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41"/>
  </p:notesMasterIdLst>
  <p:handoutMasterIdLst>
    <p:handoutMasterId r:id="rId42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</p:sldIdLst>
  <p:sldSz cx="12192000" cy="6858000"/>
  <p:notesSz cx="6858000" cy="9144000"/>
  <p:custDataLst>
    <p:tags r:id="rId4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9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3206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gs" Target="tags/tag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EA3AF54-BB2A-36E0-2B53-1108BD407C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FF0A24-4598-600E-800E-36E21B66F7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16645-67FD-413B-9842-87FE454F172F}" type="datetimeFigureOut">
              <a:rPr lang="en-US" smtClean="0"/>
              <a:pPr/>
              <a:t>11/10/2025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AAA360-14F6-4A1A-2DDD-0840D5394C2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EEA462-1A75-FA81-0030-F751F910D4B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DD83CB-A1BB-420E-9D61-29AC350BAC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263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9629E-9570-45F7-A50F-DC60170FF773}" type="datetimeFigureOut">
              <a:rPr lang="en-US" smtClean="0"/>
              <a:pPr/>
              <a:t>11/10/2025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CEAAC4-8DCE-4A0D-9E96-2290A0A352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861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814400" y="6549752"/>
            <a:ext cx="6277229" cy="246221"/>
          </a:xfrm>
        </p:spPr>
        <p:txBody>
          <a:bodyPr lIns="0" tIns="0" rIns="0" bIns="0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Department of CSE, ATMECE, </a:t>
            </a:r>
            <a:r>
              <a:rPr lang="en-US" dirty="0" err="1"/>
              <a:t>Mysuru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37755" y="6539361"/>
            <a:ext cx="2384742" cy="246221"/>
          </a:xfrm>
        </p:spPr>
        <p:txBody>
          <a:bodyPr lIns="0" tIns="0" rIns="0" bIns="0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24/07/2025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269407" y="6549751"/>
            <a:ext cx="2805620" cy="246221"/>
          </a:xfrm>
        </p:spPr>
        <p:txBody>
          <a:bodyPr lIns="0" tIns="0" rIns="0" bIns="0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B88D7-7741-46C0-B3EE-0924E171B3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36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12178" y="6542947"/>
            <a:ext cx="2221927" cy="246221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r>
              <a:rPr lang="en-US"/>
              <a:t>24/07/2025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54045" y="6542948"/>
            <a:ext cx="6300216" cy="246221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r>
              <a:rPr lang="en-US" dirty="0"/>
              <a:t>Department of CSE, ATMECE, </a:t>
            </a:r>
            <a:r>
              <a:rPr lang="en-US" dirty="0" err="1"/>
              <a:t>Mysuru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36548" y="6563729"/>
            <a:ext cx="2805620" cy="246221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050B88D7-7741-46C0-B3EE-0924E171B3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243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6461537"/>
            <a:ext cx="12230099" cy="417245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504289"/>
            <a:ext cx="12160250" cy="201295"/>
          </a:xfrm>
          <a:custGeom>
            <a:avLst/>
            <a:gdLst/>
            <a:ahLst/>
            <a:cxnLst/>
            <a:rect l="l" t="t" r="r" b="b"/>
            <a:pathLst>
              <a:path w="12160250" h="201295">
                <a:moveTo>
                  <a:pt x="12160084" y="0"/>
                </a:moveTo>
                <a:lnTo>
                  <a:pt x="0" y="0"/>
                </a:lnTo>
                <a:lnTo>
                  <a:pt x="0" y="200888"/>
                </a:lnTo>
                <a:lnTo>
                  <a:pt x="6080036" y="200888"/>
                </a:lnTo>
                <a:lnTo>
                  <a:pt x="12160084" y="200888"/>
                </a:lnTo>
                <a:lnTo>
                  <a:pt x="12160084" y="0"/>
                </a:lnTo>
                <a:close/>
              </a:path>
            </a:pathLst>
          </a:custGeom>
          <a:solidFill>
            <a:srgbClr val="7570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-72737" y="504289"/>
            <a:ext cx="12302836" cy="201295"/>
          </a:xfrm>
          <a:custGeom>
            <a:avLst/>
            <a:gdLst/>
            <a:ahLst/>
            <a:cxnLst/>
            <a:rect l="l" t="t" r="r" b="b"/>
            <a:pathLst>
              <a:path w="10855960" h="201295">
                <a:moveTo>
                  <a:pt x="10855794" y="0"/>
                </a:moveTo>
                <a:lnTo>
                  <a:pt x="0" y="0"/>
                </a:lnTo>
                <a:lnTo>
                  <a:pt x="0" y="200888"/>
                </a:lnTo>
                <a:lnTo>
                  <a:pt x="5428081" y="200888"/>
                </a:lnTo>
                <a:lnTo>
                  <a:pt x="10855794" y="200888"/>
                </a:lnTo>
                <a:lnTo>
                  <a:pt x="10855794" y="0"/>
                </a:lnTo>
                <a:close/>
              </a:path>
            </a:pathLst>
          </a:custGeom>
          <a:solidFill>
            <a:srgbClr val="FFB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7721" y="274254"/>
            <a:ext cx="2442959" cy="713155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409484" y="282376"/>
            <a:ext cx="733489" cy="673859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428700" y="126074"/>
            <a:ext cx="1020135" cy="967281"/>
          </a:xfrm>
          <a:prstGeom prst="rect">
            <a:avLst/>
          </a:prstGeom>
        </p:spPr>
      </p:pic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059720" y="6440755"/>
            <a:ext cx="589766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Department of CSE, ATMECE, </a:t>
            </a:r>
            <a:r>
              <a:rPr lang="en-US" dirty="0" err="1"/>
              <a:t>Mysuru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1379" y="6538869"/>
            <a:ext cx="28056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24/07/2025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211483" y="6445350"/>
            <a:ext cx="28056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50B88D7-7741-46C0-B3EE-0924E171B32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8" name="Picture 27"/>
          <p:cNvPicPr/>
          <p:nvPr userDrawn="1"/>
        </p:nvPicPr>
        <p:blipFill>
          <a:blip r:embed="rId8"/>
          <a:srcRect l="87247" r="2556" b="38961"/>
          <a:stretch>
            <a:fillRect/>
          </a:stretch>
        </p:blipFill>
        <p:spPr>
          <a:xfrm>
            <a:off x="11222185" y="164044"/>
            <a:ext cx="772756" cy="90649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5" t="13276" r="3190" b="20189"/>
          <a:stretch/>
        </p:blipFill>
        <p:spPr>
          <a:xfrm>
            <a:off x="138456" y="94698"/>
            <a:ext cx="2512224" cy="984828"/>
          </a:xfrm>
          <a:prstGeom prst="rect">
            <a:avLst/>
          </a:prstGeom>
        </p:spPr>
      </p:pic>
      <p:pic>
        <p:nvPicPr>
          <p:cNvPr id="1026" name="Picture 2" descr="🎉 MIET Achieves GOLD Rating by QS I-GAUGE! 🏆, We are delighted to  announce that MIET has been awarded the prestigious GOLD rating by QS  I-GAUGE, becoming the first institution in Jammu &amp; Kashmir UT to ...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5078" y="313550"/>
            <a:ext cx="1061799" cy="580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362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9" r:id="rId2"/>
  </p:sldLayoutIdLst>
  <p:hf hdr="0"/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>
            <a:extLst>
              <a:ext uri="{FF2B5EF4-FFF2-40B4-BE49-F238E27FC236}">
                <a16:creationId xmlns:a16="http://schemas.microsoft.com/office/drawing/2014/main" id="{61CFA52A-4082-4AB9-8FD4-C4510DCE1F3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444766" y="2249159"/>
            <a:ext cx="7772400" cy="2127250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File System Implementation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>
            <a:extLst>
              <a:ext uri="{FF2B5EF4-FFF2-40B4-BE49-F238E27FC236}">
                <a16:creationId xmlns:a16="http://schemas.microsoft.com/office/drawing/2014/main" id="{A61E6968-23CC-4041-AF8F-B396E75F10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56166" y="913590"/>
            <a:ext cx="7724775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File Control Block (FCB)</a:t>
            </a:r>
          </a:p>
        </p:txBody>
      </p:sp>
      <p:sp>
        <p:nvSpPr>
          <p:cNvPr id="20482" name="Content Placeholder 2">
            <a:extLst>
              <a:ext uri="{FF2B5EF4-FFF2-40B4-BE49-F238E27FC236}">
                <a16:creationId xmlns:a16="http://schemas.microsoft.com/office/drawing/2014/main" id="{5CBF3188-619B-44AD-816A-4D225B7F408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78844" y="1637120"/>
            <a:ext cx="6539710" cy="448716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OS maintains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FCB </a:t>
            </a:r>
            <a:r>
              <a:rPr lang="en-US" altLang="en-US" dirty="0"/>
              <a:t>per file, which  contains many details about the file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Typically, inode number, permissions, size, dates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Example</a:t>
            </a: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AE4936B5-5C9A-CE03-9D32-FF58E5FAA0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018" y="2953625"/>
            <a:ext cx="3509963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>
            <a:extLst>
              <a:ext uri="{FF2B5EF4-FFF2-40B4-BE49-F238E27FC236}">
                <a16:creationId xmlns:a16="http://schemas.microsoft.com/office/drawing/2014/main" id="{68A77BF0-2C8E-4F2C-B89E-F2540B5B7C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40678" y="1007688"/>
            <a:ext cx="7762875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In-Memory File System Structures</a:t>
            </a:r>
            <a:endParaRPr lang="en-US" altLang="en-US" sz="2400" dirty="0"/>
          </a:p>
        </p:txBody>
      </p:sp>
      <p:sp>
        <p:nvSpPr>
          <p:cNvPr id="22530" name="Rectangle 3">
            <a:extLst>
              <a:ext uri="{FF2B5EF4-FFF2-40B4-BE49-F238E27FC236}">
                <a16:creationId xmlns:a16="http://schemas.microsoft.com/office/drawing/2014/main" id="{1E835648-11EB-4E90-AC6E-4D8B1CA721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60483" y="2209065"/>
            <a:ext cx="6683314" cy="4648935"/>
          </a:xfrm>
        </p:spPr>
        <p:txBody>
          <a:bodyPr/>
          <a:lstStyle/>
          <a:p>
            <a:r>
              <a:rPr lang="en-US" altLang="en-US" b="1" dirty="0">
                <a:solidFill>
                  <a:srgbClr val="006699"/>
                </a:solidFill>
                <a:latin typeface="+mj-lt"/>
              </a:rPr>
              <a:t>Mount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table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storing file system mounts, mount points, file system types</a:t>
            </a:r>
          </a:p>
          <a:p>
            <a:r>
              <a:rPr lang="en-US" altLang="en-US" b="1" dirty="0">
                <a:solidFill>
                  <a:srgbClr val="006699"/>
                </a:solidFill>
                <a:latin typeface="+mj-lt"/>
              </a:rPr>
              <a:t>System-wide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open-file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table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contains a copy of the FCB of each file and other info</a:t>
            </a:r>
          </a:p>
          <a:p>
            <a:r>
              <a:rPr lang="en-US" altLang="en-US" b="1" dirty="0">
                <a:solidFill>
                  <a:srgbClr val="006699"/>
                </a:solidFill>
                <a:latin typeface="+mj-lt"/>
              </a:rPr>
              <a:t>Per-process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open-file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table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contains pointers to appropriate entries in system-wide open-file table as well as other info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71C61A9A-3B9F-4159-ACB6-994F24302F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42654" y="1046848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b="1" dirty="0"/>
              <a:t>     </a:t>
            </a:r>
            <a:r>
              <a:rPr lang="en-US" altLang="en-US" sz="2600" b="1" dirty="0"/>
              <a:t>In-Memory File System Structures (Cont.)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93D355-C374-41BE-A357-8FAA3AFB180F}"/>
              </a:ext>
            </a:extLst>
          </p:cNvPr>
          <p:cNvSpPr txBox="1"/>
          <p:nvPr/>
        </p:nvSpPr>
        <p:spPr>
          <a:xfrm>
            <a:off x="1164352" y="2193821"/>
            <a:ext cx="72869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Figure 12-3(a) refers to opening a 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Figure 12-3(b) refers to reading a file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C5125F4-8A68-FE3C-3DE0-719EAADE2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5093" y="3173123"/>
            <a:ext cx="5561814" cy="2638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>
            <a:extLst>
              <a:ext uri="{FF2B5EF4-FFF2-40B4-BE49-F238E27FC236}">
                <a16:creationId xmlns:a16="http://schemas.microsoft.com/office/drawing/2014/main" id="{9A7410E7-C0B6-445B-BBAA-599F64C568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90669" y="977192"/>
            <a:ext cx="7567612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Directory Implementation</a:t>
            </a:r>
          </a:p>
        </p:txBody>
      </p:sp>
      <p:sp>
        <p:nvSpPr>
          <p:cNvPr id="26626" name="Rectangle 3">
            <a:extLst>
              <a:ext uri="{FF2B5EF4-FFF2-40B4-BE49-F238E27FC236}">
                <a16:creationId xmlns:a16="http://schemas.microsoft.com/office/drawing/2014/main" id="{2EE0C515-D4D8-4F71-A517-A56958181A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47469" y="2097370"/>
            <a:ext cx="6690539" cy="4628565"/>
          </a:xfrm>
        </p:spPr>
        <p:txBody>
          <a:bodyPr/>
          <a:lstStyle/>
          <a:p>
            <a:r>
              <a:rPr lang="en-US" altLang="en-US" b="1" dirty="0"/>
              <a:t>Linear list</a:t>
            </a:r>
            <a:r>
              <a:rPr lang="en-US" altLang="en-US" dirty="0"/>
              <a:t> of file names with pointer to the data blocks</a:t>
            </a:r>
          </a:p>
          <a:p>
            <a:pPr lvl="1"/>
            <a:r>
              <a:rPr lang="en-US" altLang="en-US" dirty="0"/>
              <a:t>Simple to program</a:t>
            </a:r>
          </a:p>
          <a:p>
            <a:pPr lvl="1"/>
            <a:r>
              <a:rPr lang="en-US" altLang="en-US" dirty="0"/>
              <a:t>Time-consuming to execute</a:t>
            </a:r>
          </a:p>
          <a:p>
            <a:pPr lvl="2"/>
            <a:r>
              <a:rPr lang="en-US" altLang="en-US" dirty="0"/>
              <a:t>Linear search time</a:t>
            </a:r>
          </a:p>
          <a:p>
            <a:pPr lvl="2"/>
            <a:r>
              <a:rPr lang="en-US" altLang="en-US" dirty="0"/>
              <a:t>Could keep ordered alphabetically via linked list or use B+ tree</a:t>
            </a:r>
          </a:p>
          <a:p>
            <a:r>
              <a:rPr lang="en-US" altLang="en-US" b="1" dirty="0"/>
              <a:t>Hash Table</a:t>
            </a:r>
            <a:r>
              <a:rPr lang="en-US" altLang="en-US" dirty="0"/>
              <a:t> – linear list with hash data structure</a:t>
            </a:r>
          </a:p>
          <a:p>
            <a:pPr lvl="1"/>
            <a:r>
              <a:rPr lang="en-US" altLang="en-US" dirty="0"/>
              <a:t>Decreases directory search time</a:t>
            </a:r>
          </a:p>
          <a:p>
            <a:pPr lvl="1"/>
            <a:r>
              <a:rPr lang="en-US" altLang="en-US" b="1" dirty="0">
                <a:solidFill>
                  <a:srgbClr val="006699"/>
                </a:solidFill>
                <a:latin typeface="+mj-lt"/>
              </a:rPr>
              <a:t>Collisions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– situations where two file names hash to the same location</a:t>
            </a:r>
          </a:p>
          <a:p>
            <a:pPr lvl="1"/>
            <a:r>
              <a:rPr lang="en-US" altLang="en-US" dirty="0"/>
              <a:t>Only good if entries are fixed size, or use chained-overflow method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>
            <a:extLst>
              <a:ext uri="{FF2B5EF4-FFF2-40B4-BE49-F238E27FC236}">
                <a16:creationId xmlns:a16="http://schemas.microsoft.com/office/drawing/2014/main" id="{7D1D344F-2489-423C-966A-8CA1658CC2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12294" y="1135771"/>
            <a:ext cx="7731125" cy="604019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Allocation Method </a:t>
            </a:r>
          </a:p>
        </p:txBody>
      </p:sp>
      <p:sp>
        <p:nvSpPr>
          <p:cNvPr id="28674" name="Rectangle 3">
            <a:extLst>
              <a:ext uri="{FF2B5EF4-FFF2-40B4-BE49-F238E27FC236}">
                <a16:creationId xmlns:a16="http://schemas.microsoft.com/office/drawing/2014/main" id="{A43BF954-6E80-4C8F-8A87-81BA8B4295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23967" y="2102036"/>
            <a:ext cx="6445939" cy="4393834"/>
          </a:xfrm>
        </p:spPr>
        <p:txBody>
          <a:bodyPr/>
          <a:lstStyle/>
          <a:p>
            <a:r>
              <a:rPr lang="en-US" altLang="en-US" dirty="0"/>
              <a:t>An allocation method refers to how disk blocks are allocated for files:</a:t>
            </a:r>
          </a:p>
          <a:p>
            <a:pPr lvl="1"/>
            <a:r>
              <a:rPr lang="en-US" altLang="en-US" dirty="0"/>
              <a:t>Contiguous</a:t>
            </a:r>
          </a:p>
          <a:p>
            <a:pPr lvl="1"/>
            <a:r>
              <a:rPr lang="en-US" altLang="en-US" dirty="0"/>
              <a:t>Linked</a:t>
            </a:r>
          </a:p>
          <a:p>
            <a:pPr lvl="1"/>
            <a:r>
              <a:rPr lang="en-US" altLang="en-US" dirty="0">
                <a:solidFill>
                  <a:srgbClr val="000000"/>
                </a:solidFill>
              </a:rPr>
              <a:t>File Allocation Table (FAT)</a:t>
            </a:r>
            <a:endParaRPr lang="en-US" altLang="en-US" dirty="0"/>
          </a:p>
          <a:p>
            <a:pPr lvl="1"/>
            <a:endParaRPr lang="en-US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>
            <a:extLst>
              <a:ext uri="{FF2B5EF4-FFF2-40B4-BE49-F238E27FC236}">
                <a16:creationId xmlns:a16="http://schemas.microsoft.com/office/drawing/2014/main" id="{7D1D344F-2489-423C-966A-8CA1658CC2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604343" y="1116786"/>
            <a:ext cx="7731125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Contiguous Allocation Method </a:t>
            </a:r>
          </a:p>
        </p:txBody>
      </p:sp>
      <p:sp>
        <p:nvSpPr>
          <p:cNvPr id="28674" name="Rectangle 3">
            <a:extLst>
              <a:ext uri="{FF2B5EF4-FFF2-40B4-BE49-F238E27FC236}">
                <a16:creationId xmlns:a16="http://schemas.microsoft.com/office/drawing/2014/main" id="{A43BF954-6E80-4C8F-8A87-81BA8B4295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23967" y="2143599"/>
            <a:ext cx="6445939" cy="439383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An allocation method refers to how disk blocks are allocated for files: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Each file occupies set of contiguous blocks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Best performance in most cases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Simple – only starting location (block #) and length (number of blocks) are required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Problems include: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dirty="0"/>
              <a:t>Finding space on the disk for a file,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dirty="0"/>
              <a:t>Knowing file size,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dirty="0"/>
              <a:t>External fragmentation, need for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compaction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off-line</a:t>
            </a:r>
            <a:r>
              <a:rPr lang="en-US" altLang="en-US" dirty="0"/>
              <a:t> (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downtime</a:t>
            </a:r>
            <a:r>
              <a:rPr lang="en-US" altLang="en-US" dirty="0"/>
              <a:t>) or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on-line</a:t>
            </a:r>
          </a:p>
          <a:p>
            <a:endParaRPr lang="en-US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>
            <a:extLst>
              <a:ext uri="{FF2B5EF4-FFF2-40B4-BE49-F238E27FC236}">
                <a16:creationId xmlns:a16="http://schemas.microsoft.com/office/drawing/2014/main" id="{01B6035C-73CC-40FB-91DB-0AE075EBFD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655456" y="868175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Contiguous Allocation (Cont.)</a:t>
            </a:r>
          </a:p>
        </p:txBody>
      </p:sp>
      <p:sp>
        <p:nvSpPr>
          <p:cNvPr id="30722" name="Rectangle 3">
            <a:extLst>
              <a:ext uri="{FF2B5EF4-FFF2-40B4-BE49-F238E27FC236}">
                <a16:creationId xmlns:a16="http://schemas.microsoft.com/office/drawing/2014/main" id="{64C71157-C3D6-4B84-8D4C-44CE466515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13111" y="2378491"/>
            <a:ext cx="3958590" cy="3611334"/>
          </a:xfrm>
        </p:spPr>
        <p:txBody>
          <a:bodyPr/>
          <a:lstStyle/>
          <a:p>
            <a:r>
              <a:rPr lang="en-US" altLang="en-US" dirty="0"/>
              <a:t>Mapping from logical to physical (block size =512 bytes)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r>
              <a:rPr kumimoji="0" lang="en-US" altLang="en-US" dirty="0"/>
              <a:t>Block to be accessed = starting address +  Q</a:t>
            </a:r>
          </a:p>
          <a:p>
            <a:r>
              <a:rPr kumimoji="0" lang="en-US" altLang="en-US" dirty="0"/>
              <a:t>Displacement into block = R</a:t>
            </a:r>
          </a:p>
          <a:p>
            <a:endParaRPr kumimoji="0" lang="en-US" altLang="en-US" dirty="0"/>
          </a:p>
          <a:p>
            <a:endParaRPr kumimoji="0"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</p:txBody>
      </p:sp>
      <p:grpSp>
        <p:nvGrpSpPr>
          <p:cNvPr id="30723" name="Group 1">
            <a:extLst>
              <a:ext uri="{FF2B5EF4-FFF2-40B4-BE49-F238E27FC236}">
                <a16:creationId xmlns:a16="http://schemas.microsoft.com/office/drawing/2014/main" id="{429E2E25-91F1-497A-9894-902FC32A767D}"/>
              </a:ext>
            </a:extLst>
          </p:cNvPr>
          <p:cNvGrpSpPr>
            <a:grpSpLocks/>
          </p:cNvGrpSpPr>
          <p:nvPr/>
        </p:nvGrpSpPr>
        <p:grpSpPr bwMode="auto">
          <a:xfrm>
            <a:off x="2067013" y="3187612"/>
            <a:ext cx="1990875" cy="1027990"/>
            <a:chOff x="2410090" y="3405440"/>
            <a:chExt cx="1990875" cy="911908"/>
          </a:xfrm>
        </p:grpSpPr>
        <p:sp>
          <p:nvSpPr>
            <p:cNvPr id="30726" name="Text Box 4">
              <a:extLst>
                <a:ext uri="{FF2B5EF4-FFF2-40B4-BE49-F238E27FC236}">
                  <a16:creationId xmlns:a16="http://schemas.microsoft.com/office/drawing/2014/main" id="{891B6133-0CE2-4CAB-BD0C-DF98879783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10090" y="3621339"/>
              <a:ext cx="1265237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 dirty="0"/>
                <a:t>LA/512</a:t>
              </a:r>
            </a:p>
          </p:txBody>
        </p:sp>
        <p:sp>
          <p:nvSpPr>
            <p:cNvPr id="30727" name="Text Box 5">
              <a:extLst>
                <a:ext uri="{FF2B5EF4-FFF2-40B4-BE49-F238E27FC236}">
                  <a16:creationId xmlns:a16="http://schemas.microsoft.com/office/drawing/2014/main" id="{ED77BC9D-906B-44CC-879C-905DB8893E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96102" y="3405440"/>
              <a:ext cx="804863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 dirty="0"/>
                <a:t>Q</a:t>
              </a:r>
            </a:p>
          </p:txBody>
        </p:sp>
        <p:sp>
          <p:nvSpPr>
            <p:cNvPr id="30728" name="Text Box 6">
              <a:extLst>
                <a:ext uri="{FF2B5EF4-FFF2-40B4-BE49-F238E27FC236}">
                  <a16:creationId xmlns:a16="http://schemas.microsoft.com/office/drawing/2014/main" id="{82CDC4B6-B116-441F-A90B-EB63E38A12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20646" y="3947460"/>
              <a:ext cx="6350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 dirty="0"/>
                <a:t>R</a:t>
              </a:r>
            </a:p>
          </p:txBody>
        </p:sp>
        <p:sp>
          <p:nvSpPr>
            <p:cNvPr id="30729" name="Line 7">
              <a:extLst>
                <a:ext uri="{FF2B5EF4-FFF2-40B4-BE49-F238E27FC236}">
                  <a16:creationId xmlns:a16="http://schemas.microsoft.com/office/drawing/2014/main" id="{B2B782C1-0F3D-4F8F-9D2F-50987E117B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07225" y="3534821"/>
              <a:ext cx="309298" cy="1730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30730" name="Line 8">
              <a:extLst>
                <a:ext uri="{FF2B5EF4-FFF2-40B4-BE49-F238E27FC236}">
                  <a16:creationId xmlns:a16="http://schemas.microsoft.com/office/drawing/2014/main" id="{0EA63DA7-9F65-4258-8D33-08DAE7B2B6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43473" y="3879990"/>
              <a:ext cx="27305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</p:grpSp>
      <p:sp>
        <p:nvSpPr>
          <p:cNvPr id="30724" name="Rectangle 10">
            <a:extLst>
              <a:ext uri="{FF2B5EF4-FFF2-40B4-BE49-F238E27FC236}">
                <a16:creationId xmlns:a16="http://schemas.microsoft.com/office/drawing/2014/main" id="{FC1F0FF6-71D8-4EC9-852F-D23B2F22A9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000" y="5111750"/>
            <a:ext cx="4046538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marL="342900" indent="-34290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5000"/>
              </a:spcBef>
              <a:buClr>
                <a:srgbClr val="009900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SzPct val="75000"/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5000"/>
              </a:spcBef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en-US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>
            <a:extLst>
              <a:ext uri="{FF2B5EF4-FFF2-40B4-BE49-F238E27FC236}">
                <a16:creationId xmlns:a16="http://schemas.microsoft.com/office/drawing/2014/main" id="{E4F1D237-1A77-4D9A-8FB6-455EB9DA9D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80132" y="1261348"/>
            <a:ext cx="7743825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Extent-Based Systems</a:t>
            </a:r>
          </a:p>
        </p:txBody>
      </p:sp>
      <p:sp>
        <p:nvSpPr>
          <p:cNvPr id="32770" name="Rectangle 3">
            <a:extLst>
              <a:ext uri="{FF2B5EF4-FFF2-40B4-BE49-F238E27FC236}">
                <a16:creationId xmlns:a16="http://schemas.microsoft.com/office/drawing/2014/main" id="{2E631805-02AD-49C0-955E-FB94C77C81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81767" y="2744342"/>
            <a:ext cx="7586371" cy="451987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Many newer file systems (i.e., Veritas File System) use a modified contiguous allocation scheme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Extent-based file systems allocate disk blocks in extents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An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extent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is a contiguous block of disks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Extents are allocated for file allocation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 file consists of one or more extents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>
            <a:extLst>
              <a:ext uri="{FF2B5EF4-FFF2-40B4-BE49-F238E27FC236}">
                <a16:creationId xmlns:a16="http://schemas.microsoft.com/office/drawing/2014/main" id="{49E77B6F-3B15-4A36-824B-076A9FF923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391891" y="1064603"/>
            <a:ext cx="8229600" cy="576262"/>
          </a:xfrm>
        </p:spPr>
        <p:txBody>
          <a:bodyPr/>
          <a:lstStyle/>
          <a:p>
            <a:r>
              <a:rPr lang="en-US" altLang="en-US" sz="2400" b="1" dirty="0"/>
              <a:t>Linked Allocation</a:t>
            </a:r>
          </a:p>
        </p:txBody>
      </p:sp>
      <p:sp>
        <p:nvSpPr>
          <p:cNvPr id="34818" name="Content Placeholder 2">
            <a:extLst>
              <a:ext uri="{FF2B5EF4-FFF2-40B4-BE49-F238E27FC236}">
                <a16:creationId xmlns:a16="http://schemas.microsoft.com/office/drawing/2014/main" id="{C812DEB8-54C8-45BC-9398-B7AE3CB5BED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09676" y="1901455"/>
            <a:ext cx="7324648" cy="463134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0000"/>
                </a:solidFill>
              </a:rPr>
              <a:t>Each file is a linked list of blocks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0000"/>
                </a:solidFill>
              </a:rPr>
              <a:t>File ends at nil pointer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0000"/>
                </a:solidFill>
              </a:rPr>
              <a:t>No external fragmentation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0000"/>
                </a:solidFill>
              </a:rPr>
              <a:t>Each block contains pointer to next block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0000"/>
                </a:solidFill>
              </a:rPr>
              <a:t>No compaction, external fragmentation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0000"/>
                </a:solidFill>
              </a:rPr>
              <a:t>Free space management system called when new block needed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0000"/>
                </a:solidFill>
              </a:rPr>
              <a:t>Improve efficiency by clustering blocks into groups but increases internal fragmentation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0000"/>
                </a:solidFill>
              </a:rPr>
              <a:t>Reliability can be a problem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0000"/>
                </a:solidFill>
              </a:rPr>
              <a:t>Locating a block can take many I/</a:t>
            </a:r>
            <a:r>
              <a:rPr lang="en-US" altLang="en-US" dirty="0" err="1">
                <a:solidFill>
                  <a:srgbClr val="000000"/>
                </a:solidFill>
              </a:rPr>
              <a:t>Os</a:t>
            </a:r>
            <a:r>
              <a:rPr lang="en-US" altLang="en-US" dirty="0">
                <a:solidFill>
                  <a:srgbClr val="000000"/>
                </a:solidFill>
              </a:rPr>
              <a:t> and disk seeks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dirty="0"/>
          </a:p>
          <a:p>
            <a:endParaRPr lang="en-US" alt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>
            <a:extLst>
              <a:ext uri="{FF2B5EF4-FFF2-40B4-BE49-F238E27FC236}">
                <a16:creationId xmlns:a16="http://schemas.microsoft.com/office/drawing/2014/main" id="{2DFBE6AC-1BA8-4025-A63D-ACE3D4DEB8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751745" y="911943"/>
            <a:ext cx="7893989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Linked Allocation Example</a:t>
            </a:r>
          </a:p>
        </p:txBody>
      </p:sp>
      <p:sp>
        <p:nvSpPr>
          <p:cNvPr id="36866" name="Rectangle 3">
            <a:extLst>
              <a:ext uri="{FF2B5EF4-FFF2-40B4-BE49-F238E27FC236}">
                <a16:creationId xmlns:a16="http://schemas.microsoft.com/office/drawing/2014/main" id="{93B1D99E-E031-4323-B82A-79E5FF2252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84392" y="1649796"/>
            <a:ext cx="6810851" cy="5085970"/>
          </a:xfrm>
        </p:spPr>
        <p:txBody>
          <a:bodyPr/>
          <a:lstStyle/>
          <a:p>
            <a:r>
              <a:rPr lang="en-US" altLang="en-US" dirty="0"/>
              <a:t>Each file is a linked list of disk blocks: blocks may be scattered anywhere on the disk</a:t>
            </a:r>
          </a:p>
          <a:p>
            <a:r>
              <a:rPr lang="en-US" altLang="en-US" dirty="0"/>
              <a:t>Scheme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85FC5FAA-9B95-5936-B62F-1A8C17DF8A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571" y="2309424"/>
            <a:ext cx="3301432" cy="339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>
            <a:extLst>
              <a:ext uri="{FF2B5EF4-FFF2-40B4-BE49-F238E27FC236}">
                <a16:creationId xmlns:a16="http://schemas.microsoft.com/office/drawing/2014/main" id="{D7B3BA29-83D7-4A71-BE91-2ACE557568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81698" y="955676"/>
            <a:ext cx="8047037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Outline </a:t>
            </a:r>
            <a:endParaRPr kumimoji="1" lang="en-US" altLang="en-US" sz="2400" dirty="0"/>
          </a:p>
        </p:txBody>
      </p:sp>
      <p:sp>
        <p:nvSpPr>
          <p:cNvPr id="7170" name="Rectangle 3">
            <a:extLst>
              <a:ext uri="{FF2B5EF4-FFF2-40B4-BE49-F238E27FC236}">
                <a16:creationId xmlns:a16="http://schemas.microsoft.com/office/drawing/2014/main" id="{BCAF3520-DA48-4C19-9CFC-44B653DEA5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68958" y="2327275"/>
            <a:ext cx="7640984" cy="453072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File-System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File-System Operations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Directory Implementation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Allocation Methods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Free-Space Management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Efficiency and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Recovery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Example: WAFL File System</a:t>
            </a:r>
          </a:p>
        </p:txBody>
      </p:sp>
      <p:sp>
        <p:nvSpPr>
          <p:cNvPr id="7171" name="Rectangle 4">
            <a:extLst>
              <a:ext uri="{FF2B5EF4-FFF2-40B4-BE49-F238E27FC236}">
                <a16:creationId xmlns:a16="http://schemas.microsoft.com/office/drawing/2014/main" id="{9DCCA74D-FB81-46C5-BDA7-346388C66A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4725" y="1531938"/>
            <a:ext cx="702945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5000"/>
              </a:spcBef>
              <a:buClr>
                <a:srgbClr val="009900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SzPct val="75000"/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5000"/>
              </a:spcBef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kumimoji="0" lang="en-US" altLang="en-US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>
            <a:extLst>
              <a:ext uri="{FF2B5EF4-FFF2-40B4-BE49-F238E27FC236}">
                <a16:creationId xmlns:a16="http://schemas.microsoft.com/office/drawing/2014/main" id="{2DFBE6AC-1BA8-4025-A63D-ACE3D4DEB8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53528" y="781196"/>
            <a:ext cx="7893989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Linked Allocation (Cont.)</a:t>
            </a:r>
          </a:p>
        </p:txBody>
      </p:sp>
      <p:sp>
        <p:nvSpPr>
          <p:cNvPr id="36866" name="Rectangle 3">
            <a:extLst>
              <a:ext uri="{FF2B5EF4-FFF2-40B4-BE49-F238E27FC236}">
                <a16:creationId xmlns:a16="http://schemas.microsoft.com/office/drawing/2014/main" id="{93B1D99E-E031-4323-B82A-79E5FF2252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90429" y="942675"/>
            <a:ext cx="6160612" cy="3744222"/>
          </a:xfrm>
        </p:spPr>
        <p:txBody>
          <a:bodyPr/>
          <a:lstStyle/>
          <a:p>
            <a:r>
              <a:rPr lang="en-US" altLang="en-US" dirty="0"/>
              <a:t>Mapping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/>
              <a:t>Block to be accessed is the Q</a:t>
            </a:r>
            <a:r>
              <a:rPr lang="en-US" altLang="en-US" baseline="30000" dirty="0"/>
              <a:t>th</a:t>
            </a:r>
            <a:r>
              <a:rPr lang="en-US" altLang="en-US" dirty="0"/>
              <a:t> block in the linked chain of blocks representing the file.</a:t>
            </a:r>
          </a:p>
          <a:p>
            <a:r>
              <a:rPr lang="en-US" altLang="en-US" dirty="0"/>
              <a:t>Displacement into block = R + 1</a:t>
            </a:r>
          </a:p>
          <a:p>
            <a:endParaRPr lang="en-US" altLang="en-US" dirty="0"/>
          </a:p>
        </p:txBody>
      </p:sp>
      <p:grpSp>
        <p:nvGrpSpPr>
          <p:cNvPr id="36870" name="Group 1">
            <a:extLst>
              <a:ext uri="{FF2B5EF4-FFF2-40B4-BE49-F238E27FC236}">
                <a16:creationId xmlns:a16="http://schemas.microsoft.com/office/drawing/2014/main" id="{65C621B7-3C10-491F-A311-0EAE38CF84A9}"/>
              </a:ext>
            </a:extLst>
          </p:cNvPr>
          <p:cNvGrpSpPr>
            <a:grpSpLocks/>
          </p:cNvGrpSpPr>
          <p:nvPr/>
        </p:nvGrpSpPr>
        <p:grpSpPr bwMode="auto">
          <a:xfrm>
            <a:off x="1911442" y="1357458"/>
            <a:ext cx="1386205" cy="1186557"/>
            <a:chOff x="3232150" y="3935037"/>
            <a:chExt cx="1374775" cy="985838"/>
          </a:xfrm>
        </p:grpSpPr>
        <p:sp>
          <p:nvSpPr>
            <p:cNvPr id="36871" name="Text Box 5">
              <a:extLst>
                <a:ext uri="{FF2B5EF4-FFF2-40B4-BE49-F238E27FC236}">
                  <a16:creationId xmlns:a16="http://schemas.microsoft.com/office/drawing/2014/main" id="{C6DFE8F1-C390-4E0F-9B40-03FC3F118A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32150" y="4250950"/>
              <a:ext cx="898525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 dirty="0"/>
                <a:t>LA/511</a:t>
              </a:r>
            </a:p>
          </p:txBody>
        </p:sp>
        <p:sp>
          <p:nvSpPr>
            <p:cNvPr id="36872" name="Text Box 6">
              <a:extLst>
                <a:ext uri="{FF2B5EF4-FFF2-40B4-BE49-F238E27FC236}">
                  <a16:creationId xmlns:a16="http://schemas.microsoft.com/office/drawing/2014/main" id="{01A1A44A-DD26-432B-8D4C-0478EF0916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1800" y="3935037"/>
              <a:ext cx="365125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 dirty="0"/>
                <a:t>Q</a:t>
              </a:r>
            </a:p>
          </p:txBody>
        </p:sp>
        <p:sp>
          <p:nvSpPr>
            <p:cNvPr id="36873" name="Text Box 7">
              <a:extLst>
                <a:ext uri="{FF2B5EF4-FFF2-40B4-BE49-F238E27FC236}">
                  <a16:creationId xmlns:a16="http://schemas.microsoft.com/office/drawing/2014/main" id="{9694045C-0E72-4114-AAB0-B9882F5847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1800" y="4550987"/>
              <a:ext cx="352425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/>
                <a:t>R</a:t>
              </a:r>
            </a:p>
          </p:txBody>
        </p:sp>
        <p:sp>
          <p:nvSpPr>
            <p:cNvPr id="36874" name="Line 8">
              <a:extLst>
                <a:ext uri="{FF2B5EF4-FFF2-40B4-BE49-F238E27FC236}">
                  <a16:creationId xmlns:a16="http://schemas.microsoft.com/office/drawing/2014/main" id="{873BF068-5475-4EFA-A110-5153CBD5CA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49713" y="4177925"/>
              <a:ext cx="258762" cy="1730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36875" name="Line 9">
              <a:extLst>
                <a:ext uri="{FF2B5EF4-FFF2-40B4-BE49-F238E27FC236}">
                  <a16:creationId xmlns:a16="http://schemas.microsoft.com/office/drawing/2014/main" id="{3804C853-554B-4EC0-9E2B-7D400B32F8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57650" y="4489075"/>
              <a:ext cx="258763" cy="1730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>
            <a:extLst>
              <a:ext uri="{FF2B5EF4-FFF2-40B4-BE49-F238E27FC236}">
                <a16:creationId xmlns:a16="http://schemas.microsoft.com/office/drawing/2014/main" id="{6AD98AD2-566F-4E16-8F5C-F3D1605AB7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30155" y="966029"/>
            <a:ext cx="8229600" cy="576262"/>
          </a:xfrm>
        </p:spPr>
        <p:txBody>
          <a:bodyPr/>
          <a:lstStyle/>
          <a:p>
            <a:r>
              <a:rPr lang="en-US" altLang="en-US" sz="2400" b="1" dirty="0"/>
              <a:t>FAT Allocation Method</a:t>
            </a:r>
          </a:p>
        </p:txBody>
      </p:sp>
      <p:sp>
        <p:nvSpPr>
          <p:cNvPr id="35842" name="Content Placeholder 2">
            <a:extLst>
              <a:ext uri="{FF2B5EF4-FFF2-40B4-BE49-F238E27FC236}">
                <a16:creationId xmlns:a16="http://schemas.microsoft.com/office/drawing/2014/main" id="{132984ED-2CEE-456C-B2BE-B934D84A75C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71167" y="1966875"/>
            <a:ext cx="7671315" cy="453072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0000"/>
                </a:solidFill>
              </a:rPr>
              <a:t>Beginning of volume has table, indexed by block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0000"/>
                </a:solidFill>
              </a:rPr>
              <a:t>Much like a linked list, but faster on disk and cacheable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0000"/>
                </a:solidFill>
              </a:rPr>
              <a:t>New block allocation simple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71C61A9A-3B9F-4159-ACB6-994F24302F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00946" y="1142458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File-Allocation Table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A7BA10C-03EA-DE4C-8ACA-C26F2DB003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8159" y="1921510"/>
            <a:ext cx="4521200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>
            <a:extLst>
              <a:ext uri="{FF2B5EF4-FFF2-40B4-BE49-F238E27FC236}">
                <a16:creationId xmlns:a16="http://schemas.microsoft.com/office/drawing/2014/main" id="{C7D0E9CB-2004-49C6-A4D6-E1009C53A4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688702" y="880569"/>
            <a:ext cx="7893698" cy="576262"/>
          </a:xfrm>
        </p:spPr>
        <p:txBody>
          <a:bodyPr/>
          <a:lstStyle/>
          <a:p>
            <a:r>
              <a:rPr lang="en-US" altLang="en-US" sz="2400" b="1" dirty="0"/>
              <a:t>Indexed Allocation Method</a:t>
            </a:r>
          </a:p>
        </p:txBody>
      </p:sp>
      <p:sp>
        <p:nvSpPr>
          <p:cNvPr id="43010" name="Content Placeholder 2">
            <a:extLst>
              <a:ext uri="{FF2B5EF4-FFF2-40B4-BE49-F238E27FC236}">
                <a16:creationId xmlns:a16="http://schemas.microsoft.com/office/drawing/2014/main" id="{1DDB8330-F894-4E51-93AF-DA9581F5280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45817" y="1747030"/>
            <a:ext cx="7640983" cy="4530725"/>
          </a:xfrm>
        </p:spPr>
        <p:txBody>
          <a:bodyPr/>
          <a:lstStyle/>
          <a:p>
            <a:r>
              <a:rPr lang="en-US" altLang="en-US" dirty="0">
                <a:solidFill>
                  <a:srgbClr val="000000"/>
                </a:solidFill>
              </a:rPr>
              <a:t>Each file has its own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index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block</a:t>
            </a:r>
            <a:r>
              <a:rPr lang="en-US" altLang="en-US" dirty="0">
                <a:solidFill>
                  <a:srgbClr val="000000"/>
                </a:solidFill>
              </a:rPr>
              <a:t>(s) of pointers to its data blocks</a:t>
            </a:r>
          </a:p>
          <a:p>
            <a:r>
              <a:rPr lang="en-US" altLang="en-US" dirty="0">
                <a:solidFill>
                  <a:srgbClr val="000000"/>
                </a:solidFill>
              </a:rPr>
              <a:t>Logical view</a:t>
            </a:r>
          </a:p>
          <a:p>
            <a:endParaRPr lang="en-US" altLang="en-US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3D6532F-C1CB-8A40-7CB5-18721BB2B4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209" y="2767792"/>
            <a:ext cx="2286000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71C61A9A-3B9F-4159-ACB6-994F24302F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25680" y="109465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Example of Indexed Allocation</a:t>
            </a: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228D72EF-4C7F-D6F7-D413-A166907B96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466" y="1787236"/>
            <a:ext cx="4790677" cy="4199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>
            <a:extLst>
              <a:ext uri="{FF2B5EF4-FFF2-40B4-BE49-F238E27FC236}">
                <a16:creationId xmlns:a16="http://schemas.microsoft.com/office/drawing/2014/main" id="{E1FFF0ED-3A15-421D-A97F-C9B828559F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331477" y="873181"/>
            <a:ext cx="7694612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Indexed Allocation – Small Files</a:t>
            </a:r>
          </a:p>
        </p:txBody>
      </p:sp>
      <p:sp>
        <p:nvSpPr>
          <p:cNvPr id="46082" name="Rectangle 3">
            <a:extLst>
              <a:ext uri="{FF2B5EF4-FFF2-40B4-BE49-F238E27FC236}">
                <a16:creationId xmlns:a16="http://schemas.microsoft.com/office/drawing/2014/main" id="{B76CC541-0E73-4AA5-AF41-15C2293511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67747" y="982285"/>
            <a:ext cx="7029450" cy="328826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Need index table</a:t>
            </a:r>
            <a:endParaRPr lang="en-US" altLang="en-US" sz="800" dirty="0"/>
          </a:p>
          <a:p>
            <a:pPr>
              <a:lnSpc>
                <a:spcPct val="90000"/>
              </a:lnSpc>
            </a:pPr>
            <a:r>
              <a:rPr lang="en-US" altLang="en-US" dirty="0"/>
              <a:t>Random access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Dynamic access without external fragmentation, but have overhead of index block</a:t>
            </a:r>
            <a:endParaRPr lang="en-US" altLang="en-US" sz="800" dirty="0"/>
          </a:p>
          <a:p>
            <a:pPr>
              <a:lnSpc>
                <a:spcPct val="90000"/>
              </a:lnSpc>
            </a:pPr>
            <a:r>
              <a:rPr lang="en-US" altLang="en-US" dirty="0"/>
              <a:t>Mapping from logical to physical in a file of maximum size of 256K bytes and block size of 512 bytes.  We need only 1 block for index table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/>
              <a:t>Calculation:</a:t>
            </a:r>
          </a:p>
          <a:p>
            <a:pPr lvl="1">
              <a:lnSpc>
                <a:spcPct val="90000"/>
              </a:lnSpc>
            </a:pPr>
            <a:r>
              <a:rPr kumimoji="0" lang="en-US" altLang="en-US" dirty="0"/>
              <a:t>Q = displacement into index table</a:t>
            </a:r>
          </a:p>
          <a:p>
            <a:pPr lvl="1">
              <a:lnSpc>
                <a:spcPct val="90000"/>
              </a:lnSpc>
            </a:pPr>
            <a:r>
              <a:rPr kumimoji="0" lang="en-US" altLang="en-US" dirty="0"/>
              <a:t>R = displacement into block</a:t>
            </a:r>
          </a:p>
          <a:p>
            <a:pPr>
              <a:lnSpc>
                <a:spcPct val="90000"/>
              </a:lnSpc>
            </a:pPr>
            <a:endParaRPr kumimoji="0"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</p:txBody>
      </p:sp>
      <p:sp>
        <p:nvSpPr>
          <p:cNvPr id="46084" name="Rectangle 9">
            <a:extLst>
              <a:ext uri="{FF2B5EF4-FFF2-40B4-BE49-F238E27FC236}">
                <a16:creationId xmlns:a16="http://schemas.microsoft.com/office/drawing/2014/main" id="{21F81AF2-8D9F-4085-81F2-5D5CA23471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7325" y="5322677"/>
            <a:ext cx="702945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marL="325438" indent="-325438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5000"/>
              </a:spcBef>
              <a:buClr>
                <a:srgbClr val="009900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SzPct val="75000"/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5000"/>
              </a:spcBef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indent="0">
              <a:spcBef>
                <a:spcPct val="0"/>
              </a:spcBef>
              <a:buClr>
                <a:schemeClr val="accent2"/>
              </a:buClr>
              <a:buSzTx/>
              <a:buNone/>
            </a:pPr>
            <a:endParaRPr kumimoji="0" lang="en-US" altLang="en-US" dirty="0"/>
          </a:p>
        </p:txBody>
      </p:sp>
      <p:sp>
        <p:nvSpPr>
          <p:cNvPr id="11" name="Text Box 4">
            <a:extLst>
              <a:ext uri="{FF2B5EF4-FFF2-40B4-BE49-F238E27FC236}">
                <a16:creationId xmlns:a16="http://schemas.microsoft.com/office/drawing/2014/main" id="{891B6133-0CE2-4CAB-BD0C-DF98879783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5686" y="3482844"/>
            <a:ext cx="1265237" cy="416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ctr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dirty="0"/>
              <a:t>LA/512</a:t>
            </a:r>
          </a:p>
        </p:txBody>
      </p:sp>
      <p:sp>
        <p:nvSpPr>
          <p:cNvPr id="12" name="Text Box 5">
            <a:extLst>
              <a:ext uri="{FF2B5EF4-FFF2-40B4-BE49-F238E27FC236}">
                <a16:creationId xmlns:a16="http://schemas.microsoft.com/office/drawing/2014/main" id="{ED77BC9D-906B-44CC-879C-905DB8893E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8523" y="2967444"/>
            <a:ext cx="804863" cy="416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ctr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/>
              <a:t>Q</a:t>
            </a:r>
          </a:p>
        </p:txBody>
      </p:sp>
      <p:sp>
        <p:nvSpPr>
          <p:cNvPr id="13" name="Text Box 6">
            <a:extLst>
              <a:ext uri="{FF2B5EF4-FFF2-40B4-BE49-F238E27FC236}">
                <a16:creationId xmlns:a16="http://schemas.microsoft.com/office/drawing/2014/main" id="{82CDC4B6-B116-441F-A90B-EB63E38A12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5673" y="4112777"/>
            <a:ext cx="635000" cy="416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ctr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dirty="0"/>
              <a:t>R</a:t>
            </a:r>
          </a:p>
        </p:txBody>
      </p:sp>
      <p:sp>
        <p:nvSpPr>
          <p:cNvPr id="14" name="Line 7">
            <a:extLst>
              <a:ext uri="{FF2B5EF4-FFF2-40B4-BE49-F238E27FC236}">
                <a16:creationId xmlns:a16="http://schemas.microsoft.com/office/drawing/2014/main" id="{B2B782C1-0F3D-4F8F-9D2F-50987E117BF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05125" y="3316649"/>
            <a:ext cx="309298" cy="1950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5" tIns="45718" rIns="91435" bIns="45718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5" name="Line 8">
            <a:extLst>
              <a:ext uri="{FF2B5EF4-FFF2-40B4-BE49-F238E27FC236}">
                <a16:creationId xmlns:a16="http://schemas.microsoft.com/office/drawing/2014/main" id="{0EA63DA7-9F65-4258-8D33-08DAE7B2B63A}"/>
              </a:ext>
            </a:extLst>
          </p:cNvPr>
          <p:cNvSpPr>
            <a:spLocks noChangeShapeType="1"/>
          </p:cNvSpPr>
          <p:nvPr/>
        </p:nvSpPr>
        <p:spPr bwMode="auto">
          <a:xfrm>
            <a:off x="3541373" y="3899817"/>
            <a:ext cx="273050" cy="24338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5" tIns="45718" rIns="91435" bIns="45718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>
            <a:extLst>
              <a:ext uri="{FF2B5EF4-FFF2-40B4-BE49-F238E27FC236}">
                <a16:creationId xmlns:a16="http://schemas.microsoft.com/office/drawing/2014/main" id="{C43D2D41-31CA-41A9-B033-3049E8AA39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67080" y="988712"/>
            <a:ext cx="7713662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Indexed Allocation – Large Files</a:t>
            </a:r>
          </a:p>
        </p:txBody>
      </p:sp>
      <p:sp>
        <p:nvSpPr>
          <p:cNvPr id="48130" name="Rectangle 3">
            <a:extLst>
              <a:ext uri="{FF2B5EF4-FFF2-40B4-BE49-F238E27FC236}">
                <a16:creationId xmlns:a16="http://schemas.microsoft.com/office/drawing/2014/main" id="{C7278ED5-4E41-45EB-A77B-9D7C3586AD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40039" y="2320624"/>
            <a:ext cx="6305212" cy="4357847"/>
          </a:xfrm>
        </p:spPr>
        <p:txBody>
          <a:bodyPr/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Mapping from logical to physical in a file of unbounded length (block size of 512 words)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Linked scheme – Link blocks of index table (no limit on size)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Multi-level indexing</a:t>
            </a:r>
          </a:p>
        </p:txBody>
      </p:sp>
      <p:sp>
        <p:nvSpPr>
          <p:cNvPr id="48132" name="Rectangle 9">
            <a:extLst>
              <a:ext uri="{FF2B5EF4-FFF2-40B4-BE49-F238E27FC236}">
                <a16:creationId xmlns:a16="http://schemas.microsoft.com/office/drawing/2014/main" id="{708670C2-18D6-488C-8FB2-AA5EA3968D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3581400"/>
            <a:ext cx="70294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marL="342900" indent="-34290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896938" indent="-407988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5000"/>
              </a:spcBef>
              <a:buClr>
                <a:srgbClr val="009900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SzPct val="75000"/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5000"/>
              </a:spcBef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>
              <a:spcBef>
                <a:spcPct val="0"/>
              </a:spcBef>
              <a:buClr>
                <a:schemeClr val="accent2"/>
              </a:buClr>
              <a:buSzTx/>
              <a:buFontTx/>
              <a:buNone/>
            </a:pPr>
            <a:endParaRPr kumimoji="0" lang="en-US" altLang="en-US" dirty="0"/>
          </a:p>
        </p:txBody>
      </p:sp>
      <p:sp>
        <p:nvSpPr>
          <p:cNvPr id="48134" name="Rectangle 15">
            <a:extLst>
              <a:ext uri="{FF2B5EF4-FFF2-40B4-BE49-F238E27FC236}">
                <a16:creationId xmlns:a16="http://schemas.microsoft.com/office/drawing/2014/main" id="{694F9487-065C-406D-BE26-B85FBE50C9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5075238"/>
            <a:ext cx="702945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marL="342900" indent="-34290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896938" indent="-407988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5000"/>
              </a:spcBef>
              <a:buClr>
                <a:srgbClr val="009900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SzPct val="75000"/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5000"/>
              </a:spcBef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>
              <a:spcBef>
                <a:spcPct val="0"/>
              </a:spcBef>
              <a:buClr>
                <a:schemeClr val="accent2"/>
              </a:buClr>
              <a:buSzTx/>
              <a:buFontTx/>
              <a:buNone/>
            </a:pPr>
            <a:endParaRPr kumimoji="0" lang="en-US" alt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>
            <a:extLst>
              <a:ext uri="{FF2B5EF4-FFF2-40B4-BE49-F238E27FC236}">
                <a16:creationId xmlns:a16="http://schemas.microsoft.com/office/drawing/2014/main" id="{C43D2D41-31CA-41A9-B033-3049E8AA39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86150" y="732084"/>
            <a:ext cx="7713662" cy="576262"/>
          </a:xfrm>
        </p:spPr>
        <p:txBody>
          <a:bodyPr/>
          <a:lstStyle/>
          <a:p>
            <a:pPr eaLnBrk="1" hangingPunct="1"/>
            <a:r>
              <a:rPr lang="en-US" altLang="en-US" b="1" dirty="0"/>
              <a:t>Indexed Allocation – Linked Scheme</a:t>
            </a:r>
          </a:p>
        </p:txBody>
      </p:sp>
      <p:sp>
        <p:nvSpPr>
          <p:cNvPr id="48130" name="Rectangle 3">
            <a:extLst>
              <a:ext uri="{FF2B5EF4-FFF2-40B4-BE49-F238E27FC236}">
                <a16:creationId xmlns:a16="http://schemas.microsoft.com/office/drawing/2014/main" id="{C7278ED5-4E41-45EB-A77B-9D7C3586AD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92188" y="1020819"/>
            <a:ext cx="7029450" cy="45799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Link blocks of index table (no limit on size)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 marL="0" indent="0">
              <a:lnSpc>
                <a:spcPct val="90000"/>
              </a:lnSpc>
              <a:buNone/>
            </a:pP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/>
              <a:t>Outer-level mapping scheme</a:t>
            </a:r>
          </a:p>
          <a:p>
            <a:pPr lvl="1">
              <a:lnSpc>
                <a:spcPct val="90000"/>
              </a:lnSpc>
            </a:pPr>
            <a:r>
              <a:rPr kumimoji="0" lang="en-US" altLang="en-US" i="1" dirty="0"/>
              <a:t>Q</a:t>
            </a:r>
            <a:r>
              <a:rPr kumimoji="0" lang="en-US" altLang="en-US" i="1" baseline="-25000" dirty="0"/>
              <a:t>1</a:t>
            </a:r>
            <a:r>
              <a:rPr kumimoji="0" lang="en-US" altLang="en-US" i="1" dirty="0"/>
              <a:t> </a:t>
            </a:r>
            <a:r>
              <a:rPr kumimoji="0" lang="en-US" altLang="en-US" dirty="0"/>
              <a:t>= block of index table</a:t>
            </a:r>
          </a:p>
          <a:p>
            <a:pPr lvl="1">
              <a:lnSpc>
                <a:spcPct val="90000"/>
              </a:lnSpc>
            </a:pPr>
            <a:r>
              <a:rPr kumimoji="0" lang="en-US" altLang="en-US" i="1" dirty="0"/>
              <a:t>R</a:t>
            </a:r>
            <a:r>
              <a:rPr kumimoji="0" lang="en-US" altLang="en-US" i="1" baseline="-25000" dirty="0"/>
              <a:t>1</a:t>
            </a:r>
            <a:r>
              <a:rPr kumimoji="0" lang="en-US" altLang="en-US" i="1" dirty="0"/>
              <a:t> </a:t>
            </a:r>
            <a:r>
              <a:rPr kumimoji="0" lang="en-US" altLang="en-US" dirty="0"/>
              <a:t>is used as follows</a:t>
            </a:r>
          </a:p>
          <a:p>
            <a:pPr lvl="1">
              <a:lnSpc>
                <a:spcPct val="90000"/>
              </a:lnSpc>
            </a:pPr>
            <a:endParaRPr kumimoji="0" lang="en-US" altLang="en-US" dirty="0"/>
          </a:p>
          <a:p>
            <a:pPr>
              <a:lnSpc>
                <a:spcPct val="90000"/>
              </a:lnSpc>
            </a:pPr>
            <a:endParaRPr kumimoji="0" lang="en-US" altLang="en-US" dirty="0"/>
          </a:p>
          <a:p>
            <a:pPr marL="0" indent="0">
              <a:lnSpc>
                <a:spcPct val="90000"/>
              </a:lnSpc>
              <a:buNone/>
            </a:pPr>
            <a:endParaRPr kumimoji="0" lang="en-US" altLang="en-US" dirty="0"/>
          </a:p>
          <a:p>
            <a:pPr lvl="1">
              <a:lnSpc>
                <a:spcPct val="90000"/>
              </a:lnSpc>
            </a:pPr>
            <a:r>
              <a:rPr kumimoji="0" lang="en-US" altLang="en-US" dirty="0"/>
              <a:t>Inner-level  mapping scheme</a:t>
            </a:r>
          </a:p>
          <a:p>
            <a:pPr lvl="2">
              <a:lnSpc>
                <a:spcPct val="90000"/>
              </a:lnSpc>
            </a:pPr>
            <a:r>
              <a:rPr kumimoji="0" lang="en-US" altLang="en-US" i="1" dirty="0"/>
              <a:t>Q</a:t>
            </a:r>
            <a:r>
              <a:rPr kumimoji="0" lang="en-US" altLang="en-US" baseline="-25000" dirty="0"/>
              <a:t>2</a:t>
            </a:r>
            <a:r>
              <a:rPr kumimoji="0" lang="en-US" altLang="en-US" dirty="0"/>
              <a:t> = displacement into block of index table</a:t>
            </a:r>
          </a:p>
          <a:p>
            <a:pPr lvl="2">
              <a:lnSpc>
                <a:spcPct val="90000"/>
              </a:lnSpc>
            </a:pPr>
            <a:r>
              <a:rPr kumimoji="0" lang="en-US" altLang="en-US" i="1" dirty="0"/>
              <a:t>R</a:t>
            </a:r>
            <a:r>
              <a:rPr kumimoji="0" lang="en-US" altLang="en-US" baseline="-25000" dirty="0"/>
              <a:t>2</a:t>
            </a:r>
            <a:r>
              <a:rPr kumimoji="0" lang="en-US" altLang="en-US" dirty="0"/>
              <a:t> displacement into block of file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</p:txBody>
      </p:sp>
      <p:grpSp>
        <p:nvGrpSpPr>
          <p:cNvPr id="48131" name="Group 1">
            <a:extLst>
              <a:ext uri="{FF2B5EF4-FFF2-40B4-BE49-F238E27FC236}">
                <a16:creationId xmlns:a16="http://schemas.microsoft.com/office/drawing/2014/main" id="{CF791D5E-378E-4CAB-BC81-00024C066B51}"/>
              </a:ext>
            </a:extLst>
          </p:cNvPr>
          <p:cNvGrpSpPr>
            <a:grpSpLocks/>
          </p:cNvGrpSpPr>
          <p:nvPr/>
        </p:nvGrpSpPr>
        <p:grpSpPr bwMode="auto">
          <a:xfrm>
            <a:off x="2337674" y="1327396"/>
            <a:ext cx="2368550" cy="852488"/>
            <a:chOff x="3230563" y="2765425"/>
            <a:chExt cx="2368550" cy="852488"/>
          </a:xfrm>
        </p:grpSpPr>
        <p:sp>
          <p:nvSpPr>
            <p:cNvPr id="48140" name="Text Box 4">
              <a:extLst>
                <a:ext uri="{FF2B5EF4-FFF2-40B4-BE49-F238E27FC236}">
                  <a16:creationId xmlns:a16="http://schemas.microsoft.com/office/drawing/2014/main" id="{B698A8E5-DEB9-4533-8BB3-FD9E5DE7DB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30563" y="3017838"/>
              <a:ext cx="1619250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 sz="1600" dirty="0"/>
                <a:t>LA / (512 x 511)</a:t>
              </a:r>
            </a:p>
          </p:txBody>
        </p:sp>
        <p:sp>
          <p:nvSpPr>
            <p:cNvPr id="48141" name="Text Box 5">
              <a:extLst>
                <a:ext uri="{FF2B5EF4-FFF2-40B4-BE49-F238E27FC236}">
                  <a16:creationId xmlns:a16="http://schemas.microsoft.com/office/drawing/2014/main" id="{EEF1208A-E512-4C56-A750-8ABDDE24E8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78425" y="2765425"/>
              <a:ext cx="420688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 sz="1600"/>
                <a:t>Q</a:t>
              </a:r>
              <a:r>
                <a:rPr kumimoji="0" lang="en-US" altLang="en-US" sz="1600" baseline="-25000"/>
                <a:t>1</a:t>
              </a:r>
              <a:endParaRPr kumimoji="0" lang="en-US" altLang="en-US" sz="1600"/>
            </a:p>
          </p:txBody>
        </p:sp>
        <p:sp>
          <p:nvSpPr>
            <p:cNvPr id="48142" name="Text Box 6">
              <a:extLst>
                <a:ext uri="{FF2B5EF4-FFF2-40B4-BE49-F238E27FC236}">
                  <a16:creationId xmlns:a16="http://schemas.microsoft.com/office/drawing/2014/main" id="{32C20C32-CA40-446C-85A9-99CE401B29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78425" y="3278188"/>
              <a:ext cx="407988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 sz="1600"/>
                <a:t>R</a:t>
              </a:r>
              <a:r>
                <a:rPr kumimoji="0" lang="en-US" altLang="en-US" sz="1600" baseline="-25000"/>
                <a:t>1</a:t>
              </a:r>
              <a:endParaRPr kumimoji="0" lang="en-US" altLang="en-US" sz="1600"/>
            </a:p>
          </p:txBody>
        </p:sp>
        <p:sp>
          <p:nvSpPr>
            <p:cNvPr id="48143" name="Line 7">
              <a:extLst>
                <a:ext uri="{FF2B5EF4-FFF2-40B4-BE49-F238E27FC236}">
                  <a16:creationId xmlns:a16="http://schemas.microsoft.com/office/drawing/2014/main" id="{78260294-7FE3-4DD1-963A-34345FF053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91075" y="2957513"/>
              <a:ext cx="419100" cy="203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48144" name="Line 8">
              <a:extLst>
                <a:ext uri="{FF2B5EF4-FFF2-40B4-BE49-F238E27FC236}">
                  <a16:creationId xmlns:a16="http://schemas.microsoft.com/office/drawing/2014/main" id="{669C0373-F448-42AF-84F6-BBC16D604C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3138" y="3198813"/>
              <a:ext cx="419100" cy="203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</p:grpSp>
      <p:sp>
        <p:nvSpPr>
          <p:cNvPr id="48132" name="Rectangle 9">
            <a:extLst>
              <a:ext uri="{FF2B5EF4-FFF2-40B4-BE49-F238E27FC236}">
                <a16:creationId xmlns:a16="http://schemas.microsoft.com/office/drawing/2014/main" id="{708670C2-18D6-488C-8FB2-AA5EA3968D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5600757"/>
            <a:ext cx="70294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marL="342900" indent="-34290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896938" indent="-407988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5000"/>
              </a:spcBef>
              <a:buClr>
                <a:srgbClr val="009900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SzPct val="75000"/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5000"/>
              </a:spcBef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>
              <a:spcBef>
                <a:spcPct val="0"/>
              </a:spcBef>
              <a:buClr>
                <a:schemeClr val="accent2"/>
              </a:buClr>
              <a:buSzTx/>
              <a:buFontTx/>
              <a:buNone/>
            </a:pPr>
            <a:endParaRPr kumimoji="0" lang="en-US" altLang="en-US" dirty="0"/>
          </a:p>
        </p:txBody>
      </p:sp>
      <p:grpSp>
        <p:nvGrpSpPr>
          <p:cNvPr id="48133" name="Group 2">
            <a:extLst>
              <a:ext uri="{FF2B5EF4-FFF2-40B4-BE49-F238E27FC236}">
                <a16:creationId xmlns:a16="http://schemas.microsoft.com/office/drawing/2014/main" id="{36422505-81CF-44FC-9E23-642318A59294}"/>
              </a:ext>
            </a:extLst>
          </p:cNvPr>
          <p:cNvGrpSpPr>
            <a:grpSpLocks/>
          </p:cNvGrpSpPr>
          <p:nvPr/>
        </p:nvGrpSpPr>
        <p:grpSpPr bwMode="auto">
          <a:xfrm>
            <a:off x="1803533" y="3205432"/>
            <a:ext cx="1641475" cy="1051444"/>
            <a:chOff x="3662363" y="4116388"/>
            <a:chExt cx="1641475" cy="852487"/>
          </a:xfrm>
        </p:grpSpPr>
        <p:sp>
          <p:nvSpPr>
            <p:cNvPr id="48135" name="Text Box 10">
              <a:extLst>
                <a:ext uri="{FF2B5EF4-FFF2-40B4-BE49-F238E27FC236}">
                  <a16:creationId xmlns:a16="http://schemas.microsoft.com/office/drawing/2014/main" id="{79AD793E-5C77-4704-AC91-FA8AC5E6AB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62363" y="4383088"/>
              <a:ext cx="920750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 sz="1600" dirty="0"/>
                <a:t>R</a:t>
              </a:r>
              <a:r>
                <a:rPr kumimoji="0" lang="en-US" altLang="en-US" sz="1600" baseline="-25000" dirty="0"/>
                <a:t>1</a:t>
              </a:r>
              <a:r>
                <a:rPr kumimoji="0" lang="en-US" altLang="en-US" sz="1600" dirty="0"/>
                <a:t> / 512</a:t>
              </a:r>
            </a:p>
          </p:txBody>
        </p:sp>
        <p:sp>
          <p:nvSpPr>
            <p:cNvPr id="48136" name="Text Box 11">
              <a:extLst>
                <a:ext uri="{FF2B5EF4-FFF2-40B4-BE49-F238E27FC236}">
                  <a16:creationId xmlns:a16="http://schemas.microsoft.com/office/drawing/2014/main" id="{3EB34BD6-8CC8-4D57-A5E7-66BEEA386B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83150" y="4116388"/>
              <a:ext cx="420688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 sz="1600"/>
                <a:t>Q</a:t>
              </a:r>
              <a:r>
                <a:rPr kumimoji="0" lang="en-US" altLang="en-US" sz="1600" baseline="-25000"/>
                <a:t>2</a:t>
              </a:r>
              <a:endParaRPr kumimoji="0" lang="en-US" altLang="en-US" sz="1600"/>
            </a:p>
          </p:txBody>
        </p:sp>
        <p:sp>
          <p:nvSpPr>
            <p:cNvPr id="48137" name="Text Box 12">
              <a:extLst>
                <a:ext uri="{FF2B5EF4-FFF2-40B4-BE49-F238E27FC236}">
                  <a16:creationId xmlns:a16="http://schemas.microsoft.com/office/drawing/2014/main" id="{9EE224EB-899B-4E5D-8F61-C877A1A923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83150" y="4630738"/>
              <a:ext cx="407988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 sz="1600"/>
                <a:t>R</a:t>
              </a:r>
              <a:r>
                <a:rPr kumimoji="0" lang="en-US" altLang="en-US" sz="1600" baseline="-25000"/>
                <a:t>2</a:t>
              </a:r>
              <a:endParaRPr kumimoji="0" lang="en-US" altLang="en-US" sz="1600"/>
            </a:p>
          </p:txBody>
        </p:sp>
        <p:sp>
          <p:nvSpPr>
            <p:cNvPr id="48138" name="Line 13">
              <a:extLst>
                <a:ext uri="{FF2B5EF4-FFF2-40B4-BE49-F238E27FC236}">
                  <a16:creationId xmlns:a16="http://schemas.microsoft.com/office/drawing/2014/main" id="{52B52FD6-81C3-477A-B3B4-12A1A052B1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95800" y="4308475"/>
              <a:ext cx="419100" cy="203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48139" name="Line 14">
              <a:extLst>
                <a:ext uri="{FF2B5EF4-FFF2-40B4-BE49-F238E27FC236}">
                  <a16:creationId xmlns:a16="http://schemas.microsoft.com/office/drawing/2014/main" id="{071E7705-A2B3-4C01-98B5-5CC31FFA71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87863" y="4549775"/>
              <a:ext cx="419100" cy="203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>
            <a:extLst>
              <a:ext uri="{FF2B5EF4-FFF2-40B4-BE49-F238E27FC236}">
                <a16:creationId xmlns:a16="http://schemas.microsoft.com/office/drawing/2014/main" id="{3648C1C8-F563-4A08-B133-83EA62C903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71767" y="952140"/>
            <a:ext cx="7430858" cy="4457306"/>
          </a:xfrm>
        </p:spPr>
        <p:txBody>
          <a:bodyPr/>
          <a:lstStyle/>
          <a:p>
            <a:r>
              <a:rPr lang="en-US" altLang="en-US" dirty="0"/>
              <a:t>Two-level index (4K blocks could store 1,024 four-byte pointers in outer index -&gt; 1,048,567 data blocks and file size of up to 4GB)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/>
              <a:t>Mapping scheme for outer-index:</a:t>
            </a:r>
          </a:p>
          <a:p>
            <a:pPr lvl="1"/>
            <a:r>
              <a:rPr kumimoji="0" lang="en-US" altLang="en-US" i="1" dirty="0"/>
              <a:t>Q</a:t>
            </a:r>
            <a:r>
              <a:rPr kumimoji="0" lang="en-US" altLang="en-US" baseline="-25000" dirty="0"/>
              <a:t>1</a:t>
            </a:r>
            <a:r>
              <a:rPr kumimoji="0" lang="en-US" altLang="en-US" dirty="0"/>
              <a:t> = displacement into outer-index</a:t>
            </a:r>
          </a:p>
          <a:p>
            <a:pPr lvl="1"/>
            <a:r>
              <a:rPr kumimoji="0" lang="en-US" altLang="en-US" i="1" dirty="0"/>
              <a:t>R</a:t>
            </a:r>
            <a:r>
              <a:rPr kumimoji="0" lang="en-US" altLang="en-US" baseline="-25000" dirty="0"/>
              <a:t>1</a:t>
            </a:r>
            <a:r>
              <a:rPr kumimoji="0" lang="en-US" altLang="en-US" dirty="0"/>
              <a:t> is used as follows:</a:t>
            </a:r>
          </a:p>
          <a:p>
            <a:pPr lvl="1"/>
            <a:endParaRPr kumimoji="0" lang="en-US" altLang="en-US" dirty="0"/>
          </a:p>
          <a:p>
            <a:pPr lvl="1"/>
            <a:endParaRPr lang="en-US" altLang="en-US" dirty="0"/>
          </a:p>
          <a:p>
            <a:pPr lvl="1"/>
            <a:endParaRPr lang="en-US" altLang="en-US" dirty="0"/>
          </a:p>
          <a:p>
            <a:pPr lvl="1"/>
            <a:r>
              <a:rPr kumimoji="0" lang="en-US" altLang="en-US" dirty="0"/>
              <a:t>Mapping scheme for index level:</a:t>
            </a:r>
          </a:p>
          <a:p>
            <a:pPr lvl="2"/>
            <a:r>
              <a:rPr kumimoji="0" lang="en-US" altLang="en-US" i="1" dirty="0"/>
              <a:t>Q</a:t>
            </a:r>
            <a:r>
              <a:rPr kumimoji="0" lang="en-US" altLang="en-US" baseline="-25000" dirty="0"/>
              <a:t>2</a:t>
            </a:r>
            <a:r>
              <a:rPr kumimoji="0" lang="en-US" altLang="en-US" dirty="0"/>
              <a:t> = displacement into block of index table</a:t>
            </a:r>
          </a:p>
          <a:p>
            <a:pPr lvl="2"/>
            <a:r>
              <a:rPr kumimoji="0" lang="en-US" altLang="en-US" i="1" dirty="0"/>
              <a:t>R</a:t>
            </a:r>
            <a:r>
              <a:rPr kumimoji="0" lang="en-US" altLang="en-US" baseline="-25000" dirty="0"/>
              <a:t>2</a:t>
            </a:r>
            <a:r>
              <a:rPr kumimoji="0" lang="en-US" altLang="en-US" dirty="0"/>
              <a:t> displacement into block of file</a:t>
            </a:r>
            <a:endParaRPr lang="en-US" altLang="en-US" dirty="0"/>
          </a:p>
          <a:p>
            <a:pPr lvl="1"/>
            <a:endParaRPr lang="en-US" altLang="en-US" dirty="0"/>
          </a:p>
        </p:txBody>
      </p:sp>
      <p:grpSp>
        <p:nvGrpSpPr>
          <p:cNvPr id="50179" name="Group 1">
            <a:extLst>
              <a:ext uri="{FF2B5EF4-FFF2-40B4-BE49-F238E27FC236}">
                <a16:creationId xmlns:a16="http://schemas.microsoft.com/office/drawing/2014/main" id="{1CBFF92A-7FA8-42C9-96AA-01511E8BAAB4}"/>
              </a:ext>
            </a:extLst>
          </p:cNvPr>
          <p:cNvGrpSpPr>
            <a:grpSpLocks/>
          </p:cNvGrpSpPr>
          <p:nvPr/>
        </p:nvGrpSpPr>
        <p:grpSpPr bwMode="auto">
          <a:xfrm>
            <a:off x="2620826" y="1720015"/>
            <a:ext cx="2376487" cy="852488"/>
            <a:chOff x="3294063" y="2101850"/>
            <a:chExt cx="2376487" cy="852488"/>
          </a:xfrm>
        </p:grpSpPr>
        <p:sp>
          <p:nvSpPr>
            <p:cNvPr id="50188" name="Text Box 4">
              <a:extLst>
                <a:ext uri="{FF2B5EF4-FFF2-40B4-BE49-F238E27FC236}">
                  <a16:creationId xmlns:a16="http://schemas.microsoft.com/office/drawing/2014/main" id="{A59CB170-EB91-48DF-B411-11C72F0B2C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94063" y="2354263"/>
              <a:ext cx="1635125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 sz="1600" dirty="0"/>
                <a:t>LA / (512 x 512)</a:t>
              </a:r>
            </a:p>
          </p:txBody>
        </p:sp>
        <p:sp>
          <p:nvSpPr>
            <p:cNvPr id="50189" name="Text Box 5">
              <a:extLst>
                <a:ext uri="{FF2B5EF4-FFF2-40B4-BE49-F238E27FC236}">
                  <a16:creationId xmlns:a16="http://schemas.microsoft.com/office/drawing/2014/main" id="{A03A803D-5933-45A7-8861-6608D3EFDC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49863" y="2101850"/>
              <a:ext cx="420687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 sz="1600"/>
                <a:t>Q</a:t>
              </a:r>
              <a:r>
                <a:rPr kumimoji="0" lang="en-US" altLang="en-US" sz="1600" baseline="-25000"/>
                <a:t>1</a:t>
              </a:r>
              <a:endParaRPr kumimoji="0" lang="en-US" altLang="en-US" sz="1600"/>
            </a:p>
          </p:txBody>
        </p:sp>
        <p:sp>
          <p:nvSpPr>
            <p:cNvPr id="50190" name="Text Box 6">
              <a:extLst>
                <a:ext uri="{FF2B5EF4-FFF2-40B4-BE49-F238E27FC236}">
                  <a16:creationId xmlns:a16="http://schemas.microsoft.com/office/drawing/2014/main" id="{7AEA54E5-D670-45FD-BFF7-09303A2D2A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49863" y="2616200"/>
              <a:ext cx="407987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 sz="1600"/>
                <a:t>R</a:t>
              </a:r>
              <a:r>
                <a:rPr kumimoji="0" lang="en-US" altLang="en-US" sz="1600" baseline="-25000"/>
                <a:t>1</a:t>
              </a:r>
              <a:endParaRPr kumimoji="0" lang="en-US" altLang="en-US" sz="1600"/>
            </a:p>
          </p:txBody>
        </p:sp>
        <p:sp>
          <p:nvSpPr>
            <p:cNvPr id="50191" name="Line 7">
              <a:extLst>
                <a:ext uri="{FF2B5EF4-FFF2-40B4-BE49-F238E27FC236}">
                  <a16:creationId xmlns:a16="http://schemas.microsoft.com/office/drawing/2014/main" id="{50EC1AC5-808D-465E-8515-87F930D444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62513" y="2293938"/>
              <a:ext cx="419100" cy="203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50192" name="Line 8">
              <a:extLst>
                <a:ext uri="{FF2B5EF4-FFF2-40B4-BE49-F238E27FC236}">
                  <a16:creationId xmlns:a16="http://schemas.microsoft.com/office/drawing/2014/main" id="{FF3BF4D7-9993-4D6E-9D98-1187DE5853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54575" y="2535238"/>
              <a:ext cx="419100" cy="203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</p:grpSp>
      <p:sp>
        <p:nvSpPr>
          <p:cNvPr id="50180" name="Rectangle 9">
            <a:extLst>
              <a:ext uri="{FF2B5EF4-FFF2-40B4-BE49-F238E27FC236}">
                <a16:creationId xmlns:a16="http://schemas.microsoft.com/office/drawing/2014/main" id="{E3FF3C03-0D59-45CE-894F-1FD5CF87BD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1375" y="5710494"/>
            <a:ext cx="70294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marL="342900" indent="-34290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896938" indent="-407988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5000"/>
              </a:spcBef>
              <a:buClr>
                <a:srgbClr val="009900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SzPct val="75000"/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5000"/>
              </a:spcBef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>
              <a:spcBef>
                <a:spcPct val="0"/>
              </a:spcBef>
              <a:buClr>
                <a:schemeClr val="accent2"/>
              </a:buClr>
              <a:buSzTx/>
              <a:buFontTx/>
              <a:buNone/>
            </a:pPr>
            <a:endParaRPr kumimoji="0" lang="en-US" altLang="en-US" dirty="0"/>
          </a:p>
        </p:txBody>
      </p:sp>
      <p:grpSp>
        <p:nvGrpSpPr>
          <p:cNvPr id="50181" name="Group 2">
            <a:extLst>
              <a:ext uri="{FF2B5EF4-FFF2-40B4-BE49-F238E27FC236}">
                <a16:creationId xmlns:a16="http://schemas.microsoft.com/office/drawing/2014/main" id="{0EF3481D-A173-460D-8088-A5D67C20C927}"/>
              </a:ext>
            </a:extLst>
          </p:cNvPr>
          <p:cNvGrpSpPr>
            <a:grpSpLocks/>
          </p:cNvGrpSpPr>
          <p:nvPr/>
        </p:nvGrpSpPr>
        <p:grpSpPr bwMode="auto">
          <a:xfrm>
            <a:off x="2486711" y="3734555"/>
            <a:ext cx="1641475" cy="852487"/>
            <a:chOff x="3662363" y="4116388"/>
            <a:chExt cx="1641475" cy="852487"/>
          </a:xfrm>
        </p:grpSpPr>
        <p:sp>
          <p:nvSpPr>
            <p:cNvPr id="50183" name="Text Box 10">
              <a:extLst>
                <a:ext uri="{FF2B5EF4-FFF2-40B4-BE49-F238E27FC236}">
                  <a16:creationId xmlns:a16="http://schemas.microsoft.com/office/drawing/2014/main" id="{F00DBD08-0308-47FB-89B7-BD84B0C46D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62363" y="4383088"/>
              <a:ext cx="920750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 sz="1600" dirty="0"/>
                <a:t>R</a:t>
              </a:r>
              <a:r>
                <a:rPr kumimoji="0" lang="en-US" altLang="en-US" sz="1600" baseline="-25000" dirty="0"/>
                <a:t>1</a:t>
              </a:r>
              <a:r>
                <a:rPr kumimoji="0" lang="en-US" altLang="en-US" sz="1600" dirty="0"/>
                <a:t> / 512</a:t>
              </a:r>
            </a:p>
          </p:txBody>
        </p:sp>
        <p:sp>
          <p:nvSpPr>
            <p:cNvPr id="50184" name="Text Box 11">
              <a:extLst>
                <a:ext uri="{FF2B5EF4-FFF2-40B4-BE49-F238E27FC236}">
                  <a16:creationId xmlns:a16="http://schemas.microsoft.com/office/drawing/2014/main" id="{AEBF2BBF-930A-4F48-B2CC-4B7D3E40A0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83150" y="4116388"/>
              <a:ext cx="420688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 sz="1600"/>
                <a:t>Q</a:t>
              </a:r>
              <a:r>
                <a:rPr kumimoji="0" lang="en-US" altLang="en-US" sz="1600" baseline="-25000"/>
                <a:t>2</a:t>
              </a:r>
              <a:endParaRPr kumimoji="0" lang="en-US" altLang="en-US" sz="1600"/>
            </a:p>
          </p:txBody>
        </p:sp>
        <p:sp>
          <p:nvSpPr>
            <p:cNvPr id="50185" name="Text Box 12">
              <a:extLst>
                <a:ext uri="{FF2B5EF4-FFF2-40B4-BE49-F238E27FC236}">
                  <a16:creationId xmlns:a16="http://schemas.microsoft.com/office/drawing/2014/main" id="{42243007-74B6-4A69-9251-447C89FD3F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83150" y="4630738"/>
              <a:ext cx="407988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 sz="1600"/>
                <a:t>R</a:t>
              </a:r>
              <a:r>
                <a:rPr kumimoji="0" lang="en-US" altLang="en-US" sz="1600" baseline="-25000"/>
                <a:t>2</a:t>
              </a:r>
              <a:endParaRPr kumimoji="0" lang="en-US" altLang="en-US" sz="1600"/>
            </a:p>
          </p:txBody>
        </p:sp>
        <p:sp>
          <p:nvSpPr>
            <p:cNvPr id="50186" name="Line 13">
              <a:extLst>
                <a:ext uri="{FF2B5EF4-FFF2-40B4-BE49-F238E27FC236}">
                  <a16:creationId xmlns:a16="http://schemas.microsoft.com/office/drawing/2014/main" id="{9A6FBF48-7291-40B7-9F25-D60A793F61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95800" y="4308475"/>
              <a:ext cx="419100" cy="203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50187" name="Line 14">
              <a:extLst>
                <a:ext uri="{FF2B5EF4-FFF2-40B4-BE49-F238E27FC236}">
                  <a16:creationId xmlns:a16="http://schemas.microsoft.com/office/drawing/2014/main" id="{623102E3-8675-4750-BA77-31AB745B7F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87863" y="4549775"/>
              <a:ext cx="419100" cy="203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</p:grpSp>
      <p:sp>
        <p:nvSpPr>
          <p:cNvPr id="50182" name="Rectangle 15">
            <a:extLst>
              <a:ext uri="{FF2B5EF4-FFF2-40B4-BE49-F238E27FC236}">
                <a16:creationId xmlns:a16="http://schemas.microsoft.com/office/drawing/2014/main" id="{A2308E0E-D63A-49C0-A007-F40D6C0BB7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1375" y="5788667"/>
            <a:ext cx="702945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marL="342900" indent="-34290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896938" indent="-407988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5000"/>
              </a:spcBef>
              <a:buClr>
                <a:srgbClr val="009900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SzPct val="75000"/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5000"/>
              </a:spcBef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>
              <a:spcBef>
                <a:spcPct val="0"/>
              </a:spcBef>
              <a:buClr>
                <a:schemeClr val="accent2"/>
              </a:buClr>
              <a:buSzTx/>
              <a:buFontTx/>
              <a:buNone/>
            </a:pPr>
            <a:endParaRPr kumimoji="0" lang="en-US" altLang="en-US" dirty="0"/>
          </a:p>
        </p:txBody>
      </p:sp>
      <p:sp>
        <p:nvSpPr>
          <p:cNvPr id="23" name="Rectangle 2">
            <a:extLst>
              <a:ext uri="{FF2B5EF4-FFF2-40B4-BE49-F238E27FC236}">
                <a16:creationId xmlns:a16="http://schemas.microsoft.com/office/drawing/2014/main" id="{DA9B5ED8-850D-4F58-AA1E-BBB797E463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869165" y="1989377"/>
            <a:ext cx="8229600" cy="583126"/>
          </a:xfrm>
        </p:spPr>
        <p:txBody>
          <a:bodyPr/>
          <a:lstStyle/>
          <a:p>
            <a:pPr eaLnBrk="1" hangingPunct="1"/>
            <a:r>
              <a:rPr lang="en-US" altLang="en-US" sz="2800" b="1" dirty="0"/>
              <a:t>Indexed Allocation – Two-level Scheme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>
            <a:extLst>
              <a:ext uri="{FF2B5EF4-FFF2-40B4-BE49-F238E27FC236}">
                <a16:creationId xmlns:a16="http://schemas.microsoft.com/office/drawing/2014/main" id="{BA7C4234-93E7-4DDE-9713-1C50BCBF79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38686" y="1144291"/>
            <a:ext cx="7658100" cy="576262"/>
          </a:xfrm>
        </p:spPr>
        <p:txBody>
          <a:bodyPr/>
          <a:lstStyle/>
          <a:p>
            <a:pPr eaLnBrk="1" hangingPunct="1"/>
            <a:r>
              <a:rPr lang="en-US" altLang="en-US" sz="2800" b="1" dirty="0"/>
              <a:t>Indexed Allocation – Two-Level Scheme</a:t>
            </a: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DA808BB6-7F38-B90E-5FE3-7289DEF896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568" y="1976791"/>
            <a:ext cx="6254864" cy="3929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>
            <a:extLst>
              <a:ext uri="{FF2B5EF4-FFF2-40B4-BE49-F238E27FC236}">
                <a16:creationId xmlns:a16="http://schemas.microsoft.com/office/drawing/2014/main" id="{A1D75EC5-CCA9-476B-B4DD-E093FF90E2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331922" y="1032970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Objectives</a:t>
            </a:r>
          </a:p>
        </p:txBody>
      </p:sp>
      <p:sp>
        <p:nvSpPr>
          <p:cNvPr id="9218" name="Rectangle 3">
            <a:extLst>
              <a:ext uri="{FF2B5EF4-FFF2-40B4-BE49-F238E27FC236}">
                <a16:creationId xmlns:a16="http://schemas.microsoft.com/office/drawing/2014/main" id="{9269339B-7F5B-4404-8408-56CE50459F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18822" y="2180995"/>
            <a:ext cx="7327900" cy="453072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Describe the details of implementing local file systems and directory structures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Discuss block allocation and free-block algorithms and trade-offs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Explore file system efficiency and performance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Look at recovery from file system failures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Describe the WAFL file system as a concrete example</a:t>
            </a:r>
          </a:p>
          <a:p>
            <a:endParaRPr lang="en-US" alt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>
            <a:extLst>
              <a:ext uri="{FF2B5EF4-FFF2-40B4-BE49-F238E27FC236}">
                <a16:creationId xmlns:a16="http://schemas.microsoft.com/office/drawing/2014/main" id="{C43D2D41-31CA-41A9-B033-3049E8AA39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1662" y="858623"/>
            <a:ext cx="7713662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Combined Scheme : UNIX UFS</a:t>
            </a:r>
          </a:p>
        </p:txBody>
      </p:sp>
      <p:sp>
        <p:nvSpPr>
          <p:cNvPr id="48130" name="Rectangle 3">
            <a:extLst>
              <a:ext uri="{FF2B5EF4-FFF2-40B4-BE49-F238E27FC236}">
                <a16:creationId xmlns:a16="http://schemas.microsoft.com/office/drawing/2014/main" id="{C7278ED5-4E41-45EB-A77B-9D7C3586AD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86402" y="1902404"/>
            <a:ext cx="7284065" cy="483436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kumimoji="0" lang="en-US" altLang="en-US" sz="1600" dirty="0">
                <a:latin typeface="Verdana" panose="020B0604030504040204" pitchFamily="34" charset="0"/>
              </a:rPr>
              <a:t>4K bytes per block, 32-bit addresses</a:t>
            </a:r>
          </a:p>
          <a:p>
            <a:pPr>
              <a:lnSpc>
                <a:spcPct val="90000"/>
              </a:lnSpc>
            </a:pPr>
            <a:endParaRPr lang="en-US" altLang="en-US" sz="1600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r>
              <a:rPr kumimoji="0" lang="en-US" altLang="en-US" sz="1600" dirty="0">
                <a:latin typeface="Verdana" panose="020B0604030504040204" pitchFamily="34" charset="0"/>
              </a:rPr>
              <a:t>More index blocks than can be addressed with 32-bit file pointer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</p:txBody>
      </p:sp>
      <p:sp>
        <p:nvSpPr>
          <p:cNvPr id="48132" name="Rectangle 9">
            <a:extLst>
              <a:ext uri="{FF2B5EF4-FFF2-40B4-BE49-F238E27FC236}">
                <a16:creationId xmlns:a16="http://schemas.microsoft.com/office/drawing/2014/main" id="{708670C2-18D6-488C-8FB2-AA5EA3968D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3581400"/>
            <a:ext cx="70294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marL="342900" indent="-34290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896938" indent="-407988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5000"/>
              </a:spcBef>
              <a:buClr>
                <a:srgbClr val="009900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SzPct val="75000"/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5000"/>
              </a:spcBef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>
              <a:spcBef>
                <a:spcPct val="0"/>
              </a:spcBef>
              <a:buClr>
                <a:schemeClr val="accent2"/>
              </a:buClr>
              <a:buSzTx/>
              <a:buFontTx/>
              <a:buNone/>
            </a:pPr>
            <a:endParaRPr kumimoji="0" lang="en-US" altLang="en-US" dirty="0"/>
          </a:p>
        </p:txBody>
      </p:sp>
      <p:sp>
        <p:nvSpPr>
          <p:cNvPr id="48134" name="Rectangle 15">
            <a:extLst>
              <a:ext uri="{FF2B5EF4-FFF2-40B4-BE49-F238E27FC236}">
                <a16:creationId xmlns:a16="http://schemas.microsoft.com/office/drawing/2014/main" id="{694F9487-065C-406D-BE26-B85FBE50C9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5075238"/>
            <a:ext cx="702945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marL="342900" indent="-34290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896938" indent="-407988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5000"/>
              </a:spcBef>
              <a:buClr>
                <a:srgbClr val="009900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SzPct val="75000"/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5000"/>
              </a:spcBef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>
              <a:spcBef>
                <a:spcPct val="0"/>
              </a:spcBef>
              <a:buClr>
                <a:schemeClr val="accent2"/>
              </a:buClr>
              <a:buSzTx/>
              <a:buFontTx/>
              <a:buNone/>
            </a:pPr>
            <a:endParaRPr kumimoji="0" lang="en-US" altLang="en-US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075B3243-48FF-630C-5723-BAD5B67A41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925" y="1548656"/>
            <a:ext cx="3956068" cy="376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>
            <a:extLst>
              <a:ext uri="{FF2B5EF4-FFF2-40B4-BE49-F238E27FC236}">
                <a16:creationId xmlns:a16="http://schemas.microsoft.com/office/drawing/2014/main" id="{D30FA68E-B833-41C0-B106-79543D7393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43198" y="954770"/>
            <a:ext cx="8229600" cy="576262"/>
          </a:xfrm>
        </p:spPr>
        <p:txBody>
          <a:bodyPr/>
          <a:lstStyle/>
          <a:p>
            <a:r>
              <a:rPr lang="en-US" altLang="en-US" sz="2400" b="1" dirty="0"/>
              <a:t>Performance</a:t>
            </a:r>
          </a:p>
        </p:txBody>
      </p:sp>
      <p:sp>
        <p:nvSpPr>
          <p:cNvPr id="56322" name="Content Placeholder 2">
            <a:extLst>
              <a:ext uri="{FF2B5EF4-FFF2-40B4-BE49-F238E27FC236}">
                <a16:creationId xmlns:a16="http://schemas.microsoft.com/office/drawing/2014/main" id="{C896B287-3FBB-473F-ACED-B39602FBE4B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7768" y="1778596"/>
            <a:ext cx="7480230" cy="461946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Best method depends on file access type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Contiguous great for sequential and random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Linked good for sequential, not random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Declare access type at creation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 Select either contiguous or linked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Indexed more complex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Single block access could require 2 index block reads then data block read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Clustering can help improve throughput, reduce CPU overhead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For NVM, no disk head so different algorithms and optimizations needed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Using old algorithm uses many CPU cycles trying to avoid non-existent head movement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Goal is to reduce CPU cycles and overall path needed for I/O</a:t>
            </a:r>
          </a:p>
          <a:p>
            <a:pPr lvl="1"/>
            <a:endParaRPr lang="en-US" alt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>
            <a:extLst>
              <a:ext uri="{FF2B5EF4-FFF2-40B4-BE49-F238E27FC236}">
                <a16:creationId xmlns:a16="http://schemas.microsoft.com/office/drawing/2014/main" id="{48684791-F3E3-4F11-BC3E-406CF1949D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51563" y="958985"/>
            <a:ext cx="8229600" cy="576262"/>
          </a:xfrm>
        </p:spPr>
        <p:txBody>
          <a:bodyPr/>
          <a:lstStyle/>
          <a:p>
            <a:r>
              <a:rPr lang="en-US" altLang="en-US" sz="2400" b="1" dirty="0"/>
              <a:t>Performance (Cont.)</a:t>
            </a:r>
          </a:p>
        </p:txBody>
      </p:sp>
      <p:sp>
        <p:nvSpPr>
          <p:cNvPr id="57346" name="Content Placeholder 2">
            <a:extLst>
              <a:ext uri="{FF2B5EF4-FFF2-40B4-BE49-F238E27FC236}">
                <a16:creationId xmlns:a16="http://schemas.microsoft.com/office/drawing/2014/main" id="{04AF507D-D1D9-45FD-987C-8CDE64008B6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34144" y="2088726"/>
            <a:ext cx="7652656" cy="453072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Adding instructions to the execution path to save one disk I/O is reasonable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Intel Core i7 Extreme Edition 990x (2011) at 3.46Ghz = 159,000 MIPS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dirty="0"/>
              <a:t>http://en.wikipedia.org/wiki/Instructions_per_second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Typical disk drive at 250 I/</a:t>
            </a:r>
            <a:r>
              <a:rPr lang="en-US" altLang="en-US" dirty="0" err="1"/>
              <a:t>Os</a:t>
            </a:r>
            <a:r>
              <a:rPr lang="en-US" altLang="en-US" dirty="0"/>
              <a:t> per second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dirty="0"/>
              <a:t>159,000 MIPS / 250 = 630 million instructions during one disk I/O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Fast SSD drives provide 60,000 IOPS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dirty="0"/>
              <a:t>159,000 MIPS / 60,000 = 2.65 millions instructions during one disk I/O</a:t>
            </a:r>
          </a:p>
          <a:p>
            <a:pPr lvl="1"/>
            <a:endParaRPr lang="en-US" alt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>
            <a:extLst>
              <a:ext uri="{FF2B5EF4-FFF2-40B4-BE49-F238E27FC236}">
                <a16:creationId xmlns:a16="http://schemas.microsoft.com/office/drawing/2014/main" id="{D8A91CD5-FE83-4A4C-A1F9-18F81B308D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84450" y="759178"/>
            <a:ext cx="7527925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Free-Space Management</a:t>
            </a:r>
          </a:p>
        </p:txBody>
      </p:sp>
      <p:sp>
        <p:nvSpPr>
          <p:cNvPr id="58370" name="Rectangle 3">
            <a:extLst>
              <a:ext uri="{FF2B5EF4-FFF2-40B4-BE49-F238E27FC236}">
                <a16:creationId xmlns:a16="http://schemas.microsoft.com/office/drawing/2014/main" id="{78A2FABB-4281-4B28-ACD1-C9796D0379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92809" y="1287218"/>
            <a:ext cx="7653039" cy="501650"/>
          </a:xfrm>
        </p:spPr>
        <p:txBody>
          <a:bodyPr/>
          <a:lstStyle/>
          <a:p>
            <a:r>
              <a:rPr lang="en-US" altLang="en-US" dirty="0"/>
              <a:t>File system maintains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free-space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list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to track available blocks/clusters</a:t>
            </a:r>
          </a:p>
          <a:p>
            <a:pPr lvl="1"/>
            <a:r>
              <a:rPr lang="en-US" altLang="en-US" dirty="0"/>
              <a:t>(Using term </a:t>
            </a:r>
            <a:r>
              <a:rPr lang="ja-JP" altLang="en-US" dirty="0"/>
              <a:t>“</a:t>
            </a:r>
            <a:r>
              <a:rPr lang="en-US" altLang="ja-JP" dirty="0"/>
              <a:t>block</a:t>
            </a:r>
            <a:r>
              <a:rPr lang="ja-JP" altLang="en-US" dirty="0"/>
              <a:t>”</a:t>
            </a:r>
            <a:r>
              <a:rPr lang="en-US" altLang="ja-JP" dirty="0"/>
              <a:t> for simplicity)</a:t>
            </a:r>
          </a:p>
          <a:p>
            <a:r>
              <a:rPr lang="en-US" altLang="en-US" b="1" dirty="0">
                <a:solidFill>
                  <a:srgbClr val="006699"/>
                </a:solidFill>
                <a:latin typeface="+mj-lt"/>
              </a:rPr>
              <a:t>Bit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vector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or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bit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map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 (</a:t>
            </a:r>
            <a:r>
              <a:rPr lang="en-US" altLang="en-US" b="1" i="1" dirty="0"/>
              <a:t>n</a:t>
            </a:r>
            <a:r>
              <a:rPr lang="en-US" altLang="en-US" dirty="0"/>
              <a:t> blocks)</a:t>
            </a:r>
          </a:p>
        </p:txBody>
      </p:sp>
      <p:grpSp>
        <p:nvGrpSpPr>
          <p:cNvPr id="58371" name="Group 1">
            <a:extLst>
              <a:ext uri="{FF2B5EF4-FFF2-40B4-BE49-F238E27FC236}">
                <a16:creationId xmlns:a16="http://schemas.microsoft.com/office/drawing/2014/main" id="{7BC7A96A-A4BD-4E26-B8CD-B48268F5DE36}"/>
              </a:ext>
            </a:extLst>
          </p:cNvPr>
          <p:cNvGrpSpPr>
            <a:grpSpLocks/>
          </p:cNvGrpSpPr>
          <p:nvPr/>
        </p:nvGrpSpPr>
        <p:grpSpPr bwMode="auto">
          <a:xfrm>
            <a:off x="2692962" y="2230739"/>
            <a:ext cx="2358788" cy="1402365"/>
            <a:chOff x="2784475" y="2216150"/>
            <a:chExt cx="3878263" cy="1944688"/>
          </a:xfrm>
        </p:grpSpPr>
        <p:sp>
          <p:nvSpPr>
            <p:cNvPr id="58375" name="Rectangle 4">
              <a:extLst>
                <a:ext uri="{FF2B5EF4-FFF2-40B4-BE49-F238E27FC236}">
                  <a16:creationId xmlns:a16="http://schemas.microsoft.com/office/drawing/2014/main" id="{AB54A8BB-9D7F-44CC-BFF8-70F4234A2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7838" y="2627313"/>
              <a:ext cx="360362" cy="361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35" tIns="45718" rIns="91435" bIns="45718" anchor="ctr"/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en-US">
                <a:latin typeface="Verdana" panose="020B0604030504040204" pitchFamily="34" charset="0"/>
              </a:endParaRPr>
            </a:p>
          </p:txBody>
        </p:sp>
        <p:sp>
          <p:nvSpPr>
            <p:cNvPr id="58376" name="Rectangle 5">
              <a:extLst>
                <a:ext uri="{FF2B5EF4-FFF2-40B4-BE49-F238E27FC236}">
                  <a16:creationId xmlns:a16="http://schemas.microsoft.com/office/drawing/2014/main" id="{EAEF655E-33E9-4B70-B49C-A4A8CBEA55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450" y="2627313"/>
              <a:ext cx="360363" cy="361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35" tIns="45718" rIns="91435" bIns="45718" anchor="ctr"/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en-US">
                <a:latin typeface="Verdana" panose="020B0604030504040204" pitchFamily="34" charset="0"/>
              </a:endParaRPr>
            </a:p>
          </p:txBody>
        </p:sp>
        <p:sp>
          <p:nvSpPr>
            <p:cNvPr id="58377" name="Rectangle 6">
              <a:extLst>
                <a:ext uri="{FF2B5EF4-FFF2-40B4-BE49-F238E27FC236}">
                  <a16:creationId xmlns:a16="http://schemas.microsoft.com/office/drawing/2014/main" id="{C0A6BE61-E844-430E-976F-0089E85BFB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5063" y="2627313"/>
              <a:ext cx="360362" cy="361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35" tIns="45718" rIns="91435" bIns="45718" anchor="ctr"/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en-US">
                <a:latin typeface="Verdana" panose="020B0604030504040204" pitchFamily="34" charset="0"/>
              </a:endParaRPr>
            </a:p>
          </p:txBody>
        </p:sp>
        <p:sp>
          <p:nvSpPr>
            <p:cNvPr id="58378" name="Rectangle 7">
              <a:extLst>
                <a:ext uri="{FF2B5EF4-FFF2-40B4-BE49-F238E27FC236}">
                  <a16:creationId xmlns:a16="http://schemas.microsoft.com/office/drawing/2014/main" id="{FB0D5A0C-899B-49E9-B986-F319B13905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3675" y="2627313"/>
              <a:ext cx="360363" cy="361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35" tIns="45718" rIns="91435" bIns="45718" anchor="ctr"/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en-US">
                <a:latin typeface="Verdana" panose="020B0604030504040204" pitchFamily="34" charset="0"/>
              </a:endParaRPr>
            </a:p>
          </p:txBody>
        </p:sp>
        <p:sp>
          <p:nvSpPr>
            <p:cNvPr id="58379" name="Rectangle 8">
              <a:extLst>
                <a:ext uri="{FF2B5EF4-FFF2-40B4-BE49-F238E27FC236}">
                  <a16:creationId xmlns:a16="http://schemas.microsoft.com/office/drawing/2014/main" id="{7BE858CC-2082-47B5-B5A0-81C087F9AA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2288" y="2627313"/>
              <a:ext cx="360362" cy="361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35" tIns="45718" rIns="91435" bIns="45718" anchor="ctr"/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en-US">
                <a:latin typeface="Verdana" panose="020B0604030504040204" pitchFamily="34" charset="0"/>
              </a:endParaRPr>
            </a:p>
          </p:txBody>
        </p:sp>
        <p:sp>
          <p:nvSpPr>
            <p:cNvPr id="58380" name="Rectangle 9">
              <a:extLst>
                <a:ext uri="{FF2B5EF4-FFF2-40B4-BE49-F238E27FC236}">
                  <a16:creationId xmlns:a16="http://schemas.microsoft.com/office/drawing/2014/main" id="{04B6F0F4-8794-4DC3-82C0-1B450CEF23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0900" y="2627313"/>
              <a:ext cx="360363" cy="361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35" tIns="45718" rIns="91435" bIns="45718" anchor="ctr"/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en-US">
                <a:latin typeface="Verdana" panose="020B0604030504040204" pitchFamily="34" charset="0"/>
              </a:endParaRPr>
            </a:p>
          </p:txBody>
        </p:sp>
        <p:sp>
          <p:nvSpPr>
            <p:cNvPr id="58381" name="Rectangle 10">
              <a:extLst>
                <a:ext uri="{FF2B5EF4-FFF2-40B4-BE49-F238E27FC236}">
                  <a16:creationId xmlns:a16="http://schemas.microsoft.com/office/drawing/2014/main" id="{685CDFC0-E903-4D6C-BFA7-C133751C8C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2850" y="2627313"/>
              <a:ext cx="1219200" cy="361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35" tIns="45718" rIns="91435" bIns="45718" anchor="ctr"/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en-US" sz="2000"/>
                <a:t>…</a:t>
              </a:r>
              <a:endParaRPr kumimoji="0" lang="en-US" altLang="en-US"/>
            </a:p>
          </p:txBody>
        </p:sp>
        <p:sp>
          <p:nvSpPr>
            <p:cNvPr id="58382" name="Rectangle 11">
              <a:extLst>
                <a:ext uri="{FF2B5EF4-FFF2-40B4-BE49-F238E27FC236}">
                  <a16:creationId xmlns:a16="http://schemas.microsoft.com/office/drawing/2014/main" id="{AF21A2ED-8D6B-48C1-B1C8-71C3895D6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2050" y="2627313"/>
              <a:ext cx="360363" cy="361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35" tIns="45718" rIns="91435" bIns="45718" anchor="ctr"/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en-US">
                <a:latin typeface="Verdana" panose="020B0604030504040204" pitchFamily="34" charset="0"/>
              </a:endParaRPr>
            </a:p>
          </p:txBody>
        </p:sp>
        <p:sp>
          <p:nvSpPr>
            <p:cNvPr id="58383" name="Text Box 12">
              <a:extLst>
                <a:ext uri="{FF2B5EF4-FFF2-40B4-BE49-F238E27FC236}">
                  <a16:creationId xmlns:a16="http://schemas.microsoft.com/office/drawing/2014/main" id="{DF4E7314-1B2A-41B3-A9A8-3E758D4602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40063" y="2216150"/>
              <a:ext cx="312737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/>
                <a:t>0</a:t>
              </a:r>
            </a:p>
          </p:txBody>
        </p:sp>
        <p:sp>
          <p:nvSpPr>
            <p:cNvPr id="58384" name="Text Box 13">
              <a:extLst>
                <a:ext uri="{FF2B5EF4-FFF2-40B4-BE49-F238E27FC236}">
                  <a16:creationId xmlns:a16="http://schemas.microsoft.com/office/drawing/2014/main" id="{B8BC4A03-7296-496D-8FA7-15DF9474B9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4863" y="2216150"/>
              <a:ext cx="312737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/>
                <a:t>1</a:t>
              </a:r>
            </a:p>
          </p:txBody>
        </p:sp>
        <p:sp>
          <p:nvSpPr>
            <p:cNvPr id="58385" name="Text Box 14">
              <a:extLst>
                <a:ext uri="{FF2B5EF4-FFF2-40B4-BE49-F238E27FC236}">
                  <a16:creationId xmlns:a16="http://schemas.microsoft.com/office/drawing/2014/main" id="{81AAB3E4-73EA-4D39-ACC8-D197152F69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02063" y="2216150"/>
              <a:ext cx="312737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 dirty="0"/>
                <a:t>2</a:t>
              </a:r>
            </a:p>
          </p:txBody>
        </p:sp>
        <p:sp>
          <p:nvSpPr>
            <p:cNvPr id="58386" name="Text Box 15">
              <a:extLst>
                <a:ext uri="{FF2B5EF4-FFF2-40B4-BE49-F238E27FC236}">
                  <a16:creationId xmlns:a16="http://schemas.microsoft.com/office/drawing/2014/main" id="{BD4DA68C-97F8-46D1-A62A-5BE1909C8B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32513" y="2216150"/>
              <a:ext cx="5302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 b="1" i="1"/>
                <a:t>n</a:t>
              </a:r>
              <a:r>
                <a:rPr kumimoji="0" lang="en-US" altLang="en-US"/>
                <a:t>-1</a:t>
              </a:r>
            </a:p>
          </p:txBody>
        </p:sp>
        <p:sp>
          <p:nvSpPr>
            <p:cNvPr id="58387" name="Text Box 16">
              <a:extLst>
                <a:ext uri="{FF2B5EF4-FFF2-40B4-BE49-F238E27FC236}">
                  <a16:creationId xmlns:a16="http://schemas.microsoft.com/office/drawing/2014/main" id="{B98C3328-381D-42C1-819D-C8CE8A856E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4475" y="3479800"/>
              <a:ext cx="81915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/>
                <a:t>bit[</a:t>
              </a:r>
              <a:r>
                <a:rPr kumimoji="0" lang="en-US" altLang="en-US" b="1" i="1"/>
                <a:t>i</a:t>
              </a:r>
              <a:r>
                <a:rPr kumimoji="0" lang="en-US" altLang="en-US"/>
                <a:t>] =</a:t>
              </a:r>
            </a:p>
          </p:txBody>
        </p:sp>
        <p:sp>
          <p:nvSpPr>
            <p:cNvPr id="58388" name="Text Box 17">
              <a:extLst>
                <a:ext uri="{FF2B5EF4-FFF2-40B4-BE49-F238E27FC236}">
                  <a16:creationId xmlns:a16="http://schemas.microsoft.com/office/drawing/2014/main" id="{91ED6486-921C-4FE8-BAEA-91E800E031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3142456" y="3482182"/>
              <a:ext cx="957263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 sz="2000" dirty="0">
                  <a:sym typeface="MT Extra" panose="05050102010205020202" pitchFamily="18" charset="2"/>
                </a:rPr>
                <a:t></a:t>
              </a:r>
              <a:endParaRPr kumimoji="0" lang="en-US" altLang="en-US" sz="5400" dirty="0">
                <a:sym typeface="Monotype Sorts" pitchFamily="-84" charset="2"/>
              </a:endParaRPr>
            </a:p>
          </p:txBody>
        </p:sp>
        <p:sp>
          <p:nvSpPr>
            <p:cNvPr id="58389" name="Text Box 18">
              <a:extLst>
                <a:ext uri="{FF2B5EF4-FFF2-40B4-BE49-F238E27FC236}">
                  <a16:creationId xmlns:a16="http://schemas.microsoft.com/office/drawing/2014/main" id="{23F847D8-A861-41B8-9596-669E38669B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79850" y="3281363"/>
              <a:ext cx="2451100" cy="784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 dirty="0"/>
                <a:t>1 </a:t>
              </a:r>
              <a:r>
                <a:rPr kumimoji="0" lang="en-US" altLang="en-US" dirty="0">
                  <a:sym typeface="Symbol" panose="05050102010706020507" pitchFamily="18" charset="2"/>
                </a:rPr>
                <a:t> block[</a:t>
              </a:r>
              <a:r>
                <a:rPr kumimoji="0" lang="en-US" altLang="en-US" b="1" i="1" dirty="0">
                  <a:sym typeface="Symbol" panose="05050102010706020507" pitchFamily="18" charset="2"/>
                </a:rPr>
                <a:t>i</a:t>
              </a:r>
              <a:r>
                <a:rPr kumimoji="0" lang="en-US" altLang="en-US" dirty="0">
                  <a:sym typeface="Symbol" panose="05050102010706020507" pitchFamily="18" charset="2"/>
                </a:rPr>
                <a:t>] free</a:t>
              </a:r>
            </a:p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 dirty="0">
                  <a:sym typeface="Symbol" panose="05050102010706020507" pitchFamily="18" charset="2"/>
                </a:rPr>
                <a:t>0 </a:t>
              </a:r>
              <a:r>
                <a:rPr kumimoji="0" lang="en-US" altLang="en-US" dirty="0"/>
                <a:t> </a:t>
              </a:r>
              <a:r>
                <a:rPr kumimoji="0" lang="en-US" altLang="en-US" dirty="0">
                  <a:sym typeface="Symbol" panose="05050102010706020507" pitchFamily="18" charset="2"/>
                </a:rPr>
                <a:t> block[</a:t>
              </a:r>
              <a:r>
                <a:rPr kumimoji="0" lang="en-US" altLang="en-US" b="1" i="1" dirty="0">
                  <a:sym typeface="Symbol" panose="05050102010706020507" pitchFamily="18" charset="2"/>
                </a:rPr>
                <a:t>i</a:t>
              </a:r>
              <a:r>
                <a:rPr kumimoji="0" lang="en-US" altLang="en-US" dirty="0">
                  <a:sym typeface="Symbol" panose="05050102010706020507" pitchFamily="18" charset="2"/>
                </a:rPr>
                <a:t>] occupied</a:t>
              </a:r>
            </a:p>
          </p:txBody>
        </p:sp>
      </p:grpSp>
      <p:sp>
        <p:nvSpPr>
          <p:cNvPr id="58372" name="Rectangle 19">
            <a:extLst>
              <a:ext uri="{FF2B5EF4-FFF2-40B4-BE49-F238E27FC236}">
                <a16:creationId xmlns:a16="http://schemas.microsoft.com/office/drawing/2014/main" id="{745ACD6F-2C21-4547-90C7-F316F19677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4604" y="4539510"/>
            <a:ext cx="70294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marL="488950" indent="-48895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5000"/>
              </a:spcBef>
              <a:buClr>
                <a:srgbClr val="009900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SzPct val="75000"/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5000"/>
              </a:spcBef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buClr>
                <a:schemeClr val="folHlink"/>
              </a:buClr>
              <a:buSzTx/>
              <a:buFontTx/>
              <a:buNone/>
            </a:pPr>
            <a:r>
              <a:rPr lang="en-US" altLang="en-US" dirty="0"/>
              <a:t>Block number calculation</a:t>
            </a:r>
          </a:p>
        </p:txBody>
      </p:sp>
      <p:sp>
        <p:nvSpPr>
          <p:cNvPr id="58373" name="Text Box 20">
            <a:extLst>
              <a:ext uri="{FF2B5EF4-FFF2-40B4-BE49-F238E27FC236}">
                <a16:creationId xmlns:a16="http://schemas.microsoft.com/office/drawing/2014/main" id="{9C07AA0E-37F8-4973-89FF-929FE9608C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3050" y="4956175"/>
            <a:ext cx="30765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>
            <a:spAutoFit/>
          </a:bodyPr>
          <a:lstStyle>
            <a:lvl1pPr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5000"/>
              </a:spcBef>
              <a:buClr>
                <a:srgbClr val="009900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SzPct val="75000"/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5000"/>
              </a:spcBef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en-US"/>
              <a:t>(number of bits per word) *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en-US"/>
              <a:t>(number of 0-value words) +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en-US"/>
              <a:t>offset of first 1 bit</a:t>
            </a:r>
          </a:p>
        </p:txBody>
      </p:sp>
      <p:sp>
        <p:nvSpPr>
          <p:cNvPr id="58374" name="Rectangle 19">
            <a:extLst>
              <a:ext uri="{FF2B5EF4-FFF2-40B4-BE49-F238E27FC236}">
                <a16:creationId xmlns:a16="http://schemas.microsoft.com/office/drawing/2014/main" id="{36D2DA80-48A7-47FB-B116-27AD80B31A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5705" y="5832475"/>
            <a:ext cx="7029450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marL="488950" indent="-48895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5000"/>
              </a:spcBef>
              <a:buClr>
                <a:srgbClr val="009900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SzPct val="75000"/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5000"/>
              </a:spcBef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buClr>
                <a:schemeClr val="folHlink"/>
              </a:buClr>
              <a:buSzTx/>
              <a:buFontTx/>
              <a:buNone/>
            </a:pPr>
            <a:r>
              <a:rPr lang="en-US" altLang="en-US" dirty="0"/>
              <a:t>CPUs have instructions to return offset within word of first </a:t>
            </a:r>
            <a:r>
              <a:rPr lang="ja-JP" altLang="en-US" dirty="0"/>
              <a:t>“</a:t>
            </a:r>
            <a:r>
              <a:rPr lang="en-US" altLang="ja-JP" dirty="0"/>
              <a:t>1</a:t>
            </a:r>
            <a:r>
              <a:rPr lang="ja-JP" altLang="en-US" dirty="0"/>
              <a:t>”</a:t>
            </a:r>
            <a:r>
              <a:rPr lang="en-US" altLang="ja-JP" dirty="0"/>
              <a:t> bit</a:t>
            </a:r>
            <a:endParaRPr lang="en-US" alt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>
            <a:extLst>
              <a:ext uri="{FF2B5EF4-FFF2-40B4-BE49-F238E27FC236}">
                <a16:creationId xmlns:a16="http://schemas.microsoft.com/office/drawing/2014/main" id="{D8A91CD5-FE83-4A4C-A1F9-18F81B308D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73060" y="748965"/>
            <a:ext cx="7527925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Free-Space Management</a:t>
            </a:r>
          </a:p>
        </p:txBody>
      </p:sp>
      <p:sp>
        <p:nvSpPr>
          <p:cNvPr id="58370" name="Rectangle 3">
            <a:extLst>
              <a:ext uri="{FF2B5EF4-FFF2-40B4-BE49-F238E27FC236}">
                <a16:creationId xmlns:a16="http://schemas.microsoft.com/office/drawing/2014/main" id="{78A2FABB-4281-4B28-ACD1-C9796D0379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60794" y="1294977"/>
            <a:ext cx="7276229" cy="4728880"/>
          </a:xfrm>
        </p:spPr>
        <p:txBody>
          <a:bodyPr/>
          <a:lstStyle/>
          <a:p>
            <a:r>
              <a:rPr lang="en-US" altLang="en-US" dirty="0"/>
              <a:t>File system maintains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free-space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list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to track available blocks</a:t>
            </a:r>
            <a:endParaRPr lang="en-US" altLang="ja-JP" dirty="0"/>
          </a:p>
          <a:p>
            <a:r>
              <a:rPr lang="en-US" altLang="en-US" b="1" dirty="0">
                <a:solidFill>
                  <a:srgbClr val="006699"/>
                </a:solidFill>
                <a:latin typeface="+mj-lt"/>
              </a:rPr>
              <a:t>Bit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vector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or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bit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map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 (</a:t>
            </a:r>
            <a:r>
              <a:rPr lang="en-US" altLang="en-US" b="1" i="1" dirty="0"/>
              <a:t>n</a:t>
            </a:r>
            <a:r>
              <a:rPr lang="en-US" altLang="en-US" dirty="0"/>
              <a:t> blocks)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pPr marL="0" indent="0">
              <a:buNone/>
            </a:pPr>
            <a:endParaRPr lang="en-US" altLang="en-US" dirty="0"/>
          </a:p>
          <a:p>
            <a:pPr>
              <a:lnSpc>
                <a:spcPct val="90000"/>
              </a:lnSpc>
              <a:tabLst>
                <a:tab pos="1311275" algn="l"/>
              </a:tabLst>
            </a:pPr>
            <a:r>
              <a:rPr lang="en-US" altLang="en-US" dirty="0"/>
              <a:t>Bit map requires extra space</a:t>
            </a:r>
          </a:p>
          <a:p>
            <a:pPr lvl="1">
              <a:lnSpc>
                <a:spcPct val="90000"/>
              </a:lnSpc>
              <a:tabLst>
                <a:tab pos="1311275" algn="l"/>
              </a:tabLst>
            </a:pPr>
            <a:r>
              <a:rPr lang="en-US" altLang="en-US" dirty="0"/>
              <a:t>Example: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1311275" algn="l"/>
              </a:tabLst>
            </a:pPr>
            <a:r>
              <a:rPr lang="en-US" altLang="en-US" dirty="0"/>
              <a:t>		block size = 4KB =  2</a:t>
            </a:r>
            <a:r>
              <a:rPr lang="en-US" altLang="en-US" baseline="30000" dirty="0"/>
              <a:t>12</a:t>
            </a:r>
            <a:r>
              <a:rPr lang="en-US" altLang="en-US" dirty="0"/>
              <a:t> bytes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1311275" algn="l"/>
              </a:tabLst>
            </a:pPr>
            <a:r>
              <a:rPr lang="en-US" altLang="en-US" dirty="0"/>
              <a:t>		disk size = 2</a:t>
            </a:r>
            <a:r>
              <a:rPr lang="en-US" altLang="en-US" baseline="30000" dirty="0"/>
              <a:t>40</a:t>
            </a:r>
            <a:r>
              <a:rPr lang="en-US" altLang="en-US" dirty="0"/>
              <a:t> bytes (1 terabyte)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1311275" algn="l"/>
              </a:tabLst>
            </a:pPr>
            <a:r>
              <a:rPr lang="en-US" altLang="en-US" dirty="0"/>
              <a:t>		</a:t>
            </a:r>
            <a:r>
              <a:rPr lang="en-US" altLang="en-US" b="1" i="1" dirty="0"/>
              <a:t>n</a:t>
            </a:r>
            <a:r>
              <a:rPr lang="en-US" altLang="en-US" dirty="0"/>
              <a:t> = 2</a:t>
            </a:r>
            <a:r>
              <a:rPr lang="en-US" altLang="en-US" baseline="30000" dirty="0"/>
              <a:t>40</a:t>
            </a:r>
            <a:r>
              <a:rPr lang="en-US" altLang="en-US" dirty="0"/>
              <a:t>/2</a:t>
            </a:r>
            <a:r>
              <a:rPr lang="en-US" altLang="en-US" baseline="30000" dirty="0"/>
              <a:t>12</a:t>
            </a:r>
            <a:r>
              <a:rPr lang="en-US" altLang="en-US" dirty="0"/>
              <a:t> = 2</a:t>
            </a:r>
            <a:r>
              <a:rPr lang="en-US" altLang="en-US" baseline="30000" dirty="0"/>
              <a:t>28</a:t>
            </a:r>
            <a:r>
              <a:rPr lang="en-US" altLang="en-US" dirty="0"/>
              <a:t> bits (or 32MB)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1311275" algn="l"/>
              </a:tabLst>
            </a:pPr>
            <a:r>
              <a:rPr lang="en-US" altLang="en-US" dirty="0"/>
              <a:t>		if clusters of 4 blocks -&gt; 8MB of memory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1311275" algn="l"/>
              </a:tabLst>
            </a:pPr>
            <a:endParaRPr lang="en-US" altLang="en-US" sz="900" dirty="0"/>
          </a:p>
          <a:p>
            <a:pPr>
              <a:lnSpc>
                <a:spcPct val="90000"/>
              </a:lnSpc>
              <a:tabLst>
                <a:tab pos="1311275" algn="l"/>
              </a:tabLst>
            </a:pPr>
            <a:r>
              <a:rPr lang="en-US" altLang="en-US" dirty="0"/>
              <a:t>Easy to get contiguous files</a:t>
            </a:r>
          </a:p>
          <a:p>
            <a:endParaRPr lang="en-US" altLang="en-US" dirty="0"/>
          </a:p>
        </p:txBody>
      </p:sp>
      <p:grpSp>
        <p:nvGrpSpPr>
          <p:cNvPr id="58371" name="Group 1">
            <a:extLst>
              <a:ext uri="{FF2B5EF4-FFF2-40B4-BE49-F238E27FC236}">
                <a16:creationId xmlns:a16="http://schemas.microsoft.com/office/drawing/2014/main" id="{7BC7A96A-A4BD-4E26-B8CD-B48268F5DE36}"/>
              </a:ext>
            </a:extLst>
          </p:cNvPr>
          <p:cNvGrpSpPr>
            <a:grpSpLocks/>
          </p:cNvGrpSpPr>
          <p:nvPr/>
        </p:nvGrpSpPr>
        <p:grpSpPr bwMode="auto">
          <a:xfrm>
            <a:off x="2873831" y="1858946"/>
            <a:ext cx="2039816" cy="1034981"/>
            <a:chOff x="2784475" y="2216150"/>
            <a:chExt cx="3878263" cy="1944688"/>
          </a:xfrm>
        </p:grpSpPr>
        <p:sp>
          <p:nvSpPr>
            <p:cNvPr id="58375" name="Rectangle 4">
              <a:extLst>
                <a:ext uri="{FF2B5EF4-FFF2-40B4-BE49-F238E27FC236}">
                  <a16:creationId xmlns:a16="http://schemas.microsoft.com/office/drawing/2014/main" id="{AB54A8BB-9D7F-44CC-BFF8-70F4234A2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7838" y="2627313"/>
              <a:ext cx="360362" cy="361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35" tIns="45718" rIns="91435" bIns="45718" anchor="ctr"/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en-US">
                <a:latin typeface="Verdana" panose="020B0604030504040204" pitchFamily="34" charset="0"/>
              </a:endParaRPr>
            </a:p>
          </p:txBody>
        </p:sp>
        <p:sp>
          <p:nvSpPr>
            <p:cNvPr id="58376" name="Rectangle 5">
              <a:extLst>
                <a:ext uri="{FF2B5EF4-FFF2-40B4-BE49-F238E27FC236}">
                  <a16:creationId xmlns:a16="http://schemas.microsoft.com/office/drawing/2014/main" id="{EAEF655E-33E9-4B70-B49C-A4A8CBEA55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450" y="2627313"/>
              <a:ext cx="360363" cy="361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35" tIns="45718" rIns="91435" bIns="45718" anchor="ctr"/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en-US">
                <a:latin typeface="Verdana" panose="020B0604030504040204" pitchFamily="34" charset="0"/>
              </a:endParaRPr>
            </a:p>
          </p:txBody>
        </p:sp>
        <p:sp>
          <p:nvSpPr>
            <p:cNvPr id="58377" name="Rectangle 6">
              <a:extLst>
                <a:ext uri="{FF2B5EF4-FFF2-40B4-BE49-F238E27FC236}">
                  <a16:creationId xmlns:a16="http://schemas.microsoft.com/office/drawing/2014/main" id="{C0A6BE61-E844-430E-976F-0089E85BFB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5063" y="2627313"/>
              <a:ext cx="360362" cy="361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35" tIns="45718" rIns="91435" bIns="45718" anchor="ctr"/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en-US">
                <a:latin typeface="Verdana" panose="020B0604030504040204" pitchFamily="34" charset="0"/>
              </a:endParaRPr>
            </a:p>
          </p:txBody>
        </p:sp>
        <p:sp>
          <p:nvSpPr>
            <p:cNvPr id="58378" name="Rectangle 7">
              <a:extLst>
                <a:ext uri="{FF2B5EF4-FFF2-40B4-BE49-F238E27FC236}">
                  <a16:creationId xmlns:a16="http://schemas.microsoft.com/office/drawing/2014/main" id="{FB0D5A0C-899B-49E9-B986-F319B13905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3675" y="2627313"/>
              <a:ext cx="360363" cy="361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35" tIns="45718" rIns="91435" bIns="45718" anchor="ctr"/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en-US">
                <a:latin typeface="Verdana" panose="020B0604030504040204" pitchFamily="34" charset="0"/>
              </a:endParaRPr>
            </a:p>
          </p:txBody>
        </p:sp>
        <p:sp>
          <p:nvSpPr>
            <p:cNvPr id="58379" name="Rectangle 8">
              <a:extLst>
                <a:ext uri="{FF2B5EF4-FFF2-40B4-BE49-F238E27FC236}">
                  <a16:creationId xmlns:a16="http://schemas.microsoft.com/office/drawing/2014/main" id="{7BE858CC-2082-47B5-B5A0-81C087F9AA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2288" y="2627313"/>
              <a:ext cx="360362" cy="361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35" tIns="45718" rIns="91435" bIns="45718" anchor="ctr"/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en-US">
                <a:latin typeface="Verdana" panose="020B0604030504040204" pitchFamily="34" charset="0"/>
              </a:endParaRPr>
            </a:p>
          </p:txBody>
        </p:sp>
        <p:sp>
          <p:nvSpPr>
            <p:cNvPr id="58380" name="Rectangle 9">
              <a:extLst>
                <a:ext uri="{FF2B5EF4-FFF2-40B4-BE49-F238E27FC236}">
                  <a16:creationId xmlns:a16="http://schemas.microsoft.com/office/drawing/2014/main" id="{04B6F0F4-8794-4DC3-82C0-1B450CEF23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0900" y="2627313"/>
              <a:ext cx="360363" cy="361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35" tIns="45718" rIns="91435" bIns="45718" anchor="ctr"/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en-US">
                <a:latin typeface="Verdana" panose="020B0604030504040204" pitchFamily="34" charset="0"/>
              </a:endParaRPr>
            </a:p>
          </p:txBody>
        </p:sp>
        <p:sp>
          <p:nvSpPr>
            <p:cNvPr id="58381" name="Rectangle 10">
              <a:extLst>
                <a:ext uri="{FF2B5EF4-FFF2-40B4-BE49-F238E27FC236}">
                  <a16:creationId xmlns:a16="http://schemas.microsoft.com/office/drawing/2014/main" id="{685CDFC0-E903-4D6C-BFA7-C133751C8C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2850" y="2627313"/>
              <a:ext cx="1219200" cy="361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35" tIns="45718" rIns="91435" bIns="45718" anchor="ctr"/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en-US" sz="2000"/>
                <a:t>…</a:t>
              </a:r>
              <a:endParaRPr kumimoji="0" lang="en-US" altLang="en-US"/>
            </a:p>
          </p:txBody>
        </p:sp>
        <p:sp>
          <p:nvSpPr>
            <p:cNvPr id="58382" name="Rectangle 11">
              <a:extLst>
                <a:ext uri="{FF2B5EF4-FFF2-40B4-BE49-F238E27FC236}">
                  <a16:creationId xmlns:a16="http://schemas.microsoft.com/office/drawing/2014/main" id="{AF21A2ED-8D6B-48C1-B1C8-71C3895D6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2050" y="2627313"/>
              <a:ext cx="360363" cy="3619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35" tIns="45718" rIns="91435" bIns="45718" anchor="ctr"/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en-US">
                <a:latin typeface="Verdana" panose="020B0604030504040204" pitchFamily="34" charset="0"/>
              </a:endParaRPr>
            </a:p>
          </p:txBody>
        </p:sp>
        <p:sp>
          <p:nvSpPr>
            <p:cNvPr id="58383" name="Text Box 12">
              <a:extLst>
                <a:ext uri="{FF2B5EF4-FFF2-40B4-BE49-F238E27FC236}">
                  <a16:creationId xmlns:a16="http://schemas.microsoft.com/office/drawing/2014/main" id="{DF4E7314-1B2A-41B3-A9A8-3E758D4602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40063" y="2216150"/>
              <a:ext cx="312737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/>
                <a:t>0</a:t>
              </a:r>
            </a:p>
          </p:txBody>
        </p:sp>
        <p:sp>
          <p:nvSpPr>
            <p:cNvPr id="58384" name="Text Box 13">
              <a:extLst>
                <a:ext uri="{FF2B5EF4-FFF2-40B4-BE49-F238E27FC236}">
                  <a16:creationId xmlns:a16="http://schemas.microsoft.com/office/drawing/2014/main" id="{B8BC4A03-7296-496D-8FA7-15DF9474B9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4863" y="2216150"/>
              <a:ext cx="312737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/>
                <a:t>1</a:t>
              </a:r>
            </a:p>
          </p:txBody>
        </p:sp>
        <p:sp>
          <p:nvSpPr>
            <p:cNvPr id="58385" name="Text Box 14">
              <a:extLst>
                <a:ext uri="{FF2B5EF4-FFF2-40B4-BE49-F238E27FC236}">
                  <a16:creationId xmlns:a16="http://schemas.microsoft.com/office/drawing/2014/main" id="{81AAB3E4-73EA-4D39-ACC8-D197152F69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02063" y="2216150"/>
              <a:ext cx="312737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 dirty="0"/>
                <a:t>2</a:t>
              </a:r>
            </a:p>
          </p:txBody>
        </p:sp>
        <p:sp>
          <p:nvSpPr>
            <p:cNvPr id="58386" name="Text Box 15">
              <a:extLst>
                <a:ext uri="{FF2B5EF4-FFF2-40B4-BE49-F238E27FC236}">
                  <a16:creationId xmlns:a16="http://schemas.microsoft.com/office/drawing/2014/main" id="{BD4DA68C-97F8-46D1-A62A-5BE1909C8B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32513" y="2216150"/>
              <a:ext cx="5302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 b="1" i="1"/>
                <a:t>n</a:t>
              </a:r>
              <a:r>
                <a:rPr kumimoji="0" lang="en-US" altLang="en-US"/>
                <a:t>-1</a:t>
              </a:r>
            </a:p>
          </p:txBody>
        </p:sp>
        <p:sp>
          <p:nvSpPr>
            <p:cNvPr id="58387" name="Text Box 16">
              <a:extLst>
                <a:ext uri="{FF2B5EF4-FFF2-40B4-BE49-F238E27FC236}">
                  <a16:creationId xmlns:a16="http://schemas.microsoft.com/office/drawing/2014/main" id="{B98C3328-381D-42C1-819D-C8CE8A856E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4475" y="3479800"/>
              <a:ext cx="81915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/>
                <a:t>bit[</a:t>
              </a:r>
              <a:r>
                <a:rPr kumimoji="0" lang="en-US" altLang="en-US" b="1" i="1"/>
                <a:t>i</a:t>
              </a:r>
              <a:r>
                <a:rPr kumimoji="0" lang="en-US" altLang="en-US"/>
                <a:t>] =</a:t>
              </a:r>
            </a:p>
          </p:txBody>
        </p:sp>
        <p:sp>
          <p:nvSpPr>
            <p:cNvPr id="58388" name="Text Box 17">
              <a:extLst>
                <a:ext uri="{FF2B5EF4-FFF2-40B4-BE49-F238E27FC236}">
                  <a16:creationId xmlns:a16="http://schemas.microsoft.com/office/drawing/2014/main" id="{91ED6486-921C-4FE8-BAEA-91E800E031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3142456" y="3482182"/>
              <a:ext cx="957263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 sz="2000" dirty="0">
                  <a:sym typeface="MT Extra" panose="05050102010205020202" pitchFamily="18" charset="2"/>
                </a:rPr>
                <a:t></a:t>
              </a:r>
              <a:endParaRPr kumimoji="0" lang="en-US" altLang="en-US" sz="5400" dirty="0">
                <a:sym typeface="Monotype Sorts" pitchFamily="-84" charset="2"/>
              </a:endParaRPr>
            </a:p>
          </p:txBody>
        </p:sp>
        <p:sp>
          <p:nvSpPr>
            <p:cNvPr id="58389" name="Text Box 18">
              <a:extLst>
                <a:ext uri="{FF2B5EF4-FFF2-40B4-BE49-F238E27FC236}">
                  <a16:creationId xmlns:a16="http://schemas.microsoft.com/office/drawing/2014/main" id="{23F847D8-A861-41B8-9596-669E38669B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79850" y="3281363"/>
              <a:ext cx="2451100" cy="784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5" tIns="45718" rIns="91435" bIns="45718" anchor="ctr">
              <a:spAutoFit/>
            </a:bodyPr>
            <a:lstStyle>
              <a:lvl1pPr>
                <a:spcBef>
                  <a:spcPct val="35000"/>
                </a:spcBef>
                <a:buClr>
                  <a:srgbClr val="993300"/>
                </a:buClr>
                <a:buSzPct val="90000"/>
                <a:buFont typeface="Monotype Sorts" pitchFamily="-84" charset="2"/>
                <a:buChar char="n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35000"/>
                </a:spcBef>
                <a:buClr>
                  <a:srgbClr val="CC6600"/>
                </a:buClr>
                <a:buSzPct val="80000"/>
                <a:buFont typeface="Monotype Sorts" pitchFamily="-84" charset="2"/>
                <a:buChar char="l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35000"/>
                </a:spcBef>
                <a:buClr>
                  <a:srgbClr val="009900"/>
                </a:buClr>
                <a:buSzPct val="75000"/>
                <a:buFont typeface="Webdings" panose="05030102010509060703" pitchFamily="18" charset="2"/>
                <a:buChar char="4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35000"/>
                </a:spcBef>
                <a:buClr>
                  <a:schemeClr val="hlink"/>
                </a:buClr>
                <a:buSzPct val="75000"/>
                <a:buChar char="–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35000"/>
                </a:spcBef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35000"/>
                </a:spcBef>
                <a:spcAft>
                  <a:spcPct val="0"/>
                </a:spcAft>
                <a:buClr>
                  <a:srgbClr val="FF0066"/>
                </a:buClr>
                <a:buSzPct val="75000"/>
                <a:buChar char="»"/>
                <a:defRPr kumimoji="1">
                  <a:solidFill>
                    <a:schemeClr val="tx1"/>
                  </a:solidFill>
                  <a:latin typeface="Helvetica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 dirty="0"/>
                <a:t>1 </a:t>
              </a:r>
              <a:r>
                <a:rPr kumimoji="0" lang="en-US" altLang="en-US" dirty="0">
                  <a:sym typeface="Symbol" panose="05050102010706020507" pitchFamily="18" charset="2"/>
                </a:rPr>
                <a:t> block[</a:t>
              </a:r>
              <a:r>
                <a:rPr kumimoji="0" lang="en-US" altLang="en-US" b="1" i="1" dirty="0">
                  <a:sym typeface="Symbol" panose="05050102010706020507" pitchFamily="18" charset="2"/>
                </a:rPr>
                <a:t>i</a:t>
              </a:r>
              <a:r>
                <a:rPr kumimoji="0" lang="en-US" altLang="en-US" dirty="0">
                  <a:sym typeface="Symbol" panose="05050102010706020507" pitchFamily="18" charset="2"/>
                </a:rPr>
                <a:t>] free</a:t>
              </a:r>
            </a:p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en-US" dirty="0">
                  <a:sym typeface="Symbol" panose="05050102010706020507" pitchFamily="18" charset="2"/>
                </a:rPr>
                <a:t>0 </a:t>
              </a:r>
              <a:r>
                <a:rPr kumimoji="0" lang="en-US" altLang="en-US" dirty="0"/>
                <a:t> </a:t>
              </a:r>
              <a:r>
                <a:rPr kumimoji="0" lang="en-US" altLang="en-US" dirty="0">
                  <a:sym typeface="Symbol" panose="05050102010706020507" pitchFamily="18" charset="2"/>
                </a:rPr>
                <a:t> block[</a:t>
              </a:r>
              <a:r>
                <a:rPr kumimoji="0" lang="en-US" altLang="en-US" b="1" i="1" dirty="0">
                  <a:sym typeface="Symbol" panose="05050102010706020507" pitchFamily="18" charset="2"/>
                </a:rPr>
                <a:t>i</a:t>
              </a:r>
              <a:r>
                <a:rPr kumimoji="0" lang="en-US" altLang="en-US" dirty="0">
                  <a:sym typeface="Symbol" panose="05050102010706020507" pitchFamily="18" charset="2"/>
                </a:rPr>
                <a:t>] occupied</a:t>
              </a:r>
            </a:p>
          </p:txBody>
        </p:sp>
      </p:grpSp>
      <p:sp>
        <p:nvSpPr>
          <p:cNvPr id="58374" name="Rectangle 19">
            <a:extLst>
              <a:ext uri="{FF2B5EF4-FFF2-40B4-BE49-F238E27FC236}">
                <a16:creationId xmlns:a16="http://schemas.microsoft.com/office/drawing/2014/main" id="{36D2DA80-48A7-47FB-B116-27AD80B31A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5705" y="5832475"/>
            <a:ext cx="7029450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marL="488950" indent="-48895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5000"/>
              </a:spcBef>
              <a:buClr>
                <a:srgbClr val="009900"/>
              </a:buClr>
              <a:buSzPct val="75000"/>
              <a:buFont typeface="Webdings" panose="05030102010509060703" pitchFamily="18" charset="2"/>
              <a:buChar char="4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SzPct val="75000"/>
              <a:buChar char="–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5000"/>
              </a:spcBef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buClr>
                <a:schemeClr val="folHlink"/>
              </a:buClr>
              <a:buSzTx/>
              <a:buFontTx/>
              <a:buNone/>
            </a:pPr>
            <a:endParaRPr lang="en-US" alt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71C61A9A-3B9F-4159-ACB6-994F24302F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99384" y="1074557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Linked Free Space List on Disk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49821570-ED0E-42A5-A5B9-134562B82A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9421" y="2239264"/>
            <a:ext cx="3820520" cy="439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008" tIns="32004" rIns="64008" bIns="32004"/>
          <a:lstStyle>
            <a:lvl1pPr marL="488950" indent="-48895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  <a:tabLst>
                <a:tab pos="1874838" algn="l"/>
              </a:tabLst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1060450" indent="-407988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  <a:tabLst>
                <a:tab pos="1874838" algn="l"/>
              </a:tabLst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5000"/>
              </a:spcBef>
              <a:buClr>
                <a:srgbClr val="009900"/>
              </a:buClr>
              <a:buSzPct val="75000"/>
              <a:buFont typeface="Webdings" panose="05030102010509060703" pitchFamily="18" charset="2"/>
              <a:buChar char="4"/>
              <a:tabLst>
                <a:tab pos="1874838" algn="l"/>
              </a:tabLst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5000"/>
              </a:spcBef>
              <a:buClr>
                <a:schemeClr val="hlink"/>
              </a:buClr>
              <a:buSzPct val="75000"/>
              <a:buChar char="–"/>
              <a:tabLst>
                <a:tab pos="1874838" algn="l"/>
              </a:tabLst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5000"/>
              </a:spcBef>
              <a:buClr>
                <a:srgbClr val="FF0066"/>
              </a:buClr>
              <a:buSzPct val="75000"/>
              <a:buChar char="»"/>
              <a:tabLst>
                <a:tab pos="1874838" algn="l"/>
              </a:tabLst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tabLst>
                <a:tab pos="1874838" algn="l"/>
              </a:tabLst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tabLst>
                <a:tab pos="1874838" algn="l"/>
              </a:tabLst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tabLst>
                <a:tab pos="1874838" algn="l"/>
              </a:tabLst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tabLst>
                <a:tab pos="1874838" algn="l"/>
              </a:tabLst>
              <a:defRPr kumimoji="1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buFont typeface="Monotype Sorts" pitchFamily="-84" charset="2"/>
              <a:buNone/>
            </a:pPr>
            <a:r>
              <a:rPr lang="en-US" altLang="en-US" sz="800" dirty="0"/>
              <a:t> </a:t>
            </a:r>
          </a:p>
          <a:p>
            <a:pPr>
              <a:lnSpc>
                <a:spcPct val="90000"/>
              </a:lnSpc>
              <a:buSzPct val="110000"/>
              <a:buFont typeface="Wingdings" panose="05000000000000000000" pitchFamily="2" charset="2"/>
              <a:buChar char="§"/>
            </a:pPr>
            <a:r>
              <a:rPr lang="en-US" altLang="en-US" sz="1700" dirty="0"/>
              <a:t>Linked list (free list)</a:t>
            </a:r>
          </a:p>
          <a:p>
            <a:pPr lvl="1">
              <a:lnSpc>
                <a:spcPct val="90000"/>
              </a:lnSpc>
              <a:buSzPct val="110000"/>
              <a:buFont typeface="Arial" panose="020B0604020202020204" pitchFamily="34" charset="0"/>
              <a:buChar char="•"/>
            </a:pPr>
            <a:r>
              <a:rPr lang="en-US" altLang="en-US" sz="1700" dirty="0"/>
              <a:t>Cannot get contiguous space easily</a:t>
            </a:r>
          </a:p>
          <a:p>
            <a:pPr lvl="1">
              <a:lnSpc>
                <a:spcPct val="90000"/>
              </a:lnSpc>
              <a:buSzPct val="110000"/>
              <a:buFont typeface="Arial" panose="020B0604020202020204" pitchFamily="34" charset="0"/>
              <a:buChar char="•"/>
            </a:pPr>
            <a:r>
              <a:rPr lang="en-US" altLang="en-US" sz="1700" dirty="0"/>
              <a:t>No waste. Linked Free Space List on Disk of space</a:t>
            </a:r>
          </a:p>
          <a:p>
            <a:pPr lvl="1">
              <a:lnSpc>
                <a:spcPct val="90000"/>
              </a:lnSpc>
              <a:buSzPct val="110000"/>
              <a:buFont typeface="Arial" panose="020B0604020202020204" pitchFamily="34" charset="0"/>
              <a:buChar char="•"/>
            </a:pPr>
            <a:r>
              <a:rPr lang="en-US" altLang="en-US" sz="1700" dirty="0"/>
              <a:t>No need to traverse the entire list (if # free blocks recorded</a:t>
            </a:r>
            <a:r>
              <a:rPr lang="en-US" altLang="en-US" dirty="0"/>
              <a:t>)</a:t>
            </a:r>
          </a:p>
          <a:p>
            <a:pPr lvl="1">
              <a:lnSpc>
                <a:spcPct val="90000"/>
              </a:lnSpc>
            </a:pPr>
            <a:endParaRPr lang="en-US" altLang="en-US" sz="8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1">
            <a:extLst>
              <a:ext uri="{FF2B5EF4-FFF2-40B4-BE49-F238E27FC236}">
                <a16:creationId xmlns:a16="http://schemas.microsoft.com/office/drawing/2014/main" id="{1098C2A5-CF6B-4248-A6D6-DB86C6F2DD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62400" y="1211285"/>
            <a:ext cx="8229600" cy="563602"/>
          </a:xfrm>
        </p:spPr>
        <p:txBody>
          <a:bodyPr/>
          <a:lstStyle/>
          <a:p>
            <a:r>
              <a:rPr lang="en-US" altLang="en-US" sz="2400" b="1" dirty="0"/>
              <a:t>Free-Space Management (Cont.)</a:t>
            </a:r>
          </a:p>
        </p:txBody>
      </p:sp>
      <p:sp>
        <p:nvSpPr>
          <p:cNvPr id="64514" name="Content Placeholder 2">
            <a:extLst>
              <a:ext uri="{FF2B5EF4-FFF2-40B4-BE49-F238E27FC236}">
                <a16:creationId xmlns:a16="http://schemas.microsoft.com/office/drawing/2014/main" id="{14F57A10-9F0A-41E8-ACD6-D27485289F1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25093" y="2223253"/>
            <a:ext cx="6923605" cy="4504116"/>
          </a:xfrm>
        </p:spPr>
        <p:txBody>
          <a:bodyPr/>
          <a:lstStyle/>
          <a:p>
            <a:pPr>
              <a:lnSpc>
                <a:spcPct val="90000"/>
              </a:lnSpc>
              <a:tabLst>
                <a:tab pos="1311275" algn="l"/>
              </a:tabLst>
            </a:pPr>
            <a:r>
              <a:rPr lang="en-US" altLang="en-US" dirty="0"/>
              <a:t>Grouping </a:t>
            </a:r>
          </a:p>
          <a:p>
            <a:pPr lvl="1">
              <a:lnSpc>
                <a:spcPct val="90000"/>
              </a:lnSpc>
              <a:tabLst>
                <a:tab pos="1311275" algn="l"/>
              </a:tabLst>
            </a:pPr>
            <a:r>
              <a:rPr lang="en-US" altLang="en-US" dirty="0"/>
              <a:t>Modify linked list to store address of next </a:t>
            </a:r>
            <a:r>
              <a:rPr lang="en-US" altLang="en-US" i="1" dirty="0"/>
              <a:t>n-1</a:t>
            </a:r>
            <a:r>
              <a:rPr lang="en-US" altLang="en-US" dirty="0"/>
              <a:t> free blocks in first free block, plus a pointer to next block that contains free-block-pointers (like this one)</a:t>
            </a:r>
          </a:p>
          <a:p>
            <a:pPr>
              <a:lnSpc>
                <a:spcPct val="90000"/>
              </a:lnSpc>
              <a:tabLst>
                <a:tab pos="1311275" algn="l"/>
              </a:tabLst>
            </a:pPr>
            <a:endParaRPr lang="en-US" altLang="en-US" sz="800" dirty="0"/>
          </a:p>
          <a:p>
            <a:pPr>
              <a:lnSpc>
                <a:spcPct val="90000"/>
              </a:lnSpc>
              <a:tabLst>
                <a:tab pos="1311275" algn="l"/>
              </a:tabLst>
            </a:pPr>
            <a:r>
              <a:rPr lang="en-US" altLang="en-US" dirty="0"/>
              <a:t>Counting</a:t>
            </a:r>
          </a:p>
          <a:p>
            <a:pPr lvl="1">
              <a:lnSpc>
                <a:spcPct val="90000"/>
              </a:lnSpc>
              <a:tabLst>
                <a:tab pos="1311275" algn="l"/>
              </a:tabLst>
            </a:pPr>
            <a:r>
              <a:rPr lang="en-US" altLang="en-US" dirty="0"/>
              <a:t>Because space is frequently contiguously used and freed,  with contiguous-allocation allocation, extents, or clustering</a:t>
            </a:r>
          </a:p>
          <a:p>
            <a:pPr lvl="2">
              <a:lnSpc>
                <a:spcPct val="90000"/>
              </a:lnSpc>
              <a:tabLst>
                <a:tab pos="1311275" algn="l"/>
              </a:tabLst>
            </a:pPr>
            <a:r>
              <a:rPr lang="en-US" altLang="en-US" dirty="0"/>
              <a:t>Keep address of first free block and count of following free blocks</a:t>
            </a:r>
          </a:p>
          <a:p>
            <a:pPr lvl="2">
              <a:lnSpc>
                <a:spcPct val="90000"/>
              </a:lnSpc>
              <a:tabLst>
                <a:tab pos="1311275" algn="l"/>
              </a:tabLst>
            </a:pPr>
            <a:r>
              <a:rPr lang="en-US" altLang="en-US" dirty="0"/>
              <a:t>Free space list then has entries containing addresses and counts</a:t>
            </a:r>
          </a:p>
          <a:p>
            <a:pPr>
              <a:tabLst>
                <a:tab pos="1311275" algn="l"/>
              </a:tabLst>
            </a:pPr>
            <a:endParaRPr lang="en-US" alt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>
            <a:extLst>
              <a:ext uri="{FF2B5EF4-FFF2-40B4-BE49-F238E27FC236}">
                <a16:creationId xmlns:a16="http://schemas.microsoft.com/office/drawing/2014/main" id="{491881A8-8893-4886-9AD4-DCADC503EF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80327" y="944067"/>
            <a:ext cx="8229600" cy="576262"/>
          </a:xfrm>
        </p:spPr>
        <p:txBody>
          <a:bodyPr/>
          <a:lstStyle/>
          <a:p>
            <a:r>
              <a:rPr lang="en-US" altLang="en-US" sz="2400" b="1" dirty="0"/>
              <a:t>Free-Space Management (Cont.)</a:t>
            </a:r>
          </a:p>
        </p:txBody>
      </p:sp>
      <p:sp>
        <p:nvSpPr>
          <p:cNvPr id="65538" name="Content Placeholder 2">
            <a:extLst>
              <a:ext uri="{FF2B5EF4-FFF2-40B4-BE49-F238E27FC236}">
                <a16:creationId xmlns:a16="http://schemas.microsoft.com/office/drawing/2014/main" id="{5CF6BD70-2FBB-44C6-9417-C6A3B50EC30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66618" y="1649474"/>
            <a:ext cx="7660433" cy="5040313"/>
          </a:xfrm>
        </p:spPr>
        <p:txBody>
          <a:bodyPr/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tabLst>
                <a:tab pos="1311275" algn="l"/>
              </a:tabLst>
            </a:pPr>
            <a:r>
              <a:rPr lang="en-US" altLang="en-US" dirty="0"/>
              <a:t>Space Maps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  <a:tabLst>
                <a:tab pos="1311275" algn="l"/>
              </a:tabLst>
            </a:pPr>
            <a:r>
              <a:rPr lang="en-US" altLang="en-US" dirty="0"/>
              <a:t>Used in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ZFS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  <a:tabLst>
                <a:tab pos="1311275" algn="l"/>
              </a:tabLst>
            </a:pPr>
            <a:r>
              <a:rPr lang="en-US" altLang="en-US" dirty="0"/>
              <a:t>Consider meta-data I/O on very large file systems</a:t>
            </a:r>
          </a:p>
          <a:p>
            <a:pPr marL="1200150" lvl="2" indent="-285750">
              <a:lnSpc>
                <a:spcPct val="90000"/>
              </a:lnSpc>
              <a:buFont typeface="Arial" panose="020B0604020202020204" pitchFamily="34" charset="0"/>
              <a:buChar char="•"/>
              <a:tabLst>
                <a:tab pos="1311275" algn="l"/>
              </a:tabLst>
            </a:pPr>
            <a:r>
              <a:rPr lang="en-US" altLang="en-US" dirty="0"/>
              <a:t>Full data structures like bit maps cannot </a:t>
            </a:r>
            <a:r>
              <a:rPr lang="en-US" altLang="ja-JP" dirty="0"/>
              <a:t> fit in memory </a:t>
            </a:r>
            <a:r>
              <a:rPr lang="en-US" altLang="en-US" dirty="0">
                <a:sym typeface="Wingdings" panose="05000000000000000000" pitchFamily="2" charset="2"/>
              </a:rPr>
              <a:t></a:t>
            </a:r>
            <a:r>
              <a:rPr lang="en-US" altLang="ja-JP" dirty="0"/>
              <a:t> thousands of I/</a:t>
            </a:r>
            <a:r>
              <a:rPr lang="en-US" altLang="ja-JP" dirty="0" err="1"/>
              <a:t>Os</a:t>
            </a:r>
            <a:endParaRPr lang="en-US" altLang="ja-JP" dirty="0"/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  <a:tabLst>
                <a:tab pos="1311275" algn="l"/>
              </a:tabLst>
            </a:pPr>
            <a:r>
              <a:rPr lang="en-US" altLang="en-US" dirty="0"/>
              <a:t>Divides device space into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metaslab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units and manages </a:t>
            </a:r>
            <a:r>
              <a:rPr lang="en-US" altLang="en-US" dirty="0" err="1"/>
              <a:t>metaslabs</a:t>
            </a:r>
            <a:endParaRPr lang="en-US" altLang="en-US" dirty="0"/>
          </a:p>
          <a:p>
            <a:pPr marL="1200150" lvl="2" indent="-285750">
              <a:lnSpc>
                <a:spcPct val="90000"/>
              </a:lnSpc>
              <a:buFont typeface="Arial" panose="020B0604020202020204" pitchFamily="34" charset="0"/>
              <a:buChar char="•"/>
              <a:tabLst>
                <a:tab pos="1311275" algn="l"/>
              </a:tabLst>
            </a:pPr>
            <a:r>
              <a:rPr lang="en-US" altLang="en-US" dirty="0"/>
              <a:t>Given volume can contain hundreds of </a:t>
            </a:r>
            <a:r>
              <a:rPr lang="en-US" altLang="en-US" dirty="0" err="1"/>
              <a:t>metaslabs</a:t>
            </a:r>
            <a:endParaRPr lang="en-US" altLang="en-US" dirty="0"/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  <a:tabLst>
                <a:tab pos="1311275" algn="l"/>
              </a:tabLst>
            </a:pPr>
            <a:r>
              <a:rPr lang="en-US" altLang="en-US" dirty="0"/>
              <a:t>Each metaslab has associated space map</a:t>
            </a:r>
          </a:p>
          <a:p>
            <a:pPr marL="1200150" lvl="2" indent="-285750">
              <a:lnSpc>
                <a:spcPct val="90000"/>
              </a:lnSpc>
              <a:buFont typeface="Arial" panose="020B0604020202020204" pitchFamily="34" charset="0"/>
              <a:buChar char="•"/>
              <a:tabLst>
                <a:tab pos="1311275" algn="l"/>
              </a:tabLst>
            </a:pPr>
            <a:r>
              <a:rPr lang="en-US" altLang="en-US" dirty="0"/>
              <a:t>Uses counting algorithm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  <a:tabLst>
                <a:tab pos="1311275" algn="l"/>
              </a:tabLst>
            </a:pPr>
            <a:r>
              <a:rPr lang="en-US" altLang="en-US" dirty="0"/>
              <a:t>But records to log file rather than file system</a:t>
            </a:r>
          </a:p>
          <a:p>
            <a:pPr marL="1200150" lvl="2" indent="-285750">
              <a:lnSpc>
                <a:spcPct val="90000"/>
              </a:lnSpc>
              <a:buFont typeface="Arial" panose="020B0604020202020204" pitchFamily="34" charset="0"/>
              <a:buChar char="•"/>
              <a:tabLst>
                <a:tab pos="1311275" algn="l"/>
              </a:tabLst>
            </a:pPr>
            <a:r>
              <a:rPr lang="en-US" altLang="en-US" dirty="0"/>
              <a:t>Log of all block activity, in time order, in counting format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  <a:tabLst>
                <a:tab pos="1311275" algn="l"/>
              </a:tabLst>
            </a:pPr>
            <a:r>
              <a:rPr lang="en-US" altLang="en-US" dirty="0"/>
              <a:t>Metaslab activity </a:t>
            </a:r>
            <a:r>
              <a:rPr lang="en-US" altLang="en-US" dirty="0">
                <a:sym typeface="Wingdings" panose="05000000000000000000" pitchFamily="2" charset="2"/>
              </a:rPr>
              <a:t> </a:t>
            </a:r>
            <a:r>
              <a:rPr lang="en-US" altLang="en-US" dirty="0"/>
              <a:t>load space map into memory in balanced-tree structure, indexed  by offset</a:t>
            </a:r>
          </a:p>
          <a:p>
            <a:pPr marL="1200150" lvl="2" indent="-285750">
              <a:lnSpc>
                <a:spcPct val="90000"/>
              </a:lnSpc>
              <a:buFont typeface="Arial" panose="020B0604020202020204" pitchFamily="34" charset="0"/>
              <a:buChar char="•"/>
              <a:tabLst>
                <a:tab pos="1311275" algn="l"/>
              </a:tabLst>
            </a:pPr>
            <a:r>
              <a:rPr lang="en-US" altLang="en-US" dirty="0"/>
              <a:t>Replay log into that structure</a:t>
            </a:r>
          </a:p>
          <a:p>
            <a:pPr marL="1200150" lvl="2" indent="-285750">
              <a:lnSpc>
                <a:spcPct val="90000"/>
              </a:lnSpc>
              <a:buFont typeface="Arial" panose="020B0604020202020204" pitchFamily="34" charset="0"/>
              <a:buChar char="•"/>
              <a:tabLst>
                <a:tab pos="1311275" algn="l"/>
              </a:tabLst>
            </a:pPr>
            <a:r>
              <a:rPr lang="en-US" altLang="en-US" dirty="0"/>
              <a:t>Combine contiguous free blocks into single entry</a:t>
            </a:r>
          </a:p>
          <a:p>
            <a:pPr lvl="2">
              <a:lnSpc>
                <a:spcPct val="90000"/>
              </a:lnSpc>
              <a:tabLst>
                <a:tab pos="1311275" algn="l"/>
              </a:tabLst>
            </a:pPr>
            <a:endParaRPr lang="en-US" altLang="en-US" dirty="0"/>
          </a:p>
          <a:p>
            <a:pPr lvl="1">
              <a:lnSpc>
                <a:spcPct val="90000"/>
              </a:lnSpc>
              <a:tabLst>
                <a:tab pos="1311275" algn="l"/>
              </a:tabLst>
            </a:pPr>
            <a:endParaRPr lang="en-US" altLang="en-US" dirty="0"/>
          </a:p>
          <a:p>
            <a:pPr lvl="2">
              <a:lnSpc>
                <a:spcPct val="90000"/>
              </a:lnSpc>
              <a:tabLst>
                <a:tab pos="1311275" algn="l"/>
              </a:tabLst>
            </a:pPr>
            <a:endParaRPr lang="en-US" altLang="en-US" dirty="0"/>
          </a:p>
          <a:p>
            <a:pPr>
              <a:tabLst>
                <a:tab pos="1311275" algn="l"/>
              </a:tabLst>
            </a:pPr>
            <a:endParaRPr lang="en-US" alt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>
            <a:extLst>
              <a:ext uri="{FF2B5EF4-FFF2-40B4-BE49-F238E27FC236}">
                <a16:creationId xmlns:a16="http://schemas.microsoft.com/office/drawing/2014/main" id="{1930D92D-FCEC-464B-B735-40B966512F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62400" y="1123460"/>
            <a:ext cx="8229600" cy="576262"/>
          </a:xfrm>
        </p:spPr>
        <p:txBody>
          <a:bodyPr/>
          <a:lstStyle/>
          <a:p>
            <a:r>
              <a:rPr lang="en-US" altLang="en-US" sz="2400" b="1" dirty="0" err="1"/>
              <a:t>TRIMing</a:t>
            </a:r>
            <a:r>
              <a:rPr lang="en-US" altLang="en-US" sz="2400" b="1" dirty="0"/>
              <a:t> Unused Blocks</a:t>
            </a:r>
          </a:p>
        </p:txBody>
      </p:sp>
      <p:sp>
        <p:nvSpPr>
          <p:cNvPr id="66562" name="Content Placeholder 2">
            <a:extLst>
              <a:ext uri="{FF2B5EF4-FFF2-40B4-BE49-F238E27FC236}">
                <a16:creationId xmlns:a16="http://schemas.microsoft.com/office/drawing/2014/main" id="{985B2951-1C1E-40EB-8860-CAF54C400CA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440589" y="2464976"/>
            <a:ext cx="7539133" cy="4851433"/>
          </a:xfrm>
        </p:spPr>
        <p:txBody>
          <a:bodyPr/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tabLst>
                <a:tab pos="1311275" algn="l"/>
              </a:tabLst>
            </a:pPr>
            <a:r>
              <a:rPr lang="en-US" altLang="en-US" dirty="0"/>
              <a:t>HDDS overwrite in place so need only free list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tabLst>
                <a:tab pos="1311275" algn="l"/>
              </a:tabLst>
            </a:pPr>
            <a:r>
              <a:rPr lang="en-US" altLang="en-US" dirty="0"/>
              <a:t>Blocks not treated specially when freed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  <a:tabLst>
                <a:tab pos="1311275" algn="l"/>
              </a:tabLst>
            </a:pPr>
            <a:r>
              <a:rPr lang="en-US" altLang="en-US" dirty="0"/>
              <a:t>Keeps its data but without any file pointers to it, until overwritten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tabLst>
                <a:tab pos="1311275" algn="l"/>
              </a:tabLst>
            </a:pPr>
            <a:r>
              <a:rPr lang="en-US" altLang="en-US" dirty="0"/>
              <a:t>Storage devices not allowing overwrite (like NVM) suffer badly with same algorithm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  <a:tabLst>
                <a:tab pos="1311275" algn="l"/>
              </a:tabLst>
            </a:pPr>
            <a:r>
              <a:rPr lang="en-US" altLang="en-US" dirty="0"/>
              <a:t>Must be erased before written, erases made in large chunks (blocks, composed of pages) and are slow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  <a:tabLst>
                <a:tab pos="1311275" algn="l"/>
              </a:tabLst>
            </a:pPr>
            <a:r>
              <a:rPr lang="en-US" altLang="en-US" dirty="0"/>
              <a:t>TRIM is a newer mechanism for the file system to inform the NVM storage device that a page is free</a:t>
            </a:r>
          </a:p>
          <a:p>
            <a:pPr marL="1200150" lvl="2" indent="-285750">
              <a:lnSpc>
                <a:spcPct val="90000"/>
              </a:lnSpc>
              <a:buFont typeface="Arial" panose="020B0604020202020204" pitchFamily="34" charset="0"/>
              <a:buChar char="•"/>
              <a:tabLst>
                <a:tab pos="1311275" algn="l"/>
              </a:tabLst>
            </a:pPr>
            <a:r>
              <a:rPr lang="en-US" altLang="en-US" dirty="0"/>
              <a:t>Can be garbage collected or if block is free, now block can be erased</a:t>
            </a:r>
          </a:p>
          <a:p>
            <a:pPr lvl="1">
              <a:lnSpc>
                <a:spcPct val="90000"/>
              </a:lnSpc>
              <a:tabLst>
                <a:tab pos="1311275" algn="l"/>
              </a:tabLst>
            </a:pPr>
            <a:endParaRPr lang="en-US" altLang="en-US" dirty="0"/>
          </a:p>
          <a:p>
            <a:pPr lvl="2">
              <a:lnSpc>
                <a:spcPct val="90000"/>
              </a:lnSpc>
              <a:tabLst>
                <a:tab pos="1311275" algn="l"/>
              </a:tabLst>
            </a:pPr>
            <a:endParaRPr lang="en-US" altLang="en-US" dirty="0"/>
          </a:p>
          <a:p>
            <a:pPr>
              <a:tabLst>
                <a:tab pos="1311275" algn="l"/>
              </a:tabLst>
            </a:pPr>
            <a:endParaRPr lang="en-US" alt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753F0-CC1F-9553-DB02-CC5162AE4D57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687739" y="2503937"/>
            <a:ext cx="10231676" cy="1211586"/>
          </a:xfrm>
          <a:prstGeom prst="rect">
            <a:avLst/>
          </a:prstGeom>
        </p:spPr>
        <p:txBody>
          <a:bodyPr>
            <a:noAutofit/>
          </a:bodyPr>
          <a:lstStyle/>
          <a:p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97E971F2-9E26-AC7C-6B50-66A4E6DAD1F6}"/>
              </a:ext>
            </a:extLst>
          </p:cNvPr>
          <p:cNvSpPr txBox="1">
            <a:spLocks/>
          </p:cNvSpPr>
          <p:nvPr/>
        </p:nvSpPr>
        <p:spPr>
          <a:xfrm>
            <a:off x="1356757" y="1890414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prstClr val="black"/>
              </a:solidFill>
              <a:latin typeface="Times New Roman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4F86468-AEA8-B66F-F777-E3EDBA2722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435" y="3200380"/>
            <a:ext cx="11187130" cy="457240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15A389CA-942E-9CC8-7375-BBE87B67A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24/07/2025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10B388F-2D92-0A98-BD7E-A8FBF69E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Department of CSE, ATMECE, </a:t>
            </a:r>
            <a:r>
              <a:rPr lang="en-US" dirty="0" err="1"/>
              <a:t>Mysuru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799E895-9D5C-2BBA-E983-9C84D2E6A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88D7-7741-46C0-B3EE-0924E171B329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8364DFA-17BC-BFF1-066D-632E3BF606FE}"/>
              </a:ext>
            </a:extLst>
          </p:cNvPr>
          <p:cNvSpPr txBox="1">
            <a:spLocks/>
          </p:cNvSpPr>
          <p:nvPr/>
        </p:nvSpPr>
        <p:spPr>
          <a:xfrm>
            <a:off x="1072832" y="2612214"/>
            <a:ext cx="10515600" cy="1325563"/>
          </a:xfrm>
          <a:prstGeom prst="rect">
            <a:avLst/>
          </a:prstGeom>
          <a:solidFill>
            <a:schemeClr val="tx2">
              <a:lumMod val="50000"/>
            </a:schemeClr>
          </a:solidFill>
          <a:ln w="76200">
            <a:solidFill>
              <a:schemeClr val="bg1"/>
            </a:solidFill>
          </a:ln>
        </p:spPr>
        <p:txBody>
          <a:bodyPr>
            <a:normAutofit/>
          </a:bodyPr>
          <a:lstStyle>
            <a:lvl1pPr eaLnBrk="1" hangingPunct="1">
              <a:defRPr>
                <a:latin typeface="+mj-lt"/>
                <a:ea typeface="+mj-ea"/>
                <a:cs typeface="+mj-cs"/>
              </a:defRPr>
            </a:lvl1pPr>
          </a:lstStyle>
          <a:p>
            <a:pPr algn="ctr" defTabSz="914400"/>
            <a:r>
              <a:rPr lang="en-US" sz="7200" b="1" ker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</a:t>
            </a:r>
            <a:endParaRPr lang="en-US" sz="7200" b="1" kern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307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>
            <a:extLst>
              <a:ext uri="{FF2B5EF4-FFF2-40B4-BE49-F238E27FC236}">
                <a16:creationId xmlns:a16="http://schemas.microsoft.com/office/drawing/2014/main" id="{FDC630E2-6A19-41F9-B067-203AE5DB8A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20747" y="986048"/>
            <a:ext cx="7762875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File-System Structure</a:t>
            </a:r>
          </a:p>
        </p:txBody>
      </p:sp>
      <p:sp>
        <p:nvSpPr>
          <p:cNvPr id="11266" name="Rectangle 3">
            <a:extLst>
              <a:ext uri="{FF2B5EF4-FFF2-40B4-BE49-F238E27FC236}">
                <a16:creationId xmlns:a16="http://schemas.microsoft.com/office/drawing/2014/main" id="{44C2C079-F5DF-42D0-8D47-51C2C8C67A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12025" y="1796371"/>
            <a:ext cx="7312025" cy="4530725"/>
          </a:xfrm>
        </p:spPr>
        <p:txBody>
          <a:bodyPr/>
          <a:lstStyle/>
          <a:p>
            <a:r>
              <a:rPr lang="en-US" altLang="en-US" dirty="0"/>
              <a:t>File structure</a:t>
            </a:r>
          </a:p>
          <a:p>
            <a:pPr lvl="1"/>
            <a:r>
              <a:rPr lang="en-US" altLang="en-US" dirty="0"/>
              <a:t>Logical storage unit</a:t>
            </a:r>
          </a:p>
          <a:p>
            <a:pPr lvl="1"/>
            <a:r>
              <a:rPr lang="en-US" altLang="en-US" dirty="0"/>
              <a:t>Collection of related information</a:t>
            </a:r>
            <a:endParaRPr lang="en-US" altLang="en-US" sz="800" dirty="0"/>
          </a:p>
          <a:p>
            <a:r>
              <a:rPr lang="en-US" altLang="en-US" b="1" dirty="0">
                <a:solidFill>
                  <a:srgbClr val="006699"/>
                </a:solidFill>
                <a:latin typeface="+mj-lt"/>
              </a:rPr>
              <a:t>File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system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resides on secondary storage (disks)</a:t>
            </a:r>
          </a:p>
          <a:p>
            <a:pPr lvl="1"/>
            <a:r>
              <a:rPr lang="en-US" altLang="en-US" dirty="0"/>
              <a:t>Provided user interface to storage, mapping logical to physical</a:t>
            </a:r>
          </a:p>
          <a:p>
            <a:pPr lvl="1"/>
            <a:r>
              <a:rPr lang="en-US" altLang="en-US" dirty="0"/>
              <a:t>Provides efficient and convenient access to disk by allowing data to be stored, located retrieved easily</a:t>
            </a:r>
          </a:p>
          <a:p>
            <a:r>
              <a:rPr lang="en-US" altLang="en-US" dirty="0"/>
              <a:t>Disk provides in-place rewrite and random access</a:t>
            </a:r>
          </a:p>
          <a:p>
            <a:pPr lvl="1"/>
            <a:r>
              <a:rPr lang="en-US" altLang="en-US" dirty="0"/>
              <a:t>I/O transfers performed in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blocks</a:t>
            </a:r>
            <a:r>
              <a:rPr lang="en-US" altLang="en-US" dirty="0"/>
              <a:t> of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sectors</a:t>
            </a:r>
            <a:r>
              <a:rPr lang="en-US" altLang="en-US" dirty="0"/>
              <a:t> (usually 512 bytes)</a:t>
            </a:r>
            <a:endParaRPr lang="en-US" altLang="en-US" sz="800" dirty="0"/>
          </a:p>
          <a:p>
            <a:r>
              <a:rPr lang="en-US" altLang="en-US" b="1" dirty="0">
                <a:solidFill>
                  <a:srgbClr val="006699"/>
                </a:solidFill>
                <a:latin typeface="+mj-lt"/>
              </a:rPr>
              <a:t>File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control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block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(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FCB</a:t>
            </a:r>
            <a:r>
              <a:rPr lang="en-US" altLang="en-US" dirty="0"/>
              <a:t>)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– storage structure consisting of information about a file</a:t>
            </a:r>
            <a:endParaRPr lang="en-US" altLang="en-US" sz="800" dirty="0"/>
          </a:p>
          <a:p>
            <a:r>
              <a:rPr lang="en-US" altLang="en-US" b="1" dirty="0">
                <a:solidFill>
                  <a:srgbClr val="006699"/>
                </a:solidFill>
                <a:latin typeface="+mj-lt"/>
              </a:rPr>
              <a:t>Device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driver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controls the physical device </a:t>
            </a:r>
          </a:p>
          <a:p>
            <a:r>
              <a:rPr lang="en-US" altLang="en-US" dirty="0"/>
              <a:t>File system organized into layers</a:t>
            </a:r>
          </a:p>
          <a:p>
            <a:endParaRPr lang="en-US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id="{B4D5E75F-FA80-449A-915F-D2BD587208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62400" y="937979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Layered File System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8CF2742-FA41-5FB5-5349-580AE36ED5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693" y="1956917"/>
            <a:ext cx="2032268" cy="3963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>
            <a:extLst>
              <a:ext uri="{FF2B5EF4-FFF2-40B4-BE49-F238E27FC236}">
                <a16:creationId xmlns:a16="http://schemas.microsoft.com/office/drawing/2014/main" id="{CDBB66CE-15D9-45C4-9141-1EC5CCDA65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62400" y="902825"/>
            <a:ext cx="8229600" cy="576262"/>
          </a:xfrm>
        </p:spPr>
        <p:txBody>
          <a:bodyPr/>
          <a:lstStyle/>
          <a:p>
            <a:r>
              <a:rPr lang="en-US" altLang="en-US" sz="2400" b="1" dirty="0"/>
              <a:t>File System Layers</a:t>
            </a:r>
          </a:p>
        </p:txBody>
      </p:sp>
      <p:sp>
        <p:nvSpPr>
          <p:cNvPr id="8195" name="Content Placeholder 2">
            <a:extLst>
              <a:ext uri="{FF2B5EF4-FFF2-40B4-BE49-F238E27FC236}">
                <a16:creationId xmlns:a16="http://schemas.microsoft.com/office/drawing/2014/main" id="{DDAD3471-F4DF-5B4A-AD80-1B5DCFD21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568" y="1722961"/>
            <a:ext cx="7792614" cy="479824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Device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drivers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manage I/O devices at the I/O control layer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   Given commands like 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altLang="ja-JP" dirty="0"/>
              <a:t>        </a:t>
            </a:r>
            <a:r>
              <a:rPr lang="en-US" altLang="ja-JP" sz="1600" dirty="0"/>
              <a:t>read drive1, cylinder 72, track 2, sector 10, into memory location 1060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altLang="ja-JP" dirty="0"/>
              <a:t>   Outputs low-level hardware specific commands to hardware controller</a:t>
            </a:r>
            <a:endParaRPr lang="en-US" altLang="ja-JP" b="1" dirty="0">
              <a:solidFill>
                <a:srgbClr val="3366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Basic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file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system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given command like </a:t>
            </a:r>
            <a:r>
              <a:rPr lang="ja-JP" altLang="en-US" dirty="0"/>
              <a:t>“</a:t>
            </a:r>
            <a:r>
              <a:rPr lang="en-US" altLang="ja-JP" dirty="0"/>
              <a:t>retrieve block 123</a:t>
            </a:r>
            <a:r>
              <a:rPr lang="ja-JP" altLang="en-US" dirty="0"/>
              <a:t>”</a:t>
            </a:r>
            <a:r>
              <a:rPr lang="en-US" altLang="ja-JP" dirty="0"/>
              <a:t> translates to device driver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Also manages memory buffers and caches (allocation, freeing, replacement) 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Buffers hold data in transit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Caches hold frequently used data</a:t>
            </a:r>
            <a:endParaRPr lang="en-US" altLang="ja-JP" b="1" dirty="0">
              <a:solidFill>
                <a:srgbClr val="3366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File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organization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module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understands files, logical address, and physical blocks</a:t>
            </a:r>
          </a:p>
          <a:p>
            <a:pPr marL="285750" lvl="1">
              <a:buClr>
                <a:srgbClr val="993300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dirty="0"/>
              <a:t>Translates logical block # to physical block #</a:t>
            </a:r>
          </a:p>
          <a:p>
            <a:pPr marL="285750" lvl="1">
              <a:buClr>
                <a:srgbClr val="993300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dirty="0"/>
              <a:t>Manages free space, disk allocation</a:t>
            </a:r>
          </a:p>
          <a:p>
            <a:pPr marL="1027113" lvl="3" indent="-341313">
              <a:buClr>
                <a:srgbClr val="993300"/>
              </a:buClr>
              <a:buSzPct val="90000"/>
              <a:buFont typeface="Monotype Sorts" pitchFamily="-84" charset="2"/>
              <a:buChar char="n"/>
              <a:defRPr/>
            </a:pPr>
            <a:endParaRPr lang="en-US" altLang="en-US" dirty="0"/>
          </a:p>
          <a:p>
            <a:pPr lvl="1">
              <a:buClr>
                <a:srgbClr val="993300"/>
              </a:buClr>
              <a:buSzPct val="90000"/>
              <a:buFont typeface="Monotype Sorts" pitchFamily="-84" charset="2"/>
              <a:buChar char="n"/>
              <a:defRPr/>
            </a:pPr>
            <a:endParaRPr lang="en-US" altLang="en-US" dirty="0"/>
          </a:p>
          <a:p>
            <a:pPr marL="1027113" lvl="3" indent="-341313">
              <a:buClr>
                <a:srgbClr val="993300"/>
              </a:buClr>
              <a:buSzPct val="90000"/>
              <a:buFont typeface="Monotype Sorts" pitchFamily="-84" charset="2"/>
              <a:buChar char="n"/>
              <a:defRPr/>
            </a:pPr>
            <a:endParaRPr lang="en-US" altLang="en-US" dirty="0"/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>
            <a:extLst>
              <a:ext uri="{FF2B5EF4-FFF2-40B4-BE49-F238E27FC236}">
                <a16:creationId xmlns:a16="http://schemas.microsoft.com/office/drawing/2014/main" id="{D1679D0F-FB9C-4217-AF0B-A91D899C71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54929" y="1072437"/>
            <a:ext cx="8229600" cy="576262"/>
          </a:xfrm>
        </p:spPr>
        <p:txBody>
          <a:bodyPr/>
          <a:lstStyle/>
          <a:p>
            <a:r>
              <a:rPr lang="en-US" altLang="en-US" sz="2400" b="1" dirty="0"/>
              <a:t>File System Layers (Cont.)</a:t>
            </a:r>
          </a:p>
        </p:txBody>
      </p:sp>
      <p:sp>
        <p:nvSpPr>
          <p:cNvPr id="16386" name="Content Placeholder 2">
            <a:extLst>
              <a:ext uri="{FF2B5EF4-FFF2-40B4-BE49-F238E27FC236}">
                <a16:creationId xmlns:a16="http://schemas.microsoft.com/office/drawing/2014/main" id="{190C61EE-E2DF-40C7-AD60-5A1AC907686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37763" y="2074216"/>
            <a:ext cx="6659471" cy="5006315"/>
          </a:xfrm>
        </p:spPr>
        <p:txBody>
          <a:bodyPr/>
          <a:lstStyle/>
          <a:p>
            <a:r>
              <a:rPr lang="en-US" altLang="en-US" b="1" dirty="0">
                <a:solidFill>
                  <a:srgbClr val="006699"/>
                </a:solidFill>
                <a:latin typeface="+mj-lt"/>
              </a:rPr>
              <a:t>Logical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file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system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manages metadata information</a:t>
            </a:r>
          </a:p>
          <a:p>
            <a:pPr lvl="1"/>
            <a:r>
              <a:rPr lang="en-US" altLang="en-US" dirty="0"/>
              <a:t>Translates file name into file number, file handle, location by maintaining file control blocks (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inodes</a:t>
            </a:r>
            <a:r>
              <a:rPr lang="en-US" altLang="en-US" dirty="0"/>
              <a:t> in UNIX)</a:t>
            </a:r>
          </a:p>
          <a:p>
            <a:pPr lvl="1"/>
            <a:r>
              <a:rPr lang="en-US" altLang="en-US" dirty="0"/>
              <a:t>Directory management</a:t>
            </a:r>
          </a:p>
          <a:p>
            <a:pPr lvl="1"/>
            <a:r>
              <a:rPr lang="en-US" altLang="en-US" dirty="0"/>
              <a:t>Protection</a:t>
            </a:r>
          </a:p>
          <a:p>
            <a:r>
              <a:rPr lang="en-US" altLang="en-US" dirty="0"/>
              <a:t>Layering useful for reducing complexity and redundancy, but adds overhead and can decrease performance </a:t>
            </a:r>
          </a:p>
          <a:p>
            <a:r>
              <a:rPr lang="en-US" altLang="en-US" dirty="0"/>
              <a:t>Logical layers can be implemented by any coding method according to OS designer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A04F131A-A739-914E-88E5-9EB8F84E88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311" y="2208438"/>
            <a:ext cx="7596673" cy="522718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Many file systems, sometimes many within an operating system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Each with its own format: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CD-ROM is ISO 9660; 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Unix has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UFS</a:t>
            </a:r>
            <a:r>
              <a:rPr lang="en-US" altLang="en-US" dirty="0"/>
              <a:t>, FFS;  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Windows has FAT, FAT32, NTFS as well as floppy, CD, DVD Blu-ray, 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Linux has more than 130 types, with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extended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file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system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ext3 and ext4 leading; plus distributed file systems, etc.)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New ones still arriving – ZFS, </a:t>
            </a:r>
            <a:r>
              <a:rPr lang="en-US" altLang="en-US" dirty="0" err="1"/>
              <a:t>GoogleFS</a:t>
            </a:r>
            <a:r>
              <a:rPr lang="en-US" altLang="en-US" dirty="0"/>
              <a:t>, Oracle ASM, FUSE</a:t>
            </a:r>
          </a:p>
          <a:p>
            <a:pPr marL="285750" lvl="1" indent="-285750">
              <a:buClr>
                <a:srgbClr val="993300"/>
              </a:buClr>
              <a:buSzPct val="90000"/>
              <a:buFont typeface="Arial" panose="020B0604020202020204" pitchFamily="34" charset="0"/>
              <a:buChar char="•"/>
              <a:defRPr/>
            </a:pPr>
            <a:endParaRPr lang="en-US" alt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432C148-39C6-43A1-9B46-BD1D8A3A80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62400" y="1033955"/>
            <a:ext cx="8229600" cy="576262"/>
          </a:xfrm>
        </p:spPr>
        <p:txBody>
          <a:bodyPr/>
          <a:lstStyle/>
          <a:p>
            <a:r>
              <a:rPr lang="en-US" altLang="en-US" sz="2400" b="1" dirty="0"/>
              <a:t>File System Layers (Cont.)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>
            <a:extLst>
              <a:ext uri="{FF2B5EF4-FFF2-40B4-BE49-F238E27FC236}">
                <a16:creationId xmlns:a16="http://schemas.microsoft.com/office/drawing/2014/main" id="{DB183F6F-CF73-40EC-8D07-F3938BC23E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94518" y="898400"/>
            <a:ext cx="7724775" cy="591355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File-System Operations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F5FDD909-A5BC-4211-8C91-9570F3CAE41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73832" y="1926350"/>
            <a:ext cx="7491817" cy="456257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We have system calls at the API level, but how do we implement their functions?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On-disk and in-memory structures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Boot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control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block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contains info needed by system to boot OS from that volume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Needed if volume contains OS, usually first block of volume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Volume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control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block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0000"/>
                </a:solidFill>
              </a:rPr>
              <a:t>(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superblock</a:t>
            </a:r>
            <a:r>
              <a:rPr lang="en-US" altLang="en-US" b="1" dirty="0">
                <a:solidFill>
                  <a:srgbClr val="3366FF"/>
                </a:solidFill>
              </a:rPr>
              <a:t>,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master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file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table</a:t>
            </a:r>
            <a:r>
              <a:rPr lang="en-US" altLang="en-US" b="1" dirty="0">
                <a:solidFill>
                  <a:srgbClr val="000000"/>
                </a:solidFill>
              </a:rPr>
              <a:t>)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contains volume details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Total # of blocks, # of free blocks, block size, free block pointers or array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Directory structure organizes the files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Names and inode numbers, master file table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fd333690-d1c4-4691-ad6c-7ef607921f92"/>
  <p:tag name="TPVERSION" val="8"/>
  <p:tag name="TPFULLVERSION" val="8.2.0.11"/>
  <p:tag name="PPTVERSION" val="16"/>
  <p:tag name="TPOS" val="2"/>
  <p:tag name="TPLASTSAVEVERSION" val="6.2 PC"/>
</p:tagLst>
</file>

<file path=ppt/theme/theme1.xml><?xml version="1.0" encoding="utf-8"?>
<a:theme xmlns:a="http://schemas.openxmlformats.org/drawingml/2006/main" name="PPT_Module 5_Pyth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-Arial">
      <a:maj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RSC_MEETING_PPT</Template>
  <TotalTime>2389</TotalTime>
  <Words>2063</Words>
  <Application>Microsoft Office PowerPoint</Application>
  <PresentationFormat>Widescreen</PresentationFormat>
  <Paragraphs>353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8" baseType="lpstr">
      <vt:lpstr>Aptos</vt:lpstr>
      <vt:lpstr>Arial</vt:lpstr>
      <vt:lpstr>Monotype Sorts</vt:lpstr>
      <vt:lpstr>MT Extra</vt:lpstr>
      <vt:lpstr>Symbol</vt:lpstr>
      <vt:lpstr>Times New Roman</vt:lpstr>
      <vt:lpstr>Verdana</vt:lpstr>
      <vt:lpstr>Wingdings</vt:lpstr>
      <vt:lpstr>PPT_Module 5_Python</vt:lpstr>
      <vt:lpstr>File System Implementation</vt:lpstr>
      <vt:lpstr>Outline </vt:lpstr>
      <vt:lpstr>Objectives</vt:lpstr>
      <vt:lpstr>File-System Structure</vt:lpstr>
      <vt:lpstr>Layered File System</vt:lpstr>
      <vt:lpstr>File System Layers</vt:lpstr>
      <vt:lpstr>File System Layers (Cont.)</vt:lpstr>
      <vt:lpstr>File System Layers (Cont.)</vt:lpstr>
      <vt:lpstr>File-System Operations</vt:lpstr>
      <vt:lpstr>File Control Block (FCB)</vt:lpstr>
      <vt:lpstr>In-Memory File System Structures</vt:lpstr>
      <vt:lpstr>     In-Memory File System Structures (Cont.)</vt:lpstr>
      <vt:lpstr>Directory Implementation</vt:lpstr>
      <vt:lpstr>Allocation Method </vt:lpstr>
      <vt:lpstr>Contiguous Allocation Method </vt:lpstr>
      <vt:lpstr>Contiguous Allocation (Cont.)</vt:lpstr>
      <vt:lpstr>Extent-Based Systems</vt:lpstr>
      <vt:lpstr>Linked Allocation</vt:lpstr>
      <vt:lpstr>Linked Allocation Example</vt:lpstr>
      <vt:lpstr>Linked Allocation (Cont.)</vt:lpstr>
      <vt:lpstr>FAT Allocation Method</vt:lpstr>
      <vt:lpstr>File-Allocation Table</vt:lpstr>
      <vt:lpstr>Indexed Allocation Method</vt:lpstr>
      <vt:lpstr>Example of Indexed Allocation</vt:lpstr>
      <vt:lpstr>Indexed Allocation – Small Files</vt:lpstr>
      <vt:lpstr>Indexed Allocation – Large Files</vt:lpstr>
      <vt:lpstr>Indexed Allocation – Linked Scheme</vt:lpstr>
      <vt:lpstr>Indexed Allocation – Two-level Scheme</vt:lpstr>
      <vt:lpstr>Indexed Allocation – Two-Level Scheme</vt:lpstr>
      <vt:lpstr>Combined Scheme : UNIX UFS</vt:lpstr>
      <vt:lpstr>Performance</vt:lpstr>
      <vt:lpstr>Performance (Cont.)</vt:lpstr>
      <vt:lpstr>Free-Space Management</vt:lpstr>
      <vt:lpstr>Free-Space Management</vt:lpstr>
      <vt:lpstr>Linked Free Space List on Disk</vt:lpstr>
      <vt:lpstr>Free-Space Management (Cont.)</vt:lpstr>
      <vt:lpstr>Free-Space Management (Cont.)</vt:lpstr>
      <vt:lpstr>TRIMing Unused Blocks</vt:lpstr>
      <vt:lpstr>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</dc:title>
  <dc:creator>KAVYASHREE E D</dc:creator>
  <cp:lastModifiedBy>Admin</cp:lastModifiedBy>
  <cp:revision>77</cp:revision>
  <dcterms:created xsi:type="dcterms:W3CDTF">2025-06-24T09:04:55Z</dcterms:created>
  <dcterms:modified xsi:type="dcterms:W3CDTF">2025-11-10T05:41:02Z</dcterms:modified>
</cp:coreProperties>
</file>