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87"/>
  </p:notesMasterIdLst>
  <p:handoutMasterIdLst>
    <p:handoutMasterId r:id="rId88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8" r:id="rId81"/>
    <p:sldId id="339" r:id="rId82"/>
    <p:sldId id="340" r:id="rId83"/>
    <p:sldId id="341" r:id="rId84"/>
    <p:sldId id="342" r:id="rId85"/>
    <p:sldId id="343" r:id="rId86"/>
  </p:sldIdLst>
  <p:sldSz cx="12192000" cy="6858000"/>
  <p:notesSz cx="6858000" cy="9144000"/>
  <p:custDataLst>
    <p:tags r:id="rId8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ags" Target="tags/tag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A3AF54-BB2A-36E0-2B53-1108BD407C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F0A24-4598-600E-800E-36E21B66F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16645-67FD-413B-9842-87FE454F172F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AA360-14F6-4A1A-2DDD-0840D5394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EA462-1A75-FA81-0030-F751F910D4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D83CB-A1BB-420E-9D61-29AC350BA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6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9629E-9570-45F7-A50F-DC60170FF773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4-8DCE-4A0D-9E96-2290A0A352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14400" y="6549752"/>
            <a:ext cx="6277229" cy="246221"/>
          </a:xfrm>
        </p:spPr>
        <p:txBody>
          <a:bodyPr lIns="0" tIns="0" rIns="0" bIns="0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7755" y="6539361"/>
            <a:ext cx="2384742" cy="246221"/>
          </a:xfrm>
        </p:spPr>
        <p:txBody>
          <a:bodyPr lIns="0" tIns="0" rIns="0" bIns="0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69407" y="6549751"/>
            <a:ext cx="2805620" cy="246221"/>
          </a:xfrm>
        </p:spPr>
        <p:txBody>
          <a:bodyPr lIns="0" tIns="0" rIns="0" bIns="0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2178" y="6542947"/>
            <a:ext cx="2221927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/>
              <a:t>24/07/2025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4045" y="6542948"/>
            <a:ext cx="6300216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6548" y="6563729"/>
            <a:ext cx="2805620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461537"/>
            <a:ext cx="12230099" cy="4172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289"/>
            <a:ext cx="12160250" cy="201295"/>
          </a:xfrm>
          <a:custGeom>
            <a:avLst/>
            <a:gdLst/>
            <a:ahLst/>
            <a:cxnLst/>
            <a:rect l="l" t="t" r="r" b="b"/>
            <a:pathLst>
              <a:path w="12160250" h="201295">
                <a:moveTo>
                  <a:pt x="12160084" y="0"/>
                </a:moveTo>
                <a:lnTo>
                  <a:pt x="0" y="0"/>
                </a:lnTo>
                <a:lnTo>
                  <a:pt x="0" y="200888"/>
                </a:lnTo>
                <a:lnTo>
                  <a:pt x="6080036" y="200888"/>
                </a:lnTo>
                <a:lnTo>
                  <a:pt x="12160084" y="200888"/>
                </a:lnTo>
                <a:lnTo>
                  <a:pt x="12160084" y="0"/>
                </a:lnTo>
                <a:close/>
              </a:path>
            </a:pathLst>
          </a:custGeom>
          <a:solidFill>
            <a:srgbClr val="75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-72737" y="504289"/>
            <a:ext cx="12302836" cy="201295"/>
          </a:xfrm>
          <a:custGeom>
            <a:avLst/>
            <a:gdLst/>
            <a:ahLst/>
            <a:cxnLst/>
            <a:rect l="l" t="t" r="r" b="b"/>
            <a:pathLst>
              <a:path w="10855960" h="201295">
                <a:moveTo>
                  <a:pt x="10855794" y="0"/>
                </a:moveTo>
                <a:lnTo>
                  <a:pt x="0" y="0"/>
                </a:lnTo>
                <a:lnTo>
                  <a:pt x="0" y="200888"/>
                </a:lnTo>
                <a:lnTo>
                  <a:pt x="5428081" y="200888"/>
                </a:lnTo>
                <a:lnTo>
                  <a:pt x="10855794" y="200888"/>
                </a:lnTo>
                <a:lnTo>
                  <a:pt x="10855794" y="0"/>
                </a:lnTo>
                <a:close/>
              </a:path>
            </a:pathLst>
          </a:custGeom>
          <a:solidFill>
            <a:srgbClr val="F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721" y="274254"/>
            <a:ext cx="2442959" cy="7131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9484" y="282376"/>
            <a:ext cx="733489" cy="67385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28700" y="126074"/>
            <a:ext cx="1020135" cy="967281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59720" y="6440755"/>
            <a:ext cx="58976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79" y="6538869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11483" y="6445350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8" name="Picture 27"/>
          <p:cNvPicPr/>
          <p:nvPr userDrawn="1"/>
        </p:nvPicPr>
        <p:blipFill>
          <a:blip r:embed="rId8"/>
          <a:srcRect l="87247" r="2556" b="38961"/>
          <a:stretch>
            <a:fillRect/>
          </a:stretch>
        </p:blipFill>
        <p:spPr>
          <a:xfrm>
            <a:off x="11222185" y="164044"/>
            <a:ext cx="772756" cy="9064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13276" r="3190" b="20189"/>
          <a:stretch/>
        </p:blipFill>
        <p:spPr>
          <a:xfrm>
            <a:off x="138456" y="94698"/>
            <a:ext cx="2512224" cy="984828"/>
          </a:xfrm>
          <a:prstGeom prst="rect">
            <a:avLst/>
          </a:prstGeom>
        </p:spPr>
      </p:pic>
      <p:pic>
        <p:nvPicPr>
          <p:cNvPr id="1026" name="Picture 2" descr="🎉 MIET Achieves GOLD Rating by QS I-GAUGE! 🏆, We are delighted to  announce that MIET has been awarded the prestigious GOLD rating by QS  I-GAUGE, becoming the first institution in Jammu &amp; Kashmir UT to ...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78" y="313550"/>
            <a:ext cx="1061799" cy="5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</p:sldLayoutIdLst>
  <p:hf hd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3BCD139-3A6D-4B81-8226-0503E6A635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106917" y="2792906"/>
            <a:ext cx="7772400" cy="212725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Virtual Memory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F69F4A5-E6CB-4B0B-8299-F4A8C1CEFA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1278" y="91977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Demand Paging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D2BC1A3-DFC6-4D60-B5FB-EA52511A2F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6234" y="1930095"/>
            <a:ext cx="7604158" cy="5097462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Could bring entire process into memory at load time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Or bring a page into memory only when it is needed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Less I/O needed, no unnecessary I/O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Less memory needed 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Faster response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More users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Similar to paging system with swapping (diagram on right)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Page is needed </a:t>
            </a:r>
            <a:r>
              <a:rPr lang="en-US" altLang="en-US" dirty="0">
                <a:sym typeface="Symbol" panose="05050102010706020507" pitchFamily="18" charset="2"/>
              </a:rPr>
              <a:t> reference to it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invalid reference </a:t>
            </a:r>
            <a:r>
              <a:rPr lang="en-US" altLang="en-US" dirty="0">
                <a:sym typeface="Symbol" panose="05050102010706020507" pitchFamily="18" charset="2"/>
              </a:rPr>
              <a:t> abort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anose="05050102010706020507" pitchFamily="18" charset="2"/>
              </a:rPr>
              <a:t>not-in-memory  bring to memory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anose="05050102010706020507" pitchFamily="18" charset="2"/>
              </a:rPr>
              <a:t>Lazy swapper </a:t>
            </a:r>
            <a:r>
              <a:rPr lang="en-US" altLang="en-US" dirty="0">
                <a:sym typeface="Symbol" panose="05050102010706020507" pitchFamily="18" charset="2"/>
              </a:rPr>
              <a:t>– never swaps a page into memory unless page will be needed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anose="05050102010706020507" pitchFamily="18" charset="2"/>
              </a:rPr>
              <a:t>Swapper that deals with pages is a </a:t>
            </a: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anose="05050102010706020507" pitchFamily="18" charset="2"/>
              </a:rPr>
              <a:t>pager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b="1" dirty="0">
              <a:solidFill>
                <a:srgbClr val="006699"/>
              </a:solidFill>
              <a:latin typeface="+mj-lt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C06DF40-C8BE-4D63-864C-842E26CBB1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15051" y="8105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Demand Paging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FA26912-DDBD-4FE1-BFA7-E72BE4D7C0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5288" y="2013022"/>
            <a:ext cx="4049745" cy="5351462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Could bring entire process into memory at load time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Or bring a page into memory only when it is needed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Less I/O needed, no unnecessary I/O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Less memory needed 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Faster response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More users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Similar to paging system with swapping (diagram on right)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</a:pPr>
            <a:endParaRPr lang="en-US" altLang="en-US" dirty="0">
              <a:sym typeface="Symbol" panose="05050102010706020507" pitchFamily="18" charset="2"/>
            </a:endParaRP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D9C974A3-E4BF-6FC6-28D9-FB4B662A6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687" y="1653381"/>
            <a:ext cx="3878263" cy="355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0264511C-9394-4FB0-8A88-DD12566F9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857" y="1044155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Basic Concepts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5F816111-C06D-4FA2-86A2-9368F11D4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426" y="1887279"/>
            <a:ext cx="7697755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With swapping, pager guesses which pages will be used before swapping out again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Instead, pager brings in only those pages into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How to determine that set of pages?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Need new MMU functionality to implement demand paging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pages needed are already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memory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resident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No difference from non demand-paging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page needed and not memory resident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Need to detect and load the page into memory from storage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Without changing program behavior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Without programmer needing to change code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D871474-8C29-4C4D-A06C-A16B6A83D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83039" y="764462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Valid-Invalid Bit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2DE0254-5503-4CC6-82D6-9AD27FDC12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086" y="1153689"/>
            <a:ext cx="7688424" cy="5472112"/>
          </a:xfrm>
        </p:spPr>
        <p:txBody>
          <a:bodyPr/>
          <a:lstStyle/>
          <a:p>
            <a:r>
              <a:rPr lang="en-US" altLang="en-US" dirty="0"/>
              <a:t>With each page table entry a valid–invalid bit is associated</a:t>
            </a:r>
            <a:br>
              <a:rPr lang="en-US" altLang="en-US" dirty="0"/>
            </a:br>
            <a:r>
              <a:rPr lang="en-US" altLang="en-US" dirty="0"/>
              <a:t>(</a:t>
            </a:r>
            <a:r>
              <a:rPr lang="en-US" altLang="en-US" b="1" dirty="0">
                <a:solidFill>
                  <a:srgbClr val="FF0000"/>
                </a:solidFill>
              </a:rPr>
              <a:t>v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 in-memory – </a:t>
            </a: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anose="05050102010706020507" pitchFamily="18" charset="2"/>
              </a:rPr>
              <a:t>memory</a:t>
            </a:r>
            <a:r>
              <a:rPr lang="en-US" altLang="en-US" b="1" dirty="0">
                <a:solidFill>
                  <a:srgbClr val="3366FF"/>
                </a:solidFill>
                <a:sym typeface="Symbol" panose="05050102010706020507" pitchFamily="18" charset="2"/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anose="05050102010706020507" pitchFamily="18" charset="2"/>
              </a:rPr>
              <a:t>resident</a:t>
            </a:r>
            <a:r>
              <a:rPr lang="en-US" altLang="en-US" dirty="0">
                <a:sym typeface="Symbol" panose="05050102010706020507" pitchFamily="18" charset="2"/>
              </a:rPr>
              <a:t>,</a:t>
            </a:r>
            <a:r>
              <a:rPr lang="en-US" altLang="en-US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 not-in-memory)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Initially valid–invalid bit is set to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i </a:t>
            </a:r>
            <a:r>
              <a:rPr lang="en-US" altLang="en-US" dirty="0">
                <a:sym typeface="Symbol" panose="05050102010706020507" pitchFamily="18" charset="2"/>
              </a:rPr>
              <a:t>on all entries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Example of a page table snapshot:</a:t>
            </a:r>
            <a:br>
              <a:rPr lang="en-US" altLang="en-US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endParaRPr lang="en-US" altLang="en-US" sz="800" dirty="0">
              <a:sym typeface="Symbol" panose="05050102010706020507" pitchFamily="18" charset="2"/>
            </a:endParaRPr>
          </a:p>
          <a:p>
            <a:r>
              <a:rPr lang="en-US" altLang="en-US" dirty="0">
                <a:sym typeface="Symbol" panose="05050102010706020507" pitchFamily="18" charset="2"/>
              </a:rPr>
              <a:t>During MMU address translation, if valid–invalid bit in page table entry is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i</a:t>
            </a:r>
            <a:r>
              <a:rPr lang="en-US" altLang="en-US" dirty="0">
                <a:sym typeface="Symbol" panose="05050102010706020507" pitchFamily="18" charset="2"/>
              </a:rPr>
              <a:t>  page fault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899BEB-46F8-368C-386D-A003E2F13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62" y="2418547"/>
            <a:ext cx="2370138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B154921-491D-443E-816A-3E1D64EAD9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27603" y="809003"/>
            <a:ext cx="7884368" cy="501650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Page Table When Some Pages Are Not</a:t>
            </a:r>
            <a:br>
              <a:rPr lang="en-US" altLang="en-US" sz="2400" b="1" dirty="0"/>
            </a:br>
            <a:r>
              <a:rPr lang="en-US" altLang="en-US" sz="2400" b="1" dirty="0"/>
              <a:t>in Main Memory</a:t>
            </a:r>
          </a:p>
        </p:txBody>
      </p:sp>
      <p:pic>
        <p:nvPicPr>
          <p:cNvPr id="2" name="Picture 2" descr="B:\os-book\os10-dir\Slides-WORK-area\Figures-dir\ch10\JPG-dir\10_04.jpg">
            <a:extLst>
              <a:ext uri="{FF2B5EF4-FFF2-40B4-BE49-F238E27FC236}">
                <a16:creationId xmlns:a16="http://schemas.microsoft.com/office/drawing/2014/main" id="{4C650D4A-2284-F037-C4F5-A5D4636ED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447" y="1719616"/>
            <a:ext cx="4805362" cy="403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6614AF0F-0564-40AA-8F76-6152AC6E0C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09582" y="862417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Steps in Handling Page Fault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63B1E5A-B195-422A-B1B4-080156B3A5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9714" y="1854285"/>
            <a:ext cx="7707086" cy="4010414"/>
          </a:xfrm>
        </p:spPr>
        <p:txBody>
          <a:bodyPr/>
          <a:lstStyle/>
          <a:p>
            <a:pPr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altLang="en-US" dirty="0"/>
              <a:t>If there is a reference to a page, first reference to that page will trap to operating system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sym typeface="Symbol" pitchFamily="18" charset="2"/>
              </a:rPr>
              <a:t>Page fault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  <a:defRPr/>
            </a:pPr>
            <a:r>
              <a:rPr lang="en-US" altLang="en-US" dirty="0">
                <a:sym typeface="Symbol" pitchFamily="18" charset="2"/>
              </a:rPr>
              <a:t>Operating system looks at another table to decide:</a:t>
            </a:r>
          </a:p>
          <a:p>
            <a:pPr marL="798513" lvl="1" indent="-341313">
              <a:lnSpc>
                <a:spcPct val="90000"/>
              </a:lnSpc>
              <a:defRPr/>
            </a:pPr>
            <a:r>
              <a:rPr lang="en-US" altLang="en-US" dirty="0"/>
              <a:t>Invalid reference </a:t>
            </a:r>
            <a:r>
              <a:rPr lang="en-US" altLang="en-US" dirty="0">
                <a:sym typeface="Symbol" pitchFamily="18" charset="2"/>
              </a:rPr>
              <a:t> abort</a:t>
            </a:r>
          </a:p>
          <a:p>
            <a:pPr marL="798513" lvl="1" indent="-341313">
              <a:lnSpc>
                <a:spcPct val="90000"/>
              </a:lnSpc>
              <a:defRPr/>
            </a:pPr>
            <a:r>
              <a:rPr lang="en-US" altLang="en-US" dirty="0">
                <a:sym typeface="Symbol" pitchFamily="18" charset="2"/>
              </a:rPr>
              <a:t>Just not in memory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  <a:defRPr/>
            </a:pPr>
            <a:r>
              <a:rPr lang="en-US" altLang="en-US" dirty="0">
                <a:sym typeface="Symbol" pitchFamily="18" charset="2"/>
              </a:rPr>
              <a:t>Find free frame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  <a:defRPr/>
            </a:pPr>
            <a:r>
              <a:rPr lang="en-US" altLang="en-US" dirty="0">
                <a:sym typeface="Symbol" pitchFamily="18" charset="2"/>
              </a:rPr>
              <a:t>Swap page into frame via scheduled disk operation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  <a:defRPr/>
            </a:pPr>
            <a:r>
              <a:rPr lang="en-US" altLang="en-US" dirty="0">
                <a:sym typeface="Symbol" pitchFamily="18" charset="2"/>
              </a:rPr>
              <a:t>Reset tables to indicate page now in memory</a:t>
            </a:r>
            <a:br>
              <a:rPr lang="en-US" altLang="en-US" dirty="0">
                <a:sym typeface="Symbol" pitchFamily="18" charset="2"/>
              </a:rPr>
            </a:br>
            <a:r>
              <a:rPr lang="en-US" altLang="en-US" dirty="0">
                <a:sym typeface="Symbol" pitchFamily="18" charset="2"/>
              </a:rPr>
              <a:t>Set validation bit = </a:t>
            </a: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v</a:t>
            </a:r>
            <a:endParaRPr lang="en-US" altLang="en-US" dirty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  <a:defRPr/>
            </a:pPr>
            <a:r>
              <a:rPr lang="en-US" altLang="en-US" dirty="0">
                <a:sym typeface="Symbol" pitchFamily="18" charset="2"/>
              </a:rPr>
              <a:t>Restart the instruction that caused the page fault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defRPr/>
            </a:pPr>
            <a:endParaRPr lang="en-US" altLang="en-US" dirty="0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45744E8-6995-495D-B4E9-CB8155552B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2174" y="763514"/>
            <a:ext cx="8515059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Steps in Handling a Page Fault (Cont.)</a:t>
            </a: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EDE8ED85-D8DC-81AC-61C9-4CF027A45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174" y="1519166"/>
            <a:ext cx="5800725" cy="384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6455FCDC-9CE5-4011-94EB-761285813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901" y="784848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Aspects of Demand Paging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AAD11580-A239-44B3-BA48-43549630E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449" y="1731151"/>
            <a:ext cx="7651102" cy="48879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Extreme case – start process with </a:t>
            </a:r>
            <a:r>
              <a:rPr lang="en-US" altLang="en-US" i="1" dirty="0"/>
              <a:t>no</a:t>
            </a:r>
            <a:r>
              <a:rPr lang="en-US" altLang="en-US" dirty="0"/>
              <a:t> pages in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OS sets instruction pointer to first instruction of process, non-memory-resident -&gt; page fault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And for every other process pages on first 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Pure demand paging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Actually, a given instruction could access multiple pages -&gt; multiple page faults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Consider fetch and decode of instruction which adds 2 numbers from memory and stores result back to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Pain decreased because of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locality of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Hardware support needed for demand paging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table with valid / invalid bit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Secondary memory (swap device with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swap space</a:t>
            </a:r>
            <a:r>
              <a:rPr lang="en-US" alt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Instruction restart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98DBC94B-798D-408F-B016-8235AA92A7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797399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Instruction Restart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09283A3-41F7-4BC9-BF2A-D4DB982A5E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3952" y="1945801"/>
            <a:ext cx="7432708" cy="4114800"/>
          </a:xfrm>
        </p:spPr>
        <p:txBody>
          <a:bodyPr/>
          <a:lstStyle/>
          <a:p>
            <a:r>
              <a:rPr lang="en-US" altLang="en-US" dirty="0"/>
              <a:t>Consider an instruction that could access several different locations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ym typeface="Symbol" panose="05050102010706020507" pitchFamily="18" charset="2"/>
              </a:rPr>
              <a:t>Block move</a:t>
            </a:r>
            <a:br>
              <a:rPr lang="en-US" altLang="en-US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br>
              <a:rPr lang="en-US" altLang="en-US" sz="1600" dirty="0">
                <a:sym typeface="Symbol" panose="05050102010706020507" pitchFamily="18" charset="2"/>
              </a:rPr>
            </a:br>
            <a:endParaRPr lang="en-US" altLang="en-US" sz="1600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1600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1600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1600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r>
              <a:rPr lang="en-US" altLang="en-US" dirty="0">
                <a:sym typeface="Symbol" panose="05050102010706020507" pitchFamily="18" charset="2"/>
              </a:rPr>
              <a:t>Auto increment/decrement location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ym typeface="Symbol" panose="05050102010706020507" pitchFamily="18" charset="2"/>
              </a:rPr>
              <a:t>Restart the whole operation?</a:t>
            </a:r>
          </a:p>
          <a:p>
            <a:pPr lvl="2">
              <a:lnSpc>
                <a:spcPct val="90000"/>
              </a:lnSpc>
            </a:pPr>
            <a:r>
              <a:rPr lang="en-US" altLang="en-US" dirty="0">
                <a:sym typeface="Symbol" panose="05050102010706020507" pitchFamily="18" charset="2"/>
              </a:rPr>
              <a:t>What if source and destination overlap?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522E100-4962-1424-4DF5-2784ADBD4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2361726"/>
            <a:ext cx="1563687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C1A455AE-86AA-4EA2-9575-6B5ABC9901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55743" y="104415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Free-Frame List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C1D3A033-F636-4DD5-B0D9-B3C0BC32B5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17036" y="1930757"/>
            <a:ext cx="7669764" cy="4114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a page fault occurs, the operating system must bring the desired page from secondary storage into main memory.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Most operating systems maintain a 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free-frame</a:t>
            </a:r>
            <a:r>
              <a:rPr lang="en-US" altLang="en-US" b="1" dirty="0">
                <a:solidFill>
                  <a:srgbClr val="0070C0"/>
                </a:solidFill>
              </a:rPr>
              <a:t> list</a:t>
            </a:r>
            <a:r>
              <a:rPr lang="en-US" altLang="en-US" dirty="0"/>
              <a:t> -- a pool of free frames for satisfying such requests.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Operating system typically allocate free frames using a technique known as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zero-fill-on-demand</a:t>
            </a:r>
            <a:r>
              <a:rPr lang="en-US" altLang="en-US" dirty="0"/>
              <a:t> --  the content of the frames zeroed-out before being allocated.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a system starts up, all available memory is placed on the free-frame list.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0B1EC99-547A-4C3C-A7EB-2C649B5A37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75988" y="1037805"/>
            <a:ext cx="7704137" cy="576262"/>
          </a:xfrm>
        </p:spPr>
        <p:txBody>
          <a:bodyPr/>
          <a:lstStyle/>
          <a:p>
            <a:pPr eaLnBrk="1" hangingPunct="1"/>
            <a:r>
              <a:rPr lang="en-US" altLang="en-US" b="1" dirty="0"/>
              <a:t>Virtual Memory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A23357C-07C3-4F42-A857-16101A8BAD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20337" y="1956463"/>
            <a:ext cx="7704137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Demand Paging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Copy-on-Write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Allocation of Frames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Thrashing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Memory-Mapped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Allocating Kernel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Other Considerations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Operating-System Examples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43106162-FA5D-4204-BC6B-FC492CAB83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8555" y="570273"/>
            <a:ext cx="7869237" cy="576263"/>
          </a:xfrm>
        </p:spPr>
        <p:txBody>
          <a:bodyPr/>
          <a:lstStyle/>
          <a:p>
            <a:pPr eaLnBrk="1" hangingPunct="1"/>
            <a:br>
              <a:rPr lang="en-US" altLang="en-US" sz="3000" dirty="0"/>
            </a:br>
            <a:r>
              <a:rPr lang="en-US" altLang="en-US" sz="3000" dirty="0"/>
              <a:t>Stages in Demand Paging – Worse Case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D59FD618-6420-46F8-ADA3-3B84918F6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8621" y="2008188"/>
            <a:ext cx="7651101" cy="4849812"/>
          </a:xfrm>
        </p:spPr>
        <p:txBody>
          <a:bodyPr/>
          <a:lstStyle/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dirty="0"/>
              <a:t>Trap to the operating system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dirty="0"/>
              <a:t>Save the user registers and process state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dirty="0"/>
              <a:t>Determine that the interrupt was a page fault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dirty="0"/>
              <a:t>Check that the page reference was legal and determine the location of the page on the disk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dirty="0"/>
              <a:t>Issue a read from the disk to a free frame:</a:t>
            </a:r>
          </a:p>
          <a:p>
            <a:pPr marL="800100" lvl="1" indent="-342900">
              <a:buFont typeface="+mj-lt"/>
              <a:buAutoNum type="alphaLcParenR"/>
              <a:tabLst>
                <a:tab pos="2163763" algn="l"/>
                <a:tab pos="2855913" algn="l"/>
              </a:tabLst>
            </a:pPr>
            <a:r>
              <a:rPr lang="en-US" altLang="en-US" dirty="0"/>
              <a:t>Wait in a queue for this device until the read request is serviced</a:t>
            </a:r>
          </a:p>
          <a:p>
            <a:pPr marL="798513" lvl="1" indent="-341313">
              <a:buFont typeface="Arial" panose="020B0604020202020204" pitchFamily="34" charset="0"/>
              <a:buAutoNum type="alphaLcParenR"/>
              <a:tabLst>
                <a:tab pos="2163763" algn="l"/>
                <a:tab pos="2855913" algn="l"/>
              </a:tabLst>
            </a:pPr>
            <a:r>
              <a:rPr lang="en-US" altLang="en-US" dirty="0"/>
              <a:t>Wait for the device seek and/or latency time</a:t>
            </a:r>
          </a:p>
          <a:p>
            <a:pPr marL="798513" lvl="1" indent="-341313">
              <a:buFont typeface="Arial" panose="020B0604020202020204" pitchFamily="34" charset="0"/>
              <a:buAutoNum type="alphaLcParenR"/>
              <a:tabLst>
                <a:tab pos="2163763" algn="l"/>
                <a:tab pos="2855913" algn="l"/>
              </a:tabLst>
            </a:pPr>
            <a:r>
              <a:rPr lang="en-US" altLang="en-US" dirty="0"/>
              <a:t>Begin the transfer of the page to a free frame</a:t>
            </a:r>
          </a:p>
          <a:p>
            <a:pPr>
              <a:tabLst>
                <a:tab pos="2163763" algn="l"/>
                <a:tab pos="2855913" algn="l"/>
              </a:tabLst>
            </a:pPr>
            <a:endParaRPr lang="en-US" altLang="en-US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F1F3F51-F06E-4908-B338-588E54F1A2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45149" y="1112394"/>
            <a:ext cx="7315200" cy="56991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Stages in Demand Paging  (Cont.)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004CF6A9-3B99-4D5B-BF8C-4531B09133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33961" y="2141321"/>
            <a:ext cx="8036541" cy="4849813"/>
          </a:xfrm>
        </p:spPr>
        <p:txBody>
          <a:bodyPr/>
          <a:lstStyle/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While waiting, allocate the CPU to some other user</a:t>
            </a:r>
          </a:p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Receive an interrupt from the disk I/O subsystem (I/O   completed)</a:t>
            </a:r>
          </a:p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Save the registers and process state for the other user</a:t>
            </a:r>
          </a:p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Determine that the interrupt was from the disk</a:t>
            </a:r>
          </a:p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Correct the page table and other tables to show page is now in memory</a:t>
            </a:r>
          </a:p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Wait for the CPU to be allocated to this process again</a:t>
            </a:r>
          </a:p>
          <a:p>
            <a:pPr>
              <a:buFont typeface="Monotype Sorts" pitchFamily="-84" charset="2"/>
              <a:buAutoNum type="arabicPeriod" startAt="6"/>
              <a:tabLst>
                <a:tab pos="2163763" algn="l"/>
                <a:tab pos="2855913" algn="l"/>
              </a:tabLst>
            </a:pPr>
            <a:r>
              <a:rPr lang="en-US" altLang="en-US" dirty="0"/>
              <a:t>  Restore the user registers, process state, and new page table, and then  </a:t>
            </a:r>
          </a:p>
          <a:p>
            <a:pPr marL="0" indent="0">
              <a:spcBef>
                <a:spcPts val="0"/>
              </a:spcBef>
              <a:buNone/>
              <a:tabLst>
                <a:tab pos="2163763" algn="l"/>
                <a:tab pos="2855913" algn="l"/>
              </a:tabLst>
            </a:pPr>
            <a:r>
              <a:rPr lang="en-US" altLang="en-US" dirty="0"/>
              <a:t>        resume the interrupted instruction</a:t>
            </a:r>
          </a:p>
          <a:p>
            <a:pPr>
              <a:tabLst>
                <a:tab pos="2163763" algn="l"/>
                <a:tab pos="2855913" algn="l"/>
              </a:tabLst>
            </a:pPr>
            <a:endParaRPr lang="en-US" altLang="en-US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A49FB98C-679E-4682-BAE7-A7064CABE0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26317" y="870776"/>
            <a:ext cx="7272338" cy="611188"/>
          </a:xfrm>
        </p:spPr>
        <p:txBody>
          <a:bodyPr/>
          <a:lstStyle/>
          <a:p>
            <a:pPr eaLnBrk="1" hangingPunct="1"/>
            <a:r>
              <a:rPr lang="en-US" altLang="en-US" b="1" dirty="0"/>
              <a:t>Performance of Demand Paging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F03B7D4-70F1-48B6-8A00-4D9695B105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2021" y="1746985"/>
            <a:ext cx="7716416" cy="4646612"/>
          </a:xfrm>
        </p:spPr>
        <p:txBody>
          <a:bodyPr/>
          <a:lstStyle/>
          <a:p>
            <a:pPr>
              <a:tabLst>
                <a:tab pos="2163763" algn="l"/>
                <a:tab pos="2855913" algn="l"/>
              </a:tabLst>
            </a:pPr>
            <a:r>
              <a:rPr lang="en-US" altLang="en-US" dirty="0"/>
              <a:t>Three major activities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dirty="0"/>
              <a:t>Service the interrupt – careful coding means just several hundred instructions needed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dirty="0"/>
              <a:t>Read the page – lots of time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dirty="0"/>
              <a:t>Restart the process – again just a small amount of time</a:t>
            </a:r>
          </a:p>
          <a:p>
            <a:pPr>
              <a:tabLst>
                <a:tab pos="2163763" algn="l"/>
                <a:tab pos="2855913" algn="l"/>
              </a:tabLst>
            </a:pPr>
            <a:r>
              <a:rPr lang="en-US" altLang="en-US" dirty="0"/>
              <a:t>Page Fault Rate 0 </a:t>
            </a:r>
            <a:r>
              <a:rPr lang="en-US" altLang="en-US" dirty="0">
                <a:sym typeface="Symbol" panose="05050102010706020507" pitchFamily="18" charset="2"/>
              </a:rPr>
              <a:t> </a:t>
            </a:r>
            <a:r>
              <a:rPr lang="en-US" altLang="en-US" i="1" dirty="0">
                <a:sym typeface="Symbol" panose="05050102010706020507" pitchFamily="18" charset="2"/>
              </a:rPr>
              <a:t>p</a:t>
            </a:r>
            <a:r>
              <a:rPr lang="en-US" altLang="en-US" dirty="0">
                <a:sym typeface="Symbol" panose="05050102010706020507" pitchFamily="18" charset="2"/>
              </a:rPr>
              <a:t>  1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if </a:t>
            </a:r>
            <a:r>
              <a:rPr lang="en-US" altLang="en-US" i="1" dirty="0">
                <a:sym typeface="Symbol" panose="05050102010706020507" pitchFamily="18" charset="2"/>
              </a:rPr>
              <a:t>p</a:t>
            </a:r>
            <a:r>
              <a:rPr lang="en-US" altLang="en-US" dirty="0">
                <a:sym typeface="Symbol" panose="05050102010706020507" pitchFamily="18" charset="2"/>
              </a:rPr>
              <a:t> = 0 no page faults 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if </a:t>
            </a:r>
            <a:r>
              <a:rPr lang="en-US" altLang="en-US" i="1" dirty="0">
                <a:sym typeface="Symbol" panose="05050102010706020507" pitchFamily="18" charset="2"/>
              </a:rPr>
              <a:t>p</a:t>
            </a:r>
            <a:r>
              <a:rPr lang="en-US" altLang="en-US" dirty="0">
                <a:sym typeface="Symbol" panose="05050102010706020507" pitchFamily="18" charset="2"/>
              </a:rPr>
              <a:t> = 1, every reference is a fault</a:t>
            </a:r>
          </a:p>
          <a:p>
            <a:pPr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Effective Access Time (EAT)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	      EAT = (1 – </a:t>
            </a:r>
            <a:r>
              <a:rPr lang="en-US" altLang="en-US" i="1" dirty="0">
                <a:sym typeface="Symbol" panose="05050102010706020507" pitchFamily="18" charset="2"/>
              </a:rPr>
              <a:t>p</a:t>
            </a:r>
            <a:r>
              <a:rPr lang="en-US" altLang="en-US" dirty="0">
                <a:sym typeface="Symbol" panose="05050102010706020507" pitchFamily="18" charset="2"/>
              </a:rPr>
              <a:t>) x memory access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                       + </a:t>
            </a:r>
            <a:r>
              <a:rPr lang="en-US" altLang="en-US" i="1" dirty="0">
                <a:sym typeface="Symbol" panose="05050102010706020507" pitchFamily="18" charset="2"/>
              </a:rPr>
              <a:t>p</a:t>
            </a:r>
            <a:r>
              <a:rPr lang="en-US" altLang="en-US" dirty="0">
                <a:sym typeface="Symbol" panose="05050102010706020507" pitchFamily="18" charset="2"/>
              </a:rPr>
              <a:t> (page fault overhead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	                 + swap page out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	                 + swap page in )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dirty="0">
                <a:sym typeface="Symbol" panose="05050102010706020507" pitchFamily="18" charset="2"/>
              </a:rPr>
              <a:t>				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B0E62A0B-D955-48F0-A13C-C90B2C1490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24184" y="810498"/>
            <a:ext cx="77517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Demand Paging Example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C8756104-BFEE-4B66-8D8E-DC274456D3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8938" y="1784544"/>
            <a:ext cx="7669762" cy="4849812"/>
          </a:xfrm>
        </p:spPr>
        <p:txBody>
          <a:bodyPr/>
          <a:lstStyle/>
          <a:p>
            <a:pPr>
              <a:tabLst>
                <a:tab pos="1773238" algn="l"/>
                <a:tab pos="2278063" algn="l"/>
              </a:tabLst>
            </a:pPr>
            <a:r>
              <a:rPr lang="en-US" altLang="en-US" dirty="0"/>
              <a:t>Memory access time = 200 nanoseconds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dirty="0"/>
              <a:t>Average page-fault service time = 8 milliseconds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dirty="0"/>
              <a:t>EAT = (1 – p) x 200 + p (8 milliseconds) 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dirty="0"/>
              <a:t>	        = (1 – p  x 200 + p x 8,000,000 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dirty="0"/>
              <a:t>              = 200 + p x 7,999,800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dirty="0"/>
              <a:t>If one access out of 1,000 causes a page fault, then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dirty="0"/>
              <a:t>         EAT = 8.2 microseconds. 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dirty="0"/>
              <a:t>      This is a slowdown by a factor of 40!!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dirty="0"/>
              <a:t>If want performance degradation &lt; 10 percent</a:t>
            </a:r>
          </a:p>
          <a:p>
            <a:pPr lvl="1">
              <a:tabLst>
                <a:tab pos="1773238" algn="l"/>
                <a:tab pos="2278063" algn="l"/>
              </a:tabLst>
            </a:pPr>
            <a:r>
              <a:rPr lang="en-US" altLang="en-US" dirty="0"/>
              <a:t>220 &gt; 200 + 7,999,800 x p</a:t>
            </a:r>
            <a:br>
              <a:rPr lang="en-US" altLang="en-US" dirty="0"/>
            </a:br>
            <a:r>
              <a:rPr lang="en-US" altLang="en-US" dirty="0"/>
              <a:t>20 &gt; 7,999,800 x p</a:t>
            </a:r>
          </a:p>
          <a:p>
            <a:pPr lvl="1">
              <a:tabLst>
                <a:tab pos="1773238" algn="l"/>
                <a:tab pos="2278063" algn="l"/>
              </a:tabLst>
            </a:pPr>
            <a:r>
              <a:rPr lang="en-US" altLang="en-US" dirty="0"/>
              <a:t>p &lt; .0000025</a:t>
            </a:r>
          </a:p>
          <a:p>
            <a:pPr lvl="1">
              <a:tabLst>
                <a:tab pos="1773238" algn="l"/>
                <a:tab pos="2278063" algn="l"/>
              </a:tabLst>
            </a:pPr>
            <a:r>
              <a:rPr lang="en-US" altLang="en-US" dirty="0"/>
              <a:t>&lt; one page fault in every 400,000 memory accesses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dirty="0"/>
              <a:t>	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1B22C3E1-32B8-4B21-A8D6-B32484188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909" y="920547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Demand Paging Optimizations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8BEE743C-DD76-4F41-B07D-C4DE4208A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290" y="1806622"/>
            <a:ext cx="7567030" cy="5232400"/>
          </a:xfrm>
        </p:spPr>
        <p:txBody>
          <a:bodyPr/>
          <a:lstStyle/>
          <a:p>
            <a:r>
              <a:rPr lang="en-US" altLang="en-US" sz="1600" dirty="0"/>
              <a:t>Swap space I/O faster than file system I/O even if on the same device</a:t>
            </a:r>
          </a:p>
          <a:p>
            <a:pPr lvl="1"/>
            <a:r>
              <a:rPr lang="en-US" altLang="en-US" sz="1600" dirty="0"/>
              <a:t>Swap allocated in larger chunks, less management needed than file system</a:t>
            </a:r>
          </a:p>
          <a:p>
            <a:r>
              <a:rPr lang="en-US" altLang="en-US" sz="1600" dirty="0"/>
              <a:t>Copy entire process image to swap space at process load time</a:t>
            </a:r>
          </a:p>
          <a:p>
            <a:pPr lvl="1"/>
            <a:r>
              <a:rPr lang="en-US" altLang="en-US" sz="1600" dirty="0"/>
              <a:t>Then page in and out of swap space</a:t>
            </a:r>
          </a:p>
          <a:p>
            <a:pPr lvl="1"/>
            <a:r>
              <a:rPr lang="en-US" altLang="en-US" sz="1600" dirty="0"/>
              <a:t>Used in older BSD Unix</a:t>
            </a:r>
          </a:p>
          <a:p>
            <a:r>
              <a:rPr lang="en-US" altLang="en-US" sz="1600" dirty="0"/>
              <a:t>Demand page in from program binary on disk, but discard rather than paging out when freeing frame</a:t>
            </a:r>
          </a:p>
          <a:p>
            <a:pPr lvl="1"/>
            <a:r>
              <a:rPr lang="en-US" altLang="en-US" sz="1600" dirty="0"/>
              <a:t>Used in Solaris and current BSD</a:t>
            </a:r>
          </a:p>
          <a:p>
            <a:pPr lvl="1"/>
            <a:r>
              <a:rPr lang="en-US" altLang="en-US" sz="1600" dirty="0"/>
              <a:t>Still need to write to swap space</a:t>
            </a:r>
          </a:p>
          <a:p>
            <a:pPr lvl="2"/>
            <a:r>
              <a:rPr lang="en-US" altLang="en-US" sz="1600" dirty="0"/>
              <a:t>Pages not associated with a file (like stack and heap) – </a:t>
            </a:r>
            <a:r>
              <a:rPr lang="en-US" altLang="en-US" sz="1600" b="1" dirty="0">
                <a:solidFill>
                  <a:srgbClr val="006699"/>
                </a:solidFill>
                <a:latin typeface="+mj-lt"/>
              </a:rPr>
              <a:t>anonymous</a:t>
            </a:r>
            <a:r>
              <a:rPr lang="en-US" altLang="en-US" sz="1600" dirty="0"/>
              <a:t> </a:t>
            </a:r>
            <a:r>
              <a:rPr lang="en-US" altLang="en-US" sz="1600" b="1" dirty="0">
                <a:solidFill>
                  <a:srgbClr val="3366FF"/>
                </a:solidFill>
              </a:rPr>
              <a:t>memory</a:t>
            </a:r>
          </a:p>
          <a:p>
            <a:pPr lvl="2"/>
            <a:r>
              <a:rPr lang="en-US" altLang="en-US" sz="1600" dirty="0"/>
              <a:t>Pages modified in memory but not yet written back to the file system</a:t>
            </a:r>
          </a:p>
          <a:p>
            <a:r>
              <a:rPr lang="en-US" altLang="en-US" sz="1600" dirty="0"/>
              <a:t>Mobile systems</a:t>
            </a:r>
          </a:p>
          <a:p>
            <a:pPr lvl="1"/>
            <a:r>
              <a:rPr lang="en-US" altLang="en-US" sz="1600" dirty="0"/>
              <a:t>Typically don’t support swapping</a:t>
            </a:r>
          </a:p>
          <a:p>
            <a:pPr lvl="1"/>
            <a:r>
              <a:rPr lang="en-US" altLang="en-US" sz="1600" dirty="0"/>
              <a:t>Instead, demand page from file system and reclaim read-only pages (such as code)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4651B988-8DE7-4632-AA41-76D04EF9AC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25512" y="81059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Copy-on-Write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ECA58894-B517-4286-8DD6-C84ED96ED1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30825" y="1652398"/>
            <a:ext cx="7725745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6699"/>
                </a:solidFill>
                <a:latin typeface="+mj-lt"/>
              </a:rPr>
              <a:t>Copy-on-Write</a:t>
            </a:r>
            <a:r>
              <a:rPr lang="en-US" altLang="en-US" sz="1600" b="1" dirty="0">
                <a:solidFill>
                  <a:srgbClr val="3366FF"/>
                </a:solidFill>
              </a:rPr>
              <a:t> </a:t>
            </a:r>
            <a:r>
              <a:rPr lang="en-US" altLang="en-US" sz="1600" dirty="0"/>
              <a:t>(COW) allows both parent and child processes to initially </a:t>
            </a:r>
            <a:r>
              <a:rPr lang="en-US" altLang="en-US" sz="1600" b="1" i="1" dirty="0"/>
              <a:t>share</a:t>
            </a:r>
            <a:r>
              <a:rPr lang="en-US" altLang="en-US" sz="1600" dirty="0"/>
              <a:t> the same pages in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If either process modifies a shared page, only then is the page copied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COW allows more efficient process creation as only modified pages are copied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In general, free pages are allocated from a </a:t>
            </a:r>
            <a:r>
              <a:rPr lang="en-US" altLang="en-US" sz="1600" b="1" dirty="0">
                <a:solidFill>
                  <a:srgbClr val="006699"/>
                </a:solidFill>
                <a:latin typeface="+mj-lt"/>
              </a:rPr>
              <a:t>pool</a:t>
            </a:r>
            <a:r>
              <a:rPr lang="en-US" altLang="en-US" sz="1600" dirty="0">
                <a:solidFill>
                  <a:srgbClr val="3366FF"/>
                </a:solidFill>
              </a:rPr>
              <a:t> </a:t>
            </a:r>
            <a:r>
              <a:rPr lang="en-US" altLang="en-US" sz="1600" dirty="0"/>
              <a:t>of </a:t>
            </a:r>
            <a:r>
              <a:rPr lang="en-US" altLang="en-US" sz="1600" b="1" dirty="0">
                <a:solidFill>
                  <a:srgbClr val="006699"/>
                </a:solidFill>
                <a:latin typeface="+mj-lt"/>
              </a:rPr>
              <a:t>zero-fill-on-demand</a:t>
            </a:r>
            <a:r>
              <a:rPr lang="en-US" altLang="en-US" sz="1600" b="1" dirty="0">
                <a:solidFill>
                  <a:srgbClr val="3366FF"/>
                </a:solidFill>
              </a:rPr>
              <a:t> </a:t>
            </a:r>
            <a:r>
              <a:rPr lang="en-US" altLang="en-US" sz="1600" dirty="0"/>
              <a:t>pages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Pool should always have free frames for fast demand page execution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Don’t want to have to free a frame as well as other processing on page fault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Why zero-out a page before allocating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vfork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600" dirty="0"/>
              <a:t> variation on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fork() </a:t>
            </a:r>
            <a:r>
              <a:rPr lang="en-US" altLang="en-US" sz="1600" dirty="0"/>
              <a:t>system call has parent suspend and child using copy-on-write address space of parent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Designed to have child call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exec()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Very efficient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58ABE1A7-0079-4C5D-AA2D-D1C3165717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68279" y="905084"/>
            <a:ext cx="7791450" cy="576262"/>
          </a:xfrm>
        </p:spPr>
        <p:txBody>
          <a:bodyPr/>
          <a:lstStyle/>
          <a:p>
            <a:pPr eaLnBrk="1" hangingPunct="1"/>
            <a:r>
              <a:rPr lang="en-US" altLang="en-US" b="1" dirty="0"/>
              <a:t>Before Process 1 Modifies Page C</a:t>
            </a: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9B794A0C-DEC6-F846-403A-C12DC98A5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835" y="1827104"/>
            <a:ext cx="73390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A963B4BF-36A7-4A02-8DD4-DE6998EE7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29412" y="927456"/>
            <a:ext cx="78105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After Process 1 Modifies Page C</a:t>
            </a: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E10C6653-9A9A-2E5F-0DC9-603A70833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12" y="1714998"/>
            <a:ext cx="640397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6C488EA0-8C3D-457E-9DD0-39B9790740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03503" y="974750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3000" dirty="0"/>
              <a:t>What Happens if There is no Free Frame?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7C4E993E-0F50-409F-A8A7-195A5B940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7909" y="1856807"/>
            <a:ext cx="7679093" cy="45116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Used up by process 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Also in demand from the kernel, I/O buffers, </a:t>
            </a:r>
            <a:r>
              <a:rPr lang="en-US" altLang="en-US" dirty="0" err="1"/>
              <a:t>etc</a:t>
            </a: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How much to allocate to each?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replacement – find some page in memory, but not really in use, page it 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Algorithm – terminate? swap out? replace the page?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Performance – want an algorithm which will result in minimum number of page 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Same page may be brought into memory several times</a:t>
            </a:r>
          </a:p>
          <a:p>
            <a:pPr>
              <a:buFont typeface="Monotype Sorts" pitchFamily="-84" charset="2"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B00CC0E-9E33-4072-9D8C-43E0004757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61447" y="986195"/>
            <a:ext cx="77247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Page Replacement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55125108-1B16-48F4-B19C-7A4934EC1D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1394" y="1859366"/>
            <a:ext cx="7724775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Prevent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over-allocation</a:t>
            </a:r>
            <a:r>
              <a:rPr lang="en-US" altLang="en-US" dirty="0"/>
              <a:t> of memory by modifying page-fault service routine to include page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modify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dirty</a:t>
            </a:r>
            <a:r>
              <a:rPr lang="en-US" altLang="en-US" dirty="0"/>
              <a:t>)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bit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to reduce overhead of page transfers – only modified pages are written to disk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replacement completes separation between logical memory and physical memory – large virtual memory can be provided on a smaller physical memory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91FEDD64-E96D-422A-9610-4377FD8A0D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8699" y="1052458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Objectives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6D0ECAB6-8759-48BC-9C7C-1E9AB98510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7449" y="1956819"/>
            <a:ext cx="7781731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Define virtual memory and describe its benefits.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Illustrate how pages are loaded into memory using demand paging.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Apply the FIFO, optimal, and  LRU page-replacement algorithms.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Describe the working set of a process, and explain how it is related to program locality.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Describe how Linux, Windows 10, and Solaris manage virtual memory.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Design a virtual memory manager simulation in the C programming language.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60E5859-1ADF-409F-B8A3-01A46FD0EF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09930" y="904308"/>
            <a:ext cx="76930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Need For Page Replacement</a:t>
            </a:r>
          </a:p>
        </p:txBody>
      </p:sp>
      <p:pic>
        <p:nvPicPr>
          <p:cNvPr id="2" name="Picture 4" descr="B:\os-book\os10-dir\Slides-WORK-area\Figures-dir\ch10\JPG-dir\10_09.jpg">
            <a:extLst>
              <a:ext uri="{FF2B5EF4-FFF2-40B4-BE49-F238E27FC236}">
                <a16:creationId xmlns:a16="http://schemas.microsoft.com/office/drawing/2014/main" id="{9C0F06C7-6749-6156-D11C-6DD096924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248" y="1722674"/>
            <a:ext cx="6786563" cy="3819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DA23D0E3-2B35-4747-8B9E-6B7BFD7D40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6538" y="906901"/>
            <a:ext cx="76073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Basic Page Replacement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36D9B5FA-26B2-48A5-8A7B-413D741468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6861" y="1777456"/>
            <a:ext cx="7607299" cy="4457700"/>
          </a:xfrm>
        </p:spPr>
        <p:txBody>
          <a:bodyPr/>
          <a:lstStyle/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dirty="0"/>
              <a:t>Find the location of the desired page on disk</a:t>
            </a:r>
          </a:p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dirty="0"/>
              <a:t>Find a free frame:</a:t>
            </a:r>
            <a:br>
              <a:rPr lang="en-US" altLang="en-US" dirty="0"/>
            </a:br>
            <a:r>
              <a:rPr lang="en-US" altLang="en-US" dirty="0"/>
              <a:t>   -  If there is a free frame, use it</a:t>
            </a:r>
            <a:br>
              <a:rPr lang="en-US" altLang="en-US" dirty="0"/>
            </a:br>
            <a:r>
              <a:rPr lang="en-US" altLang="en-US" dirty="0"/>
              <a:t>   -  If there is no free frame, use a page replacement algorithm to select a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victim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frame</a:t>
            </a:r>
            <a:br>
              <a:rPr lang="en-US" altLang="en-US" b="1" dirty="0">
                <a:solidFill>
                  <a:srgbClr val="3366FF"/>
                </a:solidFill>
              </a:rPr>
            </a:br>
            <a:r>
              <a:rPr lang="en-US" altLang="en-US" b="1" dirty="0">
                <a:solidFill>
                  <a:srgbClr val="3366FF"/>
                </a:solidFill>
              </a:rPr>
              <a:t>   </a:t>
            </a:r>
            <a:r>
              <a:rPr lang="en-US" altLang="en-US" dirty="0"/>
              <a:t>-</a:t>
            </a:r>
            <a:r>
              <a:rPr lang="en-US" altLang="en-US" b="1" dirty="0"/>
              <a:t>  </a:t>
            </a:r>
            <a:r>
              <a:rPr lang="en-US" altLang="en-US" dirty="0"/>
              <a:t>Write victim frame to disk if dirty</a:t>
            </a:r>
          </a:p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dirty="0"/>
              <a:t>Bring  the desired page into the (newly) free frame; update the page and frame tables</a:t>
            </a:r>
          </a:p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dirty="0"/>
              <a:t>Continue the process by restarting the instruction that caused the trap</a:t>
            </a:r>
          </a:p>
          <a:p>
            <a:pPr marL="379413" indent="-379413">
              <a:buFont typeface="Monotype Sorts" pitchFamily="-84" charset="2"/>
              <a:buNone/>
            </a:pPr>
            <a:r>
              <a:rPr lang="en-US" altLang="en-US" dirty="0"/>
              <a:t> </a:t>
            </a:r>
          </a:p>
          <a:p>
            <a:pPr marL="379413" indent="-379413">
              <a:buFont typeface="Monotype Sorts" pitchFamily="-84" charset="2"/>
              <a:buNone/>
            </a:pPr>
            <a:r>
              <a:rPr lang="en-US" altLang="en-US" dirty="0"/>
              <a:t>Note now potentially 2 page transfers for page fault – increasing EAT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02C4BFB3-B09C-4707-8DF8-9335F3398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30807" y="809721"/>
            <a:ext cx="76644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Page Replacement</a:t>
            </a: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7A36798E-8A9F-485E-2B6F-C45C821DF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423" y="1569492"/>
            <a:ext cx="6267450" cy="409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047214C7-1AE6-4D0E-9FB9-EBC768731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97834" y="1007589"/>
            <a:ext cx="7861041" cy="576262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Page and Frame Replacement Algorithms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7C092E50-7A55-4657-89B6-77C0309E7E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3923" y="1583851"/>
            <a:ext cx="7679094" cy="48990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Frame-allocation algorithm </a:t>
            </a:r>
            <a:r>
              <a:rPr lang="en-US" altLang="en-US" dirty="0"/>
              <a:t>determines 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How many frames to give each process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Which frames to replace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Page-replacement algorithm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Want lowest page-fault rate on both first access and re-access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Evaluate algorithm by running it on a particular string of memory references (reference string) and computing the number of page faults on that string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String is just page numbers, not full addresses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Repeated access to the same page does not cause a page fault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Results depend on number of frames available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In all our examples, the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reference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string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of referenced page numbers is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3144838" algn="ctr"/>
              </a:tabLst>
            </a:pPr>
            <a:r>
              <a:rPr lang="en-US" altLang="en-US" dirty="0"/>
              <a:t>	               </a:t>
            </a:r>
            <a:r>
              <a:rPr lang="en-US" altLang="en-US" b="1" dirty="0">
                <a:solidFill>
                  <a:srgbClr val="FF0000"/>
                </a:solidFill>
              </a:rPr>
              <a:t>7,0,1,2,0,3,0,4,2,3,0,3,0,3,2,1,2,0,1,7,0,1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238E9DE7-317A-4964-80E7-85DD040FFD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73397" y="933609"/>
            <a:ext cx="8662696" cy="58998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Graph of Page Faults Versus the Number of Frames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DDB9D76B-B3BE-24AD-86AF-F9F763096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394" y="1663854"/>
            <a:ext cx="604520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FCA6CF77-12AF-4EC2-89B1-0E20EC3A22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92275" y="855678"/>
            <a:ext cx="78216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First-In-First-Out (FIFO) Algorithm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6D1D5755-163C-4203-ABC8-2DA1622DF8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54294" y="1557480"/>
            <a:ext cx="7582515" cy="5762625"/>
          </a:xfrm>
        </p:spPr>
        <p:txBody>
          <a:bodyPr/>
          <a:lstStyle/>
          <a:p>
            <a:r>
              <a:rPr lang="en-US" altLang="en-US" dirty="0"/>
              <a:t>Reference string: </a:t>
            </a:r>
            <a:r>
              <a:rPr lang="en-US" altLang="en-US" b="1" dirty="0">
                <a:solidFill>
                  <a:srgbClr val="FF0000"/>
                </a:solidFill>
              </a:rPr>
              <a:t>7,0,1,2,0,3,0,4,2,3,0,3,0,3,2,1,2,0,1,7,0,1</a:t>
            </a:r>
            <a:endParaRPr lang="en-US" altLang="en-US" dirty="0"/>
          </a:p>
          <a:p>
            <a:r>
              <a:rPr lang="en-US" altLang="en-US" dirty="0"/>
              <a:t>3 frames (3 pages can be in memory at a time per process)</a:t>
            </a:r>
          </a:p>
          <a:p>
            <a:pPr>
              <a:buFont typeface="Monotype Sorts" pitchFamily="-84" charset="2"/>
              <a:buNone/>
            </a:pPr>
            <a:endParaRPr lang="en-US" altLang="en-US" dirty="0"/>
          </a:p>
          <a:p>
            <a:pPr>
              <a:buFont typeface="Monotype Sorts" pitchFamily="-84" charset="2"/>
              <a:buNone/>
            </a:pPr>
            <a:endParaRPr lang="en-US" altLang="en-US" dirty="0"/>
          </a:p>
          <a:p>
            <a:pPr>
              <a:buFont typeface="Monotype Sorts" pitchFamily="-84" charset="2"/>
              <a:buNone/>
            </a:pPr>
            <a:br>
              <a:rPr lang="en-US" altLang="en-US" dirty="0"/>
            </a:br>
            <a:endParaRPr lang="en-US" altLang="en-US" dirty="0"/>
          </a:p>
          <a:p>
            <a:pPr>
              <a:buFont typeface="Monotype Sorts" pitchFamily="-84" charset="2"/>
              <a:buNone/>
            </a:pPr>
            <a:endParaRPr lang="en-US" altLang="en-US" sz="800" dirty="0"/>
          </a:p>
          <a:p>
            <a:pPr>
              <a:buFont typeface="Monotype Sorts" pitchFamily="-84" charset="2"/>
              <a:buNone/>
            </a:pPr>
            <a:endParaRPr lang="en-US" altLang="en-US" sz="800" dirty="0"/>
          </a:p>
          <a:p>
            <a:pPr>
              <a:buFont typeface="Monotype Sorts" pitchFamily="-84" charset="2"/>
              <a:buNone/>
            </a:pPr>
            <a:endParaRPr lang="en-US" altLang="en-US" dirty="0"/>
          </a:p>
          <a:p>
            <a:r>
              <a:rPr lang="en-US" altLang="en-US" dirty="0"/>
              <a:t>Can vary by reference string: consider 1,2,3,4,1,2,5,1,2,3,4,5</a:t>
            </a:r>
          </a:p>
          <a:p>
            <a:pPr lvl="1"/>
            <a:r>
              <a:rPr lang="en-US" altLang="en-US" dirty="0"/>
              <a:t>Adding more frames can cause more page faults!</a:t>
            </a:r>
          </a:p>
          <a:p>
            <a:pPr lvl="2"/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Belady</a:t>
            </a:r>
            <a:r>
              <a:rPr lang="ja-JP" altLang="en-US" b="1" dirty="0">
                <a:solidFill>
                  <a:srgbClr val="006699"/>
                </a:solidFill>
                <a:latin typeface="+mj-lt"/>
              </a:rPr>
              <a:t>’</a:t>
            </a:r>
            <a:r>
              <a:rPr lang="en-US" altLang="ja-JP" b="1" dirty="0">
                <a:solidFill>
                  <a:srgbClr val="006699"/>
                </a:solidFill>
                <a:latin typeface="+mj-lt"/>
              </a:rPr>
              <a:t>s Anomaly</a:t>
            </a:r>
            <a:endParaRPr lang="en-US" altLang="en-US" b="1" dirty="0">
              <a:solidFill>
                <a:srgbClr val="006699"/>
              </a:solidFill>
              <a:latin typeface="+mj-lt"/>
            </a:endParaRPr>
          </a:p>
          <a:p>
            <a:r>
              <a:rPr lang="en-US" altLang="en-US" dirty="0"/>
              <a:t>How to track ages of pages? </a:t>
            </a:r>
          </a:p>
          <a:p>
            <a:pPr lvl="1"/>
            <a:r>
              <a:rPr lang="en-US" altLang="en-US" dirty="0"/>
              <a:t>Just use a FIFO queue</a:t>
            </a:r>
          </a:p>
        </p:txBody>
      </p:sp>
      <p:sp>
        <p:nvSpPr>
          <p:cNvPr id="38916" name="Text Box 16">
            <a:extLst>
              <a:ext uri="{FF2B5EF4-FFF2-40B4-BE49-F238E27FC236}">
                <a16:creationId xmlns:a16="http://schemas.microsoft.com/office/drawing/2014/main" id="{70D1F977-A605-4231-817D-50B414BD8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3546475"/>
            <a:ext cx="1697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dirty="0">
                <a:latin typeface="Helvetica" panose="020B0604020202020204" pitchFamily="34" charset="0"/>
              </a:rPr>
              <a:t>15 page faults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4BC85D-D57C-49CC-DA93-DEB06EA7F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292823"/>
            <a:ext cx="5327650" cy="12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CD6B9E3A-361D-4D6C-9A7F-B0347118A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03298" y="874419"/>
            <a:ext cx="77343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FIFO Illustrating Belady</a:t>
            </a:r>
            <a:r>
              <a:rPr lang="ja-JP" altLang="en-US" sz="2400" b="1" dirty="0"/>
              <a:t>’</a:t>
            </a:r>
            <a:r>
              <a:rPr lang="en-US" altLang="ja-JP" sz="2400" b="1" dirty="0"/>
              <a:t>s Anomaly</a:t>
            </a:r>
            <a:endParaRPr lang="en-US" altLang="en-US" sz="2400" b="1" dirty="0"/>
          </a:p>
        </p:txBody>
      </p:sp>
      <p:pic>
        <p:nvPicPr>
          <p:cNvPr id="2" name="Picture 1" descr="9_13.pdf">
            <a:extLst>
              <a:ext uri="{FF2B5EF4-FFF2-40B4-BE49-F238E27FC236}">
                <a16:creationId xmlns:a16="http://schemas.microsoft.com/office/drawing/2014/main" id="{7B0F69D8-C260-C53B-5CDE-1C9A79E0B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666" y="1450681"/>
            <a:ext cx="5676900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76095923-7FD6-4706-A8FA-9ABF051469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74638" y="845571"/>
            <a:ext cx="79375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Optimal Algorithm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25D0553F-9E25-4083-8F1B-77A52F70DB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0351" y="1610507"/>
            <a:ext cx="7495397" cy="20526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1889125" algn="l"/>
              </a:tabLst>
            </a:pPr>
            <a:r>
              <a:rPr lang="en-US" altLang="en-US" dirty="0"/>
              <a:t>Replace page that will not be used for longest period of time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1889125" algn="l"/>
              </a:tabLst>
            </a:pPr>
            <a:r>
              <a:rPr lang="en-US" altLang="en-US" dirty="0"/>
              <a:t>9 is optimal for the example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889125" algn="l"/>
              </a:tabLst>
            </a:pPr>
            <a:r>
              <a:rPr lang="en-US" altLang="en-US" dirty="0"/>
              <a:t>How do you know this?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1889125" algn="l"/>
              </a:tabLst>
            </a:pPr>
            <a:r>
              <a:rPr lang="en-US" altLang="en-US" dirty="0"/>
              <a:t>Can</a:t>
            </a:r>
            <a:r>
              <a:rPr lang="ja-JP" altLang="en-US" dirty="0"/>
              <a:t>’</a:t>
            </a:r>
            <a:r>
              <a:rPr lang="en-US" altLang="ja-JP" dirty="0"/>
              <a:t>t read the future</a:t>
            </a: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1889125" algn="l"/>
              </a:tabLst>
            </a:pPr>
            <a:r>
              <a:rPr lang="en-US" altLang="en-US" dirty="0"/>
              <a:t>Used for measuring how well your algorithm performs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F84A03C-C8FE-D3D2-C767-FEF792094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255" y="3241012"/>
            <a:ext cx="6259513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696FD466-53D6-40D8-87A0-F9D0699FA1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98015" y="853989"/>
            <a:ext cx="7673975" cy="576262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Least Recently Used (LRU) Algorithm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B3F137F8-4D5E-42D0-B9E4-ACCE3B23C8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50759" y="1643101"/>
            <a:ext cx="7751989" cy="4835525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Use past knowledge rather than future</a:t>
            </a:r>
          </a:p>
          <a:p>
            <a:pPr>
              <a:defRPr/>
            </a:pPr>
            <a:r>
              <a:rPr lang="en-US" altLang="en-US" dirty="0"/>
              <a:t>Replace page that has not been used in the most amount of time</a:t>
            </a:r>
          </a:p>
          <a:p>
            <a:pPr>
              <a:defRPr/>
            </a:pPr>
            <a:r>
              <a:rPr lang="en-US" altLang="en-US" dirty="0"/>
              <a:t>Associate time of last use with each page</a:t>
            </a:r>
          </a:p>
          <a:p>
            <a:pPr>
              <a:buFont typeface="Monotype Sorts" pitchFamily="-84" charset="2"/>
              <a:buNone/>
              <a:defRPr/>
            </a:pPr>
            <a:endParaRPr lang="en-US" altLang="en-US" dirty="0"/>
          </a:p>
          <a:p>
            <a:pPr>
              <a:buFont typeface="Monotype Sorts" pitchFamily="-84" charset="2"/>
              <a:buNone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 marL="0" indent="0">
              <a:buFont typeface="Monotype Sorts" pitchFamily="-84" charset="2"/>
              <a:buNone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12 faults – better than FIFO but worse than OPT</a:t>
            </a:r>
          </a:p>
          <a:p>
            <a:pPr>
              <a:defRPr/>
            </a:pPr>
            <a:r>
              <a:rPr lang="en-US" altLang="en-US" dirty="0"/>
              <a:t>Generally good algorithm and frequently used</a:t>
            </a:r>
          </a:p>
          <a:p>
            <a:pPr>
              <a:defRPr/>
            </a:pPr>
            <a:r>
              <a:rPr lang="en-US" altLang="en-US" dirty="0"/>
              <a:t>But how to implement?</a:t>
            </a:r>
          </a:p>
          <a:p>
            <a:pPr>
              <a:buFont typeface="Monotype Sorts" pitchFamily="-84" charset="2"/>
              <a:buNone/>
              <a:defRPr/>
            </a:pPr>
            <a:endParaRPr lang="en-US" altLang="en-US" dirty="0"/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A81D14A4-D376-D650-ABFD-AC5DEA52C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739" y="2586832"/>
            <a:ext cx="6170612" cy="134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89E2401-57E2-4A14-B834-943CD6AD56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03505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LRU Algorithm (Cont.)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00218A1E-F600-4BE7-9C24-6205C33F80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62733" y="1611313"/>
            <a:ext cx="7728177" cy="5246687"/>
          </a:xfrm>
        </p:spPr>
        <p:txBody>
          <a:bodyPr/>
          <a:lstStyle/>
          <a:p>
            <a:r>
              <a:rPr lang="en-US" altLang="en-US" dirty="0"/>
              <a:t>Counter implementation</a:t>
            </a:r>
          </a:p>
          <a:p>
            <a:pPr lvl="1"/>
            <a:r>
              <a:rPr lang="en-US" altLang="en-US" dirty="0"/>
              <a:t>Every page entry has a counter; every time page is referenced through this entry, copy the clock into the counter</a:t>
            </a:r>
          </a:p>
          <a:p>
            <a:pPr lvl="1"/>
            <a:r>
              <a:rPr lang="en-US" altLang="en-US" dirty="0"/>
              <a:t>When a page needs to be changed, look at the counters to find smallest value</a:t>
            </a:r>
          </a:p>
          <a:p>
            <a:pPr lvl="2"/>
            <a:r>
              <a:rPr lang="en-US" altLang="en-US" dirty="0"/>
              <a:t>Search through table needed</a:t>
            </a:r>
          </a:p>
          <a:p>
            <a:r>
              <a:rPr lang="en-US" altLang="en-US" dirty="0"/>
              <a:t>Stack implementation</a:t>
            </a:r>
          </a:p>
          <a:p>
            <a:pPr lvl="1"/>
            <a:r>
              <a:rPr lang="en-US" altLang="en-US" dirty="0"/>
              <a:t>Keep a stack of page numbers in a double link form:</a:t>
            </a:r>
          </a:p>
          <a:p>
            <a:pPr lvl="1"/>
            <a:r>
              <a:rPr lang="en-US" altLang="en-US" dirty="0"/>
              <a:t>Page referenced:</a:t>
            </a:r>
          </a:p>
          <a:p>
            <a:pPr lvl="2"/>
            <a:r>
              <a:rPr lang="en-US" altLang="en-US" dirty="0"/>
              <a:t>move it to the top</a:t>
            </a:r>
          </a:p>
          <a:p>
            <a:pPr lvl="2"/>
            <a:r>
              <a:rPr lang="en-US" altLang="en-US" dirty="0"/>
              <a:t>requires 6 pointers to be changed</a:t>
            </a:r>
          </a:p>
          <a:p>
            <a:pPr lvl="1"/>
            <a:r>
              <a:rPr lang="en-US" altLang="en-US" dirty="0"/>
              <a:t>But each update more expensive</a:t>
            </a:r>
          </a:p>
          <a:p>
            <a:pPr lvl="1"/>
            <a:r>
              <a:rPr lang="en-US" altLang="en-US" dirty="0"/>
              <a:t>No search for replacement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CCC7638-093C-4CC4-960F-79B01FBE9F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28448" y="105778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000" b="1" dirty="0"/>
              <a:t>Background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F8BAF45D-7AF6-46D9-974E-C552BF29A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2985" y="2102008"/>
            <a:ext cx="7744408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Code needs to be in memory to execute, but entire program rarely used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Error code, unusual routines, large data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Entire program code not needed at same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Consider ability to execute partially-loaded program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Program no longer constrained by limits of physical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program takes less memory while running -&gt; more programs run at the same time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Increased CPU utilization and throughput with no increase in response time or turnaround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Less I/O needed to load or swap programs into memory -&gt; each user program runs faster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89E2401-57E2-4A14-B834-943CD6AD56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16291" y="84076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LRU Algorithm (Cont.)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00218A1E-F600-4BE7-9C24-6205C33F80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7954" y="1544571"/>
            <a:ext cx="7728177" cy="5246687"/>
          </a:xfrm>
        </p:spPr>
        <p:txBody>
          <a:bodyPr/>
          <a:lstStyle/>
          <a:p>
            <a:r>
              <a:rPr lang="en-US" altLang="en-US" dirty="0"/>
              <a:t>LRU and OPT are cases of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stack algorithms </a:t>
            </a:r>
            <a:r>
              <a:rPr lang="en-US" altLang="en-US" dirty="0"/>
              <a:t>that don</a:t>
            </a:r>
            <a:r>
              <a:rPr lang="ja-JP" altLang="en-US" dirty="0"/>
              <a:t>’</a:t>
            </a:r>
            <a:r>
              <a:rPr lang="en-US" altLang="ja-JP" dirty="0"/>
              <a:t>t have Belady</a:t>
            </a:r>
            <a:r>
              <a:rPr lang="ja-JP" altLang="en-US" dirty="0"/>
              <a:t>’</a:t>
            </a:r>
            <a:r>
              <a:rPr lang="en-US" altLang="ja-JP" dirty="0"/>
              <a:t>s Anomaly</a:t>
            </a:r>
          </a:p>
          <a:p>
            <a:r>
              <a:rPr lang="en-US" altLang="en-US" dirty="0"/>
              <a:t>Use Of A Stack to Record Most Recent Page References</a:t>
            </a:r>
            <a:endParaRPr lang="en-US" dirty="0"/>
          </a:p>
          <a:p>
            <a:endParaRPr lang="en-US" altLang="en-US" dirty="0"/>
          </a:p>
        </p:txBody>
      </p:sp>
      <p:pic>
        <p:nvPicPr>
          <p:cNvPr id="2" name="Picture 1" descr="9_16.pdf">
            <a:extLst>
              <a:ext uri="{FF2B5EF4-FFF2-40B4-BE49-F238E27FC236}">
                <a16:creationId xmlns:a16="http://schemas.microsoft.com/office/drawing/2014/main" id="{4FA61033-CBF9-A7BB-736C-C4738C19CE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16" y="2606722"/>
            <a:ext cx="4702175" cy="312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9033BF15-EA5A-4A49-BB65-331FF866E4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05283" y="1080953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LRU Approximation Algorithms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BC57D3A7-FA71-4D00-9C2E-051C34BFAB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08244" y="2279066"/>
            <a:ext cx="7664484" cy="5146675"/>
          </a:xfrm>
        </p:spPr>
        <p:txBody>
          <a:bodyPr/>
          <a:lstStyle/>
          <a:p>
            <a:r>
              <a:rPr lang="en-US" altLang="en-US" dirty="0"/>
              <a:t>LRU needs special hardware and still slow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Reference bit</a:t>
            </a:r>
          </a:p>
          <a:p>
            <a:pPr lvl="1"/>
            <a:r>
              <a:rPr lang="en-US" altLang="en-US" dirty="0"/>
              <a:t>With each page associate a bit, initially = 0</a:t>
            </a:r>
          </a:p>
          <a:p>
            <a:pPr lvl="1"/>
            <a:r>
              <a:rPr lang="en-US" altLang="en-US" dirty="0"/>
              <a:t>When page is referenced bit set to 1</a:t>
            </a:r>
          </a:p>
          <a:p>
            <a:pPr lvl="1"/>
            <a:r>
              <a:rPr lang="en-US" altLang="en-US" dirty="0"/>
              <a:t>Replace any with reference bit = 0 (if one exists)</a:t>
            </a:r>
          </a:p>
          <a:p>
            <a:pPr lvl="2"/>
            <a:r>
              <a:rPr lang="en-US" altLang="en-US" dirty="0"/>
              <a:t>We do not know the order, however</a:t>
            </a:r>
            <a:endParaRPr lang="en-US" altLang="en-US" sz="8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9033BF15-EA5A-4A49-BB65-331FF866E4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51452" y="970592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LRU Approximation Algorithms (cont.)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BC57D3A7-FA71-4D00-9C2E-051C34BFAB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3528" y="1951520"/>
            <a:ext cx="7664484" cy="5146675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Second-chance algorithm</a:t>
            </a:r>
          </a:p>
          <a:p>
            <a:pPr lvl="1"/>
            <a:r>
              <a:rPr lang="en-US" altLang="en-US" dirty="0"/>
              <a:t>Generally FIFO, plus hardware-provided reference bit</a:t>
            </a:r>
          </a:p>
          <a:p>
            <a:pPr lvl="1"/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Clock </a:t>
            </a:r>
            <a:r>
              <a:rPr lang="en-US" altLang="en-US" dirty="0"/>
              <a:t>replacement</a:t>
            </a:r>
          </a:p>
          <a:p>
            <a:pPr lvl="1"/>
            <a:r>
              <a:rPr lang="en-US" altLang="en-US" dirty="0"/>
              <a:t>If page to be replaced has </a:t>
            </a:r>
          </a:p>
          <a:p>
            <a:pPr lvl="2"/>
            <a:r>
              <a:rPr lang="en-US" altLang="en-US" dirty="0"/>
              <a:t>Reference bit = 0 -&gt; replace it</a:t>
            </a:r>
          </a:p>
          <a:p>
            <a:pPr lvl="2"/>
            <a:r>
              <a:rPr lang="en-US" altLang="en-US" dirty="0"/>
              <a:t>reference bit = 1 then:</a:t>
            </a:r>
          </a:p>
          <a:p>
            <a:pPr lvl="3"/>
            <a:r>
              <a:rPr lang="en-US" altLang="en-US" dirty="0"/>
              <a:t>set reference bit 0, leave page in memory</a:t>
            </a:r>
          </a:p>
          <a:p>
            <a:pPr lvl="3"/>
            <a:r>
              <a:rPr lang="en-US" altLang="en-US" dirty="0"/>
              <a:t>replace next page, subject to same rules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52AF32FC-4A14-4E1E-8D4F-440BF4A3EC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4298" y="577350"/>
            <a:ext cx="8010525" cy="463550"/>
          </a:xfrm>
        </p:spPr>
        <p:txBody>
          <a:bodyPr/>
          <a:lstStyle/>
          <a:p>
            <a:pPr eaLnBrk="1" hangingPunct="1"/>
            <a:br>
              <a:rPr lang="en-US" altLang="en-US" sz="2400" b="1" dirty="0"/>
            </a:br>
            <a:r>
              <a:rPr lang="en-US" altLang="en-US" sz="2400" b="1" dirty="0"/>
              <a:t>Second-chance Algorithm</a:t>
            </a:r>
          </a:p>
        </p:txBody>
      </p:sp>
      <p:pic>
        <p:nvPicPr>
          <p:cNvPr id="2" name="Picture 1" descr="9_17.pdf">
            <a:extLst>
              <a:ext uri="{FF2B5EF4-FFF2-40B4-BE49-F238E27FC236}">
                <a16:creationId xmlns:a16="http://schemas.microsoft.com/office/drawing/2014/main" id="{32647DBB-8AD2-47D5-9F33-16C6EE426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881" y="1698423"/>
            <a:ext cx="4402138" cy="346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96CF5A4B-5B56-4850-890B-CBC91DFC97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87227" y="1073050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Enhanced Second-Chance Algorithm</a:t>
            </a: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B9C55B83-EA3F-497C-A3D1-F3E32BFFAD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5988" y="1649312"/>
            <a:ext cx="7609925" cy="496793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Improve algorithm by using reference bit and modify bit (if available) in concert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Take ordered pair (reference, modify):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(0, 0) neither recently used not modified – best page to replace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(0, 1) not recently used but modified – not quite as good, must write out before replacement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(1, 0) recently used but clean – probably will be used again soon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(1, 1) recently used and modified – probably will be used again soon and need to write out before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page replacement called for, use the clock scheme  but use the four classes replace page in lowest non-empty class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Might need to search circular queue several times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E1C6E0A3-953D-4211-ACA7-F7B6931BDD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02973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Counting Algorithms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B52D61FC-D241-4C09-9149-F474825897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6488" y="1885441"/>
            <a:ext cx="7311024" cy="455684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Keep a counter of the number of references that have been made to each page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Not common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Lease Frequently Used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LFU</a:t>
            </a:r>
            <a:r>
              <a:rPr lang="en-US" altLang="en-US" dirty="0"/>
              <a:t>)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Algorithm</a:t>
            </a:r>
            <a:r>
              <a:rPr lang="en-US" alt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  Replaces page with smallest 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Most Frequently Used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MFU</a:t>
            </a:r>
            <a:r>
              <a:rPr lang="en-US" altLang="en-US" dirty="0"/>
              <a:t>)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Algorithm</a:t>
            </a:r>
            <a:r>
              <a:rPr lang="en-US" altLang="en-US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Based on the argument that the page with the smallest count was probably just brought in and has yet to be used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40DEB88A-1CE8-4A57-9FC0-D217E20A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2412" y="921326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Page-Buffering Algorithms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15119F1C-1453-4532-9802-57285ECA6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281" y="1779588"/>
            <a:ext cx="7665519" cy="5078412"/>
          </a:xfrm>
        </p:spPr>
        <p:txBody>
          <a:bodyPr/>
          <a:lstStyle/>
          <a:p>
            <a:r>
              <a:rPr lang="en-US" altLang="en-US" dirty="0"/>
              <a:t>Keep a pool of free frames, always</a:t>
            </a:r>
          </a:p>
          <a:p>
            <a:pPr lvl="1"/>
            <a:r>
              <a:rPr lang="en-US" altLang="en-US" dirty="0"/>
              <a:t>Then frame available when needed, not found at fault time</a:t>
            </a:r>
          </a:p>
          <a:p>
            <a:pPr lvl="1"/>
            <a:r>
              <a:rPr lang="en-US" altLang="en-US" dirty="0"/>
              <a:t>Read page into free frame and select victim to evict and add to free pool</a:t>
            </a:r>
          </a:p>
          <a:p>
            <a:pPr lvl="1"/>
            <a:r>
              <a:rPr lang="en-US" altLang="en-US" dirty="0"/>
              <a:t>When convenient, evict victim</a:t>
            </a:r>
          </a:p>
          <a:p>
            <a:r>
              <a:rPr lang="en-US" altLang="en-US" dirty="0"/>
              <a:t>Possibly, keep list of modified pages</a:t>
            </a:r>
          </a:p>
          <a:p>
            <a:pPr lvl="1"/>
            <a:r>
              <a:rPr lang="en-US" altLang="en-US" dirty="0"/>
              <a:t>When backing store otherwise idle, write pages there and set to non-dirty</a:t>
            </a:r>
          </a:p>
          <a:p>
            <a:r>
              <a:rPr lang="en-US" altLang="en-US" dirty="0"/>
              <a:t>Possibly, keep free frame contents intact and note what is in them</a:t>
            </a:r>
          </a:p>
          <a:p>
            <a:pPr lvl="1"/>
            <a:r>
              <a:rPr lang="en-US" altLang="en-US" dirty="0"/>
              <a:t>If referenced again before reused, no need to load contents again from disk</a:t>
            </a:r>
          </a:p>
          <a:p>
            <a:pPr lvl="1"/>
            <a:r>
              <a:rPr lang="en-US" altLang="en-US" dirty="0"/>
              <a:t>Generally useful to reduce penalty if wrong victim frame selected 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E6C864EC-8C8E-4994-BD1B-89C51B440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265" y="968402"/>
            <a:ext cx="7867650" cy="576262"/>
          </a:xfrm>
        </p:spPr>
        <p:txBody>
          <a:bodyPr/>
          <a:lstStyle/>
          <a:p>
            <a:r>
              <a:rPr lang="en-US" altLang="en-US" sz="2400" b="1" dirty="0"/>
              <a:t>Applications and Page Replacement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EF0654BE-5D3B-4F4B-9378-AD0158AA1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7147" y="1855219"/>
            <a:ext cx="7612353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 of these algorithms have OS guessing about future page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Some applications have better knowledge – i.e. databases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Memory intensive applications can cause double buffering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OS keeps copy of page in memory as I/O buffer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Application keeps page in memory for its own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Operating system can given direct access to the disk, getting out of the way of the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Raw</a:t>
            </a:r>
            <a:r>
              <a:rPr lang="en-US" altLang="en-US" b="1" dirty="0"/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disk</a:t>
            </a:r>
            <a:r>
              <a:rPr lang="en-US" altLang="en-US" b="1" dirty="0"/>
              <a:t> </a:t>
            </a:r>
            <a:r>
              <a:rPr lang="en-US" altLang="en-US" dirty="0"/>
              <a:t>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Bypasses buffering, locking, etc.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362AB2CE-BAAA-4052-BCA8-703C3DC64D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78784" y="879602"/>
            <a:ext cx="78787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Allocation of Frames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700FB4A8-565F-4B3F-9EE9-D1D1028D44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72713" y="1762219"/>
            <a:ext cx="7735078" cy="4483100"/>
          </a:xfrm>
        </p:spPr>
        <p:txBody>
          <a:bodyPr/>
          <a:lstStyle/>
          <a:p>
            <a:r>
              <a:rPr lang="en-US" altLang="en-US" dirty="0"/>
              <a:t>Each process needs </a:t>
            </a:r>
            <a:r>
              <a:rPr lang="en-US" altLang="en-US" b="1" i="1" dirty="0"/>
              <a:t>minimum</a:t>
            </a:r>
            <a:r>
              <a:rPr lang="en-US" altLang="en-US" dirty="0"/>
              <a:t> number of frames</a:t>
            </a:r>
          </a:p>
          <a:p>
            <a:r>
              <a:rPr lang="en-US" altLang="en-US" dirty="0"/>
              <a:t>Example:  IBM 370 – 6 pages to handle SS MOVE instruction:</a:t>
            </a:r>
          </a:p>
          <a:p>
            <a:pPr lvl="1"/>
            <a:r>
              <a:rPr lang="en-US" altLang="en-US" dirty="0"/>
              <a:t>instruction is 6 bytes, might span 2 pages</a:t>
            </a:r>
          </a:p>
          <a:p>
            <a:pPr lvl="1"/>
            <a:r>
              <a:rPr lang="en-US" altLang="en-US" dirty="0"/>
              <a:t>2 pages to handle </a:t>
            </a:r>
            <a:r>
              <a:rPr lang="en-US" altLang="en-US" i="1" dirty="0"/>
              <a:t>from</a:t>
            </a:r>
          </a:p>
          <a:p>
            <a:pPr lvl="1"/>
            <a:r>
              <a:rPr lang="en-US" altLang="en-US" dirty="0"/>
              <a:t>2 pages to handle </a:t>
            </a:r>
            <a:r>
              <a:rPr lang="en-US" altLang="en-US" i="1" dirty="0"/>
              <a:t>to</a:t>
            </a:r>
          </a:p>
          <a:p>
            <a:r>
              <a:rPr lang="en-US" altLang="en-US" b="1" i="1" dirty="0"/>
              <a:t>Maximum</a:t>
            </a:r>
            <a:r>
              <a:rPr lang="en-US" altLang="en-US" i="1" dirty="0"/>
              <a:t> </a:t>
            </a:r>
            <a:r>
              <a:rPr lang="en-US" altLang="en-US" dirty="0"/>
              <a:t>of course is total frames in the system</a:t>
            </a:r>
          </a:p>
          <a:p>
            <a:r>
              <a:rPr lang="en-US" altLang="en-US" dirty="0"/>
              <a:t>Two major allocation schemes</a:t>
            </a:r>
          </a:p>
          <a:p>
            <a:pPr lvl="1"/>
            <a:r>
              <a:rPr lang="en-US" altLang="en-US" dirty="0"/>
              <a:t>fixed allocation</a:t>
            </a:r>
          </a:p>
          <a:p>
            <a:pPr lvl="1"/>
            <a:r>
              <a:rPr lang="en-US" altLang="en-US" dirty="0"/>
              <a:t>priority allocation</a:t>
            </a:r>
          </a:p>
          <a:p>
            <a:r>
              <a:rPr lang="en-US" altLang="en-US" dirty="0"/>
              <a:t>Many variations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F01C6E52-51B6-4080-B3CB-DA269501CF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69273" y="836070"/>
            <a:ext cx="76565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Global vs. Local Allocation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4BDEEC50-DE5B-4191-A4E4-940F9E965B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30288" y="1812049"/>
            <a:ext cx="7656512" cy="447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Global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replacement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process selects a replacement frame from the set of all frames; one process can take a frame from another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But then process execution time can vary greatly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But greater throughput so more common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replacement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each process selects from only its own set of allocated frames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More consistent per-process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But possibly underutilized memory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BD8A388-8E27-4EE5-81A8-60463D778F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94447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Virtual memory 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C522901F-947A-433D-9A89-77363C3CEF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58668" y="1927615"/>
            <a:ext cx="7679094" cy="452913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Virtual memory </a:t>
            </a:r>
            <a:r>
              <a:rPr lang="en-US" altLang="en-US" dirty="0"/>
              <a:t>– separation of user logical memory from physical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Only part of the program needs to be in memory for execution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Logical address space can therefore be much larger than physical address space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Allows address spaces to be shared by several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Allows for more efficient process creation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More programs running concurrently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Less I/O needed to load or swap processes</a:t>
            </a:r>
          </a:p>
          <a:p>
            <a:endParaRPr lang="en-US" altLang="en-US" sz="1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>
            <a:extLst>
              <a:ext uri="{FF2B5EF4-FFF2-40B4-BE49-F238E27FC236}">
                <a16:creationId xmlns:a16="http://schemas.microsoft.com/office/drawing/2014/main" id="{8F89ABC5-C6DD-4713-ABCC-DF2FB1DBD9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58817" y="2016766"/>
            <a:ext cx="7669762" cy="4470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 strategy to implement global page-replacement policy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All memory requests  are satisfied from the free-frame list,  rather than waiting for the list to drop to zero before we begin selecting pages for replacement,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replacement  is triggered when the list falls below a certain threshold.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This strategy attempts to ensure there is always sufficient free memory to satisfy new requests</a:t>
            </a:r>
            <a:r>
              <a:rPr lang="en-US" altLang="en-US" b="1" dirty="0">
                <a:solidFill>
                  <a:srgbClr val="3366FF"/>
                </a:solidFill>
              </a:rPr>
              <a:t>.</a:t>
            </a:r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53251" name="Title 4">
            <a:extLst>
              <a:ext uri="{FF2B5EF4-FFF2-40B4-BE49-F238E27FC236}">
                <a16:creationId xmlns:a16="http://schemas.microsoft.com/office/drawing/2014/main" id="{19A04316-FDA7-4603-B74E-219CB62A7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296" y="997479"/>
            <a:ext cx="7315200" cy="576263"/>
          </a:xfrm>
        </p:spPr>
        <p:txBody>
          <a:bodyPr/>
          <a:lstStyle/>
          <a:p>
            <a:r>
              <a:rPr lang="en-US" altLang="en-US" sz="2400" b="1" dirty="0"/>
              <a:t>Reclaiming Pages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900A8FF6-4218-4A3C-97F8-029AF1E78A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5615" y="849717"/>
            <a:ext cx="76565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Reclaiming Pages Example </a:t>
            </a:r>
          </a:p>
        </p:txBody>
      </p:sp>
      <p:pic>
        <p:nvPicPr>
          <p:cNvPr id="2" name="Picture 2" descr="B:\os-book\os10-dir\Slides-WORK-area\Figures-dir\ch10\JPG-dir\10_18.jpg">
            <a:extLst>
              <a:ext uri="{FF2B5EF4-FFF2-40B4-BE49-F238E27FC236}">
                <a16:creationId xmlns:a16="http://schemas.microsoft.com/office/drawing/2014/main" id="{DDD076A9-5739-D36D-3BC1-0FFA0CC26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67455"/>
            <a:ext cx="4067175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49F6A49F-25D8-4FD7-9583-FB679D00D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0876" y="880382"/>
            <a:ext cx="7632441" cy="576262"/>
          </a:xfrm>
        </p:spPr>
        <p:txBody>
          <a:bodyPr/>
          <a:lstStyle/>
          <a:p>
            <a:r>
              <a:rPr lang="en-US" altLang="en-US" sz="2400" b="1" dirty="0"/>
              <a:t>Non-Uniform Memory Access</a:t>
            </a:r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DF2C4F7F-CB17-4666-828B-D606BF41D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392" y="2077375"/>
            <a:ext cx="7472946" cy="1905000"/>
          </a:xfrm>
        </p:spPr>
        <p:txBody>
          <a:bodyPr/>
          <a:lstStyle/>
          <a:p>
            <a:r>
              <a:rPr lang="en-US" altLang="en-US" dirty="0"/>
              <a:t>So far, we assumed that all memory accessed equally</a:t>
            </a:r>
          </a:p>
          <a:p>
            <a:r>
              <a:rPr lang="en-US" altLang="en-US" dirty="0"/>
              <a:t>Many systems are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NUMA</a:t>
            </a:r>
            <a:r>
              <a:rPr lang="en-US" altLang="en-US" dirty="0"/>
              <a:t> – speed of access to memory varies</a:t>
            </a:r>
          </a:p>
          <a:p>
            <a:pPr lvl="1"/>
            <a:r>
              <a:rPr lang="en-US" altLang="en-US" dirty="0"/>
              <a:t>Consider system boards containing CPUs and memory, interconnected over a system bus</a:t>
            </a:r>
          </a:p>
          <a:p>
            <a:r>
              <a:rPr lang="en-US" altLang="en-US" dirty="0"/>
              <a:t>NUMA multiprocessing architecture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1ACF6E52-DB8A-4979-975A-39B4DEC9E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04" y="1085098"/>
            <a:ext cx="7458075" cy="576262"/>
          </a:xfrm>
        </p:spPr>
        <p:txBody>
          <a:bodyPr/>
          <a:lstStyle/>
          <a:p>
            <a:r>
              <a:rPr lang="en-US" altLang="en-US" sz="2400" b="1" dirty="0"/>
              <a:t>Non-Uniform Memory Access (Cont.)</a:t>
            </a:r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id="{B7EC66A7-FFCE-4360-BFC4-3184B57E7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715" y="1930731"/>
            <a:ext cx="7529801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Optimal performance comes from allocating memory </a:t>
            </a:r>
            <a:r>
              <a:rPr lang="ja-JP" altLang="en-US" dirty="0"/>
              <a:t>“</a:t>
            </a:r>
            <a:r>
              <a:rPr lang="en-US" altLang="ja-JP" dirty="0"/>
              <a:t>close to</a:t>
            </a:r>
            <a:r>
              <a:rPr lang="ja-JP" altLang="en-US" dirty="0"/>
              <a:t>”</a:t>
            </a:r>
            <a:r>
              <a:rPr lang="en-US" altLang="ja-JP" dirty="0"/>
              <a:t> the CPU on which the thread is scheduled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And modifying the scheduler to schedule the thread on the same system board when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Solved by Solaris by creating </a:t>
            </a:r>
            <a:r>
              <a:rPr lang="en-US" altLang="en-US" b="1" dirty="0" err="1">
                <a:solidFill>
                  <a:srgbClr val="006699"/>
                </a:solidFill>
                <a:latin typeface="+mj-lt"/>
              </a:rPr>
              <a:t>lgroups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Structure to track CPU / Memory low latency groups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Used my schedule and pager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possible schedule all threads of a process and allocate all memory for that process within the </a:t>
            </a:r>
            <a:r>
              <a:rPr lang="en-US" altLang="en-US" dirty="0" err="1"/>
              <a:t>lgroup</a:t>
            </a:r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4F731FD3-D4BB-4495-AA41-BEE2A772C8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83792" y="958899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Thrashing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1BFB067A-221A-4384-BE53-811322B7EC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5042" y="1766789"/>
            <a:ext cx="7669763" cy="4483100"/>
          </a:xfrm>
        </p:spPr>
        <p:txBody>
          <a:bodyPr/>
          <a:lstStyle/>
          <a:p>
            <a:r>
              <a:rPr lang="en-US" altLang="en-US" dirty="0"/>
              <a:t>If a process does not have </a:t>
            </a:r>
            <a:r>
              <a:rPr lang="ja-JP" altLang="en-US" dirty="0"/>
              <a:t>“</a:t>
            </a:r>
            <a:r>
              <a:rPr lang="en-US" altLang="ja-JP" dirty="0"/>
              <a:t>enough</a:t>
            </a:r>
            <a:r>
              <a:rPr lang="ja-JP" altLang="en-US" dirty="0"/>
              <a:t>”</a:t>
            </a:r>
            <a:r>
              <a:rPr lang="en-US" altLang="ja-JP" dirty="0"/>
              <a:t> pages, the page-fault rate is very high</a:t>
            </a:r>
          </a:p>
          <a:p>
            <a:pPr lvl="1"/>
            <a:r>
              <a:rPr lang="en-US" altLang="en-US" dirty="0"/>
              <a:t>Page fault to get page</a:t>
            </a:r>
          </a:p>
          <a:p>
            <a:pPr lvl="1"/>
            <a:r>
              <a:rPr lang="en-US" altLang="en-US" dirty="0"/>
              <a:t>Replace existing frame</a:t>
            </a:r>
          </a:p>
          <a:p>
            <a:pPr lvl="1"/>
            <a:r>
              <a:rPr lang="en-US" altLang="en-US" dirty="0"/>
              <a:t>But quickly need replaced frame back</a:t>
            </a:r>
          </a:p>
          <a:p>
            <a:pPr lvl="1"/>
            <a:r>
              <a:rPr lang="en-US" altLang="en-US" dirty="0"/>
              <a:t>This leads to:</a:t>
            </a:r>
          </a:p>
          <a:p>
            <a:pPr lvl="2"/>
            <a:r>
              <a:rPr lang="en-US" altLang="en-US" dirty="0"/>
              <a:t>Low CPU utilization</a:t>
            </a:r>
          </a:p>
          <a:p>
            <a:pPr lvl="2"/>
            <a:r>
              <a:rPr lang="en-US" altLang="en-US" dirty="0"/>
              <a:t>Operating system thinking that it needs to increase the degree of multiprogramming</a:t>
            </a:r>
          </a:p>
          <a:p>
            <a:pPr lvl="2"/>
            <a:r>
              <a:rPr lang="en-US" altLang="en-US" dirty="0"/>
              <a:t>Another process added to the system</a:t>
            </a:r>
            <a:br>
              <a:rPr lang="en-US" altLang="en-US" dirty="0"/>
            </a:br>
            <a:endParaRPr lang="en-US" alt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F37029F3-575E-45E9-8727-29B42A6C29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8698" y="90430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Thrashing (Cont.)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1466EF36-C0B0-44EF-8514-5525DA5E5C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9184" y="1602321"/>
            <a:ext cx="7265631" cy="939800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Thrashing</a:t>
            </a:r>
            <a:r>
              <a:rPr lang="en-US" altLang="en-US" dirty="0">
                <a:solidFill>
                  <a:srgbClr val="3366FF"/>
                </a:solidFill>
              </a:rPr>
              <a:t>. </a:t>
            </a:r>
            <a:r>
              <a:rPr lang="en-US" altLang="en-US" dirty="0">
                <a:sym typeface="Symbol" panose="05050102010706020507" pitchFamily="18" charset="2"/>
              </a:rPr>
              <a:t> A process is busy swapping pages in and out</a:t>
            </a:r>
            <a:endParaRPr lang="en-US" altLang="en-US" dirty="0"/>
          </a:p>
        </p:txBody>
      </p:sp>
      <p:pic>
        <p:nvPicPr>
          <p:cNvPr id="2" name="Picture 4" descr="B:\os-book\os10-dir\Slides-WORK-area\Figures-dir\ch10\JPG-dir\10_20.jpg">
            <a:extLst>
              <a:ext uri="{FF2B5EF4-FFF2-40B4-BE49-F238E27FC236}">
                <a16:creationId xmlns:a16="http://schemas.microsoft.com/office/drawing/2014/main" id="{82145734-24EE-6874-A7A5-541EAC532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89" y="2388654"/>
            <a:ext cx="4868863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99BDE40F-8BB8-4BDB-8637-B838D538BF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77717" y="849718"/>
            <a:ext cx="71596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Demand Paging and Thrashing </a:t>
            </a: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1A781723-46DB-458A-85D2-73590F9B76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6653" y="2127065"/>
            <a:ext cx="7615238" cy="3473450"/>
          </a:xfrm>
        </p:spPr>
        <p:txBody>
          <a:bodyPr/>
          <a:lstStyle/>
          <a:p>
            <a:r>
              <a:rPr lang="en-US" altLang="en-US" dirty="0"/>
              <a:t>Why does demand paging work?</a:t>
            </a:r>
          </a:p>
          <a:p>
            <a:pPr marL="0" indent="0">
              <a:buNone/>
            </a:pPr>
            <a:r>
              <a:rPr lang="en-US" altLang="en-US" sz="600" dirty="0"/>
              <a:t> </a:t>
            </a:r>
            <a:br>
              <a:rPr lang="en-US" altLang="en-US" dirty="0"/>
            </a:br>
            <a:r>
              <a:rPr lang="en-US" altLang="en-US" dirty="0"/>
              <a:t>      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Locality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model</a:t>
            </a:r>
          </a:p>
          <a:p>
            <a:pPr lvl="1"/>
            <a:r>
              <a:rPr lang="en-US" altLang="en-US" dirty="0"/>
              <a:t>Process migrates from one locality to another</a:t>
            </a:r>
          </a:p>
          <a:p>
            <a:pPr lvl="1"/>
            <a:r>
              <a:rPr lang="en-US" altLang="en-US" dirty="0"/>
              <a:t>Localities may overlap</a:t>
            </a:r>
          </a:p>
          <a:p>
            <a:r>
              <a:rPr lang="en-US" altLang="en-US" dirty="0"/>
              <a:t>Why does thrashing occur?</a:t>
            </a:r>
          </a:p>
          <a:p>
            <a:pPr>
              <a:buFont typeface="Monotype Sorts" pitchFamily="-84" charset="2"/>
              <a:buNone/>
            </a:pPr>
            <a:r>
              <a:rPr lang="en-US" altLang="en-US" sz="600" dirty="0"/>
              <a:t> </a:t>
            </a:r>
            <a:br>
              <a:rPr lang="en-US" altLang="en-US" dirty="0"/>
            </a:br>
            <a:r>
              <a:rPr lang="en-US" altLang="en-US" dirty="0"/>
              <a:t>       </a:t>
            </a:r>
            <a:r>
              <a:rPr lang="en-US" altLang="en-US" dirty="0">
                <a:sym typeface="Symbol" panose="05050102010706020507" pitchFamily="18" charset="2"/>
              </a:rPr>
              <a:t> size of locality &gt; total memory size</a:t>
            </a:r>
          </a:p>
          <a:p>
            <a:pPr>
              <a:buFont typeface="Monotype Sorts" pitchFamily="-84" charset="2"/>
              <a:buNone/>
            </a:pPr>
            <a:endParaRPr lang="en-US" altLang="en-US" sz="600" dirty="0">
              <a:sym typeface="Symbol" panose="05050102010706020507" pitchFamily="18" charset="2"/>
            </a:endParaRPr>
          </a:p>
          <a:p>
            <a:r>
              <a:rPr lang="en-US" altLang="en-US" dirty="0">
                <a:sym typeface="Symbol" panose="05050102010706020507" pitchFamily="18" charset="2"/>
              </a:rPr>
              <a:t>Limit effects by using local or priority page replacement</a:t>
            </a:r>
            <a:endParaRPr lang="en-US" alt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6684E479-EF67-475B-9AA9-12E0EAAD06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31574" y="892474"/>
            <a:ext cx="8013700" cy="576262"/>
          </a:xfrm>
        </p:spPr>
        <p:txBody>
          <a:bodyPr/>
          <a:lstStyle/>
          <a:p>
            <a:pPr eaLnBrk="1" hangingPunct="1"/>
            <a:r>
              <a:rPr lang="en-US" altLang="en-US" sz="3000" dirty="0"/>
              <a:t>Locality In A Memory-Reference Pattern</a:t>
            </a:r>
          </a:p>
        </p:txBody>
      </p:sp>
      <p:pic>
        <p:nvPicPr>
          <p:cNvPr id="2" name="Picture 1" descr="9_19.pdf">
            <a:extLst>
              <a:ext uri="{FF2B5EF4-FFF2-40B4-BE49-F238E27FC236}">
                <a16:creationId xmlns:a16="http://schemas.microsoft.com/office/drawing/2014/main" id="{F497DC09-F60E-0FC3-DC58-A1C87081E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833" y="1572842"/>
            <a:ext cx="3770312" cy="439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DE7B8486-A51C-4BCA-8A93-C6CAD6DC8E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42095" y="985419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Working-Set Model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9738730A-946A-429F-BAEB-E143C39BE3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3279" y="2294791"/>
            <a:ext cx="7548757" cy="4881562"/>
          </a:xfrm>
        </p:spPr>
        <p:txBody>
          <a:bodyPr/>
          <a:lstStyle/>
          <a:p>
            <a:r>
              <a:rPr lang="en-US" altLang="en-US" dirty="0">
                <a:sym typeface="Symbol" panose="05050102010706020507" pitchFamily="18" charset="2"/>
              </a:rPr>
              <a:t>  working-set window  a fixed number of page references </a:t>
            </a:r>
            <a:br>
              <a:rPr lang="en-US" altLang="en-US" dirty="0">
                <a:sym typeface="Symbol" panose="05050102010706020507" pitchFamily="18" charset="2"/>
              </a:rPr>
            </a:br>
            <a:r>
              <a:rPr lang="en-US" altLang="en-US" dirty="0">
                <a:sym typeface="Symbol" panose="05050102010706020507" pitchFamily="18" charset="2"/>
              </a:rPr>
              <a:t>Example:  10,000 instructions</a:t>
            </a:r>
          </a:p>
          <a:p>
            <a:r>
              <a:rPr lang="en-US" altLang="en-US" i="1" dirty="0" err="1">
                <a:sym typeface="Symbol" panose="05050102010706020507" pitchFamily="18" charset="2"/>
              </a:rPr>
              <a:t>WSS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(working set of Process </a:t>
            </a:r>
            <a:r>
              <a:rPr lang="en-US" altLang="en-US" i="1" dirty="0">
                <a:sym typeface="Symbol" panose="05050102010706020507" pitchFamily="18" charset="2"/>
              </a:rPr>
              <a:t>P</a:t>
            </a:r>
            <a:r>
              <a:rPr lang="en-US" altLang="en-US" i="1" baseline="-25000" dirty="0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) =  total number of pages referenced in the most recent  (varies in time)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if  too small will not encompass entire locality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if  too large will encompass several localities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if  =   will encompass entire program</a:t>
            </a:r>
          </a:p>
          <a:p>
            <a:r>
              <a:rPr lang="en-US" altLang="en-US" i="1" dirty="0">
                <a:sym typeface="Symbol" panose="05050102010706020507" pitchFamily="18" charset="2"/>
              </a:rPr>
              <a:t>D</a:t>
            </a:r>
            <a:r>
              <a:rPr lang="en-US" altLang="en-US" dirty="0">
                <a:sym typeface="Symbol" panose="05050102010706020507" pitchFamily="18" charset="2"/>
              </a:rPr>
              <a:t> =  </a:t>
            </a:r>
            <a:r>
              <a:rPr lang="en-US" altLang="en-US" i="1" dirty="0" err="1">
                <a:sym typeface="Symbol" panose="05050102010706020507" pitchFamily="18" charset="2"/>
              </a:rPr>
              <a:t>WSS</a:t>
            </a:r>
            <a:r>
              <a:rPr lang="en-US" altLang="en-US" i="1" baseline="-25000" dirty="0" err="1">
                <a:sym typeface="Symbol" panose="05050102010706020507" pitchFamily="18" charset="2"/>
              </a:rPr>
              <a:t>i</a:t>
            </a:r>
            <a:r>
              <a:rPr lang="en-US" altLang="en-US" dirty="0">
                <a:sym typeface="Symbol" panose="05050102010706020507" pitchFamily="18" charset="2"/>
              </a:rPr>
              <a:t>  total demand frames 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Approximation of locality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50C8928-B255-4148-8CE5-E08C2A2F6F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76578" y="944474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Working-Set Model (Cont.)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17706D0B-A6AA-455E-A13D-C7F917485C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52622" y="1870431"/>
            <a:ext cx="6838756" cy="1806575"/>
          </a:xfrm>
        </p:spPr>
        <p:txBody>
          <a:bodyPr/>
          <a:lstStyle/>
          <a:p>
            <a:r>
              <a:rPr lang="en-US" altLang="en-US" dirty="0">
                <a:sym typeface="Symbol" panose="05050102010706020507" pitchFamily="18" charset="2"/>
              </a:rPr>
              <a:t>if </a:t>
            </a:r>
            <a:r>
              <a:rPr lang="en-US" altLang="en-US" i="1" dirty="0">
                <a:sym typeface="Symbol" panose="05050102010706020507" pitchFamily="18" charset="2"/>
              </a:rPr>
              <a:t>D</a:t>
            </a:r>
            <a:r>
              <a:rPr lang="en-US" altLang="en-US" dirty="0">
                <a:sym typeface="Symbol" panose="05050102010706020507" pitchFamily="18" charset="2"/>
              </a:rPr>
              <a:t> &gt; </a:t>
            </a:r>
            <a:r>
              <a:rPr lang="en-US" altLang="en-US" i="1" dirty="0">
                <a:sym typeface="Symbol" panose="05050102010706020507" pitchFamily="18" charset="2"/>
              </a:rPr>
              <a:t>m</a:t>
            </a:r>
            <a:r>
              <a:rPr lang="en-US" altLang="en-US" dirty="0">
                <a:sym typeface="Symbol" panose="05050102010706020507" pitchFamily="18" charset="2"/>
              </a:rPr>
              <a:t>  Thrashing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Policy if </a:t>
            </a:r>
            <a:r>
              <a:rPr lang="en-US" altLang="en-US" i="1" dirty="0">
                <a:sym typeface="Symbol" panose="05050102010706020507" pitchFamily="18" charset="2"/>
              </a:rPr>
              <a:t>D</a:t>
            </a:r>
            <a:r>
              <a:rPr lang="en-US" altLang="en-US" dirty="0">
                <a:sym typeface="Symbol" panose="05050102010706020507" pitchFamily="18" charset="2"/>
              </a:rPr>
              <a:t> &gt; m, then suspend or swap out one of the processes 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F57D19FA-2A89-D335-8837-467FCE87D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821" y="2830868"/>
            <a:ext cx="634841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D98FEA7-C7CA-4225-97D5-87D05E0B6A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59958" y="1162840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Virtual memory  (Cont.)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1EAA72FA-32BB-4333-A973-F0773984BC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8376" y="2094070"/>
            <a:ext cx="7688424" cy="4529138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Virtual address space</a:t>
            </a:r>
            <a:r>
              <a:rPr lang="en-US" altLang="en-US" dirty="0"/>
              <a:t> – logical view of how process is stored in memory</a:t>
            </a:r>
          </a:p>
          <a:p>
            <a:pPr lvl="1"/>
            <a:r>
              <a:rPr lang="en-US" altLang="en-US" dirty="0"/>
              <a:t>Usually start at address 0, contiguous addresses until end of space</a:t>
            </a:r>
          </a:p>
          <a:p>
            <a:pPr lvl="1"/>
            <a:r>
              <a:rPr lang="en-US" altLang="en-US" dirty="0"/>
              <a:t>Meanwhile, physical memory organized in page frames</a:t>
            </a:r>
          </a:p>
          <a:p>
            <a:pPr lvl="1"/>
            <a:r>
              <a:rPr lang="en-US" altLang="en-US" dirty="0"/>
              <a:t>MMU must map logical to physical</a:t>
            </a:r>
          </a:p>
          <a:p>
            <a:r>
              <a:rPr lang="en-US" altLang="en-US" dirty="0"/>
              <a:t>Virtual memory can be implemented via:</a:t>
            </a:r>
          </a:p>
          <a:p>
            <a:pPr lvl="1"/>
            <a:r>
              <a:rPr lang="en-US" altLang="en-US" dirty="0"/>
              <a:t>Demand paging </a:t>
            </a:r>
          </a:p>
          <a:p>
            <a:pPr lvl="1"/>
            <a:r>
              <a:rPr lang="en-US" altLang="en-US" dirty="0"/>
              <a:t>Demand segmentation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FC85D6D9-0BFB-4F79-84C7-A3D2AE8C36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58572" y="947844"/>
            <a:ext cx="7742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Keeping Track of the Working Set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9BBF136A-DA53-4605-97A8-2C01EF4D2D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9963" y="1856167"/>
            <a:ext cx="7567124" cy="4530725"/>
          </a:xfrm>
        </p:spPr>
        <p:txBody>
          <a:bodyPr/>
          <a:lstStyle/>
          <a:p>
            <a:r>
              <a:rPr lang="en-US" altLang="en-US" dirty="0"/>
              <a:t>Approximate with interval timer + a reference bit</a:t>
            </a:r>
          </a:p>
          <a:p>
            <a:r>
              <a:rPr lang="en-US" altLang="en-US" dirty="0"/>
              <a:t>Example: </a:t>
            </a:r>
            <a:r>
              <a:rPr lang="en-US" altLang="en-US" dirty="0">
                <a:sym typeface="Symbol" panose="05050102010706020507" pitchFamily="18" charset="2"/>
              </a:rPr>
              <a:t> = 10,000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Timer interrupts after every 5000 time units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Keep in memory 2 bits for each page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Whenever a timer interrupts copy and sets the values of all reference bits to 0</a:t>
            </a:r>
          </a:p>
          <a:p>
            <a:pPr lvl="1"/>
            <a:r>
              <a:rPr lang="en-US" altLang="en-US" dirty="0">
                <a:sym typeface="Symbol" panose="05050102010706020507" pitchFamily="18" charset="2"/>
              </a:rPr>
              <a:t>If one of the bits in memory = 1  page in working set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Why is this not completely accurate?</a:t>
            </a:r>
          </a:p>
          <a:p>
            <a:r>
              <a:rPr lang="en-US" altLang="en-US" dirty="0">
                <a:sym typeface="Symbol" panose="05050102010706020507" pitchFamily="18" charset="2"/>
              </a:rPr>
              <a:t>Improvement = 10 bits and interrupt every 1000 time units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E29888C5-2B9B-4A77-BC8C-19DD0EC768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67671" y="766107"/>
            <a:ext cx="78898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Page-Fault Frequency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489687F2-3AE7-4450-84F0-3367415684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9982" y="1554305"/>
            <a:ext cx="7563759" cy="1668462"/>
          </a:xfrm>
        </p:spPr>
        <p:txBody>
          <a:bodyPr/>
          <a:lstStyle/>
          <a:p>
            <a:r>
              <a:rPr lang="en-US" altLang="en-US" dirty="0"/>
              <a:t>More direct approach than WSS</a:t>
            </a:r>
          </a:p>
          <a:p>
            <a:r>
              <a:rPr lang="en-US" altLang="en-US" dirty="0"/>
              <a:t>Establish </a:t>
            </a:r>
            <a:r>
              <a:rPr lang="ja-JP" altLang="en-US" dirty="0"/>
              <a:t>“</a:t>
            </a:r>
            <a:r>
              <a:rPr lang="en-US" altLang="ja-JP" dirty="0"/>
              <a:t>acceptable</a:t>
            </a:r>
            <a:r>
              <a:rPr lang="ja-JP" altLang="en-US" dirty="0"/>
              <a:t>”</a:t>
            </a:r>
            <a:r>
              <a:rPr lang="en-US" altLang="ja-JP" dirty="0"/>
              <a:t> </a:t>
            </a:r>
            <a:r>
              <a:rPr lang="en-US" altLang="ja-JP" b="1" dirty="0">
                <a:solidFill>
                  <a:srgbClr val="006699"/>
                </a:solidFill>
                <a:latin typeface="+mj-lt"/>
              </a:rPr>
              <a:t>page-fault frequency</a:t>
            </a:r>
            <a:r>
              <a:rPr lang="en-US" altLang="ja-JP" b="1" dirty="0">
                <a:solidFill>
                  <a:srgbClr val="3366FF"/>
                </a:solidFill>
              </a:rPr>
              <a:t> </a:t>
            </a:r>
            <a:r>
              <a:rPr lang="en-US" altLang="ja-JP" dirty="0"/>
              <a:t>(</a:t>
            </a:r>
            <a:r>
              <a:rPr lang="en-US" altLang="ja-JP" b="1" dirty="0">
                <a:solidFill>
                  <a:srgbClr val="006699"/>
                </a:solidFill>
                <a:latin typeface="+mj-lt"/>
              </a:rPr>
              <a:t>PFF</a:t>
            </a:r>
            <a:r>
              <a:rPr lang="en-US" altLang="ja-JP" dirty="0"/>
              <a:t>)</a:t>
            </a:r>
            <a:r>
              <a:rPr lang="en-US" altLang="ja-JP" b="1" dirty="0">
                <a:solidFill>
                  <a:srgbClr val="3366FF"/>
                </a:solidFill>
              </a:rPr>
              <a:t> </a:t>
            </a:r>
            <a:r>
              <a:rPr lang="en-US" altLang="ja-JP" dirty="0"/>
              <a:t>rate and use local replacement policy</a:t>
            </a:r>
          </a:p>
          <a:p>
            <a:pPr lvl="1"/>
            <a:r>
              <a:rPr lang="en-US" altLang="en-US" dirty="0"/>
              <a:t>If actual rate too low, process loses frame</a:t>
            </a:r>
          </a:p>
          <a:p>
            <a:pPr lvl="1"/>
            <a:r>
              <a:rPr lang="en-US" altLang="en-US" dirty="0"/>
              <a:t>If actual rate too high, process gains frame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id="{32CF12F9-034E-460B-8BDF-E93A7F398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463" y="996474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Working Sets and Page Fault Rates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0C3821-2D01-463B-B43D-94D362458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528" y="1916445"/>
            <a:ext cx="7194550" cy="2071687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lIns="91435" tIns="45718" rIns="91435" bIns="45718"/>
          <a:lstStyle>
            <a:lvl1pPr marL="488950" indent="-488950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93300"/>
              </a:buClr>
              <a:buSzPct val="90000"/>
              <a:buFont typeface="Monotype Sorts" charset="0"/>
              <a:buChar char="n"/>
              <a:defRPr kumimoji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1060450" indent="-407988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CC6600"/>
              </a:buClr>
              <a:buSzPct val="80000"/>
              <a:buFont typeface="Monotype Sorts" charset="0"/>
              <a:buChar char="l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550988" indent="-325438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009900"/>
              </a:buClr>
              <a:buSzPct val="75000"/>
              <a:buFont typeface="Webdings" charset="0"/>
              <a:buChar char="4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2039938" indent="-325438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chemeClr val="hlink"/>
              </a:buClr>
              <a:buSzPct val="75000"/>
              <a:buChar char="–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530475" indent="-325438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3183912" indent="-326555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3837022" indent="-326555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4490133" indent="-326555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5143243" indent="-326555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F0066"/>
              </a:buClr>
              <a:buSzPct val="75000"/>
              <a:buChar char="»"/>
              <a:defRPr kumimoji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buSzPct val="110000"/>
              <a:buFont typeface="Wingdings" panose="05000000000000000000" pitchFamily="2" charset="2"/>
              <a:buChar char="§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Direct relationship between working set of a process and its page-fault rate</a:t>
            </a:r>
          </a:p>
          <a:p>
            <a:pPr>
              <a:buSzPct val="110000"/>
              <a:buFont typeface="Wingdings" panose="05000000000000000000" pitchFamily="2" charset="2"/>
              <a:buChar char="§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Working set changes over time</a:t>
            </a:r>
          </a:p>
          <a:p>
            <a:pPr>
              <a:buSzPct val="110000"/>
              <a:buFont typeface="Wingdings" panose="05000000000000000000" pitchFamily="2" charset="2"/>
              <a:buChar char="§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Peaks and valleys over time</a:t>
            </a:r>
          </a:p>
          <a:p>
            <a:pPr marL="0" indent="0">
              <a:buFont typeface="Monotype Sorts" charset="0"/>
              <a:buNone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FA969412-BD81-63FF-1E9A-F9A70DDD8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16" y="3278875"/>
            <a:ext cx="5802313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D2F1A281-A3F7-478D-8F22-6700032BE4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5995" y="797719"/>
            <a:ext cx="772318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Allocating Kernel Memory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02CE61BF-9E24-439E-BBC6-87B0D25B1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3613" y="1899006"/>
            <a:ext cx="7677150" cy="4530725"/>
          </a:xfrm>
        </p:spPr>
        <p:txBody>
          <a:bodyPr/>
          <a:lstStyle/>
          <a:p>
            <a:r>
              <a:rPr lang="en-US" altLang="en-US" dirty="0"/>
              <a:t>Treated differently from user memory</a:t>
            </a:r>
          </a:p>
          <a:p>
            <a:r>
              <a:rPr lang="en-US" altLang="en-US" dirty="0"/>
              <a:t>Often allocated from a free-memory pool</a:t>
            </a:r>
          </a:p>
          <a:p>
            <a:pPr lvl="1"/>
            <a:r>
              <a:rPr lang="en-US" altLang="en-US" dirty="0"/>
              <a:t>Kernel requests memory for structures of varying sizes</a:t>
            </a:r>
          </a:p>
          <a:p>
            <a:pPr lvl="1"/>
            <a:r>
              <a:rPr lang="en-US" altLang="en-US" dirty="0"/>
              <a:t>Some kernel memory needs to be contiguous</a:t>
            </a:r>
          </a:p>
          <a:p>
            <a:pPr lvl="2"/>
            <a:r>
              <a:rPr lang="en-US" altLang="en-US" dirty="0"/>
              <a:t>i.e., for device I/O</a:t>
            </a:r>
          </a:p>
          <a:p>
            <a:pPr>
              <a:buFont typeface="Monotype Sorts" pitchFamily="-84" charset="2"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BEDF62A2-64B7-43DA-94A9-5E4FB76916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32103" y="83192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Buddy System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E5CAAA64-09C4-4B7D-B67B-72A26393B1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8650" y="1614488"/>
            <a:ext cx="7728794" cy="5243512"/>
          </a:xfrm>
        </p:spPr>
        <p:txBody>
          <a:bodyPr/>
          <a:lstStyle/>
          <a:p>
            <a:r>
              <a:rPr lang="en-US" altLang="en-US" dirty="0"/>
              <a:t>Allocates memory from fixed-size segment consisting of physically-contiguous pages</a:t>
            </a:r>
          </a:p>
          <a:p>
            <a:r>
              <a:rPr lang="en-US" altLang="en-US" dirty="0"/>
              <a:t>Memory allocated using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power-of-2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allocator</a:t>
            </a:r>
          </a:p>
          <a:p>
            <a:pPr lvl="1"/>
            <a:r>
              <a:rPr lang="en-US" altLang="en-US" dirty="0"/>
              <a:t>Satisfies requests in units sized as power of 2</a:t>
            </a:r>
          </a:p>
          <a:p>
            <a:pPr lvl="1"/>
            <a:r>
              <a:rPr lang="en-US" altLang="en-US" dirty="0"/>
              <a:t>Request rounded up to next highest power of 2</a:t>
            </a:r>
          </a:p>
          <a:p>
            <a:pPr lvl="1"/>
            <a:r>
              <a:rPr lang="en-US" altLang="en-US" dirty="0"/>
              <a:t>When smaller allocation needed than is available, current chunk split into two buddies of next-lower power of 2</a:t>
            </a:r>
          </a:p>
          <a:p>
            <a:pPr lvl="2"/>
            <a:r>
              <a:rPr lang="en-US" altLang="en-US" dirty="0"/>
              <a:t>Continue until appropriate sized chunk available</a:t>
            </a:r>
          </a:p>
          <a:p>
            <a:r>
              <a:rPr lang="en-US" altLang="en-US" dirty="0"/>
              <a:t>For example, assume 256KB chunk available, kernel requests 21KB</a:t>
            </a:r>
          </a:p>
          <a:p>
            <a:pPr lvl="1"/>
            <a:r>
              <a:rPr lang="en-US" altLang="en-US" dirty="0"/>
              <a:t>Split into A</a:t>
            </a:r>
            <a:r>
              <a:rPr lang="en-US" altLang="en-US" baseline="-25000" dirty="0"/>
              <a:t>L</a:t>
            </a:r>
            <a:r>
              <a:rPr lang="en-US" altLang="en-US" dirty="0"/>
              <a:t> </a:t>
            </a:r>
            <a:r>
              <a:rPr lang="en-US" altLang="en-US" baseline="-25000" dirty="0"/>
              <a:t>and</a:t>
            </a:r>
            <a:r>
              <a:rPr lang="en-US" altLang="en-US" dirty="0"/>
              <a:t> A</a:t>
            </a:r>
            <a:r>
              <a:rPr lang="en-US" altLang="en-US" baseline="-25000" dirty="0"/>
              <a:t>R</a:t>
            </a:r>
            <a:r>
              <a:rPr lang="en-US" altLang="en-US" dirty="0"/>
              <a:t> of 128KB each</a:t>
            </a:r>
          </a:p>
          <a:p>
            <a:pPr lvl="2"/>
            <a:r>
              <a:rPr lang="en-US" altLang="en-US" dirty="0"/>
              <a:t>One further divided into B</a:t>
            </a:r>
            <a:r>
              <a:rPr lang="en-US" altLang="en-US" baseline="-25000" dirty="0"/>
              <a:t>L</a:t>
            </a:r>
            <a:r>
              <a:rPr lang="en-US" altLang="en-US" dirty="0"/>
              <a:t> and B</a:t>
            </a:r>
            <a:r>
              <a:rPr lang="en-US" altLang="en-US" baseline="-25000" dirty="0"/>
              <a:t>R</a:t>
            </a:r>
            <a:r>
              <a:rPr lang="en-US" altLang="en-US" dirty="0"/>
              <a:t> of 64KB</a:t>
            </a:r>
          </a:p>
          <a:p>
            <a:pPr lvl="3"/>
            <a:r>
              <a:rPr lang="en-US" altLang="en-US" dirty="0"/>
              <a:t>One further into C</a:t>
            </a:r>
            <a:r>
              <a:rPr lang="en-US" altLang="en-US" baseline="-25000" dirty="0"/>
              <a:t>L</a:t>
            </a:r>
            <a:r>
              <a:rPr lang="en-US" altLang="en-US" dirty="0"/>
              <a:t> and C</a:t>
            </a:r>
            <a:r>
              <a:rPr lang="en-US" altLang="en-US" baseline="-25000" dirty="0"/>
              <a:t>R</a:t>
            </a:r>
            <a:r>
              <a:rPr lang="en-US" altLang="en-US" dirty="0"/>
              <a:t> of 32KB each – one used to satisfy request</a:t>
            </a:r>
          </a:p>
          <a:p>
            <a:r>
              <a:rPr lang="en-US" altLang="en-US" dirty="0"/>
              <a:t>Advantage – quickly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coalesce</a:t>
            </a:r>
            <a:r>
              <a:rPr lang="en-US" altLang="en-US" dirty="0"/>
              <a:t> unused chunks into larger chunk</a:t>
            </a:r>
          </a:p>
          <a:p>
            <a:r>
              <a:rPr lang="en-US" altLang="en-US" dirty="0"/>
              <a:t>Disadvantage - fragmentation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3D7F2BFD-A139-44E1-A8C4-15AD88D115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16382" y="821474"/>
            <a:ext cx="772318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Buddy System Allocator</a:t>
            </a:r>
          </a:p>
        </p:txBody>
      </p:sp>
      <p:pic>
        <p:nvPicPr>
          <p:cNvPr id="2" name="Picture 1" descr="9_26.pdf">
            <a:extLst>
              <a:ext uri="{FF2B5EF4-FFF2-40B4-BE49-F238E27FC236}">
                <a16:creationId xmlns:a16="http://schemas.microsoft.com/office/drawing/2014/main" id="{D2B5B7F2-52FF-24DF-681A-667E393D0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401" y="1595959"/>
            <a:ext cx="40830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EDA6288A-EB91-479B-96DE-A3D011B247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00008" y="1036469"/>
            <a:ext cx="76057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Slab Allocator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47A21D0E-511D-4C65-997E-BBF66953E2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9238" y="2075150"/>
            <a:ext cx="7605712" cy="50466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Alternate strategy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Slab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is one or more physically contiguous pages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Cache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consists of one or more slabs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Single cache for each unique kernel data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cache filled with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objects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instantiations of the data structure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cache created, filled with objects marked as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free</a:t>
            </a:r>
            <a:endParaRPr lang="en-US" altLang="en-US" sz="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structures stored, objects marked as </a:t>
            </a:r>
            <a:r>
              <a:rPr lang="en-US" alt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used</a:t>
            </a:r>
            <a:endParaRPr lang="en-US" altLang="en-US" sz="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slab is full of used objects, next object allocated from empty slab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no empty slabs, new slab allocated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Benefits include no fragmentation, fast memory request satisfaction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4A40E11A-B2D5-4E29-BF39-6BA9D3D28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56125" y="920549"/>
            <a:ext cx="76358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Slab Allocation</a:t>
            </a:r>
          </a:p>
        </p:txBody>
      </p:sp>
      <p:pic>
        <p:nvPicPr>
          <p:cNvPr id="2" name="Picture 1" descr="9_27.pdf">
            <a:extLst>
              <a:ext uri="{FF2B5EF4-FFF2-40B4-BE49-F238E27FC236}">
                <a16:creationId xmlns:a16="http://schemas.microsoft.com/office/drawing/2014/main" id="{3ED087C3-4029-AC88-15DA-E81CC4C46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96" y="1496811"/>
            <a:ext cx="5129213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83762B59-BFC2-467F-AE33-A4E58A10E7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25956" y="986195"/>
            <a:ext cx="76057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Slab Allocator in Linux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22327191-B344-4706-B7BA-4B24E2E936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86408" y="1986720"/>
            <a:ext cx="7501810" cy="5214937"/>
          </a:xfrm>
        </p:spPr>
        <p:txBody>
          <a:bodyPr/>
          <a:lstStyle/>
          <a:p>
            <a:r>
              <a:rPr lang="en-US" altLang="en-US" dirty="0"/>
              <a:t>For example process descriptor is of type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struct </a:t>
            </a: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task_struct</a:t>
            </a:r>
            <a:endParaRPr lang="en-US" altLang="en-US" dirty="0"/>
          </a:p>
          <a:p>
            <a:r>
              <a:rPr lang="en-US" altLang="en-US" dirty="0" err="1"/>
              <a:t>Approx</a:t>
            </a:r>
            <a:r>
              <a:rPr lang="en-US" altLang="en-US" dirty="0"/>
              <a:t> 1.7KB of memory</a:t>
            </a:r>
          </a:p>
          <a:p>
            <a:r>
              <a:rPr lang="en-US" altLang="en-US" dirty="0"/>
              <a:t>New task -&gt; allocate new struct from cache</a:t>
            </a:r>
          </a:p>
          <a:p>
            <a:pPr lvl="1"/>
            <a:r>
              <a:rPr lang="en-US" altLang="en-US" dirty="0"/>
              <a:t>Will use existing free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struct </a:t>
            </a: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task_struct</a:t>
            </a:r>
            <a:endParaRPr lang="en-US" altLang="en-US" dirty="0"/>
          </a:p>
          <a:p>
            <a:r>
              <a:rPr lang="en-US" altLang="en-US" dirty="0"/>
              <a:t>Slab can be in three possible states</a:t>
            </a:r>
          </a:p>
          <a:p>
            <a:pPr lvl="1">
              <a:buFont typeface="Arial" panose="020B0604020202020204" pitchFamily="34" charset="0"/>
              <a:buAutoNum type="arabicPeriod"/>
            </a:pPr>
            <a:r>
              <a:rPr lang="en-US" altLang="en-US" dirty="0"/>
              <a:t>Full – all used</a:t>
            </a:r>
          </a:p>
          <a:p>
            <a:pPr lvl="1">
              <a:buFont typeface="Arial" panose="020B0604020202020204" pitchFamily="34" charset="0"/>
              <a:buAutoNum type="arabicPeriod"/>
            </a:pPr>
            <a:r>
              <a:rPr lang="en-US" altLang="en-US" dirty="0"/>
              <a:t>Empty – all free</a:t>
            </a:r>
          </a:p>
          <a:p>
            <a:pPr lvl="1">
              <a:buFont typeface="Arial" panose="020B0604020202020204" pitchFamily="34" charset="0"/>
              <a:buAutoNum type="arabicPeriod"/>
            </a:pPr>
            <a:r>
              <a:rPr lang="en-US" altLang="en-US" dirty="0"/>
              <a:t>Partial – mix of free and used</a:t>
            </a:r>
          </a:p>
          <a:p>
            <a:r>
              <a:rPr lang="en-US" altLang="en-US" dirty="0"/>
              <a:t>Upon request, slab allocator</a:t>
            </a:r>
          </a:p>
          <a:p>
            <a:pPr lvl="1">
              <a:buFont typeface="Arial" panose="020B0604020202020204" pitchFamily="34" charset="0"/>
              <a:buAutoNum type="arabicPeriod"/>
            </a:pPr>
            <a:r>
              <a:rPr lang="en-US" altLang="en-US" dirty="0"/>
              <a:t>Uses free struct in partial slab</a:t>
            </a:r>
          </a:p>
          <a:p>
            <a:pPr lvl="1">
              <a:buFont typeface="Arial" panose="020B0604020202020204" pitchFamily="34" charset="0"/>
              <a:buAutoNum type="arabicPeriod"/>
            </a:pPr>
            <a:r>
              <a:rPr lang="en-US" altLang="en-US" dirty="0"/>
              <a:t>If none, takes one from empty slab</a:t>
            </a:r>
          </a:p>
          <a:p>
            <a:pPr lvl="1">
              <a:buFont typeface="Arial" panose="020B0604020202020204" pitchFamily="34" charset="0"/>
              <a:buAutoNum type="arabicPeriod"/>
            </a:pPr>
            <a:r>
              <a:rPr lang="en-US" altLang="en-US" dirty="0"/>
              <a:t>If no empty slab, create new empty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3750BB86-BC72-482A-B3BB-E6EF83BAB2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82933" y="1159299"/>
            <a:ext cx="76057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Slab Allocator in Linux (Cont.)</a:t>
            </a:r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AEE52FFE-7E13-4422-8E6C-50D405110C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2563" y="2099599"/>
            <a:ext cx="7605712" cy="52149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Slab started in Solaris, now wide-spread for both kernel mode and user memory in various 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Linux  2.2 had SLAB, now has both SLOB and SLUB allocators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SLOB for systems with limited memory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Simple List of Blocks – maintains 3 list objects for small, medium, large objects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SLUB is performance-optimized SLAB removes per-CPU queues, metadata stored in page structure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8334937-C42E-4E7B-B0E3-358B7E8083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5812" y="1062323"/>
            <a:ext cx="8080375" cy="608013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Virtual Memory That is Larger Than Physical Memory</a:t>
            </a:r>
          </a:p>
        </p:txBody>
      </p:sp>
      <p:pic>
        <p:nvPicPr>
          <p:cNvPr id="2" name="Picture 4" descr="B:\os-book\os10-dir\Slides-WORK-area\Figures-dir\ch10\JPG-dir\10_01.jpg">
            <a:extLst>
              <a:ext uri="{FF2B5EF4-FFF2-40B4-BE49-F238E27FC236}">
                <a16:creationId xmlns:a16="http://schemas.microsoft.com/office/drawing/2014/main" id="{19013FC4-FCAB-2851-7235-8E4C2636E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464" y="1965278"/>
            <a:ext cx="5459413" cy="356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6B76758C-1E6C-4B95-A8AA-7E0A28DAC0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57727" y="1118356"/>
            <a:ext cx="77914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Other Considerations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48081149-F761-4B98-AC52-65D65BDA95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50966" y="1949450"/>
            <a:ext cx="7027251" cy="490855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dirty="0"/>
              <a:t>Prepaging </a:t>
            </a:r>
          </a:p>
          <a:p>
            <a:pPr>
              <a:defRPr/>
            </a:pPr>
            <a:r>
              <a:rPr lang="en-US" altLang="en-US" dirty="0"/>
              <a:t>Page size</a:t>
            </a:r>
          </a:p>
          <a:p>
            <a:pPr>
              <a:defRPr/>
            </a:pPr>
            <a:r>
              <a:rPr lang="en-US" altLang="en-US" dirty="0"/>
              <a:t>TLB reach</a:t>
            </a:r>
          </a:p>
          <a:p>
            <a:pPr>
              <a:defRPr/>
            </a:pPr>
            <a:r>
              <a:rPr lang="en-US" altLang="en-US" dirty="0"/>
              <a:t>Inverted page table</a:t>
            </a:r>
          </a:p>
          <a:p>
            <a:pPr>
              <a:defRPr/>
            </a:pPr>
            <a:r>
              <a:rPr lang="en-US" altLang="en-US" dirty="0"/>
              <a:t>Program structure</a:t>
            </a:r>
          </a:p>
          <a:p>
            <a:pPr>
              <a:defRPr/>
            </a:pPr>
            <a:r>
              <a:rPr lang="en-US" altLang="en-US" dirty="0"/>
              <a:t>I/O interlock and page locking</a:t>
            </a:r>
          </a:p>
          <a:p>
            <a:pPr>
              <a:buFont typeface="Monotype Sorts" pitchFamily="-84" charset="2"/>
              <a:buNone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 lvl="8">
              <a:buFontTx/>
              <a:buNone/>
              <a:defRPr/>
            </a:pPr>
            <a:endParaRPr lang="en-US" alt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1CDB9EE0-6EEF-4CAE-AF4B-D8E6BB27BC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00550" y="1272798"/>
            <a:ext cx="7791450" cy="576262"/>
          </a:xfrm>
        </p:spPr>
        <p:txBody>
          <a:bodyPr/>
          <a:lstStyle/>
          <a:p>
            <a:pPr eaLnBrk="1" hangingPunct="1"/>
            <a:r>
              <a:rPr lang="en-US" altLang="en-US" sz="2400" dirty="0" err="1"/>
              <a:t>Prepaging</a:t>
            </a:r>
            <a:endParaRPr lang="en-US" altLang="en-US" sz="2400" dirty="0"/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AABE17C3-5680-4983-895A-8012E260D6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63433" y="2207447"/>
            <a:ext cx="7697752" cy="4908550"/>
          </a:xfrm>
        </p:spPr>
        <p:txBody>
          <a:bodyPr/>
          <a:lstStyle/>
          <a:p>
            <a:r>
              <a:rPr lang="en-US" altLang="en-US" dirty="0"/>
              <a:t>To reduce the large number of page faults that occurs at process startup</a:t>
            </a:r>
          </a:p>
          <a:p>
            <a:r>
              <a:rPr lang="en-US" altLang="en-US" dirty="0" err="1"/>
              <a:t>Prepage</a:t>
            </a:r>
            <a:r>
              <a:rPr lang="en-US" altLang="en-US" dirty="0"/>
              <a:t> all or some of the pages a process will need, before they are referenced</a:t>
            </a:r>
          </a:p>
          <a:p>
            <a:r>
              <a:rPr lang="en-US" altLang="en-US" dirty="0"/>
              <a:t>But if </a:t>
            </a:r>
            <a:r>
              <a:rPr lang="en-US" altLang="en-US" dirty="0" err="1"/>
              <a:t>prepaged</a:t>
            </a:r>
            <a:r>
              <a:rPr lang="en-US" altLang="en-US" dirty="0"/>
              <a:t> pages are unused, I/O and memory was wasted</a:t>
            </a:r>
          </a:p>
          <a:p>
            <a:r>
              <a:rPr lang="en-US" altLang="en-US" dirty="0"/>
              <a:t>Assume </a:t>
            </a:r>
            <a:r>
              <a:rPr lang="en-US" altLang="en-US" i="1" dirty="0"/>
              <a:t>s</a:t>
            </a:r>
            <a:r>
              <a:rPr lang="en-US" altLang="en-US" dirty="0"/>
              <a:t> pages are </a:t>
            </a:r>
            <a:r>
              <a:rPr lang="en-US" altLang="en-US" dirty="0" err="1"/>
              <a:t>prepaged</a:t>
            </a:r>
            <a:r>
              <a:rPr lang="en-US" altLang="en-US" dirty="0"/>
              <a:t> and </a:t>
            </a:r>
            <a:r>
              <a:rPr lang="el-GR" altLang="en-US" i="1" dirty="0"/>
              <a:t>α</a:t>
            </a:r>
            <a:r>
              <a:rPr lang="en-US" altLang="en-US" i="1" dirty="0"/>
              <a:t> </a:t>
            </a:r>
            <a:r>
              <a:rPr lang="en-US" altLang="en-US" dirty="0"/>
              <a:t>of the pages is used</a:t>
            </a:r>
          </a:p>
          <a:p>
            <a:pPr lvl="1"/>
            <a:r>
              <a:rPr lang="en-US" altLang="en-US" dirty="0"/>
              <a:t>Is cost of </a:t>
            </a:r>
            <a:r>
              <a:rPr lang="en-US" altLang="en-US" b="1" i="1" dirty="0"/>
              <a:t>s * </a:t>
            </a:r>
            <a:r>
              <a:rPr lang="el-GR" altLang="en-US" b="1" i="1" dirty="0"/>
              <a:t>α</a:t>
            </a:r>
            <a:r>
              <a:rPr lang="en-US" altLang="en-US" b="1" i="1" dirty="0"/>
              <a:t>  </a:t>
            </a:r>
            <a:r>
              <a:rPr lang="en-US" altLang="en-US" dirty="0"/>
              <a:t>save pages faults &gt; or &lt; than the cost of </a:t>
            </a:r>
            <a:r>
              <a:rPr lang="en-US" altLang="en-US" dirty="0" err="1"/>
              <a:t>prepaging</a:t>
            </a:r>
            <a:r>
              <a:rPr lang="en-US" altLang="en-US" i="1" dirty="0"/>
              <a:t> </a:t>
            </a:r>
            <a:br>
              <a:rPr lang="en-US" altLang="en-US" i="1" dirty="0"/>
            </a:br>
            <a:r>
              <a:rPr lang="en-US" altLang="en-US" b="1" i="1" dirty="0"/>
              <a:t>s * (1- </a:t>
            </a:r>
            <a:r>
              <a:rPr lang="el-GR" altLang="en-US" b="1" i="1" dirty="0"/>
              <a:t>α</a:t>
            </a:r>
            <a:r>
              <a:rPr lang="en-US" altLang="en-US" b="1" i="1" dirty="0"/>
              <a:t>) </a:t>
            </a:r>
            <a:r>
              <a:rPr lang="en-US" altLang="en-US" dirty="0"/>
              <a:t>unnecessary pages</a:t>
            </a:r>
            <a:r>
              <a:rPr lang="en-US" altLang="en-US" i="1" dirty="0"/>
              <a:t>?  </a:t>
            </a:r>
          </a:p>
          <a:p>
            <a:pPr lvl="1"/>
            <a:r>
              <a:rPr lang="el-GR" altLang="en-US" b="1" i="1" dirty="0"/>
              <a:t>α</a:t>
            </a:r>
            <a:r>
              <a:rPr lang="en-US" altLang="en-US" i="1" dirty="0"/>
              <a:t> </a:t>
            </a:r>
            <a:r>
              <a:rPr lang="en-US" altLang="en-US" dirty="0"/>
              <a:t>near zero </a:t>
            </a:r>
            <a:r>
              <a:rPr lang="en-US" altLang="en-US" dirty="0">
                <a:sym typeface="Symbol" panose="05050102010706020507" pitchFamily="18" charset="2"/>
              </a:rPr>
              <a:t> </a:t>
            </a:r>
            <a:r>
              <a:rPr lang="en-US" altLang="en-US" dirty="0" err="1">
                <a:sym typeface="Symbol" panose="05050102010706020507" pitchFamily="18" charset="2"/>
              </a:rPr>
              <a:t>prepaging</a:t>
            </a:r>
            <a:r>
              <a:rPr lang="en-US" altLang="en-US" dirty="0">
                <a:sym typeface="Symbol" panose="05050102010706020507" pitchFamily="18" charset="2"/>
              </a:rPr>
              <a:t> loses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6AB72313-E0CB-45E4-B313-0796730820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31640" y="911218"/>
            <a:ext cx="743108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Page Size</a:t>
            </a:r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6DC9D45D-D520-4D10-ABA7-FAA4AD8B0F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24071" y="1740808"/>
            <a:ext cx="7654085" cy="4759325"/>
          </a:xfrm>
        </p:spPr>
        <p:txBody>
          <a:bodyPr/>
          <a:lstStyle/>
          <a:p>
            <a:r>
              <a:rPr lang="en-US" altLang="en-US" dirty="0"/>
              <a:t>Sometimes OS designers have a choice</a:t>
            </a:r>
          </a:p>
          <a:p>
            <a:pPr lvl="1"/>
            <a:r>
              <a:rPr lang="en-US" altLang="en-US" dirty="0"/>
              <a:t>Especially if running on custom-built CPU</a:t>
            </a:r>
          </a:p>
          <a:p>
            <a:r>
              <a:rPr lang="en-US" altLang="en-US" dirty="0"/>
              <a:t>Page size selection must take into consideration:</a:t>
            </a:r>
          </a:p>
          <a:p>
            <a:pPr lvl="1"/>
            <a:r>
              <a:rPr lang="en-US" altLang="en-US" dirty="0"/>
              <a:t>Fragmentation</a:t>
            </a:r>
          </a:p>
          <a:p>
            <a:pPr lvl="1"/>
            <a:r>
              <a:rPr lang="en-US" altLang="en-US" dirty="0"/>
              <a:t>Page table size </a:t>
            </a:r>
          </a:p>
          <a:p>
            <a:pPr lvl="1"/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Resolution</a:t>
            </a:r>
          </a:p>
          <a:p>
            <a:pPr lvl="1"/>
            <a:r>
              <a:rPr lang="en-US" altLang="en-US" dirty="0"/>
              <a:t>I/O overhead</a:t>
            </a:r>
          </a:p>
          <a:p>
            <a:pPr lvl="1"/>
            <a:r>
              <a:rPr lang="en-US" altLang="en-US" dirty="0"/>
              <a:t>Number of page faults</a:t>
            </a:r>
          </a:p>
          <a:p>
            <a:pPr lvl="1"/>
            <a:r>
              <a:rPr lang="en-US" altLang="en-US" dirty="0"/>
              <a:t>Locality</a:t>
            </a:r>
          </a:p>
          <a:p>
            <a:pPr lvl="1"/>
            <a:r>
              <a:rPr lang="en-US" altLang="en-US" dirty="0"/>
              <a:t>TLB size and effectiveness</a:t>
            </a:r>
          </a:p>
          <a:p>
            <a:r>
              <a:rPr lang="en-US" altLang="en-US" dirty="0"/>
              <a:t>Always power of 2, usually in the range 2</a:t>
            </a:r>
            <a:r>
              <a:rPr lang="en-US" altLang="en-US" baseline="30000" dirty="0"/>
              <a:t>12</a:t>
            </a:r>
            <a:r>
              <a:rPr lang="en-US" altLang="en-US" dirty="0"/>
              <a:t> (4,096 bytes) to 2</a:t>
            </a:r>
            <a:r>
              <a:rPr lang="en-US" altLang="en-US" baseline="30000" dirty="0"/>
              <a:t>22</a:t>
            </a:r>
            <a:r>
              <a:rPr lang="en-US" altLang="en-US" dirty="0"/>
              <a:t> (4,194,304 bytes)</a:t>
            </a:r>
          </a:p>
          <a:p>
            <a:r>
              <a:rPr lang="en-US" altLang="en-US" dirty="0"/>
              <a:t>On average, growing over time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9FEBEE20-4A5C-413A-B000-3484CAD427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65074" y="1023770"/>
            <a:ext cx="7921691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TLB Reach </a:t>
            </a: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EA8B1F0E-2841-4D45-8806-4D0968518C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41396" y="1765727"/>
            <a:ext cx="7694612" cy="4418013"/>
          </a:xfrm>
        </p:spPr>
        <p:txBody>
          <a:bodyPr/>
          <a:lstStyle/>
          <a:p>
            <a:r>
              <a:rPr lang="en-US" altLang="en-US" dirty="0"/>
              <a:t>TLB Reach - The amount of memory accessible from the TLB</a:t>
            </a:r>
            <a:endParaRPr lang="en-US" altLang="en-US" sz="800" dirty="0"/>
          </a:p>
          <a:p>
            <a:r>
              <a:rPr lang="en-US" altLang="en-US" dirty="0"/>
              <a:t>TLB Reach = (TLB Size) X (Page Size)</a:t>
            </a:r>
            <a:endParaRPr lang="en-US" altLang="en-US" sz="800" dirty="0"/>
          </a:p>
          <a:p>
            <a:r>
              <a:rPr lang="en-US" altLang="en-US" dirty="0"/>
              <a:t>Ideally, the working set of each process is stored in the TLB</a:t>
            </a:r>
          </a:p>
          <a:p>
            <a:pPr lvl="1"/>
            <a:r>
              <a:rPr lang="en-US" altLang="en-US" dirty="0"/>
              <a:t>Otherwise there is a high degree of page faults</a:t>
            </a:r>
            <a:endParaRPr lang="en-US" altLang="en-US" sz="800" dirty="0"/>
          </a:p>
          <a:p>
            <a:r>
              <a:rPr lang="en-US" altLang="en-US" dirty="0"/>
              <a:t>Increase the Page Size</a:t>
            </a:r>
          </a:p>
          <a:p>
            <a:pPr lvl="1"/>
            <a:r>
              <a:rPr lang="en-US" altLang="en-US" dirty="0"/>
              <a:t>This may lead to an increase in fragmentation as not all applications require a large page size</a:t>
            </a:r>
            <a:endParaRPr lang="en-US" altLang="en-US" sz="800" dirty="0"/>
          </a:p>
          <a:p>
            <a:r>
              <a:rPr lang="en-US" altLang="en-US" dirty="0"/>
              <a:t>Provide Multiple Page Sizes</a:t>
            </a:r>
          </a:p>
          <a:p>
            <a:pPr lvl="1"/>
            <a:r>
              <a:rPr lang="en-US" altLang="en-US" dirty="0"/>
              <a:t>This allows applications that require larger page sizes the opportunity to use them without an increase in fragmentation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15C91CD0-BB6D-4937-B73B-85F51EAE22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6220" y="879606"/>
            <a:ext cx="76057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Program Structure</a:t>
            </a:r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29508830-6713-4F82-846C-6E4BBB6AC8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28013" y="1862137"/>
            <a:ext cx="7548562" cy="4995863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3317875" algn="l"/>
                <a:tab pos="3649663" algn="l"/>
              </a:tabLst>
            </a:pPr>
            <a:r>
              <a:rPr lang="en-US" altLang="en-US" dirty="0"/>
              <a:t>Program structure</a:t>
            </a:r>
          </a:p>
          <a:p>
            <a:pPr lvl="1">
              <a:lnSpc>
                <a:spcPct val="90000"/>
              </a:lnSpc>
              <a:tabLst>
                <a:tab pos="3317875" algn="l"/>
                <a:tab pos="3649663" algn="l"/>
              </a:tabLst>
            </a:pPr>
            <a:r>
              <a:rPr lang="en-US" altLang="en-US" dirty="0">
                <a:latin typeface="Courier New" panose="02070309020205020404" pitchFamily="49" charset="0"/>
              </a:rPr>
              <a:t>int[128,128] data;</a:t>
            </a:r>
          </a:p>
          <a:p>
            <a:pPr lvl="1">
              <a:lnSpc>
                <a:spcPct val="90000"/>
              </a:lnSpc>
              <a:tabLst>
                <a:tab pos="3317875" algn="l"/>
                <a:tab pos="3649663" algn="l"/>
              </a:tabLst>
            </a:pPr>
            <a:r>
              <a:rPr lang="en-US" altLang="en-US" dirty="0"/>
              <a:t>Each row is stored in one page </a:t>
            </a:r>
          </a:p>
          <a:p>
            <a:pPr lvl="1">
              <a:lnSpc>
                <a:spcPct val="90000"/>
              </a:lnSpc>
              <a:tabLst>
                <a:tab pos="3317875" algn="l"/>
                <a:tab pos="3649663" algn="l"/>
              </a:tabLst>
            </a:pPr>
            <a:r>
              <a:rPr lang="en-US" altLang="en-US" dirty="0"/>
              <a:t>Program 1 	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3317875" algn="l"/>
                <a:tab pos="3649663" algn="l"/>
              </a:tabLst>
            </a:pPr>
            <a:r>
              <a:rPr lang="en-US" altLang="en-US" dirty="0">
                <a:latin typeface="Courier New" panose="02070309020205020404" pitchFamily="49" charset="0"/>
              </a:rPr>
              <a:t>                for (j = 0; j &lt;128; </a:t>
            </a:r>
            <a:r>
              <a:rPr lang="en-US" altLang="en-US" dirty="0" err="1">
                <a:latin typeface="Courier New" panose="02070309020205020404" pitchFamily="49" charset="0"/>
              </a:rPr>
              <a:t>j++</a:t>
            </a:r>
            <a:r>
              <a:rPr lang="en-US" altLang="en-US" dirty="0">
                <a:latin typeface="Courier New" panose="02070309020205020404" pitchFamily="49" charset="0"/>
              </a:rPr>
              <a:t>)</a:t>
            </a:r>
            <a:br>
              <a:rPr lang="en-US" altLang="en-US" dirty="0">
                <a:latin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</a:rPr>
              <a:t>                  for (</a:t>
            </a:r>
            <a:r>
              <a:rPr lang="en-US" altLang="en-US" dirty="0" err="1">
                <a:latin typeface="Courier New" panose="02070309020205020404" pitchFamily="49" charset="0"/>
              </a:rPr>
              <a:t>i</a:t>
            </a:r>
            <a:r>
              <a:rPr lang="en-US" altLang="en-US" dirty="0">
                <a:latin typeface="Courier New" panose="02070309020205020404" pitchFamily="49" charset="0"/>
              </a:rPr>
              <a:t> = 0; </a:t>
            </a:r>
            <a:r>
              <a:rPr lang="en-US" altLang="en-US" dirty="0" err="1">
                <a:latin typeface="Courier New" panose="02070309020205020404" pitchFamily="49" charset="0"/>
              </a:rPr>
              <a:t>i</a:t>
            </a:r>
            <a:r>
              <a:rPr lang="en-US" altLang="en-US" dirty="0">
                <a:latin typeface="Courier New" panose="02070309020205020404" pitchFamily="49" charset="0"/>
              </a:rPr>
              <a:t> &lt; 128; </a:t>
            </a:r>
            <a:r>
              <a:rPr lang="en-US" altLang="en-US" dirty="0" err="1">
                <a:latin typeface="Courier New" panose="02070309020205020404" pitchFamily="49" charset="0"/>
              </a:rPr>
              <a:t>i</a:t>
            </a:r>
            <a:r>
              <a:rPr lang="en-US" altLang="en-US" dirty="0">
                <a:latin typeface="Courier New" panose="02070309020205020404" pitchFamily="49" charset="0"/>
              </a:rPr>
              <a:t>++)</a:t>
            </a:r>
            <a:br>
              <a:rPr lang="en-US" altLang="en-US" dirty="0">
                <a:latin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</a:rPr>
              <a:t>                        data[</a:t>
            </a:r>
            <a:r>
              <a:rPr lang="en-US" altLang="en-US" dirty="0" err="1">
                <a:latin typeface="Courier New" panose="02070309020205020404" pitchFamily="49" charset="0"/>
              </a:rPr>
              <a:t>i,j</a:t>
            </a:r>
            <a:r>
              <a:rPr lang="en-US" altLang="en-US" dirty="0">
                <a:latin typeface="Courier New" panose="02070309020205020404" pitchFamily="49" charset="0"/>
              </a:rPr>
              <a:t>] = 0;</a:t>
            </a:r>
            <a:br>
              <a:rPr lang="en-US" altLang="en-US" dirty="0">
                <a:latin typeface="Courier New" panose="02070309020205020404" pitchFamily="49" charset="0"/>
              </a:rPr>
            </a:br>
            <a:endParaRPr lang="en-US" altLang="en-US" dirty="0">
              <a:latin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  <a:tabLst>
                <a:tab pos="3317875" algn="l"/>
                <a:tab pos="3649663" algn="l"/>
              </a:tabLst>
            </a:pPr>
            <a:r>
              <a:rPr lang="en-US" altLang="en-US" dirty="0"/>
              <a:t>     128 x 128 = 16,384 page faults </a:t>
            </a:r>
            <a:br>
              <a:rPr lang="en-US" altLang="en-US" dirty="0"/>
            </a:br>
            <a:endParaRPr lang="en-US" altLang="en-US" dirty="0"/>
          </a:p>
          <a:p>
            <a:pPr lvl="1">
              <a:lnSpc>
                <a:spcPct val="90000"/>
              </a:lnSpc>
              <a:tabLst>
                <a:tab pos="3317875" algn="l"/>
                <a:tab pos="3649663" algn="l"/>
              </a:tabLst>
            </a:pPr>
            <a:r>
              <a:rPr lang="en-US" altLang="en-US" dirty="0"/>
              <a:t>Program 2 	</a:t>
            </a:r>
          </a:p>
          <a:p>
            <a:pPr lvl="1">
              <a:lnSpc>
                <a:spcPct val="90000"/>
              </a:lnSpc>
              <a:buFont typeface="Monotype Sorts" pitchFamily="-84" charset="2"/>
              <a:buNone/>
              <a:tabLst>
                <a:tab pos="3317875" algn="l"/>
                <a:tab pos="3649663" algn="l"/>
              </a:tabLst>
            </a:pPr>
            <a:r>
              <a:rPr lang="en-US" altLang="en-US" dirty="0">
                <a:latin typeface="Courier New" panose="02070309020205020404" pitchFamily="49" charset="0"/>
              </a:rPr>
              <a:t>             for (</a:t>
            </a:r>
            <a:r>
              <a:rPr lang="en-US" altLang="en-US" dirty="0" err="1">
                <a:latin typeface="Courier New" panose="02070309020205020404" pitchFamily="49" charset="0"/>
              </a:rPr>
              <a:t>i</a:t>
            </a:r>
            <a:r>
              <a:rPr lang="en-US" altLang="en-US" dirty="0">
                <a:latin typeface="Courier New" panose="02070309020205020404" pitchFamily="49" charset="0"/>
              </a:rPr>
              <a:t> = 0; </a:t>
            </a:r>
            <a:r>
              <a:rPr lang="en-US" altLang="en-US" dirty="0" err="1">
                <a:latin typeface="Courier New" panose="02070309020205020404" pitchFamily="49" charset="0"/>
              </a:rPr>
              <a:t>i</a:t>
            </a:r>
            <a:r>
              <a:rPr lang="en-US" altLang="en-US" dirty="0">
                <a:latin typeface="Courier New" panose="02070309020205020404" pitchFamily="49" charset="0"/>
              </a:rPr>
              <a:t> &lt; 128; </a:t>
            </a:r>
            <a:r>
              <a:rPr lang="en-US" altLang="en-US" dirty="0" err="1">
                <a:latin typeface="Courier New" panose="02070309020205020404" pitchFamily="49" charset="0"/>
              </a:rPr>
              <a:t>i</a:t>
            </a:r>
            <a:r>
              <a:rPr lang="en-US" altLang="en-US" dirty="0">
                <a:latin typeface="Courier New" panose="02070309020205020404" pitchFamily="49" charset="0"/>
              </a:rPr>
              <a:t>++)</a:t>
            </a:r>
            <a:br>
              <a:rPr lang="en-US" altLang="en-US" dirty="0">
                <a:latin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</a:rPr>
              <a:t>               for (j = 0; j &lt; 128; </a:t>
            </a:r>
            <a:r>
              <a:rPr lang="en-US" altLang="en-US" dirty="0" err="1">
                <a:latin typeface="Courier New" panose="02070309020205020404" pitchFamily="49" charset="0"/>
              </a:rPr>
              <a:t>j++</a:t>
            </a:r>
            <a:r>
              <a:rPr lang="en-US" altLang="en-US" dirty="0">
                <a:latin typeface="Courier New" panose="02070309020205020404" pitchFamily="49" charset="0"/>
              </a:rPr>
              <a:t>)</a:t>
            </a:r>
            <a:br>
              <a:rPr lang="en-US" altLang="en-US" dirty="0">
                <a:latin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</a:rPr>
              <a:t>                     data[</a:t>
            </a:r>
            <a:r>
              <a:rPr lang="en-US" altLang="en-US" dirty="0" err="1">
                <a:latin typeface="Courier New" panose="02070309020205020404" pitchFamily="49" charset="0"/>
              </a:rPr>
              <a:t>i,j</a:t>
            </a:r>
            <a:r>
              <a:rPr lang="en-US" altLang="en-US" dirty="0">
                <a:latin typeface="Courier New" panose="02070309020205020404" pitchFamily="49" charset="0"/>
              </a:rPr>
              <a:t>] = 0;</a:t>
            </a:r>
          </a:p>
          <a:p>
            <a:pPr lvl="1">
              <a:lnSpc>
                <a:spcPct val="90000"/>
              </a:lnSpc>
              <a:buFont typeface="Monotype Sorts" pitchFamily="-84" charset="2"/>
              <a:buNone/>
              <a:tabLst>
                <a:tab pos="3317875" algn="l"/>
                <a:tab pos="3649663" algn="l"/>
              </a:tabLst>
            </a:pPr>
            <a:br>
              <a:rPr lang="en-US" altLang="en-US" dirty="0"/>
            </a:br>
            <a:r>
              <a:rPr lang="en-US" altLang="en-US" dirty="0"/>
              <a:t>128 page faults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44F98523-3E2E-4E25-A9ED-1A78B98D42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11848" y="940159"/>
            <a:ext cx="78009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I/O interlock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0E0BF8FC-FB9A-4B67-A07C-AD1B490A7B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3389" y="1889836"/>
            <a:ext cx="3929063" cy="4459288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I/O Interlock </a:t>
            </a:r>
            <a:r>
              <a:rPr lang="en-US" altLang="en-US" dirty="0"/>
              <a:t>– Pages must sometimes be locked into memory</a:t>
            </a:r>
          </a:p>
          <a:p>
            <a:r>
              <a:rPr lang="en-US" altLang="en-US" dirty="0"/>
              <a:t>Consider I/O - Pages that are used for copying a file from a device must be locked from being selected for eviction by a page replacement algorithm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Pinning</a:t>
            </a:r>
            <a:r>
              <a:rPr lang="en-US" altLang="en-US" dirty="0"/>
              <a:t> of pages to lock into memory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041B9075-5D3D-4C1F-BC2C-515609508E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88071" y="1046747"/>
            <a:ext cx="78105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Operating System Examples</a:t>
            </a: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6623A637-B9A8-4EB5-9D3A-3D41FDDB22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11169" y="2133371"/>
            <a:ext cx="7351712" cy="4483100"/>
          </a:xfrm>
        </p:spPr>
        <p:txBody>
          <a:bodyPr/>
          <a:lstStyle/>
          <a:p>
            <a:r>
              <a:rPr lang="en-US" altLang="en-US" dirty="0"/>
              <a:t>Windows</a:t>
            </a:r>
          </a:p>
          <a:p>
            <a:endParaRPr lang="en-US" altLang="en-US" dirty="0"/>
          </a:p>
          <a:p>
            <a:r>
              <a:rPr lang="en-US" altLang="en-US" dirty="0"/>
              <a:t>Solaris 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D8E3548C-E30B-4E4A-B512-89B05FD391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80501" y="91717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Windows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A7A5EE0C-B6B1-4A7D-8E79-BF30FDC858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9677" y="1727135"/>
            <a:ext cx="7296150" cy="52990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Uses demand paging with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clustering</a:t>
            </a:r>
            <a:r>
              <a:rPr lang="en-US" altLang="en-US" dirty="0"/>
              <a:t>. Clustering brings in pages surrounding the faulting page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Processes are assigned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working set minimum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and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working set maximum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Working set minimum is the minimum number of pages the process is guaranteed to have in memory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 process may be assigned as many pages up to its working set maximum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When the amount of free memory in the system falls below a threshold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, automatic working set trimming </a:t>
            </a:r>
            <a:r>
              <a:rPr lang="en-US" altLang="en-US" dirty="0"/>
              <a:t>is performed to restore the amount of free memory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Working set trimming removes pages from processes that have pages in excess of their working set minimum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101AC173-6623-4D14-9B01-97F8273AE6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05869" y="1034914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Solaris </a:t>
            </a:r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476DC346-6E9C-4988-BE9D-C95801A48C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81917" y="1990506"/>
            <a:ext cx="7704883" cy="5386387"/>
          </a:xfrm>
        </p:spPr>
        <p:txBody>
          <a:bodyPr/>
          <a:lstStyle/>
          <a:p>
            <a:r>
              <a:rPr lang="en-US" altLang="en-US" dirty="0"/>
              <a:t>Maintains a list of free pages to assign faulting processes</a:t>
            </a:r>
            <a:endParaRPr lang="en-US" altLang="en-US" sz="800" dirty="0"/>
          </a:p>
          <a:p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Lotsfree</a:t>
            </a:r>
            <a:r>
              <a:rPr lang="en-US" altLang="en-US" dirty="0"/>
              <a:t> – threshold parameter (amount of free memory) to begin paging</a:t>
            </a:r>
            <a:endParaRPr lang="en-US" altLang="en-US" sz="800" dirty="0"/>
          </a:p>
          <a:p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Desfree</a:t>
            </a:r>
            <a:r>
              <a:rPr lang="en-US" altLang="en-US" dirty="0"/>
              <a:t> – threshold parameter to increasing paging</a:t>
            </a:r>
            <a:endParaRPr lang="en-US" altLang="en-US" sz="800" dirty="0"/>
          </a:p>
          <a:p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Minfree</a:t>
            </a:r>
            <a:r>
              <a:rPr lang="en-US" altLang="en-US" dirty="0"/>
              <a:t> – threshold parameter to being swapping</a:t>
            </a:r>
            <a:endParaRPr lang="en-US" altLang="en-US" sz="800" dirty="0"/>
          </a:p>
          <a:p>
            <a:r>
              <a:rPr lang="en-US" altLang="en-US" dirty="0"/>
              <a:t>Paging is performed by </a:t>
            </a:r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pageout</a:t>
            </a:r>
            <a:r>
              <a:rPr lang="en-US" altLang="en-US" dirty="0"/>
              <a:t> process</a:t>
            </a:r>
            <a:endParaRPr lang="en-US" altLang="en-US" sz="800" dirty="0"/>
          </a:p>
          <a:p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Pageout</a:t>
            </a:r>
            <a:r>
              <a:rPr lang="en-US" altLang="en-US" dirty="0"/>
              <a:t> scans pages using modified clock algorithm</a:t>
            </a:r>
            <a:endParaRPr lang="en-US" altLang="en-US" sz="800" dirty="0"/>
          </a:p>
          <a:p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Scanrate</a:t>
            </a:r>
            <a:r>
              <a:rPr lang="en-US" altLang="en-US" dirty="0"/>
              <a:t> is the rate at which pages are scanned. This ranges from </a:t>
            </a:r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slowscan</a:t>
            </a:r>
            <a:r>
              <a:rPr lang="en-US" altLang="en-US" dirty="0"/>
              <a:t> to </a:t>
            </a:r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fastscan</a:t>
            </a:r>
            <a:endParaRPr lang="en-US" alt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Pageout</a:t>
            </a:r>
            <a:r>
              <a:rPr lang="en-US" altLang="en-US" dirty="0"/>
              <a:t> is called more frequently depending upon the amount of free memory available</a:t>
            </a:r>
          </a:p>
          <a:p>
            <a:r>
              <a:rPr lang="en-US" altLang="en-US" b="1" i="1" dirty="0">
                <a:solidFill>
                  <a:srgbClr val="006699"/>
                </a:solidFill>
                <a:latin typeface="+mj-lt"/>
              </a:rPr>
              <a:t>Priority paging </a:t>
            </a:r>
            <a:r>
              <a:rPr lang="en-US" altLang="en-US" dirty="0"/>
              <a:t>gives priority to process code pages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96B79336-F77F-4785-AFE7-92739DFC25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41594" y="972547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Solaris 2 Page Scanner</a:t>
            </a:r>
          </a:p>
        </p:txBody>
      </p:sp>
      <p:pic>
        <p:nvPicPr>
          <p:cNvPr id="2" name="Picture 1" descr="9_29.pdf">
            <a:extLst>
              <a:ext uri="{FF2B5EF4-FFF2-40B4-BE49-F238E27FC236}">
                <a16:creationId xmlns:a16="http://schemas.microsoft.com/office/drawing/2014/main" id="{F03518A0-D14D-0715-E874-0BC0EEAF4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940" y="1548809"/>
            <a:ext cx="5454650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0F0B8DB-E097-4BE3-81BB-00866E68FD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63596" y="801972"/>
            <a:ext cx="77438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Virtual-address Space</a:t>
            </a:r>
          </a:p>
        </p:txBody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2B1431A7-1D96-4E21-A5C9-CBD53450B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975" y="1378234"/>
            <a:ext cx="4404599" cy="410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008" tIns="32004" rIns="64008" bIns="32004"/>
          <a:lstStyle>
            <a:lvl1pPr marL="488950" indent="-4889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060450" indent="-407988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550988" indent="-325438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Usually design logical address space for stack to start at Max logical address and grow “down” while heap grows “up”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sz="1600" dirty="0">
                <a:latin typeface="Helvetica" panose="020B0604020202020204" pitchFamily="34" charset="0"/>
              </a:rPr>
              <a:t>Maximizes address space use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sz="1600" dirty="0">
                <a:latin typeface="Helvetica" panose="020B0604020202020204" pitchFamily="34" charset="0"/>
              </a:rPr>
              <a:t>Unused address space between the two is hole</a:t>
            </a:r>
          </a:p>
          <a:p>
            <a:pPr lvl="2">
              <a:spcBef>
                <a:spcPct val="35000"/>
              </a:spcBef>
              <a:buClr>
                <a:srgbClr val="009900"/>
              </a:buClr>
              <a:buSzPct val="75000"/>
              <a:buFont typeface="Webdings" panose="05030102010509060703" pitchFamily="18" charset="2"/>
              <a:buChar char="4"/>
            </a:pPr>
            <a:r>
              <a:rPr kumimoji="1" lang="en-US" altLang="en-US" sz="1600" dirty="0">
                <a:latin typeface="Helvetica" panose="020B0604020202020204" pitchFamily="34" charset="0"/>
              </a:rPr>
              <a:t>No physical memory needed until heap or stack grows to a given new page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Enables </a:t>
            </a:r>
            <a:r>
              <a:rPr kumimoji="1" lang="en-US" altLang="en-US" sz="1600" b="1" dirty="0">
                <a:solidFill>
                  <a:srgbClr val="006699"/>
                </a:solidFill>
                <a:latin typeface="+mj-lt"/>
              </a:rPr>
              <a:t>sparse</a:t>
            </a:r>
            <a:r>
              <a:rPr kumimoji="1" lang="en-US" altLang="en-US" sz="1600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sz="1600" dirty="0">
                <a:latin typeface="Helvetica" panose="020B0604020202020204" pitchFamily="34" charset="0"/>
              </a:rPr>
              <a:t>address spaces with holes left for growth, dynamically linked libraries, etc.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System libraries shared via mapping into virtual address space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Shared memory by mapping pages read-write into virtual address space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Pages can be shared during </a:t>
            </a:r>
            <a:r>
              <a:rPr kumimoji="1"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  <a:r>
              <a:rPr kumimoji="1" lang="en-US" altLang="en-US" sz="1600" dirty="0">
                <a:latin typeface="Helvetica" panose="020B0604020202020204" pitchFamily="34" charset="0"/>
                <a:cs typeface="Courier New" panose="02070309020205020404" pitchFamily="49" charset="0"/>
              </a:rPr>
              <a:t>, speeding process creation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None/>
            </a:pPr>
            <a:r>
              <a:rPr kumimoji="1" lang="en-US" altLang="en-US" sz="1600" dirty="0">
                <a:latin typeface="Helvetica" panose="020B0604020202020204" pitchFamily="34" charset="0"/>
              </a:rPr>
              <a:t> 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None/>
            </a:pPr>
            <a:endParaRPr kumimoji="1" lang="en-US" altLang="en-US" dirty="0">
              <a:latin typeface="Helvetica" panose="020B0604020202020204" pitchFamily="34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0BA3BC94-909D-17F9-7F4B-3377A1D3E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433" y="1144587"/>
            <a:ext cx="2063750" cy="456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EC179AE9-9C13-4F7A-BC57-436E09EE12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38184" y="862418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Performance of Demand Paging</a:t>
            </a:r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F42AF366-69F3-4C35-B25C-F05C383DA7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5350" y="1759920"/>
            <a:ext cx="7791450" cy="4849812"/>
          </a:xfrm>
        </p:spPr>
        <p:txBody>
          <a:bodyPr/>
          <a:lstStyle/>
          <a:p>
            <a:pPr>
              <a:tabLst>
                <a:tab pos="2163763" algn="l"/>
                <a:tab pos="2855913" algn="l"/>
              </a:tabLst>
            </a:pPr>
            <a:r>
              <a:rPr lang="en-US" altLang="en-US" dirty="0"/>
              <a:t>Stages in Demand Paging (worse case)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Trap to the operating system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Save the user registers and process state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Determine that the interrupt was a page fault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Check that the page reference was legal and determine the location of the page on the disk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Issue a read from the disk to a free frame:</a:t>
            </a:r>
          </a:p>
          <a:p>
            <a:pPr marL="798513" lvl="1" indent="-341313"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Wait in a queue for this device until the read request is serviced</a:t>
            </a:r>
          </a:p>
          <a:p>
            <a:pPr marL="798513" lvl="1" indent="-341313"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Wait for the device seek and/or latency time</a:t>
            </a:r>
          </a:p>
          <a:p>
            <a:pPr marL="798513" lvl="1" indent="-341313"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Begin the transfer of the page to a free frame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While waiting, allocate the CPU to some other user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Receive an interrupt from the disk I/O subsystem (I/O completed)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Save the registers and process state for the other user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Determine that the interrupt was from the disk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Correct the page table and other tables to show page is now in memory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Wait for the CPU to be allocated to this process again</a:t>
            </a:r>
          </a:p>
          <a:p>
            <a:pPr>
              <a:buFont typeface="Arial" panose="020B0604020202020204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dirty="0"/>
              <a:t>Restore the user registers, process state, and new page table, and then resume the interrupted instruction</a:t>
            </a:r>
          </a:p>
          <a:p>
            <a:pPr>
              <a:tabLst>
                <a:tab pos="2163763" algn="l"/>
                <a:tab pos="2855913" algn="l"/>
              </a:tabLst>
            </a:pPr>
            <a:endParaRPr lang="en-US" altLang="en-US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B7010A0A-69BE-40FB-B610-371954DA78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24607" y="859049"/>
            <a:ext cx="76930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Need For Page Replacement</a:t>
            </a:r>
          </a:p>
        </p:txBody>
      </p:sp>
      <p:pic>
        <p:nvPicPr>
          <p:cNvPr id="2" name="Picture 4" descr="9">
            <a:extLst>
              <a:ext uri="{FF2B5EF4-FFF2-40B4-BE49-F238E27FC236}">
                <a16:creationId xmlns:a16="http://schemas.microsoft.com/office/drawing/2014/main" id="{15D9992A-E6A8-C5EC-4966-8455BD681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418" y="1487276"/>
            <a:ext cx="6192838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E5965791-E5BF-4778-8388-5E29F702D9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74684" y="1053486"/>
            <a:ext cx="7820025" cy="576262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Priority Allocation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D5D0864F-AA9C-4768-9C9F-9BA80EBE44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5739" y="2050434"/>
            <a:ext cx="7632438" cy="4394200"/>
          </a:xfrm>
        </p:spPr>
        <p:txBody>
          <a:bodyPr/>
          <a:lstStyle/>
          <a:p>
            <a:r>
              <a:rPr lang="en-US" altLang="en-US" dirty="0"/>
              <a:t>Use a proportional allocation scheme using priorities rather than size</a:t>
            </a:r>
            <a:br>
              <a:rPr lang="en-US" altLang="en-US" dirty="0"/>
            </a:br>
            <a:endParaRPr lang="en-US" altLang="en-US" dirty="0"/>
          </a:p>
          <a:p>
            <a:r>
              <a:rPr lang="en-US" altLang="en-US" dirty="0"/>
              <a:t>If process </a:t>
            </a:r>
            <a:r>
              <a:rPr lang="en-US" altLang="en-US" b="1" i="1" dirty="0"/>
              <a:t>P</a:t>
            </a:r>
            <a:r>
              <a:rPr lang="en-US" altLang="en-US" b="1" i="1" baseline="-25000" dirty="0"/>
              <a:t>i</a:t>
            </a:r>
            <a:r>
              <a:rPr lang="en-US" altLang="en-US" dirty="0"/>
              <a:t> generates a page fault,</a:t>
            </a:r>
          </a:p>
          <a:p>
            <a:pPr lvl="1"/>
            <a:r>
              <a:rPr lang="en-US" altLang="en-US" dirty="0"/>
              <a:t>select for replacement one of its frames</a:t>
            </a:r>
          </a:p>
          <a:p>
            <a:pPr lvl="1"/>
            <a:r>
              <a:rPr lang="en-US" altLang="en-US" dirty="0"/>
              <a:t>select for replacement a frame from a process with lower priority number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2E6D5CCF-6012-4665-B4AD-2A86FA584C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92551" y="838663"/>
            <a:ext cx="772318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Memory Compression</a:t>
            </a: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34495708-68AE-437E-9CE4-E4F80AD0D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0576" y="1789824"/>
            <a:ext cx="7641771" cy="6929437"/>
          </a:xfrm>
        </p:spPr>
        <p:txBody>
          <a:bodyPr/>
          <a:lstStyle/>
          <a:p>
            <a:r>
              <a:rPr lang="en-US" altLang="en-US" sz="1600" b="1" dirty="0">
                <a:solidFill>
                  <a:srgbClr val="0070C0"/>
                </a:solidFill>
              </a:rPr>
              <a:t>Memory compression  </a:t>
            </a:r>
            <a:r>
              <a:rPr lang="en-US" altLang="en-US" sz="1600" dirty="0"/>
              <a:t>--  rather than paging out modified frames to swap space, we compress several frames into a single frame, enabling the system to reduce memory usage without resorting to swapping pages.</a:t>
            </a:r>
          </a:p>
          <a:p>
            <a:r>
              <a:rPr lang="en-US" altLang="en-US" sz="1600" dirty="0"/>
              <a:t>Consider the following free-frame-list consisting of 6 frames</a:t>
            </a:r>
          </a:p>
          <a:p>
            <a:endParaRPr lang="en-US" altLang="en-US" sz="1600" dirty="0"/>
          </a:p>
          <a:p>
            <a:endParaRPr lang="en-US" altLang="en-US" sz="1600" dirty="0"/>
          </a:p>
          <a:p>
            <a:endParaRPr lang="en-US" altLang="en-US" sz="1600" dirty="0"/>
          </a:p>
          <a:p>
            <a:endParaRPr lang="en-US" altLang="en-US" sz="1600" dirty="0"/>
          </a:p>
          <a:p>
            <a:endParaRPr lang="en-US" altLang="en-US" sz="1600" dirty="0"/>
          </a:p>
          <a:p>
            <a:r>
              <a:rPr lang="en-US" altLang="en-US" sz="1600" dirty="0"/>
              <a:t>Assume that this number of free frames falls below a certain threshold that triggers page replacement.  The replacement algorithm (say, an LRU approximation algorithm) selects four frames -- 15, 3, 35, and 26 to place on the free-frame list. It first places these frames on a modified-frame list.  Typically, the modified-frame list would next be written to swap space, making the frames available to the free-frame list.  An alternative strategy is to compress a number of frames{\</a:t>
            </a:r>
            <a:r>
              <a:rPr lang="en-US" altLang="en-US" sz="1600" dirty="0" err="1"/>
              <a:t>mdash</a:t>
            </a:r>
            <a:r>
              <a:rPr lang="en-US" altLang="en-US" sz="1600" dirty="0"/>
              <a:t>}say, three{\</a:t>
            </a:r>
            <a:r>
              <a:rPr lang="en-US" altLang="en-US" sz="1600" dirty="0" err="1"/>
              <a:t>mdash</a:t>
            </a:r>
            <a:r>
              <a:rPr lang="en-US" altLang="en-US" sz="1600" dirty="0"/>
              <a:t>}and store their compressed versions n a single page frame.</a:t>
            </a:r>
          </a:p>
          <a:p>
            <a:endParaRPr lang="en-US" altLang="en-US" sz="1600" dirty="0"/>
          </a:p>
        </p:txBody>
      </p:sp>
      <p:pic>
        <p:nvPicPr>
          <p:cNvPr id="2" name="Picture 4" descr="B:\os-book\os10-dir\Slides-WORK-area\Figures-dir\ch10\JPG-dir\10_24.jpg">
            <a:extLst>
              <a:ext uri="{FF2B5EF4-FFF2-40B4-BE49-F238E27FC236}">
                <a16:creationId xmlns:a16="http://schemas.microsoft.com/office/drawing/2014/main" id="{EF7E5D04-88D2-4443-81E4-5786B5BB9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052" y="2934269"/>
            <a:ext cx="4449763" cy="81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1BC5715A-B927-4EBF-A480-3087107643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61005" y="1125264"/>
            <a:ext cx="772318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Memory</a:t>
            </a:r>
            <a:r>
              <a:rPr lang="en-US" altLang="en-US" sz="2400" dirty="0"/>
              <a:t> </a:t>
            </a:r>
            <a:r>
              <a:rPr lang="en-US" altLang="en-US" sz="2400" b="1" dirty="0"/>
              <a:t>Compression (Cont.)</a:t>
            </a: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FA8EC8F9-E77C-45B9-8E2B-6C2B67691A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0319" y="1885358"/>
            <a:ext cx="7677150" cy="4530725"/>
          </a:xfrm>
        </p:spPr>
        <p:txBody>
          <a:bodyPr/>
          <a:lstStyle/>
          <a:p>
            <a:r>
              <a:rPr lang="en-US" altLang="en-US" dirty="0"/>
              <a:t>An alternative to paging is </a:t>
            </a:r>
            <a:r>
              <a:rPr lang="en-US" altLang="en-US" b="1" dirty="0">
                <a:solidFill>
                  <a:srgbClr val="0070C0"/>
                </a:solidFill>
              </a:rPr>
              <a:t>memory compression</a:t>
            </a:r>
            <a:r>
              <a:rPr lang="en-US" altLang="en-US" dirty="0"/>
              <a:t>. </a:t>
            </a:r>
          </a:p>
          <a:p>
            <a:r>
              <a:rPr lang="en-US" altLang="en-US" dirty="0"/>
              <a:t>Rather than paging out modified frames to swap space, we compress several frames into a single frame, enabling the system to reduce memory usage without resorting to swapping pages.</a:t>
            </a:r>
          </a:p>
        </p:txBody>
      </p:sp>
      <p:pic>
        <p:nvPicPr>
          <p:cNvPr id="2" name="Picture 2" descr="B:\os-book\os10-dir\Slides-WORK-area\Figures-dir\ch10\JPG-dir\10_25.jpg">
            <a:extLst>
              <a:ext uri="{FF2B5EF4-FFF2-40B4-BE49-F238E27FC236}">
                <a16:creationId xmlns:a16="http://schemas.microsoft.com/office/drawing/2014/main" id="{4F807549-A684-45EB-0DBA-154F93D72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366" y="3592039"/>
            <a:ext cx="515937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53F0-CC1F-9553-DB02-CC5162AE4D5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7739" y="2503937"/>
            <a:ext cx="10231676" cy="1211586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7E971F2-9E26-AC7C-6B50-66A4E6DAD1F6}"/>
              </a:ext>
            </a:extLst>
          </p:cNvPr>
          <p:cNvSpPr txBox="1">
            <a:spLocks/>
          </p:cNvSpPr>
          <p:nvPr/>
        </p:nvSpPr>
        <p:spPr>
          <a:xfrm>
            <a:off x="1356757" y="189041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4F86468-AEA8-B66F-F777-E3EDBA272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35" y="3200380"/>
            <a:ext cx="11187130" cy="4572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5A389CA-942E-9CC8-7375-BBE87B67A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24/07/2025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0B388F-2D92-0A98-BD7E-A8FBF69E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99E895-9D5C-2BBA-E983-9C84D2E6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88D7-7741-46C0-B3EE-0924E171B329}" type="slidenum">
              <a:rPr lang="en-US" smtClean="0"/>
              <a:pPr/>
              <a:t>85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8364DFA-17BC-BFF1-066D-632E3BF606FE}"/>
              </a:ext>
            </a:extLst>
          </p:cNvPr>
          <p:cNvSpPr txBox="1">
            <a:spLocks/>
          </p:cNvSpPr>
          <p:nvPr/>
        </p:nvSpPr>
        <p:spPr>
          <a:xfrm>
            <a:off x="1072832" y="2612214"/>
            <a:ext cx="10515600" cy="1325563"/>
          </a:xfrm>
          <a:prstGeom prst="rect">
            <a:avLst/>
          </a:prstGeom>
          <a:solidFill>
            <a:schemeClr val="tx2">
              <a:lumMod val="50000"/>
            </a:schemeClr>
          </a:solidFill>
          <a:ln w="76200">
            <a:solidFill>
              <a:schemeClr val="bg1"/>
            </a:solidFill>
          </a:ln>
        </p:spPr>
        <p:txBody>
          <a:bodyPr>
            <a:normAutofit/>
          </a:bodyPr>
          <a:lstStyle>
            <a:lvl1pPr eaLnBrk="1" hangingPunct="1"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7200" b="1" ker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72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07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82E1AA8-C0F1-47D6-90C4-29E3C8F7FB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7549" y="822422"/>
            <a:ext cx="75612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Shared Library Using Virtual Memory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1974DA36-B737-B4AA-C050-A7903D5C6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102" y="1424781"/>
            <a:ext cx="6070600" cy="400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d333690-d1c4-4691-ad6c-7ef607921f92"/>
  <p:tag name="TPVERSION" val="8"/>
  <p:tag name="TPFULLVERSION" val="8.2.0.11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PPT_Module 5_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RSC_MEETING_PPT</Template>
  <TotalTime>2422</TotalTime>
  <Words>4994</Words>
  <Application>Microsoft Office PowerPoint</Application>
  <PresentationFormat>Widescreen</PresentationFormat>
  <Paragraphs>592</Paragraphs>
  <Slides>85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6" baseType="lpstr">
      <vt:lpstr>ＭＳ Ｐゴシック</vt:lpstr>
      <vt:lpstr>Aptos</vt:lpstr>
      <vt:lpstr>Arial</vt:lpstr>
      <vt:lpstr>Courier New</vt:lpstr>
      <vt:lpstr>Helvetica</vt:lpstr>
      <vt:lpstr>Monotype Sorts</vt:lpstr>
      <vt:lpstr>Symbol</vt:lpstr>
      <vt:lpstr>Times New Roman</vt:lpstr>
      <vt:lpstr>Webdings</vt:lpstr>
      <vt:lpstr>Wingdings</vt:lpstr>
      <vt:lpstr>PPT_Module 5_Python</vt:lpstr>
      <vt:lpstr>Virtual Memory</vt:lpstr>
      <vt:lpstr>Virtual Memory</vt:lpstr>
      <vt:lpstr>Objectives</vt:lpstr>
      <vt:lpstr>Background</vt:lpstr>
      <vt:lpstr>Virtual memory </vt:lpstr>
      <vt:lpstr>Virtual memory  (Cont.)</vt:lpstr>
      <vt:lpstr>Virtual Memory That is Larger Than Physical Memory</vt:lpstr>
      <vt:lpstr>Virtual-address Space</vt:lpstr>
      <vt:lpstr>Shared Library Using Virtual Memory</vt:lpstr>
      <vt:lpstr>Demand Paging</vt:lpstr>
      <vt:lpstr>Demand Paging</vt:lpstr>
      <vt:lpstr>Basic Concepts</vt:lpstr>
      <vt:lpstr>Valid-Invalid Bit</vt:lpstr>
      <vt:lpstr>Page Table When Some Pages Are Not in Main Memory</vt:lpstr>
      <vt:lpstr>Steps in Handling Page Fault</vt:lpstr>
      <vt:lpstr>Steps in Handling a Page Fault (Cont.)</vt:lpstr>
      <vt:lpstr>Aspects of Demand Paging</vt:lpstr>
      <vt:lpstr>Instruction Restart</vt:lpstr>
      <vt:lpstr>Free-Frame List</vt:lpstr>
      <vt:lpstr> Stages in Demand Paging – Worse Case</vt:lpstr>
      <vt:lpstr>Stages in Demand Paging  (Cont.)</vt:lpstr>
      <vt:lpstr>Performance of Demand Paging</vt:lpstr>
      <vt:lpstr>Demand Paging Example</vt:lpstr>
      <vt:lpstr>Demand Paging Optimizations</vt:lpstr>
      <vt:lpstr>Copy-on-Write</vt:lpstr>
      <vt:lpstr>Before Process 1 Modifies Page C</vt:lpstr>
      <vt:lpstr>After Process 1 Modifies Page C</vt:lpstr>
      <vt:lpstr>What Happens if There is no Free Frame?</vt:lpstr>
      <vt:lpstr>Page Replacement</vt:lpstr>
      <vt:lpstr>Need For Page Replacement</vt:lpstr>
      <vt:lpstr>Basic Page Replacement</vt:lpstr>
      <vt:lpstr>Page Replacement</vt:lpstr>
      <vt:lpstr>Page and Frame Replacement Algorithms</vt:lpstr>
      <vt:lpstr>Graph of Page Faults Versus the Number of Frames</vt:lpstr>
      <vt:lpstr>First-In-First-Out (FIFO) Algorithm</vt:lpstr>
      <vt:lpstr>FIFO Illustrating Belady’s Anomaly</vt:lpstr>
      <vt:lpstr>Optimal Algorithm</vt:lpstr>
      <vt:lpstr>Least Recently Used (LRU) Algorithm</vt:lpstr>
      <vt:lpstr>LRU Algorithm (Cont.)</vt:lpstr>
      <vt:lpstr>LRU Algorithm (Cont.)</vt:lpstr>
      <vt:lpstr>LRU Approximation Algorithms</vt:lpstr>
      <vt:lpstr>LRU Approximation Algorithms (cont.)</vt:lpstr>
      <vt:lpstr> Second-chance Algorithm</vt:lpstr>
      <vt:lpstr>Enhanced Second-Chance Algorithm</vt:lpstr>
      <vt:lpstr>Counting Algorithms</vt:lpstr>
      <vt:lpstr>Page-Buffering Algorithms</vt:lpstr>
      <vt:lpstr>Applications and Page Replacement</vt:lpstr>
      <vt:lpstr>Allocation of Frames</vt:lpstr>
      <vt:lpstr>Global vs. Local Allocation</vt:lpstr>
      <vt:lpstr>Reclaiming Pages</vt:lpstr>
      <vt:lpstr>Reclaiming Pages Example </vt:lpstr>
      <vt:lpstr>Non-Uniform Memory Access</vt:lpstr>
      <vt:lpstr>Non-Uniform Memory Access (Cont.)</vt:lpstr>
      <vt:lpstr>Thrashing</vt:lpstr>
      <vt:lpstr>Thrashing (Cont.)</vt:lpstr>
      <vt:lpstr>Demand Paging and Thrashing </vt:lpstr>
      <vt:lpstr>Locality In A Memory-Reference Pattern</vt:lpstr>
      <vt:lpstr>Working-Set Model</vt:lpstr>
      <vt:lpstr>Working-Set Model (Cont.)</vt:lpstr>
      <vt:lpstr>Keeping Track of the Working Set</vt:lpstr>
      <vt:lpstr>Page-Fault Frequency</vt:lpstr>
      <vt:lpstr>Working Sets and Page Fault Rates</vt:lpstr>
      <vt:lpstr>Allocating Kernel Memory</vt:lpstr>
      <vt:lpstr>Buddy System</vt:lpstr>
      <vt:lpstr>Buddy System Allocator</vt:lpstr>
      <vt:lpstr>Slab Allocator</vt:lpstr>
      <vt:lpstr>Slab Allocation</vt:lpstr>
      <vt:lpstr>Slab Allocator in Linux</vt:lpstr>
      <vt:lpstr>Slab Allocator in Linux (Cont.)</vt:lpstr>
      <vt:lpstr>Other Considerations</vt:lpstr>
      <vt:lpstr>Prepaging</vt:lpstr>
      <vt:lpstr>Page Size</vt:lpstr>
      <vt:lpstr>TLB Reach </vt:lpstr>
      <vt:lpstr>Program Structure</vt:lpstr>
      <vt:lpstr>I/O interlock</vt:lpstr>
      <vt:lpstr>Operating System Examples</vt:lpstr>
      <vt:lpstr>Windows</vt:lpstr>
      <vt:lpstr>Solaris </vt:lpstr>
      <vt:lpstr>Solaris 2 Page Scanner</vt:lpstr>
      <vt:lpstr>Performance of Demand Paging</vt:lpstr>
      <vt:lpstr>Need For Page Replacement</vt:lpstr>
      <vt:lpstr>Priority Allocation</vt:lpstr>
      <vt:lpstr>Memory Compression</vt:lpstr>
      <vt:lpstr>Memory Compression (Cont.)</vt:lpstr>
      <vt:lpstr>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KAVYASHREE E D</dc:creator>
  <cp:lastModifiedBy>Admin</cp:lastModifiedBy>
  <cp:revision>77</cp:revision>
  <dcterms:created xsi:type="dcterms:W3CDTF">2025-06-24T09:04:55Z</dcterms:created>
  <dcterms:modified xsi:type="dcterms:W3CDTF">2025-11-10T05:40:21Z</dcterms:modified>
</cp:coreProperties>
</file>