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3" r:id="rId1"/>
  </p:sldMasterIdLst>
  <p:notesMasterIdLst>
    <p:notesMasterId r:id="rId69"/>
  </p:notesMasterIdLst>
  <p:handoutMasterIdLst>
    <p:handoutMasterId r:id="rId70"/>
  </p:handout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86" r:id="rId31"/>
    <p:sldId id="287" r:id="rId32"/>
    <p:sldId id="288" r:id="rId33"/>
    <p:sldId id="289" r:id="rId34"/>
    <p:sldId id="290" r:id="rId35"/>
    <p:sldId id="291" r:id="rId36"/>
    <p:sldId id="292" r:id="rId37"/>
    <p:sldId id="293" r:id="rId38"/>
    <p:sldId id="294" r:id="rId39"/>
    <p:sldId id="295" r:id="rId40"/>
    <p:sldId id="296" r:id="rId41"/>
    <p:sldId id="297" r:id="rId42"/>
    <p:sldId id="298" r:id="rId43"/>
    <p:sldId id="299" r:id="rId44"/>
    <p:sldId id="300" r:id="rId45"/>
    <p:sldId id="301" r:id="rId46"/>
    <p:sldId id="302" r:id="rId47"/>
    <p:sldId id="303" r:id="rId48"/>
    <p:sldId id="304" r:id="rId49"/>
    <p:sldId id="305" r:id="rId50"/>
    <p:sldId id="306" r:id="rId51"/>
    <p:sldId id="307" r:id="rId52"/>
    <p:sldId id="308" r:id="rId53"/>
    <p:sldId id="309" r:id="rId54"/>
    <p:sldId id="310" r:id="rId55"/>
    <p:sldId id="311" r:id="rId56"/>
    <p:sldId id="312" r:id="rId57"/>
    <p:sldId id="313" r:id="rId58"/>
    <p:sldId id="314" r:id="rId59"/>
    <p:sldId id="315" r:id="rId60"/>
    <p:sldId id="316" r:id="rId61"/>
    <p:sldId id="317" r:id="rId62"/>
    <p:sldId id="318" r:id="rId63"/>
    <p:sldId id="319" r:id="rId64"/>
    <p:sldId id="320" r:id="rId65"/>
    <p:sldId id="321" r:id="rId66"/>
    <p:sldId id="322" r:id="rId67"/>
    <p:sldId id="323" r:id="rId68"/>
  </p:sldIdLst>
  <p:sldSz cx="12192000" cy="6858000"/>
  <p:notesSz cx="6858000" cy="9144000"/>
  <p:custDataLst>
    <p:tags r:id="rId71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85BE263C-DBD7-4A20-BB59-AAB30ACAA65A}" styleName="Medium Style 3 - 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12C8C85-51F0-491E-9774-3900AFEF0FD7}" styleName="Light Style 2 - Accent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>
      <p:cViewPr varScale="1">
        <p:scale>
          <a:sx n="61" d="100"/>
          <a:sy n="61" d="100"/>
        </p:scale>
        <p:origin x="1098" y="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 snapToGrid="0">
      <p:cViewPr varScale="1">
        <p:scale>
          <a:sx n="63" d="100"/>
          <a:sy n="63" d="100"/>
        </p:scale>
        <p:origin x="3206" y="77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theme" Target="theme/theme1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presProps" Target="pres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handoutMaster" Target="handoutMasters/handoutMaster1.xml"/><Relationship Id="rId7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71" Type="http://schemas.openxmlformats.org/officeDocument/2006/relationships/tags" Target="tags/tag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9EA3AF54-BB2A-36E0-2B53-1108BD407C22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7FF0A24-4598-600E-800E-36E21B66F7AC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CC16645-67FD-413B-9842-87FE454F172F}" type="datetimeFigureOut">
              <a:rPr lang="en-US" smtClean="0"/>
              <a:pPr/>
              <a:t>11/10/2025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9AAA360-14F6-4A1A-2DDD-0840D5394C27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1EEA462-1A75-FA81-0030-F751F910D4B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DD83CB-A1BB-420E-9D61-29AC350BACB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226331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2A9629E-9570-45F7-A50F-DC60170FF773}" type="datetimeFigureOut">
              <a:rPr lang="en-US" smtClean="0"/>
              <a:pPr/>
              <a:t>11/10/2025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8CEAAC4-8DCE-4A0D-9E96-2290A0A3526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08614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2814400" y="6549752"/>
            <a:ext cx="6277229" cy="246221"/>
          </a:xfrm>
        </p:spPr>
        <p:txBody>
          <a:bodyPr lIns="0" tIns="0" rIns="0" bIns="0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Department of CSE, ATMECE, </a:t>
            </a:r>
            <a:r>
              <a:rPr lang="en-US" dirty="0" err="1"/>
              <a:t>Mysuru</a:t>
            </a:r>
            <a:endParaRPr lang="en-US"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137755" y="6539361"/>
            <a:ext cx="2384742" cy="246221"/>
          </a:xfrm>
        </p:spPr>
        <p:txBody>
          <a:bodyPr lIns="0" tIns="0" rIns="0" bIns="0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24/07/2025</a:t>
            </a:r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9269407" y="6549751"/>
            <a:ext cx="2805620" cy="246221"/>
          </a:xfrm>
        </p:spPr>
        <p:txBody>
          <a:bodyPr lIns="0" tIns="0" rIns="0" bIns="0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0B88D7-7741-46C0-B3EE-0924E171B32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00368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12178" y="6542947"/>
            <a:ext cx="2221927" cy="246221"/>
          </a:xfrm>
        </p:spPr>
        <p:txBody>
          <a:bodyPr/>
          <a:lstStyle>
            <a:lvl1pPr>
              <a:defRPr sz="1600">
                <a:latin typeface="+mj-lt"/>
              </a:defRPr>
            </a:lvl1pPr>
          </a:lstStyle>
          <a:p>
            <a:r>
              <a:rPr lang="en-US"/>
              <a:t>24/07/2025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54045" y="6542948"/>
            <a:ext cx="6300216" cy="246221"/>
          </a:xfrm>
        </p:spPr>
        <p:txBody>
          <a:bodyPr/>
          <a:lstStyle>
            <a:lvl1pPr>
              <a:defRPr sz="1600">
                <a:latin typeface="+mj-lt"/>
              </a:defRPr>
            </a:lvl1pPr>
          </a:lstStyle>
          <a:p>
            <a:r>
              <a:rPr lang="en-US" dirty="0"/>
              <a:t>Department of CSE, ATMECE, </a:t>
            </a:r>
            <a:r>
              <a:rPr lang="en-US" dirty="0" err="1"/>
              <a:t>Mysuru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236548" y="6563729"/>
            <a:ext cx="2805620" cy="246221"/>
          </a:xfrm>
        </p:spPr>
        <p:txBody>
          <a:bodyPr/>
          <a:lstStyle>
            <a:lvl1pPr>
              <a:defRPr sz="1600">
                <a:latin typeface="+mj-lt"/>
              </a:defRPr>
            </a:lvl1pPr>
          </a:lstStyle>
          <a:p>
            <a:fld id="{050B88D7-7741-46C0-B3EE-0924E171B32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34212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theme" Target="../theme/theme1.xml"/><Relationship Id="rId7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image" Target="../media/image2.jpeg"/><Relationship Id="rId10" Type="http://schemas.openxmlformats.org/officeDocument/2006/relationships/image" Target="../media/image7.png"/><Relationship Id="rId4" Type="http://schemas.openxmlformats.org/officeDocument/2006/relationships/image" Target="../media/image1.png"/><Relationship Id="rId9" Type="http://schemas.openxmlformats.org/officeDocument/2006/relationships/image" Target="../media/image6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0" y="6461537"/>
            <a:ext cx="12230099" cy="417245"/>
          </a:xfrm>
          <a:prstGeom prst="rect">
            <a:avLst/>
          </a:prstGeom>
        </p:spPr>
      </p:pic>
      <p:sp>
        <p:nvSpPr>
          <p:cNvPr id="17" name="bg object 17"/>
          <p:cNvSpPr/>
          <p:nvPr/>
        </p:nvSpPr>
        <p:spPr>
          <a:xfrm>
            <a:off x="0" y="504289"/>
            <a:ext cx="12160250" cy="201295"/>
          </a:xfrm>
          <a:custGeom>
            <a:avLst/>
            <a:gdLst/>
            <a:ahLst/>
            <a:cxnLst/>
            <a:rect l="l" t="t" r="r" b="b"/>
            <a:pathLst>
              <a:path w="12160250" h="201295">
                <a:moveTo>
                  <a:pt x="12160084" y="0"/>
                </a:moveTo>
                <a:lnTo>
                  <a:pt x="0" y="0"/>
                </a:lnTo>
                <a:lnTo>
                  <a:pt x="0" y="200888"/>
                </a:lnTo>
                <a:lnTo>
                  <a:pt x="6080036" y="200888"/>
                </a:lnTo>
                <a:lnTo>
                  <a:pt x="12160084" y="200888"/>
                </a:lnTo>
                <a:lnTo>
                  <a:pt x="12160084" y="0"/>
                </a:lnTo>
                <a:close/>
              </a:path>
            </a:pathLst>
          </a:custGeom>
          <a:solidFill>
            <a:srgbClr val="75707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g object 18"/>
          <p:cNvSpPr/>
          <p:nvPr/>
        </p:nvSpPr>
        <p:spPr>
          <a:xfrm>
            <a:off x="-72737" y="504289"/>
            <a:ext cx="12302836" cy="201295"/>
          </a:xfrm>
          <a:custGeom>
            <a:avLst/>
            <a:gdLst/>
            <a:ahLst/>
            <a:cxnLst/>
            <a:rect l="l" t="t" r="r" b="b"/>
            <a:pathLst>
              <a:path w="10855960" h="201295">
                <a:moveTo>
                  <a:pt x="10855794" y="0"/>
                </a:moveTo>
                <a:lnTo>
                  <a:pt x="0" y="0"/>
                </a:lnTo>
                <a:lnTo>
                  <a:pt x="0" y="200888"/>
                </a:lnTo>
                <a:lnTo>
                  <a:pt x="5428081" y="200888"/>
                </a:lnTo>
                <a:lnTo>
                  <a:pt x="10855794" y="200888"/>
                </a:lnTo>
                <a:lnTo>
                  <a:pt x="10855794" y="0"/>
                </a:lnTo>
                <a:close/>
              </a:path>
            </a:pathLst>
          </a:custGeom>
          <a:solidFill>
            <a:srgbClr val="FFB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9" name="bg object 19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207721" y="274254"/>
            <a:ext cx="2442959" cy="713155"/>
          </a:xfrm>
          <a:prstGeom prst="rect">
            <a:avLst/>
          </a:prstGeom>
        </p:spPr>
      </p:pic>
      <p:pic>
        <p:nvPicPr>
          <p:cNvPr id="22" name="bg object 22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10409484" y="282376"/>
            <a:ext cx="733489" cy="673859"/>
          </a:xfrm>
          <a:prstGeom prst="rect">
            <a:avLst/>
          </a:prstGeom>
        </p:spPr>
      </p:pic>
      <p:pic>
        <p:nvPicPr>
          <p:cNvPr id="23" name="bg object 23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9428700" y="126074"/>
            <a:ext cx="1020135" cy="967281"/>
          </a:xfrm>
          <a:prstGeom prst="rect">
            <a:avLst/>
          </a:prstGeom>
        </p:spPr>
      </p:pic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059720" y="6440755"/>
            <a:ext cx="5897663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dirty="0"/>
              <a:t>Department of CSE, ATMECE, </a:t>
            </a:r>
            <a:r>
              <a:rPr lang="en-US" dirty="0" err="1"/>
              <a:t>Mysuru</a:t>
            </a:r>
            <a:endParaRPr lang="en-US"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101379" y="6538869"/>
            <a:ext cx="280562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dirty="0"/>
              <a:t>24/07/2025</a:t>
            </a:r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9211483" y="6445350"/>
            <a:ext cx="280562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fld id="{050B88D7-7741-46C0-B3EE-0924E171B329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28" name="Picture 27"/>
          <p:cNvPicPr/>
          <p:nvPr userDrawn="1"/>
        </p:nvPicPr>
        <p:blipFill>
          <a:blip r:embed="rId8"/>
          <a:srcRect l="87247" r="2556" b="38961"/>
          <a:stretch>
            <a:fillRect/>
          </a:stretch>
        </p:blipFill>
        <p:spPr>
          <a:xfrm>
            <a:off x="11222185" y="164044"/>
            <a:ext cx="772756" cy="906492"/>
          </a:xfrm>
          <a:prstGeom prst="rect">
            <a:avLst/>
          </a:prstGeom>
        </p:spPr>
      </p:pic>
      <p:pic>
        <p:nvPicPr>
          <p:cNvPr id="29" name="Picture 28"/>
          <p:cNvPicPr>
            <a:picLocks noChangeAspect="1"/>
          </p:cNvPicPr>
          <p:nvPr userDrawn="1"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95" t="13276" r="3190" b="20189"/>
          <a:stretch/>
        </p:blipFill>
        <p:spPr>
          <a:xfrm>
            <a:off x="138456" y="94698"/>
            <a:ext cx="2512224" cy="984828"/>
          </a:xfrm>
          <a:prstGeom prst="rect">
            <a:avLst/>
          </a:prstGeom>
        </p:spPr>
      </p:pic>
      <p:pic>
        <p:nvPicPr>
          <p:cNvPr id="1026" name="Picture 2" descr="🎉 MIET Achieves GOLD Rating by QS I-GAUGE! 🏆, We are delighted to  announce that MIET has been awarded the prestigious GOLD rating by QS  I-GAUGE, becoming the first institution in Jammu &amp; Kashmir UT to ..."/>
          <p:cNvPicPr>
            <a:picLocks noChangeAspect="1" noChangeArrowheads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75078" y="313550"/>
            <a:ext cx="1061799" cy="5800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713622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5" r:id="rId1"/>
    <p:sldLayoutId id="2147483736" r:id="rId2"/>
  </p:sldLayoutIdLst>
  <p:hf hdr="0"/>
  <p:txStyles>
    <p:titleStyle>
      <a:lvl1pPr eaLnBrk="1" hangingPunct="1">
        <a:defRPr>
          <a:latin typeface="+mj-lt"/>
          <a:ea typeface="+mj-ea"/>
          <a:cs typeface="+mj-cs"/>
        </a:defRPr>
      </a:lvl1pPr>
    </p:titleStyle>
    <p:bodyStyle>
      <a:lvl1pPr marL="0" eaLnBrk="1" hangingPunct="1">
        <a:defRPr>
          <a:latin typeface="+mn-lt"/>
          <a:ea typeface="+mn-ea"/>
          <a:cs typeface="+mn-cs"/>
        </a:defRPr>
      </a:lvl1pPr>
      <a:lvl2pPr marL="457200" eaLnBrk="1" hangingPunct="1">
        <a:defRPr>
          <a:latin typeface="+mn-lt"/>
          <a:ea typeface="+mn-ea"/>
          <a:cs typeface="+mn-cs"/>
        </a:defRPr>
      </a:lvl2pPr>
      <a:lvl3pPr marL="914400" eaLnBrk="1" hangingPunct="1">
        <a:defRPr>
          <a:latin typeface="+mn-lt"/>
          <a:ea typeface="+mn-ea"/>
          <a:cs typeface="+mn-cs"/>
        </a:defRPr>
      </a:lvl3pPr>
      <a:lvl4pPr marL="1371600" eaLnBrk="1" hangingPunct="1">
        <a:defRPr>
          <a:latin typeface="+mn-lt"/>
          <a:ea typeface="+mn-ea"/>
          <a:cs typeface="+mn-cs"/>
        </a:defRPr>
      </a:lvl4pPr>
      <a:lvl5pPr marL="1828800" eaLnBrk="1" hangingPunct="1">
        <a:defRPr>
          <a:latin typeface="+mn-lt"/>
          <a:ea typeface="+mn-ea"/>
          <a:cs typeface="+mn-cs"/>
        </a:defRPr>
      </a:lvl5pPr>
      <a:lvl6pPr marL="2286000" eaLnBrk="1" hangingPunct="1">
        <a:defRPr>
          <a:latin typeface="+mn-lt"/>
          <a:ea typeface="+mn-ea"/>
          <a:cs typeface="+mn-cs"/>
        </a:defRPr>
      </a:lvl6pPr>
      <a:lvl7pPr marL="2743200" eaLnBrk="1" hangingPunct="1">
        <a:defRPr>
          <a:latin typeface="+mn-lt"/>
          <a:ea typeface="+mn-ea"/>
          <a:cs typeface="+mn-cs"/>
        </a:defRPr>
      </a:lvl7pPr>
      <a:lvl8pPr marL="3200400" eaLnBrk="1" hangingPunct="1">
        <a:defRPr>
          <a:latin typeface="+mn-lt"/>
          <a:ea typeface="+mn-ea"/>
          <a:cs typeface="+mn-cs"/>
        </a:defRPr>
      </a:lvl8pPr>
      <a:lvl9pPr marL="3657600" eaLnBrk="1" hangingPunct="1">
        <a:defRPr>
          <a:latin typeface="+mn-lt"/>
          <a:ea typeface="+mn-ea"/>
          <a:cs typeface="+mn-cs"/>
        </a:defRPr>
      </a:lvl9pPr>
    </p:bodyStyle>
    <p:otherStyle>
      <a:lvl1pPr marL="0" eaLnBrk="1" hangingPunct="1">
        <a:defRPr>
          <a:latin typeface="+mn-lt"/>
          <a:ea typeface="+mn-ea"/>
          <a:cs typeface="+mn-cs"/>
        </a:defRPr>
      </a:lvl1pPr>
      <a:lvl2pPr marL="457200" eaLnBrk="1" hangingPunct="1">
        <a:defRPr>
          <a:latin typeface="+mn-lt"/>
          <a:ea typeface="+mn-ea"/>
          <a:cs typeface="+mn-cs"/>
        </a:defRPr>
      </a:lvl2pPr>
      <a:lvl3pPr marL="914400" eaLnBrk="1" hangingPunct="1">
        <a:defRPr>
          <a:latin typeface="+mn-lt"/>
          <a:ea typeface="+mn-ea"/>
          <a:cs typeface="+mn-cs"/>
        </a:defRPr>
      </a:lvl3pPr>
      <a:lvl4pPr marL="1371600" eaLnBrk="1" hangingPunct="1">
        <a:defRPr>
          <a:latin typeface="+mn-lt"/>
          <a:ea typeface="+mn-ea"/>
          <a:cs typeface="+mn-cs"/>
        </a:defRPr>
      </a:lvl4pPr>
      <a:lvl5pPr marL="1828800" eaLnBrk="1" hangingPunct="1">
        <a:defRPr>
          <a:latin typeface="+mn-lt"/>
          <a:ea typeface="+mn-ea"/>
          <a:cs typeface="+mn-cs"/>
        </a:defRPr>
      </a:lvl5pPr>
      <a:lvl6pPr marL="2286000" eaLnBrk="1" hangingPunct="1">
        <a:defRPr>
          <a:latin typeface="+mn-lt"/>
          <a:ea typeface="+mn-ea"/>
          <a:cs typeface="+mn-cs"/>
        </a:defRPr>
      </a:lvl6pPr>
      <a:lvl7pPr marL="2743200" eaLnBrk="1" hangingPunct="1">
        <a:defRPr>
          <a:latin typeface="+mn-lt"/>
          <a:ea typeface="+mn-ea"/>
          <a:cs typeface="+mn-cs"/>
        </a:defRPr>
      </a:lvl7pPr>
      <a:lvl8pPr marL="3200400" eaLnBrk="1" hangingPunct="1">
        <a:defRPr>
          <a:latin typeface="+mn-lt"/>
          <a:ea typeface="+mn-ea"/>
          <a:cs typeface="+mn-cs"/>
        </a:defRPr>
      </a:lvl8pPr>
      <a:lvl9pPr marL="3657600" eaLnBrk="1" hangingPunct="1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wmf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wmf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1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1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1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1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emf"/><Relationship Id="rId1" Type="http://schemas.openxmlformats.org/officeDocument/2006/relationships/slideLayout" Target="../slideLayouts/slideLayout1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>
            <a:extLst>
              <a:ext uri="{FF2B5EF4-FFF2-40B4-BE49-F238E27FC236}">
                <a16:creationId xmlns:a16="http://schemas.microsoft.com/office/drawing/2014/main" id="{079997BE-9BB1-4138-B224-8F7553DD5026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3865728" y="2267708"/>
            <a:ext cx="7772400" cy="2128838"/>
          </a:xfrm>
        </p:spPr>
        <p:txBody>
          <a:bodyPr/>
          <a:lstStyle/>
          <a:p>
            <a:pPr eaLnBrk="1" hangingPunct="1"/>
            <a:r>
              <a:rPr lang="en-US" altLang="en-US" sz="2400" b="1" dirty="0"/>
              <a:t>Main Memory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>
            <a:extLst>
              <a:ext uri="{FF2B5EF4-FFF2-40B4-BE49-F238E27FC236}">
                <a16:creationId xmlns:a16="http://schemas.microsoft.com/office/drawing/2014/main" id="{6EE17CB2-3EF8-43F1-A8BB-98F682CD0EF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3641474" y="1027333"/>
            <a:ext cx="7548562" cy="576262"/>
          </a:xfrm>
        </p:spPr>
        <p:txBody>
          <a:bodyPr/>
          <a:lstStyle/>
          <a:p>
            <a:pPr eaLnBrk="1" hangingPunct="1"/>
            <a:r>
              <a:rPr lang="en-US" altLang="en-US" sz="2400" b="1" dirty="0"/>
              <a:t>Logical vs. Physical Address Space</a:t>
            </a:r>
          </a:p>
        </p:txBody>
      </p:sp>
      <p:sp>
        <p:nvSpPr>
          <p:cNvPr id="12291" name="Rectangle 3">
            <a:extLst>
              <a:ext uri="{FF2B5EF4-FFF2-40B4-BE49-F238E27FC236}">
                <a16:creationId xmlns:a16="http://schemas.microsoft.com/office/drawing/2014/main" id="{C26127BF-B122-444D-8E10-A4BB1E147CB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916781" y="1919051"/>
            <a:ext cx="7702615" cy="4468812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en-US" dirty="0"/>
              <a:t>The concept of a logical address space that is bound to a separate </a:t>
            </a:r>
            <a:r>
              <a:rPr lang="en-US" altLang="en-US" b="1" dirty="0">
                <a:solidFill>
                  <a:srgbClr val="006699"/>
                </a:solidFill>
                <a:latin typeface="+mj-lt"/>
              </a:rPr>
              <a:t>physical</a:t>
            </a:r>
            <a:r>
              <a:rPr lang="en-US" altLang="en-US" b="1" dirty="0">
                <a:solidFill>
                  <a:srgbClr val="3366FF"/>
                </a:solidFill>
              </a:rPr>
              <a:t> </a:t>
            </a:r>
            <a:r>
              <a:rPr lang="en-US" altLang="en-US" b="1" dirty="0">
                <a:solidFill>
                  <a:srgbClr val="006699"/>
                </a:solidFill>
                <a:latin typeface="+mj-lt"/>
              </a:rPr>
              <a:t>address</a:t>
            </a:r>
            <a:r>
              <a:rPr lang="en-US" altLang="en-US" b="1" dirty="0">
                <a:solidFill>
                  <a:srgbClr val="3366FF"/>
                </a:solidFill>
              </a:rPr>
              <a:t> </a:t>
            </a:r>
            <a:r>
              <a:rPr lang="en-US" altLang="en-US" b="1" dirty="0">
                <a:solidFill>
                  <a:srgbClr val="006699"/>
                </a:solidFill>
                <a:latin typeface="+mj-lt"/>
              </a:rPr>
              <a:t>space</a:t>
            </a:r>
            <a:r>
              <a:rPr lang="en-US" altLang="en-US" dirty="0">
                <a:solidFill>
                  <a:srgbClr val="3366FF"/>
                </a:solidFill>
              </a:rPr>
              <a:t> </a:t>
            </a:r>
            <a:r>
              <a:rPr lang="en-US" altLang="en-US" dirty="0"/>
              <a:t>is central to proper memory management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en-US" b="1" dirty="0">
                <a:solidFill>
                  <a:srgbClr val="006699"/>
                </a:solidFill>
                <a:latin typeface="+mj-lt"/>
              </a:rPr>
              <a:t>Logical</a:t>
            </a:r>
            <a:r>
              <a:rPr lang="en-US" altLang="en-US" b="1" dirty="0">
                <a:solidFill>
                  <a:srgbClr val="3366FF"/>
                </a:solidFill>
              </a:rPr>
              <a:t> </a:t>
            </a:r>
            <a:r>
              <a:rPr lang="en-US" altLang="en-US" b="1" dirty="0">
                <a:solidFill>
                  <a:srgbClr val="006699"/>
                </a:solidFill>
                <a:latin typeface="+mj-lt"/>
              </a:rPr>
              <a:t>address</a:t>
            </a:r>
            <a:r>
              <a:rPr lang="en-US" altLang="en-US" dirty="0">
                <a:solidFill>
                  <a:srgbClr val="3366FF"/>
                </a:solidFill>
              </a:rPr>
              <a:t> </a:t>
            </a:r>
            <a:r>
              <a:rPr lang="en-US" altLang="en-US" dirty="0"/>
              <a:t>– generated by the CPU; also referred to as </a:t>
            </a:r>
            <a:r>
              <a:rPr lang="en-US" altLang="en-US" b="1" dirty="0">
                <a:solidFill>
                  <a:srgbClr val="006699"/>
                </a:solidFill>
                <a:latin typeface="+mj-lt"/>
              </a:rPr>
              <a:t>virtual</a:t>
            </a:r>
            <a:r>
              <a:rPr lang="en-US" altLang="en-US" b="1" dirty="0">
                <a:solidFill>
                  <a:srgbClr val="3366FF"/>
                </a:solidFill>
              </a:rPr>
              <a:t> </a:t>
            </a:r>
            <a:r>
              <a:rPr lang="en-US" altLang="en-US" b="1" dirty="0">
                <a:solidFill>
                  <a:srgbClr val="006699"/>
                </a:solidFill>
                <a:latin typeface="+mj-lt"/>
              </a:rPr>
              <a:t>address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en-US" b="1" dirty="0">
                <a:solidFill>
                  <a:srgbClr val="006699"/>
                </a:solidFill>
                <a:latin typeface="+mj-lt"/>
              </a:rPr>
              <a:t>Physical</a:t>
            </a:r>
            <a:r>
              <a:rPr lang="en-US" altLang="en-US" b="1" dirty="0">
                <a:solidFill>
                  <a:srgbClr val="3366FF"/>
                </a:solidFill>
              </a:rPr>
              <a:t> </a:t>
            </a:r>
            <a:r>
              <a:rPr lang="en-US" altLang="en-US" b="1" dirty="0">
                <a:solidFill>
                  <a:srgbClr val="006699"/>
                </a:solidFill>
                <a:latin typeface="+mj-lt"/>
              </a:rPr>
              <a:t>address</a:t>
            </a:r>
            <a:r>
              <a:rPr lang="en-US" altLang="en-US" dirty="0">
                <a:solidFill>
                  <a:srgbClr val="3366FF"/>
                </a:solidFill>
              </a:rPr>
              <a:t> </a:t>
            </a:r>
            <a:r>
              <a:rPr lang="en-US" altLang="en-US" dirty="0"/>
              <a:t>– address seen by the memory unit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en-US" dirty="0"/>
              <a:t>Logical and physical addresses are the same in compile-time and load-time address-binding schemes; logical (virtual) and physical addresses differ in execution-time address-binding scheme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en-US" b="1" dirty="0">
                <a:solidFill>
                  <a:srgbClr val="006699"/>
                </a:solidFill>
                <a:latin typeface="+mj-lt"/>
              </a:rPr>
              <a:t>Logical</a:t>
            </a:r>
            <a:r>
              <a:rPr lang="en-US" altLang="en-US" b="1" dirty="0">
                <a:solidFill>
                  <a:srgbClr val="3366FF"/>
                </a:solidFill>
              </a:rPr>
              <a:t> </a:t>
            </a:r>
            <a:r>
              <a:rPr lang="en-US" altLang="en-US" b="1" dirty="0">
                <a:solidFill>
                  <a:srgbClr val="006699"/>
                </a:solidFill>
                <a:latin typeface="+mj-lt"/>
              </a:rPr>
              <a:t>address</a:t>
            </a:r>
            <a:r>
              <a:rPr lang="en-US" altLang="en-US" b="1" dirty="0">
                <a:solidFill>
                  <a:srgbClr val="3366FF"/>
                </a:solidFill>
              </a:rPr>
              <a:t> </a:t>
            </a:r>
            <a:r>
              <a:rPr lang="en-US" altLang="en-US" b="1" dirty="0">
                <a:solidFill>
                  <a:srgbClr val="006699"/>
                </a:solidFill>
                <a:latin typeface="+mj-lt"/>
              </a:rPr>
              <a:t>space</a:t>
            </a:r>
            <a:r>
              <a:rPr lang="en-US" altLang="en-US" b="1" dirty="0">
                <a:solidFill>
                  <a:srgbClr val="3366FF"/>
                </a:solidFill>
              </a:rPr>
              <a:t> </a:t>
            </a:r>
            <a:r>
              <a:rPr lang="en-US" altLang="en-US" dirty="0"/>
              <a:t>is the set of all logical addresses generated by a program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en-US" b="1" dirty="0">
                <a:solidFill>
                  <a:srgbClr val="006699"/>
                </a:solidFill>
                <a:latin typeface="+mj-lt"/>
              </a:rPr>
              <a:t>Physical</a:t>
            </a:r>
            <a:r>
              <a:rPr lang="en-US" altLang="en-US" b="1" dirty="0">
                <a:solidFill>
                  <a:srgbClr val="3366FF"/>
                </a:solidFill>
              </a:rPr>
              <a:t> </a:t>
            </a:r>
            <a:r>
              <a:rPr lang="en-US" altLang="en-US" b="1" dirty="0">
                <a:solidFill>
                  <a:srgbClr val="006699"/>
                </a:solidFill>
                <a:latin typeface="+mj-lt"/>
              </a:rPr>
              <a:t>address</a:t>
            </a:r>
            <a:r>
              <a:rPr lang="en-US" altLang="en-US" b="1" dirty="0">
                <a:solidFill>
                  <a:srgbClr val="3366FF"/>
                </a:solidFill>
              </a:rPr>
              <a:t> </a:t>
            </a:r>
            <a:r>
              <a:rPr lang="en-US" altLang="en-US" b="1" dirty="0">
                <a:solidFill>
                  <a:srgbClr val="006699"/>
                </a:solidFill>
                <a:latin typeface="+mj-lt"/>
              </a:rPr>
              <a:t>space</a:t>
            </a:r>
            <a:r>
              <a:rPr lang="en-US" altLang="en-US" b="1" dirty="0">
                <a:solidFill>
                  <a:srgbClr val="3366FF"/>
                </a:solidFill>
              </a:rPr>
              <a:t> </a:t>
            </a:r>
            <a:r>
              <a:rPr lang="en-US" altLang="en-US" dirty="0"/>
              <a:t>is the set of all physical addresses generated by a program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altLang="en-US" dirty="0"/>
          </a:p>
          <a:p>
            <a:endParaRPr lang="en-US" alt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>
            <a:extLst>
              <a:ext uri="{FF2B5EF4-FFF2-40B4-BE49-F238E27FC236}">
                <a16:creationId xmlns:a16="http://schemas.microsoft.com/office/drawing/2014/main" id="{6B95EF18-CDEF-4577-B2D3-2194188A6B2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3008525" y="880359"/>
            <a:ext cx="7839075" cy="576262"/>
          </a:xfrm>
        </p:spPr>
        <p:txBody>
          <a:bodyPr/>
          <a:lstStyle/>
          <a:p>
            <a:pPr eaLnBrk="1" hangingPunct="1"/>
            <a:r>
              <a:rPr lang="en-US" altLang="en-US" sz="2400" b="1" dirty="0"/>
              <a:t>Memory-Management Unit (MMU)</a:t>
            </a:r>
          </a:p>
        </p:txBody>
      </p:sp>
      <p:sp>
        <p:nvSpPr>
          <p:cNvPr id="13315" name="Rectangle 3">
            <a:extLst>
              <a:ext uri="{FF2B5EF4-FFF2-40B4-BE49-F238E27FC236}">
                <a16:creationId xmlns:a16="http://schemas.microsoft.com/office/drawing/2014/main" id="{48574B01-7329-4E5A-9F99-22E3D937557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1095442" y="1980116"/>
            <a:ext cx="7623108" cy="4484688"/>
          </a:xfrm>
        </p:spPr>
        <p:txBody>
          <a:bodyPr/>
          <a:lstStyle/>
          <a:p>
            <a:r>
              <a:rPr lang="en-US" altLang="en-US" dirty="0"/>
              <a:t>Hardware device that at run time maps virtual to physical address</a:t>
            </a:r>
          </a:p>
          <a:p>
            <a:endParaRPr lang="en-US" altLang="en-US" dirty="0"/>
          </a:p>
          <a:p>
            <a:endParaRPr lang="en-US" altLang="en-US" dirty="0"/>
          </a:p>
          <a:p>
            <a:endParaRPr lang="en-US" altLang="en-US" dirty="0"/>
          </a:p>
          <a:p>
            <a:endParaRPr lang="en-US" altLang="en-US" dirty="0"/>
          </a:p>
          <a:p>
            <a:endParaRPr lang="en-US" altLang="en-US" dirty="0"/>
          </a:p>
          <a:p>
            <a:endParaRPr lang="en-US" altLang="en-US" dirty="0"/>
          </a:p>
          <a:p>
            <a:endParaRPr lang="en-US" altLang="en-US" dirty="0"/>
          </a:p>
          <a:p>
            <a:r>
              <a:rPr lang="en-US" altLang="en-US" dirty="0"/>
              <a:t>Many methods possible, covered in the rest of this chapter</a:t>
            </a:r>
          </a:p>
          <a:p>
            <a:endParaRPr lang="en-US" altLang="en-US" dirty="0"/>
          </a:p>
          <a:p>
            <a:pPr>
              <a:buFont typeface="Monotype Sorts" pitchFamily="-84" charset="2"/>
              <a:buNone/>
            </a:pPr>
            <a:endParaRPr lang="en-US" altLang="en-US" sz="800" dirty="0"/>
          </a:p>
          <a:p>
            <a:pPr>
              <a:buFont typeface="Monotype Sorts" pitchFamily="-84" charset="2"/>
              <a:buNone/>
            </a:pPr>
            <a:endParaRPr lang="en-US" altLang="en-US" dirty="0"/>
          </a:p>
        </p:txBody>
      </p:sp>
      <p:pic>
        <p:nvPicPr>
          <p:cNvPr id="2" name="Picture 4" descr="W:\os-book\OS10\slide-dir\os-figures\9_04.jpg">
            <a:extLst>
              <a:ext uri="{FF2B5EF4-FFF2-40B4-BE49-F238E27FC236}">
                <a16:creationId xmlns:a16="http://schemas.microsoft.com/office/drawing/2014/main" id="{BE1B5C93-839B-D37B-2E47-7245C1A8FB2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9459" y="2511188"/>
            <a:ext cx="5137150" cy="14739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>
            <a:extLst>
              <a:ext uri="{FF2B5EF4-FFF2-40B4-BE49-F238E27FC236}">
                <a16:creationId xmlns:a16="http://schemas.microsoft.com/office/drawing/2014/main" id="{C1853C0D-86FA-4ABD-BE59-06CB86C6725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3295128" y="1180608"/>
            <a:ext cx="7839075" cy="576262"/>
          </a:xfrm>
        </p:spPr>
        <p:txBody>
          <a:bodyPr/>
          <a:lstStyle/>
          <a:p>
            <a:pPr eaLnBrk="1" hangingPunct="1"/>
            <a:r>
              <a:rPr lang="en-US" altLang="en-US" sz="2400" b="1" dirty="0"/>
              <a:t>Memory-Management Unit (Cont.)</a:t>
            </a:r>
          </a:p>
        </p:txBody>
      </p:sp>
      <p:sp>
        <p:nvSpPr>
          <p:cNvPr id="13315" name="Rectangle 3">
            <a:extLst>
              <a:ext uri="{FF2B5EF4-FFF2-40B4-BE49-F238E27FC236}">
                <a16:creationId xmlns:a16="http://schemas.microsoft.com/office/drawing/2014/main" id="{CFED0DC6-3DA5-44F7-A884-CB2916BA4B4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983989" y="2373313"/>
            <a:ext cx="7630045" cy="4484687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n-US" altLang="en-US" dirty="0"/>
              <a:t>Consider simple scheme. which is  a generalization of the base-register scheme.</a:t>
            </a:r>
          </a:p>
          <a:p>
            <a:pPr marL="285750" lvl="1">
              <a:buClr>
                <a:srgbClr val="993300"/>
              </a:buClr>
              <a:buFont typeface="Wingdings" panose="05000000000000000000" pitchFamily="2" charset="2"/>
              <a:buChar char="§"/>
              <a:defRPr/>
            </a:pPr>
            <a:r>
              <a:rPr lang="en-US" altLang="en-US" dirty="0"/>
              <a:t>The base register now called </a:t>
            </a:r>
            <a:r>
              <a:rPr lang="en-US" altLang="en-US" b="1" dirty="0">
                <a:solidFill>
                  <a:srgbClr val="006699"/>
                </a:solidFill>
                <a:latin typeface="+mj-lt"/>
              </a:rPr>
              <a:t>relocation</a:t>
            </a:r>
            <a:r>
              <a:rPr lang="en-US" altLang="en-US" b="1" dirty="0">
                <a:solidFill>
                  <a:srgbClr val="0000FF"/>
                </a:solidFill>
              </a:rPr>
              <a:t> </a:t>
            </a:r>
            <a:r>
              <a:rPr lang="en-US" altLang="en-US" b="1" dirty="0">
                <a:solidFill>
                  <a:srgbClr val="006699"/>
                </a:solidFill>
                <a:latin typeface="+mj-lt"/>
              </a:rPr>
              <a:t>register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n-US" altLang="en-US" dirty="0"/>
              <a:t>The value in the relocation register is added to every address generated by a user process at the time it is sent to memory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n-US" altLang="en-US" dirty="0"/>
              <a:t>The user program deals with </a:t>
            </a:r>
            <a:r>
              <a:rPr lang="en-US" altLang="en-US" i="1" dirty="0"/>
              <a:t>logical</a:t>
            </a:r>
            <a:r>
              <a:rPr lang="en-US" altLang="en-US" dirty="0"/>
              <a:t> addresses; it never sees the </a:t>
            </a:r>
            <a:r>
              <a:rPr lang="en-US" altLang="en-US" i="1" dirty="0"/>
              <a:t>real</a:t>
            </a:r>
            <a:r>
              <a:rPr lang="en-US" altLang="en-US" dirty="0"/>
              <a:t> physical addresses</a:t>
            </a:r>
          </a:p>
          <a:p>
            <a:pPr marL="742950" lvl="1" indent="-285750">
              <a:buFont typeface="Arial" panose="020B0604020202020204" pitchFamily="34" charset="0"/>
              <a:buChar char="•"/>
              <a:defRPr/>
            </a:pPr>
            <a:r>
              <a:rPr lang="en-US" altLang="en-US" dirty="0"/>
              <a:t>Execution-time binding occurs when reference is made to location in memory</a:t>
            </a:r>
          </a:p>
          <a:p>
            <a:pPr marL="742950" lvl="1" indent="-285750">
              <a:buFont typeface="Arial" panose="020B0604020202020204" pitchFamily="34" charset="0"/>
              <a:buChar char="•"/>
              <a:defRPr/>
            </a:pPr>
            <a:r>
              <a:rPr lang="en-US" altLang="en-US" dirty="0"/>
              <a:t>Logical address bound to physical addresses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>
            <a:extLst>
              <a:ext uri="{FF2B5EF4-FFF2-40B4-BE49-F238E27FC236}">
                <a16:creationId xmlns:a16="http://schemas.microsoft.com/office/drawing/2014/main" id="{203BE3E9-3276-40C6-9019-A680702CA62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3404311" y="975894"/>
            <a:ext cx="7839075" cy="576262"/>
          </a:xfrm>
        </p:spPr>
        <p:txBody>
          <a:bodyPr/>
          <a:lstStyle/>
          <a:p>
            <a:pPr eaLnBrk="1" hangingPunct="1"/>
            <a:r>
              <a:rPr lang="en-US" altLang="en-US" sz="2000" b="1" dirty="0"/>
              <a:t>Memory-Management Unit (Cont.)</a:t>
            </a:r>
          </a:p>
        </p:txBody>
      </p:sp>
      <p:sp>
        <p:nvSpPr>
          <p:cNvPr id="15363" name="Rectangle 3">
            <a:extLst>
              <a:ext uri="{FF2B5EF4-FFF2-40B4-BE49-F238E27FC236}">
                <a16:creationId xmlns:a16="http://schemas.microsoft.com/office/drawing/2014/main" id="{3112FE82-FDC2-4B07-9892-9E8699A7591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1013860" y="1777788"/>
            <a:ext cx="7704690" cy="4484687"/>
          </a:xfrm>
        </p:spPr>
        <p:txBody>
          <a:bodyPr/>
          <a:lstStyle/>
          <a:p>
            <a:r>
              <a:rPr lang="en-US" altLang="en-US" dirty="0"/>
              <a:t>Consider simple scheme. which is  a generalization of the base-register scheme.</a:t>
            </a:r>
          </a:p>
          <a:p>
            <a:pPr marL="285750" lvl="1">
              <a:buClr>
                <a:srgbClr val="993300"/>
              </a:buClr>
              <a:buFont typeface="Wingdings" panose="05000000000000000000" pitchFamily="2" charset="2"/>
              <a:buChar char="§"/>
            </a:pPr>
            <a:r>
              <a:rPr lang="en-US" altLang="en-US" dirty="0"/>
              <a:t>The base register now called </a:t>
            </a:r>
            <a:r>
              <a:rPr lang="en-US" altLang="en-US" b="1" dirty="0">
                <a:solidFill>
                  <a:srgbClr val="006699"/>
                </a:solidFill>
                <a:latin typeface="+mj-lt"/>
              </a:rPr>
              <a:t>relocation</a:t>
            </a:r>
            <a:r>
              <a:rPr lang="en-US" altLang="en-US" b="1" dirty="0">
                <a:solidFill>
                  <a:srgbClr val="0000FF"/>
                </a:solidFill>
              </a:rPr>
              <a:t> </a:t>
            </a:r>
            <a:r>
              <a:rPr lang="en-US" altLang="en-US" b="1" dirty="0">
                <a:solidFill>
                  <a:srgbClr val="006699"/>
                </a:solidFill>
                <a:latin typeface="+mj-lt"/>
              </a:rPr>
              <a:t>register</a:t>
            </a:r>
          </a:p>
          <a:p>
            <a:r>
              <a:rPr lang="en-US" altLang="en-US" dirty="0"/>
              <a:t>The value in the relocation register is added to every address generated by a user process at the time it is sent to memory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>
            <a:extLst>
              <a:ext uri="{FF2B5EF4-FFF2-40B4-BE49-F238E27FC236}">
                <a16:creationId xmlns:a16="http://schemas.microsoft.com/office/drawing/2014/main" id="{617DA286-2F3A-47A5-A909-FB6B92D7C79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3967163" y="1070511"/>
            <a:ext cx="8224837" cy="571500"/>
          </a:xfrm>
        </p:spPr>
        <p:txBody>
          <a:bodyPr/>
          <a:lstStyle/>
          <a:p>
            <a:pPr eaLnBrk="1" hangingPunct="1"/>
            <a:r>
              <a:rPr lang="en-US" altLang="en-US" sz="2000" b="1" dirty="0"/>
              <a:t>Dynamic Loading</a:t>
            </a:r>
          </a:p>
        </p:txBody>
      </p:sp>
      <p:sp>
        <p:nvSpPr>
          <p:cNvPr id="16387" name="Rectangle 3">
            <a:extLst>
              <a:ext uri="{FF2B5EF4-FFF2-40B4-BE49-F238E27FC236}">
                <a16:creationId xmlns:a16="http://schemas.microsoft.com/office/drawing/2014/main" id="{ADD2F991-6EF7-4E08-A73D-5D29F76031B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72759" y="2022168"/>
            <a:ext cx="7641772" cy="5211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4008" tIns="32004" rIns="64008" bIns="32004"/>
          <a:lstStyle>
            <a:lvl1pPr marL="488950" indent="-488950">
              <a:defRPr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1pPr>
            <a:lvl2pPr marL="1060450" indent="-407988">
              <a:defRPr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35000"/>
              </a:spcBef>
              <a:buClr>
                <a:srgbClr val="993300"/>
              </a:buClr>
              <a:buSzPct val="110000"/>
              <a:buFont typeface="Wingdings" panose="05000000000000000000" pitchFamily="2" charset="2"/>
              <a:buChar char="§"/>
            </a:pPr>
            <a:r>
              <a:rPr kumimoji="1" lang="en-US" altLang="en-US" dirty="0">
                <a:latin typeface="Helvetica" panose="020B0604020202020204" pitchFamily="34" charset="0"/>
              </a:rPr>
              <a:t>The entire  program does need to be in memory to execute</a:t>
            </a:r>
          </a:p>
          <a:p>
            <a:pPr>
              <a:spcBef>
                <a:spcPct val="35000"/>
              </a:spcBef>
              <a:buClr>
                <a:srgbClr val="993300"/>
              </a:buClr>
              <a:buSzPct val="110000"/>
              <a:buFont typeface="Wingdings" panose="05000000000000000000" pitchFamily="2" charset="2"/>
              <a:buChar char="§"/>
            </a:pPr>
            <a:r>
              <a:rPr kumimoji="1" lang="en-US" altLang="en-US" dirty="0">
                <a:latin typeface="Helvetica" panose="020B0604020202020204" pitchFamily="34" charset="0"/>
              </a:rPr>
              <a:t>Routine is not loaded until it is called</a:t>
            </a:r>
          </a:p>
          <a:p>
            <a:pPr>
              <a:spcBef>
                <a:spcPct val="35000"/>
              </a:spcBef>
              <a:buClr>
                <a:srgbClr val="993300"/>
              </a:buClr>
              <a:buSzPct val="110000"/>
              <a:buFont typeface="Wingdings" panose="05000000000000000000" pitchFamily="2" charset="2"/>
              <a:buChar char="§"/>
            </a:pPr>
            <a:r>
              <a:rPr kumimoji="1" lang="en-US" altLang="en-US" dirty="0">
                <a:latin typeface="Helvetica" panose="020B0604020202020204" pitchFamily="34" charset="0"/>
              </a:rPr>
              <a:t>Better memory-space utilization; unused routine is never loaded</a:t>
            </a:r>
          </a:p>
          <a:p>
            <a:pPr>
              <a:spcBef>
                <a:spcPct val="35000"/>
              </a:spcBef>
              <a:buClr>
                <a:srgbClr val="993300"/>
              </a:buClr>
              <a:buSzPct val="110000"/>
              <a:buFont typeface="Wingdings" panose="05000000000000000000" pitchFamily="2" charset="2"/>
              <a:buChar char="§"/>
            </a:pPr>
            <a:r>
              <a:rPr kumimoji="1" lang="en-US" altLang="en-US" dirty="0">
                <a:latin typeface="Helvetica" panose="020B0604020202020204" pitchFamily="34" charset="0"/>
              </a:rPr>
              <a:t>All routines kept on disk in relocatable load format</a:t>
            </a:r>
          </a:p>
          <a:p>
            <a:pPr>
              <a:spcBef>
                <a:spcPct val="35000"/>
              </a:spcBef>
              <a:buClr>
                <a:srgbClr val="993300"/>
              </a:buClr>
              <a:buSzPct val="110000"/>
              <a:buFont typeface="Wingdings" panose="05000000000000000000" pitchFamily="2" charset="2"/>
              <a:buChar char="§"/>
            </a:pPr>
            <a:r>
              <a:rPr kumimoji="1" lang="en-US" altLang="en-US" dirty="0">
                <a:latin typeface="Helvetica" panose="020B0604020202020204" pitchFamily="34" charset="0"/>
              </a:rPr>
              <a:t>Useful when large amounts of code are needed to handle infrequently occurring cases</a:t>
            </a:r>
          </a:p>
          <a:p>
            <a:pPr>
              <a:spcBef>
                <a:spcPct val="35000"/>
              </a:spcBef>
              <a:buClr>
                <a:srgbClr val="993300"/>
              </a:buClr>
              <a:buSzPct val="110000"/>
              <a:buFont typeface="Wingdings" panose="05000000000000000000" pitchFamily="2" charset="2"/>
              <a:buChar char="§"/>
            </a:pPr>
            <a:r>
              <a:rPr kumimoji="1" lang="en-US" altLang="en-US" dirty="0">
                <a:latin typeface="Helvetica" panose="020B0604020202020204" pitchFamily="34" charset="0"/>
              </a:rPr>
              <a:t>No special support from the operating system is required</a:t>
            </a:r>
          </a:p>
          <a:p>
            <a:pPr lvl="1">
              <a:spcBef>
                <a:spcPct val="35000"/>
              </a:spcBef>
              <a:buClr>
                <a:srgbClr val="CC6600"/>
              </a:buClr>
              <a:buSzPct val="110000"/>
              <a:buFont typeface="Arial" panose="020B0604020202020204" pitchFamily="34" charset="0"/>
              <a:buChar char="•"/>
            </a:pPr>
            <a:r>
              <a:rPr kumimoji="1" lang="en-US" altLang="en-US" dirty="0">
                <a:latin typeface="Helvetica" panose="020B0604020202020204" pitchFamily="34" charset="0"/>
              </a:rPr>
              <a:t>Implemented through program design</a:t>
            </a:r>
          </a:p>
          <a:p>
            <a:pPr lvl="1">
              <a:spcBef>
                <a:spcPct val="35000"/>
              </a:spcBef>
              <a:buClr>
                <a:srgbClr val="CC6600"/>
              </a:buClr>
              <a:buSzPct val="110000"/>
              <a:buFont typeface="Arial" panose="020B0604020202020204" pitchFamily="34" charset="0"/>
              <a:buChar char="•"/>
            </a:pPr>
            <a:r>
              <a:rPr kumimoji="1" lang="en-US" altLang="en-US" dirty="0">
                <a:latin typeface="Helvetica" panose="020B0604020202020204" pitchFamily="34" charset="0"/>
              </a:rPr>
              <a:t>OS can help by providing libraries to implement dynamic loading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>
            <a:extLst>
              <a:ext uri="{FF2B5EF4-FFF2-40B4-BE49-F238E27FC236}">
                <a16:creationId xmlns:a16="http://schemas.microsoft.com/office/drawing/2014/main" id="{3696C27A-FB51-40E7-91BD-D5EBFD1BE81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3962400" y="1028759"/>
            <a:ext cx="8229600" cy="576262"/>
          </a:xfrm>
        </p:spPr>
        <p:txBody>
          <a:bodyPr/>
          <a:lstStyle/>
          <a:p>
            <a:pPr eaLnBrk="1" hangingPunct="1"/>
            <a:r>
              <a:rPr lang="en-US" altLang="en-US" sz="2400" b="1" dirty="0"/>
              <a:t>Dynamic Linking</a:t>
            </a:r>
          </a:p>
        </p:txBody>
      </p:sp>
      <p:sp>
        <p:nvSpPr>
          <p:cNvPr id="17411" name="Rectangle 3">
            <a:extLst>
              <a:ext uri="{FF2B5EF4-FFF2-40B4-BE49-F238E27FC236}">
                <a16:creationId xmlns:a16="http://schemas.microsoft.com/office/drawing/2014/main" id="{7C59CC23-F8F4-463E-94EA-C3BD81D9261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1017036" y="1959912"/>
            <a:ext cx="7669764" cy="4660900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en-US" b="1" dirty="0">
                <a:solidFill>
                  <a:srgbClr val="006699"/>
                </a:solidFill>
                <a:latin typeface="+mj-lt"/>
              </a:rPr>
              <a:t>Static</a:t>
            </a:r>
            <a:r>
              <a:rPr lang="en-US" altLang="en-US" b="1" dirty="0">
                <a:solidFill>
                  <a:srgbClr val="3366FF"/>
                </a:solidFill>
              </a:rPr>
              <a:t> </a:t>
            </a:r>
            <a:r>
              <a:rPr lang="en-US" altLang="en-US" b="1" dirty="0">
                <a:solidFill>
                  <a:srgbClr val="006699"/>
                </a:solidFill>
                <a:latin typeface="+mj-lt"/>
              </a:rPr>
              <a:t>linking</a:t>
            </a:r>
            <a:r>
              <a:rPr lang="en-US" altLang="en-US" b="1" dirty="0">
                <a:solidFill>
                  <a:srgbClr val="3366FF"/>
                </a:solidFill>
              </a:rPr>
              <a:t> </a:t>
            </a:r>
            <a:r>
              <a:rPr lang="en-US" altLang="en-US" dirty="0"/>
              <a:t>– system libraries and program code combined by the loader into the binary program image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en-US" dirty="0"/>
              <a:t>Dynamic linking –linking postponed until execution time</a:t>
            </a:r>
            <a:endParaRPr lang="en-US" altLang="en-US" sz="8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en-US" dirty="0"/>
              <a:t>Small piece of code, </a:t>
            </a:r>
            <a:r>
              <a:rPr lang="en-US" altLang="en-US" b="1" dirty="0">
                <a:solidFill>
                  <a:srgbClr val="006699"/>
                </a:solidFill>
                <a:latin typeface="+mj-lt"/>
              </a:rPr>
              <a:t>stub</a:t>
            </a:r>
            <a:r>
              <a:rPr lang="en-US" altLang="en-US" dirty="0"/>
              <a:t>, used to locate the appropriate memory-resident library routine</a:t>
            </a:r>
            <a:endParaRPr lang="en-US" altLang="en-US" sz="8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en-US" dirty="0"/>
              <a:t>Stub replaces itself with the address of the routine, and executes the routine</a:t>
            </a:r>
            <a:endParaRPr lang="en-US" altLang="en-US" sz="8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en-US" dirty="0"/>
              <a:t>Operating system checks if routine is in processes</a:t>
            </a:r>
            <a:r>
              <a:rPr lang="ja-JP" altLang="en-US" dirty="0"/>
              <a:t>’</a:t>
            </a:r>
            <a:r>
              <a:rPr lang="en-US" altLang="ja-JP" dirty="0"/>
              <a:t> memory address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en-US" dirty="0"/>
              <a:t>If not in address space, add to address space</a:t>
            </a:r>
            <a:endParaRPr lang="en-US" altLang="en-US" sz="8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en-US" dirty="0"/>
              <a:t>Dynamic linking is particularly useful for libraries</a:t>
            </a:r>
            <a:endParaRPr lang="en-US" altLang="en-US" sz="8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en-US" dirty="0"/>
              <a:t>System also known as </a:t>
            </a:r>
            <a:r>
              <a:rPr lang="en-US" altLang="en-US" b="1" dirty="0">
                <a:solidFill>
                  <a:srgbClr val="006699"/>
                </a:solidFill>
                <a:latin typeface="+mj-lt"/>
              </a:rPr>
              <a:t>shared</a:t>
            </a:r>
            <a:r>
              <a:rPr lang="en-US" altLang="en-US" b="1" dirty="0">
                <a:solidFill>
                  <a:srgbClr val="3366FF"/>
                </a:solidFill>
              </a:rPr>
              <a:t> </a:t>
            </a:r>
            <a:r>
              <a:rPr lang="en-US" altLang="en-US" b="1" dirty="0">
                <a:solidFill>
                  <a:srgbClr val="006699"/>
                </a:solidFill>
                <a:latin typeface="+mj-lt"/>
              </a:rPr>
              <a:t>libraries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en-US" dirty="0">
                <a:solidFill>
                  <a:srgbClr val="000000"/>
                </a:solidFill>
              </a:rPr>
              <a:t>Consider applicability to patching system libraries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en-US" dirty="0">
                <a:solidFill>
                  <a:srgbClr val="000000"/>
                </a:solidFill>
              </a:rPr>
              <a:t>Versioning may be needed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1026">
            <a:extLst>
              <a:ext uri="{FF2B5EF4-FFF2-40B4-BE49-F238E27FC236}">
                <a16:creationId xmlns:a16="http://schemas.microsoft.com/office/drawing/2014/main" id="{5A517565-09AB-4767-AA90-A8C1F0CB847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3773748" y="1328142"/>
            <a:ext cx="7820025" cy="576262"/>
          </a:xfrm>
        </p:spPr>
        <p:txBody>
          <a:bodyPr/>
          <a:lstStyle/>
          <a:p>
            <a:pPr eaLnBrk="1" hangingPunct="1"/>
            <a:r>
              <a:rPr lang="en-US" altLang="en-US" sz="2400" b="1" dirty="0"/>
              <a:t>Contiguous Allocation</a:t>
            </a:r>
          </a:p>
        </p:txBody>
      </p:sp>
      <p:sp>
        <p:nvSpPr>
          <p:cNvPr id="18435" name="Rectangle 1027">
            <a:extLst>
              <a:ext uri="{FF2B5EF4-FFF2-40B4-BE49-F238E27FC236}">
                <a16:creationId xmlns:a16="http://schemas.microsoft.com/office/drawing/2014/main" id="{363EA7DD-91CF-4272-A490-C120271519A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1248913" y="2142439"/>
            <a:ext cx="7633413" cy="4991100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en-US" dirty="0"/>
              <a:t>Main memory must support both OS and user processes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en-US" dirty="0"/>
              <a:t>Limited resource, must allocate efficiently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en-US" dirty="0"/>
              <a:t>Contiguous allocation is one early method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en-US" dirty="0"/>
              <a:t>Main memory usually into two </a:t>
            </a:r>
            <a:r>
              <a:rPr lang="en-US" altLang="en-US" b="1" dirty="0">
                <a:solidFill>
                  <a:srgbClr val="006699"/>
                </a:solidFill>
                <a:latin typeface="+mj-lt"/>
              </a:rPr>
              <a:t>partitions</a:t>
            </a:r>
            <a:r>
              <a:rPr lang="en-US" altLang="en-US" dirty="0"/>
              <a:t>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en-US" dirty="0"/>
              <a:t>Resident operating system, usually held in low memory with interrupt vector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en-US" dirty="0"/>
              <a:t>User processes then held in high memory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en-US" dirty="0"/>
              <a:t>Each process contained in single contiguous section of memory</a:t>
            </a:r>
          </a:p>
          <a:p>
            <a:endParaRPr lang="en-US" altLang="en-US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1026">
            <a:extLst>
              <a:ext uri="{FF2B5EF4-FFF2-40B4-BE49-F238E27FC236}">
                <a16:creationId xmlns:a16="http://schemas.microsoft.com/office/drawing/2014/main" id="{8560E35A-794D-4ECB-A0B0-C5E4764E2BA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3432554" y="1050871"/>
            <a:ext cx="7820025" cy="576262"/>
          </a:xfrm>
        </p:spPr>
        <p:txBody>
          <a:bodyPr/>
          <a:lstStyle/>
          <a:p>
            <a:pPr eaLnBrk="1" hangingPunct="1"/>
            <a:r>
              <a:rPr lang="en-US" altLang="en-US" sz="2400" b="1" dirty="0"/>
              <a:t>Contiguous Allocation (Cont.)</a:t>
            </a:r>
          </a:p>
        </p:txBody>
      </p:sp>
      <p:sp>
        <p:nvSpPr>
          <p:cNvPr id="19459" name="Rectangle 1027">
            <a:extLst>
              <a:ext uri="{FF2B5EF4-FFF2-40B4-BE49-F238E27FC236}">
                <a16:creationId xmlns:a16="http://schemas.microsoft.com/office/drawing/2014/main" id="{05D35068-7CB7-493B-864A-9C27D4AD815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866775" y="2062779"/>
            <a:ext cx="7605421" cy="4991100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en-US" dirty="0"/>
              <a:t>Relocation registers used to protect user processes from each other, and from changing operating-system code and data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en-US" dirty="0"/>
              <a:t>Base register contains value of smallest physical address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en-US" dirty="0"/>
              <a:t>Limit register contains range of logical addresses – each logical address must be less than the limit register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en-US" dirty="0"/>
              <a:t>MMU maps logical address </a:t>
            </a:r>
            <a:r>
              <a:rPr lang="en-US" altLang="en-US" i="1" dirty="0"/>
              <a:t>dynamically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en-US" dirty="0"/>
              <a:t>Can then allow actions such as kernel code being </a:t>
            </a:r>
            <a:r>
              <a:rPr lang="en-US" altLang="en-US" b="1" dirty="0">
                <a:solidFill>
                  <a:srgbClr val="006699"/>
                </a:solidFill>
                <a:latin typeface="+mj-lt"/>
              </a:rPr>
              <a:t>transient</a:t>
            </a:r>
            <a:r>
              <a:rPr lang="en-US" altLang="en-US" b="1" dirty="0">
                <a:solidFill>
                  <a:srgbClr val="0000FF"/>
                </a:solidFill>
              </a:rPr>
              <a:t> </a:t>
            </a:r>
            <a:r>
              <a:rPr lang="en-US" altLang="en-US" dirty="0"/>
              <a:t>and kernel changing size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>
            <a:extLst>
              <a:ext uri="{FF2B5EF4-FFF2-40B4-BE49-F238E27FC236}">
                <a16:creationId xmlns:a16="http://schemas.microsoft.com/office/drawing/2014/main" id="{CA539788-E800-4271-88C5-165DD45312E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874837" y="1078166"/>
            <a:ext cx="8442325" cy="576262"/>
          </a:xfrm>
        </p:spPr>
        <p:txBody>
          <a:bodyPr/>
          <a:lstStyle/>
          <a:p>
            <a:pPr eaLnBrk="1" hangingPunct="1"/>
            <a:r>
              <a:rPr lang="en-US" altLang="en-US" sz="2400" dirty="0"/>
              <a:t>Hardware Support for Relocation and Limit Registers</a:t>
            </a:r>
          </a:p>
        </p:txBody>
      </p:sp>
      <p:pic>
        <p:nvPicPr>
          <p:cNvPr id="2" name="Picture 4" descr="8">
            <a:extLst>
              <a:ext uri="{FF2B5EF4-FFF2-40B4-BE49-F238E27FC236}">
                <a16:creationId xmlns:a16="http://schemas.microsoft.com/office/drawing/2014/main" id="{7D980426-23AC-09E2-89F3-024CD7A050C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5552" y="1978025"/>
            <a:ext cx="5845175" cy="290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>
            <a:extLst>
              <a:ext uri="{FF2B5EF4-FFF2-40B4-BE49-F238E27FC236}">
                <a16:creationId xmlns:a16="http://schemas.microsoft.com/office/drawing/2014/main" id="{EE547A1C-BA00-4FD5-B75F-1BA0C14CB23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026368" y="648174"/>
            <a:ext cx="8438113" cy="615950"/>
          </a:xfrm>
        </p:spPr>
        <p:txBody>
          <a:bodyPr/>
          <a:lstStyle/>
          <a:p>
            <a:pPr eaLnBrk="1" hangingPunct="1"/>
            <a:br>
              <a:rPr lang="en-US" altLang="en-US" sz="2400" b="1" dirty="0"/>
            </a:br>
            <a:r>
              <a:rPr lang="en-US" altLang="en-US" sz="2400" b="1" dirty="0"/>
              <a:t>Variable Partition</a:t>
            </a:r>
          </a:p>
        </p:txBody>
      </p:sp>
      <p:sp>
        <p:nvSpPr>
          <p:cNvPr id="21507" name="Rectangle 3">
            <a:extLst>
              <a:ext uri="{FF2B5EF4-FFF2-40B4-BE49-F238E27FC236}">
                <a16:creationId xmlns:a16="http://schemas.microsoft.com/office/drawing/2014/main" id="{4B12B19D-5F62-4569-A4AE-2840954F1ED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893486" y="1526701"/>
            <a:ext cx="7770813" cy="3262313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en-US" dirty="0"/>
              <a:t>Multiple-partition allocation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en-US" sz="1600" dirty="0"/>
              <a:t>Degree of multiprogramming limited by number of partitions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en-US" b="1" dirty="0">
                <a:solidFill>
                  <a:srgbClr val="006699"/>
                </a:solidFill>
                <a:latin typeface="+mj-lt"/>
              </a:rPr>
              <a:t>Variable-partition</a:t>
            </a:r>
            <a:r>
              <a:rPr lang="en-US" altLang="en-US" sz="1600" b="1" dirty="0">
                <a:solidFill>
                  <a:srgbClr val="0000FF"/>
                </a:solidFill>
              </a:rPr>
              <a:t> </a:t>
            </a:r>
            <a:r>
              <a:rPr lang="en-US" altLang="en-US" sz="1600" dirty="0"/>
              <a:t>sizes for efficiency (sized to a given process’ needs)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en-US" b="1" dirty="0">
                <a:solidFill>
                  <a:srgbClr val="006699"/>
                </a:solidFill>
                <a:latin typeface="+mj-lt"/>
              </a:rPr>
              <a:t>Hole</a:t>
            </a:r>
            <a:r>
              <a:rPr lang="en-US" altLang="en-US" sz="1600" dirty="0"/>
              <a:t> – block of available memory; holes of various size are scattered throughout memory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en-US" sz="1600" dirty="0"/>
              <a:t>When a process arrives, it is allocated memory from a hole large enough to accommodate it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en-US" sz="1600" dirty="0"/>
              <a:t>Process exiting frees its partition, adjacent free partitions combined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en-US" sz="1600" dirty="0"/>
              <a:t>Operating system maintains information about:</a:t>
            </a:r>
            <a:br>
              <a:rPr lang="en-US" altLang="en-US" sz="1600" dirty="0"/>
            </a:br>
            <a:r>
              <a:rPr lang="en-US" altLang="en-US" sz="1600" dirty="0"/>
              <a:t>a) allocated partitions    b) free partitions (hole)</a:t>
            </a:r>
          </a:p>
        </p:txBody>
      </p:sp>
      <p:pic>
        <p:nvPicPr>
          <p:cNvPr id="2" name="Picture 5" descr="W:\os-book\OS10\slide-dir\os-figures\9_07.jpg">
            <a:extLst>
              <a:ext uri="{FF2B5EF4-FFF2-40B4-BE49-F238E27FC236}">
                <a16:creationId xmlns:a16="http://schemas.microsoft.com/office/drawing/2014/main" id="{2DBCC0B3-0BDA-A9A0-BA72-D96CBE3DFF0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7125" y="4446588"/>
            <a:ext cx="4899025" cy="145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>
            <a:extLst>
              <a:ext uri="{FF2B5EF4-FFF2-40B4-BE49-F238E27FC236}">
                <a16:creationId xmlns:a16="http://schemas.microsoft.com/office/drawing/2014/main" id="{C0C38B97-7795-4DED-B696-8AD40F968EA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3422129" y="1210600"/>
            <a:ext cx="7743825" cy="576262"/>
          </a:xfrm>
        </p:spPr>
        <p:txBody>
          <a:bodyPr/>
          <a:lstStyle/>
          <a:p>
            <a:pPr eaLnBrk="1" hangingPunct="1"/>
            <a:r>
              <a:rPr lang="en-US" altLang="en-US" sz="2800" dirty="0"/>
              <a:t>Memory Management</a:t>
            </a:r>
          </a:p>
        </p:txBody>
      </p:sp>
      <p:sp>
        <p:nvSpPr>
          <p:cNvPr id="4099" name="Rectangle 3">
            <a:extLst>
              <a:ext uri="{FF2B5EF4-FFF2-40B4-BE49-F238E27FC236}">
                <a16:creationId xmlns:a16="http://schemas.microsoft.com/office/drawing/2014/main" id="{9427F6F0-7B2E-46E8-AA4D-0BCC9683CEC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1006475" y="2374900"/>
            <a:ext cx="7678381" cy="4483100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en-US" dirty="0"/>
              <a:t>Background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en-US" dirty="0"/>
              <a:t>Contiguous Memory Allocation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en-US" dirty="0"/>
              <a:t>Paging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en-US" dirty="0"/>
              <a:t>Structure of the Page Table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en-US" dirty="0"/>
              <a:t>Swapping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en-US" dirty="0"/>
              <a:t>Example: The Intel 32 and 64-bit Architectures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en-US" dirty="0"/>
              <a:t>Example: ARMv8 Architecture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>
            <a:extLst>
              <a:ext uri="{FF2B5EF4-FFF2-40B4-BE49-F238E27FC236}">
                <a16:creationId xmlns:a16="http://schemas.microsoft.com/office/drawing/2014/main" id="{E1A741CD-CC0B-4B8D-B4DA-1C981F6F724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3213041" y="1053499"/>
            <a:ext cx="7772400" cy="576262"/>
          </a:xfrm>
        </p:spPr>
        <p:txBody>
          <a:bodyPr/>
          <a:lstStyle/>
          <a:p>
            <a:pPr eaLnBrk="1" hangingPunct="1"/>
            <a:r>
              <a:rPr lang="en-US" altLang="en-US" sz="2400" b="1" dirty="0"/>
              <a:t>Dynamic Storage-Allocation Problem</a:t>
            </a:r>
          </a:p>
        </p:txBody>
      </p:sp>
      <p:sp>
        <p:nvSpPr>
          <p:cNvPr id="22531" name="Rectangle 3">
            <a:extLst>
              <a:ext uri="{FF2B5EF4-FFF2-40B4-BE49-F238E27FC236}">
                <a16:creationId xmlns:a16="http://schemas.microsoft.com/office/drawing/2014/main" id="{046846F0-F200-438E-8BA7-F729921F7A7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1375097" y="2126456"/>
            <a:ext cx="7001977" cy="2605087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en-US" b="1" dirty="0">
                <a:solidFill>
                  <a:srgbClr val="006699"/>
                </a:solidFill>
                <a:latin typeface="+mj-lt"/>
              </a:rPr>
              <a:t>First-fit</a:t>
            </a:r>
            <a:r>
              <a:rPr lang="en-US" altLang="en-US" dirty="0"/>
              <a:t>:  Allocate the </a:t>
            </a:r>
            <a:r>
              <a:rPr lang="en-US" altLang="en-US" b="1" i="1" dirty="0"/>
              <a:t>first</a:t>
            </a:r>
            <a:r>
              <a:rPr lang="en-US" altLang="en-US" dirty="0"/>
              <a:t> hole that is big enough</a:t>
            </a:r>
          </a:p>
          <a:p>
            <a:pPr>
              <a:lnSpc>
                <a:spcPct val="90000"/>
              </a:lnSpc>
            </a:pPr>
            <a:r>
              <a:rPr lang="en-US" altLang="en-US" b="1" dirty="0">
                <a:solidFill>
                  <a:srgbClr val="006699"/>
                </a:solidFill>
                <a:latin typeface="+mj-lt"/>
              </a:rPr>
              <a:t>Best-fit</a:t>
            </a:r>
            <a:r>
              <a:rPr lang="en-US" altLang="en-US" dirty="0"/>
              <a:t>:  Allocate the </a:t>
            </a:r>
            <a:r>
              <a:rPr lang="en-US" altLang="en-US" b="1" i="1" dirty="0"/>
              <a:t>smallest</a:t>
            </a:r>
            <a:r>
              <a:rPr lang="en-US" altLang="en-US" dirty="0"/>
              <a:t> hole that is big enough; must search entire list, unless ordered by size  </a:t>
            </a:r>
          </a:p>
          <a:p>
            <a:pPr lvl="1">
              <a:lnSpc>
                <a:spcPct val="90000"/>
              </a:lnSpc>
            </a:pPr>
            <a:r>
              <a:rPr lang="en-US" altLang="en-US" dirty="0"/>
              <a:t>Produces the smallest leftover hole</a:t>
            </a:r>
          </a:p>
          <a:p>
            <a:pPr>
              <a:lnSpc>
                <a:spcPct val="90000"/>
              </a:lnSpc>
            </a:pPr>
            <a:r>
              <a:rPr lang="en-US" altLang="en-US" b="1" dirty="0">
                <a:solidFill>
                  <a:srgbClr val="006699"/>
                </a:solidFill>
                <a:latin typeface="+mj-lt"/>
              </a:rPr>
              <a:t>Worst-fit</a:t>
            </a:r>
            <a:r>
              <a:rPr lang="en-US" altLang="en-US" dirty="0"/>
              <a:t>:  Allocate the </a:t>
            </a:r>
            <a:r>
              <a:rPr lang="en-US" altLang="en-US" b="1" i="1" dirty="0"/>
              <a:t>largest</a:t>
            </a:r>
            <a:r>
              <a:rPr lang="en-US" altLang="en-US" dirty="0"/>
              <a:t> hole; must also search entire list  </a:t>
            </a:r>
          </a:p>
          <a:p>
            <a:pPr lvl="1">
              <a:lnSpc>
                <a:spcPct val="90000"/>
              </a:lnSpc>
            </a:pPr>
            <a:r>
              <a:rPr lang="en-US" altLang="en-US" dirty="0"/>
              <a:t>Produces the largest leftover hole</a:t>
            </a:r>
          </a:p>
        </p:txBody>
      </p:sp>
      <p:sp>
        <p:nvSpPr>
          <p:cNvPr id="22532" name="Text Box 4">
            <a:extLst>
              <a:ext uri="{FF2B5EF4-FFF2-40B4-BE49-F238E27FC236}">
                <a16:creationId xmlns:a16="http://schemas.microsoft.com/office/drawing/2014/main" id="{21455A16-B9AD-4BA3-B8E6-118DAB62A41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89886" y="1341630"/>
            <a:ext cx="6109355" cy="7848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5" tIns="45718" rIns="91435" bIns="45718" anchor="ctr">
            <a:spAutoFit/>
          </a:bodyPr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50000"/>
              </a:spcBef>
            </a:pPr>
            <a:endParaRPr lang="en-US" altLang="en-US" dirty="0">
              <a:latin typeface="Helvetica" panose="020B0604020202020204" pitchFamily="34" charset="0"/>
            </a:endParaRPr>
          </a:p>
          <a:p>
            <a:pPr>
              <a:spcBef>
                <a:spcPct val="50000"/>
              </a:spcBef>
            </a:pPr>
            <a:r>
              <a:rPr lang="en-US" altLang="en-US" dirty="0">
                <a:latin typeface="Helvetica" panose="020B0604020202020204" pitchFamily="34" charset="0"/>
              </a:rPr>
              <a:t>How to satisfy a request of size </a:t>
            </a:r>
            <a:r>
              <a:rPr lang="en-US" altLang="en-US" b="1" i="1" dirty="0">
                <a:latin typeface="Helvetica" panose="020B0604020202020204" pitchFamily="34" charset="0"/>
              </a:rPr>
              <a:t>n</a:t>
            </a:r>
            <a:r>
              <a:rPr lang="en-US" altLang="en-US" dirty="0">
                <a:latin typeface="Helvetica" panose="020B0604020202020204" pitchFamily="34" charset="0"/>
              </a:rPr>
              <a:t> from a list of free holes?</a:t>
            </a:r>
          </a:p>
        </p:txBody>
      </p:sp>
      <p:sp>
        <p:nvSpPr>
          <p:cNvPr id="22533" name="Text Box 5">
            <a:extLst>
              <a:ext uri="{FF2B5EF4-FFF2-40B4-BE49-F238E27FC236}">
                <a16:creationId xmlns:a16="http://schemas.microsoft.com/office/drawing/2014/main" id="{6E8A16A6-712F-4B6F-B60A-954775598F6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91455" y="3844115"/>
            <a:ext cx="7222121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5" tIns="45718" rIns="91435" bIns="45718" anchor="ctr">
            <a:spAutoFit/>
          </a:bodyPr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dirty="0">
                <a:latin typeface="Helvetica" panose="020B0604020202020204" pitchFamily="34" charset="0"/>
              </a:rPr>
              <a:t>First-fit and best-fit better than worst-fit in terms of speed and storage utilization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1026">
            <a:extLst>
              <a:ext uri="{FF2B5EF4-FFF2-40B4-BE49-F238E27FC236}">
                <a16:creationId xmlns:a16="http://schemas.microsoft.com/office/drawing/2014/main" id="{534D9BC0-752C-49BF-81BD-50A1A3166DA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3940057" y="1123483"/>
            <a:ext cx="7831137" cy="576263"/>
          </a:xfrm>
        </p:spPr>
        <p:txBody>
          <a:bodyPr/>
          <a:lstStyle/>
          <a:p>
            <a:pPr eaLnBrk="1" hangingPunct="1"/>
            <a:r>
              <a:rPr lang="en-US" altLang="en-US" sz="2400" b="1" dirty="0"/>
              <a:t>Fragmentation</a:t>
            </a:r>
          </a:p>
        </p:txBody>
      </p:sp>
      <p:sp>
        <p:nvSpPr>
          <p:cNvPr id="23555" name="Rectangle 1027">
            <a:extLst>
              <a:ext uri="{FF2B5EF4-FFF2-40B4-BE49-F238E27FC236}">
                <a16:creationId xmlns:a16="http://schemas.microsoft.com/office/drawing/2014/main" id="{C8EC98FB-DB12-4D53-B1D8-DA0D6EC9FEE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939638" y="1858962"/>
            <a:ext cx="7663186" cy="4999038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en-US" b="1" dirty="0">
                <a:solidFill>
                  <a:srgbClr val="006699"/>
                </a:solidFill>
                <a:latin typeface="+mj-lt"/>
              </a:rPr>
              <a:t>External</a:t>
            </a:r>
            <a:r>
              <a:rPr lang="en-US" altLang="en-US" b="1" dirty="0">
                <a:solidFill>
                  <a:srgbClr val="3366FF"/>
                </a:solidFill>
              </a:rPr>
              <a:t> </a:t>
            </a:r>
            <a:r>
              <a:rPr lang="en-US" altLang="en-US" b="1" dirty="0">
                <a:solidFill>
                  <a:srgbClr val="006699"/>
                </a:solidFill>
                <a:latin typeface="+mj-lt"/>
              </a:rPr>
              <a:t>Fragmentation</a:t>
            </a:r>
            <a:r>
              <a:rPr lang="en-US" altLang="en-US" dirty="0">
                <a:solidFill>
                  <a:srgbClr val="3366FF"/>
                </a:solidFill>
              </a:rPr>
              <a:t> </a:t>
            </a:r>
            <a:r>
              <a:rPr lang="en-US" altLang="en-US" dirty="0"/>
              <a:t>– total memory space exists to satisfy a request, but it is not contiguous</a:t>
            </a:r>
            <a:endParaRPr lang="en-US" altLang="en-US" b="1" dirty="0">
              <a:solidFill>
                <a:srgbClr val="3366FF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en-US" b="1" dirty="0">
                <a:solidFill>
                  <a:srgbClr val="006699"/>
                </a:solidFill>
                <a:latin typeface="+mj-lt"/>
              </a:rPr>
              <a:t>Internal</a:t>
            </a:r>
            <a:r>
              <a:rPr lang="en-US" altLang="en-US" b="1" dirty="0">
                <a:solidFill>
                  <a:srgbClr val="3366FF"/>
                </a:solidFill>
              </a:rPr>
              <a:t> </a:t>
            </a:r>
            <a:r>
              <a:rPr lang="en-US" altLang="en-US" b="1" dirty="0">
                <a:solidFill>
                  <a:srgbClr val="006699"/>
                </a:solidFill>
                <a:latin typeface="+mj-lt"/>
              </a:rPr>
              <a:t>Fragmentation</a:t>
            </a:r>
            <a:r>
              <a:rPr lang="en-US" altLang="en-US" dirty="0">
                <a:solidFill>
                  <a:srgbClr val="3366FF"/>
                </a:solidFill>
              </a:rPr>
              <a:t> </a:t>
            </a:r>
            <a:r>
              <a:rPr lang="en-US" altLang="en-US" dirty="0"/>
              <a:t>– allocated memory may be slightly larger than requested memory; this size difference is memory internal to a partition, but not being used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en-US" dirty="0"/>
              <a:t>First fit analysis reveals that given </a:t>
            </a:r>
            <a:r>
              <a:rPr lang="en-US" altLang="en-US" i="1" dirty="0"/>
              <a:t>N</a:t>
            </a:r>
            <a:r>
              <a:rPr lang="en-US" altLang="en-US" dirty="0"/>
              <a:t> blocks allocated, 0.5 </a:t>
            </a:r>
            <a:r>
              <a:rPr lang="en-US" altLang="en-US" i="1" dirty="0"/>
              <a:t>N</a:t>
            </a:r>
            <a:r>
              <a:rPr lang="en-US" altLang="en-US" dirty="0"/>
              <a:t> blocks lost to fragmentation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en-US" dirty="0"/>
              <a:t>1/3 may be unusable -&gt; </a:t>
            </a:r>
            <a:r>
              <a:rPr lang="en-US" altLang="en-US" b="1" dirty="0">
                <a:solidFill>
                  <a:srgbClr val="006699"/>
                </a:solidFill>
                <a:latin typeface="+mj-lt"/>
              </a:rPr>
              <a:t>50-percent</a:t>
            </a:r>
            <a:r>
              <a:rPr lang="en-US" altLang="en-US" b="1" dirty="0">
                <a:solidFill>
                  <a:srgbClr val="3366FF"/>
                </a:solidFill>
              </a:rPr>
              <a:t> </a:t>
            </a:r>
            <a:r>
              <a:rPr lang="en-US" altLang="en-US" b="1" dirty="0">
                <a:solidFill>
                  <a:srgbClr val="006699"/>
                </a:solidFill>
                <a:latin typeface="+mj-lt"/>
              </a:rPr>
              <a:t>rule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tle 1">
            <a:extLst>
              <a:ext uri="{FF2B5EF4-FFF2-40B4-BE49-F238E27FC236}">
                <a16:creationId xmlns:a16="http://schemas.microsoft.com/office/drawing/2014/main" id="{F08491A6-3C3E-4138-B669-0D4F903668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62400" y="1067359"/>
            <a:ext cx="8229600" cy="576263"/>
          </a:xfrm>
        </p:spPr>
        <p:txBody>
          <a:bodyPr/>
          <a:lstStyle/>
          <a:p>
            <a:r>
              <a:rPr lang="en-US" altLang="en-US" sz="2400" b="1" dirty="0"/>
              <a:t>Fragmentation (Cont.)</a:t>
            </a:r>
          </a:p>
        </p:txBody>
      </p:sp>
      <p:sp>
        <p:nvSpPr>
          <p:cNvPr id="24579" name="Content Placeholder 2">
            <a:extLst>
              <a:ext uri="{FF2B5EF4-FFF2-40B4-BE49-F238E27FC236}">
                <a16:creationId xmlns:a16="http://schemas.microsoft.com/office/drawing/2014/main" id="{73A91733-AB03-41FF-84D0-DFF0EF0FE2D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85814" y="1891092"/>
            <a:ext cx="7651102" cy="4530725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en-US" dirty="0"/>
              <a:t>Reduce external fragmentation by </a:t>
            </a:r>
            <a:r>
              <a:rPr lang="en-US" altLang="en-US" b="1" dirty="0">
                <a:solidFill>
                  <a:srgbClr val="006699"/>
                </a:solidFill>
                <a:latin typeface="+mj-lt"/>
              </a:rPr>
              <a:t>compaction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en-US" dirty="0"/>
              <a:t>Shuffle memory contents to place all free memory together in one large block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en-US" dirty="0"/>
              <a:t>Compaction is possible </a:t>
            </a:r>
            <a:r>
              <a:rPr lang="en-US" altLang="en-US" i="1" dirty="0"/>
              <a:t>only</a:t>
            </a:r>
            <a:r>
              <a:rPr lang="en-US" altLang="en-US" dirty="0"/>
              <a:t> if relocation is dynamic, and is done at execution time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en-US" dirty="0"/>
              <a:t>I/O problem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altLang="en-US" dirty="0"/>
              <a:t>Latch job in memory while it is involved in I/O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altLang="en-US" dirty="0"/>
              <a:t>Do I/O only into OS buffers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en-US" dirty="0"/>
              <a:t>Now consider that backing store has same fragmentation problems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1026">
            <a:extLst>
              <a:ext uri="{FF2B5EF4-FFF2-40B4-BE49-F238E27FC236}">
                <a16:creationId xmlns:a16="http://schemas.microsoft.com/office/drawing/2014/main" id="{E725BB56-A638-4160-B622-2B266E8E797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592471" y="932415"/>
            <a:ext cx="8229600" cy="576263"/>
          </a:xfrm>
        </p:spPr>
        <p:txBody>
          <a:bodyPr/>
          <a:lstStyle/>
          <a:p>
            <a:pPr eaLnBrk="1" hangingPunct="1"/>
            <a:r>
              <a:rPr lang="en-US" altLang="en-US" sz="2400" b="1" dirty="0"/>
              <a:t>Paging</a:t>
            </a:r>
          </a:p>
        </p:txBody>
      </p:sp>
      <p:sp>
        <p:nvSpPr>
          <p:cNvPr id="25603" name="Rectangle 1027">
            <a:extLst>
              <a:ext uri="{FF2B5EF4-FFF2-40B4-BE49-F238E27FC236}">
                <a16:creationId xmlns:a16="http://schemas.microsoft.com/office/drawing/2014/main" id="{441B5E44-FE32-44C1-BCFC-248B4940F17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1012163" y="1715567"/>
            <a:ext cx="7484706" cy="4764087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en-US" dirty="0"/>
              <a:t>Physical  address space of a process can be noncontiguous; process is allocated physical memory whenever the latter is available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en-US" dirty="0"/>
              <a:t>Avoids external fragmentation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en-US" dirty="0"/>
              <a:t>Avoids problem of varying sized memory chunks</a:t>
            </a:r>
            <a:endParaRPr lang="en-US" altLang="en-US" sz="8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en-US" dirty="0"/>
              <a:t>Divide physical memory into fixed-sized blocks called </a:t>
            </a:r>
            <a:r>
              <a:rPr lang="en-US" altLang="en-US" b="1" dirty="0">
                <a:solidFill>
                  <a:srgbClr val="006699"/>
                </a:solidFill>
                <a:latin typeface="+mj-lt"/>
              </a:rPr>
              <a:t>frames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en-US" dirty="0">
                <a:solidFill>
                  <a:srgbClr val="000000"/>
                </a:solidFill>
              </a:rPr>
              <a:t>Size </a:t>
            </a:r>
            <a:r>
              <a:rPr lang="en-US" altLang="en-US" dirty="0"/>
              <a:t>is power of 2, between 512 bytes and 16 Mbytes</a:t>
            </a:r>
            <a:endParaRPr lang="en-US" altLang="en-US" sz="8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en-US" dirty="0"/>
              <a:t>Divide logical memory into blocks of same size called </a:t>
            </a:r>
            <a:r>
              <a:rPr lang="en-US" altLang="en-US" b="1" dirty="0">
                <a:solidFill>
                  <a:srgbClr val="006699"/>
                </a:solidFill>
                <a:latin typeface="+mj-lt"/>
              </a:rPr>
              <a:t>pages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en-US" dirty="0"/>
              <a:t>Keep track of all free frames</a:t>
            </a:r>
            <a:endParaRPr lang="en-US" altLang="en-US" sz="8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en-US" dirty="0"/>
              <a:t>To run a program of size </a:t>
            </a:r>
            <a:r>
              <a:rPr lang="en-US" altLang="en-US" b="1" i="1" dirty="0"/>
              <a:t>N</a:t>
            </a:r>
            <a:r>
              <a:rPr lang="en-US" altLang="en-US" i="1" dirty="0"/>
              <a:t> </a:t>
            </a:r>
            <a:r>
              <a:rPr lang="en-US" altLang="en-US" dirty="0"/>
              <a:t>pages, need to find </a:t>
            </a:r>
            <a:r>
              <a:rPr lang="en-US" altLang="en-US" b="1" i="1" dirty="0"/>
              <a:t>N</a:t>
            </a:r>
            <a:r>
              <a:rPr lang="en-US" altLang="en-US" dirty="0"/>
              <a:t> free frames and load program</a:t>
            </a:r>
            <a:endParaRPr lang="en-US" altLang="en-US" sz="8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en-US" dirty="0"/>
              <a:t>Set up a </a:t>
            </a:r>
            <a:r>
              <a:rPr lang="en-US" altLang="en-US" b="1" dirty="0">
                <a:solidFill>
                  <a:srgbClr val="006699"/>
                </a:solidFill>
                <a:latin typeface="+mj-lt"/>
              </a:rPr>
              <a:t>page</a:t>
            </a:r>
            <a:r>
              <a:rPr lang="en-US" altLang="en-US" b="1" dirty="0">
                <a:solidFill>
                  <a:srgbClr val="3366FF"/>
                </a:solidFill>
              </a:rPr>
              <a:t> </a:t>
            </a:r>
            <a:r>
              <a:rPr lang="en-US" altLang="en-US" b="1" dirty="0">
                <a:solidFill>
                  <a:srgbClr val="006699"/>
                </a:solidFill>
                <a:latin typeface="+mj-lt"/>
              </a:rPr>
              <a:t>table</a:t>
            </a:r>
            <a:r>
              <a:rPr lang="en-US" altLang="en-US" dirty="0"/>
              <a:t> to translate logical to physical addresses</a:t>
            </a:r>
            <a:endParaRPr lang="en-US" altLang="en-US" sz="8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en-US" dirty="0"/>
              <a:t>Backing store likewise split into pages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en-US" dirty="0"/>
              <a:t>Still have Internal fragmentation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1026">
            <a:extLst>
              <a:ext uri="{FF2B5EF4-FFF2-40B4-BE49-F238E27FC236}">
                <a16:creationId xmlns:a16="http://schemas.microsoft.com/office/drawing/2014/main" id="{576DB622-C30C-459E-B80D-9EEFF320C26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3562043" y="959711"/>
            <a:ext cx="7840662" cy="576263"/>
          </a:xfrm>
        </p:spPr>
        <p:txBody>
          <a:bodyPr/>
          <a:lstStyle/>
          <a:p>
            <a:pPr eaLnBrk="1" hangingPunct="1"/>
            <a:r>
              <a:rPr lang="en-US" altLang="en-US" sz="2400" b="1" dirty="0"/>
              <a:t>Address Translation Scheme</a:t>
            </a:r>
          </a:p>
        </p:txBody>
      </p:sp>
      <p:sp>
        <p:nvSpPr>
          <p:cNvPr id="33795" name="Rectangle 1027">
            <a:extLst>
              <a:ext uri="{FF2B5EF4-FFF2-40B4-BE49-F238E27FC236}">
                <a16:creationId xmlns:a16="http://schemas.microsoft.com/office/drawing/2014/main" id="{42BA3A11-5083-4DE6-80B0-272DB2FBA09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846138" y="1930756"/>
            <a:ext cx="7299325" cy="4483100"/>
          </a:xfrm>
        </p:spPr>
        <p:txBody>
          <a:bodyPr/>
          <a:lstStyle/>
          <a:p>
            <a:pPr>
              <a:defRPr/>
            </a:pPr>
            <a:r>
              <a:rPr lang="en-US" altLang="en-US" dirty="0"/>
              <a:t>Address generated by CPU is divided into:</a:t>
            </a:r>
          </a:p>
          <a:p>
            <a:pPr lvl="1">
              <a:defRPr/>
            </a:pPr>
            <a:r>
              <a:rPr lang="en-US" altLang="en-US" b="1" dirty="0">
                <a:solidFill>
                  <a:srgbClr val="006699"/>
                </a:solidFill>
                <a:latin typeface="+mj-lt"/>
              </a:rPr>
              <a:t>Page</a:t>
            </a:r>
            <a:r>
              <a:rPr lang="en-US" altLang="en-US" b="1" dirty="0">
                <a:solidFill>
                  <a:srgbClr val="3366FF"/>
                </a:solidFill>
              </a:rPr>
              <a:t> </a:t>
            </a:r>
            <a:r>
              <a:rPr lang="en-US" altLang="en-US" b="1" dirty="0">
                <a:solidFill>
                  <a:srgbClr val="006699"/>
                </a:solidFill>
                <a:latin typeface="+mj-lt"/>
              </a:rPr>
              <a:t>number</a:t>
            </a:r>
            <a:r>
              <a:rPr lang="en-US" altLang="en-US" b="1" dirty="0">
                <a:solidFill>
                  <a:srgbClr val="3366FF"/>
                </a:solidFill>
              </a:rPr>
              <a:t> </a:t>
            </a:r>
            <a:r>
              <a:rPr lang="en-US" altLang="en-US" dirty="0"/>
              <a:t>(</a:t>
            </a:r>
            <a:r>
              <a:rPr lang="en-US" altLang="en-US" b="1" i="1" dirty="0">
                <a:solidFill>
                  <a:srgbClr val="006699"/>
                </a:solidFill>
                <a:latin typeface="+mj-lt"/>
              </a:rPr>
              <a:t>p</a:t>
            </a:r>
            <a:r>
              <a:rPr lang="en-US" altLang="en-US" dirty="0"/>
              <a:t>)</a:t>
            </a:r>
            <a:r>
              <a:rPr lang="en-US" altLang="en-US" dirty="0">
                <a:solidFill>
                  <a:srgbClr val="3366FF"/>
                </a:solidFill>
              </a:rPr>
              <a:t> </a:t>
            </a:r>
            <a:r>
              <a:rPr lang="en-US" altLang="en-US" dirty="0"/>
              <a:t>– used as an index into a </a:t>
            </a:r>
            <a:r>
              <a:rPr lang="en-US" altLang="en-US" b="1" dirty="0">
                <a:solidFill>
                  <a:srgbClr val="006699"/>
                </a:solidFill>
                <a:latin typeface="+mj-lt"/>
              </a:rPr>
              <a:t>page</a:t>
            </a:r>
            <a:r>
              <a:rPr lang="en-US" altLang="en-US" b="1" dirty="0">
                <a:solidFill>
                  <a:srgbClr val="3366FF"/>
                </a:solidFill>
              </a:rPr>
              <a:t> </a:t>
            </a:r>
            <a:r>
              <a:rPr lang="en-US" altLang="en-US" b="1" dirty="0">
                <a:solidFill>
                  <a:srgbClr val="006699"/>
                </a:solidFill>
                <a:latin typeface="+mj-lt"/>
              </a:rPr>
              <a:t>table</a:t>
            </a:r>
            <a:r>
              <a:rPr lang="en-US" altLang="en-US" b="1" dirty="0">
                <a:solidFill>
                  <a:srgbClr val="3366FF"/>
                </a:solidFill>
              </a:rPr>
              <a:t> </a:t>
            </a:r>
            <a:r>
              <a:rPr lang="en-US" altLang="en-US" dirty="0"/>
              <a:t>which contains base address of each page in physical memory</a:t>
            </a:r>
          </a:p>
          <a:p>
            <a:pPr lvl="1">
              <a:defRPr/>
            </a:pPr>
            <a:r>
              <a:rPr lang="en-US" altLang="en-US" b="1" dirty="0">
                <a:solidFill>
                  <a:srgbClr val="006699"/>
                </a:solidFill>
                <a:latin typeface="+mj-lt"/>
              </a:rPr>
              <a:t>Page</a:t>
            </a:r>
            <a:r>
              <a:rPr lang="en-US" altLang="en-US" b="1" dirty="0">
                <a:solidFill>
                  <a:srgbClr val="3366FF"/>
                </a:solidFill>
              </a:rPr>
              <a:t> </a:t>
            </a:r>
            <a:r>
              <a:rPr lang="en-US" altLang="en-US" b="1" dirty="0">
                <a:solidFill>
                  <a:srgbClr val="006699"/>
                </a:solidFill>
                <a:latin typeface="+mj-lt"/>
              </a:rPr>
              <a:t>offset</a:t>
            </a:r>
            <a:r>
              <a:rPr lang="en-US" altLang="en-US" b="1" dirty="0">
                <a:solidFill>
                  <a:srgbClr val="3366FF"/>
                </a:solidFill>
              </a:rPr>
              <a:t> </a:t>
            </a:r>
            <a:r>
              <a:rPr lang="en-US" altLang="en-US" dirty="0"/>
              <a:t>(</a:t>
            </a:r>
            <a:r>
              <a:rPr lang="en-US" altLang="en-US" b="1" i="1" dirty="0">
                <a:solidFill>
                  <a:srgbClr val="006699"/>
                </a:solidFill>
                <a:latin typeface="+mj-lt"/>
              </a:rPr>
              <a:t>d</a:t>
            </a:r>
            <a:r>
              <a:rPr lang="en-US" altLang="en-US" dirty="0"/>
              <a:t>)</a:t>
            </a:r>
            <a:r>
              <a:rPr lang="en-US" altLang="en-US" dirty="0">
                <a:solidFill>
                  <a:srgbClr val="3366FF"/>
                </a:solidFill>
              </a:rPr>
              <a:t> </a:t>
            </a:r>
            <a:r>
              <a:rPr lang="en-US" altLang="en-US" dirty="0"/>
              <a:t>– combined with base address to define the physical memory address that is sent to the memory unit</a:t>
            </a:r>
          </a:p>
          <a:p>
            <a:pPr lvl="1">
              <a:defRPr/>
            </a:pPr>
            <a:endParaRPr lang="en-US" altLang="en-US" dirty="0"/>
          </a:p>
          <a:p>
            <a:pPr lvl="1">
              <a:defRPr/>
            </a:pPr>
            <a:endParaRPr lang="en-US" altLang="en-US" dirty="0"/>
          </a:p>
          <a:p>
            <a:pPr marL="457200" lvl="1" indent="0">
              <a:buFont typeface="Monotype Sorts" pitchFamily="-84" charset="2"/>
              <a:buNone/>
              <a:defRPr/>
            </a:pPr>
            <a:endParaRPr lang="en-US" altLang="en-US" dirty="0"/>
          </a:p>
          <a:p>
            <a:pPr lvl="1">
              <a:defRPr/>
            </a:pPr>
            <a:endParaRPr lang="en-US" altLang="en-US" dirty="0"/>
          </a:p>
          <a:p>
            <a:pPr lvl="1">
              <a:defRPr/>
            </a:pPr>
            <a:r>
              <a:rPr lang="en-US" altLang="en-US" dirty="0"/>
              <a:t>For given logical address space 2</a:t>
            </a:r>
            <a:r>
              <a:rPr lang="en-US" altLang="en-US" i="1" baseline="30000" dirty="0"/>
              <a:t>m </a:t>
            </a:r>
            <a:r>
              <a:rPr lang="en-US" altLang="en-US" dirty="0"/>
              <a:t>and page size</a:t>
            </a:r>
            <a:r>
              <a:rPr lang="en-US" altLang="en-US" baseline="30000" dirty="0"/>
              <a:t> </a:t>
            </a:r>
            <a:r>
              <a:rPr lang="en-US" altLang="en-US" i="1" dirty="0"/>
              <a:t>2</a:t>
            </a:r>
            <a:r>
              <a:rPr lang="en-US" altLang="en-US" baseline="30000" dirty="0"/>
              <a:t>n</a:t>
            </a:r>
          </a:p>
        </p:txBody>
      </p:sp>
      <p:pic>
        <p:nvPicPr>
          <p:cNvPr id="2" name="Picture 3">
            <a:extLst>
              <a:ext uri="{FF2B5EF4-FFF2-40B4-BE49-F238E27FC236}">
                <a16:creationId xmlns:a16="http://schemas.microsoft.com/office/drawing/2014/main" id="{D6114927-0B0B-3046-43E2-C6C04963974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8978" y="3429000"/>
            <a:ext cx="3343275" cy="10885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>
            <a:extLst>
              <a:ext uri="{FF2B5EF4-FFF2-40B4-BE49-F238E27FC236}">
                <a16:creationId xmlns:a16="http://schemas.microsoft.com/office/drawing/2014/main" id="{1EF58487-042D-466C-B9C3-00E5052CDEC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352309" y="1028509"/>
            <a:ext cx="7937500" cy="576263"/>
          </a:xfrm>
        </p:spPr>
        <p:txBody>
          <a:bodyPr/>
          <a:lstStyle/>
          <a:p>
            <a:pPr eaLnBrk="1" hangingPunct="1"/>
            <a:r>
              <a:rPr lang="en-US" altLang="en-US" sz="2400" b="1" dirty="0"/>
              <a:t>Paging Hardware</a:t>
            </a:r>
          </a:p>
        </p:txBody>
      </p:sp>
      <p:pic>
        <p:nvPicPr>
          <p:cNvPr id="2" name="Picture 7" descr="C:\Users\as668\Desktop\9_08.jpg">
            <a:extLst>
              <a:ext uri="{FF2B5EF4-FFF2-40B4-BE49-F238E27FC236}">
                <a16:creationId xmlns:a16="http://schemas.microsoft.com/office/drawing/2014/main" id="{EF5F80C3-D168-3B0A-C770-2A5800A1B85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01143" y="1735114"/>
            <a:ext cx="6589713" cy="3662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1026">
            <a:extLst>
              <a:ext uri="{FF2B5EF4-FFF2-40B4-BE49-F238E27FC236}">
                <a16:creationId xmlns:a16="http://schemas.microsoft.com/office/drawing/2014/main" id="{449B79E3-F191-44B4-954F-BE958071C14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782980" y="1040795"/>
            <a:ext cx="8229600" cy="644525"/>
          </a:xfrm>
        </p:spPr>
        <p:txBody>
          <a:bodyPr/>
          <a:lstStyle/>
          <a:p>
            <a:pPr eaLnBrk="1" hangingPunct="1"/>
            <a:r>
              <a:rPr lang="en-US" altLang="en-US" sz="2400" b="1" dirty="0"/>
              <a:t>Paging Model of Logical and  Physical Memory</a:t>
            </a:r>
          </a:p>
        </p:txBody>
      </p:sp>
      <p:pic>
        <p:nvPicPr>
          <p:cNvPr id="2" name="Picture 1030">
            <a:extLst>
              <a:ext uri="{FF2B5EF4-FFF2-40B4-BE49-F238E27FC236}">
                <a16:creationId xmlns:a16="http://schemas.microsoft.com/office/drawing/2014/main" id="{5B7FE5EB-4481-E9C7-E280-D39EA7FA1F0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8424" y="1585225"/>
            <a:ext cx="4938712" cy="36875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itle 1">
            <a:extLst>
              <a:ext uri="{FF2B5EF4-FFF2-40B4-BE49-F238E27FC236}">
                <a16:creationId xmlns:a16="http://schemas.microsoft.com/office/drawing/2014/main" id="{A627C9DD-1BF9-4605-A223-3B7680AC88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55732" y="903169"/>
            <a:ext cx="8229600" cy="576263"/>
          </a:xfrm>
        </p:spPr>
        <p:txBody>
          <a:bodyPr/>
          <a:lstStyle/>
          <a:p>
            <a:r>
              <a:rPr lang="en-US" altLang="en-US" sz="2400" b="1" dirty="0"/>
              <a:t>Paging Example </a:t>
            </a:r>
          </a:p>
        </p:txBody>
      </p:sp>
      <p:sp>
        <p:nvSpPr>
          <p:cNvPr id="29699" name="Content Placeholder 2">
            <a:extLst>
              <a:ext uri="{FF2B5EF4-FFF2-40B4-BE49-F238E27FC236}">
                <a16:creationId xmlns:a16="http://schemas.microsoft.com/office/drawing/2014/main" id="{D53A6D79-A0D1-42C5-8E0A-4AF4B4E955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2311" y="1479432"/>
            <a:ext cx="7604449" cy="4821237"/>
          </a:xfrm>
        </p:spPr>
        <p:txBody>
          <a:bodyPr/>
          <a:lstStyle/>
          <a:p>
            <a:r>
              <a:rPr lang="en-US" altLang="en-US" dirty="0"/>
              <a:t>Logical address:  n = 2 and  m = 4. Using a page size of 4 bytes and a physical memory of 32 bytes (8 pages)</a:t>
            </a:r>
          </a:p>
        </p:txBody>
      </p:sp>
      <p:pic>
        <p:nvPicPr>
          <p:cNvPr id="2" name="Picture 6">
            <a:extLst>
              <a:ext uri="{FF2B5EF4-FFF2-40B4-BE49-F238E27FC236}">
                <a16:creationId xmlns:a16="http://schemas.microsoft.com/office/drawing/2014/main" id="{99CE25E6-5A24-DFB8-4CEC-7D49110A93A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65333" y="2429301"/>
            <a:ext cx="3384550" cy="32709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itle 1">
            <a:extLst>
              <a:ext uri="{FF2B5EF4-FFF2-40B4-BE49-F238E27FC236}">
                <a16:creationId xmlns:a16="http://schemas.microsoft.com/office/drawing/2014/main" id="{E1C42DCF-3AEE-42B0-9D55-FB1937751E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50196" y="1158107"/>
            <a:ext cx="7491607" cy="636588"/>
          </a:xfrm>
        </p:spPr>
        <p:txBody>
          <a:bodyPr/>
          <a:lstStyle/>
          <a:p>
            <a:r>
              <a:rPr lang="en-US" altLang="en-US" sz="2400" b="1" dirty="0"/>
              <a:t>Paging -- Calculating internal fragmentation</a:t>
            </a:r>
          </a:p>
        </p:txBody>
      </p:sp>
      <p:sp>
        <p:nvSpPr>
          <p:cNvPr id="30723" name="Content Placeholder 2">
            <a:extLst>
              <a:ext uri="{FF2B5EF4-FFF2-40B4-BE49-F238E27FC236}">
                <a16:creationId xmlns:a16="http://schemas.microsoft.com/office/drawing/2014/main" id="{1E5EBE8C-22E3-4150-941E-4711C5E7D5A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66593" y="2224088"/>
            <a:ext cx="7491607" cy="4633912"/>
          </a:xfrm>
        </p:spPr>
        <p:txBody>
          <a:bodyPr/>
          <a:lstStyle/>
          <a:p>
            <a:r>
              <a:rPr lang="en-US" altLang="en-US" dirty="0"/>
              <a:t>Page size = 2,048 bytes</a:t>
            </a:r>
          </a:p>
          <a:p>
            <a:r>
              <a:rPr lang="en-US" altLang="en-US" dirty="0"/>
              <a:t>Process size = 72,766 bytes</a:t>
            </a:r>
          </a:p>
          <a:p>
            <a:r>
              <a:rPr lang="en-US" altLang="en-US" dirty="0"/>
              <a:t>35 pages + 1,086 bytes</a:t>
            </a:r>
          </a:p>
          <a:p>
            <a:r>
              <a:rPr lang="en-US" altLang="en-US" dirty="0"/>
              <a:t>Internal fragmentation of 2,048 - 1,086 = 962 bytes</a:t>
            </a:r>
          </a:p>
          <a:p>
            <a:r>
              <a:rPr lang="en-US" altLang="en-US" dirty="0"/>
              <a:t>Worst case fragmentation = 1 frame – 1 byte</a:t>
            </a:r>
          </a:p>
          <a:p>
            <a:r>
              <a:rPr lang="en-US" altLang="en-US" dirty="0"/>
              <a:t>On average fragmentation = 1 / 2 frame size</a:t>
            </a:r>
          </a:p>
          <a:p>
            <a:r>
              <a:rPr lang="en-US" altLang="en-US" dirty="0"/>
              <a:t>So small frame sizes desirable?</a:t>
            </a:r>
          </a:p>
          <a:p>
            <a:r>
              <a:rPr lang="en-US" altLang="en-US" dirty="0"/>
              <a:t>But each page table entry takes memory to track</a:t>
            </a:r>
          </a:p>
          <a:p>
            <a:r>
              <a:rPr lang="en-US" altLang="en-US" dirty="0"/>
              <a:t>Page sizes growing over time</a:t>
            </a:r>
          </a:p>
          <a:p>
            <a:pPr lvl="1"/>
            <a:r>
              <a:rPr lang="en-US" altLang="en-US" dirty="0"/>
              <a:t>Solaris supports two page sizes – 8 KB and 4 MB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>
            <a:extLst>
              <a:ext uri="{FF2B5EF4-FFF2-40B4-BE49-F238E27FC236}">
                <a16:creationId xmlns:a16="http://schemas.microsoft.com/office/drawing/2014/main" id="{B11DB5D7-2090-4EB1-A4E3-DD891DD5BBF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769893" y="1000653"/>
            <a:ext cx="8229600" cy="576263"/>
          </a:xfrm>
        </p:spPr>
        <p:txBody>
          <a:bodyPr/>
          <a:lstStyle/>
          <a:p>
            <a:pPr eaLnBrk="1" hangingPunct="1"/>
            <a:r>
              <a:rPr lang="en-US" altLang="en-US" sz="2400" b="1" dirty="0"/>
              <a:t>Free Frames</a:t>
            </a:r>
          </a:p>
        </p:txBody>
      </p:sp>
      <p:sp>
        <p:nvSpPr>
          <p:cNvPr id="31747" name="Text Box 4">
            <a:extLst>
              <a:ext uri="{FF2B5EF4-FFF2-40B4-BE49-F238E27FC236}">
                <a16:creationId xmlns:a16="http://schemas.microsoft.com/office/drawing/2014/main" id="{2B35E02C-51CA-48A4-B94E-7860BD0EEC7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00288" y="5721350"/>
            <a:ext cx="19018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5" tIns="45718" rIns="91435" bIns="45718" anchor="ctr">
            <a:spAutoFit/>
          </a:bodyPr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altLang="en-US">
                <a:latin typeface="Helvetica" panose="020B0604020202020204" pitchFamily="34" charset="0"/>
              </a:rPr>
              <a:t>Before allocation</a:t>
            </a:r>
          </a:p>
        </p:txBody>
      </p:sp>
      <p:sp>
        <p:nvSpPr>
          <p:cNvPr id="31748" name="Text Box 5">
            <a:extLst>
              <a:ext uri="{FF2B5EF4-FFF2-40B4-BE49-F238E27FC236}">
                <a16:creationId xmlns:a16="http://schemas.microsoft.com/office/drawing/2014/main" id="{6981FAE5-4311-453C-B15C-45797AB0C7A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43525" y="5734050"/>
            <a:ext cx="17113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5" tIns="45718" rIns="91435" bIns="45718" anchor="ctr">
            <a:spAutoFit/>
          </a:bodyPr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altLang="en-US">
                <a:latin typeface="Helvetica" panose="020B0604020202020204" pitchFamily="34" charset="0"/>
              </a:rPr>
              <a:t>After allocation</a:t>
            </a:r>
          </a:p>
        </p:txBody>
      </p:sp>
      <p:pic>
        <p:nvPicPr>
          <p:cNvPr id="2" name="Picture 7">
            <a:extLst>
              <a:ext uri="{FF2B5EF4-FFF2-40B4-BE49-F238E27FC236}">
                <a16:creationId xmlns:a16="http://schemas.microsoft.com/office/drawing/2014/main" id="{851997B6-ABCA-B116-792B-4045C3E078C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9398" y="2101754"/>
            <a:ext cx="5903913" cy="33782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>
            <a:extLst>
              <a:ext uri="{FF2B5EF4-FFF2-40B4-BE49-F238E27FC236}">
                <a16:creationId xmlns:a16="http://schemas.microsoft.com/office/drawing/2014/main" id="{8CB8D04B-AD7F-49A8-9388-3AF72B45C93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3705368" y="1224340"/>
            <a:ext cx="8229600" cy="576262"/>
          </a:xfrm>
        </p:spPr>
        <p:txBody>
          <a:bodyPr/>
          <a:lstStyle/>
          <a:p>
            <a:pPr eaLnBrk="1" hangingPunct="1"/>
            <a:r>
              <a:rPr lang="en-US" altLang="en-US" sz="2400" b="1" dirty="0"/>
              <a:t>Objectives</a:t>
            </a:r>
          </a:p>
        </p:txBody>
      </p:sp>
      <p:sp>
        <p:nvSpPr>
          <p:cNvPr id="5123" name="Rectangle 3">
            <a:extLst>
              <a:ext uri="{FF2B5EF4-FFF2-40B4-BE49-F238E27FC236}">
                <a16:creationId xmlns:a16="http://schemas.microsoft.com/office/drawing/2014/main" id="{3B5605CA-B522-4E77-8066-64E77643554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951722" y="2189709"/>
            <a:ext cx="7735078" cy="4440237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en-US" dirty="0"/>
              <a:t>To provide a detailed description of various ways of organizing memory hardware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en-US" dirty="0"/>
              <a:t>To discuss various memory-management techniques,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en-US" dirty="0"/>
              <a:t>To provide a detailed description of the Intel Pentium, which supports both pure segmentation and segmentation with paging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>
            <a:extLst>
              <a:ext uri="{FF2B5EF4-FFF2-40B4-BE49-F238E27FC236}">
                <a16:creationId xmlns:a16="http://schemas.microsoft.com/office/drawing/2014/main" id="{30F89E33-0E54-4551-A82B-37622A289F1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3648620" y="1068276"/>
            <a:ext cx="8229600" cy="576262"/>
          </a:xfrm>
        </p:spPr>
        <p:txBody>
          <a:bodyPr/>
          <a:lstStyle/>
          <a:p>
            <a:pPr eaLnBrk="1" hangingPunct="1"/>
            <a:r>
              <a:rPr lang="en-US" altLang="en-US" sz="2400" b="1" dirty="0"/>
              <a:t>Implementation of Page Table</a:t>
            </a:r>
          </a:p>
        </p:txBody>
      </p:sp>
      <p:sp>
        <p:nvSpPr>
          <p:cNvPr id="32771" name="Rectangle 3">
            <a:extLst>
              <a:ext uri="{FF2B5EF4-FFF2-40B4-BE49-F238E27FC236}">
                <a16:creationId xmlns:a16="http://schemas.microsoft.com/office/drawing/2014/main" id="{FB578CE8-E6A7-4D4B-8099-B7E1B8DD66E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898040" y="2033280"/>
            <a:ext cx="7725746" cy="4686300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en-US" dirty="0"/>
              <a:t>Page table is kept in main memory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en-US" b="1" dirty="0">
                <a:solidFill>
                  <a:srgbClr val="006699"/>
                </a:solidFill>
                <a:latin typeface="+mj-lt"/>
              </a:rPr>
              <a:t>Page-table</a:t>
            </a:r>
            <a:r>
              <a:rPr lang="en-US" altLang="en-US" b="1" dirty="0">
                <a:solidFill>
                  <a:srgbClr val="3366FF"/>
                </a:solidFill>
              </a:rPr>
              <a:t> </a:t>
            </a:r>
            <a:r>
              <a:rPr lang="en-US" altLang="en-US" b="1" dirty="0">
                <a:solidFill>
                  <a:srgbClr val="006699"/>
                </a:solidFill>
                <a:latin typeface="+mj-lt"/>
              </a:rPr>
              <a:t>base</a:t>
            </a:r>
            <a:r>
              <a:rPr lang="en-US" altLang="en-US" b="1" dirty="0">
                <a:solidFill>
                  <a:srgbClr val="3366FF"/>
                </a:solidFill>
              </a:rPr>
              <a:t> </a:t>
            </a:r>
            <a:r>
              <a:rPr lang="en-US" altLang="en-US" b="1" dirty="0">
                <a:solidFill>
                  <a:srgbClr val="006699"/>
                </a:solidFill>
                <a:latin typeface="+mj-lt"/>
              </a:rPr>
              <a:t>register</a:t>
            </a:r>
            <a:r>
              <a:rPr lang="en-US" altLang="en-US" b="1" dirty="0">
                <a:solidFill>
                  <a:srgbClr val="3366FF"/>
                </a:solidFill>
              </a:rPr>
              <a:t> </a:t>
            </a:r>
            <a:r>
              <a:rPr lang="en-US" altLang="en-US" dirty="0"/>
              <a:t>(</a:t>
            </a:r>
            <a:r>
              <a:rPr lang="en-US" altLang="en-US" b="1" dirty="0">
                <a:solidFill>
                  <a:srgbClr val="006699"/>
                </a:solidFill>
                <a:latin typeface="+mj-lt"/>
              </a:rPr>
              <a:t>PTBR</a:t>
            </a:r>
            <a:r>
              <a:rPr lang="en-US" altLang="en-US" dirty="0"/>
              <a:t>)</a:t>
            </a:r>
            <a:r>
              <a:rPr lang="en-US" altLang="en-US" dirty="0">
                <a:solidFill>
                  <a:srgbClr val="3366FF"/>
                </a:solidFill>
              </a:rPr>
              <a:t> </a:t>
            </a:r>
            <a:r>
              <a:rPr lang="en-US" altLang="en-US" dirty="0"/>
              <a:t>points to the page table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en-US" b="1" dirty="0">
                <a:solidFill>
                  <a:srgbClr val="006699"/>
                </a:solidFill>
                <a:latin typeface="+mj-lt"/>
              </a:rPr>
              <a:t>Page-table</a:t>
            </a:r>
            <a:r>
              <a:rPr lang="en-US" altLang="en-US" b="1" dirty="0">
                <a:solidFill>
                  <a:srgbClr val="3366FF"/>
                </a:solidFill>
              </a:rPr>
              <a:t> </a:t>
            </a:r>
            <a:r>
              <a:rPr lang="en-US" altLang="en-US" b="1" dirty="0">
                <a:solidFill>
                  <a:srgbClr val="006699"/>
                </a:solidFill>
                <a:latin typeface="+mj-lt"/>
              </a:rPr>
              <a:t>length</a:t>
            </a:r>
            <a:r>
              <a:rPr lang="en-US" altLang="en-US" b="1" dirty="0">
                <a:solidFill>
                  <a:srgbClr val="3366FF"/>
                </a:solidFill>
              </a:rPr>
              <a:t> </a:t>
            </a:r>
            <a:r>
              <a:rPr lang="en-US" altLang="en-US" b="1" dirty="0">
                <a:solidFill>
                  <a:srgbClr val="006699"/>
                </a:solidFill>
                <a:latin typeface="+mj-lt"/>
              </a:rPr>
              <a:t>register</a:t>
            </a:r>
            <a:r>
              <a:rPr lang="en-US" altLang="en-US" b="1" dirty="0">
                <a:solidFill>
                  <a:srgbClr val="3366FF"/>
                </a:solidFill>
              </a:rPr>
              <a:t> </a:t>
            </a:r>
            <a:r>
              <a:rPr lang="en-US" altLang="en-US" dirty="0"/>
              <a:t>(</a:t>
            </a:r>
            <a:r>
              <a:rPr lang="en-US" altLang="en-US" b="1" dirty="0">
                <a:solidFill>
                  <a:srgbClr val="006699"/>
                </a:solidFill>
                <a:latin typeface="+mj-lt"/>
              </a:rPr>
              <a:t>PTLR</a:t>
            </a:r>
            <a:r>
              <a:rPr lang="en-US" altLang="en-US" dirty="0"/>
              <a:t>)</a:t>
            </a:r>
            <a:r>
              <a:rPr lang="en-US" altLang="en-US" dirty="0">
                <a:solidFill>
                  <a:srgbClr val="3366FF"/>
                </a:solidFill>
              </a:rPr>
              <a:t> </a:t>
            </a:r>
            <a:r>
              <a:rPr lang="en-US" altLang="en-US" dirty="0"/>
              <a:t>indicates size of the page table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en-US" dirty="0"/>
              <a:t>In this scheme every data/instruction access requires two memory accesses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en-US" dirty="0"/>
              <a:t>One for the page table and one for the data / instruction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en-US" dirty="0"/>
              <a:t>The two-memory access problem can be solved by the use of a special fast-lookup hardware cache called  </a:t>
            </a:r>
            <a:r>
              <a:rPr lang="en-US" altLang="en-US" b="1" dirty="0">
                <a:solidFill>
                  <a:srgbClr val="006699"/>
                </a:solidFill>
                <a:latin typeface="+mj-lt"/>
              </a:rPr>
              <a:t>translation</a:t>
            </a:r>
            <a:r>
              <a:rPr lang="en-US" altLang="en-US" b="1" dirty="0">
                <a:solidFill>
                  <a:srgbClr val="3366FF"/>
                </a:solidFill>
              </a:rPr>
              <a:t> </a:t>
            </a:r>
            <a:r>
              <a:rPr lang="en-US" altLang="en-US" b="1" dirty="0">
                <a:solidFill>
                  <a:srgbClr val="006699"/>
                </a:solidFill>
                <a:latin typeface="+mj-lt"/>
              </a:rPr>
              <a:t>look-aside</a:t>
            </a:r>
            <a:r>
              <a:rPr lang="en-US" altLang="en-US" b="1" dirty="0">
                <a:solidFill>
                  <a:srgbClr val="3366FF"/>
                </a:solidFill>
              </a:rPr>
              <a:t> </a:t>
            </a:r>
            <a:r>
              <a:rPr lang="en-US" altLang="en-US" b="1" dirty="0">
                <a:solidFill>
                  <a:srgbClr val="006699"/>
                </a:solidFill>
                <a:latin typeface="+mj-lt"/>
              </a:rPr>
              <a:t>buffers</a:t>
            </a:r>
            <a:r>
              <a:rPr lang="en-US" altLang="en-US" b="1" dirty="0">
                <a:solidFill>
                  <a:srgbClr val="3366FF"/>
                </a:solidFill>
              </a:rPr>
              <a:t> </a:t>
            </a:r>
            <a:r>
              <a:rPr lang="en-US" altLang="en-US" dirty="0"/>
              <a:t>(</a:t>
            </a:r>
            <a:r>
              <a:rPr lang="en-US" altLang="en-US" b="1" dirty="0">
                <a:solidFill>
                  <a:srgbClr val="006699"/>
                </a:solidFill>
                <a:latin typeface="+mj-lt"/>
              </a:rPr>
              <a:t>TLBs</a:t>
            </a:r>
            <a:r>
              <a:rPr lang="en-US" altLang="en-US" dirty="0"/>
              <a:t>) (also called </a:t>
            </a:r>
            <a:r>
              <a:rPr lang="en-US" altLang="en-US" b="1" dirty="0">
                <a:solidFill>
                  <a:srgbClr val="006699"/>
                </a:solidFill>
                <a:latin typeface="+mj-lt"/>
              </a:rPr>
              <a:t>associative</a:t>
            </a:r>
            <a:r>
              <a:rPr lang="en-US" altLang="en-US" b="1" dirty="0">
                <a:solidFill>
                  <a:srgbClr val="3366FF"/>
                </a:solidFill>
              </a:rPr>
              <a:t> </a:t>
            </a:r>
            <a:r>
              <a:rPr lang="en-US" altLang="en-US" b="1" dirty="0">
                <a:solidFill>
                  <a:srgbClr val="006699"/>
                </a:solidFill>
                <a:latin typeface="+mj-lt"/>
              </a:rPr>
              <a:t>memory</a:t>
            </a:r>
            <a:r>
              <a:rPr lang="en-US" altLang="en-US" dirty="0"/>
              <a:t>).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>
            <a:extLst>
              <a:ext uri="{FF2B5EF4-FFF2-40B4-BE49-F238E27FC236}">
                <a16:creationId xmlns:a16="http://schemas.microsoft.com/office/drawing/2014/main" id="{A230AB13-6435-4378-B830-FECCFE60546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3288693" y="918710"/>
            <a:ext cx="8360228" cy="576262"/>
          </a:xfrm>
        </p:spPr>
        <p:txBody>
          <a:bodyPr/>
          <a:lstStyle/>
          <a:p>
            <a:pPr eaLnBrk="1" hangingPunct="1"/>
            <a:r>
              <a:rPr lang="en-US" altLang="en-US" sz="2400" b="1" dirty="0"/>
              <a:t>Translation Look-Aside Buffer </a:t>
            </a:r>
          </a:p>
        </p:txBody>
      </p:sp>
      <p:sp>
        <p:nvSpPr>
          <p:cNvPr id="33795" name="Rectangle 3">
            <a:extLst>
              <a:ext uri="{FF2B5EF4-FFF2-40B4-BE49-F238E27FC236}">
                <a16:creationId xmlns:a16="http://schemas.microsoft.com/office/drawing/2014/main" id="{EB8310ED-D6D5-4E0C-8BB0-4E773523DA8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806749" y="1746676"/>
            <a:ext cx="7144399" cy="4606925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en-US" dirty="0"/>
              <a:t>Some TLBs store</a:t>
            </a:r>
            <a:r>
              <a:rPr lang="en-US" altLang="en-US" b="1" dirty="0"/>
              <a:t> </a:t>
            </a:r>
            <a:r>
              <a:rPr lang="en-US" altLang="en-US" b="1" dirty="0">
                <a:solidFill>
                  <a:srgbClr val="006699"/>
                </a:solidFill>
                <a:latin typeface="+mj-lt"/>
              </a:rPr>
              <a:t>address-space</a:t>
            </a:r>
            <a:r>
              <a:rPr lang="en-US" altLang="en-US" b="1" dirty="0">
                <a:solidFill>
                  <a:srgbClr val="3366FF"/>
                </a:solidFill>
              </a:rPr>
              <a:t> </a:t>
            </a:r>
            <a:r>
              <a:rPr lang="en-US" altLang="en-US" b="1" dirty="0">
                <a:solidFill>
                  <a:srgbClr val="006699"/>
                </a:solidFill>
                <a:latin typeface="+mj-lt"/>
              </a:rPr>
              <a:t>identifiers</a:t>
            </a:r>
            <a:r>
              <a:rPr lang="en-US" altLang="en-US" b="1" dirty="0">
                <a:solidFill>
                  <a:srgbClr val="3366FF"/>
                </a:solidFill>
              </a:rPr>
              <a:t> </a:t>
            </a:r>
            <a:r>
              <a:rPr lang="en-US" altLang="en-US" dirty="0"/>
              <a:t>(</a:t>
            </a:r>
            <a:r>
              <a:rPr lang="en-US" altLang="en-US" b="1" dirty="0">
                <a:solidFill>
                  <a:srgbClr val="006699"/>
                </a:solidFill>
                <a:latin typeface="+mj-lt"/>
              </a:rPr>
              <a:t>ASIDs</a:t>
            </a:r>
            <a:r>
              <a:rPr lang="en-US" altLang="en-US" dirty="0"/>
              <a:t>)</a:t>
            </a:r>
            <a:r>
              <a:rPr lang="en-US" altLang="en-US" b="1" dirty="0">
                <a:solidFill>
                  <a:srgbClr val="3366FF"/>
                </a:solidFill>
              </a:rPr>
              <a:t> </a:t>
            </a:r>
            <a:r>
              <a:rPr lang="en-US" altLang="en-US" dirty="0"/>
              <a:t>in each TLB entry – uniquely identifies each process to provide address-space protection for that process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en-US" dirty="0"/>
              <a:t>Otherwise need to flush at every context switch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en-US" dirty="0"/>
              <a:t>TLBs typically small (64 to 1,024 entries)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en-US" dirty="0"/>
              <a:t>On a TLB miss, value is loaded into the TLB for faster access next time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en-US" dirty="0"/>
              <a:t>Replacement policies must be considered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en-US" dirty="0"/>
              <a:t>Some entries can be</a:t>
            </a:r>
            <a:r>
              <a:rPr lang="en-US" altLang="en-US" b="1" dirty="0">
                <a:solidFill>
                  <a:srgbClr val="3366FF"/>
                </a:solidFill>
              </a:rPr>
              <a:t> </a:t>
            </a:r>
            <a:r>
              <a:rPr lang="en-US" altLang="en-US" b="1" dirty="0">
                <a:solidFill>
                  <a:srgbClr val="006699"/>
                </a:solidFill>
                <a:latin typeface="+mj-lt"/>
              </a:rPr>
              <a:t>wired</a:t>
            </a:r>
            <a:r>
              <a:rPr lang="en-US" altLang="en-US" b="1" dirty="0">
                <a:solidFill>
                  <a:srgbClr val="3366FF"/>
                </a:solidFill>
              </a:rPr>
              <a:t> </a:t>
            </a:r>
            <a:r>
              <a:rPr lang="en-US" altLang="en-US" b="1" dirty="0">
                <a:solidFill>
                  <a:srgbClr val="006699"/>
                </a:solidFill>
                <a:latin typeface="+mj-lt"/>
              </a:rPr>
              <a:t>down</a:t>
            </a:r>
            <a:r>
              <a:rPr lang="en-US" altLang="en-US" b="1" dirty="0">
                <a:solidFill>
                  <a:srgbClr val="3366FF"/>
                </a:solidFill>
              </a:rPr>
              <a:t> </a:t>
            </a:r>
            <a:r>
              <a:rPr lang="en-US" altLang="en-US" dirty="0"/>
              <a:t>for permanent fast access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050">
            <a:extLst>
              <a:ext uri="{FF2B5EF4-FFF2-40B4-BE49-F238E27FC236}">
                <a16:creationId xmlns:a16="http://schemas.microsoft.com/office/drawing/2014/main" id="{A7C684B0-80FB-46D4-B8E4-5BAFFE7E2C8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374108" y="1037223"/>
            <a:ext cx="8229600" cy="576262"/>
          </a:xfrm>
        </p:spPr>
        <p:txBody>
          <a:bodyPr/>
          <a:lstStyle/>
          <a:p>
            <a:pPr eaLnBrk="1" hangingPunct="1"/>
            <a:r>
              <a:rPr lang="en-US" altLang="en-US" sz="2400" b="1" dirty="0"/>
              <a:t>Hardware</a:t>
            </a:r>
          </a:p>
        </p:txBody>
      </p:sp>
      <p:sp>
        <p:nvSpPr>
          <p:cNvPr id="34819" name="Rectangle 2051">
            <a:extLst>
              <a:ext uri="{FF2B5EF4-FFF2-40B4-BE49-F238E27FC236}">
                <a16:creationId xmlns:a16="http://schemas.microsoft.com/office/drawing/2014/main" id="{E7B29C5B-AFCD-4031-B6DE-A755EE36ADB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951722" y="1852708"/>
            <a:ext cx="7735078" cy="4483100"/>
          </a:xfrm>
        </p:spPr>
        <p:txBody>
          <a:bodyPr/>
          <a:lstStyle/>
          <a:p>
            <a:r>
              <a:rPr lang="en-US" altLang="en-US" dirty="0"/>
              <a:t>Associative memory – parallel search </a:t>
            </a:r>
          </a:p>
          <a:p>
            <a:endParaRPr lang="en-US" altLang="en-US" dirty="0"/>
          </a:p>
          <a:p>
            <a:endParaRPr lang="en-US" altLang="en-US" dirty="0"/>
          </a:p>
          <a:p>
            <a:endParaRPr lang="en-US" altLang="en-US" dirty="0"/>
          </a:p>
          <a:p>
            <a:endParaRPr lang="en-US" altLang="en-US" dirty="0"/>
          </a:p>
          <a:p>
            <a:pPr>
              <a:buFont typeface="Monotype Sorts" pitchFamily="-84" charset="2"/>
              <a:buNone/>
            </a:pPr>
            <a:endParaRPr lang="en-US" altLang="en-US" dirty="0"/>
          </a:p>
          <a:p>
            <a:r>
              <a:rPr lang="en-US" altLang="en-US" dirty="0"/>
              <a:t>Address translation (p, d)</a:t>
            </a:r>
          </a:p>
          <a:p>
            <a:pPr marL="627063" lvl="1"/>
            <a:r>
              <a:rPr lang="en-US" altLang="en-US" dirty="0"/>
              <a:t>If p is in associative register, get frame # out</a:t>
            </a:r>
          </a:p>
          <a:p>
            <a:pPr marL="627063" lvl="1"/>
            <a:r>
              <a:rPr lang="en-US" altLang="en-US" dirty="0"/>
              <a:t>Otherwise get frame # from page table in memory</a:t>
            </a:r>
          </a:p>
          <a:p>
            <a:pPr marL="627063" lvl="1"/>
            <a:endParaRPr lang="en-US" altLang="en-US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F47693DC-7712-77D5-40E1-4C6F09B5B4F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3869" y="2464581"/>
            <a:ext cx="2943225" cy="9644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>
            <a:extLst>
              <a:ext uri="{FF2B5EF4-FFF2-40B4-BE49-F238E27FC236}">
                <a16:creationId xmlns:a16="http://schemas.microsoft.com/office/drawing/2014/main" id="{B034F0B9-0ADC-441A-ABA1-37FF750921F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3341332" y="839051"/>
            <a:ext cx="8229600" cy="576262"/>
          </a:xfrm>
        </p:spPr>
        <p:txBody>
          <a:bodyPr/>
          <a:lstStyle/>
          <a:p>
            <a:pPr eaLnBrk="1" hangingPunct="1"/>
            <a:r>
              <a:rPr lang="en-US" altLang="en-US" sz="2400" b="1" dirty="0"/>
              <a:t>Paging Hardware With TLB</a:t>
            </a:r>
          </a:p>
        </p:txBody>
      </p:sp>
      <p:pic>
        <p:nvPicPr>
          <p:cNvPr id="2" name="Picture 5">
            <a:extLst>
              <a:ext uri="{FF2B5EF4-FFF2-40B4-BE49-F238E27FC236}">
                <a16:creationId xmlns:a16="http://schemas.microsoft.com/office/drawing/2014/main" id="{5EE067E8-CA7E-5335-2E9F-9D6E7914C12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13688" y="1596787"/>
            <a:ext cx="5637213" cy="3866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>
            <a:extLst>
              <a:ext uri="{FF2B5EF4-FFF2-40B4-BE49-F238E27FC236}">
                <a16:creationId xmlns:a16="http://schemas.microsoft.com/office/drawing/2014/main" id="{5A1C10ED-0838-45BF-9D06-E530E5EF268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3787253" y="973358"/>
            <a:ext cx="8229600" cy="576263"/>
          </a:xfrm>
        </p:spPr>
        <p:txBody>
          <a:bodyPr/>
          <a:lstStyle/>
          <a:p>
            <a:pPr eaLnBrk="1" hangingPunct="1"/>
            <a:r>
              <a:rPr lang="en-US" altLang="en-US" sz="2400" b="1" dirty="0"/>
              <a:t>Effective Access Time</a:t>
            </a:r>
          </a:p>
        </p:txBody>
      </p:sp>
      <p:sp>
        <p:nvSpPr>
          <p:cNvPr id="49155" name="Rectangle 3">
            <a:extLst>
              <a:ext uri="{FF2B5EF4-FFF2-40B4-BE49-F238E27FC236}">
                <a16:creationId xmlns:a16="http://schemas.microsoft.com/office/drawing/2014/main" id="{D1905E63-D1E4-48E6-BE3E-4EFB204C389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1107698" y="2022442"/>
            <a:ext cx="7772400" cy="4835558"/>
          </a:xfrm>
        </p:spPr>
        <p:txBody>
          <a:bodyPr/>
          <a:lstStyle/>
          <a:p>
            <a:pPr marL="342900" lvl="1" indent="-342900">
              <a:lnSpc>
                <a:spcPct val="90000"/>
              </a:lnSpc>
              <a:buClr>
                <a:srgbClr val="993300"/>
              </a:buClr>
              <a:buFont typeface="Wingdings" panose="05000000000000000000" pitchFamily="2" charset="2"/>
              <a:buChar char="§"/>
              <a:tabLst>
                <a:tab pos="2062163" algn="l"/>
                <a:tab pos="2566988" algn="l"/>
              </a:tabLst>
              <a:defRPr/>
            </a:pPr>
            <a:r>
              <a:rPr lang="en-US" altLang="en-US" dirty="0">
                <a:sym typeface="Symbol" pitchFamily="18" charset="2"/>
              </a:rPr>
              <a:t>Hit ratio – percentage of times that a page number is found in the  TLB</a:t>
            </a:r>
          </a:p>
          <a:p>
            <a:pPr>
              <a:lnSpc>
                <a:spcPct val="90000"/>
              </a:lnSpc>
              <a:tabLst>
                <a:tab pos="2062163" algn="l"/>
                <a:tab pos="2566988" algn="l"/>
              </a:tabLst>
              <a:defRPr/>
            </a:pPr>
            <a:r>
              <a:rPr lang="en-US" altLang="en-US" dirty="0"/>
              <a:t>An </a:t>
            </a:r>
            <a:r>
              <a:rPr lang="en-US" altLang="en-US" dirty="0">
                <a:sym typeface="Symbol" pitchFamily="18" charset="2"/>
              </a:rPr>
              <a:t>80% hit ratio means that we find the desired  page number  in the TLB 80% of the time.</a:t>
            </a:r>
            <a:endParaRPr lang="en-US" altLang="en-US" dirty="0"/>
          </a:p>
          <a:p>
            <a:pPr>
              <a:lnSpc>
                <a:spcPct val="90000"/>
              </a:lnSpc>
              <a:tabLst>
                <a:tab pos="2062163" algn="l"/>
                <a:tab pos="2566988" algn="l"/>
              </a:tabLst>
              <a:defRPr/>
            </a:pPr>
            <a:r>
              <a:rPr lang="en-US" altLang="en-US" dirty="0"/>
              <a:t>Suppose that 10 nanoseconds to access memory.  </a:t>
            </a:r>
          </a:p>
          <a:p>
            <a:pPr lvl="1">
              <a:lnSpc>
                <a:spcPct val="90000"/>
              </a:lnSpc>
              <a:tabLst>
                <a:tab pos="2062163" algn="l"/>
                <a:tab pos="2566988" algn="l"/>
              </a:tabLst>
              <a:defRPr/>
            </a:pPr>
            <a:r>
              <a:rPr lang="en-US" altLang="en-US" dirty="0"/>
              <a:t>If we find the desired page in TLB then a mapped-memory access take 10 ns</a:t>
            </a:r>
          </a:p>
          <a:p>
            <a:pPr lvl="1">
              <a:lnSpc>
                <a:spcPct val="90000"/>
              </a:lnSpc>
              <a:tabLst>
                <a:tab pos="2062163" algn="l"/>
                <a:tab pos="2566988" algn="l"/>
              </a:tabLst>
              <a:defRPr/>
            </a:pPr>
            <a:r>
              <a:rPr lang="en-US" altLang="en-US" dirty="0"/>
              <a:t>Otherwise we need two memory access so it is 20 ns</a:t>
            </a:r>
          </a:p>
          <a:p>
            <a:pPr>
              <a:lnSpc>
                <a:spcPct val="90000"/>
              </a:lnSpc>
              <a:tabLst>
                <a:tab pos="2062163" algn="l"/>
                <a:tab pos="2566988" algn="l"/>
              </a:tabLst>
              <a:defRPr/>
            </a:pPr>
            <a:r>
              <a:rPr lang="en-US" altLang="en-US" b="1" dirty="0">
                <a:solidFill>
                  <a:srgbClr val="006699"/>
                </a:solidFill>
                <a:latin typeface="+mj-lt"/>
                <a:sym typeface="Symbol" pitchFamily="18" charset="2"/>
              </a:rPr>
              <a:t>Effective</a:t>
            </a:r>
            <a:r>
              <a:rPr lang="en-US" altLang="en-US" b="1" dirty="0">
                <a:solidFill>
                  <a:srgbClr val="3366FF"/>
                </a:solidFill>
                <a:sym typeface="Symbol" pitchFamily="18" charset="2"/>
              </a:rPr>
              <a:t> </a:t>
            </a:r>
            <a:r>
              <a:rPr lang="en-US" altLang="en-US" b="1" dirty="0">
                <a:solidFill>
                  <a:srgbClr val="006699"/>
                </a:solidFill>
                <a:latin typeface="+mj-lt"/>
                <a:sym typeface="Symbol" pitchFamily="18" charset="2"/>
              </a:rPr>
              <a:t>Access</a:t>
            </a:r>
            <a:r>
              <a:rPr lang="en-US" altLang="en-US" b="1" dirty="0">
                <a:solidFill>
                  <a:srgbClr val="3366FF"/>
                </a:solidFill>
                <a:sym typeface="Symbol" pitchFamily="18" charset="2"/>
              </a:rPr>
              <a:t> </a:t>
            </a:r>
            <a:r>
              <a:rPr lang="en-US" altLang="en-US" b="1" dirty="0">
                <a:solidFill>
                  <a:srgbClr val="006699"/>
                </a:solidFill>
                <a:latin typeface="+mj-lt"/>
                <a:sym typeface="Symbol" pitchFamily="18" charset="2"/>
              </a:rPr>
              <a:t>Time</a:t>
            </a:r>
            <a:r>
              <a:rPr lang="en-US" altLang="en-US" dirty="0">
                <a:solidFill>
                  <a:srgbClr val="3366FF"/>
                </a:solidFill>
                <a:sym typeface="Symbol" pitchFamily="18" charset="2"/>
              </a:rPr>
              <a:t> </a:t>
            </a:r>
            <a:r>
              <a:rPr lang="en-US" altLang="en-US" dirty="0">
                <a:sym typeface="Symbol" pitchFamily="18" charset="2"/>
              </a:rPr>
              <a:t>(</a:t>
            </a:r>
            <a:r>
              <a:rPr lang="en-US" altLang="en-US" b="1" dirty="0">
                <a:solidFill>
                  <a:srgbClr val="006699"/>
                </a:solidFill>
                <a:latin typeface="+mj-lt"/>
                <a:sym typeface="Symbol" pitchFamily="18" charset="2"/>
              </a:rPr>
              <a:t>EAT</a:t>
            </a:r>
            <a:r>
              <a:rPr lang="en-US" altLang="en-US" dirty="0">
                <a:sym typeface="Symbol" pitchFamily="18" charset="2"/>
              </a:rPr>
              <a:t>)</a:t>
            </a:r>
          </a:p>
          <a:p>
            <a:pPr>
              <a:lnSpc>
                <a:spcPct val="90000"/>
              </a:lnSpc>
              <a:buFont typeface="Monotype Sorts" pitchFamily="-84" charset="2"/>
              <a:buNone/>
              <a:tabLst>
                <a:tab pos="2062163" algn="l"/>
                <a:tab pos="2566988" algn="l"/>
              </a:tabLst>
              <a:defRPr/>
            </a:pPr>
            <a:r>
              <a:rPr lang="en-US" altLang="en-US" dirty="0"/>
              <a:t>	               EAT = </a:t>
            </a:r>
            <a:r>
              <a:rPr lang="en-US" altLang="en-US" dirty="0">
                <a:sym typeface="Symbol" pitchFamily="18" charset="2"/>
              </a:rPr>
              <a:t>0.80 x 10 + 0.20 x 20 = 12 </a:t>
            </a:r>
            <a:r>
              <a:rPr lang="en-US" altLang="en-US" dirty="0"/>
              <a:t> nanoseconds</a:t>
            </a:r>
          </a:p>
          <a:p>
            <a:pPr>
              <a:lnSpc>
                <a:spcPct val="90000"/>
              </a:lnSpc>
              <a:buFont typeface="Monotype Sorts" pitchFamily="-84" charset="2"/>
              <a:buNone/>
              <a:tabLst>
                <a:tab pos="2062163" algn="l"/>
                <a:tab pos="2566988" algn="l"/>
              </a:tabLst>
              <a:defRPr/>
            </a:pPr>
            <a:r>
              <a:rPr lang="en-US" altLang="en-US" dirty="0"/>
              <a:t>       implying 20% slowdown in access time</a:t>
            </a:r>
          </a:p>
          <a:p>
            <a:pPr>
              <a:lnSpc>
                <a:spcPct val="90000"/>
              </a:lnSpc>
              <a:tabLst>
                <a:tab pos="2062163" algn="l"/>
                <a:tab pos="2566988" algn="l"/>
              </a:tabLst>
              <a:defRPr/>
            </a:pPr>
            <a:r>
              <a:rPr lang="en-US" altLang="en-US" dirty="0">
                <a:sym typeface="Symbol" pitchFamily="18" charset="2"/>
              </a:rPr>
              <a:t>Consider  amore realistic hit ratio of 99%, </a:t>
            </a:r>
          </a:p>
          <a:p>
            <a:pPr lvl="1">
              <a:lnSpc>
                <a:spcPct val="90000"/>
              </a:lnSpc>
              <a:buFont typeface="Monotype Sorts" pitchFamily="-84" charset="2"/>
              <a:buNone/>
              <a:tabLst>
                <a:tab pos="2062163" algn="l"/>
                <a:tab pos="2566988" algn="l"/>
              </a:tabLst>
              <a:defRPr/>
            </a:pPr>
            <a:r>
              <a:rPr lang="en-US" altLang="en-US" dirty="0">
                <a:sym typeface="Symbol" pitchFamily="18" charset="2"/>
              </a:rPr>
              <a:t>     EAT = 0.99 x 10 + 0.01 x 20 = 10.1ns</a:t>
            </a:r>
          </a:p>
          <a:p>
            <a:pPr>
              <a:lnSpc>
                <a:spcPct val="90000"/>
              </a:lnSpc>
              <a:buFont typeface="Monotype Sorts" pitchFamily="-84" charset="2"/>
              <a:buNone/>
              <a:tabLst>
                <a:tab pos="2062163" algn="l"/>
                <a:tab pos="2566988" algn="l"/>
              </a:tabLst>
              <a:defRPr/>
            </a:pPr>
            <a:r>
              <a:rPr lang="en-US" altLang="en-US" dirty="0"/>
              <a:t>      implying  only 1% slowdown in access time.</a:t>
            </a:r>
          </a:p>
          <a:p>
            <a:pPr>
              <a:lnSpc>
                <a:spcPct val="90000"/>
              </a:lnSpc>
              <a:buFont typeface="Monotype Sorts" pitchFamily="-84" charset="2"/>
              <a:buNone/>
              <a:tabLst>
                <a:tab pos="2062163" algn="l"/>
                <a:tab pos="2566988" algn="l"/>
              </a:tabLst>
              <a:defRPr/>
            </a:pPr>
            <a:endParaRPr lang="en-US" altLang="en-US" dirty="0"/>
          </a:p>
          <a:p>
            <a:pPr lvl="1">
              <a:lnSpc>
                <a:spcPct val="90000"/>
              </a:lnSpc>
              <a:tabLst>
                <a:tab pos="2062163" algn="l"/>
                <a:tab pos="2566988" algn="l"/>
              </a:tabLst>
              <a:defRPr/>
            </a:pPr>
            <a:endParaRPr lang="en-US" altLang="en-US" dirty="0">
              <a:sym typeface="Symbol" pitchFamily="18" charset="2"/>
            </a:endParaRPr>
          </a:p>
          <a:p>
            <a:pPr>
              <a:lnSpc>
                <a:spcPct val="90000"/>
              </a:lnSpc>
              <a:buFont typeface="Monotype Sorts" pitchFamily="-84" charset="2"/>
              <a:buNone/>
              <a:tabLst>
                <a:tab pos="2062163" algn="l"/>
                <a:tab pos="2566988" algn="l"/>
              </a:tabLst>
              <a:defRPr/>
            </a:pPr>
            <a:endParaRPr lang="en-US" altLang="en-US" dirty="0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050">
            <a:extLst>
              <a:ext uri="{FF2B5EF4-FFF2-40B4-BE49-F238E27FC236}">
                <a16:creationId xmlns:a16="http://schemas.microsoft.com/office/drawing/2014/main" id="{81EB7566-C4A8-46A0-8405-B237E98989F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3719015" y="1039451"/>
            <a:ext cx="8229600" cy="576262"/>
          </a:xfrm>
        </p:spPr>
        <p:txBody>
          <a:bodyPr/>
          <a:lstStyle/>
          <a:p>
            <a:pPr eaLnBrk="1" hangingPunct="1"/>
            <a:r>
              <a:rPr lang="en-US" altLang="en-US" sz="2400" b="1" dirty="0"/>
              <a:t>Memory Protection</a:t>
            </a:r>
          </a:p>
        </p:txBody>
      </p:sp>
      <p:sp>
        <p:nvSpPr>
          <p:cNvPr id="37891" name="Rectangle 2051">
            <a:extLst>
              <a:ext uri="{FF2B5EF4-FFF2-40B4-BE49-F238E27FC236}">
                <a16:creationId xmlns:a16="http://schemas.microsoft.com/office/drawing/2014/main" id="{243E4155-B2C5-48A3-9386-D371D820EF9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1035698" y="1730494"/>
            <a:ext cx="7651102" cy="4468812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en-US" dirty="0"/>
              <a:t>Memory protection implemented by associating protection bit with each frame to indicate if read-only or read-write access is allowed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en-US" dirty="0"/>
              <a:t>Can also add more bits to indicate page execute-only, and so 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en-US" b="1" dirty="0">
                <a:solidFill>
                  <a:srgbClr val="006699"/>
                </a:solidFill>
                <a:latin typeface="+mj-lt"/>
              </a:rPr>
              <a:t>Valid-invalid</a:t>
            </a:r>
            <a:r>
              <a:rPr lang="en-US" altLang="en-US" dirty="0">
                <a:solidFill>
                  <a:srgbClr val="3366FF"/>
                </a:solidFill>
              </a:rPr>
              <a:t> </a:t>
            </a:r>
            <a:r>
              <a:rPr lang="en-US" altLang="en-US" dirty="0"/>
              <a:t>bit attached to each entry in the page table: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ja-JP" altLang="en-US" dirty="0"/>
              <a:t>“</a:t>
            </a:r>
            <a:r>
              <a:rPr lang="en-US" altLang="ja-JP" dirty="0"/>
              <a:t>valid</a:t>
            </a:r>
            <a:r>
              <a:rPr lang="ja-JP" altLang="en-US" dirty="0"/>
              <a:t>”</a:t>
            </a:r>
            <a:r>
              <a:rPr lang="en-US" altLang="ja-JP" dirty="0"/>
              <a:t> indicates that the associated page is in the process</a:t>
            </a:r>
            <a:r>
              <a:rPr lang="ja-JP" altLang="en-US" dirty="0"/>
              <a:t>’</a:t>
            </a:r>
            <a:r>
              <a:rPr lang="en-US" altLang="ja-JP" dirty="0"/>
              <a:t> logical address space, and is thus a legal page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ja-JP" altLang="en-US" dirty="0"/>
              <a:t>“</a:t>
            </a:r>
            <a:r>
              <a:rPr lang="en-US" altLang="ja-JP" dirty="0"/>
              <a:t>invalid</a:t>
            </a:r>
            <a:r>
              <a:rPr lang="ja-JP" altLang="en-US" dirty="0"/>
              <a:t>”</a:t>
            </a:r>
            <a:r>
              <a:rPr lang="en-US" altLang="ja-JP" dirty="0"/>
              <a:t> indicates that the page is not in the process</a:t>
            </a:r>
            <a:r>
              <a:rPr lang="ja-JP" altLang="en-US" dirty="0"/>
              <a:t>’</a:t>
            </a:r>
            <a:r>
              <a:rPr lang="en-US" altLang="ja-JP" dirty="0"/>
              <a:t> logical address space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en-US" dirty="0"/>
              <a:t>Or use </a:t>
            </a:r>
            <a:r>
              <a:rPr lang="en-US" altLang="en-US" b="1" dirty="0">
                <a:solidFill>
                  <a:srgbClr val="006699"/>
                </a:solidFill>
                <a:latin typeface="+mj-lt"/>
              </a:rPr>
              <a:t>page-table</a:t>
            </a:r>
            <a:r>
              <a:rPr lang="en-US" altLang="en-US" b="1" dirty="0">
                <a:solidFill>
                  <a:srgbClr val="3366FF"/>
                </a:solidFill>
              </a:rPr>
              <a:t> </a:t>
            </a:r>
            <a:r>
              <a:rPr lang="en-US" altLang="en-US" b="1" dirty="0">
                <a:solidFill>
                  <a:srgbClr val="006699"/>
                </a:solidFill>
                <a:latin typeface="+mj-lt"/>
              </a:rPr>
              <a:t>length</a:t>
            </a:r>
            <a:r>
              <a:rPr lang="en-US" altLang="en-US" b="1" dirty="0">
                <a:solidFill>
                  <a:srgbClr val="3366FF"/>
                </a:solidFill>
              </a:rPr>
              <a:t> </a:t>
            </a:r>
            <a:r>
              <a:rPr lang="en-US" altLang="en-US" b="1" dirty="0">
                <a:solidFill>
                  <a:srgbClr val="006699"/>
                </a:solidFill>
                <a:latin typeface="+mj-lt"/>
              </a:rPr>
              <a:t>register</a:t>
            </a:r>
            <a:r>
              <a:rPr lang="en-US" altLang="en-US" b="1" dirty="0">
                <a:solidFill>
                  <a:srgbClr val="3366FF"/>
                </a:solidFill>
              </a:rPr>
              <a:t> </a:t>
            </a:r>
            <a:r>
              <a:rPr lang="en-US" altLang="en-US" dirty="0"/>
              <a:t>(</a:t>
            </a:r>
            <a:r>
              <a:rPr lang="en-US" altLang="en-US" b="1" dirty="0">
                <a:solidFill>
                  <a:srgbClr val="006699"/>
                </a:solidFill>
                <a:latin typeface="+mj-lt"/>
              </a:rPr>
              <a:t>PTLR</a:t>
            </a:r>
            <a:r>
              <a:rPr lang="en-US" altLang="en-US" dirty="0"/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en-US" dirty="0"/>
              <a:t>Any violations result in a trap to the kernel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>
            <a:extLst>
              <a:ext uri="{FF2B5EF4-FFF2-40B4-BE49-F238E27FC236}">
                <a16:creationId xmlns:a16="http://schemas.microsoft.com/office/drawing/2014/main" id="{6145B4E6-5DED-4B37-B9F1-D64E18F15ED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937426" y="927979"/>
            <a:ext cx="8112611" cy="903288"/>
          </a:xfrm>
        </p:spPr>
        <p:txBody>
          <a:bodyPr/>
          <a:lstStyle/>
          <a:p>
            <a:pPr eaLnBrk="1" hangingPunct="1"/>
            <a:r>
              <a:rPr lang="en-US" altLang="en-US" sz="2800" dirty="0"/>
              <a:t>Valid (v) or Invalid (i) Bit In A Page Table</a:t>
            </a:r>
          </a:p>
        </p:txBody>
      </p:sp>
      <p:pic>
        <p:nvPicPr>
          <p:cNvPr id="2" name="Picture 5">
            <a:extLst>
              <a:ext uri="{FF2B5EF4-FFF2-40B4-BE49-F238E27FC236}">
                <a16:creationId xmlns:a16="http://schemas.microsoft.com/office/drawing/2014/main" id="{F8007CDA-6DC2-DB78-A822-3E97D727D9E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6475" y="1692323"/>
            <a:ext cx="5099050" cy="37405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>
            <a:extLst>
              <a:ext uri="{FF2B5EF4-FFF2-40B4-BE49-F238E27FC236}">
                <a16:creationId xmlns:a16="http://schemas.microsoft.com/office/drawing/2014/main" id="{B921CA97-CF77-4743-9E98-4A047BEE336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292221" y="1012155"/>
            <a:ext cx="8229600" cy="576262"/>
          </a:xfrm>
        </p:spPr>
        <p:txBody>
          <a:bodyPr/>
          <a:lstStyle/>
          <a:p>
            <a:pPr eaLnBrk="1" hangingPunct="1"/>
            <a:r>
              <a:rPr lang="en-US" altLang="en-US" sz="2400" b="1" dirty="0"/>
              <a:t>Shared Pages</a:t>
            </a:r>
          </a:p>
        </p:txBody>
      </p:sp>
      <p:sp>
        <p:nvSpPr>
          <p:cNvPr id="39939" name="Rectangle 3">
            <a:extLst>
              <a:ext uri="{FF2B5EF4-FFF2-40B4-BE49-F238E27FC236}">
                <a16:creationId xmlns:a16="http://schemas.microsoft.com/office/drawing/2014/main" id="{D36A1277-493F-4EAE-9460-2793BEE1980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952012" y="2127020"/>
            <a:ext cx="7734788" cy="4483100"/>
          </a:xfrm>
        </p:spPr>
        <p:txBody>
          <a:bodyPr/>
          <a:lstStyle/>
          <a:p>
            <a:r>
              <a:rPr lang="en-US" altLang="en-US" b="1" dirty="0">
                <a:solidFill>
                  <a:srgbClr val="006699"/>
                </a:solidFill>
                <a:latin typeface="+mj-lt"/>
              </a:rPr>
              <a:t>Shared</a:t>
            </a:r>
            <a:r>
              <a:rPr lang="en-US" altLang="en-US" b="1" dirty="0">
                <a:solidFill>
                  <a:srgbClr val="3366FF"/>
                </a:solidFill>
              </a:rPr>
              <a:t> </a:t>
            </a:r>
            <a:r>
              <a:rPr lang="en-US" altLang="en-US" b="1" dirty="0">
                <a:solidFill>
                  <a:srgbClr val="006699"/>
                </a:solidFill>
                <a:latin typeface="+mj-lt"/>
              </a:rPr>
              <a:t>code</a:t>
            </a:r>
          </a:p>
          <a:p>
            <a:pPr lvl="1"/>
            <a:r>
              <a:rPr lang="en-US" altLang="en-US" dirty="0"/>
              <a:t>One copy of read-only (</a:t>
            </a:r>
            <a:r>
              <a:rPr lang="en-US" altLang="en-US" b="1" dirty="0">
                <a:solidFill>
                  <a:srgbClr val="006699"/>
                </a:solidFill>
                <a:latin typeface="+mj-lt"/>
              </a:rPr>
              <a:t>reentrant</a:t>
            </a:r>
            <a:r>
              <a:rPr lang="en-US" altLang="en-US" dirty="0"/>
              <a:t>) code shared among processes (i.e., text editors, compilers, window systems)</a:t>
            </a:r>
          </a:p>
          <a:p>
            <a:pPr lvl="1"/>
            <a:r>
              <a:rPr lang="en-US" altLang="en-US" dirty="0"/>
              <a:t>Similar to multiple threads sharing the same process space</a:t>
            </a:r>
          </a:p>
          <a:p>
            <a:pPr lvl="1"/>
            <a:r>
              <a:rPr lang="en-US" altLang="en-US" dirty="0"/>
              <a:t>Also useful for interprocess communication if sharing of read-write pages is allowed</a:t>
            </a:r>
          </a:p>
          <a:p>
            <a:r>
              <a:rPr lang="en-US" altLang="en-US" b="1" dirty="0">
                <a:solidFill>
                  <a:srgbClr val="006699"/>
                </a:solidFill>
                <a:latin typeface="+mj-lt"/>
              </a:rPr>
              <a:t>Private</a:t>
            </a:r>
            <a:r>
              <a:rPr lang="en-US" altLang="en-US" b="1" dirty="0">
                <a:solidFill>
                  <a:srgbClr val="3366FF"/>
                </a:solidFill>
              </a:rPr>
              <a:t> </a:t>
            </a:r>
            <a:r>
              <a:rPr lang="en-US" altLang="en-US" b="1" dirty="0">
                <a:solidFill>
                  <a:srgbClr val="006699"/>
                </a:solidFill>
                <a:latin typeface="+mj-lt"/>
              </a:rPr>
              <a:t>code</a:t>
            </a:r>
            <a:r>
              <a:rPr lang="en-US" altLang="en-US" b="1" dirty="0">
                <a:solidFill>
                  <a:srgbClr val="3366FF"/>
                </a:solidFill>
              </a:rPr>
              <a:t> </a:t>
            </a:r>
            <a:r>
              <a:rPr lang="en-US" altLang="en-US" b="1" dirty="0">
                <a:solidFill>
                  <a:srgbClr val="006699"/>
                </a:solidFill>
                <a:latin typeface="+mj-lt"/>
              </a:rPr>
              <a:t>and</a:t>
            </a:r>
            <a:r>
              <a:rPr lang="en-US" altLang="en-US" b="1" dirty="0">
                <a:solidFill>
                  <a:srgbClr val="3366FF"/>
                </a:solidFill>
              </a:rPr>
              <a:t> </a:t>
            </a:r>
            <a:r>
              <a:rPr lang="en-US" altLang="en-US" b="1" dirty="0">
                <a:solidFill>
                  <a:srgbClr val="006699"/>
                </a:solidFill>
                <a:latin typeface="+mj-lt"/>
              </a:rPr>
              <a:t>data</a:t>
            </a:r>
            <a:r>
              <a:rPr lang="en-US" altLang="en-US" dirty="0">
                <a:solidFill>
                  <a:srgbClr val="3366FF"/>
                </a:solidFill>
              </a:rPr>
              <a:t> </a:t>
            </a:r>
          </a:p>
          <a:p>
            <a:pPr lvl="1"/>
            <a:r>
              <a:rPr lang="en-US" altLang="en-US" dirty="0"/>
              <a:t>Each process keeps a separate copy of the code and data</a:t>
            </a:r>
          </a:p>
          <a:p>
            <a:pPr lvl="1"/>
            <a:r>
              <a:rPr lang="en-US" altLang="en-US" dirty="0"/>
              <a:t>The pages for the private code and data can appear anywhere in the logical address space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>
            <a:extLst>
              <a:ext uri="{FF2B5EF4-FFF2-40B4-BE49-F238E27FC236}">
                <a16:creationId xmlns:a16="http://schemas.microsoft.com/office/drawing/2014/main" id="{5518330E-1EFB-4794-938C-DE2C8EE9418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080705" y="900185"/>
            <a:ext cx="7704137" cy="576262"/>
          </a:xfrm>
        </p:spPr>
        <p:txBody>
          <a:bodyPr/>
          <a:lstStyle/>
          <a:p>
            <a:pPr eaLnBrk="1" hangingPunct="1"/>
            <a:r>
              <a:rPr lang="en-US" altLang="en-US" sz="2400" b="1" dirty="0"/>
              <a:t>Shared Pages Example</a:t>
            </a:r>
          </a:p>
        </p:txBody>
      </p:sp>
      <p:pic>
        <p:nvPicPr>
          <p:cNvPr id="2" name="Picture 5" descr="W:\os-book\OS10\slide-dir\os-figures\9_14.jpg">
            <a:extLst>
              <a:ext uri="{FF2B5EF4-FFF2-40B4-BE49-F238E27FC236}">
                <a16:creationId xmlns:a16="http://schemas.microsoft.com/office/drawing/2014/main" id="{7683CC52-877B-8338-B5AD-BAD6A33EF6D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28612" y="1842448"/>
            <a:ext cx="3973512" cy="34008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>
            <a:extLst>
              <a:ext uri="{FF2B5EF4-FFF2-40B4-BE49-F238E27FC236}">
                <a16:creationId xmlns:a16="http://schemas.microsoft.com/office/drawing/2014/main" id="{E1523499-02A6-403C-B92E-2686134FCA8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3962400" y="930268"/>
            <a:ext cx="8229600" cy="576262"/>
          </a:xfrm>
        </p:spPr>
        <p:txBody>
          <a:bodyPr/>
          <a:lstStyle/>
          <a:p>
            <a:pPr eaLnBrk="1" hangingPunct="1"/>
            <a:r>
              <a:rPr lang="en-US" altLang="en-US" sz="2400" b="1" dirty="0"/>
              <a:t>Structure of the Page Table</a:t>
            </a:r>
          </a:p>
        </p:txBody>
      </p:sp>
      <p:sp>
        <p:nvSpPr>
          <p:cNvPr id="41987" name="Rectangle 3">
            <a:extLst>
              <a:ext uri="{FF2B5EF4-FFF2-40B4-BE49-F238E27FC236}">
                <a16:creationId xmlns:a16="http://schemas.microsoft.com/office/drawing/2014/main" id="{861A38E1-D15D-4FD3-BA70-E6E5B690F31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1052545" y="1786696"/>
            <a:ext cx="7697755" cy="4483100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en-US" dirty="0"/>
              <a:t>Memory structures for paging can get huge using straight-forward methods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en-US" dirty="0"/>
              <a:t>Consider a 32-bit logical address space as on modern computers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en-US" dirty="0"/>
              <a:t>Page size of 4 KB (2</a:t>
            </a:r>
            <a:r>
              <a:rPr lang="en-US" altLang="en-US" baseline="30000" dirty="0"/>
              <a:t>12</a:t>
            </a:r>
            <a:r>
              <a:rPr lang="en-US" altLang="en-US" dirty="0"/>
              <a:t>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en-US" dirty="0"/>
              <a:t>Page table would have 1 million entries (2</a:t>
            </a:r>
            <a:r>
              <a:rPr lang="en-US" altLang="en-US" baseline="30000" dirty="0"/>
              <a:t>32</a:t>
            </a:r>
            <a:r>
              <a:rPr lang="en-US" altLang="en-US" dirty="0"/>
              <a:t> / 2</a:t>
            </a:r>
            <a:r>
              <a:rPr lang="en-US" altLang="en-US" baseline="30000" dirty="0"/>
              <a:t>12</a:t>
            </a:r>
            <a:r>
              <a:rPr lang="en-US" altLang="en-US" dirty="0"/>
              <a:t>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en-US" dirty="0"/>
              <a:t>If each entry is 4 bytes </a:t>
            </a:r>
            <a:r>
              <a:rPr lang="en-US" altLang="en-US" dirty="0">
                <a:sym typeface="Wingdings" panose="05000000000000000000" pitchFamily="2" charset="2"/>
              </a:rPr>
              <a:t></a:t>
            </a:r>
            <a:r>
              <a:rPr lang="en-US" altLang="en-US" dirty="0"/>
              <a:t> each process 4 MB of physical address space for the  page table alone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altLang="en-US" dirty="0"/>
              <a:t>Don</a:t>
            </a:r>
            <a:r>
              <a:rPr lang="ja-JP" altLang="en-US" dirty="0"/>
              <a:t>’</a:t>
            </a:r>
            <a:r>
              <a:rPr lang="en-US" altLang="ja-JP" dirty="0"/>
              <a:t>t want to allocate that contiguously in main memory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en-US" dirty="0"/>
              <a:t>One simple solution is to divide the page table into smaller units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altLang="en-US" dirty="0"/>
              <a:t>Hierarchical Paging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altLang="en-US" dirty="0"/>
              <a:t>Hashed Page Tables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altLang="en-US" dirty="0"/>
              <a:t>Inverted Page Tables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1026">
            <a:extLst>
              <a:ext uri="{FF2B5EF4-FFF2-40B4-BE49-F238E27FC236}">
                <a16:creationId xmlns:a16="http://schemas.microsoft.com/office/drawing/2014/main" id="{14E85D12-A179-49DD-AB72-1C6EAAF20EF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022014" y="1170525"/>
            <a:ext cx="6764338" cy="576262"/>
          </a:xfrm>
        </p:spPr>
        <p:txBody>
          <a:bodyPr/>
          <a:lstStyle/>
          <a:p>
            <a:pPr eaLnBrk="1" hangingPunct="1"/>
            <a:r>
              <a:rPr lang="en-US" altLang="en-US" sz="2400" b="1" dirty="0"/>
              <a:t>Background</a:t>
            </a:r>
          </a:p>
        </p:txBody>
      </p:sp>
      <p:sp>
        <p:nvSpPr>
          <p:cNvPr id="6147" name="Rectangle 1027">
            <a:extLst>
              <a:ext uri="{FF2B5EF4-FFF2-40B4-BE49-F238E27FC236}">
                <a16:creationId xmlns:a16="http://schemas.microsoft.com/office/drawing/2014/main" id="{3919CD36-C961-4D2E-8F87-B9EA333CBE9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821789" y="2146070"/>
            <a:ext cx="7669763" cy="4483100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en-US" dirty="0"/>
              <a:t>Program must be brought (from disk)  into memory and placed within a process for it to be run</a:t>
            </a:r>
            <a:endParaRPr lang="en-US" altLang="en-US" sz="8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en-US" dirty="0"/>
              <a:t>Main memory and registers are only storage CPU can access directly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en-US" dirty="0"/>
              <a:t>Memory unit only sees a stream of: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en-US" dirty="0"/>
              <a:t>addresses + read requests, or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en-US" dirty="0"/>
              <a:t>address + data and write requests</a:t>
            </a:r>
            <a:endParaRPr lang="en-US" altLang="en-US" sz="8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en-US" dirty="0"/>
              <a:t>Register access is done in one CPU clock (or less)</a:t>
            </a:r>
            <a:endParaRPr lang="en-US" altLang="en-US" sz="8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en-US" dirty="0"/>
              <a:t>Main memory can take many cycles, causing a </a:t>
            </a:r>
            <a:r>
              <a:rPr lang="en-US" altLang="en-US" b="1" dirty="0">
                <a:solidFill>
                  <a:srgbClr val="006699"/>
                </a:solidFill>
                <a:latin typeface="+mj-lt"/>
              </a:rPr>
              <a:t>stall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en-US" b="1" dirty="0">
                <a:solidFill>
                  <a:srgbClr val="006699"/>
                </a:solidFill>
                <a:latin typeface="+mj-lt"/>
              </a:rPr>
              <a:t>Cache</a:t>
            </a:r>
            <a:r>
              <a:rPr lang="en-US" altLang="en-US" dirty="0">
                <a:solidFill>
                  <a:srgbClr val="3366FF"/>
                </a:solidFill>
              </a:rPr>
              <a:t> </a:t>
            </a:r>
            <a:r>
              <a:rPr lang="en-US" altLang="en-US" dirty="0"/>
              <a:t>sits between main memory and CPU registers</a:t>
            </a:r>
            <a:endParaRPr lang="en-US" altLang="en-US" sz="8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en-US" dirty="0"/>
              <a:t>Protection of memory required to ensure correct operation</a:t>
            </a:r>
          </a:p>
          <a:p>
            <a:pPr>
              <a:buFont typeface="Monotype Sorts" pitchFamily="-84" charset="2"/>
              <a:buNone/>
            </a:pPr>
            <a:endParaRPr lang="en-US" altLang="en-US" b="1" dirty="0"/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>
            <a:extLst>
              <a:ext uri="{FF2B5EF4-FFF2-40B4-BE49-F238E27FC236}">
                <a16:creationId xmlns:a16="http://schemas.microsoft.com/office/drawing/2014/main" id="{E5ECC631-B67D-4C84-91B9-1CB22DA15ED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3962400" y="900745"/>
            <a:ext cx="8229600" cy="576262"/>
          </a:xfrm>
        </p:spPr>
        <p:txBody>
          <a:bodyPr/>
          <a:lstStyle/>
          <a:p>
            <a:pPr eaLnBrk="1" hangingPunct="1"/>
            <a:r>
              <a:rPr lang="en-US" altLang="en-US" sz="2400" b="1" dirty="0"/>
              <a:t>Hierarchical Page Tables</a:t>
            </a:r>
          </a:p>
        </p:txBody>
      </p:sp>
      <p:sp>
        <p:nvSpPr>
          <p:cNvPr id="43011" name="Rectangle 3">
            <a:extLst>
              <a:ext uri="{FF2B5EF4-FFF2-40B4-BE49-F238E27FC236}">
                <a16:creationId xmlns:a16="http://schemas.microsoft.com/office/drawing/2014/main" id="{9C6AC61F-C673-44E2-9D0D-2FBC263F827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842946" y="1582264"/>
            <a:ext cx="7489858" cy="1096962"/>
          </a:xfrm>
        </p:spPr>
        <p:txBody>
          <a:bodyPr/>
          <a:lstStyle/>
          <a:p>
            <a:r>
              <a:rPr lang="en-US" altLang="en-US" dirty="0"/>
              <a:t>Break up the logical address space into multiple page tables</a:t>
            </a:r>
          </a:p>
          <a:p>
            <a:r>
              <a:rPr lang="en-US" altLang="en-US" dirty="0"/>
              <a:t>A simple technique is a two-level page table</a:t>
            </a:r>
          </a:p>
          <a:p>
            <a:r>
              <a:rPr lang="en-US" altLang="en-US" dirty="0"/>
              <a:t>We then page the page table</a:t>
            </a:r>
          </a:p>
        </p:txBody>
      </p:sp>
      <p:pic>
        <p:nvPicPr>
          <p:cNvPr id="2" name="Picture 4" descr="8">
            <a:extLst>
              <a:ext uri="{FF2B5EF4-FFF2-40B4-BE49-F238E27FC236}">
                <a16:creationId xmlns:a16="http://schemas.microsoft.com/office/drawing/2014/main" id="{D96F2AC7-13E2-575A-4FBA-1D07AB4F331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81233" y="2679226"/>
            <a:ext cx="3578225" cy="31722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>
            <a:extLst>
              <a:ext uri="{FF2B5EF4-FFF2-40B4-BE49-F238E27FC236}">
                <a16:creationId xmlns:a16="http://schemas.microsoft.com/office/drawing/2014/main" id="{1319ECB7-9550-4722-A785-B672C25C691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3439567" y="809585"/>
            <a:ext cx="7762875" cy="576263"/>
          </a:xfrm>
        </p:spPr>
        <p:txBody>
          <a:bodyPr/>
          <a:lstStyle/>
          <a:p>
            <a:pPr eaLnBrk="1" hangingPunct="1"/>
            <a:r>
              <a:rPr lang="en-US" altLang="en-US" sz="2400" b="1" dirty="0"/>
              <a:t>Two-Level Paging Example</a:t>
            </a:r>
          </a:p>
        </p:txBody>
      </p:sp>
      <p:sp>
        <p:nvSpPr>
          <p:cNvPr id="44035" name="Rectangle 3">
            <a:extLst>
              <a:ext uri="{FF2B5EF4-FFF2-40B4-BE49-F238E27FC236}">
                <a16:creationId xmlns:a16="http://schemas.microsoft.com/office/drawing/2014/main" id="{1EEF2C6C-3F02-4E7D-8B00-6261CF45E7F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1039457" y="1711325"/>
            <a:ext cx="7679093" cy="5146675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en-US" dirty="0"/>
              <a:t>A logical address (on 32-bit machine with 4K page size) is divided into:</a:t>
            </a:r>
          </a:p>
          <a:p>
            <a:pPr marL="627063" lvl="1">
              <a:lnSpc>
                <a:spcPct val="90000"/>
              </a:lnSpc>
            </a:pPr>
            <a:r>
              <a:rPr lang="en-US" altLang="en-US" dirty="0"/>
              <a:t>a page number consisting of 20 bits</a:t>
            </a:r>
          </a:p>
          <a:p>
            <a:pPr marL="627063" lvl="1">
              <a:lnSpc>
                <a:spcPct val="90000"/>
              </a:lnSpc>
            </a:pPr>
            <a:r>
              <a:rPr lang="en-US" altLang="en-US" dirty="0"/>
              <a:t>a page offset consisting of 12 bits</a:t>
            </a:r>
          </a:p>
          <a:p>
            <a:pPr marL="627063" lvl="1">
              <a:lnSpc>
                <a:spcPct val="90000"/>
              </a:lnSpc>
            </a:pPr>
            <a:endParaRPr lang="en-US" altLang="en-US" sz="800" dirty="0"/>
          </a:p>
          <a:p>
            <a:pPr>
              <a:lnSpc>
                <a:spcPct val="90000"/>
              </a:lnSpc>
            </a:pPr>
            <a:r>
              <a:rPr lang="en-US" altLang="en-US" dirty="0"/>
              <a:t>Since the page table is paged, the page number is further divided into:</a:t>
            </a:r>
          </a:p>
          <a:p>
            <a:pPr marL="627063" lvl="1">
              <a:lnSpc>
                <a:spcPct val="90000"/>
              </a:lnSpc>
            </a:pPr>
            <a:r>
              <a:rPr lang="en-US" altLang="en-US" dirty="0"/>
              <a:t>a 10-bit page number </a:t>
            </a:r>
          </a:p>
          <a:p>
            <a:pPr marL="627063" lvl="1">
              <a:lnSpc>
                <a:spcPct val="90000"/>
              </a:lnSpc>
            </a:pPr>
            <a:r>
              <a:rPr lang="en-US" altLang="en-US" dirty="0"/>
              <a:t>a 10-bit page offset</a:t>
            </a:r>
          </a:p>
          <a:p>
            <a:pPr marL="627063" lvl="1">
              <a:lnSpc>
                <a:spcPct val="90000"/>
              </a:lnSpc>
            </a:pPr>
            <a:endParaRPr lang="en-US" altLang="en-US" sz="800" dirty="0"/>
          </a:p>
          <a:p>
            <a:pPr>
              <a:lnSpc>
                <a:spcPct val="90000"/>
              </a:lnSpc>
            </a:pPr>
            <a:r>
              <a:rPr lang="en-US" altLang="en-US" dirty="0"/>
              <a:t>Thus, a logical address is as follows:</a:t>
            </a:r>
            <a:br>
              <a:rPr lang="en-US" altLang="en-US" dirty="0"/>
            </a:br>
            <a:br>
              <a:rPr lang="en-US" altLang="en-US" sz="1600" dirty="0"/>
            </a:br>
            <a:br>
              <a:rPr lang="en-US" altLang="en-US" sz="1600" dirty="0"/>
            </a:br>
            <a:br>
              <a:rPr lang="en-US" altLang="en-US" sz="1600" dirty="0"/>
            </a:br>
            <a:br>
              <a:rPr lang="en-US" altLang="en-US" sz="1600" dirty="0"/>
            </a:br>
            <a:br>
              <a:rPr lang="en-US" altLang="en-US" sz="1600" dirty="0"/>
            </a:br>
            <a:endParaRPr lang="en-US" altLang="en-US" sz="1600" dirty="0"/>
          </a:p>
          <a:p>
            <a:pPr>
              <a:lnSpc>
                <a:spcPct val="90000"/>
              </a:lnSpc>
            </a:pPr>
            <a:r>
              <a:rPr lang="en-US" altLang="en-US" dirty="0"/>
              <a:t>where</a:t>
            </a:r>
            <a:r>
              <a:rPr lang="en-US" altLang="en-US" i="1" dirty="0"/>
              <a:t> p</a:t>
            </a:r>
            <a:r>
              <a:rPr lang="en-US" altLang="en-US" i="1" baseline="-25000" dirty="0"/>
              <a:t>1</a:t>
            </a:r>
            <a:r>
              <a:rPr lang="en-US" altLang="en-US" dirty="0"/>
              <a:t> is an index into the outer page table, and </a:t>
            </a:r>
            <a:r>
              <a:rPr lang="en-US" altLang="en-US" i="1" dirty="0"/>
              <a:t>p</a:t>
            </a:r>
            <a:r>
              <a:rPr lang="en-US" altLang="en-US" i="1" baseline="-25000" dirty="0"/>
              <a:t>2</a:t>
            </a:r>
            <a:r>
              <a:rPr lang="en-US" altLang="en-US" dirty="0"/>
              <a:t> is the displacement within the page of the inner page table</a:t>
            </a:r>
          </a:p>
          <a:p>
            <a:pPr>
              <a:lnSpc>
                <a:spcPct val="90000"/>
              </a:lnSpc>
            </a:pPr>
            <a:r>
              <a:rPr lang="en-US" altLang="en-US" dirty="0"/>
              <a:t>Known as </a:t>
            </a:r>
            <a:r>
              <a:rPr lang="en-US" altLang="en-US" b="1" dirty="0">
                <a:solidFill>
                  <a:srgbClr val="006699"/>
                </a:solidFill>
                <a:latin typeface="+mj-lt"/>
              </a:rPr>
              <a:t>forward-mapped</a:t>
            </a:r>
            <a:r>
              <a:rPr lang="en-US" altLang="en-US" b="1" dirty="0">
                <a:solidFill>
                  <a:srgbClr val="3366FF"/>
                </a:solidFill>
              </a:rPr>
              <a:t> </a:t>
            </a:r>
            <a:r>
              <a:rPr lang="en-US" altLang="en-US" b="1" dirty="0">
                <a:solidFill>
                  <a:srgbClr val="006699"/>
                </a:solidFill>
                <a:latin typeface="+mj-lt"/>
              </a:rPr>
              <a:t>page</a:t>
            </a:r>
            <a:r>
              <a:rPr lang="en-US" altLang="en-US" b="1" dirty="0">
                <a:solidFill>
                  <a:srgbClr val="3366FF"/>
                </a:solidFill>
              </a:rPr>
              <a:t> </a:t>
            </a:r>
            <a:r>
              <a:rPr lang="en-US" altLang="en-US" b="1" dirty="0">
                <a:solidFill>
                  <a:srgbClr val="006699"/>
                </a:solidFill>
                <a:latin typeface="+mj-lt"/>
              </a:rPr>
              <a:t>table</a:t>
            </a:r>
          </a:p>
        </p:txBody>
      </p:sp>
      <p:pic>
        <p:nvPicPr>
          <p:cNvPr id="2" name="Picture 5" descr="W:\os-book\OS10\slide-dir\os-figures\in-9_3.jpg">
            <a:extLst>
              <a:ext uri="{FF2B5EF4-FFF2-40B4-BE49-F238E27FC236}">
                <a16:creationId xmlns:a16="http://schemas.microsoft.com/office/drawing/2014/main" id="{E2744732-08A3-6A95-5A9C-CD61532C55B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7149" y="3840162"/>
            <a:ext cx="4090988" cy="88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1026">
            <a:extLst>
              <a:ext uri="{FF2B5EF4-FFF2-40B4-BE49-F238E27FC236}">
                <a16:creationId xmlns:a16="http://schemas.microsoft.com/office/drawing/2014/main" id="{C333A82E-F8D0-4475-A297-B096B84CAA4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3353298" y="877823"/>
            <a:ext cx="7558087" cy="576263"/>
          </a:xfrm>
        </p:spPr>
        <p:txBody>
          <a:bodyPr/>
          <a:lstStyle/>
          <a:p>
            <a:pPr eaLnBrk="1" hangingPunct="1"/>
            <a:r>
              <a:rPr lang="en-US" altLang="en-US" sz="2400" b="1" dirty="0"/>
              <a:t>Address-Translation Scheme</a:t>
            </a:r>
          </a:p>
        </p:txBody>
      </p:sp>
      <p:pic>
        <p:nvPicPr>
          <p:cNvPr id="2" name="Picture 1035">
            <a:extLst>
              <a:ext uri="{FF2B5EF4-FFF2-40B4-BE49-F238E27FC236}">
                <a16:creationId xmlns:a16="http://schemas.microsoft.com/office/drawing/2014/main" id="{1C7B1B0E-DA7A-FD68-9DDD-0C9A2895179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34243" y="2210938"/>
            <a:ext cx="6389687" cy="20967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Title 1">
            <a:extLst>
              <a:ext uri="{FF2B5EF4-FFF2-40B4-BE49-F238E27FC236}">
                <a16:creationId xmlns:a16="http://schemas.microsoft.com/office/drawing/2014/main" id="{8A0137AD-9BFB-4AF6-88F4-0341356C95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11787" y="906431"/>
            <a:ext cx="8229600" cy="576262"/>
          </a:xfrm>
        </p:spPr>
        <p:txBody>
          <a:bodyPr/>
          <a:lstStyle/>
          <a:p>
            <a:r>
              <a:rPr lang="en-US" altLang="en-US" sz="2400" b="1" dirty="0"/>
              <a:t>64-bit Logical Address Space</a:t>
            </a:r>
          </a:p>
        </p:txBody>
      </p:sp>
      <p:sp>
        <p:nvSpPr>
          <p:cNvPr id="53251" name="Content Placeholder 2">
            <a:extLst>
              <a:ext uri="{FF2B5EF4-FFF2-40B4-BE49-F238E27FC236}">
                <a16:creationId xmlns:a16="http://schemas.microsoft.com/office/drawing/2014/main" id="{6995B49D-2FA5-4651-BAD7-7BD98CB71E8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66754" y="1935518"/>
            <a:ext cx="7596512" cy="5087938"/>
          </a:xfrm>
        </p:spPr>
        <p:txBody>
          <a:bodyPr/>
          <a:lstStyle/>
          <a:p>
            <a:pPr>
              <a:defRPr/>
            </a:pPr>
            <a:r>
              <a:rPr lang="en-US" altLang="en-US" dirty="0"/>
              <a:t>Even two-level paging scheme not sufficient</a:t>
            </a:r>
          </a:p>
          <a:p>
            <a:pPr>
              <a:defRPr/>
            </a:pPr>
            <a:r>
              <a:rPr lang="en-US" altLang="en-US" dirty="0"/>
              <a:t>If page size is 4 KB (2</a:t>
            </a:r>
            <a:r>
              <a:rPr lang="en-US" altLang="en-US" baseline="30000" dirty="0"/>
              <a:t>12</a:t>
            </a:r>
            <a:r>
              <a:rPr lang="en-US" altLang="en-US" dirty="0"/>
              <a:t>)</a:t>
            </a:r>
          </a:p>
          <a:p>
            <a:pPr lvl="1">
              <a:defRPr/>
            </a:pPr>
            <a:r>
              <a:rPr lang="en-US" altLang="en-US" dirty="0"/>
              <a:t>Then page table has 2</a:t>
            </a:r>
            <a:r>
              <a:rPr lang="en-US" altLang="en-US" baseline="30000" dirty="0"/>
              <a:t>52</a:t>
            </a:r>
            <a:r>
              <a:rPr lang="en-US" altLang="en-US" dirty="0"/>
              <a:t> entries</a:t>
            </a:r>
          </a:p>
          <a:p>
            <a:pPr lvl="1">
              <a:defRPr/>
            </a:pPr>
            <a:r>
              <a:rPr lang="en-US" altLang="en-US" dirty="0"/>
              <a:t>If two level scheme, inner page tables could be 2</a:t>
            </a:r>
            <a:r>
              <a:rPr lang="en-US" altLang="en-US" baseline="30000" dirty="0"/>
              <a:t>10</a:t>
            </a:r>
            <a:r>
              <a:rPr lang="en-US" altLang="en-US" dirty="0"/>
              <a:t> 4-byte entries</a:t>
            </a:r>
          </a:p>
          <a:p>
            <a:pPr lvl="1">
              <a:defRPr/>
            </a:pPr>
            <a:r>
              <a:rPr lang="en-US" altLang="en-US" dirty="0"/>
              <a:t>Address would look like</a:t>
            </a:r>
          </a:p>
          <a:p>
            <a:pPr lvl="1">
              <a:defRPr/>
            </a:pPr>
            <a:endParaRPr lang="en-US" altLang="en-US" dirty="0"/>
          </a:p>
          <a:p>
            <a:pPr lvl="1">
              <a:defRPr/>
            </a:pPr>
            <a:endParaRPr lang="en-US" altLang="en-US" dirty="0"/>
          </a:p>
          <a:p>
            <a:pPr marL="457200" lvl="1" indent="0">
              <a:buFont typeface="Monotype Sorts" pitchFamily="-84" charset="2"/>
              <a:buNone/>
              <a:defRPr/>
            </a:pPr>
            <a:endParaRPr lang="en-US" altLang="en-US" dirty="0"/>
          </a:p>
          <a:p>
            <a:pPr lvl="1">
              <a:defRPr/>
            </a:pPr>
            <a:r>
              <a:rPr lang="en-US" altLang="en-US" dirty="0"/>
              <a:t>Outer page table has 2</a:t>
            </a:r>
            <a:r>
              <a:rPr lang="en-US" altLang="en-US" baseline="30000" dirty="0"/>
              <a:t>42</a:t>
            </a:r>
            <a:r>
              <a:rPr lang="en-US" altLang="en-US" dirty="0"/>
              <a:t> entries or 2</a:t>
            </a:r>
            <a:r>
              <a:rPr lang="en-US" altLang="en-US" baseline="30000" dirty="0"/>
              <a:t>44</a:t>
            </a:r>
            <a:r>
              <a:rPr lang="en-US" altLang="en-US" dirty="0"/>
              <a:t> bytes</a:t>
            </a:r>
          </a:p>
          <a:p>
            <a:pPr lvl="1">
              <a:defRPr/>
            </a:pPr>
            <a:r>
              <a:rPr lang="en-US" altLang="en-US" dirty="0"/>
              <a:t>One solution is to add a 2</a:t>
            </a:r>
            <a:r>
              <a:rPr lang="en-US" altLang="en-US" baseline="30000" dirty="0"/>
              <a:t>nd</a:t>
            </a:r>
            <a:r>
              <a:rPr lang="en-US" altLang="en-US" dirty="0"/>
              <a:t> outer page table</a:t>
            </a:r>
          </a:p>
          <a:p>
            <a:pPr lvl="1">
              <a:defRPr/>
            </a:pPr>
            <a:r>
              <a:rPr lang="en-US" altLang="en-US" dirty="0"/>
              <a:t>But in the following example the 2</a:t>
            </a:r>
            <a:r>
              <a:rPr lang="en-US" altLang="en-US" baseline="30000" dirty="0"/>
              <a:t>nd</a:t>
            </a:r>
            <a:r>
              <a:rPr lang="en-US" altLang="en-US" dirty="0"/>
              <a:t> outer page table is still 2</a:t>
            </a:r>
            <a:r>
              <a:rPr lang="en-US" altLang="en-US" baseline="30000" dirty="0"/>
              <a:t>34</a:t>
            </a:r>
            <a:r>
              <a:rPr lang="en-US" altLang="en-US" dirty="0"/>
              <a:t> bytes in size</a:t>
            </a:r>
          </a:p>
          <a:p>
            <a:pPr lvl="2">
              <a:defRPr/>
            </a:pPr>
            <a:r>
              <a:rPr lang="en-US" altLang="en-US" dirty="0"/>
              <a:t>And possibly 4 memory access to get to one physical memory location</a:t>
            </a:r>
          </a:p>
          <a:p>
            <a:pPr lvl="1">
              <a:defRPr/>
            </a:pPr>
            <a:endParaRPr lang="en-US" altLang="en-US" dirty="0"/>
          </a:p>
        </p:txBody>
      </p:sp>
      <p:pic>
        <p:nvPicPr>
          <p:cNvPr id="2" name="Picture 5" descr="W:\os-book\OS10\slide-dir\os-figures\in-9_5.jpg">
            <a:extLst>
              <a:ext uri="{FF2B5EF4-FFF2-40B4-BE49-F238E27FC236}">
                <a16:creationId xmlns:a16="http://schemas.microsoft.com/office/drawing/2014/main" id="{303D6F17-AD79-C045-6D01-6808E83F8C5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6705" y="3231179"/>
            <a:ext cx="3719512" cy="809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>
            <a:extLst>
              <a:ext uri="{FF2B5EF4-FFF2-40B4-BE49-F238E27FC236}">
                <a16:creationId xmlns:a16="http://schemas.microsoft.com/office/drawing/2014/main" id="{7E72B140-73C1-45D7-A700-AF2CED78575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3676626" y="921998"/>
            <a:ext cx="7821612" cy="576262"/>
          </a:xfrm>
        </p:spPr>
        <p:txBody>
          <a:bodyPr/>
          <a:lstStyle/>
          <a:p>
            <a:pPr eaLnBrk="1" hangingPunct="1"/>
            <a:r>
              <a:rPr lang="en-US" altLang="en-US" sz="2400" b="1" dirty="0"/>
              <a:t>Three-level Paging Scheme</a:t>
            </a:r>
          </a:p>
        </p:txBody>
      </p:sp>
      <p:pic>
        <p:nvPicPr>
          <p:cNvPr id="2" name="Picture 6">
            <a:extLst>
              <a:ext uri="{FF2B5EF4-FFF2-40B4-BE49-F238E27FC236}">
                <a16:creationId xmlns:a16="http://schemas.microsoft.com/office/drawing/2014/main" id="{5F2CD998-BDD0-6597-7320-BBEDFFABCE2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76626" y="2260600"/>
            <a:ext cx="5241925" cy="1168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>
            <a:extLst>
              <a:ext uri="{FF2B5EF4-FFF2-40B4-BE49-F238E27FC236}">
                <a16:creationId xmlns:a16="http://schemas.microsoft.com/office/drawing/2014/main" id="{5861803E-D597-4AFE-86BA-0284614A63E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3985123" y="864119"/>
            <a:ext cx="7840662" cy="576262"/>
          </a:xfrm>
        </p:spPr>
        <p:txBody>
          <a:bodyPr/>
          <a:lstStyle/>
          <a:p>
            <a:pPr eaLnBrk="1" hangingPunct="1"/>
            <a:r>
              <a:rPr lang="en-US" altLang="en-US" sz="2400" b="1" dirty="0"/>
              <a:t>Hashed Page Tables</a:t>
            </a:r>
          </a:p>
        </p:txBody>
      </p:sp>
      <p:sp>
        <p:nvSpPr>
          <p:cNvPr id="48131" name="Rectangle 3">
            <a:extLst>
              <a:ext uri="{FF2B5EF4-FFF2-40B4-BE49-F238E27FC236}">
                <a16:creationId xmlns:a16="http://schemas.microsoft.com/office/drawing/2014/main" id="{48CD62E4-797E-49CD-97C9-0D732152E63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1203539" y="1632732"/>
            <a:ext cx="7626350" cy="4722812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en-US" dirty="0"/>
              <a:t>Common in address spaces &gt; 32 bits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en-US" dirty="0"/>
              <a:t>The virtual page number is hashed into a page table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en-US" dirty="0"/>
              <a:t>This page table contains a chain of elements hashing to the same location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en-US" dirty="0"/>
              <a:t>Each element contains (1) the virtual page number (2) the value of the mapped page frame (3) a pointer to the next element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en-US" dirty="0"/>
              <a:t>Virtual page numbers are compared in this chain searching for a match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en-US" dirty="0"/>
              <a:t>If a match is found, the corresponding physical frame is extracted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en-US" dirty="0"/>
              <a:t>Variation for 64-bit addresses is </a:t>
            </a:r>
            <a:r>
              <a:rPr lang="en-US" altLang="en-US" b="1" dirty="0">
                <a:solidFill>
                  <a:srgbClr val="006699"/>
                </a:solidFill>
                <a:latin typeface="+mj-lt"/>
              </a:rPr>
              <a:t>clustered</a:t>
            </a:r>
            <a:r>
              <a:rPr lang="en-US" altLang="en-US" b="1" dirty="0">
                <a:solidFill>
                  <a:srgbClr val="3366FF"/>
                </a:solidFill>
              </a:rPr>
              <a:t> </a:t>
            </a:r>
            <a:r>
              <a:rPr lang="en-US" altLang="en-US" b="1" dirty="0">
                <a:solidFill>
                  <a:srgbClr val="006699"/>
                </a:solidFill>
                <a:latin typeface="+mj-lt"/>
              </a:rPr>
              <a:t>page</a:t>
            </a:r>
            <a:r>
              <a:rPr lang="en-US" altLang="en-US" b="1" dirty="0">
                <a:solidFill>
                  <a:srgbClr val="3366FF"/>
                </a:solidFill>
              </a:rPr>
              <a:t> </a:t>
            </a:r>
            <a:r>
              <a:rPr lang="en-US" altLang="en-US" b="1" dirty="0">
                <a:solidFill>
                  <a:srgbClr val="006699"/>
                </a:solidFill>
                <a:latin typeface="+mj-lt"/>
              </a:rPr>
              <a:t>tables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en-US" dirty="0"/>
              <a:t>Similar to hashed but each entry refers to several pages (such as 16) rather than 1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en-US" dirty="0"/>
              <a:t>Especially useful for </a:t>
            </a:r>
            <a:r>
              <a:rPr lang="en-US" altLang="en-US" b="1" dirty="0">
                <a:solidFill>
                  <a:srgbClr val="006699"/>
                </a:solidFill>
                <a:latin typeface="+mj-lt"/>
              </a:rPr>
              <a:t>sparse</a:t>
            </a:r>
            <a:r>
              <a:rPr lang="en-US" altLang="en-US" dirty="0"/>
              <a:t> address spaces (where memory references are non-contiguous and scattered) 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>
            <a:extLst>
              <a:ext uri="{FF2B5EF4-FFF2-40B4-BE49-F238E27FC236}">
                <a16:creationId xmlns:a16="http://schemas.microsoft.com/office/drawing/2014/main" id="{4A6FA55B-1C89-4FAF-8777-9EF53CBB92B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223983" y="823233"/>
            <a:ext cx="8229600" cy="576263"/>
          </a:xfrm>
        </p:spPr>
        <p:txBody>
          <a:bodyPr/>
          <a:lstStyle/>
          <a:p>
            <a:pPr eaLnBrk="1" hangingPunct="1"/>
            <a:r>
              <a:rPr lang="en-US" altLang="en-US" sz="2400" b="1" dirty="0"/>
              <a:t>Hashed Page Table</a:t>
            </a:r>
          </a:p>
        </p:txBody>
      </p:sp>
      <p:pic>
        <p:nvPicPr>
          <p:cNvPr id="2" name="Picture 6">
            <a:extLst>
              <a:ext uri="{FF2B5EF4-FFF2-40B4-BE49-F238E27FC236}">
                <a16:creationId xmlns:a16="http://schemas.microsoft.com/office/drawing/2014/main" id="{3191C4B3-8845-E3B2-C52C-92E5D5A3208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4709" y="1610436"/>
            <a:ext cx="6616700" cy="3197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>
            <a:extLst>
              <a:ext uri="{FF2B5EF4-FFF2-40B4-BE49-F238E27FC236}">
                <a16:creationId xmlns:a16="http://schemas.microsoft.com/office/drawing/2014/main" id="{CC2EE1F7-80AE-4AE9-B1C5-B0DAB9FC622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3746310" y="923085"/>
            <a:ext cx="8229600" cy="576263"/>
          </a:xfrm>
        </p:spPr>
        <p:txBody>
          <a:bodyPr/>
          <a:lstStyle/>
          <a:p>
            <a:pPr eaLnBrk="1" hangingPunct="1"/>
            <a:r>
              <a:rPr lang="en-US" altLang="en-US" sz="2400" b="1" dirty="0"/>
              <a:t>Inverted Page Table</a:t>
            </a:r>
          </a:p>
        </p:txBody>
      </p:sp>
      <p:sp>
        <p:nvSpPr>
          <p:cNvPr id="50179" name="Rectangle 3">
            <a:extLst>
              <a:ext uri="{FF2B5EF4-FFF2-40B4-BE49-F238E27FC236}">
                <a16:creationId xmlns:a16="http://schemas.microsoft.com/office/drawing/2014/main" id="{A433C570-E431-49CB-92BC-66AFF909B51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989045" y="1838289"/>
            <a:ext cx="7697755" cy="4792663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en-US" dirty="0"/>
              <a:t>Rather than each process having a page table and keeping track of all possible logical pages, track all physical pages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en-US" dirty="0"/>
              <a:t>One entry for each real page of memory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en-US" dirty="0"/>
              <a:t>Entry consists of the virtual address of the page stored in that real memory location, with information about the process that owns that page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en-US" dirty="0"/>
              <a:t>Decreases memory needed to store each page table, but increases time needed to search the table when a page reference occurs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en-US" dirty="0"/>
              <a:t>Use hash table to limit the search to one — or at most a few — page-table entries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en-US" dirty="0"/>
              <a:t>TLB can accelerate access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en-US" dirty="0"/>
              <a:t>But how to implement shared memory?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en-US" dirty="0"/>
              <a:t>One mapping of a virtual address to the shared physical address</a:t>
            </a: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>
            <a:extLst>
              <a:ext uri="{FF2B5EF4-FFF2-40B4-BE49-F238E27FC236}">
                <a16:creationId xmlns:a16="http://schemas.microsoft.com/office/drawing/2014/main" id="{A9CA5047-53DC-42C0-8BA2-9A66CB1D12E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3551924" y="770812"/>
            <a:ext cx="7791450" cy="576262"/>
          </a:xfrm>
        </p:spPr>
        <p:txBody>
          <a:bodyPr/>
          <a:lstStyle/>
          <a:p>
            <a:pPr eaLnBrk="1" hangingPunct="1"/>
            <a:r>
              <a:rPr lang="en-US" altLang="en-US" sz="2400" b="1" dirty="0"/>
              <a:t>Inverted Page Table Architecture</a:t>
            </a:r>
          </a:p>
        </p:txBody>
      </p:sp>
      <p:pic>
        <p:nvPicPr>
          <p:cNvPr id="2" name="Picture 6">
            <a:extLst>
              <a:ext uri="{FF2B5EF4-FFF2-40B4-BE49-F238E27FC236}">
                <a16:creationId xmlns:a16="http://schemas.microsoft.com/office/drawing/2014/main" id="{E6DFEA59-2288-2124-C9CC-48BA83989F6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67050" y="1577193"/>
            <a:ext cx="6057900" cy="37036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>
            <a:extLst>
              <a:ext uri="{FF2B5EF4-FFF2-40B4-BE49-F238E27FC236}">
                <a16:creationId xmlns:a16="http://schemas.microsoft.com/office/drawing/2014/main" id="{7B640008-8A0F-4095-A1E5-C46DAA379D9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073952" y="1081923"/>
            <a:ext cx="7956550" cy="576262"/>
          </a:xfrm>
        </p:spPr>
        <p:txBody>
          <a:bodyPr/>
          <a:lstStyle/>
          <a:p>
            <a:pPr eaLnBrk="1" hangingPunct="1"/>
            <a:r>
              <a:rPr lang="en-US" altLang="en-US" sz="2400" b="1" dirty="0"/>
              <a:t>Oracle SPARC Solaris</a:t>
            </a:r>
          </a:p>
        </p:txBody>
      </p:sp>
      <p:sp>
        <p:nvSpPr>
          <p:cNvPr id="52227" name="Rectangle 3">
            <a:extLst>
              <a:ext uri="{FF2B5EF4-FFF2-40B4-BE49-F238E27FC236}">
                <a16:creationId xmlns:a16="http://schemas.microsoft.com/office/drawing/2014/main" id="{5135B7B9-6301-4A12-B99C-26450427112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868978" y="1935802"/>
            <a:ext cx="7679094" cy="5062538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en-US" dirty="0"/>
              <a:t>Consider modern, 64-bit operating system example with tightly integrated HW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en-US" dirty="0"/>
              <a:t>Goals are efficiency, low overhead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en-US" dirty="0"/>
              <a:t>Based on hashing, but more complex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en-US" dirty="0"/>
              <a:t>Two hash tables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en-US" dirty="0"/>
              <a:t>One kernel and one for all user processes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en-US" dirty="0"/>
              <a:t>Each maps memory addresses from virtual to physical memory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en-US" dirty="0"/>
              <a:t>Each entry represents a contiguous area of mapped virtual memory,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altLang="en-US" dirty="0"/>
              <a:t>More efficient than having a separate hash-table entry for each page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en-US" dirty="0"/>
              <a:t>Each entry has  base address and  span (indicating the number of pages the entry represents)</a:t>
            </a:r>
          </a:p>
          <a:p>
            <a:endParaRPr lang="en-US" altLang="en-US" sz="14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>
            <a:extLst>
              <a:ext uri="{FF2B5EF4-FFF2-40B4-BE49-F238E27FC236}">
                <a16:creationId xmlns:a16="http://schemas.microsoft.com/office/drawing/2014/main" id="{2E119B86-5C5B-4A93-AC7C-158FC121EE1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049381" y="920721"/>
            <a:ext cx="6559550" cy="576262"/>
          </a:xfrm>
        </p:spPr>
        <p:txBody>
          <a:bodyPr/>
          <a:lstStyle/>
          <a:p>
            <a:pPr eaLnBrk="1" hangingPunct="1"/>
            <a:r>
              <a:rPr lang="en-US" altLang="en-US" sz="2400" b="1" dirty="0"/>
              <a:t>Protection</a:t>
            </a:r>
          </a:p>
        </p:txBody>
      </p:sp>
      <p:sp>
        <p:nvSpPr>
          <p:cNvPr id="7171" name="Rectangle 3">
            <a:extLst>
              <a:ext uri="{FF2B5EF4-FFF2-40B4-BE49-F238E27FC236}">
                <a16:creationId xmlns:a16="http://schemas.microsoft.com/office/drawing/2014/main" id="{2CDF6D2A-F8C6-4CEA-AF47-307E410F6C3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826764" y="1755807"/>
            <a:ext cx="7436498" cy="1673193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en-US" dirty="0"/>
              <a:t>Need to ensure that a process can access only those addresses in its address space.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en-US" dirty="0"/>
              <a:t>We can provide this protection by using  a pair of </a:t>
            </a:r>
            <a:r>
              <a:rPr lang="en-US" altLang="en-US" b="1" dirty="0">
                <a:solidFill>
                  <a:srgbClr val="006699"/>
                </a:solidFill>
                <a:latin typeface="+mj-lt"/>
              </a:rPr>
              <a:t>base</a:t>
            </a:r>
            <a:r>
              <a:rPr lang="en-US" altLang="en-US" dirty="0">
                <a:solidFill>
                  <a:srgbClr val="3366FF"/>
                </a:solidFill>
              </a:rPr>
              <a:t> </a:t>
            </a:r>
            <a:r>
              <a:rPr lang="en-US" altLang="en-US" dirty="0"/>
              <a:t>and</a:t>
            </a:r>
            <a:r>
              <a:rPr lang="en-US" altLang="en-US" b="1" dirty="0">
                <a:solidFill>
                  <a:srgbClr val="FF0000"/>
                </a:solidFill>
              </a:rPr>
              <a:t> </a:t>
            </a:r>
            <a:r>
              <a:rPr lang="en-US" altLang="en-US" b="1" dirty="0">
                <a:solidFill>
                  <a:srgbClr val="006699"/>
                </a:solidFill>
                <a:latin typeface="+mj-lt"/>
              </a:rPr>
              <a:t>limit registers</a:t>
            </a:r>
            <a:r>
              <a:rPr lang="en-US" altLang="en-US" dirty="0"/>
              <a:t> define the logical address space of a process</a:t>
            </a:r>
          </a:p>
        </p:txBody>
      </p:sp>
      <p:pic>
        <p:nvPicPr>
          <p:cNvPr id="2" name="Picture 5" descr="W:\os-book\OS10\slide-dir\os-figures\9_01.jpg">
            <a:extLst>
              <a:ext uri="{FF2B5EF4-FFF2-40B4-BE49-F238E27FC236}">
                <a16:creationId xmlns:a16="http://schemas.microsoft.com/office/drawing/2014/main" id="{216B5F1C-A7B0-9914-4465-3358592E78B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0790" y="3302758"/>
            <a:ext cx="3263900" cy="26103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>
            <a:extLst>
              <a:ext uri="{FF2B5EF4-FFF2-40B4-BE49-F238E27FC236}">
                <a16:creationId xmlns:a16="http://schemas.microsoft.com/office/drawing/2014/main" id="{7894A6E0-2CAC-4979-BD85-249A83CF4CA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3641678" y="849911"/>
            <a:ext cx="7956550" cy="576262"/>
          </a:xfrm>
        </p:spPr>
        <p:txBody>
          <a:bodyPr/>
          <a:lstStyle/>
          <a:p>
            <a:pPr eaLnBrk="1" hangingPunct="1"/>
            <a:r>
              <a:rPr lang="en-US" altLang="en-US" sz="2400" b="1" dirty="0"/>
              <a:t>Oracle SPARC Solaris (Cont.)</a:t>
            </a:r>
          </a:p>
        </p:txBody>
      </p:sp>
      <p:sp>
        <p:nvSpPr>
          <p:cNvPr id="53251" name="Rectangle 3">
            <a:extLst>
              <a:ext uri="{FF2B5EF4-FFF2-40B4-BE49-F238E27FC236}">
                <a16:creationId xmlns:a16="http://schemas.microsoft.com/office/drawing/2014/main" id="{AACE2AFC-0A3F-4D7B-9F31-60AAF284E68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1212563" y="1795463"/>
            <a:ext cx="7665876" cy="5062537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en-US" dirty="0"/>
              <a:t>TLB holds translation table entries (TTEs) for fast hardware lookups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en-US" dirty="0"/>
              <a:t>A cache of TTEs reside in a translation storage buffer (TSB)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altLang="en-US" dirty="0"/>
              <a:t>Includes an entry per recently accessed page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en-US" dirty="0"/>
              <a:t>Virtual address reference causes TLB search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en-US" dirty="0"/>
              <a:t>If miss, hardware walks the in-memory TSB looking for the TTE corresponding to the address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altLang="en-US" dirty="0"/>
              <a:t>If match found, the CPU copies the TSB entry into the TLB and translation completes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altLang="en-US" dirty="0"/>
              <a:t>If no match found, kernel interrupted to search the hash table</a:t>
            </a:r>
          </a:p>
          <a:p>
            <a:pPr marL="1657350" lvl="3" indent="-285750">
              <a:buFont typeface="Arial" panose="020B0604020202020204" pitchFamily="34" charset="0"/>
              <a:buChar char="•"/>
            </a:pPr>
            <a:r>
              <a:rPr lang="en-US" altLang="en-US" dirty="0"/>
              <a:t>The kernel then creates a TTE from the appropriate hash table and stores it in the TSB, Interrupt handler returns control to the MMU, which completes the address translation. </a:t>
            </a:r>
          </a:p>
          <a:p>
            <a:endParaRPr lang="en-US" altLang="en-US" dirty="0"/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>
            <a:extLst>
              <a:ext uri="{FF2B5EF4-FFF2-40B4-BE49-F238E27FC236}">
                <a16:creationId xmlns:a16="http://schemas.microsoft.com/office/drawing/2014/main" id="{20D2ACB3-978E-4C92-8147-5A9751FD508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467971" y="899776"/>
            <a:ext cx="8229600" cy="576262"/>
          </a:xfrm>
        </p:spPr>
        <p:txBody>
          <a:bodyPr/>
          <a:lstStyle/>
          <a:p>
            <a:pPr eaLnBrk="1" hangingPunct="1"/>
            <a:r>
              <a:rPr lang="en-US" altLang="en-US" sz="2400" b="1" dirty="0"/>
              <a:t>Swapping</a:t>
            </a:r>
          </a:p>
        </p:txBody>
      </p:sp>
      <p:sp>
        <p:nvSpPr>
          <p:cNvPr id="54275" name="Rectangle 3">
            <a:extLst>
              <a:ext uri="{FF2B5EF4-FFF2-40B4-BE49-F238E27FC236}">
                <a16:creationId xmlns:a16="http://schemas.microsoft.com/office/drawing/2014/main" id="{70D0E06F-7484-4112-A8C2-84609CEC1DF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903677" y="1790700"/>
            <a:ext cx="7679094" cy="5067300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en-US" dirty="0"/>
              <a:t>A process can be </a:t>
            </a:r>
            <a:r>
              <a:rPr lang="en-US" altLang="en-US" b="1" dirty="0">
                <a:solidFill>
                  <a:srgbClr val="006699"/>
                </a:solidFill>
                <a:latin typeface="+mj-lt"/>
              </a:rPr>
              <a:t>swapped</a:t>
            </a:r>
            <a:r>
              <a:rPr lang="en-US" altLang="en-US" dirty="0"/>
              <a:t> temporarily out of memory to a backing store, and then brought </a:t>
            </a:r>
            <a:r>
              <a:rPr lang="en-US" altLang="en-US" b="1" dirty="0">
                <a:solidFill>
                  <a:srgbClr val="006699"/>
                </a:solidFill>
                <a:latin typeface="+mj-lt"/>
              </a:rPr>
              <a:t>back</a:t>
            </a:r>
            <a:r>
              <a:rPr lang="en-US" altLang="en-US" dirty="0"/>
              <a:t> into memory for continued execution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en-US" dirty="0"/>
              <a:t>Total physical memory space of processes can exceed physical memory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en-US" b="1" dirty="0">
                <a:solidFill>
                  <a:srgbClr val="006699"/>
                </a:solidFill>
                <a:latin typeface="+mj-lt"/>
              </a:rPr>
              <a:t>Backing</a:t>
            </a:r>
            <a:r>
              <a:rPr lang="en-US" altLang="en-US" b="1" dirty="0">
                <a:solidFill>
                  <a:srgbClr val="3366FF"/>
                </a:solidFill>
              </a:rPr>
              <a:t> </a:t>
            </a:r>
            <a:r>
              <a:rPr lang="en-US" altLang="en-US" b="1" dirty="0">
                <a:solidFill>
                  <a:srgbClr val="006699"/>
                </a:solidFill>
                <a:latin typeface="+mj-lt"/>
              </a:rPr>
              <a:t>store</a:t>
            </a:r>
            <a:r>
              <a:rPr lang="en-US" altLang="en-US" dirty="0">
                <a:solidFill>
                  <a:srgbClr val="3366FF"/>
                </a:solidFill>
              </a:rPr>
              <a:t> </a:t>
            </a:r>
            <a:r>
              <a:rPr lang="en-US" altLang="en-US" dirty="0"/>
              <a:t>– fast disk large enough to accommodate copies of all memory images for all users; must provide direct access to these memory images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en-US" b="1" dirty="0">
                <a:solidFill>
                  <a:srgbClr val="006699"/>
                </a:solidFill>
                <a:latin typeface="+mj-lt"/>
              </a:rPr>
              <a:t>Roll</a:t>
            </a:r>
            <a:r>
              <a:rPr lang="en-US" altLang="en-US" b="1" dirty="0">
                <a:solidFill>
                  <a:srgbClr val="3366FF"/>
                </a:solidFill>
              </a:rPr>
              <a:t> </a:t>
            </a:r>
            <a:r>
              <a:rPr lang="en-US" altLang="en-US" b="1" dirty="0">
                <a:solidFill>
                  <a:srgbClr val="006699"/>
                </a:solidFill>
                <a:latin typeface="+mj-lt"/>
              </a:rPr>
              <a:t>out</a:t>
            </a:r>
            <a:r>
              <a:rPr lang="en-US" altLang="en-US" b="1" dirty="0">
                <a:solidFill>
                  <a:srgbClr val="3366FF"/>
                </a:solidFill>
              </a:rPr>
              <a:t>, </a:t>
            </a:r>
            <a:r>
              <a:rPr lang="en-US" altLang="en-US" b="1" dirty="0">
                <a:solidFill>
                  <a:srgbClr val="006699"/>
                </a:solidFill>
                <a:latin typeface="+mj-lt"/>
              </a:rPr>
              <a:t>roll</a:t>
            </a:r>
            <a:r>
              <a:rPr lang="en-US" altLang="en-US" b="1" dirty="0">
                <a:solidFill>
                  <a:srgbClr val="3366FF"/>
                </a:solidFill>
              </a:rPr>
              <a:t> </a:t>
            </a:r>
            <a:r>
              <a:rPr lang="en-US" altLang="en-US" b="1" dirty="0">
                <a:solidFill>
                  <a:srgbClr val="006699"/>
                </a:solidFill>
                <a:latin typeface="+mj-lt"/>
              </a:rPr>
              <a:t>in</a:t>
            </a:r>
            <a:r>
              <a:rPr lang="en-US" altLang="en-US" dirty="0">
                <a:solidFill>
                  <a:srgbClr val="3366FF"/>
                </a:solidFill>
              </a:rPr>
              <a:t> </a:t>
            </a:r>
            <a:r>
              <a:rPr lang="en-US" altLang="en-US" dirty="0"/>
              <a:t>– swapping variant used for priority-based scheduling algorithms; lower-priority process is swapped out so higher-priority process can be loaded and executed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en-US" dirty="0"/>
              <a:t>Major part of swap time is transfer time; total transfer time is directly proportional to the amount of memory swapped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en-US" dirty="0"/>
              <a:t>System maintains a </a:t>
            </a:r>
            <a:r>
              <a:rPr lang="en-US" altLang="en-US" b="1" dirty="0">
                <a:solidFill>
                  <a:srgbClr val="006699"/>
                </a:solidFill>
                <a:latin typeface="+mj-lt"/>
              </a:rPr>
              <a:t>ready</a:t>
            </a:r>
            <a:r>
              <a:rPr lang="en-US" altLang="en-US" b="1" dirty="0">
                <a:solidFill>
                  <a:srgbClr val="3366FF"/>
                </a:solidFill>
              </a:rPr>
              <a:t> </a:t>
            </a:r>
            <a:r>
              <a:rPr lang="en-US" altLang="en-US" b="1" dirty="0">
                <a:solidFill>
                  <a:srgbClr val="006699"/>
                </a:solidFill>
                <a:latin typeface="+mj-lt"/>
              </a:rPr>
              <a:t>queue</a:t>
            </a:r>
            <a:r>
              <a:rPr lang="en-US" altLang="en-US" dirty="0">
                <a:solidFill>
                  <a:srgbClr val="3366FF"/>
                </a:solidFill>
              </a:rPr>
              <a:t> </a:t>
            </a:r>
            <a:r>
              <a:rPr lang="en-US" altLang="en-US" dirty="0"/>
              <a:t>of ready-to-run processes which have memory images on disk</a:t>
            </a: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>
            <a:extLst>
              <a:ext uri="{FF2B5EF4-FFF2-40B4-BE49-F238E27FC236}">
                <a16:creationId xmlns:a16="http://schemas.microsoft.com/office/drawing/2014/main" id="{4BA59C4B-F6E7-4D32-835B-148AD82608A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3962400" y="1043767"/>
            <a:ext cx="8229600" cy="576262"/>
          </a:xfrm>
        </p:spPr>
        <p:txBody>
          <a:bodyPr/>
          <a:lstStyle/>
          <a:p>
            <a:pPr eaLnBrk="1" hangingPunct="1"/>
            <a:r>
              <a:rPr lang="en-US" altLang="en-US" sz="2400" b="1" dirty="0"/>
              <a:t>Swapping (Cont.)</a:t>
            </a:r>
          </a:p>
        </p:txBody>
      </p:sp>
      <p:sp>
        <p:nvSpPr>
          <p:cNvPr id="55299" name="Rectangle 3">
            <a:extLst>
              <a:ext uri="{FF2B5EF4-FFF2-40B4-BE49-F238E27FC236}">
                <a16:creationId xmlns:a16="http://schemas.microsoft.com/office/drawing/2014/main" id="{4F0C41DA-0E38-48B2-8F80-9B1CA64B812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1020795" y="1988830"/>
            <a:ext cx="7697755" cy="5067300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en-US" dirty="0"/>
              <a:t>Does the swapped out process need to swap back in to same physical addresses?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en-US" dirty="0"/>
              <a:t>Depends on address binding method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en-US" dirty="0"/>
              <a:t>Plus consider pending I/O to / from process memory space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en-US" dirty="0"/>
              <a:t>Modified versions of swapping are found on many systems (i.e., UNIX, Linux, and Windows)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en-US" dirty="0"/>
              <a:t>Swapping normally disabled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en-US" dirty="0"/>
              <a:t>Started if more than threshold amount of memory allocated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en-US" dirty="0"/>
              <a:t>Disabled again once memory demand reduced below threshold</a:t>
            </a:r>
          </a:p>
          <a:p>
            <a:pPr>
              <a:buFont typeface="Monotype Sorts" pitchFamily="-84" charset="2"/>
              <a:buNone/>
            </a:pPr>
            <a:endParaRPr lang="en-US" altLang="en-US" sz="1400" dirty="0"/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>
            <a:extLst>
              <a:ext uri="{FF2B5EF4-FFF2-40B4-BE49-F238E27FC236}">
                <a16:creationId xmlns:a16="http://schemas.microsoft.com/office/drawing/2014/main" id="{8421CF3F-82BB-4386-898B-2EEB6506DDD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3601707" y="925254"/>
            <a:ext cx="7869237" cy="576262"/>
          </a:xfrm>
        </p:spPr>
        <p:txBody>
          <a:bodyPr/>
          <a:lstStyle/>
          <a:p>
            <a:pPr eaLnBrk="1" hangingPunct="1"/>
            <a:r>
              <a:rPr lang="en-US" altLang="en-US" sz="2400" b="1" dirty="0"/>
              <a:t>Schematic View of Swapping</a:t>
            </a:r>
          </a:p>
        </p:txBody>
      </p:sp>
      <p:pic>
        <p:nvPicPr>
          <p:cNvPr id="2" name="Picture 4" descr="8">
            <a:extLst>
              <a:ext uri="{FF2B5EF4-FFF2-40B4-BE49-F238E27FC236}">
                <a16:creationId xmlns:a16="http://schemas.microsoft.com/office/drawing/2014/main" id="{BC041E5E-63CF-0B72-9290-1D6FB15D1F7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8944" y="1714074"/>
            <a:ext cx="5099050" cy="3814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Title 1">
            <a:extLst>
              <a:ext uri="{FF2B5EF4-FFF2-40B4-BE49-F238E27FC236}">
                <a16:creationId xmlns:a16="http://schemas.microsoft.com/office/drawing/2014/main" id="{82EDC249-C4AD-41C4-880C-E8A3ACCA38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80135" y="1114793"/>
            <a:ext cx="8037513" cy="576262"/>
          </a:xfrm>
        </p:spPr>
        <p:txBody>
          <a:bodyPr/>
          <a:lstStyle/>
          <a:p>
            <a:r>
              <a:rPr lang="en-US" altLang="en-US" sz="3000" dirty="0"/>
              <a:t>Context Switch Time including Swapping</a:t>
            </a:r>
          </a:p>
        </p:txBody>
      </p:sp>
      <p:sp>
        <p:nvSpPr>
          <p:cNvPr id="57347" name="Content Placeholder 2">
            <a:extLst>
              <a:ext uri="{FF2B5EF4-FFF2-40B4-BE49-F238E27FC236}">
                <a16:creationId xmlns:a16="http://schemas.microsoft.com/office/drawing/2014/main" id="{28066BB3-D576-4F4E-8D24-67AEA3D6A5E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45595" y="1972647"/>
            <a:ext cx="7686221" cy="4754562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en-US" dirty="0"/>
              <a:t>If next processes to be put on CPU is not in memory, need to swap out a process and swap in target process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en-US" dirty="0"/>
              <a:t>Context switch time can then be very high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en-US" dirty="0"/>
              <a:t>100MB process swapping to hard disk with transfer rate of 50MB/sec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en-US" dirty="0"/>
              <a:t>Swap out time of 2000 </a:t>
            </a:r>
            <a:r>
              <a:rPr lang="en-US" altLang="en-US" dirty="0" err="1"/>
              <a:t>ms</a:t>
            </a:r>
            <a:endParaRPr lang="en-US" altLang="en-US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en-US" dirty="0"/>
              <a:t>Plus swap in of same sized process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en-US" dirty="0"/>
              <a:t>Total context switch swapping component time of 4000ms (4 seconds)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en-US" dirty="0"/>
              <a:t>Can reduce if reduce size of memory swapped – by knowing how much memory really being used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en-US" dirty="0"/>
              <a:t>System calls to inform OS of memory use via </a:t>
            </a:r>
            <a:r>
              <a:rPr lang="en-US" alt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request_memory</a:t>
            </a:r>
            <a:r>
              <a:rPr lang="en-US" alt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() </a:t>
            </a:r>
            <a:r>
              <a:rPr lang="en-US" altLang="en-US" dirty="0"/>
              <a:t>and </a:t>
            </a:r>
            <a:r>
              <a:rPr lang="en-US" alt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release_memory</a:t>
            </a:r>
            <a:r>
              <a:rPr lang="en-US" alt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()</a:t>
            </a:r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Title 1">
            <a:extLst>
              <a:ext uri="{FF2B5EF4-FFF2-40B4-BE49-F238E27FC236}">
                <a16:creationId xmlns:a16="http://schemas.microsoft.com/office/drawing/2014/main" id="{BE6FCBF9-24F1-4406-894F-17942C5BC7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43095" y="1241940"/>
            <a:ext cx="7635875" cy="576262"/>
          </a:xfrm>
        </p:spPr>
        <p:txBody>
          <a:bodyPr/>
          <a:lstStyle/>
          <a:p>
            <a:r>
              <a:rPr lang="en-US" altLang="en-US" sz="2800" dirty="0"/>
              <a:t>Context Switch Time and Swapping (Cont.)</a:t>
            </a:r>
          </a:p>
        </p:txBody>
      </p:sp>
      <p:sp>
        <p:nvSpPr>
          <p:cNvPr id="58371" name="Content Placeholder 2">
            <a:extLst>
              <a:ext uri="{FF2B5EF4-FFF2-40B4-BE49-F238E27FC236}">
                <a16:creationId xmlns:a16="http://schemas.microsoft.com/office/drawing/2014/main" id="{24681AA8-7211-4633-A995-73D1EB5808C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21595" y="2103438"/>
            <a:ext cx="7635875" cy="4754562"/>
          </a:xfrm>
        </p:spPr>
        <p:txBody>
          <a:bodyPr/>
          <a:lstStyle/>
          <a:p>
            <a:r>
              <a:rPr lang="en-US" altLang="en-US" dirty="0"/>
              <a:t>Other constraints as well on swapping</a:t>
            </a:r>
          </a:p>
          <a:p>
            <a:pPr lvl="1"/>
            <a:r>
              <a:rPr lang="en-US" altLang="en-US" dirty="0"/>
              <a:t>Pending I/O – can’t swap out as I/O would occur to wrong process</a:t>
            </a:r>
          </a:p>
          <a:p>
            <a:pPr lvl="1"/>
            <a:r>
              <a:rPr lang="en-US" altLang="en-US" dirty="0"/>
              <a:t>Or always transfer I/O to kernel space, then to I/O device</a:t>
            </a:r>
          </a:p>
          <a:p>
            <a:pPr lvl="2"/>
            <a:r>
              <a:rPr lang="en-US" altLang="en-US" dirty="0"/>
              <a:t>Known as </a:t>
            </a:r>
            <a:r>
              <a:rPr lang="en-US" altLang="en-US" b="1" dirty="0">
                <a:solidFill>
                  <a:srgbClr val="006699"/>
                </a:solidFill>
                <a:latin typeface="+mj-lt"/>
              </a:rPr>
              <a:t>double</a:t>
            </a:r>
            <a:r>
              <a:rPr lang="en-US" altLang="en-US" b="1" dirty="0">
                <a:solidFill>
                  <a:srgbClr val="3366FF"/>
                </a:solidFill>
              </a:rPr>
              <a:t> </a:t>
            </a:r>
            <a:r>
              <a:rPr lang="en-US" altLang="en-US" b="1" dirty="0">
                <a:solidFill>
                  <a:srgbClr val="006699"/>
                </a:solidFill>
                <a:latin typeface="+mj-lt"/>
              </a:rPr>
              <a:t>buffering</a:t>
            </a:r>
            <a:r>
              <a:rPr lang="en-US" altLang="en-US" dirty="0"/>
              <a:t>, adds overhead</a:t>
            </a:r>
          </a:p>
          <a:p>
            <a:r>
              <a:rPr lang="en-US" altLang="en-US" dirty="0"/>
              <a:t>Standard swapping not used in modern operating systems</a:t>
            </a:r>
          </a:p>
          <a:p>
            <a:pPr lvl="1"/>
            <a:r>
              <a:rPr lang="en-US" altLang="en-US" dirty="0"/>
              <a:t>But modified version common</a:t>
            </a:r>
          </a:p>
          <a:p>
            <a:pPr lvl="2"/>
            <a:r>
              <a:rPr lang="en-US" altLang="en-US" dirty="0"/>
              <a:t>Swap only when free memory extremely low</a:t>
            </a:r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Title 1">
            <a:extLst>
              <a:ext uri="{FF2B5EF4-FFF2-40B4-BE49-F238E27FC236}">
                <a16:creationId xmlns:a16="http://schemas.microsoft.com/office/drawing/2014/main" id="{209CE51F-64DD-4B8D-BF31-A2E470ED93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36866" y="1064518"/>
            <a:ext cx="8229600" cy="576262"/>
          </a:xfrm>
        </p:spPr>
        <p:txBody>
          <a:bodyPr/>
          <a:lstStyle/>
          <a:p>
            <a:r>
              <a:rPr lang="en-US" altLang="en-US" sz="2400" b="1" dirty="0"/>
              <a:t>Swapping on Mobile Systems</a:t>
            </a:r>
          </a:p>
        </p:txBody>
      </p:sp>
      <p:sp>
        <p:nvSpPr>
          <p:cNvPr id="59395" name="Content Placeholder 2">
            <a:extLst>
              <a:ext uri="{FF2B5EF4-FFF2-40B4-BE49-F238E27FC236}">
                <a16:creationId xmlns:a16="http://schemas.microsoft.com/office/drawing/2014/main" id="{76533EDA-BAFB-4F4B-AD8D-AB780E3CC37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31704" y="1922462"/>
            <a:ext cx="7723187" cy="4935538"/>
          </a:xfrm>
        </p:spPr>
        <p:txBody>
          <a:bodyPr/>
          <a:lstStyle/>
          <a:p>
            <a:r>
              <a:rPr lang="en-US" altLang="en-US" dirty="0"/>
              <a:t>Not typically supported</a:t>
            </a:r>
          </a:p>
          <a:p>
            <a:pPr lvl="1"/>
            <a:r>
              <a:rPr lang="en-US" altLang="en-US" dirty="0"/>
              <a:t>Flash memory based</a:t>
            </a:r>
          </a:p>
          <a:p>
            <a:pPr lvl="2"/>
            <a:r>
              <a:rPr lang="en-US" altLang="en-US" dirty="0"/>
              <a:t>Small amount of space</a:t>
            </a:r>
          </a:p>
          <a:p>
            <a:pPr lvl="2"/>
            <a:r>
              <a:rPr lang="en-US" altLang="en-US" dirty="0"/>
              <a:t>Limited number of write cycles</a:t>
            </a:r>
          </a:p>
          <a:p>
            <a:pPr lvl="2"/>
            <a:r>
              <a:rPr lang="en-US" altLang="en-US" dirty="0"/>
              <a:t>Poor throughput between flash memory and CPU on mobile platform</a:t>
            </a:r>
          </a:p>
          <a:p>
            <a:r>
              <a:rPr lang="en-US" altLang="en-US" dirty="0"/>
              <a:t>Instead use other methods to free memory if low</a:t>
            </a:r>
          </a:p>
          <a:p>
            <a:pPr lvl="1"/>
            <a:r>
              <a:rPr lang="en-US" altLang="en-US" dirty="0"/>
              <a:t>iOS </a:t>
            </a:r>
            <a:r>
              <a:rPr lang="en-US" altLang="en-US" b="1" i="1" dirty="0"/>
              <a:t>asks</a:t>
            </a:r>
            <a:r>
              <a:rPr lang="en-US" altLang="en-US" dirty="0"/>
              <a:t> apps to voluntarily relinquish allocated memory</a:t>
            </a:r>
          </a:p>
          <a:p>
            <a:pPr lvl="2"/>
            <a:r>
              <a:rPr lang="en-US" altLang="en-US" dirty="0"/>
              <a:t>Read-only data thrown out and reloaded from flash if needed</a:t>
            </a:r>
          </a:p>
          <a:p>
            <a:pPr lvl="2"/>
            <a:r>
              <a:rPr lang="en-US" altLang="en-US" dirty="0"/>
              <a:t>Failure to free can result in termination</a:t>
            </a:r>
          </a:p>
          <a:p>
            <a:pPr lvl="1"/>
            <a:r>
              <a:rPr lang="en-US" altLang="en-US" dirty="0"/>
              <a:t>Android terminates apps if low free memory, but first writes </a:t>
            </a:r>
            <a:r>
              <a:rPr lang="en-US" altLang="en-US" b="1" dirty="0">
                <a:solidFill>
                  <a:srgbClr val="006699"/>
                </a:solidFill>
                <a:latin typeface="+mj-lt"/>
              </a:rPr>
              <a:t>application</a:t>
            </a:r>
            <a:r>
              <a:rPr lang="en-US" altLang="en-US" b="1" dirty="0">
                <a:solidFill>
                  <a:srgbClr val="3366FF"/>
                </a:solidFill>
              </a:rPr>
              <a:t> </a:t>
            </a:r>
            <a:r>
              <a:rPr lang="en-US" altLang="en-US" b="1" dirty="0">
                <a:solidFill>
                  <a:srgbClr val="006699"/>
                </a:solidFill>
                <a:latin typeface="+mj-lt"/>
              </a:rPr>
              <a:t>state</a:t>
            </a:r>
            <a:r>
              <a:rPr lang="en-US" altLang="en-US" dirty="0"/>
              <a:t> to flash for fast restart</a:t>
            </a:r>
          </a:p>
          <a:p>
            <a:pPr lvl="1"/>
            <a:r>
              <a:rPr lang="en-US" altLang="en-US" dirty="0"/>
              <a:t>Both OSes support paging as discussed below</a:t>
            </a:r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>
            <a:extLst>
              <a:ext uri="{FF2B5EF4-FFF2-40B4-BE49-F238E27FC236}">
                <a16:creationId xmlns:a16="http://schemas.microsoft.com/office/drawing/2014/main" id="{924735D7-A004-488D-9911-97DF52D6334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322763" y="757164"/>
            <a:ext cx="7869237" cy="576262"/>
          </a:xfrm>
        </p:spPr>
        <p:txBody>
          <a:bodyPr/>
          <a:lstStyle/>
          <a:p>
            <a:pPr eaLnBrk="1" hangingPunct="1"/>
            <a:r>
              <a:rPr lang="en-US" altLang="en-US" sz="2400" b="1" dirty="0"/>
              <a:t>Swapping with Paging</a:t>
            </a:r>
          </a:p>
        </p:txBody>
      </p:sp>
      <p:pic>
        <p:nvPicPr>
          <p:cNvPr id="2" name="Picture 2" descr="W:\os-book\OS10\slide-dir\os-figures\9_20.jpg">
            <a:extLst>
              <a:ext uri="{FF2B5EF4-FFF2-40B4-BE49-F238E27FC236}">
                <a16:creationId xmlns:a16="http://schemas.microsoft.com/office/drawing/2014/main" id="{31AD9882-EF3C-B6F0-DD75-E88D6ED184B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82169" y="1155700"/>
            <a:ext cx="4875212" cy="4546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>
            <a:extLst>
              <a:ext uri="{FF2B5EF4-FFF2-40B4-BE49-F238E27FC236}">
                <a16:creationId xmlns:a16="http://schemas.microsoft.com/office/drawing/2014/main" id="{2B652F6E-8935-4E03-8244-BD24D7F2BA8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157995" y="895595"/>
            <a:ext cx="7876009" cy="576263"/>
          </a:xfrm>
        </p:spPr>
        <p:txBody>
          <a:bodyPr/>
          <a:lstStyle/>
          <a:p>
            <a:pPr eaLnBrk="1" hangingPunct="1"/>
            <a:r>
              <a:rPr lang="en-US" altLang="en-US" sz="2600" dirty="0"/>
              <a:t>Example: The Intel 32 and 64-bit Architectures</a:t>
            </a:r>
          </a:p>
        </p:txBody>
      </p:sp>
      <p:sp>
        <p:nvSpPr>
          <p:cNvPr id="61443" name="Rectangle 3">
            <a:extLst>
              <a:ext uri="{FF2B5EF4-FFF2-40B4-BE49-F238E27FC236}">
                <a16:creationId xmlns:a16="http://schemas.microsoft.com/office/drawing/2014/main" id="{241EA058-298F-4E9F-B388-B239FEEFE4A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961537" y="1615625"/>
            <a:ext cx="7669765" cy="4530725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en-US" dirty="0"/>
              <a:t>Dominant industry chips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en-US" dirty="0"/>
              <a:t>Pentium CPUs are 32-bit and called IA-32 architecture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en-US" dirty="0"/>
              <a:t>Current Intel CPUs are 64-bit and called IA-64 architecture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en-US" dirty="0"/>
              <a:t>Many variations in the chips, cover the main ideas here</a:t>
            </a:r>
          </a:p>
          <a:p>
            <a:endParaRPr lang="en-US" altLang="en-US" dirty="0"/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>
            <a:extLst>
              <a:ext uri="{FF2B5EF4-FFF2-40B4-BE49-F238E27FC236}">
                <a16:creationId xmlns:a16="http://schemas.microsoft.com/office/drawing/2014/main" id="{FDB4188C-D822-4667-96B6-5A34F27480B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900646" y="1023575"/>
            <a:ext cx="7607300" cy="576262"/>
          </a:xfrm>
        </p:spPr>
        <p:txBody>
          <a:bodyPr/>
          <a:lstStyle/>
          <a:p>
            <a:pPr eaLnBrk="1" hangingPunct="1"/>
            <a:r>
              <a:rPr lang="en-US" altLang="en-US" sz="2800" dirty="0"/>
              <a:t>Example: The Intel IA-32 Architecture</a:t>
            </a:r>
          </a:p>
        </p:txBody>
      </p:sp>
      <p:sp>
        <p:nvSpPr>
          <p:cNvPr id="62467" name="Rectangle 3">
            <a:extLst>
              <a:ext uri="{FF2B5EF4-FFF2-40B4-BE49-F238E27FC236}">
                <a16:creationId xmlns:a16="http://schemas.microsoft.com/office/drawing/2014/main" id="{390E50A7-12CC-4711-932D-A49351A8648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1146626" y="1939862"/>
            <a:ext cx="7735918" cy="4530725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en-US" dirty="0"/>
              <a:t>Supports both segmentation and segmentation with paging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en-US" dirty="0"/>
              <a:t>Each segment can be 4 GB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en-US" dirty="0"/>
              <a:t>Up to 16 K segments per process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en-US" dirty="0"/>
              <a:t>Divided into two partitions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altLang="en-US" dirty="0"/>
              <a:t>First partition of up to 8 K segments are private to process (kept in </a:t>
            </a:r>
            <a:r>
              <a:rPr lang="en-US" altLang="en-US" b="1" dirty="0">
                <a:solidFill>
                  <a:srgbClr val="006699"/>
                </a:solidFill>
                <a:latin typeface="+mj-lt"/>
              </a:rPr>
              <a:t>local</a:t>
            </a:r>
            <a:r>
              <a:rPr lang="en-US" altLang="en-US" b="1" dirty="0">
                <a:solidFill>
                  <a:srgbClr val="3366FF"/>
                </a:solidFill>
              </a:rPr>
              <a:t> </a:t>
            </a:r>
            <a:r>
              <a:rPr lang="en-US" altLang="en-US" b="1" dirty="0">
                <a:solidFill>
                  <a:srgbClr val="006699"/>
                </a:solidFill>
                <a:latin typeface="+mj-lt"/>
              </a:rPr>
              <a:t>descriptor</a:t>
            </a:r>
            <a:r>
              <a:rPr lang="en-US" altLang="en-US" b="1" dirty="0">
                <a:solidFill>
                  <a:srgbClr val="3366FF"/>
                </a:solidFill>
              </a:rPr>
              <a:t> </a:t>
            </a:r>
            <a:r>
              <a:rPr lang="en-US" altLang="en-US" b="1" dirty="0">
                <a:solidFill>
                  <a:srgbClr val="006699"/>
                </a:solidFill>
                <a:latin typeface="+mj-lt"/>
              </a:rPr>
              <a:t>table</a:t>
            </a:r>
            <a:r>
              <a:rPr lang="en-US" altLang="en-US" b="1" dirty="0">
                <a:solidFill>
                  <a:srgbClr val="3366FF"/>
                </a:solidFill>
              </a:rPr>
              <a:t> </a:t>
            </a:r>
            <a:r>
              <a:rPr lang="en-US" altLang="en-US" dirty="0"/>
              <a:t>(</a:t>
            </a:r>
            <a:r>
              <a:rPr lang="en-US" altLang="en-US" b="1" dirty="0">
                <a:solidFill>
                  <a:srgbClr val="006699"/>
                </a:solidFill>
                <a:latin typeface="+mj-lt"/>
              </a:rPr>
              <a:t>LDT</a:t>
            </a:r>
            <a:r>
              <a:rPr lang="en-US" altLang="en-US" dirty="0"/>
              <a:t>))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altLang="en-US" dirty="0"/>
              <a:t>Second partition of up to 8K segments shared among all processes (kept in </a:t>
            </a:r>
            <a:r>
              <a:rPr lang="en-US" altLang="en-US" b="1" dirty="0">
                <a:solidFill>
                  <a:srgbClr val="006699"/>
                </a:solidFill>
                <a:latin typeface="+mj-lt"/>
              </a:rPr>
              <a:t>global</a:t>
            </a:r>
            <a:r>
              <a:rPr lang="en-US" altLang="en-US" b="1" dirty="0">
                <a:solidFill>
                  <a:srgbClr val="3366FF"/>
                </a:solidFill>
              </a:rPr>
              <a:t> </a:t>
            </a:r>
            <a:r>
              <a:rPr lang="en-US" altLang="en-US" b="1" dirty="0">
                <a:solidFill>
                  <a:srgbClr val="006699"/>
                </a:solidFill>
                <a:latin typeface="+mj-lt"/>
              </a:rPr>
              <a:t>descriptor</a:t>
            </a:r>
            <a:r>
              <a:rPr lang="en-US" altLang="en-US" b="1" dirty="0">
                <a:solidFill>
                  <a:srgbClr val="3366FF"/>
                </a:solidFill>
              </a:rPr>
              <a:t> </a:t>
            </a:r>
            <a:r>
              <a:rPr lang="en-US" altLang="en-US" b="1" dirty="0">
                <a:solidFill>
                  <a:srgbClr val="006699"/>
                </a:solidFill>
                <a:latin typeface="+mj-lt"/>
              </a:rPr>
              <a:t>table</a:t>
            </a:r>
            <a:r>
              <a:rPr lang="en-US" altLang="en-US" b="1" dirty="0">
                <a:solidFill>
                  <a:srgbClr val="3366FF"/>
                </a:solidFill>
              </a:rPr>
              <a:t> </a:t>
            </a:r>
            <a:r>
              <a:rPr lang="en-US" altLang="en-US" dirty="0"/>
              <a:t>(</a:t>
            </a:r>
            <a:r>
              <a:rPr lang="en-US" altLang="en-US" b="1" dirty="0">
                <a:solidFill>
                  <a:srgbClr val="006699"/>
                </a:solidFill>
                <a:latin typeface="+mj-lt"/>
              </a:rPr>
              <a:t>GDT</a:t>
            </a:r>
            <a:r>
              <a:rPr lang="en-US" altLang="en-US" dirty="0"/>
              <a:t>))</a:t>
            </a:r>
          </a:p>
          <a:p>
            <a:endParaRPr lang="en-US" alt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>
            <a:extLst>
              <a:ext uri="{FF2B5EF4-FFF2-40B4-BE49-F238E27FC236}">
                <a16:creationId xmlns:a16="http://schemas.microsoft.com/office/drawing/2014/main" id="{0FEA4152-F51E-450F-8EB1-7EDAF762DF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57042" y="1021877"/>
            <a:ext cx="7745412" cy="576262"/>
          </a:xfrm>
        </p:spPr>
        <p:txBody>
          <a:bodyPr/>
          <a:lstStyle/>
          <a:p>
            <a:r>
              <a:rPr lang="en-US" altLang="en-US" sz="2400" b="1" dirty="0"/>
              <a:t>Hardware Address Protection</a:t>
            </a:r>
          </a:p>
        </p:txBody>
      </p:sp>
      <p:sp>
        <p:nvSpPr>
          <p:cNvPr id="8195" name="Content Placeholder 3">
            <a:extLst>
              <a:ext uri="{FF2B5EF4-FFF2-40B4-BE49-F238E27FC236}">
                <a16:creationId xmlns:a16="http://schemas.microsoft.com/office/drawing/2014/main" id="{E339BA72-DE38-4DD0-AECD-94CEBF5B201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06286" y="1598139"/>
            <a:ext cx="7380514" cy="4610100"/>
          </a:xfrm>
        </p:spPr>
        <p:txBody>
          <a:bodyPr/>
          <a:lstStyle/>
          <a:p>
            <a:r>
              <a:rPr lang="en-US" altLang="en-US" dirty="0"/>
              <a:t>CPU must check every memory access generated in user mode to be sure it is between base and limit for that user</a:t>
            </a:r>
          </a:p>
          <a:p>
            <a:endParaRPr lang="en-US" altLang="en-US" dirty="0"/>
          </a:p>
          <a:p>
            <a:endParaRPr lang="en-US" altLang="en-US" dirty="0"/>
          </a:p>
          <a:p>
            <a:endParaRPr lang="en-US" altLang="en-US" dirty="0"/>
          </a:p>
          <a:p>
            <a:endParaRPr lang="en-US" altLang="en-US" dirty="0"/>
          </a:p>
          <a:p>
            <a:endParaRPr lang="en-US" altLang="en-US" dirty="0"/>
          </a:p>
          <a:p>
            <a:endParaRPr lang="en-US" altLang="en-US" dirty="0"/>
          </a:p>
          <a:p>
            <a:endParaRPr lang="en-US" altLang="en-US" dirty="0"/>
          </a:p>
          <a:p>
            <a:endParaRPr lang="en-US" altLang="en-US" dirty="0"/>
          </a:p>
          <a:p>
            <a:r>
              <a:rPr lang="en-US" altLang="en-US" dirty="0"/>
              <a:t>the instructions to loading the base and limit registers are privileged </a:t>
            </a:r>
          </a:p>
          <a:p>
            <a:endParaRPr lang="en-US" altLang="en-US" dirty="0"/>
          </a:p>
          <a:p>
            <a:endParaRPr lang="en-US" altLang="en-US" dirty="0"/>
          </a:p>
          <a:p>
            <a:endParaRPr lang="en-US" altLang="en-US" dirty="0"/>
          </a:p>
          <a:p>
            <a:endParaRPr lang="en-US" altLang="en-US" dirty="0"/>
          </a:p>
          <a:p>
            <a:endParaRPr lang="en-US" altLang="en-US" dirty="0"/>
          </a:p>
          <a:p>
            <a:endParaRPr lang="en-US" altLang="en-US" dirty="0"/>
          </a:p>
          <a:p>
            <a:endParaRPr lang="en-US" altLang="en-US" dirty="0"/>
          </a:p>
          <a:p>
            <a:endParaRPr lang="en-US" altLang="en-US" dirty="0"/>
          </a:p>
          <a:p>
            <a:endParaRPr lang="en-US" altLang="en-US" dirty="0"/>
          </a:p>
          <a:p>
            <a:endParaRPr lang="en-US" altLang="en-US" dirty="0"/>
          </a:p>
        </p:txBody>
      </p:sp>
      <p:pic>
        <p:nvPicPr>
          <p:cNvPr id="2" name="Picture 4" descr="W:\os-book\OS10\slide-dir\os-figures\9_02.jpg">
            <a:extLst>
              <a:ext uri="{FF2B5EF4-FFF2-40B4-BE49-F238E27FC236}">
                <a16:creationId xmlns:a16="http://schemas.microsoft.com/office/drawing/2014/main" id="{DDA724EC-46A7-272A-7309-C1BE9E58F27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73230" y="2347414"/>
            <a:ext cx="5251450" cy="18509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>
            <a:extLst>
              <a:ext uri="{FF2B5EF4-FFF2-40B4-BE49-F238E27FC236}">
                <a16:creationId xmlns:a16="http://schemas.microsoft.com/office/drawing/2014/main" id="{7961E1DC-399D-435D-8FAC-1A10240619C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251184" y="1173345"/>
            <a:ext cx="8146467" cy="576263"/>
          </a:xfrm>
        </p:spPr>
        <p:txBody>
          <a:bodyPr/>
          <a:lstStyle/>
          <a:p>
            <a:pPr eaLnBrk="1" hangingPunct="1"/>
            <a:r>
              <a:rPr lang="en-US" altLang="en-US" sz="2800" dirty="0"/>
              <a:t>Example: The Intel IA-32 Architecture (Cont.)</a:t>
            </a:r>
          </a:p>
        </p:txBody>
      </p:sp>
      <p:sp>
        <p:nvSpPr>
          <p:cNvPr id="61443" name="Rectangle 3">
            <a:extLst>
              <a:ext uri="{FF2B5EF4-FFF2-40B4-BE49-F238E27FC236}">
                <a16:creationId xmlns:a16="http://schemas.microsoft.com/office/drawing/2014/main" id="{9606FB1F-38F1-4099-94DE-A7FB2E327AF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1120094" y="2327275"/>
            <a:ext cx="7679093" cy="4530725"/>
          </a:xfrm>
        </p:spPr>
        <p:txBody>
          <a:bodyPr/>
          <a:lstStyle/>
          <a:p>
            <a:pPr>
              <a:defRPr/>
            </a:pPr>
            <a:r>
              <a:rPr lang="en-US" altLang="en-US" dirty="0"/>
              <a:t>CPU generates logical address</a:t>
            </a:r>
          </a:p>
          <a:p>
            <a:pPr lvl="1">
              <a:defRPr/>
            </a:pPr>
            <a:r>
              <a:rPr lang="en-US" altLang="en-US" dirty="0"/>
              <a:t>Selector given to segmentation unit</a:t>
            </a:r>
          </a:p>
          <a:p>
            <a:pPr lvl="2">
              <a:defRPr/>
            </a:pPr>
            <a:r>
              <a:rPr lang="en-US" altLang="en-US" dirty="0"/>
              <a:t>Which produces linear addresses </a:t>
            </a:r>
          </a:p>
          <a:p>
            <a:pPr marL="857250" lvl="2" indent="0">
              <a:buFont typeface="Webdings" panose="05030102010509060703" pitchFamily="18" charset="2"/>
              <a:buNone/>
              <a:defRPr/>
            </a:pPr>
            <a:endParaRPr lang="en-US" altLang="en-US" dirty="0"/>
          </a:p>
          <a:p>
            <a:pPr lvl="2">
              <a:defRPr/>
            </a:pPr>
            <a:endParaRPr lang="en-US" altLang="en-US" dirty="0"/>
          </a:p>
          <a:p>
            <a:pPr lvl="1">
              <a:defRPr/>
            </a:pPr>
            <a:r>
              <a:rPr lang="en-US" altLang="en-US" dirty="0"/>
              <a:t>Linear address given to paging unit</a:t>
            </a:r>
          </a:p>
          <a:p>
            <a:pPr lvl="2">
              <a:defRPr/>
            </a:pPr>
            <a:r>
              <a:rPr lang="en-US" altLang="en-US" dirty="0"/>
              <a:t>Which generates physical address in main memory</a:t>
            </a:r>
          </a:p>
          <a:p>
            <a:pPr lvl="2">
              <a:defRPr/>
            </a:pPr>
            <a:r>
              <a:rPr lang="en-US" altLang="en-US" dirty="0"/>
              <a:t>Paging units form equivalent of MMU</a:t>
            </a:r>
          </a:p>
          <a:p>
            <a:pPr lvl="2">
              <a:defRPr/>
            </a:pPr>
            <a:r>
              <a:rPr lang="en-US" altLang="en-US" dirty="0"/>
              <a:t>Pages sizes can be 4 KB or 4 MB</a:t>
            </a:r>
          </a:p>
          <a:p>
            <a:pPr>
              <a:defRPr/>
            </a:pPr>
            <a:endParaRPr lang="en-US" altLang="en-US" dirty="0"/>
          </a:p>
        </p:txBody>
      </p:sp>
      <p:pic>
        <p:nvPicPr>
          <p:cNvPr id="2" name="Picture 1" descr="Screen Shot 2013-01-04 at 12.24.50 PM.png">
            <a:extLst>
              <a:ext uri="{FF2B5EF4-FFF2-40B4-BE49-F238E27FC236}">
                <a16:creationId xmlns:a16="http://schemas.microsoft.com/office/drawing/2014/main" id="{1D8C9A8C-B47E-B9F6-2F3C-8D3FDD1D613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3036887"/>
            <a:ext cx="2436812" cy="784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>
            <a:extLst>
              <a:ext uri="{FF2B5EF4-FFF2-40B4-BE49-F238E27FC236}">
                <a16:creationId xmlns:a16="http://schemas.microsoft.com/office/drawing/2014/main" id="{10FC880D-958B-4972-B907-A987920BA0A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260600" y="1266761"/>
            <a:ext cx="7670800" cy="619125"/>
          </a:xfrm>
        </p:spPr>
        <p:txBody>
          <a:bodyPr/>
          <a:lstStyle/>
          <a:p>
            <a:pPr eaLnBrk="1" hangingPunct="1"/>
            <a:r>
              <a:rPr lang="en-US" altLang="en-US" sz="2400" dirty="0"/>
              <a:t>Logical to Physical Address Translation in IA-32</a:t>
            </a:r>
          </a:p>
        </p:txBody>
      </p:sp>
      <p:pic>
        <p:nvPicPr>
          <p:cNvPr id="2" name="Picture 5">
            <a:extLst>
              <a:ext uri="{FF2B5EF4-FFF2-40B4-BE49-F238E27FC236}">
                <a16:creationId xmlns:a16="http://schemas.microsoft.com/office/drawing/2014/main" id="{4CEA0B69-314F-326C-0BC5-DF93C5F8CE3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4398" y="2233683"/>
            <a:ext cx="6157912" cy="819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>
            <a:extLst>
              <a:ext uri="{FF2B5EF4-FFF2-40B4-BE49-F238E27FC236}">
                <a16:creationId xmlns:a16="http://schemas.microsoft.com/office/drawing/2014/main" id="{37E77F2B-0821-46A3-AC64-44DB6C3C6BC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170600" y="890854"/>
            <a:ext cx="7491412" cy="576262"/>
          </a:xfrm>
        </p:spPr>
        <p:txBody>
          <a:bodyPr/>
          <a:lstStyle/>
          <a:p>
            <a:pPr eaLnBrk="1" hangingPunct="1"/>
            <a:r>
              <a:rPr lang="en-US" altLang="en-US" sz="2400" b="1" dirty="0"/>
              <a:t>Intel IA-32 Segmentation</a:t>
            </a:r>
          </a:p>
        </p:txBody>
      </p:sp>
      <p:pic>
        <p:nvPicPr>
          <p:cNvPr id="2" name="Picture 4" descr="8">
            <a:extLst>
              <a:ext uri="{FF2B5EF4-FFF2-40B4-BE49-F238E27FC236}">
                <a16:creationId xmlns:a16="http://schemas.microsoft.com/office/drawing/2014/main" id="{9937F7CC-4384-FED1-6A5B-9F0224ACFDD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00007" y="1577181"/>
            <a:ext cx="6034088" cy="3703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>
            <a:extLst>
              <a:ext uri="{FF2B5EF4-FFF2-40B4-BE49-F238E27FC236}">
                <a16:creationId xmlns:a16="http://schemas.microsoft.com/office/drawing/2014/main" id="{5A802929-8C9E-4AD9-851A-726A5C7B0E0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3656297" y="886643"/>
            <a:ext cx="7869237" cy="576262"/>
          </a:xfrm>
        </p:spPr>
        <p:txBody>
          <a:bodyPr/>
          <a:lstStyle/>
          <a:p>
            <a:pPr eaLnBrk="1" hangingPunct="1"/>
            <a:r>
              <a:rPr lang="en-US" altLang="en-US" sz="2400" b="1" dirty="0"/>
              <a:t>Intel IA-32 Paging Architecture</a:t>
            </a:r>
          </a:p>
        </p:txBody>
      </p:sp>
      <p:pic>
        <p:nvPicPr>
          <p:cNvPr id="2" name="Picture 4">
            <a:extLst>
              <a:ext uri="{FF2B5EF4-FFF2-40B4-BE49-F238E27FC236}">
                <a16:creationId xmlns:a16="http://schemas.microsoft.com/office/drawing/2014/main" id="{664B3C34-11F3-6A64-06A1-94EC589DF51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0503" y="1842447"/>
            <a:ext cx="4503738" cy="38544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>
            <a:extLst>
              <a:ext uri="{FF2B5EF4-FFF2-40B4-BE49-F238E27FC236}">
                <a16:creationId xmlns:a16="http://schemas.microsoft.com/office/drawing/2014/main" id="{7DC08348-F45E-462A-893E-7E31B70ABFF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3228620" y="947738"/>
            <a:ext cx="7869237" cy="576262"/>
          </a:xfrm>
        </p:spPr>
        <p:txBody>
          <a:bodyPr/>
          <a:lstStyle/>
          <a:p>
            <a:pPr eaLnBrk="1" hangingPunct="1"/>
            <a:r>
              <a:rPr lang="en-US" altLang="en-US" sz="2400" b="1" dirty="0"/>
              <a:t>Intel IA-32 Page Address Extensions</a:t>
            </a:r>
          </a:p>
        </p:txBody>
      </p:sp>
      <p:sp>
        <p:nvSpPr>
          <p:cNvPr id="67588" name="Rectangle 3">
            <a:extLst>
              <a:ext uri="{FF2B5EF4-FFF2-40B4-BE49-F238E27FC236}">
                <a16:creationId xmlns:a16="http://schemas.microsoft.com/office/drawing/2014/main" id="{D2FBD04E-0AD5-4B90-A5FE-1CCDF58FDC0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53711" y="1524000"/>
            <a:ext cx="7869236" cy="190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4008" tIns="32004" rIns="64008" bIns="32004"/>
          <a:lstStyle>
            <a:lvl1pPr marL="488950" indent="-488950">
              <a:defRPr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1pPr>
            <a:lvl2pPr marL="1060450" indent="-407988">
              <a:defRPr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9pPr>
          </a:lstStyle>
          <a:p>
            <a:pPr marL="285750" indent="-285750">
              <a:spcBef>
                <a:spcPct val="35000"/>
              </a:spcBef>
              <a:buClr>
                <a:srgbClr val="993300"/>
              </a:buClr>
              <a:buSzPct val="110000"/>
              <a:buFont typeface="Wingdings" panose="05000000000000000000" pitchFamily="2" charset="2"/>
              <a:buChar char="§"/>
            </a:pPr>
            <a:r>
              <a:rPr kumimoji="1" lang="en-US" altLang="en-US" dirty="0">
                <a:latin typeface="Helvetica" panose="020B0604020202020204" pitchFamily="34" charset="0"/>
              </a:rPr>
              <a:t>32-bit address limits led Intel to create </a:t>
            </a:r>
            <a:r>
              <a:rPr kumimoji="1" lang="en-US" altLang="en-US" b="1" dirty="0">
                <a:solidFill>
                  <a:srgbClr val="006699"/>
                </a:solidFill>
                <a:latin typeface="+mj-lt"/>
              </a:rPr>
              <a:t>page</a:t>
            </a:r>
            <a:r>
              <a:rPr kumimoji="1" lang="en-US" altLang="en-US" b="1" dirty="0">
                <a:solidFill>
                  <a:srgbClr val="3366FF"/>
                </a:solidFill>
                <a:latin typeface="Helvetica" panose="020B0604020202020204" pitchFamily="34" charset="0"/>
              </a:rPr>
              <a:t> </a:t>
            </a:r>
            <a:r>
              <a:rPr kumimoji="1" lang="en-US" altLang="en-US" b="1" dirty="0">
                <a:solidFill>
                  <a:srgbClr val="006699"/>
                </a:solidFill>
                <a:latin typeface="+mj-lt"/>
              </a:rPr>
              <a:t>address</a:t>
            </a:r>
            <a:r>
              <a:rPr kumimoji="1" lang="en-US" altLang="en-US" b="1" dirty="0">
                <a:solidFill>
                  <a:srgbClr val="3366FF"/>
                </a:solidFill>
                <a:latin typeface="Helvetica" panose="020B0604020202020204" pitchFamily="34" charset="0"/>
              </a:rPr>
              <a:t> </a:t>
            </a:r>
            <a:r>
              <a:rPr kumimoji="1" lang="en-US" altLang="en-US" b="1" dirty="0">
                <a:solidFill>
                  <a:srgbClr val="006699"/>
                </a:solidFill>
                <a:latin typeface="+mj-lt"/>
              </a:rPr>
              <a:t>extension</a:t>
            </a:r>
            <a:r>
              <a:rPr kumimoji="1" lang="en-US" altLang="en-US" b="1" dirty="0">
                <a:solidFill>
                  <a:srgbClr val="3366FF"/>
                </a:solidFill>
                <a:latin typeface="Helvetica" panose="020B0604020202020204" pitchFamily="34" charset="0"/>
              </a:rPr>
              <a:t> </a:t>
            </a:r>
            <a:r>
              <a:rPr kumimoji="1" lang="en-US" altLang="en-US" dirty="0">
                <a:latin typeface="Helvetica" panose="020B0604020202020204" pitchFamily="34" charset="0"/>
              </a:rPr>
              <a:t>(</a:t>
            </a:r>
            <a:r>
              <a:rPr kumimoji="1" lang="en-US" altLang="en-US" b="1" dirty="0">
                <a:solidFill>
                  <a:srgbClr val="006699"/>
                </a:solidFill>
                <a:latin typeface="+mj-lt"/>
              </a:rPr>
              <a:t>PAE</a:t>
            </a:r>
            <a:r>
              <a:rPr kumimoji="1" lang="en-US" altLang="en-US" dirty="0">
                <a:latin typeface="Helvetica" panose="020B0604020202020204" pitchFamily="34" charset="0"/>
              </a:rPr>
              <a:t>), allowing 32-bit apps access to more than 4GB of memory space</a:t>
            </a:r>
          </a:p>
          <a:p>
            <a:pPr lvl="1">
              <a:spcBef>
                <a:spcPct val="35000"/>
              </a:spcBef>
              <a:buClr>
                <a:srgbClr val="CC6600"/>
              </a:buClr>
              <a:buSzPct val="110000"/>
              <a:buFont typeface="Arial" panose="020B0604020202020204" pitchFamily="34" charset="0"/>
              <a:buChar char="•"/>
            </a:pPr>
            <a:r>
              <a:rPr kumimoji="1" lang="en-US" altLang="en-US" dirty="0">
                <a:latin typeface="Helvetica" panose="020B0604020202020204" pitchFamily="34" charset="0"/>
              </a:rPr>
              <a:t>Paging went to a 3-level scheme</a:t>
            </a:r>
          </a:p>
          <a:p>
            <a:pPr lvl="1">
              <a:spcBef>
                <a:spcPct val="35000"/>
              </a:spcBef>
              <a:buClr>
                <a:srgbClr val="CC6600"/>
              </a:buClr>
              <a:buSzPct val="110000"/>
              <a:buFont typeface="Arial" panose="020B0604020202020204" pitchFamily="34" charset="0"/>
              <a:buChar char="•"/>
            </a:pPr>
            <a:r>
              <a:rPr kumimoji="1" lang="en-US" altLang="en-US" dirty="0">
                <a:latin typeface="Helvetica" panose="020B0604020202020204" pitchFamily="34" charset="0"/>
              </a:rPr>
              <a:t>Top two bits refer to a </a:t>
            </a:r>
            <a:r>
              <a:rPr kumimoji="1" lang="en-US" altLang="en-US" b="1" dirty="0">
                <a:solidFill>
                  <a:srgbClr val="006699"/>
                </a:solidFill>
                <a:latin typeface="+mj-lt"/>
              </a:rPr>
              <a:t>page</a:t>
            </a:r>
            <a:r>
              <a:rPr kumimoji="1" lang="en-US" altLang="en-US" b="1" dirty="0">
                <a:solidFill>
                  <a:srgbClr val="3366FF"/>
                </a:solidFill>
                <a:latin typeface="Helvetica" panose="020B0604020202020204" pitchFamily="34" charset="0"/>
              </a:rPr>
              <a:t> </a:t>
            </a:r>
            <a:r>
              <a:rPr kumimoji="1" lang="en-US" altLang="en-US" b="1" dirty="0">
                <a:solidFill>
                  <a:srgbClr val="006699"/>
                </a:solidFill>
                <a:latin typeface="+mj-lt"/>
              </a:rPr>
              <a:t>directory</a:t>
            </a:r>
            <a:r>
              <a:rPr kumimoji="1" lang="en-US" altLang="en-US" b="1" dirty="0">
                <a:solidFill>
                  <a:srgbClr val="3366FF"/>
                </a:solidFill>
                <a:latin typeface="Helvetica" panose="020B0604020202020204" pitchFamily="34" charset="0"/>
              </a:rPr>
              <a:t> </a:t>
            </a:r>
            <a:r>
              <a:rPr kumimoji="1" lang="en-US" altLang="en-US" b="1" dirty="0">
                <a:solidFill>
                  <a:srgbClr val="006699"/>
                </a:solidFill>
                <a:latin typeface="+mj-lt"/>
              </a:rPr>
              <a:t>pointer</a:t>
            </a:r>
            <a:r>
              <a:rPr kumimoji="1" lang="en-US" altLang="en-US" b="1" dirty="0">
                <a:solidFill>
                  <a:srgbClr val="3366FF"/>
                </a:solidFill>
                <a:latin typeface="Helvetica" panose="020B0604020202020204" pitchFamily="34" charset="0"/>
              </a:rPr>
              <a:t> </a:t>
            </a:r>
            <a:r>
              <a:rPr kumimoji="1" lang="en-US" altLang="en-US" b="1" dirty="0">
                <a:solidFill>
                  <a:srgbClr val="006699"/>
                </a:solidFill>
                <a:latin typeface="+mj-lt"/>
              </a:rPr>
              <a:t>table</a:t>
            </a:r>
          </a:p>
          <a:p>
            <a:pPr lvl="1">
              <a:spcBef>
                <a:spcPct val="35000"/>
              </a:spcBef>
              <a:buClr>
                <a:srgbClr val="CC6600"/>
              </a:buClr>
              <a:buSzPct val="110000"/>
              <a:buFont typeface="Arial" panose="020B0604020202020204" pitchFamily="34" charset="0"/>
              <a:buChar char="•"/>
            </a:pPr>
            <a:r>
              <a:rPr kumimoji="1" lang="en-US" altLang="en-US" dirty="0">
                <a:latin typeface="Helvetica" panose="020B0604020202020204" pitchFamily="34" charset="0"/>
              </a:rPr>
              <a:t>Page-directory and page-table entries moved to 64-bits in size</a:t>
            </a:r>
          </a:p>
          <a:p>
            <a:pPr lvl="1">
              <a:spcBef>
                <a:spcPct val="35000"/>
              </a:spcBef>
              <a:buClr>
                <a:srgbClr val="CC6600"/>
              </a:buClr>
              <a:buSzPct val="110000"/>
              <a:buFont typeface="Arial" panose="020B0604020202020204" pitchFamily="34" charset="0"/>
              <a:buChar char="•"/>
            </a:pPr>
            <a:r>
              <a:rPr kumimoji="1" lang="en-US" altLang="en-US" dirty="0">
                <a:latin typeface="Helvetica" panose="020B0604020202020204" pitchFamily="34" charset="0"/>
              </a:rPr>
              <a:t>Net effect is increasing address space to 36 bits – 64GB of physical memory</a:t>
            </a:r>
          </a:p>
          <a:p>
            <a:pPr lvl="1">
              <a:spcBef>
                <a:spcPct val="35000"/>
              </a:spcBef>
              <a:buClr>
                <a:srgbClr val="CC6600"/>
              </a:buClr>
              <a:buSzPct val="80000"/>
              <a:buFont typeface="Monotype Sorts" pitchFamily="-84" charset="2"/>
              <a:buChar char="l"/>
            </a:pPr>
            <a:endParaRPr kumimoji="1" lang="en-US" altLang="en-US" b="1" dirty="0">
              <a:solidFill>
                <a:srgbClr val="3366FF"/>
              </a:solidFill>
              <a:latin typeface="Helvetica" panose="020B0604020202020204" pitchFamily="34" charset="0"/>
            </a:endParaRPr>
          </a:p>
          <a:p>
            <a:pPr>
              <a:spcBef>
                <a:spcPct val="35000"/>
              </a:spcBef>
              <a:buClr>
                <a:srgbClr val="993300"/>
              </a:buClr>
              <a:buSzPct val="90000"/>
              <a:buFont typeface="Monotype Sorts" pitchFamily="-84" charset="2"/>
              <a:buChar char="n"/>
            </a:pPr>
            <a:endParaRPr kumimoji="1" lang="en-US" altLang="en-US" dirty="0">
              <a:latin typeface="Helvetica" panose="020B0604020202020204" pitchFamily="34" charset="0"/>
            </a:endParaRPr>
          </a:p>
        </p:txBody>
      </p:sp>
    </p:spTree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>
            <a:extLst>
              <a:ext uri="{FF2B5EF4-FFF2-40B4-BE49-F238E27FC236}">
                <a16:creationId xmlns:a16="http://schemas.microsoft.com/office/drawing/2014/main" id="{58E4418B-4D1F-4C2F-86CA-BEEA5DC9AFB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322763" y="941129"/>
            <a:ext cx="7869237" cy="576262"/>
          </a:xfrm>
        </p:spPr>
        <p:txBody>
          <a:bodyPr/>
          <a:lstStyle/>
          <a:p>
            <a:pPr eaLnBrk="1" hangingPunct="1"/>
            <a:r>
              <a:rPr lang="en-US" altLang="en-US" sz="2400" b="1" dirty="0"/>
              <a:t>Intel x86-64</a:t>
            </a:r>
          </a:p>
        </p:txBody>
      </p:sp>
      <p:sp>
        <p:nvSpPr>
          <p:cNvPr id="68611" name="Rectangle 3">
            <a:extLst>
              <a:ext uri="{FF2B5EF4-FFF2-40B4-BE49-F238E27FC236}">
                <a16:creationId xmlns:a16="http://schemas.microsoft.com/office/drawing/2014/main" id="{879EF759-8E97-43E4-B675-04E06FE8DCA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99212" y="1750160"/>
            <a:ext cx="7632927" cy="275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4008" tIns="32004" rIns="64008" bIns="32004"/>
          <a:lstStyle>
            <a:lvl1pPr marL="488950" indent="-488950">
              <a:defRPr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1pPr>
            <a:lvl2pPr marL="1060450" indent="-407988">
              <a:defRPr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35000"/>
              </a:spcBef>
              <a:buClr>
                <a:srgbClr val="993300"/>
              </a:buClr>
              <a:buSzPct val="110000"/>
              <a:buFont typeface="Wingdings" panose="05000000000000000000" pitchFamily="2" charset="2"/>
              <a:buChar char="§"/>
            </a:pPr>
            <a:r>
              <a:rPr kumimoji="1" lang="en-US" altLang="en-US" dirty="0">
                <a:latin typeface="Helvetica" panose="020B0604020202020204" pitchFamily="34" charset="0"/>
              </a:rPr>
              <a:t>Current generation Intel x86 architecture</a:t>
            </a:r>
          </a:p>
          <a:p>
            <a:pPr>
              <a:spcBef>
                <a:spcPct val="35000"/>
              </a:spcBef>
              <a:buClr>
                <a:srgbClr val="993300"/>
              </a:buClr>
              <a:buSzPct val="110000"/>
              <a:buFont typeface="Wingdings" panose="05000000000000000000" pitchFamily="2" charset="2"/>
              <a:buChar char="§"/>
            </a:pPr>
            <a:r>
              <a:rPr kumimoji="1" lang="en-US" altLang="en-US" dirty="0">
                <a:latin typeface="Helvetica" panose="020B0604020202020204" pitchFamily="34" charset="0"/>
              </a:rPr>
              <a:t>64 bits is ginormous (&gt; 16 exabytes)</a:t>
            </a:r>
          </a:p>
          <a:p>
            <a:pPr>
              <a:spcBef>
                <a:spcPct val="35000"/>
              </a:spcBef>
              <a:buClr>
                <a:srgbClr val="993300"/>
              </a:buClr>
              <a:buSzPct val="110000"/>
              <a:buFont typeface="Wingdings" panose="05000000000000000000" pitchFamily="2" charset="2"/>
              <a:buChar char="§"/>
            </a:pPr>
            <a:r>
              <a:rPr kumimoji="1" lang="en-US" altLang="en-US" dirty="0">
                <a:latin typeface="Helvetica" panose="020B0604020202020204" pitchFamily="34" charset="0"/>
              </a:rPr>
              <a:t>In practice only implement 48 bit addressing</a:t>
            </a:r>
          </a:p>
          <a:p>
            <a:pPr lvl="1">
              <a:spcBef>
                <a:spcPct val="35000"/>
              </a:spcBef>
              <a:buClr>
                <a:srgbClr val="CC6600"/>
              </a:buClr>
              <a:buSzPct val="110000"/>
              <a:buFont typeface="Arial" panose="020B0604020202020204" pitchFamily="34" charset="0"/>
              <a:buChar char="•"/>
            </a:pPr>
            <a:r>
              <a:rPr kumimoji="1" lang="en-US" altLang="en-US" dirty="0">
                <a:latin typeface="Helvetica" panose="020B0604020202020204" pitchFamily="34" charset="0"/>
              </a:rPr>
              <a:t>Page sizes of 4 KB, 2 MB, 1 GB</a:t>
            </a:r>
          </a:p>
          <a:p>
            <a:pPr lvl="1">
              <a:spcBef>
                <a:spcPct val="35000"/>
              </a:spcBef>
              <a:buClr>
                <a:srgbClr val="CC6600"/>
              </a:buClr>
              <a:buSzPct val="110000"/>
              <a:buFont typeface="Arial" panose="020B0604020202020204" pitchFamily="34" charset="0"/>
              <a:buChar char="•"/>
            </a:pPr>
            <a:r>
              <a:rPr kumimoji="1" lang="en-US" altLang="en-US" dirty="0">
                <a:latin typeface="Helvetica" panose="020B0604020202020204" pitchFamily="34" charset="0"/>
              </a:rPr>
              <a:t>Four levels of paging hierarchy</a:t>
            </a:r>
          </a:p>
          <a:p>
            <a:pPr>
              <a:spcBef>
                <a:spcPct val="35000"/>
              </a:spcBef>
              <a:buClr>
                <a:srgbClr val="993300"/>
              </a:buClr>
              <a:buSzPct val="110000"/>
              <a:buFont typeface="Wingdings" panose="05000000000000000000" pitchFamily="2" charset="2"/>
              <a:buChar char="§"/>
            </a:pPr>
            <a:r>
              <a:rPr kumimoji="1" lang="en-US" altLang="en-US" dirty="0">
                <a:latin typeface="Helvetica" panose="020B0604020202020204" pitchFamily="34" charset="0"/>
              </a:rPr>
              <a:t>Can also use PAE so virtual addresses are 48 bits and physical addresses are 52 bits</a:t>
            </a:r>
          </a:p>
        </p:txBody>
      </p:sp>
    </p:spTree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>
            <a:extLst>
              <a:ext uri="{FF2B5EF4-FFF2-40B4-BE49-F238E27FC236}">
                <a16:creationId xmlns:a16="http://schemas.microsoft.com/office/drawing/2014/main" id="{E9E9CEB5-71D0-4017-B08A-E02B75FA055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3917832" y="989176"/>
            <a:ext cx="7869237" cy="576262"/>
          </a:xfrm>
        </p:spPr>
        <p:txBody>
          <a:bodyPr/>
          <a:lstStyle/>
          <a:p>
            <a:pPr eaLnBrk="1" hangingPunct="1"/>
            <a:r>
              <a:rPr lang="en-US" altLang="en-US" sz="2400" b="1" dirty="0"/>
              <a:t>Example: ARM Architecture</a:t>
            </a:r>
          </a:p>
        </p:txBody>
      </p:sp>
      <p:sp>
        <p:nvSpPr>
          <p:cNvPr id="69635" name="Rectangle 3">
            <a:extLst>
              <a:ext uri="{FF2B5EF4-FFF2-40B4-BE49-F238E27FC236}">
                <a16:creationId xmlns:a16="http://schemas.microsoft.com/office/drawing/2014/main" id="{50CE6398-8797-4635-8426-2FD70A2B2E2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5110" y="1872798"/>
            <a:ext cx="3522728" cy="44391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4008" tIns="32004" rIns="64008" bIns="32004"/>
          <a:lstStyle>
            <a:lvl1pPr marL="488950" indent="-488950">
              <a:defRPr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1pPr>
            <a:lvl2pPr marL="1060450" indent="-407988">
              <a:defRPr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35000"/>
              </a:spcBef>
              <a:buClr>
                <a:srgbClr val="993300"/>
              </a:buClr>
              <a:buSzPct val="110000"/>
              <a:buFont typeface="Wingdings" panose="05000000000000000000" pitchFamily="2" charset="2"/>
              <a:buChar char="§"/>
            </a:pPr>
            <a:r>
              <a:rPr kumimoji="1" lang="en-US" altLang="en-US" sz="1600" dirty="0">
                <a:latin typeface="Helvetica" panose="020B0604020202020204" pitchFamily="34" charset="0"/>
              </a:rPr>
              <a:t>Dominant mobile platform chip (Apple iOS and Google Android devices for example)</a:t>
            </a:r>
          </a:p>
          <a:p>
            <a:pPr>
              <a:spcBef>
                <a:spcPct val="35000"/>
              </a:spcBef>
              <a:buClr>
                <a:srgbClr val="993300"/>
              </a:buClr>
              <a:buSzPct val="110000"/>
              <a:buFont typeface="Wingdings" panose="05000000000000000000" pitchFamily="2" charset="2"/>
              <a:buChar char="§"/>
            </a:pPr>
            <a:r>
              <a:rPr kumimoji="1" lang="en-US" altLang="en-US" sz="1600" dirty="0">
                <a:latin typeface="Helvetica" panose="020B0604020202020204" pitchFamily="34" charset="0"/>
              </a:rPr>
              <a:t>Modern, energy efficient, 32-bit CPU</a:t>
            </a:r>
          </a:p>
          <a:p>
            <a:pPr>
              <a:spcBef>
                <a:spcPct val="35000"/>
              </a:spcBef>
              <a:buClr>
                <a:srgbClr val="993300"/>
              </a:buClr>
              <a:buSzPct val="110000"/>
              <a:buFont typeface="Wingdings" panose="05000000000000000000" pitchFamily="2" charset="2"/>
              <a:buChar char="§"/>
            </a:pPr>
            <a:r>
              <a:rPr kumimoji="1" lang="en-US" altLang="en-US" sz="1600" dirty="0">
                <a:latin typeface="Helvetica" panose="020B0604020202020204" pitchFamily="34" charset="0"/>
              </a:rPr>
              <a:t>4 KB and 16 KB pages</a:t>
            </a:r>
          </a:p>
          <a:p>
            <a:pPr>
              <a:spcBef>
                <a:spcPct val="35000"/>
              </a:spcBef>
              <a:buClr>
                <a:srgbClr val="993300"/>
              </a:buClr>
              <a:buSzPct val="110000"/>
              <a:buFont typeface="Wingdings" panose="05000000000000000000" pitchFamily="2" charset="2"/>
              <a:buChar char="§"/>
            </a:pPr>
            <a:r>
              <a:rPr kumimoji="1" lang="en-US" altLang="en-US" sz="1600" dirty="0">
                <a:latin typeface="Helvetica" panose="020B0604020202020204" pitchFamily="34" charset="0"/>
              </a:rPr>
              <a:t>1 MB and 16 MB pages (termed </a:t>
            </a:r>
            <a:r>
              <a:rPr kumimoji="1" lang="en-US" altLang="en-US" b="1" dirty="0">
                <a:solidFill>
                  <a:srgbClr val="006699"/>
                </a:solidFill>
                <a:latin typeface="+mj-lt"/>
              </a:rPr>
              <a:t>sections</a:t>
            </a:r>
            <a:r>
              <a:rPr kumimoji="1" lang="en-US" altLang="en-US" sz="1600" dirty="0">
                <a:latin typeface="Helvetica" panose="020B0604020202020204" pitchFamily="34" charset="0"/>
              </a:rPr>
              <a:t>)</a:t>
            </a:r>
          </a:p>
          <a:p>
            <a:pPr>
              <a:spcBef>
                <a:spcPct val="35000"/>
              </a:spcBef>
              <a:buClr>
                <a:srgbClr val="993300"/>
              </a:buClr>
              <a:buSzPct val="110000"/>
              <a:buFont typeface="Wingdings" panose="05000000000000000000" pitchFamily="2" charset="2"/>
              <a:buChar char="§"/>
            </a:pPr>
            <a:r>
              <a:rPr kumimoji="1" lang="en-US" altLang="en-US" sz="1600" dirty="0">
                <a:latin typeface="Helvetica" panose="020B0604020202020204" pitchFamily="34" charset="0"/>
              </a:rPr>
              <a:t>One-level paging for sections, two-level for smaller pages</a:t>
            </a:r>
          </a:p>
          <a:p>
            <a:pPr>
              <a:spcBef>
                <a:spcPct val="35000"/>
              </a:spcBef>
              <a:buClr>
                <a:srgbClr val="993300"/>
              </a:buClr>
              <a:buSzPct val="110000"/>
              <a:buFont typeface="Wingdings" panose="05000000000000000000" pitchFamily="2" charset="2"/>
              <a:buChar char="§"/>
            </a:pPr>
            <a:r>
              <a:rPr kumimoji="1" lang="en-US" altLang="en-US" sz="1600" dirty="0">
                <a:latin typeface="Helvetica" panose="020B0604020202020204" pitchFamily="34" charset="0"/>
              </a:rPr>
              <a:t>Two levels of TLBs</a:t>
            </a:r>
          </a:p>
          <a:p>
            <a:pPr marL="938212" lvl="1" indent="-285750">
              <a:spcBef>
                <a:spcPct val="35000"/>
              </a:spcBef>
              <a:buClr>
                <a:srgbClr val="CC6600"/>
              </a:buClr>
              <a:buSzPct val="110000"/>
              <a:buFont typeface="Arial" panose="020B0604020202020204" pitchFamily="34" charset="0"/>
              <a:buChar char="•"/>
            </a:pPr>
            <a:r>
              <a:rPr kumimoji="1" lang="en-US" altLang="en-US" sz="1600" dirty="0">
                <a:latin typeface="Helvetica" panose="020B0604020202020204" pitchFamily="34" charset="0"/>
              </a:rPr>
              <a:t>Outer level has two micro TLBs (one data, one instruction)</a:t>
            </a:r>
          </a:p>
          <a:p>
            <a:pPr marL="938212" lvl="1" indent="-285750">
              <a:spcBef>
                <a:spcPct val="35000"/>
              </a:spcBef>
              <a:buClr>
                <a:srgbClr val="CC6600"/>
              </a:buClr>
              <a:buSzPct val="110000"/>
              <a:buFont typeface="Arial" panose="020B0604020202020204" pitchFamily="34" charset="0"/>
              <a:buChar char="•"/>
            </a:pPr>
            <a:r>
              <a:rPr kumimoji="1" lang="en-US" altLang="en-US" sz="1600" dirty="0">
                <a:latin typeface="Helvetica" panose="020B0604020202020204" pitchFamily="34" charset="0"/>
              </a:rPr>
              <a:t>Inner is single main TLB</a:t>
            </a:r>
          </a:p>
          <a:p>
            <a:pPr marL="938212" lvl="1" indent="-285750">
              <a:spcBef>
                <a:spcPct val="35000"/>
              </a:spcBef>
              <a:buClr>
                <a:srgbClr val="CC6600"/>
              </a:buClr>
              <a:buSzPct val="110000"/>
              <a:buFont typeface="Arial" panose="020B0604020202020204" pitchFamily="34" charset="0"/>
              <a:buChar char="•"/>
            </a:pPr>
            <a:r>
              <a:rPr kumimoji="1" lang="en-US" altLang="en-US" sz="1600" dirty="0">
                <a:latin typeface="Helvetica" panose="020B0604020202020204" pitchFamily="34" charset="0"/>
              </a:rPr>
              <a:t>First inner is checked, on miss outers are checked, and on miss page table walk performed by CPU</a:t>
            </a:r>
          </a:p>
          <a:p>
            <a:pPr>
              <a:spcBef>
                <a:spcPct val="35000"/>
              </a:spcBef>
              <a:buClr>
                <a:srgbClr val="993300"/>
              </a:buClr>
              <a:buSzPct val="90000"/>
              <a:buFont typeface="Monotype Sorts" pitchFamily="-84" charset="2"/>
              <a:buChar char="n"/>
            </a:pPr>
            <a:endParaRPr kumimoji="1" lang="en-US" altLang="en-US" sz="1600" dirty="0">
              <a:latin typeface="Helvetica" panose="020B0604020202020204" pitchFamily="34" charset="0"/>
            </a:endParaRPr>
          </a:p>
        </p:txBody>
      </p:sp>
      <p:pic>
        <p:nvPicPr>
          <p:cNvPr id="2" name="Picture 1" descr="8_26.pdf">
            <a:extLst>
              <a:ext uri="{FF2B5EF4-FFF2-40B4-BE49-F238E27FC236}">
                <a16:creationId xmlns:a16="http://schemas.microsoft.com/office/drawing/2014/main" id="{9FA9A392-87FA-62E8-8D09-7B2F770147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02193" y="2354310"/>
            <a:ext cx="4100513" cy="2994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1753F0-CC1F-9553-DB02-CC5162AE4D57}"/>
              </a:ext>
            </a:extLst>
          </p:cNvPr>
          <p:cNvSpPr>
            <a:spLocks noGrp="1"/>
          </p:cNvSpPr>
          <p:nvPr>
            <p:ph type="ctrTitle" idx="4294967295"/>
          </p:nvPr>
        </p:nvSpPr>
        <p:spPr>
          <a:xfrm>
            <a:off x="687739" y="2503937"/>
            <a:ext cx="10231676" cy="1211586"/>
          </a:xfrm>
          <a:prstGeom prst="rect">
            <a:avLst/>
          </a:prstGeom>
        </p:spPr>
        <p:txBody>
          <a:bodyPr>
            <a:noAutofit/>
          </a:bodyPr>
          <a:lstStyle/>
          <a:p>
            <a:br>
              <a:rPr lang="en-US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en-US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en-US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en-US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en-US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en-US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2400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97E971F2-9E26-AC7C-6B50-66A4E6DAD1F6}"/>
              </a:ext>
            </a:extLst>
          </p:cNvPr>
          <p:cNvSpPr txBox="1">
            <a:spLocks/>
          </p:cNvSpPr>
          <p:nvPr/>
        </p:nvSpPr>
        <p:spPr>
          <a:xfrm>
            <a:off x="1356757" y="1890414"/>
            <a:ext cx="9144000" cy="16557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prstClr val="black"/>
              </a:solidFill>
              <a:latin typeface="Times New Roman"/>
            </a:endParaRPr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C4F86468-AEA8-B66F-F777-E3EDBA2722F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2435" y="3200380"/>
            <a:ext cx="11187130" cy="457240"/>
          </a:xfrm>
          <a:prstGeom prst="rect">
            <a:avLst/>
          </a:prstGeom>
        </p:spPr>
      </p:pic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15A389CA-942E-9CC8-7375-BBE87B67A7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24/07/2025</a:t>
            </a:r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F10B388F-2D92-0A98-BD7E-A8FBF69E9D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Department of CSE, ATMECE, </a:t>
            </a:r>
            <a:r>
              <a:rPr lang="en-US" dirty="0" err="1"/>
              <a:t>Mysuru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3799E895-9D5C-2BBA-E983-9C84D2E6A4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0B88D7-7741-46C0-B3EE-0924E171B329}" type="slidenum">
              <a:rPr lang="en-US" smtClean="0"/>
              <a:pPr/>
              <a:t>67</a:t>
            </a:fld>
            <a:endParaRPr lang="en-US" dirty="0"/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D8364DFA-17BC-BFF1-066D-632E3BF606FE}"/>
              </a:ext>
            </a:extLst>
          </p:cNvPr>
          <p:cNvSpPr txBox="1">
            <a:spLocks/>
          </p:cNvSpPr>
          <p:nvPr/>
        </p:nvSpPr>
        <p:spPr>
          <a:xfrm>
            <a:off x="1072832" y="2612214"/>
            <a:ext cx="10515600" cy="1325563"/>
          </a:xfrm>
          <a:prstGeom prst="rect">
            <a:avLst/>
          </a:prstGeom>
          <a:solidFill>
            <a:schemeClr val="tx2">
              <a:lumMod val="50000"/>
            </a:schemeClr>
          </a:solidFill>
          <a:ln w="76200">
            <a:solidFill>
              <a:schemeClr val="bg1"/>
            </a:solidFill>
          </a:ln>
        </p:spPr>
        <p:txBody>
          <a:bodyPr>
            <a:normAutofit/>
          </a:bodyPr>
          <a:lstStyle>
            <a:lvl1pPr eaLnBrk="1" hangingPunct="1">
              <a:defRPr>
                <a:latin typeface="+mj-lt"/>
                <a:ea typeface="+mj-ea"/>
                <a:cs typeface="+mj-cs"/>
              </a:defRPr>
            </a:lvl1pPr>
          </a:lstStyle>
          <a:p>
            <a:pPr algn="ctr" defTabSz="914400"/>
            <a:r>
              <a:rPr lang="en-US" sz="7200" b="1" ker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Thank you </a:t>
            </a:r>
            <a:endParaRPr lang="en-US" sz="7200" b="1" kern="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1230763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>
            <a:extLst>
              <a:ext uri="{FF2B5EF4-FFF2-40B4-BE49-F238E27FC236}">
                <a16:creationId xmlns:a16="http://schemas.microsoft.com/office/drawing/2014/main" id="{1270BE95-63FA-4E80-993B-493058D85F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00902" y="1054434"/>
            <a:ext cx="8229600" cy="576262"/>
          </a:xfrm>
        </p:spPr>
        <p:txBody>
          <a:bodyPr/>
          <a:lstStyle/>
          <a:p>
            <a:r>
              <a:rPr lang="en-US" altLang="en-US" sz="2400" b="1" dirty="0"/>
              <a:t>Address Binding</a:t>
            </a:r>
          </a:p>
        </p:txBody>
      </p:sp>
      <p:sp>
        <p:nvSpPr>
          <p:cNvPr id="9219" name="Content Placeholder 2">
            <a:extLst>
              <a:ext uri="{FF2B5EF4-FFF2-40B4-BE49-F238E27FC236}">
                <a16:creationId xmlns:a16="http://schemas.microsoft.com/office/drawing/2014/main" id="{8A5804ED-6C6C-4BF4-8BFF-7FB99CC306D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98376" y="1931988"/>
            <a:ext cx="7688424" cy="4926012"/>
          </a:xfrm>
        </p:spPr>
        <p:txBody>
          <a:bodyPr/>
          <a:lstStyle/>
          <a:p>
            <a:r>
              <a:rPr kumimoji="0" lang="en-US" altLang="en-US" dirty="0"/>
              <a:t>Programs on disk, ready to be brought into memory to execute form an </a:t>
            </a:r>
            <a:r>
              <a:rPr lang="en-US" altLang="en-US" b="1" dirty="0">
                <a:solidFill>
                  <a:srgbClr val="006699"/>
                </a:solidFill>
                <a:latin typeface="+mj-lt"/>
              </a:rPr>
              <a:t>input queue</a:t>
            </a:r>
          </a:p>
          <a:p>
            <a:pPr lvl="1"/>
            <a:r>
              <a:rPr kumimoji="0" lang="en-US" altLang="en-US" dirty="0"/>
              <a:t>Without support, must be loaded into address 0000</a:t>
            </a:r>
          </a:p>
          <a:p>
            <a:r>
              <a:rPr kumimoji="0" lang="en-US" altLang="en-US" dirty="0"/>
              <a:t>Inconvenient to have first user process physical address always at 0000 </a:t>
            </a:r>
          </a:p>
          <a:p>
            <a:pPr lvl="1"/>
            <a:r>
              <a:rPr kumimoji="0" lang="en-US" altLang="en-US" dirty="0"/>
              <a:t>How can it not be?</a:t>
            </a:r>
            <a:endParaRPr lang="en-US" altLang="en-US" dirty="0"/>
          </a:p>
          <a:p>
            <a:r>
              <a:rPr kumimoji="0" lang="en-US" altLang="en-US" dirty="0"/>
              <a:t>Addresses represented in different ways at different stages of a program</a:t>
            </a:r>
            <a:r>
              <a:rPr kumimoji="0" lang="ja-JP" altLang="en-US" dirty="0"/>
              <a:t>’</a:t>
            </a:r>
            <a:r>
              <a:rPr kumimoji="0" lang="en-US" altLang="ja-JP" dirty="0"/>
              <a:t>s life</a:t>
            </a:r>
          </a:p>
          <a:p>
            <a:pPr lvl="1"/>
            <a:r>
              <a:rPr kumimoji="0" lang="en-US" altLang="en-US" dirty="0"/>
              <a:t>Source code addresses usually symbolic</a:t>
            </a:r>
          </a:p>
          <a:p>
            <a:pPr lvl="1"/>
            <a:r>
              <a:rPr kumimoji="0" lang="en-US" altLang="en-US" dirty="0"/>
              <a:t>Compiled code addresses </a:t>
            </a:r>
            <a:r>
              <a:rPr lang="en-US" altLang="en-US" b="1" dirty="0">
                <a:solidFill>
                  <a:srgbClr val="006699"/>
                </a:solidFill>
                <a:latin typeface="+mj-lt"/>
              </a:rPr>
              <a:t>bind</a:t>
            </a:r>
            <a:r>
              <a:rPr kumimoji="0" lang="en-US" altLang="en-US" b="1" dirty="0">
                <a:solidFill>
                  <a:srgbClr val="0000FF"/>
                </a:solidFill>
              </a:rPr>
              <a:t> </a:t>
            </a:r>
            <a:r>
              <a:rPr kumimoji="0" lang="en-US" altLang="en-US" dirty="0"/>
              <a:t>to relocatable addresses</a:t>
            </a:r>
          </a:p>
          <a:p>
            <a:pPr lvl="2"/>
            <a:r>
              <a:rPr kumimoji="0" lang="en-US" altLang="en-US" dirty="0"/>
              <a:t>i.e., </a:t>
            </a:r>
            <a:r>
              <a:rPr kumimoji="0" lang="ja-JP" altLang="en-US" dirty="0"/>
              <a:t>“</a:t>
            </a:r>
            <a:r>
              <a:rPr kumimoji="0" lang="en-US" altLang="ja-JP" dirty="0"/>
              <a:t>14 bytes from beginning of this module</a:t>
            </a:r>
            <a:r>
              <a:rPr kumimoji="0" lang="ja-JP" altLang="en-US" dirty="0"/>
              <a:t>”</a:t>
            </a:r>
            <a:endParaRPr kumimoji="0" lang="en-US" altLang="ja-JP" dirty="0"/>
          </a:p>
          <a:p>
            <a:pPr lvl="1"/>
            <a:r>
              <a:rPr kumimoji="0" lang="en-US" altLang="en-US" dirty="0"/>
              <a:t>Linker or loader will bind relocatable addresses to absolute addresses</a:t>
            </a:r>
          </a:p>
          <a:p>
            <a:pPr lvl="2"/>
            <a:r>
              <a:rPr kumimoji="0" lang="en-US" altLang="en-US" dirty="0"/>
              <a:t>i.e., 74014</a:t>
            </a:r>
          </a:p>
          <a:p>
            <a:pPr lvl="1"/>
            <a:r>
              <a:rPr kumimoji="0" lang="en-US" altLang="en-US" dirty="0"/>
              <a:t>Each binding maps one address space to another</a:t>
            </a:r>
          </a:p>
          <a:p>
            <a:pPr>
              <a:buFont typeface="Monotype Sorts" pitchFamily="-84" charset="2"/>
              <a:buNone/>
            </a:pPr>
            <a:endParaRPr kumimoji="0" lang="en-US" altLang="en-US" dirty="0"/>
          </a:p>
          <a:p>
            <a:pPr lvl="1"/>
            <a:endParaRPr kumimoji="0" lang="en-US" alt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>
            <a:extLst>
              <a:ext uri="{FF2B5EF4-FFF2-40B4-BE49-F238E27FC236}">
                <a16:creationId xmlns:a16="http://schemas.microsoft.com/office/drawing/2014/main" id="{631FDCDF-862F-4130-9AC2-74FFC425A8A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028825" y="1042535"/>
            <a:ext cx="8134350" cy="457200"/>
          </a:xfrm>
        </p:spPr>
        <p:txBody>
          <a:bodyPr/>
          <a:lstStyle/>
          <a:p>
            <a:pPr eaLnBrk="1" hangingPunct="1"/>
            <a:r>
              <a:rPr lang="en-US" altLang="en-US" sz="2800" dirty="0"/>
              <a:t>Binding of Instructions and Data to Memory</a:t>
            </a:r>
          </a:p>
        </p:txBody>
      </p:sp>
      <p:sp>
        <p:nvSpPr>
          <p:cNvPr id="10243" name="Rectangle 3">
            <a:extLst>
              <a:ext uri="{FF2B5EF4-FFF2-40B4-BE49-F238E27FC236}">
                <a16:creationId xmlns:a16="http://schemas.microsoft.com/office/drawing/2014/main" id="{0EEA4A90-B04E-4456-A1FE-DC4568DFF5C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862692" y="2125848"/>
            <a:ext cx="7665488" cy="3860736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kumimoji="0" lang="en-US" altLang="en-US" dirty="0"/>
              <a:t>Address binding of instructions and data to memory addresses can happen at three different stages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en-US" b="1" dirty="0"/>
              <a:t>Compile time</a:t>
            </a:r>
            <a:r>
              <a:rPr lang="en-US" altLang="en-US" dirty="0"/>
              <a:t>:  If memory location known a priori, </a:t>
            </a:r>
            <a:r>
              <a:rPr lang="en-US" altLang="en-US" b="1" dirty="0">
                <a:solidFill>
                  <a:srgbClr val="006699"/>
                </a:solidFill>
                <a:latin typeface="+mj-lt"/>
              </a:rPr>
              <a:t>absolute code </a:t>
            </a:r>
            <a:r>
              <a:rPr lang="en-US" altLang="en-US" dirty="0"/>
              <a:t>can be generated; must recompile code if starting location changes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en-US" b="1" dirty="0"/>
              <a:t>Load time</a:t>
            </a:r>
            <a:r>
              <a:rPr lang="en-US" altLang="en-US" dirty="0"/>
              <a:t>:  Must generate </a:t>
            </a:r>
            <a:r>
              <a:rPr lang="en-US" altLang="en-US" b="1" dirty="0">
                <a:solidFill>
                  <a:srgbClr val="006699"/>
                </a:solidFill>
                <a:latin typeface="+mj-lt"/>
              </a:rPr>
              <a:t>relocatable code </a:t>
            </a:r>
            <a:r>
              <a:rPr lang="en-US" altLang="en-US" dirty="0"/>
              <a:t>if memory location is not known at compile time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en-US" b="1" dirty="0"/>
              <a:t>Execution time</a:t>
            </a:r>
            <a:r>
              <a:rPr lang="en-US" altLang="en-US" dirty="0"/>
              <a:t>:  Binding delayed until run time if the process can be moved during its execution from one memory segment to another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altLang="en-US" dirty="0"/>
              <a:t>Need hardware support for address maps (e.g., base and limit</a:t>
            </a:r>
            <a:r>
              <a:rPr lang="en-US" altLang="en-US" i="1" dirty="0"/>
              <a:t> </a:t>
            </a:r>
            <a:r>
              <a:rPr lang="en-US" altLang="en-US" dirty="0"/>
              <a:t>registers)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>
            <a:extLst>
              <a:ext uri="{FF2B5EF4-FFF2-40B4-BE49-F238E27FC236}">
                <a16:creationId xmlns:a16="http://schemas.microsoft.com/office/drawing/2014/main" id="{EA256429-8A29-4AF1-9F8C-6CD506523C8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963049" y="1004251"/>
            <a:ext cx="7632442" cy="576262"/>
          </a:xfrm>
        </p:spPr>
        <p:txBody>
          <a:bodyPr/>
          <a:lstStyle/>
          <a:p>
            <a:pPr eaLnBrk="1" hangingPunct="1"/>
            <a:r>
              <a:rPr lang="en-US" altLang="en-US" sz="3000" dirty="0"/>
              <a:t>Multistep Processing of a User Program </a:t>
            </a:r>
          </a:p>
        </p:txBody>
      </p:sp>
      <p:pic>
        <p:nvPicPr>
          <p:cNvPr id="2" name="Picture 4" descr="8">
            <a:extLst>
              <a:ext uri="{FF2B5EF4-FFF2-40B4-BE49-F238E27FC236}">
                <a16:creationId xmlns:a16="http://schemas.microsoft.com/office/drawing/2014/main" id="{726BB47A-4F54-BB01-42EC-272565BE053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6782" y="1828800"/>
            <a:ext cx="2554287" cy="42662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PPRESENTATIONGUID" val="fd333690-d1c4-4691-ad6c-7ef607921f92"/>
  <p:tag name="TPVERSION" val="8"/>
  <p:tag name="TPFULLVERSION" val="8.2.0.11"/>
  <p:tag name="PPTVERSION" val="16"/>
  <p:tag name="TPOS" val="2"/>
  <p:tag name="TPLASTSAVEVERSION" val="6.2 PC"/>
</p:tagLst>
</file>

<file path=ppt/theme/theme1.xml><?xml version="1.0" encoding="utf-8"?>
<a:theme xmlns:a="http://schemas.openxmlformats.org/drawingml/2006/main" name="PPT_Module 5_Pytho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imes New Roman-Arial">
      <a:maj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RSC_MEETING_PPT</Template>
  <TotalTime>2414</TotalTime>
  <Words>3804</Words>
  <Application>Microsoft Office PowerPoint</Application>
  <PresentationFormat>Widescreen</PresentationFormat>
  <Paragraphs>434</Paragraphs>
  <Slides>67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67</vt:i4>
      </vt:variant>
    </vt:vector>
  </HeadingPairs>
  <TitlesOfParts>
    <vt:vector size="77" baseType="lpstr">
      <vt:lpstr>Aptos</vt:lpstr>
      <vt:lpstr>Arial</vt:lpstr>
      <vt:lpstr>Courier New</vt:lpstr>
      <vt:lpstr>Helvetica</vt:lpstr>
      <vt:lpstr>Monotype Sorts</vt:lpstr>
      <vt:lpstr>Symbol</vt:lpstr>
      <vt:lpstr>Times New Roman</vt:lpstr>
      <vt:lpstr>Webdings</vt:lpstr>
      <vt:lpstr>Wingdings</vt:lpstr>
      <vt:lpstr>PPT_Module 5_Python</vt:lpstr>
      <vt:lpstr>Main Memory</vt:lpstr>
      <vt:lpstr>Memory Management</vt:lpstr>
      <vt:lpstr>Objectives</vt:lpstr>
      <vt:lpstr>Background</vt:lpstr>
      <vt:lpstr>Protection</vt:lpstr>
      <vt:lpstr>Hardware Address Protection</vt:lpstr>
      <vt:lpstr>Address Binding</vt:lpstr>
      <vt:lpstr>Binding of Instructions and Data to Memory</vt:lpstr>
      <vt:lpstr>Multistep Processing of a User Program </vt:lpstr>
      <vt:lpstr>Logical vs. Physical Address Space</vt:lpstr>
      <vt:lpstr>Memory-Management Unit (MMU)</vt:lpstr>
      <vt:lpstr>Memory-Management Unit (Cont.)</vt:lpstr>
      <vt:lpstr>Memory-Management Unit (Cont.)</vt:lpstr>
      <vt:lpstr>Dynamic Loading</vt:lpstr>
      <vt:lpstr>Dynamic Linking</vt:lpstr>
      <vt:lpstr>Contiguous Allocation</vt:lpstr>
      <vt:lpstr>Contiguous Allocation (Cont.)</vt:lpstr>
      <vt:lpstr>Hardware Support for Relocation and Limit Registers</vt:lpstr>
      <vt:lpstr> Variable Partition</vt:lpstr>
      <vt:lpstr>Dynamic Storage-Allocation Problem</vt:lpstr>
      <vt:lpstr>Fragmentation</vt:lpstr>
      <vt:lpstr>Fragmentation (Cont.)</vt:lpstr>
      <vt:lpstr>Paging</vt:lpstr>
      <vt:lpstr>Address Translation Scheme</vt:lpstr>
      <vt:lpstr>Paging Hardware</vt:lpstr>
      <vt:lpstr>Paging Model of Logical and  Physical Memory</vt:lpstr>
      <vt:lpstr>Paging Example </vt:lpstr>
      <vt:lpstr>Paging -- Calculating internal fragmentation</vt:lpstr>
      <vt:lpstr>Free Frames</vt:lpstr>
      <vt:lpstr>Implementation of Page Table</vt:lpstr>
      <vt:lpstr>Translation Look-Aside Buffer </vt:lpstr>
      <vt:lpstr>Hardware</vt:lpstr>
      <vt:lpstr>Paging Hardware With TLB</vt:lpstr>
      <vt:lpstr>Effective Access Time</vt:lpstr>
      <vt:lpstr>Memory Protection</vt:lpstr>
      <vt:lpstr>Valid (v) or Invalid (i) Bit In A Page Table</vt:lpstr>
      <vt:lpstr>Shared Pages</vt:lpstr>
      <vt:lpstr>Shared Pages Example</vt:lpstr>
      <vt:lpstr>Structure of the Page Table</vt:lpstr>
      <vt:lpstr>Hierarchical Page Tables</vt:lpstr>
      <vt:lpstr>Two-Level Paging Example</vt:lpstr>
      <vt:lpstr>Address-Translation Scheme</vt:lpstr>
      <vt:lpstr>64-bit Logical Address Space</vt:lpstr>
      <vt:lpstr>Three-level Paging Scheme</vt:lpstr>
      <vt:lpstr>Hashed Page Tables</vt:lpstr>
      <vt:lpstr>Hashed Page Table</vt:lpstr>
      <vt:lpstr>Inverted Page Table</vt:lpstr>
      <vt:lpstr>Inverted Page Table Architecture</vt:lpstr>
      <vt:lpstr>Oracle SPARC Solaris</vt:lpstr>
      <vt:lpstr>Oracle SPARC Solaris (Cont.)</vt:lpstr>
      <vt:lpstr>Swapping</vt:lpstr>
      <vt:lpstr>Swapping (Cont.)</vt:lpstr>
      <vt:lpstr>Schematic View of Swapping</vt:lpstr>
      <vt:lpstr>Context Switch Time including Swapping</vt:lpstr>
      <vt:lpstr>Context Switch Time and Swapping (Cont.)</vt:lpstr>
      <vt:lpstr>Swapping on Mobile Systems</vt:lpstr>
      <vt:lpstr>Swapping with Paging</vt:lpstr>
      <vt:lpstr>Example: The Intel 32 and 64-bit Architectures</vt:lpstr>
      <vt:lpstr>Example: The Intel IA-32 Architecture</vt:lpstr>
      <vt:lpstr>Example: The Intel IA-32 Architecture (Cont.)</vt:lpstr>
      <vt:lpstr>Logical to Physical Address Translation in IA-32</vt:lpstr>
      <vt:lpstr>Intel IA-32 Segmentation</vt:lpstr>
      <vt:lpstr>Intel IA-32 Paging Architecture</vt:lpstr>
      <vt:lpstr>Intel IA-32 Page Address Extensions</vt:lpstr>
      <vt:lpstr>Intel x86-64</vt:lpstr>
      <vt:lpstr>Example: ARM Architecture</vt:lpstr>
      <vt:lpstr>     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   </dc:title>
  <dc:creator>KAVYASHREE E D</dc:creator>
  <cp:lastModifiedBy>Admin</cp:lastModifiedBy>
  <cp:revision>77</cp:revision>
  <dcterms:created xsi:type="dcterms:W3CDTF">2025-06-24T09:04:55Z</dcterms:created>
  <dcterms:modified xsi:type="dcterms:W3CDTF">2025-11-10T05:39:51Z</dcterms:modified>
</cp:coreProperties>
</file>