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58"/>
  </p:notesMasterIdLst>
  <p:handoutMasterIdLst>
    <p:handoutMasterId r:id="rId5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8" r:id="rId21"/>
    <p:sldId id="277"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7" r:id="rId50"/>
    <p:sldId id="308" r:id="rId51"/>
    <p:sldId id="309" r:id="rId52"/>
    <p:sldId id="310" r:id="rId53"/>
    <p:sldId id="311" r:id="rId54"/>
    <p:sldId id="313" r:id="rId55"/>
    <p:sldId id="314" r:id="rId56"/>
    <p:sldId id="315" r:id="rId57"/>
  </p:sldIdLst>
  <p:sldSz cx="12192000" cy="6858000"/>
  <p:notesSz cx="6858000" cy="9144000"/>
  <p:custDataLst>
    <p:tags r:id="rId6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2" autoAdjust="0"/>
    <p:restoredTop sz="94660"/>
  </p:normalViewPr>
  <p:slideViewPr>
    <p:cSldViewPr snapToGrid="0">
      <p:cViewPr varScale="1">
        <p:scale>
          <a:sx n="61" d="100"/>
          <a:sy n="61" d="100"/>
        </p:scale>
        <p:origin x="1014" y="7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11/10/2025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r>
              <a:rPr lang="en-US"/>
              <a:t>24/07/2025</a:t>
            </a:r>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12178" y="6542947"/>
            <a:ext cx="2221927" cy="246221"/>
          </a:xfrm>
        </p:spPr>
        <p:txBody>
          <a:bodyPr/>
          <a:lstStyle>
            <a:lvl1pPr>
              <a:defRPr sz="1600">
                <a:latin typeface="+mj-lt"/>
              </a:defRPr>
            </a:lvl1pPr>
          </a:lstStyle>
          <a:p>
            <a:r>
              <a:rPr lang="en-US"/>
              <a:t>24/07/2025</a:t>
            </a:r>
            <a:endParaRPr lang="en-US" dirty="0"/>
          </a:p>
        </p:txBody>
      </p:sp>
      <p:sp>
        <p:nvSpPr>
          <p:cNvPr id="5" name="Footer Placeholder 4"/>
          <p:cNvSpPr>
            <a:spLocks noGrp="1"/>
          </p:cNvSpPr>
          <p:nvPr>
            <p:ph type="ftr" sz="quarter" idx="11"/>
          </p:nvPr>
        </p:nvSpPr>
        <p:spPr>
          <a:xfrm>
            <a:off x="2654045" y="6542948"/>
            <a:ext cx="6300216" cy="246221"/>
          </a:xfrm>
        </p:spPr>
        <p:txBody>
          <a:bodyPr/>
          <a:lstStyle>
            <a:lvl1pPr>
              <a:defRPr sz="1600">
                <a:latin typeface="+mj-lt"/>
              </a:defRPr>
            </a:lvl1pPr>
          </a:lstStyle>
          <a:p>
            <a:r>
              <a:rPr lang="en-US" dirty="0"/>
              <a:t>Department of CSE, ATMECE, </a:t>
            </a:r>
            <a:r>
              <a:rPr lang="en-US" dirty="0" err="1"/>
              <a:t>Mysuru</a:t>
            </a:r>
            <a:endParaRPr lang="en-US" dirty="0"/>
          </a:p>
        </p:txBody>
      </p:sp>
      <p:sp>
        <p:nvSpPr>
          <p:cNvPr id="6" name="Slide Number Placeholder 5"/>
          <p:cNvSpPr>
            <a:spLocks noGrp="1"/>
          </p:cNvSpPr>
          <p:nvPr>
            <p:ph type="sldNum" sz="quarter" idx="12"/>
          </p:nvPr>
        </p:nvSpPr>
        <p:spPr>
          <a:xfrm>
            <a:off x="9236548" y="6563729"/>
            <a:ext cx="2805620" cy="246221"/>
          </a:xfrm>
        </p:spPr>
        <p:txBody>
          <a:bodyPr/>
          <a:lstStyle>
            <a:lvl1pPr>
              <a:defRPr sz="1600">
                <a:latin typeface="+mj-lt"/>
              </a:defRPr>
            </a:lvl1pPr>
          </a:lstStyle>
          <a:p>
            <a:fld id="{050B88D7-7741-46C0-B3EE-0924E171B329}" type="slidenum">
              <a:rPr lang="en-US" smtClean="0"/>
              <a:pPr/>
              <a:t>‹#›</a:t>
            </a:fld>
            <a:endParaRPr lang="en-US" dirty="0"/>
          </a:p>
        </p:txBody>
      </p:sp>
    </p:spTree>
    <p:extLst>
      <p:ext uri="{BB962C8B-B14F-4D97-AF65-F5344CB8AC3E}">
        <p14:creationId xmlns:p14="http://schemas.microsoft.com/office/powerpoint/2010/main" val="1993243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4"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5" cstate="print"/>
          <a:stretch>
            <a:fillRect/>
          </a:stretch>
        </p:blipFill>
        <p:spPr>
          <a:xfrm>
            <a:off x="207721" y="274254"/>
            <a:ext cx="2442959" cy="713155"/>
          </a:xfrm>
          <a:prstGeom prst="rect">
            <a:avLst/>
          </a:prstGeom>
        </p:spPr>
      </p:pic>
      <p:pic>
        <p:nvPicPr>
          <p:cNvPr id="22" name="bg object 22"/>
          <p:cNvPicPr/>
          <p:nvPr/>
        </p:nvPicPr>
        <p:blipFill>
          <a:blip r:embed="rId6" cstate="print"/>
          <a:stretch>
            <a:fillRect/>
          </a:stretch>
        </p:blipFill>
        <p:spPr>
          <a:xfrm>
            <a:off x="10409484" y="282376"/>
            <a:ext cx="733489" cy="673859"/>
          </a:xfrm>
          <a:prstGeom prst="rect">
            <a:avLst/>
          </a:prstGeom>
        </p:spPr>
      </p:pic>
      <p:pic>
        <p:nvPicPr>
          <p:cNvPr id="23" name="bg object 23"/>
          <p:cNvPicPr/>
          <p:nvPr/>
        </p:nvPicPr>
        <p:blipFill>
          <a:blip r:embed="rId7"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24/07/2025</a:t>
            </a:r>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8"/>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9">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39" r:id="rId2"/>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DFA84464-F8AB-4CD4-8982-CE48FC8A6BA9}"/>
              </a:ext>
            </a:extLst>
          </p:cNvPr>
          <p:cNvSpPr>
            <a:spLocks noGrp="1" noChangeArrowheads="1"/>
          </p:cNvSpPr>
          <p:nvPr>
            <p:ph type="ctrTitle"/>
          </p:nvPr>
        </p:nvSpPr>
        <p:spPr>
          <a:xfrm>
            <a:off x="858794" y="2575055"/>
            <a:ext cx="7772400" cy="2128837"/>
          </a:xfrm>
        </p:spPr>
        <p:txBody>
          <a:bodyPr/>
          <a:lstStyle/>
          <a:p>
            <a:pPr algn="ctr" eaLnBrk="1" hangingPunct="1"/>
            <a:r>
              <a:rPr lang="en-US" altLang="en-US" sz="2800" b="1" dirty="0"/>
              <a:t>Synchronization Tools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E05883FC-3E26-4D21-A3D5-658F27A12F03}"/>
              </a:ext>
            </a:extLst>
          </p:cNvPr>
          <p:cNvSpPr>
            <a:spLocks noGrp="1" noChangeArrowheads="1"/>
          </p:cNvSpPr>
          <p:nvPr>
            <p:ph type="title"/>
          </p:nvPr>
        </p:nvSpPr>
        <p:spPr>
          <a:xfrm>
            <a:off x="880205" y="1402750"/>
            <a:ext cx="8070980" cy="576262"/>
          </a:xfrm>
        </p:spPr>
        <p:txBody>
          <a:bodyPr/>
          <a:lstStyle/>
          <a:p>
            <a:pPr algn="ctr" eaLnBrk="1" hangingPunct="1"/>
            <a:r>
              <a:rPr lang="en-US" altLang="ja-JP" sz="2800" b="1" dirty="0"/>
              <a:t>Software Solution 1</a:t>
            </a:r>
            <a:endParaRPr lang="en-US" altLang="en-US" sz="2800" dirty="0"/>
          </a:p>
        </p:txBody>
      </p:sp>
      <p:sp>
        <p:nvSpPr>
          <p:cNvPr id="25602" name="Rectangle 3">
            <a:extLst>
              <a:ext uri="{FF2B5EF4-FFF2-40B4-BE49-F238E27FC236}">
                <a16:creationId xmlns:a16="http://schemas.microsoft.com/office/drawing/2014/main" id="{9D1B96C2-FAFE-4916-8C1A-F8AF728D55D9}"/>
              </a:ext>
            </a:extLst>
          </p:cNvPr>
          <p:cNvSpPr>
            <a:spLocks noGrp="1" noChangeArrowheads="1"/>
          </p:cNvSpPr>
          <p:nvPr>
            <p:ph idx="1"/>
          </p:nvPr>
        </p:nvSpPr>
        <p:spPr>
          <a:xfrm>
            <a:off x="1395087" y="2152433"/>
            <a:ext cx="6757437" cy="4131221"/>
          </a:xfrm>
        </p:spPr>
        <p:txBody>
          <a:bodyPr/>
          <a:lstStyle/>
          <a:p>
            <a:pPr>
              <a:lnSpc>
                <a:spcPct val="90000"/>
              </a:lnSpc>
              <a:tabLst>
                <a:tab pos="739775" algn="l"/>
                <a:tab pos="1020763" algn="l"/>
                <a:tab pos="1257300" algn="l"/>
              </a:tabLst>
            </a:pPr>
            <a:r>
              <a:rPr lang="en-US" altLang="en-US" dirty="0"/>
              <a:t>Two process solution</a:t>
            </a:r>
            <a:endParaRPr lang="en-US" altLang="en-US" sz="800" dirty="0"/>
          </a:p>
          <a:p>
            <a:pPr>
              <a:lnSpc>
                <a:spcPct val="90000"/>
              </a:lnSpc>
              <a:tabLst>
                <a:tab pos="739775" algn="l"/>
                <a:tab pos="1020763" algn="l"/>
                <a:tab pos="1257300" algn="l"/>
              </a:tabLst>
            </a:pPr>
            <a:r>
              <a:rPr lang="en-US" altLang="en-US" dirty="0"/>
              <a:t>Assume that the </a:t>
            </a:r>
            <a:r>
              <a:rPr lang="en-US" altLang="en-US" sz="2000" b="1" dirty="0">
                <a:latin typeface="Courier New" panose="02070309020205020404" pitchFamily="49" charset="0"/>
              </a:rPr>
              <a:t>load</a:t>
            </a:r>
            <a:r>
              <a:rPr lang="en-US" altLang="en-US" dirty="0">
                <a:latin typeface="Courier New" panose="02070309020205020404" pitchFamily="49" charset="0"/>
              </a:rPr>
              <a:t> </a:t>
            </a:r>
            <a:r>
              <a:rPr lang="en-US" altLang="en-US" dirty="0"/>
              <a:t>and </a:t>
            </a:r>
            <a:r>
              <a:rPr lang="en-US" altLang="en-US" sz="2000" b="1" dirty="0">
                <a:latin typeface="Courier New" panose="02070309020205020404" pitchFamily="49" charset="0"/>
              </a:rPr>
              <a:t>store</a:t>
            </a:r>
            <a:r>
              <a:rPr lang="en-US" altLang="en-US" dirty="0"/>
              <a:t> machine-language instructions are atomic; that is, cannot be interrupted</a:t>
            </a:r>
            <a:endParaRPr lang="en-US" altLang="en-US" sz="800" dirty="0"/>
          </a:p>
          <a:p>
            <a:pPr>
              <a:lnSpc>
                <a:spcPct val="90000"/>
              </a:lnSpc>
              <a:tabLst>
                <a:tab pos="739775" algn="l"/>
                <a:tab pos="1020763" algn="l"/>
                <a:tab pos="1257300" algn="l"/>
              </a:tabLst>
            </a:pPr>
            <a:r>
              <a:rPr lang="en-US" altLang="en-US" dirty="0">
                <a:solidFill>
                  <a:srgbClr val="000000"/>
                </a:solidFill>
              </a:rPr>
              <a:t>The two processes share one variable:</a:t>
            </a:r>
          </a:p>
          <a:p>
            <a:pPr lvl="1">
              <a:lnSpc>
                <a:spcPct val="90000"/>
              </a:lnSpc>
              <a:tabLst>
                <a:tab pos="739775" algn="l"/>
                <a:tab pos="1020763" algn="l"/>
                <a:tab pos="1257300" algn="l"/>
              </a:tabLst>
            </a:pPr>
            <a:r>
              <a:rPr lang="en-US" altLang="en-US" sz="2000" b="1" dirty="0">
                <a:latin typeface="Courier New" panose="02070309020205020404" pitchFamily="49" charset="0"/>
              </a:rPr>
              <a:t>int turn</a:t>
            </a:r>
            <a:r>
              <a:rPr lang="en-US" altLang="en-US" sz="1600" b="1" dirty="0">
                <a:latin typeface="Courier New" panose="02070309020205020404" pitchFamily="49" charset="0"/>
              </a:rPr>
              <a:t>; </a:t>
            </a:r>
            <a:endParaRPr lang="en-US" altLang="en-US" sz="800" b="1" dirty="0">
              <a:solidFill>
                <a:srgbClr val="000000"/>
              </a:solidFill>
            </a:endParaRPr>
          </a:p>
          <a:p>
            <a:pPr>
              <a:lnSpc>
                <a:spcPct val="90000"/>
              </a:lnSpc>
              <a:tabLst>
                <a:tab pos="739775" algn="l"/>
                <a:tab pos="1020763" algn="l"/>
                <a:tab pos="1257300" algn="l"/>
              </a:tabLst>
            </a:pPr>
            <a:r>
              <a:rPr lang="en-US" altLang="en-US" dirty="0">
                <a:solidFill>
                  <a:srgbClr val="000000"/>
                </a:solidFill>
              </a:rPr>
              <a:t>The variable </a:t>
            </a:r>
            <a:r>
              <a:rPr lang="en-US" altLang="en-US" sz="2000" b="1" dirty="0">
                <a:latin typeface="Courier New" panose="02070309020205020404" pitchFamily="49" charset="0"/>
              </a:rPr>
              <a:t>turn</a:t>
            </a:r>
            <a:r>
              <a:rPr lang="en-US" altLang="en-US" dirty="0">
                <a:solidFill>
                  <a:srgbClr val="000000"/>
                </a:solidFill>
              </a:rPr>
              <a:t> indicates whose turn it is to enter the critical section</a:t>
            </a:r>
          </a:p>
          <a:p>
            <a:pPr>
              <a:lnSpc>
                <a:spcPct val="90000"/>
              </a:lnSpc>
              <a:tabLst>
                <a:tab pos="739775" algn="l"/>
                <a:tab pos="1020763" algn="l"/>
                <a:tab pos="1257300" algn="l"/>
              </a:tabLst>
            </a:pPr>
            <a:r>
              <a:rPr lang="en-US" altLang="en-US" dirty="0">
                <a:solidFill>
                  <a:srgbClr val="000000"/>
                </a:solidFill>
              </a:rPr>
              <a:t>initially, the value of </a:t>
            </a:r>
            <a:r>
              <a:rPr lang="en-US" altLang="en-US" sz="2000" b="1" dirty="0">
                <a:latin typeface="Courier New" panose="02070309020205020404" pitchFamily="49" charset="0"/>
              </a:rPr>
              <a:t>turn </a:t>
            </a:r>
            <a:r>
              <a:rPr lang="en-US" altLang="en-US" dirty="0">
                <a:solidFill>
                  <a:srgbClr val="000000"/>
                </a:solidFill>
              </a:rPr>
              <a:t>is set to </a:t>
            </a:r>
            <a:r>
              <a:rPr lang="en-US" altLang="en-US" i="1" dirty="0">
                <a:solidFill>
                  <a:srgbClr val="000000"/>
                </a:solidFill>
              </a:rPr>
              <a:t>i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a:extLst>
              <a:ext uri="{FF2B5EF4-FFF2-40B4-BE49-F238E27FC236}">
                <a16:creationId xmlns:a16="http://schemas.microsoft.com/office/drawing/2014/main" id="{CF2E98EB-3C6E-4D1F-A1AC-C71BB5758CE9}"/>
              </a:ext>
            </a:extLst>
          </p:cNvPr>
          <p:cNvSpPr>
            <a:spLocks noGrp="1"/>
          </p:cNvSpPr>
          <p:nvPr>
            <p:ph type="title"/>
          </p:nvPr>
        </p:nvSpPr>
        <p:spPr>
          <a:xfrm>
            <a:off x="746919" y="921544"/>
            <a:ext cx="8229600" cy="576262"/>
          </a:xfrm>
        </p:spPr>
        <p:txBody>
          <a:bodyPr/>
          <a:lstStyle/>
          <a:p>
            <a:pPr algn="ctr"/>
            <a:r>
              <a:rPr lang="en-US" altLang="en-US" sz="2800" b="1" dirty="0"/>
              <a:t>Algorithm for Process </a:t>
            </a:r>
            <a:r>
              <a:rPr lang="en-US" altLang="en-US" sz="2800" b="1" i="1" dirty="0"/>
              <a:t>P</a:t>
            </a:r>
            <a:r>
              <a:rPr lang="en-US" altLang="en-US" sz="2800" b="1" i="1" baseline="-25000" dirty="0"/>
              <a:t>i</a:t>
            </a:r>
            <a:endParaRPr lang="en-US" altLang="en-US" sz="2800" i="1" dirty="0"/>
          </a:p>
        </p:txBody>
      </p:sp>
      <p:sp>
        <p:nvSpPr>
          <p:cNvPr id="91138" name="Rectangle 3">
            <a:extLst>
              <a:ext uri="{FF2B5EF4-FFF2-40B4-BE49-F238E27FC236}">
                <a16:creationId xmlns:a16="http://schemas.microsoft.com/office/drawing/2014/main" id="{0E7B25F1-CD9F-4B9A-AC0F-4E9CAF051084}"/>
              </a:ext>
            </a:extLst>
          </p:cNvPr>
          <p:cNvSpPr>
            <a:spLocks noChangeArrowheads="1"/>
          </p:cNvSpPr>
          <p:nvPr/>
        </p:nvSpPr>
        <p:spPr bwMode="auto">
          <a:xfrm>
            <a:off x="1847850" y="1666875"/>
            <a:ext cx="602773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Monotype Sorts" pitchFamily="-84" charset="2"/>
              <a:buNone/>
            </a:pPr>
            <a:r>
              <a:rPr lang="en-US" altLang="en-US" b="1" dirty="0">
                <a:solidFill>
                  <a:srgbClr val="000000"/>
                </a:solidFill>
                <a:latin typeface="Courier New" panose="02070309020205020404" pitchFamily="49" charset="0"/>
              </a:rPr>
              <a:t>while (true){ </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	while (turn = = j);</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 critical section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	turn = j;</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 remainder section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a:t>
            </a:r>
          </a:p>
        </p:txBody>
      </p:sp>
      <p:sp>
        <p:nvSpPr>
          <p:cNvPr id="91139" name="Rectangle 7">
            <a:extLst>
              <a:ext uri="{FF2B5EF4-FFF2-40B4-BE49-F238E27FC236}">
                <a16:creationId xmlns:a16="http://schemas.microsoft.com/office/drawing/2014/main" id="{B7B15958-F979-49E6-8F3B-FF38FC4EE216}"/>
              </a:ext>
            </a:extLst>
          </p:cNvPr>
          <p:cNvSpPr>
            <a:spLocks noChangeArrowheads="1"/>
          </p:cNvSpPr>
          <p:nvPr/>
        </p:nvSpPr>
        <p:spPr bwMode="auto">
          <a:xfrm>
            <a:off x="2673350" y="2367682"/>
            <a:ext cx="3505200" cy="682625"/>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altLang="en-US"/>
          </a:p>
        </p:txBody>
      </p:sp>
      <p:sp>
        <p:nvSpPr>
          <p:cNvPr id="91140" name="Rectangle 8">
            <a:extLst>
              <a:ext uri="{FF2B5EF4-FFF2-40B4-BE49-F238E27FC236}">
                <a16:creationId xmlns:a16="http://schemas.microsoft.com/office/drawing/2014/main" id="{027C69E9-7586-4613-8E76-0F65CBD365FF}"/>
              </a:ext>
            </a:extLst>
          </p:cNvPr>
          <p:cNvSpPr>
            <a:spLocks noChangeArrowheads="1"/>
          </p:cNvSpPr>
          <p:nvPr/>
        </p:nvSpPr>
        <p:spPr bwMode="auto">
          <a:xfrm>
            <a:off x="2673350" y="3751114"/>
            <a:ext cx="3505200" cy="510743"/>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a:extLst>
              <a:ext uri="{FF2B5EF4-FFF2-40B4-BE49-F238E27FC236}">
                <a16:creationId xmlns:a16="http://schemas.microsoft.com/office/drawing/2014/main" id="{F6EE5EE8-951A-4FEB-8184-6A9E5E369423}"/>
              </a:ext>
            </a:extLst>
          </p:cNvPr>
          <p:cNvSpPr>
            <a:spLocks noGrp="1" noChangeArrowheads="1"/>
          </p:cNvSpPr>
          <p:nvPr>
            <p:ph type="title"/>
          </p:nvPr>
        </p:nvSpPr>
        <p:spPr>
          <a:xfrm>
            <a:off x="1541933" y="1178865"/>
            <a:ext cx="7586662" cy="576262"/>
          </a:xfrm>
        </p:spPr>
        <p:txBody>
          <a:bodyPr/>
          <a:lstStyle/>
          <a:p>
            <a:pPr algn="ctr" eaLnBrk="1" hangingPunct="1"/>
            <a:r>
              <a:rPr lang="en-US" altLang="en-US" sz="2800" b="1" dirty="0"/>
              <a:t>Correctness of the Software </a:t>
            </a:r>
            <a:r>
              <a:rPr lang="en-US" altLang="ja-JP" sz="2800" b="1" dirty="0"/>
              <a:t>Solution </a:t>
            </a:r>
            <a:endParaRPr lang="en-US" altLang="en-US" sz="2800" dirty="0"/>
          </a:p>
        </p:txBody>
      </p:sp>
      <p:sp>
        <p:nvSpPr>
          <p:cNvPr id="27650" name="Rectangle 3">
            <a:extLst>
              <a:ext uri="{FF2B5EF4-FFF2-40B4-BE49-F238E27FC236}">
                <a16:creationId xmlns:a16="http://schemas.microsoft.com/office/drawing/2014/main" id="{4735745B-8EF9-43B8-B481-A54E5AACD3DC}"/>
              </a:ext>
            </a:extLst>
          </p:cNvPr>
          <p:cNvSpPr>
            <a:spLocks noGrp="1" noChangeArrowheads="1"/>
          </p:cNvSpPr>
          <p:nvPr>
            <p:ph idx="1"/>
          </p:nvPr>
        </p:nvSpPr>
        <p:spPr>
          <a:xfrm>
            <a:off x="1200587" y="2265353"/>
            <a:ext cx="7623175" cy="4422775"/>
          </a:xfrm>
        </p:spPr>
        <p:txBody>
          <a:bodyPr/>
          <a:lstStyle/>
          <a:p>
            <a:r>
              <a:rPr lang="en-US" altLang="en-US" dirty="0">
                <a:solidFill>
                  <a:srgbClr val="000000"/>
                </a:solidFill>
              </a:rPr>
              <a:t>Mutual exclusion is preserved</a:t>
            </a:r>
          </a:p>
          <a:p>
            <a:pPr>
              <a:buFont typeface="Monotype Sorts" pitchFamily="-84" charset="2"/>
              <a:buNone/>
            </a:pPr>
            <a:r>
              <a:rPr lang="en-US" altLang="en-US" dirty="0">
                <a:solidFill>
                  <a:srgbClr val="000000"/>
                </a:solidFill>
              </a:rPr>
              <a:t>                </a:t>
            </a:r>
            <a:r>
              <a:rPr lang="en-US" altLang="en-US" sz="2000" b="1" dirty="0">
                <a:solidFill>
                  <a:srgbClr val="000000"/>
                </a:solidFill>
                <a:latin typeface="Courier New" panose="02070309020205020404" pitchFamily="49" charset="0"/>
              </a:rPr>
              <a:t>P</a:t>
            </a:r>
            <a:r>
              <a:rPr lang="en-US" altLang="en-US" sz="2000" b="1" baseline="-25000" dirty="0">
                <a:solidFill>
                  <a:srgbClr val="000000"/>
                </a:solidFill>
                <a:latin typeface="Courier New" panose="02070309020205020404" pitchFamily="49" charset="0"/>
              </a:rPr>
              <a:t>i</a:t>
            </a:r>
            <a:r>
              <a:rPr lang="en-US" altLang="en-US" b="1" dirty="0">
                <a:solidFill>
                  <a:srgbClr val="000000"/>
                </a:solidFill>
                <a:latin typeface="Courier New" panose="02070309020205020404" pitchFamily="49" charset="0"/>
              </a:rPr>
              <a:t> </a:t>
            </a:r>
            <a:r>
              <a:rPr lang="en-US" altLang="en-US" dirty="0">
                <a:solidFill>
                  <a:srgbClr val="000000"/>
                </a:solidFill>
              </a:rPr>
              <a:t>enters critical section only if:</a:t>
            </a:r>
          </a:p>
          <a:p>
            <a:pPr>
              <a:buFont typeface="Monotype Sorts" pitchFamily="-84" charset="2"/>
              <a:buNone/>
            </a:pPr>
            <a:r>
              <a:rPr lang="en-US" altLang="en-US" dirty="0">
                <a:solidFill>
                  <a:srgbClr val="000000"/>
                </a:solidFill>
              </a:rPr>
              <a:t>                      </a:t>
            </a:r>
            <a:r>
              <a:rPr lang="en-US" altLang="en-US" sz="2000" b="1" dirty="0">
                <a:solidFill>
                  <a:srgbClr val="000000"/>
                </a:solidFill>
                <a:latin typeface="Courier New" panose="02070309020205020404" pitchFamily="49" charset="0"/>
              </a:rPr>
              <a:t>turn</a:t>
            </a:r>
            <a:r>
              <a:rPr lang="en-US" altLang="en-US" b="1" dirty="0">
                <a:solidFill>
                  <a:srgbClr val="000000"/>
                </a:solidFill>
                <a:latin typeface="Courier New" panose="02070309020205020404" pitchFamily="49" charset="0"/>
              </a:rPr>
              <a:t> = </a:t>
            </a:r>
            <a:r>
              <a:rPr lang="en-US" altLang="en-US" b="1" dirty="0" err="1">
                <a:solidFill>
                  <a:srgbClr val="000000"/>
                </a:solidFill>
                <a:latin typeface="Courier New" panose="02070309020205020404" pitchFamily="49" charset="0"/>
              </a:rPr>
              <a:t>i</a:t>
            </a: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a:t>
            </a:r>
            <a:r>
              <a:rPr lang="en-US" altLang="en-US" dirty="0">
                <a:solidFill>
                  <a:srgbClr val="000000"/>
                </a:solidFill>
              </a:rPr>
              <a:t>and </a:t>
            </a:r>
            <a:r>
              <a:rPr lang="en-US" altLang="en-US" sz="2000" b="1" dirty="0">
                <a:solidFill>
                  <a:srgbClr val="000000"/>
                </a:solidFill>
                <a:latin typeface="Courier New" panose="02070309020205020404" pitchFamily="49" charset="0"/>
              </a:rPr>
              <a:t>turn </a:t>
            </a:r>
            <a:r>
              <a:rPr lang="en-US" altLang="en-US" dirty="0">
                <a:solidFill>
                  <a:srgbClr val="000000"/>
                </a:solidFill>
              </a:rPr>
              <a:t>cannot be both 0 and 1 at the same time</a:t>
            </a:r>
          </a:p>
          <a:p>
            <a:r>
              <a:rPr lang="en-US" altLang="en-US" dirty="0">
                <a:solidFill>
                  <a:srgbClr val="000000"/>
                </a:solidFill>
              </a:rPr>
              <a:t>What about the Progress requirement?</a:t>
            </a:r>
          </a:p>
          <a:p>
            <a:r>
              <a:rPr lang="en-US" altLang="en-US" dirty="0">
                <a:solidFill>
                  <a:srgbClr val="000000"/>
                </a:solidFill>
              </a:rPr>
              <a:t>What about the Bounded-waiting requirement?</a:t>
            </a:r>
            <a:endParaRPr lang="en-US" altLang="en-US" sz="1600" dirty="0">
              <a:solidFill>
                <a:srgbClr val="000000"/>
              </a:solidFill>
            </a:endParaRPr>
          </a:p>
          <a:p>
            <a:pPr>
              <a:lnSpc>
                <a:spcPct val="90000"/>
              </a:lnSpc>
            </a:pPr>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E05883FC-3E26-4D21-A3D5-658F27A12F03}"/>
              </a:ext>
            </a:extLst>
          </p:cNvPr>
          <p:cNvSpPr>
            <a:spLocks noGrp="1" noChangeArrowheads="1"/>
          </p:cNvSpPr>
          <p:nvPr>
            <p:ph type="title"/>
          </p:nvPr>
        </p:nvSpPr>
        <p:spPr>
          <a:xfrm>
            <a:off x="962662" y="1153810"/>
            <a:ext cx="8070980" cy="576262"/>
          </a:xfrm>
        </p:spPr>
        <p:txBody>
          <a:bodyPr/>
          <a:lstStyle/>
          <a:p>
            <a:pPr algn="ctr" eaLnBrk="1" hangingPunct="1"/>
            <a:r>
              <a:rPr lang="en-US" altLang="en-US" sz="2800" b="1" dirty="0"/>
              <a:t>Peterson’</a:t>
            </a:r>
            <a:r>
              <a:rPr lang="en-US" altLang="ja-JP" sz="2800" b="1" dirty="0"/>
              <a:t>s Solution</a:t>
            </a:r>
            <a:endParaRPr lang="en-US" altLang="en-US" sz="2800" dirty="0"/>
          </a:p>
        </p:txBody>
      </p:sp>
      <p:sp>
        <p:nvSpPr>
          <p:cNvPr id="25602" name="Rectangle 3">
            <a:extLst>
              <a:ext uri="{FF2B5EF4-FFF2-40B4-BE49-F238E27FC236}">
                <a16:creationId xmlns:a16="http://schemas.microsoft.com/office/drawing/2014/main" id="{9D1B96C2-FAFE-4916-8C1A-F8AF728D55D9}"/>
              </a:ext>
            </a:extLst>
          </p:cNvPr>
          <p:cNvSpPr>
            <a:spLocks noGrp="1" noChangeArrowheads="1"/>
          </p:cNvSpPr>
          <p:nvPr>
            <p:ph idx="1"/>
          </p:nvPr>
        </p:nvSpPr>
        <p:spPr>
          <a:xfrm>
            <a:off x="827529" y="2022724"/>
            <a:ext cx="6757437" cy="4131221"/>
          </a:xfrm>
        </p:spPr>
        <p:txBody>
          <a:bodyPr/>
          <a:lstStyle/>
          <a:p>
            <a:pPr>
              <a:lnSpc>
                <a:spcPct val="90000"/>
              </a:lnSpc>
              <a:tabLst>
                <a:tab pos="739775" algn="l"/>
                <a:tab pos="1020763" algn="l"/>
                <a:tab pos="1257300" algn="l"/>
              </a:tabLst>
            </a:pPr>
            <a:r>
              <a:rPr lang="en-US" altLang="en-US" dirty="0"/>
              <a:t>Two process solution</a:t>
            </a:r>
            <a:endParaRPr lang="en-US" altLang="en-US" sz="800" dirty="0"/>
          </a:p>
          <a:p>
            <a:pPr>
              <a:lnSpc>
                <a:spcPct val="90000"/>
              </a:lnSpc>
              <a:tabLst>
                <a:tab pos="739775" algn="l"/>
                <a:tab pos="1020763" algn="l"/>
                <a:tab pos="1257300" algn="l"/>
              </a:tabLst>
            </a:pPr>
            <a:r>
              <a:rPr lang="en-US" altLang="en-US" dirty="0"/>
              <a:t>Assume that the </a:t>
            </a:r>
            <a:r>
              <a:rPr lang="en-US" altLang="en-US" sz="2000" b="1" dirty="0">
                <a:latin typeface="Courier New" panose="02070309020205020404" pitchFamily="49" charset="0"/>
              </a:rPr>
              <a:t>load</a:t>
            </a:r>
            <a:r>
              <a:rPr lang="en-US" altLang="en-US" dirty="0">
                <a:latin typeface="Courier New" panose="02070309020205020404" pitchFamily="49" charset="0"/>
              </a:rPr>
              <a:t> </a:t>
            </a:r>
            <a:r>
              <a:rPr lang="en-US" altLang="en-US" dirty="0"/>
              <a:t>and </a:t>
            </a:r>
            <a:r>
              <a:rPr lang="en-US" altLang="en-US" sz="2000" b="1" dirty="0">
                <a:latin typeface="Courier New" panose="02070309020205020404" pitchFamily="49" charset="0"/>
              </a:rPr>
              <a:t>store</a:t>
            </a:r>
            <a:r>
              <a:rPr lang="en-US" altLang="en-US" dirty="0"/>
              <a:t> machine-language instructions are atomic; that is, cannot be interrupted</a:t>
            </a:r>
            <a:endParaRPr lang="en-US" altLang="en-US" sz="800" dirty="0"/>
          </a:p>
          <a:p>
            <a:pPr>
              <a:lnSpc>
                <a:spcPct val="90000"/>
              </a:lnSpc>
              <a:tabLst>
                <a:tab pos="739775" algn="l"/>
                <a:tab pos="1020763" algn="l"/>
                <a:tab pos="1257300" algn="l"/>
              </a:tabLst>
            </a:pPr>
            <a:r>
              <a:rPr lang="en-US" altLang="en-US" dirty="0">
                <a:solidFill>
                  <a:srgbClr val="000000"/>
                </a:solidFill>
              </a:rPr>
              <a:t>The two processes share two variables:</a:t>
            </a:r>
          </a:p>
          <a:p>
            <a:pPr lvl="1">
              <a:lnSpc>
                <a:spcPct val="90000"/>
              </a:lnSpc>
              <a:tabLst>
                <a:tab pos="739775" algn="l"/>
                <a:tab pos="1020763" algn="l"/>
                <a:tab pos="1257300" algn="l"/>
              </a:tabLst>
            </a:pPr>
            <a:r>
              <a:rPr lang="en-US" altLang="en-US" b="1" dirty="0" err="1">
                <a:latin typeface="Courier New" panose="02070309020205020404" pitchFamily="49" charset="0"/>
              </a:rPr>
              <a:t>int</a:t>
            </a:r>
            <a:r>
              <a:rPr lang="en-US" altLang="en-US" b="1" dirty="0">
                <a:latin typeface="Courier New" panose="02070309020205020404" pitchFamily="49" charset="0"/>
              </a:rPr>
              <a:t> turn; </a:t>
            </a:r>
          </a:p>
          <a:p>
            <a:pPr lvl="1">
              <a:lnSpc>
                <a:spcPct val="90000"/>
              </a:lnSpc>
              <a:tabLst>
                <a:tab pos="739775" algn="l"/>
                <a:tab pos="1020763" algn="l"/>
                <a:tab pos="1257300" algn="l"/>
              </a:tabLst>
            </a:pPr>
            <a:r>
              <a:rPr lang="en-US" altLang="en-US" b="1" dirty="0" err="1">
                <a:latin typeface="Courier New" panose="02070309020205020404" pitchFamily="49" charset="0"/>
              </a:rPr>
              <a:t>boolean</a:t>
            </a:r>
            <a:r>
              <a:rPr lang="en-US" altLang="en-US" b="1" dirty="0">
                <a:latin typeface="Courier New" panose="02070309020205020404" pitchFamily="49" charset="0"/>
              </a:rPr>
              <a:t> flag[2]</a:t>
            </a:r>
          </a:p>
          <a:p>
            <a:pPr lvl="1">
              <a:lnSpc>
                <a:spcPct val="90000"/>
              </a:lnSpc>
              <a:tabLst>
                <a:tab pos="739775" algn="l"/>
                <a:tab pos="1020763" algn="l"/>
                <a:tab pos="1257300" algn="l"/>
              </a:tabLst>
            </a:pPr>
            <a:endParaRPr lang="en-US" altLang="en-US" sz="800" b="1" dirty="0">
              <a:solidFill>
                <a:srgbClr val="000000"/>
              </a:solidFill>
            </a:endParaRPr>
          </a:p>
          <a:p>
            <a:pPr>
              <a:lnSpc>
                <a:spcPct val="90000"/>
              </a:lnSpc>
              <a:tabLst>
                <a:tab pos="739775" algn="l"/>
                <a:tab pos="1020763" algn="l"/>
                <a:tab pos="1257300" algn="l"/>
              </a:tabLst>
            </a:pPr>
            <a:r>
              <a:rPr lang="en-US" altLang="en-US" dirty="0">
                <a:solidFill>
                  <a:srgbClr val="000000"/>
                </a:solidFill>
              </a:rPr>
              <a:t>The variable </a:t>
            </a:r>
            <a:r>
              <a:rPr lang="en-US" altLang="en-US" sz="2000" b="1" dirty="0">
                <a:latin typeface="Courier New" panose="02070309020205020404" pitchFamily="49" charset="0"/>
              </a:rPr>
              <a:t>turn</a:t>
            </a:r>
            <a:r>
              <a:rPr lang="en-US" altLang="en-US" dirty="0">
                <a:solidFill>
                  <a:srgbClr val="000000"/>
                </a:solidFill>
              </a:rPr>
              <a:t> indicates whose turn it is to enter the critical section</a:t>
            </a:r>
            <a:endParaRPr lang="en-US" altLang="en-US" sz="800" dirty="0">
              <a:solidFill>
                <a:srgbClr val="000000"/>
              </a:solidFill>
            </a:endParaRPr>
          </a:p>
          <a:p>
            <a:pPr>
              <a:lnSpc>
                <a:spcPct val="90000"/>
              </a:lnSpc>
              <a:tabLst>
                <a:tab pos="739775" algn="l"/>
                <a:tab pos="1020763" algn="l"/>
                <a:tab pos="1257300" algn="l"/>
              </a:tabLst>
            </a:pPr>
            <a:r>
              <a:rPr lang="en-US" altLang="en-US" dirty="0">
                <a:solidFill>
                  <a:srgbClr val="000000"/>
                </a:solidFill>
              </a:rPr>
              <a:t>The </a:t>
            </a:r>
            <a:r>
              <a:rPr lang="en-US" altLang="en-US" b="1" dirty="0">
                <a:latin typeface="Courier New" panose="02070309020205020404" pitchFamily="49" charset="0"/>
              </a:rPr>
              <a:t>flag </a:t>
            </a:r>
            <a:r>
              <a:rPr lang="en-US" altLang="en-US" dirty="0">
                <a:solidFill>
                  <a:srgbClr val="000000"/>
                </a:solidFill>
              </a:rPr>
              <a:t>array is used to indicate if a process is ready to enter the critical section. </a:t>
            </a:r>
          </a:p>
          <a:p>
            <a:pPr lvl="1">
              <a:lnSpc>
                <a:spcPct val="90000"/>
              </a:lnSpc>
              <a:tabLst>
                <a:tab pos="739775" algn="l"/>
                <a:tab pos="1020763" algn="l"/>
                <a:tab pos="1257300" algn="l"/>
              </a:tabLst>
            </a:pPr>
            <a:r>
              <a:rPr lang="en-US" altLang="en-US" b="1" dirty="0">
                <a:latin typeface="Courier New" panose="02070309020205020404" pitchFamily="49" charset="0"/>
              </a:rPr>
              <a:t>flag[</a:t>
            </a:r>
            <a:r>
              <a:rPr lang="en-US" altLang="en-US" b="1" dirty="0" err="1">
                <a:latin typeface="Courier New" panose="02070309020205020404" pitchFamily="49" charset="0"/>
              </a:rPr>
              <a:t>i</a:t>
            </a:r>
            <a:r>
              <a:rPr lang="en-US" altLang="en-US" b="1" dirty="0">
                <a:latin typeface="Courier New" panose="02070309020205020404" pitchFamily="49" charset="0"/>
              </a:rPr>
              <a:t>] = </a:t>
            </a:r>
            <a:r>
              <a:rPr lang="en-US" altLang="en-US" b="1" i="1" dirty="0">
                <a:latin typeface="Courier New" panose="02070309020205020404" pitchFamily="49" charset="0"/>
              </a:rPr>
              <a:t>true</a:t>
            </a:r>
            <a:r>
              <a:rPr lang="en-US" altLang="en-US" dirty="0">
                <a:solidFill>
                  <a:srgbClr val="000000"/>
                </a:solidFill>
              </a:rPr>
              <a:t>  implies that process </a:t>
            </a:r>
            <a:r>
              <a:rPr lang="en-US" altLang="en-US" sz="2000" b="1" dirty="0">
                <a:solidFill>
                  <a:srgbClr val="000000"/>
                </a:solidFill>
                <a:latin typeface="Courier New" panose="02070309020205020404" pitchFamily="49" charset="0"/>
              </a:rPr>
              <a:t>P</a:t>
            </a:r>
            <a:r>
              <a:rPr lang="en-US" altLang="en-US" sz="2000" b="1" baseline="-25000" dirty="0">
                <a:solidFill>
                  <a:srgbClr val="000000"/>
                </a:solidFill>
                <a:latin typeface="Courier New" panose="02070309020205020404" pitchFamily="49" charset="0"/>
              </a:rPr>
              <a:t>i</a:t>
            </a:r>
            <a:r>
              <a:rPr lang="en-US" altLang="en-US" dirty="0">
                <a:solidFill>
                  <a:srgbClr val="000000"/>
                </a:solidFill>
              </a:rPr>
              <a:t> is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a:extLst>
              <a:ext uri="{FF2B5EF4-FFF2-40B4-BE49-F238E27FC236}">
                <a16:creationId xmlns:a16="http://schemas.microsoft.com/office/drawing/2014/main" id="{CF2E98EB-3C6E-4D1F-A1AC-C71BB5758CE9}"/>
              </a:ext>
            </a:extLst>
          </p:cNvPr>
          <p:cNvSpPr>
            <a:spLocks noGrp="1"/>
          </p:cNvSpPr>
          <p:nvPr>
            <p:ph type="title"/>
          </p:nvPr>
        </p:nvSpPr>
        <p:spPr>
          <a:xfrm>
            <a:off x="819807" y="982379"/>
            <a:ext cx="8229600" cy="576262"/>
          </a:xfrm>
        </p:spPr>
        <p:txBody>
          <a:bodyPr/>
          <a:lstStyle/>
          <a:p>
            <a:pPr algn="ctr"/>
            <a:r>
              <a:rPr lang="en-US" altLang="en-US" sz="2800" b="1" dirty="0"/>
              <a:t>Algorithm for Process </a:t>
            </a:r>
            <a:r>
              <a:rPr lang="en-US" altLang="en-US" sz="2800" b="1" i="1" dirty="0"/>
              <a:t>P</a:t>
            </a:r>
            <a:r>
              <a:rPr lang="en-US" altLang="en-US" sz="2800" b="1" i="1" baseline="-25000" dirty="0"/>
              <a:t>i</a:t>
            </a:r>
            <a:endParaRPr lang="en-US" altLang="en-US" sz="2800" i="1" dirty="0"/>
          </a:p>
        </p:txBody>
      </p:sp>
      <p:sp>
        <p:nvSpPr>
          <p:cNvPr id="91138" name="Rectangle 3">
            <a:extLst>
              <a:ext uri="{FF2B5EF4-FFF2-40B4-BE49-F238E27FC236}">
                <a16:creationId xmlns:a16="http://schemas.microsoft.com/office/drawing/2014/main" id="{0E7B25F1-CD9F-4B9A-AC0F-4E9CAF051084}"/>
              </a:ext>
            </a:extLst>
          </p:cNvPr>
          <p:cNvSpPr>
            <a:spLocks noChangeArrowheads="1"/>
          </p:cNvSpPr>
          <p:nvPr/>
        </p:nvSpPr>
        <p:spPr bwMode="auto">
          <a:xfrm>
            <a:off x="1838325" y="2297479"/>
            <a:ext cx="546735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Monotype Sorts" pitchFamily="-84" charset="2"/>
              <a:buNone/>
            </a:pPr>
            <a:r>
              <a:rPr lang="en-US" altLang="en-US" b="1" dirty="0">
                <a:solidFill>
                  <a:srgbClr val="000000"/>
                </a:solidFill>
                <a:latin typeface="Courier New" panose="02070309020205020404" pitchFamily="49" charset="0"/>
              </a:rPr>
              <a:t>while (true){ </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flag[</a:t>
            </a:r>
            <a:r>
              <a:rPr lang="en-US" altLang="en-US" b="1" dirty="0" err="1">
                <a:solidFill>
                  <a:srgbClr val="000000"/>
                </a:solidFill>
                <a:latin typeface="Courier New" panose="02070309020205020404" pitchFamily="49" charset="0"/>
              </a:rPr>
              <a:t>i</a:t>
            </a:r>
            <a:r>
              <a:rPr lang="en-US" altLang="en-US" b="1" dirty="0">
                <a:solidFill>
                  <a:srgbClr val="000000"/>
                </a:solidFill>
                <a:latin typeface="Courier New" panose="02070309020205020404" pitchFamily="49" charset="0"/>
              </a:rPr>
              <a:t>] = true; </a:t>
            </a:r>
          </a:p>
          <a:p>
            <a:pPr>
              <a:buFont typeface="Monotype Sorts" pitchFamily="-84" charset="2"/>
              <a:buNone/>
            </a:pPr>
            <a:r>
              <a:rPr lang="en-US" altLang="en-US" b="1" dirty="0">
                <a:solidFill>
                  <a:srgbClr val="000000"/>
                </a:solidFill>
                <a:latin typeface="Courier New" panose="02070309020205020404" pitchFamily="49" charset="0"/>
              </a:rPr>
              <a:t>	turn = j; </a:t>
            </a:r>
          </a:p>
          <a:p>
            <a:pPr>
              <a:buFont typeface="Monotype Sorts" pitchFamily="-84" charset="2"/>
              <a:buNone/>
            </a:pPr>
            <a:r>
              <a:rPr lang="en-US" altLang="en-US" b="1" dirty="0">
                <a:solidFill>
                  <a:srgbClr val="000000"/>
                </a:solidFill>
                <a:latin typeface="Courier New" panose="02070309020205020404" pitchFamily="49" charset="0"/>
              </a:rPr>
              <a:t>	while (flag[j] &amp;&amp; turn = = j)</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 critical section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	flag[</a:t>
            </a:r>
            <a:r>
              <a:rPr lang="en-US" altLang="en-US" b="1" dirty="0" err="1">
                <a:solidFill>
                  <a:srgbClr val="000000"/>
                </a:solidFill>
                <a:latin typeface="Courier New" panose="02070309020205020404" pitchFamily="49" charset="0"/>
              </a:rPr>
              <a:t>i</a:t>
            </a:r>
            <a:r>
              <a:rPr lang="en-US" altLang="en-US" b="1" dirty="0">
                <a:solidFill>
                  <a:srgbClr val="000000"/>
                </a:solidFill>
                <a:latin typeface="Courier New" panose="02070309020205020404" pitchFamily="49" charset="0"/>
              </a:rPr>
              <a:t>] = false;</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	/* remainder section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a:t>
            </a:r>
          </a:p>
        </p:txBody>
      </p:sp>
      <p:sp>
        <p:nvSpPr>
          <p:cNvPr id="91139" name="Rectangle 7">
            <a:extLst>
              <a:ext uri="{FF2B5EF4-FFF2-40B4-BE49-F238E27FC236}">
                <a16:creationId xmlns:a16="http://schemas.microsoft.com/office/drawing/2014/main" id="{B7B15958-F979-49E6-8F3B-FF38FC4EE216}"/>
              </a:ext>
            </a:extLst>
          </p:cNvPr>
          <p:cNvSpPr>
            <a:spLocks noChangeArrowheads="1"/>
          </p:cNvSpPr>
          <p:nvPr/>
        </p:nvSpPr>
        <p:spPr bwMode="auto">
          <a:xfrm>
            <a:off x="2673350" y="1911929"/>
            <a:ext cx="4163868" cy="1091044"/>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altLang="en-US"/>
          </a:p>
        </p:txBody>
      </p:sp>
      <p:sp>
        <p:nvSpPr>
          <p:cNvPr id="91140" name="Rectangle 8">
            <a:extLst>
              <a:ext uri="{FF2B5EF4-FFF2-40B4-BE49-F238E27FC236}">
                <a16:creationId xmlns:a16="http://schemas.microsoft.com/office/drawing/2014/main" id="{027C69E9-7586-4613-8E76-0F65CBD365FF}"/>
              </a:ext>
            </a:extLst>
          </p:cNvPr>
          <p:cNvSpPr>
            <a:spLocks noChangeArrowheads="1"/>
          </p:cNvSpPr>
          <p:nvPr/>
        </p:nvSpPr>
        <p:spPr bwMode="auto">
          <a:xfrm>
            <a:off x="2673350" y="3709550"/>
            <a:ext cx="3505200" cy="573088"/>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a:extLst>
              <a:ext uri="{FF2B5EF4-FFF2-40B4-BE49-F238E27FC236}">
                <a16:creationId xmlns:a16="http://schemas.microsoft.com/office/drawing/2014/main" id="{F6EE5EE8-951A-4FEB-8184-6A9E5E369423}"/>
              </a:ext>
            </a:extLst>
          </p:cNvPr>
          <p:cNvSpPr>
            <a:spLocks noGrp="1" noChangeArrowheads="1"/>
          </p:cNvSpPr>
          <p:nvPr>
            <p:ph type="title"/>
          </p:nvPr>
        </p:nvSpPr>
        <p:spPr>
          <a:xfrm>
            <a:off x="1599981" y="1473394"/>
            <a:ext cx="7586662" cy="576262"/>
          </a:xfrm>
        </p:spPr>
        <p:txBody>
          <a:bodyPr/>
          <a:lstStyle/>
          <a:p>
            <a:pPr algn="ctr" eaLnBrk="1" hangingPunct="1"/>
            <a:r>
              <a:rPr lang="en-US" altLang="en-US" sz="2800" b="1" dirty="0"/>
              <a:t>Correctness of Peterson’</a:t>
            </a:r>
            <a:r>
              <a:rPr lang="en-US" altLang="ja-JP" sz="2800" b="1" dirty="0"/>
              <a:t>s Solution </a:t>
            </a:r>
            <a:endParaRPr lang="en-US" altLang="en-US" sz="2800" dirty="0"/>
          </a:p>
        </p:txBody>
      </p:sp>
      <p:sp>
        <p:nvSpPr>
          <p:cNvPr id="27650" name="Rectangle 3">
            <a:extLst>
              <a:ext uri="{FF2B5EF4-FFF2-40B4-BE49-F238E27FC236}">
                <a16:creationId xmlns:a16="http://schemas.microsoft.com/office/drawing/2014/main" id="{4735745B-8EF9-43B8-B481-A54E5AACD3DC}"/>
              </a:ext>
            </a:extLst>
          </p:cNvPr>
          <p:cNvSpPr>
            <a:spLocks noGrp="1" noChangeArrowheads="1"/>
          </p:cNvSpPr>
          <p:nvPr>
            <p:ph idx="1"/>
          </p:nvPr>
        </p:nvSpPr>
        <p:spPr>
          <a:xfrm>
            <a:off x="1137526" y="2873102"/>
            <a:ext cx="7623175" cy="4422775"/>
          </a:xfrm>
        </p:spPr>
        <p:txBody>
          <a:bodyPr/>
          <a:lstStyle/>
          <a:p>
            <a:r>
              <a:rPr lang="en-US" altLang="en-US" dirty="0">
                <a:solidFill>
                  <a:srgbClr val="000000"/>
                </a:solidFill>
              </a:rPr>
              <a:t>Provable that the three  CS requirement are met:</a:t>
            </a:r>
          </a:p>
          <a:p>
            <a:pPr>
              <a:buFont typeface="Monotype Sorts" pitchFamily="-84" charset="2"/>
              <a:buNone/>
            </a:pPr>
            <a:r>
              <a:rPr lang="en-US" altLang="en-US" dirty="0">
                <a:solidFill>
                  <a:srgbClr val="000000"/>
                </a:solidFill>
              </a:rPr>
              <a:t>        1.   Mutual exclusion is preserved</a:t>
            </a:r>
          </a:p>
          <a:p>
            <a:pPr>
              <a:buFont typeface="Monotype Sorts" pitchFamily="-84" charset="2"/>
              <a:buNone/>
            </a:pPr>
            <a:r>
              <a:rPr lang="en-US" altLang="en-US" dirty="0">
                <a:solidFill>
                  <a:srgbClr val="000000"/>
                </a:solidFill>
              </a:rPr>
              <a:t>                </a:t>
            </a:r>
            <a:r>
              <a:rPr lang="en-US" altLang="en-US" sz="2000" b="1" dirty="0">
                <a:solidFill>
                  <a:srgbClr val="000000"/>
                </a:solidFill>
                <a:latin typeface="Courier New" panose="02070309020205020404" pitchFamily="49" charset="0"/>
              </a:rPr>
              <a:t>P</a:t>
            </a:r>
            <a:r>
              <a:rPr lang="en-US" altLang="en-US" sz="2000" b="1" baseline="-25000" dirty="0">
                <a:solidFill>
                  <a:srgbClr val="000000"/>
                </a:solidFill>
                <a:latin typeface="Courier New" panose="02070309020205020404" pitchFamily="49" charset="0"/>
              </a:rPr>
              <a:t>i</a:t>
            </a:r>
            <a:r>
              <a:rPr lang="en-US" altLang="en-US" b="1" dirty="0">
                <a:solidFill>
                  <a:srgbClr val="000000"/>
                </a:solidFill>
                <a:latin typeface="Courier New" panose="02070309020205020404" pitchFamily="49" charset="0"/>
              </a:rPr>
              <a:t> </a:t>
            </a:r>
            <a:r>
              <a:rPr lang="en-US" altLang="en-US" dirty="0">
                <a:solidFill>
                  <a:srgbClr val="000000"/>
                </a:solidFill>
              </a:rPr>
              <a:t>enters CS only if:</a:t>
            </a:r>
          </a:p>
          <a:p>
            <a:pPr>
              <a:buFont typeface="Monotype Sorts" pitchFamily="-84" charset="2"/>
              <a:buNone/>
            </a:pPr>
            <a:r>
              <a:rPr lang="en-US" altLang="en-US" dirty="0">
                <a:solidFill>
                  <a:srgbClr val="000000"/>
                </a:solidFill>
              </a:rPr>
              <a:t>                      either </a:t>
            </a:r>
            <a:r>
              <a:rPr lang="en-US" altLang="en-US" sz="2000" b="1" dirty="0">
                <a:solidFill>
                  <a:srgbClr val="000000"/>
                </a:solidFill>
                <a:latin typeface="Courier New" panose="02070309020205020404" pitchFamily="49" charset="0"/>
              </a:rPr>
              <a:t>flag[j] = false</a:t>
            </a:r>
            <a:r>
              <a:rPr lang="en-US" altLang="en-US" b="1" dirty="0">
                <a:solidFill>
                  <a:srgbClr val="000000"/>
                </a:solidFill>
                <a:latin typeface="Courier New" panose="02070309020205020404" pitchFamily="49" charset="0"/>
              </a:rPr>
              <a:t> </a:t>
            </a:r>
            <a:r>
              <a:rPr lang="en-US" altLang="en-US" dirty="0">
                <a:solidFill>
                  <a:srgbClr val="000000"/>
                </a:solidFill>
              </a:rPr>
              <a:t>or</a:t>
            </a:r>
            <a:r>
              <a:rPr lang="en-US" altLang="en-US" b="1" dirty="0">
                <a:solidFill>
                  <a:srgbClr val="000000"/>
                </a:solidFill>
                <a:latin typeface="Courier New" panose="02070309020205020404" pitchFamily="49" charset="0"/>
              </a:rPr>
              <a:t> </a:t>
            </a:r>
            <a:r>
              <a:rPr lang="en-US" altLang="en-US" sz="2000" b="1" dirty="0">
                <a:solidFill>
                  <a:srgbClr val="000000"/>
                </a:solidFill>
                <a:latin typeface="Courier New" panose="02070309020205020404" pitchFamily="49" charset="0"/>
              </a:rPr>
              <a:t>turn = i</a:t>
            </a:r>
            <a:endParaRPr lang="en-US" altLang="en-US" sz="2000" dirty="0">
              <a:solidFill>
                <a:srgbClr val="000000"/>
              </a:solidFill>
            </a:endParaRPr>
          </a:p>
          <a:p>
            <a:pPr>
              <a:buFont typeface="Monotype Sorts" pitchFamily="-84" charset="2"/>
              <a:buNone/>
            </a:pPr>
            <a:r>
              <a:rPr lang="en-US" altLang="en-US" dirty="0">
                <a:solidFill>
                  <a:srgbClr val="000000"/>
                </a:solidFill>
              </a:rPr>
              <a:t>        2.   Progress requirement is satisfied</a:t>
            </a:r>
          </a:p>
          <a:p>
            <a:pPr>
              <a:buFont typeface="Monotype Sorts" pitchFamily="-84" charset="2"/>
              <a:buNone/>
            </a:pPr>
            <a:r>
              <a:rPr lang="en-US" altLang="en-US" dirty="0">
                <a:solidFill>
                  <a:srgbClr val="000000"/>
                </a:solidFill>
              </a:rPr>
              <a:t>        3.   Bounded-waiting requirement is met</a:t>
            </a:r>
            <a:endParaRPr lang="en-US" altLang="en-US" sz="1600" dirty="0">
              <a:solidFill>
                <a:srgbClr val="000000"/>
              </a:solidFill>
            </a:endParaRPr>
          </a:p>
          <a:p>
            <a:pPr>
              <a:lnSpc>
                <a:spcPct val="90000"/>
              </a:lnSpc>
            </a:pPr>
            <a:endParaRPr lang="en-US"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a:extLst>
              <a:ext uri="{FF2B5EF4-FFF2-40B4-BE49-F238E27FC236}">
                <a16:creationId xmlns:a16="http://schemas.microsoft.com/office/drawing/2014/main" id="{1067D5A1-2272-4024-A672-3810F79D6CA4}"/>
              </a:ext>
            </a:extLst>
          </p:cNvPr>
          <p:cNvSpPr>
            <a:spLocks noGrp="1"/>
          </p:cNvSpPr>
          <p:nvPr>
            <p:ph type="title"/>
          </p:nvPr>
        </p:nvSpPr>
        <p:spPr>
          <a:xfrm>
            <a:off x="1289628" y="1303205"/>
            <a:ext cx="8229600" cy="576262"/>
          </a:xfrm>
        </p:spPr>
        <p:txBody>
          <a:bodyPr/>
          <a:lstStyle/>
          <a:p>
            <a:pPr algn="ctr"/>
            <a:r>
              <a:rPr lang="en-US" altLang="en-US" sz="2400" b="1" dirty="0"/>
              <a:t>Peterson’s Solution and Modern Architecture</a:t>
            </a:r>
          </a:p>
        </p:txBody>
      </p:sp>
      <p:sp>
        <p:nvSpPr>
          <p:cNvPr id="92162" name="Content Placeholder 2">
            <a:extLst>
              <a:ext uri="{FF2B5EF4-FFF2-40B4-BE49-F238E27FC236}">
                <a16:creationId xmlns:a16="http://schemas.microsoft.com/office/drawing/2014/main" id="{89885C33-B298-418F-A5A5-C557B769448D}"/>
              </a:ext>
            </a:extLst>
          </p:cNvPr>
          <p:cNvSpPr>
            <a:spLocks noGrp="1"/>
          </p:cNvSpPr>
          <p:nvPr>
            <p:ph idx="1"/>
          </p:nvPr>
        </p:nvSpPr>
        <p:spPr>
          <a:xfrm>
            <a:off x="964105" y="2472353"/>
            <a:ext cx="7275666" cy="4385647"/>
          </a:xfrm>
        </p:spPr>
        <p:txBody>
          <a:bodyPr/>
          <a:lstStyle/>
          <a:p>
            <a:pPr marL="285750" indent="-285750">
              <a:buFont typeface="Arial" panose="020B0604020202020204" pitchFamily="34" charset="0"/>
              <a:buChar char="•"/>
            </a:pPr>
            <a:r>
              <a:rPr lang="en-US" altLang="en-US" dirty="0"/>
              <a:t>Although useful for demonstrating an algorithm, Peterson’s Solution is not guaranteed to work on modern architectures.</a:t>
            </a:r>
          </a:p>
          <a:p>
            <a:pPr marL="742950" lvl="1" indent="-285750">
              <a:buFont typeface="Arial" panose="020B0604020202020204" pitchFamily="34" charset="0"/>
              <a:buChar char="•"/>
            </a:pPr>
            <a:r>
              <a:rPr lang="en-US" altLang="en-US" dirty="0"/>
              <a:t>To improve performance, processors and/or compilers may reorder operations that have no dependencies</a:t>
            </a:r>
          </a:p>
          <a:p>
            <a:pPr marL="285750" indent="-285750">
              <a:buFont typeface="Arial" panose="020B0604020202020204" pitchFamily="34" charset="0"/>
              <a:buChar char="•"/>
            </a:pPr>
            <a:r>
              <a:rPr lang="en-US" altLang="en-US" dirty="0"/>
              <a:t>Understanding why it will not work is useful for better understanding race conditions.</a:t>
            </a:r>
          </a:p>
          <a:p>
            <a:pPr marL="285750" indent="-285750">
              <a:buFont typeface="Arial" panose="020B0604020202020204" pitchFamily="34" charset="0"/>
              <a:buChar char="•"/>
            </a:pPr>
            <a:r>
              <a:rPr lang="en-US" altLang="en-US" dirty="0"/>
              <a:t>For single-threaded this is ok as the result will always be the same.</a:t>
            </a:r>
          </a:p>
          <a:p>
            <a:pPr marL="285750" indent="-285750">
              <a:buFont typeface="Arial" panose="020B0604020202020204" pitchFamily="34" charset="0"/>
              <a:buChar char="•"/>
            </a:pPr>
            <a:r>
              <a:rPr lang="en-US" altLang="en-US" dirty="0"/>
              <a:t>For multithreaded the reordering may produce inconsistent or unexpected results!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5C3632D9-3079-4203-A048-4564E49B2FE0}"/>
              </a:ext>
            </a:extLst>
          </p:cNvPr>
          <p:cNvSpPr>
            <a:spLocks noGrp="1"/>
          </p:cNvSpPr>
          <p:nvPr>
            <p:ph type="title"/>
          </p:nvPr>
        </p:nvSpPr>
        <p:spPr>
          <a:xfrm>
            <a:off x="886701" y="850913"/>
            <a:ext cx="8229600" cy="576262"/>
          </a:xfrm>
        </p:spPr>
        <p:txBody>
          <a:bodyPr/>
          <a:lstStyle/>
          <a:p>
            <a:pPr algn="ctr"/>
            <a:r>
              <a:rPr lang="en-US" altLang="en-US" sz="2800" b="1" dirty="0"/>
              <a:t>Modern Architecture Example</a:t>
            </a:r>
          </a:p>
        </p:txBody>
      </p:sp>
      <p:sp>
        <p:nvSpPr>
          <p:cNvPr id="93186" name="Content Placeholder 2">
            <a:extLst>
              <a:ext uri="{FF2B5EF4-FFF2-40B4-BE49-F238E27FC236}">
                <a16:creationId xmlns:a16="http://schemas.microsoft.com/office/drawing/2014/main" id="{730E5BB2-522A-41D0-BC1E-7C95D63AAB07}"/>
              </a:ext>
            </a:extLst>
          </p:cNvPr>
          <p:cNvSpPr>
            <a:spLocks noGrp="1"/>
          </p:cNvSpPr>
          <p:nvPr>
            <p:ph idx="1"/>
          </p:nvPr>
        </p:nvSpPr>
        <p:spPr>
          <a:xfrm>
            <a:off x="1137526" y="1364111"/>
            <a:ext cx="7727950" cy="3394496"/>
          </a:xfrm>
        </p:spPr>
        <p:txBody>
          <a:bodyPr/>
          <a:lstStyle/>
          <a:p>
            <a:r>
              <a:rPr lang="en-US" altLang="en-US" dirty="0"/>
              <a:t>Two threads share the data:</a:t>
            </a:r>
            <a:br>
              <a:rPr lang="en-US" altLang="en-US" dirty="0"/>
            </a:br>
            <a:r>
              <a:rPr lang="en-US" altLang="en-US" dirty="0"/>
              <a:t>      </a:t>
            </a:r>
            <a:r>
              <a:rPr lang="en-US" altLang="en-US" dirty="0" err="1">
                <a:latin typeface="Courier New" panose="02070309020205020404" pitchFamily="49" charset="0"/>
                <a:cs typeface="Courier New" panose="02070309020205020404" pitchFamily="49" charset="0"/>
              </a:rPr>
              <a:t>boolean</a:t>
            </a:r>
            <a:r>
              <a:rPr lang="en-US" altLang="en-US" dirty="0">
                <a:latin typeface="Courier New" panose="02070309020205020404" pitchFamily="49" charset="0"/>
                <a:cs typeface="Courier New" panose="02070309020205020404" pitchFamily="49" charset="0"/>
              </a:rPr>
              <a:t> flag = false;</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int x = 0;</a:t>
            </a:r>
          </a:p>
          <a:p>
            <a:r>
              <a:rPr lang="en-US" altLang="en-US" dirty="0"/>
              <a:t>Thread 1 performs</a:t>
            </a:r>
            <a:br>
              <a:rPr lang="en-US" altLang="en-US" dirty="0"/>
            </a:br>
            <a:r>
              <a:rPr lang="en-US" altLang="en-US" dirty="0"/>
              <a:t>      </a:t>
            </a:r>
            <a:r>
              <a:rPr lang="en-US" altLang="en-US" dirty="0">
                <a:latin typeface="Courier New" panose="02070309020205020404" pitchFamily="49" charset="0"/>
                <a:cs typeface="Courier New" panose="02070309020205020404" pitchFamily="49" charset="0"/>
              </a:rPr>
              <a:t>while (!flag)</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print x</a:t>
            </a:r>
          </a:p>
          <a:p>
            <a:r>
              <a:rPr lang="en-US" altLang="en-US" dirty="0"/>
              <a:t>Thread 2 performs</a:t>
            </a:r>
            <a:br>
              <a:rPr lang="en-US" altLang="en-US" dirty="0"/>
            </a:br>
            <a:r>
              <a:rPr lang="en-US" altLang="en-US" dirty="0"/>
              <a:t>       </a:t>
            </a:r>
            <a:r>
              <a:rPr lang="en-US" altLang="en-US" dirty="0">
                <a:latin typeface="Courier New" panose="02070309020205020404" pitchFamily="49" charset="0"/>
                <a:cs typeface="Courier New" panose="02070309020205020404" pitchFamily="49" charset="0"/>
              </a:rPr>
              <a:t>x = 100;</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flag = true</a:t>
            </a:r>
          </a:p>
          <a:p>
            <a:r>
              <a:rPr lang="en-US" altLang="en-US" dirty="0"/>
              <a:t>What is the expected output?</a:t>
            </a:r>
          </a:p>
          <a:p>
            <a:pPr marL="0" indent="0">
              <a:buNone/>
            </a:pPr>
            <a:r>
              <a:rPr lang="en-US" altLang="en-US" dirty="0"/>
              <a:t>            </a:t>
            </a:r>
          </a:p>
          <a:p>
            <a:pPr marL="0" indent="0">
              <a:buNone/>
            </a:pPr>
            <a:r>
              <a:rPr lang="en-US" altLang="en-US" dirty="0"/>
              <a:t>            </a:t>
            </a:r>
          </a:p>
        </p:txBody>
      </p:sp>
      <p:sp>
        <p:nvSpPr>
          <p:cNvPr id="2" name="TextBox 1">
            <a:extLst>
              <a:ext uri="{FF2B5EF4-FFF2-40B4-BE49-F238E27FC236}">
                <a16:creationId xmlns:a16="http://schemas.microsoft.com/office/drawing/2014/main" id="{4E9A5473-147F-4669-8110-D8DF8A3CF96B}"/>
              </a:ext>
            </a:extLst>
          </p:cNvPr>
          <p:cNvSpPr txBox="1"/>
          <p:nvPr/>
        </p:nvSpPr>
        <p:spPr>
          <a:xfrm>
            <a:off x="1595537" y="4758607"/>
            <a:ext cx="2733870" cy="369332"/>
          </a:xfrm>
          <a:prstGeom prst="rect">
            <a:avLst/>
          </a:prstGeom>
          <a:noFill/>
        </p:spPr>
        <p:txBody>
          <a:bodyPr wrap="square" rtlCol="0">
            <a:spAutoFit/>
          </a:bodyPr>
          <a:lstStyle/>
          <a:p>
            <a:r>
              <a:rPr lang="en-US" dirty="0">
                <a:latin typeface="+mn-lt"/>
              </a:rPr>
              <a:t>100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a:extLst>
              <a:ext uri="{FF2B5EF4-FFF2-40B4-BE49-F238E27FC236}">
                <a16:creationId xmlns:a16="http://schemas.microsoft.com/office/drawing/2014/main" id="{4DC2AFEC-9489-4369-A98D-E09A016F4859}"/>
              </a:ext>
            </a:extLst>
          </p:cNvPr>
          <p:cNvSpPr>
            <a:spLocks noGrp="1"/>
          </p:cNvSpPr>
          <p:nvPr>
            <p:ph type="title"/>
          </p:nvPr>
        </p:nvSpPr>
        <p:spPr>
          <a:xfrm>
            <a:off x="1395612" y="1034296"/>
            <a:ext cx="8229600" cy="576262"/>
          </a:xfrm>
        </p:spPr>
        <p:txBody>
          <a:bodyPr/>
          <a:lstStyle/>
          <a:p>
            <a:pPr algn="ctr"/>
            <a:r>
              <a:rPr lang="en-US" altLang="en-US" sz="2800" b="1" dirty="0"/>
              <a:t>Modern Architecture Example (Cont.)</a:t>
            </a:r>
          </a:p>
        </p:txBody>
      </p:sp>
      <p:sp>
        <p:nvSpPr>
          <p:cNvPr id="94210" name="Content Placeholder 2">
            <a:extLst>
              <a:ext uri="{FF2B5EF4-FFF2-40B4-BE49-F238E27FC236}">
                <a16:creationId xmlns:a16="http://schemas.microsoft.com/office/drawing/2014/main" id="{B804D0BA-089E-4C7B-A636-4819CEAC6563}"/>
              </a:ext>
            </a:extLst>
          </p:cNvPr>
          <p:cNvSpPr>
            <a:spLocks noGrp="1"/>
          </p:cNvSpPr>
          <p:nvPr>
            <p:ph idx="1"/>
          </p:nvPr>
        </p:nvSpPr>
        <p:spPr>
          <a:xfrm>
            <a:off x="1263650" y="2053296"/>
            <a:ext cx="6623050" cy="4294476"/>
          </a:xfrm>
        </p:spPr>
        <p:txBody>
          <a:bodyPr/>
          <a:lstStyle/>
          <a:p>
            <a:r>
              <a:rPr lang="en-US" altLang="en-US" dirty="0"/>
              <a:t>However, since the variables </a:t>
            </a:r>
            <a:r>
              <a:rPr lang="en-US" altLang="en-US" dirty="0">
                <a:latin typeface="Courier New" panose="02070309020205020404" pitchFamily="49" charset="0"/>
                <a:cs typeface="Courier New" panose="02070309020205020404" pitchFamily="49" charset="0"/>
              </a:rPr>
              <a:t>flag</a:t>
            </a:r>
            <a:r>
              <a:rPr lang="en-US" altLang="en-US" dirty="0"/>
              <a:t> and </a:t>
            </a:r>
            <a:r>
              <a:rPr lang="en-US" altLang="en-US" dirty="0">
                <a:latin typeface="Courier New" panose="02070309020205020404" pitchFamily="49" charset="0"/>
                <a:cs typeface="Courier New" panose="02070309020205020404" pitchFamily="49" charset="0"/>
              </a:rPr>
              <a:t>x</a:t>
            </a:r>
            <a:r>
              <a:rPr lang="en-US" altLang="en-US" dirty="0"/>
              <a:t> are independent of each other, the instructions:</a:t>
            </a:r>
          </a:p>
          <a:p>
            <a:pPr marL="0" indent="0">
              <a:buNone/>
            </a:pPr>
            <a:br>
              <a:rPr lang="en-US" altLang="en-US" dirty="0"/>
            </a:br>
            <a:r>
              <a:rPr lang="en-US" altLang="en-US" dirty="0"/>
              <a:t>            </a:t>
            </a:r>
            <a:r>
              <a:rPr lang="en-US" altLang="en-US" dirty="0">
                <a:latin typeface="Courier New" panose="02070309020205020404" pitchFamily="49" charset="0"/>
                <a:cs typeface="Courier New" panose="02070309020205020404" pitchFamily="49" charset="0"/>
              </a:rPr>
              <a:t>flag = true;</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x = 100;</a:t>
            </a:r>
          </a:p>
          <a:p>
            <a:pPr marL="0" indent="0">
              <a:buNone/>
            </a:pPr>
            <a:endParaRPr lang="en-US" altLang="en-US" dirty="0">
              <a:latin typeface="Courier New" panose="02070309020205020404" pitchFamily="49" charset="0"/>
              <a:cs typeface="Courier New" panose="02070309020205020404" pitchFamily="49" charset="0"/>
            </a:endParaRPr>
          </a:p>
          <a:p>
            <a:pPr marL="0" indent="0">
              <a:buNone/>
            </a:pPr>
            <a:r>
              <a:rPr lang="en-US" altLang="en-US" dirty="0">
                <a:latin typeface="Courier New" panose="02070309020205020404" pitchFamily="49" charset="0"/>
                <a:cs typeface="Courier New" panose="02070309020205020404" pitchFamily="49" charset="0"/>
              </a:rPr>
              <a:t>   </a:t>
            </a:r>
            <a:r>
              <a:rPr lang="en-US" altLang="en-US" dirty="0"/>
              <a:t>for Thread 2 may be reordered</a:t>
            </a:r>
            <a:endParaRPr lang="en-US" altLang="en-US" dirty="0">
              <a:latin typeface="Courier New" panose="02070309020205020404" pitchFamily="49" charset="0"/>
              <a:cs typeface="Courier New" panose="02070309020205020404" pitchFamily="49" charset="0"/>
            </a:endParaRPr>
          </a:p>
          <a:p>
            <a:r>
              <a:rPr lang="en-US" altLang="en-US" dirty="0"/>
              <a:t>If this occurs, the output may be 0!</a:t>
            </a:r>
          </a:p>
          <a:p>
            <a:pPr marL="0" indent="0">
              <a:buNone/>
            </a:pPr>
            <a:br>
              <a:rPr lang="en-US" altLang="en-US" dirty="0"/>
            </a:br>
            <a:br>
              <a:rPr lang="en-US" altLang="en-US" dirty="0"/>
            </a:br>
            <a:br>
              <a:rPr lang="en-US" altLang="en-US" dirty="0"/>
            </a:br>
            <a:endParaRPr lang="en-US"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a:extLst>
              <a:ext uri="{FF2B5EF4-FFF2-40B4-BE49-F238E27FC236}">
                <a16:creationId xmlns:a16="http://schemas.microsoft.com/office/drawing/2014/main" id="{62C87C16-2CC3-4D01-8B70-700C408B0611}"/>
              </a:ext>
            </a:extLst>
          </p:cNvPr>
          <p:cNvSpPr>
            <a:spLocks noGrp="1"/>
          </p:cNvSpPr>
          <p:nvPr>
            <p:ph type="title"/>
          </p:nvPr>
        </p:nvSpPr>
        <p:spPr>
          <a:xfrm>
            <a:off x="781737" y="978284"/>
            <a:ext cx="8229600" cy="576262"/>
          </a:xfrm>
        </p:spPr>
        <p:txBody>
          <a:bodyPr/>
          <a:lstStyle/>
          <a:p>
            <a:pPr algn="ctr"/>
            <a:r>
              <a:rPr lang="en-US" altLang="en-US" sz="2800" b="1" dirty="0"/>
              <a:t>Memory Barrier</a:t>
            </a:r>
          </a:p>
        </p:txBody>
      </p:sp>
      <p:sp>
        <p:nvSpPr>
          <p:cNvPr id="95234" name="Content Placeholder 2">
            <a:extLst>
              <a:ext uri="{FF2B5EF4-FFF2-40B4-BE49-F238E27FC236}">
                <a16:creationId xmlns:a16="http://schemas.microsoft.com/office/drawing/2014/main" id="{70E548C8-2D73-43AE-A959-D72F2E9FFEB8}"/>
              </a:ext>
            </a:extLst>
          </p:cNvPr>
          <p:cNvSpPr>
            <a:spLocks noGrp="1"/>
          </p:cNvSpPr>
          <p:nvPr>
            <p:ph idx="1"/>
          </p:nvPr>
        </p:nvSpPr>
        <p:spPr>
          <a:xfrm>
            <a:off x="781737" y="2042941"/>
            <a:ext cx="7162898" cy="4590537"/>
          </a:xfrm>
        </p:spPr>
        <p:txBody>
          <a:bodyPr/>
          <a:lstStyle/>
          <a:p>
            <a:pPr marL="285750" indent="-285750">
              <a:buFont typeface="Arial" panose="020B0604020202020204" pitchFamily="34" charset="0"/>
              <a:buChar char="•"/>
            </a:pPr>
            <a:r>
              <a:rPr lang="en-US" altLang="en-US" b="1" dirty="0"/>
              <a:t>Memory model </a:t>
            </a:r>
            <a:r>
              <a:rPr lang="en-US" altLang="en-US" dirty="0"/>
              <a:t>are the memory guarantees a computer architecture makes to application programs.</a:t>
            </a:r>
          </a:p>
          <a:p>
            <a:pPr marL="285750" indent="-285750">
              <a:buFont typeface="Arial" panose="020B0604020202020204" pitchFamily="34" charset="0"/>
              <a:buChar char="•"/>
            </a:pPr>
            <a:r>
              <a:rPr lang="en-US" altLang="en-US" dirty="0"/>
              <a:t>Memory models may be either:</a:t>
            </a:r>
          </a:p>
          <a:p>
            <a:pPr marL="742950" lvl="1" indent="-285750">
              <a:buFont typeface="Arial" panose="020B0604020202020204" pitchFamily="34" charset="0"/>
              <a:buChar char="•"/>
            </a:pPr>
            <a:r>
              <a:rPr lang="en-US" altLang="en-US" b="1" dirty="0"/>
              <a:t>Strongly ordered </a:t>
            </a:r>
            <a:r>
              <a:rPr lang="en-US" altLang="en-US" dirty="0"/>
              <a:t>– where a memory modification of one processor is immediately visible to all other processors.</a:t>
            </a:r>
          </a:p>
          <a:p>
            <a:pPr marL="742950" lvl="1" indent="-285750">
              <a:buFont typeface="Arial" panose="020B0604020202020204" pitchFamily="34" charset="0"/>
              <a:buChar char="•"/>
            </a:pPr>
            <a:r>
              <a:rPr lang="en-US" altLang="en-US" b="1" dirty="0"/>
              <a:t>Weakly ordered  </a:t>
            </a:r>
            <a:r>
              <a:rPr lang="en-US" altLang="en-US" dirty="0"/>
              <a:t>– where a memory modification of one processor may not be immediately visible to all other processors.</a:t>
            </a:r>
          </a:p>
          <a:p>
            <a:pPr marL="285750" indent="-285750">
              <a:buFont typeface="Arial" panose="020B0604020202020204" pitchFamily="34" charset="0"/>
              <a:buChar char="•"/>
            </a:pPr>
            <a:r>
              <a:rPr lang="en-US" altLang="en-US" dirty="0"/>
              <a:t>A </a:t>
            </a:r>
            <a:r>
              <a:rPr lang="en-US" altLang="en-US" b="1" dirty="0"/>
              <a:t>memory barrier </a:t>
            </a:r>
            <a:r>
              <a:rPr lang="en-US" altLang="en-US" dirty="0"/>
              <a:t>is an instruction that forces any change in memory to be propagated (made visible) to all other processors.</a:t>
            </a:r>
            <a:br>
              <a:rPr lang="en-US" altLang="en-US" dirty="0"/>
            </a:br>
            <a:endParaRPr lang="en-US"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a:extLst>
              <a:ext uri="{FF2B5EF4-FFF2-40B4-BE49-F238E27FC236}">
                <a16:creationId xmlns:a16="http://schemas.microsoft.com/office/drawing/2014/main" id="{1339E344-ED63-45C5-8763-D25780950FC4}"/>
              </a:ext>
            </a:extLst>
          </p:cNvPr>
          <p:cNvSpPr>
            <a:spLocks noGrp="1" noChangeArrowheads="1"/>
          </p:cNvSpPr>
          <p:nvPr>
            <p:ph type="title"/>
          </p:nvPr>
        </p:nvSpPr>
        <p:spPr>
          <a:xfrm>
            <a:off x="1271589" y="1125401"/>
            <a:ext cx="7707312" cy="576262"/>
          </a:xfrm>
        </p:spPr>
        <p:txBody>
          <a:bodyPr/>
          <a:lstStyle/>
          <a:p>
            <a:pPr algn="ctr" eaLnBrk="1" hangingPunct="1"/>
            <a:r>
              <a:rPr lang="en-US" altLang="en-US" b="1" dirty="0"/>
              <a:t>Outline</a:t>
            </a:r>
          </a:p>
        </p:txBody>
      </p:sp>
      <p:sp>
        <p:nvSpPr>
          <p:cNvPr id="7171" name="Rectangle 3">
            <a:extLst>
              <a:ext uri="{FF2B5EF4-FFF2-40B4-BE49-F238E27FC236}">
                <a16:creationId xmlns:a16="http://schemas.microsoft.com/office/drawing/2014/main" id="{5A1B2096-0D34-49D1-9935-542AB89100D0}"/>
              </a:ext>
            </a:extLst>
          </p:cNvPr>
          <p:cNvSpPr>
            <a:spLocks noGrp="1" noChangeArrowheads="1"/>
          </p:cNvSpPr>
          <p:nvPr>
            <p:ph idx="1"/>
          </p:nvPr>
        </p:nvSpPr>
        <p:spPr>
          <a:xfrm>
            <a:off x="1271589" y="2174218"/>
            <a:ext cx="7707311" cy="3270250"/>
          </a:xfrm>
        </p:spPr>
        <p:txBody>
          <a:bodyPr/>
          <a:lstStyle/>
          <a:p>
            <a:pPr marL="285750" indent="-285750">
              <a:lnSpc>
                <a:spcPct val="80000"/>
              </a:lnSpc>
              <a:buFont typeface="Arial" panose="020B0604020202020204" pitchFamily="34" charset="0"/>
              <a:buChar char="•"/>
              <a:defRPr/>
            </a:pPr>
            <a:r>
              <a:rPr lang="en-US" altLang="en-US" dirty="0"/>
              <a:t>Background</a:t>
            </a:r>
          </a:p>
          <a:p>
            <a:pPr marL="285750" indent="-285750">
              <a:lnSpc>
                <a:spcPct val="80000"/>
              </a:lnSpc>
              <a:buFont typeface="Arial" panose="020B0604020202020204" pitchFamily="34" charset="0"/>
              <a:buChar char="•"/>
              <a:defRPr/>
            </a:pPr>
            <a:r>
              <a:rPr lang="en-US" altLang="en-US" dirty="0"/>
              <a:t>The Critical-Section Problem</a:t>
            </a:r>
          </a:p>
          <a:p>
            <a:pPr marL="285750" indent="-285750">
              <a:lnSpc>
                <a:spcPct val="80000"/>
              </a:lnSpc>
              <a:buFont typeface="Arial" panose="020B0604020202020204" pitchFamily="34" charset="0"/>
              <a:buChar char="•"/>
              <a:defRPr/>
            </a:pPr>
            <a:r>
              <a:rPr lang="en-US" altLang="en-US" dirty="0"/>
              <a:t>Peterson</a:t>
            </a:r>
            <a:r>
              <a:rPr lang="ja-JP" altLang="en-US" dirty="0"/>
              <a:t>’</a:t>
            </a:r>
            <a:r>
              <a:rPr lang="en-US" altLang="ja-JP" dirty="0"/>
              <a:t>s Solution</a:t>
            </a:r>
          </a:p>
          <a:p>
            <a:pPr marL="285750" indent="-285750">
              <a:lnSpc>
                <a:spcPct val="80000"/>
              </a:lnSpc>
              <a:buFont typeface="Arial" panose="020B0604020202020204" pitchFamily="34" charset="0"/>
              <a:buChar char="•"/>
              <a:defRPr/>
            </a:pPr>
            <a:r>
              <a:rPr lang="en-US" altLang="en-US" dirty="0"/>
              <a:t>Hardware Support for Synchronization</a:t>
            </a:r>
          </a:p>
          <a:p>
            <a:pPr marL="285750" indent="-285750">
              <a:lnSpc>
                <a:spcPct val="80000"/>
              </a:lnSpc>
              <a:buFont typeface="Arial" panose="020B0604020202020204" pitchFamily="34" charset="0"/>
              <a:buChar char="•"/>
              <a:defRPr/>
            </a:pPr>
            <a:r>
              <a:rPr lang="en-US" altLang="en-US" dirty="0"/>
              <a:t>Mutex Locks</a:t>
            </a:r>
          </a:p>
          <a:p>
            <a:pPr marL="285750" indent="-285750">
              <a:lnSpc>
                <a:spcPct val="80000"/>
              </a:lnSpc>
              <a:buFont typeface="Arial" panose="020B0604020202020204" pitchFamily="34" charset="0"/>
              <a:buChar char="•"/>
              <a:defRPr/>
            </a:pPr>
            <a:r>
              <a:rPr lang="en-US" altLang="en-US" dirty="0"/>
              <a:t>Semaphores</a:t>
            </a:r>
          </a:p>
          <a:p>
            <a:pPr marL="285750" indent="-285750">
              <a:lnSpc>
                <a:spcPct val="80000"/>
              </a:lnSpc>
              <a:buFont typeface="Arial" panose="020B0604020202020204" pitchFamily="34" charset="0"/>
              <a:buChar char="•"/>
              <a:defRPr/>
            </a:pPr>
            <a:r>
              <a:rPr lang="en-US" altLang="en-US" dirty="0"/>
              <a:t>Monitors</a:t>
            </a:r>
          </a:p>
          <a:p>
            <a:pPr marL="285750" indent="-285750">
              <a:lnSpc>
                <a:spcPct val="80000"/>
              </a:lnSpc>
              <a:buFont typeface="Arial" panose="020B0604020202020204" pitchFamily="34" charset="0"/>
              <a:buChar char="•"/>
              <a:defRPr/>
            </a:pPr>
            <a:r>
              <a:rPr lang="en-US" altLang="en-US" dirty="0"/>
              <a:t>Liveness</a:t>
            </a:r>
          </a:p>
          <a:p>
            <a:pPr marL="285750" indent="-285750">
              <a:lnSpc>
                <a:spcPct val="80000"/>
              </a:lnSpc>
              <a:buFont typeface="Arial" panose="020B0604020202020204" pitchFamily="34" charset="0"/>
              <a:buChar char="•"/>
              <a:defRPr/>
            </a:pPr>
            <a:r>
              <a:rPr lang="en-US" altLang="en-US" dirty="0"/>
              <a:t>Evaluation</a:t>
            </a:r>
          </a:p>
          <a:p>
            <a:pPr marL="0" indent="0">
              <a:lnSpc>
                <a:spcPct val="80000"/>
              </a:lnSpc>
              <a:buFont typeface="Monotype Sorts" pitchFamily="-84" charset="2"/>
              <a:buNone/>
              <a:defRPr/>
            </a:pPr>
            <a:endParaRPr lang="en-US" altLang="en-US" dirty="0"/>
          </a:p>
        </p:txBody>
      </p:sp>
      <p:sp>
        <p:nvSpPr>
          <p:cNvPr id="2" name="Rectangle 5">
            <a:extLst>
              <a:ext uri="{FF2B5EF4-FFF2-40B4-BE49-F238E27FC236}">
                <a16:creationId xmlns:a16="http://schemas.microsoft.com/office/drawing/2014/main" id="{5F7DA2D3-660E-4D2D-B775-C3B09E609BCA}"/>
              </a:ext>
            </a:extLst>
          </p:cNvPr>
          <p:cNvSpPr>
            <a:spLocks noChangeArrowheads="1"/>
          </p:cNvSpPr>
          <p:nvPr/>
        </p:nvSpPr>
        <p:spPr bwMode="auto">
          <a:xfrm>
            <a:off x="2286000" y="5116513"/>
            <a:ext cx="40782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4" rIns="91426" bIns="45714">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endParaRPr kumimoji="1" lang="en-US" altLang="en-US">
              <a:latin typeface="Helvetica" panose="020B0604020202020204" pitchFamily="34" charset="0"/>
            </a:endParaRPr>
          </a:p>
          <a:p>
            <a:endParaRPr kumimoji="1" lang="en-US" altLang="en-US">
              <a:latin typeface="Helvetica" panose="020B0604020202020204" pitchFamily="34" charset="0"/>
            </a:endParaRPr>
          </a:p>
          <a:p>
            <a:endParaRPr kumimoji="1" lang="en-US" altLang="en-US">
              <a:latin typeface="Helvetica"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a:extLst>
              <a:ext uri="{FF2B5EF4-FFF2-40B4-BE49-F238E27FC236}">
                <a16:creationId xmlns:a16="http://schemas.microsoft.com/office/drawing/2014/main" id="{379BF608-A8FA-40FE-B005-6162543C6F5B}"/>
              </a:ext>
            </a:extLst>
          </p:cNvPr>
          <p:cNvSpPr>
            <a:spLocks noGrp="1"/>
          </p:cNvSpPr>
          <p:nvPr>
            <p:ph type="title"/>
          </p:nvPr>
        </p:nvSpPr>
        <p:spPr>
          <a:xfrm>
            <a:off x="457200" y="224522"/>
            <a:ext cx="8229600" cy="576262"/>
          </a:xfrm>
        </p:spPr>
        <p:txBody>
          <a:bodyPr/>
          <a:lstStyle/>
          <a:p>
            <a:pPr algn="ctr"/>
            <a:r>
              <a:rPr lang="en-US" altLang="en-US" b="1" dirty="0"/>
              <a:t>Memory Barrier Example</a:t>
            </a:r>
          </a:p>
        </p:txBody>
      </p:sp>
      <p:sp>
        <p:nvSpPr>
          <p:cNvPr id="96258" name="Content Placeholder 2">
            <a:extLst>
              <a:ext uri="{FF2B5EF4-FFF2-40B4-BE49-F238E27FC236}">
                <a16:creationId xmlns:a16="http://schemas.microsoft.com/office/drawing/2014/main" id="{8D224D07-59C4-4B58-A928-1886B4803514}"/>
              </a:ext>
            </a:extLst>
          </p:cNvPr>
          <p:cNvSpPr>
            <a:spLocks noGrp="1"/>
          </p:cNvSpPr>
          <p:nvPr>
            <p:ph idx="1"/>
          </p:nvPr>
        </p:nvSpPr>
        <p:spPr>
          <a:xfrm>
            <a:off x="837622" y="1161866"/>
            <a:ext cx="6726959" cy="4854469"/>
          </a:xfrm>
        </p:spPr>
        <p:txBody>
          <a:bodyPr/>
          <a:lstStyle/>
          <a:p>
            <a:r>
              <a:rPr lang="en-US" altLang="en-US" dirty="0"/>
              <a:t>Returning to the example of slides 6.17 - 6.18</a:t>
            </a:r>
          </a:p>
          <a:p>
            <a:r>
              <a:rPr lang="en-US" altLang="en-US" dirty="0"/>
              <a:t>We could add a memory barrier to the following instructions to ensure Thread 1 outputs 100:</a:t>
            </a:r>
          </a:p>
          <a:p>
            <a:r>
              <a:rPr lang="en-US" altLang="en-US" dirty="0"/>
              <a:t>Thread 1 now performs</a:t>
            </a:r>
            <a:br>
              <a:rPr lang="en-US" altLang="en-US" dirty="0"/>
            </a:br>
            <a:r>
              <a:rPr lang="en-US" altLang="en-US" dirty="0"/>
              <a:t>     </a:t>
            </a:r>
            <a:r>
              <a:rPr lang="en-US" altLang="en-US" dirty="0">
                <a:latin typeface="Courier New" panose="02070309020205020404" pitchFamily="49" charset="0"/>
                <a:cs typeface="Courier New" panose="02070309020205020404" pitchFamily="49" charset="0"/>
              </a:rPr>
              <a:t>while (!flag)</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memory_barrier</a:t>
            </a:r>
            <a:r>
              <a:rPr lang="en-US" altLang="en-US" dirty="0">
                <a:latin typeface="Courier New" panose="02070309020205020404" pitchFamily="49" charset="0"/>
                <a:cs typeface="Courier New" panose="02070309020205020404" pitchFamily="49" charset="0"/>
              </a:rPr>
              <a:t>();</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print x</a:t>
            </a:r>
          </a:p>
          <a:p>
            <a:r>
              <a:rPr lang="en-US" altLang="en-US" dirty="0"/>
              <a:t>Thread 2 now performs</a:t>
            </a:r>
            <a:br>
              <a:rPr lang="en-US" altLang="en-US" dirty="0"/>
            </a:br>
            <a:r>
              <a:rPr lang="en-US" altLang="en-US" dirty="0"/>
              <a:t>     </a:t>
            </a:r>
            <a:r>
              <a:rPr lang="en-US" altLang="en-US" dirty="0">
                <a:latin typeface="Courier New" panose="02070309020205020404" pitchFamily="49" charset="0"/>
                <a:cs typeface="Courier New" panose="02070309020205020404" pitchFamily="49" charset="0"/>
              </a:rPr>
              <a:t>x = 100;</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memory_barrier</a:t>
            </a:r>
            <a:r>
              <a:rPr lang="en-US" altLang="en-US" dirty="0">
                <a:latin typeface="Courier New" panose="02070309020205020404" pitchFamily="49" charset="0"/>
                <a:cs typeface="Courier New" panose="02070309020205020404" pitchFamily="49" charset="0"/>
              </a:rPr>
              <a:t>();</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  flag = true</a:t>
            </a:r>
          </a:p>
          <a:p>
            <a:r>
              <a:rPr lang="en-US" altLang="en-US" dirty="0"/>
              <a:t>For</a:t>
            </a:r>
            <a:r>
              <a:rPr lang="en-US" altLang="en-US" dirty="0">
                <a:latin typeface="Courier New" panose="02070309020205020404" pitchFamily="49" charset="0"/>
                <a:cs typeface="Courier New" panose="02070309020205020404" pitchFamily="49" charset="0"/>
              </a:rPr>
              <a:t> </a:t>
            </a:r>
            <a:r>
              <a:rPr lang="en-US" altLang="en-US" dirty="0"/>
              <a:t>Thread 1 we are guaranteed that  that the value of </a:t>
            </a:r>
            <a:r>
              <a:rPr lang="en-US" altLang="en-US" dirty="0">
                <a:latin typeface="Courier New" panose="02070309020205020404" pitchFamily="49" charset="0"/>
                <a:cs typeface="Courier New" panose="02070309020205020404" pitchFamily="49" charset="0"/>
              </a:rPr>
              <a:t>flag</a:t>
            </a:r>
            <a:r>
              <a:rPr lang="en-US" altLang="en-US" dirty="0"/>
              <a:t> is loaded before the value of </a:t>
            </a:r>
            <a:r>
              <a:rPr lang="en-US" altLang="en-US" dirty="0">
                <a:latin typeface="Courier New" panose="02070309020205020404" pitchFamily="49" charset="0"/>
                <a:cs typeface="Courier New" panose="02070309020205020404" pitchFamily="49" charset="0"/>
              </a:rPr>
              <a:t>x</a:t>
            </a:r>
            <a:r>
              <a:rPr lang="en-US" altLang="en-US" dirty="0"/>
              <a:t>.</a:t>
            </a:r>
          </a:p>
          <a:p>
            <a:r>
              <a:rPr lang="en-US" altLang="en-US" dirty="0"/>
              <a:t>For Thread 2 we ensure that the assignment to </a:t>
            </a:r>
            <a:r>
              <a:rPr lang="en-US" altLang="en-US" dirty="0">
                <a:latin typeface="Courier New" panose="02070309020205020404" pitchFamily="49" charset="0"/>
                <a:cs typeface="Courier New" panose="02070309020205020404" pitchFamily="49" charset="0"/>
              </a:rPr>
              <a:t>x</a:t>
            </a:r>
            <a:r>
              <a:rPr lang="en-US" altLang="en-US" dirty="0"/>
              <a:t> occurs before the assignment </a:t>
            </a:r>
            <a:r>
              <a:rPr lang="en-US" altLang="en-US" dirty="0">
                <a:latin typeface="Courier New" panose="02070309020205020404" pitchFamily="49" charset="0"/>
                <a:cs typeface="Courier New" panose="02070309020205020404" pitchFamily="49" charset="0"/>
              </a:rPr>
              <a:t>flag.</a:t>
            </a:r>
          </a:p>
          <a:p>
            <a:pPr marL="0" indent="0">
              <a:buNone/>
            </a:pPr>
            <a:endParaRPr lang="en-US"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a:extLst>
              <a:ext uri="{FF2B5EF4-FFF2-40B4-BE49-F238E27FC236}">
                <a16:creationId xmlns:a16="http://schemas.microsoft.com/office/drawing/2014/main" id="{62C87C16-2CC3-4D01-8B70-700C408B0611}"/>
              </a:ext>
            </a:extLst>
          </p:cNvPr>
          <p:cNvSpPr>
            <a:spLocks noGrp="1"/>
          </p:cNvSpPr>
          <p:nvPr>
            <p:ph type="title"/>
          </p:nvPr>
        </p:nvSpPr>
        <p:spPr>
          <a:xfrm>
            <a:off x="679622" y="1278964"/>
            <a:ext cx="8229600" cy="576262"/>
          </a:xfrm>
        </p:spPr>
        <p:txBody>
          <a:bodyPr/>
          <a:lstStyle/>
          <a:p>
            <a:pPr algn="ctr"/>
            <a:r>
              <a:rPr lang="en-US" altLang="en-US" sz="2800" b="1" dirty="0"/>
              <a:t>Memory Barrier Instructions</a:t>
            </a:r>
          </a:p>
        </p:txBody>
      </p:sp>
      <p:sp>
        <p:nvSpPr>
          <p:cNvPr id="95234" name="Content Placeholder 2">
            <a:extLst>
              <a:ext uri="{FF2B5EF4-FFF2-40B4-BE49-F238E27FC236}">
                <a16:creationId xmlns:a16="http://schemas.microsoft.com/office/drawing/2014/main" id="{70E548C8-2D73-43AE-A959-D72F2E9FFEB8}"/>
              </a:ext>
            </a:extLst>
          </p:cNvPr>
          <p:cNvSpPr>
            <a:spLocks noGrp="1"/>
          </p:cNvSpPr>
          <p:nvPr>
            <p:ph idx="1"/>
          </p:nvPr>
        </p:nvSpPr>
        <p:spPr>
          <a:xfrm>
            <a:off x="855877" y="2267463"/>
            <a:ext cx="7162898" cy="4590537"/>
          </a:xfrm>
        </p:spPr>
        <p:txBody>
          <a:bodyPr/>
          <a:lstStyle/>
          <a:p>
            <a:pPr marL="285750" indent="-285750">
              <a:buFont typeface="Arial" panose="020B0604020202020204" pitchFamily="34" charset="0"/>
              <a:buChar char="•"/>
            </a:pPr>
            <a:r>
              <a:rPr lang="en-US" altLang="en-US" dirty="0"/>
              <a:t>When a memory barrier instruction is performed, the system ensures that all loads and stores are completed before any subsequent load or store operations are performed.</a:t>
            </a:r>
          </a:p>
          <a:p>
            <a:pPr marL="285750" indent="-285750">
              <a:buFont typeface="Arial" panose="020B0604020202020204" pitchFamily="34" charset="0"/>
              <a:buChar char="•"/>
            </a:pPr>
            <a:r>
              <a:rPr lang="en-US" altLang="en-US" dirty="0"/>
              <a:t>Therefore, even if instructions were reordered, the memory barrier ensures that the store operations are completed in memory and visible to other processors before future load or store operations are performed.</a:t>
            </a:r>
          </a:p>
          <a:p>
            <a:endParaRPr lang="en-US"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a:extLst>
              <a:ext uri="{FF2B5EF4-FFF2-40B4-BE49-F238E27FC236}">
                <a16:creationId xmlns:a16="http://schemas.microsoft.com/office/drawing/2014/main" id="{442C1761-4412-475C-9839-4768E62E127C}"/>
              </a:ext>
            </a:extLst>
          </p:cNvPr>
          <p:cNvSpPr>
            <a:spLocks noGrp="1" noChangeArrowheads="1"/>
          </p:cNvSpPr>
          <p:nvPr>
            <p:ph type="title"/>
          </p:nvPr>
        </p:nvSpPr>
        <p:spPr>
          <a:xfrm>
            <a:off x="1211349" y="1284508"/>
            <a:ext cx="7586662" cy="576262"/>
          </a:xfrm>
        </p:spPr>
        <p:txBody>
          <a:bodyPr/>
          <a:lstStyle/>
          <a:p>
            <a:pPr algn="ctr" eaLnBrk="1" hangingPunct="1"/>
            <a:r>
              <a:rPr lang="en-US" altLang="en-US" sz="2800" b="1" dirty="0"/>
              <a:t>Synchronization Hardware</a:t>
            </a:r>
          </a:p>
        </p:txBody>
      </p:sp>
      <p:sp>
        <p:nvSpPr>
          <p:cNvPr id="29698" name="Rectangle 3">
            <a:extLst>
              <a:ext uri="{FF2B5EF4-FFF2-40B4-BE49-F238E27FC236}">
                <a16:creationId xmlns:a16="http://schemas.microsoft.com/office/drawing/2014/main" id="{2DD2140A-53F2-4366-93DC-AD9AE2167D50}"/>
              </a:ext>
            </a:extLst>
          </p:cNvPr>
          <p:cNvSpPr>
            <a:spLocks noGrp="1" noChangeArrowheads="1"/>
          </p:cNvSpPr>
          <p:nvPr>
            <p:ph idx="1"/>
          </p:nvPr>
        </p:nvSpPr>
        <p:spPr>
          <a:xfrm>
            <a:off x="833451" y="2172602"/>
            <a:ext cx="7443675" cy="4372487"/>
          </a:xfrm>
        </p:spPr>
        <p:txBody>
          <a:bodyPr/>
          <a:lstStyle/>
          <a:p>
            <a:pPr>
              <a:lnSpc>
                <a:spcPct val="90000"/>
              </a:lnSpc>
              <a:tabLst>
                <a:tab pos="739775" algn="l"/>
                <a:tab pos="1020763" algn="l"/>
                <a:tab pos="1257300" algn="l"/>
              </a:tabLst>
            </a:pPr>
            <a:r>
              <a:rPr lang="en-US" altLang="en-US" dirty="0"/>
              <a:t>Many systems provide hardware support for implementing the critical section code.</a:t>
            </a:r>
          </a:p>
          <a:p>
            <a:pPr>
              <a:lnSpc>
                <a:spcPct val="90000"/>
              </a:lnSpc>
              <a:tabLst>
                <a:tab pos="739775" algn="l"/>
                <a:tab pos="1020763" algn="l"/>
                <a:tab pos="1257300" algn="l"/>
              </a:tabLst>
            </a:pPr>
            <a:r>
              <a:rPr lang="en-US" altLang="en-US" dirty="0"/>
              <a:t>Uniprocessors – could disable interrupts</a:t>
            </a:r>
          </a:p>
          <a:p>
            <a:pPr lvl="1">
              <a:lnSpc>
                <a:spcPct val="90000"/>
              </a:lnSpc>
              <a:tabLst>
                <a:tab pos="739775" algn="l"/>
                <a:tab pos="1020763" algn="l"/>
                <a:tab pos="1257300" algn="l"/>
              </a:tabLst>
            </a:pPr>
            <a:r>
              <a:rPr lang="en-US" altLang="en-US" dirty="0"/>
              <a:t>Currently running code would execute without preemption</a:t>
            </a:r>
          </a:p>
          <a:p>
            <a:pPr lvl="1">
              <a:lnSpc>
                <a:spcPct val="90000"/>
              </a:lnSpc>
              <a:tabLst>
                <a:tab pos="739775" algn="l"/>
                <a:tab pos="1020763" algn="l"/>
                <a:tab pos="1257300" algn="l"/>
              </a:tabLst>
            </a:pPr>
            <a:r>
              <a:rPr lang="en-US" altLang="en-US" dirty="0"/>
              <a:t>Generally too inefficient on multiprocessor systems</a:t>
            </a:r>
          </a:p>
          <a:p>
            <a:pPr lvl="2">
              <a:lnSpc>
                <a:spcPct val="90000"/>
              </a:lnSpc>
              <a:tabLst>
                <a:tab pos="739775" algn="l"/>
                <a:tab pos="1020763" algn="l"/>
                <a:tab pos="1257300" algn="l"/>
              </a:tabLst>
            </a:pPr>
            <a:r>
              <a:rPr lang="en-US" altLang="en-US" dirty="0"/>
              <a:t>Operating systems using this not broadly scalable</a:t>
            </a:r>
          </a:p>
          <a:p>
            <a:pPr>
              <a:lnSpc>
                <a:spcPct val="90000"/>
              </a:lnSpc>
              <a:tabLst>
                <a:tab pos="739775" algn="l"/>
                <a:tab pos="1020763" algn="l"/>
                <a:tab pos="1257300" algn="l"/>
              </a:tabLst>
            </a:pPr>
            <a:r>
              <a:rPr lang="en-US" altLang="en-US" dirty="0"/>
              <a:t>We will look at three forms of hardware support:</a:t>
            </a:r>
            <a:br>
              <a:rPr lang="en-US" altLang="en-US" dirty="0"/>
            </a:br>
            <a:br>
              <a:rPr lang="en-US" altLang="en-US" dirty="0"/>
            </a:br>
            <a:r>
              <a:rPr lang="en-US" altLang="en-US" dirty="0">
                <a:solidFill>
                  <a:srgbClr val="CC6600"/>
                </a:solidFill>
              </a:rPr>
              <a:t>1.  </a:t>
            </a:r>
            <a:r>
              <a:rPr lang="en-US" altLang="en-US" dirty="0"/>
              <a:t>Hardware instructions</a:t>
            </a:r>
            <a:br>
              <a:rPr lang="en-US" altLang="en-US" dirty="0"/>
            </a:br>
            <a:br>
              <a:rPr lang="en-US" altLang="en-US" dirty="0"/>
            </a:br>
            <a:r>
              <a:rPr lang="en-US" altLang="en-US" dirty="0">
                <a:solidFill>
                  <a:srgbClr val="CC6600"/>
                </a:solidFill>
              </a:rPr>
              <a:t>2.  </a:t>
            </a:r>
            <a:r>
              <a:rPr lang="en-US" altLang="en-US" dirty="0"/>
              <a:t>Atomic variables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a:extLst>
              <a:ext uri="{FF2B5EF4-FFF2-40B4-BE49-F238E27FC236}">
                <a16:creationId xmlns:a16="http://schemas.microsoft.com/office/drawing/2014/main" id="{1A49B8FB-3200-4536-BAF9-78B70AEA887B}"/>
              </a:ext>
            </a:extLst>
          </p:cNvPr>
          <p:cNvSpPr>
            <a:spLocks noGrp="1"/>
          </p:cNvSpPr>
          <p:nvPr>
            <p:ph type="title"/>
          </p:nvPr>
        </p:nvSpPr>
        <p:spPr>
          <a:xfrm>
            <a:off x="481914" y="1015355"/>
            <a:ext cx="8229600" cy="576262"/>
          </a:xfrm>
        </p:spPr>
        <p:txBody>
          <a:bodyPr/>
          <a:lstStyle/>
          <a:p>
            <a:pPr algn="ctr"/>
            <a:r>
              <a:rPr lang="en-US" altLang="en-US" sz="2800" b="1" dirty="0"/>
              <a:t>Hardware Instructions</a:t>
            </a:r>
          </a:p>
        </p:txBody>
      </p:sp>
      <p:sp>
        <p:nvSpPr>
          <p:cNvPr id="97282" name="Content Placeholder 2">
            <a:extLst>
              <a:ext uri="{FF2B5EF4-FFF2-40B4-BE49-F238E27FC236}">
                <a16:creationId xmlns:a16="http://schemas.microsoft.com/office/drawing/2014/main" id="{AA450727-31EB-4901-A991-F21A53F3C62A}"/>
              </a:ext>
            </a:extLst>
          </p:cNvPr>
          <p:cNvSpPr>
            <a:spLocks noGrp="1"/>
          </p:cNvSpPr>
          <p:nvPr>
            <p:ph idx="1"/>
          </p:nvPr>
        </p:nvSpPr>
        <p:spPr>
          <a:xfrm>
            <a:off x="831163" y="2172603"/>
            <a:ext cx="6199261" cy="4147404"/>
          </a:xfrm>
        </p:spPr>
        <p:txBody>
          <a:bodyPr/>
          <a:lstStyle/>
          <a:p>
            <a:r>
              <a:rPr lang="en-US" altLang="en-US" dirty="0"/>
              <a:t>Special hardware instructions that allow us to either </a:t>
            </a:r>
            <a:r>
              <a:rPr lang="en-US" altLang="en-US" i="1" dirty="0"/>
              <a:t>test-and-modify</a:t>
            </a:r>
            <a:r>
              <a:rPr lang="en-US" altLang="en-US" dirty="0"/>
              <a:t> the content of a word, or to </a:t>
            </a:r>
            <a:r>
              <a:rPr lang="en-US" altLang="en-US" i="1" dirty="0"/>
              <a:t>swap</a:t>
            </a:r>
            <a:r>
              <a:rPr lang="en-US" altLang="en-US" dirty="0"/>
              <a:t> the contents of two words atomically (uninterruptedly.)</a:t>
            </a:r>
          </a:p>
          <a:p>
            <a:pPr lvl="1"/>
            <a:r>
              <a:rPr lang="en-US" altLang="en-US" b="1" dirty="0"/>
              <a:t>Test-and-Set</a:t>
            </a:r>
            <a:r>
              <a:rPr lang="en-US" altLang="en-US" dirty="0"/>
              <a:t> instruction</a:t>
            </a:r>
          </a:p>
          <a:p>
            <a:pPr lvl="1"/>
            <a:r>
              <a:rPr lang="en-US" altLang="en-US" b="1" dirty="0"/>
              <a:t>Compare-and-Swap</a:t>
            </a:r>
            <a:r>
              <a:rPr lang="en-US" altLang="en-US" dirty="0"/>
              <a:t> instruction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a:extLst>
              <a:ext uri="{FF2B5EF4-FFF2-40B4-BE49-F238E27FC236}">
                <a16:creationId xmlns:a16="http://schemas.microsoft.com/office/drawing/2014/main" id="{1A49B8FB-3200-4536-BAF9-78B70AEA887B}"/>
              </a:ext>
            </a:extLst>
          </p:cNvPr>
          <p:cNvSpPr>
            <a:spLocks noGrp="1"/>
          </p:cNvSpPr>
          <p:nvPr>
            <p:ph type="title"/>
          </p:nvPr>
        </p:nvSpPr>
        <p:spPr>
          <a:xfrm>
            <a:off x="934995" y="1223897"/>
            <a:ext cx="8229600" cy="576262"/>
          </a:xfrm>
        </p:spPr>
        <p:txBody>
          <a:bodyPr/>
          <a:lstStyle/>
          <a:p>
            <a:pPr algn="ctr"/>
            <a:r>
              <a:rPr lang="en-US" altLang="en-US" sz="2800" b="1" dirty="0"/>
              <a:t>The test_and_set  Instruction </a:t>
            </a:r>
          </a:p>
        </p:txBody>
      </p:sp>
      <p:sp>
        <p:nvSpPr>
          <p:cNvPr id="97282" name="Content Placeholder 2">
            <a:extLst>
              <a:ext uri="{FF2B5EF4-FFF2-40B4-BE49-F238E27FC236}">
                <a16:creationId xmlns:a16="http://schemas.microsoft.com/office/drawing/2014/main" id="{AA450727-31EB-4901-A991-F21A53F3C62A}"/>
              </a:ext>
            </a:extLst>
          </p:cNvPr>
          <p:cNvSpPr>
            <a:spLocks noGrp="1"/>
          </p:cNvSpPr>
          <p:nvPr>
            <p:ph idx="1"/>
          </p:nvPr>
        </p:nvSpPr>
        <p:spPr>
          <a:xfrm>
            <a:off x="806450" y="2135532"/>
            <a:ext cx="6199261" cy="4147404"/>
          </a:xfrm>
        </p:spPr>
        <p:txBody>
          <a:bodyPr/>
          <a:lstStyle/>
          <a:p>
            <a:r>
              <a:rPr lang="en-US" altLang="en-US" dirty="0"/>
              <a:t>Definition</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a:t>
            </a:r>
            <a:r>
              <a:rPr lang="en-US" altLang="en-US" b="1" dirty="0" err="1">
                <a:solidFill>
                  <a:srgbClr val="000000"/>
                </a:solidFill>
                <a:latin typeface="Courier New" panose="02070309020205020404" pitchFamily="49" charset="0"/>
              </a:rPr>
              <a:t>boolean</a:t>
            </a:r>
            <a:r>
              <a:rPr lang="en-US" altLang="en-US" b="1" dirty="0">
                <a:solidFill>
                  <a:srgbClr val="000000"/>
                </a:solidFill>
                <a:latin typeface="Courier New" panose="02070309020205020404" pitchFamily="49" charset="0"/>
              </a:rPr>
              <a:t> test_and_set (</a:t>
            </a:r>
            <a:r>
              <a:rPr lang="en-US" altLang="en-US" b="1" dirty="0" err="1">
                <a:solidFill>
                  <a:srgbClr val="000000"/>
                </a:solidFill>
                <a:latin typeface="Courier New" panose="02070309020205020404" pitchFamily="49" charset="0"/>
              </a:rPr>
              <a:t>boolean</a:t>
            </a:r>
            <a:r>
              <a:rPr lang="en-US" altLang="en-US" b="1" dirty="0">
                <a:solidFill>
                  <a:srgbClr val="000000"/>
                </a:solidFill>
                <a:latin typeface="Courier New" panose="02070309020205020404" pitchFamily="49" charset="0"/>
              </a:rPr>
              <a:t> *target)</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a:t>
            </a:r>
            <a:r>
              <a:rPr lang="en-US" altLang="en-US" b="1" dirty="0" err="1">
                <a:solidFill>
                  <a:srgbClr val="000000"/>
                </a:solidFill>
                <a:latin typeface="Courier New" panose="02070309020205020404" pitchFamily="49" charset="0"/>
              </a:rPr>
              <a:t>boolean</a:t>
            </a:r>
            <a:r>
              <a:rPr lang="en-US" altLang="en-US" b="1" dirty="0">
                <a:solidFill>
                  <a:srgbClr val="000000"/>
                </a:solidFill>
                <a:latin typeface="Courier New" panose="02070309020205020404" pitchFamily="49" charset="0"/>
              </a:rPr>
              <a:t> </a:t>
            </a:r>
            <a:r>
              <a:rPr lang="en-US" altLang="en-US" b="1" dirty="0" err="1">
                <a:solidFill>
                  <a:srgbClr val="000000"/>
                </a:solidFill>
                <a:latin typeface="Courier New" panose="02070309020205020404" pitchFamily="49" charset="0"/>
              </a:rPr>
              <a:t>rv</a:t>
            </a:r>
            <a:r>
              <a:rPr lang="en-US" altLang="en-US" b="1" dirty="0">
                <a:solidFill>
                  <a:srgbClr val="000000"/>
                </a:solidFill>
                <a:latin typeface="Courier New" panose="02070309020205020404" pitchFamily="49" charset="0"/>
              </a:rPr>
              <a:t> = *target;</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*target = true;</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return </a:t>
            </a:r>
            <a:r>
              <a:rPr lang="en-US" altLang="en-US" b="1" dirty="0" err="1">
                <a:solidFill>
                  <a:srgbClr val="000000"/>
                </a:solidFill>
                <a:latin typeface="Courier New" panose="02070309020205020404" pitchFamily="49" charset="0"/>
              </a:rPr>
              <a:t>rv</a:t>
            </a:r>
            <a:r>
              <a:rPr lang="en-US" altLang="en-US" b="1" dirty="0">
                <a:solidFill>
                  <a:srgbClr val="000000"/>
                </a:solidFill>
                <a:latin typeface="Courier New" panose="02070309020205020404" pitchFamily="49" charset="0"/>
              </a:rPr>
              <a:t>:</a:t>
            </a:r>
          </a:p>
          <a:p>
            <a:pPr>
              <a:lnSpc>
                <a:spcPct val="90000"/>
              </a:lnSpc>
              <a:buFont typeface="Monotype Sorts" pitchFamily="-84" charset="2"/>
              <a:buNone/>
              <a:tabLst>
                <a:tab pos="739775" algn="l"/>
                <a:tab pos="1020763" algn="l"/>
                <a:tab pos="1257300" algn="l"/>
              </a:tabLst>
            </a:pPr>
            <a:r>
              <a:rPr lang="en-US" altLang="en-US" b="1" dirty="0">
                <a:solidFill>
                  <a:srgbClr val="000000"/>
                </a:solidFill>
                <a:latin typeface="Courier New" panose="02070309020205020404" pitchFamily="49" charset="0"/>
              </a:rPr>
              <a:t>        }</a:t>
            </a:r>
            <a:endParaRPr lang="en-US" altLang="en-US" dirty="0">
              <a:solidFill>
                <a:srgbClr val="0000FF"/>
              </a:solidFill>
            </a:endParaRPr>
          </a:p>
          <a:p>
            <a:r>
              <a:rPr lang="en-US" altLang="en-US" dirty="0"/>
              <a:t>Properties</a:t>
            </a:r>
          </a:p>
          <a:p>
            <a:pPr lvl="1"/>
            <a:r>
              <a:rPr lang="en-US" altLang="en-US" dirty="0"/>
              <a:t>Executed atomically</a:t>
            </a:r>
          </a:p>
          <a:p>
            <a:pPr lvl="1"/>
            <a:r>
              <a:rPr lang="en-US" altLang="en-US" dirty="0"/>
              <a:t>Returns the original value of passed parameter</a:t>
            </a:r>
          </a:p>
          <a:p>
            <a:pPr lvl="1"/>
            <a:r>
              <a:rPr lang="en-US" altLang="en-US" dirty="0"/>
              <a:t>Set the new value of passed parameter to </a:t>
            </a:r>
            <a:r>
              <a:rPr lang="en-US" altLang="en-US" b="1" dirty="0">
                <a:solidFill>
                  <a:srgbClr val="000000"/>
                </a:solidFill>
                <a:latin typeface="Courier New" panose="02070309020205020404" pitchFamily="49" charset="0"/>
              </a:rPr>
              <a:t>true</a:t>
            </a:r>
            <a:endParaRPr lang="en-US" altLang="en-US" b="1" dirty="0">
              <a:latin typeface="Courier New" panose="02070309020205020404" pitchFamily="49" charset="0"/>
              <a:cs typeface="Courier New" panose="02070309020205020404" pitchFamily="49" charset="0"/>
            </a:endParaRPr>
          </a:p>
          <a:p>
            <a:pPr lvl="1"/>
            <a:endParaRPr lang="en-US"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a:extLst>
              <a:ext uri="{FF2B5EF4-FFF2-40B4-BE49-F238E27FC236}">
                <a16:creationId xmlns:a16="http://schemas.microsoft.com/office/drawing/2014/main" id="{41F217BE-A43A-46A9-BC10-72EEA59E16E2}"/>
              </a:ext>
            </a:extLst>
          </p:cNvPr>
          <p:cNvSpPr>
            <a:spLocks noGrp="1" noChangeArrowheads="1"/>
          </p:cNvSpPr>
          <p:nvPr>
            <p:ph type="title"/>
          </p:nvPr>
        </p:nvSpPr>
        <p:spPr>
          <a:xfrm>
            <a:off x="1081645" y="894507"/>
            <a:ext cx="7837487" cy="576263"/>
          </a:xfrm>
        </p:spPr>
        <p:txBody>
          <a:bodyPr/>
          <a:lstStyle/>
          <a:p>
            <a:pPr algn="ctr" eaLnBrk="1" hangingPunct="1"/>
            <a:r>
              <a:rPr lang="en-US" altLang="en-US" sz="2800" b="1" dirty="0"/>
              <a:t>Solution Using test_and_set()</a:t>
            </a:r>
          </a:p>
        </p:txBody>
      </p:sp>
      <p:sp>
        <p:nvSpPr>
          <p:cNvPr id="18435" name="Rectangle 3">
            <a:extLst>
              <a:ext uri="{FF2B5EF4-FFF2-40B4-BE49-F238E27FC236}">
                <a16:creationId xmlns:a16="http://schemas.microsoft.com/office/drawing/2014/main" id="{8373B695-ABAB-490F-AEA7-7E59C905C7D0}"/>
              </a:ext>
            </a:extLst>
          </p:cNvPr>
          <p:cNvSpPr>
            <a:spLocks noGrp="1" noChangeArrowheads="1"/>
          </p:cNvSpPr>
          <p:nvPr>
            <p:ph idx="1"/>
          </p:nvPr>
        </p:nvSpPr>
        <p:spPr>
          <a:xfrm>
            <a:off x="1081645" y="1898136"/>
            <a:ext cx="7054850" cy="5067300"/>
          </a:xfrm>
        </p:spPr>
        <p:txBody>
          <a:bodyPr/>
          <a:lstStyle/>
          <a:p>
            <a:pPr>
              <a:lnSpc>
                <a:spcPct val="90000"/>
              </a:lnSpc>
              <a:tabLst>
                <a:tab pos="741363" algn="l"/>
                <a:tab pos="1022350" algn="l"/>
                <a:tab pos="1258888" algn="l"/>
              </a:tabLst>
            </a:pPr>
            <a:r>
              <a:rPr lang="en-US" altLang="en-US" dirty="0"/>
              <a:t>Shared </a:t>
            </a:r>
            <a:r>
              <a:rPr lang="en-US" altLang="en-US" dirty="0" err="1"/>
              <a:t>boolean</a:t>
            </a:r>
            <a:r>
              <a:rPr lang="en-US" altLang="en-US" dirty="0"/>
              <a:t> variable </a:t>
            </a:r>
            <a:r>
              <a:rPr lang="en-US" altLang="en-US" b="1" dirty="0">
                <a:latin typeface="Courier New" panose="02070309020205020404" pitchFamily="49" charset="0"/>
                <a:cs typeface="Courier New" panose="02070309020205020404" pitchFamily="49" charset="0"/>
              </a:rPr>
              <a:t>lock</a:t>
            </a:r>
            <a:r>
              <a:rPr lang="en-US" altLang="en-US" dirty="0"/>
              <a:t>, initialized to </a:t>
            </a:r>
            <a:r>
              <a:rPr lang="en-US" altLang="en-US" b="1" dirty="0">
                <a:latin typeface="Courier New" panose="02070309020205020404" pitchFamily="49" charset="0"/>
                <a:cs typeface="Courier New" panose="02070309020205020404" pitchFamily="49" charset="0"/>
              </a:rPr>
              <a:t>false</a:t>
            </a:r>
          </a:p>
          <a:p>
            <a:pPr>
              <a:lnSpc>
                <a:spcPct val="90000"/>
              </a:lnSpc>
              <a:tabLst>
                <a:tab pos="741363" algn="l"/>
                <a:tab pos="1022350" algn="l"/>
                <a:tab pos="1258888" algn="l"/>
              </a:tabLst>
            </a:pPr>
            <a:r>
              <a:rPr lang="en-US" altLang="en-US" dirty="0"/>
              <a:t>Solution:</a:t>
            </a:r>
            <a:endParaRPr lang="en-US" altLang="en-US" sz="1400" b="1" dirty="0">
              <a:latin typeface="Courier New" panose="02070309020205020404" pitchFamily="49" charset="0"/>
              <a:cs typeface="Courier New" panose="02070309020205020404" pitchFamily="49" charset="0"/>
            </a:endParaRP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cs typeface="Courier New" panose="02070309020205020404" pitchFamily="49" charset="0"/>
              </a:rPr>
              <a:t>       </a:t>
            </a:r>
            <a:r>
              <a:rPr lang="en-US" altLang="en-US" sz="1600" b="1" dirty="0">
                <a:solidFill>
                  <a:srgbClr val="000000"/>
                </a:solidFill>
                <a:latin typeface="Courier New" panose="02070309020205020404" pitchFamily="49" charset="0"/>
                <a:cs typeface="Courier New" panose="02070309020205020404" pitchFamily="49" charset="0"/>
              </a:rPr>
              <a:t>do {</a:t>
            </a:r>
            <a:br>
              <a:rPr lang="en-US" altLang="en-US" sz="1600" b="1" dirty="0">
                <a:solidFill>
                  <a:srgbClr val="000000"/>
                </a:solidFill>
                <a:latin typeface="Courier New" panose="02070309020205020404" pitchFamily="49" charset="0"/>
                <a:cs typeface="Courier New" panose="02070309020205020404" pitchFamily="49" charset="0"/>
              </a:rPr>
            </a:br>
            <a:r>
              <a:rPr lang="en-US" altLang="en-US" sz="1600" b="1" dirty="0">
                <a:solidFill>
                  <a:srgbClr val="000000"/>
                </a:solidFill>
                <a:latin typeface="Courier New" panose="02070309020205020404" pitchFamily="49" charset="0"/>
                <a:cs typeface="Courier New" panose="02070309020205020404" pitchFamily="49" charset="0"/>
              </a:rPr>
              <a:t>          while (test_and_set(&amp;lock)) </a:t>
            </a:r>
          </a:p>
          <a:p>
            <a:pPr>
              <a:buFont typeface="Monotype Sorts" pitchFamily="-84" charset="2"/>
              <a:buNone/>
              <a:tabLst>
                <a:tab pos="741363" algn="l"/>
                <a:tab pos="1022350" algn="l"/>
                <a:tab pos="1258888" algn="l"/>
              </a:tabLst>
            </a:pPr>
            <a:r>
              <a:rPr lang="en-US" altLang="en-US" sz="1600" b="1" dirty="0">
                <a:solidFill>
                  <a:srgbClr val="000000"/>
                </a:solidFill>
                <a:latin typeface="Courier New" panose="02070309020205020404" pitchFamily="49" charset="0"/>
                <a:cs typeface="Courier New" panose="02070309020205020404" pitchFamily="49" charset="0"/>
              </a:rPr>
              <a:t>             ; /* do nothing */ </a:t>
            </a:r>
            <a:br>
              <a:rPr lang="en-US" altLang="en-US" sz="1600" b="1" dirty="0">
                <a:solidFill>
                  <a:srgbClr val="000000"/>
                </a:solidFill>
                <a:latin typeface="Courier New" panose="02070309020205020404" pitchFamily="49" charset="0"/>
                <a:cs typeface="Courier New" panose="02070309020205020404" pitchFamily="49" charset="0"/>
              </a:rPr>
            </a:br>
            <a:endParaRPr lang="en-US" altLang="en-US" sz="1600" b="1" dirty="0">
              <a:solidFill>
                <a:srgbClr val="000000"/>
              </a:solidFill>
              <a:latin typeface="Courier New" panose="02070309020205020404" pitchFamily="49" charset="0"/>
              <a:cs typeface="Courier New" panose="02070309020205020404" pitchFamily="49" charset="0"/>
            </a:endParaRPr>
          </a:p>
          <a:p>
            <a:pPr>
              <a:buFont typeface="Monotype Sorts" pitchFamily="-84" charset="2"/>
              <a:buNone/>
              <a:tabLst>
                <a:tab pos="741363" algn="l"/>
                <a:tab pos="1022350" algn="l"/>
                <a:tab pos="1258888" algn="l"/>
              </a:tabLst>
            </a:pPr>
            <a:r>
              <a:rPr lang="en-US" altLang="en-US" sz="1600" b="1" dirty="0">
                <a:solidFill>
                  <a:srgbClr val="000000"/>
                </a:solidFill>
                <a:latin typeface="Courier New" panose="02070309020205020404" pitchFamily="49" charset="0"/>
                <a:cs typeface="Courier New" panose="02070309020205020404" pitchFamily="49" charset="0"/>
              </a:rPr>
              <a:t>                 /* critical section */ </a:t>
            </a:r>
            <a:br>
              <a:rPr lang="en-US" altLang="en-US" sz="1600" b="1" dirty="0">
                <a:solidFill>
                  <a:srgbClr val="000000"/>
                </a:solidFill>
                <a:latin typeface="Courier New" panose="02070309020205020404" pitchFamily="49" charset="0"/>
                <a:cs typeface="Courier New" panose="02070309020205020404" pitchFamily="49" charset="0"/>
              </a:rPr>
            </a:br>
            <a:endParaRPr lang="en-US" altLang="en-US" sz="1600" b="1" dirty="0">
              <a:solidFill>
                <a:srgbClr val="000000"/>
              </a:solidFill>
              <a:latin typeface="Courier New" panose="02070309020205020404" pitchFamily="49" charset="0"/>
              <a:cs typeface="Courier New" panose="02070309020205020404" pitchFamily="49" charset="0"/>
            </a:endParaRPr>
          </a:p>
          <a:p>
            <a:pPr>
              <a:buFont typeface="Monotype Sorts" pitchFamily="-84" charset="2"/>
              <a:buNone/>
              <a:tabLst>
                <a:tab pos="741363" algn="l"/>
                <a:tab pos="1022350" algn="l"/>
                <a:tab pos="1258888" algn="l"/>
              </a:tabLst>
            </a:pPr>
            <a:r>
              <a:rPr lang="en-US" altLang="en-US" sz="1600" b="1" dirty="0">
                <a:solidFill>
                  <a:srgbClr val="000000"/>
                </a:solidFill>
                <a:latin typeface="Courier New" panose="02070309020205020404" pitchFamily="49" charset="0"/>
                <a:cs typeface="Courier New" panose="02070309020205020404" pitchFamily="49" charset="0"/>
              </a:rPr>
              <a:t>          lock = false; </a:t>
            </a:r>
          </a:p>
          <a:p>
            <a:pPr>
              <a:buFont typeface="Monotype Sorts" pitchFamily="-84" charset="2"/>
              <a:buNone/>
              <a:tabLst>
                <a:tab pos="741363" algn="l"/>
                <a:tab pos="1022350" algn="l"/>
                <a:tab pos="1258888" algn="l"/>
              </a:tabLst>
            </a:pPr>
            <a:r>
              <a:rPr lang="en-US" altLang="en-US" sz="1600" b="1" dirty="0">
                <a:solidFill>
                  <a:srgbClr val="000000"/>
                </a:solidFill>
                <a:latin typeface="Courier New" panose="02070309020205020404" pitchFamily="49" charset="0"/>
                <a:cs typeface="Courier New" panose="02070309020205020404" pitchFamily="49" charset="0"/>
              </a:rPr>
              <a:t>                 /* remainder section */ </a:t>
            </a:r>
          </a:p>
          <a:p>
            <a:pPr>
              <a:buFont typeface="Monotype Sorts" pitchFamily="-84" charset="2"/>
              <a:buNone/>
              <a:tabLst>
                <a:tab pos="741363" algn="l"/>
                <a:tab pos="1022350" algn="l"/>
                <a:tab pos="1258888" algn="l"/>
              </a:tabLst>
            </a:pPr>
            <a:r>
              <a:rPr lang="en-US" altLang="en-US" sz="1600" b="1" dirty="0">
                <a:solidFill>
                  <a:srgbClr val="000000"/>
                </a:solidFill>
                <a:latin typeface="Courier New" panose="02070309020205020404" pitchFamily="49" charset="0"/>
                <a:cs typeface="Courier New" panose="02070309020205020404" pitchFamily="49" charset="0"/>
              </a:rPr>
              <a:t>       } while (true);</a:t>
            </a:r>
          </a:p>
          <a:p>
            <a:pPr>
              <a:buFont typeface="Monotype Sorts" pitchFamily="-84" charset="2"/>
              <a:buNone/>
              <a:tabLst>
                <a:tab pos="741363" algn="l"/>
                <a:tab pos="1022350" algn="l"/>
                <a:tab pos="1258888" algn="l"/>
              </a:tabLst>
            </a:pPr>
            <a:endParaRPr lang="en-US" altLang="en-US" sz="1600" b="1" dirty="0">
              <a:solidFill>
                <a:srgbClr val="000000"/>
              </a:solidFill>
              <a:latin typeface="Courier New" panose="02070309020205020404" pitchFamily="49" charset="0"/>
              <a:cs typeface="Courier New" panose="02070309020205020404" pitchFamily="49" charset="0"/>
            </a:endParaRPr>
          </a:p>
          <a:p>
            <a:pPr>
              <a:tabLst>
                <a:tab pos="741363" algn="l"/>
                <a:tab pos="1022350" algn="l"/>
                <a:tab pos="1258888" algn="l"/>
              </a:tabLst>
            </a:pPr>
            <a:r>
              <a:rPr lang="en-US" altLang="en-US" dirty="0"/>
              <a:t>Does it solve the critical-section problem?</a:t>
            </a:r>
          </a:p>
          <a:p>
            <a:pPr>
              <a:lnSpc>
                <a:spcPct val="90000"/>
              </a:lnSpc>
              <a:buFont typeface="Monotype Sorts" pitchFamily="-84" charset="2"/>
              <a:buNone/>
              <a:tabLst>
                <a:tab pos="741363" algn="l"/>
                <a:tab pos="1022350" algn="l"/>
                <a:tab pos="1258888" algn="l"/>
              </a:tabLst>
            </a:pPr>
            <a:endParaRPr lang="en-US" altLang="en-US" dirty="0"/>
          </a:p>
          <a:p>
            <a:pPr>
              <a:lnSpc>
                <a:spcPct val="90000"/>
              </a:lnSpc>
              <a:buFont typeface="Monotype Sorts" pitchFamily="-84" charset="2"/>
              <a:buNone/>
              <a:tabLst>
                <a:tab pos="741363" algn="l"/>
                <a:tab pos="1022350" algn="l"/>
                <a:tab pos="1258888" algn="l"/>
              </a:tabLst>
            </a:pPr>
            <a:r>
              <a:rPr lang="en-US" altLang="en-US"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a:extLst>
              <a:ext uri="{FF2B5EF4-FFF2-40B4-BE49-F238E27FC236}">
                <a16:creationId xmlns:a16="http://schemas.microsoft.com/office/drawing/2014/main" id="{1A49B8FB-3200-4536-BAF9-78B70AEA887B}"/>
              </a:ext>
            </a:extLst>
          </p:cNvPr>
          <p:cNvSpPr>
            <a:spLocks noGrp="1"/>
          </p:cNvSpPr>
          <p:nvPr>
            <p:ph type="title"/>
          </p:nvPr>
        </p:nvSpPr>
        <p:spPr>
          <a:xfrm>
            <a:off x="1103687" y="918910"/>
            <a:ext cx="8229600" cy="576262"/>
          </a:xfrm>
        </p:spPr>
        <p:txBody>
          <a:bodyPr/>
          <a:lstStyle/>
          <a:p>
            <a:pPr algn="ctr"/>
            <a:r>
              <a:rPr lang="en-US" altLang="en-US" sz="2400" b="1" dirty="0"/>
              <a:t>The </a:t>
            </a:r>
            <a:r>
              <a:rPr lang="en-US" altLang="en-US" sz="2400" b="1" dirty="0" err="1"/>
              <a:t>compare_and_swap</a:t>
            </a:r>
            <a:r>
              <a:rPr lang="en-US" altLang="en-US" sz="2400" b="1" dirty="0"/>
              <a:t>  Instruction </a:t>
            </a:r>
          </a:p>
        </p:txBody>
      </p:sp>
      <p:sp>
        <p:nvSpPr>
          <p:cNvPr id="97282" name="Content Placeholder 2">
            <a:extLst>
              <a:ext uri="{FF2B5EF4-FFF2-40B4-BE49-F238E27FC236}">
                <a16:creationId xmlns:a16="http://schemas.microsoft.com/office/drawing/2014/main" id="{AA450727-31EB-4901-A991-F21A53F3C62A}"/>
              </a:ext>
            </a:extLst>
          </p:cNvPr>
          <p:cNvSpPr>
            <a:spLocks noGrp="1"/>
          </p:cNvSpPr>
          <p:nvPr>
            <p:ph idx="1"/>
          </p:nvPr>
        </p:nvSpPr>
        <p:spPr>
          <a:xfrm>
            <a:off x="893622" y="1651932"/>
            <a:ext cx="7807615" cy="2663102"/>
          </a:xfrm>
        </p:spPr>
        <p:txBody>
          <a:bodyPr/>
          <a:lstStyle/>
          <a:p>
            <a:r>
              <a:rPr lang="en-US" altLang="en-US" dirty="0"/>
              <a:t>Definition</a:t>
            </a:r>
          </a:p>
          <a:p>
            <a:pPr>
              <a:buFont typeface="Monotype Sorts" pitchFamily="-84" charset="2"/>
              <a:buNone/>
              <a:tabLst>
                <a:tab pos="741363" algn="l"/>
                <a:tab pos="1022350" algn="l"/>
                <a:tab pos="1258888" algn="l"/>
              </a:tabLst>
            </a:pPr>
            <a:r>
              <a:rPr lang="en-US" altLang="en-US" b="1" dirty="0">
                <a:latin typeface="Courier New" panose="02070309020205020404" pitchFamily="49" charset="0"/>
              </a:rPr>
              <a:t>    </a:t>
            </a:r>
            <a:r>
              <a:rPr lang="en-US" altLang="en-US" sz="1400" b="1" dirty="0">
                <a:latin typeface="Courier New" panose="02070309020205020404" pitchFamily="49" charset="0"/>
              </a:rPr>
              <a:t>int </a:t>
            </a:r>
            <a:r>
              <a:rPr lang="en-US" altLang="en-US" sz="1400" b="1" dirty="0" err="1">
                <a:latin typeface="Courier New" panose="02070309020205020404" pitchFamily="49" charset="0"/>
              </a:rPr>
              <a:t>compare_and_swap</a:t>
            </a:r>
            <a:r>
              <a:rPr lang="en-US" altLang="en-US" sz="1400" b="1" dirty="0">
                <a:latin typeface="Courier New" panose="02070309020205020404" pitchFamily="49" charset="0"/>
              </a:rPr>
              <a:t>(int *value, int expected, int </a:t>
            </a:r>
            <a:r>
              <a:rPr lang="en-US" altLang="en-US" sz="1400" b="1" dirty="0" err="1">
                <a:latin typeface="Courier New" panose="02070309020205020404" pitchFamily="49" charset="0"/>
              </a:rPr>
              <a:t>new_value</a:t>
            </a:r>
            <a:r>
              <a:rPr lang="en-US" altLang="en-US" sz="1400" b="1" dirty="0">
                <a:latin typeface="Courier New" panose="02070309020205020404" pitchFamily="49" charset="0"/>
              </a:rPr>
              <a:t>)</a:t>
            </a: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rPr>
              <a:t>      {                  </a:t>
            </a: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rPr>
              <a:t>   </a:t>
            </a:r>
            <a:r>
              <a:rPr lang="en-US" altLang="en-US" b="1" dirty="0">
                <a:latin typeface="Courier New" panose="02070309020205020404" pitchFamily="49" charset="0"/>
              </a:rPr>
              <a:t>    </a:t>
            </a:r>
            <a:r>
              <a:rPr lang="en-US" altLang="en-US" sz="1400" b="1" dirty="0">
                <a:latin typeface="Courier New" panose="02070309020205020404" pitchFamily="49" charset="0"/>
              </a:rPr>
              <a:t>int temp = *value; </a:t>
            </a: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rPr>
              <a:t>        if (*value == expected) </a:t>
            </a: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rPr>
              <a:t>            *value = </a:t>
            </a:r>
            <a:r>
              <a:rPr lang="en-US" altLang="en-US" sz="1400" b="1" dirty="0" err="1">
                <a:latin typeface="Courier New" panose="02070309020205020404" pitchFamily="49" charset="0"/>
              </a:rPr>
              <a:t>new_value</a:t>
            </a:r>
            <a:r>
              <a:rPr lang="en-US" altLang="en-US" sz="1400" b="1" dirty="0">
                <a:latin typeface="Courier New" panose="02070309020205020404" pitchFamily="49" charset="0"/>
              </a:rPr>
              <a:t>; </a:t>
            </a:r>
          </a:p>
          <a:p>
            <a:pPr>
              <a:buFont typeface="Monotype Sorts" pitchFamily="-84" charset="2"/>
              <a:buNone/>
              <a:tabLst>
                <a:tab pos="741363" algn="l"/>
                <a:tab pos="1022350" algn="l"/>
                <a:tab pos="1258888" algn="l"/>
              </a:tabLst>
            </a:pPr>
            <a:r>
              <a:rPr lang="en-US" altLang="en-US" sz="1400" b="1" dirty="0">
                <a:latin typeface="Courier New" panose="02070309020205020404" pitchFamily="49" charset="0"/>
              </a:rPr>
              <a:t>         return temp; </a:t>
            </a:r>
          </a:p>
          <a:p>
            <a:pPr>
              <a:buFont typeface="Monotype Sorts" pitchFamily="-84" charset="2"/>
              <a:buNone/>
              <a:tabLst>
                <a:tab pos="741363" algn="l"/>
                <a:tab pos="1022350" algn="l"/>
                <a:tab pos="1258888" algn="l"/>
              </a:tabLst>
            </a:pPr>
            <a:r>
              <a:rPr lang="en-US" altLang="en-US" b="1" dirty="0">
                <a:latin typeface="Courier New" panose="02070309020205020404" pitchFamily="49" charset="0"/>
              </a:rPr>
              <a:t>     } </a:t>
            </a:r>
            <a:endParaRPr lang="en-US" altLang="en-US" dirty="0"/>
          </a:p>
          <a:p>
            <a:r>
              <a:rPr lang="en-US" altLang="en-US" dirty="0"/>
              <a:t>Properties</a:t>
            </a:r>
          </a:p>
          <a:p>
            <a:pPr lvl="1"/>
            <a:r>
              <a:rPr lang="en-US" altLang="en-US" dirty="0"/>
              <a:t>Executed atomically</a:t>
            </a:r>
          </a:p>
          <a:p>
            <a:pPr lvl="1"/>
            <a:r>
              <a:rPr lang="en-US" altLang="en-US" dirty="0"/>
              <a:t>Returns the original value of passed parameter </a:t>
            </a:r>
            <a:r>
              <a:rPr lang="en-US" altLang="en-US" b="1" dirty="0">
                <a:latin typeface="Courier New" panose="02070309020205020404" pitchFamily="49" charset="0"/>
                <a:cs typeface="Courier New" panose="02070309020205020404" pitchFamily="49" charset="0"/>
              </a:rPr>
              <a:t>value</a:t>
            </a:r>
            <a:endParaRPr lang="en-US" altLang="en-US" dirty="0"/>
          </a:p>
          <a:p>
            <a:pPr lvl="1"/>
            <a:r>
              <a:rPr lang="en-US" altLang="en-US" dirty="0"/>
              <a:t>Set  the variable </a:t>
            </a:r>
            <a:r>
              <a:rPr lang="en-US" altLang="en-US" b="1" dirty="0">
                <a:latin typeface="Courier New" panose="02070309020205020404" pitchFamily="49" charset="0"/>
                <a:cs typeface="Courier New" panose="02070309020205020404" pitchFamily="49" charset="0"/>
              </a:rPr>
              <a:t>value</a:t>
            </a:r>
            <a:r>
              <a:rPr lang="en-US" altLang="en-US" dirty="0"/>
              <a:t> the value of the passed parameter </a:t>
            </a:r>
            <a:r>
              <a:rPr lang="en-US" altLang="en-US" b="1" dirty="0" err="1">
                <a:latin typeface="Courier New" panose="02070309020205020404" pitchFamily="49" charset="0"/>
                <a:cs typeface="Courier New" panose="02070309020205020404" pitchFamily="49" charset="0"/>
              </a:rPr>
              <a:t>new_value</a:t>
            </a:r>
            <a:r>
              <a:rPr lang="en-US" altLang="en-US" dirty="0"/>
              <a:t> but only if </a:t>
            </a:r>
            <a:r>
              <a:rPr lang="en-US" altLang="en-US" b="1" dirty="0">
                <a:latin typeface="Courier New" panose="02070309020205020404" pitchFamily="49" charset="0"/>
                <a:cs typeface="Courier New" panose="02070309020205020404" pitchFamily="49" charset="0"/>
              </a:rPr>
              <a:t>*value == expected </a:t>
            </a:r>
            <a:r>
              <a:rPr lang="en-US" altLang="en-US" dirty="0"/>
              <a:t>is true. That is, the swap takes place only under this condition.</a:t>
            </a:r>
          </a:p>
          <a:p>
            <a:pPr lvl="1"/>
            <a:endParaRPr lang="en-US"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a:extLst>
              <a:ext uri="{FF2B5EF4-FFF2-40B4-BE49-F238E27FC236}">
                <a16:creationId xmlns:a16="http://schemas.microsoft.com/office/drawing/2014/main" id="{13C9369D-1B62-4590-85E2-B896C59BEDB4}"/>
              </a:ext>
            </a:extLst>
          </p:cNvPr>
          <p:cNvSpPr>
            <a:spLocks noGrp="1" noChangeArrowheads="1"/>
          </p:cNvSpPr>
          <p:nvPr>
            <p:ph type="title"/>
          </p:nvPr>
        </p:nvSpPr>
        <p:spPr>
          <a:xfrm>
            <a:off x="1328137" y="935767"/>
            <a:ext cx="7567612" cy="576263"/>
          </a:xfrm>
        </p:spPr>
        <p:txBody>
          <a:bodyPr/>
          <a:lstStyle/>
          <a:p>
            <a:pPr algn="ctr" eaLnBrk="1" hangingPunct="1"/>
            <a:r>
              <a:rPr lang="en-US" altLang="en-US" sz="2400" b="1" dirty="0"/>
              <a:t>Solution using </a:t>
            </a:r>
            <a:r>
              <a:rPr lang="en-US" altLang="en-US" sz="2400" b="1" dirty="0" err="1"/>
              <a:t>compare_and_swap</a:t>
            </a:r>
            <a:endParaRPr lang="en-US" altLang="en-US" sz="2400" dirty="0"/>
          </a:p>
        </p:txBody>
      </p:sp>
      <p:sp>
        <p:nvSpPr>
          <p:cNvPr id="37890" name="Rectangle 3">
            <a:extLst>
              <a:ext uri="{FF2B5EF4-FFF2-40B4-BE49-F238E27FC236}">
                <a16:creationId xmlns:a16="http://schemas.microsoft.com/office/drawing/2014/main" id="{FB36B605-24F7-4EAF-99B9-DC6343A49A68}"/>
              </a:ext>
            </a:extLst>
          </p:cNvPr>
          <p:cNvSpPr>
            <a:spLocks noGrp="1" noChangeArrowheads="1"/>
          </p:cNvSpPr>
          <p:nvPr>
            <p:ph idx="1"/>
          </p:nvPr>
        </p:nvSpPr>
        <p:spPr>
          <a:xfrm>
            <a:off x="814731" y="1829101"/>
            <a:ext cx="7766050" cy="4333875"/>
          </a:xfrm>
        </p:spPr>
        <p:txBody>
          <a:bodyPr/>
          <a:lstStyle/>
          <a:p>
            <a:pPr>
              <a:lnSpc>
                <a:spcPct val="90000"/>
              </a:lnSpc>
              <a:tabLst>
                <a:tab pos="741363" algn="l"/>
                <a:tab pos="1022350" algn="l"/>
                <a:tab pos="1258888" algn="l"/>
              </a:tabLst>
            </a:pPr>
            <a:r>
              <a:rPr lang="en-US" altLang="en-US" dirty="0"/>
              <a:t>Shared integer  </a:t>
            </a:r>
            <a:r>
              <a:rPr lang="en-US" altLang="ja-JP" b="1" dirty="0">
                <a:latin typeface="Courier New" panose="02070309020205020404" pitchFamily="49" charset="0"/>
                <a:cs typeface="Courier New" panose="02070309020205020404" pitchFamily="49" charset="0"/>
              </a:rPr>
              <a:t>lock</a:t>
            </a:r>
            <a:r>
              <a:rPr lang="en-US" altLang="ja-JP" dirty="0"/>
              <a:t>  initialized to 0; </a:t>
            </a:r>
          </a:p>
          <a:p>
            <a:pPr>
              <a:lnSpc>
                <a:spcPct val="90000"/>
              </a:lnSpc>
              <a:tabLst>
                <a:tab pos="741363" algn="l"/>
                <a:tab pos="1022350" algn="l"/>
                <a:tab pos="1258888" algn="l"/>
              </a:tabLst>
            </a:pPr>
            <a:r>
              <a:rPr lang="en-US" altLang="en-US" dirty="0"/>
              <a:t>Solution:</a:t>
            </a:r>
          </a:p>
          <a:p>
            <a:pPr>
              <a:buFont typeface="Monotype Sorts" pitchFamily="-84" charset="2"/>
              <a:buNone/>
              <a:tabLst>
                <a:tab pos="741363" algn="l"/>
                <a:tab pos="1022350" algn="l"/>
                <a:tab pos="1258888" algn="l"/>
              </a:tabLst>
            </a:pPr>
            <a:r>
              <a:rPr lang="en-US" altLang="en-US" b="1" dirty="0">
                <a:latin typeface="Courier New" panose="02070309020205020404" pitchFamily="49" charset="0"/>
              </a:rPr>
              <a:t>      </a:t>
            </a:r>
            <a:r>
              <a:rPr lang="en-US" altLang="en-US" sz="1600" b="1" dirty="0">
                <a:latin typeface="Courier New" panose="02070309020205020404" pitchFamily="49" charset="0"/>
              </a:rPr>
              <a:t>while (true){</a:t>
            </a:r>
            <a:br>
              <a:rPr lang="en-US" altLang="en-US" sz="1600" b="1" dirty="0">
                <a:latin typeface="Courier New" panose="02070309020205020404" pitchFamily="49" charset="0"/>
              </a:rPr>
            </a:br>
            <a:r>
              <a:rPr lang="en-US" altLang="en-US" sz="1600" b="1" dirty="0">
                <a:latin typeface="Courier New" panose="02070309020205020404" pitchFamily="49" charset="0"/>
              </a:rPr>
              <a:t>    		while (</a:t>
            </a:r>
            <a:r>
              <a:rPr lang="en-US" altLang="en-US" sz="1600" b="1" dirty="0" err="1">
                <a:latin typeface="Courier New" panose="02070309020205020404" pitchFamily="49" charset="0"/>
              </a:rPr>
              <a:t>compare_and_swap</a:t>
            </a:r>
            <a:r>
              <a:rPr lang="en-US" altLang="en-US" sz="1600" b="1" dirty="0">
                <a:latin typeface="Courier New" panose="02070309020205020404" pitchFamily="49" charset="0"/>
              </a:rPr>
              <a:t>(&amp;lock, 0, 1) != 0) </a:t>
            </a:r>
          </a:p>
          <a:p>
            <a:pPr>
              <a:buFont typeface="Monotype Sorts" pitchFamily="-84" charset="2"/>
              <a:buNone/>
              <a:tabLst>
                <a:tab pos="741363" algn="l"/>
                <a:tab pos="1022350" algn="l"/>
                <a:tab pos="1258888" algn="l"/>
              </a:tabLst>
            </a:pPr>
            <a:r>
              <a:rPr lang="en-US" altLang="en-US" sz="1600" b="1" dirty="0">
                <a:latin typeface="Courier New" panose="02070309020205020404" pitchFamily="49" charset="0"/>
              </a:rPr>
              <a:t>            	; /* do nothing */ </a:t>
            </a:r>
            <a:br>
              <a:rPr lang="en-US" altLang="en-US" sz="1600" b="1" dirty="0">
                <a:latin typeface="Courier New" panose="02070309020205020404" pitchFamily="49" charset="0"/>
              </a:rPr>
            </a:br>
            <a:endParaRPr lang="en-US" altLang="en-US" sz="1600" b="1" dirty="0">
              <a:latin typeface="Courier New" panose="02070309020205020404" pitchFamily="49" charset="0"/>
            </a:endParaRPr>
          </a:p>
          <a:p>
            <a:pPr>
              <a:buFont typeface="Monotype Sorts" pitchFamily="-84" charset="2"/>
              <a:buNone/>
              <a:tabLst>
                <a:tab pos="741363" algn="l"/>
                <a:tab pos="1022350" algn="l"/>
                <a:tab pos="1258888" algn="l"/>
              </a:tabLst>
            </a:pPr>
            <a:r>
              <a:rPr lang="en-US" altLang="en-US" sz="1600" b="1" dirty="0">
                <a:latin typeface="Courier New" panose="02070309020205020404" pitchFamily="49" charset="0"/>
              </a:rPr>
              <a:t>       		/* critical section */ </a:t>
            </a:r>
            <a:br>
              <a:rPr lang="en-US" altLang="en-US" sz="1600" b="1" dirty="0">
                <a:latin typeface="Courier New" panose="02070309020205020404" pitchFamily="49" charset="0"/>
              </a:rPr>
            </a:br>
            <a:endParaRPr lang="en-US" altLang="en-US" sz="1600" b="1" dirty="0">
              <a:latin typeface="Courier New" panose="02070309020205020404" pitchFamily="49" charset="0"/>
            </a:endParaRPr>
          </a:p>
          <a:p>
            <a:pPr>
              <a:buFont typeface="Monotype Sorts" pitchFamily="-84" charset="2"/>
              <a:buNone/>
              <a:tabLst>
                <a:tab pos="741363" algn="l"/>
                <a:tab pos="1022350" algn="l"/>
                <a:tab pos="1258888" algn="l"/>
              </a:tabLst>
            </a:pPr>
            <a:r>
              <a:rPr lang="en-US" altLang="en-US" sz="1600" b="1" dirty="0">
                <a:latin typeface="Courier New" panose="02070309020205020404" pitchFamily="49" charset="0"/>
              </a:rPr>
              <a:t>       		lock = 0; </a:t>
            </a:r>
            <a:br>
              <a:rPr lang="en-US" altLang="en-US" sz="1600" b="1" dirty="0">
                <a:latin typeface="Courier New" panose="02070309020205020404" pitchFamily="49" charset="0"/>
              </a:rPr>
            </a:br>
            <a:endParaRPr lang="en-US" altLang="en-US" sz="1600" b="1" dirty="0">
              <a:latin typeface="Courier New" panose="02070309020205020404" pitchFamily="49" charset="0"/>
            </a:endParaRPr>
          </a:p>
          <a:p>
            <a:pPr>
              <a:buFont typeface="Monotype Sorts" pitchFamily="-84" charset="2"/>
              <a:buNone/>
              <a:tabLst>
                <a:tab pos="741363" algn="l"/>
                <a:tab pos="1022350" algn="l"/>
                <a:tab pos="1258888" algn="l"/>
              </a:tabLst>
            </a:pPr>
            <a:r>
              <a:rPr lang="en-US" altLang="en-US" sz="1600" b="1" dirty="0">
                <a:latin typeface="Courier New" panose="02070309020205020404" pitchFamily="49" charset="0"/>
              </a:rPr>
              <a:t>          /* remainder section */ </a:t>
            </a:r>
          </a:p>
          <a:p>
            <a:pPr>
              <a:buFont typeface="Monotype Sorts" pitchFamily="-84" charset="2"/>
              <a:buNone/>
              <a:tabLst>
                <a:tab pos="741363" algn="l"/>
                <a:tab pos="1022350" algn="l"/>
                <a:tab pos="1258888" algn="l"/>
              </a:tabLst>
            </a:pPr>
            <a:r>
              <a:rPr lang="en-US" altLang="en-US" sz="1600" b="1" dirty="0">
                <a:latin typeface="Courier New" panose="02070309020205020404" pitchFamily="49" charset="0"/>
              </a:rPr>
              <a:t>      } </a:t>
            </a:r>
          </a:p>
          <a:p>
            <a:pPr>
              <a:buFont typeface="Monotype Sorts" pitchFamily="-84" charset="2"/>
              <a:buNone/>
              <a:tabLst>
                <a:tab pos="741363" algn="l"/>
                <a:tab pos="1022350" algn="l"/>
                <a:tab pos="1258888" algn="l"/>
              </a:tabLst>
            </a:pPr>
            <a:endParaRPr lang="en-US" altLang="en-US" sz="1600" b="1" dirty="0">
              <a:latin typeface="Courier New" panose="02070309020205020404" pitchFamily="49" charset="0"/>
            </a:endParaRPr>
          </a:p>
          <a:p>
            <a:pPr>
              <a:tabLst>
                <a:tab pos="741363" algn="l"/>
                <a:tab pos="1022350" algn="l"/>
                <a:tab pos="1258888" algn="l"/>
              </a:tabLst>
            </a:pPr>
            <a:r>
              <a:rPr lang="en-US" altLang="en-US" dirty="0"/>
              <a:t>Does it solve the critical-section problem?</a:t>
            </a:r>
          </a:p>
          <a:p>
            <a:pPr marL="0" indent="0">
              <a:buNone/>
              <a:tabLst>
                <a:tab pos="741363" algn="l"/>
                <a:tab pos="1022350" algn="l"/>
                <a:tab pos="1258888" algn="l"/>
              </a:tabLst>
            </a:pPr>
            <a:endParaRPr lang="en-US" altLang="en-US" sz="1600" b="1" dirty="0">
              <a:latin typeface="Courier New" panose="02070309020205020404" pitchFamily="49" charset="0"/>
            </a:endParaRPr>
          </a:p>
          <a:p>
            <a:pPr>
              <a:lnSpc>
                <a:spcPct val="90000"/>
              </a:lnSpc>
              <a:buFont typeface="Monotype Sorts" pitchFamily="-84" charset="2"/>
              <a:buNone/>
              <a:tabLst>
                <a:tab pos="741363" algn="l"/>
                <a:tab pos="1022350" algn="l"/>
                <a:tab pos="1258888" algn="l"/>
              </a:tabLst>
            </a:pPr>
            <a:r>
              <a:rPr lang="en-US" altLang="en-US" sz="1600" dirty="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a:extLst>
              <a:ext uri="{FF2B5EF4-FFF2-40B4-BE49-F238E27FC236}">
                <a16:creationId xmlns:a16="http://schemas.microsoft.com/office/drawing/2014/main" id="{EBB45E71-908A-408C-A87C-6066909BCCEC}"/>
              </a:ext>
            </a:extLst>
          </p:cNvPr>
          <p:cNvSpPr>
            <a:spLocks noGrp="1"/>
          </p:cNvSpPr>
          <p:nvPr>
            <p:ph type="title"/>
          </p:nvPr>
        </p:nvSpPr>
        <p:spPr>
          <a:xfrm>
            <a:off x="1501934" y="947866"/>
            <a:ext cx="7931150" cy="576262"/>
          </a:xfrm>
        </p:spPr>
        <p:txBody>
          <a:bodyPr/>
          <a:lstStyle/>
          <a:p>
            <a:pPr algn="ctr"/>
            <a:r>
              <a:rPr lang="en-US" altLang="en-US" sz="2800" b="1" dirty="0"/>
              <a:t>Bounded-waiting with compare-and-swap</a:t>
            </a:r>
          </a:p>
        </p:txBody>
      </p:sp>
      <p:sp>
        <p:nvSpPr>
          <p:cNvPr id="39938" name="Content Placeholder 2">
            <a:extLst>
              <a:ext uri="{FF2B5EF4-FFF2-40B4-BE49-F238E27FC236}">
                <a16:creationId xmlns:a16="http://schemas.microsoft.com/office/drawing/2014/main" id="{4E8D67E4-BCAA-45F8-A130-6E0213E73223}"/>
              </a:ext>
            </a:extLst>
          </p:cNvPr>
          <p:cNvSpPr>
            <a:spLocks noGrp="1"/>
          </p:cNvSpPr>
          <p:nvPr>
            <p:ph idx="1"/>
          </p:nvPr>
        </p:nvSpPr>
        <p:spPr>
          <a:xfrm>
            <a:off x="1217728" y="1740115"/>
            <a:ext cx="6015037" cy="4530725"/>
          </a:xfrm>
        </p:spPr>
        <p:txBody>
          <a:bodyPr/>
          <a:lstStyle/>
          <a:p>
            <a:pPr marL="0" indent="0">
              <a:buFont typeface="Monotype Sorts" pitchFamily="-84" charset="2"/>
              <a:buNone/>
            </a:pPr>
            <a:r>
              <a:rPr lang="en-US" altLang="en-US" sz="1400" b="1" dirty="0">
                <a:latin typeface="Courier New" panose="02070309020205020404" pitchFamily="49" charset="0"/>
              </a:rPr>
              <a:t>while (true) {</a:t>
            </a:r>
            <a:br>
              <a:rPr lang="en-US" altLang="en-US" sz="1400" b="1" dirty="0">
                <a:latin typeface="Courier New" panose="02070309020205020404" pitchFamily="49" charset="0"/>
              </a:rPr>
            </a:br>
            <a:r>
              <a:rPr lang="en-US" altLang="en-US" sz="1400" b="1" dirty="0">
                <a:latin typeface="Courier New" panose="02070309020205020404" pitchFamily="49" charset="0"/>
              </a:rPr>
              <a:t>   waiting[</a:t>
            </a:r>
            <a:r>
              <a:rPr lang="en-US" altLang="en-US" sz="1400" b="1" dirty="0" err="1">
                <a:latin typeface="Courier New" panose="02070309020205020404" pitchFamily="49" charset="0"/>
              </a:rPr>
              <a:t>i</a:t>
            </a:r>
            <a:r>
              <a:rPr lang="en-US" altLang="en-US" sz="1400" b="1" dirty="0">
                <a:latin typeface="Courier New" panose="02070309020205020404" pitchFamily="49" charset="0"/>
              </a:rPr>
              <a:t>] = true;</a:t>
            </a:r>
            <a:br>
              <a:rPr lang="en-US" altLang="en-US" sz="1400" b="1" dirty="0">
                <a:latin typeface="Courier New" panose="02070309020205020404" pitchFamily="49" charset="0"/>
              </a:rPr>
            </a:br>
            <a:r>
              <a:rPr lang="en-US" altLang="en-US" sz="1400" b="1" dirty="0">
                <a:latin typeface="Courier New" panose="02070309020205020404" pitchFamily="49" charset="0"/>
              </a:rPr>
              <a:t>   key = 1;</a:t>
            </a:r>
            <a:br>
              <a:rPr lang="en-US" altLang="en-US" sz="1400" b="1" dirty="0">
                <a:latin typeface="Courier New" panose="02070309020205020404" pitchFamily="49" charset="0"/>
              </a:rPr>
            </a:br>
            <a:r>
              <a:rPr lang="en-US" altLang="en-US" sz="1400" b="1" dirty="0">
                <a:latin typeface="Courier New" panose="02070309020205020404" pitchFamily="49" charset="0"/>
              </a:rPr>
              <a:t>   while (waiting[</a:t>
            </a:r>
            <a:r>
              <a:rPr lang="en-US" altLang="en-US" sz="1400" b="1" dirty="0" err="1">
                <a:latin typeface="Courier New" panose="02070309020205020404" pitchFamily="49" charset="0"/>
              </a:rPr>
              <a:t>i</a:t>
            </a:r>
            <a:r>
              <a:rPr lang="en-US" altLang="en-US" sz="1400" b="1" dirty="0">
                <a:latin typeface="Courier New" panose="02070309020205020404" pitchFamily="49" charset="0"/>
              </a:rPr>
              <a:t>] &amp;&amp; key == 1) </a:t>
            </a:r>
          </a:p>
          <a:p>
            <a:pPr marL="0" indent="0">
              <a:buFont typeface="Monotype Sorts" pitchFamily="-84" charset="2"/>
              <a:buNone/>
            </a:pPr>
            <a:r>
              <a:rPr lang="en-US" altLang="en-US" sz="1400" b="1" dirty="0">
                <a:latin typeface="Courier New" panose="02070309020205020404" pitchFamily="49" charset="0"/>
              </a:rPr>
              <a:t>      key = </a:t>
            </a:r>
            <a:r>
              <a:rPr lang="en-US" altLang="en-US" sz="1400" b="1" dirty="0" err="1">
                <a:latin typeface="Courier New" panose="02070309020205020404" pitchFamily="49" charset="0"/>
              </a:rPr>
              <a:t>compare_and_swap</a:t>
            </a:r>
            <a:r>
              <a:rPr lang="en-US" altLang="en-US" sz="1400" b="1" dirty="0">
                <a:latin typeface="Courier New" panose="02070309020205020404" pitchFamily="49" charset="0"/>
              </a:rPr>
              <a:t>(&amp;lock,0,1); </a:t>
            </a:r>
          </a:p>
          <a:p>
            <a:pPr marL="0" indent="0">
              <a:buFont typeface="Monotype Sorts" pitchFamily="-84" charset="2"/>
              <a:buNone/>
            </a:pPr>
            <a:r>
              <a:rPr lang="en-US" altLang="en-US" sz="1400" b="1" dirty="0">
                <a:latin typeface="Courier New" panose="02070309020205020404" pitchFamily="49" charset="0"/>
              </a:rPr>
              <a:t>   waiting[</a:t>
            </a:r>
            <a:r>
              <a:rPr lang="en-US" altLang="en-US" sz="1400" b="1" dirty="0" err="1">
                <a:latin typeface="Courier New" panose="02070309020205020404" pitchFamily="49" charset="0"/>
              </a:rPr>
              <a:t>i</a:t>
            </a:r>
            <a:r>
              <a:rPr lang="en-US" altLang="en-US" sz="1400" b="1" dirty="0">
                <a:latin typeface="Courier New" panose="02070309020205020404" pitchFamily="49" charset="0"/>
              </a:rPr>
              <a:t>] = false; </a:t>
            </a:r>
          </a:p>
          <a:p>
            <a:pPr marL="0" indent="0">
              <a:buFont typeface="Monotype Sorts" pitchFamily="-84" charset="2"/>
              <a:buNone/>
            </a:pPr>
            <a:r>
              <a:rPr lang="en-US" altLang="en-US" sz="1400" b="1" dirty="0">
                <a:latin typeface="Courier New" panose="02070309020205020404" pitchFamily="49" charset="0"/>
              </a:rPr>
              <a:t>   /* critical section */ </a:t>
            </a:r>
          </a:p>
          <a:p>
            <a:pPr marL="0" indent="0">
              <a:buFont typeface="Monotype Sorts" pitchFamily="-84" charset="2"/>
              <a:buNone/>
            </a:pPr>
            <a:r>
              <a:rPr lang="en-US" altLang="en-US" sz="1400" b="1" dirty="0">
                <a:latin typeface="Courier New" panose="02070309020205020404" pitchFamily="49" charset="0"/>
              </a:rPr>
              <a:t>   j = (</a:t>
            </a:r>
            <a:r>
              <a:rPr lang="en-US" altLang="en-US" sz="1400" b="1" dirty="0" err="1">
                <a:latin typeface="Courier New" panose="02070309020205020404" pitchFamily="49" charset="0"/>
              </a:rPr>
              <a:t>i</a:t>
            </a:r>
            <a:r>
              <a:rPr lang="en-US" altLang="en-US" sz="1400" b="1" dirty="0">
                <a:latin typeface="Courier New" panose="02070309020205020404" pitchFamily="49" charset="0"/>
              </a:rPr>
              <a:t> + 1) % n; </a:t>
            </a:r>
          </a:p>
          <a:p>
            <a:pPr marL="0" indent="0">
              <a:buFont typeface="Monotype Sorts" pitchFamily="-84" charset="2"/>
              <a:buNone/>
            </a:pPr>
            <a:r>
              <a:rPr lang="en-US" altLang="en-US" sz="1400" b="1" dirty="0">
                <a:latin typeface="Courier New" panose="02070309020205020404" pitchFamily="49" charset="0"/>
              </a:rPr>
              <a:t>   while ((j != </a:t>
            </a:r>
            <a:r>
              <a:rPr lang="en-US" altLang="en-US" sz="1400" b="1" dirty="0" err="1">
                <a:latin typeface="Courier New" panose="02070309020205020404" pitchFamily="49" charset="0"/>
              </a:rPr>
              <a:t>i</a:t>
            </a:r>
            <a:r>
              <a:rPr lang="en-US" altLang="en-US" sz="1400" b="1" dirty="0">
                <a:latin typeface="Courier New" panose="02070309020205020404" pitchFamily="49" charset="0"/>
              </a:rPr>
              <a:t>) &amp;&amp; !waiting[j]) </a:t>
            </a:r>
          </a:p>
          <a:p>
            <a:pPr marL="0" indent="0">
              <a:buFont typeface="Monotype Sorts" pitchFamily="-84" charset="2"/>
              <a:buNone/>
            </a:pPr>
            <a:r>
              <a:rPr lang="en-US" altLang="en-US" sz="1400" b="1" dirty="0">
                <a:latin typeface="Courier New" panose="02070309020205020404" pitchFamily="49" charset="0"/>
              </a:rPr>
              <a:t>      j = (j + 1) % n; </a:t>
            </a:r>
          </a:p>
          <a:p>
            <a:pPr marL="0" indent="0">
              <a:buFont typeface="Monotype Sorts" pitchFamily="-84" charset="2"/>
              <a:buNone/>
            </a:pPr>
            <a:r>
              <a:rPr lang="en-US" altLang="en-US" sz="1400" b="1" dirty="0">
                <a:latin typeface="Courier New" panose="02070309020205020404" pitchFamily="49" charset="0"/>
              </a:rPr>
              <a:t>   if (j == </a:t>
            </a:r>
            <a:r>
              <a:rPr lang="en-US" altLang="en-US" sz="1400" b="1" dirty="0" err="1">
                <a:latin typeface="Courier New" panose="02070309020205020404" pitchFamily="49" charset="0"/>
              </a:rPr>
              <a:t>i</a:t>
            </a:r>
            <a:r>
              <a:rPr lang="en-US" altLang="en-US" sz="1400" b="1" dirty="0">
                <a:latin typeface="Courier New" panose="02070309020205020404" pitchFamily="49" charset="0"/>
              </a:rPr>
              <a:t>) </a:t>
            </a:r>
          </a:p>
          <a:p>
            <a:pPr marL="0" indent="0">
              <a:buFont typeface="Monotype Sorts" pitchFamily="-84" charset="2"/>
              <a:buNone/>
            </a:pPr>
            <a:r>
              <a:rPr lang="en-US" altLang="en-US" sz="1400" b="1" dirty="0">
                <a:latin typeface="Courier New" panose="02070309020205020404" pitchFamily="49" charset="0"/>
              </a:rPr>
              <a:t>      lock = 0; </a:t>
            </a:r>
          </a:p>
          <a:p>
            <a:pPr marL="0" indent="0">
              <a:buFont typeface="Monotype Sorts" pitchFamily="-84" charset="2"/>
              <a:buNone/>
            </a:pPr>
            <a:r>
              <a:rPr lang="en-US" altLang="en-US" sz="1400" b="1" dirty="0">
                <a:latin typeface="Courier New" panose="02070309020205020404" pitchFamily="49" charset="0"/>
              </a:rPr>
              <a:t>   else </a:t>
            </a:r>
          </a:p>
          <a:p>
            <a:pPr marL="0" indent="0">
              <a:buFont typeface="Monotype Sorts" pitchFamily="-84" charset="2"/>
              <a:buNone/>
            </a:pPr>
            <a:r>
              <a:rPr lang="en-US" altLang="en-US" sz="1400" b="1" dirty="0">
                <a:latin typeface="Courier New" panose="02070309020205020404" pitchFamily="49" charset="0"/>
              </a:rPr>
              <a:t>      waiting[j] = false; </a:t>
            </a:r>
          </a:p>
          <a:p>
            <a:pPr marL="0" indent="0">
              <a:buFont typeface="Monotype Sorts" pitchFamily="-84" charset="2"/>
              <a:buNone/>
            </a:pPr>
            <a:r>
              <a:rPr lang="en-US" altLang="en-US" sz="1400" b="1" dirty="0">
                <a:latin typeface="Courier New" panose="02070309020205020404" pitchFamily="49" charset="0"/>
              </a:rPr>
              <a:t>   /* remainder section */ </a:t>
            </a:r>
          </a:p>
          <a:p>
            <a:pPr marL="0" indent="0">
              <a:buFont typeface="Monotype Sorts" pitchFamily="-84" charset="2"/>
              <a:buNone/>
            </a:pPr>
            <a:r>
              <a:rPr lang="en-US" altLang="en-US" sz="1400" b="1" dirty="0">
                <a:latin typeface="Courier New" panose="02070309020205020404" pitchFamily="49" charset="0"/>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a:extLst>
              <a:ext uri="{FF2B5EF4-FFF2-40B4-BE49-F238E27FC236}">
                <a16:creationId xmlns:a16="http://schemas.microsoft.com/office/drawing/2014/main" id="{6862FF09-8BD5-44E3-9743-A9C942C521BE}"/>
              </a:ext>
            </a:extLst>
          </p:cNvPr>
          <p:cNvSpPr>
            <a:spLocks noGrp="1"/>
          </p:cNvSpPr>
          <p:nvPr>
            <p:ph type="title"/>
          </p:nvPr>
        </p:nvSpPr>
        <p:spPr>
          <a:xfrm>
            <a:off x="605481" y="941214"/>
            <a:ext cx="8229600" cy="576262"/>
          </a:xfrm>
        </p:spPr>
        <p:txBody>
          <a:bodyPr/>
          <a:lstStyle/>
          <a:p>
            <a:pPr algn="ctr"/>
            <a:r>
              <a:rPr lang="en-US" altLang="en-US" sz="2400" b="1" dirty="0"/>
              <a:t>Atomic Variables</a:t>
            </a:r>
          </a:p>
        </p:txBody>
      </p:sp>
      <p:sp>
        <p:nvSpPr>
          <p:cNvPr id="98306" name="Content Placeholder 2">
            <a:extLst>
              <a:ext uri="{FF2B5EF4-FFF2-40B4-BE49-F238E27FC236}">
                <a16:creationId xmlns:a16="http://schemas.microsoft.com/office/drawing/2014/main" id="{9375CC9B-92B8-4895-9A58-CAE891E48CB4}"/>
              </a:ext>
            </a:extLst>
          </p:cNvPr>
          <p:cNvSpPr>
            <a:spLocks noGrp="1"/>
          </p:cNvSpPr>
          <p:nvPr>
            <p:ph idx="1"/>
          </p:nvPr>
        </p:nvSpPr>
        <p:spPr>
          <a:xfrm>
            <a:off x="855877" y="1740115"/>
            <a:ext cx="6724649" cy="4583111"/>
          </a:xfrm>
        </p:spPr>
        <p:txBody>
          <a:bodyPr/>
          <a:lstStyle/>
          <a:p>
            <a:r>
              <a:rPr lang="en-US" altLang="en-US" dirty="0"/>
              <a:t>Typically, instructions such as compare-and-swap are used as building blocks for other synchronization tools.</a:t>
            </a:r>
          </a:p>
          <a:p>
            <a:r>
              <a:rPr lang="en-US" altLang="en-US" dirty="0"/>
              <a:t>One tool is an </a:t>
            </a:r>
            <a:r>
              <a:rPr lang="en-US" altLang="en-US" b="1" dirty="0"/>
              <a:t>atomic variable </a:t>
            </a:r>
            <a:r>
              <a:rPr lang="en-US" altLang="en-US" dirty="0"/>
              <a:t>that provides </a:t>
            </a:r>
            <a:r>
              <a:rPr lang="en-US" altLang="en-US" i="1" dirty="0"/>
              <a:t>atomic</a:t>
            </a:r>
            <a:r>
              <a:rPr lang="en-US" altLang="en-US" dirty="0"/>
              <a:t> (uninterruptible) updates on basic data types such as integers and </a:t>
            </a:r>
            <a:r>
              <a:rPr lang="en-US" altLang="en-US" dirty="0" err="1"/>
              <a:t>booleans</a:t>
            </a:r>
            <a:r>
              <a:rPr lang="en-US" altLang="en-US" dirty="0"/>
              <a:t>.</a:t>
            </a:r>
          </a:p>
          <a:p>
            <a:r>
              <a:rPr lang="en-US" altLang="en-US" dirty="0"/>
              <a:t>For example:</a:t>
            </a:r>
          </a:p>
          <a:p>
            <a:pPr lvl="1"/>
            <a:r>
              <a:rPr lang="en-US" altLang="en-US" dirty="0"/>
              <a:t>Let </a:t>
            </a:r>
            <a:r>
              <a:rPr lang="en-US" altLang="en-US" sz="2000" b="1" dirty="0">
                <a:latin typeface="Courier New" panose="02070309020205020404" pitchFamily="49" charset="0"/>
                <a:cs typeface="Courier New" panose="02070309020205020404" pitchFamily="49" charset="0"/>
              </a:rPr>
              <a:t>sequence </a:t>
            </a:r>
            <a:r>
              <a:rPr lang="en-US" altLang="en-US" dirty="0"/>
              <a:t>be an atomic variable </a:t>
            </a:r>
          </a:p>
          <a:p>
            <a:pPr lvl="1"/>
            <a:r>
              <a:rPr lang="en-US" altLang="en-US" dirty="0"/>
              <a:t>Let  </a:t>
            </a:r>
            <a:r>
              <a:rPr lang="en-US" altLang="en-US" sz="2000" b="1" dirty="0">
                <a:latin typeface="Courier New" panose="02070309020205020404" pitchFamily="49" charset="0"/>
                <a:cs typeface="Courier New" panose="02070309020205020404" pitchFamily="49" charset="0"/>
              </a:rPr>
              <a:t>increment()</a:t>
            </a:r>
            <a:r>
              <a:rPr lang="en-US" altLang="en-US" dirty="0"/>
              <a:t> be operation on the atomic variable </a:t>
            </a:r>
            <a:r>
              <a:rPr lang="en-US" altLang="en-US" sz="2000" b="1" dirty="0">
                <a:latin typeface="Courier New" panose="02070309020205020404" pitchFamily="49" charset="0"/>
                <a:cs typeface="Courier New" panose="02070309020205020404" pitchFamily="49" charset="0"/>
              </a:rPr>
              <a:t>sequence</a:t>
            </a:r>
            <a:r>
              <a:rPr lang="en-US" altLang="en-US" dirty="0"/>
              <a:t> </a:t>
            </a:r>
          </a:p>
          <a:p>
            <a:pPr lvl="1"/>
            <a:r>
              <a:rPr lang="en-US" altLang="en-US" dirty="0"/>
              <a:t>The Command:</a:t>
            </a:r>
          </a:p>
          <a:p>
            <a:pPr marL="457200" lvl="1" indent="0">
              <a:buNone/>
            </a:pPr>
            <a:r>
              <a:rPr lang="en-US" altLang="en-US" b="1" dirty="0">
                <a:latin typeface="Courier New" panose="02070309020205020404" pitchFamily="49" charset="0"/>
                <a:cs typeface="Courier New" panose="02070309020205020404" pitchFamily="49" charset="0"/>
              </a:rPr>
              <a:t>     </a:t>
            </a:r>
            <a:r>
              <a:rPr lang="en-US" altLang="en-US" sz="2000" b="1" dirty="0">
                <a:latin typeface="Courier New" panose="02070309020205020404" pitchFamily="49" charset="0"/>
                <a:cs typeface="Courier New" panose="02070309020205020404" pitchFamily="49" charset="0"/>
              </a:rPr>
              <a:t>increment(&amp;sequence);</a:t>
            </a:r>
            <a:r>
              <a:rPr lang="en-US" altLang="en-US" sz="2000" dirty="0"/>
              <a:t> </a:t>
            </a:r>
          </a:p>
          <a:p>
            <a:pPr marL="457200" lvl="1" indent="0">
              <a:buNone/>
            </a:pPr>
            <a:r>
              <a:rPr lang="en-US" altLang="en-US" dirty="0"/>
              <a:t>      ensures </a:t>
            </a:r>
            <a:r>
              <a:rPr lang="en-US" altLang="en-US" sz="2000" b="1" dirty="0">
                <a:latin typeface="Courier New" panose="02070309020205020404" pitchFamily="49" charset="0"/>
                <a:cs typeface="Courier New" panose="02070309020205020404" pitchFamily="49" charset="0"/>
              </a:rPr>
              <a:t>sequence</a:t>
            </a:r>
            <a:r>
              <a:rPr lang="en-US" altLang="en-US" dirty="0"/>
              <a:t> is incremented without interruption:</a:t>
            </a:r>
            <a:br>
              <a:rPr lang="en-US" altLang="en-US" dirty="0"/>
            </a:br>
            <a:br>
              <a:rPr lang="en-US" altLang="en-US" dirty="0"/>
            </a:br>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a:extLst>
              <a:ext uri="{FF2B5EF4-FFF2-40B4-BE49-F238E27FC236}">
                <a16:creationId xmlns:a16="http://schemas.microsoft.com/office/drawing/2014/main" id="{B9C8EE89-7295-4479-A234-C35555B2F52A}"/>
              </a:ext>
            </a:extLst>
          </p:cNvPr>
          <p:cNvSpPr>
            <a:spLocks noGrp="1"/>
          </p:cNvSpPr>
          <p:nvPr>
            <p:ph type="title"/>
          </p:nvPr>
        </p:nvSpPr>
        <p:spPr>
          <a:xfrm>
            <a:off x="804042" y="996189"/>
            <a:ext cx="8229600" cy="576263"/>
          </a:xfrm>
        </p:spPr>
        <p:txBody>
          <a:bodyPr/>
          <a:lstStyle/>
          <a:p>
            <a:pPr algn="ctr" eaLnBrk="1" hangingPunct="1"/>
            <a:r>
              <a:rPr lang="en-US" altLang="en-US" b="1" dirty="0"/>
              <a:t>Objectives</a:t>
            </a:r>
          </a:p>
        </p:txBody>
      </p:sp>
      <p:sp>
        <p:nvSpPr>
          <p:cNvPr id="9218" name="Content Placeholder 2">
            <a:extLst>
              <a:ext uri="{FF2B5EF4-FFF2-40B4-BE49-F238E27FC236}">
                <a16:creationId xmlns:a16="http://schemas.microsoft.com/office/drawing/2014/main" id="{D194BB06-2708-484A-A48B-C0104FD92DF4}"/>
              </a:ext>
            </a:extLst>
          </p:cNvPr>
          <p:cNvSpPr>
            <a:spLocks noGrp="1"/>
          </p:cNvSpPr>
          <p:nvPr>
            <p:ph idx="1"/>
          </p:nvPr>
        </p:nvSpPr>
        <p:spPr>
          <a:xfrm>
            <a:off x="934349" y="2011692"/>
            <a:ext cx="5905702" cy="4222237"/>
          </a:xfrm>
        </p:spPr>
        <p:txBody>
          <a:bodyPr/>
          <a:lstStyle/>
          <a:p>
            <a:pPr marL="285750" indent="-285750">
              <a:buFont typeface="Arial" panose="020B0604020202020204" pitchFamily="34" charset="0"/>
              <a:buChar char="•"/>
            </a:pPr>
            <a:r>
              <a:rPr lang="en-US" altLang="en-US" dirty="0"/>
              <a:t>Describe the critical-section problem and illustrate a race condition</a:t>
            </a:r>
          </a:p>
          <a:p>
            <a:pPr marL="285750" indent="-285750">
              <a:buFont typeface="Arial" panose="020B0604020202020204" pitchFamily="34" charset="0"/>
              <a:buChar char="•"/>
            </a:pPr>
            <a:r>
              <a:rPr lang="en-US" altLang="en-US" dirty="0"/>
              <a:t>Illustrate hardware solutions to the critical-section problem using memory barriers, compare-and-swap operations, and atomic variables</a:t>
            </a:r>
          </a:p>
          <a:p>
            <a:pPr marL="285750" indent="-285750">
              <a:buFont typeface="Arial" panose="020B0604020202020204" pitchFamily="34" charset="0"/>
              <a:buChar char="•"/>
            </a:pPr>
            <a:r>
              <a:rPr lang="en-US" altLang="en-US" dirty="0"/>
              <a:t>Demonstrate how mutex locks, semaphores, monitors, and condition variables can be used to solve the critical section problem</a:t>
            </a:r>
          </a:p>
          <a:p>
            <a:pPr marL="285750" indent="-285750">
              <a:buFont typeface="Arial" panose="020B0604020202020204" pitchFamily="34" charset="0"/>
              <a:buChar char="•"/>
            </a:pPr>
            <a:r>
              <a:rPr lang="en-US" altLang="en-US" dirty="0"/>
              <a:t>Evaluate tools that solve the critical-section problem in low-,  Moderate-, and high-contention scenarios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a:extLst>
              <a:ext uri="{FF2B5EF4-FFF2-40B4-BE49-F238E27FC236}">
                <a16:creationId xmlns:a16="http://schemas.microsoft.com/office/drawing/2014/main" id="{354459D8-788F-4E7F-8143-7108348BF4A6}"/>
              </a:ext>
            </a:extLst>
          </p:cNvPr>
          <p:cNvSpPr>
            <a:spLocks noGrp="1"/>
          </p:cNvSpPr>
          <p:nvPr>
            <p:ph type="title"/>
          </p:nvPr>
        </p:nvSpPr>
        <p:spPr>
          <a:xfrm>
            <a:off x="667265" y="1175992"/>
            <a:ext cx="8229600" cy="576262"/>
          </a:xfrm>
        </p:spPr>
        <p:txBody>
          <a:bodyPr/>
          <a:lstStyle/>
          <a:p>
            <a:pPr algn="ctr"/>
            <a:r>
              <a:rPr lang="en-US" altLang="en-US" sz="2400" b="1" dirty="0"/>
              <a:t>Atomic Variables</a:t>
            </a:r>
          </a:p>
        </p:txBody>
      </p:sp>
      <p:sp>
        <p:nvSpPr>
          <p:cNvPr id="99330" name="Content Placeholder 2">
            <a:extLst>
              <a:ext uri="{FF2B5EF4-FFF2-40B4-BE49-F238E27FC236}">
                <a16:creationId xmlns:a16="http://schemas.microsoft.com/office/drawing/2014/main" id="{777D8569-7C38-48EC-AED3-7ADEDDAAD5CF}"/>
              </a:ext>
            </a:extLst>
          </p:cNvPr>
          <p:cNvSpPr>
            <a:spLocks noGrp="1"/>
          </p:cNvSpPr>
          <p:nvPr>
            <p:ph idx="1"/>
          </p:nvPr>
        </p:nvSpPr>
        <p:spPr>
          <a:xfrm>
            <a:off x="880591" y="2419737"/>
            <a:ext cx="8229600" cy="5329237"/>
          </a:xfrm>
        </p:spPr>
        <p:txBody>
          <a:bodyPr/>
          <a:lstStyle/>
          <a:p>
            <a:r>
              <a:rPr lang="en-US" altLang="en-US" dirty="0"/>
              <a:t>The </a:t>
            </a:r>
            <a:r>
              <a:rPr lang="en-US" altLang="en-US" b="1" dirty="0">
                <a:latin typeface="Courier New" panose="02070309020205020404" pitchFamily="49" charset="0"/>
                <a:cs typeface="Courier New" panose="02070309020205020404" pitchFamily="49" charset="0"/>
              </a:rPr>
              <a:t>increment()</a:t>
            </a:r>
            <a:r>
              <a:rPr lang="en-US" altLang="en-US" dirty="0"/>
              <a:t> function can be implemented as follows:</a:t>
            </a:r>
            <a:br>
              <a:rPr lang="en-US" altLang="en-US" dirty="0"/>
            </a:br>
            <a:br>
              <a:rPr lang="en-US" altLang="en-US" dirty="0"/>
            </a:br>
            <a:r>
              <a:rPr lang="en-US" altLang="en-US" b="1" dirty="0">
                <a:latin typeface="Courier New" panose="02070309020205020404" pitchFamily="49" charset="0"/>
                <a:cs typeface="Courier New" panose="02070309020205020404" pitchFamily="49" charset="0"/>
              </a:rPr>
              <a:t>void increment(</a:t>
            </a:r>
            <a:r>
              <a:rPr lang="en-US" altLang="en-US" b="1" dirty="0" err="1">
                <a:latin typeface="Courier New" panose="02070309020205020404" pitchFamily="49" charset="0"/>
                <a:cs typeface="Courier New" panose="02070309020205020404" pitchFamily="49" charset="0"/>
              </a:rPr>
              <a:t>atomic_int</a:t>
            </a:r>
            <a:r>
              <a:rPr lang="en-US" altLang="en-US" b="1" dirty="0">
                <a:latin typeface="Courier New" panose="02070309020205020404" pitchFamily="49" charset="0"/>
                <a:cs typeface="Courier New" panose="02070309020205020404" pitchFamily="49" charset="0"/>
              </a:rPr>
              <a:t> *v)</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int temp;</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do {</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temp = *v;</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while (temp != (</a:t>
            </a:r>
            <a:r>
              <a:rPr lang="en-US" altLang="en-US" b="1" dirty="0" err="1">
                <a:latin typeface="Courier New" panose="02070309020205020404" pitchFamily="49" charset="0"/>
                <a:cs typeface="Courier New" panose="02070309020205020404" pitchFamily="49" charset="0"/>
              </a:rPr>
              <a:t>compare_and_swap</a:t>
            </a:r>
            <a:r>
              <a:rPr lang="en-US" altLang="en-US" b="1" dirty="0">
                <a:latin typeface="Courier New" panose="02070309020205020404" pitchFamily="49" charset="0"/>
                <a:cs typeface="Courier New" panose="02070309020205020404" pitchFamily="49" charset="0"/>
              </a:rPr>
              <a:t>(v,temp,temp+1));</a:t>
            </a:r>
            <a:br>
              <a:rPr lang="en-US" altLang="en-US" b="1" dirty="0">
                <a:latin typeface="Courier New" panose="02070309020205020404" pitchFamily="49" charset="0"/>
                <a:cs typeface="Courier New" panose="02070309020205020404" pitchFamily="49" charset="0"/>
              </a:rPr>
            </a:br>
            <a:r>
              <a:rPr lang="en-US" altLang="en-US" b="1" dirty="0">
                <a:latin typeface="Courier New" panose="02070309020205020404" pitchFamily="49" charset="0"/>
                <a:cs typeface="Courier New" panose="02070309020205020404" pitchFamily="49" charset="0"/>
              </a:rPr>
              <a:t>} </a:t>
            </a:r>
            <a:br>
              <a:rPr lang="en-US" altLang="en-US" b="1" dirty="0">
                <a:latin typeface="Courier New" panose="02070309020205020404" pitchFamily="49" charset="0"/>
                <a:cs typeface="Courier New" panose="02070309020205020404" pitchFamily="49" charset="0"/>
              </a:rPr>
            </a:br>
            <a:br>
              <a:rPr lang="en-US" altLang="en-US" dirty="0"/>
            </a:br>
            <a:endParaRPr lang="en-US"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40AA77CE-6516-425F-91F7-E1576FF916A0}"/>
              </a:ext>
            </a:extLst>
          </p:cNvPr>
          <p:cNvSpPr>
            <a:spLocks noGrp="1" noChangeArrowheads="1"/>
          </p:cNvSpPr>
          <p:nvPr>
            <p:ph type="title"/>
          </p:nvPr>
        </p:nvSpPr>
        <p:spPr>
          <a:xfrm>
            <a:off x="469557" y="886101"/>
            <a:ext cx="8229600" cy="576263"/>
          </a:xfrm>
        </p:spPr>
        <p:txBody>
          <a:bodyPr/>
          <a:lstStyle/>
          <a:p>
            <a:pPr algn="ctr" eaLnBrk="1" hangingPunct="1"/>
            <a:r>
              <a:rPr lang="en-US" altLang="en-US" sz="2400" b="1" dirty="0"/>
              <a:t>Mutex Locks</a:t>
            </a:r>
          </a:p>
        </p:txBody>
      </p:sp>
      <p:sp>
        <p:nvSpPr>
          <p:cNvPr id="22531" name="Rectangle 3">
            <a:extLst>
              <a:ext uri="{FF2B5EF4-FFF2-40B4-BE49-F238E27FC236}">
                <a16:creationId xmlns:a16="http://schemas.microsoft.com/office/drawing/2014/main" id="{287F1076-6897-4824-ADA6-893AEF09D440}"/>
              </a:ext>
            </a:extLst>
          </p:cNvPr>
          <p:cNvSpPr>
            <a:spLocks noGrp="1" noChangeArrowheads="1"/>
          </p:cNvSpPr>
          <p:nvPr>
            <p:ph idx="1"/>
          </p:nvPr>
        </p:nvSpPr>
        <p:spPr>
          <a:xfrm>
            <a:off x="938299" y="1781374"/>
            <a:ext cx="7579158" cy="4931930"/>
          </a:xfrm>
        </p:spPr>
        <p:txBody>
          <a:bodyPr/>
          <a:lstStyle/>
          <a:p>
            <a:pPr marL="285750" indent="-285750">
              <a:lnSpc>
                <a:spcPct val="90000"/>
              </a:lnSpc>
              <a:buFont typeface="Arial" panose="020B0604020202020204" pitchFamily="34" charset="0"/>
              <a:buChar char="•"/>
            </a:pPr>
            <a:r>
              <a:rPr lang="en-US" altLang="en-US" dirty="0"/>
              <a:t>Previous solutions are complicated and generally inaccessible to application programmers</a:t>
            </a:r>
          </a:p>
          <a:p>
            <a:pPr marL="285750" indent="-285750">
              <a:lnSpc>
                <a:spcPct val="90000"/>
              </a:lnSpc>
              <a:buFont typeface="Arial" panose="020B0604020202020204" pitchFamily="34" charset="0"/>
              <a:buChar char="•"/>
            </a:pPr>
            <a:r>
              <a:rPr lang="en-US" altLang="en-US" dirty="0"/>
              <a:t>OS designers build software tools to solve critical section problem</a:t>
            </a:r>
          </a:p>
          <a:p>
            <a:pPr marL="285750" indent="-285750">
              <a:lnSpc>
                <a:spcPct val="90000"/>
              </a:lnSpc>
              <a:buFont typeface="Arial" panose="020B0604020202020204" pitchFamily="34" charset="0"/>
              <a:buChar char="•"/>
            </a:pPr>
            <a:r>
              <a:rPr lang="en-US" altLang="en-US" dirty="0"/>
              <a:t>Simplest is </a:t>
            </a:r>
            <a:r>
              <a:rPr lang="en-US" altLang="en-US" sz="2000" dirty="0"/>
              <a:t>mutex</a:t>
            </a:r>
            <a:r>
              <a:rPr lang="en-US" altLang="en-US" dirty="0"/>
              <a:t> lock</a:t>
            </a:r>
          </a:p>
          <a:p>
            <a:pPr marL="742950" lvl="1" indent="-285750">
              <a:lnSpc>
                <a:spcPct val="90000"/>
              </a:lnSpc>
              <a:buFont typeface="Arial" panose="020B0604020202020204" pitchFamily="34" charset="0"/>
              <a:buChar char="•"/>
            </a:pPr>
            <a:r>
              <a:rPr lang="en-US" altLang="en-US" dirty="0"/>
              <a:t>Boolean variable indicating if lock is available or not</a:t>
            </a:r>
          </a:p>
          <a:p>
            <a:pPr marL="285750" indent="-285750">
              <a:lnSpc>
                <a:spcPct val="90000"/>
              </a:lnSpc>
              <a:buFont typeface="Arial" panose="020B0604020202020204" pitchFamily="34" charset="0"/>
              <a:buChar char="•"/>
            </a:pPr>
            <a:r>
              <a:rPr lang="en-US" altLang="en-US" dirty="0"/>
              <a:t>Protect a critical section  by </a:t>
            </a:r>
          </a:p>
          <a:p>
            <a:pPr marL="742950" lvl="1" indent="-285750">
              <a:lnSpc>
                <a:spcPct val="90000"/>
              </a:lnSpc>
              <a:buFont typeface="Arial" panose="020B0604020202020204" pitchFamily="34" charset="0"/>
              <a:buChar char="•"/>
            </a:pPr>
            <a:r>
              <a:rPr lang="en-US" altLang="en-US" dirty="0"/>
              <a:t>First </a:t>
            </a:r>
            <a:r>
              <a:rPr lang="en-US" altLang="en-US" sz="2000" b="1" dirty="0">
                <a:latin typeface="Courier New" panose="02070309020205020404" pitchFamily="49" charset="0"/>
                <a:cs typeface="Courier New" panose="02070309020205020404" pitchFamily="49" charset="0"/>
              </a:rPr>
              <a:t>acquire()</a:t>
            </a:r>
            <a:r>
              <a:rPr lang="en-US" altLang="en-US" sz="2000" dirty="0"/>
              <a:t> </a:t>
            </a:r>
            <a:r>
              <a:rPr lang="en-US" altLang="en-US" dirty="0"/>
              <a:t>a lock </a:t>
            </a:r>
          </a:p>
          <a:p>
            <a:pPr marL="742950" lvl="1" indent="-285750">
              <a:lnSpc>
                <a:spcPct val="90000"/>
              </a:lnSpc>
              <a:buFont typeface="Arial" panose="020B0604020202020204" pitchFamily="34" charset="0"/>
              <a:buChar char="•"/>
            </a:pPr>
            <a:r>
              <a:rPr lang="en-US" altLang="en-US" dirty="0"/>
              <a:t>Then </a:t>
            </a:r>
            <a:r>
              <a:rPr lang="en-US" altLang="en-US" sz="2000" b="1" dirty="0">
                <a:latin typeface="Courier New" panose="02070309020205020404" pitchFamily="49" charset="0"/>
              </a:rPr>
              <a:t>release()</a:t>
            </a:r>
            <a:r>
              <a:rPr lang="en-US" altLang="en-US" sz="2000" dirty="0"/>
              <a:t> </a:t>
            </a:r>
            <a:r>
              <a:rPr lang="en-US" altLang="en-US" dirty="0"/>
              <a:t>the lock</a:t>
            </a:r>
          </a:p>
          <a:p>
            <a:pPr marL="285750" indent="-285750">
              <a:lnSpc>
                <a:spcPct val="90000"/>
              </a:lnSpc>
              <a:buFont typeface="Arial" panose="020B0604020202020204" pitchFamily="34" charset="0"/>
              <a:buChar char="•"/>
            </a:pPr>
            <a:r>
              <a:rPr lang="en-US" altLang="en-US" dirty="0"/>
              <a:t>Calls to </a:t>
            </a:r>
            <a:r>
              <a:rPr lang="en-US" altLang="en-US" sz="2000" b="1" dirty="0">
                <a:latin typeface="Courier New" panose="02070309020205020404" pitchFamily="49" charset="0"/>
              </a:rPr>
              <a:t>acquire()</a:t>
            </a:r>
            <a:r>
              <a:rPr lang="en-US" altLang="en-US" sz="2000" dirty="0"/>
              <a:t> </a:t>
            </a:r>
            <a:r>
              <a:rPr lang="en-US" altLang="en-US" dirty="0"/>
              <a:t>and </a:t>
            </a:r>
            <a:r>
              <a:rPr lang="en-US" altLang="en-US" sz="2000" b="1" dirty="0">
                <a:latin typeface="Courier New" panose="02070309020205020404" pitchFamily="49" charset="0"/>
              </a:rPr>
              <a:t>release()</a:t>
            </a:r>
            <a:r>
              <a:rPr lang="en-US" altLang="en-US" sz="2000" dirty="0"/>
              <a:t> </a:t>
            </a:r>
            <a:r>
              <a:rPr lang="en-US" altLang="en-US" dirty="0"/>
              <a:t>must be </a:t>
            </a:r>
            <a:r>
              <a:rPr lang="en-US" altLang="en-US" b="1" dirty="0">
                <a:solidFill>
                  <a:srgbClr val="006699"/>
                </a:solidFill>
                <a:latin typeface="+mj-lt"/>
              </a:rPr>
              <a:t>atomic</a:t>
            </a:r>
          </a:p>
          <a:p>
            <a:pPr marL="742950" lvl="1" indent="-285750">
              <a:lnSpc>
                <a:spcPct val="90000"/>
              </a:lnSpc>
              <a:buFont typeface="Arial" panose="020B0604020202020204" pitchFamily="34" charset="0"/>
              <a:buChar char="•"/>
            </a:pPr>
            <a:r>
              <a:rPr lang="en-US" altLang="en-US" dirty="0"/>
              <a:t>Usually implemented via hardware atomic instructions such as compare-and-swap.</a:t>
            </a:r>
          </a:p>
          <a:p>
            <a:pPr marL="285750" indent="-285750">
              <a:lnSpc>
                <a:spcPct val="90000"/>
              </a:lnSpc>
              <a:buFont typeface="Arial" panose="020B0604020202020204" pitchFamily="34" charset="0"/>
              <a:buChar char="•"/>
            </a:pPr>
            <a:r>
              <a:rPr lang="en-US" altLang="en-US" dirty="0"/>
              <a:t>But this solution requires </a:t>
            </a:r>
            <a:r>
              <a:rPr lang="en-US" altLang="en-US" b="1" dirty="0">
                <a:solidFill>
                  <a:srgbClr val="006699"/>
                </a:solidFill>
                <a:latin typeface="+mj-lt"/>
              </a:rPr>
              <a:t>busy waiting</a:t>
            </a:r>
          </a:p>
          <a:p>
            <a:pPr marL="742950" lvl="1" indent="-285750">
              <a:lnSpc>
                <a:spcPct val="90000"/>
              </a:lnSpc>
              <a:buFont typeface="Arial" panose="020B0604020202020204" pitchFamily="34" charset="0"/>
              <a:buChar char="•"/>
            </a:pPr>
            <a:r>
              <a:rPr lang="en-US" altLang="en-US" dirty="0"/>
              <a:t>This lock therefore called a </a:t>
            </a:r>
            <a:r>
              <a:rPr lang="en-US" altLang="en-US" b="1" dirty="0">
                <a:solidFill>
                  <a:srgbClr val="006699"/>
                </a:solidFill>
                <a:latin typeface="+mj-lt"/>
              </a:rPr>
              <a:t>spinlock</a:t>
            </a:r>
          </a:p>
          <a:p>
            <a:pPr marL="285750" indent="-285750">
              <a:lnSpc>
                <a:spcPct val="90000"/>
              </a:lnSpc>
              <a:buFont typeface="Arial" panose="020B0604020202020204" pitchFamily="34" charset="0"/>
              <a:buChar char="•"/>
            </a:pPr>
            <a:endParaRPr lang="en-US" altLang="en-US" sz="1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874A0C2-4038-40CE-B8F5-4EE988D17AB5}"/>
              </a:ext>
            </a:extLst>
          </p:cNvPr>
          <p:cNvSpPr/>
          <p:nvPr/>
        </p:nvSpPr>
        <p:spPr bwMode="auto">
          <a:xfrm>
            <a:off x="3178175" y="2609850"/>
            <a:ext cx="2024063" cy="376238"/>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6" name="Rectangle 5">
            <a:extLst>
              <a:ext uri="{FF2B5EF4-FFF2-40B4-BE49-F238E27FC236}">
                <a16:creationId xmlns:a16="http://schemas.microsoft.com/office/drawing/2014/main" id="{A3778C6D-AEC7-48EC-BE5D-470EDD9A8460}"/>
              </a:ext>
            </a:extLst>
          </p:cNvPr>
          <p:cNvSpPr/>
          <p:nvPr/>
        </p:nvSpPr>
        <p:spPr bwMode="auto">
          <a:xfrm>
            <a:off x="3178175" y="3686175"/>
            <a:ext cx="2024063" cy="3460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44035" name="Title 1">
            <a:extLst>
              <a:ext uri="{FF2B5EF4-FFF2-40B4-BE49-F238E27FC236}">
                <a16:creationId xmlns:a16="http://schemas.microsoft.com/office/drawing/2014/main" id="{830B4045-5ECB-4A4A-B601-B013451BC49A}"/>
              </a:ext>
            </a:extLst>
          </p:cNvPr>
          <p:cNvSpPr>
            <a:spLocks noGrp="1"/>
          </p:cNvSpPr>
          <p:nvPr>
            <p:ph type="title"/>
          </p:nvPr>
        </p:nvSpPr>
        <p:spPr>
          <a:xfrm>
            <a:off x="1264597" y="1286670"/>
            <a:ext cx="8190038" cy="576262"/>
          </a:xfrm>
        </p:spPr>
        <p:txBody>
          <a:bodyPr/>
          <a:lstStyle/>
          <a:p>
            <a:pPr algn="ctr"/>
            <a:r>
              <a:rPr lang="en-US" altLang="en-US" sz="2800" b="1" dirty="0"/>
              <a:t>Solution to CS Problem Using Mutex Locks</a:t>
            </a:r>
          </a:p>
        </p:txBody>
      </p:sp>
      <p:sp>
        <p:nvSpPr>
          <p:cNvPr id="44036" name="Rectangle 2">
            <a:extLst>
              <a:ext uri="{FF2B5EF4-FFF2-40B4-BE49-F238E27FC236}">
                <a16:creationId xmlns:a16="http://schemas.microsoft.com/office/drawing/2014/main" id="{267E4949-D8C0-4A2A-95D8-AD20DC3009E9}"/>
              </a:ext>
            </a:extLst>
          </p:cNvPr>
          <p:cNvSpPr>
            <a:spLocks noChangeArrowheads="1"/>
          </p:cNvSpPr>
          <p:nvPr/>
        </p:nvSpPr>
        <p:spPr bwMode="auto">
          <a:xfrm>
            <a:off x="2286000" y="2274888"/>
            <a:ext cx="4572000"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Monotype Sorts" pitchFamily="-84" charset="2"/>
              <a:buNone/>
            </a:pPr>
            <a:r>
              <a:rPr lang="en-US" altLang="en-US" b="1" dirty="0">
                <a:solidFill>
                  <a:srgbClr val="000000"/>
                </a:solidFill>
                <a:latin typeface="Courier New" panose="02070309020205020404" pitchFamily="49" charset="0"/>
              </a:rPr>
              <a:t>while (true) { </a:t>
            </a:r>
          </a:p>
          <a:p>
            <a:pPr>
              <a:buFont typeface="Monotype Sorts" pitchFamily="-84" charset="2"/>
              <a:buNone/>
            </a:pPr>
            <a:r>
              <a:rPr lang="en-US" altLang="en-US" b="1" dirty="0">
                <a:solidFill>
                  <a:srgbClr val="000000"/>
                </a:solidFill>
                <a:latin typeface="Courier New" panose="02070309020205020404" pitchFamily="49" charset="0"/>
              </a:rPr>
              <a:t>	acquire lock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	   critical section </a:t>
            </a:r>
          </a:p>
          <a:p>
            <a:pPr>
              <a:buFont typeface="Monotype Sorts" pitchFamily="-84" charset="2"/>
              <a:buNone/>
            </a:pPr>
            <a:endParaRPr lang="en-US" altLang="en-US" b="1" dirty="0">
              <a:solidFill>
                <a:srgbClr val="000000"/>
              </a:solidFill>
              <a:latin typeface="Courier New" panose="02070309020205020404" pitchFamily="49" charset="0"/>
            </a:endParaRPr>
          </a:p>
          <a:p>
            <a:pPr>
              <a:buFont typeface="Monotype Sorts" pitchFamily="-84" charset="2"/>
              <a:buNone/>
            </a:pPr>
            <a:r>
              <a:rPr lang="en-US" altLang="en-US" b="1" dirty="0">
                <a:solidFill>
                  <a:srgbClr val="000000"/>
                </a:solidFill>
                <a:latin typeface="Courier New" panose="02070309020205020404" pitchFamily="49" charset="0"/>
              </a:rPr>
              <a:t>	release lock </a:t>
            </a:r>
          </a:p>
          <a:p>
            <a:pPr>
              <a:buFont typeface="Monotype Sorts" pitchFamily="-84" charset="2"/>
              <a:buNone/>
            </a:pPr>
            <a:r>
              <a:rPr lang="en-US" altLang="en-US" b="1" dirty="0">
                <a:solidFill>
                  <a:srgbClr val="000000"/>
                </a:solidFill>
                <a:latin typeface="Courier New" panose="02070309020205020404" pitchFamily="49" charset="0"/>
              </a:rPr>
              <a:t>	</a:t>
            </a:r>
          </a:p>
          <a:p>
            <a:pPr>
              <a:buFont typeface="Monotype Sorts" pitchFamily="-84" charset="2"/>
              <a:buNone/>
            </a:pPr>
            <a:r>
              <a:rPr lang="en-US" altLang="en-US" b="1" dirty="0">
                <a:solidFill>
                  <a:srgbClr val="000000"/>
                </a:solidFill>
                <a:latin typeface="Courier New" panose="02070309020205020404" pitchFamily="49" charset="0"/>
              </a:rPr>
              <a:t>remainder section </a:t>
            </a:r>
          </a:p>
          <a:p>
            <a:pPr>
              <a:buFont typeface="Monotype Sorts" pitchFamily="-84" charset="2"/>
              <a:buNone/>
            </a:pPr>
            <a:r>
              <a:rPr lang="en-US" altLang="en-US" b="1" dirty="0">
                <a:solidFill>
                  <a:srgbClr val="000000"/>
                </a:solidFill>
                <a:latin typeface="Courier New" panose="02070309020205020404" pitchFamily="49" charset="0"/>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59D88480-37BD-4D9D-86CD-602E8D713E21}"/>
              </a:ext>
            </a:extLst>
          </p:cNvPr>
          <p:cNvSpPr>
            <a:spLocks noGrp="1" noChangeArrowheads="1"/>
          </p:cNvSpPr>
          <p:nvPr>
            <p:ph type="title"/>
          </p:nvPr>
        </p:nvSpPr>
        <p:spPr>
          <a:xfrm>
            <a:off x="593124" y="923529"/>
            <a:ext cx="8229600" cy="576262"/>
          </a:xfrm>
        </p:spPr>
        <p:txBody>
          <a:bodyPr/>
          <a:lstStyle/>
          <a:p>
            <a:pPr algn="ctr" eaLnBrk="1" hangingPunct="1"/>
            <a:r>
              <a:rPr lang="en-US" altLang="en-US" sz="2400" b="1" dirty="0"/>
              <a:t>Semaphore</a:t>
            </a:r>
          </a:p>
        </p:txBody>
      </p:sp>
      <p:sp>
        <p:nvSpPr>
          <p:cNvPr id="47106" name="Rectangle 3">
            <a:extLst>
              <a:ext uri="{FF2B5EF4-FFF2-40B4-BE49-F238E27FC236}">
                <a16:creationId xmlns:a16="http://schemas.microsoft.com/office/drawing/2014/main" id="{D8E7E59E-3E80-43DF-9BC3-B07A6DD91591}"/>
              </a:ext>
            </a:extLst>
          </p:cNvPr>
          <p:cNvSpPr>
            <a:spLocks noGrp="1" noChangeArrowheads="1"/>
          </p:cNvSpPr>
          <p:nvPr>
            <p:ph idx="1"/>
          </p:nvPr>
        </p:nvSpPr>
        <p:spPr>
          <a:xfrm>
            <a:off x="1000083" y="1652760"/>
            <a:ext cx="6272212" cy="4970462"/>
          </a:xfrm>
        </p:spPr>
        <p:txBody>
          <a:bodyPr/>
          <a:lstStyle/>
          <a:p>
            <a:pPr>
              <a:lnSpc>
                <a:spcPct val="90000"/>
              </a:lnSpc>
            </a:pPr>
            <a:r>
              <a:rPr lang="en-US" altLang="en-US" sz="1600" dirty="0"/>
              <a:t>Synchronization tool that provides more sophisticated ways (than Mutex locks)  for processes to synchronize their activities.</a:t>
            </a:r>
            <a:endParaRPr lang="en-US" altLang="en-US" sz="1600" i="1" dirty="0">
              <a:solidFill>
                <a:schemeClr val="tx2"/>
              </a:solidFill>
            </a:endParaRPr>
          </a:p>
          <a:p>
            <a:pPr>
              <a:lnSpc>
                <a:spcPct val="90000"/>
              </a:lnSpc>
            </a:pPr>
            <a:r>
              <a:rPr lang="en-US" altLang="en-US" sz="1600" dirty="0"/>
              <a:t>Semaphore </a:t>
            </a:r>
            <a:r>
              <a:rPr lang="en-US" altLang="en-US" sz="1600" b="1" i="1" dirty="0"/>
              <a:t>S</a:t>
            </a:r>
            <a:r>
              <a:rPr lang="en-US" altLang="en-US" sz="1600" dirty="0"/>
              <a:t> – integer variable</a:t>
            </a:r>
          </a:p>
          <a:p>
            <a:pPr>
              <a:lnSpc>
                <a:spcPct val="90000"/>
              </a:lnSpc>
            </a:pPr>
            <a:r>
              <a:rPr lang="en-US" altLang="en-US" sz="1600" dirty="0"/>
              <a:t>Can only be accessed via two indivisible (atomic) operations</a:t>
            </a:r>
          </a:p>
          <a:p>
            <a:pPr lvl="1">
              <a:lnSpc>
                <a:spcPct val="90000"/>
              </a:lnSpc>
            </a:pPr>
            <a:r>
              <a:rPr lang="en-US" altLang="en-US" b="1" dirty="0">
                <a:solidFill>
                  <a:srgbClr val="000000"/>
                </a:solidFill>
                <a:latin typeface="Courier New" panose="02070309020205020404" pitchFamily="49" charset="0"/>
              </a:rPr>
              <a:t>wait()</a:t>
            </a:r>
            <a:r>
              <a:rPr lang="en-US" altLang="en-US" dirty="0">
                <a:solidFill>
                  <a:srgbClr val="000000"/>
                </a:solidFill>
              </a:rPr>
              <a:t> </a:t>
            </a:r>
            <a:r>
              <a:rPr lang="en-US" altLang="en-US" sz="1600" dirty="0">
                <a:solidFill>
                  <a:srgbClr val="000000"/>
                </a:solidFill>
              </a:rPr>
              <a:t>and </a:t>
            </a:r>
            <a:r>
              <a:rPr lang="en-US" altLang="en-US" b="1" dirty="0">
                <a:solidFill>
                  <a:srgbClr val="000000"/>
                </a:solidFill>
                <a:latin typeface="Courier New" panose="02070309020205020404" pitchFamily="49" charset="0"/>
              </a:rPr>
              <a:t>signal()</a:t>
            </a:r>
          </a:p>
          <a:p>
            <a:pPr lvl="2">
              <a:lnSpc>
                <a:spcPct val="90000"/>
              </a:lnSpc>
            </a:pPr>
            <a:r>
              <a:rPr lang="en-US" altLang="en-US" sz="1600" dirty="0"/>
              <a:t>Originally called </a:t>
            </a:r>
            <a:r>
              <a:rPr lang="en-US" altLang="en-US" b="1" dirty="0">
                <a:solidFill>
                  <a:srgbClr val="000000"/>
                </a:solidFill>
                <a:latin typeface="Courier New" panose="02070309020205020404" pitchFamily="49" charset="0"/>
              </a:rPr>
              <a:t>P()</a:t>
            </a:r>
            <a:r>
              <a:rPr lang="en-US" altLang="en-US" dirty="0"/>
              <a:t> </a:t>
            </a:r>
            <a:r>
              <a:rPr lang="en-US" altLang="en-US" sz="1600" dirty="0"/>
              <a:t>and </a:t>
            </a:r>
            <a:r>
              <a:rPr lang="en-US" altLang="en-US" b="1" dirty="0">
                <a:solidFill>
                  <a:srgbClr val="000000"/>
                </a:solidFill>
                <a:latin typeface="Courier New" panose="02070309020205020404" pitchFamily="49" charset="0"/>
              </a:rPr>
              <a:t>V()</a:t>
            </a:r>
          </a:p>
          <a:p>
            <a:pPr>
              <a:lnSpc>
                <a:spcPct val="90000"/>
              </a:lnSpc>
            </a:pPr>
            <a:r>
              <a:rPr lang="en-US" altLang="en-US" sz="1600" dirty="0"/>
              <a:t>Definition of  the </a:t>
            </a:r>
            <a:r>
              <a:rPr lang="en-US" altLang="en-US" b="1" dirty="0">
                <a:solidFill>
                  <a:srgbClr val="000000"/>
                </a:solidFill>
                <a:latin typeface="Courier New" panose="02070309020205020404" pitchFamily="49" charset="0"/>
              </a:rPr>
              <a:t>wait() operation</a:t>
            </a:r>
          </a:p>
          <a:p>
            <a:pPr lvl="1">
              <a:lnSpc>
                <a:spcPct val="90000"/>
              </a:lnSpc>
              <a:buFont typeface="Monotype Sorts" pitchFamily="-84" charset="2"/>
              <a:buNone/>
            </a:pPr>
            <a:r>
              <a:rPr lang="en-US" altLang="en-US" b="1" dirty="0">
                <a:latin typeface="Courier New" panose="02070309020205020404" pitchFamily="49" charset="0"/>
                <a:sym typeface="Symbol" panose="05050102010706020507" pitchFamily="18" charset="2"/>
              </a:rPr>
              <a:t>wait(S)</a:t>
            </a:r>
            <a:r>
              <a:rPr lang="en-US" altLang="en-US" sz="1600" b="1" dirty="0">
                <a:latin typeface="Courier New" panose="02070309020205020404" pitchFamily="49" charset="0"/>
                <a:sym typeface="Symbol" panose="05050102010706020507" pitchFamily="18" charset="2"/>
              </a:rPr>
              <a:t> { </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    while (S &lt;= 0)</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       ; // busy wait</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    S--;</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a:t>
            </a:r>
          </a:p>
          <a:p>
            <a:pPr>
              <a:lnSpc>
                <a:spcPct val="90000"/>
              </a:lnSpc>
            </a:pPr>
            <a:r>
              <a:rPr lang="en-US" altLang="en-US" sz="1600" dirty="0"/>
              <a:t>Definition of  the </a:t>
            </a:r>
            <a:r>
              <a:rPr lang="en-US" altLang="en-US" b="1" dirty="0">
                <a:solidFill>
                  <a:srgbClr val="000000"/>
                </a:solidFill>
                <a:latin typeface="Courier New" panose="02070309020205020404" pitchFamily="49" charset="0"/>
              </a:rPr>
              <a:t>signal() operation</a:t>
            </a:r>
            <a:endParaRPr lang="en-US" altLang="en-US" sz="1600" b="1" dirty="0">
              <a:latin typeface="Courier New" panose="02070309020205020404" pitchFamily="49" charset="0"/>
              <a:sym typeface="Symbol" panose="05050102010706020507" pitchFamily="18" charset="2"/>
            </a:endParaRPr>
          </a:p>
          <a:p>
            <a:pPr lvl="1">
              <a:lnSpc>
                <a:spcPct val="90000"/>
              </a:lnSpc>
              <a:buFont typeface="Monotype Sorts" pitchFamily="-84" charset="2"/>
              <a:buNone/>
            </a:pPr>
            <a:r>
              <a:rPr lang="en-US" altLang="en-US" b="1" dirty="0">
                <a:latin typeface="Courier New" panose="02070309020205020404" pitchFamily="49" charset="0"/>
                <a:sym typeface="Symbol" panose="05050102010706020507" pitchFamily="18" charset="2"/>
              </a:rPr>
              <a:t>signal(S)</a:t>
            </a:r>
            <a:r>
              <a:rPr lang="en-US" altLang="en-US" sz="1600" b="1" dirty="0">
                <a:latin typeface="Courier New" panose="02070309020205020404" pitchFamily="49" charset="0"/>
                <a:sym typeface="Symbol" panose="05050102010706020507" pitchFamily="18" charset="2"/>
              </a:rPr>
              <a:t> { </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    S++;</a:t>
            </a:r>
          </a:p>
          <a:p>
            <a:pPr lvl="1">
              <a:lnSpc>
                <a:spcPct val="90000"/>
              </a:lnSpc>
              <a:buFont typeface="Monotype Sorts" pitchFamily="-84" charset="2"/>
              <a:buNone/>
            </a:pPr>
            <a:r>
              <a:rPr lang="en-US" altLang="en-US" sz="1600" b="1" dirty="0">
                <a:latin typeface="Courier New" panose="02070309020205020404" pitchFamily="49" charset="0"/>
                <a:sym typeface="Symbol" panose="05050102010706020507" pitchFamily="18" charset="2"/>
              </a:rPr>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ACB075CF-AF19-4E05-BBD4-93BC3F79BB8D}"/>
              </a:ext>
            </a:extLst>
          </p:cNvPr>
          <p:cNvSpPr>
            <a:spLocks noGrp="1" noChangeArrowheads="1"/>
          </p:cNvSpPr>
          <p:nvPr>
            <p:ph type="title"/>
          </p:nvPr>
        </p:nvSpPr>
        <p:spPr>
          <a:xfrm>
            <a:off x="586688" y="1091652"/>
            <a:ext cx="8534400" cy="457200"/>
          </a:xfrm>
        </p:spPr>
        <p:txBody>
          <a:bodyPr/>
          <a:lstStyle/>
          <a:p>
            <a:pPr algn="ctr" eaLnBrk="1" hangingPunct="1"/>
            <a:r>
              <a:rPr lang="en-US" altLang="en-US" sz="2400" b="1" dirty="0"/>
              <a:t>Semaphore (Cont.)</a:t>
            </a:r>
          </a:p>
        </p:txBody>
      </p:sp>
      <p:sp>
        <p:nvSpPr>
          <p:cNvPr id="49154" name="Rectangle 3">
            <a:extLst>
              <a:ext uri="{FF2B5EF4-FFF2-40B4-BE49-F238E27FC236}">
                <a16:creationId xmlns:a16="http://schemas.microsoft.com/office/drawing/2014/main" id="{FB8E9419-6392-4032-837A-E65A5DBEFCFA}"/>
              </a:ext>
            </a:extLst>
          </p:cNvPr>
          <p:cNvSpPr>
            <a:spLocks noGrp="1" noChangeArrowheads="1"/>
          </p:cNvSpPr>
          <p:nvPr>
            <p:ph idx="1"/>
          </p:nvPr>
        </p:nvSpPr>
        <p:spPr>
          <a:xfrm>
            <a:off x="1091684" y="2107043"/>
            <a:ext cx="6165851" cy="4252911"/>
          </a:xfrm>
        </p:spPr>
        <p:txBody>
          <a:bodyPr/>
          <a:lstStyle/>
          <a:p>
            <a:pPr>
              <a:tabLst>
                <a:tab pos="2001838" algn="ctr"/>
                <a:tab pos="4513263" algn="ctr"/>
              </a:tabLst>
            </a:pPr>
            <a:r>
              <a:rPr lang="en-US" altLang="en-US" b="1" dirty="0">
                <a:solidFill>
                  <a:srgbClr val="006699"/>
                </a:solidFill>
                <a:latin typeface="+mj-lt"/>
              </a:rPr>
              <a:t>Counting semaphore</a:t>
            </a:r>
            <a:r>
              <a:rPr lang="en-US" altLang="en-US" b="1" dirty="0">
                <a:solidFill>
                  <a:srgbClr val="3366FF"/>
                </a:solidFill>
              </a:rPr>
              <a:t> </a:t>
            </a:r>
            <a:r>
              <a:rPr lang="en-US" altLang="en-US" dirty="0"/>
              <a:t>– integer value can range over an unrestricted domain</a:t>
            </a:r>
          </a:p>
          <a:p>
            <a:pPr>
              <a:tabLst>
                <a:tab pos="2001838" algn="ctr"/>
                <a:tab pos="4513263" algn="ctr"/>
              </a:tabLst>
            </a:pPr>
            <a:r>
              <a:rPr lang="en-US" altLang="en-US" b="1" dirty="0">
                <a:solidFill>
                  <a:srgbClr val="006699"/>
                </a:solidFill>
                <a:latin typeface="+mj-lt"/>
              </a:rPr>
              <a:t>Binary semaphore </a:t>
            </a:r>
            <a:r>
              <a:rPr lang="en-US" altLang="en-US" dirty="0"/>
              <a:t>– integer value can range only between 0 and 1</a:t>
            </a:r>
          </a:p>
          <a:p>
            <a:pPr lvl="1">
              <a:tabLst>
                <a:tab pos="2001838" algn="ctr"/>
                <a:tab pos="4513263" algn="ctr"/>
              </a:tabLst>
            </a:pPr>
            <a:r>
              <a:rPr lang="en-US" altLang="en-US" dirty="0">
                <a:sym typeface="MT Extra" panose="05050102010205020202" pitchFamily="18" charset="2"/>
              </a:rPr>
              <a:t>Same as a </a:t>
            </a:r>
            <a:r>
              <a:rPr lang="en-US" altLang="en-US" b="1" dirty="0">
                <a:solidFill>
                  <a:srgbClr val="006699"/>
                </a:solidFill>
                <a:latin typeface="+mj-lt"/>
                <a:sym typeface="MT Extra" panose="05050102010205020202" pitchFamily="18" charset="2"/>
              </a:rPr>
              <a:t>mutex lock</a:t>
            </a:r>
          </a:p>
          <a:p>
            <a:pPr>
              <a:tabLst>
                <a:tab pos="2001838" algn="ctr"/>
                <a:tab pos="4513263" algn="ctr"/>
              </a:tabLst>
            </a:pPr>
            <a:r>
              <a:rPr lang="en-US" altLang="en-US" dirty="0"/>
              <a:t>Can implement a counting semaphore </a:t>
            </a:r>
            <a:r>
              <a:rPr lang="en-US" altLang="en-US" b="1" i="1" dirty="0">
                <a:solidFill>
                  <a:srgbClr val="000000"/>
                </a:solidFill>
              </a:rPr>
              <a:t>S</a:t>
            </a:r>
            <a:r>
              <a:rPr lang="en-US" altLang="en-US" dirty="0"/>
              <a:t> as a binary semaphore</a:t>
            </a:r>
            <a:endParaRPr lang="en-US" altLang="en-US" b="1" dirty="0">
              <a:solidFill>
                <a:srgbClr val="3366FF"/>
              </a:solidFill>
            </a:endParaRPr>
          </a:p>
          <a:p>
            <a:pPr>
              <a:tabLst>
                <a:tab pos="2001838" algn="ctr"/>
                <a:tab pos="4513263" algn="ctr"/>
              </a:tabLst>
            </a:pPr>
            <a:r>
              <a:rPr lang="en-US" altLang="en-US" dirty="0">
                <a:sym typeface="MT Extra" panose="05050102010205020202" pitchFamily="18" charset="2"/>
              </a:rPr>
              <a:t>With semaphores we can solve various synchronization problems</a:t>
            </a:r>
          </a:p>
          <a:p>
            <a:pPr marL="0" indent="0">
              <a:buNone/>
              <a:tabLst>
                <a:tab pos="2001838" algn="ctr"/>
                <a:tab pos="4513263" algn="ctr"/>
              </a:tabLst>
            </a:pPr>
            <a:endParaRPr lang="en-US" altLang="en-US" sz="1600" b="1" i="1" baseline="-25000" dirty="0">
              <a:sym typeface="MT Extra" panose="05050102010205020202" pitchFamily="18" charset="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ACB075CF-AF19-4E05-BBD4-93BC3F79BB8D}"/>
              </a:ext>
            </a:extLst>
          </p:cNvPr>
          <p:cNvSpPr>
            <a:spLocks noGrp="1" noChangeArrowheads="1"/>
          </p:cNvSpPr>
          <p:nvPr>
            <p:ph type="title"/>
          </p:nvPr>
        </p:nvSpPr>
        <p:spPr>
          <a:xfrm>
            <a:off x="636115" y="899985"/>
            <a:ext cx="8534400" cy="457200"/>
          </a:xfrm>
        </p:spPr>
        <p:txBody>
          <a:bodyPr/>
          <a:lstStyle/>
          <a:p>
            <a:pPr algn="ctr" eaLnBrk="1" hangingPunct="1"/>
            <a:r>
              <a:rPr lang="en-US" altLang="en-US" sz="2400" b="1" dirty="0"/>
              <a:t>Semaphore Usage Example</a:t>
            </a:r>
          </a:p>
        </p:txBody>
      </p:sp>
      <p:sp>
        <p:nvSpPr>
          <p:cNvPr id="49154" name="Rectangle 3">
            <a:extLst>
              <a:ext uri="{FF2B5EF4-FFF2-40B4-BE49-F238E27FC236}">
                <a16:creationId xmlns:a16="http://schemas.microsoft.com/office/drawing/2014/main" id="{FB8E9419-6392-4032-837A-E65A5DBEFCFA}"/>
              </a:ext>
            </a:extLst>
          </p:cNvPr>
          <p:cNvSpPr>
            <a:spLocks noGrp="1" noChangeArrowheads="1"/>
          </p:cNvSpPr>
          <p:nvPr>
            <p:ph idx="1"/>
          </p:nvPr>
        </p:nvSpPr>
        <p:spPr>
          <a:xfrm>
            <a:off x="1128755" y="1489204"/>
            <a:ext cx="6686551" cy="4468811"/>
          </a:xfrm>
        </p:spPr>
        <p:txBody>
          <a:bodyPr/>
          <a:lstStyle/>
          <a:p>
            <a:pPr>
              <a:tabLst>
                <a:tab pos="2001838" algn="ctr"/>
                <a:tab pos="4513263" algn="ctr"/>
              </a:tabLst>
            </a:pPr>
            <a:r>
              <a:rPr lang="en-US" altLang="en-US" dirty="0">
                <a:sym typeface="MT Extra" panose="05050102010205020202" pitchFamily="18" charset="2"/>
              </a:rPr>
              <a:t>Solution to the CS Problem</a:t>
            </a:r>
          </a:p>
          <a:p>
            <a:pPr lvl="1">
              <a:tabLst>
                <a:tab pos="2001838" algn="ctr"/>
                <a:tab pos="4513263" algn="ctr"/>
              </a:tabLst>
            </a:pPr>
            <a:r>
              <a:rPr lang="en-US" altLang="en-US" dirty="0">
                <a:sym typeface="MT Extra" panose="05050102010205020202" pitchFamily="18" charset="2"/>
              </a:rPr>
              <a:t>Create a semaphore “</a:t>
            </a:r>
            <a:r>
              <a:rPr lang="en-US" altLang="en-US" b="1" dirty="0">
                <a:solidFill>
                  <a:srgbClr val="000000"/>
                </a:solidFill>
                <a:latin typeface="Courier New" panose="02070309020205020404" pitchFamily="49" charset="0"/>
                <a:sym typeface="MT Extra" panose="05050102010205020202" pitchFamily="18" charset="2"/>
              </a:rPr>
              <a:t>mutex</a:t>
            </a:r>
            <a:r>
              <a:rPr lang="en-US" altLang="en-US" dirty="0">
                <a:sym typeface="MT Extra" panose="05050102010205020202" pitchFamily="18" charset="2"/>
              </a:rPr>
              <a:t>”</a:t>
            </a:r>
            <a:r>
              <a:rPr lang="en-US" altLang="ja-JP" dirty="0">
                <a:sym typeface="MT Extra" panose="05050102010205020202" pitchFamily="18" charset="2"/>
              </a:rPr>
              <a:t> initialized to 1 </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wait(mutex);</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CS</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signal(mutex)</a:t>
            </a:r>
            <a:r>
              <a:rPr lang="en-US" altLang="en-US" b="1" dirty="0">
                <a:solidFill>
                  <a:srgbClr val="0000FF"/>
                </a:solidFill>
                <a:latin typeface="Courier New" panose="02070309020205020404" pitchFamily="49" charset="0"/>
                <a:sym typeface="MT Extra" panose="05050102010205020202" pitchFamily="18" charset="2"/>
              </a:rPr>
              <a:t>;</a:t>
            </a:r>
            <a:endParaRPr lang="en-US" altLang="en-US" dirty="0">
              <a:sym typeface="MT Extra" panose="05050102010205020202" pitchFamily="18" charset="2"/>
            </a:endParaRPr>
          </a:p>
          <a:p>
            <a:pPr>
              <a:tabLst>
                <a:tab pos="2001838" algn="ctr"/>
                <a:tab pos="4513263" algn="ctr"/>
              </a:tabLst>
            </a:pPr>
            <a:r>
              <a:rPr lang="en-US" altLang="en-US" dirty="0">
                <a:sym typeface="MT Extra" panose="05050102010205020202" pitchFamily="18" charset="2"/>
              </a:rPr>
              <a:t>Consider </a:t>
            </a:r>
            <a:r>
              <a:rPr lang="en-US" altLang="en-US" b="1" i="1" dirty="0">
                <a:sym typeface="MT Extra" panose="05050102010205020202" pitchFamily="18" charset="2"/>
              </a:rPr>
              <a:t>P</a:t>
            </a:r>
            <a:r>
              <a:rPr lang="en-US" altLang="en-US" b="1"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 and </a:t>
            </a:r>
            <a:r>
              <a:rPr lang="en-US" altLang="en-US" b="1" i="1" dirty="0">
                <a:sym typeface="MT Extra" panose="05050102010205020202" pitchFamily="18" charset="2"/>
              </a:rPr>
              <a:t>P</a:t>
            </a:r>
            <a:r>
              <a:rPr lang="en-US" altLang="en-US" b="1" i="1" baseline="-25000" dirty="0">
                <a:sym typeface="MT Extra" panose="05050102010205020202" pitchFamily="18" charset="2"/>
              </a:rPr>
              <a:t>2</a:t>
            </a:r>
            <a:r>
              <a:rPr lang="en-US" altLang="en-US" dirty="0">
                <a:sym typeface="MT Extra" panose="05050102010205020202" pitchFamily="18" charset="2"/>
              </a:rPr>
              <a:t> that with two statements </a:t>
            </a:r>
            <a:r>
              <a:rPr lang="en-US" altLang="en-US" b="1" i="1" dirty="0">
                <a:sym typeface="MT Extra" panose="05050102010205020202" pitchFamily="18" charset="2"/>
              </a:rPr>
              <a:t>S</a:t>
            </a:r>
            <a:r>
              <a:rPr lang="en-US" altLang="en-US" b="1"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and</a:t>
            </a:r>
            <a:r>
              <a:rPr lang="en-US" altLang="en-US" b="1" i="1" dirty="0">
                <a:sym typeface="MT Extra" panose="05050102010205020202" pitchFamily="18" charset="2"/>
              </a:rPr>
              <a:t> S</a:t>
            </a:r>
            <a:r>
              <a:rPr lang="en-US" altLang="en-US" b="1" i="1" baseline="-25000" dirty="0">
                <a:sym typeface="MT Extra" panose="05050102010205020202" pitchFamily="18" charset="2"/>
              </a:rPr>
              <a:t>2    </a:t>
            </a:r>
            <a:r>
              <a:rPr lang="en-US" altLang="en-US" dirty="0">
                <a:sym typeface="MT Extra" panose="05050102010205020202" pitchFamily="18" charset="2"/>
              </a:rPr>
              <a:t>and the requirement </a:t>
            </a:r>
            <a:r>
              <a:rPr lang="en-US" altLang="en-US" b="1" i="1" dirty="0">
                <a:sym typeface="MT Extra" panose="05050102010205020202" pitchFamily="18" charset="2"/>
              </a:rPr>
              <a:t> </a:t>
            </a:r>
            <a:r>
              <a:rPr lang="en-US" altLang="en-US" dirty="0">
                <a:sym typeface="MT Extra" panose="05050102010205020202" pitchFamily="18" charset="2"/>
              </a:rPr>
              <a:t>that</a:t>
            </a:r>
            <a:r>
              <a:rPr lang="en-US" altLang="en-US" b="1" i="1" dirty="0">
                <a:sym typeface="MT Extra" panose="05050102010205020202" pitchFamily="18" charset="2"/>
              </a:rPr>
              <a:t> S</a:t>
            </a:r>
            <a:r>
              <a:rPr lang="en-US" altLang="en-US" b="1"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to happen before </a:t>
            </a:r>
            <a:r>
              <a:rPr lang="en-US" altLang="en-US" b="1" i="1" dirty="0">
                <a:sym typeface="MT Extra" panose="05050102010205020202" pitchFamily="18" charset="2"/>
              </a:rPr>
              <a:t>S</a:t>
            </a:r>
            <a:r>
              <a:rPr lang="en-US" altLang="en-US" b="1" i="1" baseline="-25000" dirty="0">
                <a:sym typeface="MT Extra" panose="05050102010205020202" pitchFamily="18" charset="2"/>
              </a:rPr>
              <a:t>2</a:t>
            </a:r>
          </a:p>
          <a:p>
            <a:pPr lvl="1">
              <a:tabLst>
                <a:tab pos="2001838" algn="ctr"/>
                <a:tab pos="4513263" algn="ctr"/>
              </a:tabLst>
            </a:pPr>
            <a:r>
              <a:rPr lang="en-US" altLang="en-US" dirty="0">
                <a:sym typeface="MT Extra" panose="05050102010205020202" pitchFamily="18" charset="2"/>
              </a:rPr>
              <a:t>Create a semaphore “</a:t>
            </a:r>
            <a:r>
              <a:rPr lang="en-US" altLang="ja-JP" b="1" dirty="0">
                <a:solidFill>
                  <a:srgbClr val="000000"/>
                </a:solidFill>
                <a:latin typeface="Courier New" panose="02070309020205020404" pitchFamily="49" charset="0"/>
                <a:sym typeface="MT Extra" panose="05050102010205020202" pitchFamily="18" charset="2"/>
              </a:rPr>
              <a:t>synch</a:t>
            </a:r>
            <a:r>
              <a:rPr lang="en-US" altLang="en-US" dirty="0">
                <a:sym typeface="MT Extra" panose="05050102010205020202" pitchFamily="18" charset="2"/>
              </a:rPr>
              <a:t>”</a:t>
            </a:r>
            <a:r>
              <a:rPr lang="en-US" altLang="ja-JP" dirty="0">
                <a:sym typeface="MT Extra" panose="05050102010205020202" pitchFamily="18" charset="2"/>
              </a:rPr>
              <a:t> initialized to 0 </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P1:</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S</a:t>
            </a:r>
            <a:r>
              <a:rPr lang="en-US" altLang="en-US" b="1" baseline="-25000" dirty="0">
                <a:solidFill>
                  <a:srgbClr val="000000"/>
                </a:solidFill>
                <a:latin typeface="Courier New" panose="02070309020205020404" pitchFamily="49" charset="0"/>
                <a:sym typeface="MT Extra" panose="05050102010205020202" pitchFamily="18" charset="2"/>
              </a:rPr>
              <a:t>1</a:t>
            </a:r>
            <a:r>
              <a:rPr lang="en-US" altLang="en-US" b="1" dirty="0">
                <a:solidFill>
                  <a:srgbClr val="000000"/>
                </a:solidFill>
                <a:latin typeface="Courier New" panose="02070309020205020404" pitchFamily="49" charset="0"/>
                <a:sym typeface="MT Extra" panose="05050102010205020202" pitchFamily="18" charset="2"/>
              </a:rPr>
              <a:t>;</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signal(synch);</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P2:</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wait(synch)</a:t>
            </a:r>
            <a:r>
              <a:rPr lang="en-US" altLang="en-US" dirty="0">
                <a:solidFill>
                  <a:srgbClr val="0000FF"/>
                </a:solidFill>
                <a:sym typeface="MT Extra" panose="05050102010205020202" pitchFamily="18" charset="2"/>
              </a:rPr>
              <a:t>;</a:t>
            </a:r>
            <a:endParaRPr lang="en-US" altLang="en-US" b="1" dirty="0">
              <a:solidFill>
                <a:srgbClr val="000000"/>
              </a:solidFill>
              <a:latin typeface="Courier New" panose="02070309020205020404" pitchFamily="49" charset="0"/>
              <a:sym typeface="MT Extra" panose="05050102010205020202" pitchFamily="18" charset="2"/>
            </a:endParaRP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S</a:t>
            </a:r>
            <a:r>
              <a:rPr lang="en-US" altLang="en-US" b="1" baseline="-25000" dirty="0">
                <a:solidFill>
                  <a:srgbClr val="000000"/>
                </a:solidFill>
                <a:latin typeface="Courier New" panose="02070309020205020404" pitchFamily="49" charset="0"/>
                <a:sym typeface="MT Extra" panose="05050102010205020202" pitchFamily="18" charset="2"/>
              </a:rPr>
              <a:t>2</a:t>
            </a:r>
            <a:r>
              <a:rPr lang="en-US" altLang="en-US" b="1" dirty="0">
                <a:solidFill>
                  <a:srgbClr val="000000"/>
                </a:solidFill>
                <a:latin typeface="Courier New" panose="02070309020205020404" pitchFamily="49" charset="0"/>
                <a:sym typeface="MT Extra" panose="05050102010205020202" pitchFamily="18" charset="2"/>
              </a:rPr>
              <a:t>;</a:t>
            </a:r>
            <a:endParaRPr lang="en-US" altLang="en-US" dirty="0">
              <a:sym typeface="MT Extra" panose="05050102010205020202" pitchFamily="18" charset="2"/>
            </a:endParaRPr>
          </a:p>
          <a:p>
            <a:pPr>
              <a:tabLst>
                <a:tab pos="2001838" algn="ctr"/>
                <a:tab pos="4513263" algn="ctr"/>
              </a:tabLst>
            </a:pPr>
            <a:endParaRPr lang="en-US" altLang="en-US" sz="1600" b="1" i="1" baseline="-25000" dirty="0">
              <a:sym typeface="MT Extra" panose="05050102010205020202" pitchFamily="18" charset="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a:extLst>
              <a:ext uri="{FF2B5EF4-FFF2-40B4-BE49-F238E27FC236}">
                <a16:creationId xmlns:a16="http://schemas.microsoft.com/office/drawing/2014/main" id="{1C2F0211-ABE5-4F4E-B53C-4F329D52DBCF}"/>
              </a:ext>
            </a:extLst>
          </p:cNvPr>
          <p:cNvSpPr>
            <a:spLocks noGrp="1" noChangeArrowheads="1"/>
          </p:cNvSpPr>
          <p:nvPr>
            <p:ph type="title"/>
          </p:nvPr>
        </p:nvSpPr>
        <p:spPr>
          <a:xfrm>
            <a:off x="704335" y="1117510"/>
            <a:ext cx="8229600" cy="576263"/>
          </a:xfrm>
        </p:spPr>
        <p:txBody>
          <a:bodyPr/>
          <a:lstStyle/>
          <a:p>
            <a:pPr algn="ctr" eaLnBrk="1" hangingPunct="1"/>
            <a:r>
              <a:rPr lang="en-US" altLang="en-US" sz="2400" b="1" dirty="0"/>
              <a:t>Semaphore Implementation</a:t>
            </a:r>
          </a:p>
        </p:txBody>
      </p:sp>
      <p:sp>
        <p:nvSpPr>
          <p:cNvPr id="51202" name="Rectangle 3">
            <a:extLst>
              <a:ext uri="{FF2B5EF4-FFF2-40B4-BE49-F238E27FC236}">
                <a16:creationId xmlns:a16="http://schemas.microsoft.com/office/drawing/2014/main" id="{81C74B36-24EB-4A50-92A5-8C139CA647C1}"/>
              </a:ext>
            </a:extLst>
          </p:cNvPr>
          <p:cNvSpPr>
            <a:spLocks noGrp="1" noChangeArrowheads="1"/>
          </p:cNvSpPr>
          <p:nvPr>
            <p:ph idx="1"/>
          </p:nvPr>
        </p:nvSpPr>
        <p:spPr>
          <a:xfrm>
            <a:off x="902565" y="2207546"/>
            <a:ext cx="7338869" cy="4422630"/>
          </a:xfrm>
        </p:spPr>
        <p:txBody>
          <a:bodyPr/>
          <a:lstStyle/>
          <a:p>
            <a:pPr marL="285750" indent="-285750">
              <a:buFont typeface="Arial" panose="020B0604020202020204" pitchFamily="34" charset="0"/>
              <a:buChar char="•"/>
            </a:pPr>
            <a:r>
              <a:rPr lang="en-US" altLang="en-US" dirty="0"/>
              <a:t>Must guarantee that no two processes can execute  the </a:t>
            </a:r>
            <a:r>
              <a:rPr lang="en-US" altLang="en-US" sz="2000" b="1" dirty="0">
                <a:latin typeface="Courier New" panose="02070309020205020404" pitchFamily="49" charset="0"/>
              </a:rPr>
              <a:t>wait() </a:t>
            </a:r>
            <a:r>
              <a:rPr lang="en-US" altLang="en-US" dirty="0"/>
              <a:t>and </a:t>
            </a:r>
            <a:r>
              <a:rPr lang="en-US" altLang="en-US" sz="2000" b="1" dirty="0">
                <a:latin typeface="Courier New" panose="02070309020205020404" pitchFamily="49" charset="0"/>
              </a:rPr>
              <a:t>signal() </a:t>
            </a:r>
            <a:r>
              <a:rPr lang="en-US" altLang="en-US" dirty="0"/>
              <a:t>on the same semaphore at the same time</a:t>
            </a:r>
          </a:p>
          <a:p>
            <a:pPr marL="285750" indent="-285750">
              <a:buFont typeface="Arial" panose="020B0604020202020204" pitchFamily="34" charset="0"/>
              <a:buChar char="•"/>
            </a:pPr>
            <a:r>
              <a:rPr lang="en-US" altLang="en-US" dirty="0"/>
              <a:t>Thus, the implementation becomes the critical section problem where the </a:t>
            </a:r>
            <a:r>
              <a:rPr lang="en-US" altLang="en-US" sz="2000" b="1" dirty="0">
                <a:latin typeface="Courier New" panose="02070309020205020404" pitchFamily="49" charset="0"/>
              </a:rPr>
              <a:t>wait</a:t>
            </a:r>
            <a:r>
              <a:rPr lang="en-US" altLang="en-US" dirty="0"/>
              <a:t> and </a:t>
            </a:r>
            <a:r>
              <a:rPr lang="en-US" altLang="en-US" sz="2000" b="1" dirty="0">
                <a:latin typeface="Courier New" panose="02070309020205020404" pitchFamily="49" charset="0"/>
              </a:rPr>
              <a:t>signal</a:t>
            </a:r>
            <a:r>
              <a:rPr lang="en-US" altLang="en-US" dirty="0"/>
              <a:t> code are placed in the critical section</a:t>
            </a:r>
          </a:p>
          <a:p>
            <a:pPr marL="285750" indent="-285750">
              <a:buFont typeface="Arial" panose="020B0604020202020204" pitchFamily="34" charset="0"/>
              <a:buChar char="•"/>
            </a:pPr>
            <a:r>
              <a:rPr lang="en-US" altLang="en-US" dirty="0"/>
              <a:t>Could now have </a:t>
            </a:r>
            <a:r>
              <a:rPr lang="en-US" altLang="en-US" b="1" dirty="0">
                <a:solidFill>
                  <a:srgbClr val="006699"/>
                </a:solidFill>
                <a:latin typeface="+mj-lt"/>
              </a:rPr>
              <a:t>busy waiting </a:t>
            </a:r>
            <a:r>
              <a:rPr lang="en-US" altLang="en-US" dirty="0"/>
              <a:t>in critical section implementation</a:t>
            </a:r>
          </a:p>
          <a:p>
            <a:pPr marL="742950" lvl="1" indent="-285750">
              <a:buFont typeface="Arial" panose="020B0604020202020204" pitchFamily="34" charset="0"/>
              <a:buChar char="•"/>
            </a:pPr>
            <a:r>
              <a:rPr lang="en-US" altLang="en-US" dirty="0"/>
              <a:t>But implementation code is short</a:t>
            </a:r>
          </a:p>
          <a:p>
            <a:pPr marL="742950" lvl="1" indent="-285750">
              <a:buFont typeface="Arial" panose="020B0604020202020204" pitchFamily="34" charset="0"/>
              <a:buChar char="•"/>
            </a:pPr>
            <a:r>
              <a:rPr lang="en-US" altLang="en-US" dirty="0"/>
              <a:t>Little busy waiting if critical section rarely occupied</a:t>
            </a:r>
          </a:p>
          <a:p>
            <a:pPr marL="285750" indent="-285750">
              <a:buFont typeface="Arial" panose="020B0604020202020204" pitchFamily="34" charset="0"/>
              <a:buChar char="•"/>
            </a:pPr>
            <a:r>
              <a:rPr lang="en-US" altLang="en-US" dirty="0"/>
              <a:t>Note that applications may spend lots of time in critical sections and therefore this is not a good solution</a:t>
            </a:r>
          </a:p>
          <a:p>
            <a:pPr marL="285750" indent="-285750">
              <a:buFont typeface="Arial" panose="020B0604020202020204" pitchFamily="34" charset="0"/>
              <a:buChar char="•"/>
            </a:pPr>
            <a:r>
              <a:rPr lang="en-US" altLang="en-US" dirty="0"/>
              <a:t> </a:t>
            </a:r>
          </a:p>
          <a:p>
            <a:pPr marL="742950" lvl="1" indent="-285750">
              <a:buFont typeface="Arial" panose="020B0604020202020204" pitchFamily="34" charset="0"/>
              <a:buChar char="•"/>
            </a:pPr>
            <a:endParaRPr lang="en-US"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a:extLst>
              <a:ext uri="{FF2B5EF4-FFF2-40B4-BE49-F238E27FC236}">
                <a16:creationId xmlns:a16="http://schemas.microsoft.com/office/drawing/2014/main" id="{8B51BAA0-23D1-44B6-B0D9-250F64A572FC}"/>
              </a:ext>
            </a:extLst>
          </p:cNvPr>
          <p:cNvSpPr>
            <a:spLocks noGrp="1" noChangeArrowheads="1"/>
          </p:cNvSpPr>
          <p:nvPr>
            <p:ph type="title"/>
          </p:nvPr>
        </p:nvSpPr>
        <p:spPr>
          <a:xfrm>
            <a:off x="987149" y="1040836"/>
            <a:ext cx="8779199" cy="609600"/>
          </a:xfrm>
        </p:spPr>
        <p:txBody>
          <a:bodyPr/>
          <a:lstStyle/>
          <a:p>
            <a:pPr algn="ctr" eaLnBrk="1" hangingPunct="1"/>
            <a:r>
              <a:rPr lang="en-US" altLang="en-US" sz="2400" b="1" dirty="0"/>
              <a:t>Semaphore Implementation with no Busy waiting </a:t>
            </a:r>
          </a:p>
        </p:txBody>
      </p:sp>
      <p:sp>
        <p:nvSpPr>
          <p:cNvPr id="53250" name="Rectangle 3">
            <a:extLst>
              <a:ext uri="{FF2B5EF4-FFF2-40B4-BE49-F238E27FC236}">
                <a16:creationId xmlns:a16="http://schemas.microsoft.com/office/drawing/2014/main" id="{9D87702A-689B-4A72-8F7D-2FB6350A3FC6}"/>
              </a:ext>
            </a:extLst>
          </p:cNvPr>
          <p:cNvSpPr>
            <a:spLocks noGrp="1" noChangeArrowheads="1"/>
          </p:cNvSpPr>
          <p:nvPr>
            <p:ph idx="1"/>
          </p:nvPr>
        </p:nvSpPr>
        <p:spPr>
          <a:xfrm>
            <a:off x="801798" y="2117797"/>
            <a:ext cx="7035111" cy="4740203"/>
          </a:xfrm>
        </p:spPr>
        <p:txBody>
          <a:bodyPr/>
          <a:lstStyle/>
          <a:p>
            <a:pPr marL="285750" indent="-285750">
              <a:buFont typeface="Arial" panose="020B0604020202020204" pitchFamily="34" charset="0"/>
              <a:buChar char="•"/>
            </a:pPr>
            <a:r>
              <a:rPr lang="en-US" altLang="en-US" dirty="0"/>
              <a:t>With each semaphore there is an associated waiting queue</a:t>
            </a:r>
          </a:p>
          <a:p>
            <a:pPr marL="285750" indent="-285750">
              <a:buFont typeface="Arial" panose="020B0604020202020204" pitchFamily="34" charset="0"/>
              <a:buChar char="•"/>
            </a:pPr>
            <a:r>
              <a:rPr lang="en-US" altLang="en-US" dirty="0"/>
              <a:t>Each entry in a waiting queue has two data items:</a:t>
            </a:r>
          </a:p>
          <a:p>
            <a:pPr marL="742950" lvl="1" indent="-285750">
              <a:buFont typeface="Arial" panose="020B0604020202020204" pitchFamily="34" charset="0"/>
              <a:buChar char="•"/>
            </a:pPr>
            <a:r>
              <a:rPr lang="en-US" altLang="en-US" dirty="0"/>
              <a:t> Value (of type integer)</a:t>
            </a:r>
          </a:p>
          <a:p>
            <a:pPr marL="742950" lvl="1" indent="-285750">
              <a:buFont typeface="Arial" panose="020B0604020202020204" pitchFamily="34" charset="0"/>
              <a:buChar char="•"/>
            </a:pPr>
            <a:r>
              <a:rPr lang="en-US" altLang="en-US" dirty="0"/>
              <a:t> Pointer to next record in the list</a:t>
            </a:r>
          </a:p>
          <a:p>
            <a:pPr marL="285750" indent="-285750">
              <a:buFont typeface="Arial" panose="020B0604020202020204" pitchFamily="34" charset="0"/>
              <a:buChar char="•"/>
            </a:pPr>
            <a:r>
              <a:rPr lang="en-US" altLang="en-US" dirty="0"/>
              <a:t>Two operations:</a:t>
            </a:r>
          </a:p>
          <a:p>
            <a:pPr marL="742950" lvl="1" indent="-285750">
              <a:buFont typeface="Arial" panose="020B0604020202020204" pitchFamily="34" charset="0"/>
              <a:buChar char="•"/>
            </a:pPr>
            <a:r>
              <a:rPr lang="en-US" altLang="en-US" b="1" dirty="0">
                <a:solidFill>
                  <a:srgbClr val="006699"/>
                </a:solidFill>
                <a:latin typeface="+mj-lt"/>
              </a:rPr>
              <a:t>block </a:t>
            </a:r>
            <a:r>
              <a:rPr lang="en-US" altLang="en-US" dirty="0"/>
              <a:t>– place the process invoking the operation on the appropriate waiting queue</a:t>
            </a:r>
          </a:p>
          <a:p>
            <a:pPr marL="742950" lvl="1" indent="-285750">
              <a:buFont typeface="Arial" panose="020B0604020202020204" pitchFamily="34" charset="0"/>
              <a:buChar char="•"/>
            </a:pPr>
            <a:r>
              <a:rPr lang="en-US" altLang="en-US" b="1" dirty="0">
                <a:solidFill>
                  <a:srgbClr val="006699"/>
                </a:solidFill>
                <a:latin typeface="+mj-lt"/>
              </a:rPr>
              <a:t>wakeup</a:t>
            </a:r>
            <a:r>
              <a:rPr lang="en-US" altLang="en-US" dirty="0">
                <a:solidFill>
                  <a:srgbClr val="3366FF"/>
                </a:solidFill>
              </a:rPr>
              <a:t> </a:t>
            </a:r>
            <a:r>
              <a:rPr lang="en-US" altLang="en-US" dirty="0"/>
              <a:t>– remove one of processes in the waiting queue and place it in the ready queue</a:t>
            </a:r>
          </a:p>
          <a:p>
            <a:pPr marL="285750" indent="-285750">
              <a:buFont typeface="Arial" panose="020B0604020202020204" pitchFamily="34" charset="0"/>
              <a:buChar char="•"/>
            </a:pPr>
            <a:endParaRPr lang="en-US" altLang="en-US" dirty="0"/>
          </a:p>
          <a:p>
            <a:pPr marL="742950" lvl="1" indent="-285750">
              <a:buFont typeface="Arial" panose="020B0604020202020204" pitchFamily="34" charset="0"/>
              <a:buChar char="•"/>
            </a:pPr>
            <a:endParaRPr lang="en-US" altLang="en-US" dirty="0"/>
          </a:p>
          <a:p>
            <a:pPr marL="285750" indent="-285750">
              <a:buFont typeface="Arial" panose="020B0604020202020204" pitchFamily="34" charset="0"/>
              <a:buChar char="•"/>
            </a:pPr>
            <a:r>
              <a:rPr lang="en-US" altLang="en-US" dirty="0">
                <a:solidFill>
                  <a:srgbClr val="0000FF"/>
                </a:solidFill>
              </a:rPr>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a:extLst>
              <a:ext uri="{FF2B5EF4-FFF2-40B4-BE49-F238E27FC236}">
                <a16:creationId xmlns:a16="http://schemas.microsoft.com/office/drawing/2014/main" id="{8B51BAA0-23D1-44B6-B0D9-250F64A572FC}"/>
              </a:ext>
            </a:extLst>
          </p:cNvPr>
          <p:cNvSpPr>
            <a:spLocks noGrp="1" noChangeArrowheads="1"/>
          </p:cNvSpPr>
          <p:nvPr>
            <p:ph type="title"/>
          </p:nvPr>
        </p:nvSpPr>
        <p:spPr>
          <a:xfrm>
            <a:off x="1109115" y="1420526"/>
            <a:ext cx="8779199" cy="609600"/>
          </a:xfrm>
        </p:spPr>
        <p:txBody>
          <a:bodyPr/>
          <a:lstStyle/>
          <a:p>
            <a:pPr algn="ctr" eaLnBrk="1" hangingPunct="1"/>
            <a:r>
              <a:rPr lang="en-US" altLang="en-US" sz="2800" b="1" dirty="0"/>
              <a:t>Implementation with no Busy waiting (Cont.)</a:t>
            </a:r>
          </a:p>
        </p:txBody>
      </p:sp>
      <p:sp>
        <p:nvSpPr>
          <p:cNvPr id="53250" name="Rectangle 3">
            <a:extLst>
              <a:ext uri="{FF2B5EF4-FFF2-40B4-BE49-F238E27FC236}">
                <a16:creationId xmlns:a16="http://schemas.microsoft.com/office/drawing/2014/main" id="{9D87702A-689B-4A72-8F7D-2FB6350A3FC6}"/>
              </a:ext>
            </a:extLst>
          </p:cNvPr>
          <p:cNvSpPr>
            <a:spLocks noGrp="1" noChangeArrowheads="1"/>
          </p:cNvSpPr>
          <p:nvPr>
            <p:ph idx="1"/>
          </p:nvPr>
        </p:nvSpPr>
        <p:spPr>
          <a:xfrm>
            <a:off x="1109115" y="2400879"/>
            <a:ext cx="7582224" cy="4700588"/>
          </a:xfrm>
        </p:spPr>
        <p:txBody>
          <a:bodyPr/>
          <a:lstStyle/>
          <a:p>
            <a:endParaRPr lang="en-US" altLang="en-US" dirty="0"/>
          </a:p>
          <a:p>
            <a:r>
              <a:rPr lang="en-US" altLang="en-US" dirty="0"/>
              <a:t>Waiting queue</a:t>
            </a:r>
          </a:p>
          <a:p>
            <a:pPr marL="0" indent="0">
              <a:buNone/>
            </a:pPr>
            <a:r>
              <a:rPr lang="en-US" altLang="en-US" b="1" dirty="0">
                <a:latin typeface="Courier New" panose="02070309020205020404" pitchFamily="49" charset="0"/>
              </a:rPr>
              <a:t>    typedef struct { </a:t>
            </a:r>
          </a:p>
          <a:p>
            <a:pPr>
              <a:buFont typeface="Monotype Sorts" pitchFamily="-84" charset="2"/>
              <a:buNone/>
            </a:pPr>
            <a:r>
              <a:rPr lang="en-US" altLang="en-US" b="1" dirty="0">
                <a:latin typeface="Courier New" panose="02070309020205020404" pitchFamily="49" charset="0"/>
              </a:rPr>
              <a:t>   	</a:t>
            </a:r>
            <a:r>
              <a:rPr lang="en-US" altLang="en-US" b="1" dirty="0" err="1">
                <a:latin typeface="Courier New" panose="02070309020205020404" pitchFamily="49" charset="0"/>
              </a:rPr>
              <a:t>int</a:t>
            </a:r>
            <a:r>
              <a:rPr lang="en-US" altLang="en-US" b="1" dirty="0">
                <a:latin typeface="Courier New" panose="02070309020205020404" pitchFamily="49" charset="0"/>
              </a:rPr>
              <a:t> value; </a:t>
            </a:r>
          </a:p>
          <a:p>
            <a:pPr>
              <a:buFont typeface="Monotype Sorts" pitchFamily="-84" charset="2"/>
              <a:buNone/>
            </a:pPr>
            <a:r>
              <a:rPr lang="en-US" altLang="en-US" b="1" dirty="0">
                <a:latin typeface="Courier New" panose="02070309020205020404" pitchFamily="49" charset="0"/>
              </a:rPr>
              <a:t>   	struct process *list; </a:t>
            </a:r>
          </a:p>
          <a:p>
            <a:pPr>
              <a:buFont typeface="Monotype Sorts" pitchFamily="-84" charset="2"/>
              <a:buNone/>
            </a:pPr>
            <a:r>
              <a:rPr lang="en-US" altLang="en-US" b="1" dirty="0">
                <a:latin typeface="Courier New" panose="02070309020205020404" pitchFamily="49" charset="0"/>
              </a:rPr>
              <a:t>    } semaphore; </a:t>
            </a:r>
          </a:p>
          <a:p>
            <a:endParaRPr lang="en-US" altLang="en-US" dirty="0"/>
          </a:p>
          <a:p>
            <a:pPr lvl="1"/>
            <a:endParaRPr lang="en-US" altLang="en-US" dirty="0"/>
          </a:p>
          <a:p>
            <a:pPr>
              <a:buFont typeface="Monotype Sorts" pitchFamily="-84" charset="2"/>
              <a:buNone/>
            </a:pPr>
            <a:r>
              <a:rPr lang="en-US" altLang="en-US" dirty="0">
                <a:solidFill>
                  <a:srgbClr val="0000FF"/>
                </a:solidFill>
              </a:rPr>
              <a: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a:extLst>
              <a:ext uri="{FF2B5EF4-FFF2-40B4-BE49-F238E27FC236}">
                <a16:creationId xmlns:a16="http://schemas.microsoft.com/office/drawing/2014/main" id="{669F922E-D0FD-4876-8B89-C6C21A7E370F}"/>
              </a:ext>
            </a:extLst>
          </p:cNvPr>
          <p:cNvSpPr>
            <a:spLocks noGrp="1" noChangeArrowheads="1"/>
          </p:cNvSpPr>
          <p:nvPr>
            <p:ph type="title"/>
          </p:nvPr>
        </p:nvSpPr>
        <p:spPr>
          <a:xfrm>
            <a:off x="1343523" y="1056280"/>
            <a:ext cx="8356600" cy="581025"/>
          </a:xfrm>
        </p:spPr>
        <p:txBody>
          <a:bodyPr/>
          <a:lstStyle/>
          <a:p>
            <a:pPr algn="ctr" eaLnBrk="1" hangingPunct="1"/>
            <a:r>
              <a:rPr lang="en-US" altLang="en-US" sz="2800" b="1" dirty="0"/>
              <a:t>Implementation with no Busy waiting (Cont.)</a:t>
            </a:r>
          </a:p>
        </p:txBody>
      </p:sp>
      <p:sp>
        <p:nvSpPr>
          <p:cNvPr id="55298" name="Rectangle 3">
            <a:extLst>
              <a:ext uri="{FF2B5EF4-FFF2-40B4-BE49-F238E27FC236}">
                <a16:creationId xmlns:a16="http://schemas.microsoft.com/office/drawing/2014/main" id="{E98F4248-9756-4C5B-BA54-44B5C180256E}"/>
              </a:ext>
            </a:extLst>
          </p:cNvPr>
          <p:cNvSpPr>
            <a:spLocks noGrp="1" noChangeArrowheads="1"/>
          </p:cNvSpPr>
          <p:nvPr>
            <p:ph idx="1"/>
          </p:nvPr>
        </p:nvSpPr>
        <p:spPr>
          <a:xfrm>
            <a:off x="1170528" y="1494824"/>
            <a:ext cx="6122987" cy="5029200"/>
          </a:xfrm>
        </p:spPr>
        <p:txBody>
          <a:bodyPr/>
          <a:lstStyle/>
          <a:p>
            <a:pPr marL="0" indent="0">
              <a:buFont typeface="Monotype Sorts" pitchFamily="-84" charset="2"/>
              <a:buNone/>
            </a:pPr>
            <a:endParaRPr lang="en-US" altLang="en-US" sz="1400" b="1" dirty="0">
              <a:latin typeface="Courier New" panose="02070309020205020404" pitchFamily="49" charset="0"/>
            </a:endParaRPr>
          </a:p>
          <a:p>
            <a:pPr marL="0" indent="0">
              <a:buFont typeface="Monotype Sorts" pitchFamily="-84" charset="2"/>
              <a:buNone/>
            </a:pPr>
            <a:r>
              <a:rPr lang="en-US" altLang="en-US" sz="1600" b="1" dirty="0">
                <a:latin typeface="Courier New" panose="02070309020205020404" pitchFamily="49" charset="0"/>
              </a:rPr>
              <a:t>wait(semaphore *S) { </a:t>
            </a:r>
          </a:p>
          <a:p>
            <a:pPr marL="0" indent="0">
              <a:buFont typeface="Monotype Sorts" pitchFamily="-84" charset="2"/>
              <a:buNone/>
            </a:pPr>
            <a:r>
              <a:rPr lang="en-US" altLang="en-US" sz="1600" b="1" dirty="0">
                <a:latin typeface="Courier New" panose="02070309020205020404" pitchFamily="49" charset="0"/>
              </a:rPr>
              <a:t>   S-&gt;value--; </a:t>
            </a:r>
          </a:p>
          <a:p>
            <a:pPr marL="0" indent="0">
              <a:buFont typeface="Monotype Sorts" pitchFamily="-84" charset="2"/>
              <a:buNone/>
            </a:pPr>
            <a:r>
              <a:rPr lang="en-US" altLang="en-US" sz="1600" b="1" dirty="0">
                <a:latin typeface="Courier New" panose="02070309020205020404" pitchFamily="49" charset="0"/>
              </a:rPr>
              <a:t>   if (S-&gt;value &lt; 0) {</a:t>
            </a:r>
            <a:br>
              <a:rPr lang="en-US" altLang="en-US" sz="1600" b="1" dirty="0">
                <a:latin typeface="Courier New" panose="02070309020205020404" pitchFamily="49" charset="0"/>
              </a:rPr>
            </a:br>
            <a:r>
              <a:rPr lang="en-US" altLang="en-US" sz="1600" b="1" dirty="0">
                <a:latin typeface="Courier New" panose="02070309020205020404" pitchFamily="49" charset="0"/>
              </a:rPr>
              <a:t>      add this process to S-&gt;list; </a:t>
            </a:r>
          </a:p>
          <a:p>
            <a:pPr marL="0" indent="0">
              <a:buFont typeface="Monotype Sorts" pitchFamily="-84" charset="2"/>
              <a:buNone/>
            </a:pPr>
            <a:r>
              <a:rPr lang="en-US" altLang="en-US" sz="1600" b="1" dirty="0">
                <a:latin typeface="Courier New" panose="02070309020205020404" pitchFamily="49" charset="0"/>
              </a:rPr>
              <a:t>      block(); </a:t>
            </a:r>
          </a:p>
          <a:p>
            <a:pPr marL="0" indent="0">
              <a:buFont typeface="Monotype Sorts" pitchFamily="-84" charset="2"/>
              <a:buNone/>
            </a:pPr>
            <a:r>
              <a:rPr lang="en-US" altLang="en-US" sz="1600" b="1" dirty="0">
                <a:latin typeface="Courier New" panose="02070309020205020404" pitchFamily="49" charset="0"/>
              </a:rPr>
              <a:t>   } </a:t>
            </a:r>
          </a:p>
          <a:p>
            <a:pPr marL="0" indent="0">
              <a:buFont typeface="Monotype Sorts" pitchFamily="-84" charset="2"/>
              <a:buNone/>
            </a:pPr>
            <a:r>
              <a:rPr lang="en-US" altLang="en-US" sz="1600" b="1" dirty="0">
                <a:latin typeface="Courier New" panose="02070309020205020404" pitchFamily="49" charset="0"/>
              </a:rPr>
              <a:t>}</a:t>
            </a:r>
          </a:p>
          <a:p>
            <a:pPr marL="0" indent="0">
              <a:buFont typeface="Monotype Sorts" pitchFamily="-84" charset="2"/>
              <a:buNone/>
            </a:pPr>
            <a:endParaRPr lang="en-US" altLang="en-US" sz="1600" b="1" dirty="0">
              <a:latin typeface="Courier New" panose="02070309020205020404" pitchFamily="49" charset="0"/>
            </a:endParaRPr>
          </a:p>
          <a:p>
            <a:pPr marL="0" indent="0">
              <a:buFont typeface="Monotype Sorts" pitchFamily="-84" charset="2"/>
              <a:buNone/>
            </a:pPr>
            <a:r>
              <a:rPr lang="en-US" altLang="en-US" sz="1600" b="1" dirty="0">
                <a:latin typeface="Courier New" panose="02070309020205020404" pitchFamily="49" charset="0"/>
              </a:rPr>
              <a:t>signal(semaphore *S) { </a:t>
            </a:r>
          </a:p>
          <a:p>
            <a:pPr marL="0" indent="0">
              <a:buFont typeface="Monotype Sorts" pitchFamily="-84" charset="2"/>
              <a:buNone/>
            </a:pPr>
            <a:r>
              <a:rPr lang="en-US" altLang="en-US" sz="1600" b="1" dirty="0">
                <a:latin typeface="Courier New" panose="02070309020205020404" pitchFamily="49" charset="0"/>
              </a:rPr>
              <a:t>   S-&gt;value++; </a:t>
            </a:r>
          </a:p>
          <a:p>
            <a:pPr marL="0" indent="0">
              <a:buFont typeface="Monotype Sorts" pitchFamily="-84" charset="2"/>
              <a:buNone/>
            </a:pPr>
            <a:r>
              <a:rPr lang="en-US" altLang="en-US" sz="1600" b="1" dirty="0">
                <a:latin typeface="Courier New" panose="02070309020205020404" pitchFamily="49" charset="0"/>
              </a:rPr>
              <a:t>   if (S-&gt;value &lt;= 0) {</a:t>
            </a:r>
            <a:br>
              <a:rPr lang="en-US" altLang="en-US" sz="1600" b="1" dirty="0">
                <a:latin typeface="Courier New" panose="02070309020205020404" pitchFamily="49" charset="0"/>
              </a:rPr>
            </a:br>
            <a:r>
              <a:rPr lang="en-US" altLang="en-US" sz="1600" b="1" dirty="0">
                <a:latin typeface="Courier New" panose="02070309020205020404" pitchFamily="49" charset="0"/>
              </a:rPr>
              <a:t>      remove a process P from S-&gt;list; </a:t>
            </a:r>
          </a:p>
          <a:p>
            <a:pPr marL="0" indent="0">
              <a:buFont typeface="Monotype Sorts" pitchFamily="-84" charset="2"/>
              <a:buNone/>
            </a:pPr>
            <a:r>
              <a:rPr lang="en-US" altLang="en-US" sz="1600" b="1" dirty="0">
                <a:latin typeface="Courier New" panose="02070309020205020404" pitchFamily="49" charset="0"/>
              </a:rPr>
              <a:t>      wakeup(P); </a:t>
            </a:r>
          </a:p>
          <a:p>
            <a:pPr marL="0" indent="0">
              <a:buFont typeface="Monotype Sorts" pitchFamily="-84" charset="2"/>
              <a:buNone/>
            </a:pPr>
            <a:r>
              <a:rPr lang="en-US" altLang="en-US" sz="1600" b="1" dirty="0">
                <a:latin typeface="Courier New" panose="02070309020205020404" pitchFamily="49" charset="0"/>
              </a:rPr>
              <a:t>   } </a:t>
            </a:r>
          </a:p>
          <a:p>
            <a:pPr marL="0" indent="0">
              <a:buFont typeface="Monotype Sorts" pitchFamily="-84" charset="2"/>
              <a:buNone/>
            </a:pPr>
            <a:r>
              <a:rPr lang="en-US" altLang="en-US" sz="1600" b="1" dirty="0">
                <a:latin typeface="Courier New" panose="02070309020205020404" pitchFamily="49"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4">
            <a:extLst>
              <a:ext uri="{FF2B5EF4-FFF2-40B4-BE49-F238E27FC236}">
                <a16:creationId xmlns:a16="http://schemas.microsoft.com/office/drawing/2014/main" id="{1BEBBC13-DD8A-4F8B-B4E0-C68E29E1B96B}"/>
              </a:ext>
            </a:extLst>
          </p:cNvPr>
          <p:cNvSpPr>
            <a:spLocks noGrp="1" noChangeArrowheads="1"/>
          </p:cNvSpPr>
          <p:nvPr>
            <p:ph type="title"/>
          </p:nvPr>
        </p:nvSpPr>
        <p:spPr>
          <a:xfrm>
            <a:off x="863053" y="1129718"/>
            <a:ext cx="7902575" cy="576263"/>
          </a:xfrm>
        </p:spPr>
        <p:txBody>
          <a:bodyPr/>
          <a:lstStyle/>
          <a:p>
            <a:pPr algn="ctr" eaLnBrk="1" hangingPunct="1"/>
            <a:r>
              <a:rPr lang="en-US" altLang="en-US" sz="2800" b="1" dirty="0"/>
              <a:t>Background</a:t>
            </a:r>
          </a:p>
        </p:txBody>
      </p:sp>
      <p:sp>
        <p:nvSpPr>
          <p:cNvPr id="11266" name="Rectangle 5">
            <a:extLst>
              <a:ext uri="{FF2B5EF4-FFF2-40B4-BE49-F238E27FC236}">
                <a16:creationId xmlns:a16="http://schemas.microsoft.com/office/drawing/2014/main" id="{368FAB7E-F41C-4FB5-A127-15C3BFC35578}"/>
              </a:ext>
            </a:extLst>
          </p:cNvPr>
          <p:cNvSpPr>
            <a:spLocks noGrp="1" noChangeArrowheads="1"/>
          </p:cNvSpPr>
          <p:nvPr>
            <p:ph type="body" idx="1"/>
          </p:nvPr>
        </p:nvSpPr>
        <p:spPr>
          <a:xfrm>
            <a:off x="1027774" y="2006981"/>
            <a:ext cx="7191909" cy="4851019"/>
          </a:xfrm>
        </p:spPr>
        <p:txBody>
          <a:bodyPr/>
          <a:lstStyle/>
          <a:p>
            <a:r>
              <a:rPr lang="en-US" altLang="en-US" dirty="0"/>
              <a:t>Processes can execute concurrently</a:t>
            </a:r>
          </a:p>
          <a:p>
            <a:pPr lvl="1"/>
            <a:r>
              <a:rPr lang="en-US" altLang="en-US" dirty="0"/>
              <a:t>May be interrupted at any time, partially completing execution</a:t>
            </a:r>
          </a:p>
          <a:p>
            <a:r>
              <a:rPr lang="en-US" altLang="en-US" dirty="0"/>
              <a:t>Concurrent access to shared data may result in data inconsistency</a:t>
            </a:r>
          </a:p>
          <a:p>
            <a:r>
              <a:rPr lang="en-US" altLang="en-US" dirty="0"/>
              <a:t>Maintaining data consistency requires mechanisms to ensure the orderly execution of cooperating processes</a:t>
            </a:r>
          </a:p>
          <a:p>
            <a:r>
              <a:rPr lang="en-US" altLang="en-US" dirty="0"/>
              <a:t>We illustrated in chapter 4 the problem when we considered the Bounded Buffer problem with use of a counter that is updated concurrently by the producer and consumer,. Which lead to race condition.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DB5CD8E6-87F9-4726-9621-AFEDA885C08D}"/>
              </a:ext>
            </a:extLst>
          </p:cNvPr>
          <p:cNvSpPr>
            <a:spLocks noGrp="1" noChangeArrowheads="1"/>
          </p:cNvSpPr>
          <p:nvPr>
            <p:ph type="title"/>
          </p:nvPr>
        </p:nvSpPr>
        <p:spPr>
          <a:xfrm>
            <a:off x="796152" y="1003772"/>
            <a:ext cx="7762875" cy="576263"/>
          </a:xfrm>
        </p:spPr>
        <p:txBody>
          <a:bodyPr/>
          <a:lstStyle/>
          <a:p>
            <a:pPr algn="ctr" eaLnBrk="1" hangingPunct="1"/>
            <a:r>
              <a:rPr lang="en-US" altLang="en-US" sz="2400" b="1" dirty="0"/>
              <a:t>Problems with Semaphores</a:t>
            </a:r>
          </a:p>
        </p:txBody>
      </p:sp>
      <p:sp>
        <p:nvSpPr>
          <p:cNvPr id="57346" name="Rectangle 3">
            <a:extLst>
              <a:ext uri="{FF2B5EF4-FFF2-40B4-BE49-F238E27FC236}">
                <a16:creationId xmlns:a16="http://schemas.microsoft.com/office/drawing/2014/main" id="{5ED238E1-E3E6-41E4-AE23-2237E43D6AD6}"/>
              </a:ext>
            </a:extLst>
          </p:cNvPr>
          <p:cNvSpPr>
            <a:spLocks noGrp="1" noChangeArrowheads="1"/>
          </p:cNvSpPr>
          <p:nvPr>
            <p:ph idx="1"/>
          </p:nvPr>
        </p:nvSpPr>
        <p:spPr>
          <a:xfrm>
            <a:off x="1197790" y="2098246"/>
            <a:ext cx="6959600" cy="4860925"/>
          </a:xfrm>
        </p:spPr>
        <p:txBody>
          <a:bodyPr/>
          <a:lstStyle/>
          <a:p>
            <a:r>
              <a:rPr lang="en-US" altLang="en-US" dirty="0"/>
              <a:t> Incorrect use of semaphore operations:</a:t>
            </a:r>
            <a:br>
              <a:rPr lang="en-US" altLang="en-US" dirty="0"/>
            </a:br>
            <a:endParaRPr lang="en-US" altLang="en-US" dirty="0"/>
          </a:p>
          <a:p>
            <a:pPr lvl="1"/>
            <a:r>
              <a:rPr lang="en-US" altLang="en-US" dirty="0"/>
              <a:t> </a:t>
            </a:r>
            <a:r>
              <a:rPr lang="en-US" altLang="en-US" b="1" dirty="0">
                <a:latin typeface="Courier New" panose="02070309020205020404" pitchFamily="49" charset="0"/>
                <a:cs typeface="Courier New" panose="02070309020205020404" pitchFamily="49" charset="0"/>
              </a:rPr>
              <a:t>signal(mutex)  ….  wait(mutex)</a:t>
            </a:r>
            <a:br>
              <a:rPr lang="en-US" altLang="en-US" b="1" dirty="0">
                <a:latin typeface="Courier New" panose="02070309020205020404" pitchFamily="49" charset="0"/>
                <a:cs typeface="Courier New" panose="02070309020205020404" pitchFamily="49" charset="0"/>
              </a:rPr>
            </a:br>
            <a:endParaRPr lang="en-US" altLang="en-US" b="1" dirty="0">
              <a:latin typeface="Courier New" panose="02070309020205020404" pitchFamily="49" charset="0"/>
              <a:cs typeface="Courier New" panose="02070309020205020404" pitchFamily="49" charset="0"/>
            </a:endParaRPr>
          </a:p>
          <a:p>
            <a:pPr lvl="1"/>
            <a:r>
              <a:rPr lang="en-US" altLang="en-US" dirty="0"/>
              <a:t> </a:t>
            </a:r>
            <a:r>
              <a:rPr lang="en-US" altLang="en-US" b="1" dirty="0">
                <a:latin typeface="Courier New" panose="02070309020205020404" pitchFamily="49" charset="0"/>
                <a:cs typeface="Courier New" panose="02070309020205020404" pitchFamily="49" charset="0"/>
              </a:rPr>
              <a:t>wait(mutex)  …  wait(mutex)</a:t>
            </a:r>
          </a:p>
          <a:p>
            <a:pPr lvl="1"/>
            <a:endParaRPr lang="en-US" altLang="en-US" b="1" dirty="0">
              <a:latin typeface="Courier New" panose="02070309020205020404" pitchFamily="49" charset="0"/>
              <a:cs typeface="Courier New" panose="02070309020205020404" pitchFamily="49" charset="0"/>
            </a:endParaRPr>
          </a:p>
          <a:p>
            <a:pPr lvl="1"/>
            <a:r>
              <a:rPr lang="en-US" altLang="en-US" dirty="0"/>
              <a:t> Omitting  of </a:t>
            </a:r>
            <a:r>
              <a:rPr lang="en-US" altLang="en-US" b="1" dirty="0">
                <a:latin typeface="Courier New" panose="02070309020205020404" pitchFamily="49" charset="0"/>
                <a:cs typeface="Courier New" panose="02070309020205020404" pitchFamily="49" charset="0"/>
              </a:rPr>
              <a:t>wait (mutex) </a:t>
            </a:r>
            <a:r>
              <a:rPr lang="en-US" altLang="en-US" dirty="0"/>
              <a:t>and/or </a:t>
            </a:r>
            <a:r>
              <a:rPr lang="en-US" altLang="en-US" b="1" dirty="0">
                <a:latin typeface="Courier New" panose="02070309020205020404" pitchFamily="49" charset="0"/>
                <a:cs typeface="Courier New" panose="02070309020205020404" pitchFamily="49" charset="0"/>
              </a:rPr>
              <a:t>signal (mutex)</a:t>
            </a:r>
            <a:endParaRPr lang="en-US" altLang="en-US" dirty="0"/>
          </a:p>
          <a:p>
            <a:pPr lvl="1"/>
            <a:endParaRPr lang="en-US" altLang="en-US" dirty="0"/>
          </a:p>
          <a:p>
            <a:r>
              <a:rPr lang="en-US" altLang="en-US" dirty="0"/>
              <a:t>These – and others – are examples of what can occur when semaphores and other synchronization tools are used incorrectly.</a:t>
            </a:r>
          </a:p>
          <a:p>
            <a:endParaRPr lang="en-US" altLang="en-US" dirty="0"/>
          </a:p>
          <a:p>
            <a:endParaRPr lang="en-US" altLang="en-US" dirty="0"/>
          </a:p>
          <a:p>
            <a:endParaRPr lang="en-US"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a:extLst>
              <a:ext uri="{FF2B5EF4-FFF2-40B4-BE49-F238E27FC236}">
                <a16:creationId xmlns:a16="http://schemas.microsoft.com/office/drawing/2014/main" id="{D8EF5652-864F-45D9-B03A-C5641C84E4D5}"/>
              </a:ext>
            </a:extLst>
          </p:cNvPr>
          <p:cNvSpPr>
            <a:spLocks noGrp="1" noChangeArrowheads="1"/>
          </p:cNvSpPr>
          <p:nvPr>
            <p:ph type="title"/>
          </p:nvPr>
        </p:nvSpPr>
        <p:spPr>
          <a:xfrm>
            <a:off x="317241" y="964274"/>
            <a:ext cx="8229600" cy="576262"/>
          </a:xfrm>
        </p:spPr>
        <p:txBody>
          <a:bodyPr/>
          <a:lstStyle/>
          <a:p>
            <a:pPr algn="ctr" eaLnBrk="1" hangingPunct="1"/>
            <a:r>
              <a:rPr lang="en-US" altLang="en-US" b="1" dirty="0"/>
              <a:t>Monitors</a:t>
            </a:r>
          </a:p>
        </p:txBody>
      </p:sp>
      <p:sp>
        <p:nvSpPr>
          <p:cNvPr id="59394" name="Rectangle 3">
            <a:extLst>
              <a:ext uri="{FF2B5EF4-FFF2-40B4-BE49-F238E27FC236}">
                <a16:creationId xmlns:a16="http://schemas.microsoft.com/office/drawing/2014/main" id="{FD3AB3C2-A7A5-4526-A61F-5C1CB7C4C0BB}"/>
              </a:ext>
            </a:extLst>
          </p:cNvPr>
          <p:cNvSpPr>
            <a:spLocks noGrp="1" noChangeArrowheads="1"/>
          </p:cNvSpPr>
          <p:nvPr>
            <p:ph idx="1"/>
          </p:nvPr>
        </p:nvSpPr>
        <p:spPr>
          <a:xfrm>
            <a:off x="855663" y="1679232"/>
            <a:ext cx="7691178" cy="4860925"/>
          </a:xfrm>
        </p:spPr>
        <p:txBody>
          <a:bodyPr/>
          <a:lstStyle/>
          <a:p>
            <a:pPr marL="285750" indent="-285750">
              <a:lnSpc>
                <a:spcPct val="80000"/>
              </a:lnSpc>
              <a:buFont typeface="Arial" panose="020B0604020202020204" pitchFamily="34" charset="0"/>
              <a:buChar char="•"/>
            </a:pPr>
            <a:r>
              <a:rPr lang="en-US" altLang="en-US" dirty="0"/>
              <a:t>A high-level abstraction that provides a convenient and effective mechanism for process synchronization</a:t>
            </a:r>
          </a:p>
          <a:p>
            <a:pPr marL="285750" indent="-285750">
              <a:lnSpc>
                <a:spcPct val="80000"/>
              </a:lnSpc>
              <a:buFont typeface="Arial" panose="020B0604020202020204" pitchFamily="34" charset="0"/>
              <a:buChar char="•"/>
            </a:pPr>
            <a:r>
              <a:rPr lang="en-US" altLang="en-US" i="1" dirty="0"/>
              <a:t>Abstract data type</a:t>
            </a:r>
            <a:r>
              <a:rPr lang="en-US" altLang="en-US" dirty="0"/>
              <a:t>, internal variables only accessible by code within the procedure</a:t>
            </a:r>
          </a:p>
          <a:p>
            <a:pPr marL="285750" indent="-285750">
              <a:lnSpc>
                <a:spcPct val="80000"/>
              </a:lnSpc>
              <a:buFont typeface="Arial" panose="020B0604020202020204" pitchFamily="34" charset="0"/>
              <a:buChar char="•"/>
            </a:pPr>
            <a:r>
              <a:rPr lang="en-US" altLang="en-US" dirty="0"/>
              <a:t>Only one process may be active within the monitor at a time</a:t>
            </a:r>
          </a:p>
          <a:p>
            <a:pPr marL="285750" indent="-285750">
              <a:lnSpc>
                <a:spcPct val="80000"/>
              </a:lnSpc>
              <a:buFont typeface="Arial" panose="020B0604020202020204" pitchFamily="34" charset="0"/>
              <a:buChar char="•"/>
            </a:pPr>
            <a:r>
              <a:rPr lang="en-US" altLang="en-US" dirty="0"/>
              <a:t>Pseudocode syntax of a monitor:</a:t>
            </a:r>
          </a:p>
          <a:p>
            <a:pPr marL="1200150" lvl="2" indent="-285750">
              <a:lnSpc>
                <a:spcPct val="80000"/>
              </a:lnSpc>
              <a:buFont typeface="Arial" panose="020B0604020202020204" pitchFamily="34" charset="0"/>
              <a:buChar char="•"/>
            </a:pPr>
            <a:endParaRPr lang="en-US" altLang="en-US" sz="1400" dirty="0">
              <a:solidFill>
                <a:srgbClr val="0000FF"/>
              </a:solidFill>
            </a:endParaRPr>
          </a:p>
          <a:p>
            <a:pPr lvl="2">
              <a:lnSpc>
                <a:spcPct val="80000"/>
              </a:lnSpc>
            </a:pPr>
            <a:r>
              <a:rPr lang="en-US" altLang="en-US" sz="1600" b="1" dirty="0">
                <a:solidFill>
                  <a:srgbClr val="000000"/>
                </a:solidFill>
                <a:latin typeface="Courier New" panose="02070309020205020404" pitchFamily="49" charset="0"/>
              </a:rPr>
              <a:t>monitor monitor-name</a:t>
            </a:r>
          </a:p>
          <a:p>
            <a:pPr lvl="2">
              <a:lnSpc>
                <a:spcPct val="80000"/>
              </a:lnSpc>
            </a:pPr>
            <a:r>
              <a:rPr lang="en-US" altLang="en-US" sz="1600" b="1" dirty="0">
                <a:solidFill>
                  <a:srgbClr val="000000"/>
                </a:solidFill>
                <a:latin typeface="Courier New" panose="02070309020205020404" pitchFamily="49" charset="0"/>
              </a:rPr>
              <a:t>{</a:t>
            </a:r>
          </a:p>
          <a:p>
            <a:pPr lvl="2">
              <a:lnSpc>
                <a:spcPct val="80000"/>
              </a:lnSpc>
            </a:pPr>
            <a:r>
              <a:rPr lang="en-US" altLang="en-US" sz="1600" b="1" dirty="0">
                <a:solidFill>
                  <a:srgbClr val="000000"/>
                </a:solidFill>
                <a:latin typeface="Courier New" panose="02070309020205020404" pitchFamily="49" charset="0"/>
              </a:rPr>
              <a:t>	// shared variable declarations</a:t>
            </a:r>
          </a:p>
          <a:p>
            <a:pPr lvl="2">
              <a:lnSpc>
                <a:spcPct val="80000"/>
              </a:lnSpc>
            </a:pPr>
            <a:r>
              <a:rPr lang="en-US" altLang="en-US" sz="1600" b="1" dirty="0">
                <a:solidFill>
                  <a:srgbClr val="000000"/>
                </a:solidFill>
                <a:latin typeface="Courier New" panose="02070309020205020404" pitchFamily="49" charset="0"/>
              </a:rPr>
              <a:t>	procedure P1 (…) { …. }</a:t>
            </a:r>
          </a:p>
          <a:p>
            <a:pPr lvl="2">
              <a:lnSpc>
                <a:spcPct val="80000"/>
              </a:lnSpc>
            </a:pPr>
            <a:endParaRPr lang="en-US" altLang="en-US" sz="1600" b="1" dirty="0">
              <a:solidFill>
                <a:srgbClr val="000000"/>
              </a:solidFill>
              <a:latin typeface="Courier New" panose="02070309020205020404" pitchFamily="49" charset="0"/>
            </a:endParaRPr>
          </a:p>
          <a:p>
            <a:pPr lvl="2">
              <a:lnSpc>
                <a:spcPct val="80000"/>
              </a:lnSpc>
            </a:pPr>
            <a:r>
              <a:rPr lang="en-US" altLang="en-US" sz="1600" b="1" dirty="0">
                <a:solidFill>
                  <a:srgbClr val="000000"/>
                </a:solidFill>
                <a:latin typeface="Courier New" panose="02070309020205020404" pitchFamily="49" charset="0"/>
              </a:rPr>
              <a:t>	procedure P2 (…) { …. }</a:t>
            </a:r>
            <a:br>
              <a:rPr lang="en-US" altLang="en-US" sz="1600" b="1" dirty="0">
                <a:solidFill>
                  <a:srgbClr val="000000"/>
                </a:solidFill>
                <a:latin typeface="Courier New" panose="02070309020205020404" pitchFamily="49" charset="0"/>
              </a:rPr>
            </a:br>
            <a:endParaRPr lang="en-US" altLang="en-US" sz="1600" b="1" dirty="0">
              <a:solidFill>
                <a:srgbClr val="000000"/>
              </a:solidFill>
              <a:latin typeface="Courier New" panose="02070309020205020404" pitchFamily="49" charset="0"/>
            </a:endParaRPr>
          </a:p>
          <a:p>
            <a:pPr lvl="2">
              <a:lnSpc>
                <a:spcPct val="80000"/>
              </a:lnSpc>
            </a:pPr>
            <a:r>
              <a:rPr lang="en-US" altLang="en-US" sz="1600" b="1" dirty="0">
                <a:solidFill>
                  <a:srgbClr val="000000"/>
                </a:solidFill>
                <a:latin typeface="Courier New" panose="02070309020205020404" pitchFamily="49" charset="0"/>
              </a:rPr>
              <a:t>	procedure </a:t>
            </a:r>
            <a:r>
              <a:rPr lang="en-US" altLang="en-US" sz="1600" b="1" dirty="0" err="1">
                <a:solidFill>
                  <a:srgbClr val="000000"/>
                </a:solidFill>
                <a:latin typeface="Courier New" panose="02070309020205020404" pitchFamily="49" charset="0"/>
              </a:rPr>
              <a:t>Pn</a:t>
            </a:r>
            <a:r>
              <a:rPr lang="en-US" altLang="en-US" sz="1600" b="1" dirty="0">
                <a:solidFill>
                  <a:srgbClr val="000000"/>
                </a:solidFill>
                <a:latin typeface="Courier New" panose="02070309020205020404" pitchFamily="49" charset="0"/>
              </a:rPr>
              <a:t> (…) {……}</a:t>
            </a:r>
          </a:p>
          <a:p>
            <a:pPr lvl="2">
              <a:lnSpc>
                <a:spcPct val="80000"/>
              </a:lnSpc>
            </a:pPr>
            <a:endParaRPr lang="en-US" altLang="en-US" sz="1600" b="1" dirty="0">
              <a:solidFill>
                <a:srgbClr val="000000"/>
              </a:solidFill>
              <a:latin typeface="Courier New" panose="02070309020205020404" pitchFamily="49" charset="0"/>
            </a:endParaRPr>
          </a:p>
          <a:p>
            <a:pPr lvl="2">
              <a:lnSpc>
                <a:spcPct val="80000"/>
              </a:lnSpc>
            </a:pPr>
            <a:r>
              <a:rPr lang="en-US" altLang="en-US" sz="1600" b="1" dirty="0">
                <a:solidFill>
                  <a:srgbClr val="000000"/>
                </a:solidFill>
                <a:latin typeface="Courier New" panose="02070309020205020404" pitchFamily="49" charset="0"/>
              </a:rPr>
              <a:t>  initialization code (…) { … }</a:t>
            </a:r>
          </a:p>
          <a:p>
            <a:pPr lvl="2">
              <a:lnSpc>
                <a:spcPct val="80000"/>
              </a:lnSpc>
            </a:pPr>
            <a:r>
              <a:rPr lang="en-US" altLang="en-US" sz="1600" b="1" dirty="0">
                <a:solidFill>
                  <a:srgbClr val="000000"/>
                </a:solidFill>
                <a:latin typeface="Courier New" panose="02070309020205020404" pitchFamily="49" charset="0"/>
              </a:rPr>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id="{B4923FCB-66D7-440A-AA43-CBFF531DF558}"/>
              </a:ext>
            </a:extLst>
          </p:cNvPr>
          <p:cNvSpPr>
            <a:spLocks noGrp="1" noChangeArrowheads="1"/>
          </p:cNvSpPr>
          <p:nvPr>
            <p:ph type="title"/>
          </p:nvPr>
        </p:nvSpPr>
        <p:spPr>
          <a:xfrm>
            <a:off x="1234732" y="917872"/>
            <a:ext cx="7464425" cy="576262"/>
          </a:xfrm>
        </p:spPr>
        <p:txBody>
          <a:bodyPr/>
          <a:lstStyle/>
          <a:p>
            <a:pPr algn="ctr" eaLnBrk="1" hangingPunct="1"/>
            <a:r>
              <a:rPr lang="en-US" altLang="en-US" sz="2400" b="1" dirty="0"/>
              <a:t>Schematic view of a Monitor</a:t>
            </a:r>
          </a:p>
        </p:txBody>
      </p:sp>
      <p:pic>
        <p:nvPicPr>
          <p:cNvPr id="2" name="Picture 1">
            <a:extLst>
              <a:ext uri="{FF2B5EF4-FFF2-40B4-BE49-F238E27FC236}">
                <a16:creationId xmlns:a16="http://schemas.microsoft.com/office/drawing/2014/main" id="{3B41ECF6-2DE7-F45F-73BC-7210AB71A79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14650" y="1828799"/>
            <a:ext cx="4275138"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0F41CF7B-D2B1-4FB9-A034-C8DE3F4F04E5}"/>
              </a:ext>
            </a:extLst>
          </p:cNvPr>
          <p:cNvSpPr>
            <a:spLocks noGrp="1" noChangeArrowheads="1"/>
          </p:cNvSpPr>
          <p:nvPr>
            <p:ph type="title"/>
          </p:nvPr>
        </p:nvSpPr>
        <p:spPr>
          <a:xfrm>
            <a:off x="1145361" y="943833"/>
            <a:ext cx="8243758" cy="844550"/>
          </a:xfrm>
        </p:spPr>
        <p:txBody>
          <a:bodyPr/>
          <a:lstStyle/>
          <a:p>
            <a:pPr algn="ctr" eaLnBrk="1" hangingPunct="1"/>
            <a:r>
              <a:rPr lang="en-US" altLang="en-US" sz="2800" b="1" dirty="0"/>
              <a:t>Monitor Implementation Using Semaphores</a:t>
            </a:r>
          </a:p>
        </p:txBody>
      </p:sp>
      <p:sp>
        <p:nvSpPr>
          <p:cNvPr id="69634" name="Rectangle 3">
            <a:extLst>
              <a:ext uri="{FF2B5EF4-FFF2-40B4-BE49-F238E27FC236}">
                <a16:creationId xmlns:a16="http://schemas.microsoft.com/office/drawing/2014/main" id="{AD9FED74-378E-47C8-BC46-4E9BB596D8F0}"/>
              </a:ext>
            </a:extLst>
          </p:cNvPr>
          <p:cNvSpPr>
            <a:spLocks noGrp="1" noChangeArrowheads="1"/>
          </p:cNvSpPr>
          <p:nvPr>
            <p:ph idx="1"/>
          </p:nvPr>
        </p:nvSpPr>
        <p:spPr>
          <a:xfrm>
            <a:off x="877077" y="1788383"/>
            <a:ext cx="7733523" cy="5243513"/>
          </a:xfrm>
        </p:spPr>
        <p:txBody>
          <a:bodyPr/>
          <a:lstStyle/>
          <a:p>
            <a:pPr>
              <a:lnSpc>
                <a:spcPct val="80000"/>
              </a:lnSpc>
              <a:tabLst>
                <a:tab pos="1887538" algn="l"/>
                <a:tab pos="2335213" algn="l"/>
                <a:tab pos="2506663" algn="l"/>
              </a:tabLst>
            </a:pPr>
            <a:r>
              <a:rPr lang="en-US" altLang="en-US" dirty="0"/>
              <a:t>Variables </a:t>
            </a:r>
          </a:p>
          <a:p>
            <a:pPr>
              <a:lnSpc>
                <a:spcPct val="80000"/>
              </a:lnSpc>
              <a:buFont typeface="Monotype Sorts" pitchFamily="-84" charset="2"/>
              <a:buNone/>
              <a:tabLst>
                <a:tab pos="1887538" algn="l"/>
                <a:tab pos="2335213" algn="l"/>
                <a:tab pos="2506663" algn="l"/>
              </a:tabLst>
            </a:pPr>
            <a:endParaRPr lang="en-US" altLang="en-US" dirty="0"/>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semaphore mutex </a:t>
            </a:r>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mutex = 1</a:t>
            </a:r>
            <a:br>
              <a:rPr lang="en-US" altLang="en-US" b="1" dirty="0">
                <a:solidFill>
                  <a:srgbClr val="000000"/>
                </a:solidFill>
                <a:latin typeface="Courier New" panose="02070309020205020404" pitchFamily="49" charset="0"/>
              </a:rPr>
            </a:br>
            <a:endParaRPr lang="en-US" altLang="en-US" b="1" dirty="0">
              <a:solidFill>
                <a:srgbClr val="000000"/>
              </a:solidFill>
              <a:latin typeface="Courier New" panose="02070309020205020404" pitchFamily="49" charset="0"/>
            </a:endParaRPr>
          </a:p>
          <a:p>
            <a:pPr>
              <a:lnSpc>
                <a:spcPct val="80000"/>
              </a:lnSpc>
              <a:tabLst>
                <a:tab pos="1887538" algn="l"/>
                <a:tab pos="2335213" algn="l"/>
                <a:tab pos="2506663" algn="l"/>
              </a:tabLst>
            </a:pPr>
            <a:r>
              <a:rPr lang="en-US" altLang="en-US" dirty="0"/>
              <a:t>Each procedure </a:t>
            </a:r>
            <a:r>
              <a:rPr lang="en-US" altLang="en-US" b="1" i="1" dirty="0"/>
              <a:t>P</a:t>
            </a:r>
            <a:r>
              <a:rPr lang="en-US" altLang="en-US" dirty="0"/>
              <a:t>  is replaced by</a:t>
            </a:r>
          </a:p>
          <a:p>
            <a:pPr>
              <a:lnSpc>
                <a:spcPct val="80000"/>
              </a:lnSpc>
              <a:tabLst>
                <a:tab pos="1887538" algn="l"/>
                <a:tab pos="2335213" algn="l"/>
                <a:tab pos="2506663" algn="l"/>
              </a:tabLst>
            </a:pPr>
            <a:endParaRPr lang="en-US" altLang="en-US" sz="1600" dirty="0"/>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wait(mutex);</a:t>
            </a:r>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			 </a:t>
            </a:r>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body of P;</a:t>
            </a:r>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     </a:t>
            </a:r>
          </a:p>
          <a:p>
            <a:pPr>
              <a:lnSpc>
                <a:spcPct val="80000"/>
              </a:lnSpc>
              <a:spcBef>
                <a:spcPct val="15000"/>
              </a:spcBef>
              <a:buFont typeface="Monotype Sorts" pitchFamily="-84" charset="2"/>
              <a:buNone/>
              <a:tabLst>
                <a:tab pos="1887538" algn="l"/>
                <a:tab pos="2335213" algn="l"/>
                <a:tab pos="2506663" algn="l"/>
              </a:tabLst>
            </a:pPr>
            <a:r>
              <a:rPr lang="en-US" altLang="en-US" b="1" dirty="0">
                <a:solidFill>
                  <a:srgbClr val="000000"/>
                </a:solidFill>
                <a:latin typeface="Courier New" panose="02070309020205020404" pitchFamily="49" charset="0"/>
              </a:rPr>
              <a:t>			signal(mutex);</a:t>
            </a:r>
            <a:br>
              <a:rPr lang="en-US" altLang="en-US" b="1" dirty="0">
                <a:solidFill>
                  <a:srgbClr val="000000"/>
                </a:solidFill>
                <a:latin typeface="Courier New" panose="02070309020205020404" pitchFamily="49" charset="0"/>
              </a:rPr>
            </a:br>
            <a:endParaRPr lang="en-US" altLang="en-US" b="1" dirty="0">
              <a:solidFill>
                <a:srgbClr val="000000"/>
              </a:solidFill>
              <a:latin typeface="Courier New" panose="02070309020205020404" pitchFamily="49" charset="0"/>
            </a:endParaRPr>
          </a:p>
          <a:p>
            <a:pPr>
              <a:lnSpc>
                <a:spcPct val="80000"/>
              </a:lnSpc>
              <a:tabLst>
                <a:tab pos="1887538" algn="l"/>
                <a:tab pos="2335213" algn="l"/>
                <a:tab pos="2506663" algn="l"/>
              </a:tabLst>
            </a:pPr>
            <a:r>
              <a:rPr lang="en-US" altLang="en-US" dirty="0"/>
              <a:t>Mutual exclusion within a monitor is ensured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4">
            <a:extLst>
              <a:ext uri="{FF2B5EF4-FFF2-40B4-BE49-F238E27FC236}">
                <a16:creationId xmlns:a16="http://schemas.microsoft.com/office/drawing/2014/main" id="{574EFF2A-E6E5-4268-916F-B5A118FF1B2E}"/>
              </a:ext>
            </a:extLst>
          </p:cNvPr>
          <p:cNvSpPr>
            <a:spLocks noGrp="1" noChangeArrowheads="1"/>
          </p:cNvSpPr>
          <p:nvPr>
            <p:ph type="title"/>
          </p:nvPr>
        </p:nvSpPr>
        <p:spPr>
          <a:xfrm>
            <a:off x="1039470" y="1218808"/>
            <a:ext cx="7659687" cy="576263"/>
          </a:xfrm>
        </p:spPr>
        <p:txBody>
          <a:bodyPr/>
          <a:lstStyle/>
          <a:p>
            <a:pPr algn="ctr" eaLnBrk="1" hangingPunct="1"/>
            <a:r>
              <a:rPr lang="en-US" altLang="en-US" sz="2400" b="1" dirty="0"/>
              <a:t>Condition Variables</a:t>
            </a:r>
          </a:p>
        </p:txBody>
      </p:sp>
      <p:sp>
        <p:nvSpPr>
          <p:cNvPr id="63490" name="Rectangle 5">
            <a:extLst>
              <a:ext uri="{FF2B5EF4-FFF2-40B4-BE49-F238E27FC236}">
                <a16:creationId xmlns:a16="http://schemas.microsoft.com/office/drawing/2014/main" id="{E8899307-6996-47CE-A409-977A6B2D9949}"/>
              </a:ext>
            </a:extLst>
          </p:cNvPr>
          <p:cNvSpPr>
            <a:spLocks noGrp="1" noChangeArrowheads="1"/>
          </p:cNvSpPr>
          <p:nvPr>
            <p:ph idx="1"/>
          </p:nvPr>
        </p:nvSpPr>
        <p:spPr>
          <a:xfrm>
            <a:off x="876515" y="2151835"/>
            <a:ext cx="7659687" cy="4394200"/>
          </a:xfrm>
        </p:spPr>
        <p:txBody>
          <a:bodyPr/>
          <a:lstStyle/>
          <a:p>
            <a:r>
              <a:rPr lang="en-US" altLang="en-US" b="1" dirty="0">
                <a:solidFill>
                  <a:srgbClr val="000000"/>
                </a:solidFill>
                <a:latin typeface="Courier New" panose="02070309020205020404" pitchFamily="49" charset="0"/>
              </a:rPr>
              <a:t>condition x, y;</a:t>
            </a:r>
            <a:endParaRPr lang="en-US" altLang="en-US" dirty="0">
              <a:solidFill>
                <a:srgbClr val="0000FF"/>
              </a:solidFill>
            </a:endParaRPr>
          </a:p>
          <a:p>
            <a:r>
              <a:rPr lang="en-US" altLang="en-US" dirty="0"/>
              <a:t>Two operations are allowed on a condition variable:</a:t>
            </a:r>
          </a:p>
          <a:p>
            <a:pPr lvl="1"/>
            <a:r>
              <a:rPr lang="en-US" altLang="en-US" sz="2000" b="1" dirty="0" err="1">
                <a:solidFill>
                  <a:srgbClr val="000000"/>
                </a:solidFill>
                <a:latin typeface="Courier New" panose="02070309020205020404" pitchFamily="49" charset="0"/>
              </a:rPr>
              <a:t>x.wait</a:t>
            </a:r>
            <a:r>
              <a:rPr lang="en-US" altLang="en-US" sz="2000" b="1" dirty="0">
                <a:solidFill>
                  <a:srgbClr val="000000"/>
                </a:solidFill>
                <a:latin typeface="Courier New" panose="02070309020205020404" pitchFamily="49" charset="0"/>
              </a:rPr>
              <a:t>() </a:t>
            </a:r>
            <a:r>
              <a:rPr lang="en-US" altLang="en-US" dirty="0"/>
              <a:t>–  a process that invokes the operation is suspended until </a:t>
            </a:r>
            <a:r>
              <a:rPr lang="en-US" altLang="en-US" sz="2000" b="1" dirty="0" err="1">
                <a:solidFill>
                  <a:srgbClr val="000000"/>
                </a:solidFill>
                <a:latin typeface="Courier New" panose="02070309020205020404" pitchFamily="49" charset="0"/>
              </a:rPr>
              <a:t>x.signal</a:t>
            </a:r>
            <a:r>
              <a:rPr lang="en-US" altLang="en-US" sz="2000" b="1" dirty="0">
                <a:solidFill>
                  <a:srgbClr val="000000"/>
                </a:solidFill>
                <a:latin typeface="Courier New" panose="02070309020205020404" pitchFamily="49" charset="0"/>
              </a:rPr>
              <a:t>() </a:t>
            </a:r>
          </a:p>
          <a:p>
            <a:pPr lvl="1"/>
            <a:r>
              <a:rPr lang="en-US" altLang="en-US" sz="2000" b="1" dirty="0" err="1">
                <a:solidFill>
                  <a:srgbClr val="000000"/>
                </a:solidFill>
                <a:latin typeface="Courier New" panose="02070309020205020404" pitchFamily="49" charset="0"/>
              </a:rPr>
              <a:t>x.signal</a:t>
            </a:r>
            <a:r>
              <a:rPr lang="en-US" altLang="en-US" sz="2000" b="1" dirty="0">
                <a:solidFill>
                  <a:srgbClr val="000000"/>
                </a:solidFill>
                <a:latin typeface="Courier New" panose="02070309020205020404" pitchFamily="49" charset="0"/>
              </a:rPr>
              <a:t>() </a:t>
            </a:r>
            <a:r>
              <a:rPr lang="en-US" altLang="en-US" dirty="0"/>
              <a:t>–</a:t>
            </a:r>
            <a:r>
              <a:rPr lang="en-US" altLang="en-US" dirty="0">
                <a:solidFill>
                  <a:srgbClr val="0000FF"/>
                </a:solidFill>
              </a:rPr>
              <a:t> </a:t>
            </a:r>
            <a:r>
              <a:rPr lang="en-US" altLang="en-US" dirty="0"/>
              <a:t>resumes one of processes</a:t>
            </a:r>
            <a:r>
              <a:rPr lang="en-US" altLang="en-US" dirty="0">
                <a:solidFill>
                  <a:srgbClr val="0000FF"/>
                </a:solidFill>
              </a:rPr>
              <a:t> </a:t>
            </a:r>
            <a:r>
              <a:rPr lang="en-US" altLang="en-US" dirty="0"/>
              <a:t>(if any)</a:t>
            </a:r>
            <a:r>
              <a:rPr lang="en-US" altLang="en-US" dirty="0">
                <a:solidFill>
                  <a:srgbClr val="0000FF"/>
                </a:solidFill>
              </a:rPr>
              <a:t> </a:t>
            </a:r>
            <a:r>
              <a:rPr lang="en-US" altLang="en-US" dirty="0"/>
              <a:t>that</a:t>
            </a:r>
            <a:r>
              <a:rPr lang="en-US" altLang="en-US" dirty="0">
                <a:solidFill>
                  <a:srgbClr val="0000FF"/>
                </a:solidFill>
              </a:rPr>
              <a:t> </a:t>
            </a:r>
            <a:r>
              <a:rPr lang="en-US" altLang="en-US" dirty="0"/>
              <a:t> invoked</a:t>
            </a:r>
            <a:r>
              <a:rPr lang="en-US" altLang="en-US" dirty="0">
                <a:solidFill>
                  <a:srgbClr val="0000FF"/>
                </a:solidFill>
              </a:rPr>
              <a:t> </a:t>
            </a:r>
            <a:r>
              <a:rPr lang="en-US" altLang="en-US" sz="2000" b="1" dirty="0" err="1">
                <a:solidFill>
                  <a:srgbClr val="000000"/>
                </a:solidFill>
                <a:latin typeface="Courier New" panose="02070309020205020404" pitchFamily="49" charset="0"/>
              </a:rPr>
              <a:t>x.wait</a:t>
            </a:r>
            <a:r>
              <a:rPr lang="en-US" altLang="en-US" sz="2000" b="1" dirty="0">
                <a:solidFill>
                  <a:srgbClr val="000000"/>
                </a:solidFill>
                <a:latin typeface="Courier New" panose="02070309020205020404" pitchFamily="49" charset="0"/>
              </a:rPr>
              <a:t>()</a:t>
            </a:r>
          </a:p>
          <a:p>
            <a:pPr lvl="2"/>
            <a:r>
              <a:rPr lang="en-US" altLang="en-US" dirty="0"/>
              <a:t>If no </a:t>
            </a:r>
            <a:r>
              <a:rPr lang="en-US" altLang="en-US" sz="2000" b="1" dirty="0" err="1">
                <a:solidFill>
                  <a:srgbClr val="000000"/>
                </a:solidFill>
                <a:latin typeface="Courier New" panose="02070309020205020404" pitchFamily="49" charset="0"/>
              </a:rPr>
              <a:t>x.wait</a:t>
            </a:r>
            <a:r>
              <a:rPr lang="en-US" altLang="en-US" sz="2000" b="1" dirty="0">
                <a:solidFill>
                  <a:srgbClr val="000000"/>
                </a:solidFill>
                <a:latin typeface="Courier New" panose="02070309020205020404" pitchFamily="49" charset="0"/>
              </a:rPr>
              <a:t>()</a:t>
            </a:r>
            <a:r>
              <a:rPr lang="en-US" altLang="en-US" sz="2000" dirty="0">
                <a:solidFill>
                  <a:srgbClr val="0000FF"/>
                </a:solidFill>
              </a:rPr>
              <a:t> </a:t>
            </a:r>
            <a:r>
              <a:rPr lang="en-US" altLang="en-US" dirty="0"/>
              <a:t>on the variable, then it has no effect on the variable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a:extLst>
              <a:ext uri="{FF2B5EF4-FFF2-40B4-BE49-F238E27FC236}">
                <a16:creationId xmlns:a16="http://schemas.microsoft.com/office/drawing/2014/main" id="{9762E27F-C786-4739-B149-00BEA2E58932}"/>
              </a:ext>
            </a:extLst>
          </p:cNvPr>
          <p:cNvSpPr>
            <a:spLocks noGrp="1" noChangeArrowheads="1"/>
          </p:cNvSpPr>
          <p:nvPr>
            <p:ph type="title"/>
          </p:nvPr>
        </p:nvSpPr>
        <p:spPr>
          <a:xfrm>
            <a:off x="1240996" y="1087841"/>
            <a:ext cx="7847013" cy="576262"/>
          </a:xfrm>
        </p:spPr>
        <p:txBody>
          <a:bodyPr/>
          <a:lstStyle/>
          <a:p>
            <a:pPr algn="ctr" eaLnBrk="1" hangingPunct="1"/>
            <a:r>
              <a:rPr lang="en-US" altLang="en-US" sz="2400" b="1" dirty="0"/>
              <a:t> Monitor with Condition Variables</a:t>
            </a:r>
          </a:p>
        </p:txBody>
      </p:sp>
      <p:pic>
        <p:nvPicPr>
          <p:cNvPr id="2" name="Picture 1">
            <a:extLst>
              <a:ext uri="{FF2B5EF4-FFF2-40B4-BE49-F238E27FC236}">
                <a16:creationId xmlns:a16="http://schemas.microsoft.com/office/drawing/2014/main" id="{70C389C6-2D26-0B8F-1840-0DAC404D399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46275" y="2051222"/>
            <a:ext cx="6010275" cy="355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a:extLst>
              <a:ext uri="{FF2B5EF4-FFF2-40B4-BE49-F238E27FC236}">
                <a16:creationId xmlns:a16="http://schemas.microsoft.com/office/drawing/2014/main" id="{ACB075CF-AF19-4E05-BBD4-93BC3F79BB8D}"/>
              </a:ext>
            </a:extLst>
          </p:cNvPr>
          <p:cNvSpPr>
            <a:spLocks noGrp="1" noChangeArrowheads="1"/>
          </p:cNvSpPr>
          <p:nvPr>
            <p:ph type="title"/>
          </p:nvPr>
        </p:nvSpPr>
        <p:spPr>
          <a:xfrm>
            <a:off x="709902" y="1005154"/>
            <a:ext cx="8642537" cy="457200"/>
          </a:xfrm>
        </p:spPr>
        <p:txBody>
          <a:bodyPr/>
          <a:lstStyle/>
          <a:p>
            <a:pPr algn="ctr" eaLnBrk="1" hangingPunct="1"/>
            <a:r>
              <a:rPr lang="en-US" altLang="en-US" sz="2400" b="1" dirty="0"/>
              <a:t> Usage of Condition Variable  Example</a:t>
            </a:r>
          </a:p>
        </p:txBody>
      </p:sp>
      <p:sp>
        <p:nvSpPr>
          <p:cNvPr id="49154" name="Rectangle 3">
            <a:extLst>
              <a:ext uri="{FF2B5EF4-FFF2-40B4-BE49-F238E27FC236}">
                <a16:creationId xmlns:a16="http://schemas.microsoft.com/office/drawing/2014/main" id="{FB8E9419-6392-4032-837A-E65A5DBEFCFA}"/>
              </a:ext>
            </a:extLst>
          </p:cNvPr>
          <p:cNvSpPr>
            <a:spLocks noGrp="1" noChangeArrowheads="1"/>
          </p:cNvSpPr>
          <p:nvPr>
            <p:ph idx="1"/>
          </p:nvPr>
        </p:nvSpPr>
        <p:spPr>
          <a:xfrm>
            <a:off x="709902" y="1813206"/>
            <a:ext cx="7512798" cy="5044794"/>
          </a:xfrm>
        </p:spPr>
        <p:txBody>
          <a:bodyPr/>
          <a:lstStyle/>
          <a:p>
            <a:pPr>
              <a:tabLst>
                <a:tab pos="2001838" algn="ctr"/>
                <a:tab pos="4513263" algn="ctr"/>
              </a:tabLst>
            </a:pPr>
            <a:r>
              <a:rPr lang="en-US" altLang="en-US" dirty="0">
                <a:sym typeface="MT Extra" panose="05050102010205020202" pitchFamily="18" charset="2"/>
              </a:rPr>
              <a:t>Consider </a:t>
            </a:r>
            <a:r>
              <a:rPr lang="en-US" altLang="en-US" i="1" dirty="0">
                <a:sym typeface="MT Extra" panose="05050102010205020202" pitchFamily="18" charset="2"/>
              </a:rPr>
              <a:t>P</a:t>
            </a:r>
            <a:r>
              <a:rPr lang="en-US" altLang="en-US"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 and </a:t>
            </a:r>
            <a:r>
              <a:rPr lang="en-US" altLang="en-US" i="1" dirty="0">
                <a:sym typeface="MT Extra" panose="05050102010205020202" pitchFamily="18" charset="2"/>
              </a:rPr>
              <a:t>P</a:t>
            </a:r>
            <a:r>
              <a:rPr lang="en-US" altLang="en-US" i="1" baseline="-25000" dirty="0">
                <a:sym typeface="MT Extra" panose="05050102010205020202" pitchFamily="18" charset="2"/>
              </a:rPr>
              <a:t>2</a:t>
            </a:r>
            <a:r>
              <a:rPr lang="en-US" altLang="en-US" dirty="0">
                <a:sym typeface="MT Extra" panose="05050102010205020202" pitchFamily="18" charset="2"/>
              </a:rPr>
              <a:t> that that need to execute two statements </a:t>
            </a:r>
            <a:r>
              <a:rPr lang="en-US" altLang="en-US" i="1" dirty="0">
                <a:sym typeface="MT Extra" panose="05050102010205020202" pitchFamily="18" charset="2"/>
              </a:rPr>
              <a:t>S</a:t>
            </a:r>
            <a:r>
              <a:rPr lang="en-US" altLang="en-US" i="1" baseline="-25000" dirty="0">
                <a:sym typeface="MT Extra" panose="05050102010205020202" pitchFamily="18" charset="2"/>
              </a:rPr>
              <a:t>1</a:t>
            </a:r>
            <a:r>
              <a:rPr lang="en-US" altLang="en-US" i="1" dirty="0">
                <a:sym typeface="MT Extra" panose="05050102010205020202" pitchFamily="18" charset="2"/>
              </a:rPr>
              <a:t> </a:t>
            </a:r>
            <a:r>
              <a:rPr lang="en-US" altLang="en-US" dirty="0">
                <a:sym typeface="MT Extra" panose="05050102010205020202" pitchFamily="18" charset="2"/>
              </a:rPr>
              <a:t>and</a:t>
            </a:r>
            <a:r>
              <a:rPr lang="en-US" altLang="en-US" b="1" i="1" dirty="0">
                <a:sym typeface="MT Extra" panose="05050102010205020202" pitchFamily="18" charset="2"/>
              </a:rPr>
              <a:t> </a:t>
            </a:r>
            <a:r>
              <a:rPr lang="en-US" altLang="en-US" i="1" dirty="0">
                <a:sym typeface="MT Extra" panose="05050102010205020202" pitchFamily="18" charset="2"/>
              </a:rPr>
              <a:t>S</a:t>
            </a:r>
            <a:r>
              <a:rPr lang="en-US" altLang="en-US" i="1" baseline="-25000" dirty="0">
                <a:sym typeface="MT Extra" panose="05050102010205020202" pitchFamily="18" charset="2"/>
              </a:rPr>
              <a:t>2</a:t>
            </a:r>
            <a:r>
              <a:rPr lang="en-US" altLang="en-US" b="1" i="1" baseline="-25000" dirty="0">
                <a:sym typeface="MT Extra" panose="05050102010205020202" pitchFamily="18" charset="2"/>
              </a:rPr>
              <a:t>   </a:t>
            </a:r>
            <a:r>
              <a:rPr lang="en-US" altLang="en-US" dirty="0">
                <a:sym typeface="MT Extra" panose="05050102010205020202" pitchFamily="18" charset="2"/>
              </a:rPr>
              <a:t>and the requirement </a:t>
            </a:r>
            <a:r>
              <a:rPr lang="en-US" altLang="en-US" b="1" i="1" dirty="0">
                <a:sym typeface="MT Extra" panose="05050102010205020202" pitchFamily="18" charset="2"/>
              </a:rPr>
              <a:t> </a:t>
            </a:r>
            <a:r>
              <a:rPr lang="en-US" altLang="en-US" dirty="0">
                <a:sym typeface="MT Extra" panose="05050102010205020202" pitchFamily="18" charset="2"/>
              </a:rPr>
              <a:t>that</a:t>
            </a:r>
            <a:r>
              <a:rPr lang="en-US" altLang="en-US" b="1" i="1" dirty="0">
                <a:sym typeface="MT Extra" panose="05050102010205020202" pitchFamily="18" charset="2"/>
              </a:rPr>
              <a:t> </a:t>
            </a:r>
            <a:r>
              <a:rPr lang="en-US" altLang="en-US" i="1" dirty="0">
                <a:sym typeface="MT Extra" panose="05050102010205020202" pitchFamily="18" charset="2"/>
              </a:rPr>
              <a:t>S</a:t>
            </a:r>
            <a:r>
              <a:rPr lang="en-US" altLang="en-US"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to happen before </a:t>
            </a:r>
            <a:r>
              <a:rPr lang="en-US" altLang="en-US" i="1" dirty="0">
                <a:sym typeface="MT Extra" panose="05050102010205020202" pitchFamily="18" charset="2"/>
              </a:rPr>
              <a:t>S</a:t>
            </a:r>
            <a:r>
              <a:rPr lang="en-US" altLang="en-US" i="1" baseline="-25000" dirty="0">
                <a:sym typeface="MT Extra" panose="05050102010205020202" pitchFamily="18" charset="2"/>
              </a:rPr>
              <a:t>2</a:t>
            </a:r>
          </a:p>
          <a:p>
            <a:pPr lvl="1">
              <a:tabLst>
                <a:tab pos="2001838" algn="ctr"/>
                <a:tab pos="4513263" algn="ctr"/>
              </a:tabLst>
            </a:pPr>
            <a:r>
              <a:rPr lang="en-US" altLang="en-US" dirty="0">
                <a:sym typeface="MT Extra" panose="05050102010205020202" pitchFamily="18" charset="2"/>
              </a:rPr>
              <a:t>Create a monitor with two procedures </a:t>
            </a:r>
            <a:r>
              <a:rPr lang="en-US" altLang="en-US" i="1" dirty="0">
                <a:sym typeface="MT Extra" panose="05050102010205020202" pitchFamily="18" charset="2"/>
              </a:rPr>
              <a:t>F</a:t>
            </a:r>
            <a:r>
              <a:rPr lang="en-US" altLang="en-US"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 and </a:t>
            </a:r>
            <a:r>
              <a:rPr lang="en-US" altLang="en-US" i="1" dirty="0">
                <a:sym typeface="MT Extra" panose="05050102010205020202" pitchFamily="18" charset="2"/>
              </a:rPr>
              <a:t>F</a:t>
            </a:r>
            <a:r>
              <a:rPr lang="en-US" altLang="en-US" i="1" baseline="-25000" dirty="0">
                <a:sym typeface="MT Extra" panose="05050102010205020202" pitchFamily="18" charset="2"/>
              </a:rPr>
              <a:t>2</a:t>
            </a:r>
            <a:r>
              <a:rPr lang="en-US" altLang="en-US" dirty="0">
                <a:sym typeface="MT Extra" panose="05050102010205020202" pitchFamily="18" charset="2"/>
              </a:rPr>
              <a:t>  that are invoked by </a:t>
            </a:r>
            <a:r>
              <a:rPr lang="en-US" altLang="en-US" i="1" dirty="0">
                <a:sym typeface="MT Extra" panose="05050102010205020202" pitchFamily="18" charset="2"/>
              </a:rPr>
              <a:t>P</a:t>
            </a:r>
            <a:r>
              <a:rPr lang="en-US" altLang="en-US" i="1" baseline="-25000" dirty="0">
                <a:sym typeface="MT Extra" panose="05050102010205020202" pitchFamily="18" charset="2"/>
              </a:rPr>
              <a:t>1</a:t>
            </a:r>
            <a:r>
              <a:rPr lang="en-US" altLang="en-US" b="1" i="1" dirty="0">
                <a:sym typeface="MT Extra" panose="05050102010205020202" pitchFamily="18" charset="2"/>
              </a:rPr>
              <a:t> </a:t>
            </a:r>
            <a:r>
              <a:rPr lang="en-US" altLang="en-US" dirty="0">
                <a:sym typeface="MT Extra" panose="05050102010205020202" pitchFamily="18" charset="2"/>
              </a:rPr>
              <a:t> and </a:t>
            </a:r>
            <a:r>
              <a:rPr lang="en-US" altLang="en-US" i="1" dirty="0">
                <a:sym typeface="MT Extra" panose="05050102010205020202" pitchFamily="18" charset="2"/>
              </a:rPr>
              <a:t>P</a:t>
            </a:r>
            <a:r>
              <a:rPr lang="en-US" altLang="en-US" i="1" baseline="-25000" dirty="0">
                <a:sym typeface="MT Extra" panose="05050102010205020202" pitchFamily="18" charset="2"/>
              </a:rPr>
              <a:t>2</a:t>
            </a:r>
            <a:r>
              <a:rPr lang="en-US" altLang="en-US" dirty="0">
                <a:sym typeface="MT Extra" panose="05050102010205020202" pitchFamily="18" charset="2"/>
              </a:rPr>
              <a:t>  respectively</a:t>
            </a:r>
          </a:p>
          <a:p>
            <a:pPr lvl="1">
              <a:tabLst>
                <a:tab pos="2001838" algn="ctr"/>
                <a:tab pos="4513263" algn="ctr"/>
              </a:tabLst>
            </a:pPr>
            <a:r>
              <a:rPr lang="en-US" altLang="en-US" dirty="0">
                <a:sym typeface="MT Extra" panose="05050102010205020202" pitchFamily="18" charset="2"/>
              </a:rPr>
              <a:t>One condition variable “x”</a:t>
            </a:r>
            <a:r>
              <a:rPr lang="en-US" altLang="ja-JP" dirty="0">
                <a:sym typeface="MT Extra" panose="05050102010205020202" pitchFamily="18" charset="2"/>
              </a:rPr>
              <a:t> initialized to 0 </a:t>
            </a:r>
          </a:p>
          <a:p>
            <a:pPr lvl="1">
              <a:tabLst>
                <a:tab pos="2001838" algn="ctr"/>
                <a:tab pos="4513263" algn="ctr"/>
              </a:tabLst>
            </a:pPr>
            <a:r>
              <a:rPr lang="en-US" altLang="ja-JP" dirty="0">
                <a:sym typeface="MT Extra" panose="05050102010205020202" pitchFamily="18" charset="2"/>
              </a:rPr>
              <a:t>One Boolean variable “done”</a:t>
            </a:r>
          </a:p>
          <a:p>
            <a:pPr lvl="1">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F1:</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S</a:t>
            </a:r>
            <a:r>
              <a:rPr lang="en-US" altLang="en-US" b="1" baseline="-25000" dirty="0">
                <a:solidFill>
                  <a:srgbClr val="000000"/>
                </a:solidFill>
                <a:latin typeface="Courier New" panose="02070309020205020404" pitchFamily="49" charset="0"/>
                <a:sym typeface="MT Extra" panose="05050102010205020202" pitchFamily="18" charset="2"/>
              </a:rPr>
              <a:t>1</a:t>
            </a:r>
            <a:r>
              <a:rPr lang="en-US" altLang="en-US" b="1" dirty="0">
                <a:solidFill>
                  <a:srgbClr val="000000"/>
                </a:solidFill>
                <a:latin typeface="Courier New" panose="02070309020205020404" pitchFamily="49" charset="0"/>
                <a:sym typeface="MT Extra" panose="05050102010205020202" pitchFamily="18" charset="2"/>
              </a:rPr>
              <a:t>;</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done = true;</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a:t>
            </a:r>
            <a:r>
              <a:rPr lang="en-US" altLang="en-US" b="1" dirty="0" err="1">
                <a:solidFill>
                  <a:srgbClr val="000000"/>
                </a:solidFill>
                <a:latin typeface="Courier New" panose="02070309020205020404" pitchFamily="49" charset="0"/>
                <a:sym typeface="MT Extra" panose="05050102010205020202" pitchFamily="18" charset="2"/>
              </a:rPr>
              <a:t>x.signal</a:t>
            </a:r>
            <a:r>
              <a:rPr lang="en-US" altLang="en-US" b="1" dirty="0">
                <a:solidFill>
                  <a:srgbClr val="000000"/>
                </a:solidFill>
                <a:latin typeface="Courier New" panose="02070309020205020404" pitchFamily="49" charset="0"/>
                <a:sym typeface="MT Extra" panose="05050102010205020202" pitchFamily="18" charset="2"/>
              </a:rPr>
              <a:t>();</a:t>
            </a:r>
          </a:p>
          <a:p>
            <a:pPr lvl="1">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F2:</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if done = false</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a:t>
            </a:r>
            <a:r>
              <a:rPr lang="en-US" altLang="en-US" b="1" dirty="0" err="1">
                <a:solidFill>
                  <a:srgbClr val="000000"/>
                </a:solidFill>
                <a:latin typeface="Courier New" panose="02070309020205020404" pitchFamily="49" charset="0"/>
                <a:sym typeface="MT Extra" panose="05050102010205020202" pitchFamily="18" charset="2"/>
              </a:rPr>
              <a:t>x.wait</a:t>
            </a:r>
            <a:r>
              <a:rPr lang="en-US" altLang="en-US" b="1" dirty="0">
                <a:solidFill>
                  <a:srgbClr val="000000"/>
                </a:solidFill>
                <a:latin typeface="Courier New" panose="02070309020205020404" pitchFamily="49" charset="0"/>
                <a:sym typeface="MT Extra" panose="05050102010205020202" pitchFamily="18" charset="2"/>
              </a:rPr>
              <a:t>()</a:t>
            </a:r>
          </a:p>
          <a:p>
            <a:pPr lvl="2">
              <a:buNone/>
              <a:tabLst>
                <a:tab pos="2001838" algn="ctr"/>
                <a:tab pos="4513263" algn="ctr"/>
              </a:tabLst>
            </a:pPr>
            <a:r>
              <a:rPr lang="en-US" altLang="en-US" b="1" dirty="0">
                <a:solidFill>
                  <a:srgbClr val="000000"/>
                </a:solidFill>
                <a:latin typeface="Courier New" panose="02070309020205020404" pitchFamily="49" charset="0"/>
                <a:sym typeface="MT Extra" panose="05050102010205020202" pitchFamily="18" charset="2"/>
              </a:rPr>
              <a:t>   S</a:t>
            </a:r>
            <a:r>
              <a:rPr lang="en-US" altLang="en-US" b="1" baseline="-25000" dirty="0">
                <a:solidFill>
                  <a:srgbClr val="000000"/>
                </a:solidFill>
                <a:latin typeface="Courier New" panose="02070309020205020404" pitchFamily="49" charset="0"/>
                <a:sym typeface="MT Extra" panose="05050102010205020202" pitchFamily="18" charset="2"/>
              </a:rPr>
              <a:t>2</a:t>
            </a:r>
            <a:r>
              <a:rPr lang="en-US" altLang="en-US" b="1" dirty="0">
                <a:solidFill>
                  <a:srgbClr val="000000"/>
                </a:solidFill>
                <a:latin typeface="Courier New" panose="02070309020205020404" pitchFamily="49" charset="0"/>
                <a:sym typeface="MT Extra" panose="05050102010205020202" pitchFamily="18" charset="2"/>
              </a:rPr>
              <a:t>;</a:t>
            </a:r>
            <a:endParaRPr lang="en-US" altLang="en-US" sz="1600" b="1" i="1" baseline="-25000" dirty="0">
              <a:solidFill>
                <a:srgbClr val="000000"/>
              </a:solidFill>
              <a:latin typeface="Courier New" panose="02070309020205020404" pitchFamily="49" charset="0"/>
              <a:sym typeface="MT Extra" panose="05050102010205020202" pitchFamily="18" charset="2"/>
            </a:endParaRPr>
          </a:p>
          <a:p>
            <a:pPr lvl="2">
              <a:buNone/>
              <a:tabLst>
                <a:tab pos="2001838" algn="ctr"/>
                <a:tab pos="4513263" algn="ctr"/>
              </a:tabLst>
            </a:pPr>
            <a:endParaRPr lang="en-US" altLang="en-US" b="1" dirty="0">
              <a:solidFill>
                <a:srgbClr val="000000"/>
              </a:solidFill>
              <a:latin typeface="Courier New" panose="02070309020205020404" pitchFamily="49" charset="0"/>
              <a:sym typeface="MT Extra" panose="05050102010205020202" pitchFamily="18" charset="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0F41CF7B-D2B1-4FB9-A034-C8DE3F4F04E5}"/>
              </a:ext>
            </a:extLst>
          </p:cNvPr>
          <p:cNvSpPr>
            <a:spLocks noGrp="1" noChangeArrowheads="1"/>
          </p:cNvSpPr>
          <p:nvPr>
            <p:ph type="title"/>
          </p:nvPr>
        </p:nvSpPr>
        <p:spPr>
          <a:xfrm>
            <a:off x="1182431" y="993260"/>
            <a:ext cx="8243758" cy="844550"/>
          </a:xfrm>
        </p:spPr>
        <p:txBody>
          <a:bodyPr/>
          <a:lstStyle/>
          <a:p>
            <a:pPr algn="ctr" eaLnBrk="1" hangingPunct="1"/>
            <a:r>
              <a:rPr lang="en-US" altLang="en-US" sz="2800" b="1" dirty="0"/>
              <a:t>Monitor Implementation Using Semaphores</a:t>
            </a:r>
          </a:p>
        </p:txBody>
      </p:sp>
      <p:sp>
        <p:nvSpPr>
          <p:cNvPr id="69634" name="Rectangle 3">
            <a:extLst>
              <a:ext uri="{FF2B5EF4-FFF2-40B4-BE49-F238E27FC236}">
                <a16:creationId xmlns:a16="http://schemas.microsoft.com/office/drawing/2014/main" id="{AD9FED74-378E-47C8-BC46-4E9BB596D8F0}"/>
              </a:ext>
            </a:extLst>
          </p:cNvPr>
          <p:cNvSpPr>
            <a:spLocks noGrp="1" noChangeArrowheads="1"/>
          </p:cNvSpPr>
          <p:nvPr>
            <p:ph idx="1"/>
          </p:nvPr>
        </p:nvSpPr>
        <p:spPr>
          <a:xfrm>
            <a:off x="997080" y="1837810"/>
            <a:ext cx="7733523" cy="5243513"/>
          </a:xfrm>
        </p:spPr>
        <p:txBody>
          <a:bodyPr/>
          <a:lstStyle/>
          <a:p>
            <a:pPr>
              <a:lnSpc>
                <a:spcPct val="80000"/>
              </a:lnSpc>
              <a:tabLst>
                <a:tab pos="1887538" algn="l"/>
                <a:tab pos="2335213" algn="l"/>
                <a:tab pos="2506663" algn="l"/>
              </a:tabLst>
            </a:pPr>
            <a:r>
              <a:rPr lang="en-US" altLang="en-US" sz="1400" dirty="0"/>
              <a:t>Variables </a:t>
            </a:r>
          </a:p>
          <a:p>
            <a:pPr>
              <a:lnSpc>
                <a:spcPct val="80000"/>
              </a:lnSpc>
              <a:buFont typeface="Monotype Sorts" pitchFamily="-84" charset="2"/>
              <a:buNone/>
              <a:tabLst>
                <a:tab pos="1887538" algn="l"/>
                <a:tab pos="2335213" algn="l"/>
                <a:tab pos="2506663" algn="l"/>
              </a:tabLst>
            </a:pPr>
            <a:endParaRPr lang="en-US" altLang="en-US" sz="1400" dirty="0"/>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semaphore mutex;  // (initially  = 1)</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semaphore next;   // (initially  = 0)</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int </a:t>
            </a:r>
            <a:r>
              <a:rPr lang="en-US" altLang="en-US" sz="1400" b="1" dirty="0" err="1">
                <a:solidFill>
                  <a:srgbClr val="000000"/>
                </a:solidFill>
                <a:latin typeface="Courier New" panose="02070309020205020404" pitchFamily="49" charset="0"/>
              </a:rPr>
              <a:t>next_count</a:t>
            </a:r>
            <a:r>
              <a:rPr lang="en-US" altLang="en-US" sz="1400" b="1" dirty="0">
                <a:solidFill>
                  <a:srgbClr val="000000"/>
                </a:solidFill>
                <a:latin typeface="Courier New" panose="02070309020205020404" pitchFamily="49" charset="0"/>
              </a:rPr>
              <a:t> = 0; // number of processes waiting             </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inside the monitor</a:t>
            </a:r>
            <a:br>
              <a:rPr lang="en-US" altLang="en-US" sz="1400" b="1" dirty="0">
                <a:solidFill>
                  <a:srgbClr val="000000"/>
                </a:solidFill>
                <a:latin typeface="Courier New" panose="02070309020205020404" pitchFamily="49" charset="0"/>
              </a:rPr>
            </a:br>
            <a:endParaRPr lang="en-US" altLang="en-US" sz="1400" b="1" dirty="0">
              <a:solidFill>
                <a:srgbClr val="000000"/>
              </a:solidFill>
              <a:latin typeface="Courier New" panose="02070309020205020404" pitchFamily="49" charset="0"/>
            </a:endParaRPr>
          </a:p>
          <a:p>
            <a:pPr>
              <a:lnSpc>
                <a:spcPct val="80000"/>
              </a:lnSpc>
              <a:tabLst>
                <a:tab pos="1887538" algn="l"/>
                <a:tab pos="2335213" algn="l"/>
                <a:tab pos="2506663" algn="l"/>
              </a:tabLst>
            </a:pPr>
            <a:r>
              <a:rPr lang="en-US" altLang="en-US" sz="1400" dirty="0"/>
              <a:t>Each function </a:t>
            </a:r>
            <a:r>
              <a:rPr lang="en-US" altLang="en-US" sz="1400" b="1" i="1" dirty="0"/>
              <a:t>P</a:t>
            </a:r>
            <a:r>
              <a:rPr lang="en-US" altLang="en-US" sz="1400" dirty="0"/>
              <a:t>  will be replaced by</a:t>
            </a:r>
          </a:p>
          <a:p>
            <a:pPr>
              <a:lnSpc>
                <a:spcPct val="80000"/>
              </a:lnSpc>
              <a:tabLst>
                <a:tab pos="1887538" algn="l"/>
                <a:tab pos="2335213" algn="l"/>
                <a:tab pos="2506663" algn="l"/>
              </a:tabLst>
            </a:pPr>
            <a:endParaRPr lang="en-US" altLang="en-US" sz="1400" dirty="0"/>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wait(mutex);</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			 </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body of P;</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if (</a:t>
            </a:r>
            <a:r>
              <a:rPr lang="en-US" altLang="en-US" sz="1400" b="1" dirty="0" err="1">
                <a:solidFill>
                  <a:srgbClr val="000000"/>
                </a:solidFill>
                <a:latin typeface="Courier New" panose="02070309020205020404" pitchFamily="49" charset="0"/>
              </a:rPr>
              <a:t>next_count</a:t>
            </a:r>
            <a:r>
              <a:rPr lang="en-US" altLang="en-US" sz="1400" b="1" dirty="0">
                <a:solidFill>
                  <a:srgbClr val="000000"/>
                </a:solidFill>
                <a:latin typeface="Courier New" panose="02070309020205020404" pitchFamily="49" charset="0"/>
              </a:rPr>
              <a:t> &gt; 0)</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signal(next)</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else </a:t>
            </a:r>
          </a:p>
          <a:p>
            <a:pPr>
              <a:lnSpc>
                <a:spcPct val="80000"/>
              </a:lnSpc>
              <a:spcBef>
                <a:spcPct val="15000"/>
              </a:spcBef>
              <a:buFont typeface="Monotype Sorts" pitchFamily="-84" charset="2"/>
              <a:buNone/>
              <a:tabLst>
                <a:tab pos="1887538" algn="l"/>
                <a:tab pos="2335213" algn="l"/>
                <a:tab pos="2506663" algn="l"/>
              </a:tabLst>
            </a:pPr>
            <a:r>
              <a:rPr lang="en-US" altLang="en-US" sz="1400" b="1" dirty="0">
                <a:solidFill>
                  <a:srgbClr val="000000"/>
                </a:solidFill>
                <a:latin typeface="Courier New" panose="02070309020205020404" pitchFamily="49" charset="0"/>
              </a:rPr>
              <a:t>				signal(mutex);</a:t>
            </a:r>
            <a:br>
              <a:rPr lang="en-US" altLang="en-US" sz="1400" b="1" dirty="0">
                <a:solidFill>
                  <a:srgbClr val="000000"/>
                </a:solidFill>
                <a:latin typeface="Courier New" panose="02070309020205020404" pitchFamily="49" charset="0"/>
              </a:rPr>
            </a:br>
            <a:endParaRPr lang="en-US" altLang="en-US" sz="1400" b="1" dirty="0">
              <a:solidFill>
                <a:srgbClr val="000000"/>
              </a:solidFill>
              <a:latin typeface="Courier New" panose="02070309020205020404" pitchFamily="49" charset="0"/>
            </a:endParaRPr>
          </a:p>
          <a:p>
            <a:pPr>
              <a:lnSpc>
                <a:spcPct val="80000"/>
              </a:lnSpc>
              <a:tabLst>
                <a:tab pos="1887538" algn="l"/>
                <a:tab pos="2335213" algn="l"/>
                <a:tab pos="2506663" algn="l"/>
              </a:tabLst>
            </a:pPr>
            <a:r>
              <a:rPr lang="en-US" altLang="en-US" sz="1400" dirty="0"/>
              <a:t>Mutual exclusion within a monitor is ensured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a:extLst>
              <a:ext uri="{FF2B5EF4-FFF2-40B4-BE49-F238E27FC236}">
                <a16:creationId xmlns:a16="http://schemas.microsoft.com/office/drawing/2014/main" id="{A3781ED7-7E2C-44ED-849F-F7EC81647318}"/>
              </a:ext>
            </a:extLst>
          </p:cNvPr>
          <p:cNvSpPr>
            <a:spLocks noGrp="1" noChangeArrowheads="1"/>
          </p:cNvSpPr>
          <p:nvPr>
            <p:ph type="title"/>
          </p:nvPr>
        </p:nvSpPr>
        <p:spPr>
          <a:xfrm>
            <a:off x="1128364" y="865245"/>
            <a:ext cx="8229600" cy="576263"/>
          </a:xfrm>
        </p:spPr>
        <p:txBody>
          <a:bodyPr/>
          <a:lstStyle/>
          <a:p>
            <a:pPr algn="ctr" eaLnBrk="1" hangingPunct="1"/>
            <a:r>
              <a:rPr lang="en-US" altLang="en-US" sz="2000" b="1" dirty="0"/>
              <a:t> Implementation – Condition Variables</a:t>
            </a:r>
          </a:p>
        </p:txBody>
      </p:sp>
      <p:sp>
        <p:nvSpPr>
          <p:cNvPr id="71682" name="Rectangle 3">
            <a:extLst>
              <a:ext uri="{FF2B5EF4-FFF2-40B4-BE49-F238E27FC236}">
                <a16:creationId xmlns:a16="http://schemas.microsoft.com/office/drawing/2014/main" id="{0632FD3B-F164-4834-96CE-D7C1853C60A6}"/>
              </a:ext>
            </a:extLst>
          </p:cNvPr>
          <p:cNvSpPr>
            <a:spLocks noGrp="1" noChangeArrowheads="1"/>
          </p:cNvSpPr>
          <p:nvPr>
            <p:ph idx="1"/>
          </p:nvPr>
        </p:nvSpPr>
        <p:spPr>
          <a:xfrm>
            <a:off x="844335" y="1660182"/>
            <a:ext cx="7843837" cy="4530725"/>
          </a:xfrm>
        </p:spPr>
        <p:txBody>
          <a:bodyPr/>
          <a:lstStyle/>
          <a:p>
            <a:pPr>
              <a:lnSpc>
                <a:spcPct val="90000"/>
              </a:lnSpc>
              <a:spcBef>
                <a:spcPct val="15000"/>
              </a:spcBef>
              <a:tabLst>
                <a:tab pos="1828800" algn="l"/>
                <a:tab pos="2217738" algn="l"/>
              </a:tabLst>
            </a:pPr>
            <a:r>
              <a:rPr lang="en-US" altLang="en-US" dirty="0"/>
              <a:t>For each condition variable </a:t>
            </a:r>
            <a:r>
              <a:rPr lang="en-US" altLang="en-US" b="1" i="1" dirty="0"/>
              <a:t>x</a:t>
            </a:r>
            <a:r>
              <a:rPr lang="en-US" altLang="en-US" dirty="0"/>
              <a:t>, we  have</a:t>
            </a:r>
            <a:r>
              <a:rPr lang="en-US" altLang="en-US" sz="1600" dirty="0"/>
              <a:t>:</a:t>
            </a:r>
          </a:p>
          <a:p>
            <a:pPr>
              <a:lnSpc>
                <a:spcPct val="90000"/>
              </a:lnSpc>
              <a:spcBef>
                <a:spcPct val="15000"/>
              </a:spcBef>
              <a:buFont typeface="Monotype Sorts" pitchFamily="-84" charset="2"/>
              <a:buNone/>
              <a:tabLst>
                <a:tab pos="1828800" algn="l"/>
                <a:tab pos="2217738" algn="l"/>
              </a:tabLst>
            </a:pPr>
            <a:endParaRPr lang="en-US" altLang="en-US" sz="1600" dirty="0"/>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semaphore </a:t>
            </a:r>
            <a:r>
              <a:rPr lang="en-US" altLang="en-US" b="1" dirty="0" err="1">
                <a:solidFill>
                  <a:srgbClr val="000000"/>
                </a:solidFill>
                <a:latin typeface="Courier New" panose="02070309020205020404" pitchFamily="49" charset="0"/>
              </a:rPr>
              <a:t>x_sem</a:t>
            </a:r>
            <a:r>
              <a:rPr lang="en-US" altLang="en-US" b="1" dirty="0">
                <a:solidFill>
                  <a:srgbClr val="000000"/>
                </a:solidFill>
                <a:latin typeface="Courier New" panose="02070309020205020404" pitchFamily="49" charset="0"/>
              </a:rPr>
              <a:t>; // (initially  = 0)</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int </a:t>
            </a:r>
            <a:r>
              <a:rPr lang="en-US" altLang="en-US" b="1" dirty="0" err="1">
                <a:solidFill>
                  <a:srgbClr val="000000"/>
                </a:solidFill>
                <a:latin typeface="Courier New" panose="02070309020205020404" pitchFamily="49" charset="0"/>
              </a:rPr>
              <a:t>x_count</a:t>
            </a:r>
            <a:r>
              <a:rPr lang="en-US" altLang="en-US" b="1" dirty="0">
                <a:solidFill>
                  <a:srgbClr val="000000"/>
                </a:solidFill>
                <a:latin typeface="Courier New" panose="02070309020205020404" pitchFamily="49" charset="0"/>
              </a:rPr>
              <a:t> = 0;</a:t>
            </a:r>
            <a:br>
              <a:rPr lang="en-US" altLang="en-US" b="1" dirty="0">
                <a:solidFill>
                  <a:srgbClr val="000000"/>
                </a:solidFill>
                <a:latin typeface="Courier New" panose="02070309020205020404" pitchFamily="49" charset="0"/>
              </a:rPr>
            </a:br>
            <a:endParaRPr lang="en-US" altLang="en-US" b="1" dirty="0">
              <a:solidFill>
                <a:srgbClr val="000000"/>
              </a:solidFill>
              <a:latin typeface="Courier New" panose="02070309020205020404" pitchFamily="49" charset="0"/>
            </a:endParaRPr>
          </a:p>
          <a:p>
            <a:pPr>
              <a:lnSpc>
                <a:spcPct val="90000"/>
              </a:lnSpc>
              <a:spcBef>
                <a:spcPct val="15000"/>
              </a:spcBef>
              <a:tabLst>
                <a:tab pos="1828800" algn="l"/>
                <a:tab pos="2217738" algn="l"/>
              </a:tabLst>
            </a:pPr>
            <a:r>
              <a:rPr lang="en-US" altLang="en-US" dirty="0"/>
              <a:t>The operation </a:t>
            </a:r>
            <a:r>
              <a:rPr lang="en-US" altLang="en-US" b="1" dirty="0" err="1">
                <a:latin typeface="Courier New" panose="02070309020205020404" pitchFamily="49" charset="0"/>
                <a:cs typeface="Courier New" panose="02070309020205020404" pitchFamily="49" charset="0"/>
              </a:rPr>
              <a:t>x.wait</a:t>
            </a:r>
            <a:r>
              <a:rPr lang="en-US" altLang="en-US" b="1" dirty="0">
                <a:latin typeface="Courier New" panose="02070309020205020404" pitchFamily="49" charset="0"/>
                <a:cs typeface="Courier New" panose="02070309020205020404" pitchFamily="49" charset="0"/>
              </a:rPr>
              <a:t>() </a:t>
            </a:r>
            <a:r>
              <a:rPr lang="en-US" altLang="en-US" dirty="0"/>
              <a:t>can be implemented as</a:t>
            </a:r>
            <a:r>
              <a:rPr lang="en-US" altLang="en-US" sz="1600" dirty="0"/>
              <a:t>:</a:t>
            </a:r>
          </a:p>
          <a:p>
            <a:pPr>
              <a:lnSpc>
                <a:spcPct val="90000"/>
              </a:lnSpc>
              <a:spcBef>
                <a:spcPct val="15000"/>
              </a:spcBef>
              <a:buFont typeface="Monotype Sorts" pitchFamily="-84" charset="2"/>
              <a:buNone/>
              <a:tabLst>
                <a:tab pos="1828800" algn="l"/>
                <a:tab pos="2217738" algn="l"/>
              </a:tabLst>
            </a:pPr>
            <a:r>
              <a:rPr lang="en-US" altLang="en-US" sz="1600" dirty="0"/>
              <a:t>		</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a:t>
            </a:r>
            <a:r>
              <a:rPr lang="en-US" altLang="en-US" b="1" dirty="0" err="1">
                <a:solidFill>
                  <a:srgbClr val="000000"/>
                </a:solidFill>
                <a:latin typeface="Courier New" panose="02070309020205020404" pitchFamily="49" charset="0"/>
              </a:rPr>
              <a:t>x_count</a:t>
            </a:r>
            <a:r>
              <a:rPr lang="en-US" altLang="en-US" b="1" dirty="0">
                <a:solidFill>
                  <a:srgbClr val="000000"/>
                </a:solidFill>
                <a:latin typeface="Courier New" panose="02070309020205020404" pitchFamily="49" charset="0"/>
              </a:rPr>
              <a:t>++;</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if (</a:t>
            </a:r>
            <a:r>
              <a:rPr lang="en-US" altLang="en-US" b="1" dirty="0" err="1">
                <a:solidFill>
                  <a:srgbClr val="000000"/>
                </a:solidFill>
                <a:latin typeface="Courier New" panose="02070309020205020404" pitchFamily="49" charset="0"/>
              </a:rPr>
              <a:t>next_count</a:t>
            </a:r>
            <a:r>
              <a:rPr lang="en-US" altLang="en-US" b="1" dirty="0">
                <a:solidFill>
                  <a:srgbClr val="000000"/>
                </a:solidFill>
                <a:latin typeface="Courier New" panose="02070309020205020404" pitchFamily="49" charset="0"/>
              </a:rPr>
              <a:t> &gt; 0)</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signal(next);</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else</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signal(mutex);</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wait(</a:t>
            </a:r>
            <a:r>
              <a:rPr lang="en-US" altLang="en-US" b="1" dirty="0" err="1">
                <a:solidFill>
                  <a:srgbClr val="000000"/>
                </a:solidFill>
                <a:latin typeface="Courier New" panose="02070309020205020404" pitchFamily="49" charset="0"/>
              </a:rPr>
              <a:t>x_sem</a:t>
            </a:r>
            <a:r>
              <a:rPr lang="en-US" altLang="en-US" b="1" dirty="0">
                <a:solidFill>
                  <a:srgbClr val="000000"/>
                </a:solidFill>
                <a:latin typeface="Courier New" panose="02070309020205020404" pitchFamily="49" charset="0"/>
              </a:rPr>
              <a:t>);</a:t>
            </a:r>
          </a:p>
          <a:p>
            <a:pPr>
              <a:lnSpc>
                <a:spcPct val="90000"/>
              </a:lnSpc>
              <a:spcBef>
                <a:spcPct val="15000"/>
              </a:spcBef>
              <a:buFont typeface="Monotype Sorts" pitchFamily="-84" charset="2"/>
              <a:buNone/>
              <a:tabLst>
                <a:tab pos="1828800" algn="l"/>
                <a:tab pos="2217738" algn="l"/>
              </a:tabLst>
            </a:pPr>
            <a:r>
              <a:rPr lang="en-US" altLang="en-US" b="1" dirty="0">
                <a:solidFill>
                  <a:srgbClr val="000000"/>
                </a:solidFill>
                <a:latin typeface="Courier New" panose="02070309020205020404" pitchFamily="49" charset="0"/>
              </a:rPr>
              <a:t>		</a:t>
            </a:r>
            <a:r>
              <a:rPr lang="en-US" altLang="en-US" b="1" dirty="0" err="1">
                <a:solidFill>
                  <a:srgbClr val="000000"/>
                </a:solidFill>
                <a:latin typeface="Courier New" panose="02070309020205020404" pitchFamily="49" charset="0"/>
              </a:rPr>
              <a:t>x_count</a:t>
            </a:r>
            <a:r>
              <a:rPr lang="en-US" altLang="en-US" b="1" dirty="0">
                <a:solidFill>
                  <a:srgbClr val="000000"/>
                </a:solidFill>
                <a:latin typeface="Courier New" panose="02070309020205020404" pitchFamily="49" charset="0"/>
              </a:rPr>
              <a:t>--;</a:t>
            </a:r>
          </a:p>
          <a:p>
            <a:pPr>
              <a:lnSpc>
                <a:spcPct val="90000"/>
              </a:lnSpc>
              <a:spcBef>
                <a:spcPct val="15000"/>
              </a:spcBef>
              <a:buFont typeface="Monotype Sorts" pitchFamily="-84" charset="2"/>
              <a:buNone/>
              <a:tabLst>
                <a:tab pos="1828800" algn="l"/>
                <a:tab pos="2217738" algn="l"/>
              </a:tabLst>
            </a:pPr>
            <a:r>
              <a:rPr lang="en-US" altLang="en-US" sz="1600" b="1" dirty="0"/>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a:extLst>
              <a:ext uri="{FF2B5EF4-FFF2-40B4-BE49-F238E27FC236}">
                <a16:creationId xmlns:a16="http://schemas.microsoft.com/office/drawing/2014/main" id="{01C32B1B-A4EF-4F65-B2C5-B45EC8C1E4A1}"/>
              </a:ext>
            </a:extLst>
          </p:cNvPr>
          <p:cNvSpPr>
            <a:spLocks noGrp="1"/>
          </p:cNvSpPr>
          <p:nvPr>
            <p:ph type="title"/>
          </p:nvPr>
        </p:nvSpPr>
        <p:spPr>
          <a:xfrm>
            <a:off x="1149702" y="1210886"/>
            <a:ext cx="8229600" cy="576262"/>
          </a:xfrm>
        </p:spPr>
        <p:txBody>
          <a:bodyPr/>
          <a:lstStyle/>
          <a:p>
            <a:pPr algn="ctr"/>
            <a:r>
              <a:rPr lang="en-US" altLang="en-US" sz="2400" b="1" dirty="0"/>
              <a:t>Resuming Processes within a Monitor</a:t>
            </a:r>
          </a:p>
        </p:txBody>
      </p:sp>
      <p:sp>
        <p:nvSpPr>
          <p:cNvPr id="75778" name="Content Placeholder 2">
            <a:extLst>
              <a:ext uri="{FF2B5EF4-FFF2-40B4-BE49-F238E27FC236}">
                <a16:creationId xmlns:a16="http://schemas.microsoft.com/office/drawing/2014/main" id="{6839C047-5A3A-496B-8B8E-46EBA919BC17}"/>
              </a:ext>
            </a:extLst>
          </p:cNvPr>
          <p:cNvSpPr>
            <a:spLocks noGrp="1"/>
          </p:cNvSpPr>
          <p:nvPr>
            <p:ph idx="1"/>
          </p:nvPr>
        </p:nvSpPr>
        <p:spPr>
          <a:xfrm>
            <a:off x="1149702" y="2115356"/>
            <a:ext cx="6181631" cy="4545012"/>
          </a:xfrm>
        </p:spPr>
        <p:txBody>
          <a:bodyPr/>
          <a:lstStyle/>
          <a:p>
            <a:r>
              <a:rPr lang="en-US" altLang="en-US" dirty="0"/>
              <a:t>If several processes queued on condition variable </a:t>
            </a:r>
            <a:r>
              <a:rPr lang="en-US" altLang="en-US" sz="2000" b="1" dirty="0">
                <a:latin typeface="Courier New" panose="02070309020205020404" pitchFamily="49" charset="0"/>
                <a:cs typeface="Courier New" panose="02070309020205020404" pitchFamily="49" charset="0"/>
              </a:rPr>
              <a:t>x</a:t>
            </a:r>
            <a:r>
              <a:rPr lang="en-US" altLang="en-US" dirty="0"/>
              <a:t>, and </a:t>
            </a:r>
            <a:r>
              <a:rPr lang="en-US" altLang="en-US" sz="2000" b="1" dirty="0" err="1">
                <a:latin typeface="Courier New" panose="02070309020205020404" pitchFamily="49" charset="0"/>
                <a:cs typeface="Courier New" panose="02070309020205020404" pitchFamily="49" charset="0"/>
              </a:rPr>
              <a:t>x.signal</a:t>
            </a:r>
            <a:r>
              <a:rPr lang="en-US" altLang="en-US" sz="2000" b="1" dirty="0">
                <a:latin typeface="Courier New" panose="02070309020205020404" pitchFamily="49" charset="0"/>
                <a:cs typeface="Courier New" panose="02070309020205020404" pitchFamily="49" charset="0"/>
              </a:rPr>
              <a:t>() </a:t>
            </a:r>
            <a:r>
              <a:rPr lang="en-US" altLang="en-US" dirty="0"/>
              <a:t>is executed, which process should be resumed?</a:t>
            </a:r>
          </a:p>
          <a:p>
            <a:r>
              <a:rPr lang="en-US" altLang="en-US" dirty="0"/>
              <a:t>FCFS frequently not adequate </a:t>
            </a:r>
          </a:p>
          <a:p>
            <a:r>
              <a:rPr lang="en-US" altLang="en-US" dirty="0"/>
              <a:t>Use</a:t>
            </a:r>
            <a:r>
              <a:rPr lang="en-US" altLang="en-US" b="1" dirty="0">
                <a:solidFill>
                  <a:srgbClr val="0000FF"/>
                </a:solidFill>
              </a:rPr>
              <a:t>  </a:t>
            </a:r>
            <a:r>
              <a:rPr lang="en-US" altLang="en-US" dirty="0"/>
              <a:t>the </a:t>
            </a:r>
            <a:r>
              <a:rPr lang="en-US" altLang="en-US" b="1" dirty="0">
                <a:solidFill>
                  <a:srgbClr val="006699"/>
                </a:solidFill>
                <a:latin typeface="+mj-lt"/>
              </a:rPr>
              <a:t>conditional-wait </a:t>
            </a:r>
            <a:r>
              <a:rPr lang="en-US" altLang="en-US" dirty="0"/>
              <a:t>construct of the form   </a:t>
            </a:r>
          </a:p>
          <a:p>
            <a:pPr marL="0" indent="0">
              <a:buNone/>
            </a:pPr>
            <a:r>
              <a:rPr lang="en-US" altLang="en-US" sz="2000" b="1" dirty="0">
                <a:latin typeface="Courier New" panose="02070309020205020404" pitchFamily="49" charset="0"/>
                <a:cs typeface="Courier New" panose="02070309020205020404" pitchFamily="49" charset="0"/>
              </a:rPr>
              <a:t>        </a:t>
            </a:r>
            <a:r>
              <a:rPr lang="en-US" altLang="en-US" sz="2000" b="1" dirty="0" err="1">
                <a:latin typeface="Courier New" panose="02070309020205020404" pitchFamily="49" charset="0"/>
                <a:cs typeface="Courier New" panose="02070309020205020404" pitchFamily="49" charset="0"/>
              </a:rPr>
              <a:t>x.wait</a:t>
            </a:r>
            <a:r>
              <a:rPr lang="en-US" altLang="en-US" sz="2000" b="1" dirty="0">
                <a:latin typeface="Courier New" panose="02070309020205020404" pitchFamily="49" charset="0"/>
                <a:cs typeface="Courier New" panose="02070309020205020404" pitchFamily="49" charset="0"/>
              </a:rPr>
              <a:t>(c)</a:t>
            </a:r>
          </a:p>
          <a:p>
            <a:pPr marL="0" indent="0">
              <a:buNone/>
            </a:pPr>
            <a:r>
              <a:rPr lang="en-US" altLang="en-US" sz="2000" b="1" dirty="0">
                <a:latin typeface="Courier New" panose="02070309020205020404" pitchFamily="49" charset="0"/>
                <a:cs typeface="Courier New" panose="02070309020205020404" pitchFamily="49" charset="0"/>
              </a:rPr>
              <a:t>  </a:t>
            </a:r>
            <a:r>
              <a:rPr lang="en-US" altLang="en-US" dirty="0"/>
              <a:t>where:</a:t>
            </a:r>
          </a:p>
          <a:p>
            <a:pPr lvl="1"/>
            <a:r>
              <a:rPr lang="en-US" altLang="en-US" sz="2000" b="1" dirty="0">
                <a:latin typeface="Courier New" panose="02070309020205020404" pitchFamily="49" charset="0"/>
                <a:cs typeface="Courier New" panose="02070309020205020404" pitchFamily="49" charset="0"/>
              </a:rPr>
              <a:t>c</a:t>
            </a:r>
            <a:r>
              <a:rPr lang="en-US" altLang="en-US" dirty="0"/>
              <a:t> is an integer (called the priority number)</a:t>
            </a:r>
            <a:endParaRPr lang="en-US" altLang="en-US" b="1" dirty="0">
              <a:solidFill>
                <a:srgbClr val="0000FF"/>
              </a:solidFill>
            </a:endParaRPr>
          </a:p>
          <a:p>
            <a:pPr lvl="1"/>
            <a:r>
              <a:rPr lang="en-US" altLang="en-US" dirty="0"/>
              <a:t>The process with lowest number (highest priority) is scheduled next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a:extLst>
              <a:ext uri="{FF2B5EF4-FFF2-40B4-BE49-F238E27FC236}">
                <a16:creationId xmlns:a16="http://schemas.microsoft.com/office/drawing/2014/main" id="{E482B5E1-768E-44E1-9684-3A2EF367E255}"/>
              </a:ext>
            </a:extLst>
          </p:cNvPr>
          <p:cNvSpPr>
            <a:spLocks noGrp="1"/>
          </p:cNvSpPr>
          <p:nvPr>
            <p:ph type="title"/>
          </p:nvPr>
        </p:nvSpPr>
        <p:spPr>
          <a:xfrm>
            <a:off x="599090" y="1014771"/>
            <a:ext cx="8229600" cy="576262"/>
          </a:xfrm>
        </p:spPr>
        <p:txBody>
          <a:bodyPr/>
          <a:lstStyle/>
          <a:p>
            <a:pPr algn="ctr"/>
            <a:r>
              <a:rPr lang="en-US" altLang="en-US" sz="2800" b="1" dirty="0"/>
              <a:t>Race Condition</a:t>
            </a:r>
          </a:p>
        </p:txBody>
      </p:sp>
      <p:sp>
        <p:nvSpPr>
          <p:cNvPr id="90114" name="Content Placeholder 2">
            <a:extLst>
              <a:ext uri="{FF2B5EF4-FFF2-40B4-BE49-F238E27FC236}">
                <a16:creationId xmlns:a16="http://schemas.microsoft.com/office/drawing/2014/main" id="{C072253D-19DC-4079-95A8-696F6DDEB146}"/>
              </a:ext>
            </a:extLst>
          </p:cNvPr>
          <p:cNvSpPr>
            <a:spLocks noGrp="1"/>
          </p:cNvSpPr>
          <p:nvPr>
            <p:ph idx="1"/>
          </p:nvPr>
        </p:nvSpPr>
        <p:spPr>
          <a:xfrm>
            <a:off x="1002393" y="1736715"/>
            <a:ext cx="7684407" cy="4667250"/>
          </a:xfrm>
        </p:spPr>
        <p:txBody>
          <a:bodyPr/>
          <a:lstStyle/>
          <a:p>
            <a:r>
              <a:rPr lang="en-US" altLang="en-US" dirty="0"/>
              <a:t>Processes P</a:t>
            </a:r>
            <a:r>
              <a:rPr lang="en-US" altLang="en-US" baseline="-25000" dirty="0"/>
              <a:t>0</a:t>
            </a:r>
            <a:r>
              <a:rPr lang="en-US" altLang="en-US" dirty="0"/>
              <a:t> and P</a:t>
            </a:r>
            <a:r>
              <a:rPr lang="en-US" altLang="en-US" baseline="-25000" dirty="0"/>
              <a:t>1</a:t>
            </a:r>
            <a:r>
              <a:rPr lang="en-US" altLang="en-US" dirty="0"/>
              <a:t> are creating child processes using the </a:t>
            </a:r>
            <a:r>
              <a:rPr lang="en-US" altLang="en-US" dirty="0">
                <a:latin typeface="Courier New" panose="02070309020205020404" pitchFamily="49" charset="0"/>
                <a:cs typeface="Courier New" panose="02070309020205020404" pitchFamily="49" charset="0"/>
              </a:rPr>
              <a:t>fork() </a:t>
            </a:r>
            <a:r>
              <a:rPr lang="en-US" altLang="en-US" dirty="0"/>
              <a:t>system call</a:t>
            </a:r>
          </a:p>
          <a:p>
            <a:r>
              <a:rPr lang="en-US" altLang="en-US" dirty="0"/>
              <a:t>Race condition on kernel variable </a:t>
            </a:r>
            <a:r>
              <a:rPr lang="en-US" altLang="en-US" dirty="0" err="1">
                <a:latin typeface="Courier New" panose="02070309020205020404" pitchFamily="49" charset="0"/>
                <a:cs typeface="Courier New" panose="02070309020205020404" pitchFamily="49" charset="0"/>
              </a:rPr>
              <a:t>next_available_pid</a:t>
            </a:r>
            <a:r>
              <a:rPr lang="en-US" altLang="en-US" dirty="0"/>
              <a:t> which represents the next available process identifier (</a:t>
            </a:r>
            <a:r>
              <a:rPr lang="en-US" altLang="en-US" dirty="0" err="1"/>
              <a:t>pid</a:t>
            </a:r>
            <a:r>
              <a:rPr lang="en-US" altLang="en-US" dirty="0"/>
              <a:t>)</a:t>
            </a:r>
            <a:br>
              <a:rPr lang="en-US" altLang="en-US" dirty="0"/>
            </a:br>
            <a:br>
              <a:rPr lang="en-US" altLang="en-US" dirty="0"/>
            </a:br>
            <a:br>
              <a:rPr lang="en-US" altLang="en-US" dirty="0"/>
            </a:br>
            <a:br>
              <a:rPr lang="en-US" altLang="en-US" dirty="0"/>
            </a:br>
            <a:br>
              <a:rPr lang="en-US" altLang="en-US" dirty="0"/>
            </a:br>
            <a:br>
              <a:rPr lang="en-US" altLang="en-US" dirty="0"/>
            </a:br>
            <a:br>
              <a:rPr lang="en-US" altLang="en-US" dirty="0"/>
            </a:br>
            <a:br>
              <a:rPr lang="en-US" altLang="en-US" dirty="0"/>
            </a:br>
            <a:br>
              <a:rPr lang="en-US" altLang="en-US" dirty="0"/>
            </a:br>
            <a:br>
              <a:rPr lang="en-US" altLang="en-US" dirty="0"/>
            </a:br>
            <a:endParaRPr lang="en-US" altLang="en-US" dirty="0"/>
          </a:p>
          <a:p>
            <a:r>
              <a:rPr lang="en-US" altLang="en-US" dirty="0"/>
              <a:t>Unless there is a mechanism to prevent P</a:t>
            </a:r>
            <a:r>
              <a:rPr lang="en-US" altLang="en-US" baseline="-25000" dirty="0"/>
              <a:t>0</a:t>
            </a:r>
            <a:r>
              <a:rPr lang="en-US" altLang="en-US" dirty="0"/>
              <a:t> and P</a:t>
            </a:r>
            <a:r>
              <a:rPr lang="en-US" altLang="en-US" baseline="-25000" dirty="0"/>
              <a:t>1</a:t>
            </a:r>
            <a:r>
              <a:rPr lang="en-US" altLang="en-US" dirty="0"/>
              <a:t> from accessing  the variable </a:t>
            </a:r>
            <a:r>
              <a:rPr lang="en-US" altLang="en-US" dirty="0" err="1">
                <a:latin typeface="Courier New" panose="02070309020205020404" pitchFamily="49" charset="0"/>
                <a:cs typeface="Courier New" panose="02070309020205020404" pitchFamily="49" charset="0"/>
              </a:rPr>
              <a:t>next_available_pid</a:t>
            </a:r>
            <a:r>
              <a:rPr lang="en-US" altLang="en-US" dirty="0"/>
              <a:t>  the same </a:t>
            </a:r>
            <a:r>
              <a:rPr lang="en-US" altLang="en-US" dirty="0" err="1"/>
              <a:t>pid</a:t>
            </a:r>
            <a:r>
              <a:rPr lang="en-US" altLang="en-US" dirty="0"/>
              <a:t> could be assigned to two different processes!</a:t>
            </a:r>
          </a:p>
          <a:p>
            <a:endParaRPr lang="en-US" altLang="en-US" dirty="0"/>
          </a:p>
        </p:txBody>
      </p:sp>
      <p:pic>
        <p:nvPicPr>
          <p:cNvPr id="2" name="Picture 3">
            <a:extLst>
              <a:ext uri="{FF2B5EF4-FFF2-40B4-BE49-F238E27FC236}">
                <a16:creationId xmlns:a16="http://schemas.microsoft.com/office/drawing/2014/main" id="{303E861B-45B7-7DEE-5897-9CB02597C4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44778" y="2604342"/>
            <a:ext cx="4238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a:extLst>
              <a:ext uri="{FF2B5EF4-FFF2-40B4-BE49-F238E27FC236}">
                <a16:creationId xmlns:a16="http://schemas.microsoft.com/office/drawing/2014/main" id="{C262359E-9C42-4EC1-973C-CF3D197F89FA}"/>
              </a:ext>
            </a:extLst>
          </p:cNvPr>
          <p:cNvSpPr>
            <a:spLocks noGrp="1" noChangeArrowheads="1"/>
          </p:cNvSpPr>
          <p:nvPr>
            <p:ph idx="1"/>
          </p:nvPr>
        </p:nvSpPr>
        <p:spPr>
          <a:xfrm>
            <a:off x="959209" y="1937490"/>
            <a:ext cx="7709816" cy="5042062"/>
          </a:xfrm>
        </p:spPr>
        <p:txBody>
          <a:bodyPr/>
          <a:lstStyle/>
          <a:p>
            <a:pPr>
              <a:lnSpc>
                <a:spcPct val="80000"/>
              </a:lnSpc>
              <a:buFont typeface="Monotype Sorts" pitchFamily="-84" charset="2"/>
              <a:buNone/>
            </a:pPr>
            <a:endParaRPr lang="en-US" altLang="en-US" sz="1600" dirty="0">
              <a:solidFill>
                <a:srgbClr val="0000FF"/>
              </a:solidFill>
            </a:endParaRPr>
          </a:p>
          <a:p>
            <a:pPr>
              <a:lnSpc>
                <a:spcPct val="80000"/>
              </a:lnSpc>
            </a:pPr>
            <a:r>
              <a:rPr lang="en-US" altLang="en-US" dirty="0"/>
              <a:t>Allocate a single resource among competing processes using priority numbers that specifies  the maximum time a process  plans to use the resource</a:t>
            </a:r>
          </a:p>
          <a:p>
            <a:pPr>
              <a:lnSpc>
                <a:spcPct val="80000"/>
              </a:lnSpc>
              <a:buFont typeface="Monotype Sorts" pitchFamily="-84" charset="2"/>
              <a:buNone/>
            </a:pPr>
            <a:endParaRPr lang="en-US" altLang="en-US" b="1" dirty="0">
              <a:solidFill>
                <a:srgbClr val="000000"/>
              </a:solidFill>
              <a:latin typeface="Courier New" panose="02070309020205020404" pitchFamily="49" charset="0"/>
            </a:endParaRP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r>
              <a:rPr lang="en-US" altLang="en-US" sz="2000" b="1" dirty="0" err="1">
                <a:solidFill>
                  <a:srgbClr val="000000"/>
                </a:solidFill>
                <a:latin typeface="Courier New" panose="02070309020205020404" pitchFamily="49" charset="0"/>
              </a:rPr>
              <a:t>R.acquire</a:t>
            </a:r>
            <a:r>
              <a:rPr lang="en-US" altLang="en-US" sz="2000" b="1" dirty="0">
                <a:solidFill>
                  <a:srgbClr val="000000"/>
                </a:solidFill>
                <a:latin typeface="Courier New" panose="02070309020205020404" pitchFamily="49" charset="0"/>
              </a:rPr>
              <a:t>(t)</a:t>
            </a:r>
            <a:r>
              <a:rPr lang="en-US" altLang="en-US" b="1" dirty="0">
                <a:solidFill>
                  <a:srgbClr val="000000"/>
                </a:solidFill>
                <a:latin typeface="Courier New" panose="02070309020205020404" pitchFamily="49" charset="0"/>
              </a:rPr>
              <a:t>;</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access the </a:t>
            </a:r>
            <a:r>
              <a:rPr lang="en-US" altLang="en-US" b="1" dirty="0" err="1">
                <a:solidFill>
                  <a:srgbClr val="000000"/>
                </a:solidFill>
                <a:latin typeface="Courier New" panose="02070309020205020404" pitchFamily="49" charset="0"/>
              </a:rPr>
              <a:t>resurce</a:t>
            </a:r>
            <a:r>
              <a:rPr lang="en-US" altLang="en-US" b="1" dirty="0">
                <a:solidFill>
                  <a:srgbClr val="000000"/>
                </a:solidFill>
                <a:latin typeface="Courier New" panose="02070309020205020404" pitchFamily="49" charset="0"/>
              </a:rPr>
              <a:t>;</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p>
          <a:p>
            <a:pPr>
              <a:lnSpc>
                <a:spcPct val="80000"/>
              </a:lnSpc>
              <a:buFont typeface="Monotype Sorts" pitchFamily="-84" charset="2"/>
              <a:buNone/>
            </a:pPr>
            <a:endParaRPr lang="en-US" altLang="en-US" b="1" dirty="0">
              <a:solidFill>
                <a:srgbClr val="000000"/>
              </a:solidFill>
              <a:latin typeface="Courier New" panose="02070309020205020404" pitchFamily="49" charset="0"/>
            </a:endParaRP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r>
              <a:rPr lang="en-US" altLang="en-US" sz="2000" b="1" dirty="0" err="1">
                <a:solidFill>
                  <a:srgbClr val="000000"/>
                </a:solidFill>
                <a:latin typeface="Courier New" panose="02070309020205020404" pitchFamily="49" charset="0"/>
              </a:rPr>
              <a:t>R.release</a:t>
            </a:r>
            <a:r>
              <a:rPr lang="en-US" altLang="en-US" sz="2000" b="1" dirty="0">
                <a:solidFill>
                  <a:srgbClr val="000000"/>
                </a:solidFill>
                <a:latin typeface="Courier New" panose="02070309020205020404" pitchFamily="49" charset="0"/>
              </a:rPr>
              <a:t>;</a:t>
            </a:r>
          </a:p>
          <a:p>
            <a:pPr>
              <a:lnSpc>
                <a:spcPct val="80000"/>
              </a:lnSpc>
              <a:buFont typeface="Monotype Sorts" pitchFamily="-84" charset="2"/>
              <a:buNone/>
            </a:pPr>
            <a:endParaRPr lang="en-US" altLang="en-US" dirty="0">
              <a:solidFill>
                <a:srgbClr val="0000FF"/>
              </a:solidFill>
            </a:endParaRPr>
          </a:p>
          <a:p>
            <a:pPr>
              <a:lnSpc>
                <a:spcPct val="80000"/>
              </a:lnSpc>
            </a:pPr>
            <a:r>
              <a:rPr lang="en-US" altLang="en-US" dirty="0"/>
              <a:t>Where R is an instance of  type </a:t>
            </a:r>
            <a:r>
              <a:rPr lang="en-US" altLang="en-US" sz="2000" b="1" dirty="0" err="1">
                <a:solidFill>
                  <a:srgbClr val="000000"/>
                </a:solidFill>
                <a:latin typeface="Courier New" panose="02070309020205020404" pitchFamily="49" charset="0"/>
              </a:rPr>
              <a:t>ResourceAllocator</a:t>
            </a:r>
            <a:endParaRPr lang="en-US" altLang="en-US" sz="2000" b="1" dirty="0">
              <a:solidFill>
                <a:srgbClr val="000000"/>
              </a:solidFill>
              <a:latin typeface="Courier New" panose="02070309020205020404" pitchFamily="49" charset="0"/>
            </a:endParaRPr>
          </a:p>
          <a:p>
            <a:pPr>
              <a:lnSpc>
                <a:spcPct val="80000"/>
              </a:lnSpc>
              <a:buFont typeface="Monotype Sorts" pitchFamily="-84" charset="2"/>
              <a:buNone/>
            </a:pPr>
            <a:endParaRPr lang="en-US" altLang="en-US" dirty="0">
              <a:solidFill>
                <a:srgbClr val="0000FF"/>
              </a:solidFill>
            </a:endParaRPr>
          </a:p>
          <a:p>
            <a:pPr>
              <a:lnSpc>
                <a:spcPct val="80000"/>
              </a:lnSpc>
              <a:buFont typeface="Monotype Sorts" pitchFamily="-84" charset="2"/>
              <a:buNone/>
            </a:pPr>
            <a:endParaRPr lang="en-US" altLang="en-US" dirty="0">
              <a:solidFill>
                <a:srgbClr val="0000FF"/>
              </a:solidFill>
            </a:endParaRPr>
          </a:p>
          <a:p>
            <a:pPr>
              <a:lnSpc>
                <a:spcPct val="80000"/>
              </a:lnSpc>
              <a:buFont typeface="Monotype Sorts" pitchFamily="-84" charset="2"/>
              <a:buNone/>
            </a:pPr>
            <a:r>
              <a:rPr lang="en-US" altLang="en-US" i="1" dirty="0">
                <a:solidFill>
                  <a:srgbClr val="0000FF"/>
                </a:solidFill>
              </a:rPr>
              <a:t>       </a:t>
            </a:r>
          </a:p>
        </p:txBody>
      </p:sp>
      <p:sp>
        <p:nvSpPr>
          <p:cNvPr id="76802" name="Rectangle 2">
            <a:extLst>
              <a:ext uri="{FF2B5EF4-FFF2-40B4-BE49-F238E27FC236}">
                <a16:creationId xmlns:a16="http://schemas.microsoft.com/office/drawing/2014/main" id="{F0A3D686-68BB-4C31-975E-9B0F28AC02B0}"/>
              </a:ext>
            </a:extLst>
          </p:cNvPr>
          <p:cNvSpPr>
            <a:spLocks noChangeArrowheads="1"/>
          </p:cNvSpPr>
          <p:nvPr/>
        </p:nvSpPr>
        <p:spPr bwMode="auto">
          <a:xfrm>
            <a:off x="959209" y="961574"/>
            <a:ext cx="79168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4" rIns="91426" bIns="45714" anchor="b"/>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pPr algn="ctr" eaLnBrk="1" hangingPunct="1"/>
            <a:r>
              <a:rPr lang="en-US" altLang="en-US" sz="2400" b="1" dirty="0">
                <a:latin typeface="Arial" panose="020B0604020202020204" pitchFamily="34" charset="0"/>
              </a:rPr>
              <a:t>Single Resource allocation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a:extLst>
              <a:ext uri="{FF2B5EF4-FFF2-40B4-BE49-F238E27FC236}">
                <a16:creationId xmlns:a16="http://schemas.microsoft.com/office/drawing/2014/main" id="{C262359E-9C42-4EC1-973C-CF3D197F89FA}"/>
              </a:ext>
            </a:extLst>
          </p:cNvPr>
          <p:cNvSpPr>
            <a:spLocks noGrp="1" noChangeArrowheads="1"/>
          </p:cNvSpPr>
          <p:nvPr>
            <p:ph idx="1"/>
          </p:nvPr>
        </p:nvSpPr>
        <p:spPr>
          <a:xfrm>
            <a:off x="855686" y="1815938"/>
            <a:ext cx="7709816" cy="5042062"/>
          </a:xfrm>
        </p:spPr>
        <p:txBody>
          <a:bodyPr/>
          <a:lstStyle/>
          <a:p>
            <a:pPr>
              <a:lnSpc>
                <a:spcPct val="80000"/>
              </a:lnSpc>
              <a:buFont typeface="Monotype Sorts" pitchFamily="-84" charset="2"/>
              <a:buNone/>
            </a:pPr>
            <a:endParaRPr lang="en-US" altLang="en-US" sz="1600" dirty="0">
              <a:solidFill>
                <a:srgbClr val="0000FF"/>
              </a:solidFill>
            </a:endParaRPr>
          </a:p>
          <a:p>
            <a:pPr>
              <a:lnSpc>
                <a:spcPct val="80000"/>
              </a:lnSpc>
            </a:pPr>
            <a:r>
              <a:rPr lang="en-US" altLang="en-US" dirty="0"/>
              <a:t>Allocate a single resource among competing processes using priority numbers that specifies  the maximum time a process  plans to use the resource</a:t>
            </a:r>
          </a:p>
          <a:p>
            <a:pPr>
              <a:lnSpc>
                <a:spcPct val="80000"/>
              </a:lnSpc>
            </a:pPr>
            <a:r>
              <a:rPr lang="en-US" altLang="en-US" dirty="0"/>
              <a:t>The process with the shortest time is allocated the resource first</a:t>
            </a:r>
          </a:p>
          <a:p>
            <a:pPr>
              <a:lnSpc>
                <a:spcPct val="80000"/>
              </a:lnSpc>
            </a:pPr>
            <a:r>
              <a:rPr lang="en-US" altLang="en-US" dirty="0"/>
              <a:t>Let R is an instance of  type </a:t>
            </a:r>
            <a:r>
              <a:rPr lang="en-US" altLang="en-US" sz="2000" b="1" dirty="0" err="1">
                <a:solidFill>
                  <a:srgbClr val="000000"/>
                </a:solidFill>
                <a:latin typeface="Courier New" panose="02070309020205020404" pitchFamily="49" charset="0"/>
              </a:rPr>
              <a:t>ResourceAllocator</a:t>
            </a:r>
            <a:r>
              <a:rPr lang="en-US" altLang="en-US" sz="2000" b="1" dirty="0">
                <a:solidFill>
                  <a:srgbClr val="000000"/>
                </a:solidFill>
                <a:latin typeface="Courier New" panose="02070309020205020404" pitchFamily="49" charset="0"/>
              </a:rPr>
              <a:t> </a:t>
            </a:r>
            <a:r>
              <a:rPr lang="en-US" altLang="en-US" dirty="0"/>
              <a:t>(next slide)</a:t>
            </a:r>
          </a:p>
          <a:p>
            <a:pPr>
              <a:lnSpc>
                <a:spcPct val="80000"/>
              </a:lnSpc>
            </a:pPr>
            <a:r>
              <a:rPr lang="en-US" altLang="en-US" dirty="0"/>
              <a:t>Access to </a:t>
            </a:r>
            <a:r>
              <a:rPr lang="en-US" altLang="en-US" sz="2000" b="1" dirty="0" err="1">
                <a:solidFill>
                  <a:srgbClr val="000000"/>
                </a:solidFill>
                <a:latin typeface="Courier New" panose="02070309020205020404" pitchFamily="49" charset="0"/>
              </a:rPr>
              <a:t>ResourceAllocator</a:t>
            </a:r>
            <a:r>
              <a:rPr lang="en-US" altLang="en-US" sz="2000" b="1" dirty="0">
                <a:solidFill>
                  <a:srgbClr val="000000"/>
                </a:solidFill>
                <a:latin typeface="Courier New" panose="02070309020205020404" pitchFamily="49" charset="0"/>
              </a:rPr>
              <a:t> </a:t>
            </a:r>
            <a:r>
              <a:rPr lang="en-US" altLang="en-US" dirty="0"/>
              <a:t>is done via:</a:t>
            </a:r>
          </a:p>
          <a:p>
            <a:pPr>
              <a:lnSpc>
                <a:spcPct val="80000"/>
              </a:lnSpc>
              <a:buFont typeface="Monotype Sorts" pitchFamily="-84" charset="2"/>
              <a:buNone/>
            </a:pPr>
            <a:endParaRPr lang="en-US" altLang="en-US" dirty="0"/>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r>
              <a:rPr lang="en-US" altLang="en-US" sz="2000" b="1" dirty="0" err="1">
                <a:solidFill>
                  <a:srgbClr val="000000"/>
                </a:solidFill>
                <a:latin typeface="Courier New" panose="02070309020205020404" pitchFamily="49" charset="0"/>
              </a:rPr>
              <a:t>R.acquire</a:t>
            </a:r>
            <a:r>
              <a:rPr lang="en-US" altLang="en-US" sz="2000" b="1" dirty="0">
                <a:solidFill>
                  <a:srgbClr val="000000"/>
                </a:solidFill>
                <a:latin typeface="Courier New" panose="02070309020205020404" pitchFamily="49" charset="0"/>
              </a:rPr>
              <a:t>(t)</a:t>
            </a:r>
            <a:r>
              <a:rPr lang="en-US" altLang="en-US" b="1" dirty="0">
                <a:solidFill>
                  <a:srgbClr val="000000"/>
                </a:solidFill>
                <a:latin typeface="Courier New" panose="02070309020205020404" pitchFamily="49" charset="0"/>
              </a:rPr>
              <a:t>;</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access the </a:t>
            </a:r>
            <a:r>
              <a:rPr lang="en-US" altLang="en-US" b="1" dirty="0" err="1">
                <a:solidFill>
                  <a:srgbClr val="000000"/>
                </a:solidFill>
                <a:latin typeface="Courier New" panose="02070309020205020404" pitchFamily="49" charset="0"/>
              </a:rPr>
              <a:t>resurce</a:t>
            </a:r>
            <a:r>
              <a:rPr lang="en-US" altLang="en-US" b="1" dirty="0">
                <a:solidFill>
                  <a:srgbClr val="000000"/>
                </a:solidFill>
                <a:latin typeface="Courier New" panose="02070309020205020404" pitchFamily="49" charset="0"/>
              </a:rPr>
              <a:t>;</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p>
          <a:p>
            <a:pPr>
              <a:lnSpc>
                <a:spcPct val="80000"/>
              </a:lnSpc>
              <a:buFont typeface="Monotype Sorts" pitchFamily="-84" charset="2"/>
              <a:buNone/>
            </a:pPr>
            <a:r>
              <a:rPr lang="en-US" altLang="en-US" b="1" dirty="0">
                <a:solidFill>
                  <a:srgbClr val="000000"/>
                </a:solidFill>
                <a:latin typeface="Courier New" panose="02070309020205020404" pitchFamily="49" charset="0"/>
              </a:rPr>
              <a:t>              </a:t>
            </a:r>
            <a:r>
              <a:rPr lang="en-US" altLang="en-US" sz="2000" b="1" dirty="0" err="1">
                <a:solidFill>
                  <a:srgbClr val="000000"/>
                </a:solidFill>
                <a:latin typeface="Courier New" panose="02070309020205020404" pitchFamily="49" charset="0"/>
              </a:rPr>
              <a:t>R.release</a:t>
            </a:r>
            <a:r>
              <a:rPr lang="en-US" altLang="en-US" sz="2000" b="1" dirty="0">
                <a:solidFill>
                  <a:srgbClr val="000000"/>
                </a:solidFill>
                <a:latin typeface="Courier New" panose="02070309020205020404" pitchFamily="49" charset="0"/>
              </a:rPr>
              <a:t>;</a:t>
            </a:r>
          </a:p>
          <a:p>
            <a:pPr>
              <a:lnSpc>
                <a:spcPct val="80000"/>
              </a:lnSpc>
              <a:buFont typeface="Monotype Sorts" pitchFamily="-84" charset="2"/>
              <a:buNone/>
            </a:pPr>
            <a:endParaRPr lang="en-US" altLang="en-US" dirty="0">
              <a:solidFill>
                <a:srgbClr val="0000FF"/>
              </a:solidFill>
            </a:endParaRPr>
          </a:p>
          <a:p>
            <a:pPr>
              <a:lnSpc>
                <a:spcPct val="80000"/>
              </a:lnSpc>
            </a:pPr>
            <a:r>
              <a:rPr lang="en-US" altLang="en-US" dirty="0"/>
              <a:t>Where </a:t>
            </a:r>
            <a:r>
              <a:rPr lang="en-US" altLang="en-US" sz="2000" b="1" dirty="0">
                <a:solidFill>
                  <a:srgbClr val="000000"/>
                </a:solidFill>
                <a:latin typeface="Courier New" panose="02070309020205020404" pitchFamily="49" charset="0"/>
              </a:rPr>
              <a:t>t</a:t>
            </a:r>
            <a:r>
              <a:rPr lang="en-US" altLang="en-US" dirty="0"/>
              <a:t> is the maximum time a process plans to use the resource</a:t>
            </a:r>
          </a:p>
          <a:p>
            <a:pPr>
              <a:lnSpc>
                <a:spcPct val="80000"/>
              </a:lnSpc>
            </a:pPr>
            <a:endParaRPr lang="en-US" altLang="en-US" sz="2000" b="1" dirty="0">
              <a:solidFill>
                <a:srgbClr val="000000"/>
              </a:solidFill>
              <a:latin typeface="Courier New" panose="02070309020205020404" pitchFamily="49" charset="0"/>
            </a:endParaRPr>
          </a:p>
          <a:p>
            <a:pPr>
              <a:lnSpc>
                <a:spcPct val="80000"/>
              </a:lnSpc>
              <a:buFont typeface="Monotype Sorts" pitchFamily="-84" charset="2"/>
              <a:buNone/>
            </a:pPr>
            <a:endParaRPr lang="en-US" altLang="en-US" dirty="0">
              <a:solidFill>
                <a:srgbClr val="0000FF"/>
              </a:solidFill>
            </a:endParaRPr>
          </a:p>
          <a:p>
            <a:pPr>
              <a:lnSpc>
                <a:spcPct val="80000"/>
              </a:lnSpc>
              <a:buFont typeface="Monotype Sorts" pitchFamily="-84" charset="2"/>
              <a:buNone/>
            </a:pPr>
            <a:endParaRPr lang="en-US" altLang="en-US" dirty="0">
              <a:solidFill>
                <a:srgbClr val="0000FF"/>
              </a:solidFill>
            </a:endParaRPr>
          </a:p>
          <a:p>
            <a:pPr>
              <a:lnSpc>
                <a:spcPct val="80000"/>
              </a:lnSpc>
              <a:buFont typeface="Monotype Sorts" pitchFamily="-84" charset="2"/>
              <a:buNone/>
            </a:pPr>
            <a:r>
              <a:rPr lang="en-US" altLang="en-US" i="1" dirty="0">
                <a:solidFill>
                  <a:srgbClr val="0000FF"/>
                </a:solidFill>
              </a:rPr>
              <a:t>       </a:t>
            </a:r>
          </a:p>
        </p:txBody>
      </p:sp>
      <p:sp>
        <p:nvSpPr>
          <p:cNvPr id="76802" name="Rectangle 2">
            <a:extLst>
              <a:ext uri="{FF2B5EF4-FFF2-40B4-BE49-F238E27FC236}">
                <a16:creationId xmlns:a16="http://schemas.microsoft.com/office/drawing/2014/main" id="{F0A3D686-68BB-4C31-975E-9B0F28AC02B0}"/>
              </a:ext>
            </a:extLst>
          </p:cNvPr>
          <p:cNvSpPr>
            <a:spLocks noChangeArrowheads="1"/>
          </p:cNvSpPr>
          <p:nvPr/>
        </p:nvSpPr>
        <p:spPr bwMode="auto">
          <a:xfrm>
            <a:off x="855686" y="1023358"/>
            <a:ext cx="79168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4" rIns="91426" bIns="45714" anchor="b"/>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pPr algn="ctr" eaLnBrk="1" hangingPunct="1"/>
            <a:r>
              <a:rPr lang="en-US" altLang="en-US" sz="2400" b="1" dirty="0">
                <a:latin typeface="Arial" panose="020B0604020202020204" pitchFamily="34" charset="0"/>
              </a:rPr>
              <a:t>Single Resource allocation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a:extLst>
              <a:ext uri="{FF2B5EF4-FFF2-40B4-BE49-F238E27FC236}">
                <a16:creationId xmlns:a16="http://schemas.microsoft.com/office/drawing/2014/main" id="{CDBDEA88-9919-449A-807F-AEBDDF81E363}"/>
              </a:ext>
            </a:extLst>
          </p:cNvPr>
          <p:cNvSpPr>
            <a:spLocks noGrp="1" noChangeArrowheads="1"/>
          </p:cNvSpPr>
          <p:nvPr>
            <p:ph type="title"/>
          </p:nvPr>
        </p:nvSpPr>
        <p:spPr>
          <a:xfrm>
            <a:off x="1324613" y="1042472"/>
            <a:ext cx="7729799" cy="576262"/>
          </a:xfrm>
        </p:spPr>
        <p:txBody>
          <a:bodyPr/>
          <a:lstStyle/>
          <a:p>
            <a:pPr algn="ctr" eaLnBrk="1" hangingPunct="1"/>
            <a:r>
              <a:rPr lang="en-US" altLang="en-US" b="1" dirty="0"/>
              <a:t>A Monitor to Allocate Single Resource</a:t>
            </a:r>
          </a:p>
        </p:txBody>
      </p:sp>
      <p:sp>
        <p:nvSpPr>
          <p:cNvPr id="78850" name="Rectangle 3">
            <a:extLst>
              <a:ext uri="{FF2B5EF4-FFF2-40B4-BE49-F238E27FC236}">
                <a16:creationId xmlns:a16="http://schemas.microsoft.com/office/drawing/2014/main" id="{18016772-06F5-43E2-81D4-B3F01DB70FE2}"/>
              </a:ext>
            </a:extLst>
          </p:cNvPr>
          <p:cNvSpPr>
            <a:spLocks noGrp="1" noChangeArrowheads="1"/>
          </p:cNvSpPr>
          <p:nvPr>
            <p:ph idx="1"/>
          </p:nvPr>
        </p:nvSpPr>
        <p:spPr>
          <a:xfrm>
            <a:off x="2375287" y="1618734"/>
            <a:ext cx="6235700" cy="1810265"/>
          </a:xfrm>
        </p:spPr>
        <p:txBody>
          <a:bodyPr/>
          <a:lstStyle/>
          <a:p>
            <a:pPr>
              <a:buFont typeface="Monotype Sorts" pitchFamily="-84" charset="2"/>
              <a:buNone/>
              <a:tabLst>
                <a:tab pos="1368425" algn="l"/>
                <a:tab pos="1712913" algn="l"/>
                <a:tab pos="2335213" algn="l"/>
              </a:tabLst>
            </a:pPr>
            <a:endParaRPr lang="en-US" altLang="en-US" sz="1400" dirty="0"/>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monitor </a:t>
            </a:r>
            <a:r>
              <a:rPr lang="en-US" altLang="en-US" sz="1600" b="1" dirty="0" err="1">
                <a:solidFill>
                  <a:srgbClr val="000000"/>
                </a:solidFill>
                <a:latin typeface="Courier New" panose="02070309020205020404" pitchFamily="49" charset="0"/>
              </a:rPr>
              <a:t>ResourceAllocator</a:t>
            </a:r>
            <a:r>
              <a:rPr lang="en-US" altLang="en-US" sz="1600" b="1" dirty="0">
                <a:solidFill>
                  <a:srgbClr val="000000"/>
                </a:solidFill>
                <a:latin typeface="Courier New" panose="02070309020205020404" pitchFamily="49" charset="0"/>
              </a:rPr>
              <a:t>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a:t>
            </a:r>
            <a:r>
              <a:rPr lang="en-US" altLang="en-US" sz="1600" b="1" dirty="0" err="1">
                <a:solidFill>
                  <a:srgbClr val="000000"/>
                </a:solidFill>
                <a:latin typeface="Courier New" panose="02070309020205020404" pitchFamily="49" charset="0"/>
              </a:rPr>
              <a:t>boolean</a:t>
            </a:r>
            <a:r>
              <a:rPr lang="en-US" altLang="en-US" sz="1600" b="1" dirty="0">
                <a:solidFill>
                  <a:srgbClr val="000000"/>
                </a:solidFill>
                <a:latin typeface="Courier New" panose="02070309020205020404" pitchFamily="49" charset="0"/>
              </a:rPr>
              <a:t> busy;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condition x;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void acquire(int time) {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if (busy)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a:t>
            </a:r>
            <a:r>
              <a:rPr lang="en-US" altLang="en-US" sz="1600" b="1" dirty="0" err="1">
                <a:solidFill>
                  <a:srgbClr val="000000"/>
                </a:solidFill>
                <a:latin typeface="Courier New" panose="02070309020205020404" pitchFamily="49" charset="0"/>
              </a:rPr>
              <a:t>x.wait</a:t>
            </a:r>
            <a:r>
              <a:rPr lang="en-US" altLang="en-US" sz="1600" b="1" dirty="0">
                <a:solidFill>
                  <a:srgbClr val="000000"/>
                </a:solidFill>
                <a:latin typeface="Courier New" panose="02070309020205020404" pitchFamily="49" charset="0"/>
              </a:rPr>
              <a:t>(time);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busy = true;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void release() {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busy = false;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a:t>
            </a:r>
            <a:r>
              <a:rPr lang="en-US" altLang="en-US" sz="1600" b="1" dirty="0" err="1">
                <a:solidFill>
                  <a:srgbClr val="000000"/>
                </a:solidFill>
                <a:latin typeface="Courier New" panose="02070309020205020404" pitchFamily="49" charset="0"/>
              </a:rPr>
              <a:t>x.signal</a:t>
            </a:r>
            <a:r>
              <a:rPr lang="en-US" altLang="en-US" sz="1600" b="1" dirty="0">
                <a:solidFill>
                  <a:srgbClr val="000000"/>
                </a:solidFill>
                <a:latin typeface="Courier New" panose="02070309020205020404" pitchFamily="49" charset="0"/>
              </a:rPr>
              <a:t>();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initialization code()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busy = false;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	}</a:t>
            </a:r>
          </a:p>
          <a:p>
            <a:pPr>
              <a:spcBef>
                <a:spcPct val="15000"/>
              </a:spcBef>
              <a:buFont typeface="Monotype Sorts" pitchFamily="-84" charset="2"/>
              <a:buNone/>
              <a:tabLst>
                <a:tab pos="1368425" algn="l"/>
                <a:tab pos="1712913" algn="l"/>
                <a:tab pos="2335213" algn="l"/>
              </a:tabLst>
            </a:pPr>
            <a:r>
              <a:rPr lang="en-US" altLang="en-US" sz="1600" b="1" dirty="0">
                <a:solidFill>
                  <a:srgbClr val="000000"/>
                </a:solidFill>
                <a:latin typeface="Courier New" panose="02070309020205020404" pitchFamily="49" charset="0"/>
              </a:rPr>
              <a:t>}</a:t>
            </a:r>
            <a:r>
              <a:rPr lang="en-US" altLang="en-US" sz="1600" b="1" dirty="0"/>
              <a:t>	</a:t>
            </a:r>
            <a:r>
              <a:rPr lang="en-US" altLang="en-US" sz="1400" b="1" dirty="0"/>
              <a:t>	</a:t>
            </a:r>
            <a:r>
              <a:rPr lang="en-US" altLang="en-US" sz="1400" dirty="0"/>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DB5CD8E6-87F9-4726-9621-AFEDA885C08D}"/>
              </a:ext>
            </a:extLst>
          </p:cNvPr>
          <p:cNvSpPr>
            <a:spLocks noGrp="1" noChangeArrowheads="1"/>
          </p:cNvSpPr>
          <p:nvPr>
            <p:ph type="title"/>
          </p:nvPr>
        </p:nvSpPr>
        <p:spPr>
          <a:xfrm>
            <a:off x="923924" y="1263264"/>
            <a:ext cx="7762875" cy="576263"/>
          </a:xfrm>
        </p:spPr>
        <p:txBody>
          <a:bodyPr/>
          <a:lstStyle/>
          <a:p>
            <a:pPr algn="ctr" eaLnBrk="1" hangingPunct="1"/>
            <a:r>
              <a:rPr lang="en-US" altLang="en-US" b="1" dirty="0"/>
              <a:t>Single Resource Monitor (Cont.)</a:t>
            </a:r>
          </a:p>
        </p:txBody>
      </p:sp>
      <p:sp>
        <p:nvSpPr>
          <p:cNvPr id="57346" name="Rectangle 3">
            <a:extLst>
              <a:ext uri="{FF2B5EF4-FFF2-40B4-BE49-F238E27FC236}">
                <a16:creationId xmlns:a16="http://schemas.microsoft.com/office/drawing/2014/main" id="{5ED238E1-E3E6-41E4-AE23-2237E43D6AD6}"/>
              </a:ext>
            </a:extLst>
          </p:cNvPr>
          <p:cNvSpPr>
            <a:spLocks noGrp="1" noChangeArrowheads="1"/>
          </p:cNvSpPr>
          <p:nvPr>
            <p:ph idx="1"/>
          </p:nvPr>
        </p:nvSpPr>
        <p:spPr>
          <a:xfrm>
            <a:off x="1325562" y="2567803"/>
            <a:ext cx="6959600" cy="4860925"/>
          </a:xfrm>
        </p:spPr>
        <p:txBody>
          <a:bodyPr/>
          <a:lstStyle/>
          <a:p>
            <a:r>
              <a:rPr lang="en-US" altLang="en-US" dirty="0"/>
              <a:t> Usage:</a:t>
            </a:r>
          </a:p>
          <a:p>
            <a:pPr marL="0" indent="0">
              <a:buNone/>
            </a:pPr>
            <a:r>
              <a:rPr lang="en-US" altLang="en-US" b="1" dirty="0">
                <a:latin typeface="Courier New" panose="02070309020205020404" pitchFamily="49" charset="0"/>
                <a:cs typeface="Courier New" panose="02070309020205020404" pitchFamily="49" charset="0"/>
              </a:rPr>
              <a:t>     acquire</a:t>
            </a:r>
          </a:p>
          <a:p>
            <a:pPr marL="0" indent="0">
              <a:buNone/>
            </a:pPr>
            <a:r>
              <a:rPr lang="en-US" altLang="en-US" b="1" dirty="0">
                <a:latin typeface="Courier New" panose="02070309020205020404" pitchFamily="49" charset="0"/>
                <a:cs typeface="Courier New" panose="02070309020205020404" pitchFamily="49" charset="0"/>
              </a:rPr>
              <a:t>      ...</a:t>
            </a:r>
          </a:p>
          <a:p>
            <a:pPr marL="0" indent="0">
              <a:buNone/>
            </a:pPr>
            <a:r>
              <a:rPr lang="en-US" altLang="en-US" b="1" dirty="0">
                <a:latin typeface="Courier New" panose="02070309020205020404" pitchFamily="49" charset="0"/>
                <a:cs typeface="Courier New" panose="02070309020205020404" pitchFamily="49" charset="0"/>
              </a:rPr>
              <a:t>     release</a:t>
            </a:r>
          </a:p>
          <a:p>
            <a:r>
              <a:rPr lang="en-US" altLang="en-US" b="1" dirty="0">
                <a:latin typeface="Courier New" panose="02070309020205020404" pitchFamily="49" charset="0"/>
                <a:cs typeface="Courier New" panose="02070309020205020404" pitchFamily="49" charset="0"/>
              </a:rPr>
              <a:t> </a:t>
            </a:r>
            <a:r>
              <a:rPr lang="en-US" altLang="en-US" dirty="0"/>
              <a:t>Incorrect use of monitor operations</a:t>
            </a:r>
          </a:p>
          <a:p>
            <a:pPr lvl="1"/>
            <a:r>
              <a:rPr lang="en-US" altLang="en-US" dirty="0"/>
              <a:t> </a:t>
            </a:r>
            <a:r>
              <a:rPr lang="en-US" altLang="en-US" b="1" dirty="0">
                <a:latin typeface="Courier New" panose="02070309020205020404" pitchFamily="49" charset="0"/>
                <a:cs typeface="Courier New" panose="02070309020205020404" pitchFamily="49" charset="0"/>
              </a:rPr>
              <a:t>release()  …  acquire()</a:t>
            </a:r>
          </a:p>
          <a:p>
            <a:pPr lvl="1"/>
            <a:r>
              <a:rPr lang="en-US" altLang="en-US" dirty="0"/>
              <a:t> </a:t>
            </a:r>
            <a:r>
              <a:rPr lang="en-US" altLang="en-US" b="1" dirty="0">
                <a:latin typeface="Courier New" panose="02070309020205020404" pitchFamily="49" charset="0"/>
                <a:cs typeface="Courier New" panose="02070309020205020404" pitchFamily="49" charset="0"/>
              </a:rPr>
              <a:t>acquire()  …  acquire())</a:t>
            </a:r>
          </a:p>
          <a:p>
            <a:pPr lvl="1"/>
            <a:r>
              <a:rPr lang="en-US" altLang="en-US" dirty="0"/>
              <a:t> Omitting  of </a:t>
            </a:r>
            <a:r>
              <a:rPr lang="en-US" altLang="en-US" b="1" dirty="0">
                <a:latin typeface="Courier New" panose="02070309020205020404" pitchFamily="49" charset="0"/>
                <a:cs typeface="Courier New" panose="02070309020205020404" pitchFamily="49" charset="0"/>
              </a:rPr>
              <a:t>acquire() </a:t>
            </a:r>
            <a:r>
              <a:rPr lang="en-US" altLang="en-US" dirty="0"/>
              <a:t>and/or </a:t>
            </a:r>
            <a:r>
              <a:rPr lang="en-US" altLang="en-US" b="1" dirty="0">
                <a:latin typeface="Courier New" panose="02070309020205020404" pitchFamily="49" charset="0"/>
                <a:cs typeface="Courier New" panose="02070309020205020404" pitchFamily="49" charset="0"/>
              </a:rPr>
              <a:t>release()</a:t>
            </a:r>
            <a:endParaRPr lang="en-US" altLang="en-US" dirty="0"/>
          </a:p>
          <a:p>
            <a:pPr marL="0" indent="0">
              <a:buNone/>
            </a:pPr>
            <a:endParaRPr lang="en-US" altLang="en-US" dirty="0"/>
          </a:p>
          <a:p>
            <a:endParaRPr lang="en-US" altLang="en-US" dirty="0"/>
          </a:p>
          <a:p>
            <a:endParaRPr lang="en-US"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1F5A0B61-C668-4722-B6B9-90181DF727B2}"/>
              </a:ext>
            </a:extLst>
          </p:cNvPr>
          <p:cNvSpPr>
            <a:spLocks noGrp="1" noChangeArrowheads="1"/>
          </p:cNvSpPr>
          <p:nvPr>
            <p:ph idx="1"/>
          </p:nvPr>
        </p:nvSpPr>
        <p:spPr>
          <a:xfrm>
            <a:off x="1046163" y="1530350"/>
            <a:ext cx="7640637" cy="4906963"/>
          </a:xfrm>
        </p:spPr>
        <p:txBody>
          <a:bodyPr/>
          <a:lstStyle/>
          <a:p>
            <a:pPr>
              <a:lnSpc>
                <a:spcPct val="90000"/>
              </a:lnSpc>
              <a:tabLst>
                <a:tab pos="1882775" algn="ctr"/>
                <a:tab pos="4568825" algn="ctr"/>
              </a:tabLst>
            </a:pPr>
            <a:r>
              <a:rPr lang="en-US" altLang="en-US" b="1" dirty="0">
                <a:solidFill>
                  <a:srgbClr val="006699"/>
                </a:solidFill>
                <a:latin typeface="+mj-lt"/>
              </a:rPr>
              <a:t>Deadlock</a:t>
            </a:r>
            <a:r>
              <a:rPr lang="en-US" altLang="en-US" b="1" dirty="0">
                <a:solidFill>
                  <a:srgbClr val="3366FF"/>
                </a:solidFill>
              </a:rPr>
              <a:t> </a:t>
            </a:r>
            <a:r>
              <a:rPr lang="en-US" altLang="en-US" dirty="0"/>
              <a:t>– two or more processes are waiting indefinitely for an event that can be caused by only one of the waiting processes</a:t>
            </a:r>
          </a:p>
          <a:p>
            <a:pPr>
              <a:lnSpc>
                <a:spcPct val="90000"/>
              </a:lnSpc>
              <a:tabLst>
                <a:tab pos="1882775" algn="ctr"/>
                <a:tab pos="4568825" algn="ctr"/>
              </a:tabLst>
            </a:pPr>
            <a:r>
              <a:rPr lang="en-US" altLang="en-US" dirty="0">
                <a:solidFill>
                  <a:srgbClr val="000000"/>
                </a:solidFill>
              </a:rPr>
              <a:t>Let </a:t>
            </a:r>
            <a:r>
              <a:rPr lang="en-US" altLang="en-US" sz="2000" b="1" i="1" dirty="0">
                <a:solidFill>
                  <a:srgbClr val="000000"/>
                </a:solidFill>
                <a:latin typeface="Courier New" panose="02070309020205020404" pitchFamily="49" charset="0"/>
              </a:rPr>
              <a:t>S</a:t>
            </a:r>
            <a:r>
              <a:rPr lang="en-US" altLang="en-US" dirty="0">
                <a:solidFill>
                  <a:srgbClr val="000000"/>
                </a:solidFill>
              </a:rPr>
              <a:t> and</a:t>
            </a:r>
            <a:r>
              <a:rPr lang="en-US" altLang="en-US" sz="1600" b="1" dirty="0">
                <a:solidFill>
                  <a:srgbClr val="000000"/>
                </a:solidFill>
                <a:latin typeface="Courier New" panose="02070309020205020404" pitchFamily="49" charset="0"/>
              </a:rPr>
              <a:t> </a:t>
            </a:r>
            <a:r>
              <a:rPr lang="en-US" altLang="en-US" sz="2000" b="1" i="1" dirty="0">
                <a:solidFill>
                  <a:srgbClr val="000000"/>
                </a:solidFill>
                <a:latin typeface="Courier New" panose="02070309020205020404" pitchFamily="49" charset="0"/>
              </a:rPr>
              <a:t>Q</a:t>
            </a:r>
            <a:r>
              <a:rPr lang="en-US" altLang="en-US" sz="1600" b="1" dirty="0">
                <a:solidFill>
                  <a:srgbClr val="000000"/>
                </a:solidFill>
                <a:latin typeface="Courier New" panose="02070309020205020404" pitchFamily="49" charset="0"/>
              </a:rPr>
              <a:t> </a:t>
            </a:r>
            <a:r>
              <a:rPr lang="en-US" altLang="en-US" dirty="0">
                <a:solidFill>
                  <a:srgbClr val="000000"/>
                </a:solidFill>
              </a:rPr>
              <a:t>be </a:t>
            </a:r>
            <a:r>
              <a:rPr lang="en-US" altLang="en-US" dirty="0"/>
              <a:t>two semaphores initialized to 1</a:t>
            </a:r>
          </a:p>
          <a:p>
            <a:pPr>
              <a:lnSpc>
                <a:spcPct val="90000"/>
              </a:lnSpc>
              <a:buFont typeface="Monotype Sorts" pitchFamily="-84" charset="2"/>
              <a:buNone/>
              <a:tabLst>
                <a:tab pos="1882775" algn="ctr"/>
                <a:tab pos="4568825" algn="ctr"/>
              </a:tabLst>
            </a:pPr>
            <a:r>
              <a:rPr lang="en-US" altLang="en-US" i="1" dirty="0">
                <a:solidFill>
                  <a:srgbClr val="000000"/>
                </a:solidFill>
              </a:rPr>
              <a:t>		        P</a:t>
            </a:r>
            <a:r>
              <a:rPr lang="en-US" altLang="en-US" baseline="-25000" dirty="0">
                <a:solidFill>
                  <a:srgbClr val="000000"/>
                </a:solidFill>
              </a:rPr>
              <a:t>0</a:t>
            </a:r>
            <a:r>
              <a:rPr lang="en-US" altLang="en-US" dirty="0">
                <a:solidFill>
                  <a:srgbClr val="000000"/>
                </a:solidFill>
              </a:rPr>
              <a:t>	                            </a:t>
            </a:r>
            <a:r>
              <a:rPr lang="en-US" altLang="en-US" i="1" dirty="0">
                <a:solidFill>
                  <a:srgbClr val="000000"/>
                </a:solidFill>
              </a:rPr>
              <a:t>P</a:t>
            </a:r>
            <a:r>
              <a:rPr lang="en-US" altLang="en-US" baseline="-25000" dirty="0">
                <a:solidFill>
                  <a:srgbClr val="000000"/>
                </a:solidFill>
              </a:rPr>
              <a:t>1</a:t>
            </a:r>
          </a:p>
          <a:p>
            <a:pPr>
              <a:lnSpc>
                <a:spcPct val="90000"/>
              </a:lnSpc>
              <a:buFont typeface="Monotype Sorts" pitchFamily="-84" charset="2"/>
              <a:buNone/>
              <a:tabLst>
                <a:tab pos="1882775" algn="ctr"/>
                <a:tab pos="4568825" algn="ctr"/>
              </a:tabLst>
            </a:pPr>
            <a:r>
              <a:rPr lang="en-US" altLang="en-US" b="1" dirty="0">
                <a:solidFill>
                  <a:srgbClr val="000000"/>
                </a:solidFill>
                <a:latin typeface="Courier New" panose="02070309020205020404" pitchFamily="49" charset="0"/>
              </a:rPr>
              <a:t>	          </a:t>
            </a:r>
            <a:r>
              <a:rPr lang="en-US" altLang="en-US" sz="1600" b="1" dirty="0">
                <a:solidFill>
                  <a:srgbClr val="000000"/>
                </a:solidFill>
                <a:latin typeface="Courier New" panose="02070309020205020404" pitchFamily="49" charset="0"/>
              </a:rPr>
              <a:t>wait(S); 	              wait(Q);</a:t>
            </a:r>
          </a:p>
          <a:p>
            <a:pPr>
              <a:lnSpc>
                <a:spcPct val="90000"/>
              </a:lnSpc>
              <a:buFont typeface="Monotype Sorts" pitchFamily="-84" charset="2"/>
              <a:buNone/>
              <a:tabLst>
                <a:tab pos="1882775" algn="ctr"/>
                <a:tab pos="4568825" algn="ctr"/>
              </a:tabLst>
            </a:pPr>
            <a:r>
              <a:rPr lang="en-US" altLang="en-US" sz="1600" b="1" dirty="0">
                <a:solidFill>
                  <a:srgbClr val="000000"/>
                </a:solidFill>
                <a:latin typeface="Courier New" panose="02070309020205020404" pitchFamily="49" charset="0"/>
              </a:rPr>
              <a:t>	           wait(Q); 	              wait(S);</a:t>
            </a:r>
          </a:p>
          <a:p>
            <a:pPr>
              <a:lnSpc>
                <a:spcPct val="90000"/>
              </a:lnSpc>
              <a:buFont typeface="Monotype Sorts" pitchFamily="-84" charset="2"/>
              <a:buNone/>
              <a:tabLst>
                <a:tab pos="1882775" algn="ctr"/>
                <a:tab pos="4568825" algn="ctr"/>
              </a:tabLst>
            </a:pPr>
            <a:r>
              <a:rPr lang="en-US" altLang="en-US" sz="1600" b="1" dirty="0">
                <a:solidFill>
                  <a:srgbClr val="000000"/>
                </a:solidFill>
                <a:latin typeface="Courier New" panose="02070309020205020404" pitchFamily="49" charset="0"/>
              </a:rPr>
              <a:t>		 ...		     ...</a:t>
            </a:r>
          </a:p>
          <a:p>
            <a:pPr>
              <a:lnSpc>
                <a:spcPct val="90000"/>
              </a:lnSpc>
              <a:buFont typeface="Monotype Sorts" pitchFamily="-84" charset="2"/>
              <a:buNone/>
              <a:tabLst>
                <a:tab pos="1882775" algn="ctr"/>
                <a:tab pos="4568825" algn="ctr"/>
              </a:tabLst>
            </a:pPr>
            <a:r>
              <a:rPr lang="en-US" altLang="en-US" sz="1600" b="1" dirty="0">
                <a:solidFill>
                  <a:srgbClr val="000000"/>
                </a:solidFill>
                <a:latin typeface="Courier New" panose="02070309020205020404" pitchFamily="49" charset="0"/>
              </a:rPr>
              <a:t>	           signal(S);                 signal(Q);</a:t>
            </a:r>
          </a:p>
          <a:p>
            <a:pPr>
              <a:lnSpc>
                <a:spcPct val="90000"/>
              </a:lnSpc>
              <a:buFont typeface="Monotype Sorts" pitchFamily="-84" charset="2"/>
              <a:buNone/>
              <a:tabLst>
                <a:tab pos="1882775" algn="ctr"/>
                <a:tab pos="4568825" algn="ctr"/>
              </a:tabLst>
            </a:pPr>
            <a:r>
              <a:rPr lang="en-US" altLang="en-US" sz="1600" b="1" dirty="0">
                <a:solidFill>
                  <a:srgbClr val="000000"/>
                </a:solidFill>
                <a:latin typeface="Courier New" panose="02070309020205020404" pitchFamily="49" charset="0"/>
              </a:rPr>
              <a:t>              signal(Q);                 signal(S);</a:t>
            </a:r>
          </a:p>
          <a:p>
            <a:pPr>
              <a:lnSpc>
                <a:spcPct val="90000"/>
              </a:lnSpc>
              <a:buFont typeface="Monotype Sorts" pitchFamily="-84" charset="2"/>
              <a:buNone/>
              <a:tabLst>
                <a:tab pos="1882775" algn="ctr"/>
                <a:tab pos="4568825" algn="ctr"/>
              </a:tabLst>
            </a:pPr>
            <a:endParaRPr lang="en-US" altLang="en-US" sz="1600" b="1" dirty="0">
              <a:solidFill>
                <a:srgbClr val="000000"/>
              </a:solidFill>
              <a:latin typeface="Courier New" panose="02070309020205020404" pitchFamily="49" charset="0"/>
            </a:endParaRPr>
          </a:p>
          <a:p>
            <a:pPr>
              <a:lnSpc>
                <a:spcPct val="90000"/>
              </a:lnSpc>
              <a:tabLst>
                <a:tab pos="1882775" algn="ctr"/>
                <a:tab pos="4568825" algn="ctr"/>
              </a:tabLst>
            </a:pPr>
            <a:r>
              <a:rPr lang="en-US" altLang="en-US" dirty="0">
                <a:sym typeface="MT Extra" panose="05050102010205020202" pitchFamily="18" charset="2"/>
              </a:rPr>
              <a:t>Consider if </a:t>
            </a:r>
            <a:r>
              <a:rPr lang="en-US" altLang="en-US" i="1" dirty="0">
                <a:solidFill>
                  <a:srgbClr val="000000"/>
                </a:solidFill>
              </a:rPr>
              <a:t>P</a:t>
            </a:r>
            <a:r>
              <a:rPr lang="en-US" altLang="en-US" baseline="-25000" dirty="0">
                <a:solidFill>
                  <a:srgbClr val="000000"/>
                </a:solidFill>
              </a:rPr>
              <a:t>0</a:t>
            </a:r>
            <a:r>
              <a:rPr lang="en-US" altLang="en-US" dirty="0">
                <a:sym typeface="MT Extra" panose="05050102010205020202" pitchFamily="18" charset="2"/>
              </a:rPr>
              <a:t> executes wait(S) and </a:t>
            </a:r>
            <a:r>
              <a:rPr lang="en-US" altLang="en-US" i="1" dirty="0">
                <a:solidFill>
                  <a:srgbClr val="000000"/>
                </a:solidFill>
              </a:rPr>
              <a:t>P</a:t>
            </a:r>
            <a:r>
              <a:rPr lang="en-US" altLang="en-US" baseline="-25000" dirty="0">
                <a:solidFill>
                  <a:srgbClr val="000000"/>
                </a:solidFill>
              </a:rPr>
              <a:t>1 </a:t>
            </a:r>
            <a:r>
              <a:rPr lang="en-US" altLang="en-US" dirty="0">
                <a:sym typeface="MT Extra" panose="05050102010205020202" pitchFamily="18" charset="2"/>
              </a:rPr>
              <a:t>wait(Q). When </a:t>
            </a:r>
            <a:r>
              <a:rPr lang="en-US" altLang="en-US" i="1" dirty="0">
                <a:solidFill>
                  <a:srgbClr val="000000"/>
                </a:solidFill>
              </a:rPr>
              <a:t>P</a:t>
            </a:r>
            <a:r>
              <a:rPr lang="en-US" altLang="en-US" baseline="-25000" dirty="0">
                <a:solidFill>
                  <a:srgbClr val="000000"/>
                </a:solidFill>
              </a:rPr>
              <a:t>0</a:t>
            </a:r>
            <a:r>
              <a:rPr lang="en-US" altLang="en-US" dirty="0">
                <a:sym typeface="MT Extra" panose="05050102010205020202" pitchFamily="18" charset="2"/>
              </a:rPr>
              <a:t> executes wait(Q), it must wait until </a:t>
            </a:r>
            <a:r>
              <a:rPr lang="en-US" altLang="en-US" i="1" dirty="0">
                <a:solidFill>
                  <a:srgbClr val="000000"/>
                </a:solidFill>
              </a:rPr>
              <a:t>P</a:t>
            </a:r>
            <a:r>
              <a:rPr lang="en-US" altLang="en-US" baseline="-25000" dirty="0">
                <a:solidFill>
                  <a:srgbClr val="000000"/>
                </a:solidFill>
              </a:rPr>
              <a:t>1 </a:t>
            </a:r>
            <a:r>
              <a:rPr lang="en-US" altLang="en-US" dirty="0">
                <a:sym typeface="MT Extra" panose="05050102010205020202" pitchFamily="18" charset="2"/>
              </a:rPr>
              <a:t>executes signal(Q)</a:t>
            </a:r>
          </a:p>
          <a:p>
            <a:pPr>
              <a:lnSpc>
                <a:spcPct val="90000"/>
              </a:lnSpc>
              <a:tabLst>
                <a:tab pos="1882775" algn="ctr"/>
                <a:tab pos="4568825" algn="ctr"/>
              </a:tabLst>
            </a:pPr>
            <a:r>
              <a:rPr lang="en-US" altLang="en-US" dirty="0">
                <a:sym typeface="MT Extra" panose="05050102010205020202" pitchFamily="18" charset="2"/>
              </a:rPr>
              <a:t>However, </a:t>
            </a:r>
            <a:r>
              <a:rPr lang="en-US" altLang="en-US" i="1" dirty="0">
                <a:solidFill>
                  <a:srgbClr val="000000"/>
                </a:solidFill>
              </a:rPr>
              <a:t>P</a:t>
            </a:r>
            <a:r>
              <a:rPr lang="en-US" altLang="en-US" baseline="-25000" dirty="0">
                <a:solidFill>
                  <a:srgbClr val="000000"/>
                </a:solidFill>
              </a:rPr>
              <a:t>1 </a:t>
            </a:r>
            <a:r>
              <a:rPr lang="en-US" altLang="en-US" dirty="0">
                <a:sym typeface="MT Extra" panose="05050102010205020202" pitchFamily="18" charset="2"/>
              </a:rPr>
              <a:t>is waiting until </a:t>
            </a:r>
            <a:r>
              <a:rPr lang="en-US" altLang="en-US" i="1" dirty="0">
                <a:solidFill>
                  <a:srgbClr val="000000"/>
                </a:solidFill>
              </a:rPr>
              <a:t>P</a:t>
            </a:r>
            <a:r>
              <a:rPr lang="en-US" altLang="en-US" baseline="-25000" dirty="0">
                <a:solidFill>
                  <a:srgbClr val="000000"/>
                </a:solidFill>
              </a:rPr>
              <a:t>0</a:t>
            </a:r>
            <a:r>
              <a:rPr lang="en-US" altLang="en-US" dirty="0">
                <a:sym typeface="MT Extra" panose="05050102010205020202" pitchFamily="18" charset="2"/>
              </a:rPr>
              <a:t> execute signal(S).</a:t>
            </a:r>
          </a:p>
          <a:p>
            <a:pPr>
              <a:lnSpc>
                <a:spcPct val="90000"/>
              </a:lnSpc>
              <a:tabLst>
                <a:tab pos="1882775" algn="ctr"/>
                <a:tab pos="4568825" algn="ctr"/>
              </a:tabLst>
            </a:pPr>
            <a:r>
              <a:rPr lang="en-US" altLang="en-US" dirty="0">
                <a:sym typeface="MT Extra" panose="05050102010205020202" pitchFamily="18" charset="2"/>
              </a:rPr>
              <a:t>Since these signal() operations will never be executed, </a:t>
            </a:r>
            <a:r>
              <a:rPr lang="en-US" altLang="en-US" i="1" dirty="0">
                <a:solidFill>
                  <a:srgbClr val="000000"/>
                </a:solidFill>
              </a:rPr>
              <a:t>P</a:t>
            </a:r>
            <a:r>
              <a:rPr lang="en-US" altLang="en-US" baseline="-25000" dirty="0">
                <a:solidFill>
                  <a:srgbClr val="000000"/>
                </a:solidFill>
              </a:rPr>
              <a:t>0 </a:t>
            </a:r>
            <a:r>
              <a:rPr lang="en-US" altLang="en-US" dirty="0">
                <a:sym typeface="MT Extra" panose="05050102010205020202" pitchFamily="18" charset="2"/>
              </a:rPr>
              <a:t>and </a:t>
            </a:r>
            <a:r>
              <a:rPr lang="en-US" altLang="en-US" i="1" dirty="0">
                <a:solidFill>
                  <a:srgbClr val="000000"/>
                </a:solidFill>
              </a:rPr>
              <a:t>P</a:t>
            </a:r>
            <a:r>
              <a:rPr lang="en-US" altLang="en-US" baseline="-25000" dirty="0">
                <a:solidFill>
                  <a:srgbClr val="000000"/>
                </a:solidFill>
              </a:rPr>
              <a:t>1 </a:t>
            </a:r>
            <a:r>
              <a:rPr lang="en-US" altLang="en-US" dirty="0">
                <a:sym typeface="MT Extra" panose="05050102010205020202" pitchFamily="18" charset="2"/>
              </a:rPr>
              <a:t>are </a:t>
            </a:r>
            <a:r>
              <a:rPr lang="en-US" altLang="en-US" b="1" dirty="0">
                <a:sym typeface="MT Extra" panose="05050102010205020202" pitchFamily="18" charset="2"/>
              </a:rPr>
              <a:t>deadlocked</a:t>
            </a:r>
            <a:r>
              <a:rPr lang="en-US" altLang="en-US" dirty="0">
                <a:sym typeface="MT Extra" panose="05050102010205020202" pitchFamily="18" charset="2"/>
              </a:rPr>
              <a:t>.</a:t>
            </a:r>
          </a:p>
        </p:txBody>
      </p:sp>
      <p:sp>
        <p:nvSpPr>
          <p:cNvPr id="6" name="Title 1">
            <a:extLst>
              <a:ext uri="{FF2B5EF4-FFF2-40B4-BE49-F238E27FC236}">
                <a16:creationId xmlns:a16="http://schemas.microsoft.com/office/drawing/2014/main" id="{10B654C8-C4D8-441C-9FE2-895E326F6446}"/>
              </a:ext>
            </a:extLst>
          </p:cNvPr>
          <p:cNvSpPr>
            <a:spLocks noGrp="1"/>
          </p:cNvSpPr>
          <p:nvPr>
            <p:ph type="title"/>
          </p:nvPr>
        </p:nvSpPr>
        <p:spPr>
          <a:xfrm>
            <a:off x="457200" y="954088"/>
            <a:ext cx="8229600" cy="576262"/>
          </a:xfrm>
        </p:spPr>
        <p:txBody>
          <a:bodyPr/>
          <a:lstStyle/>
          <a:p>
            <a:pPr algn="ctr"/>
            <a:r>
              <a:rPr lang="en-US" altLang="en-US" sz="2000" b="1" dirty="0"/>
              <a:t>Liveness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CC3D9E03-5564-4E30-B743-6530BE53EE2B}"/>
              </a:ext>
            </a:extLst>
          </p:cNvPr>
          <p:cNvSpPr>
            <a:spLocks noGrp="1" noChangeArrowheads="1"/>
          </p:cNvSpPr>
          <p:nvPr>
            <p:ph idx="1"/>
          </p:nvPr>
        </p:nvSpPr>
        <p:spPr>
          <a:xfrm>
            <a:off x="1046163" y="2135831"/>
            <a:ext cx="7640637" cy="4906963"/>
          </a:xfrm>
        </p:spPr>
        <p:txBody>
          <a:bodyPr/>
          <a:lstStyle/>
          <a:p>
            <a:pPr>
              <a:lnSpc>
                <a:spcPct val="90000"/>
              </a:lnSpc>
              <a:tabLst>
                <a:tab pos="1882775" algn="ctr"/>
                <a:tab pos="4568825" algn="ctr"/>
              </a:tabLst>
            </a:pPr>
            <a:r>
              <a:rPr lang="en-US" altLang="en-US" dirty="0"/>
              <a:t>Other forms of deadlock:</a:t>
            </a:r>
            <a:endParaRPr lang="en-US" altLang="en-US" sz="1600" dirty="0">
              <a:latin typeface="Courier New" panose="02070309020205020404" pitchFamily="49" charset="0"/>
            </a:endParaRPr>
          </a:p>
          <a:p>
            <a:pPr>
              <a:lnSpc>
                <a:spcPct val="90000"/>
              </a:lnSpc>
              <a:tabLst>
                <a:tab pos="1882775" algn="ctr"/>
                <a:tab pos="4568825" algn="ctr"/>
              </a:tabLst>
            </a:pPr>
            <a:r>
              <a:rPr lang="en-US" altLang="en-US" b="1" dirty="0">
                <a:sym typeface="MT Extra" panose="05050102010205020202" pitchFamily="18" charset="2"/>
              </a:rPr>
              <a:t>Starvation</a:t>
            </a:r>
            <a:r>
              <a:rPr lang="en-US" altLang="en-US" dirty="0">
                <a:sym typeface="MT Extra" panose="05050102010205020202" pitchFamily="18" charset="2"/>
              </a:rPr>
              <a:t> </a:t>
            </a:r>
            <a:r>
              <a:rPr lang="en-US" altLang="en-US" dirty="0"/>
              <a:t>– indefinite blocking  </a:t>
            </a:r>
          </a:p>
          <a:p>
            <a:pPr lvl="1">
              <a:lnSpc>
                <a:spcPct val="90000"/>
              </a:lnSpc>
              <a:tabLst>
                <a:tab pos="1882775" algn="ctr"/>
                <a:tab pos="4568825" algn="ctr"/>
              </a:tabLst>
            </a:pPr>
            <a:r>
              <a:rPr lang="en-US" altLang="en-US" dirty="0"/>
              <a:t>A process may never be removed from the semaphore queue in which it is suspended</a:t>
            </a:r>
          </a:p>
          <a:p>
            <a:pPr>
              <a:lnSpc>
                <a:spcPct val="90000"/>
              </a:lnSpc>
              <a:tabLst>
                <a:tab pos="1882775" algn="ctr"/>
                <a:tab pos="4568825" algn="ctr"/>
              </a:tabLst>
            </a:pPr>
            <a:r>
              <a:rPr lang="en-US" altLang="en-US" b="1" dirty="0"/>
              <a:t>Priority Inversion</a:t>
            </a:r>
            <a:r>
              <a:rPr lang="en-US" altLang="en-US" dirty="0"/>
              <a:t> – Scheduling problem when lower-priority process holds a lock needed by higher-priority process</a:t>
            </a:r>
          </a:p>
          <a:p>
            <a:pPr lvl="1">
              <a:tabLst>
                <a:tab pos="1882775" algn="ctr"/>
                <a:tab pos="4568825" algn="ctr"/>
              </a:tabLst>
            </a:pPr>
            <a:r>
              <a:rPr lang="en-US" altLang="en-US" dirty="0"/>
              <a:t>Solved via </a:t>
            </a:r>
            <a:r>
              <a:rPr lang="en-US" altLang="en-US" b="1" dirty="0"/>
              <a:t>priority-inheritance protocol</a:t>
            </a:r>
            <a:br>
              <a:rPr lang="en-US" altLang="en-US" b="1" dirty="0"/>
            </a:br>
            <a:br>
              <a:rPr lang="en-US" altLang="en-US" b="1" dirty="0"/>
            </a:br>
            <a:endParaRPr lang="en-US" altLang="en-US" b="1" dirty="0"/>
          </a:p>
        </p:txBody>
      </p:sp>
      <p:sp>
        <p:nvSpPr>
          <p:cNvPr id="6" name="Title 1">
            <a:extLst>
              <a:ext uri="{FF2B5EF4-FFF2-40B4-BE49-F238E27FC236}">
                <a16:creationId xmlns:a16="http://schemas.microsoft.com/office/drawing/2014/main" id="{D06CA1E1-4F3C-40FD-8128-8886B3D8AE7B}"/>
              </a:ext>
            </a:extLst>
          </p:cNvPr>
          <p:cNvSpPr>
            <a:spLocks noGrp="1"/>
          </p:cNvSpPr>
          <p:nvPr>
            <p:ph type="title"/>
          </p:nvPr>
        </p:nvSpPr>
        <p:spPr>
          <a:xfrm>
            <a:off x="457200" y="1195621"/>
            <a:ext cx="8229600" cy="576262"/>
          </a:xfrm>
        </p:spPr>
        <p:txBody>
          <a:bodyPr/>
          <a:lstStyle/>
          <a:p>
            <a:pPr algn="ctr"/>
            <a:r>
              <a:rPr lang="en-US" altLang="en-US" sz="2400" b="1" dirty="0"/>
              <a:t>Liveness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53F0-CC1F-9553-DB02-CC5162AE4D57}"/>
              </a:ext>
            </a:extLst>
          </p:cNvPr>
          <p:cNvSpPr>
            <a:spLocks noGrp="1"/>
          </p:cNvSpPr>
          <p:nvPr>
            <p:ph type="ctrTitle" idx="4294967295"/>
          </p:nvPr>
        </p:nvSpPr>
        <p:spPr>
          <a:xfrm>
            <a:off x="687739" y="2503937"/>
            <a:ext cx="10231676" cy="1211586"/>
          </a:xfrm>
          <a:prstGeom prst="rect">
            <a:avLst/>
          </a:prstGeom>
        </p:spPr>
        <p:txBody>
          <a:bodyPr>
            <a:noAutofit/>
          </a:bodyPr>
          <a:lstStyle/>
          <a:p>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br>
              <a:rPr lang="en-US" sz="2400" b="1" dirty="0">
                <a:solidFill>
                  <a:srgbClr val="002060"/>
                </a:solidFill>
                <a:latin typeface="Times New Roman" panose="02020603050405020304" pitchFamily="18" charset="0"/>
                <a:cs typeface="Times New Roman" panose="02020603050405020304" pitchFamily="18" charset="0"/>
              </a:rPr>
            </a:br>
            <a:endParaRPr lang="en-US" sz="2400" dirty="0"/>
          </a:p>
        </p:txBody>
      </p:sp>
      <p:sp>
        <p:nvSpPr>
          <p:cNvPr id="5" name="Subtitle 2">
            <a:extLst>
              <a:ext uri="{FF2B5EF4-FFF2-40B4-BE49-F238E27FC236}">
                <a16:creationId xmlns:a16="http://schemas.microsoft.com/office/drawing/2014/main" id="{97E971F2-9E26-AC7C-6B50-66A4E6DAD1F6}"/>
              </a:ext>
            </a:extLst>
          </p:cNvPr>
          <p:cNvSpPr txBox="1">
            <a:spLocks/>
          </p:cNvSpPr>
          <p:nvPr/>
        </p:nvSpPr>
        <p:spPr>
          <a:xfrm>
            <a:off x="1356757" y="1890414"/>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prstClr val="black"/>
              </a:solidFill>
              <a:latin typeface="Times New Roman"/>
            </a:endParaRPr>
          </a:p>
        </p:txBody>
      </p:sp>
      <p:pic>
        <p:nvPicPr>
          <p:cNvPr id="23" name="Picture 22">
            <a:extLst>
              <a:ext uri="{FF2B5EF4-FFF2-40B4-BE49-F238E27FC236}">
                <a16:creationId xmlns:a16="http://schemas.microsoft.com/office/drawing/2014/main" id="{C4F86468-AEA8-B66F-F777-E3EDBA2722F1}"/>
              </a:ext>
            </a:extLst>
          </p:cNvPr>
          <p:cNvPicPr>
            <a:picLocks noChangeAspect="1"/>
          </p:cNvPicPr>
          <p:nvPr/>
        </p:nvPicPr>
        <p:blipFill>
          <a:blip r:embed="rId2"/>
          <a:stretch>
            <a:fillRect/>
          </a:stretch>
        </p:blipFill>
        <p:spPr>
          <a:xfrm>
            <a:off x="502435" y="3200380"/>
            <a:ext cx="11187130" cy="457240"/>
          </a:xfrm>
          <a:prstGeom prst="rect">
            <a:avLst/>
          </a:prstGeom>
        </p:spPr>
      </p:pic>
      <p:sp>
        <p:nvSpPr>
          <p:cNvPr id="8" name="Date Placeholder 7">
            <a:extLst>
              <a:ext uri="{FF2B5EF4-FFF2-40B4-BE49-F238E27FC236}">
                <a16:creationId xmlns:a16="http://schemas.microsoft.com/office/drawing/2014/main" id="{15A389CA-942E-9CC8-7375-BBE87B67A7FD}"/>
              </a:ext>
            </a:extLst>
          </p:cNvPr>
          <p:cNvSpPr>
            <a:spLocks noGrp="1"/>
          </p:cNvSpPr>
          <p:nvPr>
            <p:ph type="dt" sz="half" idx="10"/>
          </p:nvPr>
        </p:nvSpPr>
        <p:spPr/>
        <p:txBody>
          <a:bodyPr/>
          <a:lstStyle/>
          <a:p>
            <a:r>
              <a:rPr lang="en-US" dirty="0"/>
              <a:t>24/07/2025</a:t>
            </a:r>
          </a:p>
        </p:txBody>
      </p:sp>
      <p:sp>
        <p:nvSpPr>
          <p:cNvPr id="9" name="Footer Placeholder 8">
            <a:extLst>
              <a:ext uri="{FF2B5EF4-FFF2-40B4-BE49-F238E27FC236}">
                <a16:creationId xmlns:a16="http://schemas.microsoft.com/office/drawing/2014/main" id="{F10B388F-2D92-0A98-BD7E-A8FBF69E9D91}"/>
              </a:ext>
            </a:extLst>
          </p:cNvPr>
          <p:cNvSpPr>
            <a:spLocks noGrp="1"/>
          </p:cNvSpPr>
          <p:nvPr>
            <p:ph type="ftr" sz="quarter" idx="11"/>
          </p:nvPr>
        </p:nvSpPr>
        <p:spPr/>
        <p:txBody>
          <a:bodyPr/>
          <a:lstStyle/>
          <a:p>
            <a:r>
              <a:rPr lang="en-US" dirty="0"/>
              <a:t>Department of CSE, ATMECE, </a:t>
            </a:r>
            <a:r>
              <a:rPr lang="en-US" dirty="0" err="1"/>
              <a:t>Mysuru</a:t>
            </a:r>
            <a:endParaRPr lang="en-US" dirty="0"/>
          </a:p>
        </p:txBody>
      </p:sp>
      <p:sp>
        <p:nvSpPr>
          <p:cNvPr id="10" name="Slide Number Placeholder 9">
            <a:extLst>
              <a:ext uri="{FF2B5EF4-FFF2-40B4-BE49-F238E27FC236}">
                <a16:creationId xmlns:a16="http://schemas.microsoft.com/office/drawing/2014/main" id="{3799E895-9D5C-2BBA-E983-9C84D2E6A41B}"/>
              </a:ext>
            </a:extLst>
          </p:cNvPr>
          <p:cNvSpPr>
            <a:spLocks noGrp="1"/>
          </p:cNvSpPr>
          <p:nvPr>
            <p:ph type="sldNum" sz="quarter" idx="12"/>
          </p:nvPr>
        </p:nvSpPr>
        <p:spPr/>
        <p:txBody>
          <a:bodyPr/>
          <a:lstStyle/>
          <a:p>
            <a:fld id="{050B88D7-7741-46C0-B3EE-0924E171B329}" type="slidenum">
              <a:rPr lang="en-US" smtClean="0"/>
              <a:pPr/>
              <a:t>56</a:t>
            </a:fld>
            <a:endParaRPr lang="en-US" dirty="0"/>
          </a:p>
        </p:txBody>
      </p:sp>
      <p:sp>
        <p:nvSpPr>
          <p:cNvPr id="11" name="Title 1">
            <a:extLst>
              <a:ext uri="{FF2B5EF4-FFF2-40B4-BE49-F238E27FC236}">
                <a16:creationId xmlns:a16="http://schemas.microsoft.com/office/drawing/2014/main" id="{D8364DFA-17BC-BFF1-066D-632E3BF606FE}"/>
              </a:ext>
            </a:extLst>
          </p:cNvPr>
          <p:cNvSpPr txBox="1">
            <a:spLocks/>
          </p:cNvSpPr>
          <p:nvPr/>
        </p:nvSpPr>
        <p:spPr>
          <a:xfrm>
            <a:off x="1072832" y="2612214"/>
            <a:ext cx="10515600" cy="1325563"/>
          </a:xfrm>
          <a:prstGeom prst="rect">
            <a:avLst/>
          </a:prstGeom>
          <a:solidFill>
            <a:schemeClr val="tx2">
              <a:lumMod val="50000"/>
            </a:schemeClr>
          </a:solidFill>
          <a:ln w="76200">
            <a:solidFill>
              <a:schemeClr val="bg1"/>
            </a:solidFill>
          </a:ln>
        </p:spPr>
        <p:txBody>
          <a:bodyPr>
            <a:normAutofit/>
          </a:bodyPr>
          <a:lstStyle>
            <a:lvl1pPr eaLnBrk="1" hangingPunct="1">
              <a:defRPr>
                <a:latin typeface="+mj-lt"/>
                <a:ea typeface="+mj-ea"/>
                <a:cs typeface="+mj-cs"/>
              </a:defRPr>
            </a:lvl1pPr>
          </a:lstStyle>
          <a:p>
            <a:pPr algn="ctr" defTabSz="914400"/>
            <a:r>
              <a:rPr lang="en-US" sz="7200" b="1" kern="0">
                <a:solidFill>
                  <a:schemeClr val="bg1"/>
                </a:solidFill>
                <a:latin typeface="Times New Roman" panose="02020603050405020304" pitchFamily="18" charset="0"/>
                <a:cs typeface="Times New Roman" panose="02020603050405020304" pitchFamily="18" charset="0"/>
              </a:rPr>
              <a:t>Thank you </a:t>
            </a:r>
            <a:endParaRPr lang="en-US" sz="7200" b="1" kern="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2307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241C86DA-5745-4F87-B29A-C8244F473A73}"/>
              </a:ext>
            </a:extLst>
          </p:cNvPr>
          <p:cNvSpPr>
            <a:spLocks noGrp="1"/>
          </p:cNvSpPr>
          <p:nvPr>
            <p:ph type="title"/>
          </p:nvPr>
        </p:nvSpPr>
        <p:spPr>
          <a:xfrm>
            <a:off x="897128" y="1168156"/>
            <a:ext cx="8229600" cy="576262"/>
          </a:xfrm>
        </p:spPr>
        <p:txBody>
          <a:bodyPr/>
          <a:lstStyle/>
          <a:p>
            <a:pPr algn="ctr"/>
            <a:r>
              <a:rPr lang="en-US" altLang="en-US" sz="2800" b="1" dirty="0"/>
              <a:t>Critical Section Problem</a:t>
            </a:r>
          </a:p>
        </p:txBody>
      </p:sp>
      <p:sp>
        <p:nvSpPr>
          <p:cNvPr id="19458" name="Content Placeholder 2">
            <a:extLst>
              <a:ext uri="{FF2B5EF4-FFF2-40B4-BE49-F238E27FC236}">
                <a16:creationId xmlns:a16="http://schemas.microsoft.com/office/drawing/2014/main" id="{B338794A-A20C-44DB-8F23-B3455E712537}"/>
              </a:ext>
            </a:extLst>
          </p:cNvPr>
          <p:cNvSpPr>
            <a:spLocks noGrp="1"/>
          </p:cNvSpPr>
          <p:nvPr>
            <p:ph idx="1"/>
          </p:nvPr>
        </p:nvSpPr>
        <p:spPr>
          <a:xfrm>
            <a:off x="1337057" y="2233783"/>
            <a:ext cx="7349743" cy="4433523"/>
          </a:xfrm>
        </p:spPr>
        <p:txBody>
          <a:bodyPr/>
          <a:lstStyle/>
          <a:p>
            <a:pPr marL="285750" indent="-285750">
              <a:buFont typeface="Arial" panose="020B0604020202020204" pitchFamily="34" charset="0"/>
              <a:buChar char="•"/>
            </a:pPr>
            <a:r>
              <a:rPr lang="en-US" altLang="en-US" dirty="0"/>
              <a:t>Consider system of </a:t>
            </a:r>
            <a:r>
              <a:rPr lang="en-US" altLang="en-US" b="1" i="1" dirty="0"/>
              <a:t>n</a:t>
            </a:r>
            <a:r>
              <a:rPr lang="en-US" altLang="en-US" b="1" dirty="0"/>
              <a:t> </a:t>
            </a:r>
            <a:r>
              <a:rPr lang="en-US" altLang="en-US" dirty="0"/>
              <a:t>processes {</a:t>
            </a:r>
            <a:r>
              <a:rPr lang="en-US" altLang="en-US" b="1" i="1" dirty="0"/>
              <a:t>p</a:t>
            </a:r>
            <a:r>
              <a:rPr lang="en-US" altLang="en-US" b="1" i="1" baseline="-25000" dirty="0"/>
              <a:t>0</a:t>
            </a:r>
            <a:r>
              <a:rPr lang="en-US" altLang="en-US" b="1" i="1" dirty="0"/>
              <a:t>, p</a:t>
            </a:r>
            <a:r>
              <a:rPr lang="en-US" altLang="en-US" b="1" i="1" baseline="-25000" dirty="0"/>
              <a:t>1</a:t>
            </a:r>
            <a:r>
              <a:rPr lang="en-US" altLang="en-US" b="1" i="1" dirty="0"/>
              <a:t>, … p</a:t>
            </a:r>
            <a:r>
              <a:rPr lang="en-US" altLang="en-US" b="1" i="1" baseline="-25000" dirty="0"/>
              <a:t>n-1</a:t>
            </a:r>
            <a:r>
              <a:rPr lang="en-US" altLang="en-US" dirty="0"/>
              <a:t>}</a:t>
            </a:r>
          </a:p>
          <a:p>
            <a:pPr marL="285750" indent="-285750">
              <a:buFont typeface="Arial" panose="020B0604020202020204" pitchFamily="34" charset="0"/>
              <a:buChar char="•"/>
            </a:pPr>
            <a:r>
              <a:rPr lang="en-US" altLang="en-US" dirty="0"/>
              <a:t>Each process has </a:t>
            </a:r>
            <a:r>
              <a:rPr lang="en-US" altLang="en-US" b="1" dirty="0">
                <a:solidFill>
                  <a:srgbClr val="006699"/>
                </a:solidFill>
                <a:latin typeface="+mj-lt"/>
              </a:rPr>
              <a:t>critical section </a:t>
            </a:r>
            <a:r>
              <a:rPr lang="en-US" altLang="en-US" dirty="0"/>
              <a:t>segment of code</a:t>
            </a:r>
          </a:p>
          <a:p>
            <a:pPr marL="742950" lvl="1" indent="-285750">
              <a:buFont typeface="Arial" panose="020B0604020202020204" pitchFamily="34" charset="0"/>
              <a:buChar char="•"/>
            </a:pPr>
            <a:r>
              <a:rPr lang="en-US" altLang="en-US" dirty="0"/>
              <a:t>Process may be changing common variables, updating table, writing file, etc.</a:t>
            </a:r>
          </a:p>
          <a:p>
            <a:pPr marL="742950" lvl="1" indent="-285750">
              <a:buFont typeface="Arial" panose="020B0604020202020204" pitchFamily="34" charset="0"/>
              <a:buChar char="•"/>
            </a:pPr>
            <a:r>
              <a:rPr lang="en-US" altLang="en-US" dirty="0"/>
              <a:t>When one process in critical section, no other may be in its critical section</a:t>
            </a:r>
          </a:p>
          <a:p>
            <a:pPr marL="285750" indent="-285750">
              <a:buFont typeface="Arial" panose="020B0604020202020204" pitchFamily="34" charset="0"/>
              <a:buChar char="•"/>
            </a:pPr>
            <a:r>
              <a:rPr lang="en-US" altLang="en-US" b="1" i="1" dirty="0"/>
              <a:t>Critical section problem </a:t>
            </a:r>
            <a:r>
              <a:rPr lang="en-US" altLang="en-US" dirty="0"/>
              <a:t>is to design protocol to solve this</a:t>
            </a:r>
          </a:p>
          <a:p>
            <a:pPr marL="285750" indent="-285750">
              <a:buFont typeface="Arial" panose="020B0604020202020204" pitchFamily="34" charset="0"/>
              <a:buChar char="•"/>
            </a:pPr>
            <a:r>
              <a:rPr lang="en-US" altLang="en-US" dirty="0"/>
              <a:t>Each process must ask permission to enter critical section in </a:t>
            </a:r>
            <a:r>
              <a:rPr lang="en-US" altLang="en-US" b="1" dirty="0">
                <a:solidFill>
                  <a:srgbClr val="006699"/>
                </a:solidFill>
                <a:latin typeface="+mj-lt"/>
              </a:rPr>
              <a:t>entry</a:t>
            </a:r>
            <a:r>
              <a:rPr lang="en-US" altLang="en-US" b="1" dirty="0">
                <a:solidFill>
                  <a:srgbClr val="3366FF"/>
                </a:solidFill>
              </a:rPr>
              <a:t> </a:t>
            </a:r>
            <a:r>
              <a:rPr lang="en-US" altLang="en-US" b="1" dirty="0">
                <a:solidFill>
                  <a:srgbClr val="006699"/>
                </a:solidFill>
                <a:latin typeface="+mj-lt"/>
              </a:rPr>
              <a:t>section</a:t>
            </a:r>
            <a:r>
              <a:rPr lang="en-US" altLang="en-US" dirty="0"/>
              <a:t>, may follow critical section with </a:t>
            </a:r>
            <a:r>
              <a:rPr lang="en-US" altLang="en-US" b="1" dirty="0">
                <a:solidFill>
                  <a:srgbClr val="006699"/>
                </a:solidFill>
                <a:latin typeface="+mj-lt"/>
              </a:rPr>
              <a:t>exit section</a:t>
            </a:r>
            <a:r>
              <a:rPr lang="en-US" altLang="en-US" dirty="0"/>
              <a:t>, then </a:t>
            </a:r>
            <a:r>
              <a:rPr lang="en-US" altLang="en-US" b="1" dirty="0">
                <a:solidFill>
                  <a:srgbClr val="006699"/>
                </a:solidFill>
                <a:latin typeface="+mj-lt"/>
              </a:rPr>
              <a:t>remainder section</a:t>
            </a:r>
          </a:p>
          <a:p>
            <a:endParaRPr lang="en-US" altLang="en-US" b="1" dirty="0">
              <a:solidFill>
                <a:srgbClr val="3366FF"/>
              </a:solidFill>
            </a:endParaRPr>
          </a:p>
          <a:p>
            <a:pPr>
              <a:buFont typeface="Monotype Sorts" pitchFamily="-84" charset="2"/>
              <a:buNone/>
            </a:pPr>
            <a:endParaRPr lang="en-US" altLang="en-US" b="1" dirty="0">
              <a:solidFill>
                <a:srgbClr val="006699"/>
              </a:solidFill>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4C7F20DE-D280-45CC-980B-BCB54111250C}"/>
              </a:ext>
            </a:extLst>
          </p:cNvPr>
          <p:cNvSpPr>
            <a:spLocks noGrp="1"/>
          </p:cNvSpPr>
          <p:nvPr>
            <p:ph type="title"/>
          </p:nvPr>
        </p:nvSpPr>
        <p:spPr>
          <a:xfrm>
            <a:off x="1119352" y="1333026"/>
            <a:ext cx="8229600" cy="576262"/>
          </a:xfrm>
        </p:spPr>
        <p:txBody>
          <a:bodyPr/>
          <a:lstStyle/>
          <a:p>
            <a:pPr algn="ctr"/>
            <a:r>
              <a:rPr lang="en-US" altLang="en-US" sz="2800" b="1" dirty="0"/>
              <a:t>Critical Section</a:t>
            </a:r>
          </a:p>
        </p:txBody>
      </p:sp>
      <p:sp>
        <p:nvSpPr>
          <p:cNvPr id="20482" name="Content Placeholder 2">
            <a:extLst>
              <a:ext uri="{FF2B5EF4-FFF2-40B4-BE49-F238E27FC236}">
                <a16:creationId xmlns:a16="http://schemas.microsoft.com/office/drawing/2014/main" id="{F974E91A-239B-4390-9863-29FFA57CC958}"/>
              </a:ext>
            </a:extLst>
          </p:cNvPr>
          <p:cNvSpPr>
            <a:spLocks noGrp="1"/>
          </p:cNvSpPr>
          <p:nvPr>
            <p:ph idx="1"/>
          </p:nvPr>
        </p:nvSpPr>
        <p:spPr/>
        <p:txBody>
          <a:bodyPr/>
          <a:lstStyle/>
          <a:p>
            <a:r>
              <a:rPr lang="en-US" altLang="en-US" b="1" i="1" baseline="-25000" dirty="0"/>
              <a:t> </a:t>
            </a:r>
            <a:endParaRPr lang="en-US" altLang="en-US" dirty="0"/>
          </a:p>
          <a:p>
            <a:endParaRPr lang="en-US" altLang="en-US" b="1" dirty="0">
              <a:solidFill>
                <a:srgbClr val="0000FF"/>
              </a:solidFill>
            </a:endParaRPr>
          </a:p>
        </p:txBody>
      </p:sp>
      <p:pic>
        <p:nvPicPr>
          <p:cNvPr id="2" name="Picture 1" descr="Text&#10;&#10;Description automatically generated">
            <a:extLst>
              <a:ext uri="{FF2B5EF4-FFF2-40B4-BE49-F238E27FC236}">
                <a16:creationId xmlns:a16="http://schemas.microsoft.com/office/drawing/2014/main" id="{FFFE6DEE-1E43-83A5-861B-DE65DAB5E06F}"/>
              </a:ext>
            </a:extLst>
          </p:cNvPr>
          <p:cNvPicPr>
            <a:picLocks noChangeAspect="1"/>
          </p:cNvPicPr>
          <p:nvPr/>
        </p:nvPicPr>
        <p:blipFill>
          <a:blip r:embed="rId2"/>
          <a:stretch>
            <a:fillRect/>
          </a:stretch>
        </p:blipFill>
        <p:spPr>
          <a:xfrm>
            <a:off x="4139836" y="2874066"/>
            <a:ext cx="2592040" cy="2515352"/>
          </a:xfrm>
          <a:prstGeom prst="rect">
            <a:avLst/>
          </a:prstGeom>
        </p:spPr>
      </p:pic>
      <p:sp>
        <p:nvSpPr>
          <p:cNvPr id="5" name="TextBox 4">
            <a:extLst>
              <a:ext uri="{FF2B5EF4-FFF2-40B4-BE49-F238E27FC236}">
                <a16:creationId xmlns:a16="http://schemas.microsoft.com/office/drawing/2014/main" id="{E3E49E2E-3CCF-4307-B2E2-8DA7E931CD2B}"/>
              </a:ext>
            </a:extLst>
          </p:cNvPr>
          <p:cNvSpPr txBox="1"/>
          <p:nvPr/>
        </p:nvSpPr>
        <p:spPr>
          <a:xfrm>
            <a:off x="1265183" y="2299857"/>
            <a:ext cx="6187964" cy="369332"/>
          </a:xfrm>
          <a:prstGeom prst="rect">
            <a:avLst/>
          </a:prstGeom>
          <a:noFill/>
        </p:spPr>
        <p:txBody>
          <a:bodyPr wrap="square">
            <a:spAutoFit/>
          </a:bodyPr>
          <a:lstStyle/>
          <a:p>
            <a:r>
              <a:rPr lang="en-US" altLang="en-US" dirty="0"/>
              <a:t>General structure of process </a:t>
            </a:r>
            <a:r>
              <a:rPr lang="en-US" altLang="en-US" b="1" i="1" dirty="0"/>
              <a:t>P</a:t>
            </a:r>
            <a:r>
              <a:rPr lang="en-US" altLang="en-US" b="1" i="1" baseline="-25000" dirty="0"/>
              <a:t>i  </a:t>
            </a:r>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B0492801-590C-4595-B50B-48839BE59B60}"/>
              </a:ext>
            </a:extLst>
          </p:cNvPr>
          <p:cNvSpPr>
            <a:spLocks noGrp="1" noChangeArrowheads="1"/>
          </p:cNvSpPr>
          <p:nvPr>
            <p:ph type="title"/>
          </p:nvPr>
        </p:nvSpPr>
        <p:spPr>
          <a:xfrm>
            <a:off x="1182429" y="1242715"/>
            <a:ext cx="8081606" cy="576262"/>
          </a:xfrm>
        </p:spPr>
        <p:txBody>
          <a:bodyPr/>
          <a:lstStyle/>
          <a:p>
            <a:pPr algn="ctr" eaLnBrk="1" hangingPunct="1"/>
            <a:r>
              <a:rPr lang="en-US" altLang="en-US" sz="2800" b="1" dirty="0"/>
              <a:t>Critical-Section Problem (Cont.)</a:t>
            </a:r>
          </a:p>
        </p:txBody>
      </p:sp>
      <p:sp>
        <p:nvSpPr>
          <p:cNvPr id="21506" name="Rectangle 3">
            <a:extLst>
              <a:ext uri="{FF2B5EF4-FFF2-40B4-BE49-F238E27FC236}">
                <a16:creationId xmlns:a16="http://schemas.microsoft.com/office/drawing/2014/main" id="{34120D2B-C00D-4788-A304-48C827DAAA2A}"/>
              </a:ext>
            </a:extLst>
          </p:cNvPr>
          <p:cNvSpPr>
            <a:spLocks noGrp="1" noChangeArrowheads="1"/>
          </p:cNvSpPr>
          <p:nvPr>
            <p:ph idx="1"/>
          </p:nvPr>
        </p:nvSpPr>
        <p:spPr>
          <a:xfrm>
            <a:off x="1182429" y="2646743"/>
            <a:ext cx="7688423" cy="4530725"/>
          </a:xfrm>
        </p:spPr>
        <p:txBody>
          <a:bodyPr/>
          <a:lstStyle/>
          <a:p>
            <a:pPr marL="342900" indent="-342900">
              <a:buFont typeface="Monotype Sorts" pitchFamily="-84" charset="2"/>
              <a:buAutoNum type="arabicPeriod"/>
            </a:pPr>
            <a:r>
              <a:rPr lang="en-US" altLang="en-US" b="1" dirty="0">
                <a:solidFill>
                  <a:srgbClr val="006699"/>
                </a:solidFill>
                <a:latin typeface="+mj-lt"/>
              </a:rPr>
              <a:t>Mutual Exclusion </a:t>
            </a:r>
            <a:r>
              <a:rPr lang="en-US" altLang="en-US" dirty="0"/>
              <a:t>- If process </a:t>
            </a:r>
            <a:r>
              <a:rPr lang="en-US" altLang="en-US" b="1" i="1" dirty="0"/>
              <a:t>P</a:t>
            </a:r>
            <a:r>
              <a:rPr lang="en-US" altLang="en-US" b="1" i="1" baseline="-25000" dirty="0"/>
              <a:t>i</a:t>
            </a:r>
            <a:r>
              <a:rPr lang="en-US" altLang="en-US" b="1" dirty="0"/>
              <a:t> </a:t>
            </a:r>
            <a:r>
              <a:rPr lang="en-US" altLang="en-US" dirty="0"/>
              <a:t>is executing in its critical section, then no other processes can be executing in their critical sections</a:t>
            </a:r>
          </a:p>
          <a:p>
            <a:pPr marL="342900" indent="-342900">
              <a:buFont typeface="Monotype Sorts" pitchFamily="-84" charset="2"/>
              <a:buAutoNum type="arabicPeriod"/>
            </a:pPr>
            <a:r>
              <a:rPr lang="en-US" altLang="en-US" b="1" dirty="0">
                <a:solidFill>
                  <a:srgbClr val="006699"/>
                </a:solidFill>
                <a:latin typeface="+mj-lt"/>
              </a:rPr>
              <a:t>Progress</a:t>
            </a:r>
            <a:r>
              <a:rPr lang="en-US" altLang="en-US" b="1" dirty="0"/>
              <a:t> </a:t>
            </a:r>
            <a:r>
              <a:rPr lang="en-US" altLang="en-US" dirty="0"/>
              <a:t>- If no process is executing in its critical section and there exist some processes that wish to enter their critical section, then the selection of the process that will enter the critical section next cannot be postponed indefinitely</a:t>
            </a:r>
          </a:p>
          <a:p>
            <a:pPr marL="342900" indent="-342900">
              <a:buFont typeface="Monotype Sorts" pitchFamily="-84" charset="2"/>
              <a:buAutoNum type="arabicPeriod"/>
            </a:pPr>
            <a:r>
              <a:rPr lang="en-US" altLang="en-US" b="1" dirty="0">
                <a:solidFill>
                  <a:srgbClr val="006699"/>
                </a:solidFill>
              </a:rPr>
              <a:t>Bounded Waiting </a:t>
            </a:r>
            <a:r>
              <a:rPr lang="en-US" altLang="en-US" dirty="0"/>
              <a:t>- A bound must exist on the number of times that other processes are allowed to enter their critical sections after a process has made a request to enter its critical section and before that request is granted</a:t>
            </a:r>
            <a:r>
              <a:rPr lang="en-US" altLang="en-US" dirty="0">
                <a:solidFill>
                  <a:srgbClr val="993300"/>
                </a:solidFill>
              </a:rPr>
              <a:t> </a:t>
            </a:r>
            <a:endParaRPr lang="en-US" altLang="en-US" dirty="0"/>
          </a:p>
          <a:p>
            <a:pPr lvl="1">
              <a:buSzPct val="125000"/>
            </a:pPr>
            <a:r>
              <a:rPr lang="en-US" altLang="en-US" dirty="0"/>
              <a:t>Assume that each process executes at a nonzero speed </a:t>
            </a:r>
          </a:p>
          <a:p>
            <a:pPr lvl="1">
              <a:buSzPct val="125000"/>
            </a:pPr>
            <a:r>
              <a:rPr lang="en-US" altLang="en-US" dirty="0"/>
              <a:t>No assumption concerning </a:t>
            </a:r>
            <a:r>
              <a:rPr lang="en-US" altLang="en-US" b="1" dirty="0">
                <a:solidFill>
                  <a:srgbClr val="006699"/>
                </a:solidFill>
                <a:latin typeface="+mj-lt"/>
              </a:rPr>
              <a:t>relative speed </a:t>
            </a:r>
            <a:r>
              <a:rPr lang="en-US" altLang="en-US" dirty="0"/>
              <a:t>of the</a:t>
            </a:r>
            <a:r>
              <a:rPr lang="en-US" altLang="en-US" b="1" dirty="0"/>
              <a:t> </a:t>
            </a:r>
            <a:r>
              <a:rPr lang="en-US" altLang="en-US" b="1" i="1" dirty="0">
                <a:solidFill>
                  <a:srgbClr val="000000"/>
                </a:solidFill>
              </a:rPr>
              <a:t>n</a:t>
            </a:r>
            <a:r>
              <a:rPr lang="en-US" altLang="en-US" b="1" dirty="0">
                <a:solidFill>
                  <a:srgbClr val="000000"/>
                </a:solidFill>
              </a:rPr>
              <a:t> </a:t>
            </a:r>
            <a:r>
              <a:rPr lang="en-US" altLang="en-US" dirty="0"/>
              <a:t>processes</a:t>
            </a:r>
          </a:p>
        </p:txBody>
      </p:sp>
      <p:sp>
        <p:nvSpPr>
          <p:cNvPr id="2" name="TextBox 1"/>
          <p:cNvSpPr txBox="1"/>
          <p:nvPr/>
        </p:nvSpPr>
        <p:spPr>
          <a:xfrm>
            <a:off x="975433" y="1818977"/>
            <a:ext cx="7197208" cy="369332"/>
          </a:xfrm>
          <a:prstGeom prst="rect">
            <a:avLst/>
          </a:prstGeom>
          <a:noFill/>
        </p:spPr>
        <p:txBody>
          <a:bodyPr wrap="square" rtlCol="0">
            <a:spAutoFit/>
          </a:bodyPr>
          <a:lstStyle/>
          <a:p>
            <a:r>
              <a:rPr lang="en-US" altLang="en-US" dirty="0"/>
              <a:t>Requirements for solution to critical-section problem</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2DBE0950-3B65-44CE-A578-E49302B90774}"/>
              </a:ext>
            </a:extLst>
          </p:cNvPr>
          <p:cNvSpPr>
            <a:spLocks noGrp="1" noChangeArrowheads="1"/>
          </p:cNvSpPr>
          <p:nvPr>
            <p:ph type="title"/>
          </p:nvPr>
        </p:nvSpPr>
        <p:spPr>
          <a:xfrm>
            <a:off x="755776" y="1094218"/>
            <a:ext cx="8211457" cy="576262"/>
          </a:xfrm>
        </p:spPr>
        <p:txBody>
          <a:bodyPr/>
          <a:lstStyle/>
          <a:p>
            <a:pPr algn="ctr" eaLnBrk="1" hangingPunct="1"/>
            <a:r>
              <a:rPr lang="en-US" altLang="en-US" sz="2800" b="1" dirty="0"/>
              <a:t>Interrupt-based Solution</a:t>
            </a:r>
          </a:p>
        </p:txBody>
      </p:sp>
      <p:sp>
        <p:nvSpPr>
          <p:cNvPr id="23554" name="Rectangle 3">
            <a:extLst>
              <a:ext uri="{FF2B5EF4-FFF2-40B4-BE49-F238E27FC236}">
                <a16:creationId xmlns:a16="http://schemas.microsoft.com/office/drawing/2014/main" id="{3230E0EE-52C7-4A95-B889-DCDC6B78BEAA}"/>
              </a:ext>
            </a:extLst>
          </p:cNvPr>
          <p:cNvSpPr>
            <a:spLocks noGrp="1" noChangeArrowheads="1"/>
          </p:cNvSpPr>
          <p:nvPr>
            <p:ph idx="1"/>
          </p:nvPr>
        </p:nvSpPr>
        <p:spPr>
          <a:xfrm>
            <a:off x="1032763" y="3608687"/>
            <a:ext cx="7724775" cy="1079749"/>
          </a:xfrm>
        </p:spPr>
        <p:txBody>
          <a:bodyPr/>
          <a:lstStyle/>
          <a:p>
            <a:r>
              <a:rPr lang="en-US" altLang="en-US" dirty="0"/>
              <a:t>Entry section:  disable interrupts</a:t>
            </a:r>
          </a:p>
          <a:p>
            <a:r>
              <a:rPr lang="en-US" altLang="en-US" dirty="0"/>
              <a:t>Exit section:  enable  interrupts</a:t>
            </a:r>
          </a:p>
          <a:p>
            <a:r>
              <a:rPr lang="en-US" altLang="en-US" dirty="0"/>
              <a:t>Will this solve the problem?</a:t>
            </a:r>
          </a:p>
          <a:p>
            <a:pPr marL="0" indent="0">
              <a:buNone/>
            </a:pPr>
            <a:endParaRPr lang="en-US" altLang="en-US" dirty="0"/>
          </a:p>
          <a:p>
            <a:endParaRPr lang="en-US" altLang="en-US" dirty="0"/>
          </a:p>
        </p:txBody>
      </p:sp>
      <p:sp>
        <p:nvSpPr>
          <p:cNvPr id="2" name="TextBox 1">
            <a:extLst>
              <a:ext uri="{FF2B5EF4-FFF2-40B4-BE49-F238E27FC236}">
                <a16:creationId xmlns:a16="http://schemas.microsoft.com/office/drawing/2014/main" id="{00204EAF-EBED-4BD8-A709-62EA006EC0AF}"/>
              </a:ext>
            </a:extLst>
          </p:cNvPr>
          <p:cNvSpPr txBox="1"/>
          <p:nvPr/>
        </p:nvSpPr>
        <p:spPr>
          <a:xfrm>
            <a:off x="746445" y="2258007"/>
            <a:ext cx="6614631" cy="369332"/>
          </a:xfrm>
          <a:prstGeom prst="rect">
            <a:avLst/>
          </a:prstGeom>
          <a:noFill/>
        </p:spPr>
        <p:txBody>
          <a:bodyPr wrap="none" rtlCol="0">
            <a:spAutoFit/>
          </a:bodyPr>
          <a:lstStyle/>
          <a:p>
            <a:pPr marL="741363" lvl="1" indent="-285750">
              <a:buClr>
                <a:srgbClr val="CC6600"/>
              </a:buClr>
              <a:buSzPct val="110000"/>
              <a:buFont typeface="Arial" panose="020B0604020202020204" pitchFamily="34" charset="0"/>
              <a:buChar char="•"/>
            </a:pPr>
            <a:r>
              <a:rPr lang="en-US" altLang="en-US" dirty="0">
                <a:latin typeface="+mn-lt"/>
              </a:rPr>
              <a:t>What if the critical section is code that runs for an hour?</a:t>
            </a:r>
          </a:p>
        </p:txBody>
      </p:sp>
      <p:sp>
        <p:nvSpPr>
          <p:cNvPr id="3" name="TextBox 2">
            <a:extLst>
              <a:ext uri="{FF2B5EF4-FFF2-40B4-BE49-F238E27FC236}">
                <a16:creationId xmlns:a16="http://schemas.microsoft.com/office/drawing/2014/main" id="{A3747BF1-0BE2-4FC9-8809-5015AE398B0C}"/>
              </a:ext>
            </a:extLst>
          </p:cNvPr>
          <p:cNvSpPr txBox="1"/>
          <p:nvPr/>
        </p:nvSpPr>
        <p:spPr>
          <a:xfrm>
            <a:off x="755776" y="2640562"/>
            <a:ext cx="7307129" cy="369332"/>
          </a:xfrm>
          <a:prstGeom prst="rect">
            <a:avLst/>
          </a:prstGeom>
          <a:noFill/>
        </p:spPr>
        <p:txBody>
          <a:bodyPr wrap="none" rtlCol="0">
            <a:spAutoFit/>
          </a:bodyPr>
          <a:lstStyle/>
          <a:p>
            <a:pPr marL="741363" lvl="1" indent="-285750">
              <a:buClr>
                <a:srgbClr val="CC6600"/>
              </a:buClr>
              <a:buSzPct val="110000"/>
              <a:buFont typeface="Arial" panose="020B0604020202020204" pitchFamily="34" charset="0"/>
              <a:buChar char="•"/>
            </a:pPr>
            <a:r>
              <a:rPr lang="en-US" altLang="en-US" dirty="0">
                <a:latin typeface="+mn-lt"/>
              </a:rPr>
              <a:t>Can some processes starve – never enter their critical section.</a:t>
            </a:r>
          </a:p>
        </p:txBody>
      </p:sp>
      <p:sp>
        <p:nvSpPr>
          <p:cNvPr id="4" name="TextBox 3">
            <a:extLst>
              <a:ext uri="{FF2B5EF4-FFF2-40B4-BE49-F238E27FC236}">
                <a16:creationId xmlns:a16="http://schemas.microsoft.com/office/drawing/2014/main" id="{E8AD53CC-1B62-467C-9616-E429877C3F20}"/>
              </a:ext>
            </a:extLst>
          </p:cNvPr>
          <p:cNvSpPr txBox="1"/>
          <p:nvPr/>
        </p:nvSpPr>
        <p:spPr>
          <a:xfrm>
            <a:off x="755776" y="3051108"/>
            <a:ext cx="4139375" cy="369332"/>
          </a:xfrm>
          <a:prstGeom prst="rect">
            <a:avLst/>
          </a:prstGeom>
          <a:noFill/>
        </p:spPr>
        <p:txBody>
          <a:bodyPr wrap="square" rtlCol="0">
            <a:spAutoFit/>
          </a:bodyPr>
          <a:lstStyle/>
          <a:p>
            <a:pPr marL="741363" lvl="1" indent="-285750">
              <a:buClr>
                <a:srgbClr val="CC6600"/>
              </a:buClr>
              <a:buSzPct val="110000"/>
              <a:buFont typeface="Arial" panose="020B0604020202020204" pitchFamily="34" charset="0"/>
              <a:buChar char="•"/>
            </a:pPr>
            <a:r>
              <a:rPr lang="en-US" altLang="en-US" dirty="0">
                <a:latin typeface="+mn-lt"/>
              </a:rPr>
              <a:t>What if there are two CPUs?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2399</TotalTime>
  <Words>3743</Words>
  <Application>Microsoft Office PowerPoint</Application>
  <PresentationFormat>Widescreen</PresentationFormat>
  <Paragraphs>523</Paragraphs>
  <Slides>56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56</vt:i4>
      </vt:variant>
    </vt:vector>
  </HeadingPairs>
  <TitlesOfParts>
    <vt:vector size="65" baseType="lpstr">
      <vt:lpstr>Aptos</vt:lpstr>
      <vt:lpstr>Arial</vt:lpstr>
      <vt:lpstr>Courier New</vt:lpstr>
      <vt:lpstr>Helvetica</vt:lpstr>
      <vt:lpstr>Monotype Sorts</vt:lpstr>
      <vt:lpstr>MT Extra</vt:lpstr>
      <vt:lpstr>Times New Roman</vt:lpstr>
      <vt:lpstr>Verdana</vt:lpstr>
      <vt:lpstr>PPT_Module 5_Python</vt:lpstr>
      <vt:lpstr>Synchronization Tools</vt:lpstr>
      <vt:lpstr>Outline</vt:lpstr>
      <vt:lpstr>Objectives</vt:lpstr>
      <vt:lpstr>Background</vt:lpstr>
      <vt:lpstr>Race Condition</vt:lpstr>
      <vt:lpstr>Critical Section Problem</vt:lpstr>
      <vt:lpstr>Critical Section</vt:lpstr>
      <vt:lpstr>Critical-Section Problem (Cont.)</vt:lpstr>
      <vt:lpstr>Interrupt-based Solution</vt:lpstr>
      <vt:lpstr>Software Solution 1</vt:lpstr>
      <vt:lpstr>Algorithm for Process Pi</vt:lpstr>
      <vt:lpstr>Correctness of the Software Solution </vt:lpstr>
      <vt:lpstr>Peterson’s Solution</vt:lpstr>
      <vt:lpstr>Algorithm for Process Pi</vt:lpstr>
      <vt:lpstr>Correctness of Peterson’s Solution </vt:lpstr>
      <vt:lpstr>Peterson’s Solution and Modern Architecture</vt:lpstr>
      <vt:lpstr>Modern Architecture Example</vt:lpstr>
      <vt:lpstr>Modern Architecture Example (Cont.)</vt:lpstr>
      <vt:lpstr>Memory Barrier</vt:lpstr>
      <vt:lpstr>Memory Barrier Example</vt:lpstr>
      <vt:lpstr>Memory Barrier Instructions</vt:lpstr>
      <vt:lpstr>Synchronization Hardware</vt:lpstr>
      <vt:lpstr>Hardware Instructions</vt:lpstr>
      <vt:lpstr>The test_and_set  Instruction </vt:lpstr>
      <vt:lpstr>Solution Using test_and_set()</vt:lpstr>
      <vt:lpstr>The compare_and_swap  Instruction </vt:lpstr>
      <vt:lpstr>Solution using compare_and_swap</vt:lpstr>
      <vt:lpstr>Bounded-waiting with compare-and-swap</vt:lpstr>
      <vt:lpstr>Atomic Variables</vt:lpstr>
      <vt:lpstr>Atomic Variables</vt:lpstr>
      <vt:lpstr>Mutex Locks</vt:lpstr>
      <vt:lpstr>Solution to CS Problem Using Mutex Locks</vt:lpstr>
      <vt:lpstr>Semaphore</vt:lpstr>
      <vt:lpstr>Semaphore (Cont.)</vt:lpstr>
      <vt:lpstr>Semaphore Usage Example</vt:lpstr>
      <vt:lpstr>Semaphore Implementation</vt:lpstr>
      <vt:lpstr>Semaphore Implementation with no Busy waiting </vt:lpstr>
      <vt:lpstr>Implementation with no Busy waiting (Cont.)</vt:lpstr>
      <vt:lpstr>Implementation with no Busy waiting (Cont.)</vt:lpstr>
      <vt:lpstr>Problems with Semaphores</vt:lpstr>
      <vt:lpstr>Monitors</vt:lpstr>
      <vt:lpstr>Schematic view of a Monitor</vt:lpstr>
      <vt:lpstr>Monitor Implementation Using Semaphores</vt:lpstr>
      <vt:lpstr>Condition Variables</vt:lpstr>
      <vt:lpstr> Monitor with Condition Variables</vt:lpstr>
      <vt:lpstr> Usage of Condition Variable  Example</vt:lpstr>
      <vt:lpstr>Monitor Implementation Using Semaphores</vt:lpstr>
      <vt:lpstr> Implementation – Condition Variables</vt:lpstr>
      <vt:lpstr>Resuming Processes within a Monitor</vt:lpstr>
      <vt:lpstr>PowerPoint Presentation</vt:lpstr>
      <vt:lpstr>PowerPoint Presentation</vt:lpstr>
      <vt:lpstr>A Monitor to Allocate Single Resource</vt:lpstr>
      <vt:lpstr>Single Resource Monitor (Cont.)</vt:lpstr>
      <vt:lpstr>Liveness</vt:lpstr>
      <vt:lpstr>Liveness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Admin</cp:lastModifiedBy>
  <cp:revision>78</cp:revision>
  <dcterms:created xsi:type="dcterms:W3CDTF">2025-06-24T09:04:55Z</dcterms:created>
  <dcterms:modified xsi:type="dcterms:W3CDTF">2025-11-10T05:38:44Z</dcterms:modified>
</cp:coreProperties>
</file>