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45"/>
  </p:notesMasterIdLst>
  <p:handoutMasterIdLst>
    <p:handoutMasterId r:id="rId4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12192000" cy="6858000"/>
  <p:notesSz cx="6858000" cy="9144000"/>
  <p:custDataLst>
    <p:tags r:id="rId4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178" y="6542947"/>
            <a:ext cx="2221927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/>
              <a:t>24/07/2025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4045" y="6542948"/>
            <a:ext cx="6300216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6548" y="6563729"/>
            <a:ext cx="2805620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4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8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9" r:id="rId2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3FFF3FEB-4621-4BB0-8381-30D0EE5065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64117" y="2365375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C1FE1CF9-67CC-4C8B-A23E-E3989C148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63125" y="1056091"/>
            <a:ext cx="7913497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Graph with a Cycle But no Deadlock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6BD7C2-3E96-EFCC-7F59-DF5B75322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444" y="1943405"/>
            <a:ext cx="3248633" cy="414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F368CA74-5723-4606-85F5-095271A5A3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8938" y="1276903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Basic Facts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7CA9EB25-8907-4C31-9562-78429BD39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8738" y="1853166"/>
            <a:ext cx="7635000" cy="4400550"/>
          </a:xfrm>
        </p:spPr>
        <p:txBody>
          <a:bodyPr/>
          <a:lstStyle/>
          <a:p>
            <a:r>
              <a:rPr lang="en-US" altLang="en-US" dirty="0"/>
              <a:t>If graph contains no cycles </a:t>
            </a:r>
            <a:r>
              <a:rPr lang="en-US" altLang="en-US" dirty="0">
                <a:sym typeface="Symbol" panose="05050102010706020507" pitchFamily="18" charset="2"/>
              </a:rPr>
              <a:t> no deadlock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If graph contains a cycle 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only one instance per resource type, then deadlock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several instances per resource type, possibility of deadlock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4E6DC195-A097-4489-91F0-0823981969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53773" y="1365195"/>
            <a:ext cx="75771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Methods for Handling Deadlocks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0B1974F3-B27D-4398-888B-6020EB15E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3007" y="2507101"/>
            <a:ext cx="7577137" cy="3295650"/>
          </a:xfrm>
        </p:spPr>
        <p:txBody>
          <a:bodyPr/>
          <a:lstStyle/>
          <a:p>
            <a:r>
              <a:rPr lang="en-US" altLang="en-US" dirty="0"/>
              <a:t>Ensure that the system will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never</a:t>
            </a:r>
            <a:r>
              <a:rPr lang="en-US" altLang="en-US" dirty="0"/>
              <a:t> enter a deadlock state:</a:t>
            </a:r>
          </a:p>
          <a:p>
            <a:pPr lvl="1"/>
            <a:r>
              <a:rPr lang="en-US" altLang="en-US" dirty="0"/>
              <a:t>Deadlock prevention</a:t>
            </a:r>
          </a:p>
          <a:p>
            <a:pPr lvl="1"/>
            <a:r>
              <a:rPr lang="en-US" altLang="en-US" dirty="0"/>
              <a:t>Deadlock avoidance</a:t>
            </a:r>
          </a:p>
          <a:p>
            <a:r>
              <a:rPr lang="en-US" altLang="en-US" dirty="0"/>
              <a:t>Allow the system to enter a deadlock state and then recover</a:t>
            </a:r>
          </a:p>
          <a:p>
            <a:r>
              <a:rPr lang="en-US" altLang="en-US" dirty="0"/>
              <a:t>Ignore the problem and pretend that deadlocks never occur in the system.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026">
            <a:extLst>
              <a:ext uri="{FF2B5EF4-FFF2-40B4-BE49-F238E27FC236}">
                <a16:creationId xmlns:a16="http://schemas.microsoft.com/office/drawing/2014/main" id="{93884E20-FE6E-43AF-8F05-40E2C3E8F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92087" y="1092135"/>
            <a:ext cx="78009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Prevention</a:t>
            </a:r>
          </a:p>
        </p:txBody>
      </p:sp>
      <p:sp>
        <p:nvSpPr>
          <p:cNvPr id="25602" name="Rectangle 1027">
            <a:extLst>
              <a:ext uri="{FF2B5EF4-FFF2-40B4-BE49-F238E27FC236}">
                <a16:creationId xmlns:a16="http://schemas.microsoft.com/office/drawing/2014/main" id="{248F74CB-A637-4326-83AD-A85531E46B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7770" y="2703790"/>
            <a:ext cx="7237084" cy="3822700"/>
          </a:xfrm>
        </p:spPr>
        <p:txBody>
          <a:bodyPr/>
          <a:lstStyle/>
          <a:p>
            <a:r>
              <a:rPr lang="en-US" altLang="en-US" b="1" dirty="0"/>
              <a:t>Mutual Exclusion</a:t>
            </a:r>
            <a:r>
              <a:rPr lang="en-US" altLang="en-US" dirty="0"/>
              <a:t> – not required for sharable resources (e.g., read-only files); must hold for non-sharable resources</a:t>
            </a:r>
          </a:p>
          <a:p>
            <a:r>
              <a:rPr lang="en-US" altLang="en-US" b="1" dirty="0"/>
              <a:t>Hold and Wait</a:t>
            </a:r>
            <a:r>
              <a:rPr lang="en-US" altLang="en-US" dirty="0"/>
              <a:t> – must guarantee that whenever a thread requests a resource, it does not hold any other resources</a:t>
            </a:r>
          </a:p>
          <a:p>
            <a:pPr lvl="1"/>
            <a:r>
              <a:rPr lang="en-US" altLang="en-US" dirty="0"/>
              <a:t>Require threads to request and be allocated all its resources before it begins execution or allow thread to request resources only when the thread has none allocated to it.</a:t>
            </a:r>
          </a:p>
          <a:p>
            <a:pPr lvl="1"/>
            <a:r>
              <a:rPr lang="en-US" altLang="en-US" dirty="0"/>
              <a:t>Low resource utilization; starvation possible</a:t>
            </a:r>
          </a:p>
        </p:txBody>
      </p:sp>
      <p:sp>
        <p:nvSpPr>
          <p:cNvPr id="25603" name="Text Box 1028">
            <a:extLst>
              <a:ext uri="{FF2B5EF4-FFF2-40B4-BE49-F238E27FC236}">
                <a16:creationId xmlns:a16="http://schemas.microsoft.com/office/drawing/2014/main" id="{9845B2D7-F006-41D6-8929-1B9EF427F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826" y="1890417"/>
            <a:ext cx="78009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Invalidate one of the four necessary conditions for deadlock: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026">
            <a:extLst>
              <a:ext uri="{FF2B5EF4-FFF2-40B4-BE49-F238E27FC236}">
                <a16:creationId xmlns:a16="http://schemas.microsoft.com/office/drawing/2014/main" id="{5E79F7A0-88E3-48D2-89FF-125D5DE02D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2362" y="1162170"/>
            <a:ext cx="7683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Prevention (Cont.)</a:t>
            </a:r>
          </a:p>
        </p:txBody>
      </p:sp>
      <p:sp>
        <p:nvSpPr>
          <p:cNvPr id="27650" name="Rectangle 1027">
            <a:extLst>
              <a:ext uri="{FF2B5EF4-FFF2-40B4-BE49-F238E27FC236}">
                <a16:creationId xmlns:a16="http://schemas.microsoft.com/office/drawing/2014/main" id="{D9A7966E-2C18-4BF6-AF61-56D5353061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3300" y="2179407"/>
            <a:ext cx="7683500" cy="4446588"/>
          </a:xfrm>
        </p:spPr>
        <p:txBody>
          <a:bodyPr/>
          <a:lstStyle/>
          <a:p>
            <a:r>
              <a:rPr lang="en-US" altLang="en-US" b="1" dirty="0"/>
              <a:t>No Preemption</a:t>
            </a:r>
            <a:r>
              <a:rPr lang="en-US" altLang="en-US" dirty="0"/>
              <a:t>:</a:t>
            </a:r>
          </a:p>
          <a:p>
            <a:pPr lvl="1"/>
            <a:r>
              <a:rPr lang="en-US" altLang="en-US" dirty="0"/>
              <a:t>If a process that is holding some resources requests another resource that cannot be immediately allocated to it, then all resources currently being held are released</a:t>
            </a:r>
          </a:p>
          <a:p>
            <a:pPr lvl="1"/>
            <a:r>
              <a:rPr lang="en-US" altLang="en-US" dirty="0"/>
              <a:t>Preempted resources are added to the list of resources for which the thread is waiting</a:t>
            </a:r>
          </a:p>
          <a:p>
            <a:pPr lvl="1"/>
            <a:r>
              <a:rPr lang="en-US" altLang="en-US" dirty="0"/>
              <a:t>Thread will be restarted only when it can regain its old resources, as well as the new ones that it is requesting</a:t>
            </a:r>
          </a:p>
          <a:p>
            <a:r>
              <a:rPr lang="en-US" altLang="en-US" b="1" dirty="0"/>
              <a:t>Circular Wait:</a:t>
            </a:r>
          </a:p>
          <a:p>
            <a:pPr lvl="1"/>
            <a:r>
              <a:rPr lang="en-US" altLang="en-US" dirty="0"/>
              <a:t>Impose a total ordering of all resource types, and require that each thread requests resources in an increasing order of enumeration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C9BCC94F-DF14-4CEF-B307-FFDB8B7BD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z="2000" b="1" dirty="0"/>
          </a:p>
        </p:txBody>
      </p:sp>
      <p:sp>
        <p:nvSpPr>
          <p:cNvPr id="92162" name="Content Placeholder 2">
            <a:extLst>
              <a:ext uri="{FF2B5EF4-FFF2-40B4-BE49-F238E27FC236}">
                <a16:creationId xmlns:a16="http://schemas.microsoft.com/office/drawing/2014/main" id="{58AB02F0-3B68-482D-A95F-2D1605DF3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043" y="2047875"/>
            <a:ext cx="8229600" cy="4810125"/>
          </a:xfrm>
        </p:spPr>
        <p:txBody>
          <a:bodyPr/>
          <a:lstStyle/>
          <a:p>
            <a:r>
              <a:rPr lang="en-US" altLang="en-US" dirty="0"/>
              <a:t>Invalidating the circular wait condition is most common.</a:t>
            </a:r>
          </a:p>
          <a:p>
            <a:r>
              <a:rPr lang="en-US" altLang="en-US" dirty="0"/>
              <a:t>Simply assign each resource (i.e., mutex locks) a unique number.</a:t>
            </a:r>
          </a:p>
          <a:p>
            <a:r>
              <a:rPr lang="en-US" altLang="en-US" dirty="0"/>
              <a:t>Resources must be acquired in order.</a:t>
            </a:r>
          </a:p>
          <a:p>
            <a:r>
              <a:rPr lang="en-US" altLang="en-US" dirty="0"/>
              <a:t>If: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first_mutex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  <a:b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second_mutex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5</a:t>
            </a:r>
            <a:b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en-US" dirty="0"/>
            </a:br>
            <a:r>
              <a:rPr lang="en-US" altLang="en-US" dirty="0"/>
              <a:t>code for </a:t>
            </a: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thread_two</a:t>
            </a:r>
            <a:r>
              <a:rPr lang="en-US" altLang="en-US" dirty="0"/>
              <a:t> could not be </a:t>
            </a:r>
            <a:br>
              <a:rPr lang="en-US" altLang="en-US" dirty="0"/>
            </a:br>
            <a:r>
              <a:rPr lang="en-US" altLang="en-US" dirty="0"/>
              <a:t>written as follows:</a:t>
            </a:r>
          </a:p>
        </p:txBody>
      </p:sp>
      <p:cxnSp>
        <p:nvCxnSpPr>
          <p:cNvPr id="92164" name="Straight Arrow Connector 5">
            <a:extLst>
              <a:ext uri="{FF2B5EF4-FFF2-40B4-BE49-F238E27FC236}">
                <a16:creationId xmlns:a16="http://schemas.microsoft.com/office/drawing/2014/main" id="{6FD34B5C-0025-47BD-A2A2-5E565E3A22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63888" y="4160838"/>
            <a:ext cx="2214562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2D606DB1-F85E-9C8D-4D0E-730345C3D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157" y="1470025"/>
            <a:ext cx="30988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CAFFD0F5-6606-4126-85B7-48E43CCCD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6670" y="1103752"/>
            <a:ext cx="77628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Avoidance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F316B56B-E9C7-4926-A854-188C569231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40971" y="3074988"/>
            <a:ext cx="7296539" cy="3783012"/>
          </a:xfrm>
        </p:spPr>
        <p:txBody>
          <a:bodyPr/>
          <a:lstStyle/>
          <a:p>
            <a:r>
              <a:rPr lang="en-US" altLang="en-US" dirty="0"/>
              <a:t>Simplest and most useful model requires that each thread declare the </a:t>
            </a:r>
            <a:r>
              <a:rPr lang="en-US" altLang="en-US" b="1" i="1" dirty="0"/>
              <a:t>maximum number</a:t>
            </a:r>
            <a:r>
              <a:rPr lang="en-US" altLang="en-US" b="1" dirty="0"/>
              <a:t> </a:t>
            </a:r>
            <a:r>
              <a:rPr lang="en-US" altLang="en-US" dirty="0"/>
              <a:t>of resources of each type that it may need</a:t>
            </a:r>
          </a:p>
          <a:p>
            <a:r>
              <a:rPr lang="en-US" altLang="en-US" dirty="0"/>
              <a:t>The deadlock-avoidance algorithm dynamically examines the resource-allocation state to ensure that there can never be a circular-wait condition</a:t>
            </a:r>
          </a:p>
          <a:p>
            <a:r>
              <a:rPr lang="en-US" altLang="en-US" dirty="0"/>
              <a:t>Resource-allocation </a:t>
            </a:r>
            <a:r>
              <a:rPr lang="en-US" altLang="en-US" i="1" dirty="0"/>
              <a:t>state</a:t>
            </a:r>
            <a:r>
              <a:rPr lang="en-US" altLang="en-US" dirty="0"/>
              <a:t> is defined by the number of available and allocated resources, and the maximum demands of the processes</a:t>
            </a:r>
          </a:p>
        </p:txBody>
      </p:sp>
      <p:sp>
        <p:nvSpPr>
          <p:cNvPr id="29699" name="Text Box 4">
            <a:extLst>
              <a:ext uri="{FF2B5EF4-FFF2-40B4-BE49-F238E27FC236}">
                <a16:creationId xmlns:a16="http://schemas.microsoft.com/office/drawing/2014/main" id="{19AE85A0-D9E0-41AE-B1B3-22E783F9D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0971" y="2123309"/>
            <a:ext cx="767909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Requires that the system has some additional </a:t>
            </a:r>
            <a:r>
              <a:rPr kumimoji="0" lang="en-US" altLang="en-US" b="1" i="1" dirty="0"/>
              <a:t>a priori </a:t>
            </a:r>
            <a:r>
              <a:rPr kumimoji="0" lang="en-US" altLang="en-US" dirty="0"/>
              <a:t>information </a:t>
            </a:r>
            <a:br>
              <a:rPr kumimoji="0" lang="en-US" altLang="en-US" dirty="0"/>
            </a:br>
            <a:r>
              <a:rPr kumimoji="0" lang="en-US" altLang="en-US" dirty="0"/>
              <a:t>available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60134717-6B8D-4E64-9AC7-D74C604788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12419" y="1096939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Safe State</a:t>
            </a: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EFC0A195-78EA-410E-9026-C9CEFE55CB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6781" y="1943438"/>
            <a:ext cx="7310438" cy="4914562"/>
          </a:xfrm>
        </p:spPr>
        <p:txBody>
          <a:bodyPr/>
          <a:lstStyle/>
          <a:p>
            <a:r>
              <a:rPr lang="en-US" altLang="en-US" dirty="0"/>
              <a:t>When a thread requests an available resource, system must decide if immediate allocation leaves the system in a safe state</a:t>
            </a:r>
          </a:p>
          <a:p>
            <a:r>
              <a:rPr lang="en-US" altLang="en-US" dirty="0"/>
              <a:t>System is 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safe state </a:t>
            </a:r>
            <a:r>
              <a:rPr lang="en-US" altLang="en-US" dirty="0"/>
              <a:t>if there exists a sequence &lt;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1</a:t>
            </a:r>
            <a:r>
              <a:rPr lang="en-US" altLang="en-US" i="1" dirty="0"/>
              <a:t>, T</a:t>
            </a:r>
            <a:r>
              <a:rPr lang="en-US" altLang="en-US" i="1" baseline="-25000" dirty="0"/>
              <a:t>2</a:t>
            </a:r>
            <a:r>
              <a:rPr lang="en-US" altLang="en-US" i="1" dirty="0"/>
              <a:t>, …, T</a:t>
            </a:r>
            <a:r>
              <a:rPr lang="en-US" altLang="en-US" i="1" baseline="-25000" dirty="0"/>
              <a:t>n</a:t>
            </a:r>
            <a:r>
              <a:rPr lang="en-US" altLang="en-US" dirty="0"/>
              <a:t>&gt; of ALL the threads  in the systems such that  for each </a:t>
            </a:r>
            <a:r>
              <a:rPr lang="en-US" altLang="en-US" dirty="0" err="1"/>
              <a:t>T</a:t>
            </a:r>
            <a:r>
              <a:rPr lang="en-US" altLang="en-US" baseline="-25000" dirty="0" err="1"/>
              <a:t>i</a:t>
            </a:r>
            <a:r>
              <a:rPr lang="en-US" altLang="en-US" dirty="0"/>
              <a:t>, the resources that </a:t>
            </a:r>
            <a:r>
              <a:rPr lang="en-US" altLang="en-US" dirty="0" err="1"/>
              <a:t>T</a:t>
            </a:r>
            <a:r>
              <a:rPr lang="en-US" altLang="en-US" baseline="-25000" dirty="0" err="1"/>
              <a:t>i</a:t>
            </a:r>
            <a:r>
              <a:rPr lang="en-US" altLang="en-US" baseline="-25000" dirty="0"/>
              <a:t> </a:t>
            </a:r>
            <a:r>
              <a:rPr lang="en-US" altLang="en-US" dirty="0"/>
              <a:t>can still request can be satisfied by currently available resources + resources held by all the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, with</a:t>
            </a:r>
            <a:r>
              <a:rPr lang="en-US" altLang="en-US" i="1" dirty="0"/>
              <a:t> j </a:t>
            </a:r>
            <a:r>
              <a:rPr lang="en-US" altLang="en-US" dirty="0"/>
              <a:t>&lt; </a:t>
            </a:r>
            <a:r>
              <a:rPr lang="en-US" altLang="en-US" i="1" dirty="0"/>
              <a:t>I</a:t>
            </a:r>
            <a:endParaRPr lang="en-US" altLang="en-US" dirty="0"/>
          </a:p>
          <a:p>
            <a:r>
              <a:rPr lang="en-US" altLang="en-US" dirty="0"/>
              <a:t>That is:</a:t>
            </a:r>
          </a:p>
          <a:p>
            <a:pPr lvl="1"/>
            <a:r>
              <a:rPr lang="en-US" altLang="en-US" dirty="0"/>
              <a:t>If </a:t>
            </a:r>
            <a:r>
              <a:rPr lang="en-US" altLang="en-US" dirty="0" err="1"/>
              <a:t>T</a:t>
            </a:r>
            <a:r>
              <a:rPr lang="en-US" altLang="en-US" baseline="-25000" dirty="0" err="1"/>
              <a:t>i</a:t>
            </a:r>
            <a:r>
              <a:rPr lang="en-US" altLang="en-US" dirty="0"/>
              <a:t> resource needs are not immediately available, then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can wait until all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j</a:t>
            </a:r>
            <a:r>
              <a:rPr lang="en-US" altLang="en-US" i="1" dirty="0"/>
              <a:t> </a:t>
            </a:r>
            <a:r>
              <a:rPr lang="en-US" altLang="en-US" dirty="0"/>
              <a:t>have finished</a:t>
            </a:r>
          </a:p>
          <a:p>
            <a:pPr lvl="1"/>
            <a:r>
              <a:rPr lang="en-US" altLang="en-US" dirty="0"/>
              <a:t>When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 is finished,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can obtain needed resources, execute, return allocated resources, and terminate</a:t>
            </a:r>
          </a:p>
          <a:p>
            <a:pPr lvl="1"/>
            <a:r>
              <a:rPr lang="en-US" altLang="en-US" dirty="0"/>
              <a:t>When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terminates,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i="1" baseline="-25000" dirty="0"/>
              <a:t> </a:t>
            </a:r>
            <a:r>
              <a:rPr lang="en-US" altLang="en-US" baseline="-25000" dirty="0"/>
              <a:t>+1</a:t>
            </a:r>
            <a:r>
              <a:rPr lang="en-US" altLang="en-US" dirty="0"/>
              <a:t> can obtain its needed resources, and so on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9E27B5FF-B4F4-4F92-A75E-BC83298532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77862" y="1040421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Basic Facts</a:t>
            </a: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015BDF1D-C0EA-4FC7-A293-BF12CBE7C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34305" y="1915839"/>
            <a:ext cx="7652495" cy="4414838"/>
          </a:xfrm>
        </p:spPr>
        <p:txBody>
          <a:bodyPr/>
          <a:lstStyle/>
          <a:p>
            <a:r>
              <a:rPr lang="en-US" altLang="en-US" dirty="0"/>
              <a:t>If a system is in safe state </a:t>
            </a:r>
            <a:r>
              <a:rPr lang="en-US" altLang="en-US" dirty="0">
                <a:sym typeface="Symbol" panose="05050102010706020507" pitchFamily="18" charset="2"/>
              </a:rPr>
              <a:t> no deadlocks</a:t>
            </a:r>
            <a:br>
              <a:rPr lang="en-US" altLang="en-US" dirty="0">
                <a:sym typeface="Symbol" panose="05050102010706020507" pitchFamily="18" charset="2"/>
              </a:rPr>
            </a:br>
            <a:endParaRPr lang="en-US" altLang="en-US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If a system is in unsafe state  possibility of deadlock</a:t>
            </a:r>
            <a:br>
              <a:rPr lang="en-US" altLang="en-US" dirty="0">
                <a:sym typeface="Symbol" panose="05050102010706020507" pitchFamily="18" charset="2"/>
              </a:rPr>
            </a:br>
            <a:endParaRPr lang="en-US" altLang="en-US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Avoidance  ensure that a system will never enter an unsafe state.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>
            <a:extLst>
              <a:ext uri="{FF2B5EF4-FFF2-40B4-BE49-F238E27FC236}">
                <a16:creationId xmlns:a16="http://schemas.microsoft.com/office/drawing/2014/main" id="{8833C35E-A99A-45F7-A732-34E0D4573E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2855" y="934909"/>
            <a:ext cx="78406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Safe, Unsafe, Deadlock State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93228F-9BE2-1851-D003-821CE0FE7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54924"/>
            <a:ext cx="4352925" cy="386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C20AB209-B0F9-420A-89E6-E8E9E50B2A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95581" y="1013737"/>
            <a:ext cx="78803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Outline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1D54AC39-219B-4A2F-8A80-B3261E1F15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98550" y="1908260"/>
            <a:ext cx="7588250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System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Deadlock Characterization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Methods for Handling Deadlocks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Deadlock Prevention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Deadlock Avoidance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Deadlock 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Recovery from Deadlock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9D3210E7-ED94-41D3-A580-4892C80D77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21538" y="1108439"/>
            <a:ext cx="7645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Avoidance Algorithms</a:t>
            </a:r>
          </a:p>
        </p:txBody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03BE1552-DFDD-4C2D-ABAD-33391FB8DA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2931" y="2133271"/>
            <a:ext cx="6659562" cy="4483100"/>
          </a:xfrm>
        </p:spPr>
        <p:txBody>
          <a:bodyPr/>
          <a:lstStyle/>
          <a:p>
            <a:r>
              <a:rPr lang="en-US" altLang="en-US" dirty="0"/>
              <a:t>Single instance of a resource type</a:t>
            </a:r>
          </a:p>
          <a:p>
            <a:pPr lvl="1"/>
            <a:r>
              <a:rPr lang="en-US" altLang="en-US" dirty="0"/>
              <a:t>Use a resource-allocation graph</a:t>
            </a:r>
          </a:p>
          <a:p>
            <a:pPr lvl="1">
              <a:buFont typeface="Monotype Sorts" pitchFamily="-84" charset="2"/>
              <a:buNone/>
            </a:pPr>
            <a:endParaRPr lang="en-US" altLang="en-US" dirty="0"/>
          </a:p>
          <a:p>
            <a:r>
              <a:rPr lang="en-US" altLang="en-US" dirty="0"/>
              <a:t>Multiple instances of a resource type</a:t>
            </a:r>
          </a:p>
          <a:p>
            <a:pPr lvl="1"/>
            <a:r>
              <a:rPr lang="en-US" altLang="en-US" dirty="0"/>
              <a:t> Use the Banker</a:t>
            </a:r>
            <a:r>
              <a:rPr lang="ja-JP" altLang="en-US" dirty="0"/>
              <a:t>’</a:t>
            </a:r>
            <a:r>
              <a:rPr lang="en-US" altLang="ja-JP" dirty="0"/>
              <a:t>s Algorithm</a:t>
            </a:r>
            <a:endParaRPr lang="en-US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462E1847-7FBC-4E3E-907B-AD5F78E08F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23603" y="1213224"/>
            <a:ext cx="7831138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Resource-Allocation Graph Scheme</a:t>
            </a:r>
          </a:p>
        </p:txBody>
      </p:sp>
      <p:sp>
        <p:nvSpPr>
          <p:cNvPr id="39938" name="Rectangle 3">
            <a:extLst>
              <a:ext uri="{FF2B5EF4-FFF2-40B4-BE49-F238E27FC236}">
                <a16:creationId xmlns:a16="http://schemas.microsoft.com/office/drawing/2014/main" id="{86FC01CE-3998-490A-BDE6-3A62137978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58837" y="2374900"/>
            <a:ext cx="7457849" cy="4483100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Claim edge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i="1" dirty="0" err="1">
                <a:sym typeface="Symbol" panose="05050102010706020507" pitchFamily="18" charset="2"/>
              </a:rPr>
              <a:t>R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j</a:t>
            </a:r>
            <a:r>
              <a:rPr lang="en-US" altLang="en-US" dirty="0">
                <a:sym typeface="Symbol" panose="05050102010706020507" pitchFamily="18" charset="2"/>
              </a:rPr>
              <a:t> indicated that process </a:t>
            </a:r>
            <a:r>
              <a:rPr lang="en-US" altLang="en-US" i="1" dirty="0" err="1">
                <a:sym typeface="Symbol" panose="05050102010706020507" pitchFamily="18" charset="2"/>
              </a:rPr>
              <a:t>T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j</a:t>
            </a:r>
            <a:r>
              <a:rPr lang="en-US" altLang="en-US" dirty="0">
                <a:sym typeface="Symbol" panose="05050102010706020507" pitchFamily="18" charset="2"/>
              </a:rPr>
              <a:t> may request resource </a:t>
            </a:r>
            <a:r>
              <a:rPr lang="en-US" altLang="en-US" i="1" dirty="0" err="1">
                <a:sym typeface="Symbol" panose="05050102010706020507" pitchFamily="18" charset="2"/>
              </a:rPr>
              <a:t>R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j</a:t>
            </a:r>
            <a:r>
              <a:rPr lang="en-US" altLang="en-US" dirty="0">
                <a:sym typeface="Symbol" panose="05050102010706020507" pitchFamily="18" charset="2"/>
              </a:rPr>
              <a:t>; represented by a dashed line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Claim edge converts to request edge when a </a:t>
            </a:r>
            <a:r>
              <a:rPr lang="en-US" altLang="en-US" dirty="0"/>
              <a:t>thread</a:t>
            </a:r>
            <a:r>
              <a:rPr lang="en-US" altLang="en-US" dirty="0">
                <a:sym typeface="Symbol" panose="05050102010706020507" pitchFamily="18" charset="2"/>
              </a:rPr>
              <a:t> requests a resource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Request edge converted to an assignment edge when the  resource is allocated to the </a:t>
            </a:r>
            <a:r>
              <a:rPr lang="en-US" altLang="en-US" dirty="0"/>
              <a:t>thread</a:t>
            </a:r>
            <a:endParaRPr lang="en-US" altLang="en-US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When a resource is released by a</a:t>
            </a:r>
            <a:r>
              <a:rPr lang="en-US" altLang="en-US" dirty="0"/>
              <a:t> thread</a:t>
            </a:r>
            <a:r>
              <a:rPr lang="en-US" altLang="en-US" dirty="0">
                <a:sym typeface="Symbol" panose="05050102010706020507" pitchFamily="18" charset="2"/>
              </a:rPr>
              <a:t>, assignment edge reconverts to a claim edge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Resources must be claimed </a:t>
            </a:r>
            <a:r>
              <a:rPr lang="en-US" altLang="en-US" i="1" dirty="0">
                <a:sym typeface="Symbol" panose="05050102010706020507" pitchFamily="18" charset="2"/>
              </a:rPr>
              <a:t>a priori</a:t>
            </a:r>
            <a:r>
              <a:rPr lang="en-US" altLang="en-US" dirty="0">
                <a:sym typeface="Symbol" panose="05050102010706020507" pitchFamily="18" charset="2"/>
              </a:rPr>
              <a:t> in the system</a:t>
            </a:r>
            <a:endParaRPr lang="en-US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169641F8-B5ED-4701-ADC4-AF8830265D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01872" y="828601"/>
            <a:ext cx="8224837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Resource-Allocation</a:t>
            </a:r>
            <a:r>
              <a:rPr lang="en-US" altLang="en-US" sz="2000" b="1" dirty="0"/>
              <a:t> Graph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79AA26-B066-935B-9745-757128C57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746" y="1896662"/>
            <a:ext cx="366236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>
            <a:extLst>
              <a:ext uri="{FF2B5EF4-FFF2-40B4-BE49-F238E27FC236}">
                <a16:creationId xmlns:a16="http://schemas.microsoft.com/office/drawing/2014/main" id="{FB73D6D1-D7A9-4A37-BC41-6815A8C70D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52973" y="1063105"/>
            <a:ext cx="8243887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Unsafe State In Resource-Allocation Graph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A2E569-3990-7D61-C0A0-195C9D30A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040" y="1876097"/>
            <a:ext cx="3902075" cy="3054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>
            <a:extLst>
              <a:ext uri="{FF2B5EF4-FFF2-40B4-BE49-F238E27FC236}">
                <a16:creationId xmlns:a16="http://schemas.microsoft.com/office/drawing/2014/main" id="{0FB8F846-16AC-4967-ACDC-17AEF923DC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03437" y="1180723"/>
            <a:ext cx="76565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Resource-Allocation Graph Algorithm</a:t>
            </a:r>
          </a:p>
        </p:txBody>
      </p:sp>
      <p:sp>
        <p:nvSpPr>
          <p:cNvPr id="46082" name="Rectangle 3">
            <a:extLst>
              <a:ext uri="{FF2B5EF4-FFF2-40B4-BE49-F238E27FC236}">
                <a16:creationId xmlns:a16="http://schemas.microsoft.com/office/drawing/2014/main" id="{0A7AE779-FF63-41A9-B5BD-D519561ABD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56546" y="2133381"/>
            <a:ext cx="7656512" cy="4303713"/>
          </a:xfrm>
        </p:spPr>
        <p:txBody>
          <a:bodyPr/>
          <a:lstStyle/>
          <a:p>
            <a:r>
              <a:rPr lang="en-US" altLang="en-US" dirty="0"/>
              <a:t>Suppose that thread</a:t>
            </a:r>
            <a:r>
              <a:rPr lang="en-US" altLang="en-US" i="1" dirty="0"/>
              <a:t>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requests a resource </a:t>
            </a:r>
            <a:r>
              <a:rPr lang="en-US" altLang="en-US" i="1" dirty="0" err="1">
                <a:sym typeface="Symbol" panose="05050102010706020507" pitchFamily="18" charset="2"/>
              </a:rPr>
              <a:t>R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j</a:t>
            </a:r>
            <a:endParaRPr lang="en-US" altLang="en-US" i="1" baseline="-25000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The request can be granted only if converting the request edge to an assignment edge does not result in the formation of a cycle in the resource allocation graph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>
            <a:extLst>
              <a:ext uri="{FF2B5EF4-FFF2-40B4-BE49-F238E27FC236}">
                <a16:creationId xmlns:a16="http://schemas.microsoft.com/office/drawing/2014/main" id="{29A3144D-3E55-44DD-99C2-5A81499214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19600" y="1105653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Banker’s Algorithm</a:t>
            </a:r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D051B137-35A8-4BCD-B97B-829EA95E26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47569" y="2416175"/>
            <a:ext cx="7706664" cy="4441825"/>
          </a:xfrm>
        </p:spPr>
        <p:txBody>
          <a:bodyPr/>
          <a:lstStyle/>
          <a:p>
            <a:r>
              <a:rPr lang="en-US" altLang="en-US" dirty="0"/>
              <a:t>Multiple instances of resources</a:t>
            </a:r>
          </a:p>
          <a:p>
            <a:r>
              <a:rPr lang="en-US" altLang="en-US" dirty="0"/>
              <a:t>Each thread must a priori claim maximum use</a:t>
            </a:r>
          </a:p>
          <a:p>
            <a:r>
              <a:rPr lang="en-US" altLang="en-US" dirty="0"/>
              <a:t>When a thread requests a resource, it may have to wait  </a:t>
            </a:r>
          </a:p>
          <a:p>
            <a:r>
              <a:rPr lang="en-US" altLang="en-US" dirty="0"/>
              <a:t>When a thread gets all its resources it must return them in a finite amount of time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>
            <a:extLst>
              <a:ext uri="{FF2B5EF4-FFF2-40B4-BE49-F238E27FC236}">
                <a16:creationId xmlns:a16="http://schemas.microsoft.com/office/drawing/2014/main" id="{87FA0DF4-BE04-4A21-8DF8-1258C2593E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64" y="1145108"/>
            <a:ext cx="7586662" cy="4318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Data Structures for the Banker</a:t>
            </a:r>
            <a:r>
              <a:rPr lang="ja-JP" altLang="en-US" sz="2400" b="1" dirty="0"/>
              <a:t>’</a:t>
            </a:r>
            <a:r>
              <a:rPr lang="en-US" altLang="ja-JP" sz="2400" b="1" dirty="0"/>
              <a:t>s Algorithm </a:t>
            </a:r>
            <a:endParaRPr lang="en-US" altLang="en-US" sz="2400" dirty="0"/>
          </a:p>
        </p:txBody>
      </p:sp>
      <p:sp>
        <p:nvSpPr>
          <p:cNvPr id="50178" name="Rectangle 3">
            <a:extLst>
              <a:ext uri="{FF2B5EF4-FFF2-40B4-BE49-F238E27FC236}">
                <a16:creationId xmlns:a16="http://schemas.microsoft.com/office/drawing/2014/main" id="{9D3FB76A-D010-4081-9D81-A9865380F0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72187" y="2470150"/>
            <a:ext cx="7370762" cy="4387850"/>
          </a:xfrm>
        </p:spPr>
        <p:txBody>
          <a:bodyPr/>
          <a:lstStyle/>
          <a:p>
            <a:r>
              <a:rPr lang="en-US" altLang="en-US" b="1" dirty="0"/>
              <a:t>Available</a:t>
            </a:r>
            <a:r>
              <a:rPr lang="en-US" altLang="en-US" i="1" dirty="0"/>
              <a:t>:</a:t>
            </a:r>
            <a:r>
              <a:rPr lang="en-US" altLang="en-US" dirty="0"/>
              <a:t>  Vector of length </a:t>
            </a:r>
            <a:r>
              <a:rPr lang="en-US" altLang="en-US" i="1" dirty="0"/>
              <a:t>m</a:t>
            </a:r>
            <a:r>
              <a:rPr lang="en-US" altLang="en-US" dirty="0"/>
              <a:t>. If available [</a:t>
            </a:r>
            <a:r>
              <a:rPr lang="en-US" altLang="en-US" i="1" dirty="0"/>
              <a:t>j</a:t>
            </a:r>
            <a:r>
              <a:rPr lang="en-US" altLang="en-US" dirty="0"/>
              <a:t>] = </a:t>
            </a:r>
            <a:r>
              <a:rPr lang="en-US" altLang="en-US" i="1" dirty="0"/>
              <a:t>k</a:t>
            </a:r>
            <a:r>
              <a:rPr lang="en-US" altLang="en-US" dirty="0"/>
              <a:t>, there are</a:t>
            </a:r>
            <a:r>
              <a:rPr lang="en-US" altLang="en-US" i="1" dirty="0"/>
              <a:t> k</a:t>
            </a:r>
            <a:r>
              <a:rPr lang="en-US" altLang="en-US" dirty="0"/>
              <a:t> instances of resource type </a:t>
            </a:r>
            <a:r>
              <a:rPr lang="en-US" altLang="en-US" i="1" dirty="0" err="1"/>
              <a:t>R</a:t>
            </a:r>
            <a:r>
              <a:rPr lang="en-US" altLang="en-US" i="1" baseline="-25000" dirty="0" err="1"/>
              <a:t>j</a:t>
            </a:r>
            <a:r>
              <a:rPr lang="en-US" altLang="en-US" baseline="-25000" dirty="0"/>
              <a:t>  </a:t>
            </a:r>
            <a:r>
              <a:rPr lang="en-US" altLang="en-US" dirty="0"/>
              <a:t>available</a:t>
            </a:r>
          </a:p>
          <a:p>
            <a:endParaRPr lang="en-US" altLang="en-US" sz="800" dirty="0"/>
          </a:p>
          <a:p>
            <a:r>
              <a:rPr lang="en-US" altLang="en-US" b="1" dirty="0">
                <a:solidFill>
                  <a:srgbClr val="000000"/>
                </a:solidFill>
              </a:rPr>
              <a:t>Max</a:t>
            </a:r>
            <a:r>
              <a:rPr lang="en-US" altLang="en-US" i="1" dirty="0"/>
              <a:t>: n x m</a:t>
            </a:r>
            <a:r>
              <a:rPr lang="en-US" altLang="en-US" dirty="0"/>
              <a:t> matrix.  If </a:t>
            </a:r>
            <a:r>
              <a:rPr lang="en-US" altLang="en-US" i="1" dirty="0"/>
              <a:t>Max </a:t>
            </a:r>
            <a:r>
              <a:rPr lang="en-US" altLang="en-US" dirty="0"/>
              <a:t>[</a:t>
            </a:r>
            <a:r>
              <a:rPr lang="en-US" altLang="en-US" i="1" dirty="0" err="1"/>
              <a:t>i,j</a:t>
            </a:r>
            <a:r>
              <a:rPr lang="en-US" altLang="en-US" dirty="0"/>
              <a:t>] = </a:t>
            </a:r>
            <a:r>
              <a:rPr lang="en-US" altLang="en-US" i="1" dirty="0"/>
              <a:t>k</a:t>
            </a:r>
            <a:r>
              <a:rPr lang="en-US" altLang="en-US" dirty="0"/>
              <a:t>, then process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i="1" dirty="0"/>
              <a:t> </a:t>
            </a:r>
            <a:r>
              <a:rPr lang="en-US" altLang="en-US" dirty="0"/>
              <a:t>may request at most</a:t>
            </a:r>
            <a:r>
              <a:rPr lang="en-US" altLang="en-US" i="1" dirty="0"/>
              <a:t> k </a:t>
            </a:r>
            <a:r>
              <a:rPr lang="en-US" altLang="en-US" dirty="0"/>
              <a:t>instances of resource type </a:t>
            </a:r>
            <a:r>
              <a:rPr lang="en-US" altLang="en-US" i="1" dirty="0" err="1"/>
              <a:t>R</a:t>
            </a:r>
            <a:r>
              <a:rPr lang="en-US" altLang="en-US" i="1" baseline="-25000" dirty="0" err="1"/>
              <a:t>j</a:t>
            </a:r>
            <a:endParaRPr lang="en-US" altLang="en-US" i="1" baseline="-25000" dirty="0"/>
          </a:p>
          <a:p>
            <a:endParaRPr lang="en-US" altLang="en-US" sz="800" i="1" baseline="-25000" dirty="0"/>
          </a:p>
          <a:p>
            <a:r>
              <a:rPr lang="en-US" altLang="en-US" b="1" dirty="0">
                <a:solidFill>
                  <a:srgbClr val="000000"/>
                </a:solidFill>
              </a:rPr>
              <a:t>Allocation</a:t>
            </a:r>
            <a:r>
              <a:rPr lang="en-US" altLang="en-US" i="1" dirty="0"/>
              <a:t>:  n </a:t>
            </a:r>
            <a:r>
              <a:rPr lang="en-US" altLang="en-US" dirty="0"/>
              <a:t>x</a:t>
            </a:r>
            <a:r>
              <a:rPr lang="en-US" altLang="en-US" i="1" dirty="0"/>
              <a:t> m</a:t>
            </a:r>
            <a:r>
              <a:rPr lang="en-US" altLang="en-US" dirty="0"/>
              <a:t> matrix.  If Allocation[</a:t>
            </a:r>
            <a:r>
              <a:rPr lang="en-US" altLang="en-US" i="1" dirty="0" err="1"/>
              <a:t>i,j</a:t>
            </a:r>
            <a:r>
              <a:rPr lang="en-US" altLang="en-US" dirty="0"/>
              <a:t>] = </a:t>
            </a:r>
            <a:r>
              <a:rPr lang="en-US" altLang="en-US" i="1" dirty="0"/>
              <a:t>k</a:t>
            </a:r>
            <a:r>
              <a:rPr lang="en-US" altLang="en-US" dirty="0"/>
              <a:t> then</a:t>
            </a:r>
            <a:r>
              <a:rPr lang="en-US" altLang="en-US" i="1" dirty="0"/>
              <a:t>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is currently allocated </a:t>
            </a:r>
            <a:r>
              <a:rPr lang="en-US" altLang="en-US" i="1" dirty="0"/>
              <a:t>k</a:t>
            </a:r>
            <a:r>
              <a:rPr lang="en-US" altLang="en-US" dirty="0"/>
              <a:t> instances of </a:t>
            </a:r>
            <a:r>
              <a:rPr lang="en-US" altLang="en-US" i="1" dirty="0" err="1"/>
              <a:t>R</a:t>
            </a:r>
            <a:r>
              <a:rPr lang="en-US" altLang="en-US" i="1" baseline="-25000" dirty="0" err="1"/>
              <a:t>j</a:t>
            </a:r>
            <a:endParaRPr lang="en-US" altLang="en-US" i="1" baseline="-25000" dirty="0"/>
          </a:p>
          <a:p>
            <a:endParaRPr lang="en-US" altLang="en-US" sz="800" i="1" baseline="-25000" dirty="0"/>
          </a:p>
          <a:p>
            <a:r>
              <a:rPr lang="en-US" altLang="en-US" b="1" dirty="0">
                <a:solidFill>
                  <a:srgbClr val="000000"/>
                </a:solidFill>
              </a:rPr>
              <a:t>Need</a:t>
            </a:r>
            <a:r>
              <a:rPr lang="en-US" altLang="en-US" i="1" dirty="0"/>
              <a:t>:  n </a:t>
            </a:r>
            <a:r>
              <a:rPr lang="en-US" altLang="en-US" dirty="0"/>
              <a:t>x</a:t>
            </a:r>
            <a:r>
              <a:rPr lang="en-US" altLang="en-US" i="1" dirty="0"/>
              <a:t> m</a:t>
            </a:r>
            <a:r>
              <a:rPr lang="en-US" altLang="en-US" dirty="0"/>
              <a:t> matrix. If </a:t>
            </a:r>
            <a:r>
              <a:rPr lang="en-US" altLang="en-US" i="1" dirty="0"/>
              <a:t>Need</a:t>
            </a:r>
            <a:r>
              <a:rPr lang="en-US" altLang="en-US" dirty="0"/>
              <a:t>[</a:t>
            </a:r>
            <a:r>
              <a:rPr lang="en-US" altLang="en-US" i="1" dirty="0" err="1"/>
              <a:t>i,j</a:t>
            </a:r>
            <a:r>
              <a:rPr lang="en-US" altLang="en-US" dirty="0"/>
              <a:t>] =</a:t>
            </a:r>
            <a:r>
              <a:rPr lang="en-US" altLang="en-US" i="1" dirty="0"/>
              <a:t> k</a:t>
            </a:r>
            <a:r>
              <a:rPr lang="en-US" altLang="en-US" dirty="0"/>
              <a:t>, then</a:t>
            </a:r>
            <a:r>
              <a:rPr lang="en-US" altLang="en-US" i="1" dirty="0"/>
              <a:t>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may need </a:t>
            </a:r>
            <a:r>
              <a:rPr lang="en-US" altLang="en-US" i="1" dirty="0"/>
              <a:t>k</a:t>
            </a:r>
            <a:r>
              <a:rPr lang="en-US" altLang="en-US" dirty="0"/>
              <a:t> more instances of </a:t>
            </a:r>
            <a:r>
              <a:rPr lang="en-US" altLang="en-US" i="1" dirty="0" err="1"/>
              <a:t>R</a:t>
            </a:r>
            <a:r>
              <a:rPr lang="en-US" altLang="en-US" i="1" baseline="-25000" dirty="0" err="1"/>
              <a:t>j</a:t>
            </a:r>
            <a:r>
              <a:rPr lang="en-US" altLang="en-US" baseline="-25000" dirty="0"/>
              <a:t> </a:t>
            </a:r>
            <a:r>
              <a:rPr lang="en-US" altLang="en-US" dirty="0"/>
              <a:t>to complete its task</a:t>
            </a:r>
          </a:p>
          <a:p>
            <a:pPr lvl="2">
              <a:buFont typeface="Webdings" panose="05030102010509060703" pitchFamily="18" charset="2"/>
              <a:buNone/>
            </a:pPr>
            <a:br>
              <a:rPr lang="en-US" altLang="en-US" dirty="0"/>
            </a:br>
            <a:r>
              <a:rPr lang="en-US" altLang="en-US" i="1" dirty="0"/>
              <a:t>Need</a:t>
            </a:r>
            <a:r>
              <a:rPr lang="en-US" altLang="en-US" dirty="0"/>
              <a:t> [</a:t>
            </a:r>
            <a:r>
              <a:rPr lang="en-US" altLang="en-US" i="1" dirty="0" err="1"/>
              <a:t>i,j</a:t>
            </a:r>
            <a:r>
              <a:rPr lang="en-US" altLang="en-US" i="1" dirty="0"/>
              <a:t>]</a:t>
            </a:r>
            <a:r>
              <a:rPr lang="en-US" altLang="en-US" dirty="0"/>
              <a:t> = </a:t>
            </a:r>
            <a:r>
              <a:rPr lang="en-US" altLang="en-US" i="1" dirty="0"/>
              <a:t>Max</a:t>
            </a:r>
            <a:r>
              <a:rPr lang="en-US" altLang="en-US" dirty="0"/>
              <a:t>[</a:t>
            </a:r>
            <a:r>
              <a:rPr lang="en-US" altLang="en-US" i="1" dirty="0" err="1"/>
              <a:t>i,j</a:t>
            </a:r>
            <a:r>
              <a:rPr lang="en-US" altLang="en-US" dirty="0"/>
              <a:t>] – </a:t>
            </a:r>
            <a:r>
              <a:rPr lang="en-US" altLang="en-US" i="1" dirty="0"/>
              <a:t>Allocation</a:t>
            </a:r>
            <a:r>
              <a:rPr lang="en-US" altLang="en-US" dirty="0"/>
              <a:t> [</a:t>
            </a:r>
            <a:r>
              <a:rPr lang="en-US" altLang="en-US" i="1" dirty="0" err="1"/>
              <a:t>i,j</a:t>
            </a:r>
            <a:r>
              <a:rPr lang="en-US" altLang="en-US" dirty="0"/>
              <a:t>]</a:t>
            </a:r>
          </a:p>
        </p:txBody>
      </p:sp>
      <p:sp>
        <p:nvSpPr>
          <p:cNvPr id="50179" name="Text Box 4">
            <a:extLst>
              <a:ext uri="{FF2B5EF4-FFF2-40B4-BE49-F238E27FC236}">
                <a16:creationId xmlns:a16="http://schemas.microsoft.com/office/drawing/2014/main" id="{AE86C5C3-E474-4D7C-8E73-3297B5AF2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2187" y="1896351"/>
            <a:ext cx="693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Let </a:t>
            </a:r>
            <a:r>
              <a:rPr kumimoji="0" lang="en-US" altLang="en-US" i="1" dirty="0"/>
              <a:t>n</a:t>
            </a:r>
            <a:r>
              <a:rPr kumimoji="0" lang="en-US" altLang="en-US" dirty="0"/>
              <a:t> = number of processes, and </a:t>
            </a:r>
            <a:r>
              <a:rPr kumimoji="0" lang="en-US" altLang="en-US" i="1" dirty="0"/>
              <a:t>m </a:t>
            </a:r>
            <a:r>
              <a:rPr kumimoji="0" lang="en-US" altLang="en-US" dirty="0"/>
              <a:t>= number of resources types.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>
            <a:extLst>
              <a:ext uri="{FF2B5EF4-FFF2-40B4-BE49-F238E27FC236}">
                <a16:creationId xmlns:a16="http://schemas.microsoft.com/office/drawing/2014/main" id="{2790C097-F637-4E56-9DE9-9732B5BC16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94538" y="128829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Safety Algorithm</a:t>
            </a:r>
          </a:p>
        </p:txBody>
      </p:sp>
      <p:sp>
        <p:nvSpPr>
          <p:cNvPr id="52226" name="Rectangle 3">
            <a:extLst>
              <a:ext uri="{FF2B5EF4-FFF2-40B4-BE49-F238E27FC236}">
                <a16:creationId xmlns:a16="http://schemas.microsoft.com/office/drawing/2014/main" id="{3636911B-2CB1-426E-842A-DA9B080064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85825" y="2292405"/>
            <a:ext cx="7372350" cy="494347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altLang="en-US" dirty="0"/>
              <a:t>Let </a:t>
            </a:r>
            <a:r>
              <a:rPr lang="en-US" altLang="en-US" b="1" i="1" dirty="0">
                <a:solidFill>
                  <a:srgbClr val="000000"/>
                </a:solidFill>
              </a:rPr>
              <a:t>Work</a:t>
            </a:r>
            <a:r>
              <a:rPr lang="en-US" altLang="en-US" i="1" dirty="0">
                <a:solidFill>
                  <a:srgbClr val="000000"/>
                </a:solidFill>
              </a:rPr>
              <a:t> </a:t>
            </a:r>
            <a:r>
              <a:rPr lang="en-US" altLang="en-US" dirty="0"/>
              <a:t>and </a:t>
            </a:r>
            <a:r>
              <a:rPr lang="en-US" altLang="en-US" b="1" i="1" dirty="0">
                <a:solidFill>
                  <a:srgbClr val="000000"/>
                </a:solidFill>
              </a:rPr>
              <a:t>Finish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dirty="0"/>
              <a:t>be vectors of length</a:t>
            </a:r>
            <a:r>
              <a:rPr lang="en-US" altLang="en-US" i="1" dirty="0"/>
              <a:t> m</a:t>
            </a:r>
            <a:r>
              <a:rPr lang="en-US" altLang="en-US" dirty="0"/>
              <a:t> and</a:t>
            </a:r>
            <a:r>
              <a:rPr lang="en-US" altLang="en-US" i="1" dirty="0"/>
              <a:t> n</a:t>
            </a:r>
            <a:r>
              <a:rPr lang="en-US" altLang="en-US" dirty="0"/>
              <a:t>, respectively.  Initialize:</a:t>
            </a:r>
          </a:p>
          <a:p>
            <a:pPr marL="1543050" lvl="3" indent="-342900">
              <a:lnSpc>
                <a:spcPct val="90000"/>
              </a:lnSpc>
              <a:buFontTx/>
              <a:buNone/>
            </a:pPr>
            <a:r>
              <a:rPr lang="en-US" altLang="en-US" b="1" i="1" dirty="0"/>
              <a:t>Work </a:t>
            </a:r>
            <a:r>
              <a:rPr lang="en-US" altLang="en-US" b="1" dirty="0"/>
              <a:t>= </a:t>
            </a:r>
            <a:r>
              <a:rPr lang="en-US" altLang="en-US" b="1" i="1" dirty="0"/>
              <a:t>Available</a:t>
            </a:r>
          </a:p>
          <a:p>
            <a:pPr marL="1543050" lvl="3" indent="-342900">
              <a:lnSpc>
                <a:spcPct val="90000"/>
              </a:lnSpc>
              <a:buFontTx/>
              <a:buNone/>
            </a:pPr>
            <a:r>
              <a:rPr lang="en-US" altLang="en-US" b="1" i="1" dirty="0"/>
              <a:t>Finish </a:t>
            </a:r>
            <a:r>
              <a:rPr lang="en-US" altLang="en-US" b="1" dirty="0"/>
              <a:t>[</a:t>
            </a:r>
            <a:r>
              <a:rPr lang="en-US" altLang="en-US" b="1" i="1" dirty="0"/>
              <a:t>i</a:t>
            </a:r>
            <a:r>
              <a:rPr lang="en-US" altLang="en-US" b="1" dirty="0"/>
              <a:t>] =</a:t>
            </a:r>
            <a:r>
              <a:rPr lang="en-US" altLang="en-US" b="1" i="1" dirty="0"/>
              <a:t> false </a:t>
            </a:r>
            <a:r>
              <a:rPr lang="en-US" altLang="en-US" b="1" dirty="0"/>
              <a:t>for</a:t>
            </a:r>
            <a:r>
              <a:rPr lang="en-US" altLang="en-US" b="1" i="1" dirty="0"/>
              <a:t> i</a:t>
            </a:r>
            <a:r>
              <a:rPr lang="en-US" altLang="en-US" b="1" dirty="0"/>
              <a:t> = 0, 1, …, </a:t>
            </a:r>
            <a:r>
              <a:rPr lang="en-US" altLang="en-US" b="1" i="1" dirty="0"/>
              <a:t>n- </a:t>
            </a:r>
            <a:r>
              <a:rPr lang="en-US" altLang="en-US" b="1" dirty="0"/>
              <a:t>1</a:t>
            </a:r>
          </a:p>
          <a:p>
            <a:pPr marL="1543050" lvl="3" indent="-342900">
              <a:lnSpc>
                <a:spcPct val="90000"/>
              </a:lnSpc>
              <a:buFontTx/>
              <a:buNone/>
            </a:pPr>
            <a:endParaRPr lang="en-US" altLang="en-US" sz="800" dirty="0"/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en-US" altLang="en-US" dirty="0"/>
              <a:t>Find an </a:t>
            </a:r>
            <a:r>
              <a:rPr lang="en-US" altLang="en-US" b="1" i="1" dirty="0"/>
              <a:t>i</a:t>
            </a:r>
            <a:r>
              <a:rPr lang="en-US" altLang="en-US" i="1" dirty="0"/>
              <a:t> </a:t>
            </a:r>
            <a:r>
              <a:rPr lang="en-US" altLang="en-US" dirty="0"/>
              <a:t>such that both: </a:t>
            </a:r>
          </a:p>
          <a:p>
            <a:pPr marL="800100" lvl="1" indent="-342900"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dirty="0"/>
              <a:t>  (a) </a:t>
            </a:r>
            <a:r>
              <a:rPr lang="en-US" altLang="en-US" b="1" i="1" dirty="0"/>
              <a:t>Finish</a:t>
            </a:r>
            <a:r>
              <a:rPr lang="en-US" altLang="en-US" b="1" dirty="0"/>
              <a:t> [</a:t>
            </a:r>
            <a:r>
              <a:rPr lang="en-US" altLang="en-US" b="1" i="1" dirty="0"/>
              <a:t>i</a:t>
            </a:r>
            <a:r>
              <a:rPr lang="en-US" altLang="en-US" b="1" dirty="0"/>
              <a:t>] = </a:t>
            </a:r>
            <a:r>
              <a:rPr lang="en-US" altLang="en-US" b="1" i="1" dirty="0"/>
              <a:t>false</a:t>
            </a:r>
            <a:endParaRPr lang="en-US" altLang="en-US" b="1" dirty="0"/>
          </a:p>
          <a:p>
            <a:pPr marL="800100" lvl="1" indent="-342900"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dirty="0"/>
              <a:t>  (b) </a:t>
            </a:r>
            <a:r>
              <a:rPr lang="en-US" altLang="en-US" b="1" i="1" dirty="0" err="1"/>
              <a:t>Need</a:t>
            </a:r>
            <a:r>
              <a:rPr lang="en-US" altLang="en-US" b="1" i="1" baseline="-25000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 </a:t>
            </a:r>
            <a:r>
              <a:rPr lang="en-US" altLang="en-US" b="1" i="1" dirty="0">
                <a:sym typeface="Symbol" panose="05050102010706020507" pitchFamily="18" charset="2"/>
              </a:rPr>
              <a:t>Work</a:t>
            </a:r>
          </a:p>
          <a:p>
            <a:pPr marL="800100" lvl="1" indent="-342900"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dirty="0">
                <a:sym typeface="Symbol" panose="05050102010706020507" pitchFamily="18" charset="2"/>
              </a:rPr>
              <a:t>   If no such</a:t>
            </a:r>
            <a:r>
              <a:rPr lang="en-US" altLang="en-US" b="1" dirty="0">
                <a:sym typeface="Symbol" panose="05050102010706020507" pitchFamily="18" charset="2"/>
              </a:rPr>
              <a:t> </a:t>
            </a:r>
            <a:r>
              <a:rPr lang="en-US" altLang="en-US" b="1" i="1" dirty="0">
                <a:sym typeface="Symbol" panose="05050102010706020507" pitchFamily="18" charset="2"/>
              </a:rPr>
              <a:t>i </a:t>
            </a:r>
            <a:r>
              <a:rPr lang="en-US" altLang="en-US" dirty="0">
                <a:sym typeface="Symbol" panose="05050102010706020507" pitchFamily="18" charset="2"/>
              </a:rPr>
              <a:t>exists, go to step 4</a:t>
            </a:r>
          </a:p>
          <a:p>
            <a:pPr marL="800100" lvl="1" indent="-342900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800" dirty="0">
              <a:sym typeface="Symbol" panose="05050102010706020507" pitchFamily="18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/>
              <a:t> </a:t>
            </a:r>
            <a:r>
              <a:rPr lang="en-US" altLang="en-US" b="1" i="1" dirty="0"/>
              <a:t>Work</a:t>
            </a:r>
            <a:r>
              <a:rPr lang="en-US" altLang="en-US" b="1" dirty="0"/>
              <a:t> = </a:t>
            </a:r>
            <a:r>
              <a:rPr lang="en-US" altLang="en-US" b="1" i="1" dirty="0"/>
              <a:t>Work </a:t>
            </a:r>
            <a:r>
              <a:rPr lang="en-US" altLang="en-US" b="1" dirty="0"/>
              <a:t>+ </a:t>
            </a:r>
            <a:r>
              <a:rPr lang="en-US" altLang="en-US" b="1" i="1" dirty="0" err="1"/>
              <a:t>Allocation</a:t>
            </a:r>
            <a:r>
              <a:rPr lang="en-US" altLang="en-US" b="1" i="1" baseline="-25000" dirty="0" err="1"/>
              <a:t>i</a:t>
            </a:r>
            <a:br>
              <a:rPr lang="en-US" altLang="en-US" b="1" dirty="0"/>
            </a:br>
            <a:r>
              <a:rPr lang="en-US" altLang="en-US" b="1" dirty="0"/>
              <a:t> </a:t>
            </a:r>
            <a:r>
              <a:rPr lang="en-US" altLang="en-US" b="1" i="1" dirty="0"/>
              <a:t>Finish</a:t>
            </a:r>
            <a:r>
              <a:rPr lang="en-US" altLang="en-US" b="1" dirty="0"/>
              <a:t>[</a:t>
            </a:r>
            <a:r>
              <a:rPr lang="en-US" altLang="en-US" b="1" i="1" dirty="0"/>
              <a:t>i</a:t>
            </a:r>
            <a:r>
              <a:rPr lang="en-US" altLang="en-US" b="1" dirty="0"/>
              <a:t>] =</a:t>
            </a:r>
            <a:r>
              <a:rPr lang="en-US" altLang="en-US" b="1" i="1" dirty="0"/>
              <a:t> true</a:t>
            </a:r>
            <a:br>
              <a:rPr lang="en-US" altLang="en-US" b="1" dirty="0"/>
            </a:br>
            <a:r>
              <a:rPr lang="en-US" altLang="en-US" b="1" dirty="0"/>
              <a:t>  </a:t>
            </a:r>
            <a:r>
              <a:rPr lang="en-US" altLang="en-US" dirty="0"/>
              <a:t>go to step 2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endParaRPr lang="en-US" altLang="en-US" sz="700" dirty="0"/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en-US" altLang="en-US" dirty="0"/>
              <a:t>If </a:t>
            </a:r>
            <a:r>
              <a:rPr lang="en-US" altLang="en-US" b="1" i="1" dirty="0"/>
              <a:t>Finish</a:t>
            </a:r>
            <a:r>
              <a:rPr lang="en-US" altLang="en-US" b="1" dirty="0"/>
              <a:t> [</a:t>
            </a:r>
            <a:r>
              <a:rPr lang="en-US" altLang="en-US" b="1" i="1" dirty="0"/>
              <a:t>i</a:t>
            </a:r>
            <a:r>
              <a:rPr lang="en-US" altLang="en-US" b="1" dirty="0"/>
              <a:t>] == </a:t>
            </a:r>
            <a:r>
              <a:rPr lang="en-US" altLang="en-US" b="1" i="1" dirty="0"/>
              <a:t>true</a:t>
            </a:r>
            <a:r>
              <a:rPr lang="en-US" altLang="en-US" b="1" dirty="0"/>
              <a:t> </a:t>
            </a:r>
            <a:r>
              <a:rPr lang="en-US" altLang="en-US" dirty="0"/>
              <a:t>for all </a:t>
            </a:r>
            <a:r>
              <a:rPr lang="en-US" altLang="en-US" b="1" i="1" dirty="0"/>
              <a:t>i</a:t>
            </a:r>
            <a:r>
              <a:rPr lang="en-US" altLang="en-US" dirty="0"/>
              <a:t>, then the system is in a safe state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>
            <a:extLst>
              <a:ext uri="{FF2B5EF4-FFF2-40B4-BE49-F238E27FC236}">
                <a16:creationId xmlns:a16="http://schemas.microsoft.com/office/drawing/2014/main" id="{AD555E4E-D656-4473-9631-EC334BFD82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55331" y="967934"/>
            <a:ext cx="7924800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Resource-Request Algorithm for Process </a:t>
            </a:r>
            <a:r>
              <a:rPr lang="en-US" altLang="en-US" sz="2400" b="1" i="1" dirty="0"/>
              <a:t>P</a:t>
            </a:r>
            <a:r>
              <a:rPr lang="en-US" altLang="en-US" sz="2400" b="1" i="1" baseline="-25000" dirty="0"/>
              <a:t>i</a:t>
            </a:r>
            <a:endParaRPr lang="en-US" altLang="en-US" sz="2400" dirty="0"/>
          </a:p>
        </p:txBody>
      </p:sp>
      <p:sp>
        <p:nvSpPr>
          <p:cNvPr id="54274" name="Rectangle 3">
            <a:extLst>
              <a:ext uri="{FF2B5EF4-FFF2-40B4-BE49-F238E27FC236}">
                <a16:creationId xmlns:a16="http://schemas.microsoft.com/office/drawing/2014/main" id="{778FADBB-9076-4FBD-93D9-F75ADC967E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9951" y="1818622"/>
            <a:ext cx="7642225" cy="4686300"/>
          </a:xfrm>
        </p:spPr>
        <p:txBody>
          <a:bodyPr/>
          <a:lstStyle/>
          <a:p>
            <a:pPr>
              <a:buFont typeface="Monotype Sorts" pitchFamily="-84" charset="2"/>
              <a:buNone/>
            </a:pPr>
            <a:r>
              <a:rPr lang="en-US" altLang="en-US" b="1" i="1" dirty="0"/>
              <a:t>     </a:t>
            </a:r>
            <a:r>
              <a:rPr lang="en-US" altLang="en-US" b="1" i="1" dirty="0" err="1"/>
              <a:t>Request</a:t>
            </a:r>
            <a:r>
              <a:rPr lang="en-US" altLang="en-US" b="1" i="1" baseline="-25000" dirty="0" err="1"/>
              <a:t>i</a:t>
            </a:r>
            <a:r>
              <a:rPr lang="en-US" altLang="en-US" dirty="0"/>
              <a:t> = request vector for process </a:t>
            </a:r>
            <a:r>
              <a:rPr lang="en-US" altLang="en-US" b="1" i="1" dirty="0" err="1"/>
              <a:t>T</a:t>
            </a:r>
            <a:r>
              <a:rPr lang="en-US" altLang="en-US" b="1" i="1" baseline="-25000" dirty="0" err="1"/>
              <a:t>i</a:t>
            </a:r>
            <a:r>
              <a:rPr lang="en-US" altLang="en-US" dirty="0"/>
              <a:t>.  If </a:t>
            </a:r>
            <a:r>
              <a:rPr lang="en-US" altLang="en-US" b="1" i="1" dirty="0" err="1"/>
              <a:t>Request</a:t>
            </a:r>
            <a:r>
              <a:rPr lang="en-US" altLang="en-US" b="1" i="1" baseline="-25000" dirty="0" err="1"/>
              <a:t>i</a:t>
            </a:r>
            <a:r>
              <a:rPr lang="en-US" altLang="en-US" b="1" baseline="-25000" dirty="0"/>
              <a:t> </a:t>
            </a:r>
            <a:r>
              <a:rPr lang="en-US" altLang="en-US" b="1" dirty="0"/>
              <a:t>[</a:t>
            </a:r>
            <a:r>
              <a:rPr lang="en-US" altLang="en-US" b="1" i="1" dirty="0"/>
              <a:t>j</a:t>
            </a:r>
            <a:r>
              <a:rPr lang="en-US" altLang="en-US" b="1" dirty="0"/>
              <a:t>] = </a:t>
            </a:r>
            <a:r>
              <a:rPr lang="en-US" altLang="en-US" b="1" i="1" dirty="0"/>
              <a:t>k</a:t>
            </a:r>
            <a:r>
              <a:rPr lang="en-US" altLang="en-US" b="1" dirty="0"/>
              <a:t> </a:t>
            </a:r>
            <a:r>
              <a:rPr lang="en-US" altLang="en-US" dirty="0"/>
              <a:t>then process </a:t>
            </a:r>
            <a:r>
              <a:rPr lang="en-US" altLang="en-US" b="1" i="1" dirty="0" err="1"/>
              <a:t>T</a:t>
            </a:r>
            <a:r>
              <a:rPr lang="en-US" altLang="en-US" b="1" i="1" baseline="-25000" dirty="0" err="1"/>
              <a:t>i</a:t>
            </a:r>
            <a:r>
              <a:rPr lang="en-US" altLang="en-US" dirty="0"/>
              <a:t> wants </a:t>
            </a:r>
            <a:r>
              <a:rPr lang="en-US" altLang="en-US" b="1" i="1" dirty="0"/>
              <a:t>k</a:t>
            </a:r>
            <a:r>
              <a:rPr lang="en-US" altLang="en-US" dirty="0"/>
              <a:t> instances of resource type </a:t>
            </a:r>
            <a:r>
              <a:rPr lang="en-US" altLang="en-US" b="1" i="1" dirty="0" err="1"/>
              <a:t>R</a:t>
            </a:r>
            <a:r>
              <a:rPr lang="en-US" altLang="en-US" b="1" i="1" baseline="-25000" dirty="0" err="1"/>
              <a:t>j</a:t>
            </a:r>
            <a:endParaRPr lang="en-US" altLang="en-US" b="1" baseline="-25000" dirty="0"/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/>
              <a:t>If </a:t>
            </a:r>
            <a:r>
              <a:rPr lang="en-US" altLang="en-US" b="1" i="1" dirty="0" err="1"/>
              <a:t>Request</a:t>
            </a:r>
            <a:r>
              <a:rPr lang="en-US" altLang="en-US" b="1" i="1" baseline="-25000" dirty="0" err="1"/>
              <a:t>i</a:t>
            </a:r>
            <a:r>
              <a:rPr lang="en-US" altLang="en-US" b="1" i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 </a:t>
            </a:r>
            <a:r>
              <a:rPr lang="en-US" altLang="en-US" b="1" i="1" dirty="0" err="1">
                <a:sym typeface="Symbol" panose="05050102010706020507" pitchFamily="18" charset="2"/>
              </a:rPr>
              <a:t>Need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i="1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go to step 2.  Otherwise, raise error condition, since process has exceeded its maximum claim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ym typeface="Symbol" panose="05050102010706020507" pitchFamily="18" charset="2"/>
              </a:rPr>
              <a:t>If </a:t>
            </a:r>
            <a:r>
              <a:rPr lang="en-US" altLang="en-US" b="1" i="1" dirty="0" err="1"/>
              <a:t>Request</a:t>
            </a:r>
            <a:r>
              <a:rPr lang="en-US" altLang="en-US" b="1" i="1" baseline="-25000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 </a:t>
            </a:r>
            <a:r>
              <a:rPr lang="en-US" altLang="en-US" b="1" i="1" dirty="0">
                <a:sym typeface="Symbol" panose="05050102010706020507" pitchFamily="18" charset="2"/>
              </a:rPr>
              <a:t>Available</a:t>
            </a:r>
            <a:r>
              <a:rPr lang="en-US" altLang="en-US" dirty="0">
                <a:sym typeface="Symbol" panose="05050102010706020507" pitchFamily="18" charset="2"/>
              </a:rPr>
              <a:t>, go to step 3.  Otherwise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 must wait, since resources are not available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en-US" dirty="0">
                <a:sym typeface="Symbol" panose="05050102010706020507" pitchFamily="18" charset="2"/>
              </a:rPr>
              <a:t>Pretend to allocate requested resources to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by modifying the state as follows:</a:t>
            </a:r>
          </a:p>
          <a:p>
            <a:pPr lvl="3">
              <a:buFontTx/>
              <a:buNone/>
            </a:pPr>
            <a:r>
              <a:rPr lang="en-US" altLang="en-US" dirty="0">
                <a:sym typeface="Symbol" panose="05050102010706020507" pitchFamily="18" charset="2"/>
              </a:rPr>
              <a:t>		</a:t>
            </a:r>
            <a:r>
              <a:rPr lang="en-US" altLang="en-US" b="1" i="1" dirty="0">
                <a:sym typeface="Symbol" panose="05050102010706020507" pitchFamily="18" charset="2"/>
              </a:rPr>
              <a:t>Available</a:t>
            </a:r>
            <a:r>
              <a:rPr lang="en-US" altLang="en-US" b="1" dirty="0">
                <a:sym typeface="Symbol" panose="05050102010706020507" pitchFamily="18" charset="2"/>
              </a:rPr>
              <a:t> = </a:t>
            </a:r>
            <a:r>
              <a:rPr lang="en-US" altLang="en-US" b="1" i="1" dirty="0">
                <a:sym typeface="Symbol" panose="05050102010706020507" pitchFamily="18" charset="2"/>
              </a:rPr>
              <a:t>Available  </a:t>
            </a:r>
            <a:r>
              <a:rPr lang="en-US" altLang="en-US" b="1" dirty="0">
                <a:sym typeface="Symbol" panose="05050102010706020507" pitchFamily="18" charset="2"/>
              </a:rPr>
              <a:t>–</a:t>
            </a:r>
            <a:r>
              <a:rPr lang="en-US" altLang="en-US" b="1" i="1" dirty="0">
                <a:sym typeface="Symbol" panose="05050102010706020507" pitchFamily="18" charset="2"/>
              </a:rPr>
              <a:t> </a:t>
            </a:r>
            <a:r>
              <a:rPr lang="en-US" altLang="en-US" b="1" i="1" dirty="0" err="1">
                <a:sym typeface="Symbol" panose="05050102010706020507" pitchFamily="18" charset="2"/>
              </a:rPr>
              <a:t>Request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i="1" dirty="0">
                <a:sym typeface="Symbol" panose="05050102010706020507" pitchFamily="18" charset="2"/>
              </a:rPr>
              <a:t>;</a:t>
            </a:r>
          </a:p>
          <a:p>
            <a:pPr lvl="3">
              <a:buFontTx/>
              <a:buNone/>
            </a:pPr>
            <a:r>
              <a:rPr lang="en-US" altLang="en-US" b="1" dirty="0">
                <a:sym typeface="Symbol" panose="05050102010706020507" pitchFamily="18" charset="2"/>
              </a:rPr>
              <a:t>		</a:t>
            </a:r>
            <a:r>
              <a:rPr lang="en-US" altLang="en-US" b="1" i="1" dirty="0" err="1">
                <a:sym typeface="Symbol" panose="05050102010706020507" pitchFamily="18" charset="2"/>
              </a:rPr>
              <a:t>Allocation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baseline="-25000" dirty="0">
                <a:sym typeface="Symbol" panose="05050102010706020507" pitchFamily="18" charset="2"/>
              </a:rPr>
              <a:t> </a:t>
            </a:r>
            <a:r>
              <a:rPr lang="en-US" altLang="en-US" b="1" dirty="0">
                <a:sym typeface="Symbol" panose="05050102010706020507" pitchFamily="18" charset="2"/>
              </a:rPr>
              <a:t>= </a:t>
            </a:r>
            <a:r>
              <a:rPr lang="en-US" altLang="en-US" b="1" i="1" dirty="0" err="1">
                <a:sym typeface="Symbol" panose="05050102010706020507" pitchFamily="18" charset="2"/>
              </a:rPr>
              <a:t>Allocation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dirty="0">
                <a:sym typeface="Symbol" panose="05050102010706020507" pitchFamily="18" charset="2"/>
              </a:rPr>
              <a:t> + </a:t>
            </a:r>
            <a:r>
              <a:rPr lang="en-US" altLang="en-US" b="1" i="1" dirty="0" err="1">
                <a:sym typeface="Symbol" panose="05050102010706020507" pitchFamily="18" charset="2"/>
              </a:rPr>
              <a:t>Request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dirty="0">
                <a:sym typeface="Symbol" panose="05050102010706020507" pitchFamily="18" charset="2"/>
              </a:rPr>
              <a:t>;</a:t>
            </a:r>
          </a:p>
          <a:p>
            <a:pPr lvl="3">
              <a:buFontTx/>
              <a:buNone/>
            </a:pPr>
            <a:r>
              <a:rPr lang="en-US" altLang="en-US" b="1" dirty="0">
                <a:sym typeface="Symbol" panose="05050102010706020507" pitchFamily="18" charset="2"/>
              </a:rPr>
              <a:t>		</a:t>
            </a:r>
            <a:r>
              <a:rPr lang="en-US" altLang="en-US" b="1" i="1" dirty="0" err="1">
                <a:sym typeface="Symbol" panose="05050102010706020507" pitchFamily="18" charset="2"/>
              </a:rPr>
              <a:t>Need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i="1" dirty="0">
                <a:sym typeface="Symbol" panose="05050102010706020507" pitchFamily="18" charset="2"/>
              </a:rPr>
              <a:t> </a:t>
            </a:r>
            <a:r>
              <a:rPr lang="en-US" altLang="en-US" b="1" dirty="0">
                <a:sym typeface="Symbol" panose="05050102010706020507" pitchFamily="18" charset="2"/>
              </a:rPr>
              <a:t>=</a:t>
            </a:r>
            <a:r>
              <a:rPr lang="en-US" altLang="en-US" b="1" i="1" dirty="0">
                <a:sym typeface="Symbol" panose="05050102010706020507" pitchFamily="18" charset="2"/>
              </a:rPr>
              <a:t> </a:t>
            </a:r>
            <a:r>
              <a:rPr lang="en-US" altLang="en-US" b="1" i="1" dirty="0" err="1">
                <a:sym typeface="Symbol" panose="05050102010706020507" pitchFamily="18" charset="2"/>
              </a:rPr>
              <a:t>Need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dirty="0">
                <a:sym typeface="Symbol" panose="05050102010706020507" pitchFamily="18" charset="2"/>
              </a:rPr>
              <a:t> – </a:t>
            </a:r>
            <a:r>
              <a:rPr lang="en-US" altLang="en-US" b="1" i="1" dirty="0" err="1">
                <a:sym typeface="Symbol" panose="05050102010706020507" pitchFamily="18" charset="2"/>
              </a:rPr>
              <a:t>Request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b="1" i="1" dirty="0">
                <a:sym typeface="Symbol" panose="05050102010706020507" pitchFamily="18" charset="2"/>
              </a:rPr>
              <a:t>;</a:t>
            </a:r>
          </a:p>
          <a:p>
            <a:pPr lvl="2"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anose="05050102010706020507" pitchFamily="18" charset="2"/>
              </a:rPr>
              <a:t>If safe  the resources are allocated to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endParaRPr lang="en-US" altLang="en-US" b="1" i="1" baseline="-25000" dirty="0">
              <a:sym typeface="Symbol" panose="05050102010706020507" pitchFamily="18" charset="2"/>
            </a:endParaRPr>
          </a:p>
          <a:p>
            <a:pPr lvl="2"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anose="05050102010706020507" pitchFamily="18" charset="2"/>
              </a:rPr>
              <a:t>If unsafe 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must wait, and the old resource-allocation state is restored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C18387C4-9D5B-4D54-8084-FE05B91CCC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97991" y="1166544"/>
            <a:ext cx="766445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 of Banker</a:t>
            </a:r>
            <a:r>
              <a:rPr lang="ja-JP" altLang="en-US" sz="2400" b="1" dirty="0"/>
              <a:t>’</a:t>
            </a:r>
            <a:r>
              <a:rPr lang="en-US" altLang="ja-JP" sz="2400" b="1" dirty="0"/>
              <a:t>s Algorithm</a:t>
            </a:r>
            <a:endParaRPr lang="en-US" altLang="en-US" sz="2400" dirty="0"/>
          </a:p>
        </p:txBody>
      </p:sp>
      <p:sp>
        <p:nvSpPr>
          <p:cNvPr id="56322" name="Rectangle 3">
            <a:extLst>
              <a:ext uri="{FF2B5EF4-FFF2-40B4-BE49-F238E27FC236}">
                <a16:creationId xmlns:a16="http://schemas.microsoft.com/office/drawing/2014/main" id="{F9D491DD-A38E-475F-8906-6128AD1F38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36267" y="2479840"/>
            <a:ext cx="7923212" cy="4540250"/>
          </a:xfrm>
        </p:spPr>
        <p:txBody>
          <a:bodyPr/>
          <a:lstStyle/>
          <a:p>
            <a:pPr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5 threads </a:t>
            </a:r>
            <a:r>
              <a:rPr lang="en-US" altLang="en-US" i="1" dirty="0"/>
              <a:t>T</a:t>
            </a:r>
            <a:r>
              <a:rPr lang="en-US" altLang="en-US" baseline="-25000" dirty="0"/>
              <a:t>0  </a:t>
            </a:r>
            <a:r>
              <a:rPr lang="en-US" altLang="en-US" dirty="0"/>
              <a:t>through 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; 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      3 resource types: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              </a:t>
            </a:r>
            <a:r>
              <a:rPr lang="en-US" altLang="en-US" i="1" dirty="0"/>
              <a:t>A</a:t>
            </a:r>
            <a:r>
              <a:rPr lang="en-US" altLang="en-US" dirty="0"/>
              <a:t> (10 instances),  </a:t>
            </a:r>
            <a:r>
              <a:rPr lang="en-US" altLang="en-US" i="1" dirty="0"/>
              <a:t>B</a:t>
            </a:r>
            <a:r>
              <a:rPr lang="en-US" altLang="en-US" dirty="0"/>
              <a:t> (5instances), and </a:t>
            </a:r>
            <a:r>
              <a:rPr lang="en-US" altLang="en-US" i="1" dirty="0"/>
              <a:t>C</a:t>
            </a:r>
            <a:r>
              <a:rPr lang="en-US" altLang="en-US" dirty="0"/>
              <a:t> (7 instances)</a:t>
            </a:r>
          </a:p>
          <a:p>
            <a:pPr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Snapshot at time T</a:t>
            </a:r>
            <a:r>
              <a:rPr lang="en-US" altLang="en-US" baseline="-25000" dirty="0"/>
              <a:t>0</a:t>
            </a:r>
            <a:r>
              <a:rPr lang="en-US" altLang="en-US" dirty="0"/>
              <a:t>: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	</a:t>
            </a:r>
            <a:r>
              <a:rPr lang="en-US" altLang="en-US" i="1" u="sng" dirty="0"/>
              <a:t>Allocation</a:t>
            </a:r>
            <a:r>
              <a:rPr lang="en-US" altLang="en-US" i="1" dirty="0"/>
              <a:t>	  </a:t>
            </a:r>
            <a:r>
              <a:rPr lang="en-US" altLang="en-US" i="1" u="sng" dirty="0"/>
              <a:t>Max</a:t>
            </a:r>
            <a:r>
              <a:rPr lang="en-US" altLang="en-US" i="1" dirty="0"/>
              <a:t>	</a:t>
            </a:r>
            <a:r>
              <a:rPr lang="en-US" altLang="en-US" i="1" u="sng" dirty="0"/>
              <a:t>Available</a:t>
            </a:r>
            <a:endParaRPr lang="en-US" altLang="en-US" i="1" dirty="0"/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i="1" dirty="0"/>
              <a:t>			A B C	       A B C 	A B C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0	</a:t>
            </a:r>
            <a:r>
              <a:rPr lang="en-US" altLang="en-US" dirty="0"/>
              <a:t>0 1 0	         7 5 3 	3 3 2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1	</a:t>
            </a:r>
            <a:r>
              <a:rPr lang="en-US" altLang="en-US" dirty="0"/>
              <a:t>2 0 0 	        3 2 2  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	3 0 2 	        9 0 2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	2 1 1 	        2 2 2</a:t>
            </a:r>
          </a:p>
          <a:p>
            <a:pPr>
              <a:buFont typeface="Monotype Sorts" pitchFamily="-84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	0 0 2	         4 3 3  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838D12EB-E650-49F7-BF5C-969347526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52193" y="108016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Chapter Objectives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6DA4E9BA-E5B9-48E9-A6E9-2CB00D1520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7743" y="2128608"/>
            <a:ext cx="7772400" cy="45005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Illustrate how deadlock can occur when mutex locks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Define the four necessary conditions that characterize deadlock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Identify a deadlock situation in a resource allocation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Evaluate the four different approaches for preventing deadlocks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Apply the banker’s algorithm for deadlock avoidance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Apply the deadlock detection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Evaluate approaches for recovering from deadlock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SzPct val="85000"/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>
            <a:extLst>
              <a:ext uri="{FF2B5EF4-FFF2-40B4-BE49-F238E27FC236}">
                <a16:creationId xmlns:a16="http://schemas.microsoft.com/office/drawing/2014/main" id="{DB8887BD-D3BC-4339-B372-7CC9B71D7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51283" y="105312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 (Cont.)</a:t>
            </a:r>
          </a:p>
        </p:txBody>
      </p:sp>
      <p:sp>
        <p:nvSpPr>
          <p:cNvPr id="58370" name="Rectangle 3">
            <a:extLst>
              <a:ext uri="{FF2B5EF4-FFF2-40B4-BE49-F238E27FC236}">
                <a16:creationId xmlns:a16="http://schemas.microsoft.com/office/drawing/2014/main" id="{43FB620B-ED3D-4487-B4B3-8D8C199019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0447" y="1984423"/>
            <a:ext cx="7854205" cy="4640263"/>
          </a:xfrm>
        </p:spPr>
        <p:txBody>
          <a:bodyPr/>
          <a:lstStyle/>
          <a:p>
            <a:pPr>
              <a:tabLst>
                <a:tab pos="2452688" algn="l"/>
                <a:tab pos="3492500" algn="ctr"/>
              </a:tabLst>
            </a:pPr>
            <a:r>
              <a:rPr lang="en-US" altLang="en-US" dirty="0"/>
              <a:t>The content of the matrix </a:t>
            </a:r>
            <a:r>
              <a:rPr lang="en-US" altLang="en-US" b="1" i="1" dirty="0"/>
              <a:t>Need</a:t>
            </a:r>
            <a:r>
              <a:rPr lang="en-US" altLang="en-US" dirty="0"/>
              <a:t> is defined to be </a:t>
            </a:r>
            <a:r>
              <a:rPr lang="en-US" altLang="en-US" b="1" i="1" dirty="0"/>
              <a:t>Max</a:t>
            </a:r>
            <a:r>
              <a:rPr lang="en-US" altLang="en-US" b="1" dirty="0"/>
              <a:t> – </a:t>
            </a:r>
            <a:r>
              <a:rPr lang="en-US" altLang="en-US" b="1" i="1" dirty="0"/>
              <a:t>Allocation</a:t>
            </a:r>
            <a:endParaRPr lang="en-US" altLang="en-US" b="1" dirty="0"/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endParaRPr lang="en-US" altLang="en-US" dirty="0"/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	</a:t>
            </a:r>
            <a:r>
              <a:rPr lang="en-US" altLang="en-US" i="1" u="sng" dirty="0"/>
              <a:t>Need</a:t>
            </a:r>
            <a:endParaRPr lang="en-US" altLang="en-US" u="sng" dirty="0"/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	</a:t>
            </a:r>
            <a:r>
              <a:rPr lang="en-US" altLang="en-US" i="1" dirty="0"/>
              <a:t>A B C</a:t>
            </a:r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0	</a:t>
            </a:r>
            <a:r>
              <a:rPr lang="en-US" altLang="en-US" dirty="0"/>
              <a:t>7 4 3 </a:t>
            </a:r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1	</a:t>
            </a:r>
            <a:r>
              <a:rPr lang="en-US" altLang="en-US" dirty="0"/>
              <a:t>1 2 2 </a:t>
            </a:r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	6 0 0 </a:t>
            </a:r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	0 1 1</a:t>
            </a:r>
          </a:p>
          <a:p>
            <a:pPr>
              <a:buFont typeface="Monotype Sorts" pitchFamily="-84" charset="2"/>
              <a:buNone/>
              <a:tabLst>
                <a:tab pos="2452688" algn="l"/>
                <a:tab pos="34925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	4 3 1 </a:t>
            </a:r>
            <a:br>
              <a:rPr lang="en-US" altLang="en-US" dirty="0"/>
            </a:br>
            <a:endParaRPr lang="en-US" altLang="en-US" dirty="0"/>
          </a:p>
          <a:p>
            <a:pPr>
              <a:tabLst>
                <a:tab pos="2452688" algn="l"/>
                <a:tab pos="3492500" algn="ctr"/>
              </a:tabLst>
            </a:pPr>
            <a:r>
              <a:rPr lang="en-US" altLang="en-US" dirty="0"/>
              <a:t>The system is in a safe state since the sequence &lt; 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&gt; satisfies safety criteria</a:t>
            </a:r>
            <a:endParaRPr lang="en-US" altLang="en-US" baseline="-25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>
            <a:extLst>
              <a:ext uri="{FF2B5EF4-FFF2-40B4-BE49-F238E27FC236}">
                <a16:creationId xmlns:a16="http://schemas.microsoft.com/office/drawing/2014/main" id="{AD3E796E-9D4C-428C-896A-890447D904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03563" y="1112948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Example:  </a:t>
            </a:r>
            <a:r>
              <a:rPr lang="en-US" altLang="en-US" sz="2400" b="1" i="1" dirty="0"/>
              <a:t>P</a:t>
            </a:r>
            <a:r>
              <a:rPr lang="en-US" altLang="en-US" sz="2400" b="1" baseline="-25000" dirty="0"/>
              <a:t>1</a:t>
            </a:r>
            <a:r>
              <a:rPr lang="en-US" altLang="en-US" sz="2400" b="1" dirty="0"/>
              <a:t> Request (1,0,2)</a:t>
            </a:r>
          </a:p>
        </p:txBody>
      </p:sp>
      <p:sp>
        <p:nvSpPr>
          <p:cNvPr id="60418" name="Rectangle 3">
            <a:extLst>
              <a:ext uri="{FF2B5EF4-FFF2-40B4-BE49-F238E27FC236}">
                <a16:creationId xmlns:a16="http://schemas.microsoft.com/office/drawing/2014/main" id="{5866BF7C-1FA0-4840-882A-7A5E6F0E9A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4661" y="2159602"/>
            <a:ext cx="7869237" cy="5103812"/>
          </a:xfrm>
        </p:spPr>
        <p:txBody>
          <a:bodyPr/>
          <a:lstStyle/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Check that Request </a:t>
            </a:r>
            <a:r>
              <a:rPr lang="en-US" altLang="en-US" dirty="0">
                <a:sym typeface="Symbol" panose="05050102010706020507" pitchFamily="18" charset="2"/>
              </a:rPr>
              <a:t> Available (that is, (1,0,2)  (3,3,2)  true</a:t>
            </a:r>
            <a:endParaRPr lang="en-US" altLang="en-US" i="1" dirty="0">
              <a:sym typeface="Symbol" panose="05050102010706020507" pitchFamily="18" charset="2"/>
            </a:endParaRP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i="1" dirty="0"/>
              <a:t>			</a:t>
            </a:r>
            <a:r>
              <a:rPr lang="en-US" altLang="en-US" i="1" u="sng" dirty="0"/>
              <a:t>Allocation</a:t>
            </a:r>
            <a:r>
              <a:rPr lang="en-US" altLang="en-US" i="1" dirty="0"/>
              <a:t>	</a:t>
            </a:r>
            <a:r>
              <a:rPr lang="en-US" altLang="en-US" i="1" u="sng" dirty="0"/>
              <a:t>Need</a:t>
            </a:r>
            <a:r>
              <a:rPr lang="en-US" altLang="en-US" i="1" dirty="0"/>
              <a:t>	   </a:t>
            </a:r>
            <a:r>
              <a:rPr lang="en-US" altLang="en-US" i="1" u="sng" dirty="0"/>
              <a:t>Available</a:t>
            </a:r>
            <a:endParaRPr lang="en-US" altLang="en-US" i="1" dirty="0"/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i="1" dirty="0"/>
              <a:t>			A B C	A B C	 A B C 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		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	0 1 0 	7 4 3 	2 3 0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		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	      3 0 2             0 2 0 	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		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	3 0 2 	 6 0 0 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		</a:t>
            </a:r>
            <a:r>
              <a:rPr lang="en-US" altLang="en-US" i="1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	2 1 1 	0 1 1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		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	0 0 2 	 4 3 1 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endParaRPr lang="en-US" altLang="en-US" sz="800" dirty="0"/>
          </a:p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Executing safety algorithm shows that sequence &lt;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1</a:t>
            </a:r>
            <a:r>
              <a:rPr lang="en-US" altLang="en-US" b="1" dirty="0"/>
              <a:t>,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3</a:t>
            </a:r>
            <a:r>
              <a:rPr lang="en-US" altLang="en-US" b="1" dirty="0"/>
              <a:t>,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4</a:t>
            </a:r>
            <a:r>
              <a:rPr lang="en-US" altLang="en-US" b="1" dirty="0"/>
              <a:t>,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0</a:t>
            </a:r>
            <a:r>
              <a:rPr lang="en-US" altLang="en-US" b="1" dirty="0"/>
              <a:t>,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2</a:t>
            </a:r>
            <a:r>
              <a:rPr lang="en-US" altLang="en-US" dirty="0"/>
              <a:t>&gt; satisfies safety requirement</a:t>
            </a:r>
          </a:p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endParaRPr lang="en-US" altLang="en-US" sz="800" dirty="0"/>
          </a:p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Can request for (3,3,0) by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4</a:t>
            </a:r>
            <a:r>
              <a:rPr lang="en-US" altLang="en-US" dirty="0"/>
              <a:t> be granted?</a:t>
            </a:r>
          </a:p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endParaRPr lang="en-US" altLang="en-US" sz="800" dirty="0"/>
          </a:p>
          <a:p>
            <a:pPr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r>
              <a:rPr lang="en-US" altLang="en-US" dirty="0"/>
              <a:t>Can request for (0,2,0) by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0</a:t>
            </a:r>
            <a:r>
              <a:rPr lang="en-US" altLang="en-US" dirty="0"/>
              <a:t> be granted?</a:t>
            </a:r>
          </a:p>
          <a:p>
            <a:pPr>
              <a:buFont typeface="Monotype Sorts" pitchFamily="-84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</a:pPr>
            <a:endParaRPr lang="en-US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>
            <a:extLst>
              <a:ext uri="{FF2B5EF4-FFF2-40B4-BE49-F238E27FC236}">
                <a16:creationId xmlns:a16="http://schemas.microsoft.com/office/drawing/2014/main" id="{573354F7-D46C-481C-9D4A-3953C7C996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42268" y="1402410"/>
            <a:ext cx="74215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Detection</a:t>
            </a:r>
          </a:p>
        </p:txBody>
      </p:sp>
      <p:sp>
        <p:nvSpPr>
          <p:cNvPr id="62466" name="Rectangle 3">
            <a:extLst>
              <a:ext uri="{FF2B5EF4-FFF2-40B4-BE49-F238E27FC236}">
                <a16:creationId xmlns:a16="http://schemas.microsoft.com/office/drawing/2014/main" id="{B0C7DA51-11F7-430E-8F04-C804721EE6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84730" y="2636619"/>
            <a:ext cx="7527990" cy="4530725"/>
          </a:xfrm>
        </p:spPr>
        <p:txBody>
          <a:bodyPr/>
          <a:lstStyle/>
          <a:p>
            <a:r>
              <a:rPr lang="en-US" altLang="en-US" dirty="0"/>
              <a:t>Allow system to enter deadlock state 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Detection algorithm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Recovery scheme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>
            <a:extLst>
              <a:ext uri="{FF2B5EF4-FFF2-40B4-BE49-F238E27FC236}">
                <a16:creationId xmlns:a16="http://schemas.microsoft.com/office/drawing/2014/main" id="{2E0AC6EB-98B0-4800-BA12-8164E36330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32611" y="1398911"/>
            <a:ext cx="7772400" cy="844551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Single Instance of Each Resource Type</a:t>
            </a:r>
          </a:p>
        </p:txBody>
      </p:sp>
      <p:sp>
        <p:nvSpPr>
          <p:cNvPr id="64514" name="Rectangle 3">
            <a:extLst>
              <a:ext uri="{FF2B5EF4-FFF2-40B4-BE49-F238E27FC236}">
                <a16:creationId xmlns:a16="http://schemas.microsoft.com/office/drawing/2014/main" id="{9A96C6DF-1521-4C97-AEB7-B25DA22EF8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71348" y="2828543"/>
            <a:ext cx="7585075" cy="4511675"/>
          </a:xfrm>
        </p:spPr>
        <p:txBody>
          <a:bodyPr/>
          <a:lstStyle/>
          <a:p>
            <a:r>
              <a:rPr lang="en-US" altLang="en-US" dirty="0"/>
              <a:t>Maintain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wait-for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graph</a:t>
            </a:r>
          </a:p>
          <a:p>
            <a:pPr lvl="1"/>
            <a:r>
              <a:rPr lang="en-US" altLang="en-US" dirty="0"/>
              <a:t>Nodes are threads</a:t>
            </a:r>
          </a:p>
          <a:p>
            <a:pPr lvl="1"/>
            <a:r>
              <a:rPr lang="en-US" altLang="en-US" b="1" i="1" dirty="0" err="1"/>
              <a:t>T</a:t>
            </a:r>
            <a:r>
              <a:rPr lang="en-US" altLang="en-US" b="1" i="1" baseline="-25000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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j</a:t>
            </a:r>
            <a:r>
              <a:rPr lang="en-US" altLang="en-US" b="1" i="1" baseline="-25000" dirty="0">
                <a:sym typeface="Symbol" panose="05050102010706020507" pitchFamily="18" charset="2"/>
              </a:rPr>
              <a:t>   </a:t>
            </a:r>
            <a:r>
              <a:rPr lang="en-US" altLang="en-US" dirty="0">
                <a:sym typeface="Symbol" panose="05050102010706020507" pitchFamily="18" charset="2"/>
              </a:rPr>
              <a:t>if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i="1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is waiting for</a:t>
            </a:r>
            <a:r>
              <a:rPr lang="en-US" altLang="en-US" i="1" dirty="0">
                <a:sym typeface="Symbol" panose="05050102010706020507" pitchFamily="18" charset="2"/>
              </a:rPr>
              <a:t>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j</a:t>
            </a:r>
            <a:br>
              <a:rPr lang="en-US" altLang="en-US" b="1" i="1" dirty="0">
                <a:sym typeface="Symbol" panose="05050102010706020507" pitchFamily="18" charset="2"/>
              </a:rPr>
            </a:br>
            <a:endParaRPr lang="en-US" altLang="en-US" b="1" i="1" dirty="0">
              <a:sym typeface="Symbol" panose="05050102010706020507" pitchFamily="18" charset="2"/>
            </a:endParaRPr>
          </a:p>
          <a:p>
            <a:r>
              <a:rPr lang="en-US" altLang="en-US" dirty="0"/>
              <a:t>Periodically invoke an algorithm that searches for a cycle in the graph. If there is a cycle, there exists a deadlock</a:t>
            </a:r>
          </a:p>
          <a:p>
            <a:pPr>
              <a:buFont typeface="Monotype Sorts" pitchFamily="-84" charset="2"/>
              <a:buNone/>
            </a:pPr>
            <a:endParaRPr lang="en-US" altLang="en-US" dirty="0"/>
          </a:p>
          <a:p>
            <a:r>
              <a:rPr lang="en-US" altLang="en-US" dirty="0"/>
              <a:t>An algorithm to detect a cycle in a graph requires an order of</a:t>
            </a:r>
            <a:r>
              <a:rPr lang="en-US" altLang="en-US" i="1" dirty="0"/>
              <a:t> </a:t>
            </a:r>
            <a:r>
              <a:rPr lang="en-US" altLang="en-US" b="1" i="1" dirty="0"/>
              <a:t>n</a:t>
            </a:r>
            <a:r>
              <a:rPr lang="en-US" altLang="en-US" b="1" baseline="30000" dirty="0"/>
              <a:t>2</a:t>
            </a:r>
            <a:r>
              <a:rPr lang="en-US" altLang="en-US" b="1" dirty="0"/>
              <a:t> </a:t>
            </a:r>
            <a:r>
              <a:rPr lang="en-US" altLang="en-US" dirty="0"/>
              <a:t>operations, where </a:t>
            </a:r>
            <a:r>
              <a:rPr lang="en-US" altLang="en-US" b="1" i="1" dirty="0"/>
              <a:t>n</a:t>
            </a:r>
            <a:r>
              <a:rPr lang="en-US" altLang="en-US" dirty="0"/>
              <a:t> is the number of vertices in the graph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>
            <a:extLst>
              <a:ext uri="{FF2B5EF4-FFF2-40B4-BE49-F238E27FC236}">
                <a16:creationId xmlns:a16="http://schemas.microsoft.com/office/drawing/2014/main" id="{0484A614-EAE8-49DD-A55B-4F7E12A56E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23446" y="1468257"/>
            <a:ext cx="8288629" cy="457200"/>
          </a:xfrm>
        </p:spPr>
        <p:txBody>
          <a:bodyPr/>
          <a:lstStyle/>
          <a:p>
            <a:pPr eaLnBrk="1" hangingPunct="1"/>
            <a:r>
              <a:rPr lang="en-US" altLang="en-US" sz="2000" b="1" dirty="0"/>
              <a:t>Resource-Allocation Graph and  Wait-for Graph</a:t>
            </a:r>
          </a:p>
        </p:txBody>
      </p:sp>
      <p:sp>
        <p:nvSpPr>
          <p:cNvPr id="66562" name="Text Box 5">
            <a:extLst>
              <a:ext uri="{FF2B5EF4-FFF2-40B4-BE49-F238E27FC236}">
                <a16:creationId xmlns:a16="http://schemas.microsoft.com/office/drawing/2014/main" id="{FD3E6C09-91AB-4252-8558-115F273E5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7825" y="52943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/>
              <a:t>Resource-Allocation Graph</a:t>
            </a:r>
          </a:p>
        </p:txBody>
      </p:sp>
      <p:sp>
        <p:nvSpPr>
          <p:cNvPr id="66563" name="Text Box 6">
            <a:extLst>
              <a:ext uri="{FF2B5EF4-FFF2-40B4-BE49-F238E27FC236}">
                <a16:creationId xmlns:a16="http://schemas.microsoft.com/office/drawing/2014/main" id="{4DB892FA-9656-4369-B039-CF364DF80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5294313"/>
            <a:ext cx="3143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/>
              <a:t>Corresponding wait-for graph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7E2C3B-9E77-F134-9E5B-2C7636CB2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506" y="2695903"/>
            <a:ext cx="5740400" cy="241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>
            <a:extLst>
              <a:ext uri="{FF2B5EF4-FFF2-40B4-BE49-F238E27FC236}">
                <a16:creationId xmlns:a16="http://schemas.microsoft.com/office/drawing/2014/main" id="{A3ED25FA-FD51-4DC3-9667-49F48E2982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65848" y="1267064"/>
            <a:ext cx="7772400" cy="62865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Several Instances of a Resource Type</a:t>
            </a:r>
          </a:p>
        </p:txBody>
      </p:sp>
      <p:sp>
        <p:nvSpPr>
          <p:cNvPr id="68610" name="Rectangle 3">
            <a:extLst>
              <a:ext uri="{FF2B5EF4-FFF2-40B4-BE49-F238E27FC236}">
                <a16:creationId xmlns:a16="http://schemas.microsoft.com/office/drawing/2014/main" id="{A408F457-CD45-48AA-8181-E44F8AA0A5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6331" y="2874778"/>
            <a:ext cx="7580215" cy="3851275"/>
          </a:xfrm>
        </p:spPr>
        <p:txBody>
          <a:bodyPr/>
          <a:lstStyle/>
          <a:p>
            <a:r>
              <a:rPr lang="en-US" altLang="en-US" b="1" dirty="0">
                <a:solidFill>
                  <a:srgbClr val="000000"/>
                </a:solidFill>
              </a:rPr>
              <a:t>Available</a:t>
            </a:r>
            <a:r>
              <a:rPr lang="en-US" altLang="en-US" i="1" dirty="0"/>
              <a:t>:</a:t>
            </a:r>
            <a:r>
              <a:rPr lang="en-US" altLang="en-US" dirty="0"/>
              <a:t>  A vector of length </a:t>
            </a:r>
            <a:r>
              <a:rPr lang="en-US" altLang="en-US" b="1" i="1" dirty="0"/>
              <a:t>m</a:t>
            </a:r>
            <a:r>
              <a:rPr lang="en-US" altLang="en-US" dirty="0"/>
              <a:t> indicates the number of available resources of each type</a:t>
            </a:r>
          </a:p>
          <a:p>
            <a:r>
              <a:rPr lang="en-US" altLang="en-US" b="1" dirty="0">
                <a:solidFill>
                  <a:srgbClr val="000000"/>
                </a:solidFill>
              </a:rPr>
              <a:t>Allocation</a:t>
            </a:r>
            <a:r>
              <a:rPr lang="en-US" altLang="en-US" i="1" dirty="0"/>
              <a:t>:</a:t>
            </a:r>
            <a:r>
              <a:rPr lang="en-US" altLang="en-US" dirty="0"/>
              <a:t>  An </a:t>
            </a:r>
            <a:r>
              <a:rPr lang="en-US" altLang="en-US" b="1" i="1" dirty="0"/>
              <a:t>n </a:t>
            </a:r>
            <a:r>
              <a:rPr lang="en-US" altLang="en-US" b="1" dirty="0"/>
              <a:t>x</a:t>
            </a:r>
            <a:r>
              <a:rPr lang="en-US" altLang="en-US" b="1" i="1" dirty="0"/>
              <a:t> m</a:t>
            </a:r>
            <a:r>
              <a:rPr lang="en-US" altLang="en-US" b="1" dirty="0"/>
              <a:t> </a:t>
            </a:r>
            <a:r>
              <a:rPr lang="en-US" altLang="en-US" dirty="0"/>
              <a:t>matrix defines the number of resources of each type currently allocated to each thread.</a:t>
            </a:r>
          </a:p>
          <a:p>
            <a:r>
              <a:rPr lang="en-US" altLang="en-US" b="1" dirty="0">
                <a:solidFill>
                  <a:srgbClr val="000000"/>
                </a:solidFill>
              </a:rPr>
              <a:t>Request</a:t>
            </a:r>
            <a:r>
              <a:rPr lang="en-US" altLang="en-US" i="1" dirty="0"/>
              <a:t>:</a:t>
            </a:r>
            <a:r>
              <a:rPr lang="en-US" altLang="en-US" dirty="0"/>
              <a:t>  An </a:t>
            </a:r>
            <a:r>
              <a:rPr lang="en-US" altLang="en-US" b="1" i="1" dirty="0"/>
              <a:t>n </a:t>
            </a:r>
            <a:r>
              <a:rPr lang="en-US" altLang="en-US" b="1" dirty="0"/>
              <a:t>x</a:t>
            </a:r>
            <a:r>
              <a:rPr lang="en-US" altLang="en-US" b="1" i="1" dirty="0"/>
              <a:t> m</a:t>
            </a:r>
            <a:r>
              <a:rPr lang="en-US" altLang="en-US" b="1" dirty="0"/>
              <a:t> </a:t>
            </a:r>
            <a:r>
              <a:rPr lang="en-US" altLang="en-US" dirty="0"/>
              <a:t>matrix indicates the current request  of each thread.  If </a:t>
            </a:r>
            <a:r>
              <a:rPr lang="en-US" altLang="en-US" b="1" i="1" dirty="0"/>
              <a:t>Request </a:t>
            </a:r>
            <a:r>
              <a:rPr lang="en-US" altLang="en-US" b="1" dirty="0"/>
              <a:t>[</a:t>
            </a:r>
            <a:r>
              <a:rPr lang="en-US" altLang="en-US" b="1" i="1" dirty="0"/>
              <a:t>i</a:t>
            </a:r>
            <a:r>
              <a:rPr lang="en-US" altLang="en-US" b="1" dirty="0"/>
              <a:t>][</a:t>
            </a:r>
            <a:r>
              <a:rPr lang="en-US" altLang="en-US" b="1" i="1" dirty="0"/>
              <a:t>j</a:t>
            </a:r>
            <a:r>
              <a:rPr lang="en-US" altLang="en-US" b="1" dirty="0"/>
              <a:t>] = </a:t>
            </a:r>
            <a:r>
              <a:rPr lang="en-US" altLang="en-US" b="1" i="1" dirty="0"/>
              <a:t>k</a:t>
            </a:r>
            <a:r>
              <a:rPr lang="en-US" altLang="en-US" dirty="0"/>
              <a:t>, then thread</a:t>
            </a:r>
            <a:r>
              <a:rPr lang="en-US" altLang="en-US" i="1" dirty="0"/>
              <a:t> </a:t>
            </a:r>
            <a:r>
              <a:rPr lang="en-US" altLang="en-US" b="1" i="1" dirty="0" err="1"/>
              <a:t>T</a:t>
            </a:r>
            <a:r>
              <a:rPr lang="en-US" altLang="en-US" b="1" i="1" baseline="-25000" dirty="0" err="1"/>
              <a:t>i</a:t>
            </a:r>
            <a:r>
              <a:rPr lang="en-US" altLang="en-US" dirty="0"/>
              <a:t> is requesting</a:t>
            </a:r>
            <a:r>
              <a:rPr lang="en-US" altLang="en-US" i="1" dirty="0"/>
              <a:t> </a:t>
            </a:r>
            <a:r>
              <a:rPr lang="en-US" altLang="en-US" b="1" i="1" dirty="0"/>
              <a:t>k</a:t>
            </a:r>
            <a:r>
              <a:rPr lang="en-US" altLang="en-US" dirty="0"/>
              <a:t> more instances of resource type </a:t>
            </a:r>
            <a:r>
              <a:rPr lang="en-US" altLang="en-US" b="1" i="1" dirty="0" err="1"/>
              <a:t>R</a:t>
            </a:r>
            <a:r>
              <a:rPr lang="en-US" altLang="en-US" b="1" i="1" baseline="-25000" dirty="0" err="1"/>
              <a:t>j</a:t>
            </a:r>
            <a:r>
              <a:rPr lang="en-US" altLang="en-US" dirty="0"/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>
            <a:extLst>
              <a:ext uri="{FF2B5EF4-FFF2-40B4-BE49-F238E27FC236}">
                <a16:creationId xmlns:a16="http://schemas.microsoft.com/office/drawing/2014/main" id="{6A086C2B-A5AE-4F5F-8E2A-3790509946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92600" y="1024655"/>
            <a:ext cx="78994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Detection Algorithm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4F25B4FD-55C6-400C-B972-1DEDC81853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37253" y="2327275"/>
            <a:ext cx="7753350" cy="453072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altLang="en-US" dirty="0"/>
              <a:t>Let </a:t>
            </a:r>
            <a:r>
              <a:rPr lang="en-US" altLang="en-US" b="1" i="1" dirty="0"/>
              <a:t>Work</a:t>
            </a:r>
            <a:r>
              <a:rPr lang="en-US" altLang="en-US" dirty="0"/>
              <a:t> and </a:t>
            </a:r>
            <a:r>
              <a:rPr lang="en-US" altLang="en-US" b="1" i="1" dirty="0"/>
              <a:t>Finish</a:t>
            </a:r>
            <a:r>
              <a:rPr lang="en-US" altLang="en-US" dirty="0"/>
              <a:t> be vectors of length </a:t>
            </a:r>
            <a:r>
              <a:rPr lang="en-US" altLang="en-US" b="1" i="1" dirty="0"/>
              <a:t>m</a:t>
            </a:r>
            <a:r>
              <a:rPr lang="en-US" altLang="en-US" dirty="0"/>
              <a:t> and </a:t>
            </a:r>
            <a:r>
              <a:rPr lang="en-US" altLang="en-US" b="1" i="1" dirty="0"/>
              <a:t>n</a:t>
            </a:r>
            <a:r>
              <a:rPr lang="en-US" altLang="en-US" dirty="0"/>
              <a:t>, respectively Initialize:</a:t>
            </a:r>
          </a:p>
          <a:p>
            <a:pPr marL="850900" lvl="1" indent="-393700">
              <a:buFont typeface="+mj-lt"/>
              <a:buAutoNum type="alphaLcParenR"/>
            </a:pPr>
            <a:r>
              <a:rPr lang="en-US" altLang="en-US" i="1" dirty="0"/>
              <a:t> </a:t>
            </a:r>
            <a:r>
              <a:rPr lang="en-US" altLang="en-US" b="1" i="1" dirty="0"/>
              <a:t>Work</a:t>
            </a:r>
            <a:r>
              <a:rPr lang="en-US" altLang="en-US" b="1" dirty="0"/>
              <a:t> = </a:t>
            </a:r>
            <a:r>
              <a:rPr lang="en-US" altLang="en-US" b="1" i="1" dirty="0"/>
              <a:t>Available</a:t>
            </a:r>
            <a:endParaRPr lang="en-US" altLang="en-US" b="1" dirty="0"/>
          </a:p>
          <a:p>
            <a:pPr marL="850900" lvl="1" indent="-393700">
              <a:buFont typeface="+mj-lt"/>
              <a:buAutoNum type="alphaLcParenR"/>
            </a:pPr>
            <a:r>
              <a:rPr lang="en-US" altLang="en-US" dirty="0"/>
              <a:t> For </a:t>
            </a:r>
            <a:r>
              <a:rPr lang="en-US" altLang="en-US" b="1" i="1" dirty="0"/>
              <a:t>i</a:t>
            </a:r>
            <a:r>
              <a:rPr lang="en-US" altLang="en-US" b="1" dirty="0"/>
              <a:t> = 1,2, …,</a:t>
            </a:r>
            <a:r>
              <a:rPr lang="en-US" altLang="en-US" b="1" i="1" dirty="0"/>
              <a:t> n</a:t>
            </a:r>
            <a:r>
              <a:rPr lang="en-US" altLang="en-US" dirty="0"/>
              <a:t>, if </a:t>
            </a:r>
            <a:r>
              <a:rPr lang="en-US" altLang="en-US" b="1" i="1" dirty="0" err="1"/>
              <a:t>Allocation</a:t>
            </a:r>
            <a:r>
              <a:rPr lang="en-US" altLang="en-US" b="1" i="1" baseline="-25000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 0</a:t>
            </a:r>
            <a:r>
              <a:rPr lang="en-US" altLang="en-US" dirty="0">
                <a:sym typeface="Symbol" panose="05050102010706020507" pitchFamily="18" charset="2"/>
              </a:rPr>
              <a:t>, then </a:t>
            </a:r>
            <a:br>
              <a:rPr lang="en-US" altLang="en-US" dirty="0">
                <a:sym typeface="Symbol" panose="05050102010706020507" pitchFamily="18" charset="2"/>
              </a:rPr>
            </a:br>
            <a:r>
              <a:rPr lang="en-US" altLang="en-US" dirty="0">
                <a:sym typeface="Symbol" panose="05050102010706020507" pitchFamily="18" charset="2"/>
              </a:rPr>
              <a:t> </a:t>
            </a:r>
            <a:r>
              <a:rPr lang="en-US" altLang="en-US" b="1" i="1" dirty="0">
                <a:sym typeface="Symbol" panose="05050102010706020507" pitchFamily="18" charset="2"/>
              </a:rPr>
              <a:t>Finish</a:t>
            </a:r>
            <a:r>
              <a:rPr lang="en-US" altLang="en-US" b="1" dirty="0">
                <a:sym typeface="Symbol" panose="05050102010706020507" pitchFamily="18" charset="2"/>
              </a:rPr>
              <a:t>[i] </a:t>
            </a:r>
            <a:r>
              <a:rPr lang="en-US" altLang="en-US" b="1" i="1" dirty="0">
                <a:sym typeface="Symbol" panose="05050102010706020507" pitchFamily="18" charset="2"/>
              </a:rPr>
              <a:t>= false</a:t>
            </a:r>
            <a:r>
              <a:rPr lang="en-US" altLang="en-US" dirty="0">
                <a:sym typeface="Symbol" panose="05050102010706020507" pitchFamily="18" charset="2"/>
              </a:rPr>
              <a:t>; otherwise, </a:t>
            </a:r>
            <a:r>
              <a:rPr lang="en-US" altLang="en-US" b="1" i="1" dirty="0">
                <a:sym typeface="Symbol" panose="05050102010706020507" pitchFamily="18" charset="2"/>
              </a:rPr>
              <a:t>Finish</a:t>
            </a:r>
            <a:r>
              <a:rPr lang="en-US" altLang="en-US" b="1" dirty="0">
                <a:sym typeface="Symbol" panose="05050102010706020507" pitchFamily="18" charset="2"/>
              </a:rPr>
              <a:t>[i] = </a:t>
            </a:r>
            <a:r>
              <a:rPr lang="en-US" altLang="en-US" b="1" i="1" dirty="0">
                <a:sym typeface="Symbol" panose="05050102010706020507" pitchFamily="18" charset="2"/>
              </a:rPr>
              <a:t>true</a:t>
            </a:r>
          </a:p>
          <a:p>
            <a:pPr marL="850900" lvl="1" indent="-393700">
              <a:buFont typeface="Monotype Sorts" pitchFamily="-84" charset="2"/>
              <a:buNone/>
            </a:pPr>
            <a:endParaRPr lang="en-US" altLang="en-US" dirty="0">
              <a:sym typeface="Symbol" panose="05050102010706020507" pitchFamily="18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/>
              <a:t>Find an index </a:t>
            </a:r>
            <a:r>
              <a:rPr lang="en-US" altLang="en-US" b="1" i="1" dirty="0"/>
              <a:t>i</a:t>
            </a:r>
            <a:r>
              <a:rPr lang="en-US" altLang="en-US" i="1" dirty="0"/>
              <a:t> </a:t>
            </a:r>
            <a:r>
              <a:rPr lang="en-US" altLang="en-US" dirty="0"/>
              <a:t>such that both:</a:t>
            </a:r>
          </a:p>
          <a:p>
            <a:pPr marL="850900" lvl="1" indent="-393700">
              <a:buFont typeface="+mj-lt"/>
              <a:buAutoNum type="alphaLcParenR"/>
            </a:pPr>
            <a:r>
              <a:rPr lang="en-US" altLang="en-US" i="1" dirty="0"/>
              <a:t> </a:t>
            </a:r>
            <a:r>
              <a:rPr lang="en-US" altLang="en-US" b="1" i="1" dirty="0"/>
              <a:t>Finish</a:t>
            </a:r>
            <a:r>
              <a:rPr lang="en-US" altLang="en-US" b="1" dirty="0"/>
              <a:t>[</a:t>
            </a:r>
            <a:r>
              <a:rPr lang="en-US" altLang="en-US" b="1" i="1" dirty="0"/>
              <a:t>i</a:t>
            </a:r>
            <a:r>
              <a:rPr lang="en-US" altLang="en-US" b="1" dirty="0"/>
              <a:t>] == </a:t>
            </a:r>
            <a:r>
              <a:rPr lang="en-US" altLang="en-US" b="1" i="1" dirty="0"/>
              <a:t>false</a:t>
            </a:r>
            <a:endParaRPr lang="en-US" altLang="en-US" b="1" dirty="0"/>
          </a:p>
          <a:p>
            <a:pPr marL="850900" lvl="1" indent="-393700">
              <a:buFont typeface="+mj-lt"/>
              <a:buAutoNum type="alphaLcParenR"/>
            </a:pPr>
            <a:r>
              <a:rPr lang="en-US" altLang="en-US" i="1" dirty="0"/>
              <a:t> </a:t>
            </a:r>
            <a:r>
              <a:rPr lang="en-US" altLang="en-US" b="1" i="1" dirty="0" err="1"/>
              <a:t>Request</a:t>
            </a:r>
            <a:r>
              <a:rPr lang="en-US" altLang="en-US" b="1" i="1" baseline="-25000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>
                <a:sym typeface="Symbol" panose="05050102010706020507" pitchFamily="18" charset="2"/>
              </a:rPr>
              <a:t> </a:t>
            </a:r>
            <a:r>
              <a:rPr lang="en-US" altLang="en-US" b="1" i="1" dirty="0">
                <a:sym typeface="Symbol" panose="05050102010706020507" pitchFamily="18" charset="2"/>
              </a:rPr>
              <a:t>Work</a:t>
            </a:r>
            <a:br>
              <a:rPr lang="en-US" altLang="en-US" b="1" i="1" dirty="0">
                <a:sym typeface="Symbol" panose="05050102010706020507" pitchFamily="18" charset="2"/>
              </a:rPr>
            </a:br>
            <a:endParaRPr lang="en-US" altLang="en-US" b="1" dirty="0">
              <a:sym typeface="Symbol" panose="05050102010706020507" pitchFamily="18" charset="2"/>
            </a:endParaRPr>
          </a:p>
          <a:p>
            <a:pPr marL="850900" lvl="1" indent="-393700">
              <a:buFont typeface="Monotype Sorts" pitchFamily="-84" charset="2"/>
              <a:buNone/>
            </a:pPr>
            <a:r>
              <a:rPr lang="en-US" altLang="en-US" dirty="0">
                <a:sym typeface="Symbol" panose="05050102010706020507" pitchFamily="18" charset="2"/>
              </a:rPr>
              <a:t>If no such </a:t>
            </a:r>
            <a:r>
              <a:rPr lang="en-US" altLang="en-US" b="1" i="1" dirty="0">
                <a:sym typeface="Symbol" panose="05050102010706020507" pitchFamily="18" charset="2"/>
              </a:rPr>
              <a:t>i</a:t>
            </a:r>
            <a:r>
              <a:rPr lang="en-US" altLang="en-US" b="1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exists, go to step 4</a:t>
            </a:r>
            <a:endParaRPr lang="en-US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>
            <a:extLst>
              <a:ext uri="{FF2B5EF4-FFF2-40B4-BE49-F238E27FC236}">
                <a16:creationId xmlns:a16="http://schemas.microsoft.com/office/drawing/2014/main" id="{AC8DFB5C-1F8D-4190-83A2-9517D93814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0478" y="1182685"/>
            <a:ext cx="75580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Detection Algorithm (Cont.)</a:t>
            </a:r>
          </a:p>
        </p:txBody>
      </p:sp>
      <p:sp>
        <p:nvSpPr>
          <p:cNvPr id="72706" name="Rectangle 3">
            <a:extLst>
              <a:ext uri="{FF2B5EF4-FFF2-40B4-BE49-F238E27FC236}">
                <a16:creationId xmlns:a16="http://schemas.microsoft.com/office/drawing/2014/main" id="{1590227E-597D-4241-9B48-CEE17B87B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3504" y="1885155"/>
            <a:ext cx="7218362" cy="22971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AutoNum type="arabicPeriod" startAt="3"/>
            </a:pPr>
            <a:r>
              <a:rPr lang="en-US" altLang="en-US" i="1" dirty="0"/>
              <a:t> </a:t>
            </a:r>
            <a:r>
              <a:rPr lang="en-US" altLang="en-US" b="1" i="1" dirty="0"/>
              <a:t>Work</a:t>
            </a:r>
            <a:r>
              <a:rPr lang="en-US" altLang="en-US" b="1" dirty="0"/>
              <a:t> = </a:t>
            </a:r>
            <a:r>
              <a:rPr lang="en-US" altLang="en-US" b="1" i="1" dirty="0"/>
              <a:t>Work</a:t>
            </a:r>
            <a:r>
              <a:rPr lang="en-US" altLang="en-US" b="1" dirty="0"/>
              <a:t> + </a:t>
            </a:r>
            <a:r>
              <a:rPr lang="en-US" altLang="en-US" b="1" i="1" dirty="0" err="1"/>
              <a:t>Allocation</a:t>
            </a:r>
            <a:r>
              <a:rPr lang="en-US" altLang="en-US" b="1" i="1" baseline="-25000" dirty="0" err="1"/>
              <a:t>i</a:t>
            </a:r>
            <a:br>
              <a:rPr lang="en-US" altLang="en-US" b="1" dirty="0"/>
            </a:br>
            <a:r>
              <a:rPr lang="en-US" altLang="en-US" b="1" dirty="0"/>
              <a:t>     </a:t>
            </a:r>
            <a:r>
              <a:rPr lang="en-US" altLang="en-US" b="1" i="1" dirty="0"/>
              <a:t>Finish</a:t>
            </a:r>
            <a:r>
              <a:rPr lang="en-US" altLang="en-US" b="1" dirty="0"/>
              <a:t>[</a:t>
            </a:r>
            <a:r>
              <a:rPr lang="en-US" altLang="en-US" b="1" i="1" dirty="0"/>
              <a:t>i</a:t>
            </a:r>
            <a:r>
              <a:rPr lang="en-US" altLang="en-US" b="1" dirty="0"/>
              <a:t>] = </a:t>
            </a:r>
            <a:r>
              <a:rPr lang="en-US" altLang="en-US" b="1" i="1" dirty="0"/>
              <a:t>true</a:t>
            </a:r>
            <a:br>
              <a:rPr lang="en-US" altLang="en-US" b="1" dirty="0"/>
            </a:br>
            <a:r>
              <a:rPr lang="en-US" altLang="en-US" b="1" dirty="0"/>
              <a:t>     </a:t>
            </a:r>
            <a:r>
              <a:rPr lang="en-US" altLang="en-US" dirty="0"/>
              <a:t>go to step 2</a:t>
            </a:r>
            <a:br>
              <a:rPr lang="en-US" altLang="en-US" dirty="0"/>
            </a:br>
            <a:r>
              <a:rPr lang="en-US" altLang="en-US" dirty="0"/>
              <a:t> </a:t>
            </a:r>
          </a:p>
          <a:p>
            <a:pPr marL="342900" indent="-342900">
              <a:lnSpc>
                <a:spcPct val="90000"/>
              </a:lnSpc>
              <a:buAutoNum type="arabicPeriod" startAt="3"/>
            </a:pPr>
            <a:r>
              <a:rPr lang="en-US" altLang="en-US" dirty="0"/>
              <a:t>If </a:t>
            </a:r>
            <a:r>
              <a:rPr lang="en-US" altLang="en-US" b="1" i="1" dirty="0"/>
              <a:t>Finish[i] == false</a:t>
            </a:r>
            <a:r>
              <a:rPr lang="en-US" altLang="en-US" dirty="0"/>
              <a:t>, for some </a:t>
            </a:r>
            <a:r>
              <a:rPr lang="en-US" altLang="en-US" b="1" i="1" dirty="0"/>
              <a:t>i</a:t>
            </a:r>
            <a:r>
              <a:rPr lang="en-US" altLang="en-US" dirty="0"/>
              <a:t>, 1 </a:t>
            </a:r>
            <a:r>
              <a:rPr lang="en-US" altLang="en-US" dirty="0">
                <a:sym typeface="Symbol" panose="05050102010706020507" pitchFamily="18" charset="2"/>
              </a:rPr>
              <a:t> </a:t>
            </a:r>
            <a:r>
              <a:rPr lang="en-US" altLang="en-US" b="1" i="1" dirty="0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  </a:t>
            </a:r>
            <a:r>
              <a:rPr lang="en-US" altLang="en-US" b="1" i="1" dirty="0">
                <a:sym typeface="Symbol" panose="05050102010706020507" pitchFamily="18" charset="2"/>
              </a:rPr>
              <a:t>n</a:t>
            </a:r>
            <a:r>
              <a:rPr lang="en-US" altLang="en-US" dirty="0">
                <a:sym typeface="Symbol" panose="05050102010706020507" pitchFamily="18" charset="2"/>
              </a:rPr>
              <a:t>, then the system is in   deadlock state. Moreover, if </a:t>
            </a:r>
            <a:r>
              <a:rPr lang="en-US" altLang="en-US" b="1" i="1" dirty="0">
                <a:sym typeface="Symbol" panose="05050102010706020507" pitchFamily="18" charset="2"/>
              </a:rPr>
              <a:t>Finish</a:t>
            </a:r>
            <a:r>
              <a:rPr lang="en-US" altLang="en-US" b="1" dirty="0">
                <a:sym typeface="Symbol" panose="05050102010706020507" pitchFamily="18" charset="2"/>
              </a:rPr>
              <a:t>[</a:t>
            </a:r>
            <a:r>
              <a:rPr lang="en-US" altLang="en-US" b="1" i="1" dirty="0">
                <a:sym typeface="Symbol" panose="05050102010706020507" pitchFamily="18" charset="2"/>
              </a:rPr>
              <a:t>i</a:t>
            </a:r>
            <a:r>
              <a:rPr lang="en-US" altLang="en-US" b="1" dirty="0">
                <a:sym typeface="Symbol" panose="05050102010706020507" pitchFamily="18" charset="2"/>
              </a:rPr>
              <a:t>] == </a:t>
            </a:r>
            <a:r>
              <a:rPr lang="en-US" altLang="en-US" b="1" i="1" dirty="0">
                <a:sym typeface="Symbol" panose="05050102010706020507" pitchFamily="18" charset="2"/>
              </a:rPr>
              <a:t>false</a:t>
            </a:r>
            <a:r>
              <a:rPr lang="en-US" altLang="en-US" dirty="0">
                <a:sym typeface="Symbol" panose="05050102010706020507" pitchFamily="18" charset="2"/>
              </a:rPr>
              <a:t>, then </a:t>
            </a:r>
            <a:r>
              <a:rPr lang="en-US" altLang="en-US" b="1" i="1" dirty="0" err="1">
                <a:sym typeface="Symbol" panose="05050102010706020507" pitchFamily="18" charset="2"/>
              </a:rPr>
              <a:t>T</a:t>
            </a:r>
            <a:r>
              <a:rPr lang="en-US" altLang="en-US" b="1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is deadlocked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dirty="0">
                <a:sym typeface="Symbol" panose="05050102010706020507" pitchFamily="18" charset="2"/>
              </a:rPr>
              <a:t>	</a:t>
            </a:r>
            <a:endParaRPr lang="en-US" altLang="en-US" dirty="0"/>
          </a:p>
        </p:txBody>
      </p:sp>
      <p:sp>
        <p:nvSpPr>
          <p:cNvPr id="72707" name="Text Box 4">
            <a:extLst>
              <a:ext uri="{FF2B5EF4-FFF2-40B4-BE49-F238E27FC236}">
                <a16:creationId xmlns:a16="http://schemas.microsoft.com/office/drawing/2014/main" id="{96085A5E-EEBE-4448-A0CB-F924E9CDA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488" y="3824288"/>
            <a:ext cx="7694612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b="1">
                <a:solidFill>
                  <a:srgbClr val="FF0066"/>
                </a:solidFill>
                <a:sym typeface="Symbol" panose="05050102010706020507" pitchFamily="18" charset="2"/>
              </a:rPr>
              <a:t>Algorithm requires an order of O(</a:t>
            </a:r>
            <a:r>
              <a:rPr kumimoji="0" lang="en-US" altLang="en-US" b="1" i="1">
                <a:solidFill>
                  <a:srgbClr val="FF0066"/>
                </a:solidFill>
                <a:sym typeface="Symbol" panose="05050102010706020507" pitchFamily="18" charset="2"/>
              </a:rPr>
              <a:t>m </a:t>
            </a:r>
            <a:r>
              <a:rPr kumimoji="0" lang="en-US" altLang="en-US" b="1">
                <a:solidFill>
                  <a:srgbClr val="FF0066"/>
                </a:solidFill>
                <a:sym typeface="Symbol" panose="05050102010706020507" pitchFamily="18" charset="2"/>
              </a:rPr>
              <a:t>x</a:t>
            </a:r>
            <a:r>
              <a:rPr kumimoji="0" lang="en-US" altLang="en-US" b="1" i="1">
                <a:solidFill>
                  <a:srgbClr val="FF0066"/>
                </a:solidFill>
                <a:sym typeface="Symbol" panose="05050102010706020507" pitchFamily="18" charset="2"/>
              </a:rPr>
              <a:t> n</a:t>
            </a:r>
            <a:r>
              <a:rPr kumimoji="0" lang="en-US" altLang="en-US" b="1" baseline="30000">
                <a:solidFill>
                  <a:srgbClr val="FF0066"/>
                </a:solidFill>
                <a:sym typeface="Symbol" panose="05050102010706020507" pitchFamily="18" charset="2"/>
              </a:rPr>
              <a:t>2</a:t>
            </a:r>
            <a:r>
              <a:rPr kumimoji="0" lang="en-US" altLang="en-US" b="1">
                <a:solidFill>
                  <a:srgbClr val="FF0066"/>
                </a:solidFill>
                <a:sym typeface="Symbol" panose="05050102010706020507" pitchFamily="18" charset="2"/>
              </a:rPr>
              <a:t>) operations to detect whether the system is in deadlocked state</a:t>
            </a:r>
            <a:endParaRPr kumimoji="0" lang="en-US" altLang="en-US">
              <a:solidFill>
                <a:srgbClr val="FF0066"/>
              </a:solidFill>
            </a:endParaRP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>
            <a:extLst>
              <a:ext uri="{FF2B5EF4-FFF2-40B4-BE49-F238E27FC236}">
                <a16:creationId xmlns:a16="http://schemas.microsoft.com/office/drawing/2014/main" id="{20245696-9CE8-4FC7-BC3D-C43A860346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24571" y="1081417"/>
            <a:ext cx="76644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 of Detection Algorithm</a:t>
            </a:r>
          </a:p>
        </p:txBody>
      </p:sp>
      <p:sp>
        <p:nvSpPr>
          <p:cNvPr id="74754" name="Rectangle 3">
            <a:extLst>
              <a:ext uri="{FF2B5EF4-FFF2-40B4-BE49-F238E27FC236}">
                <a16:creationId xmlns:a16="http://schemas.microsoft.com/office/drawing/2014/main" id="{CBEDF2A5-8F09-4357-9519-FCAE0F3F3B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2350" y="2227427"/>
            <a:ext cx="8037513" cy="5121275"/>
          </a:xfrm>
        </p:spPr>
        <p:txBody>
          <a:bodyPr/>
          <a:lstStyle/>
          <a:p>
            <a:pPr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Five threads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0</a:t>
            </a:r>
            <a:r>
              <a:rPr lang="en-US" altLang="en-US" dirty="0"/>
              <a:t> through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4</a:t>
            </a:r>
            <a:r>
              <a:rPr lang="en-US" altLang="en-US" dirty="0"/>
              <a:t>;</a:t>
            </a:r>
            <a:r>
              <a:rPr lang="en-US" altLang="en-US" baseline="-25000" dirty="0"/>
              <a:t> </a:t>
            </a:r>
            <a:r>
              <a:rPr lang="en-US" altLang="en-US" dirty="0"/>
              <a:t>three resource types </a:t>
            </a:r>
            <a:br>
              <a:rPr lang="en-US" altLang="en-US" dirty="0"/>
            </a:br>
            <a:r>
              <a:rPr lang="en-US" altLang="en-US" dirty="0"/>
              <a:t>A (7 instances), </a:t>
            </a:r>
            <a:r>
              <a:rPr lang="en-US" altLang="en-US" i="1" dirty="0"/>
              <a:t>B </a:t>
            </a:r>
            <a:r>
              <a:rPr lang="en-US" altLang="en-US" dirty="0"/>
              <a:t>(2 instances), and </a:t>
            </a:r>
            <a:r>
              <a:rPr lang="en-US" altLang="en-US" i="1" dirty="0"/>
              <a:t>C</a:t>
            </a:r>
            <a:r>
              <a:rPr lang="en-US" altLang="en-US" dirty="0"/>
              <a:t> (6 instances)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endParaRPr lang="en-US" altLang="en-US" dirty="0"/>
          </a:p>
          <a:p>
            <a:pPr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Snapshot at time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0</a:t>
            </a:r>
            <a:r>
              <a:rPr lang="en-US" altLang="en-US" dirty="0"/>
              <a:t>: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			 </a:t>
            </a:r>
            <a:r>
              <a:rPr lang="en-US" altLang="en-US" i="1" u="sng" dirty="0"/>
              <a:t>Allocation</a:t>
            </a:r>
            <a:r>
              <a:rPr lang="en-US" altLang="en-US" i="1" dirty="0"/>
              <a:t>	</a:t>
            </a:r>
            <a:r>
              <a:rPr lang="en-US" altLang="en-US" i="1" u="sng" dirty="0"/>
              <a:t>Request</a:t>
            </a:r>
            <a:r>
              <a:rPr lang="en-US" altLang="en-US" i="1" dirty="0"/>
              <a:t>	</a:t>
            </a:r>
            <a:r>
              <a:rPr lang="en-US" altLang="en-US" i="1" u="sng" dirty="0"/>
              <a:t>Available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			</a:t>
            </a:r>
            <a:r>
              <a:rPr lang="en-US" altLang="en-US" i="1" dirty="0"/>
              <a:t>A B C 	  A B C 	A B C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	         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	          0 1 0             0 0 0 	0 0 0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i="1" dirty="0"/>
              <a:t>             T</a:t>
            </a:r>
            <a:r>
              <a:rPr lang="en-US" altLang="en-US" baseline="-25000" dirty="0"/>
              <a:t>1</a:t>
            </a:r>
            <a:r>
              <a:rPr lang="en-US" altLang="en-US" dirty="0"/>
              <a:t>	          	2 0 0 	  2 0 2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i="1" dirty="0"/>
              <a:t>             T</a:t>
            </a:r>
            <a:r>
              <a:rPr lang="en-US" altLang="en-US" baseline="-25000" dirty="0"/>
              <a:t>2</a:t>
            </a:r>
            <a:r>
              <a:rPr lang="en-US" altLang="en-US" dirty="0"/>
              <a:t>		          3 0 3             0 0 0 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i="1" dirty="0"/>
              <a:t>             T</a:t>
            </a:r>
            <a:r>
              <a:rPr lang="en-US" altLang="en-US" baseline="-25000" dirty="0"/>
              <a:t>3</a:t>
            </a:r>
            <a:r>
              <a:rPr lang="en-US" altLang="en-US" dirty="0"/>
              <a:t>		2 1 1 	   1 0 0 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	         </a:t>
            </a:r>
            <a:r>
              <a:rPr lang="en-US" altLang="en-US" i="1" dirty="0"/>
              <a:t>T</a:t>
            </a:r>
            <a:r>
              <a:rPr lang="en-US" altLang="en-US" baseline="-25000" dirty="0"/>
              <a:t>4	</a:t>
            </a:r>
            <a:r>
              <a:rPr lang="en-US" altLang="en-US" dirty="0"/>
              <a:t>	0 0 2 	   0 0 2</a:t>
            </a:r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endParaRPr lang="en-US" altLang="en-US" dirty="0"/>
          </a:p>
          <a:p>
            <a:pPr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r>
              <a:rPr lang="en-US" altLang="en-US" dirty="0"/>
              <a:t>Sequence &lt;</a:t>
            </a:r>
            <a:r>
              <a:rPr lang="en-US" altLang="en-US" b="1" i="1" dirty="0"/>
              <a:t>T</a:t>
            </a:r>
            <a:r>
              <a:rPr lang="en-US" altLang="en-US" b="1" i="1" baseline="-25000" dirty="0"/>
              <a:t>0</a:t>
            </a:r>
            <a:r>
              <a:rPr lang="en-US" altLang="en-US" b="1" i="1" dirty="0"/>
              <a:t>, T</a:t>
            </a:r>
            <a:r>
              <a:rPr lang="en-US" altLang="en-US" b="1" i="1" baseline="-25000" dirty="0"/>
              <a:t>2</a:t>
            </a:r>
            <a:r>
              <a:rPr lang="en-US" altLang="en-US" b="1" i="1" dirty="0"/>
              <a:t>, T</a:t>
            </a:r>
            <a:r>
              <a:rPr lang="en-US" altLang="en-US" b="1" i="1" baseline="-25000" dirty="0"/>
              <a:t>3</a:t>
            </a:r>
            <a:r>
              <a:rPr lang="en-US" altLang="en-US" b="1" i="1" dirty="0"/>
              <a:t>, T</a:t>
            </a:r>
            <a:r>
              <a:rPr lang="en-US" altLang="en-US" b="1" i="1" baseline="-25000" dirty="0"/>
              <a:t>1</a:t>
            </a:r>
            <a:r>
              <a:rPr lang="en-US" altLang="en-US" b="1" i="1" dirty="0"/>
              <a:t>, T</a:t>
            </a:r>
            <a:r>
              <a:rPr lang="en-US" altLang="en-US" b="1" i="1" baseline="-25000" dirty="0"/>
              <a:t>4</a:t>
            </a:r>
            <a:r>
              <a:rPr lang="en-US" altLang="en-US" dirty="0"/>
              <a:t>&gt; will result in </a:t>
            </a:r>
            <a:r>
              <a:rPr lang="en-US" altLang="en-US" b="1" i="1" dirty="0"/>
              <a:t>Finish[i] = true </a:t>
            </a:r>
            <a:r>
              <a:rPr lang="en-US" altLang="en-US" dirty="0"/>
              <a:t>for all </a:t>
            </a:r>
            <a:r>
              <a:rPr lang="en-US" altLang="en-US" b="1" i="1" dirty="0"/>
              <a:t>i</a:t>
            </a:r>
            <a:endParaRPr lang="en-US" altLang="en-US" b="1" dirty="0"/>
          </a:p>
          <a:p>
            <a:pPr>
              <a:buFont typeface="Monotype Sorts" pitchFamily="-84" charset="2"/>
              <a:buNone/>
              <a:tabLst>
                <a:tab pos="1428750" algn="l"/>
                <a:tab pos="2338388" algn="ctr"/>
                <a:tab pos="3594100" algn="ctr"/>
                <a:tab pos="4921250" algn="ctr"/>
              </a:tabLst>
            </a:pPr>
            <a:endParaRPr lang="en-US" alt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>
            <a:extLst>
              <a:ext uri="{FF2B5EF4-FFF2-40B4-BE49-F238E27FC236}">
                <a16:creationId xmlns:a16="http://schemas.microsoft.com/office/drawing/2014/main" id="{DA86E4C4-151E-4B29-AF3A-94D82C4FF0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6689" y="1018354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 (Cont.)</a:t>
            </a:r>
          </a:p>
        </p:txBody>
      </p:sp>
      <p:sp>
        <p:nvSpPr>
          <p:cNvPr id="76802" name="Rectangle 3">
            <a:extLst>
              <a:ext uri="{FF2B5EF4-FFF2-40B4-BE49-F238E27FC236}">
                <a16:creationId xmlns:a16="http://schemas.microsoft.com/office/drawing/2014/main" id="{198FFF5E-8931-4A8B-8BF7-20846C2891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4875" y="2368605"/>
            <a:ext cx="7781925" cy="5037137"/>
          </a:xfrm>
        </p:spPr>
        <p:txBody>
          <a:bodyPr/>
          <a:lstStyle/>
          <a:p>
            <a:pPr>
              <a:tabLst>
                <a:tab pos="2800350" algn="l"/>
                <a:tab pos="3708400" algn="ctr"/>
              </a:tabLst>
            </a:pPr>
            <a:r>
              <a:rPr lang="en-US" altLang="en-US" b="1" i="1" dirty="0"/>
              <a:t>T</a:t>
            </a:r>
            <a:r>
              <a:rPr lang="en-US" altLang="en-US" b="1" baseline="-25000" dirty="0"/>
              <a:t>2</a:t>
            </a:r>
            <a:r>
              <a:rPr lang="en-US" altLang="en-US" dirty="0"/>
              <a:t> requests an additional instance of type</a:t>
            </a:r>
            <a:r>
              <a:rPr lang="en-US" altLang="en-US" i="1" dirty="0"/>
              <a:t> </a:t>
            </a:r>
            <a:r>
              <a:rPr lang="en-US" altLang="en-US" b="1" i="1" dirty="0"/>
              <a:t>C</a:t>
            </a:r>
            <a:endParaRPr lang="en-US" altLang="en-US" b="1" dirty="0"/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	</a:t>
            </a:r>
            <a:r>
              <a:rPr lang="en-US" altLang="en-US" i="1" u="sng" dirty="0"/>
              <a:t>Request</a:t>
            </a:r>
            <a:endParaRPr lang="en-US" altLang="en-US" i="1" dirty="0"/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i="1" dirty="0"/>
              <a:t>			A B C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	0 0 0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	2 0 2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	0 0 1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	1 0 0 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r>
              <a:rPr lang="en-US" altLang="en-US" dirty="0"/>
              <a:t>		 </a:t>
            </a:r>
            <a:r>
              <a:rPr lang="en-US" altLang="en-US" i="1" dirty="0"/>
              <a:t>T</a:t>
            </a:r>
            <a:r>
              <a:rPr lang="en-US" altLang="en-US" baseline="-25000" dirty="0"/>
              <a:t>4</a:t>
            </a:r>
            <a:r>
              <a:rPr lang="en-US" altLang="en-US" dirty="0"/>
              <a:t>	0 0 2</a:t>
            </a:r>
          </a:p>
          <a:p>
            <a:pPr>
              <a:buFont typeface="Monotype Sorts" pitchFamily="-84" charset="2"/>
              <a:buNone/>
              <a:tabLst>
                <a:tab pos="2800350" algn="l"/>
                <a:tab pos="3708400" algn="ctr"/>
              </a:tabLst>
            </a:pPr>
            <a:endParaRPr lang="en-US" altLang="en-US" sz="800" dirty="0"/>
          </a:p>
          <a:p>
            <a:pPr>
              <a:tabLst>
                <a:tab pos="2800350" algn="l"/>
                <a:tab pos="3708400" algn="ctr"/>
              </a:tabLst>
            </a:pPr>
            <a:r>
              <a:rPr lang="en-US" altLang="en-US" dirty="0"/>
              <a:t>State of system?</a:t>
            </a:r>
          </a:p>
          <a:p>
            <a:pPr lvl="1">
              <a:tabLst>
                <a:tab pos="2800350" algn="l"/>
                <a:tab pos="3708400" algn="ctr"/>
              </a:tabLst>
            </a:pPr>
            <a:r>
              <a:rPr lang="en-US" altLang="en-US" dirty="0"/>
              <a:t>Can reclaim resources held by thread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0</a:t>
            </a:r>
            <a:r>
              <a:rPr lang="en-US" altLang="en-US" dirty="0"/>
              <a:t>, but insufficient resources to fulfill other processes; requests</a:t>
            </a:r>
          </a:p>
          <a:p>
            <a:pPr lvl="1">
              <a:tabLst>
                <a:tab pos="2800350" algn="l"/>
                <a:tab pos="3708400" algn="ctr"/>
              </a:tabLst>
            </a:pPr>
            <a:r>
              <a:rPr lang="en-US" altLang="en-US" dirty="0"/>
              <a:t>Deadlock exists, consisting of processes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1</a:t>
            </a:r>
            <a:r>
              <a:rPr lang="en-US" altLang="en-US" b="1" dirty="0"/>
              <a:t>, </a:t>
            </a:r>
            <a:r>
              <a:rPr lang="en-US" altLang="en-US" b="1" baseline="-25000" dirty="0"/>
              <a:t>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2</a:t>
            </a:r>
            <a:r>
              <a:rPr lang="en-US" altLang="en-US" b="1" dirty="0"/>
              <a:t>,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3</a:t>
            </a:r>
            <a:r>
              <a:rPr lang="en-US" altLang="en-US" dirty="0"/>
              <a:t>, and </a:t>
            </a:r>
            <a:r>
              <a:rPr lang="en-US" altLang="en-US" b="1" i="1" dirty="0"/>
              <a:t>T</a:t>
            </a:r>
            <a:r>
              <a:rPr lang="en-US" altLang="en-US" b="1" baseline="-25000" dirty="0"/>
              <a:t>4</a:t>
            </a:r>
            <a:endParaRPr lang="en-US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661502D7-7068-4DDE-82B3-CB27E3C63E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62096" y="1074206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System Model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CD8E9D65-BCDC-43F0-9CD9-F441192198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20144" y="2374900"/>
            <a:ext cx="7351712" cy="4483100"/>
          </a:xfrm>
        </p:spPr>
        <p:txBody>
          <a:bodyPr/>
          <a:lstStyle/>
          <a:p>
            <a:r>
              <a:rPr lang="en-US" altLang="en-US" dirty="0"/>
              <a:t>System consists of resources</a:t>
            </a:r>
          </a:p>
          <a:p>
            <a:r>
              <a:rPr lang="en-US" altLang="en-US" dirty="0"/>
              <a:t>Resource types </a:t>
            </a:r>
            <a:r>
              <a:rPr lang="en-US" altLang="en-US" i="1" dirty="0"/>
              <a:t>R</a:t>
            </a:r>
            <a:r>
              <a:rPr lang="en-US" altLang="en-US" baseline="-25000" dirty="0"/>
              <a:t>1</a:t>
            </a:r>
            <a:r>
              <a:rPr lang="en-US" altLang="en-US" dirty="0"/>
              <a:t>, </a:t>
            </a:r>
            <a:r>
              <a:rPr lang="en-US" altLang="en-US" i="1" dirty="0"/>
              <a:t>R</a:t>
            </a:r>
            <a:r>
              <a:rPr lang="en-US" altLang="en-US" baseline="-25000" dirty="0"/>
              <a:t>2</a:t>
            </a:r>
            <a:r>
              <a:rPr lang="en-US" altLang="en-US" dirty="0"/>
              <a:t>, . . ., </a:t>
            </a:r>
            <a:r>
              <a:rPr lang="en-US" altLang="en-US" i="1" dirty="0"/>
              <a:t>R</a:t>
            </a:r>
            <a:r>
              <a:rPr lang="en-US" altLang="en-US" baseline="-25000" dirty="0"/>
              <a:t>m</a:t>
            </a:r>
          </a:p>
          <a:p>
            <a:pPr lvl="1"/>
            <a:r>
              <a:rPr lang="en-US" altLang="en-US" i="1" dirty="0"/>
              <a:t>CPU cycles, memory space, I/O devices</a:t>
            </a:r>
          </a:p>
          <a:p>
            <a:r>
              <a:rPr lang="en-US" altLang="en-US" dirty="0"/>
              <a:t>Each resource type </a:t>
            </a:r>
            <a:r>
              <a:rPr lang="en-US" altLang="en-US" i="1" dirty="0"/>
              <a:t>R</a:t>
            </a:r>
            <a:r>
              <a:rPr lang="en-US" altLang="en-US" baseline="-25000" dirty="0"/>
              <a:t>i</a:t>
            </a:r>
            <a:r>
              <a:rPr lang="en-US" altLang="en-US" dirty="0"/>
              <a:t> has </a:t>
            </a:r>
            <a:r>
              <a:rPr lang="en-US" altLang="en-US" i="1" dirty="0"/>
              <a:t>W</a:t>
            </a:r>
            <a:r>
              <a:rPr lang="en-US" altLang="en-US" baseline="-25000" dirty="0"/>
              <a:t>i</a:t>
            </a:r>
            <a:r>
              <a:rPr lang="en-US" altLang="en-US" dirty="0"/>
              <a:t> instances.</a:t>
            </a:r>
          </a:p>
          <a:p>
            <a:r>
              <a:rPr lang="en-US" altLang="en-US" dirty="0"/>
              <a:t>Each process utilizes a resource as follows:</a:t>
            </a:r>
          </a:p>
          <a:p>
            <a:pPr lvl="1"/>
            <a:r>
              <a:rPr lang="en-US" altLang="en-US" b="1" dirty="0"/>
              <a:t>request </a:t>
            </a:r>
          </a:p>
          <a:p>
            <a:pPr lvl="1"/>
            <a:r>
              <a:rPr lang="en-US" altLang="en-US" b="1" dirty="0"/>
              <a:t>use </a:t>
            </a:r>
          </a:p>
          <a:p>
            <a:pPr lvl="1"/>
            <a:r>
              <a:rPr lang="en-US" altLang="en-US" b="1" dirty="0"/>
              <a:t>release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>
            <a:extLst>
              <a:ext uri="{FF2B5EF4-FFF2-40B4-BE49-F238E27FC236}">
                <a16:creationId xmlns:a16="http://schemas.microsoft.com/office/drawing/2014/main" id="{0D4BC432-7638-454C-8A48-5A8BCB25F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32979" y="1254947"/>
            <a:ext cx="75866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Detection-Algorithm Usage</a:t>
            </a:r>
          </a:p>
        </p:txBody>
      </p:sp>
      <p:sp>
        <p:nvSpPr>
          <p:cNvPr id="78850" name="Rectangle 3">
            <a:extLst>
              <a:ext uri="{FF2B5EF4-FFF2-40B4-BE49-F238E27FC236}">
                <a16:creationId xmlns:a16="http://schemas.microsoft.com/office/drawing/2014/main" id="{158D4C12-F6CC-4793-92BE-5D929F7ED7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2366" y="2541259"/>
            <a:ext cx="7742205" cy="4530725"/>
          </a:xfrm>
        </p:spPr>
        <p:txBody>
          <a:bodyPr/>
          <a:lstStyle/>
          <a:p>
            <a:r>
              <a:rPr lang="en-US" altLang="en-US" dirty="0"/>
              <a:t>When, and how often, to invoke depends on:</a:t>
            </a:r>
          </a:p>
          <a:p>
            <a:pPr lvl="1"/>
            <a:r>
              <a:rPr lang="en-US" altLang="en-US" dirty="0"/>
              <a:t>How often a deadlock is likely to occur?</a:t>
            </a:r>
          </a:p>
          <a:p>
            <a:pPr lvl="1"/>
            <a:r>
              <a:rPr lang="en-US" altLang="en-US" dirty="0"/>
              <a:t>How many processes will need to be rolled back?</a:t>
            </a:r>
          </a:p>
          <a:p>
            <a:pPr lvl="2"/>
            <a:r>
              <a:rPr lang="en-US" altLang="en-US" dirty="0"/>
              <a:t>one for each disjoint cycle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If detection algorithm is invoked arbitrarily, there may be many cycles in the resource graph and so we would not be able to tell which of the many deadlocked threads </a:t>
            </a:r>
            <a:r>
              <a:rPr lang="ja-JP" altLang="en-US" dirty="0"/>
              <a:t>“</a:t>
            </a:r>
            <a:r>
              <a:rPr lang="en-US" altLang="ja-JP" dirty="0"/>
              <a:t>caused</a:t>
            </a:r>
            <a:r>
              <a:rPr lang="ja-JP" altLang="en-US" dirty="0"/>
              <a:t>”</a:t>
            </a:r>
            <a:r>
              <a:rPr lang="en-US" altLang="ja-JP" dirty="0"/>
              <a:t> the deadlock.</a:t>
            </a:r>
            <a:endParaRPr lang="en-US" alt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>
            <a:extLst>
              <a:ext uri="{FF2B5EF4-FFF2-40B4-BE49-F238E27FC236}">
                <a16:creationId xmlns:a16="http://schemas.microsoft.com/office/drawing/2014/main" id="{1AC46895-F09F-4AA8-B270-CB5567B1C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66703" y="1320926"/>
            <a:ext cx="8588375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Recovery from Deadlock:  Process Termination</a:t>
            </a:r>
          </a:p>
        </p:txBody>
      </p:sp>
      <p:sp>
        <p:nvSpPr>
          <p:cNvPr id="80898" name="Rectangle 3">
            <a:extLst>
              <a:ext uri="{FF2B5EF4-FFF2-40B4-BE49-F238E27FC236}">
                <a16:creationId xmlns:a16="http://schemas.microsoft.com/office/drawing/2014/main" id="{38916639-ABF6-4FC4-8E81-7F4537AFC9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3612" y="2558503"/>
            <a:ext cx="7694612" cy="4530725"/>
          </a:xfrm>
        </p:spPr>
        <p:txBody>
          <a:bodyPr/>
          <a:lstStyle/>
          <a:p>
            <a:r>
              <a:rPr lang="en-US" altLang="en-US" dirty="0"/>
              <a:t>Abort all deadlocked threads</a:t>
            </a:r>
          </a:p>
          <a:p>
            <a:r>
              <a:rPr lang="en-US" altLang="en-US" dirty="0"/>
              <a:t>Abort one process at a time until the deadlock cycle is eliminated</a:t>
            </a:r>
          </a:p>
          <a:p>
            <a:r>
              <a:rPr lang="en-US" altLang="en-US" dirty="0"/>
              <a:t>In which order should we choose to abort?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Priority of the thread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How long has the thread computed, and how much longer to completion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Resources that the thread has used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Resources that the thread needs to complete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How many threads will need to be terminated</a:t>
            </a:r>
          </a:p>
          <a:p>
            <a:pPr marL="800100" lvl="1" indent="-342900">
              <a:buFont typeface="Arial" panose="020B0604020202020204" pitchFamily="34" charset="0"/>
              <a:buAutoNum type="arabicPeriod"/>
            </a:pPr>
            <a:r>
              <a:rPr lang="en-US" altLang="en-US" dirty="0"/>
              <a:t>Is the thread interactive or batch?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>
            <a:extLst>
              <a:ext uri="{FF2B5EF4-FFF2-40B4-BE49-F238E27FC236}">
                <a16:creationId xmlns:a16="http://schemas.microsoft.com/office/drawing/2014/main" id="{019776DB-F4CF-4A0D-88E0-0C4A9C46D2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81014" y="1263294"/>
            <a:ext cx="8020050" cy="4572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Recovery from Deadlock:  Resource Preemption</a:t>
            </a:r>
          </a:p>
        </p:txBody>
      </p:sp>
      <p:sp>
        <p:nvSpPr>
          <p:cNvPr id="82946" name="Rectangle 3">
            <a:extLst>
              <a:ext uri="{FF2B5EF4-FFF2-40B4-BE49-F238E27FC236}">
                <a16:creationId xmlns:a16="http://schemas.microsoft.com/office/drawing/2014/main" id="{1EC2BE65-1915-4205-9A59-81178CB325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9198" y="2222993"/>
            <a:ext cx="6802437" cy="4483100"/>
          </a:xfrm>
        </p:spPr>
        <p:txBody>
          <a:bodyPr/>
          <a:lstStyle/>
          <a:p>
            <a:r>
              <a:rPr lang="en-US" altLang="en-US" b="1" dirty="0"/>
              <a:t>Selecting a victim </a:t>
            </a:r>
            <a:r>
              <a:rPr lang="en-US" altLang="en-US" dirty="0"/>
              <a:t>– minimize cost</a:t>
            </a:r>
          </a:p>
          <a:p>
            <a:r>
              <a:rPr lang="en-US" altLang="en-US" b="1" dirty="0"/>
              <a:t>Rollback</a:t>
            </a:r>
            <a:r>
              <a:rPr lang="en-US" altLang="en-US" dirty="0"/>
              <a:t> – return to some safe state, restart the thread for that state</a:t>
            </a:r>
          </a:p>
          <a:p>
            <a:r>
              <a:rPr lang="en-US" altLang="en-US" b="1" dirty="0"/>
              <a:t>Starvation</a:t>
            </a:r>
            <a:r>
              <a:rPr lang="en-US" altLang="en-US" dirty="0"/>
              <a:t> –  same thread may always be picked as victim, include number of rollback in cost factor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3F0-CC1F-9553-DB02-CC5162AE4D5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7739" y="2503937"/>
            <a:ext cx="10231676" cy="121158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7E971F2-9E26-AC7C-6B50-66A4E6DAD1F6}"/>
              </a:ext>
            </a:extLst>
          </p:cNvPr>
          <p:cNvSpPr txBox="1">
            <a:spLocks/>
          </p:cNvSpPr>
          <p:nvPr/>
        </p:nvSpPr>
        <p:spPr>
          <a:xfrm>
            <a:off x="1356757" y="189041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4F86468-AEA8-B66F-F777-E3EDBA272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35" y="3200380"/>
            <a:ext cx="11187130" cy="4572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A389CA-942E-9CC8-7375-BBE87B67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0B388F-2D92-0A98-BD7E-A8FBF69E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99E895-9D5C-2BBA-E983-9C84D2E6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88D7-7741-46C0-B3EE-0924E171B329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8364DFA-17BC-BFF1-066D-632E3BF606FE}"/>
              </a:ext>
            </a:extLst>
          </p:cNvPr>
          <p:cNvSpPr txBox="1">
            <a:spLocks/>
          </p:cNvSpPr>
          <p:nvPr/>
        </p:nvSpPr>
        <p:spPr>
          <a:xfrm>
            <a:off x="1072832" y="2612214"/>
            <a:ext cx="10515600" cy="1325563"/>
          </a:xfrm>
          <a:prstGeom prst="rect">
            <a:avLst/>
          </a:prstGeom>
          <a:solidFill>
            <a:schemeClr val="tx2">
              <a:lumMod val="5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/>
          </a:bodyPr>
          <a:lstStyle>
            <a:lvl1pPr eaLnBrk="1" hangingPunct="1"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7200" b="1" ker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7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>
            <a:extLst>
              <a:ext uri="{FF2B5EF4-FFF2-40B4-BE49-F238E27FC236}">
                <a16:creationId xmlns:a16="http://schemas.microsoft.com/office/drawing/2014/main" id="{DB5CD8E6-87F9-4726-9621-AFEDA885C0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1815" y="1153331"/>
            <a:ext cx="7762875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with Semaphores</a:t>
            </a:r>
          </a:p>
        </p:txBody>
      </p:sp>
      <p:sp>
        <p:nvSpPr>
          <p:cNvPr id="57346" name="Rectangle 3">
            <a:extLst>
              <a:ext uri="{FF2B5EF4-FFF2-40B4-BE49-F238E27FC236}">
                <a16:creationId xmlns:a16="http://schemas.microsoft.com/office/drawing/2014/main" id="{5ED238E1-E3E6-41E4-AE23-2237E43D6A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4008" y="2356097"/>
            <a:ext cx="6959600" cy="4860925"/>
          </a:xfrm>
        </p:spPr>
        <p:txBody>
          <a:bodyPr/>
          <a:lstStyle/>
          <a:p>
            <a:r>
              <a:rPr lang="en-US" altLang="en-US" dirty="0"/>
              <a:t>Data:</a:t>
            </a:r>
          </a:p>
          <a:p>
            <a:pPr lvl="1"/>
            <a:r>
              <a:rPr lang="en-US" altLang="en-US" dirty="0"/>
              <a:t>A semaphore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/>
              <a:t>initialized to 1</a:t>
            </a:r>
          </a:p>
          <a:p>
            <a:pPr lvl="1"/>
            <a:r>
              <a:rPr lang="en-US" altLang="en-US" dirty="0"/>
              <a:t>A semaphore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/>
              <a:t>initialized to 1</a:t>
            </a:r>
          </a:p>
          <a:p>
            <a:r>
              <a:rPr lang="en-US" altLang="en-US" dirty="0"/>
              <a:t>Two threads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1</a:t>
            </a:r>
            <a:r>
              <a:rPr lang="en-US" altLang="en-US" dirty="0"/>
              <a:t> and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2</a:t>
            </a:r>
          </a:p>
          <a:p>
            <a:r>
              <a:rPr lang="en-US" alt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b="1" i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 </a:t>
            </a:r>
          </a:p>
          <a:p>
            <a:pPr marL="0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wait(s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wait(s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alt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b="1" i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 </a:t>
            </a:r>
          </a:p>
          <a:p>
            <a:pPr marL="0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wait(s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wait(s</a:t>
            </a:r>
            <a:r>
              <a:rPr lang="en-US" altLang="en-US" b="1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87ADAA0F-64F7-46C8-A7FE-1C5113FEBC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0872" y="889576"/>
            <a:ext cx="7937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Deadlock Characterization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F4824E8A-1421-4BF0-9A60-6CA3F5021C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9331" y="2615356"/>
            <a:ext cx="6757437" cy="4668837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Mutual exclusion</a:t>
            </a:r>
            <a:r>
              <a:rPr lang="en-US" altLang="en-US" b="1" dirty="0"/>
              <a:t>:</a:t>
            </a:r>
            <a:r>
              <a:rPr lang="en-US" altLang="en-US" dirty="0"/>
              <a:t>  only one thread at a time can use a resource</a:t>
            </a:r>
            <a:endParaRPr lang="en-US" altLang="en-US" sz="8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Hold and wait</a:t>
            </a:r>
            <a:r>
              <a:rPr lang="en-US" altLang="en-US" b="1" dirty="0"/>
              <a:t>:</a:t>
            </a:r>
            <a:r>
              <a:rPr lang="en-US" altLang="en-US" dirty="0"/>
              <a:t>  a thread holding at least one resource is waiting to acquire additional resources held by other threads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No preemption</a:t>
            </a:r>
            <a:r>
              <a:rPr lang="en-US" altLang="en-US" b="1" dirty="0"/>
              <a:t>:</a:t>
            </a:r>
            <a:r>
              <a:rPr lang="en-US" altLang="en-US" dirty="0"/>
              <a:t>  a resource can be released only voluntarily by the thread holding it, after that thread has completed its task</a:t>
            </a:r>
            <a:endParaRPr lang="en-US" altLang="en-US" sz="8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Circular wait</a:t>
            </a:r>
            <a:r>
              <a:rPr lang="en-US" altLang="en-US" b="1" dirty="0"/>
              <a:t>:</a:t>
            </a:r>
            <a:r>
              <a:rPr lang="en-US" altLang="en-US" dirty="0"/>
              <a:t>  there exists a set {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, …, </a:t>
            </a:r>
            <a:r>
              <a:rPr lang="en-US" altLang="en-US" i="1" dirty="0"/>
              <a:t>T</a:t>
            </a:r>
            <a:r>
              <a:rPr lang="en-US" altLang="en-US" baseline="-25000" dirty="0"/>
              <a:t>n</a:t>
            </a:r>
            <a:r>
              <a:rPr lang="en-US" altLang="en-US" dirty="0"/>
              <a:t>} of waiting threads such that </a:t>
            </a:r>
            <a:r>
              <a:rPr lang="en-US" altLang="en-US" i="1" dirty="0"/>
              <a:t>T</a:t>
            </a:r>
            <a:r>
              <a:rPr lang="en-US" altLang="en-US" baseline="-25000" dirty="0"/>
              <a:t>0  </a:t>
            </a:r>
            <a:r>
              <a:rPr lang="en-US" altLang="en-US" dirty="0"/>
              <a:t>is waiting for a resource that is held by 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 is waiting for a resource that is held by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, …,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n</a:t>
            </a:r>
            <a:r>
              <a:rPr lang="en-US" altLang="en-US" baseline="-25000" dirty="0"/>
              <a:t>–1</a:t>
            </a:r>
            <a:r>
              <a:rPr lang="en-US" altLang="en-US" dirty="0"/>
              <a:t> is waiting for a resource that is held by </a:t>
            </a:r>
            <a:r>
              <a:rPr lang="en-US" altLang="en-US" i="1" dirty="0"/>
              <a:t>T</a:t>
            </a:r>
            <a:r>
              <a:rPr lang="en-US" altLang="en-US" baseline="-25000" dirty="0"/>
              <a:t>n</a:t>
            </a:r>
            <a:r>
              <a:rPr lang="en-US" altLang="en-US" dirty="0"/>
              <a:t>, and </a:t>
            </a:r>
            <a:r>
              <a:rPr lang="en-US" altLang="en-US" i="1" dirty="0"/>
              <a:t>T</a:t>
            </a:r>
            <a:r>
              <a:rPr lang="en-US" altLang="en-US" baseline="-25000" dirty="0"/>
              <a:t>n</a:t>
            </a:r>
            <a:r>
              <a:rPr lang="en-US" altLang="en-US" dirty="0"/>
              <a:t> is waiting for a resource that is held by </a:t>
            </a:r>
            <a:r>
              <a:rPr lang="en-US" altLang="en-US" i="1" dirty="0"/>
              <a:t>T</a:t>
            </a:r>
            <a:r>
              <a:rPr lang="en-US" altLang="en-US" baseline="-25000" dirty="0"/>
              <a:t>0</a:t>
            </a:r>
            <a:r>
              <a:rPr lang="en-US" altLang="en-US" dirty="0"/>
              <a:t>.</a:t>
            </a:r>
          </a:p>
          <a:p>
            <a:endParaRPr lang="en-US" altLang="en-US" dirty="0"/>
          </a:p>
        </p:txBody>
      </p:sp>
      <p:sp>
        <p:nvSpPr>
          <p:cNvPr id="13315" name="Text Box 5">
            <a:extLst>
              <a:ext uri="{FF2B5EF4-FFF2-40B4-BE49-F238E27FC236}">
                <a16:creationId xmlns:a16="http://schemas.microsoft.com/office/drawing/2014/main" id="{DD9E7C76-64A7-4BA1-B082-DA8BDA6C2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0" y="1857241"/>
            <a:ext cx="6485359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Deadlock can arise if four conditions hold simultaneously.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11C97935-CF39-4A80-87B3-E8FC1A79B9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55319" y="1032301"/>
            <a:ext cx="7683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Resource-Allocation Graph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97E50AC4-3665-4FFE-B1D6-0D72C5ECE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08354" y="2162561"/>
            <a:ext cx="6574810" cy="4019550"/>
          </a:xfrm>
        </p:spPr>
        <p:txBody>
          <a:bodyPr/>
          <a:lstStyle/>
          <a:p>
            <a:r>
              <a:rPr lang="en-US" altLang="en-US" dirty="0"/>
              <a:t>V is partitioned into two types:</a:t>
            </a:r>
          </a:p>
          <a:p>
            <a:pPr lvl="1"/>
            <a:r>
              <a:rPr lang="en-US" altLang="en-US" i="1" dirty="0"/>
              <a:t>T</a:t>
            </a:r>
            <a:r>
              <a:rPr lang="en-US" altLang="en-US" dirty="0"/>
              <a:t> = {</a:t>
            </a:r>
            <a:r>
              <a:rPr lang="en-US" altLang="en-US" i="1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, </a:t>
            </a:r>
            <a:r>
              <a:rPr lang="en-US" altLang="en-US" i="1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, …, </a:t>
            </a:r>
            <a:r>
              <a:rPr lang="en-US" altLang="en-US" i="1" dirty="0"/>
              <a:t>T</a:t>
            </a:r>
            <a:r>
              <a:rPr lang="en-US" altLang="en-US" i="1" baseline="-25000" dirty="0"/>
              <a:t>n</a:t>
            </a:r>
            <a:r>
              <a:rPr lang="en-US" altLang="en-US" dirty="0"/>
              <a:t>}, the set consisting of all the threads in the system.</a:t>
            </a:r>
            <a:br>
              <a:rPr lang="en-US" altLang="en-US" dirty="0"/>
            </a:br>
            <a:endParaRPr lang="en-US" altLang="en-US" dirty="0"/>
          </a:p>
          <a:p>
            <a:pPr lvl="1"/>
            <a:r>
              <a:rPr lang="en-US" altLang="en-US" i="1" dirty="0"/>
              <a:t>R</a:t>
            </a:r>
            <a:r>
              <a:rPr lang="en-US" altLang="en-US" dirty="0"/>
              <a:t> = {</a:t>
            </a:r>
            <a:r>
              <a:rPr lang="en-US" altLang="en-US" i="1" dirty="0"/>
              <a:t>R</a:t>
            </a:r>
            <a:r>
              <a:rPr lang="en-US" altLang="en-US" baseline="-25000" dirty="0"/>
              <a:t>1</a:t>
            </a:r>
            <a:r>
              <a:rPr lang="en-US" altLang="en-US" dirty="0"/>
              <a:t>, </a:t>
            </a:r>
            <a:r>
              <a:rPr lang="en-US" altLang="en-US" i="1" dirty="0"/>
              <a:t>R</a:t>
            </a:r>
            <a:r>
              <a:rPr lang="en-US" altLang="en-US" baseline="-25000" dirty="0"/>
              <a:t>2</a:t>
            </a:r>
            <a:r>
              <a:rPr lang="en-US" altLang="en-US" dirty="0"/>
              <a:t>, …, </a:t>
            </a:r>
            <a:r>
              <a:rPr lang="en-US" altLang="en-US" i="1" dirty="0"/>
              <a:t>R</a:t>
            </a:r>
            <a:r>
              <a:rPr lang="en-US" altLang="en-US" i="1" baseline="-25000" dirty="0"/>
              <a:t>m</a:t>
            </a:r>
            <a:r>
              <a:rPr lang="en-US" altLang="en-US" dirty="0"/>
              <a:t>}, the set consisting of all resource types in the system</a:t>
            </a:r>
          </a:p>
          <a:p>
            <a:pPr lvl="1"/>
            <a:endParaRPr lang="en-US" altLang="en-US" sz="9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request edge </a:t>
            </a:r>
            <a:r>
              <a:rPr lang="en-US" altLang="en-US" dirty="0"/>
              <a:t>– directed edge 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i</a:t>
            </a:r>
            <a:r>
              <a:rPr lang="en-US" altLang="en-US" i="1" baseline="-25000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i="1" dirty="0" err="1">
                <a:sym typeface="Symbol" panose="05050102010706020507" pitchFamily="18" charset="2"/>
              </a:rPr>
              <a:t>R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j</a:t>
            </a:r>
            <a:endParaRPr lang="en-US" altLang="en-US" i="1" baseline="-25000" dirty="0">
              <a:sym typeface="Symbol" panose="05050102010706020507" pitchFamily="18" charset="2"/>
            </a:endParaRPr>
          </a:p>
          <a:p>
            <a:endParaRPr lang="en-US" altLang="en-US" sz="800" i="1" baseline="-25000" dirty="0">
              <a:sym typeface="Symbol" panose="05050102010706020507" pitchFamily="18" charset="2"/>
            </a:endParaRP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  <a:sym typeface="Symbol" panose="05050102010706020507" pitchFamily="18" charset="2"/>
              </a:rPr>
              <a:t>assignment edge </a:t>
            </a:r>
            <a:r>
              <a:rPr lang="en-US" altLang="en-US" dirty="0"/>
              <a:t>– directed edge </a:t>
            </a:r>
            <a:r>
              <a:rPr lang="en-US" altLang="en-US" i="1" dirty="0" err="1"/>
              <a:t>R</a:t>
            </a:r>
            <a:r>
              <a:rPr lang="en-US" altLang="en-US" i="1" baseline="-25000" dirty="0" err="1"/>
              <a:t>j</a:t>
            </a:r>
            <a:r>
              <a:rPr lang="en-US" altLang="en-US" i="1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i="1" dirty="0" err="1">
                <a:sym typeface="Symbol" panose="05050102010706020507" pitchFamily="18" charset="2"/>
              </a:rPr>
              <a:t>T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i</a:t>
            </a:r>
            <a:endParaRPr lang="en-US" altLang="en-US" dirty="0">
              <a:sym typeface="Symbol" panose="05050102010706020507" pitchFamily="18" charset="2"/>
            </a:endParaRPr>
          </a:p>
        </p:txBody>
      </p:sp>
      <p:sp>
        <p:nvSpPr>
          <p:cNvPr id="15363" name="Text Box 4">
            <a:extLst>
              <a:ext uri="{FF2B5EF4-FFF2-40B4-BE49-F238E27FC236}">
                <a16:creationId xmlns:a16="http://schemas.microsoft.com/office/drawing/2014/main" id="{5FCC8E8A-16FC-4644-B90C-8C320716B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584" y="1793229"/>
            <a:ext cx="42755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A set of vertices </a:t>
            </a:r>
            <a:r>
              <a:rPr kumimoji="0" lang="en-US" altLang="en-US" i="1" dirty="0"/>
              <a:t>V</a:t>
            </a:r>
            <a:r>
              <a:rPr kumimoji="0" lang="en-US" altLang="en-US" dirty="0"/>
              <a:t> and a set of edges </a:t>
            </a:r>
            <a:r>
              <a:rPr kumimoji="0" lang="en-US" altLang="en-US" i="1" dirty="0"/>
              <a:t>E</a:t>
            </a:r>
            <a:r>
              <a:rPr kumimoji="0" lang="en-US" altLang="en-US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1A4B64E3-DEA9-4327-B63F-42B7E332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7437" y="931455"/>
            <a:ext cx="7880350" cy="537202"/>
          </a:xfrm>
        </p:spPr>
        <p:txBody>
          <a:bodyPr/>
          <a:lstStyle/>
          <a:p>
            <a:r>
              <a:rPr lang="en-US" altLang="en-US" sz="2400" b="1" dirty="0"/>
              <a:t>Resource Allocation Graph Example</a:t>
            </a:r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id="{66863360-8218-4F9C-99FE-9BE85325D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5" y="2113269"/>
            <a:ext cx="4524375" cy="4530725"/>
          </a:xfrm>
        </p:spPr>
        <p:txBody>
          <a:bodyPr/>
          <a:lstStyle/>
          <a:p>
            <a:r>
              <a:rPr lang="en-US" altLang="en-US" dirty="0"/>
              <a:t>One instance of R</a:t>
            </a:r>
            <a:r>
              <a:rPr lang="en-US" altLang="en-US" baseline="-25000" dirty="0"/>
              <a:t>1</a:t>
            </a:r>
          </a:p>
          <a:p>
            <a:r>
              <a:rPr lang="en-US" altLang="en-US" dirty="0"/>
              <a:t>Two instances of R</a:t>
            </a:r>
            <a:r>
              <a:rPr lang="en-US" altLang="en-US" baseline="-25000" dirty="0"/>
              <a:t>2</a:t>
            </a:r>
          </a:p>
          <a:p>
            <a:r>
              <a:rPr lang="en-US" altLang="en-US" dirty="0"/>
              <a:t>One instance of R</a:t>
            </a:r>
            <a:r>
              <a:rPr lang="en-US" altLang="en-US" baseline="-25000" dirty="0"/>
              <a:t>3</a:t>
            </a:r>
          </a:p>
          <a:p>
            <a:r>
              <a:rPr lang="en-US" altLang="en-US" dirty="0"/>
              <a:t>Three instance of R</a:t>
            </a:r>
            <a:r>
              <a:rPr lang="en-US" altLang="en-US" baseline="-25000" dirty="0"/>
              <a:t>4</a:t>
            </a:r>
          </a:p>
          <a:p>
            <a:r>
              <a:rPr lang="en-US" altLang="en-US" dirty="0"/>
              <a:t>T</a:t>
            </a:r>
            <a:r>
              <a:rPr lang="en-US" altLang="en-US" baseline="-25000" dirty="0"/>
              <a:t>1</a:t>
            </a:r>
            <a:r>
              <a:rPr lang="en-US" altLang="en-US" dirty="0"/>
              <a:t> holds one instance of R</a:t>
            </a:r>
            <a:r>
              <a:rPr lang="en-US" altLang="en-US" baseline="-25000" dirty="0"/>
              <a:t>2</a:t>
            </a:r>
            <a:r>
              <a:rPr lang="en-US" altLang="en-US" dirty="0"/>
              <a:t> and is waiting for an instance of R</a:t>
            </a:r>
            <a:r>
              <a:rPr lang="en-US" altLang="en-US" baseline="-25000" dirty="0"/>
              <a:t>1</a:t>
            </a:r>
          </a:p>
          <a:p>
            <a:r>
              <a:rPr lang="en-US" altLang="en-US" dirty="0"/>
              <a:t>T</a:t>
            </a:r>
            <a:r>
              <a:rPr lang="en-US" altLang="en-US" baseline="-25000" dirty="0"/>
              <a:t>2</a:t>
            </a:r>
            <a:r>
              <a:rPr lang="en-US" altLang="en-US" dirty="0"/>
              <a:t> holds one instance of R</a:t>
            </a:r>
            <a:r>
              <a:rPr lang="en-US" altLang="en-US" baseline="-25000" dirty="0"/>
              <a:t>1</a:t>
            </a:r>
            <a:r>
              <a:rPr lang="en-US" altLang="en-US" dirty="0"/>
              <a:t>, one instance of R</a:t>
            </a:r>
            <a:r>
              <a:rPr lang="en-US" altLang="en-US" baseline="-25000" dirty="0"/>
              <a:t>2</a:t>
            </a:r>
            <a:r>
              <a:rPr lang="en-US" altLang="en-US" dirty="0"/>
              <a:t>, and is waiting for an instance of R</a:t>
            </a:r>
            <a:r>
              <a:rPr lang="en-US" altLang="en-US" baseline="-25000" dirty="0"/>
              <a:t>3</a:t>
            </a:r>
          </a:p>
          <a:p>
            <a:r>
              <a:rPr lang="en-US" altLang="en-US" dirty="0"/>
              <a:t>T</a:t>
            </a:r>
            <a:r>
              <a:rPr lang="en-US" altLang="en-US" baseline="-25000" dirty="0"/>
              <a:t>3</a:t>
            </a:r>
            <a:r>
              <a:rPr lang="en-US" altLang="en-US" dirty="0"/>
              <a:t> is holds one instance of R</a:t>
            </a:r>
            <a:r>
              <a:rPr lang="en-US" altLang="en-US" baseline="-25000" dirty="0"/>
              <a:t>3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6CA04CC7-BDF9-10D7-94F3-C4C746A1D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135" y="1468657"/>
            <a:ext cx="2497137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837C291A-9445-4721-B361-26FE27F411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30374" y="1235433"/>
            <a:ext cx="8378825" cy="46990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Resource Allocation Graph with a Deadlock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C98798-02B1-C5B6-306E-C2D1E4905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399" y="2301766"/>
            <a:ext cx="3354388" cy="37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2395</TotalTime>
  <Words>2810</Words>
  <Application>Microsoft Office PowerPoint</Application>
  <PresentationFormat>Widescreen</PresentationFormat>
  <Paragraphs>283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Aptos</vt:lpstr>
      <vt:lpstr>Arial</vt:lpstr>
      <vt:lpstr>Courier New</vt:lpstr>
      <vt:lpstr>Monotype Sorts</vt:lpstr>
      <vt:lpstr>Symbol</vt:lpstr>
      <vt:lpstr>Times New Roman</vt:lpstr>
      <vt:lpstr>Webdings</vt:lpstr>
      <vt:lpstr>PPT_Module 5_Python</vt:lpstr>
      <vt:lpstr>Deadlocks</vt:lpstr>
      <vt:lpstr>Outline</vt:lpstr>
      <vt:lpstr>Chapter Objectives</vt:lpstr>
      <vt:lpstr>System Model</vt:lpstr>
      <vt:lpstr>Deadlock with Semaphores</vt:lpstr>
      <vt:lpstr>Deadlock Characterization</vt:lpstr>
      <vt:lpstr>Resource-Allocation Graph</vt:lpstr>
      <vt:lpstr>Resource Allocation Graph Example</vt:lpstr>
      <vt:lpstr>Resource Allocation Graph with a Deadlock</vt:lpstr>
      <vt:lpstr>Graph with a Cycle But no Deadlock</vt:lpstr>
      <vt:lpstr>Basic Facts</vt:lpstr>
      <vt:lpstr>Methods for Handling Deadlocks</vt:lpstr>
      <vt:lpstr>Deadlock Prevention</vt:lpstr>
      <vt:lpstr>Deadlock Prevention (Cont.)</vt:lpstr>
      <vt:lpstr>PowerPoint Presentation</vt:lpstr>
      <vt:lpstr>Deadlock Avoidance</vt:lpstr>
      <vt:lpstr>Safe State</vt:lpstr>
      <vt:lpstr>Basic Facts</vt:lpstr>
      <vt:lpstr>Safe, Unsafe, Deadlock State </vt:lpstr>
      <vt:lpstr>Avoidance Algorithms</vt:lpstr>
      <vt:lpstr>Resource-Allocation Graph Scheme</vt:lpstr>
      <vt:lpstr>Resource-Allocation Graph</vt:lpstr>
      <vt:lpstr>Unsafe State In Resource-Allocation Graph</vt:lpstr>
      <vt:lpstr>Resource-Allocation Graph Algorithm</vt:lpstr>
      <vt:lpstr>Banker’s Algorithm</vt:lpstr>
      <vt:lpstr>Data Structures for the Banker’s Algorithm </vt:lpstr>
      <vt:lpstr>Safety Algorithm</vt:lpstr>
      <vt:lpstr>Resource-Request Algorithm for Process Pi</vt:lpstr>
      <vt:lpstr>Example of Banker’s Algorithm</vt:lpstr>
      <vt:lpstr>Example (Cont.)</vt:lpstr>
      <vt:lpstr>Example:  P1 Request (1,0,2)</vt:lpstr>
      <vt:lpstr>Deadlock Detection</vt:lpstr>
      <vt:lpstr>Single Instance of Each Resource Type</vt:lpstr>
      <vt:lpstr>Resource-Allocation Graph and  Wait-for Graph</vt:lpstr>
      <vt:lpstr>Several Instances of a Resource Type</vt:lpstr>
      <vt:lpstr>Detection Algorithm</vt:lpstr>
      <vt:lpstr>Detection Algorithm (Cont.)</vt:lpstr>
      <vt:lpstr>Example of Detection Algorithm</vt:lpstr>
      <vt:lpstr>Example (Cont.)</vt:lpstr>
      <vt:lpstr>Detection-Algorithm Usage</vt:lpstr>
      <vt:lpstr>Recovery from Deadlock:  Process Termination</vt:lpstr>
      <vt:lpstr>Recovery from Deadlock:  Resource Preemption</vt:lpstr>
      <vt:lpstr>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Admin</cp:lastModifiedBy>
  <cp:revision>77</cp:revision>
  <dcterms:created xsi:type="dcterms:W3CDTF">2025-06-24T09:04:55Z</dcterms:created>
  <dcterms:modified xsi:type="dcterms:W3CDTF">2025-11-10T05:39:07Z</dcterms:modified>
</cp:coreProperties>
</file>