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82"/>
  </p:notesMasterIdLst>
  <p:handoutMasterIdLst>
    <p:handoutMasterId r:id="rId83"/>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Lst>
  <p:sldSz cx="12192000" cy="6858000"/>
  <p:notesSz cx="6858000" cy="9144000"/>
  <p:custDataLst>
    <p:tags r:id="rId8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1" d="100"/>
          <a:sy n="61" d="100"/>
        </p:scale>
        <p:origin x="1098" y="78"/>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gs" Target="tags/tag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A3AF54-BB2A-36E0-2B53-1108BD407C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FF0A24-4598-600E-800E-36E21B66F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C16645-67FD-413B-9842-87FE454F172F}" type="datetimeFigureOut">
              <a:rPr lang="en-US" smtClean="0"/>
              <a:pPr/>
              <a:t>11/10/2025</a:t>
            </a:fld>
            <a:endParaRPr lang="en-US"/>
          </a:p>
        </p:txBody>
      </p:sp>
      <p:sp>
        <p:nvSpPr>
          <p:cNvPr id="4" name="Footer Placeholder 3">
            <a:extLst>
              <a:ext uri="{FF2B5EF4-FFF2-40B4-BE49-F238E27FC236}">
                <a16:creationId xmlns:a16="http://schemas.microsoft.com/office/drawing/2014/main" id="{69AAA360-14F6-4A1A-2DDD-0840D5394C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EEA462-1A75-FA81-0030-F751F910D4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DD83CB-A1BB-420E-9D61-29AC350BACB1}" type="slidenum">
              <a:rPr lang="en-US" smtClean="0"/>
              <a:pPr/>
              <a:t>‹#›</a:t>
            </a:fld>
            <a:endParaRPr lang="en-US"/>
          </a:p>
        </p:txBody>
      </p:sp>
    </p:spTree>
    <p:extLst>
      <p:ext uri="{BB962C8B-B14F-4D97-AF65-F5344CB8AC3E}">
        <p14:creationId xmlns:p14="http://schemas.microsoft.com/office/powerpoint/2010/main" val="462263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9629E-9570-45F7-A50F-DC60170FF773}" type="datetimeFigureOut">
              <a:rPr lang="en-US" smtClean="0"/>
              <a:pPr/>
              <a:t>11/10/2025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EAAC4-8DCE-4A0D-9E96-2290A0A3526C}" type="slidenum">
              <a:rPr lang="en-US" smtClean="0"/>
              <a:pPr/>
              <a:t>‹#›</a:t>
            </a:fld>
            <a:endParaRPr lang="en-US"/>
          </a:p>
        </p:txBody>
      </p:sp>
    </p:spTree>
    <p:extLst>
      <p:ext uri="{BB962C8B-B14F-4D97-AF65-F5344CB8AC3E}">
        <p14:creationId xmlns:p14="http://schemas.microsoft.com/office/powerpoint/2010/main" val="290086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2814400" y="6549752"/>
            <a:ext cx="6277229" cy="246221"/>
          </a:xfrm>
        </p:spPr>
        <p:txBody>
          <a:bodyPr lIns="0" tIns="0" rIns="0" bIns="0"/>
          <a:lstStyle>
            <a:lvl1pPr algn="ctr">
              <a:defRPr sz="1600">
                <a:solidFill>
                  <a:schemeClr val="tx1">
                    <a:tint val="75000"/>
                  </a:schemeClr>
                </a:solidFill>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37755" y="6539361"/>
            <a:ext cx="2384742" cy="246221"/>
          </a:xfrm>
        </p:spPr>
        <p:txBody>
          <a:bodyPr lIns="0" tIns="0" rIns="0" bIns="0"/>
          <a:lstStyle>
            <a:lvl1pPr algn="l">
              <a:defRPr sz="1600">
                <a:solidFill>
                  <a:schemeClr val="tx1">
                    <a:tint val="75000"/>
                  </a:schemeClr>
                </a:solidFill>
              </a:defRPr>
            </a:lvl1pPr>
          </a:lstStyle>
          <a:p>
            <a:r>
              <a:rPr lang="en-US"/>
              <a:t>24/07/2025</a:t>
            </a:r>
          </a:p>
        </p:txBody>
      </p:sp>
      <p:sp>
        <p:nvSpPr>
          <p:cNvPr id="6" name="Holder 6"/>
          <p:cNvSpPr>
            <a:spLocks noGrp="1"/>
          </p:cNvSpPr>
          <p:nvPr>
            <p:ph type="sldNum" sz="quarter" idx="7"/>
          </p:nvPr>
        </p:nvSpPr>
        <p:spPr>
          <a:xfrm>
            <a:off x="9269407" y="6549751"/>
            <a:ext cx="2805620" cy="246221"/>
          </a:xfrm>
        </p:spPr>
        <p:txBody>
          <a:bodyPr lIns="0" tIns="0" rIns="0" bIns="0"/>
          <a:lstStyle>
            <a:lvl1pPr algn="r">
              <a:defRPr sz="1600">
                <a:solidFill>
                  <a:schemeClr val="tx1">
                    <a:tint val="75000"/>
                  </a:schemeClr>
                </a:solidFill>
              </a:defRPr>
            </a:lvl1pPr>
          </a:lstStyle>
          <a:p>
            <a:fld id="{050B88D7-7741-46C0-B3EE-0924E171B329}" type="slidenum">
              <a:rPr lang="en-US" smtClean="0"/>
              <a:pPr/>
              <a:t>‹#›</a:t>
            </a:fld>
            <a:endParaRPr lang="en-US"/>
          </a:p>
        </p:txBody>
      </p:sp>
    </p:spTree>
    <p:extLst>
      <p:ext uri="{BB962C8B-B14F-4D97-AF65-F5344CB8AC3E}">
        <p14:creationId xmlns:p14="http://schemas.microsoft.com/office/powerpoint/2010/main" val="50003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12178" y="6542947"/>
            <a:ext cx="2221927" cy="246221"/>
          </a:xfrm>
        </p:spPr>
        <p:txBody>
          <a:bodyPr/>
          <a:lstStyle>
            <a:lvl1pPr>
              <a:defRPr sz="1600">
                <a:latin typeface="+mj-lt"/>
              </a:defRPr>
            </a:lvl1pPr>
          </a:lstStyle>
          <a:p>
            <a:r>
              <a:rPr lang="en-US"/>
              <a:t>24/07/2025</a:t>
            </a:r>
            <a:endParaRPr lang="en-US" dirty="0"/>
          </a:p>
        </p:txBody>
      </p:sp>
      <p:sp>
        <p:nvSpPr>
          <p:cNvPr id="5" name="Footer Placeholder 4"/>
          <p:cNvSpPr>
            <a:spLocks noGrp="1"/>
          </p:cNvSpPr>
          <p:nvPr>
            <p:ph type="ftr" sz="quarter" idx="11"/>
          </p:nvPr>
        </p:nvSpPr>
        <p:spPr>
          <a:xfrm>
            <a:off x="2654045" y="6542948"/>
            <a:ext cx="6300216" cy="246221"/>
          </a:xfrm>
        </p:spPr>
        <p:txBody>
          <a:bodyPr/>
          <a:lstStyle>
            <a:lvl1pPr>
              <a:defRPr sz="1600">
                <a:latin typeface="+mj-lt"/>
              </a:defRPr>
            </a:lvl1pPr>
          </a:lstStyle>
          <a:p>
            <a:r>
              <a:rPr lang="en-US" dirty="0"/>
              <a:t>Department of CSE, ATMECE, </a:t>
            </a:r>
            <a:r>
              <a:rPr lang="en-US" dirty="0" err="1"/>
              <a:t>Mysuru</a:t>
            </a:r>
            <a:endParaRPr lang="en-US" dirty="0"/>
          </a:p>
        </p:txBody>
      </p:sp>
      <p:sp>
        <p:nvSpPr>
          <p:cNvPr id="6" name="Slide Number Placeholder 5"/>
          <p:cNvSpPr>
            <a:spLocks noGrp="1"/>
          </p:cNvSpPr>
          <p:nvPr>
            <p:ph type="sldNum" sz="quarter" idx="12"/>
          </p:nvPr>
        </p:nvSpPr>
        <p:spPr>
          <a:xfrm>
            <a:off x="9236548" y="6563729"/>
            <a:ext cx="2805620" cy="246221"/>
          </a:xfrm>
        </p:spPr>
        <p:txBody>
          <a:bodyPr/>
          <a:lstStyle>
            <a:lvl1pPr>
              <a:defRPr sz="1600">
                <a:latin typeface="+mj-lt"/>
              </a:defRPr>
            </a:lvl1pPr>
          </a:lstStyle>
          <a:p>
            <a:fld id="{050B88D7-7741-46C0-B3EE-0924E171B329}" type="slidenum">
              <a:rPr lang="en-US" smtClean="0"/>
              <a:pPr/>
              <a:t>‹#›</a:t>
            </a:fld>
            <a:endParaRPr lang="en-US" dirty="0"/>
          </a:p>
        </p:txBody>
      </p:sp>
    </p:spTree>
    <p:extLst>
      <p:ext uri="{BB962C8B-B14F-4D97-AF65-F5344CB8AC3E}">
        <p14:creationId xmlns:p14="http://schemas.microsoft.com/office/powerpoint/2010/main" val="1801769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4" cstate="print"/>
          <a:stretch>
            <a:fillRect/>
          </a:stretch>
        </p:blipFill>
        <p:spPr>
          <a:xfrm>
            <a:off x="0" y="6461537"/>
            <a:ext cx="12230099" cy="417245"/>
          </a:xfrm>
          <a:prstGeom prst="rect">
            <a:avLst/>
          </a:prstGeom>
        </p:spPr>
      </p:pic>
      <p:sp>
        <p:nvSpPr>
          <p:cNvPr id="17" name="bg object 17"/>
          <p:cNvSpPr/>
          <p:nvPr/>
        </p:nvSpPr>
        <p:spPr>
          <a:xfrm>
            <a:off x="0" y="504289"/>
            <a:ext cx="12160250" cy="201295"/>
          </a:xfrm>
          <a:custGeom>
            <a:avLst/>
            <a:gdLst/>
            <a:ahLst/>
            <a:cxnLst/>
            <a:rect l="l" t="t" r="r" b="b"/>
            <a:pathLst>
              <a:path w="12160250" h="201295">
                <a:moveTo>
                  <a:pt x="12160084" y="0"/>
                </a:moveTo>
                <a:lnTo>
                  <a:pt x="0" y="0"/>
                </a:lnTo>
                <a:lnTo>
                  <a:pt x="0" y="200888"/>
                </a:lnTo>
                <a:lnTo>
                  <a:pt x="6080036" y="200888"/>
                </a:lnTo>
                <a:lnTo>
                  <a:pt x="12160084" y="200888"/>
                </a:lnTo>
                <a:lnTo>
                  <a:pt x="12160084" y="0"/>
                </a:lnTo>
                <a:close/>
              </a:path>
            </a:pathLst>
          </a:custGeom>
          <a:solidFill>
            <a:srgbClr val="757070"/>
          </a:solidFill>
        </p:spPr>
        <p:txBody>
          <a:bodyPr wrap="square" lIns="0" tIns="0" rIns="0" bIns="0" rtlCol="0"/>
          <a:lstStyle/>
          <a:p>
            <a:endParaRPr/>
          </a:p>
        </p:txBody>
      </p:sp>
      <p:sp>
        <p:nvSpPr>
          <p:cNvPr id="18" name="bg object 18"/>
          <p:cNvSpPr/>
          <p:nvPr/>
        </p:nvSpPr>
        <p:spPr>
          <a:xfrm>
            <a:off x="-72737" y="504289"/>
            <a:ext cx="12302836" cy="201295"/>
          </a:xfrm>
          <a:custGeom>
            <a:avLst/>
            <a:gdLst/>
            <a:ahLst/>
            <a:cxnLst/>
            <a:rect l="l" t="t" r="r" b="b"/>
            <a:pathLst>
              <a:path w="10855960" h="201295">
                <a:moveTo>
                  <a:pt x="10855794" y="0"/>
                </a:moveTo>
                <a:lnTo>
                  <a:pt x="0" y="0"/>
                </a:lnTo>
                <a:lnTo>
                  <a:pt x="0" y="200888"/>
                </a:lnTo>
                <a:lnTo>
                  <a:pt x="5428081" y="200888"/>
                </a:lnTo>
                <a:lnTo>
                  <a:pt x="10855794" y="200888"/>
                </a:lnTo>
                <a:lnTo>
                  <a:pt x="10855794" y="0"/>
                </a:lnTo>
                <a:close/>
              </a:path>
            </a:pathLst>
          </a:custGeom>
          <a:solidFill>
            <a:srgbClr val="FFBF00"/>
          </a:solidFill>
        </p:spPr>
        <p:txBody>
          <a:bodyPr wrap="square" lIns="0" tIns="0" rIns="0" bIns="0" rtlCol="0"/>
          <a:lstStyle/>
          <a:p>
            <a:endParaRPr/>
          </a:p>
        </p:txBody>
      </p:sp>
      <p:pic>
        <p:nvPicPr>
          <p:cNvPr id="19" name="bg object 19"/>
          <p:cNvPicPr/>
          <p:nvPr/>
        </p:nvPicPr>
        <p:blipFill>
          <a:blip r:embed="rId5" cstate="print"/>
          <a:stretch>
            <a:fillRect/>
          </a:stretch>
        </p:blipFill>
        <p:spPr>
          <a:xfrm>
            <a:off x="207721" y="274254"/>
            <a:ext cx="2442959" cy="713155"/>
          </a:xfrm>
          <a:prstGeom prst="rect">
            <a:avLst/>
          </a:prstGeom>
        </p:spPr>
      </p:pic>
      <p:pic>
        <p:nvPicPr>
          <p:cNvPr id="22" name="bg object 22"/>
          <p:cNvPicPr/>
          <p:nvPr/>
        </p:nvPicPr>
        <p:blipFill>
          <a:blip r:embed="rId6" cstate="print"/>
          <a:stretch>
            <a:fillRect/>
          </a:stretch>
        </p:blipFill>
        <p:spPr>
          <a:xfrm>
            <a:off x="10409484" y="282376"/>
            <a:ext cx="733489" cy="673859"/>
          </a:xfrm>
          <a:prstGeom prst="rect">
            <a:avLst/>
          </a:prstGeom>
        </p:spPr>
      </p:pic>
      <p:pic>
        <p:nvPicPr>
          <p:cNvPr id="23" name="bg object 23"/>
          <p:cNvPicPr/>
          <p:nvPr/>
        </p:nvPicPr>
        <p:blipFill>
          <a:blip r:embed="rId7" cstate="print"/>
          <a:stretch>
            <a:fillRect/>
          </a:stretch>
        </p:blipFill>
        <p:spPr>
          <a:xfrm>
            <a:off x="9428700" y="126074"/>
            <a:ext cx="1020135" cy="967281"/>
          </a:xfrm>
          <a:prstGeom prst="rect">
            <a:avLst/>
          </a:prstGeom>
        </p:spPr>
      </p:pic>
      <p:sp>
        <p:nvSpPr>
          <p:cNvPr id="4" name="Holder 4"/>
          <p:cNvSpPr>
            <a:spLocks noGrp="1"/>
          </p:cNvSpPr>
          <p:nvPr>
            <p:ph type="ftr" sz="quarter" idx="5"/>
          </p:nvPr>
        </p:nvSpPr>
        <p:spPr>
          <a:xfrm>
            <a:off x="3059720" y="6440755"/>
            <a:ext cx="5897663" cy="276999"/>
          </a:xfrm>
          <a:prstGeom prst="rect">
            <a:avLst/>
          </a:prstGeom>
        </p:spPr>
        <p:txBody>
          <a:bodyPr wrap="square" lIns="0" tIns="0" rIns="0" bIns="0">
            <a:spAutoFit/>
          </a:bodyPr>
          <a:lstStyle>
            <a:lvl1pPr algn="ctr">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01379" y="6538869"/>
            <a:ext cx="2805620" cy="276999"/>
          </a:xfrm>
          <a:prstGeom prst="rect">
            <a:avLst/>
          </a:prstGeom>
        </p:spPr>
        <p:txBody>
          <a:bodyPr wrap="square" lIns="0" tIns="0" rIns="0" bIns="0">
            <a:spAutoFit/>
          </a:bodyPr>
          <a:lstStyle>
            <a:lvl1pPr algn="l">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24/07/2025</a:t>
            </a:r>
          </a:p>
        </p:txBody>
      </p:sp>
      <p:sp>
        <p:nvSpPr>
          <p:cNvPr id="6" name="Holder 6"/>
          <p:cNvSpPr>
            <a:spLocks noGrp="1"/>
          </p:cNvSpPr>
          <p:nvPr>
            <p:ph type="sldNum" sz="quarter" idx="7"/>
          </p:nvPr>
        </p:nvSpPr>
        <p:spPr>
          <a:xfrm>
            <a:off x="9211483" y="6445350"/>
            <a:ext cx="2805620" cy="276999"/>
          </a:xfrm>
          <a:prstGeom prst="rect">
            <a:avLst/>
          </a:prstGeom>
        </p:spPr>
        <p:txBody>
          <a:bodyPr wrap="square" lIns="0" tIns="0" rIns="0" bIns="0">
            <a:spAutoFit/>
          </a:bodyPr>
          <a:lstStyle>
            <a:lvl1pPr algn="r">
              <a:defRPr>
                <a:solidFill>
                  <a:schemeClr val="tx1">
                    <a:tint val="75000"/>
                  </a:schemeClr>
                </a:solidFill>
                <a:latin typeface="Times New Roman" panose="02020603050405020304" pitchFamily="18" charset="0"/>
                <a:cs typeface="Times New Roman" panose="02020603050405020304" pitchFamily="18" charset="0"/>
              </a:defRPr>
            </a:lvl1pPr>
          </a:lstStyle>
          <a:p>
            <a:fld id="{050B88D7-7741-46C0-B3EE-0924E171B329}" type="slidenum">
              <a:rPr lang="en-US" smtClean="0"/>
              <a:pPr/>
              <a:t>‹#›</a:t>
            </a:fld>
            <a:endParaRPr lang="en-US"/>
          </a:p>
        </p:txBody>
      </p:sp>
      <p:pic>
        <p:nvPicPr>
          <p:cNvPr id="28" name="Picture 27"/>
          <p:cNvPicPr/>
          <p:nvPr userDrawn="1"/>
        </p:nvPicPr>
        <p:blipFill>
          <a:blip r:embed="rId8"/>
          <a:srcRect l="87247" r="2556" b="38961"/>
          <a:stretch>
            <a:fillRect/>
          </a:stretch>
        </p:blipFill>
        <p:spPr>
          <a:xfrm>
            <a:off x="11222185" y="164044"/>
            <a:ext cx="772756" cy="906492"/>
          </a:xfrm>
          <a:prstGeom prst="rect">
            <a:avLst/>
          </a:prstGeom>
        </p:spPr>
      </p:pic>
      <p:pic>
        <p:nvPicPr>
          <p:cNvPr id="29" name="Picture 28"/>
          <p:cNvPicPr>
            <a:picLocks noChangeAspect="1"/>
          </p:cNvPicPr>
          <p:nvPr userDrawn="1"/>
        </p:nvPicPr>
        <p:blipFill rotWithShape="1">
          <a:blip r:embed="rId9">
            <a:extLst>
              <a:ext uri="{28A0092B-C50C-407E-A947-70E740481C1C}">
                <a14:useLocalDpi xmlns:a14="http://schemas.microsoft.com/office/drawing/2010/main" val="0"/>
              </a:ext>
            </a:extLst>
          </a:blip>
          <a:srcRect l="4695" t="13276" r="3190" b="20189"/>
          <a:stretch/>
        </p:blipFill>
        <p:spPr>
          <a:xfrm>
            <a:off x="138456" y="94698"/>
            <a:ext cx="2512224" cy="984828"/>
          </a:xfrm>
          <a:prstGeom prst="rect">
            <a:avLst/>
          </a:prstGeom>
        </p:spPr>
      </p:pic>
      <p:pic>
        <p:nvPicPr>
          <p:cNvPr id="1026" name="Picture 2" descr="🎉 MIET Achieves GOLD Rating by QS I-GAUGE! 🏆, We are delighted to  announce that MIET has been awarded the prestigious GOLD rating by QS  I-GAUGE, becoming the first institution in Jammu &amp; Kashmir UT to ..."/>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375078" y="313550"/>
            <a:ext cx="1061799" cy="580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362205"/>
      </p:ext>
    </p:extLst>
  </p:cSld>
  <p:clrMap bg1="lt1" tx1="dk1" bg2="lt2" tx2="dk2" accent1="accent1" accent2="accent2" accent3="accent3" accent4="accent4" accent5="accent5" accent6="accent6" hlink="hlink" folHlink="folHlink"/>
  <p:sldLayoutIdLst>
    <p:sldLayoutId id="2147483735" r:id="rId1"/>
    <p:sldLayoutId id="2147483736" r:id="rId2"/>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5200" y="2514600"/>
            <a:ext cx="8229600" cy="914400"/>
          </a:xfrm>
          <a:prstGeom prst="rect">
            <a:avLst/>
          </a:prstGeom>
          <a:noFill/>
        </p:spPr>
        <p:txBody>
          <a:bodyPr wrap="none">
            <a:spAutoFit/>
          </a:bodyPr>
          <a:lstStyle/>
          <a:p>
            <a:pPr>
              <a:defRPr sz="2800" b="1"/>
            </a:pPr>
            <a:r>
              <a:t>Chapter 5:  CPU Scheduling</a:t>
            </a:r>
          </a:p>
        </p:txBody>
      </p:sp>
      <p:sp>
        <p:nvSpPr>
          <p:cNvPr id="3" name="TextBox 2"/>
          <p:cNvSpPr txBox="1"/>
          <p:nvPr/>
        </p:nvSpPr>
        <p:spPr>
          <a:xfrm>
            <a:off x="457200" y="1463040"/>
            <a:ext cx="8229600" cy="4572000"/>
          </a:xfrm>
          <a:prstGeom prst="rect">
            <a:avLst/>
          </a:prstGeom>
          <a:noFill/>
        </p:spPr>
        <p:txBody>
          <a:bodyPr wrap="none">
            <a:spAutoFit/>
          </a:bodyPr>
          <a:lstStyle/>
          <a:p>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50566" y="1399735"/>
            <a:ext cx="8229600" cy="914400"/>
          </a:xfrm>
          <a:prstGeom prst="rect">
            <a:avLst/>
          </a:prstGeom>
          <a:noFill/>
        </p:spPr>
        <p:txBody>
          <a:bodyPr wrap="none">
            <a:spAutoFit/>
          </a:bodyPr>
          <a:lstStyle/>
          <a:p>
            <a:pPr>
              <a:defRPr sz="2800" b="1"/>
            </a:pPr>
            <a:r>
              <a:rPr dirty="0"/>
              <a:t>Scheduling Criteria</a:t>
            </a:r>
          </a:p>
        </p:txBody>
      </p:sp>
      <p:sp>
        <p:nvSpPr>
          <p:cNvPr id="3" name="TextBox 2"/>
          <p:cNvSpPr txBox="1"/>
          <p:nvPr/>
        </p:nvSpPr>
        <p:spPr>
          <a:xfrm>
            <a:off x="457200" y="2532185"/>
            <a:ext cx="10677923" cy="1323439"/>
          </a:xfrm>
          <a:prstGeom prst="rect">
            <a:avLst/>
          </a:prstGeom>
          <a:noFill/>
        </p:spPr>
        <p:txBody>
          <a:bodyPr wrap="none">
            <a:spAutoFit/>
          </a:bodyPr>
          <a:lstStyle/>
          <a:p>
            <a:pPr marL="285750" indent="-285750">
              <a:buFont typeface="Arial" panose="020B0604020202020204" pitchFamily="34" charset="0"/>
              <a:buChar char="•"/>
              <a:defRPr sz="1600"/>
            </a:pPr>
            <a:r>
              <a:rPr dirty="0"/>
              <a:t>CPU utilization – keep the CPU as busy as possible</a:t>
            </a:r>
          </a:p>
          <a:p>
            <a:pPr marL="285750" indent="-285750">
              <a:buFont typeface="Arial" panose="020B0604020202020204" pitchFamily="34" charset="0"/>
              <a:buChar char="•"/>
              <a:defRPr sz="1600"/>
            </a:pPr>
            <a:r>
              <a:rPr dirty="0"/>
              <a:t>Throughput – # of processes that complete their execution per time unit</a:t>
            </a:r>
          </a:p>
          <a:p>
            <a:pPr marL="285750" indent="-285750">
              <a:buFont typeface="Arial" panose="020B0604020202020204" pitchFamily="34" charset="0"/>
              <a:buChar char="•"/>
              <a:defRPr sz="1600"/>
            </a:pPr>
            <a:r>
              <a:rPr dirty="0"/>
              <a:t>Turnaround time – amount of time to execute a particular process</a:t>
            </a:r>
          </a:p>
          <a:p>
            <a:pPr marL="285750" indent="-285750">
              <a:buFont typeface="Arial" panose="020B0604020202020204" pitchFamily="34" charset="0"/>
              <a:buChar char="•"/>
              <a:defRPr sz="1600"/>
            </a:pPr>
            <a:r>
              <a:rPr dirty="0"/>
              <a:t>Waiting time – amount of time a process has been waiting in the ready queue</a:t>
            </a:r>
          </a:p>
          <a:p>
            <a:pPr marL="285750" indent="-285750">
              <a:buFont typeface="Arial" panose="020B0604020202020204" pitchFamily="34" charset="0"/>
              <a:buChar char="•"/>
              <a:defRPr sz="1600"/>
            </a:pPr>
            <a:r>
              <a:rPr dirty="0"/>
              <a:t>Response time – amount of time it takes from when a request was submitted until the first response is produced.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68548" y="1343465"/>
            <a:ext cx="8229600" cy="914400"/>
          </a:xfrm>
          <a:prstGeom prst="rect">
            <a:avLst/>
          </a:prstGeom>
          <a:noFill/>
        </p:spPr>
        <p:txBody>
          <a:bodyPr wrap="none">
            <a:spAutoFit/>
          </a:bodyPr>
          <a:lstStyle/>
          <a:p>
            <a:pPr>
              <a:defRPr sz="2800" b="1"/>
            </a:pPr>
            <a:r>
              <a:rPr dirty="0"/>
              <a:t>Scheduling Algorithm Optimization Criteria</a:t>
            </a:r>
          </a:p>
        </p:txBody>
      </p:sp>
      <p:sp>
        <p:nvSpPr>
          <p:cNvPr id="3" name="TextBox 2"/>
          <p:cNvSpPr txBox="1"/>
          <p:nvPr/>
        </p:nvSpPr>
        <p:spPr>
          <a:xfrm>
            <a:off x="1244991" y="2588455"/>
            <a:ext cx="2299027" cy="1323439"/>
          </a:xfrm>
          <a:prstGeom prst="rect">
            <a:avLst/>
          </a:prstGeom>
          <a:noFill/>
        </p:spPr>
        <p:txBody>
          <a:bodyPr wrap="none">
            <a:spAutoFit/>
          </a:bodyPr>
          <a:lstStyle/>
          <a:p>
            <a:pPr marL="285750" indent="-285750">
              <a:buFont typeface="Arial" panose="020B0604020202020204" pitchFamily="34" charset="0"/>
              <a:buChar char="•"/>
              <a:defRPr sz="1600"/>
            </a:pPr>
            <a:r>
              <a:rPr dirty="0"/>
              <a:t>Max CPU utilization</a:t>
            </a:r>
          </a:p>
          <a:p>
            <a:pPr marL="285750" indent="-285750">
              <a:buFont typeface="Arial" panose="020B0604020202020204" pitchFamily="34" charset="0"/>
              <a:buChar char="•"/>
              <a:defRPr sz="1600"/>
            </a:pPr>
            <a:r>
              <a:rPr dirty="0"/>
              <a:t>Max throughput</a:t>
            </a:r>
          </a:p>
          <a:p>
            <a:pPr marL="285750" indent="-285750">
              <a:buFont typeface="Arial" panose="020B0604020202020204" pitchFamily="34" charset="0"/>
              <a:buChar char="•"/>
              <a:defRPr sz="1600"/>
            </a:pPr>
            <a:r>
              <a:rPr dirty="0"/>
              <a:t>Min turnaround time</a:t>
            </a:r>
          </a:p>
          <a:p>
            <a:pPr marL="285750" indent="-285750">
              <a:buFont typeface="Arial" panose="020B0604020202020204" pitchFamily="34" charset="0"/>
              <a:buChar char="•"/>
              <a:defRPr sz="1600"/>
            </a:pPr>
            <a:r>
              <a:rPr dirty="0"/>
              <a:t>Min waiting time</a:t>
            </a:r>
          </a:p>
          <a:p>
            <a:pPr marL="285750" indent="-285750">
              <a:buFont typeface="Arial" panose="020B0604020202020204" pitchFamily="34" charset="0"/>
              <a:buChar char="•"/>
              <a:defRPr sz="1600"/>
            </a:pPr>
            <a:r>
              <a:rPr dirty="0"/>
              <a:t>Min response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5662" y="1259058"/>
            <a:ext cx="8229600" cy="914400"/>
          </a:xfrm>
          <a:prstGeom prst="rect">
            <a:avLst/>
          </a:prstGeom>
          <a:noFill/>
        </p:spPr>
        <p:txBody>
          <a:bodyPr wrap="none">
            <a:spAutoFit/>
          </a:bodyPr>
          <a:lstStyle/>
          <a:p>
            <a:pPr>
              <a:defRPr sz="2800" b="1"/>
            </a:pPr>
            <a:r>
              <a:rPr dirty="0"/>
              <a:t>First- Come, First-Served (FCFS) Scheduling</a:t>
            </a:r>
          </a:p>
        </p:txBody>
      </p:sp>
      <p:sp>
        <p:nvSpPr>
          <p:cNvPr id="3" name="TextBox 2"/>
          <p:cNvSpPr txBox="1"/>
          <p:nvPr/>
        </p:nvSpPr>
        <p:spPr>
          <a:xfrm>
            <a:off x="1048043" y="2397948"/>
            <a:ext cx="5896166" cy="2062103"/>
          </a:xfrm>
          <a:prstGeom prst="rect">
            <a:avLst/>
          </a:prstGeom>
          <a:noFill/>
        </p:spPr>
        <p:txBody>
          <a:bodyPr wrap="none">
            <a:spAutoFit/>
          </a:bodyPr>
          <a:lstStyle/>
          <a:p>
            <a:pPr marL="285750" indent="-285750">
              <a:buFont typeface="Arial" panose="020B0604020202020204" pitchFamily="34" charset="0"/>
              <a:buChar char="•"/>
              <a:defRPr sz="1600"/>
            </a:pPr>
            <a:r>
              <a:rPr dirty="0"/>
              <a:t>Process	Burst Time</a:t>
            </a:r>
          </a:p>
          <a:p>
            <a:pPr marL="285750" indent="-285750">
              <a:buFont typeface="Arial" panose="020B0604020202020204" pitchFamily="34" charset="0"/>
              <a:buChar char="•"/>
              <a:defRPr sz="1600"/>
            </a:pPr>
            <a:r>
              <a:rPr dirty="0"/>
              <a:t>P1	24</a:t>
            </a:r>
          </a:p>
          <a:p>
            <a:pPr marL="285750" indent="-285750">
              <a:buFont typeface="Arial" panose="020B0604020202020204" pitchFamily="34" charset="0"/>
              <a:buChar char="•"/>
              <a:defRPr sz="1600"/>
            </a:pPr>
            <a:r>
              <a:rPr dirty="0"/>
              <a:t>P2 	3</a:t>
            </a:r>
          </a:p>
          <a:p>
            <a:pPr marL="285750" indent="-285750">
              <a:buFont typeface="Arial" panose="020B0604020202020204" pitchFamily="34" charset="0"/>
              <a:buChar char="•"/>
              <a:defRPr sz="1600"/>
            </a:pPr>
            <a:r>
              <a:rPr dirty="0"/>
              <a:t>P3	 3</a:t>
            </a:r>
          </a:p>
          <a:p>
            <a:pPr marL="285750" indent="-285750">
              <a:buFont typeface="Arial" panose="020B0604020202020204" pitchFamily="34" charset="0"/>
              <a:buChar char="•"/>
              <a:defRPr sz="1600"/>
            </a:pPr>
            <a:r>
              <a:rPr dirty="0"/>
              <a:t>Suppose that the processes arrive in the order: P1 , P2 , P3</a:t>
            </a:r>
          </a:p>
          <a:p>
            <a:pPr marL="285750" indent="-285750">
              <a:buFont typeface="Arial" panose="020B0604020202020204" pitchFamily="34" charset="0"/>
              <a:buChar char="•"/>
              <a:defRPr sz="1600"/>
            </a:pPr>
            <a:r>
              <a:rPr dirty="0"/>
              <a:t>The Gantt Chart for the schedule is:</a:t>
            </a:r>
          </a:p>
          <a:p>
            <a:pPr marL="285750" indent="-285750">
              <a:buFont typeface="Arial" panose="020B0604020202020204" pitchFamily="34" charset="0"/>
              <a:buChar char="•"/>
              <a:defRPr sz="1600"/>
            </a:pPr>
            <a:r>
              <a:rPr dirty="0"/>
              <a:t>Waiting time for P1  = 0; P2  = 24; P3 = 27</a:t>
            </a:r>
          </a:p>
          <a:p>
            <a:pPr marL="285750" indent="-285750">
              <a:buFont typeface="Arial" panose="020B0604020202020204" pitchFamily="34" charset="0"/>
              <a:buChar char="•"/>
              <a:defRPr sz="1600"/>
            </a:pPr>
            <a:r>
              <a:rPr dirty="0"/>
              <a:t>Average waiting time:  (0 + 24 + 27)/3 = 17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04979" y="1188720"/>
            <a:ext cx="8229600" cy="914400"/>
          </a:xfrm>
          <a:prstGeom prst="rect">
            <a:avLst/>
          </a:prstGeom>
          <a:noFill/>
        </p:spPr>
        <p:txBody>
          <a:bodyPr wrap="none">
            <a:spAutoFit/>
          </a:bodyPr>
          <a:lstStyle/>
          <a:p>
            <a:pPr>
              <a:defRPr sz="2800" b="1"/>
            </a:pPr>
            <a:r>
              <a:rPr dirty="0"/>
              <a:t>FCFS Scheduling (Cont.)</a:t>
            </a:r>
          </a:p>
        </p:txBody>
      </p:sp>
      <p:sp>
        <p:nvSpPr>
          <p:cNvPr id="3" name="TextBox 2"/>
          <p:cNvSpPr txBox="1"/>
          <p:nvPr/>
        </p:nvSpPr>
        <p:spPr>
          <a:xfrm>
            <a:off x="907366" y="2286000"/>
            <a:ext cx="5740674" cy="2062103"/>
          </a:xfrm>
          <a:prstGeom prst="rect">
            <a:avLst/>
          </a:prstGeom>
          <a:noFill/>
        </p:spPr>
        <p:txBody>
          <a:bodyPr wrap="none">
            <a:spAutoFit/>
          </a:bodyPr>
          <a:lstStyle/>
          <a:p>
            <a:pPr marL="285750" indent="-285750">
              <a:buFont typeface="Arial" panose="020B0604020202020204" pitchFamily="34" charset="0"/>
              <a:buChar char="•"/>
              <a:defRPr sz="1600"/>
            </a:pPr>
            <a:r>
              <a:rPr dirty="0"/>
              <a:t>Suppose that the processes arrive in the order:</a:t>
            </a:r>
          </a:p>
          <a:p>
            <a:pPr marL="285750" indent="-285750">
              <a:buFont typeface="Arial" panose="020B0604020202020204" pitchFamily="34" charset="0"/>
              <a:buChar char="•"/>
              <a:defRPr sz="1600"/>
            </a:pPr>
            <a:r>
              <a:rPr dirty="0"/>
              <a:t>P2 , P3 , P1</a:t>
            </a:r>
          </a:p>
          <a:p>
            <a:pPr marL="285750" indent="-285750">
              <a:buFont typeface="Arial" panose="020B0604020202020204" pitchFamily="34" charset="0"/>
              <a:buChar char="•"/>
              <a:defRPr sz="1600"/>
            </a:pPr>
            <a:r>
              <a:rPr dirty="0"/>
              <a:t>The Gantt chart for the schedule is:</a:t>
            </a:r>
          </a:p>
          <a:p>
            <a:pPr marL="285750" indent="-285750">
              <a:buFont typeface="Arial" panose="020B0604020202020204" pitchFamily="34" charset="0"/>
              <a:buChar char="•"/>
              <a:defRPr sz="1600"/>
            </a:pPr>
            <a:r>
              <a:rPr dirty="0"/>
              <a:t>Waiting time for P1 = 6; P2 = 0; P3 = 3</a:t>
            </a:r>
          </a:p>
          <a:p>
            <a:pPr marL="285750" indent="-285750">
              <a:buFont typeface="Arial" panose="020B0604020202020204" pitchFamily="34" charset="0"/>
              <a:buChar char="•"/>
              <a:defRPr sz="1600"/>
            </a:pPr>
            <a:r>
              <a:rPr dirty="0"/>
              <a:t>Average waiting time:   (6 + 0 + 3)/3 = 3</a:t>
            </a:r>
          </a:p>
          <a:p>
            <a:pPr marL="285750" indent="-285750">
              <a:buFont typeface="Arial" panose="020B0604020202020204" pitchFamily="34" charset="0"/>
              <a:buChar char="•"/>
              <a:defRPr sz="1600"/>
            </a:pPr>
            <a:r>
              <a:rPr dirty="0"/>
              <a:t>Much better than previous case</a:t>
            </a:r>
          </a:p>
          <a:p>
            <a:pPr marL="285750" indent="-285750">
              <a:buFont typeface="Arial" panose="020B0604020202020204" pitchFamily="34" charset="0"/>
              <a:buChar char="•"/>
              <a:defRPr sz="1600"/>
            </a:pPr>
            <a:r>
              <a:rPr dirty="0"/>
              <a:t>Convoy effect - short process behind long process</a:t>
            </a:r>
          </a:p>
          <a:p>
            <a:pPr marL="285750" indent="-285750">
              <a:buFont typeface="Arial" panose="020B0604020202020204" pitchFamily="34" charset="0"/>
              <a:buChar char="•"/>
              <a:defRPr sz="1600"/>
            </a:pPr>
            <a:r>
              <a:rPr dirty="0"/>
              <a:t>Consider one CPU-bound and many I/O-bound processes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43797" y="1301261"/>
            <a:ext cx="8229600" cy="914400"/>
          </a:xfrm>
          <a:prstGeom prst="rect">
            <a:avLst/>
          </a:prstGeom>
          <a:noFill/>
        </p:spPr>
        <p:txBody>
          <a:bodyPr wrap="none">
            <a:spAutoFit/>
          </a:bodyPr>
          <a:lstStyle/>
          <a:p>
            <a:pPr>
              <a:defRPr sz="2800" b="1"/>
            </a:pPr>
            <a:r>
              <a:rPr dirty="0"/>
              <a:t>Shortest-Job-First (SJF) Scheduling</a:t>
            </a:r>
          </a:p>
        </p:txBody>
      </p:sp>
      <p:sp>
        <p:nvSpPr>
          <p:cNvPr id="3" name="TextBox 2"/>
          <p:cNvSpPr txBox="1"/>
          <p:nvPr/>
        </p:nvSpPr>
        <p:spPr>
          <a:xfrm>
            <a:off x="639673" y="2521059"/>
            <a:ext cx="7864653" cy="1815882"/>
          </a:xfrm>
          <a:prstGeom prst="rect">
            <a:avLst/>
          </a:prstGeom>
          <a:noFill/>
        </p:spPr>
        <p:txBody>
          <a:bodyPr wrap="none">
            <a:spAutoFit/>
          </a:bodyPr>
          <a:lstStyle/>
          <a:p>
            <a:pPr marL="285750" indent="-285750">
              <a:buFont typeface="Arial" panose="020B0604020202020204" pitchFamily="34" charset="0"/>
              <a:buChar char="•"/>
              <a:defRPr sz="1600"/>
            </a:pPr>
            <a:r>
              <a:rPr dirty="0"/>
              <a:t>Associate with each process the length of its next CPU burst</a:t>
            </a:r>
          </a:p>
          <a:p>
            <a:pPr marL="285750" indent="-285750">
              <a:buFont typeface="Arial" panose="020B0604020202020204" pitchFamily="34" charset="0"/>
              <a:buChar char="•"/>
              <a:defRPr sz="1600"/>
            </a:pPr>
            <a:r>
              <a:rPr dirty="0"/>
              <a:t>Use these lengths to schedule the process with the shortest time</a:t>
            </a:r>
          </a:p>
          <a:p>
            <a:pPr marL="285750" indent="-285750">
              <a:buFont typeface="Arial" panose="020B0604020202020204" pitchFamily="34" charset="0"/>
              <a:buChar char="•"/>
              <a:defRPr sz="1600"/>
            </a:pPr>
            <a:r>
              <a:rPr dirty="0"/>
              <a:t>SJF is optimal – gives minimum average waiting time for a given set of processes</a:t>
            </a:r>
          </a:p>
          <a:p>
            <a:pPr marL="285750" indent="-285750">
              <a:buFont typeface="Arial" panose="020B0604020202020204" pitchFamily="34" charset="0"/>
              <a:buChar char="•"/>
              <a:defRPr sz="1600"/>
            </a:pPr>
            <a:r>
              <a:rPr dirty="0"/>
              <a:t>Preemptive version called shortest-remaining-time-first</a:t>
            </a:r>
          </a:p>
          <a:p>
            <a:pPr marL="285750" indent="-285750">
              <a:buFont typeface="Arial" panose="020B0604020202020204" pitchFamily="34" charset="0"/>
              <a:buChar char="•"/>
              <a:defRPr sz="1600"/>
            </a:pPr>
            <a:r>
              <a:rPr dirty="0"/>
              <a:t>How do we determine the length of the next CPU burst?</a:t>
            </a:r>
          </a:p>
          <a:p>
            <a:pPr marL="285750" indent="-285750">
              <a:buFont typeface="Arial" panose="020B0604020202020204" pitchFamily="34" charset="0"/>
              <a:buChar char="•"/>
              <a:defRPr sz="1600"/>
            </a:pPr>
            <a:r>
              <a:rPr dirty="0"/>
              <a:t>Could ask the user</a:t>
            </a:r>
          </a:p>
          <a:p>
            <a:pPr marL="285750" indent="-285750">
              <a:buFont typeface="Arial" panose="020B0604020202020204" pitchFamily="34" charset="0"/>
              <a:buChar char="•"/>
              <a:defRPr sz="1600"/>
            </a:pPr>
            <a:r>
              <a:rPr dirty="0"/>
              <a:t>Estimate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62400" y="1216855"/>
            <a:ext cx="8229600" cy="914400"/>
          </a:xfrm>
          <a:prstGeom prst="rect">
            <a:avLst/>
          </a:prstGeom>
          <a:noFill/>
        </p:spPr>
        <p:txBody>
          <a:bodyPr wrap="none">
            <a:spAutoFit/>
          </a:bodyPr>
          <a:lstStyle/>
          <a:p>
            <a:pPr>
              <a:defRPr sz="2800" b="1"/>
            </a:pPr>
            <a:r>
              <a:t>Example of SJF</a:t>
            </a:r>
          </a:p>
        </p:txBody>
      </p:sp>
      <p:sp>
        <p:nvSpPr>
          <p:cNvPr id="3" name="TextBox 2"/>
          <p:cNvSpPr txBox="1"/>
          <p:nvPr/>
        </p:nvSpPr>
        <p:spPr>
          <a:xfrm>
            <a:off x="1287194" y="2391507"/>
            <a:ext cx="8229600" cy="4572000"/>
          </a:xfrm>
          <a:prstGeom prst="rect">
            <a:avLst/>
          </a:prstGeom>
          <a:noFill/>
        </p:spPr>
        <p:txBody>
          <a:bodyPr wrap="none">
            <a:spAutoFit/>
          </a:bodyPr>
          <a:lstStyle/>
          <a:p>
            <a:pPr>
              <a:defRPr sz="1600"/>
            </a:pPr>
            <a:r>
              <a:rPr dirty="0"/>
              <a:t>Process	Burst Time</a:t>
            </a:r>
          </a:p>
          <a:p>
            <a:pPr>
              <a:defRPr sz="1600"/>
            </a:pPr>
            <a:r>
              <a:rPr dirty="0"/>
              <a:t>P1	6</a:t>
            </a:r>
          </a:p>
          <a:p>
            <a:pPr>
              <a:defRPr sz="1600"/>
            </a:pPr>
            <a:r>
              <a:rPr dirty="0"/>
              <a:t>P2 	8</a:t>
            </a:r>
          </a:p>
          <a:p>
            <a:pPr>
              <a:defRPr sz="1600"/>
            </a:pPr>
            <a:r>
              <a:rPr dirty="0"/>
              <a:t>P3	 7</a:t>
            </a:r>
          </a:p>
          <a:p>
            <a:pPr>
              <a:defRPr sz="1600"/>
            </a:pPr>
            <a:r>
              <a:rPr dirty="0"/>
              <a:t>P4	 3</a:t>
            </a:r>
          </a:p>
          <a:p>
            <a:pPr>
              <a:defRPr sz="1600"/>
            </a:pPr>
            <a:r>
              <a:rPr dirty="0"/>
              <a:t>SJF scheduling chart</a:t>
            </a:r>
          </a:p>
          <a:p>
            <a:pPr>
              <a:defRPr sz="1600"/>
            </a:pPr>
            <a:r>
              <a:rPr dirty="0"/>
              <a:t>Average waiting time = (3 + 16 + 9 + 0) / 4 = 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4473" y="1554480"/>
            <a:ext cx="8229600" cy="914400"/>
          </a:xfrm>
          <a:prstGeom prst="rect">
            <a:avLst/>
          </a:prstGeom>
          <a:noFill/>
        </p:spPr>
        <p:txBody>
          <a:bodyPr wrap="none">
            <a:spAutoFit/>
          </a:bodyPr>
          <a:lstStyle/>
          <a:p>
            <a:pPr>
              <a:defRPr sz="2800" b="1"/>
            </a:pPr>
            <a:r>
              <a:t>Determining Length of Next CPU Burst</a:t>
            </a:r>
          </a:p>
        </p:txBody>
      </p:sp>
      <p:sp>
        <p:nvSpPr>
          <p:cNvPr id="3" name="TextBox 2"/>
          <p:cNvSpPr txBox="1"/>
          <p:nvPr/>
        </p:nvSpPr>
        <p:spPr>
          <a:xfrm>
            <a:off x="935502" y="3010486"/>
            <a:ext cx="8258992" cy="1077218"/>
          </a:xfrm>
          <a:prstGeom prst="rect">
            <a:avLst/>
          </a:prstGeom>
          <a:noFill/>
        </p:spPr>
        <p:txBody>
          <a:bodyPr wrap="none">
            <a:spAutoFit/>
          </a:bodyPr>
          <a:lstStyle/>
          <a:p>
            <a:pPr marL="285750" indent="-285750">
              <a:buFont typeface="Arial" panose="020B0604020202020204" pitchFamily="34" charset="0"/>
              <a:buChar char="•"/>
              <a:defRPr sz="1600"/>
            </a:pPr>
            <a:r>
              <a:rPr dirty="0"/>
              <a:t>Can only estimate the length – should be similar to the previous one</a:t>
            </a:r>
          </a:p>
          <a:p>
            <a:pPr marL="285750" indent="-285750">
              <a:buFont typeface="Arial" panose="020B0604020202020204" pitchFamily="34" charset="0"/>
              <a:buChar char="•"/>
              <a:defRPr sz="1600"/>
            </a:pPr>
            <a:r>
              <a:rPr dirty="0"/>
              <a:t>Then pick process with shortest predicted next CPU burst</a:t>
            </a:r>
          </a:p>
          <a:p>
            <a:pPr marL="285750" indent="-285750">
              <a:buFont typeface="Arial" panose="020B0604020202020204" pitchFamily="34" charset="0"/>
              <a:buChar char="•"/>
              <a:defRPr sz="1600"/>
            </a:pPr>
            <a:r>
              <a:rPr dirty="0"/>
              <a:t>Can be done by using the length of previous CPU bursts, using exponential averaging</a:t>
            </a:r>
          </a:p>
          <a:p>
            <a:pPr marL="285750" indent="-285750">
              <a:buFont typeface="Arial" panose="020B0604020202020204" pitchFamily="34" charset="0"/>
              <a:buChar char="•"/>
              <a:defRPr sz="1600"/>
            </a:pPr>
            <a:r>
              <a:rPr dirty="0"/>
              <a:t>Commonly, α set to ½</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1751427"/>
            <a:ext cx="8229600" cy="914400"/>
          </a:xfrm>
          <a:prstGeom prst="rect">
            <a:avLst/>
          </a:prstGeom>
          <a:noFill/>
        </p:spPr>
        <p:txBody>
          <a:bodyPr wrap="none">
            <a:spAutoFit/>
          </a:bodyPr>
          <a:lstStyle/>
          <a:p>
            <a:pPr>
              <a:defRPr sz="2800" b="1"/>
            </a:pPr>
            <a:r>
              <a:t>Prediction of the Length of the Next CPU Burst</a:t>
            </a:r>
          </a:p>
        </p:txBody>
      </p:sp>
      <p:sp>
        <p:nvSpPr>
          <p:cNvPr id="3" name="TextBox 2"/>
          <p:cNvSpPr txBox="1"/>
          <p:nvPr/>
        </p:nvSpPr>
        <p:spPr>
          <a:xfrm>
            <a:off x="457200" y="1463040"/>
            <a:ext cx="8229600" cy="4572000"/>
          </a:xfrm>
          <a:prstGeom prst="rect">
            <a:avLst/>
          </a:prstGeom>
          <a:noFill/>
        </p:spPr>
        <p:txBody>
          <a:bodyPr wrap="none">
            <a:spAutoFit/>
          </a:bodyPr>
          <a:lstStyle/>
          <a:p>
            <a:endParaRPr/>
          </a:p>
        </p:txBody>
      </p:sp>
      <p:pic>
        <p:nvPicPr>
          <p:cNvPr id="4" name="Picture 2">
            <a:extLst>
              <a:ext uri="{FF2B5EF4-FFF2-40B4-BE49-F238E27FC236}">
                <a16:creationId xmlns:a16="http://schemas.microsoft.com/office/drawing/2014/main" id="{88B9D6A7-CC23-8087-5553-2E179543AA1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16275" y="2665827"/>
            <a:ext cx="5470525" cy="396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5661" y="822960"/>
            <a:ext cx="8229600" cy="914400"/>
          </a:xfrm>
          <a:prstGeom prst="rect">
            <a:avLst/>
          </a:prstGeom>
          <a:noFill/>
        </p:spPr>
        <p:txBody>
          <a:bodyPr wrap="none">
            <a:spAutoFit/>
          </a:bodyPr>
          <a:lstStyle/>
          <a:p>
            <a:pPr>
              <a:defRPr sz="2800" b="1"/>
            </a:pPr>
            <a:r>
              <a:t>Examples of Exponential Averaging</a:t>
            </a:r>
          </a:p>
        </p:txBody>
      </p:sp>
      <p:sp>
        <p:nvSpPr>
          <p:cNvPr id="3" name="TextBox 2"/>
          <p:cNvSpPr txBox="1"/>
          <p:nvPr/>
        </p:nvSpPr>
        <p:spPr>
          <a:xfrm>
            <a:off x="457200" y="1463040"/>
            <a:ext cx="11750333" cy="2800767"/>
          </a:xfrm>
          <a:prstGeom prst="rect">
            <a:avLst/>
          </a:prstGeom>
          <a:noFill/>
        </p:spPr>
        <p:txBody>
          <a:bodyPr wrap="none">
            <a:spAutoFit/>
          </a:bodyPr>
          <a:lstStyle/>
          <a:p>
            <a:pPr marL="285750" indent="-285750">
              <a:buFont typeface="Arial" panose="020B0604020202020204" pitchFamily="34" charset="0"/>
              <a:buChar char="•"/>
              <a:defRPr sz="1600"/>
            </a:pPr>
            <a:r>
              <a:rPr dirty="0"/>
              <a:t> =0</a:t>
            </a:r>
          </a:p>
          <a:p>
            <a:pPr marL="285750" indent="-285750">
              <a:buFont typeface="Arial" panose="020B0604020202020204" pitchFamily="34" charset="0"/>
              <a:buChar char="•"/>
              <a:defRPr sz="1600"/>
            </a:pPr>
            <a:r>
              <a:rPr dirty="0"/>
              <a:t>n+1 = n</a:t>
            </a:r>
          </a:p>
          <a:p>
            <a:pPr marL="285750" indent="-285750">
              <a:buFont typeface="Arial" panose="020B0604020202020204" pitchFamily="34" charset="0"/>
              <a:buChar char="•"/>
              <a:defRPr sz="1600"/>
            </a:pPr>
            <a:r>
              <a:rPr dirty="0"/>
              <a:t>Recent history does not count</a:t>
            </a:r>
          </a:p>
          <a:p>
            <a:pPr marL="285750" indent="-285750">
              <a:buFont typeface="Arial" panose="020B0604020202020204" pitchFamily="34" charset="0"/>
              <a:buChar char="•"/>
              <a:defRPr sz="1600"/>
            </a:pPr>
            <a:r>
              <a:rPr dirty="0"/>
              <a:t> =1</a:t>
            </a:r>
          </a:p>
          <a:p>
            <a:pPr marL="285750" indent="-285750">
              <a:buFont typeface="Arial" panose="020B0604020202020204" pitchFamily="34" charset="0"/>
              <a:buChar char="•"/>
              <a:defRPr sz="1600"/>
            </a:pPr>
            <a:r>
              <a:rPr dirty="0"/>
              <a:t>n+1 =  </a:t>
            </a:r>
            <a:r>
              <a:rPr dirty="0" err="1"/>
              <a:t>tn</a:t>
            </a:r>
            <a:endParaRPr dirty="0"/>
          </a:p>
          <a:p>
            <a:pPr marL="285750" indent="-285750">
              <a:buFont typeface="Arial" panose="020B0604020202020204" pitchFamily="34" charset="0"/>
              <a:buChar char="•"/>
              <a:defRPr sz="1600"/>
            </a:pPr>
            <a:r>
              <a:rPr dirty="0"/>
              <a:t>Only the actual last CPU burst counts</a:t>
            </a:r>
          </a:p>
          <a:p>
            <a:pPr marL="285750" indent="-285750">
              <a:buFont typeface="Arial" panose="020B0604020202020204" pitchFamily="34" charset="0"/>
              <a:buChar char="•"/>
              <a:defRPr sz="1600"/>
            </a:pPr>
            <a:r>
              <a:rPr dirty="0"/>
              <a:t>If we expand the formula, we get:</a:t>
            </a:r>
          </a:p>
          <a:p>
            <a:pPr marL="285750" indent="-285750">
              <a:buFont typeface="Arial" panose="020B0604020202020204" pitchFamily="34" charset="0"/>
              <a:buChar char="•"/>
              <a:defRPr sz="1600"/>
            </a:pPr>
            <a:r>
              <a:rPr dirty="0"/>
              <a:t>n+1 =  </a:t>
            </a:r>
            <a:r>
              <a:rPr dirty="0" err="1"/>
              <a:t>tn</a:t>
            </a:r>
            <a:r>
              <a:rPr dirty="0"/>
              <a:t>+(1 - ) </a:t>
            </a:r>
            <a:r>
              <a:rPr dirty="0" err="1"/>
              <a:t>tn</a:t>
            </a:r>
            <a:r>
              <a:rPr dirty="0"/>
              <a:t> -1 + …</a:t>
            </a:r>
          </a:p>
          <a:p>
            <a:pPr marL="285750" indent="-285750">
              <a:buFont typeface="Arial" panose="020B0604020202020204" pitchFamily="34" charset="0"/>
              <a:buChar char="•"/>
              <a:defRPr sz="1600"/>
            </a:pPr>
            <a:r>
              <a:rPr dirty="0"/>
              <a:t>+(1 -  )j  </a:t>
            </a:r>
            <a:r>
              <a:rPr dirty="0" err="1"/>
              <a:t>tn</a:t>
            </a:r>
            <a:r>
              <a:rPr dirty="0"/>
              <a:t> -j + …</a:t>
            </a:r>
          </a:p>
          <a:p>
            <a:pPr marL="285750" indent="-285750">
              <a:buFont typeface="Arial" panose="020B0604020202020204" pitchFamily="34" charset="0"/>
              <a:buChar char="•"/>
              <a:defRPr sz="1600"/>
            </a:pPr>
            <a:r>
              <a:rPr dirty="0"/>
              <a:t>+(1 -  )n +1 0</a:t>
            </a:r>
          </a:p>
          <a:p>
            <a:pPr marL="285750" indent="-285750">
              <a:buFont typeface="Arial" panose="020B0604020202020204" pitchFamily="34" charset="0"/>
              <a:buChar char="•"/>
              <a:defRPr sz="1600"/>
            </a:pPr>
            <a:r>
              <a:rPr dirty="0"/>
              <a:t>Since both  and (1 - ) are less than or equal to 1, each successor predecessor  term has less weight than its predecessor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1484142"/>
            <a:ext cx="8229600" cy="914400"/>
          </a:xfrm>
          <a:prstGeom prst="rect">
            <a:avLst/>
          </a:prstGeom>
          <a:noFill/>
        </p:spPr>
        <p:txBody>
          <a:bodyPr wrap="none">
            <a:spAutoFit/>
          </a:bodyPr>
          <a:lstStyle/>
          <a:p>
            <a:pPr>
              <a:defRPr sz="2800" b="1"/>
            </a:pPr>
            <a:r>
              <a:rPr dirty="0"/>
              <a:t>Shortest Remaining Time First Scheduling</a:t>
            </a:r>
          </a:p>
        </p:txBody>
      </p:sp>
      <p:sp>
        <p:nvSpPr>
          <p:cNvPr id="3" name="TextBox 2"/>
          <p:cNvSpPr txBox="1"/>
          <p:nvPr/>
        </p:nvSpPr>
        <p:spPr>
          <a:xfrm>
            <a:off x="682284" y="2658794"/>
            <a:ext cx="8996289" cy="1323439"/>
          </a:xfrm>
          <a:prstGeom prst="rect">
            <a:avLst/>
          </a:prstGeom>
          <a:noFill/>
        </p:spPr>
        <p:txBody>
          <a:bodyPr wrap="square">
            <a:spAutoFit/>
          </a:bodyPr>
          <a:lstStyle/>
          <a:p>
            <a:pPr marL="285750" indent="-285750">
              <a:buFont typeface="Arial" panose="020B0604020202020204" pitchFamily="34" charset="0"/>
              <a:buChar char="•"/>
              <a:defRPr sz="1600"/>
            </a:pPr>
            <a:r>
              <a:rPr dirty="0"/>
              <a:t>Preemptive version of SJN</a:t>
            </a:r>
          </a:p>
          <a:p>
            <a:pPr marL="285750" indent="-285750">
              <a:buFont typeface="Arial" panose="020B0604020202020204" pitchFamily="34" charset="0"/>
              <a:buChar char="•"/>
              <a:defRPr sz="1600"/>
            </a:pPr>
            <a:r>
              <a:rPr dirty="0"/>
              <a:t>Whenever a new process arrives in the ready queue, the decision on which process to schedule next is redone using the SJN algorithm.</a:t>
            </a:r>
          </a:p>
          <a:p>
            <a:pPr marL="285750" indent="-285750">
              <a:buFont typeface="Arial" panose="020B0604020202020204" pitchFamily="34" charset="0"/>
              <a:buChar char="•"/>
              <a:defRPr sz="1600"/>
            </a:pPr>
            <a:r>
              <a:rPr dirty="0"/>
              <a:t>Is SRT more “optimal” than SJN in terms of the minimum average waiting time for a given set of processes?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45876" y="822960"/>
            <a:ext cx="8229600" cy="914400"/>
          </a:xfrm>
          <a:prstGeom prst="rect">
            <a:avLst/>
          </a:prstGeom>
          <a:noFill/>
        </p:spPr>
        <p:txBody>
          <a:bodyPr wrap="none">
            <a:spAutoFit/>
          </a:bodyPr>
          <a:lstStyle/>
          <a:p>
            <a:pPr>
              <a:defRPr sz="2800" b="1"/>
            </a:pPr>
            <a:r>
              <a:rPr dirty="0"/>
              <a:t>Outline</a:t>
            </a:r>
          </a:p>
        </p:txBody>
      </p:sp>
      <p:sp>
        <p:nvSpPr>
          <p:cNvPr id="3" name="TextBox 2"/>
          <p:cNvSpPr txBox="1"/>
          <p:nvPr/>
        </p:nvSpPr>
        <p:spPr>
          <a:xfrm>
            <a:off x="457200" y="1463040"/>
            <a:ext cx="3175869" cy="2062103"/>
          </a:xfrm>
          <a:prstGeom prst="rect">
            <a:avLst/>
          </a:prstGeom>
          <a:noFill/>
        </p:spPr>
        <p:txBody>
          <a:bodyPr wrap="none">
            <a:spAutoFit/>
          </a:bodyPr>
          <a:lstStyle/>
          <a:p>
            <a:pPr marL="285750" indent="-285750">
              <a:buFont typeface="Arial" panose="020B0604020202020204" pitchFamily="34" charset="0"/>
              <a:buChar char="•"/>
              <a:defRPr sz="1600"/>
            </a:pPr>
            <a:r>
              <a:rPr dirty="0"/>
              <a:t>Basic Concepts</a:t>
            </a:r>
          </a:p>
          <a:p>
            <a:pPr marL="285750" indent="-285750">
              <a:buFont typeface="Arial" panose="020B0604020202020204" pitchFamily="34" charset="0"/>
              <a:buChar char="•"/>
              <a:defRPr sz="1600"/>
            </a:pPr>
            <a:r>
              <a:rPr dirty="0"/>
              <a:t>Scheduling Criteria</a:t>
            </a:r>
          </a:p>
          <a:p>
            <a:pPr marL="285750" indent="-285750">
              <a:buFont typeface="Arial" panose="020B0604020202020204" pitchFamily="34" charset="0"/>
              <a:buChar char="•"/>
              <a:defRPr sz="1600"/>
            </a:pPr>
            <a:r>
              <a:rPr dirty="0"/>
              <a:t>Scheduling Algorithms</a:t>
            </a:r>
          </a:p>
          <a:p>
            <a:pPr marL="285750" indent="-285750">
              <a:buFont typeface="Arial" panose="020B0604020202020204" pitchFamily="34" charset="0"/>
              <a:buChar char="•"/>
              <a:defRPr sz="1600"/>
            </a:pPr>
            <a:r>
              <a:rPr dirty="0"/>
              <a:t>Thread Scheduling</a:t>
            </a:r>
          </a:p>
          <a:p>
            <a:pPr marL="285750" indent="-285750">
              <a:buFont typeface="Arial" panose="020B0604020202020204" pitchFamily="34" charset="0"/>
              <a:buChar char="•"/>
              <a:defRPr sz="1600"/>
            </a:pPr>
            <a:r>
              <a:rPr dirty="0"/>
              <a:t>Multi-Processor Scheduling</a:t>
            </a:r>
          </a:p>
          <a:p>
            <a:pPr marL="285750" indent="-285750">
              <a:buFont typeface="Arial" panose="020B0604020202020204" pitchFamily="34" charset="0"/>
              <a:buChar char="•"/>
              <a:defRPr sz="1600"/>
            </a:pPr>
            <a:r>
              <a:rPr dirty="0"/>
              <a:t>Real-Time CPU Scheduling</a:t>
            </a:r>
          </a:p>
          <a:p>
            <a:pPr marL="285750" indent="-285750">
              <a:buFont typeface="Arial" panose="020B0604020202020204" pitchFamily="34" charset="0"/>
              <a:buChar char="•"/>
              <a:defRPr sz="1600"/>
            </a:pPr>
            <a:r>
              <a:rPr dirty="0"/>
              <a:t>Operating Systems Examples</a:t>
            </a:r>
          </a:p>
          <a:p>
            <a:pPr marL="285750" indent="-285750">
              <a:buFont typeface="Arial" panose="020B0604020202020204" pitchFamily="34" charset="0"/>
              <a:buChar char="•"/>
              <a:defRPr sz="1600"/>
            </a:pPr>
            <a:r>
              <a:rPr dirty="0"/>
              <a:t>Algorithm Evaluation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1610751"/>
            <a:ext cx="8229600" cy="914400"/>
          </a:xfrm>
          <a:prstGeom prst="rect">
            <a:avLst/>
          </a:prstGeom>
          <a:noFill/>
        </p:spPr>
        <p:txBody>
          <a:bodyPr wrap="none">
            <a:spAutoFit/>
          </a:bodyPr>
          <a:lstStyle/>
          <a:p>
            <a:pPr>
              <a:defRPr sz="2800" b="1"/>
            </a:pPr>
            <a:r>
              <a:rPr dirty="0"/>
              <a:t>Example of Shortest-remaining-time-first</a:t>
            </a:r>
          </a:p>
        </p:txBody>
      </p:sp>
      <p:sp>
        <p:nvSpPr>
          <p:cNvPr id="3" name="TextBox 2"/>
          <p:cNvSpPr txBox="1"/>
          <p:nvPr/>
        </p:nvSpPr>
        <p:spPr>
          <a:xfrm>
            <a:off x="1019908" y="2757268"/>
            <a:ext cx="8229600" cy="4572000"/>
          </a:xfrm>
          <a:prstGeom prst="rect">
            <a:avLst/>
          </a:prstGeom>
          <a:noFill/>
        </p:spPr>
        <p:txBody>
          <a:bodyPr wrap="none">
            <a:spAutoFit/>
          </a:bodyPr>
          <a:lstStyle/>
          <a:p>
            <a:pPr>
              <a:defRPr sz="1600"/>
            </a:pPr>
            <a:r>
              <a:rPr dirty="0"/>
              <a:t>Now we add the concepts of varying arrival times and preemption to the analysis</a:t>
            </a:r>
          </a:p>
          <a:p>
            <a:pPr>
              <a:defRPr sz="1600"/>
            </a:pPr>
            <a:r>
              <a:rPr dirty="0"/>
              <a:t>Process      </a:t>
            </a:r>
            <a:r>
              <a:rPr dirty="0" err="1"/>
              <a:t>i</a:t>
            </a:r>
            <a:r>
              <a:rPr dirty="0"/>
              <a:t> Arrival TimeT	Burst Time</a:t>
            </a:r>
          </a:p>
          <a:p>
            <a:pPr>
              <a:defRPr sz="1600"/>
            </a:pPr>
            <a:r>
              <a:rPr dirty="0"/>
              <a:t>P1	0	8</a:t>
            </a:r>
          </a:p>
          <a:p>
            <a:pPr>
              <a:defRPr sz="1600"/>
            </a:pPr>
            <a:r>
              <a:rPr dirty="0"/>
              <a:t>P2 	1	4</a:t>
            </a:r>
          </a:p>
          <a:p>
            <a:pPr>
              <a:defRPr sz="1600"/>
            </a:pPr>
            <a:r>
              <a:rPr dirty="0"/>
              <a:t>P3	2	9</a:t>
            </a:r>
          </a:p>
          <a:p>
            <a:pPr>
              <a:defRPr sz="1600"/>
            </a:pPr>
            <a:r>
              <a:rPr dirty="0"/>
              <a:t>P4	3	5</a:t>
            </a:r>
          </a:p>
          <a:p>
            <a:pPr>
              <a:defRPr sz="1600"/>
            </a:pPr>
            <a:r>
              <a:rPr dirty="0"/>
              <a:t>Preemptive SJF Gantt Chart</a:t>
            </a:r>
          </a:p>
          <a:p>
            <a:pPr>
              <a:defRPr sz="1600"/>
            </a:pPr>
            <a:r>
              <a:rPr dirty="0"/>
              <a:t>Average waiting time = [(10-1)+(1-1)+(17-2)+(5-3)]/4 = 26/4 = 6.5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6499" y="1259058"/>
            <a:ext cx="8229600" cy="914400"/>
          </a:xfrm>
          <a:prstGeom prst="rect">
            <a:avLst/>
          </a:prstGeom>
          <a:noFill/>
        </p:spPr>
        <p:txBody>
          <a:bodyPr wrap="none">
            <a:spAutoFit/>
          </a:bodyPr>
          <a:lstStyle/>
          <a:p>
            <a:pPr>
              <a:defRPr sz="2800" b="1"/>
            </a:pPr>
            <a:r>
              <a:rPr dirty="0"/>
              <a:t>Round Robin (RR)</a:t>
            </a:r>
          </a:p>
        </p:txBody>
      </p:sp>
      <p:sp>
        <p:nvSpPr>
          <p:cNvPr id="3" name="TextBox 2"/>
          <p:cNvSpPr txBox="1"/>
          <p:nvPr/>
        </p:nvSpPr>
        <p:spPr>
          <a:xfrm>
            <a:off x="696351" y="2377440"/>
            <a:ext cx="9362049" cy="2554545"/>
          </a:xfrm>
          <a:prstGeom prst="rect">
            <a:avLst/>
          </a:prstGeom>
          <a:noFill/>
        </p:spPr>
        <p:txBody>
          <a:bodyPr wrap="square">
            <a:spAutoFit/>
          </a:bodyPr>
          <a:lstStyle/>
          <a:p>
            <a:pPr marL="285750" indent="-285750">
              <a:buFont typeface="Arial" panose="020B0604020202020204" pitchFamily="34" charset="0"/>
              <a:buChar char="•"/>
              <a:defRPr sz="1600"/>
            </a:pPr>
            <a:r>
              <a:rPr dirty="0"/>
              <a:t>Each process gets a small unit of CPU time (time quantum q), usually 10-100 milliseconds.  After this time has elapsed, the process is preempted and added to the end of the ready queue.</a:t>
            </a:r>
          </a:p>
          <a:p>
            <a:pPr marL="285750" indent="-285750">
              <a:buFont typeface="Arial" panose="020B0604020202020204" pitchFamily="34" charset="0"/>
              <a:buChar char="•"/>
              <a:defRPr sz="1600"/>
            </a:pPr>
            <a:r>
              <a:rPr dirty="0"/>
              <a:t>If there are n processes in the ready queue and the time quantum is q, then each process gets 1/n of the CPU time in chunks of at most q time units at once.  No process waits more than (n-1)q time units.</a:t>
            </a:r>
          </a:p>
          <a:p>
            <a:pPr marL="285750" indent="-285750">
              <a:buFont typeface="Arial" panose="020B0604020202020204" pitchFamily="34" charset="0"/>
              <a:buChar char="•"/>
              <a:defRPr sz="1600"/>
            </a:pPr>
            <a:r>
              <a:rPr dirty="0"/>
              <a:t>Timer interrupts every quantum to schedule next process</a:t>
            </a:r>
          </a:p>
          <a:p>
            <a:pPr marL="285750" indent="-285750">
              <a:buFont typeface="Arial" panose="020B0604020202020204" pitchFamily="34" charset="0"/>
              <a:buChar char="•"/>
              <a:defRPr sz="1600"/>
            </a:pPr>
            <a:r>
              <a:rPr dirty="0"/>
              <a:t>Performance</a:t>
            </a:r>
          </a:p>
          <a:p>
            <a:pPr marL="285750" indent="-285750">
              <a:buFont typeface="Arial" panose="020B0604020202020204" pitchFamily="34" charset="0"/>
              <a:buChar char="•"/>
              <a:defRPr sz="1600"/>
            </a:pPr>
            <a:r>
              <a:rPr dirty="0"/>
              <a:t>q large  FIFO (FCFS)</a:t>
            </a:r>
          </a:p>
          <a:p>
            <a:pPr marL="285750" indent="-285750">
              <a:buFont typeface="Arial" panose="020B0604020202020204" pitchFamily="34" charset="0"/>
              <a:buChar char="•"/>
              <a:defRPr sz="1600"/>
            </a:pPr>
            <a:r>
              <a:rPr dirty="0"/>
              <a:t>q small  RR</a:t>
            </a:r>
          </a:p>
          <a:p>
            <a:pPr marL="285750" indent="-285750">
              <a:buFont typeface="Arial" panose="020B0604020202020204" pitchFamily="34" charset="0"/>
              <a:buChar char="•"/>
              <a:defRPr sz="1600"/>
            </a:pPr>
            <a:r>
              <a:rPr dirty="0"/>
              <a:t>Note that q must be large with respect to context switch, otherwise overhead is too high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1146517"/>
            <a:ext cx="8229600" cy="914400"/>
          </a:xfrm>
          <a:prstGeom prst="rect">
            <a:avLst/>
          </a:prstGeom>
          <a:noFill/>
        </p:spPr>
        <p:txBody>
          <a:bodyPr wrap="none">
            <a:spAutoFit/>
          </a:bodyPr>
          <a:lstStyle/>
          <a:p>
            <a:pPr>
              <a:defRPr sz="2800" b="1"/>
            </a:pPr>
            <a:r>
              <a:t>Example of RR with Time Quantum = 4</a:t>
            </a:r>
          </a:p>
        </p:txBody>
      </p:sp>
      <p:sp>
        <p:nvSpPr>
          <p:cNvPr id="3" name="TextBox 2"/>
          <p:cNvSpPr txBox="1"/>
          <p:nvPr/>
        </p:nvSpPr>
        <p:spPr>
          <a:xfrm>
            <a:off x="1132449" y="2658793"/>
            <a:ext cx="6226705" cy="2308324"/>
          </a:xfrm>
          <a:prstGeom prst="rect">
            <a:avLst/>
          </a:prstGeom>
          <a:noFill/>
        </p:spPr>
        <p:txBody>
          <a:bodyPr wrap="none">
            <a:spAutoFit/>
          </a:bodyPr>
          <a:lstStyle/>
          <a:p>
            <a:pPr>
              <a:defRPr sz="1600"/>
            </a:pPr>
            <a:r>
              <a:rPr dirty="0"/>
              <a:t>Process	Burst Time</a:t>
            </a:r>
          </a:p>
          <a:p>
            <a:pPr>
              <a:defRPr sz="1600"/>
            </a:pPr>
            <a:r>
              <a:rPr dirty="0"/>
              <a:t>P1	24</a:t>
            </a:r>
          </a:p>
          <a:p>
            <a:pPr>
              <a:defRPr sz="1600"/>
            </a:pPr>
            <a:r>
              <a:rPr dirty="0"/>
              <a:t>P2	 3</a:t>
            </a:r>
          </a:p>
          <a:p>
            <a:pPr>
              <a:defRPr sz="1600"/>
            </a:pPr>
            <a:r>
              <a:rPr dirty="0"/>
              <a:t>P3	3</a:t>
            </a:r>
          </a:p>
          <a:p>
            <a:pPr>
              <a:defRPr sz="1600"/>
            </a:pPr>
            <a:r>
              <a:rPr dirty="0"/>
              <a:t>The Gantt chart is:</a:t>
            </a:r>
          </a:p>
          <a:p>
            <a:pPr>
              <a:defRPr sz="1600"/>
            </a:pPr>
            <a:r>
              <a:rPr dirty="0"/>
              <a:t>Typically, higher average turnaround than SJF, but better response</a:t>
            </a:r>
          </a:p>
          <a:p>
            <a:pPr>
              <a:defRPr sz="1600"/>
            </a:pPr>
            <a:r>
              <a:rPr dirty="0"/>
              <a:t>q should be large compared to context switch time</a:t>
            </a:r>
          </a:p>
          <a:p>
            <a:pPr>
              <a:defRPr sz="1600"/>
            </a:pPr>
            <a:r>
              <a:rPr dirty="0"/>
              <a:t>q usually 10 milliseconds  to 100 milliseconds,</a:t>
            </a:r>
          </a:p>
          <a:p>
            <a:pPr>
              <a:defRPr sz="1600"/>
            </a:pPr>
            <a:r>
              <a:rPr dirty="0"/>
              <a:t>Context switch &lt; 10 microseconds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1343465"/>
            <a:ext cx="8229600" cy="914400"/>
          </a:xfrm>
          <a:prstGeom prst="rect">
            <a:avLst/>
          </a:prstGeom>
          <a:noFill/>
        </p:spPr>
        <p:txBody>
          <a:bodyPr wrap="none">
            <a:spAutoFit/>
          </a:bodyPr>
          <a:lstStyle/>
          <a:p>
            <a:pPr>
              <a:defRPr sz="2800" b="1"/>
            </a:pPr>
            <a:r>
              <a:t>Time Quantum and Context Switch Time</a:t>
            </a:r>
          </a:p>
        </p:txBody>
      </p:sp>
      <p:sp>
        <p:nvSpPr>
          <p:cNvPr id="3" name="TextBox 2"/>
          <p:cNvSpPr txBox="1"/>
          <p:nvPr/>
        </p:nvSpPr>
        <p:spPr>
          <a:xfrm>
            <a:off x="457200" y="1463040"/>
            <a:ext cx="8229600" cy="4572000"/>
          </a:xfrm>
          <a:prstGeom prst="rect">
            <a:avLst/>
          </a:prstGeom>
          <a:noFill/>
        </p:spPr>
        <p:txBody>
          <a:bodyPr wrap="none">
            <a:spAutoFit/>
          </a:bodyPr>
          <a:lstStyle/>
          <a:p>
            <a:endParaRPr/>
          </a:p>
        </p:txBody>
      </p:sp>
      <p:pic>
        <p:nvPicPr>
          <p:cNvPr id="4" name="Picture 1">
            <a:extLst>
              <a:ext uri="{FF2B5EF4-FFF2-40B4-BE49-F238E27FC236}">
                <a16:creationId xmlns:a16="http://schemas.microsoft.com/office/drawing/2014/main" id="{0496236D-DC30-6034-B9D4-6C26C3091FE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80506" y="2377440"/>
            <a:ext cx="6630988" cy="277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85668" y="1097280"/>
            <a:ext cx="8229600" cy="914400"/>
          </a:xfrm>
          <a:prstGeom prst="rect">
            <a:avLst/>
          </a:prstGeom>
          <a:noFill/>
        </p:spPr>
        <p:txBody>
          <a:bodyPr wrap="none">
            <a:spAutoFit/>
          </a:bodyPr>
          <a:lstStyle/>
          <a:p>
            <a:pPr>
              <a:defRPr sz="2800" b="1"/>
            </a:pPr>
            <a:r>
              <a:rPr dirty="0"/>
              <a:t>Turnaround Time Varies With The Time Quantum</a:t>
            </a:r>
          </a:p>
        </p:txBody>
      </p:sp>
      <p:sp>
        <p:nvSpPr>
          <p:cNvPr id="3" name="TextBox 2"/>
          <p:cNvSpPr txBox="1"/>
          <p:nvPr/>
        </p:nvSpPr>
        <p:spPr>
          <a:xfrm>
            <a:off x="935501" y="2011680"/>
            <a:ext cx="8229600" cy="4572000"/>
          </a:xfrm>
          <a:prstGeom prst="rect">
            <a:avLst/>
          </a:prstGeom>
          <a:noFill/>
        </p:spPr>
        <p:txBody>
          <a:bodyPr wrap="none">
            <a:spAutoFit/>
          </a:bodyPr>
          <a:lstStyle/>
          <a:p>
            <a:pPr>
              <a:defRPr sz="1600"/>
            </a:pPr>
            <a:r>
              <a:t>80% of CPU bursts should be shorter than q</a:t>
            </a:r>
          </a:p>
        </p:txBody>
      </p:sp>
      <p:pic>
        <p:nvPicPr>
          <p:cNvPr id="4" name="Picture 1">
            <a:extLst>
              <a:ext uri="{FF2B5EF4-FFF2-40B4-BE49-F238E27FC236}">
                <a16:creationId xmlns:a16="http://schemas.microsoft.com/office/drawing/2014/main" id="{354A3381-50F0-F7AE-C84A-D20B971C658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26899" y="2689543"/>
            <a:ext cx="4684712" cy="389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83169" y="1097280"/>
            <a:ext cx="8229600" cy="914400"/>
          </a:xfrm>
          <a:prstGeom prst="rect">
            <a:avLst/>
          </a:prstGeom>
          <a:noFill/>
        </p:spPr>
        <p:txBody>
          <a:bodyPr wrap="none">
            <a:spAutoFit/>
          </a:bodyPr>
          <a:lstStyle/>
          <a:p>
            <a:pPr>
              <a:defRPr sz="2800" b="1"/>
            </a:pPr>
            <a:r>
              <a:rPr dirty="0"/>
              <a:t>Priority Scheduling</a:t>
            </a:r>
          </a:p>
        </p:txBody>
      </p:sp>
      <p:sp>
        <p:nvSpPr>
          <p:cNvPr id="3" name="TextBox 2"/>
          <p:cNvSpPr txBox="1"/>
          <p:nvPr/>
        </p:nvSpPr>
        <p:spPr>
          <a:xfrm>
            <a:off x="879231" y="2011680"/>
            <a:ext cx="9135834" cy="1815882"/>
          </a:xfrm>
          <a:prstGeom prst="rect">
            <a:avLst/>
          </a:prstGeom>
          <a:noFill/>
        </p:spPr>
        <p:txBody>
          <a:bodyPr wrap="none">
            <a:spAutoFit/>
          </a:bodyPr>
          <a:lstStyle/>
          <a:p>
            <a:pPr marL="285750" indent="-285750">
              <a:buFont typeface="Arial" panose="020B0604020202020204" pitchFamily="34" charset="0"/>
              <a:buChar char="•"/>
              <a:defRPr sz="1600"/>
            </a:pPr>
            <a:r>
              <a:rPr dirty="0"/>
              <a:t>A priority number (integer) is associated with each process</a:t>
            </a:r>
          </a:p>
          <a:p>
            <a:pPr marL="285750" indent="-285750">
              <a:buFont typeface="Arial" panose="020B0604020202020204" pitchFamily="34" charset="0"/>
              <a:buChar char="•"/>
              <a:defRPr sz="1600"/>
            </a:pPr>
            <a:r>
              <a:rPr dirty="0"/>
              <a:t>The CPU is allocated to the process with the highest priority (smallest integer  highest priority)</a:t>
            </a:r>
          </a:p>
          <a:p>
            <a:pPr marL="285750" indent="-285750">
              <a:buFont typeface="Arial" panose="020B0604020202020204" pitchFamily="34" charset="0"/>
              <a:buChar char="•"/>
              <a:defRPr sz="1600"/>
            </a:pPr>
            <a:r>
              <a:rPr dirty="0"/>
              <a:t>Preemptive</a:t>
            </a:r>
          </a:p>
          <a:p>
            <a:pPr marL="285750" indent="-285750">
              <a:buFont typeface="Arial" panose="020B0604020202020204" pitchFamily="34" charset="0"/>
              <a:buChar char="•"/>
              <a:defRPr sz="1600"/>
            </a:pPr>
            <a:r>
              <a:rPr dirty="0" err="1"/>
              <a:t>Nonpreemptive</a:t>
            </a:r>
            <a:endParaRPr dirty="0"/>
          </a:p>
          <a:p>
            <a:pPr marL="285750" indent="-285750">
              <a:buFont typeface="Arial" panose="020B0604020202020204" pitchFamily="34" charset="0"/>
              <a:buChar char="•"/>
              <a:defRPr sz="1600"/>
            </a:pPr>
            <a:r>
              <a:rPr dirty="0"/>
              <a:t>SJF is priority scheduling where priority is the inverse of predicted next CPU burst time</a:t>
            </a:r>
          </a:p>
          <a:p>
            <a:pPr marL="285750" indent="-285750">
              <a:buFont typeface="Arial" panose="020B0604020202020204" pitchFamily="34" charset="0"/>
              <a:buChar char="•"/>
              <a:defRPr sz="1600"/>
            </a:pPr>
            <a:r>
              <a:rPr dirty="0"/>
              <a:t>Problem  Starvation – low priority processes may never execute</a:t>
            </a:r>
          </a:p>
          <a:p>
            <a:pPr marL="285750" indent="-285750">
              <a:buFont typeface="Arial" panose="020B0604020202020204" pitchFamily="34" charset="0"/>
              <a:buChar char="•"/>
              <a:defRPr sz="1600"/>
            </a:pPr>
            <a:r>
              <a:rPr dirty="0"/>
              <a:t>Solution  Aging – as time progresses increase the priority of the process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03120" y="1202788"/>
            <a:ext cx="8229600" cy="914400"/>
          </a:xfrm>
          <a:prstGeom prst="rect">
            <a:avLst/>
          </a:prstGeom>
          <a:noFill/>
        </p:spPr>
        <p:txBody>
          <a:bodyPr wrap="none">
            <a:spAutoFit/>
          </a:bodyPr>
          <a:lstStyle/>
          <a:p>
            <a:pPr>
              <a:defRPr sz="2800" b="1"/>
            </a:pPr>
            <a:r>
              <a:rPr dirty="0"/>
              <a:t>Example of Priority Scheduling</a:t>
            </a:r>
          </a:p>
        </p:txBody>
      </p:sp>
      <p:sp>
        <p:nvSpPr>
          <p:cNvPr id="3" name="TextBox 2"/>
          <p:cNvSpPr txBox="1"/>
          <p:nvPr/>
        </p:nvSpPr>
        <p:spPr>
          <a:xfrm>
            <a:off x="2356338" y="2700997"/>
            <a:ext cx="8229600" cy="4572000"/>
          </a:xfrm>
          <a:prstGeom prst="rect">
            <a:avLst/>
          </a:prstGeom>
          <a:noFill/>
        </p:spPr>
        <p:txBody>
          <a:bodyPr wrap="none">
            <a:spAutoFit/>
          </a:bodyPr>
          <a:lstStyle/>
          <a:p>
            <a:pPr>
              <a:defRPr sz="1600"/>
            </a:pPr>
            <a:r>
              <a:rPr dirty="0"/>
              <a:t>Process	Burst Time	Priority</a:t>
            </a:r>
          </a:p>
          <a:p>
            <a:pPr>
              <a:defRPr sz="1600"/>
            </a:pPr>
            <a:r>
              <a:rPr dirty="0"/>
              <a:t>P1	10	3</a:t>
            </a:r>
          </a:p>
          <a:p>
            <a:pPr>
              <a:defRPr sz="1600"/>
            </a:pPr>
            <a:r>
              <a:rPr dirty="0"/>
              <a:t>P2 	1	1</a:t>
            </a:r>
          </a:p>
          <a:p>
            <a:pPr>
              <a:defRPr sz="1600"/>
            </a:pPr>
            <a:r>
              <a:rPr dirty="0"/>
              <a:t>P3	2	4</a:t>
            </a:r>
          </a:p>
          <a:p>
            <a:pPr>
              <a:defRPr sz="1600"/>
            </a:pPr>
            <a:r>
              <a:rPr dirty="0"/>
              <a:t>P4	1	5</a:t>
            </a:r>
          </a:p>
          <a:p>
            <a:pPr>
              <a:defRPr sz="1600"/>
            </a:pPr>
            <a:r>
              <a:rPr dirty="0"/>
              <a:t>P5	5	2</a:t>
            </a:r>
          </a:p>
          <a:p>
            <a:pPr>
              <a:defRPr sz="1600"/>
            </a:pPr>
            <a:r>
              <a:rPr dirty="0"/>
              <a:t>Priority scheduling Gantt Chart</a:t>
            </a:r>
          </a:p>
          <a:p>
            <a:pPr>
              <a:defRPr sz="1600"/>
            </a:pPr>
            <a:r>
              <a:rPr dirty="0"/>
              <a:t>Average waiting time = 8.2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67354" y="1118382"/>
            <a:ext cx="8229600" cy="914400"/>
          </a:xfrm>
          <a:prstGeom prst="rect">
            <a:avLst/>
          </a:prstGeom>
          <a:noFill/>
        </p:spPr>
        <p:txBody>
          <a:bodyPr wrap="none">
            <a:spAutoFit/>
          </a:bodyPr>
          <a:lstStyle/>
          <a:p>
            <a:pPr>
              <a:defRPr sz="2800" b="1"/>
            </a:pPr>
            <a:r>
              <a:rPr dirty="0"/>
              <a:t>Priority Scheduling w/ Round-Robin</a:t>
            </a:r>
          </a:p>
        </p:txBody>
      </p:sp>
      <p:sp>
        <p:nvSpPr>
          <p:cNvPr id="3" name="TextBox 2"/>
          <p:cNvSpPr txBox="1"/>
          <p:nvPr/>
        </p:nvSpPr>
        <p:spPr>
          <a:xfrm>
            <a:off x="1667022" y="2286000"/>
            <a:ext cx="8229600" cy="4572000"/>
          </a:xfrm>
          <a:prstGeom prst="rect">
            <a:avLst/>
          </a:prstGeom>
          <a:noFill/>
        </p:spPr>
        <p:txBody>
          <a:bodyPr wrap="none">
            <a:spAutoFit/>
          </a:bodyPr>
          <a:lstStyle/>
          <a:p>
            <a:pPr>
              <a:defRPr sz="1600"/>
            </a:pPr>
            <a:r>
              <a:rPr dirty="0"/>
              <a:t>Run the process with the highest priority. Processes with the same priority run round-robin</a:t>
            </a:r>
          </a:p>
          <a:p>
            <a:pPr>
              <a:defRPr sz="1600"/>
            </a:pPr>
            <a:r>
              <a:rPr dirty="0"/>
              <a:t>Example:</a:t>
            </a:r>
          </a:p>
          <a:p>
            <a:pPr>
              <a:defRPr sz="1600"/>
            </a:pPr>
            <a:r>
              <a:rPr dirty="0"/>
              <a:t>Process	a   Burst Time	Priority</a:t>
            </a:r>
          </a:p>
          <a:p>
            <a:pPr>
              <a:defRPr sz="1600"/>
            </a:pPr>
            <a:r>
              <a:rPr dirty="0"/>
              <a:t>P1	4	3</a:t>
            </a:r>
          </a:p>
          <a:p>
            <a:pPr>
              <a:defRPr sz="1600"/>
            </a:pPr>
            <a:r>
              <a:rPr dirty="0"/>
              <a:t>P2 	5	2</a:t>
            </a:r>
          </a:p>
          <a:p>
            <a:pPr>
              <a:defRPr sz="1600"/>
            </a:pPr>
            <a:r>
              <a:rPr dirty="0"/>
              <a:t>P3	8	2</a:t>
            </a:r>
          </a:p>
          <a:p>
            <a:pPr>
              <a:defRPr sz="1600"/>
            </a:pPr>
            <a:r>
              <a:rPr dirty="0"/>
              <a:t>P4	7	1</a:t>
            </a:r>
          </a:p>
          <a:p>
            <a:pPr>
              <a:defRPr sz="1600"/>
            </a:pPr>
            <a:r>
              <a:rPr dirty="0"/>
              <a:t>P5	3	3</a:t>
            </a:r>
          </a:p>
          <a:p>
            <a:pPr>
              <a:defRPr sz="1600"/>
            </a:pPr>
            <a:r>
              <a:rPr dirty="0"/>
              <a:t>Gantt Chart with time quantum = 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69213" y="1048044"/>
            <a:ext cx="8229600" cy="914400"/>
          </a:xfrm>
          <a:prstGeom prst="rect">
            <a:avLst/>
          </a:prstGeom>
          <a:noFill/>
        </p:spPr>
        <p:txBody>
          <a:bodyPr wrap="none">
            <a:spAutoFit/>
          </a:bodyPr>
          <a:lstStyle/>
          <a:p>
            <a:pPr>
              <a:defRPr sz="2800" b="1"/>
            </a:pPr>
            <a:r>
              <a:t>Multilevel Queue</a:t>
            </a:r>
          </a:p>
        </p:txBody>
      </p:sp>
      <p:sp>
        <p:nvSpPr>
          <p:cNvPr id="3" name="TextBox 2"/>
          <p:cNvSpPr txBox="1"/>
          <p:nvPr/>
        </p:nvSpPr>
        <p:spPr>
          <a:xfrm>
            <a:off x="1652954" y="2180492"/>
            <a:ext cx="8924238" cy="1569660"/>
          </a:xfrm>
          <a:prstGeom prst="rect">
            <a:avLst/>
          </a:prstGeom>
          <a:noFill/>
        </p:spPr>
        <p:txBody>
          <a:bodyPr wrap="none">
            <a:spAutoFit/>
          </a:bodyPr>
          <a:lstStyle/>
          <a:p>
            <a:pPr marL="285750" indent="-285750">
              <a:buFont typeface="Arial" panose="020B0604020202020204" pitchFamily="34" charset="0"/>
              <a:buChar char="•"/>
              <a:defRPr sz="1600"/>
            </a:pPr>
            <a:r>
              <a:rPr dirty="0"/>
              <a:t>The ready queue consists of multiple queues</a:t>
            </a:r>
          </a:p>
          <a:p>
            <a:pPr marL="285750" indent="-285750">
              <a:buFont typeface="Arial" panose="020B0604020202020204" pitchFamily="34" charset="0"/>
              <a:buChar char="•"/>
              <a:defRPr sz="1600"/>
            </a:pPr>
            <a:r>
              <a:rPr dirty="0"/>
              <a:t>Multilevel queue scheduler defined by the following parameters:</a:t>
            </a:r>
          </a:p>
          <a:p>
            <a:pPr marL="285750" indent="-285750">
              <a:buFont typeface="Arial" panose="020B0604020202020204" pitchFamily="34" charset="0"/>
              <a:buChar char="•"/>
              <a:defRPr sz="1600"/>
            </a:pPr>
            <a:r>
              <a:rPr dirty="0"/>
              <a:t>Number of queues</a:t>
            </a:r>
          </a:p>
          <a:p>
            <a:pPr marL="285750" indent="-285750">
              <a:buFont typeface="Arial" panose="020B0604020202020204" pitchFamily="34" charset="0"/>
              <a:buChar char="•"/>
              <a:defRPr sz="1600"/>
            </a:pPr>
            <a:r>
              <a:rPr dirty="0"/>
              <a:t>Scheduling algorithms for each queue</a:t>
            </a:r>
          </a:p>
          <a:p>
            <a:pPr marL="285750" indent="-285750">
              <a:buFont typeface="Arial" panose="020B0604020202020204" pitchFamily="34" charset="0"/>
              <a:buChar char="•"/>
              <a:defRPr sz="1600"/>
            </a:pPr>
            <a:r>
              <a:rPr dirty="0"/>
              <a:t>Method used to determine which queue a process will enter when that process needs service</a:t>
            </a:r>
          </a:p>
          <a:p>
            <a:pPr marL="285750" indent="-285750">
              <a:buFont typeface="Arial" panose="020B0604020202020204" pitchFamily="34" charset="0"/>
              <a:buChar char="•"/>
              <a:defRPr sz="1600"/>
            </a:pPr>
            <a:r>
              <a:rPr dirty="0"/>
              <a:t>Scheduling among the queues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5483" y="998806"/>
            <a:ext cx="8229600" cy="914400"/>
          </a:xfrm>
          <a:prstGeom prst="rect">
            <a:avLst/>
          </a:prstGeom>
          <a:noFill/>
        </p:spPr>
        <p:txBody>
          <a:bodyPr wrap="none">
            <a:spAutoFit/>
          </a:bodyPr>
          <a:lstStyle/>
          <a:p>
            <a:pPr>
              <a:defRPr sz="2800" b="1"/>
            </a:pPr>
            <a:r>
              <a:rPr dirty="0"/>
              <a:t>Multilevel Queue</a:t>
            </a:r>
          </a:p>
        </p:txBody>
      </p:sp>
      <p:sp>
        <p:nvSpPr>
          <p:cNvPr id="3" name="TextBox 2"/>
          <p:cNvSpPr txBox="1"/>
          <p:nvPr/>
        </p:nvSpPr>
        <p:spPr>
          <a:xfrm>
            <a:off x="696351" y="1913206"/>
            <a:ext cx="8229600" cy="4572000"/>
          </a:xfrm>
          <a:prstGeom prst="rect">
            <a:avLst/>
          </a:prstGeom>
          <a:noFill/>
        </p:spPr>
        <p:txBody>
          <a:bodyPr wrap="none">
            <a:spAutoFit/>
          </a:bodyPr>
          <a:lstStyle/>
          <a:p>
            <a:pPr>
              <a:defRPr sz="1600"/>
            </a:pPr>
            <a:r>
              <a:rPr dirty="0"/>
              <a:t>With priority scheduling, have separate queues for each priority.</a:t>
            </a:r>
          </a:p>
          <a:p>
            <a:pPr>
              <a:defRPr sz="1600"/>
            </a:pPr>
            <a:r>
              <a:rPr dirty="0"/>
              <a:t>Schedule the process in the highest-priority queue!</a:t>
            </a:r>
          </a:p>
        </p:txBody>
      </p:sp>
      <p:pic>
        <p:nvPicPr>
          <p:cNvPr id="4" name="Picture 1">
            <a:extLst>
              <a:ext uri="{FF2B5EF4-FFF2-40B4-BE49-F238E27FC236}">
                <a16:creationId xmlns:a16="http://schemas.microsoft.com/office/drawing/2014/main" id="{32EC1E04-E804-526D-369F-8BE68E833C7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34704" y="2827606"/>
            <a:ext cx="3073400"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57600" y="822960"/>
            <a:ext cx="8229600" cy="914400"/>
          </a:xfrm>
          <a:prstGeom prst="rect">
            <a:avLst/>
          </a:prstGeom>
          <a:noFill/>
        </p:spPr>
        <p:txBody>
          <a:bodyPr wrap="none">
            <a:spAutoFit/>
          </a:bodyPr>
          <a:lstStyle/>
          <a:p>
            <a:pPr>
              <a:defRPr sz="2800" b="1"/>
            </a:pPr>
            <a:r>
              <a:t>Objectives</a:t>
            </a:r>
          </a:p>
        </p:txBody>
      </p:sp>
      <p:sp>
        <p:nvSpPr>
          <p:cNvPr id="3" name="TextBox 2"/>
          <p:cNvSpPr txBox="1"/>
          <p:nvPr/>
        </p:nvSpPr>
        <p:spPr>
          <a:xfrm>
            <a:off x="457200" y="1463040"/>
            <a:ext cx="9079730" cy="1569660"/>
          </a:xfrm>
          <a:prstGeom prst="rect">
            <a:avLst/>
          </a:prstGeom>
          <a:noFill/>
        </p:spPr>
        <p:txBody>
          <a:bodyPr wrap="none">
            <a:spAutoFit/>
          </a:bodyPr>
          <a:lstStyle/>
          <a:p>
            <a:pPr marL="285750" indent="-285750">
              <a:buFont typeface="Arial" panose="020B0604020202020204" pitchFamily="34" charset="0"/>
              <a:buChar char="•"/>
              <a:defRPr sz="1600"/>
            </a:pPr>
            <a:r>
              <a:rPr dirty="0"/>
              <a:t>Describe various CPU scheduling algorithms</a:t>
            </a:r>
          </a:p>
          <a:p>
            <a:pPr marL="285750" indent="-285750">
              <a:buFont typeface="Arial" panose="020B0604020202020204" pitchFamily="34" charset="0"/>
              <a:buChar char="•"/>
              <a:defRPr sz="1600"/>
            </a:pPr>
            <a:r>
              <a:rPr dirty="0"/>
              <a:t>Assess CPU scheduling algorithms based on scheduling criteria</a:t>
            </a:r>
          </a:p>
          <a:p>
            <a:pPr marL="285750" indent="-285750">
              <a:buFont typeface="Arial" panose="020B0604020202020204" pitchFamily="34" charset="0"/>
              <a:buChar char="•"/>
              <a:defRPr sz="1600"/>
            </a:pPr>
            <a:r>
              <a:rPr dirty="0"/>
              <a:t>Explain the issues related to multiprocessor and multicore scheduling</a:t>
            </a:r>
          </a:p>
          <a:p>
            <a:pPr marL="285750" indent="-285750">
              <a:buFont typeface="Arial" panose="020B0604020202020204" pitchFamily="34" charset="0"/>
              <a:buChar char="•"/>
              <a:defRPr sz="1600"/>
            </a:pPr>
            <a:r>
              <a:rPr dirty="0"/>
              <a:t>Describe various real-time scheduling algorithms</a:t>
            </a:r>
          </a:p>
          <a:p>
            <a:pPr marL="285750" indent="-285750">
              <a:buFont typeface="Arial" panose="020B0604020202020204" pitchFamily="34" charset="0"/>
              <a:buChar char="•"/>
              <a:defRPr sz="1600"/>
            </a:pPr>
            <a:r>
              <a:rPr dirty="0"/>
              <a:t>Describe the scheduling algorithms used in the Windows, Linux, and Solaris operating systems</a:t>
            </a:r>
          </a:p>
          <a:p>
            <a:pPr marL="285750" indent="-285750">
              <a:buFont typeface="Arial" panose="020B0604020202020204" pitchFamily="34" charset="0"/>
              <a:buChar char="•"/>
              <a:defRPr sz="1600"/>
            </a:pPr>
            <a:r>
              <a:rPr dirty="0"/>
              <a:t>Apply modeling and simulations to evaluate CPU scheduling algorithms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50566" y="1209822"/>
            <a:ext cx="8229600" cy="914400"/>
          </a:xfrm>
          <a:prstGeom prst="rect">
            <a:avLst/>
          </a:prstGeom>
          <a:noFill/>
        </p:spPr>
        <p:txBody>
          <a:bodyPr wrap="none">
            <a:spAutoFit/>
          </a:bodyPr>
          <a:lstStyle/>
          <a:p>
            <a:pPr>
              <a:defRPr sz="2800" b="1"/>
            </a:pPr>
            <a:r>
              <a:rPr dirty="0"/>
              <a:t>Multilevel Queue</a:t>
            </a:r>
          </a:p>
        </p:txBody>
      </p:sp>
      <p:sp>
        <p:nvSpPr>
          <p:cNvPr id="3" name="TextBox 2"/>
          <p:cNvSpPr txBox="1"/>
          <p:nvPr/>
        </p:nvSpPr>
        <p:spPr>
          <a:xfrm>
            <a:off x="822960" y="2124222"/>
            <a:ext cx="8229600" cy="4572000"/>
          </a:xfrm>
          <a:prstGeom prst="rect">
            <a:avLst/>
          </a:prstGeom>
          <a:noFill/>
        </p:spPr>
        <p:txBody>
          <a:bodyPr wrap="none">
            <a:spAutoFit/>
          </a:bodyPr>
          <a:lstStyle/>
          <a:p>
            <a:pPr>
              <a:defRPr sz="1600"/>
            </a:pPr>
            <a:r>
              <a:t>Prioritization based upon process type</a:t>
            </a:r>
          </a:p>
        </p:txBody>
      </p:sp>
      <p:pic>
        <p:nvPicPr>
          <p:cNvPr id="4" name="Picture 3">
            <a:extLst>
              <a:ext uri="{FF2B5EF4-FFF2-40B4-BE49-F238E27FC236}">
                <a16:creationId xmlns:a16="http://schemas.microsoft.com/office/drawing/2014/main" id="{8421B625-CA80-2958-A7E9-EE6C4BD5093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54680" y="2975318"/>
            <a:ext cx="5583238" cy="297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9895" y="1187534"/>
            <a:ext cx="8229600" cy="914400"/>
          </a:xfrm>
          <a:prstGeom prst="rect">
            <a:avLst/>
          </a:prstGeom>
          <a:noFill/>
        </p:spPr>
        <p:txBody>
          <a:bodyPr wrap="none">
            <a:spAutoFit/>
          </a:bodyPr>
          <a:lstStyle/>
          <a:p>
            <a:pPr>
              <a:defRPr sz="2800" b="1"/>
            </a:pPr>
            <a:r>
              <a:rPr dirty="0"/>
              <a:t>Multilevel Feedback Queue</a:t>
            </a:r>
          </a:p>
        </p:txBody>
      </p:sp>
      <p:sp>
        <p:nvSpPr>
          <p:cNvPr id="3" name="TextBox 2"/>
          <p:cNvSpPr txBox="1"/>
          <p:nvPr/>
        </p:nvSpPr>
        <p:spPr>
          <a:xfrm>
            <a:off x="1033975" y="3151163"/>
            <a:ext cx="8924238" cy="2062103"/>
          </a:xfrm>
          <a:prstGeom prst="rect">
            <a:avLst/>
          </a:prstGeom>
          <a:noFill/>
        </p:spPr>
        <p:txBody>
          <a:bodyPr wrap="none">
            <a:spAutoFit/>
          </a:bodyPr>
          <a:lstStyle/>
          <a:p>
            <a:pPr marL="285750" indent="-285750">
              <a:buFont typeface="Arial" panose="020B0604020202020204" pitchFamily="34" charset="0"/>
              <a:buChar char="•"/>
              <a:defRPr sz="1600"/>
            </a:pPr>
            <a:r>
              <a:rPr dirty="0"/>
              <a:t>A process can move between the various queues.</a:t>
            </a:r>
          </a:p>
          <a:p>
            <a:pPr marL="285750" indent="-285750">
              <a:buFont typeface="Arial" panose="020B0604020202020204" pitchFamily="34" charset="0"/>
              <a:buChar char="•"/>
              <a:defRPr sz="1600"/>
            </a:pPr>
            <a:r>
              <a:rPr dirty="0"/>
              <a:t>Multilevel-feedback-queue scheduler defined by the following parameters:</a:t>
            </a:r>
          </a:p>
          <a:p>
            <a:pPr marL="285750" indent="-285750">
              <a:buFont typeface="Arial" panose="020B0604020202020204" pitchFamily="34" charset="0"/>
              <a:buChar char="•"/>
              <a:defRPr sz="1600"/>
            </a:pPr>
            <a:r>
              <a:rPr dirty="0"/>
              <a:t>Number of queues</a:t>
            </a:r>
          </a:p>
          <a:p>
            <a:pPr marL="285750" indent="-285750">
              <a:buFont typeface="Arial" panose="020B0604020202020204" pitchFamily="34" charset="0"/>
              <a:buChar char="•"/>
              <a:defRPr sz="1600"/>
            </a:pPr>
            <a:r>
              <a:rPr dirty="0"/>
              <a:t>Scheduling algorithms for each queue</a:t>
            </a:r>
          </a:p>
          <a:p>
            <a:pPr marL="285750" indent="-285750">
              <a:buFont typeface="Arial" panose="020B0604020202020204" pitchFamily="34" charset="0"/>
              <a:buChar char="•"/>
              <a:defRPr sz="1600"/>
            </a:pPr>
            <a:r>
              <a:rPr dirty="0"/>
              <a:t>Method used to determine when to upgrade a process</a:t>
            </a:r>
          </a:p>
          <a:p>
            <a:pPr marL="285750" indent="-285750">
              <a:buFont typeface="Arial" panose="020B0604020202020204" pitchFamily="34" charset="0"/>
              <a:buChar char="•"/>
              <a:defRPr sz="1600"/>
            </a:pPr>
            <a:r>
              <a:rPr dirty="0"/>
              <a:t>Method used to determine when to demote a process</a:t>
            </a:r>
          </a:p>
          <a:p>
            <a:pPr marL="285750" indent="-285750">
              <a:buFont typeface="Arial" panose="020B0604020202020204" pitchFamily="34" charset="0"/>
              <a:buChar char="•"/>
              <a:defRPr sz="1600"/>
            </a:pPr>
            <a:r>
              <a:rPr dirty="0"/>
              <a:t>Method used to determine which queue a process will enter when that process needs service</a:t>
            </a:r>
          </a:p>
          <a:p>
            <a:pPr marL="285750" indent="-285750">
              <a:buFont typeface="Arial" panose="020B0604020202020204" pitchFamily="34" charset="0"/>
              <a:buChar char="•"/>
              <a:defRPr sz="1600"/>
            </a:pPr>
            <a:r>
              <a:rPr dirty="0"/>
              <a:t>Aging can be implemented using multilevel feedback queue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03120" y="991772"/>
            <a:ext cx="8229600" cy="914400"/>
          </a:xfrm>
          <a:prstGeom prst="rect">
            <a:avLst/>
          </a:prstGeom>
          <a:noFill/>
        </p:spPr>
        <p:txBody>
          <a:bodyPr wrap="none">
            <a:spAutoFit/>
          </a:bodyPr>
          <a:lstStyle/>
          <a:p>
            <a:pPr>
              <a:defRPr sz="2800" b="1"/>
            </a:pPr>
            <a:r>
              <a:t>Example of Multilevel Feedback Queue</a:t>
            </a:r>
          </a:p>
        </p:txBody>
      </p:sp>
      <p:sp>
        <p:nvSpPr>
          <p:cNvPr id="3" name="TextBox 2"/>
          <p:cNvSpPr txBox="1"/>
          <p:nvPr/>
        </p:nvSpPr>
        <p:spPr>
          <a:xfrm>
            <a:off x="865163" y="2286000"/>
            <a:ext cx="8229600" cy="4572000"/>
          </a:xfrm>
          <a:prstGeom prst="rect">
            <a:avLst/>
          </a:prstGeom>
          <a:noFill/>
        </p:spPr>
        <p:txBody>
          <a:bodyPr wrap="none">
            <a:spAutoFit/>
          </a:bodyPr>
          <a:lstStyle/>
          <a:p>
            <a:pPr>
              <a:defRPr sz="1600"/>
            </a:pPr>
            <a:r>
              <a:rPr dirty="0"/>
              <a:t>Three queues:</a:t>
            </a:r>
          </a:p>
          <a:p>
            <a:pPr>
              <a:defRPr sz="1600"/>
            </a:pPr>
            <a:r>
              <a:rPr dirty="0"/>
              <a:t>Q0 – RR with time quantum 8 milliseconds</a:t>
            </a:r>
          </a:p>
          <a:p>
            <a:pPr>
              <a:defRPr sz="1600"/>
            </a:pPr>
            <a:r>
              <a:rPr dirty="0"/>
              <a:t>Q1 – RR time quantum 16 milliseconds</a:t>
            </a:r>
          </a:p>
          <a:p>
            <a:pPr>
              <a:defRPr sz="1600"/>
            </a:pPr>
            <a:r>
              <a:rPr dirty="0"/>
              <a:t>Q2 – FCFS</a:t>
            </a:r>
          </a:p>
          <a:p>
            <a:pPr>
              <a:defRPr sz="1600"/>
            </a:pPr>
            <a:r>
              <a:rPr dirty="0"/>
              <a:t>Scheduling</a:t>
            </a:r>
          </a:p>
          <a:p>
            <a:pPr>
              <a:defRPr sz="1600"/>
            </a:pPr>
            <a:r>
              <a:rPr dirty="0"/>
              <a:t>A new process enters queue Q0 which is served in RR</a:t>
            </a:r>
          </a:p>
          <a:p>
            <a:pPr>
              <a:defRPr sz="1600"/>
            </a:pPr>
            <a:r>
              <a:rPr dirty="0"/>
              <a:t>When it gains CPU, the process receives 8 milliseconds</a:t>
            </a:r>
          </a:p>
          <a:p>
            <a:pPr>
              <a:defRPr sz="1600"/>
            </a:pPr>
            <a:r>
              <a:rPr dirty="0"/>
              <a:t>If it does not finish in 8 milliseconds, the process  is moved to queue Q1</a:t>
            </a:r>
          </a:p>
          <a:p>
            <a:pPr>
              <a:defRPr sz="1600"/>
            </a:pPr>
            <a:r>
              <a:rPr dirty="0"/>
              <a:t>At Q1 job is again served in RR and receives 16 additional milliseconds</a:t>
            </a:r>
          </a:p>
          <a:p>
            <a:pPr>
              <a:defRPr sz="1600"/>
            </a:pPr>
            <a:r>
              <a:rPr dirty="0"/>
              <a:t>If it still does not complete, it is preempted and moved to queue Q2</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6499" y="1076179"/>
            <a:ext cx="8229600" cy="914400"/>
          </a:xfrm>
          <a:prstGeom prst="rect">
            <a:avLst/>
          </a:prstGeom>
          <a:noFill/>
        </p:spPr>
        <p:txBody>
          <a:bodyPr wrap="none">
            <a:spAutoFit/>
          </a:bodyPr>
          <a:lstStyle/>
          <a:p>
            <a:pPr>
              <a:defRPr sz="2800" b="1"/>
            </a:pPr>
            <a:r>
              <a:t>Thread Scheduling</a:t>
            </a:r>
          </a:p>
        </p:txBody>
      </p:sp>
      <p:sp>
        <p:nvSpPr>
          <p:cNvPr id="3" name="TextBox 2"/>
          <p:cNvSpPr txBox="1"/>
          <p:nvPr/>
        </p:nvSpPr>
        <p:spPr>
          <a:xfrm>
            <a:off x="710419" y="2286000"/>
            <a:ext cx="11543545" cy="1569660"/>
          </a:xfrm>
          <a:prstGeom prst="rect">
            <a:avLst/>
          </a:prstGeom>
          <a:noFill/>
        </p:spPr>
        <p:txBody>
          <a:bodyPr wrap="none">
            <a:spAutoFit/>
          </a:bodyPr>
          <a:lstStyle/>
          <a:p>
            <a:pPr marL="285750" indent="-285750">
              <a:buFont typeface="Arial" panose="020B0604020202020204" pitchFamily="34" charset="0"/>
              <a:buChar char="•"/>
              <a:defRPr sz="1600"/>
            </a:pPr>
            <a:r>
              <a:rPr dirty="0"/>
              <a:t>Distinction between user-level and kernel-level threads</a:t>
            </a:r>
          </a:p>
          <a:p>
            <a:pPr marL="285750" indent="-285750">
              <a:buFont typeface="Arial" panose="020B0604020202020204" pitchFamily="34" charset="0"/>
              <a:buChar char="•"/>
              <a:defRPr sz="1600"/>
            </a:pPr>
            <a:r>
              <a:rPr dirty="0"/>
              <a:t>When threads supported, threads scheduled, not processes</a:t>
            </a:r>
          </a:p>
          <a:p>
            <a:pPr marL="285750" indent="-285750">
              <a:buFont typeface="Arial" panose="020B0604020202020204" pitchFamily="34" charset="0"/>
              <a:buChar char="•"/>
              <a:defRPr sz="1600"/>
            </a:pPr>
            <a:r>
              <a:rPr dirty="0"/>
              <a:t>Many-to-one and many-to-many models, thread library schedules user-level threads to run on LWP</a:t>
            </a:r>
          </a:p>
          <a:p>
            <a:pPr marL="285750" indent="-285750">
              <a:buFont typeface="Arial" panose="020B0604020202020204" pitchFamily="34" charset="0"/>
              <a:buChar char="•"/>
              <a:defRPr sz="1600"/>
            </a:pPr>
            <a:r>
              <a:rPr dirty="0"/>
              <a:t>Known as process-contention scope (PCS) since scheduling competition is within the process</a:t>
            </a:r>
          </a:p>
          <a:p>
            <a:pPr marL="285750" indent="-285750">
              <a:buFont typeface="Arial" panose="020B0604020202020204" pitchFamily="34" charset="0"/>
              <a:buChar char="•"/>
              <a:defRPr sz="1600"/>
            </a:pPr>
            <a:r>
              <a:rPr dirty="0"/>
              <a:t>Typically done via priority set by programmer</a:t>
            </a:r>
          </a:p>
          <a:p>
            <a:pPr marL="285750" indent="-285750">
              <a:buFont typeface="Arial" panose="020B0604020202020204" pitchFamily="34" charset="0"/>
              <a:buChar char="•"/>
              <a:defRPr sz="1600"/>
            </a:pPr>
            <a:r>
              <a:rPr dirty="0"/>
              <a:t>Kernel thread scheduled onto available CPU is system-contention scope (SCS) – competition among all threads in system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59723" y="1259058"/>
            <a:ext cx="8229600" cy="914400"/>
          </a:xfrm>
          <a:prstGeom prst="rect">
            <a:avLst/>
          </a:prstGeom>
          <a:noFill/>
        </p:spPr>
        <p:txBody>
          <a:bodyPr wrap="none">
            <a:spAutoFit/>
          </a:bodyPr>
          <a:lstStyle/>
          <a:p>
            <a:pPr>
              <a:defRPr sz="2800" b="1"/>
            </a:pPr>
            <a:r>
              <a:rPr dirty="0" err="1"/>
              <a:t>Pthread</a:t>
            </a:r>
            <a:r>
              <a:rPr dirty="0"/>
              <a:t> Scheduling</a:t>
            </a:r>
          </a:p>
        </p:txBody>
      </p:sp>
      <p:sp>
        <p:nvSpPr>
          <p:cNvPr id="3" name="TextBox 2"/>
          <p:cNvSpPr txBox="1"/>
          <p:nvPr/>
        </p:nvSpPr>
        <p:spPr>
          <a:xfrm>
            <a:off x="641008" y="2351782"/>
            <a:ext cx="8045792" cy="1077218"/>
          </a:xfrm>
          <a:prstGeom prst="rect">
            <a:avLst/>
          </a:prstGeom>
          <a:noFill/>
        </p:spPr>
        <p:txBody>
          <a:bodyPr wrap="none">
            <a:spAutoFit/>
          </a:bodyPr>
          <a:lstStyle/>
          <a:p>
            <a:pPr marL="285750" indent="-285750">
              <a:buFont typeface="Arial" panose="020B0604020202020204" pitchFamily="34" charset="0"/>
              <a:buChar char="•"/>
              <a:defRPr sz="1600"/>
            </a:pPr>
            <a:r>
              <a:rPr dirty="0"/>
              <a:t>API allows specifying either PCS or SCS during thread creation</a:t>
            </a:r>
          </a:p>
          <a:p>
            <a:pPr marL="285750" indent="-285750">
              <a:buFont typeface="Arial" panose="020B0604020202020204" pitchFamily="34" charset="0"/>
              <a:buChar char="•"/>
              <a:defRPr sz="1600"/>
            </a:pPr>
            <a:r>
              <a:rPr dirty="0"/>
              <a:t>PTHREAD_SCOPE_PROCESS schedules threads using PCS scheduling</a:t>
            </a:r>
          </a:p>
          <a:p>
            <a:pPr marL="285750" indent="-285750">
              <a:buFont typeface="Arial" panose="020B0604020202020204" pitchFamily="34" charset="0"/>
              <a:buChar char="•"/>
              <a:defRPr sz="1600"/>
            </a:pPr>
            <a:r>
              <a:rPr dirty="0"/>
              <a:t>PTHREAD_SCOPE_SYSTEM schedules threads using SCS scheduling</a:t>
            </a:r>
          </a:p>
          <a:p>
            <a:pPr marL="285750" indent="-285750">
              <a:buFont typeface="Arial" panose="020B0604020202020204" pitchFamily="34" charset="0"/>
              <a:buChar char="•"/>
              <a:defRPr sz="1600"/>
            </a:pPr>
            <a:r>
              <a:rPr dirty="0"/>
              <a:t>Can be limited by OS – Linux and macOS only allow PTHREAD_SCOPE_SYSTEM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5200" y="1005840"/>
            <a:ext cx="8229600" cy="914400"/>
          </a:xfrm>
          <a:prstGeom prst="rect">
            <a:avLst/>
          </a:prstGeom>
          <a:noFill/>
        </p:spPr>
        <p:txBody>
          <a:bodyPr wrap="none">
            <a:spAutoFit/>
          </a:bodyPr>
          <a:lstStyle/>
          <a:p>
            <a:pPr>
              <a:defRPr sz="2800" b="1"/>
            </a:pPr>
            <a:r>
              <a:t>Pthread Scheduling API</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rPr dirty="0"/>
              <a:t>#include &lt;</a:t>
            </a:r>
            <a:r>
              <a:rPr dirty="0" err="1"/>
              <a:t>pthread.h</a:t>
            </a:r>
            <a:r>
              <a:rPr dirty="0"/>
              <a:t>&gt;</a:t>
            </a:r>
          </a:p>
          <a:p>
            <a:pPr>
              <a:defRPr sz="1600"/>
            </a:pPr>
            <a:r>
              <a:rPr dirty="0"/>
              <a:t>#include &lt;</a:t>
            </a:r>
            <a:r>
              <a:rPr dirty="0" err="1"/>
              <a:t>stdio.h</a:t>
            </a:r>
            <a:r>
              <a:rPr dirty="0"/>
              <a:t>&gt;</a:t>
            </a:r>
          </a:p>
          <a:p>
            <a:pPr>
              <a:defRPr sz="1600"/>
            </a:pPr>
            <a:r>
              <a:rPr dirty="0"/>
              <a:t>#define NUM_THREADS 5</a:t>
            </a:r>
          </a:p>
          <a:p>
            <a:pPr>
              <a:defRPr sz="1600"/>
            </a:pPr>
            <a:r>
              <a:rPr dirty="0"/>
              <a:t>int main(int </a:t>
            </a:r>
            <a:r>
              <a:rPr dirty="0" err="1"/>
              <a:t>argc</a:t>
            </a:r>
            <a:r>
              <a:rPr dirty="0"/>
              <a:t>, char *</a:t>
            </a:r>
            <a:r>
              <a:rPr dirty="0" err="1"/>
              <a:t>argv</a:t>
            </a:r>
            <a:r>
              <a:rPr dirty="0"/>
              <a:t>[]) {</a:t>
            </a:r>
          </a:p>
          <a:p>
            <a:pPr>
              <a:defRPr sz="1600"/>
            </a:pPr>
            <a:r>
              <a:rPr dirty="0"/>
              <a:t>int </a:t>
            </a:r>
            <a:r>
              <a:rPr dirty="0" err="1"/>
              <a:t>i</a:t>
            </a:r>
            <a:r>
              <a:rPr dirty="0"/>
              <a:t>, scope;</a:t>
            </a:r>
          </a:p>
          <a:p>
            <a:pPr>
              <a:defRPr sz="1600"/>
            </a:pPr>
            <a:r>
              <a:rPr dirty="0" err="1"/>
              <a:t>pthread_t</a:t>
            </a:r>
            <a:r>
              <a:rPr dirty="0"/>
              <a:t> </a:t>
            </a:r>
            <a:r>
              <a:rPr dirty="0" err="1"/>
              <a:t>tid</a:t>
            </a:r>
            <a:r>
              <a:rPr dirty="0"/>
              <a:t>[NUM THREADS];</a:t>
            </a:r>
          </a:p>
          <a:p>
            <a:pPr>
              <a:defRPr sz="1600"/>
            </a:pPr>
            <a:r>
              <a:rPr dirty="0" err="1"/>
              <a:t>pthread_attr_t</a:t>
            </a:r>
            <a:r>
              <a:rPr dirty="0"/>
              <a:t> </a:t>
            </a:r>
            <a:r>
              <a:rPr dirty="0" err="1"/>
              <a:t>attr</a:t>
            </a:r>
            <a:r>
              <a:rPr dirty="0"/>
              <a:t>;</a:t>
            </a:r>
          </a:p>
          <a:p>
            <a:pPr>
              <a:defRPr sz="1600"/>
            </a:pPr>
            <a:r>
              <a:rPr dirty="0"/>
              <a:t>/* get the default attributes */</a:t>
            </a:r>
          </a:p>
          <a:p>
            <a:pPr>
              <a:defRPr sz="1600"/>
            </a:pPr>
            <a:r>
              <a:rPr dirty="0" err="1"/>
              <a:t>pthread_attr_init</a:t>
            </a:r>
            <a:r>
              <a:rPr dirty="0"/>
              <a:t>(&amp;</a:t>
            </a:r>
            <a:r>
              <a:rPr dirty="0" err="1"/>
              <a:t>attr</a:t>
            </a:r>
            <a:r>
              <a:rPr dirty="0"/>
              <a:t>);</a:t>
            </a:r>
          </a:p>
          <a:p>
            <a:pPr>
              <a:defRPr sz="1600"/>
            </a:pPr>
            <a:r>
              <a:rPr dirty="0"/>
              <a:t>/* first inquire on the current scope */</a:t>
            </a:r>
          </a:p>
          <a:p>
            <a:pPr>
              <a:defRPr sz="1600"/>
            </a:pPr>
            <a:r>
              <a:rPr dirty="0"/>
              <a:t>if (</a:t>
            </a:r>
            <a:r>
              <a:rPr dirty="0" err="1"/>
              <a:t>pthread_attr_getscope</a:t>
            </a:r>
            <a:r>
              <a:rPr dirty="0"/>
              <a:t>(&amp;</a:t>
            </a:r>
            <a:r>
              <a:rPr dirty="0" err="1"/>
              <a:t>attr</a:t>
            </a:r>
            <a:r>
              <a:rPr dirty="0"/>
              <a:t>, &amp;scope) != 0)</a:t>
            </a:r>
          </a:p>
          <a:p>
            <a:pPr>
              <a:defRPr sz="1600"/>
            </a:pPr>
            <a:r>
              <a:rPr dirty="0" err="1"/>
              <a:t>fprintf</a:t>
            </a:r>
            <a:r>
              <a:rPr dirty="0"/>
              <a:t>(stderr, "Unable to get scheduling scope\n");</a:t>
            </a:r>
          </a:p>
          <a:p>
            <a:pPr>
              <a:defRPr sz="1600"/>
            </a:pPr>
            <a:r>
              <a:rPr dirty="0"/>
              <a:t>else {</a:t>
            </a:r>
          </a:p>
          <a:p>
            <a:pPr>
              <a:defRPr sz="1600"/>
            </a:pPr>
            <a:r>
              <a:rPr dirty="0"/>
              <a:t>if (scope == PTHREAD_SCOPE_PROCESS)</a:t>
            </a:r>
          </a:p>
          <a:p>
            <a:pPr>
              <a:defRPr sz="1600"/>
            </a:pPr>
            <a:r>
              <a:rPr dirty="0" err="1"/>
              <a:t>printf</a:t>
            </a:r>
            <a:r>
              <a:rPr dirty="0"/>
              <a:t>("PTHREAD_SCOPE_PROCESS");</a:t>
            </a:r>
          </a:p>
          <a:p>
            <a:pPr>
              <a:defRPr sz="1600"/>
            </a:pPr>
            <a:r>
              <a:rPr dirty="0"/>
              <a:t>else if (scope == PTHREAD_SCOPE_SYSTEM)</a:t>
            </a:r>
          </a:p>
          <a:p>
            <a:pPr>
              <a:defRPr sz="1600"/>
            </a:pPr>
            <a:r>
              <a:rPr dirty="0" err="1"/>
              <a:t>printf</a:t>
            </a:r>
            <a:r>
              <a:rPr dirty="0"/>
              <a:t>("PTHREAD_SCOPE_SYSTEM");</a:t>
            </a:r>
          </a:p>
          <a:p>
            <a:pPr>
              <a:defRPr sz="1600"/>
            </a:pPr>
            <a:r>
              <a:rPr dirty="0"/>
              <a:t>else</a:t>
            </a:r>
          </a:p>
          <a:p>
            <a:pPr>
              <a:defRPr sz="1600"/>
            </a:pPr>
            <a:r>
              <a:rPr dirty="0" err="1"/>
              <a:t>fprintf</a:t>
            </a:r>
            <a:r>
              <a:rPr dirty="0"/>
              <a:t>(stderr, "Illegal scope value.\n");</a:t>
            </a:r>
          </a:p>
          <a:p>
            <a:pPr>
              <a:defRPr sz="1600"/>
            </a:pPr>
            <a:r>
              <a:rPr dirty="0"/>
              <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4806" y="851096"/>
            <a:ext cx="8229600" cy="914400"/>
          </a:xfrm>
          <a:prstGeom prst="rect">
            <a:avLst/>
          </a:prstGeom>
          <a:noFill/>
        </p:spPr>
        <p:txBody>
          <a:bodyPr wrap="none">
            <a:spAutoFit/>
          </a:bodyPr>
          <a:lstStyle/>
          <a:p>
            <a:pPr>
              <a:defRPr sz="2800" b="1"/>
            </a:pPr>
            <a:r>
              <a:t>Pthread Scheduling API</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rPr dirty="0"/>
              <a:t>/* set the scheduling algorithm to PCS or SCS */</a:t>
            </a:r>
          </a:p>
          <a:p>
            <a:pPr>
              <a:defRPr sz="1600"/>
            </a:pPr>
            <a:r>
              <a:rPr dirty="0" err="1"/>
              <a:t>pthread_attr_setscope</a:t>
            </a:r>
            <a:r>
              <a:rPr dirty="0"/>
              <a:t>(&amp;</a:t>
            </a:r>
            <a:r>
              <a:rPr dirty="0" err="1"/>
              <a:t>attr</a:t>
            </a:r>
            <a:r>
              <a:rPr dirty="0"/>
              <a:t>, PTHREAD_SCOPE_SYSTEM);</a:t>
            </a:r>
          </a:p>
          <a:p>
            <a:pPr>
              <a:defRPr sz="1600"/>
            </a:pPr>
            <a:r>
              <a:rPr dirty="0"/>
              <a:t>/* create the threads */</a:t>
            </a:r>
          </a:p>
          <a:p>
            <a:pPr>
              <a:defRPr sz="1600"/>
            </a:pPr>
            <a:r>
              <a:rPr dirty="0"/>
              <a:t>for (</a:t>
            </a:r>
            <a:r>
              <a:rPr dirty="0" err="1"/>
              <a:t>i</a:t>
            </a:r>
            <a:r>
              <a:rPr dirty="0"/>
              <a:t> = 0; </a:t>
            </a:r>
            <a:r>
              <a:rPr dirty="0" err="1"/>
              <a:t>i</a:t>
            </a:r>
            <a:r>
              <a:rPr dirty="0"/>
              <a:t> &lt; NUM_THREADS; </a:t>
            </a:r>
            <a:r>
              <a:rPr dirty="0" err="1"/>
              <a:t>i</a:t>
            </a:r>
            <a:r>
              <a:rPr dirty="0"/>
              <a:t>++)</a:t>
            </a:r>
          </a:p>
          <a:p>
            <a:pPr>
              <a:defRPr sz="1600"/>
            </a:pPr>
            <a:r>
              <a:rPr dirty="0" err="1"/>
              <a:t>pthread_create</a:t>
            </a:r>
            <a:r>
              <a:rPr dirty="0"/>
              <a:t>(&amp;</a:t>
            </a:r>
            <a:r>
              <a:rPr dirty="0" err="1"/>
              <a:t>tid</a:t>
            </a:r>
            <a:r>
              <a:rPr dirty="0"/>
              <a:t>[</a:t>
            </a:r>
            <a:r>
              <a:rPr dirty="0" err="1"/>
              <a:t>i</a:t>
            </a:r>
            <a:r>
              <a:rPr dirty="0"/>
              <a:t>],&amp;</a:t>
            </a:r>
            <a:r>
              <a:rPr dirty="0" err="1"/>
              <a:t>attr,runner,NULL</a:t>
            </a:r>
            <a:r>
              <a:rPr dirty="0"/>
              <a:t>);</a:t>
            </a:r>
          </a:p>
          <a:p>
            <a:pPr>
              <a:defRPr sz="1600"/>
            </a:pPr>
            <a:r>
              <a:rPr dirty="0"/>
              <a:t>/* now join on each thread */</a:t>
            </a:r>
          </a:p>
          <a:p>
            <a:pPr>
              <a:defRPr sz="1600"/>
            </a:pPr>
            <a:r>
              <a:rPr dirty="0"/>
              <a:t>for (</a:t>
            </a:r>
            <a:r>
              <a:rPr dirty="0" err="1"/>
              <a:t>i</a:t>
            </a:r>
            <a:r>
              <a:rPr dirty="0"/>
              <a:t> = 0; </a:t>
            </a:r>
            <a:r>
              <a:rPr dirty="0" err="1"/>
              <a:t>i</a:t>
            </a:r>
            <a:r>
              <a:rPr dirty="0"/>
              <a:t> &lt; NUM_THREADS; </a:t>
            </a:r>
            <a:r>
              <a:rPr dirty="0" err="1"/>
              <a:t>i</a:t>
            </a:r>
            <a:r>
              <a:rPr dirty="0"/>
              <a:t>++)</a:t>
            </a:r>
          </a:p>
          <a:p>
            <a:pPr>
              <a:defRPr sz="1600"/>
            </a:pPr>
            <a:r>
              <a:rPr dirty="0" err="1"/>
              <a:t>pthread_join</a:t>
            </a:r>
            <a:r>
              <a:rPr dirty="0"/>
              <a:t>(</a:t>
            </a:r>
            <a:r>
              <a:rPr dirty="0" err="1"/>
              <a:t>tid</a:t>
            </a:r>
            <a:r>
              <a:rPr dirty="0"/>
              <a:t>[</a:t>
            </a:r>
            <a:r>
              <a:rPr dirty="0" err="1"/>
              <a:t>i</a:t>
            </a:r>
            <a:r>
              <a:rPr dirty="0"/>
              <a:t>], NULL);</a:t>
            </a:r>
          </a:p>
          <a:p>
            <a:pPr>
              <a:defRPr sz="1600"/>
            </a:pPr>
            <a:r>
              <a:rPr dirty="0"/>
              <a:t>}</a:t>
            </a:r>
          </a:p>
          <a:p>
            <a:pPr>
              <a:defRPr sz="1600"/>
            </a:pPr>
            <a:r>
              <a:rPr dirty="0"/>
              <a:t>/* Each thread will begin control in this function */</a:t>
            </a:r>
          </a:p>
          <a:p>
            <a:pPr>
              <a:defRPr sz="1600"/>
            </a:pPr>
            <a:r>
              <a:rPr dirty="0"/>
              <a:t>void *runner(void *param)</a:t>
            </a:r>
          </a:p>
          <a:p>
            <a:pPr>
              <a:defRPr sz="1600"/>
            </a:pPr>
            <a:r>
              <a:rPr dirty="0"/>
              <a:t>{</a:t>
            </a:r>
          </a:p>
          <a:p>
            <a:pPr>
              <a:defRPr sz="1600"/>
            </a:pPr>
            <a:r>
              <a:rPr dirty="0"/>
              <a:t>/* do some work ... */</a:t>
            </a:r>
          </a:p>
          <a:p>
            <a:pPr>
              <a:defRPr sz="1600"/>
            </a:pPr>
            <a:r>
              <a:rPr dirty="0" err="1"/>
              <a:t>pthread_exit</a:t>
            </a:r>
            <a:r>
              <a:rPr dirty="0"/>
              <a:t>(0);</a:t>
            </a:r>
          </a:p>
          <a:p>
            <a:pPr>
              <a:defRPr sz="1600"/>
            </a:pPr>
            <a:r>
              <a:rPr dirty="0"/>
              <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5655" y="822960"/>
            <a:ext cx="8229600" cy="914400"/>
          </a:xfrm>
          <a:prstGeom prst="rect">
            <a:avLst/>
          </a:prstGeom>
          <a:noFill/>
        </p:spPr>
        <p:txBody>
          <a:bodyPr wrap="none">
            <a:spAutoFit/>
          </a:bodyPr>
          <a:lstStyle/>
          <a:p>
            <a:pPr>
              <a:defRPr sz="2800" b="1"/>
            </a:pPr>
            <a:r>
              <a:t>Multiple-Processor Scheduling</a:t>
            </a:r>
          </a:p>
        </p:txBody>
      </p:sp>
      <p:sp>
        <p:nvSpPr>
          <p:cNvPr id="3" name="TextBox 2"/>
          <p:cNvSpPr txBox="1"/>
          <p:nvPr/>
        </p:nvSpPr>
        <p:spPr>
          <a:xfrm>
            <a:off x="457200" y="1463040"/>
            <a:ext cx="6405921" cy="1569660"/>
          </a:xfrm>
          <a:prstGeom prst="rect">
            <a:avLst/>
          </a:prstGeom>
          <a:noFill/>
        </p:spPr>
        <p:txBody>
          <a:bodyPr wrap="none">
            <a:spAutoFit/>
          </a:bodyPr>
          <a:lstStyle/>
          <a:p>
            <a:pPr marL="285750" indent="-285750">
              <a:buFont typeface="Arial" panose="020B0604020202020204" pitchFamily="34" charset="0"/>
              <a:buChar char="•"/>
              <a:defRPr sz="1600"/>
            </a:pPr>
            <a:r>
              <a:rPr dirty="0"/>
              <a:t>CPU scheduling more complex when multiple CPUs are available</a:t>
            </a:r>
          </a:p>
          <a:p>
            <a:pPr marL="285750" indent="-285750">
              <a:buFont typeface="Arial" panose="020B0604020202020204" pitchFamily="34" charset="0"/>
              <a:buChar char="•"/>
              <a:defRPr sz="1600"/>
            </a:pPr>
            <a:r>
              <a:rPr dirty="0" err="1"/>
              <a:t>Multiprocess</a:t>
            </a:r>
            <a:r>
              <a:rPr dirty="0"/>
              <a:t> may be any one of the following architectures:</a:t>
            </a:r>
          </a:p>
          <a:p>
            <a:pPr marL="285750" indent="-285750">
              <a:buFont typeface="Arial" panose="020B0604020202020204" pitchFamily="34" charset="0"/>
              <a:buChar char="•"/>
              <a:defRPr sz="1600"/>
            </a:pPr>
            <a:r>
              <a:rPr dirty="0"/>
              <a:t>Multicore CPUs</a:t>
            </a:r>
          </a:p>
          <a:p>
            <a:pPr marL="285750" indent="-285750">
              <a:buFont typeface="Arial" panose="020B0604020202020204" pitchFamily="34" charset="0"/>
              <a:buChar char="•"/>
              <a:defRPr sz="1600"/>
            </a:pPr>
            <a:r>
              <a:rPr dirty="0"/>
              <a:t>Multithreaded cores</a:t>
            </a:r>
          </a:p>
          <a:p>
            <a:pPr marL="285750" indent="-285750">
              <a:buFont typeface="Arial" panose="020B0604020202020204" pitchFamily="34" charset="0"/>
              <a:buChar char="•"/>
              <a:defRPr sz="1600"/>
            </a:pPr>
            <a:r>
              <a:rPr dirty="0"/>
              <a:t>NUMA systems</a:t>
            </a:r>
          </a:p>
          <a:p>
            <a:pPr marL="285750" indent="-285750">
              <a:buFont typeface="Arial" panose="020B0604020202020204" pitchFamily="34" charset="0"/>
              <a:buChar char="•"/>
              <a:defRPr sz="1600"/>
            </a:pPr>
            <a:r>
              <a:rPr dirty="0"/>
              <a:t>Heterogeneous multiprocessing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3963" y="808893"/>
            <a:ext cx="8229600" cy="914400"/>
          </a:xfrm>
          <a:prstGeom prst="rect">
            <a:avLst/>
          </a:prstGeom>
          <a:noFill/>
        </p:spPr>
        <p:txBody>
          <a:bodyPr wrap="none">
            <a:spAutoFit/>
          </a:bodyPr>
          <a:lstStyle/>
          <a:p>
            <a:pPr>
              <a:defRPr sz="2800" b="1"/>
            </a:pPr>
            <a:r>
              <a:rPr dirty="0"/>
              <a:t>Multiple-Processor Scheduling</a:t>
            </a:r>
          </a:p>
        </p:txBody>
      </p:sp>
      <p:sp>
        <p:nvSpPr>
          <p:cNvPr id="3" name="TextBox 2"/>
          <p:cNvSpPr txBox="1"/>
          <p:nvPr/>
        </p:nvSpPr>
        <p:spPr>
          <a:xfrm>
            <a:off x="457200" y="1463040"/>
            <a:ext cx="7520007" cy="830997"/>
          </a:xfrm>
          <a:prstGeom prst="rect">
            <a:avLst/>
          </a:prstGeom>
          <a:noFill/>
        </p:spPr>
        <p:txBody>
          <a:bodyPr wrap="none">
            <a:spAutoFit/>
          </a:bodyPr>
          <a:lstStyle/>
          <a:p>
            <a:pPr marL="285750" indent="-285750">
              <a:buFont typeface="Arial" panose="020B0604020202020204" pitchFamily="34" charset="0"/>
              <a:buChar char="•"/>
              <a:defRPr sz="1600"/>
            </a:pPr>
            <a:r>
              <a:rPr dirty="0"/>
              <a:t>Symmetric multiprocessing (SMP) is where each processor is self scheduling.</a:t>
            </a:r>
          </a:p>
          <a:p>
            <a:pPr marL="285750" indent="-285750">
              <a:buFont typeface="Arial" panose="020B0604020202020204" pitchFamily="34" charset="0"/>
              <a:buChar char="•"/>
              <a:defRPr sz="1600"/>
            </a:pPr>
            <a:r>
              <a:rPr dirty="0"/>
              <a:t>All threads may be in a common ready queue (a)</a:t>
            </a:r>
          </a:p>
          <a:p>
            <a:pPr marL="285750" indent="-285750">
              <a:buFont typeface="Arial" panose="020B0604020202020204" pitchFamily="34" charset="0"/>
              <a:buChar char="•"/>
              <a:defRPr sz="1600"/>
            </a:pPr>
            <a:r>
              <a:rPr dirty="0"/>
              <a:t>Each processor may have its own private queue of threads (b)</a:t>
            </a:r>
          </a:p>
        </p:txBody>
      </p:sp>
      <p:pic>
        <p:nvPicPr>
          <p:cNvPr id="4" name="Picture 3">
            <a:extLst>
              <a:ext uri="{FF2B5EF4-FFF2-40B4-BE49-F238E27FC236}">
                <a16:creationId xmlns:a16="http://schemas.microsoft.com/office/drawing/2014/main" id="{5D953FD9-3179-3DA4-C76F-D6412ABB116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39378" y="2610485"/>
            <a:ext cx="5381625" cy="278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72264" y="780757"/>
            <a:ext cx="8229600" cy="914400"/>
          </a:xfrm>
          <a:prstGeom prst="rect">
            <a:avLst/>
          </a:prstGeom>
          <a:noFill/>
        </p:spPr>
        <p:txBody>
          <a:bodyPr wrap="none">
            <a:spAutoFit/>
          </a:bodyPr>
          <a:lstStyle/>
          <a:p>
            <a:pPr>
              <a:defRPr sz="2800" b="1"/>
            </a:pPr>
            <a:r>
              <a:t>Multicore Processors</a:t>
            </a:r>
          </a:p>
        </p:txBody>
      </p:sp>
      <p:sp>
        <p:nvSpPr>
          <p:cNvPr id="3" name="TextBox 2"/>
          <p:cNvSpPr txBox="1"/>
          <p:nvPr/>
        </p:nvSpPr>
        <p:spPr>
          <a:xfrm>
            <a:off x="1062111" y="1505243"/>
            <a:ext cx="9704580" cy="1323439"/>
          </a:xfrm>
          <a:prstGeom prst="rect">
            <a:avLst/>
          </a:prstGeom>
          <a:noFill/>
        </p:spPr>
        <p:txBody>
          <a:bodyPr wrap="none">
            <a:spAutoFit/>
          </a:bodyPr>
          <a:lstStyle/>
          <a:p>
            <a:pPr marL="285750" indent="-285750">
              <a:buFont typeface="Arial" panose="020B0604020202020204" pitchFamily="34" charset="0"/>
              <a:buChar char="•"/>
              <a:defRPr sz="1600"/>
            </a:pPr>
            <a:r>
              <a:rPr dirty="0"/>
              <a:t>Recent trend to place multiple processor cores on same physical chip</a:t>
            </a:r>
          </a:p>
          <a:p>
            <a:pPr marL="285750" indent="-285750">
              <a:buFont typeface="Arial" panose="020B0604020202020204" pitchFamily="34" charset="0"/>
              <a:buChar char="•"/>
              <a:defRPr sz="1600"/>
            </a:pPr>
            <a:r>
              <a:rPr dirty="0"/>
              <a:t>Faster and consumes less power</a:t>
            </a:r>
          </a:p>
          <a:p>
            <a:pPr marL="285750" indent="-285750">
              <a:buFont typeface="Arial" panose="020B0604020202020204" pitchFamily="34" charset="0"/>
              <a:buChar char="•"/>
              <a:defRPr sz="1600"/>
            </a:pPr>
            <a:r>
              <a:rPr dirty="0"/>
              <a:t>Multiple threads per core also growing</a:t>
            </a:r>
          </a:p>
          <a:p>
            <a:pPr marL="285750" indent="-285750">
              <a:buFont typeface="Arial" panose="020B0604020202020204" pitchFamily="34" charset="0"/>
              <a:buChar char="•"/>
              <a:defRPr sz="1600"/>
            </a:pPr>
            <a:r>
              <a:rPr dirty="0"/>
              <a:t>Takes advantage of memory stall to make progress on another thread while memory retrieve happens</a:t>
            </a:r>
          </a:p>
          <a:p>
            <a:pPr marL="285750" indent="-285750">
              <a:buFont typeface="Arial" panose="020B0604020202020204" pitchFamily="34" charset="0"/>
              <a:buChar char="•"/>
              <a:defRPr sz="1600"/>
            </a:pPr>
            <a:r>
              <a:rPr dirty="0"/>
              <a:t>Figure</a:t>
            </a:r>
          </a:p>
        </p:txBody>
      </p:sp>
      <p:pic>
        <p:nvPicPr>
          <p:cNvPr id="4" name="Picture 1">
            <a:extLst>
              <a:ext uri="{FF2B5EF4-FFF2-40B4-BE49-F238E27FC236}">
                <a16:creationId xmlns:a16="http://schemas.microsoft.com/office/drawing/2014/main" id="{F88CFE64-CA44-06E7-990D-BA5E699C7DC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7618" y="3708792"/>
            <a:ext cx="5733565" cy="1408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89587" y="822960"/>
            <a:ext cx="8229600" cy="914400"/>
          </a:xfrm>
          <a:prstGeom prst="rect">
            <a:avLst/>
          </a:prstGeom>
          <a:noFill/>
        </p:spPr>
        <p:txBody>
          <a:bodyPr wrap="none">
            <a:spAutoFit/>
          </a:bodyPr>
          <a:lstStyle/>
          <a:p>
            <a:pPr>
              <a:defRPr sz="2800" b="1"/>
            </a:pPr>
            <a:r>
              <a:t>Basic Concepts</a:t>
            </a:r>
          </a:p>
        </p:txBody>
      </p:sp>
      <p:sp>
        <p:nvSpPr>
          <p:cNvPr id="3" name="TextBox 2"/>
          <p:cNvSpPr txBox="1"/>
          <p:nvPr/>
        </p:nvSpPr>
        <p:spPr>
          <a:xfrm>
            <a:off x="457200" y="1463040"/>
            <a:ext cx="8834470" cy="1077218"/>
          </a:xfrm>
          <a:prstGeom prst="rect">
            <a:avLst/>
          </a:prstGeom>
          <a:noFill/>
        </p:spPr>
        <p:txBody>
          <a:bodyPr wrap="none">
            <a:spAutoFit/>
          </a:bodyPr>
          <a:lstStyle/>
          <a:p>
            <a:pPr marL="285750" indent="-285750">
              <a:buFont typeface="Arial" panose="020B0604020202020204" pitchFamily="34" charset="0"/>
              <a:buChar char="•"/>
              <a:defRPr sz="1600"/>
            </a:pPr>
            <a:r>
              <a:rPr dirty="0"/>
              <a:t>Maximum CPU utilization obtained with multiprogramming</a:t>
            </a:r>
          </a:p>
          <a:p>
            <a:pPr marL="285750" indent="-285750">
              <a:buFont typeface="Arial" panose="020B0604020202020204" pitchFamily="34" charset="0"/>
              <a:buChar char="•"/>
              <a:defRPr sz="1600"/>
            </a:pPr>
            <a:r>
              <a:rPr dirty="0"/>
              <a:t>CPU–I/O Burst Cycle – Process execution consists of a cycle of CPU execution and I/O wait</a:t>
            </a:r>
          </a:p>
          <a:p>
            <a:pPr marL="285750" indent="-285750">
              <a:buFont typeface="Arial" panose="020B0604020202020204" pitchFamily="34" charset="0"/>
              <a:buChar char="•"/>
              <a:defRPr sz="1600"/>
            </a:pPr>
            <a:r>
              <a:rPr dirty="0"/>
              <a:t>CPU burst followed by I/O burst</a:t>
            </a:r>
          </a:p>
          <a:p>
            <a:pPr marL="285750" indent="-285750">
              <a:buFont typeface="Arial" panose="020B0604020202020204" pitchFamily="34" charset="0"/>
              <a:buChar char="•"/>
              <a:defRPr sz="1600"/>
            </a:pPr>
            <a:r>
              <a:rPr dirty="0"/>
              <a:t>CPU burst distribution is of main concern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97015" y="822960"/>
            <a:ext cx="8229600" cy="914400"/>
          </a:xfrm>
          <a:prstGeom prst="rect">
            <a:avLst/>
          </a:prstGeom>
          <a:noFill/>
        </p:spPr>
        <p:txBody>
          <a:bodyPr wrap="none">
            <a:spAutoFit/>
          </a:bodyPr>
          <a:lstStyle/>
          <a:p>
            <a:pPr>
              <a:defRPr sz="2800" b="1"/>
            </a:pPr>
            <a:r>
              <a:rPr dirty="0"/>
              <a:t>Multithreaded Multicore System</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rPr dirty="0"/>
              <a:t>Each core has &gt; 1 hardware threads.</a:t>
            </a:r>
          </a:p>
          <a:p>
            <a:pPr>
              <a:defRPr sz="1600"/>
            </a:pPr>
            <a:r>
              <a:rPr dirty="0"/>
              <a:t>If one thread has a memory stall, switch to another thread!</a:t>
            </a:r>
          </a:p>
          <a:p>
            <a:pPr>
              <a:defRPr sz="1600"/>
            </a:pPr>
            <a:r>
              <a:rPr dirty="0"/>
              <a:t>Figure</a:t>
            </a:r>
          </a:p>
        </p:txBody>
      </p:sp>
      <p:pic>
        <p:nvPicPr>
          <p:cNvPr id="4" name="Picture 2">
            <a:extLst>
              <a:ext uri="{FF2B5EF4-FFF2-40B4-BE49-F238E27FC236}">
                <a16:creationId xmlns:a16="http://schemas.microsoft.com/office/drawing/2014/main" id="{0A53B836-03DA-F576-9143-5C514F83397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31575" y="2900429"/>
            <a:ext cx="5927090" cy="1447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00067" y="822960"/>
            <a:ext cx="8229600" cy="914400"/>
          </a:xfrm>
          <a:prstGeom prst="rect">
            <a:avLst/>
          </a:prstGeom>
          <a:noFill/>
        </p:spPr>
        <p:txBody>
          <a:bodyPr wrap="none">
            <a:spAutoFit/>
          </a:bodyPr>
          <a:lstStyle/>
          <a:p>
            <a:pPr>
              <a:defRPr sz="2800" b="1"/>
            </a:pPr>
            <a:r>
              <a:rPr dirty="0"/>
              <a:t>Multithreaded Multicore System</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t>Chip-multithreading (CMT) assigns each core multiple hardware threads. (Intel refers to this as hyperthreading.)</a:t>
            </a:r>
          </a:p>
          <a:p>
            <a:pPr>
              <a:defRPr sz="1600"/>
            </a:pPr>
            <a:r>
              <a:t>On a quad-core system with 2 hardware threads per core, the operating system sees 8 logical processors.</a:t>
            </a:r>
          </a:p>
        </p:txBody>
      </p:sp>
      <p:pic>
        <p:nvPicPr>
          <p:cNvPr id="4" name="Picture 3">
            <a:extLst>
              <a:ext uri="{FF2B5EF4-FFF2-40B4-BE49-F238E27FC236}">
                <a16:creationId xmlns:a16="http://schemas.microsoft.com/office/drawing/2014/main" id="{D9DB9B1A-2FAF-625E-F52E-A5041C1334C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98974" y="2039816"/>
            <a:ext cx="3284537" cy="448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54812" y="724486"/>
            <a:ext cx="8229600" cy="914400"/>
          </a:xfrm>
          <a:prstGeom prst="rect">
            <a:avLst/>
          </a:prstGeom>
          <a:noFill/>
        </p:spPr>
        <p:txBody>
          <a:bodyPr wrap="none">
            <a:spAutoFit/>
          </a:bodyPr>
          <a:lstStyle/>
          <a:p>
            <a:pPr>
              <a:defRPr sz="2800" b="1"/>
            </a:pPr>
            <a:r>
              <a:t>Multithreaded Multicore System</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t>Two levels of scheduling:</a:t>
            </a:r>
          </a:p>
          <a:p>
            <a:pPr>
              <a:defRPr sz="1600"/>
            </a:pPr>
            <a:r>
              <a:t>The operating system deciding which software thread to run on a logical CPU</a:t>
            </a:r>
          </a:p>
          <a:p>
            <a:pPr>
              <a:defRPr sz="1600"/>
            </a:pPr>
            <a:r>
              <a:t>How each core decides which hardware thread to run on the physical core.</a:t>
            </a:r>
          </a:p>
        </p:txBody>
      </p:sp>
      <p:pic>
        <p:nvPicPr>
          <p:cNvPr id="4" name="Picture 4">
            <a:extLst>
              <a:ext uri="{FF2B5EF4-FFF2-40B4-BE49-F238E27FC236}">
                <a16:creationId xmlns:a16="http://schemas.microsoft.com/office/drawing/2014/main" id="{12F8DA55-FBA4-E5DE-BFE5-643D0D919B6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89984" y="2489981"/>
            <a:ext cx="5087937" cy="3115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6345" y="1005840"/>
            <a:ext cx="8229600" cy="914400"/>
          </a:xfrm>
          <a:prstGeom prst="rect">
            <a:avLst/>
          </a:prstGeom>
          <a:noFill/>
        </p:spPr>
        <p:txBody>
          <a:bodyPr wrap="none">
            <a:spAutoFit/>
          </a:bodyPr>
          <a:lstStyle/>
          <a:p>
            <a:pPr>
              <a:defRPr sz="2800" b="1"/>
            </a:pPr>
            <a:r>
              <a:t>Multiple-Processor Scheduling – Load Balancing</a:t>
            </a:r>
          </a:p>
        </p:txBody>
      </p:sp>
      <p:sp>
        <p:nvSpPr>
          <p:cNvPr id="3" name="TextBox 2"/>
          <p:cNvSpPr txBox="1"/>
          <p:nvPr/>
        </p:nvSpPr>
        <p:spPr>
          <a:xfrm>
            <a:off x="963637" y="2518117"/>
            <a:ext cx="8630529" cy="1323439"/>
          </a:xfrm>
          <a:prstGeom prst="rect">
            <a:avLst/>
          </a:prstGeom>
          <a:noFill/>
        </p:spPr>
        <p:txBody>
          <a:bodyPr wrap="square">
            <a:spAutoFit/>
          </a:bodyPr>
          <a:lstStyle/>
          <a:p>
            <a:pPr marL="285750" indent="-285750">
              <a:buFont typeface="Arial" panose="020B0604020202020204" pitchFamily="34" charset="0"/>
              <a:buChar char="•"/>
              <a:defRPr sz="1600"/>
            </a:pPr>
            <a:r>
              <a:rPr dirty="0"/>
              <a:t>If SMP, need to keep all CPUs loaded for efficiency</a:t>
            </a:r>
          </a:p>
          <a:p>
            <a:pPr marL="285750" indent="-285750">
              <a:buFont typeface="Arial" panose="020B0604020202020204" pitchFamily="34" charset="0"/>
              <a:buChar char="•"/>
              <a:defRPr sz="1600"/>
            </a:pPr>
            <a:r>
              <a:rPr dirty="0"/>
              <a:t>Load balancing attempts to keep workload evenly distributed</a:t>
            </a:r>
          </a:p>
          <a:p>
            <a:pPr marL="285750" indent="-285750">
              <a:buFont typeface="Arial" panose="020B0604020202020204" pitchFamily="34" charset="0"/>
              <a:buChar char="•"/>
              <a:defRPr sz="1600"/>
            </a:pPr>
            <a:r>
              <a:rPr dirty="0"/>
              <a:t>Push migration – periodic task checks load on each processor, and if found pushes task from overloaded CPU to other CPUs</a:t>
            </a:r>
          </a:p>
          <a:p>
            <a:pPr marL="285750" indent="-285750">
              <a:buFont typeface="Arial" panose="020B0604020202020204" pitchFamily="34" charset="0"/>
              <a:buChar char="•"/>
              <a:defRPr sz="1600"/>
            </a:pPr>
            <a:r>
              <a:rPr dirty="0"/>
              <a:t>Pull migration – idle processors pulls waiting task from busy processor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058" y="1005840"/>
            <a:ext cx="8229600" cy="914400"/>
          </a:xfrm>
          <a:prstGeom prst="rect">
            <a:avLst/>
          </a:prstGeom>
          <a:noFill/>
        </p:spPr>
        <p:txBody>
          <a:bodyPr wrap="none">
            <a:spAutoFit/>
          </a:bodyPr>
          <a:lstStyle/>
          <a:p>
            <a:pPr>
              <a:defRPr sz="2800" b="1"/>
            </a:pPr>
            <a:r>
              <a:t>Multiple-Processor Scheduling – Processor Affinity</a:t>
            </a:r>
          </a:p>
        </p:txBody>
      </p:sp>
      <p:sp>
        <p:nvSpPr>
          <p:cNvPr id="3" name="TextBox 2"/>
          <p:cNvSpPr txBox="1"/>
          <p:nvPr/>
        </p:nvSpPr>
        <p:spPr>
          <a:xfrm>
            <a:off x="471268" y="1920240"/>
            <a:ext cx="9474591" cy="2308324"/>
          </a:xfrm>
          <a:prstGeom prst="rect">
            <a:avLst/>
          </a:prstGeom>
          <a:noFill/>
        </p:spPr>
        <p:txBody>
          <a:bodyPr wrap="square">
            <a:spAutoFit/>
          </a:bodyPr>
          <a:lstStyle/>
          <a:p>
            <a:pPr marL="285750" indent="-285750">
              <a:buFont typeface="Arial" panose="020B0604020202020204" pitchFamily="34" charset="0"/>
              <a:buChar char="•"/>
              <a:defRPr sz="1600"/>
            </a:pPr>
            <a:r>
              <a:rPr dirty="0"/>
              <a:t>When a thread has been running on one processor, the cache contents of that processor stores the memory accesses by that thread.</a:t>
            </a:r>
          </a:p>
          <a:p>
            <a:pPr marL="285750" indent="-285750">
              <a:buFont typeface="Arial" panose="020B0604020202020204" pitchFamily="34" charset="0"/>
              <a:buChar char="•"/>
              <a:defRPr sz="1600"/>
            </a:pPr>
            <a:r>
              <a:rPr dirty="0"/>
              <a:t>We refer to this as a thread having affinity for a processor (i.e., “processor affinity”)</a:t>
            </a:r>
          </a:p>
          <a:p>
            <a:pPr marL="285750" indent="-285750">
              <a:buFont typeface="Arial" panose="020B0604020202020204" pitchFamily="34" charset="0"/>
              <a:buChar char="•"/>
              <a:defRPr sz="1600"/>
            </a:pPr>
            <a:r>
              <a:rPr dirty="0"/>
              <a:t>Load balancing may affect processor affinity as a thread may be moved from one processor to another to balance loads, yet that thread loses the contents of what it had in the cache of the processor it was moved off of.</a:t>
            </a:r>
          </a:p>
          <a:p>
            <a:pPr marL="285750" indent="-285750">
              <a:buFont typeface="Arial" panose="020B0604020202020204" pitchFamily="34" charset="0"/>
              <a:buChar char="•"/>
              <a:defRPr sz="1600"/>
            </a:pPr>
            <a:r>
              <a:rPr dirty="0"/>
              <a:t>Soft affinity – the operating system attempts to keep a thread running on the same processor, but no guarantees.</a:t>
            </a:r>
          </a:p>
          <a:p>
            <a:pPr marL="285750" indent="-285750">
              <a:buFont typeface="Arial" panose="020B0604020202020204" pitchFamily="34" charset="0"/>
              <a:buChar char="•"/>
              <a:defRPr sz="1600"/>
            </a:pPr>
            <a:r>
              <a:rPr dirty="0"/>
              <a:t>Hard affinity – allows a process to specify a set of processors it may run 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9385" y="822960"/>
            <a:ext cx="8229600" cy="914400"/>
          </a:xfrm>
          <a:prstGeom prst="rect">
            <a:avLst/>
          </a:prstGeom>
          <a:noFill/>
        </p:spPr>
        <p:txBody>
          <a:bodyPr wrap="none">
            <a:spAutoFit/>
          </a:bodyPr>
          <a:lstStyle/>
          <a:p>
            <a:pPr>
              <a:defRPr sz="2800" b="1"/>
            </a:pPr>
            <a:r>
              <a:t>NUMA and CPU Scheduling</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t>If the operating system is NUMA-aware, it will assign memory closes to the CPU the thread is running on.</a:t>
            </a:r>
          </a:p>
        </p:txBody>
      </p:sp>
      <p:pic>
        <p:nvPicPr>
          <p:cNvPr id="4" name="Picture 1" descr="6_09.pdf">
            <a:extLst>
              <a:ext uri="{FF2B5EF4-FFF2-40B4-BE49-F238E27FC236}">
                <a16:creationId xmlns:a16="http://schemas.microsoft.com/office/drawing/2014/main" id="{608A3BFA-D958-971A-83DA-713268F38D5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36990" y="1915795"/>
            <a:ext cx="6021063" cy="3666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4467" y="808892"/>
            <a:ext cx="8229600" cy="914400"/>
          </a:xfrm>
          <a:prstGeom prst="rect">
            <a:avLst/>
          </a:prstGeom>
          <a:noFill/>
        </p:spPr>
        <p:txBody>
          <a:bodyPr wrap="none">
            <a:spAutoFit/>
          </a:bodyPr>
          <a:lstStyle/>
          <a:p>
            <a:pPr>
              <a:defRPr sz="2800" b="1"/>
            </a:pPr>
            <a:r>
              <a:rPr dirty="0"/>
              <a:t>Real-Time CPU Scheduling</a:t>
            </a:r>
          </a:p>
        </p:txBody>
      </p:sp>
      <p:sp>
        <p:nvSpPr>
          <p:cNvPr id="3" name="TextBox 2"/>
          <p:cNvSpPr txBox="1"/>
          <p:nvPr/>
        </p:nvSpPr>
        <p:spPr>
          <a:xfrm>
            <a:off x="611944" y="2152357"/>
            <a:ext cx="9966960" cy="1077218"/>
          </a:xfrm>
          <a:prstGeom prst="rect">
            <a:avLst/>
          </a:prstGeom>
          <a:noFill/>
        </p:spPr>
        <p:txBody>
          <a:bodyPr wrap="square">
            <a:spAutoFit/>
          </a:bodyPr>
          <a:lstStyle/>
          <a:p>
            <a:pPr marL="285750" indent="-285750">
              <a:buFont typeface="Arial" panose="020B0604020202020204" pitchFamily="34" charset="0"/>
              <a:buChar char="•"/>
              <a:defRPr sz="1600"/>
            </a:pPr>
            <a:r>
              <a:rPr dirty="0"/>
              <a:t>Can present obvious challenges</a:t>
            </a:r>
          </a:p>
          <a:p>
            <a:pPr marL="285750" indent="-285750">
              <a:buFont typeface="Arial" panose="020B0604020202020204" pitchFamily="34" charset="0"/>
              <a:buChar char="•"/>
              <a:defRPr sz="1600"/>
            </a:pPr>
            <a:r>
              <a:rPr dirty="0"/>
              <a:t>Soft real-time systems – Critical real-time tasks have the highest priority, but no guarantee as to when tasks will be scheduled</a:t>
            </a:r>
          </a:p>
          <a:p>
            <a:pPr marL="285750" indent="-285750">
              <a:buFont typeface="Arial" panose="020B0604020202020204" pitchFamily="34" charset="0"/>
              <a:buChar char="•"/>
              <a:defRPr sz="1600"/>
            </a:pPr>
            <a:r>
              <a:rPr dirty="0"/>
              <a:t>Hard real-time systems – task must be serviced by its deadline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22098" y="1273127"/>
            <a:ext cx="8229600" cy="914400"/>
          </a:xfrm>
          <a:prstGeom prst="rect">
            <a:avLst/>
          </a:prstGeom>
          <a:noFill/>
        </p:spPr>
        <p:txBody>
          <a:bodyPr wrap="none">
            <a:spAutoFit/>
          </a:bodyPr>
          <a:lstStyle/>
          <a:p>
            <a:pPr>
              <a:defRPr sz="2800" b="1"/>
            </a:pPr>
            <a:r>
              <a:t>Real-Time CPU Scheduling</a:t>
            </a:r>
          </a:p>
        </p:txBody>
      </p:sp>
      <p:sp>
        <p:nvSpPr>
          <p:cNvPr id="3" name="TextBox 2"/>
          <p:cNvSpPr txBox="1"/>
          <p:nvPr/>
        </p:nvSpPr>
        <p:spPr>
          <a:xfrm>
            <a:off x="457200" y="2630659"/>
            <a:ext cx="9342622" cy="1077218"/>
          </a:xfrm>
          <a:prstGeom prst="rect">
            <a:avLst/>
          </a:prstGeom>
          <a:noFill/>
        </p:spPr>
        <p:txBody>
          <a:bodyPr wrap="none">
            <a:spAutoFit/>
          </a:bodyPr>
          <a:lstStyle/>
          <a:p>
            <a:pPr marL="285750" indent="-285750">
              <a:buFont typeface="Arial" panose="020B0604020202020204" pitchFamily="34" charset="0"/>
              <a:buChar char="•"/>
              <a:defRPr sz="1600"/>
            </a:pPr>
            <a:r>
              <a:rPr dirty="0"/>
              <a:t>Event latency – the amount of time that elapses from when an event occurs to when it is serviced.</a:t>
            </a:r>
          </a:p>
          <a:p>
            <a:pPr marL="285750" indent="-285750">
              <a:buFont typeface="Arial" panose="020B0604020202020204" pitchFamily="34" charset="0"/>
              <a:buChar char="•"/>
              <a:defRPr sz="1600"/>
            </a:pPr>
            <a:r>
              <a:rPr dirty="0"/>
              <a:t>Two types of latencies affect performance</a:t>
            </a:r>
          </a:p>
          <a:p>
            <a:pPr marL="285750" indent="-285750">
              <a:buFont typeface="Arial" panose="020B0604020202020204" pitchFamily="34" charset="0"/>
              <a:buChar char="•"/>
              <a:defRPr sz="1600"/>
            </a:pPr>
            <a:r>
              <a:rPr dirty="0"/>
              <a:t>Interrupt latency – time from arrival of interrupt to start of routine that services interrupt</a:t>
            </a:r>
          </a:p>
          <a:p>
            <a:pPr marL="285750" indent="-285750">
              <a:buFont typeface="Arial" panose="020B0604020202020204" pitchFamily="34" charset="0"/>
              <a:buChar char="•"/>
              <a:defRPr sz="1600"/>
            </a:pPr>
            <a:r>
              <a:rPr dirty="0"/>
              <a:t>Dispatch latency – time for schedule to take current process off CPU and switch to another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7348" y="1118382"/>
            <a:ext cx="8229600" cy="914400"/>
          </a:xfrm>
          <a:prstGeom prst="rect">
            <a:avLst/>
          </a:prstGeom>
          <a:noFill/>
        </p:spPr>
        <p:txBody>
          <a:bodyPr wrap="none">
            <a:spAutoFit/>
          </a:bodyPr>
          <a:lstStyle/>
          <a:p>
            <a:pPr>
              <a:defRPr sz="2800" b="1"/>
            </a:pPr>
            <a:r>
              <a:rPr dirty="0"/>
              <a:t>Interrupt Latency</a:t>
            </a:r>
          </a:p>
        </p:txBody>
      </p:sp>
      <p:sp>
        <p:nvSpPr>
          <p:cNvPr id="3" name="TextBox 2"/>
          <p:cNvSpPr txBox="1"/>
          <p:nvPr/>
        </p:nvSpPr>
        <p:spPr>
          <a:xfrm>
            <a:off x="457200" y="1463040"/>
            <a:ext cx="8229600" cy="4572000"/>
          </a:xfrm>
          <a:prstGeom prst="rect">
            <a:avLst/>
          </a:prstGeom>
          <a:noFill/>
        </p:spPr>
        <p:txBody>
          <a:bodyPr wrap="none">
            <a:spAutoFit/>
          </a:bodyPr>
          <a:lstStyle/>
          <a:p>
            <a:endParaRPr/>
          </a:p>
        </p:txBody>
      </p:sp>
      <p:pic>
        <p:nvPicPr>
          <p:cNvPr id="4" name="Picture 2">
            <a:extLst>
              <a:ext uri="{FF2B5EF4-FFF2-40B4-BE49-F238E27FC236}">
                <a16:creationId xmlns:a16="http://schemas.microsoft.com/office/drawing/2014/main" id="{2EA0E71E-71C6-0991-9437-CEFE0CFBAEA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97348" y="2151550"/>
            <a:ext cx="3800475" cy="3588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5144" y="949570"/>
            <a:ext cx="8229600" cy="914400"/>
          </a:xfrm>
          <a:prstGeom prst="rect">
            <a:avLst/>
          </a:prstGeom>
          <a:noFill/>
        </p:spPr>
        <p:txBody>
          <a:bodyPr wrap="none">
            <a:spAutoFit/>
          </a:bodyPr>
          <a:lstStyle/>
          <a:p>
            <a:pPr>
              <a:defRPr sz="2800" b="1"/>
            </a:pPr>
            <a:r>
              <a:t>Dispatch Latency</a:t>
            </a:r>
          </a:p>
        </p:txBody>
      </p:sp>
      <p:sp>
        <p:nvSpPr>
          <p:cNvPr id="3" name="TextBox 2"/>
          <p:cNvSpPr txBox="1"/>
          <p:nvPr/>
        </p:nvSpPr>
        <p:spPr>
          <a:xfrm>
            <a:off x="457200" y="1744394"/>
            <a:ext cx="7645042" cy="830997"/>
          </a:xfrm>
          <a:prstGeom prst="rect">
            <a:avLst/>
          </a:prstGeom>
          <a:noFill/>
        </p:spPr>
        <p:txBody>
          <a:bodyPr wrap="none">
            <a:spAutoFit/>
          </a:bodyPr>
          <a:lstStyle/>
          <a:p>
            <a:pPr marL="285750" indent="-285750">
              <a:buFont typeface="Arial" panose="020B0604020202020204" pitchFamily="34" charset="0"/>
              <a:buChar char="•"/>
              <a:defRPr sz="1600"/>
            </a:pPr>
            <a:r>
              <a:rPr dirty="0"/>
              <a:t>Conflict phase of dispatch latency:</a:t>
            </a:r>
          </a:p>
          <a:p>
            <a:pPr marL="285750" indent="-285750">
              <a:buFont typeface="Arial" panose="020B0604020202020204" pitchFamily="34" charset="0"/>
              <a:buChar char="•"/>
              <a:defRPr sz="1600"/>
            </a:pPr>
            <a:r>
              <a:rPr dirty="0"/>
              <a:t>Preemption of any process running in kernel mode</a:t>
            </a:r>
          </a:p>
          <a:p>
            <a:pPr marL="285750" indent="-285750">
              <a:buFont typeface="Arial" panose="020B0604020202020204" pitchFamily="34" charset="0"/>
              <a:buChar char="•"/>
              <a:defRPr sz="1600"/>
            </a:pPr>
            <a:r>
              <a:rPr dirty="0"/>
              <a:t>Release by low-priority process of resources needed by high-priority processes</a:t>
            </a:r>
          </a:p>
        </p:txBody>
      </p:sp>
      <p:pic>
        <p:nvPicPr>
          <p:cNvPr id="4" name="Picture 1">
            <a:extLst>
              <a:ext uri="{FF2B5EF4-FFF2-40B4-BE49-F238E27FC236}">
                <a16:creationId xmlns:a16="http://schemas.microsoft.com/office/drawing/2014/main" id="{31B8FD33-E1A6-EF0B-26A6-51CB234BF07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55144" y="2970139"/>
            <a:ext cx="4462462"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01310" y="822960"/>
            <a:ext cx="8229600" cy="914400"/>
          </a:xfrm>
          <a:prstGeom prst="rect">
            <a:avLst/>
          </a:prstGeom>
          <a:noFill/>
        </p:spPr>
        <p:txBody>
          <a:bodyPr wrap="none">
            <a:spAutoFit/>
          </a:bodyPr>
          <a:lstStyle/>
          <a:p>
            <a:pPr>
              <a:defRPr sz="2800" b="1"/>
            </a:pPr>
            <a:r>
              <a:t>Histogram of CPU-burst Times</a:t>
            </a:r>
          </a:p>
        </p:txBody>
      </p:sp>
      <p:sp>
        <p:nvSpPr>
          <p:cNvPr id="3" name="TextBox 2"/>
          <p:cNvSpPr txBox="1"/>
          <p:nvPr/>
        </p:nvSpPr>
        <p:spPr>
          <a:xfrm>
            <a:off x="995742" y="2219785"/>
            <a:ext cx="3211135" cy="584775"/>
          </a:xfrm>
          <a:prstGeom prst="rect">
            <a:avLst/>
          </a:prstGeom>
          <a:noFill/>
        </p:spPr>
        <p:txBody>
          <a:bodyPr wrap="none">
            <a:spAutoFit/>
          </a:bodyPr>
          <a:lstStyle/>
          <a:p>
            <a:pPr marL="285750" indent="-285750">
              <a:buFont typeface="Arial" panose="020B0604020202020204" pitchFamily="34" charset="0"/>
              <a:buChar char="•"/>
              <a:defRPr sz="1600"/>
            </a:pPr>
            <a:r>
              <a:rPr dirty="0"/>
              <a:t>Large number of short bursts</a:t>
            </a:r>
          </a:p>
          <a:p>
            <a:pPr marL="285750" indent="-285750">
              <a:buFont typeface="Arial" panose="020B0604020202020204" pitchFamily="34" charset="0"/>
              <a:buChar char="•"/>
              <a:defRPr sz="1600"/>
            </a:pPr>
            <a:r>
              <a:rPr dirty="0"/>
              <a:t>Small number of longer bursts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54812" y="865163"/>
            <a:ext cx="8229600" cy="914400"/>
          </a:xfrm>
          <a:prstGeom prst="rect">
            <a:avLst/>
          </a:prstGeom>
          <a:noFill/>
        </p:spPr>
        <p:txBody>
          <a:bodyPr wrap="none">
            <a:spAutoFit/>
          </a:bodyPr>
          <a:lstStyle/>
          <a:p>
            <a:pPr>
              <a:defRPr sz="2800" b="1"/>
            </a:pPr>
            <a:r>
              <a:t>Priority-based Scheduling</a:t>
            </a:r>
          </a:p>
        </p:txBody>
      </p:sp>
      <p:sp>
        <p:nvSpPr>
          <p:cNvPr id="3" name="TextBox 2"/>
          <p:cNvSpPr txBox="1"/>
          <p:nvPr/>
        </p:nvSpPr>
        <p:spPr>
          <a:xfrm>
            <a:off x="457200" y="1463040"/>
            <a:ext cx="8387232" cy="1815882"/>
          </a:xfrm>
          <a:prstGeom prst="rect">
            <a:avLst/>
          </a:prstGeom>
          <a:noFill/>
        </p:spPr>
        <p:txBody>
          <a:bodyPr wrap="none">
            <a:spAutoFit/>
          </a:bodyPr>
          <a:lstStyle/>
          <a:p>
            <a:pPr marL="285750" indent="-285750">
              <a:buFont typeface="Arial" panose="020B0604020202020204" pitchFamily="34" charset="0"/>
              <a:buChar char="•"/>
              <a:defRPr sz="1600"/>
            </a:pPr>
            <a:r>
              <a:rPr dirty="0"/>
              <a:t>For real-time scheduling, scheduler must support preemptive, priority-based scheduling</a:t>
            </a:r>
          </a:p>
          <a:p>
            <a:pPr marL="285750" indent="-285750">
              <a:buFont typeface="Arial" panose="020B0604020202020204" pitchFamily="34" charset="0"/>
              <a:buChar char="•"/>
              <a:defRPr sz="1600"/>
            </a:pPr>
            <a:r>
              <a:rPr dirty="0"/>
              <a:t>But only guarantees soft real-time</a:t>
            </a:r>
          </a:p>
          <a:p>
            <a:pPr marL="285750" indent="-285750">
              <a:buFont typeface="Arial" panose="020B0604020202020204" pitchFamily="34" charset="0"/>
              <a:buChar char="•"/>
              <a:defRPr sz="1600"/>
            </a:pPr>
            <a:r>
              <a:rPr dirty="0"/>
              <a:t>For hard real-time must also provide ability to meet deadlines</a:t>
            </a:r>
          </a:p>
          <a:p>
            <a:pPr marL="285750" indent="-285750">
              <a:buFont typeface="Arial" panose="020B0604020202020204" pitchFamily="34" charset="0"/>
              <a:buChar char="•"/>
              <a:defRPr sz="1600"/>
            </a:pPr>
            <a:r>
              <a:rPr dirty="0"/>
              <a:t>Processes have new characteristics: periodic ones require CPU at constant intervals</a:t>
            </a:r>
          </a:p>
          <a:p>
            <a:pPr marL="285750" indent="-285750">
              <a:buFont typeface="Arial" panose="020B0604020202020204" pitchFamily="34" charset="0"/>
              <a:buChar char="•"/>
              <a:defRPr sz="1600"/>
            </a:pPr>
            <a:r>
              <a:rPr dirty="0"/>
              <a:t>Has processing time t, deadline d, period p</a:t>
            </a:r>
          </a:p>
          <a:p>
            <a:pPr marL="285750" indent="-285750">
              <a:buFont typeface="Arial" panose="020B0604020202020204" pitchFamily="34" charset="0"/>
              <a:buChar char="•"/>
              <a:defRPr sz="1600"/>
            </a:pPr>
            <a:r>
              <a:rPr dirty="0"/>
              <a:t>0 ≤ t ≤ d ≤ p</a:t>
            </a:r>
          </a:p>
          <a:p>
            <a:pPr marL="285750" indent="-285750">
              <a:buFont typeface="Arial" panose="020B0604020202020204" pitchFamily="34" charset="0"/>
              <a:buChar char="•"/>
              <a:defRPr sz="1600"/>
            </a:pPr>
            <a:r>
              <a:rPr dirty="0"/>
              <a:t>Rate of periodic task is 1/p</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29729" y="1005840"/>
            <a:ext cx="8229600" cy="914400"/>
          </a:xfrm>
          <a:prstGeom prst="rect">
            <a:avLst/>
          </a:prstGeom>
          <a:noFill/>
        </p:spPr>
        <p:txBody>
          <a:bodyPr wrap="none">
            <a:spAutoFit/>
          </a:bodyPr>
          <a:lstStyle/>
          <a:p>
            <a:pPr>
              <a:defRPr sz="2800" b="1"/>
            </a:pPr>
            <a:r>
              <a:t>Rate Monotonic Scheduling</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rPr dirty="0"/>
              <a:t>A priority is assigned based on the inverse of its period</a:t>
            </a:r>
          </a:p>
          <a:p>
            <a:pPr>
              <a:defRPr sz="1600"/>
            </a:pPr>
            <a:r>
              <a:rPr dirty="0"/>
              <a:t>Shorter periods = higher priority;</a:t>
            </a:r>
          </a:p>
          <a:p>
            <a:pPr>
              <a:defRPr sz="1600"/>
            </a:pPr>
            <a:r>
              <a:rPr dirty="0"/>
              <a:t>Longer periods = lower priority</a:t>
            </a:r>
          </a:p>
          <a:p>
            <a:pPr>
              <a:defRPr sz="1600"/>
            </a:pPr>
            <a:r>
              <a:rPr dirty="0"/>
              <a:t>P1 is assigned a higher priority than P2.</a:t>
            </a:r>
          </a:p>
        </p:txBody>
      </p:sp>
      <p:pic>
        <p:nvPicPr>
          <p:cNvPr id="4" name="Picture 1">
            <a:extLst>
              <a:ext uri="{FF2B5EF4-FFF2-40B4-BE49-F238E27FC236}">
                <a16:creationId xmlns:a16="http://schemas.microsoft.com/office/drawing/2014/main" id="{21B0DC2B-3103-2240-F789-65D6690BE04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40744" y="3264698"/>
            <a:ext cx="6791325" cy="1024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7870" y="1005840"/>
            <a:ext cx="8229600" cy="914400"/>
          </a:xfrm>
          <a:prstGeom prst="rect">
            <a:avLst/>
          </a:prstGeom>
          <a:noFill/>
        </p:spPr>
        <p:txBody>
          <a:bodyPr wrap="none">
            <a:spAutoFit/>
          </a:bodyPr>
          <a:lstStyle/>
          <a:p>
            <a:pPr>
              <a:defRPr sz="2800" b="1"/>
            </a:pPr>
            <a:r>
              <a:t>Missed Deadlines with Rate Monotonic Scheduling</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t>Process P2 misses finishing its deadline at time 80</a:t>
            </a:r>
          </a:p>
          <a:p>
            <a:pPr>
              <a:defRPr sz="1600"/>
            </a:pPr>
            <a:r>
              <a:t>Figure</a:t>
            </a:r>
          </a:p>
        </p:txBody>
      </p:sp>
      <p:pic>
        <p:nvPicPr>
          <p:cNvPr id="4" name="Picture 1">
            <a:extLst>
              <a:ext uri="{FF2B5EF4-FFF2-40B4-BE49-F238E27FC236}">
                <a16:creationId xmlns:a16="http://schemas.microsoft.com/office/drawing/2014/main" id="{E1BE6EA1-531C-78D0-234D-2263551070C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3978" y="3039508"/>
            <a:ext cx="6997383" cy="1070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78037" y="1005840"/>
            <a:ext cx="8229600" cy="914400"/>
          </a:xfrm>
          <a:prstGeom prst="rect">
            <a:avLst/>
          </a:prstGeom>
          <a:noFill/>
        </p:spPr>
        <p:txBody>
          <a:bodyPr wrap="none">
            <a:spAutoFit/>
          </a:bodyPr>
          <a:lstStyle/>
          <a:p>
            <a:pPr>
              <a:defRPr sz="2800" b="1"/>
            </a:pPr>
            <a:r>
              <a:rPr dirty="0"/>
              <a:t>Earliest Deadline First Scheduling (EDF)</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t>Priorities are assigned according to deadlines:</a:t>
            </a:r>
          </a:p>
          <a:p>
            <a:pPr>
              <a:defRPr sz="1600"/>
            </a:pPr>
            <a:r>
              <a:t>The earlier the deadline, the higher the priority</a:t>
            </a:r>
          </a:p>
          <a:p>
            <a:pPr>
              <a:defRPr sz="1600"/>
            </a:pPr>
            <a:r>
              <a:t>The later the deadline, the lower the priority</a:t>
            </a:r>
          </a:p>
          <a:p>
            <a:pPr>
              <a:defRPr sz="1600"/>
            </a:pPr>
            <a:r>
              <a:t>Figure</a:t>
            </a:r>
          </a:p>
        </p:txBody>
      </p:sp>
      <p:pic>
        <p:nvPicPr>
          <p:cNvPr id="4" name="Picture 2">
            <a:extLst>
              <a:ext uri="{FF2B5EF4-FFF2-40B4-BE49-F238E27FC236}">
                <a16:creationId xmlns:a16="http://schemas.microsoft.com/office/drawing/2014/main" id="{6961294C-7AE4-2CDC-A87B-B32CFB5AA46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37692" y="2966720"/>
            <a:ext cx="6499543" cy="101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51760" y="822960"/>
            <a:ext cx="8229600" cy="914400"/>
          </a:xfrm>
          <a:prstGeom prst="rect">
            <a:avLst/>
          </a:prstGeom>
          <a:noFill/>
        </p:spPr>
        <p:txBody>
          <a:bodyPr wrap="none">
            <a:spAutoFit/>
          </a:bodyPr>
          <a:lstStyle/>
          <a:p>
            <a:pPr>
              <a:defRPr sz="2800" b="1"/>
            </a:pPr>
            <a:r>
              <a:rPr dirty="0"/>
              <a:t>Proportional Share Scheduling</a:t>
            </a:r>
          </a:p>
        </p:txBody>
      </p:sp>
      <p:sp>
        <p:nvSpPr>
          <p:cNvPr id="3" name="TextBox 2"/>
          <p:cNvSpPr txBox="1"/>
          <p:nvPr/>
        </p:nvSpPr>
        <p:spPr>
          <a:xfrm>
            <a:off x="527538" y="2138289"/>
            <a:ext cx="8229600" cy="4572000"/>
          </a:xfrm>
          <a:prstGeom prst="rect">
            <a:avLst/>
          </a:prstGeom>
          <a:noFill/>
        </p:spPr>
        <p:txBody>
          <a:bodyPr wrap="none">
            <a:spAutoFit/>
          </a:bodyPr>
          <a:lstStyle/>
          <a:p>
            <a:pPr>
              <a:defRPr sz="1600"/>
            </a:pPr>
            <a:r>
              <a:rPr dirty="0"/>
              <a:t>T shares are allocated among all processes in the system</a:t>
            </a:r>
          </a:p>
          <a:p>
            <a:pPr>
              <a:defRPr sz="1600"/>
            </a:pPr>
            <a:r>
              <a:rPr dirty="0"/>
              <a:t>An application receives N shares where N &lt; T</a:t>
            </a:r>
          </a:p>
          <a:p>
            <a:pPr>
              <a:defRPr sz="1600"/>
            </a:pPr>
            <a:r>
              <a:rPr dirty="0"/>
              <a:t>This ensures each application will receive N / T of the total processor time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27010" y="822960"/>
            <a:ext cx="8229600" cy="914400"/>
          </a:xfrm>
          <a:prstGeom prst="rect">
            <a:avLst/>
          </a:prstGeom>
          <a:noFill/>
        </p:spPr>
        <p:txBody>
          <a:bodyPr wrap="none">
            <a:spAutoFit/>
          </a:bodyPr>
          <a:lstStyle/>
          <a:p>
            <a:pPr>
              <a:defRPr sz="2800" b="1"/>
            </a:pPr>
            <a:r>
              <a:rPr dirty="0"/>
              <a:t>POSIX Real-Time Scheduling</a:t>
            </a:r>
          </a:p>
        </p:txBody>
      </p:sp>
      <p:sp>
        <p:nvSpPr>
          <p:cNvPr id="3" name="TextBox 2"/>
          <p:cNvSpPr txBox="1"/>
          <p:nvPr/>
        </p:nvSpPr>
        <p:spPr>
          <a:xfrm>
            <a:off x="457200" y="1463040"/>
            <a:ext cx="7800535" cy="2554545"/>
          </a:xfrm>
          <a:prstGeom prst="rect">
            <a:avLst/>
          </a:prstGeom>
          <a:noFill/>
        </p:spPr>
        <p:txBody>
          <a:bodyPr wrap="square">
            <a:spAutoFit/>
          </a:bodyPr>
          <a:lstStyle/>
          <a:p>
            <a:pPr marL="285750" indent="-285750">
              <a:buFont typeface="Arial" panose="020B0604020202020204" pitchFamily="34" charset="0"/>
              <a:buChar char="•"/>
              <a:defRPr sz="1600"/>
            </a:pPr>
            <a:r>
              <a:rPr dirty="0"/>
              <a:t>The POSIX.1b standard</a:t>
            </a:r>
          </a:p>
          <a:p>
            <a:pPr marL="285750" indent="-285750">
              <a:buFont typeface="Arial" panose="020B0604020202020204" pitchFamily="34" charset="0"/>
              <a:buChar char="•"/>
              <a:defRPr sz="1600"/>
            </a:pPr>
            <a:r>
              <a:rPr dirty="0"/>
              <a:t>API provides functions for managing real-time threads</a:t>
            </a:r>
          </a:p>
          <a:p>
            <a:pPr marL="285750" indent="-285750">
              <a:buFont typeface="Arial" panose="020B0604020202020204" pitchFamily="34" charset="0"/>
              <a:buChar char="•"/>
              <a:defRPr sz="1600"/>
            </a:pPr>
            <a:r>
              <a:rPr dirty="0"/>
              <a:t>Defines two scheduling classes for real-time threads:</a:t>
            </a:r>
          </a:p>
          <a:p>
            <a:pPr marL="285750" indent="-285750">
              <a:buFont typeface="Arial" panose="020B0604020202020204" pitchFamily="34" charset="0"/>
              <a:buChar char="•"/>
              <a:defRPr sz="1600"/>
            </a:pPr>
            <a:r>
              <a:rPr dirty="0"/>
              <a:t>SCHED_FIFO - threads are scheduled using a FCFS strategy with a FIFO queue. There is no time-slicing for threads of equal priority</a:t>
            </a:r>
          </a:p>
          <a:p>
            <a:pPr marL="285750" indent="-285750">
              <a:buFont typeface="Arial" panose="020B0604020202020204" pitchFamily="34" charset="0"/>
              <a:buChar char="•"/>
              <a:defRPr sz="1600"/>
            </a:pPr>
            <a:r>
              <a:rPr dirty="0"/>
              <a:t>SCHED_RR - similar to SCHED_FIFO except time-slicing occurs for threads of equal priority</a:t>
            </a:r>
          </a:p>
          <a:p>
            <a:pPr marL="285750" indent="-285750">
              <a:buFont typeface="Arial" panose="020B0604020202020204" pitchFamily="34" charset="0"/>
              <a:buChar char="•"/>
              <a:defRPr sz="1600"/>
            </a:pPr>
            <a:r>
              <a:rPr dirty="0"/>
              <a:t>Defines two functions for getting and setting scheduling policy:</a:t>
            </a:r>
          </a:p>
          <a:p>
            <a:pPr marL="285750" indent="-285750">
              <a:buFont typeface="Arial" panose="020B0604020202020204" pitchFamily="34" charset="0"/>
              <a:buChar char="•"/>
              <a:defRPr sz="1600"/>
            </a:pPr>
            <a:r>
              <a:rPr dirty="0" err="1"/>
              <a:t>pthread_attr_getsched_policy</a:t>
            </a:r>
            <a:r>
              <a:rPr dirty="0"/>
              <a:t>(</a:t>
            </a:r>
            <a:r>
              <a:rPr dirty="0" err="1"/>
              <a:t>pthread_attr_t</a:t>
            </a:r>
            <a:r>
              <a:rPr dirty="0"/>
              <a:t> *</a:t>
            </a:r>
            <a:r>
              <a:rPr dirty="0" err="1"/>
              <a:t>attr</a:t>
            </a:r>
            <a:r>
              <a:rPr dirty="0"/>
              <a:t>, int *policy)</a:t>
            </a:r>
          </a:p>
          <a:p>
            <a:pPr marL="285750" indent="-285750">
              <a:buFont typeface="Arial" panose="020B0604020202020204" pitchFamily="34" charset="0"/>
              <a:buChar char="•"/>
              <a:defRPr sz="1600"/>
            </a:pPr>
            <a:r>
              <a:rPr dirty="0" err="1"/>
              <a:t>pthread_attr_setsched_policy</a:t>
            </a:r>
            <a:r>
              <a:rPr dirty="0"/>
              <a:t>(</a:t>
            </a:r>
            <a:r>
              <a:rPr dirty="0" err="1"/>
              <a:t>pthread_attr_t</a:t>
            </a:r>
            <a:r>
              <a:rPr dirty="0"/>
              <a:t> *</a:t>
            </a:r>
            <a:r>
              <a:rPr dirty="0" err="1"/>
              <a:t>attr</a:t>
            </a:r>
            <a:r>
              <a:rPr dirty="0"/>
              <a:t>, int policy)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42271" y="1005840"/>
            <a:ext cx="8229600" cy="914400"/>
          </a:xfrm>
          <a:prstGeom prst="rect">
            <a:avLst/>
          </a:prstGeom>
          <a:noFill/>
        </p:spPr>
        <p:txBody>
          <a:bodyPr wrap="none">
            <a:spAutoFit/>
          </a:bodyPr>
          <a:lstStyle/>
          <a:p>
            <a:pPr>
              <a:defRPr sz="2800" b="1"/>
            </a:pPr>
            <a:r>
              <a:rPr dirty="0"/>
              <a:t>POSIX Real-Time Scheduling API</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rPr dirty="0"/>
              <a:t>#include &lt;</a:t>
            </a:r>
            <a:r>
              <a:rPr dirty="0" err="1"/>
              <a:t>pthread.h</a:t>
            </a:r>
            <a:r>
              <a:rPr dirty="0"/>
              <a:t>&gt;</a:t>
            </a:r>
          </a:p>
          <a:p>
            <a:pPr>
              <a:defRPr sz="1600"/>
            </a:pPr>
            <a:r>
              <a:rPr dirty="0"/>
              <a:t>#include &lt;</a:t>
            </a:r>
            <a:r>
              <a:rPr dirty="0" err="1"/>
              <a:t>stdio.h</a:t>
            </a:r>
            <a:r>
              <a:rPr dirty="0"/>
              <a:t>&gt;</a:t>
            </a:r>
          </a:p>
          <a:p>
            <a:pPr>
              <a:defRPr sz="1600"/>
            </a:pPr>
            <a:r>
              <a:rPr dirty="0"/>
              <a:t>#define NUM_THREADS 5</a:t>
            </a:r>
          </a:p>
          <a:p>
            <a:pPr>
              <a:defRPr sz="1600"/>
            </a:pPr>
            <a:r>
              <a:rPr dirty="0"/>
              <a:t>int main(int </a:t>
            </a:r>
            <a:r>
              <a:rPr dirty="0" err="1"/>
              <a:t>argc</a:t>
            </a:r>
            <a:r>
              <a:rPr dirty="0"/>
              <a:t>, char *</a:t>
            </a:r>
            <a:r>
              <a:rPr dirty="0" err="1"/>
              <a:t>argv</a:t>
            </a:r>
            <a:r>
              <a:rPr dirty="0"/>
              <a:t>[])</a:t>
            </a:r>
          </a:p>
          <a:p>
            <a:pPr>
              <a:defRPr sz="1600"/>
            </a:pPr>
            <a:r>
              <a:rPr dirty="0"/>
              <a:t>{</a:t>
            </a:r>
          </a:p>
          <a:p>
            <a:pPr>
              <a:defRPr sz="1600"/>
            </a:pPr>
            <a:r>
              <a:rPr dirty="0"/>
              <a:t>int </a:t>
            </a:r>
            <a:r>
              <a:rPr dirty="0" err="1"/>
              <a:t>i</a:t>
            </a:r>
            <a:r>
              <a:rPr dirty="0"/>
              <a:t>, policy;</a:t>
            </a:r>
          </a:p>
          <a:p>
            <a:pPr>
              <a:defRPr sz="1600"/>
            </a:pPr>
            <a:r>
              <a:rPr dirty="0" err="1"/>
              <a:t>pthread_t_tid</a:t>
            </a:r>
            <a:r>
              <a:rPr dirty="0"/>
              <a:t>[NUM_THREADS];</a:t>
            </a:r>
          </a:p>
          <a:p>
            <a:pPr>
              <a:defRPr sz="1600"/>
            </a:pPr>
            <a:r>
              <a:rPr dirty="0" err="1"/>
              <a:t>pthread_attr_t</a:t>
            </a:r>
            <a:r>
              <a:rPr dirty="0"/>
              <a:t> </a:t>
            </a:r>
            <a:r>
              <a:rPr dirty="0" err="1"/>
              <a:t>attr</a:t>
            </a:r>
            <a:r>
              <a:rPr dirty="0"/>
              <a:t>;</a:t>
            </a:r>
          </a:p>
          <a:p>
            <a:pPr>
              <a:defRPr sz="1600"/>
            </a:pPr>
            <a:r>
              <a:rPr dirty="0"/>
              <a:t>/* get the default attributes */</a:t>
            </a:r>
          </a:p>
          <a:p>
            <a:pPr>
              <a:defRPr sz="1600"/>
            </a:pPr>
            <a:r>
              <a:rPr dirty="0" err="1"/>
              <a:t>pthread_attr_init</a:t>
            </a:r>
            <a:r>
              <a:rPr dirty="0"/>
              <a:t>(&amp;</a:t>
            </a:r>
            <a:r>
              <a:rPr dirty="0" err="1"/>
              <a:t>attr</a:t>
            </a:r>
            <a:r>
              <a:rPr dirty="0"/>
              <a:t>);</a:t>
            </a:r>
          </a:p>
          <a:p>
            <a:pPr>
              <a:defRPr sz="1600"/>
            </a:pPr>
            <a:r>
              <a:rPr dirty="0"/>
              <a:t>/* get the current scheduling policy */</a:t>
            </a:r>
          </a:p>
          <a:p>
            <a:pPr>
              <a:defRPr sz="1600"/>
            </a:pPr>
            <a:r>
              <a:rPr dirty="0"/>
              <a:t>if (</a:t>
            </a:r>
            <a:r>
              <a:rPr dirty="0" err="1"/>
              <a:t>pthread_attr_getschedpolicy</a:t>
            </a:r>
            <a:r>
              <a:rPr dirty="0"/>
              <a:t>(&amp;</a:t>
            </a:r>
            <a:r>
              <a:rPr dirty="0" err="1"/>
              <a:t>attr</a:t>
            </a:r>
            <a:r>
              <a:rPr dirty="0"/>
              <a:t>, &amp;policy) != 0)</a:t>
            </a:r>
          </a:p>
          <a:p>
            <a:pPr>
              <a:defRPr sz="1600"/>
            </a:pPr>
            <a:r>
              <a:rPr dirty="0" err="1"/>
              <a:t>fprintf</a:t>
            </a:r>
            <a:r>
              <a:rPr dirty="0"/>
              <a:t>(stderr, "Unable to get policy.\n");</a:t>
            </a:r>
          </a:p>
          <a:p>
            <a:pPr>
              <a:defRPr sz="1600"/>
            </a:pPr>
            <a:r>
              <a:rPr dirty="0"/>
              <a:t>else {</a:t>
            </a:r>
          </a:p>
          <a:p>
            <a:pPr>
              <a:defRPr sz="1600"/>
            </a:pPr>
            <a:r>
              <a:rPr dirty="0"/>
              <a:t>if (policy == SCHED_OTHER) </a:t>
            </a:r>
            <a:r>
              <a:rPr dirty="0" err="1"/>
              <a:t>printf</a:t>
            </a:r>
            <a:r>
              <a:rPr dirty="0"/>
              <a:t>("SCHED_OTHER\n");</a:t>
            </a:r>
          </a:p>
          <a:p>
            <a:pPr>
              <a:defRPr sz="1600"/>
            </a:pPr>
            <a:r>
              <a:rPr dirty="0"/>
              <a:t>else if (policy == SCHED_RR) </a:t>
            </a:r>
            <a:r>
              <a:rPr dirty="0" err="1"/>
              <a:t>printf</a:t>
            </a:r>
            <a:r>
              <a:rPr dirty="0"/>
              <a:t>("SCHED_RR\n");</a:t>
            </a:r>
          </a:p>
          <a:p>
            <a:pPr>
              <a:defRPr sz="1600"/>
            </a:pPr>
            <a:r>
              <a:rPr dirty="0"/>
              <a:t>else if (policy == SCHED_FIFO) </a:t>
            </a:r>
            <a:r>
              <a:rPr dirty="0" err="1"/>
              <a:t>printf</a:t>
            </a:r>
            <a:r>
              <a:rPr dirty="0"/>
              <a:t>("SCHED_FIFO\n");</a:t>
            </a:r>
          </a:p>
          <a:p>
            <a:pPr>
              <a:defRPr sz="1600"/>
            </a:pPr>
            <a:r>
              <a:rPr dirty="0"/>
              <a: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73459" y="1005840"/>
            <a:ext cx="8229600" cy="914400"/>
          </a:xfrm>
          <a:prstGeom prst="rect">
            <a:avLst/>
          </a:prstGeom>
          <a:noFill/>
        </p:spPr>
        <p:txBody>
          <a:bodyPr wrap="none">
            <a:spAutoFit/>
          </a:bodyPr>
          <a:lstStyle/>
          <a:p>
            <a:pPr>
              <a:defRPr sz="2800" b="1"/>
            </a:pPr>
            <a:r>
              <a:t>POSIX Real-Time Scheduling API (Cont.)</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t>/* set the scheduling policy - FIFO, RR, or OTHER */</a:t>
            </a:r>
          </a:p>
          <a:p>
            <a:pPr>
              <a:defRPr sz="1600"/>
            </a:pPr>
            <a:r>
              <a:t>if (pthread_attr_setschedpolicy(&amp;attr, SCHED_FIFO) != 0)</a:t>
            </a:r>
          </a:p>
          <a:p>
            <a:pPr>
              <a:defRPr sz="1600"/>
            </a:pPr>
            <a:r>
              <a:t>fprintf(stderr, "Unable to set policy.\n");</a:t>
            </a:r>
          </a:p>
          <a:p>
            <a:pPr>
              <a:defRPr sz="1600"/>
            </a:pPr>
            <a:r>
              <a:t>/* create the threads */</a:t>
            </a:r>
          </a:p>
          <a:p>
            <a:pPr>
              <a:defRPr sz="1600"/>
            </a:pPr>
            <a:r>
              <a:t>for (i = 0; i &lt; NUM_THREADS; i++)</a:t>
            </a:r>
          </a:p>
          <a:p>
            <a:pPr>
              <a:defRPr sz="1600"/>
            </a:pPr>
            <a:r>
              <a:t>pthread_create(&amp;tid[i],&amp;attr,runner,NULL);</a:t>
            </a:r>
          </a:p>
          <a:p>
            <a:pPr>
              <a:defRPr sz="1600"/>
            </a:pPr>
            <a:r>
              <a:t>/* now join on each thread */</a:t>
            </a:r>
          </a:p>
          <a:p>
            <a:pPr>
              <a:defRPr sz="1600"/>
            </a:pPr>
            <a:r>
              <a:t>for (i = 0; i &lt; NUM_THREADS; i++)</a:t>
            </a:r>
          </a:p>
          <a:p>
            <a:pPr>
              <a:defRPr sz="1600"/>
            </a:pPr>
            <a:r>
              <a:t>pthread_join(tid[i], NULL);</a:t>
            </a:r>
          </a:p>
          <a:p>
            <a:pPr>
              <a:defRPr sz="1600"/>
            </a:pPr>
            <a:r>
              <a:t>}</a:t>
            </a:r>
          </a:p>
          <a:p>
            <a:pPr>
              <a:defRPr sz="1600"/>
            </a:pPr>
            <a:r>
              <a:t>/* Each thread will begin control in this function */</a:t>
            </a:r>
          </a:p>
          <a:p>
            <a:pPr>
              <a:defRPr sz="1600"/>
            </a:pPr>
            <a:r>
              <a:t>void *runner(void *param)</a:t>
            </a:r>
          </a:p>
          <a:p>
            <a:pPr>
              <a:defRPr sz="1600"/>
            </a:pPr>
            <a:r>
              <a:t>{</a:t>
            </a:r>
          </a:p>
          <a:p>
            <a:pPr>
              <a:defRPr sz="1600"/>
            </a:pPr>
            <a:r>
              <a:t>/* do some work ... */</a:t>
            </a:r>
          </a:p>
          <a:p>
            <a:pPr>
              <a:defRPr sz="1600"/>
            </a:pPr>
            <a:r>
              <a:t>pthread_exit(0);</a:t>
            </a:r>
          </a:p>
          <a:p>
            <a:pPr>
              <a:defRPr sz="1600"/>
            </a:pPr>
            <a:r>
              <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3286" y="1005840"/>
            <a:ext cx="8229600" cy="914400"/>
          </a:xfrm>
          <a:prstGeom prst="rect">
            <a:avLst/>
          </a:prstGeom>
          <a:noFill/>
        </p:spPr>
        <p:txBody>
          <a:bodyPr wrap="none">
            <a:spAutoFit/>
          </a:bodyPr>
          <a:lstStyle/>
          <a:p>
            <a:pPr>
              <a:defRPr sz="2800" b="1"/>
            </a:pPr>
            <a:r>
              <a:t>Operating System Examples</a:t>
            </a:r>
          </a:p>
        </p:txBody>
      </p:sp>
      <p:sp>
        <p:nvSpPr>
          <p:cNvPr id="3" name="TextBox 2"/>
          <p:cNvSpPr txBox="1"/>
          <p:nvPr/>
        </p:nvSpPr>
        <p:spPr>
          <a:xfrm>
            <a:off x="640080" y="1920240"/>
            <a:ext cx="8229600" cy="4572000"/>
          </a:xfrm>
          <a:prstGeom prst="rect">
            <a:avLst/>
          </a:prstGeom>
          <a:noFill/>
        </p:spPr>
        <p:txBody>
          <a:bodyPr wrap="none">
            <a:spAutoFit/>
          </a:bodyPr>
          <a:lstStyle/>
          <a:p>
            <a:pPr>
              <a:defRPr sz="1600"/>
            </a:pPr>
            <a:r>
              <a:t>Linux scheduling</a:t>
            </a:r>
          </a:p>
          <a:p>
            <a:pPr>
              <a:defRPr sz="1600"/>
            </a:pPr>
            <a:r>
              <a:t>Windows scheduling</a:t>
            </a:r>
          </a:p>
          <a:p>
            <a:pPr>
              <a:defRPr sz="1600"/>
            </a:pPr>
            <a:r>
              <a:t>Solaris scheduling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78037" y="822960"/>
            <a:ext cx="8229600" cy="914400"/>
          </a:xfrm>
          <a:prstGeom prst="rect">
            <a:avLst/>
          </a:prstGeom>
          <a:noFill/>
        </p:spPr>
        <p:txBody>
          <a:bodyPr wrap="none">
            <a:spAutoFit/>
          </a:bodyPr>
          <a:lstStyle/>
          <a:p>
            <a:pPr>
              <a:defRPr sz="2800" b="1"/>
            </a:pPr>
            <a:r>
              <a:rPr dirty="0"/>
              <a:t>Linux Scheduling Through Version 2.5</a:t>
            </a:r>
          </a:p>
        </p:txBody>
      </p:sp>
      <p:sp>
        <p:nvSpPr>
          <p:cNvPr id="3" name="TextBox 2"/>
          <p:cNvSpPr txBox="1"/>
          <p:nvPr/>
        </p:nvSpPr>
        <p:spPr>
          <a:xfrm>
            <a:off x="457200" y="1463040"/>
            <a:ext cx="8229600" cy="4572000"/>
          </a:xfrm>
          <a:prstGeom prst="rect">
            <a:avLst/>
          </a:prstGeom>
          <a:noFill/>
        </p:spPr>
        <p:txBody>
          <a:bodyPr wrap="none">
            <a:spAutoFit/>
          </a:bodyPr>
          <a:lstStyle/>
          <a:p>
            <a:pPr>
              <a:defRPr sz="1600"/>
            </a:pPr>
            <a:r>
              <a:t>Prior to kernel version 2.5, ran variation of standard UNIX scheduling algorithm</a:t>
            </a:r>
          </a:p>
          <a:p>
            <a:pPr>
              <a:defRPr sz="1600"/>
            </a:pPr>
            <a:r>
              <a:t>Version 2.5 moved to constant order O(1) scheduling time</a:t>
            </a:r>
          </a:p>
          <a:p>
            <a:pPr>
              <a:defRPr sz="1600"/>
            </a:pPr>
            <a:r>
              <a:t>Preemptive, priority based</a:t>
            </a:r>
          </a:p>
          <a:p>
            <a:pPr>
              <a:defRPr sz="1600"/>
            </a:pPr>
            <a:r>
              <a:t>Two priority ranges: time-sharing and real-time</a:t>
            </a:r>
          </a:p>
          <a:p>
            <a:pPr>
              <a:defRPr sz="1600"/>
            </a:pPr>
            <a:r>
              <a:t>Real-time range from 0 to 99 and nice value from 100 to 140</a:t>
            </a:r>
          </a:p>
          <a:p>
            <a:pPr>
              <a:defRPr sz="1600"/>
            </a:pPr>
            <a:r>
              <a:t>Map into  global priority with numerically lower values indicating higher priority</a:t>
            </a:r>
          </a:p>
          <a:p>
            <a:pPr>
              <a:defRPr sz="1600"/>
            </a:pPr>
            <a:r>
              <a:t>Higher priority gets larger q</a:t>
            </a:r>
          </a:p>
          <a:p>
            <a:pPr>
              <a:defRPr sz="1600"/>
            </a:pPr>
            <a:r>
              <a:t>Task run-able as long as time left in time slice (active)</a:t>
            </a:r>
          </a:p>
          <a:p>
            <a:pPr>
              <a:defRPr sz="1600"/>
            </a:pPr>
            <a:r>
              <a:t>If no time left (expired), not run-able until all other tasks use their slices</a:t>
            </a:r>
          </a:p>
          <a:p>
            <a:pPr>
              <a:defRPr sz="1600"/>
            </a:pPr>
            <a:r>
              <a:t>All run-able tasks tracked in per-CPU runqueue data structure</a:t>
            </a:r>
          </a:p>
          <a:p>
            <a:pPr>
              <a:defRPr sz="1600"/>
            </a:pPr>
            <a:r>
              <a:t>Two priority arrays (active, expired)</a:t>
            </a:r>
          </a:p>
          <a:p>
            <a:pPr>
              <a:defRPr sz="1600"/>
            </a:pPr>
            <a:r>
              <a:t>Tasks indexed by priority</a:t>
            </a:r>
          </a:p>
          <a:p>
            <a:pPr>
              <a:defRPr sz="1600"/>
            </a:pPr>
            <a:r>
              <a:t>When no more active, arrays are exchanged</a:t>
            </a:r>
          </a:p>
          <a:p>
            <a:pPr>
              <a:defRPr sz="1600"/>
            </a:pPr>
            <a:r>
              <a:t>Worked well, but poor response times for interactive processes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20662" y="822960"/>
            <a:ext cx="8229600" cy="914400"/>
          </a:xfrm>
          <a:prstGeom prst="rect">
            <a:avLst/>
          </a:prstGeom>
          <a:noFill/>
        </p:spPr>
        <p:txBody>
          <a:bodyPr wrap="none">
            <a:spAutoFit/>
          </a:bodyPr>
          <a:lstStyle/>
          <a:p>
            <a:pPr>
              <a:defRPr sz="2800" b="1"/>
            </a:pPr>
            <a:r>
              <a:rPr dirty="0"/>
              <a:t>CPU Scheduler</a:t>
            </a:r>
          </a:p>
        </p:txBody>
      </p:sp>
      <p:sp>
        <p:nvSpPr>
          <p:cNvPr id="3" name="TextBox 2"/>
          <p:cNvSpPr txBox="1"/>
          <p:nvPr/>
        </p:nvSpPr>
        <p:spPr>
          <a:xfrm>
            <a:off x="457201" y="1463040"/>
            <a:ext cx="9522372" cy="2800767"/>
          </a:xfrm>
          <a:prstGeom prst="rect">
            <a:avLst/>
          </a:prstGeom>
          <a:noFill/>
        </p:spPr>
        <p:txBody>
          <a:bodyPr wrap="square">
            <a:spAutoFit/>
          </a:bodyPr>
          <a:lstStyle/>
          <a:p>
            <a:pPr marL="285750" indent="-285750">
              <a:buFont typeface="Arial" panose="020B0604020202020204" pitchFamily="34" charset="0"/>
              <a:buChar char="•"/>
              <a:defRPr sz="1600"/>
            </a:pPr>
            <a:r>
              <a:rPr dirty="0"/>
              <a:t>The CPU scheduler selects from among the processes in ready queue, and allocates a CPU core to one of them</a:t>
            </a:r>
          </a:p>
          <a:p>
            <a:pPr marL="285750" indent="-285750">
              <a:buFont typeface="Arial" panose="020B0604020202020204" pitchFamily="34" charset="0"/>
              <a:buChar char="•"/>
              <a:defRPr sz="1600"/>
            </a:pPr>
            <a:r>
              <a:rPr dirty="0"/>
              <a:t>Queue may be ordered in various ways</a:t>
            </a:r>
          </a:p>
          <a:p>
            <a:pPr marL="285750" indent="-285750">
              <a:buFont typeface="Arial" panose="020B0604020202020204" pitchFamily="34" charset="0"/>
              <a:buChar char="•"/>
              <a:defRPr sz="1600"/>
            </a:pPr>
            <a:r>
              <a:rPr dirty="0"/>
              <a:t>CPU scheduling decisions may take place when a process:</a:t>
            </a:r>
          </a:p>
          <a:p>
            <a:pPr marL="285750" indent="-285750">
              <a:buFont typeface="Arial" panose="020B0604020202020204" pitchFamily="34" charset="0"/>
              <a:buChar char="•"/>
              <a:defRPr sz="1600"/>
            </a:pPr>
            <a:r>
              <a:rPr dirty="0"/>
              <a:t>1.	Switches from running to waiting state</a:t>
            </a:r>
          </a:p>
          <a:p>
            <a:pPr marL="285750" indent="-285750">
              <a:buFont typeface="Arial" panose="020B0604020202020204" pitchFamily="34" charset="0"/>
              <a:buChar char="•"/>
              <a:defRPr sz="1600"/>
            </a:pPr>
            <a:r>
              <a:rPr dirty="0"/>
              <a:t>2.	Switches from running to ready state</a:t>
            </a:r>
          </a:p>
          <a:p>
            <a:pPr marL="285750" indent="-285750">
              <a:buFont typeface="Arial" panose="020B0604020202020204" pitchFamily="34" charset="0"/>
              <a:buChar char="•"/>
              <a:defRPr sz="1600"/>
            </a:pPr>
            <a:r>
              <a:rPr dirty="0"/>
              <a:t>3.	Switches from waiting to ready</a:t>
            </a:r>
          </a:p>
          <a:p>
            <a:pPr marL="285750" indent="-285750">
              <a:buFont typeface="Arial" panose="020B0604020202020204" pitchFamily="34" charset="0"/>
              <a:buChar char="•"/>
              <a:defRPr sz="1600"/>
            </a:pPr>
            <a:r>
              <a:rPr dirty="0"/>
              <a:t>Terminates</a:t>
            </a:r>
          </a:p>
          <a:p>
            <a:pPr marL="285750" indent="-285750">
              <a:buFont typeface="Arial" panose="020B0604020202020204" pitchFamily="34" charset="0"/>
              <a:buChar char="•"/>
              <a:defRPr sz="1600"/>
            </a:pPr>
            <a:r>
              <a:rPr dirty="0"/>
              <a:t>For situations 1 and 4, there is no choice in terms of scheduling. A new process (if one exists in the ready queue) must be selected for execution.</a:t>
            </a:r>
          </a:p>
          <a:p>
            <a:pPr marL="285750" indent="-285750">
              <a:buFont typeface="Arial" panose="020B0604020202020204" pitchFamily="34" charset="0"/>
              <a:buChar char="•"/>
              <a:defRPr sz="1600"/>
            </a:pPr>
            <a:r>
              <a:rPr dirty="0"/>
              <a:t>For situations 2 and 3, however, there is  a choice.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1083" y="1005840"/>
            <a:ext cx="8229600" cy="914400"/>
          </a:xfrm>
          <a:prstGeom prst="rect">
            <a:avLst/>
          </a:prstGeom>
          <a:noFill/>
        </p:spPr>
        <p:txBody>
          <a:bodyPr wrap="none">
            <a:spAutoFit/>
          </a:bodyPr>
          <a:lstStyle/>
          <a:p>
            <a:pPr>
              <a:defRPr sz="2800" b="1"/>
            </a:pPr>
            <a:r>
              <a:rPr dirty="0"/>
              <a:t>Linux Scheduling in Version 2.6.23 +</a:t>
            </a:r>
          </a:p>
        </p:txBody>
      </p:sp>
      <p:sp>
        <p:nvSpPr>
          <p:cNvPr id="3" name="TextBox 2"/>
          <p:cNvSpPr txBox="1"/>
          <p:nvPr/>
        </p:nvSpPr>
        <p:spPr>
          <a:xfrm>
            <a:off x="457200" y="1463040"/>
            <a:ext cx="8334333" cy="2062103"/>
          </a:xfrm>
          <a:prstGeom prst="rect">
            <a:avLst/>
          </a:prstGeom>
          <a:noFill/>
        </p:spPr>
        <p:txBody>
          <a:bodyPr wrap="none">
            <a:spAutoFit/>
          </a:bodyPr>
          <a:lstStyle/>
          <a:p>
            <a:pPr marL="285750" indent="-285750">
              <a:buFont typeface="Arial" panose="020B0604020202020204" pitchFamily="34" charset="0"/>
              <a:buChar char="•"/>
              <a:defRPr sz="1600"/>
            </a:pPr>
            <a:r>
              <a:rPr dirty="0"/>
              <a:t>Completely Fair Scheduler (CFS)</a:t>
            </a:r>
          </a:p>
          <a:p>
            <a:pPr marL="285750" indent="-285750">
              <a:buFont typeface="Arial" panose="020B0604020202020204" pitchFamily="34" charset="0"/>
              <a:buChar char="•"/>
              <a:defRPr sz="1600"/>
            </a:pPr>
            <a:r>
              <a:rPr dirty="0"/>
              <a:t>Scheduling classes</a:t>
            </a:r>
          </a:p>
          <a:p>
            <a:pPr marL="285750" indent="-285750">
              <a:buFont typeface="Arial" panose="020B0604020202020204" pitchFamily="34" charset="0"/>
              <a:buChar char="•"/>
              <a:defRPr sz="1600"/>
            </a:pPr>
            <a:r>
              <a:rPr dirty="0"/>
              <a:t>Each has specific priority</a:t>
            </a:r>
          </a:p>
          <a:p>
            <a:pPr marL="285750" indent="-285750">
              <a:buFont typeface="Arial" panose="020B0604020202020204" pitchFamily="34" charset="0"/>
              <a:buChar char="•"/>
              <a:defRPr sz="1600"/>
            </a:pPr>
            <a:r>
              <a:rPr dirty="0"/>
              <a:t>Scheduler picks highest priority task in highest scheduling class</a:t>
            </a:r>
          </a:p>
          <a:p>
            <a:pPr marL="285750" indent="-285750">
              <a:buFont typeface="Arial" panose="020B0604020202020204" pitchFamily="34" charset="0"/>
              <a:buChar char="•"/>
              <a:defRPr sz="1600"/>
            </a:pPr>
            <a:r>
              <a:rPr dirty="0"/>
              <a:t>Rather than quantum based on fixed time allotments, based on proportion of CPU time</a:t>
            </a:r>
          </a:p>
          <a:p>
            <a:pPr marL="285750" indent="-285750">
              <a:buFont typeface="Arial" panose="020B0604020202020204" pitchFamily="34" charset="0"/>
              <a:buChar char="•"/>
              <a:defRPr sz="1600"/>
            </a:pPr>
            <a:r>
              <a:rPr dirty="0"/>
              <a:t>Two scheduling classes included, others can be added</a:t>
            </a:r>
          </a:p>
          <a:p>
            <a:pPr marL="285750" indent="-285750">
              <a:buFont typeface="Arial" panose="020B0604020202020204" pitchFamily="34" charset="0"/>
              <a:buChar char="•"/>
              <a:defRPr sz="1600"/>
            </a:pPr>
            <a:r>
              <a:rPr dirty="0"/>
              <a:t>default</a:t>
            </a:r>
          </a:p>
          <a:p>
            <a:pPr marL="285750" indent="-285750">
              <a:buFont typeface="Arial" panose="020B0604020202020204" pitchFamily="34" charset="0"/>
              <a:buChar char="•"/>
              <a:defRPr sz="1600"/>
            </a:pPr>
            <a:r>
              <a:rPr dirty="0"/>
              <a:t>real-time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96683" y="1005840"/>
            <a:ext cx="8229600" cy="914400"/>
          </a:xfrm>
          <a:prstGeom prst="rect">
            <a:avLst/>
          </a:prstGeom>
          <a:noFill/>
        </p:spPr>
        <p:txBody>
          <a:bodyPr wrap="none">
            <a:spAutoFit/>
          </a:bodyPr>
          <a:lstStyle/>
          <a:p>
            <a:pPr>
              <a:defRPr sz="2800" b="1"/>
            </a:pPr>
            <a:r>
              <a:t>Linux Scheduling in Version 2.6.23 + (Cont.)</a:t>
            </a:r>
          </a:p>
        </p:txBody>
      </p:sp>
      <p:sp>
        <p:nvSpPr>
          <p:cNvPr id="3" name="TextBox 2"/>
          <p:cNvSpPr txBox="1"/>
          <p:nvPr/>
        </p:nvSpPr>
        <p:spPr>
          <a:xfrm>
            <a:off x="457200" y="1463040"/>
            <a:ext cx="8550739" cy="2062103"/>
          </a:xfrm>
          <a:prstGeom prst="rect">
            <a:avLst/>
          </a:prstGeom>
          <a:noFill/>
        </p:spPr>
        <p:txBody>
          <a:bodyPr wrap="none">
            <a:spAutoFit/>
          </a:bodyPr>
          <a:lstStyle/>
          <a:p>
            <a:pPr marL="285750" indent="-285750">
              <a:buFont typeface="Arial" panose="020B0604020202020204" pitchFamily="34" charset="0"/>
              <a:buChar char="•"/>
              <a:defRPr sz="1600"/>
            </a:pPr>
            <a:r>
              <a:rPr dirty="0"/>
              <a:t>Quantum calculated based on nice value from -20 to +19</a:t>
            </a:r>
          </a:p>
          <a:p>
            <a:pPr marL="285750" indent="-285750">
              <a:buFont typeface="Arial" panose="020B0604020202020204" pitchFamily="34" charset="0"/>
              <a:buChar char="•"/>
              <a:defRPr sz="1600"/>
            </a:pPr>
            <a:r>
              <a:rPr dirty="0"/>
              <a:t>Lower value is higher priority</a:t>
            </a:r>
          </a:p>
          <a:p>
            <a:pPr marL="285750" indent="-285750">
              <a:buFont typeface="Arial" panose="020B0604020202020204" pitchFamily="34" charset="0"/>
              <a:buChar char="•"/>
              <a:defRPr sz="1600"/>
            </a:pPr>
            <a:r>
              <a:rPr dirty="0"/>
              <a:t>Calculates target latency – interval of time during which task should run at least once</a:t>
            </a:r>
          </a:p>
          <a:p>
            <a:pPr marL="285750" indent="-285750">
              <a:buFont typeface="Arial" panose="020B0604020202020204" pitchFamily="34" charset="0"/>
              <a:buChar char="•"/>
              <a:defRPr sz="1600"/>
            </a:pPr>
            <a:r>
              <a:rPr dirty="0"/>
              <a:t>Target latency can increase if say number of active tasks increases</a:t>
            </a:r>
          </a:p>
          <a:p>
            <a:pPr marL="285750" indent="-285750">
              <a:buFont typeface="Arial" panose="020B0604020202020204" pitchFamily="34" charset="0"/>
              <a:buChar char="•"/>
              <a:defRPr sz="1600"/>
            </a:pPr>
            <a:r>
              <a:rPr dirty="0"/>
              <a:t>CFS scheduler maintains per task virtual run time in variable </a:t>
            </a:r>
            <a:r>
              <a:rPr dirty="0" err="1"/>
              <a:t>vruntime</a:t>
            </a:r>
            <a:endParaRPr dirty="0"/>
          </a:p>
          <a:p>
            <a:pPr marL="285750" indent="-285750">
              <a:buFont typeface="Arial" panose="020B0604020202020204" pitchFamily="34" charset="0"/>
              <a:buChar char="•"/>
              <a:defRPr sz="1600"/>
            </a:pPr>
            <a:r>
              <a:rPr dirty="0"/>
              <a:t>Associated with decay factor based on priority of task – lower priority is higher decay rate</a:t>
            </a:r>
          </a:p>
          <a:p>
            <a:pPr marL="285750" indent="-285750">
              <a:buFont typeface="Arial" panose="020B0604020202020204" pitchFamily="34" charset="0"/>
              <a:buChar char="•"/>
              <a:defRPr sz="1600"/>
            </a:pPr>
            <a:r>
              <a:rPr dirty="0"/>
              <a:t>Normal default priority yields virtual run time = actual run time</a:t>
            </a:r>
          </a:p>
          <a:p>
            <a:pPr marL="285750" indent="-285750">
              <a:buFont typeface="Arial" panose="020B0604020202020204" pitchFamily="34" charset="0"/>
              <a:buChar char="•"/>
              <a:defRPr sz="1600"/>
            </a:pPr>
            <a:r>
              <a:rPr dirty="0"/>
              <a:t>To decide next task to run, scheduler picks task with lowest virtual run time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5200" y="1005840"/>
            <a:ext cx="8229600" cy="914400"/>
          </a:xfrm>
          <a:prstGeom prst="rect">
            <a:avLst/>
          </a:prstGeom>
          <a:noFill/>
        </p:spPr>
        <p:txBody>
          <a:bodyPr wrap="none">
            <a:spAutoFit/>
          </a:bodyPr>
          <a:lstStyle/>
          <a:p>
            <a:pPr>
              <a:defRPr sz="2800" b="1"/>
            </a:pPr>
            <a:r>
              <a:rPr dirty="0"/>
              <a:t>CFS Performance</a:t>
            </a:r>
          </a:p>
        </p:txBody>
      </p:sp>
      <p:sp>
        <p:nvSpPr>
          <p:cNvPr id="3" name="TextBox 2"/>
          <p:cNvSpPr txBox="1"/>
          <p:nvPr/>
        </p:nvSpPr>
        <p:spPr>
          <a:xfrm>
            <a:off x="457200" y="1463040"/>
            <a:ext cx="8229600" cy="4572000"/>
          </a:xfrm>
          <a:prstGeom prst="rect">
            <a:avLst/>
          </a:prstGeom>
          <a:noFill/>
        </p:spPr>
        <p:txBody>
          <a:bodyPr wrap="none">
            <a:spAutoFit/>
          </a:bodyPr>
          <a:lstStyle/>
          <a:p>
            <a:endParaRPr/>
          </a:p>
        </p:txBody>
      </p:sp>
      <p:pic>
        <p:nvPicPr>
          <p:cNvPr id="4" name="Picture 4" descr="Screen Shot 2012-12-17 at 9.25.06 PM.png">
            <a:extLst>
              <a:ext uri="{FF2B5EF4-FFF2-40B4-BE49-F238E27FC236}">
                <a16:creationId xmlns:a16="http://schemas.microsoft.com/office/drawing/2014/main" id="{7ED63AAE-C4CE-6EDE-4459-09CC521D1D0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30563" y="1807711"/>
            <a:ext cx="4389437" cy="4339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36166" y="822960"/>
            <a:ext cx="8229600" cy="914400"/>
          </a:xfrm>
          <a:prstGeom prst="rect">
            <a:avLst/>
          </a:prstGeom>
          <a:noFill/>
        </p:spPr>
        <p:txBody>
          <a:bodyPr wrap="none">
            <a:spAutoFit/>
          </a:bodyPr>
          <a:lstStyle/>
          <a:p>
            <a:pPr>
              <a:defRPr sz="2800" b="1"/>
            </a:pPr>
            <a:r>
              <a:t>Linux Scheduling (Cont.)</a:t>
            </a:r>
          </a:p>
        </p:txBody>
      </p:sp>
      <p:sp>
        <p:nvSpPr>
          <p:cNvPr id="3" name="TextBox 2"/>
          <p:cNvSpPr txBox="1"/>
          <p:nvPr/>
        </p:nvSpPr>
        <p:spPr>
          <a:xfrm>
            <a:off x="732031" y="1871003"/>
            <a:ext cx="5363969" cy="1323439"/>
          </a:xfrm>
          <a:prstGeom prst="rect">
            <a:avLst/>
          </a:prstGeom>
          <a:noFill/>
        </p:spPr>
        <p:txBody>
          <a:bodyPr wrap="none">
            <a:spAutoFit/>
          </a:bodyPr>
          <a:lstStyle/>
          <a:p>
            <a:pPr marL="285750" indent="-285750">
              <a:buFont typeface="Arial" panose="020B0604020202020204" pitchFamily="34" charset="0"/>
              <a:buChar char="•"/>
              <a:defRPr sz="1600"/>
            </a:pPr>
            <a:r>
              <a:rPr dirty="0"/>
              <a:t>Real-time scheduling according to POSIX.1b</a:t>
            </a:r>
          </a:p>
          <a:p>
            <a:pPr marL="285750" indent="-285750">
              <a:buFont typeface="Arial" panose="020B0604020202020204" pitchFamily="34" charset="0"/>
              <a:buChar char="•"/>
              <a:defRPr sz="1600"/>
            </a:pPr>
            <a:r>
              <a:rPr dirty="0"/>
              <a:t>Real-time tasks have static priorities</a:t>
            </a:r>
          </a:p>
          <a:p>
            <a:pPr marL="285750" indent="-285750">
              <a:buFont typeface="Arial" panose="020B0604020202020204" pitchFamily="34" charset="0"/>
              <a:buChar char="•"/>
              <a:defRPr sz="1600"/>
            </a:pPr>
            <a:r>
              <a:rPr dirty="0"/>
              <a:t>Real-time plus normal map into global priority scheme</a:t>
            </a:r>
          </a:p>
          <a:p>
            <a:pPr marL="285750" indent="-285750">
              <a:buFont typeface="Arial" panose="020B0604020202020204" pitchFamily="34" charset="0"/>
              <a:buChar char="•"/>
              <a:defRPr sz="1600"/>
            </a:pPr>
            <a:r>
              <a:rPr dirty="0"/>
              <a:t>Nice value of -20 maps to global priority 100</a:t>
            </a:r>
          </a:p>
          <a:p>
            <a:pPr marL="285750" indent="-285750">
              <a:buFont typeface="Arial" panose="020B0604020202020204" pitchFamily="34" charset="0"/>
              <a:buChar char="•"/>
              <a:defRPr sz="1600"/>
            </a:pPr>
            <a:r>
              <a:rPr dirty="0"/>
              <a:t>Nice value of +19 maps to priority 139</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59723" y="822960"/>
            <a:ext cx="8229600" cy="914400"/>
          </a:xfrm>
          <a:prstGeom prst="rect">
            <a:avLst/>
          </a:prstGeom>
          <a:noFill/>
        </p:spPr>
        <p:txBody>
          <a:bodyPr wrap="none">
            <a:spAutoFit/>
          </a:bodyPr>
          <a:lstStyle/>
          <a:p>
            <a:pPr>
              <a:defRPr sz="2800" b="1"/>
            </a:pPr>
            <a:r>
              <a:rPr dirty="0"/>
              <a:t>Linux Scheduling (Cont.)</a:t>
            </a:r>
          </a:p>
        </p:txBody>
      </p:sp>
      <p:sp>
        <p:nvSpPr>
          <p:cNvPr id="3" name="TextBox 2"/>
          <p:cNvSpPr txBox="1"/>
          <p:nvPr/>
        </p:nvSpPr>
        <p:spPr>
          <a:xfrm>
            <a:off x="640080" y="2351782"/>
            <a:ext cx="9558997" cy="1077218"/>
          </a:xfrm>
          <a:prstGeom prst="rect">
            <a:avLst/>
          </a:prstGeom>
          <a:noFill/>
        </p:spPr>
        <p:txBody>
          <a:bodyPr wrap="square">
            <a:spAutoFit/>
          </a:bodyPr>
          <a:lstStyle/>
          <a:p>
            <a:pPr marL="285750" indent="-285750">
              <a:buFont typeface="Arial" panose="020B0604020202020204" pitchFamily="34" charset="0"/>
              <a:buChar char="•"/>
              <a:defRPr sz="1600"/>
            </a:pPr>
            <a:r>
              <a:rPr dirty="0"/>
              <a:t>Linux supports load balancing, but is also NUMA-aware.</a:t>
            </a:r>
          </a:p>
          <a:p>
            <a:pPr marL="285750" indent="-285750">
              <a:buFont typeface="Arial" panose="020B0604020202020204" pitchFamily="34" charset="0"/>
              <a:buChar char="•"/>
              <a:defRPr sz="1600"/>
            </a:pPr>
            <a:r>
              <a:rPr dirty="0"/>
              <a:t>Scheduling domain is a set of CPU cores that can be balanced against one another.</a:t>
            </a:r>
          </a:p>
          <a:p>
            <a:pPr marL="285750" indent="-285750">
              <a:buFont typeface="Arial" panose="020B0604020202020204" pitchFamily="34" charset="0"/>
              <a:buChar char="•"/>
              <a:defRPr sz="1600"/>
            </a:pPr>
            <a:r>
              <a:rPr dirty="0"/>
              <a:t>Domains are organized by what they share (i.e., cache memory.) Goal is to keep threads from migrating between domains.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5200" y="822960"/>
            <a:ext cx="8229600" cy="914400"/>
          </a:xfrm>
          <a:prstGeom prst="rect">
            <a:avLst/>
          </a:prstGeom>
          <a:noFill/>
        </p:spPr>
        <p:txBody>
          <a:bodyPr wrap="none">
            <a:spAutoFit/>
          </a:bodyPr>
          <a:lstStyle/>
          <a:p>
            <a:pPr>
              <a:defRPr sz="2800" b="1"/>
            </a:pPr>
            <a:r>
              <a:rPr dirty="0"/>
              <a:t>Windows Scheduling</a:t>
            </a:r>
          </a:p>
        </p:txBody>
      </p:sp>
      <p:sp>
        <p:nvSpPr>
          <p:cNvPr id="3" name="TextBox 2"/>
          <p:cNvSpPr txBox="1"/>
          <p:nvPr/>
        </p:nvSpPr>
        <p:spPr>
          <a:xfrm>
            <a:off x="457200" y="1463040"/>
            <a:ext cx="8359981" cy="2554545"/>
          </a:xfrm>
          <a:prstGeom prst="rect">
            <a:avLst/>
          </a:prstGeom>
          <a:noFill/>
        </p:spPr>
        <p:txBody>
          <a:bodyPr wrap="none">
            <a:spAutoFit/>
          </a:bodyPr>
          <a:lstStyle/>
          <a:p>
            <a:pPr marL="285750" indent="-285750">
              <a:buFont typeface="Arial" panose="020B0604020202020204" pitchFamily="34" charset="0"/>
              <a:buChar char="•"/>
              <a:defRPr sz="1600"/>
            </a:pPr>
            <a:r>
              <a:rPr dirty="0"/>
              <a:t>Windows uses priority-based preemptive scheduling</a:t>
            </a:r>
          </a:p>
          <a:p>
            <a:pPr marL="285750" indent="-285750">
              <a:buFont typeface="Arial" panose="020B0604020202020204" pitchFamily="34" charset="0"/>
              <a:buChar char="•"/>
              <a:defRPr sz="1600"/>
            </a:pPr>
            <a:r>
              <a:rPr dirty="0"/>
              <a:t>Highest-priority thread runs next</a:t>
            </a:r>
          </a:p>
          <a:p>
            <a:pPr marL="285750" indent="-285750">
              <a:buFont typeface="Arial" panose="020B0604020202020204" pitchFamily="34" charset="0"/>
              <a:buChar char="•"/>
              <a:defRPr sz="1600"/>
            </a:pPr>
            <a:r>
              <a:rPr dirty="0"/>
              <a:t>Dispatcher is scheduler</a:t>
            </a:r>
          </a:p>
          <a:p>
            <a:pPr marL="285750" indent="-285750">
              <a:buFont typeface="Arial" panose="020B0604020202020204" pitchFamily="34" charset="0"/>
              <a:buChar char="•"/>
              <a:defRPr sz="1600"/>
            </a:pPr>
            <a:r>
              <a:rPr dirty="0"/>
              <a:t>Thread runs until (1) blocks, (2) uses time slice, (3) preempted by higher-priority thread</a:t>
            </a:r>
          </a:p>
          <a:p>
            <a:pPr marL="285750" indent="-285750">
              <a:buFont typeface="Arial" panose="020B0604020202020204" pitchFamily="34" charset="0"/>
              <a:buChar char="•"/>
              <a:defRPr sz="1600"/>
            </a:pPr>
            <a:r>
              <a:rPr dirty="0"/>
              <a:t>Real-time threads can preempt non-real-time</a:t>
            </a:r>
          </a:p>
          <a:p>
            <a:pPr marL="285750" indent="-285750">
              <a:buFont typeface="Arial" panose="020B0604020202020204" pitchFamily="34" charset="0"/>
              <a:buChar char="•"/>
              <a:defRPr sz="1600"/>
            </a:pPr>
            <a:r>
              <a:rPr dirty="0"/>
              <a:t>32-level priority scheme</a:t>
            </a:r>
          </a:p>
          <a:p>
            <a:pPr marL="285750" indent="-285750">
              <a:buFont typeface="Arial" panose="020B0604020202020204" pitchFamily="34" charset="0"/>
              <a:buChar char="•"/>
              <a:defRPr sz="1600"/>
            </a:pPr>
            <a:r>
              <a:rPr dirty="0"/>
              <a:t>Variable class is 1-15, real-time class is 16-31</a:t>
            </a:r>
          </a:p>
          <a:p>
            <a:pPr marL="285750" indent="-285750">
              <a:buFont typeface="Arial" panose="020B0604020202020204" pitchFamily="34" charset="0"/>
              <a:buChar char="•"/>
              <a:defRPr sz="1600"/>
            </a:pPr>
            <a:r>
              <a:rPr dirty="0"/>
              <a:t>Priority 0 is memory-management thread</a:t>
            </a:r>
          </a:p>
          <a:p>
            <a:pPr marL="285750" indent="-285750">
              <a:buFont typeface="Arial" panose="020B0604020202020204" pitchFamily="34" charset="0"/>
              <a:buChar char="•"/>
              <a:defRPr sz="1600"/>
            </a:pPr>
            <a:r>
              <a:rPr dirty="0"/>
              <a:t>Queue for each priority</a:t>
            </a:r>
          </a:p>
          <a:p>
            <a:pPr marL="285750" indent="-285750">
              <a:buFont typeface="Arial" panose="020B0604020202020204" pitchFamily="34" charset="0"/>
              <a:buChar char="•"/>
              <a:defRPr sz="1600"/>
            </a:pPr>
            <a:r>
              <a:rPr dirty="0"/>
              <a:t>If no run-able thread, runs idle thread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9046" y="928468"/>
            <a:ext cx="8229600" cy="914400"/>
          </a:xfrm>
          <a:prstGeom prst="rect">
            <a:avLst/>
          </a:prstGeom>
          <a:noFill/>
        </p:spPr>
        <p:txBody>
          <a:bodyPr wrap="none">
            <a:spAutoFit/>
          </a:bodyPr>
          <a:lstStyle/>
          <a:p>
            <a:pPr>
              <a:defRPr sz="2800" b="1"/>
            </a:pPr>
            <a:r>
              <a:t>Windows Priority Classes</a:t>
            </a:r>
          </a:p>
        </p:txBody>
      </p:sp>
      <p:sp>
        <p:nvSpPr>
          <p:cNvPr id="3" name="TextBox 2"/>
          <p:cNvSpPr txBox="1"/>
          <p:nvPr/>
        </p:nvSpPr>
        <p:spPr>
          <a:xfrm>
            <a:off x="573258" y="1842868"/>
            <a:ext cx="7997483" cy="2800767"/>
          </a:xfrm>
          <a:prstGeom prst="rect">
            <a:avLst/>
          </a:prstGeom>
          <a:noFill/>
        </p:spPr>
        <p:txBody>
          <a:bodyPr wrap="square">
            <a:spAutoFit/>
          </a:bodyPr>
          <a:lstStyle/>
          <a:p>
            <a:pPr marL="285750" indent="-285750">
              <a:buFont typeface="Arial" panose="020B0604020202020204" pitchFamily="34" charset="0"/>
              <a:buChar char="•"/>
              <a:defRPr sz="1600"/>
            </a:pPr>
            <a:r>
              <a:rPr dirty="0"/>
              <a:t>Win32 API identifies several priority classes to which a process can belong</a:t>
            </a:r>
          </a:p>
          <a:p>
            <a:pPr marL="285750" indent="-285750">
              <a:buFont typeface="Arial" panose="020B0604020202020204" pitchFamily="34" charset="0"/>
              <a:buChar char="•"/>
              <a:defRPr sz="1600"/>
            </a:pPr>
            <a:r>
              <a:rPr dirty="0"/>
              <a:t>REALTIME_PRIORITY_CLASS, HIGH_PRIORITY_CLASS, ABOVE_NORMAL_PRIORITY_CLASS,NORMAL_PRIORITY_CLASS, BELOW_NORMAL_PRIORITY_CLASS, IDLE_PRIORITY_CLASS</a:t>
            </a:r>
          </a:p>
          <a:p>
            <a:pPr marL="285750" indent="-285750">
              <a:buFont typeface="Arial" panose="020B0604020202020204" pitchFamily="34" charset="0"/>
              <a:buChar char="•"/>
              <a:defRPr sz="1600"/>
            </a:pPr>
            <a:r>
              <a:rPr dirty="0"/>
              <a:t>All are variable except REALTIME</a:t>
            </a:r>
          </a:p>
          <a:p>
            <a:pPr marL="285750" indent="-285750">
              <a:buFont typeface="Arial" panose="020B0604020202020204" pitchFamily="34" charset="0"/>
              <a:buChar char="•"/>
              <a:defRPr sz="1600"/>
            </a:pPr>
            <a:r>
              <a:rPr dirty="0"/>
              <a:t>A thread within a given priority class has a relative priority</a:t>
            </a:r>
          </a:p>
          <a:p>
            <a:pPr marL="285750" indent="-285750">
              <a:buFont typeface="Arial" panose="020B0604020202020204" pitchFamily="34" charset="0"/>
              <a:buChar char="•"/>
              <a:defRPr sz="1600"/>
            </a:pPr>
            <a:r>
              <a:rPr dirty="0"/>
              <a:t>TIME_CRITICAL, HIGHEST, ABOVE_NORMAL, NORMAL, BELOW_NORMAL, LOWEST, IDLE</a:t>
            </a:r>
          </a:p>
          <a:p>
            <a:pPr marL="285750" indent="-285750">
              <a:buFont typeface="Arial" panose="020B0604020202020204" pitchFamily="34" charset="0"/>
              <a:buChar char="•"/>
              <a:defRPr sz="1600"/>
            </a:pPr>
            <a:r>
              <a:rPr dirty="0"/>
              <a:t>Priority class and relative priority combine to give numeric priority</a:t>
            </a:r>
          </a:p>
          <a:p>
            <a:pPr marL="285750" indent="-285750">
              <a:buFont typeface="Arial" panose="020B0604020202020204" pitchFamily="34" charset="0"/>
              <a:buChar char="•"/>
              <a:defRPr sz="1600"/>
            </a:pPr>
            <a:r>
              <a:rPr dirty="0"/>
              <a:t>Base priority is NORMAL within the class</a:t>
            </a:r>
          </a:p>
          <a:p>
            <a:pPr marL="285750" indent="-285750">
              <a:buFont typeface="Arial" panose="020B0604020202020204" pitchFamily="34" charset="0"/>
              <a:buChar char="•"/>
              <a:defRPr sz="1600"/>
            </a:pPr>
            <a:r>
              <a:rPr dirty="0"/>
              <a:t>If quantum expires, priority lowered, but never below base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64302" y="1413803"/>
            <a:ext cx="8229600" cy="914400"/>
          </a:xfrm>
          <a:prstGeom prst="rect">
            <a:avLst/>
          </a:prstGeom>
          <a:noFill/>
        </p:spPr>
        <p:txBody>
          <a:bodyPr wrap="none">
            <a:spAutoFit/>
          </a:bodyPr>
          <a:lstStyle/>
          <a:p>
            <a:pPr>
              <a:defRPr sz="2800" b="1"/>
            </a:pPr>
            <a:r>
              <a:rPr dirty="0"/>
              <a:t>Windows Priority Classes (Cont.)</a:t>
            </a:r>
          </a:p>
        </p:txBody>
      </p:sp>
      <p:sp>
        <p:nvSpPr>
          <p:cNvPr id="3" name="TextBox 2"/>
          <p:cNvSpPr txBox="1"/>
          <p:nvPr/>
        </p:nvSpPr>
        <p:spPr>
          <a:xfrm>
            <a:off x="1104314" y="2767280"/>
            <a:ext cx="6348213" cy="1323439"/>
          </a:xfrm>
          <a:prstGeom prst="rect">
            <a:avLst/>
          </a:prstGeom>
          <a:noFill/>
        </p:spPr>
        <p:txBody>
          <a:bodyPr wrap="none">
            <a:spAutoFit/>
          </a:bodyPr>
          <a:lstStyle/>
          <a:p>
            <a:pPr marL="285750" indent="-285750">
              <a:buFont typeface="Arial" panose="020B0604020202020204" pitchFamily="34" charset="0"/>
              <a:buChar char="•"/>
              <a:defRPr sz="1600"/>
            </a:pPr>
            <a:r>
              <a:rPr dirty="0"/>
              <a:t>If wait occurs, priority boosted depending on what was waited for</a:t>
            </a:r>
          </a:p>
          <a:p>
            <a:pPr marL="285750" indent="-285750">
              <a:buFont typeface="Arial" panose="020B0604020202020204" pitchFamily="34" charset="0"/>
              <a:buChar char="•"/>
              <a:defRPr sz="1600"/>
            </a:pPr>
            <a:r>
              <a:rPr dirty="0"/>
              <a:t>Foreground window given 3x priority boost</a:t>
            </a:r>
          </a:p>
          <a:p>
            <a:pPr marL="285750" indent="-285750">
              <a:buFont typeface="Arial" panose="020B0604020202020204" pitchFamily="34" charset="0"/>
              <a:buChar char="•"/>
              <a:defRPr sz="1600"/>
            </a:pPr>
            <a:r>
              <a:rPr dirty="0"/>
              <a:t>Windows 7 added user-mode scheduling (UMS)</a:t>
            </a:r>
          </a:p>
          <a:p>
            <a:pPr marL="285750" indent="-285750">
              <a:buFont typeface="Arial" panose="020B0604020202020204" pitchFamily="34" charset="0"/>
              <a:buChar char="•"/>
              <a:defRPr sz="1600"/>
            </a:pPr>
            <a:r>
              <a:rPr dirty="0"/>
              <a:t>Applications create and manage threads independent of kernel</a:t>
            </a:r>
          </a:p>
          <a:p>
            <a:pPr marL="285750" indent="-285750">
              <a:buFont typeface="Arial" panose="020B0604020202020204" pitchFamily="34" charset="0"/>
              <a:buChar char="•"/>
              <a:defRPr sz="1600"/>
            </a:pPr>
            <a:r>
              <a:rPr dirty="0"/>
              <a:t>For large number of threads, much more efficient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08031" y="1463040"/>
            <a:ext cx="8229600" cy="914400"/>
          </a:xfrm>
          <a:prstGeom prst="rect">
            <a:avLst/>
          </a:prstGeom>
          <a:noFill/>
        </p:spPr>
        <p:txBody>
          <a:bodyPr wrap="none">
            <a:spAutoFit/>
          </a:bodyPr>
          <a:lstStyle/>
          <a:p>
            <a:pPr>
              <a:defRPr sz="2800" b="1"/>
            </a:pPr>
            <a:r>
              <a:rPr dirty="0"/>
              <a:t>Windows Priorities</a:t>
            </a:r>
          </a:p>
        </p:txBody>
      </p:sp>
      <p:sp>
        <p:nvSpPr>
          <p:cNvPr id="3" name="TextBox 2"/>
          <p:cNvSpPr txBox="1"/>
          <p:nvPr/>
        </p:nvSpPr>
        <p:spPr>
          <a:xfrm>
            <a:off x="1254369" y="703385"/>
            <a:ext cx="8229600" cy="4572000"/>
          </a:xfrm>
          <a:prstGeom prst="rect">
            <a:avLst/>
          </a:prstGeom>
          <a:noFill/>
        </p:spPr>
        <p:txBody>
          <a:bodyPr wrap="none">
            <a:spAutoFit/>
          </a:bodyPr>
          <a:lstStyle/>
          <a:p>
            <a:endParaRPr/>
          </a:p>
        </p:txBody>
      </p:sp>
      <p:pic>
        <p:nvPicPr>
          <p:cNvPr id="4" name="Picture 1">
            <a:extLst>
              <a:ext uri="{FF2B5EF4-FFF2-40B4-BE49-F238E27FC236}">
                <a16:creationId xmlns:a16="http://schemas.microsoft.com/office/drawing/2014/main" id="{5B648BF1-E389-E078-5886-1EF0644CF8D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09557" y="2576183"/>
            <a:ext cx="6315075" cy="255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0" y="1005840"/>
            <a:ext cx="8229600" cy="914400"/>
          </a:xfrm>
          <a:prstGeom prst="rect">
            <a:avLst/>
          </a:prstGeom>
          <a:noFill/>
        </p:spPr>
        <p:txBody>
          <a:bodyPr wrap="none">
            <a:spAutoFit/>
          </a:bodyPr>
          <a:lstStyle/>
          <a:p>
            <a:pPr>
              <a:defRPr sz="2800" b="1"/>
            </a:pPr>
            <a:r>
              <a:t>Solaris</a:t>
            </a:r>
          </a:p>
        </p:txBody>
      </p:sp>
      <p:sp>
        <p:nvSpPr>
          <p:cNvPr id="3" name="TextBox 2"/>
          <p:cNvSpPr txBox="1"/>
          <p:nvPr/>
        </p:nvSpPr>
        <p:spPr>
          <a:xfrm>
            <a:off x="457200" y="1463040"/>
            <a:ext cx="4483920" cy="3046988"/>
          </a:xfrm>
          <a:prstGeom prst="rect">
            <a:avLst/>
          </a:prstGeom>
          <a:noFill/>
        </p:spPr>
        <p:txBody>
          <a:bodyPr wrap="none">
            <a:spAutoFit/>
          </a:bodyPr>
          <a:lstStyle/>
          <a:p>
            <a:pPr marL="285750" indent="-285750">
              <a:buFont typeface="Arial" panose="020B0604020202020204" pitchFamily="34" charset="0"/>
              <a:buChar char="•"/>
              <a:defRPr sz="1600"/>
            </a:pPr>
            <a:r>
              <a:rPr dirty="0"/>
              <a:t>Priority-based scheduling</a:t>
            </a:r>
          </a:p>
          <a:p>
            <a:pPr marL="285750" indent="-285750">
              <a:buFont typeface="Arial" panose="020B0604020202020204" pitchFamily="34" charset="0"/>
              <a:buChar char="•"/>
              <a:defRPr sz="1600"/>
            </a:pPr>
            <a:r>
              <a:rPr dirty="0"/>
              <a:t>Six classes available</a:t>
            </a:r>
          </a:p>
          <a:p>
            <a:pPr marL="285750" indent="-285750">
              <a:buFont typeface="Arial" panose="020B0604020202020204" pitchFamily="34" charset="0"/>
              <a:buChar char="•"/>
              <a:defRPr sz="1600"/>
            </a:pPr>
            <a:r>
              <a:rPr dirty="0"/>
              <a:t>Time sharing (default) (TS)</a:t>
            </a:r>
          </a:p>
          <a:p>
            <a:pPr marL="285750" indent="-285750">
              <a:buFont typeface="Arial" panose="020B0604020202020204" pitchFamily="34" charset="0"/>
              <a:buChar char="•"/>
              <a:defRPr sz="1600"/>
            </a:pPr>
            <a:r>
              <a:rPr dirty="0"/>
              <a:t>Interactive (IA)</a:t>
            </a:r>
          </a:p>
          <a:p>
            <a:pPr marL="285750" indent="-285750">
              <a:buFont typeface="Arial" panose="020B0604020202020204" pitchFamily="34" charset="0"/>
              <a:buChar char="•"/>
              <a:defRPr sz="1600"/>
            </a:pPr>
            <a:r>
              <a:rPr dirty="0"/>
              <a:t>Real time (RT)</a:t>
            </a:r>
          </a:p>
          <a:p>
            <a:pPr marL="285750" indent="-285750">
              <a:buFont typeface="Arial" panose="020B0604020202020204" pitchFamily="34" charset="0"/>
              <a:buChar char="•"/>
              <a:defRPr sz="1600"/>
            </a:pPr>
            <a:r>
              <a:rPr dirty="0"/>
              <a:t>System (SYS)</a:t>
            </a:r>
          </a:p>
          <a:p>
            <a:pPr marL="285750" indent="-285750">
              <a:buFont typeface="Arial" panose="020B0604020202020204" pitchFamily="34" charset="0"/>
              <a:buChar char="•"/>
              <a:defRPr sz="1600"/>
            </a:pPr>
            <a:r>
              <a:rPr dirty="0"/>
              <a:t>Fair Share (FSS)</a:t>
            </a:r>
          </a:p>
          <a:p>
            <a:pPr marL="285750" indent="-285750">
              <a:buFont typeface="Arial" panose="020B0604020202020204" pitchFamily="34" charset="0"/>
              <a:buChar char="•"/>
              <a:defRPr sz="1600"/>
            </a:pPr>
            <a:r>
              <a:rPr dirty="0"/>
              <a:t>Fixed priority (FP)</a:t>
            </a:r>
          </a:p>
          <a:p>
            <a:pPr marL="285750" indent="-285750">
              <a:buFont typeface="Arial" panose="020B0604020202020204" pitchFamily="34" charset="0"/>
              <a:buChar char="•"/>
              <a:defRPr sz="1600"/>
            </a:pPr>
            <a:r>
              <a:rPr dirty="0"/>
              <a:t>Given thread can be in one class at a time</a:t>
            </a:r>
          </a:p>
          <a:p>
            <a:pPr marL="285750" indent="-285750">
              <a:buFont typeface="Arial" panose="020B0604020202020204" pitchFamily="34" charset="0"/>
              <a:buChar char="•"/>
              <a:defRPr sz="1600"/>
            </a:pPr>
            <a:r>
              <a:rPr dirty="0"/>
              <a:t>Each class has its own scheduling algorithm</a:t>
            </a:r>
          </a:p>
          <a:p>
            <a:pPr marL="285750" indent="-285750">
              <a:buFont typeface="Arial" panose="020B0604020202020204" pitchFamily="34" charset="0"/>
              <a:buChar char="•"/>
              <a:defRPr sz="1600"/>
            </a:pPr>
            <a:r>
              <a:rPr dirty="0"/>
              <a:t>Time sharing is multi-level feedback queue</a:t>
            </a:r>
          </a:p>
          <a:p>
            <a:pPr marL="285750" indent="-285750">
              <a:buFont typeface="Arial" panose="020B0604020202020204" pitchFamily="34" charset="0"/>
              <a:buChar char="•"/>
              <a:defRPr sz="1600"/>
            </a:pPr>
            <a:r>
              <a:rPr dirty="0"/>
              <a:t>Loadable table configurable by sysadmin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1163495"/>
            <a:ext cx="8229600" cy="914400"/>
          </a:xfrm>
          <a:prstGeom prst="rect">
            <a:avLst/>
          </a:prstGeom>
          <a:noFill/>
        </p:spPr>
        <p:txBody>
          <a:bodyPr wrap="none">
            <a:spAutoFit/>
          </a:bodyPr>
          <a:lstStyle/>
          <a:p>
            <a:pPr>
              <a:defRPr sz="2800" b="1"/>
            </a:pPr>
            <a:r>
              <a:rPr dirty="0"/>
              <a:t>Preemptive and </a:t>
            </a:r>
            <a:r>
              <a:rPr dirty="0" err="1"/>
              <a:t>Nonpreemptive</a:t>
            </a:r>
            <a:r>
              <a:rPr dirty="0"/>
              <a:t> Scheduling</a:t>
            </a:r>
          </a:p>
        </p:txBody>
      </p:sp>
      <p:sp>
        <p:nvSpPr>
          <p:cNvPr id="3" name="TextBox 2"/>
          <p:cNvSpPr txBox="1"/>
          <p:nvPr/>
        </p:nvSpPr>
        <p:spPr>
          <a:xfrm>
            <a:off x="567558" y="2077895"/>
            <a:ext cx="10279117" cy="1569660"/>
          </a:xfrm>
          <a:prstGeom prst="rect">
            <a:avLst/>
          </a:prstGeom>
          <a:noFill/>
        </p:spPr>
        <p:txBody>
          <a:bodyPr wrap="square">
            <a:spAutoFit/>
          </a:bodyPr>
          <a:lstStyle/>
          <a:p>
            <a:pPr marL="285750" indent="-285750">
              <a:buFont typeface="Arial" panose="020B0604020202020204" pitchFamily="34" charset="0"/>
              <a:buChar char="•"/>
              <a:defRPr sz="1600"/>
            </a:pPr>
            <a:r>
              <a:rPr dirty="0"/>
              <a:t>When scheduling takes place only under circumstances 1 and 4, the scheduling scheme is </a:t>
            </a:r>
            <a:r>
              <a:rPr dirty="0" err="1"/>
              <a:t>nonpreemptive</a:t>
            </a:r>
            <a:r>
              <a:rPr dirty="0"/>
              <a:t>.</a:t>
            </a:r>
          </a:p>
          <a:p>
            <a:pPr marL="285750" indent="-285750">
              <a:buFont typeface="Arial" panose="020B0604020202020204" pitchFamily="34" charset="0"/>
              <a:buChar char="•"/>
              <a:defRPr sz="1600"/>
            </a:pPr>
            <a:r>
              <a:rPr dirty="0"/>
              <a:t>Otherwise, it is preemptive.</a:t>
            </a:r>
          </a:p>
          <a:p>
            <a:pPr marL="285750" indent="-285750">
              <a:buFont typeface="Arial" panose="020B0604020202020204" pitchFamily="34" charset="0"/>
              <a:buChar char="•"/>
              <a:defRPr sz="1600"/>
            </a:pPr>
            <a:r>
              <a:rPr dirty="0"/>
              <a:t>Under </a:t>
            </a:r>
            <a:r>
              <a:rPr dirty="0" err="1"/>
              <a:t>Nonpreemptive</a:t>
            </a:r>
            <a:r>
              <a:rPr dirty="0"/>
              <a:t> scheduling, once the CPU has been allocated to a process, the process keeps the CPU until it releases it either by terminating or by switching to the waiting state.</a:t>
            </a:r>
          </a:p>
          <a:p>
            <a:pPr marL="285750" indent="-285750">
              <a:buFont typeface="Arial" panose="020B0604020202020204" pitchFamily="34" charset="0"/>
              <a:buChar char="•"/>
              <a:defRPr sz="1600"/>
            </a:pPr>
            <a:r>
              <a:rPr dirty="0"/>
              <a:t>Virtually all modern operating systems including Windows, MacOS, Linux, and UNIX use preemptive scheduling algorithms.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69212" y="710419"/>
            <a:ext cx="8229600" cy="914400"/>
          </a:xfrm>
          <a:prstGeom prst="rect">
            <a:avLst/>
          </a:prstGeom>
          <a:noFill/>
        </p:spPr>
        <p:txBody>
          <a:bodyPr wrap="none">
            <a:spAutoFit/>
          </a:bodyPr>
          <a:lstStyle/>
          <a:p>
            <a:pPr>
              <a:defRPr sz="2800" b="1"/>
            </a:pPr>
            <a:r>
              <a:t>Solaris Dispatch Table</a:t>
            </a:r>
          </a:p>
        </p:txBody>
      </p:sp>
      <p:sp>
        <p:nvSpPr>
          <p:cNvPr id="3" name="TextBox 2"/>
          <p:cNvSpPr txBox="1"/>
          <p:nvPr/>
        </p:nvSpPr>
        <p:spPr>
          <a:xfrm>
            <a:off x="457200" y="1463040"/>
            <a:ext cx="8229600" cy="4572000"/>
          </a:xfrm>
          <a:prstGeom prst="rect">
            <a:avLst/>
          </a:prstGeom>
          <a:noFill/>
        </p:spPr>
        <p:txBody>
          <a:bodyPr wrap="none">
            <a:spAutoFit/>
          </a:bodyPr>
          <a:lstStyle/>
          <a:p>
            <a:endParaRPr/>
          </a:p>
        </p:txBody>
      </p:sp>
      <p:pic>
        <p:nvPicPr>
          <p:cNvPr id="4" name="Picture 1">
            <a:extLst>
              <a:ext uri="{FF2B5EF4-FFF2-40B4-BE49-F238E27FC236}">
                <a16:creationId xmlns:a16="http://schemas.microsoft.com/office/drawing/2014/main" id="{3143BCC4-B2B7-C4C4-9CB6-44127250DD9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22894" y="1463040"/>
            <a:ext cx="4613275"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97680" y="822960"/>
            <a:ext cx="8229600" cy="914400"/>
          </a:xfrm>
          <a:prstGeom prst="rect">
            <a:avLst/>
          </a:prstGeom>
          <a:noFill/>
        </p:spPr>
        <p:txBody>
          <a:bodyPr wrap="none">
            <a:spAutoFit/>
          </a:bodyPr>
          <a:lstStyle/>
          <a:p>
            <a:pPr>
              <a:defRPr sz="2800" b="1"/>
            </a:pPr>
            <a:r>
              <a:rPr dirty="0"/>
              <a:t>Solaris Scheduling</a:t>
            </a:r>
          </a:p>
        </p:txBody>
      </p:sp>
      <p:sp>
        <p:nvSpPr>
          <p:cNvPr id="3" name="TextBox 2"/>
          <p:cNvSpPr txBox="1"/>
          <p:nvPr/>
        </p:nvSpPr>
        <p:spPr>
          <a:xfrm>
            <a:off x="457200" y="1463040"/>
            <a:ext cx="8229600" cy="4572000"/>
          </a:xfrm>
          <a:prstGeom prst="rect">
            <a:avLst/>
          </a:prstGeom>
          <a:noFill/>
        </p:spPr>
        <p:txBody>
          <a:bodyPr wrap="none">
            <a:spAutoFit/>
          </a:bodyPr>
          <a:lstStyle/>
          <a:p>
            <a:endParaRPr/>
          </a:p>
        </p:txBody>
      </p:sp>
      <p:pic>
        <p:nvPicPr>
          <p:cNvPr id="4" name="Picture 1">
            <a:extLst>
              <a:ext uri="{FF2B5EF4-FFF2-40B4-BE49-F238E27FC236}">
                <a16:creationId xmlns:a16="http://schemas.microsoft.com/office/drawing/2014/main" id="{4D3F6025-B431-EA58-86F4-DA42EE5EFA9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85063" y="1711276"/>
            <a:ext cx="3267075" cy="3694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91243" y="879231"/>
            <a:ext cx="8229600" cy="914400"/>
          </a:xfrm>
          <a:prstGeom prst="rect">
            <a:avLst/>
          </a:prstGeom>
          <a:noFill/>
        </p:spPr>
        <p:txBody>
          <a:bodyPr wrap="none">
            <a:spAutoFit/>
          </a:bodyPr>
          <a:lstStyle/>
          <a:p>
            <a:pPr>
              <a:defRPr sz="2800" b="1"/>
            </a:pPr>
            <a:r>
              <a:t>Solaris Scheduling (Cont.)</a:t>
            </a:r>
          </a:p>
        </p:txBody>
      </p:sp>
      <p:sp>
        <p:nvSpPr>
          <p:cNvPr id="3" name="TextBox 2"/>
          <p:cNvSpPr txBox="1"/>
          <p:nvPr/>
        </p:nvSpPr>
        <p:spPr>
          <a:xfrm>
            <a:off x="1244991" y="2011680"/>
            <a:ext cx="7731604" cy="1077218"/>
          </a:xfrm>
          <a:prstGeom prst="rect">
            <a:avLst/>
          </a:prstGeom>
          <a:noFill/>
        </p:spPr>
        <p:txBody>
          <a:bodyPr wrap="none">
            <a:spAutoFit/>
          </a:bodyPr>
          <a:lstStyle/>
          <a:p>
            <a:pPr marL="285750" indent="-285750">
              <a:buFont typeface="Arial" panose="020B0604020202020204" pitchFamily="34" charset="0"/>
              <a:buChar char="•"/>
              <a:defRPr sz="1600"/>
            </a:pPr>
            <a:r>
              <a:rPr dirty="0"/>
              <a:t>Scheduler converts class-specific priorities into a per-thread global priority</a:t>
            </a:r>
          </a:p>
          <a:p>
            <a:pPr marL="285750" indent="-285750">
              <a:buFont typeface="Arial" panose="020B0604020202020204" pitchFamily="34" charset="0"/>
              <a:buChar char="•"/>
              <a:defRPr sz="1600"/>
            </a:pPr>
            <a:r>
              <a:rPr dirty="0"/>
              <a:t>Thread with highest priority runs next</a:t>
            </a:r>
          </a:p>
          <a:p>
            <a:pPr marL="285750" indent="-285750">
              <a:buFont typeface="Arial" panose="020B0604020202020204" pitchFamily="34" charset="0"/>
              <a:buChar char="•"/>
              <a:defRPr sz="1600"/>
            </a:pPr>
            <a:r>
              <a:rPr dirty="0"/>
              <a:t>Runs until (1) blocks, (2) uses time slice, (3) preempted by higher-priority thread</a:t>
            </a:r>
          </a:p>
          <a:p>
            <a:pPr marL="285750" indent="-285750">
              <a:buFont typeface="Arial" panose="020B0604020202020204" pitchFamily="34" charset="0"/>
              <a:buChar char="•"/>
              <a:defRPr sz="1600"/>
            </a:pPr>
            <a:r>
              <a:rPr dirty="0"/>
              <a:t>Multiple threads at same priority selected via RR</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73791" y="1125416"/>
            <a:ext cx="8229600" cy="914400"/>
          </a:xfrm>
          <a:prstGeom prst="rect">
            <a:avLst/>
          </a:prstGeom>
          <a:noFill/>
        </p:spPr>
        <p:txBody>
          <a:bodyPr wrap="none">
            <a:spAutoFit/>
          </a:bodyPr>
          <a:lstStyle/>
          <a:p>
            <a:pPr>
              <a:defRPr sz="2800" b="1"/>
            </a:pPr>
            <a:r>
              <a:t>Algorithm Evaluation</a:t>
            </a:r>
          </a:p>
        </p:txBody>
      </p:sp>
      <p:sp>
        <p:nvSpPr>
          <p:cNvPr id="3" name="TextBox 2"/>
          <p:cNvSpPr txBox="1"/>
          <p:nvPr/>
        </p:nvSpPr>
        <p:spPr>
          <a:xfrm>
            <a:off x="1273126" y="2011680"/>
            <a:ext cx="10273646" cy="1569660"/>
          </a:xfrm>
          <a:prstGeom prst="rect">
            <a:avLst/>
          </a:prstGeom>
          <a:noFill/>
        </p:spPr>
        <p:txBody>
          <a:bodyPr wrap="none">
            <a:spAutoFit/>
          </a:bodyPr>
          <a:lstStyle/>
          <a:p>
            <a:pPr marL="285750" indent="-285750">
              <a:buFont typeface="Arial" panose="020B0604020202020204" pitchFamily="34" charset="0"/>
              <a:buChar char="•"/>
              <a:defRPr sz="1600"/>
            </a:pPr>
            <a:r>
              <a:rPr dirty="0"/>
              <a:t>How to select CPU-scheduling algorithm for an OS?</a:t>
            </a:r>
          </a:p>
          <a:p>
            <a:pPr marL="285750" indent="-285750">
              <a:buFont typeface="Arial" panose="020B0604020202020204" pitchFamily="34" charset="0"/>
              <a:buChar char="•"/>
              <a:defRPr sz="1600"/>
            </a:pPr>
            <a:r>
              <a:rPr dirty="0"/>
              <a:t>Determine criteria, then evaluate algorithms</a:t>
            </a:r>
          </a:p>
          <a:p>
            <a:pPr marL="285750" indent="-285750">
              <a:buFont typeface="Arial" panose="020B0604020202020204" pitchFamily="34" charset="0"/>
              <a:buChar char="•"/>
              <a:defRPr sz="1600"/>
            </a:pPr>
            <a:r>
              <a:rPr dirty="0"/>
              <a:t>Deterministic modeling</a:t>
            </a:r>
          </a:p>
          <a:p>
            <a:pPr marL="285750" indent="-285750">
              <a:buFont typeface="Arial" panose="020B0604020202020204" pitchFamily="34" charset="0"/>
              <a:buChar char="•"/>
              <a:defRPr sz="1600"/>
            </a:pPr>
            <a:r>
              <a:rPr dirty="0"/>
              <a:t>Type of analytic evaluation</a:t>
            </a:r>
          </a:p>
          <a:p>
            <a:pPr marL="285750" indent="-285750">
              <a:buFont typeface="Arial" panose="020B0604020202020204" pitchFamily="34" charset="0"/>
              <a:buChar char="•"/>
              <a:defRPr sz="1600"/>
            </a:pPr>
            <a:r>
              <a:rPr dirty="0"/>
              <a:t>Takes a particular predetermined workload and defines the performance of each algorithm  for that workload</a:t>
            </a:r>
          </a:p>
          <a:p>
            <a:pPr marL="285750" indent="-285750">
              <a:buFont typeface="Arial" panose="020B0604020202020204" pitchFamily="34" charset="0"/>
              <a:buChar char="•"/>
              <a:defRPr sz="1600"/>
            </a:pPr>
            <a:r>
              <a:rPr dirty="0"/>
              <a:t>Consider 5 processes arriving at time 0:</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53619" y="963637"/>
            <a:ext cx="8229600" cy="914400"/>
          </a:xfrm>
          <a:prstGeom prst="rect">
            <a:avLst/>
          </a:prstGeom>
          <a:noFill/>
        </p:spPr>
        <p:txBody>
          <a:bodyPr wrap="none">
            <a:spAutoFit/>
          </a:bodyPr>
          <a:lstStyle/>
          <a:p>
            <a:pPr>
              <a:defRPr sz="2800" b="1"/>
            </a:pPr>
            <a:r>
              <a:rPr dirty="0"/>
              <a:t>Deterministic Evaluation</a:t>
            </a:r>
          </a:p>
        </p:txBody>
      </p:sp>
      <p:sp>
        <p:nvSpPr>
          <p:cNvPr id="3" name="TextBox 2"/>
          <p:cNvSpPr txBox="1"/>
          <p:nvPr/>
        </p:nvSpPr>
        <p:spPr>
          <a:xfrm>
            <a:off x="1681089" y="2011680"/>
            <a:ext cx="7879080" cy="1323439"/>
          </a:xfrm>
          <a:prstGeom prst="rect">
            <a:avLst/>
          </a:prstGeom>
          <a:noFill/>
        </p:spPr>
        <p:txBody>
          <a:bodyPr wrap="none">
            <a:spAutoFit/>
          </a:bodyPr>
          <a:lstStyle/>
          <a:p>
            <a:pPr marL="285750" indent="-285750">
              <a:buFont typeface="Arial" panose="020B0604020202020204" pitchFamily="34" charset="0"/>
              <a:buChar char="•"/>
              <a:defRPr sz="1600"/>
            </a:pPr>
            <a:r>
              <a:rPr dirty="0"/>
              <a:t>For each algorithm, calculate minimum average waiting time</a:t>
            </a:r>
          </a:p>
          <a:p>
            <a:pPr marL="285750" indent="-285750">
              <a:buFont typeface="Arial" panose="020B0604020202020204" pitchFamily="34" charset="0"/>
              <a:buChar char="•"/>
              <a:defRPr sz="1600"/>
            </a:pPr>
            <a:r>
              <a:rPr dirty="0"/>
              <a:t>Simple and fast, but requires exact numbers for input, applies only to those inputs</a:t>
            </a:r>
          </a:p>
          <a:p>
            <a:pPr marL="285750" indent="-285750">
              <a:buFont typeface="Arial" panose="020B0604020202020204" pitchFamily="34" charset="0"/>
              <a:buChar char="•"/>
              <a:defRPr sz="1600"/>
            </a:pPr>
            <a:r>
              <a:rPr dirty="0"/>
              <a:t>FCS is 28ms:</a:t>
            </a:r>
          </a:p>
          <a:p>
            <a:pPr marL="285750" indent="-285750">
              <a:buFont typeface="Arial" panose="020B0604020202020204" pitchFamily="34" charset="0"/>
              <a:buChar char="•"/>
              <a:defRPr sz="1600"/>
            </a:pPr>
            <a:r>
              <a:rPr dirty="0"/>
              <a:t>Non-preemptive SFJ is 13ms:</a:t>
            </a:r>
          </a:p>
          <a:p>
            <a:pPr marL="285750" indent="-285750">
              <a:buFont typeface="Arial" panose="020B0604020202020204" pitchFamily="34" charset="0"/>
              <a:buChar char="•"/>
              <a:defRPr sz="1600"/>
            </a:pPr>
            <a:r>
              <a:rPr dirty="0"/>
              <a:t>RR is 23ms: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5200" y="822960"/>
            <a:ext cx="8229600" cy="914400"/>
          </a:xfrm>
          <a:prstGeom prst="rect">
            <a:avLst/>
          </a:prstGeom>
          <a:noFill/>
        </p:spPr>
        <p:txBody>
          <a:bodyPr wrap="none">
            <a:spAutoFit/>
          </a:bodyPr>
          <a:lstStyle/>
          <a:p>
            <a:pPr>
              <a:defRPr sz="2800" b="1"/>
            </a:pPr>
            <a:r>
              <a:t>Queueing Models</a:t>
            </a:r>
          </a:p>
        </p:txBody>
      </p:sp>
      <p:sp>
        <p:nvSpPr>
          <p:cNvPr id="3" name="TextBox 2"/>
          <p:cNvSpPr txBox="1"/>
          <p:nvPr/>
        </p:nvSpPr>
        <p:spPr>
          <a:xfrm>
            <a:off x="457200" y="1463040"/>
            <a:ext cx="8561959" cy="1569660"/>
          </a:xfrm>
          <a:prstGeom prst="rect">
            <a:avLst/>
          </a:prstGeom>
          <a:noFill/>
        </p:spPr>
        <p:txBody>
          <a:bodyPr wrap="none">
            <a:spAutoFit/>
          </a:bodyPr>
          <a:lstStyle/>
          <a:p>
            <a:pPr marL="285750" indent="-285750">
              <a:buFont typeface="Arial" panose="020B0604020202020204" pitchFamily="34" charset="0"/>
              <a:buChar char="•"/>
              <a:defRPr sz="1600"/>
            </a:pPr>
            <a:r>
              <a:rPr dirty="0"/>
              <a:t>Describes the arrival of processes, and CPU and I/O bursts probabilistically</a:t>
            </a:r>
          </a:p>
          <a:p>
            <a:pPr marL="285750" indent="-285750">
              <a:buFont typeface="Arial" panose="020B0604020202020204" pitchFamily="34" charset="0"/>
              <a:buChar char="•"/>
              <a:defRPr sz="1600"/>
            </a:pPr>
            <a:r>
              <a:rPr dirty="0"/>
              <a:t>Commonly exponential, and described by mean</a:t>
            </a:r>
          </a:p>
          <a:p>
            <a:pPr marL="285750" indent="-285750">
              <a:buFont typeface="Arial" panose="020B0604020202020204" pitchFamily="34" charset="0"/>
              <a:buChar char="•"/>
              <a:defRPr sz="1600"/>
            </a:pPr>
            <a:r>
              <a:rPr dirty="0"/>
              <a:t>Computes average throughput, utilization, waiting time, etc.</a:t>
            </a:r>
          </a:p>
          <a:p>
            <a:pPr marL="285750" indent="-285750">
              <a:buFont typeface="Arial" panose="020B0604020202020204" pitchFamily="34" charset="0"/>
              <a:buChar char="•"/>
              <a:defRPr sz="1600"/>
            </a:pPr>
            <a:r>
              <a:rPr dirty="0"/>
              <a:t>Computer system described as network of servers, each with queue of waiting processes</a:t>
            </a:r>
          </a:p>
          <a:p>
            <a:pPr marL="285750" indent="-285750">
              <a:buFont typeface="Arial" panose="020B0604020202020204" pitchFamily="34" charset="0"/>
              <a:buChar char="•"/>
              <a:defRPr sz="1600"/>
            </a:pPr>
            <a:r>
              <a:rPr dirty="0"/>
              <a:t>Knowing arrival rates and service rates</a:t>
            </a:r>
          </a:p>
          <a:p>
            <a:pPr marL="285750" indent="-285750">
              <a:buFont typeface="Arial" panose="020B0604020202020204" pitchFamily="34" charset="0"/>
              <a:buChar char="•"/>
              <a:defRPr sz="1600"/>
            </a:pPr>
            <a:r>
              <a:rPr dirty="0"/>
              <a:t>Computes utilization, average queue length, average wait time, etc.</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61581" y="822960"/>
            <a:ext cx="8229600" cy="914400"/>
          </a:xfrm>
          <a:prstGeom prst="rect">
            <a:avLst/>
          </a:prstGeom>
          <a:noFill/>
        </p:spPr>
        <p:txBody>
          <a:bodyPr wrap="none">
            <a:spAutoFit/>
          </a:bodyPr>
          <a:lstStyle/>
          <a:p>
            <a:pPr>
              <a:defRPr sz="2800" b="1"/>
            </a:pPr>
            <a:r>
              <a:t>Little’s Formula</a:t>
            </a:r>
          </a:p>
        </p:txBody>
      </p:sp>
      <p:sp>
        <p:nvSpPr>
          <p:cNvPr id="3" name="TextBox 2"/>
          <p:cNvSpPr txBox="1"/>
          <p:nvPr/>
        </p:nvSpPr>
        <p:spPr>
          <a:xfrm>
            <a:off x="457200" y="1463040"/>
            <a:ext cx="9317421" cy="2062103"/>
          </a:xfrm>
          <a:prstGeom prst="rect">
            <a:avLst/>
          </a:prstGeom>
          <a:noFill/>
        </p:spPr>
        <p:txBody>
          <a:bodyPr wrap="square">
            <a:spAutoFit/>
          </a:bodyPr>
          <a:lstStyle/>
          <a:p>
            <a:pPr marL="285750" indent="-285750">
              <a:buFont typeface="Arial" panose="020B0604020202020204" pitchFamily="34" charset="0"/>
              <a:buChar char="•"/>
              <a:defRPr sz="1600"/>
            </a:pPr>
            <a:r>
              <a:rPr dirty="0"/>
              <a:t>n = average queue length</a:t>
            </a:r>
          </a:p>
          <a:p>
            <a:pPr marL="285750" indent="-285750">
              <a:buFont typeface="Arial" panose="020B0604020202020204" pitchFamily="34" charset="0"/>
              <a:buChar char="•"/>
              <a:defRPr sz="1600"/>
            </a:pPr>
            <a:r>
              <a:rPr dirty="0"/>
              <a:t>W = average waiting time in queue</a:t>
            </a:r>
          </a:p>
          <a:p>
            <a:pPr marL="285750" indent="-285750">
              <a:buFont typeface="Arial" panose="020B0604020202020204" pitchFamily="34" charset="0"/>
              <a:buChar char="•"/>
              <a:defRPr sz="1600"/>
            </a:pPr>
            <a:r>
              <a:rPr dirty="0"/>
              <a:t>λ = average arrival rate into queue</a:t>
            </a:r>
          </a:p>
          <a:p>
            <a:pPr marL="285750" indent="-285750">
              <a:buFont typeface="Arial" panose="020B0604020202020204" pitchFamily="34" charset="0"/>
              <a:buChar char="•"/>
              <a:defRPr sz="1600"/>
            </a:pPr>
            <a:r>
              <a:rPr dirty="0"/>
              <a:t>Little’s law – in steady state, processes leaving queue must equal processes arriving, thus:</a:t>
            </a:r>
          </a:p>
          <a:p>
            <a:pPr marL="285750" indent="-285750">
              <a:buFont typeface="Arial" panose="020B0604020202020204" pitchFamily="34" charset="0"/>
              <a:buChar char="•"/>
              <a:defRPr sz="1600"/>
            </a:pPr>
            <a:r>
              <a:rPr dirty="0"/>
              <a:t>n = λ x W</a:t>
            </a:r>
          </a:p>
          <a:p>
            <a:pPr marL="285750" indent="-285750">
              <a:buFont typeface="Arial" panose="020B0604020202020204" pitchFamily="34" charset="0"/>
              <a:buChar char="•"/>
              <a:defRPr sz="1600"/>
            </a:pPr>
            <a:r>
              <a:rPr dirty="0"/>
              <a:t>Valid for any scheduling algorithm and arrival distribution</a:t>
            </a:r>
          </a:p>
          <a:p>
            <a:pPr marL="285750" indent="-285750">
              <a:buFont typeface="Arial" panose="020B0604020202020204" pitchFamily="34" charset="0"/>
              <a:buChar char="•"/>
              <a:defRPr sz="1600"/>
            </a:pPr>
            <a:r>
              <a:rPr dirty="0"/>
              <a:t>For example, if on average 7 processes arrive per second, and normally 14 processes in queue, then average wait time per process = 2 seconds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13274" y="822960"/>
            <a:ext cx="8229600" cy="914400"/>
          </a:xfrm>
          <a:prstGeom prst="rect">
            <a:avLst/>
          </a:prstGeom>
          <a:noFill/>
        </p:spPr>
        <p:txBody>
          <a:bodyPr wrap="none">
            <a:spAutoFit/>
          </a:bodyPr>
          <a:lstStyle/>
          <a:p>
            <a:pPr>
              <a:defRPr sz="2800" b="1"/>
            </a:pPr>
            <a:r>
              <a:t>Simulations</a:t>
            </a:r>
          </a:p>
        </p:txBody>
      </p:sp>
      <p:sp>
        <p:nvSpPr>
          <p:cNvPr id="3" name="TextBox 2"/>
          <p:cNvSpPr txBox="1"/>
          <p:nvPr/>
        </p:nvSpPr>
        <p:spPr>
          <a:xfrm>
            <a:off x="457200" y="1463040"/>
            <a:ext cx="5954259" cy="2308324"/>
          </a:xfrm>
          <a:prstGeom prst="rect">
            <a:avLst/>
          </a:prstGeom>
          <a:noFill/>
        </p:spPr>
        <p:txBody>
          <a:bodyPr wrap="none">
            <a:spAutoFit/>
          </a:bodyPr>
          <a:lstStyle/>
          <a:p>
            <a:pPr marL="285750" indent="-285750">
              <a:buFont typeface="Arial" panose="020B0604020202020204" pitchFamily="34" charset="0"/>
              <a:buChar char="•"/>
              <a:defRPr sz="1600"/>
            </a:pPr>
            <a:r>
              <a:rPr dirty="0"/>
              <a:t>Queueing models limited</a:t>
            </a:r>
          </a:p>
          <a:p>
            <a:pPr marL="285750" indent="-285750">
              <a:buFont typeface="Arial" panose="020B0604020202020204" pitchFamily="34" charset="0"/>
              <a:buChar char="•"/>
              <a:defRPr sz="1600"/>
            </a:pPr>
            <a:r>
              <a:rPr dirty="0"/>
              <a:t>Simulations more accurate</a:t>
            </a:r>
          </a:p>
          <a:p>
            <a:pPr marL="285750" indent="-285750">
              <a:buFont typeface="Arial" panose="020B0604020202020204" pitchFamily="34" charset="0"/>
              <a:buChar char="•"/>
              <a:defRPr sz="1600"/>
            </a:pPr>
            <a:r>
              <a:rPr dirty="0"/>
              <a:t>Programmed model of computer system</a:t>
            </a:r>
          </a:p>
          <a:p>
            <a:pPr marL="285750" indent="-285750">
              <a:buFont typeface="Arial" panose="020B0604020202020204" pitchFamily="34" charset="0"/>
              <a:buChar char="•"/>
              <a:defRPr sz="1600"/>
            </a:pPr>
            <a:r>
              <a:rPr dirty="0"/>
              <a:t>Clock is a variable</a:t>
            </a:r>
          </a:p>
          <a:p>
            <a:pPr marL="285750" indent="-285750">
              <a:buFont typeface="Arial" panose="020B0604020202020204" pitchFamily="34" charset="0"/>
              <a:buChar char="•"/>
              <a:defRPr sz="1600"/>
            </a:pPr>
            <a:r>
              <a:rPr dirty="0"/>
              <a:t>Gather statistics  indicating algorithm performance</a:t>
            </a:r>
          </a:p>
          <a:p>
            <a:pPr marL="285750" indent="-285750">
              <a:buFont typeface="Arial" panose="020B0604020202020204" pitchFamily="34" charset="0"/>
              <a:buChar char="•"/>
              <a:defRPr sz="1600"/>
            </a:pPr>
            <a:r>
              <a:rPr dirty="0"/>
              <a:t>Data to drive simulation gathered via</a:t>
            </a:r>
          </a:p>
          <a:p>
            <a:pPr marL="285750" indent="-285750">
              <a:buFont typeface="Arial" panose="020B0604020202020204" pitchFamily="34" charset="0"/>
              <a:buChar char="•"/>
              <a:defRPr sz="1600"/>
            </a:pPr>
            <a:r>
              <a:rPr dirty="0"/>
              <a:t>Random number generator according to probabilities</a:t>
            </a:r>
          </a:p>
          <a:p>
            <a:pPr marL="285750" indent="-285750">
              <a:buFont typeface="Arial" panose="020B0604020202020204" pitchFamily="34" charset="0"/>
              <a:buChar char="•"/>
              <a:defRPr sz="1600"/>
            </a:pPr>
            <a:r>
              <a:rPr dirty="0"/>
              <a:t>Distributions defined mathematically or empirically</a:t>
            </a:r>
          </a:p>
          <a:p>
            <a:pPr marL="285750" indent="-285750">
              <a:buFont typeface="Arial" panose="020B0604020202020204" pitchFamily="34" charset="0"/>
              <a:buChar char="•"/>
              <a:defRPr sz="1600"/>
            </a:pPr>
            <a:r>
              <a:rPr dirty="0"/>
              <a:t>Trace tapes record sequences of real events in real systems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81089" y="1005840"/>
            <a:ext cx="8229600" cy="914400"/>
          </a:xfrm>
          <a:prstGeom prst="rect">
            <a:avLst/>
          </a:prstGeom>
          <a:noFill/>
        </p:spPr>
        <p:txBody>
          <a:bodyPr wrap="none">
            <a:spAutoFit/>
          </a:bodyPr>
          <a:lstStyle/>
          <a:p>
            <a:pPr>
              <a:defRPr sz="2800" b="1"/>
            </a:pPr>
            <a:r>
              <a:t>Evaluation of CPU Schedulers by Simulation</a:t>
            </a:r>
          </a:p>
        </p:txBody>
      </p:sp>
      <p:sp>
        <p:nvSpPr>
          <p:cNvPr id="3" name="TextBox 2"/>
          <p:cNvSpPr txBox="1"/>
          <p:nvPr/>
        </p:nvSpPr>
        <p:spPr>
          <a:xfrm>
            <a:off x="457200" y="1463040"/>
            <a:ext cx="8229600" cy="4572000"/>
          </a:xfrm>
          <a:prstGeom prst="rect">
            <a:avLst/>
          </a:prstGeom>
          <a:noFill/>
        </p:spPr>
        <p:txBody>
          <a:bodyPr wrap="none">
            <a:spAutoFit/>
          </a:bodyPr>
          <a:lstStyle/>
          <a:p>
            <a:endParaRPr/>
          </a:p>
        </p:txBody>
      </p:sp>
      <p:pic>
        <p:nvPicPr>
          <p:cNvPr id="4" name="Picture 1">
            <a:extLst>
              <a:ext uri="{FF2B5EF4-FFF2-40B4-BE49-F238E27FC236}">
                <a16:creationId xmlns:a16="http://schemas.microsoft.com/office/drawing/2014/main" id="{78909DAB-4D09-681B-7D8F-E140C8CEEDC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19326" y="1783984"/>
            <a:ext cx="5953125" cy="370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62400" y="822960"/>
            <a:ext cx="8229600" cy="914400"/>
          </a:xfrm>
          <a:prstGeom prst="rect">
            <a:avLst/>
          </a:prstGeom>
          <a:noFill/>
        </p:spPr>
        <p:txBody>
          <a:bodyPr wrap="none">
            <a:spAutoFit/>
          </a:bodyPr>
          <a:lstStyle/>
          <a:p>
            <a:pPr>
              <a:defRPr sz="2800" b="1"/>
            </a:pPr>
            <a:r>
              <a:rPr dirty="0"/>
              <a:t>Implementation</a:t>
            </a:r>
          </a:p>
        </p:txBody>
      </p:sp>
      <p:sp>
        <p:nvSpPr>
          <p:cNvPr id="3" name="TextBox 2"/>
          <p:cNvSpPr txBox="1"/>
          <p:nvPr/>
        </p:nvSpPr>
        <p:spPr>
          <a:xfrm>
            <a:off x="822960" y="1737360"/>
            <a:ext cx="8229600" cy="4572000"/>
          </a:xfrm>
          <a:prstGeom prst="rect">
            <a:avLst/>
          </a:prstGeom>
          <a:noFill/>
        </p:spPr>
        <p:txBody>
          <a:bodyPr wrap="none">
            <a:spAutoFit/>
          </a:bodyPr>
          <a:lstStyle/>
          <a:p>
            <a:pPr>
              <a:defRPr sz="1600"/>
            </a:pPr>
            <a:r>
              <a:rPr dirty="0"/>
              <a:t>Even simulations have limited accuracy</a:t>
            </a:r>
          </a:p>
          <a:p>
            <a:pPr>
              <a:defRPr sz="1600"/>
            </a:pPr>
            <a:r>
              <a:rPr dirty="0"/>
              <a:t>Just implement new scheduler and test in real systems</a:t>
            </a:r>
          </a:p>
          <a:p>
            <a:pPr>
              <a:defRPr sz="1600"/>
            </a:pPr>
            <a:r>
              <a:rPr dirty="0"/>
              <a:t>High cost, high risk</a:t>
            </a:r>
          </a:p>
          <a:p>
            <a:pPr>
              <a:defRPr sz="1600"/>
            </a:pPr>
            <a:r>
              <a:rPr dirty="0"/>
              <a:t>Environments vary</a:t>
            </a:r>
          </a:p>
          <a:p>
            <a:pPr>
              <a:defRPr sz="1600"/>
            </a:pPr>
            <a:r>
              <a:rPr dirty="0"/>
              <a:t>Most flexible schedulers can be modified per-site or per-system</a:t>
            </a:r>
          </a:p>
          <a:p>
            <a:pPr>
              <a:defRPr sz="1600"/>
            </a:pPr>
            <a:r>
              <a:rPr dirty="0"/>
              <a:t>Or APIs to modify priorities</a:t>
            </a:r>
          </a:p>
          <a:p>
            <a:pPr>
              <a:defRPr sz="1600"/>
            </a:pPr>
            <a:r>
              <a:rPr dirty="0"/>
              <a:t>But again environments vary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69347" y="1191161"/>
            <a:ext cx="8229600" cy="914400"/>
          </a:xfrm>
          <a:prstGeom prst="rect">
            <a:avLst/>
          </a:prstGeom>
          <a:noFill/>
        </p:spPr>
        <p:txBody>
          <a:bodyPr wrap="none">
            <a:spAutoFit/>
          </a:bodyPr>
          <a:lstStyle/>
          <a:p>
            <a:pPr>
              <a:defRPr sz="2800" b="1"/>
            </a:pPr>
            <a:r>
              <a:rPr dirty="0"/>
              <a:t>Preemptive Scheduling and Race Conditions</a:t>
            </a:r>
          </a:p>
        </p:txBody>
      </p:sp>
      <p:sp>
        <p:nvSpPr>
          <p:cNvPr id="3" name="TextBox 2"/>
          <p:cNvSpPr txBox="1"/>
          <p:nvPr/>
        </p:nvSpPr>
        <p:spPr>
          <a:xfrm>
            <a:off x="520262" y="2105561"/>
            <a:ext cx="9927771" cy="1323439"/>
          </a:xfrm>
          <a:prstGeom prst="rect">
            <a:avLst/>
          </a:prstGeom>
          <a:noFill/>
        </p:spPr>
        <p:txBody>
          <a:bodyPr wrap="square">
            <a:spAutoFit/>
          </a:bodyPr>
          <a:lstStyle/>
          <a:p>
            <a:pPr marL="285750" indent="-285750">
              <a:buFont typeface="Arial" panose="020B0604020202020204" pitchFamily="34" charset="0"/>
              <a:buChar char="•"/>
              <a:defRPr sz="1600"/>
            </a:pPr>
            <a:r>
              <a:rPr dirty="0"/>
              <a:t>Preemptive scheduling can result in race conditions when data are shared among several processes.</a:t>
            </a:r>
          </a:p>
          <a:p>
            <a:pPr marL="285750" indent="-285750">
              <a:buFont typeface="Arial" panose="020B0604020202020204" pitchFamily="34" charset="0"/>
              <a:buChar char="•"/>
              <a:defRPr sz="1600"/>
            </a:pPr>
            <a:r>
              <a:rPr dirty="0"/>
              <a:t>Consider the case of two processes that share data. While one process is updating the data, it is preempted so that the second process can run. The second process then tries to read the data, which are in an inconsistent state.</a:t>
            </a:r>
          </a:p>
          <a:p>
            <a:pPr marL="285750" indent="-285750">
              <a:buFont typeface="Arial" panose="020B0604020202020204" pitchFamily="34" charset="0"/>
              <a:buChar char="•"/>
              <a:defRPr sz="1600"/>
            </a:pPr>
            <a:r>
              <a:rPr dirty="0"/>
              <a:t>This issue will be explored in detail in Chapter 6.</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753F0-CC1F-9553-DB02-CC5162AE4D5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97E971F2-9E26-AC7C-6B50-66A4E6DAD1F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4F86468-AEA8-B66F-F777-E3EDBA2722F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5A389CA-942E-9CC8-7375-BBE87B67A7F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10B388F-2D92-0A98-BD7E-A8FBF69E9D91}"/>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799E895-9D5C-2BBA-E983-9C84D2E6A41B}"/>
              </a:ext>
            </a:extLst>
          </p:cNvPr>
          <p:cNvSpPr>
            <a:spLocks noGrp="1"/>
          </p:cNvSpPr>
          <p:nvPr>
            <p:ph type="sldNum" sz="quarter" idx="12"/>
          </p:nvPr>
        </p:nvSpPr>
        <p:spPr/>
        <p:txBody>
          <a:bodyPr/>
          <a:lstStyle/>
          <a:p>
            <a:fld id="{050B88D7-7741-46C0-B3EE-0924E171B329}" type="slidenum">
              <a:rPr lang="en-US" smtClean="0"/>
              <a:pPr/>
              <a:t>80</a:t>
            </a:fld>
            <a:endParaRPr lang="en-US" dirty="0"/>
          </a:p>
        </p:txBody>
      </p:sp>
      <p:sp>
        <p:nvSpPr>
          <p:cNvPr id="11" name="Title 1">
            <a:extLst>
              <a:ext uri="{FF2B5EF4-FFF2-40B4-BE49-F238E27FC236}">
                <a16:creationId xmlns:a16="http://schemas.microsoft.com/office/drawing/2014/main" id="{D8364DFA-17BC-BFF1-066D-632E3BF606FE}"/>
              </a:ext>
            </a:extLst>
          </p:cNvPr>
          <p:cNvSpPr txBox="1">
            <a:spLocks/>
          </p:cNvSpPr>
          <p:nvPr/>
        </p:nvSpPr>
        <p:spPr>
          <a:xfrm>
            <a:off x="1072832" y="2612214"/>
            <a:ext cx="10515600" cy="1325563"/>
          </a:xfrm>
          <a:prstGeom prst="rect">
            <a:avLst/>
          </a:prstGeom>
          <a:solidFill>
            <a:schemeClr val="tx2">
              <a:lumMod val="50000"/>
            </a:schemeClr>
          </a:solidFill>
          <a:ln w="76200">
            <a:solidFill>
              <a:schemeClr val="bg1"/>
            </a:solidFill>
          </a:ln>
        </p:spPr>
        <p:txBody>
          <a:bodyPr>
            <a:normAutofit/>
          </a:bodyPr>
          <a:lstStyle>
            <a:lvl1pPr eaLnBrk="1" hangingPunct="1">
              <a:defRPr>
                <a:latin typeface="+mj-lt"/>
                <a:ea typeface="+mj-ea"/>
                <a:cs typeface="+mj-cs"/>
              </a:defRPr>
            </a:lvl1pPr>
          </a:lstStyle>
          <a:p>
            <a:pPr algn="ctr" defTabSz="914400"/>
            <a:r>
              <a:rPr lang="en-US" sz="7200" b="1" kern="0">
                <a:solidFill>
                  <a:schemeClr val="bg1"/>
                </a:solidFill>
                <a:latin typeface="Times New Roman" panose="02020603050405020304" pitchFamily="18" charset="0"/>
                <a:cs typeface="Times New Roman" panose="02020603050405020304" pitchFamily="18" charset="0"/>
              </a:rPr>
              <a:t>Thank you </a:t>
            </a:r>
            <a:endParaRPr lang="en-US" sz="7200" b="1" kern="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2307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47514" y="977705"/>
            <a:ext cx="8229600" cy="914400"/>
          </a:xfrm>
          <a:prstGeom prst="rect">
            <a:avLst/>
          </a:prstGeom>
          <a:noFill/>
        </p:spPr>
        <p:txBody>
          <a:bodyPr wrap="none">
            <a:spAutoFit/>
          </a:bodyPr>
          <a:lstStyle/>
          <a:p>
            <a:pPr>
              <a:defRPr sz="2800" b="1"/>
            </a:pPr>
            <a:r>
              <a:rPr dirty="0"/>
              <a:t>Dispatcher</a:t>
            </a:r>
          </a:p>
        </p:txBody>
      </p:sp>
      <p:sp>
        <p:nvSpPr>
          <p:cNvPr id="3" name="TextBox 2"/>
          <p:cNvSpPr txBox="1"/>
          <p:nvPr/>
        </p:nvSpPr>
        <p:spPr>
          <a:xfrm>
            <a:off x="696350" y="2011680"/>
            <a:ext cx="9961381" cy="1323439"/>
          </a:xfrm>
          <a:prstGeom prst="rect">
            <a:avLst/>
          </a:prstGeom>
          <a:noFill/>
        </p:spPr>
        <p:txBody>
          <a:bodyPr wrap="none">
            <a:spAutoFit/>
          </a:bodyPr>
          <a:lstStyle/>
          <a:p>
            <a:pPr marL="285750" indent="-285750">
              <a:buFont typeface="Arial" panose="020B0604020202020204" pitchFamily="34" charset="0"/>
              <a:buChar char="•"/>
              <a:defRPr sz="1600"/>
            </a:pPr>
            <a:r>
              <a:rPr dirty="0"/>
              <a:t>Dispatcher module gives control of the CPU to the process selected by the CPU scheduler; this involves:</a:t>
            </a:r>
          </a:p>
          <a:p>
            <a:pPr marL="285750" indent="-285750">
              <a:buFont typeface="Arial" panose="020B0604020202020204" pitchFamily="34" charset="0"/>
              <a:buChar char="•"/>
              <a:defRPr sz="1600"/>
            </a:pPr>
            <a:r>
              <a:rPr dirty="0"/>
              <a:t>Switching context</a:t>
            </a:r>
          </a:p>
          <a:p>
            <a:pPr marL="285750" indent="-285750">
              <a:buFont typeface="Arial" panose="020B0604020202020204" pitchFamily="34" charset="0"/>
              <a:buChar char="•"/>
              <a:defRPr sz="1600"/>
            </a:pPr>
            <a:r>
              <a:rPr dirty="0"/>
              <a:t>Switching to user mode</a:t>
            </a:r>
          </a:p>
          <a:p>
            <a:pPr marL="285750" indent="-285750">
              <a:buFont typeface="Arial" panose="020B0604020202020204" pitchFamily="34" charset="0"/>
              <a:buChar char="•"/>
              <a:defRPr sz="1600"/>
            </a:pPr>
            <a:r>
              <a:rPr dirty="0"/>
              <a:t>Jumping to the proper location in the user program to restart that program</a:t>
            </a:r>
          </a:p>
          <a:p>
            <a:pPr marL="285750" indent="-285750">
              <a:buFont typeface="Arial" panose="020B0604020202020204" pitchFamily="34" charset="0"/>
              <a:buChar char="•"/>
              <a:defRPr sz="1600"/>
            </a:pPr>
            <a:r>
              <a:rPr dirty="0"/>
              <a:t>Dispatch latency – time it takes for the dispatcher to stop one process and start another running</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fd333690-d1c4-4691-ad6c-7ef607921f92"/>
  <p:tag name="TPVERSION" val="8"/>
  <p:tag name="TPFULLVERSION" val="8.2.0.11"/>
  <p:tag name="PPTVERSION" val="16"/>
  <p:tag name="TPOS" val="2"/>
  <p:tag name="TPLASTSAVEVERSION" val="6.2 PC"/>
</p:tagLst>
</file>

<file path=ppt/theme/theme1.xml><?xml version="1.0" encoding="utf-8"?>
<a:theme xmlns:a="http://schemas.openxmlformats.org/drawingml/2006/main" name="PPT_Module 5_Pyth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RSC_MEETING_PPT</Template>
  <TotalTime>2414</TotalTime>
  <Words>4380</Words>
  <Application>Microsoft Office PowerPoint</Application>
  <PresentationFormat>Widescreen</PresentationFormat>
  <Paragraphs>528</Paragraphs>
  <Slides>80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80</vt:i4>
      </vt:variant>
    </vt:vector>
  </HeadingPairs>
  <TitlesOfParts>
    <vt:vector size="84" baseType="lpstr">
      <vt:lpstr>Aptos</vt:lpstr>
      <vt:lpstr>Arial</vt:lpstr>
      <vt:lpstr>Times New Roman</vt:lpstr>
      <vt:lpstr>PPT_Module 5_Python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KAVYASHREE E D</dc:creator>
  <cp:lastModifiedBy>Admin</cp:lastModifiedBy>
  <cp:revision>77</cp:revision>
  <dcterms:created xsi:type="dcterms:W3CDTF">2025-06-24T09:04:55Z</dcterms:created>
  <dcterms:modified xsi:type="dcterms:W3CDTF">2025-11-10T05:37:48Z</dcterms:modified>
</cp:coreProperties>
</file>