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73"/>
  </p:notesMasterIdLst>
  <p:handoutMasterIdLst>
    <p:handoutMasterId r:id="rId7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12192000" cy="6858000"/>
  <p:notesSz cx="6858000" cy="9144000"/>
  <p:custDataLst>
    <p:tags r:id="rId7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A3AF54-BB2A-36E0-2B53-1108BD407C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F0A24-4598-600E-800E-36E21B66F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16645-67FD-413B-9842-87FE454F172F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AA360-14F6-4A1A-2DDD-0840D5394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EA462-1A75-FA81-0030-F751F910D4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D83CB-A1BB-420E-9D61-29AC350BA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6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9629E-9570-45F7-A50F-DC60170FF773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4-8DCE-4A0D-9E96-2290A0A352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14400" y="6549752"/>
            <a:ext cx="6277229" cy="246221"/>
          </a:xfrm>
        </p:spPr>
        <p:txBody>
          <a:bodyPr lIns="0" tIns="0" rIns="0" bIns="0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7755" y="6539361"/>
            <a:ext cx="2384742" cy="246221"/>
          </a:xfrm>
        </p:spPr>
        <p:txBody>
          <a:bodyPr lIns="0" tIns="0" rIns="0" bIns="0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69407" y="6549751"/>
            <a:ext cx="2805620" cy="246221"/>
          </a:xfrm>
        </p:spPr>
        <p:txBody>
          <a:bodyPr lIns="0" tIns="0" rIns="0" bIns="0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2178" y="6542947"/>
            <a:ext cx="2221927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/>
              <a:t>24/07/2025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4045" y="6542948"/>
            <a:ext cx="6300216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6548" y="6563729"/>
            <a:ext cx="2805620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4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461537"/>
            <a:ext cx="12230099" cy="4172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289"/>
            <a:ext cx="12160250" cy="201295"/>
          </a:xfrm>
          <a:custGeom>
            <a:avLst/>
            <a:gdLst/>
            <a:ahLst/>
            <a:cxnLst/>
            <a:rect l="l" t="t" r="r" b="b"/>
            <a:pathLst>
              <a:path w="12160250" h="201295">
                <a:moveTo>
                  <a:pt x="12160084" y="0"/>
                </a:moveTo>
                <a:lnTo>
                  <a:pt x="0" y="0"/>
                </a:lnTo>
                <a:lnTo>
                  <a:pt x="0" y="200888"/>
                </a:lnTo>
                <a:lnTo>
                  <a:pt x="6080036" y="200888"/>
                </a:lnTo>
                <a:lnTo>
                  <a:pt x="12160084" y="200888"/>
                </a:lnTo>
                <a:lnTo>
                  <a:pt x="12160084" y="0"/>
                </a:lnTo>
                <a:close/>
              </a:path>
            </a:pathLst>
          </a:custGeom>
          <a:solidFill>
            <a:srgbClr val="75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-72737" y="504289"/>
            <a:ext cx="12302836" cy="201295"/>
          </a:xfrm>
          <a:custGeom>
            <a:avLst/>
            <a:gdLst/>
            <a:ahLst/>
            <a:cxnLst/>
            <a:rect l="l" t="t" r="r" b="b"/>
            <a:pathLst>
              <a:path w="10855960" h="201295">
                <a:moveTo>
                  <a:pt x="10855794" y="0"/>
                </a:moveTo>
                <a:lnTo>
                  <a:pt x="0" y="0"/>
                </a:lnTo>
                <a:lnTo>
                  <a:pt x="0" y="200888"/>
                </a:lnTo>
                <a:lnTo>
                  <a:pt x="5428081" y="200888"/>
                </a:lnTo>
                <a:lnTo>
                  <a:pt x="10855794" y="200888"/>
                </a:lnTo>
                <a:lnTo>
                  <a:pt x="10855794" y="0"/>
                </a:lnTo>
                <a:close/>
              </a:path>
            </a:pathLst>
          </a:custGeom>
          <a:solidFill>
            <a:srgbClr val="F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721" y="274254"/>
            <a:ext cx="2442959" cy="7131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9484" y="282376"/>
            <a:ext cx="733489" cy="67385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28700" y="126074"/>
            <a:ext cx="1020135" cy="967281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59720" y="6440755"/>
            <a:ext cx="58976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79" y="6538869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11483" y="6445350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8" name="Picture 27"/>
          <p:cNvPicPr/>
          <p:nvPr userDrawn="1"/>
        </p:nvPicPr>
        <p:blipFill>
          <a:blip r:embed="rId8"/>
          <a:srcRect l="87247" r="2556" b="38961"/>
          <a:stretch>
            <a:fillRect/>
          </a:stretch>
        </p:blipFill>
        <p:spPr>
          <a:xfrm>
            <a:off x="11222185" y="164044"/>
            <a:ext cx="772756" cy="9064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13276" r="3190" b="20189"/>
          <a:stretch/>
        </p:blipFill>
        <p:spPr>
          <a:xfrm>
            <a:off x="138456" y="94698"/>
            <a:ext cx="2512224" cy="984828"/>
          </a:xfrm>
          <a:prstGeom prst="rect">
            <a:avLst/>
          </a:prstGeom>
        </p:spPr>
      </p:pic>
      <p:pic>
        <p:nvPicPr>
          <p:cNvPr id="1026" name="Picture 2" descr="🎉 MIET Achieves GOLD Rating by QS I-GAUGE! 🏆, We are delighted to  announce that MIET has been awarded the prestigious GOLD rating by QS  I-GAUGE, becoming the first institution in Jammu &amp; Kashmir UT to ...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78" y="313550"/>
            <a:ext cx="1061799" cy="5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9" r:id="rId2"/>
  </p:sldLayoutIdLst>
  <p:hf hd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3159" y="2381535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Chapter 3:  Processes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8383" y="96899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Control Block (PCB)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927064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Information associated with each process(also called task control block)</a:t>
            </a:r>
          </a:p>
          <a:p>
            <a:r>
              <a:t>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" y="2956105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Process state – running, waiting, etc.</a:t>
            </a:r>
          </a:p>
          <a:p>
            <a:r>
              <a:rPr dirty="0"/>
              <a:t>Program counter – location of instruction to next execute</a:t>
            </a:r>
          </a:p>
          <a:p>
            <a:r>
              <a:rPr dirty="0"/>
              <a:t>CPU registers – contents of all process-centric registers</a:t>
            </a:r>
          </a:p>
          <a:p>
            <a:r>
              <a:rPr dirty="0"/>
              <a:t>CPU scheduling information- priorities, scheduling queue pointers</a:t>
            </a:r>
          </a:p>
          <a:p>
            <a:r>
              <a:rPr dirty="0"/>
              <a:t>Memory-management information – memory allocated to the process</a:t>
            </a:r>
          </a:p>
          <a:p>
            <a:r>
              <a:rPr dirty="0"/>
              <a:t>Accounting information – CPU used, clock time elapsed since start, time limits</a:t>
            </a:r>
          </a:p>
          <a:p>
            <a:r>
              <a:rPr dirty="0"/>
              <a:t>I/O status information – I/O devices allocated to process, list of open files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9888" y="89392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Threads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063541"/>
            <a:ext cx="8244565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So far, process has a single thread of execution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Consider having multiple program counters per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Multiple locations can execute at once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Multiple threads of control -&gt; threads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Must then have storage for thread details, multiple program counters in PCB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Explore in detail in Chapter 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117" y="9144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Process Representation in Linux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82880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Represented by the C structure </a:t>
            </a:r>
            <a:r>
              <a:rPr dirty="0" err="1"/>
              <a:t>task_struct</a:t>
            </a:r>
            <a:endParaRPr dirty="0"/>
          </a:p>
          <a:p>
            <a:br>
              <a:rPr dirty="0"/>
            </a:br>
            <a:r>
              <a:rPr dirty="0" err="1"/>
              <a:t>pid</a:t>
            </a:r>
            <a:r>
              <a:rPr dirty="0"/>
              <a:t> </a:t>
            </a:r>
            <a:r>
              <a:rPr dirty="0" err="1"/>
              <a:t>t_pid</a:t>
            </a:r>
            <a:r>
              <a:rPr dirty="0"/>
              <a:t>; 			/* process identifier */ </a:t>
            </a:r>
            <a:br>
              <a:rPr dirty="0"/>
            </a:br>
            <a:r>
              <a:rPr dirty="0"/>
              <a:t>long state; 			/* state of the process */ </a:t>
            </a:r>
            <a:br>
              <a:rPr dirty="0"/>
            </a:br>
            <a:r>
              <a:rPr dirty="0"/>
              <a:t>unsigned int </a:t>
            </a:r>
            <a:r>
              <a:rPr dirty="0" err="1"/>
              <a:t>time_slice</a:t>
            </a:r>
            <a:r>
              <a:rPr dirty="0"/>
              <a:t> 	/* scheduling information */ </a:t>
            </a:r>
            <a:br>
              <a:rPr dirty="0"/>
            </a:br>
            <a:r>
              <a:rPr dirty="0"/>
              <a:t>struct </a:t>
            </a:r>
            <a:r>
              <a:rPr dirty="0" err="1"/>
              <a:t>task_struct</a:t>
            </a:r>
            <a:r>
              <a:rPr dirty="0"/>
              <a:t> *parent;/* this process’s parent */ </a:t>
            </a:r>
            <a:br>
              <a:rPr dirty="0"/>
            </a:br>
            <a:r>
              <a:rPr dirty="0"/>
              <a:t>struct </a:t>
            </a:r>
            <a:r>
              <a:rPr dirty="0" err="1"/>
              <a:t>list_head</a:t>
            </a:r>
            <a:r>
              <a:rPr dirty="0"/>
              <a:t> children; /* this process’s children */ </a:t>
            </a:r>
            <a:br>
              <a:rPr dirty="0"/>
            </a:br>
            <a:r>
              <a:rPr dirty="0"/>
              <a:t>struct </a:t>
            </a:r>
            <a:r>
              <a:rPr dirty="0" err="1"/>
              <a:t>files_struct</a:t>
            </a:r>
            <a:r>
              <a:rPr dirty="0"/>
              <a:t> *files;/* list of open files */ </a:t>
            </a:r>
            <a:br>
              <a:rPr dirty="0"/>
            </a:br>
            <a:r>
              <a:rPr dirty="0"/>
              <a:t>struct </a:t>
            </a:r>
            <a:r>
              <a:rPr dirty="0" err="1"/>
              <a:t>mm_struct</a:t>
            </a:r>
            <a:r>
              <a:rPr dirty="0"/>
              <a:t> *mm; 	/* address space of this process */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56296498-9D84-E37E-B2D1-EFEA121052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883" y="4367213"/>
            <a:ext cx="457835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3356" y="103040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Scheduling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740090"/>
            <a:ext cx="10163873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Process scheduler selects among available processes for next execution on CPU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Goal -- Maximize CPU use, quickly switch processes onto CPU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Maintains scheduling queues of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Ready queue – set of all processes residing in main memory, ready and waiting to execute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Wait queues – set of processes waiting for an event (i.e., I/O)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Processes migrate among the various queues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0019" y="1194179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Ready and Wait Queues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7397233F-39CD-E08F-25C5-49EE1C61C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781" y="2259510"/>
            <a:ext cx="4897438" cy="291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03040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Representation of Process Scheduling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E40AA0-595C-C5E2-DC0B-B441F7EA7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998" y="2129074"/>
            <a:ext cx="5229225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0058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CPU Switch From Process to Process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A context switch occurs when the CPU  switches from one process to another.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3EFCD932-C6AC-F0B0-E9EB-863D8F93DC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448" y="1920240"/>
            <a:ext cx="5185155" cy="423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7955" y="103777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Context Switch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159726"/>
            <a:ext cx="10597773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When CPU switches to another process, the system must save the state of the old process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 and load the saved state for the new process via a context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Context of a process represented in the PCB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Context-switch time is pure overhead; the system does no useful work while switching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The more complex the OS and the PCB  the longer the context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Time dependent on hardware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Some hardware provides multiple sets of registers per CPU  multiple contexts loaded at once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1955" y="84473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Multitasking in Mobile Systems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9611" y="2029097"/>
            <a:ext cx="12207188" cy="31393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Some mobile systems (e.g., early version of iOS)  allow only one process to run, others suspended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Due to screen real estate, user interface limits iOS provides for 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Single foreground process- controlled via user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Multiple background processes– in memory, running, but not on the display, and with limits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Limits include single, short task, receiving notification of events, specific long-running tasks like audio playback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Android runs foreground and background, with fewer limits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Background process uses a service to perform tasks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Service can keep running even if background process is suspended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Service has no user interface, small memory 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5440" y="9144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Operations on Processes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040" y="1828800"/>
            <a:ext cx="43845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System must provide mechanisms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 Process creation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 Process termination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47434" y="10058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4679486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</a:t>
            </a:r>
            <a:r>
              <a:rPr dirty="0"/>
              <a:t>ocess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Process Scheduling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Operations on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 err="1"/>
              <a:t>Interprocess</a:t>
            </a:r>
            <a:r>
              <a:rPr dirty="0"/>
              <a:t>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IPC in Shared-Memory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IPC in Message-Passing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Examples of IPC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Communication in Client-Server Systems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1497" y="892629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Creation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029097"/>
            <a:ext cx="11540339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Parent process create children processes, which, in turn create other processes, forming a tree of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Generally, process identified and managed via a process identifier (</a:t>
            </a:r>
            <a:r>
              <a:rPr dirty="0" err="1"/>
              <a:t>pid</a:t>
            </a:r>
            <a:r>
              <a:rPr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Resource sharing 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Parent and children share all 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Children share subset of parent’s 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Parent and child share no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Execution 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Parent and children execute concurrently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Parent waits until children terminate</a:t>
            </a:r>
          </a:p>
          <a:p>
            <a:endParaRPr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574D6720-311E-7C8D-2485-091E9E431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556" y="4640412"/>
            <a:ext cx="5746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1269" y="103777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Creation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159726"/>
            <a:ext cx="10698185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Address space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Child duplicate of parent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Child has a program loaded into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UNIX examples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fork() system call creates new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exec() system call used after a fork() to replace the process’ memory space with a new program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Parent process calls wait()waiting for the child to terminate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6755" y="1023257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A Tree of Processes in Linux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8EEA160E-EA1C-56F1-D26B-D5D304BD5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437" y="1713706"/>
            <a:ext cx="7985125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6469" y="121194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C Program Forking Separate Process</a:t>
            </a:r>
          </a:p>
        </p:txBody>
      </p:sp>
      <p:pic>
        <p:nvPicPr>
          <p:cNvPr id="3" name="Picture 5" descr="Screen Shot 2012-12-04 at 11.21.10 AM.png">
            <a:extLst>
              <a:ext uri="{FF2B5EF4-FFF2-40B4-BE49-F238E27FC236}">
                <a16:creationId xmlns:a16="http://schemas.microsoft.com/office/drawing/2014/main" id="{7E68F872-3986-81CB-58B1-607422B9B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623" y="1959430"/>
            <a:ext cx="6038850" cy="420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0469" y="105228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Creating a Separate Process via Windows API</a:t>
            </a:r>
          </a:p>
        </p:txBody>
      </p:sp>
      <p:pic>
        <p:nvPicPr>
          <p:cNvPr id="3" name="Picture 1" descr="Screen Shot 2012-12-04 at 11.23.48 AM.png">
            <a:extLst>
              <a:ext uri="{FF2B5EF4-FFF2-40B4-BE49-F238E27FC236}">
                <a16:creationId xmlns:a16="http://schemas.microsoft.com/office/drawing/2014/main" id="{D8D2F2C4-3988-B4C2-4D2A-F7280AD6F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124" y="1698171"/>
            <a:ext cx="4365625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0869" y="907143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Termination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145212"/>
            <a:ext cx="11707051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Process executes last statement and then asks the operating system to delete it using the exit() system call.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Returns  status data from child to parent (via wait())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Process’ resources are deallocated by operating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Parent may terminate the execution of children processes  using the abort() system call.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 Some reasons for doing so: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Child has exceeded allocated 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Task assigned to child is no longer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The parent is exiting, and the operating systems does not allow  a child to continue if its parent terminates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7326" y="84908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Termination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10039928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endParaRPr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Some operating systems do not allow child to exists if its parent has terminated.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  If a process terminates, then all its children must also be terminated.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cascading termination.  All children, grandchildren, etc.,  are  terminated.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The termination is initiated by the operating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The parent process may wait for termination of a child process by using the wait()system call.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The call returns status information and the </a:t>
            </a:r>
            <a:r>
              <a:rPr dirty="0" err="1"/>
              <a:t>pid</a:t>
            </a:r>
            <a:r>
              <a:rPr dirty="0"/>
              <a:t> of the terminated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      </a:t>
            </a:r>
            <a:r>
              <a:rPr dirty="0" err="1"/>
              <a:t>pid</a:t>
            </a:r>
            <a:r>
              <a:rPr dirty="0"/>
              <a:t> = wait(&amp;status);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If no parent waiting (did not invoke wait()) process is a zombie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If parent terminated without invoking wait(), process is an orphan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1326" y="10058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Android Process Importance Hierarchy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5605" y="1920240"/>
            <a:ext cx="11080790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Mobile operating systems often have to terminate processes to reclaim system resources such as memory.</a:t>
            </a:r>
            <a:endParaRPr lang="en-US" dirty="0"/>
          </a:p>
          <a:p>
            <a:r>
              <a:rPr dirty="0"/>
              <a:t> From most to least important: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Foreground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Visible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Service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Background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Empty process</a:t>
            </a:r>
          </a:p>
          <a:p>
            <a:r>
              <a:rPr dirty="0"/>
              <a:t>Android will begin terminating processes that are least important.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269" y="944939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 err="1"/>
              <a:t>Multiprocess</a:t>
            </a:r>
            <a:r>
              <a:rPr dirty="0"/>
              <a:t> Architecture – Chrome Browser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859339"/>
            <a:ext cx="10151177" cy="31393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Many web browsers ran as single process (some still do)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If one web site causes trouble, entire browser can hang or crash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Google Chrome Browser is </a:t>
            </a:r>
            <a:r>
              <a:rPr dirty="0" err="1"/>
              <a:t>multiprocess</a:t>
            </a:r>
            <a:r>
              <a:rPr dirty="0"/>
              <a:t> with 3 different types of processes: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Browser process manages user interface, disk and network I/O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Renderer process renders web pages, deals with HTML, </a:t>
            </a:r>
            <a:r>
              <a:rPr dirty="0" err="1"/>
              <a:t>Javascript</a:t>
            </a:r>
            <a:r>
              <a:rPr dirty="0"/>
              <a:t>. A new renderer </a:t>
            </a:r>
            <a:endParaRPr lang="en-US" dirty="0"/>
          </a:p>
          <a:p>
            <a:pPr lvl="1"/>
            <a:r>
              <a:rPr lang="en-IN" dirty="0"/>
              <a:t>     </a:t>
            </a:r>
            <a:r>
              <a:rPr dirty="0"/>
              <a:t>created for each website opened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Runs in sandbox restricting disk and network I/O, minimizing effect of security exploits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Plug-in process for each type of plug-in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dirty="0"/>
          </a:p>
          <a:p>
            <a:pPr lvl="1"/>
            <a:endParaRPr dirty="0"/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9326" y="979714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 err="1"/>
              <a:t>Interprocess</a:t>
            </a:r>
            <a:r>
              <a:rPr dirty="0"/>
              <a:t> Communication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763486"/>
            <a:ext cx="9518631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Processes within a system may be independent or cooperating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Cooperating process can affect or be affected by other processes, including sharing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Reasons for cooperating processes: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Information sharing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Computation speedup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Modularity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Convenience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Cooperating processes need </a:t>
            </a:r>
            <a:r>
              <a:rPr dirty="0" err="1"/>
              <a:t>interprocess</a:t>
            </a:r>
            <a:r>
              <a:rPr dirty="0"/>
              <a:t> communication (IPC)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Two models of IPC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Shared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Message passing</a:t>
            </a:r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0" y="822960"/>
            <a:ext cx="63689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800" b="1"/>
            </a:pPr>
            <a:r>
              <a:rPr dirty="0"/>
              <a:t>Objectives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10822193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Identify the separate components of a process and illustrate how they are represented and scheduled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 in an operating system.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Describe and contrast </a:t>
            </a:r>
            <a:r>
              <a:rPr dirty="0" err="1"/>
              <a:t>interprocess</a:t>
            </a:r>
            <a:r>
              <a:rPr dirty="0"/>
              <a:t> communication using shared memory and message passing.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Design programs that uses pipes and POSIX shared memory to perform </a:t>
            </a:r>
            <a:r>
              <a:rPr dirty="0" err="1"/>
              <a:t>interprocess</a:t>
            </a:r>
            <a:r>
              <a:rPr dirty="0"/>
              <a:t> communication.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Describe client-server communication using sockets and remote procedure calls.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Design kernel modules that interact with the Linux operating system.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3760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Communications Models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91992" y="1507411"/>
            <a:ext cx="5288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/>
              <a:t>  </a:t>
            </a:r>
            <a:r>
              <a:rPr dirty="0"/>
              <a:t>(a) Shared memory.  		(b) Message passing.  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278EBA20-F4C4-4E8E-838D-34E89DE0C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2016125"/>
            <a:ext cx="6246813" cy="399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9955" y="84473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Producer-Consumer Problem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697" y="1985554"/>
            <a:ext cx="9193542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Paradigm for cooperating processes: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producer process produces information that is consumed by a consumer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Two variations: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unbounded-buffer places no practical limit on the size of the buffer: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Producer never waits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Consumer waits if there is no buffer to consume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bounded-buffer assumes that there is a fixed buffer size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Producer must wait if all buffers are full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Consumer waits if there is no buffer to consume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3497" y="878114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IPC – Shared Memory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2182" y="1942012"/>
            <a:ext cx="9552615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An area of memory shared among the processes that wish to communicate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The communication is under the control of the users processes not the operating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Major issues is to provide mechanism that will allow the user processes to synchronize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 their actions when they access shared memory.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Synchronization is discussed in great details in Chapters 6 &amp; 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dirty="0"/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583" y="10058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Bounded-Buffer – Shared-Memory Solution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840" y="2116182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Shared data</a:t>
            </a:r>
          </a:p>
          <a:p>
            <a:pPr lvl="3"/>
            <a:r>
              <a:rPr dirty="0"/>
              <a:t>#define BUFFER_SIZE 10</a:t>
            </a:r>
          </a:p>
          <a:p>
            <a:pPr lvl="3"/>
            <a:r>
              <a:rPr dirty="0"/>
              <a:t>typedef struct {</a:t>
            </a:r>
          </a:p>
          <a:p>
            <a:pPr lvl="3"/>
            <a:r>
              <a:rPr dirty="0"/>
              <a:t>	. . .</a:t>
            </a:r>
          </a:p>
          <a:p>
            <a:pPr lvl="3"/>
            <a:r>
              <a:rPr dirty="0"/>
              <a:t>} item;</a:t>
            </a:r>
          </a:p>
          <a:p>
            <a:pPr lvl="3"/>
            <a:endParaRPr dirty="0"/>
          </a:p>
          <a:p>
            <a:pPr lvl="3"/>
            <a:r>
              <a:rPr dirty="0"/>
              <a:t>item buffer[BUFFER_SIZE];</a:t>
            </a:r>
          </a:p>
          <a:p>
            <a:pPr lvl="3"/>
            <a:r>
              <a:rPr dirty="0"/>
              <a:t>int in = 0;</a:t>
            </a:r>
          </a:p>
          <a:p>
            <a:pPr lvl="3"/>
            <a:r>
              <a:rPr dirty="0"/>
              <a:t>int out = 0;</a:t>
            </a:r>
          </a:p>
          <a:p>
            <a:pPr lvl="3"/>
            <a:endParaRPr dirty="0"/>
          </a:p>
          <a:p>
            <a:r>
              <a:rPr dirty="0"/>
              <a:t>Solution is correct, but can only use BUFFER_SIZE-1 elements</a:t>
            </a:r>
          </a:p>
          <a:p>
            <a:pPr lvl="3"/>
            <a:endParaRPr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5268" y="10058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Producer Process – Shared Memory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240" y="19202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dirty="0"/>
          </a:p>
          <a:p>
            <a:r>
              <a:rPr dirty="0"/>
              <a:t>item </a:t>
            </a:r>
            <a:r>
              <a:rPr dirty="0" err="1"/>
              <a:t>next_produced</a:t>
            </a:r>
            <a:r>
              <a:rPr dirty="0"/>
              <a:t>; </a:t>
            </a:r>
            <a:br>
              <a:rPr dirty="0"/>
            </a:br>
            <a:endParaRPr dirty="0"/>
          </a:p>
          <a:p>
            <a:r>
              <a:rPr dirty="0"/>
              <a:t>while (true) { </a:t>
            </a:r>
          </a:p>
          <a:p>
            <a:r>
              <a:rPr dirty="0"/>
              <a:t>	/* produce an item in next produced */ </a:t>
            </a:r>
          </a:p>
          <a:p>
            <a:r>
              <a:rPr dirty="0"/>
              <a:t>	while (((in + 1) % BUFFER_SIZE) == out) </a:t>
            </a:r>
          </a:p>
          <a:p>
            <a:r>
              <a:rPr dirty="0"/>
              <a:t>		; /* do nothing */ </a:t>
            </a:r>
          </a:p>
          <a:p>
            <a:r>
              <a:rPr dirty="0"/>
              <a:t>	buffer[in] = </a:t>
            </a:r>
            <a:r>
              <a:rPr dirty="0" err="1"/>
              <a:t>next_produced</a:t>
            </a:r>
            <a:r>
              <a:rPr dirty="0"/>
              <a:t>; </a:t>
            </a:r>
          </a:p>
          <a:p>
            <a:r>
              <a:rPr dirty="0"/>
              <a:t>	in = (in + 1) % BUFFER_SIZE; </a:t>
            </a:r>
          </a:p>
          <a:p>
            <a:r>
              <a:rPr dirty="0"/>
              <a:t>} </a:t>
            </a:r>
          </a:p>
          <a:p>
            <a:endParaRPr dirty="0"/>
          </a:p>
          <a:p>
            <a:endParaRPr dirty="0"/>
          </a:p>
          <a:p>
            <a:r>
              <a:rPr dirty="0"/>
              <a:t>	</a:t>
            </a:r>
          </a:p>
          <a:p>
            <a:pPr lvl="4"/>
            <a:endParaRPr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306285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Consumer Process – Shared Memory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926" y="2191657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item </a:t>
            </a:r>
            <a:r>
              <a:rPr dirty="0" err="1"/>
              <a:t>next_consumed</a:t>
            </a:r>
            <a:r>
              <a:rPr dirty="0"/>
              <a:t>; </a:t>
            </a:r>
            <a:br>
              <a:rPr dirty="0"/>
            </a:br>
            <a:endParaRPr dirty="0"/>
          </a:p>
          <a:p>
            <a:r>
              <a:rPr dirty="0"/>
              <a:t>while (true) {</a:t>
            </a:r>
            <a:br>
              <a:rPr dirty="0"/>
            </a:br>
            <a:r>
              <a:rPr dirty="0"/>
              <a:t>	while (in == out) </a:t>
            </a:r>
          </a:p>
          <a:p>
            <a:r>
              <a:rPr dirty="0"/>
              <a:t>		; /* do nothing */</a:t>
            </a:r>
            <a:br>
              <a:rPr dirty="0"/>
            </a:br>
            <a:r>
              <a:rPr dirty="0"/>
              <a:t>	</a:t>
            </a:r>
            <a:r>
              <a:rPr dirty="0" err="1"/>
              <a:t>next_consumed</a:t>
            </a:r>
            <a:r>
              <a:rPr dirty="0"/>
              <a:t> = buffer[out]; </a:t>
            </a:r>
          </a:p>
          <a:p>
            <a:r>
              <a:rPr dirty="0"/>
              <a:t>	out = (out + 1) % BUFFER_SIZE;</a:t>
            </a:r>
            <a:br>
              <a:rPr dirty="0"/>
            </a:br>
            <a:endParaRPr dirty="0"/>
          </a:p>
          <a:p>
            <a:r>
              <a:rPr dirty="0"/>
              <a:t>	/* consume the item in next consumed */ </a:t>
            </a:r>
          </a:p>
          <a:p>
            <a:r>
              <a:rPr dirty="0"/>
              <a:t>}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0983" y="13716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What about Filling all the Buffers?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4754" y="228600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Suppose that we wanted to provide a solution to the consumer-producer problem that fills all the buffers. </a:t>
            </a:r>
          </a:p>
          <a:p>
            <a:r>
              <a:rPr dirty="0"/>
              <a:t>We can do so by having an integer counter that keeps track of the number of full buffers.  </a:t>
            </a:r>
          </a:p>
          <a:p>
            <a:r>
              <a:rPr dirty="0"/>
              <a:t>Initially, counter is set to 0. </a:t>
            </a:r>
          </a:p>
          <a:p>
            <a:r>
              <a:rPr dirty="0"/>
              <a:t>The integer counter is incremented by the producer after it produces a new buffer.</a:t>
            </a:r>
          </a:p>
          <a:p>
            <a:r>
              <a:rPr dirty="0"/>
              <a:t>The integer counter is and is decremented by the consumer after it consumes a buffer.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3440" y="1023257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Producer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28600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while (true) {</a:t>
            </a:r>
            <a:br>
              <a:rPr dirty="0"/>
            </a:br>
            <a:r>
              <a:rPr dirty="0"/>
              <a:t>	/* produce an item in next produced */ </a:t>
            </a:r>
          </a:p>
          <a:p>
            <a:r>
              <a:rPr dirty="0"/>
              <a:t>	</a:t>
            </a:r>
          </a:p>
          <a:p>
            <a:r>
              <a:rPr dirty="0"/>
              <a:t>	while (counter == BUFFER_SIZE)  </a:t>
            </a:r>
          </a:p>
          <a:p>
            <a:r>
              <a:rPr dirty="0"/>
              <a:t>		; /* do nothing */ </a:t>
            </a:r>
          </a:p>
          <a:p>
            <a:r>
              <a:rPr dirty="0"/>
              <a:t>	buffer[in] = </a:t>
            </a:r>
            <a:r>
              <a:rPr dirty="0" err="1"/>
              <a:t>next_produced</a:t>
            </a:r>
            <a:r>
              <a:rPr dirty="0"/>
              <a:t>; </a:t>
            </a:r>
          </a:p>
          <a:p>
            <a:r>
              <a:rPr dirty="0"/>
              <a:t>	in = (in + 1) % BUFFER_SIZE; </a:t>
            </a:r>
          </a:p>
          <a:p>
            <a:r>
              <a:rPr dirty="0"/>
              <a:t>	counter++; </a:t>
            </a:r>
          </a:p>
          <a:p>
            <a:r>
              <a:rPr dirty="0"/>
              <a:t>}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90126" y="99422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Consumer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0869" y="228600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while (true) {</a:t>
            </a:r>
          </a:p>
          <a:p>
            <a:r>
              <a:rPr dirty="0"/>
              <a:t>	while (counter == 0) </a:t>
            </a:r>
          </a:p>
          <a:p>
            <a:r>
              <a:rPr dirty="0"/>
              <a:t>		; /* do nothing */ </a:t>
            </a:r>
          </a:p>
          <a:p>
            <a:r>
              <a:rPr dirty="0"/>
              <a:t>	</a:t>
            </a:r>
            <a:r>
              <a:rPr dirty="0" err="1"/>
              <a:t>next_consumed</a:t>
            </a:r>
            <a:r>
              <a:rPr dirty="0"/>
              <a:t> = buffer[out]; </a:t>
            </a:r>
          </a:p>
          <a:p>
            <a:r>
              <a:rPr dirty="0"/>
              <a:t>	out = (out + 1) % BUFFER_SIZE; 	</a:t>
            </a:r>
          </a:p>
          <a:p>
            <a:r>
              <a:rPr dirty="0"/>
              <a:t>        counter--; </a:t>
            </a:r>
          </a:p>
          <a:p>
            <a:r>
              <a:rPr dirty="0"/>
              <a:t>	/* consume the item in next consumed */ </a:t>
            </a:r>
          </a:p>
          <a:p>
            <a:r>
              <a:rPr dirty="0"/>
              <a:t>}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3669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Race Condition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counter++ could be implemented as</a:t>
            </a:r>
            <a:br>
              <a:rPr dirty="0"/>
            </a:br>
            <a:br>
              <a:rPr dirty="0"/>
            </a:br>
            <a:r>
              <a:rPr dirty="0"/>
              <a:t>     register1 = counter</a:t>
            </a:r>
            <a:br>
              <a:rPr dirty="0"/>
            </a:br>
            <a:r>
              <a:rPr dirty="0"/>
              <a:t>     register1 = register1 + 1</a:t>
            </a:r>
            <a:br>
              <a:rPr dirty="0"/>
            </a:br>
            <a:r>
              <a:rPr dirty="0"/>
              <a:t>     counter = register1</a:t>
            </a:r>
          </a:p>
          <a:p>
            <a:r>
              <a:rPr dirty="0"/>
              <a:t>counter-- could be implemented as</a:t>
            </a:r>
            <a:br>
              <a:rPr dirty="0"/>
            </a:br>
            <a:br>
              <a:rPr dirty="0"/>
            </a:br>
            <a:r>
              <a:rPr dirty="0"/>
              <a:t>     register2 = counter</a:t>
            </a:r>
            <a:br>
              <a:rPr dirty="0"/>
            </a:br>
            <a:r>
              <a:rPr dirty="0"/>
              <a:t>     register2 = register2 - 1</a:t>
            </a:r>
            <a:br>
              <a:rPr dirty="0"/>
            </a:br>
            <a:r>
              <a:rPr dirty="0"/>
              <a:t>     counter = register2</a:t>
            </a:r>
          </a:p>
          <a:p>
            <a:endParaRPr dirty="0"/>
          </a:p>
          <a:p>
            <a:r>
              <a:rPr dirty="0"/>
              <a:t>Consider this execution interleaving with “count = 5” initially:</a:t>
            </a:r>
          </a:p>
          <a:p>
            <a:pPr lvl="1"/>
            <a:r>
              <a:rPr dirty="0"/>
              <a:t>	S0: producer execute register1 = counter         {register1 = 5}</a:t>
            </a:r>
            <a:br>
              <a:rPr dirty="0"/>
            </a:br>
            <a:r>
              <a:rPr dirty="0"/>
              <a:t>S1: producer execute register1 = register1 + 1   {register1 = 6} </a:t>
            </a:r>
            <a:br>
              <a:rPr dirty="0"/>
            </a:br>
            <a:r>
              <a:rPr dirty="0"/>
              <a:t>S2: consumer execute register2 = counter        {register2 = 5} </a:t>
            </a:r>
            <a:br>
              <a:rPr dirty="0"/>
            </a:br>
            <a:r>
              <a:rPr dirty="0"/>
              <a:t>S3: consumer execute register2 = register2 – 1  {register2 = 4} </a:t>
            </a:r>
            <a:br>
              <a:rPr dirty="0"/>
            </a:br>
            <a:r>
              <a:rPr dirty="0"/>
              <a:t>S4: producer execute counter = register1         {counter = 6 } </a:t>
            </a:r>
            <a:br>
              <a:rPr dirty="0"/>
            </a:br>
            <a:r>
              <a:rPr dirty="0"/>
              <a:t>S5: consumer execute counter = register2        {counter = 4}</a:t>
            </a:r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0" y="71650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Concept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9719327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An operating system executes a variety of programs that run as a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Process – a program in execution; process execution must progress in sequential fashion.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No parallel execution of instructions of a  single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Multiple parts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The program code, also called text section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Current activity including program counter, processor registers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Stack containing temporary data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Function parameters, return addresses, local variables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Data section containing global variables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Heap containing memory dynamically allocated during run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9269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Race Condition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Question – why was there no race condition in the first solution (where at most N – 1) buffers can be filled?</a:t>
            </a:r>
          </a:p>
          <a:p>
            <a:r>
              <a:t>More in Chapter 6.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1840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IPC – Message Passing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5040" y="2101669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Processes communicate with each other without resorting to shared variables</a:t>
            </a:r>
          </a:p>
          <a:p>
            <a:endParaRPr dirty="0"/>
          </a:p>
          <a:p>
            <a:r>
              <a:rPr dirty="0"/>
              <a:t>IPC facility provides two operations:</a:t>
            </a:r>
          </a:p>
          <a:p>
            <a:pPr lvl="1"/>
            <a:r>
              <a:rPr dirty="0"/>
              <a:t>send(message)</a:t>
            </a:r>
          </a:p>
          <a:p>
            <a:pPr lvl="1"/>
            <a:r>
              <a:rPr dirty="0"/>
              <a:t>receive(message)</a:t>
            </a:r>
          </a:p>
          <a:p>
            <a:pPr lvl="1"/>
            <a:endParaRPr dirty="0"/>
          </a:p>
          <a:p>
            <a:r>
              <a:rPr dirty="0"/>
              <a:t>The message size is either fixed or variable</a:t>
            </a:r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1897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Message Passing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9026830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endParaRPr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If processes P and Q wish to communicate, they need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Establish a communication link between them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Exchange messages via send/receive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Implementation issues: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How are links established?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Can a link be associated with more than two processes?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How many links can there be between every pair of communicating processes?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What is the capacity of a link?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Is the size of a message that the link can accommodate fixed or variable?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Is a link unidirectional or bi-directional?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6183" y="1182915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Implementation of Communication Link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4115229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endParaRPr dirty="0"/>
          </a:p>
          <a:p>
            <a:pPr lvl="1"/>
            <a:endParaRPr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Physical: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Shared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Hardware bus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Logical: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 Direct or indirect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 Synchronous or asynchronous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 Automatic or explicit buffering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83" y="1095829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Direct Communication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159726"/>
            <a:ext cx="8026621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Processes must name each other explicitly: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send (P, message) – send a message to process 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receive(Q, message) – receive a message from process 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Properties of communication link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Links are established automatically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A link is associated with exactly one pair of communicating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Between each pair there exists exactly one link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The link may be unidirectional, but is usually bi-directional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2183" y="113937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Indirect Communication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240" y="2220686"/>
            <a:ext cx="8475397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Messages are directed and received from mailboxes (also referred to as ports)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Each mailbox has a unique 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Processes can communicate only if they share a mailbox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Properties of communication link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Link established only if processes share a common mailbox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A link may be associated with many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Each pair of processes may share several communication links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Link may be unidirectional or bi-directional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726" y="119742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Indirect Communication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4411" y="2286000"/>
            <a:ext cx="6833987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Create a new mailbox (port)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Send and receive messages through mailbox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Delete a mailbox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Primitives are defined 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send(A, message) – send a message to mailbox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receive(A, message) – receive a message from mailbox 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6754" y="110018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Indirect Communication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9269" y="2014582"/>
            <a:ext cx="10129761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Mailbox sharing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P1, P2, and P3 share mailbox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P1, sends; P2 and P3 receive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Who gets the message?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Allow a link to be associated with at most two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Allow only one process at a time to execute a receive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Allow the system to select arbitrarily the receiver.  Sender is notified who the receiver was.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9154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Synchronization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Message passing may be either blocking or non-blocking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" y="2560320"/>
            <a:ext cx="8141972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Blocking is considered synchronous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Blocking send -- the sender is blocked until the message is received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Blocking receive -- the receiver is  blocked until a message is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Non-blocking is considered asynchronous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Non-blocking send -- the sender sends the message and continue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Non-blocking receive -- the receiver receives: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A valid message,  or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Null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Different combinations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If both send and receive are blocking, we have a rendezvous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dirty="0"/>
          </a:p>
          <a:p>
            <a:pPr lvl="2"/>
            <a:endParaRPr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9783" y="10058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Producer-Consumer: Message Passing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Producer</a:t>
            </a:r>
          </a:p>
          <a:p>
            <a:r>
              <a:rPr dirty="0"/>
              <a:t>           message </a:t>
            </a:r>
            <a:r>
              <a:rPr dirty="0" err="1"/>
              <a:t>next_produced</a:t>
            </a:r>
            <a:r>
              <a:rPr dirty="0"/>
              <a:t>;</a:t>
            </a:r>
            <a:br>
              <a:rPr dirty="0"/>
            </a:br>
            <a:r>
              <a:rPr dirty="0"/>
              <a:t>   while (true) {</a:t>
            </a:r>
            <a:br>
              <a:rPr dirty="0"/>
            </a:br>
            <a:r>
              <a:rPr dirty="0"/>
              <a:t>	/* produce an item in </a:t>
            </a:r>
            <a:r>
              <a:rPr dirty="0" err="1"/>
              <a:t>next_produced</a:t>
            </a:r>
            <a:r>
              <a:rPr dirty="0"/>
              <a:t> */</a:t>
            </a:r>
            <a:br>
              <a:rPr dirty="0"/>
            </a:br>
            <a:r>
              <a:rPr dirty="0"/>
              <a:t> </a:t>
            </a:r>
          </a:p>
          <a:p>
            <a:r>
              <a:rPr dirty="0"/>
              <a:t>      send(</a:t>
            </a:r>
            <a:r>
              <a:rPr dirty="0" err="1"/>
              <a:t>next_produced</a:t>
            </a:r>
            <a:r>
              <a:rPr dirty="0"/>
              <a:t>); </a:t>
            </a:r>
          </a:p>
          <a:p>
            <a:r>
              <a:rPr dirty="0"/>
              <a:t>     } </a:t>
            </a:r>
          </a:p>
          <a:p>
            <a:endParaRPr dirty="0"/>
          </a:p>
          <a:p>
            <a:r>
              <a:rPr dirty="0"/>
              <a:t>Consumer</a:t>
            </a:r>
          </a:p>
          <a:p>
            <a:r>
              <a:rPr dirty="0"/>
              <a:t>            message </a:t>
            </a:r>
            <a:r>
              <a:rPr dirty="0" err="1"/>
              <a:t>next_consumed</a:t>
            </a:r>
            <a:r>
              <a:rPr dirty="0"/>
              <a:t>;</a:t>
            </a:r>
            <a:br>
              <a:rPr dirty="0"/>
            </a:br>
            <a:r>
              <a:rPr dirty="0"/>
              <a:t>   while (true) {</a:t>
            </a:r>
            <a:br>
              <a:rPr dirty="0"/>
            </a:br>
            <a:r>
              <a:rPr dirty="0"/>
              <a:t>	 receive(</a:t>
            </a:r>
            <a:r>
              <a:rPr dirty="0" err="1"/>
              <a:t>next_consumed</a:t>
            </a:r>
            <a:r>
              <a:rPr dirty="0"/>
              <a:t>)</a:t>
            </a:r>
            <a:br>
              <a:rPr dirty="0"/>
            </a:br>
            <a:br>
              <a:rPr dirty="0"/>
            </a:br>
            <a:r>
              <a:rPr dirty="0"/>
              <a:t>	/* consume the item in </a:t>
            </a:r>
            <a:r>
              <a:rPr dirty="0" err="1"/>
              <a:t>next_consumed</a:t>
            </a:r>
            <a:r>
              <a:rPr dirty="0"/>
              <a:t> */</a:t>
            </a:r>
            <a:br>
              <a:rPr dirty="0"/>
            </a:br>
            <a:r>
              <a:rPr dirty="0"/>
              <a:t>  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1715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Concept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9488495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Program is passive entity stored on disk (executable file); process is active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Program becomes process when an executable file is loaded into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Execution of program started via GUI mouse clicks, command line entry of its name,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One program can be several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Consider multiple users executing the same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1497" y="100874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Buffering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240" y="2249714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Queue of messages attached to the link.</a:t>
            </a:r>
          </a:p>
          <a:p>
            <a:r>
              <a:rPr dirty="0"/>
              <a:t>Implemented in one of three ways</a:t>
            </a:r>
          </a:p>
          <a:p>
            <a:pPr lvl="1"/>
            <a:r>
              <a:rPr dirty="0"/>
              <a:t>1.	Zero capacity – no messages are queued on a link.</a:t>
            </a:r>
            <a:br>
              <a:rPr dirty="0"/>
            </a:br>
            <a:r>
              <a:rPr dirty="0"/>
              <a:t>Sender must wait for receiver (rendezvous)</a:t>
            </a:r>
          </a:p>
          <a:p>
            <a:pPr lvl="1"/>
            <a:r>
              <a:rPr dirty="0"/>
              <a:t>2.	Bounded capacity – finite length of n messages</a:t>
            </a:r>
            <a:br>
              <a:rPr dirty="0"/>
            </a:br>
            <a:r>
              <a:rPr dirty="0"/>
              <a:t>Sender must wait if link full</a:t>
            </a:r>
          </a:p>
          <a:p>
            <a:pPr lvl="1"/>
            <a:r>
              <a:rPr dirty="0"/>
              <a:t>3.	Unbounded capacity – infinite length </a:t>
            </a:r>
            <a:br>
              <a:rPr dirty="0"/>
            </a:br>
            <a:r>
              <a:rPr dirty="0"/>
              <a:t>Sender never waits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926" y="135708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Examples of IPC Systems - POSIX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464526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POSIX Shared Memory</a:t>
            </a:r>
          </a:p>
          <a:p>
            <a:pPr lvl="1"/>
            <a:r>
              <a:rPr dirty="0"/>
              <a:t>Process first creates shared memory segment</a:t>
            </a:r>
            <a:br>
              <a:rPr dirty="0"/>
            </a:br>
            <a:r>
              <a:rPr dirty="0" err="1"/>
              <a:t>shm_fd</a:t>
            </a:r>
            <a:r>
              <a:rPr dirty="0"/>
              <a:t> = </a:t>
            </a:r>
            <a:r>
              <a:rPr dirty="0" err="1"/>
              <a:t>shm_open</a:t>
            </a:r>
            <a:r>
              <a:rPr dirty="0"/>
              <a:t>(name, O CREAT | O RDWR, 0666);</a:t>
            </a:r>
          </a:p>
          <a:p>
            <a:pPr lvl="1"/>
            <a:r>
              <a:rPr dirty="0"/>
              <a:t>Also used to open an existing segment</a:t>
            </a:r>
          </a:p>
          <a:p>
            <a:pPr lvl="1"/>
            <a:r>
              <a:rPr dirty="0"/>
              <a:t>Set the size of the object</a:t>
            </a:r>
          </a:p>
          <a:p>
            <a:r>
              <a:rPr dirty="0"/>
              <a:t>	            </a:t>
            </a:r>
            <a:r>
              <a:rPr dirty="0" err="1"/>
              <a:t>ftruncate</a:t>
            </a:r>
            <a:r>
              <a:rPr dirty="0"/>
              <a:t>(</a:t>
            </a:r>
            <a:r>
              <a:rPr dirty="0" err="1"/>
              <a:t>shm_fd</a:t>
            </a:r>
            <a:r>
              <a:rPr dirty="0"/>
              <a:t>, 4096); </a:t>
            </a:r>
          </a:p>
          <a:p>
            <a:pPr lvl="1"/>
            <a:r>
              <a:rPr dirty="0"/>
              <a:t>Use </a:t>
            </a:r>
            <a:r>
              <a:rPr dirty="0" err="1"/>
              <a:t>mmap</a:t>
            </a:r>
            <a:r>
              <a:rPr dirty="0"/>
              <a:t>() to memory-map a file pointer to the shared memory object</a:t>
            </a:r>
          </a:p>
          <a:p>
            <a:pPr lvl="1"/>
            <a:r>
              <a:rPr dirty="0"/>
              <a:t>Reading and writing to shared memory is done by using the pointer returned by </a:t>
            </a:r>
            <a:r>
              <a:rPr dirty="0" err="1"/>
              <a:t>mmap</a:t>
            </a:r>
            <a:r>
              <a:rPr dirty="0"/>
              <a:t>().</a:t>
            </a:r>
            <a:br>
              <a:rPr dirty="0"/>
            </a:br>
            <a:br>
              <a:rPr dirty="0"/>
            </a:br>
            <a:endParaRPr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0" y="105228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IPC POSIX Producer</a:t>
            </a:r>
          </a:p>
        </p:txBody>
      </p:sp>
      <p:pic>
        <p:nvPicPr>
          <p:cNvPr id="3" name="Picture 1" descr="Screen Shot 2013-03-14 at 6.46.57 PM.png">
            <a:extLst>
              <a:ext uri="{FF2B5EF4-FFF2-40B4-BE49-F238E27FC236}">
                <a16:creationId xmlns:a16="http://schemas.microsoft.com/office/drawing/2014/main" id="{D4D2D0F1-639E-B2F7-69E3-C390026055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006" y="1611086"/>
            <a:ext cx="3754437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297" y="73297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IPC POSIX Consumer</a:t>
            </a:r>
          </a:p>
        </p:txBody>
      </p:sp>
      <p:pic>
        <p:nvPicPr>
          <p:cNvPr id="3" name="Picture 1" descr="Screen Shot 2013-03-12 at 1.38.41 PM.png">
            <a:extLst>
              <a:ext uri="{FF2B5EF4-FFF2-40B4-BE49-F238E27FC236}">
                <a16:creationId xmlns:a16="http://schemas.microsoft.com/office/drawing/2014/main" id="{7B662AB8-B36F-9D12-1C54-CF268164A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897" y="1190172"/>
            <a:ext cx="4521200" cy="501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88281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Examples of IPC Systems - Mach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2101669"/>
            <a:ext cx="7975260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Mach communication is message based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Even system calls are messages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Each task gets two ports at creation  - Kernel and Notify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Messages are sent and received using the </a:t>
            </a:r>
            <a:r>
              <a:rPr dirty="0" err="1"/>
              <a:t>mach_msg</a:t>
            </a:r>
            <a:r>
              <a:rPr dirty="0"/>
              <a:t>()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Ports needed for communication, created via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	      </a:t>
            </a:r>
            <a:r>
              <a:rPr dirty="0" err="1"/>
              <a:t>mach_port_allocate</a:t>
            </a:r>
            <a:r>
              <a:rPr dirty="0"/>
              <a:t>()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Send and receive are flexible; for example four options if mailbox full: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Wait indefinitely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Wait at most n milliseconds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Return immediately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Temporarily cache a message</a:t>
            </a:r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5326" y="1172755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Mach Messages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7555" y="2087155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#include&lt;mach/mach.h&gt; </a:t>
            </a:r>
          </a:p>
          <a:p>
            <a:endParaRPr dirty="0"/>
          </a:p>
          <a:p>
            <a:r>
              <a:rPr dirty="0"/>
              <a:t>struct message {</a:t>
            </a:r>
            <a:br>
              <a:rPr dirty="0"/>
            </a:br>
            <a:r>
              <a:rPr dirty="0"/>
              <a:t>	</a:t>
            </a:r>
            <a:r>
              <a:rPr dirty="0" err="1"/>
              <a:t>mach_msg_header_t</a:t>
            </a:r>
            <a:r>
              <a:rPr dirty="0"/>
              <a:t> header; </a:t>
            </a:r>
          </a:p>
          <a:p>
            <a:r>
              <a:rPr dirty="0"/>
              <a:t>	int data; </a:t>
            </a:r>
          </a:p>
          <a:p>
            <a:r>
              <a:rPr dirty="0"/>
              <a:t>};</a:t>
            </a:r>
            <a:br>
              <a:rPr dirty="0"/>
            </a:br>
            <a:br>
              <a:rPr dirty="0"/>
            </a:br>
            <a:r>
              <a:rPr dirty="0" err="1"/>
              <a:t>mach</a:t>
            </a:r>
            <a:r>
              <a:rPr dirty="0"/>
              <a:t> port t client; </a:t>
            </a:r>
          </a:p>
          <a:p>
            <a:r>
              <a:rPr dirty="0" err="1"/>
              <a:t>mach</a:t>
            </a:r>
            <a:r>
              <a:rPr dirty="0"/>
              <a:t> port t server;</a:t>
            </a:r>
            <a:br>
              <a:rPr dirty="0"/>
            </a:br>
            <a:endParaRPr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7383" y="1008743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Mach Message Passing - Client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7758E8-3C2D-1255-BB82-396A27743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985" y="1796142"/>
            <a:ext cx="666750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6469" y="8636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Mach Message Passing - Server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482CFD-2E23-624A-8FFF-CE788F345D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150" y="1854201"/>
            <a:ext cx="6997700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668" y="83457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Examples of IPC Systems – Windows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1055478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Message-passing centric via advanced local procedure call (LPC) facility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Only works between processes on the same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Uses ports (like mailboxes) to establish and maintain communication channels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Communication works as follows: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The client opens a handle to the subsystem’s connection port object.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The client sends a connection request.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The server creates two private communication ports and returns the handle to one of them to the client.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dirty="0"/>
              <a:t>The client and server use the corresponding port handle to send messages or callbacks and to listen for replies.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3268" y="113937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Local Procedure Calls in Windows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53F84C01-41EF-3BB3-3D46-3E9F76D04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268" y="1864405"/>
            <a:ext cx="688975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0330" y="839337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in Memory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E108EBA4-666A-FFD7-5E21-46B01EF06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72" y="1499904"/>
            <a:ext cx="2655888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1269" y="109582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Pipes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9269" y="2191657"/>
            <a:ext cx="972747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Acts as a conduit allowing two processes to communicate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Issues: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Is communication unidirectional or bidirectional?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In the case of two-way communication, is it half or full-duplex?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Must there exist a relationship (i.e., parent-child) between the communicating processes?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Can the pipes be used over a network?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Ordinary pipes – cannot be accessed  from outside the process that created it. Typically, a parent process creates a pipe and uses it to communicate with a child process that it created.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Named pipes – can be accessed without a parent-child relationship.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dirty="0"/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8869" y="10668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Ordinary Pipes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2412" y="2220686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dirty="0"/>
              <a:t>Ordinary Pipes allow communication in standard producer-consumer style</a:t>
            </a:r>
          </a:p>
          <a:p>
            <a:r>
              <a:rPr dirty="0"/>
              <a:t>Producer writes to one end (the write-end of the pipe)</a:t>
            </a:r>
          </a:p>
          <a:p>
            <a:r>
              <a:rPr dirty="0"/>
              <a:t>Consumer reads from the other end (the read-end of the pipe)</a:t>
            </a:r>
          </a:p>
          <a:p>
            <a:r>
              <a:rPr dirty="0"/>
              <a:t>Ordinary pipes are therefore unidirectional</a:t>
            </a:r>
          </a:p>
          <a:p>
            <a:r>
              <a:rPr dirty="0"/>
              <a:t>Require parent-child relationship between communicating processes</a:t>
            </a:r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r>
              <a:rPr dirty="0"/>
              <a:t>Windows calls these anonymous pipes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E801DAB1-D405-6613-EFF9-5AFBABE83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341" y="3844698"/>
            <a:ext cx="3889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1783" y="9144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Named Pipes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0525" y="1828800"/>
            <a:ext cx="868058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Named Pipes are more powerful than ordinary pipes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Communication is bidirectional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No parent-child relationship is necessary between the communicating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Several processes can use the named pipe for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Provided on both UNIX and Windows systems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2355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Communications in Client-Server Systems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6354" y="1912983"/>
            <a:ext cx="29867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Sockets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Remote Procedure Calls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04640" y="105664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Sockets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240" y="1971040"/>
            <a:ext cx="916141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 socket is defined as an endpoint for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Concatenation of IP address and port – a number included at start of message packet to differentiate network services on a host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The socket 161.25.19.8:1625 refers to port 1625 on host 161.25.19.8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Communication consists between a pair of sockets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All ports below 1024 are well known, used for standard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Special IP address 127.0.0.1 (loopback) to refer to system on which process is running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8640" y="732972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Socket Communication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BF1ADE3-1A7E-8B1E-FF06-3032BA51B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640" y="1865086"/>
            <a:ext cx="5440362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7269" y="102325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Sockets in Java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5383" y="2286000"/>
            <a:ext cx="7205819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Three types of sockets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Connection-oriented (TCP)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Connectionless (UDP)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 err="1"/>
              <a:t>MulticastSocket</a:t>
            </a:r>
            <a:r>
              <a:rPr dirty="0"/>
              <a:t> class– data can be sent to multiple recipients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Consider this “Date” server in Java: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dirty="0"/>
          </a:p>
          <a:p>
            <a:endParaRPr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0" y="8229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Sockets in Java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463040"/>
            <a:ext cx="82296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equivalent Date client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99DEBD-A77E-A356-F599-CC08B034E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652" y="1608932"/>
            <a:ext cx="4954588" cy="455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8355" y="1023257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t>Remote Procedure Calls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3783" y="2286000"/>
            <a:ext cx="887113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Remote procedure call (RPC) abstracts procedure calls between processes on networked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Again uses ports for service differentiation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Stubs – client-side proxy for the actual procedure on the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The client-side stub locates the server and </a:t>
            </a:r>
            <a:r>
              <a:rPr dirty="0" err="1"/>
              <a:t>marshalls</a:t>
            </a:r>
            <a:r>
              <a:rPr dirty="0"/>
              <a:t> the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The server-side stub receives this message, unpacks the marshalled parameters, and performs the procedure on the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On Windows, stub code compile from specification written in Microsoft Interface Definition Language (MIDL)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068" y="1230811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Remote Procedure Calls (Cont.)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0869" y="2145211"/>
            <a:ext cx="911787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Data representation handled via External Data Representation (XDL) format to account for different architectures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Big-endian and little-endian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Remote communication has more failure scenarios than local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Messages can be delivered exactly once rather than at most once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OS typically provides a rendezvous (or matchmaker) service to connect client and server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7691" y="921223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Memory Layout of a C Program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BF3A899C-7578-B342-3138-F03AD9623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025" y="1588615"/>
            <a:ext cx="7227888" cy="34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5325" y="950686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Execution of RPC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EE10F1DA-78EC-E017-7A84-D4FF5B26F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865086"/>
            <a:ext cx="4419600" cy="422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53F0-CC1F-9553-DB02-CC5162AE4D5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7739" y="2503937"/>
            <a:ext cx="10231676" cy="1211586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7E971F2-9E26-AC7C-6B50-66A4E6DAD1F6}"/>
              </a:ext>
            </a:extLst>
          </p:cNvPr>
          <p:cNvSpPr txBox="1">
            <a:spLocks/>
          </p:cNvSpPr>
          <p:nvPr/>
        </p:nvSpPr>
        <p:spPr>
          <a:xfrm>
            <a:off x="1356757" y="189041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4F86468-AEA8-B66F-F777-E3EDBA272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35" y="3200380"/>
            <a:ext cx="11187130" cy="4572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5A389CA-942E-9CC8-7375-BBE87B67A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24/07/2025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0B388F-2D92-0A98-BD7E-A8FBF69E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99E895-9D5C-2BBA-E983-9C84D2E6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88D7-7741-46C0-B3EE-0924E171B329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8364DFA-17BC-BFF1-066D-632E3BF606FE}"/>
              </a:ext>
            </a:extLst>
          </p:cNvPr>
          <p:cNvSpPr txBox="1">
            <a:spLocks/>
          </p:cNvSpPr>
          <p:nvPr/>
        </p:nvSpPr>
        <p:spPr>
          <a:xfrm>
            <a:off x="1072832" y="2612214"/>
            <a:ext cx="10515600" cy="1325563"/>
          </a:xfrm>
          <a:prstGeom prst="rect">
            <a:avLst/>
          </a:prstGeom>
          <a:solidFill>
            <a:schemeClr val="tx2">
              <a:lumMod val="50000"/>
            </a:schemeClr>
          </a:solidFill>
          <a:ln w="76200">
            <a:solidFill>
              <a:schemeClr val="bg1"/>
            </a:solidFill>
          </a:ln>
        </p:spPr>
        <p:txBody>
          <a:bodyPr>
            <a:normAutofit/>
          </a:bodyPr>
          <a:lstStyle>
            <a:lvl1pPr eaLnBrk="1" hangingPunct="1"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7200" b="1" ker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72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07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8443" y="1139588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Process State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4175" y="2197290"/>
            <a:ext cx="7163179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dirty="0"/>
              <a:t>As a process executes, it changes state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New:  The process is being created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Running:  Instructions are being executed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Waiting:  The process is waiting for some event to occur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Ready:  The process is waiting to be assigned to a processor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dirty="0"/>
              <a:t>Terminated:  The process has finished execution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4043" y="94852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dirty="0"/>
              <a:t>Diagram of Process State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40EFCCE7-7688-A337-806E-1FDC71944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2238375"/>
            <a:ext cx="5591175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d333690-d1c4-4691-ad6c-7ef607921f92"/>
  <p:tag name="TPVERSION" val="8"/>
  <p:tag name="TPFULLVERSION" val="8.2.0.11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PPT_Module 5_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RSC_MEETING_PPT</Template>
  <TotalTime>2399</TotalTime>
  <Words>3605</Words>
  <Application>Microsoft Office PowerPoint</Application>
  <PresentationFormat>Widescreen</PresentationFormat>
  <Paragraphs>452</Paragraphs>
  <Slides>71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5" baseType="lpstr">
      <vt:lpstr>Aptos</vt:lpstr>
      <vt:lpstr>Arial</vt:lpstr>
      <vt:lpstr>Times New Roman</vt:lpstr>
      <vt:lpstr>PPT_Module 5_Python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KAVYASHREE E D</dc:creator>
  <cp:lastModifiedBy>Admin</cp:lastModifiedBy>
  <cp:revision>76</cp:revision>
  <dcterms:created xsi:type="dcterms:W3CDTF">2025-06-24T09:04:55Z</dcterms:created>
  <dcterms:modified xsi:type="dcterms:W3CDTF">2025-11-10T05:35:27Z</dcterms:modified>
</cp:coreProperties>
</file>