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3" r:id="rId1"/>
  </p:sldMasterIdLst>
  <p:notesMasterIdLst>
    <p:notesMasterId r:id="rId64"/>
  </p:notesMasterIdLst>
  <p:handoutMasterIdLst>
    <p:handoutMasterId r:id="rId65"/>
  </p:handoutMasterIdLst>
  <p:sldIdLst>
    <p:sldId id="258" r:id="rId2"/>
    <p:sldId id="260"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6" r:id="rId23"/>
    <p:sldId id="289" r:id="rId24"/>
    <p:sldId id="288" r:id="rId25"/>
    <p:sldId id="280" r:id="rId26"/>
    <p:sldId id="281" r:id="rId27"/>
    <p:sldId id="282" r:id="rId28"/>
    <p:sldId id="283" r:id="rId29"/>
    <p:sldId id="284" r:id="rId30"/>
    <p:sldId id="290" r:id="rId31"/>
    <p:sldId id="285" r:id="rId32"/>
    <p:sldId id="313" r:id="rId33"/>
    <p:sldId id="312" r:id="rId34"/>
    <p:sldId id="311" r:id="rId35"/>
    <p:sldId id="310" r:id="rId36"/>
    <p:sldId id="309" r:id="rId37"/>
    <p:sldId id="308" r:id="rId38"/>
    <p:sldId id="307" r:id="rId39"/>
    <p:sldId id="325" r:id="rId40"/>
    <p:sldId id="306" r:id="rId41"/>
    <p:sldId id="314" r:id="rId42"/>
    <p:sldId id="305" r:id="rId43"/>
    <p:sldId id="315" r:id="rId44"/>
    <p:sldId id="323" r:id="rId45"/>
    <p:sldId id="322" r:id="rId46"/>
    <p:sldId id="321" r:id="rId47"/>
    <p:sldId id="320" r:id="rId48"/>
    <p:sldId id="319" r:id="rId49"/>
    <p:sldId id="326" r:id="rId50"/>
    <p:sldId id="332" r:id="rId51"/>
    <p:sldId id="331" r:id="rId52"/>
    <p:sldId id="330" r:id="rId53"/>
    <p:sldId id="329" r:id="rId54"/>
    <p:sldId id="328" r:id="rId55"/>
    <p:sldId id="327" r:id="rId56"/>
    <p:sldId id="318" r:id="rId57"/>
    <p:sldId id="317" r:id="rId58"/>
    <p:sldId id="316" r:id="rId59"/>
    <p:sldId id="304" r:id="rId60"/>
    <p:sldId id="303" r:id="rId61"/>
    <p:sldId id="302" r:id="rId62"/>
    <p:sldId id="257" r:id="rId63"/>
  </p:sldIdLst>
  <p:sldSz cx="12192000" cy="6858000"/>
  <p:notesSz cx="6858000" cy="9144000"/>
  <p:custDataLst>
    <p:tags r:id="rId66"/>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61" d="100"/>
          <a:sy n="61" d="100"/>
        </p:scale>
        <p:origin x="1098" y="78"/>
      </p:cViewPr>
      <p:guideLst>
        <p:guide orient="horz" pos="2160"/>
        <p:guide pos="3840"/>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varScale="1">
        <p:scale>
          <a:sx n="63" d="100"/>
          <a:sy n="63" d="100"/>
        </p:scale>
        <p:origin x="3206" y="77"/>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gs" Target="tags/tag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EA3AF54-BB2A-36E0-2B53-1108BD407C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7FF0A24-4598-600E-800E-36E21B66F7A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CC16645-67FD-413B-9842-87FE454F172F}" type="datetimeFigureOut">
              <a:rPr lang="en-US" smtClean="0"/>
              <a:pPr/>
              <a:t>11/10/2025</a:t>
            </a:fld>
            <a:endParaRPr lang="en-US"/>
          </a:p>
        </p:txBody>
      </p:sp>
      <p:sp>
        <p:nvSpPr>
          <p:cNvPr id="4" name="Footer Placeholder 3">
            <a:extLst>
              <a:ext uri="{FF2B5EF4-FFF2-40B4-BE49-F238E27FC236}">
                <a16:creationId xmlns:a16="http://schemas.microsoft.com/office/drawing/2014/main" id="{69AAA360-14F6-4A1A-2DDD-0840D5394C2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1EEA462-1A75-FA81-0030-F751F910D4B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DD83CB-A1BB-420E-9D61-29AC350BACB1}" type="slidenum">
              <a:rPr lang="en-US" smtClean="0"/>
              <a:pPr/>
              <a:t>‹#›</a:t>
            </a:fld>
            <a:endParaRPr lang="en-US"/>
          </a:p>
        </p:txBody>
      </p:sp>
    </p:spTree>
    <p:extLst>
      <p:ext uri="{BB962C8B-B14F-4D97-AF65-F5344CB8AC3E}">
        <p14:creationId xmlns:p14="http://schemas.microsoft.com/office/powerpoint/2010/main" val="4622633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A9629E-9570-45F7-A50F-DC60170FF773}" type="datetimeFigureOut">
              <a:rPr lang="en-US" smtClean="0"/>
              <a:pPr/>
              <a:t>11/10/2025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CEAAC4-8DCE-4A0D-9E96-2290A0A3526C}" type="slidenum">
              <a:rPr lang="en-US" smtClean="0"/>
              <a:pPr/>
              <a:t>‹#›</a:t>
            </a:fld>
            <a:endParaRPr lang="en-US"/>
          </a:p>
        </p:txBody>
      </p:sp>
    </p:spTree>
    <p:extLst>
      <p:ext uri="{BB962C8B-B14F-4D97-AF65-F5344CB8AC3E}">
        <p14:creationId xmlns:p14="http://schemas.microsoft.com/office/powerpoint/2010/main" val="2900861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08CEAAC4-8DCE-4A0D-9E96-2290A0A3526C}" type="slidenum">
              <a:rPr lang="en-US" smtClean="0"/>
              <a:pPr/>
              <a:t>11</a:t>
            </a:fld>
            <a:endParaRPr lang="en-US"/>
          </a:p>
        </p:txBody>
      </p:sp>
    </p:spTree>
    <p:extLst>
      <p:ext uri="{BB962C8B-B14F-4D97-AF65-F5344CB8AC3E}">
        <p14:creationId xmlns:p14="http://schemas.microsoft.com/office/powerpoint/2010/main" val="34060478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Holder 4"/>
          <p:cNvSpPr>
            <a:spLocks noGrp="1"/>
          </p:cNvSpPr>
          <p:nvPr>
            <p:ph type="ftr" sz="quarter" idx="5"/>
          </p:nvPr>
        </p:nvSpPr>
        <p:spPr>
          <a:xfrm>
            <a:off x="2814400" y="6549752"/>
            <a:ext cx="6277229" cy="246221"/>
          </a:xfrm>
        </p:spPr>
        <p:txBody>
          <a:bodyPr lIns="0" tIns="0" rIns="0" bIns="0"/>
          <a:lstStyle>
            <a:lvl1pPr algn="ctr">
              <a:defRPr sz="1600">
                <a:solidFill>
                  <a:schemeClr val="tx1">
                    <a:tint val="75000"/>
                  </a:schemeClr>
                </a:solidFill>
              </a:defRPr>
            </a:lvl1pPr>
          </a:lstStyle>
          <a:p>
            <a:r>
              <a:rPr lang="en-US" dirty="0"/>
              <a:t>Department of CSE, ATMECE, </a:t>
            </a:r>
            <a:r>
              <a:rPr lang="en-US" dirty="0" err="1"/>
              <a:t>Mysuru</a:t>
            </a:r>
            <a:endParaRPr lang="en-US" dirty="0"/>
          </a:p>
        </p:txBody>
      </p:sp>
      <p:sp>
        <p:nvSpPr>
          <p:cNvPr id="5" name="Holder 5"/>
          <p:cNvSpPr>
            <a:spLocks noGrp="1"/>
          </p:cNvSpPr>
          <p:nvPr>
            <p:ph type="dt" sz="half" idx="6"/>
          </p:nvPr>
        </p:nvSpPr>
        <p:spPr>
          <a:xfrm>
            <a:off x="137755" y="6539361"/>
            <a:ext cx="2384742" cy="246221"/>
          </a:xfrm>
        </p:spPr>
        <p:txBody>
          <a:bodyPr lIns="0" tIns="0" rIns="0" bIns="0"/>
          <a:lstStyle>
            <a:lvl1pPr algn="l">
              <a:defRPr sz="1600">
                <a:solidFill>
                  <a:schemeClr val="tx1">
                    <a:tint val="75000"/>
                  </a:schemeClr>
                </a:solidFill>
              </a:defRPr>
            </a:lvl1pPr>
          </a:lstStyle>
          <a:p>
            <a:r>
              <a:rPr lang="en-US"/>
              <a:t>24/07/2025</a:t>
            </a:r>
          </a:p>
        </p:txBody>
      </p:sp>
      <p:sp>
        <p:nvSpPr>
          <p:cNvPr id="6" name="Holder 6"/>
          <p:cNvSpPr>
            <a:spLocks noGrp="1"/>
          </p:cNvSpPr>
          <p:nvPr>
            <p:ph type="sldNum" sz="quarter" idx="7"/>
          </p:nvPr>
        </p:nvSpPr>
        <p:spPr>
          <a:xfrm>
            <a:off x="9269407" y="6549751"/>
            <a:ext cx="2805620" cy="246221"/>
          </a:xfrm>
        </p:spPr>
        <p:txBody>
          <a:bodyPr lIns="0" tIns="0" rIns="0" bIns="0"/>
          <a:lstStyle>
            <a:lvl1pPr algn="r">
              <a:defRPr sz="1600">
                <a:solidFill>
                  <a:schemeClr val="tx1">
                    <a:tint val="75000"/>
                  </a:schemeClr>
                </a:solidFill>
              </a:defRPr>
            </a:lvl1pPr>
          </a:lstStyle>
          <a:p>
            <a:fld id="{050B88D7-7741-46C0-B3EE-0924E171B329}" type="slidenum">
              <a:rPr lang="en-US" smtClean="0"/>
              <a:pPr/>
              <a:t>‹#›</a:t>
            </a:fld>
            <a:endParaRPr lang="en-US"/>
          </a:p>
        </p:txBody>
      </p:sp>
    </p:spTree>
    <p:extLst>
      <p:ext uri="{BB962C8B-B14F-4D97-AF65-F5344CB8AC3E}">
        <p14:creationId xmlns:p14="http://schemas.microsoft.com/office/powerpoint/2010/main" val="50003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212178" y="6542947"/>
            <a:ext cx="2221927" cy="246221"/>
          </a:xfrm>
        </p:spPr>
        <p:txBody>
          <a:bodyPr/>
          <a:lstStyle>
            <a:lvl1pPr>
              <a:defRPr sz="1600">
                <a:latin typeface="+mj-lt"/>
              </a:defRPr>
            </a:lvl1pPr>
          </a:lstStyle>
          <a:p>
            <a:r>
              <a:rPr lang="en-US"/>
              <a:t>24/07/2025</a:t>
            </a:r>
            <a:endParaRPr lang="en-US" dirty="0"/>
          </a:p>
        </p:txBody>
      </p:sp>
      <p:sp>
        <p:nvSpPr>
          <p:cNvPr id="5" name="Footer Placeholder 4"/>
          <p:cNvSpPr>
            <a:spLocks noGrp="1"/>
          </p:cNvSpPr>
          <p:nvPr>
            <p:ph type="ftr" sz="quarter" idx="11"/>
          </p:nvPr>
        </p:nvSpPr>
        <p:spPr>
          <a:xfrm>
            <a:off x="2654045" y="6542948"/>
            <a:ext cx="6300216" cy="246221"/>
          </a:xfrm>
        </p:spPr>
        <p:txBody>
          <a:bodyPr/>
          <a:lstStyle>
            <a:lvl1pPr>
              <a:defRPr sz="1600">
                <a:latin typeface="+mj-lt"/>
              </a:defRPr>
            </a:lvl1pPr>
          </a:lstStyle>
          <a:p>
            <a:r>
              <a:rPr lang="en-US" dirty="0"/>
              <a:t>Department of CSE, ATMECE, </a:t>
            </a:r>
            <a:r>
              <a:rPr lang="en-US" dirty="0" err="1"/>
              <a:t>Mysuru</a:t>
            </a:r>
            <a:endParaRPr lang="en-US" dirty="0"/>
          </a:p>
        </p:txBody>
      </p:sp>
      <p:sp>
        <p:nvSpPr>
          <p:cNvPr id="6" name="Slide Number Placeholder 5"/>
          <p:cNvSpPr>
            <a:spLocks noGrp="1"/>
          </p:cNvSpPr>
          <p:nvPr>
            <p:ph type="sldNum" sz="quarter" idx="12"/>
          </p:nvPr>
        </p:nvSpPr>
        <p:spPr>
          <a:xfrm>
            <a:off x="9236548" y="6563729"/>
            <a:ext cx="2805620" cy="246221"/>
          </a:xfrm>
        </p:spPr>
        <p:txBody>
          <a:bodyPr/>
          <a:lstStyle>
            <a:lvl1pPr>
              <a:defRPr sz="1600">
                <a:latin typeface="+mj-lt"/>
              </a:defRPr>
            </a:lvl1pPr>
          </a:lstStyle>
          <a:p>
            <a:fld id="{050B88D7-7741-46C0-B3EE-0924E171B329}" type="slidenum">
              <a:rPr lang="en-US" smtClean="0"/>
              <a:pPr/>
              <a:t>‹#›</a:t>
            </a:fld>
            <a:endParaRPr lang="en-US" dirty="0"/>
          </a:p>
        </p:txBody>
      </p:sp>
    </p:spTree>
    <p:extLst>
      <p:ext uri="{BB962C8B-B14F-4D97-AF65-F5344CB8AC3E}">
        <p14:creationId xmlns:p14="http://schemas.microsoft.com/office/powerpoint/2010/main" val="19932435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heme" Target="../theme/theme1.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jpeg"/><Relationship Id="rId10" Type="http://schemas.openxmlformats.org/officeDocument/2006/relationships/image" Target="../media/image7.png"/><Relationship Id="rId4" Type="http://schemas.openxmlformats.org/officeDocument/2006/relationships/image" Target="../media/image1.png"/><Relationship Id="rId9" Type="http://schemas.openxmlformats.org/officeDocument/2006/relationships/image" Target="../media/image6.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4" cstate="print"/>
          <a:stretch>
            <a:fillRect/>
          </a:stretch>
        </p:blipFill>
        <p:spPr>
          <a:xfrm>
            <a:off x="0" y="6461537"/>
            <a:ext cx="12230099" cy="417245"/>
          </a:xfrm>
          <a:prstGeom prst="rect">
            <a:avLst/>
          </a:prstGeom>
        </p:spPr>
      </p:pic>
      <p:sp>
        <p:nvSpPr>
          <p:cNvPr id="17" name="bg object 17"/>
          <p:cNvSpPr/>
          <p:nvPr/>
        </p:nvSpPr>
        <p:spPr>
          <a:xfrm>
            <a:off x="0" y="504289"/>
            <a:ext cx="12160250" cy="201295"/>
          </a:xfrm>
          <a:custGeom>
            <a:avLst/>
            <a:gdLst/>
            <a:ahLst/>
            <a:cxnLst/>
            <a:rect l="l" t="t" r="r" b="b"/>
            <a:pathLst>
              <a:path w="12160250" h="201295">
                <a:moveTo>
                  <a:pt x="12160084" y="0"/>
                </a:moveTo>
                <a:lnTo>
                  <a:pt x="0" y="0"/>
                </a:lnTo>
                <a:lnTo>
                  <a:pt x="0" y="200888"/>
                </a:lnTo>
                <a:lnTo>
                  <a:pt x="6080036" y="200888"/>
                </a:lnTo>
                <a:lnTo>
                  <a:pt x="12160084" y="200888"/>
                </a:lnTo>
                <a:lnTo>
                  <a:pt x="12160084" y="0"/>
                </a:lnTo>
                <a:close/>
              </a:path>
            </a:pathLst>
          </a:custGeom>
          <a:solidFill>
            <a:srgbClr val="757070"/>
          </a:solidFill>
        </p:spPr>
        <p:txBody>
          <a:bodyPr wrap="square" lIns="0" tIns="0" rIns="0" bIns="0" rtlCol="0"/>
          <a:lstStyle/>
          <a:p>
            <a:endParaRPr/>
          </a:p>
        </p:txBody>
      </p:sp>
      <p:sp>
        <p:nvSpPr>
          <p:cNvPr id="18" name="bg object 18"/>
          <p:cNvSpPr/>
          <p:nvPr/>
        </p:nvSpPr>
        <p:spPr>
          <a:xfrm>
            <a:off x="-72737" y="504289"/>
            <a:ext cx="12302836" cy="201295"/>
          </a:xfrm>
          <a:custGeom>
            <a:avLst/>
            <a:gdLst/>
            <a:ahLst/>
            <a:cxnLst/>
            <a:rect l="l" t="t" r="r" b="b"/>
            <a:pathLst>
              <a:path w="10855960" h="201295">
                <a:moveTo>
                  <a:pt x="10855794" y="0"/>
                </a:moveTo>
                <a:lnTo>
                  <a:pt x="0" y="0"/>
                </a:lnTo>
                <a:lnTo>
                  <a:pt x="0" y="200888"/>
                </a:lnTo>
                <a:lnTo>
                  <a:pt x="5428081" y="200888"/>
                </a:lnTo>
                <a:lnTo>
                  <a:pt x="10855794" y="200888"/>
                </a:lnTo>
                <a:lnTo>
                  <a:pt x="10855794" y="0"/>
                </a:lnTo>
                <a:close/>
              </a:path>
            </a:pathLst>
          </a:custGeom>
          <a:solidFill>
            <a:srgbClr val="FFBF00"/>
          </a:solidFill>
        </p:spPr>
        <p:txBody>
          <a:bodyPr wrap="square" lIns="0" tIns="0" rIns="0" bIns="0" rtlCol="0"/>
          <a:lstStyle/>
          <a:p>
            <a:endParaRPr/>
          </a:p>
        </p:txBody>
      </p:sp>
      <p:pic>
        <p:nvPicPr>
          <p:cNvPr id="19" name="bg object 19"/>
          <p:cNvPicPr/>
          <p:nvPr/>
        </p:nvPicPr>
        <p:blipFill>
          <a:blip r:embed="rId5" cstate="print"/>
          <a:stretch>
            <a:fillRect/>
          </a:stretch>
        </p:blipFill>
        <p:spPr>
          <a:xfrm>
            <a:off x="207721" y="274254"/>
            <a:ext cx="2442959" cy="713155"/>
          </a:xfrm>
          <a:prstGeom prst="rect">
            <a:avLst/>
          </a:prstGeom>
        </p:spPr>
      </p:pic>
      <p:pic>
        <p:nvPicPr>
          <p:cNvPr id="22" name="bg object 22"/>
          <p:cNvPicPr/>
          <p:nvPr/>
        </p:nvPicPr>
        <p:blipFill>
          <a:blip r:embed="rId6" cstate="print"/>
          <a:stretch>
            <a:fillRect/>
          </a:stretch>
        </p:blipFill>
        <p:spPr>
          <a:xfrm>
            <a:off x="10409484" y="282376"/>
            <a:ext cx="733489" cy="673859"/>
          </a:xfrm>
          <a:prstGeom prst="rect">
            <a:avLst/>
          </a:prstGeom>
        </p:spPr>
      </p:pic>
      <p:pic>
        <p:nvPicPr>
          <p:cNvPr id="23" name="bg object 23"/>
          <p:cNvPicPr/>
          <p:nvPr/>
        </p:nvPicPr>
        <p:blipFill>
          <a:blip r:embed="rId7" cstate="print"/>
          <a:stretch>
            <a:fillRect/>
          </a:stretch>
        </p:blipFill>
        <p:spPr>
          <a:xfrm>
            <a:off x="9428700" y="126074"/>
            <a:ext cx="1020135" cy="967281"/>
          </a:xfrm>
          <a:prstGeom prst="rect">
            <a:avLst/>
          </a:prstGeom>
        </p:spPr>
      </p:pic>
      <p:sp>
        <p:nvSpPr>
          <p:cNvPr id="4" name="Holder 4"/>
          <p:cNvSpPr>
            <a:spLocks noGrp="1"/>
          </p:cNvSpPr>
          <p:nvPr>
            <p:ph type="ftr" sz="quarter" idx="5"/>
          </p:nvPr>
        </p:nvSpPr>
        <p:spPr>
          <a:xfrm>
            <a:off x="3059720" y="6440755"/>
            <a:ext cx="5897663" cy="276999"/>
          </a:xfrm>
          <a:prstGeom prst="rect">
            <a:avLst/>
          </a:prstGeom>
        </p:spPr>
        <p:txBody>
          <a:bodyPr wrap="square" lIns="0" tIns="0" rIns="0" bIns="0">
            <a:spAutoFit/>
          </a:bodyPr>
          <a:lstStyle>
            <a:lvl1pPr algn="ctr">
              <a:defRPr>
                <a:solidFill>
                  <a:schemeClr val="tx1">
                    <a:tint val="75000"/>
                  </a:schemeClr>
                </a:solidFill>
                <a:latin typeface="Times New Roman" panose="02020603050405020304" pitchFamily="18" charset="0"/>
                <a:cs typeface="Times New Roman" panose="02020603050405020304" pitchFamily="18" charset="0"/>
              </a:defRPr>
            </a:lvl1pPr>
          </a:lstStyle>
          <a:p>
            <a:r>
              <a:rPr lang="en-US" dirty="0"/>
              <a:t>Department of CSE, ATMECE, </a:t>
            </a:r>
            <a:r>
              <a:rPr lang="en-US" dirty="0" err="1"/>
              <a:t>Mysuru</a:t>
            </a:r>
            <a:endParaRPr lang="en-US" dirty="0"/>
          </a:p>
        </p:txBody>
      </p:sp>
      <p:sp>
        <p:nvSpPr>
          <p:cNvPr id="5" name="Holder 5"/>
          <p:cNvSpPr>
            <a:spLocks noGrp="1"/>
          </p:cNvSpPr>
          <p:nvPr>
            <p:ph type="dt" sz="half" idx="6"/>
          </p:nvPr>
        </p:nvSpPr>
        <p:spPr>
          <a:xfrm>
            <a:off x="101379" y="6538869"/>
            <a:ext cx="2805620" cy="276999"/>
          </a:xfrm>
          <a:prstGeom prst="rect">
            <a:avLst/>
          </a:prstGeom>
        </p:spPr>
        <p:txBody>
          <a:bodyPr wrap="square" lIns="0" tIns="0" rIns="0" bIns="0">
            <a:spAutoFit/>
          </a:bodyPr>
          <a:lstStyle>
            <a:lvl1pPr algn="l">
              <a:defRPr>
                <a:solidFill>
                  <a:schemeClr val="tx1">
                    <a:tint val="75000"/>
                  </a:schemeClr>
                </a:solidFill>
                <a:latin typeface="Times New Roman" panose="02020603050405020304" pitchFamily="18" charset="0"/>
                <a:cs typeface="Times New Roman" panose="02020603050405020304" pitchFamily="18" charset="0"/>
              </a:defRPr>
            </a:lvl1pPr>
          </a:lstStyle>
          <a:p>
            <a:r>
              <a:rPr lang="en-US" dirty="0"/>
              <a:t>24/07/2025</a:t>
            </a:r>
          </a:p>
        </p:txBody>
      </p:sp>
      <p:sp>
        <p:nvSpPr>
          <p:cNvPr id="6" name="Holder 6"/>
          <p:cNvSpPr>
            <a:spLocks noGrp="1"/>
          </p:cNvSpPr>
          <p:nvPr>
            <p:ph type="sldNum" sz="quarter" idx="7"/>
          </p:nvPr>
        </p:nvSpPr>
        <p:spPr>
          <a:xfrm>
            <a:off x="9211483" y="6445350"/>
            <a:ext cx="2805620" cy="276999"/>
          </a:xfrm>
          <a:prstGeom prst="rect">
            <a:avLst/>
          </a:prstGeom>
        </p:spPr>
        <p:txBody>
          <a:bodyPr wrap="square" lIns="0" tIns="0" rIns="0" bIns="0">
            <a:spAutoFit/>
          </a:bodyPr>
          <a:lstStyle>
            <a:lvl1pPr algn="r">
              <a:defRPr>
                <a:solidFill>
                  <a:schemeClr val="tx1">
                    <a:tint val="75000"/>
                  </a:schemeClr>
                </a:solidFill>
                <a:latin typeface="Times New Roman" panose="02020603050405020304" pitchFamily="18" charset="0"/>
                <a:cs typeface="Times New Roman" panose="02020603050405020304" pitchFamily="18" charset="0"/>
              </a:defRPr>
            </a:lvl1pPr>
          </a:lstStyle>
          <a:p>
            <a:fld id="{050B88D7-7741-46C0-B3EE-0924E171B329}" type="slidenum">
              <a:rPr lang="en-US" smtClean="0"/>
              <a:pPr/>
              <a:t>‹#›</a:t>
            </a:fld>
            <a:endParaRPr lang="en-US"/>
          </a:p>
        </p:txBody>
      </p:sp>
      <p:pic>
        <p:nvPicPr>
          <p:cNvPr id="28" name="Picture 27"/>
          <p:cNvPicPr/>
          <p:nvPr userDrawn="1"/>
        </p:nvPicPr>
        <p:blipFill>
          <a:blip r:embed="rId8"/>
          <a:srcRect l="87247" r="2556" b="38961"/>
          <a:stretch>
            <a:fillRect/>
          </a:stretch>
        </p:blipFill>
        <p:spPr>
          <a:xfrm>
            <a:off x="11222185" y="164044"/>
            <a:ext cx="772756" cy="906492"/>
          </a:xfrm>
          <a:prstGeom prst="rect">
            <a:avLst/>
          </a:prstGeom>
        </p:spPr>
      </p:pic>
      <p:pic>
        <p:nvPicPr>
          <p:cNvPr id="29" name="Picture 28"/>
          <p:cNvPicPr>
            <a:picLocks noChangeAspect="1"/>
          </p:cNvPicPr>
          <p:nvPr userDrawn="1"/>
        </p:nvPicPr>
        <p:blipFill rotWithShape="1">
          <a:blip r:embed="rId9">
            <a:extLst>
              <a:ext uri="{28A0092B-C50C-407E-A947-70E740481C1C}">
                <a14:useLocalDpi xmlns:a14="http://schemas.microsoft.com/office/drawing/2010/main" val="0"/>
              </a:ext>
            </a:extLst>
          </a:blip>
          <a:srcRect l="4695" t="13276" r="3190" b="20189"/>
          <a:stretch/>
        </p:blipFill>
        <p:spPr>
          <a:xfrm>
            <a:off x="138456" y="94698"/>
            <a:ext cx="2512224" cy="984828"/>
          </a:xfrm>
          <a:prstGeom prst="rect">
            <a:avLst/>
          </a:prstGeom>
        </p:spPr>
      </p:pic>
      <p:pic>
        <p:nvPicPr>
          <p:cNvPr id="1026" name="Picture 2" descr="🎉 MIET Achieves GOLD Rating by QS I-GAUGE! 🏆, We are delighted to  announce that MIET has been awarded the prestigious GOLD rating by QS  I-GAUGE, becoming the first institution in Jammu &amp; Kashmir UT to ..."/>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8375078" y="313550"/>
            <a:ext cx="1061799" cy="5800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1362205"/>
      </p:ext>
    </p:extLst>
  </p:cSld>
  <p:clrMap bg1="lt1" tx1="dk1" bg2="lt2" tx2="dk2" accent1="accent1" accent2="accent2" accent3="accent3" accent4="accent4" accent5="accent5" accent6="accent6" hlink="hlink" folHlink="folHlink"/>
  <p:sldLayoutIdLst>
    <p:sldLayoutId id="2147483735" r:id="rId1"/>
    <p:sldLayoutId id="2147483739" r:id="rId2"/>
  </p:sldLayoutIdLst>
  <p:hf hdr="0"/>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E543FE-FD54-9D95-D3F2-29A5C5CFED4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2AF7D51-A7E5-A25E-0531-58AF40046B70}"/>
              </a:ext>
            </a:extLst>
          </p:cNvPr>
          <p:cNvSpPr>
            <a:spLocks noGrp="1"/>
          </p:cNvSpPr>
          <p:nvPr>
            <p:ph type="ctrTitle" idx="4294967295"/>
          </p:nvPr>
        </p:nvSpPr>
        <p:spPr>
          <a:xfrm>
            <a:off x="603567" y="1470367"/>
            <a:ext cx="10231676" cy="657978"/>
          </a:xfrm>
          <a:prstGeom prst="rect">
            <a:avLst/>
          </a:prstGeom>
        </p:spPr>
        <p:txBody>
          <a:bodyPr>
            <a:noAutofit/>
          </a:bodyPr>
          <a:lstStyle/>
          <a:p>
            <a:r>
              <a:rPr lang="en-US" altLang="en-US" sz="2400" dirty="0"/>
              <a:t>Chapter 1: Introduction</a:t>
            </a:r>
            <a:endParaRPr lang="en-US" sz="2400" dirty="0"/>
          </a:p>
        </p:txBody>
      </p:sp>
      <p:sp>
        <p:nvSpPr>
          <p:cNvPr id="5" name="Subtitle 2">
            <a:extLst>
              <a:ext uri="{FF2B5EF4-FFF2-40B4-BE49-F238E27FC236}">
                <a16:creationId xmlns:a16="http://schemas.microsoft.com/office/drawing/2014/main" id="{C5C56E76-0B21-406D-F315-44D68C699D72}"/>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E395C958-2F2E-9B8A-0035-61B13A1C847B}"/>
              </a:ext>
            </a:extLst>
          </p:cNvPr>
          <p:cNvPicPr>
            <a:picLocks noChangeAspect="1"/>
          </p:cNvPicPr>
          <p:nvPr/>
        </p:nvPicPr>
        <p:blipFill>
          <a:blip r:embed="rId2"/>
          <a:stretch>
            <a:fillRect/>
          </a:stretch>
        </p:blipFill>
        <p:spPr>
          <a:xfrm>
            <a:off x="603567" y="1321729"/>
            <a:ext cx="11187130" cy="806615"/>
          </a:xfrm>
          <a:prstGeom prst="rect">
            <a:avLst/>
          </a:prstGeom>
        </p:spPr>
      </p:pic>
      <p:sp>
        <p:nvSpPr>
          <p:cNvPr id="8" name="Date Placeholder 7">
            <a:extLst>
              <a:ext uri="{FF2B5EF4-FFF2-40B4-BE49-F238E27FC236}">
                <a16:creationId xmlns:a16="http://schemas.microsoft.com/office/drawing/2014/main" id="{740961FC-CC93-039C-F1BD-286423067BCA}"/>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5054FCFF-71FF-9EAF-CA2F-F3E8621423A8}"/>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244CF3B5-96FC-8A18-D893-9C4E7280EBD0}"/>
              </a:ext>
            </a:extLst>
          </p:cNvPr>
          <p:cNvSpPr>
            <a:spLocks noGrp="1"/>
          </p:cNvSpPr>
          <p:nvPr>
            <p:ph type="sldNum" sz="quarter" idx="12"/>
          </p:nvPr>
        </p:nvSpPr>
        <p:spPr/>
        <p:txBody>
          <a:bodyPr/>
          <a:lstStyle/>
          <a:p>
            <a:fld id="{050B88D7-7741-46C0-B3EE-0924E171B329}" type="slidenum">
              <a:rPr lang="en-US" smtClean="0"/>
              <a:pPr/>
              <a:t>1</a:t>
            </a:fld>
            <a:endParaRPr lang="en-US" dirty="0"/>
          </a:p>
        </p:txBody>
      </p:sp>
      <p:sp>
        <p:nvSpPr>
          <p:cNvPr id="4" name="TextBox 3">
            <a:extLst>
              <a:ext uri="{FF2B5EF4-FFF2-40B4-BE49-F238E27FC236}">
                <a16:creationId xmlns:a16="http://schemas.microsoft.com/office/drawing/2014/main" id="{022A01AF-342A-1D07-EF8E-536347D870C7}"/>
              </a:ext>
            </a:extLst>
          </p:cNvPr>
          <p:cNvSpPr txBox="1"/>
          <p:nvPr/>
        </p:nvSpPr>
        <p:spPr>
          <a:xfrm>
            <a:off x="603567" y="2239789"/>
            <a:ext cx="6156434" cy="3416320"/>
          </a:xfrm>
          <a:prstGeom prst="rect">
            <a:avLst/>
          </a:prstGeom>
          <a:noFill/>
        </p:spPr>
        <p:txBody>
          <a:bodyPr wrap="square">
            <a:spAutoFit/>
          </a:bodyPr>
          <a:lstStyle/>
          <a:p>
            <a:pPr marL="285750" indent="-285750">
              <a:buFont typeface="Arial" panose="020B0604020202020204" pitchFamily="34" charset="0"/>
              <a:buChar char="•"/>
            </a:pPr>
            <a:r>
              <a:rPr lang="en-US" altLang="en-US" dirty="0"/>
              <a:t>What Operating Systems Do</a:t>
            </a:r>
          </a:p>
          <a:p>
            <a:pPr marL="285750" indent="-285750">
              <a:buFont typeface="Arial" panose="020B0604020202020204" pitchFamily="34" charset="0"/>
              <a:buChar char="•"/>
            </a:pPr>
            <a:r>
              <a:rPr lang="en-US" altLang="en-US" dirty="0"/>
              <a:t>Computer-System Organization</a:t>
            </a:r>
          </a:p>
          <a:p>
            <a:pPr marL="285750" indent="-285750">
              <a:buFont typeface="Arial" panose="020B0604020202020204" pitchFamily="34" charset="0"/>
              <a:buChar char="•"/>
            </a:pPr>
            <a:r>
              <a:rPr lang="en-US" altLang="en-US" dirty="0"/>
              <a:t>Computer-System Architecture</a:t>
            </a:r>
          </a:p>
          <a:p>
            <a:pPr marL="285750" indent="-285750">
              <a:buFont typeface="Arial" panose="020B0604020202020204" pitchFamily="34" charset="0"/>
              <a:buChar char="•"/>
            </a:pPr>
            <a:r>
              <a:rPr lang="en-US" altLang="en-US" dirty="0"/>
              <a:t>Operating-System Operations</a:t>
            </a:r>
          </a:p>
          <a:p>
            <a:pPr marL="285750" indent="-285750">
              <a:buFont typeface="Arial" panose="020B0604020202020204" pitchFamily="34" charset="0"/>
              <a:buChar char="•"/>
            </a:pPr>
            <a:r>
              <a:rPr lang="en-US" altLang="en-US" dirty="0"/>
              <a:t>Resource Management</a:t>
            </a:r>
          </a:p>
          <a:p>
            <a:pPr marL="285750" indent="-285750">
              <a:buFont typeface="Arial" panose="020B0604020202020204" pitchFamily="34" charset="0"/>
              <a:buChar char="•"/>
            </a:pPr>
            <a:r>
              <a:rPr lang="en-US" altLang="en-US" dirty="0"/>
              <a:t>Security and Protection</a:t>
            </a:r>
          </a:p>
          <a:p>
            <a:pPr marL="285750" indent="-285750">
              <a:buFont typeface="Arial" panose="020B0604020202020204" pitchFamily="34" charset="0"/>
              <a:buChar char="•"/>
            </a:pPr>
            <a:r>
              <a:rPr lang="en-US" altLang="en-US" dirty="0"/>
              <a:t>Virtualization</a:t>
            </a:r>
          </a:p>
          <a:p>
            <a:pPr marL="285750" indent="-285750">
              <a:buFont typeface="Arial" panose="020B0604020202020204" pitchFamily="34" charset="0"/>
              <a:buChar char="•"/>
            </a:pPr>
            <a:r>
              <a:rPr lang="en-US" altLang="en-US" dirty="0"/>
              <a:t>Distributed Systems</a:t>
            </a:r>
          </a:p>
          <a:p>
            <a:pPr marL="285750" indent="-285750">
              <a:buFont typeface="Arial" panose="020B0604020202020204" pitchFamily="34" charset="0"/>
              <a:buChar char="•"/>
            </a:pPr>
            <a:r>
              <a:rPr lang="en-US" altLang="en-US" dirty="0"/>
              <a:t>Kernel Data Structures</a:t>
            </a:r>
          </a:p>
          <a:p>
            <a:pPr marL="285750" indent="-285750">
              <a:buFont typeface="Arial" panose="020B0604020202020204" pitchFamily="34" charset="0"/>
              <a:buChar char="•"/>
            </a:pPr>
            <a:r>
              <a:rPr lang="en-US" altLang="en-US" dirty="0"/>
              <a:t>Computing Environments</a:t>
            </a:r>
          </a:p>
          <a:p>
            <a:pPr marL="285750" indent="-285750">
              <a:buFont typeface="Arial" panose="020B0604020202020204" pitchFamily="34" charset="0"/>
              <a:buChar char="•"/>
            </a:pPr>
            <a:r>
              <a:rPr lang="en-US" altLang="en-US" dirty="0"/>
              <a:t>Free/Libre and Open-Source Operating Systems</a:t>
            </a:r>
          </a:p>
          <a:p>
            <a:pPr>
              <a:buFont typeface="Monotype Sorts" pitchFamily="-84" charset="2"/>
              <a:buNone/>
            </a:pPr>
            <a:endParaRPr lang="en-US" altLang="en-US" dirty="0"/>
          </a:p>
        </p:txBody>
      </p:sp>
    </p:spTree>
    <p:extLst>
      <p:ext uri="{BB962C8B-B14F-4D97-AF65-F5344CB8AC3E}">
        <p14:creationId xmlns:p14="http://schemas.microsoft.com/office/powerpoint/2010/main" val="22032798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BB8F85-19B9-A628-0CE0-71026770AC2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9D92FFD-8EE2-7241-FA4A-9053A65FF497}"/>
              </a:ext>
            </a:extLst>
          </p:cNvPr>
          <p:cNvSpPr>
            <a:spLocks noGrp="1"/>
          </p:cNvSpPr>
          <p:nvPr>
            <p:ph type="ctrTitle" idx="4294967295"/>
          </p:nvPr>
        </p:nvSpPr>
        <p:spPr>
          <a:xfrm>
            <a:off x="687739" y="2503937"/>
            <a:ext cx="9144000" cy="1211586"/>
          </a:xfrm>
          <a:prstGeom prst="rect">
            <a:avLst/>
          </a:prstGeom>
        </p:spPr>
        <p:txBody>
          <a:bodyPr>
            <a:noAutofit/>
          </a:bodyPr>
          <a:lstStyle/>
          <a:p>
            <a:pPr marL="457200" lvl="1" indent="0" algn="ctr">
              <a:buNone/>
            </a:pPr>
            <a:r>
              <a:rPr lang="en-US" altLang="en-US" sz="2400" b="1" dirty="0">
                <a:solidFill>
                  <a:schemeClr val="tx1"/>
                </a:solidFill>
              </a:rPr>
              <a:t>Overview of Computer System Structure </a:t>
            </a:r>
          </a:p>
        </p:txBody>
      </p:sp>
      <p:sp>
        <p:nvSpPr>
          <p:cNvPr id="5" name="Subtitle 2">
            <a:extLst>
              <a:ext uri="{FF2B5EF4-FFF2-40B4-BE49-F238E27FC236}">
                <a16:creationId xmlns:a16="http://schemas.microsoft.com/office/drawing/2014/main" id="{D704530A-A09E-EA2F-02BA-C28FB260379E}"/>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E563D91A-EE70-595E-2DEF-EC0FFBE0C5AE}"/>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1181FEAD-616F-5D2C-063E-856F7D8291DD}"/>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5269EAA3-4276-6405-094C-48019E21142C}"/>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ADFB792A-574B-7E45-43A2-A28574442E09}"/>
              </a:ext>
            </a:extLst>
          </p:cNvPr>
          <p:cNvSpPr>
            <a:spLocks noGrp="1"/>
          </p:cNvSpPr>
          <p:nvPr>
            <p:ph type="sldNum" sz="quarter" idx="12"/>
          </p:nvPr>
        </p:nvSpPr>
        <p:spPr/>
        <p:txBody>
          <a:bodyPr/>
          <a:lstStyle/>
          <a:p>
            <a:fld id="{050B88D7-7741-46C0-B3EE-0924E171B329}" type="slidenum">
              <a:rPr lang="en-US" smtClean="0"/>
              <a:pPr/>
              <a:t>10</a:t>
            </a:fld>
            <a:endParaRPr lang="en-US" dirty="0"/>
          </a:p>
        </p:txBody>
      </p:sp>
    </p:spTree>
    <p:extLst>
      <p:ext uri="{BB962C8B-B14F-4D97-AF65-F5344CB8AC3E}">
        <p14:creationId xmlns:p14="http://schemas.microsoft.com/office/powerpoint/2010/main" val="37168341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16426F-937F-E472-1098-9586C52D23D0}"/>
            </a:ext>
          </a:extLst>
        </p:cNvPr>
        <p:cNvGrpSpPr/>
        <p:nvPr/>
      </p:nvGrpSpPr>
      <p:grpSpPr>
        <a:xfrm>
          <a:off x="0" y="0"/>
          <a:ext cx="0" cy="0"/>
          <a:chOff x="0" y="0"/>
          <a:chExt cx="0" cy="0"/>
        </a:xfrm>
      </p:grpSpPr>
      <p:sp>
        <p:nvSpPr>
          <p:cNvPr id="5" name="Subtitle 2">
            <a:extLst>
              <a:ext uri="{FF2B5EF4-FFF2-40B4-BE49-F238E27FC236}">
                <a16:creationId xmlns:a16="http://schemas.microsoft.com/office/drawing/2014/main" id="{F39EE558-172B-9250-B884-3E858CBE85EF}"/>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18744DE2-5343-C62F-2E79-2E30BC834F49}"/>
              </a:ext>
            </a:extLst>
          </p:cNvPr>
          <p:cNvPicPr>
            <a:picLocks noChangeAspect="1"/>
          </p:cNvPicPr>
          <p:nvPr/>
        </p:nvPicPr>
        <p:blipFill>
          <a:blip r:embed="rId3"/>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9B69232E-C21D-2B2F-3DF8-7A633F0B1D8C}"/>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79E0AE89-2EE8-614A-88AF-E4353C652230}"/>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2BC0F29D-F6EE-0FEF-C247-657654C7DD0D}"/>
              </a:ext>
            </a:extLst>
          </p:cNvPr>
          <p:cNvSpPr>
            <a:spLocks noGrp="1"/>
          </p:cNvSpPr>
          <p:nvPr>
            <p:ph type="sldNum" sz="quarter" idx="12"/>
          </p:nvPr>
        </p:nvSpPr>
        <p:spPr/>
        <p:txBody>
          <a:bodyPr/>
          <a:lstStyle/>
          <a:p>
            <a:fld id="{050B88D7-7741-46C0-B3EE-0924E171B329}" type="slidenum">
              <a:rPr lang="en-US" smtClean="0"/>
              <a:pPr/>
              <a:t>11</a:t>
            </a:fld>
            <a:endParaRPr lang="en-US" dirty="0"/>
          </a:p>
        </p:txBody>
      </p:sp>
      <p:sp>
        <p:nvSpPr>
          <p:cNvPr id="4" name="TextBox 3">
            <a:extLst>
              <a:ext uri="{FF2B5EF4-FFF2-40B4-BE49-F238E27FC236}">
                <a16:creationId xmlns:a16="http://schemas.microsoft.com/office/drawing/2014/main" id="{BB7B4EAB-57A1-0DCD-7FE5-A1718C3D6309}"/>
              </a:ext>
            </a:extLst>
          </p:cNvPr>
          <p:cNvSpPr txBox="1"/>
          <p:nvPr/>
        </p:nvSpPr>
        <p:spPr>
          <a:xfrm>
            <a:off x="3677306" y="866099"/>
            <a:ext cx="6156434" cy="461665"/>
          </a:xfrm>
          <a:prstGeom prst="rect">
            <a:avLst/>
          </a:prstGeom>
          <a:noFill/>
        </p:spPr>
        <p:txBody>
          <a:bodyPr wrap="square">
            <a:spAutoFit/>
          </a:bodyPr>
          <a:lstStyle/>
          <a:p>
            <a:r>
              <a:rPr lang="en-US" altLang="en-US" sz="2400" b="1" dirty="0"/>
              <a:t>Computer System Organization</a:t>
            </a:r>
            <a:endParaRPr lang="en-IN" sz="2400" b="1" dirty="0"/>
          </a:p>
        </p:txBody>
      </p:sp>
      <p:sp>
        <p:nvSpPr>
          <p:cNvPr id="7" name="TextBox 6">
            <a:extLst>
              <a:ext uri="{FF2B5EF4-FFF2-40B4-BE49-F238E27FC236}">
                <a16:creationId xmlns:a16="http://schemas.microsoft.com/office/drawing/2014/main" id="{F4BE4FED-2CC4-1E39-258E-9340F6F9AF94}"/>
              </a:ext>
            </a:extLst>
          </p:cNvPr>
          <p:cNvSpPr txBox="1"/>
          <p:nvPr/>
        </p:nvSpPr>
        <p:spPr>
          <a:xfrm>
            <a:off x="1356757" y="1547273"/>
            <a:ext cx="6156434" cy="1754326"/>
          </a:xfrm>
          <a:prstGeom prst="rect">
            <a:avLst/>
          </a:prstGeom>
          <a:noFill/>
        </p:spPr>
        <p:txBody>
          <a:bodyPr wrap="square">
            <a:spAutoFit/>
          </a:bodyPr>
          <a:lstStyle/>
          <a:p>
            <a:r>
              <a:rPr lang="en-US" altLang="en-US" dirty="0"/>
              <a:t>Computer-system operation</a:t>
            </a:r>
          </a:p>
          <a:p>
            <a:pPr lvl="1"/>
            <a:r>
              <a:rPr lang="en-US" altLang="en-US" dirty="0"/>
              <a:t>One or more CPUs, device controllers connect through common </a:t>
            </a:r>
            <a:r>
              <a:rPr lang="en-US" altLang="en-US" b="1" dirty="0">
                <a:solidFill>
                  <a:srgbClr val="006699"/>
                </a:solidFill>
                <a:latin typeface="+mj-lt"/>
              </a:rPr>
              <a:t>bus</a:t>
            </a:r>
            <a:r>
              <a:rPr lang="en-US" altLang="en-US" dirty="0"/>
              <a:t> providing access to shared memory</a:t>
            </a:r>
          </a:p>
          <a:p>
            <a:pPr lvl="1"/>
            <a:r>
              <a:rPr lang="en-US" altLang="en-US" dirty="0"/>
              <a:t>Concurrent execution of CPUs and devices competing for memory cycles</a:t>
            </a:r>
          </a:p>
        </p:txBody>
      </p:sp>
      <p:pic>
        <p:nvPicPr>
          <p:cNvPr id="11" name="Picture 2">
            <a:extLst>
              <a:ext uri="{FF2B5EF4-FFF2-40B4-BE49-F238E27FC236}">
                <a16:creationId xmlns:a16="http://schemas.microsoft.com/office/drawing/2014/main" id="{05543414-F71E-692D-09AA-9E5F1653049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04866" y="3340079"/>
            <a:ext cx="6216650" cy="303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134651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D10F88-046B-B686-192A-577F0200E1F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FFC8C8C-F259-2288-D25A-99AFAE8A14C3}"/>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728A7F01-E400-8718-A81E-9E59A9578081}"/>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90038FD0-8F77-A65D-AC85-9ED74BEEE3B8}"/>
              </a:ext>
            </a:extLst>
          </p:cNvPr>
          <p:cNvPicPr>
            <a:picLocks noChangeAspect="1"/>
          </p:cNvPicPr>
          <p:nvPr/>
        </p:nvPicPr>
        <p:blipFill>
          <a:blip r:embed="rId2"/>
          <a:stretch>
            <a:fillRect/>
          </a:stretch>
        </p:blipFill>
        <p:spPr>
          <a:xfrm>
            <a:off x="687739" y="3317556"/>
            <a:ext cx="11187130" cy="457240"/>
          </a:xfrm>
          <a:prstGeom prst="rect">
            <a:avLst/>
          </a:prstGeom>
        </p:spPr>
      </p:pic>
      <p:sp>
        <p:nvSpPr>
          <p:cNvPr id="8" name="Date Placeholder 7">
            <a:extLst>
              <a:ext uri="{FF2B5EF4-FFF2-40B4-BE49-F238E27FC236}">
                <a16:creationId xmlns:a16="http://schemas.microsoft.com/office/drawing/2014/main" id="{3A5928CA-A734-4994-4EFE-4792D98F8111}"/>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A893248E-1D93-7DFC-8720-4C186880C057}"/>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70739017-3E66-3CB2-0CC9-340A204CC114}"/>
              </a:ext>
            </a:extLst>
          </p:cNvPr>
          <p:cNvSpPr>
            <a:spLocks noGrp="1"/>
          </p:cNvSpPr>
          <p:nvPr>
            <p:ph type="sldNum" sz="quarter" idx="12"/>
          </p:nvPr>
        </p:nvSpPr>
        <p:spPr/>
        <p:txBody>
          <a:bodyPr/>
          <a:lstStyle/>
          <a:p>
            <a:fld id="{050B88D7-7741-46C0-B3EE-0924E171B329}" type="slidenum">
              <a:rPr lang="en-US" smtClean="0"/>
              <a:pPr/>
              <a:t>12</a:t>
            </a:fld>
            <a:endParaRPr lang="en-US" dirty="0"/>
          </a:p>
        </p:txBody>
      </p:sp>
      <p:sp>
        <p:nvSpPr>
          <p:cNvPr id="4" name="TextBox 3">
            <a:extLst>
              <a:ext uri="{FF2B5EF4-FFF2-40B4-BE49-F238E27FC236}">
                <a16:creationId xmlns:a16="http://schemas.microsoft.com/office/drawing/2014/main" id="{18C72775-C372-9EB0-D136-C1934B391186}"/>
              </a:ext>
            </a:extLst>
          </p:cNvPr>
          <p:cNvSpPr txBox="1"/>
          <p:nvPr/>
        </p:nvSpPr>
        <p:spPr>
          <a:xfrm>
            <a:off x="3913789" y="750529"/>
            <a:ext cx="6156434" cy="461665"/>
          </a:xfrm>
          <a:prstGeom prst="rect">
            <a:avLst/>
          </a:prstGeom>
          <a:noFill/>
        </p:spPr>
        <p:txBody>
          <a:bodyPr wrap="square">
            <a:spAutoFit/>
          </a:bodyPr>
          <a:lstStyle/>
          <a:p>
            <a:r>
              <a:rPr lang="en-US" altLang="en-US" sz="2400" b="1" dirty="0"/>
              <a:t>Computer-System Operation</a:t>
            </a:r>
            <a:endParaRPr lang="en-IN" sz="2400" b="1" dirty="0"/>
          </a:p>
        </p:txBody>
      </p:sp>
      <p:sp>
        <p:nvSpPr>
          <p:cNvPr id="7" name="TextBox 6">
            <a:extLst>
              <a:ext uri="{FF2B5EF4-FFF2-40B4-BE49-F238E27FC236}">
                <a16:creationId xmlns:a16="http://schemas.microsoft.com/office/drawing/2014/main" id="{E98210F2-0100-CC5A-FCD8-F3D147BCAA07}"/>
              </a:ext>
            </a:extLst>
          </p:cNvPr>
          <p:cNvSpPr txBox="1"/>
          <p:nvPr/>
        </p:nvSpPr>
        <p:spPr>
          <a:xfrm>
            <a:off x="1691243" y="1540069"/>
            <a:ext cx="6156434" cy="3139321"/>
          </a:xfrm>
          <a:prstGeom prst="rect">
            <a:avLst/>
          </a:prstGeom>
          <a:noFill/>
        </p:spPr>
        <p:txBody>
          <a:bodyPr wrap="square">
            <a:spAutoFit/>
          </a:bodyPr>
          <a:lstStyle/>
          <a:p>
            <a:pPr marL="285750" indent="-285750">
              <a:buFont typeface="Arial" panose="020B0604020202020204" pitchFamily="34" charset="0"/>
              <a:buChar char="•"/>
            </a:pPr>
            <a:r>
              <a:rPr lang="en-US" altLang="en-US" dirty="0"/>
              <a:t>I/O devices and the CPU can execute concurrently</a:t>
            </a:r>
            <a:endParaRPr lang="en-US" altLang="en-US" sz="800" dirty="0"/>
          </a:p>
          <a:p>
            <a:pPr marL="285750" indent="-285750">
              <a:buFont typeface="Arial" panose="020B0604020202020204" pitchFamily="34" charset="0"/>
              <a:buChar char="•"/>
            </a:pPr>
            <a:r>
              <a:rPr lang="en-US" altLang="en-US" dirty="0"/>
              <a:t>Each device controller is in charge of a particular device type</a:t>
            </a:r>
            <a:endParaRPr lang="en-US" altLang="en-US" sz="800" dirty="0"/>
          </a:p>
          <a:p>
            <a:pPr marL="285750" indent="-285750">
              <a:buFont typeface="Arial" panose="020B0604020202020204" pitchFamily="34" charset="0"/>
              <a:buChar char="•"/>
            </a:pPr>
            <a:r>
              <a:rPr lang="en-US" altLang="en-US" dirty="0"/>
              <a:t>Each device controller has a local buffer</a:t>
            </a:r>
          </a:p>
          <a:p>
            <a:pPr marL="285750" indent="-285750">
              <a:buFont typeface="Arial" panose="020B0604020202020204" pitchFamily="34" charset="0"/>
              <a:buChar char="•"/>
            </a:pPr>
            <a:r>
              <a:rPr lang="en-US" altLang="en-US" dirty="0"/>
              <a:t>Each device controller type has an operating system </a:t>
            </a:r>
            <a:r>
              <a:rPr lang="en-US" altLang="en-US" b="1" dirty="0">
                <a:solidFill>
                  <a:srgbClr val="006699"/>
                </a:solidFill>
                <a:latin typeface="+mj-lt"/>
              </a:rPr>
              <a:t>device driver</a:t>
            </a:r>
            <a:r>
              <a:rPr lang="en-US" altLang="en-US" dirty="0"/>
              <a:t> to manage it</a:t>
            </a:r>
            <a:endParaRPr lang="en-US" altLang="en-US" sz="800" dirty="0"/>
          </a:p>
          <a:p>
            <a:pPr marL="285750" indent="-285750">
              <a:buFont typeface="Arial" panose="020B0604020202020204" pitchFamily="34" charset="0"/>
              <a:buChar char="•"/>
            </a:pPr>
            <a:r>
              <a:rPr lang="en-US" altLang="en-US" dirty="0"/>
              <a:t>CPU moves data from/to main memory to/from local buffers</a:t>
            </a:r>
            <a:endParaRPr lang="en-US" altLang="en-US" sz="800" dirty="0"/>
          </a:p>
          <a:p>
            <a:pPr marL="285750" indent="-285750">
              <a:buFont typeface="Arial" panose="020B0604020202020204" pitchFamily="34" charset="0"/>
              <a:buChar char="•"/>
            </a:pPr>
            <a:r>
              <a:rPr lang="en-US" altLang="en-US" dirty="0"/>
              <a:t>I/O is from the device to local buffer of controller</a:t>
            </a:r>
            <a:endParaRPr lang="en-US" altLang="en-US" sz="800" dirty="0"/>
          </a:p>
          <a:p>
            <a:pPr marL="285750" indent="-285750">
              <a:buFont typeface="Arial" panose="020B0604020202020204" pitchFamily="34" charset="0"/>
              <a:buChar char="•"/>
            </a:pPr>
            <a:r>
              <a:rPr lang="en-US" altLang="en-US" dirty="0"/>
              <a:t>Device controller informs CPU that it has finished its operation by causing an </a:t>
            </a:r>
            <a:r>
              <a:rPr lang="en-US" altLang="en-US" b="1" dirty="0">
                <a:solidFill>
                  <a:srgbClr val="006699"/>
                </a:solidFill>
                <a:latin typeface="+mj-lt"/>
              </a:rPr>
              <a:t>interrupt</a:t>
            </a:r>
          </a:p>
        </p:txBody>
      </p:sp>
    </p:spTree>
    <p:extLst>
      <p:ext uri="{BB962C8B-B14F-4D97-AF65-F5344CB8AC3E}">
        <p14:creationId xmlns:p14="http://schemas.microsoft.com/office/powerpoint/2010/main" val="19787859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CC76E6-CE9D-4BDB-D2FB-22A022BBD66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BBE0CB1-85C9-3B34-7986-2DC6FC3EB42E}"/>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09460631-F7D3-020E-81AB-69F4081498C3}"/>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808BA8BB-BA07-BD6D-709F-5E45A88FD53E}"/>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29D07441-1C21-4460-0ECD-12B61365C886}"/>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D31A20BB-3154-020C-5B61-57860E361BF4}"/>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B6D0A953-15C1-AC02-5FB9-60BE9A8E6EEA}"/>
              </a:ext>
            </a:extLst>
          </p:cNvPr>
          <p:cNvSpPr>
            <a:spLocks noGrp="1"/>
          </p:cNvSpPr>
          <p:nvPr>
            <p:ph type="sldNum" sz="quarter" idx="12"/>
          </p:nvPr>
        </p:nvSpPr>
        <p:spPr/>
        <p:txBody>
          <a:bodyPr/>
          <a:lstStyle/>
          <a:p>
            <a:fld id="{050B88D7-7741-46C0-B3EE-0924E171B329}" type="slidenum">
              <a:rPr lang="en-US" smtClean="0"/>
              <a:pPr/>
              <a:t>13</a:t>
            </a:fld>
            <a:endParaRPr lang="en-US" dirty="0"/>
          </a:p>
        </p:txBody>
      </p:sp>
      <p:sp>
        <p:nvSpPr>
          <p:cNvPr id="4" name="TextBox 3">
            <a:extLst>
              <a:ext uri="{FF2B5EF4-FFF2-40B4-BE49-F238E27FC236}">
                <a16:creationId xmlns:a16="http://schemas.microsoft.com/office/drawing/2014/main" id="{D4541C9B-C654-FF8A-488F-9CC9BEE709FB}"/>
              </a:ext>
            </a:extLst>
          </p:cNvPr>
          <p:cNvSpPr txBox="1"/>
          <p:nvPr/>
        </p:nvSpPr>
        <p:spPr>
          <a:xfrm>
            <a:off x="3456589" y="895168"/>
            <a:ext cx="6156434" cy="461665"/>
          </a:xfrm>
          <a:prstGeom prst="rect">
            <a:avLst/>
          </a:prstGeom>
          <a:noFill/>
        </p:spPr>
        <p:txBody>
          <a:bodyPr wrap="square">
            <a:spAutoFit/>
          </a:bodyPr>
          <a:lstStyle/>
          <a:p>
            <a:r>
              <a:rPr lang="en-US" altLang="en-US" sz="2400" b="1" dirty="0"/>
              <a:t>Common Functions of Interrupts</a:t>
            </a:r>
            <a:endParaRPr lang="en-IN" sz="2400" b="1" dirty="0"/>
          </a:p>
        </p:txBody>
      </p:sp>
      <p:sp>
        <p:nvSpPr>
          <p:cNvPr id="7" name="TextBox 6">
            <a:extLst>
              <a:ext uri="{FF2B5EF4-FFF2-40B4-BE49-F238E27FC236}">
                <a16:creationId xmlns:a16="http://schemas.microsoft.com/office/drawing/2014/main" id="{7CCA1CEE-0410-C57F-6D1F-79E7411DBA9A}"/>
              </a:ext>
            </a:extLst>
          </p:cNvPr>
          <p:cNvSpPr txBox="1"/>
          <p:nvPr/>
        </p:nvSpPr>
        <p:spPr>
          <a:xfrm>
            <a:off x="1651181" y="1841503"/>
            <a:ext cx="6156434" cy="2308324"/>
          </a:xfrm>
          <a:prstGeom prst="rect">
            <a:avLst/>
          </a:prstGeom>
          <a:noFill/>
        </p:spPr>
        <p:txBody>
          <a:bodyPr wrap="square">
            <a:spAutoFit/>
          </a:bodyPr>
          <a:lstStyle/>
          <a:p>
            <a:pPr marL="285750" indent="-285750">
              <a:buFont typeface="Arial" panose="020B0604020202020204" pitchFamily="34" charset="0"/>
              <a:buChar char="•"/>
            </a:pPr>
            <a:r>
              <a:rPr lang="en-US" altLang="en-US" dirty="0"/>
              <a:t>Interrupt transfers control to the interrupt service routine generally, through the </a:t>
            </a:r>
            <a:r>
              <a:rPr lang="en-US" altLang="en-US" b="1" dirty="0">
                <a:solidFill>
                  <a:srgbClr val="006699"/>
                </a:solidFill>
                <a:latin typeface="+mj-lt"/>
              </a:rPr>
              <a:t>interrupt vector</a:t>
            </a:r>
            <a:r>
              <a:rPr lang="en-US" altLang="en-US" dirty="0"/>
              <a:t>, which contains the addresses of all the service routines</a:t>
            </a:r>
            <a:endParaRPr lang="en-US" altLang="en-US" sz="800" dirty="0"/>
          </a:p>
          <a:p>
            <a:pPr marL="285750" indent="-285750">
              <a:buFont typeface="Arial" panose="020B0604020202020204" pitchFamily="34" charset="0"/>
              <a:buChar char="•"/>
            </a:pPr>
            <a:r>
              <a:rPr lang="en-US" altLang="en-US" dirty="0"/>
              <a:t>Interrupt architecture must save the address of the interrupted instruction</a:t>
            </a:r>
            <a:endParaRPr lang="en-US" altLang="en-US" sz="800" i="1" dirty="0"/>
          </a:p>
          <a:p>
            <a:pPr marL="285750" indent="-285750">
              <a:buFont typeface="Arial" panose="020B0604020202020204" pitchFamily="34" charset="0"/>
              <a:buChar char="•"/>
            </a:pPr>
            <a:r>
              <a:rPr lang="en-US" altLang="en-US" dirty="0"/>
              <a:t>A </a:t>
            </a:r>
            <a:r>
              <a:rPr lang="en-US" altLang="en-US" b="1" dirty="0">
                <a:solidFill>
                  <a:srgbClr val="006699"/>
                </a:solidFill>
                <a:latin typeface="+mj-lt"/>
              </a:rPr>
              <a:t>trap</a:t>
            </a:r>
            <a:r>
              <a:rPr lang="en-US" altLang="en-US" dirty="0"/>
              <a:t> or </a:t>
            </a:r>
            <a:r>
              <a:rPr lang="en-US" altLang="en-US" b="1" dirty="0">
                <a:solidFill>
                  <a:srgbClr val="006699"/>
                </a:solidFill>
                <a:latin typeface="+mj-lt"/>
              </a:rPr>
              <a:t>exception </a:t>
            </a:r>
            <a:r>
              <a:rPr lang="en-US" altLang="en-US" dirty="0"/>
              <a:t>is a software-generated interrupt caused either by an error or a user request</a:t>
            </a:r>
            <a:endParaRPr lang="en-US" altLang="en-US" sz="800" dirty="0"/>
          </a:p>
          <a:p>
            <a:pPr marL="285750" indent="-285750">
              <a:buFont typeface="Arial" panose="020B0604020202020204" pitchFamily="34" charset="0"/>
              <a:buChar char="•"/>
            </a:pPr>
            <a:r>
              <a:rPr lang="en-US" altLang="en-US" dirty="0"/>
              <a:t>An operating system is </a:t>
            </a:r>
            <a:r>
              <a:rPr lang="en-US" altLang="en-US" b="1" dirty="0">
                <a:solidFill>
                  <a:srgbClr val="006699"/>
                </a:solidFill>
                <a:latin typeface="+mj-lt"/>
              </a:rPr>
              <a:t>interrupt driven</a:t>
            </a:r>
          </a:p>
        </p:txBody>
      </p:sp>
    </p:spTree>
    <p:extLst>
      <p:ext uri="{BB962C8B-B14F-4D97-AF65-F5344CB8AC3E}">
        <p14:creationId xmlns:p14="http://schemas.microsoft.com/office/powerpoint/2010/main" val="25208658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11E1DF-FA76-3E19-C08C-EE16774A6EB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B8B6FB-5CF2-A379-DE95-0C963C08D604}"/>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30A64F15-2E99-B9DF-C348-B56D68A18DF0}"/>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A3EC8DB4-FA27-73E6-9815-78AE2F33304D}"/>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47904C4B-0393-9444-B3E6-464B97A95310}"/>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D6A4A2E7-8F93-5AC8-EC2C-B35B014CEF04}"/>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ECC688D6-53D8-F4AF-892E-FD1E02FC6845}"/>
              </a:ext>
            </a:extLst>
          </p:cNvPr>
          <p:cNvSpPr>
            <a:spLocks noGrp="1"/>
          </p:cNvSpPr>
          <p:nvPr>
            <p:ph type="sldNum" sz="quarter" idx="12"/>
          </p:nvPr>
        </p:nvSpPr>
        <p:spPr/>
        <p:txBody>
          <a:bodyPr/>
          <a:lstStyle/>
          <a:p>
            <a:fld id="{050B88D7-7741-46C0-B3EE-0924E171B329}" type="slidenum">
              <a:rPr lang="en-US" smtClean="0"/>
              <a:pPr/>
              <a:t>14</a:t>
            </a:fld>
            <a:endParaRPr lang="en-US" dirty="0"/>
          </a:p>
        </p:txBody>
      </p:sp>
      <p:sp>
        <p:nvSpPr>
          <p:cNvPr id="4" name="TextBox 3">
            <a:extLst>
              <a:ext uri="{FF2B5EF4-FFF2-40B4-BE49-F238E27FC236}">
                <a16:creationId xmlns:a16="http://schemas.microsoft.com/office/drawing/2014/main" id="{B73CC210-33CC-B436-C25C-9E321CC1B4A2}"/>
              </a:ext>
            </a:extLst>
          </p:cNvPr>
          <p:cNvSpPr txBox="1"/>
          <p:nvPr/>
        </p:nvSpPr>
        <p:spPr>
          <a:xfrm>
            <a:off x="4344323" y="905559"/>
            <a:ext cx="6156434" cy="461665"/>
          </a:xfrm>
          <a:prstGeom prst="rect">
            <a:avLst/>
          </a:prstGeom>
          <a:noFill/>
        </p:spPr>
        <p:txBody>
          <a:bodyPr wrap="square">
            <a:spAutoFit/>
          </a:bodyPr>
          <a:lstStyle/>
          <a:p>
            <a:r>
              <a:rPr lang="en-US" altLang="en-US" sz="2400" b="1" dirty="0"/>
              <a:t>Interrupt Timeline</a:t>
            </a:r>
            <a:endParaRPr lang="en-IN" sz="2400" b="1" dirty="0"/>
          </a:p>
        </p:txBody>
      </p:sp>
      <p:pic>
        <p:nvPicPr>
          <p:cNvPr id="6" name="Picture 2">
            <a:extLst>
              <a:ext uri="{FF2B5EF4-FFF2-40B4-BE49-F238E27FC236}">
                <a16:creationId xmlns:a16="http://schemas.microsoft.com/office/drawing/2014/main" id="{5C8B8F76-030C-58F6-B1A4-B742AEC378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563" y="1908175"/>
            <a:ext cx="8355012" cy="364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05993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C17883-2D73-525A-8B26-ED810F02C41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88ED354-98DD-8766-EC98-1243C71FC5FF}"/>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7622B178-7085-06FE-EC96-EBEAFF202D61}"/>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CBEB4401-CD15-20A1-D296-968A553807BC}"/>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AA25236E-602D-0831-0AB4-048CF400B487}"/>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46CE954B-8AE6-E9C0-5DBA-D5EC142D061F}"/>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C5F7B8D3-1521-6699-BE30-8D97B8331E0F}"/>
              </a:ext>
            </a:extLst>
          </p:cNvPr>
          <p:cNvSpPr>
            <a:spLocks noGrp="1"/>
          </p:cNvSpPr>
          <p:nvPr>
            <p:ph type="sldNum" sz="quarter" idx="12"/>
          </p:nvPr>
        </p:nvSpPr>
        <p:spPr/>
        <p:txBody>
          <a:bodyPr/>
          <a:lstStyle/>
          <a:p>
            <a:fld id="{050B88D7-7741-46C0-B3EE-0924E171B329}" type="slidenum">
              <a:rPr lang="en-US" smtClean="0"/>
              <a:pPr/>
              <a:t>15</a:t>
            </a:fld>
            <a:endParaRPr lang="en-US" dirty="0"/>
          </a:p>
        </p:txBody>
      </p:sp>
      <p:sp>
        <p:nvSpPr>
          <p:cNvPr id="4" name="TextBox 3">
            <a:extLst>
              <a:ext uri="{FF2B5EF4-FFF2-40B4-BE49-F238E27FC236}">
                <a16:creationId xmlns:a16="http://schemas.microsoft.com/office/drawing/2014/main" id="{B02D40B8-ADF4-26FD-66E9-0EFDB9B9994E}"/>
              </a:ext>
            </a:extLst>
          </p:cNvPr>
          <p:cNvSpPr txBox="1"/>
          <p:nvPr/>
        </p:nvSpPr>
        <p:spPr>
          <a:xfrm>
            <a:off x="4482924" y="998104"/>
            <a:ext cx="6156434" cy="461665"/>
          </a:xfrm>
          <a:prstGeom prst="rect">
            <a:avLst/>
          </a:prstGeom>
          <a:noFill/>
        </p:spPr>
        <p:txBody>
          <a:bodyPr wrap="square">
            <a:spAutoFit/>
          </a:bodyPr>
          <a:lstStyle/>
          <a:p>
            <a:r>
              <a:rPr lang="en-US" altLang="en-US" sz="2400" b="1" dirty="0"/>
              <a:t>Interrupt Handling</a:t>
            </a:r>
            <a:endParaRPr lang="en-IN" sz="2400" b="1" dirty="0"/>
          </a:p>
        </p:txBody>
      </p:sp>
      <p:sp>
        <p:nvSpPr>
          <p:cNvPr id="7" name="TextBox 6">
            <a:extLst>
              <a:ext uri="{FF2B5EF4-FFF2-40B4-BE49-F238E27FC236}">
                <a16:creationId xmlns:a16="http://schemas.microsoft.com/office/drawing/2014/main" id="{72A4D49E-69B7-5CDC-5754-774A7B5CD389}"/>
              </a:ext>
            </a:extLst>
          </p:cNvPr>
          <p:cNvSpPr txBox="1"/>
          <p:nvPr/>
        </p:nvSpPr>
        <p:spPr>
          <a:xfrm>
            <a:off x="1475435" y="2043943"/>
            <a:ext cx="6156434" cy="2118529"/>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altLang="en-US" dirty="0"/>
              <a:t>The operating system preserves the state of the CPU by storing the registers and the program counter</a:t>
            </a:r>
          </a:p>
          <a:p>
            <a:pPr marL="285750" indent="-285750">
              <a:lnSpc>
                <a:spcPct val="150000"/>
              </a:lnSpc>
              <a:buFont typeface="Arial" panose="020B0604020202020204" pitchFamily="34" charset="0"/>
              <a:buChar char="•"/>
            </a:pPr>
            <a:r>
              <a:rPr lang="en-US" altLang="en-US" dirty="0"/>
              <a:t>Determines which type of interrupt has occurred:</a:t>
            </a:r>
          </a:p>
          <a:p>
            <a:pPr marL="285750" indent="-285750">
              <a:lnSpc>
                <a:spcPct val="150000"/>
              </a:lnSpc>
              <a:buFont typeface="Arial" panose="020B0604020202020204" pitchFamily="34" charset="0"/>
              <a:buChar char="•"/>
            </a:pPr>
            <a:r>
              <a:rPr lang="en-US" altLang="en-US" dirty="0"/>
              <a:t>Separate segments of code determine what action should be taken for each type of interrupt</a:t>
            </a:r>
          </a:p>
        </p:txBody>
      </p:sp>
    </p:spTree>
    <p:extLst>
      <p:ext uri="{BB962C8B-B14F-4D97-AF65-F5344CB8AC3E}">
        <p14:creationId xmlns:p14="http://schemas.microsoft.com/office/powerpoint/2010/main" val="38801440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26CE9D-7A7F-98C9-CE4D-0297C9267DD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54326E3-C9AA-A8A7-59E0-4678DA7424AC}"/>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1DD8AD8D-987B-064A-59C6-1EB69269AC8B}"/>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47FF145C-3808-DD79-21AC-6E6389E597F5}"/>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44FCD706-480C-A9AD-B7A8-B64F603E9D12}"/>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675DEB60-57B0-A36D-992B-377852FA4CE0}"/>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3A146302-FA62-7590-214A-DB78938635A7}"/>
              </a:ext>
            </a:extLst>
          </p:cNvPr>
          <p:cNvSpPr>
            <a:spLocks noGrp="1"/>
          </p:cNvSpPr>
          <p:nvPr>
            <p:ph type="sldNum" sz="quarter" idx="12"/>
          </p:nvPr>
        </p:nvSpPr>
        <p:spPr/>
        <p:txBody>
          <a:bodyPr/>
          <a:lstStyle/>
          <a:p>
            <a:fld id="{050B88D7-7741-46C0-B3EE-0924E171B329}" type="slidenum">
              <a:rPr lang="en-US" smtClean="0"/>
              <a:pPr/>
              <a:t>16</a:t>
            </a:fld>
            <a:endParaRPr lang="en-US" dirty="0"/>
          </a:p>
        </p:txBody>
      </p:sp>
      <p:sp>
        <p:nvSpPr>
          <p:cNvPr id="4" name="TextBox 3">
            <a:extLst>
              <a:ext uri="{FF2B5EF4-FFF2-40B4-BE49-F238E27FC236}">
                <a16:creationId xmlns:a16="http://schemas.microsoft.com/office/drawing/2014/main" id="{4B3F4EB0-6DD0-01CE-7CE8-265C36A77410}"/>
              </a:ext>
            </a:extLst>
          </p:cNvPr>
          <p:cNvSpPr txBox="1"/>
          <p:nvPr/>
        </p:nvSpPr>
        <p:spPr>
          <a:xfrm>
            <a:off x="4344323" y="1029655"/>
            <a:ext cx="6156434" cy="461665"/>
          </a:xfrm>
          <a:prstGeom prst="rect">
            <a:avLst/>
          </a:prstGeom>
          <a:noFill/>
        </p:spPr>
        <p:txBody>
          <a:bodyPr wrap="square">
            <a:spAutoFit/>
          </a:bodyPr>
          <a:lstStyle/>
          <a:p>
            <a:r>
              <a:rPr lang="en-US" altLang="en-US" sz="2400" b="1" dirty="0"/>
              <a:t>Interrupt-drive I/O Cycle</a:t>
            </a:r>
            <a:endParaRPr lang="en-IN" sz="2400" b="1" dirty="0"/>
          </a:p>
        </p:txBody>
      </p:sp>
      <p:pic>
        <p:nvPicPr>
          <p:cNvPr id="6" name="Picture 3">
            <a:extLst>
              <a:ext uri="{FF2B5EF4-FFF2-40B4-BE49-F238E27FC236}">
                <a16:creationId xmlns:a16="http://schemas.microsoft.com/office/drawing/2014/main" id="{80CDAA22-B8CE-C280-F2A5-481FDEFAB3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2943" y="1890414"/>
            <a:ext cx="5084762" cy="430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49699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C97F20-0AC0-1029-6655-24DF285BBC5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5982E0D-E0C1-467C-E226-86FE1D0AA5D7}"/>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0147386A-E0ED-5606-5141-DDA2F1A1E6FA}"/>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C63075F1-D108-8152-9852-D8F96B47905C}"/>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0FC83A56-1A06-91CA-121B-5E6DA0877D48}"/>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762A8C6E-8138-7C4C-E8CB-391B2D92AB38}"/>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8BDD5614-1C7D-D3CB-9ABB-9F483C7FA48A}"/>
              </a:ext>
            </a:extLst>
          </p:cNvPr>
          <p:cNvSpPr>
            <a:spLocks noGrp="1"/>
          </p:cNvSpPr>
          <p:nvPr>
            <p:ph type="sldNum" sz="quarter" idx="12"/>
          </p:nvPr>
        </p:nvSpPr>
        <p:spPr/>
        <p:txBody>
          <a:bodyPr/>
          <a:lstStyle/>
          <a:p>
            <a:fld id="{050B88D7-7741-46C0-B3EE-0924E171B329}" type="slidenum">
              <a:rPr lang="en-US" smtClean="0"/>
              <a:pPr/>
              <a:t>17</a:t>
            </a:fld>
            <a:endParaRPr lang="en-US" dirty="0"/>
          </a:p>
        </p:txBody>
      </p:sp>
      <p:sp>
        <p:nvSpPr>
          <p:cNvPr id="4" name="TextBox 3">
            <a:extLst>
              <a:ext uri="{FF2B5EF4-FFF2-40B4-BE49-F238E27FC236}">
                <a16:creationId xmlns:a16="http://schemas.microsoft.com/office/drawing/2014/main" id="{3255B023-7345-611A-2C1D-82643A0BC55C}"/>
              </a:ext>
            </a:extLst>
          </p:cNvPr>
          <p:cNvSpPr txBox="1"/>
          <p:nvPr/>
        </p:nvSpPr>
        <p:spPr>
          <a:xfrm>
            <a:off x="4623237" y="1074905"/>
            <a:ext cx="6156434" cy="461665"/>
          </a:xfrm>
          <a:prstGeom prst="rect">
            <a:avLst/>
          </a:prstGeom>
          <a:noFill/>
        </p:spPr>
        <p:txBody>
          <a:bodyPr wrap="square">
            <a:spAutoFit/>
          </a:bodyPr>
          <a:lstStyle/>
          <a:p>
            <a:r>
              <a:rPr lang="en-US" altLang="en-US" sz="2400" b="1" dirty="0"/>
              <a:t>I/O Structure</a:t>
            </a:r>
            <a:endParaRPr lang="en-IN" sz="2400" b="1" dirty="0"/>
          </a:p>
        </p:txBody>
      </p:sp>
      <p:sp>
        <p:nvSpPr>
          <p:cNvPr id="7" name="TextBox 6">
            <a:extLst>
              <a:ext uri="{FF2B5EF4-FFF2-40B4-BE49-F238E27FC236}">
                <a16:creationId xmlns:a16="http://schemas.microsoft.com/office/drawing/2014/main" id="{18095A3D-2917-9D54-29CC-F00E902C678A}"/>
              </a:ext>
            </a:extLst>
          </p:cNvPr>
          <p:cNvSpPr txBox="1"/>
          <p:nvPr/>
        </p:nvSpPr>
        <p:spPr>
          <a:xfrm>
            <a:off x="1356757" y="2207348"/>
            <a:ext cx="6156434" cy="1338828"/>
          </a:xfrm>
          <a:prstGeom prst="rect">
            <a:avLst/>
          </a:prstGeom>
          <a:noFill/>
        </p:spPr>
        <p:txBody>
          <a:bodyPr wrap="square">
            <a:spAutoFit/>
          </a:bodyPr>
          <a:lstStyle/>
          <a:p>
            <a:pPr marL="285750" indent="-285750">
              <a:lnSpc>
                <a:spcPct val="90000"/>
              </a:lnSpc>
              <a:buFont typeface="Arial" panose="020B0604020202020204" pitchFamily="34" charset="0"/>
              <a:buChar char="•"/>
            </a:pPr>
            <a:r>
              <a:rPr lang="en-US" altLang="en-US" dirty="0"/>
              <a:t>Two methods for handling I/O</a:t>
            </a:r>
          </a:p>
          <a:p>
            <a:pPr marL="742950" lvl="1" indent="-285750">
              <a:lnSpc>
                <a:spcPct val="90000"/>
              </a:lnSpc>
              <a:buFont typeface="Arial" panose="020B0604020202020204" pitchFamily="34" charset="0"/>
              <a:buChar char="•"/>
            </a:pPr>
            <a:r>
              <a:rPr lang="en-US" altLang="en-US" dirty="0"/>
              <a:t>After I/O starts, control returns to user program only upon I/O completion</a:t>
            </a:r>
          </a:p>
          <a:p>
            <a:pPr marL="742950" lvl="1" indent="-285750">
              <a:lnSpc>
                <a:spcPct val="90000"/>
              </a:lnSpc>
              <a:buFont typeface="Arial" panose="020B0604020202020204" pitchFamily="34" charset="0"/>
              <a:buChar char="•"/>
            </a:pPr>
            <a:r>
              <a:rPr lang="en-US" altLang="en-US" dirty="0"/>
              <a:t>After I/O starts, control returns to user program without waiting for I/O completion</a:t>
            </a:r>
          </a:p>
        </p:txBody>
      </p:sp>
    </p:spTree>
    <p:extLst>
      <p:ext uri="{BB962C8B-B14F-4D97-AF65-F5344CB8AC3E}">
        <p14:creationId xmlns:p14="http://schemas.microsoft.com/office/powerpoint/2010/main" val="32275082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1FE38F-3064-227C-BAF7-2F9E63FAD57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B71B791-775A-D765-CF91-F0BF5969EC93}"/>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3D234B69-6033-3486-D61B-43A9DAE3C4D7}"/>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3C31A4E8-78C7-0544-E2E4-2834C0D309B4}"/>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8E572CEB-BF48-07F5-F204-40E8237A3052}"/>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AA717702-33A4-7679-DF17-2BDD420EC36F}"/>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73B4817F-13DB-A49F-A658-2108E64ACFAB}"/>
              </a:ext>
            </a:extLst>
          </p:cNvPr>
          <p:cNvSpPr>
            <a:spLocks noGrp="1"/>
          </p:cNvSpPr>
          <p:nvPr>
            <p:ph type="sldNum" sz="quarter" idx="12"/>
          </p:nvPr>
        </p:nvSpPr>
        <p:spPr/>
        <p:txBody>
          <a:bodyPr/>
          <a:lstStyle/>
          <a:p>
            <a:fld id="{050B88D7-7741-46C0-B3EE-0924E171B329}" type="slidenum">
              <a:rPr lang="en-US" smtClean="0"/>
              <a:pPr/>
              <a:t>18</a:t>
            </a:fld>
            <a:endParaRPr lang="en-US" dirty="0"/>
          </a:p>
        </p:txBody>
      </p:sp>
      <p:sp>
        <p:nvSpPr>
          <p:cNvPr id="4" name="TextBox 3">
            <a:extLst>
              <a:ext uri="{FF2B5EF4-FFF2-40B4-BE49-F238E27FC236}">
                <a16:creationId xmlns:a16="http://schemas.microsoft.com/office/drawing/2014/main" id="{850047BA-F09B-2B02-47B9-E782F4D9FF11}"/>
              </a:ext>
            </a:extLst>
          </p:cNvPr>
          <p:cNvSpPr txBox="1"/>
          <p:nvPr/>
        </p:nvSpPr>
        <p:spPr>
          <a:xfrm>
            <a:off x="4482924" y="1029655"/>
            <a:ext cx="6156434" cy="461665"/>
          </a:xfrm>
          <a:prstGeom prst="rect">
            <a:avLst/>
          </a:prstGeom>
          <a:noFill/>
        </p:spPr>
        <p:txBody>
          <a:bodyPr wrap="square">
            <a:spAutoFit/>
          </a:bodyPr>
          <a:lstStyle/>
          <a:p>
            <a:r>
              <a:rPr lang="en-US" altLang="en-US" sz="2400" b="1" dirty="0"/>
              <a:t>I/O Structure (Cont.)</a:t>
            </a:r>
            <a:endParaRPr lang="en-IN" sz="2400" b="1" dirty="0"/>
          </a:p>
        </p:txBody>
      </p:sp>
      <p:sp>
        <p:nvSpPr>
          <p:cNvPr id="12" name="TextBox 11">
            <a:extLst>
              <a:ext uri="{FF2B5EF4-FFF2-40B4-BE49-F238E27FC236}">
                <a16:creationId xmlns:a16="http://schemas.microsoft.com/office/drawing/2014/main" id="{035ED666-551A-165E-62AD-52933FE73B4E}"/>
              </a:ext>
            </a:extLst>
          </p:cNvPr>
          <p:cNvSpPr txBox="1"/>
          <p:nvPr/>
        </p:nvSpPr>
        <p:spPr>
          <a:xfrm>
            <a:off x="1651181" y="1637740"/>
            <a:ext cx="6156434" cy="4081117"/>
          </a:xfrm>
          <a:prstGeom prst="rect">
            <a:avLst/>
          </a:prstGeom>
          <a:noFill/>
        </p:spPr>
        <p:txBody>
          <a:bodyPr wrap="square">
            <a:spAutoFit/>
          </a:bodyPr>
          <a:lstStyle/>
          <a:p>
            <a:pPr marL="285750" indent="-285750">
              <a:lnSpc>
                <a:spcPct val="90000"/>
              </a:lnSpc>
              <a:buFont typeface="Arial" panose="020B0604020202020204" pitchFamily="34" charset="0"/>
              <a:buChar char="•"/>
            </a:pPr>
            <a:r>
              <a:rPr lang="en-US" altLang="en-US" dirty="0"/>
              <a:t>After I/O starts, control returns to user program only upon I/O completion</a:t>
            </a:r>
          </a:p>
          <a:p>
            <a:pPr marL="742950" lvl="1" indent="-285750">
              <a:lnSpc>
                <a:spcPct val="90000"/>
              </a:lnSpc>
              <a:buFont typeface="Arial" panose="020B0604020202020204" pitchFamily="34" charset="0"/>
              <a:buChar char="•"/>
            </a:pPr>
            <a:r>
              <a:rPr lang="en-US" altLang="en-US" dirty="0"/>
              <a:t>Wait instruction idles the CPU until the next interrupt</a:t>
            </a:r>
          </a:p>
          <a:p>
            <a:pPr marL="742950" lvl="1" indent="-285750">
              <a:lnSpc>
                <a:spcPct val="90000"/>
              </a:lnSpc>
              <a:buFont typeface="Arial" panose="020B0604020202020204" pitchFamily="34" charset="0"/>
              <a:buChar char="•"/>
            </a:pPr>
            <a:r>
              <a:rPr lang="en-US" altLang="en-US" dirty="0"/>
              <a:t>Wait loop (contention for memory access)</a:t>
            </a:r>
          </a:p>
          <a:p>
            <a:pPr marL="742950" lvl="1" indent="-285750">
              <a:lnSpc>
                <a:spcPct val="90000"/>
              </a:lnSpc>
              <a:buFont typeface="Arial" panose="020B0604020202020204" pitchFamily="34" charset="0"/>
              <a:buChar char="•"/>
            </a:pPr>
            <a:r>
              <a:rPr lang="en-US" altLang="en-US" dirty="0"/>
              <a:t>At most one I/O request is outstanding at a time, no simultaneous I/O processing</a:t>
            </a:r>
          </a:p>
          <a:p>
            <a:pPr marL="285750" indent="-285750">
              <a:lnSpc>
                <a:spcPct val="90000"/>
              </a:lnSpc>
              <a:buFont typeface="Arial" panose="020B0604020202020204" pitchFamily="34" charset="0"/>
              <a:buChar char="•"/>
            </a:pPr>
            <a:r>
              <a:rPr lang="en-US" altLang="en-US" dirty="0"/>
              <a:t>After I/O starts, control returns to user program without waiting for I/O completion</a:t>
            </a:r>
          </a:p>
          <a:p>
            <a:pPr marL="742950" lvl="1" indent="-285750">
              <a:lnSpc>
                <a:spcPct val="90000"/>
              </a:lnSpc>
              <a:buFont typeface="Arial" panose="020B0604020202020204" pitchFamily="34" charset="0"/>
              <a:buChar char="•"/>
            </a:pPr>
            <a:r>
              <a:rPr lang="en-US" altLang="en-US" b="1" dirty="0">
                <a:solidFill>
                  <a:srgbClr val="006699"/>
                </a:solidFill>
                <a:latin typeface="+mj-lt"/>
              </a:rPr>
              <a:t>System call </a:t>
            </a:r>
            <a:r>
              <a:rPr lang="en-US" altLang="en-US" dirty="0"/>
              <a:t>– request to the OS to allow user to wait for I/O completion</a:t>
            </a:r>
          </a:p>
          <a:p>
            <a:pPr marL="742950" lvl="1" indent="-285750">
              <a:lnSpc>
                <a:spcPct val="90000"/>
              </a:lnSpc>
              <a:buFont typeface="Arial" panose="020B0604020202020204" pitchFamily="34" charset="0"/>
              <a:buChar char="•"/>
            </a:pPr>
            <a:r>
              <a:rPr lang="en-US" altLang="en-US" b="1" dirty="0">
                <a:solidFill>
                  <a:srgbClr val="006699"/>
                </a:solidFill>
                <a:latin typeface="+mj-lt"/>
              </a:rPr>
              <a:t>Device-status table </a:t>
            </a:r>
            <a:r>
              <a:rPr lang="en-US" altLang="en-US" dirty="0"/>
              <a:t>contains entry for each I/O device indicating its type, address, and state</a:t>
            </a:r>
          </a:p>
          <a:p>
            <a:pPr marL="742950" lvl="1" indent="-285750">
              <a:lnSpc>
                <a:spcPct val="90000"/>
              </a:lnSpc>
              <a:buFont typeface="Arial" panose="020B0604020202020204" pitchFamily="34" charset="0"/>
              <a:buChar char="•"/>
            </a:pPr>
            <a:r>
              <a:rPr lang="en-US" altLang="en-US" dirty="0"/>
              <a:t>OS indexes into I/O device table to determine device status and to modify table entry to include interrupt</a:t>
            </a:r>
          </a:p>
        </p:txBody>
      </p:sp>
    </p:spTree>
    <p:extLst>
      <p:ext uri="{BB962C8B-B14F-4D97-AF65-F5344CB8AC3E}">
        <p14:creationId xmlns:p14="http://schemas.microsoft.com/office/powerpoint/2010/main" val="3938451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C8DD14-597A-2490-B05C-F039B95F26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4CD2A18-4857-2D66-CBA1-CCC1BCDE9366}"/>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06D3E361-D9D2-9473-CE91-2049FA9C15E9}"/>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9420CDC4-AD7B-156C-0A53-E3CD9ABACBA1}"/>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6DB8C368-75C6-4CBA-9DFB-2A22B53CC792}"/>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C2C2A32B-B6DA-3CEC-AB84-FD43B78473D8}"/>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71DF1730-0976-BE42-F8BA-34E348A36B55}"/>
              </a:ext>
            </a:extLst>
          </p:cNvPr>
          <p:cNvSpPr>
            <a:spLocks noGrp="1"/>
          </p:cNvSpPr>
          <p:nvPr>
            <p:ph type="sldNum" sz="quarter" idx="12"/>
          </p:nvPr>
        </p:nvSpPr>
        <p:spPr/>
        <p:txBody>
          <a:bodyPr/>
          <a:lstStyle/>
          <a:p>
            <a:fld id="{050B88D7-7741-46C0-B3EE-0924E171B329}" type="slidenum">
              <a:rPr lang="en-US" smtClean="0"/>
              <a:pPr/>
              <a:t>19</a:t>
            </a:fld>
            <a:endParaRPr lang="en-US" dirty="0"/>
          </a:p>
        </p:txBody>
      </p:sp>
      <p:sp>
        <p:nvSpPr>
          <p:cNvPr id="4" name="TextBox 3">
            <a:extLst>
              <a:ext uri="{FF2B5EF4-FFF2-40B4-BE49-F238E27FC236}">
                <a16:creationId xmlns:a16="http://schemas.microsoft.com/office/drawing/2014/main" id="{66CA4FC6-3771-EB13-251A-F963513F1F1A}"/>
              </a:ext>
            </a:extLst>
          </p:cNvPr>
          <p:cNvSpPr txBox="1"/>
          <p:nvPr/>
        </p:nvSpPr>
        <p:spPr>
          <a:xfrm>
            <a:off x="4482924" y="929207"/>
            <a:ext cx="6156434" cy="461665"/>
          </a:xfrm>
          <a:prstGeom prst="rect">
            <a:avLst/>
          </a:prstGeom>
          <a:noFill/>
        </p:spPr>
        <p:txBody>
          <a:bodyPr wrap="square">
            <a:spAutoFit/>
          </a:bodyPr>
          <a:lstStyle/>
          <a:p>
            <a:r>
              <a:rPr lang="en-US" altLang="en-US" sz="2400" b="1" dirty="0"/>
              <a:t>Computer Startup</a:t>
            </a:r>
            <a:endParaRPr lang="en-IN" sz="2400" b="1" dirty="0"/>
          </a:p>
        </p:txBody>
      </p:sp>
      <p:sp>
        <p:nvSpPr>
          <p:cNvPr id="7" name="TextBox 6">
            <a:extLst>
              <a:ext uri="{FF2B5EF4-FFF2-40B4-BE49-F238E27FC236}">
                <a16:creationId xmlns:a16="http://schemas.microsoft.com/office/drawing/2014/main" id="{3089BEF5-08AE-1C51-5337-2D5ADBC41334}"/>
              </a:ext>
            </a:extLst>
          </p:cNvPr>
          <p:cNvSpPr txBox="1"/>
          <p:nvPr/>
        </p:nvSpPr>
        <p:spPr>
          <a:xfrm>
            <a:off x="1323141" y="1890414"/>
            <a:ext cx="6156434" cy="1477328"/>
          </a:xfrm>
          <a:prstGeom prst="rect">
            <a:avLst/>
          </a:prstGeom>
          <a:noFill/>
        </p:spPr>
        <p:txBody>
          <a:bodyPr wrap="square">
            <a:spAutoFit/>
          </a:bodyPr>
          <a:lstStyle/>
          <a:p>
            <a:pPr marL="285750" indent="-285750">
              <a:buFont typeface="Arial" panose="020B0604020202020204" pitchFamily="34" charset="0"/>
              <a:buChar char="•"/>
            </a:pPr>
            <a:r>
              <a:rPr lang="en-US" altLang="en-US" b="1" dirty="0">
                <a:solidFill>
                  <a:srgbClr val="006699"/>
                </a:solidFill>
                <a:latin typeface="+mj-lt"/>
              </a:rPr>
              <a:t>Bootstrap program </a:t>
            </a:r>
            <a:r>
              <a:rPr lang="en-US" altLang="en-US" dirty="0"/>
              <a:t>is loaded at power-up or reboot</a:t>
            </a:r>
          </a:p>
          <a:p>
            <a:pPr marL="742950" lvl="1" indent="-285750">
              <a:buFont typeface="Arial" panose="020B0604020202020204" pitchFamily="34" charset="0"/>
              <a:buChar char="•"/>
            </a:pPr>
            <a:r>
              <a:rPr lang="en-US" altLang="en-US" dirty="0"/>
              <a:t>Typically stored in ROM or EPROM, generally known as </a:t>
            </a:r>
            <a:r>
              <a:rPr lang="en-US" altLang="en-US" b="1" dirty="0">
                <a:solidFill>
                  <a:srgbClr val="006699"/>
                </a:solidFill>
                <a:latin typeface="+mj-lt"/>
              </a:rPr>
              <a:t>firmware</a:t>
            </a:r>
          </a:p>
          <a:p>
            <a:pPr marL="742950" lvl="1" indent="-285750">
              <a:buFont typeface="Arial" panose="020B0604020202020204" pitchFamily="34" charset="0"/>
              <a:buChar char="•"/>
            </a:pPr>
            <a:r>
              <a:rPr lang="en-US" altLang="en-US" dirty="0"/>
              <a:t>Initializes all aspects of system</a:t>
            </a:r>
          </a:p>
          <a:p>
            <a:pPr marL="742950" lvl="1" indent="-285750">
              <a:buFont typeface="Arial" panose="020B0604020202020204" pitchFamily="34" charset="0"/>
              <a:buChar char="•"/>
            </a:pPr>
            <a:r>
              <a:rPr lang="en-US" altLang="en-US" dirty="0"/>
              <a:t>Loads operating system kernel and starts execution</a:t>
            </a:r>
          </a:p>
        </p:txBody>
      </p:sp>
    </p:spTree>
    <p:extLst>
      <p:ext uri="{BB962C8B-B14F-4D97-AF65-F5344CB8AC3E}">
        <p14:creationId xmlns:p14="http://schemas.microsoft.com/office/powerpoint/2010/main" val="31523636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F557B67-CCC1-2A99-34AD-C0A545B43897}"/>
              </a:ext>
            </a:extLst>
          </p:cNvPr>
          <p:cNvSpPr>
            <a:spLocks noGrp="1"/>
          </p:cNvSpPr>
          <p:nvPr>
            <p:ph type="ftr" sz="quarter" idx="5"/>
          </p:nvPr>
        </p:nvSpPr>
        <p:spPr/>
        <p:txBody>
          <a:bodyPr/>
          <a:lstStyle/>
          <a:p>
            <a:r>
              <a:rPr lang="en-US"/>
              <a:t>Department of CSE, ATMECE, Mysuru</a:t>
            </a:r>
            <a:endParaRPr lang="en-US" dirty="0"/>
          </a:p>
        </p:txBody>
      </p:sp>
      <p:sp>
        <p:nvSpPr>
          <p:cNvPr id="3" name="Date Placeholder 2">
            <a:extLst>
              <a:ext uri="{FF2B5EF4-FFF2-40B4-BE49-F238E27FC236}">
                <a16:creationId xmlns:a16="http://schemas.microsoft.com/office/drawing/2014/main" id="{93D52C8C-B0F1-A060-30AB-DA71B0A5247A}"/>
              </a:ext>
            </a:extLst>
          </p:cNvPr>
          <p:cNvSpPr>
            <a:spLocks noGrp="1"/>
          </p:cNvSpPr>
          <p:nvPr>
            <p:ph type="dt" sz="half" idx="6"/>
          </p:nvPr>
        </p:nvSpPr>
        <p:spPr/>
        <p:txBody>
          <a:bodyPr/>
          <a:lstStyle/>
          <a:p>
            <a:r>
              <a:rPr lang="en-US"/>
              <a:t>24/07/2025</a:t>
            </a:r>
          </a:p>
        </p:txBody>
      </p:sp>
      <p:sp>
        <p:nvSpPr>
          <p:cNvPr id="4" name="Slide Number Placeholder 3">
            <a:extLst>
              <a:ext uri="{FF2B5EF4-FFF2-40B4-BE49-F238E27FC236}">
                <a16:creationId xmlns:a16="http://schemas.microsoft.com/office/drawing/2014/main" id="{8680419B-A2A1-4612-17F5-797AD006BF33}"/>
              </a:ext>
            </a:extLst>
          </p:cNvPr>
          <p:cNvSpPr>
            <a:spLocks noGrp="1"/>
          </p:cNvSpPr>
          <p:nvPr>
            <p:ph type="sldNum" sz="quarter" idx="7"/>
          </p:nvPr>
        </p:nvSpPr>
        <p:spPr/>
        <p:txBody>
          <a:bodyPr/>
          <a:lstStyle/>
          <a:p>
            <a:fld id="{050B88D7-7741-46C0-B3EE-0924E171B329}" type="slidenum">
              <a:rPr lang="en-US" smtClean="0"/>
              <a:pPr/>
              <a:t>2</a:t>
            </a:fld>
            <a:endParaRPr lang="en-US"/>
          </a:p>
        </p:txBody>
      </p:sp>
      <p:sp>
        <p:nvSpPr>
          <p:cNvPr id="8" name="TextBox 7">
            <a:extLst>
              <a:ext uri="{FF2B5EF4-FFF2-40B4-BE49-F238E27FC236}">
                <a16:creationId xmlns:a16="http://schemas.microsoft.com/office/drawing/2014/main" id="{95CEED82-A878-EAFB-B271-FFCDC8F9BA6D}"/>
              </a:ext>
            </a:extLst>
          </p:cNvPr>
          <p:cNvSpPr txBox="1"/>
          <p:nvPr/>
        </p:nvSpPr>
        <p:spPr>
          <a:xfrm>
            <a:off x="2935195" y="981982"/>
            <a:ext cx="6156434" cy="461665"/>
          </a:xfrm>
          <a:prstGeom prst="rect">
            <a:avLst/>
          </a:prstGeom>
          <a:noFill/>
        </p:spPr>
        <p:txBody>
          <a:bodyPr wrap="square">
            <a:spAutoFit/>
          </a:bodyPr>
          <a:lstStyle/>
          <a:p>
            <a:pPr algn="ctr"/>
            <a:r>
              <a:rPr lang="en-US" altLang="en-US" sz="2400" b="1" dirty="0"/>
              <a:t>Objectives</a:t>
            </a:r>
            <a:endParaRPr lang="en-IN" sz="2400" b="1" dirty="0"/>
          </a:p>
        </p:txBody>
      </p:sp>
      <p:sp>
        <p:nvSpPr>
          <p:cNvPr id="10" name="TextBox 9">
            <a:extLst>
              <a:ext uri="{FF2B5EF4-FFF2-40B4-BE49-F238E27FC236}">
                <a16:creationId xmlns:a16="http://schemas.microsoft.com/office/drawing/2014/main" id="{A9E720A8-D446-9EA2-C4D5-1CEDBDB779BE}"/>
              </a:ext>
            </a:extLst>
          </p:cNvPr>
          <p:cNvSpPr txBox="1"/>
          <p:nvPr/>
        </p:nvSpPr>
        <p:spPr>
          <a:xfrm>
            <a:off x="1706616" y="1907739"/>
            <a:ext cx="6156434" cy="2585323"/>
          </a:xfrm>
          <a:prstGeom prst="rect">
            <a:avLst/>
          </a:prstGeom>
          <a:noFill/>
        </p:spPr>
        <p:txBody>
          <a:bodyPr wrap="square">
            <a:spAutoFit/>
          </a:bodyPr>
          <a:lstStyle/>
          <a:p>
            <a:pPr marL="285750" indent="-285750">
              <a:buFont typeface="Arial" panose="020B0604020202020204" pitchFamily="34" charset="0"/>
              <a:buChar char="•"/>
            </a:pPr>
            <a:r>
              <a:rPr lang="en-US" altLang="en-US" dirty="0"/>
              <a:t>Describe the general organization of a computer system and the role of interrupts</a:t>
            </a:r>
          </a:p>
          <a:p>
            <a:pPr marL="285750" indent="-285750">
              <a:buFont typeface="Arial" panose="020B0604020202020204" pitchFamily="34" charset="0"/>
              <a:buChar char="•"/>
            </a:pPr>
            <a:r>
              <a:rPr lang="en-US" altLang="en-US" dirty="0"/>
              <a:t>Describe the components in a modern, multiprocessor computer system</a:t>
            </a:r>
          </a:p>
          <a:p>
            <a:pPr marL="285750" indent="-285750">
              <a:buFont typeface="Arial" panose="020B0604020202020204" pitchFamily="34" charset="0"/>
              <a:buChar char="•"/>
            </a:pPr>
            <a:r>
              <a:rPr lang="en-US" altLang="en-US" dirty="0"/>
              <a:t>Illustrate the transition from user mode to kernel mode</a:t>
            </a:r>
          </a:p>
          <a:p>
            <a:pPr marL="285750" indent="-285750">
              <a:buFont typeface="Arial" panose="020B0604020202020204" pitchFamily="34" charset="0"/>
              <a:buChar char="•"/>
            </a:pPr>
            <a:r>
              <a:rPr lang="en-US" altLang="en-US" dirty="0"/>
              <a:t>Discuss how operating systems are used in various computing environments</a:t>
            </a:r>
          </a:p>
          <a:p>
            <a:pPr marL="285750" indent="-285750">
              <a:buFont typeface="Arial" panose="020B0604020202020204" pitchFamily="34" charset="0"/>
              <a:buChar char="•"/>
            </a:pPr>
            <a:r>
              <a:rPr lang="en-US" altLang="en-US" dirty="0"/>
              <a:t>Provide examples of free and open-source operating systems</a:t>
            </a:r>
          </a:p>
        </p:txBody>
      </p:sp>
    </p:spTree>
    <p:extLst>
      <p:ext uri="{BB962C8B-B14F-4D97-AF65-F5344CB8AC3E}">
        <p14:creationId xmlns:p14="http://schemas.microsoft.com/office/powerpoint/2010/main" val="27659840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BBAF83-5DD4-E7BB-EDD5-4E18CB56C23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52D6764-A317-1712-FC2C-B727FAB9504E}"/>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40D628C7-F41C-18EF-1551-E188D0AB0957}"/>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5C767A45-87E2-2FF2-4B30-2F6B417106DF}"/>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FD9367D1-F5AA-395B-47B8-C1A17807A4FD}"/>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3EF67C88-7CBC-8C84-9586-B0165A6DA57F}"/>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078CA22E-2843-01F9-712F-EA53A26CB95E}"/>
              </a:ext>
            </a:extLst>
          </p:cNvPr>
          <p:cNvSpPr>
            <a:spLocks noGrp="1"/>
          </p:cNvSpPr>
          <p:nvPr>
            <p:ph type="sldNum" sz="quarter" idx="12"/>
          </p:nvPr>
        </p:nvSpPr>
        <p:spPr/>
        <p:txBody>
          <a:bodyPr/>
          <a:lstStyle/>
          <a:p>
            <a:fld id="{050B88D7-7741-46C0-B3EE-0924E171B329}" type="slidenum">
              <a:rPr lang="en-US" smtClean="0"/>
              <a:pPr/>
              <a:t>20</a:t>
            </a:fld>
            <a:endParaRPr lang="en-US" dirty="0"/>
          </a:p>
        </p:txBody>
      </p:sp>
      <p:sp>
        <p:nvSpPr>
          <p:cNvPr id="4" name="TextBox 3">
            <a:extLst>
              <a:ext uri="{FF2B5EF4-FFF2-40B4-BE49-F238E27FC236}">
                <a16:creationId xmlns:a16="http://schemas.microsoft.com/office/drawing/2014/main" id="{CEF48472-698D-863A-020F-5DDEE180D034}"/>
              </a:ext>
            </a:extLst>
          </p:cNvPr>
          <p:cNvSpPr txBox="1"/>
          <p:nvPr/>
        </p:nvSpPr>
        <p:spPr>
          <a:xfrm>
            <a:off x="2999389" y="3275865"/>
            <a:ext cx="6156434" cy="523220"/>
          </a:xfrm>
          <a:prstGeom prst="rect">
            <a:avLst/>
          </a:prstGeom>
          <a:noFill/>
        </p:spPr>
        <p:txBody>
          <a:bodyPr wrap="square">
            <a:spAutoFit/>
          </a:bodyPr>
          <a:lstStyle/>
          <a:p>
            <a:pPr marL="457200" lvl="1" indent="0" algn="ctr">
              <a:buNone/>
            </a:pPr>
            <a:r>
              <a:rPr lang="en-US" altLang="en-US" sz="2800" b="1" dirty="0">
                <a:latin typeface="+mj-lt"/>
              </a:rPr>
              <a:t>Storage Structure</a:t>
            </a:r>
          </a:p>
        </p:txBody>
      </p:sp>
    </p:spTree>
    <p:extLst>
      <p:ext uri="{BB962C8B-B14F-4D97-AF65-F5344CB8AC3E}">
        <p14:creationId xmlns:p14="http://schemas.microsoft.com/office/powerpoint/2010/main" val="41066215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6AD95E-2A1A-9415-85EB-67B3149BE84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B716A5E-63B4-0019-0110-7A8800B69F27}"/>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D958E7BD-2BE2-3922-5F3A-85B57ADDC8C5}"/>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80E7076E-3A8B-976E-BE9E-D4BBDBF2AF21}"/>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257E43D5-CF24-175B-7448-5EFA57A20290}"/>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9C7F358C-5107-7560-FA08-36AAB031DA0C}"/>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979EED1C-2725-1EE4-B9DE-0F645A169136}"/>
              </a:ext>
            </a:extLst>
          </p:cNvPr>
          <p:cNvSpPr>
            <a:spLocks noGrp="1"/>
          </p:cNvSpPr>
          <p:nvPr>
            <p:ph type="sldNum" sz="quarter" idx="12"/>
          </p:nvPr>
        </p:nvSpPr>
        <p:spPr/>
        <p:txBody>
          <a:bodyPr/>
          <a:lstStyle/>
          <a:p>
            <a:fld id="{050B88D7-7741-46C0-B3EE-0924E171B329}" type="slidenum">
              <a:rPr lang="en-US" smtClean="0"/>
              <a:pPr/>
              <a:t>21</a:t>
            </a:fld>
            <a:endParaRPr lang="en-US" dirty="0"/>
          </a:p>
        </p:txBody>
      </p:sp>
      <p:sp>
        <p:nvSpPr>
          <p:cNvPr id="4" name="TextBox 3">
            <a:extLst>
              <a:ext uri="{FF2B5EF4-FFF2-40B4-BE49-F238E27FC236}">
                <a16:creationId xmlns:a16="http://schemas.microsoft.com/office/drawing/2014/main" id="{8F4BC45E-1B2C-D438-EADF-081F998DECFB}"/>
              </a:ext>
            </a:extLst>
          </p:cNvPr>
          <p:cNvSpPr txBox="1"/>
          <p:nvPr/>
        </p:nvSpPr>
        <p:spPr>
          <a:xfrm>
            <a:off x="4344323" y="988195"/>
            <a:ext cx="6156434" cy="461665"/>
          </a:xfrm>
          <a:prstGeom prst="rect">
            <a:avLst/>
          </a:prstGeom>
          <a:noFill/>
        </p:spPr>
        <p:txBody>
          <a:bodyPr wrap="square">
            <a:spAutoFit/>
          </a:bodyPr>
          <a:lstStyle/>
          <a:p>
            <a:r>
              <a:rPr lang="en-US" altLang="en-US" sz="2400" b="1" dirty="0"/>
              <a:t>Storage Structure</a:t>
            </a:r>
            <a:endParaRPr lang="en-IN" sz="2400" b="1" dirty="0"/>
          </a:p>
        </p:txBody>
      </p:sp>
      <p:sp>
        <p:nvSpPr>
          <p:cNvPr id="7" name="TextBox 6">
            <a:extLst>
              <a:ext uri="{FF2B5EF4-FFF2-40B4-BE49-F238E27FC236}">
                <a16:creationId xmlns:a16="http://schemas.microsoft.com/office/drawing/2014/main" id="{B9976D5D-DFB9-53DD-386C-03302097AC00}"/>
              </a:ext>
            </a:extLst>
          </p:cNvPr>
          <p:cNvSpPr txBox="1"/>
          <p:nvPr/>
        </p:nvSpPr>
        <p:spPr>
          <a:xfrm>
            <a:off x="1651181" y="1980696"/>
            <a:ext cx="6156434" cy="2262158"/>
          </a:xfrm>
          <a:prstGeom prst="rect">
            <a:avLst/>
          </a:prstGeom>
          <a:noFill/>
        </p:spPr>
        <p:txBody>
          <a:bodyPr wrap="square">
            <a:spAutoFit/>
          </a:bodyPr>
          <a:lstStyle/>
          <a:p>
            <a:pPr marL="285750" indent="-285750">
              <a:buFont typeface="Arial" panose="020B0604020202020204" pitchFamily="34" charset="0"/>
              <a:buChar char="•"/>
            </a:pPr>
            <a:r>
              <a:rPr lang="en-US" altLang="en-US" sz="1700" dirty="0"/>
              <a:t>Main memory – only large storage media that the CPU can access directly</a:t>
            </a:r>
          </a:p>
          <a:p>
            <a:pPr marL="742950" lvl="1" indent="-285750">
              <a:buFont typeface="Arial" panose="020B0604020202020204" pitchFamily="34" charset="0"/>
              <a:buChar char="•"/>
            </a:pPr>
            <a:r>
              <a:rPr lang="en-US" altLang="en-US" b="1" dirty="0">
                <a:solidFill>
                  <a:srgbClr val="006699"/>
                </a:solidFill>
                <a:latin typeface="+mj-lt"/>
              </a:rPr>
              <a:t>Random access</a:t>
            </a:r>
          </a:p>
          <a:p>
            <a:pPr marL="742950" lvl="1" indent="-285750">
              <a:buFont typeface="Arial" panose="020B0604020202020204" pitchFamily="34" charset="0"/>
              <a:buChar char="•"/>
            </a:pPr>
            <a:r>
              <a:rPr lang="en-US" altLang="en-US" sz="1600" dirty="0"/>
              <a:t>Typically </a:t>
            </a:r>
            <a:r>
              <a:rPr lang="en-US" altLang="en-US" b="1" dirty="0">
                <a:solidFill>
                  <a:srgbClr val="006699"/>
                </a:solidFill>
                <a:latin typeface="+mj-lt"/>
              </a:rPr>
              <a:t>volatile</a:t>
            </a:r>
          </a:p>
          <a:p>
            <a:pPr marL="742950" lvl="1" indent="-285750">
              <a:buFont typeface="Arial" panose="020B0604020202020204" pitchFamily="34" charset="0"/>
              <a:buChar char="•"/>
            </a:pPr>
            <a:r>
              <a:rPr lang="en-US" altLang="en-US" dirty="0"/>
              <a:t>Typically</a:t>
            </a:r>
            <a:r>
              <a:rPr lang="en-US" altLang="en-US" sz="1600" b="1" dirty="0">
                <a:solidFill>
                  <a:srgbClr val="3366FF"/>
                </a:solidFill>
              </a:rPr>
              <a:t> </a:t>
            </a:r>
            <a:r>
              <a:rPr lang="en-US" altLang="en-US" b="1" dirty="0">
                <a:solidFill>
                  <a:srgbClr val="006699"/>
                </a:solidFill>
                <a:latin typeface="+mj-lt"/>
              </a:rPr>
              <a:t>random-access</a:t>
            </a:r>
            <a:r>
              <a:rPr lang="en-US" altLang="en-US" sz="1600" b="1" dirty="0">
                <a:solidFill>
                  <a:srgbClr val="3366FF"/>
                </a:solidFill>
              </a:rPr>
              <a:t> </a:t>
            </a:r>
            <a:r>
              <a:rPr lang="en-US" altLang="en-US" b="1" dirty="0">
                <a:solidFill>
                  <a:srgbClr val="006699"/>
                </a:solidFill>
                <a:latin typeface="+mj-lt"/>
              </a:rPr>
              <a:t>memory</a:t>
            </a:r>
            <a:r>
              <a:rPr lang="en-US" altLang="en-US" sz="1600" b="1" dirty="0">
                <a:solidFill>
                  <a:srgbClr val="3366FF"/>
                </a:solidFill>
              </a:rPr>
              <a:t> </a:t>
            </a:r>
            <a:r>
              <a:rPr lang="en-US" altLang="en-US" dirty="0"/>
              <a:t>in the form of </a:t>
            </a:r>
            <a:r>
              <a:rPr lang="en-US" altLang="en-US" b="1" dirty="0">
                <a:solidFill>
                  <a:srgbClr val="006699"/>
                </a:solidFill>
                <a:latin typeface="+mj-lt"/>
              </a:rPr>
              <a:t>Dynamic Random-access Memory (DRAM)</a:t>
            </a:r>
          </a:p>
          <a:p>
            <a:pPr marL="285750" indent="-285750">
              <a:buFont typeface="Arial" panose="020B0604020202020204" pitchFamily="34" charset="0"/>
              <a:buChar char="•"/>
            </a:pPr>
            <a:r>
              <a:rPr lang="en-US" altLang="en-US" sz="1700" dirty="0"/>
              <a:t>Secondary storage – extension of main memory that provides large </a:t>
            </a:r>
            <a:r>
              <a:rPr lang="en-US" altLang="en-US" b="1" dirty="0">
                <a:solidFill>
                  <a:srgbClr val="006699"/>
                </a:solidFill>
                <a:latin typeface="+mj-lt"/>
              </a:rPr>
              <a:t>nonvolatile </a:t>
            </a:r>
            <a:r>
              <a:rPr lang="en-US" altLang="en-US" sz="1700" dirty="0"/>
              <a:t>storage capacity</a:t>
            </a:r>
          </a:p>
        </p:txBody>
      </p:sp>
    </p:spTree>
    <p:extLst>
      <p:ext uri="{BB962C8B-B14F-4D97-AF65-F5344CB8AC3E}">
        <p14:creationId xmlns:p14="http://schemas.microsoft.com/office/powerpoint/2010/main" val="1603587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B79409-62CC-0D16-546B-7E4962395D8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BFFCEC0-F3D6-B167-4FAC-D99414B6039A}"/>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76301771-D98C-D442-CBA6-80D4F576C863}"/>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D93F3C04-EEA6-3CF5-7011-7340A3906B13}"/>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0DF3FCB5-6E3C-8CC6-66CE-D4DEE2F2BD29}"/>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2FE75742-F363-AD89-DE93-BFC04C5ACEF9}"/>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47365FEC-02FE-48DC-D6A1-C57C4CE59915}"/>
              </a:ext>
            </a:extLst>
          </p:cNvPr>
          <p:cNvSpPr>
            <a:spLocks noGrp="1"/>
          </p:cNvSpPr>
          <p:nvPr>
            <p:ph type="sldNum" sz="quarter" idx="12"/>
          </p:nvPr>
        </p:nvSpPr>
        <p:spPr/>
        <p:txBody>
          <a:bodyPr/>
          <a:lstStyle/>
          <a:p>
            <a:fld id="{050B88D7-7741-46C0-B3EE-0924E171B329}" type="slidenum">
              <a:rPr lang="en-US" smtClean="0"/>
              <a:pPr/>
              <a:t>22</a:t>
            </a:fld>
            <a:endParaRPr lang="en-US" dirty="0"/>
          </a:p>
        </p:txBody>
      </p:sp>
      <p:sp>
        <p:nvSpPr>
          <p:cNvPr id="4" name="TextBox 3">
            <a:extLst>
              <a:ext uri="{FF2B5EF4-FFF2-40B4-BE49-F238E27FC236}">
                <a16:creationId xmlns:a16="http://schemas.microsoft.com/office/drawing/2014/main" id="{4A115926-2DC4-29AB-4FA1-6C512E132B64}"/>
              </a:ext>
            </a:extLst>
          </p:cNvPr>
          <p:cNvSpPr txBox="1"/>
          <p:nvPr/>
        </p:nvSpPr>
        <p:spPr>
          <a:xfrm>
            <a:off x="4344323" y="905559"/>
            <a:ext cx="6156434" cy="461665"/>
          </a:xfrm>
          <a:prstGeom prst="rect">
            <a:avLst/>
          </a:prstGeom>
          <a:noFill/>
        </p:spPr>
        <p:txBody>
          <a:bodyPr wrap="square">
            <a:spAutoFit/>
          </a:bodyPr>
          <a:lstStyle/>
          <a:p>
            <a:r>
              <a:rPr lang="en-US" altLang="en-US" sz="2400" b="1" dirty="0"/>
              <a:t>Storage Structure (Cont.</a:t>
            </a:r>
            <a:r>
              <a:rPr lang="en-US" altLang="en-US" dirty="0"/>
              <a:t>)</a:t>
            </a:r>
            <a:endParaRPr lang="en-IN" dirty="0"/>
          </a:p>
        </p:txBody>
      </p:sp>
      <p:sp>
        <p:nvSpPr>
          <p:cNvPr id="7" name="TextBox 6">
            <a:extLst>
              <a:ext uri="{FF2B5EF4-FFF2-40B4-BE49-F238E27FC236}">
                <a16:creationId xmlns:a16="http://schemas.microsoft.com/office/drawing/2014/main" id="{08381B6F-A844-5A68-C00D-CB48315864AE}"/>
              </a:ext>
            </a:extLst>
          </p:cNvPr>
          <p:cNvSpPr txBox="1"/>
          <p:nvPr/>
        </p:nvSpPr>
        <p:spPr>
          <a:xfrm>
            <a:off x="1475435" y="1617013"/>
            <a:ext cx="6156434" cy="2985433"/>
          </a:xfrm>
          <a:prstGeom prst="rect">
            <a:avLst/>
          </a:prstGeom>
          <a:noFill/>
        </p:spPr>
        <p:txBody>
          <a:bodyPr wrap="square">
            <a:spAutoFit/>
          </a:bodyPr>
          <a:lstStyle/>
          <a:p>
            <a:pPr marL="285750" indent="-285750">
              <a:buFont typeface="Arial" panose="020B0604020202020204" pitchFamily="34" charset="0"/>
              <a:buChar char="•"/>
            </a:pPr>
            <a:r>
              <a:rPr lang="en-US" altLang="en-US" b="1" dirty="0">
                <a:solidFill>
                  <a:srgbClr val="006699"/>
                </a:solidFill>
                <a:latin typeface="+mj-lt"/>
              </a:rPr>
              <a:t>Hard Disk Drives </a:t>
            </a:r>
            <a:r>
              <a:rPr lang="en-US" altLang="en-US" sz="1700" dirty="0"/>
              <a:t>(</a:t>
            </a:r>
            <a:r>
              <a:rPr lang="en-US" altLang="en-US" b="1" dirty="0">
                <a:solidFill>
                  <a:srgbClr val="006699"/>
                </a:solidFill>
                <a:latin typeface="+mj-lt"/>
              </a:rPr>
              <a:t>HDD</a:t>
            </a:r>
            <a:r>
              <a:rPr lang="en-US" altLang="en-US" sz="1700" dirty="0"/>
              <a:t>) – rigid metal or glass platters covered with magnetic recording material </a:t>
            </a:r>
          </a:p>
          <a:p>
            <a:pPr marL="742950" lvl="1" indent="-285750">
              <a:buFont typeface="Arial" panose="020B0604020202020204" pitchFamily="34" charset="0"/>
              <a:buChar char="•"/>
            </a:pPr>
            <a:r>
              <a:rPr lang="en-US" altLang="en-US" sz="1600" dirty="0"/>
              <a:t>Disk surface is logically divided into</a:t>
            </a:r>
            <a:r>
              <a:rPr lang="en-US" altLang="en-US" b="1" dirty="0">
                <a:solidFill>
                  <a:srgbClr val="006699"/>
                </a:solidFill>
                <a:latin typeface="+mj-lt"/>
              </a:rPr>
              <a:t> tracks</a:t>
            </a:r>
            <a:r>
              <a:rPr lang="en-US" altLang="en-US" sz="1600" dirty="0"/>
              <a:t>, which are subdivided into </a:t>
            </a:r>
            <a:r>
              <a:rPr lang="en-US" altLang="en-US" b="1" dirty="0">
                <a:solidFill>
                  <a:srgbClr val="006699"/>
                </a:solidFill>
                <a:latin typeface="+mj-lt"/>
              </a:rPr>
              <a:t>sectors</a:t>
            </a:r>
          </a:p>
          <a:p>
            <a:pPr marL="742950" lvl="1" indent="-285750">
              <a:buFont typeface="Arial" panose="020B0604020202020204" pitchFamily="34" charset="0"/>
              <a:buChar char="•"/>
            </a:pPr>
            <a:r>
              <a:rPr lang="en-US" altLang="en-US" sz="1600" dirty="0"/>
              <a:t>The </a:t>
            </a:r>
            <a:r>
              <a:rPr lang="en-US" altLang="en-US" b="1" dirty="0">
                <a:solidFill>
                  <a:srgbClr val="006699"/>
                </a:solidFill>
                <a:latin typeface="+mj-lt"/>
              </a:rPr>
              <a:t>disk controller </a:t>
            </a:r>
            <a:r>
              <a:rPr lang="en-US" altLang="en-US" sz="1600" dirty="0"/>
              <a:t>determines the logical interaction between the device and the computer </a:t>
            </a:r>
          </a:p>
          <a:p>
            <a:pPr marL="285750" indent="-285750">
              <a:buFont typeface="Arial" panose="020B0604020202020204" pitchFamily="34" charset="0"/>
              <a:buChar char="•"/>
            </a:pPr>
            <a:r>
              <a:rPr lang="en-US" altLang="en-US" b="1" dirty="0">
                <a:solidFill>
                  <a:srgbClr val="006699"/>
                </a:solidFill>
                <a:latin typeface="+mj-lt"/>
              </a:rPr>
              <a:t>Non-volatile memory</a:t>
            </a:r>
            <a:r>
              <a:rPr lang="en-US" altLang="en-US" sz="1700" dirty="0"/>
              <a:t> (</a:t>
            </a:r>
            <a:r>
              <a:rPr lang="en-US" altLang="en-US" b="1" dirty="0">
                <a:solidFill>
                  <a:srgbClr val="006699"/>
                </a:solidFill>
                <a:latin typeface="+mj-lt"/>
              </a:rPr>
              <a:t>NVM</a:t>
            </a:r>
            <a:r>
              <a:rPr lang="en-US" altLang="en-US" sz="1700" dirty="0"/>
              <a:t>)</a:t>
            </a:r>
            <a:r>
              <a:rPr lang="en-US" altLang="en-US" b="1" dirty="0">
                <a:solidFill>
                  <a:srgbClr val="006699"/>
                </a:solidFill>
                <a:latin typeface="+mj-lt"/>
              </a:rPr>
              <a:t> </a:t>
            </a:r>
            <a:r>
              <a:rPr lang="en-US" altLang="en-US" sz="1700" dirty="0"/>
              <a:t>devices– faster than hard disks, nonvolatile</a:t>
            </a:r>
          </a:p>
          <a:p>
            <a:pPr marL="742950" lvl="1" indent="-285750">
              <a:buFont typeface="Arial" panose="020B0604020202020204" pitchFamily="34" charset="0"/>
              <a:buChar char="•"/>
            </a:pPr>
            <a:r>
              <a:rPr lang="en-US" altLang="en-US" sz="1600" dirty="0"/>
              <a:t>Various technologies</a:t>
            </a:r>
          </a:p>
          <a:p>
            <a:pPr marL="742950" lvl="1" indent="-285750">
              <a:buFont typeface="Arial" panose="020B0604020202020204" pitchFamily="34" charset="0"/>
              <a:buChar char="•"/>
            </a:pPr>
            <a:r>
              <a:rPr lang="en-US" altLang="en-US" sz="1600" dirty="0"/>
              <a:t>Becoming more popular as capacity and performance increases, price drops</a:t>
            </a:r>
          </a:p>
        </p:txBody>
      </p:sp>
    </p:spTree>
    <p:extLst>
      <p:ext uri="{BB962C8B-B14F-4D97-AF65-F5344CB8AC3E}">
        <p14:creationId xmlns:p14="http://schemas.microsoft.com/office/powerpoint/2010/main" val="42682048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9D470E-99A6-A39A-8C37-173D5D6DFBF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62420ED-F5BA-A101-690B-66DE1DB60393}"/>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0BD3BC4D-2E1D-1698-2CB7-7EC0D60DCE56}"/>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01CF0C33-B595-7B4B-1670-8D77E4AB4C7D}"/>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1ADFBF3B-E649-99C1-BD5A-3F6404290697}"/>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1E9CE3D9-CCB6-A389-8B2A-E566972631A4}"/>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08BA838A-AD4E-2E71-43CD-95EC83ADBC8D}"/>
              </a:ext>
            </a:extLst>
          </p:cNvPr>
          <p:cNvSpPr>
            <a:spLocks noGrp="1"/>
          </p:cNvSpPr>
          <p:nvPr>
            <p:ph type="sldNum" sz="quarter" idx="12"/>
          </p:nvPr>
        </p:nvSpPr>
        <p:spPr/>
        <p:txBody>
          <a:bodyPr/>
          <a:lstStyle/>
          <a:p>
            <a:fld id="{050B88D7-7741-46C0-B3EE-0924E171B329}" type="slidenum">
              <a:rPr lang="en-US" smtClean="0"/>
              <a:pPr/>
              <a:t>23</a:t>
            </a:fld>
            <a:endParaRPr lang="en-US" dirty="0"/>
          </a:p>
        </p:txBody>
      </p:sp>
      <p:sp>
        <p:nvSpPr>
          <p:cNvPr id="4" name="TextBox 3">
            <a:extLst>
              <a:ext uri="{FF2B5EF4-FFF2-40B4-BE49-F238E27FC236}">
                <a16:creationId xmlns:a16="http://schemas.microsoft.com/office/drawing/2014/main" id="{7A9E125C-D8FC-5E53-1981-3AFAF5039A18}"/>
              </a:ext>
            </a:extLst>
          </p:cNvPr>
          <p:cNvSpPr txBox="1"/>
          <p:nvPr/>
        </p:nvSpPr>
        <p:spPr>
          <a:xfrm>
            <a:off x="4482924" y="988195"/>
            <a:ext cx="6156434" cy="461665"/>
          </a:xfrm>
          <a:prstGeom prst="rect">
            <a:avLst/>
          </a:prstGeom>
          <a:noFill/>
        </p:spPr>
        <p:txBody>
          <a:bodyPr wrap="square">
            <a:spAutoFit/>
          </a:bodyPr>
          <a:lstStyle/>
          <a:p>
            <a:r>
              <a:rPr lang="en-US" altLang="en-US" sz="2400" b="1" dirty="0"/>
              <a:t>Storage Hierarchy</a:t>
            </a:r>
            <a:endParaRPr lang="en-IN" sz="2400" b="1" dirty="0"/>
          </a:p>
        </p:txBody>
      </p:sp>
      <p:sp>
        <p:nvSpPr>
          <p:cNvPr id="7" name="TextBox 6">
            <a:extLst>
              <a:ext uri="{FF2B5EF4-FFF2-40B4-BE49-F238E27FC236}">
                <a16:creationId xmlns:a16="http://schemas.microsoft.com/office/drawing/2014/main" id="{283B3C80-7B7C-BB2A-EA73-404B3924FCCC}"/>
              </a:ext>
            </a:extLst>
          </p:cNvPr>
          <p:cNvSpPr txBox="1"/>
          <p:nvPr/>
        </p:nvSpPr>
        <p:spPr>
          <a:xfrm>
            <a:off x="1404707" y="1678569"/>
            <a:ext cx="6156434" cy="2862322"/>
          </a:xfrm>
          <a:prstGeom prst="rect">
            <a:avLst/>
          </a:prstGeom>
          <a:noFill/>
        </p:spPr>
        <p:txBody>
          <a:bodyPr wrap="square">
            <a:spAutoFit/>
          </a:bodyPr>
          <a:lstStyle/>
          <a:p>
            <a:pPr marL="285750" indent="-285750">
              <a:buFont typeface="Arial" panose="020B0604020202020204" pitchFamily="34" charset="0"/>
              <a:buChar char="•"/>
            </a:pPr>
            <a:r>
              <a:rPr lang="en-US" altLang="en-US" dirty="0"/>
              <a:t>Storage systems organized in hierarchy</a:t>
            </a:r>
          </a:p>
          <a:p>
            <a:pPr marL="742950" lvl="1" indent="-285750">
              <a:buFont typeface="Arial" panose="020B0604020202020204" pitchFamily="34" charset="0"/>
              <a:buChar char="•"/>
            </a:pPr>
            <a:r>
              <a:rPr lang="en-US" altLang="en-US" dirty="0"/>
              <a:t>Speed</a:t>
            </a:r>
          </a:p>
          <a:p>
            <a:pPr marL="742950" lvl="1" indent="-285750">
              <a:buFont typeface="Arial" panose="020B0604020202020204" pitchFamily="34" charset="0"/>
              <a:buChar char="•"/>
            </a:pPr>
            <a:r>
              <a:rPr lang="en-US" altLang="en-US" dirty="0"/>
              <a:t>Cost</a:t>
            </a:r>
          </a:p>
          <a:p>
            <a:pPr marL="742950" lvl="1" indent="-285750">
              <a:buFont typeface="Arial" panose="020B0604020202020204" pitchFamily="34" charset="0"/>
              <a:buChar char="•"/>
            </a:pPr>
            <a:r>
              <a:rPr lang="en-US" altLang="en-US" dirty="0"/>
              <a:t>Volatility</a:t>
            </a:r>
          </a:p>
          <a:p>
            <a:pPr marL="285750" indent="-285750">
              <a:buFont typeface="Arial" panose="020B0604020202020204" pitchFamily="34" charset="0"/>
              <a:buChar char="•"/>
            </a:pPr>
            <a:r>
              <a:rPr lang="en-US" altLang="en-US" b="1" dirty="0">
                <a:solidFill>
                  <a:srgbClr val="006699"/>
                </a:solidFill>
                <a:latin typeface="+mj-lt"/>
              </a:rPr>
              <a:t>Caching</a:t>
            </a:r>
            <a:r>
              <a:rPr lang="en-US" altLang="en-US" dirty="0"/>
              <a:t> – copying information into faster storage system; main memory can be viewed as a cache for secondary storage</a:t>
            </a:r>
          </a:p>
          <a:p>
            <a:pPr marL="285750" indent="-285750">
              <a:buFont typeface="Arial" panose="020B0604020202020204" pitchFamily="34" charset="0"/>
              <a:buChar char="•"/>
            </a:pPr>
            <a:r>
              <a:rPr lang="en-US" altLang="en-US" b="1" dirty="0">
                <a:solidFill>
                  <a:srgbClr val="006699"/>
                </a:solidFill>
                <a:latin typeface="+mj-lt"/>
              </a:rPr>
              <a:t>Device Driver </a:t>
            </a:r>
            <a:r>
              <a:rPr lang="en-US" altLang="en-US" dirty="0"/>
              <a:t>for each device controller to manage I/O</a:t>
            </a:r>
          </a:p>
          <a:p>
            <a:pPr marL="742950" lvl="1" indent="-285750">
              <a:buFont typeface="Arial" panose="020B0604020202020204" pitchFamily="34" charset="0"/>
              <a:buChar char="•"/>
            </a:pPr>
            <a:r>
              <a:rPr lang="en-US" altLang="en-US" dirty="0"/>
              <a:t>Provides uniform interface between controller and kernel</a:t>
            </a:r>
          </a:p>
        </p:txBody>
      </p:sp>
    </p:spTree>
    <p:extLst>
      <p:ext uri="{BB962C8B-B14F-4D97-AF65-F5344CB8AC3E}">
        <p14:creationId xmlns:p14="http://schemas.microsoft.com/office/powerpoint/2010/main" val="42056005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3E8616-183E-5F95-2AD3-F9924267F45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4D1E3D0-CD2B-B5BC-1B08-22CBD1FC4B03}"/>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36733F44-37CD-B0C8-956C-3C3AFD4E9792}"/>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092B9C77-52C6-FCD5-B3F2-7E902D94ECB8}"/>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216C0336-2101-5FF7-AE1C-D4369069F65E}"/>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69F5B7CB-58B8-2D8B-1A13-C739C0DA5CC6}"/>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9832FA44-0A48-CBF6-D84B-5822961DB137}"/>
              </a:ext>
            </a:extLst>
          </p:cNvPr>
          <p:cNvSpPr>
            <a:spLocks noGrp="1"/>
          </p:cNvSpPr>
          <p:nvPr>
            <p:ph type="sldNum" sz="quarter" idx="12"/>
          </p:nvPr>
        </p:nvSpPr>
        <p:spPr/>
        <p:txBody>
          <a:bodyPr/>
          <a:lstStyle/>
          <a:p>
            <a:fld id="{050B88D7-7741-46C0-B3EE-0924E171B329}" type="slidenum">
              <a:rPr lang="en-US" smtClean="0"/>
              <a:pPr/>
              <a:t>24</a:t>
            </a:fld>
            <a:endParaRPr lang="en-US" dirty="0"/>
          </a:p>
        </p:txBody>
      </p:sp>
      <p:sp>
        <p:nvSpPr>
          <p:cNvPr id="4" name="TextBox 3">
            <a:extLst>
              <a:ext uri="{FF2B5EF4-FFF2-40B4-BE49-F238E27FC236}">
                <a16:creationId xmlns:a16="http://schemas.microsoft.com/office/drawing/2014/main" id="{0826C80D-3382-505B-26BE-BAF079730ED3}"/>
              </a:ext>
            </a:extLst>
          </p:cNvPr>
          <p:cNvSpPr txBox="1"/>
          <p:nvPr/>
        </p:nvSpPr>
        <p:spPr>
          <a:xfrm>
            <a:off x="4344323" y="966573"/>
            <a:ext cx="6156434" cy="461665"/>
          </a:xfrm>
          <a:prstGeom prst="rect">
            <a:avLst/>
          </a:prstGeom>
          <a:noFill/>
        </p:spPr>
        <p:txBody>
          <a:bodyPr wrap="square">
            <a:spAutoFit/>
          </a:bodyPr>
          <a:lstStyle/>
          <a:p>
            <a:r>
              <a:rPr lang="en-US" altLang="en-US" sz="2400" b="1" dirty="0"/>
              <a:t>Storage-Device Hierarchy</a:t>
            </a:r>
            <a:endParaRPr lang="en-IN" sz="2400" b="1" dirty="0"/>
          </a:p>
        </p:txBody>
      </p:sp>
      <p:pic>
        <p:nvPicPr>
          <p:cNvPr id="6" name="Picture 2">
            <a:extLst>
              <a:ext uri="{FF2B5EF4-FFF2-40B4-BE49-F238E27FC236}">
                <a16:creationId xmlns:a16="http://schemas.microsoft.com/office/drawing/2014/main" id="{52534ECD-E83E-75F4-2DE4-8C0B6D258A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3073" y="1707987"/>
            <a:ext cx="7483475" cy="434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346183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DCC7B0-603C-9B00-21A9-9FF1A1D0EE8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7B70783-0626-5ADB-A02F-DB1A244A90B1}"/>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A9A37617-0816-F9D0-A414-DDD745CFF7B2}"/>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86EEA0A7-B941-07B3-6171-6FD7CB93D729}"/>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581DF498-710A-B79F-A07D-67184F4901EB}"/>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BA83CA2C-3331-43CF-8F6B-C8DEA5585DB6}"/>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E6C1C317-801E-C5FA-A448-0418C5717B39}"/>
              </a:ext>
            </a:extLst>
          </p:cNvPr>
          <p:cNvSpPr>
            <a:spLocks noGrp="1"/>
          </p:cNvSpPr>
          <p:nvPr>
            <p:ph type="sldNum" sz="quarter" idx="12"/>
          </p:nvPr>
        </p:nvSpPr>
        <p:spPr/>
        <p:txBody>
          <a:bodyPr/>
          <a:lstStyle/>
          <a:p>
            <a:fld id="{050B88D7-7741-46C0-B3EE-0924E171B329}" type="slidenum">
              <a:rPr lang="en-US" smtClean="0"/>
              <a:pPr/>
              <a:t>25</a:t>
            </a:fld>
            <a:endParaRPr lang="en-US" dirty="0"/>
          </a:p>
        </p:txBody>
      </p:sp>
      <p:sp>
        <p:nvSpPr>
          <p:cNvPr id="4" name="TextBox 3">
            <a:extLst>
              <a:ext uri="{FF2B5EF4-FFF2-40B4-BE49-F238E27FC236}">
                <a16:creationId xmlns:a16="http://schemas.microsoft.com/office/drawing/2014/main" id="{3D07A4F8-5493-AB83-6225-9E16474532D6}"/>
              </a:ext>
            </a:extLst>
          </p:cNvPr>
          <p:cNvSpPr txBox="1"/>
          <p:nvPr/>
        </p:nvSpPr>
        <p:spPr>
          <a:xfrm>
            <a:off x="4071444" y="866217"/>
            <a:ext cx="6156434" cy="461665"/>
          </a:xfrm>
          <a:prstGeom prst="rect">
            <a:avLst/>
          </a:prstGeom>
          <a:noFill/>
        </p:spPr>
        <p:txBody>
          <a:bodyPr wrap="square">
            <a:spAutoFit/>
          </a:bodyPr>
          <a:lstStyle/>
          <a:p>
            <a:r>
              <a:rPr lang="en-US" altLang="en-US" sz="2400" b="1" dirty="0"/>
              <a:t>How a Modern Computer Works</a:t>
            </a:r>
            <a:endParaRPr lang="en-IN" sz="2400" b="1" dirty="0"/>
          </a:p>
        </p:txBody>
      </p:sp>
      <p:pic>
        <p:nvPicPr>
          <p:cNvPr id="6" name="Picture 2">
            <a:extLst>
              <a:ext uri="{FF2B5EF4-FFF2-40B4-BE49-F238E27FC236}">
                <a16:creationId xmlns:a16="http://schemas.microsoft.com/office/drawing/2014/main" id="{49044227-1EE6-8E4B-0CAC-59FBB5C39D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20196" y="1503063"/>
            <a:ext cx="5122863" cy="408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28693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D7B4AD-1E63-2A7C-4B5F-788B74AA7E4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B54377A-D5CB-2EBC-DB4B-6B73F719909D}"/>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17D01736-8C28-9E75-8DE4-1D18608D21C8}"/>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90AD3722-D6E9-CDCD-4080-226371388B8D}"/>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600EFB80-EFFD-4B22-A41F-7914FCFD265F}"/>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612675EF-D652-D42F-218F-21CD4E5FC017}"/>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755509D3-A575-A1D8-00D8-2AD991C501C5}"/>
              </a:ext>
            </a:extLst>
          </p:cNvPr>
          <p:cNvSpPr>
            <a:spLocks noGrp="1"/>
          </p:cNvSpPr>
          <p:nvPr>
            <p:ph type="sldNum" sz="quarter" idx="12"/>
          </p:nvPr>
        </p:nvSpPr>
        <p:spPr/>
        <p:txBody>
          <a:bodyPr/>
          <a:lstStyle/>
          <a:p>
            <a:fld id="{050B88D7-7741-46C0-B3EE-0924E171B329}" type="slidenum">
              <a:rPr lang="en-US" smtClean="0"/>
              <a:pPr/>
              <a:t>26</a:t>
            </a:fld>
            <a:endParaRPr lang="en-US" dirty="0"/>
          </a:p>
        </p:txBody>
      </p:sp>
      <p:sp>
        <p:nvSpPr>
          <p:cNvPr id="4" name="TextBox 3">
            <a:extLst>
              <a:ext uri="{FF2B5EF4-FFF2-40B4-BE49-F238E27FC236}">
                <a16:creationId xmlns:a16="http://schemas.microsoft.com/office/drawing/2014/main" id="{E6BCA649-2A1C-30CD-37D3-38292EFE37EF}"/>
              </a:ext>
            </a:extLst>
          </p:cNvPr>
          <p:cNvSpPr txBox="1"/>
          <p:nvPr/>
        </p:nvSpPr>
        <p:spPr>
          <a:xfrm>
            <a:off x="4071444" y="1029655"/>
            <a:ext cx="6156434" cy="461665"/>
          </a:xfrm>
          <a:prstGeom prst="rect">
            <a:avLst/>
          </a:prstGeom>
          <a:noFill/>
        </p:spPr>
        <p:txBody>
          <a:bodyPr wrap="square">
            <a:spAutoFit/>
          </a:bodyPr>
          <a:lstStyle/>
          <a:p>
            <a:r>
              <a:rPr lang="en-US" altLang="en-US" sz="2400" b="1" dirty="0"/>
              <a:t>Direct Memory Access Structure</a:t>
            </a:r>
            <a:endParaRPr lang="en-IN" sz="2400" b="1" dirty="0"/>
          </a:p>
        </p:txBody>
      </p:sp>
      <p:sp>
        <p:nvSpPr>
          <p:cNvPr id="7" name="TextBox 6">
            <a:extLst>
              <a:ext uri="{FF2B5EF4-FFF2-40B4-BE49-F238E27FC236}">
                <a16:creationId xmlns:a16="http://schemas.microsoft.com/office/drawing/2014/main" id="{AF2600AE-D9EB-DF18-DE31-9B714732750D}"/>
              </a:ext>
            </a:extLst>
          </p:cNvPr>
          <p:cNvSpPr txBox="1"/>
          <p:nvPr/>
        </p:nvSpPr>
        <p:spPr>
          <a:xfrm>
            <a:off x="1651181" y="1961197"/>
            <a:ext cx="6156434" cy="2031325"/>
          </a:xfrm>
          <a:prstGeom prst="rect">
            <a:avLst/>
          </a:prstGeom>
          <a:noFill/>
        </p:spPr>
        <p:txBody>
          <a:bodyPr wrap="square">
            <a:spAutoFit/>
          </a:bodyPr>
          <a:lstStyle/>
          <a:p>
            <a:pPr marL="285750" indent="-285750">
              <a:buFont typeface="Arial" panose="020B0604020202020204" pitchFamily="34" charset="0"/>
              <a:buChar char="•"/>
            </a:pPr>
            <a:r>
              <a:rPr lang="en-US" altLang="en-US" dirty="0"/>
              <a:t>Used for high-speed I/O devices able to transmit information at close to memory speeds</a:t>
            </a:r>
          </a:p>
          <a:p>
            <a:pPr marL="285750" indent="-285750">
              <a:buFont typeface="Arial" panose="020B0604020202020204" pitchFamily="34" charset="0"/>
              <a:buChar char="•"/>
            </a:pPr>
            <a:r>
              <a:rPr lang="en-US" altLang="en-US" dirty="0"/>
              <a:t>Device controller transfers blocks of data from buffer storage directly to main memory without CPU intervention</a:t>
            </a:r>
          </a:p>
          <a:p>
            <a:pPr marL="285750" indent="-285750">
              <a:buFont typeface="Arial" panose="020B0604020202020204" pitchFamily="34" charset="0"/>
              <a:buChar char="•"/>
            </a:pPr>
            <a:r>
              <a:rPr lang="en-US" altLang="en-US" dirty="0"/>
              <a:t>Only one interrupt is generated per block, rather than the one interrupt per byte</a:t>
            </a:r>
          </a:p>
        </p:txBody>
      </p:sp>
    </p:spTree>
    <p:extLst>
      <p:ext uri="{BB962C8B-B14F-4D97-AF65-F5344CB8AC3E}">
        <p14:creationId xmlns:p14="http://schemas.microsoft.com/office/powerpoint/2010/main" val="41148545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E326C0-F8CC-7DEA-1417-F25F46DC4A7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D09A598-9984-B4D3-E9AB-39AEF3A9FAC2}"/>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BBD8CF4F-9EC8-B4EF-B74B-EC80E55E7186}"/>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B0537029-A94B-9187-8B62-FC790B1E16D3}"/>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974EAD99-E70D-01A6-C819-9B4421F967D5}"/>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F1398F1F-56D8-45FC-7322-8E8025B25165}"/>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1E2FE6F4-8C30-E388-3851-2713E8023ED9}"/>
              </a:ext>
            </a:extLst>
          </p:cNvPr>
          <p:cNvSpPr>
            <a:spLocks noGrp="1"/>
          </p:cNvSpPr>
          <p:nvPr>
            <p:ph type="sldNum" sz="quarter" idx="12"/>
          </p:nvPr>
        </p:nvSpPr>
        <p:spPr/>
        <p:txBody>
          <a:bodyPr/>
          <a:lstStyle/>
          <a:p>
            <a:fld id="{050B88D7-7741-46C0-B3EE-0924E171B329}" type="slidenum">
              <a:rPr lang="en-US" smtClean="0"/>
              <a:pPr/>
              <a:t>27</a:t>
            </a:fld>
            <a:endParaRPr lang="en-US" dirty="0"/>
          </a:p>
        </p:txBody>
      </p:sp>
      <p:sp>
        <p:nvSpPr>
          <p:cNvPr id="4" name="TextBox 3">
            <a:extLst>
              <a:ext uri="{FF2B5EF4-FFF2-40B4-BE49-F238E27FC236}">
                <a16:creationId xmlns:a16="http://schemas.microsoft.com/office/drawing/2014/main" id="{DAC80CFC-898C-6786-9646-EE699CA3A1B2}"/>
              </a:ext>
            </a:extLst>
          </p:cNvPr>
          <p:cNvSpPr txBox="1"/>
          <p:nvPr/>
        </p:nvSpPr>
        <p:spPr>
          <a:xfrm>
            <a:off x="3976851" y="1029655"/>
            <a:ext cx="6156434" cy="461665"/>
          </a:xfrm>
          <a:prstGeom prst="rect">
            <a:avLst/>
          </a:prstGeom>
          <a:noFill/>
        </p:spPr>
        <p:txBody>
          <a:bodyPr wrap="square">
            <a:spAutoFit/>
          </a:bodyPr>
          <a:lstStyle/>
          <a:p>
            <a:r>
              <a:rPr lang="en-US" altLang="en-US" sz="2400" b="1" dirty="0"/>
              <a:t>Operating-System Operations</a:t>
            </a:r>
            <a:endParaRPr lang="en-IN" sz="2400" b="1" dirty="0"/>
          </a:p>
        </p:txBody>
      </p:sp>
      <p:sp>
        <p:nvSpPr>
          <p:cNvPr id="7" name="TextBox 6">
            <a:extLst>
              <a:ext uri="{FF2B5EF4-FFF2-40B4-BE49-F238E27FC236}">
                <a16:creationId xmlns:a16="http://schemas.microsoft.com/office/drawing/2014/main" id="{089E9BA4-F647-0E73-0DD6-B822A57798AD}"/>
              </a:ext>
            </a:extLst>
          </p:cNvPr>
          <p:cNvSpPr txBox="1"/>
          <p:nvPr/>
        </p:nvSpPr>
        <p:spPr>
          <a:xfrm>
            <a:off x="2999389" y="1669272"/>
            <a:ext cx="6156434" cy="3582519"/>
          </a:xfrm>
          <a:prstGeom prst="rect">
            <a:avLst/>
          </a:prstGeom>
          <a:noFill/>
        </p:spPr>
        <p:txBody>
          <a:bodyPr wrap="square">
            <a:spAutoFit/>
          </a:bodyPr>
          <a:lstStyle/>
          <a:p>
            <a:pPr marL="285750" indent="-285750">
              <a:lnSpc>
                <a:spcPct val="90000"/>
              </a:lnSpc>
              <a:buFont typeface="Arial" panose="020B0604020202020204" pitchFamily="34" charset="0"/>
              <a:buChar char="•"/>
            </a:pPr>
            <a:r>
              <a:rPr lang="en-US" altLang="en-US" dirty="0"/>
              <a:t>Bootstrap program – simple code to initialize the system, load the kernel</a:t>
            </a:r>
          </a:p>
          <a:p>
            <a:pPr marL="285750" indent="-285750">
              <a:lnSpc>
                <a:spcPct val="90000"/>
              </a:lnSpc>
              <a:buFont typeface="Arial" panose="020B0604020202020204" pitchFamily="34" charset="0"/>
              <a:buChar char="•"/>
            </a:pPr>
            <a:r>
              <a:rPr lang="en-US" altLang="en-US" dirty="0"/>
              <a:t>Kernel loads</a:t>
            </a:r>
          </a:p>
          <a:p>
            <a:pPr marL="285750" indent="-285750">
              <a:lnSpc>
                <a:spcPct val="90000"/>
              </a:lnSpc>
              <a:buFont typeface="Arial" panose="020B0604020202020204" pitchFamily="34" charset="0"/>
              <a:buChar char="•"/>
            </a:pPr>
            <a:r>
              <a:rPr lang="en-US" altLang="en-US" dirty="0"/>
              <a:t>Starts </a:t>
            </a:r>
            <a:r>
              <a:rPr lang="en-US" altLang="en-US" b="1" dirty="0">
                <a:solidFill>
                  <a:srgbClr val="006699"/>
                </a:solidFill>
                <a:latin typeface="+mj-lt"/>
              </a:rPr>
              <a:t>system daemons </a:t>
            </a:r>
            <a:r>
              <a:rPr lang="en-US" altLang="en-US" dirty="0"/>
              <a:t>(services provided outside of the kernel)</a:t>
            </a:r>
          </a:p>
          <a:p>
            <a:pPr marL="285750" indent="-285750">
              <a:lnSpc>
                <a:spcPct val="90000"/>
              </a:lnSpc>
              <a:buFont typeface="Arial" panose="020B0604020202020204" pitchFamily="34" charset="0"/>
              <a:buChar char="•"/>
            </a:pPr>
            <a:r>
              <a:rPr lang="en-US" altLang="en-US" dirty="0"/>
              <a:t>Kernel</a:t>
            </a:r>
            <a:r>
              <a:rPr lang="en-US" altLang="en-US" b="1" dirty="0">
                <a:solidFill>
                  <a:srgbClr val="3366FF"/>
                </a:solidFill>
              </a:rPr>
              <a:t> </a:t>
            </a:r>
            <a:r>
              <a:rPr lang="en-US" altLang="en-US" b="1" dirty="0">
                <a:solidFill>
                  <a:srgbClr val="006699"/>
                </a:solidFill>
                <a:latin typeface="+mj-lt"/>
              </a:rPr>
              <a:t>interrupt driven </a:t>
            </a:r>
            <a:r>
              <a:rPr lang="en-US" altLang="en-US" dirty="0"/>
              <a:t>(hardware and software)</a:t>
            </a:r>
          </a:p>
          <a:p>
            <a:pPr marL="742950" lvl="1" indent="-285750">
              <a:lnSpc>
                <a:spcPct val="90000"/>
              </a:lnSpc>
              <a:buFont typeface="Arial" panose="020B0604020202020204" pitchFamily="34" charset="0"/>
              <a:buChar char="•"/>
            </a:pPr>
            <a:r>
              <a:rPr lang="en-US" altLang="en-US" dirty="0"/>
              <a:t>Hardware interrupt by one of the devices </a:t>
            </a:r>
          </a:p>
          <a:p>
            <a:pPr marL="742950" lvl="1" indent="-285750">
              <a:lnSpc>
                <a:spcPct val="90000"/>
              </a:lnSpc>
              <a:buFont typeface="Arial" panose="020B0604020202020204" pitchFamily="34" charset="0"/>
              <a:buChar char="•"/>
            </a:pPr>
            <a:r>
              <a:rPr lang="en-US" altLang="en-US" dirty="0"/>
              <a:t>Software interrupt (</a:t>
            </a:r>
            <a:r>
              <a:rPr lang="en-US" altLang="en-US" b="1" dirty="0">
                <a:solidFill>
                  <a:srgbClr val="006699"/>
                </a:solidFill>
                <a:latin typeface="+mj-lt"/>
              </a:rPr>
              <a:t>exception</a:t>
            </a:r>
            <a:r>
              <a:rPr lang="en-US" altLang="en-US" b="1" dirty="0">
                <a:solidFill>
                  <a:srgbClr val="3366FF"/>
                </a:solidFill>
              </a:rPr>
              <a:t> </a:t>
            </a:r>
            <a:r>
              <a:rPr lang="en-US" altLang="en-US" dirty="0"/>
              <a:t>or </a:t>
            </a:r>
            <a:r>
              <a:rPr lang="en-US" altLang="en-US" b="1" dirty="0">
                <a:solidFill>
                  <a:srgbClr val="006699"/>
                </a:solidFill>
                <a:latin typeface="+mj-lt"/>
              </a:rPr>
              <a:t>trap</a:t>
            </a:r>
            <a:r>
              <a:rPr lang="en-US" altLang="en-US" dirty="0"/>
              <a:t>):</a:t>
            </a:r>
          </a:p>
          <a:p>
            <a:pPr marL="1200150" lvl="2" indent="-285750">
              <a:lnSpc>
                <a:spcPct val="90000"/>
              </a:lnSpc>
              <a:buFont typeface="Arial" panose="020B0604020202020204" pitchFamily="34" charset="0"/>
              <a:buChar char="•"/>
            </a:pPr>
            <a:r>
              <a:rPr lang="en-US" altLang="en-US" dirty="0"/>
              <a:t>Software error (e.g., division by zero)</a:t>
            </a:r>
            <a:endParaRPr lang="en-US" altLang="en-US" b="1" dirty="0">
              <a:solidFill>
                <a:srgbClr val="3366FF"/>
              </a:solidFill>
            </a:endParaRPr>
          </a:p>
          <a:p>
            <a:pPr marL="1200150" lvl="2" indent="-285750">
              <a:lnSpc>
                <a:spcPct val="90000"/>
              </a:lnSpc>
              <a:buFont typeface="Arial" panose="020B0604020202020204" pitchFamily="34" charset="0"/>
              <a:buChar char="•"/>
            </a:pPr>
            <a:r>
              <a:rPr lang="en-US" altLang="en-US" dirty="0"/>
              <a:t>Request for operating system service – </a:t>
            </a:r>
            <a:r>
              <a:rPr lang="en-US" altLang="en-US" b="1" dirty="0">
                <a:solidFill>
                  <a:srgbClr val="006699"/>
                </a:solidFill>
                <a:latin typeface="+mj-lt"/>
              </a:rPr>
              <a:t>system call</a:t>
            </a:r>
          </a:p>
          <a:p>
            <a:pPr marL="1200150" lvl="2" indent="-285750">
              <a:lnSpc>
                <a:spcPct val="90000"/>
              </a:lnSpc>
              <a:buFont typeface="Arial" panose="020B0604020202020204" pitchFamily="34" charset="0"/>
              <a:buChar char="•"/>
            </a:pPr>
            <a:r>
              <a:rPr lang="en-US" altLang="en-US" dirty="0"/>
              <a:t>Other process problems include infinite loop, processes modifying each other or the operating system</a:t>
            </a:r>
          </a:p>
        </p:txBody>
      </p:sp>
    </p:spTree>
    <p:extLst>
      <p:ext uri="{BB962C8B-B14F-4D97-AF65-F5344CB8AC3E}">
        <p14:creationId xmlns:p14="http://schemas.microsoft.com/office/powerpoint/2010/main" val="40776565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A04B7C-5A1A-621A-9F61-482C926DD58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07FDA81-00E2-7870-8834-B3600F278EC3}"/>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89993A95-7E1E-A76D-1600-A39DDB810C52}"/>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ADF32BB6-F175-1203-9CE0-BCCF08AAC3B7}"/>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7B196A00-F796-2A6F-DD7E-F060724B9F59}"/>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83833583-1F2B-B074-9A07-71E4520E499A}"/>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C2012671-7FF2-C8D7-65BA-D1E301AF9D33}"/>
              </a:ext>
            </a:extLst>
          </p:cNvPr>
          <p:cNvSpPr>
            <a:spLocks noGrp="1"/>
          </p:cNvSpPr>
          <p:nvPr>
            <p:ph type="sldNum" sz="quarter" idx="12"/>
          </p:nvPr>
        </p:nvSpPr>
        <p:spPr/>
        <p:txBody>
          <a:bodyPr/>
          <a:lstStyle/>
          <a:p>
            <a:fld id="{050B88D7-7741-46C0-B3EE-0924E171B329}" type="slidenum">
              <a:rPr lang="en-US" smtClean="0"/>
              <a:pPr/>
              <a:t>28</a:t>
            </a:fld>
            <a:endParaRPr lang="en-US" dirty="0"/>
          </a:p>
        </p:txBody>
      </p:sp>
      <p:sp>
        <p:nvSpPr>
          <p:cNvPr id="4" name="TextBox 3">
            <a:extLst>
              <a:ext uri="{FF2B5EF4-FFF2-40B4-BE49-F238E27FC236}">
                <a16:creationId xmlns:a16="http://schemas.microsoft.com/office/drawing/2014/main" id="{F69D6F97-803E-CF0A-767D-92229089EDDB}"/>
              </a:ext>
            </a:extLst>
          </p:cNvPr>
          <p:cNvSpPr txBox="1"/>
          <p:nvPr/>
        </p:nvSpPr>
        <p:spPr>
          <a:xfrm>
            <a:off x="3961085" y="988195"/>
            <a:ext cx="6156434" cy="461665"/>
          </a:xfrm>
          <a:prstGeom prst="rect">
            <a:avLst/>
          </a:prstGeom>
          <a:noFill/>
        </p:spPr>
        <p:txBody>
          <a:bodyPr wrap="square">
            <a:spAutoFit/>
          </a:bodyPr>
          <a:lstStyle/>
          <a:p>
            <a:r>
              <a:rPr lang="en-US" altLang="en-US" sz="2400" b="1" dirty="0"/>
              <a:t>Multiprogramming</a:t>
            </a:r>
            <a:r>
              <a:rPr lang="en-US" altLang="en-US" sz="2400" dirty="0"/>
              <a:t> </a:t>
            </a:r>
            <a:r>
              <a:rPr lang="en-US" altLang="en-US" sz="2400" b="1" dirty="0"/>
              <a:t>(Batch system)</a:t>
            </a:r>
            <a:endParaRPr lang="en-IN" sz="2400" b="1" dirty="0"/>
          </a:p>
        </p:txBody>
      </p:sp>
      <p:sp>
        <p:nvSpPr>
          <p:cNvPr id="7" name="TextBox 6">
            <a:extLst>
              <a:ext uri="{FF2B5EF4-FFF2-40B4-BE49-F238E27FC236}">
                <a16:creationId xmlns:a16="http://schemas.microsoft.com/office/drawing/2014/main" id="{D30238EE-B1F0-8DD0-5291-23BFED74A1CD}"/>
              </a:ext>
            </a:extLst>
          </p:cNvPr>
          <p:cNvSpPr txBox="1"/>
          <p:nvPr/>
        </p:nvSpPr>
        <p:spPr>
          <a:xfrm>
            <a:off x="2999389" y="2541818"/>
            <a:ext cx="6156434" cy="2086725"/>
          </a:xfrm>
          <a:prstGeom prst="rect">
            <a:avLst/>
          </a:prstGeom>
          <a:noFill/>
        </p:spPr>
        <p:txBody>
          <a:bodyPr wrap="square">
            <a:spAutoFit/>
          </a:bodyPr>
          <a:lstStyle/>
          <a:p>
            <a:pPr marL="285750" indent="-285750">
              <a:lnSpc>
                <a:spcPct val="90000"/>
              </a:lnSpc>
              <a:buFont typeface="Arial" panose="020B0604020202020204" pitchFamily="34" charset="0"/>
              <a:buChar char="•"/>
            </a:pPr>
            <a:r>
              <a:rPr lang="en-US" altLang="en-US" sz="1800" dirty="0"/>
              <a:t>Single user cannot always keep CPU and I/O devices busy </a:t>
            </a:r>
          </a:p>
          <a:p>
            <a:pPr marL="285750" indent="-285750">
              <a:lnSpc>
                <a:spcPct val="90000"/>
              </a:lnSpc>
              <a:buFont typeface="Arial" panose="020B0604020202020204" pitchFamily="34" charset="0"/>
              <a:buChar char="•"/>
            </a:pPr>
            <a:r>
              <a:rPr lang="en-US" altLang="en-US" sz="1800" dirty="0"/>
              <a:t>Multiprogramming organizes jobs (code and data) so CPU always has one to execute</a:t>
            </a:r>
          </a:p>
          <a:p>
            <a:pPr marL="285750" indent="-285750">
              <a:lnSpc>
                <a:spcPct val="90000"/>
              </a:lnSpc>
              <a:buFont typeface="Arial" panose="020B0604020202020204" pitchFamily="34" charset="0"/>
              <a:buChar char="•"/>
            </a:pPr>
            <a:r>
              <a:rPr lang="en-US" altLang="en-US" sz="1800" dirty="0"/>
              <a:t>A subset of total jobs in system is kept in memory</a:t>
            </a:r>
          </a:p>
          <a:p>
            <a:pPr marL="285750" indent="-285750">
              <a:lnSpc>
                <a:spcPct val="90000"/>
              </a:lnSpc>
              <a:buFont typeface="Arial" panose="020B0604020202020204" pitchFamily="34" charset="0"/>
              <a:buChar char="•"/>
            </a:pPr>
            <a:r>
              <a:rPr lang="en-US" altLang="en-US" sz="1800" dirty="0"/>
              <a:t>One job selected and run via </a:t>
            </a:r>
            <a:r>
              <a:rPr lang="en-US" altLang="en-US" b="1" dirty="0">
                <a:solidFill>
                  <a:srgbClr val="006699"/>
                </a:solidFill>
                <a:latin typeface="+mj-lt"/>
              </a:rPr>
              <a:t>job scheduling</a:t>
            </a:r>
          </a:p>
          <a:p>
            <a:pPr marL="285750" indent="-285750">
              <a:lnSpc>
                <a:spcPct val="90000"/>
              </a:lnSpc>
              <a:buFont typeface="Arial" panose="020B0604020202020204" pitchFamily="34" charset="0"/>
              <a:buChar char="•"/>
            </a:pPr>
            <a:r>
              <a:rPr lang="en-US" altLang="en-US" sz="1800" dirty="0"/>
              <a:t>When job has to wait (for I/O for example), OS switches to another job</a:t>
            </a:r>
          </a:p>
        </p:txBody>
      </p:sp>
    </p:spTree>
    <p:extLst>
      <p:ext uri="{BB962C8B-B14F-4D97-AF65-F5344CB8AC3E}">
        <p14:creationId xmlns:p14="http://schemas.microsoft.com/office/powerpoint/2010/main" val="26239546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2E0C59-819F-777F-7FCC-FB59910E22E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A66CD76-D48B-32ED-3566-D8622FAEFEA8}"/>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5F7BEF6C-1C4B-97C4-5330-3DFC463E06A9}"/>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D4914BB9-D7B3-9810-DAA4-EFF0E9DB7553}"/>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C3A0E255-6092-FFA8-A3DA-25F6EF13E5ED}"/>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F9EF3F4F-9576-87B3-AD5F-7CCEB931AC48}"/>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495F66D1-5FFC-C190-E7AB-6C1874571784}"/>
              </a:ext>
            </a:extLst>
          </p:cNvPr>
          <p:cNvSpPr>
            <a:spLocks noGrp="1"/>
          </p:cNvSpPr>
          <p:nvPr>
            <p:ph type="sldNum" sz="quarter" idx="12"/>
          </p:nvPr>
        </p:nvSpPr>
        <p:spPr/>
        <p:txBody>
          <a:bodyPr/>
          <a:lstStyle/>
          <a:p>
            <a:fld id="{050B88D7-7741-46C0-B3EE-0924E171B329}" type="slidenum">
              <a:rPr lang="en-US" smtClean="0"/>
              <a:pPr/>
              <a:t>29</a:t>
            </a:fld>
            <a:endParaRPr lang="en-US" dirty="0"/>
          </a:p>
        </p:txBody>
      </p:sp>
      <p:sp>
        <p:nvSpPr>
          <p:cNvPr id="4" name="TextBox 3">
            <a:extLst>
              <a:ext uri="{FF2B5EF4-FFF2-40B4-BE49-F238E27FC236}">
                <a16:creationId xmlns:a16="http://schemas.microsoft.com/office/drawing/2014/main" id="{7E73FD85-272A-F77B-C9B2-5C702FD49216}"/>
              </a:ext>
            </a:extLst>
          </p:cNvPr>
          <p:cNvSpPr txBox="1"/>
          <p:nvPr/>
        </p:nvSpPr>
        <p:spPr>
          <a:xfrm>
            <a:off x="4229100" y="960738"/>
            <a:ext cx="6156434" cy="461665"/>
          </a:xfrm>
          <a:prstGeom prst="rect">
            <a:avLst/>
          </a:prstGeom>
          <a:noFill/>
        </p:spPr>
        <p:txBody>
          <a:bodyPr wrap="square">
            <a:spAutoFit/>
          </a:bodyPr>
          <a:lstStyle/>
          <a:p>
            <a:r>
              <a:rPr lang="en-US" altLang="en-US" sz="2400" b="1" dirty="0"/>
              <a:t>Multitasking (Timesharing)</a:t>
            </a:r>
            <a:endParaRPr lang="en-IN" sz="2400" b="1" dirty="0"/>
          </a:p>
        </p:txBody>
      </p:sp>
      <p:sp>
        <p:nvSpPr>
          <p:cNvPr id="7" name="TextBox 6">
            <a:extLst>
              <a:ext uri="{FF2B5EF4-FFF2-40B4-BE49-F238E27FC236}">
                <a16:creationId xmlns:a16="http://schemas.microsoft.com/office/drawing/2014/main" id="{DE0F6581-2397-0294-C71B-A2976EBCC219}"/>
              </a:ext>
            </a:extLst>
          </p:cNvPr>
          <p:cNvSpPr txBox="1"/>
          <p:nvPr/>
        </p:nvSpPr>
        <p:spPr>
          <a:xfrm>
            <a:off x="3080114" y="1890414"/>
            <a:ext cx="6156434" cy="2945422"/>
          </a:xfrm>
          <a:prstGeom prst="rect">
            <a:avLst/>
          </a:prstGeom>
          <a:noFill/>
        </p:spPr>
        <p:txBody>
          <a:bodyPr wrap="square">
            <a:spAutoFit/>
          </a:bodyPr>
          <a:lstStyle/>
          <a:p>
            <a:pPr marL="285750" indent="-285750">
              <a:lnSpc>
                <a:spcPct val="90000"/>
              </a:lnSpc>
              <a:buFont typeface="Arial" panose="020B0604020202020204" pitchFamily="34" charset="0"/>
              <a:buChar char="•"/>
            </a:pPr>
            <a:r>
              <a:rPr lang="en-US" altLang="en-US" sz="1600" dirty="0"/>
              <a:t>A logical extension of Batch systems– the CPU switches jobs so frequently that users can interact with each job while it is running, creating </a:t>
            </a:r>
            <a:r>
              <a:rPr lang="en-US" altLang="en-US" b="1" dirty="0">
                <a:solidFill>
                  <a:srgbClr val="006699"/>
                </a:solidFill>
                <a:latin typeface="+mj-lt"/>
              </a:rPr>
              <a:t>interactive</a:t>
            </a:r>
            <a:r>
              <a:rPr lang="en-US" altLang="en-US" sz="1600" dirty="0"/>
              <a:t> computing</a:t>
            </a:r>
          </a:p>
          <a:p>
            <a:pPr marL="742950" lvl="1" indent="-285750">
              <a:lnSpc>
                <a:spcPct val="90000"/>
              </a:lnSpc>
              <a:buFont typeface="Arial" panose="020B0604020202020204" pitchFamily="34" charset="0"/>
              <a:buChar char="•"/>
            </a:pPr>
            <a:r>
              <a:rPr lang="en-US" altLang="en-US" b="1" dirty="0">
                <a:solidFill>
                  <a:srgbClr val="006699"/>
                </a:solidFill>
                <a:latin typeface="+mj-lt"/>
              </a:rPr>
              <a:t>Response time </a:t>
            </a:r>
            <a:r>
              <a:rPr lang="en-US" altLang="en-US" sz="1600" dirty="0"/>
              <a:t>should be &lt; 1 second</a:t>
            </a:r>
          </a:p>
          <a:p>
            <a:pPr marL="742950" lvl="1" indent="-285750">
              <a:lnSpc>
                <a:spcPct val="90000"/>
              </a:lnSpc>
              <a:buFont typeface="Arial" panose="020B0604020202020204" pitchFamily="34" charset="0"/>
              <a:buChar char="•"/>
            </a:pPr>
            <a:r>
              <a:rPr lang="en-US" altLang="en-US" sz="1600" dirty="0"/>
              <a:t>Each user has at least one program executing in memory </a:t>
            </a:r>
            <a:r>
              <a:rPr lang="en-US" altLang="en-US" sz="1600" dirty="0">
                <a:sym typeface="Wingdings 3" panose="05040102010807070707" pitchFamily="18" charset="2"/>
              </a:rPr>
              <a:t> </a:t>
            </a:r>
            <a:r>
              <a:rPr lang="en-US" altLang="en-US" b="1" dirty="0">
                <a:solidFill>
                  <a:srgbClr val="006699"/>
                </a:solidFill>
                <a:latin typeface="+mj-lt"/>
                <a:sym typeface="Wingdings 3" panose="05040102010807070707" pitchFamily="18" charset="2"/>
              </a:rPr>
              <a:t>process</a:t>
            </a:r>
          </a:p>
          <a:p>
            <a:pPr marL="742950" lvl="1" indent="-285750">
              <a:lnSpc>
                <a:spcPct val="90000"/>
              </a:lnSpc>
              <a:buFont typeface="Arial" panose="020B0604020202020204" pitchFamily="34" charset="0"/>
              <a:buChar char="•"/>
            </a:pPr>
            <a:r>
              <a:rPr lang="en-US" altLang="en-US" sz="1600" dirty="0">
                <a:sym typeface="Wingdings 3" panose="05040102010807070707" pitchFamily="18" charset="2"/>
              </a:rPr>
              <a:t>If several jobs ready to run at the same time  </a:t>
            </a:r>
            <a:r>
              <a:rPr lang="en-US" altLang="en-US" b="1" dirty="0">
                <a:solidFill>
                  <a:srgbClr val="006699"/>
                </a:solidFill>
                <a:latin typeface="+mj-lt"/>
                <a:sym typeface="Wingdings 3" panose="05040102010807070707" pitchFamily="18" charset="2"/>
              </a:rPr>
              <a:t>CPU scheduling</a:t>
            </a:r>
          </a:p>
          <a:p>
            <a:pPr marL="742950" lvl="1" indent="-285750">
              <a:lnSpc>
                <a:spcPct val="90000"/>
              </a:lnSpc>
              <a:buFont typeface="Arial" panose="020B0604020202020204" pitchFamily="34" charset="0"/>
              <a:buChar char="•"/>
            </a:pPr>
            <a:r>
              <a:rPr lang="en-US" altLang="en-US" sz="1600" dirty="0">
                <a:sym typeface="Wingdings 3" panose="05040102010807070707" pitchFamily="18" charset="2"/>
              </a:rPr>
              <a:t>If processes don</a:t>
            </a:r>
            <a:r>
              <a:rPr lang="ja-JP" altLang="en-US" sz="1600" dirty="0">
                <a:sym typeface="Wingdings 3" panose="05040102010807070707" pitchFamily="18" charset="2"/>
              </a:rPr>
              <a:t>’</a:t>
            </a:r>
            <a:r>
              <a:rPr lang="en-US" altLang="ja-JP" sz="1600" dirty="0">
                <a:sym typeface="Wingdings 3" panose="05040102010807070707" pitchFamily="18" charset="2"/>
              </a:rPr>
              <a:t>t fit in memory, </a:t>
            </a:r>
            <a:r>
              <a:rPr lang="en-US" altLang="ja-JP" b="1" dirty="0">
                <a:solidFill>
                  <a:srgbClr val="006699"/>
                </a:solidFill>
                <a:latin typeface="+mj-lt"/>
                <a:sym typeface="Wingdings 3" panose="05040102010807070707" pitchFamily="18" charset="2"/>
              </a:rPr>
              <a:t>swapping</a:t>
            </a:r>
            <a:r>
              <a:rPr lang="en-US" altLang="ja-JP" sz="1600" dirty="0">
                <a:sym typeface="Wingdings 3" panose="05040102010807070707" pitchFamily="18" charset="2"/>
              </a:rPr>
              <a:t> moves them in and out to run</a:t>
            </a:r>
          </a:p>
          <a:p>
            <a:pPr marL="742950" lvl="1" indent="-285750">
              <a:lnSpc>
                <a:spcPct val="90000"/>
              </a:lnSpc>
              <a:buFont typeface="Arial" panose="020B0604020202020204" pitchFamily="34" charset="0"/>
              <a:buChar char="•"/>
            </a:pPr>
            <a:r>
              <a:rPr lang="en-US" altLang="en-US" b="1" dirty="0">
                <a:solidFill>
                  <a:srgbClr val="006699"/>
                </a:solidFill>
                <a:latin typeface="+mj-lt"/>
                <a:sym typeface="Wingdings 3" panose="05040102010807070707" pitchFamily="18" charset="2"/>
              </a:rPr>
              <a:t>Virtual memory </a:t>
            </a:r>
            <a:r>
              <a:rPr lang="en-US" altLang="en-US" sz="1600" dirty="0">
                <a:sym typeface="Wingdings 3" panose="05040102010807070707" pitchFamily="18" charset="2"/>
              </a:rPr>
              <a:t>allows execution of processes not completely in memory</a:t>
            </a:r>
          </a:p>
        </p:txBody>
      </p:sp>
    </p:spTree>
    <p:extLst>
      <p:ext uri="{BB962C8B-B14F-4D97-AF65-F5344CB8AC3E}">
        <p14:creationId xmlns:p14="http://schemas.microsoft.com/office/powerpoint/2010/main" val="38399391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0536BE2-46A2-2BD5-D460-0042D35CDBBA}"/>
              </a:ext>
            </a:extLst>
          </p:cNvPr>
          <p:cNvSpPr>
            <a:spLocks noGrp="1"/>
          </p:cNvSpPr>
          <p:nvPr>
            <p:ph type="ftr" sz="quarter" idx="5"/>
          </p:nvPr>
        </p:nvSpPr>
        <p:spPr/>
        <p:txBody>
          <a:bodyPr/>
          <a:lstStyle/>
          <a:p>
            <a:r>
              <a:rPr lang="en-US"/>
              <a:t>Department of CSE, ATMECE, Mysuru</a:t>
            </a:r>
            <a:endParaRPr lang="en-US" dirty="0"/>
          </a:p>
        </p:txBody>
      </p:sp>
      <p:sp>
        <p:nvSpPr>
          <p:cNvPr id="3" name="Date Placeholder 2">
            <a:extLst>
              <a:ext uri="{FF2B5EF4-FFF2-40B4-BE49-F238E27FC236}">
                <a16:creationId xmlns:a16="http://schemas.microsoft.com/office/drawing/2014/main" id="{6EA7B246-C8DD-12CB-1FA2-A38F0633C390}"/>
              </a:ext>
            </a:extLst>
          </p:cNvPr>
          <p:cNvSpPr>
            <a:spLocks noGrp="1"/>
          </p:cNvSpPr>
          <p:nvPr>
            <p:ph type="dt" sz="half" idx="6"/>
          </p:nvPr>
        </p:nvSpPr>
        <p:spPr/>
        <p:txBody>
          <a:bodyPr/>
          <a:lstStyle/>
          <a:p>
            <a:r>
              <a:rPr lang="en-US"/>
              <a:t>24/07/2025</a:t>
            </a:r>
          </a:p>
        </p:txBody>
      </p:sp>
      <p:sp>
        <p:nvSpPr>
          <p:cNvPr id="4" name="Slide Number Placeholder 3">
            <a:extLst>
              <a:ext uri="{FF2B5EF4-FFF2-40B4-BE49-F238E27FC236}">
                <a16:creationId xmlns:a16="http://schemas.microsoft.com/office/drawing/2014/main" id="{934B4D0E-FA71-8CB2-DC69-CC94A00C3933}"/>
              </a:ext>
            </a:extLst>
          </p:cNvPr>
          <p:cNvSpPr>
            <a:spLocks noGrp="1"/>
          </p:cNvSpPr>
          <p:nvPr>
            <p:ph type="sldNum" sz="quarter" idx="7"/>
          </p:nvPr>
        </p:nvSpPr>
        <p:spPr/>
        <p:txBody>
          <a:bodyPr/>
          <a:lstStyle/>
          <a:p>
            <a:fld id="{050B88D7-7741-46C0-B3EE-0924E171B329}" type="slidenum">
              <a:rPr lang="en-US" smtClean="0"/>
              <a:pPr/>
              <a:t>3</a:t>
            </a:fld>
            <a:endParaRPr lang="en-US"/>
          </a:p>
        </p:txBody>
      </p:sp>
      <p:sp>
        <p:nvSpPr>
          <p:cNvPr id="6" name="TextBox 5">
            <a:extLst>
              <a:ext uri="{FF2B5EF4-FFF2-40B4-BE49-F238E27FC236}">
                <a16:creationId xmlns:a16="http://schemas.microsoft.com/office/drawing/2014/main" id="{C0E5F74D-6ADB-2F0C-2CE5-EB5B02B6ECF0}"/>
              </a:ext>
            </a:extLst>
          </p:cNvPr>
          <p:cNvSpPr txBox="1"/>
          <p:nvPr/>
        </p:nvSpPr>
        <p:spPr>
          <a:xfrm>
            <a:off x="2814400" y="1029278"/>
            <a:ext cx="6156434" cy="830997"/>
          </a:xfrm>
          <a:prstGeom prst="rect">
            <a:avLst/>
          </a:prstGeom>
          <a:noFill/>
        </p:spPr>
        <p:txBody>
          <a:bodyPr wrap="square">
            <a:spAutoFit/>
          </a:bodyPr>
          <a:lstStyle/>
          <a:p>
            <a:r>
              <a:rPr lang="en-US" altLang="en-US" sz="2400" b="1" dirty="0"/>
              <a:t>What</a:t>
            </a:r>
            <a:r>
              <a:rPr lang="en-US" altLang="en-US" sz="1800" dirty="0"/>
              <a:t> </a:t>
            </a:r>
            <a:r>
              <a:rPr lang="en-US" altLang="en-US" sz="2400" b="1" dirty="0"/>
              <a:t>Does the Term Operating System Mean?</a:t>
            </a:r>
            <a:endParaRPr lang="en-IN" sz="2400" b="1" dirty="0"/>
          </a:p>
        </p:txBody>
      </p:sp>
      <p:sp>
        <p:nvSpPr>
          <p:cNvPr id="8" name="TextBox 7">
            <a:extLst>
              <a:ext uri="{FF2B5EF4-FFF2-40B4-BE49-F238E27FC236}">
                <a16:creationId xmlns:a16="http://schemas.microsoft.com/office/drawing/2014/main" id="{8825B523-A763-D66C-3DC7-8E592C026751}"/>
              </a:ext>
            </a:extLst>
          </p:cNvPr>
          <p:cNvSpPr txBox="1"/>
          <p:nvPr/>
        </p:nvSpPr>
        <p:spPr>
          <a:xfrm>
            <a:off x="1753913" y="1765849"/>
            <a:ext cx="6156434" cy="2585323"/>
          </a:xfrm>
          <a:prstGeom prst="rect">
            <a:avLst/>
          </a:prstGeom>
          <a:noFill/>
        </p:spPr>
        <p:txBody>
          <a:bodyPr wrap="square">
            <a:spAutoFit/>
          </a:bodyPr>
          <a:lstStyle/>
          <a:p>
            <a:pPr marL="285750" indent="-285750">
              <a:buFont typeface="Arial" panose="020B0604020202020204" pitchFamily="34" charset="0"/>
              <a:buChar char="•"/>
            </a:pPr>
            <a:r>
              <a:rPr lang="en-US" altLang="en-US" dirty="0"/>
              <a:t>An operating system is “fill in the blanks”</a:t>
            </a:r>
          </a:p>
          <a:p>
            <a:pPr marL="285750" indent="-285750">
              <a:buFont typeface="Arial" panose="020B0604020202020204" pitchFamily="34" charset="0"/>
              <a:buChar char="•"/>
            </a:pPr>
            <a:r>
              <a:rPr lang="en-US" altLang="en-US" dirty="0"/>
              <a:t>What about:</a:t>
            </a:r>
          </a:p>
          <a:p>
            <a:pPr marL="742950" lvl="1" indent="-285750">
              <a:buFont typeface="Arial" panose="020B0604020202020204" pitchFamily="34" charset="0"/>
              <a:buChar char="•"/>
            </a:pPr>
            <a:r>
              <a:rPr lang="en-US" altLang="en-US" dirty="0"/>
              <a:t>Car </a:t>
            </a:r>
          </a:p>
          <a:p>
            <a:pPr marL="742950" lvl="1" indent="-285750">
              <a:buFont typeface="Arial" panose="020B0604020202020204" pitchFamily="34" charset="0"/>
              <a:buChar char="•"/>
            </a:pPr>
            <a:r>
              <a:rPr lang="en-US" altLang="en-US" dirty="0"/>
              <a:t>Airplane</a:t>
            </a:r>
          </a:p>
          <a:p>
            <a:pPr marL="742950" lvl="1" indent="-285750">
              <a:buFont typeface="Arial" panose="020B0604020202020204" pitchFamily="34" charset="0"/>
              <a:buChar char="•"/>
            </a:pPr>
            <a:r>
              <a:rPr lang="en-US" altLang="en-US" dirty="0"/>
              <a:t>Printer</a:t>
            </a:r>
          </a:p>
          <a:p>
            <a:pPr marL="742950" lvl="1" indent="-285750">
              <a:buFont typeface="Arial" panose="020B0604020202020204" pitchFamily="34" charset="0"/>
              <a:buChar char="•"/>
            </a:pPr>
            <a:r>
              <a:rPr lang="en-US" altLang="en-US" dirty="0"/>
              <a:t>Washing Machine</a:t>
            </a:r>
          </a:p>
          <a:p>
            <a:pPr marL="742950" lvl="1" indent="-285750">
              <a:buFont typeface="Arial" panose="020B0604020202020204" pitchFamily="34" charset="0"/>
              <a:buChar char="•"/>
            </a:pPr>
            <a:r>
              <a:rPr lang="en-US" altLang="en-US" dirty="0"/>
              <a:t>Toaster</a:t>
            </a:r>
          </a:p>
          <a:p>
            <a:pPr marL="742950" lvl="1" indent="-285750">
              <a:buFont typeface="Arial" panose="020B0604020202020204" pitchFamily="34" charset="0"/>
              <a:buChar char="•"/>
            </a:pPr>
            <a:r>
              <a:rPr lang="en-US" altLang="en-US" dirty="0"/>
              <a:t>Compiler</a:t>
            </a:r>
          </a:p>
          <a:p>
            <a:pPr marL="742950" lvl="1" indent="-285750">
              <a:buFont typeface="Arial" panose="020B0604020202020204" pitchFamily="34" charset="0"/>
              <a:buChar char="•"/>
            </a:pPr>
            <a:r>
              <a:rPr lang="en-US" altLang="en-US" dirty="0"/>
              <a:t>Etc.</a:t>
            </a:r>
            <a:endParaRPr lang="en-IN" dirty="0"/>
          </a:p>
        </p:txBody>
      </p:sp>
    </p:spTree>
    <p:extLst>
      <p:ext uri="{BB962C8B-B14F-4D97-AF65-F5344CB8AC3E}">
        <p14:creationId xmlns:p14="http://schemas.microsoft.com/office/powerpoint/2010/main" val="9675367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8B5B4E-DC52-BBC0-8B02-AC6C0E24A07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AB199E7-B55D-3380-1C3D-87DCC8EA1E42}"/>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BABB3863-03C0-00E1-662E-9BC44912C80E}"/>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7BBFD4A5-26E8-DC67-5BE1-5317A4C78B2B}"/>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EB63DA84-7D9A-19C4-1C8F-ACF8D3D23C6C}"/>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99039680-710A-D52C-5628-6F74202AF32E}"/>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35C9E6ED-9F05-318F-31EE-FDD7EAD6FC3D}"/>
              </a:ext>
            </a:extLst>
          </p:cNvPr>
          <p:cNvSpPr>
            <a:spLocks noGrp="1"/>
          </p:cNvSpPr>
          <p:nvPr>
            <p:ph type="sldNum" sz="quarter" idx="12"/>
          </p:nvPr>
        </p:nvSpPr>
        <p:spPr/>
        <p:txBody>
          <a:bodyPr/>
          <a:lstStyle/>
          <a:p>
            <a:fld id="{050B88D7-7741-46C0-B3EE-0924E171B329}" type="slidenum">
              <a:rPr lang="en-US" smtClean="0"/>
              <a:pPr/>
              <a:t>30</a:t>
            </a:fld>
            <a:endParaRPr lang="en-US" dirty="0"/>
          </a:p>
        </p:txBody>
      </p:sp>
      <p:sp>
        <p:nvSpPr>
          <p:cNvPr id="4" name="TextBox 3">
            <a:extLst>
              <a:ext uri="{FF2B5EF4-FFF2-40B4-BE49-F238E27FC236}">
                <a16:creationId xmlns:a16="http://schemas.microsoft.com/office/drawing/2014/main" id="{125D06E7-E8B1-1A94-9225-B41ECB25BE50}"/>
              </a:ext>
            </a:extLst>
          </p:cNvPr>
          <p:cNvSpPr txBox="1"/>
          <p:nvPr/>
        </p:nvSpPr>
        <p:spPr>
          <a:xfrm>
            <a:off x="3267403" y="1029655"/>
            <a:ext cx="6156434" cy="830997"/>
          </a:xfrm>
          <a:prstGeom prst="rect">
            <a:avLst/>
          </a:prstGeom>
          <a:noFill/>
        </p:spPr>
        <p:txBody>
          <a:bodyPr wrap="square">
            <a:spAutoFit/>
          </a:bodyPr>
          <a:lstStyle/>
          <a:p>
            <a:r>
              <a:rPr lang="en-US" altLang="en-US" sz="2400" b="1" dirty="0"/>
              <a:t>Memory Layout for </a:t>
            </a:r>
            <a:r>
              <a:rPr lang="en-US" altLang="en-US" sz="2400" b="1" dirty="0" err="1"/>
              <a:t>Multiprogrammed</a:t>
            </a:r>
            <a:r>
              <a:rPr lang="en-US" altLang="en-US" sz="2400" b="1" dirty="0"/>
              <a:t> System</a:t>
            </a:r>
            <a:endParaRPr lang="en-IN" sz="2400" b="1" dirty="0"/>
          </a:p>
        </p:txBody>
      </p:sp>
      <p:pic>
        <p:nvPicPr>
          <p:cNvPr id="6" name="Picture 2">
            <a:extLst>
              <a:ext uri="{FF2B5EF4-FFF2-40B4-BE49-F238E27FC236}">
                <a16:creationId xmlns:a16="http://schemas.microsoft.com/office/drawing/2014/main" id="{43D420B2-54BA-60CD-BB7C-267784091B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6012" y="1929828"/>
            <a:ext cx="2270125" cy="358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086212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9E3F73-2AC7-C71C-819A-08024C723E6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C9F5B2F-8300-0CF8-42DF-D2C0112CE1C9}"/>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5A5CD160-FD58-0AED-9B5F-EB7AE68A3283}"/>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8AF87270-D61E-883C-4F31-E1331DBA74F4}"/>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B88B6DAA-3314-086D-6B36-34B5E24DDF7C}"/>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29021031-DC62-B312-73F5-83E574E0A097}"/>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007EDB67-9EF7-F5EC-EA5A-8C8916E81B45}"/>
              </a:ext>
            </a:extLst>
          </p:cNvPr>
          <p:cNvSpPr>
            <a:spLocks noGrp="1"/>
          </p:cNvSpPr>
          <p:nvPr>
            <p:ph type="sldNum" sz="quarter" idx="12"/>
          </p:nvPr>
        </p:nvSpPr>
        <p:spPr/>
        <p:txBody>
          <a:bodyPr/>
          <a:lstStyle/>
          <a:p>
            <a:fld id="{050B88D7-7741-46C0-B3EE-0924E171B329}" type="slidenum">
              <a:rPr lang="en-US" smtClean="0"/>
              <a:pPr/>
              <a:t>31</a:t>
            </a:fld>
            <a:endParaRPr lang="en-US" dirty="0"/>
          </a:p>
        </p:txBody>
      </p:sp>
      <p:sp>
        <p:nvSpPr>
          <p:cNvPr id="4" name="TextBox 3">
            <a:extLst>
              <a:ext uri="{FF2B5EF4-FFF2-40B4-BE49-F238E27FC236}">
                <a16:creationId xmlns:a16="http://schemas.microsoft.com/office/drawing/2014/main" id="{785E776D-8B82-2682-D692-8DDACFF0374D}"/>
              </a:ext>
            </a:extLst>
          </p:cNvPr>
          <p:cNvSpPr txBox="1"/>
          <p:nvPr/>
        </p:nvSpPr>
        <p:spPr>
          <a:xfrm>
            <a:off x="4482924" y="913442"/>
            <a:ext cx="6156434" cy="461665"/>
          </a:xfrm>
          <a:prstGeom prst="rect">
            <a:avLst/>
          </a:prstGeom>
          <a:noFill/>
        </p:spPr>
        <p:txBody>
          <a:bodyPr wrap="square">
            <a:spAutoFit/>
          </a:bodyPr>
          <a:lstStyle/>
          <a:p>
            <a:r>
              <a:rPr lang="en-US" altLang="en-US" sz="2400" b="1" dirty="0"/>
              <a:t>Dual-mode Operation</a:t>
            </a:r>
            <a:endParaRPr lang="en-IN" sz="2400" b="1" dirty="0"/>
          </a:p>
        </p:txBody>
      </p:sp>
      <p:sp>
        <p:nvSpPr>
          <p:cNvPr id="7" name="TextBox 6">
            <a:extLst>
              <a:ext uri="{FF2B5EF4-FFF2-40B4-BE49-F238E27FC236}">
                <a16:creationId xmlns:a16="http://schemas.microsoft.com/office/drawing/2014/main" id="{34645310-24BE-0F66-595E-DE20AA5A3BCC}"/>
              </a:ext>
            </a:extLst>
          </p:cNvPr>
          <p:cNvSpPr txBox="1"/>
          <p:nvPr/>
        </p:nvSpPr>
        <p:spPr>
          <a:xfrm>
            <a:off x="2999389" y="1669272"/>
            <a:ext cx="6156434" cy="3831818"/>
          </a:xfrm>
          <a:prstGeom prst="rect">
            <a:avLst/>
          </a:prstGeom>
          <a:noFill/>
        </p:spPr>
        <p:txBody>
          <a:bodyPr wrap="square">
            <a:spAutoFit/>
          </a:bodyPr>
          <a:lstStyle/>
          <a:p>
            <a:pPr marL="285750" indent="-285750">
              <a:lnSpc>
                <a:spcPct val="90000"/>
              </a:lnSpc>
              <a:buFont typeface="Arial" panose="020B0604020202020204" pitchFamily="34" charset="0"/>
              <a:buChar char="•"/>
            </a:pPr>
            <a:r>
              <a:rPr lang="en-US" altLang="en-US" b="1" dirty="0">
                <a:solidFill>
                  <a:srgbClr val="006699"/>
                </a:solidFill>
                <a:latin typeface="+mj-lt"/>
              </a:rPr>
              <a:t>Dual-mode</a:t>
            </a:r>
            <a:r>
              <a:rPr lang="en-US" altLang="en-US" b="1" dirty="0">
                <a:solidFill>
                  <a:srgbClr val="3366FF"/>
                </a:solidFill>
              </a:rPr>
              <a:t> </a:t>
            </a:r>
            <a:r>
              <a:rPr lang="en-US" altLang="en-US" dirty="0"/>
              <a:t>operation allows OS to protect itself and other system components</a:t>
            </a:r>
          </a:p>
          <a:p>
            <a:pPr marL="742950" lvl="1" indent="-285750">
              <a:lnSpc>
                <a:spcPct val="90000"/>
              </a:lnSpc>
              <a:buFont typeface="Arial" panose="020B0604020202020204" pitchFamily="34" charset="0"/>
              <a:buChar char="•"/>
            </a:pPr>
            <a:r>
              <a:rPr lang="en-US" altLang="en-US" b="1" dirty="0">
                <a:solidFill>
                  <a:srgbClr val="006699"/>
                </a:solidFill>
                <a:latin typeface="+mj-lt"/>
              </a:rPr>
              <a:t>User mode </a:t>
            </a:r>
            <a:r>
              <a:rPr lang="en-US" altLang="en-US" dirty="0"/>
              <a:t>and </a:t>
            </a:r>
            <a:r>
              <a:rPr lang="en-US" altLang="en-US" b="1" dirty="0">
                <a:solidFill>
                  <a:srgbClr val="006699"/>
                </a:solidFill>
                <a:latin typeface="+mj-lt"/>
              </a:rPr>
              <a:t>kernel mode </a:t>
            </a:r>
          </a:p>
          <a:p>
            <a:pPr marL="285750" indent="-285750">
              <a:lnSpc>
                <a:spcPct val="90000"/>
              </a:lnSpc>
              <a:buFont typeface="Arial" panose="020B0604020202020204" pitchFamily="34" charset="0"/>
              <a:buChar char="•"/>
            </a:pPr>
            <a:r>
              <a:rPr lang="en-US" altLang="en-US" b="1" dirty="0">
                <a:solidFill>
                  <a:srgbClr val="006699"/>
                </a:solidFill>
                <a:latin typeface="+mj-lt"/>
              </a:rPr>
              <a:t>Mode bit </a:t>
            </a:r>
            <a:r>
              <a:rPr lang="en-US" altLang="en-US" dirty="0"/>
              <a:t>provided by hardware </a:t>
            </a:r>
          </a:p>
          <a:p>
            <a:pPr marL="742950" lvl="1" indent="-285750">
              <a:lnSpc>
                <a:spcPct val="90000"/>
              </a:lnSpc>
              <a:buFont typeface="Arial" panose="020B0604020202020204" pitchFamily="34" charset="0"/>
              <a:buChar char="•"/>
            </a:pPr>
            <a:r>
              <a:rPr lang="en-US" altLang="en-US" dirty="0"/>
              <a:t>Provides ability to distinguish when system is running user code or kernel code.</a:t>
            </a:r>
          </a:p>
          <a:p>
            <a:pPr marL="742950" lvl="1" indent="-285750">
              <a:lnSpc>
                <a:spcPct val="90000"/>
              </a:lnSpc>
              <a:buFont typeface="Arial" panose="020B0604020202020204" pitchFamily="34" charset="0"/>
              <a:buChar char="•"/>
            </a:pPr>
            <a:r>
              <a:rPr lang="en-US" altLang="en-US" dirty="0"/>
              <a:t>When a user is running </a:t>
            </a:r>
            <a:r>
              <a:rPr lang="en-US" altLang="en-US" dirty="0">
                <a:sym typeface="Wingdings 3" panose="05040102010807070707" pitchFamily="18" charset="2"/>
              </a:rPr>
              <a:t> </a:t>
            </a:r>
            <a:r>
              <a:rPr lang="en-US" altLang="en-US" dirty="0">
                <a:sym typeface="Wingdings" panose="05000000000000000000" pitchFamily="2" charset="2"/>
              </a:rPr>
              <a:t>mode bit is “user”</a:t>
            </a:r>
          </a:p>
          <a:p>
            <a:pPr marL="742950" lvl="1" indent="-285750">
              <a:lnSpc>
                <a:spcPct val="90000"/>
              </a:lnSpc>
              <a:buFont typeface="Arial" panose="020B0604020202020204" pitchFamily="34" charset="0"/>
              <a:buChar char="•"/>
            </a:pPr>
            <a:r>
              <a:rPr lang="en-US" altLang="en-US" dirty="0"/>
              <a:t>When kernel code is executing </a:t>
            </a:r>
            <a:r>
              <a:rPr lang="en-US" altLang="en-US" dirty="0">
                <a:sym typeface="Wingdings 3" panose="05040102010807070707" pitchFamily="18" charset="2"/>
              </a:rPr>
              <a:t> </a:t>
            </a:r>
            <a:r>
              <a:rPr lang="en-US" altLang="en-US" dirty="0">
                <a:sym typeface="Wingdings" panose="05000000000000000000" pitchFamily="2" charset="2"/>
              </a:rPr>
              <a:t>mode bit is “kernel”</a:t>
            </a:r>
          </a:p>
          <a:p>
            <a:pPr marL="285750" indent="-285750">
              <a:lnSpc>
                <a:spcPct val="90000"/>
              </a:lnSpc>
              <a:buFont typeface="Arial" panose="020B0604020202020204" pitchFamily="34" charset="0"/>
              <a:buChar char="•"/>
            </a:pPr>
            <a:r>
              <a:rPr lang="en-US" altLang="en-US" dirty="0">
                <a:sym typeface="Wingdings" panose="05000000000000000000" pitchFamily="2" charset="2"/>
              </a:rPr>
              <a:t>How do we guarantee that user does not explicitly set the mode bit to “kernel”?</a:t>
            </a:r>
          </a:p>
          <a:p>
            <a:pPr marL="742950" lvl="1" indent="-285750">
              <a:lnSpc>
                <a:spcPct val="90000"/>
              </a:lnSpc>
              <a:buFont typeface="Arial" panose="020B0604020202020204" pitchFamily="34" charset="0"/>
              <a:buChar char="•"/>
            </a:pPr>
            <a:r>
              <a:rPr lang="en-US" altLang="en-US" dirty="0"/>
              <a:t>System call changes mode to kernel, return from call resets it to user</a:t>
            </a:r>
          </a:p>
          <a:p>
            <a:pPr marL="285750" indent="-285750">
              <a:lnSpc>
                <a:spcPct val="90000"/>
              </a:lnSpc>
              <a:buFont typeface="Arial" panose="020B0604020202020204" pitchFamily="34" charset="0"/>
              <a:buChar char="•"/>
            </a:pPr>
            <a:r>
              <a:rPr lang="en-US" altLang="en-US" dirty="0"/>
              <a:t>Some instructions designated as </a:t>
            </a:r>
            <a:r>
              <a:rPr lang="en-US" altLang="en-US" b="1" dirty="0">
                <a:solidFill>
                  <a:srgbClr val="006699"/>
                </a:solidFill>
                <a:latin typeface="+mj-lt"/>
              </a:rPr>
              <a:t>privileged</a:t>
            </a:r>
            <a:r>
              <a:rPr lang="en-US" altLang="en-US" dirty="0"/>
              <a:t>, only executable in kernel mode</a:t>
            </a:r>
          </a:p>
        </p:txBody>
      </p:sp>
    </p:spTree>
    <p:extLst>
      <p:ext uri="{BB962C8B-B14F-4D97-AF65-F5344CB8AC3E}">
        <p14:creationId xmlns:p14="http://schemas.microsoft.com/office/powerpoint/2010/main" val="7969507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3DCDCD-46CC-5DD9-ADDB-697B396FCFE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DC01561-158B-11D5-886B-D51F96FFBDA5}"/>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314DC3E1-5D20-F69E-308C-0DDFEA0B4621}"/>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C1B56EE1-F2D3-9A8B-8771-59D1C2C43B17}"/>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659F5285-E71C-A216-7A00-A567DBD0039A}"/>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28570DBA-754C-0291-B7DF-2BD3044D2B5B}"/>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3F2C579B-E72D-32C7-BCDD-28491EB0CCEE}"/>
              </a:ext>
            </a:extLst>
          </p:cNvPr>
          <p:cNvSpPr>
            <a:spLocks noGrp="1"/>
          </p:cNvSpPr>
          <p:nvPr>
            <p:ph type="sldNum" sz="quarter" idx="12"/>
          </p:nvPr>
        </p:nvSpPr>
        <p:spPr/>
        <p:txBody>
          <a:bodyPr/>
          <a:lstStyle/>
          <a:p>
            <a:fld id="{050B88D7-7741-46C0-B3EE-0924E171B329}" type="slidenum">
              <a:rPr lang="en-US" smtClean="0"/>
              <a:pPr/>
              <a:t>32</a:t>
            </a:fld>
            <a:endParaRPr lang="en-US" dirty="0"/>
          </a:p>
        </p:txBody>
      </p:sp>
      <p:sp>
        <p:nvSpPr>
          <p:cNvPr id="4" name="TextBox 3">
            <a:extLst>
              <a:ext uri="{FF2B5EF4-FFF2-40B4-BE49-F238E27FC236}">
                <a16:creationId xmlns:a16="http://schemas.microsoft.com/office/drawing/2014/main" id="{B5B84ED2-7C51-5EF4-C570-80AE593944D1}"/>
              </a:ext>
            </a:extLst>
          </p:cNvPr>
          <p:cNvSpPr txBox="1"/>
          <p:nvPr/>
        </p:nvSpPr>
        <p:spPr>
          <a:xfrm>
            <a:off x="3708837" y="1029655"/>
            <a:ext cx="6156434" cy="461665"/>
          </a:xfrm>
          <a:prstGeom prst="rect">
            <a:avLst/>
          </a:prstGeom>
          <a:noFill/>
        </p:spPr>
        <p:txBody>
          <a:bodyPr wrap="square">
            <a:spAutoFit/>
          </a:bodyPr>
          <a:lstStyle/>
          <a:p>
            <a:r>
              <a:rPr lang="en-US" altLang="en-US" sz="2400" b="1" dirty="0"/>
              <a:t>Transition from User to Kernel Mode</a:t>
            </a:r>
            <a:endParaRPr lang="en-IN" sz="2400" b="1" dirty="0"/>
          </a:p>
        </p:txBody>
      </p:sp>
      <p:pic>
        <p:nvPicPr>
          <p:cNvPr id="6" name="Picture 2">
            <a:extLst>
              <a:ext uri="{FF2B5EF4-FFF2-40B4-BE49-F238E27FC236}">
                <a16:creationId xmlns:a16="http://schemas.microsoft.com/office/drawing/2014/main" id="{EB9C6FB0-343A-F826-35C3-8F81A2B4A6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9369" y="2499220"/>
            <a:ext cx="7053262" cy="209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7844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223FB0-79E7-C741-8BF9-BBFD7E5DE11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2FD8A6A-46F3-B335-59AB-0A87ECDE0CD2}"/>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F399BB44-5C01-26C7-BA5F-090ACAE39396}"/>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1084AE77-2857-77BF-F2A9-B1B471A30571}"/>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E3A4AE5F-3431-A724-F86F-20504FE98453}"/>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EC11AC5C-BE99-74A2-27B5-DD7FCCC2A62F}"/>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67650B4A-33BC-63B2-3D04-978E70861775}"/>
              </a:ext>
            </a:extLst>
          </p:cNvPr>
          <p:cNvSpPr>
            <a:spLocks noGrp="1"/>
          </p:cNvSpPr>
          <p:nvPr>
            <p:ph type="sldNum" sz="quarter" idx="12"/>
          </p:nvPr>
        </p:nvSpPr>
        <p:spPr/>
        <p:txBody>
          <a:bodyPr/>
          <a:lstStyle/>
          <a:p>
            <a:fld id="{050B88D7-7741-46C0-B3EE-0924E171B329}" type="slidenum">
              <a:rPr lang="en-US" smtClean="0"/>
              <a:pPr/>
              <a:t>33</a:t>
            </a:fld>
            <a:endParaRPr lang="en-US" dirty="0"/>
          </a:p>
        </p:txBody>
      </p:sp>
      <p:sp>
        <p:nvSpPr>
          <p:cNvPr id="4" name="TextBox 3">
            <a:extLst>
              <a:ext uri="{FF2B5EF4-FFF2-40B4-BE49-F238E27FC236}">
                <a16:creationId xmlns:a16="http://schemas.microsoft.com/office/drawing/2014/main" id="{0AB17668-48A3-858A-A38F-DE89EDF6EFE4}"/>
              </a:ext>
            </a:extLst>
          </p:cNvPr>
          <p:cNvSpPr txBox="1"/>
          <p:nvPr/>
        </p:nvSpPr>
        <p:spPr>
          <a:xfrm>
            <a:off x="5190796" y="1029655"/>
            <a:ext cx="6156434" cy="461665"/>
          </a:xfrm>
          <a:prstGeom prst="rect">
            <a:avLst/>
          </a:prstGeom>
          <a:noFill/>
        </p:spPr>
        <p:txBody>
          <a:bodyPr wrap="square">
            <a:spAutoFit/>
          </a:bodyPr>
          <a:lstStyle/>
          <a:p>
            <a:r>
              <a:rPr lang="en-US" altLang="en-US" sz="2400" b="1" dirty="0"/>
              <a:t>Timer</a:t>
            </a:r>
            <a:endParaRPr lang="en-IN" sz="2400" b="1" dirty="0"/>
          </a:p>
        </p:txBody>
      </p:sp>
      <p:sp>
        <p:nvSpPr>
          <p:cNvPr id="7" name="TextBox 6">
            <a:extLst>
              <a:ext uri="{FF2B5EF4-FFF2-40B4-BE49-F238E27FC236}">
                <a16:creationId xmlns:a16="http://schemas.microsoft.com/office/drawing/2014/main" id="{7CCF370B-A4A7-EA7F-E6B9-09D3043C3CB9}"/>
              </a:ext>
            </a:extLst>
          </p:cNvPr>
          <p:cNvSpPr txBox="1"/>
          <p:nvPr/>
        </p:nvSpPr>
        <p:spPr>
          <a:xfrm>
            <a:off x="2999389" y="1890871"/>
            <a:ext cx="6156434" cy="3139321"/>
          </a:xfrm>
          <a:prstGeom prst="rect">
            <a:avLst/>
          </a:prstGeom>
          <a:noFill/>
        </p:spPr>
        <p:txBody>
          <a:bodyPr wrap="square">
            <a:spAutoFit/>
          </a:bodyPr>
          <a:lstStyle/>
          <a:p>
            <a:pPr marL="285750" indent="-285750">
              <a:buFont typeface="Arial" panose="020B0604020202020204" pitchFamily="34" charset="0"/>
              <a:buChar char="•"/>
            </a:pPr>
            <a:r>
              <a:rPr lang="en-US" altLang="en-US" dirty="0"/>
              <a:t>Timer to prevent infinite loop (or process hogging resources)</a:t>
            </a:r>
          </a:p>
          <a:p>
            <a:pPr marL="742950" lvl="1" indent="-285750">
              <a:buFont typeface="Arial" panose="020B0604020202020204" pitchFamily="34" charset="0"/>
              <a:buChar char="•"/>
            </a:pPr>
            <a:r>
              <a:rPr lang="en-US" altLang="en-US" dirty="0"/>
              <a:t>Timer is set to interrupt the computer after some time period</a:t>
            </a:r>
          </a:p>
          <a:p>
            <a:pPr marL="742950" lvl="1" indent="-285750">
              <a:buFont typeface="Arial" panose="020B0604020202020204" pitchFamily="34" charset="0"/>
              <a:buChar char="•"/>
            </a:pPr>
            <a:r>
              <a:rPr lang="en-US" altLang="en-US" dirty="0"/>
              <a:t>Keep a counter that is decremented by the physical clock</a:t>
            </a:r>
          </a:p>
          <a:p>
            <a:pPr marL="742950" lvl="1" indent="-285750">
              <a:buFont typeface="Arial" panose="020B0604020202020204" pitchFamily="34" charset="0"/>
              <a:buChar char="•"/>
            </a:pPr>
            <a:r>
              <a:rPr lang="en-US" altLang="en-US" dirty="0"/>
              <a:t>Operating system set the counter (privileged instruction)</a:t>
            </a:r>
          </a:p>
          <a:p>
            <a:pPr marL="742950" lvl="1" indent="-285750">
              <a:buFont typeface="Arial" panose="020B0604020202020204" pitchFamily="34" charset="0"/>
              <a:buChar char="•"/>
            </a:pPr>
            <a:r>
              <a:rPr lang="en-US" altLang="en-US" dirty="0"/>
              <a:t>When counter zero generate an interrupt</a:t>
            </a:r>
          </a:p>
          <a:p>
            <a:pPr marL="742950" lvl="1" indent="-285750">
              <a:buFont typeface="Arial" panose="020B0604020202020204" pitchFamily="34" charset="0"/>
              <a:buChar char="•"/>
            </a:pPr>
            <a:r>
              <a:rPr lang="en-US" altLang="en-US" dirty="0"/>
              <a:t>Set up before scheduling process to regain control or terminate program that exceeds allotted time</a:t>
            </a:r>
          </a:p>
        </p:txBody>
      </p:sp>
    </p:spTree>
    <p:extLst>
      <p:ext uri="{BB962C8B-B14F-4D97-AF65-F5344CB8AC3E}">
        <p14:creationId xmlns:p14="http://schemas.microsoft.com/office/powerpoint/2010/main" val="23422564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92CA1C-5777-19FE-BC11-5AF9C3C6969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87FF459-B23D-8B63-9EBA-8ABFDC079B95}"/>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2508E52B-BF42-0510-7F12-FE72B68038E1}"/>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A792DD4F-5386-CF15-94B2-641578C7A33C}"/>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BC2A9AE3-78F4-B28B-7CCD-86FCBD179C2C}"/>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57BF0FEA-1FDD-609D-5528-59A9EC117ED6}"/>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62C43008-2AE9-96D8-D8CB-89E2D49462B6}"/>
              </a:ext>
            </a:extLst>
          </p:cNvPr>
          <p:cNvSpPr>
            <a:spLocks noGrp="1"/>
          </p:cNvSpPr>
          <p:nvPr>
            <p:ph type="sldNum" sz="quarter" idx="12"/>
          </p:nvPr>
        </p:nvSpPr>
        <p:spPr/>
        <p:txBody>
          <a:bodyPr/>
          <a:lstStyle/>
          <a:p>
            <a:fld id="{050B88D7-7741-46C0-B3EE-0924E171B329}" type="slidenum">
              <a:rPr lang="en-US" smtClean="0"/>
              <a:pPr/>
              <a:t>34</a:t>
            </a:fld>
            <a:endParaRPr lang="en-US" dirty="0"/>
          </a:p>
        </p:txBody>
      </p:sp>
      <p:sp>
        <p:nvSpPr>
          <p:cNvPr id="4" name="TextBox 3">
            <a:extLst>
              <a:ext uri="{FF2B5EF4-FFF2-40B4-BE49-F238E27FC236}">
                <a16:creationId xmlns:a16="http://schemas.microsoft.com/office/drawing/2014/main" id="{2DEBB5F2-4036-9788-B9A5-69B52C111F71}"/>
              </a:ext>
            </a:extLst>
          </p:cNvPr>
          <p:cNvSpPr txBox="1"/>
          <p:nvPr/>
        </p:nvSpPr>
        <p:spPr>
          <a:xfrm>
            <a:off x="4482924" y="1146011"/>
            <a:ext cx="6156434" cy="461665"/>
          </a:xfrm>
          <a:prstGeom prst="rect">
            <a:avLst/>
          </a:prstGeom>
          <a:noFill/>
        </p:spPr>
        <p:txBody>
          <a:bodyPr wrap="square">
            <a:spAutoFit/>
          </a:bodyPr>
          <a:lstStyle/>
          <a:p>
            <a:r>
              <a:rPr lang="en-US" altLang="en-US" sz="2400" b="1" dirty="0"/>
              <a:t>Process Management</a:t>
            </a:r>
            <a:endParaRPr lang="en-IN" sz="2400" b="1" dirty="0"/>
          </a:p>
        </p:txBody>
      </p:sp>
      <p:sp>
        <p:nvSpPr>
          <p:cNvPr id="7" name="TextBox 6">
            <a:extLst>
              <a:ext uri="{FF2B5EF4-FFF2-40B4-BE49-F238E27FC236}">
                <a16:creationId xmlns:a16="http://schemas.microsoft.com/office/drawing/2014/main" id="{AA064B7B-871B-6EDC-8DD0-3D7C37EC657C}"/>
              </a:ext>
            </a:extLst>
          </p:cNvPr>
          <p:cNvSpPr txBox="1"/>
          <p:nvPr/>
        </p:nvSpPr>
        <p:spPr>
          <a:xfrm>
            <a:off x="2999389" y="1669272"/>
            <a:ext cx="6156434" cy="3582519"/>
          </a:xfrm>
          <a:prstGeom prst="rect">
            <a:avLst/>
          </a:prstGeom>
          <a:noFill/>
        </p:spPr>
        <p:txBody>
          <a:bodyPr wrap="square">
            <a:spAutoFit/>
          </a:bodyPr>
          <a:lstStyle/>
          <a:p>
            <a:pPr marL="285750" indent="-285750">
              <a:lnSpc>
                <a:spcPct val="90000"/>
              </a:lnSpc>
              <a:buFont typeface="Arial" panose="020B0604020202020204" pitchFamily="34" charset="0"/>
              <a:buChar char="•"/>
            </a:pPr>
            <a:r>
              <a:rPr lang="en-US" altLang="en-US" dirty="0"/>
              <a:t>A process is a program in execution. It is a unit of work within the system. Program is a </a:t>
            </a:r>
            <a:r>
              <a:rPr lang="en-US" altLang="en-US" b="1" i="1" dirty="0"/>
              <a:t>passive entity;</a:t>
            </a:r>
            <a:r>
              <a:rPr lang="en-US" altLang="en-US" dirty="0"/>
              <a:t> process is </a:t>
            </a:r>
            <a:r>
              <a:rPr lang="en-US" altLang="en-US" dirty="0">
                <a:solidFill>
                  <a:srgbClr val="000000"/>
                </a:solidFill>
              </a:rPr>
              <a:t>an </a:t>
            </a:r>
            <a:r>
              <a:rPr lang="en-US" altLang="en-US" b="1" i="1" dirty="0">
                <a:solidFill>
                  <a:srgbClr val="000000"/>
                </a:solidFill>
              </a:rPr>
              <a:t>active entity</a:t>
            </a:r>
            <a:r>
              <a:rPr lang="en-US" altLang="en-US" dirty="0"/>
              <a:t>.</a:t>
            </a:r>
          </a:p>
          <a:p>
            <a:pPr marL="285750" indent="-285750">
              <a:lnSpc>
                <a:spcPct val="90000"/>
              </a:lnSpc>
              <a:buFont typeface="Arial" panose="020B0604020202020204" pitchFamily="34" charset="0"/>
              <a:buChar char="•"/>
            </a:pPr>
            <a:r>
              <a:rPr lang="en-US" altLang="en-US" dirty="0"/>
              <a:t>Process needs resources to accomplish its task</a:t>
            </a:r>
          </a:p>
          <a:p>
            <a:pPr marL="742950" lvl="1" indent="-285750">
              <a:lnSpc>
                <a:spcPct val="90000"/>
              </a:lnSpc>
              <a:buFont typeface="Arial" panose="020B0604020202020204" pitchFamily="34" charset="0"/>
              <a:buChar char="•"/>
            </a:pPr>
            <a:r>
              <a:rPr lang="en-US" altLang="en-US" dirty="0"/>
              <a:t>CPU, memory, I/O, files</a:t>
            </a:r>
          </a:p>
          <a:p>
            <a:pPr marL="742950" lvl="1" indent="-285750">
              <a:lnSpc>
                <a:spcPct val="90000"/>
              </a:lnSpc>
              <a:buFont typeface="Arial" panose="020B0604020202020204" pitchFamily="34" charset="0"/>
              <a:buChar char="•"/>
            </a:pPr>
            <a:r>
              <a:rPr lang="en-US" altLang="en-US" dirty="0"/>
              <a:t>Initialization data</a:t>
            </a:r>
          </a:p>
          <a:p>
            <a:pPr marL="285750" indent="-285750">
              <a:lnSpc>
                <a:spcPct val="90000"/>
              </a:lnSpc>
              <a:buFont typeface="Arial" panose="020B0604020202020204" pitchFamily="34" charset="0"/>
              <a:buChar char="•"/>
            </a:pPr>
            <a:r>
              <a:rPr lang="en-US" altLang="en-US" dirty="0"/>
              <a:t>Process termination requires reclaim of any reusable resources</a:t>
            </a:r>
          </a:p>
          <a:p>
            <a:pPr marL="285750" indent="-285750">
              <a:lnSpc>
                <a:spcPct val="90000"/>
              </a:lnSpc>
              <a:buFont typeface="Arial" panose="020B0604020202020204" pitchFamily="34" charset="0"/>
              <a:buChar char="•"/>
            </a:pPr>
            <a:r>
              <a:rPr lang="en-US" altLang="en-US" dirty="0"/>
              <a:t>Single-threaded process has one </a:t>
            </a:r>
            <a:r>
              <a:rPr lang="en-US" altLang="en-US" b="1" dirty="0">
                <a:solidFill>
                  <a:srgbClr val="006699"/>
                </a:solidFill>
                <a:latin typeface="+mj-lt"/>
              </a:rPr>
              <a:t>program counter </a:t>
            </a:r>
            <a:r>
              <a:rPr lang="en-US" altLang="en-US" dirty="0"/>
              <a:t>specifying location of next instruction to execute</a:t>
            </a:r>
          </a:p>
          <a:p>
            <a:pPr marL="742950" lvl="1" indent="-285750">
              <a:lnSpc>
                <a:spcPct val="90000"/>
              </a:lnSpc>
              <a:buFont typeface="Arial" panose="020B0604020202020204" pitchFamily="34" charset="0"/>
              <a:buChar char="•"/>
            </a:pPr>
            <a:r>
              <a:rPr lang="en-US" altLang="en-US" dirty="0"/>
              <a:t>Process executes instructions sequentially, one at a time, until completion</a:t>
            </a:r>
          </a:p>
          <a:p>
            <a:pPr marL="285750" indent="-285750">
              <a:lnSpc>
                <a:spcPct val="90000"/>
              </a:lnSpc>
              <a:buFont typeface="Arial" panose="020B0604020202020204" pitchFamily="34" charset="0"/>
              <a:buChar char="•"/>
            </a:pPr>
            <a:r>
              <a:rPr lang="en-US" altLang="en-US" dirty="0"/>
              <a:t>Multi-threaded process has one program counter per thread</a:t>
            </a:r>
          </a:p>
        </p:txBody>
      </p:sp>
    </p:spTree>
    <p:extLst>
      <p:ext uri="{BB962C8B-B14F-4D97-AF65-F5344CB8AC3E}">
        <p14:creationId xmlns:p14="http://schemas.microsoft.com/office/powerpoint/2010/main" val="32494796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22A74E-CBF2-C08E-DDFA-6D9CDF3E222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1AA1243-6DBF-4E75-F932-E9316C32D816}"/>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4E6EA4B0-A5AC-CB52-17DE-22798F8C2AB3}"/>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0F0E22B0-F632-05F1-E4A4-E1E95B0B9E9E}"/>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A8662240-DE54-328D-FD58-192763665304}"/>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04325D5E-6405-F963-18B5-A94E32201AEE}"/>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72AA6BD4-5EE2-A20F-63C6-A286B8750ADE}"/>
              </a:ext>
            </a:extLst>
          </p:cNvPr>
          <p:cNvSpPr>
            <a:spLocks noGrp="1"/>
          </p:cNvSpPr>
          <p:nvPr>
            <p:ph type="sldNum" sz="quarter" idx="12"/>
          </p:nvPr>
        </p:nvSpPr>
        <p:spPr/>
        <p:txBody>
          <a:bodyPr/>
          <a:lstStyle/>
          <a:p>
            <a:fld id="{050B88D7-7741-46C0-B3EE-0924E171B329}" type="slidenum">
              <a:rPr lang="en-US" smtClean="0"/>
              <a:pPr/>
              <a:t>35</a:t>
            </a:fld>
            <a:endParaRPr lang="en-US" dirty="0"/>
          </a:p>
        </p:txBody>
      </p:sp>
      <p:sp>
        <p:nvSpPr>
          <p:cNvPr id="4" name="TextBox 3">
            <a:extLst>
              <a:ext uri="{FF2B5EF4-FFF2-40B4-BE49-F238E27FC236}">
                <a16:creationId xmlns:a16="http://schemas.microsoft.com/office/drawing/2014/main" id="{14E34E10-5127-1AA1-54C4-B975B3CD873A}"/>
              </a:ext>
            </a:extLst>
          </p:cNvPr>
          <p:cNvSpPr txBox="1"/>
          <p:nvPr/>
        </p:nvSpPr>
        <p:spPr>
          <a:xfrm>
            <a:off x="4047420" y="1281826"/>
            <a:ext cx="6156434" cy="461665"/>
          </a:xfrm>
          <a:prstGeom prst="rect">
            <a:avLst/>
          </a:prstGeom>
          <a:noFill/>
        </p:spPr>
        <p:txBody>
          <a:bodyPr wrap="square">
            <a:spAutoFit/>
          </a:bodyPr>
          <a:lstStyle/>
          <a:p>
            <a:r>
              <a:rPr lang="en-US" altLang="en-US" sz="2400" b="1" dirty="0"/>
              <a:t>Process Management Activities</a:t>
            </a:r>
            <a:endParaRPr lang="en-IN" sz="2400" b="1" dirty="0"/>
          </a:p>
        </p:txBody>
      </p:sp>
      <p:sp>
        <p:nvSpPr>
          <p:cNvPr id="7" name="TextBox 6">
            <a:extLst>
              <a:ext uri="{FF2B5EF4-FFF2-40B4-BE49-F238E27FC236}">
                <a16:creationId xmlns:a16="http://schemas.microsoft.com/office/drawing/2014/main" id="{53003BAC-667F-BC06-0539-01EFE975CD90}"/>
              </a:ext>
            </a:extLst>
          </p:cNvPr>
          <p:cNvSpPr txBox="1"/>
          <p:nvPr/>
        </p:nvSpPr>
        <p:spPr>
          <a:xfrm>
            <a:off x="2999389" y="2721867"/>
            <a:ext cx="6156434" cy="1477328"/>
          </a:xfrm>
          <a:prstGeom prst="rect">
            <a:avLst/>
          </a:prstGeom>
          <a:noFill/>
        </p:spPr>
        <p:txBody>
          <a:bodyPr wrap="square">
            <a:spAutoFit/>
          </a:bodyPr>
          <a:lstStyle/>
          <a:p>
            <a:pPr marL="285750" indent="-285750">
              <a:buFont typeface="Arial" panose="020B0604020202020204" pitchFamily="34" charset="0"/>
              <a:buChar char="•"/>
            </a:pPr>
            <a:r>
              <a:rPr lang="en-US" altLang="en-US" dirty="0"/>
              <a:t>Creating and deleting both user and system processes</a:t>
            </a:r>
          </a:p>
          <a:p>
            <a:pPr marL="285750" indent="-285750">
              <a:buFont typeface="Arial" panose="020B0604020202020204" pitchFamily="34" charset="0"/>
              <a:buChar char="•"/>
            </a:pPr>
            <a:r>
              <a:rPr lang="en-US" altLang="en-US" dirty="0"/>
              <a:t>Suspending and resuming processes</a:t>
            </a:r>
          </a:p>
          <a:p>
            <a:pPr marL="285750" indent="-285750">
              <a:buFont typeface="Arial" panose="020B0604020202020204" pitchFamily="34" charset="0"/>
              <a:buChar char="•"/>
            </a:pPr>
            <a:r>
              <a:rPr lang="en-US" altLang="en-US" dirty="0"/>
              <a:t>Providing mechanisms for process synchronization</a:t>
            </a:r>
          </a:p>
          <a:p>
            <a:pPr marL="285750" indent="-285750">
              <a:buFont typeface="Arial" panose="020B0604020202020204" pitchFamily="34" charset="0"/>
              <a:buChar char="•"/>
            </a:pPr>
            <a:r>
              <a:rPr lang="en-US" altLang="en-US" dirty="0"/>
              <a:t>Providing mechanisms for process communication</a:t>
            </a:r>
          </a:p>
          <a:p>
            <a:pPr marL="285750" indent="-285750">
              <a:buFont typeface="Arial" panose="020B0604020202020204" pitchFamily="34" charset="0"/>
              <a:buChar char="•"/>
            </a:pPr>
            <a:r>
              <a:rPr lang="en-US" altLang="en-US" dirty="0"/>
              <a:t>Providing mechanisms for deadlock handling</a:t>
            </a:r>
          </a:p>
        </p:txBody>
      </p:sp>
    </p:spTree>
    <p:extLst>
      <p:ext uri="{BB962C8B-B14F-4D97-AF65-F5344CB8AC3E}">
        <p14:creationId xmlns:p14="http://schemas.microsoft.com/office/powerpoint/2010/main" val="17300704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089907-0B8C-20AA-F127-F6FEF152212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DF75829-3ADC-2C73-6FC3-A3043FC5F729}"/>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50522119-BC7E-871C-D770-3516E53B2F93}"/>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95370F3E-9735-22A6-E6FB-6A49B8677979}"/>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D83E7CE0-C6F6-FA9F-30BB-BADCAC62483F}"/>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6C48FD98-803C-4E9E-6537-5D64F016E156}"/>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398962D0-D067-2438-8347-FEBC358B0566}"/>
              </a:ext>
            </a:extLst>
          </p:cNvPr>
          <p:cNvSpPr>
            <a:spLocks noGrp="1"/>
          </p:cNvSpPr>
          <p:nvPr>
            <p:ph type="sldNum" sz="quarter" idx="12"/>
          </p:nvPr>
        </p:nvSpPr>
        <p:spPr/>
        <p:txBody>
          <a:bodyPr/>
          <a:lstStyle/>
          <a:p>
            <a:fld id="{050B88D7-7741-46C0-B3EE-0924E171B329}" type="slidenum">
              <a:rPr lang="en-US" smtClean="0"/>
              <a:pPr/>
              <a:t>36</a:t>
            </a:fld>
            <a:endParaRPr lang="en-US" dirty="0"/>
          </a:p>
        </p:txBody>
      </p:sp>
      <p:sp>
        <p:nvSpPr>
          <p:cNvPr id="4" name="TextBox 3">
            <a:extLst>
              <a:ext uri="{FF2B5EF4-FFF2-40B4-BE49-F238E27FC236}">
                <a16:creationId xmlns:a16="http://schemas.microsoft.com/office/drawing/2014/main" id="{043B4F0C-CA26-19CE-6E8D-F2AA7663A8A2}"/>
              </a:ext>
            </a:extLst>
          </p:cNvPr>
          <p:cNvSpPr txBox="1"/>
          <p:nvPr/>
        </p:nvSpPr>
        <p:spPr>
          <a:xfrm>
            <a:off x="4762981" y="1029655"/>
            <a:ext cx="6156434" cy="461665"/>
          </a:xfrm>
          <a:prstGeom prst="rect">
            <a:avLst/>
          </a:prstGeom>
          <a:noFill/>
        </p:spPr>
        <p:txBody>
          <a:bodyPr wrap="square">
            <a:spAutoFit/>
          </a:bodyPr>
          <a:lstStyle/>
          <a:p>
            <a:r>
              <a:rPr lang="en-US" altLang="en-US" sz="2400" b="1" dirty="0"/>
              <a:t>Memory Management</a:t>
            </a:r>
            <a:endParaRPr lang="en-IN" sz="2400" b="1" dirty="0"/>
          </a:p>
        </p:txBody>
      </p:sp>
      <p:sp>
        <p:nvSpPr>
          <p:cNvPr id="7" name="TextBox 6">
            <a:extLst>
              <a:ext uri="{FF2B5EF4-FFF2-40B4-BE49-F238E27FC236}">
                <a16:creationId xmlns:a16="http://schemas.microsoft.com/office/drawing/2014/main" id="{AF69ECFF-B07F-AC50-561D-5FA338E2712D}"/>
              </a:ext>
            </a:extLst>
          </p:cNvPr>
          <p:cNvSpPr txBox="1"/>
          <p:nvPr/>
        </p:nvSpPr>
        <p:spPr>
          <a:xfrm>
            <a:off x="3017783" y="1774916"/>
            <a:ext cx="6156434" cy="4247317"/>
          </a:xfrm>
          <a:prstGeom prst="rect">
            <a:avLst/>
          </a:prstGeom>
          <a:noFill/>
        </p:spPr>
        <p:txBody>
          <a:bodyPr wrap="square">
            <a:spAutoFit/>
          </a:bodyPr>
          <a:lstStyle/>
          <a:p>
            <a:pPr marL="285750" indent="-285750">
              <a:buFont typeface="Arial" panose="020B0604020202020204" pitchFamily="34" charset="0"/>
              <a:buChar char="•"/>
            </a:pPr>
            <a:r>
              <a:rPr lang="en-US" altLang="en-US" dirty="0"/>
              <a:t>To execute a program all (or part) of the instructions must be in memory</a:t>
            </a:r>
          </a:p>
          <a:p>
            <a:pPr marL="285750" indent="-285750">
              <a:buFont typeface="Arial" panose="020B0604020202020204" pitchFamily="34" charset="0"/>
              <a:buChar char="•"/>
            </a:pPr>
            <a:r>
              <a:rPr lang="en-US" altLang="en-US" dirty="0"/>
              <a:t>All  (or part) of the data that is needed by the program must be in memory</a:t>
            </a:r>
            <a:endParaRPr lang="en-US" altLang="en-US" sz="800" dirty="0"/>
          </a:p>
          <a:p>
            <a:pPr marL="285750" indent="-285750">
              <a:buFont typeface="Arial" panose="020B0604020202020204" pitchFamily="34" charset="0"/>
              <a:buChar char="•"/>
            </a:pPr>
            <a:r>
              <a:rPr lang="en-US" altLang="en-US" dirty="0"/>
              <a:t>Memory management determines what is in memory and when</a:t>
            </a:r>
          </a:p>
          <a:p>
            <a:pPr marL="742950" lvl="1" indent="-285750">
              <a:buFont typeface="Arial" panose="020B0604020202020204" pitchFamily="34" charset="0"/>
              <a:buChar char="•"/>
            </a:pPr>
            <a:r>
              <a:rPr lang="en-US" altLang="en-US" dirty="0"/>
              <a:t>Optimizing CPU utilization and computer response to users</a:t>
            </a:r>
            <a:endParaRPr lang="en-US" altLang="en-US" sz="800" dirty="0"/>
          </a:p>
          <a:p>
            <a:pPr marL="285750" indent="-285750">
              <a:buFont typeface="Arial" panose="020B0604020202020204" pitchFamily="34" charset="0"/>
              <a:buChar char="•"/>
            </a:pPr>
            <a:r>
              <a:rPr lang="en-US" altLang="en-US" dirty="0"/>
              <a:t>Memory management activities</a:t>
            </a:r>
          </a:p>
          <a:p>
            <a:pPr marL="742950" lvl="1" indent="-285750">
              <a:buFont typeface="Arial" panose="020B0604020202020204" pitchFamily="34" charset="0"/>
              <a:buChar char="•"/>
            </a:pPr>
            <a:r>
              <a:rPr lang="en-US" altLang="en-US" dirty="0"/>
              <a:t>Keeping track of which parts of memory are currently being used and by whom</a:t>
            </a:r>
          </a:p>
          <a:p>
            <a:pPr marL="742950" lvl="1" indent="-285750">
              <a:buFont typeface="Arial" panose="020B0604020202020204" pitchFamily="34" charset="0"/>
              <a:buChar char="•"/>
            </a:pPr>
            <a:r>
              <a:rPr lang="en-US" altLang="en-US" dirty="0"/>
              <a:t>Deciding which processes (or parts thereof) and data to move into and out of memory</a:t>
            </a:r>
          </a:p>
          <a:p>
            <a:pPr marL="742950" lvl="1" indent="-285750">
              <a:buFont typeface="Arial" panose="020B0604020202020204" pitchFamily="34" charset="0"/>
              <a:buChar char="•"/>
            </a:pPr>
            <a:r>
              <a:rPr lang="en-US" altLang="en-US" dirty="0"/>
              <a:t>Allocating and deallocating memory space as needed</a:t>
            </a:r>
          </a:p>
        </p:txBody>
      </p:sp>
    </p:spTree>
    <p:extLst>
      <p:ext uri="{BB962C8B-B14F-4D97-AF65-F5344CB8AC3E}">
        <p14:creationId xmlns:p14="http://schemas.microsoft.com/office/powerpoint/2010/main" val="32160719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134628-8A7E-7633-DD03-08BB8F234BA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06072C3-07B6-10AA-B4A1-F8EAFB553F7E}"/>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1C7EEDA6-2C07-A3AF-D18E-CACD9F3E355D}"/>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A7A25D59-E6E2-F061-C885-DA6ED56F4C21}"/>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FA4612C0-9AF1-ADFE-0075-606702A99EBD}"/>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50C8D1E8-4034-4E8E-B18A-0A915FB53D30}"/>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2214B8D1-ECFD-88E7-AEDB-28A2750BD97A}"/>
              </a:ext>
            </a:extLst>
          </p:cNvPr>
          <p:cNvSpPr>
            <a:spLocks noGrp="1"/>
          </p:cNvSpPr>
          <p:nvPr>
            <p:ph type="sldNum" sz="quarter" idx="12"/>
          </p:nvPr>
        </p:nvSpPr>
        <p:spPr/>
        <p:txBody>
          <a:bodyPr/>
          <a:lstStyle/>
          <a:p>
            <a:fld id="{050B88D7-7741-46C0-B3EE-0924E171B329}" type="slidenum">
              <a:rPr lang="en-US" smtClean="0"/>
              <a:pPr/>
              <a:t>37</a:t>
            </a:fld>
            <a:endParaRPr lang="en-US" dirty="0"/>
          </a:p>
        </p:txBody>
      </p:sp>
      <p:sp>
        <p:nvSpPr>
          <p:cNvPr id="4" name="TextBox 3">
            <a:extLst>
              <a:ext uri="{FF2B5EF4-FFF2-40B4-BE49-F238E27FC236}">
                <a16:creationId xmlns:a16="http://schemas.microsoft.com/office/drawing/2014/main" id="{C5FAE0B0-7079-40C8-B404-F8CE53AE5B72}"/>
              </a:ext>
            </a:extLst>
          </p:cNvPr>
          <p:cNvSpPr txBox="1"/>
          <p:nvPr/>
        </p:nvSpPr>
        <p:spPr>
          <a:xfrm>
            <a:off x="4482924" y="950807"/>
            <a:ext cx="6156434" cy="461665"/>
          </a:xfrm>
          <a:prstGeom prst="rect">
            <a:avLst/>
          </a:prstGeom>
          <a:noFill/>
        </p:spPr>
        <p:txBody>
          <a:bodyPr wrap="square">
            <a:spAutoFit/>
          </a:bodyPr>
          <a:lstStyle/>
          <a:p>
            <a:r>
              <a:rPr lang="en-US" altLang="en-US" sz="2400" b="1" dirty="0"/>
              <a:t>File-system Management</a:t>
            </a:r>
            <a:endParaRPr lang="en-IN" sz="2400" b="1" dirty="0"/>
          </a:p>
        </p:txBody>
      </p:sp>
      <p:sp>
        <p:nvSpPr>
          <p:cNvPr id="7" name="TextBox 6">
            <a:extLst>
              <a:ext uri="{FF2B5EF4-FFF2-40B4-BE49-F238E27FC236}">
                <a16:creationId xmlns:a16="http://schemas.microsoft.com/office/drawing/2014/main" id="{82CB848E-DD8C-4B09-BE2F-54FFCA6DC03B}"/>
              </a:ext>
            </a:extLst>
          </p:cNvPr>
          <p:cNvSpPr txBox="1"/>
          <p:nvPr/>
        </p:nvSpPr>
        <p:spPr>
          <a:xfrm>
            <a:off x="2999389" y="1489222"/>
            <a:ext cx="6156434" cy="3942618"/>
          </a:xfrm>
          <a:prstGeom prst="rect">
            <a:avLst/>
          </a:prstGeom>
          <a:noFill/>
        </p:spPr>
        <p:txBody>
          <a:bodyPr wrap="square">
            <a:spAutoFit/>
          </a:bodyPr>
          <a:lstStyle/>
          <a:p>
            <a:pPr marL="285750" indent="-285750">
              <a:lnSpc>
                <a:spcPct val="90000"/>
              </a:lnSpc>
              <a:buFont typeface="Arial" panose="020B0604020202020204" pitchFamily="34" charset="0"/>
              <a:buChar char="•"/>
            </a:pPr>
            <a:r>
              <a:rPr lang="en-US" altLang="en-US" dirty="0"/>
              <a:t>OS provides uniform, logical view of information storage</a:t>
            </a:r>
          </a:p>
          <a:p>
            <a:pPr marL="742950" lvl="1" indent="-285750">
              <a:lnSpc>
                <a:spcPct val="90000"/>
              </a:lnSpc>
              <a:buFont typeface="Arial" panose="020B0604020202020204" pitchFamily="34" charset="0"/>
              <a:buChar char="•"/>
            </a:pPr>
            <a:r>
              <a:rPr lang="en-US" altLang="en-US" dirty="0"/>
              <a:t>Abstracts physical properties to logical storage unit  - </a:t>
            </a:r>
            <a:r>
              <a:rPr lang="en-US" altLang="en-US" b="1" dirty="0">
                <a:solidFill>
                  <a:srgbClr val="006699"/>
                </a:solidFill>
                <a:latin typeface="+mj-lt"/>
              </a:rPr>
              <a:t>file</a:t>
            </a:r>
          </a:p>
          <a:p>
            <a:pPr marL="742950" lvl="1" indent="-285750">
              <a:lnSpc>
                <a:spcPct val="90000"/>
              </a:lnSpc>
              <a:buFont typeface="Arial" panose="020B0604020202020204" pitchFamily="34" charset="0"/>
              <a:buChar char="•"/>
            </a:pPr>
            <a:r>
              <a:rPr lang="en-US" altLang="en-US" dirty="0"/>
              <a:t>Each medium is controlled by device (i.e., disk drive, tape drive)</a:t>
            </a:r>
          </a:p>
          <a:p>
            <a:pPr marL="1200150" lvl="2" indent="-285750">
              <a:lnSpc>
                <a:spcPct val="90000"/>
              </a:lnSpc>
              <a:buFont typeface="Arial" panose="020B0604020202020204" pitchFamily="34" charset="0"/>
              <a:buChar char="•"/>
            </a:pPr>
            <a:r>
              <a:rPr lang="en-US" altLang="en-US" dirty="0"/>
              <a:t>Varying properties include access speed, capacity, data-transfer rate, access method (sequential or random)</a:t>
            </a:r>
          </a:p>
          <a:p>
            <a:pPr marL="1085850" lvl="2" indent="-171450">
              <a:lnSpc>
                <a:spcPct val="90000"/>
              </a:lnSpc>
              <a:buFont typeface="Arial" panose="020B0604020202020204" pitchFamily="34" charset="0"/>
              <a:buChar char="•"/>
            </a:pPr>
            <a:endParaRPr lang="en-US" altLang="en-US" sz="800" dirty="0"/>
          </a:p>
          <a:p>
            <a:pPr marL="285750" indent="-285750">
              <a:lnSpc>
                <a:spcPct val="90000"/>
              </a:lnSpc>
              <a:buFont typeface="Arial" panose="020B0604020202020204" pitchFamily="34" charset="0"/>
              <a:buChar char="•"/>
            </a:pPr>
            <a:r>
              <a:rPr lang="en-US" altLang="en-US" dirty="0"/>
              <a:t>File-System management</a:t>
            </a:r>
          </a:p>
          <a:p>
            <a:pPr marL="742950" lvl="1" indent="-285750">
              <a:lnSpc>
                <a:spcPct val="90000"/>
              </a:lnSpc>
              <a:buFont typeface="Arial" panose="020B0604020202020204" pitchFamily="34" charset="0"/>
              <a:buChar char="•"/>
            </a:pPr>
            <a:r>
              <a:rPr lang="en-US" altLang="en-US" dirty="0"/>
              <a:t>Files usually organized into directories</a:t>
            </a:r>
          </a:p>
          <a:p>
            <a:pPr marL="742950" lvl="1" indent="-285750">
              <a:lnSpc>
                <a:spcPct val="90000"/>
              </a:lnSpc>
              <a:buFont typeface="Arial" panose="020B0604020202020204" pitchFamily="34" charset="0"/>
              <a:buChar char="•"/>
            </a:pPr>
            <a:r>
              <a:rPr lang="en-US" altLang="en-US" dirty="0"/>
              <a:t>Access control on most systems to determine who can access what</a:t>
            </a:r>
          </a:p>
          <a:p>
            <a:pPr marL="742950" lvl="1" indent="-285750">
              <a:lnSpc>
                <a:spcPct val="90000"/>
              </a:lnSpc>
              <a:buFont typeface="Arial" panose="020B0604020202020204" pitchFamily="34" charset="0"/>
              <a:buChar char="•"/>
            </a:pPr>
            <a:r>
              <a:rPr lang="en-US" altLang="en-US" dirty="0"/>
              <a:t>OS activities include</a:t>
            </a:r>
          </a:p>
          <a:p>
            <a:pPr marL="1200150" lvl="2" indent="-285750">
              <a:lnSpc>
                <a:spcPct val="90000"/>
              </a:lnSpc>
              <a:buFont typeface="Arial" panose="020B0604020202020204" pitchFamily="34" charset="0"/>
              <a:buChar char="•"/>
            </a:pPr>
            <a:r>
              <a:rPr lang="en-US" altLang="en-US" dirty="0"/>
              <a:t>Creating and deleting files and directories</a:t>
            </a:r>
          </a:p>
          <a:p>
            <a:pPr marL="1200150" lvl="2" indent="-285750">
              <a:lnSpc>
                <a:spcPct val="90000"/>
              </a:lnSpc>
              <a:buFont typeface="Arial" panose="020B0604020202020204" pitchFamily="34" charset="0"/>
              <a:buChar char="•"/>
            </a:pPr>
            <a:r>
              <a:rPr lang="en-US" altLang="en-US" dirty="0"/>
              <a:t>Primitives to manipulate files and directories</a:t>
            </a:r>
          </a:p>
        </p:txBody>
      </p:sp>
    </p:spTree>
    <p:extLst>
      <p:ext uri="{BB962C8B-B14F-4D97-AF65-F5344CB8AC3E}">
        <p14:creationId xmlns:p14="http://schemas.microsoft.com/office/powerpoint/2010/main" val="5724693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35E23E-D4A5-F835-8EB9-9BD9EC6F4A0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ECAF936-112C-9AA9-1856-876E0B3C0EAB}"/>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3205462F-A23D-F6E1-0B85-AB04641F6E64}"/>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AA38D377-7591-2E88-C63A-5C4E576DEDC2}"/>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A9CC740F-1F71-6A47-4F9A-4A741658A35D}"/>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62C5819C-1183-32BC-96BB-E34902A4F743}"/>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DCA4D3F1-1346-14C1-53A9-6855927F0073}"/>
              </a:ext>
            </a:extLst>
          </p:cNvPr>
          <p:cNvSpPr>
            <a:spLocks noGrp="1"/>
          </p:cNvSpPr>
          <p:nvPr>
            <p:ph type="sldNum" sz="quarter" idx="12"/>
          </p:nvPr>
        </p:nvSpPr>
        <p:spPr/>
        <p:txBody>
          <a:bodyPr/>
          <a:lstStyle/>
          <a:p>
            <a:fld id="{050B88D7-7741-46C0-B3EE-0924E171B329}" type="slidenum">
              <a:rPr lang="en-US" smtClean="0"/>
              <a:pPr/>
              <a:t>38</a:t>
            </a:fld>
            <a:endParaRPr lang="en-US" dirty="0"/>
          </a:p>
        </p:txBody>
      </p:sp>
      <p:sp>
        <p:nvSpPr>
          <p:cNvPr id="4" name="TextBox 3">
            <a:extLst>
              <a:ext uri="{FF2B5EF4-FFF2-40B4-BE49-F238E27FC236}">
                <a16:creationId xmlns:a16="http://schemas.microsoft.com/office/drawing/2014/main" id="{D694472C-1A10-0923-4F35-24D8A0392397}"/>
              </a:ext>
            </a:extLst>
          </p:cNvPr>
          <p:cNvSpPr txBox="1"/>
          <p:nvPr/>
        </p:nvSpPr>
        <p:spPr>
          <a:xfrm>
            <a:off x="4344323" y="988195"/>
            <a:ext cx="6156434" cy="461665"/>
          </a:xfrm>
          <a:prstGeom prst="rect">
            <a:avLst/>
          </a:prstGeom>
          <a:noFill/>
        </p:spPr>
        <p:txBody>
          <a:bodyPr wrap="square">
            <a:spAutoFit/>
          </a:bodyPr>
          <a:lstStyle/>
          <a:p>
            <a:r>
              <a:rPr lang="en-US" altLang="en-US" sz="2400" b="1" dirty="0"/>
              <a:t>Mass-Storage Management</a:t>
            </a:r>
            <a:endParaRPr lang="en-IN" sz="2400" b="1" dirty="0"/>
          </a:p>
        </p:txBody>
      </p:sp>
      <p:sp>
        <p:nvSpPr>
          <p:cNvPr id="7" name="TextBox 6">
            <a:extLst>
              <a:ext uri="{FF2B5EF4-FFF2-40B4-BE49-F238E27FC236}">
                <a16:creationId xmlns:a16="http://schemas.microsoft.com/office/drawing/2014/main" id="{875FCA1C-F2A7-754D-1E06-37D10E312BFB}"/>
              </a:ext>
            </a:extLst>
          </p:cNvPr>
          <p:cNvSpPr txBox="1"/>
          <p:nvPr/>
        </p:nvSpPr>
        <p:spPr>
          <a:xfrm>
            <a:off x="2999389" y="1613872"/>
            <a:ext cx="6156434" cy="3693319"/>
          </a:xfrm>
          <a:prstGeom prst="rect">
            <a:avLst/>
          </a:prstGeom>
          <a:noFill/>
        </p:spPr>
        <p:txBody>
          <a:bodyPr wrap="square">
            <a:spAutoFit/>
          </a:bodyPr>
          <a:lstStyle/>
          <a:p>
            <a:pPr marL="285750" indent="-285750">
              <a:buFont typeface="Arial" panose="020B0604020202020204" pitchFamily="34" charset="0"/>
              <a:buChar char="•"/>
            </a:pPr>
            <a:r>
              <a:rPr lang="en-US" altLang="en-US" dirty="0"/>
              <a:t>Usually disks used to store data that does not fit in main memory or data that must be kept for a </a:t>
            </a:r>
            <a:r>
              <a:rPr lang="ja-JP" altLang="en-US" dirty="0"/>
              <a:t>“</a:t>
            </a:r>
            <a:r>
              <a:rPr lang="en-US" altLang="ja-JP" dirty="0"/>
              <a:t>long</a:t>
            </a:r>
            <a:r>
              <a:rPr lang="ja-JP" altLang="en-US" dirty="0"/>
              <a:t>”</a:t>
            </a:r>
            <a:r>
              <a:rPr lang="en-US" altLang="ja-JP" dirty="0"/>
              <a:t> period of time</a:t>
            </a:r>
          </a:p>
          <a:p>
            <a:pPr marL="285750" indent="-285750">
              <a:buFont typeface="Arial" panose="020B0604020202020204" pitchFamily="34" charset="0"/>
              <a:buChar char="•"/>
            </a:pPr>
            <a:r>
              <a:rPr lang="en-US" altLang="en-US" dirty="0"/>
              <a:t>Proper management is of central importance</a:t>
            </a:r>
          </a:p>
          <a:p>
            <a:pPr marL="285750" indent="-285750">
              <a:buFont typeface="Arial" panose="020B0604020202020204" pitchFamily="34" charset="0"/>
              <a:buChar char="•"/>
            </a:pPr>
            <a:r>
              <a:rPr lang="en-US" altLang="en-US" dirty="0"/>
              <a:t>Entire speed of computer operation hinges on disk subsystem and its algorithms</a:t>
            </a:r>
          </a:p>
          <a:p>
            <a:pPr marL="285750" indent="-285750">
              <a:buFont typeface="Arial" panose="020B0604020202020204" pitchFamily="34" charset="0"/>
              <a:buChar char="•"/>
            </a:pPr>
            <a:r>
              <a:rPr lang="en-US" altLang="en-US" dirty="0"/>
              <a:t>OS activities</a:t>
            </a:r>
          </a:p>
          <a:p>
            <a:pPr marL="742950" lvl="1" indent="-285750">
              <a:buFont typeface="Arial" panose="020B0604020202020204" pitchFamily="34" charset="0"/>
              <a:buChar char="•"/>
            </a:pPr>
            <a:r>
              <a:rPr lang="en-US" altLang="en-US" dirty="0"/>
              <a:t>Mounting and unmounting</a:t>
            </a:r>
          </a:p>
          <a:p>
            <a:pPr marL="742950" lvl="1" indent="-285750">
              <a:buFont typeface="Arial" panose="020B0604020202020204" pitchFamily="34" charset="0"/>
              <a:buChar char="•"/>
            </a:pPr>
            <a:r>
              <a:rPr lang="en-US" altLang="en-US" dirty="0"/>
              <a:t>Free-space management</a:t>
            </a:r>
          </a:p>
          <a:p>
            <a:pPr marL="742950" lvl="1" indent="-285750">
              <a:buFont typeface="Arial" panose="020B0604020202020204" pitchFamily="34" charset="0"/>
              <a:buChar char="•"/>
            </a:pPr>
            <a:r>
              <a:rPr lang="en-US" altLang="en-US" dirty="0"/>
              <a:t>Storage allocation</a:t>
            </a:r>
          </a:p>
          <a:p>
            <a:pPr marL="742950" lvl="1" indent="-285750">
              <a:buFont typeface="Arial" panose="020B0604020202020204" pitchFamily="34" charset="0"/>
              <a:buChar char="•"/>
            </a:pPr>
            <a:r>
              <a:rPr lang="en-US" altLang="en-US" dirty="0"/>
              <a:t>Disk scheduling</a:t>
            </a:r>
          </a:p>
          <a:p>
            <a:pPr marL="742950" lvl="1" indent="-285750">
              <a:buFont typeface="Arial" panose="020B0604020202020204" pitchFamily="34" charset="0"/>
              <a:buChar char="•"/>
            </a:pPr>
            <a:r>
              <a:rPr lang="en-US" altLang="en-US" dirty="0"/>
              <a:t>Partitioning</a:t>
            </a:r>
          </a:p>
          <a:p>
            <a:pPr marL="742950" lvl="1" indent="-285750">
              <a:buFont typeface="Arial" panose="020B0604020202020204" pitchFamily="34" charset="0"/>
              <a:buChar char="•"/>
            </a:pPr>
            <a:r>
              <a:rPr lang="en-US" altLang="en-US" dirty="0"/>
              <a:t>Protection</a:t>
            </a:r>
            <a:endParaRPr lang="en-IN" dirty="0"/>
          </a:p>
        </p:txBody>
      </p:sp>
    </p:spTree>
    <p:extLst>
      <p:ext uri="{BB962C8B-B14F-4D97-AF65-F5344CB8AC3E}">
        <p14:creationId xmlns:p14="http://schemas.microsoft.com/office/powerpoint/2010/main" val="16326388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7FE947-E957-FF8B-CC87-4724053D461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03EFB1C-1336-64F0-E1B9-9B19FDFE56C9}"/>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6C604B6F-AE3A-1CEB-4EC8-E5C6C41977BC}"/>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66EF6FB4-CF94-B3BC-B7A8-94472FD08A49}"/>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B8C33558-6E72-7C98-D636-DEEC3D8ABD46}"/>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386A0AB6-5A8A-0AF4-68F3-E7CCF689DF7D}"/>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6DD05246-0DDE-DDEA-454F-E8B54C26610C}"/>
              </a:ext>
            </a:extLst>
          </p:cNvPr>
          <p:cNvSpPr>
            <a:spLocks noGrp="1"/>
          </p:cNvSpPr>
          <p:nvPr>
            <p:ph type="sldNum" sz="quarter" idx="12"/>
          </p:nvPr>
        </p:nvSpPr>
        <p:spPr/>
        <p:txBody>
          <a:bodyPr/>
          <a:lstStyle/>
          <a:p>
            <a:fld id="{050B88D7-7741-46C0-B3EE-0924E171B329}" type="slidenum">
              <a:rPr lang="en-US" smtClean="0"/>
              <a:pPr/>
              <a:t>39</a:t>
            </a:fld>
            <a:endParaRPr lang="en-US" dirty="0"/>
          </a:p>
        </p:txBody>
      </p:sp>
      <p:sp>
        <p:nvSpPr>
          <p:cNvPr id="4" name="TextBox 3">
            <a:extLst>
              <a:ext uri="{FF2B5EF4-FFF2-40B4-BE49-F238E27FC236}">
                <a16:creationId xmlns:a16="http://schemas.microsoft.com/office/drawing/2014/main" id="{0CE2F70A-0159-765D-7ADC-2F7277F69F35}"/>
              </a:ext>
            </a:extLst>
          </p:cNvPr>
          <p:cNvSpPr txBox="1"/>
          <p:nvPr/>
        </p:nvSpPr>
        <p:spPr>
          <a:xfrm>
            <a:off x="4985844" y="988195"/>
            <a:ext cx="6156434" cy="461665"/>
          </a:xfrm>
          <a:prstGeom prst="rect">
            <a:avLst/>
          </a:prstGeom>
          <a:noFill/>
        </p:spPr>
        <p:txBody>
          <a:bodyPr wrap="square">
            <a:spAutoFit/>
          </a:bodyPr>
          <a:lstStyle/>
          <a:p>
            <a:r>
              <a:rPr lang="en-US" altLang="en-US" sz="2400" b="1" dirty="0"/>
              <a:t>Caching</a:t>
            </a:r>
            <a:endParaRPr lang="en-IN" sz="2400" b="1" dirty="0"/>
          </a:p>
        </p:txBody>
      </p:sp>
      <p:sp>
        <p:nvSpPr>
          <p:cNvPr id="7" name="TextBox 6">
            <a:extLst>
              <a:ext uri="{FF2B5EF4-FFF2-40B4-BE49-F238E27FC236}">
                <a16:creationId xmlns:a16="http://schemas.microsoft.com/office/drawing/2014/main" id="{D42CFE7F-FFE1-9065-6EE0-A25465FE0AD9}"/>
              </a:ext>
            </a:extLst>
          </p:cNvPr>
          <p:cNvSpPr txBox="1"/>
          <p:nvPr/>
        </p:nvSpPr>
        <p:spPr>
          <a:xfrm>
            <a:off x="2999389" y="1890871"/>
            <a:ext cx="6156434" cy="3416320"/>
          </a:xfrm>
          <a:prstGeom prst="rect">
            <a:avLst/>
          </a:prstGeom>
          <a:noFill/>
        </p:spPr>
        <p:txBody>
          <a:bodyPr wrap="square">
            <a:spAutoFit/>
          </a:bodyPr>
          <a:lstStyle/>
          <a:p>
            <a:pPr marL="285750" indent="-285750">
              <a:buFont typeface="Arial" panose="020B0604020202020204" pitchFamily="34" charset="0"/>
              <a:buChar char="•"/>
            </a:pPr>
            <a:r>
              <a:rPr lang="en-US" altLang="en-US" dirty="0"/>
              <a:t>Important principle, performed at many levels in a computer (in hardware, operating system, software)</a:t>
            </a:r>
            <a:endParaRPr lang="en-US" altLang="en-US" sz="800" dirty="0"/>
          </a:p>
          <a:p>
            <a:pPr marL="285750" indent="-285750">
              <a:buFont typeface="Arial" panose="020B0604020202020204" pitchFamily="34" charset="0"/>
              <a:buChar char="•"/>
            </a:pPr>
            <a:r>
              <a:rPr lang="en-US" altLang="en-US" dirty="0"/>
              <a:t>Information in use copied from slower to faster storage temporarily</a:t>
            </a:r>
            <a:endParaRPr lang="en-US" altLang="en-US" sz="800" dirty="0"/>
          </a:p>
          <a:p>
            <a:pPr marL="285750" indent="-285750">
              <a:buFont typeface="Arial" panose="020B0604020202020204" pitchFamily="34" charset="0"/>
              <a:buChar char="•"/>
            </a:pPr>
            <a:r>
              <a:rPr lang="en-US" altLang="en-US" dirty="0"/>
              <a:t>Faster storage (cache) checked first to determine if information is there</a:t>
            </a:r>
          </a:p>
          <a:p>
            <a:pPr marL="742950" lvl="1" indent="-285750">
              <a:buFont typeface="Arial" panose="020B0604020202020204" pitchFamily="34" charset="0"/>
              <a:buChar char="•"/>
            </a:pPr>
            <a:r>
              <a:rPr lang="en-US" altLang="en-US" dirty="0"/>
              <a:t>If it is, information used directly from the cache (fast)</a:t>
            </a:r>
          </a:p>
          <a:p>
            <a:pPr marL="742950" lvl="1" indent="-285750">
              <a:buFont typeface="Arial" panose="020B0604020202020204" pitchFamily="34" charset="0"/>
              <a:buChar char="•"/>
            </a:pPr>
            <a:r>
              <a:rPr lang="en-US" altLang="en-US" dirty="0"/>
              <a:t>If not, data copied to cache and used there</a:t>
            </a:r>
            <a:endParaRPr lang="en-US" altLang="en-US" sz="800" dirty="0"/>
          </a:p>
          <a:p>
            <a:pPr marL="285750" indent="-285750">
              <a:buFont typeface="Arial" panose="020B0604020202020204" pitchFamily="34" charset="0"/>
              <a:buChar char="•"/>
            </a:pPr>
            <a:r>
              <a:rPr lang="en-US" altLang="en-US" dirty="0"/>
              <a:t>Cache smaller than storage being cached</a:t>
            </a:r>
          </a:p>
          <a:p>
            <a:pPr marL="742950" lvl="1" indent="-285750">
              <a:buFont typeface="Arial" panose="020B0604020202020204" pitchFamily="34" charset="0"/>
              <a:buChar char="•"/>
            </a:pPr>
            <a:r>
              <a:rPr lang="en-US" altLang="en-US" dirty="0"/>
              <a:t>Cache management important design problem</a:t>
            </a:r>
          </a:p>
          <a:p>
            <a:pPr marL="742950" lvl="1" indent="-285750">
              <a:buFont typeface="Arial" panose="020B0604020202020204" pitchFamily="34" charset="0"/>
              <a:buChar char="•"/>
            </a:pPr>
            <a:r>
              <a:rPr lang="en-US" altLang="en-US" dirty="0"/>
              <a:t>Cache size and replacement policy</a:t>
            </a:r>
          </a:p>
        </p:txBody>
      </p:sp>
    </p:spTree>
    <p:extLst>
      <p:ext uri="{BB962C8B-B14F-4D97-AF65-F5344CB8AC3E}">
        <p14:creationId xmlns:p14="http://schemas.microsoft.com/office/powerpoint/2010/main" val="1249865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C2CF459A-CFFC-A365-1E12-24D7592E3B71}"/>
              </a:ext>
            </a:extLst>
          </p:cNvPr>
          <p:cNvSpPr>
            <a:spLocks noGrp="1"/>
          </p:cNvSpPr>
          <p:nvPr>
            <p:ph type="ftr" sz="quarter" idx="5"/>
          </p:nvPr>
        </p:nvSpPr>
        <p:spPr/>
        <p:txBody>
          <a:bodyPr/>
          <a:lstStyle/>
          <a:p>
            <a:r>
              <a:rPr lang="en-US"/>
              <a:t>Department of CSE, ATMECE, Mysuru</a:t>
            </a:r>
            <a:endParaRPr lang="en-US" dirty="0"/>
          </a:p>
        </p:txBody>
      </p:sp>
      <p:sp>
        <p:nvSpPr>
          <p:cNvPr id="3" name="Date Placeholder 2">
            <a:extLst>
              <a:ext uri="{FF2B5EF4-FFF2-40B4-BE49-F238E27FC236}">
                <a16:creationId xmlns:a16="http://schemas.microsoft.com/office/drawing/2014/main" id="{044602F8-093F-AE45-C81C-F801168F8C82}"/>
              </a:ext>
            </a:extLst>
          </p:cNvPr>
          <p:cNvSpPr>
            <a:spLocks noGrp="1"/>
          </p:cNvSpPr>
          <p:nvPr>
            <p:ph type="dt" sz="half" idx="6"/>
          </p:nvPr>
        </p:nvSpPr>
        <p:spPr/>
        <p:txBody>
          <a:bodyPr/>
          <a:lstStyle/>
          <a:p>
            <a:r>
              <a:rPr lang="en-US"/>
              <a:t>24/07/2025</a:t>
            </a:r>
          </a:p>
        </p:txBody>
      </p:sp>
      <p:sp>
        <p:nvSpPr>
          <p:cNvPr id="4" name="Slide Number Placeholder 3">
            <a:extLst>
              <a:ext uri="{FF2B5EF4-FFF2-40B4-BE49-F238E27FC236}">
                <a16:creationId xmlns:a16="http://schemas.microsoft.com/office/drawing/2014/main" id="{0DCE2AD4-2AEC-B594-C047-8B7CC8F80A24}"/>
              </a:ext>
            </a:extLst>
          </p:cNvPr>
          <p:cNvSpPr>
            <a:spLocks noGrp="1"/>
          </p:cNvSpPr>
          <p:nvPr>
            <p:ph type="sldNum" sz="quarter" idx="7"/>
          </p:nvPr>
        </p:nvSpPr>
        <p:spPr/>
        <p:txBody>
          <a:bodyPr/>
          <a:lstStyle/>
          <a:p>
            <a:fld id="{050B88D7-7741-46C0-B3EE-0924E171B329}" type="slidenum">
              <a:rPr lang="en-US" smtClean="0"/>
              <a:pPr/>
              <a:t>4</a:t>
            </a:fld>
            <a:endParaRPr lang="en-US"/>
          </a:p>
        </p:txBody>
      </p:sp>
      <p:sp>
        <p:nvSpPr>
          <p:cNvPr id="6" name="TextBox 5">
            <a:extLst>
              <a:ext uri="{FF2B5EF4-FFF2-40B4-BE49-F238E27FC236}">
                <a16:creationId xmlns:a16="http://schemas.microsoft.com/office/drawing/2014/main" id="{D05D5DA9-990E-B438-F86A-F9E490CD1396}"/>
              </a:ext>
            </a:extLst>
          </p:cNvPr>
          <p:cNvSpPr txBox="1"/>
          <p:nvPr/>
        </p:nvSpPr>
        <p:spPr>
          <a:xfrm>
            <a:off x="2814400" y="1092340"/>
            <a:ext cx="6156434" cy="461665"/>
          </a:xfrm>
          <a:prstGeom prst="rect">
            <a:avLst/>
          </a:prstGeom>
          <a:noFill/>
        </p:spPr>
        <p:txBody>
          <a:bodyPr wrap="square">
            <a:spAutoFit/>
          </a:bodyPr>
          <a:lstStyle/>
          <a:p>
            <a:r>
              <a:rPr lang="en-US" altLang="en-US" sz="2400" b="1" dirty="0"/>
              <a:t>What is an Operating System?</a:t>
            </a:r>
            <a:endParaRPr lang="en-IN" sz="2400" b="1" dirty="0"/>
          </a:p>
        </p:txBody>
      </p:sp>
      <p:sp>
        <p:nvSpPr>
          <p:cNvPr id="8" name="TextBox 7">
            <a:extLst>
              <a:ext uri="{FF2B5EF4-FFF2-40B4-BE49-F238E27FC236}">
                <a16:creationId xmlns:a16="http://schemas.microsoft.com/office/drawing/2014/main" id="{EBC660AA-79D1-FE80-2D29-7036F5D0A97E}"/>
              </a:ext>
            </a:extLst>
          </p:cNvPr>
          <p:cNvSpPr txBox="1"/>
          <p:nvPr/>
        </p:nvSpPr>
        <p:spPr>
          <a:xfrm>
            <a:off x="1675086" y="1822131"/>
            <a:ext cx="6156434" cy="2031325"/>
          </a:xfrm>
          <a:prstGeom prst="rect">
            <a:avLst/>
          </a:prstGeom>
          <a:noFill/>
        </p:spPr>
        <p:txBody>
          <a:bodyPr wrap="square">
            <a:spAutoFit/>
          </a:bodyPr>
          <a:lstStyle/>
          <a:p>
            <a:pPr marL="285750" indent="-285750">
              <a:buFont typeface="Arial" panose="020B0604020202020204" pitchFamily="34" charset="0"/>
              <a:buChar char="•"/>
            </a:pPr>
            <a:r>
              <a:rPr lang="en-US" altLang="en-US" dirty="0"/>
              <a:t>A program that acts as an intermediary between a user of a computer and the computer hardware</a:t>
            </a:r>
          </a:p>
          <a:p>
            <a:pPr marL="285750" indent="-285750">
              <a:buFont typeface="Arial" panose="020B0604020202020204" pitchFamily="34" charset="0"/>
              <a:buChar char="•"/>
            </a:pPr>
            <a:r>
              <a:rPr lang="en-US" altLang="en-US" dirty="0"/>
              <a:t>Operating system goals:</a:t>
            </a:r>
          </a:p>
          <a:p>
            <a:pPr marL="742950" lvl="1" indent="-285750">
              <a:buFont typeface="Arial" panose="020B0604020202020204" pitchFamily="34" charset="0"/>
              <a:buChar char="•"/>
            </a:pPr>
            <a:r>
              <a:rPr lang="en-US" altLang="en-US" dirty="0"/>
              <a:t>Execute user programs and make solving user problems easier</a:t>
            </a:r>
          </a:p>
          <a:p>
            <a:pPr marL="742950" lvl="1" indent="-285750">
              <a:buFont typeface="Arial" panose="020B0604020202020204" pitchFamily="34" charset="0"/>
              <a:buChar char="•"/>
            </a:pPr>
            <a:r>
              <a:rPr lang="en-US" altLang="en-US" dirty="0"/>
              <a:t>Make the computer system convenient to use</a:t>
            </a:r>
          </a:p>
          <a:p>
            <a:pPr marL="742950" lvl="1" indent="-285750">
              <a:buFont typeface="Arial" panose="020B0604020202020204" pitchFamily="34" charset="0"/>
              <a:buChar char="•"/>
            </a:pPr>
            <a:r>
              <a:rPr lang="en-US" altLang="en-US" dirty="0"/>
              <a:t>Use the computer hardware in an efficient manner</a:t>
            </a:r>
          </a:p>
        </p:txBody>
      </p:sp>
    </p:spTree>
    <p:extLst>
      <p:ext uri="{BB962C8B-B14F-4D97-AF65-F5344CB8AC3E}">
        <p14:creationId xmlns:p14="http://schemas.microsoft.com/office/powerpoint/2010/main" val="15111316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0FDC26-CCDF-E40C-F5B2-3D9F34B70E8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72DD316-2886-39BE-5E89-573D47254DE5}"/>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32B9662C-6578-3A13-EF07-E15E454EC6E3}"/>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618D7E22-7513-28D9-5CA5-3D8AD873FE83}"/>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3DBF0703-5C09-8273-F28D-619A88E6FF49}"/>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89DA8B44-A34D-E922-8526-B91B02353BE7}"/>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9A9B5082-A2F2-6567-A7D5-5808C99F4059}"/>
              </a:ext>
            </a:extLst>
          </p:cNvPr>
          <p:cNvSpPr>
            <a:spLocks noGrp="1"/>
          </p:cNvSpPr>
          <p:nvPr>
            <p:ph type="sldNum" sz="quarter" idx="12"/>
          </p:nvPr>
        </p:nvSpPr>
        <p:spPr/>
        <p:txBody>
          <a:bodyPr/>
          <a:lstStyle/>
          <a:p>
            <a:fld id="{050B88D7-7741-46C0-B3EE-0924E171B329}" type="slidenum">
              <a:rPr lang="en-US" smtClean="0"/>
              <a:pPr/>
              <a:t>40</a:t>
            </a:fld>
            <a:endParaRPr lang="en-US" dirty="0"/>
          </a:p>
        </p:txBody>
      </p:sp>
      <p:sp>
        <p:nvSpPr>
          <p:cNvPr id="4" name="TextBox 3">
            <a:extLst>
              <a:ext uri="{FF2B5EF4-FFF2-40B4-BE49-F238E27FC236}">
                <a16:creationId xmlns:a16="http://schemas.microsoft.com/office/drawing/2014/main" id="{35719367-5E33-F36D-90C1-2CFB326A2D5F}"/>
              </a:ext>
            </a:extLst>
          </p:cNvPr>
          <p:cNvSpPr txBox="1"/>
          <p:nvPr/>
        </p:nvSpPr>
        <p:spPr>
          <a:xfrm>
            <a:off x="3088837" y="711195"/>
            <a:ext cx="6156434" cy="830997"/>
          </a:xfrm>
          <a:prstGeom prst="rect">
            <a:avLst/>
          </a:prstGeom>
          <a:noFill/>
        </p:spPr>
        <p:txBody>
          <a:bodyPr wrap="square">
            <a:spAutoFit/>
          </a:bodyPr>
          <a:lstStyle/>
          <a:p>
            <a:pPr algn="ctr"/>
            <a:r>
              <a:rPr lang="en-US" altLang="en-US" sz="2400" b="1" dirty="0"/>
              <a:t>Migration of data “A” from Disk to Register</a:t>
            </a:r>
            <a:endParaRPr lang="en-IN" sz="2400" b="1" dirty="0"/>
          </a:p>
        </p:txBody>
      </p:sp>
      <p:sp>
        <p:nvSpPr>
          <p:cNvPr id="7" name="TextBox 6">
            <a:extLst>
              <a:ext uri="{FF2B5EF4-FFF2-40B4-BE49-F238E27FC236}">
                <a16:creationId xmlns:a16="http://schemas.microsoft.com/office/drawing/2014/main" id="{8F7266C6-7A7D-11DF-A52C-E8C3E1555948}"/>
              </a:ext>
            </a:extLst>
          </p:cNvPr>
          <p:cNvSpPr txBox="1"/>
          <p:nvPr/>
        </p:nvSpPr>
        <p:spPr>
          <a:xfrm>
            <a:off x="2999389" y="1613872"/>
            <a:ext cx="6156434" cy="3416320"/>
          </a:xfrm>
          <a:prstGeom prst="rect">
            <a:avLst/>
          </a:prstGeom>
          <a:noFill/>
        </p:spPr>
        <p:txBody>
          <a:bodyPr wrap="square">
            <a:spAutoFit/>
          </a:bodyPr>
          <a:lstStyle/>
          <a:p>
            <a:pPr marL="285750" indent="-285750">
              <a:buFont typeface="Arial" panose="020B0604020202020204" pitchFamily="34" charset="0"/>
              <a:buChar char="•"/>
            </a:pPr>
            <a:r>
              <a:rPr lang="en-US" altLang="en-US" dirty="0"/>
              <a:t>Multitasking environments must be careful to use most recent value, no matter where it is stored in the storage hierarchy</a:t>
            </a:r>
            <a:br>
              <a:rPr lang="en-US" altLang="en-US" dirty="0"/>
            </a:br>
            <a:br>
              <a:rPr lang="en-US" altLang="en-US" dirty="0"/>
            </a:br>
            <a:br>
              <a:rPr lang="en-US" altLang="en-US" dirty="0"/>
            </a:br>
            <a:br>
              <a:rPr lang="en-US" altLang="en-US" dirty="0"/>
            </a:br>
            <a:endParaRPr lang="en-US" altLang="en-US" dirty="0"/>
          </a:p>
          <a:p>
            <a:pPr marL="285750" indent="-285750">
              <a:buFont typeface="Arial" panose="020B0604020202020204" pitchFamily="34" charset="0"/>
              <a:buChar char="•"/>
            </a:pPr>
            <a:r>
              <a:rPr lang="en-US" altLang="en-US" dirty="0"/>
              <a:t>Multiprocessor environment must provide </a:t>
            </a:r>
            <a:r>
              <a:rPr lang="en-US" altLang="en-US" b="1" dirty="0">
                <a:solidFill>
                  <a:srgbClr val="006699"/>
                </a:solidFill>
                <a:latin typeface="+mj-lt"/>
              </a:rPr>
              <a:t>cache coherency </a:t>
            </a:r>
            <a:r>
              <a:rPr lang="en-US" altLang="en-US" dirty="0"/>
              <a:t>in hardware such that all CPUs have the most recent value in their cache</a:t>
            </a:r>
            <a:endParaRPr lang="en-US" altLang="en-US" sz="800" dirty="0"/>
          </a:p>
          <a:p>
            <a:pPr marL="285750" indent="-285750">
              <a:buFont typeface="Arial" panose="020B0604020202020204" pitchFamily="34" charset="0"/>
              <a:buChar char="•"/>
            </a:pPr>
            <a:r>
              <a:rPr lang="en-US" altLang="en-US" dirty="0"/>
              <a:t>Distributed environment situation even more complex</a:t>
            </a:r>
          </a:p>
          <a:p>
            <a:pPr marL="742950" lvl="1" indent="-285750">
              <a:buFont typeface="Arial" panose="020B0604020202020204" pitchFamily="34" charset="0"/>
              <a:buChar char="•"/>
            </a:pPr>
            <a:r>
              <a:rPr lang="en-US" altLang="en-US" dirty="0"/>
              <a:t>Several copies of a datum can exist</a:t>
            </a:r>
          </a:p>
        </p:txBody>
      </p:sp>
      <p:pic>
        <p:nvPicPr>
          <p:cNvPr id="11" name="Picture 2">
            <a:extLst>
              <a:ext uri="{FF2B5EF4-FFF2-40B4-BE49-F238E27FC236}">
                <a16:creationId xmlns:a16="http://schemas.microsoft.com/office/drawing/2014/main" id="{3F20C47F-728C-B20D-D863-24EDF81093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8837" y="2666679"/>
            <a:ext cx="5477102" cy="67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8289443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4F4C34-9317-892B-1273-833334FFDF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91D0094-A916-4E9C-C736-9BB9125B55D0}"/>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D4822C32-26B0-2C81-5D5A-73960A7B456C}"/>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863836D8-014D-D517-10D0-32AA4AB71FE2}"/>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811F3FEB-35FF-D2B1-128D-FBB307B3F17A}"/>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4FF0EB6E-AE0B-8AB7-63AC-092C4F47F480}"/>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5650F146-AD66-C318-1BA0-0B5BCD0C8E37}"/>
              </a:ext>
            </a:extLst>
          </p:cNvPr>
          <p:cNvSpPr>
            <a:spLocks noGrp="1"/>
          </p:cNvSpPr>
          <p:nvPr>
            <p:ph type="sldNum" sz="quarter" idx="12"/>
          </p:nvPr>
        </p:nvSpPr>
        <p:spPr/>
        <p:txBody>
          <a:bodyPr/>
          <a:lstStyle/>
          <a:p>
            <a:fld id="{050B88D7-7741-46C0-B3EE-0924E171B329}" type="slidenum">
              <a:rPr lang="en-US" smtClean="0"/>
              <a:pPr/>
              <a:t>41</a:t>
            </a:fld>
            <a:endParaRPr lang="en-US" dirty="0"/>
          </a:p>
        </p:txBody>
      </p:sp>
      <p:sp>
        <p:nvSpPr>
          <p:cNvPr id="4" name="TextBox 3">
            <a:extLst>
              <a:ext uri="{FF2B5EF4-FFF2-40B4-BE49-F238E27FC236}">
                <a16:creationId xmlns:a16="http://schemas.microsoft.com/office/drawing/2014/main" id="{999A1D53-A37D-8346-FDC4-E5637E1A517D}"/>
              </a:ext>
            </a:extLst>
          </p:cNvPr>
          <p:cNvSpPr txBox="1"/>
          <p:nvPr/>
        </p:nvSpPr>
        <p:spPr>
          <a:xfrm>
            <a:off x="4639003" y="968693"/>
            <a:ext cx="6156434" cy="461665"/>
          </a:xfrm>
          <a:prstGeom prst="rect">
            <a:avLst/>
          </a:prstGeom>
          <a:noFill/>
        </p:spPr>
        <p:txBody>
          <a:bodyPr wrap="square">
            <a:spAutoFit/>
          </a:bodyPr>
          <a:lstStyle/>
          <a:p>
            <a:r>
              <a:rPr lang="en-US" altLang="en-US" dirty="0"/>
              <a:t>I</a:t>
            </a:r>
            <a:r>
              <a:rPr lang="en-US" altLang="en-US" sz="2400" b="1" dirty="0"/>
              <a:t>/O Subsystem</a:t>
            </a:r>
            <a:endParaRPr lang="en-IN" sz="2400" b="1" dirty="0"/>
          </a:p>
        </p:txBody>
      </p:sp>
      <p:sp>
        <p:nvSpPr>
          <p:cNvPr id="7" name="TextBox 6">
            <a:extLst>
              <a:ext uri="{FF2B5EF4-FFF2-40B4-BE49-F238E27FC236}">
                <a16:creationId xmlns:a16="http://schemas.microsoft.com/office/drawing/2014/main" id="{D3DF847B-D9D3-80AD-6659-2E9CBB7FF623}"/>
              </a:ext>
            </a:extLst>
          </p:cNvPr>
          <p:cNvSpPr txBox="1"/>
          <p:nvPr/>
        </p:nvSpPr>
        <p:spPr>
          <a:xfrm>
            <a:off x="2999389" y="2029370"/>
            <a:ext cx="6156434" cy="2862322"/>
          </a:xfrm>
          <a:prstGeom prst="rect">
            <a:avLst/>
          </a:prstGeom>
          <a:noFill/>
        </p:spPr>
        <p:txBody>
          <a:bodyPr wrap="square">
            <a:spAutoFit/>
          </a:bodyPr>
          <a:lstStyle/>
          <a:p>
            <a:pPr marL="285750" indent="-285750">
              <a:buFont typeface="Arial" panose="020B0604020202020204" pitchFamily="34" charset="0"/>
              <a:buChar char="•"/>
            </a:pPr>
            <a:r>
              <a:rPr lang="en-US" altLang="en-US" dirty="0"/>
              <a:t>One purpose of OS is to hide peculiarities of hardware devices from the user</a:t>
            </a:r>
          </a:p>
          <a:p>
            <a:pPr marL="285750" indent="-285750">
              <a:buFont typeface="Arial" panose="020B0604020202020204" pitchFamily="34" charset="0"/>
              <a:buChar char="•"/>
            </a:pPr>
            <a:r>
              <a:rPr lang="en-US" altLang="en-US" dirty="0"/>
              <a:t>I/O subsystem responsible for</a:t>
            </a:r>
          </a:p>
          <a:p>
            <a:pPr marL="742950" lvl="1" indent="-285750">
              <a:buFont typeface="Arial" panose="020B0604020202020204" pitchFamily="34" charset="0"/>
              <a:buChar char="•"/>
            </a:pPr>
            <a:r>
              <a:rPr lang="en-US" altLang="en-US" dirty="0"/>
              <a:t>Memory management of I/O including buffering (storing data temporarily while it is being transferred), caching (storing parts of data in faster storage for performance), spooling (the overlapping of output of one job with input of other jobs)</a:t>
            </a:r>
          </a:p>
          <a:p>
            <a:pPr marL="742950" lvl="1" indent="-285750">
              <a:buFont typeface="Arial" panose="020B0604020202020204" pitchFamily="34" charset="0"/>
              <a:buChar char="•"/>
            </a:pPr>
            <a:r>
              <a:rPr lang="en-US" altLang="en-US" dirty="0"/>
              <a:t>General device-driver interface</a:t>
            </a:r>
          </a:p>
          <a:p>
            <a:pPr marL="742950" lvl="1" indent="-285750">
              <a:buFont typeface="Arial" panose="020B0604020202020204" pitchFamily="34" charset="0"/>
              <a:buChar char="•"/>
            </a:pPr>
            <a:r>
              <a:rPr lang="en-US" altLang="en-US" dirty="0"/>
              <a:t>Drivers for specific hardware devices</a:t>
            </a:r>
          </a:p>
        </p:txBody>
      </p:sp>
    </p:spTree>
    <p:extLst>
      <p:ext uri="{BB962C8B-B14F-4D97-AF65-F5344CB8AC3E}">
        <p14:creationId xmlns:p14="http://schemas.microsoft.com/office/powerpoint/2010/main" val="292872974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E5B6EF-3F47-E871-28A5-4BB854A0FB7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0935FFC-7E83-75A3-1529-A79EFFD50519}"/>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6D7DE3A6-3E83-79F4-4AED-75A4CE69BEEF}"/>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A720E087-ABA6-DD10-529F-AFBB8D680AD4}"/>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0B0082F5-06CD-C349-5B15-60822BCB99DA}"/>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92DF6572-563F-CB29-DF72-F2F492945385}"/>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0EDE51E4-D13C-A3CB-C336-8D171CF8E5AA}"/>
              </a:ext>
            </a:extLst>
          </p:cNvPr>
          <p:cNvSpPr>
            <a:spLocks noGrp="1"/>
          </p:cNvSpPr>
          <p:nvPr>
            <p:ph type="sldNum" sz="quarter" idx="12"/>
          </p:nvPr>
        </p:nvSpPr>
        <p:spPr/>
        <p:txBody>
          <a:bodyPr/>
          <a:lstStyle/>
          <a:p>
            <a:fld id="{050B88D7-7741-46C0-B3EE-0924E171B329}" type="slidenum">
              <a:rPr lang="en-US" smtClean="0"/>
              <a:pPr/>
              <a:t>42</a:t>
            </a:fld>
            <a:endParaRPr lang="en-US" dirty="0"/>
          </a:p>
        </p:txBody>
      </p:sp>
      <p:sp>
        <p:nvSpPr>
          <p:cNvPr id="4" name="TextBox 3">
            <a:extLst>
              <a:ext uri="{FF2B5EF4-FFF2-40B4-BE49-F238E27FC236}">
                <a16:creationId xmlns:a16="http://schemas.microsoft.com/office/drawing/2014/main" id="{4BB5C025-A818-0429-9381-BC41B631B95E}"/>
              </a:ext>
            </a:extLst>
          </p:cNvPr>
          <p:cNvSpPr txBox="1"/>
          <p:nvPr/>
        </p:nvSpPr>
        <p:spPr>
          <a:xfrm>
            <a:off x="4344323" y="988195"/>
            <a:ext cx="6156434" cy="461665"/>
          </a:xfrm>
          <a:prstGeom prst="rect">
            <a:avLst/>
          </a:prstGeom>
          <a:noFill/>
        </p:spPr>
        <p:txBody>
          <a:bodyPr wrap="square">
            <a:spAutoFit/>
          </a:bodyPr>
          <a:lstStyle/>
          <a:p>
            <a:r>
              <a:rPr lang="en-US" altLang="en-US" sz="2400" b="1" dirty="0"/>
              <a:t>Protection and Security</a:t>
            </a:r>
            <a:endParaRPr lang="en-IN" sz="2400" b="1" dirty="0"/>
          </a:p>
        </p:txBody>
      </p:sp>
      <p:sp>
        <p:nvSpPr>
          <p:cNvPr id="7" name="TextBox 6">
            <a:extLst>
              <a:ext uri="{FF2B5EF4-FFF2-40B4-BE49-F238E27FC236}">
                <a16:creationId xmlns:a16="http://schemas.microsoft.com/office/drawing/2014/main" id="{0B815460-14C4-0937-E417-A9BF084C4713}"/>
              </a:ext>
            </a:extLst>
          </p:cNvPr>
          <p:cNvSpPr txBox="1"/>
          <p:nvPr/>
        </p:nvSpPr>
        <p:spPr>
          <a:xfrm>
            <a:off x="3017783" y="2019744"/>
            <a:ext cx="6156434" cy="4330416"/>
          </a:xfrm>
          <a:prstGeom prst="rect">
            <a:avLst/>
          </a:prstGeom>
          <a:noFill/>
        </p:spPr>
        <p:txBody>
          <a:bodyPr wrap="square">
            <a:spAutoFit/>
          </a:bodyPr>
          <a:lstStyle/>
          <a:p>
            <a:pPr marL="285750" indent="-285750">
              <a:lnSpc>
                <a:spcPct val="90000"/>
              </a:lnSpc>
              <a:buFont typeface="Arial" panose="020B0604020202020204" pitchFamily="34" charset="0"/>
              <a:buChar char="•"/>
            </a:pPr>
            <a:r>
              <a:rPr lang="en-US" altLang="en-US" b="1" dirty="0">
                <a:solidFill>
                  <a:srgbClr val="006699"/>
                </a:solidFill>
                <a:latin typeface="+mj-lt"/>
              </a:rPr>
              <a:t>Protection</a:t>
            </a:r>
            <a:r>
              <a:rPr lang="en-US" altLang="en-US" b="1" dirty="0">
                <a:solidFill>
                  <a:srgbClr val="3366FF"/>
                </a:solidFill>
              </a:rPr>
              <a:t> </a:t>
            </a:r>
            <a:r>
              <a:rPr lang="en-US" altLang="en-US" dirty="0"/>
              <a:t>– any mechanism for controlling access of processes or users to resources defined by the OS</a:t>
            </a:r>
            <a:endParaRPr lang="en-US" altLang="en-US" sz="800" dirty="0"/>
          </a:p>
          <a:p>
            <a:pPr marL="285750" indent="-285750">
              <a:lnSpc>
                <a:spcPct val="90000"/>
              </a:lnSpc>
              <a:buFont typeface="Arial" panose="020B0604020202020204" pitchFamily="34" charset="0"/>
              <a:buChar char="•"/>
            </a:pPr>
            <a:r>
              <a:rPr lang="en-US" altLang="en-US" b="1" dirty="0">
                <a:solidFill>
                  <a:srgbClr val="006699"/>
                </a:solidFill>
                <a:latin typeface="+mj-lt"/>
              </a:rPr>
              <a:t>Security</a:t>
            </a:r>
            <a:r>
              <a:rPr lang="en-US" altLang="en-US" b="1" dirty="0">
                <a:solidFill>
                  <a:srgbClr val="3366FF"/>
                </a:solidFill>
              </a:rPr>
              <a:t> </a:t>
            </a:r>
            <a:r>
              <a:rPr lang="en-US" altLang="en-US" dirty="0"/>
              <a:t>– defense of the system against internal and external attacks</a:t>
            </a:r>
          </a:p>
          <a:p>
            <a:pPr marL="742950" lvl="1" indent="-285750">
              <a:lnSpc>
                <a:spcPct val="90000"/>
              </a:lnSpc>
              <a:buFont typeface="Arial" panose="020B0604020202020204" pitchFamily="34" charset="0"/>
              <a:buChar char="•"/>
            </a:pPr>
            <a:r>
              <a:rPr lang="en-US" altLang="en-US" dirty="0"/>
              <a:t>Huge range, including denial-of-service, worms, viruses, identity theft, theft of service</a:t>
            </a:r>
            <a:endParaRPr lang="en-US" altLang="en-US" sz="800" dirty="0"/>
          </a:p>
          <a:p>
            <a:pPr marL="285750" indent="-285750">
              <a:lnSpc>
                <a:spcPct val="90000"/>
              </a:lnSpc>
              <a:buFont typeface="Arial" panose="020B0604020202020204" pitchFamily="34" charset="0"/>
              <a:buChar char="•"/>
            </a:pPr>
            <a:r>
              <a:rPr lang="en-US" altLang="en-US" dirty="0"/>
              <a:t>Systems generally first distinguish among users, to determine who can do what</a:t>
            </a:r>
          </a:p>
          <a:p>
            <a:pPr marL="742950" lvl="1" indent="-285750">
              <a:lnSpc>
                <a:spcPct val="90000"/>
              </a:lnSpc>
              <a:buFont typeface="Arial" panose="020B0604020202020204" pitchFamily="34" charset="0"/>
              <a:buChar char="•"/>
            </a:pPr>
            <a:r>
              <a:rPr lang="en-US" altLang="en-US" dirty="0"/>
              <a:t>User identities (</a:t>
            </a:r>
            <a:r>
              <a:rPr lang="en-US" altLang="en-US" b="1" dirty="0">
                <a:solidFill>
                  <a:srgbClr val="006699"/>
                </a:solidFill>
                <a:latin typeface="+mj-lt"/>
              </a:rPr>
              <a:t>user IDs</a:t>
            </a:r>
            <a:r>
              <a:rPr lang="en-US" altLang="en-US" dirty="0"/>
              <a:t>, security IDs) include name and associated number, one per user</a:t>
            </a:r>
          </a:p>
          <a:p>
            <a:pPr marL="742950" lvl="1" indent="-285750">
              <a:lnSpc>
                <a:spcPct val="90000"/>
              </a:lnSpc>
              <a:buFont typeface="Arial" panose="020B0604020202020204" pitchFamily="34" charset="0"/>
              <a:buChar char="•"/>
            </a:pPr>
            <a:r>
              <a:rPr lang="en-US" altLang="en-US" dirty="0"/>
              <a:t>User ID then associated with all files, processes of that user to determine access control</a:t>
            </a:r>
          </a:p>
          <a:p>
            <a:pPr marL="742950" lvl="1" indent="-285750">
              <a:lnSpc>
                <a:spcPct val="90000"/>
              </a:lnSpc>
              <a:buFont typeface="Arial" panose="020B0604020202020204" pitchFamily="34" charset="0"/>
              <a:buChar char="•"/>
            </a:pPr>
            <a:r>
              <a:rPr lang="en-US" altLang="en-US" dirty="0"/>
              <a:t>Group identifier (</a:t>
            </a:r>
            <a:r>
              <a:rPr lang="en-US" altLang="en-US" b="1" dirty="0">
                <a:solidFill>
                  <a:srgbClr val="006699"/>
                </a:solidFill>
                <a:latin typeface="+mj-lt"/>
              </a:rPr>
              <a:t>group ID</a:t>
            </a:r>
            <a:r>
              <a:rPr lang="en-US" altLang="en-US" dirty="0"/>
              <a:t>) allows set of users to be defined and controls managed, then also associated with each process, file</a:t>
            </a:r>
          </a:p>
          <a:p>
            <a:pPr marL="742950" lvl="1" indent="-285750">
              <a:lnSpc>
                <a:spcPct val="90000"/>
              </a:lnSpc>
              <a:buFont typeface="Arial" panose="020B0604020202020204" pitchFamily="34" charset="0"/>
              <a:buChar char="•"/>
            </a:pPr>
            <a:r>
              <a:rPr lang="en-US" altLang="en-US" b="1" dirty="0">
                <a:solidFill>
                  <a:srgbClr val="006699"/>
                </a:solidFill>
                <a:latin typeface="+mj-lt"/>
              </a:rPr>
              <a:t>Privilege escalation </a:t>
            </a:r>
            <a:r>
              <a:rPr lang="en-US" altLang="en-US" dirty="0"/>
              <a:t>allows user to change to effective ID with more rights</a:t>
            </a:r>
          </a:p>
        </p:txBody>
      </p:sp>
    </p:spTree>
    <p:extLst>
      <p:ext uri="{BB962C8B-B14F-4D97-AF65-F5344CB8AC3E}">
        <p14:creationId xmlns:p14="http://schemas.microsoft.com/office/powerpoint/2010/main" val="319044238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3C533E-C5F2-EF60-B479-1F57370D362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CCC6189-0D9E-2071-7FC1-44851A92AA84}"/>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C49597F3-7454-1F42-0D85-B90F42F84E7A}"/>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824543F3-0EB6-82D9-0B3F-0C106BB3150A}"/>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746AB12E-A136-D26D-91DD-66DDF373C00F}"/>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C1D61D59-3F7F-3C38-F963-A1180950CFEC}"/>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B188676D-62F9-04A6-B549-0F580FA315DF}"/>
              </a:ext>
            </a:extLst>
          </p:cNvPr>
          <p:cNvSpPr>
            <a:spLocks noGrp="1"/>
          </p:cNvSpPr>
          <p:nvPr>
            <p:ph type="sldNum" sz="quarter" idx="12"/>
          </p:nvPr>
        </p:nvSpPr>
        <p:spPr/>
        <p:txBody>
          <a:bodyPr/>
          <a:lstStyle/>
          <a:p>
            <a:fld id="{050B88D7-7741-46C0-B3EE-0924E171B329}" type="slidenum">
              <a:rPr lang="en-US" smtClean="0"/>
              <a:pPr/>
              <a:t>43</a:t>
            </a:fld>
            <a:endParaRPr lang="en-US" dirty="0"/>
          </a:p>
        </p:txBody>
      </p:sp>
      <p:sp>
        <p:nvSpPr>
          <p:cNvPr id="7" name="TextBox 6">
            <a:extLst>
              <a:ext uri="{FF2B5EF4-FFF2-40B4-BE49-F238E27FC236}">
                <a16:creationId xmlns:a16="http://schemas.microsoft.com/office/drawing/2014/main" id="{EB2F600B-E4CF-BF4A-BDC4-D93759EF97D1}"/>
              </a:ext>
            </a:extLst>
          </p:cNvPr>
          <p:cNvSpPr txBox="1"/>
          <p:nvPr/>
        </p:nvSpPr>
        <p:spPr>
          <a:xfrm>
            <a:off x="4762981" y="1053303"/>
            <a:ext cx="6156434" cy="461665"/>
          </a:xfrm>
          <a:prstGeom prst="rect">
            <a:avLst/>
          </a:prstGeom>
          <a:noFill/>
        </p:spPr>
        <p:txBody>
          <a:bodyPr wrap="square">
            <a:spAutoFit/>
          </a:bodyPr>
          <a:lstStyle/>
          <a:p>
            <a:r>
              <a:rPr lang="en-US" altLang="en-US" sz="2400" b="1" dirty="0"/>
              <a:t>Virtualization</a:t>
            </a:r>
            <a:endParaRPr lang="en-IN" sz="2400" b="1" dirty="0"/>
          </a:p>
        </p:txBody>
      </p:sp>
      <p:sp>
        <p:nvSpPr>
          <p:cNvPr id="12" name="TextBox 11">
            <a:extLst>
              <a:ext uri="{FF2B5EF4-FFF2-40B4-BE49-F238E27FC236}">
                <a16:creationId xmlns:a16="http://schemas.microsoft.com/office/drawing/2014/main" id="{F1CB708F-8D51-5A57-667E-61B3F9774777}"/>
              </a:ext>
            </a:extLst>
          </p:cNvPr>
          <p:cNvSpPr txBox="1"/>
          <p:nvPr/>
        </p:nvSpPr>
        <p:spPr>
          <a:xfrm>
            <a:off x="2850540" y="1890414"/>
            <a:ext cx="6156434" cy="3970318"/>
          </a:xfrm>
          <a:prstGeom prst="rect">
            <a:avLst/>
          </a:prstGeom>
          <a:noFill/>
        </p:spPr>
        <p:txBody>
          <a:bodyPr wrap="square">
            <a:spAutoFit/>
          </a:bodyPr>
          <a:lstStyle/>
          <a:p>
            <a:pPr marL="285750" indent="-285750">
              <a:buFont typeface="Arial" panose="020B0604020202020204" pitchFamily="34" charset="0"/>
              <a:buChar char="•"/>
            </a:pPr>
            <a:r>
              <a:rPr lang="en-US" altLang="en-US" dirty="0"/>
              <a:t>Allows operating systems to run applications within other OSes</a:t>
            </a:r>
          </a:p>
          <a:p>
            <a:pPr marL="742950" lvl="1" indent="-285750">
              <a:buFont typeface="Arial" panose="020B0604020202020204" pitchFamily="34" charset="0"/>
              <a:buChar char="•"/>
            </a:pPr>
            <a:r>
              <a:rPr lang="en-US" altLang="en-US" dirty="0"/>
              <a:t>Vast and growing industry</a:t>
            </a:r>
            <a:endParaRPr lang="en-US" altLang="en-US" sz="800" dirty="0"/>
          </a:p>
          <a:p>
            <a:pPr marL="285750" indent="-285750">
              <a:buFont typeface="Arial" panose="020B0604020202020204" pitchFamily="34" charset="0"/>
              <a:buChar char="•"/>
            </a:pPr>
            <a:r>
              <a:rPr lang="en-US" altLang="en-US" b="1" dirty="0">
                <a:solidFill>
                  <a:srgbClr val="006699"/>
                </a:solidFill>
                <a:latin typeface="+mj-lt"/>
              </a:rPr>
              <a:t>Emulation</a:t>
            </a:r>
            <a:r>
              <a:rPr lang="en-US" altLang="en-US" dirty="0"/>
              <a:t> used when source CPU type different from target type (i.e. PowerPC to Intel x86)</a:t>
            </a:r>
          </a:p>
          <a:p>
            <a:pPr marL="742950" lvl="1" indent="-285750">
              <a:buFont typeface="Arial" panose="020B0604020202020204" pitchFamily="34" charset="0"/>
              <a:buChar char="•"/>
            </a:pPr>
            <a:r>
              <a:rPr lang="en-US" altLang="en-US" dirty="0"/>
              <a:t>Generally slowest method</a:t>
            </a:r>
          </a:p>
          <a:p>
            <a:pPr marL="742950" lvl="1" indent="-285750">
              <a:buFont typeface="Arial" panose="020B0604020202020204" pitchFamily="34" charset="0"/>
              <a:buChar char="•"/>
            </a:pPr>
            <a:r>
              <a:rPr lang="en-US" altLang="en-US" dirty="0"/>
              <a:t>When computer language not compiled to native code – </a:t>
            </a:r>
            <a:r>
              <a:rPr lang="en-US" altLang="en-US" b="1" dirty="0">
                <a:solidFill>
                  <a:srgbClr val="006699"/>
                </a:solidFill>
                <a:latin typeface="+mj-lt"/>
              </a:rPr>
              <a:t>Interpretation</a:t>
            </a:r>
          </a:p>
          <a:p>
            <a:pPr marL="285750" indent="-285750">
              <a:buFont typeface="Arial" panose="020B0604020202020204" pitchFamily="34" charset="0"/>
              <a:buChar char="•"/>
            </a:pPr>
            <a:r>
              <a:rPr lang="en-US" altLang="en-US" b="1" dirty="0">
                <a:solidFill>
                  <a:srgbClr val="006699"/>
                </a:solidFill>
                <a:latin typeface="+mj-lt"/>
              </a:rPr>
              <a:t>Virtualization</a:t>
            </a:r>
            <a:r>
              <a:rPr lang="en-US" altLang="en-US" dirty="0"/>
              <a:t> – OS natively compiled for CPU, running </a:t>
            </a:r>
            <a:r>
              <a:rPr lang="en-US" altLang="en-US" b="1" dirty="0">
                <a:solidFill>
                  <a:srgbClr val="006699"/>
                </a:solidFill>
                <a:latin typeface="+mj-lt"/>
              </a:rPr>
              <a:t>guest</a:t>
            </a:r>
            <a:r>
              <a:rPr lang="en-US" altLang="en-US" dirty="0"/>
              <a:t> OSes  also natively compiled </a:t>
            </a:r>
          </a:p>
          <a:p>
            <a:pPr marL="742950" lvl="1" indent="-285750">
              <a:buFont typeface="Arial" panose="020B0604020202020204" pitchFamily="34" charset="0"/>
              <a:buChar char="•"/>
            </a:pPr>
            <a:r>
              <a:rPr lang="en-US" altLang="en-US" dirty="0"/>
              <a:t>Consider VMware running </a:t>
            </a:r>
            <a:r>
              <a:rPr lang="en-US" altLang="en-US" dirty="0" err="1"/>
              <a:t>WinXP</a:t>
            </a:r>
            <a:r>
              <a:rPr lang="en-US" altLang="en-US" dirty="0"/>
              <a:t> guests, each running applications, all on native </a:t>
            </a:r>
            <a:r>
              <a:rPr lang="en-US" altLang="en-US" dirty="0" err="1"/>
              <a:t>WinXP</a:t>
            </a:r>
            <a:r>
              <a:rPr lang="en-US" altLang="en-US" dirty="0"/>
              <a:t> </a:t>
            </a:r>
            <a:r>
              <a:rPr lang="en-US" altLang="en-US" b="1" dirty="0">
                <a:solidFill>
                  <a:srgbClr val="006699"/>
                </a:solidFill>
                <a:latin typeface="+mj-lt"/>
              </a:rPr>
              <a:t>host </a:t>
            </a:r>
            <a:r>
              <a:rPr lang="en-US" altLang="en-US" dirty="0"/>
              <a:t>OS</a:t>
            </a:r>
          </a:p>
          <a:p>
            <a:pPr marL="742950" lvl="1" indent="-285750">
              <a:buFont typeface="Arial" panose="020B0604020202020204" pitchFamily="34" charset="0"/>
              <a:buChar char="•"/>
            </a:pPr>
            <a:r>
              <a:rPr lang="en-US" altLang="en-US" b="1" dirty="0">
                <a:solidFill>
                  <a:srgbClr val="006699"/>
                </a:solidFill>
                <a:latin typeface="+mj-lt"/>
              </a:rPr>
              <a:t>VMM</a:t>
            </a:r>
            <a:r>
              <a:rPr lang="en-US" altLang="en-US" dirty="0"/>
              <a:t> (virtual machine Manager) provides virtualization services</a:t>
            </a:r>
          </a:p>
        </p:txBody>
      </p:sp>
    </p:spTree>
    <p:extLst>
      <p:ext uri="{BB962C8B-B14F-4D97-AF65-F5344CB8AC3E}">
        <p14:creationId xmlns:p14="http://schemas.microsoft.com/office/powerpoint/2010/main" val="305549203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3E0E9B-261C-21E1-F100-F85DA3255DB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1986B40-927C-F693-D844-0C96455CA9F3}"/>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23CD4A07-B0AF-B9E8-2966-3328A9C1D984}"/>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AAEC3ED2-F2A3-0FA9-C26E-973817A695D2}"/>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A906C61B-A5C4-483B-FA22-F4706258D3C5}"/>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FFEA14CA-D450-3735-5B2D-81A6C843A1B9}"/>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DD817C69-E883-7993-8072-92D7BAE38845}"/>
              </a:ext>
            </a:extLst>
          </p:cNvPr>
          <p:cNvSpPr>
            <a:spLocks noGrp="1"/>
          </p:cNvSpPr>
          <p:nvPr>
            <p:ph type="sldNum" sz="quarter" idx="12"/>
          </p:nvPr>
        </p:nvSpPr>
        <p:spPr/>
        <p:txBody>
          <a:bodyPr/>
          <a:lstStyle/>
          <a:p>
            <a:fld id="{050B88D7-7741-46C0-B3EE-0924E171B329}" type="slidenum">
              <a:rPr lang="en-US" smtClean="0"/>
              <a:pPr/>
              <a:t>44</a:t>
            </a:fld>
            <a:endParaRPr lang="en-US" dirty="0"/>
          </a:p>
        </p:txBody>
      </p:sp>
      <p:sp>
        <p:nvSpPr>
          <p:cNvPr id="4" name="TextBox 3">
            <a:extLst>
              <a:ext uri="{FF2B5EF4-FFF2-40B4-BE49-F238E27FC236}">
                <a16:creationId xmlns:a16="http://schemas.microsoft.com/office/drawing/2014/main" id="{4A9DD3AD-9A8A-8601-DC39-6BAD6DE7EB6E}"/>
              </a:ext>
            </a:extLst>
          </p:cNvPr>
          <p:cNvSpPr txBox="1"/>
          <p:nvPr/>
        </p:nvSpPr>
        <p:spPr>
          <a:xfrm>
            <a:off x="4762981" y="905559"/>
            <a:ext cx="6156434" cy="461665"/>
          </a:xfrm>
          <a:prstGeom prst="rect">
            <a:avLst/>
          </a:prstGeom>
          <a:noFill/>
        </p:spPr>
        <p:txBody>
          <a:bodyPr wrap="square">
            <a:spAutoFit/>
          </a:bodyPr>
          <a:lstStyle/>
          <a:p>
            <a:r>
              <a:rPr lang="en-US" altLang="en-US" sz="2400" b="1" dirty="0"/>
              <a:t>Virtualization (cont.)</a:t>
            </a:r>
            <a:endParaRPr lang="en-IN" sz="2400" b="1" dirty="0"/>
          </a:p>
        </p:txBody>
      </p:sp>
      <p:sp>
        <p:nvSpPr>
          <p:cNvPr id="7" name="TextBox 6">
            <a:extLst>
              <a:ext uri="{FF2B5EF4-FFF2-40B4-BE49-F238E27FC236}">
                <a16:creationId xmlns:a16="http://schemas.microsoft.com/office/drawing/2014/main" id="{433927A1-4FDB-A2C4-7EDF-F1A09C4FAC0F}"/>
              </a:ext>
            </a:extLst>
          </p:cNvPr>
          <p:cNvSpPr txBox="1"/>
          <p:nvPr/>
        </p:nvSpPr>
        <p:spPr>
          <a:xfrm>
            <a:off x="2999389" y="1613872"/>
            <a:ext cx="6156434" cy="3970318"/>
          </a:xfrm>
          <a:prstGeom prst="rect">
            <a:avLst/>
          </a:prstGeom>
          <a:noFill/>
        </p:spPr>
        <p:txBody>
          <a:bodyPr wrap="square">
            <a:spAutoFit/>
          </a:bodyPr>
          <a:lstStyle/>
          <a:p>
            <a:pPr marL="285750" indent="-285750">
              <a:buFont typeface="Arial" panose="020B0604020202020204" pitchFamily="34" charset="0"/>
              <a:buChar char="•"/>
            </a:pPr>
            <a:r>
              <a:rPr lang="en-US" altLang="en-US" dirty="0"/>
              <a:t>Use cases involve laptops and desktops running multiple OSes for exploration or compatibility</a:t>
            </a:r>
          </a:p>
          <a:p>
            <a:pPr marL="742950" lvl="1" indent="-285750">
              <a:buFont typeface="Arial" panose="020B0604020202020204" pitchFamily="34" charset="0"/>
              <a:buChar char="•"/>
            </a:pPr>
            <a:r>
              <a:rPr lang="en-US" altLang="en-US" dirty="0"/>
              <a:t>Apple laptop running Mac OS X host, Windows as a guest</a:t>
            </a:r>
          </a:p>
          <a:p>
            <a:pPr marL="742950" lvl="1" indent="-285750">
              <a:buFont typeface="Arial" panose="020B0604020202020204" pitchFamily="34" charset="0"/>
              <a:buChar char="•"/>
            </a:pPr>
            <a:r>
              <a:rPr lang="en-US" altLang="en-US" dirty="0"/>
              <a:t>Developing apps for multiple OSes without having multiple systems</a:t>
            </a:r>
          </a:p>
          <a:p>
            <a:pPr marL="742950" lvl="1" indent="-285750">
              <a:buFont typeface="Arial" panose="020B0604020202020204" pitchFamily="34" charset="0"/>
              <a:buChar char="•"/>
            </a:pPr>
            <a:r>
              <a:rPr lang="en-US" altLang="en-US" dirty="0"/>
              <a:t>Quality assurance testing applications without having multiple systems</a:t>
            </a:r>
          </a:p>
          <a:p>
            <a:pPr marL="742950" lvl="1" indent="-285750">
              <a:buFont typeface="Arial" panose="020B0604020202020204" pitchFamily="34" charset="0"/>
              <a:buChar char="•"/>
            </a:pPr>
            <a:r>
              <a:rPr lang="en-US" altLang="en-US" dirty="0"/>
              <a:t>Executing and managing compute environments within data centers</a:t>
            </a:r>
          </a:p>
          <a:p>
            <a:pPr marL="285750" indent="-285750">
              <a:buFont typeface="Arial" panose="020B0604020202020204" pitchFamily="34" charset="0"/>
              <a:buChar char="•"/>
            </a:pPr>
            <a:r>
              <a:rPr lang="en-US" altLang="en-US" dirty="0"/>
              <a:t>VMM can run natively, in which case they are also the host</a:t>
            </a:r>
          </a:p>
          <a:p>
            <a:pPr marL="742950" lvl="1" indent="-285750">
              <a:buFont typeface="Arial" panose="020B0604020202020204" pitchFamily="34" charset="0"/>
              <a:buChar char="•"/>
            </a:pPr>
            <a:r>
              <a:rPr lang="en-US" altLang="en-US" dirty="0"/>
              <a:t>There is no general-purpose host then (VMware ESX and Citrix </a:t>
            </a:r>
            <a:r>
              <a:rPr lang="en-US" altLang="en-US" dirty="0" err="1"/>
              <a:t>XenServer</a:t>
            </a:r>
            <a:r>
              <a:rPr lang="en-US" altLang="en-US" dirty="0"/>
              <a:t>)</a:t>
            </a:r>
          </a:p>
        </p:txBody>
      </p:sp>
    </p:spTree>
    <p:extLst>
      <p:ext uri="{BB962C8B-B14F-4D97-AF65-F5344CB8AC3E}">
        <p14:creationId xmlns:p14="http://schemas.microsoft.com/office/powerpoint/2010/main" val="209331708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32E423-E8F3-3DCC-727C-A38599966DC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3472B1-F649-39C1-EE32-989A24CC0415}"/>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4C5C9273-2DAB-CFFC-B0A1-4DF21DB02DD3}"/>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26DE2275-D451-E390-2E48-DA399237897D}"/>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0193F7BC-F3DF-4E3A-EF4A-563A5C222697}"/>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C357057F-4C58-41FC-8290-1DAE9D0C1254}"/>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C291FAD1-604D-2A6D-D184-CC1575A0640E}"/>
              </a:ext>
            </a:extLst>
          </p:cNvPr>
          <p:cNvSpPr>
            <a:spLocks noGrp="1"/>
          </p:cNvSpPr>
          <p:nvPr>
            <p:ph type="sldNum" sz="quarter" idx="12"/>
          </p:nvPr>
        </p:nvSpPr>
        <p:spPr/>
        <p:txBody>
          <a:bodyPr/>
          <a:lstStyle/>
          <a:p>
            <a:fld id="{050B88D7-7741-46C0-B3EE-0924E171B329}" type="slidenum">
              <a:rPr lang="en-US" smtClean="0"/>
              <a:pPr/>
              <a:t>45</a:t>
            </a:fld>
            <a:endParaRPr lang="en-US" dirty="0"/>
          </a:p>
        </p:txBody>
      </p:sp>
      <p:sp>
        <p:nvSpPr>
          <p:cNvPr id="4" name="TextBox 3">
            <a:extLst>
              <a:ext uri="{FF2B5EF4-FFF2-40B4-BE49-F238E27FC236}">
                <a16:creationId xmlns:a16="http://schemas.microsoft.com/office/drawing/2014/main" id="{AAFD24A0-9EA9-0272-C5DC-6AF100C6C587}"/>
              </a:ext>
            </a:extLst>
          </p:cNvPr>
          <p:cNvSpPr txBox="1"/>
          <p:nvPr/>
        </p:nvSpPr>
        <p:spPr>
          <a:xfrm>
            <a:off x="4134506" y="950807"/>
            <a:ext cx="6156434" cy="461665"/>
          </a:xfrm>
          <a:prstGeom prst="rect">
            <a:avLst/>
          </a:prstGeom>
          <a:noFill/>
        </p:spPr>
        <p:txBody>
          <a:bodyPr wrap="square">
            <a:spAutoFit/>
          </a:bodyPr>
          <a:lstStyle/>
          <a:p>
            <a:r>
              <a:rPr lang="en-US" altLang="en-US" sz="2400" b="1" dirty="0"/>
              <a:t>Computing Environments - Virtualization</a:t>
            </a:r>
            <a:endParaRPr lang="en-IN" sz="2400" b="1" dirty="0"/>
          </a:p>
        </p:txBody>
      </p:sp>
      <p:pic>
        <p:nvPicPr>
          <p:cNvPr id="6" name="Picture 1" descr="1_20.pdf">
            <a:extLst>
              <a:ext uri="{FF2B5EF4-FFF2-40B4-BE49-F238E27FC236}">
                <a16:creationId xmlns:a16="http://schemas.microsoft.com/office/drawing/2014/main" id="{F81EA4D8-3020-3957-61AB-B9416E81101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97981" y="1890414"/>
            <a:ext cx="6396037" cy="433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69305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5F4156-FDB6-B149-D747-7CE443E83BD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3F91262-8442-4FF8-A0EF-15E4BEF8BE8C}"/>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428953AB-5E6E-0A7B-38AC-D6267E3A8CE3}"/>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8AE3270B-137A-A1CE-D6CB-148923DE68BC}"/>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D72403DA-C89D-4104-D73C-BE244A63BA9A}"/>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86840F59-90A9-F04F-1EEF-8793D324AF7A}"/>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6D5ABCDA-16A1-A31C-2339-872F38CD2622}"/>
              </a:ext>
            </a:extLst>
          </p:cNvPr>
          <p:cNvSpPr>
            <a:spLocks noGrp="1"/>
          </p:cNvSpPr>
          <p:nvPr>
            <p:ph type="sldNum" sz="quarter" idx="12"/>
          </p:nvPr>
        </p:nvSpPr>
        <p:spPr/>
        <p:txBody>
          <a:bodyPr/>
          <a:lstStyle/>
          <a:p>
            <a:fld id="{050B88D7-7741-46C0-B3EE-0924E171B329}" type="slidenum">
              <a:rPr lang="en-US" smtClean="0"/>
              <a:pPr/>
              <a:t>46</a:t>
            </a:fld>
            <a:endParaRPr lang="en-US" dirty="0"/>
          </a:p>
        </p:txBody>
      </p:sp>
      <p:sp>
        <p:nvSpPr>
          <p:cNvPr id="4" name="TextBox 3">
            <a:extLst>
              <a:ext uri="{FF2B5EF4-FFF2-40B4-BE49-F238E27FC236}">
                <a16:creationId xmlns:a16="http://schemas.microsoft.com/office/drawing/2014/main" id="{9AB40F74-FAC3-B95D-DAF5-C50A356DBB29}"/>
              </a:ext>
            </a:extLst>
          </p:cNvPr>
          <p:cNvSpPr txBox="1"/>
          <p:nvPr/>
        </p:nvSpPr>
        <p:spPr>
          <a:xfrm>
            <a:off x="4482924" y="988195"/>
            <a:ext cx="6156434" cy="461665"/>
          </a:xfrm>
          <a:prstGeom prst="rect">
            <a:avLst/>
          </a:prstGeom>
          <a:noFill/>
        </p:spPr>
        <p:txBody>
          <a:bodyPr wrap="square">
            <a:spAutoFit/>
          </a:bodyPr>
          <a:lstStyle/>
          <a:p>
            <a:r>
              <a:rPr lang="en-US" altLang="en-US" sz="2400" b="1" dirty="0"/>
              <a:t>Distributed Systems</a:t>
            </a:r>
            <a:endParaRPr lang="en-IN" sz="2400" b="1" dirty="0"/>
          </a:p>
        </p:txBody>
      </p:sp>
      <p:sp>
        <p:nvSpPr>
          <p:cNvPr id="7" name="TextBox 6">
            <a:extLst>
              <a:ext uri="{FF2B5EF4-FFF2-40B4-BE49-F238E27FC236}">
                <a16:creationId xmlns:a16="http://schemas.microsoft.com/office/drawing/2014/main" id="{0D308790-7602-7F32-C361-7E92B65203FC}"/>
              </a:ext>
            </a:extLst>
          </p:cNvPr>
          <p:cNvSpPr txBox="1"/>
          <p:nvPr/>
        </p:nvSpPr>
        <p:spPr>
          <a:xfrm>
            <a:off x="2999389" y="1613872"/>
            <a:ext cx="6156434" cy="3693319"/>
          </a:xfrm>
          <a:prstGeom prst="rect">
            <a:avLst/>
          </a:prstGeom>
          <a:noFill/>
        </p:spPr>
        <p:txBody>
          <a:bodyPr wrap="square">
            <a:spAutoFit/>
          </a:bodyPr>
          <a:lstStyle/>
          <a:p>
            <a:pPr marL="285750" indent="-285750">
              <a:buFont typeface="Arial" panose="020B0604020202020204" pitchFamily="34" charset="0"/>
              <a:buChar char="•"/>
            </a:pPr>
            <a:r>
              <a:rPr lang="en-US" altLang="en-US" dirty="0"/>
              <a:t>Collection of separate, possibly heterogeneous, systems networked together</a:t>
            </a:r>
          </a:p>
          <a:p>
            <a:pPr marL="742950" lvl="1" indent="-285750">
              <a:buFont typeface="Arial" panose="020B0604020202020204" pitchFamily="34" charset="0"/>
              <a:buChar char="•"/>
            </a:pPr>
            <a:r>
              <a:rPr lang="en-US" altLang="en-US" b="1" dirty="0">
                <a:solidFill>
                  <a:srgbClr val="006699"/>
                </a:solidFill>
                <a:latin typeface="+mj-lt"/>
              </a:rPr>
              <a:t>Network</a:t>
            </a:r>
            <a:r>
              <a:rPr lang="en-US" altLang="en-US" dirty="0"/>
              <a:t> is a communications path, </a:t>
            </a:r>
            <a:r>
              <a:rPr lang="en-US" altLang="en-US" b="1" dirty="0">
                <a:solidFill>
                  <a:srgbClr val="006699"/>
                </a:solidFill>
                <a:latin typeface="+mj-lt"/>
              </a:rPr>
              <a:t>TCP/IP </a:t>
            </a:r>
            <a:r>
              <a:rPr lang="en-US" altLang="en-US" dirty="0"/>
              <a:t>most common</a:t>
            </a:r>
          </a:p>
          <a:p>
            <a:pPr marL="1200150" lvl="2" indent="-285750">
              <a:buFont typeface="Arial" panose="020B0604020202020204" pitchFamily="34" charset="0"/>
              <a:buChar char="•"/>
            </a:pPr>
            <a:r>
              <a:rPr lang="en-US" altLang="en-US" b="1" dirty="0">
                <a:solidFill>
                  <a:srgbClr val="006699"/>
                </a:solidFill>
                <a:latin typeface="+mj-lt"/>
              </a:rPr>
              <a:t>Local Area Network </a:t>
            </a:r>
            <a:r>
              <a:rPr lang="en-US" altLang="en-US" dirty="0"/>
              <a:t>(</a:t>
            </a:r>
            <a:r>
              <a:rPr lang="en-US" altLang="en-US" b="1" dirty="0">
                <a:solidFill>
                  <a:srgbClr val="006699"/>
                </a:solidFill>
                <a:latin typeface="+mj-lt"/>
              </a:rPr>
              <a:t>LAN</a:t>
            </a:r>
            <a:r>
              <a:rPr lang="en-US" altLang="en-US" dirty="0"/>
              <a:t>)</a:t>
            </a:r>
          </a:p>
          <a:p>
            <a:pPr marL="1200150" lvl="2" indent="-285750">
              <a:buFont typeface="Arial" panose="020B0604020202020204" pitchFamily="34" charset="0"/>
              <a:buChar char="•"/>
            </a:pPr>
            <a:r>
              <a:rPr lang="en-US" altLang="en-US" b="1" dirty="0">
                <a:solidFill>
                  <a:srgbClr val="006699"/>
                </a:solidFill>
                <a:latin typeface="+mj-lt"/>
              </a:rPr>
              <a:t>Wide Area Network </a:t>
            </a:r>
            <a:r>
              <a:rPr lang="en-US" altLang="en-US" dirty="0"/>
              <a:t>(</a:t>
            </a:r>
            <a:r>
              <a:rPr lang="en-US" altLang="en-US" b="1" dirty="0">
                <a:solidFill>
                  <a:srgbClr val="006699"/>
                </a:solidFill>
                <a:latin typeface="+mj-lt"/>
              </a:rPr>
              <a:t>WAN</a:t>
            </a:r>
            <a:r>
              <a:rPr lang="en-US" altLang="en-US" dirty="0"/>
              <a:t>)</a:t>
            </a:r>
          </a:p>
          <a:p>
            <a:pPr marL="1200150" lvl="2" indent="-285750">
              <a:buFont typeface="Arial" panose="020B0604020202020204" pitchFamily="34" charset="0"/>
              <a:buChar char="•"/>
            </a:pPr>
            <a:r>
              <a:rPr lang="en-US" altLang="en-US" b="1" dirty="0">
                <a:solidFill>
                  <a:srgbClr val="006699"/>
                </a:solidFill>
                <a:latin typeface="+mj-lt"/>
              </a:rPr>
              <a:t>Metropolitan Area Network </a:t>
            </a:r>
            <a:r>
              <a:rPr lang="en-US" altLang="en-US" dirty="0"/>
              <a:t>(</a:t>
            </a:r>
            <a:r>
              <a:rPr lang="en-US" altLang="en-US" b="1" dirty="0">
                <a:solidFill>
                  <a:srgbClr val="006699"/>
                </a:solidFill>
                <a:latin typeface="+mj-lt"/>
              </a:rPr>
              <a:t>MAN</a:t>
            </a:r>
            <a:r>
              <a:rPr lang="en-US" altLang="en-US" dirty="0"/>
              <a:t>)</a:t>
            </a:r>
          </a:p>
          <a:p>
            <a:pPr marL="1200150" lvl="2" indent="-285750">
              <a:buFont typeface="Arial" panose="020B0604020202020204" pitchFamily="34" charset="0"/>
              <a:buChar char="•"/>
            </a:pPr>
            <a:r>
              <a:rPr lang="en-US" altLang="en-US" b="1" dirty="0">
                <a:solidFill>
                  <a:srgbClr val="006699"/>
                </a:solidFill>
                <a:latin typeface="+mj-lt"/>
              </a:rPr>
              <a:t>Personal Area Network </a:t>
            </a:r>
            <a:r>
              <a:rPr lang="en-US" altLang="en-US" dirty="0"/>
              <a:t>(</a:t>
            </a:r>
            <a:r>
              <a:rPr lang="en-US" altLang="en-US" b="1" dirty="0">
                <a:solidFill>
                  <a:srgbClr val="006699"/>
                </a:solidFill>
                <a:latin typeface="+mj-lt"/>
              </a:rPr>
              <a:t>PAN</a:t>
            </a:r>
            <a:r>
              <a:rPr lang="en-US" altLang="en-US" dirty="0"/>
              <a:t>)</a:t>
            </a:r>
          </a:p>
          <a:p>
            <a:pPr marL="285750" indent="-285750">
              <a:buFont typeface="Arial" panose="020B0604020202020204" pitchFamily="34" charset="0"/>
              <a:buChar char="•"/>
            </a:pPr>
            <a:r>
              <a:rPr lang="en-US" altLang="en-US" b="1" dirty="0">
                <a:solidFill>
                  <a:srgbClr val="006699"/>
                </a:solidFill>
                <a:latin typeface="+mj-lt"/>
              </a:rPr>
              <a:t>Network Operating System </a:t>
            </a:r>
            <a:r>
              <a:rPr lang="en-US" altLang="en-US" dirty="0"/>
              <a:t>provides features between systems across network</a:t>
            </a:r>
          </a:p>
          <a:p>
            <a:pPr marL="742950" lvl="1" indent="-285750">
              <a:buFont typeface="Arial" panose="020B0604020202020204" pitchFamily="34" charset="0"/>
              <a:buChar char="•"/>
            </a:pPr>
            <a:r>
              <a:rPr lang="en-US" altLang="en-US" dirty="0"/>
              <a:t>Communication scheme allows systems to exchange messages</a:t>
            </a:r>
          </a:p>
          <a:p>
            <a:pPr marL="742950" lvl="1" indent="-285750">
              <a:buFont typeface="Arial" panose="020B0604020202020204" pitchFamily="34" charset="0"/>
              <a:buChar char="•"/>
            </a:pPr>
            <a:r>
              <a:rPr lang="en-US" altLang="en-US" dirty="0"/>
              <a:t>Illusion of a single system</a:t>
            </a:r>
          </a:p>
        </p:txBody>
      </p:sp>
    </p:spTree>
    <p:extLst>
      <p:ext uri="{BB962C8B-B14F-4D97-AF65-F5344CB8AC3E}">
        <p14:creationId xmlns:p14="http://schemas.microsoft.com/office/powerpoint/2010/main" val="293380013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D76E2E-0886-3495-45C1-53A81BBBD6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0487EB1-B07A-101E-FD36-01E513A85D01}"/>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E1F9825C-3839-74AB-AD31-D9BB5678348B}"/>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072ADB85-A4F8-23EB-D5DC-E2DBFE892661}"/>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EC28D929-01B1-63D4-CCCB-1C55A8D585E9}"/>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774C069D-4B85-C513-EE1F-66AEDB180B1C}"/>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845186D3-6BDE-7A80-1898-9A712CEDAC54}"/>
              </a:ext>
            </a:extLst>
          </p:cNvPr>
          <p:cNvSpPr>
            <a:spLocks noGrp="1"/>
          </p:cNvSpPr>
          <p:nvPr>
            <p:ph type="sldNum" sz="quarter" idx="12"/>
          </p:nvPr>
        </p:nvSpPr>
        <p:spPr/>
        <p:txBody>
          <a:bodyPr/>
          <a:lstStyle/>
          <a:p>
            <a:fld id="{050B88D7-7741-46C0-B3EE-0924E171B329}" type="slidenum">
              <a:rPr lang="en-US" smtClean="0"/>
              <a:pPr/>
              <a:t>47</a:t>
            </a:fld>
            <a:endParaRPr lang="en-US" dirty="0"/>
          </a:p>
        </p:txBody>
      </p:sp>
      <p:sp>
        <p:nvSpPr>
          <p:cNvPr id="4" name="TextBox 3">
            <a:extLst>
              <a:ext uri="{FF2B5EF4-FFF2-40B4-BE49-F238E27FC236}">
                <a16:creationId xmlns:a16="http://schemas.microsoft.com/office/drawing/2014/main" id="{4D0B8786-DCF2-14CE-FA34-C1C7E0A06A02}"/>
              </a:ext>
            </a:extLst>
          </p:cNvPr>
          <p:cNvSpPr txBox="1"/>
          <p:nvPr/>
        </p:nvSpPr>
        <p:spPr>
          <a:xfrm>
            <a:off x="2999389" y="3275865"/>
            <a:ext cx="6156434" cy="461665"/>
          </a:xfrm>
          <a:prstGeom prst="rect">
            <a:avLst/>
          </a:prstGeom>
          <a:noFill/>
        </p:spPr>
        <p:txBody>
          <a:bodyPr wrap="square">
            <a:spAutoFit/>
          </a:bodyPr>
          <a:lstStyle/>
          <a:p>
            <a:pPr marL="457200" lvl="1" indent="0" algn="ctr">
              <a:buNone/>
            </a:pPr>
            <a:r>
              <a:rPr lang="en-US" altLang="en-US" sz="2400" b="1" dirty="0">
                <a:latin typeface="+mj-lt"/>
              </a:rPr>
              <a:t>Computer System Architecture</a:t>
            </a:r>
          </a:p>
        </p:txBody>
      </p:sp>
    </p:spTree>
    <p:extLst>
      <p:ext uri="{BB962C8B-B14F-4D97-AF65-F5344CB8AC3E}">
        <p14:creationId xmlns:p14="http://schemas.microsoft.com/office/powerpoint/2010/main" val="361494724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A85A1D-AF70-979A-1242-0C56FAF22F8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882087A-55E8-0F6F-2025-F6DDC27FCF56}"/>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AFC035D0-467C-3512-45CD-104753B92A73}"/>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0F5CD1F0-87E7-D3B4-0119-A0261A74E306}"/>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14E35D0F-BBD2-8AEC-27FF-2D45A42312F0}"/>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32E6582B-E121-BB69-A766-8F6EAFC7F0AA}"/>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9BA9D0D2-5B4C-C1C5-4C9D-7B8827946C2B}"/>
              </a:ext>
            </a:extLst>
          </p:cNvPr>
          <p:cNvSpPr>
            <a:spLocks noGrp="1"/>
          </p:cNvSpPr>
          <p:nvPr>
            <p:ph type="sldNum" sz="quarter" idx="12"/>
          </p:nvPr>
        </p:nvSpPr>
        <p:spPr/>
        <p:txBody>
          <a:bodyPr/>
          <a:lstStyle/>
          <a:p>
            <a:fld id="{050B88D7-7741-46C0-B3EE-0924E171B329}" type="slidenum">
              <a:rPr lang="en-US" smtClean="0"/>
              <a:pPr/>
              <a:t>48</a:t>
            </a:fld>
            <a:endParaRPr lang="en-US" dirty="0"/>
          </a:p>
        </p:txBody>
      </p:sp>
      <p:sp>
        <p:nvSpPr>
          <p:cNvPr id="4" name="TextBox 3">
            <a:extLst>
              <a:ext uri="{FF2B5EF4-FFF2-40B4-BE49-F238E27FC236}">
                <a16:creationId xmlns:a16="http://schemas.microsoft.com/office/drawing/2014/main" id="{E0D3122E-A0CF-2DCF-63D3-ED4EBB625655}"/>
              </a:ext>
            </a:extLst>
          </p:cNvPr>
          <p:cNvSpPr txBox="1"/>
          <p:nvPr/>
        </p:nvSpPr>
        <p:spPr>
          <a:xfrm>
            <a:off x="4344323" y="988195"/>
            <a:ext cx="6156434" cy="461665"/>
          </a:xfrm>
          <a:prstGeom prst="rect">
            <a:avLst/>
          </a:prstGeom>
          <a:noFill/>
        </p:spPr>
        <p:txBody>
          <a:bodyPr wrap="square">
            <a:spAutoFit/>
          </a:bodyPr>
          <a:lstStyle/>
          <a:p>
            <a:r>
              <a:rPr lang="en-US" altLang="en-US" sz="2400" b="1" dirty="0"/>
              <a:t>Computer-System Architecture</a:t>
            </a:r>
            <a:endParaRPr lang="en-IN" sz="2400" b="1" dirty="0"/>
          </a:p>
        </p:txBody>
      </p:sp>
      <p:sp>
        <p:nvSpPr>
          <p:cNvPr id="7" name="TextBox 6">
            <a:extLst>
              <a:ext uri="{FF2B5EF4-FFF2-40B4-BE49-F238E27FC236}">
                <a16:creationId xmlns:a16="http://schemas.microsoft.com/office/drawing/2014/main" id="{C1BF3A27-15C4-8BC1-A349-D21AE3B02B70}"/>
              </a:ext>
            </a:extLst>
          </p:cNvPr>
          <p:cNvSpPr txBox="1"/>
          <p:nvPr/>
        </p:nvSpPr>
        <p:spPr>
          <a:xfrm>
            <a:off x="3017783" y="1667949"/>
            <a:ext cx="6156434" cy="4524315"/>
          </a:xfrm>
          <a:prstGeom prst="rect">
            <a:avLst/>
          </a:prstGeom>
          <a:noFill/>
        </p:spPr>
        <p:txBody>
          <a:bodyPr wrap="square">
            <a:spAutoFit/>
          </a:bodyPr>
          <a:lstStyle/>
          <a:p>
            <a:pPr marL="285750" indent="-285750">
              <a:buFont typeface="Arial" panose="020B0604020202020204" pitchFamily="34" charset="0"/>
              <a:buChar char="•"/>
            </a:pPr>
            <a:r>
              <a:rPr lang="en-US" altLang="en-US" dirty="0"/>
              <a:t>Most systems use a single general-purpose processor</a:t>
            </a:r>
          </a:p>
          <a:p>
            <a:pPr marL="742950" lvl="1" indent="-285750">
              <a:buFont typeface="Arial" panose="020B0604020202020204" pitchFamily="34" charset="0"/>
              <a:buChar char="•"/>
            </a:pPr>
            <a:r>
              <a:rPr lang="en-US" altLang="en-US" dirty="0"/>
              <a:t>Most systems have special-purpose processors as well</a:t>
            </a:r>
            <a:endParaRPr lang="en-US" altLang="en-US" sz="800" dirty="0"/>
          </a:p>
          <a:p>
            <a:pPr marL="285750" indent="-285750">
              <a:buFont typeface="Arial" panose="020B0604020202020204" pitchFamily="34" charset="0"/>
              <a:buChar char="•"/>
            </a:pPr>
            <a:r>
              <a:rPr lang="en-US" altLang="en-US" b="1" dirty="0">
                <a:solidFill>
                  <a:srgbClr val="006699"/>
                </a:solidFill>
                <a:latin typeface="+mj-lt"/>
              </a:rPr>
              <a:t>Multiprocessors</a:t>
            </a:r>
            <a:r>
              <a:rPr lang="en-US" altLang="en-US" dirty="0">
                <a:solidFill>
                  <a:srgbClr val="3366FF"/>
                </a:solidFill>
              </a:rPr>
              <a:t> </a:t>
            </a:r>
            <a:r>
              <a:rPr lang="en-US" altLang="en-US" dirty="0"/>
              <a:t>systems growing in use and importance</a:t>
            </a:r>
          </a:p>
          <a:p>
            <a:pPr marL="742950" lvl="1" indent="-285750">
              <a:buFont typeface="Arial" panose="020B0604020202020204" pitchFamily="34" charset="0"/>
              <a:buChar char="•"/>
            </a:pPr>
            <a:r>
              <a:rPr lang="en-US" altLang="en-US" dirty="0"/>
              <a:t>Also known as </a:t>
            </a:r>
            <a:r>
              <a:rPr lang="en-US" altLang="en-US" b="1" dirty="0">
                <a:solidFill>
                  <a:srgbClr val="006699"/>
                </a:solidFill>
                <a:latin typeface="+mj-lt"/>
              </a:rPr>
              <a:t>parallel systems</a:t>
            </a:r>
            <a:r>
              <a:rPr lang="en-US" altLang="en-US" dirty="0"/>
              <a:t>, </a:t>
            </a:r>
            <a:r>
              <a:rPr lang="en-US" altLang="en-US" b="1" dirty="0">
                <a:solidFill>
                  <a:srgbClr val="006699"/>
                </a:solidFill>
                <a:latin typeface="+mj-lt"/>
              </a:rPr>
              <a:t>tightly-coupled systems</a:t>
            </a:r>
          </a:p>
          <a:p>
            <a:pPr marL="742950" lvl="1" indent="-285750">
              <a:buFont typeface="Arial" panose="020B0604020202020204" pitchFamily="34" charset="0"/>
              <a:buChar char="•"/>
            </a:pPr>
            <a:r>
              <a:rPr lang="en-US" altLang="en-US" dirty="0"/>
              <a:t>Advantages include:</a:t>
            </a:r>
          </a:p>
          <a:p>
            <a:pPr marL="1200150" lvl="2" indent="-342900">
              <a:buFont typeface="Arial" panose="020B0604020202020204" pitchFamily="34" charset="0"/>
              <a:buChar char="•"/>
            </a:pPr>
            <a:r>
              <a:rPr lang="en-US" altLang="en-US" b="1" dirty="0">
                <a:solidFill>
                  <a:srgbClr val="006699"/>
                </a:solidFill>
                <a:latin typeface="+mj-lt"/>
              </a:rPr>
              <a:t>Increased throughput</a:t>
            </a:r>
          </a:p>
          <a:p>
            <a:pPr marL="1200150" lvl="2" indent="-342900">
              <a:buFont typeface="Arial" panose="020B0604020202020204" pitchFamily="34" charset="0"/>
              <a:buChar char="•"/>
            </a:pPr>
            <a:r>
              <a:rPr lang="en-US" altLang="en-US" b="1" dirty="0">
                <a:solidFill>
                  <a:srgbClr val="006699"/>
                </a:solidFill>
                <a:latin typeface="+mj-lt"/>
              </a:rPr>
              <a:t>Economy of scale</a:t>
            </a:r>
          </a:p>
          <a:p>
            <a:pPr marL="1200150" lvl="2" indent="-342900">
              <a:buFont typeface="Arial" panose="020B0604020202020204" pitchFamily="34" charset="0"/>
              <a:buChar char="•"/>
            </a:pPr>
            <a:r>
              <a:rPr lang="en-US" altLang="en-US" b="1" dirty="0">
                <a:solidFill>
                  <a:srgbClr val="006699"/>
                </a:solidFill>
                <a:latin typeface="+mj-lt"/>
              </a:rPr>
              <a:t>Increased reliability </a:t>
            </a:r>
            <a:r>
              <a:rPr lang="en-US" altLang="en-US" dirty="0"/>
              <a:t>– graceful degradation or fault tolerance</a:t>
            </a:r>
          </a:p>
          <a:p>
            <a:pPr marL="742950" lvl="1" indent="-285750">
              <a:buFont typeface="Arial" panose="020B0604020202020204" pitchFamily="34" charset="0"/>
              <a:buChar char="•"/>
            </a:pPr>
            <a:r>
              <a:rPr lang="en-US" altLang="en-US" dirty="0"/>
              <a:t>Two types:</a:t>
            </a:r>
          </a:p>
          <a:p>
            <a:pPr marL="1200150" lvl="2" indent="-342900">
              <a:buFont typeface="Arial" panose="020B0604020202020204" pitchFamily="34" charset="0"/>
              <a:buChar char="•"/>
            </a:pPr>
            <a:r>
              <a:rPr lang="en-US" altLang="en-US" b="1" dirty="0">
                <a:solidFill>
                  <a:srgbClr val="006699"/>
                </a:solidFill>
                <a:latin typeface="+mj-lt"/>
              </a:rPr>
              <a:t>Asymmetric Multiprocessing</a:t>
            </a:r>
            <a:r>
              <a:rPr lang="en-US" altLang="en-US" b="1" dirty="0">
                <a:solidFill>
                  <a:srgbClr val="3366FF"/>
                </a:solidFill>
              </a:rPr>
              <a:t> </a:t>
            </a:r>
            <a:r>
              <a:rPr lang="en-US" altLang="en-US" dirty="0"/>
              <a:t>– each processor is assigned a specie task.</a:t>
            </a:r>
          </a:p>
          <a:p>
            <a:pPr marL="1200150" lvl="2" indent="-342900">
              <a:buFont typeface="Arial" panose="020B0604020202020204" pitchFamily="34" charset="0"/>
              <a:buChar char="•"/>
            </a:pPr>
            <a:r>
              <a:rPr lang="en-US" altLang="en-US" b="1" dirty="0">
                <a:solidFill>
                  <a:srgbClr val="006699"/>
                </a:solidFill>
                <a:latin typeface="+mj-lt"/>
              </a:rPr>
              <a:t>Symmetric Multiprocessing </a:t>
            </a:r>
            <a:r>
              <a:rPr lang="en-US" altLang="en-US" dirty="0"/>
              <a:t>– each processor performs all tasks</a:t>
            </a:r>
          </a:p>
        </p:txBody>
      </p:sp>
    </p:spTree>
    <p:extLst>
      <p:ext uri="{BB962C8B-B14F-4D97-AF65-F5344CB8AC3E}">
        <p14:creationId xmlns:p14="http://schemas.microsoft.com/office/powerpoint/2010/main" val="320799893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5E7130-0F19-8887-A870-69EEF18B9B6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3269E2E-8DC7-9F99-B528-AEF74BE539C1}"/>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2EC53D89-4E10-EDD3-636D-AD62C0E14C74}"/>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C7E73CF8-7E95-3C47-6966-EE329C211EDD}"/>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5DE2CBDD-8BC2-1CA4-D498-00F7AD9519EE}"/>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EBEAAD91-39E7-1C92-4E4B-DC59FA0FCD5D}"/>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F5BDEB75-863B-0509-FE59-2B17E2EB4013}"/>
              </a:ext>
            </a:extLst>
          </p:cNvPr>
          <p:cNvSpPr>
            <a:spLocks noGrp="1"/>
          </p:cNvSpPr>
          <p:nvPr>
            <p:ph type="sldNum" sz="quarter" idx="12"/>
          </p:nvPr>
        </p:nvSpPr>
        <p:spPr/>
        <p:txBody>
          <a:bodyPr/>
          <a:lstStyle/>
          <a:p>
            <a:fld id="{050B88D7-7741-46C0-B3EE-0924E171B329}" type="slidenum">
              <a:rPr lang="en-US" smtClean="0"/>
              <a:pPr/>
              <a:t>49</a:t>
            </a:fld>
            <a:endParaRPr lang="en-US" dirty="0"/>
          </a:p>
        </p:txBody>
      </p:sp>
      <p:sp>
        <p:nvSpPr>
          <p:cNvPr id="4" name="TextBox 3">
            <a:extLst>
              <a:ext uri="{FF2B5EF4-FFF2-40B4-BE49-F238E27FC236}">
                <a16:creationId xmlns:a16="http://schemas.microsoft.com/office/drawing/2014/main" id="{2D5F5F3A-1948-C4A5-51D1-85756409D82F}"/>
              </a:ext>
            </a:extLst>
          </p:cNvPr>
          <p:cNvSpPr txBox="1"/>
          <p:nvPr/>
        </p:nvSpPr>
        <p:spPr>
          <a:xfrm>
            <a:off x="3945320" y="1029655"/>
            <a:ext cx="6156434" cy="461665"/>
          </a:xfrm>
          <a:prstGeom prst="rect">
            <a:avLst/>
          </a:prstGeom>
          <a:noFill/>
        </p:spPr>
        <p:txBody>
          <a:bodyPr wrap="square">
            <a:spAutoFit/>
          </a:bodyPr>
          <a:lstStyle/>
          <a:p>
            <a:r>
              <a:rPr lang="en-US" altLang="en-US" sz="2400" b="1" dirty="0"/>
              <a:t>Symmetric Multiprocessing Architecture</a:t>
            </a:r>
            <a:endParaRPr lang="en-IN" sz="2400" b="1" dirty="0"/>
          </a:p>
        </p:txBody>
      </p:sp>
      <p:pic>
        <p:nvPicPr>
          <p:cNvPr id="6" name="Picture 2">
            <a:extLst>
              <a:ext uri="{FF2B5EF4-FFF2-40B4-BE49-F238E27FC236}">
                <a16:creationId xmlns:a16="http://schemas.microsoft.com/office/drawing/2014/main" id="{E9BE3FE0-3B04-0981-9764-4BD81F8753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7864" y="1803379"/>
            <a:ext cx="5051425" cy="382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225746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F368783-6CED-ABCE-0DC1-FCDCA6C76225}"/>
              </a:ext>
            </a:extLst>
          </p:cNvPr>
          <p:cNvSpPr>
            <a:spLocks noGrp="1"/>
          </p:cNvSpPr>
          <p:nvPr>
            <p:ph type="ftr" sz="quarter" idx="5"/>
          </p:nvPr>
        </p:nvSpPr>
        <p:spPr/>
        <p:txBody>
          <a:bodyPr/>
          <a:lstStyle/>
          <a:p>
            <a:r>
              <a:rPr lang="en-US"/>
              <a:t>Department of CSE, ATMECE, Mysuru</a:t>
            </a:r>
            <a:endParaRPr lang="en-US" dirty="0"/>
          </a:p>
        </p:txBody>
      </p:sp>
      <p:sp>
        <p:nvSpPr>
          <p:cNvPr id="3" name="Date Placeholder 2">
            <a:extLst>
              <a:ext uri="{FF2B5EF4-FFF2-40B4-BE49-F238E27FC236}">
                <a16:creationId xmlns:a16="http://schemas.microsoft.com/office/drawing/2014/main" id="{30E61D00-DD19-67B2-B53C-2F02269AB3F7}"/>
              </a:ext>
            </a:extLst>
          </p:cNvPr>
          <p:cNvSpPr>
            <a:spLocks noGrp="1"/>
          </p:cNvSpPr>
          <p:nvPr>
            <p:ph type="dt" sz="half" idx="6"/>
          </p:nvPr>
        </p:nvSpPr>
        <p:spPr/>
        <p:txBody>
          <a:bodyPr/>
          <a:lstStyle/>
          <a:p>
            <a:r>
              <a:rPr lang="en-US"/>
              <a:t>24/07/2025</a:t>
            </a:r>
          </a:p>
        </p:txBody>
      </p:sp>
      <p:sp>
        <p:nvSpPr>
          <p:cNvPr id="4" name="Slide Number Placeholder 3">
            <a:extLst>
              <a:ext uri="{FF2B5EF4-FFF2-40B4-BE49-F238E27FC236}">
                <a16:creationId xmlns:a16="http://schemas.microsoft.com/office/drawing/2014/main" id="{1C1F3637-EFB8-274A-7341-2A0D8D889855}"/>
              </a:ext>
            </a:extLst>
          </p:cNvPr>
          <p:cNvSpPr>
            <a:spLocks noGrp="1"/>
          </p:cNvSpPr>
          <p:nvPr>
            <p:ph type="sldNum" sz="quarter" idx="7"/>
          </p:nvPr>
        </p:nvSpPr>
        <p:spPr/>
        <p:txBody>
          <a:bodyPr/>
          <a:lstStyle/>
          <a:p>
            <a:fld id="{050B88D7-7741-46C0-B3EE-0924E171B329}" type="slidenum">
              <a:rPr lang="en-US" smtClean="0"/>
              <a:pPr/>
              <a:t>5</a:t>
            </a:fld>
            <a:endParaRPr lang="en-US"/>
          </a:p>
        </p:txBody>
      </p:sp>
      <p:sp>
        <p:nvSpPr>
          <p:cNvPr id="6" name="TextBox 5">
            <a:extLst>
              <a:ext uri="{FF2B5EF4-FFF2-40B4-BE49-F238E27FC236}">
                <a16:creationId xmlns:a16="http://schemas.microsoft.com/office/drawing/2014/main" id="{2831CED5-759B-FB08-2730-7DE19B19198B}"/>
              </a:ext>
            </a:extLst>
          </p:cNvPr>
          <p:cNvSpPr txBox="1"/>
          <p:nvPr/>
        </p:nvSpPr>
        <p:spPr>
          <a:xfrm>
            <a:off x="2935195" y="966216"/>
            <a:ext cx="6156434" cy="461665"/>
          </a:xfrm>
          <a:prstGeom prst="rect">
            <a:avLst/>
          </a:prstGeom>
          <a:noFill/>
        </p:spPr>
        <p:txBody>
          <a:bodyPr wrap="square">
            <a:spAutoFit/>
          </a:bodyPr>
          <a:lstStyle/>
          <a:p>
            <a:r>
              <a:rPr lang="en-US" altLang="en-US" sz="2400" dirty="0"/>
              <a:t>Computer System Structure</a:t>
            </a:r>
            <a:endParaRPr lang="en-IN" sz="2400" dirty="0"/>
          </a:p>
        </p:txBody>
      </p:sp>
      <p:sp>
        <p:nvSpPr>
          <p:cNvPr id="8" name="TextBox 7">
            <a:extLst>
              <a:ext uri="{FF2B5EF4-FFF2-40B4-BE49-F238E27FC236}">
                <a16:creationId xmlns:a16="http://schemas.microsoft.com/office/drawing/2014/main" id="{6E6701FD-B91D-3059-53B0-8F09780BFE62}"/>
              </a:ext>
            </a:extLst>
          </p:cNvPr>
          <p:cNvSpPr txBox="1"/>
          <p:nvPr/>
        </p:nvSpPr>
        <p:spPr>
          <a:xfrm>
            <a:off x="1330126" y="1897651"/>
            <a:ext cx="6156434" cy="3693319"/>
          </a:xfrm>
          <a:prstGeom prst="rect">
            <a:avLst/>
          </a:prstGeom>
          <a:noFill/>
        </p:spPr>
        <p:txBody>
          <a:bodyPr wrap="square">
            <a:spAutoFit/>
          </a:bodyPr>
          <a:lstStyle/>
          <a:p>
            <a:pPr marL="285750" indent="-285750">
              <a:buFont typeface="Arial" panose="020B0604020202020204" pitchFamily="34" charset="0"/>
              <a:buChar char="•"/>
            </a:pPr>
            <a:r>
              <a:rPr lang="en-US" altLang="en-US" dirty="0"/>
              <a:t>Computer system can be divided into four components:</a:t>
            </a:r>
          </a:p>
          <a:p>
            <a:pPr marL="742950" lvl="1" indent="-285750">
              <a:buFont typeface="Arial" panose="020B0604020202020204" pitchFamily="34" charset="0"/>
              <a:buChar char="•"/>
            </a:pPr>
            <a:r>
              <a:rPr lang="en-US" altLang="en-US" dirty="0"/>
              <a:t>Hardware – provides basic computing resources</a:t>
            </a:r>
          </a:p>
          <a:p>
            <a:pPr marL="1200150" lvl="2" indent="-285750">
              <a:buFont typeface="Arial" panose="020B0604020202020204" pitchFamily="34" charset="0"/>
              <a:buChar char="•"/>
            </a:pPr>
            <a:r>
              <a:rPr lang="en-US" altLang="en-US" dirty="0"/>
              <a:t>CPU, memory, I/O devices</a:t>
            </a:r>
          </a:p>
          <a:p>
            <a:pPr marL="742950" lvl="1" indent="-285750">
              <a:buFont typeface="Arial" panose="020B0604020202020204" pitchFamily="34" charset="0"/>
              <a:buChar char="•"/>
            </a:pPr>
            <a:r>
              <a:rPr lang="en-US" altLang="en-US" dirty="0"/>
              <a:t>Operating system</a:t>
            </a:r>
          </a:p>
          <a:p>
            <a:pPr marL="1200150" lvl="2" indent="-285750">
              <a:buFont typeface="Arial" panose="020B0604020202020204" pitchFamily="34" charset="0"/>
              <a:buChar char="•"/>
            </a:pPr>
            <a:r>
              <a:rPr lang="en-US" altLang="en-US" dirty="0"/>
              <a:t>Controls and coordinates use of hardware among various applications and users</a:t>
            </a:r>
          </a:p>
          <a:p>
            <a:pPr marL="742950" lvl="1" indent="-285750">
              <a:buFont typeface="Arial" panose="020B0604020202020204" pitchFamily="34" charset="0"/>
              <a:buChar char="•"/>
            </a:pPr>
            <a:r>
              <a:rPr lang="en-US" altLang="en-US" dirty="0"/>
              <a:t>Application programs – define the ways in which the system resources are used to solve the computing problems of the users</a:t>
            </a:r>
          </a:p>
          <a:p>
            <a:pPr marL="1200150" lvl="2" indent="-285750">
              <a:buFont typeface="Arial" panose="020B0604020202020204" pitchFamily="34" charset="0"/>
              <a:buChar char="•"/>
            </a:pPr>
            <a:r>
              <a:rPr lang="en-US" altLang="en-US" dirty="0"/>
              <a:t>Word processors, compilers, web browsers, database systems, video games</a:t>
            </a:r>
          </a:p>
          <a:p>
            <a:pPr marL="742950" lvl="1" indent="-285750">
              <a:buFont typeface="Arial" panose="020B0604020202020204" pitchFamily="34" charset="0"/>
              <a:buChar char="•"/>
            </a:pPr>
            <a:r>
              <a:rPr lang="en-US" altLang="en-US" dirty="0"/>
              <a:t>Users</a:t>
            </a:r>
          </a:p>
          <a:p>
            <a:pPr marL="1200150" lvl="2" indent="-285750">
              <a:buFont typeface="Arial" panose="020B0604020202020204" pitchFamily="34" charset="0"/>
              <a:buChar char="•"/>
            </a:pPr>
            <a:r>
              <a:rPr lang="en-US" altLang="en-US" dirty="0"/>
              <a:t>People, machines, other computers</a:t>
            </a:r>
          </a:p>
        </p:txBody>
      </p:sp>
    </p:spTree>
    <p:extLst>
      <p:ext uri="{BB962C8B-B14F-4D97-AF65-F5344CB8AC3E}">
        <p14:creationId xmlns:p14="http://schemas.microsoft.com/office/powerpoint/2010/main" val="256254940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C5FEC7-1B9E-3821-F08A-F695A1B4655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7D8F1BA-DEFD-D7FE-12A1-789CA1256996}"/>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9D22B5DC-9030-94F8-DD9A-9EEDA316539E}"/>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3D09A3B9-B0EE-44B7-44BD-512A2B0C0B19}"/>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59660AF9-E7C5-D46A-C361-AA957565B9B6}"/>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FF2483CB-8492-A4AF-144D-ED067615DA52}"/>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8E413E9D-6E38-E624-383D-01FFFE992236}"/>
              </a:ext>
            </a:extLst>
          </p:cNvPr>
          <p:cNvSpPr>
            <a:spLocks noGrp="1"/>
          </p:cNvSpPr>
          <p:nvPr>
            <p:ph type="sldNum" sz="quarter" idx="12"/>
          </p:nvPr>
        </p:nvSpPr>
        <p:spPr/>
        <p:txBody>
          <a:bodyPr/>
          <a:lstStyle/>
          <a:p>
            <a:fld id="{050B88D7-7741-46C0-B3EE-0924E171B329}" type="slidenum">
              <a:rPr lang="en-US" smtClean="0"/>
              <a:pPr/>
              <a:t>50</a:t>
            </a:fld>
            <a:endParaRPr lang="en-US" dirty="0"/>
          </a:p>
        </p:txBody>
      </p:sp>
      <p:sp>
        <p:nvSpPr>
          <p:cNvPr id="4" name="TextBox 3">
            <a:extLst>
              <a:ext uri="{FF2B5EF4-FFF2-40B4-BE49-F238E27FC236}">
                <a16:creationId xmlns:a16="http://schemas.microsoft.com/office/drawing/2014/main" id="{80F69D73-76E4-4379-0E8D-C70B1412847E}"/>
              </a:ext>
            </a:extLst>
          </p:cNvPr>
          <p:cNvSpPr txBox="1"/>
          <p:nvPr/>
        </p:nvSpPr>
        <p:spPr>
          <a:xfrm>
            <a:off x="4482924" y="866217"/>
            <a:ext cx="6156434" cy="461665"/>
          </a:xfrm>
          <a:prstGeom prst="rect">
            <a:avLst/>
          </a:prstGeom>
          <a:noFill/>
        </p:spPr>
        <p:txBody>
          <a:bodyPr wrap="square">
            <a:spAutoFit/>
          </a:bodyPr>
          <a:lstStyle/>
          <a:p>
            <a:r>
              <a:rPr lang="en-US" altLang="en-US" sz="2400" b="1" dirty="0"/>
              <a:t>Dual-Core Design</a:t>
            </a:r>
            <a:endParaRPr lang="en-IN" sz="2400" b="1" dirty="0"/>
          </a:p>
        </p:txBody>
      </p:sp>
      <p:pic>
        <p:nvPicPr>
          <p:cNvPr id="6" name="Picture 2">
            <a:extLst>
              <a:ext uri="{FF2B5EF4-FFF2-40B4-BE49-F238E27FC236}">
                <a16:creationId xmlns:a16="http://schemas.microsoft.com/office/drawing/2014/main" id="{585CB1BE-E99B-3319-CDAD-E8D1B80AE3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3470" y="1890414"/>
            <a:ext cx="4039281" cy="3601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5175225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744042-85D7-A27E-EBE7-337FA0EC97E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57C9440-D89C-03F8-BAAD-3BE1B226BDDD}"/>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30F769B0-B806-8F27-996D-E5728BF17543}"/>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D7EA20CF-FC62-D4D5-5D08-04BCE29111AB}"/>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1844464D-B6AF-255E-9188-19847F41CCEE}"/>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A0A7793B-FCE0-FADB-5746-2D092B4C4072}"/>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8A9977FA-F338-D878-B3BF-25E8AF1B060D}"/>
              </a:ext>
            </a:extLst>
          </p:cNvPr>
          <p:cNvSpPr>
            <a:spLocks noGrp="1"/>
          </p:cNvSpPr>
          <p:nvPr>
            <p:ph type="sldNum" sz="quarter" idx="12"/>
          </p:nvPr>
        </p:nvSpPr>
        <p:spPr/>
        <p:txBody>
          <a:bodyPr/>
          <a:lstStyle/>
          <a:p>
            <a:fld id="{050B88D7-7741-46C0-B3EE-0924E171B329}" type="slidenum">
              <a:rPr lang="en-US" smtClean="0"/>
              <a:pPr/>
              <a:t>51</a:t>
            </a:fld>
            <a:endParaRPr lang="en-US" dirty="0"/>
          </a:p>
        </p:txBody>
      </p:sp>
      <p:sp>
        <p:nvSpPr>
          <p:cNvPr id="4" name="TextBox 3">
            <a:extLst>
              <a:ext uri="{FF2B5EF4-FFF2-40B4-BE49-F238E27FC236}">
                <a16:creationId xmlns:a16="http://schemas.microsoft.com/office/drawing/2014/main" id="{467041B6-89AB-A3B3-D199-A1DDE4C9815B}"/>
              </a:ext>
            </a:extLst>
          </p:cNvPr>
          <p:cNvSpPr txBox="1"/>
          <p:nvPr/>
        </p:nvSpPr>
        <p:spPr>
          <a:xfrm>
            <a:off x="3740368" y="1029655"/>
            <a:ext cx="6156434" cy="461665"/>
          </a:xfrm>
          <a:prstGeom prst="rect">
            <a:avLst/>
          </a:prstGeom>
          <a:noFill/>
        </p:spPr>
        <p:txBody>
          <a:bodyPr wrap="square">
            <a:spAutoFit/>
          </a:bodyPr>
          <a:lstStyle/>
          <a:p>
            <a:r>
              <a:rPr lang="en-US" altLang="en-US" sz="2400" b="1" dirty="0"/>
              <a:t>Non-Uniform Memory Access System</a:t>
            </a:r>
            <a:endParaRPr lang="en-IN" sz="2400" b="1" dirty="0"/>
          </a:p>
        </p:txBody>
      </p:sp>
      <p:pic>
        <p:nvPicPr>
          <p:cNvPr id="6" name="Picture 2">
            <a:extLst>
              <a:ext uri="{FF2B5EF4-FFF2-40B4-BE49-F238E27FC236}">
                <a16:creationId xmlns:a16="http://schemas.microsoft.com/office/drawing/2014/main" id="{355FFE27-1961-21E7-7749-4BAA81118F2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06666" y="1937340"/>
            <a:ext cx="4440238" cy="420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347234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F23821-D297-0EE5-48AE-3F70470D80D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A3DD3FE-1FBB-7029-2698-1B96958E91B5}"/>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6D7E0351-3003-8AE0-7219-738E16E33FF6}"/>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6FFB2263-208E-8FE7-EF3E-74E1F7BBCDB0}"/>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BDA14779-02BE-9017-DD94-E1CFD602C5ED}"/>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975C2A2C-B4CD-B4BB-845F-38F76EE571CB}"/>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B23A0915-31B8-A829-CB3A-11C954F6020E}"/>
              </a:ext>
            </a:extLst>
          </p:cNvPr>
          <p:cNvSpPr>
            <a:spLocks noGrp="1"/>
          </p:cNvSpPr>
          <p:nvPr>
            <p:ph type="sldNum" sz="quarter" idx="12"/>
          </p:nvPr>
        </p:nvSpPr>
        <p:spPr/>
        <p:txBody>
          <a:bodyPr/>
          <a:lstStyle/>
          <a:p>
            <a:fld id="{050B88D7-7741-46C0-B3EE-0924E171B329}" type="slidenum">
              <a:rPr lang="en-US" smtClean="0"/>
              <a:pPr/>
              <a:t>52</a:t>
            </a:fld>
            <a:endParaRPr lang="en-US" dirty="0"/>
          </a:p>
        </p:txBody>
      </p:sp>
      <p:sp>
        <p:nvSpPr>
          <p:cNvPr id="4" name="TextBox 3">
            <a:extLst>
              <a:ext uri="{FF2B5EF4-FFF2-40B4-BE49-F238E27FC236}">
                <a16:creationId xmlns:a16="http://schemas.microsoft.com/office/drawing/2014/main" id="{5D1970E6-923E-E377-44EA-BD26BEBC4A1B}"/>
              </a:ext>
            </a:extLst>
          </p:cNvPr>
          <p:cNvSpPr txBox="1"/>
          <p:nvPr/>
        </p:nvSpPr>
        <p:spPr>
          <a:xfrm>
            <a:off x="4482924" y="988195"/>
            <a:ext cx="6156434" cy="461665"/>
          </a:xfrm>
          <a:prstGeom prst="rect">
            <a:avLst/>
          </a:prstGeom>
          <a:noFill/>
        </p:spPr>
        <p:txBody>
          <a:bodyPr wrap="square">
            <a:spAutoFit/>
          </a:bodyPr>
          <a:lstStyle/>
          <a:p>
            <a:r>
              <a:rPr lang="en-US" altLang="en-US" sz="2400" b="1" dirty="0"/>
              <a:t>Clustered Systems</a:t>
            </a:r>
            <a:endParaRPr lang="en-IN" sz="2400" b="1" dirty="0"/>
          </a:p>
        </p:txBody>
      </p:sp>
      <p:sp>
        <p:nvSpPr>
          <p:cNvPr id="7" name="TextBox 6">
            <a:extLst>
              <a:ext uri="{FF2B5EF4-FFF2-40B4-BE49-F238E27FC236}">
                <a16:creationId xmlns:a16="http://schemas.microsoft.com/office/drawing/2014/main" id="{2460DA84-0532-B719-A139-670A446DD4FD}"/>
              </a:ext>
            </a:extLst>
          </p:cNvPr>
          <p:cNvSpPr txBox="1"/>
          <p:nvPr/>
        </p:nvSpPr>
        <p:spPr>
          <a:xfrm>
            <a:off x="3117162" y="1890414"/>
            <a:ext cx="6156434" cy="4524315"/>
          </a:xfrm>
          <a:prstGeom prst="rect">
            <a:avLst/>
          </a:prstGeom>
          <a:noFill/>
        </p:spPr>
        <p:txBody>
          <a:bodyPr wrap="square">
            <a:spAutoFit/>
          </a:bodyPr>
          <a:lstStyle/>
          <a:p>
            <a:pPr marL="285750" indent="-285750">
              <a:buFont typeface="Arial" panose="020B0604020202020204" pitchFamily="34" charset="0"/>
              <a:buChar char="•"/>
            </a:pPr>
            <a:r>
              <a:rPr lang="en-US" altLang="en-US" dirty="0"/>
              <a:t>Like multiprocessor systems, but multiple systems working together</a:t>
            </a:r>
          </a:p>
          <a:p>
            <a:pPr marL="742950" lvl="1" indent="-285750">
              <a:buFont typeface="Arial" panose="020B0604020202020204" pitchFamily="34" charset="0"/>
              <a:buChar char="•"/>
            </a:pPr>
            <a:r>
              <a:rPr lang="en-US" altLang="en-US" dirty="0"/>
              <a:t>Usually sharing storage via a </a:t>
            </a:r>
            <a:r>
              <a:rPr lang="en-US" altLang="en-US" b="1" dirty="0">
                <a:solidFill>
                  <a:srgbClr val="006699"/>
                </a:solidFill>
                <a:latin typeface="+mj-lt"/>
              </a:rPr>
              <a:t>storage-area network </a:t>
            </a:r>
            <a:r>
              <a:rPr lang="en-US" altLang="en-US" dirty="0"/>
              <a:t>(</a:t>
            </a:r>
            <a:r>
              <a:rPr lang="en-US" altLang="en-US" b="1" dirty="0">
                <a:solidFill>
                  <a:srgbClr val="006699"/>
                </a:solidFill>
                <a:latin typeface="+mj-lt"/>
              </a:rPr>
              <a:t>SAN</a:t>
            </a:r>
            <a:r>
              <a:rPr lang="en-US" altLang="en-US" dirty="0"/>
              <a:t>)</a:t>
            </a:r>
          </a:p>
          <a:p>
            <a:pPr marL="742950" lvl="1" indent="-285750">
              <a:buFont typeface="Arial" panose="020B0604020202020204" pitchFamily="34" charset="0"/>
              <a:buChar char="•"/>
            </a:pPr>
            <a:r>
              <a:rPr lang="en-US" altLang="en-US" dirty="0"/>
              <a:t>Provides a </a:t>
            </a:r>
            <a:r>
              <a:rPr lang="en-US" altLang="en-US" b="1" dirty="0">
                <a:solidFill>
                  <a:srgbClr val="006699"/>
                </a:solidFill>
                <a:latin typeface="+mj-lt"/>
              </a:rPr>
              <a:t>high-availability</a:t>
            </a:r>
            <a:r>
              <a:rPr lang="en-US" altLang="en-US" b="1" dirty="0"/>
              <a:t> </a:t>
            </a:r>
            <a:r>
              <a:rPr lang="en-US" altLang="en-US" dirty="0"/>
              <a:t>service which survives failures</a:t>
            </a:r>
          </a:p>
          <a:p>
            <a:pPr marL="1200150" lvl="2" indent="-285750">
              <a:buFont typeface="Arial" panose="020B0604020202020204" pitchFamily="34" charset="0"/>
              <a:buChar char="•"/>
            </a:pPr>
            <a:r>
              <a:rPr lang="en-US" altLang="en-US" b="1" dirty="0">
                <a:solidFill>
                  <a:srgbClr val="006699"/>
                </a:solidFill>
                <a:latin typeface="+mj-lt"/>
              </a:rPr>
              <a:t>Asymmetric clustering </a:t>
            </a:r>
            <a:r>
              <a:rPr lang="en-US" altLang="en-US" dirty="0"/>
              <a:t>has one machine in hot-standby mode</a:t>
            </a:r>
          </a:p>
          <a:p>
            <a:pPr marL="1200150" lvl="2" indent="-285750">
              <a:buFont typeface="Arial" panose="020B0604020202020204" pitchFamily="34" charset="0"/>
              <a:buChar char="•"/>
            </a:pPr>
            <a:r>
              <a:rPr lang="en-US" altLang="en-US" b="1" dirty="0">
                <a:solidFill>
                  <a:srgbClr val="006699"/>
                </a:solidFill>
                <a:latin typeface="+mj-lt"/>
              </a:rPr>
              <a:t>Symmetric clustering </a:t>
            </a:r>
            <a:r>
              <a:rPr lang="en-US" altLang="en-US" dirty="0"/>
              <a:t>has multiple nodes running applications, monitoring each other</a:t>
            </a:r>
          </a:p>
          <a:p>
            <a:pPr marL="742950" lvl="1" indent="-285750">
              <a:buFont typeface="Arial" panose="020B0604020202020204" pitchFamily="34" charset="0"/>
              <a:buChar char="•"/>
            </a:pPr>
            <a:r>
              <a:rPr lang="en-US" altLang="en-US" dirty="0"/>
              <a:t>Some clusters are for </a:t>
            </a:r>
            <a:r>
              <a:rPr lang="en-US" altLang="en-US" b="1" dirty="0">
                <a:solidFill>
                  <a:srgbClr val="006699"/>
                </a:solidFill>
                <a:latin typeface="+mj-lt"/>
              </a:rPr>
              <a:t>high-performance computing </a:t>
            </a:r>
            <a:r>
              <a:rPr lang="en-US" altLang="en-US" dirty="0"/>
              <a:t>(</a:t>
            </a:r>
            <a:r>
              <a:rPr lang="en-US" altLang="en-US" b="1" dirty="0">
                <a:solidFill>
                  <a:srgbClr val="006699"/>
                </a:solidFill>
                <a:latin typeface="+mj-lt"/>
              </a:rPr>
              <a:t>HPC</a:t>
            </a:r>
            <a:r>
              <a:rPr lang="en-US" altLang="en-US" dirty="0"/>
              <a:t>)</a:t>
            </a:r>
          </a:p>
          <a:p>
            <a:pPr marL="1200150" lvl="2" indent="-285750">
              <a:buFont typeface="Arial" panose="020B0604020202020204" pitchFamily="34" charset="0"/>
              <a:buChar char="•"/>
            </a:pPr>
            <a:r>
              <a:rPr lang="en-US" altLang="en-US" dirty="0"/>
              <a:t>Applications must be written to use </a:t>
            </a:r>
            <a:r>
              <a:rPr lang="en-US" altLang="en-US" b="1" dirty="0">
                <a:solidFill>
                  <a:srgbClr val="006699"/>
                </a:solidFill>
                <a:latin typeface="+mj-lt"/>
              </a:rPr>
              <a:t>parallelization</a:t>
            </a:r>
          </a:p>
          <a:p>
            <a:pPr marL="742950" lvl="1" indent="-285750">
              <a:buFont typeface="Arial" panose="020B0604020202020204" pitchFamily="34" charset="0"/>
              <a:buChar char="•"/>
            </a:pPr>
            <a:r>
              <a:rPr lang="en-US" altLang="en-US" dirty="0"/>
              <a:t>Some have</a:t>
            </a:r>
            <a:r>
              <a:rPr lang="en-US" altLang="en-US" b="1" dirty="0">
                <a:solidFill>
                  <a:srgbClr val="3366FF"/>
                </a:solidFill>
              </a:rPr>
              <a:t> </a:t>
            </a:r>
            <a:r>
              <a:rPr lang="en-US" altLang="en-US" b="1" dirty="0">
                <a:solidFill>
                  <a:srgbClr val="006699"/>
                </a:solidFill>
                <a:latin typeface="+mj-lt"/>
              </a:rPr>
              <a:t>distributed lock manager </a:t>
            </a:r>
            <a:r>
              <a:rPr lang="en-US" altLang="en-US" dirty="0"/>
              <a:t>(</a:t>
            </a:r>
            <a:r>
              <a:rPr lang="en-US" altLang="en-US" b="1" dirty="0">
                <a:solidFill>
                  <a:srgbClr val="006699"/>
                </a:solidFill>
                <a:latin typeface="+mj-lt"/>
              </a:rPr>
              <a:t>DLM</a:t>
            </a:r>
            <a:r>
              <a:rPr lang="en-US" altLang="en-US" dirty="0"/>
              <a:t>) to avoid conflicting operations</a:t>
            </a:r>
          </a:p>
        </p:txBody>
      </p:sp>
    </p:spTree>
    <p:extLst>
      <p:ext uri="{BB962C8B-B14F-4D97-AF65-F5344CB8AC3E}">
        <p14:creationId xmlns:p14="http://schemas.microsoft.com/office/powerpoint/2010/main" val="122916380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CAA5E1-AF8A-77C1-4EC7-170A360F098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1AF197F-1DD5-5D6C-8290-D77723818C6A}"/>
              </a:ext>
            </a:extLst>
          </p:cNvPr>
          <p:cNvSpPr>
            <a:spLocks noGrp="1"/>
          </p:cNvSpPr>
          <p:nvPr>
            <p:ph type="ctrTitle" idx="4294967295"/>
          </p:nvPr>
        </p:nvSpPr>
        <p:spPr>
          <a:xfrm>
            <a:off x="3838423" y="907365"/>
            <a:ext cx="10231676" cy="1211586"/>
          </a:xfrm>
          <a:prstGeom prst="rect">
            <a:avLst/>
          </a:prstGeom>
        </p:spPr>
        <p:txBody>
          <a:bodyPr>
            <a:noAutofit/>
          </a:bodyPr>
          <a:lstStyle/>
          <a:p>
            <a:r>
              <a:rPr lang="en-US" altLang="en-US" sz="2400" b="1" dirty="0"/>
              <a:t>Clustered Systems</a:t>
            </a:r>
            <a:endParaRPr lang="en-US" sz="2400" b="1" dirty="0"/>
          </a:p>
        </p:txBody>
      </p:sp>
      <p:sp>
        <p:nvSpPr>
          <p:cNvPr id="5" name="Subtitle 2">
            <a:extLst>
              <a:ext uri="{FF2B5EF4-FFF2-40B4-BE49-F238E27FC236}">
                <a16:creationId xmlns:a16="http://schemas.microsoft.com/office/drawing/2014/main" id="{F9902466-9DA7-7BC2-6F57-A4AFCCE9343D}"/>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854AFA16-912F-19D7-EF9F-37DCFDB2C9F8}"/>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A9A9C6C5-CADF-BA4F-9D46-0671E6C7F3E5}"/>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D1A510EB-3B80-9BCA-6213-DDE27008BDF3}"/>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371E9214-3C0E-5D56-2402-519A7F3027A7}"/>
              </a:ext>
            </a:extLst>
          </p:cNvPr>
          <p:cNvSpPr>
            <a:spLocks noGrp="1"/>
          </p:cNvSpPr>
          <p:nvPr>
            <p:ph type="sldNum" sz="quarter" idx="12"/>
          </p:nvPr>
        </p:nvSpPr>
        <p:spPr/>
        <p:txBody>
          <a:bodyPr/>
          <a:lstStyle/>
          <a:p>
            <a:fld id="{050B88D7-7741-46C0-B3EE-0924E171B329}" type="slidenum">
              <a:rPr lang="en-US" smtClean="0"/>
              <a:pPr/>
              <a:t>53</a:t>
            </a:fld>
            <a:endParaRPr lang="en-US" dirty="0"/>
          </a:p>
        </p:txBody>
      </p:sp>
      <p:pic>
        <p:nvPicPr>
          <p:cNvPr id="3" name="Picture 2">
            <a:extLst>
              <a:ext uri="{FF2B5EF4-FFF2-40B4-BE49-F238E27FC236}">
                <a16:creationId xmlns:a16="http://schemas.microsoft.com/office/drawing/2014/main" id="{FA462832-69DF-6952-1A00-7D457D5631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0760" y="1890414"/>
            <a:ext cx="5148263" cy="264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0421271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F34CF6-2BBA-B2EB-4D1D-E37C53F93BA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260F5D6-5013-96FB-8D2A-13D9814D1F84}"/>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D00480DF-CA39-C690-10F4-1554C940C785}"/>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BE2DBF20-9B32-9092-7ADF-E2BF882A4350}"/>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C75934D7-71B4-4566-158B-D9DDFE5F2DBE}"/>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89B77953-3052-3772-AADD-3310CF2B8F07}"/>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1E850C96-0438-1D50-8CB1-C93604CB62CC}"/>
              </a:ext>
            </a:extLst>
          </p:cNvPr>
          <p:cNvSpPr>
            <a:spLocks noGrp="1"/>
          </p:cNvSpPr>
          <p:nvPr>
            <p:ph type="sldNum" sz="quarter" idx="12"/>
          </p:nvPr>
        </p:nvSpPr>
        <p:spPr/>
        <p:txBody>
          <a:bodyPr/>
          <a:lstStyle/>
          <a:p>
            <a:fld id="{050B88D7-7741-46C0-B3EE-0924E171B329}" type="slidenum">
              <a:rPr lang="en-US" smtClean="0"/>
              <a:pPr/>
              <a:t>54</a:t>
            </a:fld>
            <a:endParaRPr lang="en-US" dirty="0"/>
          </a:p>
        </p:txBody>
      </p:sp>
      <p:sp>
        <p:nvSpPr>
          <p:cNvPr id="4" name="TextBox 3">
            <a:extLst>
              <a:ext uri="{FF2B5EF4-FFF2-40B4-BE49-F238E27FC236}">
                <a16:creationId xmlns:a16="http://schemas.microsoft.com/office/drawing/2014/main" id="{659BF6D7-14DC-8043-0D31-7A5E09352C3F}"/>
              </a:ext>
            </a:extLst>
          </p:cNvPr>
          <p:cNvSpPr txBox="1"/>
          <p:nvPr/>
        </p:nvSpPr>
        <p:spPr>
          <a:xfrm>
            <a:off x="3004458" y="3284248"/>
            <a:ext cx="6154056" cy="461665"/>
          </a:xfrm>
          <a:prstGeom prst="rect">
            <a:avLst/>
          </a:prstGeom>
          <a:noFill/>
        </p:spPr>
        <p:txBody>
          <a:bodyPr wrap="square">
            <a:spAutoFit/>
          </a:bodyPr>
          <a:lstStyle/>
          <a:p>
            <a:pPr marL="457200" lvl="1" indent="0">
              <a:buNone/>
            </a:pPr>
            <a:r>
              <a:rPr lang="en-US" altLang="en-US" sz="2400" b="1" dirty="0">
                <a:latin typeface="+mj-lt"/>
              </a:rPr>
              <a:t>Computer System Environments</a:t>
            </a:r>
          </a:p>
        </p:txBody>
      </p:sp>
    </p:spTree>
    <p:extLst>
      <p:ext uri="{BB962C8B-B14F-4D97-AF65-F5344CB8AC3E}">
        <p14:creationId xmlns:p14="http://schemas.microsoft.com/office/powerpoint/2010/main" val="53588723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BB4A4D-2616-6F23-5C5E-30805E0A4F1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6A77272-8B36-6448-72B6-5A88215A1D6B}"/>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14E34EC4-686A-AE47-06A2-DDBBAF1C9C12}"/>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D1184F0B-E724-C564-F94A-B1AF8DF17843}"/>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40E70ADB-9B72-C981-7F33-C597A07947CE}"/>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BA210A49-1BB1-995F-4014-107D7812AF95}"/>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99DBD1BE-5EA0-CD9C-530F-39F0F9D0E28D}"/>
              </a:ext>
            </a:extLst>
          </p:cNvPr>
          <p:cNvSpPr>
            <a:spLocks noGrp="1"/>
          </p:cNvSpPr>
          <p:nvPr>
            <p:ph type="sldNum" sz="quarter" idx="12"/>
          </p:nvPr>
        </p:nvSpPr>
        <p:spPr/>
        <p:txBody>
          <a:bodyPr/>
          <a:lstStyle/>
          <a:p>
            <a:fld id="{050B88D7-7741-46C0-B3EE-0924E171B329}" type="slidenum">
              <a:rPr lang="en-US" smtClean="0"/>
              <a:pPr/>
              <a:t>55</a:t>
            </a:fld>
            <a:endParaRPr lang="en-US" dirty="0"/>
          </a:p>
        </p:txBody>
      </p:sp>
      <p:sp>
        <p:nvSpPr>
          <p:cNvPr id="4" name="TextBox 3">
            <a:extLst>
              <a:ext uri="{FF2B5EF4-FFF2-40B4-BE49-F238E27FC236}">
                <a16:creationId xmlns:a16="http://schemas.microsoft.com/office/drawing/2014/main" id="{84D75B2D-CF16-D157-8B8A-4AF1B27C5E86}"/>
              </a:ext>
            </a:extLst>
          </p:cNvPr>
          <p:cNvSpPr txBox="1"/>
          <p:nvPr/>
        </p:nvSpPr>
        <p:spPr>
          <a:xfrm>
            <a:off x="3889829" y="905559"/>
            <a:ext cx="6154056" cy="461665"/>
          </a:xfrm>
          <a:prstGeom prst="rect">
            <a:avLst/>
          </a:prstGeom>
          <a:noFill/>
        </p:spPr>
        <p:txBody>
          <a:bodyPr wrap="square">
            <a:spAutoFit/>
          </a:bodyPr>
          <a:lstStyle/>
          <a:p>
            <a:r>
              <a:rPr lang="en-US" altLang="en-US" sz="2400" b="1" dirty="0"/>
              <a:t>Computing Environments</a:t>
            </a:r>
            <a:endParaRPr lang="en-IN" sz="2400" b="1" dirty="0"/>
          </a:p>
        </p:txBody>
      </p:sp>
      <p:sp>
        <p:nvSpPr>
          <p:cNvPr id="7" name="TextBox 6">
            <a:extLst>
              <a:ext uri="{FF2B5EF4-FFF2-40B4-BE49-F238E27FC236}">
                <a16:creationId xmlns:a16="http://schemas.microsoft.com/office/drawing/2014/main" id="{AE661209-1085-9A76-1F09-D6824056D536}"/>
              </a:ext>
            </a:extLst>
          </p:cNvPr>
          <p:cNvSpPr txBox="1"/>
          <p:nvPr/>
        </p:nvSpPr>
        <p:spPr>
          <a:xfrm>
            <a:off x="1691243" y="2098265"/>
            <a:ext cx="6154056" cy="1754326"/>
          </a:xfrm>
          <a:prstGeom prst="rect">
            <a:avLst/>
          </a:prstGeom>
          <a:noFill/>
        </p:spPr>
        <p:txBody>
          <a:bodyPr wrap="square">
            <a:spAutoFit/>
          </a:bodyPr>
          <a:lstStyle/>
          <a:p>
            <a:pPr marL="285750" indent="-285750">
              <a:buFont typeface="Arial" panose="020B0604020202020204" pitchFamily="34" charset="0"/>
              <a:buChar char="•"/>
            </a:pPr>
            <a:r>
              <a:rPr lang="en-US" altLang="en-US" dirty="0"/>
              <a:t>Traditional</a:t>
            </a:r>
          </a:p>
          <a:p>
            <a:pPr marL="285750" indent="-285750">
              <a:buFont typeface="Arial" panose="020B0604020202020204" pitchFamily="34" charset="0"/>
              <a:buChar char="•"/>
            </a:pPr>
            <a:r>
              <a:rPr lang="en-US" altLang="en-US" dirty="0"/>
              <a:t>Mobile</a:t>
            </a:r>
          </a:p>
          <a:p>
            <a:pPr marL="285750" indent="-285750">
              <a:buFont typeface="Arial" panose="020B0604020202020204" pitchFamily="34" charset="0"/>
              <a:buChar char="•"/>
            </a:pPr>
            <a:r>
              <a:rPr lang="en-US" altLang="en-US" dirty="0"/>
              <a:t>Client Server</a:t>
            </a:r>
          </a:p>
          <a:p>
            <a:pPr marL="285750" indent="-285750">
              <a:buFont typeface="Arial" panose="020B0604020202020204" pitchFamily="34" charset="0"/>
              <a:buChar char="•"/>
            </a:pPr>
            <a:r>
              <a:rPr lang="en-US" altLang="en-US" dirty="0"/>
              <a:t>Peer-to-Peer</a:t>
            </a:r>
          </a:p>
          <a:p>
            <a:pPr marL="285750" indent="-285750">
              <a:buFont typeface="Arial" panose="020B0604020202020204" pitchFamily="34" charset="0"/>
              <a:buChar char="•"/>
            </a:pPr>
            <a:r>
              <a:rPr lang="en-US" altLang="en-US" dirty="0"/>
              <a:t>Cloud computing</a:t>
            </a:r>
          </a:p>
          <a:p>
            <a:pPr marL="285750" indent="-285750">
              <a:buFont typeface="Arial" panose="020B0604020202020204" pitchFamily="34" charset="0"/>
              <a:buChar char="•"/>
            </a:pPr>
            <a:r>
              <a:rPr lang="en-US" altLang="en-US" dirty="0"/>
              <a:t>Real-time Embedded</a:t>
            </a:r>
          </a:p>
        </p:txBody>
      </p:sp>
    </p:spTree>
    <p:extLst>
      <p:ext uri="{BB962C8B-B14F-4D97-AF65-F5344CB8AC3E}">
        <p14:creationId xmlns:p14="http://schemas.microsoft.com/office/powerpoint/2010/main" val="234735776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EF6530-D956-6937-FEE4-56D1F8A8B40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CFB42D4-C958-B04A-F839-B3EAF511C97A}"/>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68B3CFB4-D1DB-96DB-AB3D-4044B7E91CB2}"/>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789D293B-70C0-1DD0-DA40-2E7F04937521}"/>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26AA2E8C-8CFE-6170-8028-F43D024B27D1}"/>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9C63F56A-359D-D404-A49F-0D4773D571A9}"/>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9CC9CE53-4B97-738A-7096-A38BAD661254}"/>
              </a:ext>
            </a:extLst>
          </p:cNvPr>
          <p:cNvSpPr>
            <a:spLocks noGrp="1"/>
          </p:cNvSpPr>
          <p:nvPr>
            <p:ph type="sldNum" sz="quarter" idx="12"/>
          </p:nvPr>
        </p:nvSpPr>
        <p:spPr/>
        <p:txBody>
          <a:bodyPr/>
          <a:lstStyle/>
          <a:p>
            <a:fld id="{050B88D7-7741-46C0-B3EE-0924E171B329}" type="slidenum">
              <a:rPr lang="en-US" smtClean="0"/>
              <a:pPr/>
              <a:t>56</a:t>
            </a:fld>
            <a:endParaRPr lang="en-US" dirty="0"/>
          </a:p>
        </p:txBody>
      </p:sp>
      <p:sp>
        <p:nvSpPr>
          <p:cNvPr id="4" name="TextBox 3">
            <a:extLst>
              <a:ext uri="{FF2B5EF4-FFF2-40B4-BE49-F238E27FC236}">
                <a16:creationId xmlns:a16="http://schemas.microsoft.com/office/drawing/2014/main" id="{4BDBBB4E-E4BF-1980-1DE6-3DA95BB6B5C8}"/>
              </a:ext>
            </a:extLst>
          </p:cNvPr>
          <p:cNvSpPr txBox="1"/>
          <p:nvPr/>
        </p:nvSpPr>
        <p:spPr>
          <a:xfrm>
            <a:off x="4765359" y="1098965"/>
            <a:ext cx="6154056" cy="461665"/>
          </a:xfrm>
          <a:prstGeom prst="rect">
            <a:avLst/>
          </a:prstGeom>
          <a:noFill/>
        </p:spPr>
        <p:txBody>
          <a:bodyPr wrap="square">
            <a:spAutoFit/>
          </a:bodyPr>
          <a:lstStyle/>
          <a:p>
            <a:r>
              <a:rPr lang="en-US" altLang="en-US" sz="2400" b="1" dirty="0"/>
              <a:t>Traditional</a:t>
            </a:r>
            <a:endParaRPr lang="en-IN" sz="2400" b="1" dirty="0"/>
          </a:p>
        </p:txBody>
      </p:sp>
      <p:sp>
        <p:nvSpPr>
          <p:cNvPr id="7" name="TextBox 6">
            <a:extLst>
              <a:ext uri="{FF2B5EF4-FFF2-40B4-BE49-F238E27FC236}">
                <a16:creationId xmlns:a16="http://schemas.microsoft.com/office/drawing/2014/main" id="{FEAD6558-4123-496E-2830-F515FCC43FD2}"/>
              </a:ext>
            </a:extLst>
          </p:cNvPr>
          <p:cNvSpPr txBox="1"/>
          <p:nvPr/>
        </p:nvSpPr>
        <p:spPr>
          <a:xfrm>
            <a:off x="3004458" y="2176253"/>
            <a:ext cx="6154056" cy="2585323"/>
          </a:xfrm>
          <a:prstGeom prst="rect">
            <a:avLst/>
          </a:prstGeom>
          <a:noFill/>
        </p:spPr>
        <p:txBody>
          <a:bodyPr wrap="square">
            <a:spAutoFit/>
          </a:bodyPr>
          <a:lstStyle/>
          <a:p>
            <a:pPr marL="285750" indent="-285750">
              <a:buFont typeface="Arial" panose="020B0604020202020204" pitchFamily="34" charset="0"/>
              <a:buChar char="•"/>
            </a:pPr>
            <a:r>
              <a:rPr lang="en-US" altLang="en-US" dirty="0"/>
              <a:t>Stand-alone general-purpose machines</a:t>
            </a:r>
          </a:p>
          <a:p>
            <a:pPr marL="285750" indent="-285750">
              <a:buFont typeface="Arial" panose="020B0604020202020204" pitchFamily="34" charset="0"/>
              <a:buChar char="•"/>
            </a:pPr>
            <a:r>
              <a:rPr lang="en-US" altLang="en-US" dirty="0"/>
              <a:t>But blurred as most systems interconnect with others (i.e., the Internet)</a:t>
            </a:r>
          </a:p>
          <a:p>
            <a:pPr marL="285750" indent="-285750">
              <a:buFont typeface="Arial" panose="020B0604020202020204" pitchFamily="34" charset="0"/>
              <a:buChar char="•"/>
            </a:pPr>
            <a:r>
              <a:rPr lang="en-US" altLang="en-US" b="1" dirty="0">
                <a:solidFill>
                  <a:srgbClr val="006699"/>
                </a:solidFill>
                <a:latin typeface="+mj-lt"/>
              </a:rPr>
              <a:t>Portals</a:t>
            </a:r>
            <a:r>
              <a:rPr lang="en-US" altLang="en-US" dirty="0"/>
              <a:t> provide web access to internal systems</a:t>
            </a:r>
          </a:p>
          <a:p>
            <a:pPr marL="285750" indent="-285750">
              <a:buFont typeface="Arial" panose="020B0604020202020204" pitchFamily="34" charset="0"/>
              <a:buChar char="•"/>
            </a:pPr>
            <a:r>
              <a:rPr lang="en-US" altLang="en-US" b="1" dirty="0">
                <a:solidFill>
                  <a:srgbClr val="006699"/>
                </a:solidFill>
                <a:latin typeface="+mj-lt"/>
              </a:rPr>
              <a:t>Network computers </a:t>
            </a:r>
            <a:r>
              <a:rPr lang="en-US" altLang="en-US" dirty="0"/>
              <a:t>(</a:t>
            </a:r>
            <a:r>
              <a:rPr lang="en-US" altLang="en-US" b="1" dirty="0">
                <a:solidFill>
                  <a:srgbClr val="006699"/>
                </a:solidFill>
                <a:latin typeface="+mj-lt"/>
              </a:rPr>
              <a:t>thin clients</a:t>
            </a:r>
            <a:r>
              <a:rPr lang="en-US" altLang="en-US" dirty="0"/>
              <a:t>) are like Web terminals</a:t>
            </a:r>
          </a:p>
          <a:p>
            <a:pPr marL="285750" indent="-285750">
              <a:buFont typeface="Arial" panose="020B0604020202020204" pitchFamily="34" charset="0"/>
              <a:buChar char="•"/>
            </a:pPr>
            <a:r>
              <a:rPr lang="en-US" altLang="en-US" dirty="0"/>
              <a:t>Mobile computers interconnect via </a:t>
            </a:r>
            <a:r>
              <a:rPr lang="en-US" altLang="en-US" b="1" dirty="0">
                <a:solidFill>
                  <a:srgbClr val="006699"/>
                </a:solidFill>
                <a:latin typeface="+mj-lt"/>
              </a:rPr>
              <a:t>wireless networks</a:t>
            </a:r>
          </a:p>
          <a:p>
            <a:pPr marL="285750" indent="-285750">
              <a:buFont typeface="Arial" panose="020B0604020202020204" pitchFamily="34" charset="0"/>
              <a:buChar char="•"/>
            </a:pPr>
            <a:r>
              <a:rPr lang="en-US" altLang="en-US" dirty="0"/>
              <a:t>Networking becoming ubiquitous – even home systems use </a:t>
            </a:r>
            <a:r>
              <a:rPr lang="en-US" altLang="en-US" b="1" dirty="0">
                <a:solidFill>
                  <a:srgbClr val="006699"/>
                </a:solidFill>
                <a:latin typeface="+mj-lt"/>
              </a:rPr>
              <a:t>firewalls</a:t>
            </a:r>
            <a:r>
              <a:rPr lang="en-US" altLang="en-US" dirty="0"/>
              <a:t> to protect home computers from Internet attacks</a:t>
            </a:r>
          </a:p>
        </p:txBody>
      </p:sp>
    </p:spTree>
    <p:extLst>
      <p:ext uri="{BB962C8B-B14F-4D97-AF65-F5344CB8AC3E}">
        <p14:creationId xmlns:p14="http://schemas.microsoft.com/office/powerpoint/2010/main" val="244463707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73BC2A-44DB-5131-BBFA-0D5B3DD6966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E09D439-3A27-A19F-D38C-6E1DD9BC54F6}"/>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dirty="0">
                <a:solidFill>
                  <a:srgbClr val="002060"/>
                </a:solidFill>
                <a:latin typeface="Times New Roman" panose="02020603050405020304" pitchFamily="18" charset="0"/>
                <a:cs typeface="Times New Roman" panose="02020603050405020304" pitchFamily="18" charset="0"/>
              </a:rPr>
            </a:br>
            <a:br>
              <a:rPr lang="en-US" sz="2400" dirty="0">
                <a:solidFill>
                  <a:srgbClr val="002060"/>
                </a:solidFill>
                <a:latin typeface="Times New Roman" panose="02020603050405020304" pitchFamily="18" charset="0"/>
                <a:cs typeface="Times New Roman" panose="02020603050405020304" pitchFamily="18" charset="0"/>
              </a:rPr>
            </a:br>
            <a:br>
              <a:rPr lang="en-US" sz="2400" dirty="0">
                <a:solidFill>
                  <a:srgbClr val="002060"/>
                </a:solidFill>
                <a:latin typeface="Times New Roman" panose="02020603050405020304" pitchFamily="18" charset="0"/>
                <a:cs typeface="Times New Roman" panose="02020603050405020304" pitchFamily="18" charset="0"/>
              </a:rPr>
            </a:br>
            <a:br>
              <a:rPr lang="en-US" sz="2400" dirty="0">
                <a:solidFill>
                  <a:srgbClr val="002060"/>
                </a:solidFill>
                <a:latin typeface="Times New Roman" panose="02020603050405020304" pitchFamily="18" charset="0"/>
                <a:cs typeface="Times New Roman" panose="02020603050405020304" pitchFamily="18" charset="0"/>
              </a:rPr>
            </a:br>
            <a:br>
              <a:rPr lang="en-US" sz="2400" dirty="0">
                <a:solidFill>
                  <a:srgbClr val="002060"/>
                </a:solidFill>
                <a:latin typeface="Times New Roman" panose="02020603050405020304" pitchFamily="18" charset="0"/>
                <a:cs typeface="Times New Roman" panose="02020603050405020304" pitchFamily="18" charset="0"/>
              </a:rPr>
            </a:br>
            <a:br>
              <a:rPr lang="en-US" sz="2400"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7A9009E3-847E-CCD8-E198-3A69FDB71A8A}"/>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F094865D-2FB4-F885-FADB-390ECA32E89A}"/>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12AB92C1-2923-5A7F-B3B6-1FF3C8E6BBEB}"/>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41F7133A-1DDA-EC54-A2D2-FD3D6F750994}"/>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46CBC5B0-7854-95BF-F639-BCB86F6A5507}"/>
              </a:ext>
            </a:extLst>
          </p:cNvPr>
          <p:cNvSpPr>
            <a:spLocks noGrp="1"/>
          </p:cNvSpPr>
          <p:nvPr>
            <p:ph type="sldNum" sz="quarter" idx="12"/>
          </p:nvPr>
        </p:nvSpPr>
        <p:spPr/>
        <p:txBody>
          <a:bodyPr/>
          <a:lstStyle/>
          <a:p>
            <a:fld id="{050B88D7-7741-46C0-B3EE-0924E171B329}" type="slidenum">
              <a:rPr lang="en-US" smtClean="0"/>
              <a:pPr/>
              <a:t>57</a:t>
            </a:fld>
            <a:endParaRPr lang="en-US" dirty="0"/>
          </a:p>
        </p:txBody>
      </p:sp>
      <p:sp>
        <p:nvSpPr>
          <p:cNvPr id="4" name="TextBox 3">
            <a:extLst>
              <a:ext uri="{FF2B5EF4-FFF2-40B4-BE49-F238E27FC236}">
                <a16:creationId xmlns:a16="http://schemas.microsoft.com/office/drawing/2014/main" id="{677ABCE3-1B17-577C-06AF-BC177F6873B5}"/>
              </a:ext>
            </a:extLst>
          </p:cNvPr>
          <p:cNvSpPr txBox="1"/>
          <p:nvPr/>
        </p:nvSpPr>
        <p:spPr>
          <a:xfrm>
            <a:off x="5297715" y="991824"/>
            <a:ext cx="6154056" cy="461665"/>
          </a:xfrm>
          <a:prstGeom prst="rect">
            <a:avLst/>
          </a:prstGeom>
          <a:noFill/>
        </p:spPr>
        <p:txBody>
          <a:bodyPr wrap="square">
            <a:spAutoFit/>
          </a:bodyPr>
          <a:lstStyle/>
          <a:p>
            <a:r>
              <a:rPr lang="en-US" altLang="en-US" sz="2400" b="1" dirty="0"/>
              <a:t>Mobile</a:t>
            </a:r>
            <a:endParaRPr lang="en-IN" sz="2400" b="1" dirty="0"/>
          </a:p>
        </p:txBody>
      </p:sp>
      <p:sp>
        <p:nvSpPr>
          <p:cNvPr id="7" name="TextBox 6">
            <a:extLst>
              <a:ext uri="{FF2B5EF4-FFF2-40B4-BE49-F238E27FC236}">
                <a16:creationId xmlns:a16="http://schemas.microsoft.com/office/drawing/2014/main" id="{891E5870-FE77-10DE-95D7-CC0BF2E564A6}"/>
              </a:ext>
            </a:extLst>
          </p:cNvPr>
          <p:cNvSpPr txBox="1"/>
          <p:nvPr/>
        </p:nvSpPr>
        <p:spPr>
          <a:xfrm>
            <a:off x="3004458" y="2314752"/>
            <a:ext cx="6154056" cy="2308324"/>
          </a:xfrm>
          <a:prstGeom prst="rect">
            <a:avLst/>
          </a:prstGeom>
          <a:noFill/>
        </p:spPr>
        <p:txBody>
          <a:bodyPr wrap="square">
            <a:spAutoFit/>
          </a:bodyPr>
          <a:lstStyle/>
          <a:p>
            <a:pPr marL="285750" indent="-285750">
              <a:buFont typeface="Arial" panose="020B0604020202020204" pitchFamily="34" charset="0"/>
              <a:buChar char="•"/>
            </a:pPr>
            <a:r>
              <a:rPr lang="en-US" altLang="en-US" dirty="0"/>
              <a:t>Handheld smartphones, tablets, etc.</a:t>
            </a:r>
          </a:p>
          <a:p>
            <a:pPr marL="285750" indent="-285750">
              <a:buFont typeface="Arial" panose="020B0604020202020204" pitchFamily="34" charset="0"/>
              <a:buChar char="•"/>
            </a:pPr>
            <a:r>
              <a:rPr lang="en-US" altLang="en-US" dirty="0"/>
              <a:t>What is the functional difference between them and a “traditional” laptop?</a:t>
            </a:r>
          </a:p>
          <a:p>
            <a:pPr marL="285750" indent="-285750">
              <a:buFont typeface="Arial" panose="020B0604020202020204" pitchFamily="34" charset="0"/>
              <a:buChar char="•"/>
            </a:pPr>
            <a:r>
              <a:rPr lang="en-US" altLang="en-US" dirty="0"/>
              <a:t>Extra feature – more OS features (GPS, gyroscope)</a:t>
            </a:r>
          </a:p>
          <a:p>
            <a:pPr marL="285750" indent="-285750">
              <a:buFont typeface="Arial" panose="020B0604020202020204" pitchFamily="34" charset="0"/>
              <a:buChar char="•"/>
            </a:pPr>
            <a:r>
              <a:rPr lang="en-US" altLang="en-US" dirty="0"/>
              <a:t>Allows new types of apps like </a:t>
            </a:r>
            <a:r>
              <a:rPr lang="en-US" altLang="en-US" b="1" i="1" dirty="0"/>
              <a:t>augmented reality</a:t>
            </a:r>
          </a:p>
          <a:p>
            <a:pPr marL="285750" indent="-285750">
              <a:buFont typeface="Arial" panose="020B0604020202020204" pitchFamily="34" charset="0"/>
              <a:buChar char="•"/>
            </a:pPr>
            <a:r>
              <a:rPr lang="en-US" altLang="en-US" dirty="0"/>
              <a:t>Use IEEE 802.11 wireless, or cellular data networks for connectivity</a:t>
            </a:r>
          </a:p>
          <a:p>
            <a:pPr marL="285750" indent="-285750">
              <a:buFont typeface="Arial" panose="020B0604020202020204" pitchFamily="34" charset="0"/>
              <a:buChar char="•"/>
            </a:pPr>
            <a:r>
              <a:rPr lang="en-US" altLang="en-US" dirty="0"/>
              <a:t>Leaders are </a:t>
            </a:r>
            <a:r>
              <a:rPr lang="en-US" altLang="en-US" b="1" dirty="0">
                <a:solidFill>
                  <a:srgbClr val="006699"/>
                </a:solidFill>
                <a:latin typeface="+mj-lt"/>
              </a:rPr>
              <a:t>Apple iOS </a:t>
            </a:r>
            <a:r>
              <a:rPr lang="en-US" altLang="en-US" dirty="0"/>
              <a:t>and </a:t>
            </a:r>
            <a:r>
              <a:rPr lang="en-US" altLang="en-US" b="1" dirty="0">
                <a:solidFill>
                  <a:srgbClr val="006699"/>
                </a:solidFill>
                <a:latin typeface="+mj-lt"/>
              </a:rPr>
              <a:t>Google Android</a:t>
            </a:r>
          </a:p>
        </p:txBody>
      </p:sp>
    </p:spTree>
    <p:extLst>
      <p:ext uri="{BB962C8B-B14F-4D97-AF65-F5344CB8AC3E}">
        <p14:creationId xmlns:p14="http://schemas.microsoft.com/office/powerpoint/2010/main" val="183841089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E26BC5-68D0-20CC-B0DB-360FAA17F00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34EC172-74B3-1930-5AEE-9F033BFE14C3}"/>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3277E675-49B7-EF40-17EB-5241E0A72B7D}"/>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6B29B63D-ED68-1A21-8EC0-2E76E87DD09D}"/>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9EC2FE9F-D06D-DC82-2362-69A699046A28}"/>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159F5250-7B4F-F08B-4BC4-BC5A983DDD34}"/>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BE0394EC-9AB6-9197-06BF-E9B3D82A1EA3}"/>
              </a:ext>
            </a:extLst>
          </p:cNvPr>
          <p:cNvSpPr>
            <a:spLocks noGrp="1"/>
          </p:cNvSpPr>
          <p:nvPr>
            <p:ph type="sldNum" sz="quarter" idx="12"/>
          </p:nvPr>
        </p:nvSpPr>
        <p:spPr/>
        <p:txBody>
          <a:bodyPr/>
          <a:lstStyle/>
          <a:p>
            <a:fld id="{050B88D7-7741-46C0-B3EE-0924E171B329}" type="slidenum">
              <a:rPr lang="en-US" smtClean="0"/>
              <a:pPr/>
              <a:t>58</a:t>
            </a:fld>
            <a:endParaRPr lang="en-US" dirty="0"/>
          </a:p>
        </p:txBody>
      </p:sp>
      <p:sp>
        <p:nvSpPr>
          <p:cNvPr id="4" name="TextBox 3">
            <a:extLst>
              <a:ext uri="{FF2B5EF4-FFF2-40B4-BE49-F238E27FC236}">
                <a16:creationId xmlns:a16="http://schemas.microsoft.com/office/drawing/2014/main" id="{0AD85015-0BEF-CD48-819C-5E475FE438E0}"/>
              </a:ext>
            </a:extLst>
          </p:cNvPr>
          <p:cNvSpPr txBox="1"/>
          <p:nvPr/>
        </p:nvSpPr>
        <p:spPr>
          <a:xfrm>
            <a:off x="4765359" y="909188"/>
            <a:ext cx="6154056" cy="461665"/>
          </a:xfrm>
          <a:prstGeom prst="rect">
            <a:avLst/>
          </a:prstGeom>
          <a:noFill/>
        </p:spPr>
        <p:txBody>
          <a:bodyPr wrap="square">
            <a:spAutoFit/>
          </a:bodyPr>
          <a:lstStyle/>
          <a:p>
            <a:r>
              <a:rPr lang="en-US" altLang="en-US" sz="2400" b="1" dirty="0"/>
              <a:t>Client Server</a:t>
            </a:r>
            <a:endParaRPr lang="en-IN" sz="2400" b="1" dirty="0"/>
          </a:p>
        </p:txBody>
      </p:sp>
      <p:sp>
        <p:nvSpPr>
          <p:cNvPr id="7" name="TextBox 6">
            <a:extLst>
              <a:ext uri="{FF2B5EF4-FFF2-40B4-BE49-F238E27FC236}">
                <a16:creationId xmlns:a16="http://schemas.microsoft.com/office/drawing/2014/main" id="{045D7AE9-FD3A-B4FB-ABA7-2C23E3A9D896}"/>
              </a:ext>
            </a:extLst>
          </p:cNvPr>
          <p:cNvSpPr txBox="1"/>
          <p:nvPr/>
        </p:nvSpPr>
        <p:spPr>
          <a:xfrm>
            <a:off x="3004458" y="2425552"/>
            <a:ext cx="6154056" cy="2086725"/>
          </a:xfrm>
          <a:prstGeom prst="rect">
            <a:avLst/>
          </a:prstGeom>
          <a:noFill/>
        </p:spPr>
        <p:txBody>
          <a:bodyPr wrap="square">
            <a:spAutoFit/>
          </a:bodyPr>
          <a:lstStyle/>
          <a:p>
            <a:pPr marL="285750" indent="-285750">
              <a:lnSpc>
                <a:spcPct val="90000"/>
              </a:lnSpc>
              <a:buSzPct val="90000"/>
              <a:buFont typeface="Arial" panose="020B0604020202020204" pitchFamily="34" charset="0"/>
              <a:buChar char="•"/>
            </a:pPr>
            <a:r>
              <a:rPr lang="en-US" altLang="en-US" dirty="0"/>
              <a:t>Client-Server Computing</a:t>
            </a:r>
          </a:p>
          <a:p>
            <a:pPr marL="742950" lvl="1" indent="-285750">
              <a:lnSpc>
                <a:spcPct val="90000"/>
              </a:lnSpc>
              <a:buSzPct val="80000"/>
              <a:buFont typeface="Arial" panose="020B0604020202020204" pitchFamily="34" charset="0"/>
              <a:buChar char="•"/>
            </a:pPr>
            <a:r>
              <a:rPr lang="en-US" altLang="en-US" dirty="0"/>
              <a:t>Dumb terminals supplanted by smart PCs</a:t>
            </a:r>
          </a:p>
          <a:p>
            <a:pPr marL="742950" lvl="1" indent="-285750">
              <a:lnSpc>
                <a:spcPct val="90000"/>
              </a:lnSpc>
              <a:buSzPct val="80000"/>
              <a:buFont typeface="Arial" panose="020B0604020202020204" pitchFamily="34" charset="0"/>
              <a:buChar char="•"/>
            </a:pPr>
            <a:r>
              <a:rPr lang="en-US" altLang="en-US" dirty="0"/>
              <a:t>Many systems now </a:t>
            </a:r>
            <a:r>
              <a:rPr lang="en-US" altLang="en-US" b="1" dirty="0">
                <a:solidFill>
                  <a:srgbClr val="006699"/>
                </a:solidFill>
                <a:latin typeface="+mj-lt"/>
              </a:rPr>
              <a:t>servers</a:t>
            </a:r>
            <a:r>
              <a:rPr lang="en-US" altLang="en-US" dirty="0"/>
              <a:t>, responding to requests generated by </a:t>
            </a:r>
            <a:r>
              <a:rPr lang="en-US" altLang="en-US" b="1" dirty="0">
                <a:solidFill>
                  <a:srgbClr val="006699"/>
                </a:solidFill>
                <a:latin typeface="+mj-lt"/>
              </a:rPr>
              <a:t>clients</a:t>
            </a:r>
          </a:p>
          <a:p>
            <a:pPr marL="1200150" lvl="2" indent="-285750">
              <a:lnSpc>
                <a:spcPct val="90000"/>
              </a:lnSpc>
              <a:buFont typeface="Arial" panose="020B0604020202020204" pitchFamily="34" charset="0"/>
              <a:buChar char="•"/>
            </a:pPr>
            <a:r>
              <a:rPr lang="en-US" altLang="en-US" b="1" dirty="0">
                <a:solidFill>
                  <a:srgbClr val="006699"/>
                </a:solidFill>
                <a:latin typeface="+mj-lt"/>
              </a:rPr>
              <a:t>Compute-server system </a:t>
            </a:r>
            <a:r>
              <a:rPr lang="en-US" altLang="en-US" dirty="0"/>
              <a:t>provides an interface to client to request services (i.e., database)</a:t>
            </a:r>
          </a:p>
          <a:p>
            <a:pPr marL="1200150" lvl="2" indent="-285750">
              <a:lnSpc>
                <a:spcPct val="90000"/>
              </a:lnSpc>
              <a:buFont typeface="Arial" panose="020B0604020202020204" pitchFamily="34" charset="0"/>
              <a:buChar char="•"/>
            </a:pPr>
            <a:r>
              <a:rPr lang="en-US" altLang="en-US" b="1" dirty="0">
                <a:solidFill>
                  <a:srgbClr val="006699"/>
                </a:solidFill>
                <a:latin typeface="+mj-lt"/>
              </a:rPr>
              <a:t>File-server system </a:t>
            </a:r>
            <a:r>
              <a:rPr lang="en-US" altLang="en-US" dirty="0"/>
              <a:t>provides interface for clients to store and retrieve files</a:t>
            </a:r>
          </a:p>
        </p:txBody>
      </p:sp>
    </p:spTree>
    <p:extLst>
      <p:ext uri="{BB962C8B-B14F-4D97-AF65-F5344CB8AC3E}">
        <p14:creationId xmlns:p14="http://schemas.microsoft.com/office/powerpoint/2010/main" val="200780222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00773F-FA74-C1B3-4612-AD9E2C63854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4A6A54C-D092-C568-5698-8E987D6FD6FE}"/>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D5725DA1-EBFC-0478-4517-82F4D3009444}"/>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D5D5E329-4B74-F5E5-4761-9344DBF1EE70}"/>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C5EB50EA-4D00-CE70-F4AA-C62840A82675}"/>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7F9F0F3C-386E-1551-E54E-89A03093F89F}"/>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AE99F7DC-DF2D-DF70-6736-8C0CD24BD658}"/>
              </a:ext>
            </a:extLst>
          </p:cNvPr>
          <p:cNvSpPr>
            <a:spLocks noGrp="1"/>
          </p:cNvSpPr>
          <p:nvPr>
            <p:ph type="sldNum" sz="quarter" idx="12"/>
          </p:nvPr>
        </p:nvSpPr>
        <p:spPr/>
        <p:txBody>
          <a:bodyPr/>
          <a:lstStyle/>
          <a:p>
            <a:fld id="{050B88D7-7741-46C0-B3EE-0924E171B329}" type="slidenum">
              <a:rPr lang="en-US" smtClean="0"/>
              <a:pPr/>
              <a:t>59</a:t>
            </a:fld>
            <a:endParaRPr lang="en-US" dirty="0"/>
          </a:p>
        </p:txBody>
      </p:sp>
      <p:sp>
        <p:nvSpPr>
          <p:cNvPr id="4" name="TextBox 3">
            <a:extLst>
              <a:ext uri="{FF2B5EF4-FFF2-40B4-BE49-F238E27FC236}">
                <a16:creationId xmlns:a16="http://schemas.microsoft.com/office/drawing/2014/main" id="{FE1CE580-E170-CA4C-11AC-4FC09753A4FE}"/>
              </a:ext>
            </a:extLst>
          </p:cNvPr>
          <p:cNvSpPr txBox="1"/>
          <p:nvPr/>
        </p:nvSpPr>
        <p:spPr>
          <a:xfrm>
            <a:off x="1356757" y="2066367"/>
            <a:ext cx="6154056" cy="2086725"/>
          </a:xfrm>
          <a:prstGeom prst="rect">
            <a:avLst/>
          </a:prstGeom>
          <a:noFill/>
        </p:spPr>
        <p:txBody>
          <a:bodyPr wrap="square">
            <a:spAutoFit/>
          </a:bodyPr>
          <a:lstStyle/>
          <a:p>
            <a:pPr marL="285750" indent="-285750">
              <a:lnSpc>
                <a:spcPct val="90000"/>
              </a:lnSpc>
              <a:buSzPct val="90000"/>
              <a:buFont typeface="Arial" panose="020B0604020202020204" pitchFamily="34" charset="0"/>
              <a:buChar char="•"/>
            </a:pPr>
            <a:r>
              <a:rPr lang="en-US" altLang="en-US" dirty="0"/>
              <a:t>Client-Server Computing</a:t>
            </a:r>
          </a:p>
          <a:p>
            <a:pPr marL="742950" lvl="1" indent="-285750">
              <a:lnSpc>
                <a:spcPct val="90000"/>
              </a:lnSpc>
              <a:buSzPct val="80000"/>
              <a:buFont typeface="Arial" panose="020B0604020202020204" pitchFamily="34" charset="0"/>
              <a:buChar char="•"/>
            </a:pPr>
            <a:r>
              <a:rPr lang="en-US" altLang="en-US" dirty="0"/>
              <a:t>Dumb terminals supplanted by smart PCs</a:t>
            </a:r>
          </a:p>
          <a:p>
            <a:pPr marL="742950" lvl="1" indent="-285750">
              <a:lnSpc>
                <a:spcPct val="90000"/>
              </a:lnSpc>
              <a:buSzPct val="80000"/>
              <a:buFont typeface="Arial" panose="020B0604020202020204" pitchFamily="34" charset="0"/>
              <a:buChar char="•"/>
            </a:pPr>
            <a:r>
              <a:rPr lang="en-US" altLang="en-US" dirty="0"/>
              <a:t>Many systems now </a:t>
            </a:r>
            <a:r>
              <a:rPr lang="en-US" altLang="en-US" b="1" dirty="0">
                <a:solidFill>
                  <a:srgbClr val="006699"/>
                </a:solidFill>
                <a:latin typeface="+mj-lt"/>
              </a:rPr>
              <a:t>servers</a:t>
            </a:r>
            <a:r>
              <a:rPr lang="en-US" altLang="en-US" dirty="0"/>
              <a:t>, responding to requests generated by </a:t>
            </a:r>
            <a:r>
              <a:rPr lang="en-US" altLang="en-US" b="1" dirty="0">
                <a:solidFill>
                  <a:srgbClr val="006699"/>
                </a:solidFill>
                <a:latin typeface="+mj-lt"/>
              </a:rPr>
              <a:t>clients</a:t>
            </a:r>
          </a:p>
          <a:p>
            <a:pPr marL="1200150" lvl="2" indent="-285750">
              <a:lnSpc>
                <a:spcPct val="90000"/>
              </a:lnSpc>
              <a:buFont typeface="Arial" panose="020B0604020202020204" pitchFamily="34" charset="0"/>
              <a:buChar char="•"/>
            </a:pPr>
            <a:r>
              <a:rPr lang="en-US" altLang="en-US" b="1" dirty="0">
                <a:solidFill>
                  <a:srgbClr val="006699"/>
                </a:solidFill>
                <a:latin typeface="+mj-lt"/>
              </a:rPr>
              <a:t>Compute-server system </a:t>
            </a:r>
            <a:r>
              <a:rPr lang="en-US" altLang="en-US" dirty="0"/>
              <a:t>provides an interface to client to request services (i.e., database)</a:t>
            </a:r>
          </a:p>
          <a:p>
            <a:pPr marL="1200150" lvl="2" indent="-285750">
              <a:lnSpc>
                <a:spcPct val="90000"/>
              </a:lnSpc>
              <a:buFont typeface="Arial" panose="020B0604020202020204" pitchFamily="34" charset="0"/>
              <a:buChar char="•"/>
            </a:pPr>
            <a:r>
              <a:rPr lang="en-US" altLang="en-US" b="1" dirty="0">
                <a:solidFill>
                  <a:srgbClr val="006699"/>
                </a:solidFill>
                <a:latin typeface="+mj-lt"/>
              </a:rPr>
              <a:t>File-server system </a:t>
            </a:r>
            <a:r>
              <a:rPr lang="en-US" altLang="en-US" dirty="0"/>
              <a:t>provides interface for clients to store and retrieve files</a:t>
            </a:r>
          </a:p>
        </p:txBody>
      </p:sp>
      <p:pic>
        <p:nvPicPr>
          <p:cNvPr id="6" name="Picture 1" descr="1_19.pdf">
            <a:extLst>
              <a:ext uri="{FF2B5EF4-FFF2-40B4-BE49-F238E27FC236}">
                <a16:creationId xmlns:a16="http://schemas.microsoft.com/office/drawing/2014/main" id="{04CC9C22-689C-931B-5C6C-05FC51DD3D1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16833" y="1890414"/>
            <a:ext cx="2668587" cy="202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a:extLst>
              <a:ext uri="{FF2B5EF4-FFF2-40B4-BE49-F238E27FC236}">
                <a16:creationId xmlns:a16="http://schemas.microsoft.com/office/drawing/2014/main" id="{52BADADD-099F-A243-6C82-6952738DB8C1}"/>
              </a:ext>
            </a:extLst>
          </p:cNvPr>
          <p:cNvSpPr txBox="1"/>
          <p:nvPr/>
        </p:nvSpPr>
        <p:spPr>
          <a:xfrm>
            <a:off x="4433785" y="857386"/>
            <a:ext cx="6154056" cy="461665"/>
          </a:xfrm>
          <a:prstGeom prst="rect">
            <a:avLst/>
          </a:prstGeom>
          <a:noFill/>
        </p:spPr>
        <p:txBody>
          <a:bodyPr wrap="square">
            <a:spAutoFit/>
          </a:bodyPr>
          <a:lstStyle/>
          <a:p>
            <a:r>
              <a:rPr lang="en-US" altLang="en-US" sz="2400" b="1" dirty="0"/>
              <a:t>Peer-to-Peer</a:t>
            </a:r>
            <a:endParaRPr lang="en-IN" sz="2400" b="1" dirty="0"/>
          </a:p>
        </p:txBody>
      </p:sp>
    </p:spTree>
    <p:extLst>
      <p:ext uri="{BB962C8B-B14F-4D97-AF65-F5344CB8AC3E}">
        <p14:creationId xmlns:p14="http://schemas.microsoft.com/office/powerpoint/2010/main" val="39412578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ED1EAB-C6D9-503C-0385-FE755C04055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6CDB88F-2CC8-75E9-E530-8FEAF3F396D2}"/>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414C9B89-3940-61F4-8695-63F8A3287A34}"/>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BA998A82-6896-6E7C-CC36-7CFDA5605F28}"/>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DD454DA1-FD7B-D978-954A-CB8983B61ECB}"/>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A2AC70D8-2576-07F3-68EB-A51CB889D419}"/>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69D845A7-5572-F58A-D6C4-88211D166F32}"/>
              </a:ext>
            </a:extLst>
          </p:cNvPr>
          <p:cNvSpPr>
            <a:spLocks noGrp="1"/>
          </p:cNvSpPr>
          <p:nvPr>
            <p:ph type="sldNum" sz="quarter" idx="12"/>
          </p:nvPr>
        </p:nvSpPr>
        <p:spPr/>
        <p:txBody>
          <a:bodyPr/>
          <a:lstStyle/>
          <a:p>
            <a:fld id="{050B88D7-7741-46C0-B3EE-0924E171B329}" type="slidenum">
              <a:rPr lang="en-US" smtClean="0"/>
              <a:pPr/>
              <a:t>6</a:t>
            </a:fld>
            <a:endParaRPr lang="en-US" dirty="0"/>
          </a:p>
        </p:txBody>
      </p:sp>
      <p:sp>
        <p:nvSpPr>
          <p:cNvPr id="4" name="TextBox 3">
            <a:extLst>
              <a:ext uri="{FF2B5EF4-FFF2-40B4-BE49-F238E27FC236}">
                <a16:creationId xmlns:a16="http://schemas.microsoft.com/office/drawing/2014/main" id="{C2E0F559-D7E2-1387-38B3-143B7D241F4B}"/>
              </a:ext>
            </a:extLst>
          </p:cNvPr>
          <p:cNvSpPr txBox="1"/>
          <p:nvPr/>
        </p:nvSpPr>
        <p:spPr>
          <a:xfrm>
            <a:off x="3080114" y="988195"/>
            <a:ext cx="6156434" cy="830997"/>
          </a:xfrm>
          <a:prstGeom prst="rect">
            <a:avLst/>
          </a:prstGeom>
          <a:noFill/>
        </p:spPr>
        <p:txBody>
          <a:bodyPr wrap="square">
            <a:spAutoFit/>
          </a:bodyPr>
          <a:lstStyle/>
          <a:p>
            <a:r>
              <a:rPr lang="en-US" altLang="en-US" sz="2400" b="1" dirty="0"/>
              <a:t>Abstract View of Components of Computer</a:t>
            </a:r>
            <a:endParaRPr lang="en-IN" sz="2400" b="1" dirty="0"/>
          </a:p>
        </p:txBody>
      </p:sp>
      <p:pic>
        <p:nvPicPr>
          <p:cNvPr id="6" name="Picture 4">
            <a:extLst>
              <a:ext uri="{FF2B5EF4-FFF2-40B4-BE49-F238E27FC236}">
                <a16:creationId xmlns:a16="http://schemas.microsoft.com/office/drawing/2014/main" id="{F7C022A9-FD72-FB30-7B65-FACA81652C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8268" y="1907876"/>
            <a:ext cx="4621212"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0516297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4D5E2B-74AF-04D4-A9F9-8E5138FFC7A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5F2ABE8-05DA-8489-030A-10D26A82C73D}"/>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F628BEA0-F3E5-5F6E-8BBA-502CEB26382C}"/>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DA4D5950-8D0A-73BB-9284-E9C53A0308AC}"/>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921AF0A2-DC24-53C8-F84A-28B4B6BCD0D0}"/>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8A7443B9-939F-1644-B1E0-908699C38E85}"/>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7CC8D244-AAF7-0F9E-A551-A62EC9CD79B8}"/>
              </a:ext>
            </a:extLst>
          </p:cNvPr>
          <p:cNvSpPr>
            <a:spLocks noGrp="1"/>
          </p:cNvSpPr>
          <p:nvPr>
            <p:ph type="sldNum" sz="quarter" idx="12"/>
          </p:nvPr>
        </p:nvSpPr>
        <p:spPr/>
        <p:txBody>
          <a:bodyPr/>
          <a:lstStyle/>
          <a:p>
            <a:fld id="{050B88D7-7741-46C0-B3EE-0924E171B329}" type="slidenum">
              <a:rPr lang="en-US" smtClean="0"/>
              <a:pPr/>
              <a:t>60</a:t>
            </a:fld>
            <a:endParaRPr lang="en-US" dirty="0"/>
          </a:p>
        </p:txBody>
      </p:sp>
      <p:sp>
        <p:nvSpPr>
          <p:cNvPr id="4" name="TextBox 3">
            <a:extLst>
              <a:ext uri="{FF2B5EF4-FFF2-40B4-BE49-F238E27FC236}">
                <a16:creationId xmlns:a16="http://schemas.microsoft.com/office/drawing/2014/main" id="{9FD5C9FD-3BEE-DC98-1D78-40C420DE9F3A}"/>
              </a:ext>
            </a:extLst>
          </p:cNvPr>
          <p:cNvSpPr txBox="1"/>
          <p:nvPr/>
        </p:nvSpPr>
        <p:spPr>
          <a:xfrm>
            <a:off x="4891702" y="837428"/>
            <a:ext cx="6154056" cy="461665"/>
          </a:xfrm>
          <a:prstGeom prst="rect">
            <a:avLst/>
          </a:prstGeom>
          <a:noFill/>
        </p:spPr>
        <p:txBody>
          <a:bodyPr wrap="square">
            <a:spAutoFit/>
          </a:bodyPr>
          <a:lstStyle/>
          <a:p>
            <a:r>
              <a:rPr lang="en-US" altLang="en-US" sz="2400" b="1" dirty="0"/>
              <a:t>Cloud Computing</a:t>
            </a:r>
            <a:endParaRPr lang="en-IN" sz="2400" b="1" dirty="0"/>
          </a:p>
        </p:txBody>
      </p:sp>
      <p:sp>
        <p:nvSpPr>
          <p:cNvPr id="7" name="TextBox 6">
            <a:extLst>
              <a:ext uri="{FF2B5EF4-FFF2-40B4-BE49-F238E27FC236}">
                <a16:creationId xmlns:a16="http://schemas.microsoft.com/office/drawing/2014/main" id="{E83D5B0B-8241-2AA4-D4B4-83C7C92302C3}"/>
              </a:ext>
            </a:extLst>
          </p:cNvPr>
          <p:cNvSpPr txBox="1"/>
          <p:nvPr/>
        </p:nvSpPr>
        <p:spPr>
          <a:xfrm>
            <a:off x="1814674" y="1890414"/>
            <a:ext cx="6154056" cy="2031325"/>
          </a:xfrm>
          <a:prstGeom prst="rect">
            <a:avLst/>
          </a:prstGeom>
          <a:noFill/>
        </p:spPr>
        <p:txBody>
          <a:bodyPr wrap="square">
            <a:spAutoFit/>
          </a:bodyPr>
          <a:lstStyle/>
          <a:p>
            <a:pPr marL="285750" indent="-285750">
              <a:buFont typeface="Arial" panose="020B0604020202020204" pitchFamily="34" charset="0"/>
              <a:buChar char="•"/>
            </a:pPr>
            <a:r>
              <a:rPr lang="en-US" altLang="en-US" dirty="0"/>
              <a:t>Delivers computing, storage, even apps as a service across a network</a:t>
            </a:r>
          </a:p>
          <a:p>
            <a:pPr marL="285750" indent="-285750">
              <a:buFont typeface="Arial" panose="020B0604020202020204" pitchFamily="34" charset="0"/>
              <a:buChar char="•"/>
            </a:pPr>
            <a:r>
              <a:rPr lang="en-US" altLang="en-US" dirty="0"/>
              <a:t>Logical extension of virtualization because it uses virtualization as the base for it functionality.</a:t>
            </a:r>
          </a:p>
          <a:p>
            <a:pPr marL="742950" lvl="1" indent="-285750">
              <a:buFont typeface="Arial" panose="020B0604020202020204" pitchFamily="34" charset="0"/>
              <a:buChar char="•"/>
            </a:pPr>
            <a:r>
              <a:rPr lang="en-US" altLang="en-US" dirty="0"/>
              <a:t>Amazon </a:t>
            </a:r>
            <a:r>
              <a:rPr lang="en-US" altLang="en-US" b="1" kern="1200" dirty="0">
                <a:solidFill>
                  <a:srgbClr val="006699"/>
                </a:solidFill>
                <a:latin typeface="+mj-lt"/>
                <a:cs typeface="+mn-cs"/>
              </a:rPr>
              <a:t>EC2</a:t>
            </a:r>
            <a:r>
              <a:rPr lang="en-US" altLang="en-US" dirty="0"/>
              <a:t>  has thousands of servers, millions of virtual machines, petabytes of storage available across the Internet, pay based on usage</a:t>
            </a:r>
          </a:p>
        </p:txBody>
      </p:sp>
    </p:spTree>
    <p:extLst>
      <p:ext uri="{BB962C8B-B14F-4D97-AF65-F5344CB8AC3E}">
        <p14:creationId xmlns:p14="http://schemas.microsoft.com/office/powerpoint/2010/main" val="349234111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5FFDBC-F5D8-8E4D-2B4B-27E654B432F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F9E5EC5-9F9A-F5C1-91A4-172014AB15B1}"/>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469D9BD6-8B99-8FAD-154C-0EE2CA1E7F37}"/>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3B097991-833A-4002-9422-E07DADD0C3E4}"/>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A03C5316-6356-2FB7-8968-1AF9D03591DE}"/>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9CC9058A-F1DD-DCB7-94B3-6DDC3BD2F73A}"/>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1E8CF7C7-184F-ECF1-0770-A6E66E18BDF9}"/>
              </a:ext>
            </a:extLst>
          </p:cNvPr>
          <p:cNvSpPr>
            <a:spLocks noGrp="1"/>
          </p:cNvSpPr>
          <p:nvPr>
            <p:ph type="sldNum" sz="quarter" idx="12"/>
          </p:nvPr>
        </p:nvSpPr>
        <p:spPr/>
        <p:txBody>
          <a:bodyPr/>
          <a:lstStyle/>
          <a:p>
            <a:fld id="{050B88D7-7741-46C0-B3EE-0924E171B329}" type="slidenum">
              <a:rPr lang="en-US" smtClean="0"/>
              <a:pPr/>
              <a:t>61</a:t>
            </a:fld>
            <a:endParaRPr lang="en-US" dirty="0"/>
          </a:p>
        </p:txBody>
      </p:sp>
      <p:sp>
        <p:nvSpPr>
          <p:cNvPr id="4" name="TextBox 3">
            <a:extLst>
              <a:ext uri="{FF2B5EF4-FFF2-40B4-BE49-F238E27FC236}">
                <a16:creationId xmlns:a16="http://schemas.microsoft.com/office/drawing/2014/main" id="{E83532B0-32E2-B437-DEBC-CC81462BDB67}"/>
              </a:ext>
            </a:extLst>
          </p:cNvPr>
          <p:cNvSpPr txBox="1"/>
          <p:nvPr/>
        </p:nvSpPr>
        <p:spPr>
          <a:xfrm>
            <a:off x="4485302" y="1214321"/>
            <a:ext cx="6154056" cy="461665"/>
          </a:xfrm>
          <a:prstGeom prst="rect">
            <a:avLst/>
          </a:prstGeom>
          <a:noFill/>
        </p:spPr>
        <p:txBody>
          <a:bodyPr wrap="square">
            <a:spAutoFit/>
          </a:bodyPr>
          <a:lstStyle/>
          <a:p>
            <a:pPr eaLnBrk="1" hangingPunct="1">
              <a:defRPr/>
            </a:pPr>
            <a:r>
              <a:rPr lang="en-US" altLang="en-US" sz="2400" b="1" kern="0" dirty="0"/>
              <a:t>Cloud</a:t>
            </a:r>
            <a:r>
              <a:rPr lang="en-US" altLang="en-US" sz="2400" kern="0" dirty="0"/>
              <a:t> </a:t>
            </a:r>
            <a:r>
              <a:rPr lang="en-US" altLang="en-US" sz="2400" b="1" kern="0" dirty="0"/>
              <a:t>Computing (cont.)</a:t>
            </a:r>
          </a:p>
        </p:txBody>
      </p:sp>
      <p:sp>
        <p:nvSpPr>
          <p:cNvPr id="7" name="TextBox 6">
            <a:extLst>
              <a:ext uri="{FF2B5EF4-FFF2-40B4-BE49-F238E27FC236}">
                <a16:creationId xmlns:a16="http://schemas.microsoft.com/office/drawing/2014/main" id="{49E2CF86-FBE2-8691-79A1-B6F135FBC5A1}"/>
              </a:ext>
            </a:extLst>
          </p:cNvPr>
          <p:cNvSpPr txBox="1"/>
          <p:nvPr/>
        </p:nvSpPr>
        <p:spPr>
          <a:xfrm>
            <a:off x="2800205" y="1909052"/>
            <a:ext cx="6154056" cy="1477328"/>
          </a:xfrm>
          <a:prstGeom prst="rect">
            <a:avLst/>
          </a:prstGeom>
          <a:noFill/>
        </p:spPr>
        <p:txBody>
          <a:bodyPr wrap="square">
            <a:spAutoFit/>
          </a:bodyPr>
          <a:lstStyle/>
          <a:p>
            <a:pPr marL="285750" indent="-285750">
              <a:buFont typeface="Arial" panose="020B0604020202020204" pitchFamily="34" charset="0"/>
              <a:buChar char="•"/>
            </a:pPr>
            <a:r>
              <a:rPr lang="en-US" altLang="en-US" dirty="0"/>
              <a:t>Cloud computing environments composed of traditional OSes, plus VMMs, plus cloud management tools</a:t>
            </a:r>
          </a:p>
          <a:p>
            <a:pPr marL="742950" lvl="1" indent="-285750">
              <a:buFont typeface="Arial" panose="020B0604020202020204" pitchFamily="34" charset="0"/>
              <a:buChar char="•"/>
            </a:pPr>
            <a:r>
              <a:rPr lang="en-US" altLang="en-US" dirty="0"/>
              <a:t>Internet connectivity requires security like firewalls</a:t>
            </a:r>
            <a:endParaRPr lang="en-US" altLang="en-US" sz="800" dirty="0"/>
          </a:p>
          <a:p>
            <a:pPr marL="742950" lvl="1" indent="-285750">
              <a:buFont typeface="Arial" panose="020B0604020202020204" pitchFamily="34" charset="0"/>
              <a:buChar char="•"/>
            </a:pPr>
            <a:r>
              <a:rPr lang="en-US" altLang="en-US" dirty="0"/>
              <a:t>Load balancers spread traffic across multiple applications</a:t>
            </a:r>
          </a:p>
        </p:txBody>
      </p:sp>
      <p:pic>
        <p:nvPicPr>
          <p:cNvPr id="11" name="Picture 1" descr="1_21.pdf">
            <a:extLst>
              <a:ext uri="{FF2B5EF4-FFF2-40B4-BE49-F238E27FC236}">
                <a16:creationId xmlns:a16="http://schemas.microsoft.com/office/drawing/2014/main" id="{177CBEAC-B35D-EAED-1236-B84D7B8A61B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976" y="3649856"/>
            <a:ext cx="4119562" cy="2300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303115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753F0-CC1F-9553-DB02-CC5162AE4D57}"/>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97E971F2-9E26-AC7C-6B50-66A4E6DAD1F6}"/>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C4F86468-AEA8-B66F-F777-E3EDBA2722F1}"/>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15A389CA-942E-9CC8-7375-BBE87B67A7FD}"/>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F10B388F-2D92-0A98-BD7E-A8FBF69E9D91}"/>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3799E895-9D5C-2BBA-E983-9C84D2E6A41B}"/>
              </a:ext>
            </a:extLst>
          </p:cNvPr>
          <p:cNvSpPr>
            <a:spLocks noGrp="1"/>
          </p:cNvSpPr>
          <p:nvPr>
            <p:ph type="sldNum" sz="quarter" idx="12"/>
          </p:nvPr>
        </p:nvSpPr>
        <p:spPr/>
        <p:txBody>
          <a:bodyPr/>
          <a:lstStyle/>
          <a:p>
            <a:fld id="{050B88D7-7741-46C0-B3EE-0924E171B329}" type="slidenum">
              <a:rPr lang="en-US" smtClean="0"/>
              <a:pPr/>
              <a:t>62</a:t>
            </a:fld>
            <a:endParaRPr lang="en-US" dirty="0"/>
          </a:p>
        </p:txBody>
      </p:sp>
      <p:sp>
        <p:nvSpPr>
          <p:cNvPr id="11" name="Title 1">
            <a:extLst>
              <a:ext uri="{FF2B5EF4-FFF2-40B4-BE49-F238E27FC236}">
                <a16:creationId xmlns:a16="http://schemas.microsoft.com/office/drawing/2014/main" id="{D8364DFA-17BC-BFF1-066D-632E3BF606FE}"/>
              </a:ext>
            </a:extLst>
          </p:cNvPr>
          <p:cNvSpPr txBox="1">
            <a:spLocks/>
          </p:cNvSpPr>
          <p:nvPr/>
        </p:nvSpPr>
        <p:spPr>
          <a:xfrm>
            <a:off x="1072832" y="2612214"/>
            <a:ext cx="10515600" cy="1325563"/>
          </a:xfrm>
          <a:prstGeom prst="rect">
            <a:avLst/>
          </a:prstGeom>
          <a:solidFill>
            <a:schemeClr val="tx2">
              <a:lumMod val="50000"/>
            </a:schemeClr>
          </a:solidFill>
          <a:ln w="76200">
            <a:solidFill>
              <a:schemeClr val="bg1"/>
            </a:solidFill>
          </a:ln>
        </p:spPr>
        <p:txBody>
          <a:bodyPr>
            <a:normAutofit/>
          </a:bodyPr>
          <a:lstStyle>
            <a:lvl1pPr eaLnBrk="1" hangingPunct="1">
              <a:defRPr>
                <a:latin typeface="+mj-lt"/>
                <a:ea typeface="+mj-ea"/>
                <a:cs typeface="+mj-cs"/>
              </a:defRPr>
            </a:lvl1pPr>
          </a:lstStyle>
          <a:p>
            <a:pPr algn="ctr" defTabSz="914400"/>
            <a:r>
              <a:rPr lang="en-US" sz="7200" b="1" kern="0">
                <a:solidFill>
                  <a:schemeClr val="bg1"/>
                </a:solidFill>
                <a:latin typeface="Times New Roman" panose="02020603050405020304" pitchFamily="18" charset="0"/>
                <a:cs typeface="Times New Roman" panose="02020603050405020304" pitchFamily="18" charset="0"/>
              </a:rPr>
              <a:t>Thank you </a:t>
            </a:r>
            <a:endParaRPr lang="en-US" sz="7200" b="1" kern="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123076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60746B-FD1C-BC0A-6AFA-B262295CE6A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9F1BDA6-9ED3-CA54-8328-8D334B226882}"/>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661F0BA2-3567-D2C4-F8CF-7974FE533C4D}"/>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514509B0-4536-995C-C1C1-A69E10439D31}"/>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B705C861-8049-01C3-68E3-AEDECF5DE9DD}"/>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A3B95B22-DE49-A4C9-D5E7-6E05FBBE2ED1}"/>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35ABE798-8A77-33AC-9C3A-D6EE31837564}"/>
              </a:ext>
            </a:extLst>
          </p:cNvPr>
          <p:cNvSpPr>
            <a:spLocks noGrp="1"/>
          </p:cNvSpPr>
          <p:nvPr>
            <p:ph type="sldNum" sz="quarter" idx="12"/>
          </p:nvPr>
        </p:nvSpPr>
        <p:spPr/>
        <p:txBody>
          <a:bodyPr/>
          <a:lstStyle/>
          <a:p>
            <a:fld id="{050B88D7-7741-46C0-B3EE-0924E171B329}" type="slidenum">
              <a:rPr lang="en-US" smtClean="0"/>
              <a:pPr/>
              <a:t>7</a:t>
            </a:fld>
            <a:endParaRPr lang="en-US" dirty="0"/>
          </a:p>
        </p:txBody>
      </p:sp>
      <p:sp>
        <p:nvSpPr>
          <p:cNvPr id="4" name="TextBox 3">
            <a:extLst>
              <a:ext uri="{FF2B5EF4-FFF2-40B4-BE49-F238E27FC236}">
                <a16:creationId xmlns:a16="http://schemas.microsoft.com/office/drawing/2014/main" id="{02FAEFD7-8CF6-9FD4-0416-9697A2F74E2E}"/>
              </a:ext>
            </a:extLst>
          </p:cNvPr>
          <p:cNvSpPr txBox="1"/>
          <p:nvPr/>
        </p:nvSpPr>
        <p:spPr>
          <a:xfrm>
            <a:off x="3017783" y="1029655"/>
            <a:ext cx="6156434" cy="461665"/>
          </a:xfrm>
          <a:prstGeom prst="rect">
            <a:avLst/>
          </a:prstGeom>
          <a:noFill/>
        </p:spPr>
        <p:txBody>
          <a:bodyPr wrap="square">
            <a:spAutoFit/>
          </a:bodyPr>
          <a:lstStyle/>
          <a:p>
            <a:r>
              <a:rPr lang="en-US" altLang="en-US" sz="2400" b="1" dirty="0"/>
              <a:t>What Operating Systems Do</a:t>
            </a:r>
            <a:endParaRPr lang="en-IN" sz="2400" b="1" dirty="0"/>
          </a:p>
        </p:txBody>
      </p:sp>
      <p:sp>
        <p:nvSpPr>
          <p:cNvPr id="7" name="TextBox 6">
            <a:extLst>
              <a:ext uri="{FF2B5EF4-FFF2-40B4-BE49-F238E27FC236}">
                <a16:creationId xmlns:a16="http://schemas.microsoft.com/office/drawing/2014/main" id="{CCB3FE10-4B96-83A9-D8CC-C9FEB56C8261}"/>
              </a:ext>
            </a:extLst>
          </p:cNvPr>
          <p:cNvSpPr txBox="1"/>
          <p:nvPr/>
        </p:nvSpPr>
        <p:spPr>
          <a:xfrm>
            <a:off x="1691243" y="1870504"/>
            <a:ext cx="6156434" cy="3970318"/>
          </a:xfrm>
          <a:prstGeom prst="rect">
            <a:avLst/>
          </a:prstGeom>
          <a:noFill/>
        </p:spPr>
        <p:txBody>
          <a:bodyPr wrap="square">
            <a:spAutoFit/>
          </a:bodyPr>
          <a:lstStyle/>
          <a:p>
            <a:pPr marL="285750" indent="-285750">
              <a:buFont typeface="Arial" panose="020B0604020202020204" pitchFamily="34" charset="0"/>
              <a:buChar char="•"/>
            </a:pPr>
            <a:r>
              <a:rPr lang="en-US" altLang="en-US" dirty="0"/>
              <a:t>Depends on the point of view</a:t>
            </a:r>
          </a:p>
          <a:p>
            <a:pPr marL="285750" indent="-285750">
              <a:buFont typeface="Arial" panose="020B0604020202020204" pitchFamily="34" charset="0"/>
              <a:buChar char="•"/>
            </a:pPr>
            <a:r>
              <a:rPr lang="en-US" altLang="en-US" dirty="0"/>
              <a:t>Users want convenience, </a:t>
            </a:r>
            <a:r>
              <a:rPr lang="en-US" altLang="en-US" b="1" dirty="0">
                <a:solidFill>
                  <a:srgbClr val="006699"/>
                </a:solidFill>
                <a:latin typeface="+mj-lt"/>
              </a:rPr>
              <a:t>ease of use </a:t>
            </a:r>
            <a:r>
              <a:rPr lang="en-US" altLang="en-US" dirty="0"/>
              <a:t>and</a:t>
            </a:r>
            <a:r>
              <a:rPr lang="en-US" altLang="en-US" b="1" dirty="0">
                <a:solidFill>
                  <a:srgbClr val="3366FF"/>
                </a:solidFill>
              </a:rPr>
              <a:t> </a:t>
            </a:r>
            <a:r>
              <a:rPr lang="en-US" altLang="en-US" b="1" dirty="0">
                <a:solidFill>
                  <a:srgbClr val="006699"/>
                </a:solidFill>
                <a:latin typeface="+mj-lt"/>
              </a:rPr>
              <a:t>good performance </a:t>
            </a:r>
          </a:p>
          <a:p>
            <a:pPr marL="742950" lvl="1" indent="-285750">
              <a:buFont typeface="Arial" panose="020B0604020202020204" pitchFamily="34" charset="0"/>
              <a:buChar char="•"/>
            </a:pPr>
            <a:r>
              <a:rPr lang="en-US" altLang="en-US" dirty="0"/>
              <a:t>Don</a:t>
            </a:r>
            <a:r>
              <a:rPr lang="ja-JP" altLang="en-US" dirty="0"/>
              <a:t>’</a:t>
            </a:r>
            <a:r>
              <a:rPr lang="en-US" altLang="ja-JP" dirty="0"/>
              <a:t>t care about </a:t>
            </a:r>
            <a:r>
              <a:rPr lang="en-US" altLang="ja-JP" b="1" dirty="0">
                <a:solidFill>
                  <a:srgbClr val="006699"/>
                </a:solidFill>
                <a:latin typeface="+mj-lt"/>
              </a:rPr>
              <a:t>resource utilization</a:t>
            </a:r>
          </a:p>
          <a:p>
            <a:pPr marL="285750" indent="-285750">
              <a:buFont typeface="Arial" panose="020B0604020202020204" pitchFamily="34" charset="0"/>
              <a:buChar char="•"/>
            </a:pPr>
            <a:r>
              <a:rPr lang="en-US" altLang="en-US" dirty="0"/>
              <a:t>But shared computer such as </a:t>
            </a:r>
            <a:r>
              <a:rPr lang="en-US" altLang="en-US" b="1" dirty="0">
                <a:solidFill>
                  <a:srgbClr val="006699"/>
                </a:solidFill>
                <a:latin typeface="+mj-lt"/>
              </a:rPr>
              <a:t>mainframe</a:t>
            </a:r>
            <a:r>
              <a:rPr lang="en-US" altLang="en-US" dirty="0"/>
              <a:t> or </a:t>
            </a:r>
            <a:r>
              <a:rPr lang="en-US" altLang="en-US" b="1" dirty="0">
                <a:solidFill>
                  <a:srgbClr val="006699"/>
                </a:solidFill>
                <a:latin typeface="+mj-lt"/>
              </a:rPr>
              <a:t>minicomputer</a:t>
            </a:r>
            <a:r>
              <a:rPr lang="en-US" altLang="en-US" dirty="0"/>
              <a:t> must keep all users happy</a:t>
            </a:r>
          </a:p>
          <a:p>
            <a:pPr marL="742950" lvl="1" indent="-285750">
              <a:buFont typeface="Arial" panose="020B0604020202020204" pitchFamily="34" charset="0"/>
              <a:buChar char="•"/>
            </a:pPr>
            <a:r>
              <a:rPr lang="en-US" altLang="en-US" dirty="0"/>
              <a:t>Operating system is a </a:t>
            </a:r>
            <a:r>
              <a:rPr lang="en-US" altLang="en-US" b="1" dirty="0">
                <a:solidFill>
                  <a:srgbClr val="006699"/>
                </a:solidFill>
                <a:latin typeface="+mj-lt"/>
              </a:rPr>
              <a:t>resource allocator </a:t>
            </a:r>
            <a:r>
              <a:rPr lang="en-US" altLang="en-US" dirty="0"/>
              <a:t>and </a:t>
            </a:r>
            <a:r>
              <a:rPr lang="en-US" altLang="en-US" b="1" dirty="0">
                <a:solidFill>
                  <a:srgbClr val="006699"/>
                </a:solidFill>
                <a:latin typeface="+mj-lt"/>
              </a:rPr>
              <a:t>control program </a:t>
            </a:r>
            <a:r>
              <a:rPr lang="en-US" altLang="en-US" dirty="0"/>
              <a:t>making efficient use of HW and managing execution of user programs</a:t>
            </a:r>
          </a:p>
          <a:p>
            <a:pPr marL="285750" indent="-285750">
              <a:buFont typeface="Arial" panose="020B0604020202020204" pitchFamily="34" charset="0"/>
              <a:buChar char="•"/>
            </a:pPr>
            <a:r>
              <a:rPr lang="en-US" altLang="en-US" dirty="0"/>
              <a:t>Users of dedicate systems such as </a:t>
            </a:r>
            <a:r>
              <a:rPr lang="en-US" altLang="en-US" b="1" dirty="0">
                <a:solidFill>
                  <a:srgbClr val="006699"/>
                </a:solidFill>
                <a:latin typeface="+mj-lt"/>
              </a:rPr>
              <a:t>workstations</a:t>
            </a:r>
            <a:r>
              <a:rPr lang="en-US" altLang="en-US" dirty="0"/>
              <a:t> have dedicated resources but frequently use shared resources from </a:t>
            </a:r>
            <a:r>
              <a:rPr lang="en-US" altLang="en-US" b="1" dirty="0">
                <a:solidFill>
                  <a:srgbClr val="006699"/>
                </a:solidFill>
                <a:latin typeface="+mj-lt"/>
              </a:rPr>
              <a:t>servers</a:t>
            </a:r>
          </a:p>
          <a:p>
            <a:pPr marL="285750" indent="-285750">
              <a:buFont typeface="Arial" panose="020B0604020202020204" pitchFamily="34" charset="0"/>
              <a:buChar char="•"/>
            </a:pPr>
            <a:r>
              <a:rPr lang="en-US" altLang="en-US" dirty="0">
                <a:solidFill>
                  <a:srgbClr val="000000"/>
                </a:solidFill>
              </a:rPr>
              <a:t>Mobile devices like smartphones and tables are resource poor,  optimized for usability and battery life</a:t>
            </a:r>
          </a:p>
        </p:txBody>
      </p:sp>
    </p:spTree>
    <p:extLst>
      <p:ext uri="{BB962C8B-B14F-4D97-AF65-F5344CB8AC3E}">
        <p14:creationId xmlns:p14="http://schemas.microsoft.com/office/powerpoint/2010/main" val="11485272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0D9D93-F9F5-91D5-46E7-A88CEF012A9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E93D7D8-B902-220B-72E3-A2BF36193F55}"/>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F98E9CAC-88F3-B932-27DC-CA3EBE6717EA}"/>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F9E6CBDB-0159-1058-E87E-C819DBE2E171}"/>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6A309953-E0A7-A99A-DB80-37575EC3813E}"/>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5AF67A02-B0A0-0069-4287-3ABE8D0B2BF9}"/>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875394D2-F060-AA13-EA90-4F2B107778CF}"/>
              </a:ext>
            </a:extLst>
          </p:cNvPr>
          <p:cNvSpPr>
            <a:spLocks noGrp="1"/>
          </p:cNvSpPr>
          <p:nvPr>
            <p:ph type="sldNum" sz="quarter" idx="12"/>
          </p:nvPr>
        </p:nvSpPr>
        <p:spPr/>
        <p:txBody>
          <a:bodyPr/>
          <a:lstStyle/>
          <a:p>
            <a:fld id="{050B88D7-7741-46C0-B3EE-0924E171B329}" type="slidenum">
              <a:rPr lang="en-US" smtClean="0"/>
              <a:pPr/>
              <a:t>8</a:t>
            </a:fld>
            <a:endParaRPr lang="en-US" dirty="0"/>
          </a:p>
        </p:txBody>
      </p:sp>
      <p:sp>
        <p:nvSpPr>
          <p:cNvPr id="4" name="TextBox 3">
            <a:extLst>
              <a:ext uri="{FF2B5EF4-FFF2-40B4-BE49-F238E27FC236}">
                <a16:creationId xmlns:a16="http://schemas.microsoft.com/office/drawing/2014/main" id="{E020AFE9-6CE9-8D6C-F4BD-1B95CD60CFC0}"/>
              </a:ext>
            </a:extLst>
          </p:cNvPr>
          <p:cNvSpPr txBox="1"/>
          <p:nvPr/>
        </p:nvSpPr>
        <p:spPr>
          <a:xfrm>
            <a:off x="2797827" y="988195"/>
            <a:ext cx="6156434" cy="461665"/>
          </a:xfrm>
          <a:prstGeom prst="rect">
            <a:avLst/>
          </a:prstGeom>
          <a:noFill/>
        </p:spPr>
        <p:txBody>
          <a:bodyPr wrap="square">
            <a:spAutoFit/>
          </a:bodyPr>
          <a:lstStyle/>
          <a:p>
            <a:r>
              <a:rPr lang="en-US" altLang="en-US" sz="2400" b="1" dirty="0"/>
              <a:t>Defining Operating Systems</a:t>
            </a:r>
            <a:endParaRPr lang="en-IN" sz="2400" b="1" dirty="0"/>
          </a:p>
        </p:txBody>
      </p:sp>
      <p:sp>
        <p:nvSpPr>
          <p:cNvPr id="7" name="TextBox 6">
            <a:extLst>
              <a:ext uri="{FF2B5EF4-FFF2-40B4-BE49-F238E27FC236}">
                <a16:creationId xmlns:a16="http://schemas.microsoft.com/office/drawing/2014/main" id="{5CB15030-6DA8-7986-2861-814D309F0504}"/>
              </a:ext>
            </a:extLst>
          </p:cNvPr>
          <p:cNvSpPr txBox="1"/>
          <p:nvPr/>
        </p:nvSpPr>
        <p:spPr>
          <a:xfrm>
            <a:off x="1651180" y="1890414"/>
            <a:ext cx="8470281" cy="1754326"/>
          </a:xfrm>
          <a:prstGeom prst="rect">
            <a:avLst/>
          </a:prstGeom>
          <a:noFill/>
        </p:spPr>
        <p:txBody>
          <a:bodyPr wrap="square">
            <a:spAutoFit/>
          </a:bodyPr>
          <a:lstStyle/>
          <a:p>
            <a:pPr marL="285750" indent="-285750">
              <a:buFont typeface="Arial" panose="020B0604020202020204" pitchFamily="34" charset="0"/>
              <a:buChar char="•"/>
            </a:pPr>
            <a:r>
              <a:rPr lang="en-US" altLang="en-US" dirty="0"/>
              <a:t>Term OS covers many roles</a:t>
            </a:r>
          </a:p>
          <a:p>
            <a:pPr marL="742950" lvl="1" indent="-285750">
              <a:buFont typeface="Arial" panose="020B0604020202020204" pitchFamily="34" charset="0"/>
              <a:buChar char="•"/>
            </a:pPr>
            <a:r>
              <a:rPr lang="en-US" altLang="en-US" dirty="0"/>
              <a:t>Because of myriad designs and uses of OSes</a:t>
            </a:r>
          </a:p>
          <a:p>
            <a:pPr marL="742950" lvl="1" indent="-285750">
              <a:buFont typeface="Arial" panose="020B0604020202020204" pitchFamily="34" charset="0"/>
              <a:buChar char="•"/>
            </a:pPr>
            <a:r>
              <a:rPr lang="en-US" altLang="en-US" dirty="0"/>
              <a:t>Present in toasters through ships, spacecraft, game machines, TVs and industrial control systems</a:t>
            </a:r>
          </a:p>
          <a:p>
            <a:pPr marL="742950" lvl="1" indent="-285750">
              <a:buFont typeface="Arial" panose="020B0604020202020204" pitchFamily="34" charset="0"/>
              <a:buChar char="•"/>
            </a:pPr>
            <a:r>
              <a:rPr lang="en-US" altLang="en-US" dirty="0"/>
              <a:t>Born when fixed use computers for military became more general purpose and needed resource management and program control</a:t>
            </a:r>
          </a:p>
        </p:txBody>
      </p:sp>
    </p:spTree>
    <p:extLst>
      <p:ext uri="{BB962C8B-B14F-4D97-AF65-F5344CB8AC3E}">
        <p14:creationId xmlns:p14="http://schemas.microsoft.com/office/powerpoint/2010/main" val="2042512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41E37E-ADF5-0F67-DFE4-486B450A938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ED4CD1A-A1DE-6F0A-5757-749EBDDFB4DF}"/>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2DA84B5D-ECAC-05FA-0053-4CF9E5FF37F5}"/>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777B292A-5A01-D281-CB36-21606D344782}"/>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371E85BC-EBD7-4CAC-A848-F4E275157DAB}"/>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C7F19A18-8397-3912-CC4A-B79554220E00}"/>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A3A77AD4-14C1-A268-C18E-698C3AA4D89C}"/>
              </a:ext>
            </a:extLst>
          </p:cNvPr>
          <p:cNvSpPr>
            <a:spLocks noGrp="1"/>
          </p:cNvSpPr>
          <p:nvPr>
            <p:ph type="sldNum" sz="quarter" idx="12"/>
          </p:nvPr>
        </p:nvSpPr>
        <p:spPr/>
        <p:txBody>
          <a:bodyPr/>
          <a:lstStyle/>
          <a:p>
            <a:fld id="{050B88D7-7741-46C0-B3EE-0924E171B329}" type="slidenum">
              <a:rPr lang="en-US" smtClean="0"/>
              <a:pPr/>
              <a:t>9</a:t>
            </a:fld>
            <a:endParaRPr lang="en-US" dirty="0"/>
          </a:p>
        </p:txBody>
      </p:sp>
      <p:sp>
        <p:nvSpPr>
          <p:cNvPr id="4" name="TextBox 3">
            <a:extLst>
              <a:ext uri="{FF2B5EF4-FFF2-40B4-BE49-F238E27FC236}">
                <a16:creationId xmlns:a16="http://schemas.microsoft.com/office/drawing/2014/main" id="{DFB58667-27EE-3D2F-4A4A-741D7B5EA4C9}"/>
              </a:ext>
            </a:extLst>
          </p:cNvPr>
          <p:cNvSpPr txBox="1"/>
          <p:nvPr/>
        </p:nvSpPr>
        <p:spPr>
          <a:xfrm>
            <a:off x="3017783" y="1029655"/>
            <a:ext cx="6156434" cy="461665"/>
          </a:xfrm>
          <a:prstGeom prst="rect">
            <a:avLst/>
          </a:prstGeom>
          <a:noFill/>
        </p:spPr>
        <p:txBody>
          <a:bodyPr wrap="square">
            <a:spAutoFit/>
          </a:bodyPr>
          <a:lstStyle/>
          <a:p>
            <a:r>
              <a:rPr lang="en-US" altLang="en-US" sz="2400" b="1" dirty="0"/>
              <a:t>Operating Sy</a:t>
            </a:r>
            <a:r>
              <a:rPr kumimoji="1" lang="en-US" altLang="en-US" sz="2400" b="1" dirty="0"/>
              <a:t>st</a:t>
            </a:r>
            <a:r>
              <a:rPr lang="en-US" altLang="en-US" sz="2400" b="1" dirty="0"/>
              <a:t>em Definition</a:t>
            </a:r>
            <a:endParaRPr lang="en-IN" sz="2400" b="1" dirty="0"/>
          </a:p>
        </p:txBody>
      </p:sp>
      <p:sp>
        <p:nvSpPr>
          <p:cNvPr id="7" name="TextBox 6">
            <a:extLst>
              <a:ext uri="{FF2B5EF4-FFF2-40B4-BE49-F238E27FC236}">
                <a16:creationId xmlns:a16="http://schemas.microsoft.com/office/drawing/2014/main" id="{31E9E138-631C-CB48-42E0-4CE90247BC24}"/>
              </a:ext>
            </a:extLst>
          </p:cNvPr>
          <p:cNvSpPr txBox="1"/>
          <p:nvPr/>
        </p:nvSpPr>
        <p:spPr>
          <a:xfrm>
            <a:off x="1651181" y="1630719"/>
            <a:ext cx="6156434" cy="3139321"/>
          </a:xfrm>
          <a:prstGeom prst="rect">
            <a:avLst/>
          </a:prstGeom>
          <a:noFill/>
        </p:spPr>
        <p:txBody>
          <a:bodyPr wrap="square">
            <a:spAutoFit/>
          </a:bodyPr>
          <a:lstStyle/>
          <a:p>
            <a:pPr marL="285750" indent="-285750">
              <a:buFont typeface="Arial" panose="020B0604020202020204" pitchFamily="34" charset="0"/>
              <a:buChar char="•"/>
            </a:pPr>
            <a:r>
              <a:rPr lang="en-US" altLang="en-US" dirty="0"/>
              <a:t>No universally accepted definition</a:t>
            </a:r>
          </a:p>
          <a:p>
            <a:pPr marL="285750" indent="-285750">
              <a:buFont typeface="Arial" panose="020B0604020202020204" pitchFamily="34" charset="0"/>
              <a:buChar char="•"/>
            </a:pPr>
            <a:r>
              <a:rPr lang="ja-JP" altLang="en-US" dirty="0"/>
              <a:t>“</a:t>
            </a:r>
            <a:r>
              <a:rPr lang="en-US" altLang="ja-JP" dirty="0"/>
              <a:t>Everything a vendor ships when you order an operating system</a:t>
            </a:r>
            <a:r>
              <a:rPr lang="ja-JP" altLang="en-US" dirty="0"/>
              <a:t>”</a:t>
            </a:r>
            <a:r>
              <a:rPr lang="en-US" altLang="ja-JP" dirty="0"/>
              <a:t> is a good approximation</a:t>
            </a:r>
          </a:p>
          <a:p>
            <a:pPr marL="742950" lvl="1" indent="-285750">
              <a:buFont typeface="Arial" panose="020B0604020202020204" pitchFamily="34" charset="0"/>
              <a:buChar char="•"/>
            </a:pPr>
            <a:r>
              <a:rPr lang="en-US" altLang="en-US" dirty="0"/>
              <a:t>But varies wildly</a:t>
            </a:r>
          </a:p>
          <a:p>
            <a:pPr marL="285750" indent="-285750">
              <a:buFont typeface="Arial" panose="020B0604020202020204" pitchFamily="34" charset="0"/>
              <a:buChar char="•"/>
            </a:pPr>
            <a:r>
              <a:rPr lang="ja-JP" altLang="en-US" dirty="0"/>
              <a:t>“</a:t>
            </a:r>
            <a:r>
              <a:rPr lang="en-US" altLang="ja-JP" dirty="0"/>
              <a:t>The one program running at all times on the computer</a:t>
            </a:r>
            <a:r>
              <a:rPr lang="ja-JP" altLang="en-US" dirty="0"/>
              <a:t>”</a:t>
            </a:r>
            <a:r>
              <a:rPr lang="en-US" altLang="ja-JP" dirty="0"/>
              <a:t> is the </a:t>
            </a:r>
            <a:r>
              <a:rPr lang="en-US" altLang="ja-JP" b="1" dirty="0">
                <a:solidFill>
                  <a:srgbClr val="006699"/>
                </a:solidFill>
                <a:latin typeface="+mj-lt"/>
              </a:rPr>
              <a:t>kernel, </a:t>
            </a:r>
            <a:r>
              <a:rPr lang="en-US" altLang="ja-JP" dirty="0"/>
              <a:t>part of the operating system</a:t>
            </a:r>
          </a:p>
          <a:p>
            <a:pPr marL="285750" indent="-285750">
              <a:buFont typeface="Arial" panose="020B0604020202020204" pitchFamily="34" charset="0"/>
              <a:buChar char="•"/>
            </a:pPr>
            <a:r>
              <a:rPr lang="en-US" altLang="ja-JP" dirty="0"/>
              <a:t>Everything else is either</a:t>
            </a:r>
          </a:p>
          <a:p>
            <a:pPr marL="742950" lvl="1" indent="-285750">
              <a:buFont typeface="Arial" panose="020B0604020202020204" pitchFamily="34" charset="0"/>
              <a:buChar char="•"/>
            </a:pPr>
            <a:r>
              <a:rPr lang="en-US" altLang="ja-JP" dirty="0"/>
              <a:t>A </a:t>
            </a:r>
            <a:r>
              <a:rPr lang="en-US" altLang="ja-JP" b="1" i="1" dirty="0">
                <a:solidFill>
                  <a:srgbClr val="006699"/>
                </a:solidFill>
                <a:latin typeface="+mj-lt"/>
              </a:rPr>
              <a:t>system program</a:t>
            </a:r>
            <a:r>
              <a:rPr lang="en-US" altLang="ja-JP" b="1" dirty="0">
                <a:solidFill>
                  <a:srgbClr val="3366FF"/>
                </a:solidFill>
              </a:rPr>
              <a:t> </a:t>
            </a:r>
            <a:r>
              <a:rPr lang="en-US" altLang="ja-JP" dirty="0"/>
              <a:t>(ships with the operating system, but not part of the kernel) , or</a:t>
            </a:r>
          </a:p>
          <a:p>
            <a:pPr marL="742950" lvl="1" indent="-285750">
              <a:buFont typeface="Arial" panose="020B0604020202020204" pitchFamily="34" charset="0"/>
              <a:buChar char="•"/>
            </a:pPr>
            <a:r>
              <a:rPr lang="en-US" altLang="ja-JP" dirty="0"/>
              <a:t>An </a:t>
            </a:r>
            <a:r>
              <a:rPr lang="en-US" altLang="ja-JP" b="1" i="1" dirty="0">
                <a:solidFill>
                  <a:srgbClr val="006699"/>
                </a:solidFill>
                <a:latin typeface="+mj-lt"/>
              </a:rPr>
              <a:t>application program</a:t>
            </a:r>
            <a:r>
              <a:rPr lang="en-US" altLang="ja-JP" dirty="0"/>
              <a:t>, all programs not associated with the operating system</a:t>
            </a:r>
          </a:p>
        </p:txBody>
      </p:sp>
    </p:spTree>
    <p:extLst>
      <p:ext uri="{BB962C8B-B14F-4D97-AF65-F5344CB8AC3E}">
        <p14:creationId xmlns:p14="http://schemas.microsoft.com/office/powerpoint/2010/main" val="240530360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PPRESENTATIONGUID" val="fd333690-d1c4-4691-ad6c-7ef607921f92"/>
  <p:tag name="TPVERSION" val="8"/>
  <p:tag name="TPFULLVERSION" val="8.2.0.11"/>
  <p:tag name="PPTVERSION" val="16"/>
  <p:tag name="TPOS" val="2"/>
  <p:tag name="TPLASTSAVEVERSION" val="6.2 PC"/>
</p:tagLst>
</file>

<file path=ppt/theme/theme1.xml><?xml version="1.0" encoding="utf-8"?>
<a:theme xmlns:a="http://schemas.openxmlformats.org/drawingml/2006/main" name="PPT_Module 5_Pyth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imes New Roman-Arial">
      <a:maj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RSC_MEETING_PPT</Template>
  <TotalTime>2532</TotalTime>
  <Words>3883</Words>
  <Application>Microsoft Office PowerPoint</Application>
  <PresentationFormat>Widescreen</PresentationFormat>
  <Paragraphs>592</Paragraphs>
  <Slides>62</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62</vt:i4>
      </vt:variant>
    </vt:vector>
  </HeadingPairs>
  <TitlesOfParts>
    <vt:vector size="69" baseType="lpstr">
      <vt:lpstr>Aptos</vt:lpstr>
      <vt:lpstr>Arial</vt:lpstr>
      <vt:lpstr>Monotype Sorts</vt:lpstr>
      <vt:lpstr>Times New Roman</vt:lpstr>
      <vt:lpstr>Wingdings</vt:lpstr>
      <vt:lpstr>Wingdings 3</vt:lpstr>
      <vt:lpstr>PPT_Module 5_Python</vt:lpstr>
      <vt:lpstr>Chapter 1: Introduction</vt:lpstr>
      <vt:lpstr>PowerPoint Presentation</vt:lpstr>
      <vt:lpstr>PowerPoint Presentation</vt:lpstr>
      <vt:lpstr>PowerPoint Presentation</vt:lpstr>
      <vt:lpstr>PowerPoint Presentation</vt:lpstr>
      <vt:lpstr>      </vt:lpstr>
      <vt:lpstr>      </vt:lpstr>
      <vt:lpstr>      </vt:lpstr>
      <vt:lpstr>      </vt:lpstr>
      <vt:lpstr>Overview of Computer System Structure </vt:lpstr>
      <vt:lpstr>PowerPoint Presentation</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Clustered Systems</vt:lpstr>
      <vt:lpstr>      </vt:lpstr>
      <vt:lpstr>      </vt:lpstr>
      <vt:lpstr>      </vt:lpstr>
      <vt:lpstr>      </vt:lpstr>
      <vt:lpstr>      </vt:lpstr>
      <vt:lpstr>      </vt:lpstr>
      <vt:lpstr>      </vt:lpstr>
      <vt:lpstr>      </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KAVYASHREE E D</dc:creator>
  <cp:lastModifiedBy>Admin</cp:lastModifiedBy>
  <cp:revision>78</cp:revision>
  <dcterms:created xsi:type="dcterms:W3CDTF">2025-06-24T09:04:55Z</dcterms:created>
  <dcterms:modified xsi:type="dcterms:W3CDTF">2025-11-10T05:29:35Z</dcterms:modified>
</cp:coreProperties>
</file>