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1" r:id="rId17"/>
    <p:sldId id="279" r:id="rId18"/>
    <p:sldId id="280" r:id="rId19"/>
    <p:sldId id="278" r:id="rId20"/>
    <p:sldId id="277" r:id="rId21"/>
    <p:sldId id="276" r:id="rId22"/>
    <p:sldId id="275" r:id="rId23"/>
    <p:sldId id="271" r:id="rId24"/>
    <p:sldId id="274" r:id="rId25"/>
    <p:sldId id="273" r:id="rId26"/>
    <p:sldId id="272" r:id="rId27"/>
    <p:sldId id="282" r:id="rId28"/>
    <p:sldId id="283" r:id="rId29"/>
    <p:sldId id="284" r:id="rId30"/>
    <p:sldId id="293" r:id="rId31"/>
    <p:sldId id="291" r:id="rId32"/>
    <p:sldId id="290" r:id="rId33"/>
    <p:sldId id="292" r:id="rId34"/>
    <p:sldId id="289" r:id="rId35"/>
    <p:sldId id="288" r:id="rId36"/>
    <p:sldId id="287" r:id="rId37"/>
    <p:sldId id="286" r:id="rId38"/>
    <p:sldId id="285" r:id="rId39"/>
    <p:sldId id="294" r:id="rId40"/>
    <p:sldId id="295" r:id="rId41"/>
    <p:sldId id="296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2650" autoAdjust="0"/>
  </p:normalViewPr>
  <p:slideViewPr>
    <p:cSldViewPr snapToGrid="0">
      <p:cViewPr varScale="1">
        <p:scale>
          <a:sx n="46" d="100"/>
          <a:sy n="46" d="100"/>
        </p:scale>
        <p:origin x="14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5D51A-D089-41E0-8F9E-BF2EF8BA08FF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414BF-16ED-4576-8231-A98A5C3DFE8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4925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575BD-699B-8BDA-AB61-098241CD54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A68FCC-46A4-CEBB-D24B-9C5AE4C35C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C8E54-1729-9C7D-9EAC-8248BCF9D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FE9941-467D-DABF-88CC-84EDA5ED1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6EFA8-23DD-9D2B-7184-1BD0F38FB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986852-FE67-685F-02F8-F55F374DB3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2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1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F5F4B-26CD-E8CD-9269-BD0E3D367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4EE6CD-2A51-C161-256B-20EB38393C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7CC34-220D-BDAD-6EC8-84631AA1D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0E37A-BD55-7B51-560A-2BC7BBC33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56699-F96A-630E-3E81-BCCE09F07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6486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5DBB69-1F25-0249-9D89-14CA9E2DA2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85B3E-D0AF-434A-DAD2-EE97F4E869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8D0FB-9619-43D5-CDFD-2529D0C98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ADD8E-CF14-FD92-E571-1AFB7AD86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0E216-D965-9197-E9B6-A5C6F6B9A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433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AEAD6-9AEB-2309-9DE1-C2E2CA0C2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D7234-E5A7-3771-E06D-9555E0AC48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4A3BB-BA22-E66D-EA96-0DCE0B4A1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312D5-07F1-F9FE-76A4-66484D0B3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F5A9F-A171-C5FB-1384-725FBC367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AAA162-6757-CC54-4D74-03ED22906B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" y="0"/>
            <a:ext cx="12182475" cy="132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6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3EC8F-5EF5-81C2-3002-D081FEC68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2FB28C-6FA3-AACC-9940-FF53AE7C2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49DAA-6A73-7B8F-7F3F-BE294024D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8A1EE-FA0B-C719-65F2-7713263AA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F67AC-FB47-B418-3608-C48C8612A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943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12399-925F-D462-8B0E-A5C8A3E8D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FC5FC-75C4-DEEE-FA82-8259976A98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1B12D8-1C96-99FA-FCD3-815E0E0031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EA4655-61EC-FDA9-1BFA-9134D3AB4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FD170-8D38-DAFC-F78E-99D604384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338D2-76FC-C2F1-A956-D2AFAB1C1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165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C7A5-53E3-A09D-14C4-862304C92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C15F56-B95A-406B-E1AF-92B5F278A1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FCFD3-1377-3AAD-5F95-B6F6A85DC7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F1D6C0-0B22-53F3-2618-7CBD6A3BC0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AF4B5F-ECFF-2DC0-F9A2-93B3F7D8B0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C093AC-39C6-BC55-1DCE-856AD8947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408389-B8CA-EE9B-267B-B969D7717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EDBD78-C00E-54FD-8167-DB7933D17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892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C0505-7594-C009-F5F4-87AD5AAE3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EBA1C-AFA9-8AB9-FB81-FE670A611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0643CE-134F-416C-04AA-806ADC27D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3605DF-7A8D-F8B0-048C-0356E9025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5444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BC4BB2-DD0A-693C-F244-E3F33BB2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CA5FA9-E9EF-04E4-68D2-E199A00F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B8959A-3F77-BDAF-627A-3622361B9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8665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98003-8508-B545-48A0-ECB885C4D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DFE24-B4CD-69B9-C360-45E221480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EBF3EB-81FA-B96A-3764-9AF8101B8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872D2-B7EB-3F2B-C7E4-6A1E09EF3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3DE7FB-36A5-BBBD-3C44-0B375D678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24B0B-DEB6-0E04-BAAB-5D5C00C5B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327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D5555-EE2B-E39D-9A23-3A3724FE1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A0BF5B-0BD4-AF5C-4FA7-26F913A39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E7FFB-91E7-7D19-1476-01528DA3E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24CDDA-9663-C557-D51E-934BAF7F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C9285-290C-78DC-8256-C09BFD8DD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164C7-BB15-9E31-3A0E-36B8D3C27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0987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EF6DE6-31C4-6548-FB81-04C0D8E67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26D0C8-933D-4246-D436-9DFD48E59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EF588-A2BE-56E7-0916-9F9F455CA6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B04AB7-4486-4F71-9E96-0C89FA476FA8}" type="datetimeFigureOut">
              <a:rPr lang="en-IN" smtClean="0"/>
              <a:t>05-12-2025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BC48B-CE23-22E8-E12E-6CF613B092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EA419-9166-511C-7C01-A9BE90651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DDCA91-D251-432C-975C-84AA0A007A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595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E1F76-1BA2-0279-8023-B760986DB8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114" y="1246909"/>
            <a:ext cx="11440886" cy="4156364"/>
          </a:xfrm>
        </p:spPr>
        <p:txBody>
          <a:bodyPr>
            <a:normAutofit fontScale="90000"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SALES &amp; RETAIL</a:t>
            </a:r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MANAGEMENT</a:t>
            </a:r>
            <a:b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 Code – MBA MM 301</a:t>
            </a:r>
            <a:br>
              <a:rPr lang="en-IN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b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Likith N</a:t>
            </a:r>
            <a:b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Assistant Professor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C1B11B-150F-4D80-39EC-9241A087C7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50873"/>
            <a:ext cx="9144000" cy="1498269"/>
          </a:xfrm>
        </p:spPr>
        <p:txBody>
          <a:bodyPr anchor="ctr">
            <a:normAutofit/>
          </a:bodyPr>
          <a:lstStyle/>
          <a:p>
            <a:r>
              <a:rPr lang="en-IN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 3 – </a:t>
            </a:r>
            <a:r>
              <a:rPr lang="en-US" sz="3600" dirty="0"/>
              <a:t>Sales force Motivation and Compensation</a:t>
            </a:r>
            <a:endParaRPr lang="en-IN" sz="3500" b="1" dirty="0"/>
          </a:p>
        </p:txBody>
      </p:sp>
    </p:spTree>
    <p:extLst>
      <p:ext uri="{BB962C8B-B14F-4D97-AF65-F5344CB8AC3E}">
        <p14:creationId xmlns:p14="http://schemas.microsoft.com/office/powerpoint/2010/main" val="2631031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2732B-410E-306D-9CA5-7095C38DD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1599"/>
            <a:ext cx="10515600" cy="637309"/>
          </a:xfrm>
        </p:spPr>
        <p:txBody>
          <a:bodyPr>
            <a:normAutofit fontScale="90000"/>
          </a:bodyPr>
          <a:lstStyle/>
          <a:p>
            <a:r>
              <a:rPr lang="en-IN" dirty="0"/>
              <a:t>Process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B67A6-B693-CC56-9685-B8A1BB43A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817" y="2008909"/>
            <a:ext cx="11804073" cy="4655126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4B816E-D3DB-24C5-BF91-40BE7938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8908"/>
            <a:ext cx="12192000" cy="475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354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7C6DA-0529-A218-1989-20174968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0036"/>
            <a:ext cx="10515600" cy="651164"/>
          </a:xfrm>
        </p:spPr>
        <p:txBody>
          <a:bodyPr>
            <a:normAutofit fontScale="90000"/>
          </a:bodyPr>
          <a:lstStyle/>
          <a:p>
            <a:r>
              <a:rPr lang="en-IN" dirty="0"/>
              <a:t>Factors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15710-7F7E-3807-7905-A68EAFACF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691" y="1981200"/>
            <a:ext cx="12067309" cy="4876799"/>
          </a:xfrm>
        </p:spPr>
        <p:txBody>
          <a:bodyPr/>
          <a:lstStyle/>
          <a:p>
            <a:r>
              <a:rPr lang="en-IN" dirty="0"/>
              <a:t>Teamwork and Relatedness</a:t>
            </a:r>
          </a:p>
          <a:p>
            <a:r>
              <a:rPr lang="en-IN" dirty="0"/>
              <a:t>Sense of Purpose</a:t>
            </a:r>
          </a:p>
          <a:p>
            <a:r>
              <a:rPr lang="en-IN" dirty="0"/>
              <a:t>Autonomy and Responsibility</a:t>
            </a:r>
          </a:p>
          <a:p>
            <a:r>
              <a:rPr lang="en-IN" dirty="0"/>
              <a:t>Work Environment and Support</a:t>
            </a:r>
          </a:p>
          <a:p>
            <a:r>
              <a:rPr lang="en-US" dirty="0"/>
              <a:t>Career Advancement and Growth</a:t>
            </a:r>
          </a:p>
          <a:p>
            <a:r>
              <a:rPr lang="en-IN" dirty="0"/>
              <a:t>Recognition and Achievement</a:t>
            </a:r>
          </a:p>
          <a:p>
            <a:r>
              <a:rPr lang="en-IN" dirty="0"/>
              <a:t>Financial Compensation</a:t>
            </a:r>
          </a:p>
        </p:txBody>
      </p:sp>
    </p:spTree>
    <p:extLst>
      <p:ext uri="{BB962C8B-B14F-4D97-AF65-F5344CB8AC3E}">
        <p14:creationId xmlns:p14="http://schemas.microsoft.com/office/powerpoint/2010/main" val="656131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0FCAE-D012-6883-C591-23D0BB864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691" y="1371600"/>
            <a:ext cx="11901054" cy="5209309"/>
          </a:xfrm>
        </p:spPr>
        <p:txBody>
          <a:bodyPr/>
          <a:lstStyle/>
          <a:p>
            <a:r>
              <a:rPr lang="en-IN" dirty="0"/>
              <a:t>Changes in marketing environment</a:t>
            </a:r>
          </a:p>
          <a:p>
            <a:r>
              <a:rPr lang="en-IN" dirty="0"/>
              <a:t>Conflicting company objectives</a:t>
            </a:r>
          </a:p>
          <a:p>
            <a:r>
              <a:rPr lang="en-US" dirty="0"/>
              <a:t>Unique nature of the sales job</a:t>
            </a:r>
            <a:endParaRPr lang="en-IN" dirty="0"/>
          </a:p>
          <a:p>
            <a:r>
              <a:rPr lang="en-US" dirty="0"/>
              <a:t>Separate motivational package</a:t>
            </a:r>
          </a:p>
          <a:p>
            <a:r>
              <a:rPr lang="en-US" dirty="0"/>
              <a:t>Relationship between co-worker</a:t>
            </a:r>
          </a:p>
          <a:p>
            <a:r>
              <a:rPr lang="en-US" dirty="0"/>
              <a:t>Leadership role at workplace</a:t>
            </a:r>
          </a:p>
          <a:p>
            <a:r>
              <a:rPr lang="en-US" dirty="0"/>
              <a:t>Managing Conflict at Workplace</a:t>
            </a:r>
          </a:p>
          <a:p>
            <a:r>
              <a:rPr lang="en-US" dirty="0"/>
              <a:t>Workplace incentives &amp; culture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146" name="Picture 2" descr="100 Motivational Sales Quotes To Empower Your Team">
            <a:extLst>
              <a:ext uri="{FF2B5EF4-FFF2-40B4-BE49-F238E27FC236}">
                <a16:creationId xmlns:a16="http://schemas.microsoft.com/office/drawing/2014/main" id="{50B1925A-EE03-4483-C226-B34D1BEB7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018" y="1274618"/>
            <a:ext cx="6192982" cy="558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019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2C86F-EDB3-9879-2D40-D518F33C8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57745"/>
            <a:ext cx="10515600" cy="512619"/>
          </a:xfrm>
        </p:spPr>
        <p:txBody>
          <a:bodyPr>
            <a:normAutofit fontScale="90000"/>
          </a:bodyPr>
          <a:lstStyle/>
          <a:p>
            <a:r>
              <a:rPr lang="en-IN" dirty="0"/>
              <a:t>Compensation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E3563-E6A3-A0F5-10A6-8CAE2B5D2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673" y="1995055"/>
            <a:ext cx="11845636" cy="4655126"/>
          </a:xfrm>
        </p:spPr>
        <p:txBody>
          <a:bodyPr/>
          <a:lstStyle/>
          <a:p>
            <a:r>
              <a:rPr lang="en-US" dirty="0"/>
              <a:t>It is the financial and non-financial method of rewards to the salesperson .</a:t>
            </a:r>
          </a:p>
          <a:p>
            <a:r>
              <a:rPr lang="en-US" dirty="0"/>
              <a:t>Meaning of compensating sales force Compensating sales force means giving monetary and non monetary benefits in return for the services rendered by sales force.</a:t>
            </a:r>
          </a:p>
          <a:p>
            <a:r>
              <a:rPr lang="en-US" dirty="0"/>
              <a:t>The basic sales force compensation elements are salary , commission , bonus, fringe benefits or any combination of these.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5208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B5AA7-9F5C-AF9C-9E78-49739EC24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945" y="1413164"/>
            <a:ext cx="11651673" cy="515389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According to Phillip Kotler “ A sound sales compensation plan must have three elements:</a:t>
            </a:r>
          </a:p>
          <a:p>
            <a:pPr marL="0" indent="0">
              <a:buNone/>
            </a:pPr>
            <a:r>
              <a:rPr lang="en-US" dirty="0"/>
              <a:t> Attract skilled and well Motivate sales persons personnel towards organization</a:t>
            </a:r>
          </a:p>
          <a:p>
            <a:pPr marL="0" indent="0">
              <a:buNone/>
            </a:pPr>
            <a:r>
              <a:rPr lang="en-US" dirty="0"/>
              <a:t> Motivate sales persons</a:t>
            </a:r>
          </a:p>
          <a:p>
            <a:pPr marL="0" indent="0">
              <a:buNone/>
            </a:pPr>
            <a:r>
              <a:rPr lang="en-US" dirty="0"/>
              <a:t> Retain efficient sales persons in the organization.”</a:t>
            </a:r>
          </a:p>
          <a:p>
            <a:pPr marL="0" indent="0">
              <a:buNone/>
            </a:pPr>
            <a:r>
              <a:rPr lang="en-US" dirty="0"/>
              <a:t>These constitute the current spendable income, future income, </a:t>
            </a:r>
          </a:p>
          <a:p>
            <a:pPr marL="0" indent="0">
              <a:buNone/>
            </a:pPr>
            <a:r>
              <a:rPr lang="en-US" dirty="0"/>
              <a:t>profit sharing, retirement, etc.</a:t>
            </a:r>
            <a:endParaRPr lang="en-IN" dirty="0"/>
          </a:p>
        </p:txBody>
      </p:sp>
      <p:pic>
        <p:nvPicPr>
          <p:cNvPr id="10242" name="Picture 2" descr="Philip Kotler - Wikipedia">
            <a:extLst>
              <a:ext uri="{FF2B5EF4-FFF2-40B4-BE49-F238E27FC236}">
                <a16:creationId xmlns:a16="http://schemas.microsoft.com/office/drawing/2014/main" id="{2AE58C27-8DBB-2E8B-C8F3-A2B021242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6109" y="3685309"/>
            <a:ext cx="2105891" cy="317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625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77535-E816-47C0-F0A6-5AD46676A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6909"/>
            <a:ext cx="10515600" cy="734291"/>
          </a:xfrm>
        </p:spPr>
        <p:txBody>
          <a:bodyPr/>
          <a:lstStyle/>
          <a:p>
            <a:r>
              <a:rPr lang="en-IN" dirty="0"/>
              <a:t>Types of Compensation plans: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4C42B-243B-76DC-5502-7977ECB86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1981200"/>
            <a:ext cx="11887199" cy="4779817"/>
          </a:xfrm>
        </p:spPr>
        <p:txBody>
          <a:bodyPr/>
          <a:lstStyle/>
          <a:p>
            <a:pPr marL="514350" indent="-514350">
              <a:buAutoNum type="alphaUcPeriod"/>
            </a:pPr>
            <a:r>
              <a:rPr lang="en-IN" b="1" dirty="0"/>
              <a:t>Financial Compensations:</a:t>
            </a:r>
          </a:p>
          <a:p>
            <a:r>
              <a:rPr lang="en-IN" dirty="0"/>
              <a:t>1.Straight Salary plan</a:t>
            </a:r>
          </a:p>
          <a:p>
            <a:r>
              <a:rPr lang="en-IN" dirty="0"/>
              <a:t>2.Straight commission plan</a:t>
            </a:r>
          </a:p>
          <a:p>
            <a:r>
              <a:rPr lang="en-IN" dirty="0"/>
              <a:t>3.Bonus and Incentives</a:t>
            </a:r>
          </a:p>
          <a:p>
            <a:r>
              <a:rPr lang="en-IN" dirty="0"/>
              <a:t>4.Salary plus incentive plan</a:t>
            </a:r>
          </a:p>
          <a:p>
            <a:r>
              <a:rPr lang="en-IN" dirty="0"/>
              <a:t>5.Commission Plan</a:t>
            </a:r>
          </a:p>
          <a:p>
            <a:r>
              <a:rPr lang="en-US" dirty="0"/>
              <a:t>6.Draw against commission</a:t>
            </a:r>
            <a:endParaRPr lang="en-IN" dirty="0"/>
          </a:p>
        </p:txBody>
      </p:sp>
      <p:pic>
        <p:nvPicPr>
          <p:cNvPr id="7170" name="Picture 2" descr="Types Of Sales Compensation Plans - FasterCapital">
            <a:extLst>
              <a:ext uri="{FF2B5EF4-FFF2-40B4-BE49-F238E27FC236}">
                <a16:creationId xmlns:a16="http://schemas.microsoft.com/office/drawing/2014/main" id="{DA63FE5B-90CA-0C07-A4E5-9C4F6B9CB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909" y="2175165"/>
            <a:ext cx="6192982" cy="435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128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68225-7E53-B0E5-48A9-B73BA585B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0FAC1-20FA-5C61-EE86-737341783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1981200"/>
            <a:ext cx="11887199" cy="4779817"/>
          </a:xfrm>
        </p:spPr>
        <p:txBody>
          <a:bodyPr/>
          <a:lstStyle/>
          <a:p>
            <a:pPr marL="0" indent="0">
              <a:buNone/>
            </a:pPr>
            <a:r>
              <a:rPr lang="en-IN" b="1" dirty="0"/>
              <a:t>B. Non-financial Compensation:</a:t>
            </a:r>
          </a:p>
          <a:p>
            <a:r>
              <a:rPr lang="en-IN" dirty="0"/>
              <a:t>1. Promotions</a:t>
            </a:r>
          </a:p>
          <a:p>
            <a:r>
              <a:rPr lang="en-IN" dirty="0"/>
              <a:t>2. Recognition </a:t>
            </a:r>
          </a:p>
          <a:p>
            <a:r>
              <a:rPr lang="en-IN" dirty="0"/>
              <a:t>3. Fringe benefits</a:t>
            </a:r>
          </a:p>
          <a:p>
            <a:r>
              <a:rPr lang="en-IN" dirty="0"/>
              <a:t>4. Perks</a:t>
            </a:r>
          </a:p>
          <a:p>
            <a:r>
              <a:rPr lang="en-IN" dirty="0"/>
              <a:t>5. Sales Contests</a:t>
            </a:r>
          </a:p>
        </p:txBody>
      </p:sp>
      <p:pic>
        <p:nvPicPr>
          <p:cNvPr id="8196" name="Picture 4" descr="Non Monetary Benefits: Complete Guide (With 15+ Examples) // Unstop">
            <a:extLst>
              <a:ext uri="{FF2B5EF4-FFF2-40B4-BE49-F238E27FC236}">
                <a16:creationId xmlns:a16="http://schemas.microsoft.com/office/drawing/2014/main" id="{C6703371-ED91-3916-5CE9-37B289CFF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364" y="2409825"/>
            <a:ext cx="8797636" cy="44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696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84F35-8B95-55B5-ABFD-236CCE8E0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1 Top Non-Monetary Incentives to Reward Your Employees - AIHR">
            <a:extLst>
              <a:ext uri="{FF2B5EF4-FFF2-40B4-BE49-F238E27FC236}">
                <a16:creationId xmlns:a16="http://schemas.microsoft.com/office/drawing/2014/main" id="{919C1BFB-1F38-9205-CBCD-F07D18C3A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12039600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798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1724C-F539-0C22-86D6-040930F05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52E5C-C779-8906-D7D0-296D7CB84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6909"/>
            <a:ext cx="10515600" cy="734291"/>
          </a:xfrm>
        </p:spPr>
        <p:txBody>
          <a:bodyPr/>
          <a:lstStyle/>
          <a:p>
            <a:r>
              <a:rPr lang="en-US" dirty="0"/>
              <a:t>Evaluation of sales force by performance</a:t>
            </a:r>
            <a:endParaRPr lang="en-IN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CD6ECAB-B893-3553-488E-18134D58B3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81200"/>
            <a:ext cx="121920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66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BD499-51F3-196D-E41B-E6B0DFCA37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42814-8AE4-A719-663C-87B0BDADE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1316182"/>
            <a:ext cx="11887199" cy="5444835"/>
          </a:xfrm>
        </p:spPr>
        <p:txBody>
          <a:bodyPr/>
          <a:lstStyle/>
          <a:p>
            <a:r>
              <a:rPr lang="en-US" b="1" dirty="0"/>
              <a:t>Determinants of sales force performance</a:t>
            </a:r>
          </a:p>
          <a:p>
            <a:pPr lvl="1"/>
            <a:r>
              <a:rPr lang="en-IN" dirty="0"/>
              <a:t>Individual (salesperson) factors- </a:t>
            </a:r>
            <a:r>
              <a:rPr lang="fr-FR" dirty="0"/>
              <a:t>aptitude, </a:t>
            </a:r>
            <a:r>
              <a:rPr lang="fr-FR" dirty="0" err="1"/>
              <a:t>skills</a:t>
            </a:r>
            <a:r>
              <a:rPr lang="fr-FR" dirty="0"/>
              <a:t>, motivation, </a:t>
            </a:r>
            <a:r>
              <a:rPr lang="fr-FR" dirty="0" err="1"/>
              <a:t>role</a:t>
            </a:r>
            <a:r>
              <a:rPr lang="fr-FR" dirty="0"/>
              <a:t> perceptions</a:t>
            </a:r>
            <a:endParaRPr lang="en-IN" dirty="0"/>
          </a:p>
          <a:p>
            <a:pPr lvl="1"/>
            <a:r>
              <a:rPr lang="en-IN" dirty="0"/>
              <a:t>Organizational factors- </a:t>
            </a:r>
            <a:r>
              <a:rPr lang="en-US" dirty="0"/>
              <a:t>pay and incentives, supervision, training, territory design</a:t>
            </a:r>
            <a:endParaRPr lang="en-IN" dirty="0"/>
          </a:p>
          <a:p>
            <a:pPr lvl="1"/>
            <a:r>
              <a:rPr lang="en-IN" dirty="0"/>
              <a:t>Market factors- economic, competitive, technological, political-legal</a:t>
            </a:r>
          </a:p>
          <a:p>
            <a:r>
              <a:rPr lang="en-US" b="1" dirty="0"/>
              <a:t>Criteria for sales force evaluation</a:t>
            </a:r>
          </a:p>
          <a:p>
            <a:pPr lvl="1"/>
            <a:r>
              <a:rPr lang="en-IN" dirty="0"/>
              <a:t>Qualitative- </a:t>
            </a:r>
            <a:r>
              <a:rPr lang="en-US" dirty="0"/>
              <a:t>Personal observation by sales executives. Merit rating -Customer</a:t>
            </a:r>
          </a:p>
          <a:p>
            <a:pPr marL="457200" lvl="1" indent="0">
              <a:buNone/>
            </a:pPr>
            <a:r>
              <a:rPr lang="en-US" dirty="0"/>
              <a:t>opinion of salesmen</a:t>
            </a:r>
          </a:p>
          <a:p>
            <a:pPr lvl="1"/>
            <a:r>
              <a:rPr lang="en-IN" dirty="0"/>
              <a:t>Quantitative- </a:t>
            </a:r>
            <a:r>
              <a:rPr lang="en-US" dirty="0"/>
              <a:t>-Analysis of sales record &amp; reports. -Comparison of salesman’s</a:t>
            </a:r>
          </a:p>
          <a:p>
            <a:pPr lvl="1"/>
            <a:r>
              <a:rPr lang="en-US" dirty="0"/>
              <a:t>performance with quota. -Ratio analysis. -Profit &amp; loss statement.</a:t>
            </a:r>
          </a:p>
          <a:p>
            <a:pPr lvl="1"/>
            <a:endParaRPr lang="en-IN" dirty="0"/>
          </a:p>
          <a:p>
            <a:endParaRPr lang="en-IN" dirty="0"/>
          </a:p>
          <a:p>
            <a:pPr lvl="1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58829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AC929-7DA9-AEA0-E332-DB23D990D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Syllabus-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Nature of motivation, Importance, Process and factors in the motivation, Compensation-Meaning, Types of compensation plans and evaluation of sales force by performance and appraisal process. Sales management job: Standard sales management process-International sales management International market selection, market survey approach or strategy. 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549569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D72C8E-4CC5-1097-767F-C3EB3F611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63ED3-0BA0-78A6-F1E2-440CA8914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1385455"/>
            <a:ext cx="11887199" cy="5375563"/>
          </a:xfrm>
        </p:spPr>
        <p:txBody>
          <a:bodyPr/>
          <a:lstStyle/>
          <a:p>
            <a:r>
              <a:rPr lang="en-IN" b="1" dirty="0"/>
              <a:t>Establishing standards</a:t>
            </a:r>
          </a:p>
          <a:p>
            <a:pPr lvl="1"/>
            <a:r>
              <a:rPr lang="en-US" dirty="0"/>
              <a:t>Carrying out the sales force performance evaluation process by using the outcome-based behavior-based professional development measure.</a:t>
            </a:r>
          </a:p>
          <a:p>
            <a:pPr lvl="1"/>
            <a:r>
              <a:rPr lang="en-US" dirty="0"/>
              <a:t>By establishing different types of goals &amp; objectives.</a:t>
            </a:r>
          </a:p>
          <a:p>
            <a:pPr lvl="1"/>
            <a:r>
              <a:rPr lang="en-US" dirty="0"/>
              <a:t>By developing the sales plan.</a:t>
            </a:r>
          </a:p>
          <a:p>
            <a:pPr lvl="1"/>
            <a:r>
              <a:rPr lang="en-US" dirty="0"/>
              <a:t>Allocate efforts through sales quotas.</a:t>
            </a:r>
          </a:p>
          <a:p>
            <a:r>
              <a:rPr lang="en-IN" b="1" dirty="0"/>
              <a:t>Salesperson Monitoring &amp; feedback system: (360 degree feedback system</a:t>
            </a:r>
            <a:r>
              <a:rPr lang="en-IN" dirty="0"/>
              <a:t>)</a:t>
            </a:r>
          </a:p>
          <a:p>
            <a:pPr lvl="1"/>
            <a:r>
              <a:rPr lang="en-US" dirty="0"/>
              <a:t>360-degree feedback requires the employer to survey all concerned staff</a:t>
            </a:r>
          </a:p>
          <a:p>
            <a:pPr lvl="1"/>
            <a:r>
              <a:rPr lang="en-US" dirty="0"/>
              <a:t>It helps salespeople better understand their ability to add value to their organization and their customers Sales Manager Evaluation.</a:t>
            </a:r>
          </a:p>
          <a:p>
            <a:pPr lvl="1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08107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938DFC-08C2-C5E7-58F9-D14D0E0707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29E5F-C9E8-65CF-F2CB-C150A1947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6909"/>
            <a:ext cx="10515600" cy="1066800"/>
          </a:xfrm>
        </p:spPr>
        <p:txBody>
          <a:bodyPr>
            <a:normAutofit fontScale="90000"/>
          </a:bodyPr>
          <a:lstStyle/>
          <a:p>
            <a:r>
              <a:rPr lang="en-IN" dirty="0"/>
              <a:t>Types of factors considered during performance evaluation (appraisal measures)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009B1-B051-6E83-D8F4-BC64C8064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2466109"/>
            <a:ext cx="11887199" cy="4294908"/>
          </a:xfrm>
        </p:spPr>
        <p:txBody>
          <a:bodyPr>
            <a:normAutofit/>
          </a:bodyPr>
          <a:lstStyle/>
          <a:p>
            <a:r>
              <a:rPr lang="en-US" dirty="0"/>
              <a:t>Relative and absolute judgment</a:t>
            </a:r>
          </a:p>
          <a:p>
            <a:r>
              <a:rPr lang="en-US" dirty="0"/>
              <a:t>Trait-based</a:t>
            </a:r>
          </a:p>
          <a:p>
            <a:r>
              <a:rPr lang="en-US" dirty="0"/>
              <a:t>Outcome based</a:t>
            </a:r>
          </a:p>
          <a:p>
            <a:r>
              <a:rPr lang="en-US" dirty="0"/>
              <a:t>Behavior based</a:t>
            </a:r>
          </a:p>
          <a:p>
            <a:r>
              <a:rPr lang="en-US" dirty="0"/>
              <a:t>Performance Rating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13980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139198-49E2-041A-DC0B-43AA4CBBDA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D2491-993E-7C90-346C-ED9280B320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1440874"/>
            <a:ext cx="11887199" cy="5320144"/>
          </a:xfrm>
        </p:spPr>
        <p:txBody>
          <a:bodyPr/>
          <a:lstStyle/>
          <a:p>
            <a:r>
              <a:rPr lang="en-US" dirty="0"/>
              <a:t>Force Choice Scales</a:t>
            </a:r>
          </a:p>
          <a:p>
            <a:r>
              <a:rPr lang="en-US" dirty="0"/>
              <a:t>Behavioral Anchored Scales</a:t>
            </a:r>
          </a:p>
          <a:p>
            <a:r>
              <a:rPr lang="en-US" dirty="0"/>
              <a:t>Call reports</a:t>
            </a:r>
          </a:p>
          <a:p>
            <a:r>
              <a:rPr lang="en-US" dirty="0"/>
              <a:t>Silent call monitoring scores</a:t>
            </a:r>
          </a:p>
          <a:p>
            <a:r>
              <a:rPr lang="en-US" dirty="0"/>
              <a:t>Activity Reports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604047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EAC5E-825C-C1D8-76B3-E95DE995C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30A34-CAA1-AF8F-0966-A908C3318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6909"/>
            <a:ext cx="10515600" cy="734291"/>
          </a:xfrm>
        </p:spPr>
        <p:txBody>
          <a:bodyPr/>
          <a:lstStyle/>
          <a:p>
            <a:r>
              <a:rPr lang="en-IN" b="1" dirty="0"/>
              <a:t>Sales Management job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7A35E2-8E10-FAA7-241D-6F61787BE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657601" y="-1676402"/>
            <a:ext cx="4876799" cy="121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357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981E8C-FBE6-C2DB-E925-9A7D579053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9F5BC-869D-CAD5-E4FA-6B0C5D26D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6909"/>
            <a:ext cx="10515600" cy="734291"/>
          </a:xfrm>
        </p:spPr>
        <p:txBody>
          <a:bodyPr/>
          <a:lstStyle/>
          <a:p>
            <a:r>
              <a:rPr lang="en-IN" b="1" dirty="0"/>
              <a:t>The sales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CDF90-0209-F2AB-1556-FC8ACC6FB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1981200"/>
            <a:ext cx="11887199" cy="4779817"/>
          </a:xfrm>
        </p:spPr>
        <p:txBody>
          <a:bodyPr/>
          <a:lstStyle/>
          <a:p>
            <a:r>
              <a:rPr lang="en-IN" b="1" dirty="0"/>
              <a:t>1. Prospecting: </a:t>
            </a:r>
          </a:p>
          <a:p>
            <a:pPr lvl="1"/>
            <a:r>
              <a:rPr lang="en-IN" dirty="0"/>
              <a:t>Leads, Referrals, orphans, customers</a:t>
            </a:r>
          </a:p>
          <a:p>
            <a:pPr lvl="1"/>
            <a:r>
              <a:rPr lang="en-US" dirty="0"/>
              <a:t>Popular Prospecting Methods</a:t>
            </a:r>
          </a:p>
          <a:p>
            <a:pPr lvl="1"/>
            <a:endParaRPr lang="en-US" dirty="0"/>
          </a:p>
          <a:p>
            <a:pPr lvl="1"/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77BED2-4ABF-EE00-370E-07AC18D5C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18491"/>
            <a:ext cx="6516009" cy="221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655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B455DD-E95A-D3B9-9928-06EA783B1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D0741-A8E4-6DAB-70C9-D67237329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1468582"/>
            <a:ext cx="11887199" cy="5292435"/>
          </a:xfrm>
        </p:spPr>
        <p:txBody>
          <a:bodyPr/>
          <a:lstStyle/>
          <a:p>
            <a:pPr marL="0" indent="0">
              <a:buNone/>
            </a:pPr>
            <a:r>
              <a:rPr lang="en-IN" b="1" dirty="0"/>
              <a:t>2. Pre-approach</a:t>
            </a:r>
          </a:p>
          <a:p>
            <a:pPr marL="457200" lvl="1" indent="0">
              <a:buNone/>
            </a:pPr>
            <a:r>
              <a:rPr lang="en-US" dirty="0"/>
              <a:t>The four facts for consideration when sales-call planning are mentioned below:</a:t>
            </a:r>
          </a:p>
          <a:p>
            <a:pPr marL="457200" lvl="1" indent="0">
              <a:buNone/>
            </a:pPr>
            <a:r>
              <a:rPr lang="en-US" dirty="0"/>
              <a:t> Determining sales call objectives</a:t>
            </a:r>
          </a:p>
          <a:p>
            <a:pPr marL="457200" lvl="1" indent="0">
              <a:buNone/>
            </a:pPr>
            <a:r>
              <a:rPr lang="en-US" dirty="0"/>
              <a:t> Developing or reviewing the customer profile</a:t>
            </a:r>
          </a:p>
          <a:p>
            <a:pPr marL="457200" lvl="1" indent="0">
              <a:buNone/>
            </a:pPr>
            <a:r>
              <a:rPr lang="en-US" dirty="0"/>
              <a:t> Developing a customer benefit plan</a:t>
            </a:r>
          </a:p>
          <a:p>
            <a:pPr marL="457200" lvl="1" indent="0">
              <a:buNone/>
            </a:pPr>
            <a:r>
              <a:rPr lang="en-US" dirty="0"/>
              <a:t> Developing the individual sales presentation based on the sales-call objective, customer profile, and customer benefit plan.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Steps in Planning the Sales Call: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62ADED-B4CD-3A6D-F5CA-9038823E7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27" y="5070764"/>
            <a:ext cx="11374580" cy="157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5589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0B34F-4A55-D16A-48FB-FA2F3A221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57F59-8F45-8479-FF52-455A98354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1343892"/>
            <a:ext cx="11887199" cy="5417126"/>
          </a:xfrm>
        </p:spPr>
        <p:txBody>
          <a:bodyPr/>
          <a:lstStyle/>
          <a:p>
            <a:r>
              <a:rPr lang="en-US" b="1" dirty="0"/>
              <a:t>3. The Approach-Opening the Sales Presentation</a:t>
            </a:r>
          </a:p>
          <a:p>
            <a:pPr lvl="1"/>
            <a:r>
              <a:rPr lang="en-US" dirty="0"/>
              <a:t>The First Impression Is Critical To Success</a:t>
            </a:r>
          </a:p>
          <a:p>
            <a:pPr lvl="1"/>
            <a:r>
              <a:rPr lang="en-IN" dirty="0"/>
              <a:t>Approach Techniques:</a:t>
            </a:r>
          </a:p>
          <a:p>
            <a:pPr lvl="2"/>
            <a:r>
              <a:rPr lang="en-IN" dirty="0"/>
              <a:t>Introductory approach:</a:t>
            </a:r>
          </a:p>
          <a:p>
            <a:pPr lvl="2"/>
            <a:r>
              <a:rPr lang="en-IN" dirty="0"/>
              <a:t>Product approach</a:t>
            </a:r>
          </a:p>
          <a:p>
            <a:pPr lvl="2"/>
            <a:r>
              <a:rPr lang="en-IN" dirty="0"/>
              <a:t>Customer benefit approach</a:t>
            </a:r>
          </a:p>
          <a:p>
            <a:pPr lvl="2"/>
            <a:r>
              <a:rPr lang="en-IN" dirty="0"/>
              <a:t>Curiosity approach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59020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53A487-21D1-28D5-6A7D-5501907CF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1371600"/>
            <a:ext cx="11873345" cy="5347855"/>
          </a:xfrm>
        </p:spPr>
        <p:txBody>
          <a:bodyPr/>
          <a:lstStyle/>
          <a:p>
            <a:r>
              <a:rPr lang="en-IN" b="1" dirty="0"/>
              <a:t>4. Presentation</a:t>
            </a:r>
          </a:p>
          <a:p>
            <a:pPr marL="0" indent="0">
              <a:buNone/>
            </a:pPr>
            <a:r>
              <a:rPr lang="en-IN" dirty="0"/>
              <a:t>Sales presentation methods:</a:t>
            </a:r>
          </a:p>
          <a:p>
            <a:r>
              <a:rPr lang="en-IN" dirty="0"/>
              <a:t>Stimulus-Response Method</a:t>
            </a:r>
          </a:p>
          <a:p>
            <a:r>
              <a:rPr lang="en-IN" dirty="0"/>
              <a:t>Formula Method- AIDCA</a:t>
            </a:r>
          </a:p>
          <a:p>
            <a:r>
              <a:rPr lang="en-IN" dirty="0"/>
              <a:t>Need-Satisfaction Method</a:t>
            </a:r>
          </a:p>
          <a:p>
            <a:endParaRPr lang="en-IN" b="1" dirty="0"/>
          </a:p>
          <a:p>
            <a:endParaRPr lang="en-IN" b="1" dirty="0"/>
          </a:p>
          <a:p>
            <a:endParaRPr lang="kn-IN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270438-CA31-343B-67E8-2B1C977DD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728" y="2206488"/>
            <a:ext cx="5403272" cy="436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502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31C94-1031-CE40-7027-B02E75027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691" y="1440873"/>
            <a:ext cx="11928764" cy="5292436"/>
          </a:xfrm>
        </p:spPr>
        <p:txBody>
          <a:bodyPr>
            <a:normAutofit lnSpcReduction="10000"/>
          </a:bodyPr>
          <a:lstStyle/>
          <a:p>
            <a:r>
              <a:rPr lang="en-IN" b="1" dirty="0"/>
              <a:t>5. Trial close</a:t>
            </a:r>
          </a:p>
          <a:p>
            <a:pPr marL="0" indent="0">
              <a:buNone/>
            </a:pPr>
            <a:r>
              <a:rPr lang="en-US" dirty="0"/>
              <a:t>It is used to check the buyer's "pulse" or mood to determine whether he or she is paying attention to the presentation and whether it is time to ask for a purchase.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6. Objections</a:t>
            </a:r>
          </a:p>
          <a:p>
            <a:pPr lvl="1"/>
            <a:r>
              <a:rPr lang="en-IN" dirty="0"/>
              <a:t>Real or practical objections</a:t>
            </a:r>
          </a:p>
          <a:p>
            <a:pPr lvl="1"/>
            <a:r>
              <a:rPr lang="en-IN" dirty="0"/>
              <a:t>Hidden or psychological objections.</a:t>
            </a:r>
          </a:p>
          <a:p>
            <a:endParaRPr lang="en-IN" dirty="0"/>
          </a:p>
          <a:p>
            <a:r>
              <a:rPr lang="en-IN" b="1" dirty="0"/>
              <a:t>7. Close</a:t>
            </a:r>
          </a:p>
          <a:p>
            <a:endParaRPr lang="en-IN" b="1" dirty="0"/>
          </a:p>
          <a:p>
            <a:r>
              <a:rPr lang="en-IN" b="1" dirty="0"/>
              <a:t>8. Follow-up</a:t>
            </a:r>
            <a:endParaRPr lang="kn-IN" b="1" dirty="0"/>
          </a:p>
        </p:txBody>
      </p:sp>
    </p:spTree>
    <p:extLst>
      <p:ext uri="{BB962C8B-B14F-4D97-AF65-F5344CB8AC3E}">
        <p14:creationId xmlns:p14="http://schemas.microsoft.com/office/powerpoint/2010/main" val="29013221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9E087-48D1-33C6-F369-B2A5DAB66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8473"/>
            <a:ext cx="10515600" cy="637308"/>
          </a:xfrm>
        </p:spPr>
        <p:txBody>
          <a:bodyPr>
            <a:normAutofit fontScale="90000"/>
          </a:bodyPr>
          <a:lstStyle/>
          <a:p>
            <a:r>
              <a:rPr lang="en-IN" dirty="0"/>
              <a:t>International Sales Management</a:t>
            </a:r>
            <a:endParaRPr lang="k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806C4-8B0B-2D06-0319-16ECE2EFC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1925781"/>
            <a:ext cx="11956473" cy="4752109"/>
          </a:xfrm>
        </p:spPr>
        <p:txBody>
          <a:bodyPr/>
          <a:lstStyle/>
          <a:p>
            <a:pPr marL="0" indent="0">
              <a:buNone/>
            </a:pPr>
            <a:r>
              <a:rPr lang="en-IN" b="1" dirty="0"/>
              <a:t>International Marketing Decisions</a:t>
            </a:r>
          </a:p>
          <a:p>
            <a:r>
              <a:rPr lang="en-US" dirty="0"/>
              <a:t>1. Deciding whether to go abroad</a:t>
            </a:r>
          </a:p>
          <a:p>
            <a:r>
              <a:rPr lang="en-US" dirty="0"/>
              <a:t>2. Deciding which markets to enter</a:t>
            </a:r>
          </a:p>
          <a:p>
            <a:r>
              <a:rPr lang="en-US" dirty="0"/>
              <a:t>3. Deciding how to enter the market</a:t>
            </a:r>
          </a:p>
          <a:p>
            <a:r>
              <a:rPr lang="en-US" dirty="0"/>
              <a:t>4. Deciding on the marketing program</a:t>
            </a:r>
          </a:p>
          <a:p>
            <a:r>
              <a:rPr lang="en-US" dirty="0"/>
              <a:t>5. Deciding on the marketing organization</a:t>
            </a:r>
            <a:endParaRPr lang="kn-IN" dirty="0"/>
          </a:p>
        </p:txBody>
      </p:sp>
    </p:spTree>
    <p:extLst>
      <p:ext uri="{BB962C8B-B14F-4D97-AF65-F5344CB8AC3E}">
        <p14:creationId xmlns:p14="http://schemas.microsoft.com/office/powerpoint/2010/main" val="153152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1153A-B3E2-DBE7-5CEB-8E888574E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57745"/>
            <a:ext cx="10515600" cy="651164"/>
          </a:xfrm>
        </p:spPr>
        <p:txBody>
          <a:bodyPr>
            <a:normAutofit fontScale="90000"/>
          </a:bodyPr>
          <a:lstStyle/>
          <a:p>
            <a:r>
              <a:rPr lang="en-IN" dirty="0"/>
              <a:t>Simulation: (Sales plan)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1DF90-56F2-FF05-1E2D-F111CF561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5" y="2119745"/>
            <a:ext cx="12025745" cy="455814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STEP 1: Divide Into Groups (5–6 per team)</a:t>
            </a:r>
          </a:p>
          <a:p>
            <a:pPr marL="0" indent="0">
              <a:buNone/>
            </a:pPr>
            <a:r>
              <a:rPr lang="en-US" dirty="0"/>
              <a:t>Each team = </a:t>
            </a:r>
            <a:r>
              <a:rPr lang="en-US" b="1" dirty="0"/>
              <a:t>A new company</a:t>
            </a:r>
            <a:r>
              <a:rPr lang="en-US" dirty="0"/>
              <a:t> launching a product (organic juice, ed-tech course, electric scooter, etc.)</a:t>
            </a:r>
          </a:p>
          <a:p>
            <a:r>
              <a:rPr lang="en-IN" dirty="0"/>
              <a:t>STEP 2: Design:</a:t>
            </a:r>
          </a:p>
          <a:p>
            <a:pPr marL="514350" indent="-514350">
              <a:buAutoNum type="arabicPeriod"/>
            </a:pPr>
            <a:r>
              <a:rPr lang="en-IN" dirty="0"/>
              <a:t>Selling Strategy</a:t>
            </a:r>
          </a:p>
          <a:p>
            <a:pPr marL="514350" indent="-514350">
              <a:buAutoNum type="arabicPeriod"/>
            </a:pPr>
            <a:r>
              <a:rPr lang="en-IN" dirty="0"/>
              <a:t>Sales Territory Design</a:t>
            </a:r>
          </a:p>
          <a:p>
            <a:pPr marL="514350" indent="-514350">
              <a:buAutoNum type="arabicPeriod"/>
            </a:pPr>
            <a:r>
              <a:rPr lang="en-IN" dirty="0"/>
              <a:t>Sales Quota Allocation</a:t>
            </a:r>
          </a:p>
          <a:p>
            <a:pPr marL="514350" indent="-514350">
              <a:buAutoNum type="arabicPeriod"/>
            </a:pPr>
            <a:r>
              <a:rPr lang="en-US" dirty="0"/>
              <a:t>Recruitment &amp; Selection of Sales Team</a:t>
            </a:r>
          </a:p>
          <a:p>
            <a:r>
              <a:rPr lang="en-IN" dirty="0"/>
              <a:t>STEP 3: </a:t>
            </a:r>
            <a:r>
              <a:rPr lang="en-US" dirty="0"/>
              <a:t>“Convince me your company will beat competition. You have 25 minutes.”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53529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4403A-9F80-E2BB-C043-038521F47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14253-91CC-93B3-A7A2-0D4F305F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8473"/>
            <a:ext cx="10515600" cy="1011382"/>
          </a:xfrm>
        </p:spPr>
        <p:txBody>
          <a:bodyPr>
            <a:normAutofit fontScale="90000"/>
          </a:bodyPr>
          <a:lstStyle/>
          <a:p>
            <a:r>
              <a:rPr lang="en-US" dirty="0"/>
              <a:t>The driving forces or the push forces of international marketing</a:t>
            </a:r>
            <a:endParaRPr lang="k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1BDCA-7E53-E7A1-08FF-7395D8AFD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2299855"/>
            <a:ext cx="11956473" cy="4378035"/>
          </a:xfrm>
        </p:spPr>
        <p:txBody>
          <a:bodyPr/>
          <a:lstStyle/>
          <a:p>
            <a:r>
              <a:rPr lang="en-IN" dirty="0"/>
              <a:t>1. Technology</a:t>
            </a:r>
          </a:p>
          <a:p>
            <a:r>
              <a:rPr lang="en-IN" dirty="0"/>
              <a:t>2. Saturated Markets</a:t>
            </a:r>
          </a:p>
          <a:p>
            <a:r>
              <a:rPr lang="en-IN" dirty="0"/>
              <a:t>3. Improvement of Communication/Transport</a:t>
            </a:r>
          </a:p>
          <a:p>
            <a:r>
              <a:rPr lang="en-US" dirty="0"/>
              <a:t>4. Removal of trade Barriers</a:t>
            </a:r>
          </a:p>
          <a:p>
            <a:r>
              <a:rPr lang="en-IN" dirty="0"/>
              <a:t>5. Profitability</a:t>
            </a:r>
          </a:p>
          <a:p>
            <a:r>
              <a:rPr lang="en-IN" dirty="0"/>
              <a:t>6. Growth/ Expansion</a:t>
            </a:r>
          </a:p>
          <a:p>
            <a:r>
              <a:rPr lang="en-IN" dirty="0"/>
              <a:t>7. Cost Consideration</a:t>
            </a:r>
          </a:p>
          <a:p>
            <a:r>
              <a:rPr lang="en-US" dirty="0"/>
              <a:t>8. Image of the company</a:t>
            </a:r>
            <a:endParaRPr lang="kn-IN" dirty="0"/>
          </a:p>
        </p:txBody>
      </p:sp>
    </p:spTree>
    <p:extLst>
      <p:ext uri="{BB962C8B-B14F-4D97-AF65-F5344CB8AC3E}">
        <p14:creationId xmlns:p14="http://schemas.microsoft.com/office/powerpoint/2010/main" val="40580286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881FD-5456-D7F2-6D44-2BD97596E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A2ACA-8E76-E81A-3072-8B57C05C3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8473"/>
            <a:ext cx="10515600" cy="637308"/>
          </a:xfrm>
        </p:spPr>
        <p:txBody>
          <a:bodyPr>
            <a:normAutofit fontScale="90000"/>
          </a:bodyPr>
          <a:lstStyle/>
          <a:p>
            <a:r>
              <a:rPr lang="en-IN" dirty="0"/>
              <a:t>Strategic issues in International marketing</a:t>
            </a:r>
            <a:endParaRPr lang="k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31142-BF27-F28D-EE3E-7A823ABDC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1925781"/>
            <a:ext cx="11956473" cy="4752109"/>
          </a:xfrm>
        </p:spPr>
        <p:txBody>
          <a:bodyPr>
            <a:normAutofit/>
          </a:bodyPr>
          <a:lstStyle/>
          <a:p>
            <a:r>
              <a:rPr lang="en-IN" dirty="0"/>
              <a:t>1. Marketing mix</a:t>
            </a:r>
          </a:p>
          <a:p>
            <a:pPr lvl="1"/>
            <a:r>
              <a:rPr lang="en-IN" dirty="0"/>
              <a:t>Ethnocentric vs. geocentric</a:t>
            </a:r>
          </a:p>
          <a:p>
            <a:r>
              <a:rPr lang="en-IN" dirty="0"/>
              <a:t>2. Obtaining international information</a:t>
            </a:r>
          </a:p>
          <a:p>
            <a:pPr lvl="1"/>
            <a:r>
              <a:rPr lang="en-IN" dirty="0"/>
              <a:t>Internal company records</a:t>
            </a:r>
          </a:p>
          <a:p>
            <a:pPr lvl="1"/>
            <a:r>
              <a:rPr lang="en-IN" dirty="0"/>
              <a:t>Published sources</a:t>
            </a:r>
          </a:p>
          <a:p>
            <a:pPr lvl="1"/>
            <a:r>
              <a:rPr lang="en-IN" dirty="0"/>
              <a:t>Primary sources</a:t>
            </a:r>
          </a:p>
        </p:txBody>
      </p:sp>
    </p:spTree>
    <p:extLst>
      <p:ext uri="{BB962C8B-B14F-4D97-AF65-F5344CB8AC3E}">
        <p14:creationId xmlns:p14="http://schemas.microsoft.com/office/powerpoint/2010/main" val="26792049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DE1E3-AA17-553A-6955-4793D41F2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6ED95-361D-A493-F7BD-29B4C2CC2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1925781"/>
            <a:ext cx="11956473" cy="4752109"/>
          </a:xfrm>
        </p:spPr>
        <p:txBody>
          <a:bodyPr/>
          <a:lstStyle/>
          <a:p>
            <a:r>
              <a:rPr lang="en-IN" dirty="0"/>
              <a:t>3. Entering overseas markets/Modes of entering Overseas</a:t>
            </a:r>
          </a:p>
          <a:p>
            <a:pPr lvl="1"/>
            <a:r>
              <a:rPr lang="en-IN" dirty="0"/>
              <a:t>Exporting</a:t>
            </a:r>
          </a:p>
          <a:p>
            <a:pPr lvl="1"/>
            <a:r>
              <a:rPr lang="en-IN" dirty="0"/>
              <a:t>Licensing</a:t>
            </a:r>
          </a:p>
          <a:p>
            <a:pPr lvl="1"/>
            <a:r>
              <a:rPr lang="en-IN" dirty="0"/>
              <a:t>Franchising</a:t>
            </a:r>
          </a:p>
          <a:p>
            <a:pPr lvl="1"/>
            <a:r>
              <a:rPr lang="en-IN" dirty="0"/>
              <a:t>Joint ventures</a:t>
            </a:r>
          </a:p>
          <a:p>
            <a:pPr lvl="1"/>
            <a:r>
              <a:rPr lang="en-IN" dirty="0"/>
              <a:t>Foreign direct investment</a:t>
            </a:r>
          </a:p>
          <a:p>
            <a:pPr lvl="1"/>
            <a:r>
              <a:rPr lang="en-IN" dirty="0"/>
              <a:t>Strategic Acquisitions</a:t>
            </a:r>
          </a:p>
          <a:p>
            <a:pPr lvl="1"/>
            <a:r>
              <a:rPr lang="en-IN" dirty="0"/>
              <a:t>Wholly owned subsidiaries:</a:t>
            </a:r>
            <a:endParaRPr lang="kn-IN" dirty="0"/>
          </a:p>
          <a:p>
            <a:endParaRPr lang="kn-IN" dirty="0"/>
          </a:p>
        </p:txBody>
      </p:sp>
    </p:spTree>
    <p:extLst>
      <p:ext uri="{BB962C8B-B14F-4D97-AF65-F5344CB8AC3E}">
        <p14:creationId xmlns:p14="http://schemas.microsoft.com/office/powerpoint/2010/main" val="14074692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BB513-A35E-37EB-51C7-F18E7D88E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6DF83-5D26-7C43-81A1-BDB2EC366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8473"/>
            <a:ext cx="10515600" cy="637308"/>
          </a:xfrm>
        </p:spPr>
        <p:txBody>
          <a:bodyPr>
            <a:normAutofit fontScale="90000"/>
          </a:bodyPr>
          <a:lstStyle/>
          <a:p>
            <a:r>
              <a:rPr lang="en-IN" dirty="0"/>
              <a:t>Challenges:</a:t>
            </a:r>
            <a:endParaRPr lang="k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B5115-C137-8C0D-6774-B31C201C7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1925781"/>
            <a:ext cx="11956473" cy="4752109"/>
          </a:xfrm>
        </p:spPr>
        <p:txBody>
          <a:bodyPr/>
          <a:lstStyle/>
          <a:p>
            <a:r>
              <a:rPr lang="en-IN" dirty="0"/>
              <a:t>Tariff barriers</a:t>
            </a:r>
          </a:p>
          <a:p>
            <a:r>
              <a:rPr lang="en-IN" dirty="0"/>
              <a:t>Cultural environment</a:t>
            </a:r>
          </a:p>
          <a:p>
            <a:r>
              <a:rPr lang="en-IN" dirty="0"/>
              <a:t>Legal environment</a:t>
            </a:r>
          </a:p>
          <a:p>
            <a:r>
              <a:rPr lang="en-IN" dirty="0"/>
              <a:t>Economic factors</a:t>
            </a:r>
          </a:p>
          <a:p>
            <a:r>
              <a:rPr lang="en-IN" dirty="0"/>
              <a:t>Political</a:t>
            </a:r>
          </a:p>
          <a:p>
            <a:r>
              <a:rPr lang="en-IN" dirty="0"/>
              <a:t>Environmental</a:t>
            </a:r>
          </a:p>
          <a:p>
            <a:r>
              <a:rPr lang="en-IN" dirty="0"/>
              <a:t>Technology</a:t>
            </a:r>
          </a:p>
          <a:p>
            <a:endParaRPr lang="kn-IN" dirty="0"/>
          </a:p>
        </p:txBody>
      </p:sp>
    </p:spTree>
    <p:extLst>
      <p:ext uri="{BB962C8B-B14F-4D97-AF65-F5344CB8AC3E}">
        <p14:creationId xmlns:p14="http://schemas.microsoft.com/office/powerpoint/2010/main" val="30160187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8B89FF-9B5E-CF67-5595-2AFD4BF2A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11838-8C61-EA2D-676F-A4FD4FEAC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8473"/>
            <a:ext cx="10515600" cy="637308"/>
          </a:xfrm>
        </p:spPr>
        <p:txBody>
          <a:bodyPr>
            <a:normAutofit fontScale="90000"/>
          </a:bodyPr>
          <a:lstStyle/>
          <a:p>
            <a:r>
              <a:rPr lang="en-IN" dirty="0"/>
              <a:t>International Market Selection</a:t>
            </a:r>
            <a:endParaRPr lang="k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6D9CB-DF51-8D67-3E95-FC58A7C0B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1925781"/>
            <a:ext cx="7439891" cy="47521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dirty="0"/>
              <a:t>Factors/criteria</a:t>
            </a:r>
          </a:p>
          <a:p>
            <a:r>
              <a:rPr lang="en-US" dirty="0"/>
              <a:t>1. Firm related factors</a:t>
            </a:r>
          </a:p>
          <a:p>
            <a:r>
              <a:rPr lang="en-US" dirty="0"/>
              <a:t> Ethnocentric: everything is centered on the domestic market.</a:t>
            </a:r>
          </a:p>
          <a:p>
            <a:r>
              <a:rPr lang="en-US" dirty="0"/>
              <a:t> Polycentric: several important foreign markets exist.</a:t>
            </a:r>
          </a:p>
          <a:p>
            <a:r>
              <a:rPr lang="en-US" dirty="0"/>
              <a:t> </a:t>
            </a:r>
            <a:r>
              <a:rPr lang="en-US" dirty="0" err="1"/>
              <a:t>Regiocentric</a:t>
            </a:r>
            <a:r>
              <a:rPr lang="en-US" dirty="0"/>
              <a:t>: the market is composed of several large economic regions.</a:t>
            </a:r>
          </a:p>
          <a:p>
            <a:r>
              <a:rPr lang="en-US" dirty="0"/>
              <a:t> Geocentric: the world is one large global market.</a:t>
            </a:r>
            <a:endParaRPr lang="en-IN" dirty="0"/>
          </a:p>
          <a:p>
            <a:endParaRPr lang="kn-IN" dirty="0"/>
          </a:p>
        </p:txBody>
      </p:sp>
    </p:spTree>
    <p:extLst>
      <p:ext uri="{BB962C8B-B14F-4D97-AF65-F5344CB8AC3E}">
        <p14:creationId xmlns:p14="http://schemas.microsoft.com/office/powerpoint/2010/main" val="16247107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F83CA-995E-3550-103A-4001D276F7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E6B51-364C-011A-F8B3-A8678A759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1357745"/>
            <a:ext cx="11956473" cy="5320145"/>
          </a:xfrm>
        </p:spPr>
        <p:txBody>
          <a:bodyPr/>
          <a:lstStyle/>
          <a:p>
            <a:endParaRPr lang="k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C9A29A-5DB1-F172-0581-FBBF6D337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45" y="1357745"/>
            <a:ext cx="11914910" cy="53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878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FCE16-653E-5A8B-B3CE-900C6D105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CE18F-E6D2-98B1-F41D-0C46529B8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1385455"/>
            <a:ext cx="11956473" cy="5292435"/>
          </a:xfrm>
        </p:spPr>
        <p:txBody>
          <a:bodyPr>
            <a:normAutofit/>
          </a:bodyPr>
          <a:lstStyle/>
          <a:p>
            <a:r>
              <a:rPr lang="en-IN" dirty="0"/>
              <a:t>2. Market related factors: marketing mix analysis</a:t>
            </a:r>
          </a:p>
          <a:p>
            <a:r>
              <a:rPr lang="en-IN" dirty="0"/>
              <a:t> General factors</a:t>
            </a:r>
          </a:p>
          <a:p>
            <a:pPr lvl="1"/>
            <a:r>
              <a:rPr lang="en-IN" dirty="0"/>
              <a:t>o Economic factors:</a:t>
            </a:r>
          </a:p>
          <a:p>
            <a:pPr lvl="1"/>
            <a:r>
              <a:rPr lang="en-IN" dirty="0"/>
              <a:t>o Business regulations</a:t>
            </a:r>
          </a:p>
          <a:p>
            <a:pPr lvl="1"/>
            <a:r>
              <a:rPr lang="en-IN" dirty="0"/>
              <a:t>Political factors</a:t>
            </a:r>
          </a:p>
          <a:p>
            <a:pPr lvl="1"/>
            <a:endParaRPr lang="en-IN" dirty="0"/>
          </a:p>
          <a:p>
            <a:r>
              <a:rPr lang="en-US" dirty="0"/>
              <a:t> Specific factors</a:t>
            </a:r>
          </a:p>
          <a:p>
            <a:r>
              <a:rPr lang="en-US" dirty="0"/>
              <a:t>o Trends in domestic market</a:t>
            </a:r>
          </a:p>
          <a:p>
            <a:r>
              <a:rPr lang="en-US" dirty="0"/>
              <a:t>o Trends in export and import</a:t>
            </a:r>
          </a:p>
          <a:p>
            <a:r>
              <a:rPr lang="en-US" dirty="0"/>
              <a:t>o Nature of competition</a:t>
            </a:r>
          </a:p>
          <a:p>
            <a:r>
              <a:rPr lang="en-US" dirty="0"/>
              <a:t>o Supply conditions of raw materials</a:t>
            </a:r>
            <a:endParaRPr lang="kn-IN" dirty="0"/>
          </a:p>
        </p:txBody>
      </p:sp>
    </p:spTree>
    <p:extLst>
      <p:ext uri="{BB962C8B-B14F-4D97-AF65-F5344CB8AC3E}">
        <p14:creationId xmlns:p14="http://schemas.microsoft.com/office/powerpoint/2010/main" val="3528500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8D58B-0B76-59FE-58FE-B148EC54A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E3C6F-45EB-8A58-8D10-53B0FF260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1925781"/>
            <a:ext cx="11956473" cy="4752109"/>
          </a:xfrm>
        </p:spPr>
        <p:txBody>
          <a:bodyPr/>
          <a:lstStyle/>
          <a:p>
            <a:r>
              <a:rPr lang="en-US" dirty="0"/>
              <a:t> Other Factors</a:t>
            </a:r>
          </a:p>
          <a:p>
            <a:r>
              <a:rPr lang="en-US" dirty="0"/>
              <a:t>o Political restrictions</a:t>
            </a:r>
          </a:p>
          <a:p>
            <a:r>
              <a:rPr lang="en-US" dirty="0"/>
              <a:t>o Special requirements</a:t>
            </a:r>
          </a:p>
          <a:p>
            <a:r>
              <a:rPr lang="en-US" dirty="0"/>
              <a:t>o Product specification</a:t>
            </a:r>
          </a:p>
          <a:p>
            <a:r>
              <a:rPr lang="en-US" dirty="0"/>
              <a:t>o Distant location</a:t>
            </a:r>
          </a:p>
          <a:p>
            <a:r>
              <a:rPr lang="en-US" dirty="0"/>
              <a:t>o Market accessibility</a:t>
            </a:r>
          </a:p>
          <a:p>
            <a:r>
              <a:rPr lang="en-US" dirty="0"/>
              <a:t>o Business community</a:t>
            </a:r>
            <a:endParaRPr lang="kn-IN" dirty="0"/>
          </a:p>
        </p:txBody>
      </p:sp>
    </p:spTree>
    <p:extLst>
      <p:ext uri="{BB962C8B-B14F-4D97-AF65-F5344CB8AC3E}">
        <p14:creationId xmlns:p14="http://schemas.microsoft.com/office/powerpoint/2010/main" val="22478578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5396F-1E7A-62ED-B0E0-593196D0D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7F2FE-15E1-B317-4F8D-098636BA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8473"/>
            <a:ext cx="10515600" cy="637308"/>
          </a:xfrm>
        </p:spPr>
        <p:txBody>
          <a:bodyPr>
            <a:normAutofit fontScale="90000"/>
          </a:bodyPr>
          <a:lstStyle/>
          <a:p>
            <a:r>
              <a:rPr lang="en-IN" dirty="0"/>
              <a:t>International market selection process</a:t>
            </a:r>
            <a:endParaRPr lang="k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9DE4A-001D-B910-BEF6-50CB84E76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45" y="1925781"/>
            <a:ext cx="11956473" cy="4752109"/>
          </a:xfrm>
        </p:spPr>
        <p:txBody>
          <a:bodyPr/>
          <a:lstStyle/>
          <a:p>
            <a:r>
              <a:rPr lang="en-IN" dirty="0"/>
              <a:t>(a) International Marketing Objectives</a:t>
            </a:r>
          </a:p>
          <a:p>
            <a:r>
              <a:rPr lang="en-IN" dirty="0"/>
              <a:t>(b) Parameters for Selection</a:t>
            </a:r>
          </a:p>
          <a:p>
            <a:r>
              <a:rPr lang="en-IN" dirty="0"/>
              <a:t>(c) Preliminary Screening</a:t>
            </a:r>
          </a:p>
          <a:p>
            <a:r>
              <a:rPr lang="en-US" dirty="0"/>
              <a:t>(d) Short Listing of Markets</a:t>
            </a:r>
          </a:p>
          <a:p>
            <a:r>
              <a:rPr lang="en-IN" dirty="0"/>
              <a:t>(e) Evaluation and Selection</a:t>
            </a:r>
          </a:p>
          <a:p>
            <a:r>
              <a:rPr lang="en-IN" dirty="0"/>
              <a:t>(f) Test Marketing</a:t>
            </a:r>
          </a:p>
          <a:p>
            <a:r>
              <a:rPr lang="en-IN" dirty="0"/>
              <a:t>(g) Commercial Production</a:t>
            </a:r>
            <a:endParaRPr lang="kn-IN" dirty="0"/>
          </a:p>
        </p:txBody>
      </p:sp>
    </p:spTree>
    <p:extLst>
      <p:ext uri="{BB962C8B-B14F-4D97-AF65-F5344CB8AC3E}">
        <p14:creationId xmlns:p14="http://schemas.microsoft.com/office/powerpoint/2010/main" val="30011794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F1ADF-D57E-BDBD-9021-ECE8435A3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0035"/>
            <a:ext cx="10515600" cy="526473"/>
          </a:xfrm>
        </p:spPr>
        <p:txBody>
          <a:bodyPr>
            <a:normAutofit fontScale="90000"/>
          </a:bodyPr>
          <a:lstStyle/>
          <a:p>
            <a:r>
              <a:rPr lang="en-IN" dirty="0"/>
              <a:t>Markert survey approach</a:t>
            </a:r>
            <a:endParaRPr lang="k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71502-9605-8D32-9349-A185CB750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9" y="1981199"/>
            <a:ext cx="11859491" cy="4696691"/>
          </a:xfrm>
        </p:spPr>
        <p:txBody>
          <a:bodyPr/>
          <a:lstStyle/>
          <a:p>
            <a:r>
              <a:rPr lang="en-US" dirty="0"/>
              <a:t>Market survey approaches for international market selection involve a multi-step process of screening potential markets using secondary and primary data collection methods to assess attractiveness, risks, and fit with company objectives. These approaches typically start with broad macro-level analysis and narrow down through micro-level insights.</a:t>
            </a:r>
            <a:endParaRPr lang="kn-IN" dirty="0"/>
          </a:p>
        </p:txBody>
      </p:sp>
    </p:spTree>
    <p:extLst>
      <p:ext uri="{BB962C8B-B14F-4D97-AF65-F5344CB8AC3E}">
        <p14:creationId xmlns:p14="http://schemas.microsoft.com/office/powerpoint/2010/main" val="2111205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1905A-3BAD-FE9A-2B5C-16C1253CF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2327"/>
            <a:ext cx="10515600" cy="623455"/>
          </a:xfrm>
        </p:spPr>
        <p:txBody>
          <a:bodyPr>
            <a:normAutofit fontScale="90000"/>
          </a:bodyPr>
          <a:lstStyle/>
          <a:p>
            <a:r>
              <a:rPr lang="en-IN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C7800-E5F8-3CE4-08EF-BB79CDB6C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091" y="2064327"/>
            <a:ext cx="11540836" cy="4428548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“The meaning of the word motivation is to move or activate. Motivation is an internal feeling and an energetic force within salespeople that drives them to behave in a certain way. “</a:t>
            </a:r>
          </a:p>
          <a:p>
            <a:pPr marL="0" indent="0">
              <a:buNone/>
            </a:pPr>
            <a:r>
              <a:rPr lang="en-US" dirty="0"/>
              <a:t>It produces goal-directed action harnesses human energy towards the goals of the sales organization.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336206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C043965-DABF-DC55-A441-595D07341B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306261"/>
              </p:ext>
            </p:extLst>
          </p:nvPr>
        </p:nvGraphicFramePr>
        <p:xfrm>
          <a:off x="0" y="1302328"/>
          <a:ext cx="12192000" cy="5555673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397386101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58802279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52617118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590444743"/>
                    </a:ext>
                  </a:extLst>
                </a:gridCol>
              </a:tblGrid>
              <a:tr h="701569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 b="1">
                          <a:effectLst/>
                        </a:rPr>
                        <a:t>Method Type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 b="1">
                          <a:effectLst/>
                        </a:rPr>
                        <a:t>Best For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 b="1">
                          <a:effectLst/>
                        </a:rPr>
                        <a:t>Advantages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 b="1">
                          <a:effectLst/>
                        </a:rPr>
                        <a:t>Challenges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008856"/>
                  </a:ext>
                </a:extLst>
              </a:tr>
              <a:tr h="121352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>
                          <a:effectLst/>
                        </a:rPr>
                        <a:t>Secondary (e.g., trade data, reports)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>
                          <a:effectLst/>
                        </a:rPr>
                        <a:t>Market screening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>
                          <a:effectLst/>
                        </a:rPr>
                        <a:t>Low cost, quick access to macro trends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>
                          <a:effectLst/>
                        </a:rPr>
                        <a:t>May lack specificity or recency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0493409"/>
                  </a:ext>
                </a:extLst>
              </a:tr>
              <a:tr h="121352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>
                          <a:effectLst/>
                        </a:rPr>
                        <a:t>Online/Mobile Surveys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>
                          <a:effectLst/>
                        </a:rPr>
                        <a:t>Broad consumer insights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>
                          <a:effectLst/>
                        </a:rPr>
                        <a:t>Scalable, multilingual, low-bandwidth options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>
                          <a:effectLst/>
                        </a:rPr>
                        <a:t>Digital divide skews samples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9989859"/>
                  </a:ext>
                </a:extLst>
              </a:tr>
              <a:tr h="121352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>
                          <a:effectLst/>
                        </a:rPr>
                        <a:t>Face-to-Face/Focus Groups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 dirty="0">
                          <a:effectLst/>
                        </a:rPr>
                        <a:t>Cultural nuances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>
                          <a:effectLst/>
                        </a:rPr>
                        <a:t>Rich qualitative data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>
                          <a:effectLst/>
                        </a:rPr>
                        <a:t>High cost, logistics in remote areas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754941"/>
                  </a:ext>
                </a:extLst>
              </a:tr>
              <a:tr h="1213526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>
                          <a:effectLst/>
                        </a:rPr>
                        <a:t>Experimental (A/B testing)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>
                          <a:effectLst/>
                        </a:rPr>
                        <a:t>Behavioral validation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>
                          <a:effectLst/>
                        </a:rPr>
                        <a:t>Actionable responses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IN" dirty="0">
                          <a:effectLst/>
                        </a:rPr>
                        <a:t>Ethical/regulatory hurdles</a:t>
                      </a:r>
                    </a:p>
                  </a:txBody>
                  <a:tcPr marL="50800" marR="50800" marT="50800" marB="50800" anchor="ctr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946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7118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64529-6D4F-D21C-D617-23F0A227E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68582"/>
            <a:ext cx="10515600" cy="568036"/>
          </a:xfrm>
        </p:spPr>
        <p:txBody>
          <a:bodyPr>
            <a:normAutofit fontScale="90000"/>
          </a:bodyPr>
          <a:lstStyle/>
          <a:p>
            <a:r>
              <a:rPr lang="en-IN" dirty="0"/>
              <a:t>Factors affecting:</a:t>
            </a:r>
            <a:endParaRPr lang="k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5DFF5-C2FD-F0A8-C505-EF9DFD4E8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10" y="2161309"/>
            <a:ext cx="11873346" cy="4530436"/>
          </a:xfrm>
        </p:spPr>
        <p:txBody>
          <a:bodyPr/>
          <a:lstStyle/>
          <a:p>
            <a:r>
              <a:rPr lang="en-US" dirty="0"/>
              <a:t>1. Size of the market</a:t>
            </a:r>
          </a:p>
          <a:p>
            <a:r>
              <a:rPr lang="en-US" dirty="0"/>
              <a:t>2. Pattern of demand</a:t>
            </a:r>
          </a:p>
          <a:p>
            <a:r>
              <a:rPr lang="en-US" dirty="0"/>
              <a:t>3. Market structure</a:t>
            </a:r>
          </a:p>
          <a:p>
            <a:r>
              <a:rPr lang="en-US" dirty="0"/>
              <a:t>4. Buying habits and motives of buyers</a:t>
            </a:r>
          </a:p>
          <a:p>
            <a:r>
              <a:rPr lang="en-US" dirty="0"/>
              <a:t>5. USP of product/ service</a:t>
            </a:r>
          </a:p>
          <a:p>
            <a:r>
              <a:rPr lang="en-US" dirty="0"/>
              <a:t>6. Past &amp; present trends</a:t>
            </a:r>
            <a:endParaRPr lang="kn-IN" dirty="0"/>
          </a:p>
        </p:txBody>
      </p:sp>
    </p:spTree>
    <p:extLst>
      <p:ext uri="{BB962C8B-B14F-4D97-AF65-F5344CB8AC3E}">
        <p14:creationId xmlns:p14="http://schemas.microsoft.com/office/powerpoint/2010/main" val="3128881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w to Motivate Your Sales Team to Reach Your Business Goals">
            <a:extLst>
              <a:ext uri="{FF2B5EF4-FFF2-40B4-BE49-F238E27FC236}">
                <a16:creationId xmlns:a16="http://schemas.microsoft.com/office/drawing/2014/main" id="{04975A34-2B00-A7CC-3E7B-B6151B576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4618"/>
            <a:ext cx="12192000" cy="558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077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9C823-ED35-1C4F-5A50-F946BA727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4617"/>
            <a:ext cx="10515600" cy="623455"/>
          </a:xfrm>
        </p:spPr>
        <p:txBody>
          <a:bodyPr>
            <a:normAutofit fontScale="90000"/>
          </a:bodyPr>
          <a:lstStyle/>
          <a:p>
            <a:r>
              <a:rPr lang="en-IN" dirty="0"/>
              <a:t>Nature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CCE77-3545-58C0-AFBB-FC0FB35F6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995055"/>
            <a:ext cx="11887200" cy="4724400"/>
          </a:xfrm>
        </p:spPr>
        <p:txBody>
          <a:bodyPr/>
          <a:lstStyle/>
          <a:p>
            <a:r>
              <a:rPr lang="en-IN" dirty="0"/>
              <a:t>Recognition and Praise</a:t>
            </a:r>
          </a:p>
          <a:p>
            <a:r>
              <a:rPr lang="en-IN" dirty="0"/>
              <a:t>Clear Objectives and Responsibility</a:t>
            </a:r>
          </a:p>
          <a:p>
            <a:r>
              <a:rPr lang="en-IN" dirty="0"/>
              <a:t>Competition and Team Spirit</a:t>
            </a:r>
          </a:p>
          <a:p>
            <a:r>
              <a:rPr lang="en-IN" dirty="0"/>
              <a:t>Personal Growth and Advancement</a:t>
            </a:r>
          </a:p>
        </p:txBody>
      </p:sp>
      <p:pic>
        <p:nvPicPr>
          <p:cNvPr id="5122" name="Picture 2" descr="Motivational Sales Quotes - Sales Higher">
            <a:extLst>
              <a:ext uri="{FF2B5EF4-FFF2-40B4-BE49-F238E27FC236}">
                <a16:creationId xmlns:a16="http://schemas.microsoft.com/office/drawing/2014/main" id="{EA5BC460-34AF-03A9-D7C3-2FB27578A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564" y="1946563"/>
            <a:ext cx="6026727" cy="482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34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AB0F1-F1B6-6708-8188-FD4A601C8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527" y="1343890"/>
            <a:ext cx="11707091" cy="5306291"/>
          </a:xfrm>
        </p:spPr>
        <p:txBody>
          <a:bodyPr/>
          <a:lstStyle/>
          <a:p>
            <a:r>
              <a:rPr lang="en-IN" dirty="0"/>
              <a:t>Work Environment and Support</a:t>
            </a:r>
          </a:p>
          <a:p>
            <a:r>
              <a:rPr lang="en-IN" dirty="0"/>
              <a:t>Goal directed behaviour</a:t>
            </a:r>
          </a:p>
          <a:p>
            <a:r>
              <a:rPr lang="en-IN" dirty="0"/>
              <a:t>Related to satisfaction</a:t>
            </a:r>
          </a:p>
          <a:p>
            <a:r>
              <a:rPr lang="en-IN" dirty="0"/>
              <a:t>Never ending process</a:t>
            </a:r>
          </a:p>
          <a:p>
            <a:endParaRPr lang="en-IN" dirty="0"/>
          </a:p>
        </p:txBody>
      </p:sp>
      <p:pic>
        <p:nvPicPr>
          <p:cNvPr id="4098" name="Picture 2" descr="30 Motivational Sales Quotes to Inspire Success | Brian Tracy">
            <a:extLst>
              <a:ext uri="{FF2B5EF4-FFF2-40B4-BE49-F238E27FC236}">
                <a16:creationId xmlns:a16="http://schemas.microsoft.com/office/drawing/2014/main" id="{5E5F88DD-9B70-9F69-210B-1C6E1352C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145" y="1316182"/>
            <a:ext cx="6871855" cy="554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54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3CB4F-7494-62A5-8CDF-5CF690943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57745"/>
            <a:ext cx="10515600" cy="720437"/>
          </a:xfrm>
        </p:spPr>
        <p:txBody>
          <a:bodyPr/>
          <a:lstStyle/>
          <a:p>
            <a:r>
              <a:rPr lang="en-IN" dirty="0"/>
              <a:t>Importance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E9721-4269-9F4A-A73E-FB54E21247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35" y="2244436"/>
            <a:ext cx="11942619" cy="4461163"/>
          </a:xfrm>
        </p:spPr>
        <p:txBody>
          <a:bodyPr/>
          <a:lstStyle/>
          <a:p>
            <a:r>
              <a:rPr lang="en-IN" dirty="0"/>
              <a:t>Enhances Sales Performance</a:t>
            </a:r>
          </a:p>
          <a:p>
            <a:r>
              <a:rPr lang="en-US" dirty="0"/>
              <a:t>Improves Employee Retention and Satisfaction</a:t>
            </a:r>
          </a:p>
          <a:p>
            <a:r>
              <a:rPr lang="en-US" dirty="0"/>
              <a:t>Drives Goal Alignment and Focus</a:t>
            </a:r>
          </a:p>
          <a:p>
            <a:r>
              <a:rPr lang="en-IN" dirty="0"/>
              <a:t>Encourages Innovation and Initiative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C0414D-1DEC-2B60-15AD-009EBBDA1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186545"/>
            <a:ext cx="6096000" cy="363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143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F8843-CD58-82D3-3E64-BF6298C4B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673" y="1468582"/>
            <a:ext cx="11485418" cy="5112327"/>
          </a:xfrm>
        </p:spPr>
        <p:txBody>
          <a:bodyPr/>
          <a:lstStyle/>
          <a:p>
            <a:r>
              <a:rPr lang="en-US" dirty="0"/>
              <a:t>Strengthens Team Cohesion and Culture</a:t>
            </a:r>
          </a:p>
          <a:p>
            <a:r>
              <a:rPr lang="en-IN" dirty="0"/>
              <a:t>Enhances Customer Relationships</a:t>
            </a:r>
          </a:p>
          <a:p>
            <a:r>
              <a:rPr lang="en-IN" dirty="0"/>
              <a:t>Individuality of sales people</a:t>
            </a:r>
          </a:p>
          <a:p>
            <a:endParaRPr lang="en-IN" dirty="0"/>
          </a:p>
        </p:txBody>
      </p:sp>
      <p:pic>
        <p:nvPicPr>
          <p:cNvPr id="2050" name="Picture 2" descr="Motivating Salespeople: What Really Works - Harvard Business ...">
            <a:extLst>
              <a:ext uri="{FF2B5EF4-FFF2-40B4-BE49-F238E27FC236}">
                <a16:creationId xmlns:a16="http://schemas.microsoft.com/office/drawing/2014/main" id="{34DA6733-A85D-B935-1C49-73776281F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509" y="2867892"/>
            <a:ext cx="11097491" cy="400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298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14156</TotalTime>
  <Words>1370</Words>
  <Application>Microsoft Office PowerPoint</Application>
  <PresentationFormat>Widescreen</PresentationFormat>
  <Paragraphs>242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Aptos</vt:lpstr>
      <vt:lpstr>Aptos Display</vt:lpstr>
      <vt:lpstr>Arial</vt:lpstr>
      <vt:lpstr>Times New Roman</vt:lpstr>
      <vt:lpstr>Office Theme</vt:lpstr>
      <vt:lpstr>SALES &amp; RETAIL  MANAGEMENT Subject Code – MBA MM 301 By  Likith N Assistant Professor</vt:lpstr>
      <vt:lpstr>PowerPoint Presentation</vt:lpstr>
      <vt:lpstr>Simulation: (Sales plan)</vt:lpstr>
      <vt:lpstr>Motivation</vt:lpstr>
      <vt:lpstr>PowerPoint Presentation</vt:lpstr>
      <vt:lpstr>Nature</vt:lpstr>
      <vt:lpstr>PowerPoint Presentation</vt:lpstr>
      <vt:lpstr>Importance</vt:lpstr>
      <vt:lpstr>PowerPoint Presentation</vt:lpstr>
      <vt:lpstr>Process </vt:lpstr>
      <vt:lpstr>Factors </vt:lpstr>
      <vt:lpstr>PowerPoint Presentation</vt:lpstr>
      <vt:lpstr>Compensation</vt:lpstr>
      <vt:lpstr>PowerPoint Presentation</vt:lpstr>
      <vt:lpstr>Types of Compensation plans:</vt:lpstr>
      <vt:lpstr>PowerPoint Presentation</vt:lpstr>
      <vt:lpstr>PowerPoint Presentation</vt:lpstr>
      <vt:lpstr>Evaluation of sales force by performance</vt:lpstr>
      <vt:lpstr>PowerPoint Presentation</vt:lpstr>
      <vt:lpstr>PowerPoint Presentation</vt:lpstr>
      <vt:lpstr>Types of factors considered during performance evaluation (appraisal measures)</vt:lpstr>
      <vt:lpstr>PowerPoint Presentation</vt:lpstr>
      <vt:lpstr>Sales Management job</vt:lpstr>
      <vt:lpstr>The sales process</vt:lpstr>
      <vt:lpstr>PowerPoint Presentation</vt:lpstr>
      <vt:lpstr>PowerPoint Presentation</vt:lpstr>
      <vt:lpstr>PowerPoint Presentation</vt:lpstr>
      <vt:lpstr>PowerPoint Presentation</vt:lpstr>
      <vt:lpstr>International Sales Management</vt:lpstr>
      <vt:lpstr>The driving forces or the push forces of international marketing</vt:lpstr>
      <vt:lpstr>Strategic issues in International marketing</vt:lpstr>
      <vt:lpstr>PowerPoint Presentation</vt:lpstr>
      <vt:lpstr>Challenges:</vt:lpstr>
      <vt:lpstr>International Market Selection</vt:lpstr>
      <vt:lpstr>PowerPoint Presentation</vt:lpstr>
      <vt:lpstr>PowerPoint Presentation</vt:lpstr>
      <vt:lpstr>PowerPoint Presentation</vt:lpstr>
      <vt:lpstr>International market selection process</vt:lpstr>
      <vt:lpstr>Markert survey approach</vt:lpstr>
      <vt:lpstr>PowerPoint Presentation</vt:lpstr>
      <vt:lpstr>Factors affecting: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Likith N</dc:creator>
  <cp:lastModifiedBy>Likith N</cp:lastModifiedBy>
  <cp:revision>19</cp:revision>
  <cp:lastPrinted>2025-12-02T18:39:08Z</cp:lastPrinted>
  <dcterms:created xsi:type="dcterms:W3CDTF">2025-10-30T09:44:43Z</dcterms:created>
  <dcterms:modified xsi:type="dcterms:W3CDTF">2025-12-05T04:38:01Z</dcterms:modified>
</cp:coreProperties>
</file>