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7" r:id="rId3"/>
    <p:sldId id="259" r:id="rId4"/>
    <p:sldId id="260" r:id="rId5"/>
    <p:sldId id="268" r:id="rId6"/>
    <p:sldId id="271" r:id="rId7"/>
    <p:sldId id="258" r:id="rId8"/>
    <p:sldId id="261" r:id="rId9"/>
    <p:sldId id="262"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2650" autoAdjust="0"/>
  </p:normalViewPr>
  <p:slideViewPr>
    <p:cSldViewPr snapToGrid="0">
      <p:cViewPr varScale="1">
        <p:scale>
          <a:sx n="46" d="100"/>
          <a:sy n="46" d="100"/>
        </p:scale>
        <p:origin x="1444"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55D51A-D089-41E0-8F9E-BF2EF8BA08FF}" type="datetimeFigureOut">
              <a:rPr lang="en-IN" smtClean="0"/>
              <a:t>14-11-2025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3414BF-16ED-4576-8231-A98A5C3DFE86}" type="slidenum">
              <a:rPr lang="en-IN" smtClean="0"/>
              <a:t>‹#›</a:t>
            </a:fld>
            <a:endParaRPr lang="en-IN"/>
          </a:p>
        </p:txBody>
      </p:sp>
    </p:spTree>
    <p:extLst>
      <p:ext uri="{BB962C8B-B14F-4D97-AF65-F5344CB8AC3E}">
        <p14:creationId xmlns:p14="http://schemas.microsoft.com/office/powerpoint/2010/main" val="2124925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F73414BF-16ED-4576-8231-A98A5C3DFE86}" type="slidenum">
              <a:rPr lang="en-IN" smtClean="0"/>
              <a:t>7</a:t>
            </a:fld>
            <a:endParaRPr lang="en-IN"/>
          </a:p>
        </p:txBody>
      </p:sp>
    </p:spTree>
    <p:extLst>
      <p:ext uri="{BB962C8B-B14F-4D97-AF65-F5344CB8AC3E}">
        <p14:creationId xmlns:p14="http://schemas.microsoft.com/office/powerpoint/2010/main" val="3492497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F73414BF-16ED-4576-8231-A98A5C3DFE86}" type="slidenum">
              <a:rPr lang="en-IN" smtClean="0"/>
              <a:t>9</a:t>
            </a:fld>
            <a:endParaRPr lang="en-IN"/>
          </a:p>
        </p:txBody>
      </p:sp>
    </p:spTree>
    <p:extLst>
      <p:ext uri="{BB962C8B-B14F-4D97-AF65-F5344CB8AC3E}">
        <p14:creationId xmlns:p14="http://schemas.microsoft.com/office/powerpoint/2010/main" val="1982654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Build – up </a:t>
            </a:r>
            <a:r>
              <a:rPr lang="en-IN" dirty="0" err="1"/>
              <a:t>menthod</a:t>
            </a:r>
            <a:endParaRPr lang="en-IN" dirty="0"/>
          </a:p>
        </p:txBody>
      </p:sp>
      <p:sp>
        <p:nvSpPr>
          <p:cNvPr id="4" name="Slide Number Placeholder 3"/>
          <p:cNvSpPr>
            <a:spLocks noGrp="1"/>
          </p:cNvSpPr>
          <p:nvPr>
            <p:ph type="sldNum" sz="quarter" idx="5"/>
          </p:nvPr>
        </p:nvSpPr>
        <p:spPr/>
        <p:txBody>
          <a:bodyPr/>
          <a:lstStyle/>
          <a:p>
            <a:fld id="{F73414BF-16ED-4576-8231-A98A5C3DFE86}" type="slidenum">
              <a:rPr lang="en-IN" smtClean="0"/>
              <a:t>15</a:t>
            </a:fld>
            <a:endParaRPr lang="en-IN"/>
          </a:p>
        </p:txBody>
      </p:sp>
    </p:spTree>
    <p:extLst>
      <p:ext uri="{BB962C8B-B14F-4D97-AF65-F5344CB8AC3E}">
        <p14:creationId xmlns:p14="http://schemas.microsoft.com/office/powerpoint/2010/main" val="27043425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575BD-699B-8BDA-AB61-098241CD547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5A68FCC-46A4-CEBB-D24B-9C5AE4C35C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8BC8E54-1729-9C7D-9EAC-8248BCF9D3C7}"/>
              </a:ext>
            </a:extLst>
          </p:cNvPr>
          <p:cNvSpPr>
            <a:spLocks noGrp="1"/>
          </p:cNvSpPr>
          <p:nvPr>
            <p:ph type="dt" sz="half" idx="10"/>
          </p:nvPr>
        </p:nvSpPr>
        <p:spPr/>
        <p:txBody>
          <a:bodyPr/>
          <a:lstStyle/>
          <a:p>
            <a:fld id="{72B04AB7-4486-4F71-9E96-0C89FA476FA8}" type="datetimeFigureOut">
              <a:rPr lang="en-IN" smtClean="0"/>
              <a:t>14-11-2025</a:t>
            </a:fld>
            <a:endParaRPr lang="en-IN"/>
          </a:p>
        </p:txBody>
      </p:sp>
      <p:sp>
        <p:nvSpPr>
          <p:cNvPr id="5" name="Footer Placeholder 4">
            <a:extLst>
              <a:ext uri="{FF2B5EF4-FFF2-40B4-BE49-F238E27FC236}">
                <a16:creationId xmlns:a16="http://schemas.microsoft.com/office/drawing/2014/main" id="{F0FE9941-467D-DABF-88CC-84EDA5ED139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6F6EFA8-23DD-9D2B-7184-1BD0F38FB161}"/>
              </a:ext>
            </a:extLst>
          </p:cNvPr>
          <p:cNvSpPr>
            <a:spLocks noGrp="1"/>
          </p:cNvSpPr>
          <p:nvPr>
            <p:ph type="sldNum" sz="quarter" idx="12"/>
          </p:nvPr>
        </p:nvSpPr>
        <p:spPr/>
        <p:txBody>
          <a:bodyPr/>
          <a:lstStyle/>
          <a:p>
            <a:fld id="{31DDCA91-D251-432C-975C-84AA0A007AED}" type="slidenum">
              <a:rPr lang="en-IN" smtClean="0"/>
              <a:t>‹#›</a:t>
            </a:fld>
            <a:endParaRPr lang="en-IN"/>
          </a:p>
        </p:txBody>
      </p:sp>
      <p:pic>
        <p:nvPicPr>
          <p:cNvPr id="8" name="Picture 7">
            <a:extLst>
              <a:ext uri="{FF2B5EF4-FFF2-40B4-BE49-F238E27FC236}">
                <a16:creationId xmlns:a16="http://schemas.microsoft.com/office/drawing/2014/main" id="{84986852-FE67-685F-02F8-F55F374DB37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222513"/>
          </a:xfrm>
          <a:prstGeom prst="rect">
            <a:avLst/>
          </a:prstGeom>
        </p:spPr>
      </p:pic>
    </p:spTree>
    <p:extLst>
      <p:ext uri="{BB962C8B-B14F-4D97-AF65-F5344CB8AC3E}">
        <p14:creationId xmlns:p14="http://schemas.microsoft.com/office/powerpoint/2010/main" val="3937157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F5F4B-26CD-E8CD-9269-BD0E3D36750C}"/>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04EE6CD-2A51-C161-256B-20EB38393C4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5B7CC34-220D-BDAD-6EC8-84631AA1D248}"/>
              </a:ext>
            </a:extLst>
          </p:cNvPr>
          <p:cNvSpPr>
            <a:spLocks noGrp="1"/>
          </p:cNvSpPr>
          <p:nvPr>
            <p:ph type="dt" sz="half" idx="10"/>
          </p:nvPr>
        </p:nvSpPr>
        <p:spPr/>
        <p:txBody>
          <a:bodyPr/>
          <a:lstStyle/>
          <a:p>
            <a:fld id="{72B04AB7-4486-4F71-9E96-0C89FA476FA8}" type="datetimeFigureOut">
              <a:rPr lang="en-IN" smtClean="0"/>
              <a:t>14-11-2025</a:t>
            </a:fld>
            <a:endParaRPr lang="en-IN"/>
          </a:p>
        </p:txBody>
      </p:sp>
      <p:sp>
        <p:nvSpPr>
          <p:cNvPr id="5" name="Footer Placeholder 4">
            <a:extLst>
              <a:ext uri="{FF2B5EF4-FFF2-40B4-BE49-F238E27FC236}">
                <a16:creationId xmlns:a16="http://schemas.microsoft.com/office/drawing/2014/main" id="{E0A0E37A-BD55-7B51-560A-2BC7BBC339A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8556699-F96A-630E-3E81-BCCE09F07E3C}"/>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3686486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5DBB69-1F25-0249-9D89-14CA9E2DA27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1185B3E-D0AF-434A-DAD2-EE97F4E869D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9D8D0FB-9619-43D5-CDFD-2529D0C989F2}"/>
              </a:ext>
            </a:extLst>
          </p:cNvPr>
          <p:cNvSpPr>
            <a:spLocks noGrp="1"/>
          </p:cNvSpPr>
          <p:nvPr>
            <p:ph type="dt" sz="half" idx="10"/>
          </p:nvPr>
        </p:nvSpPr>
        <p:spPr/>
        <p:txBody>
          <a:bodyPr/>
          <a:lstStyle/>
          <a:p>
            <a:fld id="{72B04AB7-4486-4F71-9E96-0C89FA476FA8}" type="datetimeFigureOut">
              <a:rPr lang="en-IN" smtClean="0"/>
              <a:t>14-11-2025</a:t>
            </a:fld>
            <a:endParaRPr lang="en-IN"/>
          </a:p>
        </p:txBody>
      </p:sp>
      <p:sp>
        <p:nvSpPr>
          <p:cNvPr id="5" name="Footer Placeholder 4">
            <a:extLst>
              <a:ext uri="{FF2B5EF4-FFF2-40B4-BE49-F238E27FC236}">
                <a16:creationId xmlns:a16="http://schemas.microsoft.com/office/drawing/2014/main" id="{EF0ADD8E-CF14-FD92-E571-1AFB7AD86E7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3B0E216-D965-9197-E9B6-A5C6F6B9AF62}"/>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604333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AEAD6-9AEB-2309-9DE1-C2E2CA0C20D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54D7234-E5A7-3771-E06D-9555E0AC487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364A3BB-BA22-E66D-EA96-0DCE0B4A1716}"/>
              </a:ext>
            </a:extLst>
          </p:cNvPr>
          <p:cNvSpPr>
            <a:spLocks noGrp="1"/>
          </p:cNvSpPr>
          <p:nvPr>
            <p:ph type="dt" sz="half" idx="10"/>
          </p:nvPr>
        </p:nvSpPr>
        <p:spPr/>
        <p:txBody>
          <a:bodyPr/>
          <a:lstStyle/>
          <a:p>
            <a:fld id="{72B04AB7-4486-4F71-9E96-0C89FA476FA8}" type="datetimeFigureOut">
              <a:rPr lang="en-IN" smtClean="0"/>
              <a:t>14-11-2025</a:t>
            </a:fld>
            <a:endParaRPr lang="en-IN"/>
          </a:p>
        </p:txBody>
      </p:sp>
      <p:sp>
        <p:nvSpPr>
          <p:cNvPr id="5" name="Footer Placeholder 4">
            <a:extLst>
              <a:ext uri="{FF2B5EF4-FFF2-40B4-BE49-F238E27FC236}">
                <a16:creationId xmlns:a16="http://schemas.microsoft.com/office/drawing/2014/main" id="{04B312D5-07F1-F9FE-76A4-66484D0B35D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ACF5A9F-A171-C5FB-1384-725FBC367187}"/>
              </a:ext>
            </a:extLst>
          </p:cNvPr>
          <p:cNvSpPr>
            <a:spLocks noGrp="1"/>
          </p:cNvSpPr>
          <p:nvPr>
            <p:ph type="sldNum" sz="quarter" idx="12"/>
          </p:nvPr>
        </p:nvSpPr>
        <p:spPr/>
        <p:txBody>
          <a:bodyPr/>
          <a:lstStyle/>
          <a:p>
            <a:fld id="{31DDCA91-D251-432C-975C-84AA0A007AED}" type="slidenum">
              <a:rPr lang="en-IN" smtClean="0"/>
              <a:t>‹#›</a:t>
            </a:fld>
            <a:endParaRPr lang="en-IN"/>
          </a:p>
        </p:txBody>
      </p:sp>
      <p:pic>
        <p:nvPicPr>
          <p:cNvPr id="8" name="Picture 7">
            <a:extLst>
              <a:ext uri="{FF2B5EF4-FFF2-40B4-BE49-F238E27FC236}">
                <a16:creationId xmlns:a16="http://schemas.microsoft.com/office/drawing/2014/main" id="{17AAA162-6757-CC54-4D74-03ED22906B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25" y="0"/>
            <a:ext cx="12182475" cy="1325562"/>
          </a:xfrm>
          <a:prstGeom prst="rect">
            <a:avLst/>
          </a:prstGeom>
        </p:spPr>
      </p:pic>
    </p:spTree>
    <p:extLst>
      <p:ext uri="{BB962C8B-B14F-4D97-AF65-F5344CB8AC3E}">
        <p14:creationId xmlns:p14="http://schemas.microsoft.com/office/powerpoint/2010/main" val="983963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3EC8F-5EF5-81C2-3002-D081FEC68D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2E2FB28C-6FA3-AACC-9940-FF53AE7C2D0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7349DAA-6A73-7B8F-7F3F-BE294024D79C}"/>
              </a:ext>
            </a:extLst>
          </p:cNvPr>
          <p:cNvSpPr>
            <a:spLocks noGrp="1"/>
          </p:cNvSpPr>
          <p:nvPr>
            <p:ph type="dt" sz="half" idx="10"/>
          </p:nvPr>
        </p:nvSpPr>
        <p:spPr/>
        <p:txBody>
          <a:bodyPr/>
          <a:lstStyle/>
          <a:p>
            <a:fld id="{72B04AB7-4486-4F71-9E96-0C89FA476FA8}" type="datetimeFigureOut">
              <a:rPr lang="en-IN" smtClean="0"/>
              <a:t>14-11-2025</a:t>
            </a:fld>
            <a:endParaRPr lang="en-IN"/>
          </a:p>
        </p:txBody>
      </p:sp>
      <p:sp>
        <p:nvSpPr>
          <p:cNvPr id="5" name="Footer Placeholder 4">
            <a:extLst>
              <a:ext uri="{FF2B5EF4-FFF2-40B4-BE49-F238E27FC236}">
                <a16:creationId xmlns:a16="http://schemas.microsoft.com/office/drawing/2014/main" id="{1A28A1EE-FA0B-C719-65F2-7713263AA09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31F67AC-FB47-B418-3608-C48C8612AB7B}"/>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4169431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12399-925F-D462-8B0E-A5C8A3E8DCF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BE1FC5FC-75C4-DEEE-FA82-8259976A98F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CC1B12D8-1C96-99FA-FCD3-815E0E00319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0EA4655-61EC-FDA9-1BFA-9134D3AB4C8B}"/>
              </a:ext>
            </a:extLst>
          </p:cNvPr>
          <p:cNvSpPr>
            <a:spLocks noGrp="1"/>
          </p:cNvSpPr>
          <p:nvPr>
            <p:ph type="dt" sz="half" idx="10"/>
          </p:nvPr>
        </p:nvSpPr>
        <p:spPr/>
        <p:txBody>
          <a:bodyPr/>
          <a:lstStyle/>
          <a:p>
            <a:fld id="{72B04AB7-4486-4F71-9E96-0C89FA476FA8}" type="datetimeFigureOut">
              <a:rPr lang="en-IN" smtClean="0"/>
              <a:t>14-11-2025</a:t>
            </a:fld>
            <a:endParaRPr lang="en-IN"/>
          </a:p>
        </p:txBody>
      </p:sp>
      <p:sp>
        <p:nvSpPr>
          <p:cNvPr id="6" name="Footer Placeholder 5">
            <a:extLst>
              <a:ext uri="{FF2B5EF4-FFF2-40B4-BE49-F238E27FC236}">
                <a16:creationId xmlns:a16="http://schemas.microsoft.com/office/drawing/2014/main" id="{735FD170-8D38-DAFC-F78E-99D604384E5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5D338D2-76FC-C2F1-A956-D2AFAB1C1803}"/>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3261653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0C7A5-53E3-A09D-14C4-862304C92659}"/>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C1C15F56-B95A-406B-E1AF-92B5F278A1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6EFCFD3-1377-3AAD-5F95-B6F6A85DC72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6FF1D6C0-0B22-53F3-2618-7CBD6A3BC0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9AF4B5F-ECFF-2DC0-F9A2-93B3F7D8B01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BEC093AC-39C6-BC55-1DCE-856AD89471C2}"/>
              </a:ext>
            </a:extLst>
          </p:cNvPr>
          <p:cNvSpPr>
            <a:spLocks noGrp="1"/>
          </p:cNvSpPr>
          <p:nvPr>
            <p:ph type="dt" sz="half" idx="10"/>
          </p:nvPr>
        </p:nvSpPr>
        <p:spPr/>
        <p:txBody>
          <a:bodyPr/>
          <a:lstStyle/>
          <a:p>
            <a:fld id="{72B04AB7-4486-4F71-9E96-0C89FA476FA8}" type="datetimeFigureOut">
              <a:rPr lang="en-IN" smtClean="0"/>
              <a:t>14-11-2025</a:t>
            </a:fld>
            <a:endParaRPr lang="en-IN"/>
          </a:p>
        </p:txBody>
      </p:sp>
      <p:sp>
        <p:nvSpPr>
          <p:cNvPr id="8" name="Footer Placeholder 7">
            <a:extLst>
              <a:ext uri="{FF2B5EF4-FFF2-40B4-BE49-F238E27FC236}">
                <a16:creationId xmlns:a16="http://schemas.microsoft.com/office/drawing/2014/main" id="{98408389-B8CA-EE9B-267B-B969D771750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94EDBD78-C00E-54FD-8167-DB7933D1790C}"/>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4138922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C0505-7594-C009-F5F4-87AD5AAE3FD3}"/>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A08EBA1C-AFA9-8AB9-FB81-FE670A611F9C}"/>
              </a:ext>
            </a:extLst>
          </p:cNvPr>
          <p:cNvSpPr>
            <a:spLocks noGrp="1"/>
          </p:cNvSpPr>
          <p:nvPr>
            <p:ph type="dt" sz="half" idx="10"/>
          </p:nvPr>
        </p:nvSpPr>
        <p:spPr/>
        <p:txBody>
          <a:bodyPr/>
          <a:lstStyle/>
          <a:p>
            <a:fld id="{72B04AB7-4486-4F71-9E96-0C89FA476FA8}" type="datetimeFigureOut">
              <a:rPr lang="en-IN" smtClean="0"/>
              <a:t>14-11-2025</a:t>
            </a:fld>
            <a:endParaRPr lang="en-IN"/>
          </a:p>
        </p:txBody>
      </p:sp>
      <p:sp>
        <p:nvSpPr>
          <p:cNvPr id="4" name="Footer Placeholder 3">
            <a:extLst>
              <a:ext uri="{FF2B5EF4-FFF2-40B4-BE49-F238E27FC236}">
                <a16:creationId xmlns:a16="http://schemas.microsoft.com/office/drawing/2014/main" id="{AF0643CE-134F-416C-04AA-806ADC27D5B3}"/>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3B3605DF-7A8D-F8B0-048C-0356E9025874}"/>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1035444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BC4BB2-DD0A-693C-F244-E3F33BB218EE}"/>
              </a:ext>
            </a:extLst>
          </p:cNvPr>
          <p:cNvSpPr>
            <a:spLocks noGrp="1"/>
          </p:cNvSpPr>
          <p:nvPr>
            <p:ph type="dt" sz="half" idx="10"/>
          </p:nvPr>
        </p:nvSpPr>
        <p:spPr/>
        <p:txBody>
          <a:bodyPr/>
          <a:lstStyle/>
          <a:p>
            <a:fld id="{72B04AB7-4486-4F71-9E96-0C89FA476FA8}" type="datetimeFigureOut">
              <a:rPr lang="en-IN" smtClean="0"/>
              <a:t>14-11-2025</a:t>
            </a:fld>
            <a:endParaRPr lang="en-IN"/>
          </a:p>
        </p:txBody>
      </p:sp>
      <p:sp>
        <p:nvSpPr>
          <p:cNvPr id="3" name="Footer Placeholder 2">
            <a:extLst>
              <a:ext uri="{FF2B5EF4-FFF2-40B4-BE49-F238E27FC236}">
                <a16:creationId xmlns:a16="http://schemas.microsoft.com/office/drawing/2014/main" id="{C1CA5FA9-E9EF-04E4-68D2-E199A00FD7A3}"/>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61B8959A-3F77-BDAF-627A-3622361B9DBB}"/>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3598665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98003-8508-B545-48A0-ECB885C4D4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589DFE24-B4CD-69B9-C360-45E221480B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28EBF3EB-81FA-B96A-3764-9AF8101B8C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5F872D2-B7EB-3F2B-C7E4-6A1E09EF3B49}"/>
              </a:ext>
            </a:extLst>
          </p:cNvPr>
          <p:cNvSpPr>
            <a:spLocks noGrp="1"/>
          </p:cNvSpPr>
          <p:nvPr>
            <p:ph type="dt" sz="half" idx="10"/>
          </p:nvPr>
        </p:nvSpPr>
        <p:spPr/>
        <p:txBody>
          <a:bodyPr/>
          <a:lstStyle/>
          <a:p>
            <a:fld id="{72B04AB7-4486-4F71-9E96-0C89FA476FA8}" type="datetimeFigureOut">
              <a:rPr lang="en-IN" smtClean="0"/>
              <a:t>14-11-2025</a:t>
            </a:fld>
            <a:endParaRPr lang="en-IN"/>
          </a:p>
        </p:txBody>
      </p:sp>
      <p:sp>
        <p:nvSpPr>
          <p:cNvPr id="6" name="Footer Placeholder 5">
            <a:extLst>
              <a:ext uri="{FF2B5EF4-FFF2-40B4-BE49-F238E27FC236}">
                <a16:creationId xmlns:a16="http://schemas.microsoft.com/office/drawing/2014/main" id="{1B3DE7FB-36A5-BBBD-3C44-0B375D67874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1C24B0B-DEB6-0E04-BAAB-5D5C00C5B073}"/>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249327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D5555-EE2B-E39D-9A23-3A3724FE19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5DA0BF5B-0BD4-AF5C-4FA7-26F913A391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457E7FFB-91E7-7D19-1476-01528DA3E8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24CDDA-9663-C557-D51E-934BAF7FA532}"/>
              </a:ext>
            </a:extLst>
          </p:cNvPr>
          <p:cNvSpPr>
            <a:spLocks noGrp="1"/>
          </p:cNvSpPr>
          <p:nvPr>
            <p:ph type="dt" sz="half" idx="10"/>
          </p:nvPr>
        </p:nvSpPr>
        <p:spPr/>
        <p:txBody>
          <a:bodyPr/>
          <a:lstStyle/>
          <a:p>
            <a:fld id="{72B04AB7-4486-4F71-9E96-0C89FA476FA8}" type="datetimeFigureOut">
              <a:rPr lang="en-IN" smtClean="0"/>
              <a:t>14-11-2025</a:t>
            </a:fld>
            <a:endParaRPr lang="en-IN"/>
          </a:p>
        </p:txBody>
      </p:sp>
      <p:sp>
        <p:nvSpPr>
          <p:cNvPr id="6" name="Footer Placeholder 5">
            <a:extLst>
              <a:ext uri="{FF2B5EF4-FFF2-40B4-BE49-F238E27FC236}">
                <a16:creationId xmlns:a16="http://schemas.microsoft.com/office/drawing/2014/main" id="{792C9285-290C-78DC-8256-C09BFD8DDB6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A3164C7-BB15-9E31-3A0E-36B8D3C2748D}"/>
              </a:ext>
            </a:extLst>
          </p:cNvPr>
          <p:cNvSpPr>
            <a:spLocks noGrp="1"/>
          </p:cNvSpPr>
          <p:nvPr>
            <p:ph type="sldNum" sz="quarter" idx="12"/>
          </p:nvPr>
        </p:nvSpPr>
        <p:spPr/>
        <p:txBody>
          <a:bodyPr/>
          <a:lstStyle/>
          <a:p>
            <a:fld id="{31DDCA91-D251-432C-975C-84AA0A007AED}" type="slidenum">
              <a:rPr lang="en-IN" smtClean="0"/>
              <a:t>‹#›</a:t>
            </a:fld>
            <a:endParaRPr lang="en-IN"/>
          </a:p>
        </p:txBody>
      </p:sp>
    </p:spTree>
    <p:extLst>
      <p:ext uri="{BB962C8B-B14F-4D97-AF65-F5344CB8AC3E}">
        <p14:creationId xmlns:p14="http://schemas.microsoft.com/office/powerpoint/2010/main" val="3560987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EEF6DE6-31C4-6548-FB81-04C0D8E674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526D0C8-933D-4246-D436-9DFD48E59F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82EF588-A2BE-56E7-0916-9F9F455CA6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2B04AB7-4486-4F71-9E96-0C89FA476FA8}" type="datetimeFigureOut">
              <a:rPr lang="en-IN" smtClean="0"/>
              <a:t>14-11-2025</a:t>
            </a:fld>
            <a:endParaRPr lang="en-IN"/>
          </a:p>
        </p:txBody>
      </p:sp>
      <p:sp>
        <p:nvSpPr>
          <p:cNvPr id="5" name="Footer Placeholder 4">
            <a:extLst>
              <a:ext uri="{FF2B5EF4-FFF2-40B4-BE49-F238E27FC236}">
                <a16:creationId xmlns:a16="http://schemas.microsoft.com/office/drawing/2014/main" id="{5AABC48B-CE23-22E8-E12E-6CF613B092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a:extLst>
              <a:ext uri="{FF2B5EF4-FFF2-40B4-BE49-F238E27FC236}">
                <a16:creationId xmlns:a16="http://schemas.microsoft.com/office/drawing/2014/main" id="{35EEA419-9166-511C-7C01-A9BE906514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1DDCA91-D251-432C-975C-84AA0A007AED}" type="slidenum">
              <a:rPr lang="en-IN" smtClean="0"/>
              <a:t>‹#›</a:t>
            </a:fld>
            <a:endParaRPr lang="en-IN"/>
          </a:p>
        </p:txBody>
      </p:sp>
    </p:spTree>
    <p:extLst>
      <p:ext uri="{BB962C8B-B14F-4D97-AF65-F5344CB8AC3E}">
        <p14:creationId xmlns:p14="http://schemas.microsoft.com/office/powerpoint/2010/main" val="15159577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E1F76-1BA2-0279-8023-B760986DB826}"/>
              </a:ext>
            </a:extLst>
          </p:cNvPr>
          <p:cNvSpPr>
            <a:spLocks noGrp="1"/>
          </p:cNvSpPr>
          <p:nvPr>
            <p:ph type="ctrTitle"/>
          </p:nvPr>
        </p:nvSpPr>
        <p:spPr>
          <a:xfrm>
            <a:off x="370114" y="1246909"/>
            <a:ext cx="11440886" cy="4156364"/>
          </a:xfrm>
        </p:spPr>
        <p:txBody>
          <a:bodyPr>
            <a:normAutofit fontScale="90000"/>
          </a:bodyPr>
          <a:lstStyle/>
          <a:p>
            <a:r>
              <a:rPr lang="en-IN" b="1" dirty="0">
                <a:latin typeface="Times New Roman" panose="02020603050405020304" pitchFamily="18" charset="0"/>
                <a:cs typeface="Times New Roman" panose="02020603050405020304" pitchFamily="18" charset="0"/>
              </a:rPr>
              <a:t>SALES &amp; RETAIL</a:t>
            </a:r>
            <a:br>
              <a:rPr lang="en-IN" b="1" dirty="0">
                <a:latin typeface="Times New Roman" panose="02020603050405020304" pitchFamily="18" charset="0"/>
                <a:cs typeface="Times New Roman" panose="02020603050405020304" pitchFamily="18" charset="0"/>
              </a:rPr>
            </a:br>
            <a:r>
              <a:rPr lang="en-IN" b="1" dirty="0">
                <a:latin typeface="Times New Roman" panose="02020603050405020304" pitchFamily="18" charset="0"/>
                <a:cs typeface="Times New Roman" panose="02020603050405020304" pitchFamily="18" charset="0"/>
              </a:rPr>
              <a:t> MANAGEMENT</a:t>
            </a:r>
            <a:br>
              <a:rPr lang="en-IN" b="1" dirty="0">
                <a:latin typeface="Times New Roman" panose="02020603050405020304" pitchFamily="18" charset="0"/>
                <a:cs typeface="Times New Roman" panose="02020603050405020304" pitchFamily="18" charset="0"/>
              </a:rPr>
            </a:br>
            <a:r>
              <a:rPr lang="en-IN" sz="5400" b="1" dirty="0">
                <a:latin typeface="Times New Roman" panose="02020603050405020304" pitchFamily="18" charset="0"/>
                <a:cs typeface="Times New Roman" panose="02020603050405020304" pitchFamily="18" charset="0"/>
              </a:rPr>
              <a:t>Subject Code – MBA MM 301</a:t>
            </a:r>
            <a:br>
              <a:rPr lang="en-IN" sz="4800" b="1" dirty="0">
                <a:latin typeface="Times New Roman" panose="02020603050405020304" pitchFamily="18" charset="0"/>
                <a:cs typeface="Times New Roman" panose="02020603050405020304" pitchFamily="18" charset="0"/>
              </a:rPr>
            </a:br>
            <a:r>
              <a:rPr lang="en-IN" sz="4800" dirty="0">
                <a:latin typeface="Times New Roman" panose="02020603050405020304" pitchFamily="18" charset="0"/>
                <a:cs typeface="Times New Roman" panose="02020603050405020304" pitchFamily="18" charset="0"/>
              </a:rPr>
              <a:t>By </a:t>
            </a:r>
            <a:br>
              <a:rPr lang="en-IN" sz="4800" dirty="0">
                <a:latin typeface="Times New Roman" panose="02020603050405020304" pitchFamily="18" charset="0"/>
                <a:cs typeface="Times New Roman" panose="02020603050405020304" pitchFamily="18" charset="0"/>
              </a:rPr>
            </a:br>
            <a:r>
              <a:rPr lang="en-IN" sz="4800" dirty="0">
                <a:latin typeface="Times New Roman" panose="02020603050405020304" pitchFamily="18" charset="0"/>
                <a:cs typeface="Times New Roman" panose="02020603050405020304" pitchFamily="18" charset="0"/>
              </a:rPr>
              <a:t>Likith N</a:t>
            </a:r>
            <a:br>
              <a:rPr lang="en-IN" sz="4800" dirty="0">
                <a:latin typeface="Times New Roman" panose="02020603050405020304" pitchFamily="18" charset="0"/>
                <a:cs typeface="Times New Roman" panose="02020603050405020304" pitchFamily="18" charset="0"/>
              </a:rPr>
            </a:br>
            <a:r>
              <a:rPr lang="en-IN" sz="4800" dirty="0">
                <a:latin typeface="Times New Roman" panose="02020603050405020304" pitchFamily="18" charset="0"/>
                <a:cs typeface="Times New Roman" panose="02020603050405020304" pitchFamily="18" charset="0"/>
              </a:rPr>
              <a:t>Assistant Professor</a:t>
            </a:r>
            <a:endParaRPr lang="en-IN" dirty="0"/>
          </a:p>
        </p:txBody>
      </p:sp>
      <p:sp>
        <p:nvSpPr>
          <p:cNvPr id="3" name="Subtitle 2">
            <a:extLst>
              <a:ext uri="{FF2B5EF4-FFF2-40B4-BE49-F238E27FC236}">
                <a16:creationId xmlns:a16="http://schemas.microsoft.com/office/drawing/2014/main" id="{54C1B11B-150F-4D80-39EC-9241A087C788}"/>
              </a:ext>
            </a:extLst>
          </p:cNvPr>
          <p:cNvSpPr>
            <a:spLocks noGrp="1"/>
          </p:cNvSpPr>
          <p:nvPr>
            <p:ph type="subTitle" idx="1"/>
          </p:nvPr>
        </p:nvSpPr>
        <p:spPr>
          <a:xfrm>
            <a:off x="1524000" y="5250873"/>
            <a:ext cx="9144000" cy="1498269"/>
          </a:xfrm>
        </p:spPr>
        <p:txBody>
          <a:bodyPr anchor="ctr">
            <a:normAutofit/>
          </a:bodyPr>
          <a:lstStyle/>
          <a:p>
            <a:r>
              <a:rPr lang="en-IN" sz="3500" b="1" dirty="0">
                <a:latin typeface="Times New Roman" panose="02020603050405020304" pitchFamily="18" charset="0"/>
                <a:cs typeface="Times New Roman" panose="02020603050405020304" pitchFamily="18" charset="0"/>
              </a:rPr>
              <a:t>Module 2 – </a:t>
            </a:r>
            <a:r>
              <a:rPr lang="en-US" sz="3600" b="1" dirty="0"/>
              <a:t>Management of Sales Territory &amp; Sales Quota</a:t>
            </a:r>
            <a:endParaRPr lang="en-IN" sz="3500" b="1" dirty="0"/>
          </a:p>
        </p:txBody>
      </p:sp>
    </p:spTree>
    <p:extLst>
      <p:ext uri="{BB962C8B-B14F-4D97-AF65-F5344CB8AC3E}">
        <p14:creationId xmlns:p14="http://schemas.microsoft.com/office/powerpoint/2010/main" val="26310316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4FB7BF-ECE7-61BB-1B3E-6F6943D6FB28}"/>
              </a:ext>
            </a:extLst>
          </p:cNvPr>
          <p:cNvSpPr>
            <a:spLocks noGrp="1"/>
          </p:cNvSpPr>
          <p:nvPr>
            <p:ph idx="1"/>
          </p:nvPr>
        </p:nvSpPr>
        <p:spPr/>
        <p:txBody>
          <a:bodyPr/>
          <a:lstStyle/>
          <a:p>
            <a:pPr marL="0" indent="0">
              <a:buNone/>
            </a:pPr>
            <a:r>
              <a:rPr lang="en-US" dirty="0"/>
              <a:t>Advantages (relatable to reasons only) treat this as extra points</a:t>
            </a:r>
          </a:p>
          <a:p>
            <a:r>
              <a:rPr lang="en-US" dirty="0"/>
              <a:t>1. Better market coverage:</a:t>
            </a:r>
          </a:p>
          <a:p>
            <a:r>
              <a:rPr lang="en-US" dirty="0"/>
              <a:t>2. Effective utilization of sales force</a:t>
            </a:r>
          </a:p>
          <a:p>
            <a:r>
              <a:rPr lang="en-US" dirty="0"/>
              <a:t>3. Efficient distribution of workload among sales people</a:t>
            </a:r>
          </a:p>
          <a:p>
            <a:r>
              <a:rPr lang="en-US" dirty="0"/>
              <a:t>4. Enhances employees morale</a:t>
            </a:r>
          </a:p>
          <a:p>
            <a:r>
              <a:rPr lang="en-US" dirty="0"/>
              <a:t>5. Evaluate the performance of salespeople</a:t>
            </a:r>
          </a:p>
          <a:p>
            <a:r>
              <a:rPr lang="en-US" dirty="0"/>
              <a:t>6. Control over the direct and indirect cost of the sales function</a:t>
            </a:r>
            <a:endParaRPr lang="en-IN" dirty="0"/>
          </a:p>
          <a:p>
            <a:endParaRPr lang="en-IN" dirty="0"/>
          </a:p>
        </p:txBody>
      </p:sp>
    </p:spTree>
    <p:extLst>
      <p:ext uri="{BB962C8B-B14F-4D97-AF65-F5344CB8AC3E}">
        <p14:creationId xmlns:p14="http://schemas.microsoft.com/office/powerpoint/2010/main" val="1569827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05F6C-E912-C30E-72B5-021902BC6D0E}"/>
              </a:ext>
            </a:extLst>
          </p:cNvPr>
          <p:cNvSpPr>
            <a:spLocks noGrp="1"/>
          </p:cNvSpPr>
          <p:nvPr>
            <p:ph type="title"/>
          </p:nvPr>
        </p:nvSpPr>
        <p:spPr>
          <a:xfrm>
            <a:off x="838200" y="1399309"/>
            <a:ext cx="10515600" cy="637309"/>
          </a:xfrm>
        </p:spPr>
        <p:txBody>
          <a:bodyPr>
            <a:normAutofit fontScale="90000"/>
          </a:bodyPr>
          <a:lstStyle/>
          <a:p>
            <a:r>
              <a:rPr lang="en-US" dirty="0"/>
              <a:t>Factors affecting in designing size of Sales territory</a:t>
            </a:r>
            <a:endParaRPr lang="en-IN" dirty="0"/>
          </a:p>
        </p:txBody>
      </p:sp>
      <p:sp>
        <p:nvSpPr>
          <p:cNvPr id="3" name="Content Placeholder 2">
            <a:extLst>
              <a:ext uri="{FF2B5EF4-FFF2-40B4-BE49-F238E27FC236}">
                <a16:creationId xmlns:a16="http://schemas.microsoft.com/office/drawing/2014/main" id="{D21EED8E-A2D7-843C-52DE-C70F03284E64}"/>
              </a:ext>
            </a:extLst>
          </p:cNvPr>
          <p:cNvSpPr>
            <a:spLocks noGrp="1"/>
          </p:cNvSpPr>
          <p:nvPr>
            <p:ph idx="1"/>
          </p:nvPr>
        </p:nvSpPr>
        <p:spPr>
          <a:xfrm>
            <a:off x="0" y="2189018"/>
            <a:ext cx="12192000" cy="4668981"/>
          </a:xfrm>
        </p:spPr>
        <p:txBody>
          <a:bodyPr/>
          <a:lstStyle/>
          <a:p>
            <a:r>
              <a:rPr lang="en-US" dirty="0"/>
              <a:t>1. Nature of the product</a:t>
            </a:r>
          </a:p>
          <a:p>
            <a:r>
              <a:rPr lang="en-IN" dirty="0"/>
              <a:t>2. Demand for product</a:t>
            </a:r>
          </a:p>
          <a:p>
            <a:r>
              <a:rPr lang="en-IN" dirty="0"/>
              <a:t>3. Transport facilities</a:t>
            </a:r>
          </a:p>
          <a:p>
            <a:r>
              <a:rPr lang="en-US" dirty="0"/>
              <a:t>4. Competition and Frequency of Contact</a:t>
            </a:r>
          </a:p>
          <a:p>
            <a:r>
              <a:rPr lang="en-IN" dirty="0"/>
              <a:t>5. Population</a:t>
            </a:r>
          </a:p>
          <a:p>
            <a:endParaRPr lang="en-IN" dirty="0"/>
          </a:p>
        </p:txBody>
      </p:sp>
    </p:spTree>
    <p:extLst>
      <p:ext uri="{BB962C8B-B14F-4D97-AF65-F5344CB8AC3E}">
        <p14:creationId xmlns:p14="http://schemas.microsoft.com/office/powerpoint/2010/main" val="2826351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85E70C-91E2-C736-CF3F-C44B3CF94F68}"/>
              </a:ext>
            </a:extLst>
          </p:cNvPr>
          <p:cNvSpPr>
            <a:spLocks noGrp="1"/>
          </p:cNvSpPr>
          <p:nvPr>
            <p:ph idx="1"/>
          </p:nvPr>
        </p:nvSpPr>
        <p:spPr>
          <a:xfrm>
            <a:off x="152399" y="1343890"/>
            <a:ext cx="11873345" cy="5361709"/>
          </a:xfrm>
        </p:spPr>
        <p:txBody>
          <a:bodyPr/>
          <a:lstStyle/>
          <a:p>
            <a:r>
              <a:rPr lang="en-IN" dirty="0"/>
              <a:t>6. Distribution System</a:t>
            </a:r>
          </a:p>
          <a:p>
            <a:r>
              <a:rPr lang="en-US" dirty="0"/>
              <a:t>7. Advertising and Sales Promotion Activities</a:t>
            </a:r>
          </a:p>
          <a:p>
            <a:r>
              <a:rPr lang="en-US" dirty="0"/>
              <a:t>8. Ability and Experience of Salesman</a:t>
            </a:r>
            <a:endParaRPr lang="en-IN" dirty="0"/>
          </a:p>
        </p:txBody>
      </p:sp>
    </p:spTree>
    <p:extLst>
      <p:ext uri="{BB962C8B-B14F-4D97-AF65-F5344CB8AC3E}">
        <p14:creationId xmlns:p14="http://schemas.microsoft.com/office/powerpoint/2010/main" val="399284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7CF2F-ADDC-81F1-D1F7-E4B74803BBD6}"/>
              </a:ext>
            </a:extLst>
          </p:cNvPr>
          <p:cNvSpPr>
            <a:spLocks noGrp="1"/>
          </p:cNvSpPr>
          <p:nvPr>
            <p:ph type="title"/>
          </p:nvPr>
        </p:nvSpPr>
        <p:spPr>
          <a:xfrm>
            <a:off x="838200" y="1330035"/>
            <a:ext cx="10515600" cy="568037"/>
          </a:xfrm>
        </p:spPr>
        <p:txBody>
          <a:bodyPr>
            <a:normAutofit fontScale="90000"/>
          </a:bodyPr>
          <a:lstStyle/>
          <a:p>
            <a:r>
              <a:rPr lang="en-IN" dirty="0"/>
              <a:t>Disadvantages of sales territory:</a:t>
            </a:r>
          </a:p>
        </p:txBody>
      </p:sp>
      <p:sp>
        <p:nvSpPr>
          <p:cNvPr id="3" name="Content Placeholder 2">
            <a:extLst>
              <a:ext uri="{FF2B5EF4-FFF2-40B4-BE49-F238E27FC236}">
                <a16:creationId xmlns:a16="http://schemas.microsoft.com/office/drawing/2014/main" id="{7C7159F8-9452-1A0F-F6FC-A2E26271FE57}"/>
              </a:ext>
            </a:extLst>
          </p:cNvPr>
          <p:cNvSpPr>
            <a:spLocks noGrp="1"/>
          </p:cNvSpPr>
          <p:nvPr>
            <p:ph idx="1"/>
          </p:nvPr>
        </p:nvSpPr>
        <p:spPr>
          <a:xfrm>
            <a:off x="110836" y="2036617"/>
            <a:ext cx="11970328" cy="4696691"/>
          </a:xfrm>
        </p:spPr>
        <p:txBody>
          <a:bodyPr/>
          <a:lstStyle/>
          <a:p>
            <a:pPr marL="0" indent="0">
              <a:buNone/>
            </a:pPr>
            <a:r>
              <a:rPr lang="en-US" dirty="0"/>
              <a:t>1. May not prove good in regions where personal relationship is required rather than professional approach.</a:t>
            </a:r>
          </a:p>
          <a:p>
            <a:pPr marL="0" indent="0">
              <a:buNone/>
            </a:pPr>
            <a:r>
              <a:rPr lang="en-US" dirty="0"/>
              <a:t>2. Organizations with vast geographic area and large customer distribution, with a lower density in any specific block, firms using telemarketing and internet marketing as tools, do not plan territories on the basis of geographic division.</a:t>
            </a:r>
          </a:p>
          <a:p>
            <a:pPr marL="0" indent="0">
              <a:buNone/>
            </a:pPr>
            <a:r>
              <a:rPr lang="en-US" dirty="0"/>
              <a:t>3. Small firms, particularly firms with single salesperson do not establish sales territory.</a:t>
            </a:r>
            <a:endParaRPr lang="en-IN" dirty="0"/>
          </a:p>
        </p:txBody>
      </p:sp>
    </p:spTree>
    <p:extLst>
      <p:ext uri="{BB962C8B-B14F-4D97-AF65-F5344CB8AC3E}">
        <p14:creationId xmlns:p14="http://schemas.microsoft.com/office/powerpoint/2010/main" val="3379072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11579C-EAA3-EC22-43BE-3FB5BAAEE57D}"/>
              </a:ext>
            </a:extLst>
          </p:cNvPr>
          <p:cNvSpPr>
            <a:spLocks noGrp="1"/>
          </p:cNvSpPr>
          <p:nvPr>
            <p:ph idx="1"/>
          </p:nvPr>
        </p:nvSpPr>
        <p:spPr>
          <a:xfrm>
            <a:off x="0" y="1825624"/>
            <a:ext cx="12192000" cy="4935393"/>
          </a:xfrm>
        </p:spPr>
        <p:txBody>
          <a:bodyPr/>
          <a:lstStyle/>
          <a:p>
            <a:pPr marL="0" indent="0">
              <a:buNone/>
            </a:pPr>
            <a:r>
              <a:rPr lang="en-US" dirty="0"/>
              <a:t>4. Highly sophisticated and technically complex products are sold through sales teams systematic effort.</a:t>
            </a:r>
          </a:p>
          <a:p>
            <a:pPr marL="0" indent="0">
              <a:buNone/>
            </a:pPr>
            <a:r>
              <a:rPr lang="en-US" dirty="0"/>
              <a:t>5. Organizations sell products like insurance, fixed deposits and other investment products through personal acquaintances of sales people.</a:t>
            </a:r>
          </a:p>
          <a:p>
            <a:pPr marL="0" indent="0">
              <a:buNone/>
            </a:pPr>
            <a:r>
              <a:rPr lang="en-US" dirty="0"/>
              <a:t>6. Sales people may be more motivated if they are not restricted.</a:t>
            </a:r>
          </a:p>
          <a:p>
            <a:pPr marL="0" indent="0">
              <a:buNone/>
            </a:pPr>
            <a:r>
              <a:rPr lang="en-US" dirty="0"/>
              <a:t>7. Long term and new product forecasting are not possible.</a:t>
            </a:r>
            <a:endParaRPr lang="en-IN" dirty="0"/>
          </a:p>
        </p:txBody>
      </p:sp>
    </p:spTree>
    <p:extLst>
      <p:ext uri="{BB962C8B-B14F-4D97-AF65-F5344CB8AC3E}">
        <p14:creationId xmlns:p14="http://schemas.microsoft.com/office/powerpoint/2010/main" val="8595184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D0BA0-7EC6-D309-E842-99B5D051AE7B}"/>
              </a:ext>
            </a:extLst>
          </p:cNvPr>
          <p:cNvSpPr>
            <a:spLocks noGrp="1"/>
          </p:cNvSpPr>
          <p:nvPr>
            <p:ph type="title"/>
          </p:nvPr>
        </p:nvSpPr>
        <p:spPr>
          <a:xfrm>
            <a:off x="838200" y="1205345"/>
            <a:ext cx="10515600" cy="678873"/>
          </a:xfrm>
        </p:spPr>
        <p:txBody>
          <a:bodyPr>
            <a:normAutofit fontScale="90000"/>
          </a:bodyPr>
          <a:lstStyle/>
          <a:p>
            <a:r>
              <a:rPr lang="en-US" dirty="0"/>
              <a:t>Steps in designing Sales territory</a:t>
            </a:r>
            <a:endParaRPr lang="en-IN" dirty="0"/>
          </a:p>
        </p:txBody>
      </p:sp>
      <p:pic>
        <p:nvPicPr>
          <p:cNvPr id="5" name="Content Placeholder 4">
            <a:extLst>
              <a:ext uri="{FF2B5EF4-FFF2-40B4-BE49-F238E27FC236}">
                <a16:creationId xmlns:a16="http://schemas.microsoft.com/office/drawing/2014/main" id="{85C19E06-7D4B-2E1F-0BEA-60DA5020DBF2}"/>
              </a:ext>
            </a:extLst>
          </p:cNvPr>
          <p:cNvPicPr>
            <a:picLocks noGrp="1" noChangeAspect="1"/>
          </p:cNvPicPr>
          <p:nvPr>
            <p:ph idx="1"/>
          </p:nvPr>
        </p:nvPicPr>
        <p:blipFill>
          <a:blip r:embed="rId3"/>
          <a:stretch>
            <a:fillRect/>
          </a:stretch>
        </p:blipFill>
        <p:spPr>
          <a:xfrm>
            <a:off x="0" y="1884218"/>
            <a:ext cx="12192000" cy="4973782"/>
          </a:xfrm>
          <a:prstGeom prst="rect">
            <a:avLst/>
          </a:prstGeom>
        </p:spPr>
      </p:pic>
    </p:spTree>
    <p:extLst>
      <p:ext uri="{BB962C8B-B14F-4D97-AF65-F5344CB8AC3E}">
        <p14:creationId xmlns:p14="http://schemas.microsoft.com/office/powerpoint/2010/main" val="31601957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5E1FF4-A942-1012-18D5-DF4F18C91D40}"/>
              </a:ext>
            </a:extLst>
          </p:cNvPr>
          <p:cNvSpPr>
            <a:spLocks noGrp="1"/>
          </p:cNvSpPr>
          <p:nvPr>
            <p:ph idx="1"/>
          </p:nvPr>
        </p:nvSpPr>
        <p:spPr/>
        <p:txBody>
          <a:bodyPr/>
          <a:lstStyle/>
          <a:p>
            <a:r>
              <a:rPr lang="en-US" dirty="0"/>
              <a:t>1. Select the basic geographic control units</a:t>
            </a:r>
          </a:p>
          <a:p>
            <a:r>
              <a:rPr lang="en-US" dirty="0"/>
              <a:t>2. Decide on the criteria for allocation</a:t>
            </a:r>
          </a:p>
          <a:p>
            <a:pPr lvl="1"/>
            <a:r>
              <a:rPr lang="en-IN" dirty="0"/>
              <a:t>Territory balance : .-- effect on morale</a:t>
            </a:r>
          </a:p>
          <a:p>
            <a:pPr lvl="1"/>
            <a:r>
              <a:rPr lang="en-IN" dirty="0"/>
              <a:t>Customer balance - distribute commission</a:t>
            </a:r>
          </a:p>
          <a:p>
            <a:pPr lvl="1"/>
            <a:r>
              <a:rPr lang="en-US" dirty="0"/>
              <a:t>Size balance - reduce transportation costs</a:t>
            </a:r>
          </a:p>
          <a:p>
            <a:r>
              <a:rPr lang="en-US" dirty="0"/>
              <a:t>3. Decide on the starting point</a:t>
            </a:r>
          </a:p>
          <a:p>
            <a:r>
              <a:rPr lang="en-US" dirty="0"/>
              <a:t>4. Combine control units adjacent to starting point</a:t>
            </a:r>
          </a:p>
          <a:p>
            <a:endParaRPr lang="en-IN" dirty="0"/>
          </a:p>
          <a:p>
            <a:pPr lvl="1"/>
            <a:endParaRPr lang="en-IN" dirty="0"/>
          </a:p>
        </p:txBody>
      </p:sp>
    </p:spTree>
    <p:extLst>
      <p:ext uri="{BB962C8B-B14F-4D97-AF65-F5344CB8AC3E}">
        <p14:creationId xmlns:p14="http://schemas.microsoft.com/office/powerpoint/2010/main" val="2286569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5C22C4-BDDA-280E-8E80-02AA94204192}"/>
              </a:ext>
            </a:extLst>
          </p:cNvPr>
          <p:cNvSpPr>
            <a:spLocks noGrp="1"/>
          </p:cNvSpPr>
          <p:nvPr>
            <p:ph idx="1"/>
          </p:nvPr>
        </p:nvSpPr>
        <p:spPr/>
        <p:txBody>
          <a:bodyPr/>
          <a:lstStyle/>
          <a:p>
            <a:r>
              <a:rPr lang="en-US" dirty="0"/>
              <a:t>5. Compare territories on allocation criteria and conduct workload analysis</a:t>
            </a:r>
          </a:p>
          <a:p>
            <a:pPr lvl="1"/>
            <a:r>
              <a:rPr lang="en-US" dirty="0"/>
              <a:t>the number of sales calls required to cover the accounts in the territory,</a:t>
            </a:r>
          </a:p>
          <a:p>
            <a:pPr lvl="1"/>
            <a:r>
              <a:rPr lang="en-US" dirty="0"/>
              <a:t>the amount of travel time in the territory,</a:t>
            </a:r>
          </a:p>
          <a:p>
            <a:pPr lvl="1"/>
            <a:r>
              <a:rPr lang="en-US" dirty="0"/>
              <a:t>the total number of accounts, and</a:t>
            </a:r>
          </a:p>
          <a:p>
            <a:pPr lvl="1"/>
            <a:r>
              <a:rPr lang="en-US" dirty="0"/>
              <a:t>any other factors that measure the amount of work required by a salesperson assigned to the territory.</a:t>
            </a:r>
          </a:p>
          <a:p>
            <a:r>
              <a:rPr lang="en-US" dirty="0"/>
              <a:t>6. Assign salesforce to new territories</a:t>
            </a:r>
            <a:endParaRPr lang="en-IN" dirty="0"/>
          </a:p>
        </p:txBody>
      </p:sp>
    </p:spTree>
    <p:extLst>
      <p:ext uri="{BB962C8B-B14F-4D97-AF65-F5344CB8AC3E}">
        <p14:creationId xmlns:p14="http://schemas.microsoft.com/office/powerpoint/2010/main" val="21799912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1EE8C-3C03-D148-FEE7-257ECAC39170}"/>
              </a:ext>
            </a:extLst>
          </p:cNvPr>
          <p:cNvSpPr>
            <a:spLocks noGrp="1"/>
          </p:cNvSpPr>
          <p:nvPr>
            <p:ph type="title"/>
          </p:nvPr>
        </p:nvSpPr>
        <p:spPr>
          <a:xfrm>
            <a:off x="838200" y="1288473"/>
            <a:ext cx="10515600" cy="928254"/>
          </a:xfrm>
        </p:spPr>
        <p:txBody>
          <a:bodyPr/>
          <a:lstStyle/>
          <a:p>
            <a:r>
              <a:rPr lang="en-IN" dirty="0"/>
              <a:t>Sales quota</a:t>
            </a:r>
          </a:p>
        </p:txBody>
      </p:sp>
      <p:sp>
        <p:nvSpPr>
          <p:cNvPr id="3" name="Content Placeholder 2">
            <a:extLst>
              <a:ext uri="{FF2B5EF4-FFF2-40B4-BE49-F238E27FC236}">
                <a16:creationId xmlns:a16="http://schemas.microsoft.com/office/drawing/2014/main" id="{8E7FCB91-F5CC-9706-EE6D-4A9595BA6770}"/>
              </a:ext>
            </a:extLst>
          </p:cNvPr>
          <p:cNvSpPr>
            <a:spLocks noGrp="1"/>
          </p:cNvSpPr>
          <p:nvPr>
            <p:ph idx="1"/>
          </p:nvPr>
        </p:nvSpPr>
        <p:spPr>
          <a:xfrm>
            <a:off x="180109" y="2216727"/>
            <a:ext cx="12011891" cy="4502728"/>
          </a:xfrm>
        </p:spPr>
        <p:txBody>
          <a:bodyPr/>
          <a:lstStyle/>
          <a:p>
            <a:pPr marL="0" indent="0">
              <a:buNone/>
            </a:pPr>
            <a:r>
              <a:rPr lang="en-US" b="1" i="1" dirty="0"/>
              <a:t>“Any kind of sales figures given to any particular person or region or distributor is called Sales Quota. It can be measured either in terms money or the stock of goods sold. It is particularly an amount of target sales that is assessed on daily or monthly basis. To assess the performance of an individual sales person, his/her ability is looked to meet the given target”</a:t>
            </a:r>
            <a:endParaRPr lang="en-IN" b="1" i="1" dirty="0"/>
          </a:p>
        </p:txBody>
      </p:sp>
    </p:spTree>
    <p:extLst>
      <p:ext uri="{BB962C8B-B14F-4D97-AF65-F5344CB8AC3E}">
        <p14:creationId xmlns:p14="http://schemas.microsoft.com/office/powerpoint/2010/main" val="840599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1DDA4B-92EF-8F22-A96C-C011305F3107}"/>
              </a:ext>
            </a:extLst>
          </p:cNvPr>
          <p:cNvSpPr>
            <a:spLocks noGrp="1"/>
          </p:cNvSpPr>
          <p:nvPr>
            <p:ph idx="1"/>
          </p:nvPr>
        </p:nvSpPr>
        <p:spPr/>
        <p:txBody>
          <a:bodyPr/>
          <a:lstStyle/>
          <a:p>
            <a:pPr marL="0" indent="0">
              <a:buNone/>
            </a:pPr>
            <a:r>
              <a:rPr lang="en-US" b="1" i="1" dirty="0"/>
              <a:t>“A sales quota is the sales goal set for a product line, company division or sales representative. It is primarily a managerial device for defining and stimulating sales effort”</a:t>
            </a:r>
          </a:p>
          <a:p>
            <a:pPr marL="0" indent="0" algn="r">
              <a:buNone/>
            </a:pPr>
            <a:r>
              <a:rPr lang="en-US" b="1" dirty="0"/>
              <a:t>- Philip Kotler</a:t>
            </a:r>
          </a:p>
          <a:p>
            <a:pPr marL="0" indent="0">
              <a:buNone/>
            </a:pPr>
            <a:endParaRPr lang="en-IN" b="1" dirty="0"/>
          </a:p>
        </p:txBody>
      </p:sp>
      <p:pic>
        <p:nvPicPr>
          <p:cNvPr id="1026" name="Picture 2" descr="This may contain: the words make a customer not a sale are in black and white letters on a white background">
            <a:extLst>
              <a:ext uri="{FF2B5EF4-FFF2-40B4-BE49-F238E27FC236}">
                <a16:creationId xmlns:a16="http://schemas.microsoft.com/office/drawing/2014/main" id="{D16F03AC-5192-D04F-D5BC-E42F00C029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109" y="2936153"/>
            <a:ext cx="6096000" cy="39218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3662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BAC929-7DA9-AEA0-E332-DB23D990D9CD}"/>
              </a:ext>
            </a:extLst>
          </p:cNvPr>
          <p:cNvSpPr>
            <a:spLocks noGrp="1"/>
          </p:cNvSpPr>
          <p:nvPr>
            <p:ph idx="1"/>
          </p:nvPr>
        </p:nvSpPr>
        <p:spPr/>
        <p:txBody>
          <a:bodyPr>
            <a:normAutofit/>
          </a:bodyPr>
          <a:lstStyle/>
          <a:p>
            <a:pPr marL="0" indent="0">
              <a:buNone/>
            </a:pPr>
            <a:r>
              <a:rPr lang="en-US" sz="2400" dirty="0"/>
              <a:t>Syllabus-</a:t>
            </a:r>
          </a:p>
          <a:p>
            <a:pPr marL="0" indent="0">
              <a:buNone/>
            </a:pPr>
            <a:endParaRPr lang="en-US" sz="2400" dirty="0"/>
          </a:p>
          <a:p>
            <a:pPr marL="0" indent="0">
              <a:buNone/>
            </a:pPr>
            <a:r>
              <a:rPr lang="en-US" sz="2400" dirty="0"/>
              <a:t>Sales territory: meaning, factors affecting in designing size of Sales territory, steps in designing Sales territory, Sales quota, procedure for sales quota. Types of sales quota, Methods of setting sales Quota. Recruitment and selection of sales force, Training of sales force. </a:t>
            </a:r>
            <a:endParaRPr lang="en-IN" sz="2400" dirty="0"/>
          </a:p>
        </p:txBody>
      </p:sp>
    </p:spTree>
    <p:extLst>
      <p:ext uri="{BB962C8B-B14F-4D97-AF65-F5344CB8AC3E}">
        <p14:creationId xmlns:p14="http://schemas.microsoft.com/office/powerpoint/2010/main" val="15495690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41A06-D464-0A1F-6E2B-34E17DB045D0}"/>
              </a:ext>
            </a:extLst>
          </p:cNvPr>
          <p:cNvSpPr>
            <a:spLocks noGrp="1"/>
          </p:cNvSpPr>
          <p:nvPr>
            <p:ph type="title"/>
          </p:nvPr>
        </p:nvSpPr>
        <p:spPr>
          <a:xfrm>
            <a:off x="838200" y="1233055"/>
            <a:ext cx="10515600" cy="734290"/>
          </a:xfrm>
        </p:spPr>
        <p:txBody>
          <a:bodyPr/>
          <a:lstStyle/>
          <a:p>
            <a:r>
              <a:rPr lang="en-IN" dirty="0"/>
              <a:t>Objectives of Sales Quotas</a:t>
            </a:r>
          </a:p>
        </p:txBody>
      </p:sp>
      <p:sp>
        <p:nvSpPr>
          <p:cNvPr id="3" name="Content Placeholder 2">
            <a:extLst>
              <a:ext uri="{FF2B5EF4-FFF2-40B4-BE49-F238E27FC236}">
                <a16:creationId xmlns:a16="http://schemas.microsoft.com/office/drawing/2014/main" id="{062AE845-D38A-D3AB-B191-D4F638C3C6FF}"/>
              </a:ext>
            </a:extLst>
          </p:cNvPr>
          <p:cNvSpPr>
            <a:spLocks noGrp="1"/>
          </p:cNvSpPr>
          <p:nvPr>
            <p:ph idx="1"/>
          </p:nvPr>
        </p:nvSpPr>
        <p:spPr>
          <a:xfrm>
            <a:off x="838200" y="2064327"/>
            <a:ext cx="10515600" cy="4627418"/>
          </a:xfrm>
        </p:spPr>
        <p:txBody>
          <a:bodyPr/>
          <a:lstStyle/>
          <a:p>
            <a:r>
              <a:rPr lang="en-US" dirty="0"/>
              <a:t>To use quotas as performance standards or performance goals</a:t>
            </a:r>
          </a:p>
          <a:p>
            <a:r>
              <a:rPr lang="en-US" dirty="0"/>
              <a:t>To control performance</a:t>
            </a:r>
          </a:p>
          <a:p>
            <a:r>
              <a:rPr lang="en-US" dirty="0"/>
              <a:t>To motivate people by linking quotas to compensation plans</a:t>
            </a:r>
          </a:p>
          <a:p>
            <a:r>
              <a:rPr lang="en-US" dirty="0"/>
              <a:t>To identify strengths and weaknesses of the company</a:t>
            </a:r>
          </a:p>
          <a:p>
            <a:r>
              <a:rPr lang="en-US" dirty="0"/>
              <a:t>To indicate strong or weak spots in the selling structure</a:t>
            </a:r>
            <a:endParaRPr lang="en-IN" dirty="0"/>
          </a:p>
        </p:txBody>
      </p:sp>
    </p:spTree>
    <p:extLst>
      <p:ext uri="{BB962C8B-B14F-4D97-AF65-F5344CB8AC3E}">
        <p14:creationId xmlns:p14="http://schemas.microsoft.com/office/powerpoint/2010/main" val="27396538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2EB597-18B2-3DFF-CFFC-B7C6013F5ED2}"/>
              </a:ext>
            </a:extLst>
          </p:cNvPr>
          <p:cNvSpPr>
            <a:spLocks noGrp="1"/>
          </p:cNvSpPr>
          <p:nvPr>
            <p:ph idx="1"/>
          </p:nvPr>
        </p:nvSpPr>
        <p:spPr/>
        <p:txBody>
          <a:bodyPr/>
          <a:lstStyle/>
          <a:p>
            <a:r>
              <a:rPr lang="en-US" dirty="0"/>
              <a:t>To furnish goals and incentives for the sales force</a:t>
            </a:r>
          </a:p>
          <a:p>
            <a:r>
              <a:rPr lang="en-US" dirty="0"/>
              <a:t>To Control salespeople activities</a:t>
            </a:r>
          </a:p>
          <a:p>
            <a:r>
              <a:rPr lang="en-US" dirty="0"/>
              <a:t>To evaluate productivity of salespeople</a:t>
            </a:r>
          </a:p>
          <a:p>
            <a:r>
              <a:rPr lang="en-US" dirty="0"/>
              <a:t>To improve effectiveness of compensation plans</a:t>
            </a:r>
          </a:p>
          <a:p>
            <a:r>
              <a:rPr lang="en-US" dirty="0"/>
              <a:t>To control selling expense</a:t>
            </a:r>
          </a:p>
          <a:p>
            <a:r>
              <a:rPr lang="en-US" dirty="0"/>
              <a:t>To evaluate sales contest results.</a:t>
            </a:r>
            <a:endParaRPr lang="en-IN" dirty="0"/>
          </a:p>
        </p:txBody>
      </p:sp>
      <p:pic>
        <p:nvPicPr>
          <p:cNvPr id="2050" name="Picture 2" descr="This may contain: a quote that says stop selling, start helping">
            <a:extLst>
              <a:ext uri="{FF2B5EF4-FFF2-40B4-BE49-F238E27FC236}">
                <a16:creationId xmlns:a16="http://schemas.microsoft.com/office/drawing/2014/main" id="{97C768A3-DE4E-AC83-AC8D-C31C6150F4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0455" y="3726872"/>
            <a:ext cx="5091545" cy="3131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49294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E0ACB-1C7E-5336-E9C0-124454DA850C}"/>
              </a:ext>
            </a:extLst>
          </p:cNvPr>
          <p:cNvSpPr>
            <a:spLocks noGrp="1"/>
          </p:cNvSpPr>
          <p:nvPr>
            <p:ph type="title"/>
          </p:nvPr>
        </p:nvSpPr>
        <p:spPr>
          <a:xfrm>
            <a:off x="838200" y="1385455"/>
            <a:ext cx="10515600" cy="637309"/>
          </a:xfrm>
        </p:spPr>
        <p:txBody>
          <a:bodyPr>
            <a:normAutofit fontScale="90000"/>
          </a:bodyPr>
          <a:lstStyle/>
          <a:p>
            <a:r>
              <a:rPr lang="en-IN" dirty="0"/>
              <a:t>Procedure for sales quota:</a:t>
            </a:r>
          </a:p>
        </p:txBody>
      </p:sp>
      <p:sp>
        <p:nvSpPr>
          <p:cNvPr id="3" name="Content Placeholder 2">
            <a:extLst>
              <a:ext uri="{FF2B5EF4-FFF2-40B4-BE49-F238E27FC236}">
                <a16:creationId xmlns:a16="http://schemas.microsoft.com/office/drawing/2014/main" id="{7F98EBC0-CD1A-13A0-EB52-5BF1D07B9524}"/>
              </a:ext>
            </a:extLst>
          </p:cNvPr>
          <p:cNvSpPr>
            <a:spLocks noGrp="1"/>
          </p:cNvSpPr>
          <p:nvPr>
            <p:ph idx="1"/>
          </p:nvPr>
        </p:nvSpPr>
        <p:spPr>
          <a:xfrm>
            <a:off x="152399" y="2189017"/>
            <a:ext cx="11859491" cy="4530437"/>
          </a:xfrm>
        </p:spPr>
        <p:txBody>
          <a:bodyPr/>
          <a:lstStyle/>
          <a:p>
            <a:r>
              <a:rPr lang="en-IN" sz="3200" dirty="0"/>
              <a:t>Scheduled planning:</a:t>
            </a:r>
          </a:p>
          <a:p>
            <a:pPr marL="457200" lvl="1" indent="0">
              <a:buNone/>
            </a:pPr>
            <a:r>
              <a:rPr lang="en-US" sz="2800" dirty="0"/>
              <a:t>It involves planning for goal setting meetings with individual salespeople and particularly with new recruits. These schedules are necessary to explain systems and reasons benefits and incentives for each salespersons and goals for the organization. The salespeople should be allowed to ask questions and get clarification for their</a:t>
            </a:r>
          </a:p>
          <a:p>
            <a:pPr marL="457200" lvl="1" indent="0">
              <a:buNone/>
            </a:pPr>
            <a:r>
              <a:rPr lang="en-US" sz="2800" dirty="0"/>
              <a:t>doubts.</a:t>
            </a:r>
            <a:endParaRPr lang="en-IN" sz="2800" dirty="0"/>
          </a:p>
          <a:p>
            <a:endParaRPr lang="en-IN" dirty="0"/>
          </a:p>
        </p:txBody>
      </p:sp>
    </p:spTree>
    <p:extLst>
      <p:ext uri="{BB962C8B-B14F-4D97-AF65-F5344CB8AC3E}">
        <p14:creationId xmlns:p14="http://schemas.microsoft.com/office/powerpoint/2010/main" val="36806317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65B6CB5-658D-5F7F-3BE9-E143B31D5DED}"/>
              </a:ext>
            </a:extLst>
          </p:cNvPr>
          <p:cNvSpPr>
            <a:spLocks noGrp="1"/>
          </p:cNvSpPr>
          <p:nvPr>
            <p:ph idx="1"/>
          </p:nvPr>
        </p:nvSpPr>
        <p:spPr>
          <a:xfrm>
            <a:off x="124691" y="2036618"/>
            <a:ext cx="11901054" cy="4724399"/>
          </a:xfrm>
        </p:spPr>
        <p:txBody>
          <a:bodyPr>
            <a:normAutofit/>
          </a:bodyPr>
          <a:lstStyle/>
          <a:p>
            <a:r>
              <a:rPr lang="en-IN" sz="3200" dirty="0"/>
              <a:t>Conferencing with each salesperson</a:t>
            </a:r>
          </a:p>
          <a:p>
            <a:pPr lvl="1"/>
            <a:r>
              <a:rPr lang="en-IN" sz="2800" dirty="0"/>
              <a:t>1. Territory</a:t>
            </a:r>
          </a:p>
          <a:p>
            <a:pPr lvl="1"/>
            <a:r>
              <a:rPr lang="en-IN" sz="2800" dirty="0"/>
              <a:t>2. Account</a:t>
            </a:r>
          </a:p>
          <a:p>
            <a:pPr lvl="1"/>
            <a:r>
              <a:rPr lang="en-IN" sz="2800" dirty="0"/>
              <a:t>3. Call management</a:t>
            </a:r>
          </a:p>
          <a:p>
            <a:pPr lvl="1"/>
            <a:r>
              <a:rPr lang="en-IN" sz="2800" dirty="0"/>
              <a:t>4. Self management</a:t>
            </a:r>
          </a:p>
          <a:p>
            <a:pPr marL="0" indent="0">
              <a:buNone/>
            </a:pPr>
            <a:r>
              <a:rPr lang="en-US" sz="3200" dirty="0"/>
              <a:t>The purpose is to create win </a:t>
            </a:r>
            <a:r>
              <a:rPr lang="en-US" sz="3200" dirty="0" err="1"/>
              <a:t>win</a:t>
            </a:r>
            <a:r>
              <a:rPr lang="en-US" sz="3200" dirty="0"/>
              <a:t> situation for both the organization and the employee.</a:t>
            </a:r>
            <a:endParaRPr lang="en-IN" sz="3200" dirty="0"/>
          </a:p>
        </p:txBody>
      </p:sp>
    </p:spTree>
    <p:extLst>
      <p:ext uri="{BB962C8B-B14F-4D97-AF65-F5344CB8AC3E}">
        <p14:creationId xmlns:p14="http://schemas.microsoft.com/office/powerpoint/2010/main" val="31705239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3EA8B8-7314-147A-1BA7-C9FBE48CB063}"/>
              </a:ext>
            </a:extLst>
          </p:cNvPr>
          <p:cNvSpPr>
            <a:spLocks noGrp="1"/>
          </p:cNvSpPr>
          <p:nvPr>
            <p:ph idx="1"/>
          </p:nvPr>
        </p:nvSpPr>
        <p:spPr>
          <a:xfrm>
            <a:off x="152400" y="1981200"/>
            <a:ext cx="11887200" cy="4724399"/>
          </a:xfrm>
        </p:spPr>
        <p:txBody>
          <a:bodyPr>
            <a:normAutofit/>
          </a:bodyPr>
          <a:lstStyle/>
          <a:p>
            <a:r>
              <a:rPr lang="en-US" sz="3200" dirty="0"/>
              <a:t>Arriving at a summarized written quota statement</a:t>
            </a:r>
          </a:p>
          <a:p>
            <a:pPr marL="457200" lvl="1" indent="0">
              <a:buNone/>
            </a:pPr>
            <a:r>
              <a:rPr lang="en-US" sz="2800" dirty="0"/>
              <a:t>The next task is to prepare written summary of the goals agreed upon. The written goals become a document of understanding for all purposes. It provides clear cut goals and responsibilities for the year ahead.</a:t>
            </a:r>
            <a:endParaRPr lang="en-IN" sz="2800" dirty="0"/>
          </a:p>
        </p:txBody>
      </p:sp>
      <p:pic>
        <p:nvPicPr>
          <p:cNvPr id="4098" name="Picture 2" descr="This may contain: the words sell give value written in black and pink ink on a white paper background">
            <a:extLst>
              <a:ext uri="{FF2B5EF4-FFF2-40B4-BE49-F238E27FC236}">
                <a16:creationId xmlns:a16="http://schemas.microsoft.com/office/drawing/2014/main" id="{F1FD07F4-8652-30F6-8D97-6CC7FA1B2F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3796144"/>
            <a:ext cx="4572000" cy="3061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10174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8C870-EC1B-0D23-5A9A-65C15FFB9425}"/>
              </a:ext>
            </a:extLst>
          </p:cNvPr>
          <p:cNvSpPr>
            <a:spLocks noGrp="1"/>
          </p:cNvSpPr>
          <p:nvPr>
            <p:ph type="title"/>
          </p:nvPr>
        </p:nvSpPr>
        <p:spPr>
          <a:xfrm>
            <a:off x="838200" y="1357745"/>
            <a:ext cx="10515600" cy="526473"/>
          </a:xfrm>
        </p:spPr>
        <p:txBody>
          <a:bodyPr>
            <a:normAutofit fontScale="90000"/>
          </a:bodyPr>
          <a:lstStyle/>
          <a:p>
            <a:r>
              <a:rPr lang="en-IN" b="1" dirty="0"/>
              <a:t>Types of sales quota</a:t>
            </a:r>
          </a:p>
        </p:txBody>
      </p:sp>
      <p:sp>
        <p:nvSpPr>
          <p:cNvPr id="3" name="Content Placeholder 2">
            <a:extLst>
              <a:ext uri="{FF2B5EF4-FFF2-40B4-BE49-F238E27FC236}">
                <a16:creationId xmlns:a16="http://schemas.microsoft.com/office/drawing/2014/main" id="{04A09F86-295B-71D0-686D-734FBA32ED51}"/>
              </a:ext>
            </a:extLst>
          </p:cNvPr>
          <p:cNvSpPr>
            <a:spLocks noGrp="1"/>
          </p:cNvSpPr>
          <p:nvPr>
            <p:ph idx="1"/>
          </p:nvPr>
        </p:nvSpPr>
        <p:spPr>
          <a:xfrm>
            <a:off x="180109" y="2022763"/>
            <a:ext cx="11873346" cy="4696691"/>
          </a:xfrm>
        </p:spPr>
        <p:txBody>
          <a:bodyPr>
            <a:normAutofit/>
          </a:bodyPr>
          <a:lstStyle/>
          <a:p>
            <a:r>
              <a:rPr lang="en-IN" sz="3200" b="1" dirty="0"/>
              <a:t>(1) Sales volume quota:</a:t>
            </a:r>
          </a:p>
          <a:p>
            <a:pPr marL="457200" lvl="1" indent="0">
              <a:buNone/>
            </a:pPr>
            <a:r>
              <a:rPr lang="en-US" sz="2800" dirty="0"/>
              <a:t>Sales volume quotas communicate the organizations expectations in</a:t>
            </a:r>
          </a:p>
          <a:p>
            <a:pPr marL="457200" lvl="1" indent="0">
              <a:buNone/>
            </a:pPr>
            <a:r>
              <a:rPr lang="en-US" sz="2800" dirty="0"/>
              <a:t>terms of what amount of sales for/in what period.</a:t>
            </a:r>
          </a:p>
          <a:p>
            <a:pPr marL="971550" lvl="1" indent="-514350">
              <a:buAutoNum type="alphaLcParenR"/>
            </a:pPr>
            <a:r>
              <a:rPr lang="en-US" sz="2800" dirty="0"/>
              <a:t>Monetary sales volume quota</a:t>
            </a:r>
          </a:p>
          <a:p>
            <a:pPr marL="971550" lvl="1" indent="-514350">
              <a:buAutoNum type="alphaLcParenR"/>
            </a:pPr>
            <a:r>
              <a:rPr lang="en-IN" sz="2800" dirty="0"/>
              <a:t>Unit sales volume quota</a:t>
            </a:r>
          </a:p>
          <a:p>
            <a:pPr marL="971550" lvl="1" indent="-514350">
              <a:buAutoNum type="alphaLcParenR"/>
            </a:pPr>
            <a:r>
              <a:rPr lang="fr-FR" sz="2800" dirty="0"/>
              <a:t>Points sales volume quota</a:t>
            </a:r>
            <a:endParaRPr lang="en-IN" sz="2800" dirty="0"/>
          </a:p>
        </p:txBody>
      </p:sp>
      <p:pic>
        <p:nvPicPr>
          <p:cNvPr id="3074" name="Picture 2">
            <a:extLst>
              <a:ext uri="{FF2B5EF4-FFF2-40B4-BE49-F238E27FC236}">
                <a16:creationId xmlns:a16="http://schemas.microsoft.com/office/drawing/2014/main" id="{7747F665-0D1D-8ACE-0B2C-CE5EE4051C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0472" y="3429000"/>
            <a:ext cx="6331527"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2747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3C837C0-51E8-B271-DD28-3A8CD43A1003}"/>
              </a:ext>
            </a:extLst>
          </p:cNvPr>
          <p:cNvSpPr>
            <a:spLocks noGrp="1"/>
          </p:cNvSpPr>
          <p:nvPr>
            <p:ph idx="1"/>
          </p:nvPr>
        </p:nvSpPr>
        <p:spPr>
          <a:xfrm>
            <a:off x="96981" y="1440873"/>
            <a:ext cx="11956473" cy="5250872"/>
          </a:xfrm>
        </p:spPr>
        <p:txBody>
          <a:bodyPr>
            <a:normAutofit/>
          </a:bodyPr>
          <a:lstStyle/>
          <a:p>
            <a:r>
              <a:rPr lang="en-IN" sz="3200" b="1" dirty="0"/>
              <a:t>(2) Sales budget quota</a:t>
            </a:r>
            <a:r>
              <a:rPr lang="en-IN" sz="3200" dirty="0"/>
              <a:t>:</a:t>
            </a:r>
          </a:p>
          <a:p>
            <a:pPr marL="0" indent="0">
              <a:buNone/>
            </a:pPr>
            <a:r>
              <a:rPr lang="en-US" sz="3200" dirty="0"/>
              <a:t>These kinds of quotas are set for various units of the organization in order to control the expenses (expenses quota), gross margins and net profits (profit quota).</a:t>
            </a:r>
          </a:p>
          <a:p>
            <a:pPr marL="0" indent="0">
              <a:buNone/>
            </a:pPr>
            <a:endParaRPr lang="en-US" sz="3200" dirty="0"/>
          </a:p>
          <a:p>
            <a:pPr marL="0" indent="0">
              <a:buNone/>
            </a:pPr>
            <a:r>
              <a:rPr lang="en-US" sz="3200" dirty="0"/>
              <a:t>The manufacturing department provides the sales manager with information regarding the cost of goods sold, which includes the cost of manufacturing the product. By subtracting the cost of goods sold and the direct selling expenses from the sales volume, one can determine the net profit quota.</a:t>
            </a:r>
            <a:endParaRPr lang="en-IN" sz="3200" dirty="0"/>
          </a:p>
        </p:txBody>
      </p:sp>
    </p:spTree>
    <p:extLst>
      <p:ext uri="{BB962C8B-B14F-4D97-AF65-F5344CB8AC3E}">
        <p14:creationId xmlns:p14="http://schemas.microsoft.com/office/powerpoint/2010/main" val="35701725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CA6D1C-62F6-E45E-4A39-A6B76456AD92}"/>
              </a:ext>
            </a:extLst>
          </p:cNvPr>
          <p:cNvSpPr>
            <a:spLocks noGrp="1"/>
          </p:cNvSpPr>
          <p:nvPr>
            <p:ph idx="1"/>
          </p:nvPr>
        </p:nvSpPr>
        <p:spPr>
          <a:xfrm>
            <a:off x="152400" y="1385455"/>
            <a:ext cx="12039600" cy="5292436"/>
          </a:xfrm>
        </p:spPr>
        <p:txBody>
          <a:bodyPr>
            <a:normAutofit/>
          </a:bodyPr>
          <a:lstStyle/>
          <a:p>
            <a:r>
              <a:rPr lang="en-IN" sz="3200" b="1" dirty="0"/>
              <a:t>(3) Sales activity quota:</a:t>
            </a:r>
            <a:endParaRPr lang="en-IN" sz="2800" dirty="0"/>
          </a:p>
          <a:p>
            <a:pPr marL="457200" lvl="1" indent="0">
              <a:buNone/>
            </a:pPr>
            <a:r>
              <a:rPr lang="en-US" sz="2800" dirty="0"/>
              <a:t>The sales person is not always involved in sales realization</a:t>
            </a:r>
          </a:p>
          <a:p>
            <a:pPr marL="457200" lvl="1" indent="0">
              <a:buNone/>
            </a:pPr>
            <a:r>
              <a:rPr lang="en-US" sz="2800" dirty="0"/>
              <a:t>Eg- Insurance selling, Medical Reps. Activity quota can be set on total sales calls, particular classes or set of customers, calls on prospects, number of new accounts, product demonstration, etc. Activities quota set objectives for job related studies.</a:t>
            </a:r>
          </a:p>
          <a:p>
            <a:pPr marL="457200" lvl="1" indent="0">
              <a:buNone/>
            </a:pPr>
            <a:endParaRPr lang="en-US" sz="2800" dirty="0"/>
          </a:p>
          <a:p>
            <a:r>
              <a:rPr lang="en-IN" sz="3200" b="1" dirty="0"/>
              <a:t>(4) Combination quota:</a:t>
            </a:r>
          </a:p>
          <a:p>
            <a:pPr marL="457200" lvl="1" indent="0">
              <a:buNone/>
            </a:pPr>
            <a:r>
              <a:rPr lang="en-IN" sz="2800" dirty="0"/>
              <a:t>Eg- </a:t>
            </a:r>
            <a:r>
              <a:rPr lang="en-US" sz="2800" dirty="0"/>
              <a:t>percentage of reduction in sales expenses, number of</a:t>
            </a:r>
          </a:p>
          <a:p>
            <a:pPr marL="457200" lvl="1" indent="0">
              <a:buNone/>
            </a:pPr>
            <a:r>
              <a:rPr lang="en-US" sz="2800" dirty="0"/>
              <a:t>orders per customer.</a:t>
            </a:r>
          </a:p>
          <a:p>
            <a:pPr marL="457200" lvl="1" indent="0">
              <a:buNone/>
            </a:pPr>
            <a:r>
              <a:rPr lang="en-US" sz="2800" dirty="0"/>
              <a:t>sales volume and activity quota.</a:t>
            </a:r>
            <a:endParaRPr lang="en-IN" sz="2800" dirty="0"/>
          </a:p>
        </p:txBody>
      </p:sp>
    </p:spTree>
    <p:extLst>
      <p:ext uri="{BB962C8B-B14F-4D97-AF65-F5344CB8AC3E}">
        <p14:creationId xmlns:p14="http://schemas.microsoft.com/office/powerpoint/2010/main" val="2007741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24164-F05E-75DC-8BC9-3457639F69B3}"/>
              </a:ext>
            </a:extLst>
          </p:cNvPr>
          <p:cNvSpPr>
            <a:spLocks noGrp="1"/>
          </p:cNvSpPr>
          <p:nvPr>
            <p:ph type="title"/>
          </p:nvPr>
        </p:nvSpPr>
        <p:spPr>
          <a:xfrm>
            <a:off x="838200" y="1385455"/>
            <a:ext cx="10515600" cy="540327"/>
          </a:xfrm>
        </p:spPr>
        <p:txBody>
          <a:bodyPr>
            <a:normAutofit fontScale="90000"/>
          </a:bodyPr>
          <a:lstStyle/>
          <a:p>
            <a:r>
              <a:rPr lang="en-US" dirty="0"/>
              <a:t>Methods of setting sales Quota</a:t>
            </a:r>
            <a:endParaRPr lang="en-IN" dirty="0"/>
          </a:p>
        </p:txBody>
      </p:sp>
      <p:sp>
        <p:nvSpPr>
          <p:cNvPr id="3" name="Content Placeholder 2">
            <a:extLst>
              <a:ext uri="{FF2B5EF4-FFF2-40B4-BE49-F238E27FC236}">
                <a16:creationId xmlns:a16="http://schemas.microsoft.com/office/drawing/2014/main" id="{4539298E-A6DB-6B58-B412-876EF96AEE52}"/>
              </a:ext>
            </a:extLst>
          </p:cNvPr>
          <p:cNvSpPr>
            <a:spLocks noGrp="1"/>
          </p:cNvSpPr>
          <p:nvPr>
            <p:ph idx="1"/>
          </p:nvPr>
        </p:nvSpPr>
        <p:spPr>
          <a:xfrm>
            <a:off x="180109" y="2022764"/>
            <a:ext cx="12011891" cy="4641271"/>
          </a:xfrm>
        </p:spPr>
        <p:txBody>
          <a:bodyPr/>
          <a:lstStyle/>
          <a:p>
            <a:r>
              <a:rPr lang="en-US" dirty="0"/>
              <a:t>1) Quotas based on sales forecasts and Potentials:</a:t>
            </a:r>
          </a:p>
          <a:p>
            <a:pPr lvl="1"/>
            <a:r>
              <a:rPr lang="en-US" dirty="0"/>
              <a:t>Quotas Derived from Territorial Sales Potentials</a:t>
            </a:r>
          </a:p>
          <a:p>
            <a:pPr lvl="1"/>
            <a:r>
              <a:rPr lang="en-US" dirty="0"/>
              <a:t>Quotas Derived from Total Market Estimates</a:t>
            </a:r>
          </a:p>
          <a:p>
            <a:r>
              <a:rPr lang="en-US" dirty="0"/>
              <a:t>2) Quotas based on forecast:</a:t>
            </a:r>
          </a:p>
          <a:p>
            <a:r>
              <a:rPr lang="en-US" dirty="0"/>
              <a:t>3) Quotas based on past sales or experience</a:t>
            </a:r>
            <a:endParaRPr lang="en-IN" dirty="0"/>
          </a:p>
        </p:txBody>
      </p:sp>
      <p:pic>
        <p:nvPicPr>
          <p:cNvPr id="5122" name="Picture 2" descr="This may contain: the purpose of a business is to create a customer who creates customers">
            <a:extLst>
              <a:ext uri="{FF2B5EF4-FFF2-40B4-BE49-F238E27FC236}">
                <a16:creationId xmlns:a16="http://schemas.microsoft.com/office/drawing/2014/main" id="{22FBEE49-F946-D985-7581-0935BE709E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8689" y="2382982"/>
            <a:ext cx="4673311" cy="44750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49554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08B1D4-1182-3D95-597D-D8BD1441325C}"/>
              </a:ext>
            </a:extLst>
          </p:cNvPr>
          <p:cNvSpPr>
            <a:spLocks noGrp="1"/>
          </p:cNvSpPr>
          <p:nvPr>
            <p:ph idx="1"/>
          </p:nvPr>
        </p:nvSpPr>
        <p:spPr>
          <a:xfrm>
            <a:off x="180109" y="1537854"/>
            <a:ext cx="11831782" cy="5056909"/>
          </a:xfrm>
        </p:spPr>
        <p:txBody>
          <a:bodyPr/>
          <a:lstStyle/>
          <a:p>
            <a:r>
              <a:rPr lang="en-US" dirty="0"/>
              <a:t>4) Quotas based on executive judgment</a:t>
            </a:r>
          </a:p>
          <a:p>
            <a:r>
              <a:rPr lang="en-IN" dirty="0"/>
              <a:t>5) Quotas based on salesperson judgment</a:t>
            </a:r>
          </a:p>
          <a:p>
            <a:r>
              <a:rPr lang="en-IN" dirty="0"/>
              <a:t>6) Quotas based on compensation</a:t>
            </a:r>
          </a:p>
        </p:txBody>
      </p:sp>
      <p:pic>
        <p:nvPicPr>
          <p:cNvPr id="6146" name="Picture 2" descr="This may contain: a quote that says don't find customers for your products, find products for your customers">
            <a:extLst>
              <a:ext uri="{FF2B5EF4-FFF2-40B4-BE49-F238E27FC236}">
                <a16:creationId xmlns:a16="http://schemas.microsoft.com/office/drawing/2014/main" id="{774C3175-4123-617B-272A-88D3ECADA8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2764" y="2479964"/>
            <a:ext cx="6359236" cy="43780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0508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88965-EC32-CE69-319A-9672AE15A0E3}"/>
              </a:ext>
            </a:extLst>
          </p:cNvPr>
          <p:cNvSpPr>
            <a:spLocks noGrp="1"/>
          </p:cNvSpPr>
          <p:nvPr>
            <p:ph type="title"/>
          </p:nvPr>
        </p:nvSpPr>
        <p:spPr>
          <a:xfrm>
            <a:off x="838200" y="1357745"/>
            <a:ext cx="10515600" cy="817419"/>
          </a:xfrm>
        </p:spPr>
        <p:txBody>
          <a:bodyPr/>
          <a:lstStyle/>
          <a:p>
            <a:r>
              <a:rPr lang="en-IN" dirty="0"/>
              <a:t>Case Study:</a:t>
            </a:r>
          </a:p>
        </p:txBody>
      </p:sp>
      <p:sp>
        <p:nvSpPr>
          <p:cNvPr id="3" name="Content Placeholder 2">
            <a:extLst>
              <a:ext uri="{FF2B5EF4-FFF2-40B4-BE49-F238E27FC236}">
                <a16:creationId xmlns:a16="http://schemas.microsoft.com/office/drawing/2014/main" id="{C685479F-BD71-CF1E-9558-18C096FA7ADF}"/>
              </a:ext>
            </a:extLst>
          </p:cNvPr>
          <p:cNvSpPr>
            <a:spLocks noGrp="1"/>
          </p:cNvSpPr>
          <p:nvPr>
            <p:ph idx="1"/>
          </p:nvPr>
        </p:nvSpPr>
        <p:spPr>
          <a:xfrm>
            <a:off x="838200" y="2466109"/>
            <a:ext cx="10515600" cy="3710854"/>
          </a:xfrm>
        </p:spPr>
        <p:txBody>
          <a:bodyPr>
            <a:normAutofit/>
          </a:bodyPr>
          <a:lstStyle/>
          <a:p>
            <a:r>
              <a:rPr lang="en-US" dirty="0"/>
              <a:t>Wuerth India Sales Territory Optimization</a:t>
            </a:r>
          </a:p>
          <a:p>
            <a:r>
              <a:rPr lang="en-US" dirty="0"/>
              <a:t>Wuerth India, a leading wholesaler of fasteners and business equipment, faced increasing complexity in managing its sales territories due to rapid business and product expansion. The company needed to efficiently distribute its large sales team across diverse Indian territories, balance customer portfolios, and set realistic, achievable sales quotas.</a:t>
            </a:r>
          </a:p>
        </p:txBody>
      </p:sp>
    </p:spTree>
    <p:extLst>
      <p:ext uri="{BB962C8B-B14F-4D97-AF65-F5344CB8AC3E}">
        <p14:creationId xmlns:p14="http://schemas.microsoft.com/office/powerpoint/2010/main" val="22295477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B59F1-F386-2140-4FD9-D7963AD6CFB8}"/>
              </a:ext>
            </a:extLst>
          </p:cNvPr>
          <p:cNvSpPr>
            <a:spLocks noGrp="1"/>
          </p:cNvSpPr>
          <p:nvPr>
            <p:ph type="title"/>
          </p:nvPr>
        </p:nvSpPr>
        <p:spPr>
          <a:xfrm>
            <a:off x="838200" y="1246909"/>
            <a:ext cx="10515600" cy="678872"/>
          </a:xfrm>
        </p:spPr>
        <p:txBody>
          <a:bodyPr>
            <a:normAutofit fontScale="90000"/>
          </a:bodyPr>
          <a:lstStyle/>
          <a:p>
            <a:r>
              <a:rPr lang="en-US" dirty="0"/>
              <a:t>Recruitment and Selection of salesforce</a:t>
            </a:r>
            <a:endParaRPr lang="en-IN" dirty="0"/>
          </a:p>
        </p:txBody>
      </p:sp>
      <p:sp>
        <p:nvSpPr>
          <p:cNvPr id="3" name="Content Placeholder 2">
            <a:extLst>
              <a:ext uri="{FF2B5EF4-FFF2-40B4-BE49-F238E27FC236}">
                <a16:creationId xmlns:a16="http://schemas.microsoft.com/office/drawing/2014/main" id="{CA81467D-FF4E-B81C-F11C-B20545C0AF31}"/>
              </a:ext>
            </a:extLst>
          </p:cNvPr>
          <p:cNvSpPr>
            <a:spLocks noGrp="1"/>
          </p:cNvSpPr>
          <p:nvPr>
            <p:ph idx="1"/>
          </p:nvPr>
        </p:nvSpPr>
        <p:spPr>
          <a:xfrm>
            <a:off x="96982" y="1925781"/>
            <a:ext cx="11984182" cy="4752109"/>
          </a:xfrm>
        </p:spPr>
        <p:txBody>
          <a:bodyPr>
            <a:normAutofit/>
          </a:bodyPr>
          <a:lstStyle/>
          <a:p>
            <a:r>
              <a:rPr lang="en-IN" dirty="0"/>
              <a:t>Recruitment</a:t>
            </a:r>
          </a:p>
          <a:p>
            <a:pPr lvl="1"/>
            <a:r>
              <a:rPr lang="en-US" sz="2800" dirty="0"/>
              <a:t>It is the planned process whereby the scientific principles of management is utilized for finding out and filling up the positions in the right territory with the right people.</a:t>
            </a:r>
          </a:p>
          <a:p>
            <a:pPr lvl="1"/>
            <a:endParaRPr lang="en-US" sz="2800" dirty="0"/>
          </a:p>
          <a:p>
            <a:r>
              <a:rPr lang="en-US" sz="3200" dirty="0"/>
              <a:t>Importance of recruitment and selection of salespeople:</a:t>
            </a:r>
          </a:p>
          <a:p>
            <a:pPr marL="457200" lvl="1" indent="0">
              <a:buNone/>
            </a:pPr>
            <a:r>
              <a:rPr lang="en-US" sz="2800" dirty="0"/>
              <a:t> Sales people stand for the corporate image.</a:t>
            </a:r>
          </a:p>
          <a:p>
            <a:pPr marL="457200" lvl="1" indent="0">
              <a:buNone/>
            </a:pPr>
            <a:r>
              <a:rPr lang="en-US" sz="2800" dirty="0"/>
              <a:t> Sales people is related to the survival and development of an enterprise .</a:t>
            </a:r>
          </a:p>
          <a:p>
            <a:pPr marL="457200" lvl="1" indent="0">
              <a:buNone/>
            </a:pPr>
            <a:r>
              <a:rPr lang="en-US" sz="2800" dirty="0"/>
              <a:t> Ensures high quality of sales people.</a:t>
            </a:r>
            <a:endParaRPr lang="en-IN" sz="2800" dirty="0"/>
          </a:p>
        </p:txBody>
      </p:sp>
    </p:spTree>
    <p:extLst>
      <p:ext uri="{BB962C8B-B14F-4D97-AF65-F5344CB8AC3E}">
        <p14:creationId xmlns:p14="http://schemas.microsoft.com/office/powerpoint/2010/main" val="27318916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C8F7F-6DD7-2B28-2C58-CAA23B7AA932}"/>
              </a:ext>
            </a:extLst>
          </p:cNvPr>
          <p:cNvSpPr>
            <a:spLocks noGrp="1"/>
          </p:cNvSpPr>
          <p:nvPr>
            <p:ph type="title"/>
          </p:nvPr>
        </p:nvSpPr>
        <p:spPr>
          <a:xfrm>
            <a:off x="838200" y="1246909"/>
            <a:ext cx="10515600" cy="581891"/>
          </a:xfrm>
        </p:spPr>
        <p:txBody>
          <a:bodyPr>
            <a:normAutofit fontScale="90000"/>
          </a:bodyPr>
          <a:lstStyle/>
          <a:p>
            <a:r>
              <a:rPr lang="en-IN" dirty="0"/>
              <a:t>Sources of recruitment</a:t>
            </a:r>
          </a:p>
        </p:txBody>
      </p:sp>
      <p:sp>
        <p:nvSpPr>
          <p:cNvPr id="3" name="Content Placeholder 2">
            <a:extLst>
              <a:ext uri="{FF2B5EF4-FFF2-40B4-BE49-F238E27FC236}">
                <a16:creationId xmlns:a16="http://schemas.microsoft.com/office/drawing/2014/main" id="{04FAA812-A529-7E1D-7E31-8F1D87C64756}"/>
              </a:ext>
            </a:extLst>
          </p:cNvPr>
          <p:cNvSpPr>
            <a:spLocks noGrp="1"/>
          </p:cNvSpPr>
          <p:nvPr>
            <p:ph idx="1"/>
          </p:nvPr>
        </p:nvSpPr>
        <p:spPr>
          <a:xfrm>
            <a:off x="166255" y="2008909"/>
            <a:ext cx="11873345" cy="4641272"/>
          </a:xfrm>
        </p:spPr>
        <p:txBody>
          <a:bodyPr>
            <a:normAutofit/>
          </a:bodyPr>
          <a:lstStyle/>
          <a:p>
            <a:r>
              <a:rPr lang="en-IN" dirty="0"/>
              <a:t>Internal:</a:t>
            </a:r>
          </a:p>
          <a:p>
            <a:pPr lvl="1"/>
            <a:r>
              <a:rPr lang="en-IN" sz="2800" dirty="0"/>
              <a:t>Lateral and upward moves</a:t>
            </a:r>
          </a:p>
          <a:p>
            <a:pPr lvl="1"/>
            <a:r>
              <a:rPr lang="en-IN" sz="2800" dirty="0"/>
              <a:t>Interns and cooperative students</a:t>
            </a:r>
          </a:p>
          <a:p>
            <a:pPr lvl="1"/>
            <a:r>
              <a:rPr lang="en-IN" sz="2800" dirty="0"/>
              <a:t>Employee referral programmes</a:t>
            </a:r>
          </a:p>
          <a:p>
            <a:pPr lvl="1"/>
            <a:r>
              <a:rPr lang="en-IN" sz="2800" dirty="0"/>
              <a:t>Internal transfers</a:t>
            </a:r>
          </a:p>
        </p:txBody>
      </p:sp>
    </p:spTree>
    <p:extLst>
      <p:ext uri="{BB962C8B-B14F-4D97-AF65-F5344CB8AC3E}">
        <p14:creationId xmlns:p14="http://schemas.microsoft.com/office/powerpoint/2010/main" val="34481874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A51364-1730-5C21-FCA5-78B834C37888}"/>
              </a:ext>
            </a:extLst>
          </p:cNvPr>
          <p:cNvSpPr>
            <a:spLocks noGrp="1"/>
          </p:cNvSpPr>
          <p:nvPr>
            <p:ph idx="1"/>
          </p:nvPr>
        </p:nvSpPr>
        <p:spPr>
          <a:xfrm>
            <a:off x="152399" y="1496290"/>
            <a:ext cx="11748655" cy="5153891"/>
          </a:xfrm>
        </p:spPr>
        <p:txBody>
          <a:bodyPr/>
          <a:lstStyle/>
          <a:p>
            <a:r>
              <a:rPr lang="en-IN" dirty="0"/>
              <a:t>External:</a:t>
            </a:r>
          </a:p>
          <a:p>
            <a:pPr lvl="1"/>
            <a:r>
              <a:rPr lang="en-US" sz="2800" dirty="0"/>
              <a:t>Sales force of competitive company</a:t>
            </a:r>
          </a:p>
          <a:p>
            <a:pPr lvl="1"/>
            <a:r>
              <a:rPr lang="en-IN" sz="2800" dirty="0"/>
              <a:t>Placement agencies</a:t>
            </a:r>
          </a:p>
          <a:p>
            <a:pPr lvl="1"/>
            <a:r>
              <a:rPr lang="en-IN" sz="2800" dirty="0"/>
              <a:t>Sales executive club</a:t>
            </a:r>
          </a:p>
          <a:p>
            <a:pPr lvl="1"/>
            <a:r>
              <a:rPr lang="en-US" sz="2800" dirty="0"/>
              <a:t>Educational institutions and campus recruitments</a:t>
            </a:r>
          </a:p>
          <a:p>
            <a:pPr lvl="1"/>
            <a:r>
              <a:rPr lang="en-IN" sz="2800" dirty="0"/>
              <a:t>Field Trips</a:t>
            </a:r>
          </a:p>
          <a:p>
            <a:pPr lvl="1"/>
            <a:r>
              <a:rPr lang="en-IN" sz="2800" dirty="0"/>
              <a:t>Advertising:</a:t>
            </a:r>
          </a:p>
          <a:p>
            <a:pPr lvl="1"/>
            <a:r>
              <a:rPr lang="en-IN" sz="2800" dirty="0"/>
              <a:t>Walk-ins</a:t>
            </a:r>
          </a:p>
          <a:p>
            <a:pPr lvl="1"/>
            <a:r>
              <a:rPr lang="en-IN" sz="2800" dirty="0"/>
              <a:t>Networking</a:t>
            </a:r>
          </a:p>
          <a:p>
            <a:pPr lvl="1"/>
            <a:r>
              <a:rPr lang="en-IN" sz="2800" dirty="0"/>
              <a:t>Web sources</a:t>
            </a:r>
          </a:p>
          <a:p>
            <a:endParaRPr lang="en-IN" dirty="0"/>
          </a:p>
        </p:txBody>
      </p:sp>
    </p:spTree>
    <p:extLst>
      <p:ext uri="{BB962C8B-B14F-4D97-AF65-F5344CB8AC3E}">
        <p14:creationId xmlns:p14="http://schemas.microsoft.com/office/powerpoint/2010/main" val="22675961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191F013-7098-A560-F17B-637CA1ACD0AD}"/>
              </a:ext>
            </a:extLst>
          </p:cNvPr>
          <p:cNvPicPr>
            <a:picLocks noChangeAspect="1"/>
          </p:cNvPicPr>
          <p:nvPr/>
        </p:nvPicPr>
        <p:blipFill>
          <a:blip r:embed="rId2"/>
          <a:stretch>
            <a:fillRect/>
          </a:stretch>
        </p:blipFill>
        <p:spPr>
          <a:xfrm>
            <a:off x="0" y="1260765"/>
            <a:ext cx="12192000" cy="5597236"/>
          </a:xfrm>
          <a:prstGeom prst="rect">
            <a:avLst/>
          </a:prstGeom>
        </p:spPr>
      </p:pic>
    </p:spTree>
    <p:extLst>
      <p:ext uri="{BB962C8B-B14F-4D97-AF65-F5344CB8AC3E}">
        <p14:creationId xmlns:p14="http://schemas.microsoft.com/office/powerpoint/2010/main" val="39824806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3D9D9F-F7A6-A7B8-582A-0326139C73E9}"/>
              </a:ext>
            </a:extLst>
          </p:cNvPr>
          <p:cNvSpPr>
            <a:spLocks noGrp="1"/>
          </p:cNvSpPr>
          <p:nvPr>
            <p:ph type="title"/>
          </p:nvPr>
        </p:nvSpPr>
        <p:spPr>
          <a:xfrm>
            <a:off x="838200" y="1288473"/>
            <a:ext cx="10515600" cy="581891"/>
          </a:xfrm>
        </p:spPr>
        <p:txBody>
          <a:bodyPr>
            <a:normAutofit fontScale="90000"/>
          </a:bodyPr>
          <a:lstStyle/>
          <a:p>
            <a:r>
              <a:rPr lang="en-IN" dirty="0"/>
              <a:t>Training of Sales force:</a:t>
            </a:r>
          </a:p>
        </p:txBody>
      </p:sp>
      <p:sp>
        <p:nvSpPr>
          <p:cNvPr id="3" name="Content Placeholder 2">
            <a:extLst>
              <a:ext uri="{FF2B5EF4-FFF2-40B4-BE49-F238E27FC236}">
                <a16:creationId xmlns:a16="http://schemas.microsoft.com/office/drawing/2014/main" id="{AA2E5A14-EDDF-6DCA-91D8-DEE81C723ADF}"/>
              </a:ext>
            </a:extLst>
          </p:cNvPr>
          <p:cNvSpPr>
            <a:spLocks noGrp="1"/>
          </p:cNvSpPr>
          <p:nvPr>
            <p:ph idx="1"/>
          </p:nvPr>
        </p:nvSpPr>
        <p:spPr>
          <a:xfrm>
            <a:off x="138545" y="1995055"/>
            <a:ext cx="11804073" cy="4655126"/>
          </a:xfrm>
        </p:spPr>
        <p:txBody>
          <a:bodyPr/>
          <a:lstStyle/>
          <a:p>
            <a:pPr marL="0" indent="0">
              <a:buNone/>
            </a:pPr>
            <a:r>
              <a:rPr lang="en-IN" b="1" i="1" dirty="0"/>
              <a:t>“</a:t>
            </a:r>
            <a:r>
              <a:rPr lang="en-US" b="1" i="1" dirty="0"/>
              <a:t>Training is the act of increasing the knowledge and skill of</a:t>
            </a:r>
          </a:p>
          <a:p>
            <a:pPr marL="0" indent="0">
              <a:buNone/>
            </a:pPr>
            <a:r>
              <a:rPr lang="en-US" b="1" i="1" dirty="0"/>
              <a:t>an employee for doing a particular job.”</a:t>
            </a:r>
          </a:p>
          <a:p>
            <a:pPr marL="0" indent="0">
              <a:buNone/>
            </a:pPr>
            <a:r>
              <a:rPr lang="en-IN" dirty="0"/>
              <a:t>IMPORTANCE OF SALES TRAINING</a:t>
            </a:r>
          </a:p>
          <a:p>
            <a:pPr marL="0" indent="0">
              <a:buNone/>
            </a:pPr>
            <a:r>
              <a:rPr lang="en-IN" dirty="0"/>
              <a:t> Profitability</a:t>
            </a:r>
          </a:p>
          <a:p>
            <a:pPr marL="0" indent="0">
              <a:buNone/>
            </a:pPr>
            <a:r>
              <a:rPr lang="en-IN" dirty="0"/>
              <a:t> Reduces turnover of sales people</a:t>
            </a:r>
          </a:p>
          <a:p>
            <a:pPr marL="0" indent="0">
              <a:buNone/>
            </a:pPr>
            <a:r>
              <a:rPr lang="en-IN" dirty="0"/>
              <a:t> Improves relation</a:t>
            </a:r>
          </a:p>
          <a:p>
            <a:pPr marL="0" indent="0">
              <a:buNone/>
            </a:pPr>
            <a:r>
              <a:rPr lang="en-IN" dirty="0"/>
              <a:t> Healthy work environment</a:t>
            </a:r>
          </a:p>
          <a:p>
            <a:pPr marL="0" indent="0">
              <a:buNone/>
            </a:pPr>
            <a:r>
              <a:rPr lang="en-IN" dirty="0"/>
              <a:t> Organisation climate</a:t>
            </a:r>
          </a:p>
          <a:p>
            <a:pPr marL="0" indent="0">
              <a:buNone/>
            </a:pPr>
            <a:r>
              <a:rPr lang="en-IN" dirty="0"/>
              <a:t> Organisation culture</a:t>
            </a:r>
          </a:p>
        </p:txBody>
      </p:sp>
    </p:spTree>
    <p:extLst>
      <p:ext uri="{BB962C8B-B14F-4D97-AF65-F5344CB8AC3E}">
        <p14:creationId xmlns:p14="http://schemas.microsoft.com/office/powerpoint/2010/main" val="31429123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34E632-3455-CD7C-54E2-6EEC792F9152}"/>
              </a:ext>
            </a:extLst>
          </p:cNvPr>
          <p:cNvSpPr>
            <a:spLocks noGrp="1"/>
          </p:cNvSpPr>
          <p:nvPr>
            <p:ph idx="1"/>
          </p:nvPr>
        </p:nvSpPr>
        <p:spPr>
          <a:xfrm>
            <a:off x="152400" y="1385454"/>
            <a:ext cx="11845636" cy="5209309"/>
          </a:xfrm>
        </p:spPr>
        <p:txBody>
          <a:bodyPr/>
          <a:lstStyle/>
          <a:p>
            <a:pPr marL="0" indent="0">
              <a:buNone/>
            </a:pPr>
            <a:r>
              <a:rPr lang="en-IN" dirty="0"/>
              <a:t> Team spirit</a:t>
            </a:r>
          </a:p>
          <a:p>
            <a:pPr marL="0" indent="0">
              <a:buNone/>
            </a:pPr>
            <a:r>
              <a:rPr lang="en-IN" dirty="0"/>
              <a:t> Productivity</a:t>
            </a:r>
          </a:p>
          <a:p>
            <a:pPr marL="0" indent="0">
              <a:buNone/>
            </a:pPr>
            <a:r>
              <a:rPr lang="en-US" dirty="0"/>
              <a:t> Development of skills of employees</a:t>
            </a:r>
          </a:p>
          <a:p>
            <a:pPr marL="0" indent="0">
              <a:buNone/>
            </a:pPr>
            <a:r>
              <a:rPr lang="en-US" dirty="0"/>
              <a:t> Development of sales force</a:t>
            </a:r>
          </a:p>
          <a:p>
            <a:pPr marL="0" indent="0">
              <a:buNone/>
            </a:pPr>
            <a:r>
              <a:rPr lang="en-US" dirty="0"/>
              <a:t> Optimum utilization of sales force</a:t>
            </a:r>
            <a:endParaRPr lang="en-IN" dirty="0"/>
          </a:p>
          <a:p>
            <a:endParaRPr lang="en-IN" dirty="0"/>
          </a:p>
        </p:txBody>
      </p:sp>
    </p:spTree>
    <p:extLst>
      <p:ext uri="{BB962C8B-B14F-4D97-AF65-F5344CB8AC3E}">
        <p14:creationId xmlns:p14="http://schemas.microsoft.com/office/powerpoint/2010/main" val="3312078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AF6302-29EB-D1E1-625A-35BA1B580882}"/>
              </a:ext>
            </a:extLst>
          </p:cNvPr>
          <p:cNvSpPr>
            <a:spLocks noGrp="1"/>
          </p:cNvSpPr>
          <p:nvPr>
            <p:ph idx="1"/>
          </p:nvPr>
        </p:nvSpPr>
        <p:spPr>
          <a:xfrm>
            <a:off x="838200" y="1579418"/>
            <a:ext cx="10515600" cy="4597545"/>
          </a:xfrm>
        </p:spPr>
        <p:txBody>
          <a:bodyPr/>
          <a:lstStyle/>
          <a:p>
            <a:pPr marL="0" indent="0">
              <a:buNone/>
            </a:pPr>
            <a:r>
              <a:rPr lang="en-US" i="1" dirty="0"/>
              <a:t>Challenges faced:</a:t>
            </a:r>
            <a:endParaRPr lang="en-US" dirty="0"/>
          </a:p>
          <a:p>
            <a:r>
              <a:rPr lang="en-US" dirty="0"/>
              <a:t>Territory complexity: Diverse regions required different approaches due to varying customer densities and portfolio sizes.</a:t>
            </a:r>
          </a:p>
          <a:p>
            <a:r>
              <a:rPr lang="en-US" dirty="0"/>
              <a:t>Sales target setting: Allocating fair and attainable quotas across regions to match sales potential.</a:t>
            </a:r>
          </a:p>
          <a:p>
            <a:r>
              <a:rPr lang="en-US" dirty="0"/>
              <a:t>Productivity and Coverage: Ensuring all territories were effectively managed without overburdening any sales rep or missing out on market opportunities.</a:t>
            </a:r>
          </a:p>
          <a:p>
            <a:pPr marL="0" indent="0">
              <a:buNone/>
            </a:pPr>
            <a:endParaRPr lang="en-US" dirty="0"/>
          </a:p>
        </p:txBody>
      </p:sp>
    </p:spTree>
    <p:extLst>
      <p:ext uri="{BB962C8B-B14F-4D97-AF65-F5344CB8AC3E}">
        <p14:creationId xmlns:p14="http://schemas.microsoft.com/office/powerpoint/2010/main" val="276830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FE0E1A-0E5F-F9AA-E8E4-DCC5AD081214}"/>
              </a:ext>
            </a:extLst>
          </p:cNvPr>
          <p:cNvSpPr>
            <a:spLocks noGrp="1"/>
          </p:cNvSpPr>
          <p:nvPr>
            <p:ph idx="1"/>
          </p:nvPr>
        </p:nvSpPr>
        <p:spPr/>
        <p:txBody>
          <a:bodyPr/>
          <a:lstStyle/>
          <a:p>
            <a:r>
              <a:rPr lang="en-US" i="1" dirty="0"/>
              <a:t>Solution:</a:t>
            </a:r>
            <a:br>
              <a:rPr lang="en-US" dirty="0"/>
            </a:br>
            <a:r>
              <a:rPr lang="en-US" dirty="0"/>
              <a:t>Wuerth India adopted advanced territory management technology, allowing data-driven territory design and quota assignment. Using these tools, managers could visually map customer locations, analyze sales potential, and segment territories more equitably. This resulted in balanced workloads, better market coverage, and improved team morale.</a:t>
            </a:r>
            <a:endParaRPr lang="en-IN" dirty="0"/>
          </a:p>
        </p:txBody>
      </p:sp>
    </p:spTree>
    <p:extLst>
      <p:ext uri="{BB962C8B-B14F-4D97-AF65-F5344CB8AC3E}">
        <p14:creationId xmlns:p14="http://schemas.microsoft.com/office/powerpoint/2010/main" val="2766430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75FC93-7561-D84F-1C5A-25BE154E0A2D}"/>
              </a:ext>
            </a:extLst>
          </p:cNvPr>
          <p:cNvSpPr>
            <a:spLocks noGrp="1"/>
          </p:cNvSpPr>
          <p:nvPr>
            <p:ph idx="1"/>
          </p:nvPr>
        </p:nvSpPr>
        <p:spPr/>
        <p:txBody>
          <a:bodyPr/>
          <a:lstStyle/>
          <a:p>
            <a:pPr marL="0" indent="0">
              <a:buNone/>
            </a:pPr>
            <a:r>
              <a:rPr lang="en-US" i="1" dirty="0"/>
              <a:t>Impact:</a:t>
            </a:r>
            <a:endParaRPr lang="en-US" dirty="0"/>
          </a:p>
          <a:p>
            <a:r>
              <a:rPr lang="en-US" dirty="0"/>
              <a:t>Improved territory balance: Each sales rep had territories with similar sales potential, optimizing their efforts and reducing travel time.</a:t>
            </a:r>
          </a:p>
          <a:p>
            <a:r>
              <a:rPr lang="en-US" dirty="0"/>
              <a:t>Clear targets: Well-defined, data-informed quotas led to more motivated and focused sales teams.</a:t>
            </a:r>
          </a:p>
          <a:p>
            <a:r>
              <a:rPr lang="en-US" dirty="0"/>
              <a:t>Higher Productivity: Wuerth India saw increased sales coverage, better customer servicing, and higher quota achievement rates.</a:t>
            </a:r>
          </a:p>
          <a:p>
            <a:endParaRPr lang="en-IN" dirty="0"/>
          </a:p>
        </p:txBody>
      </p:sp>
    </p:spTree>
    <p:extLst>
      <p:ext uri="{BB962C8B-B14F-4D97-AF65-F5344CB8AC3E}">
        <p14:creationId xmlns:p14="http://schemas.microsoft.com/office/powerpoint/2010/main" val="2755085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A88AC-8336-6FF0-AB8B-CA2C1CC556E9}"/>
              </a:ext>
            </a:extLst>
          </p:cNvPr>
          <p:cNvSpPr>
            <a:spLocks noGrp="1"/>
          </p:cNvSpPr>
          <p:nvPr>
            <p:ph type="title"/>
          </p:nvPr>
        </p:nvSpPr>
        <p:spPr>
          <a:xfrm>
            <a:off x="838200" y="1302327"/>
            <a:ext cx="10515600" cy="845128"/>
          </a:xfrm>
        </p:spPr>
        <p:txBody>
          <a:bodyPr/>
          <a:lstStyle/>
          <a:p>
            <a:r>
              <a:rPr lang="en-IN" dirty="0"/>
              <a:t>Sales territory:</a:t>
            </a:r>
          </a:p>
        </p:txBody>
      </p:sp>
      <p:sp>
        <p:nvSpPr>
          <p:cNvPr id="3" name="Content Placeholder 2">
            <a:extLst>
              <a:ext uri="{FF2B5EF4-FFF2-40B4-BE49-F238E27FC236}">
                <a16:creationId xmlns:a16="http://schemas.microsoft.com/office/drawing/2014/main" id="{B2597014-F801-6799-8F4B-CBAF614D8F3B}"/>
              </a:ext>
            </a:extLst>
          </p:cNvPr>
          <p:cNvSpPr>
            <a:spLocks noGrp="1"/>
          </p:cNvSpPr>
          <p:nvPr>
            <p:ph idx="1"/>
          </p:nvPr>
        </p:nvSpPr>
        <p:spPr>
          <a:xfrm>
            <a:off x="838200" y="2036618"/>
            <a:ext cx="10515600" cy="3048000"/>
          </a:xfrm>
        </p:spPr>
        <p:txBody>
          <a:bodyPr>
            <a:normAutofit/>
          </a:bodyPr>
          <a:lstStyle/>
          <a:p>
            <a:pPr marL="0" indent="0">
              <a:buNone/>
            </a:pPr>
            <a:endParaRPr lang="en-US" dirty="0"/>
          </a:p>
          <a:p>
            <a:pPr marL="0" indent="0">
              <a:buNone/>
            </a:pPr>
            <a:r>
              <a:rPr lang="en-US" b="1" i="1" dirty="0"/>
              <a:t>“A sales territory is defined as a group of present and potential customers assigned to an individual salesperson, a group of salesperson, a branch, a dealer, a distributor, or a marketing organization at a given period of time.”</a:t>
            </a:r>
            <a:endParaRPr lang="en-IN" b="1" i="1" dirty="0"/>
          </a:p>
        </p:txBody>
      </p:sp>
    </p:spTree>
    <p:extLst>
      <p:ext uri="{BB962C8B-B14F-4D97-AF65-F5344CB8AC3E}">
        <p14:creationId xmlns:p14="http://schemas.microsoft.com/office/powerpoint/2010/main" val="2632077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58D26-75E3-1178-BD7C-ED902BB1F3DF}"/>
              </a:ext>
            </a:extLst>
          </p:cNvPr>
          <p:cNvSpPr>
            <a:spLocks noGrp="1"/>
          </p:cNvSpPr>
          <p:nvPr>
            <p:ph type="title"/>
          </p:nvPr>
        </p:nvSpPr>
        <p:spPr>
          <a:xfrm>
            <a:off x="838200" y="1385455"/>
            <a:ext cx="10515600" cy="651163"/>
          </a:xfrm>
        </p:spPr>
        <p:txBody>
          <a:bodyPr>
            <a:normAutofit fontScale="90000"/>
          </a:bodyPr>
          <a:lstStyle/>
          <a:p>
            <a:r>
              <a:rPr lang="en-IN" dirty="0"/>
              <a:t>Reasons for establishing sales territory:</a:t>
            </a:r>
          </a:p>
        </p:txBody>
      </p:sp>
      <p:sp>
        <p:nvSpPr>
          <p:cNvPr id="3" name="Content Placeholder 2">
            <a:extLst>
              <a:ext uri="{FF2B5EF4-FFF2-40B4-BE49-F238E27FC236}">
                <a16:creationId xmlns:a16="http://schemas.microsoft.com/office/drawing/2014/main" id="{DD5F8D58-7788-51B2-DE63-08547B7983BC}"/>
              </a:ext>
            </a:extLst>
          </p:cNvPr>
          <p:cNvSpPr>
            <a:spLocks noGrp="1"/>
          </p:cNvSpPr>
          <p:nvPr>
            <p:ph idx="1"/>
          </p:nvPr>
        </p:nvSpPr>
        <p:spPr>
          <a:xfrm>
            <a:off x="838200" y="2272145"/>
            <a:ext cx="10515600" cy="3904818"/>
          </a:xfrm>
        </p:spPr>
        <p:txBody>
          <a:bodyPr>
            <a:normAutofit/>
          </a:bodyPr>
          <a:lstStyle/>
          <a:p>
            <a:r>
              <a:rPr lang="en-US" sz="3200" dirty="0"/>
              <a:t>1. To obtain thorough coverage of the market</a:t>
            </a:r>
          </a:p>
          <a:p>
            <a:r>
              <a:rPr lang="en-US" sz="3200" dirty="0"/>
              <a:t>2. To establish the salesperson’s job and responsibilities</a:t>
            </a:r>
          </a:p>
          <a:p>
            <a:r>
              <a:rPr lang="en-US" sz="3200" dirty="0"/>
              <a:t>3. To evaluate sales performance</a:t>
            </a:r>
          </a:p>
          <a:p>
            <a:r>
              <a:rPr lang="en-US" sz="3200" dirty="0"/>
              <a:t>4. To improve customer relations</a:t>
            </a:r>
          </a:p>
          <a:p>
            <a:endParaRPr lang="en-IN" sz="3200" dirty="0"/>
          </a:p>
        </p:txBody>
      </p:sp>
    </p:spTree>
    <p:extLst>
      <p:ext uri="{BB962C8B-B14F-4D97-AF65-F5344CB8AC3E}">
        <p14:creationId xmlns:p14="http://schemas.microsoft.com/office/powerpoint/2010/main" val="27275846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E4C303-7C6B-CA3C-D408-0163CB940260}"/>
              </a:ext>
            </a:extLst>
          </p:cNvPr>
          <p:cNvSpPr>
            <a:spLocks noGrp="1"/>
          </p:cNvSpPr>
          <p:nvPr>
            <p:ph idx="1"/>
          </p:nvPr>
        </p:nvSpPr>
        <p:spPr>
          <a:xfrm>
            <a:off x="838200" y="1413164"/>
            <a:ext cx="10515600" cy="4763799"/>
          </a:xfrm>
        </p:spPr>
        <p:txBody>
          <a:bodyPr>
            <a:normAutofit/>
          </a:bodyPr>
          <a:lstStyle/>
          <a:p>
            <a:r>
              <a:rPr lang="en-US" sz="3200" dirty="0"/>
              <a:t>5. To reduce sales expenses</a:t>
            </a:r>
          </a:p>
          <a:p>
            <a:r>
              <a:rPr lang="en-US" sz="3200" dirty="0"/>
              <a:t>6. To improve control of the sales force</a:t>
            </a:r>
          </a:p>
          <a:p>
            <a:r>
              <a:rPr lang="en-US" sz="3200" dirty="0"/>
              <a:t>7. To coordinate selling with other marketing functions</a:t>
            </a:r>
            <a:endParaRPr lang="en-IN" sz="3200" dirty="0"/>
          </a:p>
        </p:txBody>
      </p:sp>
    </p:spTree>
    <p:extLst>
      <p:ext uri="{BB962C8B-B14F-4D97-AF65-F5344CB8AC3E}">
        <p14:creationId xmlns:p14="http://schemas.microsoft.com/office/powerpoint/2010/main" val="40976140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11854</TotalTime>
  <Words>1610</Words>
  <Application>Microsoft Office PowerPoint</Application>
  <PresentationFormat>Widescreen</PresentationFormat>
  <Paragraphs>165</Paragraphs>
  <Slides>35</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Aptos</vt:lpstr>
      <vt:lpstr>Aptos Display</vt:lpstr>
      <vt:lpstr>Arial</vt:lpstr>
      <vt:lpstr>Times New Roman</vt:lpstr>
      <vt:lpstr>Office Theme</vt:lpstr>
      <vt:lpstr>SALES &amp; RETAIL  MANAGEMENT Subject Code – MBA MM 301 By  Likith N Assistant Professor</vt:lpstr>
      <vt:lpstr>PowerPoint Presentation</vt:lpstr>
      <vt:lpstr>Case Study:</vt:lpstr>
      <vt:lpstr>PowerPoint Presentation</vt:lpstr>
      <vt:lpstr>PowerPoint Presentation</vt:lpstr>
      <vt:lpstr>PowerPoint Presentation</vt:lpstr>
      <vt:lpstr>Sales territory:</vt:lpstr>
      <vt:lpstr>Reasons for establishing sales territory:</vt:lpstr>
      <vt:lpstr>PowerPoint Presentation</vt:lpstr>
      <vt:lpstr>PowerPoint Presentation</vt:lpstr>
      <vt:lpstr>Factors affecting in designing size of Sales territory</vt:lpstr>
      <vt:lpstr>PowerPoint Presentation</vt:lpstr>
      <vt:lpstr>Disadvantages of sales territory:</vt:lpstr>
      <vt:lpstr>PowerPoint Presentation</vt:lpstr>
      <vt:lpstr>Steps in designing Sales territory</vt:lpstr>
      <vt:lpstr>PowerPoint Presentation</vt:lpstr>
      <vt:lpstr>PowerPoint Presentation</vt:lpstr>
      <vt:lpstr>Sales quota</vt:lpstr>
      <vt:lpstr>PowerPoint Presentation</vt:lpstr>
      <vt:lpstr>Objectives of Sales Quotas</vt:lpstr>
      <vt:lpstr>PowerPoint Presentation</vt:lpstr>
      <vt:lpstr>Procedure for sales quota:</vt:lpstr>
      <vt:lpstr>PowerPoint Presentation</vt:lpstr>
      <vt:lpstr>PowerPoint Presentation</vt:lpstr>
      <vt:lpstr>Types of sales quota</vt:lpstr>
      <vt:lpstr>PowerPoint Presentation</vt:lpstr>
      <vt:lpstr>PowerPoint Presentation</vt:lpstr>
      <vt:lpstr>Methods of setting sales Quota</vt:lpstr>
      <vt:lpstr>PowerPoint Presentation</vt:lpstr>
      <vt:lpstr>Recruitment and Selection of salesforce</vt:lpstr>
      <vt:lpstr>Sources of recruitment</vt:lpstr>
      <vt:lpstr>PowerPoint Presentation</vt:lpstr>
      <vt:lpstr>PowerPoint Presentation</vt:lpstr>
      <vt:lpstr>Training of Sales force: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Likith N</dc:creator>
  <cp:lastModifiedBy>Likith N</cp:lastModifiedBy>
  <cp:revision>11</cp:revision>
  <dcterms:created xsi:type="dcterms:W3CDTF">2025-10-30T09:44:43Z</dcterms:created>
  <dcterms:modified xsi:type="dcterms:W3CDTF">2025-11-17T09:31:45Z</dcterms:modified>
</cp:coreProperties>
</file>