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5"/>
  </p:notesMasterIdLst>
  <p:sldIdLst>
    <p:sldId id="256" r:id="rId3"/>
    <p:sldId id="262" r:id="rId4"/>
    <p:sldId id="261" r:id="rId5"/>
    <p:sldId id="257" r:id="rId6"/>
    <p:sldId id="258" r:id="rId7"/>
    <p:sldId id="259" r:id="rId8"/>
    <p:sldId id="260"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630" autoAdjust="0"/>
  </p:normalViewPr>
  <p:slideViewPr>
    <p:cSldViewPr snapToGrid="0">
      <p:cViewPr varScale="1">
        <p:scale>
          <a:sx n="50" d="100"/>
          <a:sy n="50" d="100"/>
        </p:scale>
        <p:origin x="128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B9B815-C74D-4A01-9DFB-4CA143F246C6}" type="datetimeFigureOut">
              <a:rPr lang="en-IN" smtClean="0"/>
              <a:t>31-10-2025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E3EBC8-A2D5-409F-8FAE-108FC9AC5C9D}" type="slidenum">
              <a:rPr lang="en-IN" smtClean="0"/>
              <a:t>‹#›</a:t>
            </a:fld>
            <a:endParaRPr lang="en-IN"/>
          </a:p>
        </p:txBody>
      </p:sp>
    </p:spTree>
    <p:extLst>
      <p:ext uri="{BB962C8B-B14F-4D97-AF65-F5344CB8AC3E}">
        <p14:creationId xmlns:p14="http://schemas.microsoft.com/office/powerpoint/2010/main" val="1176735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EFE3EBC8-A2D5-409F-8FAE-108FC9AC5C9D}" type="slidenum">
              <a:rPr lang="en-IN" smtClean="0"/>
              <a:t>1</a:t>
            </a:fld>
            <a:endParaRPr lang="en-IN"/>
          </a:p>
        </p:txBody>
      </p:sp>
    </p:spTree>
    <p:extLst>
      <p:ext uri="{BB962C8B-B14F-4D97-AF65-F5344CB8AC3E}">
        <p14:creationId xmlns:p14="http://schemas.microsoft.com/office/powerpoint/2010/main" val="2371346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Explain each and every roles with examples</a:t>
            </a:r>
          </a:p>
        </p:txBody>
      </p:sp>
      <p:sp>
        <p:nvSpPr>
          <p:cNvPr id="4" name="Slide Number Placeholder 3"/>
          <p:cNvSpPr>
            <a:spLocks noGrp="1"/>
          </p:cNvSpPr>
          <p:nvPr>
            <p:ph type="sldNum" sz="quarter" idx="5"/>
          </p:nvPr>
        </p:nvSpPr>
        <p:spPr/>
        <p:txBody>
          <a:bodyPr/>
          <a:lstStyle/>
          <a:p>
            <a:fld id="{EFE3EBC8-A2D5-409F-8FAE-108FC9AC5C9D}" type="slidenum">
              <a:rPr lang="en-IN" smtClean="0"/>
              <a:t>12</a:t>
            </a:fld>
            <a:endParaRPr lang="en-IN"/>
          </a:p>
        </p:txBody>
      </p:sp>
    </p:spTree>
    <p:extLst>
      <p:ext uri="{BB962C8B-B14F-4D97-AF65-F5344CB8AC3E}">
        <p14:creationId xmlns:p14="http://schemas.microsoft.com/office/powerpoint/2010/main" val="4044381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IN" dirty="0"/>
              <a:t>(own words)</a:t>
            </a:r>
          </a:p>
          <a:p>
            <a:pPr marL="228600" indent="-228600">
              <a:buAutoNum type="arabicPeriod"/>
            </a:pPr>
            <a:r>
              <a:rPr lang="en-IN" dirty="0"/>
              <a:t>Different strategy require different structure of organisations</a:t>
            </a:r>
          </a:p>
          <a:p>
            <a:pPr marL="228600" indent="-228600">
              <a:buAutoNum type="arabicPeriod"/>
            </a:pPr>
            <a:r>
              <a:rPr lang="en-IN" dirty="0"/>
              <a:t>Tech will definitely influence how the sales org structure looks like </a:t>
            </a:r>
            <a:r>
              <a:rPr lang="en-IN" dirty="0" err="1"/>
              <a:t>eg</a:t>
            </a:r>
            <a:r>
              <a:rPr lang="en-IN" dirty="0"/>
              <a:t>- product expert in a sales team</a:t>
            </a:r>
          </a:p>
          <a:p>
            <a:pPr marL="228600" indent="-228600">
              <a:buAutoNum type="arabicPeriod"/>
            </a:pPr>
            <a:r>
              <a:rPr lang="en-US" dirty="0"/>
              <a:t>Highly skilled workers whose jobs require working in teams usually need a more flexible structure.</a:t>
            </a:r>
            <a:endParaRPr lang="en-IN" dirty="0"/>
          </a:p>
          <a:p>
            <a:pPr marL="228600" indent="-228600">
              <a:buAutoNum type="arabicPeriod"/>
            </a:pPr>
            <a:endParaRPr lang="en-IN" dirty="0"/>
          </a:p>
          <a:p>
            <a:pPr marL="228600" indent="-228600">
              <a:buAutoNum type="arabicPeriod"/>
            </a:pP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13</a:t>
            </a:fld>
            <a:endParaRPr lang="en-IN"/>
          </a:p>
        </p:txBody>
      </p:sp>
    </p:spTree>
    <p:extLst>
      <p:ext uri="{BB962C8B-B14F-4D97-AF65-F5344CB8AC3E}">
        <p14:creationId xmlns:p14="http://schemas.microsoft.com/office/powerpoint/2010/main" val="949165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All managers, from top sales manager to middle level managers, have line authority. Line authority means people in management positions have formal authority to direct and control immediate subordinate. Line managers are responsible to achieve target.</a:t>
            </a:r>
          </a:p>
          <a:p>
            <a:pPr marL="228600" indent="-228600">
              <a:buAutoNum type="arabicPeriod"/>
            </a:pPr>
            <a:r>
              <a:rPr lang="en-US" dirty="0"/>
              <a:t>Specialist staff managers are available for senior marketing / sales managers. Staff managers’ role is to assist / advise line managers. Used in medium and large size </a:t>
            </a:r>
            <a:r>
              <a:rPr lang="en-US" dirty="0" err="1"/>
              <a:t>organisations</a:t>
            </a:r>
            <a:endParaRPr lang="en-US" dirty="0"/>
          </a:p>
          <a:p>
            <a:pPr marL="228600" indent="-228600">
              <a:buAutoNum type="arabicPeriod" startAt="3"/>
            </a:pPr>
            <a:r>
              <a:rPr lang="en-US" dirty="0"/>
              <a:t>In this sales organization, the principle of specialization is fully used. Each staff specialist manager, such as marketing research manager and promotion        manager, has line authority of his/her function over salespeople.</a:t>
            </a:r>
          </a:p>
          <a:p>
            <a:pPr marL="228600" indent="-228600">
              <a:buAutoNum type="arabicPeriod" startAt="3"/>
            </a:pPr>
            <a:r>
              <a:rPr lang="en-US" dirty="0"/>
              <a:t>This organization structure removes management levels (hierarchy) and also departmental boundaries.</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15</a:t>
            </a:fld>
            <a:endParaRPr lang="en-IN"/>
          </a:p>
        </p:txBody>
      </p:sp>
    </p:spTree>
    <p:extLst>
      <p:ext uri="{BB962C8B-B14F-4D97-AF65-F5344CB8AC3E}">
        <p14:creationId xmlns:p14="http://schemas.microsoft.com/office/powerpoint/2010/main" val="1879482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kern="1200" dirty="0">
                <a:solidFill>
                  <a:schemeClr val="tx1"/>
                </a:solidFill>
                <a:effectLst/>
                <a:latin typeface="+mn-lt"/>
                <a:ea typeface="+mn-ea"/>
                <a:cs typeface="+mn-cs"/>
              </a:rPr>
              <a:t>Developmental selling focuses on creating new demand, educating customers, introducing innovative products, or entering untapped markets.</a:t>
            </a:r>
          </a:p>
          <a:p>
            <a:pPr marL="228600" indent="-228600">
              <a:buAutoNum type="arabicPeriod"/>
            </a:pPr>
            <a:r>
              <a:rPr lang="en-US" sz="1200" b="0" i="0" kern="1200" dirty="0">
                <a:solidFill>
                  <a:schemeClr val="tx1"/>
                </a:solidFill>
                <a:effectLst/>
                <a:latin typeface="+mn-lt"/>
                <a:ea typeface="+mn-ea"/>
                <a:cs typeface="+mn-cs"/>
              </a:rPr>
              <a:t>Refers to the routine, established tasks and functions involved in fulfilling existing customer demand and managing day-to-day sales operations. Eg-existing needs, transactional, well-established products</a:t>
            </a:r>
          </a:p>
          <a:p>
            <a:pPr marL="228600" indent="-228600">
              <a:buAutoNum type="arabicPeriod"/>
            </a:pPr>
            <a:r>
              <a:rPr lang="en-US" sz="1200" b="0" i="0" kern="1200" dirty="0">
                <a:solidFill>
                  <a:schemeClr val="tx1"/>
                </a:solidFill>
                <a:effectLst/>
                <a:latin typeface="+mn-lt"/>
                <a:ea typeface="+mn-ea"/>
                <a:cs typeface="+mn-cs"/>
              </a:rPr>
              <a:t>involves the art of servicing the existing accounts, securing promotional cooperation, counting inventory and taking replenishment orders, and delivering the products.</a:t>
            </a:r>
          </a:p>
          <a:p>
            <a:pPr marL="228600" indent="-228600">
              <a:buAutoNum type="arabicPeriod"/>
            </a:pP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23</a:t>
            </a:fld>
            <a:endParaRPr lang="en-IN"/>
          </a:p>
        </p:txBody>
      </p:sp>
    </p:spTree>
    <p:extLst>
      <p:ext uri="{BB962C8B-B14F-4D97-AF65-F5344CB8AC3E}">
        <p14:creationId xmlns:p14="http://schemas.microsoft.com/office/powerpoint/2010/main" val="2066449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26</a:t>
            </a:fld>
            <a:endParaRPr lang="en-IN"/>
          </a:p>
        </p:txBody>
      </p:sp>
    </p:spTree>
    <p:extLst>
      <p:ext uri="{BB962C8B-B14F-4D97-AF65-F5344CB8AC3E}">
        <p14:creationId xmlns:p14="http://schemas.microsoft.com/office/powerpoint/2010/main" val="2998103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27</a:t>
            </a:fld>
            <a:endParaRPr lang="en-IN"/>
          </a:p>
        </p:txBody>
      </p:sp>
    </p:spTree>
    <p:extLst>
      <p:ext uri="{BB962C8B-B14F-4D97-AF65-F5344CB8AC3E}">
        <p14:creationId xmlns:p14="http://schemas.microsoft.com/office/powerpoint/2010/main" val="36193726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occurs when you must choose between two desirable outcomes.</a:t>
            </a:r>
          </a:p>
          <a:p>
            <a:pPr marL="228600" indent="-228600">
              <a:buAutoNum type="arabicPeriod"/>
            </a:pPr>
            <a:r>
              <a:rPr lang="en-US" dirty="0"/>
              <a:t>occurs when you must choose between two unattractive outcomes.</a:t>
            </a:r>
          </a:p>
          <a:p>
            <a:pPr marL="228600" indent="-228600">
              <a:buAutoNum type="arabicPeriod"/>
            </a:pPr>
            <a:r>
              <a:rPr lang="en-US" dirty="0"/>
              <a:t>exists when ONE event or goal has both attractive and unattractive features.</a:t>
            </a:r>
          </a:p>
          <a:p>
            <a:pPr marL="228600" indent="-228600">
              <a:buAutoNum type="arabicPeriod"/>
            </a:pPr>
            <a:r>
              <a:rPr lang="en-US" dirty="0"/>
              <a:t>here you must choose between two or more things, each of which has both desirable and undesirable features.</a:t>
            </a:r>
          </a:p>
        </p:txBody>
      </p:sp>
      <p:sp>
        <p:nvSpPr>
          <p:cNvPr id="4" name="Slide Number Placeholder 3"/>
          <p:cNvSpPr>
            <a:spLocks noGrp="1"/>
          </p:cNvSpPr>
          <p:nvPr>
            <p:ph type="sldNum" sz="quarter" idx="5"/>
          </p:nvPr>
        </p:nvSpPr>
        <p:spPr/>
        <p:txBody>
          <a:bodyPr/>
          <a:lstStyle/>
          <a:p>
            <a:fld id="{EFE3EBC8-A2D5-409F-8FAE-108FC9AC5C9D}" type="slidenum">
              <a:rPr lang="en-IN" smtClean="0"/>
              <a:t>29</a:t>
            </a:fld>
            <a:endParaRPr lang="en-IN"/>
          </a:p>
        </p:txBody>
      </p:sp>
    </p:spTree>
    <p:extLst>
      <p:ext uri="{BB962C8B-B14F-4D97-AF65-F5344CB8AC3E}">
        <p14:creationId xmlns:p14="http://schemas.microsoft.com/office/powerpoint/2010/main" val="27936774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Coercion: the use of force to persuade someone to do something that they are unwilling to do, which attempts to avoid directly confronting the issue at hand.</a:t>
            </a:r>
          </a:p>
          <a:p>
            <a:r>
              <a:rPr lang="en-US" dirty="0"/>
              <a:t>Conciliation : the action or process of ending a disagreement, often by discussion between the groups or people involved ,which attempts to avoid directly confronting the issue at hand.</a:t>
            </a:r>
          </a:p>
          <a:p>
            <a:r>
              <a:rPr lang="en-US" dirty="0"/>
              <a:t>Arbitration: a process in which an independent person makes an official decision that ends a legal disagreement.</a:t>
            </a:r>
          </a:p>
          <a:p>
            <a:r>
              <a:rPr lang="en-US" dirty="0"/>
              <a:t>Adjudication: the act of judging a case, competition, or argument, or of making a formal decision</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30</a:t>
            </a:fld>
            <a:endParaRPr lang="en-IN"/>
          </a:p>
        </p:txBody>
      </p:sp>
    </p:spTree>
    <p:extLst>
      <p:ext uri="{BB962C8B-B14F-4D97-AF65-F5344CB8AC3E}">
        <p14:creationId xmlns:p14="http://schemas.microsoft.com/office/powerpoint/2010/main" val="16158605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Negotiation occurs when someone else has what you want and you are </a:t>
            </a:r>
            <a:r>
              <a:rPr lang="en-US"/>
              <a:t>prepared to bargain </a:t>
            </a:r>
            <a:r>
              <a:rPr lang="en-US" dirty="0"/>
              <a:t>for it and the vise versa.</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32</a:t>
            </a:fld>
            <a:endParaRPr lang="en-IN"/>
          </a:p>
        </p:txBody>
      </p:sp>
    </p:spTree>
    <p:extLst>
      <p:ext uri="{BB962C8B-B14F-4D97-AF65-F5344CB8AC3E}">
        <p14:creationId xmlns:p14="http://schemas.microsoft.com/office/powerpoint/2010/main" val="2712465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 summary, personal selling is a personalized and interactive promotional method focused on understanding customer needs, building relationships, and achieving mutual satisfaction through direct communication</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35</a:t>
            </a:fld>
            <a:endParaRPr lang="en-IN"/>
          </a:p>
        </p:txBody>
      </p:sp>
    </p:spTree>
    <p:extLst>
      <p:ext uri="{BB962C8B-B14F-4D97-AF65-F5344CB8AC3E}">
        <p14:creationId xmlns:p14="http://schemas.microsoft.com/office/powerpoint/2010/main" val="1080716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activity aims at understanding the level of sales related knowledge  among students and also to highlight the need for learning sales.</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3</a:t>
            </a:fld>
            <a:endParaRPr lang="en-IN"/>
          </a:p>
        </p:txBody>
      </p:sp>
    </p:spTree>
    <p:extLst>
      <p:ext uri="{BB962C8B-B14F-4D97-AF65-F5344CB8AC3E}">
        <p14:creationId xmlns:p14="http://schemas.microsoft.com/office/powerpoint/2010/main" val="4965362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 sales presentation is a structured, persuasive communication where a salesperson explains the features, advantages, and benefits of a product or service to a potential customer, with the goal of addressing the prospect's needs and motivating them to make a purchase decision</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38</a:t>
            </a:fld>
            <a:endParaRPr lang="en-IN"/>
          </a:p>
        </p:txBody>
      </p:sp>
    </p:spTree>
    <p:extLst>
      <p:ext uri="{BB962C8B-B14F-4D97-AF65-F5344CB8AC3E}">
        <p14:creationId xmlns:p14="http://schemas.microsoft.com/office/powerpoint/2010/main" val="30992970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kern="1200" dirty="0">
                <a:solidFill>
                  <a:schemeClr val="tx1"/>
                </a:solidFill>
                <a:effectLst/>
                <a:latin typeface="+mn-lt"/>
                <a:ea typeface="+mn-ea"/>
                <a:cs typeface="+mn-cs"/>
              </a:rPr>
              <a:t>A pre-prepared and scripted presentation that follows a fixed format and is delivered in the same way to every customer, commonly used for low-involvement or routine products</a:t>
            </a:r>
          </a:p>
          <a:p>
            <a:pPr marL="228600" indent="-228600">
              <a:buAutoNum type="arabicPeriod"/>
            </a:pPr>
            <a:r>
              <a:rPr lang="en-US" sz="1200" b="0" i="0" kern="1200" dirty="0">
                <a:solidFill>
                  <a:schemeClr val="tx1"/>
                </a:solidFill>
                <a:effectLst/>
                <a:latin typeface="+mn-lt"/>
                <a:ea typeface="+mn-ea"/>
                <a:cs typeface="+mn-cs"/>
              </a:rPr>
              <a:t>A structured presentation with a flexible framework allowing minor adjustments based on customer input, balancing efficiency with some personalization.</a:t>
            </a:r>
          </a:p>
          <a:p>
            <a:pPr marL="228600" indent="-228600">
              <a:buAutoNum type="arabicPeriod"/>
            </a:pPr>
            <a:r>
              <a:rPr lang="en-US" sz="1200" b="0" i="0" kern="1200" dirty="0">
                <a:solidFill>
                  <a:schemeClr val="tx1"/>
                </a:solidFill>
                <a:effectLst/>
                <a:latin typeface="+mn-lt"/>
                <a:ea typeface="+mn-ea"/>
                <a:cs typeface="+mn-cs"/>
              </a:rPr>
              <a:t>A fully customized approach designed specifically for the client, based on research into their needs, challenges, and goals, typically used in complex B2B sales.</a:t>
            </a:r>
          </a:p>
          <a:p>
            <a:pPr marL="228600" indent="-228600">
              <a:buAutoNum type="arabicPeriod"/>
            </a:pPr>
            <a:r>
              <a:rPr lang="en-US" sz="1200" b="0" i="0" kern="1200" dirty="0">
                <a:solidFill>
                  <a:schemeClr val="tx1"/>
                </a:solidFill>
                <a:effectLst/>
                <a:latin typeface="+mn-lt"/>
                <a:ea typeface="+mn-ea"/>
                <a:cs typeface="+mn-cs"/>
              </a:rPr>
              <a:t>Focuses on identifying individual customer needs through questions and tailoring the presentation in real time to address those specific requirements.</a:t>
            </a:r>
          </a:p>
          <a:p>
            <a:pPr marL="228600" indent="-228600">
              <a:buAutoNum type="arabicPeriod"/>
            </a:pPr>
            <a:endParaRPr lang="en-US" sz="1200" b="0" i="0" kern="1200" dirty="0">
              <a:solidFill>
                <a:schemeClr val="tx1"/>
              </a:solidFill>
              <a:effectLst/>
              <a:latin typeface="+mn-lt"/>
              <a:ea typeface="+mn-ea"/>
              <a:cs typeface="+mn-cs"/>
            </a:endParaRPr>
          </a:p>
          <a:p>
            <a:pPr marL="228600" indent="-228600">
              <a:buAutoNum type="arabicPeriod"/>
            </a:pPr>
            <a:endParaRPr lang="en-US" sz="1200" b="0" i="0" kern="1200" dirty="0">
              <a:solidFill>
                <a:schemeClr val="tx1"/>
              </a:solidFill>
              <a:effectLst/>
              <a:latin typeface="+mn-lt"/>
              <a:ea typeface="+mn-ea"/>
              <a:cs typeface="+mn-cs"/>
            </a:endParaRPr>
          </a:p>
          <a:p>
            <a:pPr marL="228600" indent="-228600">
              <a:buAutoNum type="arabicPeriod"/>
            </a:pP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39</a:t>
            </a:fld>
            <a:endParaRPr lang="en-IN"/>
          </a:p>
        </p:txBody>
      </p:sp>
    </p:spTree>
    <p:extLst>
      <p:ext uri="{BB962C8B-B14F-4D97-AF65-F5344CB8AC3E}">
        <p14:creationId xmlns:p14="http://schemas.microsoft.com/office/powerpoint/2010/main" val="156666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5. </a:t>
            </a:r>
            <a:r>
              <a:rPr lang="en-US" sz="1200" b="0" i="0" kern="1200" dirty="0">
                <a:solidFill>
                  <a:schemeClr val="tx1"/>
                </a:solidFill>
                <a:effectLst/>
                <a:latin typeface="+mn-lt"/>
                <a:ea typeface="+mn-ea"/>
                <a:cs typeface="+mn-cs"/>
              </a:rPr>
              <a:t>Focuses on identifying individual customer needs through questions and tailoring the presentation in real time to address those specific requirements.</a:t>
            </a:r>
          </a:p>
          <a:p>
            <a:r>
              <a:rPr lang="en-US" sz="1200" b="0" i="0" kern="1200" dirty="0">
                <a:solidFill>
                  <a:schemeClr val="tx1"/>
                </a:solidFill>
                <a:effectLst/>
                <a:latin typeface="+mn-lt"/>
                <a:ea typeface="+mn-ea"/>
                <a:cs typeface="+mn-cs"/>
              </a:rPr>
              <a:t>6. Highlights a customer’s specific problem or pain point and presents the product or service as the ideal solution, including evidence and case studies</a:t>
            </a:r>
          </a:p>
          <a:p>
            <a:r>
              <a:rPr lang="en-US" sz="1200" b="0" i="0" kern="1200" dirty="0">
                <a:solidFill>
                  <a:schemeClr val="tx1"/>
                </a:solidFill>
                <a:effectLst/>
                <a:latin typeface="+mn-lt"/>
                <a:ea typeface="+mn-ea"/>
                <a:cs typeface="+mn-cs"/>
              </a:rPr>
              <a:t>7. Uses emotional and logical appeals to influence the customer’s decision, often through storytelling, testimonials, and creating a sense of urgency</a:t>
            </a:r>
          </a:p>
          <a:p>
            <a:r>
              <a:rPr lang="en-US" sz="1200" b="0" i="0" kern="1200" dirty="0">
                <a:solidFill>
                  <a:schemeClr val="tx1"/>
                </a:solidFill>
                <a:effectLst/>
                <a:latin typeface="+mn-lt"/>
                <a:ea typeface="+mn-ea"/>
                <a:cs typeface="+mn-cs"/>
              </a:rPr>
              <a:t>8. Concentrates on delivering detailed information, educating the customer about the product or service, suitable for new or complex offerings</a:t>
            </a:r>
          </a:p>
          <a:p>
            <a:r>
              <a:rPr lang="en-US" sz="1200" b="0" i="0" kern="1200" dirty="0">
                <a:solidFill>
                  <a:schemeClr val="tx1"/>
                </a:solidFill>
                <a:effectLst/>
                <a:latin typeface="+mn-lt"/>
                <a:ea typeface="+mn-ea"/>
                <a:cs typeface="+mn-cs"/>
              </a:rPr>
              <a:t>9. Salesperson acts as an advisor, working closely with the customer to explore needs and recommend comprehensive solutions, often for high-value or specialized products.</a:t>
            </a:r>
          </a:p>
          <a:p>
            <a:r>
              <a:rPr lang="en-US" sz="1200" b="0" i="0" kern="1200" dirty="0">
                <a:solidFill>
                  <a:schemeClr val="tx1"/>
                </a:solidFill>
                <a:effectLst/>
                <a:latin typeface="+mn-lt"/>
                <a:ea typeface="+mn-ea"/>
                <a:cs typeface="+mn-cs"/>
              </a:rPr>
              <a:t>10. Relies on showing the product in action, either physically or via audio-visual aids, to illustrate benefits and features</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40</a:t>
            </a:fld>
            <a:endParaRPr lang="en-IN"/>
          </a:p>
        </p:txBody>
      </p:sp>
    </p:spTree>
    <p:extLst>
      <p:ext uri="{BB962C8B-B14F-4D97-AF65-F5344CB8AC3E}">
        <p14:creationId xmlns:p14="http://schemas.microsoft.com/office/powerpoint/2010/main" val="3398223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the salesman says directly on the very face of the customer that his objection is totally false or wrong.</a:t>
            </a:r>
          </a:p>
          <a:p>
            <a:pPr marL="228600" indent="-228600">
              <a:buAutoNum type="arabicPeriod"/>
            </a:pPr>
            <a:r>
              <a:rPr lang="en-US" dirty="0"/>
              <a:t>agrees with the objection or objections of the customer, but then makes a statement which offsets the objection. That is why this method is also called yes, but method.</a:t>
            </a:r>
          </a:p>
          <a:p>
            <a:pPr marL="228600" indent="-228600">
              <a:buAutoNum type="arabicPeriod"/>
            </a:pPr>
            <a:r>
              <a:rPr lang="en-US" dirty="0"/>
              <a:t>The boomerang method is one where the objection raised by the customer is thrown back (returned) by the salesman in the form of a reason, why he should purchase the product. ("Translation Method”)</a:t>
            </a:r>
          </a:p>
          <a:p>
            <a:pPr marL="228600" indent="-228600">
              <a:buAutoNum type="arabicPeriod"/>
            </a:pPr>
            <a:r>
              <a:rPr lang="en-US" dirty="0"/>
              <a:t>salesman admits the validity of the objection but offsets the objection by a superior point of greater advantage to the customer. Eg-The lower price compensates the lower quality.</a:t>
            </a:r>
          </a:p>
          <a:p>
            <a:pPr marL="228600" indent="-228600">
              <a:buAutoNum type="arabicPeriod"/>
            </a:pPr>
            <a:r>
              <a:rPr lang="en-US" dirty="0"/>
              <a:t>In this case the objection is raised by the customer. Instead of replying to that objection, the salesman asks certain questions from the customer which makes the customer to answer his own objection.</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41</a:t>
            </a:fld>
            <a:endParaRPr lang="en-IN"/>
          </a:p>
        </p:txBody>
      </p:sp>
    </p:spTree>
    <p:extLst>
      <p:ext uri="{BB962C8B-B14F-4D97-AF65-F5344CB8AC3E}">
        <p14:creationId xmlns:p14="http://schemas.microsoft.com/office/powerpoint/2010/main" val="2262782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 personal selling, follow-up action refers to maintaining contact with the customer after the sale to ensure satisfaction, resolve any issues, and build long-term relationships that encourage repeat business and referrals</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42</a:t>
            </a:fld>
            <a:endParaRPr lang="en-IN"/>
          </a:p>
        </p:txBody>
      </p:sp>
    </p:spTree>
    <p:extLst>
      <p:ext uri="{BB962C8B-B14F-4D97-AF65-F5344CB8AC3E}">
        <p14:creationId xmlns:p14="http://schemas.microsoft.com/office/powerpoint/2010/main" val="3763142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It is the attainment of sales force goals in an effective and efficient manner through planning,</a:t>
            </a:r>
          </a:p>
          <a:p>
            <a:r>
              <a:rPr lang="en-US" sz="1200" b="0" i="0" kern="1200" dirty="0">
                <a:solidFill>
                  <a:schemeClr val="tx1"/>
                </a:solidFill>
                <a:effectLst/>
                <a:latin typeface="+mn-lt"/>
                <a:ea typeface="+mn-ea"/>
                <a:cs typeface="+mn-cs"/>
              </a:rPr>
              <a:t>staffing, training, leading and controlling organizational resources.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Sales management is the process of developing a sales force, coordinating sales operations, and</a:t>
            </a:r>
          </a:p>
          <a:p>
            <a:r>
              <a:rPr lang="en-US" sz="1200" b="0" i="0" kern="1200" dirty="0">
                <a:solidFill>
                  <a:schemeClr val="tx1"/>
                </a:solidFill>
                <a:effectLst/>
                <a:latin typeface="+mn-lt"/>
                <a:ea typeface="+mn-ea"/>
                <a:cs typeface="+mn-cs"/>
              </a:rPr>
              <a:t>implementing sales techniques that allow a business to consistently hit, and even surpass, its</a:t>
            </a:r>
          </a:p>
          <a:p>
            <a:r>
              <a:rPr lang="en-US" sz="1200" b="0" i="0" kern="1200" dirty="0">
                <a:solidFill>
                  <a:schemeClr val="tx1"/>
                </a:solidFill>
                <a:effectLst/>
                <a:latin typeface="+mn-lt"/>
                <a:ea typeface="+mn-ea"/>
                <a:cs typeface="+mn-cs"/>
              </a:rPr>
              <a:t>sales targets.</a:t>
            </a:r>
          </a:p>
          <a:p>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4</a:t>
            </a:fld>
            <a:endParaRPr lang="en-IN"/>
          </a:p>
        </p:txBody>
      </p:sp>
    </p:spTree>
    <p:extLst>
      <p:ext uri="{BB962C8B-B14F-4D97-AF65-F5344CB8AC3E}">
        <p14:creationId xmlns:p14="http://schemas.microsoft.com/office/powerpoint/2010/main" val="380018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1.Similar to other management activities, sales management also have a specific purpose and intended for the achievement of specified goals or objectives.</a:t>
            </a:r>
          </a:p>
          <a:p>
            <a:r>
              <a:rPr lang="en-US" dirty="0"/>
              <a:t>2.The sales manager needs to perform sales management functions regularly, and this process is never-ending.</a:t>
            </a:r>
          </a:p>
          <a:p>
            <a:r>
              <a:rPr lang="en-US" dirty="0"/>
              <a:t>3.It is an organized way of handling the sales function of the company where every problem has a defined and proven solution.</a:t>
            </a:r>
          </a:p>
          <a:p>
            <a:r>
              <a:rPr lang="en-US" dirty="0"/>
              <a:t>4.The salespeople make efforts to build a strong customer relationship to sell the products or services effectively.</a:t>
            </a:r>
          </a:p>
          <a:p>
            <a:r>
              <a:rPr lang="en-US" dirty="0"/>
              <a:t>5.Marketing is a broader concept; marketing management includes all the activities related to sales management.</a:t>
            </a:r>
          </a:p>
          <a:p>
            <a:r>
              <a:rPr lang="en-US" dirty="0"/>
              <a:t>6.It is the combined efforts of the whole sales team, including salesperson, sales executive, sales head, sales manager and after-sales service personnel.</a:t>
            </a:r>
          </a:p>
          <a:p>
            <a:r>
              <a:rPr lang="en-US" dirty="0"/>
              <a:t>7.It is a universally applicable concept which has been adopted and tested by every kind of business organizations.</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5</a:t>
            </a:fld>
            <a:endParaRPr lang="en-IN"/>
          </a:p>
        </p:txBody>
      </p:sp>
    </p:spTree>
    <p:extLst>
      <p:ext uri="{BB962C8B-B14F-4D97-AF65-F5344CB8AC3E}">
        <p14:creationId xmlns:p14="http://schemas.microsoft.com/office/powerpoint/2010/main" val="2115005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In this period whatever products available were harvested with limited offerings.</a:t>
            </a:r>
          </a:p>
          <a:p>
            <a:pPr marL="228600" indent="-228600">
              <a:buAutoNum type="arabicPeriod"/>
            </a:pPr>
            <a:r>
              <a:rPr lang="en-US" dirty="0"/>
              <a:t>The primary objective was to only produce product and sell it to the market in assumption that customers have to accept it as alternatives were not available.</a:t>
            </a:r>
          </a:p>
          <a:p>
            <a:pPr marL="228600" indent="-228600">
              <a:buAutoNum type="arabicPeriod"/>
            </a:pPr>
            <a:r>
              <a:rPr lang="en-US" dirty="0"/>
              <a:t>Here price became one of the most important features to organizations to get an edge over their rivals.</a:t>
            </a:r>
          </a:p>
          <a:p>
            <a:pPr marL="228600" indent="-228600">
              <a:buAutoNum type="arabicPeriod"/>
            </a:pPr>
            <a:r>
              <a:rPr lang="en-US" dirty="0"/>
              <a:t>Business consolidated market related activities like advertisement, sales promotion, public relation </a:t>
            </a:r>
            <a:r>
              <a:rPr lang="en-US" dirty="0" err="1"/>
              <a:t>etc</a:t>
            </a:r>
            <a:r>
              <a:rPr lang="en-US" dirty="0"/>
              <a:t> into a consolidated department and concentrating on</a:t>
            </a:r>
          </a:p>
          <a:p>
            <a:pPr marL="0" indent="0">
              <a:buNone/>
            </a:pPr>
            <a:r>
              <a:rPr lang="en-US" dirty="0"/>
              <a:t>brand positioning.</a:t>
            </a:r>
          </a:p>
          <a:p>
            <a:pPr marL="0" indent="0">
              <a:buNone/>
            </a:pPr>
            <a:r>
              <a:rPr lang="en-US" dirty="0"/>
              <a:t>5. Now customers are the focal point and all employees became part of the marketing effort.</a:t>
            </a: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6</a:t>
            </a:fld>
            <a:endParaRPr lang="en-IN"/>
          </a:p>
        </p:txBody>
      </p:sp>
    </p:spTree>
    <p:extLst>
      <p:ext uri="{BB962C8B-B14F-4D97-AF65-F5344CB8AC3E}">
        <p14:creationId xmlns:p14="http://schemas.microsoft.com/office/powerpoint/2010/main" val="1537271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Explain how geography and other early factors influenced sales ppl</a:t>
            </a:r>
          </a:p>
        </p:txBody>
      </p:sp>
      <p:sp>
        <p:nvSpPr>
          <p:cNvPr id="4" name="Slide Number Placeholder 3"/>
          <p:cNvSpPr>
            <a:spLocks noGrp="1"/>
          </p:cNvSpPr>
          <p:nvPr>
            <p:ph type="sldNum" sz="quarter" idx="5"/>
          </p:nvPr>
        </p:nvSpPr>
        <p:spPr/>
        <p:txBody>
          <a:bodyPr/>
          <a:lstStyle/>
          <a:p>
            <a:fld id="{EFE3EBC8-A2D5-409F-8FAE-108FC9AC5C9D}" type="slidenum">
              <a:rPr lang="en-IN" smtClean="0"/>
              <a:t>7</a:t>
            </a:fld>
            <a:endParaRPr lang="en-IN"/>
          </a:p>
        </p:txBody>
      </p:sp>
    </p:spTree>
    <p:extLst>
      <p:ext uri="{BB962C8B-B14F-4D97-AF65-F5344CB8AC3E}">
        <p14:creationId xmlns:p14="http://schemas.microsoft.com/office/powerpoint/2010/main" val="2950320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it means that sales management helps the marketing and selling plans to convert or transform into profitable actions.(tell about </a:t>
            </a:r>
            <a:r>
              <a:rPr lang="en-US" dirty="0" err="1"/>
              <a:t>dagmar</a:t>
            </a:r>
            <a:r>
              <a:rPr lang="en-US" dirty="0"/>
              <a:t>)</a:t>
            </a:r>
          </a:p>
          <a:p>
            <a:pPr marL="228600" indent="-228600">
              <a:buAutoNum type="arabicPeriod"/>
            </a:pPr>
            <a:r>
              <a:rPr lang="en-US" dirty="0"/>
              <a:t>Sales manager is responsible for all the activities such as recruitment, selection, training &amp; development, performance appraisal, and compensation of the salespeople.</a:t>
            </a:r>
          </a:p>
          <a:p>
            <a:pPr marL="228600" indent="-228600">
              <a:buAutoNum type="arabicPeriod"/>
            </a:pPr>
            <a:r>
              <a:rPr lang="en-US" dirty="0"/>
              <a:t>sales manager inspires the sales people such that they have passion to sell the product or have curiosity to attain sales.</a:t>
            </a:r>
          </a:p>
          <a:p>
            <a:pPr marL="228600" indent="-228600">
              <a:buAutoNum type="arabicPeriod"/>
            </a:pPr>
            <a:r>
              <a:rPr lang="en-US" dirty="0"/>
              <a:t>(own words)</a:t>
            </a:r>
          </a:p>
          <a:p>
            <a:pPr marL="228600" indent="-228600">
              <a:buAutoNum type="arabicPeriod"/>
            </a:pPr>
            <a:r>
              <a:rPr lang="en-US" dirty="0"/>
              <a:t>The customers are induced to buy the product because of the brand image and better performance over prolong period of time can result in goodwill of the product among the customers and intermediaries.</a:t>
            </a:r>
          </a:p>
          <a:p>
            <a:pPr marL="228600" indent="-228600">
              <a:buAutoNum type="arabicPeriod"/>
            </a:pPr>
            <a:endParaRPr lang="en-US" dirty="0"/>
          </a:p>
          <a:p>
            <a:pPr marL="228600" indent="-228600">
              <a:buAutoNum type="arabicPeriod"/>
            </a:pPr>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8</a:t>
            </a:fld>
            <a:endParaRPr lang="en-IN"/>
          </a:p>
        </p:txBody>
      </p:sp>
    </p:spTree>
    <p:extLst>
      <p:ext uri="{BB962C8B-B14F-4D97-AF65-F5344CB8AC3E}">
        <p14:creationId xmlns:p14="http://schemas.microsoft.com/office/powerpoint/2010/main" val="328609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6. </a:t>
            </a:r>
            <a:r>
              <a:rPr lang="en-US" dirty="0"/>
              <a:t>to collect the information related to consumer tastes and preferences, income occupation which will give idea related to consumer purchasing power that can affect the selling process.</a:t>
            </a:r>
          </a:p>
          <a:p>
            <a:r>
              <a:rPr lang="en-US" dirty="0"/>
              <a:t>7. will try to understand what deviations is they're between actual sales and desired sales in its the sales are lagging behind than immediate corrective measures need to be adopted.</a:t>
            </a:r>
          </a:p>
          <a:p>
            <a:r>
              <a:rPr lang="en-US" dirty="0"/>
              <a:t>8. Motivate the salespeople to attain or achieve sales targets they can provide incentives and bonuses to effects. Eg- tell how managers spend from their own pocket </a:t>
            </a:r>
          </a:p>
          <a:p>
            <a:endParaRPr lang="en-IN" dirty="0"/>
          </a:p>
        </p:txBody>
      </p:sp>
      <p:sp>
        <p:nvSpPr>
          <p:cNvPr id="4" name="Slide Number Placeholder 3"/>
          <p:cNvSpPr>
            <a:spLocks noGrp="1"/>
          </p:cNvSpPr>
          <p:nvPr>
            <p:ph type="sldNum" sz="quarter" idx="5"/>
          </p:nvPr>
        </p:nvSpPr>
        <p:spPr/>
        <p:txBody>
          <a:bodyPr/>
          <a:lstStyle/>
          <a:p>
            <a:fld id="{EFE3EBC8-A2D5-409F-8FAE-108FC9AC5C9D}" type="slidenum">
              <a:rPr lang="en-IN" smtClean="0"/>
              <a:t>9</a:t>
            </a:fld>
            <a:endParaRPr lang="en-IN"/>
          </a:p>
        </p:txBody>
      </p:sp>
    </p:spTree>
    <p:extLst>
      <p:ext uri="{BB962C8B-B14F-4D97-AF65-F5344CB8AC3E}">
        <p14:creationId xmlns:p14="http://schemas.microsoft.com/office/powerpoint/2010/main" val="4230416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Explain with real time examples</a:t>
            </a:r>
          </a:p>
        </p:txBody>
      </p:sp>
      <p:sp>
        <p:nvSpPr>
          <p:cNvPr id="4" name="Slide Number Placeholder 3"/>
          <p:cNvSpPr>
            <a:spLocks noGrp="1"/>
          </p:cNvSpPr>
          <p:nvPr>
            <p:ph type="sldNum" sz="quarter" idx="5"/>
          </p:nvPr>
        </p:nvSpPr>
        <p:spPr/>
        <p:txBody>
          <a:bodyPr/>
          <a:lstStyle/>
          <a:p>
            <a:fld id="{EFE3EBC8-A2D5-409F-8FAE-108FC9AC5C9D}" type="slidenum">
              <a:rPr lang="en-IN" smtClean="0"/>
              <a:t>10</a:t>
            </a:fld>
            <a:endParaRPr lang="en-IN"/>
          </a:p>
        </p:txBody>
      </p:sp>
    </p:spTree>
    <p:extLst>
      <p:ext uri="{BB962C8B-B14F-4D97-AF65-F5344CB8AC3E}">
        <p14:creationId xmlns:p14="http://schemas.microsoft.com/office/powerpoint/2010/main" val="2108050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21223-165D-399B-56EA-6230CDB1DC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CB11251-C7BA-D7A9-AE5F-067EE44CF0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C9BE680-7AF9-AE88-1FE0-68611A2F1FE9}"/>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5" name="Footer Placeholder 4">
            <a:extLst>
              <a:ext uri="{FF2B5EF4-FFF2-40B4-BE49-F238E27FC236}">
                <a16:creationId xmlns:a16="http://schemas.microsoft.com/office/drawing/2014/main" id="{04F953AC-DBF8-A01C-8FB2-B1301A15E3B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9A616B9-A048-CF0E-A7E6-92C0306DAF3F}"/>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3731447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C80C6-A9C8-6A99-6329-D50C97A43C46}"/>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D7D2B0A-6F30-E198-6A45-16E6261225A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97CE572-D2CA-C5E1-08CE-A5C6AF3BDFA7}"/>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5" name="Footer Placeholder 4">
            <a:extLst>
              <a:ext uri="{FF2B5EF4-FFF2-40B4-BE49-F238E27FC236}">
                <a16:creationId xmlns:a16="http://schemas.microsoft.com/office/drawing/2014/main" id="{2489ACF0-1105-BA09-0397-9F6A40D7206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FA2AD1E-28F4-8240-E2BB-517C2BA026C2}"/>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2860020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8FED78-8E1C-8221-6D56-3930782B04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30A0265-660C-CFF0-5D74-441C682364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E2C927E-9C29-7E82-4987-0EC1265DC55C}"/>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5" name="Footer Placeholder 4">
            <a:extLst>
              <a:ext uri="{FF2B5EF4-FFF2-40B4-BE49-F238E27FC236}">
                <a16:creationId xmlns:a16="http://schemas.microsoft.com/office/drawing/2014/main" id="{E5471BE2-85A8-9669-A4E1-E205D066A2C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205066A-446E-0643-205B-2973493CC95E}"/>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1045025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58185-0AC5-E7FE-2B46-5D02F6C942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A29A6D1-BB42-C6E8-E73F-739CA1B09E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EC9D8FF-26E7-95F8-FC93-85D5CA0316A9}"/>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5" name="Footer Placeholder 4">
            <a:extLst>
              <a:ext uri="{FF2B5EF4-FFF2-40B4-BE49-F238E27FC236}">
                <a16:creationId xmlns:a16="http://schemas.microsoft.com/office/drawing/2014/main" id="{AD1BD162-17D0-492E-6B78-2C778867EE7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1E9AF99-8F15-893E-A074-1AD1243C2EED}"/>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2441010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49634-7802-2077-A998-85558A7A47D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7E167CD-CC25-8289-7717-5E8C67C74C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E628A7-386F-0345-12AE-99567F08BA6D}"/>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5" name="Footer Placeholder 4">
            <a:extLst>
              <a:ext uri="{FF2B5EF4-FFF2-40B4-BE49-F238E27FC236}">
                <a16:creationId xmlns:a16="http://schemas.microsoft.com/office/drawing/2014/main" id="{19370EEF-999B-4B2F-19B4-56314A8A3A4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36A9779-9DA8-D99D-7930-D12809751867}"/>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31034892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CA7D8-286B-D8A1-27AB-3CC1EF07B6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00BA6ECB-3CE9-4F4E-0AB3-41EBDEEEB88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F77211-CF3A-AF28-3CA3-9A6917D11164}"/>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5" name="Footer Placeholder 4">
            <a:extLst>
              <a:ext uri="{FF2B5EF4-FFF2-40B4-BE49-F238E27FC236}">
                <a16:creationId xmlns:a16="http://schemas.microsoft.com/office/drawing/2014/main" id="{308C3437-DC41-671C-4584-883B263018C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1FDA08C-60A3-2ECE-F6C1-14B980D173A9}"/>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467676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2BC7D-6B7C-D8BD-AE13-5E7AB064211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F7246AE1-CAB2-83FE-2CD1-E31405401C2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10AC41E-0953-91DE-0B0E-FC83F442F5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E863DA1-2FA5-D559-A6DD-43B55B9DA68F}"/>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6" name="Footer Placeholder 5">
            <a:extLst>
              <a:ext uri="{FF2B5EF4-FFF2-40B4-BE49-F238E27FC236}">
                <a16:creationId xmlns:a16="http://schemas.microsoft.com/office/drawing/2014/main" id="{A1FA393F-BB51-1A14-6BAB-8D7EDDA40C3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280508B-C972-A242-76F7-3CBBC3B72A06}"/>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539028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96C4-B0B5-CE5B-5229-38EC780D94B4}"/>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90117E6-C80C-0717-1A42-3AE1C9EB43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BA95904-270D-DC02-C74C-7B9B4BF930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847E02AE-660E-4A3D-C3A7-68F1C73E5D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A8FACA-A766-8EE9-B241-CB3FA5565B2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B557BC9-0708-C9A1-A1B8-00FBF57093A0}"/>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8" name="Footer Placeholder 7">
            <a:extLst>
              <a:ext uri="{FF2B5EF4-FFF2-40B4-BE49-F238E27FC236}">
                <a16:creationId xmlns:a16="http://schemas.microsoft.com/office/drawing/2014/main" id="{403178C9-0916-8FDE-6BD6-8F81B91AC9FF}"/>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C1999075-D5AF-11FD-7BBC-B3832F4512BB}"/>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17492752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95B9A-A797-ADDD-E64C-05DA695BDD8B}"/>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6F4D07F-F11B-4061-BFA9-CF9B20D62BD2}"/>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4" name="Footer Placeholder 3">
            <a:extLst>
              <a:ext uri="{FF2B5EF4-FFF2-40B4-BE49-F238E27FC236}">
                <a16:creationId xmlns:a16="http://schemas.microsoft.com/office/drawing/2014/main" id="{CD90D29E-3424-0BE6-ED41-4616A6E2A30E}"/>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4144FD5-FFB3-A496-B004-B6DCBA646BE5}"/>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1562791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40050E-CDBC-25D1-9765-01BBC5A66620}"/>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3" name="Footer Placeholder 2">
            <a:extLst>
              <a:ext uri="{FF2B5EF4-FFF2-40B4-BE49-F238E27FC236}">
                <a16:creationId xmlns:a16="http://schemas.microsoft.com/office/drawing/2014/main" id="{D8F816B6-5195-37AA-A732-EFD09F44CD8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1B421B8D-A1D0-E1DA-88DB-6559157E44AE}"/>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20998128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E810D-A79F-749E-DB89-27205FA838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C095018-54DB-1688-6496-F4941655DF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7BF59B1-D2C3-5520-BDEE-AF59051AA9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5A46E1-1115-2323-784C-935FF9FECDB5}"/>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6" name="Footer Placeholder 5">
            <a:extLst>
              <a:ext uri="{FF2B5EF4-FFF2-40B4-BE49-F238E27FC236}">
                <a16:creationId xmlns:a16="http://schemas.microsoft.com/office/drawing/2014/main" id="{848DFA81-1797-A911-D1AF-DF7150607F5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18C75A1-DFE1-EC07-40ED-19F591CC6E15}"/>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1525531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6B52C-A8BB-652C-F5FE-99BF509022F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B3CBE4F-EA7A-14D9-0D87-D9EE85052A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63605E5-0833-3D72-7F7F-EF61380AD05A}"/>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5" name="Footer Placeholder 4">
            <a:extLst>
              <a:ext uri="{FF2B5EF4-FFF2-40B4-BE49-F238E27FC236}">
                <a16:creationId xmlns:a16="http://schemas.microsoft.com/office/drawing/2014/main" id="{D0FF2E95-4FB5-FAFB-E778-783664D7693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3EF23B-C29D-DEAF-0CD5-C22849978CB9}"/>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670147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0AFA2-44D2-40C3-845B-D2220D1905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B36D4C94-C05C-70B6-2C02-5B3056EBE0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2FE452A6-6AFA-8B7C-FFF9-DCB9AAA33C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C827E-2C74-4EB6-0E8D-83213467E799}"/>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6" name="Footer Placeholder 5">
            <a:extLst>
              <a:ext uri="{FF2B5EF4-FFF2-40B4-BE49-F238E27FC236}">
                <a16:creationId xmlns:a16="http://schemas.microsoft.com/office/drawing/2014/main" id="{7C520E8C-A151-453E-1643-78F2A95FCB7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542F066-8364-5452-3103-8210EF964742}"/>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14019492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293E8-99F6-D09A-F600-2402FD28BEF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7F60CF8-7562-B544-7A03-E7488FCEC0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4E50A66-6E47-EC4F-1F3A-663DFD621010}"/>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5" name="Footer Placeholder 4">
            <a:extLst>
              <a:ext uri="{FF2B5EF4-FFF2-40B4-BE49-F238E27FC236}">
                <a16:creationId xmlns:a16="http://schemas.microsoft.com/office/drawing/2014/main" id="{655706AA-F3B3-5FAF-5AA5-FC6F86D62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E23202A-E878-01F7-D371-082258796B34}"/>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2121924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DFC30E-4BBC-786D-61BD-E00104327DE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F1004BC-B3C2-B73C-6028-6B62F8EB2F3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D3C404A-A793-FCEC-9E2B-5C003CDCCA06}"/>
              </a:ext>
            </a:extLst>
          </p:cNvPr>
          <p:cNvSpPr>
            <a:spLocks noGrp="1"/>
          </p:cNvSpPr>
          <p:nvPr>
            <p:ph type="dt" sz="half" idx="10"/>
          </p:nvPr>
        </p:nvSpPr>
        <p:spPr/>
        <p:txBody>
          <a:bodyPr/>
          <a:lstStyle/>
          <a:p>
            <a:fld id="{60D84867-2813-4149-B31F-B2FDA45AEB97}" type="datetimeFigureOut">
              <a:rPr lang="en-IN" smtClean="0"/>
              <a:t>31-10-2025</a:t>
            </a:fld>
            <a:endParaRPr lang="en-IN"/>
          </a:p>
        </p:txBody>
      </p:sp>
      <p:sp>
        <p:nvSpPr>
          <p:cNvPr id="5" name="Footer Placeholder 4">
            <a:extLst>
              <a:ext uri="{FF2B5EF4-FFF2-40B4-BE49-F238E27FC236}">
                <a16:creationId xmlns:a16="http://schemas.microsoft.com/office/drawing/2014/main" id="{FEA9A643-BCC7-8227-8597-4600A2ABB8E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625D360-7DD9-62FC-9DA6-E590D3BB6892}"/>
              </a:ext>
            </a:extLst>
          </p:cNvPr>
          <p:cNvSpPr>
            <a:spLocks noGrp="1"/>
          </p:cNvSpPr>
          <p:nvPr>
            <p:ph type="sldNum" sz="quarter" idx="12"/>
          </p:nvPr>
        </p:nvSpPr>
        <p:spPr/>
        <p:txBody>
          <a:bodyPr/>
          <a:lstStyle/>
          <a:p>
            <a:fld id="{9E070B8D-10B9-4665-9326-98427C0D7B78}" type="slidenum">
              <a:rPr lang="en-IN" smtClean="0"/>
              <a:t>‹#›</a:t>
            </a:fld>
            <a:endParaRPr lang="en-IN"/>
          </a:p>
        </p:txBody>
      </p:sp>
    </p:spTree>
    <p:extLst>
      <p:ext uri="{BB962C8B-B14F-4D97-AF65-F5344CB8AC3E}">
        <p14:creationId xmlns:p14="http://schemas.microsoft.com/office/powerpoint/2010/main" val="3020487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A4C17-6CA5-C25F-8ACE-DB746ADED2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6BF9553-3BB8-C334-7A2D-691D3F50536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7FB511-87D7-19E0-C990-C5082D122634}"/>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5" name="Footer Placeholder 4">
            <a:extLst>
              <a:ext uri="{FF2B5EF4-FFF2-40B4-BE49-F238E27FC236}">
                <a16:creationId xmlns:a16="http://schemas.microsoft.com/office/drawing/2014/main" id="{8B7C17D7-5571-1A0C-7D8F-21FF530E35A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F169281-498A-0A5F-2A60-3BFC80ED18AD}"/>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797550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B0E92-133B-8D41-5A67-AB0137DEC51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DD17C57-73E1-7F7C-D4FA-357A83B707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7076E78-E132-E4F1-B3F7-4B56B955DDB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D38DB58-C711-973E-581C-8474ED7584B1}"/>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6" name="Footer Placeholder 5">
            <a:extLst>
              <a:ext uri="{FF2B5EF4-FFF2-40B4-BE49-F238E27FC236}">
                <a16:creationId xmlns:a16="http://schemas.microsoft.com/office/drawing/2014/main" id="{5275F00A-259F-2D87-E353-E91ACE31AD8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E268279-A292-E919-19B7-47816169EB96}"/>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721022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22C51-B3D5-8207-C51F-94A86F8312D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EB3B47E-3D6F-91B4-9CBB-7A21996B2B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E0CE84-9013-7E48-9884-3F8B7DFB35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E6084AA-2E66-5522-06CD-F186D9E7D6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B519998-1D50-3961-4E81-C1AED437FC1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0122E626-E77C-4D24-E311-DB2C27F299AB}"/>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8" name="Footer Placeholder 7">
            <a:extLst>
              <a:ext uri="{FF2B5EF4-FFF2-40B4-BE49-F238E27FC236}">
                <a16:creationId xmlns:a16="http://schemas.microsoft.com/office/drawing/2014/main" id="{56EC8AA2-F9A9-D104-154E-2DDEC8858EE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444D45BE-E40E-0054-6223-0F5B7B457B6A}"/>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376401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A5DD0-3562-8922-D1CB-96E77F48DA6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6AFDB381-0D72-0D3F-4EED-EDC39ED6F018}"/>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4" name="Footer Placeholder 3">
            <a:extLst>
              <a:ext uri="{FF2B5EF4-FFF2-40B4-BE49-F238E27FC236}">
                <a16:creationId xmlns:a16="http://schemas.microsoft.com/office/drawing/2014/main" id="{19F267F2-EC0A-1166-8606-89747D822E95}"/>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8E7E9E94-31B6-94D3-5EDE-285E170A80F1}"/>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221621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60D0AE-2987-4E96-D13C-215F02099695}"/>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3" name="Footer Placeholder 2">
            <a:extLst>
              <a:ext uri="{FF2B5EF4-FFF2-40B4-BE49-F238E27FC236}">
                <a16:creationId xmlns:a16="http://schemas.microsoft.com/office/drawing/2014/main" id="{85AC6470-1838-54AE-B521-EA62BC14B7D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09B742FB-4196-0F35-1420-142B687E9515}"/>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2720719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6B898-BB58-E4CB-77B4-CC0C5BBC02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83CE1AA-AF41-391A-E123-A1C1914FF2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EF51CF8D-09B5-97A7-65B7-5C831865F9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C9BF-3B43-7FFE-8297-C605AFBCA2DF}"/>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6" name="Footer Placeholder 5">
            <a:extLst>
              <a:ext uri="{FF2B5EF4-FFF2-40B4-BE49-F238E27FC236}">
                <a16:creationId xmlns:a16="http://schemas.microsoft.com/office/drawing/2014/main" id="{059ADE98-057D-B822-6CA1-4964C139D0B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FDD95A7-C97B-460A-FA0A-B37050BB6DD2}"/>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292458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7A128-5AD2-E7C4-EF50-6393D50013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8E480C8-6631-245D-E423-E5CDDCE972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6672051-3F34-17B5-B12B-8E889A07D5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FFEEFF-A401-E400-5C23-1C4852C4E0F8}"/>
              </a:ext>
            </a:extLst>
          </p:cNvPr>
          <p:cNvSpPr>
            <a:spLocks noGrp="1"/>
          </p:cNvSpPr>
          <p:nvPr>
            <p:ph type="dt" sz="half" idx="10"/>
          </p:nvPr>
        </p:nvSpPr>
        <p:spPr/>
        <p:txBody>
          <a:bodyPr/>
          <a:lstStyle/>
          <a:p>
            <a:fld id="{C6592609-DAE3-45FB-BCD9-59D0F0693A5E}" type="datetimeFigureOut">
              <a:rPr lang="en-IN" smtClean="0"/>
              <a:t>31-10-2025</a:t>
            </a:fld>
            <a:endParaRPr lang="en-IN"/>
          </a:p>
        </p:txBody>
      </p:sp>
      <p:sp>
        <p:nvSpPr>
          <p:cNvPr id="6" name="Footer Placeholder 5">
            <a:extLst>
              <a:ext uri="{FF2B5EF4-FFF2-40B4-BE49-F238E27FC236}">
                <a16:creationId xmlns:a16="http://schemas.microsoft.com/office/drawing/2014/main" id="{C3959D8E-23FC-CF15-A970-76A038593B3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D9E9D92-920F-1FBE-B804-305D48346405}"/>
              </a:ext>
            </a:extLst>
          </p:cNvPr>
          <p:cNvSpPr>
            <a:spLocks noGrp="1"/>
          </p:cNvSpPr>
          <p:nvPr>
            <p:ph type="sldNum" sz="quarter" idx="12"/>
          </p:nvPr>
        </p:nvSpPr>
        <p:spPr/>
        <p:txBody>
          <a:bodyPr/>
          <a:lstStyle/>
          <a:p>
            <a:fld id="{7B6BE6FA-AC1A-41BB-A7B2-83BF70CDE9CC}" type="slidenum">
              <a:rPr lang="en-IN" smtClean="0"/>
              <a:t>‹#›</a:t>
            </a:fld>
            <a:endParaRPr lang="en-IN"/>
          </a:p>
        </p:txBody>
      </p:sp>
    </p:spTree>
    <p:extLst>
      <p:ext uri="{BB962C8B-B14F-4D97-AF65-F5344CB8AC3E}">
        <p14:creationId xmlns:p14="http://schemas.microsoft.com/office/powerpoint/2010/main" val="214245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D863FA-3CAE-4AF9-E764-C85EC19EED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A6EAEA8-C6DA-4734-FADD-9F97E5C0F9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6B982B-CD9D-7E05-DB5A-A24A50682F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6592609-DAE3-45FB-BCD9-59D0F0693A5E}" type="datetimeFigureOut">
              <a:rPr lang="en-IN" smtClean="0"/>
              <a:t>31-10-2025</a:t>
            </a:fld>
            <a:endParaRPr lang="en-IN"/>
          </a:p>
        </p:txBody>
      </p:sp>
      <p:sp>
        <p:nvSpPr>
          <p:cNvPr id="5" name="Footer Placeholder 4">
            <a:extLst>
              <a:ext uri="{FF2B5EF4-FFF2-40B4-BE49-F238E27FC236}">
                <a16:creationId xmlns:a16="http://schemas.microsoft.com/office/drawing/2014/main" id="{DB71807B-0470-8741-DF0D-761A27D912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49892F97-A6BA-E233-0DAB-CA673EF8B6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B6BE6FA-AC1A-41BB-A7B2-83BF70CDE9CC}" type="slidenum">
              <a:rPr lang="en-IN" smtClean="0"/>
              <a:t>‹#›</a:t>
            </a:fld>
            <a:endParaRPr lang="en-IN"/>
          </a:p>
        </p:txBody>
      </p:sp>
      <p:pic>
        <p:nvPicPr>
          <p:cNvPr id="8" name="Picture 7">
            <a:extLst>
              <a:ext uri="{FF2B5EF4-FFF2-40B4-BE49-F238E27FC236}">
                <a16:creationId xmlns:a16="http://schemas.microsoft.com/office/drawing/2014/main" id="{9F28D0DF-44D8-DC7D-8E46-412A4F6A782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1276350"/>
          </a:xfrm>
          <a:prstGeom prst="rect">
            <a:avLst/>
          </a:prstGeom>
        </p:spPr>
      </p:pic>
    </p:spTree>
    <p:extLst>
      <p:ext uri="{BB962C8B-B14F-4D97-AF65-F5344CB8AC3E}">
        <p14:creationId xmlns:p14="http://schemas.microsoft.com/office/powerpoint/2010/main" val="244573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F65B09-76ED-0D4C-46E5-0FA3FA1AD5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B770C43-9B8E-EC1A-78DE-12C67DC78C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4F08D1E-CF7E-4C01-3A0C-D6214E0E3A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0D84867-2813-4149-B31F-B2FDA45AEB97}" type="datetimeFigureOut">
              <a:rPr lang="en-IN" smtClean="0"/>
              <a:t>31-10-2025</a:t>
            </a:fld>
            <a:endParaRPr lang="en-IN"/>
          </a:p>
        </p:txBody>
      </p:sp>
      <p:sp>
        <p:nvSpPr>
          <p:cNvPr id="5" name="Footer Placeholder 4">
            <a:extLst>
              <a:ext uri="{FF2B5EF4-FFF2-40B4-BE49-F238E27FC236}">
                <a16:creationId xmlns:a16="http://schemas.microsoft.com/office/drawing/2014/main" id="{69ACD6AC-EF4C-E575-963C-49CE6D8BC6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9FB5FD2E-BE56-E13C-C9CF-2AD6587DE2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E070B8D-10B9-4665-9326-98427C0D7B78}" type="slidenum">
              <a:rPr lang="en-IN" smtClean="0"/>
              <a:t>‹#›</a:t>
            </a:fld>
            <a:endParaRPr lang="en-IN"/>
          </a:p>
        </p:txBody>
      </p:sp>
    </p:spTree>
    <p:extLst>
      <p:ext uri="{BB962C8B-B14F-4D97-AF65-F5344CB8AC3E}">
        <p14:creationId xmlns:p14="http://schemas.microsoft.com/office/powerpoint/2010/main" val="2930635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052E5-5950-AE62-98A9-7403D0CDC1BE}"/>
              </a:ext>
            </a:extLst>
          </p:cNvPr>
          <p:cNvSpPr>
            <a:spLocks noGrp="1"/>
          </p:cNvSpPr>
          <p:nvPr>
            <p:ph type="ctrTitle"/>
          </p:nvPr>
        </p:nvSpPr>
        <p:spPr>
          <a:xfrm>
            <a:off x="0" y="1219200"/>
            <a:ext cx="12192000" cy="2832099"/>
          </a:xfrm>
        </p:spPr>
        <p:txBody>
          <a:bodyPr anchor="ctr">
            <a:normAutofit/>
          </a:bodyPr>
          <a:lstStyle/>
          <a:p>
            <a:r>
              <a:rPr lang="en-IN" sz="3600" b="1" dirty="0">
                <a:latin typeface="Times New Roman" panose="02020603050405020304" pitchFamily="18" charset="0"/>
                <a:cs typeface="Times New Roman" panose="02020603050405020304" pitchFamily="18" charset="0"/>
              </a:rPr>
              <a:t>SALES AND RETAIL MANAGEMENT</a:t>
            </a:r>
            <a:br>
              <a:rPr lang="en-IN" sz="3600" b="1" dirty="0">
                <a:latin typeface="Times New Roman" panose="02020603050405020304" pitchFamily="18" charset="0"/>
                <a:cs typeface="Times New Roman" panose="02020603050405020304" pitchFamily="18" charset="0"/>
              </a:rPr>
            </a:br>
            <a:r>
              <a:rPr lang="en-IN" sz="3600" b="1" dirty="0">
                <a:latin typeface="Times New Roman" panose="02020603050405020304" pitchFamily="18" charset="0"/>
                <a:cs typeface="Times New Roman" panose="02020603050405020304" pitchFamily="18" charset="0"/>
              </a:rPr>
              <a:t>Subject Code – MBA MM314</a:t>
            </a:r>
            <a:br>
              <a:rPr lang="en-IN" sz="3200" b="1" dirty="0">
                <a:latin typeface="Times New Roman" panose="02020603050405020304" pitchFamily="18" charset="0"/>
                <a:cs typeface="Times New Roman" panose="02020603050405020304" pitchFamily="18" charset="0"/>
              </a:rPr>
            </a:br>
            <a:r>
              <a:rPr lang="en-IN" sz="3200" dirty="0">
                <a:latin typeface="Times New Roman" panose="02020603050405020304" pitchFamily="18" charset="0"/>
                <a:cs typeface="Times New Roman" panose="02020603050405020304" pitchFamily="18" charset="0"/>
              </a:rPr>
              <a:t>By </a:t>
            </a:r>
            <a:br>
              <a:rPr lang="en-IN" sz="3200" dirty="0">
                <a:latin typeface="Times New Roman" panose="02020603050405020304" pitchFamily="18" charset="0"/>
                <a:cs typeface="Times New Roman" panose="02020603050405020304" pitchFamily="18" charset="0"/>
              </a:rPr>
            </a:br>
            <a:r>
              <a:rPr lang="en-IN" sz="3200" dirty="0">
                <a:latin typeface="Times New Roman" panose="02020603050405020304" pitchFamily="18" charset="0"/>
                <a:cs typeface="Times New Roman" panose="02020603050405020304" pitchFamily="18" charset="0"/>
              </a:rPr>
              <a:t>Likith N</a:t>
            </a:r>
            <a:br>
              <a:rPr lang="en-IN" sz="3200" dirty="0">
                <a:latin typeface="Times New Roman" panose="02020603050405020304" pitchFamily="18" charset="0"/>
                <a:cs typeface="Times New Roman" panose="02020603050405020304" pitchFamily="18" charset="0"/>
              </a:rPr>
            </a:br>
            <a:r>
              <a:rPr lang="en-IN" sz="3200" dirty="0">
                <a:latin typeface="Times New Roman" panose="02020603050405020304" pitchFamily="18" charset="0"/>
                <a:cs typeface="Times New Roman" panose="02020603050405020304" pitchFamily="18" charset="0"/>
              </a:rPr>
              <a:t>Assistant Professor</a:t>
            </a:r>
            <a:endParaRPr lang="en-IN" sz="4000" dirty="0"/>
          </a:p>
        </p:txBody>
      </p:sp>
      <p:sp>
        <p:nvSpPr>
          <p:cNvPr id="3" name="Subtitle 2">
            <a:extLst>
              <a:ext uri="{FF2B5EF4-FFF2-40B4-BE49-F238E27FC236}">
                <a16:creationId xmlns:a16="http://schemas.microsoft.com/office/drawing/2014/main" id="{1F6BB692-F518-1FA6-D856-6CEDB6F4BDF8}"/>
              </a:ext>
            </a:extLst>
          </p:cNvPr>
          <p:cNvSpPr>
            <a:spLocks noGrp="1"/>
          </p:cNvSpPr>
          <p:nvPr>
            <p:ph type="subTitle" idx="1"/>
          </p:nvPr>
        </p:nvSpPr>
        <p:spPr>
          <a:xfrm>
            <a:off x="0" y="4025900"/>
            <a:ext cx="12192000" cy="2832099"/>
          </a:xfrm>
        </p:spPr>
        <p:txBody>
          <a:bodyPr anchor="ctr">
            <a:normAutofit/>
          </a:bodyPr>
          <a:lstStyle/>
          <a:p>
            <a:r>
              <a:rPr lang="en-US" sz="3600" b="1" dirty="0"/>
              <a:t>Module 1-Introduction to Sales management</a:t>
            </a:r>
            <a:endParaRPr lang="en-IN" sz="3600" b="1" dirty="0"/>
          </a:p>
        </p:txBody>
      </p:sp>
    </p:spTree>
    <p:extLst>
      <p:ext uri="{BB962C8B-B14F-4D97-AF65-F5344CB8AC3E}">
        <p14:creationId xmlns:p14="http://schemas.microsoft.com/office/powerpoint/2010/main" val="295414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DEC02-D04C-BB79-1C2D-195654BCF27A}"/>
              </a:ext>
            </a:extLst>
          </p:cNvPr>
          <p:cNvSpPr>
            <a:spLocks noGrp="1"/>
          </p:cNvSpPr>
          <p:nvPr>
            <p:ph type="title"/>
          </p:nvPr>
        </p:nvSpPr>
        <p:spPr>
          <a:xfrm>
            <a:off x="838200" y="1270000"/>
            <a:ext cx="10515600" cy="927100"/>
          </a:xfrm>
        </p:spPr>
        <p:txBody>
          <a:bodyPr/>
          <a:lstStyle/>
          <a:p>
            <a:r>
              <a:rPr lang="en-IN" dirty="0"/>
              <a:t>Emerging trends</a:t>
            </a:r>
          </a:p>
        </p:txBody>
      </p:sp>
      <p:sp>
        <p:nvSpPr>
          <p:cNvPr id="3" name="Content Placeholder 2">
            <a:extLst>
              <a:ext uri="{FF2B5EF4-FFF2-40B4-BE49-F238E27FC236}">
                <a16:creationId xmlns:a16="http://schemas.microsoft.com/office/drawing/2014/main" id="{9F536CAD-0124-9EA0-4572-94DFE28072F4}"/>
              </a:ext>
            </a:extLst>
          </p:cNvPr>
          <p:cNvSpPr>
            <a:spLocks noGrp="1"/>
          </p:cNvSpPr>
          <p:nvPr>
            <p:ph idx="1"/>
          </p:nvPr>
        </p:nvSpPr>
        <p:spPr>
          <a:xfrm>
            <a:off x="838200" y="2387600"/>
            <a:ext cx="10515600" cy="4470399"/>
          </a:xfrm>
        </p:spPr>
        <p:txBody>
          <a:bodyPr/>
          <a:lstStyle/>
          <a:p>
            <a:r>
              <a:rPr lang="en-IN" dirty="0"/>
              <a:t>Global Presence</a:t>
            </a:r>
          </a:p>
          <a:p>
            <a:r>
              <a:rPr lang="en-IN" dirty="0"/>
              <a:t>Innovative technology</a:t>
            </a:r>
          </a:p>
          <a:p>
            <a:r>
              <a:rPr lang="en-US" dirty="0"/>
              <a:t>Better Customer Relationship Management (CRM)</a:t>
            </a:r>
          </a:p>
          <a:p>
            <a:r>
              <a:rPr lang="en-IN" dirty="0"/>
              <a:t>Diversity among Sales-force</a:t>
            </a:r>
          </a:p>
          <a:p>
            <a:endParaRPr lang="en-IN" dirty="0"/>
          </a:p>
          <a:p>
            <a:pPr marL="0" indent="0" algn="ctr">
              <a:buNone/>
            </a:pPr>
            <a:r>
              <a:rPr lang="en-IN" b="1" i="1" dirty="0"/>
              <a:t>“</a:t>
            </a:r>
            <a:r>
              <a:rPr lang="en-US" b="1" i="1" dirty="0"/>
              <a:t>Only 3% of buyers say they actually trust salespeople—but they trust online reviews from total strangers much more.”</a:t>
            </a:r>
          </a:p>
          <a:p>
            <a:pPr marL="0" indent="0">
              <a:buNone/>
            </a:pPr>
            <a:br>
              <a:rPr lang="en-US" dirty="0"/>
            </a:br>
            <a:endParaRPr lang="en-IN" dirty="0"/>
          </a:p>
        </p:txBody>
      </p:sp>
    </p:spTree>
    <p:extLst>
      <p:ext uri="{BB962C8B-B14F-4D97-AF65-F5344CB8AC3E}">
        <p14:creationId xmlns:p14="http://schemas.microsoft.com/office/powerpoint/2010/main" val="483268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3">
                                            <p:txEl>
                                              <p:pRg st="5" end="5"/>
                                            </p:txEl>
                                          </p:spTgt>
                                        </p:tgtEl>
                                      </p:cBhvr>
                                    </p:animEffect>
                                    <p:anim calcmode="lin" valueType="num">
                                      <p:cBhvr>
                                        <p:cTn id="7" dur="2000"/>
                                        <p:tgtEl>
                                          <p:spTgt spid="3">
                                            <p:txEl>
                                              <p:pRg st="5" end="5"/>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
                                            <p:txEl>
                                              <p:pRg st="5" end="5"/>
                                            </p:txEl>
                                          </p:spTgt>
                                        </p:tgtEl>
                                        <p:attrNameLst>
                                          <p:attrName>ppt_h</p:attrName>
                                        </p:attrNameLst>
                                      </p:cBhvr>
                                      <p:tavLst>
                                        <p:tav tm="0">
                                          <p:val>
                                            <p:strVal val="ppt_h"/>
                                          </p:val>
                                        </p:tav>
                                        <p:tav tm="100000">
                                          <p:val>
                                            <p:strVal val="ppt_h"/>
                                          </p:val>
                                        </p:tav>
                                      </p:tavLst>
                                    </p:anim>
                                    <p:set>
                                      <p:cBhvr>
                                        <p:cTn id="9" dur="1" fill="hold">
                                          <p:stCondLst>
                                            <p:cond delay="1999"/>
                                          </p:stCondLst>
                                        </p:cTn>
                                        <p:tgtEl>
                                          <p:spTgt spid="3">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06B98A-6796-406C-0363-82530F2D1335}"/>
              </a:ext>
            </a:extLst>
          </p:cNvPr>
          <p:cNvSpPr>
            <a:spLocks noGrp="1"/>
          </p:cNvSpPr>
          <p:nvPr>
            <p:ph idx="1"/>
          </p:nvPr>
        </p:nvSpPr>
        <p:spPr>
          <a:xfrm>
            <a:off x="838200" y="1270000"/>
            <a:ext cx="10515600" cy="4906963"/>
          </a:xfrm>
        </p:spPr>
        <p:txBody>
          <a:bodyPr/>
          <a:lstStyle/>
          <a:p>
            <a:r>
              <a:rPr lang="en-IN" dirty="0"/>
              <a:t>Team Based Selling Approach</a:t>
            </a:r>
          </a:p>
          <a:p>
            <a:r>
              <a:rPr lang="en-IN" dirty="0"/>
              <a:t>Multi-channel Operations</a:t>
            </a:r>
          </a:p>
          <a:p>
            <a:r>
              <a:rPr lang="en-IN" dirty="0"/>
              <a:t>Ethical and Social Issues</a:t>
            </a:r>
          </a:p>
          <a:p>
            <a:r>
              <a:rPr lang="en-IN" dirty="0"/>
              <a:t>Professionalism within Sales-force</a:t>
            </a:r>
          </a:p>
        </p:txBody>
      </p:sp>
    </p:spTree>
    <p:extLst>
      <p:ext uri="{BB962C8B-B14F-4D97-AF65-F5344CB8AC3E}">
        <p14:creationId xmlns:p14="http://schemas.microsoft.com/office/powerpoint/2010/main" val="3795004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3B2F4-3635-8EAB-8950-D088263DE9BC}"/>
              </a:ext>
            </a:extLst>
          </p:cNvPr>
          <p:cNvSpPr>
            <a:spLocks noGrp="1"/>
          </p:cNvSpPr>
          <p:nvPr>
            <p:ph type="title"/>
          </p:nvPr>
        </p:nvSpPr>
        <p:spPr>
          <a:xfrm>
            <a:off x="838200" y="1270000"/>
            <a:ext cx="10515600" cy="1236662"/>
          </a:xfrm>
        </p:spPr>
        <p:txBody>
          <a:bodyPr/>
          <a:lstStyle/>
          <a:p>
            <a:r>
              <a:rPr lang="en-IN" dirty="0"/>
              <a:t>How a sales team looks</a:t>
            </a:r>
          </a:p>
        </p:txBody>
      </p:sp>
      <p:pic>
        <p:nvPicPr>
          <p:cNvPr id="5" name="Content Placeholder 4">
            <a:extLst>
              <a:ext uri="{FF2B5EF4-FFF2-40B4-BE49-F238E27FC236}">
                <a16:creationId xmlns:a16="http://schemas.microsoft.com/office/drawing/2014/main" id="{6A6EDDFC-F6E7-FF05-D3D4-3D4AA8FB01F1}"/>
              </a:ext>
            </a:extLst>
          </p:cNvPr>
          <p:cNvPicPr>
            <a:picLocks noGrp="1" noChangeAspect="1"/>
          </p:cNvPicPr>
          <p:nvPr>
            <p:ph idx="1"/>
          </p:nvPr>
        </p:nvPicPr>
        <p:blipFill>
          <a:blip r:embed="rId3"/>
          <a:stretch>
            <a:fillRect/>
          </a:stretch>
        </p:blipFill>
        <p:spPr>
          <a:xfrm>
            <a:off x="1994633" y="2506662"/>
            <a:ext cx="8202734" cy="4351338"/>
          </a:xfrm>
          <a:prstGeom prst="rect">
            <a:avLst/>
          </a:prstGeom>
        </p:spPr>
      </p:pic>
    </p:spTree>
    <p:extLst>
      <p:ext uri="{BB962C8B-B14F-4D97-AF65-F5344CB8AC3E}">
        <p14:creationId xmlns:p14="http://schemas.microsoft.com/office/powerpoint/2010/main" val="546442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F1A7F-C0D2-4814-1E1A-FA1EDD2D001F}"/>
              </a:ext>
            </a:extLst>
          </p:cNvPr>
          <p:cNvSpPr>
            <a:spLocks noGrp="1"/>
          </p:cNvSpPr>
          <p:nvPr>
            <p:ph type="title"/>
          </p:nvPr>
        </p:nvSpPr>
        <p:spPr>
          <a:xfrm>
            <a:off x="838200" y="1346200"/>
            <a:ext cx="10515600" cy="1168400"/>
          </a:xfrm>
        </p:spPr>
        <p:txBody>
          <a:bodyPr/>
          <a:lstStyle/>
          <a:p>
            <a:r>
              <a:rPr lang="en-US" dirty="0"/>
              <a:t>Elementary study of sales organizations</a:t>
            </a:r>
            <a:endParaRPr lang="en-IN" dirty="0"/>
          </a:p>
        </p:txBody>
      </p:sp>
      <p:sp>
        <p:nvSpPr>
          <p:cNvPr id="3" name="Content Placeholder 2">
            <a:extLst>
              <a:ext uri="{FF2B5EF4-FFF2-40B4-BE49-F238E27FC236}">
                <a16:creationId xmlns:a16="http://schemas.microsoft.com/office/drawing/2014/main" id="{E3470EEA-6508-8BCD-B7BF-657B6FE8C535}"/>
              </a:ext>
            </a:extLst>
          </p:cNvPr>
          <p:cNvSpPr>
            <a:spLocks noGrp="1"/>
          </p:cNvSpPr>
          <p:nvPr>
            <p:ph idx="1"/>
          </p:nvPr>
        </p:nvSpPr>
        <p:spPr>
          <a:xfrm>
            <a:off x="838200" y="2667000"/>
            <a:ext cx="10515600" cy="4190999"/>
          </a:xfrm>
        </p:spPr>
        <p:txBody>
          <a:bodyPr>
            <a:normAutofit/>
          </a:bodyPr>
          <a:lstStyle/>
          <a:p>
            <a:r>
              <a:rPr lang="en-IN" dirty="0"/>
              <a:t>Organisation structure &amp; design</a:t>
            </a:r>
          </a:p>
          <a:p>
            <a:pPr marL="457200" lvl="1" indent="0">
              <a:buNone/>
            </a:pPr>
            <a:r>
              <a:rPr lang="en-IN" dirty="0"/>
              <a:t>Factors influencing –</a:t>
            </a:r>
          </a:p>
          <a:p>
            <a:pPr marL="914400" lvl="1" indent="-457200">
              <a:buAutoNum type="arabicPeriod"/>
            </a:pPr>
            <a:r>
              <a:rPr lang="en-IN" dirty="0"/>
              <a:t>Environment</a:t>
            </a:r>
          </a:p>
          <a:p>
            <a:pPr marL="914400" lvl="1" indent="-457200">
              <a:buAutoNum type="arabicPeriod"/>
            </a:pPr>
            <a:r>
              <a:rPr lang="en-IN" dirty="0"/>
              <a:t>Strategy</a:t>
            </a:r>
          </a:p>
          <a:p>
            <a:pPr marL="914400" lvl="1" indent="-457200">
              <a:buAutoNum type="arabicPeriod"/>
            </a:pPr>
            <a:r>
              <a:rPr lang="en-IN" dirty="0"/>
              <a:t>Technology</a:t>
            </a:r>
          </a:p>
          <a:p>
            <a:pPr marL="914400" lvl="1" indent="-457200">
              <a:buAutoNum type="arabicPeriod"/>
            </a:pPr>
            <a:r>
              <a:rPr lang="en-IN" dirty="0"/>
              <a:t>Human Resources</a:t>
            </a:r>
          </a:p>
          <a:p>
            <a:pPr marL="914400" lvl="1" indent="-457200">
              <a:buAutoNum type="arabicPeriod"/>
            </a:pPr>
            <a:endParaRPr lang="en-IN" dirty="0"/>
          </a:p>
          <a:p>
            <a:pPr marL="0" indent="0">
              <a:buNone/>
            </a:pPr>
            <a:r>
              <a:rPr lang="en-US" dirty="0"/>
              <a:t>Managers must take into account all four factors (environment, strategy, technology and human resources) when designing the structure of the organization.</a:t>
            </a:r>
            <a:endParaRPr lang="en-IN" dirty="0"/>
          </a:p>
          <a:p>
            <a:pPr marL="914400" lvl="1" indent="-457200">
              <a:buAutoNum type="arabicPeriod"/>
            </a:pPr>
            <a:endParaRPr lang="en-IN" dirty="0"/>
          </a:p>
          <a:p>
            <a:pPr marL="914400" lvl="1" indent="-457200">
              <a:buAutoNum type="arabicPeriod"/>
            </a:pPr>
            <a:endParaRPr lang="en-IN" dirty="0"/>
          </a:p>
          <a:p>
            <a:endParaRPr lang="en-IN" dirty="0"/>
          </a:p>
          <a:p>
            <a:endParaRPr lang="en-IN" dirty="0"/>
          </a:p>
        </p:txBody>
      </p:sp>
    </p:spTree>
    <p:extLst>
      <p:ext uri="{BB962C8B-B14F-4D97-AF65-F5344CB8AC3E}">
        <p14:creationId xmlns:p14="http://schemas.microsoft.com/office/powerpoint/2010/main" val="1246505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50D87-43EC-FAEF-EBC7-F46C94229605}"/>
              </a:ext>
            </a:extLst>
          </p:cNvPr>
          <p:cNvSpPr>
            <a:spLocks noGrp="1"/>
          </p:cNvSpPr>
          <p:nvPr>
            <p:ph type="title"/>
          </p:nvPr>
        </p:nvSpPr>
        <p:spPr>
          <a:xfrm>
            <a:off x="838200" y="1409700"/>
            <a:ext cx="10515600" cy="1384300"/>
          </a:xfrm>
        </p:spPr>
        <p:txBody>
          <a:bodyPr/>
          <a:lstStyle/>
          <a:p>
            <a:r>
              <a:rPr lang="en-IN" dirty="0"/>
              <a:t>Some other factors also-</a:t>
            </a:r>
          </a:p>
        </p:txBody>
      </p:sp>
      <p:sp>
        <p:nvSpPr>
          <p:cNvPr id="3" name="Content Placeholder 2">
            <a:extLst>
              <a:ext uri="{FF2B5EF4-FFF2-40B4-BE49-F238E27FC236}">
                <a16:creationId xmlns:a16="http://schemas.microsoft.com/office/drawing/2014/main" id="{D9CE664E-310C-0800-FBC3-E047C1BC9FD4}"/>
              </a:ext>
            </a:extLst>
          </p:cNvPr>
          <p:cNvSpPr>
            <a:spLocks noGrp="1"/>
          </p:cNvSpPr>
          <p:nvPr>
            <p:ph idx="1"/>
          </p:nvPr>
        </p:nvSpPr>
        <p:spPr>
          <a:xfrm>
            <a:off x="838200" y="2616200"/>
            <a:ext cx="10515600" cy="3987799"/>
          </a:xfrm>
        </p:spPr>
        <p:txBody>
          <a:bodyPr/>
          <a:lstStyle/>
          <a:p>
            <a:r>
              <a:rPr lang="en-US" dirty="0"/>
              <a:t>Product and service-related factors</a:t>
            </a:r>
          </a:p>
          <a:p>
            <a:r>
              <a:rPr lang="en-US" dirty="0"/>
              <a:t>Organization related factors</a:t>
            </a:r>
          </a:p>
          <a:p>
            <a:r>
              <a:rPr lang="en-US" dirty="0"/>
              <a:t>Marketing mix related factors</a:t>
            </a:r>
          </a:p>
          <a:p>
            <a:r>
              <a:rPr lang="en-US" dirty="0"/>
              <a:t>External factors</a:t>
            </a:r>
            <a:endParaRPr lang="en-IN" dirty="0"/>
          </a:p>
        </p:txBody>
      </p:sp>
    </p:spTree>
    <p:extLst>
      <p:ext uri="{BB962C8B-B14F-4D97-AF65-F5344CB8AC3E}">
        <p14:creationId xmlns:p14="http://schemas.microsoft.com/office/powerpoint/2010/main" val="133818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D4C5F-49AB-F58F-5688-094864DF23BC}"/>
              </a:ext>
            </a:extLst>
          </p:cNvPr>
          <p:cNvSpPr>
            <a:spLocks noGrp="1"/>
          </p:cNvSpPr>
          <p:nvPr>
            <p:ph type="title"/>
          </p:nvPr>
        </p:nvSpPr>
        <p:spPr>
          <a:xfrm>
            <a:off x="838200" y="1397000"/>
            <a:ext cx="10515600" cy="800100"/>
          </a:xfrm>
        </p:spPr>
        <p:txBody>
          <a:bodyPr/>
          <a:lstStyle/>
          <a:p>
            <a:r>
              <a:rPr lang="en-IN" dirty="0"/>
              <a:t>Types of Sales organisations:</a:t>
            </a:r>
          </a:p>
        </p:txBody>
      </p:sp>
      <p:sp>
        <p:nvSpPr>
          <p:cNvPr id="3" name="Content Placeholder 2">
            <a:extLst>
              <a:ext uri="{FF2B5EF4-FFF2-40B4-BE49-F238E27FC236}">
                <a16:creationId xmlns:a16="http://schemas.microsoft.com/office/drawing/2014/main" id="{1ED612CE-5D35-908F-DEDB-D8B24058DCD7}"/>
              </a:ext>
            </a:extLst>
          </p:cNvPr>
          <p:cNvSpPr>
            <a:spLocks noGrp="1"/>
          </p:cNvSpPr>
          <p:nvPr>
            <p:ph idx="1"/>
          </p:nvPr>
        </p:nvSpPr>
        <p:spPr>
          <a:xfrm>
            <a:off x="838200" y="2400300"/>
            <a:ext cx="10515600" cy="4368799"/>
          </a:xfrm>
        </p:spPr>
        <p:txBody>
          <a:bodyPr>
            <a:normAutofit/>
          </a:bodyPr>
          <a:lstStyle/>
          <a:p>
            <a:pPr marL="0" indent="0">
              <a:buNone/>
            </a:pPr>
            <a:r>
              <a:rPr lang="en-US" sz="3000" dirty="0"/>
              <a:t>• Line </a:t>
            </a:r>
            <a:r>
              <a:rPr lang="en-US" sz="3000" dirty="0" err="1"/>
              <a:t>Organisation</a:t>
            </a:r>
            <a:endParaRPr lang="en-US" sz="3000" dirty="0"/>
          </a:p>
          <a:p>
            <a:pPr marL="0" indent="0">
              <a:buNone/>
            </a:pPr>
            <a:r>
              <a:rPr lang="en-US" sz="3000" dirty="0"/>
              <a:t>• Line and staff </a:t>
            </a:r>
            <a:r>
              <a:rPr lang="en-US" sz="3000" dirty="0" err="1"/>
              <a:t>organisation</a:t>
            </a:r>
            <a:endParaRPr lang="en-US" sz="3000" dirty="0"/>
          </a:p>
          <a:p>
            <a:pPr marL="0" indent="0">
              <a:buNone/>
            </a:pPr>
            <a:r>
              <a:rPr lang="en-US" sz="3000" dirty="0"/>
              <a:t>• Functional </a:t>
            </a:r>
            <a:r>
              <a:rPr lang="en-US" sz="3000" dirty="0" err="1"/>
              <a:t>organisation</a:t>
            </a:r>
            <a:endParaRPr lang="en-US" sz="3000" dirty="0"/>
          </a:p>
          <a:p>
            <a:pPr marL="0" indent="0">
              <a:buNone/>
            </a:pPr>
            <a:r>
              <a:rPr lang="en-US" sz="3000" dirty="0"/>
              <a:t>• Horizontal </a:t>
            </a:r>
            <a:r>
              <a:rPr lang="en-US" sz="3000" dirty="0" err="1"/>
              <a:t>organisation</a:t>
            </a:r>
            <a:endParaRPr lang="en-IN" sz="3000" dirty="0"/>
          </a:p>
        </p:txBody>
      </p:sp>
    </p:spTree>
    <p:extLst>
      <p:ext uri="{BB962C8B-B14F-4D97-AF65-F5344CB8AC3E}">
        <p14:creationId xmlns:p14="http://schemas.microsoft.com/office/powerpoint/2010/main" val="2928101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AB187-011B-6A56-85AC-89FB287714E3}"/>
              </a:ext>
            </a:extLst>
          </p:cNvPr>
          <p:cNvSpPr>
            <a:spLocks noGrp="1"/>
          </p:cNvSpPr>
          <p:nvPr>
            <p:ph type="title"/>
          </p:nvPr>
        </p:nvSpPr>
        <p:spPr>
          <a:xfrm>
            <a:off x="838200" y="1435100"/>
            <a:ext cx="10515600" cy="965200"/>
          </a:xfrm>
        </p:spPr>
        <p:txBody>
          <a:bodyPr/>
          <a:lstStyle/>
          <a:p>
            <a:r>
              <a:rPr lang="en-IN" dirty="0"/>
              <a:t>Qualities of Sales manager</a:t>
            </a:r>
          </a:p>
        </p:txBody>
      </p:sp>
      <p:sp>
        <p:nvSpPr>
          <p:cNvPr id="3" name="Content Placeholder 2">
            <a:extLst>
              <a:ext uri="{FF2B5EF4-FFF2-40B4-BE49-F238E27FC236}">
                <a16:creationId xmlns:a16="http://schemas.microsoft.com/office/drawing/2014/main" id="{37F1A77C-9E04-312B-D36A-1DAB1FE19F13}"/>
              </a:ext>
            </a:extLst>
          </p:cNvPr>
          <p:cNvSpPr>
            <a:spLocks noGrp="1"/>
          </p:cNvSpPr>
          <p:nvPr>
            <p:ph idx="1"/>
          </p:nvPr>
        </p:nvSpPr>
        <p:spPr>
          <a:xfrm>
            <a:off x="838200" y="2603500"/>
            <a:ext cx="10515600" cy="4038599"/>
          </a:xfrm>
        </p:spPr>
        <p:txBody>
          <a:bodyPr>
            <a:normAutofit lnSpcReduction="10000"/>
          </a:bodyPr>
          <a:lstStyle/>
          <a:p>
            <a:pPr marL="0" indent="0">
              <a:buNone/>
            </a:pPr>
            <a:r>
              <a:rPr lang="en-US" dirty="0"/>
              <a:t>1. He should be a prognosticator, and skillful manipulator.</a:t>
            </a:r>
          </a:p>
          <a:p>
            <a:pPr marL="0" indent="0">
              <a:buNone/>
            </a:pPr>
            <a:r>
              <a:rPr lang="en-US" dirty="0"/>
              <a:t>2. He should be an amalgamator, a consolidator, and orchestrator directing efforts of many towards the achievement of common goal.</a:t>
            </a:r>
          </a:p>
          <a:p>
            <a:pPr marL="0" indent="0">
              <a:buNone/>
            </a:pPr>
            <a:r>
              <a:rPr lang="en-US" dirty="0"/>
              <a:t>3. He should be a successful mentor who understands each individual’s needs, self fulfillment and economic growth</a:t>
            </a:r>
          </a:p>
          <a:p>
            <a:pPr marL="0" indent="0">
              <a:buNone/>
            </a:pPr>
            <a:r>
              <a:rPr lang="en-US" dirty="0"/>
              <a:t>4. He should be an innovator and creator of new ideas and promotion.</a:t>
            </a:r>
          </a:p>
          <a:p>
            <a:pPr marL="0" indent="0">
              <a:buNone/>
            </a:pPr>
            <a:r>
              <a:rPr lang="en-US" dirty="0"/>
              <a:t>5. He should be an over achiever rising to the challenge of new forecast each year.</a:t>
            </a:r>
            <a:endParaRPr lang="en-IN" dirty="0"/>
          </a:p>
        </p:txBody>
      </p:sp>
    </p:spTree>
    <p:extLst>
      <p:ext uri="{BB962C8B-B14F-4D97-AF65-F5344CB8AC3E}">
        <p14:creationId xmlns:p14="http://schemas.microsoft.com/office/powerpoint/2010/main" val="2538908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AB9C0E-D2FD-EF0D-F854-21082A0915D7}"/>
              </a:ext>
            </a:extLst>
          </p:cNvPr>
          <p:cNvSpPr>
            <a:spLocks noGrp="1"/>
          </p:cNvSpPr>
          <p:nvPr>
            <p:ph idx="1"/>
          </p:nvPr>
        </p:nvSpPr>
        <p:spPr/>
        <p:txBody>
          <a:bodyPr>
            <a:normAutofit lnSpcReduction="10000"/>
          </a:bodyPr>
          <a:lstStyle/>
          <a:p>
            <a:pPr marL="0" indent="0">
              <a:buNone/>
            </a:pPr>
            <a:r>
              <a:rPr lang="en-US" dirty="0"/>
              <a:t>6.  He should be capable of handling unanticipated difficulties and events.</a:t>
            </a:r>
          </a:p>
          <a:p>
            <a:pPr marL="0" indent="0">
              <a:buNone/>
            </a:pPr>
            <a:r>
              <a:rPr lang="en-US" dirty="0"/>
              <a:t>7. He should be an opportunist and a worthy advisor.</a:t>
            </a:r>
          </a:p>
          <a:p>
            <a:pPr marL="0" indent="0">
              <a:buNone/>
            </a:pPr>
            <a:r>
              <a:rPr lang="en-US" dirty="0"/>
              <a:t>8. He should be a team-mate and referee.</a:t>
            </a:r>
          </a:p>
          <a:p>
            <a:pPr marL="0" indent="0">
              <a:buNone/>
            </a:pPr>
            <a:endParaRPr lang="en-US" dirty="0"/>
          </a:p>
          <a:p>
            <a:pPr marL="0" indent="0" algn="ctr">
              <a:buNone/>
            </a:pPr>
            <a:r>
              <a:rPr lang="en-US" b="1" i="1" dirty="0"/>
              <a:t>“On average, a sales manager’s day is divided into 32% managing people, 26% managing information, 23% customer interaction, 15% administrative work, and just 4% personal time—showing how demanding and multitasking the role truly is.”</a:t>
            </a:r>
            <a:endParaRPr lang="en-IN" b="1" i="1" dirty="0"/>
          </a:p>
        </p:txBody>
      </p:sp>
    </p:spTree>
    <p:extLst>
      <p:ext uri="{BB962C8B-B14F-4D97-AF65-F5344CB8AC3E}">
        <p14:creationId xmlns:p14="http://schemas.microsoft.com/office/powerpoint/2010/main" val="566719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E19C-600F-B53D-56CC-1AA689D74F31}"/>
              </a:ext>
            </a:extLst>
          </p:cNvPr>
          <p:cNvSpPr>
            <a:spLocks noGrp="1"/>
          </p:cNvSpPr>
          <p:nvPr>
            <p:ph type="title"/>
          </p:nvPr>
        </p:nvSpPr>
        <p:spPr>
          <a:xfrm>
            <a:off x="838200" y="1308100"/>
            <a:ext cx="10515600" cy="673100"/>
          </a:xfrm>
        </p:spPr>
        <p:txBody>
          <a:bodyPr>
            <a:normAutofit fontScale="90000"/>
          </a:bodyPr>
          <a:lstStyle/>
          <a:p>
            <a:r>
              <a:rPr lang="en-IN" dirty="0"/>
              <a:t>Responsibility of a Sales managers:</a:t>
            </a:r>
          </a:p>
        </p:txBody>
      </p:sp>
      <p:sp>
        <p:nvSpPr>
          <p:cNvPr id="3" name="Content Placeholder 2">
            <a:extLst>
              <a:ext uri="{FF2B5EF4-FFF2-40B4-BE49-F238E27FC236}">
                <a16:creationId xmlns:a16="http://schemas.microsoft.com/office/drawing/2014/main" id="{CC47239C-B889-DB15-8896-8B62D4350CFD}"/>
              </a:ext>
            </a:extLst>
          </p:cNvPr>
          <p:cNvSpPr>
            <a:spLocks noGrp="1"/>
          </p:cNvSpPr>
          <p:nvPr>
            <p:ph idx="1"/>
          </p:nvPr>
        </p:nvSpPr>
        <p:spPr>
          <a:xfrm>
            <a:off x="838200" y="2146300"/>
            <a:ext cx="10515600" cy="4711699"/>
          </a:xfrm>
        </p:spPr>
        <p:txBody>
          <a:bodyPr/>
          <a:lstStyle/>
          <a:p>
            <a:pPr marL="514350" indent="-514350">
              <a:buAutoNum type="arabicPeriod"/>
            </a:pPr>
            <a:r>
              <a:rPr lang="en-US" dirty="0"/>
              <a:t>Sales planning and budgeting</a:t>
            </a:r>
          </a:p>
          <a:p>
            <a:pPr marL="514350" indent="-514350">
              <a:buAutoNum type="arabicPeriod"/>
            </a:pPr>
            <a:r>
              <a:rPr lang="en-US" dirty="0"/>
              <a:t>Estimating demand and forecasting of sales.</a:t>
            </a:r>
          </a:p>
          <a:p>
            <a:pPr marL="514350" indent="-514350">
              <a:buFont typeface="+mj-lt"/>
              <a:buAutoNum type="arabicPeriod"/>
            </a:pPr>
            <a:r>
              <a:rPr lang="en-US" dirty="0"/>
              <a:t>Determination of size and structure of the sales organization.</a:t>
            </a:r>
          </a:p>
          <a:p>
            <a:pPr marL="514350" indent="-514350">
              <a:buFont typeface="+mj-lt"/>
              <a:buAutoNum type="arabicPeriod"/>
            </a:pPr>
            <a:r>
              <a:rPr lang="en-US" dirty="0"/>
              <a:t>Recruiting, selecting, and training of sale’s people</a:t>
            </a:r>
          </a:p>
          <a:p>
            <a:pPr marL="514350" indent="-514350">
              <a:buFont typeface="+mj-lt"/>
              <a:buAutoNum type="arabicPeriod"/>
            </a:pPr>
            <a:r>
              <a:rPr lang="en-US" dirty="0"/>
              <a:t>Allocating of salesforce and setting sales quota</a:t>
            </a:r>
          </a:p>
          <a:p>
            <a:endParaRPr lang="en-IN" dirty="0"/>
          </a:p>
        </p:txBody>
      </p:sp>
    </p:spTree>
    <p:extLst>
      <p:ext uri="{BB962C8B-B14F-4D97-AF65-F5344CB8AC3E}">
        <p14:creationId xmlns:p14="http://schemas.microsoft.com/office/powerpoint/2010/main" val="1196838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42E4F4-7DBD-15E8-E9AE-45675236BFBE}"/>
              </a:ext>
            </a:extLst>
          </p:cNvPr>
          <p:cNvSpPr>
            <a:spLocks noGrp="1"/>
          </p:cNvSpPr>
          <p:nvPr>
            <p:ph idx="1"/>
          </p:nvPr>
        </p:nvSpPr>
        <p:spPr/>
        <p:txBody>
          <a:bodyPr/>
          <a:lstStyle/>
          <a:p>
            <a:pPr marL="514350" indent="-514350">
              <a:buAutoNum type="arabicPeriod" startAt="5"/>
            </a:pPr>
            <a:r>
              <a:rPr lang="en-US" dirty="0"/>
              <a:t>Compensating, motivating and leading the salesforce.</a:t>
            </a:r>
          </a:p>
          <a:p>
            <a:pPr marL="514350" indent="-514350">
              <a:buAutoNum type="arabicPeriod" startAt="5"/>
            </a:pPr>
            <a:r>
              <a:rPr lang="en-US" dirty="0"/>
              <a:t>Analyzing sales volume cost and profit</a:t>
            </a:r>
          </a:p>
          <a:p>
            <a:pPr marL="514350" indent="-514350">
              <a:buAutoNum type="arabicPeriod" startAt="7"/>
            </a:pPr>
            <a:r>
              <a:rPr lang="en-US" dirty="0"/>
              <a:t>Measuring and evaluating salesforce performance.</a:t>
            </a:r>
          </a:p>
          <a:p>
            <a:pPr marL="514350" indent="-514350">
              <a:buAutoNum type="arabicPeriod" startAt="7"/>
            </a:pPr>
            <a:r>
              <a:rPr lang="en-US" dirty="0"/>
              <a:t>Monitoring marketing environment.</a:t>
            </a:r>
          </a:p>
          <a:p>
            <a:pPr marL="514350" indent="-514350">
              <a:buAutoNum type="arabicPeriod" startAt="7"/>
            </a:pPr>
            <a:endParaRPr lang="en-US" dirty="0"/>
          </a:p>
          <a:p>
            <a:pPr marL="0" indent="0" algn="ctr">
              <a:buNone/>
            </a:pPr>
            <a:r>
              <a:rPr lang="en-US" b="1" i="1" dirty="0"/>
              <a:t>“57% of the buying process is completed before prospects speak to a salesperson, making a manager’s digital/content strategy vital for success”</a:t>
            </a:r>
            <a:endParaRPr lang="en-IN" b="1" i="1" dirty="0"/>
          </a:p>
        </p:txBody>
      </p:sp>
    </p:spTree>
    <p:extLst>
      <p:ext uri="{BB962C8B-B14F-4D97-AF65-F5344CB8AC3E}">
        <p14:creationId xmlns:p14="http://schemas.microsoft.com/office/powerpoint/2010/main" val="1802161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EED48-DEAD-A85E-5A98-9EFD6AC28F33}"/>
              </a:ext>
            </a:extLst>
          </p:cNvPr>
          <p:cNvSpPr>
            <a:spLocks noGrp="1"/>
          </p:cNvSpPr>
          <p:nvPr>
            <p:ph type="title"/>
          </p:nvPr>
        </p:nvSpPr>
        <p:spPr>
          <a:xfrm>
            <a:off x="838200" y="365125"/>
            <a:ext cx="10515600" cy="1648732"/>
          </a:xfrm>
        </p:spPr>
        <p:txBody>
          <a:bodyPr anchor="t">
            <a:normAutofit fontScale="90000"/>
          </a:bodyPr>
          <a:lstStyle/>
          <a:p>
            <a:pPr algn="ctr"/>
            <a:br>
              <a:rPr lang="en-US" dirty="0"/>
            </a:br>
            <a:br>
              <a:rPr lang="en-US" dirty="0"/>
            </a:br>
            <a:endParaRPr lang="en-IN" dirty="0"/>
          </a:p>
        </p:txBody>
      </p:sp>
      <p:sp>
        <p:nvSpPr>
          <p:cNvPr id="3" name="Content Placeholder 2">
            <a:extLst>
              <a:ext uri="{FF2B5EF4-FFF2-40B4-BE49-F238E27FC236}">
                <a16:creationId xmlns:a16="http://schemas.microsoft.com/office/drawing/2014/main" id="{120E95D2-9ACB-8D7E-2472-2C938633E0D7}"/>
              </a:ext>
            </a:extLst>
          </p:cNvPr>
          <p:cNvSpPr>
            <a:spLocks noGrp="1"/>
          </p:cNvSpPr>
          <p:nvPr>
            <p:ph idx="1"/>
          </p:nvPr>
        </p:nvSpPr>
        <p:spPr>
          <a:xfrm>
            <a:off x="838200" y="2209799"/>
            <a:ext cx="10515600" cy="3967163"/>
          </a:xfrm>
        </p:spPr>
        <p:txBody>
          <a:bodyPr/>
          <a:lstStyle/>
          <a:p>
            <a:pPr marL="0" indent="0">
              <a:buNone/>
            </a:pPr>
            <a:r>
              <a:rPr lang="en-IN" sz="2400" dirty="0"/>
              <a:t>Syllabus-</a:t>
            </a:r>
          </a:p>
          <a:p>
            <a:pPr marL="0" indent="0">
              <a:buNone/>
            </a:pPr>
            <a:r>
              <a:rPr lang="en-US" sz="2400" dirty="0"/>
              <a:t>Meaning, Evaluation, Importance, Emerging Trends in Sales Management, elementary study of sales organizations, qualities and responsibilities of sales manager. Selling skills &amp; selling strategies: Selling and business Styles, selling skills, situations, Personal Selling: Meaning and definition, selling process, sales presentation, Handling customer objections, Follow- action. </a:t>
            </a:r>
            <a:endParaRPr lang="en-IN" sz="2400" dirty="0"/>
          </a:p>
          <a:p>
            <a:endParaRPr lang="en-IN" dirty="0"/>
          </a:p>
        </p:txBody>
      </p:sp>
    </p:spTree>
    <p:extLst>
      <p:ext uri="{BB962C8B-B14F-4D97-AF65-F5344CB8AC3E}">
        <p14:creationId xmlns:p14="http://schemas.microsoft.com/office/powerpoint/2010/main" val="22069633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DCF13-1E21-EFBF-D566-D8C73F717BFD}"/>
              </a:ext>
            </a:extLst>
          </p:cNvPr>
          <p:cNvSpPr>
            <a:spLocks noGrp="1"/>
          </p:cNvSpPr>
          <p:nvPr>
            <p:ph type="title"/>
          </p:nvPr>
        </p:nvSpPr>
        <p:spPr>
          <a:xfrm>
            <a:off x="838200" y="1295400"/>
            <a:ext cx="10515600" cy="647700"/>
          </a:xfrm>
        </p:spPr>
        <p:txBody>
          <a:bodyPr>
            <a:normAutofit fontScale="90000"/>
          </a:bodyPr>
          <a:lstStyle/>
          <a:p>
            <a:r>
              <a:rPr lang="en-IN" dirty="0"/>
              <a:t>Selling skills &amp; selling strategies</a:t>
            </a:r>
          </a:p>
        </p:txBody>
      </p:sp>
      <p:sp>
        <p:nvSpPr>
          <p:cNvPr id="3" name="Content Placeholder 2">
            <a:extLst>
              <a:ext uri="{FF2B5EF4-FFF2-40B4-BE49-F238E27FC236}">
                <a16:creationId xmlns:a16="http://schemas.microsoft.com/office/drawing/2014/main" id="{387C0410-7ED3-3BE1-D4BD-469ADA75A7D3}"/>
              </a:ext>
            </a:extLst>
          </p:cNvPr>
          <p:cNvSpPr>
            <a:spLocks noGrp="1"/>
          </p:cNvSpPr>
          <p:nvPr>
            <p:ph idx="1"/>
          </p:nvPr>
        </p:nvSpPr>
        <p:spPr>
          <a:xfrm>
            <a:off x="838200" y="1943100"/>
            <a:ext cx="10515600" cy="4800599"/>
          </a:xfrm>
        </p:spPr>
        <p:txBody>
          <a:bodyPr>
            <a:normAutofit/>
          </a:bodyPr>
          <a:lstStyle/>
          <a:p>
            <a:r>
              <a:rPr lang="en-IN" sz="3000" dirty="0"/>
              <a:t>Theory of diffusion ("Diffusion of Innovations" )</a:t>
            </a:r>
          </a:p>
          <a:p>
            <a:pPr marL="914400" lvl="1" indent="-457200">
              <a:buFont typeface="+mj-lt"/>
              <a:buAutoNum type="arabicPeriod"/>
            </a:pPr>
            <a:r>
              <a:rPr lang="en-IN" sz="3000" dirty="0"/>
              <a:t>Innovators (2.5%)</a:t>
            </a:r>
          </a:p>
          <a:p>
            <a:pPr marL="914400" lvl="1" indent="-457200">
              <a:buFont typeface="+mj-lt"/>
              <a:buAutoNum type="arabicPeriod"/>
            </a:pPr>
            <a:r>
              <a:rPr lang="en-IN" sz="3000" dirty="0"/>
              <a:t>Early Adopters (13.5%)</a:t>
            </a:r>
          </a:p>
          <a:p>
            <a:pPr marL="914400" lvl="1" indent="-457200">
              <a:buFont typeface="+mj-lt"/>
              <a:buAutoNum type="arabicPeriod"/>
            </a:pPr>
            <a:r>
              <a:rPr lang="en-IN" sz="3000" dirty="0"/>
              <a:t>Early Majority (34%)</a:t>
            </a:r>
          </a:p>
          <a:p>
            <a:pPr marL="914400" lvl="1" indent="-457200">
              <a:buFont typeface="+mj-lt"/>
              <a:buAutoNum type="arabicPeriod"/>
            </a:pPr>
            <a:r>
              <a:rPr lang="en-IN" sz="3000" dirty="0"/>
              <a:t>Late Majority (34%)</a:t>
            </a:r>
          </a:p>
          <a:p>
            <a:pPr marL="914400" lvl="1" indent="-457200">
              <a:buFont typeface="+mj-lt"/>
              <a:buAutoNum type="arabicPeriod"/>
            </a:pPr>
            <a:r>
              <a:rPr lang="en-IN" sz="3000" dirty="0"/>
              <a:t>Laggards (16%)</a:t>
            </a:r>
          </a:p>
        </p:txBody>
      </p:sp>
    </p:spTree>
    <p:extLst>
      <p:ext uri="{BB962C8B-B14F-4D97-AF65-F5344CB8AC3E}">
        <p14:creationId xmlns:p14="http://schemas.microsoft.com/office/powerpoint/2010/main" val="3485108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AC1EF-4ED6-B85B-C722-086D29174745}"/>
              </a:ext>
            </a:extLst>
          </p:cNvPr>
          <p:cNvSpPr>
            <a:spLocks noGrp="1"/>
          </p:cNvSpPr>
          <p:nvPr>
            <p:ph type="title"/>
          </p:nvPr>
        </p:nvSpPr>
        <p:spPr>
          <a:xfrm>
            <a:off x="838200" y="1333500"/>
            <a:ext cx="10515600" cy="838200"/>
          </a:xfrm>
        </p:spPr>
        <p:txBody>
          <a:bodyPr/>
          <a:lstStyle/>
          <a:p>
            <a:endParaRPr lang="en-IN" dirty="0"/>
          </a:p>
        </p:txBody>
      </p:sp>
      <p:sp>
        <p:nvSpPr>
          <p:cNvPr id="3" name="Content Placeholder 2">
            <a:extLst>
              <a:ext uri="{FF2B5EF4-FFF2-40B4-BE49-F238E27FC236}">
                <a16:creationId xmlns:a16="http://schemas.microsoft.com/office/drawing/2014/main" id="{80E07FAB-40BA-DBDB-5A26-15BC5F37C835}"/>
              </a:ext>
            </a:extLst>
          </p:cNvPr>
          <p:cNvSpPr>
            <a:spLocks noGrp="1"/>
          </p:cNvSpPr>
          <p:nvPr>
            <p:ph idx="1"/>
          </p:nvPr>
        </p:nvSpPr>
        <p:spPr>
          <a:xfrm>
            <a:off x="838200" y="2171700"/>
            <a:ext cx="10515600" cy="4470399"/>
          </a:xfrm>
        </p:spPr>
        <p:txBody>
          <a:bodyPr/>
          <a:lstStyle/>
          <a:p>
            <a:endParaRPr lang="en-IN" dirty="0"/>
          </a:p>
        </p:txBody>
      </p:sp>
      <p:pic>
        <p:nvPicPr>
          <p:cNvPr id="5" name="Picture 4">
            <a:extLst>
              <a:ext uri="{FF2B5EF4-FFF2-40B4-BE49-F238E27FC236}">
                <a16:creationId xmlns:a16="http://schemas.microsoft.com/office/drawing/2014/main" id="{CF48E6BF-82EA-B1E7-F71A-8B35D98E35DE}"/>
              </a:ext>
            </a:extLst>
          </p:cNvPr>
          <p:cNvPicPr>
            <a:picLocks noChangeAspect="1"/>
          </p:cNvPicPr>
          <p:nvPr/>
        </p:nvPicPr>
        <p:blipFill>
          <a:blip r:embed="rId2"/>
          <a:stretch>
            <a:fillRect/>
          </a:stretch>
        </p:blipFill>
        <p:spPr>
          <a:xfrm>
            <a:off x="838200" y="1333500"/>
            <a:ext cx="10515599" cy="5524500"/>
          </a:xfrm>
          <a:prstGeom prst="rect">
            <a:avLst/>
          </a:prstGeom>
        </p:spPr>
      </p:pic>
    </p:spTree>
    <p:extLst>
      <p:ext uri="{BB962C8B-B14F-4D97-AF65-F5344CB8AC3E}">
        <p14:creationId xmlns:p14="http://schemas.microsoft.com/office/powerpoint/2010/main" val="15855118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2F38D-1203-5AEF-521B-BC9CFB6AE18C}"/>
              </a:ext>
            </a:extLst>
          </p:cNvPr>
          <p:cNvSpPr>
            <a:spLocks noGrp="1"/>
          </p:cNvSpPr>
          <p:nvPr>
            <p:ph type="title"/>
          </p:nvPr>
        </p:nvSpPr>
        <p:spPr>
          <a:xfrm>
            <a:off x="838200" y="1371600"/>
            <a:ext cx="10515600" cy="990600"/>
          </a:xfrm>
        </p:spPr>
        <p:txBody>
          <a:bodyPr/>
          <a:lstStyle/>
          <a:p>
            <a:r>
              <a:rPr lang="en-IN" dirty="0"/>
              <a:t>Selling styles (strategies) </a:t>
            </a:r>
          </a:p>
        </p:txBody>
      </p:sp>
      <p:sp>
        <p:nvSpPr>
          <p:cNvPr id="3" name="Content Placeholder 2">
            <a:extLst>
              <a:ext uri="{FF2B5EF4-FFF2-40B4-BE49-F238E27FC236}">
                <a16:creationId xmlns:a16="http://schemas.microsoft.com/office/drawing/2014/main" id="{74C5A370-10D7-27E6-6FDE-FB5A8B4540E2}"/>
              </a:ext>
            </a:extLst>
          </p:cNvPr>
          <p:cNvSpPr>
            <a:spLocks noGrp="1"/>
          </p:cNvSpPr>
          <p:nvPr>
            <p:ph idx="1"/>
          </p:nvPr>
        </p:nvSpPr>
        <p:spPr>
          <a:xfrm>
            <a:off x="838200" y="2578100"/>
            <a:ext cx="10515600" cy="4279899"/>
          </a:xfrm>
        </p:spPr>
        <p:txBody>
          <a:bodyPr/>
          <a:lstStyle/>
          <a:p>
            <a:r>
              <a:rPr lang="en-US" dirty="0"/>
              <a:t>People oriented(1,9)</a:t>
            </a:r>
          </a:p>
          <a:p>
            <a:r>
              <a:rPr lang="en-US" dirty="0"/>
              <a:t>Problem oriented(9,9)</a:t>
            </a:r>
          </a:p>
          <a:p>
            <a:r>
              <a:rPr lang="en-US" dirty="0"/>
              <a:t>Sales technique oriented(5,5)</a:t>
            </a:r>
          </a:p>
          <a:p>
            <a:r>
              <a:rPr lang="en-US" dirty="0"/>
              <a:t>Push the product oriented(9,1)</a:t>
            </a:r>
          </a:p>
          <a:p>
            <a:r>
              <a:rPr lang="en-US" dirty="0"/>
              <a:t>Take it or leave it(1,1)</a:t>
            </a:r>
            <a:endParaRPr lang="en-IN" dirty="0"/>
          </a:p>
        </p:txBody>
      </p:sp>
    </p:spTree>
    <p:extLst>
      <p:ext uri="{BB962C8B-B14F-4D97-AF65-F5344CB8AC3E}">
        <p14:creationId xmlns:p14="http://schemas.microsoft.com/office/powerpoint/2010/main" val="2184470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6FD34-1658-E368-1DA3-53F2085D36B3}"/>
              </a:ext>
            </a:extLst>
          </p:cNvPr>
          <p:cNvSpPr>
            <a:spLocks noGrp="1"/>
          </p:cNvSpPr>
          <p:nvPr>
            <p:ph type="title"/>
          </p:nvPr>
        </p:nvSpPr>
        <p:spPr>
          <a:xfrm>
            <a:off x="838200" y="1320800"/>
            <a:ext cx="10515600" cy="800100"/>
          </a:xfrm>
        </p:spPr>
        <p:txBody>
          <a:bodyPr/>
          <a:lstStyle/>
          <a:p>
            <a:r>
              <a:rPr lang="en-IN" dirty="0"/>
              <a:t>Selling situations</a:t>
            </a:r>
          </a:p>
        </p:txBody>
      </p:sp>
      <p:sp>
        <p:nvSpPr>
          <p:cNvPr id="3" name="Content Placeholder 2">
            <a:extLst>
              <a:ext uri="{FF2B5EF4-FFF2-40B4-BE49-F238E27FC236}">
                <a16:creationId xmlns:a16="http://schemas.microsoft.com/office/drawing/2014/main" id="{B40D2608-C99B-1D9C-B5D5-50EDA75DB5A1}"/>
              </a:ext>
            </a:extLst>
          </p:cNvPr>
          <p:cNvSpPr>
            <a:spLocks noGrp="1"/>
          </p:cNvSpPr>
          <p:nvPr>
            <p:ph idx="1"/>
          </p:nvPr>
        </p:nvSpPr>
        <p:spPr>
          <a:xfrm>
            <a:off x="838200" y="2286000"/>
            <a:ext cx="10515600" cy="4444999"/>
          </a:xfrm>
        </p:spPr>
        <p:txBody>
          <a:bodyPr/>
          <a:lstStyle/>
          <a:p>
            <a:r>
              <a:rPr lang="en-IN" dirty="0"/>
              <a:t>Developmental selling</a:t>
            </a:r>
          </a:p>
          <a:p>
            <a:r>
              <a:rPr lang="en-US" dirty="0"/>
              <a:t>The sales Task and Function</a:t>
            </a:r>
            <a:endParaRPr lang="en-IN" dirty="0"/>
          </a:p>
          <a:p>
            <a:r>
              <a:rPr lang="en-IN" dirty="0"/>
              <a:t>Maintenance Selling</a:t>
            </a:r>
          </a:p>
          <a:p>
            <a:endParaRPr lang="en-IN" b="1" dirty="0"/>
          </a:p>
        </p:txBody>
      </p:sp>
    </p:spTree>
    <p:extLst>
      <p:ext uri="{BB962C8B-B14F-4D97-AF65-F5344CB8AC3E}">
        <p14:creationId xmlns:p14="http://schemas.microsoft.com/office/powerpoint/2010/main" val="1774632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0DA6CF-CA4F-8E6C-0F3D-57303187A8AC}"/>
              </a:ext>
            </a:extLst>
          </p:cNvPr>
          <p:cNvSpPr>
            <a:spLocks noGrp="1"/>
          </p:cNvSpPr>
          <p:nvPr>
            <p:ph type="title"/>
          </p:nvPr>
        </p:nvSpPr>
        <p:spPr>
          <a:xfrm>
            <a:off x="838200" y="1295400"/>
            <a:ext cx="10515600" cy="647700"/>
          </a:xfrm>
        </p:spPr>
        <p:txBody>
          <a:bodyPr>
            <a:normAutofit fontScale="90000"/>
          </a:bodyPr>
          <a:lstStyle/>
          <a:p>
            <a:r>
              <a:rPr lang="en-IN" dirty="0"/>
              <a:t>Selling skills </a:t>
            </a:r>
          </a:p>
        </p:txBody>
      </p:sp>
      <p:sp>
        <p:nvSpPr>
          <p:cNvPr id="3" name="Content Placeholder 2">
            <a:extLst>
              <a:ext uri="{FF2B5EF4-FFF2-40B4-BE49-F238E27FC236}">
                <a16:creationId xmlns:a16="http://schemas.microsoft.com/office/drawing/2014/main" id="{03F928F7-E19A-F2EA-829D-2FDEEBCDD2E5}"/>
              </a:ext>
            </a:extLst>
          </p:cNvPr>
          <p:cNvSpPr>
            <a:spLocks noGrp="1"/>
          </p:cNvSpPr>
          <p:nvPr>
            <p:ph idx="1"/>
          </p:nvPr>
        </p:nvSpPr>
        <p:spPr>
          <a:xfrm>
            <a:off x="838200" y="2095500"/>
            <a:ext cx="10515600" cy="4762499"/>
          </a:xfrm>
        </p:spPr>
        <p:txBody>
          <a:bodyPr/>
          <a:lstStyle/>
          <a:p>
            <a:r>
              <a:rPr lang="en-IN" dirty="0"/>
              <a:t>1. Communication Skills</a:t>
            </a:r>
          </a:p>
          <a:p>
            <a:r>
              <a:rPr lang="en-IN" dirty="0"/>
              <a:t>2. Listening Skills</a:t>
            </a:r>
          </a:p>
          <a:p>
            <a:r>
              <a:rPr lang="en-IN" dirty="0"/>
              <a:t>3. Conflict Management</a:t>
            </a:r>
          </a:p>
          <a:p>
            <a:r>
              <a:rPr lang="en-IN" dirty="0"/>
              <a:t>4. Problem solving skills</a:t>
            </a:r>
          </a:p>
          <a:p>
            <a:r>
              <a:rPr lang="en-IN" dirty="0"/>
              <a:t>5. Negotiation Skills</a:t>
            </a:r>
          </a:p>
        </p:txBody>
      </p:sp>
    </p:spTree>
    <p:extLst>
      <p:ext uri="{BB962C8B-B14F-4D97-AF65-F5344CB8AC3E}">
        <p14:creationId xmlns:p14="http://schemas.microsoft.com/office/powerpoint/2010/main" val="4202192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8D5BD-A664-2801-7397-84D002D748DC}"/>
              </a:ext>
            </a:extLst>
          </p:cNvPr>
          <p:cNvSpPr>
            <a:spLocks noGrp="1"/>
          </p:cNvSpPr>
          <p:nvPr>
            <p:ph type="title"/>
          </p:nvPr>
        </p:nvSpPr>
        <p:spPr>
          <a:xfrm>
            <a:off x="838200" y="1841500"/>
            <a:ext cx="10515600" cy="152400"/>
          </a:xfrm>
        </p:spPr>
        <p:txBody>
          <a:bodyPr>
            <a:normAutofit fontScale="90000"/>
          </a:bodyPr>
          <a:lstStyle/>
          <a:p>
            <a:r>
              <a:rPr lang="en-IN" dirty="0"/>
              <a:t>1. Communication Skills</a:t>
            </a:r>
            <a:br>
              <a:rPr lang="en-IN" dirty="0"/>
            </a:br>
            <a:endParaRPr lang="en-IN" dirty="0"/>
          </a:p>
        </p:txBody>
      </p:sp>
      <p:sp>
        <p:nvSpPr>
          <p:cNvPr id="3" name="Content Placeholder 2">
            <a:extLst>
              <a:ext uri="{FF2B5EF4-FFF2-40B4-BE49-F238E27FC236}">
                <a16:creationId xmlns:a16="http://schemas.microsoft.com/office/drawing/2014/main" id="{00109106-92BA-CF1F-D749-4D86E30F7CAF}"/>
              </a:ext>
            </a:extLst>
          </p:cNvPr>
          <p:cNvSpPr>
            <a:spLocks noGrp="1"/>
          </p:cNvSpPr>
          <p:nvPr>
            <p:ph idx="1"/>
          </p:nvPr>
        </p:nvSpPr>
        <p:spPr>
          <a:xfrm>
            <a:off x="838200" y="2146300"/>
            <a:ext cx="10515600" cy="4711699"/>
          </a:xfrm>
        </p:spPr>
        <p:txBody>
          <a:bodyPr>
            <a:normAutofit/>
          </a:bodyPr>
          <a:lstStyle/>
          <a:p>
            <a:pPr marL="0" indent="0">
              <a:buNone/>
            </a:pPr>
            <a:r>
              <a:rPr lang="en-US" dirty="0"/>
              <a:t>Research has found out that trust between a buyer and a seller largely depends on five elements in the salesperson’s behavior:</a:t>
            </a:r>
          </a:p>
          <a:p>
            <a:pPr marL="0" indent="0">
              <a:buNone/>
            </a:pPr>
            <a:r>
              <a:rPr lang="en-US" dirty="0"/>
              <a:t>1. Truth of words communicated by the salesperson</a:t>
            </a:r>
          </a:p>
          <a:p>
            <a:pPr marL="0" indent="0">
              <a:buNone/>
            </a:pPr>
            <a:r>
              <a:rPr lang="en-US" dirty="0"/>
              <a:t>2. Predictability of action</a:t>
            </a:r>
          </a:p>
          <a:p>
            <a:pPr marL="0" indent="0">
              <a:buNone/>
            </a:pPr>
            <a:r>
              <a:rPr lang="en-US" dirty="0"/>
              <a:t>3. Competency ( ability/knowledge/resource)</a:t>
            </a:r>
          </a:p>
          <a:p>
            <a:pPr marL="0" indent="0">
              <a:buNone/>
            </a:pPr>
            <a:r>
              <a:rPr lang="en-US" dirty="0"/>
              <a:t>4. Intent or empathy (,a commitment to solving the customer’s problem and responsive to the customer’s cause)</a:t>
            </a:r>
          </a:p>
          <a:p>
            <a:pPr marL="0" indent="0">
              <a:buNone/>
            </a:pPr>
            <a:r>
              <a:rPr lang="en-US" dirty="0"/>
              <a:t>5. Likeability (It is an emotional issue and difficult to clearly define, but can be understood as a perception of commonality by both the parties.)	</a:t>
            </a:r>
          </a:p>
          <a:p>
            <a:pPr marL="514350" indent="-514350">
              <a:buFont typeface="+mj-lt"/>
              <a:buAutoNum type="arabicPeriod"/>
            </a:pPr>
            <a:endParaRPr lang="en-IN" dirty="0"/>
          </a:p>
        </p:txBody>
      </p:sp>
    </p:spTree>
    <p:extLst>
      <p:ext uri="{BB962C8B-B14F-4D97-AF65-F5344CB8AC3E}">
        <p14:creationId xmlns:p14="http://schemas.microsoft.com/office/powerpoint/2010/main" val="36353674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3D4D2D1-9D45-A0FB-7417-F76AFDEC696D}"/>
              </a:ext>
            </a:extLst>
          </p:cNvPr>
          <p:cNvPicPr>
            <a:picLocks noGrp="1" noChangeAspect="1"/>
          </p:cNvPicPr>
          <p:nvPr>
            <p:ph idx="1"/>
          </p:nvPr>
        </p:nvPicPr>
        <p:blipFill>
          <a:blip r:embed="rId3"/>
          <a:stretch>
            <a:fillRect/>
          </a:stretch>
        </p:blipFill>
        <p:spPr>
          <a:xfrm>
            <a:off x="0" y="1320800"/>
            <a:ext cx="12192000" cy="5422900"/>
          </a:xfrm>
          <a:prstGeom prst="rect">
            <a:avLst/>
          </a:prstGeom>
        </p:spPr>
      </p:pic>
    </p:spTree>
    <p:extLst>
      <p:ext uri="{BB962C8B-B14F-4D97-AF65-F5344CB8AC3E}">
        <p14:creationId xmlns:p14="http://schemas.microsoft.com/office/powerpoint/2010/main" val="33314240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682D38-5F2F-2954-A4A5-389DEA264337}"/>
              </a:ext>
            </a:extLst>
          </p:cNvPr>
          <p:cNvSpPr>
            <a:spLocks noGrp="1"/>
          </p:cNvSpPr>
          <p:nvPr>
            <p:ph idx="1"/>
          </p:nvPr>
        </p:nvSpPr>
        <p:spPr/>
        <p:txBody>
          <a:bodyPr/>
          <a:lstStyle/>
          <a:p>
            <a:r>
              <a:rPr lang="en-IN" sz="3200" dirty="0"/>
              <a:t>Managing body language (non-verbal communication)</a:t>
            </a:r>
          </a:p>
          <a:p>
            <a:pPr marL="457200" lvl="1" indent="0">
              <a:buNone/>
            </a:pPr>
            <a:r>
              <a:rPr lang="en-IN" sz="2800" dirty="0"/>
              <a:t>Personal appearance</a:t>
            </a:r>
          </a:p>
          <a:p>
            <a:pPr marL="457200" lvl="1" indent="0">
              <a:buNone/>
            </a:pPr>
            <a:r>
              <a:rPr lang="en-IN" sz="2800" dirty="0"/>
              <a:t>Posture</a:t>
            </a:r>
          </a:p>
          <a:p>
            <a:pPr marL="457200" lvl="1" indent="0">
              <a:buNone/>
            </a:pPr>
            <a:r>
              <a:rPr lang="en-IN" sz="2800" dirty="0"/>
              <a:t>Gestures</a:t>
            </a:r>
          </a:p>
          <a:p>
            <a:pPr marL="457200" lvl="1" indent="0">
              <a:buNone/>
            </a:pPr>
            <a:r>
              <a:rPr lang="en-IN" sz="2800" dirty="0"/>
              <a:t>Facial expression</a:t>
            </a:r>
          </a:p>
          <a:p>
            <a:pPr marL="457200" lvl="1" indent="0">
              <a:buNone/>
            </a:pPr>
            <a:r>
              <a:rPr lang="en-IN" sz="2800" dirty="0"/>
              <a:t>Eye contact</a:t>
            </a:r>
          </a:p>
          <a:p>
            <a:pPr marL="457200" lvl="1" indent="0">
              <a:buNone/>
            </a:pPr>
            <a:r>
              <a:rPr lang="en-IN" sz="2800" dirty="0"/>
              <a:t>Space distancing</a:t>
            </a:r>
          </a:p>
        </p:txBody>
      </p:sp>
    </p:spTree>
    <p:extLst>
      <p:ext uri="{BB962C8B-B14F-4D97-AF65-F5344CB8AC3E}">
        <p14:creationId xmlns:p14="http://schemas.microsoft.com/office/powerpoint/2010/main" val="41734400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3BFCF8E-C7B5-3D89-5882-C2A017CEF8AF}"/>
              </a:ext>
            </a:extLst>
          </p:cNvPr>
          <p:cNvSpPr>
            <a:spLocks noGrp="1"/>
          </p:cNvSpPr>
          <p:nvPr>
            <p:ph type="title"/>
          </p:nvPr>
        </p:nvSpPr>
        <p:spPr>
          <a:xfrm>
            <a:off x="838200" y="1295400"/>
            <a:ext cx="10515600" cy="520700"/>
          </a:xfrm>
        </p:spPr>
        <p:txBody>
          <a:bodyPr>
            <a:normAutofit fontScale="90000"/>
          </a:bodyPr>
          <a:lstStyle/>
          <a:p>
            <a:r>
              <a:rPr lang="en-IN" dirty="0"/>
              <a:t>2. Listening Skills</a:t>
            </a:r>
          </a:p>
        </p:txBody>
      </p:sp>
      <p:sp>
        <p:nvSpPr>
          <p:cNvPr id="3" name="Content Placeholder 2">
            <a:extLst>
              <a:ext uri="{FF2B5EF4-FFF2-40B4-BE49-F238E27FC236}">
                <a16:creationId xmlns:a16="http://schemas.microsoft.com/office/drawing/2014/main" id="{B180C0D2-F0B1-A3EF-4456-C814B20D4E1A}"/>
              </a:ext>
            </a:extLst>
          </p:cNvPr>
          <p:cNvSpPr>
            <a:spLocks noGrp="1"/>
          </p:cNvSpPr>
          <p:nvPr>
            <p:ph idx="4294967295"/>
          </p:nvPr>
        </p:nvSpPr>
        <p:spPr>
          <a:xfrm>
            <a:off x="0" y="1816100"/>
            <a:ext cx="10515600" cy="4360863"/>
          </a:xfrm>
        </p:spPr>
        <p:txBody>
          <a:bodyPr/>
          <a:lstStyle/>
          <a:p>
            <a:r>
              <a:rPr lang="en-IN" dirty="0"/>
              <a:t>Levels of Listening(Types):</a:t>
            </a:r>
          </a:p>
          <a:p>
            <a:pPr marL="0" indent="0">
              <a:buNone/>
            </a:pPr>
            <a:endParaRPr lang="en-IN" dirty="0"/>
          </a:p>
        </p:txBody>
      </p:sp>
      <p:graphicFrame>
        <p:nvGraphicFramePr>
          <p:cNvPr id="4" name="Table 3">
            <a:extLst>
              <a:ext uri="{FF2B5EF4-FFF2-40B4-BE49-F238E27FC236}">
                <a16:creationId xmlns:a16="http://schemas.microsoft.com/office/drawing/2014/main" id="{74697C7E-AD2A-FBCA-8DC8-2140101DDAE8}"/>
              </a:ext>
            </a:extLst>
          </p:cNvPr>
          <p:cNvGraphicFramePr>
            <a:graphicFrameLocks noGrp="1"/>
          </p:cNvGraphicFramePr>
          <p:nvPr>
            <p:extLst>
              <p:ext uri="{D42A27DB-BD31-4B8C-83A1-F6EECF244321}">
                <p14:modId xmlns:p14="http://schemas.microsoft.com/office/powerpoint/2010/main" val="3094608734"/>
              </p:ext>
            </p:extLst>
          </p:nvPr>
        </p:nvGraphicFramePr>
        <p:xfrm>
          <a:off x="0" y="2340577"/>
          <a:ext cx="12192000" cy="4486276"/>
        </p:xfrm>
        <a:graphic>
          <a:graphicData uri="http://schemas.openxmlformats.org/drawingml/2006/table">
            <a:tbl>
              <a:tblPr firstRow="1" bandRow="1">
                <a:tableStyleId>{5C22544A-7EE6-4342-B048-85BDC9FD1C3A}</a:tableStyleId>
              </a:tblPr>
              <a:tblGrid>
                <a:gridCol w="2971160">
                  <a:extLst>
                    <a:ext uri="{9D8B030D-6E8A-4147-A177-3AD203B41FA5}">
                      <a16:colId xmlns:a16="http://schemas.microsoft.com/office/drawing/2014/main" val="3277999606"/>
                    </a:ext>
                  </a:extLst>
                </a:gridCol>
                <a:gridCol w="9220840">
                  <a:extLst>
                    <a:ext uri="{9D8B030D-6E8A-4147-A177-3AD203B41FA5}">
                      <a16:colId xmlns:a16="http://schemas.microsoft.com/office/drawing/2014/main" val="3430043363"/>
                    </a:ext>
                  </a:extLst>
                </a:gridCol>
              </a:tblGrid>
              <a:tr h="502545">
                <a:tc>
                  <a:txBody>
                    <a:bodyPr/>
                    <a:lstStyle/>
                    <a:p>
                      <a:pPr marL="0" algn="l" defTabSz="914400" rtl="0" eaLnBrk="1" latinLnBrk="0" hangingPunct="1"/>
                      <a:r>
                        <a:rPr lang="en-IN" sz="2600" kern="1200" dirty="0">
                          <a:solidFill>
                            <a:schemeClr val="tx2">
                              <a:lumMod val="10000"/>
                              <a:lumOff val="90000"/>
                            </a:schemeClr>
                          </a:solidFill>
                          <a:latin typeface="+mn-lt"/>
                          <a:ea typeface="+mn-ea"/>
                          <a:cs typeface="+mn-cs"/>
                        </a:rPr>
                        <a:t>Ignoring</a:t>
                      </a:r>
                    </a:p>
                  </a:txBody>
                  <a:tcPr/>
                </a:tc>
                <a:tc>
                  <a:txBody>
                    <a:bodyPr/>
                    <a:lstStyle/>
                    <a:p>
                      <a:r>
                        <a:rPr lang="en-US" sz="2600" dirty="0">
                          <a:solidFill>
                            <a:schemeClr val="tx2">
                              <a:lumMod val="10000"/>
                              <a:lumOff val="90000"/>
                            </a:schemeClr>
                          </a:solidFill>
                        </a:rPr>
                        <a:t>Making no effort to listen</a:t>
                      </a:r>
                      <a:endParaRPr lang="en-IN" sz="2600" dirty="0">
                        <a:solidFill>
                          <a:schemeClr val="tx2">
                            <a:lumMod val="10000"/>
                            <a:lumOff val="90000"/>
                          </a:schemeClr>
                        </a:solidFill>
                      </a:endParaRPr>
                    </a:p>
                  </a:txBody>
                  <a:tcPr/>
                </a:tc>
                <a:extLst>
                  <a:ext uri="{0D108BD9-81ED-4DB2-BD59-A6C34878D82A}">
                    <a16:rowId xmlns:a16="http://schemas.microsoft.com/office/drawing/2014/main" val="1138957890"/>
                  </a:ext>
                </a:extLst>
              </a:tr>
              <a:tr h="563482">
                <a:tc>
                  <a:txBody>
                    <a:bodyPr/>
                    <a:lstStyle/>
                    <a:p>
                      <a:pPr marL="0" algn="l" defTabSz="914400" rtl="0" eaLnBrk="1" latinLnBrk="0" hangingPunct="1"/>
                      <a:r>
                        <a:rPr lang="en-IN" sz="2600" kern="1200" dirty="0">
                          <a:solidFill>
                            <a:schemeClr val="dk1"/>
                          </a:solidFill>
                          <a:latin typeface="+mn-lt"/>
                          <a:ea typeface="+mn-ea"/>
                          <a:cs typeface="+mn-cs"/>
                        </a:rPr>
                        <a:t>Pretend listening</a:t>
                      </a:r>
                    </a:p>
                  </a:txBody>
                  <a:tcPr/>
                </a:tc>
                <a:tc>
                  <a:txBody>
                    <a:bodyPr/>
                    <a:lstStyle/>
                    <a:p>
                      <a:r>
                        <a:rPr lang="en-US" sz="2600" dirty="0"/>
                        <a:t>Making </a:t>
                      </a:r>
                      <a:r>
                        <a:rPr lang="en-US" sz="2600" kern="1200" dirty="0">
                          <a:solidFill>
                            <a:schemeClr val="dk1"/>
                          </a:solidFill>
                          <a:latin typeface="+mn-lt"/>
                          <a:ea typeface="+mn-ea"/>
                          <a:cs typeface="+mn-cs"/>
                        </a:rPr>
                        <a:t>believe</a:t>
                      </a:r>
                      <a:r>
                        <a:rPr lang="en-US" sz="2600" dirty="0"/>
                        <a:t> or giving the appearance you are listening</a:t>
                      </a:r>
                      <a:endParaRPr lang="en-IN" sz="2600" dirty="0"/>
                    </a:p>
                  </a:txBody>
                  <a:tcPr/>
                </a:tc>
                <a:extLst>
                  <a:ext uri="{0D108BD9-81ED-4DB2-BD59-A6C34878D82A}">
                    <a16:rowId xmlns:a16="http://schemas.microsoft.com/office/drawing/2014/main" val="1435228718"/>
                  </a:ext>
                </a:extLst>
              </a:tr>
              <a:tr h="566397">
                <a:tc>
                  <a:txBody>
                    <a:bodyPr/>
                    <a:lstStyle/>
                    <a:p>
                      <a:r>
                        <a:rPr lang="en-IN" sz="2600" dirty="0"/>
                        <a:t>Selective Listening</a:t>
                      </a:r>
                    </a:p>
                  </a:txBody>
                  <a:tcPr/>
                </a:tc>
                <a:tc>
                  <a:txBody>
                    <a:bodyPr/>
                    <a:lstStyle/>
                    <a:p>
                      <a:r>
                        <a:rPr lang="en-US" sz="2600" dirty="0"/>
                        <a:t>Hearing only the parts of the conversation that interest you</a:t>
                      </a:r>
                      <a:endParaRPr lang="en-IN" sz="2600" dirty="0"/>
                    </a:p>
                  </a:txBody>
                  <a:tcPr/>
                </a:tc>
                <a:extLst>
                  <a:ext uri="{0D108BD9-81ED-4DB2-BD59-A6C34878D82A}">
                    <a16:rowId xmlns:a16="http://schemas.microsoft.com/office/drawing/2014/main" val="4146942248"/>
                  </a:ext>
                </a:extLst>
              </a:tr>
              <a:tr h="951284">
                <a:tc>
                  <a:txBody>
                    <a:bodyPr/>
                    <a:lstStyle/>
                    <a:p>
                      <a:r>
                        <a:rPr lang="en-IN" sz="2600" dirty="0"/>
                        <a:t>Attentive Listening</a:t>
                      </a:r>
                    </a:p>
                  </a:txBody>
                  <a:tcPr/>
                </a:tc>
                <a:tc>
                  <a:txBody>
                    <a:bodyPr/>
                    <a:lstStyle/>
                    <a:p>
                      <a:r>
                        <a:rPr lang="en-US" sz="2600" dirty="0"/>
                        <a:t>Paying attention and focusing on what the speaker says , and comparing that to your own experiences</a:t>
                      </a:r>
                      <a:endParaRPr lang="en-IN" sz="2600" dirty="0"/>
                    </a:p>
                  </a:txBody>
                  <a:tcPr/>
                </a:tc>
                <a:extLst>
                  <a:ext uri="{0D108BD9-81ED-4DB2-BD59-A6C34878D82A}">
                    <a16:rowId xmlns:a16="http://schemas.microsoft.com/office/drawing/2014/main" val="261292851"/>
                  </a:ext>
                </a:extLst>
              </a:tr>
              <a:tr h="951284">
                <a:tc>
                  <a:txBody>
                    <a:bodyPr/>
                    <a:lstStyle/>
                    <a:p>
                      <a:r>
                        <a:rPr lang="en-IN" sz="2600" dirty="0"/>
                        <a:t>Empathic Listening</a:t>
                      </a:r>
                    </a:p>
                  </a:txBody>
                  <a:tcPr/>
                </a:tc>
                <a:tc>
                  <a:txBody>
                    <a:bodyPr/>
                    <a:lstStyle/>
                    <a:p>
                      <a:r>
                        <a:rPr lang="en-US" sz="2600" dirty="0"/>
                        <a:t>Listening and responding with both the heart and mind to understand the speaker’s words, intent and feelings.</a:t>
                      </a:r>
                      <a:endParaRPr lang="en-IN" sz="2600" dirty="0"/>
                    </a:p>
                  </a:txBody>
                  <a:tcPr/>
                </a:tc>
                <a:extLst>
                  <a:ext uri="{0D108BD9-81ED-4DB2-BD59-A6C34878D82A}">
                    <a16:rowId xmlns:a16="http://schemas.microsoft.com/office/drawing/2014/main" val="2211522665"/>
                  </a:ext>
                </a:extLst>
              </a:tr>
              <a:tr h="951284">
                <a:tc>
                  <a:txBody>
                    <a:bodyPr/>
                    <a:lstStyle/>
                    <a:p>
                      <a:r>
                        <a:rPr lang="en-IN" sz="2600" dirty="0"/>
                        <a:t>Intuitive Listening:</a:t>
                      </a:r>
                    </a:p>
                  </a:txBody>
                  <a:tcPr/>
                </a:tc>
                <a:tc>
                  <a:txBody>
                    <a:bodyPr/>
                    <a:lstStyle/>
                    <a:p>
                      <a:r>
                        <a:rPr lang="en-US" sz="2600" dirty="0"/>
                        <a:t>listening through the intuitive mind by silencing the other forms of internal dialogues going on simultaneously.</a:t>
                      </a:r>
                      <a:endParaRPr lang="en-IN" sz="2600" dirty="0"/>
                    </a:p>
                  </a:txBody>
                  <a:tcPr/>
                </a:tc>
                <a:extLst>
                  <a:ext uri="{0D108BD9-81ED-4DB2-BD59-A6C34878D82A}">
                    <a16:rowId xmlns:a16="http://schemas.microsoft.com/office/drawing/2014/main" val="3327592086"/>
                  </a:ext>
                </a:extLst>
              </a:tr>
            </a:tbl>
          </a:graphicData>
        </a:graphic>
      </p:graphicFrame>
    </p:spTree>
    <p:extLst>
      <p:ext uri="{BB962C8B-B14F-4D97-AF65-F5344CB8AC3E}">
        <p14:creationId xmlns:p14="http://schemas.microsoft.com/office/powerpoint/2010/main" val="2156379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B7691-D625-1150-654C-EF2937C4D952}"/>
              </a:ext>
            </a:extLst>
          </p:cNvPr>
          <p:cNvSpPr>
            <a:spLocks noGrp="1"/>
          </p:cNvSpPr>
          <p:nvPr>
            <p:ph type="title"/>
          </p:nvPr>
        </p:nvSpPr>
        <p:spPr>
          <a:xfrm>
            <a:off x="838200" y="1295400"/>
            <a:ext cx="10515600" cy="812800"/>
          </a:xfrm>
        </p:spPr>
        <p:txBody>
          <a:bodyPr/>
          <a:lstStyle/>
          <a:p>
            <a:r>
              <a:rPr lang="en-IN" dirty="0"/>
              <a:t>3. Conflict management skills</a:t>
            </a:r>
          </a:p>
        </p:txBody>
      </p:sp>
      <p:sp>
        <p:nvSpPr>
          <p:cNvPr id="3" name="Content Placeholder 2">
            <a:extLst>
              <a:ext uri="{FF2B5EF4-FFF2-40B4-BE49-F238E27FC236}">
                <a16:creationId xmlns:a16="http://schemas.microsoft.com/office/drawing/2014/main" id="{740F4665-ECA3-BE2C-307D-562D908AEAFB}"/>
              </a:ext>
            </a:extLst>
          </p:cNvPr>
          <p:cNvSpPr>
            <a:spLocks noGrp="1"/>
          </p:cNvSpPr>
          <p:nvPr>
            <p:ph idx="1"/>
          </p:nvPr>
        </p:nvSpPr>
        <p:spPr>
          <a:xfrm>
            <a:off x="838200" y="2209800"/>
            <a:ext cx="10515600" cy="4495799"/>
          </a:xfrm>
        </p:spPr>
        <p:txBody>
          <a:bodyPr>
            <a:normAutofit/>
          </a:bodyPr>
          <a:lstStyle/>
          <a:p>
            <a:pPr marL="0" indent="0">
              <a:buNone/>
            </a:pPr>
            <a:r>
              <a:rPr lang="en-US" dirty="0"/>
              <a:t>Components-</a:t>
            </a:r>
          </a:p>
          <a:p>
            <a:pPr lvl="1"/>
            <a:r>
              <a:rPr lang="en-US" dirty="0"/>
              <a:t>Interest</a:t>
            </a:r>
          </a:p>
          <a:p>
            <a:pPr lvl="1"/>
            <a:r>
              <a:rPr lang="en-US" dirty="0"/>
              <a:t>Emotion</a:t>
            </a:r>
          </a:p>
          <a:p>
            <a:pPr lvl="1"/>
            <a:r>
              <a:rPr lang="en-US" dirty="0"/>
              <a:t>Value</a:t>
            </a:r>
          </a:p>
          <a:p>
            <a:pPr lvl="1"/>
            <a:endParaRPr lang="en-US" dirty="0"/>
          </a:p>
          <a:p>
            <a:pPr marL="0" indent="0">
              <a:buNone/>
            </a:pPr>
            <a:r>
              <a:rPr lang="en-US" dirty="0"/>
              <a:t>Models of conflict:</a:t>
            </a:r>
          </a:p>
          <a:p>
            <a:pPr lvl="1"/>
            <a:r>
              <a:rPr lang="en-US" sz="2800" dirty="0"/>
              <a:t>Approach –approach</a:t>
            </a:r>
          </a:p>
          <a:p>
            <a:pPr lvl="1"/>
            <a:r>
              <a:rPr lang="en-US" sz="2800" dirty="0"/>
              <a:t>Approach-Avoidance</a:t>
            </a:r>
          </a:p>
          <a:p>
            <a:pPr lvl="1"/>
            <a:r>
              <a:rPr lang="en-US" sz="2800" dirty="0"/>
              <a:t>Avoidance-Avoidance</a:t>
            </a:r>
          </a:p>
          <a:p>
            <a:pPr lvl="1"/>
            <a:r>
              <a:rPr lang="en-US" sz="2800" dirty="0"/>
              <a:t>Multiple approach-avoidance conflicts</a:t>
            </a:r>
            <a:endParaRPr lang="en-IN" sz="2800" dirty="0"/>
          </a:p>
        </p:txBody>
      </p:sp>
    </p:spTree>
    <p:extLst>
      <p:ext uri="{BB962C8B-B14F-4D97-AF65-F5344CB8AC3E}">
        <p14:creationId xmlns:p14="http://schemas.microsoft.com/office/powerpoint/2010/main" val="2656549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3865A-7682-3E83-7F62-C5E6152C1572}"/>
              </a:ext>
            </a:extLst>
          </p:cNvPr>
          <p:cNvSpPr>
            <a:spLocks noGrp="1"/>
          </p:cNvSpPr>
          <p:nvPr>
            <p:ph type="title"/>
          </p:nvPr>
        </p:nvSpPr>
        <p:spPr>
          <a:xfrm>
            <a:off x="838200" y="1257300"/>
            <a:ext cx="10515600" cy="1003300"/>
          </a:xfrm>
        </p:spPr>
        <p:txBody>
          <a:bodyPr/>
          <a:lstStyle/>
          <a:p>
            <a:r>
              <a:rPr lang="en-IN" dirty="0"/>
              <a:t>Activity-Sell me this “PEN”!</a:t>
            </a:r>
          </a:p>
        </p:txBody>
      </p:sp>
      <p:sp>
        <p:nvSpPr>
          <p:cNvPr id="3" name="Content Placeholder 2">
            <a:extLst>
              <a:ext uri="{FF2B5EF4-FFF2-40B4-BE49-F238E27FC236}">
                <a16:creationId xmlns:a16="http://schemas.microsoft.com/office/drawing/2014/main" id="{453193F8-25FB-3587-C8CE-5BE435BC1856}"/>
              </a:ext>
            </a:extLst>
          </p:cNvPr>
          <p:cNvSpPr>
            <a:spLocks noGrp="1"/>
          </p:cNvSpPr>
          <p:nvPr>
            <p:ph idx="1"/>
          </p:nvPr>
        </p:nvSpPr>
        <p:spPr>
          <a:xfrm>
            <a:off x="838200" y="2476500"/>
            <a:ext cx="10515600" cy="4025900"/>
          </a:xfrm>
        </p:spPr>
        <p:txBody>
          <a:bodyPr>
            <a:normAutofit fontScale="25000" lnSpcReduction="20000"/>
          </a:bodyPr>
          <a:lstStyle/>
          <a:p>
            <a:pPr marL="0" indent="0">
              <a:buNone/>
            </a:pPr>
            <a:r>
              <a:rPr lang="en-IN" sz="10000" dirty="0"/>
              <a:t>Product Knowledge</a:t>
            </a:r>
          </a:p>
          <a:p>
            <a:pPr marL="0" indent="0">
              <a:buNone/>
            </a:pPr>
            <a:r>
              <a:rPr lang="en-IN" sz="10000" dirty="0"/>
              <a:t>Asking Probing Questions</a:t>
            </a:r>
          </a:p>
          <a:p>
            <a:pPr marL="0" indent="0">
              <a:buNone/>
            </a:pPr>
            <a:r>
              <a:rPr lang="en-IN" sz="10000" dirty="0"/>
              <a:t>Need Identification and Creation</a:t>
            </a:r>
          </a:p>
          <a:p>
            <a:pPr marL="0" indent="0">
              <a:buNone/>
            </a:pPr>
            <a:r>
              <a:rPr lang="en-IN" sz="10000" dirty="0"/>
              <a:t>Value Proposition</a:t>
            </a:r>
          </a:p>
          <a:p>
            <a:pPr marL="0" indent="0">
              <a:buNone/>
            </a:pPr>
            <a:r>
              <a:rPr lang="en-IN" sz="10000" dirty="0"/>
              <a:t>Handling Objections</a:t>
            </a:r>
          </a:p>
          <a:p>
            <a:pPr marL="0" indent="0">
              <a:buNone/>
            </a:pPr>
            <a:r>
              <a:rPr lang="en-IN" sz="10000" dirty="0"/>
              <a:t>Creating Urgency</a:t>
            </a:r>
          </a:p>
          <a:p>
            <a:pPr marL="0" indent="0">
              <a:buNone/>
            </a:pPr>
            <a:r>
              <a:rPr lang="en-IN" sz="10000" dirty="0"/>
              <a:t>Closing Techniques</a:t>
            </a:r>
          </a:p>
          <a:p>
            <a:pPr marL="0" indent="0">
              <a:buNone/>
            </a:pPr>
            <a:r>
              <a:rPr lang="en-IN" sz="10000" dirty="0"/>
              <a:t>Adaptability and Professionalism</a:t>
            </a:r>
          </a:p>
          <a:p>
            <a:pPr marL="0" indent="0">
              <a:buNone/>
            </a:pPr>
            <a:r>
              <a:rPr lang="en-IN" sz="10000" dirty="0"/>
              <a:t>Communication Skills</a:t>
            </a:r>
          </a:p>
          <a:p>
            <a:pPr marL="0" indent="0">
              <a:buNone/>
            </a:pPr>
            <a:endParaRPr lang="en-IN" dirty="0"/>
          </a:p>
          <a:p>
            <a:pPr marL="0" indent="0">
              <a:buNone/>
            </a:pPr>
            <a:br>
              <a:rPr lang="en-US" dirty="0"/>
            </a:br>
            <a:endParaRPr lang="en-IN" dirty="0"/>
          </a:p>
        </p:txBody>
      </p:sp>
    </p:spTree>
    <p:extLst>
      <p:ext uri="{BB962C8B-B14F-4D97-AF65-F5344CB8AC3E}">
        <p14:creationId xmlns:p14="http://schemas.microsoft.com/office/powerpoint/2010/main" val="1410455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2EA58-DEC8-649B-62D2-B7446C32F98A}"/>
              </a:ext>
            </a:extLst>
          </p:cNvPr>
          <p:cNvSpPr>
            <a:spLocks noGrp="1"/>
          </p:cNvSpPr>
          <p:nvPr>
            <p:ph type="title"/>
          </p:nvPr>
        </p:nvSpPr>
        <p:spPr>
          <a:xfrm>
            <a:off x="838200" y="1270000"/>
            <a:ext cx="10515600" cy="520700"/>
          </a:xfrm>
        </p:spPr>
        <p:txBody>
          <a:bodyPr>
            <a:normAutofit fontScale="90000"/>
          </a:bodyPr>
          <a:lstStyle/>
          <a:p>
            <a:r>
              <a:rPr lang="en-IN" dirty="0"/>
              <a:t>Methods of conflict resolution</a:t>
            </a:r>
          </a:p>
        </p:txBody>
      </p:sp>
      <p:sp>
        <p:nvSpPr>
          <p:cNvPr id="3" name="Content Placeholder 2">
            <a:extLst>
              <a:ext uri="{FF2B5EF4-FFF2-40B4-BE49-F238E27FC236}">
                <a16:creationId xmlns:a16="http://schemas.microsoft.com/office/drawing/2014/main" id="{CB7C7981-D5FF-1D70-8224-F58BCFD6C9C6}"/>
              </a:ext>
            </a:extLst>
          </p:cNvPr>
          <p:cNvSpPr>
            <a:spLocks noGrp="1"/>
          </p:cNvSpPr>
          <p:nvPr>
            <p:ph idx="1"/>
          </p:nvPr>
        </p:nvSpPr>
        <p:spPr>
          <a:xfrm>
            <a:off x="838200" y="1955800"/>
            <a:ext cx="10515600" cy="4648199"/>
          </a:xfrm>
        </p:spPr>
        <p:txBody>
          <a:bodyPr/>
          <a:lstStyle/>
          <a:p>
            <a:r>
              <a:rPr lang="en-IN" dirty="0"/>
              <a:t>Lumping</a:t>
            </a:r>
          </a:p>
          <a:p>
            <a:r>
              <a:rPr lang="en-IN" dirty="0"/>
              <a:t>Avoidance</a:t>
            </a:r>
          </a:p>
          <a:p>
            <a:r>
              <a:rPr lang="en-IN" dirty="0"/>
              <a:t>Coercion</a:t>
            </a:r>
          </a:p>
          <a:p>
            <a:r>
              <a:rPr lang="en-IN" dirty="0"/>
              <a:t>Conciliation</a:t>
            </a:r>
          </a:p>
          <a:p>
            <a:r>
              <a:rPr lang="en-IN" dirty="0"/>
              <a:t>Arbitration</a:t>
            </a:r>
          </a:p>
          <a:p>
            <a:r>
              <a:rPr lang="en-IN" dirty="0"/>
              <a:t>Mediation	</a:t>
            </a:r>
          </a:p>
          <a:p>
            <a:r>
              <a:rPr lang="en-IN" dirty="0"/>
              <a:t>Adjudication</a:t>
            </a:r>
          </a:p>
          <a:p>
            <a:r>
              <a:rPr lang="en-IN" dirty="0"/>
              <a:t>Negotiation</a:t>
            </a:r>
          </a:p>
        </p:txBody>
      </p:sp>
    </p:spTree>
    <p:extLst>
      <p:ext uri="{BB962C8B-B14F-4D97-AF65-F5344CB8AC3E}">
        <p14:creationId xmlns:p14="http://schemas.microsoft.com/office/powerpoint/2010/main" val="13946211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68840-B8B2-90E5-7847-DB04E01E64E4}"/>
              </a:ext>
            </a:extLst>
          </p:cNvPr>
          <p:cNvSpPr>
            <a:spLocks noGrp="1"/>
          </p:cNvSpPr>
          <p:nvPr>
            <p:ph type="title"/>
          </p:nvPr>
        </p:nvSpPr>
        <p:spPr>
          <a:xfrm>
            <a:off x="838200" y="1346200"/>
            <a:ext cx="10515600" cy="344488"/>
          </a:xfrm>
        </p:spPr>
        <p:txBody>
          <a:bodyPr>
            <a:normAutofit fontScale="90000"/>
          </a:bodyPr>
          <a:lstStyle/>
          <a:p>
            <a:r>
              <a:rPr lang="en-IN" dirty="0"/>
              <a:t>Case study</a:t>
            </a:r>
          </a:p>
        </p:txBody>
      </p:sp>
      <p:sp>
        <p:nvSpPr>
          <p:cNvPr id="3" name="Content Placeholder 2">
            <a:extLst>
              <a:ext uri="{FF2B5EF4-FFF2-40B4-BE49-F238E27FC236}">
                <a16:creationId xmlns:a16="http://schemas.microsoft.com/office/drawing/2014/main" id="{813C11FA-716D-885D-B8B8-C583AA542460}"/>
              </a:ext>
            </a:extLst>
          </p:cNvPr>
          <p:cNvSpPr>
            <a:spLocks noGrp="1"/>
          </p:cNvSpPr>
          <p:nvPr>
            <p:ph idx="1"/>
          </p:nvPr>
        </p:nvSpPr>
        <p:spPr>
          <a:xfrm>
            <a:off x="0" y="1825624"/>
            <a:ext cx="12192000" cy="4854575"/>
          </a:xfrm>
        </p:spPr>
        <p:txBody>
          <a:bodyPr>
            <a:normAutofit fontScale="92500" lnSpcReduction="20000"/>
          </a:bodyPr>
          <a:lstStyle/>
          <a:p>
            <a:r>
              <a:rPr lang="en-US" sz="3000" dirty="0"/>
              <a:t>Manager–Employee Conflict in a Hospital Setting</a:t>
            </a:r>
          </a:p>
          <a:p>
            <a:r>
              <a:rPr lang="en-US" sz="3000" dirty="0"/>
              <a:t>In a hospital organization, Ram, a sales assistant manager, and Anand, his reporting manager, experienced escalating conflict when Ram received a lucrative job offer elsewhere. Anand perceived Ram’s advancement as a personal threat and began subtly undermining his work. Ram eventually reported this situation, leading upper management to take steps toward open dialogue and conflict resolution.​</a:t>
            </a:r>
          </a:p>
          <a:p>
            <a:r>
              <a:rPr lang="en-US" sz="3000" dirty="0"/>
              <a:t>Conflict Mode Observed: Competing and Avoiding. Anand displayed </a:t>
            </a:r>
            <a:r>
              <a:rPr lang="en-US" sz="3000" i="1" dirty="0"/>
              <a:t>competing</a:t>
            </a:r>
            <a:r>
              <a:rPr lang="en-US" sz="3000" dirty="0"/>
              <a:t> behavior—assertive, defending self-interest—while initially </a:t>
            </a:r>
            <a:r>
              <a:rPr lang="en-US" sz="3000" i="1" dirty="0"/>
              <a:t>avoiding</a:t>
            </a:r>
            <a:r>
              <a:rPr lang="en-US" sz="3000" dirty="0"/>
              <a:t> direct discussion of underlying insecurities.</a:t>
            </a:r>
          </a:p>
          <a:p>
            <a:r>
              <a:rPr lang="en-US" sz="3000" dirty="0"/>
              <a:t>Management held a mediated discussion, emphasizing professional respect and organizational goals. Anand acknowledged his insecurities, and Ram gained recognition without leaving the firm. The shift from competing to collaborating rebuilt trust.</a:t>
            </a:r>
          </a:p>
          <a:p>
            <a:endParaRPr lang="en-IN" dirty="0"/>
          </a:p>
        </p:txBody>
      </p:sp>
    </p:spTree>
    <p:extLst>
      <p:ext uri="{BB962C8B-B14F-4D97-AF65-F5344CB8AC3E}">
        <p14:creationId xmlns:p14="http://schemas.microsoft.com/office/powerpoint/2010/main" val="18894520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933E2-000E-838F-673E-51BDF3E4D141}"/>
              </a:ext>
            </a:extLst>
          </p:cNvPr>
          <p:cNvSpPr>
            <a:spLocks noGrp="1"/>
          </p:cNvSpPr>
          <p:nvPr>
            <p:ph type="title"/>
          </p:nvPr>
        </p:nvSpPr>
        <p:spPr>
          <a:xfrm>
            <a:off x="838200" y="1358900"/>
            <a:ext cx="10515600" cy="647700"/>
          </a:xfrm>
        </p:spPr>
        <p:txBody>
          <a:bodyPr>
            <a:normAutofit fontScale="90000"/>
          </a:bodyPr>
          <a:lstStyle/>
          <a:p>
            <a:r>
              <a:rPr lang="en-IN" dirty="0"/>
              <a:t>4. Negotiation Skills</a:t>
            </a:r>
          </a:p>
        </p:txBody>
      </p:sp>
      <p:sp>
        <p:nvSpPr>
          <p:cNvPr id="3" name="Content Placeholder 2">
            <a:extLst>
              <a:ext uri="{FF2B5EF4-FFF2-40B4-BE49-F238E27FC236}">
                <a16:creationId xmlns:a16="http://schemas.microsoft.com/office/drawing/2014/main" id="{C1BB8AF2-550F-FD12-6B43-3E55413E3C7A}"/>
              </a:ext>
            </a:extLst>
          </p:cNvPr>
          <p:cNvSpPr>
            <a:spLocks noGrp="1"/>
          </p:cNvSpPr>
          <p:nvPr>
            <p:ph idx="1"/>
          </p:nvPr>
        </p:nvSpPr>
        <p:spPr>
          <a:xfrm>
            <a:off x="838200" y="2006600"/>
            <a:ext cx="10515600" cy="4851400"/>
          </a:xfrm>
        </p:spPr>
        <p:txBody>
          <a:bodyPr>
            <a:normAutofit/>
          </a:bodyPr>
          <a:lstStyle/>
          <a:p>
            <a:pPr marL="0" indent="0">
              <a:buNone/>
            </a:pPr>
            <a:r>
              <a:rPr lang="en-IN" dirty="0"/>
              <a:t>Negotiation Tactics</a:t>
            </a:r>
          </a:p>
          <a:p>
            <a:pPr lvl="1"/>
            <a:r>
              <a:rPr lang="en-IN" dirty="0"/>
              <a:t>Acting crazy</a:t>
            </a:r>
          </a:p>
          <a:p>
            <a:pPr lvl="1"/>
            <a:r>
              <a:rPr lang="en-IN" dirty="0"/>
              <a:t>Auctioning</a:t>
            </a:r>
          </a:p>
          <a:p>
            <a:pPr lvl="1"/>
            <a:r>
              <a:rPr lang="en-US" dirty="0"/>
              <a:t>The Good Guy/Bad Guy</a:t>
            </a:r>
          </a:p>
          <a:p>
            <a:pPr lvl="1"/>
            <a:r>
              <a:rPr lang="en-IN" dirty="0"/>
              <a:t>Big pot</a:t>
            </a:r>
          </a:p>
          <a:p>
            <a:pPr lvl="1"/>
            <a:r>
              <a:rPr lang="en-IN" dirty="0"/>
              <a:t>Bogey</a:t>
            </a:r>
          </a:p>
          <a:p>
            <a:pPr lvl="1"/>
            <a:r>
              <a:rPr lang="en-IN" dirty="0"/>
              <a:t>Get a prestigious ally</a:t>
            </a:r>
          </a:p>
          <a:p>
            <a:pPr lvl="1"/>
            <a:r>
              <a:rPr lang="en-IN" dirty="0"/>
              <a:t>Escalation</a:t>
            </a:r>
          </a:p>
          <a:p>
            <a:pPr lvl="1"/>
            <a:r>
              <a:rPr lang="en-IN" dirty="0"/>
              <a:t>Dry Well</a:t>
            </a:r>
          </a:p>
          <a:p>
            <a:pPr lvl="1"/>
            <a:r>
              <a:rPr lang="en-IN" dirty="0"/>
              <a:t>Limited authority</a:t>
            </a:r>
          </a:p>
          <a:p>
            <a:pPr lvl="1"/>
            <a:r>
              <a:rPr lang="en-IN" dirty="0"/>
              <a:t>Divide and Conquer</a:t>
            </a:r>
          </a:p>
          <a:p>
            <a:pPr lvl="1"/>
            <a:r>
              <a:rPr lang="en-US" dirty="0"/>
              <a:t>Get Lost / Stall for Time</a:t>
            </a:r>
            <a:endParaRPr lang="en-IN" dirty="0"/>
          </a:p>
          <a:p>
            <a:pPr lvl="1"/>
            <a:endParaRPr lang="en-IN" dirty="0"/>
          </a:p>
        </p:txBody>
      </p:sp>
    </p:spTree>
    <p:extLst>
      <p:ext uri="{BB962C8B-B14F-4D97-AF65-F5344CB8AC3E}">
        <p14:creationId xmlns:p14="http://schemas.microsoft.com/office/powerpoint/2010/main" val="6443884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92009-4E20-2F38-17C0-DE38F8931F0E}"/>
              </a:ext>
            </a:extLst>
          </p:cNvPr>
          <p:cNvSpPr>
            <a:spLocks noGrp="1"/>
          </p:cNvSpPr>
          <p:nvPr>
            <p:ph type="title"/>
          </p:nvPr>
        </p:nvSpPr>
        <p:spPr>
          <a:xfrm>
            <a:off x="838200" y="1282700"/>
            <a:ext cx="10515600" cy="546100"/>
          </a:xfrm>
        </p:spPr>
        <p:txBody>
          <a:bodyPr>
            <a:normAutofit fontScale="90000"/>
          </a:bodyPr>
          <a:lstStyle/>
          <a:p>
            <a:r>
              <a:rPr lang="en-IN" dirty="0"/>
              <a:t>5. Problem solving Skills</a:t>
            </a:r>
          </a:p>
        </p:txBody>
      </p:sp>
      <p:sp>
        <p:nvSpPr>
          <p:cNvPr id="3" name="Content Placeholder 2">
            <a:extLst>
              <a:ext uri="{FF2B5EF4-FFF2-40B4-BE49-F238E27FC236}">
                <a16:creationId xmlns:a16="http://schemas.microsoft.com/office/drawing/2014/main" id="{2917B507-E543-4E71-5E52-06DD36F0CC32}"/>
              </a:ext>
            </a:extLst>
          </p:cNvPr>
          <p:cNvSpPr>
            <a:spLocks noGrp="1"/>
          </p:cNvSpPr>
          <p:nvPr>
            <p:ph idx="1"/>
          </p:nvPr>
        </p:nvSpPr>
        <p:spPr>
          <a:xfrm>
            <a:off x="838200" y="1968500"/>
            <a:ext cx="10515600" cy="4800599"/>
          </a:xfrm>
        </p:spPr>
        <p:txBody>
          <a:bodyPr/>
          <a:lstStyle/>
          <a:p>
            <a:pPr marL="0" indent="0">
              <a:buNone/>
            </a:pPr>
            <a:r>
              <a:rPr lang="en-US" dirty="0"/>
              <a:t>The rational and consultative selling approach suggests that a salesperson should not be a mere order taker; he should rather act as a problem solver and a consultant to the customer.</a:t>
            </a:r>
          </a:p>
          <a:p>
            <a:r>
              <a:rPr lang="en-IN" dirty="0"/>
              <a:t>Brainstorming</a:t>
            </a:r>
          </a:p>
          <a:p>
            <a:r>
              <a:rPr lang="en-IN" dirty="0"/>
              <a:t>5 Why’s</a:t>
            </a:r>
          </a:p>
          <a:p>
            <a:r>
              <a:rPr lang="en-IN" dirty="0"/>
              <a:t>“IS – IS NOT”</a:t>
            </a:r>
          </a:p>
          <a:p>
            <a:endParaRPr lang="en-IN" dirty="0"/>
          </a:p>
        </p:txBody>
      </p:sp>
    </p:spTree>
    <p:extLst>
      <p:ext uri="{BB962C8B-B14F-4D97-AF65-F5344CB8AC3E}">
        <p14:creationId xmlns:p14="http://schemas.microsoft.com/office/powerpoint/2010/main" val="3585856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EC46A9-7B73-7966-39C2-A937F4C2FF9A}"/>
              </a:ext>
            </a:extLst>
          </p:cNvPr>
          <p:cNvSpPr>
            <a:spLocks noGrp="1"/>
          </p:cNvSpPr>
          <p:nvPr>
            <p:ph idx="1"/>
          </p:nvPr>
        </p:nvSpPr>
        <p:spPr>
          <a:xfrm>
            <a:off x="165100" y="1320800"/>
            <a:ext cx="11849100" cy="5435600"/>
          </a:xfrm>
        </p:spPr>
        <p:txBody>
          <a:bodyPr/>
          <a:lstStyle/>
          <a:p>
            <a:r>
              <a:rPr lang="en-IN" dirty="0"/>
              <a:t>Problem solving process:</a:t>
            </a:r>
          </a:p>
          <a:p>
            <a:pPr marL="0" indent="0">
              <a:buNone/>
            </a:pPr>
            <a:endParaRPr lang="en-IN" dirty="0"/>
          </a:p>
        </p:txBody>
      </p:sp>
      <p:pic>
        <p:nvPicPr>
          <p:cNvPr id="5" name="Picture 4">
            <a:extLst>
              <a:ext uri="{FF2B5EF4-FFF2-40B4-BE49-F238E27FC236}">
                <a16:creationId xmlns:a16="http://schemas.microsoft.com/office/drawing/2014/main" id="{DD534AD9-5893-08EB-1377-55C8ECCD964F}"/>
              </a:ext>
            </a:extLst>
          </p:cNvPr>
          <p:cNvPicPr>
            <a:picLocks noChangeAspect="1"/>
          </p:cNvPicPr>
          <p:nvPr/>
        </p:nvPicPr>
        <p:blipFill>
          <a:blip r:embed="rId2"/>
          <a:stretch>
            <a:fillRect/>
          </a:stretch>
        </p:blipFill>
        <p:spPr>
          <a:xfrm>
            <a:off x="165100" y="1854200"/>
            <a:ext cx="11709399" cy="4902200"/>
          </a:xfrm>
          <a:prstGeom prst="rect">
            <a:avLst/>
          </a:prstGeom>
        </p:spPr>
      </p:pic>
    </p:spTree>
    <p:extLst>
      <p:ext uri="{BB962C8B-B14F-4D97-AF65-F5344CB8AC3E}">
        <p14:creationId xmlns:p14="http://schemas.microsoft.com/office/powerpoint/2010/main" val="35397183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07B99-24EA-9487-241E-0746C3FDFA8E}"/>
              </a:ext>
            </a:extLst>
          </p:cNvPr>
          <p:cNvSpPr>
            <a:spLocks noGrp="1"/>
          </p:cNvSpPr>
          <p:nvPr>
            <p:ph type="title"/>
          </p:nvPr>
        </p:nvSpPr>
        <p:spPr>
          <a:xfrm>
            <a:off x="838200" y="1219200"/>
            <a:ext cx="10515600" cy="660400"/>
          </a:xfrm>
        </p:spPr>
        <p:txBody>
          <a:bodyPr>
            <a:normAutofit fontScale="90000"/>
          </a:bodyPr>
          <a:lstStyle/>
          <a:p>
            <a:r>
              <a:rPr lang="en-IN" dirty="0"/>
              <a:t>Personal Selling</a:t>
            </a:r>
          </a:p>
        </p:txBody>
      </p:sp>
      <p:sp>
        <p:nvSpPr>
          <p:cNvPr id="3" name="Content Placeholder 2">
            <a:extLst>
              <a:ext uri="{FF2B5EF4-FFF2-40B4-BE49-F238E27FC236}">
                <a16:creationId xmlns:a16="http://schemas.microsoft.com/office/drawing/2014/main" id="{B1EE4287-1357-89B8-2A7D-FD43DB4AE9DA}"/>
              </a:ext>
            </a:extLst>
          </p:cNvPr>
          <p:cNvSpPr>
            <a:spLocks noGrp="1"/>
          </p:cNvSpPr>
          <p:nvPr>
            <p:ph idx="1"/>
          </p:nvPr>
        </p:nvSpPr>
        <p:spPr>
          <a:xfrm>
            <a:off x="190500" y="1879600"/>
            <a:ext cx="11696700" cy="4749799"/>
          </a:xfrm>
        </p:spPr>
        <p:txBody>
          <a:bodyPr>
            <a:normAutofit/>
          </a:bodyPr>
          <a:lstStyle/>
          <a:p>
            <a:r>
              <a:rPr lang="en-US" dirty="0"/>
              <a:t>By Philip Kotler, it is "face-to-face interaction with one or more prospective purchasers for the purpose of making presentations, answering questions, and procuring orders“</a:t>
            </a:r>
          </a:p>
          <a:p>
            <a:pPr lvl="1"/>
            <a:r>
              <a:rPr lang="en-US" sz="2800" dirty="0"/>
              <a:t>Direct personal communication</a:t>
            </a:r>
          </a:p>
          <a:p>
            <a:pPr lvl="1"/>
            <a:r>
              <a:rPr lang="en-US" sz="2800" dirty="0"/>
              <a:t>Two-way interaction</a:t>
            </a:r>
          </a:p>
          <a:p>
            <a:pPr lvl="1"/>
            <a:r>
              <a:rPr lang="en-US" sz="2800" dirty="0"/>
              <a:t>Relationship building</a:t>
            </a:r>
          </a:p>
          <a:p>
            <a:pPr lvl="1"/>
            <a:r>
              <a:rPr lang="en-US" sz="2800" dirty="0"/>
              <a:t>Customized approach </a:t>
            </a:r>
          </a:p>
          <a:p>
            <a:pPr marL="457200" lvl="1" indent="0">
              <a:buNone/>
            </a:pPr>
            <a:endParaRPr lang="en-IN" dirty="0"/>
          </a:p>
        </p:txBody>
      </p:sp>
    </p:spTree>
    <p:extLst>
      <p:ext uri="{BB962C8B-B14F-4D97-AF65-F5344CB8AC3E}">
        <p14:creationId xmlns:p14="http://schemas.microsoft.com/office/powerpoint/2010/main" val="13521425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18B0A-F3CF-247B-A79D-862FB3E8F0D7}"/>
              </a:ext>
            </a:extLst>
          </p:cNvPr>
          <p:cNvSpPr>
            <a:spLocks noGrp="1"/>
          </p:cNvSpPr>
          <p:nvPr>
            <p:ph type="title"/>
          </p:nvPr>
        </p:nvSpPr>
        <p:spPr>
          <a:xfrm>
            <a:off x="838200" y="1333500"/>
            <a:ext cx="10515600" cy="546100"/>
          </a:xfrm>
        </p:spPr>
        <p:txBody>
          <a:bodyPr>
            <a:normAutofit fontScale="90000"/>
          </a:bodyPr>
          <a:lstStyle/>
          <a:p>
            <a:r>
              <a:rPr lang="en-IN" dirty="0"/>
              <a:t>Selling process</a:t>
            </a:r>
          </a:p>
        </p:txBody>
      </p:sp>
      <p:pic>
        <p:nvPicPr>
          <p:cNvPr id="5" name="Content Placeholder 4">
            <a:extLst>
              <a:ext uri="{FF2B5EF4-FFF2-40B4-BE49-F238E27FC236}">
                <a16:creationId xmlns:a16="http://schemas.microsoft.com/office/drawing/2014/main" id="{D423D5FF-204D-9804-017C-614E96856F23}"/>
              </a:ext>
            </a:extLst>
          </p:cNvPr>
          <p:cNvPicPr>
            <a:picLocks noGrp="1" noChangeAspect="1"/>
          </p:cNvPicPr>
          <p:nvPr>
            <p:ph idx="1"/>
          </p:nvPr>
        </p:nvPicPr>
        <p:blipFill>
          <a:blip r:embed="rId2"/>
          <a:stretch>
            <a:fillRect/>
          </a:stretch>
        </p:blipFill>
        <p:spPr>
          <a:xfrm>
            <a:off x="0" y="1879600"/>
            <a:ext cx="12280899" cy="4978400"/>
          </a:xfrm>
          <a:prstGeom prst="rect">
            <a:avLst/>
          </a:prstGeom>
        </p:spPr>
      </p:pic>
    </p:spTree>
    <p:extLst>
      <p:ext uri="{BB962C8B-B14F-4D97-AF65-F5344CB8AC3E}">
        <p14:creationId xmlns:p14="http://schemas.microsoft.com/office/powerpoint/2010/main" val="791484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1B7B902-5664-F7C7-5215-D086D4385B78}"/>
              </a:ext>
            </a:extLst>
          </p:cNvPr>
          <p:cNvSpPr>
            <a:spLocks noGrp="1"/>
          </p:cNvSpPr>
          <p:nvPr>
            <p:ph idx="1"/>
          </p:nvPr>
        </p:nvSpPr>
        <p:spPr>
          <a:xfrm>
            <a:off x="838200" y="1295400"/>
            <a:ext cx="10515600" cy="5308599"/>
          </a:xfrm>
        </p:spPr>
        <p:txBody>
          <a:bodyPr>
            <a:normAutofit fontScale="92500" lnSpcReduction="10000"/>
          </a:bodyPr>
          <a:lstStyle/>
          <a:p>
            <a:r>
              <a:rPr lang="en-US" dirty="0"/>
              <a:t>Prospecting and Qualifying: Identifying potential customers and determining their likelihood to buy.</a:t>
            </a:r>
          </a:p>
          <a:p>
            <a:r>
              <a:rPr lang="en-US" dirty="0"/>
              <a:t>Pre-Approach: Gathering information and planning the initial contact with the prospect.</a:t>
            </a:r>
          </a:p>
          <a:p>
            <a:r>
              <a:rPr lang="en-US" dirty="0"/>
              <a:t>Approach: Making the first contact and establishing rapport with the customer.</a:t>
            </a:r>
          </a:p>
          <a:p>
            <a:r>
              <a:rPr lang="en-US" dirty="0"/>
              <a:t>Presentation &amp; Demonstration: Explaining and showing how the product meets the customer’s needs.</a:t>
            </a:r>
          </a:p>
          <a:p>
            <a:r>
              <a:rPr lang="en-US" dirty="0"/>
              <a:t>Overcoming Objections: Addressing and resolving any concerns or hesitations the customer has.</a:t>
            </a:r>
          </a:p>
          <a:p>
            <a:r>
              <a:rPr lang="en-US" dirty="0"/>
              <a:t>Closing the Sale: Securing agreement from the customer to make the purchase.</a:t>
            </a:r>
          </a:p>
          <a:p>
            <a:r>
              <a:rPr lang="en-US" dirty="0"/>
              <a:t>Follow-up &amp; Maintenance: Ensuring customer satisfaction and building long-term relationships after the sale.</a:t>
            </a:r>
          </a:p>
          <a:p>
            <a:endParaRPr lang="en-IN" dirty="0"/>
          </a:p>
        </p:txBody>
      </p:sp>
    </p:spTree>
    <p:extLst>
      <p:ext uri="{BB962C8B-B14F-4D97-AF65-F5344CB8AC3E}">
        <p14:creationId xmlns:p14="http://schemas.microsoft.com/office/powerpoint/2010/main" val="19867831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745D1-AEB8-DB81-DD57-227433D710B1}"/>
              </a:ext>
            </a:extLst>
          </p:cNvPr>
          <p:cNvSpPr>
            <a:spLocks noGrp="1"/>
          </p:cNvSpPr>
          <p:nvPr>
            <p:ph type="title"/>
          </p:nvPr>
        </p:nvSpPr>
        <p:spPr>
          <a:xfrm>
            <a:off x="838200" y="1231900"/>
            <a:ext cx="10515600" cy="736600"/>
          </a:xfrm>
        </p:spPr>
        <p:txBody>
          <a:bodyPr>
            <a:normAutofit/>
          </a:bodyPr>
          <a:lstStyle/>
          <a:p>
            <a:r>
              <a:rPr lang="en-IN" dirty="0"/>
              <a:t>Sales presentation</a:t>
            </a:r>
          </a:p>
        </p:txBody>
      </p:sp>
      <p:sp>
        <p:nvSpPr>
          <p:cNvPr id="3" name="Content Placeholder 2">
            <a:extLst>
              <a:ext uri="{FF2B5EF4-FFF2-40B4-BE49-F238E27FC236}">
                <a16:creationId xmlns:a16="http://schemas.microsoft.com/office/drawing/2014/main" id="{0BD2FFB2-1553-4AB0-88B0-0E59A9D62D8B}"/>
              </a:ext>
            </a:extLst>
          </p:cNvPr>
          <p:cNvSpPr>
            <a:spLocks noGrp="1"/>
          </p:cNvSpPr>
          <p:nvPr>
            <p:ph idx="1"/>
          </p:nvPr>
        </p:nvSpPr>
        <p:spPr>
          <a:xfrm>
            <a:off x="838200" y="2222500"/>
            <a:ext cx="10515600" cy="4470399"/>
          </a:xfrm>
        </p:spPr>
        <p:txBody>
          <a:bodyPr>
            <a:normAutofit/>
          </a:bodyPr>
          <a:lstStyle/>
          <a:p>
            <a:r>
              <a:rPr lang="en-US" dirty="0"/>
              <a:t>Key Elements of a Sales Presentation</a:t>
            </a:r>
          </a:p>
          <a:p>
            <a:pPr lvl="1">
              <a:buFont typeface="Wingdings" panose="05000000000000000000" pitchFamily="2" charset="2"/>
              <a:buChar char="v"/>
            </a:pPr>
            <a:r>
              <a:rPr lang="en-US" sz="2800" dirty="0"/>
              <a:t>Introduction​</a:t>
            </a:r>
          </a:p>
          <a:p>
            <a:pPr lvl="1">
              <a:buFont typeface="Wingdings" panose="05000000000000000000" pitchFamily="2" charset="2"/>
              <a:buChar char="v"/>
            </a:pPr>
            <a:r>
              <a:rPr lang="en-US" sz="2800" dirty="0"/>
              <a:t>Problem Identification</a:t>
            </a:r>
          </a:p>
          <a:p>
            <a:pPr lvl="1">
              <a:buFont typeface="Wingdings" panose="05000000000000000000" pitchFamily="2" charset="2"/>
              <a:buChar char="v"/>
            </a:pPr>
            <a:r>
              <a:rPr lang="en-US" sz="2800" dirty="0"/>
              <a:t>Solution Overview​</a:t>
            </a:r>
          </a:p>
          <a:p>
            <a:pPr lvl="1">
              <a:buFont typeface="Wingdings" panose="05000000000000000000" pitchFamily="2" charset="2"/>
              <a:buChar char="v"/>
            </a:pPr>
            <a:r>
              <a:rPr lang="en-US" sz="2800" dirty="0"/>
              <a:t>Supporting Evidence</a:t>
            </a:r>
          </a:p>
          <a:p>
            <a:pPr lvl="1">
              <a:buFont typeface="Wingdings" panose="05000000000000000000" pitchFamily="2" charset="2"/>
              <a:buChar char="v"/>
            </a:pPr>
            <a:r>
              <a:rPr lang="en-US" sz="2800" dirty="0"/>
              <a:t>Engagement and Objection Handling</a:t>
            </a:r>
          </a:p>
          <a:p>
            <a:pPr lvl="1">
              <a:buFont typeface="Wingdings" panose="05000000000000000000" pitchFamily="2" charset="2"/>
              <a:buChar char="v"/>
            </a:pPr>
            <a:r>
              <a:rPr lang="en-IN" dirty="0"/>
              <a:t>Call to Action</a:t>
            </a:r>
            <a:endParaRPr lang="en-IN" sz="2800" dirty="0"/>
          </a:p>
        </p:txBody>
      </p:sp>
    </p:spTree>
    <p:extLst>
      <p:ext uri="{BB962C8B-B14F-4D97-AF65-F5344CB8AC3E}">
        <p14:creationId xmlns:p14="http://schemas.microsoft.com/office/powerpoint/2010/main" val="9471562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620E60-4940-E684-BD55-2C0FE4DD77F8}"/>
              </a:ext>
            </a:extLst>
          </p:cNvPr>
          <p:cNvSpPr>
            <a:spLocks noGrp="1"/>
          </p:cNvSpPr>
          <p:nvPr>
            <p:ph idx="1"/>
          </p:nvPr>
        </p:nvSpPr>
        <p:spPr/>
        <p:txBody>
          <a:bodyPr/>
          <a:lstStyle/>
          <a:p>
            <a:r>
              <a:rPr lang="en-IN" sz="3000" dirty="0"/>
              <a:t>Types of sales presentation:</a:t>
            </a:r>
          </a:p>
          <a:p>
            <a:pPr marL="914400" lvl="1" indent="-457200">
              <a:buFont typeface="+mj-lt"/>
              <a:buAutoNum type="arabicPeriod"/>
            </a:pPr>
            <a:r>
              <a:rPr lang="en-IN" sz="3000" dirty="0"/>
              <a:t>Canned (Standardized) Presentation</a:t>
            </a:r>
          </a:p>
          <a:p>
            <a:pPr marL="914400" lvl="1" indent="-457200">
              <a:buFont typeface="+mj-lt"/>
              <a:buAutoNum type="arabicPeriod"/>
            </a:pPr>
            <a:r>
              <a:rPr lang="en-IN" sz="3000" dirty="0"/>
              <a:t>Organized (Semi-Customized) Presentation</a:t>
            </a:r>
          </a:p>
          <a:p>
            <a:pPr marL="914400" lvl="1" indent="-457200">
              <a:buFont typeface="+mj-lt"/>
              <a:buAutoNum type="arabicPeriod"/>
            </a:pPr>
            <a:r>
              <a:rPr lang="en-IN" sz="3000" dirty="0"/>
              <a:t>Tailored (Customized) Presentation</a:t>
            </a:r>
          </a:p>
          <a:p>
            <a:pPr marL="914400" lvl="1" indent="-457200">
              <a:buFont typeface="+mj-lt"/>
              <a:buAutoNum type="arabicPeriod"/>
            </a:pPr>
            <a:r>
              <a:rPr lang="en-IN" sz="3000" dirty="0"/>
              <a:t>Needs-Satisfaction Presentation</a:t>
            </a:r>
          </a:p>
          <a:p>
            <a:pPr marL="914400" lvl="1" indent="-457200">
              <a:buFont typeface="+mj-lt"/>
              <a:buAutoNum type="arabicPeriod"/>
            </a:pPr>
            <a:r>
              <a:rPr lang="en-IN" sz="3000" dirty="0"/>
              <a:t>Problem-Solution Presentation</a:t>
            </a:r>
          </a:p>
          <a:p>
            <a:pPr marL="914400" lvl="1" indent="-457200">
              <a:buFont typeface="+mj-lt"/>
              <a:buAutoNum type="arabicPeriod"/>
            </a:pPr>
            <a:endParaRPr lang="en-IN" dirty="0"/>
          </a:p>
        </p:txBody>
      </p:sp>
    </p:spTree>
    <p:extLst>
      <p:ext uri="{BB962C8B-B14F-4D97-AF65-F5344CB8AC3E}">
        <p14:creationId xmlns:p14="http://schemas.microsoft.com/office/powerpoint/2010/main" val="2489572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295BB2-5B30-E669-EEE1-ED74D0219844}"/>
              </a:ext>
            </a:extLst>
          </p:cNvPr>
          <p:cNvSpPr>
            <a:spLocks noGrp="1"/>
          </p:cNvSpPr>
          <p:nvPr>
            <p:ph idx="1"/>
          </p:nvPr>
        </p:nvSpPr>
        <p:spPr/>
        <p:txBody>
          <a:bodyPr>
            <a:normAutofit/>
          </a:bodyPr>
          <a:lstStyle/>
          <a:p>
            <a:pPr marL="0" indent="0" algn="ctr">
              <a:buNone/>
            </a:pPr>
            <a:r>
              <a:rPr lang="en-US" sz="3200" b="1" i="1" dirty="0"/>
              <a:t>“The planning, direction, and control of personal selling activities, including recruiting, selecting, training, equipping, assigning, supervising, and motivating the salesforce, as these tasks relate to the achievement of sales goals and organizational objectives”.</a:t>
            </a:r>
          </a:p>
          <a:p>
            <a:pPr marL="0" indent="0" algn="r">
              <a:buNone/>
            </a:pPr>
            <a:r>
              <a:rPr lang="en-US" i="1" dirty="0"/>
              <a:t>-American Marketing Association</a:t>
            </a:r>
            <a:endParaRPr lang="en-IN" i="1" dirty="0"/>
          </a:p>
        </p:txBody>
      </p:sp>
    </p:spTree>
    <p:extLst>
      <p:ext uri="{BB962C8B-B14F-4D97-AF65-F5344CB8AC3E}">
        <p14:creationId xmlns:p14="http://schemas.microsoft.com/office/powerpoint/2010/main" val="29218936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681A26-9B77-7BD2-4BAE-27F7AFAAEA05}"/>
              </a:ext>
            </a:extLst>
          </p:cNvPr>
          <p:cNvSpPr>
            <a:spLocks noGrp="1"/>
          </p:cNvSpPr>
          <p:nvPr>
            <p:ph idx="1"/>
          </p:nvPr>
        </p:nvSpPr>
        <p:spPr/>
        <p:txBody>
          <a:bodyPr>
            <a:normAutofit/>
          </a:bodyPr>
          <a:lstStyle/>
          <a:p>
            <a:pPr marL="457200" lvl="1" indent="0">
              <a:buNone/>
            </a:pPr>
            <a:r>
              <a:rPr lang="en-IN" sz="3000" dirty="0"/>
              <a:t>5. Problem-Solution Presentation</a:t>
            </a:r>
          </a:p>
          <a:p>
            <a:pPr marL="457200" lvl="1" indent="0">
              <a:buNone/>
            </a:pPr>
            <a:r>
              <a:rPr lang="en-IN" sz="3000" dirty="0"/>
              <a:t>6. Persuasive Presentation</a:t>
            </a:r>
          </a:p>
          <a:p>
            <a:pPr marL="457200" lvl="1" indent="0">
              <a:buNone/>
            </a:pPr>
            <a:r>
              <a:rPr lang="en-IN" sz="3000" dirty="0"/>
              <a:t>7. Persuasive Presentation</a:t>
            </a:r>
          </a:p>
          <a:p>
            <a:pPr marL="457200" lvl="1" indent="0">
              <a:buNone/>
            </a:pPr>
            <a:r>
              <a:rPr lang="en-IN" sz="3000" dirty="0"/>
              <a:t>8. Informative Presentation</a:t>
            </a:r>
          </a:p>
          <a:p>
            <a:pPr marL="457200" lvl="1" indent="0">
              <a:buNone/>
            </a:pPr>
            <a:r>
              <a:rPr lang="en-IN" sz="3000" dirty="0"/>
              <a:t>9. Consultative Presentation</a:t>
            </a:r>
          </a:p>
          <a:p>
            <a:pPr marL="457200" lvl="1" indent="0">
              <a:buNone/>
            </a:pPr>
            <a:r>
              <a:rPr lang="en-IN" sz="3000" dirty="0"/>
              <a:t>10. Demonstration Presentation</a:t>
            </a:r>
          </a:p>
        </p:txBody>
      </p:sp>
    </p:spTree>
    <p:extLst>
      <p:ext uri="{BB962C8B-B14F-4D97-AF65-F5344CB8AC3E}">
        <p14:creationId xmlns:p14="http://schemas.microsoft.com/office/powerpoint/2010/main" val="10526160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70449-4360-E0E4-2A99-053CB78983ED}"/>
              </a:ext>
            </a:extLst>
          </p:cNvPr>
          <p:cNvSpPr>
            <a:spLocks noGrp="1"/>
          </p:cNvSpPr>
          <p:nvPr>
            <p:ph type="title"/>
          </p:nvPr>
        </p:nvSpPr>
        <p:spPr>
          <a:xfrm>
            <a:off x="838200" y="1231900"/>
            <a:ext cx="10515600" cy="673100"/>
          </a:xfrm>
        </p:spPr>
        <p:txBody>
          <a:bodyPr>
            <a:normAutofit fontScale="90000"/>
          </a:bodyPr>
          <a:lstStyle/>
          <a:p>
            <a:r>
              <a:rPr lang="en-IN" dirty="0"/>
              <a:t>Handling customer objections</a:t>
            </a:r>
          </a:p>
        </p:txBody>
      </p:sp>
      <p:sp>
        <p:nvSpPr>
          <p:cNvPr id="3" name="Content Placeholder 2">
            <a:extLst>
              <a:ext uri="{FF2B5EF4-FFF2-40B4-BE49-F238E27FC236}">
                <a16:creationId xmlns:a16="http://schemas.microsoft.com/office/drawing/2014/main" id="{421A8AD7-0E71-86C0-2171-85E079420834}"/>
              </a:ext>
            </a:extLst>
          </p:cNvPr>
          <p:cNvSpPr>
            <a:spLocks noGrp="1"/>
          </p:cNvSpPr>
          <p:nvPr>
            <p:ph idx="1"/>
          </p:nvPr>
        </p:nvSpPr>
        <p:spPr>
          <a:xfrm>
            <a:off x="101600" y="2019300"/>
            <a:ext cx="11976100" cy="4737099"/>
          </a:xfrm>
        </p:spPr>
        <p:txBody>
          <a:bodyPr/>
          <a:lstStyle/>
          <a:p>
            <a:r>
              <a:rPr lang="en-IN" dirty="0"/>
              <a:t>The Direct Denial Method</a:t>
            </a:r>
          </a:p>
          <a:p>
            <a:r>
              <a:rPr lang="en-IN" dirty="0"/>
              <a:t>Indirect Denial Method</a:t>
            </a:r>
          </a:p>
          <a:p>
            <a:r>
              <a:rPr lang="en-IN" dirty="0"/>
              <a:t>Boomerang Method</a:t>
            </a:r>
          </a:p>
          <a:p>
            <a:r>
              <a:rPr lang="en-IN" dirty="0"/>
              <a:t>Compensation Method</a:t>
            </a:r>
          </a:p>
          <a:p>
            <a:r>
              <a:rPr lang="en-IN" dirty="0"/>
              <a:t>Question Method</a:t>
            </a:r>
          </a:p>
        </p:txBody>
      </p:sp>
    </p:spTree>
    <p:extLst>
      <p:ext uri="{BB962C8B-B14F-4D97-AF65-F5344CB8AC3E}">
        <p14:creationId xmlns:p14="http://schemas.microsoft.com/office/powerpoint/2010/main" val="18031047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119EC-E450-704C-5CBE-6C047A60C370}"/>
              </a:ext>
            </a:extLst>
          </p:cNvPr>
          <p:cNvSpPr>
            <a:spLocks noGrp="1"/>
          </p:cNvSpPr>
          <p:nvPr>
            <p:ph type="title"/>
          </p:nvPr>
        </p:nvSpPr>
        <p:spPr>
          <a:xfrm>
            <a:off x="838200" y="1308100"/>
            <a:ext cx="10515600" cy="533400"/>
          </a:xfrm>
        </p:spPr>
        <p:txBody>
          <a:bodyPr>
            <a:normAutofit fontScale="90000"/>
          </a:bodyPr>
          <a:lstStyle/>
          <a:p>
            <a:r>
              <a:rPr lang="en-IN" dirty="0"/>
              <a:t>Follow-up action</a:t>
            </a:r>
          </a:p>
        </p:txBody>
      </p:sp>
      <p:sp>
        <p:nvSpPr>
          <p:cNvPr id="3" name="Content Placeholder 2">
            <a:extLst>
              <a:ext uri="{FF2B5EF4-FFF2-40B4-BE49-F238E27FC236}">
                <a16:creationId xmlns:a16="http://schemas.microsoft.com/office/drawing/2014/main" id="{FC3A375B-0DAA-40AD-2654-9ABB3B6C4D24}"/>
              </a:ext>
            </a:extLst>
          </p:cNvPr>
          <p:cNvSpPr>
            <a:spLocks noGrp="1"/>
          </p:cNvSpPr>
          <p:nvPr>
            <p:ph idx="1"/>
          </p:nvPr>
        </p:nvSpPr>
        <p:spPr>
          <a:xfrm>
            <a:off x="114300" y="1930400"/>
            <a:ext cx="11950700" cy="4825999"/>
          </a:xfrm>
        </p:spPr>
        <p:txBody>
          <a:bodyPr>
            <a:normAutofit/>
          </a:bodyPr>
          <a:lstStyle/>
          <a:p>
            <a:r>
              <a:rPr lang="en-US" sz="3000" dirty="0"/>
              <a:t>Key Aspects of Follow-Up Action</a:t>
            </a:r>
          </a:p>
          <a:p>
            <a:pPr lvl="1"/>
            <a:r>
              <a:rPr lang="en-IN" sz="3000" dirty="0"/>
              <a:t>Timely Communication</a:t>
            </a:r>
          </a:p>
          <a:p>
            <a:pPr lvl="1"/>
            <a:r>
              <a:rPr lang="en-IN" sz="3000" dirty="0"/>
              <a:t>Personalized Contact</a:t>
            </a:r>
          </a:p>
          <a:p>
            <a:pPr lvl="1"/>
            <a:r>
              <a:rPr lang="en-IN" sz="3000" dirty="0"/>
              <a:t>Customer Feedback</a:t>
            </a:r>
          </a:p>
          <a:p>
            <a:pPr lvl="1"/>
            <a:r>
              <a:rPr lang="en-IN" sz="3000" dirty="0"/>
              <a:t>Problem Resolution</a:t>
            </a:r>
          </a:p>
          <a:p>
            <a:pPr lvl="1"/>
            <a:r>
              <a:rPr lang="en-IN" sz="3000" dirty="0"/>
              <a:t>Value Addition</a:t>
            </a:r>
          </a:p>
          <a:p>
            <a:pPr lvl="1"/>
            <a:r>
              <a:rPr lang="en-IN" sz="3000" dirty="0"/>
              <a:t>Relationship Maintenance</a:t>
            </a:r>
          </a:p>
        </p:txBody>
      </p:sp>
    </p:spTree>
    <p:extLst>
      <p:ext uri="{BB962C8B-B14F-4D97-AF65-F5344CB8AC3E}">
        <p14:creationId xmlns:p14="http://schemas.microsoft.com/office/powerpoint/2010/main" val="1281102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A60F1A-A707-322D-DB4C-5013F796C536}"/>
              </a:ext>
            </a:extLst>
          </p:cNvPr>
          <p:cNvSpPr>
            <a:spLocks noGrp="1"/>
          </p:cNvSpPr>
          <p:nvPr>
            <p:ph idx="1"/>
          </p:nvPr>
        </p:nvSpPr>
        <p:spPr/>
        <p:txBody>
          <a:bodyPr/>
          <a:lstStyle/>
          <a:p>
            <a:endParaRPr lang="en-IN"/>
          </a:p>
        </p:txBody>
      </p:sp>
      <p:pic>
        <p:nvPicPr>
          <p:cNvPr id="5" name="Picture 4">
            <a:extLst>
              <a:ext uri="{FF2B5EF4-FFF2-40B4-BE49-F238E27FC236}">
                <a16:creationId xmlns:a16="http://schemas.microsoft.com/office/drawing/2014/main" id="{F598FB15-69C3-C87B-4930-E48CD72C2779}"/>
              </a:ext>
            </a:extLst>
          </p:cNvPr>
          <p:cNvPicPr>
            <a:picLocks noChangeAspect="1"/>
          </p:cNvPicPr>
          <p:nvPr/>
        </p:nvPicPr>
        <p:blipFill>
          <a:blip r:embed="rId3"/>
          <a:stretch>
            <a:fillRect/>
          </a:stretch>
        </p:blipFill>
        <p:spPr>
          <a:xfrm>
            <a:off x="0" y="1219200"/>
            <a:ext cx="12192000" cy="5638800"/>
          </a:xfrm>
          <a:prstGeom prst="rect">
            <a:avLst/>
          </a:prstGeom>
        </p:spPr>
      </p:pic>
    </p:spTree>
    <p:extLst>
      <p:ext uri="{BB962C8B-B14F-4D97-AF65-F5344CB8AC3E}">
        <p14:creationId xmlns:p14="http://schemas.microsoft.com/office/powerpoint/2010/main" val="3398925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09144-FBEE-39A1-1843-5A6DAF7729E8}"/>
              </a:ext>
            </a:extLst>
          </p:cNvPr>
          <p:cNvSpPr>
            <a:spLocks noGrp="1"/>
          </p:cNvSpPr>
          <p:nvPr>
            <p:ph type="title"/>
          </p:nvPr>
        </p:nvSpPr>
        <p:spPr>
          <a:xfrm>
            <a:off x="914400" y="1244600"/>
            <a:ext cx="10515600" cy="1397000"/>
          </a:xfrm>
        </p:spPr>
        <p:txBody>
          <a:bodyPr/>
          <a:lstStyle/>
          <a:p>
            <a:r>
              <a:rPr lang="en-IN" dirty="0"/>
              <a:t>EVOLUTION OF SALES MANAGEMENT</a:t>
            </a:r>
          </a:p>
        </p:txBody>
      </p:sp>
      <p:pic>
        <p:nvPicPr>
          <p:cNvPr id="7" name="Picture 6">
            <a:extLst>
              <a:ext uri="{FF2B5EF4-FFF2-40B4-BE49-F238E27FC236}">
                <a16:creationId xmlns:a16="http://schemas.microsoft.com/office/drawing/2014/main" id="{00B8F872-0980-44E8-5469-879ED215BA97}"/>
              </a:ext>
            </a:extLst>
          </p:cNvPr>
          <p:cNvPicPr>
            <a:picLocks noChangeAspect="1"/>
          </p:cNvPicPr>
          <p:nvPr/>
        </p:nvPicPr>
        <p:blipFill>
          <a:blip r:embed="rId3"/>
          <a:stretch>
            <a:fillRect/>
          </a:stretch>
        </p:blipFill>
        <p:spPr>
          <a:xfrm>
            <a:off x="0" y="2641600"/>
            <a:ext cx="12192000" cy="4216400"/>
          </a:xfrm>
          <a:prstGeom prst="rect">
            <a:avLst/>
          </a:prstGeom>
        </p:spPr>
      </p:pic>
    </p:spTree>
    <p:extLst>
      <p:ext uri="{BB962C8B-B14F-4D97-AF65-F5344CB8AC3E}">
        <p14:creationId xmlns:p14="http://schemas.microsoft.com/office/powerpoint/2010/main" val="1857237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8006C-0D38-DD68-7A7C-3A930E92D04F}"/>
              </a:ext>
            </a:extLst>
          </p:cNvPr>
          <p:cNvSpPr>
            <a:spLocks noGrp="1"/>
          </p:cNvSpPr>
          <p:nvPr>
            <p:ph type="title"/>
          </p:nvPr>
        </p:nvSpPr>
        <p:spPr>
          <a:xfrm>
            <a:off x="838200" y="1257300"/>
            <a:ext cx="10515600" cy="1193800"/>
          </a:xfrm>
        </p:spPr>
        <p:txBody>
          <a:bodyPr/>
          <a:lstStyle/>
          <a:p>
            <a:r>
              <a:rPr lang="en-US" dirty="0"/>
              <a:t>Early sales people</a:t>
            </a:r>
            <a:endParaRPr lang="en-IN" dirty="0"/>
          </a:p>
        </p:txBody>
      </p:sp>
      <p:sp>
        <p:nvSpPr>
          <p:cNvPr id="3" name="Content Placeholder 2">
            <a:extLst>
              <a:ext uri="{FF2B5EF4-FFF2-40B4-BE49-F238E27FC236}">
                <a16:creationId xmlns:a16="http://schemas.microsoft.com/office/drawing/2014/main" id="{B5B46E9C-2814-D90B-2CA2-8F8BAA0FE8ED}"/>
              </a:ext>
            </a:extLst>
          </p:cNvPr>
          <p:cNvSpPr>
            <a:spLocks noGrp="1"/>
          </p:cNvSpPr>
          <p:nvPr>
            <p:ph idx="1"/>
          </p:nvPr>
        </p:nvSpPr>
        <p:spPr>
          <a:xfrm>
            <a:off x="838200" y="2679699"/>
            <a:ext cx="10515600" cy="3497263"/>
          </a:xfrm>
        </p:spPr>
        <p:txBody>
          <a:bodyPr/>
          <a:lstStyle/>
          <a:p>
            <a:r>
              <a:rPr lang="en-US" dirty="0"/>
              <a:t>John Henry-Patterson, widely known as the father of modern sales management.</a:t>
            </a:r>
          </a:p>
          <a:p>
            <a:r>
              <a:rPr lang="en-US" dirty="0"/>
              <a:t>The first sales people in the US were Yankee peddlers who carried clothing, spices, and household articles from one part to another part.</a:t>
            </a:r>
          </a:p>
          <a:p>
            <a:r>
              <a:rPr lang="en-IN" dirty="0"/>
              <a:t>Pack Peddlers</a:t>
            </a:r>
          </a:p>
          <a:p>
            <a:endParaRPr lang="en-IN" dirty="0"/>
          </a:p>
        </p:txBody>
      </p:sp>
    </p:spTree>
    <p:extLst>
      <p:ext uri="{BB962C8B-B14F-4D97-AF65-F5344CB8AC3E}">
        <p14:creationId xmlns:p14="http://schemas.microsoft.com/office/powerpoint/2010/main" val="4227218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3D4D8-0415-D7AD-AA54-3F3EC7A9C971}"/>
              </a:ext>
            </a:extLst>
          </p:cNvPr>
          <p:cNvSpPr>
            <a:spLocks noGrp="1"/>
          </p:cNvSpPr>
          <p:nvPr>
            <p:ph type="title"/>
          </p:nvPr>
        </p:nvSpPr>
        <p:spPr>
          <a:xfrm>
            <a:off x="838200" y="1231900"/>
            <a:ext cx="10515600" cy="1041400"/>
          </a:xfrm>
        </p:spPr>
        <p:txBody>
          <a:bodyPr/>
          <a:lstStyle/>
          <a:p>
            <a:r>
              <a:rPr lang="en-US" dirty="0"/>
              <a:t>Importance of Sales management</a:t>
            </a:r>
            <a:r>
              <a:rPr lang="en-US" sz="2400" dirty="0"/>
              <a:t>(scope)</a:t>
            </a:r>
            <a:endParaRPr lang="en-IN" sz="2400" dirty="0"/>
          </a:p>
        </p:txBody>
      </p:sp>
      <p:sp>
        <p:nvSpPr>
          <p:cNvPr id="3" name="Content Placeholder 2">
            <a:extLst>
              <a:ext uri="{FF2B5EF4-FFF2-40B4-BE49-F238E27FC236}">
                <a16:creationId xmlns:a16="http://schemas.microsoft.com/office/drawing/2014/main" id="{B2D9ED6E-1D1B-682D-7443-439B85F42C4B}"/>
              </a:ext>
            </a:extLst>
          </p:cNvPr>
          <p:cNvSpPr>
            <a:spLocks noGrp="1"/>
          </p:cNvSpPr>
          <p:nvPr>
            <p:ph idx="1"/>
          </p:nvPr>
        </p:nvSpPr>
        <p:spPr>
          <a:xfrm>
            <a:off x="838200" y="2476499"/>
            <a:ext cx="10515600" cy="3700463"/>
          </a:xfrm>
        </p:spPr>
        <p:txBody>
          <a:bodyPr/>
          <a:lstStyle/>
          <a:p>
            <a:r>
              <a:rPr lang="en-US" dirty="0"/>
              <a:t>It is </a:t>
            </a:r>
            <a:r>
              <a:rPr lang="en-US" b="1" dirty="0"/>
              <a:t>Dagmar</a:t>
            </a:r>
            <a:r>
              <a:rPr lang="en-US" dirty="0"/>
              <a:t> of the marketing system</a:t>
            </a:r>
          </a:p>
          <a:p>
            <a:r>
              <a:rPr lang="en-US" dirty="0"/>
              <a:t>It manages the sales force</a:t>
            </a:r>
          </a:p>
          <a:p>
            <a:r>
              <a:rPr lang="en-US" dirty="0"/>
              <a:t>Sales management inspires sales</a:t>
            </a:r>
          </a:p>
          <a:p>
            <a:r>
              <a:rPr lang="en-US" dirty="0"/>
              <a:t>To give training to the salespeople</a:t>
            </a:r>
          </a:p>
          <a:p>
            <a:r>
              <a:rPr lang="en-US" dirty="0"/>
              <a:t>To establish a brand image and goodwill</a:t>
            </a:r>
          </a:p>
          <a:p>
            <a:endParaRPr lang="en-US" dirty="0"/>
          </a:p>
          <a:p>
            <a:endParaRPr lang="en-IN" dirty="0"/>
          </a:p>
        </p:txBody>
      </p:sp>
    </p:spTree>
    <p:extLst>
      <p:ext uri="{BB962C8B-B14F-4D97-AF65-F5344CB8AC3E}">
        <p14:creationId xmlns:p14="http://schemas.microsoft.com/office/powerpoint/2010/main" val="1315650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3F8265-54A0-5E59-A375-507549DC4385}"/>
              </a:ext>
            </a:extLst>
          </p:cNvPr>
          <p:cNvSpPr>
            <a:spLocks noGrp="1"/>
          </p:cNvSpPr>
          <p:nvPr>
            <p:ph idx="1"/>
          </p:nvPr>
        </p:nvSpPr>
        <p:spPr>
          <a:xfrm>
            <a:off x="838200" y="1460500"/>
            <a:ext cx="10515600" cy="5295900"/>
          </a:xfrm>
        </p:spPr>
        <p:txBody>
          <a:bodyPr>
            <a:normAutofit/>
          </a:bodyPr>
          <a:lstStyle/>
          <a:p>
            <a:r>
              <a:rPr lang="en-US" dirty="0"/>
              <a:t>To manage the sales data</a:t>
            </a:r>
          </a:p>
          <a:p>
            <a:r>
              <a:rPr lang="en-US" dirty="0"/>
              <a:t>To evaluate the performance</a:t>
            </a:r>
          </a:p>
          <a:p>
            <a:r>
              <a:rPr lang="en-US" dirty="0"/>
              <a:t>The motivation of the sales force</a:t>
            </a:r>
          </a:p>
          <a:p>
            <a:endParaRPr lang="en-US" dirty="0"/>
          </a:p>
          <a:p>
            <a:endParaRPr lang="en-US" dirty="0"/>
          </a:p>
          <a:p>
            <a:endParaRPr lang="en-US" dirty="0"/>
          </a:p>
          <a:p>
            <a:pPr marL="0" indent="0" algn="ctr">
              <a:buNone/>
            </a:pPr>
            <a:r>
              <a:rPr lang="en-US" b="1" i="1" dirty="0"/>
              <a:t>Boss: Did you get any orders today?</a:t>
            </a:r>
            <a:br>
              <a:rPr lang="en-US" b="1" i="1" dirty="0"/>
            </a:br>
            <a:r>
              <a:rPr lang="en-US" b="1" i="1" dirty="0"/>
              <a:t>Salesman: Yes, I got two—“Get out!” and “Stay out!”​</a:t>
            </a:r>
          </a:p>
          <a:p>
            <a:pPr marL="0" indent="0">
              <a:buNone/>
            </a:pPr>
            <a:br>
              <a:rPr lang="en-US" b="1" dirty="0"/>
            </a:br>
            <a:br>
              <a:rPr lang="en-US" dirty="0"/>
            </a:br>
            <a:endParaRPr lang="en-US" dirty="0"/>
          </a:p>
          <a:p>
            <a:endParaRPr lang="en-IN" dirty="0"/>
          </a:p>
        </p:txBody>
      </p:sp>
    </p:spTree>
    <p:extLst>
      <p:ext uri="{BB962C8B-B14F-4D97-AF65-F5344CB8AC3E}">
        <p14:creationId xmlns:p14="http://schemas.microsoft.com/office/powerpoint/2010/main" val="2005941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xEl>
                                              <p:pRg st="6" end="6"/>
                                            </p:txEl>
                                          </p:spTgt>
                                        </p:tgtEl>
                                        <p:attrNameLst>
                                          <p:attrName>r</p:attrName>
                                        </p:attrNameLst>
                                      </p:cBhvr>
                                    </p:animRot>
                                    <p:animRot by="-240000">
                                      <p:cBhvr>
                                        <p:cTn id="7" dur="200" fill="hold">
                                          <p:stCondLst>
                                            <p:cond delay="200"/>
                                          </p:stCondLst>
                                        </p:cTn>
                                        <p:tgtEl>
                                          <p:spTgt spid="3">
                                            <p:txEl>
                                              <p:pRg st="6" end="6"/>
                                            </p:txEl>
                                          </p:spTgt>
                                        </p:tgtEl>
                                        <p:attrNameLst>
                                          <p:attrName>r</p:attrName>
                                        </p:attrNameLst>
                                      </p:cBhvr>
                                    </p:animRot>
                                    <p:animRot by="240000">
                                      <p:cBhvr>
                                        <p:cTn id="8" dur="200" fill="hold">
                                          <p:stCondLst>
                                            <p:cond delay="400"/>
                                          </p:stCondLst>
                                        </p:cTn>
                                        <p:tgtEl>
                                          <p:spTgt spid="3">
                                            <p:txEl>
                                              <p:pRg st="6" end="6"/>
                                            </p:txEl>
                                          </p:spTgt>
                                        </p:tgtEl>
                                        <p:attrNameLst>
                                          <p:attrName>r</p:attrName>
                                        </p:attrNameLst>
                                      </p:cBhvr>
                                    </p:animRot>
                                    <p:animRot by="-240000">
                                      <p:cBhvr>
                                        <p:cTn id="9" dur="200" fill="hold">
                                          <p:stCondLst>
                                            <p:cond delay="600"/>
                                          </p:stCondLst>
                                        </p:cTn>
                                        <p:tgtEl>
                                          <p:spTgt spid="3">
                                            <p:txEl>
                                              <p:pRg st="6" end="6"/>
                                            </p:txEl>
                                          </p:spTgt>
                                        </p:tgtEl>
                                        <p:attrNameLst>
                                          <p:attrName>r</p:attrName>
                                        </p:attrNameLst>
                                      </p:cBhvr>
                                    </p:animRot>
                                    <p:animRot by="120000">
                                      <p:cBhvr>
                                        <p:cTn id="10" dur="200" fill="hold">
                                          <p:stCondLst>
                                            <p:cond delay="800"/>
                                          </p:stCondLst>
                                        </p:cTn>
                                        <p:tgtEl>
                                          <p:spTgt spid="3">
                                            <p:txEl>
                                              <p:pRg st="6" end="6"/>
                                            </p:txEl>
                                          </p:spTgt>
                                        </p:tgtEl>
                                        <p:attrNameLst>
                                          <p:attrName>r</p:attrName>
                                        </p:attrNameLst>
                                      </p:cBhvr>
                                    </p:animRot>
                                  </p:childTnLst>
                                </p:cTn>
                              </p:par>
                              <p:par>
                                <p:cTn id="11" presetID="32" presetClass="emph" presetSubtype="0" fill="hold" nodeType="withEffect">
                                  <p:stCondLst>
                                    <p:cond delay="0"/>
                                  </p:stCondLst>
                                  <p:childTnLst>
                                    <p:animRot by="120000">
                                      <p:cBhvr>
                                        <p:cTn id="12" dur="100" fill="hold">
                                          <p:stCondLst>
                                            <p:cond delay="0"/>
                                          </p:stCondLst>
                                        </p:cTn>
                                        <p:tgtEl>
                                          <p:spTgt spid="3">
                                            <p:txEl>
                                              <p:pRg st="7" end="7"/>
                                            </p:txEl>
                                          </p:spTgt>
                                        </p:tgtEl>
                                        <p:attrNameLst>
                                          <p:attrName>r</p:attrName>
                                        </p:attrNameLst>
                                      </p:cBhvr>
                                    </p:animRot>
                                    <p:animRot by="-240000">
                                      <p:cBhvr>
                                        <p:cTn id="13" dur="200" fill="hold">
                                          <p:stCondLst>
                                            <p:cond delay="200"/>
                                          </p:stCondLst>
                                        </p:cTn>
                                        <p:tgtEl>
                                          <p:spTgt spid="3">
                                            <p:txEl>
                                              <p:pRg st="7" end="7"/>
                                            </p:txEl>
                                          </p:spTgt>
                                        </p:tgtEl>
                                        <p:attrNameLst>
                                          <p:attrName>r</p:attrName>
                                        </p:attrNameLst>
                                      </p:cBhvr>
                                    </p:animRot>
                                    <p:animRot by="240000">
                                      <p:cBhvr>
                                        <p:cTn id="14" dur="200" fill="hold">
                                          <p:stCondLst>
                                            <p:cond delay="400"/>
                                          </p:stCondLst>
                                        </p:cTn>
                                        <p:tgtEl>
                                          <p:spTgt spid="3">
                                            <p:txEl>
                                              <p:pRg st="7" end="7"/>
                                            </p:txEl>
                                          </p:spTgt>
                                        </p:tgtEl>
                                        <p:attrNameLst>
                                          <p:attrName>r</p:attrName>
                                        </p:attrNameLst>
                                      </p:cBhvr>
                                    </p:animRot>
                                    <p:animRot by="-240000">
                                      <p:cBhvr>
                                        <p:cTn id="15" dur="200" fill="hold">
                                          <p:stCondLst>
                                            <p:cond delay="600"/>
                                          </p:stCondLst>
                                        </p:cTn>
                                        <p:tgtEl>
                                          <p:spTgt spid="3">
                                            <p:txEl>
                                              <p:pRg st="7" end="7"/>
                                            </p:txEl>
                                          </p:spTgt>
                                        </p:tgtEl>
                                        <p:attrNameLst>
                                          <p:attrName>r</p:attrName>
                                        </p:attrNameLst>
                                      </p:cBhvr>
                                    </p:animRot>
                                    <p:animRot by="120000">
                                      <p:cBhvr>
                                        <p:cTn id="16" dur="200" fill="hold">
                                          <p:stCondLst>
                                            <p:cond delay="800"/>
                                          </p:stCondLst>
                                        </p:cTn>
                                        <p:tgtEl>
                                          <p:spTgt spid="3">
                                            <p:txEl>
                                              <p:pRg st="7" end="7"/>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2480</TotalTime>
  <Words>3053</Words>
  <Application>Microsoft Office PowerPoint</Application>
  <PresentationFormat>Widescreen</PresentationFormat>
  <Paragraphs>332</Paragraphs>
  <Slides>42</Slides>
  <Notes>24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42</vt:i4>
      </vt:variant>
    </vt:vector>
  </HeadingPairs>
  <TitlesOfParts>
    <vt:vector size="49" baseType="lpstr">
      <vt:lpstr>Aptos</vt:lpstr>
      <vt:lpstr>Aptos Display</vt:lpstr>
      <vt:lpstr>Arial</vt:lpstr>
      <vt:lpstr>Times New Roman</vt:lpstr>
      <vt:lpstr>Wingdings</vt:lpstr>
      <vt:lpstr>Office Theme</vt:lpstr>
      <vt:lpstr>Custom Design</vt:lpstr>
      <vt:lpstr>SALES AND RETAIL MANAGEMENT Subject Code – MBA MM314 By  Likith N Assistant Professor</vt:lpstr>
      <vt:lpstr>  </vt:lpstr>
      <vt:lpstr>Activity-Sell me this “PEN”!</vt:lpstr>
      <vt:lpstr>PowerPoint Presentation</vt:lpstr>
      <vt:lpstr>PowerPoint Presentation</vt:lpstr>
      <vt:lpstr>EVOLUTION OF SALES MANAGEMENT</vt:lpstr>
      <vt:lpstr>Early sales people</vt:lpstr>
      <vt:lpstr>Importance of Sales management(scope)</vt:lpstr>
      <vt:lpstr>PowerPoint Presentation</vt:lpstr>
      <vt:lpstr>Emerging trends</vt:lpstr>
      <vt:lpstr>PowerPoint Presentation</vt:lpstr>
      <vt:lpstr>How a sales team looks</vt:lpstr>
      <vt:lpstr>Elementary study of sales organizations</vt:lpstr>
      <vt:lpstr>Some other factors also-</vt:lpstr>
      <vt:lpstr>Types of Sales organisations:</vt:lpstr>
      <vt:lpstr>Qualities of Sales manager</vt:lpstr>
      <vt:lpstr>PowerPoint Presentation</vt:lpstr>
      <vt:lpstr>Responsibility of a Sales managers:</vt:lpstr>
      <vt:lpstr>PowerPoint Presentation</vt:lpstr>
      <vt:lpstr>Selling skills &amp; selling strategies</vt:lpstr>
      <vt:lpstr>PowerPoint Presentation</vt:lpstr>
      <vt:lpstr>Selling styles (strategies) </vt:lpstr>
      <vt:lpstr>Selling situations</vt:lpstr>
      <vt:lpstr>Selling skills </vt:lpstr>
      <vt:lpstr>1. Communication Skills </vt:lpstr>
      <vt:lpstr>PowerPoint Presentation</vt:lpstr>
      <vt:lpstr>PowerPoint Presentation</vt:lpstr>
      <vt:lpstr>2. Listening Skills</vt:lpstr>
      <vt:lpstr>3. Conflict management skills</vt:lpstr>
      <vt:lpstr>Methods of conflict resolution</vt:lpstr>
      <vt:lpstr>Case study</vt:lpstr>
      <vt:lpstr>4. Negotiation Skills</vt:lpstr>
      <vt:lpstr>5. Problem solving Skills</vt:lpstr>
      <vt:lpstr>PowerPoint Presentation</vt:lpstr>
      <vt:lpstr>Personal Selling</vt:lpstr>
      <vt:lpstr>Selling process</vt:lpstr>
      <vt:lpstr>PowerPoint Presentation</vt:lpstr>
      <vt:lpstr>Sales presentation</vt:lpstr>
      <vt:lpstr>PowerPoint Presentation</vt:lpstr>
      <vt:lpstr>PowerPoint Presentation</vt:lpstr>
      <vt:lpstr>Handling customer objections</vt:lpstr>
      <vt:lpstr>Follow-up action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Likith N</dc:creator>
  <cp:lastModifiedBy>Likith N</cp:lastModifiedBy>
  <cp:revision>10</cp:revision>
  <dcterms:created xsi:type="dcterms:W3CDTF">2025-10-16T04:30:34Z</dcterms:created>
  <dcterms:modified xsi:type="dcterms:W3CDTF">2025-10-31T04:26:40Z</dcterms:modified>
</cp:coreProperties>
</file>