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3814FC-6DD2-4C78-AE26-7FE7860028D3}" v="135" dt="2025-11-30T10:49:22.50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5" d="100"/>
          <a:sy n="75" d="100"/>
        </p:scale>
        <p:origin x="902"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llavi Raju" userId="d1798d0ead0d486c" providerId="LiveId" clId="{A80063DE-6DD3-41AA-B5B8-860D6B8522CE}"/>
    <pc:docChg chg="undo custSel addSld modSld modMainMaster">
      <pc:chgData name="Pallavi Raju" userId="d1798d0ead0d486c" providerId="LiveId" clId="{A80063DE-6DD3-41AA-B5B8-860D6B8522CE}" dt="2025-11-30T10:49:22.506" v="2898"/>
      <pc:docMkLst>
        <pc:docMk/>
      </pc:docMkLst>
      <pc:sldChg chg="delSp modSp mod">
        <pc:chgData name="Pallavi Raju" userId="d1798d0ead0d486c" providerId="LiveId" clId="{A80063DE-6DD3-41AA-B5B8-860D6B8522CE}" dt="2025-11-30T10:49:22.506" v="2898"/>
        <pc:sldMkLst>
          <pc:docMk/>
          <pc:sldMk cId="3434378999" sldId="256"/>
        </pc:sldMkLst>
        <pc:spChg chg="del">
          <ac:chgData name="Pallavi Raju" userId="d1798d0ead0d486c" providerId="LiveId" clId="{A80063DE-6DD3-41AA-B5B8-860D6B8522CE}" dt="2025-11-30T10:48:52.212" v="2861" actId="478"/>
          <ac:spMkLst>
            <pc:docMk/>
            <pc:sldMk cId="3434378999" sldId="256"/>
            <ac:spMk id="2" creationId="{AE791F79-E560-4FE5-5674-1EF73D8B16E8}"/>
          </ac:spMkLst>
        </pc:spChg>
        <pc:spChg chg="mod">
          <ac:chgData name="Pallavi Raju" userId="d1798d0ead0d486c" providerId="LiveId" clId="{A80063DE-6DD3-41AA-B5B8-860D6B8522CE}" dt="2025-11-30T10:49:22.506" v="2898"/>
          <ac:spMkLst>
            <pc:docMk/>
            <pc:sldMk cId="3434378999" sldId="256"/>
            <ac:spMk id="3" creationId="{CBE5D086-2E74-72B6-11C8-1250BCEEF594}"/>
          </ac:spMkLst>
        </pc:spChg>
      </pc:sldChg>
      <pc:sldChg chg="delSp modSp new mod">
        <pc:chgData name="Pallavi Raju" userId="d1798d0ead0d486c" providerId="LiveId" clId="{A80063DE-6DD3-41AA-B5B8-860D6B8522CE}" dt="2025-11-30T07:53:47.140" v="145" actId="27636"/>
        <pc:sldMkLst>
          <pc:docMk/>
          <pc:sldMk cId="2325438288" sldId="257"/>
        </pc:sldMkLst>
        <pc:spChg chg="del">
          <ac:chgData name="Pallavi Raju" userId="d1798d0ead0d486c" providerId="LiveId" clId="{A80063DE-6DD3-41AA-B5B8-860D6B8522CE}" dt="2025-11-30T07:44:25.813" v="94" actId="478"/>
          <ac:spMkLst>
            <pc:docMk/>
            <pc:sldMk cId="2325438288" sldId="257"/>
            <ac:spMk id="2" creationId="{4E61C9C5-D2C0-F7DA-73F5-C9E241C8F55F}"/>
          </ac:spMkLst>
        </pc:spChg>
        <pc:spChg chg="mod">
          <ac:chgData name="Pallavi Raju" userId="d1798d0ead0d486c" providerId="LiveId" clId="{A80063DE-6DD3-41AA-B5B8-860D6B8522CE}" dt="2025-11-30T07:53:47.140" v="145" actId="27636"/>
          <ac:spMkLst>
            <pc:docMk/>
            <pc:sldMk cId="2325438288" sldId="257"/>
            <ac:spMk id="3" creationId="{84FC68DB-0518-EEAD-A3CC-D1E46837EBA6}"/>
          </ac:spMkLst>
        </pc:spChg>
      </pc:sldChg>
      <pc:sldChg chg="delSp modSp new mod">
        <pc:chgData name="Pallavi Raju" userId="d1798d0ead0d486c" providerId="LiveId" clId="{A80063DE-6DD3-41AA-B5B8-860D6B8522CE}" dt="2025-11-30T10:47:12.535" v="2841" actId="6549"/>
        <pc:sldMkLst>
          <pc:docMk/>
          <pc:sldMk cId="263399484" sldId="258"/>
        </pc:sldMkLst>
        <pc:spChg chg="del">
          <ac:chgData name="Pallavi Raju" userId="d1798d0ead0d486c" providerId="LiveId" clId="{A80063DE-6DD3-41AA-B5B8-860D6B8522CE}" dt="2025-11-30T07:54:20.131" v="174" actId="478"/>
          <ac:spMkLst>
            <pc:docMk/>
            <pc:sldMk cId="263399484" sldId="258"/>
            <ac:spMk id="2" creationId="{43046215-C53F-BD91-33A0-965F82A7A302}"/>
          </ac:spMkLst>
        </pc:spChg>
        <pc:spChg chg="mod">
          <ac:chgData name="Pallavi Raju" userId="d1798d0ead0d486c" providerId="LiveId" clId="{A80063DE-6DD3-41AA-B5B8-860D6B8522CE}" dt="2025-11-30T10:47:12.535" v="2841" actId="6549"/>
          <ac:spMkLst>
            <pc:docMk/>
            <pc:sldMk cId="263399484" sldId="258"/>
            <ac:spMk id="3" creationId="{13A3F0AB-BCC7-503C-CE62-2D6CF893DF55}"/>
          </ac:spMkLst>
        </pc:spChg>
      </pc:sldChg>
      <pc:sldChg chg="delSp modSp new mod">
        <pc:chgData name="Pallavi Raju" userId="d1798d0ead0d486c" providerId="LiveId" clId="{A80063DE-6DD3-41AA-B5B8-860D6B8522CE}" dt="2025-11-30T10:47:59.651" v="2857" actId="1076"/>
        <pc:sldMkLst>
          <pc:docMk/>
          <pc:sldMk cId="1806016099" sldId="259"/>
        </pc:sldMkLst>
        <pc:spChg chg="del">
          <ac:chgData name="Pallavi Raju" userId="d1798d0ead0d486c" providerId="LiveId" clId="{A80063DE-6DD3-41AA-B5B8-860D6B8522CE}" dt="2025-11-30T07:56:36.663" v="278" actId="478"/>
          <ac:spMkLst>
            <pc:docMk/>
            <pc:sldMk cId="1806016099" sldId="259"/>
            <ac:spMk id="2" creationId="{1A8344C9-F3B4-38CF-6D68-518DB237B62C}"/>
          </ac:spMkLst>
        </pc:spChg>
        <pc:spChg chg="mod">
          <ac:chgData name="Pallavi Raju" userId="d1798d0ead0d486c" providerId="LiveId" clId="{A80063DE-6DD3-41AA-B5B8-860D6B8522CE}" dt="2025-11-30T10:47:59.651" v="2857" actId="1076"/>
          <ac:spMkLst>
            <pc:docMk/>
            <pc:sldMk cId="1806016099" sldId="259"/>
            <ac:spMk id="3" creationId="{53589550-1C63-B381-3411-87E5411FBFDE}"/>
          </ac:spMkLst>
        </pc:spChg>
      </pc:sldChg>
      <pc:sldChg chg="delSp modSp new mod">
        <pc:chgData name="Pallavi Raju" userId="d1798d0ead0d486c" providerId="LiveId" clId="{A80063DE-6DD3-41AA-B5B8-860D6B8522CE}" dt="2025-11-30T08:05:28.370" v="389" actId="1076"/>
        <pc:sldMkLst>
          <pc:docMk/>
          <pc:sldMk cId="72106022" sldId="260"/>
        </pc:sldMkLst>
        <pc:spChg chg="del">
          <ac:chgData name="Pallavi Raju" userId="d1798d0ead0d486c" providerId="LiveId" clId="{A80063DE-6DD3-41AA-B5B8-860D6B8522CE}" dt="2025-11-30T07:58:40.783" v="362" actId="478"/>
          <ac:spMkLst>
            <pc:docMk/>
            <pc:sldMk cId="72106022" sldId="260"/>
            <ac:spMk id="2" creationId="{E826BCFA-EC4E-F6D8-C1A4-875E951ED85D}"/>
          </ac:spMkLst>
        </pc:spChg>
        <pc:spChg chg="mod">
          <ac:chgData name="Pallavi Raju" userId="d1798d0ead0d486c" providerId="LiveId" clId="{A80063DE-6DD3-41AA-B5B8-860D6B8522CE}" dt="2025-11-30T08:05:28.370" v="389" actId="1076"/>
          <ac:spMkLst>
            <pc:docMk/>
            <pc:sldMk cId="72106022" sldId="260"/>
            <ac:spMk id="3" creationId="{580CBE82-26FC-9542-34E7-E3CD04A77640}"/>
          </ac:spMkLst>
        </pc:spChg>
      </pc:sldChg>
      <pc:sldChg chg="delSp modSp new mod">
        <pc:chgData name="Pallavi Raju" userId="d1798d0ead0d486c" providerId="LiveId" clId="{A80063DE-6DD3-41AA-B5B8-860D6B8522CE}" dt="2025-11-30T08:10:20.660" v="471" actId="255"/>
        <pc:sldMkLst>
          <pc:docMk/>
          <pc:sldMk cId="2310731470" sldId="261"/>
        </pc:sldMkLst>
        <pc:spChg chg="del">
          <ac:chgData name="Pallavi Raju" userId="d1798d0ead0d486c" providerId="LiveId" clId="{A80063DE-6DD3-41AA-B5B8-860D6B8522CE}" dt="2025-11-30T08:05:43.102" v="410" actId="478"/>
          <ac:spMkLst>
            <pc:docMk/>
            <pc:sldMk cId="2310731470" sldId="261"/>
            <ac:spMk id="2" creationId="{7C4F47E5-EF32-57FD-FC66-C101324147A9}"/>
          </ac:spMkLst>
        </pc:spChg>
        <pc:spChg chg="mod">
          <ac:chgData name="Pallavi Raju" userId="d1798d0ead0d486c" providerId="LiveId" clId="{A80063DE-6DD3-41AA-B5B8-860D6B8522CE}" dt="2025-11-30T08:10:20.660" v="471" actId="255"/>
          <ac:spMkLst>
            <pc:docMk/>
            <pc:sldMk cId="2310731470" sldId="261"/>
            <ac:spMk id="3" creationId="{B93EDEC6-DDFB-9AAD-2CB7-7B304337B4B3}"/>
          </ac:spMkLst>
        </pc:spChg>
      </pc:sldChg>
      <pc:sldChg chg="delSp modSp new mod">
        <pc:chgData name="Pallavi Raju" userId="d1798d0ead0d486c" providerId="LiveId" clId="{A80063DE-6DD3-41AA-B5B8-860D6B8522CE}" dt="2025-11-30T08:12:51.548" v="511" actId="27636"/>
        <pc:sldMkLst>
          <pc:docMk/>
          <pc:sldMk cId="358946342" sldId="262"/>
        </pc:sldMkLst>
        <pc:spChg chg="del">
          <ac:chgData name="Pallavi Raju" userId="d1798d0ead0d486c" providerId="LiveId" clId="{A80063DE-6DD3-41AA-B5B8-860D6B8522CE}" dt="2025-11-30T08:10:29.287" v="473" actId="478"/>
          <ac:spMkLst>
            <pc:docMk/>
            <pc:sldMk cId="358946342" sldId="262"/>
            <ac:spMk id="2" creationId="{ABF1493A-25B8-D78B-F9B6-BB8D8D9201AF}"/>
          </ac:spMkLst>
        </pc:spChg>
        <pc:spChg chg="mod">
          <ac:chgData name="Pallavi Raju" userId="d1798d0ead0d486c" providerId="LiveId" clId="{A80063DE-6DD3-41AA-B5B8-860D6B8522CE}" dt="2025-11-30T08:12:51.548" v="511" actId="27636"/>
          <ac:spMkLst>
            <pc:docMk/>
            <pc:sldMk cId="358946342" sldId="262"/>
            <ac:spMk id="3" creationId="{4499C925-9BE2-D1F9-FF0D-D31DBB33759D}"/>
          </ac:spMkLst>
        </pc:spChg>
      </pc:sldChg>
      <pc:sldChg chg="delSp modSp new mod">
        <pc:chgData name="Pallavi Raju" userId="d1798d0ead0d486c" providerId="LiveId" clId="{A80063DE-6DD3-41AA-B5B8-860D6B8522CE}" dt="2025-11-30T08:14:11.233" v="536" actId="27636"/>
        <pc:sldMkLst>
          <pc:docMk/>
          <pc:sldMk cId="2470570900" sldId="263"/>
        </pc:sldMkLst>
        <pc:spChg chg="del">
          <ac:chgData name="Pallavi Raju" userId="d1798d0ead0d486c" providerId="LiveId" clId="{A80063DE-6DD3-41AA-B5B8-860D6B8522CE}" dt="2025-11-30T08:13:28.052" v="515" actId="478"/>
          <ac:spMkLst>
            <pc:docMk/>
            <pc:sldMk cId="2470570900" sldId="263"/>
            <ac:spMk id="2" creationId="{27874DD4-5088-508E-D8E2-130B2EB05ED4}"/>
          </ac:spMkLst>
        </pc:spChg>
        <pc:spChg chg="mod">
          <ac:chgData name="Pallavi Raju" userId="d1798d0ead0d486c" providerId="LiveId" clId="{A80063DE-6DD3-41AA-B5B8-860D6B8522CE}" dt="2025-11-30T08:14:11.233" v="536" actId="27636"/>
          <ac:spMkLst>
            <pc:docMk/>
            <pc:sldMk cId="2470570900" sldId="263"/>
            <ac:spMk id="3" creationId="{B51C7374-BB25-93A9-71CF-A5B4978C4815}"/>
          </ac:spMkLst>
        </pc:spChg>
      </pc:sldChg>
      <pc:sldChg chg="delSp modSp new mod">
        <pc:chgData name="Pallavi Raju" userId="d1798d0ead0d486c" providerId="LiveId" clId="{A80063DE-6DD3-41AA-B5B8-860D6B8522CE}" dt="2025-11-30T10:48:11.782" v="2858" actId="1076"/>
        <pc:sldMkLst>
          <pc:docMk/>
          <pc:sldMk cId="3792103701" sldId="264"/>
        </pc:sldMkLst>
        <pc:spChg chg="del">
          <ac:chgData name="Pallavi Raju" userId="d1798d0ead0d486c" providerId="LiveId" clId="{A80063DE-6DD3-41AA-B5B8-860D6B8522CE}" dt="2025-11-30T10:10:15.021" v="2250" actId="478"/>
          <ac:spMkLst>
            <pc:docMk/>
            <pc:sldMk cId="3792103701" sldId="264"/>
            <ac:spMk id="2" creationId="{0BD0D816-3126-FBF1-18F6-BE75B088ACC1}"/>
          </ac:spMkLst>
        </pc:spChg>
        <pc:spChg chg="mod">
          <ac:chgData name="Pallavi Raju" userId="d1798d0ead0d486c" providerId="LiveId" clId="{A80063DE-6DD3-41AA-B5B8-860D6B8522CE}" dt="2025-11-30T10:48:11.782" v="2858" actId="1076"/>
          <ac:spMkLst>
            <pc:docMk/>
            <pc:sldMk cId="3792103701" sldId="264"/>
            <ac:spMk id="3" creationId="{DD184D3B-72D7-EB87-803B-07D6C69C1B93}"/>
          </ac:spMkLst>
        </pc:spChg>
      </pc:sldChg>
      <pc:sldChg chg="addSp delSp modSp new mod">
        <pc:chgData name="Pallavi Raju" userId="d1798d0ead0d486c" providerId="LiveId" clId="{A80063DE-6DD3-41AA-B5B8-860D6B8522CE}" dt="2025-11-30T08:20:00.797" v="672" actId="113"/>
        <pc:sldMkLst>
          <pc:docMk/>
          <pc:sldMk cId="1304880667" sldId="265"/>
        </pc:sldMkLst>
        <pc:spChg chg="del">
          <ac:chgData name="Pallavi Raju" userId="d1798d0ead0d486c" providerId="LiveId" clId="{A80063DE-6DD3-41AA-B5B8-860D6B8522CE}" dt="2025-11-30T08:17:20.981" v="603" actId="478"/>
          <ac:spMkLst>
            <pc:docMk/>
            <pc:sldMk cId="1304880667" sldId="265"/>
            <ac:spMk id="2" creationId="{CB2DB4A7-E3CF-9B26-B2A8-25DB0B9620E2}"/>
          </ac:spMkLst>
        </pc:spChg>
        <pc:spChg chg="mod">
          <ac:chgData name="Pallavi Raju" userId="d1798d0ead0d486c" providerId="LiveId" clId="{A80063DE-6DD3-41AA-B5B8-860D6B8522CE}" dt="2025-11-30T08:20:00.797" v="672" actId="113"/>
          <ac:spMkLst>
            <pc:docMk/>
            <pc:sldMk cId="1304880667" sldId="265"/>
            <ac:spMk id="3" creationId="{E2F4F301-EB6A-3A21-1FFB-B894167A8550}"/>
          </ac:spMkLst>
        </pc:spChg>
        <pc:spChg chg="add">
          <ac:chgData name="Pallavi Raju" userId="d1798d0ead0d486c" providerId="LiveId" clId="{A80063DE-6DD3-41AA-B5B8-860D6B8522CE}" dt="2025-11-30T08:17:44.728" v="606"/>
          <ac:spMkLst>
            <pc:docMk/>
            <pc:sldMk cId="1304880667" sldId="265"/>
            <ac:spMk id="4" creationId="{60919F69-BA90-D1A4-22B5-78C9E3FDFAB3}"/>
          </ac:spMkLst>
        </pc:spChg>
      </pc:sldChg>
      <pc:sldChg chg="delSp modSp new mod">
        <pc:chgData name="Pallavi Raju" userId="d1798d0ead0d486c" providerId="LiveId" clId="{A80063DE-6DD3-41AA-B5B8-860D6B8522CE}" dt="2025-11-30T08:24:27.863" v="815" actId="113"/>
        <pc:sldMkLst>
          <pc:docMk/>
          <pc:sldMk cId="3077378563" sldId="266"/>
        </pc:sldMkLst>
        <pc:spChg chg="del">
          <ac:chgData name="Pallavi Raju" userId="d1798d0ead0d486c" providerId="LiveId" clId="{A80063DE-6DD3-41AA-B5B8-860D6B8522CE}" dt="2025-11-30T08:20:23.383" v="713" actId="478"/>
          <ac:spMkLst>
            <pc:docMk/>
            <pc:sldMk cId="3077378563" sldId="266"/>
            <ac:spMk id="2" creationId="{99D0D8A9-35D4-E063-6413-3ACEF74D2E61}"/>
          </ac:spMkLst>
        </pc:spChg>
        <pc:spChg chg="mod">
          <ac:chgData name="Pallavi Raju" userId="d1798d0ead0d486c" providerId="LiveId" clId="{A80063DE-6DD3-41AA-B5B8-860D6B8522CE}" dt="2025-11-30T08:24:27.863" v="815" actId="113"/>
          <ac:spMkLst>
            <pc:docMk/>
            <pc:sldMk cId="3077378563" sldId="266"/>
            <ac:spMk id="3" creationId="{F19F3478-9EAB-2BD7-AF08-6F444509E8F7}"/>
          </ac:spMkLst>
        </pc:spChg>
      </pc:sldChg>
      <pc:sldChg chg="delSp modSp new mod">
        <pc:chgData name="Pallavi Raju" userId="d1798d0ead0d486c" providerId="LiveId" clId="{A80063DE-6DD3-41AA-B5B8-860D6B8522CE}" dt="2025-11-30T08:25:09.793" v="835" actId="5793"/>
        <pc:sldMkLst>
          <pc:docMk/>
          <pc:sldMk cId="3343350573" sldId="267"/>
        </pc:sldMkLst>
        <pc:spChg chg="del">
          <ac:chgData name="Pallavi Raju" userId="d1798d0ead0d486c" providerId="LiveId" clId="{A80063DE-6DD3-41AA-B5B8-860D6B8522CE}" dt="2025-11-30T08:24:34.277" v="816" actId="478"/>
          <ac:spMkLst>
            <pc:docMk/>
            <pc:sldMk cId="3343350573" sldId="267"/>
            <ac:spMk id="2" creationId="{5FDC8A7E-19E9-74BA-E57B-B9480EAD939A}"/>
          </ac:spMkLst>
        </pc:spChg>
        <pc:spChg chg="mod">
          <ac:chgData name="Pallavi Raju" userId="d1798d0ead0d486c" providerId="LiveId" clId="{A80063DE-6DD3-41AA-B5B8-860D6B8522CE}" dt="2025-11-30T08:25:09.793" v="835" actId="5793"/>
          <ac:spMkLst>
            <pc:docMk/>
            <pc:sldMk cId="3343350573" sldId="267"/>
            <ac:spMk id="3" creationId="{BAB4BECB-62C6-7AAB-5C6E-14B8F867B44C}"/>
          </ac:spMkLst>
        </pc:spChg>
      </pc:sldChg>
      <pc:sldChg chg="addSp delSp modSp new mod">
        <pc:chgData name="Pallavi Raju" userId="d1798d0ead0d486c" providerId="LiveId" clId="{A80063DE-6DD3-41AA-B5B8-860D6B8522CE}" dt="2025-11-30T10:48:25.711" v="2860" actId="14734"/>
        <pc:sldMkLst>
          <pc:docMk/>
          <pc:sldMk cId="3047895289" sldId="268"/>
        </pc:sldMkLst>
        <pc:spChg chg="del">
          <ac:chgData name="Pallavi Raju" userId="d1798d0ead0d486c" providerId="LiveId" clId="{A80063DE-6DD3-41AA-B5B8-860D6B8522CE}" dt="2025-11-30T08:26:56.554" v="839" actId="478"/>
          <ac:spMkLst>
            <pc:docMk/>
            <pc:sldMk cId="3047895289" sldId="268"/>
            <ac:spMk id="2" creationId="{766D82BC-62B5-D244-B643-A409794147AE}"/>
          </ac:spMkLst>
        </pc:spChg>
        <pc:spChg chg="del">
          <ac:chgData name="Pallavi Raju" userId="d1798d0ead0d486c" providerId="LiveId" clId="{A80063DE-6DD3-41AA-B5B8-860D6B8522CE}" dt="2025-11-30T08:26:49.126" v="836"/>
          <ac:spMkLst>
            <pc:docMk/>
            <pc:sldMk cId="3047895289" sldId="268"/>
            <ac:spMk id="3" creationId="{5C0B1655-7CAF-C3EC-6141-D23EF8ED13D2}"/>
          </ac:spMkLst>
        </pc:spChg>
        <pc:graphicFrameChg chg="add mod modGraphic">
          <ac:chgData name="Pallavi Raju" userId="d1798d0ead0d486c" providerId="LiveId" clId="{A80063DE-6DD3-41AA-B5B8-860D6B8522CE}" dt="2025-11-30T10:48:25.711" v="2860" actId="14734"/>
          <ac:graphicFrameMkLst>
            <pc:docMk/>
            <pc:sldMk cId="3047895289" sldId="268"/>
            <ac:graphicFrameMk id="4" creationId="{FA8D2697-DC7B-54CF-CE01-E68447294B44}"/>
          </ac:graphicFrameMkLst>
        </pc:graphicFrameChg>
      </pc:sldChg>
      <pc:sldChg chg="delSp modSp new mod">
        <pc:chgData name="Pallavi Raju" userId="d1798d0ead0d486c" providerId="LiveId" clId="{A80063DE-6DD3-41AA-B5B8-860D6B8522CE}" dt="2025-11-30T08:41:20.088" v="965" actId="12"/>
        <pc:sldMkLst>
          <pc:docMk/>
          <pc:sldMk cId="2808855410" sldId="269"/>
        </pc:sldMkLst>
        <pc:spChg chg="del">
          <ac:chgData name="Pallavi Raju" userId="d1798d0ead0d486c" providerId="LiveId" clId="{A80063DE-6DD3-41AA-B5B8-860D6B8522CE}" dt="2025-11-30T08:38:27.030" v="900" actId="478"/>
          <ac:spMkLst>
            <pc:docMk/>
            <pc:sldMk cId="2808855410" sldId="269"/>
            <ac:spMk id="2" creationId="{FF130A3B-1837-9412-CC09-7492EF0589A9}"/>
          </ac:spMkLst>
        </pc:spChg>
        <pc:spChg chg="mod">
          <ac:chgData name="Pallavi Raju" userId="d1798d0ead0d486c" providerId="LiveId" clId="{A80063DE-6DD3-41AA-B5B8-860D6B8522CE}" dt="2025-11-30T08:41:20.088" v="965" actId="12"/>
          <ac:spMkLst>
            <pc:docMk/>
            <pc:sldMk cId="2808855410" sldId="269"/>
            <ac:spMk id="3" creationId="{6276794D-5AF6-F1BB-31F7-CEB4011E82BB}"/>
          </ac:spMkLst>
        </pc:spChg>
      </pc:sldChg>
      <pc:sldChg chg="delSp modSp new mod">
        <pc:chgData name="Pallavi Raju" userId="d1798d0ead0d486c" providerId="LiveId" clId="{A80063DE-6DD3-41AA-B5B8-860D6B8522CE}" dt="2025-11-30T08:43:35.136" v="1053" actId="255"/>
        <pc:sldMkLst>
          <pc:docMk/>
          <pc:sldMk cId="2959067288" sldId="270"/>
        </pc:sldMkLst>
        <pc:spChg chg="del">
          <ac:chgData name="Pallavi Raju" userId="d1798d0ead0d486c" providerId="LiveId" clId="{A80063DE-6DD3-41AA-B5B8-860D6B8522CE}" dt="2025-11-30T08:41:43.390" v="993" actId="478"/>
          <ac:spMkLst>
            <pc:docMk/>
            <pc:sldMk cId="2959067288" sldId="270"/>
            <ac:spMk id="2" creationId="{29A9B169-9E93-943C-753A-EED9CE76D6C7}"/>
          </ac:spMkLst>
        </pc:spChg>
        <pc:spChg chg="mod">
          <ac:chgData name="Pallavi Raju" userId="d1798d0ead0d486c" providerId="LiveId" clId="{A80063DE-6DD3-41AA-B5B8-860D6B8522CE}" dt="2025-11-30T08:43:35.136" v="1053" actId="255"/>
          <ac:spMkLst>
            <pc:docMk/>
            <pc:sldMk cId="2959067288" sldId="270"/>
            <ac:spMk id="3" creationId="{D353BA97-8764-9C7D-84BD-CC1DA808D98B}"/>
          </ac:spMkLst>
        </pc:spChg>
      </pc:sldChg>
      <pc:sldChg chg="delSp modSp new mod">
        <pc:chgData name="Pallavi Raju" userId="d1798d0ead0d486c" providerId="LiveId" clId="{A80063DE-6DD3-41AA-B5B8-860D6B8522CE}" dt="2025-11-30T08:45:07.120" v="1129" actId="27636"/>
        <pc:sldMkLst>
          <pc:docMk/>
          <pc:sldMk cId="1947357161" sldId="271"/>
        </pc:sldMkLst>
        <pc:spChg chg="del">
          <ac:chgData name="Pallavi Raju" userId="d1798d0ead0d486c" providerId="LiveId" clId="{A80063DE-6DD3-41AA-B5B8-860D6B8522CE}" dt="2025-11-30T08:43:55.931" v="1075" actId="478"/>
          <ac:spMkLst>
            <pc:docMk/>
            <pc:sldMk cId="1947357161" sldId="271"/>
            <ac:spMk id="2" creationId="{F442156F-7ACF-C633-BC52-F165161EEC8D}"/>
          </ac:spMkLst>
        </pc:spChg>
        <pc:spChg chg="mod">
          <ac:chgData name="Pallavi Raju" userId="d1798d0ead0d486c" providerId="LiveId" clId="{A80063DE-6DD3-41AA-B5B8-860D6B8522CE}" dt="2025-11-30T08:45:07.120" v="1129" actId="27636"/>
          <ac:spMkLst>
            <pc:docMk/>
            <pc:sldMk cId="1947357161" sldId="271"/>
            <ac:spMk id="3" creationId="{472E7C19-21AF-0EA8-1F22-3261B011FB70}"/>
          </ac:spMkLst>
        </pc:spChg>
      </pc:sldChg>
      <pc:sldChg chg="delSp modSp new mod">
        <pc:chgData name="Pallavi Raju" userId="d1798d0ead0d486c" providerId="LiveId" clId="{A80063DE-6DD3-41AA-B5B8-860D6B8522CE}" dt="2025-11-30T08:49:51.495" v="1255" actId="1076"/>
        <pc:sldMkLst>
          <pc:docMk/>
          <pc:sldMk cId="3859898178" sldId="272"/>
        </pc:sldMkLst>
        <pc:spChg chg="del">
          <ac:chgData name="Pallavi Raju" userId="d1798d0ead0d486c" providerId="LiveId" clId="{A80063DE-6DD3-41AA-B5B8-860D6B8522CE}" dt="2025-11-30T08:45:32.769" v="1161" actId="478"/>
          <ac:spMkLst>
            <pc:docMk/>
            <pc:sldMk cId="3859898178" sldId="272"/>
            <ac:spMk id="2" creationId="{6229AD64-6929-13E4-3212-581E9B110FF6}"/>
          </ac:spMkLst>
        </pc:spChg>
        <pc:spChg chg="mod">
          <ac:chgData name="Pallavi Raju" userId="d1798d0ead0d486c" providerId="LiveId" clId="{A80063DE-6DD3-41AA-B5B8-860D6B8522CE}" dt="2025-11-30T08:49:51.495" v="1255" actId="1076"/>
          <ac:spMkLst>
            <pc:docMk/>
            <pc:sldMk cId="3859898178" sldId="272"/>
            <ac:spMk id="3" creationId="{C6BEB6FD-A0CB-100D-E07E-99CBDD2CB04A}"/>
          </ac:spMkLst>
        </pc:spChg>
      </pc:sldChg>
      <pc:sldChg chg="addSp delSp modSp new mod">
        <pc:chgData name="Pallavi Raju" userId="d1798d0ead0d486c" providerId="LiveId" clId="{A80063DE-6DD3-41AA-B5B8-860D6B8522CE}" dt="2025-11-30T08:54:26.056" v="1301" actId="14100"/>
        <pc:sldMkLst>
          <pc:docMk/>
          <pc:sldMk cId="2429453400" sldId="273"/>
        </pc:sldMkLst>
        <pc:spChg chg="del">
          <ac:chgData name="Pallavi Raju" userId="d1798d0ead0d486c" providerId="LiveId" clId="{A80063DE-6DD3-41AA-B5B8-860D6B8522CE}" dt="2025-11-30T08:48:56.716" v="1245" actId="478"/>
          <ac:spMkLst>
            <pc:docMk/>
            <pc:sldMk cId="2429453400" sldId="273"/>
            <ac:spMk id="2" creationId="{DC998924-5D33-0D39-F7E8-8E593A0F3B9D}"/>
          </ac:spMkLst>
        </pc:spChg>
        <pc:spChg chg="mod">
          <ac:chgData name="Pallavi Raju" userId="d1798d0ead0d486c" providerId="LiveId" clId="{A80063DE-6DD3-41AA-B5B8-860D6B8522CE}" dt="2025-11-30T08:52:42.901" v="1296"/>
          <ac:spMkLst>
            <pc:docMk/>
            <pc:sldMk cId="2429453400" sldId="273"/>
            <ac:spMk id="3" creationId="{536FF81A-3EDF-086C-E4BE-B57F3956F202}"/>
          </ac:spMkLst>
        </pc:spChg>
        <pc:spChg chg="add mod">
          <ac:chgData name="Pallavi Raju" userId="d1798d0ead0d486c" providerId="LiveId" clId="{A80063DE-6DD3-41AA-B5B8-860D6B8522CE}" dt="2025-11-30T08:52:15.082" v="1293" actId="20577"/>
          <ac:spMkLst>
            <pc:docMk/>
            <pc:sldMk cId="2429453400" sldId="273"/>
            <ac:spMk id="4" creationId="{DD345386-8AA2-6F63-7E80-50FAE26FA67C}"/>
          </ac:spMkLst>
        </pc:spChg>
        <pc:picChg chg="add mod">
          <ac:chgData name="Pallavi Raju" userId="d1798d0ead0d486c" providerId="LiveId" clId="{A80063DE-6DD3-41AA-B5B8-860D6B8522CE}" dt="2025-11-30T08:54:26.056" v="1301" actId="14100"/>
          <ac:picMkLst>
            <pc:docMk/>
            <pc:sldMk cId="2429453400" sldId="273"/>
            <ac:picMk id="6" creationId="{2D52F222-C5D1-CC8A-51AB-BAA9E9A8B479}"/>
          </ac:picMkLst>
        </pc:picChg>
      </pc:sldChg>
      <pc:sldChg chg="addSp delSp modSp new mod">
        <pc:chgData name="Pallavi Raju" userId="d1798d0ead0d486c" providerId="LiveId" clId="{A80063DE-6DD3-41AA-B5B8-860D6B8522CE}" dt="2025-11-30T08:56:55.391" v="1339" actId="12"/>
        <pc:sldMkLst>
          <pc:docMk/>
          <pc:sldMk cId="1474044030" sldId="274"/>
        </pc:sldMkLst>
        <pc:spChg chg="del">
          <ac:chgData name="Pallavi Raju" userId="d1798d0ead0d486c" providerId="LiveId" clId="{A80063DE-6DD3-41AA-B5B8-860D6B8522CE}" dt="2025-11-30T08:55:20.644" v="1319" actId="478"/>
          <ac:spMkLst>
            <pc:docMk/>
            <pc:sldMk cId="1474044030" sldId="274"/>
            <ac:spMk id="2" creationId="{AA377E68-5115-A125-6C9E-8290ED90BA91}"/>
          </ac:spMkLst>
        </pc:spChg>
        <pc:spChg chg="del">
          <ac:chgData name="Pallavi Raju" userId="d1798d0ead0d486c" providerId="LiveId" clId="{A80063DE-6DD3-41AA-B5B8-860D6B8522CE}" dt="2025-11-30T08:54:49.324" v="1302"/>
          <ac:spMkLst>
            <pc:docMk/>
            <pc:sldMk cId="1474044030" sldId="274"/>
            <ac:spMk id="3" creationId="{FF340A1E-55F3-EFD6-6563-615A0CB75BC0}"/>
          </ac:spMkLst>
        </pc:spChg>
        <pc:spChg chg="add mod">
          <ac:chgData name="Pallavi Raju" userId="d1798d0ead0d486c" providerId="LiveId" clId="{A80063DE-6DD3-41AA-B5B8-860D6B8522CE}" dt="2025-11-30T08:56:55.391" v="1339" actId="12"/>
          <ac:spMkLst>
            <pc:docMk/>
            <pc:sldMk cId="1474044030" sldId="274"/>
            <ac:spMk id="4" creationId="{70880FDB-34FA-CE7D-7C07-F7BAAC7A931D}"/>
          </ac:spMkLst>
        </pc:spChg>
      </pc:sldChg>
      <pc:sldChg chg="delSp modSp new mod">
        <pc:chgData name="Pallavi Raju" userId="d1798d0ead0d486c" providerId="LiveId" clId="{A80063DE-6DD3-41AA-B5B8-860D6B8522CE}" dt="2025-11-30T08:59:42.133" v="1401" actId="27636"/>
        <pc:sldMkLst>
          <pc:docMk/>
          <pc:sldMk cId="2149088865" sldId="275"/>
        </pc:sldMkLst>
        <pc:spChg chg="del">
          <ac:chgData name="Pallavi Raju" userId="d1798d0ead0d486c" providerId="LiveId" clId="{A80063DE-6DD3-41AA-B5B8-860D6B8522CE}" dt="2025-11-30T08:59:21.835" v="1386" actId="478"/>
          <ac:spMkLst>
            <pc:docMk/>
            <pc:sldMk cId="2149088865" sldId="275"/>
            <ac:spMk id="2" creationId="{1E747C73-D0E9-C363-A130-6932685F4108}"/>
          </ac:spMkLst>
        </pc:spChg>
        <pc:spChg chg="mod">
          <ac:chgData name="Pallavi Raju" userId="d1798d0ead0d486c" providerId="LiveId" clId="{A80063DE-6DD3-41AA-B5B8-860D6B8522CE}" dt="2025-11-30T08:59:42.133" v="1401" actId="27636"/>
          <ac:spMkLst>
            <pc:docMk/>
            <pc:sldMk cId="2149088865" sldId="275"/>
            <ac:spMk id="3" creationId="{FC11DA20-7040-3569-65C4-75EEF4E0ABEB}"/>
          </ac:spMkLst>
        </pc:spChg>
      </pc:sldChg>
      <pc:sldChg chg="delSp modSp new mod">
        <pc:chgData name="Pallavi Raju" userId="d1798d0ead0d486c" providerId="LiveId" clId="{A80063DE-6DD3-41AA-B5B8-860D6B8522CE}" dt="2025-11-30T09:03:45.603" v="1508" actId="113"/>
        <pc:sldMkLst>
          <pc:docMk/>
          <pc:sldMk cId="3173415782" sldId="276"/>
        </pc:sldMkLst>
        <pc:spChg chg="del">
          <ac:chgData name="Pallavi Raju" userId="d1798d0ead0d486c" providerId="LiveId" clId="{A80063DE-6DD3-41AA-B5B8-860D6B8522CE}" dt="2025-11-30T09:02:23.106" v="1483" actId="478"/>
          <ac:spMkLst>
            <pc:docMk/>
            <pc:sldMk cId="3173415782" sldId="276"/>
            <ac:spMk id="2" creationId="{0FB92B17-FE7D-5353-90F9-FF7C01155F2E}"/>
          </ac:spMkLst>
        </pc:spChg>
        <pc:spChg chg="mod">
          <ac:chgData name="Pallavi Raju" userId="d1798d0ead0d486c" providerId="LiveId" clId="{A80063DE-6DD3-41AA-B5B8-860D6B8522CE}" dt="2025-11-30T09:03:45.603" v="1508" actId="113"/>
          <ac:spMkLst>
            <pc:docMk/>
            <pc:sldMk cId="3173415782" sldId="276"/>
            <ac:spMk id="3" creationId="{8F3DDD12-8294-FFA7-CFD7-90565CB472E8}"/>
          </ac:spMkLst>
        </pc:spChg>
      </pc:sldChg>
      <pc:sldChg chg="delSp modSp new mod">
        <pc:chgData name="Pallavi Raju" userId="d1798d0ead0d486c" providerId="LiveId" clId="{A80063DE-6DD3-41AA-B5B8-860D6B8522CE}" dt="2025-11-30T09:16:43.360" v="1548" actId="27636"/>
        <pc:sldMkLst>
          <pc:docMk/>
          <pc:sldMk cId="3849576970" sldId="277"/>
        </pc:sldMkLst>
        <pc:spChg chg="del">
          <ac:chgData name="Pallavi Raju" userId="d1798d0ead0d486c" providerId="LiveId" clId="{A80063DE-6DD3-41AA-B5B8-860D6B8522CE}" dt="2025-11-30T09:15:47.957" v="1531" actId="478"/>
          <ac:spMkLst>
            <pc:docMk/>
            <pc:sldMk cId="3849576970" sldId="277"/>
            <ac:spMk id="2" creationId="{84E28781-E27B-6FD7-041E-CC065CD08C3E}"/>
          </ac:spMkLst>
        </pc:spChg>
        <pc:spChg chg="mod">
          <ac:chgData name="Pallavi Raju" userId="d1798d0ead0d486c" providerId="LiveId" clId="{A80063DE-6DD3-41AA-B5B8-860D6B8522CE}" dt="2025-11-30T09:16:43.360" v="1548" actId="27636"/>
          <ac:spMkLst>
            <pc:docMk/>
            <pc:sldMk cId="3849576970" sldId="277"/>
            <ac:spMk id="3" creationId="{FB34AEE3-1E91-F6EC-8A6A-7F7815569CEF}"/>
          </ac:spMkLst>
        </pc:spChg>
      </pc:sldChg>
      <pc:sldChg chg="addSp delSp modSp new mod">
        <pc:chgData name="Pallavi Raju" userId="d1798d0ead0d486c" providerId="LiveId" clId="{A80063DE-6DD3-41AA-B5B8-860D6B8522CE}" dt="2025-11-30T09:24:22.753" v="1654" actId="12"/>
        <pc:sldMkLst>
          <pc:docMk/>
          <pc:sldMk cId="2071565557" sldId="278"/>
        </pc:sldMkLst>
        <pc:spChg chg="del">
          <ac:chgData name="Pallavi Raju" userId="d1798d0ead0d486c" providerId="LiveId" clId="{A80063DE-6DD3-41AA-B5B8-860D6B8522CE}" dt="2025-11-30T09:18:42.118" v="1558" actId="478"/>
          <ac:spMkLst>
            <pc:docMk/>
            <pc:sldMk cId="2071565557" sldId="278"/>
            <ac:spMk id="2" creationId="{88B8E6F6-0F55-A636-E11E-169EFB6251E3}"/>
          </ac:spMkLst>
        </pc:spChg>
        <pc:spChg chg="mod">
          <ac:chgData name="Pallavi Raju" userId="d1798d0ead0d486c" providerId="LiveId" clId="{A80063DE-6DD3-41AA-B5B8-860D6B8522CE}" dt="2025-11-30T09:24:22.753" v="1654" actId="12"/>
          <ac:spMkLst>
            <pc:docMk/>
            <pc:sldMk cId="2071565557" sldId="278"/>
            <ac:spMk id="3" creationId="{9D137A7D-5B5B-F44B-7886-5DE92939B47A}"/>
          </ac:spMkLst>
        </pc:spChg>
        <pc:spChg chg="add">
          <ac:chgData name="Pallavi Raju" userId="d1798d0ead0d486c" providerId="LiveId" clId="{A80063DE-6DD3-41AA-B5B8-860D6B8522CE}" dt="2025-11-30T09:20:30.663" v="1565"/>
          <ac:spMkLst>
            <pc:docMk/>
            <pc:sldMk cId="2071565557" sldId="278"/>
            <ac:spMk id="4" creationId="{8EB5ED70-EE0A-B215-40DE-1B14669B9D0E}"/>
          </ac:spMkLst>
        </pc:spChg>
      </pc:sldChg>
      <pc:sldChg chg="addSp delSp modSp new mod">
        <pc:chgData name="Pallavi Raju" userId="d1798d0ead0d486c" providerId="LiveId" clId="{A80063DE-6DD3-41AA-B5B8-860D6B8522CE}" dt="2025-11-30T09:24:27.035" v="1655" actId="1076"/>
        <pc:sldMkLst>
          <pc:docMk/>
          <pc:sldMk cId="3889938999" sldId="279"/>
        </pc:sldMkLst>
        <pc:spChg chg="del">
          <ac:chgData name="Pallavi Raju" userId="d1798d0ead0d486c" providerId="LiveId" clId="{A80063DE-6DD3-41AA-B5B8-860D6B8522CE}" dt="2025-11-30T09:23:53.705" v="1648" actId="478"/>
          <ac:spMkLst>
            <pc:docMk/>
            <pc:sldMk cId="3889938999" sldId="279"/>
            <ac:spMk id="2" creationId="{F701061B-733E-C2DF-DBF0-DB9DCDCF4FC8}"/>
          </ac:spMkLst>
        </pc:spChg>
        <pc:spChg chg="add del mod">
          <ac:chgData name="Pallavi Raju" userId="d1798d0ead0d486c" providerId="LiveId" clId="{A80063DE-6DD3-41AA-B5B8-860D6B8522CE}" dt="2025-11-30T09:24:27.035" v="1655" actId="1076"/>
          <ac:spMkLst>
            <pc:docMk/>
            <pc:sldMk cId="3889938999" sldId="279"/>
            <ac:spMk id="3" creationId="{5EF89AA7-FC35-0C55-0993-78158C3B3F33}"/>
          </ac:spMkLst>
        </pc:spChg>
        <pc:spChg chg="add mod">
          <ac:chgData name="Pallavi Raju" userId="d1798d0ead0d486c" providerId="LiveId" clId="{A80063DE-6DD3-41AA-B5B8-860D6B8522CE}" dt="2025-11-30T09:21:20.763" v="1574"/>
          <ac:spMkLst>
            <pc:docMk/>
            <pc:sldMk cId="3889938999" sldId="279"/>
            <ac:spMk id="4" creationId="{A6E6C7CE-166B-F43E-D4A7-F915F44715D7}"/>
          </ac:spMkLst>
        </pc:spChg>
      </pc:sldChg>
      <pc:sldChg chg="delSp modSp new mod">
        <pc:chgData name="Pallavi Raju" userId="d1798d0ead0d486c" providerId="LiveId" clId="{A80063DE-6DD3-41AA-B5B8-860D6B8522CE}" dt="2025-11-30T09:27:51.619" v="1704" actId="255"/>
        <pc:sldMkLst>
          <pc:docMk/>
          <pc:sldMk cId="894865974" sldId="280"/>
        </pc:sldMkLst>
        <pc:spChg chg="del">
          <ac:chgData name="Pallavi Raju" userId="d1798d0ead0d486c" providerId="LiveId" clId="{A80063DE-6DD3-41AA-B5B8-860D6B8522CE}" dt="2025-11-30T09:24:32.495" v="1657" actId="478"/>
          <ac:spMkLst>
            <pc:docMk/>
            <pc:sldMk cId="894865974" sldId="280"/>
            <ac:spMk id="2" creationId="{CB22E8B6-F783-3407-1636-8CFCDE672965}"/>
          </ac:spMkLst>
        </pc:spChg>
        <pc:spChg chg="mod">
          <ac:chgData name="Pallavi Raju" userId="d1798d0ead0d486c" providerId="LiveId" clId="{A80063DE-6DD3-41AA-B5B8-860D6B8522CE}" dt="2025-11-30T09:27:51.619" v="1704" actId="255"/>
          <ac:spMkLst>
            <pc:docMk/>
            <pc:sldMk cId="894865974" sldId="280"/>
            <ac:spMk id="3" creationId="{B0CA9144-8391-AC8C-15D1-1528D053F79A}"/>
          </ac:spMkLst>
        </pc:spChg>
      </pc:sldChg>
      <pc:sldChg chg="delSp modSp new mod">
        <pc:chgData name="Pallavi Raju" userId="d1798d0ead0d486c" providerId="LiveId" clId="{A80063DE-6DD3-41AA-B5B8-860D6B8522CE}" dt="2025-11-30T09:34:49.706" v="1796" actId="12"/>
        <pc:sldMkLst>
          <pc:docMk/>
          <pc:sldMk cId="3707957788" sldId="281"/>
        </pc:sldMkLst>
        <pc:spChg chg="del">
          <ac:chgData name="Pallavi Raju" userId="d1798d0ead0d486c" providerId="LiveId" clId="{A80063DE-6DD3-41AA-B5B8-860D6B8522CE}" dt="2025-11-30T09:28:16.311" v="1706" actId="478"/>
          <ac:spMkLst>
            <pc:docMk/>
            <pc:sldMk cId="3707957788" sldId="281"/>
            <ac:spMk id="2" creationId="{41169C77-536D-3895-9ADB-87F840C66A22}"/>
          </ac:spMkLst>
        </pc:spChg>
        <pc:spChg chg="mod">
          <ac:chgData name="Pallavi Raju" userId="d1798d0ead0d486c" providerId="LiveId" clId="{A80063DE-6DD3-41AA-B5B8-860D6B8522CE}" dt="2025-11-30T09:34:49.706" v="1796" actId="12"/>
          <ac:spMkLst>
            <pc:docMk/>
            <pc:sldMk cId="3707957788" sldId="281"/>
            <ac:spMk id="3" creationId="{027923FF-5C52-D8D6-14C7-2EF0E3E0FF3E}"/>
          </ac:spMkLst>
        </pc:spChg>
      </pc:sldChg>
      <pc:sldChg chg="delSp modSp new mod">
        <pc:chgData name="Pallavi Raju" userId="d1798d0ead0d486c" providerId="LiveId" clId="{A80063DE-6DD3-41AA-B5B8-860D6B8522CE}" dt="2025-11-30T09:37:44.729" v="1835" actId="14100"/>
        <pc:sldMkLst>
          <pc:docMk/>
          <pc:sldMk cId="894343749" sldId="282"/>
        </pc:sldMkLst>
        <pc:spChg chg="del">
          <ac:chgData name="Pallavi Raju" userId="d1798d0ead0d486c" providerId="LiveId" clId="{A80063DE-6DD3-41AA-B5B8-860D6B8522CE}" dt="2025-11-30T09:34:55.883" v="1798" actId="478"/>
          <ac:spMkLst>
            <pc:docMk/>
            <pc:sldMk cId="894343749" sldId="282"/>
            <ac:spMk id="2" creationId="{5EEA3821-79C0-74A1-0BA2-4F9E85DDA476}"/>
          </ac:spMkLst>
        </pc:spChg>
        <pc:spChg chg="mod">
          <ac:chgData name="Pallavi Raju" userId="d1798d0ead0d486c" providerId="LiveId" clId="{A80063DE-6DD3-41AA-B5B8-860D6B8522CE}" dt="2025-11-30T09:37:44.729" v="1835" actId="14100"/>
          <ac:spMkLst>
            <pc:docMk/>
            <pc:sldMk cId="894343749" sldId="282"/>
            <ac:spMk id="3" creationId="{BC83B914-8E78-62BD-902E-F59DCDD02010}"/>
          </ac:spMkLst>
        </pc:spChg>
      </pc:sldChg>
      <pc:sldChg chg="delSp modSp new mod">
        <pc:chgData name="Pallavi Raju" userId="d1798d0ead0d486c" providerId="LiveId" clId="{A80063DE-6DD3-41AA-B5B8-860D6B8522CE}" dt="2025-11-30T09:39:33.044" v="1875" actId="12"/>
        <pc:sldMkLst>
          <pc:docMk/>
          <pc:sldMk cId="524127230" sldId="283"/>
        </pc:sldMkLst>
        <pc:spChg chg="del">
          <ac:chgData name="Pallavi Raju" userId="d1798d0ead0d486c" providerId="LiveId" clId="{A80063DE-6DD3-41AA-B5B8-860D6B8522CE}" dt="2025-11-30T09:37:50.653" v="1837" actId="478"/>
          <ac:spMkLst>
            <pc:docMk/>
            <pc:sldMk cId="524127230" sldId="283"/>
            <ac:spMk id="2" creationId="{F3095B93-FFF9-FD12-BD24-0A0A0A1AD004}"/>
          </ac:spMkLst>
        </pc:spChg>
        <pc:spChg chg="mod">
          <ac:chgData name="Pallavi Raju" userId="d1798d0ead0d486c" providerId="LiveId" clId="{A80063DE-6DD3-41AA-B5B8-860D6B8522CE}" dt="2025-11-30T09:39:33.044" v="1875" actId="12"/>
          <ac:spMkLst>
            <pc:docMk/>
            <pc:sldMk cId="524127230" sldId="283"/>
            <ac:spMk id="3" creationId="{DA627AFF-B575-69C2-EA1F-CF2C19CE688A}"/>
          </ac:spMkLst>
        </pc:spChg>
      </pc:sldChg>
      <pc:sldChg chg="delSp modSp new mod">
        <pc:chgData name="Pallavi Raju" userId="d1798d0ead0d486c" providerId="LiveId" clId="{A80063DE-6DD3-41AA-B5B8-860D6B8522CE}" dt="2025-11-30T09:40:52.264" v="1904" actId="12"/>
        <pc:sldMkLst>
          <pc:docMk/>
          <pc:sldMk cId="2885228181" sldId="284"/>
        </pc:sldMkLst>
        <pc:spChg chg="del">
          <ac:chgData name="Pallavi Raju" userId="d1798d0ead0d486c" providerId="LiveId" clId="{A80063DE-6DD3-41AA-B5B8-860D6B8522CE}" dt="2025-11-30T09:40:45.255" v="1902" actId="478"/>
          <ac:spMkLst>
            <pc:docMk/>
            <pc:sldMk cId="2885228181" sldId="284"/>
            <ac:spMk id="2" creationId="{FAE27CEA-AFE1-0899-8D68-08E0974E5324}"/>
          </ac:spMkLst>
        </pc:spChg>
        <pc:spChg chg="mod">
          <ac:chgData name="Pallavi Raju" userId="d1798d0ead0d486c" providerId="LiveId" clId="{A80063DE-6DD3-41AA-B5B8-860D6B8522CE}" dt="2025-11-30T09:40:52.264" v="1904" actId="12"/>
          <ac:spMkLst>
            <pc:docMk/>
            <pc:sldMk cId="2885228181" sldId="284"/>
            <ac:spMk id="3" creationId="{277C96D6-1FB4-CCA0-2C92-DD32A3437AB3}"/>
          </ac:spMkLst>
        </pc:spChg>
      </pc:sldChg>
      <pc:sldChg chg="delSp modSp new mod">
        <pc:chgData name="Pallavi Raju" userId="d1798d0ead0d486c" providerId="LiveId" clId="{A80063DE-6DD3-41AA-B5B8-860D6B8522CE}" dt="2025-11-30T09:42:27.216" v="1938" actId="2710"/>
        <pc:sldMkLst>
          <pc:docMk/>
          <pc:sldMk cId="881385759" sldId="285"/>
        </pc:sldMkLst>
        <pc:spChg chg="del">
          <ac:chgData name="Pallavi Raju" userId="d1798d0ead0d486c" providerId="LiveId" clId="{A80063DE-6DD3-41AA-B5B8-860D6B8522CE}" dt="2025-11-30T09:41:02.547" v="1918" actId="478"/>
          <ac:spMkLst>
            <pc:docMk/>
            <pc:sldMk cId="881385759" sldId="285"/>
            <ac:spMk id="2" creationId="{392CF50D-3941-F3CE-BE71-2A50C1551053}"/>
          </ac:spMkLst>
        </pc:spChg>
        <pc:spChg chg="mod">
          <ac:chgData name="Pallavi Raju" userId="d1798d0ead0d486c" providerId="LiveId" clId="{A80063DE-6DD3-41AA-B5B8-860D6B8522CE}" dt="2025-11-30T09:42:27.216" v="1938" actId="2710"/>
          <ac:spMkLst>
            <pc:docMk/>
            <pc:sldMk cId="881385759" sldId="285"/>
            <ac:spMk id="3" creationId="{0E4FBF4A-4423-8468-CE98-78596C7EA8B7}"/>
          </ac:spMkLst>
        </pc:spChg>
      </pc:sldChg>
      <pc:sldChg chg="delSp modSp new mod">
        <pc:chgData name="Pallavi Raju" userId="d1798d0ead0d486c" providerId="LiveId" clId="{A80063DE-6DD3-41AA-B5B8-860D6B8522CE}" dt="2025-11-30T09:56:22.449" v="2023" actId="1076"/>
        <pc:sldMkLst>
          <pc:docMk/>
          <pc:sldMk cId="3586322138" sldId="286"/>
        </pc:sldMkLst>
        <pc:spChg chg="del">
          <ac:chgData name="Pallavi Raju" userId="d1798d0ead0d486c" providerId="LiveId" clId="{A80063DE-6DD3-41AA-B5B8-860D6B8522CE}" dt="2025-11-30T09:44:16.095" v="1969" actId="478"/>
          <ac:spMkLst>
            <pc:docMk/>
            <pc:sldMk cId="3586322138" sldId="286"/>
            <ac:spMk id="2" creationId="{41D98897-44FE-01C1-E58C-3407C49DA073}"/>
          </ac:spMkLst>
        </pc:spChg>
        <pc:spChg chg="mod">
          <ac:chgData name="Pallavi Raju" userId="d1798d0ead0d486c" providerId="LiveId" clId="{A80063DE-6DD3-41AA-B5B8-860D6B8522CE}" dt="2025-11-30T09:56:22.449" v="2023" actId="1076"/>
          <ac:spMkLst>
            <pc:docMk/>
            <pc:sldMk cId="3586322138" sldId="286"/>
            <ac:spMk id="3" creationId="{3086D8AC-0E37-08D8-B516-58306FD3EFF0}"/>
          </ac:spMkLst>
        </pc:spChg>
      </pc:sldChg>
      <pc:sldChg chg="delSp modSp new mod">
        <pc:chgData name="Pallavi Raju" userId="d1798d0ead0d486c" providerId="LiveId" clId="{A80063DE-6DD3-41AA-B5B8-860D6B8522CE}" dt="2025-11-30T09:59:43.749" v="2086"/>
        <pc:sldMkLst>
          <pc:docMk/>
          <pc:sldMk cId="3902386605" sldId="287"/>
        </pc:sldMkLst>
        <pc:spChg chg="del">
          <ac:chgData name="Pallavi Raju" userId="d1798d0ead0d486c" providerId="LiveId" clId="{A80063DE-6DD3-41AA-B5B8-860D6B8522CE}" dt="2025-11-30T09:56:45.555" v="2029" actId="478"/>
          <ac:spMkLst>
            <pc:docMk/>
            <pc:sldMk cId="3902386605" sldId="287"/>
            <ac:spMk id="2" creationId="{7664F45E-7B77-B307-BC7D-AEF9F1899E3C}"/>
          </ac:spMkLst>
        </pc:spChg>
        <pc:spChg chg="mod">
          <ac:chgData name="Pallavi Raju" userId="d1798d0ead0d486c" providerId="LiveId" clId="{A80063DE-6DD3-41AA-B5B8-860D6B8522CE}" dt="2025-11-30T09:59:43.749" v="2086"/>
          <ac:spMkLst>
            <pc:docMk/>
            <pc:sldMk cId="3902386605" sldId="287"/>
            <ac:spMk id="3" creationId="{6DD0794B-F8D7-43DE-AA1C-F0692A9CE558}"/>
          </ac:spMkLst>
        </pc:spChg>
      </pc:sldChg>
      <pc:sldChg chg="delSp modSp new mod">
        <pc:chgData name="Pallavi Raju" userId="d1798d0ead0d486c" providerId="LiveId" clId="{A80063DE-6DD3-41AA-B5B8-860D6B8522CE}" dt="2025-11-30T09:59:37.978" v="2084" actId="27636"/>
        <pc:sldMkLst>
          <pc:docMk/>
          <pc:sldMk cId="585277824" sldId="288"/>
        </pc:sldMkLst>
        <pc:spChg chg="del">
          <ac:chgData name="Pallavi Raju" userId="d1798d0ead0d486c" providerId="LiveId" clId="{A80063DE-6DD3-41AA-B5B8-860D6B8522CE}" dt="2025-11-30T09:56:47.863" v="2030" actId="478"/>
          <ac:spMkLst>
            <pc:docMk/>
            <pc:sldMk cId="585277824" sldId="288"/>
            <ac:spMk id="2" creationId="{1798B01B-44DF-AE57-3EC8-9287AFD35778}"/>
          </ac:spMkLst>
        </pc:spChg>
        <pc:spChg chg="mod">
          <ac:chgData name="Pallavi Raju" userId="d1798d0ead0d486c" providerId="LiveId" clId="{A80063DE-6DD3-41AA-B5B8-860D6B8522CE}" dt="2025-11-30T09:59:37.978" v="2084" actId="27636"/>
          <ac:spMkLst>
            <pc:docMk/>
            <pc:sldMk cId="585277824" sldId="288"/>
            <ac:spMk id="3" creationId="{73C9DD59-3AF2-28D9-3651-052FEC7D1C6C}"/>
          </ac:spMkLst>
        </pc:spChg>
      </pc:sldChg>
      <pc:sldChg chg="addSp delSp modSp new mod">
        <pc:chgData name="Pallavi Raju" userId="d1798d0ead0d486c" providerId="LiveId" clId="{A80063DE-6DD3-41AA-B5B8-860D6B8522CE}" dt="2025-11-30T10:00:44.866" v="2095" actId="14100"/>
        <pc:sldMkLst>
          <pc:docMk/>
          <pc:sldMk cId="2466957137" sldId="289"/>
        </pc:sldMkLst>
        <pc:spChg chg="del">
          <ac:chgData name="Pallavi Raju" userId="d1798d0ead0d486c" providerId="LiveId" clId="{A80063DE-6DD3-41AA-B5B8-860D6B8522CE}" dt="2025-11-30T09:59:53.942" v="2088" actId="478"/>
          <ac:spMkLst>
            <pc:docMk/>
            <pc:sldMk cId="2466957137" sldId="289"/>
            <ac:spMk id="2" creationId="{ED3CC29C-8851-5CB2-D4F5-71A194D5F197}"/>
          </ac:spMkLst>
        </pc:spChg>
        <pc:spChg chg="del mod">
          <ac:chgData name="Pallavi Raju" userId="d1798d0ead0d486c" providerId="LiveId" clId="{A80063DE-6DD3-41AA-B5B8-860D6B8522CE}" dt="2025-11-30T10:00:23.917" v="2089"/>
          <ac:spMkLst>
            <pc:docMk/>
            <pc:sldMk cId="2466957137" sldId="289"/>
            <ac:spMk id="3" creationId="{7DA8CC00-A5FD-C30A-F59F-CE7B3D735F6C}"/>
          </ac:spMkLst>
        </pc:spChg>
        <pc:graphicFrameChg chg="add mod modGraphic">
          <ac:chgData name="Pallavi Raju" userId="d1798d0ead0d486c" providerId="LiveId" clId="{A80063DE-6DD3-41AA-B5B8-860D6B8522CE}" dt="2025-11-30T10:00:44.866" v="2095" actId="14100"/>
          <ac:graphicFrameMkLst>
            <pc:docMk/>
            <pc:sldMk cId="2466957137" sldId="289"/>
            <ac:graphicFrameMk id="4" creationId="{98B4143C-4904-1E0B-7DED-76235AAEEB76}"/>
          </ac:graphicFrameMkLst>
        </pc:graphicFrameChg>
      </pc:sldChg>
      <pc:sldChg chg="delSp modSp new mod">
        <pc:chgData name="Pallavi Raju" userId="d1798d0ead0d486c" providerId="LiveId" clId="{A80063DE-6DD3-41AA-B5B8-860D6B8522CE}" dt="2025-11-30T10:09:36.684" v="2243" actId="20577"/>
        <pc:sldMkLst>
          <pc:docMk/>
          <pc:sldMk cId="2953673086" sldId="290"/>
        </pc:sldMkLst>
        <pc:spChg chg="del">
          <ac:chgData name="Pallavi Raju" userId="d1798d0ead0d486c" providerId="LiveId" clId="{A80063DE-6DD3-41AA-B5B8-860D6B8522CE}" dt="2025-11-30T10:02:11.410" v="2097" actId="478"/>
          <ac:spMkLst>
            <pc:docMk/>
            <pc:sldMk cId="2953673086" sldId="290"/>
            <ac:spMk id="2" creationId="{DB775602-A465-F776-F4BB-678055947797}"/>
          </ac:spMkLst>
        </pc:spChg>
        <pc:spChg chg="mod">
          <ac:chgData name="Pallavi Raju" userId="d1798d0ead0d486c" providerId="LiveId" clId="{A80063DE-6DD3-41AA-B5B8-860D6B8522CE}" dt="2025-11-30T10:09:36.684" v="2243" actId="20577"/>
          <ac:spMkLst>
            <pc:docMk/>
            <pc:sldMk cId="2953673086" sldId="290"/>
            <ac:spMk id="3" creationId="{8F42603F-97C3-E1C6-E5D2-241F3640E0BE}"/>
          </ac:spMkLst>
        </pc:spChg>
      </pc:sldChg>
      <pc:sldChg chg="delSp modSp new mod">
        <pc:chgData name="Pallavi Raju" userId="d1798d0ead0d486c" providerId="LiveId" clId="{A80063DE-6DD3-41AA-B5B8-860D6B8522CE}" dt="2025-11-30T10:09:22.359" v="2239" actId="27636"/>
        <pc:sldMkLst>
          <pc:docMk/>
          <pc:sldMk cId="3268953714" sldId="291"/>
        </pc:sldMkLst>
        <pc:spChg chg="del">
          <ac:chgData name="Pallavi Raju" userId="d1798d0ead0d486c" providerId="LiveId" clId="{A80063DE-6DD3-41AA-B5B8-860D6B8522CE}" dt="2025-11-30T10:08:25.335" v="2227" actId="478"/>
          <ac:spMkLst>
            <pc:docMk/>
            <pc:sldMk cId="3268953714" sldId="291"/>
            <ac:spMk id="2" creationId="{DC6567D4-51AA-A206-5260-0A076C74A371}"/>
          </ac:spMkLst>
        </pc:spChg>
        <pc:spChg chg="mod">
          <ac:chgData name="Pallavi Raju" userId="d1798d0ead0d486c" providerId="LiveId" clId="{A80063DE-6DD3-41AA-B5B8-860D6B8522CE}" dt="2025-11-30T10:09:22.359" v="2239" actId="27636"/>
          <ac:spMkLst>
            <pc:docMk/>
            <pc:sldMk cId="3268953714" sldId="291"/>
            <ac:spMk id="3" creationId="{255B95BA-DDB1-8505-B3AD-FB06566AE35A}"/>
          </ac:spMkLst>
        </pc:spChg>
      </pc:sldChg>
      <pc:sldChg chg="delSp modSp new mod">
        <pc:chgData name="Pallavi Raju" userId="d1798d0ead0d486c" providerId="LiveId" clId="{A80063DE-6DD3-41AA-B5B8-860D6B8522CE}" dt="2025-11-30T10:17:03.556" v="2341" actId="113"/>
        <pc:sldMkLst>
          <pc:docMk/>
          <pc:sldMk cId="2736486709" sldId="292"/>
        </pc:sldMkLst>
        <pc:spChg chg="del">
          <ac:chgData name="Pallavi Raju" userId="d1798d0ead0d486c" providerId="LiveId" clId="{A80063DE-6DD3-41AA-B5B8-860D6B8522CE}" dt="2025-11-30T10:10:49.897" v="2251" actId="478"/>
          <ac:spMkLst>
            <pc:docMk/>
            <pc:sldMk cId="2736486709" sldId="292"/>
            <ac:spMk id="2" creationId="{85604E07-3E7B-0494-DD6D-0C329173CEEA}"/>
          </ac:spMkLst>
        </pc:spChg>
        <pc:spChg chg="mod">
          <ac:chgData name="Pallavi Raju" userId="d1798d0ead0d486c" providerId="LiveId" clId="{A80063DE-6DD3-41AA-B5B8-860D6B8522CE}" dt="2025-11-30T10:17:03.556" v="2341" actId="113"/>
          <ac:spMkLst>
            <pc:docMk/>
            <pc:sldMk cId="2736486709" sldId="292"/>
            <ac:spMk id="3" creationId="{07EA8EF1-1998-BF10-665D-BE4993724E91}"/>
          </ac:spMkLst>
        </pc:spChg>
      </pc:sldChg>
      <pc:sldChg chg="delSp modSp new mod">
        <pc:chgData name="Pallavi Raju" userId="d1798d0ead0d486c" providerId="LiveId" clId="{A80063DE-6DD3-41AA-B5B8-860D6B8522CE}" dt="2025-11-30T10:18:36.445" v="2371" actId="27636"/>
        <pc:sldMkLst>
          <pc:docMk/>
          <pc:sldMk cId="2979018080" sldId="293"/>
        </pc:sldMkLst>
        <pc:spChg chg="del">
          <ac:chgData name="Pallavi Raju" userId="d1798d0ead0d486c" providerId="LiveId" clId="{A80063DE-6DD3-41AA-B5B8-860D6B8522CE}" dt="2025-11-30T10:17:24.175" v="2344" actId="478"/>
          <ac:spMkLst>
            <pc:docMk/>
            <pc:sldMk cId="2979018080" sldId="293"/>
            <ac:spMk id="2" creationId="{7A3A99AB-D210-7211-B5F9-BDFFB9A723DD}"/>
          </ac:spMkLst>
        </pc:spChg>
        <pc:spChg chg="mod">
          <ac:chgData name="Pallavi Raju" userId="d1798d0ead0d486c" providerId="LiveId" clId="{A80063DE-6DD3-41AA-B5B8-860D6B8522CE}" dt="2025-11-30T10:18:36.445" v="2371" actId="27636"/>
          <ac:spMkLst>
            <pc:docMk/>
            <pc:sldMk cId="2979018080" sldId="293"/>
            <ac:spMk id="3" creationId="{55C01748-775F-BE61-CF76-64B2C2613615}"/>
          </ac:spMkLst>
        </pc:spChg>
      </pc:sldChg>
      <pc:sldChg chg="delSp modSp new mod">
        <pc:chgData name="Pallavi Raju" userId="d1798d0ead0d486c" providerId="LiveId" clId="{A80063DE-6DD3-41AA-B5B8-860D6B8522CE}" dt="2025-11-30T10:23:42.374" v="2452" actId="113"/>
        <pc:sldMkLst>
          <pc:docMk/>
          <pc:sldMk cId="2776052973" sldId="294"/>
        </pc:sldMkLst>
        <pc:spChg chg="del">
          <ac:chgData name="Pallavi Raju" userId="d1798d0ead0d486c" providerId="LiveId" clId="{A80063DE-6DD3-41AA-B5B8-860D6B8522CE}" dt="2025-11-30T10:18:58.679" v="2403" actId="478"/>
          <ac:spMkLst>
            <pc:docMk/>
            <pc:sldMk cId="2776052973" sldId="294"/>
            <ac:spMk id="2" creationId="{06A18CF8-8378-67FA-C70C-0620DDF0AE46}"/>
          </ac:spMkLst>
        </pc:spChg>
        <pc:spChg chg="mod">
          <ac:chgData name="Pallavi Raju" userId="d1798d0ead0d486c" providerId="LiveId" clId="{A80063DE-6DD3-41AA-B5B8-860D6B8522CE}" dt="2025-11-30T10:23:42.374" v="2452" actId="113"/>
          <ac:spMkLst>
            <pc:docMk/>
            <pc:sldMk cId="2776052973" sldId="294"/>
            <ac:spMk id="3" creationId="{D425D4D1-F3C5-26ED-36D4-0B1B796F3F21}"/>
          </ac:spMkLst>
        </pc:spChg>
      </pc:sldChg>
      <pc:sldChg chg="delSp modSp new mod">
        <pc:chgData name="Pallavi Raju" userId="d1798d0ead0d486c" providerId="LiveId" clId="{A80063DE-6DD3-41AA-B5B8-860D6B8522CE}" dt="2025-11-30T10:28:07.304" v="2549" actId="14100"/>
        <pc:sldMkLst>
          <pc:docMk/>
          <pc:sldMk cId="3947213909" sldId="295"/>
        </pc:sldMkLst>
        <pc:spChg chg="del">
          <ac:chgData name="Pallavi Raju" userId="d1798d0ead0d486c" providerId="LiveId" clId="{A80063DE-6DD3-41AA-B5B8-860D6B8522CE}" dt="2025-11-30T10:26:24.362" v="2513" actId="478"/>
          <ac:spMkLst>
            <pc:docMk/>
            <pc:sldMk cId="3947213909" sldId="295"/>
            <ac:spMk id="2" creationId="{94625EA4-6B08-674C-EE30-04881AC25E19}"/>
          </ac:spMkLst>
        </pc:spChg>
        <pc:spChg chg="mod">
          <ac:chgData name="Pallavi Raju" userId="d1798d0ead0d486c" providerId="LiveId" clId="{A80063DE-6DD3-41AA-B5B8-860D6B8522CE}" dt="2025-11-30T10:28:07.304" v="2549" actId="14100"/>
          <ac:spMkLst>
            <pc:docMk/>
            <pc:sldMk cId="3947213909" sldId="295"/>
            <ac:spMk id="3" creationId="{00FC4BCA-7226-4262-B7EE-57116BFD2758}"/>
          </ac:spMkLst>
        </pc:spChg>
      </pc:sldChg>
      <pc:sldChg chg="addSp delSp modSp new mod">
        <pc:chgData name="Pallavi Raju" userId="d1798d0ead0d486c" providerId="LiveId" clId="{A80063DE-6DD3-41AA-B5B8-860D6B8522CE}" dt="2025-11-30T10:29:46.707" v="2594" actId="1076"/>
        <pc:sldMkLst>
          <pc:docMk/>
          <pc:sldMk cId="3448974248" sldId="296"/>
        </pc:sldMkLst>
        <pc:spChg chg="mod">
          <ac:chgData name="Pallavi Raju" userId="d1798d0ead0d486c" providerId="LiveId" clId="{A80063DE-6DD3-41AA-B5B8-860D6B8522CE}" dt="2025-11-30T10:29:42.070" v="2593" actId="113"/>
          <ac:spMkLst>
            <pc:docMk/>
            <pc:sldMk cId="3448974248" sldId="296"/>
            <ac:spMk id="2" creationId="{1BA9337D-26F3-E74D-98ED-0F71E2351E3C}"/>
          </ac:spMkLst>
        </pc:spChg>
        <pc:spChg chg="del mod">
          <ac:chgData name="Pallavi Raju" userId="d1798d0ead0d486c" providerId="LiveId" clId="{A80063DE-6DD3-41AA-B5B8-860D6B8522CE}" dt="2025-11-30T10:29:05.441" v="2551"/>
          <ac:spMkLst>
            <pc:docMk/>
            <pc:sldMk cId="3448974248" sldId="296"/>
            <ac:spMk id="3" creationId="{C0D32678-FD1C-23CC-45B1-F065D85B85DD}"/>
          </ac:spMkLst>
        </pc:spChg>
        <pc:picChg chg="add mod">
          <ac:chgData name="Pallavi Raju" userId="d1798d0ead0d486c" providerId="LiveId" clId="{A80063DE-6DD3-41AA-B5B8-860D6B8522CE}" dt="2025-11-30T10:29:46.707" v="2594" actId="1076"/>
          <ac:picMkLst>
            <pc:docMk/>
            <pc:sldMk cId="3448974248" sldId="296"/>
            <ac:picMk id="4098" creationId="{5E8FF80C-0CBE-65CE-E7CB-A141FC460D08}"/>
          </ac:picMkLst>
        </pc:picChg>
      </pc:sldChg>
      <pc:sldChg chg="delSp modSp new mod">
        <pc:chgData name="Pallavi Raju" userId="d1798d0ead0d486c" providerId="LiveId" clId="{A80063DE-6DD3-41AA-B5B8-860D6B8522CE}" dt="2025-11-30T10:32:39.393" v="2644" actId="20577"/>
        <pc:sldMkLst>
          <pc:docMk/>
          <pc:sldMk cId="18048632" sldId="297"/>
        </pc:sldMkLst>
        <pc:spChg chg="del">
          <ac:chgData name="Pallavi Raju" userId="d1798d0ead0d486c" providerId="LiveId" clId="{A80063DE-6DD3-41AA-B5B8-860D6B8522CE}" dt="2025-11-30T10:29:55.200" v="2596" actId="478"/>
          <ac:spMkLst>
            <pc:docMk/>
            <pc:sldMk cId="18048632" sldId="297"/>
            <ac:spMk id="2" creationId="{596ECDB7-B344-BEB9-30D3-BB15B9CE5328}"/>
          </ac:spMkLst>
        </pc:spChg>
        <pc:spChg chg="mod">
          <ac:chgData name="Pallavi Raju" userId="d1798d0ead0d486c" providerId="LiveId" clId="{A80063DE-6DD3-41AA-B5B8-860D6B8522CE}" dt="2025-11-30T10:32:39.393" v="2644" actId="20577"/>
          <ac:spMkLst>
            <pc:docMk/>
            <pc:sldMk cId="18048632" sldId="297"/>
            <ac:spMk id="3" creationId="{92CBD29C-7C91-18CA-C9EB-341EA52DFCBC}"/>
          </ac:spMkLst>
        </pc:spChg>
      </pc:sldChg>
      <pc:sldChg chg="delSp modSp new mod">
        <pc:chgData name="Pallavi Raju" userId="d1798d0ead0d486c" providerId="LiveId" clId="{A80063DE-6DD3-41AA-B5B8-860D6B8522CE}" dt="2025-11-30T10:33:29.044" v="2662" actId="2711"/>
        <pc:sldMkLst>
          <pc:docMk/>
          <pc:sldMk cId="1680019059" sldId="298"/>
        </pc:sldMkLst>
        <pc:spChg chg="del">
          <ac:chgData name="Pallavi Raju" userId="d1798d0ead0d486c" providerId="LiveId" clId="{A80063DE-6DD3-41AA-B5B8-860D6B8522CE}" dt="2025-11-30T10:31:15.623" v="2611" actId="478"/>
          <ac:spMkLst>
            <pc:docMk/>
            <pc:sldMk cId="1680019059" sldId="298"/>
            <ac:spMk id="2" creationId="{2B9607C7-3F7F-D174-3FA8-ACCF63984119}"/>
          </ac:spMkLst>
        </pc:spChg>
        <pc:spChg chg="mod">
          <ac:chgData name="Pallavi Raju" userId="d1798d0ead0d486c" providerId="LiveId" clId="{A80063DE-6DD3-41AA-B5B8-860D6B8522CE}" dt="2025-11-30T10:33:29.044" v="2662" actId="2711"/>
          <ac:spMkLst>
            <pc:docMk/>
            <pc:sldMk cId="1680019059" sldId="298"/>
            <ac:spMk id="3" creationId="{00BD8DB6-8567-5734-8B74-F7BB2CDA944C}"/>
          </ac:spMkLst>
        </pc:spChg>
      </pc:sldChg>
      <pc:sldChg chg="delSp modSp new mod">
        <pc:chgData name="Pallavi Raju" userId="d1798d0ead0d486c" providerId="LiveId" clId="{A80063DE-6DD3-41AA-B5B8-860D6B8522CE}" dt="2025-11-30T10:36:52.569" v="2710" actId="20577"/>
        <pc:sldMkLst>
          <pc:docMk/>
          <pc:sldMk cId="2749507261" sldId="299"/>
        </pc:sldMkLst>
        <pc:spChg chg="del">
          <ac:chgData name="Pallavi Raju" userId="d1798d0ead0d486c" providerId="LiveId" clId="{A80063DE-6DD3-41AA-B5B8-860D6B8522CE}" dt="2025-11-30T10:35:48.082" v="2664" actId="478"/>
          <ac:spMkLst>
            <pc:docMk/>
            <pc:sldMk cId="2749507261" sldId="299"/>
            <ac:spMk id="2" creationId="{E571E954-B81E-29CD-8C29-58A54A6CC2D1}"/>
          </ac:spMkLst>
        </pc:spChg>
        <pc:spChg chg="mod">
          <ac:chgData name="Pallavi Raju" userId="d1798d0ead0d486c" providerId="LiveId" clId="{A80063DE-6DD3-41AA-B5B8-860D6B8522CE}" dt="2025-11-30T10:36:52.569" v="2710" actId="20577"/>
          <ac:spMkLst>
            <pc:docMk/>
            <pc:sldMk cId="2749507261" sldId="299"/>
            <ac:spMk id="3" creationId="{5EBD0E75-5690-AE94-D738-711EF677081A}"/>
          </ac:spMkLst>
        </pc:spChg>
      </pc:sldChg>
      <pc:sldChg chg="delSp modSp new mod">
        <pc:chgData name="Pallavi Raju" userId="d1798d0ead0d486c" providerId="LiveId" clId="{A80063DE-6DD3-41AA-B5B8-860D6B8522CE}" dt="2025-11-30T10:40:43.184" v="2806" actId="27636"/>
        <pc:sldMkLst>
          <pc:docMk/>
          <pc:sldMk cId="1572274084" sldId="300"/>
        </pc:sldMkLst>
        <pc:spChg chg="del">
          <ac:chgData name="Pallavi Raju" userId="d1798d0ead0d486c" providerId="LiveId" clId="{A80063DE-6DD3-41AA-B5B8-860D6B8522CE}" dt="2025-11-30T10:37:25.442" v="2745" actId="478"/>
          <ac:spMkLst>
            <pc:docMk/>
            <pc:sldMk cId="1572274084" sldId="300"/>
            <ac:spMk id="2" creationId="{8D79158D-756C-123D-9890-60FDD8360569}"/>
          </ac:spMkLst>
        </pc:spChg>
        <pc:spChg chg="mod">
          <ac:chgData name="Pallavi Raju" userId="d1798d0ead0d486c" providerId="LiveId" clId="{A80063DE-6DD3-41AA-B5B8-860D6B8522CE}" dt="2025-11-30T10:40:43.184" v="2806" actId="27636"/>
          <ac:spMkLst>
            <pc:docMk/>
            <pc:sldMk cId="1572274084" sldId="300"/>
            <ac:spMk id="3" creationId="{F89F58C0-98AC-0A86-5E80-09DB7E1E9BE9}"/>
          </ac:spMkLst>
        </pc:spChg>
      </pc:sldChg>
      <pc:sldChg chg="delSp modSp new mod">
        <pc:chgData name="Pallavi Raju" userId="d1798d0ead0d486c" providerId="LiveId" clId="{A80063DE-6DD3-41AA-B5B8-860D6B8522CE}" dt="2025-11-30T10:46:37.482" v="2838" actId="5793"/>
        <pc:sldMkLst>
          <pc:docMk/>
          <pc:sldMk cId="3486641167" sldId="301"/>
        </pc:sldMkLst>
        <pc:spChg chg="del">
          <ac:chgData name="Pallavi Raju" userId="d1798d0ead0d486c" providerId="LiveId" clId="{A80063DE-6DD3-41AA-B5B8-860D6B8522CE}" dt="2025-11-30T10:45:44.027" v="2823" actId="478"/>
          <ac:spMkLst>
            <pc:docMk/>
            <pc:sldMk cId="3486641167" sldId="301"/>
            <ac:spMk id="2" creationId="{B806CFA2-FFF5-F55F-1A80-76EC49546E27}"/>
          </ac:spMkLst>
        </pc:spChg>
        <pc:spChg chg="mod">
          <ac:chgData name="Pallavi Raju" userId="d1798d0ead0d486c" providerId="LiveId" clId="{A80063DE-6DD3-41AA-B5B8-860D6B8522CE}" dt="2025-11-30T10:46:37.482" v="2838" actId="5793"/>
          <ac:spMkLst>
            <pc:docMk/>
            <pc:sldMk cId="3486641167" sldId="301"/>
            <ac:spMk id="3" creationId="{49A0D6D2-8ADA-2309-B159-66DCF27BEFA9}"/>
          </ac:spMkLst>
        </pc:spChg>
      </pc:sldChg>
      <pc:sldMasterChg chg="addSp modSp mod">
        <pc:chgData name="Pallavi Raju" userId="d1798d0ead0d486c" providerId="LiveId" clId="{A80063DE-6DD3-41AA-B5B8-860D6B8522CE}" dt="2025-11-30T07:44:18.237" v="93" actId="14100"/>
        <pc:sldMasterMkLst>
          <pc:docMk/>
          <pc:sldMasterMk cId="2132043716" sldId="2147483648"/>
        </pc:sldMasterMkLst>
        <pc:picChg chg="add mod">
          <ac:chgData name="Pallavi Raju" userId="d1798d0ead0d486c" providerId="LiveId" clId="{A80063DE-6DD3-41AA-B5B8-860D6B8522CE}" dt="2025-11-30T07:44:18.237" v="93" actId="14100"/>
          <ac:picMkLst>
            <pc:docMk/>
            <pc:sldMasterMk cId="2132043716" sldId="2147483648"/>
            <ac:picMk id="8" creationId="{16EF4F86-ED87-B41F-C2D5-DE5B787E176F}"/>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11CD4A-D18E-4538-BD4A-4B880EE4D580}" type="datetimeFigureOut">
              <a:rPr lang="en-IN" smtClean="0"/>
              <a:t>30-11-2025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477593-CFB5-4950-9BC7-B303016472BE}" type="slidenum">
              <a:rPr lang="en-IN" smtClean="0"/>
              <a:t>‹#›</a:t>
            </a:fld>
            <a:endParaRPr lang="en-IN"/>
          </a:p>
        </p:txBody>
      </p:sp>
    </p:spTree>
    <p:extLst>
      <p:ext uri="{BB962C8B-B14F-4D97-AF65-F5344CB8AC3E}">
        <p14:creationId xmlns:p14="http://schemas.microsoft.com/office/powerpoint/2010/main" val="2270422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9477593-CFB5-4950-9BC7-B303016472BE}" type="slidenum">
              <a:rPr lang="en-IN" smtClean="0"/>
              <a:t>10</a:t>
            </a:fld>
            <a:endParaRPr lang="en-IN"/>
          </a:p>
        </p:txBody>
      </p:sp>
    </p:spTree>
    <p:extLst>
      <p:ext uri="{BB962C8B-B14F-4D97-AF65-F5344CB8AC3E}">
        <p14:creationId xmlns:p14="http://schemas.microsoft.com/office/powerpoint/2010/main" val="2195160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9477593-CFB5-4950-9BC7-B303016472BE}" type="slidenum">
              <a:rPr lang="en-IN" smtClean="0"/>
              <a:t>13</a:t>
            </a:fld>
            <a:endParaRPr lang="en-IN"/>
          </a:p>
        </p:txBody>
      </p:sp>
    </p:spTree>
    <p:extLst>
      <p:ext uri="{BB962C8B-B14F-4D97-AF65-F5344CB8AC3E}">
        <p14:creationId xmlns:p14="http://schemas.microsoft.com/office/powerpoint/2010/main" val="1926477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09477593-CFB5-4950-9BC7-B303016472BE}" type="slidenum">
              <a:rPr lang="en-IN" smtClean="0"/>
              <a:t>35</a:t>
            </a:fld>
            <a:endParaRPr lang="en-IN"/>
          </a:p>
        </p:txBody>
      </p:sp>
    </p:spTree>
    <p:extLst>
      <p:ext uri="{BB962C8B-B14F-4D97-AF65-F5344CB8AC3E}">
        <p14:creationId xmlns:p14="http://schemas.microsoft.com/office/powerpoint/2010/main" val="4197902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09FDD-C3C5-18B9-69BC-9017AD4B25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6FEBDDA2-71F3-A260-DFEC-4A7C4BA016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A902E5EE-1B22-8BAF-E234-25D5AF1B5212}"/>
              </a:ext>
            </a:extLst>
          </p:cNvPr>
          <p:cNvSpPr>
            <a:spLocks noGrp="1"/>
          </p:cNvSpPr>
          <p:nvPr>
            <p:ph type="dt" sz="half" idx="10"/>
          </p:nvPr>
        </p:nvSpPr>
        <p:spPr/>
        <p:txBody>
          <a:bodyPr/>
          <a:lstStyle/>
          <a:p>
            <a:fld id="{BB39B186-1BC7-4F78-9284-434455F02A0E}" type="datetimeFigureOut">
              <a:rPr lang="en-IN" smtClean="0"/>
              <a:t>30-11-2025</a:t>
            </a:fld>
            <a:endParaRPr lang="en-IN"/>
          </a:p>
        </p:txBody>
      </p:sp>
      <p:sp>
        <p:nvSpPr>
          <p:cNvPr id="5" name="Footer Placeholder 4">
            <a:extLst>
              <a:ext uri="{FF2B5EF4-FFF2-40B4-BE49-F238E27FC236}">
                <a16:creationId xmlns:a16="http://schemas.microsoft.com/office/drawing/2014/main" id="{F25F8406-CE9C-282D-4D8C-B640F6FE21F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D370FD9-D495-2821-BBDE-917299E334F9}"/>
              </a:ext>
            </a:extLst>
          </p:cNvPr>
          <p:cNvSpPr>
            <a:spLocks noGrp="1"/>
          </p:cNvSpPr>
          <p:nvPr>
            <p:ph type="sldNum" sz="quarter" idx="12"/>
          </p:nvPr>
        </p:nvSpPr>
        <p:spPr/>
        <p:txBody>
          <a:bodyPr/>
          <a:lstStyle/>
          <a:p>
            <a:fld id="{71B5D04A-F4D2-41C2-89E8-A908447F91D9}" type="slidenum">
              <a:rPr lang="en-IN" smtClean="0"/>
              <a:t>‹#›</a:t>
            </a:fld>
            <a:endParaRPr lang="en-IN"/>
          </a:p>
        </p:txBody>
      </p:sp>
    </p:spTree>
    <p:extLst>
      <p:ext uri="{BB962C8B-B14F-4D97-AF65-F5344CB8AC3E}">
        <p14:creationId xmlns:p14="http://schemas.microsoft.com/office/powerpoint/2010/main" val="1463171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138A6-09E5-48C2-2C07-06B1554C574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8CEE9B4-FFF0-0EA9-E7B2-540D4FCB95C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492FA57-7C59-FEB5-2B96-E262F1257F9E}"/>
              </a:ext>
            </a:extLst>
          </p:cNvPr>
          <p:cNvSpPr>
            <a:spLocks noGrp="1"/>
          </p:cNvSpPr>
          <p:nvPr>
            <p:ph type="dt" sz="half" idx="10"/>
          </p:nvPr>
        </p:nvSpPr>
        <p:spPr/>
        <p:txBody>
          <a:bodyPr/>
          <a:lstStyle/>
          <a:p>
            <a:fld id="{BB39B186-1BC7-4F78-9284-434455F02A0E}" type="datetimeFigureOut">
              <a:rPr lang="en-IN" smtClean="0"/>
              <a:t>30-11-2025</a:t>
            </a:fld>
            <a:endParaRPr lang="en-IN"/>
          </a:p>
        </p:txBody>
      </p:sp>
      <p:sp>
        <p:nvSpPr>
          <p:cNvPr id="5" name="Footer Placeholder 4">
            <a:extLst>
              <a:ext uri="{FF2B5EF4-FFF2-40B4-BE49-F238E27FC236}">
                <a16:creationId xmlns:a16="http://schemas.microsoft.com/office/drawing/2014/main" id="{B57877EC-125C-C425-5EDC-B63B0EE3B00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DC94662-289A-B204-1DD2-1B3EC0B72D00}"/>
              </a:ext>
            </a:extLst>
          </p:cNvPr>
          <p:cNvSpPr>
            <a:spLocks noGrp="1"/>
          </p:cNvSpPr>
          <p:nvPr>
            <p:ph type="sldNum" sz="quarter" idx="12"/>
          </p:nvPr>
        </p:nvSpPr>
        <p:spPr/>
        <p:txBody>
          <a:bodyPr/>
          <a:lstStyle/>
          <a:p>
            <a:fld id="{71B5D04A-F4D2-41C2-89E8-A908447F91D9}" type="slidenum">
              <a:rPr lang="en-IN" smtClean="0"/>
              <a:t>‹#›</a:t>
            </a:fld>
            <a:endParaRPr lang="en-IN"/>
          </a:p>
        </p:txBody>
      </p:sp>
    </p:spTree>
    <p:extLst>
      <p:ext uri="{BB962C8B-B14F-4D97-AF65-F5344CB8AC3E}">
        <p14:creationId xmlns:p14="http://schemas.microsoft.com/office/powerpoint/2010/main" val="1069149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6E5FDBA-22A0-C8C5-9C8E-37A724B9C96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A3FBE70-5CF5-3959-5023-4E2CD95B4DF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0D0B16D-A985-C7D2-F672-D2D2D7F53C9A}"/>
              </a:ext>
            </a:extLst>
          </p:cNvPr>
          <p:cNvSpPr>
            <a:spLocks noGrp="1"/>
          </p:cNvSpPr>
          <p:nvPr>
            <p:ph type="dt" sz="half" idx="10"/>
          </p:nvPr>
        </p:nvSpPr>
        <p:spPr/>
        <p:txBody>
          <a:bodyPr/>
          <a:lstStyle/>
          <a:p>
            <a:fld id="{BB39B186-1BC7-4F78-9284-434455F02A0E}" type="datetimeFigureOut">
              <a:rPr lang="en-IN" smtClean="0"/>
              <a:t>30-11-2025</a:t>
            </a:fld>
            <a:endParaRPr lang="en-IN"/>
          </a:p>
        </p:txBody>
      </p:sp>
      <p:sp>
        <p:nvSpPr>
          <p:cNvPr id="5" name="Footer Placeholder 4">
            <a:extLst>
              <a:ext uri="{FF2B5EF4-FFF2-40B4-BE49-F238E27FC236}">
                <a16:creationId xmlns:a16="http://schemas.microsoft.com/office/drawing/2014/main" id="{15E66386-CC72-9E69-F24C-5ADFCE4C5BD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5AB7D51-F17E-6D11-F8F4-6D3837E3A75A}"/>
              </a:ext>
            </a:extLst>
          </p:cNvPr>
          <p:cNvSpPr>
            <a:spLocks noGrp="1"/>
          </p:cNvSpPr>
          <p:nvPr>
            <p:ph type="sldNum" sz="quarter" idx="12"/>
          </p:nvPr>
        </p:nvSpPr>
        <p:spPr/>
        <p:txBody>
          <a:bodyPr/>
          <a:lstStyle/>
          <a:p>
            <a:fld id="{71B5D04A-F4D2-41C2-89E8-A908447F91D9}" type="slidenum">
              <a:rPr lang="en-IN" smtClean="0"/>
              <a:t>‹#›</a:t>
            </a:fld>
            <a:endParaRPr lang="en-IN"/>
          </a:p>
        </p:txBody>
      </p:sp>
    </p:spTree>
    <p:extLst>
      <p:ext uri="{BB962C8B-B14F-4D97-AF65-F5344CB8AC3E}">
        <p14:creationId xmlns:p14="http://schemas.microsoft.com/office/powerpoint/2010/main" val="1872979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82136-931D-3FD6-4819-4112F6B46603}"/>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02CC1DE8-6B87-86F2-D09B-88188748CBC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A5C64FA-E34B-39A0-E5BC-658D83672793}"/>
              </a:ext>
            </a:extLst>
          </p:cNvPr>
          <p:cNvSpPr>
            <a:spLocks noGrp="1"/>
          </p:cNvSpPr>
          <p:nvPr>
            <p:ph type="dt" sz="half" idx="10"/>
          </p:nvPr>
        </p:nvSpPr>
        <p:spPr/>
        <p:txBody>
          <a:bodyPr/>
          <a:lstStyle/>
          <a:p>
            <a:fld id="{BB39B186-1BC7-4F78-9284-434455F02A0E}" type="datetimeFigureOut">
              <a:rPr lang="en-IN" smtClean="0"/>
              <a:t>30-11-2025</a:t>
            </a:fld>
            <a:endParaRPr lang="en-IN"/>
          </a:p>
        </p:txBody>
      </p:sp>
      <p:sp>
        <p:nvSpPr>
          <p:cNvPr id="5" name="Footer Placeholder 4">
            <a:extLst>
              <a:ext uri="{FF2B5EF4-FFF2-40B4-BE49-F238E27FC236}">
                <a16:creationId xmlns:a16="http://schemas.microsoft.com/office/drawing/2014/main" id="{3876085B-43E0-91A3-92C7-43288C8E757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35FB551-FA84-290C-97AC-06B612130147}"/>
              </a:ext>
            </a:extLst>
          </p:cNvPr>
          <p:cNvSpPr>
            <a:spLocks noGrp="1"/>
          </p:cNvSpPr>
          <p:nvPr>
            <p:ph type="sldNum" sz="quarter" idx="12"/>
          </p:nvPr>
        </p:nvSpPr>
        <p:spPr/>
        <p:txBody>
          <a:bodyPr/>
          <a:lstStyle/>
          <a:p>
            <a:fld id="{71B5D04A-F4D2-41C2-89E8-A908447F91D9}" type="slidenum">
              <a:rPr lang="en-IN" smtClean="0"/>
              <a:t>‹#›</a:t>
            </a:fld>
            <a:endParaRPr lang="en-IN"/>
          </a:p>
        </p:txBody>
      </p:sp>
    </p:spTree>
    <p:extLst>
      <p:ext uri="{BB962C8B-B14F-4D97-AF65-F5344CB8AC3E}">
        <p14:creationId xmlns:p14="http://schemas.microsoft.com/office/powerpoint/2010/main" val="32326274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CABCC-D282-CCC9-9095-9AA78833889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F7E87FCA-29E0-BA50-8795-663519CD00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CFDCD83-D0AB-73EC-D3A1-907582B1924C}"/>
              </a:ext>
            </a:extLst>
          </p:cNvPr>
          <p:cNvSpPr>
            <a:spLocks noGrp="1"/>
          </p:cNvSpPr>
          <p:nvPr>
            <p:ph type="dt" sz="half" idx="10"/>
          </p:nvPr>
        </p:nvSpPr>
        <p:spPr/>
        <p:txBody>
          <a:bodyPr/>
          <a:lstStyle/>
          <a:p>
            <a:fld id="{BB39B186-1BC7-4F78-9284-434455F02A0E}" type="datetimeFigureOut">
              <a:rPr lang="en-IN" smtClean="0"/>
              <a:t>30-11-2025</a:t>
            </a:fld>
            <a:endParaRPr lang="en-IN"/>
          </a:p>
        </p:txBody>
      </p:sp>
      <p:sp>
        <p:nvSpPr>
          <p:cNvPr id="5" name="Footer Placeholder 4">
            <a:extLst>
              <a:ext uri="{FF2B5EF4-FFF2-40B4-BE49-F238E27FC236}">
                <a16:creationId xmlns:a16="http://schemas.microsoft.com/office/drawing/2014/main" id="{0AAE7051-1221-DDAC-E707-7AA7894F549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41BFD68-FF38-77A9-0591-1A804BE71CF6}"/>
              </a:ext>
            </a:extLst>
          </p:cNvPr>
          <p:cNvSpPr>
            <a:spLocks noGrp="1"/>
          </p:cNvSpPr>
          <p:nvPr>
            <p:ph type="sldNum" sz="quarter" idx="12"/>
          </p:nvPr>
        </p:nvSpPr>
        <p:spPr/>
        <p:txBody>
          <a:bodyPr/>
          <a:lstStyle/>
          <a:p>
            <a:fld id="{71B5D04A-F4D2-41C2-89E8-A908447F91D9}" type="slidenum">
              <a:rPr lang="en-IN" smtClean="0"/>
              <a:t>‹#›</a:t>
            </a:fld>
            <a:endParaRPr lang="en-IN"/>
          </a:p>
        </p:txBody>
      </p:sp>
    </p:spTree>
    <p:extLst>
      <p:ext uri="{BB962C8B-B14F-4D97-AF65-F5344CB8AC3E}">
        <p14:creationId xmlns:p14="http://schemas.microsoft.com/office/powerpoint/2010/main" val="3863279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55CB5-5A1E-7758-F19D-F46CBCAE6B8A}"/>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59060CC-28E2-A8E3-481B-0EB97C6F72D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66750500-5971-8F0A-1ECD-BF401B9C89B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F87508EA-1F7B-B6DC-6748-8E9B53EA728C}"/>
              </a:ext>
            </a:extLst>
          </p:cNvPr>
          <p:cNvSpPr>
            <a:spLocks noGrp="1"/>
          </p:cNvSpPr>
          <p:nvPr>
            <p:ph type="dt" sz="half" idx="10"/>
          </p:nvPr>
        </p:nvSpPr>
        <p:spPr/>
        <p:txBody>
          <a:bodyPr/>
          <a:lstStyle/>
          <a:p>
            <a:fld id="{BB39B186-1BC7-4F78-9284-434455F02A0E}" type="datetimeFigureOut">
              <a:rPr lang="en-IN" smtClean="0"/>
              <a:t>30-11-2025</a:t>
            </a:fld>
            <a:endParaRPr lang="en-IN"/>
          </a:p>
        </p:txBody>
      </p:sp>
      <p:sp>
        <p:nvSpPr>
          <p:cNvPr id="6" name="Footer Placeholder 5">
            <a:extLst>
              <a:ext uri="{FF2B5EF4-FFF2-40B4-BE49-F238E27FC236}">
                <a16:creationId xmlns:a16="http://schemas.microsoft.com/office/drawing/2014/main" id="{AAAE9BC9-20AD-61CE-2F8E-7D667C2672B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DAB01C0-5D47-5B86-EE8A-AD17645A6385}"/>
              </a:ext>
            </a:extLst>
          </p:cNvPr>
          <p:cNvSpPr>
            <a:spLocks noGrp="1"/>
          </p:cNvSpPr>
          <p:nvPr>
            <p:ph type="sldNum" sz="quarter" idx="12"/>
          </p:nvPr>
        </p:nvSpPr>
        <p:spPr/>
        <p:txBody>
          <a:bodyPr/>
          <a:lstStyle/>
          <a:p>
            <a:fld id="{71B5D04A-F4D2-41C2-89E8-A908447F91D9}" type="slidenum">
              <a:rPr lang="en-IN" smtClean="0"/>
              <a:t>‹#›</a:t>
            </a:fld>
            <a:endParaRPr lang="en-IN"/>
          </a:p>
        </p:txBody>
      </p:sp>
    </p:spTree>
    <p:extLst>
      <p:ext uri="{BB962C8B-B14F-4D97-AF65-F5344CB8AC3E}">
        <p14:creationId xmlns:p14="http://schemas.microsoft.com/office/powerpoint/2010/main" val="3739375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547D7-40B6-7921-A132-7E9400DCCBE1}"/>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5AFA3888-1B5A-A1EB-0A72-86B4176CA73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7C24F0C-9C19-5446-AF2D-6B3B2590F36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C91A9E5B-2E7E-BDC2-E94F-C1CFBC3789F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0F8DDBE-30E7-C69C-370B-D0927758671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1554B816-A5D6-6368-7DF6-00C6FE5165AE}"/>
              </a:ext>
            </a:extLst>
          </p:cNvPr>
          <p:cNvSpPr>
            <a:spLocks noGrp="1"/>
          </p:cNvSpPr>
          <p:nvPr>
            <p:ph type="dt" sz="half" idx="10"/>
          </p:nvPr>
        </p:nvSpPr>
        <p:spPr/>
        <p:txBody>
          <a:bodyPr/>
          <a:lstStyle/>
          <a:p>
            <a:fld id="{BB39B186-1BC7-4F78-9284-434455F02A0E}" type="datetimeFigureOut">
              <a:rPr lang="en-IN" smtClean="0"/>
              <a:t>30-11-2025</a:t>
            </a:fld>
            <a:endParaRPr lang="en-IN"/>
          </a:p>
        </p:txBody>
      </p:sp>
      <p:sp>
        <p:nvSpPr>
          <p:cNvPr id="8" name="Footer Placeholder 7">
            <a:extLst>
              <a:ext uri="{FF2B5EF4-FFF2-40B4-BE49-F238E27FC236}">
                <a16:creationId xmlns:a16="http://schemas.microsoft.com/office/drawing/2014/main" id="{25AF8824-DD18-93D0-626B-B02255185A20}"/>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05BEB43C-344C-F56F-6F88-499D0410D05A}"/>
              </a:ext>
            </a:extLst>
          </p:cNvPr>
          <p:cNvSpPr>
            <a:spLocks noGrp="1"/>
          </p:cNvSpPr>
          <p:nvPr>
            <p:ph type="sldNum" sz="quarter" idx="12"/>
          </p:nvPr>
        </p:nvSpPr>
        <p:spPr/>
        <p:txBody>
          <a:bodyPr/>
          <a:lstStyle/>
          <a:p>
            <a:fld id="{71B5D04A-F4D2-41C2-89E8-A908447F91D9}" type="slidenum">
              <a:rPr lang="en-IN" smtClean="0"/>
              <a:t>‹#›</a:t>
            </a:fld>
            <a:endParaRPr lang="en-IN"/>
          </a:p>
        </p:txBody>
      </p:sp>
    </p:spTree>
    <p:extLst>
      <p:ext uri="{BB962C8B-B14F-4D97-AF65-F5344CB8AC3E}">
        <p14:creationId xmlns:p14="http://schemas.microsoft.com/office/powerpoint/2010/main" val="1682201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B3266-3532-0A44-B146-47648E063650}"/>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DA9CF947-416F-CFE0-15A7-12D0B3BFE2E4}"/>
              </a:ext>
            </a:extLst>
          </p:cNvPr>
          <p:cNvSpPr>
            <a:spLocks noGrp="1"/>
          </p:cNvSpPr>
          <p:nvPr>
            <p:ph type="dt" sz="half" idx="10"/>
          </p:nvPr>
        </p:nvSpPr>
        <p:spPr/>
        <p:txBody>
          <a:bodyPr/>
          <a:lstStyle/>
          <a:p>
            <a:fld id="{BB39B186-1BC7-4F78-9284-434455F02A0E}" type="datetimeFigureOut">
              <a:rPr lang="en-IN" smtClean="0"/>
              <a:t>30-11-2025</a:t>
            </a:fld>
            <a:endParaRPr lang="en-IN"/>
          </a:p>
        </p:txBody>
      </p:sp>
      <p:sp>
        <p:nvSpPr>
          <p:cNvPr id="4" name="Footer Placeholder 3">
            <a:extLst>
              <a:ext uri="{FF2B5EF4-FFF2-40B4-BE49-F238E27FC236}">
                <a16:creationId xmlns:a16="http://schemas.microsoft.com/office/drawing/2014/main" id="{7274B4C4-2C95-B0BD-1D5C-7B231B56D0DA}"/>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C433EC3F-127E-18EC-4E90-3D21E5855459}"/>
              </a:ext>
            </a:extLst>
          </p:cNvPr>
          <p:cNvSpPr>
            <a:spLocks noGrp="1"/>
          </p:cNvSpPr>
          <p:nvPr>
            <p:ph type="sldNum" sz="quarter" idx="12"/>
          </p:nvPr>
        </p:nvSpPr>
        <p:spPr/>
        <p:txBody>
          <a:bodyPr/>
          <a:lstStyle/>
          <a:p>
            <a:fld id="{71B5D04A-F4D2-41C2-89E8-A908447F91D9}" type="slidenum">
              <a:rPr lang="en-IN" smtClean="0"/>
              <a:t>‹#›</a:t>
            </a:fld>
            <a:endParaRPr lang="en-IN"/>
          </a:p>
        </p:txBody>
      </p:sp>
    </p:spTree>
    <p:extLst>
      <p:ext uri="{BB962C8B-B14F-4D97-AF65-F5344CB8AC3E}">
        <p14:creationId xmlns:p14="http://schemas.microsoft.com/office/powerpoint/2010/main" val="2335576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2DE6F8-3A44-8BF9-E606-1EB049C99042}"/>
              </a:ext>
            </a:extLst>
          </p:cNvPr>
          <p:cNvSpPr>
            <a:spLocks noGrp="1"/>
          </p:cNvSpPr>
          <p:nvPr>
            <p:ph type="dt" sz="half" idx="10"/>
          </p:nvPr>
        </p:nvSpPr>
        <p:spPr/>
        <p:txBody>
          <a:bodyPr/>
          <a:lstStyle/>
          <a:p>
            <a:fld id="{BB39B186-1BC7-4F78-9284-434455F02A0E}" type="datetimeFigureOut">
              <a:rPr lang="en-IN" smtClean="0"/>
              <a:t>30-11-2025</a:t>
            </a:fld>
            <a:endParaRPr lang="en-IN"/>
          </a:p>
        </p:txBody>
      </p:sp>
      <p:sp>
        <p:nvSpPr>
          <p:cNvPr id="3" name="Footer Placeholder 2">
            <a:extLst>
              <a:ext uri="{FF2B5EF4-FFF2-40B4-BE49-F238E27FC236}">
                <a16:creationId xmlns:a16="http://schemas.microsoft.com/office/drawing/2014/main" id="{7AB28BF2-C7DA-446A-0888-2A9A5DCF8288}"/>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DA2DEC30-09E9-A65E-DDAE-811AB775AC40}"/>
              </a:ext>
            </a:extLst>
          </p:cNvPr>
          <p:cNvSpPr>
            <a:spLocks noGrp="1"/>
          </p:cNvSpPr>
          <p:nvPr>
            <p:ph type="sldNum" sz="quarter" idx="12"/>
          </p:nvPr>
        </p:nvSpPr>
        <p:spPr/>
        <p:txBody>
          <a:bodyPr/>
          <a:lstStyle/>
          <a:p>
            <a:fld id="{71B5D04A-F4D2-41C2-89E8-A908447F91D9}" type="slidenum">
              <a:rPr lang="en-IN" smtClean="0"/>
              <a:t>‹#›</a:t>
            </a:fld>
            <a:endParaRPr lang="en-IN"/>
          </a:p>
        </p:txBody>
      </p:sp>
    </p:spTree>
    <p:extLst>
      <p:ext uri="{BB962C8B-B14F-4D97-AF65-F5344CB8AC3E}">
        <p14:creationId xmlns:p14="http://schemas.microsoft.com/office/powerpoint/2010/main" val="3776027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B0845-70B1-93C2-41E8-B88BDE79BE1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50EC1CFD-7BC8-7381-70BD-14BABF91A4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943321DB-0DB5-D741-0CD8-55D0437E11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F069C7-AF27-3330-4547-B5EAC502180C}"/>
              </a:ext>
            </a:extLst>
          </p:cNvPr>
          <p:cNvSpPr>
            <a:spLocks noGrp="1"/>
          </p:cNvSpPr>
          <p:nvPr>
            <p:ph type="dt" sz="half" idx="10"/>
          </p:nvPr>
        </p:nvSpPr>
        <p:spPr/>
        <p:txBody>
          <a:bodyPr/>
          <a:lstStyle/>
          <a:p>
            <a:fld id="{BB39B186-1BC7-4F78-9284-434455F02A0E}" type="datetimeFigureOut">
              <a:rPr lang="en-IN" smtClean="0"/>
              <a:t>30-11-2025</a:t>
            </a:fld>
            <a:endParaRPr lang="en-IN"/>
          </a:p>
        </p:txBody>
      </p:sp>
      <p:sp>
        <p:nvSpPr>
          <p:cNvPr id="6" name="Footer Placeholder 5">
            <a:extLst>
              <a:ext uri="{FF2B5EF4-FFF2-40B4-BE49-F238E27FC236}">
                <a16:creationId xmlns:a16="http://schemas.microsoft.com/office/drawing/2014/main" id="{005BAE43-F93A-D098-AA42-ADF2583C66B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5BC06E0-095B-173C-BCA1-CF9BFF0DCAD8}"/>
              </a:ext>
            </a:extLst>
          </p:cNvPr>
          <p:cNvSpPr>
            <a:spLocks noGrp="1"/>
          </p:cNvSpPr>
          <p:nvPr>
            <p:ph type="sldNum" sz="quarter" idx="12"/>
          </p:nvPr>
        </p:nvSpPr>
        <p:spPr/>
        <p:txBody>
          <a:bodyPr/>
          <a:lstStyle/>
          <a:p>
            <a:fld id="{71B5D04A-F4D2-41C2-89E8-A908447F91D9}" type="slidenum">
              <a:rPr lang="en-IN" smtClean="0"/>
              <a:t>‹#›</a:t>
            </a:fld>
            <a:endParaRPr lang="en-IN"/>
          </a:p>
        </p:txBody>
      </p:sp>
    </p:spTree>
    <p:extLst>
      <p:ext uri="{BB962C8B-B14F-4D97-AF65-F5344CB8AC3E}">
        <p14:creationId xmlns:p14="http://schemas.microsoft.com/office/powerpoint/2010/main" val="238684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E3E26-8C38-51CC-BB29-23A834415F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24B7EA19-8C60-B570-1B58-BF8CC00D475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B983B827-8337-7495-F90D-26C9A711A4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EF21F4-160A-2A9C-412C-4AE38F9D7E79}"/>
              </a:ext>
            </a:extLst>
          </p:cNvPr>
          <p:cNvSpPr>
            <a:spLocks noGrp="1"/>
          </p:cNvSpPr>
          <p:nvPr>
            <p:ph type="dt" sz="half" idx="10"/>
          </p:nvPr>
        </p:nvSpPr>
        <p:spPr/>
        <p:txBody>
          <a:bodyPr/>
          <a:lstStyle/>
          <a:p>
            <a:fld id="{BB39B186-1BC7-4F78-9284-434455F02A0E}" type="datetimeFigureOut">
              <a:rPr lang="en-IN" smtClean="0"/>
              <a:t>30-11-2025</a:t>
            </a:fld>
            <a:endParaRPr lang="en-IN"/>
          </a:p>
        </p:txBody>
      </p:sp>
      <p:sp>
        <p:nvSpPr>
          <p:cNvPr id="6" name="Footer Placeholder 5">
            <a:extLst>
              <a:ext uri="{FF2B5EF4-FFF2-40B4-BE49-F238E27FC236}">
                <a16:creationId xmlns:a16="http://schemas.microsoft.com/office/drawing/2014/main" id="{E0D31D8B-56D3-B2CD-9DC6-744FD86B66B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8C0FCF6-93A4-118C-47E2-7DE0110FBB91}"/>
              </a:ext>
            </a:extLst>
          </p:cNvPr>
          <p:cNvSpPr>
            <a:spLocks noGrp="1"/>
          </p:cNvSpPr>
          <p:nvPr>
            <p:ph type="sldNum" sz="quarter" idx="12"/>
          </p:nvPr>
        </p:nvSpPr>
        <p:spPr/>
        <p:txBody>
          <a:bodyPr/>
          <a:lstStyle/>
          <a:p>
            <a:fld id="{71B5D04A-F4D2-41C2-89E8-A908447F91D9}" type="slidenum">
              <a:rPr lang="en-IN" smtClean="0"/>
              <a:t>‹#›</a:t>
            </a:fld>
            <a:endParaRPr lang="en-IN"/>
          </a:p>
        </p:txBody>
      </p:sp>
    </p:spTree>
    <p:extLst>
      <p:ext uri="{BB962C8B-B14F-4D97-AF65-F5344CB8AC3E}">
        <p14:creationId xmlns:p14="http://schemas.microsoft.com/office/powerpoint/2010/main" val="3957781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1A597EE-34DE-B869-7BD9-1FBE770D24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7A45F6E9-C13C-32DE-D87D-E4B13E9F92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7721E1A-3C00-2C39-143B-96F3BD62FC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39B186-1BC7-4F78-9284-434455F02A0E}" type="datetimeFigureOut">
              <a:rPr lang="en-IN" smtClean="0"/>
              <a:t>30-11-2025</a:t>
            </a:fld>
            <a:endParaRPr lang="en-IN"/>
          </a:p>
        </p:txBody>
      </p:sp>
      <p:sp>
        <p:nvSpPr>
          <p:cNvPr id="5" name="Footer Placeholder 4">
            <a:extLst>
              <a:ext uri="{FF2B5EF4-FFF2-40B4-BE49-F238E27FC236}">
                <a16:creationId xmlns:a16="http://schemas.microsoft.com/office/drawing/2014/main" id="{3AD5FC6B-427C-EA94-29F1-209CE430E88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D454D773-72C8-5199-415E-D3EB0484C41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B5D04A-F4D2-41C2-89E8-A908447F91D9}" type="slidenum">
              <a:rPr lang="en-IN" smtClean="0"/>
              <a:t>‹#›</a:t>
            </a:fld>
            <a:endParaRPr lang="en-IN"/>
          </a:p>
        </p:txBody>
      </p:sp>
      <p:pic>
        <p:nvPicPr>
          <p:cNvPr id="8" name="Picture 7">
            <a:extLst>
              <a:ext uri="{FF2B5EF4-FFF2-40B4-BE49-F238E27FC236}">
                <a16:creationId xmlns:a16="http://schemas.microsoft.com/office/drawing/2014/main" id="{16EF4F86-ED87-B41F-C2D5-DE5B787E176F}"/>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 y="0"/>
            <a:ext cx="12192000" cy="1276350"/>
          </a:xfrm>
          <a:prstGeom prst="rect">
            <a:avLst/>
          </a:prstGeom>
        </p:spPr>
      </p:pic>
    </p:spTree>
    <p:extLst>
      <p:ext uri="{BB962C8B-B14F-4D97-AF65-F5344CB8AC3E}">
        <p14:creationId xmlns:p14="http://schemas.microsoft.com/office/powerpoint/2010/main" val="21320437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BE5D086-2E74-72B6-11C8-1250BCEEF594}"/>
              </a:ext>
            </a:extLst>
          </p:cNvPr>
          <p:cNvSpPr>
            <a:spLocks noGrp="1"/>
          </p:cNvSpPr>
          <p:nvPr>
            <p:ph type="subTitle" idx="1"/>
          </p:nvPr>
        </p:nvSpPr>
        <p:spPr>
          <a:xfrm>
            <a:off x="1524000" y="1656080"/>
            <a:ext cx="9144000" cy="4460240"/>
          </a:xfrm>
        </p:spPr>
        <p:txBody>
          <a:bodyPr/>
          <a:lstStyle/>
          <a:p>
            <a:r>
              <a:rPr lang="en-US" b="1" dirty="0">
                <a:latin typeface="Times New Roman" panose="02020603050405020304" pitchFamily="18" charset="0"/>
                <a:cs typeface="Times New Roman" panose="02020603050405020304" pitchFamily="18" charset="0"/>
              </a:rPr>
              <a:t>Strategic Cost Management</a:t>
            </a:r>
          </a:p>
          <a:p>
            <a:r>
              <a:rPr lang="en-US" b="1" dirty="0">
                <a:latin typeface="Times New Roman" panose="02020603050405020304" pitchFamily="18" charset="0"/>
                <a:cs typeface="Times New Roman" panose="02020603050405020304" pitchFamily="18" charset="0"/>
              </a:rPr>
              <a:t>Subject Code – MBAFM313</a:t>
            </a:r>
          </a:p>
          <a:p>
            <a:endParaRPr lang="en-US" dirty="0">
              <a:latin typeface="Times New Roman" panose="02020603050405020304" pitchFamily="18" charset="0"/>
              <a:cs typeface="Times New Roman" panose="02020603050405020304" pitchFamily="18" charset="0"/>
            </a:endParaRPr>
          </a:p>
          <a:p>
            <a:pPr>
              <a:lnSpc>
                <a:spcPct val="100000"/>
              </a:lnSpc>
            </a:pPr>
            <a:r>
              <a:rPr lang="en-US" b="1" dirty="0">
                <a:latin typeface="Times New Roman" panose="02020603050405020304" pitchFamily="18" charset="0"/>
                <a:cs typeface="Times New Roman" panose="02020603050405020304" pitchFamily="18" charset="0"/>
              </a:rPr>
              <a:t>By</a:t>
            </a:r>
          </a:p>
          <a:p>
            <a:pPr>
              <a:lnSpc>
                <a:spcPct val="100000"/>
              </a:lnSpc>
            </a:pPr>
            <a:r>
              <a:rPr lang="en-US" b="1" dirty="0">
                <a:latin typeface="Times New Roman" panose="02020603050405020304" pitchFamily="18" charset="0"/>
                <a:cs typeface="Times New Roman" panose="02020603050405020304" pitchFamily="18" charset="0"/>
              </a:rPr>
              <a:t>Pallavi</a:t>
            </a:r>
          </a:p>
          <a:p>
            <a:pPr>
              <a:lnSpc>
                <a:spcPct val="100000"/>
              </a:lnSpc>
            </a:pPr>
            <a:r>
              <a:rPr lang="en-US" b="1" dirty="0">
                <a:latin typeface="Times New Roman" panose="02020603050405020304" pitchFamily="18" charset="0"/>
                <a:cs typeface="Times New Roman" panose="02020603050405020304" pitchFamily="18" charset="0"/>
              </a:rPr>
              <a:t>Assistant professor</a:t>
            </a:r>
          </a:p>
          <a:p>
            <a:pPr>
              <a:lnSpc>
                <a:spcPct val="100000"/>
              </a:lnSpc>
            </a:pPr>
            <a:endParaRPr lang="en-US" b="1"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Module – 5</a:t>
            </a:r>
          </a:p>
          <a:p>
            <a:r>
              <a:rPr lang="en-US" b="1" dirty="0">
                <a:latin typeface="Times New Roman" panose="02020603050405020304" pitchFamily="18" charset="0"/>
                <a:cs typeface="Times New Roman" panose="02020603050405020304" pitchFamily="18" charset="0"/>
              </a:rPr>
              <a:t>Cost Audit &amp; Reporting to Management</a:t>
            </a:r>
          </a:p>
          <a:p>
            <a:endParaRPr lang="en-IN" dirty="0"/>
          </a:p>
        </p:txBody>
      </p:sp>
    </p:spTree>
    <p:extLst>
      <p:ext uri="{BB962C8B-B14F-4D97-AF65-F5344CB8AC3E}">
        <p14:creationId xmlns:p14="http://schemas.microsoft.com/office/powerpoint/2010/main" val="34343789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2F4F301-EB6A-3A21-1FFB-B894167A8550}"/>
              </a:ext>
            </a:extLst>
          </p:cNvPr>
          <p:cNvSpPr>
            <a:spLocks noGrp="1"/>
          </p:cNvSpPr>
          <p:nvPr>
            <p:ph idx="1"/>
          </p:nvPr>
        </p:nvSpPr>
        <p:spPr>
          <a:xfrm>
            <a:off x="838200" y="1432560"/>
            <a:ext cx="10515600" cy="4744403"/>
          </a:xfrm>
        </p:spPr>
        <p:txBody>
          <a:bodyPr>
            <a:normAutofit fontScale="92500" lnSpcReduction="10000"/>
          </a:bodyPr>
          <a:lstStyle/>
          <a:p>
            <a:pPr marL="0" indent="0">
              <a:buNone/>
            </a:pPr>
            <a:r>
              <a:rPr lang="en-US" sz="2400" b="1" dirty="0">
                <a:latin typeface="Times New Roman" panose="02020603050405020304" pitchFamily="18" charset="0"/>
                <a:cs typeface="Times New Roman" panose="02020603050405020304" pitchFamily="18" charset="0"/>
              </a:rPr>
              <a:t>OBJECTIVES OF MANAGEMENT AUDIT</a:t>
            </a:r>
          </a:p>
          <a:p>
            <a:r>
              <a:rPr lang="en-US" sz="2200" b="1" dirty="0">
                <a:latin typeface="Times New Roman" panose="02020603050405020304" pitchFamily="18" charset="0"/>
                <a:cs typeface="Times New Roman" panose="02020603050405020304" pitchFamily="18" charset="0"/>
              </a:rPr>
              <a:t>To evaluate efficiency of management: </a:t>
            </a:r>
            <a:r>
              <a:rPr lang="en-US" sz="2200" dirty="0">
                <a:latin typeface="Times New Roman" panose="02020603050405020304" pitchFamily="18" charset="0"/>
                <a:cs typeface="Times New Roman" panose="02020603050405020304" pitchFamily="18" charset="0"/>
              </a:rPr>
              <a:t>To see whether managers are using resources (men, money, materials, machines) efficiently.</a:t>
            </a:r>
          </a:p>
          <a:p>
            <a:r>
              <a:rPr lang="en-US" sz="2200" b="1" dirty="0">
                <a:latin typeface="Times New Roman" panose="02020603050405020304" pitchFamily="18" charset="0"/>
                <a:cs typeface="Times New Roman" panose="02020603050405020304" pitchFamily="18" charset="0"/>
              </a:rPr>
              <a:t>To review organisational objectives and policies: </a:t>
            </a:r>
            <a:r>
              <a:rPr lang="en-US" sz="2200" dirty="0">
                <a:latin typeface="Times New Roman" panose="02020603050405020304" pitchFamily="18" charset="0"/>
                <a:cs typeface="Times New Roman" panose="02020603050405020304" pitchFamily="18" charset="0"/>
              </a:rPr>
              <a:t>To check whether the goals, plans and policies are clear, realistic and consistent.</a:t>
            </a:r>
          </a:p>
          <a:p>
            <a:r>
              <a:rPr lang="en-US" sz="2200" b="1" dirty="0">
                <a:latin typeface="Times New Roman" panose="02020603050405020304" pitchFamily="18" charset="0"/>
                <a:cs typeface="Times New Roman" panose="02020603050405020304" pitchFamily="18" charset="0"/>
              </a:rPr>
              <a:t>To examine organisation structure and systems: </a:t>
            </a:r>
            <a:r>
              <a:rPr lang="en-US" sz="2200" dirty="0">
                <a:latin typeface="Times New Roman" panose="02020603050405020304" pitchFamily="18" charset="0"/>
                <a:cs typeface="Times New Roman" panose="02020603050405020304" pitchFamily="18" charset="0"/>
              </a:rPr>
              <a:t>To see whether delegation, authority, responsibility and communication are properly designed.</a:t>
            </a:r>
          </a:p>
          <a:p>
            <a:r>
              <a:rPr lang="en-US" sz="2200" b="1" dirty="0">
                <a:latin typeface="Times New Roman" panose="02020603050405020304" pitchFamily="18" charset="0"/>
                <a:cs typeface="Times New Roman" panose="02020603050405020304" pitchFamily="18" charset="0"/>
              </a:rPr>
              <a:t>To measure effectiveness of management controls: </a:t>
            </a:r>
            <a:r>
              <a:rPr lang="en-US" sz="2200" dirty="0">
                <a:latin typeface="Times New Roman" panose="02020603050405020304" pitchFamily="18" charset="0"/>
                <a:cs typeface="Times New Roman" panose="02020603050405020304" pitchFamily="18" charset="0"/>
              </a:rPr>
              <a:t>To review planning, budgeting, reporting and control systems</a:t>
            </a:r>
          </a:p>
          <a:p>
            <a:r>
              <a:rPr lang="en-US" sz="2200" b="1" dirty="0">
                <a:latin typeface="Times New Roman" panose="02020603050405020304" pitchFamily="18" charset="0"/>
                <a:cs typeface="Times New Roman" panose="02020603050405020304" pitchFamily="18" charset="0"/>
              </a:rPr>
              <a:t>To identify weaknesses and problem areas: </a:t>
            </a:r>
            <a:r>
              <a:rPr lang="en-US" sz="2200" dirty="0">
                <a:latin typeface="Times New Roman" panose="02020603050405020304" pitchFamily="18" charset="0"/>
                <a:cs typeface="Times New Roman" panose="02020603050405020304" pitchFamily="18" charset="0"/>
              </a:rPr>
              <a:t>To locate bottlenecks, delays, duplication of work, wastages, conflicts, etc.</a:t>
            </a:r>
          </a:p>
          <a:p>
            <a:r>
              <a:rPr lang="en-US" sz="2200" b="1" dirty="0">
                <a:latin typeface="Times New Roman" panose="02020603050405020304" pitchFamily="18" charset="0"/>
                <a:cs typeface="Times New Roman" panose="02020603050405020304" pitchFamily="18" charset="0"/>
              </a:rPr>
              <a:t>To suggest improvements: </a:t>
            </a:r>
            <a:r>
              <a:rPr lang="en-US" sz="2200" dirty="0">
                <a:latin typeface="Times New Roman" panose="02020603050405020304" pitchFamily="18" charset="0"/>
                <a:cs typeface="Times New Roman" panose="02020603050405020304" pitchFamily="18" charset="0"/>
              </a:rPr>
              <a:t>To give recommendations for better methods, better policies and better use of resources.</a:t>
            </a:r>
          </a:p>
          <a:p>
            <a:r>
              <a:rPr lang="en-US" sz="2200" b="1" dirty="0">
                <a:latin typeface="Times New Roman" panose="02020603050405020304" pitchFamily="18" charset="0"/>
                <a:cs typeface="Times New Roman" panose="02020603050405020304" pitchFamily="18" charset="0"/>
              </a:rPr>
              <a:t>To assist top management in decision-making: </a:t>
            </a:r>
            <a:r>
              <a:rPr lang="en-US" sz="2200" dirty="0">
                <a:latin typeface="Times New Roman" panose="02020603050405020304" pitchFamily="18" charset="0"/>
                <a:cs typeface="Times New Roman" panose="02020603050405020304" pitchFamily="18" charset="0"/>
              </a:rPr>
              <a:t>To supply information and analysis to help top management take corrective and strategic decisions.</a:t>
            </a:r>
          </a:p>
          <a:p>
            <a:endParaRPr lang="en-US" sz="2400" dirty="0"/>
          </a:p>
          <a:p>
            <a:endParaRPr lang="en-US" sz="2400" dirty="0"/>
          </a:p>
          <a:p>
            <a:endParaRPr lang="en-US" sz="2400" dirty="0"/>
          </a:p>
          <a:p>
            <a:endParaRPr lang="en-US" sz="2400" dirty="0"/>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48806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19F3478-9EAB-2BD7-AF08-6F444509E8F7}"/>
              </a:ext>
            </a:extLst>
          </p:cNvPr>
          <p:cNvSpPr>
            <a:spLocks noGrp="1"/>
          </p:cNvSpPr>
          <p:nvPr>
            <p:ph idx="1"/>
          </p:nvPr>
        </p:nvSpPr>
        <p:spPr>
          <a:xfrm>
            <a:off x="665480" y="1859280"/>
            <a:ext cx="11435080" cy="522224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SCOPE OF MANAGEMENT AUDIT</a:t>
            </a:r>
          </a:p>
          <a:p>
            <a:pPr marL="0" indent="0">
              <a:buNone/>
            </a:pPr>
            <a:r>
              <a:rPr lang="en-US" sz="2000" dirty="0">
                <a:latin typeface="Times New Roman" panose="02020603050405020304" pitchFamily="18" charset="0"/>
                <a:cs typeface="Times New Roman" panose="02020603050405020304" pitchFamily="18" charset="0"/>
              </a:rPr>
              <a:t>The scope of management audit is </a:t>
            </a:r>
            <a:r>
              <a:rPr lang="en-US" sz="2000" b="1" dirty="0">
                <a:latin typeface="Times New Roman" panose="02020603050405020304" pitchFamily="18" charset="0"/>
                <a:cs typeface="Times New Roman" panose="02020603050405020304" pitchFamily="18" charset="0"/>
              </a:rPr>
              <a:t>very wide</a:t>
            </a:r>
            <a:r>
              <a:rPr lang="en-US" sz="2000" dirty="0">
                <a:latin typeface="Times New Roman" panose="02020603050405020304" pitchFamily="18" charset="0"/>
                <a:cs typeface="Times New Roman" panose="02020603050405020304" pitchFamily="18" charset="0"/>
              </a:rPr>
              <a:t> and covers almost all managerial functions:</a:t>
            </a:r>
          </a:p>
          <a:p>
            <a:r>
              <a:rPr lang="en-US" sz="2000" b="1" dirty="0">
                <a:latin typeface="Times New Roman" panose="02020603050405020304" pitchFamily="18" charset="0"/>
                <a:cs typeface="Times New Roman" panose="02020603050405020304" pitchFamily="18" charset="0"/>
              </a:rPr>
              <a:t>Objectives and Policies: </a:t>
            </a:r>
            <a:r>
              <a:rPr lang="en-US" sz="2000" dirty="0">
                <a:latin typeface="Times New Roman" panose="02020603050405020304" pitchFamily="18" charset="0"/>
                <a:cs typeface="Times New Roman" panose="02020603050405020304" pitchFamily="18" charset="0"/>
              </a:rPr>
              <a:t>Examination of the vision, mission and goals of the organisation. Whether objectives are clear, consistent, measurable and communicated to all levels.</a:t>
            </a:r>
          </a:p>
          <a:p>
            <a:r>
              <a:rPr lang="en-US" sz="2000" b="1" dirty="0">
                <a:latin typeface="Times New Roman" panose="02020603050405020304" pitchFamily="18" charset="0"/>
                <a:cs typeface="Times New Roman" panose="02020603050405020304" pitchFamily="18" charset="0"/>
              </a:rPr>
              <a:t>Organisation Structure: </a:t>
            </a:r>
            <a:r>
              <a:rPr lang="en-US" sz="2000" dirty="0">
                <a:latin typeface="Times New Roman" panose="02020603050405020304" pitchFamily="18" charset="0"/>
                <a:cs typeface="Times New Roman" panose="02020603050405020304" pitchFamily="18" charset="0"/>
              </a:rPr>
              <a:t>Study of organisation chart, levels of management, span of control. Whether authority and responsibility are properly distributed and there is no overlapping of duties.</a:t>
            </a:r>
          </a:p>
          <a:p>
            <a:r>
              <a:rPr lang="en-US" sz="2000" b="1" dirty="0">
                <a:latin typeface="Times New Roman" panose="02020603050405020304" pitchFamily="18" charset="0"/>
                <a:cs typeface="Times New Roman" panose="02020603050405020304" pitchFamily="18" charset="0"/>
              </a:rPr>
              <a:t>Planning and Forecasting: </a:t>
            </a:r>
            <a:r>
              <a:rPr lang="en-US" sz="2000" dirty="0">
                <a:latin typeface="Times New Roman" panose="02020603050405020304" pitchFamily="18" charset="0"/>
                <a:cs typeface="Times New Roman" panose="02020603050405020304" pitchFamily="18" charset="0"/>
              </a:rPr>
              <a:t>Review of short-term and long-term plans, budgets and forecasts. Whether planning is scientific, realistic and flexible.</a:t>
            </a:r>
          </a:p>
          <a:p>
            <a:r>
              <a:rPr lang="en-US" sz="2000" b="1" dirty="0">
                <a:latin typeface="Times New Roman" panose="02020603050405020304" pitchFamily="18" charset="0"/>
                <a:cs typeface="Times New Roman" panose="02020603050405020304" pitchFamily="18" charset="0"/>
              </a:rPr>
              <a:t>Decision-making Process: </a:t>
            </a:r>
            <a:r>
              <a:rPr lang="en-US" sz="2000" dirty="0">
                <a:latin typeface="Times New Roman" panose="02020603050405020304" pitchFamily="18" charset="0"/>
                <a:cs typeface="Times New Roman" panose="02020603050405020304" pitchFamily="18" charset="0"/>
              </a:rPr>
              <a:t>Whether decisions are based on facts and analysis. Whether alternatives are evaluated and decisions are timely and appropriate.</a:t>
            </a:r>
          </a:p>
          <a:p>
            <a:r>
              <a:rPr lang="en-US" sz="2000" b="1" dirty="0">
                <a:latin typeface="Times New Roman" panose="02020603050405020304" pitchFamily="18" charset="0"/>
                <a:cs typeface="Times New Roman" panose="02020603050405020304" pitchFamily="18" charset="0"/>
              </a:rPr>
              <a:t>Delegation of Authority and Responsibility: </a:t>
            </a:r>
            <a:r>
              <a:rPr lang="en-US" sz="2000" dirty="0">
                <a:latin typeface="Times New Roman" panose="02020603050405020304" pitchFamily="18" charset="0"/>
                <a:cs typeface="Times New Roman" panose="02020603050405020304" pitchFamily="18" charset="0"/>
              </a:rPr>
              <a:t>Examination of how powers are delegated to different levels. Whether there is proper balance between authority and responsibility.</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73785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B4BECB-62C6-7AAB-5C6E-14B8F867B44C}"/>
              </a:ext>
            </a:extLst>
          </p:cNvPr>
          <p:cNvSpPr>
            <a:spLocks noGrp="1"/>
          </p:cNvSpPr>
          <p:nvPr>
            <p:ph idx="1"/>
          </p:nvPr>
        </p:nvSpPr>
        <p:spPr/>
        <p:txBody>
          <a:bodyPr>
            <a:normAutofit/>
          </a:bodyPr>
          <a:lstStyle/>
          <a:p>
            <a:r>
              <a:rPr lang="en-US" sz="2000" b="1" dirty="0">
                <a:latin typeface="Times New Roman" panose="02020603050405020304" pitchFamily="18" charset="0"/>
                <a:cs typeface="Times New Roman" panose="02020603050405020304" pitchFamily="18" charset="0"/>
              </a:rPr>
              <a:t>Communication System: </a:t>
            </a:r>
            <a:r>
              <a:rPr lang="en-US" sz="2000" dirty="0">
                <a:latin typeface="Times New Roman" panose="02020603050405020304" pitchFamily="18" charset="0"/>
                <a:cs typeface="Times New Roman" panose="02020603050405020304" pitchFamily="18" charset="0"/>
              </a:rPr>
              <a:t>Review of upward, downward and horizontal communication. Whether information is accurate, timely and complete.</a:t>
            </a:r>
          </a:p>
          <a:p>
            <a:r>
              <a:rPr lang="en-US" sz="2000" b="1" dirty="0">
                <a:latin typeface="Times New Roman" panose="02020603050405020304" pitchFamily="18" charset="0"/>
                <a:cs typeface="Times New Roman" panose="02020603050405020304" pitchFamily="18" charset="0"/>
              </a:rPr>
              <a:t>Control and Performance Measurement: </a:t>
            </a:r>
            <a:r>
              <a:rPr lang="en-US" sz="2000" dirty="0">
                <a:latin typeface="Times New Roman" panose="02020603050405020304" pitchFamily="18" charset="0"/>
                <a:cs typeface="Times New Roman" panose="02020603050405020304" pitchFamily="18" charset="0"/>
              </a:rPr>
              <a:t>Study of budgetary control, standard costing, management reporting and performance appraisal systems. Whether management regularly monitors and corrects deviations from plans.</a:t>
            </a:r>
          </a:p>
          <a:p>
            <a:r>
              <a:rPr lang="en-US" sz="2000" b="1" dirty="0">
                <a:latin typeface="Times New Roman" panose="02020603050405020304" pitchFamily="18" charset="0"/>
                <a:cs typeface="Times New Roman" panose="02020603050405020304" pitchFamily="18" charset="0"/>
              </a:rPr>
              <a:t>Staffing and Human Resource Management</a:t>
            </a:r>
            <a:r>
              <a:rPr lang="en-US" sz="2000" dirty="0">
                <a:latin typeface="Times New Roman" panose="02020603050405020304" pitchFamily="18" charset="0"/>
                <a:cs typeface="Times New Roman" panose="02020603050405020304" pitchFamily="18" charset="0"/>
              </a:rPr>
              <a:t>: Policies related to recruitment, selection, training, promotion, motivation and leadership. Whether human resources are properly </a:t>
            </a:r>
            <a:r>
              <a:rPr lang="en-US" sz="2000" dirty="0" err="1">
                <a:latin typeface="Times New Roman" panose="02020603050405020304" pitchFamily="18" charset="0"/>
                <a:cs typeface="Times New Roman" panose="02020603050405020304" pitchFamily="18" charset="0"/>
              </a:rPr>
              <a:t>utilised</a:t>
            </a:r>
            <a:r>
              <a:rPr lang="en-US" sz="2000" dirty="0">
                <a:latin typeface="Times New Roman" panose="02020603050405020304" pitchFamily="18" charset="0"/>
                <a:cs typeface="Times New Roman" panose="02020603050405020304" pitchFamily="18" charset="0"/>
              </a:rPr>
              <a:t> and developed.</a:t>
            </a:r>
          </a:p>
          <a:p>
            <a:r>
              <a:rPr lang="en-US" sz="2000" b="1" dirty="0">
                <a:latin typeface="Times New Roman" panose="02020603050405020304" pitchFamily="18" charset="0"/>
                <a:cs typeface="Times New Roman" panose="02020603050405020304" pitchFamily="18" charset="0"/>
              </a:rPr>
              <a:t>Coordination among Departments: </a:t>
            </a:r>
            <a:r>
              <a:rPr lang="en-US" sz="2000" dirty="0">
                <a:latin typeface="Times New Roman" panose="02020603050405020304" pitchFamily="18" charset="0"/>
                <a:cs typeface="Times New Roman" panose="02020603050405020304" pitchFamily="18" charset="0"/>
              </a:rPr>
              <a:t>Whether different departments like production, finance, marketing, HR work in coordination or in conflict.</a:t>
            </a:r>
          </a:p>
          <a:p>
            <a:r>
              <a:rPr lang="en-US" sz="2000" b="1" dirty="0">
                <a:latin typeface="Times New Roman" panose="02020603050405020304" pitchFamily="18" charset="0"/>
                <a:cs typeface="Times New Roman" panose="02020603050405020304" pitchFamily="18" charset="0"/>
              </a:rPr>
              <a:t>Social Responsibility and Ethics (if mentioned): </a:t>
            </a:r>
            <a:r>
              <a:rPr lang="en-US" sz="2000" dirty="0">
                <a:latin typeface="Times New Roman" panose="02020603050405020304" pitchFamily="18" charset="0"/>
                <a:cs typeface="Times New Roman" panose="02020603050405020304" pitchFamily="18" charset="0"/>
              </a:rPr>
              <a:t>Whether management is responsible towards employees, consumers, society, government and environment.</a:t>
            </a:r>
          </a:p>
          <a:p>
            <a:pPr marL="0" indent="0">
              <a:buNone/>
            </a:pPr>
            <a:endParaRPr lang="en-IN" dirty="0"/>
          </a:p>
        </p:txBody>
      </p:sp>
    </p:spTree>
    <p:extLst>
      <p:ext uri="{BB962C8B-B14F-4D97-AF65-F5344CB8AC3E}">
        <p14:creationId xmlns:p14="http://schemas.microsoft.com/office/powerpoint/2010/main" val="3343350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FA8D2697-DC7B-54CF-CE01-E68447294B44}"/>
              </a:ext>
            </a:extLst>
          </p:cNvPr>
          <p:cNvGraphicFramePr>
            <a:graphicFrameLocks noGrp="1"/>
          </p:cNvGraphicFramePr>
          <p:nvPr>
            <p:ph idx="1"/>
            <p:extLst>
              <p:ext uri="{D42A27DB-BD31-4B8C-83A1-F6EECF244321}">
                <p14:modId xmlns:p14="http://schemas.microsoft.com/office/powerpoint/2010/main" val="2778964810"/>
              </p:ext>
            </p:extLst>
          </p:nvPr>
        </p:nvGraphicFramePr>
        <p:xfrm>
          <a:off x="325120" y="1445098"/>
          <a:ext cx="11562079" cy="5235945"/>
        </p:xfrm>
        <a:graphic>
          <a:graphicData uri="http://schemas.openxmlformats.org/drawingml/2006/table">
            <a:tbl>
              <a:tblPr/>
              <a:tblGrid>
                <a:gridCol w="1320800">
                  <a:extLst>
                    <a:ext uri="{9D8B030D-6E8A-4147-A177-3AD203B41FA5}">
                      <a16:colId xmlns:a16="http://schemas.microsoft.com/office/drawing/2014/main" val="3340108500"/>
                    </a:ext>
                  </a:extLst>
                </a:gridCol>
                <a:gridCol w="5110480">
                  <a:extLst>
                    <a:ext uri="{9D8B030D-6E8A-4147-A177-3AD203B41FA5}">
                      <a16:colId xmlns:a16="http://schemas.microsoft.com/office/drawing/2014/main" val="1731310161"/>
                    </a:ext>
                  </a:extLst>
                </a:gridCol>
                <a:gridCol w="5130799">
                  <a:extLst>
                    <a:ext uri="{9D8B030D-6E8A-4147-A177-3AD203B41FA5}">
                      <a16:colId xmlns:a16="http://schemas.microsoft.com/office/drawing/2014/main" val="2446802763"/>
                    </a:ext>
                  </a:extLst>
                </a:gridCol>
              </a:tblGrid>
              <a:tr h="339939">
                <a:tc>
                  <a:txBody>
                    <a:bodyPr/>
                    <a:lstStyle/>
                    <a:p>
                      <a:pPr>
                        <a:buNone/>
                      </a:pPr>
                      <a:r>
                        <a:rPr lang="en-IN" sz="1600" b="1" dirty="0">
                          <a:latin typeface="Times New Roman" panose="02020603050405020304" pitchFamily="18" charset="0"/>
                          <a:cs typeface="Times New Roman" panose="02020603050405020304" pitchFamily="18" charset="0"/>
                        </a:rPr>
                        <a:t>Basis</a:t>
                      </a: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IN" sz="1600" b="1" dirty="0">
                          <a:latin typeface="Times New Roman" panose="02020603050405020304" pitchFamily="18" charset="0"/>
                          <a:cs typeface="Times New Roman" panose="02020603050405020304" pitchFamily="18" charset="0"/>
                        </a:rPr>
                        <a:t>Cost Audit</a:t>
                      </a: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IN" sz="1600" b="1" dirty="0">
                          <a:latin typeface="Times New Roman" panose="02020603050405020304" pitchFamily="18" charset="0"/>
                          <a:cs typeface="Times New Roman" panose="02020603050405020304" pitchFamily="18" charset="0"/>
                        </a:rPr>
                        <a:t>Management Audit</a:t>
                      </a: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28301158"/>
                  </a:ext>
                </a:extLst>
              </a:tr>
              <a:tr h="758613">
                <a:tc>
                  <a:txBody>
                    <a:bodyPr/>
                    <a:lstStyle/>
                    <a:p>
                      <a:pPr>
                        <a:buNone/>
                      </a:pPr>
                      <a:r>
                        <a:rPr lang="en-IN" sz="1600" b="1" dirty="0">
                          <a:latin typeface="Times New Roman" panose="02020603050405020304" pitchFamily="18" charset="0"/>
                          <a:cs typeface="Times New Roman" panose="02020603050405020304" pitchFamily="18" charset="0"/>
                        </a:rPr>
                        <a:t>1. Meaning</a:t>
                      </a:r>
                      <a:endParaRPr lang="en-IN" sz="1600" dirty="0">
                        <a:latin typeface="Times New Roman" panose="02020603050405020304" pitchFamily="18" charset="0"/>
                        <a:cs typeface="Times New Roman" panose="02020603050405020304" pitchFamily="18" charset="0"/>
                      </a:endParaRP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sz="1600" b="0" dirty="0">
                          <a:latin typeface="Times New Roman" panose="02020603050405020304" pitchFamily="18" charset="0"/>
                          <a:cs typeface="Times New Roman" panose="02020603050405020304" pitchFamily="18" charset="0"/>
                        </a:rPr>
                        <a:t>Verification and review of cost accounting records to ensure correct cost of production and proper application of cost principles.</a:t>
                      </a: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buNone/>
                      </a:pPr>
                      <a:r>
                        <a:rPr lang="en-US" sz="1600" b="0" dirty="0">
                          <a:latin typeface="Times New Roman" panose="02020603050405020304" pitchFamily="18" charset="0"/>
                          <a:cs typeface="Times New Roman" panose="02020603050405020304" pitchFamily="18" charset="0"/>
                        </a:rPr>
                        <a:t>Systematic and independent review of management’s activities, policies and performance to judge efficiency and effectiveness.</a:t>
                      </a: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55757947"/>
                  </a:ext>
                </a:extLst>
              </a:tr>
              <a:tr h="518785">
                <a:tc>
                  <a:txBody>
                    <a:bodyPr/>
                    <a:lstStyle/>
                    <a:p>
                      <a:pPr>
                        <a:buNone/>
                      </a:pPr>
                      <a:r>
                        <a:rPr lang="en-IN" sz="1600" b="1" dirty="0">
                          <a:latin typeface="Times New Roman" panose="02020603050405020304" pitchFamily="18" charset="0"/>
                          <a:cs typeface="Times New Roman" panose="02020603050405020304" pitchFamily="18" charset="0"/>
                        </a:rPr>
                        <a:t>2. Main Focus</a:t>
                      </a:r>
                      <a:endParaRPr lang="en-IN" sz="1600" dirty="0">
                        <a:latin typeface="Times New Roman" panose="02020603050405020304" pitchFamily="18" charset="0"/>
                        <a:cs typeface="Times New Roman" panose="02020603050405020304" pitchFamily="18" charset="0"/>
                      </a:endParaRP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sz="1600" b="0" dirty="0">
                          <a:latin typeface="Times New Roman" panose="02020603050405020304" pitchFamily="18" charset="0"/>
                          <a:cs typeface="Times New Roman" panose="02020603050405020304" pitchFamily="18" charset="0"/>
                        </a:rPr>
                        <a:t>Focus on costs – material, </a:t>
                      </a:r>
                      <a:r>
                        <a:rPr lang="en-US" sz="1600" b="0" dirty="0" err="1">
                          <a:latin typeface="Times New Roman" panose="02020603050405020304" pitchFamily="18" charset="0"/>
                          <a:cs typeface="Times New Roman" panose="02020603050405020304" pitchFamily="18" charset="0"/>
                        </a:rPr>
                        <a:t>labour</a:t>
                      </a:r>
                      <a:r>
                        <a:rPr lang="en-US" sz="1600" b="0" dirty="0">
                          <a:latin typeface="Times New Roman" panose="02020603050405020304" pitchFamily="18" charset="0"/>
                          <a:cs typeface="Times New Roman" panose="02020603050405020304" pitchFamily="18" charset="0"/>
                        </a:rPr>
                        <a:t>, overhead, cost allocation, cost control, wastages, efficiency of production.</a:t>
                      </a: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sz="1600" b="0" dirty="0">
                          <a:latin typeface="Times New Roman" panose="02020603050405020304" pitchFamily="18" charset="0"/>
                          <a:cs typeface="Times New Roman" panose="02020603050405020304" pitchFamily="18" charset="0"/>
                        </a:rPr>
                        <a:t>Focus on management functions – planning, </a:t>
                      </a:r>
                      <a:r>
                        <a:rPr lang="en-US" sz="1600" b="0" dirty="0" err="1">
                          <a:latin typeface="Times New Roman" panose="02020603050405020304" pitchFamily="18" charset="0"/>
                          <a:cs typeface="Times New Roman" panose="02020603050405020304" pitchFamily="18" charset="0"/>
                        </a:rPr>
                        <a:t>organising</a:t>
                      </a:r>
                      <a:r>
                        <a:rPr lang="en-US" sz="1600" b="0" dirty="0">
                          <a:latin typeface="Times New Roman" panose="02020603050405020304" pitchFamily="18" charset="0"/>
                          <a:cs typeface="Times New Roman" panose="02020603050405020304" pitchFamily="18" charset="0"/>
                        </a:rPr>
                        <a:t>, staffing, directing, coordinating and controlling.</a:t>
                      </a: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23612020"/>
                  </a:ext>
                </a:extLst>
              </a:tr>
              <a:tr h="518785">
                <a:tc>
                  <a:txBody>
                    <a:bodyPr/>
                    <a:lstStyle/>
                    <a:p>
                      <a:pPr>
                        <a:buNone/>
                      </a:pPr>
                      <a:r>
                        <a:rPr lang="en-IN" sz="1600" b="1" dirty="0">
                          <a:latin typeface="Times New Roman" panose="02020603050405020304" pitchFamily="18" charset="0"/>
                          <a:cs typeface="Times New Roman" panose="02020603050405020304" pitchFamily="18" charset="0"/>
                        </a:rPr>
                        <a:t>3. Objective</a:t>
                      </a:r>
                      <a:endParaRPr lang="en-IN" sz="1600" dirty="0">
                        <a:latin typeface="Times New Roman" panose="02020603050405020304" pitchFamily="18" charset="0"/>
                        <a:cs typeface="Times New Roman" panose="02020603050405020304" pitchFamily="18" charset="0"/>
                      </a:endParaRP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sz="1600" b="0" dirty="0">
                          <a:latin typeface="Times New Roman" panose="02020603050405020304" pitchFamily="18" charset="0"/>
                          <a:cs typeface="Times New Roman" panose="02020603050405020304" pitchFamily="18" charset="0"/>
                        </a:rPr>
                        <a:t>To ensure accuracy of cost records, proper costing and to help in cost control and cost reduction.</a:t>
                      </a: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sz="1600" b="0" dirty="0">
                          <a:latin typeface="Times New Roman" panose="02020603050405020304" pitchFamily="18" charset="0"/>
                          <a:cs typeface="Times New Roman" panose="02020603050405020304" pitchFamily="18" charset="0"/>
                        </a:rPr>
                        <a:t>To evaluate managerial efficiency, locate weaknesses in management and suggest improvements.</a:t>
                      </a: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53003916"/>
                  </a:ext>
                </a:extLst>
              </a:tr>
              <a:tr h="518785">
                <a:tc>
                  <a:txBody>
                    <a:bodyPr/>
                    <a:lstStyle/>
                    <a:p>
                      <a:pPr>
                        <a:buNone/>
                      </a:pPr>
                      <a:r>
                        <a:rPr lang="en-IN" sz="1600" b="1" dirty="0">
                          <a:latin typeface="Times New Roman" panose="02020603050405020304" pitchFamily="18" charset="0"/>
                          <a:cs typeface="Times New Roman" panose="02020603050405020304" pitchFamily="18" charset="0"/>
                        </a:rPr>
                        <a:t>4. Nature</a:t>
                      </a:r>
                      <a:endParaRPr lang="en-IN" sz="1600" dirty="0">
                        <a:latin typeface="Times New Roman" panose="02020603050405020304" pitchFamily="18" charset="0"/>
                        <a:cs typeface="Times New Roman" panose="02020603050405020304" pitchFamily="18" charset="0"/>
                      </a:endParaRP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sz="1600" b="0" dirty="0">
                          <a:latin typeface="Times New Roman" panose="02020603050405020304" pitchFamily="18" charset="0"/>
                          <a:cs typeface="Times New Roman" panose="02020603050405020304" pitchFamily="18" charset="0"/>
                        </a:rPr>
                        <a:t>Mostly statutory in nature for specified industries (compulsory by law in India).</a:t>
                      </a: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sz="1600" b="0" dirty="0">
                          <a:latin typeface="Times New Roman" panose="02020603050405020304" pitchFamily="18" charset="0"/>
                          <a:cs typeface="Times New Roman" panose="02020603050405020304" pitchFamily="18" charset="0"/>
                        </a:rPr>
                        <a:t>Mostly voluntary / internal, conducted at the discretion of top management.</a:t>
                      </a: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83052983"/>
                  </a:ext>
                </a:extLst>
              </a:tr>
              <a:tr h="758613">
                <a:tc>
                  <a:txBody>
                    <a:bodyPr/>
                    <a:lstStyle/>
                    <a:p>
                      <a:pPr>
                        <a:buNone/>
                      </a:pPr>
                      <a:r>
                        <a:rPr lang="en-IN" sz="1600" b="1" dirty="0">
                          <a:latin typeface="Times New Roman" panose="02020603050405020304" pitchFamily="18" charset="0"/>
                          <a:cs typeface="Times New Roman" panose="02020603050405020304" pitchFamily="18" charset="0"/>
                        </a:rPr>
                        <a:t>5. Basis / Records Used</a:t>
                      </a:r>
                      <a:endParaRPr lang="en-IN" sz="1600" dirty="0">
                        <a:latin typeface="Times New Roman" panose="02020603050405020304" pitchFamily="18" charset="0"/>
                        <a:cs typeface="Times New Roman" panose="02020603050405020304" pitchFamily="18" charset="0"/>
                      </a:endParaRP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sz="1600" b="0" dirty="0">
                          <a:latin typeface="Times New Roman" panose="02020603050405020304" pitchFamily="18" charset="0"/>
                          <a:cs typeface="Times New Roman" panose="02020603050405020304" pitchFamily="18" charset="0"/>
                        </a:rPr>
                        <a:t>Based on cost books, cost ledgers, cost sheets, production and inventory records.</a:t>
                      </a: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IN" sz="1600" b="0" dirty="0">
                          <a:latin typeface="Times New Roman" panose="02020603050405020304" pitchFamily="18" charset="0"/>
                          <a:cs typeface="Times New Roman" panose="02020603050405020304" pitchFamily="18" charset="0"/>
                        </a:rPr>
                        <a:t>Based on policies, procedures, organisation charts, reports, minutes, performance reports, control systems, etc.</a:t>
                      </a: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73844533"/>
                  </a:ext>
                </a:extLst>
              </a:tr>
              <a:tr h="758613">
                <a:tc>
                  <a:txBody>
                    <a:bodyPr/>
                    <a:lstStyle/>
                    <a:p>
                      <a:pPr>
                        <a:buNone/>
                      </a:pPr>
                      <a:r>
                        <a:rPr lang="en-IN" sz="1600" b="1">
                          <a:latin typeface="Times New Roman" panose="02020603050405020304" pitchFamily="18" charset="0"/>
                          <a:cs typeface="Times New Roman" panose="02020603050405020304" pitchFamily="18" charset="0"/>
                        </a:rPr>
                        <a:t>6. Orientation (Time)</a:t>
                      </a:r>
                      <a:endParaRPr lang="en-IN" sz="1600">
                        <a:latin typeface="Times New Roman" panose="02020603050405020304" pitchFamily="18" charset="0"/>
                        <a:cs typeface="Times New Roman" panose="02020603050405020304" pitchFamily="18" charset="0"/>
                      </a:endParaRP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sz="1600" b="0" dirty="0">
                          <a:latin typeface="Times New Roman" panose="02020603050405020304" pitchFamily="18" charset="0"/>
                          <a:cs typeface="Times New Roman" panose="02020603050405020304" pitchFamily="18" charset="0"/>
                        </a:rPr>
                        <a:t>Mainly past-oriented – examines past cost data and records.</a:t>
                      </a: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sz="1600" b="0" dirty="0">
                          <a:latin typeface="Times New Roman" panose="02020603050405020304" pitchFamily="18" charset="0"/>
                          <a:cs typeface="Times New Roman" panose="02020603050405020304" pitchFamily="18" charset="0"/>
                        </a:rPr>
                        <a:t>Both past and future-oriented – reviews past decisions to improve future performance.</a:t>
                      </a: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12234827"/>
                  </a:ext>
                </a:extLst>
              </a:tr>
              <a:tr h="518785">
                <a:tc>
                  <a:txBody>
                    <a:bodyPr/>
                    <a:lstStyle/>
                    <a:p>
                      <a:pPr>
                        <a:buNone/>
                      </a:pPr>
                      <a:r>
                        <a:rPr lang="en-IN" sz="1600" b="1">
                          <a:latin typeface="Times New Roman" panose="02020603050405020304" pitchFamily="18" charset="0"/>
                          <a:cs typeface="Times New Roman" panose="02020603050405020304" pitchFamily="18" charset="0"/>
                        </a:rPr>
                        <a:t>7. Person Conducting</a:t>
                      </a:r>
                      <a:endParaRPr lang="en-IN" sz="1600">
                        <a:latin typeface="Times New Roman" panose="02020603050405020304" pitchFamily="18" charset="0"/>
                        <a:cs typeface="Times New Roman" panose="02020603050405020304" pitchFamily="18" charset="0"/>
                      </a:endParaRP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sz="1600" b="0" dirty="0">
                          <a:latin typeface="Times New Roman" panose="02020603050405020304" pitchFamily="18" charset="0"/>
                          <a:cs typeface="Times New Roman" panose="02020603050405020304" pitchFamily="18" charset="0"/>
                        </a:rPr>
                        <a:t>Conducted by a Cost Accountant (Cost Auditor) with expertise in cost accounting.</a:t>
                      </a: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sz="1600" b="0" dirty="0">
                          <a:latin typeface="Times New Roman" panose="02020603050405020304" pitchFamily="18" charset="0"/>
                          <a:cs typeface="Times New Roman" panose="02020603050405020304" pitchFamily="18" charset="0"/>
                        </a:rPr>
                        <a:t>Conducted by management auditors / consultants / internal audit team with expertise in management.</a:t>
                      </a: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64714532"/>
                  </a:ext>
                </a:extLst>
              </a:tr>
              <a:tr h="518785">
                <a:tc>
                  <a:txBody>
                    <a:bodyPr/>
                    <a:lstStyle/>
                    <a:p>
                      <a:pPr>
                        <a:buNone/>
                      </a:pPr>
                      <a:r>
                        <a:rPr lang="en-IN" sz="1600" b="1">
                          <a:latin typeface="Times New Roman" panose="02020603050405020304" pitchFamily="18" charset="0"/>
                          <a:cs typeface="Times New Roman" panose="02020603050405020304" pitchFamily="18" charset="0"/>
                        </a:rPr>
                        <a:t>8. Reporting</a:t>
                      </a:r>
                      <a:endParaRPr lang="en-IN" sz="1600">
                        <a:latin typeface="Times New Roman" panose="02020603050405020304" pitchFamily="18" charset="0"/>
                        <a:cs typeface="Times New Roman" panose="02020603050405020304" pitchFamily="18" charset="0"/>
                      </a:endParaRP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sz="1600" b="0" dirty="0">
                          <a:latin typeface="Times New Roman" panose="02020603050405020304" pitchFamily="18" charset="0"/>
                          <a:cs typeface="Times New Roman" panose="02020603050405020304" pitchFamily="18" charset="0"/>
                        </a:rPr>
                        <a:t>Report is submitted to the Central Government (in statutory cases) and to the company in prescribed form.</a:t>
                      </a: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sz="1600" b="0" dirty="0">
                          <a:latin typeface="Times New Roman" panose="02020603050405020304" pitchFamily="18" charset="0"/>
                          <a:cs typeface="Times New Roman" panose="02020603050405020304" pitchFamily="18" charset="0"/>
                        </a:rPr>
                        <a:t>Report is submitted to top management / Board of Directors for internal use.</a:t>
                      </a:r>
                    </a:p>
                  </a:txBody>
                  <a:tcPr marL="34811" marR="34811" marT="17405" marB="174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30965569"/>
                  </a:ext>
                </a:extLst>
              </a:tr>
            </a:tbl>
          </a:graphicData>
        </a:graphic>
      </p:graphicFrame>
    </p:spTree>
    <p:extLst>
      <p:ext uri="{BB962C8B-B14F-4D97-AF65-F5344CB8AC3E}">
        <p14:creationId xmlns:p14="http://schemas.microsoft.com/office/powerpoint/2010/main" val="30478952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76794D-5AF6-F1BB-31F7-CEB4011E82BB}"/>
              </a:ext>
            </a:extLst>
          </p:cNvPr>
          <p:cNvSpPr>
            <a:spLocks noGrp="1"/>
          </p:cNvSpPr>
          <p:nvPr>
            <p:ph idx="1"/>
          </p:nvPr>
        </p:nvSpPr>
        <p:spPr>
          <a:xfrm>
            <a:off x="518160" y="1940560"/>
            <a:ext cx="11328400" cy="513080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REPORTING TO MANAGEMENT</a:t>
            </a:r>
          </a:p>
          <a:p>
            <a:r>
              <a:rPr lang="en-US" sz="2000" dirty="0">
                <a:latin typeface="Times New Roman" panose="02020603050405020304" pitchFamily="18" charset="0"/>
                <a:cs typeface="Times New Roman" panose="02020603050405020304" pitchFamily="18" charset="0"/>
              </a:rPr>
              <a:t>Management reporting is the system of presenting information to different levels of management in an organisation to help in planning, control and decision-making.</a:t>
            </a:r>
          </a:p>
          <a:p>
            <a:r>
              <a:rPr lang="en-US" sz="2000" dirty="0">
                <a:latin typeface="Times New Roman" panose="02020603050405020304" pitchFamily="18" charset="0"/>
                <a:cs typeface="Times New Roman" panose="02020603050405020304" pitchFamily="18" charset="0"/>
              </a:rPr>
              <a:t>It mainly involves written reports that provide processed (</a:t>
            </a:r>
            <a:r>
              <a:rPr lang="en-US" sz="2000" dirty="0" err="1">
                <a:latin typeface="Times New Roman" panose="02020603050405020304" pitchFamily="18" charset="0"/>
                <a:cs typeface="Times New Roman" panose="02020603050405020304" pitchFamily="18" charset="0"/>
              </a:rPr>
              <a:t>summarised</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analysed</a:t>
            </a:r>
            <a:r>
              <a:rPr lang="en-US" sz="2000" dirty="0">
                <a:latin typeface="Times New Roman" panose="02020603050405020304" pitchFamily="18" charset="0"/>
                <a:cs typeface="Times New Roman" panose="02020603050405020304" pitchFamily="18" charset="0"/>
              </a:rPr>
              <a:t>) data to managers.</a:t>
            </a:r>
          </a:p>
          <a:p>
            <a:r>
              <a:rPr lang="en-US" sz="2000" dirty="0">
                <a:latin typeface="Times New Roman" panose="02020603050405020304" pitchFamily="18" charset="0"/>
                <a:cs typeface="Times New Roman" panose="02020603050405020304" pitchFamily="18" charset="0"/>
              </a:rPr>
              <a:t>It is the system of giving the right information to the right manager at the right time in the form of reports.</a:t>
            </a:r>
          </a:p>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Kohler, </a:t>
            </a:r>
            <a:r>
              <a:rPr lang="en-US" sz="2000" dirty="0">
                <a:latin typeface="Times New Roman" panose="02020603050405020304" pitchFamily="18" charset="0"/>
                <a:cs typeface="Times New Roman" panose="02020603050405020304" pitchFamily="18" charset="0"/>
              </a:rPr>
              <a:t>“Reporting is a body of information </a:t>
            </a:r>
            <a:r>
              <a:rPr lang="en-US" sz="2000" dirty="0" err="1">
                <a:latin typeface="Times New Roman" panose="02020603050405020304" pitchFamily="18" charset="0"/>
                <a:cs typeface="Times New Roman" panose="02020603050405020304" pitchFamily="18" charset="0"/>
              </a:rPr>
              <a:t>organised</a:t>
            </a:r>
            <a:r>
              <a:rPr lang="en-US" sz="2000" dirty="0">
                <a:latin typeface="Times New Roman" panose="02020603050405020304" pitchFamily="18" charset="0"/>
                <a:cs typeface="Times New Roman" panose="02020603050405020304" pitchFamily="18" charset="0"/>
              </a:rPr>
              <a:t> for presentation or transmission to others. It often includes interpretations, recommendations and findings with supporting evidence.”</a:t>
            </a:r>
          </a:p>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Dr. Maheshwari, </a:t>
            </a:r>
            <a:r>
              <a:rPr lang="en-US" sz="2000" dirty="0">
                <a:latin typeface="Times New Roman" panose="02020603050405020304" pitchFamily="18" charset="0"/>
                <a:cs typeface="Times New Roman" panose="02020603050405020304" pitchFamily="18" charset="0"/>
              </a:rPr>
              <a:t>“Management reporting system is an </a:t>
            </a:r>
            <a:r>
              <a:rPr lang="en-US" sz="2000" dirty="0" err="1">
                <a:latin typeface="Times New Roman" panose="02020603050405020304" pitchFamily="18" charset="0"/>
                <a:cs typeface="Times New Roman" panose="02020603050405020304" pitchFamily="18" charset="0"/>
              </a:rPr>
              <a:t>organised</a:t>
            </a:r>
            <a:r>
              <a:rPr lang="en-US" sz="2000" dirty="0">
                <a:latin typeface="Times New Roman" panose="02020603050405020304" pitchFamily="18" charset="0"/>
                <a:cs typeface="Times New Roman" panose="02020603050405020304" pitchFamily="18" charset="0"/>
              </a:rPr>
              <a:t> method of providing each manager with all the data and only those data which he needs for his decisions, when he needs them and in a form which aids his understanding and stimulates his action.”</a:t>
            </a:r>
          </a:p>
          <a:p>
            <a:pPr>
              <a:buFont typeface="Wingdings" panose="05000000000000000000" pitchFamily="2" charset="2"/>
              <a:buChar char="Ø"/>
            </a:pPr>
            <a:endParaRPr lang="en-US" sz="2400" dirty="0"/>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88554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353BA97-8764-9C7D-84BD-CC1DA808D98B}"/>
              </a:ext>
            </a:extLst>
          </p:cNvPr>
          <p:cNvSpPr>
            <a:spLocks noGrp="1"/>
          </p:cNvSpPr>
          <p:nvPr>
            <p:ph idx="1"/>
          </p:nvPr>
        </p:nvSpPr>
        <p:spPr>
          <a:xfrm>
            <a:off x="518160" y="1534160"/>
            <a:ext cx="10835640" cy="4978400"/>
          </a:xfrm>
        </p:spPr>
        <p:txBody>
          <a:bodyPr>
            <a:normAutofit fontScale="85000" lnSpcReduction="20000"/>
          </a:bodyPr>
          <a:lstStyle/>
          <a:p>
            <a:pPr marL="0" indent="0">
              <a:buNone/>
            </a:pPr>
            <a:r>
              <a:rPr lang="en-US" b="1" dirty="0">
                <a:latin typeface="Times New Roman" panose="02020603050405020304" pitchFamily="18" charset="0"/>
                <a:cs typeface="Times New Roman" panose="02020603050405020304" pitchFamily="18" charset="0"/>
              </a:rPr>
              <a:t>OBJECTIVES OF REPORTING</a:t>
            </a:r>
          </a:p>
          <a:p>
            <a:r>
              <a:rPr lang="en-US" sz="2400" b="1" dirty="0">
                <a:latin typeface="Times New Roman" panose="02020603050405020304" pitchFamily="18" charset="0"/>
                <a:cs typeface="Times New Roman" panose="02020603050405020304" pitchFamily="18" charset="0"/>
              </a:rPr>
              <a:t>To evaluate executive performance: </a:t>
            </a:r>
            <a:r>
              <a:rPr lang="en-US" sz="2400" dirty="0">
                <a:latin typeface="Times New Roman" panose="02020603050405020304" pitchFamily="18" charset="0"/>
                <a:cs typeface="Times New Roman" panose="02020603050405020304" pitchFamily="18" charset="0"/>
              </a:rPr>
              <a:t>Reports help to measure how well managers and employees are performing and show areas for improvement.</a:t>
            </a:r>
          </a:p>
          <a:p>
            <a:r>
              <a:rPr lang="en-US" sz="2400" b="1" dirty="0">
                <a:latin typeface="Times New Roman" panose="02020603050405020304" pitchFamily="18" charset="0"/>
                <a:cs typeface="Times New Roman" panose="02020603050405020304" pitchFamily="18" charset="0"/>
              </a:rPr>
              <a:t>To help in dealing with changes: </a:t>
            </a:r>
            <a:r>
              <a:rPr lang="en-US" sz="2400" dirty="0">
                <a:latin typeface="Times New Roman" panose="02020603050405020304" pitchFamily="18" charset="0"/>
                <a:cs typeface="Times New Roman" panose="02020603050405020304" pitchFamily="18" charset="0"/>
              </a:rPr>
              <a:t>Reports give information about changes in environment (market, costs, competition), so the organisation can adjust.</a:t>
            </a:r>
          </a:p>
          <a:p>
            <a:r>
              <a:rPr lang="en-US" sz="2400" b="1" dirty="0">
                <a:latin typeface="Times New Roman" panose="02020603050405020304" pitchFamily="18" charset="0"/>
                <a:cs typeface="Times New Roman" panose="02020603050405020304" pitchFamily="18" charset="0"/>
              </a:rPr>
              <a:t>To provide information for planning</a:t>
            </a:r>
            <a:r>
              <a:rPr lang="en-US" sz="2400" dirty="0">
                <a:latin typeface="Times New Roman" panose="02020603050405020304" pitchFamily="18" charset="0"/>
                <a:cs typeface="Times New Roman" panose="02020603050405020304" pitchFamily="18" charset="0"/>
              </a:rPr>
              <a:t>: Reports give data about activities, plans, progress and problems, which help in planning and decision-making.</a:t>
            </a:r>
          </a:p>
          <a:p>
            <a:r>
              <a:rPr lang="en-US" sz="2400" b="1" dirty="0">
                <a:latin typeface="Times New Roman" panose="02020603050405020304" pitchFamily="18" charset="0"/>
                <a:cs typeface="Times New Roman" panose="02020603050405020304" pitchFamily="18" charset="0"/>
              </a:rPr>
              <a:t>To support control: </a:t>
            </a:r>
            <a:r>
              <a:rPr lang="en-US" sz="2400" dirty="0">
                <a:latin typeface="Times New Roman" panose="02020603050405020304" pitchFamily="18" charset="0"/>
                <a:cs typeface="Times New Roman" panose="02020603050405020304" pitchFamily="18" charset="0"/>
              </a:rPr>
              <a:t>Reports inform management about actual performance vs. standards, helping in taking corrective action.</a:t>
            </a:r>
          </a:p>
          <a:p>
            <a:r>
              <a:rPr lang="en-US" sz="2400" b="1" dirty="0">
                <a:latin typeface="Times New Roman" panose="02020603050405020304" pitchFamily="18" charset="0"/>
                <a:cs typeface="Times New Roman" panose="02020603050405020304" pitchFamily="18" charset="0"/>
              </a:rPr>
              <a:t>To improve coordination: </a:t>
            </a:r>
            <a:r>
              <a:rPr lang="en-US" sz="2400" dirty="0">
                <a:latin typeface="Times New Roman" panose="02020603050405020304" pitchFamily="18" charset="0"/>
                <a:cs typeface="Times New Roman" panose="02020603050405020304" pitchFamily="18" charset="0"/>
              </a:rPr>
              <a:t>Reports link top, middle and lower levels of management and improve coordination between departments.</a:t>
            </a:r>
          </a:p>
          <a:p>
            <a:r>
              <a:rPr lang="en-US" sz="2400" b="1" dirty="0">
                <a:latin typeface="Times New Roman" panose="02020603050405020304" pitchFamily="18" charset="0"/>
                <a:cs typeface="Times New Roman" panose="02020603050405020304" pitchFamily="18" charset="0"/>
              </a:rPr>
              <a:t>To maintain contact with outsiders: </a:t>
            </a:r>
            <a:r>
              <a:rPr lang="en-US" sz="2400" dirty="0">
                <a:latin typeface="Times New Roman" panose="02020603050405020304" pitchFamily="18" charset="0"/>
                <a:cs typeface="Times New Roman" panose="02020603050405020304" pitchFamily="18" charset="0"/>
              </a:rPr>
              <a:t>Certain reports help maintain relations with clients, government, creditors, shareholders, public, etc.</a:t>
            </a:r>
          </a:p>
          <a:p>
            <a:r>
              <a:rPr lang="en-US" sz="2400" b="1" dirty="0">
                <a:latin typeface="Times New Roman" panose="02020603050405020304" pitchFamily="18" charset="0"/>
                <a:cs typeface="Times New Roman" panose="02020603050405020304" pitchFamily="18" charset="0"/>
              </a:rPr>
              <a:t>To keep records: </a:t>
            </a:r>
            <a:r>
              <a:rPr lang="en-US" sz="2400" dirty="0">
                <a:latin typeface="Times New Roman" panose="02020603050405020304" pitchFamily="18" charset="0"/>
                <a:cs typeface="Times New Roman" panose="02020603050405020304" pitchFamily="18" charset="0"/>
              </a:rPr>
              <a:t>Important events and results are recorded in reports for future reference.</a:t>
            </a:r>
          </a:p>
          <a:p>
            <a:r>
              <a:rPr lang="en-US" sz="2400" b="1" dirty="0">
                <a:latin typeface="Times New Roman" panose="02020603050405020304" pitchFamily="18" charset="0"/>
                <a:cs typeface="Times New Roman" panose="02020603050405020304" pitchFamily="18" charset="0"/>
              </a:rPr>
              <a:t>To suggest course of action: </a:t>
            </a:r>
            <a:r>
              <a:rPr lang="en-US" sz="2400" dirty="0">
                <a:latin typeface="Times New Roman" panose="02020603050405020304" pitchFamily="18" charset="0"/>
                <a:cs typeface="Times New Roman" panose="02020603050405020304" pitchFamily="18" charset="0"/>
              </a:rPr>
              <a:t>Reports can recommend alternative actions and guide management in choosing the best option.</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590672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2E7C19-21AF-0EA8-1F22-3261B011FB70}"/>
              </a:ext>
            </a:extLst>
          </p:cNvPr>
          <p:cNvSpPr>
            <a:spLocks noGrp="1"/>
          </p:cNvSpPr>
          <p:nvPr>
            <p:ph idx="1"/>
          </p:nvPr>
        </p:nvSpPr>
        <p:spPr>
          <a:xfrm>
            <a:off x="375920" y="1341120"/>
            <a:ext cx="11409680" cy="5252720"/>
          </a:xfrm>
        </p:spPr>
        <p:txBody>
          <a:bodyPr>
            <a:normAutofit fontScale="92500"/>
          </a:bodyPr>
          <a:lstStyle/>
          <a:p>
            <a:pPr marL="0" indent="0">
              <a:buNone/>
            </a:pPr>
            <a:r>
              <a:rPr lang="en-US" sz="2400" b="1" dirty="0">
                <a:latin typeface="Times New Roman" panose="02020603050405020304" pitchFamily="18" charset="0"/>
                <a:cs typeface="Times New Roman" panose="02020603050405020304" pitchFamily="18" charset="0"/>
              </a:rPr>
              <a:t>PURPOSE OF REPORTING</a:t>
            </a:r>
          </a:p>
          <a:p>
            <a:r>
              <a:rPr lang="en-US" sz="2200" b="1" dirty="0">
                <a:latin typeface="Times New Roman" panose="02020603050405020304" pitchFamily="18" charset="0"/>
                <a:cs typeface="Times New Roman" panose="02020603050405020304" pitchFamily="18" charset="0"/>
              </a:rPr>
              <a:t>Communication: </a:t>
            </a:r>
            <a:r>
              <a:rPr lang="en-US" sz="2200" dirty="0">
                <a:latin typeface="Times New Roman" panose="02020603050405020304" pitchFamily="18" charset="0"/>
                <a:cs typeface="Times New Roman" panose="02020603050405020304" pitchFamily="18" charset="0"/>
              </a:rPr>
              <a:t>Reports help in </a:t>
            </a:r>
            <a:r>
              <a:rPr lang="en-US" sz="2200" b="1" dirty="0">
                <a:latin typeface="Times New Roman" panose="02020603050405020304" pitchFamily="18" charset="0"/>
                <a:cs typeface="Times New Roman" panose="02020603050405020304" pitchFamily="18" charset="0"/>
              </a:rPr>
              <a:t>smooth communication</a:t>
            </a:r>
            <a:r>
              <a:rPr lang="en-US" sz="2200" dirty="0">
                <a:latin typeface="Times New Roman" panose="02020603050405020304" pitchFamily="18" charset="0"/>
                <a:cs typeface="Times New Roman" panose="02020603050405020304" pitchFamily="18" charset="0"/>
              </a:rPr>
              <a:t> of information within the organisation.</a:t>
            </a:r>
          </a:p>
          <a:p>
            <a:r>
              <a:rPr lang="en-US" sz="2200" b="1" dirty="0">
                <a:latin typeface="Times New Roman" panose="02020603050405020304" pitchFamily="18" charset="0"/>
                <a:cs typeface="Times New Roman" panose="02020603050405020304" pitchFamily="18" charset="0"/>
              </a:rPr>
              <a:t>Record keeping: </a:t>
            </a:r>
            <a:r>
              <a:rPr lang="en-US" sz="2200" dirty="0">
                <a:latin typeface="Times New Roman" panose="02020603050405020304" pitchFamily="18" charset="0"/>
                <a:cs typeface="Times New Roman" panose="02020603050405020304" pitchFamily="18" charset="0"/>
              </a:rPr>
              <a:t>Reports act as a </a:t>
            </a:r>
            <a:r>
              <a:rPr lang="en-US" sz="2200" b="1" dirty="0">
                <a:latin typeface="Times New Roman" panose="02020603050405020304" pitchFamily="18" charset="0"/>
                <a:cs typeface="Times New Roman" panose="02020603050405020304" pitchFamily="18" charset="0"/>
              </a:rPr>
              <a:t>permanent record</a:t>
            </a:r>
            <a:r>
              <a:rPr lang="en-US" sz="2200" dirty="0">
                <a:latin typeface="Times New Roman" panose="02020603050405020304" pitchFamily="18" charset="0"/>
                <a:cs typeface="Times New Roman" panose="02020603050405020304" pitchFamily="18" charset="0"/>
              </a:rPr>
              <a:t> for present and future reference.</a:t>
            </a:r>
          </a:p>
          <a:p>
            <a:r>
              <a:rPr lang="en-US" sz="2200" b="1" dirty="0">
                <a:latin typeface="Times New Roman" panose="02020603050405020304" pitchFamily="18" charset="0"/>
                <a:cs typeface="Times New Roman" panose="02020603050405020304" pitchFamily="18" charset="0"/>
              </a:rPr>
              <a:t>Legal requirement: </a:t>
            </a:r>
            <a:r>
              <a:rPr lang="en-US" sz="2200" dirty="0">
                <a:latin typeface="Times New Roman" panose="02020603050405020304" pitchFamily="18" charset="0"/>
                <a:cs typeface="Times New Roman" panose="02020603050405020304" pitchFamily="18" charset="0"/>
              </a:rPr>
              <a:t>Some reports (like </a:t>
            </a:r>
            <a:r>
              <a:rPr lang="en-US" sz="2200" b="1" dirty="0">
                <a:latin typeface="Times New Roman" panose="02020603050405020304" pitchFamily="18" charset="0"/>
                <a:cs typeface="Times New Roman" panose="02020603050405020304" pitchFamily="18" charset="0"/>
              </a:rPr>
              <a:t>annual reports</a:t>
            </a:r>
            <a:r>
              <a:rPr lang="en-US" sz="2200" dirty="0">
                <a:latin typeface="Times New Roman" panose="02020603050405020304" pitchFamily="18" charset="0"/>
                <a:cs typeface="Times New Roman" panose="02020603050405020304" pitchFamily="18" charset="0"/>
              </a:rPr>
              <a:t>) must be prepared and submitted as per law (e.g. Companies Act).</a:t>
            </a:r>
          </a:p>
          <a:p>
            <a:r>
              <a:rPr lang="en-US" sz="2200" b="1" dirty="0">
                <a:latin typeface="Times New Roman" panose="02020603050405020304" pitchFamily="18" charset="0"/>
                <a:cs typeface="Times New Roman" panose="02020603050405020304" pitchFamily="18" charset="0"/>
              </a:rPr>
              <a:t>Decision-making: </a:t>
            </a:r>
            <a:r>
              <a:rPr lang="en-US" sz="2200" dirty="0">
                <a:latin typeface="Times New Roman" panose="02020603050405020304" pitchFamily="18" charset="0"/>
                <a:cs typeface="Times New Roman" panose="02020603050405020304" pitchFamily="18" charset="0"/>
              </a:rPr>
              <a:t>Management uses reports as a </a:t>
            </a:r>
            <a:r>
              <a:rPr lang="en-US" sz="2200" b="1" dirty="0">
                <a:latin typeface="Times New Roman" panose="02020603050405020304" pitchFamily="18" charset="0"/>
                <a:cs typeface="Times New Roman" panose="02020603050405020304" pitchFamily="18" charset="0"/>
              </a:rPr>
              <a:t>basis for taking decisions</a:t>
            </a:r>
            <a:r>
              <a:rPr lang="en-US" sz="2200" dirty="0">
                <a:latin typeface="Times New Roman" panose="02020603050405020304" pitchFamily="18" charset="0"/>
                <a:cs typeface="Times New Roman" panose="02020603050405020304" pitchFamily="18" charset="0"/>
              </a:rPr>
              <a:t>.</a:t>
            </a:r>
          </a:p>
          <a:p>
            <a:r>
              <a:rPr lang="en-US" sz="2200" b="1" dirty="0">
                <a:latin typeface="Times New Roman" panose="02020603050405020304" pitchFamily="18" charset="0"/>
                <a:cs typeface="Times New Roman" panose="02020603050405020304" pitchFamily="18" charset="0"/>
              </a:rPr>
              <a:t>Improving public relations: </a:t>
            </a:r>
            <a:r>
              <a:rPr lang="en-US" sz="2200" dirty="0">
                <a:latin typeface="Times New Roman" panose="02020603050405020304" pitchFamily="18" charset="0"/>
                <a:cs typeface="Times New Roman" panose="02020603050405020304" pitchFamily="18" charset="0"/>
              </a:rPr>
              <a:t>Reports, especially published reports, help in </a:t>
            </a:r>
            <a:r>
              <a:rPr lang="en-US" sz="2200" b="1" dirty="0">
                <a:latin typeface="Times New Roman" panose="02020603050405020304" pitchFamily="18" charset="0"/>
                <a:cs typeface="Times New Roman" panose="02020603050405020304" pitchFamily="18" charset="0"/>
              </a:rPr>
              <a:t>building goodwill</a:t>
            </a:r>
            <a:r>
              <a:rPr lang="en-US" sz="2200" dirty="0">
                <a:latin typeface="Times New Roman" panose="02020603050405020304" pitchFamily="18" charset="0"/>
                <a:cs typeface="Times New Roman" panose="02020603050405020304" pitchFamily="18" charset="0"/>
              </a:rPr>
              <a:t> with public and stakeholders.</a:t>
            </a:r>
          </a:p>
          <a:p>
            <a:r>
              <a:rPr lang="en-US" sz="2200" b="1" dirty="0">
                <a:latin typeface="Times New Roman" panose="02020603050405020304" pitchFamily="18" charset="0"/>
                <a:cs typeface="Times New Roman" panose="02020603050405020304" pitchFamily="18" charset="0"/>
              </a:rPr>
              <a:t>Performance measurement: </a:t>
            </a:r>
            <a:r>
              <a:rPr lang="en-US" sz="2200" dirty="0">
                <a:latin typeface="Times New Roman" panose="02020603050405020304" pitchFamily="18" charset="0"/>
                <a:cs typeface="Times New Roman" panose="02020603050405020304" pitchFamily="18" charset="0"/>
              </a:rPr>
              <a:t>Reports help in recording </a:t>
            </a:r>
            <a:r>
              <a:rPr lang="en-US" sz="2200" b="1" dirty="0">
                <a:latin typeface="Times New Roman" panose="02020603050405020304" pitchFamily="18" charset="0"/>
                <a:cs typeface="Times New Roman" panose="02020603050405020304" pitchFamily="18" charset="0"/>
              </a:rPr>
              <a:t>employee and departmental performance</a:t>
            </a:r>
            <a:r>
              <a:rPr lang="en-US" sz="2200" dirty="0">
                <a:latin typeface="Times New Roman" panose="02020603050405020304" pitchFamily="18" charset="0"/>
                <a:cs typeface="Times New Roman" panose="02020603050405020304" pitchFamily="18" charset="0"/>
              </a:rPr>
              <a:t>, useful for appraisal.</a:t>
            </a:r>
          </a:p>
          <a:p>
            <a:r>
              <a:rPr lang="en-US" sz="2200" b="1" dirty="0">
                <a:latin typeface="Times New Roman" panose="02020603050405020304" pitchFamily="18" charset="0"/>
                <a:cs typeface="Times New Roman" panose="02020603050405020304" pitchFamily="18" charset="0"/>
              </a:rPr>
              <a:t>Control: </a:t>
            </a:r>
            <a:r>
              <a:rPr lang="en-US" sz="2200" dirty="0">
                <a:latin typeface="Times New Roman" panose="02020603050405020304" pitchFamily="18" charset="0"/>
                <a:cs typeface="Times New Roman" panose="02020603050405020304" pitchFamily="18" charset="0"/>
              </a:rPr>
              <a:t>Reports help in </a:t>
            </a:r>
            <a:r>
              <a:rPr lang="en-US" sz="2200" b="1" dirty="0">
                <a:latin typeface="Times New Roman" panose="02020603050405020304" pitchFamily="18" charset="0"/>
                <a:cs typeface="Times New Roman" panose="02020603050405020304" pitchFamily="18" charset="0"/>
              </a:rPr>
              <a:t>controlling various functions</a:t>
            </a:r>
            <a:r>
              <a:rPr lang="en-US" sz="2200" dirty="0">
                <a:latin typeface="Times New Roman" panose="02020603050405020304" pitchFamily="18" charset="0"/>
                <a:cs typeface="Times New Roman" panose="02020603050405020304" pitchFamily="18" charset="0"/>
              </a:rPr>
              <a:t> by highlighting deviations.</a:t>
            </a:r>
          </a:p>
          <a:p>
            <a:r>
              <a:rPr lang="en-US" sz="2200" b="1" dirty="0">
                <a:latin typeface="Times New Roman" panose="02020603050405020304" pitchFamily="18" charset="0"/>
                <a:cs typeface="Times New Roman" panose="02020603050405020304" pitchFamily="18" charset="0"/>
              </a:rPr>
              <a:t>Feedback: </a:t>
            </a:r>
            <a:r>
              <a:rPr lang="en-US" sz="2200" dirty="0">
                <a:latin typeface="Times New Roman" panose="02020603050405020304" pitchFamily="18" charset="0"/>
                <a:cs typeface="Times New Roman" panose="02020603050405020304" pitchFamily="18" charset="0"/>
              </a:rPr>
              <a:t>Lower levels can give </a:t>
            </a:r>
            <a:r>
              <a:rPr lang="en-US" sz="2200" b="1" dirty="0">
                <a:latin typeface="Times New Roman" panose="02020603050405020304" pitchFamily="18" charset="0"/>
                <a:cs typeface="Times New Roman" panose="02020603050405020304" pitchFamily="18" charset="0"/>
              </a:rPr>
              <a:t>feedback</a:t>
            </a:r>
            <a:r>
              <a:rPr lang="en-US" sz="2200" dirty="0">
                <a:latin typeface="Times New Roman" panose="02020603050405020304" pitchFamily="18" charset="0"/>
                <a:cs typeface="Times New Roman" panose="02020603050405020304" pitchFamily="18" charset="0"/>
              </a:rPr>
              <a:t> to higher management through reports.</a:t>
            </a:r>
          </a:p>
          <a:p>
            <a:r>
              <a:rPr lang="en-US" sz="2200" b="1" dirty="0">
                <a:latin typeface="Times New Roman" panose="02020603050405020304" pitchFamily="18" charset="0"/>
                <a:cs typeface="Times New Roman" panose="02020603050405020304" pitchFamily="18" charset="0"/>
              </a:rPr>
              <a:t>Wider contact with users: </a:t>
            </a:r>
            <a:r>
              <a:rPr lang="en-US" sz="2200" dirty="0">
                <a:latin typeface="Times New Roman" panose="02020603050405020304" pitchFamily="18" charset="0"/>
                <a:cs typeface="Times New Roman" panose="02020603050405020304" pitchFamily="18" charset="0"/>
              </a:rPr>
              <a:t>Reports keep regular contact with </a:t>
            </a:r>
            <a:r>
              <a:rPr lang="en-US" sz="2200" b="1" dirty="0">
                <a:latin typeface="Times New Roman" panose="02020603050405020304" pitchFamily="18" charset="0"/>
                <a:cs typeface="Times New Roman" panose="02020603050405020304" pitchFamily="18" charset="0"/>
              </a:rPr>
              <a:t>customers, creditors, investors, etc.</a:t>
            </a:r>
            <a:endParaRPr lang="en-US" sz="2200" dirty="0">
              <a:latin typeface="Times New Roman" panose="02020603050405020304" pitchFamily="18" charset="0"/>
              <a:cs typeface="Times New Roman" panose="02020603050405020304" pitchFamily="18" charset="0"/>
            </a:endParaRP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473571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6BEB6FD-A0CB-100D-E07E-99CBDD2CB04A}"/>
              </a:ext>
            </a:extLst>
          </p:cNvPr>
          <p:cNvSpPr>
            <a:spLocks noGrp="1"/>
          </p:cNvSpPr>
          <p:nvPr>
            <p:ph idx="1"/>
          </p:nvPr>
        </p:nvSpPr>
        <p:spPr>
          <a:xfrm>
            <a:off x="487680" y="1351280"/>
            <a:ext cx="11531600" cy="527304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REQUISITES OF A GOOD REPORT</a:t>
            </a:r>
          </a:p>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Proper form: </a:t>
            </a:r>
            <a:r>
              <a:rPr lang="en-US" sz="2000" dirty="0">
                <a:latin typeface="Times New Roman" panose="02020603050405020304" pitchFamily="18" charset="0"/>
                <a:cs typeface="Times New Roman" panose="02020603050405020304" pitchFamily="18" charset="0"/>
              </a:rPr>
              <a:t>Clear title, headings, sub-headings, paragraphs, well-</a:t>
            </a:r>
            <a:r>
              <a:rPr lang="en-US" sz="2000" dirty="0" err="1">
                <a:latin typeface="Times New Roman" panose="02020603050405020304" pitchFamily="18" charset="0"/>
                <a:cs typeface="Times New Roman" panose="02020603050405020304" pitchFamily="18" charset="0"/>
              </a:rPr>
              <a:t>organised</a:t>
            </a:r>
            <a:r>
              <a:rPr lang="en-US" sz="2000" dirty="0">
                <a:latin typeface="Times New Roman" panose="02020603050405020304" pitchFamily="18" charset="0"/>
                <a:cs typeface="Times New Roman" panose="02020603050405020304" pitchFamily="18" charset="0"/>
              </a:rPr>
              <a:t> structure.</a:t>
            </a:r>
          </a:p>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Good contents: </a:t>
            </a:r>
            <a:r>
              <a:rPr lang="en-US" sz="2000" dirty="0">
                <a:latin typeface="Times New Roman" panose="02020603050405020304" pitchFamily="18" charset="0"/>
                <a:cs typeface="Times New Roman" panose="02020603050405020304" pitchFamily="18" charset="0"/>
              </a:rPr>
              <a:t>Simple language, logical order, may use tables, charts, diagrams for better understanding.</a:t>
            </a:r>
          </a:p>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Promptness / Timeliness: </a:t>
            </a:r>
            <a:r>
              <a:rPr lang="en-US" sz="2000" dirty="0">
                <a:latin typeface="Times New Roman" panose="02020603050405020304" pitchFamily="18" charset="0"/>
                <a:cs typeface="Times New Roman" panose="02020603050405020304" pitchFamily="18" charset="0"/>
              </a:rPr>
              <a:t>Reports must be prepared and submitted on time; late reports lose value.</a:t>
            </a:r>
          </a:p>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Accuracy: </a:t>
            </a:r>
            <a:r>
              <a:rPr lang="en-US" sz="2000" dirty="0">
                <a:latin typeface="Times New Roman" panose="02020603050405020304" pitchFamily="18" charset="0"/>
                <a:cs typeface="Times New Roman" panose="02020603050405020304" pitchFamily="18" charset="0"/>
              </a:rPr>
              <a:t>Information should be correct and reliable, prepared carefully as per guidelines.</a:t>
            </a:r>
          </a:p>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Comparability: </a:t>
            </a:r>
            <a:r>
              <a:rPr lang="en-US" sz="2000" dirty="0">
                <a:latin typeface="Times New Roman" panose="02020603050405020304" pitchFamily="18" charset="0"/>
                <a:cs typeface="Times New Roman" panose="02020603050405020304" pitchFamily="18" charset="0"/>
              </a:rPr>
              <a:t>Reports should allow comparison over time or with standards (last year, budget, etc.).</a:t>
            </a:r>
          </a:p>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Consistency: </a:t>
            </a:r>
            <a:r>
              <a:rPr lang="en-US" sz="2000" dirty="0">
                <a:latin typeface="Times New Roman" panose="02020603050405020304" pitchFamily="18" charset="0"/>
                <a:cs typeface="Times New Roman" panose="02020603050405020304" pitchFamily="18" charset="0"/>
              </a:rPr>
              <a:t>Uniform principles and formats should be followed so that reports are consistent and comparable.</a:t>
            </a:r>
          </a:p>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Relevancy: </a:t>
            </a:r>
            <a:r>
              <a:rPr lang="en-US" sz="2000" dirty="0">
                <a:latin typeface="Times New Roman" panose="02020603050405020304" pitchFamily="18" charset="0"/>
                <a:cs typeface="Times New Roman" panose="02020603050405020304" pitchFamily="18" charset="0"/>
              </a:rPr>
              <a:t>Only relevant information should be included; unnecessary data should be avoided.</a:t>
            </a:r>
          </a:p>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Simplicity: </a:t>
            </a:r>
            <a:r>
              <a:rPr lang="en-US" sz="2000" dirty="0">
                <a:latin typeface="Times New Roman" panose="02020603050405020304" pitchFamily="18" charset="0"/>
                <a:cs typeface="Times New Roman" panose="02020603050405020304" pitchFamily="18" charset="0"/>
              </a:rPr>
              <a:t>Report should be easy to understand, avoiding too much jargon and complexity.</a:t>
            </a:r>
          </a:p>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Principle of exception: </a:t>
            </a:r>
            <a:r>
              <a:rPr lang="en-US" sz="2000" dirty="0">
                <a:latin typeface="Times New Roman" panose="02020603050405020304" pitchFamily="18" charset="0"/>
                <a:cs typeface="Times New Roman" panose="02020603050405020304" pitchFamily="18" charset="0"/>
              </a:rPr>
              <a:t>Reports should highlight important and exceptional matters, since top management has limited time.</a:t>
            </a:r>
          </a:p>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Controllability: </a:t>
            </a:r>
            <a:r>
              <a:rPr lang="en-US" sz="2000" dirty="0">
                <a:latin typeface="Times New Roman" panose="02020603050405020304" pitchFamily="18" charset="0"/>
                <a:cs typeface="Times New Roman" panose="02020603050405020304" pitchFamily="18" charset="0"/>
              </a:rPr>
              <a:t>Reports should identify controllable and uncontrollable factors, and responsibility should not be fixed for uncontrollable items.</a:t>
            </a: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98981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6FF81A-3EDF-086C-E4BE-B57F3956F202}"/>
              </a:ext>
            </a:extLst>
          </p:cNvPr>
          <p:cNvSpPr>
            <a:spLocks noGrp="1"/>
          </p:cNvSpPr>
          <p:nvPr>
            <p:ph idx="1"/>
          </p:nvPr>
        </p:nvSpPr>
        <p:spPr>
          <a:xfrm>
            <a:off x="533400" y="1663065"/>
            <a:ext cx="10515600" cy="4351338"/>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CLASSIFICATION OF REPORT</a:t>
            </a:r>
          </a:p>
          <a:p>
            <a:pPr marL="0" indent="0">
              <a:buNone/>
            </a:pPr>
            <a:endParaRPr lang="en-IN" sz="2400" b="1"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2D52F222-C5D1-CC8A-51AB-BAA9E9A8B4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60" y="2183785"/>
            <a:ext cx="11775440" cy="4258269"/>
          </a:xfrm>
          <a:prstGeom prst="rect">
            <a:avLst/>
          </a:prstGeom>
        </p:spPr>
      </p:pic>
    </p:spTree>
    <p:extLst>
      <p:ext uri="{BB962C8B-B14F-4D97-AF65-F5344CB8AC3E}">
        <p14:creationId xmlns:p14="http://schemas.microsoft.com/office/powerpoint/2010/main" val="24294534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70880FDB-34FA-CE7D-7C07-F7BAAC7A931D}"/>
              </a:ext>
            </a:extLst>
          </p:cNvPr>
          <p:cNvSpPr>
            <a:spLocks noGrp="1" noChangeArrowheads="1"/>
          </p:cNvSpPr>
          <p:nvPr>
            <p:ph idx="1"/>
          </p:nvPr>
        </p:nvSpPr>
        <p:spPr bwMode="auto">
          <a:xfrm>
            <a:off x="152400" y="1345745"/>
            <a:ext cx="12324080" cy="4985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None/>
              <a:tabLst/>
            </a:pPr>
            <a:r>
              <a:rPr kumimoji="0" lang="en-US" altLang="en-US" sz="1800" b="1" i="0" u="none" strike="noStrike" cap="none" normalizeH="0" baseline="0" dirty="0">
                <a:ln>
                  <a:noFill/>
                </a:ln>
                <a:solidFill>
                  <a:schemeClr val="tx1"/>
                </a:solidFill>
                <a:effectLst/>
                <a:latin typeface="Arial" panose="020B0604020202020204" pitchFamily="34" charset="0"/>
              </a:rPr>
              <a:t>1</a:t>
            </a: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On the basis of Legal Requirement</a:t>
            </a:r>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Statutory reports </a:t>
            </a:r>
            <a:r>
              <a:rPr kumimoji="0" lang="en-US" altLang="en-US" sz="20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Required by law (e.g. reports to Registrar of Companies).</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Non-statutory reports </a:t>
            </a: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Prepared voluntarily to help management in planning, control, etc.</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2. On the basis of Formality</a:t>
            </a:r>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Formal reports</a:t>
            </a: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 In a set format, through proper channels (e.g. Director’s report).</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Informal reports</a:t>
            </a: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 Simple, maybe in letter or memo form, used for internal communication</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3. On the basis of Function</a:t>
            </a:r>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Informational reports</a:t>
            </a: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 Only give data/information, no suggestion.</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Interpretive / Recommendatory reports</a:t>
            </a: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 </a:t>
            </a:r>
            <a:r>
              <a:rPr kumimoji="0" lang="en-US" altLang="en-US" sz="20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Give data plus analysis and recommendations.</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4. On the basis of Number of Persons</a:t>
            </a:r>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Reports by individuals</a:t>
            </a: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 Prepared by one person (e.g. secretary’s report).</a:t>
            </a:r>
          </a:p>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Reports by committees</a:t>
            </a:r>
            <a:r>
              <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 Prepared by a committee or sub-committee for bigger issues.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74044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FC68DB-0518-EEAD-A3CC-D1E46837EBA6}"/>
              </a:ext>
            </a:extLst>
          </p:cNvPr>
          <p:cNvSpPr>
            <a:spLocks noGrp="1"/>
          </p:cNvSpPr>
          <p:nvPr>
            <p:ph idx="1"/>
          </p:nvPr>
        </p:nvSpPr>
        <p:spPr>
          <a:xfrm>
            <a:off x="487680" y="1530984"/>
            <a:ext cx="11145520" cy="5113655"/>
          </a:xfrm>
        </p:spPr>
        <p:txBody>
          <a:bodyPr>
            <a:normAutofit fontScale="92500" lnSpcReduction="10000"/>
          </a:bodyPr>
          <a:lstStyle/>
          <a:p>
            <a:pPr marL="0" indent="0">
              <a:buNone/>
            </a:pPr>
            <a:r>
              <a:rPr lang="en-IN" sz="2400" b="1" dirty="0">
                <a:latin typeface="Times New Roman" panose="02020603050405020304" pitchFamily="18" charset="0"/>
                <a:cs typeface="Times New Roman" panose="02020603050405020304" pitchFamily="18" charset="0"/>
              </a:rPr>
              <a:t>COST AUDIT</a:t>
            </a:r>
          </a:p>
          <a:p>
            <a:pPr marL="0" indent="0">
              <a:buNone/>
            </a:pPr>
            <a:r>
              <a:rPr lang="en-US" sz="2200" dirty="0">
                <a:latin typeface="Times New Roman" panose="02020603050405020304" pitchFamily="18" charset="0"/>
                <a:cs typeface="Times New Roman" panose="02020603050405020304" pitchFamily="18" charset="0"/>
              </a:rPr>
              <a:t>Cost Audit means checking the cost records of a company to see:</a:t>
            </a:r>
          </a:p>
          <a:p>
            <a:r>
              <a:rPr lang="en-US" sz="2200" dirty="0">
                <a:latin typeface="Times New Roman" panose="02020603050405020304" pitchFamily="18" charset="0"/>
                <a:cs typeface="Times New Roman" panose="02020603050405020304" pitchFamily="18" charset="0"/>
              </a:rPr>
              <a:t>Are all costs (material, </a:t>
            </a:r>
            <a:r>
              <a:rPr lang="en-US" sz="2200" dirty="0" err="1">
                <a:latin typeface="Times New Roman" panose="02020603050405020304" pitchFamily="18" charset="0"/>
                <a:cs typeface="Times New Roman" panose="02020603050405020304" pitchFamily="18" charset="0"/>
              </a:rPr>
              <a:t>labour</a:t>
            </a:r>
            <a:r>
              <a:rPr lang="en-US" sz="2200" dirty="0">
                <a:latin typeface="Times New Roman" panose="02020603050405020304" pitchFamily="18" charset="0"/>
                <a:cs typeface="Times New Roman" panose="02020603050405020304" pitchFamily="18" charset="0"/>
              </a:rPr>
              <a:t>, overhead) recorded properly?</a:t>
            </a:r>
          </a:p>
          <a:p>
            <a:r>
              <a:rPr lang="en-US" sz="2200" dirty="0">
                <a:latin typeface="Times New Roman" panose="02020603050405020304" pitchFamily="18" charset="0"/>
                <a:cs typeface="Times New Roman" panose="02020603050405020304" pitchFamily="18" charset="0"/>
              </a:rPr>
              <a:t>Are costs correctly allocated to each product or service?</a:t>
            </a:r>
          </a:p>
          <a:p>
            <a:r>
              <a:rPr lang="en-US" sz="2200" dirty="0">
                <a:latin typeface="Times New Roman" panose="02020603050405020304" pitchFamily="18" charset="0"/>
                <a:cs typeface="Times New Roman" panose="02020603050405020304" pitchFamily="18" charset="0"/>
              </a:rPr>
              <a:t>Are cost accounting principles and plans followed properly?</a:t>
            </a:r>
          </a:p>
          <a:p>
            <a:pPr marL="0" indent="0">
              <a:buNone/>
            </a:pPr>
            <a:r>
              <a:rPr lang="en-US" sz="2200" dirty="0">
                <a:latin typeface="Times New Roman" panose="02020603050405020304" pitchFamily="18" charset="0"/>
                <a:cs typeface="Times New Roman" panose="02020603050405020304" pitchFamily="18" charset="0"/>
              </a:rPr>
              <a:t>It is like a detailed checking of cost accounts to make sure everything is correct and efficient.</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According to CIMA, London, cost audit is "the verification of cost accounts and a check on the adherence to the cost accounting plan". </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Thus, cost audit is different from financial audit because it focuses on cost records and efficiency, not just profit and loss.</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In practice, cost audit also examines whether </a:t>
            </a:r>
            <a:r>
              <a:rPr lang="en-US" sz="2200" dirty="0" err="1">
                <a:latin typeface="Times New Roman" panose="02020603050405020304" pitchFamily="18" charset="0"/>
                <a:cs typeface="Times New Roman" panose="02020603050405020304" pitchFamily="18" charset="0"/>
              </a:rPr>
              <a:t>labour</a:t>
            </a:r>
            <a:r>
              <a:rPr lang="en-US" sz="2200" dirty="0">
                <a:latin typeface="Times New Roman" panose="02020603050405020304" pitchFamily="18" charset="0"/>
                <a:cs typeface="Times New Roman" panose="02020603050405020304" pitchFamily="18" charset="0"/>
              </a:rPr>
              <a:t>, materials and machinery are used efficiently, whether there is wastage, and whether the cost statements present a true and fair view of the cost of production. </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In India, statutory cost audit has been introduced by the Government for certain important industries to review and appraise their cost records.</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54382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11DA20-7040-3569-65C4-75EEF4E0ABEB}"/>
              </a:ext>
            </a:extLst>
          </p:cNvPr>
          <p:cNvSpPr>
            <a:spLocks noGrp="1"/>
          </p:cNvSpPr>
          <p:nvPr>
            <p:ph idx="1"/>
          </p:nvPr>
        </p:nvSpPr>
        <p:spPr>
          <a:xfrm>
            <a:off x="518160" y="1554480"/>
            <a:ext cx="11226800" cy="5140959"/>
          </a:xfrm>
        </p:spPr>
        <p:txBody>
          <a:bodyPr>
            <a:normAutofit fontScale="92500" lnSpcReduction="10000"/>
          </a:bodyPr>
          <a:lstStyle/>
          <a:p>
            <a:pPr marL="0" indent="0">
              <a:buNone/>
            </a:pPr>
            <a:r>
              <a:rPr lang="en-US" sz="2200" b="1" dirty="0">
                <a:latin typeface="Times New Roman" panose="02020603050405020304" pitchFamily="18" charset="0"/>
                <a:cs typeface="Times New Roman" panose="02020603050405020304" pitchFamily="18" charset="0"/>
              </a:rPr>
              <a:t>5. On the basis of Frequency</a:t>
            </a:r>
            <a:endParaRPr lang="en-US" sz="2200" dirty="0">
              <a:latin typeface="Times New Roman" panose="02020603050405020304" pitchFamily="18" charset="0"/>
              <a:cs typeface="Times New Roman" panose="02020603050405020304" pitchFamily="18" charset="0"/>
            </a:endParaRPr>
          </a:p>
          <a:p>
            <a:pPr marL="263525" lvl="1" indent="-171450">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Routine reports</a:t>
            </a:r>
            <a:r>
              <a:rPr lang="en-US" sz="2200" dirty="0">
                <a:latin typeface="Times New Roman" panose="02020603050405020304" pitchFamily="18" charset="0"/>
                <a:cs typeface="Times New Roman" panose="02020603050405020304" pitchFamily="18" charset="0"/>
              </a:rPr>
              <a:t> – Prepared regularly (daily, monthly, yearly), e.g. monthly sales report.</a:t>
            </a:r>
          </a:p>
          <a:p>
            <a:pPr marL="263525" lvl="1" indent="-171450">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Special reports</a:t>
            </a:r>
            <a:r>
              <a:rPr lang="en-US" sz="2200" dirty="0">
                <a:latin typeface="Times New Roman" panose="02020603050405020304" pitchFamily="18" charset="0"/>
                <a:cs typeface="Times New Roman" panose="02020603050405020304" pitchFamily="18" charset="0"/>
              </a:rPr>
              <a:t> – For specific, non-recurring issues (e.g. report on strike, new product feasibility).</a:t>
            </a:r>
          </a:p>
          <a:p>
            <a:pPr marL="92075" lvl="1" indent="0">
              <a:buNone/>
            </a:pPr>
            <a:endParaRPr lang="en-US" sz="2200" dirty="0">
              <a:latin typeface="Times New Roman" panose="02020603050405020304" pitchFamily="18" charset="0"/>
              <a:cs typeface="Times New Roman" panose="02020603050405020304" pitchFamily="18" charset="0"/>
            </a:endParaRPr>
          </a:p>
          <a:p>
            <a:pPr marL="0" indent="0">
              <a:buNone/>
            </a:pPr>
            <a:r>
              <a:rPr lang="en-US" sz="2200" b="1" dirty="0">
                <a:latin typeface="Times New Roman" panose="02020603050405020304" pitchFamily="18" charset="0"/>
                <a:cs typeface="Times New Roman" panose="02020603050405020304" pitchFamily="18" charset="0"/>
              </a:rPr>
              <a:t>6. On the basis of Length</a:t>
            </a:r>
            <a:endParaRPr lang="en-US" sz="2200" dirty="0">
              <a:latin typeface="Times New Roman" panose="02020603050405020304" pitchFamily="18" charset="0"/>
              <a:cs typeface="Times New Roman" panose="02020603050405020304" pitchFamily="18" charset="0"/>
            </a:endParaRPr>
          </a:p>
          <a:p>
            <a:pPr marL="263525" lvl="1">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Short reports</a:t>
            </a:r>
            <a:r>
              <a:rPr lang="en-US" sz="2200" dirty="0">
                <a:latin typeface="Times New Roman" panose="02020603050405020304" pitchFamily="18" charset="0"/>
                <a:cs typeface="Times New Roman" panose="02020603050405020304" pitchFamily="18" charset="0"/>
              </a:rPr>
              <a:t> – Brief, limited in scope, normally up to a few pages.</a:t>
            </a:r>
          </a:p>
          <a:p>
            <a:pPr marL="263525" lvl="1">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Long reports</a:t>
            </a:r>
            <a:r>
              <a:rPr lang="en-US" sz="2200" dirty="0">
                <a:latin typeface="Times New Roman" panose="02020603050405020304" pitchFamily="18" charset="0"/>
                <a:cs typeface="Times New Roman" panose="02020603050405020304" pitchFamily="18" charset="0"/>
              </a:rPr>
              <a:t> – Detailed, comprehensive analysis of important issues.</a:t>
            </a:r>
          </a:p>
          <a:p>
            <a:pPr marL="34925" lvl="1" indent="0">
              <a:buNone/>
            </a:pPr>
            <a:endParaRPr lang="en-US" sz="2200" dirty="0">
              <a:latin typeface="Times New Roman" panose="02020603050405020304" pitchFamily="18" charset="0"/>
              <a:cs typeface="Times New Roman" panose="02020603050405020304" pitchFamily="18" charset="0"/>
            </a:endParaRPr>
          </a:p>
          <a:p>
            <a:pPr marL="0" indent="0">
              <a:buNone/>
            </a:pPr>
            <a:r>
              <a:rPr lang="en-US" sz="2200" b="1" dirty="0">
                <a:latin typeface="Times New Roman" panose="02020603050405020304" pitchFamily="18" charset="0"/>
                <a:cs typeface="Times New Roman" panose="02020603050405020304" pitchFamily="18" charset="0"/>
              </a:rPr>
              <a:t>7. On the basis of Subject Matter</a:t>
            </a:r>
            <a:endParaRPr lang="en-US" sz="2200" dirty="0">
              <a:latin typeface="Times New Roman" panose="02020603050405020304" pitchFamily="18" charset="0"/>
              <a:cs typeface="Times New Roman" panose="02020603050405020304" pitchFamily="18" charset="0"/>
            </a:endParaRPr>
          </a:p>
          <a:p>
            <a:pPr marL="263525" lvl="1">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Marketing reports</a:t>
            </a:r>
            <a:r>
              <a:rPr lang="en-US" sz="2200" dirty="0">
                <a:latin typeface="Times New Roman" panose="02020603050405020304" pitchFamily="18" charset="0"/>
                <a:cs typeface="Times New Roman" panose="02020603050405020304" pitchFamily="18" charset="0"/>
              </a:rPr>
              <a:t> – About customers, competitors, sales, demand, etc.</a:t>
            </a:r>
          </a:p>
          <a:p>
            <a:pPr marL="263525" lvl="1">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Accounting reports</a:t>
            </a:r>
            <a:r>
              <a:rPr lang="en-US" sz="2200" dirty="0">
                <a:latin typeface="Times New Roman" panose="02020603050405020304" pitchFamily="18" charset="0"/>
                <a:cs typeface="Times New Roman" panose="02020603050405020304" pitchFamily="18" charset="0"/>
              </a:rPr>
              <a:t> – About financial position, profits, assets, liabilities, expenses, etc.</a:t>
            </a:r>
          </a:p>
          <a:p>
            <a:pPr marL="263525" lvl="1">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Production reports</a:t>
            </a:r>
            <a:r>
              <a:rPr lang="en-US" sz="2200" dirty="0">
                <a:latin typeface="Times New Roman" panose="02020603050405020304" pitchFamily="18" charset="0"/>
                <a:cs typeface="Times New Roman" panose="02020603050405020304" pitchFamily="18" charset="0"/>
              </a:rPr>
              <a:t> – About quantity and efficiency of production.</a:t>
            </a:r>
          </a:p>
          <a:p>
            <a:pPr marL="34925" lvl="1" indent="0">
              <a:buNone/>
            </a:pPr>
            <a:endParaRPr lang="en-US" sz="2200" dirty="0">
              <a:latin typeface="Times New Roman" panose="02020603050405020304" pitchFamily="18" charset="0"/>
              <a:cs typeface="Times New Roman" panose="02020603050405020304" pitchFamily="18" charset="0"/>
            </a:endParaRPr>
          </a:p>
          <a:p>
            <a:pPr marL="0" indent="0">
              <a:buNone/>
            </a:pPr>
            <a:r>
              <a:rPr lang="en-US" sz="2200" b="1" dirty="0">
                <a:latin typeface="Times New Roman" panose="02020603050405020304" pitchFamily="18" charset="0"/>
                <a:cs typeface="Times New Roman" panose="02020603050405020304" pitchFamily="18" charset="0"/>
              </a:rPr>
              <a:t>8. On the basis of Nature of Subject</a:t>
            </a:r>
            <a:endParaRPr lang="en-US" sz="2200" dirty="0">
              <a:latin typeface="Times New Roman" panose="02020603050405020304" pitchFamily="18" charset="0"/>
              <a:cs typeface="Times New Roman" panose="02020603050405020304" pitchFamily="18" charset="0"/>
            </a:endParaRPr>
          </a:p>
          <a:p>
            <a:pPr marL="263525" lvl="1">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Problem-determining reports</a:t>
            </a:r>
            <a:r>
              <a:rPr lang="en-US" sz="2200" dirty="0">
                <a:latin typeface="Times New Roman" panose="02020603050405020304" pitchFamily="18" charset="0"/>
                <a:cs typeface="Times New Roman" panose="02020603050405020304" pitchFamily="18" charset="0"/>
              </a:rPr>
              <a:t> – Identify and </a:t>
            </a:r>
            <a:r>
              <a:rPr lang="en-US" sz="2200" dirty="0" err="1">
                <a:latin typeface="Times New Roman" panose="02020603050405020304" pitchFamily="18" charset="0"/>
                <a:cs typeface="Times New Roman" panose="02020603050405020304" pitchFamily="18" charset="0"/>
              </a:rPr>
              <a:t>analyse</a:t>
            </a:r>
            <a:r>
              <a:rPr lang="en-US" sz="2200" dirty="0">
                <a:latin typeface="Times New Roman" panose="02020603050405020304" pitchFamily="18" charset="0"/>
                <a:cs typeface="Times New Roman" panose="02020603050405020304" pitchFamily="18" charset="0"/>
              </a:rPr>
              <a:t> problems and their causes.</a:t>
            </a:r>
          </a:p>
          <a:p>
            <a:pPr marL="263525" lvl="1">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Technical reports</a:t>
            </a:r>
            <a:r>
              <a:rPr lang="en-US" sz="2200" dirty="0">
                <a:latin typeface="Times New Roman" panose="02020603050405020304" pitchFamily="18" charset="0"/>
                <a:cs typeface="Times New Roman" panose="02020603050405020304" pitchFamily="18" charset="0"/>
              </a:rPr>
              <a:t> – On technical subjects; may or may not contain recommendations.</a:t>
            </a:r>
          </a:p>
          <a:p>
            <a:pPr marL="0" indent="0">
              <a:buNone/>
            </a:pPr>
            <a:endParaRPr lang="en-IN" dirty="0"/>
          </a:p>
        </p:txBody>
      </p:sp>
    </p:spTree>
    <p:extLst>
      <p:ext uri="{BB962C8B-B14F-4D97-AF65-F5344CB8AC3E}">
        <p14:creationId xmlns:p14="http://schemas.microsoft.com/office/powerpoint/2010/main" val="21490888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F3DDD12-8294-FFA7-CFD7-90565CB472E8}"/>
              </a:ext>
            </a:extLst>
          </p:cNvPr>
          <p:cNvSpPr>
            <a:spLocks noGrp="1"/>
          </p:cNvSpPr>
          <p:nvPr>
            <p:ph idx="1"/>
          </p:nvPr>
        </p:nvSpPr>
        <p:spPr>
          <a:xfrm>
            <a:off x="345440" y="1391920"/>
            <a:ext cx="12283440" cy="5384800"/>
          </a:xfrm>
        </p:spPr>
        <p:txBody>
          <a:bodyPr>
            <a:normAutofit fontScale="47500" lnSpcReduction="20000"/>
          </a:bodyPr>
          <a:lstStyle/>
          <a:p>
            <a:pPr marL="0" indent="0">
              <a:buNone/>
            </a:pPr>
            <a:r>
              <a:rPr lang="en-US" sz="4200" b="1" dirty="0">
                <a:latin typeface="Times New Roman" panose="02020603050405020304" pitchFamily="18" charset="0"/>
                <a:cs typeface="Times New Roman" panose="02020603050405020304" pitchFamily="18" charset="0"/>
              </a:rPr>
              <a:t>STRUCTURE OF REPORT</a:t>
            </a:r>
          </a:p>
          <a:p>
            <a:r>
              <a:rPr lang="en-US" sz="4200" b="1" dirty="0">
                <a:latin typeface="Times New Roman" panose="02020603050405020304" pitchFamily="18" charset="0"/>
                <a:cs typeface="Times New Roman" panose="02020603050405020304" pitchFamily="18" charset="0"/>
              </a:rPr>
              <a:t>Title page: </a:t>
            </a:r>
            <a:r>
              <a:rPr lang="en-US" sz="4200" dirty="0">
                <a:latin typeface="Times New Roman" panose="02020603050405020304" pitchFamily="18" charset="0"/>
                <a:cs typeface="Times New Roman" panose="02020603050405020304" pitchFamily="18" charset="0"/>
              </a:rPr>
              <a:t>Title of report, name of author, date, and to whom it is submitted.</a:t>
            </a:r>
          </a:p>
          <a:p>
            <a:r>
              <a:rPr lang="en-US" sz="4200" b="1" dirty="0">
                <a:latin typeface="Times New Roman" panose="02020603050405020304" pitchFamily="18" charset="0"/>
                <a:cs typeface="Times New Roman" panose="02020603050405020304" pitchFamily="18" charset="0"/>
              </a:rPr>
              <a:t>Table of contents: </a:t>
            </a:r>
            <a:r>
              <a:rPr lang="en-US" sz="4200" dirty="0">
                <a:latin typeface="Times New Roman" panose="02020603050405020304" pitchFamily="18" charset="0"/>
                <a:cs typeface="Times New Roman" panose="02020603050405020304" pitchFamily="18" charset="0"/>
              </a:rPr>
              <a:t>List of sections and sub-sections with page numbers.</a:t>
            </a:r>
          </a:p>
          <a:p>
            <a:r>
              <a:rPr lang="en-US" sz="4200" b="1" dirty="0">
                <a:latin typeface="Times New Roman" panose="02020603050405020304" pitchFamily="18" charset="0"/>
                <a:cs typeface="Times New Roman" panose="02020603050405020304" pitchFamily="18" charset="0"/>
              </a:rPr>
              <a:t>Executive summary / Abstract: </a:t>
            </a:r>
            <a:r>
              <a:rPr lang="en-US" sz="4200" dirty="0">
                <a:latin typeface="Times New Roman" panose="02020603050405020304" pitchFamily="18" charset="0"/>
                <a:cs typeface="Times New Roman" panose="02020603050405020304" pitchFamily="18" charset="0"/>
              </a:rPr>
              <a:t>Brief summary of main points, findings and conclusions (generally for long reports).</a:t>
            </a:r>
          </a:p>
          <a:p>
            <a:r>
              <a:rPr lang="en-US" sz="4200" b="1" dirty="0">
                <a:latin typeface="Times New Roman" panose="02020603050405020304" pitchFamily="18" charset="0"/>
                <a:cs typeface="Times New Roman" panose="02020603050405020304" pitchFamily="18" charset="0"/>
              </a:rPr>
              <a:t>Introduction: </a:t>
            </a:r>
            <a:r>
              <a:rPr lang="en-US" sz="4200" dirty="0">
                <a:latin typeface="Times New Roman" panose="02020603050405020304" pitchFamily="18" charset="0"/>
                <a:cs typeface="Times New Roman" panose="02020603050405020304" pitchFamily="18" charset="0"/>
              </a:rPr>
              <a:t>Background, scope, objectives and purpose of the report, and sometimes methodology used.</a:t>
            </a:r>
          </a:p>
          <a:p>
            <a:r>
              <a:rPr lang="en-US" sz="4200" b="1" dirty="0">
                <a:latin typeface="Times New Roman" panose="02020603050405020304" pitchFamily="18" charset="0"/>
                <a:cs typeface="Times New Roman" panose="02020603050405020304" pitchFamily="18" charset="0"/>
              </a:rPr>
              <a:t>Body of the report: </a:t>
            </a:r>
            <a:r>
              <a:rPr lang="en-US" sz="4200" dirty="0">
                <a:latin typeface="Times New Roman" panose="02020603050405020304" pitchFamily="18" charset="0"/>
                <a:cs typeface="Times New Roman" panose="02020603050405020304" pitchFamily="18" charset="0"/>
              </a:rPr>
              <a:t>The main part, containing:</a:t>
            </a:r>
          </a:p>
          <a:p>
            <a:pPr marL="447675" lvl="2" indent="90488"/>
            <a:r>
              <a:rPr lang="en-US" sz="4200" dirty="0">
                <a:latin typeface="Times New Roman" panose="02020603050405020304" pitchFamily="18" charset="0"/>
                <a:cs typeface="Times New Roman" panose="02020603050405020304" pitchFamily="18" charset="0"/>
              </a:rPr>
              <a:t>Literature review (if academic)</a:t>
            </a:r>
          </a:p>
          <a:p>
            <a:pPr marL="447675" lvl="2" indent="90488"/>
            <a:r>
              <a:rPr lang="en-US" sz="4200" dirty="0">
                <a:latin typeface="Times New Roman" panose="02020603050405020304" pitchFamily="18" charset="0"/>
                <a:cs typeface="Times New Roman" panose="02020603050405020304" pitchFamily="18" charset="0"/>
              </a:rPr>
              <a:t>Method used</a:t>
            </a:r>
          </a:p>
          <a:p>
            <a:pPr marL="447675" lvl="2" indent="90488"/>
            <a:r>
              <a:rPr lang="en-US" sz="4200" dirty="0">
                <a:latin typeface="Times New Roman" panose="02020603050405020304" pitchFamily="18" charset="0"/>
                <a:cs typeface="Times New Roman" panose="02020603050405020304" pitchFamily="18" charset="0"/>
              </a:rPr>
              <a:t>Data / findings</a:t>
            </a:r>
          </a:p>
          <a:p>
            <a:pPr marL="447675" lvl="2" indent="90488"/>
            <a:r>
              <a:rPr lang="en-US" sz="4200" dirty="0">
                <a:latin typeface="Times New Roman" panose="02020603050405020304" pitchFamily="18" charset="0"/>
                <a:cs typeface="Times New Roman" panose="02020603050405020304" pitchFamily="18" charset="0"/>
              </a:rPr>
              <a:t>Analysis and discussion</a:t>
            </a:r>
          </a:p>
          <a:p>
            <a:pPr marL="92075" lvl="1" indent="0">
              <a:buNone/>
            </a:pPr>
            <a:r>
              <a:rPr lang="en-US" sz="4200" dirty="0">
                <a:latin typeface="Times New Roman" panose="02020603050405020304" pitchFamily="18" charset="0"/>
                <a:cs typeface="Times New Roman" panose="02020603050405020304" pitchFamily="18" charset="0"/>
              </a:rPr>
              <a:t>    Presented with headings, sub-headings, tables, charts, etc.</a:t>
            </a:r>
          </a:p>
          <a:p>
            <a:r>
              <a:rPr lang="en-US" sz="4200" b="1" dirty="0">
                <a:latin typeface="Times New Roman" panose="02020603050405020304" pitchFamily="18" charset="0"/>
                <a:cs typeface="Times New Roman" panose="02020603050405020304" pitchFamily="18" charset="0"/>
              </a:rPr>
              <a:t>Conclusion: </a:t>
            </a:r>
            <a:r>
              <a:rPr lang="en-US" sz="4200" dirty="0">
                <a:latin typeface="Times New Roman" panose="02020603050405020304" pitchFamily="18" charset="0"/>
                <a:cs typeface="Times New Roman" panose="02020603050405020304" pitchFamily="18" charset="0"/>
              </a:rPr>
              <a:t>Summary of key findings – no new information here.</a:t>
            </a:r>
          </a:p>
          <a:p>
            <a:r>
              <a:rPr lang="en-US" sz="4200" b="1" dirty="0">
                <a:latin typeface="Times New Roman" panose="02020603050405020304" pitchFamily="18" charset="0"/>
                <a:cs typeface="Times New Roman" panose="02020603050405020304" pitchFamily="18" charset="0"/>
              </a:rPr>
              <a:t>Recommendations: </a:t>
            </a:r>
            <a:r>
              <a:rPr lang="en-US" sz="4200" dirty="0">
                <a:latin typeface="Times New Roman" panose="02020603050405020304" pitchFamily="18" charset="0"/>
                <a:cs typeface="Times New Roman" panose="02020603050405020304" pitchFamily="18" charset="0"/>
              </a:rPr>
              <a:t>Suggested solutions or actions based on findings (may be optional).</a:t>
            </a:r>
          </a:p>
          <a:p>
            <a:r>
              <a:rPr lang="en-US" sz="4200" b="1" dirty="0">
                <a:latin typeface="Times New Roman" panose="02020603050405020304" pitchFamily="18" charset="0"/>
                <a:cs typeface="Times New Roman" panose="02020603050405020304" pitchFamily="18" charset="0"/>
              </a:rPr>
              <a:t>Bibliography / References: </a:t>
            </a:r>
            <a:r>
              <a:rPr lang="en-US" sz="4200" dirty="0">
                <a:latin typeface="Times New Roman" panose="02020603050405020304" pitchFamily="18" charset="0"/>
                <a:cs typeface="Times New Roman" panose="02020603050405020304" pitchFamily="18" charset="0"/>
              </a:rPr>
              <a:t>Books, articles, websites used.</a:t>
            </a:r>
          </a:p>
          <a:p>
            <a:r>
              <a:rPr lang="en-US" sz="4200" b="1" dirty="0">
                <a:latin typeface="Times New Roman" panose="02020603050405020304" pitchFamily="18" charset="0"/>
                <a:cs typeface="Times New Roman" panose="02020603050405020304" pitchFamily="18" charset="0"/>
              </a:rPr>
              <a:t>Glossary: </a:t>
            </a:r>
            <a:r>
              <a:rPr lang="en-US" sz="4200" dirty="0">
                <a:latin typeface="Times New Roman" panose="02020603050405020304" pitchFamily="18" charset="0"/>
                <a:cs typeface="Times New Roman" panose="02020603050405020304" pitchFamily="18" charset="0"/>
              </a:rPr>
              <a:t>Meaning of important technical terms used in the report.</a:t>
            </a:r>
          </a:p>
          <a:p>
            <a:r>
              <a:rPr lang="en-US" sz="4200" b="1" dirty="0">
                <a:latin typeface="Times New Roman" panose="02020603050405020304" pitchFamily="18" charset="0"/>
                <a:cs typeface="Times New Roman" panose="02020603050405020304" pitchFamily="18" charset="0"/>
              </a:rPr>
              <a:t>Appendix / Annexure: </a:t>
            </a:r>
            <a:r>
              <a:rPr lang="en-US" sz="4200" dirty="0">
                <a:latin typeface="Times New Roman" panose="02020603050405020304" pitchFamily="18" charset="0"/>
                <a:cs typeface="Times New Roman" panose="02020603050405020304" pitchFamily="18" charset="0"/>
              </a:rPr>
              <a:t>Detailed data, tables or documents that support the report but are too long for the main body.</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34157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B34AEE3-1E91-F6EC-8A6A-7F7815569CEF}"/>
              </a:ext>
            </a:extLst>
          </p:cNvPr>
          <p:cNvSpPr>
            <a:spLocks noGrp="1"/>
          </p:cNvSpPr>
          <p:nvPr>
            <p:ph idx="1"/>
          </p:nvPr>
        </p:nvSpPr>
        <p:spPr>
          <a:xfrm>
            <a:off x="589280" y="1442720"/>
            <a:ext cx="11186160" cy="508000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SEGMENT REPORTING</a:t>
            </a:r>
          </a:p>
          <a:p>
            <a:pPr marL="0" indent="0">
              <a:buNone/>
            </a:pPr>
            <a:r>
              <a:rPr lang="en-US" sz="2000" dirty="0">
                <a:latin typeface="Times New Roman" panose="02020603050405020304" pitchFamily="18" charset="0"/>
                <a:cs typeface="Times New Roman" panose="02020603050405020304" pitchFamily="18" charset="0"/>
              </a:rPr>
              <a:t>Segment reporting is the process of presenting financial and operational information for the different parts of a business, such as product lines, services, or geographical areas. It helps stakeholders understand how each segment contributes to the overall performance of the enterprise. </a:t>
            </a:r>
          </a:p>
          <a:p>
            <a:pPr marL="0" indent="0">
              <a:buNone/>
            </a:pPr>
            <a:r>
              <a:rPr lang="en-US" sz="2000" dirty="0">
                <a:latin typeface="Times New Roman" panose="02020603050405020304" pitchFamily="18" charset="0"/>
                <a:cs typeface="Times New Roman" panose="02020603050405020304" pitchFamily="18" charset="0"/>
              </a:rPr>
              <a:t>This is especially important for diversified or multi-location companies, where overall financial statements may not reveal the performance of individual segments.</a:t>
            </a:r>
          </a:p>
          <a:p>
            <a:pPr marL="0" indent="0">
              <a:buNone/>
            </a:pPr>
            <a:r>
              <a:rPr lang="en-US" sz="2000" b="1" dirty="0">
                <a:latin typeface="Times New Roman" panose="02020603050405020304" pitchFamily="18" charset="0"/>
                <a:cs typeface="Times New Roman" panose="02020603050405020304" pitchFamily="18" charset="0"/>
              </a:rPr>
              <a:t>Objectives:</a:t>
            </a:r>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Better understanding of performance:</a:t>
            </a:r>
            <a:r>
              <a:rPr lang="en-US" sz="2000" dirty="0">
                <a:latin typeface="Times New Roman" panose="02020603050405020304" pitchFamily="18" charset="0"/>
                <a:cs typeface="Times New Roman" panose="02020603050405020304" pitchFamily="18" charset="0"/>
              </a:rPr>
              <a:t> Shows how each product, service, or region is performing.</a:t>
            </a:r>
          </a:p>
          <a:p>
            <a:r>
              <a:rPr lang="en-US" sz="2000" b="1" dirty="0">
                <a:latin typeface="Times New Roman" panose="02020603050405020304" pitchFamily="18" charset="0"/>
                <a:cs typeface="Times New Roman" panose="02020603050405020304" pitchFamily="18" charset="0"/>
              </a:rPr>
              <a:t>Risk and return assessment:</a:t>
            </a:r>
            <a:r>
              <a:rPr lang="en-US" sz="2000" dirty="0">
                <a:latin typeface="Times New Roman" panose="02020603050405020304" pitchFamily="18" charset="0"/>
                <a:cs typeface="Times New Roman" panose="02020603050405020304" pitchFamily="18" charset="0"/>
              </a:rPr>
              <a:t> Helps investors and management evaluate risks and returns associated with each segment.</a:t>
            </a:r>
          </a:p>
          <a:p>
            <a:r>
              <a:rPr lang="en-US" sz="2000" b="1" dirty="0">
                <a:latin typeface="Times New Roman" panose="02020603050405020304" pitchFamily="18" charset="0"/>
                <a:cs typeface="Times New Roman" panose="02020603050405020304" pitchFamily="18" charset="0"/>
              </a:rPr>
              <a:t>Informed decision-making:</a:t>
            </a:r>
            <a:r>
              <a:rPr lang="en-US" sz="2000" dirty="0">
                <a:latin typeface="Times New Roman" panose="02020603050405020304" pitchFamily="18" charset="0"/>
                <a:cs typeface="Times New Roman" panose="02020603050405020304" pitchFamily="18" charset="0"/>
              </a:rPr>
              <a:t> Enables users to make decisions based on detailed segment-level data rather than aggregated results.</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95769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137A7D-5B5B-F44B-7886-5DE92939B47A}"/>
              </a:ext>
            </a:extLst>
          </p:cNvPr>
          <p:cNvSpPr>
            <a:spLocks noGrp="1"/>
          </p:cNvSpPr>
          <p:nvPr>
            <p:ph idx="1"/>
          </p:nvPr>
        </p:nvSpPr>
        <p:spPr>
          <a:xfrm>
            <a:off x="294640" y="1493520"/>
            <a:ext cx="11348720" cy="4734243"/>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USERS OF SEGMENT REPORTING</a:t>
            </a:r>
            <a:endParaRPr lang="en-US" sz="2000"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Investors:</a:t>
            </a:r>
            <a:r>
              <a:rPr lang="en-US" sz="2000" dirty="0">
                <a:latin typeface="Times New Roman" panose="02020603050405020304" pitchFamily="18" charset="0"/>
                <a:cs typeface="Times New Roman" panose="02020603050405020304" pitchFamily="18" charset="0"/>
              </a:rPr>
              <a:t> Investors use segment reporting to analyze the profitability, growth prospects, and risks of different business segments. By understanding how each division performs, investors can make informed decisions regarding buying, holding, or selling shares, as it reflects the future earning potential of the enterprise.</a:t>
            </a:r>
          </a:p>
          <a:p>
            <a:r>
              <a:rPr lang="en-US" sz="2000" b="1" dirty="0">
                <a:latin typeface="Times New Roman" panose="02020603050405020304" pitchFamily="18" charset="0"/>
                <a:cs typeface="Times New Roman" panose="02020603050405020304" pitchFamily="18" charset="0"/>
              </a:rPr>
              <a:t>Employees:</a:t>
            </a:r>
            <a:r>
              <a:rPr lang="en-US" sz="2000" dirty="0">
                <a:latin typeface="Times New Roman" panose="02020603050405020304" pitchFamily="18" charset="0"/>
                <a:cs typeface="Times New Roman" panose="02020603050405020304" pitchFamily="18" charset="0"/>
              </a:rPr>
              <a:t> Employees refer to segment reports to gauge the performance of their department, product line, or regional operations. This information helps them in career planning, evaluating job security, and negotiating wages or incentives, as it indicates the stability and growth of the area they work in.</a:t>
            </a:r>
          </a:p>
          <a:p>
            <a:r>
              <a:rPr lang="en-US" sz="2000" b="1" dirty="0">
                <a:latin typeface="Times New Roman" panose="02020603050405020304" pitchFamily="18" charset="0"/>
                <a:cs typeface="Times New Roman" panose="02020603050405020304" pitchFamily="18" charset="0"/>
              </a:rPr>
              <a:t>Internal Management:</a:t>
            </a:r>
            <a:r>
              <a:rPr lang="en-US" sz="2000" dirty="0">
                <a:latin typeface="Times New Roman" panose="02020603050405020304" pitchFamily="18" charset="0"/>
                <a:cs typeface="Times New Roman" panose="02020603050405020304" pitchFamily="18" charset="0"/>
              </a:rPr>
              <a:t> Management relies on segment reporting to assess individual segment performance, identify profitable or underperforming areas, and make strategic decisions. It helps in resource allocation, deciding which products or services to continue or discontinue, and in improving overall operational efficiency.</a:t>
            </a:r>
          </a:p>
          <a:p>
            <a:r>
              <a:rPr lang="en-US" sz="2000" b="1" dirty="0">
                <a:latin typeface="Times New Roman" panose="02020603050405020304" pitchFamily="18" charset="0"/>
                <a:cs typeface="Times New Roman" panose="02020603050405020304" pitchFamily="18" charset="0"/>
              </a:rPr>
              <a:t>Government Agencies:</a:t>
            </a:r>
            <a:r>
              <a:rPr lang="en-US" sz="2000" dirty="0">
                <a:latin typeface="Times New Roman" panose="02020603050405020304" pitchFamily="18" charset="0"/>
                <a:cs typeface="Times New Roman" panose="02020603050405020304" pitchFamily="18" charset="0"/>
              </a:rPr>
              <a:t> Segment information helps government authorities monitor sector-wise and geographical performance. It is essential for policy making, regulation, taxation, and economic planning, ensuring that enterprises operate in compliance with legal and economic standards.</a:t>
            </a:r>
          </a:p>
          <a:p>
            <a:endParaRPr lang="en-US" sz="2000" dirty="0">
              <a:latin typeface="Times New Roman" panose="02020603050405020304" pitchFamily="18" charset="0"/>
              <a:cs typeface="Times New Roman" panose="02020603050405020304" pitchFamily="18" charset="0"/>
            </a:endParaRPr>
          </a:p>
          <a:p>
            <a:pPr marL="0" indent="0">
              <a:buNone/>
            </a:pP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15655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F89AA7-FC35-0C55-0993-78158C3B3F33}"/>
              </a:ext>
            </a:extLst>
          </p:cNvPr>
          <p:cNvSpPr>
            <a:spLocks noGrp="1"/>
          </p:cNvSpPr>
          <p:nvPr>
            <p:ph idx="1"/>
          </p:nvPr>
        </p:nvSpPr>
        <p:spPr>
          <a:xfrm>
            <a:off x="685800" y="1815465"/>
            <a:ext cx="10515600" cy="4351338"/>
          </a:xfrm>
        </p:spPr>
        <p:txBody>
          <a:bodyPr>
            <a:normAutofit/>
          </a:bodyPr>
          <a:lstStyle/>
          <a:p>
            <a:r>
              <a:rPr lang="en-US" sz="2000" b="1" dirty="0">
                <a:latin typeface="Times New Roman" panose="02020603050405020304" pitchFamily="18" charset="0"/>
                <a:cs typeface="Times New Roman" panose="02020603050405020304" pitchFamily="18" charset="0"/>
              </a:rPr>
              <a:t>Customers:</a:t>
            </a:r>
            <a:r>
              <a:rPr lang="en-US" sz="2000" dirty="0">
                <a:latin typeface="Times New Roman" panose="02020603050405020304" pitchFamily="18" charset="0"/>
                <a:cs typeface="Times New Roman" panose="02020603050405020304" pitchFamily="18" charset="0"/>
              </a:rPr>
              <a:t> Customers use segment reporting to understand the quality, availability, and pricing of products. It enables them to make informed purchasing decisions and ensures that the company maintains high standards in product supply and service.</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99389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CA9144-8391-AC8C-15D1-1528D053F79A}"/>
              </a:ext>
            </a:extLst>
          </p:cNvPr>
          <p:cNvSpPr>
            <a:spLocks noGrp="1"/>
          </p:cNvSpPr>
          <p:nvPr>
            <p:ph idx="1"/>
          </p:nvPr>
        </p:nvSpPr>
        <p:spPr>
          <a:xfrm>
            <a:off x="284480" y="1473200"/>
            <a:ext cx="11836400" cy="5384800"/>
          </a:xfrm>
        </p:spPr>
        <p:txBody>
          <a:bodyPr>
            <a:normAutofit fontScale="77500" lnSpcReduction="20000"/>
          </a:bodyPr>
          <a:lstStyle/>
          <a:p>
            <a:pPr marL="0" indent="0">
              <a:buNone/>
            </a:pPr>
            <a:r>
              <a:rPr lang="en-US" b="1" dirty="0">
                <a:latin typeface="Times New Roman" panose="02020603050405020304" pitchFamily="18" charset="0"/>
                <a:cs typeface="Times New Roman" panose="02020603050405020304" pitchFamily="18" charset="0"/>
              </a:rPr>
              <a:t>COST REDUCTIO</a:t>
            </a:r>
            <a:r>
              <a:rPr lang="en-US" sz="2400" b="1" dirty="0">
                <a:latin typeface="Times New Roman" panose="02020603050405020304" pitchFamily="18" charset="0"/>
                <a:cs typeface="Times New Roman" panose="02020603050405020304" pitchFamily="18" charset="0"/>
              </a:rPr>
              <a:t>N</a:t>
            </a:r>
          </a:p>
          <a:p>
            <a:pPr marL="0" indent="0">
              <a:buNone/>
            </a:pPr>
            <a:r>
              <a:rPr lang="en-US" sz="2600" dirty="0">
                <a:latin typeface="Times New Roman" panose="02020603050405020304" pitchFamily="18" charset="0"/>
                <a:cs typeface="Times New Roman" panose="02020603050405020304" pitchFamily="18" charset="0"/>
              </a:rPr>
              <a:t>Cost reduction refers to a planned and positive approach to permanently reduce the cost of products or services without affecting their quality, usefulness, or customer satisfaction. It focuses on improving efficiency, eliminating waste, and using resources effectively.</a:t>
            </a:r>
          </a:p>
          <a:p>
            <a:pPr marL="0" indent="0">
              <a:buNone/>
            </a:pPr>
            <a:r>
              <a:rPr lang="en-US" sz="2600" b="1" dirty="0">
                <a:latin typeface="Times New Roman" panose="02020603050405020304" pitchFamily="18" charset="0"/>
                <a:cs typeface="Times New Roman" panose="02020603050405020304" pitchFamily="18" charset="0"/>
              </a:rPr>
              <a:t>Features:</a:t>
            </a:r>
            <a:endParaRPr lang="en-US" sz="26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Real:</a:t>
            </a:r>
            <a:r>
              <a:rPr lang="en-US" sz="2600" dirty="0">
                <a:latin typeface="Times New Roman" panose="02020603050405020304" pitchFamily="18" charset="0"/>
                <a:cs typeface="Times New Roman" panose="02020603050405020304" pitchFamily="18" charset="0"/>
              </a:rPr>
              <a:t> Achieved through genuine improvements, not temporary shortcuts.</a:t>
            </a:r>
          </a:p>
          <a:p>
            <a:pPr>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Permanent:</a:t>
            </a:r>
            <a:r>
              <a:rPr lang="en-US" sz="2600" dirty="0">
                <a:latin typeface="Times New Roman" panose="02020603050405020304" pitchFamily="18" charset="0"/>
                <a:cs typeface="Times New Roman" panose="02020603050405020304" pitchFamily="18" charset="0"/>
              </a:rPr>
              <a:t> Provides lasting reduction, not temporary savings from tax changes or price fluctuations.</a:t>
            </a:r>
          </a:p>
          <a:p>
            <a:pPr>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Non-impairing:</a:t>
            </a:r>
            <a:r>
              <a:rPr lang="en-US" sz="2600" dirty="0">
                <a:latin typeface="Times New Roman" panose="02020603050405020304" pitchFamily="18" charset="0"/>
                <a:cs typeface="Times New Roman" panose="02020603050405020304" pitchFamily="18" charset="0"/>
              </a:rPr>
              <a:t> Does not compromise product quality, functionality, or service standards.</a:t>
            </a:r>
          </a:p>
          <a:p>
            <a:pPr marL="0" indent="0">
              <a:buNone/>
            </a:pPr>
            <a:r>
              <a:rPr lang="en-US" sz="2600" b="1" dirty="0">
                <a:latin typeface="Times New Roman" panose="02020603050405020304" pitchFamily="18" charset="0"/>
                <a:cs typeface="Times New Roman" panose="02020603050405020304" pitchFamily="18" charset="0"/>
              </a:rPr>
              <a:t>Scope / Areas of Cost Reduction:</a:t>
            </a:r>
            <a:endParaRPr lang="en-US" sz="26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Product Design:</a:t>
            </a:r>
            <a:r>
              <a:rPr lang="en-US" sz="2600" dirty="0">
                <a:latin typeface="Times New Roman" panose="02020603050405020304" pitchFamily="18" charset="0"/>
                <a:cs typeface="Times New Roman" panose="02020603050405020304" pitchFamily="18" charset="0"/>
              </a:rPr>
              <a:t> Improve materials, reduce production time, and enhance efficiency without affecting aesthetics or performance.</a:t>
            </a:r>
          </a:p>
          <a:p>
            <a:pPr>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Organization:</a:t>
            </a:r>
            <a:r>
              <a:rPr lang="en-US" sz="2600" dirty="0">
                <a:latin typeface="Times New Roman" panose="02020603050405020304" pitchFamily="18" charset="0"/>
                <a:cs typeface="Times New Roman" panose="02020603050405020304" pitchFamily="18" charset="0"/>
              </a:rPr>
              <a:t> Streamline hierarchy, improve communication, and enhance coordination for efficient operations.</a:t>
            </a:r>
          </a:p>
          <a:p>
            <a:pPr>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Production:</a:t>
            </a:r>
            <a:r>
              <a:rPr lang="en-US" sz="2600" dirty="0">
                <a:latin typeface="Times New Roman" panose="02020603050405020304" pitchFamily="18" charset="0"/>
                <a:cs typeface="Times New Roman" panose="02020603050405020304" pitchFamily="18" charset="0"/>
              </a:rPr>
              <a:t> Optimize processes, reduce idle time, use appropriate machines, and minimize scrap.</a:t>
            </a:r>
          </a:p>
          <a:p>
            <a:pPr>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Administration:</a:t>
            </a:r>
            <a:r>
              <a:rPr lang="en-US" sz="2600" dirty="0">
                <a:latin typeface="Times New Roman" panose="02020603050405020304" pitchFamily="18" charset="0"/>
                <a:cs typeface="Times New Roman" panose="02020603050405020304" pitchFamily="18" charset="0"/>
              </a:rPr>
              <a:t> Introduce electronic aids, improve office routines, and cut unnecessary administrative costs.</a:t>
            </a:r>
          </a:p>
          <a:p>
            <a:pPr>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Marketing:</a:t>
            </a:r>
            <a:r>
              <a:rPr lang="en-US" sz="2600" dirty="0">
                <a:latin typeface="Times New Roman" panose="02020603050405020304" pitchFamily="18" charset="0"/>
                <a:cs typeface="Times New Roman" panose="02020603050405020304" pitchFamily="18" charset="0"/>
              </a:rPr>
              <a:t> Revise sales methods, improve packaging, advertising efficiency, and distribution channels.</a:t>
            </a:r>
          </a:p>
          <a:p>
            <a:pPr>
              <a:buFont typeface="Wingdings" panose="05000000000000000000" pitchFamily="2" charset="2"/>
              <a:buChar char="Ø"/>
            </a:pPr>
            <a:r>
              <a:rPr lang="en-US" sz="2600" b="1" dirty="0">
                <a:latin typeface="Times New Roman" panose="02020603050405020304" pitchFamily="18" charset="0"/>
                <a:cs typeface="Times New Roman" panose="02020603050405020304" pitchFamily="18" charset="0"/>
              </a:rPr>
              <a:t>Finance:</a:t>
            </a:r>
            <a:r>
              <a:rPr lang="en-US" sz="2600" dirty="0">
                <a:latin typeface="Times New Roman" panose="02020603050405020304" pitchFamily="18" charset="0"/>
                <a:cs typeface="Times New Roman" panose="02020603050405020304" pitchFamily="18" charset="0"/>
              </a:rPr>
              <a:t> Optimize capital usage, avoid over/under-capitalization, and reduce wasteful expenses.</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948659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27923FF-5C52-D8D6-14C7-2EF0E3E0FF3E}"/>
              </a:ext>
            </a:extLst>
          </p:cNvPr>
          <p:cNvSpPr>
            <a:spLocks noGrp="1"/>
          </p:cNvSpPr>
          <p:nvPr>
            <p:ph idx="1"/>
          </p:nvPr>
        </p:nvSpPr>
        <p:spPr>
          <a:xfrm>
            <a:off x="406400" y="1473200"/>
            <a:ext cx="11480800" cy="518160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TOOLS AND TECHNIQUES FOR COST REDUCTION</a:t>
            </a:r>
          </a:p>
          <a:p>
            <a:pPr marL="0" indent="0">
              <a:buNone/>
            </a:pPr>
            <a:r>
              <a:rPr lang="en-US" sz="2000" b="1" dirty="0">
                <a:latin typeface="Times New Roman" panose="02020603050405020304" pitchFamily="18" charset="0"/>
                <a:cs typeface="Times New Roman" panose="02020603050405020304" pitchFamily="18" charset="0"/>
              </a:rPr>
              <a:t>1. Standard Costing: </a:t>
            </a:r>
            <a:r>
              <a:rPr lang="en-US" sz="2000" dirty="0">
                <a:latin typeface="Times New Roman" panose="02020603050405020304" pitchFamily="18" charset="0"/>
                <a:cs typeface="Times New Roman" panose="02020603050405020304" pitchFamily="18" charset="0"/>
              </a:rPr>
              <a:t>Standard costing involves assigning predetermined costs to products or services based on expected material, labor, and overhead costs. It helps management compare actual costs with standard costs to identify variances. </a:t>
            </a:r>
          </a:p>
          <a:p>
            <a:r>
              <a:rPr lang="en-US" sz="2000" dirty="0">
                <a:latin typeface="Times New Roman" panose="02020603050405020304" pitchFamily="18" charset="0"/>
                <a:cs typeface="Times New Roman" panose="02020603050405020304" pitchFamily="18" charset="0"/>
              </a:rPr>
              <a:t>By analyzing these variances, management can take corrective action, improve efficiency, control expenses, and make better pricing and production decisions. Standard costing is widely used to monitor performance and maintain cost discipline in an organization.</a:t>
            </a:r>
          </a:p>
          <a:p>
            <a:pPr marL="0" indent="0">
              <a:buNone/>
            </a:pPr>
            <a:r>
              <a:rPr lang="en-US" sz="2000" b="1" dirty="0">
                <a:latin typeface="Times New Roman" panose="02020603050405020304" pitchFamily="18" charset="0"/>
                <a:cs typeface="Times New Roman" panose="02020603050405020304" pitchFamily="18" charset="0"/>
              </a:rPr>
              <a:t>2. Budgetary Control: </a:t>
            </a:r>
            <a:r>
              <a:rPr lang="en-US" sz="2000" dirty="0">
                <a:latin typeface="Times New Roman" panose="02020603050405020304" pitchFamily="18" charset="0"/>
                <a:cs typeface="Times New Roman" panose="02020603050405020304" pitchFamily="18" charset="0"/>
              </a:rPr>
              <a:t>Budgetary control is a technique where budgets are prepared for various activities such as production, marketing, administration, and finance. </a:t>
            </a:r>
          </a:p>
          <a:p>
            <a:r>
              <a:rPr lang="en-US" sz="2000" dirty="0">
                <a:latin typeface="Times New Roman" panose="02020603050405020304" pitchFamily="18" charset="0"/>
                <a:cs typeface="Times New Roman" panose="02020603050405020304" pitchFamily="18" charset="0"/>
              </a:rPr>
              <a:t>The actual performance is continuously compared with budgeted figures to identify deviations.</a:t>
            </a:r>
          </a:p>
          <a:p>
            <a:r>
              <a:rPr lang="en-US" sz="2000" dirty="0">
                <a:latin typeface="Times New Roman" panose="02020603050405020304" pitchFamily="18" charset="0"/>
                <a:cs typeface="Times New Roman" panose="02020603050405020304" pitchFamily="18" charset="0"/>
              </a:rPr>
              <a:t> Management can then investigate the reasons for variances and take corrective actions. Budgetary control ensures effective planning, resource allocation, and monitoring, and links cost control with overall business strategy.</a:t>
            </a:r>
          </a:p>
          <a:p>
            <a:endParaRPr lang="en-US" sz="2400" dirty="0"/>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79577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83B914-8E78-62BD-902E-F59DCDD02010}"/>
              </a:ext>
            </a:extLst>
          </p:cNvPr>
          <p:cNvSpPr>
            <a:spLocks noGrp="1"/>
          </p:cNvSpPr>
          <p:nvPr>
            <p:ph idx="1"/>
          </p:nvPr>
        </p:nvSpPr>
        <p:spPr>
          <a:xfrm>
            <a:off x="426720" y="1571624"/>
            <a:ext cx="11277600" cy="5215255"/>
          </a:xfrm>
        </p:spPr>
        <p:txBody>
          <a:bodyPr>
            <a:normAutofit fontScale="55000" lnSpcReduction="20000"/>
          </a:bodyPr>
          <a:lstStyle/>
          <a:p>
            <a:pPr marL="0" indent="0">
              <a:buNone/>
            </a:pPr>
            <a:r>
              <a:rPr lang="en-US" sz="3600" b="1" dirty="0">
                <a:latin typeface="Times New Roman" panose="02020603050405020304" pitchFamily="18" charset="0"/>
                <a:cs typeface="Times New Roman" panose="02020603050405020304" pitchFamily="18" charset="0"/>
              </a:rPr>
              <a:t>3. Inventory Control: </a:t>
            </a:r>
            <a:r>
              <a:rPr lang="en-US" sz="3600" dirty="0">
                <a:latin typeface="Times New Roman" panose="02020603050405020304" pitchFamily="18" charset="0"/>
                <a:cs typeface="Times New Roman" panose="02020603050405020304" pitchFamily="18" charset="0"/>
              </a:rPr>
              <a:t>Inventory control ensures optimal stock levels to meet demand while minimizing costs. Key techniques include:</a:t>
            </a:r>
          </a:p>
          <a:p>
            <a:r>
              <a:rPr lang="en-US" sz="3600" b="1" dirty="0">
                <a:latin typeface="Times New Roman" panose="02020603050405020304" pitchFamily="18" charset="0"/>
                <a:cs typeface="Times New Roman" panose="02020603050405020304" pitchFamily="18" charset="0"/>
              </a:rPr>
              <a:t>ABC Classification: </a:t>
            </a:r>
            <a:r>
              <a:rPr lang="en-US" sz="3600" dirty="0">
                <a:latin typeface="Times New Roman" panose="02020603050405020304" pitchFamily="18" charset="0"/>
                <a:cs typeface="Times New Roman" panose="02020603050405020304" pitchFamily="18" charset="0"/>
              </a:rPr>
              <a:t>Items are classified into A, B, and C categories based on importance and value. 'A' items are highly valuable and require tight control, while 'C' items are less critical.</a:t>
            </a:r>
          </a:p>
          <a:p>
            <a:r>
              <a:rPr lang="en-US" sz="3600" b="1" dirty="0">
                <a:latin typeface="Times New Roman" panose="02020603050405020304" pitchFamily="18" charset="0"/>
                <a:cs typeface="Times New Roman" panose="02020603050405020304" pitchFamily="18" charset="0"/>
              </a:rPr>
              <a:t>Safety Stock: </a:t>
            </a:r>
            <a:r>
              <a:rPr lang="en-US" sz="3600" dirty="0">
                <a:latin typeface="Times New Roman" panose="02020603050405020304" pitchFamily="18" charset="0"/>
                <a:cs typeface="Times New Roman" panose="02020603050405020304" pitchFamily="18" charset="0"/>
              </a:rPr>
              <a:t>Extra inventory maintained to avoid stockouts due to unexpected demand or supply delays.</a:t>
            </a:r>
          </a:p>
          <a:p>
            <a:r>
              <a:rPr lang="en-US" sz="3600" b="1" dirty="0">
                <a:latin typeface="Times New Roman" panose="02020603050405020304" pitchFamily="18" charset="0"/>
                <a:cs typeface="Times New Roman" panose="02020603050405020304" pitchFamily="18" charset="0"/>
              </a:rPr>
              <a:t>Reorder Point: </a:t>
            </a:r>
            <a:r>
              <a:rPr lang="en-US" sz="3600" dirty="0">
                <a:latin typeface="Times New Roman" panose="02020603050405020304" pitchFamily="18" charset="0"/>
                <a:cs typeface="Times New Roman" panose="02020603050405020304" pitchFamily="18" charset="0"/>
              </a:rPr>
              <a:t>The stock level at which a new order should be placed to replenish inventory before it runs out, calculated based on demand and lead time.</a:t>
            </a:r>
          </a:p>
          <a:p>
            <a:pPr marL="0" indent="0">
              <a:buNone/>
            </a:pPr>
            <a:r>
              <a:rPr lang="en-US" sz="3600" dirty="0">
                <a:latin typeface="Times New Roman" panose="02020603050405020304" pitchFamily="18" charset="0"/>
                <a:cs typeface="Times New Roman" panose="02020603050405020304" pitchFamily="18" charset="0"/>
              </a:rPr>
              <a:t>Effective inventory control reduces holding costs, avoids shortages, and improves production efficiency.</a:t>
            </a:r>
          </a:p>
          <a:p>
            <a:pPr marL="0" indent="0">
              <a:buNone/>
            </a:pPr>
            <a:r>
              <a:rPr lang="en-US" sz="3600" b="1" dirty="0">
                <a:latin typeface="Times New Roman" panose="02020603050405020304" pitchFamily="18" charset="0"/>
                <a:cs typeface="Times New Roman" panose="02020603050405020304" pitchFamily="18" charset="0"/>
              </a:rPr>
              <a:t>4. Operational Research (OR): </a:t>
            </a:r>
            <a:r>
              <a:rPr lang="en-US" sz="3600" dirty="0">
                <a:latin typeface="Times New Roman" panose="02020603050405020304" pitchFamily="18" charset="0"/>
                <a:cs typeface="Times New Roman" panose="02020603050405020304" pitchFamily="18" charset="0"/>
              </a:rPr>
              <a:t>Operational Research is a quantitative, problem-solving technique used to optimize resource allocation and decision-making. </a:t>
            </a:r>
          </a:p>
          <a:p>
            <a:r>
              <a:rPr lang="en-US" sz="3600" dirty="0">
                <a:latin typeface="Times New Roman" panose="02020603050405020304" pitchFamily="18" charset="0"/>
                <a:cs typeface="Times New Roman" panose="02020603050405020304" pitchFamily="18" charset="0"/>
              </a:rPr>
              <a:t>It applies mathematical models and statistical methods to analyze production, inventory, and logistics problems. </a:t>
            </a:r>
          </a:p>
          <a:p>
            <a:r>
              <a:rPr lang="en-US" sz="3600" dirty="0">
                <a:latin typeface="Times New Roman" panose="02020603050405020304" pitchFamily="18" charset="0"/>
                <a:cs typeface="Times New Roman" panose="02020603050405020304" pitchFamily="18" charset="0"/>
              </a:rPr>
              <a:t>OR helps management choose the most efficient methods, reduce costs, and improve overall operational effectiveness. It is especially useful for complex, multi-departmental decision-making.</a:t>
            </a:r>
          </a:p>
          <a:p>
            <a:pPr marL="0" indent="0">
              <a:buNone/>
            </a:pPr>
            <a:endParaRPr lang="en-US" sz="3600" dirty="0"/>
          </a:p>
          <a:p>
            <a:pPr marL="0" indent="0">
              <a:buNone/>
            </a:pPr>
            <a:endParaRPr lang="en-IN" dirty="0"/>
          </a:p>
        </p:txBody>
      </p:sp>
    </p:spTree>
    <p:extLst>
      <p:ext uri="{BB962C8B-B14F-4D97-AF65-F5344CB8AC3E}">
        <p14:creationId xmlns:p14="http://schemas.microsoft.com/office/powerpoint/2010/main" val="8943437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627AFF-B575-69C2-EA1F-CF2C19CE688A}"/>
              </a:ext>
            </a:extLst>
          </p:cNvPr>
          <p:cNvSpPr>
            <a:spLocks noGrp="1"/>
          </p:cNvSpPr>
          <p:nvPr>
            <p:ph idx="1"/>
          </p:nvPr>
        </p:nvSpPr>
        <p:spPr>
          <a:xfrm>
            <a:off x="447040" y="1635760"/>
            <a:ext cx="11094720" cy="4947920"/>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5. Production Planning and Control (PPC): </a:t>
            </a:r>
            <a:r>
              <a:rPr lang="en-US" sz="2000" dirty="0">
                <a:latin typeface="Times New Roman" panose="02020603050405020304" pitchFamily="18" charset="0"/>
                <a:cs typeface="Times New Roman" panose="02020603050405020304" pitchFamily="18" charset="0"/>
              </a:rPr>
              <a:t>Production planning and control ensures efficient utilization of resources, including materials, labor, and machinery. </a:t>
            </a:r>
          </a:p>
          <a:p>
            <a:r>
              <a:rPr lang="en-US" sz="2000" dirty="0">
                <a:latin typeface="Times New Roman" panose="02020603050405020304" pitchFamily="18" charset="0"/>
                <a:cs typeface="Times New Roman" panose="02020603050405020304" pitchFamily="18" charset="0"/>
              </a:rPr>
              <a:t>It involves planning the sequence of operations, coordinating departments, and controlling production activities to convert raw materials into finished products. </a:t>
            </a:r>
          </a:p>
          <a:p>
            <a:r>
              <a:rPr lang="en-US" sz="2000" dirty="0">
                <a:latin typeface="Times New Roman" panose="02020603050405020304" pitchFamily="18" charset="0"/>
                <a:cs typeface="Times New Roman" panose="02020603050405020304" pitchFamily="18" charset="0"/>
              </a:rPr>
              <a:t>PPC minimizes wastage, reduces idle time, ensures timely delivery, and maintains product quality while optimizing production costs.</a:t>
            </a:r>
          </a:p>
          <a:p>
            <a:pPr marL="0" indent="0">
              <a:buNone/>
            </a:pPr>
            <a:r>
              <a:rPr lang="en-US" sz="2000" b="1" dirty="0">
                <a:latin typeface="Times New Roman" panose="02020603050405020304" pitchFamily="18" charset="0"/>
                <a:cs typeface="Times New Roman" panose="02020603050405020304" pitchFamily="18" charset="0"/>
              </a:rPr>
              <a:t>6. Statistical Quality Control (SQC): </a:t>
            </a:r>
            <a:r>
              <a:rPr lang="en-US" sz="2000" dirty="0">
                <a:latin typeface="Times New Roman" panose="02020603050405020304" pitchFamily="18" charset="0"/>
                <a:cs typeface="Times New Roman" panose="02020603050405020304" pitchFamily="18" charset="0"/>
              </a:rPr>
              <a:t>SQC applies statistical techniques to monitor and control quality during production. </a:t>
            </a:r>
          </a:p>
          <a:p>
            <a:r>
              <a:rPr lang="en-US" sz="2000" dirty="0">
                <a:latin typeface="Times New Roman" panose="02020603050405020304" pitchFamily="18" charset="0"/>
                <a:cs typeface="Times New Roman" panose="02020603050405020304" pitchFamily="18" charset="0"/>
              </a:rPr>
              <a:t>It helps identify variations in processes and ensures that products meet predetermined quality standards. </a:t>
            </a:r>
          </a:p>
          <a:p>
            <a:r>
              <a:rPr lang="en-US" sz="2000" dirty="0">
                <a:latin typeface="Times New Roman" panose="02020603050405020304" pitchFamily="18" charset="0"/>
                <a:cs typeface="Times New Roman" panose="02020603050405020304" pitchFamily="18" charset="0"/>
              </a:rPr>
              <a:t>Tools like control charts and acceptance sampling are used to detect defects and prevent defective products from reaching customers. SQC improves customer satisfaction, reduces rework, and lowers production costs.</a:t>
            </a:r>
          </a:p>
          <a:p>
            <a:pPr marL="0" indent="0">
              <a:buNone/>
            </a:pPr>
            <a:endParaRPr lang="en-IN" dirty="0"/>
          </a:p>
        </p:txBody>
      </p:sp>
    </p:spTree>
    <p:extLst>
      <p:ext uri="{BB962C8B-B14F-4D97-AF65-F5344CB8AC3E}">
        <p14:creationId xmlns:p14="http://schemas.microsoft.com/office/powerpoint/2010/main" val="5241272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77C96D6-1FB4-CCA0-2C92-DD32A3437AB3}"/>
              </a:ext>
            </a:extLst>
          </p:cNvPr>
          <p:cNvSpPr>
            <a:spLocks noGrp="1"/>
          </p:cNvSpPr>
          <p:nvPr>
            <p:ph idx="1"/>
          </p:nvPr>
        </p:nvSpPr>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7. Value Analysis / Value Engineering (VE): </a:t>
            </a:r>
            <a:r>
              <a:rPr lang="en-US" sz="2000" dirty="0">
                <a:latin typeface="Times New Roman" panose="02020603050405020304" pitchFamily="18" charset="0"/>
                <a:cs typeface="Times New Roman" panose="02020603050405020304" pitchFamily="18" charset="0"/>
              </a:rPr>
              <a:t>Value analysis, also called value engineering, is a systematic method to improve the value of products or services. </a:t>
            </a:r>
          </a:p>
          <a:p>
            <a:r>
              <a:rPr lang="en-US" sz="2000" dirty="0">
                <a:latin typeface="Times New Roman" panose="02020603050405020304" pitchFamily="18" charset="0"/>
                <a:cs typeface="Times New Roman" panose="02020603050405020304" pitchFamily="18" charset="0"/>
              </a:rPr>
              <a:t>It involves examining functions and costs to either reduce cost without affecting quality or improve performance at the same cost. </a:t>
            </a:r>
          </a:p>
          <a:p>
            <a:r>
              <a:rPr lang="en-US" sz="2000" dirty="0">
                <a:latin typeface="Times New Roman" panose="02020603050405020304" pitchFamily="18" charset="0"/>
                <a:cs typeface="Times New Roman" panose="02020603050405020304" pitchFamily="18" charset="0"/>
              </a:rPr>
              <a:t>This technique focuses on maintaining essential functions while eliminating unnecessary expenses, thereby enhancing efficiency and competitiveness.</a:t>
            </a:r>
          </a:p>
          <a:p>
            <a:pPr marL="0" indent="0">
              <a:buNone/>
            </a:pPr>
            <a:r>
              <a:rPr lang="en-US" sz="2000" b="1" dirty="0">
                <a:latin typeface="Times New Roman" panose="02020603050405020304" pitchFamily="18" charset="0"/>
                <a:cs typeface="Times New Roman" panose="02020603050405020304" pitchFamily="18" charset="0"/>
              </a:rPr>
              <a:t>8. Job Evaluation and Merit Rating</a:t>
            </a:r>
          </a:p>
          <a:p>
            <a:r>
              <a:rPr lang="en-US" sz="2000" b="1" dirty="0">
                <a:latin typeface="Times New Roman" panose="02020603050405020304" pitchFamily="18" charset="0"/>
                <a:cs typeface="Times New Roman" panose="02020603050405020304" pitchFamily="18" charset="0"/>
              </a:rPr>
              <a:t>Job Evaluation:</a:t>
            </a:r>
            <a:r>
              <a:rPr lang="en-US" sz="2000" dirty="0">
                <a:latin typeface="Times New Roman" panose="02020603050405020304" pitchFamily="18" charset="0"/>
                <a:cs typeface="Times New Roman" panose="02020603050405020304" pitchFamily="18" charset="0"/>
              </a:rPr>
              <a:t> A method to determine the relative worth of jobs in an organization. It analyzes factors like skills required, responsibilities, working conditions, and decision-making authority to assign a point score, which helps in designing fair pay structures.</a:t>
            </a:r>
          </a:p>
          <a:p>
            <a:r>
              <a:rPr lang="en-US" sz="2000" b="1" dirty="0">
                <a:latin typeface="Times New Roman" panose="02020603050405020304" pitchFamily="18" charset="0"/>
                <a:cs typeface="Times New Roman" panose="02020603050405020304" pitchFamily="18" charset="0"/>
              </a:rPr>
              <a:t>Merit Rating:</a:t>
            </a:r>
            <a:r>
              <a:rPr lang="en-US" sz="2000" dirty="0">
                <a:latin typeface="Times New Roman" panose="02020603050405020304" pitchFamily="18" charset="0"/>
                <a:cs typeface="Times New Roman" panose="02020603050405020304" pitchFamily="18" charset="0"/>
              </a:rPr>
              <a:t> Evaluates individual employee performance based on factors like initiative, attendance, accuracy, and productivity. Merit ratings are used for promotions, incentives, and career development, ensuring employees are rewarded fairly for their contributions.</a:t>
            </a:r>
          </a:p>
          <a:p>
            <a:endParaRPr lang="en-US" dirty="0"/>
          </a:p>
          <a:p>
            <a:endParaRPr lang="en-IN" dirty="0"/>
          </a:p>
        </p:txBody>
      </p:sp>
    </p:spTree>
    <p:extLst>
      <p:ext uri="{BB962C8B-B14F-4D97-AF65-F5344CB8AC3E}">
        <p14:creationId xmlns:p14="http://schemas.microsoft.com/office/powerpoint/2010/main" val="2885228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3A3F0AB-BCC7-503C-CE62-2D6CF893DF55}"/>
              </a:ext>
            </a:extLst>
          </p:cNvPr>
          <p:cNvSpPr>
            <a:spLocks noGrp="1"/>
          </p:cNvSpPr>
          <p:nvPr>
            <p:ph idx="1"/>
          </p:nvPr>
        </p:nvSpPr>
        <p:spPr>
          <a:xfrm>
            <a:off x="406400" y="1544320"/>
            <a:ext cx="11714480" cy="531368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OBJECTIVES OF COST AUDIT</a:t>
            </a:r>
          </a:p>
          <a:p>
            <a:r>
              <a:rPr lang="en-US" sz="2200" dirty="0">
                <a:latin typeface="Times New Roman" panose="02020603050405020304" pitchFamily="18" charset="0"/>
                <a:cs typeface="Times New Roman" panose="02020603050405020304" pitchFamily="18" charset="0"/>
              </a:rPr>
              <a:t>To serve as an effective tool of control;</a:t>
            </a:r>
          </a:p>
          <a:p>
            <a:r>
              <a:rPr lang="en-US" sz="2200" dirty="0">
                <a:latin typeface="Times New Roman" panose="02020603050405020304" pitchFamily="18" charset="0"/>
                <a:cs typeface="Times New Roman" panose="02020603050405020304" pitchFamily="18" charset="0"/>
              </a:rPr>
              <a:t>To safeguard the interest of the members of the company, consumers of its product and the Government</a:t>
            </a:r>
          </a:p>
          <a:p>
            <a:r>
              <a:rPr lang="en-US" sz="2200" dirty="0">
                <a:latin typeface="Times New Roman" panose="02020603050405020304" pitchFamily="18" charset="0"/>
                <a:cs typeface="Times New Roman" panose="02020603050405020304" pitchFamily="18" charset="0"/>
              </a:rPr>
              <a:t>To verify the accuracy of costing data</a:t>
            </a:r>
          </a:p>
          <a:p>
            <a:r>
              <a:rPr lang="en-US" sz="2200" dirty="0">
                <a:latin typeface="Times New Roman" panose="02020603050405020304" pitchFamily="18" charset="0"/>
                <a:cs typeface="Times New Roman" panose="02020603050405020304" pitchFamily="18" charset="0"/>
              </a:rPr>
              <a:t>To satisfy that the principles of cost accounting have been properly adapted and applied</a:t>
            </a:r>
          </a:p>
          <a:p>
            <a:r>
              <a:rPr lang="en-US" sz="2200" dirty="0">
                <a:latin typeface="Times New Roman" panose="02020603050405020304" pitchFamily="18" charset="0"/>
                <a:cs typeface="Times New Roman" panose="02020603050405020304" pitchFamily="18" charset="0"/>
              </a:rPr>
              <a:t>To assist the process of decision-making on the basis of cost considerations</a:t>
            </a:r>
          </a:p>
          <a:p>
            <a:r>
              <a:rPr lang="en-US" sz="2200" dirty="0">
                <a:latin typeface="Times New Roman" panose="02020603050405020304" pitchFamily="18" charset="0"/>
                <a:cs typeface="Times New Roman" panose="02020603050405020304" pitchFamily="18" charset="0"/>
              </a:rPr>
              <a:t>To offer suggestions for a more efficient organisation of the costing operations</a:t>
            </a:r>
          </a:p>
          <a:p>
            <a:r>
              <a:rPr lang="en-US" sz="2200" dirty="0">
                <a:latin typeface="Times New Roman" panose="02020603050405020304" pitchFamily="18" charset="0"/>
                <a:cs typeface="Times New Roman" panose="02020603050405020304" pitchFamily="18" charset="0"/>
              </a:rPr>
              <a:t>To examine whether the cost statements give a true and fair view of the cost information</a:t>
            </a:r>
          </a:p>
          <a:p>
            <a:r>
              <a:rPr lang="en-US" sz="2200" dirty="0">
                <a:latin typeface="Times New Roman" panose="02020603050405020304" pitchFamily="18" charset="0"/>
                <a:cs typeface="Times New Roman" panose="02020603050405020304" pitchFamily="18" charset="0"/>
              </a:rPr>
              <a:t>To help ascertainment of quotations for future contracts based on correct cost estimates</a:t>
            </a:r>
          </a:p>
          <a:p>
            <a:r>
              <a:rPr lang="en-US" sz="2200" dirty="0">
                <a:latin typeface="Times New Roman" panose="02020603050405020304" pitchFamily="18" charset="0"/>
                <a:cs typeface="Times New Roman" panose="02020603050405020304" pitchFamily="18" charset="0"/>
              </a:rPr>
              <a:t>To act as a moral check on the employees associated with cost accounts. Cost audit, thus, is a valuable tool of verification of cost information and its control.</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33994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4FBF4A-4423-8468-CE98-78596C7EA8B7}"/>
              </a:ext>
            </a:extLst>
          </p:cNvPr>
          <p:cNvSpPr>
            <a:spLocks noGrp="1"/>
          </p:cNvSpPr>
          <p:nvPr>
            <p:ph idx="1"/>
          </p:nvPr>
        </p:nvSpPr>
        <p:spPr>
          <a:xfrm>
            <a:off x="528320" y="1513840"/>
            <a:ext cx="11165840" cy="5140960"/>
          </a:xfrm>
        </p:spPr>
        <p:txBody>
          <a:bodyPr>
            <a:normAutofit fontScale="92500" lnSpcReduction="20000"/>
          </a:bodyPr>
          <a:lstStyle/>
          <a:p>
            <a:pPr marL="0" indent="0">
              <a:buNone/>
            </a:pPr>
            <a:r>
              <a:rPr lang="en-US" sz="2400" b="1" dirty="0">
                <a:latin typeface="Times New Roman" panose="02020603050405020304" pitchFamily="18" charset="0"/>
                <a:cs typeface="Times New Roman" panose="02020603050405020304" pitchFamily="18" charset="0"/>
              </a:rPr>
              <a:t>COST CONTROL</a:t>
            </a:r>
          </a:p>
          <a:p>
            <a:pPr marL="0" indent="0">
              <a:lnSpc>
                <a:spcPct val="120000"/>
              </a:lnSpc>
              <a:buNone/>
            </a:pPr>
            <a:r>
              <a:rPr lang="en-US" sz="2200" dirty="0">
                <a:latin typeface="Times New Roman" panose="02020603050405020304" pitchFamily="18" charset="0"/>
                <a:cs typeface="Times New Roman" panose="02020603050405020304" pitchFamily="18" charset="0"/>
              </a:rPr>
              <a:t>Cost control is the process of monitoring, regulating, and managing costs by comparing actual performance with predetermined standards or targets. It is an essential part of cost accounting and ensures costs remain within prescribed limits to maintain efficiency and profitability. </a:t>
            </a:r>
          </a:p>
          <a:p>
            <a:pPr marL="0" indent="0">
              <a:buNone/>
            </a:pPr>
            <a:r>
              <a:rPr lang="en-US" sz="2200" b="1" dirty="0">
                <a:latin typeface="Times New Roman" panose="02020603050405020304" pitchFamily="18" charset="0"/>
                <a:cs typeface="Times New Roman" panose="02020603050405020304" pitchFamily="18" charset="0"/>
              </a:rPr>
              <a:t>Features:</a:t>
            </a:r>
            <a:endParaRPr lang="en-US" sz="2200" dirty="0">
              <a:latin typeface="Times New Roman" panose="02020603050405020304" pitchFamily="18" charset="0"/>
              <a:cs typeface="Times New Roman" panose="02020603050405020304" pitchFamily="18" charset="0"/>
            </a:endParaRPr>
          </a:p>
          <a:p>
            <a:r>
              <a:rPr lang="en-US" sz="2200" b="1" dirty="0">
                <a:latin typeface="Times New Roman" panose="02020603050405020304" pitchFamily="18" charset="0"/>
                <a:cs typeface="Times New Roman" panose="02020603050405020304" pitchFamily="18" charset="0"/>
              </a:rPr>
              <a:t>Requires Cost Accounting:</a:t>
            </a:r>
            <a:r>
              <a:rPr lang="en-US" sz="2200" dirty="0">
                <a:latin typeface="Times New Roman" panose="02020603050405020304" pitchFamily="18" charset="0"/>
                <a:cs typeface="Times New Roman" panose="02020603050405020304" pitchFamily="18" charset="0"/>
              </a:rPr>
              <a:t> To categorize costs as controllable and non-controllable.</a:t>
            </a:r>
          </a:p>
          <a:p>
            <a:r>
              <a:rPr lang="en-US" sz="2200" b="1" dirty="0">
                <a:latin typeface="Times New Roman" panose="02020603050405020304" pitchFamily="18" charset="0"/>
                <a:cs typeface="Times New Roman" panose="02020603050405020304" pitchFamily="18" charset="0"/>
              </a:rPr>
              <a:t>Cost Planning:</a:t>
            </a:r>
            <a:r>
              <a:rPr lang="en-US" sz="2200" dirty="0">
                <a:latin typeface="Times New Roman" panose="02020603050405020304" pitchFamily="18" charset="0"/>
                <a:cs typeface="Times New Roman" panose="02020603050405020304" pitchFamily="18" charset="0"/>
              </a:rPr>
              <a:t> Set realistic and achievable targets for different areas.</a:t>
            </a:r>
          </a:p>
          <a:p>
            <a:r>
              <a:rPr lang="en-US" sz="2200" b="1" dirty="0">
                <a:latin typeface="Times New Roman" panose="02020603050405020304" pitchFamily="18" charset="0"/>
                <a:cs typeface="Times New Roman" panose="02020603050405020304" pitchFamily="18" charset="0"/>
              </a:rPr>
              <a:t>Cost Reporting:</a:t>
            </a:r>
            <a:r>
              <a:rPr lang="en-US" sz="2200" dirty="0">
                <a:latin typeface="Times New Roman" panose="02020603050405020304" pitchFamily="18" charset="0"/>
                <a:cs typeface="Times New Roman" panose="02020603050405020304" pitchFamily="18" charset="0"/>
              </a:rPr>
              <a:t> Continuous monitoring through reports for corrective actions.</a:t>
            </a:r>
          </a:p>
          <a:p>
            <a:r>
              <a:rPr lang="en-US" sz="2200" b="1" dirty="0">
                <a:latin typeface="Times New Roman" panose="02020603050405020304" pitchFamily="18" charset="0"/>
                <a:cs typeface="Times New Roman" panose="02020603050405020304" pitchFamily="18" charset="0"/>
              </a:rPr>
              <a:t>Corrective Action:</a:t>
            </a:r>
            <a:r>
              <a:rPr lang="en-US" sz="2200" dirty="0">
                <a:latin typeface="Times New Roman" panose="02020603050405020304" pitchFamily="18" charset="0"/>
                <a:cs typeface="Times New Roman" panose="02020603050405020304" pitchFamily="18" charset="0"/>
              </a:rPr>
              <a:t> Identifying causes of variances and taking steps to correct deviations.</a:t>
            </a:r>
          </a:p>
          <a:p>
            <a:pPr marL="0" indent="0">
              <a:buNone/>
            </a:pPr>
            <a:r>
              <a:rPr lang="en-US" sz="2200" b="1" dirty="0">
                <a:latin typeface="Times New Roman" panose="02020603050405020304" pitchFamily="18" charset="0"/>
                <a:cs typeface="Times New Roman" panose="02020603050405020304" pitchFamily="18" charset="0"/>
              </a:rPr>
              <a:t>Advantages:</a:t>
            </a:r>
            <a:endParaRPr lang="en-US" sz="2200" dirty="0">
              <a:latin typeface="Times New Roman" panose="02020603050405020304" pitchFamily="18" charset="0"/>
              <a:cs typeface="Times New Roman" panose="02020603050405020304" pitchFamily="18" charset="0"/>
            </a:endParaRPr>
          </a:p>
          <a:p>
            <a:r>
              <a:rPr lang="en-US" sz="2200" dirty="0">
                <a:latin typeface="Times New Roman" panose="02020603050405020304" pitchFamily="18" charset="0"/>
                <a:cs typeface="Times New Roman" panose="02020603050405020304" pitchFamily="18" charset="0"/>
              </a:rPr>
              <a:t>Optimizes profit and resource utilization.</a:t>
            </a:r>
          </a:p>
          <a:p>
            <a:r>
              <a:rPr lang="en-US" sz="2200" dirty="0">
                <a:latin typeface="Times New Roman" panose="02020603050405020304" pitchFamily="18" charset="0"/>
                <a:cs typeface="Times New Roman" panose="02020603050405020304" pitchFamily="18" charset="0"/>
              </a:rPr>
              <a:t>Ensures reasonable pricing for customers.</a:t>
            </a:r>
          </a:p>
          <a:p>
            <a:r>
              <a:rPr lang="en-US" sz="2200" dirty="0">
                <a:latin typeface="Times New Roman" panose="02020603050405020304" pitchFamily="18" charset="0"/>
                <a:cs typeface="Times New Roman" panose="02020603050405020304" pitchFamily="18" charset="0"/>
              </a:rPr>
              <a:t>Increases productivity and efficiency.</a:t>
            </a:r>
          </a:p>
          <a:p>
            <a:r>
              <a:rPr lang="en-US" sz="2200" dirty="0">
                <a:latin typeface="Times New Roman" panose="02020603050405020304" pitchFamily="18" charset="0"/>
                <a:cs typeface="Times New Roman" panose="02020603050405020304" pitchFamily="18" charset="0"/>
              </a:rPr>
              <a:t>Maintains employment and job opportunities.</a:t>
            </a:r>
          </a:p>
          <a:p>
            <a:r>
              <a:rPr lang="en-US" sz="2200" dirty="0">
                <a:latin typeface="Times New Roman" panose="02020603050405020304" pitchFamily="18" charset="0"/>
                <a:cs typeface="Times New Roman" panose="02020603050405020304" pitchFamily="18" charset="0"/>
              </a:rPr>
              <a:t>Contributes to economic stability and better creditworthiness.</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813857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86D8AC-0E37-08D8-B516-58306FD3EFF0}"/>
              </a:ext>
            </a:extLst>
          </p:cNvPr>
          <p:cNvSpPr>
            <a:spLocks noGrp="1"/>
          </p:cNvSpPr>
          <p:nvPr>
            <p:ph idx="1"/>
          </p:nvPr>
        </p:nvSpPr>
        <p:spPr>
          <a:xfrm>
            <a:off x="706120" y="1554480"/>
            <a:ext cx="10515600" cy="5080000"/>
          </a:xfrm>
        </p:spPr>
        <p:txBody>
          <a:bodyPr>
            <a:normAutofit fontScale="77500" lnSpcReduction="20000"/>
          </a:bodyPr>
          <a:lstStyle/>
          <a:p>
            <a:pPr marL="0" indent="0">
              <a:buNone/>
            </a:pPr>
            <a:r>
              <a:rPr lang="en-US" sz="2400" b="1" dirty="0">
                <a:latin typeface="Times New Roman" panose="02020603050405020304" pitchFamily="18" charset="0"/>
                <a:cs typeface="Times New Roman" panose="02020603050405020304" pitchFamily="18" charset="0"/>
              </a:rPr>
              <a:t>TECHNIQUES OF COST CONTROL</a:t>
            </a:r>
          </a:p>
          <a:p>
            <a:pPr marL="0" indent="0">
              <a:buNone/>
            </a:pPr>
            <a:r>
              <a:rPr lang="en-US" sz="2400" b="1" dirty="0">
                <a:latin typeface="Times New Roman" panose="02020603050405020304" pitchFamily="18" charset="0"/>
                <a:cs typeface="Times New Roman" panose="02020603050405020304" pitchFamily="18" charset="0"/>
              </a:rPr>
              <a:t>1. Budgetary Control: </a:t>
            </a:r>
            <a:r>
              <a:rPr lang="en-US" sz="2400" dirty="0">
                <a:latin typeface="Times New Roman" panose="02020603050405020304" pitchFamily="18" charset="0"/>
                <a:cs typeface="Times New Roman" panose="02020603050405020304" pitchFamily="18" charset="0"/>
              </a:rPr>
              <a:t>Budgetary control is a management technique where budgets are prepared for various activities such as production, marketing, and administration. </a:t>
            </a:r>
          </a:p>
          <a:p>
            <a:r>
              <a:rPr lang="en-US" sz="2400" dirty="0">
                <a:latin typeface="Times New Roman" panose="02020603050405020304" pitchFamily="18" charset="0"/>
                <a:cs typeface="Times New Roman" panose="02020603050405020304" pitchFamily="18" charset="0"/>
              </a:rPr>
              <a:t>The actual results are compared with the budgeted figures to identify deviations. Management analyzes the causes of variances and takes corrective action to bring performance in line with targets. </a:t>
            </a:r>
          </a:p>
          <a:p>
            <a:r>
              <a:rPr lang="en-US" sz="2400" dirty="0">
                <a:latin typeface="Times New Roman" panose="02020603050405020304" pitchFamily="18" charset="0"/>
                <a:cs typeface="Times New Roman" panose="02020603050405020304" pitchFamily="18" charset="0"/>
              </a:rPr>
              <a:t>It helps in planning, coordination, monitoring costs, and achieving organizational goals efficiently</a:t>
            </a:r>
          </a:p>
          <a:p>
            <a:pPr marL="0" indent="0">
              <a:buNone/>
            </a:pPr>
            <a:r>
              <a:rPr lang="en-US" sz="2400" b="1" dirty="0">
                <a:latin typeface="Times New Roman" panose="02020603050405020304" pitchFamily="18" charset="0"/>
                <a:cs typeface="Times New Roman" panose="02020603050405020304" pitchFamily="18" charset="0"/>
              </a:rPr>
              <a:t>2. Standard Costing: </a:t>
            </a:r>
            <a:r>
              <a:rPr lang="en-US" sz="2400" dirty="0">
                <a:latin typeface="Times New Roman" panose="02020603050405020304" pitchFamily="18" charset="0"/>
                <a:cs typeface="Times New Roman" panose="02020603050405020304" pitchFamily="18" charset="0"/>
              </a:rPr>
              <a:t>Standard costing involves setting predetermined costs for materials, labor, and overheads. </a:t>
            </a:r>
          </a:p>
          <a:p>
            <a:r>
              <a:rPr lang="en-US" sz="2400" dirty="0">
                <a:latin typeface="Times New Roman" panose="02020603050405020304" pitchFamily="18" charset="0"/>
                <a:cs typeface="Times New Roman" panose="02020603050405020304" pitchFamily="18" charset="0"/>
              </a:rPr>
              <a:t>These standard costs are then compared with actual costs to identify variances. Analysis of these variances helps management control costs, improve efficiency, and make better pricing or production decisions. </a:t>
            </a:r>
          </a:p>
          <a:p>
            <a:r>
              <a:rPr lang="en-US" sz="2400" dirty="0">
                <a:latin typeface="Times New Roman" panose="02020603050405020304" pitchFamily="18" charset="0"/>
                <a:cs typeface="Times New Roman" panose="02020603050405020304" pitchFamily="18" charset="0"/>
              </a:rPr>
              <a:t>Standard costing provides a systematic approach to cost control and performance evaluation.</a:t>
            </a:r>
          </a:p>
          <a:p>
            <a:pPr marL="0" indent="0">
              <a:buNone/>
            </a:pPr>
            <a:r>
              <a:rPr lang="en-US" sz="2400" b="1" dirty="0">
                <a:latin typeface="Times New Roman" panose="02020603050405020304" pitchFamily="18" charset="0"/>
                <a:cs typeface="Times New Roman" panose="02020603050405020304" pitchFamily="18" charset="0"/>
              </a:rPr>
              <a:t>3. Ratio Analysis: </a:t>
            </a:r>
            <a:r>
              <a:rPr lang="en-US" sz="2400" dirty="0">
                <a:latin typeface="Times New Roman" panose="02020603050405020304" pitchFamily="18" charset="0"/>
                <a:cs typeface="Times New Roman" panose="02020603050405020304" pitchFamily="18" charset="0"/>
              </a:rPr>
              <a:t>Ratio analysis is a technique where financial ratios are calculated to assess efficiency, profitability, and liquidity. </a:t>
            </a:r>
          </a:p>
          <a:p>
            <a:r>
              <a:rPr lang="en-US" sz="2400" dirty="0">
                <a:latin typeface="Times New Roman" panose="02020603050405020304" pitchFamily="18" charset="0"/>
                <a:cs typeface="Times New Roman" panose="02020603050405020304" pitchFamily="18" charset="0"/>
              </a:rPr>
              <a:t>Cost ratios, such as material cost to sales or labor cost to production, help identify areas where costs are unusually high or inefficient. </a:t>
            </a:r>
          </a:p>
          <a:p>
            <a:r>
              <a:rPr lang="en-US" sz="2400" dirty="0">
                <a:latin typeface="Times New Roman" panose="02020603050405020304" pitchFamily="18" charset="0"/>
                <a:cs typeface="Times New Roman" panose="02020603050405020304" pitchFamily="18" charset="0"/>
              </a:rPr>
              <a:t>This technique aids management in benchmarking performance, monitoring trends, and making informed decisions for cost reduction.</a:t>
            </a:r>
          </a:p>
          <a:p>
            <a:pPr marL="0" indent="0">
              <a:buNone/>
            </a:pPr>
            <a:endParaRPr lang="en-US" sz="2400" dirty="0"/>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63221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DD0794B-F8D7-43DE-AA1C-F0692A9CE558}"/>
              </a:ext>
            </a:extLst>
          </p:cNvPr>
          <p:cNvSpPr>
            <a:spLocks noGrp="1"/>
          </p:cNvSpPr>
          <p:nvPr>
            <p:ph idx="1"/>
          </p:nvPr>
        </p:nvSpPr>
        <p:spPr>
          <a:xfrm>
            <a:off x="756920" y="1490344"/>
            <a:ext cx="10515600" cy="5225415"/>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4. Material, Labour, and Overhead Control</a:t>
            </a:r>
          </a:p>
          <a:p>
            <a:r>
              <a:rPr lang="en-US" sz="2000" b="1" dirty="0">
                <a:latin typeface="Times New Roman" panose="02020603050405020304" pitchFamily="18" charset="0"/>
                <a:cs typeface="Times New Roman" panose="02020603050405020304" pitchFamily="18" charset="0"/>
              </a:rPr>
              <a:t>Material Control:</a:t>
            </a:r>
            <a:r>
              <a:rPr lang="en-US" sz="2000" dirty="0">
                <a:latin typeface="Times New Roman" panose="02020603050405020304" pitchFamily="18" charset="0"/>
                <a:cs typeface="Times New Roman" panose="02020603050405020304" pitchFamily="18" charset="0"/>
              </a:rPr>
              <a:t> Ensures optimal use of materials to avoid wastage, stock-outs, and excess inventory. Techniques include ABC classification, safety stock, and reorder levels.</a:t>
            </a:r>
          </a:p>
          <a:p>
            <a:r>
              <a:rPr lang="en-US" sz="2000" b="1" dirty="0">
                <a:latin typeface="Times New Roman" panose="02020603050405020304" pitchFamily="18" charset="0"/>
                <a:cs typeface="Times New Roman" panose="02020603050405020304" pitchFamily="18" charset="0"/>
              </a:rPr>
              <a:t>Labour Control:</a:t>
            </a:r>
            <a:r>
              <a:rPr lang="en-US" sz="2000" dirty="0">
                <a:latin typeface="Times New Roman" panose="02020603050405020304" pitchFamily="18" charset="0"/>
                <a:cs typeface="Times New Roman" panose="02020603050405020304" pitchFamily="18" charset="0"/>
              </a:rPr>
              <a:t> Focuses on efficient use of human resources, monitoring productivity, attendance, and wage costs.</a:t>
            </a:r>
          </a:p>
          <a:p>
            <a:r>
              <a:rPr lang="en-US" sz="2000" b="1" dirty="0">
                <a:latin typeface="Times New Roman" panose="02020603050405020304" pitchFamily="18" charset="0"/>
                <a:cs typeface="Times New Roman" panose="02020603050405020304" pitchFamily="18" charset="0"/>
              </a:rPr>
              <a:t>Overhead Control:</a:t>
            </a:r>
            <a:r>
              <a:rPr lang="en-US" sz="2000" dirty="0">
                <a:latin typeface="Times New Roman" panose="02020603050405020304" pitchFamily="18" charset="0"/>
                <a:cs typeface="Times New Roman" panose="02020603050405020304" pitchFamily="18" charset="0"/>
              </a:rPr>
              <a:t> Ensures proper allocation and monitoring of production, administrative, and selling overheads to prevent cost escalation.</a:t>
            </a:r>
          </a:p>
          <a:p>
            <a:pPr marL="0" indent="0">
              <a:buNone/>
            </a:pPr>
            <a:r>
              <a:rPr lang="en-US" sz="2000" dirty="0">
                <a:latin typeface="Times New Roman" panose="02020603050405020304" pitchFamily="18" charset="0"/>
                <a:cs typeface="Times New Roman" panose="02020603050405020304" pitchFamily="18" charset="0"/>
              </a:rPr>
              <a:t>Together, these controls ensure efficient utilization of resources and reduce unnecessary expenditure.</a:t>
            </a:r>
          </a:p>
          <a:p>
            <a:pPr marL="0" indent="0">
              <a:buNone/>
            </a:pPr>
            <a:r>
              <a:rPr lang="en-US" sz="2000" b="1" dirty="0">
                <a:latin typeface="Times New Roman" panose="02020603050405020304" pitchFamily="18" charset="0"/>
                <a:cs typeface="Times New Roman" panose="02020603050405020304" pitchFamily="18" charset="0"/>
              </a:rPr>
              <a:t>5. Capital Expenditure Control: </a:t>
            </a:r>
            <a:r>
              <a:rPr lang="en-US" sz="2000" dirty="0">
                <a:latin typeface="Times New Roman" panose="02020603050405020304" pitchFamily="18" charset="0"/>
                <a:cs typeface="Times New Roman" panose="02020603050405020304" pitchFamily="18" charset="0"/>
              </a:rPr>
              <a:t>Capital expenditure control involves planning, evaluating, and monitoring investments in long-term assets. </a:t>
            </a:r>
          </a:p>
          <a:p>
            <a:r>
              <a:rPr lang="en-US" sz="2000" dirty="0">
                <a:latin typeface="Times New Roman" panose="02020603050405020304" pitchFamily="18" charset="0"/>
                <a:cs typeface="Times New Roman" panose="02020603050405020304" pitchFamily="18" charset="0"/>
              </a:rPr>
              <a:t>Management ensures that funds are allocated efficiently, avoiding overinvestment or underinvestment in assets. </a:t>
            </a:r>
          </a:p>
          <a:p>
            <a:r>
              <a:rPr lang="en-US" sz="2000" dirty="0">
                <a:latin typeface="Times New Roman" panose="02020603050405020304" pitchFamily="18" charset="0"/>
                <a:cs typeface="Times New Roman" panose="02020603050405020304" pitchFamily="18" charset="0"/>
              </a:rPr>
              <a:t>Control techniques include capital budgeting, cost-benefit analysis, and periodic review. Effective capital expenditure control optimizes returns on investment and supports long-term growth.</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US" sz="2200" dirty="0">
              <a:latin typeface="Times New Roman" panose="02020603050405020304" pitchFamily="18" charset="0"/>
              <a:cs typeface="Times New Roman" panose="02020603050405020304" pitchFamily="18" charset="0"/>
            </a:endParaRPr>
          </a:p>
          <a:p>
            <a:endParaRPr lang="en-US" dirty="0"/>
          </a:p>
          <a:p>
            <a:pPr marL="0" indent="0">
              <a:buNone/>
            </a:pPr>
            <a:endParaRPr lang="en-IN" dirty="0"/>
          </a:p>
        </p:txBody>
      </p:sp>
    </p:spTree>
    <p:extLst>
      <p:ext uri="{BB962C8B-B14F-4D97-AF65-F5344CB8AC3E}">
        <p14:creationId xmlns:p14="http://schemas.microsoft.com/office/powerpoint/2010/main" val="39023866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C9DD59-3AF2-28D9-3651-052FEC7D1C6C}"/>
              </a:ext>
            </a:extLst>
          </p:cNvPr>
          <p:cNvSpPr>
            <a:spLocks noGrp="1"/>
          </p:cNvSpPr>
          <p:nvPr>
            <p:ph idx="1"/>
          </p:nvPr>
        </p:nvSpPr>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6. Inter-firm and Intra-firm Comparisons</a:t>
            </a:r>
          </a:p>
          <a:p>
            <a:r>
              <a:rPr lang="en-US" sz="2200" b="1" dirty="0">
                <a:latin typeface="Times New Roman" panose="02020603050405020304" pitchFamily="18" charset="0"/>
                <a:cs typeface="Times New Roman" panose="02020603050405020304" pitchFamily="18" charset="0"/>
              </a:rPr>
              <a:t>Inter-firm Comparison:</a:t>
            </a:r>
            <a:r>
              <a:rPr lang="en-US" sz="2200" dirty="0">
                <a:latin typeface="Times New Roman" panose="02020603050405020304" pitchFamily="18" charset="0"/>
                <a:cs typeface="Times New Roman" panose="02020603050405020304" pitchFamily="18" charset="0"/>
              </a:rPr>
              <a:t> Comparing the company’s costs, productivity, or efficiency with other firms in the industry to identify strengths and weaknesses.</a:t>
            </a:r>
          </a:p>
          <a:p>
            <a:r>
              <a:rPr lang="en-US" sz="2200" b="1" dirty="0">
                <a:latin typeface="Times New Roman" panose="02020603050405020304" pitchFamily="18" charset="0"/>
                <a:cs typeface="Times New Roman" panose="02020603050405020304" pitchFamily="18" charset="0"/>
              </a:rPr>
              <a:t>Intra-firm Comparison:</a:t>
            </a:r>
            <a:r>
              <a:rPr lang="en-US" sz="2200" dirty="0">
                <a:latin typeface="Times New Roman" panose="02020603050405020304" pitchFamily="18" charset="0"/>
                <a:cs typeface="Times New Roman" panose="02020603050405020304" pitchFamily="18" charset="0"/>
              </a:rPr>
              <a:t> Comparing performance between different departments, units, or periods within the same organization.</a:t>
            </a:r>
          </a:p>
          <a:p>
            <a:pPr marL="0" indent="0">
              <a:buNone/>
            </a:pPr>
            <a:r>
              <a:rPr lang="en-US" sz="2200" dirty="0">
                <a:latin typeface="Times New Roman" panose="02020603050405020304" pitchFamily="18" charset="0"/>
                <a:cs typeface="Times New Roman" panose="02020603050405020304" pitchFamily="18" charset="0"/>
              </a:rPr>
              <a:t>These comparisons help management benchmark performance, adopt best practices, reduce costs, and improve operational efficiency.</a:t>
            </a:r>
          </a:p>
          <a:p>
            <a:pPr marL="0" indent="0">
              <a:buNone/>
            </a:pPr>
            <a:endParaRPr lang="en-IN" dirty="0"/>
          </a:p>
        </p:txBody>
      </p:sp>
    </p:spTree>
    <p:extLst>
      <p:ext uri="{BB962C8B-B14F-4D97-AF65-F5344CB8AC3E}">
        <p14:creationId xmlns:p14="http://schemas.microsoft.com/office/powerpoint/2010/main" val="5852778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98B4143C-4904-1E0B-7DED-76235AAEEB76}"/>
              </a:ext>
            </a:extLst>
          </p:cNvPr>
          <p:cNvGraphicFramePr>
            <a:graphicFrameLocks noGrp="1"/>
          </p:cNvGraphicFramePr>
          <p:nvPr>
            <p:ph idx="1"/>
            <p:extLst>
              <p:ext uri="{D42A27DB-BD31-4B8C-83A1-F6EECF244321}">
                <p14:modId xmlns:p14="http://schemas.microsoft.com/office/powerpoint/2010/main" val="3637139064"/>
              </p:ext>
            </p:extLst>
          </p:nvPr>
        </p:nvGraphicFramePr>
        <p:xfrm>
          <a:off x="838200" y="1991360"/>
          <a:ext cx="10754360" cy="3789680"/>
        </p:xfrm>
        <a:graphic>
          <a:graphicData uri="http://schemas.openxmlformats.org/drawingml/2006/table">
            <a:tbl>
              <a:tblPr/>
              <a:tblGrid>
                <a:gridCol w="2405444">
                  <a:extLst>
                    <a:ext uri="{9D8B030D-6E8A-4147-A177-3AD203B41FA5}">
                      <a16:colId xmlns:a16="http://schemas.microsoft.com/office/drawing/2014/main" val="4102617955"/>
                    </a:ext>
                  </a:extLst>
                </a:gridCol>
                <a:gridCol w="4021195">
                  <a:extLst>
                    <a:ext uri="{9D8B030D-6E8A-4147-A177-3AD203B41FA5}">
                      <a16:colId xmlns:a16="http://schemas.microsoft.com/office/drawing/2014/main" val="2498370736"/>
                    </a:ext>
                  </a:extLst>
                </a:gridCol>
                <a:gridCol w="4327721">
                  <a:extLst>
                    <a:ext uri="{9D8B030D-6E8A-4147-A177-3AD203B41FA5}">
                      <a16:colId xmlns:a16="http://schemas.microsoft.com/office/drawing/2014/main" val="1123073204"/>
                    </a:ext>
                  </a:extLst>
                </a:gridCol>
              </a:tblGrid>
              <a:tr h="488991">
                <a:tc>
                  <a:txBody>
                    <a:bodyPr/>
                    <a:lstStyle/>
                    <a:p>
                      <a:pPr>
                        <a:buNone/>
                      </a:pPr>
                      <a:r>
                        <a:rPr lang="en-IN" b="1"/>
                        <a:t>Basis</a:t>
                      </a:r>
                      <a:endParaRPr lang="en-I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IN" b="1"/>
                        <a:t>Cost Control</a:t>
                      </a:r>
                      <a:endParaRPr lang="en-I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IN" b="1"/>
                        <a:t>Cost Reduction</a:t>
                      </a:r>
                      <a:endParaRPr lang="en-I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42628045"/>
                  </a:ext>
                </a:extLst>
              </a:tr>
              <a:tr h="488991">
                <a:tc>
                  <a:txBody>
                    <a:bodyPr/>
                    <a:lstStyle/>
                    <a:p>
                      <a:pPr>
                        <a:buNone/>
                      </a:pPr>
                      <a:r>
                        <a:rPr lang="en-IN" b="1"/>
                        <a:t>Objective</a:t>
                      </a:r>
                      <a:endParaRPr lang="en-I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a:t>Keep costs within prescribed limits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IN"/>
                        <a:t>Permanently reduce costs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47236500"/>
                  </a:ext>
                </a:extLst>
              </a:tr>
              <a:tr h="855734">
                <a:tc>
                  <a:txBody>
                    <a:bodyPr/>
                    <a:lstStyle/>
                    <a:p>
                      <a:pPr>
                        <a:buNone/>
                      </a:pPr>
                      <a:r>
                        <a:rPr lang="en-IN" b="1"/>
                        <a:t>Timing</a:t>
                      </a:r>
                      <a:endParaRPr lang="en-I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a:t>Preventive (before costs are incurred)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a:t>Corrective / innovative (improving existing costs)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8117723"/>
                  </a:ext>
                </a:extLst>
              </a:tr>
              <a:tr h="488991">
                <a:tc>
                  <a:txBody>
                    <a:bodyPr/>
                    <a:lstStyle/>
                    <a:p>
                      <a:pPr>
                        <a:buNone/>
                      </a:pPr>
                      <a:r>
                        <a:rPr lang="en-IN" b="1"/>
                        <a:t>Scope</a:t>
                      </a:r>
                      <a:endParaRPr lang="en-I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IN"/>
                        <a:t>Items with established standards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a:t>Every activity of the business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10542418"/>
                  </a:ext>
                </a:extLst>
              </a:tr>
              <a:tr h="488991">
                <a:tc>
                  <a:txBody>
                    <a:bodyPr/>
                    <a:lstStyle/>
                    <a:p>
                      <a:pPr>
                        <a:buNone/>
                      </a:pPr>
                      <a:r>
                        <a:rPr lang="en-IN" b="1"/>
                        <a:t>Nature</a:t>
                      </a:r>
                      <a:endParaRPr lang="en-I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IN"/>
                        <a:t>Conservative, routine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IN"/>
                        <a:t>Continuous, dynamic, innovative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7107292"/>
                  </a:ext>
                </a:extLst>
              </a:tr>
              <a:tr h="488991">
                <a:tc>
                  <a:txBody>
                    <a:bodyPr/>
                    <a:lstStyle/>
                    <a:p>
                      <a:pPr>
                        <a:buNone/>
                      </a:pPr>
                      <a:r>
                        <a:rPr lang="en-IN" b="1"/>
                        <a:t>Focus</a:t>
                      </a:r>
                      <a:endParaRPr lang="en-I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IN"/>
                        <a:t>Optimization of costs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IN"/>
                        <a:t>Finding hidden potential savings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13379502"/>
                  </a:ext>
                </a:extLst>
              </a:tr>
              <a:tr h="488991">
                <a:tc>
                  <a:txBody>
                    <a:bodyPr/>
                    <a:lstStyle/>
                    <a:p>
                      <a:pPr>
                        <a:buNone/>
                      </a:pPr>
                      <a:r>
                        <a:rPr lang="en-IN" b="1"/>
                        <a:t>Management Role</a:t>
                      </a:r>
                      <a:endParaRPr lang="en-I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IN"/>
                        <a:t>Follow standards, monitor variances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buNone/>
                      </a:pPr>
                      <a:r>
                        <a:rPr lang="en-US" dirty="0"/>
                        <a:t>Analyze, rethink, and challenge standards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75291599"/>
                  </a:ext>
                </a:extLst>
              </a:tr>
            </a:tbl>
          </a:graphicData>
        </a:graphic>
      </p:graphicFrame>
    </p:spTree>
    <p:extLst>
      <p:ext uri="{BB962C8B-B14F-4D97-AF65-F5344CB8AC3E}">
        <p14:creationId xmlns:p14="http://schemas.microsoft.com/office/powerpoint/2010/main" val="24669571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8F42603F-97C3-E1C6-E5D2-241F3640E0BE}"/>
                  </a:ext>
                </a:extLst>
              </p:cNvPr>
              <p:cNvSpPr>
                <a:spLocks noGrp="1"/>
              </p:cNvSpPr>
              <p:nvPr>
                <p:ph idx="1"/>
              </p:nvPr>
            </p:nvSpPr>
            <p:spPr>
              <a:xfrm>
                <a:off x="447040" y="1483360"/>
                <a:ext cx="11145520" cy="508000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TARGET COSTING</a:t>
                </a:r>
              </a:p>
              <a:p>
                <a:pPr marL="0" indent="0">
                  <a:buNone/>
                </a:pPr>
                <a:r>
                  <a:rPr lang="en-US" sz="2000" dirty="0">
                    <a:latin typeface="Times New Roman" panose="02020603050405020304" pitchFamily="18" charset="0"/>
                    <a:cs typeface="Times New Roman" panose="02020603050405020304" pitchFamily="18" charset="0"/>
                  </a:rPr>
                  <a:t>Target costing is a cost management technique used at the product planning and design stage. It starts from the target selling price decided by the market, deducts the desired profit, and the balance becomes the target cost.</a:t>
                </a:r>
              </a:p>
              <a:p>
                <a:pPr marL="0" indent="0">
                  <a:buNone/>
                </a:pPr>
                <a14:m>
                  <m:oMathPara xmlns:m="http://schemas.openxmlformats.org/officeDocument/2006/math">
                    <m:oMathParaPr>
                      <m:jc m:val="centerGroup"/>
                    </m:oMathParaPr>
                    <m:oMath xmlns:m="http://schemas.openxmlformats.org/officeDocument/2006/math">
                      <m:r>
                        <m:rPr>
                          <m:nor/>
                        </m:rPr>
                        <a:rPr lang="en-US" sz="2000">
                          <a:latin typeface="Times New Roman" panose="02020603050405020304" pitchFamily="18" charset="0"/>
                          <a:cs typeface="Times New Roman" panose="02020603050405020304" pitchFamily="18" charset="0"/>
                        </a:rPr>
                        <m:t>𝐓𝐚𝐫𝐠𝐞𝐭</m:t>
                      </m:r>
                      <m:r>
                        <m:rPr>
                          <m:nor/>
                        </m:rPr>
                        <a:rPr lang="en-US" sz="2000">
                          <a:latin typeface="Times New Roman" panose="02020603050405020304" pitchFamily="18" charset="0"/>
                          <a:cs typeface="Times New Roman" panose="02020603050405020304" pitchFamily="18" charset="0"/>
                        </a:rPr>
                        <m:t> </m:t>
                      </m:r>
                      <m:r>
                        <m:rPr>
                          <m:nor/>
                        </m:rPr>
                        <a:rPr lang="en-US" sz="2000">
                          <a:latin typeface="Times New Roman" panose="02020603050405020304" pitchFamily="18" charset="0"/>
                          <a:cs typeface="Times New Roman" panose="02020603050405020304" pitchFamily="18" charset="0"/>
                        </a:rPr>
                        <m:t>𝐂𝐨𝐬𝐭</m:t>
                      </m:r>
                      <m:r>
                        <m:rPr>
                          <m:nor/>
                        </m:rPr>
                        <a:rPr lang="en-US" sz="2000">
                          <a:latin typeface="Times New Roman" panose="02020603050405020304" pitchFamily="18" charset="0"/>
                          <a:cs typeface="Times New Roman" panose="02020603050405020304" pitchFamily="18" charset="0"/>
                        </a:rPr>
                        <m:t> = </m:t>
                      </m:r>
                      <m:r>
                        <m:rPr>
                          <m:nor/>
                        </m:rPr>
                        <a:rPr lang="en-US" sz="2000">
                          <a:latin typeface="Times New Roman" panose="02020603050405020304" pitchFamily="18" charset="0"/>
                          <a:cs typeface="Times New Roman" panose="02020603050405020304" pitchFamily="18" charset="0"/>
                        </a:rPr>
                        <m:t>𝐓𝐚𝐫𝐠𝐞𝐭</m:t>
                      </m:r>
                      <m:r>
                        <m:rPr>
                          <m:nor/>
                        </m:rPr>
                        <a:rPr lang="en-US" sz="2000">
                          <a:latin typeface="Times New Roman" panose="02020603050405020304" pitchFamily="18" charset="0"/>
                          <a:cs typeface="Times New Roman" panose="02020603050405020304" pitchFamily="18" charset="0"/>
                        </a:rPr>
                        <m:t> </m:t>
                      </m:r>
                      <m:r>
                        <m:rPr>
                          <m:nor/>
                        </m:rPr>
                        <a:rPr lang="en-US" sz="2000">
                          <a:latin typeface="Times New Roman" panose="02020603050405020304" pitchFamily="18" charset="0"/>
                          <a:cs typeface="Times New Roman" panose="02020603050405020304" pitchFamily="18" charset="0"/>
                        </a:rPr>
                        <m:t>𝐒𝐞𝐥𝐥𝐢𝐧𝐠</m:t>
                      </m:r>
                      <m:r>
                        <m:rPr>
                          <m:nor/>
                        </m:rPr>
                        <a:rPr lang="en-US" sz="2000">
                          <a:latin typeface="Times New Roman" panose="02020603050405020304" pitchFamily="18" charset="0"/>
                          <a:cs typeface="Times New Roman" panose="02020603050405020304" pitchFamily="18" charset="0"/>
                        </a:rPr>
                        <m:t> </m:t>
                      </m:r>
                      <m:r>
                        <m:rPr>
                          <m:nor/>
                        </m:rPr>
                        <a:rPr lang="en-US" sz="2000">
                          <a:latin typeface="Times New Roman" panose="02020603050405020304" pitchFamily="18" charset="0"/>
                          <a:cs typeface="Times New Roman" panose="02020603050405020304" pitchFamily="18" charset="0"/>
                        </a:rPr>
                        <m:t>𝐏𝐫𝐢𝐜𝐞</m:t>
                      </m:r>
                      <m:r>
                        <m:rPr>
                          <m:nor/>
                        </m:rPr>
                        <a:rPr lang="en-US" sz="2000">
                          <a:latin typeface="Times New Roman" panose="02020603050405020304" pitchFamily="18" charset="0"/>
                          <a:cs typeface="Times New Roman" panose="02020603050405020304" pitchFamily="18" charset="0"/>
                        </a:rPr>
                        <m:t> – </m:t>
                      </m:r>
                      <m:r>
                        <m:rPr>
                          <m:nor/>
                        </m:rPr>
                        <a:rPr lang="en-US" sz="2000">
                          <a:latin typeface="Times New Roman" panose="02020603050405020304" pitchFamily="18" charset="0"/>
                          <a:cs typeface="Times New Roman" panose="02020603050405020304" pitchFamily="18" charset="0"/>
                        </a:rPr>
                        <m:t>𝐃𝐞𝐬𝐢𝐫𝐞𝐝</m:t>
                      </m:r>
                      <m:r>
                        <m:rPr>
                          <m:nor/>
                        </m:rPr>
                        <a:rPr lang="en-US" sz="2000">
                          <a:latin typeface="Times New Roman" panose="02020603050405020304" pitchFamily="18" charset="0"/>
                          <a:cs typeface="Times New Roman" panose="02020603050405020304" pitchFamily="18" charset="0"/>
                        </a:rPr>
                        <m:t> </m:t>
                      </m:r>
                      <m:r>
                        <m:rPr>
                          <m:nor/>
                        </m:rPr>
                        <a:rPr lang="en-US" sz="2000">
                          <a:latin typeface="Times New Roman" panose="02020603050405020304" pitchFamily="18" charset="0"/>
                          <a:cs typeface="Times New Roman" panose="02020603050405020304" pitchFamily="18" charset="0"/>
                        </a:rPr>
                        <m:t>𝐏𝐫𝐨𝐟𝐢𝐭</m:t>
                      </m:r>
                    </m:oMath>
                  </m:oMathPara>
                </a14:m>
                <a:endParaRPr lang="en-US" sz="2000" dirty="0">
                  <a:latin typeface="Times New Roman" panose="02020603050405020304" pitchFamily="18" charset="0"/>
                  <a:cs typeface="Times New Roman" panose="02020603050405020304" pitchFamily="18" charset="0"/>
                </a:endParaRPr>
              </a:p>
              <a:p>
                <a:pPr marL="0" indent="0">
                  <a:buNone/>
                </a:pPr>
                <a:r>
                  <a:rPr lang="en-US" sz="2000" dirty="0">
                    <a:latin typeface="Times New Roman" panose="02020603050405020304" pitchFamily="18" charset="0"/>
                    <a:cs typeface="Times New Roman" panose="02020603050405020304" pitchFamily="18" charset="0"/>
                  </a:rPr>
                  <a:t>Thus, target costing is a system of planning and controlling costs so that a product can be produced within a pre-decided (target) cost, while satisfying customer needs and earning the required profit. It is market-driven, customer-oriented, and profit-planned</a:t>
                </a:r>
                <a:r>
                  <a:rPr lang="en-US" sz="2400" dirty="0"/>
                  <a:t>.</a:t>
                </a:r>
              </a:p>
              <a:p>
                <a:pPr marL="0" indent="0">
                  <a:buNone/>
                </a:pPr>
                <a:endParaRPr lang="en-US" sz="2400" dirty="0"/>
              </a:p>
              <a:p>
                <a:pPr marL="0" indent="0">
                  <a:buNone/>
                </a:pPr>
                <a:r>
                  <a:rPr lang="en-IN" sz="2000" b="1" dirty="0">
                    <a:latin typeface="Times New Roman" panose="02020603050405020304" pitchFamily="18" charset="0"/>
                    <a:cs typeface="Times New Roman" panose="02020603050405020304" pitchFamily="18" charset="0"/>
                  </a:rPr>
                  <a:t>PRINCIPLES OF TARGET COSTING</a:t>
                </a:r>
              </a:p>
              <a:p>
                <a:pPr marL="0" indent="0">
                  <a:buNone/>
                </a:pPr>
                <a:r>
                  <a:rPr lang="en-US" sz="2000" b="1" dirty="0">
                    <a:latin typeface="Times New Roman" panose="02020603050405020304" pitchFamily="18" charset="0"/>
                    <a:cs typeface="Times New Roman" panose="02020603050405020304" pitchFamily="18" charset="0"/>
                  </a:rPr>
                  <a:t>1. Price-Led Costing: </a:t>
                </a:r>
                <a:r>
                  <a:rPr lang="en-US" sz="2000" dirty="0">
                    <a:latin typeface="Times New Roman" panose="02020603050405020304" pitchFamily="18" charset="0"/>
                    <a:cs typeface="Times New Roman" panose="02020603050405020304" pitchFamily="18" charset="0"/>
                  </a:rPr>
                  <a:t>Market prices are used to determine allowable or target costs. Target costs are calculated using a formula similar to the following:</a:t>
                </a:r>
              </a:p>
              <a:p>
                <a:pPr marL="0" indent="0">
                  <a:buNone/>
                </a:pPr>
                <a:r>
                  <a:rPr lang="en-US" sz="2000" dirty="0">
                    <a:latin typeface="Times New Roman" panose="02020603050405020304" pitchFamily="18" charset="0"/>
                    <a:cs typeface="Times New Roman" panose="02020603050405020304" pitchFamily="18" charset="0"/>
                  </a:rPr>
                  <a:t>                                     Market Price - Required Profit Margin = Target Cost</a:t>
                </a:r>
              </a:p>
              <a:p>
                <a:pPr marL="0" indent="0">
                  <a:buNone/>
                </a:pPr>
                <a:endParaRPr lang="en-US" sz="2400" dirty="0"/>
              </a:p>
            </p:txBody>
          </p:sp>
        </mc:Choice>
        <mc:Fallback>
          <p:sp>
            <p:nvSpPr>
              <p:cNvPr id="3" name="Content Placeholder 2">
                <a:extLst>
                  <a:ext uri="{FF2B5EF4-FFF2-40B4-BE49-F238E27FC236}">
                    <a16:creationId xmlns:a16="http://schemas.microsoft.com/office/drawing/2014/main" id="{8F42603F-97C3-E1C6-E5D2-241F3640E0BE}"/>
                  </a:ext>
                </a:extLst>
              </p:cNvPr>
              <p:cNvSpPr>
                <a:spLocks noGrp="1" noRot="1" noChangeAspect="1" noMove="1" noResize="1" noEditPoints="1" noAdjustHandles="1" noChangeArrowheads="1" noChangeShapeType="1" noTextEdit="1"/>
              </p:cNvSpPr>
              <p:nvPr>
                <p:ph idx="1"/>
              </p:nvPr>
            </p:nvSpPr>
            <p:spPr>
              <a:xfrm>
                <a:off x="447040" y="1483360"/>
                <a:ext cx="11145520" cy="5080000"/>
              </a:xfrm>
              <a:blipFill>
                <a:blip r:embed="rId3"/>
                <a:stretch>
                  <a:fillRect l="-820" t="-1679" r="-929"/>
                </a:stretch>
              </a:blipFill>
            </p:spPr>
            <p:txBody>
              <a:bodyPr/>
              <a:lstStyle/>
              <a:p>
                <a:r>
                  <a:rPr lang="en-IN">
                    <a:noFill/>
                  </a:rPr>
                  <a:t> </a:t>
                </a:r>
              </a:p>
            </p:txBody>
          </p:sp>
        </mc:Fallback>
      </mc:AlternateContent>
    </p:spTree>
    <p:extLst>
      <p:ext uri="{BB962C8B-B14F-4D97-AF65-F5344CB8AC3E}">
        <p14:creationId xmlns:p14="http://schemas.microsoft.com/office/powerpoint/2010/main" val="29536730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55B95BA-DDB1-8505-B3AD-FB06566AE35A}"/>
              </a:ext>
            </a:extLst>
          </p:cNvPr>
          <p:cNvSpPr>
            <a:spLocks noGrp="1"/>
          </p:cNvSpPr>
          <p:nvPr>
            <p:ph idx="1"/>
          </p:nvPr>
        </p:nvSpPr>
        <p:spPr/>
        <p:txBody>
          <a:bodyPr>
            <a:normAutofit lnSpcReduction="10000"/>
          </a:bodyPr>
          <a:lstStyle/>
          <a:p>
            <a:pPr marL="0" indent="0">
              <a:buNone/>
            </a:pPr>
            <a:r>
              <a:rPr lang="en-US" sz="2000" b="1" dirty="0">
                <a:latin typeface="Times New Roman" panose="02020603050405020304" pitchFamily="18" charset="0"/>
                <a:cs typeface="Times New Roman" panose="02020603050405020304" pitchFamily="18" charset="0"/>
              </a:rPr>
              <a:t>2. Focus on Customers: </a:t>
            </a:r>
            <a:r>
              <a:rPr lang="en-US" sz="2000" dirty="0">
                <a:latin typeface="Times New Roman" panose="02020603050405020304" pitchFamily="18" charset="0"/>
                <a:cs typeface="Times New Roman" panose="02020603050405020304" pitchFamily="18" charset="0"/>
              </a:rPr>
              <a:t>Customer requirements for quality, cost, and time are simultaneously incorporated in product and process decisions and guide cost analysis. The value (to the customer) of any features and functionality built into the product must be greater than the cost of providing those features and functionality.</a:t>
            </a:r>
            <a:endParaRPr lang="en-IN" sz="2000" dirty="0">
              <a:latin typeface="Times New Roman" panose="02020603050405020304" pitchFamily="18" charset="0"/>
              <a:cs typeface="Times New Roman" panose="02020603050405020304" pitchFamily="18" charset="0"/>
            </a:endParaRPr>
          </a:p>
          <a:p>
            <a:pPr marL="0" indent="0">
              <a:buNone/>
            </a:pPr>
            <a:r>
              <a:rPr lang="en-US" sz="2000" b="1" dirty="0">
                <a:latin typeface="Times New Roman" panose="02020603050405020304" pitchFamily="18" charset="0"/>
                <a:cs typeface="Times New Roman" panose="02020603050405020304" pitchFamily="18" charset="0"/>
              </a:rPr>
              <a:t>3) Focus on Design: </a:t>
            </a:r>
            <a:r>
              <a:rPr lang="en-US" sz="2000" dirty="0">
                <a:latin typeface="Times New Roman" panose="02020603050405020304" pitchFamily="18" charset="0"/>
                <a:cs typeface="Times New Roman" panose="02020603050405020304" pitchFamily="18" charset="0"/>
              </a:rPr>
              <a:t>Cost control is emphasized at the product and process design stage. Therefore, engineering changes must occur before production: begins, resulting in lower costs and reduced "time-to- market" for new products.</a:t>
            </a:r>
          </a:p>
          <a:p>
            <a:pPr marL="0" indent="0">
              <a:buNone/>
            </a:pPr>
            <a:r>
              <a:rPr lang="en-US" sz="2000" b="1" dirty="0">
                <a:latin typeface="Times New Roman" panose="02020603050405020304" pitchFamily="18" charset="0"/>
                <a:cs typeface="Times New Roman" panose="02020603050405020304" pitchFamily="18" charset="0"/>
              </a:rPr>
              <a:t>4) Cross-Functional Involvement: </a:t>
            </a:r>
            <a:r>
              <a:rPr lang="en-US" sz="2000" dirty="0">
                <a:latin typeface="Times New Roman" panose="02020603050405020304" pitchFamily="18" charset="0"/>
                <a:cs typeface="Times New Roman" panose="02020603050405020304" pitchFamily="18" charset="0"/>
              </a:rPr>
              <a:t>Cross-functional product and process. teams are responsible for the entire product from initial concept through final production.</a:t>
            </a:r>
          </a:p>
          <a:p>
            <a:pPr marL="0" indent="0">
              <a:buNone/>
            </a:pPr>
            <a:r>
              <a:rPr lang="en-US" sz="2000" b="1" dirty="0">
                <a:latin typeface="Times New Roman" panose="02020603050405020304" pitchFamily="18" charset="0"/>
                <a:cs typeface="Times New Roman" panose="02020603050405020304" pitchFamily="18" charset="0"/>
              </a:rPr>
              <a:t>5) Value-Chain Involvement</a:t>
            </a:r>
            <a:r>
              <a:rPr lang="en-US" sz="2000" dirty="0">
                <a:latin typeface="Times New Roman" panose="02020603050405020304" pitchFamily="18" charset="0"/>
                <a:cs typeface="Times New Roman" panose="02020603050405020304" pitchFamily="18" charset="0"/>
              </a:rPr>
              <a:t>: All members of the value chain, e.g., suppliers, distributors, service providers, and customers are included in the target costing process.</a:t>
            </a:r>
          </a:p>
          <a:p>
            <a:pPr marL="0" indent="0">
              <a:buNone/>
            </a:pPr>
            <a:r>
              <a:rPr lang="en-US" sz="2000" b="1" dirty="0">
                <a:latin typeface="Times New Roman" panose="02020603050405020304" pitchFamily="18" charset="0"/>
                <a:cs typeface="Times New Roman" panose="02020603050405020304" pitchFamily="18" charset="0"/>
              </a:rPr>
              <a:t>6) Life-Cycle Orientation: </a:t>
            </a:r>
            <a:r>
              <a:rPr lang="en-US" sz="2000" dirty="0">
                <a:latin typeface="Times New Roman" panose="02020603050405020304" pitchFamily="18" charset="0"/>
                <a:cs typeface="Times New Roman" panose="02020603050405020304" pitchFamily="18" charset="0"/>
              </a:rPr>
              <a:t>Total life-cycle costs are minimized for, bath the producer, and the customer. Life-cycle costs include purchase price, operating costs, maintenance, and distribution costs.</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89537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7EA8EF1-1998-BF10-665D-BE4993724E91}"/>
              </a:ext>
            </a:extLst>
          </p:cNvPr>
          <p:cNvSpPr>
            <a:spLocks noGrp="1"/>
          </p:cNvSpPr>
          <p:nvPr>
            <p:ph idx="1"/>
          </p:nvPr>
        </p:nvSpPr>
        <p:spPr>
          <a:xfrm>
            <a:off x="538480" y="1503680"/>
            <a:ext cx="11267440" cy="502920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BALANCED SCORE CARD</a:t>
            </a:r>
          </a:p>
          <a:p>
            <a:pPr marL="0" indent="0">
              <a:buNone/>
            </a:pPr>
            <a:r>
              <a:rPr lang="en-US" sz="2000" dirty="0">
                <a:latin typeface="Times New Roman" panose="02020603050405020304" pitchFamily="18" charset="0"/>
                <a:cs typeface="Times New Roman" panose="02020603050405020304" pitchFamily="18" charset="0"/>
              </a:rPr>
              <a:t>A balanced scorecard is a strategic management system that evaluates an organization's performance from multiple perspectives beyond just financials.</a:t>
            </a:r>
          </a:p>
          <a:p>
            <a:pPr marL="0" indent="0">
              <a:buNone/>
            </a:pPr>
            <a:r>
              <a:rPr lang="en-US" sz="2000" dirty="0">
                <a:latin typeface="Times New Roman" panose="02020603050405020304" pitchFamily="18" charset="0"/>
                <a:cs typeface="Times New Roman" panose="02020603050405020304" pitchFamily="18" charset="0"/>
              </a:rPr>
              <a:t>It links daily operations to the company's vision and strategy by using metrics from four key areas: financial, customer, internal processes, and learning and growth. </a:t>
            </a:r>
          </a:p>
          <a:p>
            <a:pPr marL="0" indent="0">
              <a:buNone/>
            </a:pPr>
            <a:r>
              <a:rPr lang="en-US" sz="2000" dirty="0">
                <a:latin typeface="Times New Roman" panose="02020603050405020304" pitchFamily="18" charset="0"/>
                <a:cs typeface="Times New Roman" panose="02020603050405020304" pitchFamily="18" charset="0"/>
              </a:rPr>
              <a:t>This approach helps organizations align daily work with long-term goals, communicate objectives, and monitor progress on strategic targets. </a:t>
            </a:r>
          </a:p>
          <a:p>
            <a:pPr marL="0" indent="0">
              <a:buNone/>
            </a:pPr>
            <a:r>
              <a:rPr lang="en-US" sz="2000" b="1" dirty="0">
                <a:latin typeface="Times New Roman" panose="02020603050405020304" pitchFamily="18" charset="0"/>
                <a:cs typeface="Times New Roman" panose="02020603050405020304" pitchFamily="18" charset="0"/>
              </a:rPr>
              <a:t>FEATURES OF BALANCED SCORE CARD</a:t>
            </a:r>
          </a:p>
          <a:p>
            <a:pPr marL="457200" indent="-457200">
              <a:buAutoNum type="arabicParenR"/>
            </a:pPr>
            <a:r>
              <a:rPr lang="en-US" sz="2000" dirty="0">
                <a:latin typeface="Times New Roman" panose="02020603050405020304" pitchFamily="18" charset="0"/>
                <a:cs typeface="Times New Roman" panose="02020603050405020304" pitchFamily="18" charset="0"/>
              </a:rPr>
              <a:t>Balanced scorecard is a management tool focusing on both financial and non-financial goals of an organisation.</a:t>
            </a:r>
          </a:p>
          <a:p>
            <a:pPr marL="457200" indent="-457200">
              <a:buAutoNum type="arabicParenR"/>
            </a:pPr>
            <a:r>
              <a:rPr lang="en-US" sz="2000" dirty="0">
                <a:latin typeface="Times New Roman" panose="02020603050405020304" pitchFamily="18" charset="0"/>
                <a:cs typeface="Times New Roman" panose="02020603050405020304" pitchFamily="18" charset="0"/>
              </a:rPr>
              <a:t>Balanced scorecard is a system of aggregating financial and non-financial measures of performance in one single card.</a:t>
            </a:r>
          </a:p>
          <a:p>
            <a:pPr marL="457200" indent="-457200">
              <a:buAutoNum type="arabicParenR"/>
            </a:pPr>
            <a:r>
              <a:rPr lang="en-US" sz="2000" dirty="0">
                <a:latin typeface="Times New Roman" panose="02020603050405020304" pitchFamily="18" charset="0"/>
                <a:cs typeface="Times New Roman" panose="02020603050405020304" pitchFamily="18" charset="0"/>
              </a:rPr>
              <a:t>Balanced scorecard includes performance measures of four perspectives financial, customer, internal business processes and learning and growth (innovation).</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364867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5C01748-775F-BE61-CF76-64B2C2613615}"/>
              </a:ext>
            </a:extLst>
          </p:cNvPr>
          <p:cNvSpPr>
            <a:spLocks noGrp="1"/>
          </p:cNvSpPr>
          <p:nvPr>
            <p:ph idx="1"/>
          </p:nvPr>
        </p:nvSpPr>
        <p:spPr>
          <a:xfrm>
            <a:off x="436880" y="1825625"/>
            <a:ext cx="11490960" cy="4351338"/>
          </a:xfrm>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4) It need not be restricted to four perspectives; more may be added. The social responsibility and environmental performances are two possible perspectives suggested by I.M. Pandey. The other is human resources accounting.</a:t>
            </a:r>
          </a:p>
          <a:p>
            <a:pPr marL="0" indent="0">
              <a:buNone/>
            </a:pPr>
            <a:r>
              <a:rPr lang="en-US" sz="2000" dirty="0">
                <a:latin typeface="Times New Roman" panose="02020603050405020304" pitchFamily="18" charset="0"/>
                <a:cs typeface="Times New Roman" panose="02020603050405020304" pitchFamily="18" charset="0"/>
              </a:rPr>
              <a:t>5) Balanced scorecard focuses on the link between business processes, decisions and results.</a:t>
            </a:r>
          </a:p>
          <a:p>
            <a:pPr marL="0" indent="0">
              <a:buNone/>
            </a:pPr>
            <a:r>
              <a:rPr lang="en-US" sz="2000" dirty="0">
                <a:latin typeface="Times New Roman" panose="02020603050405020304" pitchFamily="18" charset="0"/>
                <a:cs typeface="Times New Roman" panose="02020603050405020304" pitchFamily="18" charset="0"/>
              </a:rPr>
              <a:t>6) Balanced scorecard is considered as a device to guide strategy, formulation, implementation and communication.</a:t>
            </a:r>
          </a:p>
          <a:p>
            <a:pPr marL="0" indent="0">
              <a:buNone/>
            </a:pPr>
            <a:r>
              <a:rPr lang="en-US" sz="2000" dirty="0">
                <a:latin typeface="Times New Roman" panose="02020603050405020304" pitchFamily="18" charset="0"/>
                <a:cs typeface="Times New Roman" panose="02020603050405020304" pitchFamily="18" charset="0"/>
              </a:rPr>
              <a:t>7) Balanced scorecard helps in tracking the performance and providing quick feedback for control and evaluation.</a:t>
            </a:r>
          </a:p>
          <a:p>
            <a:pPr marL="0" indent="0">
              <a:buNone/>
            </a:pPr>
            <a:r>
              <a:rPr lang="en-US" sz="2000" dirty="0">
                <a:latin typeface="Times New Roman" panose="02020603050405020304" pitchFamily="18" charset="0"/>
                <a:cs typeface="Times New Roman" panose="02020603050405020304" pitchFamily="18" charset="0"/>
              </a:rPr>
              <a:t>8) Balanced scorecard aligns with strategy leading to better communication and motivation which causes better performance.</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790180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425D4D1-F3C5-26ED-36D4-0B1B796F3F21}"/>
              </a:ext>
            </a:extLst>
          </p:cNvPr>
          <p:cNvSpPr>
            <a:spLocks noGrp="1"/>
          </p:cNvSpPr>
          <p:nvPr>
            <p:ph idx="1"/>
          </p:nvPr>
        </p:nvSpPr>
        <p:spPr>
          <a:xfrm>
            <a:off x="487680" y="1351280"/>
            <a:ext cx="11155680" cy="526288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PURPOSE OF BALANCED SCORE CARD</a:t>
            </a:r>
          </a:p>
          <a:p>
            <a:pPr marL="0" indent="0">
              <a:buNone/>
            </a:pPr>
            <a:r>
              <a:rPr lang="en-US" sz="2000" b="1" dirty="0">
                <a:latin typeface="Times New Roman" panose="02020603050405020304" pitchFamily="18" charset="0"/>
                <a:cs typeface="Times New Roman" panose="02020603050405020304" pitchFamily="18" charset="0"/>
              </a:rPr>
              <a:t>1. To Explain Strategy Clearly: </a:t>
            </a:r>
            <a:r>
              <a:rPr lang="en-US" sz="2000" dirty="0">
                <a:latin typeface="Times New Roman" panose="02020603050405020304" pitchFamily="18" charset="0"/>
                <a:cs typeface="Times New Roman" panose="02020603050405020304" pitchFamily="18" charset="0"/>
              </a:rPr>
              <a:t>Balanced Scorecard helps management convert strategy into clear targets. Instead of only saying “we want to grow”, it sets specific goals like:</a:t>
            </a:r>
          </a:p>
          <a:p>
            <a:r>
              <a:rPr lang="en-US" sz="2000" dirty="0">
                <a:latin typeface="Times New Roman" panose="02020603050405020304" pitchFamily="18" charset="0"/>
                <a:cs typeface="Times New Roman" panose="02020603050405020304" pitchFamily="18" charset="0"/>
              </a:rPr>
              <a:t>increase profit,</a:t>
            </a:r>
          </a:p>
          <a:p>
            <a:r>
              <a:rPr lang="en-US" sz="2000" dirty="0">
                <a:latin typeface="Times New Roman" panose="02020603050405020304" pitchFamily="18" charset="0"/>
                <a:cs typeface="Times New Roman" panose="02020603050405020304" pitchFamily="18" charset="0"/>
              </a:rPr>
              <a:t>improve customer satisfaction,</a:t>
            </a:r>
          </a:p>
          <a:p>
            <a:r>
              <a:rPr lang="en-US" sz="2000" dirty="0">
                <a:latin typeface="Times New Roman" panose="02020603050405020304" pitchFamily="18" charset="0"/>
                <a:cs typeface="Times New Roman" panose="02020603050405020304" pitchFamily="18" charset="0"/>
              </a:rPr>
              <a:t>reduce process time, etc.</a:t>
            </a:r>
          </a:p>
          <a:p>
            <a:pPr marL="0" indent="0">
              <a:buNone/>
            </a:pPr>
            <a:r>
              <a:rPr lang="en-US" sz="2000" dirty="0">
                <a:latin typeface="Times New Roman" panose="02020603050405020304" pitchFamily="18" charset="0"/>
                <a:cs typeface="Times New Roman" panose="02020603050405020304" pitchFamily="18" charset="0"/>
              </a:rPr>
              <a:t>So, it makes strategy clear and understandable for everyone.</a:t>
            </a:r>
          </a:p>
          <a:p>
            <a:pPr marL="0" indent="0">
              <a:buNone/>
            </a:pPr>
            <a:r>
              <a:rPr lang="en-US" sz="2000" b="1" dirty="0">
                <a:latin typeface="Times New Roman" panose="02020603050405020304" pitchFamily="18" charset="0"/>
                <a:cs typeface="Times New Roman" panose="02020603050405020304" pitchFamily="18" charset="0"/>
              </a:rPr>
              <a:t>2. To Communicate Objectives to Employees: </a:t>
            </a:r>
            <a:r>
              <a:rPr lang="en-US" sz="2000" dirty="0">
                <a:latin typeface="Times New Roman" panose="02020603050405020304" pitchFamily="18" charset="0"/>
                <a:cs typeface="Times New Roman" panose="02020603050405020304" pitchFamily="18" charset="0"/>
              </a:rPr>
              <a:t>It helps in telling all employees what the organisation wants to achieve. Big goals are broken into small, practical goals for departments and teams. This way, everyone knows:</a:t>
            </a:r>
          </a:p>
          <a:p>
            <a:r>
              <a:rPr lang="en-US" sz="2000" dirty="0">
                <a:latin typeface="Times New Roman" panose="02020603050405020304" pitchFamily="18" charset="0"/>
                <a:cs typeface="Times New Roman" panose="02020603050405020304" pitchFamily="18" charset="0"/>
              </a:rPr>
              <a:t>what to do,</a:t>
            </a:r>
          </a:p>
          <a:p>
            <a:r>
              <a:rPr lang="en-US" sz="2000" dirty="0">
                <a:latin typeface="Times New Roman" panose="02020603050405020304" pitchFamily="18" charset="0"/>
                <a:cs typeface="Times New Roman" panose="02020603050405020304" pitchFamily="18" charset="0"/>
              </a:rPr>
              <a:t>why they are doing it,</a:t>
            </a:r>
          </a:p>
          <a:p>
            <a:r>
              <a:rPr lang="en-US" sz="2000" dirty="0">
                <a:latin typeface="Times New Roman" panose="02020603050405020304" pitchFamily="18" charset="0"/>
                <a:cs typeface="Times New Roman" panose="02020603050405020304" pitchFamily="18" charset="0"/>
              </a:rPr>
              <a:t>and how their work supports the company.</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760529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589550-1C63-B381-3411-87E5411FBFDE}"/>
              </a:ext>
            </a:extLst>
          </p:cNvPr>
          <p:cNvSpPr>
            <a:spLocks noGrp="1"/>
          </p:cNvSpPr>
          <p:nvPr>
            <p:ph idx="1"/>
          </p:nvPr>
        </p:nvSpPr>
        <p:spPr>
          <a:xfrm>
            <a:off x="355600" y="1402080"/>
            <a:ext cx="11836400" cy="545592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ADVANTAGES OF COST AUDIT</a:t>
            </a:r>
          </a:p>
          <a:p>
            <a:pPr marL="0" indent="0">
              <a:buNone/>
            </a:pPr>
            <a:r>
              <a:rPr lang="en-US" sz="2000" dirty="0">
                <a:latin typeface="Times New Roman" panose="02020603050405020304" pitchFamily="18" charset="0"/>
                <a:cs typeface="Times New Roman" panose="02020603050405020304" pitchFamily="18" charset="0"/>
              </a:rPr>
              <a:t>1. A close check will be maintained on all wastages—materials in store, </a:t>
            </a:r>
            <a:r>
              <a:rPr lang="en-US" sz="2000" dirty="0" err="1">
                <a:latin typeface="Times New Roman" panose="02020603050405020304" pitchFamily="18" charset="0"/>
                <a:cs typeface="Times New Roman" panose="02020603050405020304" pitchFamily="18" charset="0"/>
              </a:rPr>
              <a:t>labour</a:t>
            </a:r>
            <a:r>
              <a:rPr lang="en-US" sz="2000" dirty="0">
                <a:latin typeface="Times New Roman" panose="02020603050405020304" pitchFamily="18" charset="0"/>
                <a:cs typeface="Times New Roman" panose="02020603050405020304" pitchFamily="18" charset="0"/>
              </a:rPr>
              <a:t>, etc. and they will be promptly located and reported.</a:t>
            </a:r>
          </a:p>
          <a:p>
            <a:pPr marL="0" indent="0">
              <a:buNone/>
            </a:pPr>
            <a:r>
              <a:rPr lang="en-US" sz="2000" dirty="0">
                <a:latin typeface="Times New Roman" panose="02020603050405020304" pitchFamily="18" charset="0"/>
                <a:cs typeface="Times New Roman" panose="02020603050405020304" pitchFamily="18" charset="0"/>
              </a:rPr>
              <a:t>2. It also helps in pointing out any inefficiencies in the production process. Solving such inefficiencies will help the company save a lot of money.</a:t>
            </a:r>
          </a:p>
          <a:p>
            <a:pPr marL="0" indent="0">
              <a:buNone/>
            </a:pPr>
            <a:r>
              <a:rPr lang="en-US" sz="2000" dirty="0">
                <a:latin typeface="Times New Roman" panose="02020603050405020304" pitchFamily="18" charset="0"/>
                <a:cs typeface="Times New Roman" panose="02020603050405020304" pitchFamily="18" charset="0"/>
              </a:rPr>
              <a:t>3. A cost audit actually helps the statutory auditor with his job as well. Audited costing data helps him determine the value of stocks, managerial remuneration, and other such aspects.</a:t>
            </a:r>
          </a:p>
          <a:p>
            <a:pPr marL="0" indent="0">
              <a:buNone/>
            </a:pPr>
            <a:r>
              <a:rPr lang="en-US" sz="2000" dirty="0">
                <a:latin typeface="Times New Roman" panose="02020603050405020304" pitchFamily="18" charset="0"/>
                <a:cs typeface="Times New Roman" panose="02020603050405020304" pitchFamily="18" charset="0"/>
              </a:rPr>
              <a:t>4. Cost auditing also allows fixing individual responsibility. This will allow the management to effectively manage their staff. Through fixation of individual responsibility, management by exception will be possible.</a:t>
            </a:r>
          </a:p>
          <a:p>
            <a:pPr marL="0" indent="0">
              <a:buNone/>
            </a:pPr>
            <a:r>
              <a:rPr lang="en-US" sz="2000" dirty="0">
                <a:latin typeface="Times New Roman" panose="02020603050405020304" pitchFamily="18" charset="0"/>
                <a:cs typeface="Times New Roman" panose="02020603050405020304" pitchFamily="18" charset="0"/>
              </a:rPr>
              <a:t>5. The system of budgetary control and standard costing will be greatly facilitated with cost audit at the hands of a qualified cost accountant.</a:t>
            </a:r>
          </a:p>
          <a:p>
            <a:pPr marL="0" indent="0">
              <a:buNone/>
            </a:pPr>
            <a:r>
              <a:rPr lang="en-US" sz="2000" dirty="0">
                <a:latin typeface="Times New Roman" panose="02020603050405020304" pitchFamily="18" charset="0"/>
                <a:cs typeface="Times New Roman" panose="02020603050405020304" pitchFamily="18" charset="0"/>
              </a:rPr>
              <a:t>6. Records will be up-to-date and information for various purposes will be available.</a:t>
            </a:r>
          </a:p>
          <a:p>
            <a:pPr marL="0" indent="0">
              <a:buNone/>
            </a:pPr>
            <a:r>
              <a:rPr lang="en-US" sz="2000" dirty="0">
                <a:latin typeface="Times New Roman" panose="02020603050405020304" pitchFamily="18" charset="0"/>
                <a:cs typeface="Times New Roman" panose="02020603050405020304" pitchFamily="18" charset="0"/>
              </a:rPr>
              <a:t>7. Cost audit can serve to measure performance of managers and better performance can be rewarded.</a:t>
            </a:r>
          </a:p>
          <a:p>
            <a:pPr marL="0" indent="0">
              <a:buNone/>
            </a:pPr>
            <a:r>
              <a:rPr lang="en-US" sz="2000" dirty="0">
                <a:latin typeface="Times New Roman" panose="02020603050405020304" pitchFamily="18" charset="0"/>
                <a:cs typeface="Times New Roman" panose="02020603050405020304" pitchFamily="18" charset="0"/>
              </a:rPr>
              <a:t>8. Inter-firm comparisons can be made with ease and this might be a very useful proposition if industrial intelligence is good.</a:t>
            </a:r>
          </a:p>
        </p:txBody>
      </p:sp>
    </p:spTree>
    <p:extLst>
      <p:ext uri="{BB962C8B-B14F-4D97-AF65-F5344CB8AC3E}">
        <p14:creationId xmlns:p14="http://schemas.microsoft.com/office/powerpoint/2010/main" val="18060160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0FC4BCA-7226-4262-B7EE-57116BFD2758}"/>
              </a:ext>
            </a:extLst>
          </p:cNvPr>
          <p:cNvSpPr>
            <a:spLocks noGrp="1"/>
          </p:cNvSpPr>
          <p:nvPr>
            <p:ph idx="1"/>
          </p:nvPr>
        </p:nvSpPr>
        <p:spPr>
          <a:xfrm>
            <a:off x="284480" y="1310640"/>
            <a:ext cx="11714480" cy="5354319"/>
          </a:xfrm>
        </p:spPr>
        <p:txBody>
          <a:bodyPr>
            <a:normAutofit fontScale="47500" lnSpcReduction="20000"/>
          </a:bodyPr>
          <a:lstStyle/>
          <a:p>
            <a:pPr marL="0" indent="0">
              <a:lnSpc>
                <a:spcPct val="120000"/>
              </a:lnSpc>
              <a:buNone/>
            </a:pPr>
            <a:r>
              <a:rPr lang="en-US" sz="4000" b="1" dirty="0">
                <a:latin typeface="Times New Roman" panose="02020603050405020304" pitchFamily="18" charset="0"/>
                <a:cs typeface="Times New Roman" panose="02020603050405020304" pitchFamily="18" charset="0"/>
              </a:rPr>
              <a:t>3. To Align Strategic Objectives with Departments: </a:t>
            </a:r>
            <a:r>
              <a:rPr lang="en-US" sz="4000" dirty="0">
                <a:latin typeface="Times New Roman" panose="02020603050405020304" pitchFamily="18" charset="0"/>
                <a:cs typeface="Times New Roman" panose="02020603050405020304" pitchFamily="18" charset="0"/>
              </a:rPr>
              <a:t>Balanced Scorecard helps to link overall strategy with each department.</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Example: If the strategy is “better customer service”, customer care, operations, IT, all get related targets. This ensures all departments work in the same direction, not separately.</a:t>
            </a:r>
          </a:p>
          <a:p>
            <a:pPr marL="0" indent="0">
              <a:lnSpc>
                <a:spcPct val="120000"/>
              </a:lnSpc>
              <a:buNone/>
            </a:pPr>
            <a:r>
              <a:rPr lang="en-US" sz="4000" b="1" dirty="0">
                <a:latin typeface="Times New Roman" panose="02020603050405020304" pitchFamily="18" charset="0"/>
                <a:cs typeface="Times New Roman" panose="02020603050405020304" pitchFamily="18" charset="0"/>
              </a:rPr>
              <a:t>4. To Align Department Goals with Individual Goals</a:t>
            </a:r>
            <a:r>
              <a:rPr lang="en-US" sz="4000" dirty="0">
                <a:latin typeface="Times New Roman" panose="02020603050405020304" pitchFamily="18" charset="0"/>
                <a:cs typeface="Times New Roman" panose="02020603050405020304" pitchFamily="18" charset="0"/>
              </a:rPr>
              <a:t>: It connects department goals to employee goals.</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Example: Sales department target → each salesperson gets his/her own target.</a:t>
            </a:r>
          </a:p>
          <a:p>
            <a:pPr marL="0" indent="0">
              <a:lnSpc>
                <a:spcPct val="120000"/>
              </a:lnSpc>
              <a:buNone/>
            </a:pPr>
            <a:r>
              <a:rPr lang="en-US" sz="4000" dirty="0">
                <a:latin typeface="Times New Roman" panose="02020603050405020304" pitchFamily="18" charset="0"/>
                <a:cs typeface="Times New Roman" panose="02020603050405020304" pitchFamily="18" charset="0"/>
              </a:rPr>
              <a:t>This creates better coordination, responsibility, and motivation, because each person can see how their performance matters.</a:t>
            </a:r>
          </a:p>
          <a:p>
            <a:pPr marL="0" indent="0">
              <a:lnSpc>
                <a:spcPct val="120000"/>
              </a:lnSpc>
              <a:buNone/>
            </a:pPr>
            <a:r>
              <a:rPr lang="en-US" sz="4000" b="1" dirty="0">
                <a:latin typeface="Times New Roman" panose="02020603050405020304" pitchFamily="18" charset="0"/>
                <a:cs typeface="Times New Roman" panose="02020603050405020304" pitchFamily="18" charset="0"/>
              </a:rPr>
              <a:t>5. To Review Performance Regularly and Improve: </a:t>
            </a:r>
            <a:r>
              <a:rPr lang="en-US" sz="4000" dirty="0">
                <a:latin typeface="Times New Roman" panose="02020603050405020304" pitchFamily="18" charset="0"/>
                <a:cs typeface="Times New Roman" panose="02020603050405020304" pitchFamily="18" charset="0"/>
              </a:rPr>
              <a:t>Balanced Scorecard is used for regular performance review. It gives measurable indicators (like profit, customer complaints, process time, training hours, etc.).</a:t>
            </a:r>
            <a:br>
              <a:rPr lang="en-US" sz="4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Management uses this to:</a:t>
            </a:r>
          </a:p>
          <a:p>
            <a:r>
              <a:rPr lang="en-US" sz="4000" dirty="0">
                <a:latin typeface="Times New Roman" panose="02020603050405020304" pitchFamily="18" charset="0"/>
                <a:cs typeface="Times New Roman" panose="02020603050405020304" pitchFamily="18" charset="0"/>
              </a:rPr>
              <a:t>check if plans are working,</a:t>
            </a:r>
          </a:p>
          <a:p>
            <a:r>
              <a:rPr lang="en-US" sz="4000" dirty="0">
                <a:latin typeface="Times New Roman" panose="02020603050405020304" pitchFamily="18" charset="0"/>
                <a:cs typeface="Times New Roman" panose="02020603050405020304" pitchFamily="18" charset="0"/>
              </a:rPr>
              <a:t>find problems,</a:t>
            </a:r>
          </a:p>
          <a:p>
            <a:r>
              <a:rPr lang="en-US" sz="4000" dirty="0">
                <a:latin typeface="Times New Roman" panose="02020603050405020304" pitchFamily="18" charset="0"/>
                <a:cs typeface="Times New Roman" panose="02020603050405020304" pitchFamily="18" charset="0"/>
              </a:rPr>
              <a:t>take corrective action,</a:t>
            </a:r>
          </a:p>
          <a:p>
            <a:r>
              <a:rPr lang="en-US" sz="4000" dirty="0">
                <a:latin typeface="Times New Roman" panose="02020603050405020304" pitchFamily="18" charset="0"/>
                <a:cs typeface="Times New Roman" panose="02020603050405020304" pitchFamily="18" charset="0"/>
              </a:rPr>
              <a:t>and change or improve strategy if needed.</a:t>
            </a:r>
            <a:endParaRPr lang="en-US" sz="4000" b="1" dirty="0">
              <a:latin typeface="Times New Roman" panose="02020603050405020304" pitchFamily="18" charset="0"/>
              <a:cs typeface="Times New Roman" panose="02020603050405020304" pitchFamily="18" charset="0"/>
            </a:endParaRPr>
          </a:p>
          <a:p>
            <a:pPr marL="0" indent="0">
              <a:buNone/>
            </a:pPr>
            <a:r>
              <a:rPr lang="en-US" sz="4000" dirty="0">
                <a:latin typeface="Times New Roman" panose="02020603050405020304" pitchFamily="18" charset="0"/>
                <a:cs typeface="Times New Roman" panose="02020603050405020304" pitchFamily="18" charset="0"/>
              </a:rPr>
              <a:t>So, it helps in continuous improvement of the organisation.</a:t>
            </a:r>
          </a:p>
          <a:p>
            <a:pPr marL="0" indent="0">
              <a:buNone/>
            </a:pPr>
            <a:endParaRPr lang="en-IN" dirty="0"/>
          </a:p>
        </p:txBody>
      </p:sp>
    </p:spTree>
    <p:extLst>
      <p:ext uri="{BB962C8B-B14F-4D97-AF65-F5344CB8AC3E}">
        <p14:creationId xmlns:p14="http://schemas.microsoft.com/office/powerpoint/2010/main" val="39472139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9337D-26F3-E74D-98ED-0F71E2351E3C}"/>
              </a:ext>
            </a:extLst>
          </p:cNvPr>
          <p:cNvSpPr>
            <a:spLocks noGrp="1"/>
          </p:cNvSpPr>
          <p:nvPr>
            <p:ph type="title"/>
          </p:nvPr>
        </p:nvSpPr>
        <p:spPr>
          <a:xfrm>
            <a:off x="756920" y="1635760"/>
            <a:ext cx="10515600" cy="857568"/>
          </a:xfrm>
        </p:spPr>
        <p:txBody>
          <a:bodyPr>
            <a:normAutofit/>
          </a:bodyPr>
          <a:lstStyle/>
          <a:p>
            <a:r>
              <a:rPr lang="en-US" sz="2400" b="1" dirty="0">
                <a:latin typeface="Times New Roman" panose="02020603050405020304" pitchFamily="18" charset="0"/>
                <a:cs typeface="Times New Roman" panose="02020603050405020304" pitchFamily="18" charset="0"/>
              </a:rPr>
              <a:t>PERSPECTIVE OF BALANCED SCORE CARD</a:t>
            </a:r>
            <a:endParaRPr lang="en-IN" sz="2400" b="1" dirty="0">
              <a:latin typeface="Times New Roman" panose="02020603050405020304" pitchFamily="18" charset="0"/>
              <a:cs typeface="Times New Roman" panose="02020603050405020304" pitchFamily="18" charset="0"/>
            </a:endParaRPr>
          </a:p>
        </p:txBody>
      </p:sp>
      <p:pic>
        <p:nvPicPr>
          <p:cNvPr id="4098" name="Picture 2" descr="Marketing Theories - Balanced Scorecard">
            <a:extLst>
              <a:ext uri="{FF2B5EF4-FFF2-40B4-BE49-F238E27FC236}">
                <a16:creationId xmlns:a16="http://schemas.microsoft.com/office/drawing/2014/main" id="{5E8FF80C-0CBE-65CE-E7CB-A141FC460D0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96160" y="2374265"/>
            <a:ext cx="7051040"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89742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CBD29C-7C91-18CA-C9EB-341EA52DFCBC}"/>
              </a:ext>
            </a:extLst>
          </p:cNvPr>
          <p:cNvSpPr>
            <a:spLocks noGrp="1"/>
          </p:cNvSpPr>
          <p:nvPr>
            <p:ph idx="1"/>
          </p:nvPr>
        </p:nvSpPr>
        <p:spPr>
          <a:xfrm>
            <a:off x="746760" y="1520825"/>
            <a:ext cx="10515600" cy="4351338"/>
          </a:xfrm>
        </p:spPr>
        <p:txBody>
          <a:bodyPr>
            <a:normAutofit lnSpcReduction="10000"/>
          </a:bodyPr>
          <a:lstStyle/>
          <a:p>
            <a:pPr marL="0" indent="0">
              <a:buNone/>
            </a:pPr>
            <a:r>
              <a:rPr lang="en-US" sz="2000" b="1" dirty="0">
                <a:latin typeface="Times New Roman" panose="02020603050405020304" pitchFamily="18" charset="0"/>
                <a:cs typeface="Times New Roman" panose="02020603050405020304" pitchFamily="18" charset="0"/>
              </a:rPr>
              <a:t>Financial Perspective:</a:t>
            </a:r>
            <a:r>
              <a:rPr lang="en-US" sz="2000" dirty="0">
                <a:latin typeface="Times New Roman" panose="02020603050405020304" pitchFamily="18" charset="0"/>
                <a:cs typeface="Times New Roman" panose="02020603050405020304" pitchFamily="18" charset="0"/>
              </a:rPr>
              <a:t> focuses on how the organisation looks from the point of view of owners or shareholders. </a:t>
            </a:r>
          </a:p>
          <a:p>
            <a:r>
              <a:rPr lang="en-US" sz="2000" dirty="0">
                <a:latin typeface="Times New Roman" panose="02020603050405020304" pitchFamily="18" charset="0"/>
                <a:cs typeface="Times New Roman" panose="02020603050405020304" pitchFamily="18" charset="0"/>
              </a:rPr>
              <a:t>It measures the overall financial performance of the business, such as profit, sales growth, return on investment, return on capital employed, cost reduction and cash flow. </a:t>
            </a:r>
          </a:p>
          <a:p>
            <a:r>
              <a:rPr lang="en-US" sz="2000" dirty="0">
                <a:latin typeface="Times New Roman" panose="02020603050405020304" pitchFamily="18" charset="0"/>
                <a:cs typeface="Times New Roman" panose="02020603050405020304" pitchFamily="18" charset="0"/>
              </a:rPr>
              <a:t>This perspective answers the question, “How do we look to our shareholders?” It shows whether the strategies and activities of the company are leading to better financial results and long-term profitability.</a:t>
            </a:r>
          </a:p>
          <a:p>
            <a:pPr marL="0" indent="0">
              <a:buNone/>
            </a:pPr>
            <a:r>
              <a:rPr lang="en-US" sz="2000" b="1" dirty="0">
                <a:latin typeface="Times New Roman" panose="02020603050405020304" pitchFamily="18" charset="0"/>
                <a:cs typeface="Times New Roman" panose="02020603050405020304" pitchFamily="18" charset="0"/>
              </a:rPr>
              <a:t>Customer Perspective:</a:t>
            </a:r>
            <a:r>
              <a:rPr lang="en-US" sz="2000" dirty="0">
                <a:latin typeface="Times New Roman" panose="02020603050405020304" pitchFamily="18" charset="0"/>
                <a:cs typeface="Times New Roman" panose="02020603050405020304" pitchFamily="18" charset="0"/>
              </a:rPr>
              <a:t> deals with how the organisation is viewed by its customers. It measures factors like customer satisfaction, number of complaints, customer retention, on-time delivery, quality of products or services, and market share. </a:t>
            </a:r>
          </a:p>
          <a:p>
            <a:r>
              <a:rPr lang="en-US" sz="2000" dirty="0">
                <a:latin typeface="Times New Roman" panose="02020603050405020304" pitchFamily="18" charset="0"/>
                <a:cs typeface="Times New Roman" panose="02020603050405020304" pitchFamily="18" charset="0"/>
              </a:rPr>
              <a:t>This perspective tries to answer the question, “How do customers see us?” If customers are satisfied and loyal, the company can expect stable revenue and growth in the future. </a:t>
            </a:r>
          </a:p>
          <a:p>
            <a:r>
              <a:rPr lang="en-US" sz="2000" dirty="0">
                <a:latin typeface="Times New Roman" panose="02020603050405020304" pitchFamily="18" charset="0"/>
                <a:cs typeface="Times New Roman" panose="02020603050405020304" pitchFamily="18" charset="0"/>
              </a:rPr>
              <a:t>Therefore, this perspective helps the organisation check whether it is delivering good value and service to its customers.</a:t>
            </a:r>
          </a:p>
          <a:p>
            <a:pPr marL="0" indent="0">
              <a:buNone/>
            </a:pPr>
            <a:endParaRPr lang="en-IN" dirty="0"/>
          </a:p>
        </p:txBody>
      </p:sp>
    </p:spTree>
    <p:extLst>
      <p:ext uri="{BB962C8B-B14F-4D97-AF65-F5344CB8AC3E}">
        <p14:creationId xmlns:p14="http://schemas.microsoft.com/office/powerpoint/2010/main" val="180486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0BD8DB6-8567-5734-8B74-F7BB2CDA944C}"/>
              </a:ext>
            </a:extLst>
          </p:cNvPr>
          <p:cNvSpPr>
            <a:spLocks noGrp="1"/>
          </p:cNvSpPr>
          <p:nvPr>
            <p:ph idx="1"/>
          </p:nvPr>
        </p:nvSpPr>
        <p:spPr>
          <a:xfrm>
            <a:off x="680720" y="1625600"/>
            <a:ext cx="10673080" cy="4551363"/>
          </a:xfrm>
        </p:spPr>
        <p:txBody>
          <a:bodyPr>
            <a:normAutofit lnSpcReduction="10000"/>
          </a:bodyPr>
          <a:lstStyle/>
          <a:p>
            <a:pPr marL="0" indent="0">
              <a:buNone/>
            </a:pPr>
            <a:r>
              <a:rPr lang="en-US" sz="2000" b="1" dirty="0">
                <a:latin typeface="Times New Roman" panose="02020603050405020304" pitchFamily="18" charset="0"/>
                <a:cs typeface="Times New Roman" panose="02020603050405020304" pitchFamily="18" charset="0"/>
              </a:rPr>
              <a:t>Internal Business Process Perspective:</a:t>
            </a:r>
            <a:r>
              <a:rPr lang="en-US" sz="2000" dirty="0">
                <a:latin typeface="Times New Roman" panose="02020603050405020304" pitchFamily="18" charset="0"/>
                <a:cs typeface="Times New Roman" panose="02020603050405020304" pitchFamily="18" charset="0"/>
              </a:rPr>
              <a:t> focuses on the efficiency and effectiveness of internal operations. It examines how well the company’s internal processes are working to support both customer satisfaction and financial goals. </a:t>
            </a:r>
          </a:p>
          <a:p>
            <a:r>
              <a:rPr lang="en-US" sz="2000" dirty="0">
                <a:latin typeface="Times New Roman" panose="02020603050405020304" pitchFamily="18" charset="0"/>
                <a:cs typeface="Times New Roman" panose="02020603050405020304" pitchFamily="18" charset="0"/>
              </a:rPr>
              <a:t>Measures under this perspective include production cycle time, process efficiency, defect rates, rework, speed of service, innovation process and order-processing time. </a:t>
            </a:r>
          </a:p>
          <a:p>
            <a:r>
              <a:rPr lang="en-US" sz="2000" dirty="0">
                <a:latin typeface="Times New Roman" panose="02020603050405020304" pitchFamily="18" charset="0"/>
                <a:cs typeface="Times New Roman" panose="02020603050405020304" pitchFamily="18" charset="0"/>
              </a:rPr>
              <a:t>It answers the question, “What must we excel at internally?” By improving internal processes, the organisation can reduce costs, improve quality, and deliver better and faster service to customers.</a:t>
            </a:r>
          </a:p>
          <a:p>
            <a:r>
              <a:rPr lang="en-US" sz="2000" dirty="0">
                <a:latin typeface="Times New Roman" panose="02020603050405020304" pitchFamily="18" charset="0"/>
                <a:cs typeface="Times New Roman" panose="02020603050405020304" pitchFamily="18" charset="0"/>
              </a:rPr>
              <a:t>The </a:t>
            </a:r>
            <a:r>
              <a:rPr lang="en-US" sz="2000" b="1" dirty="0">
                <a:latin typeface="Times New Roman" panose="02020603050405020304" pitchFamily="18" charset="0"/>
                <a:cs typeface="Times New Roman" panose="02020603050405020304" pitchFamily="18" charset="0"/>
              </a:rPr>
              <a:t>Learning and Growth Perspective:</a:t>
            </a:r>
            <a:r>
              <a:rPr lang="en-US" sz="2000" dirty="0">
                <a:latin typeface="Times New Roman" panose="02020603050405020304" pitchFamily="18" charset="0"/>
                <a:cs typeface="Times New Roman" panose="02020603050405020304" pitchFamily="18" charset="0"/>
              </a:rPr>
              <a:t> deals with the development of employees, systems and organisational culture. </a:t>
            </a:r>
          </a:p>
          <a:p>
            <a:r>
              <a:rPr lang="en-US" sz="2000" dirty="0">
                <a:latin typeface="Times New Roman" panose="02020603050405020304" pitchFamily="18" charset="0"/>
                <a:cs typeface="Times New Roman" panose="02020603050405020304" pitchFamily="18" charset="0"/>
              </a:rPr>
              <a:t>It focuses on long-term improvement by measuring factors such as employee training, employee satisfaction, skill development, staff turnover, motivation and the use of information technology. </a:t>
            </a:r>
          </a:p>
          <a:p>
            <a:r>
              <a:rPr lang="en-US" sz="2000" dirty="0">
                <a:latin typeface="Times New Roman" panose="02020603050405020304" pitchFamily="18" charset="0"/>
                <a:cs typeface="Times New Roman" panose="02020603050405020304" pitchFamily="18" charset="0"/>
              </a:rPr>
              <a:t>It answers the question, “How can we continue to improve and grow?” This perspective is considered the foundation, because if employees are skilled, motivated and supported by good systems, they will improve internal processes, which in turn leads to better customer satisfaction and financial performance.</a:t>
            </a:r>
          </a:p>
          <a:p>
            <a:pPr marL="0" indent="0">
              <a:buNone/>
            </a:pPr>
            <a:endParaRPr lang="en-IN" dirty="0"/>
          </a:p>
        </p:txBody>
      </p:sp>
    </p:spTree>
    <p:extLst>
      <p:ext uri="{BB962C8B-B14F-4D97-AF65-F5344CB8AC3E}">
        <p14:creationId xmlns:p14="http://schemas.microsoft.com/office/powerpoint/2010/main" val="16800190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BD0E75-5690-AE94-D738-711EF677081A}"/>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BACK FLUSH ACCOUNTING</a:t>
            </a:r>
          </a:p>
          <a:p>
            <a:r>
              <a:rPr lang="en-US" sz="2000" dirty="0">
                <a:latin typeface="Times New Roman" panose="02020603050405020304" pitchFamily="18" charset="0"/>
                <a:cs typeface="Times New Roman" panose="02020603050405020304" pitchFamily="18" charset="0"/>
              </a:rPr>
              <a:t>Back-flush accounting is a simplified cost accounting method used mainly in just-in-time (JIT) production systems. In this system, costs are not recorded step-by-step at each stage of production. Instead, costs are “flushed back” from the stage of finished goods to raw materials at the end of the process.</a:t>
            </a:r>
          </a:p>
          <a:p>
            <a:r>
              <a:rPr lang="en-US" sz="2000" dirty="0">
                <a:latin typeface="Times New Roman" panose="02020603050405020304" pitchFamily="18" charset="0"/>
                <a:cs typeface="Times New Roman" panose="02020603050405020304" pitchFamily="18" charset="0"/>
              </a:rPr>
              <a:t>It assumes that inventories are low and production flows smoothly.</a:t>
            </a:r>
          </a:p>
          <a:p>
            <a:r>
              <a:rPr lang="en-US" sz="2000" dirty="0">
                <a:latin typeface="Times New Roman" panose="02020603050405020304" pitchFamily="18" charset="0"/>
                <a:cs typeface="Times New Roman" panose="02020603050405020304" pitchFamily="18" charset="0"/>
              </a:rPr>
              <a:t>Instead of tracking material and </a:t>
            </a:r>
            <a:r>
              <a:rPr lang="en-US" sz="2000" dirty="0" err="1">
                <a:latin typeface="Times New Roman" panose="02020603050405020304" pitchFamily="18" charset="0"/>
                <a:cs typeface="Times New Roman" panose="02020603050405020304" pitchFamily="18" charset="0"/>
              </a:rPr>
              <a:t>labour</a:t>
            </a:r>
            <a:r>
              <a:rPr lang="en-US" sz="2000" dirty="0">
                <a:latin typeface="Times New Roman" panose="02020603050405020304" pitchFamily="18" charset="0"/>
                <a:cs typeface="Times New Roman" panose="02020603050405020304" pitchFamily="18" charset="0"/>
              </a:rPr>
              <a:t> at every stage, the company waits till the product is completed and then assigns (back-flushes) the cost to the output and adjusts raw materials and WIP in one go.</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950726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9F58C0-98AC-0A86-5E80-09DB7E1E9BE9}"/>
              </a:ext>
            </a:extLst>
          </p:cNvPr>
          <p:cNvSpPr>
            <a:spLocks noGrp="1"/>
          </p:cNvSpPr>
          <p:nvPr>
            <p:ph idx="1"/>
          </p:nvPr>
        </p:nvSpPr>
        <p:spPr>
          <a:xfrm>
            <a:off x="223520" y="1239520"/>
            <a:ext cx="11765280" cy="5415280"/>
          </a:xfrm>
        </p:spPr>
        <p:txBody>
          <a:bodyPr>
            <a:normAutofit fontScale="77500" lnSpcReduction="20000"/>
          </a:bodyPr>
          <a:lstStyle/>
          <a:p>
            <a:pPr marL="0" indent="0">
              <a:buNone/>
            </a:pPr>
            <a:r>
              <a:rPr lang="en-US" sz="2400" b="1" dirty="0">
                <a:latin typeface="Times New Roman" panose="02020603050405020304" pitchFamily="18" charset="0"/>
                <a:cs typeface="Times New Roman" panose="02020603050405020304" pitchFamily="18" charset="0"/>
              </a:rPr>
              <a:t>VARIANTS OF BACK FLUSH ACCOUNTING</a:t>
            </a:r>
          </a:p>
          <a:p>
            <a:pPr marL="0" indent="0">
              <a:buNone/>
            </a:pPr>
            <a:r>
              <a:rPr lang="en-US" sz="2400" dirty="0">
                <a:latin typeface="Times New Roman" panose="02020603050405020304" pitchFamily="18" charset="0"/>
                <a:cs typeface="Times New Roman" panose="02020603050405020304" pitchFamily="18" charset="0"/>
              </a:rPr>
              <a:t>The main variants of back-flush accounting differ based on the trigger point at which costs are recorded:</a:t>
            </a:r>
          </a:p>
          <a:p>
            <a:pPr marL="0" indent="0">
              <a:lnSpc>
                <a:spcPct val="120000"/>
              </a:lnSpc>
              <a:buNone/>
            </a:pPr>
            <a:r>
              <a:rPr lang="en-US" sz="2400" b="1" dirty="0">
                <a:latin typeface="Times New Roman" panose="02020603050405020304" pitchFamily="18" charset="0"/>
                <a:cs typeface="Times New Roman" panose="02020603050405020304" pitchFamily="18" charset="0"/>
              </a:rPr>
              <a:t>1. Back-flush at Completion of Production:</a:t>
            </a:r>
          </a:p>
          <a:p>
            <a:pPr lvl="1">
              <a:lnSpc>
                <a:spcPct val="12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Costs are assigned when goods are manufactured and completed.</a:t>
            </a:r>
          </a:p>
          <a:p>
            <a:pPr lvl="1">
              <a:lnSpc>
                <a:spcPct val="12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Raw material usage and conversion costs are adjusted at the time of completion.</a:t>
            </a:r>
          </a:p>
          <a:p>
            <a:pPr lvl="1">
              <a:lnSpc>
                <a:spcPct val="12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WIP is not tracked stage-wise.</a:t>
            </a:r>
          </a:p>
          <a:p>
            <a:pPr marL="0" indent="0">
              <a:lnSpc>
                <a:spcPct val="120000"/>
              </a:lnSpc>
              <a:buNone/>
            </a:pPr>
            <a:r>
              <a:rPr lang="en-US" sz="2400" b="1" dirty="0">
                <a:latin typeface="Times New Roman" panose="02020603050405020304" pitchFamily="18" charset="0"/>
                <a:cs typeface="Times New Roman" panose="02020603050405020304" pitchFamily="18" charset="0"/>
              </a:rPr>
              <a:t>2. Back-flush at Time of Sale:</a:t>
            </a:r>
          </a:p>
          <a:p>
            <a:pPr lvl="1">
              <a:lnSpc>
                <a:spcPct val="12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Costs are recorded when the finished goods are sold to customers.</a:t>
            </a:r>
          </a:p>
          <a:p>
            <a:pPr lvl="1">
              <a:lnSpc>
                <a:spcPct val="12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Inventory and cost of goods sold are adjusted at the time of sale.</a:t>
            </a:r>
          </a:p>
          <a:p>
            <a:pPr lvl="1">
              <a:lnSpc>
                <a:spcPct val="12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Useful where sales are the key trigger for </a:t>
            </a:r>
            <a:r>
              <a:rPr lang="en-US" dirty="0" err="1">
                <a:latin typeface="Times New Roman" panose="02020603050405020304" pitchFamily="18" charset="0"/>
                <a:cs typeface="Times New Roman" panose="02020603050405020304" pitchFamily="18" charset="0"/>
              </a:rPr>
              <a:t>recognising</a:t>
            </a:r>
            <a:r>
              <a:rPr lang="en-US" dirty="0">
                <a:latin typeface="Times New Roman" panose="02020603050405020304" pitchFamily="18" charset="0"/>
                <a:cs typeface="Times New Roman" panose="02020603050405020304" pitchFamily="18" charset="0"/>
              </a:rPr>
              <a:t> performance.</a:t>
            </a:r>
          </a:p>
          <a:p>
            <a:pPr marL="0" indent="0">
              <a:lnSpc>
                <a:spcPct val="120000"/>
              </a:lnSpc>
              <a:buNone/>
            </a:pPr>
            <a:r>
              <a:rPr lang="en-US" sz="2400" b="1" dirty="0">
                <a:latin typeface="Times New Roman" panose="02020603050405020304" pitchFamily="18" charset="0"/>
                <a:cs typeface="Times New Roman" panose="02020603050405020304" pitchFamily="18" charset="0"/>
              </a:rPr>
              <a:t>3. Two-point Back-flush System:</a:t>
            </a:r>
          </a:p>
          <a:p>
            <a:pPr lvl="1">
              <a:lnSpc>
                <a:spcPct val="12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Uses two trigger points, for example:</a:t>
            </a:r>
          </a:p>
          <a:p>
            <a:pPr lvl="2">
              <a:lnSpc>
                <a:spcPct val="120000"/>
              </a:lnSpc>
            </a:pPr>
            <a:r>
              <a:rPr lang="en-US" sz="2400" dirty="0">
                <a:latin typeface="Times New Roman" panose="02020603050405020304" pitchFamily="18" charset="0"/>
                <a:cs typeface="Times New Roman" panose="02020603050405020304" pitchFamily="18" charset="0"/>
              </a:rPr>
              <a:t>When materials are issued for production</a:t>
            </a:r>
          </a:p>
          <a:p>
            <a:pPr lvl="2">
              <a:lnSpc>
                <a:spcPct val="120000"/>
              </a:lnSpc>
            </a:pPr>
            <a:r>
              <a:rPr lang="en-US" sz="2400" dirty="0">
                <a:latin typeface="Times New Roman" panose="02020603050405020304" pitchFamily="18" charset="0"/>
                <a:cs typeface="Times New Roman" panose="02020603050405020304" pitchFamily="18" charset="0"/>
              </a:rPr>
              <a:t>When goods are completed</a:t>
            </a:r>
          </a:p>
          <a:p>
            <a:pPr lvl="1">
              <a:lnSpc>
                <a:spcPct val="120000"/>
              </a:lnSpc>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Provides more control and information than a single trigger, but still simpler than full traditional cost accounting.</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22740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A0D6D2-8ADA-2309-B159-66DCF27BEFA9}"/>
              </a:ext>
            </a:extLst>
          </p:cNvPr>
          <p:cNvSpPr>
            <a:spLocks noGrp="1"/>
          </p:cNvSpPr>
          <p:nvPr>
            <p:ph idx="1"/>
          </p:nvPr>
        </p:nvSpPr>
        <p:spPr>
          <a:xfrm>
            <a:off x="746760" y="1703704"/>
            <a:ext cx="10515600" cy="4534535"/>
          </a:xfrm>
        </p:spPr>
        <p:txBody>
          <a:bodyPr>
            <a:normAutofit fontScale="85000" lnSpcReduction="20000"/>
          </a:bodyPr>
          <a:lstStyle/>
          <a:p>
            <a:pPr marL="0" indent="0">
              <a:buNone/>
            </a:pPr>
            <a:r>
              <a:rPr lang="en-US" sz="2400" b="1" dirty="0">
                <a:latin typeface="Times New Roman" panose="02020603050405020304" pitchFamily="18" charset="0"/>
                <a:cs typeface="Times New Roman" panose="02020603050405020304" pitchFamily="18" charset="0"/>
              </a:rPr>
              <a:t>LEAN ACCOUNTING</a:t>
            </a:r>
          </a:p>
          <a:p>
            <a:pPr marL="0" indent="0">
              <a:buNone/>
            </a:pPr>
            <a:r>
              <a:rPr lang="en-US" sz="2400" dirty="0">
                <a:latin typeface="Times New Roman" panose="02020603050405020304" pitchFamily="18" charset="0"/>
                <a:cs typeface="Times New Roman" panose="02020603050405020304" pitchFamily="18" charset="0"/>
              </a:rPr>
              <a:t>Lean accounting is an accounting approach designed to support lean manufacturing and lean management.</a:t>
            </a:r>
          </a:p>
          <a:p>
            <a:pPr marL="0" indent="0">
              <a:buNone/>
            </a:pPr>
            <a:r>
              <a:rPr lang="en-US" sz="2400" dirty="0">
                <a:latin typeface="Times New Roman" panose="02020603050405020304" pitchFamily="18" charset="0"/>
                <a:cs typeface="Times New Roman" panose="02020603050405020304" pitchFamily="18" charset="0"/>
              </a:rPr>
              <a:t>It aims to:</a:t>
            </a:r>
          </a:p>
          <a:p>
            <a:r>
              <a:rPr lang="en-US" sz="2400" dirty="0">
                <a:latin typeface="Times New Roman" panose="02020603050405020304" pitchFamily="18" charset="0"/>
                <a:cs typeface="Times New Roman" panose="02020603050405020304" pitchFamily="18" charset="0"/>
              </a:rPr>
              <a:t>Eliminate waste in accounting processes</a:t>
            </a:r>
          </a:p>
          <a:p>
            <a:r>
              <a:rPr lang="en-US" sz="2400" dirty="0">
                <a:latin typeface="Times New Roman" panose="02020603050405020304" pitchFamily="18" charset="0"/>
                <a:cs typeface="Times New Roman" panose="02020603050405020304" pitchFamily="18" charset="0"/>
              </a:rPr>
              <a:t>Provide simple, clear and timely information to managers</a:t>
            </a:r>
          </a:p>
          <a:p>
            <a:r>
              <a:rPr lang="en-US" sz="2400" dirty="0">
                <a:latin typeface="Times New Roman" panose="02020603050405020304" pitchFamily="18" charset="0"/>
                <a:cs typeface="Times New Roman" panose="02020603050405020304" pitchFamily="18" charset="0"/>
              </a:rPr>
              <a:t>Focus on value creation rather than complex allocations</a:t>
            </a:r>
          </a:p>
          <a:p>
            <a:pPr marL="0" indent="0">
              <a:buNone/>
            </a:pPr>
            <a:r>
              <a:rPr lang="en-US" sz="2400" dirty="0">
                <a:latin typeface="Times New Roman" panose="02020603050405020304" pitchFamily="18" charset="0"/>
                <a:cs typeface="Times New Roman" panose="02020603050405020304" pitchFamily="18" charset="0"/>
              </a:rPr>
              <a:t>Instead of concentrating only on traditional product costs, lean accounting:</a:t>
            </a:r>
          </a:p>
          <a:p>
            <a:r>
              <a:rPr lang="en-US" sz="2400" dirty="0">
                <a:latin typeface="Times New Roman" panose="02020603050405020304" pitchFamily="18" charset="0"/>
                <a:cs typeface="Times New Roman" panose="02020603050405020304" pitchFamily="18" charset="0"/>
              </a:rPr>
              <a:t>Emphasises value stream costing (costs for a group of related products/services)</a:t>
            </a:r>
          </a:p>
          <a:p>
            <a:r>
              <a:rPr lang="en-US" sz="2400" dirty="0">
                <a:latin typeface="Times New Roman" panose="02020603050405020304" pitchFamily="18" charset="0"/>
                <a:cs typeface="Times New Roman" panose="02020603050405020304" pitchFamily="18" charset="0"/>
              </a:rPr>
              <a:t>Uses non-financial performance measures such as quality levels, lead time, on-time delivery, defect rates, etc.</a:t>
            </a:r>
          </a:p>
          <a:p>
            <a:r>
              <a:rPr lang="en-US" sz="2400" dirty="0">
                <a:latin typeface="Times New Roman" panose="02020603050405020304" pitchFamily="18" charset="0"/>
                <a:cs typeface="Times New Roman" panose="02020603050405020304" pitchFamily="18" charset="0"/>
              </a:rPr>
              <a:t>Simplifies reports so that operating managers can easily understand and act on them.</a:t>
            </a:r>
          </a:p>
          <a:p>
            <a:pPr marL="0" indent="0">
              <a:buNone/>
            </a:pPr>
            <a:r>
              <a:rPr lang="en-US" sz="2400" dirty="0">
                <a:latin typeface="Times New Roman" panose="02020603050405020304" pitchFamily="18" charset="0"/>
                <a:cs typeface="Times New Roman" panose="02020603050405020304" pitchFamily="18" charset="0"/>
              </a:rPr>
              <a:t>In simple terms, lean accounting supports lean thinking by making accounting more relevant, faster, less complicated, and focused on continuous improvement.</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66411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80CBE82-26FC-9542-34E7-E3CD04A77640}"/>
              </a:ext>
            </a:extLst>
          </p:cNvPr>
          <p:cNvSpPr>
            <a:spLocks noGrp="1"/>
          </p:cNvSpPr>
          <p:nvPr>
            <p:ph idx="1"/>
          </p:nvPr>
        </p:nvSpPr>
        <p:spPr>
          <a:xfrm>
            <a:off x="436880" y="1950720"/>
            <a:ext cx="11480800" cy="532384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DISADVANTAGES OF COST AUDIT</a:t>
            </a:r>
          </a:p>
          <a:p>
            <a:pPr marL="0" indent="0">
              <a:buNone/>
            </a:pPr>
            <a:r>
              <a:rPr lang="en-US" sz="2000" dirty="0">
                <a:latin typeface="Times New Roman" panose="02020603050405020304" pitchFamily="18" charset="0"/>
                <a:cs typeface="Times New Roman" panose="02020603050405020304" pitchFamily="18" charset="0"/>
              </a:rPr>
              <a:t>1. Holding a Cost Audit can be expensive. This is because a company will often bring in an independent auditor who are normally charging higher price.</a:t>
            </a:r>
          </a:p>
          <a:p>
            <a:pPr marL="0" indent="0">
              <a:buNone/>
            </a:pPr>
            <a:r>
              <a:rPr lang="en-US" sz="2000" dirty="0">
                <a:latin typeface="Times New Roman" panose="02020603050405020304" pitchFamily="18" charset="0"/>
                <a:cs typeface="Times New Roman" panose="02020603050405020304" pitchFamily="18" charset="0"/>
              </a:rPr>
              <a:t>2. A Cost Audit can be a long process which will likely involve more time. This extra time and effort can impact an employee's day to day routine work.</a:t>
            </a:r>
          </a:p>
          <a:p>
            <a:pPr marL="0" indent="0">
              <a:buNone/>
            </a:pPr>
            <a:r>
              <a:rPr lang="en-US" sz="2000" dirty="0">
                <a:latin typeface="Times New Roman" panose="02020603050405020304" pitchFamily="18" charset="0"/>
                <a:cs typeface="Times New Roman" panose="02020603050405020304" pitchFamily="18" charset="0"/>
              </a:rPr>
              <a:t>3. If a Cost Audit is carried out in order to find fraudulent activity it can take a long time by which time people stealing could have covered their tracks.</a:t>
            </a:r>
          </a:p>
          <a:p>
            <a:pPr marL="0" indent="0">
              <a:buNone/>
            </a:pPr>
            <a:r>
              <a:rPr lang="en-US" sz="2000" dirty="0">
                <a:latin typeface="Times New Roman" panose="02020603050405020304" pitchFamily="18" charset="0"/>
                <a:cs typeface="Times New Roman" panose="02020603050405020304" pitchFamily="18" charset="0"/>
              </a:rPr>
              <a:t>4. Cost Audits involve a large amount of estimation and so there is the possibility that figures will be incorrect and if record keeping from the company is not good to start with then inaccuracies will be arising.</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106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3EDEC6-DDFB-9AAD-2CB7-7B304337B4B3}"/>
              </a:ext>
            </a:extLst>
          </p:cNvPr>
          <p:cNvSpPr>
            <a:spLocks noGrp="1"/>
          </p:cNvSpPr>
          <p:nvPr>
            <p:ph idx="1"/>
          </p:nvPr>
        </p:nvSpPr>
        <p:spPr>
          <a:xfrm>
            <a:off x="838200" y="1483360"/>
            <a:ext cx="10515600" cy="4632643"/>
          </a:xfrm>
        </p:spPr>
        <p:txBody>
          <a:bodyPr>
            <a:normAutofit fontScale="85000" lnSpcReduction="20000"/>
          </a:bodyPr>
          <a:lstStyle/>
          <a:p>
            <a:pPr marL="0" indent="0">
              <a:buNone/>
            </a:pPr>
            <a:r>
              <a:rPr lang="en-US" b="1" dirty="0">
                <a:latin typeface="Times New Roman" panose="02020603050405020304" pitchFamily="18" charset="0"/>
                <a:cs typeface="Times New Roman" panose="02020603050405020304" pitchFamily="18" charset="0"/>
              </a:rPr>
              <a:t>COST AUDIT REPORT</a:t>
            </a:r>
          </a:p>
          <a:p>
            <a:pPr marL="0" indent="0">
              <a:buNone/>
            </a:pPr>
            <a:r>
              <a:rPr lang="en-US" sz="2400" dirty="0">
                <a:latin typeface="Times New Roman" panose="02020603050405020304" pitchFamily="18" charset="0"/>
                <a:cs typeface="Times New Roman" panose="02020603050405020304" pitchFamily="18" charset="0"/>
              </a:rPr>
              <a:t>After checking the cost records, the Cost Auditor has to write a formal report. This report is called the Cost Audit Report. It is submitted mainly to the Central Government, and a copy is sent to the company.</a:t>
            </a:r>
          </a:p>
          <a:p>
            <a:pPr marL="0" indent="0">
              <a:buNone/>
            </a:pPr>
            <a:r>
              <a:rPr lang="en-US" sz="2400" dirty="0">
                <a:latin typeface="Times New Roman" panose="02020603050405020304" pitchFamily="18" charset="0"/>
                <a:cs typeface="Times New Roman" panose="02020603050405020304" pitchFamily="18" charset="0"/>
              </a:rPr>
              <a:t>It contains:</a:t>
            </a:r>
          </a:p>
          <a:p>
            <a:pPr marL="342900" lvl="1" indent="-342900"/>
            <a:r>
              <a:rPr lang="en-US" dirty="0">
                <a:latin typeface="Times New Roman" panose="02020603050405020304" pitchFamily="18" charset="0"/>
                <a:cs typeface="Times New Roman" panose="02020603050405020304" pitchFamily="18" charset="0"/>
              </a:rPr>
              <a:t>Auditor’s opinion on cost records</a:t>
            </a:r>
          </a:p>
          <a:p>
            <a:pPr marL="342900" lvl="1" indent="-342900"/>
            <a:r>
              <a:rPr lang="en-US" dirty="0">
                <a:latin typeface="Times New Roman" panose="02020603050405020304" pitchFamily="18" charset="0"/>
                <a:cs typeface="Times New Roman" panose="02020603050405020304" pitchFamily="18" charset="0"/>
              </a:rPr>
              <a:t>Observations, problems, inefficiencies</a:t>
            </a:r>
          </a:p>
          <a:p>
            <a:pPr marL="342900" lvl="1" indent="-342900"/>
            <a:r>
              <a:rPr lang="en-US" dirty="0">
                <a:latin typeface="Times New Roman" panose="02020603050405020304" pitchFamily="18" charset="0"/>
                <a:cs typeface="Times New Roman" panose="02020603050405020304" pitchFamily="18" charset="0"/>
              </a:rPr>
              <a:t>Suggestions for improvement</a:t>
            </a:r>
          </a:p>
          <a:p>
            <a:pPr marL="0" indent="0">
              <a:buNone/>
            </a:pPr>
            <a:r>
              <a:rPr lang="en-US" sz="2400" b="1" dirty="0">
                <a:latin typeface="Times New Roman" panose="02020603050405020304" pitchFamily="18" charset="0"/>
                <a:cs typeface="Times New Roman" panose="02020603050405020304" pitchFamily="18" charset="0"/>
              </a:rPr>
              <a:t>Under Section 233B of the Companies Act</a:t>
            </a:r>
            <a:r>
              <a:rPr lang="en-US" sz="2400" dirty="0">
                <a:latin typeface="Times New Roman" panose="02020603050405020304" pitchFamily="18" charset="0"/>
                <a:cs typeface="Times New Roman" panose="02020603050405020304" pitchFamily="18" charset="0"/>
              </a:rPr>
              <a:t>: Cost auditor submits report to Central Government (in prescribed form) At the same time, he sends a copy to the company. Then,</a:t>
            </a:r>
          </a:p>
          <a:p>
            <a:r>
              <a:rPr lang="en-US" sz="2400" dirty="0">
                <a:latin typeface="Times New Roman" panose="02020603050405020304" pitchFamily="18" charset="0"/>
                <a:cs typeface="Times New Roman" panose="02020603050405020304" pitchFamily="18" charset="0"/>
              </a:rPr>
              <a:t>The company must reply to the Central Government within 30 days,</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explaining any reservations / qualifications made by the auditor.</a:t>
            </a:r>
          </a:p>
          <a:p>
            <a:r>
              <a:rPr lang="en-US" sz="2400" dirty="0">
                <a:latin typeface="Times New Roman" panose="02020603050405020304" pitchFamily="18" charset="0"/>
                <a:cs typeface="Times New Roman" panose="02020603050405020304" pitchFamily="18" charset="0"/>
              </a:rPr>
              <a:t>Government can ask for more information if needed.</a:t>
            </a:r>
          </a:p>
          <a:p>
            <a:r>
              <a:rPr lang="en-US" sz="2400" dirty="0">
                <a:latin typeface="Times New Roman" panose="02020603050405020304" pitchFamily="18" charset="0"/>
                <a:cs typeface="Times New Roman" panose="02020603050405020304" pitchFamily="18" charset="0"/>
              </a:rPr>
              <a:t>Government can also direct the company to circulate part/all of the cost audit report to shareholders along with the AGM notice.</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0731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99C925-9BE2-D1F9-FF0D-D31DBB33759D}"/>
              </a:ext>
            </a:extLst>
          </p:cNvPr>
          <p:cNvSpPr>
            <a:spLocks noGrp="1"/>
          </p:cNvSpPr>
          <p:nvPr>
            <p:ph idx="1"/>
          </p:nvPr>
        </p:nvSpPr>
        <p:spPr>
          <a:xfrm>
            <a:off x="518160" y="1412240"/>
            <a:ext cx="11155680" cy="4988560"/>
          </a:xfrm>
        </p:spPr>
        <p:txBody>
          <a:bodyPr>
            <a:normAutofit fontScale="92500" lnSpcReduction="10000"/>
          </a:bodyPr>
          <a:lstStyle/>
          <a:p>
            <a:pPr marL="0" indent="0">
              <a:buNone/>
            </a:pPr>
            <a:r>
              <a:rPr lang="en-US" sz="2200" dirty="0">
                <a:latin typeface="Times New Roman" panose="02020603050405020304" pitchFamily="18" charset="0"/>
                <a:cs typeface="Times New Roman" panose="02020603050405020304" pitchFamily="18" charset="0"/>
              </a:rPr>
              <a:t>The </a:t>
            </a:r>
            <a:r>
              <a:rPr lang="en-US" sz="2200" b="1" dirty="0">
                <a:latin typeface="Times New Roman" panose="02020603050405020304" pitchFamily="18" charset="0"/>
                <a:cs typeface="Times New Roman" panose="02020603050405020304" pitchFamily="18" charset="0"/>
              </a:rPr>
              <a:t>Cost Audit (Report) Rules, 2001</a:t>
            </a:r>
            <a:r>
              <a:rPr lang="en-US" sz="2200" dirty="0">
                <a:latin typeface="Times New Roman" panose="02020603050405020304" pitchFamily="18" charset="0"/>
                <a:cs typeface="Times New Roman" panose="02020603050405020304" pitchFamily="18" charset="0"/>
              </a:rPr>
              <a:t> lay down the main requirements of the cost audit report. These are:</a:t>
            </a:r>
          </a:p>
          <a:p>
            <a:r>
              <a:rPr lang="en-US" sz="2200" b="1" dirty="0">
                <a:latin typeface="Times New Roman" panose="02020603050405020304" pitchFamily="18" charset="0"/>
                <a:cs typeface="Times New Roman" panose="02020603050405020304" pitchFamily="18" charset="0"/>
              </a:rPr>
              <a:t>Application: </a:t>
            </a:r>
            <a:r>
              <a:rPr lang="en-US" sz="2200" dirty="0">
                <a:latin typeface="Times New Roman" panose="02020603050405020304" pitchFamily="18" charset="0"/>
                <a:cs typeface="Times New Roman" panose="02020603050405020304" pitchFamily="18" charset="0"/>
              </a:rPr>
              <a:t>The rules apply to every company where cost audit has been ordered by the Central Government under Section 233B(1). Any cost audit report submitted on or after 1 October 2002 must be in the prescribed format.</a:t>
            </a:r>
          </a:p>
          <a:p>
            <a:r>
              <a:rPr lang="en-US" sz="2200" b="1" dirty="0">
                <a:latin typeface="Times New Roman" panose="02020603050405020304" pitchFamily="18" charset="0"/>
                <a:cs typeface="Times New Roman" panose="02020603050405020304" pitchFamily="18" charset="0"/>
              </a:rPr>
              <a:t>Contents of the report: </a:t>
            </a:r>
            <a:r>
              <a:rPr lang="en-US" sz="2200" dirty="0">
                <a:latin typeface="Times New Roman" panose="02020603050405020304" pitchFamily="18" charset="0"/>
                <a:cs typeface="Times New Roman" panose="02020603050405020304" pitchFamily="18" charset="0"/>
              </a:rPr>
              <a:t>The cost auditor must thoroughly examine the cost records and give an independent opinion on matters specified in the Rules. He must also give his observations and conclusions in the Annexure to the report.</a:t>
            </a:r>
          </a:p>
          <a:p>
            <a:r>
              <a:rPr lang="en-US" sz="2200" b="1" dirty="0">
                <a:latin typeface="Times New Roman" panose="02020603050405020304" pitchFamily="18" charset="0"/>
                <a:cs typeface="Times New Roman" panose="02020603050405020304" pitchFamily="18" charset="0"/>
              </a:rPr>
              <a:t>Submission and time limit: </a:t>
            </a:r>
            <a:r>
              <a:rPr lang="en-US" sz="2200" dirty="0">
                <a:latin typeface="Times New Roman" panose="02020603050405020304" pitchFamily="18" charset="0"/>
                <a:cs typeface="Times New Roman" panose="02020603050405020304" pitchFamily="18" charset="0"/>
              </a:rPr>
              <a:t>The cost auditor must submit the report (hard copy and soft copy) along with annexure and proforma to the Central Government and a copy to the company, within 180 days from the close of the financial year.</a:t>
            </a:r>
          </a:p>
          <a:p>
            <a:r>
              <a:rPr lang="en-US" sz="2200" b="1" dirty="0">
                <a:latin typeface="Times New Roman" panose="02020603050405020304" pitchFamily="18" charset="0"/>
                <a:cs typeface="Times New Roman" panose="02020603050405020304" pitchFamily="18" charset="0"/>
              </a:rPr>
              <a:t>Support to auditor and authentication: </a:t>
            </a:r>
            <a:r>
              <a:rPr lang="en-US" sz="2200" dirty="0">
                <a:latin typeface="Times New Roman" panose="02020603050405020304" pitchFamily="18" charset="0"/>
                <a:cs typeface="Times New Roman" panose="02020603050405020304" pitchFamily="18" charset="0"/>
              </a:rPr>
              <a:t>The company must make available all cost records, statements and documents to the auditor within 135 days of year-end and assist him to complete the audit. The Board of Directors must approve the annexure and proforma, which are then signed by the company secretary and director(s) along with the cost auditor.</a:t>
            </a:r>
          </a:p>
          <a:p>
            <a:r>
              <a:rPr lang="en-US" sz="2200" b="1" dirty="0">
                <a:latin typeface="Times New Roman" panose="02020603050405020304" pitchFamily="18" charset="0"/>
                <a:cs typeface="Times New Roman" panose="02020603050405020304" pitchFamily="18" charset="0"/>
              </a:rPr>
              <a:t>Penalties: </a:t>
            </a:r>
            <a:r>
              <a:rPr lang="en-US" sz="2200" dirty="0">
                <a:latin typeface="Times New Roman" panose="02020603050405020304" pitchFamily="18" charset="0"/>
                <a:cs typeface="Times New Roman" panose="02020603050405020304" pitchFamily="18" charset="0"/>
              </a:rPr>
              <a:t>If the cost auditor fails to comply with form and time limits, he can be fined up to ₹5,000. If the company does not provide records or does not properly authenticate the annexure and proforma, the company and officers in default can be fined up to ₹25,000.</a:t>
            </a:r>
          </a:p>
          <a:p>
            <a:pPr marL="0" indent="0">
              <a:buNone/>
            </a:pPr>
            <a:endParaRPr lang="en-IN" dirty="0"/>
          </a:p>
        </p:txBody>
      </p:sp>
    </p:spTree>
    <p:extLst>
      <p:ext uri="{BB962C8B-B14F-4D97-AF65-F5344CB8AC3E}">
        <p14:creationId xmlns:p14="http://schemas.microsoft.com/office/powerpoint/2010/main" val="3589463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1C7374-BB25-93A9-71CF-A5B4978C4815}"/>
              </a:ext>
            </a:extLst>
          </p:cNvPr>
          <p:cNvSpPr>
            <a:spLocks noGrp="1"/>
          </p:cNvSpPr>
          <p:nvPr>
            <p:ph idx="1"/>
          </p:nvPr>
        </p:nvSpPr>
        <p:spPr/>
        <p:txBody>
          <a:bodyPr>
            <a:normAutofit fontScale="92500" lnSpcReduction="10000"/>
          </a:bodyPr>
          <a:lstStyle/>
          <a:p>
            <a:pPr marL="0" indent="0">
              <a:buNone/>
            </a:pPr>
            <a:r>
              <a:rPr lang="en-US" sz="2200" b="1" dirty="0">
                <a:latin typeface="Times New Roman" panose="02020603050405020304" pitchFamily="18" charset="0"/>
                <a:cs typeface="Times New Roman" panose="02020603050405020304" pitchFamily="18" charset="0"/>
              </a:rPr>
              <a:t>Form / Format of the Cost Audit Report </a:t>
            </a:r>
          </a:p>
          <a:p>
            <a:pPr marL="0" indent="0">
              <a:buNone/>
            </a:pPr>
            <a:r>
              <a:rPr lang="en-US" sz="2200" dirty="0">
                <a:latin typeface="Times New Roman" panose="02020603050405020304" pitchFamily="18" charset="0"/>
                <a:cs typeface="Times New Roman" panose="02020603050405020304" pitchFamily="18" charset="0"/>
              </a:rPr>
              <a:t>There is a standard format prescribed under the rules. In that form, the cost auditor states things like:</a:t>
            </a:r>
          </a:p>
          <a:p>
            <a:r>
              <a:rPr lang="en-US" sz="2200" dirty="0">
                <a:latin typeface="Times New Roman" panose="02020603050405020304" pitchFamily="18" charset="0"/>
                <a:cs typeface="Times New Roman" panose="02020603050405020304" pitchFamily="18" charset="0"/>
              </a:rPr>
              <a:t>Whether he has obtained all information and explanations needed.</a:t>
            </a:r>
          </a:p>
          <a:p>
            <a:r>
              <a:rPr lang="en-US" sz="2200" dirty="0">
                <a:latin typeface="Times New Roman" panose="02020603050405020304" pitchFamily="18" charset="0"/>
                <a:cs typeface="Times New Roman" panose="02020603050405020304" pitchFamily="18" charset="0"/>
              </a:rPr>
              <a:t>Whether proper cost accounting records have been kept as per Companies Act.</a:t>
            </a:r>
          </a:p>
          <a:p>
            <a:r>
              <a:rPr lang="en-US" sz="2200" dirty="0">
                <a:latin typeface="Times New Roman" panose="02020603050405020304" pitchFamily="18" charset="0"/>
                <a:cs typeface="Times New Roman" panose="02020603050405020304" pitchFamily="18" charset="0"/>
              </a:rPr>
              <a:t>Whether proper returns from branches not visited have been received.</a:t>
            </a:r>
          </a:p>
          <a:p>
            <a:r>
              <a:rPr lang="en-US" sz="2200" dirty="0">
                <a:latin typeface="Times New Roman" panose="02020603050405020304" pitchFamily="18" charset="0"/>
                <a:cs typeface="Times New Roman" panose="02020603050405020304" pitchFamily="18" charset="0"/>
              </a:rPr>
              <a:t>Whether books and records give the required information as per the Act.</a:t>
            </a:r>
          </a:p>
          <a:p>
            <a:r>
              <a:rPr lang="en-US" sz="2200" dirty="0">
                <a:latin typeface="Times New Roman" panose="02020603050405020304" pitchFamily="18" charset="0"/>
                <a:cs typeface="Times New Roman" panose="02020603050405020304" pitchFamily="18" charset="0"/>
              </a:rPr>
              <a:t>Whether cost records are properly kept and give true and fair view of cost of production and marketing.</a:t>
            </a:r>
          </a:p>
          <a:p>
            <a:r>
              <a:rPr lang="en-US" sz="2200" dirty="0">
                <a:latin typeface="Times New Roman" panose="02020603050405020304" pitchFamily="18" charset="0"/>
                <a:cs typeface="Times New Roman" panose="02020603050405020304" pitchFamily="18" charset="0"/>
              </a:rPr>
              <a:t>Whether cost statements (annexures and proforma) are maintained as per Cost Accounting Records Rules.</a:t>
            </a:r>
          </a:p>
          <a:p>
            <a:r>
              <a:rPr lang="en-US" sz="2200" dirty="0">
                <a:latin typeface="Times New Roman" panose="02020603050405020304" pitchFamily="18" charset="0"/>
                <a:cs typeface="Times New Roman" panose="02020603050405020304" pitchFamily="18" charset="0"/>
              </a:rPr>
              <a:t>The Annexure and Proforma to the report are a part of the report.</a:t>
            </a:r>
          </a:p>
          <a:p>
            <a:r>
              <a:rPr lang="en-US" sz="2200" dirty="0">
                <a:latin typeface="Times New Roman" panose="02020603050405020304" pitchFamily="18" charset="0"/>
                <a:cs typeface="Times New Roman" panose="02020603050405020304" pitchFamily="18" charset="0"/>
              </a:rPr>
              <a:t>At the end, the report is signed by the Cost Auditor, with place and date</a:t>
            </a:r>
          </a:p>
          <a:p>
            <a:pPr marL="0" indent="0">
              <a:buNone/>
            </a:pPr>
            <a:endParaRPr lang="en-IN" dirty="0"/>
          </a:p>
        </p:txBody>
      </p:sp>
    </p:spTree>
    <p:extLst>
      <p:ext uri="{BB962C8B-B14F-4D97-AF65-F5344CB8AC3E}">
        <p14:creationId xmlns:p14="http://schemas.microsoft.com/office/powerpoint/2010/main" val="24705709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D184D3B-72D7-EB87-803B-07D6C69C1B93}"/>
              </a:ext>
            </a:extLst>
          </p:cNvPr>
          <p:cNvSpPr>
            <a:spLocks noGrp="1"/>
          </p:cNvSpPr>
          <p:nvPr>
            <p:ph idx="1"/>
          </p:nvPr>
        </p:nvSpPr>
        <p:spPr>
          <a:xfrm>
            <a:off x="838200" y="1744345"/>
            <a:ext cx="10515600" cy="4351338"/>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MANAGEMENT AUDIT</a:t>
            </a:r>
          </a:p>
          <a:p>
            <a:pPr marL="0" indent="0">
              <a:buNone/>
            </a:pPr>
            <a:r>
              <a:rPr lang="en-US" sz="2000" dirty="0">
                <a:latin typeface="Times New Roman" panose="02020603050405020304" pitchFamily="18" charset="0"/>
                <a:cs typeface="Times New Roman" panose="02020603050405020304" pitchFamily="18" charset="0"/>
              </a:rPr>
              <a:t>Management Audit is a systematic and independent examination of the management’s activities, policies, decisions and organisation structure to see:</a:t>
            </a:r>
          </a:p>
          <a:p>
            <a:r>
              <a:rPr lang="en-US" sz="2000" dirty="0">
                <a:latin typeface="Times New Roman" panose="02020603050405020304" pitchFamily="18" charset="0"/>
                <a:cs typeface="Times New Roman" panose="02020603050405020304" pitchFamily="18" charset="0"/>
              </a:rPr>
              <a:t>Is management working efficiently and effectively?</a:t>
            </a:r>
          </a:p>
          <a:p>
            <a:r>
              <a:rPr lang="en-US" sz="2000" dirty="0">
                <a:latin typeface="Times New Roman" panose="02020603050405020304" pitchFamily="18" charset="0"/>
                <a:cs typeface="Times New Roman" panose="02020603050405020304" pitchFamily="18" charset="0"/>
              </a:rPr>
              <a:t>Are plans and policies properly implemented?</a:t>
            </a:r>
          </a:p>
          <a:p>
            <a:r>
              <a:rPr lang="en-US" sz="2000" dirty="0">
                <a:latin typeface="Times New Roman" panose="02020603050405020304" pitchFamily="18" charset="0"/>
                <a:cs typeface="Times New Roman" panose="02020603050405020304" pitchFamily="18" charset="0"/>
              </a:rPr>
              <a:t>Are the objectives of the organisation being achieved?</a:t>
            </a:r>
          </a:p>
          <a:p>
            <a:pPr marL="0" indent="0">
              <a:buNone/>
            </a:pPr>
            <a:r>
              <a:rPr lang="en-US" sz="2000" dirty="0">
                <a:latin typeface="Times New Roman" panose="02020603050405020304" pitchFamily="18" charset="0"/>
                <a:cs typeface="Times New Roman" panose="02020603050405020304" pitchFamily="18" charset="0"/>
              </a:rPr>
              <a:t>So, it is like an “efficiency audit” of management”, not of accounts.</a:t>
            </a:r>
          </a:p>
          <a:p>
            <a:pPr marL="0" indent="0">
              <a:buNone/>
            </a:pPr>
            <a:r>
              <a:rPr lang="en-US" sz="2000" dirty="0">
                <a:latin typeface="Times New Roman" panose="02020603050405020304" pitchFamily="18" charset="0"/>
                <a:cs typeface="Times New Roman" panose="02020603050405020304" pitchFamily="18" charset="0"/>
              </a:rPr>
              <a:t>Management Audit is a systematic, critical and independent review of the activities and performance of the management of an organisation, in order to evaluate its efficiency, effectiveness and adequacy in achieving the organisational objectives.</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921037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TotalTime>
  <Words>6748</Words>
  <Application>Microsoft Office PowerPoint</Application>
  <PresentationFormat>Widescreen</PresentationFormat>
  <Paragraphs>412</Paragraphs>
  <Slides>46</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46</vt:i4>
      </vt:variant>
    </vt:vector>
  </HeadingPairs>
  <TitlesOfParts>
    <vt:vector size="52" baseType="lpstr">
      <vt:lpstr>Arial</vt:lpstr>
      <vt:lpstr>Calibri</vt:lpstr>
      <vt:lpstr>Calibri Light</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PERSPECTIVE OF BALANCED SCORE CARD</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Pallavi Raju</dc:creator>
  <cp:lastModifiedBy>Pallavi Raju</cp:lastModifiedBy>
  <cp:revision>1</cp:revision>
  <dcterms:created xsi:type="dcterms:W3CDTF">2025-11-30T07:43:14Z</dcterms:created>
  <dcterms:modified xsi:type="dcterms:W3CDTF">2025-11-30T10:49:27Z</dcterms:modified>
</cp:coreProperties>
</file>