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sldIdLst>
    <p:sldId id="256" r:id="rId2"/>
    <p:sldId id="257" r:id="rId3"/>
    <p:sldId id="258" r:id="rId4"/>
    <p:sldId id="259" r:id="rId5"/>
    <p:sldId id="260" r:id="rId6"/>
    <p:sldId id="261" r:id="rId7"/>
    <p:sldId id="262" r:id="rId8"/>
    <p:sldId id="263" r:id="rId9"/>
    <p:sldId id="264" r:id="rId10"/>
    <p:sldId id="265"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E28EF3C-1498-49D4-A1DA-A2FF7D2FE690}" v="63" dt="2025-11-30T12:02:27.83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41" autoAdjust="0"/>
  </p:normalViewPr>
  <p:slideViewPr>
    <p:cSldViewPr snapToGrid="0">
      <p:cViewPr varScale="1">
        <p:scale>
          <a:sx n="75" d="100"/>
          <a:sy n="75" d="100"/>
        </p:scale>
        <p:origin x="902" y="43"/>
      </p:cViewPr>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allavi Raju" userId="d1798d0ead0d486c" providerId="LiveId" clId="{A80063DE-6DD3-41AA-B5B8-860D6B8522CE}"/>
    <pc:docChg chg="undo custSel addSld delSld modSld modMainMaster">
      <pc:chgData name="Pallavi Raju" userId="d1798d0ead0d486c" providerId="LiveId" clId="{A80063DE-6DD3-41AA-B5B8-860D6B8522CE}" dt="2025-11-30T12:02:45.062" v="3550" actId="12"/>
      <pc:docMkLst>
        <pc:docMk/>
      </pc:docMkLst>
      <pc:sldChg chg="modSp mod">
        <pc:chgData name="Pallavi Raju" userId="d1798d0ead0d486c" providerId="LiveId" clId="{A80063DE-6DD3-41AA-B5B8-860D6B8522CE}" dt="2025-11-30T11:03:46.924" v="3053" actId="27636"/>
        <pc:sldMkLst>
          <pc:docMk/>
          <pc:sldMk cId="4185129550" sldId="257"/>
        </pc:sldMkLst>
        <pc:spChg chg="mod">
          <ac:chgData name="Pallavi Raju" userId="d1798d0ead0d486c" providerId="LiveId" clId="{A80063DE-6DD3-41AA-B5B8-860D6B8522CE}" dt="2025-11-30T11:03:46.924" v="3053" actId="27636"/>
          <ac:spMkLst>
            <pc:docMk/>
            <pc:sldMk cId="4185129550" sldId="257"/>
            <ac:spMk id="3" creationId="{12760C42-8C4D-6202-8DB2-183A3392DC0F}"/>
          </ac:spMkLst>
        </pc:spChg>
      </pc:sldChg>
      <pc:sldChg chg="modSp mod">
        <pc:chgData name="Pallavi Raju" userId="d1798d0ead0d486c" providerId="LiveId" clId="{A80063DE-6DD3-41AA-B5B8-860D6B8522CE}" dt="2025-11-30T11:04:14.906" v="3057" actId="1076"/>
        <pc:sldMkLst>
          <pc:docMk/>
          <pc:sldMk cId="2772543504" sldId="258"/>
        </pc:sldMkLst>
        <pc:spChg chg="mod">
          <ac:chgData name="Pallavi Raju" userId="d1798d0ead0d486c" providerId="LiveId" clId="{A80063DE-6DD3-41AA-B5B8-860D6B8522CE}" dt="2025-11-30T11:04:14.906" v="3057" actId="1076"/>
          <ac:spMkLst>
            <pc:docMk/>
            <pc:sldMk cId="2772543504" sldId="258"/>
            <ac:spMk id="3" creationId="{5AB207D9-EA15-C5AE-BBAE-41F70F9BA176}"/>
          </ac:spMkLst>
        </pc:spChg>
      </pc:sldChg>
      <pc:sldChg chg="modSp mod">
        <pc:chgData name="Pallavi Raju" userId="d1798d0ead0d486c" providerId="LiveId" clId="{A80063DE-6DD3-41AA-B5B8-860D6B8522CE}" dt="2025-11-30T11:04:47.629" v="3064" actId="1076"/>
        <pc:sldMkLst>
          <pc:docMk/>
          <pc:sldMk cId="2404665920" sldId="259"/>
        </pc:sldMkLst>
        <pc:spChg chg="mod">
          <ac:chgData name="Pallavi Raju" userId="d1798d0ead0d486c" providerId="LiveId" clId="{A80063DE-6DD3-41AA-B5B8-860D6B8522CE}" dt="2025-11-30T11:04:47.629" v="3064" actId="1076"/>
          <ac:spMkLst>
            <pc:docMk/>
            <pc:sldMk cId="2404665920" sldId="259"/>
            <ac:spMk id="3" creationId="{758639B9-0BB4-5DA0-5324-3540F97E8A48}"/>
          </ac:spMkLst>
        </pc:spChg>
      </pc:sldChg>
      <pc:sldChg chg="modSp mod">
        <pc:chgData name="Pallavi Raju" userId="d1798d0ead0d486c" providerId="LiveId" clId="{A80063DE-6DD3-41AA-B5B8-860D6B8522CE}" dt="2025-11-30T11:05:35.621" v="3071" actId="27636"/>
        <pc:sldMkLst>
          <pc:docMk/>
          <pc:sldMk cId="3258549635" sldId="260"/>
        </pc:sldMkLst>
        <pc:spChg chg="mod">
          <ac:chgData name="Pallavi Raju" userId="d1798d0ead0d486c" providerId="LiveId" clId="{A80063DE-6DD3-41AA-B5B8-860D6B8522CE}" dt="2025-11-30T11:05:35.621" v="3071" actId="27636"/>
          <ac:spMkLst>
            <pc:docMk/>
            <pc:sldMk cId="3258549635" sldId="260"/>
            <ac:spMk id="3" creationId="{2D5B4F6E-CDEA-ADB8-78BB-CE521A9D329A}"/>
          </ac:spMkLst>
        </pc:spChg>
      </pc:sldChg>
      <pc:sldChg chg="modSp mod">
        <pc:chgData name="Pallavi Raju" userId="d1798d0ead0d486c" providerId="LiveId" clId="{A80063DE-6DD3-41AA-B5B8-860D6B8522CE}" dt="2025-11-30T11:05:50.434" v="3073" actId="27636"/>
        <pc:sldMkLst>
          <pc:docMk/>
          <pc:sldMk cId="13154491" sldId="261"/>
        </pc:sldMkLst>
        <pc:spChg chg="mod">
          <ac:chgData name="Pallavi Raju" userId="d1798d0ead0d486c" providerId="LiveId" clId="{A80063DE-6DD3-41AA-B5B8-860D6B8522CE}" dt="2025-11-30T11:05:50.434" v="3073" actId="27636"/>
          <ac:spMkLst>
            <pc:docMk/>
            <pc:sldMk cId="13154491" sldId="261"/>
            <ac:spMk id="3" creationId="{9488D912-3703-12B5-16C6-7939EC0E22C4}"/>
          </ac:spMkLst>
        </pc:spChg>
      </pc:sldChg>
      <pc:sldChg chg="modSp mod">
        <pc:chgData name="Pallavi Raju" userId="d1798d0ead0d486c" providerId="LiveId" clId="{A80063DE-6DD3-41AA-B5B8-860D6B8522CE}" dt="2025-11-30T11:06:05.273" v="3074" actId="255"/>
        <pc:sldMkLst>
          <pc:docMk/>
          <pc:sldMk cId="3422783922" sldId="262"/>
        </pc:sldMkLst>
        <pc:spChg chg="mod">
          <ac:chgData name="Pallavi Raju" userId="d1798d0ead0d486c" providerId="LiveId" clId="{A80063DE-6DD3-41AA-B5B8-860D6B8522CE}" dt="2025-11-30T11:06:05.273" v="3074" actId="255"/>
          <ac:spMkLst>
            <pc:docMk/>
            <pc:sldMk cId="3422783922" sldId="262"/>
            <ac:spMk id="3" creationId="{4147694B-EBAF-BB55-85A8-EA24CB3B7B50}"/>
          </ac:spMkLst>
        </pc:spChg>
      </pc:sldChg>
      <pc:sldChg chg="modSp mod">
        <pc:chgData name="Pallavi Raju" userId="d1798d0ead0d486c" providerId="LiveId" clId="{A80063DE-6DD3-41AA-B5B8-860D6B8522CE}" dt="2025-11-30T11:06:38.417" v="3085" actId="27636"/>
        <pc:sldMkLst>
          <pc:docMk/>
          <pc:sldMk cId="3702671494" sldId="264"/>
        </pc:sldMkLst>
        <pc:spChg chg="mod">
          <ac:chgData name="Pallavi Raju" userId="d1798d0ead0d486c" providerId="LiveId" clId="{A80063DE-6DD3-41AA-B5B8-860D6B8522CE}" dt="2025-11-30T11:06:38.417" v="3085" actId="27636"/>
          <ac:spMkLst>
            <pc:docMk/>
            <pc:sldMk cId="3702671494" sldId="264"/>
            <ac:spMk id="3" creationId="{04B59C7B-2098-B54A-462F-F11B15DC3E92}"/>
          </ac:spMkLst>
        </pc:spChg>
      </pc:sldChg>
      <pc:sldChg chg="modSp mod">
        <pc:chgData name="Pallavi Raju" userId="d1798d0ead0d486c" providerId="LiveId" clId="{A80063DE-6DD3-41AA-B5B8-860D6B8522CE}" dt="2025-11-30T11:07:55.501" v="3099" actId="27636"/>
        <pc:sldMkLst>
          <pc:docMk/>
          <pc:sldMk cId="2362368494" sldId="265"/>
        </pc:sldMkLst>
        <pc:spChg chg="mod">
          <ac:chgData name="Pallavi Raju" userId="d1798d0ead0d486c" providerId="LiveId" clId="{A80063DE-6DD3-41AA-B5B8-860D6B8522CE}" dt="2025-11-30T11:07:55.501" v="3099" actId="27636"/>
          <ac:spMkLst>
            <pc:docMk/>
            <pc:sldMk cId="2362368494" sldId="265"/>
            <ac:spMk id="3" creationId="{54183321-C27F-18FF-B350-ADB7BA21580C}"/>
          </ac:spMkLst>
        </pc:spChg>
      </pc:sldChg>
      <pc:sldChg chg="modSp del mod">
        <pc:chgData name="Pallavi Raju" userId="d1798d0ead0d486c" providerId="LiveId" clId="{A80063DE-6DD3-41AA-B5B8-860D6B8522CE}" dt="2025-11-30T11:08:08.391" v="3100" actId="2696"/>
        <pc:sldMkLst>
          <pc:docMk/>
          <pc:sldMk cId="3860842351" sldId="266"/>
        </pc:sldMkLst>
        <pc:spChg chg="mod">
          <ac:chgData name="Pallavi Raju" userId="d1798d0ead0d486c" providerId="LiveId" clId="{A80063DE-6DD3-41AA-B5B8-860D6B8522CE}" dt="2025-11-30T11:07:30.630" v="3090" actId="21"/>
          <ac:spMkLst>
            <pc:docMk/>
            <pc:sldMk cId="3860842351" sldId="266"/>
            <ac:spMk id="3" creationId="{ED4DE035-31EF-C50B-F358-590C706D497C}"/>
          </ac:spMkLst>
        </pc:spChg>
      </pc:sldChg>
      <pc:sldChg chg="modSp mod">
        <pc:chgData name="Pallavi Raju" userId="d1798d0ead0d486c" providerId="LiveId" clId="{A80063DE-6DD3-41AA-B5B8-860D6B8522CE}" dt="2025-11-30T11:08:28.203" v="3103" actId="255"/>
        <pc:sldMkLst>
          <pc:docMk/>
          <pc:sldMk cId="468836035" sldId="268"/>
        </pc:sldMkLst>
        <pc:spChg chg="mod">
          <ac:chgData name="Pallavi Raju" userId="d1798d0ead0d486c" providerId="LiveId" clId="{A80063DE-6DD3-41AA-B5B8-860D6B8522CE}" dt="2025-11-30T11:08:28.203" v="3103" actId="255"/>
          <ac:spMkLst>
            <pc:docMk/>
            <pc:sldMk cId="468836035" sldId="268"/>
            <ac:spMk id="3" creationId="{1A5DE546-EAB1-32A8-1B36-AA19ED270BA7}"/>
          </ac:spMkLst>
        </pc:spChg>
      </pc:sldChg>
      <pc:sldChg chg="modSp mod">
        <pc:chgData name="Pallavi Raju" userId="d1798d0ead0d486c" providerId="LiveId" clId="{A80063DE-6DD3-41AA-B5B8-860D6B8522CE}" dt="2025-11-30T11:08:44.851" v="3106" actId="255"/>
        <pc:sldMkLst>
          <pc:docMk/>
          <pc:sldMk cId="4104074820" sldId="269"/>
        </pc:sldMkLst>
        <pc:spChg chg="mod">
          <ac:chgData name="Pallavi Raju" userId="d1798d0ead0d486c" providerId="LiveId" clId="{A80063DE-6DD3-41AA-B5B8-860D6B8522CE}" dt="2025-11-30T11:08:44.851" v="3106" actId="255"/>
          <ac:spMkLst>
            <pc:docMk/>
            <pc:sldMk cId="4104074820" sldId="269"/>
            <ac:spMk id="3" creationId="{036B59B4-5ED3-B80C-5E88-DB80875A608D}"/>
          </ac:spMkLst>
        </pc:spChg>
      </pc:sldChg>
      <pc:sldChg chg="modSp mod">
        <pc:chgData name="Pallavi Raju" userId="d1798d0ead0d486c" providerId="LiveId" clId="{A80063DE-6DD3-41AA-B5B8-860D6B8522CE}" dt="2025-11-30T11:09:06.495" v="3110" actId="27636"/>
        <pc:sldMkLst>
          <pc:docMk/>
          <pc:sldMk cId="1215479553" sldId="270"/>
        </pc:sldMkLst>
        <pc:spChg chg="mod">
          <ac:chgData name="Pallavi Raju" userId="d1798d0ead0d486c" providerId="LiveId" clId="{A80063DE-6DD3-41AA-B5B8-860D6B8522CE}" dt="2025-11-30T11:09:06.495" v="3110" actId="27636"/>
          <ac:spMkLst>
            <pc:docMk/>
            <pc:sldMk cId="1215479553" sldId="270"/>
            <ac:spMk id="3" creationId="{6372E446-8C1F-0F34-1804-5E50BAC8B453}"/>
          </ac:spMkLst>
        </pc:spChg>
      </pc:sldChg>
      <pc:sldChg chg="modSp mod">
        <pc:chgData name="Pallavi Raju" userId="d1798d0ead0d486c" providerId="LiveId" clId="{A80063DE-6DD3-41AA-B5B8-860D6B8522CE}" dt="2025-11-30T11:09:27.329" v="3114" actId="27636"/>
        <pc:sldMkLst>
          <pc:docMk/>
          <pc:sldMk cId="1415021165" sldId="271"/>
        </pc:sldMkLst>
        <pc:spChg chg="mod">
          <ac:chgData name="Pallavi Raju" userId="d1798d0ead0d486c" providerId="LiveId" clId="{A80063DE-6DD3-41AA-B5B8-860D6B8522CE}" dt="2025-11-30T11:09:27.329" v="3114" actId="27636"/>
          <ac:spMkLst>
            <pc:docMk/>
            <pc:sldMk cId="1415021165" sldId="271"/>
            <ac:spMk id="3" creationId="{150A82FC-ECB5-7E85-FFBF-8EFECBE89585}"/>
          </ac:spMkLst>
        </pc:spChg>
      </pc:sldChg>
      <pc:sldChg chg="modSp mod">
        <pc:chgData name="Pallavi Raju" userId="d1798d0ead0d486c" providerId="LiveId" clId="{A80063DE-6DD3-41AA-B5B8-860D6B8522CE}" dt="2025-11-30T11:09:44.494" v="3115" actId="255"/>
        <pc:sldMkLst>
          <pc:docMk/>
          <pc:sldMk cId="1662160574" sldId="272"/>
        </pc:sldMkLst>
        <pc:spChg chg="mod">
          <ac:chgData name="Pallavi Raju" userId="d1798d0ead0d486c" providerId="LiveId" clId="{A80063DE-6DD3-41AA-B5B8-860D6B8522CE}" dt="2025-11-30T11:09:44.494" v="3115" actId="255"/>
          <ac:spMkLst>
            <pc:docMk/>
            <pc:sldMk cId="1662160574" sldId="272"/>
            <ac:spMk id="3" creationId="{83D8F550-A3DD-4003-C1D9-97CC100A0592}"/>
          </ac:spMkLst>
        </pc:spChg>
      </pc:sldChg>
      <pc:sldChg chg="modSp mod">
        <pc:chgData name="Pallavi Raju" userId="d1798d0ead0d486c" providerId="LiveId" clId="{A80063DE-6DD3-41AA-B5B8-860D6B8522CE}" dt="2025-11-30T11:10:01.102" v="3117" actId="255"/>
        <pc:sldMkLst>
          <pc:docMk/>
          <pc:sldMk cId="3443306320" sldId="273"/>
        </pc:sldMkLst>
        <pc:spChg chg="mod">
          <ac:chgData name="Pallavi Raju" userId="d1798d0ead0d486c" providerId="LiveId" clId="{A80063DE-6DD3-41AA-B5B8-860D6B8522CE}" dt="2025-11-30T11:10:01.102" v="3117" actId="255"/>
          <ac:spMkLst>
            <pc:docMk/>
            <pc:sldMk cId="3443306320" sldId="273"/>
            <ac:spMk id="3" creationId="{EB4649F7-A881-CA0B-19D7-CA6A1F6C9BFC}"/>
          </ac:spMkLst>
        </pc:spChg>
      </pc:sldChg>
      <pc:sldChg chg="modSp mod">
        <pc:chgData name="Pallavi Raju" userId="d1798d0ead0d486c" providerId="LiveId" clId="{A80063DE-6DD3-41AA-B5B8-860D6B8522CE}" dt="2025-11-30T11:10:12.898" v="3118" actId="255"/>
        <pc:sldMkLst>
          <pc:docMk/>
          <pc:sldMk cId="909745825" sldId="274"/>
        </pc:sldMkLst>
        <pc:spChg chg="mod">
          <ac:chgData name="Pallavi Raju" userId="d1798d0ead0d486c" providerId="LiveId" clId="{A80063DE-6DD3-41AA-B5B8-860D6B8522CE}" dt="2025-11-30T11:10:12.898" v="3118" actId="255"/>
          <ac:spMkLst>
            <pc:docMk/>
            <pc:sldMk cId="909745825" sldId="274"/>
            <ac:spMk id="3" creationId="{83C51054-066B-2CBD-80FA-78C2031B03AA}"/>
          </ac:spMkLst>
        </pc:spChg>
      </pc:sldChg>
      <pc:sldChg chg="delSp modSp new mod">
        <pc:chgData name="Pallavi Raju" userId="d1798d0ead0d486c" providerId="LiveId" clId="{A80063DE-6DD3-41AA-B5B8-860D6B8522CE}" dt="2025-11-30T11:15:07.884" v="3140" actId="20577"/>
        <pc:sldMkLst>
          <pc:docMk/>
          <pc:sldMk cId="1393512391" sldId="277"/>
        </pc:sldMkLst>
        <pc:spChg chg="mod">
          <ac:chgData name="Pallavi Raju" userId="d1798d0ead0d486c" providerId="LiveId" clId="{A80063DE-6DD3-41AA-B5B8-860D6B8522CE}" dt="2025-11-30T11:15:07.884" v="3140" actId="20577"/>
          <ac:spMkLst>
            <pc:docMk/>
            <pc:sldMk cId="1393512391" sldId="277"/>
            <ac:spMk id="3" creationId="{CF7C4C67-16C7-80B6-8957-6727CAFF03CF}"/>
          </ac:spMkLst>
        </pc:spChg>
      </pc:sldChg>
      <pc:sldChg chg="modSp mod">
        <pc:chgData name="Pallavi Raju" userId="d1798d0ead0d486c" providerId="LiveId" clId="{A80063DE-6DD3-41AA-B5B8-860D6B8522CE}" dt="2025-11-30T11:17:34.593" v="3174" actId="1076"/>
        <pc:sldMkLst>
          <pc:docMk/>
          <pc:sldMk cId="2428158317" sldId="278"/>
        </pc:sldMkLst>
        <pc:spChg chg="mod">
          <ac:chgData name="Pallavi Raju" userId="d1798d0ead0d486c" providerId="LiveId" clId="{A80063DE-6DD3-41AA-B5B8-860D6B8522CE}" dt="2025-11-30T11:17:34.593" v="3174" actId="1076"/>
          <ac:spMkLst>
            <pc:docMk/>
            <pc:sldMk cId="2428158317" sldId="278"/>
            <ac:spMk id="3" creationId="{83F44B03-7BE0-BA42-578B-06B037B976C3}"/>
          </ac:spMkLst>
        </pc:spChg>
      </pc:sldChg>
      <pc:sldChg chg="addSp modSp mod">
        <pc:chgData name="Pallavi Raju" userId="d1798d0ead0d486c" providerId="LiveId" clId="{A80063DE-6DD3-41AA-B5B8-860D6B8522CE}" dt="2025-11-30T11:45:31.797" v="3306" actId="113"/>
        <pc:sldMkLst>
          <pc:docMk/>
          <pc:sldMk cId="3044899692" sldId="279"/>
        </pc:sldMkLst>
        <pc:spChg chg="add">
          <ac:chgData name="Pallavi Raju" userId="d1798d0ead0d486c" providerId="LiveId" clId="{A80063DE-6DD3-41AA-B5B8-860D6B8522CE}" dt="2025-11-30T11:44:27.510" v="3286"/>
          <ac:spMkLst>
            <pc:docMk/>
            <pc:sldMk cId="3044899692" sldId="279"/>
            <ac:spMk id="2" creationId="{7B766AE5-3C66-7DDB-247A-6FACDCC5498D}"/>
          </ac:spMkLst>
        </pc:spChg>
        <pc:spChg chg="mod">
          <ac:chgData name="Pallavi Raju" userId="d1798d0ead0d486c" providerId="LiveId" clId="{A80063DE-6DD3-41AA-B5B8-860D6B8522CE}" dt="2025-11-30T11:45:31.797" v="3306" actId="113"/>
          <ac:spMkLst>
            <pc:docMk/>
            <pc:sldMk cId="3044899692" sldId="279"/>
            <ac:spMk id="3" creationId="{8C7DBA81-A1CA-4BE3-3007-C829C29B6979}"/>
          </ac:spMkLst>
        </pc:spChg>
      </pc:sldChg>
      <pc:sldChg chg="addSp delSp modSp mod">
        <pc:chgData name="Pallavi Raju" userId="d1798d0ead0d486c" providerId="LiveId" clId="{A80063DE-6DD3-41AA-B5B8-860D6B8522CE}" dt="2025-11-30T11:47:34.499" v="3353" actId="1076"/>
        <pc:sldMkLst>
          <pc:docMk/>
          <pc:sldMk cId="682410230" sldId="280"/>
        </pc:sldMkLst>
        <pc:spChg chg="add mod">
          <ac:chgData name="Pallavi Raju" userId="d1798d0ead0d486c" providerId="LiveId" clId="{A80063DE-6DD3-41AA-B5B8-860D6B8522CE}" dt="2025-11-30T11:47:34.499" v="3353" actId="1076"/>
          <ac:spMkLst>
            <pc:docMk/>
            <pc:sldMk cId="682410230" sldId="280"/>
            <ac:spMk id="2" creationId="{4CF6297D-5A83-897A-0558-D788F90D673A}"/>
          </ac:spMkLst>
        </pc:spChg>
        <pc:spChg chg="del mod">
          <ac:chgData name="Pallavi Raju" userId="d1798d0ead0d486c" providerId="LiveId" clId="{A80063DE-6DD3-41AA-B5B8-860D6B8522CE}" dt="2025-11-30T11:45:44.059" v="3308"/>
          <ac:spMkLst>
            <pc:docMk/>
            <pc:sldMk cId="682410230" sldId="280"/>
            <ac:spMk id="3" creationId="{882CBBB1-616C-A533-2163-7E1C4E01761B}"/>
          </ac:spMkLst>
        </pc:spChg>
        <pc:spChg chg="add mod">
          <ac:chgData name="Pallavi Raju" userId="d1798d0ead0d486c" providerId="LiveId" clId="{A80063DE-6DD3-41AA-B5B8-860D6B8522CE}" dt="2025-11-30T11:46:39.330" v="3329" actId="571"/>
          <ac:spMkLst>
            <pc:docMk/>
            <pc:sldMk cId="682410230" sldId="280"/>
            <ac:spMk id="4" creationId="{5F05A6BD-FE14-4BDD-AFC1-5FE67A42EEDF}"/>
          </ac:spMkLst>
        </pc:spChg>
      </pc:sldChg>
      <pc:sldChg chg="addSp modSp mod">
        <pc:chgData name="Pallavi Raju" userId="d1798d0ead0d486c" providerId="LiveId" clId="{A80063DE-6DD3-41AA-B5B8-860D6B8522CE}" dt="2025-11-30T11:53:55.719" v="3448" actId="1076"/>
        <pc:sldMkLst>
          <pc:docMk/>
          <pc:sldMk cId="2561546697" sldId="281"/>
        </pc:sldMkLst>
        <pc:spChg chg="add">
          <ac:chgData name="Pallavi Raju" userId="d1798d0ead0d486c" providerId="LiveId" clId="{A80063DE-6DD3-41AA-B5B8-860D6B8522CE}" dt="2025-11-30T11:48:28.501" v="3385"/>
          <ac:spMkLst>
            <pc:docMk/>
            <pc:sldMk cId="2561546697" sldId="281"/>
            <ac:spMk id="2" creationId="{ADD2CEB4-5543-F5B5-1132-107500A8CF45}"/>
          </ac:spMkLst>
        </pc:spChg>
        <pc:spChg chg="mod">
          <ac:chgData name="Pallavi Raju" userId="d1798d0ead0d486c" providerId="LiveId" clId="{A80063DE-6DD3-41AA-B5B8-860D6B8522CE}" dt="2025-11-30T11:53:55.719" v="3448" actId="1076"/>
          <ac:spMkLst>
            <pc:docMk/>
            <pc:sldMk cId="2561546697" sldId="281"/>
            <ac:spMk id="3" creationId="{16DDB142-8E62-2E21-5A5B-ADA4859DA6D7}"/>
          </ac:spMkLst>
        </pc:spChg>
        <pc:spChg chg="add">
          <ac:chgData name="Pallavi Raju" userId="d1798d0ead0d486c" providerId="LiveId" clId="{A80063DE-6DD3-41AA-B5B8-860D6B8522CE}" dt="2025-11-30T11:48:38.557" v="3386"/>
          <ac:spMkLst>
            <pc:docMk/>
            <pc:sldMk cId="2561546697" sldId="281"/>
            <ac:spMk id="4" creationId="{10D481B1-B143-ACEB-04B1-0580460E9AB5}"/>
          </ac:spMkLst>
        </pc:spChg>
        <pc:spChg chg="add">
          <ac:chgData name="Pallavi Raju" userId="d1798d0ead0d486c" providerId="LiveId" clId="{A80063DE-6DD3-41AA-B5B8-860D6B8522CE}" dt="2025-11-30T11:50:11.536" v="3404"/>
          <ac:spMkLst>
            <pc:docMk/>
            <pc:sldMk cId="2561546697" sldId="281"/>
            <ac:spMk id="5" creationId="{6E9CA39C-1604-4104-DC96-23F0BBBEF364}"/>
          </ac:spMkLst>
        </pc:spChg>
        <pc:spChg chg="add">
          <ac:chgData name="Pallavi Raju" userId="d1798d0ead0d486c" providerId="LiveId" clId="{A80063DE-6DD3-41AA-B5B8-860D6B8522CE}" dt="2025-11-30T11:51:03.032" v="3416"/>
          <ac:spMkLst>
            <pc:docMk/>
            <pc:sldMk cId="2561546697" sldId="281"/>
            <ac:spMk id="6" creationId="{8D516321-CB61-E6DE-E369-DC71DDD5B948}"/>
          </ac:spMkLst>
        </pc:spChg>
        <pc:spChg chg="add">
          <ac:chgData name="Pallavi Raju" userId="d1798d0ead0d486c" providerId="LiveId" clId="{A80063DE-6DD3-41AA-B5B8-860D6B8522CE}" dt="2025-11-30T11:51:54.835" v="3428"/>
          <ac:spMkLst>
            <pc:docMk/>
            <pc:sldMk cId="2561546697" sldId="281"/>
            <ac:spMk id="7" creationId="{9A69F08D-69DC-5409-6655-D4D344A28F7C}"/>
          </ac:spMkLst>
        </pc:spChg>
        <pc:spChg chg="add">
          <ac:chgData name="Pallavi Raju" userId="d1798d0ead0d486c" providerId="LiveId" clId="{A80063DE-6DD3-41AA-B5B8-860D6B8522CE}" dt="2025-11-30T11:53:00.942" v="3442"/>
          <ac:spMkLst>
            <pc:docMk/>
            <pc:sldMk cId="2561546697" sldId="281"/>
            <ac:spMk id="8" creationId="{A101C7AA-B4B5-6B27-20BF-F8B57E4D426C}"/>
          </ac:spMkLst>
        </pc:spChg>
      </pc:sldChg>
      <pc:sldChg chg="delSp modSp new mod">
        <pc:chgData name="Pallavi Raju" userId="d1798d0ead0d486c" providerId="LiveId" clId="{A80063DE-6DD3-41AA-B5B8-860D6B8522CE}" dt="2025-11-30T12:02:45.062" v="3550" actId="12"/>
        <pc:sldMkLst>
          <pc:docMk/>
          <pc:sldMk cId="3146153354" sldId="282"/>
        </pc:sldMkLst>
        <pc:spChg chg="del">
          <ac:chgData name="Pallavi Raju" userId="d1798d0ead0d486c" providerId="LiveId" clId="{A80063DE-6DD3-41AA-B5B8-860D6B8522CE}" dt="2025-11-30T11:54:13.905" v="3451" actId="478"/>
          <ac:spMkLst>
            <pc:docMk/>
            <pc:sldMk cId="3146153354" sldId="282"/>
            <ac:spMk id="2" creationId="{3F5FD51B-6091-C684-75F1-63348377AECA}"/>
          </ac:spMkLst>
        </pc:spChg>
        <pc:spChg chg="mod">
          <ac:chgData name="Pallavi Raju" userId="d1798d0ead0d486c" providerId="LiveId" clId="{A80063DE-6DD3-41AA-B5B8-860D6B8522CE}" dt="2025-11-30T12:02:45.062" v="3550" actId="12"/>
          <ac:spMkLst>
            <pc:docMk/>
            <pc:sldMk cId="3146153354" sldId="282"/>
            <ac:spMk id="3" creationId="{359CF966-2EB4-F4FB-ABAF-FE9FC9484A18}"/>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2F48A3D-7B12-486B-B8E0-C2BFCD0B2038}" type="doc">
      <dgm:prSet loTypeId="urn:microsoft.com/office/officeart/2005/8/layout/hierarchy3" loCatId="hierarchy" qsTypeId="urn:microsoft.com/office/officeart/2005/8/quickstyle/simple3" qsCatId="simple" csTypeId="urn:microsoft.com/office/officeart/2005/8/colors/accent0_3" csCatId="mainScheme"/>
      <dgm:spPr/>
      <dgm:t>
        <a:bodyPr/>
        <a:lstStyle/>
        <a:p>
          <a:endParaRPr lang="en-IN"/>
        </a:p>
      </dgm:t>
    </dgm:pt>
    <dgm:pt modelId="{A99ABEAB-57B7-4236-BFB1-173B23374F56}">
      <dgm:prSet/>
      <dgm:spPr/>
      <dgm:t>
        <a:bodyPr/>
        <a:lstStyle/>
        <a:p>
          <a:r>
            <a:rPr lang="en-US"/>
            <a:t>ELEMENTS OF COSTS</a:t>
          </a:r>
          <a:endParaRPr lang="en-IN"/>
        </a:p>
      </dgm:t>
    </dgm:pt>
    <dgm:pt modelId="{0D55A11F-2287-47DF-B972-00BC24F203A6}" type="parTrans" cxnId="{BEEED221-0F5A-4346-B544-4258FC0ED0B0}">
      <dgm:prSet/>
      <dgm:spPr/>
      <dgm:t>
        <a:bodyPr/>
        <a:lstStyle/>
        <a:p>
          <a:endParaRPr lang="en-IN"/>
        </a:p>
      </dgm:t>
    </dgm:pt>
    <dgm:pt modelId="{26312A2F-C50A-41BC-AAA0-C2EFB749A481}" type="sibTrans" cxnId="{BEEED221-0F5A-4346-B544-4258FC0ED0B0}">
      <dgm:prSet/>
      <dgm:spPr/>
      <dgm:t>
        <a:bodyPr/>
        <a:lstStyle/>
        <a:p>
          <a:endParaRPr lang="en-IN"/>
        </a:p>
      </dgm:t>
    </dgm:pt>
    <dgm:pt modelId="{000DBB69-BDE3-4100-8558-70FAC6421240}">
      <dgm:prSet/>
      <dgm:spPr/>
      <dgm:t>
        <a:bodyPr/>
        <a:lstStyle/>
        <a:p>
          <a:r>
            <a:rPr lang="en-IN"/>
            <a:t>Material</a:t>
          </a:r>
        </a:p>
      </dgm:t>
    </dgm:pt>
    <dgm:pt modelId="{0E4EE9E0-8FA0-4249-B110-A56958A6446D}" type="parTrans" cxnId="{AE817AAB-765E-44F5-98DB-E9F7BF782193}">
      <dgm:prSet/>
      <dgm:spPr/>
      <dgm:t>
        <a:bodyPr/>
        <a:lstStyle/>
        <a:p>
          <a:endParaRPr lang="en-IN"/>
        </a:p>
      </dgm:t>
    </dgm:pt>
    <dgm:pt modelId="{8C2B142D-F451-4D7D-875E-E038C18AB378}" type="sibTrans" cxnId="{AE817AAB-765E-44F5-98DB-E9F7BF782193}">
      <dgm:prSet/>
      <dgm:spPr/>
      <dgm:t>
        <a:bodyPr/>
        <a:lstStyle/>
        <a:p>
          <a:endParaRPr lang="en-IN"/>
        </a:p>
      </dgm:t>
    </dgm:pt>
    <dgm:pt modelId="{CD61CB3B-6CD8-477A-8C37-B0088F334AEB}">
      <dgm:prSet/>
      <dgm:spPr/>
      <dgm:t>
        <a:bodyPr/>
        <a:lstStyle/>
        <a:p>
          <a:r>
            <a:rPr lang="en-IN"/>
            <a:t>Direct material</a:t>
          </a:r>
        </a:p>
      </dgm:t>
    </dgm:pt>
    <dgm:pt modelId="{A8C637DB-4298-4142-9F87-6A1F8EF3A5E7}" type="parTrans" cxnId="{F86BAFFD-9A5C-4205-A057-7E04AD2DF38B}">
      <dgm:prSet/>
      <dgm:spPr/>
      <dgm:t>
        <a:bodyPr/>
        <a:lstStyle/>
        <a:p>
          <a:endParaRPr lang="en-IN"/>
        </a:p>
      </dgm:t>
    </dgm:pt>
    <dgm:pt modelId="{EEEEEBC3-C1A1-42AA-96BD-441EB4183AE8}" type="sibTrans" cxnId="{F86BAFFD-9A5C-4205-A057-7E04AD2DF38B}">
      <dgm:prSet/>
      <dgm:spPr/>
      <dgm:t>
        <a:bodyPr/>
        <a:lstStyle/>
        <a:p>
          <a:endParaRPr lang="en-IN"/>
        </a:p>
      </dgm:t>
    </dgm:pt>
    <dgm:pt modelId="{A6AA2AF9-4FD6-4988-A1E6-23E85DFF13B7}">
      <dgm:prSet/>
      <dgm:spPr/>
      <dgm:t>
        <a:bodyPr/>
        <a:lstStyle/>
        <a:p>
          <a:r>
            <a:rPr lang="en-IN"/>
            <a:t>Indirect material</a:t>
          </a:r>
        </a:p>
      </dgm:t>
    </dgm:pt>
    <dgm:pt modelId="{97BA86F1-57A1-472B-9382-FC1C80910D9C}" type="parTrans" cxnId="{D3C2A992-99EF-443F-937E-2BBC90BD1997}">
      <dgm:prSet/>
      <dgm:spPr/>
      <dgm:t>
        <a:bodyPr/>
        <a:lstStyle/>
        <a:p>
          <a:endParaRPr lang="en-IN"/>
        </a:p>
      </dgm:t>
    </dgm:pt>
    <dgm:pt modelId="{31325B30-010A-4AA8-B4F3-1E171629059E}" type="sibTrans" cxnId="{D3C2A992-99EF-443F-937E-2BBC90BD1997}">
      <dgm:prSet/>
      <dgm:spPr/>
      <dgm:t>
        <a:bodyPr/>
        <a:lstStyle/>
        <a:p>
          <a:endParaRPr lang="en-IN"/>
        </a:p>
      </dgm:t>
    </dgm:pt>
    <dgm:pt modelId="{C28B44D6-61EE-437F-ADBC-14EBBE8A6A98}">
      <dgm:prSet/>
      <dgm:spPr/>
      <dgm:t>
        <a:bodyPr/>
        <a:lstStyle/>
        <a:p>
          <a:r>
            <a:rPr lang="en-IN"/>
            <a:t>Labour</a:t>
          </a:r>
        </a:p>
      </dgm:t>
    </dgm:pt>
    <dgm:pt modelId="{DC958C53-C382-4F98-8CAA-A543394E4035}" type="parTrans" cxnId="{5DA35AC2-24E1-4B50-AC6B-31843624953A}">
      <dgm:prSet/>
      <dgm:spPr/>
      <dgm:t>
        <a:bodyPr/>
        <a:lstStyle/>
        <a:p>
          <a:endParaRPr lang="en-IN"/>
        </a:p>
      </dgm:t>
    </dgm:pt>
    <dgm:pt modelId="{1725A985-93CC-4C3E-9F87-9C81F2E8F165}" type="sibTrans" cxnId="{5DA35AC2-24E1-4B50-AC6B-31843624953A}">
      <dgm:prSet/>
      <dgm:spPr/>
      <dgm:t>
        <a:bodyPr/>
        <a:lstStyle/>
        <a:p>
          <a:endParaRPr lang="en-IN"/>
        </a:p>
      </dgm:t>
    </dgm:pt>
    <dgm:pt modelId="{54B21F67-D5AF-4C33-A7A3-44C8386183D5}">
      <dgm:prSet/>
      <dgm:spPr/>
      <dgm:t>
        <a:bodyPr/>
        <a:lstStyle/>
        <a:p>
          <a:r>
            <a:rPr lang="en-IN"/>
            <a:t>Direct labour</a:t>
          </a:r>
        </a:p>
      </dgm:t>
    </dgm:pt>
    <dgm:pt modelId="{9856C79F-216C-4B78-A7B7-50B460B29BD5}" type="parTrans" cxnId="{7A614061-D473-4B59-80AC-555DE8A80ADB}">
      <dgm:prSet/>
      <dgm:spPr/>
      <dgm:t>
        <a:bodyPr/>
        <a:lstStyle/>
        <a:p>
          <a:endParaRPr lang="en-IN"/>
        </a:p>
      </dgm:t>
    </dgm:pt>
    <dgm:pt modelId="{8C7C94F7-E403-4865-951C-CDD992784DB7}" type="sibTrans" cxnId="{7A614061-D473-4B59-80AC-555DE8A80ADB}">
      <dgm:prSet/>
      <dgm:spPr/>
      <dgm:t>
        <a:bodyPr/>
        <a:lstStyle/>
        <a:p>
          <a:endParaRPr lang="en-IN"/>
        </a:p>
      </dgm:t>
    </dgm:pt>
    <dgm:pt modelId="{DB606E41-3D5E-4598-9C9E-DE404A8F4F0A}">
      <dgm:prSet/>
      <dgm:spPr/>
      <dgm:t>
        <a:bodyPr/>
        <a:lstStyle/>
        <a:p>
          <a:r>
            <a:rPr lang="en-IN"/>
            <a:t>Indirect labour</a:t>
          </a:r>
        </a:p>
      </dgm:t>
    </dgm:pt>
    <dgm:pt modelId="{0D5D5E9C-A360-4D80-80B9-E88CC1E4CD2B}" type="parTrans" cxnId="{826BBC72-A98A-41F0-BC38-4AD001F24C32}">
      <dgm:prSet/>
      <dgm:spPr/>
      <dgm:t>
        <a:bodyPr/>
        <a:lstStyle/>
        <a:p>
          <a:endParaRPr lang="en-IN"/>
        </a:p>
      </dgm:t>
    </dgm:pt>
    <dgm:pt modelId="{868B7519-6B9E-491E-94E2-6D84F50AD33C}" type="sibTrans" cxnId="{826BBC72-A98A-41F0-BC38-4AD001F24C32}">
      <dgm:prSet/>
      <dgm:spPr/>
      <dgm:t>
        <a:bodyPr/>
        <a:lstStyle/>
        <a:p>
          <a:endParaRPr lang="en-IN"/>
        </a:p>
      </dgm:t>
    </dgm:pt>
    <dgm:pt modelId="{09CA545C-B4BB-4AE0-B523-13B29A070F9F}">
      <dgm:prSet/>
      <dgm:spPr/>
      <dgm:t>
        <a:bodyPr/>
        <a:lstStyle/>
        <a:p>
          <a:r>
            <a:rPr lang="en-IN"/>
            <a:t>Expenses </a:t>
          </a:r>
        </a:p>
      </dgm:t>
    </dgm:pt>
    <dgm:pt modelId="{1F0A9E89-EC00-4FA8-AB91-1DBFADD772E5}" type="parTrans" cxnId="{381B250D-170E-4014-84EC-062B34CB31C4}">
      <dgm:prSet/>
      <dgm:spPr/>
      <dgm:t>
        <a:bodyPr/>
        <a:lstStyle/>
        <a:p>
          <a:endParaRPr lang="en-IN"/>
        </a:p>
      </dgm:t>
    </dgm:pt>
    <dgm:pt modelId="{2CEA2412-A3ED-4D8A-BD2A-9B100DDC0AAD}" type="sibTrans" cxnId="{381B250D-170E-4014-84EC-062B34CB31C4}">
      <dgm:prSet/>
      <dgm:spPr/>
      <dgm:t>
        <a:bodyPr/>
        <a:lstStyle/>
        <a:p>
          <a:endParaRPr lang="en-IN"/>
        </a:p>
      </dgm:t>
    </dgm:pt>
    <dgm:pt modelId="{D0D6015C-06E9-49D7-83E3-63EFE06368DA}">
      <dgm:prSet/>
      <dgm:spPr/>
      <dgm:t>
        <a:bodyPr/>
        <a:lstStyle/>
        <a:p>
          <a:r>
            <a:rPr lang="en-IN"/>
            <a:t>Direct expenses</a:t>
          </a:r>
        </a:p>
      </dgm:t>
    </dgm:pt>
    <dgm:pt modelId="{19181C6C-C281-4C24-B9E4-0BEDA4D6F8CA}" type="parTrans" cxnId="{30CE53BC-E02A-45A8-B213-493F2E119809}">
      <dgm:prSet/>
      <dgm:spPr/>
      <dgm:t>
        <a:bodyPr/>
        <a:lstStyle/>
        <a:p>
          <a:endParaRPr lang="en-IN"/>
        </a:p>
      </dgm:t>
    </dgm:pt>
    <dgm:pt modelId="{F45DA6DB-E409-4F11-9207-5EF743DA500D}" type="sibTrans" cxnId="{30CE53BC-E02A-45A8-B213-493F2E119809}">
      <dgm:prSet/>
      <dgm:spPr/>
      <dgm:t>
        <a:bodyPr/>
        <a:lstStyle/>
        <a:p>
          <a:endParaRPr lang="en-IN"/>
        </a:p>
      </dgm:t>
    </dgm:pt>
    <dgm:pt modelId="{FA1D10D4-8B9A-4C03-9AD0-FAE4EC8D0E00}">
      <dgm:prSet/>
      <dgm:spPr/>
      <dgm:t>
        <a:bodyPr/>
        <a:lstStyle/>
        <a:p>
          <a:r>
            <a:rPr lang="en-IN"/>
            <a:t>Indirect expenses</a:t>
          </a:r>
        </a:p>
      </dgm:t>
    </dgm:pt>
    <dgm:pt modelId="{CF105C01-0476-41B9-8B3A-759F9C080F5C}" type="parTrans" cxnId="{598A0BAB-234D-405F-AB65-F79E6C2538EE}">
      <dgm:prSet/>
      <dgm:spPr/>
      <dgm:t>
        <a:bodyPr/>
        <a:lstStyle/>
        <a:p>
          <a:endParaRPr lang="en-IN"/>
        </a:p>
      </dgm:t>
    </dgm:pt>
    <dgm:pt modelId="{AC3487D3-7D3B-482B-8A1E-D5880FC64647}" type="sibTrans" cxnId="{598A0BAB-234D-405F-AB65-F79E6C2538EE}">
      <dgm:prSet/>
      <dgm:spPr/>
      <dgm:t>
        <a:bodyPr/>
        <a:lstStyle/>
        <a:p>
          <a:endParaRPr lang="en-IN"/>
        </a:p>
      </dgm:t>
    </dgm:pt>
    <dgm:pt modelId="{2188C98A-AF8C-46C1-B25D-4A6AAAB579B4}">
      <dgm:prSet/>
      <dgm:spPr/>
      <dgm:t>
        <a:bodyPr/>
        <a:lstStyle/>
        <a:p>
          <a:r>
            <a:rPr lang="en-IN"/>
            <a:t>Overheads</a:t>
          </a:r>
        </a:p>
      </dgm:t>
    </dgm:pt>
    <dgm:pt modelId="{2B4DF462-954B-4E40-A09C-19C281E0F826}" type="parTrans" cxnId="{65BDFB52-DF63-463B-BDB8-391739B82DB6}">
      <dgm:prSet/>
      <dgm:spPr/>
      <dgm:t>
        <a:bodyPr/>
        <a:lstStyle/>
        <a:p>
          <a:endParaRPr lang="en-IN"/>
        </a:p>
      </dgm:t>
    </dgm:pt>
    <dgm:pt modelId="{290325A4-DC30-4770-8F9A-63336FEEB4EC}" type="sibTrans" cxnId="{65BDFB52-DF63-463B-BDB8-391739B82DB6}">
      <dgm:prSet/>
      <dgm:spPr/>
      <dgm:t>
        <a:bodyPr/>
        <a:lstStyle/>
        <a:p>
          <a:endParaRPr lang="en-IN"/>
        </a:p>
      </dgm:t>
    </dgm:pt>
    <dgm:pt modelId="{CD114B14-8D5A-4D30-92B0-3BC861179688}">
      <dgm:prSet/>
      <dgm:spPr/>
      <dgm:t>
        <a:bodyPr/>
        <a:lstStyle/>
        <a:p>
          <a:r>
            <a:rPr lang="en-IN"/>
            <a:t>Production or factory overhead</a:t>
          </a:r>
        </a:p>
      </dgm:t>
    </dgm:pt>
    <dgm:pt modelId="{02A3BF8E-E86A-447A-B0A0-B053239C59BF}" type="parTrans" cxnId="{E8DA4EDA-D84D-4DE0-8C2A-C8DE36F4A8D4}">
      <dgm:prSet/>
      <dgm:spPr/>
      <dgm:t>
        <a:bodyPr/>
        <a:lstStyle/>
        <a:p>
          <a:endParaRPr lang="en-IN"/>
        </a:p>
      </dgm:t>
    </dgm:pt>
    <dgm:pt modelId="{DFA0EDDC-EFFE-4CD0-A566-28A83B05EB93}" type="sibTrans" cxnId="{E8DA4EDA-D84D-4DE0-8C2A-C8DE36F4A8D4}">
      <dgm:prSet/>
      <dgm:spPr/>
      <dgm:t>
        <a:bodyPr/>
        <a:lstStyle/>
        <a:p>
          <a:endParaRPr lang="en-IN"/>
        </a:p>
      </dgm:t>
    </dgm:pt>
    <dgm:pt modelId="{F2637304-4598-408C-A890-A0ED238B2CE8}">
      <dgm:prSet/>
      <dgm:spPr/>
      <dgm:t>
        <a:bodyPr/>
        <a:lstStyle/>
        <a:p>
          <a:r>
            <a:rPr lang="en-IN"/>
            <a:t>Administration overhead</a:t>
          </a:r>
        </a:p>
      </dgm:t>
    </dgm:pt>
    <dgm:pt modelId="{380075E8-DAED-4E7C-B324-5AC3BFCC7F11}" type="parTrans" cxnId="{EA5D3AC5-CC2F-47A2-A002-D77E01ADC4CD}">
      <dgm:prSet/>
      <dgm:spPr/>
      <dgm:t>
        <a:bodyPr/>
        <a:lstStyle/>
        <a:p>
          <a:endParaRPr lang="en-IN"/>
        </a:p>
      </dgm:t>
    </dgm:pt>
    <dgm:pt modelId="{940C9677-C5F4-4733-BFBB-2285E5C7582A}" type="sibTrans" cxnId="{EA5D3AC5-CC2F-47A2-A002-D77E01ADC4CD}">
      <dgm:prSet/>
      <dgm:spPr/>
      <dgm:t>
        <a:bodyPr/>
        <a:lstStyle/>
        <a:p>
          <a:endParaRPr lang="en-IN"/>
        </a:p>
      </dgm:t>
    </dgm:pt>
    <dgm:pt modelId="{B9C9928C-48DF-4211-9772-B1069089E165}">
      <dgm:prSet/>
      <dgm:spPr/>
      <dgm:t>
        <a:bodyPr/>
        <a:lstStyle/>
        <a:p>
          <a:r>
            <a:rPr lang="en-IN"/>
            <a:t>Selling overhead</a:t>
          </a:r>
        </a:p>
      </dgm:t>
    </dgm:pt>
    <dgm:pt modelId="{67C376FA-8411-4DD3-B7F7-532C1BD1E88B}" type="parTrans" cxnId="{8E8A84B7-1DF0-4A62-9C89-408710C1207D}">
      <dgm:prSet/>
      <dgm:spPr/>
      <dgm:t>
        <a:bodyPr/>
        <a:lstStyle/>
        <a:p>
          <a:endParaRPr lang="en-IN"/>
        </a:p>
      </dgm:t>
    </dgm:pt>
    <dgm:pt modelId="{E0CEE2C8-B9BE-45DC-914F-B747163CD78D}" type="sibTrans" cxnId="{8E8A84B7-1DF0-4A62-9C89-408710C1207D}">
      <dgm:prSet/>
      <dgm:spPr/>
      <dgm:t>
        <a:bodyPr/>
        <a:lstStyle/>
        <a:p>
          <a:endParaRPr lang="en-IN"/>
        </a:p>
      </dgm:t>
    </dgm:pt>
    <dgm:pt modelId="{16FF5615-6503-4684-ADD4-AF4231EC9C1B}">
      <dgm:prSet/>
      <dgm:spPr/>
      <dgm:t>
        <a:bodyPr/>
        <a:lstStyle/>
        <a:p>
          <a:r>
            <a:rPr lang="en-IN"/>
            <a:t>Distribution overhead</a:t>
          </a:r>
        </a:p>
      </dgm:t>
    </dgm:pt>
    <dgm:pt modelId="{CAFAB365-749A-4758-864F-015D47DB39F7}" type="parTrans" cxnId="{1671A911-E854-47DD-B75D-EEE0013DC78C}">
      <dgm:prSet/>
      <dgm:spPr/>
      <dgm:t>
        <a:bodyPr/>
        <a:lstStyle/>
        <a:p>
          <a:endParaRPr lang="en-IN"/>
        </a:p>
      </dgm:t>
    </dgm:pt>
    <dgm:pt modelId="{6E305F6F-629F-4AF6-B845-8FD24FC02DC6}" type="sibTrans" cxnId="{1671A911-E854-47DD-B75D-EEE0013DC78C}">
      <dgm:prSet/>
      <dgm:spPr/>
      <dgm:t>
        <a:bodyPr/>
        <a:lstStyle/>
        <a:p>
          <a:endParaRPr lang="en-IN"/>
        </a:p>
      </dgm:t>
    </dgm:pt>
    <dgm:pt modelId="{E5739B85-A374-4E3E-A143-D30C1758F7EB}" type="pres">
      <dgm:prSet presAssocID="{82F48A3D-7B12-486B-B8E0-C2BFCD0B2038}" presName="diagram" presStyleCnt="0">
        <dgm:presLayoutVars>
          <dgm:chPref val="1"/>
          <dgm:dir/>
          <dgm:animOne val="branch"/>
          <dgm:animLvl val="lvl"/>
          <dgm:resizeHandles/>
        </dgm:presLayoutVars>
      </dgm:prSet>
      <dgm:spPr/>
    </dgm:pt>
    <dgm:pt modelId="{4259E416-9D86-481A-B174-64278039DDBA}" type="pres">
      <dgm:prSet presAssocID="{A99ABEAB-57B7-4236-BFB1-173B23374F56}" presName="root" presStyleCnt="0"/>
      <dgm:spPr/>
    </dgm:pt>
    <dgm:pt modelId="{7FAF51DB-BBE7-4675-86ED-59C950A110E6}" type="pres">
      <dgm:prSet presAssocID="{A99ABEAB-57B7-4236-BFB1-173B23374F56}" presName="rootComposite" presStyleCnt="0"/>
      <dgm:spPr/>
    </dgm:pt>
    <dgm:pt modelId="{902C2274-8F6E-4088-BED0-7A212415A4AB}" type="pres">
      <dgm:prSet presAssocID="{A99ABEAB-57B7-4236-BFB1-173B23374F56}" presName="rootText" presStyleLbl="node1" presStyleIdx="0" presStyleCnt="5"/>
      <dgm:spPr/>
    </dgm:pt>
    <dgm:pt modelId="{41205A8F-3764-4185-8894-BE8E1FA919A0}" type="pres">
      <dgm:prSet presAssocID="{A99ABEAB-57B7-4236-BFB1-173B23374F56}" presName="rootConnector" presStyleLbl="node1" presStyleIdx="0" presStyleCnt="5"/>
      <dgm:spPr/>
    </dgm:pt>
    <dgm:pt modelId="{11355B26-516D-4F9D-9FEA-34B63C77A64B}" type="pres">
      <dgm:prSet presAssocID="{A99ABEAB-57B7-4236-BFB1-173B23374F56}" presName="childShape" presStyleCnt="0"/>
      <dgm:spPr/>
    </dgm:pt>
    <dgm:pt modelId="{B83D0958-3F62-4373-AC1F-502EB7742C5B}" type="pres">
      <dgm:prSet presAssocID="{000DBB69-BDE3-4100-8558-70FAC6421240}" presName="root" presStyleCnt="0"/>
      <dgm:spPr/>
    </dgm:pt>
    <dgm:pt modelId="{0318ED91-C1A7-4942-B433-93472247D83A}" type="pres">
      <dgm:prSet presAssocID="{000DBB69-BDE3-4100-8558-70FAC6421240}" presName="rootComposite" presStyleCnt="0"/>
      <dgm:spPr/>
    </dgm:pt>
    <dgm:pt modelId="{288A7BCA-F424-4B90-8E93-303DA3E8B5F2}" type="pres">
      <dgm:prSet presAssocID="{000DBB69-BDE3-4100-8558-70FAC6421240}" presName="rootText" presStyleLbl="node1" presStyleIdx="1" presStyleCnt="5"/>
      <dgm:spPr/>
    </dgm:pt>
    <dgm:pt modelId="{64364BDB-DD0F-42BE-9397-12F7222CAD96}" type="pres">
      <dgm:prSet presAssocID="{000DBB69-BDE3-4100-8558-70FAC6421240}" presName="rootConnector" presStyleLbl="node1" presStyleIdx="1" presStyleCnt="5"/>
      <dgm:spPr/>
    </dgm:pt>
    <dgm:pt modelId="{30E481E3-331F-4B1E-A005-32992B9D6B68}" type="pres">
      <dgm:prSet presAssocID="{000DBB69-BDE3-4100-8558-70FAC6421240}" presName="childShape" presStyleCnt="0"/>
      <dgm:spPr/>
    </dgm:pt>
    <dgm:pt modelId="{E920B8B0-EC83-4233-8416-2180627E3E28}" type="pres">
      <dgm:prSet presAssocID="{A8C637DB-4298-4142-9F87-6A1F8EF3A5E7}" presName="Name13" presStyleLbl="parChTrans1D2" presStyleIdx="0" presStyleCnt="10"/>
      <dgm:spPr/>
    </dgm:pt>
    <dgm:pt modelId="{869794EC-99C4-455A-B73A-DF74D80E6C5D}" type="pres">
      <dgm:prSet presAssocID="{CD61CB3B-6CD8-477A-8C37-B0088F334AEB}" presName="childText" presStyleLbl="bgAcc1" presStyleIdx="0" presStyleCnt="10">
        <dgm:presLayoutVars>
          <dgm:bulletEnabled val="1"/>
        </dgm:presLayoutVars>
      </dgm:prSet>
      <dgm:spPr/>
    </dgm:pt>
    <dgm:pt modelId="{5E296070-1BEA-41F6-BD78-7F5FEB2AE8D4}" type="pres">
      <dgm:prSet presAssocID="{97BA86F1-57A1-472B-9382-FC1C80910D9C}" presName="Name13" presStyleLbl="parChTrans1D2" presStyleIdx="1" presStyleCnt="10"/>
      <dgm:spPr/>
    </dgm:pt>
    <dgm:pt modelId="{99B62FF7-3EFB-4EA1-BCFC-E1DC9A2AA1D5}" type="pres">
      <dgm:prSet presAssocID="{A6AA2AF9-4FD6-4988-A1E6-23E85DFF13B7}" presName="childText" presStyleLbl="bgAcc1" presStyleIdx="1" presStyleCnt="10">
        <dgm:presLayoutVars>
          <dgm:bulletEnabled val="1"/>
        </dgm:presLayoutVars>
      </dgm:prSet>
      <dgm:spPr/>
    </dgm:pt>
    <dgm:pt modelId="{DC904554-0E4A-4C79-97DC-4EF306BA9516}" type="pres">
      <dgm:prSet presAssocID="{C28B44D6-61EE-437F-ADBC-14EBBE8A6A98}" presName="root" presStyleCnt="0"/>
      <dgm:spPr/>
    </dgm:pt>
    <dgm:pt modelId="{EECE7ADA-0D45-42CF-81D1-367992E3DFF3}" type="pres">
      <dgm:prSet presAssocID="{C28B44D6-61EE-437F-ADBC-14EBBE8A6A98}" presName="rootComposite" presStyleCnt="0"/>
      <dgm:spPr/>
    </dgm:pt>
    <dgm:pt modelId="{E9E5C770-FF3F-411C-B149-1376D2367992}" type="pres">
      <dgm:prSet presAssocID="{C28B44D6-61EE-437F-ADBC-14EBBE8A6A98}" presName="rootText" presStyleLbl="node1" presStyleIdx="2" presStyleCnt="5"/>
      <dgm:spPr/>
    </dgm:pt>
    <dgm:pt modelId="{7862E385-C2CC-4629-8F9C-D0F679CC2C29}" type="pres">
      <dgm:prSet presAssocID="{C28B44D6-61EE-437F-ADBC-14EBBE8A6A98}" presName="rootConnector" presStyleLbl="node1" presStyleIdx="2" presStyleCnt="5"/>
      <dgm:spPr/>
    </dgm:pt>
    <dgm:pt modelId="{F6C982B2-452D-4372-B6A2-FB46E1BC3096}" type="pres">
      <dgm:prSet presAssocID="{C28B44D6-61EE-437F-ADBC-14EBBE8A6A98}" presName="childShape" presStyleCnt="0"/>
      <dgm:spPr/>
    </dgm:pt>
    <dgm:pt modelId="{CD7FFC97-79BA-42A1-A46D-E11C76026EAA}" type="pres">
      <dgm:prSet presAssocID="{9856C79F-216C-4B78-A7B7-50B460B29BD5}" presName="Name13" presStyleLbl="parChTrans1D2" presStyleIdx="2" presStyleCnt="10"/>
      <dgm:spPr/>
    </dgm:pt>
    <dgm:pt modelId="{F0807B0B-AA40-4DF6-B4EB-A833028FDC68}" type="pres">
      <dgm:prSet presAssocID="{54B21F67-D5AF-4C33-A7A3-44C8386183D5}" presName="childText" presStyleLbl="bgAcc1" presStyleIdx="2" presStyleCnt="10">
        <dgm:presLayoutVars>
          <dgm:bulletEnabled val="1"/>
        </dgm:presLayoutVars>
      </dgm:prSet>
      <dgm:spPr/>
    </dgm:pt>
    <dgm:pt modelId="{A72C20C1-AABE-4615-BAC6-5F8177AAAD83}" type="pres">
      <dgm:prSet presAssocID="{0D5D5E9C-A360-4D80-80B9-E88CC1E4CD2B}" presName="Name13" presStyleLbl="parChTrans1D2" presStyleIdx="3" presStyleCnt="10"/>
      <dgm:spPr/>
    </dgm:pt>
    <dgm:pt modelId="{3EA1F493-3BBB-4E15-AE59-E23600B95DC5}" type="pres">
      <dgm:prSet presAssocID="{DB606E41-3D5E-4598-9C9E-DE404A8F4F0A}" presName="childText" presStyleLbl="bgAcc1" presStyleIdx="3" presStyleCnt="10">
        <dgm:presLayoutVars>
          <dgm:bulletEnabled val="1"/>
        </dgm:presLayoutVars>
      </dgm:prSet>
      <dgm:spPr/>
    </dgm:pt>
    <dgm:pt modelId="{BFFC7FCA-05A9-4EA1-B4E6-6471D3ADAAD4}" type="pres">
      <dgm:prSet presAssocID="{09CA545C-B4BB-4AE0-B523-13B29A070F9F}" presName="root" presStyleCnt="0"/>
      <dgm:spPr/>
    </dgm:pt>
    <dgm:pt modelId="{A206C15C-C407-4BA5-9637-B576B599545C}" type="pres">
      <dgm:prSet presAssocID="{09CA545C-B4BB-4AE0-B523-13B29A070F9F}" presName="rootComposite" presStyleCnt="0"/>
      <dgm:spPr/>
    </dgm:pt>
    <dgm:pt modelId="{C4BF5E5F-D8B0-44C5-809E-D6C93E254037}" type="pres">
      <dgm:prSet presAssocID="{09CA545C-B4BB-4AE0-B523-13B29A070F9F}" presName="rootText" presStyleLbl="node1" presStyleIdx="3" presStyleCnt="5"/>
      <dgm:spPr/>
    </dgm:pt>
    <dgm:pt modelId="{8607F670-78C9-4A42-BFA2-CE39BA8CBF4D}" type="pres">
      <dgm:prSet presAssocID="{09CA545C-B4BB-4AE0-B523-13B29A070F9F}" presName="rootConnector" presStyleLbl="node1" presStyleIdx="3" presStyleCnt="5"/>
      <dgm:spPr/>
    </dgm:pt>
    <dgm:pt modelId="{0051AF13-85D9-4750-B849-7E33BE3A55B9}" type="pres">
      <dgm:prSet presAssocID="{09CA545C-B4BB-4AE0-B523-13B29A070F9F}" presName="childShape" presStyleCnt="0"/>
      <dgm:spPr/>
    </dgm:pt>
    <dgm:pt modelId="{5ABA3290-82F2-4AAC-818A-DF608B74BB5A}" type="pres">
      <dgm:prSet presAssocID="{19181C6C-C281-4C24-B9E4-0BEDA4D6F8CA}" presName="Name13" presStyleLbl="parChTrans1D2" presStyleIdx="4" presStyleCnt="10"/>
      <dgm:spPr/>
    </dgm:pt>
    <dgm:pt modelId="{97B2CFF0-3485-49E6-A775-9CAA2100324F}" type="pres">
      <dgm:prSet presAssocID="{D0D6015C-06E9-49D7-83E3-63EFE06368DA}" presName="childText" presStyleLbl="bgAcc1" presStyleIdx="4" presStyleCnt="10">
        <dgm:presLayoutVars>
          <dgm:bulletEnabled val="1"/>
        </dgm:presLayoutVars>
      </dgm:prSet>
      <dgm:spPr/>
    </dgm:pt>
    <dgm:pt modelId="{D3F2A593-2113-4F39-8A2A-57A9991CA4B6}" type="pres">
      <dgm:prSet presAssocID="{CF105C01-0476-41B9-8B3A-759F9C080F5C}" presName="Name13" presStyleLbl="parChTrans1D2" presStyleIdx="5" presStyleCnt="10"/>
      <dgm:spPr/>
    </dgm:pt>
    <dgm:pt modelId="{AECE69B1-B576-4A92-BE8C-100276BD5361}" type="pres">
      <dgm:prSet presAssocID="{FA1D10D4-8B9A-4C03-9AD0-FAE4EC8D0E00}" presName="childText" presStyleLbl="bgAcc1" presStyleIdx="5" presStyleCnt="10">
        <dgm:presLayoutVars>
          <dgm:bulletEnabled val="1"/>
        </dgm:presLayoutVars>
      </dgm:prSet>
      <dgm:spPr/>
    </dgm:pt>
    <dgm:pt modelId="{7E54FC46-F77C-4E84-8C05-C016A087832B}" type="pres">
      <dgm:prSet presAssocID="{2188C98A-AF8C-46C1-B25D-4A6AAAB579B4}" presName="root" presStyleCnt="0"/>
      <dgm:spPr/>
    </dgm:pt>
    <dgm:pt modelId="{9EAD89A6-9810-4647-AEF4-433814B53F77}" type="pres">
      <dgm:prSet presAssocID="{2188C98A-AF8C-46C1-B25D-4A6AAAB579B4}" presName="rootComposite" presStyleCnt="0"/>
      <dgm:spPr/>
    </dgm:pt>
    <dgm:pt modelId="{22E2C8FE-FB01-46B7-B9E0-589C7685E103}" type="pres">
      <dgm:prSet presAssocID="{2188C98A-AF8C-46C1-B25D-4A6AAAB579B4}" presName="rootText" presStyleLbl="node1" presStyleIdx="4" presStyleCnt="5"/>
      <dgm:spPr/>
    </dgm:pt>
    <dgm:pt modelId="{227D6852-25CB-4475-8CE0-6F76F5FDA15D}" type="pres">
      <dgm:prSet presAssocID="{2188C98A-AF8C-46C1-B25D-4A6AAAB579B4}" presName="rootConnector" presStyleLbl="node1" presStyleIdx="4" presStyleCnt="5"/>
      <dgm:spPr/>
    </dgm:pt>
    <dgm:pt modelId="{61B9B8D9-C60D-40D9-A2A0-501DDB59B5C2}" type="pres">
      <dgm:prSet presAssocID="{2188C98A-AF8C-46C1-B25D-4A6AAAB579B4}" presName="childShape" presStyleCnt="0"/>
      <dgm:spPr/>
    </dgm:pt>
    <dgm:pt modelId="{BA0166A7-D29F-4F47-8023-C85312D82246}" type="pres">
      <dgm:prSet presAssocID="{02A3BF8E-E86A-447A-B0A0-B053239C59BF}" presName="Name13" presStyleLbl="parChTrans1D2" presStyleIdx="6" presStyleCnt="10"/>
      <dgm:spPr/>
    </dgm:pt>
    <dgm:pt modelId="{0EA2DC77-60C9-48DB-B318-2E0E518CD6C5}" type="pres">
      <dgm:prSet presAssocID="{CD114B14-8D5A-4D30-92B0-3BC861179688}" presName="childText" presStyleLbl="bgAcc1" presStyleIdx="6" presStyleCnt="10">
        <dgm:presLayoutVars>
          <dgm:bulletEnabled val="1"/>
        </dgm:presLayoutVars>
      </dgm:prSet>
      <dgm:spPr/>
    </dgm:pt>
    <dgm:pt modelId="{5B87AE88-84A5-4704-B8CD-E4025929580F}" type="pres">
      <dgm:prSet presAssocID="{380075E8-DAED-4E7C-B324-5AC3BFCC7F11}" presName="Name13" presStyleLbl="parChTrans1D2" presStyleIdx="7" presStyleCnt="10"/>
      <dgm:spPr/>
    </dgm:pt>
    <dgm:pt modelId="{C5006E6C-4FF6-4C47-8C3A-BE7722EB6303}" type="pres">
      <dgm:prSet presAssocID="{F2637304-4598-408C-A890-A0ED238B2CE8}" presName="childText" presStyleLbl="bgAcc1" presStyleIdx="7" presStyleCnt="10">
        <dgm:presLayoutVars>
          <dgm:bulletEnabled val="1"/>
        </dgm:presLayoutVars>
      </dgm:prSet>
      <dgm:spPr/>
    </dgm:pt>
    <dgm:pt modelId="{1578495A-8162-49BE-BA4B-0E65ED426590}" type="pres">
      <dgm:prSet presAssocID="{67C376FA-8411-4DD3-B7F7-532C1BD1E88B}" presName="Name13" presStyleLbl="parChTrans1D2" presStyleIdx="8" presStyleCnt="10"/>
      <dgm:spPr/>
    </dgm:pt>
    <dgm:pt modelId="{39E865A7-EF6B-4518-9F7B-E3BC7A61BA15}" type="pres">
      <dgm:prSet presAssocID="{B9C9928C-48DF-4211-9772-B1069089E165}" presName="childText" presStyleLbl="bgAcc1" presStyleIdx="8" presStyleCnt="10">
        <dgm:presLayoutVars>
          <dgm:bulletEnabled val="1"/>
        </dgm:presLayoutVars>
      </dgm:prSet>
      <dgm:spPr/>
    </dgm:pt>
    <dgm:pt modelId="{355E6D9D-F99B-41EB-9B89-A8D717037A39}" type="pres">
      <dgm:prSet presAssocID="{CAFAB365-749A-4758-864F-015D47DB39F7}" presName="Name13" presStyleLbl="parChTrans1D2" presStyleIdx="9" presStyleCnt="10"/>
      <dgm:spPr/>
    </dgm:pt>
    <dgm:pt modelId="{B839BB00-D581-4A68-9D22-316E99E1D4E8}" type="pres">
      <dgm:prSet presAssocID="{16FF5615-6503-4684-ADD4-AF4231EC9C1B}" presName="childText" presStyleLbl="bgAcc1" presStyleIdx="9" presStyleCnt="10">
        <dgm:presLayoutVars>
          <dgm:bulletEnabled val="1"/>
        </dgm:presLayoutVars>
      </dgm:prSet>
      <dgm:spPr/>
    </dgm:pt>
  </dgm:ptLst>
  <dgm:cxnLst>
    <dgm:cxn modelId="{918DB206-5EE4-4620-80F2-DCFE697F59C6}" type="presOf" srcId="{CD61CB3B-6CD8-477A-8C37-B0088F334AEB}" destId="{869794EC-99C4-455A-B73A-DF74D80E6C5D}" srcOrd="0" destOrd="0" presId="urn:microsoft.com/office/officeart/2005/8/layout/hierarchy3"/>
    <dgm:cxn modelId="{381B250D-170E-4014-84EC-062B34CB31C4}" srcId="{82F48A3D-7B12-486B-B8E0-C2BFCD0B2038}" destId="{09CA545C-B4BB-4AE0-B523-13B29A070F9F}" srcOrd="3" destOrd="0" parTransId="{1F0A9E89-EC00-4FA8-AB91-1DBFADD772E5}" sibTransId="{2CEA2412-A3ED-4D8A-BD2A-9B100DDC0AAD}"/>
    <dgm:cxn modelId="{3F6D4410-2111-4151-8341-3BAE4D58BC5C}" type="presOf" srcId="{000DBB69-BDE3-4100-8558-70FAC6421240}" destId="{64364BDB-DD0F-42BE-9397-12F7222CAD96}" srcOrd="1" destOrd="0" presId="urn:microsoft.com/office/officeart/2005/8/layout/hierarchy3"/>
    <dgm:cxn modelId="{1671A911-E854-47DD-B75D-EEE0013DC78C}" srcId="{2188C98A-AF8C-46C1-B25D-4A6AAAB579B4}" destId="{16FF5615-6503-4684-ADD4-AF4231EC9C1B}" srcOrd="3" destOrd="0" parTransId="{CAFAB365-749A-4758-864F-015D47DB39F7}" sibTransId="{6E305F6F-629F-4AF6-B845-8FD24FC02DC6}"/>
    <dgm:cxn modelId="{6EADDB18-0CAB-4600-8043-598341B67EF7}" type="presOf" srcId="{09CA545C-B4BB-4AE0-B523-13B29A070F9F}" destId="{C4BF5E5F-D8B0-44C5-809E-D6C93E254037}" srcOrd="0" destOrd="0" presId="urn:microsoft.com/office/officeart/2005/8/layout/hierarchy3"/>
    <dgm:cxn modelId="{0D46981E-CAAE-4DA7-948E-8FB259A6418E}" type="presOf" srcId="{D0D6015C-06E9-49D7-83E3-63EFE06368DA}" destId="{97B2CFF0-3485-49E6-A775-9CAA2100324F}" srcOrd="0" destOrd="0" presId="urn:microsoft.com/office/officeart/2005/8/layout/hierarchy3"/>
    <dgm:cxn modelId="{BEEED221-0F5A-4346-B544-4258FC0ED0B0}" srcId="{82F48A3D-7B12-486B-B8E0-C2BFCD0B2038}" destId="{A99ABEAB-57B7-4236-BFB1-173B23374F56}" srcOrd="0" destOrd="0" parTransId="{0D55A11F-2287-47DF-B972-00BC24F203A6}" sibTransId="{26312A2F-C50A-41BC-AAA0-C2EFB749A481}"/>
    <dgm:cxn modelId="{FC720725-F83A-49D4-A13B-64F2290D1D62}" type="presOf" srcId="{0D5D5E9C-A360-4D80-80B9-E88CC1E4CD2B}" destId="{A72C20C1-AABE-4615-BAC6-5F8177AAAD83}" srcOrd="0" destOrd="0" presId="urn:microsoft.com/office/officeart/2005/8/layout/hierarchy3"/>
    <dgm:cxn modelId="{83D89229-71F9-4854-B446-63A524D73E59}" type="presOf" srcId="{A99ABEAB-57B7-4236-BFB1-173B23374F56}" destId="{41205A8F-3764-4185-8894-BE8E1FA919A0}" srcOrd="1" destOrd="0" presId="urn:microsoft.com/office/officeart/2005/8/layout/hierarchy3"/>
    <dgm:cxn modelId="{E1ADBD3C-FB11-4D57-846B-0352C8157493}" type="presOf" srcId="{000DBB69-BDE3-4100-8558-70FAC6421240}" destId="{288A7BCA-F424-4B90-8E93-303DA3E8B5F2}" srcOrd="0" destOrd="0" presId="urn:microsoft.com/office/officeart/2005/8/layout/hierarchy3"/>
    <dgm:cxn modelId="{33A1853D-2DB0-4039-A25D-8967C4D51344}" type="presOf" srcId="{C28B44D6-61EE-437F-ADBC-14EBBE8A6A98}" destId="{7862E385-C2CC-4629-8F9C-D0F679CC2C29}" srcOrd="1" destOrd="0" presId="urn:microsoft.com/office/officeart/2005/8/layout/hierarchy3"/>
    <dgm:cxn modelId="{E08A703F-297C-4A26-ADEA-AAC8B18E0CA3}" type="presOf" srcId="{2188C98A-AF8C-46C1-B25D-4A6AAAB579B4}" destId="{22E2C8FE-FB01-46B7-B9E0-589C7685E103}" srcOrd="0" destOrd="0" presId="urn:microsoft.com/office/officeart/2005/8/layout/hierarchy3"/>
    <dgm:cxn modelId="{6D76BA5D-D6D0-4625-BF9E-C5631BE16F4D}" type="presOf" srcId="{67C376FA-8411-4DD3-B7F7-532C1BD1E88B}" destId="{1578495A-8162-49BE-BA4B-0E65ED426590}" srcOrd="0" destOrd="0" presId="urn:microsoft.com/office/officeart/2005/8/layout/hierarchy3"/>
    <dgm:cxn modelId="{E0611E41-90AC-442D-A9BD-D9B639850F3E}" type="presOf" srcId="{F2637304-4598-408C-A890-A0ED238B2CE8}" destId="{C5006E6C-4FF6-4C47-8C3A-BE7722EB6303}" srcOrd="0" destOrd="0" presId="urn:microsoft.com/office/officeart/2005/8/layout/hierarchy3"/>
    <dgm:cxn modelId="{7A614061-D473-4B59-80AC-555DE8A80ADB}" srcId="{C28B44D6-61EE-437F-ADBC-14EBBE8A6A98}" destId="{54B21F67-D5AF-4C33-A7A3-44C8386183D5}" srcOrd="0" destOrd="0" parTransId="{9856C79F-216C-4B78-A7B7-50B460B29BD5}" sibTransId="{8C7C94F7-E403-4865-951C-CDD992784DB7}"/>
    <dgm:cxn modelId="{EE563A68-E53B-4662-BE52-BE276473FF2B}" type="presOf" srcId="{C28B44D6-61EE-437F-ADBC-14EBBE8A6A98}" destId="{E9E5C770-FF3F-411C-B149-1376D2367992}" srcOrd="0" destOrd="0" presId="urn:microsoft.com/office/officeart/2005/8/layout/hierarchy3"/>
    <dgm:cxn modelId="{378B276A-3E95-4DEB-87BE-8B91B06175CE}" type="presOf" srcId="{19181C6C-C281-4C24-B9E4-0BEDA4D6F8CA}" destId="{5ABA3290-82F2-4AAC-818A-DF608B74BB5A}" srcOrd="0" destOrd="0" presId="urn:microsoft.com/office/officeart/2005/8/layout/hierarchy3"/>
    <dgm:cxn modelId="{826BBC72-A98A-41F0-BC38-4AD001F24C32}" srcId="{C28B44D6-61EE-437F-ADBC-14EBBE8A6A98}" destId="{DB606E41-3D5E-4598-9C9E-DE404A8F4F0A}" srcOrd="1" destOrd="0" parTransId="{0D5D5E9C-A360-4D80-80B9-E88CC1E4CD2B}" sibTransId="{868B7519-6B9E-491E-94E2-6D84F50AD33C}"/>
    <dgm:cxn modelId="{CF09D752-AC0A-4FCB-B2FB-50042F3B3953}" type="presOf" srcId="{A6AA2AF9-4FD6-4988-A1E6-23E85DFF13B7}" destId="{99B62FF7-3EFB-4EA1-BCFC-E1DC9A2AA1D5}" srcOrd="0" destOrd="0" presId="urn:microsoft.com/office/officeart/2005/8/layout/hierarchy3"/>
    <dgm:cxn modelId="{65BDFB52-DF63-463B-BDB8-391739B82DB6}" srcId="{82F48A3D-7B12-486B-B8E0-C2BFCD0B2038}" destId="{2188C98A-AF8C-46C1-B25D-4A6AAAB579B4}" srcOrd="4" destOrd="0" parTransId="{2B4DF462-954B-4E40-A09C-19C281E0F826}" sibTransId="{290325A4-DC30-4770-8F9A-63336FEEB4EC}"/>
    <dgm:cxn modelId="{1D366353-6444-4F58-B4D2-03A1364BC8C9}" type="presOf" srcId="{A99ABEAB-57B7-4236-BFB1-173B23374F56}" destId="{902C2274-8F6E-4088-BED0-7A212415A4AB}" srcOrd="0" destOrd="0" presId="urn:microsoft.com/office/officeart/2005/8/layout/hierarchy3"/>
    <dgm:cxn modelId="{32479E58-8B59-4E2E-BA7A-DB9D4D7B39CA}" type="presOf" srcId="{2188C98A-AF8C-46C1-B25D-4A6AAAB579B4}" destId="{227D6852-25CB-4475-8CE0-6F76F5FDA15D}" srcOrd="1" destOrd="0" presId="urn:microsoft.com/office/officeart/2005/8/layout/hierarchy3"/>
    <dgm:cxn modelId="{AD19B979-A1F0-47BF-89F7-9785F0B588B2}" type="presOf" srcId="{CD114B14-8D5A-4D30-92B0-3BC861179688}" destId="{0EA2DC77-60C9-48DB-B318-2E0E518CD6C5}" srcOrd="0" destOrd="0" presId="urn:microsoft.com/office/officeart/2005/8/layout/hierarchy3"/>
    <dgm:cxn modelId="{AF3FFC59-152B-4850-8498-054BE20F54B7}" type="presOf" srcId="{FA1D10D4-8B9A-4C03-9AD0-FAE4EC8D0E00}" destId="{AECE69B1-B576-4A92-BE8C-100276BD5361}" srcOrd="0" destOrd="0" presId="urn:microsoft.com/office/officeart/2005/8/layout/hierarchy3"/>
    <dgm:cxn modelId="{0062AE7A-B739-40F1-A84A-2AE05DD5E479}" type="presOf" srcId="{09CA545C-B4BB-4AE0-B523-13B29A070F9F}" destId="{8607F670-78C9-4A42-BFA2-CE39BA8CBF4D}" srcOrd="1" destOrd="0" presId="urn:microsoft.com/office/officeart/2005/8/layout/hierarchy3"/>
    <dgm:cxn modelId="{E469838F-49B3-48E1-9917-C502FDF7D22E}" type="presOf" srcId="{CAFAB365-749A-4758-864F-015D47DB39F7}" destId="{355E6D9D-F99B-41EB-9B89-A8D717037A39}" srcOrd="0" destOrd="0" presId="urn:microsoft.com/office/officeart/2005/8/layout/hierarchy3"/>
    <dgm:cxn modelId="{D3C2A992-99EF-443F-937E-2BBC90BD1997}" srcId="{000DBB69-BDE3-4100-8558-70FAC6421240}" destId="{A6AA2AF9-4FD6-4988-A1E6-23E85DFF13B7}" srcOrd="1" destOrd="0" parTransId="{97BA86F1-57A1-472B-9382-FC1C80910D9C}" sibTransId="{31325B30-010A-4AA8-B4F3-1E171629059E}"/>
    <dgm:cxn modelId="{1B6E0A9C-9874-44F5-9EA7-0BCDD914C481}" type="presOf" srcId="{DB606E41-3D5E-4598-9C9E-DE404A8F4F0A}" destId="{3EA1F493-3BBB-4E15-AE59-E23600B95DC5}" srcOrd="0" destOrd="0" presId="urn:microsoft.com/office/officeart/2005/8/layout/hierarchy3"/>
    <dgm:cxn modelId="{39725CA8-287B-4B36-85AD-C329B95478FD}" type="presOf" srcId="{82F48A3D-7B12-486B-B8E0-C2BFCD0B2038}" destId="{E5739B85-A374-4E3E-A143-D30C1758F7EB}" srcOrd="0" destOrd="0" presId="urn:microsoft.com/office/officeart/2005/8/layout/hierarchy3"/>
    <dgm:cxn modelId="{598A0BAB-234D-405F-AB65-F79E6C2538EE}" srcId="{09CA545C-B4BB-4AE0-B523-13B29A070F9F}" destId="{FA1D10D4-8B9A-4C03-9AD0-FAE4EC8D0E00}" srcOrd="1" destOrd="0" parTransId="{CF105C01-0476-41B9-8B3A-759F9C080F5C}" sibTransId="{AC3487D3-7D3B-482B-8A1E-D5880FC64647}"/>
    <dgm:cxn modelId="{AE817AAB-765E-44F5-98DB-E9F7BF782193}" srcId="{82F48A3D-7B12-486B-B8E0-C2BFCD0B2038}" destId="{000DBB69-BDE3-4100-8558-70FAC6421240}" srcOrd="1" destOrd="0" parTransId="{0E4EE9E0-8FA0-4249-B110-A56958A6446D}" sibTransId="{8C2B142D-F451-4D7D-875E-E038C18AB378}"/>
    <dgm:cxn modelId="{978EB3AB-AA9B-48B8-8534-F618BBB74BFA}" type="presOf" srcId="{9856C79F-216C-4B78-A7B7-50B460B29BD5}" destId="{CD7FFC97-79BA-42A1-A46D-E11C76026EAA}" srcOrd="0" destOrd="0" presId="urn:microsoft.com/office/officeart/2005/8/layout/hierarchy3"/>
    <dgm:cxn modelId="{8E8A84B7-1DF0-4A62-9C89-408710C1207D}" srcId="{2188C98A-AF8C-46C1-B25D-4A6AAAB579B4}" destId="{B9C9928C-48DF-4211-9772-B1069089E165}" srcOrd="2" destOrd="0" parTransId="{67C376FA-8411-4DD3-B7F7-532C1BD1E88B}" sibTransId="{E0CEE2C8-B9BE-45DC-914F-B747163CD78D}"/>
    <dgm:cxn modelId="{A5EE90B9-C0AD-48D1-8627-7486CE4E289B}" type="presOf" srcId="{02A3BF8E-E86A-447A-B0A0-B053239C59BF}" destId="{BA0166A7-D29F-4F47-8023-C85312D82246}" srcOrd="0" destOrd="0" presId="urn:microsoft.com/office/officeart/2005/8/layout/hierarchy3"/>
    <dgm:cxn modelId="{FCEDE3BB-F2C8-47B8-B4D8-755EF8712DFF}" type="presOf" srcId="{16FF5615-6503-4684-ADD4-AF4231EC9C1B}" destId="{B839BB00-D581-4A68-9D22-316E99E1D4E8}" srcOrd="0" destOrd="0" presId="urn:microsoft.com/office/officeart/2005/8/layout/hierarchy3"/>
    <dgm:cxn modelId="{30CE53BC-E02A-45A8-B213-493F2E119809}" srcId="{09CA545C-B4BB-4AE0-B523-13B29A070F9F}" destId="{D0D6015C-06E9-49D7-83E3-63EFE06368DA}" srcOrd="0" destOrd="0" parTransId="{19181C6C-C281-4C24-B9E4-0BEDA4D6F8CA}" sibTransId="{F45DA6DB-E409-4F11-9207-5EF743DA500D}"/>
    <dgm:cxn modelId="{D1DE86BD-119C-49D7-84D6-7094136B88EC}" type="presOf" srcId="{A8C637DB-4298-4142-9F87-6A1F8EF3A5E7}" destId="{E920B8B0-EC83-4233-8416-2180627E3E28}" srcOrd="0" destOrd="0" presId="urn:microsoft.com/office/officeart/2005/8/layout/hierarchy3"/>
    <dgm:cxn modelId="{5DA35AC2-24E1-4B50-AC6B-31843624953A}" srcId="{82F48A3D-7B12-486B-B8E0-C2BFCD0B2038}" destId="{C28B44D6-61EE-437F-ADBC-14EBBE8A6A98}" srcOrd="2" destOrd="0" parTransId="{DC958C53-C382-4F98-8CAA-A543394E4035}" sibTransId="{1725A985-93CC-4C3E-9F87-9C81F2E8F165}"/>
    <dgm:cxn modelId="{EA5D3AC5-CC2F-47A2-A002-D77E01ADC4CD}" srcId="{2188C98A-AF8C-46C1-B25D-4A6AAAB579B4}" destId="{F2637304-4598-408C-A890-A0ED238B2CE8}" srcOrd="1" destOrd="0" parTransId="{380075E8-DAED-4E7C-B324-5AC3BFCC7F11}" sibTransId="{940C9677-C5F4-4733-BFBB-2285E5C7582A}"/>
    <dgm:cxn modelId="{1D287DC5-E7B6-4AF5-87CD-90304D039306}" type="presOf" srcId="{97BA86F1-57A1-472B-9382-FC1C80910D9C}" destId="{5E296070-1BEA-41F6-BD78-7F5FEB2AE8D4}" srcOrd="0" destOrd="0" presId="urn:microsoft.com/office/officeart/2005/8/layout/hierarchy3"/>
    <dgm:cxn modelId="{1FB215D5-5D3F-4029-8474-88948DB4138F}" type="presOf" srcId="{54B21F67-D5AF-4C33-A7A3-44C8386183D5}" destId="{F0807B0B-AA40-4DF6-B4EB-A833028FDC68}" srcOrd="0" destOrd="0" presId="urn:microsoft.com/office/officeart/2005/8/layout/hierarchy3"/>
    <dgm:cxn modelId="{E8DA4EDA-D84D-4DE0-8C2A-C8DE36F4A8D4}" srcId="{2188C98A-AF8C-46C1-B25D-4A6AAAB579B4}" destId="{CD114B14-8D5A-4D30-92B0-3BC861179688}" srcOrd="0" destOrd="0" parTransId="{02A3BF8E-E86A-447A-B0A0-B053239C59BF}" sibTransId="{DFA0EDDC-EFFE-4CD0-A566-28A83B05EB93}"/>
    <dgm:cxn modelId="{F19768DD-59AF-4488-B6E5-636D6ED93CC6}" type="presOf" srcId="{B9C9928C-48DF-4211-9772-B1069089E165}" destId="{39E865A7-EF6B-4518-9F7B-E3BC7A61BA15}" srcOrd="0" destOrd="0" presId="urn:microsoft.com/office/officeart/2005/8/layout/hierarchy3"/>
    <dgm:cxn modelId="{C5F4D5F1-9563-4696-90C6-39C9B7B4276E}" type="presOf" srcId="{CF105C01-0476-41B9-8B3A-759F9C080F5C}" destId="{D3F2A593-2113-4F39-8A2A-57A9991CA4B6}" srcOrd="0" destOrd="0" presId="urn:microsoft.com/office/officeart/2005/8/layout/hierarchy3"/>
    <dgm:cxn modelId="{B835F0FB-FCA8-4D61-8450-1444EDDD0673}" type="presOf" srcId="{380075E8-DAED-4E7C-B324-5AC3BFCC7F11}" destId="{5B87AE88-84A5-4704-B8CD-E4025929580F}" srcOrd="0" destOrd="0" presId="urn:microsoft.com/office/officeart/2005/8/layout/hierarchy3"/>
    <dgm:cxn modelId="{F86BAFFD-9A5C-4205-A057-7E04AD2DF38B}" srcId="{000DBB69-BDE3-4100-8558-70FAC6421240}" destId="{CD61CB3B-6CD8-477A-8C37-B0088F334AEB}" srcOrd="0" destOrd="0" parTransId="{A8C637DB-4298-4142-9F87-6A1F8EF3A5E7}" sibTransId="{EEEEEBC3-C1A1-42AA-96BD-441EB4183AE8}"/>
    <dgm:cxn modelId="{AEE71CF2-F6CE-4FAB-91F8-C272DB0C425D}" type="presParOf" srcId="{E5739B85-A374-4E3E-A143-D30C1758F7EB}" destId="{4259E416-9D86-481A-B174-64278039DDBA}" srcOrd="0" destOrd="0" presId="urn:microsoft.com/office/officeart/2005/8/layout/hierarchy3"/>
    <dgm:cxn modelId="{65B8656D-0DAB-461C-92CA-6BF831E13861}" type="presParOf" srcId="{4259E416-9D86-481A-B174-64278039DDBA}" destId="{7FAF51DB-BBE7-4675-86ED-59C950A110E6}" srcOrd="0" destOrd="0" presId="urn:microsoft.com/office/officeart/2005/8/layout/hierarchy3"/>
    <dgm:cxn modelId="{BA2C359B-747C-4034-8605-15E2260BF349}" type="presParOf" srcId="{7FAF51DB-BBE7-4675-86ED-59C950A110E6}" destId="{902C2274-8F6E-4088-BED0-7A212415A4AB}" srcOrd="0" destOrd="0" presId="urn:microsoft.com/office/officeart/2005/8/layout/hierarchy3"/>
    <dgm:cxn modelId="{42C494C4-4FCB-421A-83BF-3BA740667310}" type="presParOf" srcId="{7FAF51DB-BBE7-4675-86ED-59C950A110E6}" destId="{41205A8F-3764-4185-8894-BE8E1FA919A0}" srcOrd="1" destOrd="0" presId="urn:microsoft.com/office/officeart/2005/8/layout/hierarchy3"/>
    <dgm:cxn modelId="{9BEA8257-8079-4A6F-859D-6BCA063019BC}" type="presParOf" srcId="{4259E416-9D86-481A-B174-64278039DDBA}" destId="{11355B26-516D-4F9D-9FEA-34B63C77A64B}" srcOrd="1" destOrd="0" presId="urn:microsoft.com/office/officeart/2005/8/layout/hierarchy3"/>
    <dgm:cxn modelId="{A59FEAAF-C48D-4AE4-9138-05F5AB06611F}" type="presParOf" srcId="{E5739B85-A374-4E3E-A143-D30C1758F7EB}" destId="{B83D0958-3F62-4373-AC1F-502EB7742C5B}" srcOrd="1" destOrd="0" presId="urn:microsoft.com/office/officeart/2005/8/layout/hierarchy3"/>
    <dgm:cxn modelId="{53F3B735-FF7A-4BDE-B898-44E7A9F09AF4}" type="presParOf" srcId="{B83D0958-3F62-4373-AC1F-502EB7742C5B}" destId="{0318ED91-C1A7-4942-B433-93472247D83A}" srcOrd="0" destOrd="0" presId="urn:microsoft.com/office/officeart/2005/8/layout/hierarchy3"/>
    <dgm:cxn modelId="{1ED408FD-F0D8-4438-A275-4FE215866A9E}" type="presParOf" srcId="{0318ED91-C1A7-4942-B433-93472247D83A}" destId="{288A7BCA-F424-4B90-8E93-303DA3E8B5F2}" srcOrd="0" destOrd="0" presId="urn:microsoft.com/office/officeart/2005/8/layout/hierarchy3"/>
    <dgm:cxn modelId="{14B548B9-4CFF-40EC-9786-F01985756A4A}" type="presParOf" srcId="{0318ED91-C1A7-4942-B433-93472247D83A}" destId="{64364BDB-DD0F-42BE-9397-12F7222CAD96}" srcOrd="1" destOrd="0" presId="urn:microsoft.com/office/officeart/2005/8/layout/hierarchy3"/>
    <dgm:cxn modelId="{DCE5BFDF-1321-428F-AC49-7330465B80F2}" type="presParOf" srcId="{B83D0958-3F62-4373-AC1F-502EB7742C5B}" destId="{30E481E3-331F-4B1E-A005-32992B9D6B68}" srcOrd="1" destOrd="0" presId="urn:microsoft.com/office/officeart/2005/8/layout/hierarchy3"/>
    <dgm:cxn modelId="{B104FD97-CC97-42F1-B35A-D74423A155EC}" type="presParOf" srcId="{30E481E3-331F-4B1E-A005-32992B9D6B68}" destId="{E920B8B0-EC83-4233-8416-2180627E3E28}" srcOrd="0" destOrd="0" presId="urn:microsoft.com/office/officeart/2005/8/layout/hierarchy3"/>
    <dgm:cxn modelId="{BC53F150-4E0E-4971-ACE7-575F8CC528C6}" type="presParOf" srcId="{30E481E3-331F-4B1E-A005-32992B9D6B68}" destId="{869794EC-99C4-455A-B73A-DF74D80E6C5D}" srcOrd="1" destOrd="0" presId="urn:microsoft.com/office/officeart/2005/8/layout/hierarchy3"/>
    <dgm:cxn modelId="{01D8F976-D2ED-40D8-96DD-392D5EE6CD1A}" type="presParOf" srcId="{30E481E3-331F-4B1E-A005-32992B9D6B68}" destId="{5E296070-1BEA-41F6-BD78-7F5FEB2AE8D4}" srcOrd="2" destOrd="0" presId="urn:microsoft.com/office/officeart/2005/8/layout/hierarchy3"/>
    <dgm:cxn modelId="{580C2844-F061-4C05-A9AD-0F3A043A1B88}" type="presParOf" srcId="{30E481E3-331F-4B1E-A005-32992B9D6B68}" destId="{99B62FF7-3EFB-4EA1-BCFC-E1DC9A2AA1D5}" srcOrd="3" destOrd="0" presId="urn:microsoft.com/office/officeart/2005/8/layout/hierarchy3"/>
    <dgm:cxn modelId="{56FFADBE-7B30-40B8-A9E6-D7803B57F31E}" type="presParOf" srcId="{E5739B85-A374-4E3E-A143-D30C1758F7EB}" destId="{DC904554-0E4A-4C79-97DC-4EF306BA9516}" srcOrd="2" destOrd="0" presId="urn:microsoft.com/office/officeart/2005/8/layout/hierarchy3"/>
    <dgm:cxn modelId="{E32C5FFA-8887-4D94-BDB2-525C4D44C144}" type="presParOf" srcId="{DC904554-0E4A-4C79-97DC-4EF306BA9516}" destId="{EECE7ADA-0D45-42CF-81D1-367992E3DFF3}" srcOrd="0" destOrd="0" presId="urn:microsoft.com/office/officeart/2005/8/layout/hierarchy3"/>
    <dgm:cxn modelId="{447A7A4E-3EBD-4A58-BFB9-7B18FD907231}" type="presParOf" srcId="{EECE7ADA-0D45-42CF-81D1-367992E3DFF3}" destId="{E9E5C770-FF3F-411C-B149-1376D2367992}" srcOrd="0" destOrd="0" presId="urn:microsoft.com/office/officeart/2005/8/layout/hierarchy3"/>
    <dgm:cxn modelId="{D4CD2647-D859-40A7-B6F3-282BF1595206}" type="presParOf" srcId="{EECE7ADA-0D45-42CF-81D1-367992E3DFF3}" destId="{7862E385-C2CC-4629-8F9C-D0F679CC2C29}" srcOrd="1" destOrd="0" presId="urn:microsoft.com/office/officeart/2005/8/layout/hierarchy3"/>
    <dgm:cxn modelId="{204B72C2-A4E1-4E00-8002-1F588EA55936}" type="presParOf" srcId="{DC904554-0E4A-4C79-97DC-4EF306BA9516}" destId="{F6C982B2-452D-4372-B6A2-FB46E1BC3096}" srcOrd="1" destOrd="0" presId="urn:microsoft.com/office/officeart/2005/8/layout/hierarchy3"/>
    <dgm:cxn modelId="{3F38DB13-FB24-4E08-99EF-487A2F9936F3}" type="presParOf" srcId="{F6C982B2-452D-4372-B6A2-FB46E1BC3096}" destId="{CD7FFC97-79BA-42A1-A46D-E11C76026EAA}" srcOrd="0" destOrd="0" presId="urn:microsoft.com/office/officeart/2005/8/layout/hierarchy3"/>
    <dgm:cxn modelId="{B0AA857F-6796-400D-95E9-6CDC5ADC9D1B}" type="presParOf" srcId="{F6C982B2-452D-4372-B6A2-FB46E1BC3096}" destId="{F0807B0B-AA40-4DF6-B4EB-A833028FDC68}" srcOrd="1" destOrd="0" presId="urn:microsoft.com/office/officeart/2005/8/layout/hierarchy3"/>
    <dgm:cxn modelId="{7EFCE811-DC11-48B5-9C24-8543F822428C}" type="presParOf" srcId="{F6C982B2-452D-4372-B6A2-FB46E1BC3096}" destId="{A72C20C1-AABE-4615-BAC6-5F8177AAAD83}" srcOrd="2" destOrd="0" presId="urn:microsoft.com/office/officeart/2005/8/layout/hierarchy3"/>
    <dgm:cxn modelId="{E386D00C-1DAE-4671-9D14-E1595B44760C}" type="presParOf" srcId="{F6C982B2-452D-4372-B6A2-FB46E1BC3096}" destId="{3EA1F493-3BBB-4E15-AE59-E23600B95DC5}" srcOrd="3" destOrd="0" presId="urn:microsoft.com/office/officeart/2005/8/layout/hierarchy3"/>
    <dgm:cxn modelId="{07D650D3-DD26-4E47-8E09-4E2403887CC9}" type="presParOf" srcId="{E5739B85-A374-4E3E-A143-D30C1758F7EB}" destId="{BFFC7FCA-05A9-4EA1-B4E6-6471D3ADAAD4}" srcOrd="3" destOrd="0" presId="urn:microsoft.com/office/officeart/2005/8/layout/hierarchy3"/>
    <dgm:cxn modelId="{8D85EC32-0299-4115-AD4E-43C08922A67E}" type="presParOf" srcId="{BFFC7FCA-05A9-4EA1-B4E6-6471D3ADAAD4}" destId="{A206C15C-C407-4BA5-9637-B576B599545C}" srcOrd="0" destOrd="0" presId="urn:microsoft.com/office/officeart/2005/8/layout/hierarchy3"/>
    <dgm:cxn modelId="{D9D38FD1-4758-487E-B4AE-404564A4C83F}" type="presParOf" srcId="{A206C15C-C407-4BA5-9637-B576B599545C}" destId="{C4BF5E5F-D8B0-44C5-809E-D6C93E254037}" srcOrd="0" destOrd="0" presId="urn:microsoft.com/office/officeart/2005/8/layout/hierarchy3"/>
    <dgm:cxn modelId="{BE7235D2-3DDA-4BFF-9465-3BF9BA489251}" type="presParOf" srcId="{A206C15C-C407-4BA5-9637-B576B599545C}" destId="{8607F670-78C9-4A42-BFA2-CE39BA8CBF4D}" srcOrd="1" destOrd="0" presId="urn:microsoft.com/office/officeart/2005/8/layout/hierarchy3"/>
    <dgm:cxn modelId="{AD8415AD-4D5E-49A7-9DA4-1CDAED53FAA2}" type="presParOf" srcId="{BFFC7FCA-05A9-4EA1-B4E6-6471D3ADAAD4}" destId="{0051AF13-85D9-4750-B849-7E33BE3A55B9}" srcOrd="1" destOrd="0" presId="urn:microsoft.com/office/officeart/2005/8/layout/hierarchy3"/>
    <dgm:cxn modelId="{B02E1405-27F9-405C-BE61-3EAC35008C78}" type="presParOf" srcId="{0051AF13-85D9-4750-B849-7E33BE3A55B9}" destId="{5ABA3290-82F2-4AAC-818A-DF608B74BB5A}" srcOrd="0" destOrd="0" presId="urn:microsoft.com/office/officeart/2005/8/layout/hierarchy3"/>
    <dgm:cxn modelId="{78D17ACE-27F5-4950-9BB6-8C9CA087BC9D}" type="presParOf" srcId="{0051AF13-85D9-4750-B849-7E33BE3A55B9}" destId="{97B2CFF0-3485-49E6-A775-9CAA2100324F}" srcOrd="1" destOrd="0" presId="urn:microsoft.com/office/officeart/2005/8/layout/hierarchy3"/>
    <dgm:cxn modelId="{03133236-779B-4EC8-96C2-325243D0C0C2}" type="presParOf" srcId="{0051AF13-85D9-4750-B849-7E33BE3A55B9}" destId="{D3F2A593-2113-4F39-8A2A-57A9991CA4B6}" srcOrd="2" destOrd="0" presId="urn:microsoft.com/office/officeart/2005/8/layout/hierarchy3"/>
    <dgm:cxn modelId="{06A88EA6-DB77-4937-AE9C-9FA63E2C77FD}" type="presParOf" srcId="{0051AF13-85D9-4750-B849-7E33BE3A55B9}" destId="{AECE69B1-B576-4A92-BE8C-100276BD5361}" srcOrd="3" destOrd="0" presId="urn:microsoft.com/office/officeart/2005/8/layout/hierarchy3"/>
    <dgm:cxn modelId="{C1B9B83D-F7FF-4711-BBC5-03FD0F51D0F7}" type="presParOf" srcId="{E5739B85-A374-4E3E-A143-D30C1758F7EB}" destId="{7E54FC46-F77C-4E84-8C05-C016A087832B}" srcOrd="4" destOrd="0" presId="urn:microsoft.com/office/officeart/2005/8/layout/hierarchy3"/>
    <dgm:cxn modelId="{913355FF-C62E-42D8-B2B9-2332B2AD839A}" type="presParOf" srcId="{7E54FC46-F77C-4E84-8C05-C016A087832B}" destId="{9EAD89A6-9810-4647-AEF4-433814B53F77}" srcOrd="0" destOrd="0" presId="urn:microsoft.com/office/officeart/2005/8/layout/hierarchy3"/>
    <dgm:cxn modelId="{51D08076-89D0-45E3-849D-77A619AC29F9}" type="presParOf" srcId="{9EAD89A6-9810-4647-AEF4-433814B53F77}" destId="{22E2C8FE-FB01-46B7-B9E0-589C7685E103}" srcOrd="0" destOrd="0" presId="urn:microsoft.com/office/officeart/2005/8/layout/hierarchy3"/>
    <dgm:cxn modelId="{6FA07536-4134-4131-A5A2-0E866F84C936}" type="presParOf" srcId="{9EAD89A6-9810-4647-AEF4-433814B53F77}" destId="{227D6852-25CB-4475-8CE0-6F76F5FDA15D}" srcOrd="1" destOrd="0" presId="urn:microsoft.com/office/officeart/2005/8/layout/hierarchy3"/>
    <dgm:cxn modelId="{F8AB9F5C-8640-40E3-8421-3D4C2CCAD7F1}" type="presParOf" srcId="{7E54FC46-F77C-4E84-8C05-C016A087832B}" destId="{61B9B8D9-C60D-40D9-A2A0-501DDB59B5C2}" srcOrd="1" destOrd="0" presId="urn:microsoft.com/office/officeart/2005/8/layout/hierarchy3"/>
    <dgm:cxn modelId="{434C8A45-D800-4CFC-9740-02D8E0785B09}" type="presParOf" srcId="{61B9B8D9-C60D-40D9-A2A0-501DDB59B5C2}" destId="{BA0166A7-D29F-4F47-8023-C85312D82246}" srcOrd="0" destOrd="0" presId="urn:microsoft.com/office/officeart/2005/8/layout/hierarchy3"/>
    <dgm:cxn modelId="{96449909-04DC-46CA-B9E2-8FC5BE28610E}" type="presParOf" srcId="{61B9B8D9-C60D-40D9-A2A0-501DDB59B5C2}" destId="{0EA2DC77-60C9-48DB-B318-2E0E518CD6C5}" srcOrd="1" destOrd="0" presId="urn:microsoft.com/office/officeart/2005/8/layout/hierarchy3"/>
    <dgm:cxn modelId="{2C7B683D-8727-4380-87F7-0F79545C2E16}" type="presParOf" srcId="{61B9B8D9-C60D-40D9-A2A0-501DDB59B5C2}" destId="{5B87AE88-84A5-4704-B8CD-E4025929580F}" srcOrd="2" destOrd="0" presId="urn:microsoft.com/office/officeart/2005/8/layout/hierarchy3"/>
    <dgm:cxn modelId="{6889C392-F0FD-44E7-91D6-89D3D0CB7FD8}" type="presParOf" srcId="{61B9B8D9-C60D-40D9-A2A0-501DDB59B5C2}" destId="{C5006E6C-4FF6-4C47-8C3A-BE7722EB6303}" srcOrd="3" destOrd="0" presId="urn:microsoft.com/office/officeart/2005/8/layout/hierarchy3"/>
    <dgm:cxn modelId="{D701C40C-AC01-49E5-B4D5-6AD7B6A613BA}" type="presParOf" srcId="{61B9B8D9-C60D-40D9-A2A0-501DDB59B5C2}" destId="{1578495A-8162-49BE-BA4B-0E65ED426590}" srcOrd="4" destOrd="0" presId="urn:microsoft.com/office/officeart/2005/8/layout/hierarchy3"/>
    <dgm:cxn modelId="{BE2592E2-991F-4B07-9537-8A7FE53293D3}" type="presParOf" srcId="{61B9B8D9-C60D-40D9-A2A0-501DDB59B5C2}" destId="{39E865A7-EF6B-4518-9F7B-E3BC7A61BA15}" srcOrd="5" destOrd="0" presId="urn:microsoft.com/office/officeart/2005/8/layout/hierarchy3"/>
    <dgm:cxn modelId="{822E637D-6979-43A6-91C5-EC26706DA16D}" type="presParOf" srcId="{61B9B8D9-C60D-40D9-A2A0-501DDB59B5C2}" destId="{355E6D9D-F99B-41EB-9B89-A8D717037A39}" srcOrd="6" destOrd="0" presId="urn:microsoft.com/office/officeart/2005/8/layout/hierarchy3"/>
    <dgm:cxn modelId="{DF466513-4018-4154-828E-5C5B87C1B43E}" type="presParOf" srcId="{61B9B8D9-C60D-40D9-A2A0-501DDB59B5C2}" destId="{B839BB00-D581-4A68-9D22-316E99E1D4E8}" srcOrd="7"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02C2274-8F6E-4088-BED0-7A212415A4AB}">
      <dsp:nvSpPr>
        <dsp:cNvPr id="0" name=""/>
        <dsp:cNvSpPr/>
      </dsp:nvSpPr>
      <dsp:spPr>
        <a:xfrm>
          <a:off x="5031" y="270962"/>
          <a:ext cx="1715786" cy="857893"/>
        </a:xfrm>
        <a:prstGeom prst="roundRect">
          <a:avLst>
            <a:gd name="adj" fmla="val 10000"/>
          </a:avLst>
        </a:prstGeom>
        <a:gradFill rotWithShape="0">
          <a:gsLst>
            <a:gs pos="0">
              <a:schemeClr val="dk2">
                <a:hueOff val="0"/>
                <a:satOff val="0"/>
                <a:lumOff val="0"/>
                <a:alphaOff val="0"/>
                <a:lumMod val="110000"/>
                <a:satMod val="105000"/>
                <a:tint val="67000"/>
              </a:schemeClr>
            </a:gs>
            <a:gs pos="50000">
              <a:schemeClr val="dk2">
                <a:hueOff val="0"/>
                <a:satOff val="0"/>
                <a:lumOff val="0"/>
                <a:alphaOff val="0"/>
                <a:lumMod val="105000"/>
                <a:satMod val="103000"/>
                <a:tint val="73000"/>
              </a:schemeClr>
            </a:gs>
            <a:gs pos="100000">
              <a:schemeClr val="dk2">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9530" tIns="33020" rIns="49530" bIns="33020" numCol="1" spcCol="1270" anchor="ctr" anchorCtr="0">
          <a:noAutofit/>
        </a:bodyPr>
        <a:lstStyle/>
        <a:p>
          <a:pPr marL="0" lvl="0" indent="0" algn="ctr" defTabSz="1155700">
            <a:lnSpc>
              <a:spcPct val="90000"/>
            </a:lnSpc>
            <a:spcBef>
              <a:spcPct val="0"/>
            </a:spcBef>
            <a:spcAft>
              <a:spcPct val="35000"/>
            </a:spcAft>
            <a:buNone/>
          </a:pPr>
          <a:r>
            <a:rPr lang="en-US" sz="2600" kern="1200"/>
            <a:t>ELEMENTS OF COSTS</a:t>
          </a:r>
          <a:endParaRPr lang="en-IN" sz="2600" kern="1200"/>
        </a:p>
      </dsp:txBody>
      <dsp:txXfrm>
        <a:off x="30158" y="296089"/>
        <a:ext cx="1665532" cy="807639"/>
      </dsp:txXfrm>
    </dsp:sp>
    <dsp:sp modelId="{288A7BCA-F424-4B90-8E93-303DA3E8B5F2}">
      <dsp:nvSpPr>
        <dsp:cNvPr id="0" name=""/>
        <dsp:cNvSpPr/>
      </dsp:nvSpPr>
      <dsp:spPr>
        <a:xfrm>
          <a:off x="2149764" y="270962"/>
          <a:ext cx="1715786" cy="857893"/>
        </a:xfrm>
        <a:prstGeom prst="roundRect">
          <a:avLst>
            <a:gd name="adj" fmla="val 10000"/>
          </a:avLst>
        </a:prstGeom>
        <a:gradFill rotWithShape="0">
          <a:gsLst>
            <a:gs pos="0">
              <a:schemeClr val="dk2">
                <a:hueOff val="0"/>
                <a:satOff val="0"/>
                <a:lumOff val="0"/>
                <a:alphaOff val="0"/>
                <a:lumMod val="110000"/>
                <a:satMod val="105000"/>
                <a:tint val="67000"/>
              </a:schemeClr>
            </a:gs>
            <a:gs pos="50000">
              <a:schemeClr val="dk2">
                <a:hueOff val="0"/>
                <a:satOff val="0"/>
                <a:lumOff val="0"/>
                <a:alphaOff val="0"/>
                <a:lumMod val="105000"/>
                <a:satMod val="103000"/>
                <a:tint val="73000"/>
              </a:schemeClr>
            </a:gs>
            <a:gs pos="100000">
              <a:schemeClr val="dk2">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9530" tIns="33020" rIns="49530" bIns="33020" numCol="1" spcCol="1270" anchor="ctr" anchorCtr="0">
          <a:noAutofit/>
        </a:bodyPr>
        <a:lstStyle/>
        <a:p>
          <a:pPr marL="0" lvl="0" indent="0" algn="ctr" defTabSz="1155700">
            <a:lnSpc>
              <a:spcPct val="90000"/>
            </a:lnSpc>
            <a:spcBef>
              <a:spcPct val="0"/>
            </a:spcBef>
            <a:spcAft>
              <a:spcPct val="35000"/>
            </a:spcAft>
            <a:buNone/>
          </a:pPr>
          <a:r>
            <a:rPr lang="en-IN" sz="2600" kern="1200"/>
            <a:t>Material</a:t>
          </a:r>
        </a:p>
      </dsp:txBody>
      <dsp:txXfrm>
        <a:off x="2174891" y="296089"/>
        <a:ext cx="1665532" cy="807639"/>
      </dsp:txXfrm>
    </dsp:sp>
    <dsp:sp modelId="{E920B8B0-EC83-4233-8416-2180627E3E28}">
      <dsp:nvSpPr>
        <dsp:cNvPr id="0" name=""/>
        <dsp:cNvSpPr/>
      </dsp:nvSpPr>
      <dsp:spPr>
        <a:xfrm>
          <a:off x="2321342" y="1128855"/>
          <a:ext cx="171578" cy="643419"/>
        </a:xfrm>
        <a:custGeom>
          <a:avLst/>
          <a:gdLst/>
          <a:ahLst/>
          <a:cxnLst/>
          <a:rect l="0" t="0" r="0" b="0"/>
          <a:pathLst>
            <a:path>
              <a:moveTo>
                <a:pt x="0" y="0"/>
              </a:moveTo>
              <a:lnTo>
                <a:pt x="0" y="643419"/>
              </a:lnTo>
              <a:lnTo>
                <a:pt x="171578" y="643419"/>
              </a:lnTo>
            </a:path>
          </a:pathLst>
        </a:cu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69794EC-99C4-455A-B73A-DF74D80E6C5D}">
      <dsp:nvSpPr>
        <dsp:cNvPr id="0" name=""/>
        <dsp:cNvSpPr/>
      </dsp:nvSpPr>
      <dsp:spPr>
        <a:xfrm>
          <a:off x="2492921" y="1343328"/>
          <a:ext cx="1372628" cy="857893"/>
        </a:xfrm>
        <a:prstGeom prst="roundRect">
          <a:avLst>
            <a:gd name="adj" fmla="val 10000"/>
          </a:avLst>
        </a:prstGeom>
        <a:solidFill>
          <a:schemeClr val="lt2">
            <a:alpha val="90000"/>
            <a:hueOff val="0"/>
            <a:satOff val="0"/>
            <a:lumOff val="0"/>
            <a:alphaOff val="0"/>
          </a:schemeClr>
        </a:solidFill>
        <a:ln w="6350" cap="flat" cmpd="sng" algn="ctr">
          <a:solidFill>
            <a:schemeClr val="dk2">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en-IN" sz="1600" kern="1200"/>
            <a:t>Direct material</a:t>
          </a:r>
        </a:p>
      </dsp:txBody>
      <dsp:txXfrm>
        <a:off x="2518048" y="1368455"/>
        <a:ext cx="1322374" cy="807639"/>
      </dsp:txXfrm>
    </dsp:sp>
    <dsp:sp modelId="{5E296070-1BEA-41F6-BD78-7F5FEB2AE8D4}">
      <dsp:nvSpPr>
        <dsp:cNvPr id="0" name=""/>
        <dsp:cNvSpPr/>
      </dsp:nvSpPr>
      <dsp:spPr>
        <a:xfrm>
          <a:off x="2321342" y="1128855"/>
          <a:ext cx="171578" cy="1715786"/>
        </a:xfrm>
        <a:custGeom>
          <a:avLst/>
          <a:gdLst/>
          <a:ahLst/>
          <a:cxnLst/>
          <a:rect l="0" t="0" r="0" b="0"/>
          <a:pathLst>
            <a:path>
              <a:moveTo>
                <a:pt x="0" y="0"/>
              </a:moveTo>
              <a:lnTo>
                <a:pt x="0" y="1715786"/>
              </a:lnTo>
              <a:lnTo>
                <a:pt x="171578" y="1715786"/>
              </a:lnTo>
            </a:path>
          </a:pathLst>
        </a:cu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99B62FF7-3EFB-4EA1-BCFC-E1DC9A2AA1D5}">
      <dsp:nvSpPr>
        <dsp:cNvPr id="0" name=""/>
        <dsp:cNvSpPr/>
      </dsp:nvSpPr>
      <dsp:spPr>
        <a:xfrm>
          <a:off x="2492921" y="2415694"/>
          <a:ext cx="1372628" cy="857893"/>
        </a:xfrm>
        <a:prstGeom prst="roundRect">
          <a:avLst>
            <a:gd name="adj" fmla="val 10000"/>
          </a:avLst>
        </a:prstGeom>
        <a:solidFill>
          <a:schemeClr val="lt2">
            <a:alpha val="90000"/>
            <a:hueOff val="0"/>
            <a:satOff val="0"/>
            <a:lumOff val="0"/>
            <a:alphaOff val="0"/>
          </a:schemeClr>
        </a:solidFill>
        <a:ln w="6350" cap="flat" cmpd="sng" algn="ctr">
          <a:solidFill>
            <a:schemeClr val="dk2">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en-IN" sz="1600" kern="1200"/>
            <a:t>Indirect material</a:t>
          </a:r>
        </a:p>
      </dsp:txBody>
      <dsp:txXfrm>
        <a:off x="2518048" y="2440821"/>
        <a:ext cx="1322374" cy="807639"/>
      </dsp:txXfrm>
    </dsp:sp>
    <dsp:sp modelId="{E9E5C770-FF3F-411C-B149-1376D2367992}">
      <dsp:nvSpPr>
        <dsp:cNvPr id="0" name=""/>
        <dsp:cNvSpPr/>
      </dsp:nvSpPr>
      <dsp:spPr>
        <a:xfrm>
          <a:off x="4294496" y="270962"/>
          <a:ext cx="1715786" cy="857893"/>
        </a:xfrm>
        <a:prstGeom prst="roundRect">
          <a:avLst>
            <a:gd name="adj" fmla="val 10000"/>
          </a:avLst>
        </a:prstGeom>
        <a:gradFill rotWithShape="0">
          <a:gsLst>
            <a:gs pos="0">
              <a:schemeClr val="dk2">
                <a:hueOff val="0"/>
                <a:satOff val="0"/>
                <a:lumOff val="0"/>
                <a:alphaOff val="0"/>
                <a:lumMod val="110000"/>
                <a:satMod val="105000"/>
                <a:tint val="67000"/>
              </a:schemeClr>
            </a:gs>
            <a:gs pos="50000">
              <a:schemeClr val="dk2">
                <a:hueOff val="0"/>
                <a:satOff val="0"/>
                <a:lumOff val="0"/>
                <a:alphaOff val="0"/>
                <a:lumMod val="105000"/>
                <a:satMod val="103000"/>
                <a:tint val="73000"/>
              </a:schemeClr>
            </a:gs>
            <a:gs pos="100000">
              <a:schemeClr val="dk2">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9530" tIns="33020" rIns="49530" bIns="33020" numCol="1" spcCol="1270" anchor="ctr" anchorCtr="0">
          <a:noAutofit/>
        </a:bodyPr>
        <a:lstStyle/>
        <a:p>
          <a:pPr marL="0" lvl="0" indent="0" algn="ctr" defTabSz="1155700">
            <a:lnSpc>
              <a:spcPct val="90000"/>
            </a:lnSpc>
            <a:spcBef>
              <a:spcPct val="0"/>
            </a:spcBef>
            <a:spcAft>
              <a:spcPct val="35000"/>
            </a:spcAft>
            <a:buNone/>
          </a:pPr>
          <a:r>
            <a:rPr lang="en-IN" sz="2600" kern="1200"/>
            <a:t>Labour</a:t>
          </a:r>
        </a:p>
      </dsp:txBody>
      <dsp:txXfrm>
        <a:off x="4319623" y="296089"/>
        <a:ext cx="1665532" cy="807639"/>
      </dsp:txXfrm>
    </dsp:sp>
    <dsp:sp modelId="{CD7FFC97-79BA-42A1-A46D-E11C76026EAA}">
      <dsp:nvSpPr>
        <dsp:cNvPr id="0" name=""/>
        <dsp:cNvSpPr/>
      </dsp:nvSpPr>
      <dsp:spPr>
        <a:xfrm>
          <a:off x="4466075" y="1128855"/>
          <a:ext cx="171578" cy="643419"/>
        </a:xfrm>
        <a:custGeom>
          <a:avLst/>
          <a:gdLst/>
          <a:ahLst/>
          <a:cxnLst/>
          <a:rect l="0" t="0" r="0" b="0"/>
          <a:pathLst>
            <a:path>
              <a:moveTo>
                <a:pt x="0" y="0"/>
              </a:moveTo>
              <a:lnTo>
                <a:pt x="0" y="643419"/>
              </a:lnTo>
              <a:lnTo>
                <a:pt x="171578" y="643419"/>
              </a:lnTo>
            </a:path>
          </a:pathLst>
        </a:cu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0807B0B-AA40-4DF6-B4EB-A833028FDC68}">
      <dsp:nvSpPr>
        <dsp:cNvPr id="0" name=""/>
        <dsp:cNvSpPr/>
      </dsp:nvSpPr>
      <dsp:spPr>
        <a:xfrm>
          <a:off x="4637654" y="1343328"/>
          <a:ext cx="1372628" cy="857893"/>
        </a:xfrm>
        <a:prstGeom prst="roundRect">
          <a:avLst>
            <a:gd name="adj" fmla="val 10000"/>
          </a:avLst>
        </a:prstGeom>
        <a:solidFill>
          <a:schemeClr val="lt2">
            <a:alpha val="90000"/>
            <a:hueOff val="0"/>
            <a:satOff val="0"/>
            <a:lumOff val="0"/>
            <a:alphaOff val="0"/>
          </a:schemeClr>
        </a:solidFill>
        <a:ln w="6350" cap="flat" cmpd="sng" algn="ctr">
          <a:solidFill>
            <a:schemeClr val="dk2">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en-IN" sz="1600" kern="1200"/>
            <a:t>Direct labour</a:t>
          </a:r>
        </a:p>
      </dsp:txBody>
      <dsp:txXfrm>
        <a:off x="4662781" y="1368455"/>
        <a:ext cx="1322374" cy="807639"/>
      </dsp:txXfrm>
    </dsp:sp>
    <dsp:sp modelId="{A72C20C1-AABE-4615-BAC6-5F8177AAAD83}">
      <dsp:nvSpPr>
        <dsp:cNvPr id="0" name=""/>
        <dsp:cNvSpPr/>
      </dsp:nvSpPr>
      <dsp:spPr>
        <a:xfrm>
          <a:off x="4466075" y="1128855"/>
          <a:ext cx="171578" cy="1715786"/>
        </a:xfrm>
        <a:custGeom>
          <a:avLst/>
          <a:gdLst/>
          <a:ahLst/>
          <a:cxnLst/>
          <a:rect l="0" t="0" r="0" b="0"/>
          <a:pathLst>
            <a:path>
              <a:moveTo>
                <a:pt x="0" y="0"/>
              </a:moveTo>
              <a:lnTo>
                <a:pt x="0" y="1715786"/>
              </a:lnTo>
              <a:lnTo>
                <a:pt x="171578" y="1715786"/>
              </a:lnTo>
            </a:path>
          </a:pathLst>
        </a:cu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EA1F493-3BBB-4E15-AE59-E23600B95DC5}">
      <dsp:nvSpPr>
        <dsp:cNvPr id="0" name=""/>
        <dsp:cNvSpPr/>
      </dsp:nvSpPr>
      <dsp:spPr>
        <a:xfrm>
          <a:off x="4637654" y="2415694"/>
          <a:ext cx="1372628" cy="857893"/>
        </a:xfrm>
        <a:prstGeom prst="roundRect">
          <a:avLst>
            <a:gd name="adj" fmla="val 10000"/>
          </a:avLst>
        </a:prstGeom>
        <a:solidFill>
          <a:schemeClr val="lt2">
            <a:alpha val="90000"/>
            <a:hueOff val="0"/>
            <a:satOff val="0"/>
            <a:lumOff val="0"/>
            <a:alphaOff val="0"/>
          </a:schemeClr>
        </a:solidFill>
        <a:ln w="6350" cap="flat" cmpd="sng" algn="ctr">
          <a:solidFill>
            <a:schemeClr val="dk2">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en-IN" sz="1600" kern="1200"/>
            <a:t>Indirect labour</a:t>
          </a:r>
        </a:p>
      </dsp:txBody>
      <dsp:txXfrm>
        <a:off x="4662781" y="2440821"/>
        <a:ext cx="1322374" cy="807639"/>
      </dsp:txXfrm>
    </dsp:sp>
    <dsp:sp modelId="{C4BF5E5F-D8B0-44C5-809E-D6C93E254037}">
      <dsp:nvSpPr>
        <dsp:cNvPr id="0" name=""/>
        <dsp:cNvSpPr/>
      </dsp:nvSpPr>
      <dsp:spPr>
        <a:xfrm>
          <a:off x="6439229" y="270962"/>
          <a:ext cx="1715786" cy="857893"/>
        </a:xfrm>
        <a:prstGeom prst="roundRect">
          <a:avLst>
            <a:gd name="adj" fmla="val 10000"/>
          </a:avLst>
        </a:prstGeom>
        <a:gradFill rotWithShape="0">
          <a:gsLst>
            <a:gs pos="0">
              <a:schemeClr val="dk2">
                <a:hueOff val="0"/>
                <a:satOff val="0"/>
                <a:lumOff val="0"/>
                <a:alphaOff val="0"/>
                <a:lumMod val="110000"/>
                <a:satMod val="105000"/>
                <a:tint val="67000"/>
              </a:schemeClr>
            </a:gs>
            <a:gs pos="50000">
              <a:schemeClr val="dk2">
                <a:hueOff val="0"/>
                <a:satOff val="0"/>
                <a:lumOff val="0"/>
                <a:alphaOff val="0"/>
                <a:lumMod val="105000"/>
                <a:satMod val="103000"/>
                <a:tint val="73000"/>
              </a:schemeClr>
            </a:gs>
            <a:gs pos="100000">
              <a:schemeClr val="dk2">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9530" tIns="33020" rIns="49530" bIns="33020" numCol="1" spcCol="1270" anchor="ctr" anchorCtr="0">
          <a:noAutofit/>
        </a:bodyPr>
        <a:lstStyle/>
        <a:p>
          <a:pPr marL="0" lvl="0" indent="0" algn="ctr" defTabSz="1155700">
            <a:lnSpc>
              <a:spcPct val="90000"/>
            </a:lnSpc>
            <a:spcBef>
              <a:spcPct val="0"/>
            </a:spcBef>
            <a:spcAft>
              <a:spcPct val="35000"/>
            </a:spcAft>
            <a:buNone/>
          </a:pPr>
          <a:r>
            <a:rPr lang="en-IN" sz="2600" kern="1200"/>
            <a:t>Expenses </a:t>
          </a:r>
        </a:p>
      </dsp:txBody>
      <dsp:txXfrm>
        <a:off x="6464356" y="296089"/>
        <a:ext cx="1665532" cy="807639"/>
      </dsp:txXfrm>
    </dsp:sp>
    <dsp:sp modelId="{5ABA3290-82F2-4AAC-818A-DF608B74BB5A}">
      <dsp:nvSpPr>
        <dsp:cNvPr id="0" name=""/>
        <dsp:cNvSpPr/>
      </dsp:nvSpPr>
      <dsp:spPr>
        <a:xfrm>
          <a:off x="6610808" y="1128855"/>
          <a:ext cx="171578" cy="643419"/>
        </a:xfrm>
        <a:custGeom>
          <a:avLst/>
          <a:gdLst/>
          <a:ahLst/>
          <a:cxnLst/>
          <a:rect l="0" t="0" r="0" b="0"/>
          <a:pathLst>
            <a:path>
              <a:moveTo>
                <a:pt x="0" y="0"/>
              </a:moveTo>
              <a:lnTo>
                <a:pt x="0" y="643419"/>
              </a:lnTo>
              <a:lnTo>
                <a:pt x="171578" y="643419"/>
              </a:lnTo>
            </a:path>
          </a:pathLst>
        </a:cu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97B2CFF0-3485-49E6-A775-9CAA2100324F}">
      <dsp:nvSpPr>
        <dsp:cNvPr id="0" name=""/>
        <dsp:cNvSpPr/>
      </dsp:nvSpPr>
      <dsp:spPr>
        <a:xfrm>
          <a:off x="6782386" y="1343328"/>
          <a:ext cx="1372628" cy="857893"/>
        </a:xfrm>
        <a:prstGeom prst="roundRect">
          <a:avLst>
            <a:gd name="adj" fmla="val 10000"/>
          </a:avLst>
        </a:prstGeom>
        <a:solidFill>
          <a:schemeClr val="lt2">
            <a:alpha val="90000"/>
            <a:hueOff val="0"/>
            <a:satOff val="0"/>
            <a:lumOff val="0"/>
            <a:alphaOff val="0"/>
          </a:schemeClr>
        </a:solidFill>
        <a:ln w="6350" cap="flat" cmpd="sng" algn="ctr">
          <a:solidFill>
            <a:schemeClr val="dk2">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en-IN" sz="1600" kern="1200"/>
            <a:t>Direct expenses</a:t>
          </a:r>
        </a:p>
      </dsp:txBody>
      <dsp:txXfrm>
        <a:off x="6807513" y="1368455"/>
        <a:ext cx="1322374" cy="807639"/>
      </dsp:txXfrm>
    </dsp:sp>
    <dsp:sp modelId="{D3F2A593-2113-4F39-8A2A-57A9991CA4B6}">
      <dsp:nvSpPr>
        <dsp:cNvPr id="0" name=""/>
        <dsp:cNvSpPr/>
      </dsp:nvSpPr>
      <dsp:spPr>
        <a:xfrm>
          <a:off x="6610808" y="1128855"/>
          <a:ext cx="171578" cy="1715786"/>
        </a:xfrm>
        <a:custGeom>
          <a:avLst/>
          <a:gdLst/>
          <a:ahLst/>
          <a:cxnLst/>
          <a:rect l="0" t="0" r="0" b="0"/>
          <a:pathLst>
            <a:path>
              <a:moveTo>
                <a:pt x="0" y="0"/>
              </a:moveTo>
              <a:lnTo>
                <a:pt x="0" y="1715786"/>
              </a:lnTo>
              <a:lnTo>
                <a:pt x="171578" y="1715786"/>
              </a:lnTo>
            </a:path>
          </a:pathLst>
        </a:cu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ECE69B1-B576-4A92-BE8C-100276BD5361}">
      <dsp:nvSpPr>
        <dsp:cNvPr id="0" name=""/>
        <dsp:cNvSpPr/>
      </dsp:nvSpPr>
      <dsp:spPr>
        <a:xfrm>
          <a:off x="6782386" y="2415694"/>
          <a:ext cx="1372628" cy="857893"/>
        </a:xfrm>
        <a:prstGeom prst="roundRect">
          <a:avLst>
            <a:gd name="adj" fmla="val 10000"/>
          </a:avLst>
        </a:prstGeom>
        <a:solidFill>
          <a:schemeClr val="lt2">
            <a:alpha val="90000"/>
            <a:hueOff val="0"/>
            <a:satOff val="0"/>
            <a:lumOff val="0"/>
            <a:alphaOff val="0"/>
          </a:schemeClr>
        </a:solidFill>
        <a:ln w="6350" cap="flat" cmpd="sng" algn="ctr">
          <a:solidFill>
            <a:schemeClr val="dk2">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en-IN" sz="1600" kern="1200"/>
            <a:t>Indirect expenses</a:t>
          </a:r>
        </a:p>
      </dsp:txBody>
      <dsp:txXfrm>
        <a:off x="6807513" y="2440821"/>
        <a:ext cx="1322374" cy="807639"/>
      </dsp:txXfrm>
    </dsp:sp>
    <dsp:sp modelId="{22E2C8FE-FB01-46B7-B9E0-589C7685E103}">
      <dsp:nvSpPr>
        <dsp:cNvPr id="0" name=""/>
        <dsp:cNvSpPr/>
      </dsp:nvSpPr>
      <dsp:spPr>
        <a:xfrm>
          <a:off x="8583962" y="270962"/>
          <a:ext cx="1715786" cy="857893"/>
        </a:xfrm>
        <a:prstGeom prst="roundRect">
          <a:avLst>
            <a:gd name="adj" fmla="val 10000"/>
          </a:avLst>
        </a:prstGeom>
        <a:gradFill rotWithShape="0">
          <a:gsLst>
            <a:gs pos="0">
              <a:schemeClr val="dk2">
                <a:hueOff val="0"/>
                <a:satOff val="0"/>
                <a:lumOff val="0"/>
                <a:alphaOff val="0"/>
                <a:lumMod val="110000"/>
                <a:satMod val="105000"/>
                <a:tint val="67000"/>
              </a:schemeClr>
            </a:gs>
            <a:gs pos="50000">
              <a:schemeClr val="dk2">
                <a:hueOff val="0"/>
                <a:satOff val="0"/>
                <a:lumOff val="0"/>
                <a:alphaOff val="0"/>
                <a:lumMod val="105000"/>
                <a:satMod val="103000"/>
                <a:tint val="73000"/>
              </a:schemeClr>
            </a:gs>
            <a:gs pos="100000">
              <a:schemeClr val="dk2">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9530" tIns="33020" rIns="49530" bIns="33020" numCol="1" spcCol="1270" anchor="ctr" anchorCtr="0">
          <a:noAutofit/>
        </a:bodyPr>
        <a:lstStyle/>
        <a:p>
          <a:pPr marL="0" lvl="0" indent="0" algn="ctr" defTabSz="1155700">
            <a:lnSpc>
              <a:spcPct val="90000"/>
            </a:lnSpc>
            <a:spcBef>
              <a:spcPct val="0"/>
            </a:spcBef>
            <a:spcAft>
              <a:spcPct val="35000"/>
            </a:spcAft>
            <a:buNone/>
          </a:pPr>
          <a:r>
            <a:rPr lang="en-IN" sz="2600" kern="1200"/>
            <a:t>Overheads</a:t>
          </a:r>
        </a:p>
      </dsp:txBody>
      <dsp:txXfrm>
        <a:off x="8609089" y="296089"/>
        <a:ext cx="1665532" cy="807639"/>
      </dsp:txXfrm>
    </dsp:sp>
    <dsp:sp modelId="{BA0166A7-D29F-4F47-8023-C85312D82246}">
      <dsp:nvSpPr>
        <dsp:cNvPr id="0" name=""/>
        <dsp:cNvSpPr/>
      </dsp:nvSpPr>
      <dsp:spPr>
        <a:xfrm>
          <a:off x="8755540" y="1128855"/>
          <a:ext cx="171578" cy="643419"/>
        </a:xfrm>
        <a:custGeom>
          <a:avLst/>
          <a:gdLst/>
          <a:ahLst/>
          <a:cxnLst/>
          <a:rect l="0" t="0" r="0" b="0"/>
          <a:pathLst>
            <a:path>
              <a:moveTo>
                <a:pt x="0" y="0"/>
              </a:moveTo>
              <a:lnTo>
                <a:pt x="0" y="643419"/>
              </a:lnTo>
              <a:lnTo>
                <a:pt x="171578" y="643419"/>
              </a:lnTo>
            </a:path>
          </a:pathLst>
        </a:cu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EA2DC77-60C9-48DB-B318-2E0E518CD6C5}">
      <dsp:nvSpPr>
        <dsp:cNvPr id="0" name=""/>
        <dsp:cNvSpPr/>
      </dsp:nvSpPr>
      <dsp:spPr>
        <a:xfrm>
          <a:off x="8927119" y="1343328"/>
          <a:ext cx="1372628" cy="857893"/>
        </a:xfrm>
        <a:prstGeom prst="roundRect">
          <a:avLst>
            <a:gd name="adj" fmla="val 10000"/>
          </a:avLst>
        </a:prstGeom>
        <a:solidFill>
          <a:schemeClr val="lt2">
            <a:alpha val="90000"/>
            <a:hueOff val="0"/>
            <a:satOff val="0"/>
            <a:lumOff val="0"/>
            <a:alphaOff val="0"/>
          </a:schemeClr>
        </a:solidFill>
        <a:ln w="6350" cap="flat" cmpd="sng" algn="ctr">
          <a:solidFill>
            <a:schemeClr val="dk2">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en-IN" sz="1600" kern="1200"/>
            <a:t>Production or factory overhead</a:t>
          </a:r>
        </a:p>
      </dsp:txBody>
      <dsp:txXfrm>
        <a:off x="8952246" y="1368455"/>
        <a:ext cx="1322374" cy="807639"/>
      </dsp:txXfrm>
    </dsp:sp>
    <dsp:sp modelId="{5B87AE88-84A5-4704-B8CD-E4025929580F}">
      <dsp:nvSpPr>
        <dsp:cNvPr id="0" name=""/>
        <dsp:cNvSpPr/>
      </dsp:nvSpPr>
      <dsp:spPr>
        <a:xfrm>
          <a:off x="8755540" y="1128855"/>
          <a:ext cx="171578" cy="1715786"/>
        </a:xfrm>
        <a:custGeom>
          <a:avLst/>
          <a:gdLst/>
          <a:ahLst/>
          <a:cxnLst/>
          <a:rect l="0" t="0" r="0" b="0"/>
          <a:pathLst>
            <a:path>
              <a:moveTo>
                <a:pt x="0" y="0"/>
              </a:moveTo>
              <a:lnTo>
                <a:pt x="0" y="1715786"/>
              </a:lnTo>
              <a:lnTo>
                <a:pt x="171578" y="1715786"/>
              </a:lnTo>
            </a:path>
          </a:pathLst>
        </a:cu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5006E6C-4FF6-4C47-8C3A-BE7722EB6303}">
      <dsp:nvSpPr>
        <dsp:cNvPr id="0" name=""/>
        <dsp:cNvSpPr/>
      </dsp:nvSpPr>
      <dsp:spPr>
        <a:xfrm>
          <a:off x="8927119" y="2415694"/>
          <a:ext cx="1372628" cy="857893"/>
        </a:xfrm>
        <a:prstGeom prst="roundRect">
          <a:avLst>
            <a:gd name="adj" fmla="val 10000"/>
          </a:avLst>
        </a:prstGeom>
        <a:solidFill>
          <a:schemeClr val="lt2">
            <a:alpha val="90000"/>
            <a:hueOff val="0"/>
            <a:satOff val="0"/>
            <a:lumOff val="0"/>
            <a:alphaOff val="0"/>
          </a:schemeClr>
        </a:solidFill>
        <a:ln w="6350" cap="flat" cmpd="sng" algn="ctr">
          <a:solidFill>
            <a:schemeClr val="dk2">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en-IN" sz="1600" kern="1200"/>
            <a:t>Administration overhead</a:t>
          </a:r>
        </a:p>
      </dsp:txBody>
      <dsp:txXfrm>
        <a:off x="8952246" y="2440821"/>
        <a:ext cx="1322374" cy="807639"/>
      </dsp:txXfrm>
    </dsp:sp>
    <dsp:sp modelId="{1578495A-8162-49BE-BA4B-0E65ED426590}">
      <dsp:nvSpPr>
        <dsp:cNvPr id="0" name=""/>
        <dsp:cNvSpPr/>
      </dsp:nvSpPr>
      <dsp:spPr>
        <a:xfrm>
          <a:off x="8755540" y="1128855"/>
          <a:ext cx="171578" cy="2788152"/>
        </a:xfrm>
        <a:custGeom>
          <a:avLst/>
          <a:gdLst/>
          <a:ahLst/>
          <a:cxnLst/>
          <a:rect l="0" t="0" r="0" b="0"/>
          <a:pathLst>
            <a:path>
              <a:moveTo>
                <a:pt x="0" y="0"/>
              </a:moveTo>
              <a:lnTo>
                <a:pt x="0" y="2788152"/>
              </a:lnTo>
              <a:lnTo>
                <a:pt x="171578" y="2788152"/>
              </a:lnTo>
            </a:path>
          </a:pathLst>
        </a:cu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9E865A7-EF6B-4518-9F7B-E3BC7A61BA15}">
      <dsp:nvSpPr>
        <dsp:cNvPr id="0" name=""/>
        <dsp:cNvSpPr/>
      </dsp:nvSpPr>
      <dsp:spPr>
        <a:xfrm>
          <a:off x="8927119" y="3488061"/>
          <a:ext cx="1372628" cy="857893"/>
        </a:xfrm>
        <a:prstGeom prst="roundRect">
          <a:avLst>
            <a:gd name="adj" fmla="val 10000"/>
          </a:avLst>
        </a:prstGeom>
        <a:solidFill>
          <a:schemeClr val="lt2">
            <a:alpha val="90000"/>
            <a:hueOff val="0"/>
            <a:satOff val="0"/>
            <a:lumOff val="0"/>
            <a:alphaOff val="0"/>
          </a:schemeClr>
        </a:solidFill>
        <a:ln w="6350" cap="flat" cmpd="sng" algn="ctr">
          <a:solidFill>
            <a:schemeClr val="dk2">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en-IN" sz="1600" kern="1200"/>
            <a:t>Selling overhead</a:t>
          </a:r>
        </a:p>
      </dsp:txBody>
      <dsp:txXfrm>
        <a:off x="8952246" y="3513188"/>
        <a:ext cx="1322374" cy="807639"/>
      </dsp:txXfrm>
    </dsp:sp>
    <dsp:sp modelId="{355E6D9D-F99B-41EB-9B89-A8D717037A39}">
      <dsp:nvSpPr>
        <dsp:cNvPr id="0" name=""/>
        <dsp:cNvSpPr/>
      </dsp:nvSpPr>
      <dsp:spPr>
        <a:xfrm>
          <a:off x="8755540" y="1128855"/>
          <a:ext cx="171578" cy="3860518"/>
        </a:xfrm>
        <a:custGeom>
          <a:avLst/>
          <a:gdLst/>
          <a:ahLst/>
          <a:cxnLst/>
          <a:rect l="0" t="0" r="0" b="0"/>
          <a:pathLst>
            <a:path>
              <a:moveTo>
                <a:pt x="0" y="0"/>
              </a:moveTo>
              <a:lnTo>
                <a:pt x="0" y="3860518"/>
              </a:lnTo>
              <a:lnTo>
                <a:pt x="171578" y="3860518"/>
              </a:lnTo>
            </a:path>
          </a:pathLst>
        </a:cu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B839BB00-D581-4A68-9D22-316E99E1D4E8}">
      <dsp:nvSpPr>
        <dsp:cNvPr id="0" name=""/>
        <dsp:cNvSpPr/>
      </dsp:nvSpPr>
      <dsp:spPr>
        <a:xfrm>
          <a:off x="8927119" y="4560427"/>
          <a:ext cx="1372628" cy="857893"/>
        </a:xfrm>
        <a:prstGeom prst="roundRect">
          <a:avLst>
            <a:gd name="adj" fmla="val 10000"/>
          </a:avLst>
        </a:prstGeom>
        <a:solidFill>
          <a:schemeClr val="lt2">
            <a:alpha val="90000"/>
            <a:hueOff val="0"/>
            <a:satOff val="0"/>
            <a:lumOff val="0"/>
            <a:alphaOff val="0"/>
          </a:schemeClr>
        </a:solidFill>
        <a:ln w="6350" cap="flat" cmpd="sng" algn="ctr">
          <a:solidFill>
            <a:schemeClr val="dk2">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en-IN" sz="1600" kern="1200"/>
            <a:t>Distribution overhead</a:t>
          </a:r>
        </a:p>
      </dsp:txBody>
      <dsp:txXfrm>
        <a:off x="8952246" y="4585554"/>
        <a:ext cx="1322374" cy="807639"/>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D5DA929-6EB2-4EDE-8315-D88826F19F9B}" type="datetimeFigureOut">
              <a:rPr lang="en-IN" smtClean="0"/>
              <a:t>30-11-2025</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24C9A8C-CF04-46D3-AE87-15DB2CDFB4F2}" type="slidenum">
              <a:rPr lang="en-IN" smtClean="0"/>
              <a:t>‹#›</a:t>
            </a:fld>
            <a:endParaRPr lang="en-IN"/>
          </a:p>
        </p:txBody>
      </p:sp>
    </p:spTree>
    <p:extLst>
      <p:ext uri="{BB962C8B-B14F-4D97-AF65-F5344CB8AC3E}">
        <p14:creationId xmlns:p14="http://schemas.microsoft.com/office/powerpoint/2010/main" val="37411298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324C9A8C-CF04-46D3-AE87-15DB2CDFB4F2}" type="slidenum">
              <a:rPr lang="en-IN" smtClean="0"/>
              <a:t>1</a:t>
            </a:fld>
            <a:endParaRPr lang="en-IN"/>
          </a:p>
        </p:txBody>
      </p:sp>
    </p:spTree>
    <p:extLst>
      <p:ext uri="{BB962C8B-B14F-4D97-AF65-F5344CB8AC3E}">
        <p14:creationId xmlns:p14="http://schemas.microsoft.com/office/powerpoint/2010/main" val="8062519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324C9A8C-CF04-46D3-AE87-15DB2CDFB4F2}" type="slidenum">
              <a:rPr lang="en-IN" smtClean="0"/>
              <a:t>4</a:t>
            </a:fld>
            <a:endParaRPr lang="en-IN"/>
          </a:p>
        </p:txBody>
      </p:sp>
    </p:spTree>
    <p:extLst>
      <p:ext uri="{BB962C8B-B14F-4D97-AF65-F5344CB8AC3E}">
        <p14:creationId xmlns:p14="http://schemas.microsoft.com/office/powerpoint/2010/main" val="38171080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324C9A8C-CF04-46D3-AE87-15DB2CDFB4F2}" type="slidenum">
              <a:rPr lang="en-IN" smtClean="0"/>
              <a:t>19</a:t>
            </a:fld>
            <a:endParaRPr lang="en-IN"/>
          </a:p>
        </p:txBody>
      </p:sp>
    </p:spTree>
    <p:extLst>
      <p:ext uri="{BB962C8B-B14F-4D97-AF65-F5344CB8AC3E}">
        <p14:creationId xmlns:p14="http://schemas.microsoft.com/office/powerpoint/2010/main" val="42501638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D59523-6325-8C5E-BBE3-4F776AE91589}"/>
              </a:ext>
            </a:extLst>
          </p:cNvPr>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71B961AE-A4E3-9176-CC0D-148FB8BF3E0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78EC6ABD-0CA9-0524-CB99-212AD08752FE}"/>
              </a:ext>
            </a:extLst>
          </p:cNvPr>
          <p:cNvSpPr>
            <a:spLocks noGrp="1"/>
          </p:cNvSpPr>
          <p:nvPr>
            <p:ph type="dt" sz="half" idx="10"/>
          </p:nvPr>
        </p:nvSpPr>
        <p:spPr/>
        <p:txBody>
          <a:bodyPr/>
          <a:lstStyle/>
          <a:p>
            <a:fld id="{CB960DFF-BB22-4760-94E9-C4A50646CFCE}" type="datetimeFigureOut">
              <a:rPr lang="en-IN" smtClean="0"/>
              <a:t>30-11-2025</a:t>
            </a:fld>
            <a:endParaRPr lang="en-IN"/>
          </a:p>
        </p:txBody>
      </p:sp>
      <p:sp>
        <p:nvSpPr>
          <p:cNvPr id="5" name="Footer Placeholder 4">
            <a:extLst>
              <a:ext uri="{FF2B5EF4-FFF2-40B4-BE49-F238E27FC236}">
                <a16:creationId xmlns:a16="http://schemas.microsoft.com/office/drawing/2014/main" id="{5B714851-E81F-52DA-8B07-2045D61E1609}"/>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0466AD2F-38A6-C36F-E4CD-558A36B37F22}"/>
              </a:ext>
            </a:extLst>
          </p:cNvPr>
          <p:cNvSpPr>
            <a:spLocks noGrp="1"/>
          </p:cNvSpPr>
          <p:nvPr>
            <p:ph type="sldNum" sz="quarter" idx="12"/>
          </p:nvPr>
        </p:nvSpPr>
        <p:spPr/>
        <p:txBody>
          <a:bodyPr/>
          <a:lstStyle/>
          <a:p>
            <a:fld id="{0A341267-A4D0-48E3-BED5-476A0D0CFE11}" type="slidenum">
              <a:rPr lang="en-IN" smtClean="0"/>
              <a:t>‹#›</a:t>
            </a:fld>
            <a:endParaRPr lang="en-IN"/>
          </a:p>
        </p:txBody>
      </p:sp>
    </p:spTree>
    <p:extLst>
      <p:ext uri="{BB962C8B-B14F-4D97-AF65-F5344CB8AC3E}">
        <p14:creationId xmlns:p14="http://schemas.microsoft.com/office/powerpoint/2010/main" val="1750417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60FCB4-10A5-B159-5970-0622AB8432FC}"/>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7D1F2324-E653-0640-3931-A508B176653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51BF08D1-A835-E1C0-31EB-A9D88B3F7DA3}"/>
              </a:ext>
            </a:extLst>
          </p:cNvPr>
          <p:cNvSpPr>
            <a:spLocks noGrp="1"/>
          </p:cNvSpPr>
          <p:nvPr>
            <p:ph type="dt" sz="half" idx="10"/>
          </p:nvPr>
        </p:nvSpPr>
        <p:spPr/>
        <p:txBody>
          <a:bodyPr/>
          <a:lstStyle/>
          <a:p>
            <a:fld id="{CB960DFF-BB22-4760-94E9-C4A50646CFCE}" type="datetimeFigureOut">
              <a:rPr lang="en-IN" smtClean="0"/>
              <a:t>30-11-2025</a:t>
            </a:fld>
            <a:endParaRPr lang="en-IN"/>
          </a:p>
        </p:txBody>
      </p:sp>
      <p:sp>
        <p:nvSpPr>
          <p:cNvPr id="5" name="Footer Placeholder 4">
            <a:extLst>
              <a:ext uri="{FF2B5EF4-FFF2-40B4-BE49-F238E27FC236}">
                <a16:creationId xmlns:a16="http://schemas.microsoft.com/office/drawing/2014/main" id="{CC4AFE65-C6EA-6EF7-E7A9-D120374703B8}"/>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3B9F1B06-EA0E-5CDB-8FDB-7323D75AB72F}"/>
              </a:ext>
            </a:extLst>
          </p:cNvPr>
          <p:cNvSpPr>
            <a:spLocks noGrp="1"/>
          </p:cNvSpPr>
          <p:nvPr>
            <p:ph type="sldNum" sz="quarter" idx="12"/>
          </p:nvPr>
        </p:nvSpPr>
        <p:spPr/>
        <p:txBody>
          <a:bodyPr/>
          <a:lstStyle/>
          <a:p>
            <a:fld id="{0A341267-A4D0-48E3-BED5-476A0D0CFE11}" type="slidenum">
              <a:rPr lang="en-IN" smtClean="0"/>
              <a:t>‹#›</a:t>
            </a:fld>
            <a:endParaRPr lang="en-IN"/>
          </a:p>
        </p:txBody>
      </p:sp>
    </p:spTree>
    <p:extLst>
      <p:ext uri="{BB962C8B-B14F-4D97-AF65-F5344CB8AC3E}">
        <p14:creationId xmlns:p14="http://schemas.microsoft.com/office/powerpoint/2010/main" val="27627010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EAE5257-1AF7-F682-6FFF-86A7379F9102}"/>
              </a:ext>
            </a:extLst>
          </p:cNvPr>
          <p:cNvSpPr>
            <a:spLocks noGrp="1"/>
          </p:cNvSpPr>
          <p:nvPr>
            <p:ph type="title" orient="vert"/>
          </p:nvPr>
        </p:nvSpPr>
        <p:spPr>
          <a:xfrm>
            <a:off x="8724900" y="365125"/>
            <a:ext cx="2628900" cy="5811838"/>
          </a:xfrm>
          <a:prstGeom prst="rect">
            <a:avLst/>
          </a:prstGeo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72C4200E-C2A8-E65D-E0A7-FE31F879247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DCF4D282-15F3-19E6-3D48-D2CC9AB1AFC0}"/>
              </a:ext>
            </a:extLst>
          </p:cNvPr>
          <p:cNvSpPr>
            <a:spLocks noGrp="1"/>
          </p:cNvSpPr>
          <p:nvPr>
            <p:ph type="dt" sz="half" idx="10"/>
          </p:nvPr>
        </p:nvSpPr>
        <p:spPr/>
        <p:txBody>
          <a:bodyPr/>
          <a:lstStyle/>
          <a:p>
            <a:fld id="{CB960DFF-BB22-4760-94E9-C4A50646CFCE}" type="datetimeFigureOut">
              <a:rPr lang="en-IN" smtClean="0"/>
              <a:t>30-11-2025</a:t>
            </a:fld>
            <a:endParaRPr lang="en-IN"/>
          </a:p>
        </p:txBody>
      </p:sp>
      <p:sp>
        <p:nvSpPr>
          <p:cNvPr id="5" name="Footer Placeholder 4">
            <a:extLst>
              <a:ext uri="{FF2B5EF4-FFF2-40B4-BE49-F238E27FC236}">
                <a16:creationId xmlns:a16="http://schemas.microsoft.com/office/drawing/2014/main" id="{33B3A21E-82EB-A11D-2739-B4AD5FC459A6}"/>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0BF9C66E-AA22-AD03-DE1F-23374A92B27F}"/>
              </a:ext>
            </a:extLst>
          </p:cNvPr>
          <p:cNvSpPr>
            <a:spLocks noGrp="1"/>
          </p:cNvSpPr>
          <p:nvPr>
            <p:ph type="sldNum" sz="quarter" idx="12"/>
          </p:nvPr>
        </p:nvSpPr>
        <p:spPr/>
        <p:txBody>
          <a:bodyPr/>
          <a:lstStyle/>
          <a:p>
            <a:fld id="{0A341267-A4D0-48E3-BED5-476A0D0CFE11}" type="slidenum">
              <a:rPr lang="en-IN" smtClean="0"/>
              <a:t>‹#›</a:t>
            </a:fld>
            <a:endParaRPr lang="en-IN"/>
          </a:p>
        </p:txBody>
      </p:sp>
    </p:spTree>
    <p:extLst>
      <p:ext uri="{BB962C8B-B14F-4D97-AF65-F5344CB8AC3E}">
        <p14:creationId xmlns:p14="http://schemas.microsoft.com/office/powerpoint/2010/main" val="15806715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66BF46-AA6A-E301-3579-50B171F9EBD4}"/>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10C45CFD-BBCC-255C-87CD-6D3A4D35CF4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BBF8553C-A66E-7A30-C075-EC28D7A55379}"/>
              </a:ext>
            </a:extLst>
          </p:cNvPr>
          <p:cNvSpPr>
            <a:spLocks noGrp="1"/>
          </p:cNvSpPr>
          <p:nvPr>
            <p:ph type="dt" sz="half" idx="10"/>
          </p:nvPr>
        </p:nvSpPr>
        <p:spPr/>
        <p:txBody>
          <a:bodyPr/>
          <a:lstStyle/>
          <a:p>
            <a:fld id="{CB960DFF-BB22-4760-94E9-C4A50646CFCE}" type="datetimeFigureOut">
              <a:rPr lang="en-IN" smtClean="0"/>
              <a:t>30-11-2025</a:t>
            </a:fld>
            <a:endParaRPr lang="en-IN"/>
          </a:p>
        </p:txBody>
      </p:sp>
      <p:sp>
        <p:nvSpPr>
          <p:cNvPr id="5" name="Footer Placeholder 4">
            <a:extLst>
              <a:ext uri="{FF2B5EF4-FFF2-40B4-BE49-F238E27FC236}">
                <a16:creationId xmlns:a16="http://schemas.microsoft.com/office/drawing/2014/main" id="{FD3C516D-D49B-ECAF-1166-FCA6A6696040}"/>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FB8F2943-7A41-1C6F-4B34-B2BC4B6D0971}"/>
              </a:ext>
            </a:extLst>
          </p:cNvPr>
          <p:cNvSpPr>
            <a:spLocks noGrp="1"/>
          </p:cNvSpPr>
          <p:nvPr>
            <p:ph type="sldNum" sz="quarter" idx="12"/>
          </p:nvPr>
        </p:nvSpPr>
        <p:spPr/>
        <p:txBody>
          <a:bodyPr/>
          <a:lstStyle/>
          <a:p>
            <a:fld id="{0A341267-A4D0-48E3-BED5-476A0D0CFE11}" type="slidenum">
              <a:rPr lang="en-IN" smtClean="0"/>
              <a:t>‹#›</a:t>
            </a:fld>
            <a:endParaRPr lang="en-IN"/>
          </a:p>
        </p:txBody>
      </p:sp>
    </p:spTree>
    <p:extLst>
      <p:ext uri="{BB962C8B-B14F-4D97-AF65-F5344CB8AC3E}">
        <p14:creationId xmlns:p14="http://schemas.microsoft.com/office/powerpoint/2010/main" val="40037797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A3040F-415D-2B95-1763-0F57F0D2DC22}"/>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0E724D8B-6CFD-4D69-0247-97CA7C8B258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456E706-181D-8169-2CCD-1B5C96DF22F2}"/>
              </a:ext>
            </a:extLst>
          </p:cNvPr>
          <p:cNvSpPr>
            <a:spLocks noGrp="1"/>
          </p:cNvSpPr>
          <p:nvPr>
            <p:ph type="dt" sz="half" idx="10"/>
          </p:nvPr>
        </p:nvSpPr>
        <p:spPr/>
        <p:txBody>
          <a:bodyPr/>
          <a:lstStyle/>
          <a:p>
            <a:fld id="{CB960DFF-BB22-4760-94E9-C4A50646CFCE}" type="datetimeFigureOut">
              <a:rPr lang="en-IN" smtClean="0"/>
              <a:t>30-11-2025</a:t>
            </a:fld>
            <a:endParaRPr lang="en-IN"/>
          </a:p>
        </p:txBody>
      </p:sp>
      <p:sp>
        <p:nvSpPr>
          <p:cNvPr id="5" name="Footer Placeholder 4">
            <a:extLst>
              <a:ext uri="{FF2B5EF4-FFF2-40B4-BE49-F238E27FC236}">
                <a16:creationId xmlns:a16="http://schemas.microsoft.com/office/drawing/2014/main" id="{564C154E-DADE-8836-00E6-03E30B050A08}"/>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87747327-CFA9-8E29-2933-F659C1F48076}"/>
              </a:ext>
            </a:extLst>
          </p:cNvPr>
          <p:cNvSpPr>
            <a:spLocks noGrp="1"/>
          </p:cNvSpPr>
          <p:nvPr>
            <p:ph type="sldNum" sz="quarter" idx="12"/>
          </p:nvPr>
        </p:nvSpPr>
        <p:spPr/>
        <p:txBody>
          <a:bodyPr/>
          <a:lstStyle/>
          <a:p>
            <a:fld id="{0A341267-A4D0-48E3-BED5-476A0D0CFE11}" type="slidenum">
              <a:rPr lang="en-IN" smtClean="0"/>
              <a:t>‹#›</a:t>
            </a:fld>
            <a:endParaRPr lang="en-IN"/>
          </a:p>
        </p:txBody>
      </p:sp>
    </p:spTree>
    <p:extLst>
      <p:ext uri="{BB962C8B-B14F-4D97-AF65-F5344CB8AC3E}">
        <p14:creationId xmlns:p14="http://schemas.microsoft.com/office/powerpoint/2010/main" val="12172775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1D61C9-769D-9AE9-C38D-20FBF832E542}"/>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AD134AD2-EBC9-4D3F-2E51-117FF596350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392494B6-EB97-13B1-7C85-6B9C617BCC7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DB4A6435-A693-65BC-0850-0AB6F6BE7026}"/>
              </a:ext>
            </a:extLst>
          </p:cNvPr>
          <p:cNvSpPr>
            <a:spLocks noGrp="1"/>
          </p:cNvSpPr>
          <p:nvPr>
            <p:ph type="dt" sz="half" idx="10"/>
          </p:nvPr>
        </p:nvSpPr>
        <p:spPr/>
        <p:txBody>
          <a:bodyPr/>
          <a:lstStyle/>
          <a:p>
            <a:fld id="{CB960DFF-BB22-4760-94E9-C4A50646CFCE}" type="datetimeFigureOut">
              <a:rPr lang="en-IN" smtClean="0"/>
              <a:t>30-11-2025</a:t>
            </a:fld>
            <a:endParaRPr lang="en-IN"/>
          </a:p>
        </p:txBody>
      </p:sp>
      <p:sp>
        <p:nvSpPr>
          <p:cNvPr id="6" name="Footer Placeholder 5">
            <a:extLst>
              <a:ext uri="{FF2B5EF4-FFF2-40B4-BE49-F238E27FC236}">
                <a16:creationId xmlns:a16="http://schemas.microsoft.com/office/drawing/2014/main" id="{4F1ADE2A-860B-525A-43E0-E0F68BE83C59}"/>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15D182B6-90CA-6F28-9415-F9B1F4FAE7F2}"/>
              </a:ext>
            </a:extLst>
          </p:cNvPr>
          <p:cNvSpPr>
            <a:spLocks noGrp="1"/>
          </p:cNvSpPr>
          <p:nvPr>
            <p:ph type="sldNum" sz="quarter" idx="12"/>
          </p:nvPr>
        </p:nvSpPr>
        <p:spPr/>
        <p:txBody>
          <a:bodyPr/>
          <a:lstStyle/>
          <a:p>
            <a:fld id="{0A341267-A4D0-48E3-BED5-476A0D0CFE11}" type="slidenum">
              <a:rPr lang="en-IN" smtClean="0"/>
              <a:t>‹#›</a:t>
            </a:fld>
            <a:endParaRPr lang="en-IN"/>
          </a:p>
        </p:txBody>
      </p:sp>
    </p:spTree>
    <p:extLst>
      <p:ext uri="{BB962C8B-B14F-4D97-AF65-F5344CB8AC3E}">
        <p14:creationId xmlns:p14="http://schemas.microsoft.com/office/powerpoint/2010/main" val="27051470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1A9223-9C1E-276E-5414-ABC0D96363F0}"/>
              </a:ext>
            </a:extLst>
          </p:cNvPr>
          <p:cNvSpPr>
            <a:spLocks noGrp="1"/>
          </p:cNvSpPr>
          <p:nvPr>
            <p:ph type="title"/>
          </p:nvPr>
        </p:nvSpPr>
        <p:spPr>
          <a:xfrm>
            <a:off x="839788" y="365125"/>
            <a:ext cx="10515600" cy="1325563"/>
          </a:xfrm>
          <a:prstGeom prst="rect">
            <a:avLst/>
          </a:prstGeo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F731FA61-E7EB-E41E-0EBE-B3CEB553678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D1E74E4-9942-9E5C-4879-C7230BC8088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5C3E5731-1098-DB99-5947-F61E59416BD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ECAB6AF-1A87-C1F3-24D0-74C26D14F27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DCADCD39-7ADD-72A9-BE56-9E8D39FDCF23}"/>
              </a:ext>
            </a:extLst>
          </p:cNvPr>
          <p:cNvSpPr>
            <a:spLocks noGrp="1"/>
          </p:cNvSpPr>
          <p:nvPr>
            <p:ph type="dt" sz="half" idx="10"/>
          </p:nvPr>
        </p:nvSpPr>
        <p:spPr/>
        <p:txBody>
          <a:bodyPr/>
          <a:lstStyle/>
          <a:p>
            <a:fld id="{CB960DFF-BB22-4760-94E9-C4A50646CFCE}" type="datetimeFigureOut">
              <a:rPr lang="en-IN" smtClean="0"/>
              <a:t>30-11-2025</a:t>
            </a:fld>
            <a:endParaRPr lang="en-IN"/>
          </a:p>
        </p:txBody>
      </p:sp>
      <p:sp>
        <p:nvSpPr>
          <p:cNvPr id="8" name="Footer Placeholder 7">
            <a:extLst>
              <a:ext uri="{FF2B5EF4-FFF2-40B4-BE49-F238E27FC236}">
                <a16:creationId xmlns:a16="http://schemas.microsoft.com/office/drawing/2014/main" id="{EAA16A82-016A-89C9-0B14-A2E018CB0659}"/>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5A8C1C09-501A-59CF-56F1-10C74A84081B}"/>
              </a:ext>
            </a:extLst>
          </p:cNvPr>
          <p:cNvSpPr>
            <a:spLocks noGrp="1"/>
          </p:cNvSpPr>
          <p:nvPr>
            <p:ph type="sldNum" sz="quarter" idx="12"/>
          </p:nvPr>
        </p:nvSpPr>
        <p:spPr/>
        <p:txBody>
          <a:bodyPr/>
          <a:lstStyle/>
          <a:p>
            <a:fld id="{0A341267-A4D0-48E3-BED5-476A0D0CFE11}" type="slidenum">
              <a:rPr lang="en-IN" smtClean="0"/>
              <a:t>‹#›</a:t>
            </a:fld>
            <a:endParaRPr lang="en-IN"/>
          </a:p>
        </p:txBody>
      </p:sp>
    </p:spTree>
    <p:extLst>
      <p:ext uri="{BB962C8B-B14F-4D97-AF65-F5344CB8AC3E}">
        <p14:creationId xmlns:p14="http://schemas.microsoft.com/office/powerpoint/2010/main" val="10571428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80F6E5-7507-7315-E69D-10672988E877}"/>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B8694273-5564-6DB3-5FD1-B4294D217C46}"/>
              </a:ext>
            </a:extLst>
          </p:cNvPr>
          <p:cNvSpPr>
            <a:spLocks noGrp="1"/>
          </p:cNvSpPr>
          <p:nvPr>
            <p:ph type="dt" sz="half" idx="10"/>
          </p:nvPr>
        </p:nvSpPr>
        <p:spPr/>
        <p:txBody>
          <a:bodyPr/>
          <a:lstStyle/>
          <a:p>
            <a:fld id="{CB960DFF-BB22-4760-94E9-C4A50646CFCE}" type="datetimeFigureOut">
              <a:rPr lang="en-IN" smtClean="0"/>
              <a:t>30-11-2025</a:t>
            </a:fld>
            <a:endParaRPr lang="en-IN"/>
          </a:p>
        </p:txBody>
      </p:sp>
      <p:sp>
        <p:nvSpPr>
          <p:cNvPr id="4" name="Footer Placeholder 3">
            <a:extLst>
              <a:ext uri="{FF2B5EF4-FFF2-40B4-BE49-F238E27FC236}">
                <a16:creationId xmlns:a16="http://schemas.microsoft.com/office/drawing/2014/main" id="{32EAA11F-4FC8-FD8F-58E5-13A75F31C9E9}"/>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7D256FDA-301A-F830-DB51-20871582D3FB}"/>
              </a:ext>
            </a:extLst>
          </p:cNvPr>
          <p:cNvSpPr>
            <a:spLocks noGrp="1"/>
          </p:cNvSpPr>
          <p:nvPr>
            <p:ph type="sldNum" sz="quarter" idx="12"/>
          </p:nvPr>
        </p:nvSpPr>
        <p:spPr/>
        <p:txBody>
          <a:bodyPr/>
          <a:lstStyle/>
          <a:p>
            <a:fld id="{0A341267-A4D0-48E3-BED5-476A0D0CFE11}" type="slidenum">
              <a:rPr lang="en-IN" smtClean="0"/>
              <a:t>‹#›</a:t>
            </a:fld>
            <a:endParaRPr lang="en-IN"/>
          </a:p>
        </p:txBody>
      </p:sp>
    </p:spTree>
    <p:extLst>
      <p:ext uri="{BB962C8B-B14F-4D97-AF65-F5344CB8AC3E}">
        <p14:creationId xmlns:p14="http://schemas.microsoft.com/office/powerpoint/2010/main" val="18794150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9F705DB-E0AA-F5EA-FA01-D3AC9700E24C}"/>
              </a:ext>
            </a:extLst>
          </p:cNvPr>
          <p:cNvSpPr>
            <a:spLocks noGrp="1"/>
          </p:cNvSpPr>
          <p:nvPr>
            <p:ph type="dt" sz="half" idx="10"/>
          </p:nvPr>
        </p:nvSpPr>
        <p:spPr/>
        <p:txBody>
          <a:bodyPr/>
          <a:lstStyle/>
          <a:p>
            <a:fld id="{CB960DFF-BB22-4760-94E9-C4A50646CFCE}" type="datetimeFigureOut">
              <a:rPr lang="en-IN" smtClean="0"/>
              <a:t>30-11-2025</a:t>
            </a:fld>
            <a:endParaRPr lang="en-IN"/>
          </a:p>
        </p:txBody>
      </p:sp>
      <p:sp>
        <p:nvSpPr>
          <p:cNvPr id="3" name="Footer Placeholder 2">
            <a:extLst>
              <a:ext uri="{FF2B5EF4-FFF2-40B4-BE49-F238E27FC236}">
                <a16:creationId xmlns:a16="http://schemas.microsoft.com/office/drawing/2014/main" id="{EC59BB2A-50D9-12CB-1637-64FA54C41D54}"/>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E48B83E3-F883-3CB7-4251-B10D1D5F8123}"/>
              </a:ext>
            </a:extLst>
          </p:cNvPr>
          <p:cNvSpPr>
            <a:spLocks noGrp="1"/>
          </p:cNvSpPr>
          <p:nvPr>
            <p:ph type="sldNum" sz="quarter" idx="12"/>
          </p:nvPr>
        </p:nvSpPr>
        <p:spPr/>
        <p:txBody>
          <a:bodyPr/>
          <a:lstStyle/>
          <a:p>
            <a:fld id="{0A341267-A4D0-48E3-BED5-476A0D0CFE11}" type="slidenum">
              <a:rPr lang="en-IN" smtClean="0"/>
              <a:t>‹#›</a:t>
            </a:fld>
            <a:endParaRPr lang="en-IN"/>
          </a:p>
        </p:txBody>
      </p:sp>
    </p:spTree>
    <p:extLst>
      <p:ext uri="{BB962C8B-B14F-4D97-AF65-F5344CB8AC3E}">
        <p14:creationId xmlns:p14="http://schemas.microsoft.com/office/powerpoint/2010/main" val="25728914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2F8766-1DDD-17CC-4DFE-BDB86D901EB4}"/>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0EDFA532-C35A-21B7-D43D-7A7AFE9E79B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C13E5A65-C9BA-7E4E-832A-11C809B30AA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DE39E56-3430-9DDB-355B-F3299289EA8F}"/>
              </a:ext>
            </a:extLst>
          </p:cNvPr>
          <p:cNvSpPr>
            <a:spLocks noGrp="1"/>
          </p:cNvSpPr>
          <p:nvPr>
            <p:ph type="dt" sz="half" idx="10"/>
          </p:nvPr>
        </p:nvSpPr>
        <p:spPr/>
        <p:txBody>
          <a:bodyPr/>
          <a:lstStyle/>
          <a:p>
            <a:fld id="{CB960DFF-BB22-4760-94E9-C4A50646CFCE}" type="datetimeFigureOut">
              <a:rPr lang="en-IN" smtClean="0"/>
              <a:t>30-11-2025</a:t>
            </a:fld>
            <a:endParaRPr lang="en-IN"/>
          </a:p>
        </p:txBody>
      </p:sp>
      <p:sp>
        <p:nvSpPr>
          <p:cNvPr id="6" name="Footer Placeholder 5">
            <a:extLst>
              <a:ext uri="{FF2B5EF4-FFF2-40B4-BE49-F238E27FC236}">
                <a16:creationId xmlns:a16="http://schemas.microsoft.com/office/drawing/2014/main" id="{666E179A-7721-F289-5D6B-34452BFEC764}"/>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F0A76721-911C-7774-46B6-F40A6ED0CC7C}"/>
              </a:ext>
            </a:extLst>
          </p:cNvPr>
          <p:cNvSpPr>
            <a:spLocks noGrp="1"/>
          </p:cNvSpPr>
          <p:nvPr>
            <p:ph type="sldNum" sz="quarter" idx="12"/>
          </p:nvPr>
        </p:nvSpPr>
        <p:spPr/>
        <p:txBody>
          <a:bodyPr/>
          <a:lstStyle/>
          <a:p>
            <a:fld id="{0A341267-A4D0-48E3-BED5-476A0D0CFE11}" type="slidenum">
              <a:rPr lang="en-IN" smtClean="0"/>
              <a:t>‹#›</a:t>
            </a:fld>
            <a:endParaRPr lang="en-IN"/>
          </a:p>
        </p:txBody>
      </p:sp>
    </p:spTree>
    <p:extLst>
      <p:ext uri="{BB962C8B-B14F-4D97-AF65-F5344CB8AC3E}">
        <p14:creationId xmlns:p14="http://schemas.microsoft.com/office/powerpoint/2010/main" val="35658879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6E360A-2BD1-520D-2F31-81C948AE91D6}"/>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973E548D-0E2A-9B0F-DE9D-71BC70C3C21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3AA158C3-3B2E-0FDE-6FC5-1C465392A44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FA5A685-8D52-4A6C-4930-089A3A3A430F}"/>
              </a:ext>
            </a:extLst>
          </p:cNvPr>
          <p:cNvSpPr>
            <a:spLocks noGrp="1"/>
          </p:cNvSpPr>
          <p:nvPr>
            <p:ph type="dt" sz="half" idx="10"/>
          </p:nvPr>
        </p:nvSpPr>
        <p:spPr/>
        <p:txBody>
          <a:bodyPr/>
          <a:lstStyle/>
          <a:p>
            <a:fld id="{CB960DFF-BB22-4760-94E9-C4A50646CFCE}" type="datetimeFigureOut">
              <a:rPr lang="en-IN" smtClean="0"/>
              <a:t>30-11-2025</a:t>
            </a:fld>
            <a:endParaRPr lang="en-IN"/>
          </a:p>
        </p:txBody>
      </p:sp>
      <p:sp>
        <p:nvSpPr>
          <p:cNvPr id="6" name="Footer Placeholder 5">
            <a:extLst>
              <a:ext uri="{FF2B5EF4-FFF2-40B4-BE49-F238E27FC236}">
                <a16:creationId xmlns:a16="http://schemas.microsoft.com/office/drawing/2014/main" id="{A930394F-7ED3-B434-5CF6-D52A63FB4DAA}"/>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E8AF3B6D-CD2E-A720-C79E-A1BF5EDF8C78}"/>
              </a:ext>
            </a:extLst>
          </p:cNvPr>
          <p:cNvSpPr>
            <a:spLocks noGrp="1"/>
          </p:cNvSpPr>
          <p:nvPr>
            <p:ph type="sldNum" sz="quarter" idx="12"/>
          </p:nvPr>
        </p:nvSpPr>
        <p:spPr/>
        <p:txBody>
          <a:bodyPr/>
          <a:lstStyle/>
          <a:p>
            <a:fld id="{0A341267-A4D0-48E3-BED5-476A0D0CFE11}" type="slidenum">
              <a:rPr lang="en-IN" smtClean="0"/>
              <a:t>‹#›</a:t>
            </a:fld>
            <a:endParaRPr lang="en-IN"/>
          </a:p>
        </p:txBody>
      </p:sp>
    </p:spTree>
    <p:extLst>
      <p:ext uri="{BB962C8B-B14F-4D97-AF65-F5344CB8AC3E}">
        <p14:creationId xmlns:p14="http://schemas.microsoft.com/office/powerpoint/2010/main" val="14421991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8637ADC-54A2-F4A0-F62F-5BB9743081D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188E01EB-2C20-8095-8C4D-5F3BA0E231D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B960DFF-BB22-4760-94E9-C4A50646CFCE}" type="datetimeFigureOut">
              <a:rPr lang="en-IN" smtClean="0"/>
              <a:t>30-11-2025</a:t>
            </a:fld>
            <a:endParaRPr lang="en-IN"/>
          </a:p>
        </p:txBody>
      </p:sp>
      <p:sp>
        <p:nvSpPr>
          <p:cNvPr id="5" name="Footer Placeholder 4">
            <a:extLst>
              <a:ext uri="{FF2B5EF4-FFF2-40B4-BE49-F238E27FC236}">
                <a16:creationId xmlns:a16="http://schemas.microsoft.com/office/drawing/2014/main" id="{E0D58FB7-10C7-70A2-7487-C593F2FF73C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a16="http://schemas.microsoft.com/office/drawing/2014/main" id="{C8D3758E-850B-8A22-8CB2-4D0D2B932EE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A341267-A4D0-48E3-BED5-476A0D0CFE11}" type="slidenum">
              <a:rPr lang="en-IN" smtClean="0"/>
              <a:t>‹#›</a:t>
            </a:fld>
            <a:endParaRPr lang="en-IN"/>
          </a:p>
        </p:txBody>
      </p:sp>
      <p:pic>
        <p:nvPicPr>
          <p:cNvPr id="7" name="Picture 6">
            <a:extLst>
              <a:ext uri="{FF2B5EF4-FFF2-40B4-BE49-F238E27FC236}">
                <a16:creationId xmlns:a16="http://schemas.microsoft.com/office/drawing/2014/main" id="{0AC757B5-0864-8857-3754-22D856208130}"/>
              </a:ext>
            </a:extLst>
          </p:cNvPr>
          <p:cNvPicPr>
            <a:picLocks noChangeAspect="1"/>
          </p:cNvPicPr>
          <p:nvPr userDrawn="1"/>
        </p:nvPicPr>
        <p:blipFill rotWithShape="1">
          <a:blip r:embed="rId13">
            <a:extLst>
              <a:ext uri="{28A0092B-C50C-407E-A947-70E740481C1C}">
                <a14:useLocalDpi xmlns:a14="http://schemas.microsoft.com/office/drawing/2010/main" val="0"/>
              </a:ext>
            </a:extLst>
          </a:blip>
          <a:srcRect l="908"/>
          <a:stretch>
            <a:fillRect/>
          </a:stretch>
        </p:blipFill>
        <p:spPr bwMode="auto">
          <a:xfrm>
            <a:off x="0" y="0"/>
            <a:ext cx="12192000" cy="114300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92222186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1A2AE6EF-37B5-48E0-8FEB-54F0E5FC8442}"/>
              </a:ext>
            </a:extLst>
          </p:cNvPr>
          <p:cNvSpPr>
            <a:spLocks noGrp="1"/>
          </p:cNvSpPr>
          <p:nvPr>
            <p:ph type="subTitle" idx="1"/>
          </p:nvPr>
        </p:nvSpPr>
        <p:spPr>
          <a:xfrm>
            <a:off x="1524000" y="1584960"/>
            <a:ext cx="9144000" cy="4378960"/>
          </a:xfrm>
        </p:spPr>
        <p:txBody>
          <a:bodyPr>
            <a:normAutofit lnSpcReduction="10000"/>
          </a:bodyPr>
          <a:lstStyle/>
          <a:p>
            <a:r>
              <a:rPr lang="en-US" sz="2800" b="1" dirty="0">
                <a:latin typeface="Times New Roman" panose="02020603050405020304" pitchFamily="18" charset="0"/>
                <a:cs typeface="Times New Roman" panose="02020603050405020304" pitchFamily="18" charset="0"/>
              </a:rPr>
              <a:t>Strategic Cost Management</a:t>
            </a:r>
          </a:p>
          <a:p>
            <a:r>
              <a:rPr lang="en-US" sz="2600" b="1" dirty="0">
                <a:latin typeface="Times New Roman" panose="02020603050405020304" pitchFamily="18" charset="0"/>
                <a:cs typeface="Times New Roman" panose="02020603050405020304" pitchFamily="18" charset="0"/>
              </a:rPr>
              <a:t>Subject Code – MBAFM313</a:t>
            </a:r>
          </a:p>
          <a:p>
            <a:endParaRPr lang="en-US" dirty="0">
              <a:latin typeface="Times New Roman" panose="02020603050405020304" pitchFamily="18" charset="0"/>
              <a:cs typeface="Times New Roman" panose="02020603050405020304" pitchFamily="18" charset="0"/>
            </a:endParaRPr>
          </a:p>
          <a:p>
            <a:pPr>
              <a:lnSpc>
                <a:spcPct val="100000"/>
              </a:lnSpc>
            </a:pPr>
            <a:r>
              <a:rPr lang="en-US" b="1" dirty="0">
                <a:latin typeface="Times New Roman" panose="02020603050405020304" pitchFamily="18" charset="0"/>
                <a:cs typeface="Times New Roman" panose="02020603050405020304" pitchFamily="18" charset="0"/>
              </a:rPr>
              <a:t>By</a:t>
            </a:r>
          </a:p>
          <a:p>
            <a:pPr>
              <a:lnSpc>
                <a:spcPct val="100000"/>
              </a:lnSpc>
            </a:pPr>
            <a:r>
              <a:rPr lang="en-US" b="1" dirty="0">
                <a:latin typeface="Times New Roman" panose="02020603050405020304" pitchFamily="18" charset="0"/>
                <a:cs typeface="Times New Roman" panose="02020603050405020304" pitchFamily="18" charset="0"/>
              </a:rPr>
              <a:t>Pallavi</a:t>
            </a:r>
          </a:p>
          <a:p>
            <a:pPr>
              <a:lnSpc>
                <a:spcPct val="100000"/>
              </a:lnSpc>
            </a:pPr>
            <a:r>
              <a:rPr lang="en-US" b="1" dirty="0">
                <a:latin typeface="Times New Roman" panose="02020603050405020304" pitchFamily="18" charset="0"/>
                <a:cs typeface="Times New Roman" panose="02020603050405020304" pitchFamily="18" charset="0"/>
              </a:rPr>
              <a:t>Assistant professor</a:t>
            </a:r>
          </a:p>
          <a:p>
            <a:pPr>
              <a:lnSpc>
                <a:spcPct val="100000"/>
              </a:lnSpc>
            </a:pPr>
            <a:endParaRPr lang="en-US" b="1" dirty="0">
              <a:latin typeface="Times New Roman" panose="02020603050405020304" pitchFamily="18" charset="0"/>
              <a:cs typeface="Times New Roman" panose="02020603050405020304" pitchFamily="18" charset="0"/>
            </a:endParaRPr>
          </a:p>
          <a:p>
            <a:r>
              <a:rPr lang="en-US" sz="2800" b="1" dirty="0">
                <a:latin typeface="Times New Roman" panose="02020603050405020304" pitchFamily="18" charset="0"/>
                <a:cs typeface="Times New Roman" panose="02020603050405020304" pitchFamily="18" charset="0"/>
              </a:rPr>
              <a:t>Module – 1</a:t>
            </a:r>
          </a:p>
          <a:p>
            <a:r>
              <a:rPr lang="en-US" sz="2800" b="1" dirty="0">
                <a:latin typeface="Times New Roman" panose="02020603050405020304" pitchFamily="18" charset="0"/>
                <a:cs typeface="Times New Roman" panose="02020603050405020304" pitchFamily="18" charset="0"/>
              </a:rPr>
              <a:t>Introduction to Cost Management</a:t>
            </a:r>
          </a:p>
          <a:p>
            <a:endParaRPr lang="en-IN" dirty="0"/>
          </a:p>
        </p:txBody>
      </p:sp>
    </p:spTree>
    <p:extLst>
      <p:ext uri="{BB962C8B-B14F-4D97-AF65-F5344CB8AC3E}">
        <p14:creationId xmlns:p14="http://schemas.microsoft.com/office/powerpoint/2010/main" val="356893566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4183321-C27F-18FF-B350-ADB7BA21580C}"/>
              </a:ext>
            </a:extLst>
          </p:cNvPr>
          <p:cNvSpPr>
            <a:spLocks noGrp="1"/>
          </p:cNvSpPr>
          <p:nvPr>
            <p:ph idx="1"/>
          </p:nvPr>
        </p:nvSpPr>
        <p:spPr>
          <a:xfrm>
            <a:off x="325120" y="1412240"/>
            <a:ext cx="11643360" cy="5445760"/>
          </a:xfrm>
        </p:spPr>
        <p:txBody>
          <a:bodyPr>
            <a:normAutofit lnSpcReduction="10000"/>
          </a:bodyPr>
          <a:lstStyle/>
          <a:p>
            <a:pPr marL="0" indent="0">
              <a:buNone/>
            </a:pPr>
            <a:r>
              <a:rPr lang="en-US" sz="2000" b="1" dirty="0">
                <a:solidFill>
                  <a:schemeClr val="accent5">
                    <a:lumMod val="75000"/>
                  </a:schemeClr>
                </a:solidFill>
                <a:latin typeface="Times New Roman" panose="02020603050405020304" pitchFamily="18" charset="0"/>
                <a:cs typeface="Times New Roman" panose="02020603050405020304" pitchFamily="18" charset="0"/>
              </a:rPr>
              <a:t>3. Expenses: </a:t>
            </a:r>
            <a:r>
              <a:rPr lang="en-US" sz="2000" dirty="0">
                <a:latin typeface="Times New Roman" panose="02020603050405020304" pitchFamily="18" charset="0"/>
                <a:cs typeface="Times New Roman" panose="02020603050405020304" pitchFamily="18" charset="0"/>
              </a:rPr>
              <a:t>Expenses are the costs other than material and labour incurred in production.</a:t>
            </a:r>
          </a:p>
          <a:p>
            <a:pPr marL="0" indent="0">
              <a:buNone/>
            </a:pPr>
            <a:r>
              <a:rPr lang="en-US" sz="2000" b="1" dirty="0">
                <a:latin typeface="Times New Roman" panose="02020603050405020304" pitchFamily="18" charset="0"/>
                <a:cs typeface="Times New Roman" panose="02020603050405020304" pitchFamily="18" charset="0"/>
              </a:rPr>
              <a:t>a) Direct Expenses: </a:t>
            </a:r>
            <a:r>
              <a:rPr lang="en-US" sz="2000" dirty="0">
                <a:latin typeface="Times New Roman" panose="02020603050405020304" pitchFamily="18" charset="0"/>
                <a:cs typeface="Times New Roman" panose="02020603050405020304" pitchFamily="18" charset="0"/>
              </a:rPr>
              <a:t>These expenses can be directly linked to a specific product, job, or process.</a:t>
            </a: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Examples: Hire charges for special equipment, Cost of special designs or patterns, Royalty paid for using a patented process.</a:t>
            </a:r>
          </a:p>
          <a:p>
            <a:pPr marL="0" indent="0">
              <a:buNone/>
            </a:pPr>
            <a:r>
              <a:rPr lang="en-US" sz="2000" b="1" dirty="0">
                <a:latin typeface="Times New Roman" panose="02020603050405020304" pitchFamily="18" charset="0"/>
                <a:cs typeface="Times New Roman" panose="02020603050405020304" pitchFamily="18" charset="0"/>
              </a:rPr>
              <a:t>b) Indirect Expenses: </a:t>
            </a:r>
            <a:r>
              <a:rPr lang="en-US" sz="2000" dirty="0">
                <a:latin typeface="Times New Roman" panose="02020603050405020304" pitchFamily="18" charset="0"/>
                <a:cs typeface="Times New Roman" panose="02020603050405020304" pitchFamily="18" charset="0"/>
              </a:rPr>
              <a:t>These expenses are not directly connected to any particular product, but are necessary for the overall production process.</a:t>
            </a: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Examples: Rent of factory building, Electricity and water charges, Depreciation on machinery.</a:t>
            </a:r>
          </a:p>
          <a:p>
            <a:pPr marL="0" indent="0">
              <a:buNone/>
            </a:pPr>
            <a:r>
              <a:rPr lang="en-US" sz="2000" b="1" dirty="0">
                <a:solidFill>
                  <a:schemeClr val="accent5">
                    <a:lumMod val="75000"/>
                  </a:schemeClr>
                </a:solidFill>
                <a:latin typeface="Times New Roman" panose="02020603050405020304" pitchFamily="18" charset="0"/>
                <a:cs typeface="Times New Roman" panose="02020603050405020304" pitchFamily="18" charset="0"/>
              </a:rPr>
              <a:t>4. Overheads: </a:t>
            </a:r>
            <a:r>
              <a:rPr lang="en-US" sz="2000" dirty="0">
                <a:latin typeface="Times New Roman" panose="02020603050405020304" pitchFamily="18" charset="0"/>
                <a:cs typeface="Times New Roman" panose="02020603050405020304" pitchFamily="18" charset="0"/>
              </a:rPr>
              <a:t>Overheads include all indirect costs (indirect materials, indirect labour, and indirect expenses). They are classified into different types based on the function.</a:t>
            </a:r>
          </a:p>
          <a:p>
            <a:pPr marL="0" indent="0">
              <a:buNone/>
            </a:pPr>
            <a:r>
              <a:rPr lang="en-US" sz="2000" b="1" dirty="0">
                <a:latin typeface="Times New Roman" panose="02020603050405020304" pitchFamily="18" charset="0"/>
                <a:cs typeface="Times New Roman" panose="02020603050405020304" pitchFamily="18" charset="0"/>
              </a:rPr>
              <a:t>a) Production or Factory Overhead</a:t>
            </a:r>
            <a:r>
              <a:rPr lang="en-US" sz="2000" dirty="0">
                <a:latin typeface="Times New Roman" panose="02020603050405020304" pitchFamily="18" charset="0"/>
                <a:cs typeface="Times New Roman" panose="02020603050405020304" pitchFamily="18" charset="0"/>
              </a:rPr>
              <a:t>: Indirect costs incurred in the manufacturing area.</a:t>
            </a: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Examples: Factory rent, Power and fuel, Repairs and maintenance of machinery.</a:t>
            </a:r>
          </a:p>
          <a:p>
            <a:pPr marL="0" indent="0">
              <a:buNone/>
            </a:pPr>
            <a:r>
              <a:rPr lang="en-US" sz="2000" b="1" dirty="0">
                <a:latin typeface="Times New Roman" panose="02020603050405020304" pitchFamily="18" charset="0"/>
                <a:cs typeface="Times New Roman" panose="02020603050405020304" pitchFamily="18" charset="0"/>
              </a:rPr>
              <a:t>b) Administration Overhead: </a:t>
            </a:r>
            <a:r>
              <a:rPr lang="en-US" sz="2000" dirty="0">
                <a:latin typeface="Times New Roman" panose="02020603050405020304" pitchFamily="18" charset="0"/>
                <a:cs typeface="Times New Roman" panose="02020603050405020304" pitchFamily="18" charset="0"/>
              </a:rPr>
              <a:t>Costs related to the general management and administration of the business.</a:t>
            </a: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Examples: Office salaries, Stationery and postage, Telephone and internet bills</a:t>
            </a:r>
          </a:p>
          <a:p>
            <a:pPr marL="0" indent="0">
              <a:buNone/>
            </a:pPr>
            <a:r>
              <a:rPr lang="en-US" sz="2000" b="1" dirty="0">
                <a:latin typeface="Times New Roman" panose="02020603050405020304" pitchFamily="18" charset="0"/>
                <a:cs typeface="Times New Roman" panose="02020603050405020304" pitchFamily="18" charset="0"/>
              </a:rPr>
              <a:t>c) Selling Overhead: </a:t>
            </a:r>
            <a:r>
              <a:rPr lang="en-US" sz="2000" dirty="0">
                <a:latin typeface="Times New Roman" panose="02020603050405020304" pitchFamily="18" charset="0"/>
                <a:cs typeface="Times New Roman" panose="02020603050405020304" pitchFamily="18" charset="0"/>
              </a:rPr>
              <a:t>Costs incurred for promoting and selling the product.</a:t>
            </a: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Examples: Advertising expenses, Salesmen’s salaries and commission, Free samples</a:t>
            </a:r>
          </a:p>
          <a:p>
            <a:pPr marL="0" indent="0">
              <a:buNone/>
            </a:pPr>
            <a:r>
              <a:rPr lang="en-US" sz="2000" b="1" dirty="0">
                <a:latin typeface="Times New Roman" panose="02020603050405020304" pitchFamily="18" charset="0"/>
                <a:cs typeface="Times New Roman" panose="02020603050405020304" pitchFamily="18" charset="0"/>
              </a:rPr>
              <a:t>d) Distribution Overhead: </a:t>
            </a:r>
            <a:r>
              <a:rPr lang="en-US" sz="2000" dirty="0">
                <a:latin typeface="Times New Roman" panose="02020603050405020304" pitchFamily="18" charset="0"/>
                <a:cs typeface="Times New Roman" panose="02020603050405020304" pitchFamily="18" charset="0"/>
              </a:rPr>
              <a:t>Costs involved in delivering the product to customers.</a:t>
            </a: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Examples: Packing and shipping charges, Transportation costs, Warehousing expenses</a:t>
            </a:r>
          </a:p>
          <a:p>
            <a:pPr marL="0" indent="0">
              <a:buNone/>
            </a:pPr>
            <a:endParaRPr lang="en-US" sz="2000" dirty="0">
              <a:latin typeface="Times New Roman" panose="02020603050405020304" pitchFamily="18" charset="0"/>
              <a:cs typeface="Times New Roman" panose="02020603050405020304" pitchFamily="18" charset="0"/>
            </a:endParaRPr>
          </a:p>
          <a:p>
            <a:pPr marL="0" indent="0">
              <a:buNone/>
            </a:pPr>
            <a:endParaRPr lang="en-US" sz="2200" dirty="0">
              <a:latin typeface="Times New Roman" panose="02020603050405020304" pitchFamily="18" charset="0"/>
              <a:cs typeface="Times New Roman" panose="02020603050405020304" pitchFamily="18" charset="0"/>
            </a:endParaRPr>
          </a:p>
          <a:p>
            <a:pPr marL="0" indent="0">
              <a:buNone/>
            </a:pPr>
            <a:endParaRPr lang="en-IN" dirty="0"/>
          </a:p>
        </p:txBody>
      </p:sp>
    </p:spTree>
    <p:extLst>
      <p:ext uri="{BB962C8B-B14F-4D97-AF65-F5344CB8AC3E}">
        <p14:creationId xmlns:p14="http://schemas.microsoft.com/office/powerpoint/2010/main" val="23623684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2A77B1A5-EA7D-CC30-BF1C-D7390DFB758F}"/>
              </a:ext>
            </a:extLst>
          </p:cNvPr>
          <p:cNvSpPr/>
          <p:nvPr/>
        </p:nvSpPr>
        <p:spPr>
          <a:xfrm>
            <a:off x="3850193" y="1381760"/>
            <a:ext cx="4491613" cy="436991"/>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2000" b="1" dirty="0">
                <a:solidFill>
                  <a:schemeClr val="accent1"/>
                </a:solidFill>
                <a:latin typeface="Times New Roman" panose="02020603050405020304" pitchFamily="18" charset="0"/>
                <a:cs typeface="Times New Roman" panose="02020603050405020304" pitchFamily="18" charset="0"/>
              </a:rPr>
              <a:t>CLASSIFICATION OF COST</a:t>
            </a:r>
          </a:p>
        </p:txBody>
      </p:sp>
      <p:sp>
        <p:nvSpPr>
          <p:cNvPr id="7" name="Rectangle 6">
            <a:extLst>
              <a:ext uri="{FF2B5EF4-FFF2-40B4-BE49-F238E27FC236}">
                <a16:creationId xmlns:a16="http://schemas.microsoft.com/office/drawing/2014/main" id="{87F8D3FE-0127-AA59-D707-65C82C692B6C}"/>
              </a:ext>
            </a:extLst>
          </p:cNvPr>
          <p:cNvSpPr/>
          <p:nvPr/>
        </p:nvSpPr>
        <p:spPr>
          <a:xfrm>
            <a:off x="1182633" y="2500866"/>
            <a:ext cx="1320800" cy="58057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a:latin typeface="Times New Roman" panose="02020603050405020304" pitchFamily="18" charset="0"/>
                <a:cs typeface="Times New Roman" panose="02020603050405020304" pitchFamily="18" charset="0"/>
              </a:rPr>
              <a:t>Elements</a:t>
            </a:r>
          </a:p>
        </p:txBody>
      </p:sp>
      <p:sp>
        <p:nvSpPr>
          <p:cNvPr id="10" name="Rectangle 9">
            <a:extLst>
              <a:ext uri="{FF2B5EF4-FFF2-40B4-BE49-F238E27FC236}">
                <a16:creationId xmlns:a16="http://schemas.microsoft.com/office/drawing/2014/main" id="{67123591-6575-D3E5-B389-8C48E82B994E}"/>
              </a:ext>
            </a:extLst>
          </p:cNvPr>
          <p:cNvSpPr/>
          <p:nvPr/>
        </p:nvSpPr>
        <p:spPr>
          <a:xfrm>
            <a:off x="10252808" y="2500866"/>
            <a:ext cx="1513117" cy="58057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a:latin typeface="Times New Roman" panose="02020603050405020304" pitchFamily="18" charset="0"/>
                <a:cs typeface="Times New Roman" panose="02020603050405020304" pitchFamily="18" charset="0"/>
              </a:rPr>
              <a:t>Decision making</a:t>
            </a:r>
            <a:endParaRPr lang="en-IN" dirty="0">
              <a:latin typeface="Times New Roman" panose="02020603050405020304" pitchFamily="18" charset="0"/>
              <a:cs typeface="Times New Roman" panose="02020603050405020304" pitchFamily="18" charset="0"/>
            </a:endParaRPr>
          </a:p>
        </p:txBody>
      </p:sp>
      <p:sp>
        <p:nvSpPr>
          <p:cNvPr id="11" name="Rectangle 10">
            <a:extLst>
              <a:ext uri="{FF2B5EF4-FFF2-40B4-BE49-F238E27FC236}">
                <a16:creationId xmlns:a16="http://schemas.microsoft.com/office/drawing/2014/main" id="{348392F7-DD31-579A-27F1-8FF54E2E084C}"/>
              </a:ext>
            </a:extLst>
          </p:cNvPr>
          <p:cNvSpPr/>
          <p:nvPr/>
        </p:nvSpPr>
        <p:spPr>
          <a:xfrm>
            <a:off x="8420516" y="2500866"/>
            <a:ext cx="1473202" cy="58057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a:latin typeface="Times New Roman" panose="02020603050405020304" pitchFamily="18" charset="0"/>
                <a:cs typeface="Times New Roman" panose="02020603050405020304" pitchFamily="18" charset="0"/>
              </a:rPr>
              <a:t>Normality</a:t>
            </a:r>
          </a:p>
        </p:txBody>
      </p:sp>
      <p:sp>
        <p:nvSpPr>
          <p:cNvPr id="12" name="Rectangle 11">
            <a:extLst>
              <a:ext uri="{FF2B5EF4-FFF2-40B4-BE49-F238E27FC236}">
                <a16:creationId xmlns:a16="http://schemas.microsoft.com/office/drawing/2014/main" id="{1345A134-3628-B951-935D-E8B89461CE78}"/>
              </a:ext>
            </a:extLst>
          </p:cNvPr>
          <p:cNvSpPr/>
          <p:nvPr/>
        </p:nvSpPr>
        <p:spPr>
          <a:xfrm>
            <a:off x="2847866" y="2500866"/>
            <a:ext cx="1513117" cy="58057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a:latin typeface="Times New Roman" panose="02020603050405020304" pitchFamily="18" charset="0"/>
                <a:cs typeface="Times New Roman" panose="02020603050405020304" pitchFamily="18" charset="0"/>
              </a:rPr>
              <a:t>Functions/ operations</a:t>
            </a:r>
            <a:endParaRPr lang="en-IN" dirty="0">
              <a:latin typeface="Times New Roman" panose="02020603050405020304" pitchFamily="18" charset="0"/>
              <a:cs typeface="Times New Roman" panose="02020603050405020304" pitchFamily="18" charset="0"/>
            </a:endParaRPr>
          </a:p>
        </p:txBody>
      </p:sp>
      <p:sp>
        <p:nvSpPr>
          <p:cNvPr id="13" name="Rectangle 12">
            <a:extLst>
              <a:ext uri="{FF2B5EF4-FFF2-40B4-BE49-F238E27FC236}">
                <a16:creationId xmlns:a16="http://schemas.microsoft.com/office/drawing/2014/main" id="{FFF3DF22-44EB-64B8-38B5-E5E2CF20F3AC}"/>
              </a:ext>
            </a:extLst>
          </p:cNvPr>
          <p:cNvSpPr/>
          <p:nvPr/>
        </p:nvSpPr>
        <p:spPr>
          <a:xfrm>
            <a:off x="4705416" y="2500866"/>
            <a:ext cx="1513117" cy="58057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a:latin typeface="Times New Roman" panose="02020603050405020304" pitchFamily="18" charset="0"/>
                <a:cs typeface="Times New Roman" panose="02020603050405020304" pitchFamily="18" charset="0"/>
              </a:rPr>
              <a:t>Nature</a:t>
            </a:r>
          </a:p>
        </p:txBody>
      </p:sp>
      <p:sp>
        <p:nvSpPr>
          <p:cNvPr id="14" name="Rectangle 13">
            <a:extLst>
              <a:ext uri="{FF2B5EF4-FFF2-40B4-BE49-F238E27FC236}">
                <a16:creationId xmlns:a16="http://schemas.microsoft.com/office/drawing/2014/main" id="{45D9C800-AD90-36E4-8754-6491A90041BD}"/>
              </a:ext>
            </a:extLst>
          </p:cNvPr>
          <p:cNvSpPr/>
          <p:nvPr/>
        </p:nvSpPr>
        <p:spPr>
          <a:xfrm>
            <a:off x="6562966" y="2500866"/>
            <a:ext cx="1513117" cy="58057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a:latin typeface="Times New Roman" panose="02020603050405020304" pitchFamily="18" charset="0"/>
                <a:cs typeface="Times New Roman" panose="02020603050405020304" pitchFamily="18" charset="0"/>
              </a:rPr>
              <a:t>Controllability</a:t>
            </a:r>
          </a:p>
        </p:txBody>
      </p:sp>
      <p:cxnSp>
        <p:nvCxnSpPr>
          <p:cNvPr id="18" name="Straight Connector 17">
            <a:extLst>
              <a:ext uri="{FF2B5EF4-FFF2-40B4-BE49-F238E27FC236}">
                <a16:creationId xmlns:a16="http://schemas.microsoft.com/office/drawing/2014/main" id="{54A412FD-52EA-64EC-E503-E3BFA2CB8F95}"/>
              </a:ext>
            </a:extLst>
          </p:cNvPr>
          <p:cNvCxnSpPr>
            <a:stCxn id="6" idx="2"/>
          </p:cNvCxnSpPr>
          <p:nvPr/>
        </p:nvCxnSpPr>
        <p:spPr>
          <a:xfrm>
            <a:off x="6096000" y="1818751"/>
            <a:ext cx="0" cy="255376"/>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2DA4D4A4-9471-DAD2-D15B-70A772021F7D}"/>
              </a:ext>
            </a:extLst>
          </p:cNvPr>
          <p:cNvCxnSpPr/>
          <p:nvPr/>
        </p:nvCxnSpPr>
        <p:spPr>
          <a:xfrm flipH="1">
            <a:off x="1839821" y="2096429"/>
            <a:ext cx="437871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66DD3465-B0D4-428E-06EB-40A25F0B194A}"/>
              </a:ext>
            </a:extLst>
          </p:cNvPr>
          <p:cNvCxnSpPr/>
          <p:nvPr/>
        </p:nvCxnSpPr>
        <p:spPr>
          <a:xfrm flipH="1">
            <a:off x="6109738" y="2096429"/>
            <a:ext cx="437871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64923D8E-E08C-C84D-976D-9D1AE647C9E7}"/>
              </a:ext>
            </a:extLst>
          </p:cNvPr>
          <p:cNvCxnSpPr>
            <a:endCxn id="7" idx="0"/>
          </p:cNvCxnSpPr>
          <p:nvPr/>
        </p:nvCxnSpPr>
        <p:spPr>
          <a:xfrm>
            <a:off x="1839821" y="2096429"/>
            <a:ext cx="3212" cy="40443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320CF3B9-FBCA-422B-32B3-024C90587867}"/>
              </a:ext>
            </a:extLst>
          </p:cNvPr>
          <p:cNvCxnSpPr/>
          <p:nvPr/>
        </p:nvCxnSpPr>
        <p:spPr>
          <a:xfrm>
            <a:off x="3604424" y="2066692"/>
            <a:ext cx="3212" cy="40443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F70E5684-434A-9D89-DA42-B745C0ECEDF2}"/>
              </a:ext>
            </a:extLst>
          </p:cNvPr>
          <p:cNvCxnSpPr/>
          <p:nvPr/>
        </p:nvCxnSpPr>
        <p:spPr>
          <a:xfrm>
            <a:off x="5461974" y="2096428"/>
            <a:ext cx="3212" cy="40443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B4256A58-0A74-E00D-185B-9032906D6EB7}"/>
              </a:ext>
            </a:extLst>
          </p:cNvPr>
          <p:cNvCxnSpPr/>
          <p:nvPr/>
        </p:nvCxnSpPr>
        <p:spPr>
          <a:xfrm>
            <a:off x="7317918" y="2116509"/>
            <a:ext cx="3212" cy="40443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50CC050B-1978-BA24-D524-E70175AFACC3}"/>
              </a:ext>
            </a:extLst>
          </p:cNvPr>
          <p:cNvCxnSpPr/>
          <p:nvPr/>
        </p:nvCxnSpPr>
        <p:spPr>
          <a:xfrm>
            <a:off x="9319911" y="2096428"/>
            <a:ext cx="3212" cy="40443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0F39CF6E-A38E-446E-049D-50800AB0D59D}"/>
              </a:ext>
            </a:extLst>
          </p:cNvPr>
          <p:cNvCxnSpPr/>
          <p:nvPr/>
        </p:nvCxnSpPr>
        <p:spPr>
          <a:xfrm>
            <a:off x="10471563" y="2077119"/>
            <a:ext cx="3212" cy="40443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3" name="Rectangle 32">
            <a:extLst>
              <a:ext uri="{FF2B5EF4-FFF2-40B4-BE49-F238E27FC236}">
                <a16:creationId xmlns:a16="http://schemas.microsoft.com/office/drawing/2014/main" id="{F829FE11-3E5D-F2D8-6681-F85C6BF6AA23}"/>
              </a:ext>
            </a:extLst>
          </p:cNvPr>
          <p:cNvSpPr/>
          <p:nvPr/>
        </p:nvSpPr>
        <p:spPr>
          <a:xfrm>
            <a:off x="595083" y="3403762"/>
            <a:ext cx="1320800" cy="80010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r>
              <a:rPr lang="en-US" dirty="0">
                <a:latin typeface="Times New Roman" panose="02020603050405020304" pitchFamily="18" charset="0"/>
                <a:cs typeface="Times New Roman" panose="02020603050405020304" pitchFamily="18" charset="0"/>
              </a:rPr>
              <a:t>a. Direct </a:t>
            </a:r>
          </a:p>
          <a:p>
            <a:r>
              <a:rPr lang="en-US" dirty="0">
                <a:latin typeface="Times New Roman" panose="02020603050405020304" pitchFamily="18" charset="0"/>
                <a:cs typeface="Times New Roman" panose="02020603050405020304" pitchFamily="18" charset="0"/>
              </a:rPr>
              <a:t>b. Indirect</a:t>
            </a:r>
          </a:p>
          <a:p>
            <a:pPr algn="ctr"/>
            <a:endParaRPr lang="en-IN" dirty="0">
              <a:latin typeface="Times New Roman" panose="02020603050405020304" pitchFamily="18" charset="0"/>
              <a:cs typeface="Times New Roman" panose="02020603050405020304" pitchFamily="18" charset="0"/>
            </a:endParaRPr>
          </a:p>
        </p:txBody>
      </p:sp>
      <p:sp>
        <p:nvSpPr>
          <p:cNvPr id="34" name="Rectangle 33">
            <a:extLst>
              <a:ext uri="{FF2B5EF4-FFF2-40B4-BE49-F238E27FC236}">
                <a16:creationId xmlns:a16="http://schemas.microsoft.com/office/drawing/2014/main" id="{226E0A87-A492-3D37-2442-8C2AB5C94452}"/>
              </a:ext>
            </a:extLst>
          </p:cNvPr>
          <p:cNvSpPr/>
          <p:nvPr/>
        </p:nvSpPr>
        <p:spPr>
          <a:xfrm>
            <a:off x="2389271" y="3403762"/>
            <a:ext cx="1971712" cy="173293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marL="342900" indent="-342900">
              <a:buFont typeface="+mj-lt"/>
              <a:buAutoNum type="alphaLcPeriod"/>
            </a:pPr>
            <a:r>
              <a:rPr lang="en-US" dirty="0">
                <a:latin typeface="Times New Roman" panose="02020603050405020304" pitchFamily="18" charset="0"/>
                <a:cs typeface="Times New Roman" panose="02020603050405020304" pitchFamily="18" charset="0"/>
              </a:rPr>
              <a:t>Production</a:t>
            </a:r>
          </a:p>
          <a:p>
            <a:pPr marL="342900" indent="-342900">
              <a:buFont typeface="+mj-lt"/>
              <a:buAutoNum type="alphaLcPeriod"/>
            </a:pPr>
            <a:r>
              <a:rPr lang="en-US" dirty="0">
                <a:latin typeface="Times New Roman" panose="02020603050405020304" pitchFamily="18" charset="0"/>
                <a:cs typeface="Times New Roman" panose="02020603050405020304" pitchFamily="18" charset="0"/>
              </a:rPr>
              <a:t>Administration</a:t>
            </a:r>
          </a:p>
          <a:p>
            <a:pPr marL="342900" indent="-342900">
              <a:buFont typeface="+mj-lt"/>
              <a:buAutoNum type="alphaLcPeriod"/>
            </a:pPr>
            <a:r>
              <a:rPr lang="en-US" dirty="0">
                <a:latin typeface="Times New Roman" panose="02020603050405020304" pitchFamily="18" charset="0"/>
                <a:cs typeface="Times New Roman" panose="02020603050405020304" pitchFamily="18" charset="0"/>
              </a:rPr>
              <a:t>Selling</a:t>
            </a:r>
          </a:p>
          <a:p>
            <a:pPr marL="342900" indent="-342900">
              <a:buFont typeface="+mj-lt"/>
              <a:buAutoNum type="alphaLcPeriod"/>
            </a:pPr>
            <a:r>
              <a:rPr lang="en-US" dirty="0">
                <a:latin typeface="Times New Roman" panose="02020603050405020304" pitchFamily="18" charset="0"/>
                <a:cs typeface="Times New Roman" panose="02020603050405020304" pitchFamily="18" charset="0"/>
              </a:rPr>
              <a:t>Distribution</a:t>
            </a:r>
          </a:p>
          <a:p>
            <a:pPr marL="342900" indent="-342900">
              <a:buFont typeface="+mj-lt"/>
              <a:buAutoNum type="alphaLcPeriod"/>
            </a:pPr>
            <a:r>
              <a:rPr lang="en-US" dirty="0">
                <a:latin typeface="Times New Roman" panose="02020603050405020304" pitchFamily="18" charset="0"/>
                <a:cs typeface="Times New Roman" panose="02020603050405020304" pitchFamily="18" charset="0"/>
              </a:rPr>
              <a:t>Research</a:t>
            </a:r>
          </a:p>
          <a:p>
            <a:pPr algn="ctr"/>
            <a:endParaRPr lang="en-IN" dirty="0">
              <a:latin typeface="Times New Roman" panose="02020603050405020304" pitchFamily="18" charset="0"/>
              <a:cs typeface="Times New Roman" panose="02020603050405020304" pitchFamily="18" charset="0"/>
            </a:endParaRPr>
          </a:p>
        </p:txBody>
      </p:sp>
      <p:sp>
        <p:nvSpPr>
          <p:cNvPr id="35" name="Rectangle 34">
            <a:extLst>
              <a:ext uri="{FF2B5EF4-FFF2-40B4-BE49-F238E27FC236}">
                <a16:creationId xmlns:a16="http://schemas.microsoft.com/office/drawing/2014/main" id="{BD4010C1-68D4-D333-8620-2745273A73CD}"/>
              </a:ext>
            </a:extLst>
          </p:cNvPr>
          <p:cNvSpPr/>
          <p:nvPr/>
        </p:nvSpPr>
        <p:spPr>
          <a:xfrm>
            <a:off x="4732489" y="3424422"/>
            <a:ext cx="1830477" cy="1303567"/>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marL="342900" indent="-342900">
              <a:buFont typeface="+mj-lt"/>
              <a:buAutoNum type="alphaLcPeriod"/>
            </a:pPr>
            <a:r>
              <a:rPr lang="en-US" dirty="0">
                <a:latin typeface="Times New Roman" panose="02020603050405020304" pitchFamily="18" charset="0"/>
                <a:cs typeface="Times New Roman" panose="02020603050405020304" pitchFamily="18" charset="0"/>
              </a:rPr>
              <a:t>Variable</a:t>
            </a:r>
          </a:p>
          <a:p>
            <a:pPr marL="342900" indent="-342900">
              <a:buFont typeface="+mj-lt"/>
              <a:buAutoNum type="alphaLcPeriod"/>
            </a:pPr>
            <a:r>
              <a:rPr lang="en-US" dirty="0">
                <a:latin typeface="Times New Roman" panose="02020603050405020304" pitchFamily="18" charset="0"/>
                <a:cs typeface="Times New Roman" panose="02020603050405020304" pitchFamily="18" charset="0"/>
              </a:rPr>
              <a:t>Fixed</a:t>
            </a:r>
          </a:p>
          <a:p>
            <a:pPr marL="342900" indent="-342900">
              <a:buFont typeface="+mj-lt"/>
              <a:buAutoNum type="alphaLcPeriod"/>
            </a:pPr>
            <a:r>
              <a:rPr lang="en-US" dirty="0">
                <a:latin typeface="Times New Roman" panose="02020603050405020304" pitchFamily="18" charset="0"/>
                <a:cs typeface="Times New Roman" panose="02020603050405020304" pitchFamily="18" charset="0"/>
              </a:rPr>
              <a:t>Semi variable</a:t>
            </a:r>
          </a:p>
        </p:txBody>
      </p:sp>
      <p:sp>
        <p:nvSpPr>
          <p:cNvPr id="36" name="Rectangle 35">
            <a:extLst>
              <a:ext uri="{FF2B5EF4-FFF2-40B4-BE49-F238E27FC236}">
                <a16:creationId xmlns:a16="http://schemas.microsoft.com/office/drawing/2014/main" id="{E4A22D84-1A66-7929-B0DC-742DB5F80C9D}"/>
              </a:ext>
            </a:extLst>
          </p:cNvPr>
          <p:cNvSpPr/>
          <p:nvPr/>
        </p:nvSpPr>
        <p:spPr>
          <a:xfrm>
            <a:off x="6702117" y="3424422"/>
            <a:ext cx="1909818" cy="891925"/>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marL="342900" indent="-342900">
              <a:buFont typeface="+mj-lt"/>
              <a:buAutoNum type="alphaLcPeriod"/>
            </a:pPr>
            <a:r>
              <a:rPr lang="en-US" dirty="0">
                <a:latin typeface="Times New Roman" panose="02020603050405020304" pitchFamily="18" charset="0"/>
                <a:cs typeface="Times New Roman" panose="02020603050405020304" pitchFamily="18" charset="0"/>
              </a:rPr>
              <a:t>Controllable</a:t>
            </a:r>
          </a:p>
          <a:p>
            <a:pPr marL="342900" indent="-342900">
              <a:buFont typeface="+mj-lt"/>
              <a:buAutoNum type="alphaLcPeriod"/>
            </a:pPr>
            <a:r>
              <a:rPr lang="en-US" dirty="0">
                <a:latin typeface="Times New Roman" panose="02020603050405020304" pitchFamily="18" charset="0"/>
                <a:cs typeface="Times New Roman" panose="02020603050405020304" pitchFamily="18" charset="0"/>
              </a:rPr>
              <a:t>uncontrollable</a:t>
            </a:r>
            <a:endParaRPr lang="en-IN" dirty="0">
              <a:latin typeface="Times New Roman" panose="02020603050405020304" pitchFamily="18" charset="0"/>
              <a:cs typeface="Times New Roman" panose="02020603050405020304" pitchFamily="18" charset="0"/>
            </a:endParaRPr>
          </a:p>
        </p:txBody>
      </p:sp>
      <p:sp>
        <p:nvSpPr>
          <p:cNvPr id="37" name="Rectangle 36">
            <a:extLst>
              <a:ext uri="{FF2B5EF4-FFF2-40B4-BE49-F238E27FC236}">
                <a16:creationId xmlns:a16="http://schemas.microsoft.com/office/drawing/2014/main" id="{ED067897-7349-1DB0-93EB-3925A6E3B6AC}"/>
              </a:ext>
            </a:extLst>
          </p:cNvPr>
          <p:cNvSpPr/>
          <p:nvPr/>
        </p:nvSpPr>
        <p:spPr>
          <a:xfrm>
            <a:off x="8763001" y="3429001"/>
            <a:ext cx="1513116" cy="841228"/>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marL="342900" indent="-342900">
              <a:buFont typeface="+mj-lt"/>
              <a:buAutoNum type="alphaLcPeriod"/>
            </a:pPr>
            <a:r>
              <a:rPr lang="en-US" dirty="0">
                <a:latin typeface="Times New Roman" panose="02020603050405020304" pitchFamily="18" charset="0"/>
                <a:cs typeface="Times New Roman" panose="02020603050405020304" pitchFamily="18" charset="0"/>
              </a:rPr>
              <a:t>Normal</a:t>
            </a:r>
          </a:p>
          <a:p>
            <a:pPr marL="342900" indent="-342900">
              <a:buFont typeface="+mj-lt"/>
              <a:buAutoNum type="alphaLcPeriod"/>
            </a:pPr>
            <a:r>
              <a:rPr lang="en-US" dirty="0">
                <a:latin typeface="Times New Roman" panose="02020603050405020304" pitchFamily="18" charset="0"/>
                <a:cs typeface="Times New Roman" panose="02020603050405020304" pitchFamily="18" charset="0"/>
              </a:rPr>
              <a:t>Abnormal</a:t>
            </a:r>
          </a:p>
          <a:p>
            <a:pPr algn="ctr"/>
            <a:endParaRPr lang="en-IN" dirty="0">
              <a:latin typeface="Times New Roman" panose="02020603050405020304" pitchFamily="18" charset="0"/>
              <a:cs typeface="Times New Roman" panose="02020603050405020304" pitchFamily="18" charset="0"/>
            </a:endParaRPr>
          </a:p>
        </p:txBody>
      </p:sp>
      <p:sp>
        <p:nvSpPr>
          <p:cNvPr id="38" name="Rectangle 37">
            <a:extLst>
              <a:ext uri="{FF2B5EF4-FFF2-40B4-BE49-F238E27FC236}">
                <a16:creationId xmlns:a16="http://schemas.microsoft.com/office/drawing/2014/main" id="{2021CFE4-A122-CF96-563B-BFD710D567E0}"/>
              </a:ext>
            </a:extLst>
          </p:cNvPr>
          <p:cNvSpPr/>
          <p:nvPr/>
        </p:nvSpPr>
        <p:spPr>
          <a:xfrm>
            <a:off x="10471563" y="3432199"/>
            <a:ext cx="1703550" cy="167606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marL="342900" indent="-342900">
              <a:buFont typeface="+mj-lt"/>
              <a:buAutoNum type="alphaLcPeriod"/>
            </a:pPr>
            <a:r>
              <a:rPr lang="en-US" dirty="0">
                <a:latin typeface="Times New Roman" panose="02020603050405020304" pitchFamily="18" charset="0"/>
                <a:cs typeface="Times New Roman" panose="02020603050405020304" pitchFamily="18" charset="0"/>
              </a:rPr>
              <a:t>Shut down cost</a:t>
            </a:r>
          </a:p>
          <a:p>
            <a:pPr marL="342900" indent="-342900">
              <a:buFont typeface="+mj-lt"/>
              <a:buAutoNum type="alphaLcPeriod"/>
            </a:pPr>
            <a:r>
              <a:rPr lang="en-US" dirty="0">
                <a:latin typeface="Times New Roman" panose="02020603050405020304" pitchFamily="18" charset="0"/>
                <a:cs typeface="Times New Roman" panose="02020603050405020304" pitchFamily="18" charset="0"/>
              </a:rPr>
              <a:t>Sunk cost</a:t>
            </a:r>
          </a:p>
          <a:p>
            <a:pPr marL="342900" indent="-342900">
              <a:buFont typeface="+mj-lt"/>
              <a:buAutoNum type="alphaLcPeriod"/>
            </a:pPr>
            <a:r>
              <a:rPr lang="en-US" dirty="0">
                <a:latin typeface="Times New Roman" panose="02020603050405020304" pitchFamily="18" charset="0"/>
                <a:cs typeface="Times New Roman" panose="02020603050405020304" pitchFamily="18" charset="0"/>
              </a:rPr>
              <a:t>Opportunity cost</a:t>
            </a:r>
            <a:endParaRPr lang="en-IN" dirty="0">
              <a:latin typeface="Times New Roman" panose="02020603050405020304" pitchFamily="18" charset="0"/>
              <a:cs typeface="Times New Roman" panose="02020603050405020304" pitchFamily="18" charset="0"/>
            </a:endParaRPr>
          </a:p>
        </p:txBody>
      </p:sp>
      <p:cxnSp>
        <p:nvCxnSpPr>
          <p:cNvPr id="40" name="Straight Arrow Connector 39">
            <a:extLst>
              <a:ext uri="{FF2B5EF4-FFF2-40B4-BE49-F238E27FC236}">
                <a16:creationId xmlns:a16="http://schemas.microsoft.com/office/drawing/2014/main" id="{F283A2C8-B27B-6A90-AF51-C4D2569AEEC6}"/>
              </a:ext>
            </a:extLst>
          </p:cNvPr>
          <p:cNvCxnSpPr/>
          <p:nvPr/>
        </p:nvCxnSpPr>
        <p:spPr>
          <a:xfrm>
            <a:off x="1386348" y="3081438"/>
            <a:ext cx="0" cy="32232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a:extLst>
              <a:ext uri="{FF2B5EF4-FFF2-40B4-BE49-F238E27FC236}">
                <a16:creationId xmlns:a16="http://schemas.microsoft.com/office/drawing/2014/main" id="{E11D1F9D-588E-003D-3C61-1232914F4286}"/>
              </a:ext>
            </a:extLst>
          </p:cNvPr>
          <p:cNvCxnSpPr>
            <a:stCxn id="12" idx="2"/>
          </p:cNvCxnSpPr>
          <p:nvPr/>
        </p:nvCxnSpPr>
        <p:spPr>
          <a:xfrm flipH="1">
            <a:off x="3604424" y="3081438"/>
            <a:ext cx="1" cy="32232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a:extLst>
              <a:ext uri="{FF2B5EF4-FFF2-40B4-BE49-F238E27FC236}">
                <a16:creationId xmlns:a16="http://schemas.microsoft.com/office/drawing/2014/main" id="{753A76BD-4B44-0DC1-1E74-744EA31C9D7E}"/>
              </a:ext>
            </a:extLst>
          </p:cNvPr>
          <p:cNvCxnSpPr>
            <a:stCxn id="13" idx="2"/>
          </p:cNvCxnSpPr>
          <p:nvPr/>
        </p:nvCxnSpPr>
        <p:spPr>
          <a:xfrm flipH="1">
            <a:off x="5461974" y="3081438"/>
            <a:ext cx="1" cy="35076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6" name="Straight Arrow Connector 45">
            <a:extLst>
              <a:ext uri="{FF2B5EF4-FFF2-40B4-BE49-F238E27FC236}">
                <a16:creationId xmlns:a16="http://schemas.microsoft.com/office/drawing/2014/main" id="{67FFD704-992E-6A68-3D6B-8D771065FF2B}"/>
              </a:ext>
            </a:extLst>
          </p:cNvPr>
          <p:cNvCxnSpPr>
            <a:stCxn id="14" idx="2"/>
          </p:cNvCxnSpPr>
          <p:nvPr/>
        </p:nvCxnSpPr>
        <p:spPr>
          <a:xfrm flipH="1">
            <a:off x="7317918" y="3081438"/>
            <a:ext cx="1607" cy="32232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8" name="Straight Arrow Connector 47">
            <a:extLst>
              <a:ext uri="{FF2B5EF4-FFF2-40B4-BE49-F238E27FC236}">
                <a16:creationId xmlns:a16="http://schemas.microsoft.com/office/drawing/2014/main" id="{7E6B1D84-E19D-60AB-54F7-506EDB64073F}"/>
              </a:ext>
            </a:extLst>
          </p:cNvPr>
          <p:cNvCxnSpPr/>
          <p:nvPr/>
        </p:nvCxnSpPr>
        <p:spPr>
          <a:xfrm>
            <a:off x="9319911" y="3081438"/>
            <a:ext cx="0" cy="35076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0" name="Straight Arrow Connector 49">
            <a:extLst>
              <a:ext uri="{FF2B5EF4-FFF2-40B4-BE49-F238E27FC236}">
                <a16:creationId xmlns:a16="http://schemas.microsoft.com/office/drawing/2014/main" id="{D07129C4-F663-B387-A7D6-6ACD713AB3AC}"/>
              </a:ext>
            </a:extLst>
          </p:cNvPr>
          <p:cNvCxnSpPr>
            <a:stCxn id="10" idx="2"/>
          </p:cNvCxnSpPr>
          <p:nvPr/>
        </p:nvCxnSpPr>
        <p:spPr>
          <a:xfrm flipH="1">
            <a:off x="11009366" y="3081438"/>
            <a:ext cx="1" cy="35076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009210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A5DE546-EAB1-32A8-1B36-AA19ED270BA7}"/>
              </a:ext>
            </a:extLst>
          </p:cNvPr>
          <p:cNvSpPr>
            <a:spLocks noGrp="1"/>
          </p:cNvSpPr>
          <p:nvPr>
            <p:ph idx="1"/>
          </p:nvPr>
        </p:nvSpPr>
        <p:spPr>
          <a:xfrm>
            <a:off x="383457" y="1268361"/>
            <a:ext cx="11464413" cy="5589639"/>
          </a:xfrm>
        </p:spPr>
        <p:txBody>
          <a:bodyPr>
            <a:normAutofit fontScale="85000" lnSpcReduction="20000"/>
          </a:bodyPr>
          <a:lstStyle/>
          <a:p>
            <a:pPr marL="0" indent="0">
              <a:buNone/>
            </a:pPr>
            <a:r>
              <a:rPr lang="en-US" sz="2400" b="1" dirty="0">
                <a:solidFill>
                  <a:schemeClr val="accent1"/>
                </a:solidFill>
                <a:latin typeface="Times New Roman" panose="02020603050405020304" pitchFamily="18" charset="0"/>
                <a:cs typeface="Times New Roman" panose="02020603050405020304" pitchFamily="18" charset="0"/>
              </a:rPr>
              <a:t>1. Classification According to Elements</a:t>
            </a:r>
          </a:p>
          <a:p>
            <a:pPr marL="0" indent="0">
              <a:buNone/>
            </a:pPr>
            <a:r>
              <a:rPr lang="en-US" sz="2400" dirty="0">
                <a:latin typeface="Times New Roman" panose="02020603050405020304" pitchFamily="18" charset="0"/>
                <a:cs typeface="Times New Roman" panose="02020603050405020304" pitchFamily="18" charset="0"/>
              </a:rPr>
              <a:t>Costs are divided based on the elements that make up total cost—Material, Labour, and Expenses. This helps in finding the exact cost of production.</a:t>
            </a:r>
          </a:p>
          <a:p>
            <a:pPr marL="0" indent="0">
              <a:buNone/>
            </a:pPr>
            <a:r>
              <a:rPr lang="en-US" sz="2400" b="1" dirty="0">
                <a:latin typeface="Times New Roman" panose="02020603050405020304" pitchFamily="18" charset="0"/>
                <a:cs typeface="Times New Roman" panose="02020603050405020304" pitchFamily="18" charset="0"/>
              </a:rPr>
              <a:t>(a) Material Cost</a:t>
            </a:r>
          </a:p>
          <a:p>
            <a:pPr marL="0" indent="0">
              <a:buNone/>
            </a:pPr>
            <a:r>
              <a:rPr lang="en-US" sz="2400" dirty="0">
                <a:latin typeface="Times New Roman" panose="02020603050405020304" pitchFamily="18" charset="0"/>
                <a:cs typeface="Times New Roman" panose="02020603050405020304" pitchFamily="18" charset="0"/>
              </a:rPr>
              <a:t>Direct Material: Materials that can be directly identified with the product.</a:t>
            </a:r>
            <a:br>
              <a:rPr lang="en-US" sz="2400" dirty="0">
                <a:latin typeface="Times New Roman" panose="02020603050405020304" pitchFamily="18" charset="0"/>
                <a:cs typeface="Times New Roman" panose="02020603050405020304" pitchFamily="18" charset="0"/>
              </a:rPr>
            </a:br>
            <a:r>
              <a:rPr lang="en-US" sz="2400" dirty="0">
                <a:latin typeface="Times New Roman" panose="02020603050405020304" pitchFamily="18" charset="0"/>
                <a:cs typeface="Times New Roman" panose="02020603050405020304" pitchFamily="18" charset="0"/>
              </a:rPr>
              <a:t>Example: Wood in furniture, fabric in garments, metal in machinery.</a:t>
            </a:r>
          </a:p>
          <a:p>
            <a:pPr marL="0" indent="0">
              <a:buNone/>
            </a:pPr>
            <a:r>
              <a:rPr lang="en-US" sz="2400" dirty="0">
                <a:latin typeface="Times New Roman" panose="02020603050405020304" pitchFamily="18" charset="0"/>
                <a:cs typeface="Times New Roman" panose="02020603050405020304" pitchFamily="18" charset="0"/>
              </a:rPr>
              <a:t>Indirect Material: Materials that are necessary for production but not traceable to one product.</a:t>
            </a:r>
            <a:br>
              <a:rPr lang="en-US" sz="2400" dirty="0">
                <a:latin typeface="Times New Roman" panose="02020603050405020304" pitchFamily="18" charset="0"/>
                <a:cs typeface="Times New Roman" panose="02020603050405020304" pitchFamily="18" charset="0"/>
              </a:rPr>
            </a:br>
            <a:r>
              <a:rPr lang="en-US" sz="2400" dirty="0">
                <a:latin typeface="Times New Roman" panose="02020603050405020304" pitchFamily="18" charset="0"/>
                <a:cs typeface="Times New Roman" panose="02020603050405020304" pitchFamily="18" charset="0"/>
              </a:rPr>
              <a:t>Example: Lubricants, glue, nails, cleaning supplies.</a:t>
            </a:r>
          </a:p>
          <a:p>
            <a:pPr marL="0" indent="0">
              <a:buNone/>
            </a:pPr>
            <a:r>
              <a:rPr lang="en-US" sz="2400" b="1" dirty="0">
                <a:latin typeface="Times New Roman" panose="02020603050405020304" pitchFamily="18" charset="0"/>
                <a:cs typeface="Times New Roman" panose="02020603050405020304" pitchFamily="18" charset="0"/>
              </a:rPr>
              <a:t>(b) Labour Cost</a:t>
            </a:r>
          </a:p>
          <a:p>
            <a:pPr marL="0" indent="0">
              <a:buNone/>
            </a:pPr>
            <a:r>
              <a:rPr lang="en-US" sz="2400" dirty="0">
                <a:latin typeface="Times New Roman" panose="02020603050405020304" pitchFamily="18" charset="0"/>
                <a:cs typeface="Times New Roman" panose="02020603050405020304" pitchFamily="18" charset="0"/>
              </a:rPr>
              <a:t>Direct Labour: Wages paid to workers who directly work on the product.</a:t>
            </a:r>
            <a:br>
              <a:rPr lang="en-US" sz="2400" dirty="0">
                <a:latin typeface="Times New Roman" panose="02020603050405020304" pitchFamily="18" charset="0"/>
                <a:cs typeface="Times New Roman" panose="02020603050405020304" pitchFamily="18" charset="0"/>
              </a:rPr>
            </a:br>
            <a:r>
              <a:rPr lang="en-US" sz="2400" dirty="0">
                <a:latin typeface="Times New Roman" panose="02020603050405020304" pitchFamily="18" charset="0"/>
                <a:cs typeface="Times New Roman" panose="02020603050405020304" pitchFamily="18" charset="0"/>
              </a:rPr>
              <a:t>Example: Carpenters, welders, tailors.</a:t>
            </a:r>
          </a:p>
          <a:p>
            <a:pPr marL="0" indent="0">
              <a:buNone/>
            </a:pPr>
            <a:r>
              <a:rPr lang="en-US" sz="2400" dirty="0">
                <a:latin typeface="Times New Roman" panose="02020603050405020304" pitchFamily="18" charset="0"/>
                <a:cs typeface="Times New Roman" panose="02020603050405020304" pitchFamily="18" charset="0"/>
              </a:rPr>
              <a:t>Indirect Labour: Wages of employees who assist or supervise production.</a:t>
            </a:r>
            <a:br>
              <a:rPr lang="en-US" sz="2400" dirty="0">
                <a:latin typeface="Times New Roman" panose="02020603050405020304" pitchFamily="18" charset="0"/>
                <a:cs typeface="Times New Roman" panose="02020603050405020304" pitchFamily="18" charset="0"/>
              </a:rPr>
            </a:br>
            <a:r>
              <a:rPr lang="en-US" sz="2400" dirty="0">
                <a:latin typeface="Times New Roman" panose="02020603050405020304" pitchFamily="18" charset="0"/>
                <a:cs typeface="Times New Roman" panose="02020603050405020304" pitchFamily="18" charset="0"/>
              </a:rPr>
              <a:t>Example: Supervisors, quality inspectors, storekeepers.</a:t>
            </a:r>
          </a:p>
          <a:p>
            <a:pPr marL="0" indent="0">
              <a:buNone/>
            </a:pPr>
            <a:r>
              <a:rPr lang="en-US" sz="2400" b="1" dirty="0">
                <a:latin typeface="Times New Roman" panose="02020603050405020304" pitchFamily="18" charset="0"/>
                <a:cs typeface="Times New Roman" panose="02020603050405020304" pitchFamily="18" charset="0"/>
              </a:rPr>
              <a:t>(c) Expenses</a:t>
            </a:r>
          </a:p>
          <a:p>
            <a:pPr marL="0" indent="0">
              <a:buNone/>
            </a:pPr>
            <a:r>
              <a:rPr lang="en-US" sz="2400" dirty="0">
                <a:latin typeface="Times New Roman" panose="02020603050405020304" pitchFamily="18" charset="0"/>
                <a:cs typeface="Times New Roman" panose="02020603050405020304" pitchFamily="18" charset="0"/>
              </a:rPr>
              <a:t>Direct Expenses: Costs directly connected to a specific job or product.</a:t>
            </a:r>
            <a:br>
              <a:rPr lang="en-US" sz="2400" dirty="0">
                <a:latin typeface="Times New Roman" panose="02020603050405020304" pitchFamily="18" charset="0"/>
                <a:cs typeface="Times New Roman" panose="02020603050405020304" pitchFamily="18" charset="0"/>
              </a:rPr>
            </a:br>
            <a:r>
              <a:rPr lang="en-US" sz="2400" dirty="0">
                <a:latin typeface="Times New Roman" panose="02020603050405020304" pitchFamily="18" charset="0"/>
                <a:cs typeface="Times New Roman" panose="02020603050405020304" pitchFamily="18" charset="0"/>
              </a:rPr>
              <a:t>Example: Hiring special equipment, product design charges.</a:t>
            </a:r>
          </a:p>
          <a:p>
            <a:pPr marL="0" indent="0">
              <a:buNone/>
            </a:pPr>
            <a:r>
              <a:rPr lang="en-US" sz="2400" dirty="0">
                <a:latin typeface="Times New Roman" panose="02020603050405020304" pitchFamily="18" charset="0"/>
                <a:cs typeface="Times New Roman" panose="02020603050405020304" pitchFamily="18" charset="0"/>
              </a:rPr>
              <a:t>Indirect Expenses: General expenses not directly linked to one unit.</a:t>
            </a:r>
            <a:br>
              <a:rPr lang="en-US" sz="2400" dirty="0">
                <a:latin typeface="Times New Roman" panose="02020603050405020304" pitchFamily="18" charset="0"/>
                <a:cs typeface="Times New Roman" panose="02020603050405020304" pitchFamily="18" charset="0"/>
              </a:rPr>
            </a:br>
            <a:r>
              <a:rPr lang="en-US" sz="2400" dirty="0">
                <a:latin typeface="Times New Roman" panose="02020603050405020304" pitchFamily="18" charset="0"/>
                <a:cs typeface="Times New Roman" panose="02020603050405020304" pitchFamily="18" charset="0"/>
              </a:rPr>
              <a:t>Example: Rent, lighting, depreciation, insurance.</a:t>
            </a:r>
          </a:p>
          <a:p>
            <a:pPr marL="0" indent="0">
              <a:buNone/>
            </a:pPr>
            <a:endParaRPr lang="en-IN" dirty="0"/>
          </a:p>
        </p:txBody>
      </p:sp>
    </p:spTree>
    <p:extLst>
      <p:ext uri="{BB962C8B-B14F-4D97-AF65-F5344CB8AC3E}">
        <p14:creationId xmlns:p14="http://schemas.microsoft.com/office/powerpoint/2010/main" val="4688360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36B59B4-5ED3-B80C-5E88-DB80875A608D}"/>
              </a:ext>
            </a:extLst>
          </p:cNvPr>
          <p:cNvSpPr>
            <a:spLocks noGrp="1"/>
          </p:cNvSpPr>
          <p:nvPr>
            <p:ph idx="1"/>
          </p:nvPr>
        </p:nvSpPr>
        <p:spPr>
          <a:xfrm>
            <a:off x="324465" y="1573161"/>
            <a:ext cx="11621729" cy="5132439"/>
          </a:xfrm>
        </p:spPr>
        <p:txBody>
          <a:bodyPr>
            <a:normAutofit fontScale="85000" lnSpcReduction="20000"/>
          </a:bodyPr>
          <a:lstStyle/>
          <a:p>
            <a:pPr marL="0" indent="0">
              <a:buNone/>
            </a:pPr>
            <a:r>
              <a:rPr lang="en-US" sz="2400" b="1" dirty="0">
                <a:solidFill>
                  <a:schemeClr val="accent1"/>
                </a:solidFill>
                <a:latin typeface="Times New Roman" panose="02020603050405020304" pitchFamily="18" charset="0"/>
                <a:cs typeface="Times New Roman" panose="02020603050405020304" pitchFamily="18" charset="0"/>
              </a:rPr>
              <a:t>2. Classification According to Functions</a:t>
            </a:r>
          </a:p>
          <a:p>
            <a:pPr marL="0" indent="0">
              <a:buNone/>
            </a:pPr>
            <a:r>
              <a:rPr lang="en-US" sz="2400" dirty="0">
                <a:latin typeface="Times New Roman" panose="02020603050405020304" pitchFamily="18" charset="0"/>
                <a:cs typeface="Times New Roman" panose="02020603050405020304" pitchFamily="18" charset="0"/>
              </a:rPr>
              <a:t>Costs are grouped according to the different activities or functions of a business.</a:t>
            </a:r>
          </a:p>
          <a:p>
            <a:pPr marL="514350" indent="-514350">
              <a:buFont typeface="+mj-lt"/>
              <a:buAutoNum type="alphaLcPeriod"/>
            </a:pPr>
            <a:r>
              <a:rPr lang="en-US" sz="2400" b="1" dirty="0">
                <a:latin typeface="Times New Roman" panose="02020603050405020304" pitchFamily="18" charset="0"/>
                <a:cs typeface="Times New Roman" panose="02020603050405020304" pitchFamily="18" charset="0"/>
              </a:rPr>
              <a:t>Production or Manufacturing Cost: </a:t>
            </a:r>
            <a:r>
              <a:rPr lang="en-US" sz="2400" dirty="0">
                <a:latin typeface="Times New Roman" panose="02020603050405020304" pitchFamily="18" charset="0"/>
                <a:cs typeface="Times New Roman" panose="02020603050405020304" pitchFamily="18" charset="0"/>
              </a:rPr>
              <a:t>All expenses related to the actual manufacturing of goods.</a:t>
            </a:r>
            <a:br>
              <a:rPr lang="en-US" sz="2400" dirty="0">
                <a:latin typeface="Times New Roman" panose="02020603050405020304" pitchFamily="18" charset="0"/>
                <a:cs typeface="Times New Roman" panose="02020603050405020304" pitchFamily="18" charset="0"/>
              </a:rPr>
            </a:br>
            <a:r>
              <a:rPr lang="en-US" sz="2400" dirty="0">
                <a:latin typeface="Times New Roman" panose="02020603050405020304" pitchFamily="18" charset="0"/>
                <a:cs typeface="Times New Roman" panose="02020603050405020304" pitchFamily="18" charset="0"/>
              </a:rPr>
              <a:t>Example: Raw material, factory rent, depreciation on machinery.   </a:t>
            </a:r>
          </a:p>
          <a:p>
            <a:pPr marL="514350" indent="-514350">
              <a:buFont typeface="+mj-lt"/>
              <a:buAutoNum type="alphaLcPeriod"/>
            </a:pPr>
            <a:r>
              <a:rPr lang="en-US" sz="2400" b="1" dirty="0">
                <a:latin typeface="Times New Roman" panose="02020603050405020304" pitchFamily="18" charset="0"/>
                <a:cs typeface="Times New Roman" panose="02020603050405020304" pitchFamily="18" charset="0"/>
              </a:rPr>
              <a:t>Administration Cost: </a:t>
            </a:r>
            <a:r>
              <a:rPr lang="en-US" sz="2400" dirty="0">
                <a:latin typeface="Times New Roman" panose="02020603050405020304" pitchFamily="18" charset="0"/>
                <a:cs typeface="Times New Roman" panose="02020603050405020304" pitchFamily="18" charset="0"/>
              </a:rPr>
              <a:t>Expenses related to managing and controlling business operations.</a:t>
            </a:r>
            <a:br>
              <a:rPr lang="en-US" sz="2400" dirty="0">
                <a:latin typeface="Times New Roman" panose="02020603050405020304" pitchFamily="18" charset="0"/>
                <a:cs typeface="Times New Roman" panose="02020603050405020304" pitchFamily="18" charset="0"/>
              </a:rPr>
            </a:br>
            <a:r>
              <a:rPr lang="en-US" sz="2400" dirty="0">
                <a:latin typeface="Times New Roman" panose="02020603050405020304" pitchFamily="18" charset="0"/>
                <a:cs typeface="Times New Roman" panose="02020603050405020304" pitchFamily="18" charset="0"/>
              </a:rPr>
              <a:t>Example: Office salaries, stationery, audit fees.</a:t>
            </a:r>
          </a:p>
          <a:p>
            <a:pPr marL="514350" indent="-514350">
              <a:buFont typeface="+mj-lt"/>
              <a:buAutoNum type="alphaLcPeriod"/>
            </a:pPr>
            <a:r>
              <a:rPr lang="en-US" sz="2400" b="1" dirty="0">
                <a:latin typeface="Times New Roman" panose="02020603050405020304" pitchFamily="18" charset="0"/>
                <a:cs typeface="Times New Roman" panose="02020603050405020304" pitchFamily="18" charset="0"/>
              </a:rPr>
              <a:t>Selling Cost: </a:t>
            </a:r>
            <a:r>
              <a:rPr lang="en-US" sz="2400" dirty="0">
                <a:latin typeface="Times New Roman" panose="02020603050405020304" pitchFamily="18" charset="0"/>
                <a:cs typeface="Times New Roman" panose="02020603050405020304" pitchFamily="18" charset="0"/>
              </a:rPr>
              <a:t>Costs incurred to promote and sell products.</a:t>
            </a:r>
            <a:br>
              <a:rPr lang="en-US" sz="2400" dirty="0">
                <a:latin typeface="Times New Roman" panose="02020603050405020304" pitchFamily="18" charset="0"/>
                <a:cs typeface="Times New Roman" panose="02020603050405020304" pitchFamily="18" charset="0"/>
              </a:rPr>
            </a:br>
            <a:r>
              <a:rPr lang="en-US" sz="2400" dirty="0">
                <a:latin typeface="Times New Roman" panose="02020603050405020304" pitchFamily="18" charset="0"/>
                <a:cs typeface="Times New Roman" panose="02020603050405020304" pitchFamily="18" charset="0"/>
              </a:rPr>
              <a:t>Example: Advertising, sales commission, samples.</a:t>
            </a:r>
          </a:p>
          <a:p>
            <a:pPr marL="514350" indent="-514350">
              <a:buFont typeface="+mj-lt"/>
              <a:buAutoNum type="alphaLcPeriod"/>
            </a:pPr>
            <a:r>
              <a:rPr lang="en-US" sz="2400" b="1" dirty="0">
                <a:latin typeface="Times New Roman" panose="02020603050405020304" pitchFamily="18" charset="0"/>
                <a:cs typeface="Times New Roman" panose="02020603050405020304" pitchFamily="18" charset="0"/>
              </a:rPr>
              <a:t>Distribution Cost: </a:t>
            </a:r>
            <a:r>
              <a:rPr lang="en-US" sz="2400" dirty="0">
                <a:latin typeface="Times New Roman" panose="02020603050405020304" pitchFamily="18" charset="0"/>
                <a:cs typeface="Times New Roman" panose="02020603050405020304" pitchFamily="18" charset="0"/>
              </a:rPr>
              <a:t>Costs of delivering finished goods to customers.</a:t>
            </a:r>
            <a:br>
              <a:rPr lang="en-US" sz="2400" dirty="0">
                <a:latin typeface="Times New Roman" panose="02020603050405020304" pitchFamily="18" charset="0"/>
                <a:cs typeface="Times New Roman" panose="02020603050405020304" pitchFamily="18" charset="0"/>
              </a:rPr>
            </a:br>
            <a:r>
              <a:rPr lang="en-US" sz="2400" dirty="0">
                <a:latin typeface="Times New Roman" panose="02020603050405020304" pitchFamily="18" charset="0"/>
                <a:cs typeface="Times New Roman" panose="02020603050405020304" pitchFamily="18" charset="0"/>
              </a:rPr>
              <a:t>Example: Packing, shipping, delivery van fuel.</a:t>
            </a:r>
          </a:p>
          <a:p>
            <a:pPr marL="514350" indent="-514350">
              <a:buFont typeface="+mj-lt"/>
              <a:buAutoNum type="alphaLcPeriod"/>
            </a:pPr>
            <a:r>
              <a:rPr lang="en-US" sz="2400" b="1" dirty="0">
                <a:latin typeface="Times New Roman" panose="02020603050405020304" pitchFamily="18" charset="0"/>
                <a:cs typeface="Times New Roman" panose="02020603050405020304" pitchFamily="18" charset="0"/>
              </a:rPr>
              <a:t>Research and Development Cost:</a:t>
            </a:r>
          </a:p>
          <a:p>
            <a:pPr marL="0" indent="0">
              <a:buNone/>
            </a:pPr>
            <a:r>
              <a:rPr lang="en-US" sz="2400" dirty="0">
                <a:latin typeface="Times New Roman" panose="02020603050405020304" pitchFamily="18" charset="0"/>
                <a:cs typeface="Times New Roman" panose="02020603050405020304" pitchFamily="18" charset="0"/>
              </a:rPr>
              <a:t>       Research Cost: For finding new ideas or products.</a:t>
            </a:r>
          </a:p>
          <a:p>
            <a:pPr marL="0" indent="0">
              <a:buNone/>
            </a:pPr>
            <a:r>
              <a:rPr lang="en-US" sz="2400" dirty="0">
                <a:latin typeface="Times New Roman" panose="02020603050405020304" pitchFamily="18" charset="0"/>
                <a:cs typeface="Times New Roman" panose="02020603050405020304" pitchFamily="18" charset="0"/>
              </a:rPr>
              <a:t>       Development Cost: For converting ideas into usable products.</a:t>
            </a:r>
            <a:br>
              <a:rPr lang="en-US" sz="2400" dirty="0">
                <a:latin typeface="Times New Roman" panose="02020603050405020304" pitchFamily="18" charset="0"/>
                <a:cs typeface="Times New Roman" panose="02020603050405020304" pitchFamily="18" charset="0"/>
              </a:rPr>
            </a:br>
            <a:r>
              <a:rPr lang="en-US" sz="2400" dirty="0">
                <a:latin typeface="Times New Roman" panose="02020603050405020304" pitchFamily="18" charset="0"/>
                <a:cs typeface="Times New Roman" panose="02020603050405020304" pitchFamily="18" charset="0"/>
              </a:rPr>
              <a:t>       Example: Lab testing, prototype design.</a:t>
            </a:r>
          </a:p>
          <a:p>
            <a:pPr marL="514350" indent="-514350">
              <a:buFont typeface="+mj-lt"/>
              <a:buAutoNum type="alphaLcPeriod" startAt="6"/>
            </a:pPr>
            <a:r>
              <a:rPr lang="en-US" sz="2400" b="1" dirty="0">
                <a:latin typeface="Times New Roman" panose="02020603050405020304" pitchFamily="18" charset="0"/>
                <a:cs typeface="Times New Roman" panose="02020603050405020304" pitchFamily="18" charset="0"/>
              </a:rPr>
              <a:t>Pre-Production Cost: </a:t>
            </a:r>
            <a:r>
              <a:rPr lang="en-US" sz="2400" dirty="0">
                <a:latin typeface="Times New Roman" panose="02020603050405020304" pitchFamily="18" charset="0"/>
                <a:cs typeface="Times New Roman" panose="02020603050405020304" pitchFamily="18" charset="0"/>
              </a:rPr>
              <a:t>Costs incurred before starting mass production.</a:t>
            </a:r>
            <a:br>
              <a:rPr lang="en-US" sz="2400" dirty="0">
                <a:latin typeface="Times New Roman" panose="02020603050405020304" pitchFamily="18" charset="0"/>
                <a:cs typeface="Times New Roman" panose="02020603050405020304" pitchFamily="18" charset="0"/>
              </a:rPr>
            </a:br>
            <a:r>
              <a:rPr lang="en-US" sz="2400" dirty="0">
                <a:latin typeface="Times New Roman" panose="02020603050405020304" pitchFamily="18" charset="0"/>
                <a:cs typeface="Times New Roman" panose="02020603050405020304" pitchFamily="18" charset="0"/>
              </a:rPr>
              <a:t>Example: Trial runs, pilot testing.</a:t>
            </a:r>
          </a:p>
          <a:p>
            <a:pPr marL="0" indent="0">
              <a:buNone/>
            </a:pPr>
            <a:endParaRPr lang="en-IN" dirty="0"/>
          </a:p>
        </p:txBody>
      </p:sp>
    </p:spTree>
    <p:extLst>
      <p:ext uri="{BB962C8B-B14F-4D97-AF65-F5344CB8AC3E}">
        <p14:creationId xmlns:p14="http://schemas.microsoft.com/office/powerpoint/2010/main" val="41040748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372E446-8C1F-0F34-1804-5E50BAC8B453}"/>
              </a:ext>
            </a:extLst>
          </p:cNvPr>
          <p:cNvSpPr>
            <a:spLocks noGrp="1"/>
          </p:cNvSpPr>
          <p:nvPr>
            <p:ph idx="1"/>
          </p:nvPr>
        </p:nvSpPr>
        <p:spPr>
          <a:xfrm>
            <a:off x="838200" y="1455175"/>
            <a:ext cx="10515600" cy="4955457"/>
          </a:xfrm>
        </p:spPr>
        <p:txBody>
          <a:bodyPr>
            <a:normAutofit/>
          </a:bodyPr>
          <a:lstStyle/>
          <a:p>
            <a:pPr marL="0" indent="0">
              <a:buNone/>
            </a:pPr>
            <a:r>
              <a:rPr lang="en-US" sz="2000" b="1" dirty="0">
                <a:solidFill>
                  <a:schemeClr val="accent1"/>
                </a:solidFill>
                <a:latin typeface="Times New Roman" panose="02020603050405020304" pitchFamily="18" charset="0"/>
                <a:cs typeface="Times New Roman" panose="02020603050405020304" pitchFamily="18" charset="0"/>
              </a:rPr>
              <a:t>3. Classification According to Behavior (Nature of Cost)</a:t>
            </a:r>
          </a:p>
          <a:p>
            <a:pPr marL="0" indent="0">
              <a:buNone/>
            </a:pPr>
            <a:r>
              <a:rPr lang="en-US" sz="2000" dirty="0">
                <a:latin typeface="Times New Roman" panose="02020603050405020304" pitchFamily="18" charset="0"/>
                <a:cs typeface="Times New Roman" panose="02020603050405020304" pitchFamily="18" charset="0"/>
              </a:rPr>
              <a:t>This classification shows how costs respond to changes in activity or output level.</a:t>
            </a:r>
          </a:p>
          <a:p>
            <a:pPr marL="514350" indent="-514350">
              <a:buFont typeface="+mj-lt"/>
              <a:buAutoNum type="alphaLcPeriod"/>
            </a:pPr>
            <a:r>
              <a:rPr lang="en-US" sz="2000" b="1" dirty="0">
                <a:latin typeface="Times New Roman" panose="02020603050405020304" pitchFamily="18" charset="0"/>
                <a:cs typeface="Times New Roman" panose="02020603050405020304" pitchFamily="18" charset="0"/>
              </a:rPr>
              <a:t>Variable Costs: </a:t>
            </a:r>
            <a:r>
              <a:rPr lang="en-US" sz="2000" dirty="0">
                <a:latin typeface="Times New Roman" panose="02020603050405020304" pitchFamily="18" charset="0"/>
                <a:cs typeface="Times New Roman" panose="02020603050405020304" pitchFamily="18" charset="0"/>
              </a:rPr>
              <a:t>Change in direct proportion to output.</a:t>
            </a: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Example: Raw materials, direct labour, power consumption.</a:t>
            </a:r>
          </a:p>
          <a:p>
            <a:pPr marL="514350" indent="-514350">
              <a:buFont typeface="+mj-lt"/>
              <a:buAutoNum type="alphaLcPeriod"/>
            </a:pPr>
            <a:r>
              <a:rPr lang="en-US" sz="2000" b="1" dirty="0">
                <a:latin typeface="Times New Roman" panose="02020603050405020304" pitchFamily="18" charset="0"/>
                <a:cs typeface="Times New Roman" panose="02020603050405020304" pitchFamily="18" charset="0"/>
              </a:rPr>
              <a:t>Fixed Costs: </a:t>
            </a:r>
            <a:r>
              <a:rPr lang="en-US" sz="2000" dirty="0">
                <a:latin typeface="Times New Roman" panose="02020603050405020304" pitchFamily="18" charset="0"/>
                <a:cs typeface="Times New Roman" panose="02020603050405020304" pitchFamily="18" charset="0"/>
              </a:rPr>
              <a:t>Remain constant regardless of production volume (within a range).</a:t>
            </a: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Example: Rent, salaries, insurance.</a:t>
            </a:r>
          </a:p>
          <a:p>
            <a:pPr marL="514350" indent="-514350">
              <a:buFont typeface="+mj-lt"/>
              <a:buAutoNum type="alphaLcPeriod"/>
            </a:pPr>
            <a:r>
              <a:rPr lang="en-US" sz="2000" b="1" dirty="0">
                <a:latin typeface="Times New Roman" panose="02020603050405020304" pitchFamily="18" charset="0"/>
                <a:cs typeface="Times New Roman" panose="02020603050405020304" pitchFamily="18" charset="0"/>
              </a:rPr>
              <a:t>Semi-Variable Costs: </a:t>
            </a:r>
            <a:r>
              <a:rPr lang="en-US" sz="2000" dirty="0">
                <a:latin typeface="Times New Roman" panose="02020603050405020304" pitchFamily="18" charset="0"/>
                <a:cs typeface="Times New Roman" panose="02020603050405020304" pitchFamily="18" charset="0"/>
              </a:rPr>
              <a:t>Partly fixed and partly variable.</a:t>
            </a: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Example: Telephone bills (fixed line rent + call charges).</a:t>
            </a:r>
          </a:p>
          <a:p>
            <a:pPr marL="0" indent="0">
              <a:buNone/>
            </a:pPr>
            <a:r>
              <a:rPr lang="en-US" sz="2000" b="1" dirty="0">
                <a:solidFill>
                  <a:schemeClr val="accent1"/>
                </a:solidFill>
                <a:latin typeface="Times New Roman" panose="02020603050405020304" pitchFamily="18" charset="0"/>
                <a:cs typeface="Times New Roman" panose="02020603050405020304" pitchFamily="18" charset="0"/>
              </a:rPr>
              <a:t>4. Classification According to Controllability</a:t>
            </a:r>
          </a:p>
          <a:p>
            <a:pPr marL="0" indent="0">
              <a:buNone/>
            </a:pPr>
            <a:r>
              <a:rPr lang="en-US" sz="2000" dirty="0">
                <a:latin typeface="Times New Roman" panose="02020603050405020304" pitchFamily="18" charset="0"/>
                <a:cs typeface="Times New Roman" panose="02020603050405020304" pitchFamily="18" charset="0"/>
              </a:rPr>
              <a:t>This classification depends on whether a manager can control the cost.</a:t>
            </a:r>
          </a:p>
          <a:p>
            <a:pPr marL="514350" indent="-514350">
              <a:buFont typeface="+mj-lt"/>
              <a:buAutoNum type="alphaLcPeriod"/>
            </a:pPr>
            <a:r>
              <a:rPr lang="en-US" sz="2000" b="1" dirty="0">
                <a:latin typeface="Times New Roman" panose="02020603050405020304" pitchFamily="18" charset="0"/>
                <a:cs typeface="Times New Roman" panose="02020603050405020304" pitchFamily="18" charset="0"/>
              </a:rPr>
              <a:t>Controllable Costs: </a:t>
            </a:r>
            <a:r>
              <a:rPr lang="en-US" sz="2000" dirty="0">
                <a:latin typeface="Times New Roman" panose="02020603050405020304" pitchFamily="18" charset="0"/>
                <a:cs typeface="Times New Roman" panose="02020603050405020304" pitchFamily="18" charset="0"/>
              </a:rPr>
              <a:t>Can be influenced or controlled by the manager.</a:t>
            </a: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Example: Material wastage, overtime cost.</a:t>
            </a:r>
          </a:p>
          <a:p>
            <a:pPr marL="514350" indent="-514350">
              <a:buFont typeface="+mj-lt"/>
              <a:buAutoNum type="alphaLcPeriod"/>
            </a:pPr>
            <a:r>
              <a:rPr lang="en-US" sz="2000" b="1" dirty="0">
                <a:latin typeface="Times New Roman" panose="02020603050405020304" pitchFamily="18" charset="0"/>
                <a:cs typeface="Times New Roman" panose="02020603050405020304" pitchFamily="18" charset="0"/>
              </a:rPr>
              <a:t>Uncontrollable Costs: </a:t>
            </a:r>
            <a:r>
              <a:rPr lang="en-US" sz="2000" dirty="0">
                <a:latin typeface="Times New Roman" panose="02020603050405020304" pitchFamily="18" charset="0"/>
                <a:cs typeface="Times New Roman" panose="02020603050405020304" pitchFamily="18" charset="0"/>
              </a:rPr>
              <a:t>Cannot be changed by the manager in the short term.</a:t>
            </a: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Example: Factory rent, depreciation.</a:t>
            </a:r>
          </a:p>
          <a:p>
            <a:pPr marL="0" indent="0">
              <a:buNone/>
            </a:pPr>
            <a:endParaRPr lang="en-IN" dirty="0"/>
          </a:p>
        </p:txBody>
      </p:sp>
    </p:spTree>
    <p:extLst>
      <p:ext uri="{BB962C8B-B14F-4D97-AF65-F5344CB8AC3E}">
        <p14:creationId xmlns:p14="http://schemas.microsoft.com/office/powerpoint/2010/main" val="12154795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50A82FC-ECB5-7E85-FFBF-8EFECBE89585}"/>
              </a:ext>
            </a:extLst>
          </p:cNvPr>
          <p:cNvSpPr>
            <a:spLocks noGrp="1"/>
          </p:cNvSpPr>
          <p:nvPr>
            <p:ph idx="1"/>
          </p:nvPr>
        </p:nvSpPr>
        <p:spPr>
          <a:xfrm>
            <a:off x="838200" y="1465006"/>
            <a:ext cx="10515600" cy="4711957"/>
          </a:xfrm>
        </p:spPr>
        <p:txBody>
          <a:bodyPr>
            <a:normAutofit/>
          </a:bodyPr>
          <a:lstStyle/>
          <a:p>
            <a:pPr marL="0" indent="0">
              <a:buNone/>
            </a:pPr>
            <a:r>
              <a:rPr lang="en-US" sz="2000" b="1" dirty="0">
                <a:solidFill>
                  <a:schemeClr val="accent1"/>
                </a:solidFill>
                <a:latin typeface="Times New Roman" panose="02020603050405020304" pitchFamily="18" charset="0"/>
                <a:cs typeface="Times New Roman" panose="02020603050405020304" pitchFamily="18" charset="0"/>
              </a:rPr>
              <a:t>5. Classification According to Normality</a:t>
            </a:r>
          </a:p>
          <a:p>
            <a:pPr marL="457200" indent="-457200">
              <a:buFont typeface="+mj-lt"/>
              <a:buAutoNum type="alphaLcPeriod"/>
            </a:pPr>
            <a:r>
              <a:rPr lang="en-US" sz="2000" b="1" dirty="0">
                <a:latin typeface="Times New Roman" panose="02020603050405020304" pitchFamily="18" charset="0"/>
                <a:cs typeface="Times New Roman" panose="02020603050405020304" pitchFamily="18" charset="0"/>
              </a:rPr>
              <a:t>Normal Costs: </a:t>
            </a:r>
            <a:r>
              <a:rPr lang="en-US" sz="2000" dirty="0">
                <a:latin typeface="Times New Roman" panose="02020603050405020304" pitchFamily="18" charset="0"/>
                <a:cs typeface="Times New Roman" panose="02020603050405020304" pitchFamily="18" charset="0"/>
              </a:rPr>
              <a:t>Costs that occur regularly under normal working conditions.</a:t>
            </a: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Example: Regular wages, power costs.</a:t>
            </a:r>
          </a:p>
          <a:p>
            <a:pPr marL="457200" indent="-457200">
              <a:buFont typeface="+mj-lt"/>
              <a:buAutoNum type="alphaLcPeriod"/>
            </a:pPr>
            <a:r>
              <a:rPr lang="en-US" sz="2000" b="1" dirty="0">
                <a:latin typeface="Times New Roman" panose="02020603050405020304" pitchFamily="18" charset="0"/>
                <a:cs typeface="Times New Roman" panose="02020603050405020304" pitchFamily="18" charset="0"/>
              </a:rPr>
              <a:t>Abnormal Costs: </a:t>
            </a:r>
            <a:r>
              <a:rPr lang="en-US" sz="2000" dirty="0">
                <a:latin typeface="Times New Roman" panose="02020603050405020304" pitchFamily="18" charset="0"/>
                <a:cs typeface="Times New Roman" panose="02020603050405020304" pitchFamily="18" charset="0"/>
              </a:rPr>
              <a:t>Unusual costs that arise due to unexpected situations.</a:t>
            </a: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Example: Loss from fire, accident repairs.</a:t>
            </a:r>
          </a:p>
          <a:p>
            <a:pPr marL="0" indent="0">
              <a:buNone/>
            </a:pPr>
            <a:r>
              <a:rPr lang="en-US" sz="2000" b="1" dirty="0">
                <a:solidFill>
                  <a:schemeClr val="accent1"/>
                </a:solidFill>
                <a:latin typeface="Times New Roman" panose="02020603050405020304" pitchFamily="18" charset="0"/>
                <a:cs typeface="Times New Roman" panose="02020603050405020304" pitchFamily="18" charset="0"/>
              </a:rPr>
              <a:t>6. Classification According to Decision-Making (Relevance of Cost)</a:t>
            </a:r>
          </a:p>
          <a:p>
            <a:pPr marL="0" indent="0">
              <a:buNone/>
            </a:pPr>
            <a:r>
              <a:rPr lang="en-US" sz="2000" dirty="0">
                <a:latin typeface="Times New Roman" panose="02020603050405020304" pitchFamily="18" charset="0"/>
                <a:cs typeface="Times New Roman" panose="02020603050405020304" pitchFamily="18" charset="0"/>
              </a:rPr>
              <a:t>Used for managerial and strategic decisions.</a:t>
            </a:r>
          </a:p>
          <a:p>
            <a:pPr marL="457200" indent="-457200">
              <a:buFont typeface="+mj-lt"/>
              <a:buAutoNum type="alphaLcPeriod"/>
            </a:pPr>
            <a:r>
              <a:rPr lang="en-US" sz="2000" b="1" dirty="0">
                <a:latin typeface="Times New Roman" panose="02020603050405020304" pitchFamily="18" charset="0"/>
                <a:cs typeface="Times New Roman" panose="02020603050405020304" pitchFamily="18" charset="0"/>
              </a:rPr>
              <a:t>Shut-Down Cost: </a:t>
            </a:r>
            <a:r>
              <a:rPr lang="en-US" sz="2000" dirty="0">
                <a:latin typeface="Times New Roman" panose="02020603050405020304" pitchFamily="18" charset="0"/>
                <a:cs typeface="Times New Roman" panose="02020603050405020304" pitchFamily="18" charset="0"/>
              </a:rPr>
              <a:t>Costs that continue even if production stops temporarily.</a:t>
            </a: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Example: Rent, insurance.</a:t>
            </a:r>
          </a:p>
          <a:p>
            <a:pPr marL="457200" indent="-457200">
              <a:buFont typeface="+mj-lt"/>
              <a:buAutoNum type="alphaLcPeriod"/>
            </a:pPr>
            <a:r>
              <a:rPr lang="en-US" sz="2000" b="1" dirty="0">
                <a:latin typeface="Times New Roman" panose="02020603050405020304" pitchFamily="18" charset="0"/>
                <a:cs typeface="Times New Roman" panose="02020603050405020304" pitchFamily="18" charset="0"/>
              </a:rPr>
              <a:t>Sunk Cost: </a:t>
            </a:r>
            <a:r>
              <a:rPr lang="en-US" sz="2000" dirty="0">
                <a:latin typeface="Times New Roman" panose="02020603050405020304" pitchFamily="18" charset="0"/>
                <a:cs typeface="Times New Roman" panose="02020603050405020304" pitchFamily="18" charset="0"/>
              </a:rPr>
              <a:t>Cost already incurred and cannot be recovered.</a:t>
            </a: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Example: Old machinery purchase cost.</a:t>
            </a:r>
          </a:p>
          <a:p>
            <a:pPr marL="457200" indent="-457200">
              <a:buFont typeface="+mj-lt"/>
              <a:buAutoNum type="alphaLcPeriod"/>
            </a:pPr>
            <a:r>
              <a:rPr lang="en-US" sz="2000" b="1" dirty="0">
                <a:latin typeface="Times New Roman" panose="02020603050405020304" pitchFamily="18" charset="0"/>
                <a:cs typeface="Times New Roman" panose="02020603050405020304" pitchFamily="18" charset="0"/>
              </a:rPr>
              <a:t>Opportunity Cost: </a:t>
            </a:r>
            <a:r>
              <a:rPr lang="en-US" sz="2000" dirty="0">
                <a:latin typeface="Times New Roman" panose="02020603050405020304" pitchFamily="18" charset="0"/>
                <a:cs typeface="Times New Roman" panose="02020603050405020304" pitchFamily="18" charset="0"/>
              </a:rPr>
              <a:t>Benefit lost when one option is chosen over another.</a:t>
            </a: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Example: Interest lost by using funds for machinery instead of investment</a:t>
            </a:r>
            <a:r>
              <a:rPr lang="en-US" sz="2400" dirty="0">
                <a:latin typeface="Times New Roman" panose="02020603050405020304" pitchFamily="18" charset="0"/>
                <a:cs typeface="Times New Roman" panose="02020603050405020304" pitchFamily="18" charset="0"/>
              </a:rPr>
              <a:t>.</a:t>
            </a:r>
          </a:p>
          <a:p>
            <a:pPr marL="0" indent="0">
              <a:buNone/>
            </a:pPr>
            <a:endParaRPr lang="en-IN" dirty="0"/>
          </a:p>
        </p:txBody>
      </p:sp>
    </p:spTree>
    <p:extLst>
      <p:ext uri="{BB962C8B-B14F-4D97-AF65-F5344CB8AC3E}">
        <p14:creationId xmlns:p14="http://schemas.microsoft.com/office/powerpoint/2010/main" val="14150211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3D8F550-A3DD-4003-C1D9-97CC100A0592}"/>
              </a:ext>
            </a:extLst>
          </p:cNvPr>
          <p:cNvSpPr>
            <a:spLocks noGrp="1"/>
          </p:cNvSpPr>
          <p:nvPr>
            <p:ph idx="1"/>
          </p:nvPr>
        </p:nvSpPr>
        <p:spPr>
          <a:xfrm>
            <a:off x="409903" y="1303282"/>
            <a:ext cx="11487807" cy="5412828"/>
          </a:xfrm>
        </p:spPr>
        <p:txBody>
          <a:bodyPr>
            <a:normAutofit/>
          </a:bodyPr>
          <a:lstStyle/>
          <a:p>
            <a:pPr marL="0" indent="0">
              <a:buNone/>
            </a:pPr>
            <a:r>
              <a:rPr lang="en-US" sz="2400" b="1" dirty="0">
                <a:solidFill>
                  <a:schemeClr val="accent1"/>
                </a:solidFill>
                <a:latin typeface="Times New Roman" panose="02020603050405020304" pitchFamily="18" charset="0"/>
                <a:cs typeface="Times New Roman" panose="02020603050405020304" pitchFamily="18" charset="0"/>
              </a:rPr>
              <a:t>METHODS OF COSTING</a:t>
            </a:r>
          </a:p>
          <a:p>
            <a:pPr marL="0" indent="0">
              <a:buNone/>
            </a:pPr>
            <a:r>
              <a:rPr lang="en-US" sz="2000" dirty="0">
                <a:latin typeface="Times New Roman" panose="02020603050405020304" pitchFamily="18" charset="0"/>
                <a:cs typeface="Times New Roman" panose="02020603050405020304" pitchFamily="18" charset="0"/>
              </a:rPr>
              <a:t>Methods of costing refer to the techniques or procedures used to determine the cost of products or services. The method used depends on the nature of production and the type of industry</a:t>
            </a:r>
            <a:r>
              <a:rPr lang="en-US" sz="2000" dirty="0"/>
              <a:t>.</a:t>
            </a:r>
          </a:p>
          <a:p>
            <a:pPr marL="0" indent="0">
              <a:buNone/>
            </a:pPr>
            <a:r>
              <a:rPr lang="en-US" sz="2000" dirty="0">
                <a:latin typeface="Times New Roman" panose="02020603050405020304" pitchFamily="18" charset="0"/>
                <a:cs typeface="Times New Roman" panose="02020603050405020304" pitchFamily="18" charset="0"/>
              </a:rPr>
              <a:t>Methods of costing are divided into two categories:</a:t>
            </a:r>
          </a:p>
          <a:p>
            <a:r>
              <a:rPr lang="en-IN" sz="2000" dirty="0">
                <a:latin typeface="Times New Roman" panose="02020603050405020304" pitchFamily="18" charset="0"/>
                <a:cs typeface="Times New Roman" panose="02020603050405020304" pitchFamily="18" charset="0"/>
              </a:rPr>
              <a:t>Job Costing</a:t>
            </a:r>
          </a:p>
          <a:p>
            <a:r>
              <a:rPr lang="en-IN" sz="2000" dirty="0">
                <a:latin typeface="Times New Roman" panose="02020603050405020304" pitchFamily="18" charset="0"/>
                <a:cs typeface="Times New Roman" panose="02020603050405020304" pitchFamily="18" charset="0"/>
              </a:rPr>
              <a:t>Process Costing</a:t>
            </a:r>
          </a:p>
          <a:p>
            <a:pPr marL="0" indent="0">
              <a:buNone/>
            </a:pPr>
            <a:r>
              <a:rPr lang="en-IN" sz="2000" b="1" dirty="0">
                <a:latin typeface="Times New Roman" panose="02020603050405020304" pitchFamily="18" charset="0"/>
                <a:cs typeface="Times New Roman" panose="02020603050405020304" pitchFamily="18" charset="0"/>
              </a:rPr>
              <a:t>1. Job Costing</a:t>
            </a:r>
            <a:r>
              <a:rPr lang="en-IN" sz="2000" dirty="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Job Costing is a method used when products are made to meet specific customer requirements. Each job or work order is unique and treated as a separate cost unit. Costs are collected and recorded for each job separately.</a:t>
            </a:r>
            <a:endParaRPr lang="en-IN" sz="2000" dirty="0">
              <a:latin typeface="Times New Roman" panose="02020603050405020304" pitchFamily="18" charset="0"/>
              <a:cs typeface="Times New Roman" panose="02020603050405020304" pitchFamily="18" charset="0"/>
            </a:endParaRPr>
          </a:p>
          <a:p>
            <a:pPr marL="0" indent="0">
              <a:buNone/>
            </a:pPr>
            <a:r>
              <a:rPr lang="en-US" sz="2000" dirty="0">
                <a:latin typeface="Times New Roman" panose="02020603050405020304" pitchFamily="18" charset="0"/>
                <a:cs typeface="Times New Roman" panose="02020603050405020304" pitchFamily="18" charset="0"/>
              </a:rPr>
              <a:t>Examples: Construction of buildings or bridges, Custom furniture or machine manufacturing.</a:t>
            </a:r>
          </a:p>
          <a:p>
            <a:pPr marL="0" indent="0">
              <a:buNone/>
            </a:pPr>
            <a:r>
              <a:rPr lang="en-US" sz="2000" b="1" dirty="0">
                <a:latin typeface="Times New Roman" panose="02020603050405020304" pitchFamily="18" charset="0"/>
                <a:cs typeface="Times New Roman" panose="02020603050405020304" pitchFamily="18" charset="0"/>
              </a:rPr>
              <a:t>(</a:t>
            </a:r>
            <a:r>
              <a:rPr lang="en-US" sz="2000" b="1" dirty="0" err="1">
                <a:latin typeface="Times New Roman" panose="02020603050405020304" pitchFamily="18" charset="0"/>
                <a:cs typeface="Times New Roman" panose="02020603050405020304" pitchFamily="18" charset="0"/>
              </a:rPr>
              <a:t>i</a:t>
            </a:r>
            <a:r>
              <a:rPr lang="en-US" sz="2000" b="1" dirty="0">
                <a:latin typeface="Times New Roman" panose="02020603050405020304" pitchFamily="18" charset="0"/>
                <a:cs typeface="Times New Roman" panose="02020603050405020304" pitchFamily="18" charset="0"/>
              </a:rPr>
              <a:t>) Batch Costing</a:t>
            </a:r>
            <a:r>
              <a:rPr lang="en-US" sz="2000" dirty="0">
                <a:latin typeface="Times New Roman" panose="02020603050405020304" pitchFamily="18" charset="0"/>
                <a:cs typeface="Times New Roman" panose="02020603050405020304" pitchFamily="18" charset="0"/>
              </a:rPr>
              <a:t>: Batch Costing is applied when a group of identical products is manufactured together as one batch. Each batch is treated as a single cost unit, and total cost is divided by the number of units in the batch to find cost per unit.</a:t>
            </a:r>
          </a:p>
          <a:p>
            <a:pPr marL="0" indent="0">
              <a:buNone/>
            </a:pPr>
            <a:r>
              <a:rPr lang="en-US" sz="2000" dirty="0">
                <a:latin typeface="Times New Roman" panose="02020603050405020304" pitchFamily="18" charset="0"/>
                <a:cs typeface="Times New Roman" panose="02020603050405020304" pitchFamily="18" charset="0"/>
              </a:rPr>
              <a:t>Examples: Medicine production, Nuts and bolts.</a:t>
            </a:r>
          </a:p>
          <a:p>
            <a:pPr marL="0" indent="0">
              <a:buNone/>
            </a:pPr>
            <a:endParaRPr lang="en-US" sz="2200" dirty="0">
              <a:latin typeface="Times New Roman" panose="02020603050405020304" pitchFamily="18" charset="0"/>
              <a:cs typeface="Times New Roman" panose="02020603050405020304" pitchFamily="18" charset="0"/>
            </a:endParaRPr>
          </a:p>
          <a:p>
            <a:pPr marL="0" indent="0">
              <a:buNone/>
            </a:pPr>
            <a:endParaRPr lang="en-IN" sz="2400" b="1" dirty="0">
              <a:solidFill>
                <a:schemeClr val="accent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6216057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B4649F7-A881-CA0B-19D7-CA6A1F6C9BFC}"/>
              </a:ext>
            </a:extLst>
          </p:cNvPr>
          <p:cNvSpPr>
            <a:spLocks noGrp="1"/>
          </p:cNvSpPr>
          <p:nvPr>
            <p:ph idx="1"/>
          </p:nvPr>
        </p:nvSpPr>
        <p:spPr>
          <a:xfrm>
            <a:off x="425669" y="1429406"/>
            <a:ext cx="11340662" cy="5223641"/>
          </a:xfrm>
        </p:spPr>
        <p:txBody>
          <a:bodyPr>
            <a:normAutofit/>
          </a:bodyPr>
          <a:lstStyle/>
          <a:p>
            <a:pPr marL="0" indent="0">
              <a:buNone/>
            </a:pPr>
            <a:r>
              <a:rPr lang="en-US" sz="2000" b="1" dirty="0">
                <a:latin typeface="Times New Roman" panose="02020603050405020304" pitchFamily="18" charset="0"/>
                <a:cs typeface="Times New Roman" panose="02020603050405020304" pitchFamily="18" charset="0"/>
              </a:rPr>
              <a:t>(ii) Contract or Terminal Costing: </a:t>
            </a:r>
            <a:r>
              <a:rPr lang="en-US" sz="2000" dirty="0">
                <a:latin typeface="Times New Roman" panose="02020603050405020304" pitchFamily="18" charset="0"/>
                <a:cs typeface="Times New Roman" panose="02020603050405020304" pitchFamily="18" charset="0"/>
              </a:rPr>
              <a:t>Used for large-scale, long-term jobs known as contracts. Each contract is treated as a separate cost unit, and costs are recorded against it.</a:t>
            </a: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The focus is on monitoring cost, profit, and work completion.</a:t>
            </a:r>
          </a:p>
          <a:p>
            <a:pPr marL="0" indent="0">
              <a:buNone/>
            </a:pPr>
            <a:r>
              <a:rPr lang="en-US" sz="2000" dirty="0">
                <a:latin typeface="Times New Roman" panose="02020603050405020304" pitchFamily="18" charset="0"/>
                <a:cs typeface="Times New Roman" panose="02020603050405020304" pitchFamily="18" charset="0"/>
              </a:rPr>
              <a:t>Examples: Construction of roads, dams, or buildings, Civil engineering projects.</a:t>
            </a:r>
          </a:p>
          <a:p>
            <a:pPr marL="0" indent="0">
              <a:buNone/>
            </a:pPr>
            <a:r>
              <a:rPr lang="en-US" sz="2000" b="1" dirty="0">
                <a:latin typeface="Times New Roman" panose="02020603050405020304" pitchFamily="18" charset="0"/>
                <a:cs typeface="Times New Roman" panose="02020603050405020304" pitchFamily="18" charset="0"/>
              </a:rPr>
              <a:t>(iii) Multiple or Composite Costing: </a:t>
            </a:r>
            <a:r>
              <a:rPr lang="en-US" sz="2000" dirty="0">
                <a:latin typeface="Times New Roman" panose="02020603050405020304" pitchFamily="18" charset="0"/>
                <a:cs typeface="Times New Roman" panose="02020603050405020304" pitchFamily="18" charset="0"/>
              </a:rPr>
              <a:t>Used in industries producing complex products made up of many components. Each component or part has its own cost, and then all costs are combined to find the total product cost.</a:t>
            </a:r>
          </a:p>
          <a:p>
            <a:pPr marL="0" indent="0">
              <a:buNone/>
            </a:pPr>
            <a:r>
              <a:rPr lang="en-US" sz="2000" dirty="0">
                <a:latin typeface="Times New Roman" panose="02020603050405020304" pitchFamily="18" charset="0"/>
                <a:cs typeface="Times New Roman" panose="02020603050405020304" pitchFamily="18" charset="0"/>
              </a:rPr>
              <a:t>Examples: Automobiles (car = engine + gearbox + </a:t>
            </a:r>
            <a:r>
              <a:rPr lang="en-US" sz="2000" dirty="0" err="1">
                <a:latin typeface="Times New Roman" panose="02020603050405020304" pitchFamily="18" charset="0"/>
                <a:cs typeface="Times New Roman" panose="02020603050405020304" pitchFamily="18" charset="0"/>
              </a:rPr>
              <a:t>tyres</a:t>
            </a:r>
            <a:r>
              <a:rPr lang="en-US" sz="2000" dirty="0">
                <a:latin typeface="Times New Roman" panose="02020603050405020304" pitchFamily="18" charset="0"/>
                <a:cs typeface="Times New Roman" panose="02020603050405020304" pitchFamily="18" charset="0"/>
              </a:rPr>
              <a:t> + interior parts), Aircraft manufacturing, Computer systems</a:t>
            </a:r>
          </a:p>
          <a:p>
            <a:pPr marL="0" indent="0">
              <a:buNone/>
            </a:pPr>
            <a:r>
              <a:rPr lang="en-US" sz="2000" b="1" dirty="0">
                <a:latin typeface="Times New Roman" panose="02020603050405020304" pitchFamily="18" charset="0"/>
                <a:cs typeface="Times New Roman" panose="02020603050405020304" pitchFamily="18" charset="0"/>
              </a:rPr>
              <a:t>2. Process Costing: </a:t>
            </a:r>
            <a:r>
              <a:rPr lang="en-US" sz="2000" dirty="0">
                <a:latin typeface="Times New Roman" panose="02020603050405020304" pitchFamily="18" charset="0"/>
                <a:cs typeface="Times New Roman" panose="02020603050405020304" pitchFamily="18" charset="0"/>
              </a:rPr>
              <a:t>Process costing is applied where production is continuous and the products are homogeneous (identical). Costs are collected for each process or department, and then the average cost per unit is calculated.</a:t>
            </a:r>
          </a:p>
          <a:p>
            <a:pPr marL="0" indent="0">
              <a:buNone/>
            </a:pPr>
            <a:r>
              <a:rPr lang="en-US" sz="2000" dirty="0">
                <a:latin typeface="Times New Roman" panose="02020603050405020304" pitchFamily="18" charset="0"/>
                <a:cs typeface="Times New Roman" panose="02020603050405020304" pitchFamily="18" charset="0"/>
              </a:rPr>
              <a:t>Examples: Chemical manufacturing, Cement, paper, or oil industries, Food processing and textile mills</a:t>
            </a:r>
          </a:p>
          <a:p>
            <a:pPr marL="0" indent="0">
              <a:buNone/>
            </a:pPr>
            <a:endParaRPr lang="en-US" sz="2000" dirty="0">
              <a:latin typeface="Times New Roman" panose="02020603050405020304" pitchFamily="18" charset="0"/>
              <a:cs typeface="Times New Roman" panose="02020603050405020304" pitchFamily="18" charset="0"/>
            </a:endParaRPr>
          </a:p>
          <a:p>
            <a:pPr marL="0" indent="0">
              <a:buNone/>
            </a:pPr>
            <a:endParaRPr lang="en-IN" sz="2000" dirty="0"/>
          </a:p>
        </p:txBody>
      </p:sp>
    </p:spTree>
    <p:extLst>
      <p:ext uri="{BB962C8B-B14F-4D97-AF65-F5344CB8AC3E}">
        <p14:creationId xmlns:p14="http://schemas.microsoft.com/office/powerpoint/2010/main" val="344330632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3C51054-066B-2CBD-80FA-78C2031B03AA}"/>
              </a:ext>
            </a:extLst>
          </p:cNvPr>
          <p:cNvSpPr>
            <a:spLocks noGrp="1"/>
          </p:cNvSpPr>
          <p:nvPr>
            <p:ph idx="1"/>
          </p:nvPr>
        </p:nvSpPr>
        <p:spPr>
          <a:xfrm>
            <a:off x="483475" y="1366345"/>
            <a:ext cx="11204027" cy="5244662"/>
          </a:xfrm>
        </p:spPr>
        <p:txBody>
          <a:bodyPr>
            <a:normAutofit/>
          </a:bodyPr>
          <a:lstStyle/>
          <a:p>
            <a:pPr marL="0" indent="0">
              <a:buNone/>
            </a:pPr>
            <a:r>
              <a:rPr lang="en-US" sz="2000" b="1" dirty="0">
                <a:latin typeface="Times New Roman" panose="02020603050405020304" pitchFamily="18" charset="0"/>
                <a:cs typeface="Times New Roman" panose="02020603050405020304" pitchFamily="18" charset="0"/>
              </a:rPr>
              <a:t>(</a:t>
            </a:r>
            <a:r>
              <a:rPr lang="en-US" sz="2000" b="1" dirty="0" err="1">
                <a:latin typeface="Times New Roman" panose="02020603050405020304" pitchFamily="18" charset="0"/>
                <a:cs typeface="Times New Roman" panose="02020603050405020304" pitchFamily="18" charset="0"/>
              </a:rPr>
              <a:t>i</a:t>
            </a:r>
            <a:r>
              <a:rPr lang="en-US" sz="2000" b="1" dirty="0">
                <a:latin typeface="Times New Roman" panose="02020603050405020304" pitchFamily="18" charset="0"/>
                <a:cs typeface="Times New Roman" panose="02020603050405020304" pitchFamily="18" charset="0"/>
              </a:rPr>
              <a:t>) Unit or Single Output Costing: </a:t>
            </a:r>
            <a:r>
              <a:rPr lang="en-US" sz="2000" dirty="0">
                <a:latin typeface="Times New Roman" panose="02020603050405020304" pitchFamily="18" charset="0"/>
                <a:cs typeface="Times New Roman" panose="02020603050405020304" pitchFamily="18" charset="0"/>
              </a:rPr>
              <a:t>Used when a company produces only one type of product on a large scale.</a:t>
            </a: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Cost per unit = Total cost ÷ Total number of units produced.</a:t>
            </a:r>
          </a:p>
          <a:p>
            <a:pPr marL="0" indent="0">
              <a:buNone/>
            </a:pPr>
            <a:r>
              <a:rPr lang="en-US" sz="2000" dirty="0">
                <a:latin typeface="Times New Roman" panose="02020603050405020304" pitchFamily="18" charset="0"/>
                <a:cs typeface="Times New Roman" panose="02020603050405020304" pitchFamily="18" charset="0"/>
              </a:rPr>
              <a:t>Examples: Brick-making units, Coal mining, Cement factories</a:t>
            </a:r>
          </a:p>
          <a:p>
            <a:pPr marL="0" indent="0">
              <a:buNone/>
            </a:pPr>
            <a:r>
              <a:rPr lang="en-US" sz="2000" b="1" dirty="0">
                <a:latin typeface="Times New Roman" panose="02020603050405020304" pitchFamily="18" charset="0"/>
                <a:cs typeface="Times New Roman" panose="02020603050405020304" pitchFamily="18" charset="0"/>
              </a:rPr>
              <a:t>(ii) Operating (Service) Costing: </a:t>
            </a:r>
            <a:r>
              <a:rPr lang="en-US" sz="2000" dirty="0">
                <a:latin typeface="Times New Roman" panose="02020603050405020304" pitchFamily="18" charset="0"/>
                <a:cs typeface="Times New Roman" panose="02020603050405020304" pitchFamily="18" charset="0"/>
              </a:rPr>
              <a:t>Applied by service-based organizations that provide services instead of manufacturing goods. The cost is calculated per service unit (like per passenger, per kilometre, per student, etc.).</a:t>
            </a:r>
          </a:p>
          <a:p>
            <a:pPr marL="0" indent="0">
              <a:buNone/>
            </a:pPr>
            <a:r>
              <a:rPr lang="en-US" sz="2000" dirty="0">
                <a:latin typeface="Times New Roman" panose="02020603050405020304" pitchFamily="18" charset="0"/>
                <a:cs typeface="Times New Roman" panose="02020603050405020304" pitchFamily="18" charset="0"/>
              </a:rPr>
              <a:t>Examples: Transport companies – cost per passenger kilometre, Educational institutions – cost per student, Hospitals – cost per bed or per patient, Power supply companies – cost per unit generated</a:t>
            </a:r>
          </a:p>
          <a:p>
            <a:pPr marL="0" indent="0">
              <a:buNone/>
            </a:pPr>
            <a:r>
              <a:rPr lang="en-US" sz="2000" b="1" dirty="0">
                <a:latin typeface="Times New Roman" panose="02020603050405020304" pitchFamily="18" charset="0"/>
                <a:cs typeface="Times New Roman" panose="02020603050405020304" pitchFamily="18" charset="0"/>
              </a:rPr>
              <a:t>(iii) Operation Costing: </a:t>
            </a:r>
            <a:r>
              <a:rPr lang="en-US" sz="2000" dirty="0">
                <a:latin typeface="Times New Roman" panose="02020603050405020304" pitchFamily="18" charset="0"/>
                <a:cs typeface="Times New Roman" panose="02020603050405020304" pitchFamily="18" charset="0"/>
              </a:rPr>
              <a:t>Used when the final product is made up of a series of operations or steps. Costs are determined for each operation separately rather than for the whole process.</a:t>
            </a:r>
          </a:p>
          <a:p>
            <a:pPr marL="0" indent="0">
              <a:buNone/>
            </a:pPr>
            <a:r>
              <a:rPr lang="en-US" sz="2000" dirty="0">
                <a:latin typeface="Times New Roman" panose="02020603050405020304" pitchFamily="18" charset="0"/>
                <a:cs typeface="Times New Roman" panose="02020603050405020304" pitchFamily="18" charset="0"/>
              </a:rPr>
              <a:t>Examples: Shoe manufacturing (cutting → stitching → polishing → packing)</a:t>
            </a:r>
          </a:p>
          <a:p>
            <a:pPr marL="0" indent="0">
              <a:buNone/>
            </a:pPr>
            <a:endParaRPr lang="en-IN" dirty="0"/>
          </a:p>
        </p:txBody>
      </p:sp>
    </p:spTree>
    <p:extLst>
      <p:ext uri="{BB962C8B-B14F-4D97-AF65-F5344CB8AC3E}">
        <p14:creationId xmlns:p14="http://schemas.microsoft.com/office/powerpoint/2010/main" val="90974582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8D6F837-FD5D-10E8-A66A-CFD8A72E9AEF}"/>
              </a:ext>
            </a:extLst>
          </p:cNvPr>
          <p:cNvSpPr>
            <a:spLocks noGrp="1"/>
          </p:cNvSpPr>
          <p:nvPr>
            <p:ph idx="1"/>
          </p:nvPr>
        </p:nvSpPr>
        <p:spPr>
          <a:xfrm>
            <a:off x="210207" y="1208690"/>
            <a:ext cx="11771586" cy="5912069"/>
          </a:xfrm>
        </p:spPr>
        <p:txBody>
          <a:bodyPr>
            <a:normAutofit fontScale="40000" lnSpcReduction="20000"/>
          </a:bodyPr>
          <a:lstStyle/>
          <a:p>
            <a:pPr marL="0" indent="0">
              <a:buNone/>
            </a:pPr>
            <a:r>
              <a:rPr lang="en-US" sz="6000" b="1" dirty="0">
                <a:solidFill>
                  <a:schemeClr val="accent1"/>
                </a:solidFill>
                <a:latin typeface="Times New Roman" panose="02020603050405020304" pitchFamily="18" charset="0"/>
                <a:cs typeface="Times New Roman" panose="02020603050405020304" pitchFamily="18" charset="0"/>
              </a:rPr>
              <a:t>COST MANAGEMENT TOOL</a:t>
            </a:r>
          </a:p>
          <a:p>
            <a:pPr marL="0" indent="0">
              <a:buNone/>
            </a:pPr>
            <a:r>
              <a:rPr lang="en-US" sz="5000" dirty="0">
                <a:latin typeface="Times New Roman" panose="02020603050405020304" pitchFamily="18" charset="0"/>
                <a:cs typeface="Times New Roman" panose="02020603050405020304" pitchFamily="18" charset="0"/>
              </a:rPr>
              <a:t>Cost management tools are techniques used by organizations to plan, control, and reduce costs effectively. They help management in decision-making, pricing, and improving profitability by analyzing various cost elements.</a:t>
            </a:r>
          </a:p>
          <a:p>
            <a:pPr marL="0" indent="0">
              <a:buNone/>
            </a:pPr>
            <a:r>
              <a:rPr lang="en-US" sz="5000" b="1" dirty="0">
                <a:latin typeface="Times New Roman" panose="02020603050405020304" pitchFamily="18" charset="0"/>
                <a:cs typeface="Times New Roman" panose="02020603050405020304" pitchFamily="18" charset="0"/>
              </a:rPr>
              <a:t>1. Target Costing: </a:t>
            </a:r>
            <a:r>
              <a:rPr lang="en-US" sz="5000" dirty="0">
                <a:latin typeface="Times New Roman" panose="02020603050405020304" pitchFamily="18" charset="0"/>
                <a:cs typeface="Times New Roman" panose="02020603050405020304" pitchFamily="18" charset="0"/>
              </a:rPr>
              <a:t>Target Costing is a strategic cost management technique used to determine the maximum allowable cost of a product so that the desired profit can be achieved at a competitive market price.</a:t>
            </a:r>
          </a:p>
          <a:p>
            <a:pPr marL="0" indent="0">
              <a:buNone/>
            </a:pPr>
            <a:r>
              <a:rPr lang="en-US" sz="5000" dirty="0">
                <a:latin typeface="Times New Roman" panose="02020603050405020304" pitchFamily="18" charset="0"/>
                <a:cs typeface="Times New Roman" panose="02020603050405020304" pitchFamily="18" charset="0"/>
              </a:rPr>
              <a:t>Process: Determine the market price (what customers are willing to pay). Subtract desired profit margin from that price. The remaining amount is the Target Cost, i.e., the cost at which the product must be produced.</a:t>
            </a:r>
          </a:p>
          <a:p>
            <a:pPr marL="0" indent="0">
              <a:buNone/>
            </a:pPr>
            <a:r>
              <a:rPr lang="en-US" sz="5000" dirty="0">
                <a:latin typeface="Times New Roman" panose="02020603050405020304" pitchFamily="18" charset="0"/>
                <a:cs typeface="Times New Roman" panose="02020603050405020304" pitchFamily="18" charset="0"/>
              </a:rPr>
              <a:t>Formula: Target Cost = Selling Price – Desired Profit</a:t>
            </a:r>
          </a:p>
          <a:p>
            <a:pPr marL="0" indent="0">
              <a:buNone/>
            </a:pPr>
            <a:r>
              <a:rPr lang="en-US" sz="5000" b="1" dirty="0">
                <a:latin typeface="Times New Roman" panose="02020603050405020304" pitchFamily="18" charset="0"/>
                <a:cs typeface="Times New Roman" panose="02020603050405020304" pitchFamily="18" charset="0"/>
              </a:rPr>
              <a:t>2. Inventory Systems: </a:t>
            </a:r>
            <a:r>
              <a:rPr lang="en-US" sz="5000" dirty="0">
                <a:latin typeface="Times New Roman" panose="02020603050405020304" pitchFamily="18" charset="0"/>
                <a:cs typeface="Times New Roman" panose="02020603050405020304" pitchFamily="18" charset="0"/>
              </a:rPr>
              <a:t>Inventory systems are tools used for tracking, managing, and controlling stock levels of raw materials, work-in-progress, and finished goods. They ensure that materials are available when required and help in minimizing inventory holding costs. </a:t>
            </a:r>
          </a:p>
          <a:p>
            <a:pPr marL="0" indent="0">
              <a:buNone/>
            </a:pPr>
            <a:r>
              <a:rPr lang="en-US" sz="5000" b="1" dirty="0">
                <a:latin typeface="Times New Roman" panose="02020603050405020304" pitchFamily="18" charset="0"/>
                <a:cs typeface="Times New Roman" panose="02020603050405020304" pitchFamily="18" charset="0"/>
              </a:rPr>
              <a:t>Perpetual Inventory System</a:t>
            </a:r>
            <a:r>
              <a:rPr lang="en-US" sz="5000" dirty="0">
                <a:latin typeface="Times New Roman" panose="02020603050405020304" pitchFamily="18" charset="0"/>
                <a:cs typeface="Times New Roman" panose="02020603050405020304" pitchFamily="18" charset="0"/>
              </a:rPr>
              <a:t>: Continuous record of stock is maintained. Updated after every purchase or issue.</a:t>
            </a:r>
          </a:p>
          <a:p>
            <a:pPr marL="0" indent="0">
              <a:buNone/>
            </a:pPr>
            <a:r>
              <a:rPr lang="en-US" sz="5000" b="1" dirty="0">
                <a:latin typeface="Times New Roman" panose="02020603050405020304" pitchFamily="18" charset="0"/>
                <a:cs typeface="Times New Roman" panose="02020603050405020304" pitchFamily="18" charset="0"/>
              </a:rPr>
              <a:t>Periodic Inventory System: </a:t>
            </a:r>
            <a:r>
              <a:rPr lang="en-US" sz="5000" dirty="0">
                <a:latin typeface="Times New Roman" panose="02020603050405020304" pitchFamily="18" charset="0"/>
                <a:cs typeface="Times New Roman" panose="02020603050405020304" pitchFamily="18" charset="0"/>
              </a:rPr>
              <a:t>Stock levels are checked at the end of a specific period (monthly, quarterly). Common in small organizations.</a:t>
            </a:r>
          </a:p>
          <a:p>
            <a:pPr marL="0" indent="0">
              <a:buNone/>
            </a:pPr>
            <a:r>
              <a:rPr lang="en-US" sz="5000" dirty="0">
                <a:latin typeface="Times New Roman" panose="02020603050405020304" pitchFamily="18" charset="0"/>
                <a:cs typeface="Times New Roman" panose="02020603050405020304" pitchFamily="18" charset="0"/>
              </a:rPr>
              <a:t>Purpose:</a:t>
            </a:r>
          </a:p>
          <a:p>
            <a:r>
              <a:rPr lang="en-US" sz="5000" dirty="0">
                <a:latin typeface="Times New Roman" panose="02020603050405020304" pitchFamily="18" charset="0"/>
                <a:cs typeface="Times New Roman" panose="02020603050405020304" pitchFamily="18" charset="0"/>
              </a:rPr>
              <a:t>To avoid overstocking or stock-outs.</a:t>
            </a:r>
          </a:p>
          <a:p>
            <a:r>
              <a:rPr lang="en-US" sz="5000" dirty="0">
                <a:latin typeface="Times New Roman" panose="02020603050405020304" pitchFamily="18" charset="0"/>
                <a:cs typeface="Times New Roman" panose="02020603050405020304" pitchFamily="18" charset="0"/>
              </a:rPr>
              <a:t>To reduce carrying and storage costs.</a:t>
            </a:r>
          </a:p>
          <a:p>
            <a:r>
              <a:rPr lang="en-US" sz="5000" dirty="0">
                <a:latin typeface="Times New Roman" panose="02020603050405020304" pitchFamily="18" charset="0"/>
                <a:cs typeface="Times New Roman" panose="02020603050405020304" pitchFamily="18" charset="0"/>
              </a:rPr>
              <a:t>To maintain optimum inventory levels.</a:t>
            </a:r>
          </a:p>
          <a:p>
            <a:pPr marL="0" indent="0">
              <a:buNone/>
            </a:pPr>
            <a:endParaRPr lang="en-US" sz="5000" dirty="0">
              <a:latin typeface="Times New Roman" panose="02020603050405020304" pitchFamily="18" charset="0"/>
              <a:cs typeface="Times New Roman" panose="02020603050405020304" pitchFamily="18" charset="0"/>
            </a:endParaRPr>
          </a:p>
          <a:p>
            <a:pPr marL="0" indent="0">
              <a:buNone/>
            </a:pPr>
            <a:endParaRPr lang="en-IN" sz="2400" b="1" dirty="0">
              <a:solidFill>
                <a:schemeClr val="accent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032760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2760C42-8C4D-6202-8DB2-183A3392DC0F}"/>
              </a:ext>
            </a:extLst>
          </p:cNvPr>
          <p:cNvSpPr>
            <a:spLocks noGrp="1"/>
          </p:cNvSpPr>
          <p:nvPr>
            <p:ph idx="1"/>
          </p:nvPr>
        </p:nvSpPr>
        <p:spPr>
          <a:xfrm>
            <a:off x="838200" y="1371600"/>
            <a:ext cx="10515600" cy="4805363"/>
          </a:xfrm>
        </p:spPr>
        <p:txBody>
          <a:bodyPr>
            <a:normAutofit/>
          </a:bodyPr>
          <a:lstStyle/>
          <a:p>
            <a:pPr marL="0" indent="0">
              <a:buNone/>
            </a:pPr>
            <a:r>
              <a:rPr lang="en-US" sz="2400" b="1" dirty="0">
                <a:solidFill>
                  <a:schemeClr val="accent5">
                    <a:lumMod val="75000"/>
                  </a:schemeClr>
                </a:solidFill>
                <a:latin typeface="Times New Roman" panose="02020603050405020304" pitchFamily="18" charset="0"/>
                <a:cs typeface="Times New Roman" panose="02020603050405020304" pitchFamily="18" charset="0"/>
              </a:rPr>
              <a:t>COST ACCOUNTING</a:t>
            </a:r>
          </a:p>
          <a:p>
            <a:pPr marL="0" indent="0">
              <a:buNone/>
            </a:pPr>
            <a:r>
              <a:rPr lang="en-US" sz="2000" b="1" dirty="0">
                <a:latin typeface="Times New Roman" panose="02020603050405020304" pitchFamily="18" charset="0"/>
                <a:cs typeface="Times New Roman" panose="02020603050405020304" pitchFamily="18" charset="0"/>
              </a:rPr>
              <a:t>Meaning of Cost</a:t>
            </a:r>
          </a:p>
          <a:p>
            <a:r>
              <a:rPr lang="en-US" sz="2000" dirty="0">
                <a:latin typeface="Times New Roman" panose="02020603050405020304" pitchFamily="18" charset="0"/>
                <a:cs typeface="Times New Roman" panose="02020603050405020304" pitchFamily="18" charset="0"/>
              </a:rPr>
              <a:t>The term “Cost” refers to the total expenditure including money, labour, and time that is incurred to produce goods or provide services. It represents the value of resources consumed to achieve a specific objective or produce something. Once the cost is incurred, that money or resource is no longer available for other uses.</a:t>
            </a:r>
          </a:p>
          <a:p>
            <a:r>
              <a:rPr lang="en-US" sz="2000" dirty="0">
                <a:latin typeface="Times New Roman" panose="02020603050405020304" pitchFamily="18" charset="0"/>
                <a:cs typeface="Times New Roman" panose="02020603050405020304" pitchFamily="18" charset="0"/>
              </a:rPr>
              <a:t>In business, cost includes expenses for acquisition, production, and repair of goods and services.</a:t>
            </a:r>
          </a:p>
          <a:p>
            <a:pPr marL="0" indent="0">
              <a:buNone/>
            </a:pPr>
            <a:r>
              <a:rPr lang="en-IN" sz="2000" b="1" dirty="0">
                <a:latin typeface="Times New Roman" panose="02020603050405020304" pitchFamily="18" charset="0"/>
                <a:cs typeface="Times New Roman" panose="02020603050405020304" pitchFamily="18" charset="0"/>
              </a:rPr>
              <a:t>Definitions of Cost</a:t>
            </a:r>
            <a:endParaRPr lang="en-US" sz="2000" b="1"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According to ICMA, London, "Cost is the amount of expenditure incurred on, or attributable to, a specified thing or activity or cost unit".</a:t>
            </a:r>
          </a:p>
          <a:p>
            <a:r>
              <a:rPr lang="en-US" sz="2000" dirty="0">
                <a:latin typeface="Times New Roman" panose="02020603050405020304" pitchFamily="18" charset="0"/>
                <a:cs typeface="Times New Roman" panose="02020603050405020304" pitchFamily="18" charset="0"/>
              </a:rPr>
              <a:t>According to Anthony and Welsh, "Cost is a measurement in monetary terms, of the amount of resources used for some purposes".</a:t>
            </a:r>
            <a:endParaRPr lang="en-IN"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8512955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822D361E-AA32-B917-1A80-AE5408F6037D}"/>
                  </a:ext>
                </a:extLst>
              </p:cNvPr>
              <p:cNvSpPr>
                <a:spLocks noGrp="1"/>
              </p:cNvSpPr>
              <p:nvPr>
                <p:ph idx="1"/>
              </p:nvPr>
            </p:nvSpPr>
            <p:spPr>
              <a:xfrm>
                <a:off x="346841" y="1429407"/>
                <a:ext cx="11845159" cy="5649310"/>
              </a:xfrm>
            </p:spPr>
            <p:txBody>
              <a:bodyPr>
                <a:normAutofit/>
              </a:bodyPr>
              <a:lstStyle/>
              <a:p>
                <a:pPr marL="0" indent="0">
                  <a:buNone/>
                </a:pPr>
                <a:r>
                  <a:rPr lang="en-IN" sz="2000" b="1" dirty="0">
                    <a:latin typeface="Times New Roman" panose="02020603050405020304" pitchFamily="18" charset="0"/>
                    <a:cs typeface="Times New Roman" panose="02020603050405020304" pitchFamily="18" charset="0"/>
                  </a:rPr>
                  <a:t>3. Average Cost Methods: </a:t>
                </a:r>
                <a:r>
                  <a:rPr lang="en-IN" sz="2000" dirty="0">
                    <a:latin typeface="Times New Roman" panose="02020603050405020304" pitchFamily="18" charset="0"/>
                    <a:cs typeface="Times New Roman" panose="02020603050405020304" pitchFamily="18" charset="0"/>
                  </a:rPr>
                  <a:t>Average cost methods are used to calculate the value of materials issued or remaining in stock by averaging the costs of purchases made at different times and prices. It helps in stabilizing the impact of price fluctuations.</a:t>
                </a:r>
                <a:endParaRPr lang="en-IN" sz="2000" b="1" dirty="0">
                  <a:latin typeface="Times New Roman" panose="02020603050405020304" pitchFamily="18" charset="0"/>
                  <a:cs typeface="Times New Roman" panose="02020603050405020304" pitchFamily="18" charset="0"/>
                </a:endParaRPr>
              </a:p>
              <a:p>
                <a:pPr marL="0" indent="0">
                  <a:buNone/>
                </a:pPr>
                <a:r>
                  <a:rPr lang="en-IN" sz="2000" b="1" dirty="0">
                    <a:latin typeface="Times New Roman" panose="02020603050405020304" pitchFamily="18" charset="0"/>
                    <a:cs typeface="Times New Roman" panose="02020603050405020304" pitchFamily="18" charset="0"/>
                  </a:rPr>
                  <a:t>Simple Average Method: </a:t>
                </a:r>
                <a:r>
                  <a:rPr lang="en-IN" sz="2000" dirty="0">
                    <a:latin typeface="Times New Roman" panose="02020603050405020304" pitchFamily="18" charset="0"/>
                    <a:cs typeface="Times New Roman" panose="02020603050405020304" pitchFamily="18" charset="0"/>
                  </a:rPr>
                  <a:t>Average of all prices of materials purchased.</a:t>
                </a:r>
              </a:p>
              <a:p>
                <a:pPr marL="0" indent="0">
                  <a:buNone/>
                </a:pPr>
                <a:r>
                  <a:rPr lang="en-IN" sz="2000" b="1" dirty="0">
                    <a:latin typeface="Times New Roman" panose="02020603050405020304" pitchFamily="18" charset="0"/>
                    <a:cs typeface="Times New Roman" panose="02020603050405020304" pitchFamily="18" charset="0"/>
                  </a:rPr>
                  <a:t>Weighted Average Method: </a:t>
                </a:r>
                <a:r>
                  <a:rPr lang="en-IN" sz="2000" dirty="0">
                    <a:latin typeface="Times New Roman" panose="02020603050405020304" pitchFamily="18" charset="0"/>
                    <a:cs typeface="Times New Roman" panose="02020603050405020304" pitchFamily="18" charset="0"/>
                  </a:rPr>
                  <a:t>Average cost is calculated based on quantity and price of each purchase.</a:t>
                </a:r>
              </a:p>
              <a:p>
                <a:pPr marL="0" indent="0">
                  <a:buNone/>
                </a:pPr>
                <a14:m>
                  <m:oMathPara xmlns:m="http://schemas.openxmlformats.org/officeDocument/2006/math">
                    <m:oMathParaPr>
                      <m:jc m:val="centerGroup"/>
                    </m:oMathParaPr>
                    <m:oMath xmlns:m="http://schemas.openxmlformats.org/officeDocument/2006/math">
                      <m:r>
                        <m:rPr>
                          <m:nor/>
                        </m:rPr>
                        <a:rPr lang="en-IN" sz="2000" b="0">
                          <a:latin typeface="Times New Roman" panose="02020603050405020304" pitchFamily="18" charset="0"/>
                          <a:cs typeface="Times New Roman" panose="02020603050405020304" pitchFamily="18" charset="0"/>
                        </a:rPr>
                        <m:t>Weighted</m:t>
                      </m:r>
                      <m:r>
                        <m:rPr>
                          <m:nor/>
                        </m:rPr>
                        <a:rPr lang="en-IN" sz="2000" b="0">
                          <a:latin typeface="Times New Roman" panose="02020603050405020304" pitchFamily="18" charset="0"/>
                          <a:cs typeface="Times New Roman" panose="02020603050405020304" pitchFamily="18" charset="0"/>
                        </a:rPr>
                        <m:t> </m:t>
                      </m:r>
                      <m:r>
                        <m:rPr>
                          <m:nor/>
                        </m:rPr>
                        <a:rPr lang="en-IN" sz="2000" b="0">
                          <a:latin typeface="Times New Roman" panose="02020603050405020304" pitchFamily="18" charset="0"/>
                          <a:cs typeface="Times New Roman" panose="02020603050405020304" pitchFamily="18" charset="0"/>
                        </a:rPr>
                        <m:t>Average</m:t>
                      </m:r>
                      <m:r>
                        <m:rPr>
                          <m:nor/>
                        </m:rPr>
                        <a:rPr lang="en-IN" sz="2000" b="0">
                          <a:latin typeface="Times New Roman" panose="02020603050405020304" pitchFamily="18" charset="0"/>
                          <a:cs typeface="Times New Roman" panose="02020603050405020304" pitchFamily="18" charset="0"/>
                        </a:rPr>
                        <m:t> </m:t>
                      </m:r>
                      <m:r>
                        <m:rPr>
                          <m:nor/>
                        </m:rPr>
                        <a:rPr lang="en-IN" sz="2000" b="0">
                          <a:latin typeface="Times New Roman" panose="02020603050405020304" pitchFamily="18" charset="0"/>
                          <a:cs typeface="Times New Roman" panose="02020603050405020304" pitchFamily="18" charset="0"/>
                        </a:rPr>
                        <m:t>Price</m:t>
                      </m:r>
                      <m:r>
                        <a:rPr lang="en-IN" sz="2000" i="0" smtClean="0">
                          <a:latin typeface="Cambria Math" panose="02040503050406030204" pitchFamily="18" charset="0"/>
                        </a:rPr>
                        <m:t>=</m:t>
                      </m:r>
                      <m:f>
                        <m:fPr>
                          <m:ctrlPr>
                            <a:rPr lang="ar-AE" sz="2000" i="1">
                              <a:latin typeface="Cambria Math" panose="02040503050406030204" pitchFamily="18" charset="0"/>
                            </a:rPr>
                          </m:ctrlPr>
                        </m:fPr>
                        <m:num>
                          <m:r>
                            <m:rPr>
                              <m:nor/>
                            </m:rPr>
                            <a:rPr lang="en-IN" sz="2000">
                              <a:latin typeface="Times New Roman" panose="02020603050405020304" pitchFamily="18" charset="0"/>
                              <a:cs typeface="Times New Roman" panose="02020603050405020304" pitchFamily="18" charset="0"/>
                            </a:rPr>
                            <m:t>Total</m:t>
                          </m:r>
                          <m:r>
                            <m:rPr>
                              <m:nor/>
                            </m:rPr>
                            <a:rPr lang="en-IN" sz="2000">
                              <a:latin typeface="Times New Roman" panose="02020603050405020304" pitchFamily="18" charset="0"/>
                              <a:cs typeface="Times New Roman" panose="02020603050405020304" pitchFamily="18" charset="0"/>
                            </a:rPr>
                            <m:t> </m:t>
                          </m:r>
                          <m:r>
                            <m:rPr>
                              <m:nor/>
                            </m:rPr>
                            <a:rPr lang="en-IN" sz="2000">
                              <a:latin typeface="Times New Roman" panose="02020603050405020304" pitchFamily="18" charset="0"/>
                              <a:cs typeface="Times New Roman" panose="02020603050405020304" pitchFamily="18" charset="0"/>
                            </a:rPr>
                            <m:t>Cost</m:t>
                          </m:r>
                          <m:r>
                            <m:rPr>
                              <m:nor/>
                            </m:rPr>
                            <a:rPr lang="en-IN" sz="2000">
                              <a:latin typeface="Times New Roman" panose="02020603050405020304" pitchFamily="18" charset="0"/>
                              <a:cs typeface="Times New Roman" panose="02020603050405020304" pitchFamily="18" charset="0"/>
                            </a:rPr>
                            <m:t> </m:t>
                          </m:r>
                          <m:r>
                            <m:rPr>
                              <m:nor/>
                            </m:rPr>
                            <a:rPr lang="en-IN" sz="2000">
                              <a:latin typeface="Times New Roman" panose="02020603050405020304" pitchFamily="18" charset="0"/>
                              <a:cs typeface="Times New Roman" panose="02020603050405020304" pitchFamily="18" charset="0"/>
                            </a:rPr>
                            <m:t>of</m:t>
                          </m:r>
                          <m:r>
                            <m:rPr>
                              <m:nor/>
                            </m:rPr>
                            <a:rPr lang="en-IN" sz="2000">
                              <a:latin typeface="Times New Roman" panose="02020603050405020304" pitchFamily="18" charset="0"/>
                              <a:cs typeface="Times New Roman" panose="02020603050405020304" pitchFamily="18" charset="0"/>
                            </a:rPr>
                            <m:t> </m:t>
                          </m:r>
                          <m:r>
                            <m:rPr>
                              <m:nor/>
                            </m:rPr>
                            <a:rPr lang="en-IN" sz="2000">
                              <a:latin typeface="Times New Roman" panose="02020603050405020304" pitchFamily="18" charset="0"/>
                              <a:cs typeface="Times New Roman" panose="02020603050405020304" pitchFamily="18" charset="0"/>
                            </a:rPr>
                            <m:t>Materials</m:t>
                          </m:r>
                        </m:num>
                        <m:den>
                          <m:r>
                            <m:rPr>
                              <m:nor/>
                            </m:rPr>
                            <a:rPr lang="en-IN" sz="2000">
                              <a:latin typeface="Times New Roman" panose="02020603050405020304" pitchFamily="18" charset="0"/>
                              <a:cs typeface="Times New Roman" panose="02020603050405020304" pitchFamily="18" charset="0"/>
                            </a:rPr>
                            <m:t>Total</m:t>
                          </m:r>
                          <m:r>
                            <m:rPr>
                              <m:nor/>
                            </m:rPr>
                            <a:rPr lang="en-IN" sz="2000">
                              <a:latin typeface="Times New Roman" panose="02020603050405020304" pitchFamily="18" charset="0"/>
                              <a:cs typeface="Times New Roman" panose="02020603050405020304" pitchFamily="18" charset="0"/>
                            </a:rPr>
                            <m:t> </m:t>
                          </m:r>
                          <m:r>
                            <m:rPr>
                              <m:nor/>
                            </m:rPr>
                            <a:rPr lang="en-IN" sz="2000">
                              <a:latin typeface="Times New Roman" panose="02020603050405020304" pitchFamily="18" charset="0"/>
                              <a:cs typeface="Times New Roman" panose="02020603050405020304" pitchFamily="18" charset="0"/>
                            </a:rPr>
                            <m:t>Quantity</m:t>
                          </m:r>
                        </m:den>
                      </m:f>
                    </m:oMath>
                  </m:oMathPara>
                </a14:m>
                <a:endParaRPr lang="ar-AE" sz="2000" b="0" dirty="0">
                  <a:latin typeface="Times New Roman" panose="02020603050405020304" pitchFamily="18" charset="0"/>
                  <a:cs typeface="Times New Roman" panose="02020603050405020304" pitchFamily="18" charset="0"/>
                </a:endParaRPr>
              </a:p>
              <a:p>
                <a:pPr marL="0" indent="0">
                  <a:buNone/>
                </a:pPr>
                <a:r>
                  <a:rPr lang="en-US" sz="2000" b="1" dirty="0">
                    <a:latin typeface="Times New Roman" panose="02020603050405020304" pitchFamily="18" charset="0"/>
                    <a:cs typeface="Times New Roman" panose="02020603050405020304" pitchFamily="18" charset="0"/>
                  </a:rPr>
                  <a:t>4. Preparation of Cost Sheet: </a:t>
                </a:r>
                <a:r>
                  <a:rPr lang="en-US" sz="2000" dirty="0">
                    <a:latin typeface="Times New Roman" panose="02020603050405020304" pitchFamily="18" charset="0"/>
                    <a:cs typeface="Times New Roman" panose="02020603050405020304" pitchFamily="18" charset="0"/>
                  </a:rPr>
                  <a:t>A Cost Sheet is a statement that shows the total cost and cost per unit of goods produced. It summarizes different elements of cost such as material, labour, and overheads and shows profit or loss.</a:t>
                </a:r>
              </a:p>
              <a:p>
                <a:pPr marL="0" indent="0">
                  <a:buNone/>
                </a:pPr>
                <a:r>
                  <a:rPr lang="en-US" sz="2000" b="1" dirty="0">
                    <a:latin typeface="Times New Roman" panose="02020603050405020304" pitchFamily="18" charset="0"/>
                    <a:cs typeface="Times New Roman" panose="02020603050405020304" pitchFamily="18" charset="0"/>
                  </a:rPr>
                  <a:t>5. Standard Costing: </a:t>
                </a:r>
                <a:r>
                  <a:rPr lang="en-US" sz="2000" dirty="0">
                    <a:latin typeface="Times New Roman" panose="02020603050405020304" pitchFamily="18" charset="0"/>
                    <a:cs typeface="Times New Roman" panose="02020603050405020304" pitchFamily="18" charset="0"/>
                  </a:rPr>
                  <a:t>compares actual cost with standard cost to find variances.</a:t>
                </a:r>
              </a:p>
              <a:p>
                <a:pPr marL="0" indent="0">
                  <a:buNone/>
                </a:pPr>
                <a:r>
                  <a:rPr lang="en-US" sz="2000" b="1" dirty="0">
                    <a:latin typeface="Times New Roman" panose="02020603050405020304" pitchFamily="18" charset="0"/>
                    <a:cs typeface="Times New Roman" panose="02020603050405020304" pitchFamily="18" charset="0"/>
                  </a:rPr>
                  <a:t>6. Budgetary Control: </a:t>
                </a:r>
                <a:r>
                  <a:rPr lang="en-US" sz="2000" dirty="0">
                    <a:latin typeface="Times New Roman" panose="02020603050405020304" pitchFamily="18" charset="0"/>
                    <a:cs typeface="Times New Roman" panose="02020603050405020304" pitchFamily="18" charset="0"/>
                  </a:rPr>
                  <a:t>sets cost limits and monitors performance against budgets.</a:t>
                </a:r>
              </a:p>
              <a:p>
                <a:pPr marL="0" indent="0">
                  <a:buNone/>
                </a:pPr>
                <a:r>
                  <a:rPr lang="en-US" sz="2000" b="1" dirty="0">
                    <a:latin typeface="Times New Roman" panose="02020603050405020304" pitchFamily="18" charset="0"/>
                    <a:cs typeface="Times New Roman" panose="02020603050405020304" pitchFamily="18" charset="0"/>
                  </a:rPr>
                  <a:t>7. Marginal Costing: </a:t>
                </a:r>
                <a:r>
                  <a:rPr lang="en-US" sz="2000" dirty="0">
                    <a:latin typeface="Times New Roman" panose="02020603050405020304" pitchFamily="18" charset="0"/>
                    <a:cs typeface="Times New Roman" panose="02020603050405020304" pitchFamily="18" charset="0"/>
                  </a:rPr>
                  <a:t>helps in decision-making related to pricing and output level.</a:t>
                </a:r>
              </a:p>
              <a:p>
                <a:pPr marL="0" indent="0">
                  <a:buNone/>
                </a:pPr>
                <a:r>
                  <a:rPr lang="en-US" sz="2000" b="1" dirty="0">
                    <a:latin typeface="Times New Roman" panose="02020603050405020304" pitchFamily="18" charset="0"/>
                    <a:cs typeface="Times New Roman" panose="02020603050405020304" pitchFamily="18" charset="0"/>
                  </a:rPr>
                  <a:t>8. Life Cycle Costing: </a:t>
                </a:r>
                <a:r>
                  <a:rPr lang="en-US" sz="2000" dirty="0">
                    <a:latin typeface="Times New Roman" panose="02020603050405020304" pitchFamily="18" charset="0"/>
                    <a:cs typeface="Times New Roman" panose="02020603050405020304" pitchFamily="18" charset="0"/>
                  </a:rPr>
                  <a:t>estimates cost from design to disposal of a product.</a:t>
                </a:r>
              </a:p>
              <a:p>
                <a:pPr marL="0" indent="0">
                  <a:buNone/>
                </a:pPr>
                <a:r>
                  <a:rPr lang="en-US" sz="2000" b="1" dirty="0">
                    <a:latin typeface="Times New Roman" panose="02020603050405020304" pitchFamily="18" charset="0"/>
                    <a:cs typeface="Times New Roman" panose="02020603050405020304" pitchFamily="18" charset="0"/>
                  </a:rPr>
                  <a:t>9. Kaizen Costing: </a:t>
                </a:r>
                <a:r>
                  <a:rPr lang="en-US" sz="2000" dirty="0">
                    <a:latin typeface="Times New Roman" panose="02020603050405020304" pitchFamily="18" charset="0"/>
                    <a:cs typeface="Times New Roman" panose="02020603050405020304" pitchFamily="18" charset="0"/>
                  </a:rPr>
                  <a:t>focuses on continuous cost reduction during production.</a:t>
                </a:r>
              </a:p>
              <a:p>
                <a:pPr marL="514350" indent="-514350">
                  <a:buFont typeface="+mj-lt"/>
                  <a:buAutoNum type="arabicPeriod" startAt="5"/>
                </a:pPr>
                <a:endParaRPr lang="en-US" sz="2400" dirty="0">
                  <a:latin typeface="Times New Roman" panose="02020603050405020304" pitchFamily="18" charset="0"/>
                  <a:cs typeface="Times New Roman" panose="02020603050405020304" pitchFamily="18" charset="0"/>
                </a:endParaRPr>
              </a:p>
              <a:p>
                <a:pPr marL="0" indent="0">
                  <a:buNone/>
                </a:pPr>
                <a:endParaRPr lang="en-IN" dirty="0"/>
              </a:p>
            </p:txBody>
          </p:sp>
        </mc:Choice>
        <mc:Fallback xmlns="">
          <p:sp>
            <p:nvSpPr>
              <p:cNvPr id="3" name="Content Placeholder 2">
                <a:extLst>
                  <a:ext uri="{FF2B5EF4-FFF2-40B4-BE49-F238E27FC236}">
                    <a16:creationId xmlns:a16="http://schemas.microsoft.com/office/drawing/2014/main" id="{822D361E-AA32-B917-1A80-AE5408F6037D}"/>
                  </a:ext>
                </a:extLst>
              </p:cNvPr>
              <p:cNvSpPr>
                <a:spLocks noGrp="1" noRot="1" noChangeAspect="1" noMove="1" noResize="1" noEditPoints="1" noAdjustHandles="1" noChangeArrowheads="1" noChangeShapeType="1" noTextEdit="1"/>
              </p:cNvSpPr>
              <p:nvPr>
                <p:ph idx="1"/>
              </p:nvPr>
            </p:nvSpPr>
            <p:spPr>
              <a:xfrm>
                <a:off x="346841" y="1429407"/>
                <a:ext cx="11845159" cy="5649310"/>
              </a:xfrm>
              <a:blipFill>
                <a:blip r:embed="rId2"/>
                <a:stretch>
                  <a:fillRect l="-566" t="-1079" r="-669"/>
                </a:stretch>
              </a:blipFill>
            </p:spPr>
            <p:txBody>
              <a:bodyPr/>
              <a:lstStyle/>
              <a:p>
                <a:r>
                  <a:rPr lang="en-IN">
                    <a:noFill/>
                  </a:rPr>
                  <a:t> </a:t>
                </a:r>
              </a:p>
            </p:txBody>
          </p:sp>
        </mc:Fallback>
      </mc:AlternateContent>
    </p:spTree>
    <p:extLst>
      <p:ext uri="{BB962C8B-B14F-4D97-AF65-F5344CB8AC3E}">
        <p14:creationId xmlns:p14="http://schemas.microsoft.com/office/powerpoint/2010/main" val="400376995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F7C4C67-16C7-80B6-8957-6727CAFF03CF}"/>
              </a:ext>
            </a:extLst>
          </p:cNvPr>
          <p:cNvSpPr>
            <a:spLocks noGrp="1"/>
          </p:cNvSpPr>
          <p:nvPr>
            <p:ph idx="1"/>
          </p:nvPr>
        </p:nvSpPr>
        <p:spPr>
          <a:xfrm>
            <a:off x="499241" y="1721595"/>
            <a:ext cx="11193517" cy="3764805"/>
          </a:xfrm>
        </p:spPr>
        <p:txBody>
          <a:bodyPr>
            <a:normAutofit/>
          </a:bodyPr>
          <a:lstStyle/>
          <a:p>
            <a:pPr marL="0" indent="0">
              <a:buNone/>
            </a:pPr>
            <a:r>
              <a:rPr lang="en-US" sz="2400" b="1" dirty="0">
                <a:solidFill>
                  <a:schemeClr val="accent1"/>
                </a:solidFill>
                <a:latin typeface="Times New Roman" panose="02020603050405020304" pitchFamily="18" charset="0"/>
                <a:cs typeface="Times New Roman" panose="02020603050405020304" pitchFamily="18" charset="0"/>
              </a:rPr>
              <a:t>A STRATEGIC VIEW TO COST MANAGEMENT</a:t>
            </a:r>
          </a:p>
          <a:p>
            <a:pPr marL="0" indent="0">
              <a:buNone/>
            </a:pPr>
            <a:r>
              <a:rPr lang="en-US" sz="2000" dirty="0">
                <a:latin typeface="Times New Roman" panose="02020603050405020304" pitchFamily="18" charset="0"/>
                <a:cs typeface="Times New Roman" panose="02020603050405020304" pitchFamily="18" charset="0"/>
              </a:rPr>
              <a:t>Strategic Cost Management (SCM) focuses on identifying and managing key cost drivers that are the main factors which cause costs to rise or fall.</a:t>
            </a:r>
          </a:p>
          <a:p>
            <a:pPr marL="0" indent="0">
              <a:buNone/>
            </a:pPr>
            <a:r>
              <a:rPr lang="en-US" sz="2000" dirty="0">
                <a:latin typeface="Times New Roman" panose="02020603050405020304" pitchFamily="18" charset="0"/>
                <a:cs typeface="Times New Roman" panose="02020603050405020304" pitchFamily="18" charset="0"/>
              </a:rPr>
              <a:t>Strategic cost management is not just about reducing cost; it’s about aligning cost control with the company’s business strategy and long-term success.</a:t>
            </a:r>
          </a:p>
          <a:p>
            <a:pPr marL="0" indent="0">
              <a:buNone/>
            </a:pPr>
            <a:r>
              <a:rPr lang="en-US" sz="2000" b="1" dirty="0">
                <a:latin typeface="Times New Roman" panose="02020603050405020304" pitchFamily="18" charset="0"/>
                <a:cs typeface="Times New Roman" panose="02020603050405020304" pitchFamily="18" charset="0"/>
              </a:rPr>
              <a:t>Meaning:</a:t>
            </a: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Strategic Cost Management means using cost information to plan and execute business strategies that help an organization gain competitive advantage.</a:t>
            </a:r>
            <a:r>
              <a:rPr lang="en-IN" sz="2000" dirty="0">
                <a:latin typeface="Times New Roman" panose="02020603050405020304" pitchFamily="18" charset="0"/>
                <a:cs typeface="Times New Roman" panose="02020603050405020304" pitchFamily="18" charset="0"/>
              </a:rPr>
              <a:t> It is a process of controlling and reducing business cost in a planned, well informed manner. Managing cost is very important part of business to manage the finance</a:t>
            </a:r>
            <a:r>
              <a:rPr lang="en-IN" sz="2200" dirty="0">
                <a:latin typeface="Times New Roman" panose="02020603050405020304" pitchFamily="18" charset="0"/>
                <a:cs typeface="Times New Roman" panose="02020603050405020304" pitchFamily="18" charset="0"/>
              </a:rPr>
              <a:t>.</a:t>
            </a:r>
            <a:r>
              <a:rPr lang="en-US" sz="2400" dirty="0"/>
              <a:t> </a:t>
            </a:r>
          </a:p>
          <a:p>
            <a:pPr marL="0" indent="0">
              <a:buNone/>
            </a:pPr>
            <a:r>
              <a:rPr lang="en-US" sz="2000" dirty="0">
                <a:latin typeface="Times New Roman" panose="02020603050405020304" pitchFamily="18" charset="0"/>
                <a:cs typeface="Times New Roman" panose="02020603050405020304" pitchFamily="18" charset="0"/>
              </a:rPr>
              <a:t>Cost management is the process of getting all cost-related information (data about expenses), organizing it, and using it to decide prices, plan activities, control costs, and take better managerial decisions.</a:t>
            </a:r>
            <a:endParaRPr lang="en-IN"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9351239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3F44B03-7BE0-BA42-578B-06B037B976C3}"/>
              </a:ext>
            </a:extLst>
          </p:cNvPr>
          <p:cNvSpPr>
            <a:spLocks noGrp="1"/>
          </p:cNvSpPr>
          <p:nvPr>
            <p:ph idx="1"/>
          </p:nvPr>
        </p:nvSpPr>
        <p:spPr>
          <a:xfrm>
            <a:off x="716280" y="1574800"/>
            <a:ext cx="10515600" cy="4876800"/>
          </a:xfrm>
        </p:spPr>
        <p:txBody>
          <a:bodyPr>
            <a:normAutofit fontScale="70000" lnSpcReduction="20000"/>
          </a:bodyPr>
          <a:lstStyle/>
          <a:p>
            <a:pPr marL="0" indent="0">
              <a:buNone/>
            </a:pPr>
            <a:r>
              <a:rPr lang="en-US" b="1" dirty="0">
                <a:latin typeface="Times New Roman" panose="02020603050405020304" pitchFamily="18" charset="0"/>
                <a:cs typeface="Times New Roman" panose="02020603050405020304" pitchFamily="18" charset="0"/>
              </a:rPr>
              <a:t>Advantages of Cost Management</a:t>
            </a:r>
          </a:p>
          <a:p>
            <a:r>
              <a:rPr lang="en-US" b="1" dirty="0">
                <a:latin typeface="Times New Roman" panose="02020603050405020304" pitchFamily="18" charset="0"/>
                <a:cs typeface="Times New Roman" panose="02020603050405020304" pitchFamily="18" charset="0"/>
              </a:rPr>
              <a:t>Helps in Strategic Planning: </a:t>
            </a:r>
            <a:r>
              <a:rPr lang="en-US" dirty="0">
                <a:latin typeface="Times New Roman" panose="02020603050405020304" pitchFamily="18" charset="0"/>
                <a:cs typeface="Times New Roman" panose="02020603050405020304" pitchFamily="18" charset="0"/>
              </a:rPr>
              <a:t>Cost management supports cost-based strategic planning. It gives important cost information that managers need to design and implement long-term strategies. It focuses on the long-term competitive success of the firm, not just short-term profit.</a:t>
            </a:r>
          </a:p>
          <a:p>
            <a:r>
              <a:rPr lang="en-US" b="1" dirty="0">
                <a:latin typeface="Times New Roman" panose="02020603050405020304" pitchFamily="18" charset="0"/>
                <a:cs typeface="Times New Roman" panose="02020603050405020304" pitchFamily="18" charset="0"/>
              </a:rPr>
              <a:t>Improves Productivity and Profit Margin: </a:t>
            </a:r>
            <a:r>
              <a:rPr lang="en-US" dirty="0">
                <a:latin typeface="Times New Roman" panose="02020603050405020304" pitchFamily="18" charset="0"/>
                <a:cs typeface="Times New Roman" panose="02020603050405020304" pitchFamily="18" charset="0"/>
              </a:rPr>
              <a:t>By controlling and </a:t>
            </a:r>
            <a:r>
              <a:rPr lang="en-US" dirty="0" err="1">
                <a:latin typeface="Times New Roman" panose="02020603050405020304" pitchFamily="18" charset="0"/>
                <a:cs typeface="Times New Roman" panose="02020603050405020304" pitchFamily="18" charset="0"/>
              </a:rPr>
              <a:t>analysing</a:t>
            </a:r>
            <a:r>
              <a:rPr lang="en-US" dirty="0">
                <a:latin typeface="Times New Roman" panose="02020603050405020304" pitchFamily="18" charset="0"/>
                <a:cs typeface="Times New Roman" panose="02020603050405020304" pitchFamily="18" charset="0"/>
              </a:rPr>
              <a:t> costs, it helps in better use of resources (factor productivity) and increasing profit margins. Waste is reduced, efficiency increases, and profit improves.</a:t>
            </a:r>
          </a:p>
          <a:p>
            <a:r>
              <a:rPr lang="en-US" b="1" dirty="0">
                <a:latin typeface="Times New Roman" panose="02020603050405020304" pitchFamily="18" charset="0"/>
                <a:cs typeface="Times New Roman" panose="02020603050405020304" pitchFamily="18" charset="0"/>
              </a:rPr>
              <a:t>Controls Cost of Sales Promotion &amp; Product Modification: </a:t>
            </a:r>
            <a:r>
              <a:rPr lang="en-US" dirty="0">
                <a:latin typeface="Times New Roman" panose="02020603050405020304" pitchFamily="18" charset="0"/>
                <a:cs typeface="Times New Roman" panose="02020603050405020304" pitchFamily="18" charset="0"/>
              </a:rPr>
              <a:t>It ensures that costs on sales promotion, advertising, and product changes are properly planned and controlled and their impact on revenue and profit is studied. So, money is spent only when it adds value.</a:t>
            </a:r>
          </a:p>
          <a:p>
            <a:r>
              <a:rPr lang="en-US" b="1" dirty="0">
                <a:latin typeface="Times New Roman" panose="02020603050405020304" pitchFamily="18" charset="0"/>
                <a:cs typeface="Times New Roman" panose="02020603050405020304" pitchFamily="18" charset="0"/>
              </a:rPr>
              <a:t>Supports Overall Business Success: </a:t>
            </a:r>
            <a:r>
              <a:rPr lang="en-US" dirty="0">
                <a:latin typeface="Times New Roman" panose="02020603050405020304" pitchFamily="18" charset="0"/>
                <a:cs typeface="Times New Roman" panose="02020603050405020304" pitchFamily="18" charset="0"/>
              </a:rPr>
              <a:t>Cost management methods and techniques (like ABC, target costing, etc.) are used to help the firm achieve its goals, remain competitive, and grow in the market.</a:t>
            </a:r>
          </a:p>
          <a:p>
            <a:r>
              <a:rPr lang="en-US" b="1" dirty="0">
                <a:latin typeface="Times New Roman" panose="02020603050405020304" pitchFamily="18" charset="0"/>
                <a:cs typeface="Times New Roman" panose="02020603050405020304" pitchFamily="18" charset="0"/>
              </a:rPr>
              <a:t>Improves Understanding of Processes and Activities: </a:t>
            </a:r>
            <a:r>
              <a:rPr lang="en-US" dirty="0">
                <a:latin typeface="Times New Roman" panose="02020603050405020304" pitchFamily="18" charset="0"/>
                <a:cs typeface="Times New Roman" panose="02020603050405020304" pitchFamily="18" charset="0"/>
              </a:rPr>
              <a:t>The same cost can be </a:t>
            </a:r>
            <a:r>
              <a:rPr lang="en-US" dirty="0" err="1">
                <a:latin typeface="Times New Roman" panose="02020603050405020304" pitchFamily="18" charset="0"/>
                <a:cs typeface="Times New Roman" panose="02020603050405020304" pitchFamily="18" charset="0"/>
              </a:rPr>
              <a:t>analysed</a:t>
            </a:r>
            <a:r>
              <a:rPr lang="en-US" dirty="0">
                <a:latin typeface="Times New Roman" panose="02020603050405020304" pitchFamily="18" charset="0"/>
                <a:cs typeface="Times New Roman" panose="02020603050405020304" pitchFamily="18" charset="0"/>
              </a:rPr>
              <a:t> in different ways (by product, by activity, by department, etc.), which helps managers understand how costs are linked to activities. This improves planning, control, and decision making.</a:t>
            </a:r>
          </a:p>
          <a:p>
            <a:pPr marL="0" indent="0">
              <a:buNone/>
            </a:pPr>
            <a:endParaRPr lang="en-IN" dirty="0"/>
          </a:p>
        </p:txBody>
      </p:sp>
    </p:spTree>
    <p:extLst>
      <p:ext uri="{BB962C8B-B14F-4D97-AF65-F5344CB8AC3E}">
        <p14:creationId xmlns:p14="http://schemas.microsoft.com/office/powerpoint/2010/main" val="242815831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8C7DBA81-A1CA-4BE3-3007-C829C29B6979}"/>
                  </a:ext>
                </a:extLst>
              </p:cNvPr>
              <p:cNvSpPr>
                <a:spLocks noGrp="1"/>
              </p:cNvSpPr>
              <p:nvPr>
                <p:ph idx="1"/>
              </p:nvPr>
            </p:nvSpPr>
            <p:spPr>
              <a:xfrm>
                <a:off x="838200" y="1473200"/>
                <a:ext cx="10515600" cy="5029200"/>
              </a:xfrm>
            </p:spPr>
            <p:txBody>
              <a:bodyPr>
                <a:normAutofit/>
              </a:bodyPr>
              <a:lstStyle/>
              <a:p>
                <a:pPr marL="0" indent="0">
                  <a:buNone/>
                </a:pPr>
                <a:r>
                  <a:rPr lang="en-US" sz="2400" b="1" dirty="0">
                    <a:solidFill>
                      <a:schemeClr val="accent1">
                        <a:lumMod val="75000"/>
                      </a:schemeClr>
                    </a:solidFill>
                    <a:latin typeface="Times New Roman" panose="02020603050405020304" pitchFamily="18" charset="0"/>
                    <a:cs typeface="Times New Roman" panose="02020603050405020304" pitchFamily="18" charset="0"/>
                  </a:rPr>
                  <a:t>TARGET COSTING</a:t>
                </a:r>
              </a:p>
              <a:p>
                <a:r>
                  <a:rPr lang="en-US" sz="2000" dirty="0">
                    <a:latin typeface="Times New Roman" panose="02020603050405020304" pitchFamily="18" charset="0"/>
                    <a:cs typeface="Times New Roman" panose="02020603050405020304" pitchFamily="18" charset="0"/>
                  </a:rPr>
                  <a:t>Target costing is a cost management technique that starts from the market price, not from the cost.</a:t>
                </a:r>
              </a:p>
              <a:p>
                <a:r>
                  <a:rPr lang="en-US" sz="2000" dirty="0">
                    <a:latin typeface="Times New Roman" panose="02020603050405020304" pitchFamily="18" charset="0"/>
                    <a:cs typeface="Times New Roman" panose="02020603050405020304" pitchFamily="18" charset="0"/>
                  </a:rPr>
                  <a:t>Target costing is a technique that determines the desired (allowable) cost of a product based on a given competitive selling price, such that the product will earn a desired profit.</a:t>
                </a:r>
              </a:p>
              <a:p>
                <a:pPr marL="0" indent="0">
                  <a:buNone/>
                </a:pPr>
                <a:endParaRPr lang="en-US" sz="2000" dirty="0">
                  <a:latin typeface="Times New Roman" panose="02020603050405020304" pitchFamily="18" charset="0"/>
                  <a:cs typeface="Times New Roman" panose="02020603050405020304" pitchFamily="18" charset="0"/>
                </a:endParaRPr>
              </a:p>
              <a:p>
                <a:pPr marL="0" indent="0">
                  <a:buNone/>
                </a:pPr>
                <a14:m>
                  <m:oMathPara xmlns:m="http://schemas.openxmlformats.org/officeDocument/2006/math">
                    <m:oMathParaPr>
                      <m:jc m:val="centerGroup"/>
                    </m:oMathParaPr>
                    <m:oMath xmlns:m="http://schemas.openxmlformats.org/officeDocument/2006/math">
                      <m:r>
                        <m:rPr>
                          <m:nor/>
                        </m:rPr>
                        <a:rPr lang="en-US" sz="2000">
                          <a:latin typeface="Times New Roman" panose="02020603050405020304" pitchFamily="18" charset="0"/>
                          <a:cs typeface="Times New Roman" panose="02020603050405020304" pitchFamily="18" charset="0"/>
                        </a:rPr>
                        <m:t>Target</m:t>
                      </m:r>
                      <m:r>
                        <m:rPr>
                          <m:nor/>
                        </m:rPr>
                        <a:rPr lang="en-US" sz="2000">
                          <a:latin typeface="Times New Roman" panose="02020603050405020304" pitchFamily="18" charset="0"/>
                          <a:cs typeface="Times New Roman" panose="02020603050405020304" pitchFamily="18" charset="0"/>
                        </a:rPr>
                        <m:t> </m:t>
                      </m:r>
                      <m:r>
                        <m:rPr>
                          <m:nor/>
                        </m:rPr>
                        <a:rPr lang="en-US" sz="2000">
                          <a:latin typeface="Times New Roman" panose="02020603050405020304" pitchFamily="18" charset="0"/>
                          <a:cs typeface="Times New Roman" panose="02020603050405020304" pitchFamily="18" charset="0"/>
                        </a:rPr>
                        <m:t>Cost</m:t>
                      </m:r>
                      <m:r>
                        <a:rPr lang="en-US" sz="2000" b="0" i="0" smtClean="0">
                          <a:latin typeface="Cambria Math" panose="02040503050406030204" pitchFamily="18" charset="0"/>
                        </a:rPr>
                        <m:t>=</m:t>
                      </m:r>
                      <m:r>
                        <m:rPr>
                          <m:nor/>
                        </m:rPr>
                        <a:rPr lang="en-US" sz="2000">
                          <a:latin typeface="Times New Roman" panose="02020603050405020304" pitchFamily="18" charset="0"/>
                          <a:cs typeface="Times New Roman" panose="02020603050405020304" pitchFamily="18" charset="0"/>
                        </a:rPr>
                        <m:t>Expected</m:t>
                      </m:r>
                      <m:r>
                        <m:rPr>
                          <m:nor/>
                        </m:rPr>
                        <a:rPr lang="en-US" sz="2000">
                          <a:latin typeface="Times New Roman" panose="02020603050405020304" pitchFamily="18" charset="0"/>
                          <a:cs typeface="Times New Roman" panose="02020603050405020304" pitchFamily="18" charset="0"/>
                        </a:rPr>
                        <m:t> </m:t>
                      </m:r>
                      <m:r>
                        <m:rPr>
                          <m:nor/>
                        </m:rPr>
                        <a:rPr lang="en-US" sz="2000">
                          <a:latin typeface="Times New Roman" panose="02020603050405020304" pitchFamily="18" charset="0"/>
                          <a:cs typeface="Times New Roman" panose="02020603050405020304" pitchFamily="18" charset="0"/>
                        </a:rPr>
                        <m:t>Selling</m:t>
                      </m:r>
                      <m:r>
                        <m:rPr>
                          <m:nor/>
                        </m:rPr>
                        <a:rPr lang="en-US" sz="2000">
                          <a:latin typeface="Times New Roman" panose="02020603050405020304" pitchFamily="18" charset="0"/>
                          <a:cs typeface="Times New Roman" panose="02020603050405020304" pitchFamily="18" charset="0"/>
                        </a:rPr>
                        <m:t> </m:t>
                      </m:r>
                      <m:r>
                        <m:rPr>
                          <m:nor/>
                        </m:rPr>
                        <a:rPr lang="en-US" sz="2000">
                          <a:latin typeface="Times New Roman" panose="02020603050405020304" pitchFamily="18" charset="0"/>
                          <a:cs typeface="Times New Roman" panose="02020603050405020304" pitchFamily="18" charset="0"/>
                        </a:rPr>
                        <m:t>Price</m:t>
                      </m:r>
                      <m:r>
                        <a:rPr lang="en-US" sz="2000" b="0" i="0" smtClean="0">
                          <a:latin typeface="Cambria Math" panose="02040503050406030204" pitchFamily="18" charset="0"/>
                        </a:rPr>
                        <m:t>−</m:t>
                      </m:r>
                      <m:r>
                        <m:rPr>
                          <m:nor/>
                        </m:rPr>
                        <a:rPr lang="en-US" sz="2000">
                          <a:latin typeface="Times New Roman" panose="02020603050405020304" pitchFamily="18" charset="0"/>
                          <a:cs typeface="Times New Roman" panose="02020603050405020304" pitchFamily="18" charset="0"/>
                        </a:rPr>
                        <m:t>Desired</m:t>
                      </m:r>
                      <m:r>
                        <m:rPr>
                          <m:nor/>
                        </m:rPr>
                        <a:rPr lang="en-US" sz="2000">
                          <a:latin typeface="Times New Roman" panose="02020603050405020304" pitchFamily="18" charset="0"/>
                          <a:cs typeface="Times New Roman" panose="02020603050405020304" pitchFamily="18" charset="0"/>
                        </a:rPr>
                        <m:t> </m:t>
                      </m:r>
                      <m:r>
                        <m:rPr>
                          <m:nor/>
                        </m:rPr>
                        <a:rPr lang="en-US" sz="2000">
                          <a:latin typeface="Times New Roman" panose="02020603050405020304" pitchFamily="18" charset="0"/>
                          <a:cs typeface="Times New Roman" panose="02020603050405020304" pitchFamily="18" charset="0"/>
                        </a:rPr>
                        <m:t>Profit</m:t>
                      </m:r>
                    </m:oMath>
                  </m:oMathPara>
                </a14:m>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So, first we decide selling price and profit, and then design and produce the product in such a way that actual cost ≤ target cost.</a:t>
                </a:r>
              </a:p>
              <a:p>
                <a:pPr marL="0" indent="0">
                  <a:buNone/>
                </a:pPr>
                <a:r>
                  <a:rPr lang="en-IN" sz="2400" b="1" dirty="0">
                    <a:solidFill>
                      <a:schemeClr val="accent1">
                        <a:lumMod val="75000"/>
                      </a:schemeClr>
                    </a:solidFill>
                    <a:latin typeface="Times New Roman" panose="02020603050405020304" pitchFamily="18" charset="0"/>
                    <a:cs typeface="Times New Roman" panose="02020603050405020304" pitchFamily="18" charset="0"/>
                  </a:rPr>
                  <a:t>FEATURES OF TARGET COSTING</a:t>
                </a:r>
              </a:p>
              <a:p>
                <a:pPr marL="0" indent="0">
                  <a:buNone/>
                </a:pPr>
                <a:r>
                  <a:rPr lang="en-US" sz="2000" b="1" dirty="0">
                    <a:latin typeface="Times New Roman" panose="02020603050405020304" pitchFamily="18" charset="0"/>
                    <a:cs typeface="Times New Roman" panose="02020603050405020304" pitchFamily="18" charset="0"/>
                  </a:rPr>
                  <a:t>Market-Driven Approach: </a:t>
                </a:r>
                <a:r>
                  <a:rPr lang="en-US" sz="2000" dirty="0">
                    <a:latin typeface="Times New Roman" panose="02020603050405020304" pitchFamily="18" charset="0"/>
                    <a:cs typeface="Times New Roman" panose="02020603050405020304" pitchFamily="18" charset="0"/>
                  </a:rPr>
                  <a:t>Target costing starts with the market price based on customer demand and competition, not from adding a markup to cost. So it is price-led.</a:t>
                </a:r>
              </a:p>
              <a:p>
                <a:pPr marL="0" indent="0">
                  <a:buNone/>
                </a:pPr>
                <a:r>
                  <a:rPr lang="en-US" sz="2000" b="1" dirty="0">
                    <a:latin typeface="Times New Roman" panose="02020603050405020304" pitchFamily="18" charset="0"/>
                    <a:cs typeface="Times New Roman" panose="02020603050405020304" pitchFamily="18" charset="0"/>
                  </a:rPr>
                  <a:t>Profit Planning Tool: </a:t>
                </a:r>
                <a:r>
                  <a:rPr lang="en-US" sz="2000" dirty="0">
                    <a:latin typeface="Times New Roman" panose="02020603050405020304" pitchFamily="18" charset="0"/>
                    <a:cs typeface="Times New Roman" panose="02020603050405020304" pitchFamily="18" charset="0"/>
                  </a:rPr>
                  <a:t>Desired profit is decided in advance. Target costing ensures that the cost is controlled so that the required profit is achieved at the given selling price</a:t>
                </a:r>
                <a:r>
                  <a:rPr lang="en-US" sz="2400" dirty="0"/>
                  <a:t>.</a:t>
                </a:r>
                <a:endParaRPr lang="en-IN" sz="2400" dirty="0">
                  <a:solidFill>
                    <a:schemeClr val="accent1">
                      <a:lumMod val="75000"/>
                    </a:schemeClr>
                  </a:solidFill>
                  <a:latin typeface="Times New Roman" panose="02020603050405020304" pitchFamily="18" charset="0"/>
                  <a:cs typeface="Times New Roman" panose="02020603050405020304" pitchFamily="18" charset="0"/>
                </a:endParaRPr>
              </a:p>
            </p:txBody>
          </p:sp>
        </mc:Choice>
        <mc:Fallback>
          <p:sp>
            <p:nvSpPr>
              <p:cNvPr id="3" name="Content Placeholder 2">
                <a:extLst>
                  <a:ext uri="{FF2B5EF4-FFF2-40B4-BE49-F238E27FC236}">
                    <a16:creationId xmlns:a16="http://schemas.microsoft.com/office/drawing/2014/main" id="{8C7DBA81-A1CA-4BE3-3007-C829C29B6979}"/>
                  </a:ext>
                </a:extLst>
              </p:cNvPr>
              <p:cNvSpPr>
                <a:spLocks noGrp="1" noRot="1" noChangeAspect="1" noMove="1" noResize="1" noEditPoints="1" noAdjustHandles="1" noChangeArrowheads="1" noChangeShapeType="1" noTextEdit="1"/>
              </p:cNvSpPr>
              <p:nvPr>
                <p:ph idx="1"/>
              </p:nvPr>
            </p:nvSpPr>
            <p:spPr>
              <a:xfrm>
                <a:off x="838200" y="1473200"/>
                <a:ext cx="10515600" cy="5029200"/>
              </a:xfrm>
              <a:blipFill>
                <a:blip r:embed="rId2"/>
                <a:stretch>
                  <a:fillRect l="-928" t="-1697"/>
                </a:stretch>
              </a:blipFill>
            </p:spPr>
            <p:txBody>
              <a:bodyPr/>
              <a:lstStyle/>
              <a:p>
                <a:r>
                  <a:rPr lang="en-IN">
                    <a:noFill/>
                  </a:rPr>
                  <a:t> </a:t>
                </a:r>
              </a:p>
            </p:txBody>
          </p:sp>
        </mc:Fallback>
      </mc:AlternateContent>
    </p:spTree>
    <p:extLst>
      <p:ext uri="{BB962C8B-B14F-4D97-AF65-F5344CB8AC3E}">
        <p14:creationId xmlns:p14="http://schemas.microsoft.com/office/powerpoint/2010/main" val="304489969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CF6297D-5A83-897A-0558-D788F90D673A}"/>
              </a:ext>
            </a:extLst>
          </p:cNvPr>
          <p:cNvSpPr>
            <a:spLocks noGrp="1" noChangeArrowheads="1"/>
          </p:cNvSpPr>
          <p:nvPr>
            <p:ph idx="1"/>
          </p:nvPr>
        </p:nvSpPr>
        <p:spPr bwMode="auto">
          <a:xfrm>
            <a:off x="304800" y="1706020"/>
            <a:ext cx="11582400" cy="47089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20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Used at Product Design Stage</a:t>
            </a:r>
            <a:r>
              <a:rPr lang="en-US" altLang="en-US" sz="2000" dirty="0">
                <a:latin typeface="Times New Roman" panose="02020603050405020304" pitchFamily="18" charset="0"/>
                <a:cs typeface="Times New Roman" panose="02020603050405020304" pitchFamily="18" charset="0"/>
              </a:rPr>
              <a:t>: </a:t>
            </a:r>
            <a:r>
              <a:rPr kumimoji="0" lang="en-US" altLang="en-US" sz="200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Target costing focuses on cost control at the design and planning stage of the product. Most costs are locked in at design; hence cost reduction is easier here than after production starts.</a:t>
            </a:r>
          </a:p>
          <a:p>
            <a:pPr marL="0" marR="0" lvl="0" indent="0" algn="l" defTabSz="914400" rtl="0" eaLnBrk="0" fontAlgn="base" latinLnBrk="0" hangingPunct="0">
              <a:lnSpc>
                <a:spcPct val="100000"/>
              </a:lnSpc>
              <a:spcBef>
                <a:spcPct val="0"/>
              </a:spcBef>
              <a:spcAft>
                <a:spcPct val="0"/>
              </a:spcAft>
              <a:buClrTx/>
              <a:buSzTx/>
              <a:buNone/>
              <a:tabLst/>
            </a:pPr>
            <a:endParaRPr kumimoji="0" lang="en-US" altLang="en-US" sz="200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20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Cross-functional Involvement</a:t>
            </a:r>
            <a:r>
              <a:rPr lang="en-US" altLang="en-US" sz="2000" dirty="0">
                <a:latin typeface="Times New Roman" panose="02020603050405020304" pitchFamily="18" charset="0"/>
                <a:cs typeface="Times New Roman" panose="02020603050405020304" pitchFamily="18" charset="0"/>
              </a:rPr>
              <a:t>: </a:t>
            </a:r>
            <a:r>
              <a:rPr kumimoji="0" lang="en-US" altLang="en-US" sz="200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It involves different departments – marketing, design, engineering, production, purchasing, costing – working together to design a product that meets cost, quality and customer requirements.</a:t>
            </a:r>
          </a:p>
          <a:p>
            <a:pPr marL="0" marR="0" lvl="0" indent="0" algn="l" defTabSz="914400" rtl="0" eaLnBrk="0" fontAlgn="base" latinLnBrk="0" hangingPunct="0">
              <a:lnSpc>
                <a:spcPct val="100000"/>
              </a:lnSpc>
              <a:spcBef>
                <a:spcPct val="0"/>
              </a:spcBef>
              <a:spcAft>
                <a:spcPct val="0"/>
              </a:spcAft>
              <a:buClrTx/>
              <a:buSzTx/>
              <a:buNone/>
              <a:tabLst/>
            </a:pPr>
            <a:endParaRPr kumimoji="0" lang="en-US" altLang="en-US" sz="200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20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Customer-Focused</a:t>
            </a:r>
            <a:r>
              <a:rPr lang="en-US" altLang="en-US" sz="2000" dirty="0">
                <a:latin typeface="Times New Roman" panose="02020603050405020304" pitchFamily="18" charset="0"/>
                <a:cs typeface="Times New Roman" panose="02020603050405020304" pitchFamily="18" charset="0"/>
              </a:rPr>
              <a:t>: </a:t>
            </a:r>
            <a:r>
              <a:rPr kumimoji="0" lang="en-US" altLang="en-US" sz="200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The product is designed to meet customer needs and expected quality at a price they are willing to pay. It avoids reducing cost by sacrificing essential quality</a:t>
            </a:r>
            <a:r>
              <a:rPr kumimoji="0" lang="en-US" altLang="en-US" sz="20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a:t>
            </a:r>
          </a:p>
          <a:p>
            <a:pPr marL="0" marR="0" lvl="0" indent="0" algn="l" defTabSz="914400" rtl="0" eaLnBrk="0" fontAlgn="base" latinLnBrk="0" hangingPunct="0">
              <a:lnSpc>
                <a:spcPct val="100000"/>
              </a:lnSpc>
              <a:spcBef>
                <a:spcPct val="0"/>
              </a:spcBef>
              <a:spcAft>
                <a:spcPct val="0"/>
              </a:spcAft>
              <a:buClrTx/>
              <a:buSzTx/>
              <a:buNone/>
              <a:tabLst/>
            </a:pPr>
            <a:endParaRPr kumimoji="0" lang="en-US" altLang="en-US" sz="20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20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Continuous Cost Improvement</a:t>
            </a:r>
            <a:r>
              <a:rPr lang="en-US" altLang="en-US" sz="2000" dirty="0">
                <a:latin typeface="Times New Roman" panose="02020603050405020304" pitchFamily="18" charset="0"/>
                <a:cs typeface="Times New Roman" panose="02020603050405020304" pitchFamily="18" charset="0"/>
              </a:rPr>
              <a:t>: </a:t>
            </a:r>
            <a:r>
              <a:rPr kumimoji="0" lang="en-US" altLang="en-US" sz="200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Target costing encourages continuous efforts to reduce cost through better design, alternative materials, process improvement, supplier coordination, etc.</a:t>
            </a:r>
          </a:p>
          <a:p>
            <a:pPr marL="0" marR="0" lvl="0" indent="0" algn="l" defTabSz="914400" rtl="0" eaLnBrk="0" fontAlgn="base" latinLnBrk="0" hangingPunct="0">
              <a:lnSpc>
                <a:spcPct val="100000"/>
              </a:lnSpc>
              <a:spcBef>
                <a:spcPct val="0"/>
              </a:spcBef>
              <a:spcAft>
                <a:spcPct val="0"/>
              </a:spcAft>
              <a:buClrTx/>
              <a:buSzTx/>
              <a:buNone/>
              <a:tabLst/>
            </a:pPr>
            <a:endParaRPr kumimoji="0" lang="en-US" altLang="en-US" sz="200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20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Part of Strategic Cost Management</a:t>
            </a:r>
            <a:r>
              <a:rPr lang="en-US" altLang="en-US" sz="2000" dirty="0">
                <a:latin typeface="Times New Roman" panose="02020603050405020304" pitchFamily="18" charset="0"/>
                <a:cs typeface="Times New Roman" panose="02020603050405020304" pitchFamily="18" charset="0"/>
              </a:rPr>
              <a:t>: </a:t>
            </a:r>
            <a:r>
              <a:rPr kumimoji="0" lang="en-US" altLang="en-US" sz="200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It is a long-term, strategic technique, useful especially in competitive industries where prices are dictated by the market.</a:t>
            </a:r>
          </a:p>
        </p:txBody>
      </p:sp>
    </p:spTree>
    <p:extLst>
      <p:ext uri="{BB962C8B-B14F-4D97-AF65-F5344CB8AC3E}">
        <p14:creationId xmlns:p14="http://schemas.microsoft.com/office/powerpoint/2010/main" val="68241023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6DDB142-8E62-2E21-5A5B-ADA4859DA6D7}"/>
              </a:ext>
            </a:extLst>
          </p:cNvPr>
          <p:cNvSpPr>
            <a:spLocks noGrp="1"/>
          </p:cNvSpPr>
          <p:nvPr>
            <p:ph idx="1"/>
          </p:nvPr>
        </p:nvSpPr>
        <p:spPr>
          <a:xfrm>
            <a:off x="838200" y="1341120"/>
            <a:ext cx="10515600" cy="5405120"/>
          </a:xfrm>
        </p:spPr>
        <p:txBody>
          <a:bodyPr>
            <a:normAutofit lnSpcReduction="10000"/>
          </a:bodyPr>
          <a:lstStyle/>
          <a:p>
            <a:pPr marL="0" indent="0">
              <a:buNone/>
            </a:pPr>
            <a:r>
              <a:rPr lang="en-US" sz="2400" b="1" dirty="0">
                <a:solidFill>
                  <a:schemeClr val="accent1">
                    <a:lumMod val="75000"/>
                  </a:schemeClr>
                </a:solidFill>
                <a:latin typeface="Times New Roman" panose="02020603050405020304" pitchFamily="18" charset="0"/>
                <a:cs typeface="Times New Roman" panose="02020603050405020304" pitchFamily="18" charset="0"/>
              </a:rPr>
              <a:t>STEPS IN TARGET COSTING</a:t>
            </a:r>
          </a:p>
          <a:p>
            <a:r>
              <a:rPr lang="en-US" sz="2000" b="1" dirty="0">
                <a:latin typeface="Times New Roman" panose="02020603050405020304" pitchFamily="18" charset="0"/>
                <a:cs typeface="Times New Roman" panose="02020603050405020304" pitchFamily="18" charset="0"/>
              </a:rPr>
              <a:t>Identify Customer Needs and Market Price: </a:t>
            </a:r>
            <a:r>
              <a:rPr lang="en-US" sz="2000" dirty="0">
                <a:latin typeface="Times New Roman" panose="02020603050405020304" pitchFamily="18" charset="0"/>
                <a:cs typeface="Times New Roman" panose="02020603050405020304" pitchFamily="18" charset="0"/>
              </a:rPr>
              <a:t>Study customers, competitors and market conditions. Decide a competitive selling price for the product. </a:t>
            </a:r>
          </a:p>
          <a:p>
            <a:r>
              <a:rPr lang="en-IN" sz="2000" b="1" dirty="0">
                <a:latin typeface="Times New Roman" panose="02020603050405020304" pitchFamily="18" charset="0"/>
                <a:cs typeface="Times New Roman" panose="02020603050405020304" pitchFamily="18" charset="0"/>
              </a:rPr>
              <a:t>Decide Desired Profit Margin: </a:t>
            </a:r>
            <a:r>
              <a:rPr lang="en-US" sz="2000" dirty="0">
                <a:latin typeface="Times New Roman" panose="02020603050405020304" pitchFamily="18" charset="0"/>
                <a:cs typeface="Times New Roman" panose="02020603050405020304" pitchFamily="18" charset="0"/>
              </a:rPr>
              <a:t>Management fixes the required profit (e.g., 20% of selling price or a fixed amount). This profit is based on long-term business objectives.</a:t>
            </a:r>
            <a:endParaRPr lang="en-IN" sz="2000" dirty="0">
              <a:latin typeface="Times New Roman" panose="02020603050405020304" pitchFamily="18" charset="0"/>
              <a:cs typeface="Times New Roman" panose="02020603050405020304" pitchFamily="18" charset="0"/>
            </a:endParaRPr>
          </a:p>
          <a:p>
            <a:r>
              <a:rPr lang="en-IN" sz="2000" b="1" dirty="0">
                <a:latin typeface="Times New Roman" panose="02020603050405020304" pitchFamily="18" charset="0"/>
                <a:cs typeface="Times New Roman" panose="02020603050405020304" pitchFamily="18" charset="0"/>
              </a:rPr>
              <a:t>Calculate Target Cost: </a:t>
            </a:r>
            <a:r>
              <a:rPr lang="en-US" sz="2000" dirty="0">
                <a:latin typeface="Times New Roman" panose="02020603050405020304" pitchFamily="18" charset="0"/>
                <a:cs typeface="Times New Roman" panose="02020603050405020304" pitchFamily="18" charset="0"/>
              </a:rPr>
              <a:t>Target Cost=Selling Price−Desired Profit. This gives the maximum allowable cost of the product.</a:t>
            </a:r>
            <a:endParaRPr lang="en-IN" sz="2000" dirty="0">
              <a:latin typeface="Times New Roman" panose="02020603050405020304" pitchFamily="18" charset="0"/>
              <a:cs typeface="Times New Roman" panose="02020603050405020304" pitchFamily="18" charset="0"/>
            </a:endParaRPr>
          </a:p>
          <a:p>
            <a:r>
              <a:rPr lang="en-IN" sz="2000" b="1" dirty="0">
                <a:latin typeface="Times New Roman" panose="02020603050405020304" pitchFamily="18" charset="0"/>
                <a:cs typeface="Times New Roman" panose="02020603050405020304" pitchFamily="18" charset="0"/>
              </a:rPr>
              <a:t>Estimate Current / Expected Cost: </a:t>
            </a:r>
            <a:r>
              <a:rPr lang="en-US" sz="2000" dirty="0">
                <a:latin typeface="Times New Roman" panose="02020603050405020304" pitchFamily="18" charset="0"/>
                <a:cs typeface="Times New Roman" panose="02020603050405020304" pitchFamily="18" charset="0"/>
              </a:rPr>
              <a:t>Prepare a cost estimate based on current design, materials, and processes. Compare this estimated cost with the target cost.</a:t>
            </a:r>
            <a:endParaRPr lang="en-IN" sz="2000" dirty="0">
              <a:latin typeface="Times New Roman" panose="02020603050405020304" pitchFamily="18" charset="0"/>
              <a:cs typeface="Times New Roman" panose="02020603050405020304" pitchFamily="18" charset="0"/>
            </a:endParaRPr>
          </a:p>
          <a:p>
            <a:r>
              <a:rPr lang="en-IN" sz="2000" b="1" dirty="0">
                <a:latin typeface="Times New Roman" panose="02020603050405020304" pitchFamily="18" charset="0"/>
                <a:cs typeface="Times New Roman" panose="02020603050405020304" pitchFamily="18" charset="0"/>
              </a:rPr>
              <a:t>Identify Cost Gap: </a:t>
            </a:r>
            <a:r>
              <a:rPr lang="en-US" sz="2000" dirty="0">
                <a:latin typeface="Times New Roman" panose="02020603050405020304" pitchFamily="18" charset="0"/>
                <a:cs typeface="Times New Roman" panose="02020603050405020304" pitchFamily="18" charset="0"/>
              </a:rPr>
              <a:t>If estimated cost &gt; target cost, there is a cost gap. This gap shows how much cost must be reduced.</a:t>
            </a:r>
            <a:endParaRPr lang="en-IN" sz="2000" dirty="0">
              <a:latin typeface="Times New Roman" panose="02020603050405020304" pitchFamily="18" charset="0"/>
              <a:cs typeface="Times New Roman" panose="02020603050405020304" pitchFamily="18" charset="0"/>
            </a:endParaRPr>
          </a:p>
          <a:p>
            <a:r>
              <a:rPr lang="en-US" sz="2000" b="1" dirty="0">
                <a:latin typeface="Times New Roman" panose="02020603050405020304" pitchFamily="18" charset="0"/>
                <a:cs typeface="Times New Roman" panose="02020603050405020304" pitchFamily="18" charset="0"/>
              </a:rPr>
              <a:t>Cost Reduction through Value Engineering / Analysis: </a:t>
            </a:r>
            <a:r>
              <a:rPr lang="en-US" sz="2000" dirty="0">
                <a:latin typeface="Times New Roman" panose="02020603050405020304" pitchFamily="18" charset="0"/>
                <a:cs typeface="Times New Roman" panose="02020603050405020304" pitchFamily="18" charset="0"/>
              </a:rPr>
              <a:t>Use value engineering, alternative materials, simpler design, process improvement, better supplier negotiation etc. Remove non-value-added features and costs while maintaining quality and function.</a:t>
            </a:r>
          </a:p>
          <a:p>
            <a:r>
              <a:rPr lang="en-US" sz="2000" b="1" dirty="0">
                <a:latin typeface="Times New Roman" panose="02020603050405020304" pitchFamily="18" charset="0"/>
                <a:cs typeface="Times New Roman" panose="02020603050405020304" pitchFamily="18" charset="0"/>
              </a:rPr>
              <a:t>Finalize Design within Target Cost: </a:t>
            </a:r>
            <a:r>
              <a:rPr lang="en-US" sz="2000" dirty="0">
                <a:latin typeface="Times New Roman" panose="02020603050405020304" pitchFamily="18" charset="0"/>
                <a:cs typeface="Times New Roman" panose="02020603050405020304" pitchFamily="18" charset="0"/>
              </a:rPr>
              <a:t>Only when the product is designed to meet the target cost, it is approved for production. Then standard cost and budgets are fixed.</a:t>
            </a:r>
            <a:endParaRPr lang="en-IN" sz="2000" dirty="0">
              <a:solidFill>
                <a:schemeClr val="accent1">
                  <a:lumMod val="7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6154669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59CF966-2EB4-F4FB-ABAF-FE9FC9484A18}"/>
              </a:ext>
            </a:extLst>
          </p:cNvPr>
          <p:cNvSpPr>
            <a:spLocks noGrp="1"/>
          </p:cNvSpPr>
          <p:nvPr>
            <p:ph idx="1"/>
          </p:nvPr>
        </p:nvSpPr>
        <p:spPr>
          <a:xfrm>
            <a:off x="838200" y="1371600"/>
            <a:ext cx="10515600" cy="4805363"/>
          </a:xfrm>
        </p:spPr>
        <p:txBody>
          <a:bodyPr>
            <a:normAutofit/>
          </a:bodyPr>
          <a:lstStyle/>
          <a:p>
            <a:pPr marL="0" indent="0">
              <a:buNone/>
            </a:pPr>
            <a:r>
              <a:rPr lang="en-US" sz="2400" b="1" dirty="0">
                <a:solidFill>
                  <a:schemeClr val="accent1">
                    <a:lumMod val="75000"/>
                  </a:schemeClr>
                </a:solidFill>
                <a:latin typeface="Times New Roman" panose="02020603050405020304" pitchFamily="18" charset="0"/>
                <a:cs typeface="Times New Roman" panose="02020603050405020304" pitchFamily="18" charset="0"/>
              </a:rPr>
              <a:t>ADVANTAGES OF TARGET COSTING</a:t>
            </a:r>
          </a:p>
          <a:p>
            <a:r>
              <a:rPr lang="en-US" sz="2000" dirty="0">
                <a:latin typeface="Times New Roman" panose="02020603050405020304" pitchFamily="18" charset="0"/>
                <a:cs typeface="Times New Roman" panose="02020603050405020304" pitchFamily="18" charset="0"/>
              </a:rPr>
              <a:t>Ensures Profitability at Market Price</a:t>
            </a:r>
            <a:endParaRPr lang="en-IN" sz="2000" b="1" dirty="0">
              <a:solidFill>
                <a:schemeClr val="accent1">
                  <a:lumMod val="75000"/>
                </a:schemeClr>
              </a:solidFill>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Strong Cost Control from the Beginning</a:t>
            </a:r>
          </a:p>
          <a:p>
            <a:r>
              <a:rPr lang="en-IN" sz="2000" dirty="0">
                <a:latin typeface="Times New Roman" panose="02020603050405020304" pitchFamily="18" charset="0"/>
                <a:cs typeface="Times New Roman" panose="02020603050405020304" pitchFamily="18" charset="0"/>
              </a:rPr>
              <a:t>Customer-Oriented Products</a:t>
            </a:r>
          </a:p>
          <a:p>
            <a:r>
              <a:rPr lang="en-IN" sz="2000" dirty="0">
                <a:latin typeface="Times New Roman" panose="02020603050405020304" pitchFamily="18" charset="0"/>
                <a:cs typeface="Times New Roman" panose="02020603050405020304" pitchFamily="18" charset="0"/>
              </a:rPr>
              <a:t>Encourages Cross-Functional Coordination</a:t>
            </a:r>
          </a:p>
          <a:p>
            <a:r>
              <a:rPr lang="en-IN" sz="2000" dirty="0">
                <a:latin typeface="Times New Roman" panose="02020603050405020304" pitchFamily="18" charset="0"/>
                <a:cs typeface="Times New Roman" panose="02020603050405020304" pitchFamily="18" charset="0"/>
              </a:rPr>
              <a:t>Promotes Continuous Improvement and Innovation</a:t>
            </a:r>
          </a:p>
          <a:p>
            <a:r>
              <a:rPr lang="en-IN" sz="2000" dirty="0">
                <a:latin typeface="Times New Roman" panose="02020603050405020304" pitchFamily="18" charset="0"/>
                <a:cs typeface="Times New Roman" panose="02020603050405020304" pitchFamily="18" charset="0"/>
              </a:rPr>
              <a:t>Reduces Unnecessary Costs</a:t>
            </a:r>
          </a:p>
          <a:p>
            <a:r>
              <a:rPr lang="en-IN" sz="2000" dirty="0">
                <a:latin typeface="Times New Roman" panose="02020603050405020304" pitchFamily="18" charset="0"/>
                <a:cs typeface="Times New Roman" panose="02020603050405020304" pitchFamily="18" charset="0"/>
              </a:rPr>
              <a:t>Supports Long-Term Competitiveness</a:t>
            </a:r>
            <a:endParaRPr lang="en-IN" sz="2000" b="1" dirty="0">
              <a:solidFill>
                <a:schemeClr val="accent1">
                  <a:lumMod val="7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461533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AB207D9-EA15-C5AE-BBAE-41F70F9BA176}"/>
              </a:ext>
            </a:extLst>
          </p:cNvPr>
          <p:cNvSpPr>
            <a:spLocks noGrp="1"/>
          </p:cNvSpPr>
          <p:nvPr>
            <p:ph idx="1"/>
          </p:nvPr>
        </p:nvSpPr>
        <p:spPr>
          <a:xfrm>
            <a:off x="767080" y="1839277"/>
            <a:ext cx="10515600" cy="3992563"/>
          </a:xfrm>
        </p:spPr>
        <p:txBody>
          <a:bodyPr>
            <a:normAutofit/>
          </a:bodyPr>
          <a:lstStyle/>
          <a:p>
            <a:pPr marL="0" indent="0">
              <a:buNone/>
            </a:pPr>
            <a:r>
              <a:rPr lang="en-US" sz="2200" b="1" dirty="0">
                <a:solidFill>
                  <a:schemeClr val="accent5">
                    <a:lumMod val="75000"/>
                  </a:schemeClr>
                </a:solidFill>
                <a:latin typeface="Times New Roman" panose="02020603050405020304" pitchFamily="18" charset="0"/>
                <a:cs typeface="Times New Roman" panose="02020603050405020304" pitchFamily="18" charset="0"/>
              </a:rPr>
              <a:t>MEANING AND DEFINATION OF COST ACCOUNTING</a:t>
            </a:r>
          </a:p>
          <a:p>
            <a:pPr marL="0" indent="0">
              <a:buNone/>
            </a:pPr>
            <a:r>
              <a:rPr lang="en-IN" sz="2000" b="1" dirty="0">
                <a:latin typeface="Times New Roman" panose="02020603050405020304" pitchFamily="18" charset="0"/>
                <a:cs typeface="Times New Roman" panose="02020603050405020304" pitchFamily="18" charset="0"/>
              </a:rPr>
              <a:t>Meaning of cost accounting</a:t>
            </a:r>
          </a:p>
          <a:p>
            <a:pPr marL="0" indent="0">
              <a:buNone/>
            </a:pPr>
            <a:r>
              <a:rPr lang="en-US" sz="2000" dirty="0">
                <a:latin typeface="Times New Roman" panose="02020603050405020304" pitchFamily="18" charset="0"/>
                <a:cs typeface="Times New Roman" panose="02020603050405020304" pitchFamily="18" charset="0"/>
              </a:rPr>
              <a:t>Cost Accounting is the process of recording, classifying, analyzing, and controlling all costs related to producing goods or providing services. It helps a business to know how much it costs to make a product, perform a job, or offer a service.</a:t>
            </a:r>
          </a:p>
          <a:p>
            <a:pPr marL="0" indent="0">
              <a:buNone/>
            </a:pPr>
            <a:r>
              <a:rPr lang="en-US" sz="2000" b="1" dirty="0">
                <a:latin typeface="Times New Roman" panose="02020603050405020304" pitchFamily="18" charset="0"/>
                <a:cs typeface="Times New Roman" panose="02020603050405020304" pitchFamily="18" charset="0"/>
              </a:rPr>
              <a:t>Definitions of cost accounting</a:t>
            </a:r>
          </a:p>
          <a:p>
            <a:pPr marL="0" indent="0">
              <a:buNone/>
            </a:pPr>
            <a:r>
              <a:rPr lang="en-US" sz="2000" dirty="0">
                <a:latin typeface="Times New Roman" panose="02020603050405020304" pitchFamily="18" charset="0"/>
                <a:cs typeface="Times New Roman" panose="02020603050405020304" pitchFamily="18" charset="0"/>
              </a:rPr>
              <a:t>According to the ICMA, London, cost accounting is "the process of accounting for cost which begins with the recording of income and expenditure and ends with the preparation of periodical statements and reports for ascertaining and controlling costs".</a:t>
            </a:r>
          </a:p>
        </p:txBody>
      </p:sp>
    </p:spTree>
    <p:extLst>
      <p:ext uri="{BB962C8B-B14F-4D97-AF65-F5344CB8AC3E}">
        <p14:creationId xmlns:p14="http://schemas.microsoft.com/office/powerpoint/2010/main" val="27725435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58639B9-0BB4-5DA0-5324-3540F97E8A48}"/>
              </a:ext>
            </a:extLst>
          </p:cNvPr>
          <p:cNvSpPr>
            <a:spLocks noGrp="1"/>
          </p:cNvSpPr>
          <p:nvPr>
            <p:ph idx="1"/>
          </p:nvPr>
        </p:nvSpPr>
        <p:spPr>
          <a:xfrm>
            <a:off x="728980" y="1341120"/>
            <a:ext cx="10734040" cy="5516880"/>
          </a:xfrm>
        </p:spPr>
        <p:txBody>
          <a:bodyPr>
            <a:normAutofit/>
          </a:bodyPr>
          <a:lstStyle/>
          <a:p>
            <a:pPr marL="0" indent="0">
              <a:buNone/>
            </a:pPr>
            <a:r>
              <a:rPr lang="en-US" sz="2400" b="1" dirty="0">
                <a:solidFill>
                  <a:schemeClr val="accent5">
                    <a:lumMod val="75000"/>
                  </a:schemeClr>
                </a:solidFill>
                <a:latin typeface="Times New Roman" panose="02020603050405020304" pitchFamily="18" charset="0"/>
                <a:cs typeface="Times New Roman" panose="02020603050405020304" pitchFamily="18" charset="0"/>
              </a:rPr>
              <a:t>OBJECTIVES OF COST ACCOUNTING</a:t>
            </a:r>
          </a:p>
          <a:p>
            <a:pPr marL="0" indent="0">
              <a:buNone/>
            </a:pPr>
            <a:r>
              <a:rPr lang="en-US" sz="2000" dirty="0">
                <a:latin typeface="Times New Roman" panose="02020603050405020304" pitchFamily="18" charset="0"/>
                <a:cs typeface="Times New Roman" panose="02020603050405020304" pitchFamily="18" charset="0"/>
              </a:rPr>
              <a:t>Cost Accounting serves several important objectives that help management in planning, control, and decision-making. The main objectives are as follows:</a:t>
            </a:r>
          </a:p>
          <a:p>
            <a:pPr marL="0" indent="0">
              <a:buNone/>
            </a:pPr>
            <a:r>
              <a:rPr lang="en-US" sz="2000" b="1" dirty="0">
                <a:latin typeface="Times New Roman" panose="02020603050405020304" pitchFamily="18" charset="0"/>
                <a:cs typeface="Times New Roman" panose="02020603050405020304" pitchFamily="18" charset="0"/>
              </a:rPr>
              <a:t>1. Determining Selling Price: </a:t>
            </a:r>
            <a:r>
              <a:rPr lang="en-US" sz="2000" dirty="0">
                <a:latin typeface="Times New Roman" panose="02020603050405020304" pitchFamily="18" charset="0"/>
                <a:cs typeface="Times New Roman" panose="02020603050405020304" pitchFamily="18" charset="0"/>
              </a:rPr>
              <a:t>Cost Accounting helps in finding out the total cost of a product or service. On the basis of total cost, a suitable profit margin is added to fix the selling price. This ensures the product is sold at a fair and profitable rate.</a:t>
            </a:r>
          </a:p>
          <a:p>
            <a:pPr marL="0" indent="0">
              <a:buNone/>
            </a:pPr>
            <a:r>
              <a:rPr lang="en-US" sz="2000" b="1" dirty="0">
                <a:latin typeface="Times New Roman" panose="02020603050405020304" pitchFamily="18" charset="0"/>
                <a:cs typeface="Times New Roman" panose="02020603050405020304" pitchFamily="18" charset="0"/>
              </a:rPr>
              <a:t>2. Controlling Cost: </a:t>
            </a:r>
            <a:r>
              <a:rPr lang="en-US" sz="2000" dirty="0">
                <a:latin typeface="Times New Roman" panose="02020603050405020304" pitchFamily="18" charset="0"/>
                <a:cs typeface="Times New Roman" panose="02020603050405020304" pitchFamily="18" charset="0"/>
              </a:rPr>
              <a:t>Cost Accounting helps in monitoring and controlling expenses. By comparing actual cost with standard or budgeted cost, management can identify areas of waste, inefficiency, or overspending. This assists in reducing unnecessary costs and improving overall efficiency.</a:t>
            </a:r>
          </a:p>
          <a:p>
            <a:pPr marL="0" indent="0">
              <a:buNone/>
            </a:pPr>
            <a:r>
              <a:rPr lang="en-US" sz="2000" b="1" dirty="0">
                <a:latin typeface="Times New Roman" panose="02020603050405020304" pitchFamily="18" charset="0"/>
                <a:cs typeface="Times New Roman" panose="02020603050405020304" pitchFamily="18" charset="0"/>
              </a:rPr>
              <a:t>3. Providing Information for Decision-Making: </a:t>
            </a:r>
            <a:r>
              <a:rPr lang="en-US" sz="2000" dirty="0">
                <a:latin typeface="Times New Roman" panose="02020603050405020304" pitchFamily="18" charset="0"/>
                <a:cs typeface="Times New Roman" panose="02020603050405020304" pitchFamily="18" charset="0"/>
              </a:rPr>
              <a:t>Cost Accounting supplies accurate and detailed cost data that helps managers make informed decisions such as:</a:t>
            </a:r>
          </a:p>
          <a:p>
            <a:r>
              <a:rPr lang="en-US" sz="2000" dirty="0">
                <a:latin typeface="Times New Roman" panose="02020603050405020304" pitchFamily="18" charset="0"/>
                <a:cs typeface="Times New Roman" panose="02020603050405020304" pitchFamily="18" charset="0"/>
              </a:rPr>
              <a:t>Whether to make or buy a product,</a:t>
            </a:r>
          </a:p>
          <a:p>
            <a:r>
              <a:rPr lang="en-US" sz="2000" dirty="0">
                <a:latin typeface="Times New Roman" panose="02020603050405020304" pitchFamily="18" charset="0"/>
                <a:cs typeface="Times New Roman" panose="02020603050405020304" pitchFamily="18" charset="0"/>
              </a:rPr>
              <a:t>Whether to expand or discontinue a product line, and</a:t>
            </a:r>
          </a:p>
          <a:p>
            <a:r>
              <a:rPr lang="en-US" sz="2000" dirty="0">
                <a:latin typeface="Times New Roman" panose="02020603050405020304" pitchFamily="18" charset="0"/>
                <a:cs typeface="Times New Roman" panose="02020603050405020304" pitchFamily="18" charset="0"/>
              </a:rPr>
              <a:t>How to allocate limited resources effectively. </a:t>
            </a:r>
          </a:p>
          <a:p>
            <a:pPr marL="0" indent="0">
              <a:buNone/>
            </a:pPr>
            <a:r>
              <a:rPr lang="en-US" sz="2000" dirty="0">
                <a:latin typeface="Times New Roman" panose="02020603050405020304" pitchFamily="18" charset="0"/>
                <a:cs typeface="Times New Roman" panose="02020603050405020304" pitchFamily="18" charset="0"/>
              </a:rPr>
              <a:t>It supports managerial planning, control, and decision-making.</a:t>
            </a:r>
          </a:p>
          <a:p>
            <a:pPr marL="0" indent="0">
              <a:buNone/>
            </a:pPr>
            <a:endParaRPr lang="en-US" sz="2000" dirty="0">
              <a:latin typeface="Times New Roman" panose="02020603050405020304" pitchFamily="18" charset="0"/>
              <a:cs typeface="Times New Roman" panose="02020603050405020304" pitchFamily="18" charset="0"/>
            </a:endParaRPr>
          </a:p>
          <a:p>
            <a:pPr marL="0" indent="0">
              <a:buNone/>
            </a:pPr>
            <a:endParaRPr lang="en-IN" dirty="0"/>
          </a:p>
        </p:txBody>
      </p:sp>
    </p:spTree>
    <p:extLst>
      <p:ext uri="{BB962C8B-B14F-4D97-AF65-F5344CB8AC3E}">
        <p14:creationId xmlns:p14="http://schemas.microsoft.com/office/powerpoint/2010/main" val="24046659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D5B4F6E-CDEA-ADB8-78BB-CE521A9D329A}"/>
              </a:ext>
            </a:extLst>
          </p:cNvPr>
          <p:cNvSpPr>
            <a:spLocks noGrp="1"/>
          </p:cNvSpPr>
          <p:nvPr>
            <p:ph idx="1"/>
          </p:nvPr>
        </p:nvSpPr>
        <p:spPr>
          <a:xfrm>
            <a:off x="838200" y="1422400"/>
            <a:ext cx="10515600" cy="4754563"/>
          </a:xfrm>
        </p:spPr>
        <p:txBody>
          <a:bodyPr>
            <a:normAutofit/>
          </a:bodyPr>
          <a:lstStyle/>
          <a:p>
            <a:pPr marL="0" indent="0">
              <a:buNone/>
            </a:pPr>
            <a:r>
              <a:rPr lang="en-US" sz="2000" b="1" dirty="0">
                <a:latin typeface="Times New Roman" panose="02020603050405020304" pitchFamily="18" charset="0"/>
                <a:cs typeface="Times New Roman" panose="02020603050405020304" pitchFamily="18" charset="0"/>
              </a:rPr>
              <a:t>4. Ascertaining Costing Profit: </a:t>
            </a:r>
            <a:r>
              <a:rPr lang="en-US" sz="2000" dirty="0">
                <a:latin typeface="Times New Roman" panose="02020603050405020304" pitchFamily="18" charset="0"/>
                <a:cs typeface="Times New Roman" panose="02020603050405020304" pitchFamily="18" charset="0"/>
              </a:rPr>
              <a:t>Cost Accounting helps in determining the profit or loss of each product, job, or department separately. By comparing cost of production with sales revenue, management can identify which products are profitable and which are not.</a:t>
            </a:r>
          </a:p>
          <a:p>
            <a:pPr marL="0" indent="0">
              <a:buNone/>
            </a:pPr>
            <a:r>
              <a:rPr lang="en-US" sz="2000" b="1" dirty="0">
                <a:latin typeface="Times New Roman" panose="02020603050405020304" pitchFamily="18" charset="0"/>
                <a:cs typeface="Times New Roman" panose="02020603050405020304" pitchFamily="18" charset="0"/>
              </a:rPr>
              <a:t>5. Facilitating Preparation of Financial and Other Statements: </a:t>
            </a:r>
            <a:r>
              <a:rPr lang="en-US" sz="2000" dirty="0">
                <a:latin typeface="Times New Roman" panose="02020603050405020304" pitchFamily="18" charset="0"/>
                <a:cs typeface="Times New Roman" panose="02020603050405020304" pitchFamily="18" charset="0"/>
              </a:rPr>
              <a:t>Cost Accounting assists in preparing various cost sheets, reports, and statements that show the total cost, profit, and performance of different departments or products. These reports also help in preparing financial accounts and provide useful information for internal control.</a:t>
            </a:r>
          </a:p>
          <a:p>
            <a:pPr marL="0" indent="0">
              <a:buNone/>
            </a:pPr>
            <a:r>
              <a:rPr lang="en-IN" sz="2400" b="1" dirty="0">
                <a:solidFill>
                  <a:schemeClr val="accent5">
                    <a:lumMod val="75000"/>
                  </a:schemeClr>
                </a:solidFill>
                <a:latin typeface="Times New Roman" panose="02020603050405020304" pitchFamily="18" charset="0"/>
                <a:cs typeface="Times New Roman" panose="02020603050405020304" pitchFamily="18" charset="0"/>
              </a:rPr>
              <a:t>FUNCTIONS OF COST ACCOUNTING</a:t>
            </a:r>
          </a:p>
          <a:p>
            <a:pPr marL="0" indent="0">
              <a:buNone/>
            </a:pPr>
            <a:r>
              <a:rPr lang="en-US" sz="2000" b="1" dirty="0">
                <a:latin typeface="Times New Roman" panose="02020603050405020304" pitchFamily="18" charset="0"/>
                <a:cs typeface="Times New Roman" panose="02020603050405020304" pitchFamily="18" charset="0"/>
              </a:rPr>
              <a:t>1. Ascertainment of Cost: </a:t>
            </a:r>
            <a:r>
              <a:rPr lang="en-US" sz="2000" dirty="0">
                <a:latin typeface="Times New Roman" panose="02020603050405020304" pitchFamily="18" charset="0"/>
                <a:cs typeface="Times New Roman" panose="02020603050405020304" pitchFamily="18" charset="0"/>
              </a:rPr>
              <a:t>This means finding out the actual cost of producing goods or providing services. All expenses related to materials, labour, and overheads are collected and analyzed to know how much each product or service costs.</a:t>
            </a: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It helps management to:</a:t>
            </a:r>
          </a:p>
          <a:p>
            <a:r>
              <a:rPr lang="en-US" sz="2000" dirty="0">
                <a:latin typeface="Times New Roman" panose="02020603050405020304" pitchFamily="18" charset="0"/>
                <a:cs typeface="Times New Roman" panose="02020603050405020304" pitchFamily="18" charset="0"/>
              </a:rPr>
              <a:t>Know the total and per-unit cost, and</a:t>
            </a:r>
          </a:p>
          <a:p>
            <a:r>
              <a:rPr lang="en-US" sz="2000" dirty="0">
                <a:latin typeface="Times New Roman" panose="02020603050405020304" pitchFamily="18" charset="0"/>
                <a:cs typeface="Times New Roman" panose="02020603050405020304" pitchFamily="18" charset="0"/>
              </a:rPr>
              <a:t>Control or reduce unnecessary expenses</a:t>
            </a:r>
            <a:r>
              <a:rPr lang="en-US" sz="2000" dirty="0"/>
              <a:t>.</a:t>
            </a:r>
          </a:p>
          <a:p>
            <a:pPr marL="0" indent="0">
              <a:buNone/>
            </a:pPr>
            <a:endParaRPr lang="en-IN" sz="2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585496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488D912-3703-12B5-16C6-7939EC0E22C4}"/>
              </a:ext>
            </a:extLst>
          </p:cNvPr>
          <p:cNvSpPr>
            <a:spLocks noGrp="1"/>
          </p:cNvSpPr>
          <p:nvPr>
            <p:ph idx="1"/>
          </p:nvPr>
        </p:nvSpPr>
        <p:spPr>
          <a:xfrm>
            <a:off x="838200" y="1371600"/>
            <a:ext cx="10515600" cy="4805363"/>
          </a:xfrm>
        </p:spPr>
        <p:txBody>
          <a:bodyPr>
            <a:normAutofit fontScale="92500" lnSpcReduction="10000"/>
          </a:bodyPr>
          <a:lstStyle/>
          <a:p>
            <a:pPr marL="0" indent="0">
              <a:buNone/>
            </a:pPr>
            <a:r>
              <a:rPr lang="en-US" sz="2200" b="1" dirty="0">
                <a:latin typeface="Times New Roman" panose="02020603050405020304" pitchFamily="18" charset="0"/>
                <a:cs typeface="Times New Roman" panose="02020603050405020304" pitchFamily="18" charset="0"/>
              </a:rPr>
              <a:t>2. Estimation of Cost: </a:t>
            </a:r>
            <a:r>
              <a:rPr lang="en-US" sz="2200" dirty="0">
                <a:latin typeface="Times New Roman" panose="02020603050405020304" pitchFamily="18" charset="0"/>
                <a:cs typeface="Times New Roman" panose="02020603050405020304" pitchFamily="18" charset="0"/>
              </a:rPr>
              <a:t>Estimation means predicting the cost before production starts.</a:t>
            </a:r>
            <a:br>
              <a:rPr lang="en-US" sz="2200" dirty="0">
                <a:latin typeface="Times New Roman" panose="02020603050405020304" pitchFamily="18" charset="0"/>
                <a:cs typeface="Times New Roman" panose="02020603050405020304" pitchFamily="18" charset="0"/>
              </a:rPr>
            </a:br>
            <a:r>
              <a:rPr lang="en-US" sz="2200" dirty="0">
                <a:latin typeface="Times New Roman" panose="02020603050405020304" pitchFamily="18" charset="0"/>
                <a:cs typeface="Times New Roman" panose="02020603050405020304" pitchFamily="18" charset="0"/>
              </a:rPr>
              <a:t>It is based on past data and expected future conditions.</a:t>
            </a:r>
            <a:br>
              <a:rPr lang="en-US" sz="2200" dirty="0">
                <a:latin typeface="Times New Roman" panose="02020603050405020304" pitchFamily="18" charset="0"/>
                <a:cs typeface="Times New Roman" panose="02020603050405020304" pitchFamily="18" charset="0"/>
              </a:rPr>
            </a:br>
            <a:r>
              <a:rPr lang="en-US" sz="2200" dirty="0">
                <a:latin typeface="Times New Roman" panose="02020603050405020304" pitchFamily="18" charset="0"/>
                <a:cs typeface="Times New Roman" panose="02020603050405020304" pitchFamily="18" charset="0"/>
              </a:rPr>
              <a:t>Estimated cost helps management to:</a:t>
            </a:r>
          </a:p>
          <a:p>
            <a:r>
              <a:rPr lang="en-US" sz="2200" dirty="0">
                <a:latin typeface="Times New Roman" panose="02020603050405020304" pitchFamily="18" charset="0"/>
                <a:cs typeface="Times New Roman" panose="02020603050405020304" pitchFamily="18" charset="0"/>
              </a:rPr>
              <a:t>Fix the selling price of products,</a:t>
            </a:r>
          </a:p>
          <a:p>
            <a:r>
              <a:rPr lang="en-US" sz="2200" dirty="0">
                <a:latin typeface="Times New Roman" panose="02020603050405020304" pitchFamily="18" charset="0"/>
                <a:cs typeface="Times New Roman" panose="02020603050405020304" pitchFamily="18" charset="0"/>
              </a:rPr>
              <a:t>Prepare budgets, and</a:t>
            </a:r>
          </a:p>
          <a:p>
            <a:r>
              <a:rPr lang="en-US" sz="2200" dirty="0">
                <a:latin typeface="Times New Roman" panose="02020603050405020304" pitchFamily="18" charset="0"/>
                <a:cs typeface="Times New Roman" panose="02020603050405020304" pitchFamily="18" charset="0"/>
              </a:rPr>
              <a:t>Plan production activities in advance.</a:t>
            </a:r>
          </a:p>
          <a:p>
            <a:pPr marL="0" indent="0">
              <a:buNone/>
            </a:pPr>
            <a:r>
              <a:rPr lang="en-US" sz="2200" dirty="0">
                <a:latin typeface="Times New Roman" panose="02020603050405020304" pitchFamily="18" charset="0"/>
                <a:cs typeface="Times New Roman" panose="02020603050405020304" pitchFamily="18" charset="0"/>
              </a:rPr>
              <a:t>Since costs like materials and labour may change, some allowance is made for fluctuations.</a:t>
            </a:r>
          </a:p>
          <a:p>
            <a:pPr marL="0" indent="0">
              <a:buNone/>
            </a:pPr>
            <a:r>
              <a:rPr lang="en-US" sz="2200" b="1" dirty="0">
                <a:latin typeface="Times New Roman" panose="02020603050405020304" pitchFamily="18" charset="0"/>
                <a:cs typeface="Times New Roman" panose="02020603050405020304" pitchFamily="18" charset="0"/>
              </a:rPr>
              <a:t>3) Control of Cost: </a:t>
            </a:r>
            <a:r>
              <a:rPr lang="en-US" sz="2200" dirty="0">
                <a:latin typeface="Times New Roman" panose="02020603050405020304" pitchFamily="18" charset="0"/>
                <a:cs typeface="Times New Roman" panose="02020603050405020304" pitchFamily="18" charset="0"/>
              </a:rPr>
              <a:t>Cost control means keeping costs within planned limits and ensuring efficient use of resources. By comparing actual cost with standard or budgeted cost, management can find where expenses are higher and take corrective action.</a:t>
            </a:r>
            <a:br>
              <a:rPr lang="en-US" sz="2200" dirty="0">
                <a:latin typeface="Times New Roman" panose="02020603050405020304" pitchFamily="18" charset="0"/>
                <a:cs typeface="Times New Roman" panose="02020603050405020304" pitchFamily="18" charset="0"/>
              </a:rPr>
            </a:br>
            <a:r>
              <a:rPr lang="en-US" sz="2200" dirty="0">
                <a:latin typeface="Times New Roman" panose="02020603050405020304" pitchFamily="18" charset="0"/>
                <a:cs typeface="Times New Roman" panose="02020603050405020304" pitchFamily="18" charset="0"/>
              </a:rPr>
              <a:t>Two main techniques used are:</a:t>
            </a:r>
          </a:p>
          <a:p>
            <a:r>
              <a:rPr lang="en-US" sz="2200" dirty="0">
                <a:latin typeface="Times New Roman" panose="02020603050405020304" pitchFamily="18" charset="0"/>
                <a:cs typeface="Times New Roman" panose="02020603050405020304" pitchFamily="18" charset="0"/>
              </a:rPr>
              <a:t>Budgetary Control-Comparing actual performance with budgets.</a:t>
            </a:r>
          </a:p>
          <a:p>
            <a:r>
              <a:rPr lang="en-US" sz="2200" dirty="0">
                <a:latin typeface="Times New Roman" panose="02020603050405020304" pitchFamily="18" charset="0"/>
                <a:cs typeface="Times New Roman" panose="02020603050405020304" pitchFamily="18" charset="0"/>
              </a:rPr>
              <a:t>Standard Costing-Comparing actual cost with pre-set standards.</a:t>
            </a:r>
          </a:p>
          <a:p>
            <a:pPr marL="0" indent="0">
              <a:buNone/>
            </a:pPr>
            <a:r>
              <a:rPr lang="en-US" sz="2200" dirty="0">
                <a:latin typeface="Times New Roman" panose="02020603050405020304" pitchFamily="18" charset="0"/>
                <a:cs typeface="Times New Roman" panose="02020603050405020304" pitchFamily="18" charset="0"/>
              </a:rPr>
              <a:t>This helps reduce waste and improve overall efficiency.</a:t>
            </a:r>
          </a:p>
          <a:p>
            <a:pPr marL="0" indent="0">
              <a:buNone/>
            </a:pPr>
            <a:endParaRPr lang="en-US" sz="2200" dirty="0">
              <a:latin typeface="Times New Roman" panose="02020603050405020304" pitchFamily="18" charset="0"/>
              <a:cs typeface="Times New Roman" panose="02020603050405020304" pitchFamily="18" charset="0"/>
            </a:endParaRPr>
          </a:p>
          <a:p>
            <a:pPr marL="0" indent="0">
              <a:buNone/>
            </a:pPr>
            <a:endParaRPr lang="en-IN" sz="2400" dirty="0"/>
          </a:p>
        </p:txBody>
      </p:sp>
    </p:spTree>
    <p:extLst>
      <p:ext uri="{BB962C8B-B14F-4D97-AF65-F5344CB8AC3E}">
        <p14:creationId xmlns:p14="http://schemas.microsoft.com/office/powerpoint/2010/main" val="131544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147694B-EBAF-BB55-85A8-EA24CB3B7B50}"/>
              </a:ext>
            </a:extLst>
          </p:cNvPr>
          <p:cNvSpPr>
            <a:spLocks noGrp="1"/>
          </p:cNvSpPr>
          <p:nvPr>
            <p:ph idx="1"/>
          </p:nvPr>
        </p:nvSpPr>
        <p:spPr>
          <a:xfrm>
            <a:off x="838200" y="1320800"/>
            <a:ext cx="10515600" cy="4856163"/>
          </a:xfrm>
        </p:spPr>
        <p:txBody>
          <a:bodyPr>
            <a:normAutofit/>
          </a:bodyPr>
          <a:lstStyle/>
          <a:p>
            <a:pPr marL="0" indent="0">
              <a:buNone/>
            </a:pPr>
            <a:r>
              <a:rPr lang="en-US" sz="2000" b="1" dirty="0">
                <a:latin typeface="Times New Roman" panose="02020603050405020304" pitchFamily="18" charset="0"/>
                <a:cs typeface="Times New Roman" panose="02020603050405020304" pitchFamily="18" charset="0"/>
              </a:rPr>
              <a:t>4. Reduction of Cost: </a:t>
            </a:r>
            <a:r>
              <a:rPr lang="en-US" sz="2000" dirty="0">
                <a:latin typeface="Times New Roman" panose="02020603050405020304" pitchFamily="18" charset="0"/>
                <a:cs typeface="Times New Roman" panose="02020603050405020304" pitchFamily="18" charset="0"/>
              </a:rPr>
              <a:t>Cost reduction means bringing down the total cost permanently, without reducing product quality or performance. It focuses on eliminating wasteful activities, improving methods, and using better technology.</a:t>
            </a: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Areas where cost reduction is possible include:</a:t>
            </a:r>
          </a:p>
          <a:p>
            <a:r>
              <a:rPr lang="en-US" sz="2000" dirty="0">
                <a:latin typeface="Times New Roman" panose="02020603050405020304" pitchFamily="18" charset="0"/>
                <a:cs typeface="Times New Roman" panose="02020603050405020304" pitchFamily="18" charset="0"/>
              </a:rPr>
              <a:t>Product design</a:t>
            </a:r>
          </a:p>
          <a:p>
            <a:r>
              <a:rPr lang="en-US" sz="2000" dirty="0">
                <a:latin typeface="Times New Roman" panose="02020603050405020304" pitchFamily="18" charset="0"/>
                <a:cs typeface="Times New Roman" panose="02020603050405020304" pitchFamily="18" charset="0"/>
              </a:rPr>
              <a:t>Production process</a:t>
            </a:r>
          </a:p>
          <a:p>
            <a:r>
              <a:rPr lang="en-US" sz="2000" dirty="0">
                <a:latin typeface="Times New Roman" panose="02020603050405020304" pitchFamily="18" charset="0"/>
                <a:cs typeface="Times New Roman" panose="02020603050405020304" pitchFamily="18" charset="0"/>
              </a:rPr>
              <a:t>Administration and finance</a:t>
            </a:r>
          </a:p>
          <a:p>
            <a:pPr marL="0" indent="0">
              <a:buNone/>
            </a:pPr>
            <a:r>
              <a:rPr lang="en-US" sz="2000" dirty="0">
                <a:latin typeface="Times New Roman" panose="02020603050405020304" pitchFamily="18" charset="0"/>
                <a:cs typeface="Times New Roman" panose="02020603050405020304" pitchFamily="18" charset="0"/>
              </a:rPr>
              <a:t>By doing this, the business can increase profits and remain competitive</a:t>
            </a:r>
            <a:r>
              <a:rPr lang="en-US" sz="2200" dirty="0">
                <a:latin typeface="Times New Roman" panose="02020603050405020304" pitchFamily="18" charset="0"/>
                <a:cs typeface="Times New Roman" panose="02020603050405020304" pitchFamily="18" charset="0"/>
              </a:rPr>
              <a:t>.</a:t>
            </a:r>
          </a:p>
          <a:p>
            <a:pPr marL="0" indent="0">
              <a:buNone/>
            </a:pPr>
            <a:endParaRPr lang="en-IN" dirty="0"/>
          </a:p>
        </p:txBody>
      </p:sp>
    </p:spTree>
    <p:extLst>
      <p:ext uri="{BB962C8B-B14F-4D97-AF65-F5344CB8AC3E}">
        <p14:creationId xmlns:p14="http://schemas.microsoft.com/office/powerpoint/2010/main" val="34227839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a:extLst>
              <a:ext uri="{FF2B5EF4-FFF2-40B4-BE49-F238E27FC236}">
                <a16:creationId xmlns:a16="http://schemas.microsoft.com/office/drawing/2014/main" id="{CAEE3D9D-D7F2-396F-3580-AD9075AE5511}"/>
              </a:ext>
            </a:extLst>
          </p:cNvPr>
          <p:cNvGraphicFramePr>
            <a:graphicFrameLocks noGrp="1"/>
          </p:cNvGraphicFramePr>
          <p:nvPr>
            <p:ph idx="1"/>
            <p:extLst>
              <p:ext uri="{D42A27DB-BD31-4B8C-83A1-F6EECF244321}">
                <p14:modId xmlns:p14="http://schemas.microsoft.com/office/powerpoint/2010/main" val="758734018"/>
              </p:ext>
            </p:extLst>
          </p:nvPr>
        </p:nvGraphicFramePr>
        <p:xfrm>
          <a:off x="1267460" y="1168717"/>
          <a:ext cx="10304780" cy="568928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130760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4B59C7B-2098-B54A-462F-F11B15DC3E92}"/>
              </a:ext>
            </a:extLst>
          </p:cNvPr>
          <p:cNvSpPr>
            <a:spLocks noGrp="1"/>
          </p:cNvSpPr>
          <p:nvPr>
            <p:ph idx="1"/>
          </p:nvPr>
        </p:nvSpPr>
        <p:spPr>
          <a:xfrm>
            <a:off x="726440" y="1503680"/>
            <a:ext cx="10515600" cy="5466080"/>
          </a:xfrm>
        </p:spPr>
        <p:txBody>
          <a:bodyPr>
            <a:normAutofit/>
          </a:bodyPr>
          <a:lstStyle/>
          <a:p>
            <a:pPr marL="0" indent="0">
              <a:buNone/>
            </a:pPr>
            <a:r>
              <a:rPr lang="en-US" sz="2000" b="1" dirty="0">
                <a:solidFill>
                  <a:schemeClr val="accent5">
                    <a:lumMod val="75000"/>
                  </a:schemeClr>
                </a:solidFill>
                <a:latin typeface="Times New Roman" panose="02020603050405020304" pitchFamily="18" charset="0"/>
                <a:cs typeface="Times New Roman" panose="02020603050405020304" pitchFamily="18" charset="0"/>
              </a:rPr>
              <a:t>1. Material: </a:t>
            </a:r>
            <a:r>
              <a:rPr lang="en-US" sz="2000" dirty="0">
                <a:latin typeface="Times New Roman" panose="02020603050405020304" pitchFamily="18" charset="0"/>
                <a:cs typeface="Times New Roman" panose="02020603050405020304" pitchFamily="18" charset="0"/>
              </a:rPr>
              <a:t>Materials are the physical items or substances used to make a product.</a:t>
            </a:r>
          </a:p>
          <a:p>
            <a:pPr marL="514350" indent="-514350">
              <a:buAutoNum type="alphaLcParenR"/>
            </a:pPr>
            <a:r>
              <a:rPr lang="en-US" sz="2000" b="1" dirty="0">
                <a:latin typeface="Times New Roman" panose="02020603050405020304" pitchFamily="18" charset="0"/>
                <a:cs typeface="Times New Roman" panose="02020603050405020304" pitchFamily="18" charset="0"/>
              </a:rPr>
              <a:t>Direct Material: </a:t>
            </a:r>
            <a:r>
              <a:rPr lang="en-US" sz="2000" dirty="0">
                <a:latin typeface="Times New Roman" panose="02020603050405020304" pitchFamily="18" charset="0"/>
                <a:cs typeface="Times New Roman" panose="02020603050405020304" pitchFamily="18" charset="0"/>
              </a:rPr>
              <a:t>These are materials that can be directly identified with a product. They form a major part of the finished product.</a:t>
            </a: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Examples: Wood used in making furniture, Cloth used in making garments, Flour used in baking bread</a:t>
            </a:r>
          </a:p>
          <a:p>
            <a:pPr marL="514350" indent="-514350">
              <a:buAutoNum type="alphaLcParenR"/>
            </a:pPr>
            <a:r>
              <a:rPr lang="en-US" sz="2000" b="1" dirty="0">
                <a:latin typeface="Times New Roman" panose="02020603050405020304" pitchFamily="18" charset="0"/>
                <a:cs typeface="Times New Roman" panose="02020603050405020304" pitchFamily="18" charset="0"/>
              </a:rPr>
              <a:t>Indirect Material: </a:t>
            </a:r>
            <a:r>
              <a:rPr lang="en-US" sz="2000" dirty="0">
                <a:latin typeface="Times New Roman" panose="02020603050405020304" pitchFamily="18" charset="0"/>
                <a:cs typeface="Times New Roman" panose="02020603050405020304" pitchFamily="18" charset="0"/>
              </a:rPr>
              <a:t>These are materials that are used in the production process but cannot be directly identified with a particular product. Their cost is small and indirect.</a:t>
            </a: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Examples: Lubricants for machines, Glue, nails, and screws used in furniture.</a:t>
            </a:r>
          </a:p>
          <a:p>
            <a:pPr marL="0" indent="0">
              <a:buNone/>
            </a:pPr>
            <a:r>
              <a:rPr lang="en-US" sz="2000" b="1" dirty="0">
                <a:solidFill>
                  <a:schemeClr val="accent5">
                    <a:lumMod val="75000"/>
                  </a:schemeClr>
                </a:solidFill>
                <a:latin typeface="Times New Roman" panose="02020603050405020304" pitchFamily="18" charset="0"/>
                <a:cs typeface="Times New Roman" panose="02020603050405020304" pitchFamily="18" charset="0"/>
              </a:rPr>
              <a:t>2. Labour</a:t>
            </a:r>
            <a:r>
              <a:rPr lang="en-US" sz="2000" b="1" dirty="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Labour represents the human effort used in production.</a:t>
            </a:r>
          </a:p>
          <a:p>
            <a:pPr marL="514350" indent="-514350">
              <a:buAutoNum type="alphaLcParenR"/>
            </a:pPr>
            <a:r>
              <a:rPr lang="en-US" sz="2000" b="1" dirty="0">
                <a:latin typeface="Times New Roman" panose="02020603050405020304" pitchFamily="18" charset="0"/>
                <a:cs typeface="Times New Roman" panose="02020603050405020304" pitchFamily="18" charset="0"/>
              </a:rPr>
              <a:t>Direct Labour: </a:t>
            </a:r>
            <a:r>
              <a:rPr lang="en-US" sz="2000" dirty="0">
                <a:latin typeface="Times New Roman" panose="02020603050405020304" pitchFamily="18" charset="0"/>
                <a:cs typeface="Times New Roman" panose="02020603050405020304" pitchFamily="18" charset="0"/>
              </a:rPr>
              <a:t>It includes wages paid to workers who are directly involved in making the product. Their work can be easily traced to the production.</a:t>
            </a: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Examples: Wages of machine operators, Carpenters in a furniture factory, Tailors in a garment factory.</a:t>
            </a:r>
          </a:p>
          <a:p>
            <a:pPr marL="514350" indent="-514350">
              <a:buAutoNum type="alphaLcParenR"/>
            </a:pPr>
            <a:r>
              <a:rPr lang="en-US" sz="2000" b="1" dirty="0">
                <a:latin typeface="Times New Roman" panose="02020603050405020304" pitchFamily="18" charset="0"/>
                <a:cs typeface="Times New Roman" panose="02020603050405020304" pitchFamily="18" charset="0"/>
              </a:rPr>
              <a:t>Indirect Labour: </a:t>
            </a:r>
            <a:r>
              <a:rPr lang="en-US" sz="2000" dirty="0">
                <a:latin typeface="Times New Roman" panose="02020603050405020304" pitchFamily="18" charset="0"/>
                <a:cs typeface="Times New Roman" panose="02020603050405020304" pitchFamily="18" charset="0"/>
              </a:rPr>
              <a:t>This includes wages paid to workers who help in production but do not directly make the product.</a:t>
            </a: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Examples: Supervisors, Maintenance staff, Storekeepers, Watchmen</a:t>
            </a:r>
          </a:p>
          <a:p>
            <a:pPr marL="0" indent="0">
              <a:buNone/>
            </a:pPr>
            <a:endParaRPr lang="en-US" sz="2000" dirty="0">
              <a:latin typeface="Times New Roman" panose="02020603050405020304" pitchFamily="18" charset="0"/>
              <a:cs typeface="Times New Roman" panose="02020603050405020304" pitchFamily="18" charset="0"/>
            </a:endParaRPr>
          </a:p>
          <a:p>
            <a:pPr marL="0" indent="0">
              <a:buNone/>
            </a:pPr>
            <a:endParaRPr lang="en-US" sz="3500" dirty="0"/>
          </a:p>
          <a:p>
            <a:pPr marL="0" indent="0">
              <a:buNone/>
            </a:pPr>
            <a:endParaRPr lang="en-IN" dirty="0"/>
          </a:p>
        </p:txBody>
      </p:sp>
    </p:spTree>
    <p:extLst>
      <p:ext uri="{BB962C8B-B14F-4D97-AF65-F5344CB8AC3E}">
        <p14:creationId xmlns:p14="http://schemas.microsoft.com/office/powerpoint/2010/main" val="370267149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651</TotalTime>
  <Words>3896</Words>
  <Application>Microsoft Office PowerPoint</Application>
  <PresentationFormat>Widescreen</PresentationFormat>
  <Paragraphs>234</Paragraphs>
  <Slides>26</Slides>
  <Notes>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26</vt:i4>
      </vt:variant>
    </vt:vector>
  </HeadingPairs>
  <TitlesOfParts>
    <vt:vector size="31" baseType="lpstr">
      <vt:lpstr>Arial</vt:lpstr>
      <vt:lpstr>Calibri</vt:lpstr>
      <vt:lpstr>Cambria Math</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Pallavi Raju</dc:creator>
  <cp:lastModifiedBy>Pallavi Raju</cp:lastModifiedBy>
  <cp:revision>2</cp:revision>
  <dcterms:created xsi:type="dcterms:W3CDTF">2025-10-10T04:25:56Z</dcterms:created>
  <dcterms:modified xsi:type="dcterms:W3CDTF">2025-11-30T12:02:51Z</dcterms:modified>
</cp:coreProperties>
</file>