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61" r:id="rId6"/>
    <p:sldId id="262"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 id="289" r:id="rId32"/>
    <p:sldId id="290" r:id="rId33"/>
    <p:sldId id="291" r:id="rId34"/>
    <p:sldId id="292" r:id="rId35"/>
    <p:sldId id="293" r:id="rId36"/>
    <p:sldId id="294" r:id="rId37"/>
    <p:sldId id="295" r:id="rId38"/>
    <p:sldId id="296" r:id="rId39"/>
    <p:sldId id="297" r:id="rId40"/>
    <p:sldId id="298" r:id="rId41"/>
    <p:sldId id="299" r:id="rId42"/>
    <p:sldId id="300" r:id="rId43"/>
    <p:sldId id="301" r:id="rId44"/>
    <p:sldId id="302" r:id="rId45"/>
    <p:sldId id="303" r:id="rId46"/>
    <p:sldId id="304" r:id="rId4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5033" autoAdjust="0"/>
  </p:normalViewPr>
  <p:slideViewPr>
    <p:cSldViewPr snapToGrid="0">
      <p:cViewPr varScale="1">
        <p:scale>
          <a:sx n="79" d="100"/>
          <a:sy n="79" d="100"/>
        </p:scale>
        <p:origin x="773"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llavi Raju" userId="d1798d0ead0d486c" providerId="LiveId" clId="{A80063DE-6DD3-41AA-B5B8-860D6B8522CE}"/>
    <pc:docChg chg="undo custSel addSld delSld modSld modMainMaster">
      <pc:chgData name="Pallavi Raju" userId="d1798d0ead0d486c" providerId="LiveId" clId="{A80063DE-6DD3-41AA-B5B8-860D6B8522CE}" dt="2025-12-02T17:52:55.319" v="3224" actId="1076"/>
      <pc:docMkLst>
        <pc:docMk/>
      </pc:docMkLst>
      <pc:sldChg chg="delSp modSp new mod">
        <pc:chgData name="Pallavi Raju" userId="d1798d0ead0d486c" providerId="LiveId" clId="{A80063DE-6DD3-41AA-B5B8-860D6B8522CE}" dt="2025-12-02T17:51:45.044" v="3223" actId="1076"/>
        <pc:sldMkLst>
          <pc:docMk/>
          <pc:sldMk cId="2235003486" sldId="273"/>
        </pc:sldMkLst>
        <pc:spChg chg="mod">
          <ac:chgData name="Pallavi Raju" userId="d1798d0ead0d486c" providerId="LiveId" clId="{A80063DE-6DD3-41AA-B5B8-860D6B8522CE}" dt="2025-12-02T17:51:45.044" v="3223" actId="1076"/>
          <ac:spMkLst>
            <pc:docMk/>
            <pc:sldMk cId="2235003486" sldId="273"/>
            <ac:spMk id="3" creationId="{8BCBB2CF-8A6E-6E4A-2126-4CA94F1F9E15}"/>
          </ac:spMkLst>
        </pc:spChg>
      </pc:sldChg>
      <pc:sldChg chg="modSp mod">
        <pc:chgData name="Pallavi Raju" userId="d1798d0ead0d486c" providerId="LiveId" clId="{A80063DE-6DD3-41AA-B5B8-860D6B8522CE}" dt="2025-12-02T17:52:55.319" v="3224" actId="1076"/>
        <pc:sldMkLst>
          <pc:docMk/>
          <pc:sldMk cId="3161172160" sldId="274"/>
        </pc:sldMkLst>
        <pc:spChg chg="mod">
          <ac:chgData name="Pallavi Raju" userId="d1798d0ead0d486c" providerId="LiveId" clId="{A80063DE-6DD3-41AA-B5B8-860D6B8522CE}" dt="2025-12-02T17:52:55.319" v="3224" actId="1076"/>
          <ac:spMkLst>
            <pc:docMk/>
            <pc:sldMk cId="3161172160" sldId="274"/>
            <ac:spMk id="3" creationId="{BEE9D5FA-52F0-7494-23B1-89F58EB0D9BA}"/>
          </ac:spMkLst>
        </pc:spChg>
      </pc:sldChg>
      <pc:sldChg chg="delSp modSp mod">
        <pc:chgData name="Pallavi Raju" userId="d1798d0ead0d486c" providerId="LiveId" clId="{A80063DE-6DD3-41AA-B5B8-860D6B8522CE}" dt="2025-11-03T17:47:32.832" v="3079" actId="27636"/>
        <pc:sldMkLst>
          <pc:docMk/>
          <pc:sldMk cId="2062278446" sldId="287"/>
        </pc:sldMkLst>
        <pc:spChg chg="mod">
          <ac:chgData name="Pallavi Raju" userId="d1798d0ead0d486c" providerId="LiveId" clId="{A80063DE-6DD3-41AA-B5B8-860D6B8522CE}" dt="2025-11-03T17:47:32.832" v="3079" actId="27636"/>
          <ac:spMkLst>
            <pc:docMk/>
            <pc:sldMk cId="2062278446" sldId="287"/>
            <ac:spMk id="3" creationId="{64FE4E30-62CA-4B14-6487-2E47367C8FD6}"/>
          </ac:spMkLst>
        </pc:spChg>
      </pc:sldChg>
      <pc:sldChg chg="delSp modSp mod">
        <pc:chgData name="Pallavi Raju" userId="d1798d0ead0d486c" providerId="LiveId" clId="{A80063DE-6DD3-41AA-B5B8-860D6B8522CE}" dt="2025-11-03T18:04:15.999" v="3125" actId="20577"/>
        <pc:sldMkLst>
          <pc:docMk/>
          <pc:sldMk cId="1162330508" sldId="289"/>
        </pc:sldMkLst>
        <pc:spChg chg="mod">
          <ac:chgData name="Pallavi Raju" userId="d1798d0ead0d486c" providerId="LiveId" clId="{A80063DE-6DD3-41AA-B5B8-860D6B8522CE}" dt="2025-11-03T18:04:15.999" v="3125" actId="20577"/>
          <ac:spMkLst>
            <pc:docMk/>
            <pc:sldMk cId="1162330508" sldId="289"/>
            <ac:spMk id="3" creationId="{9AE840C1-44CA-8A3B-20DA-1C1F9DB4D908}"/>
          </ac:spMkLst>
        </pc:spChg>
      </pc:sldChg>
      <pc:sldChg chg="delSp modSp mod">
        <pc:chgData name="Pallavi Raju" userId="d1798d0ead0d486c" providerId="LiveId" clId="{A80063DE-6DD3-41AA-B5B8-860D6B8522CE}" dt="2025-11-03T18:13:09.026" v="3163" actId="20577"/>
        <pc:sldMkLst>
          <pc:docMk/>
          <pc:sldMk cId="1246132521" sldId="291"/>
        </pc:sldMkLst>
        <pc:spChg chg="mod">
          <ac:chgData name="Pallavi Raju" userId="d1798d0ead0d486c" providerId="LiveId" clId="{A80063DE-6DD3-41AA-B5B8-860D6B8522CE}" dt="2025-11-03T18:13:09.026" v="3163" actId="20577"/>
          <ac:spMkLst>
            <pc:docMk/>
            <pc:sldMk cId="1246132521" sldId="291"/>
            <ac:spMk id="3" creationId="{0011D32B-F6EA-F667-F961-76A8C29CCB7D}"/>
          </ac:spMkLst>
        </pc:spChg>
      </pc:sldChg>
      <pc:sldChg chg="addSp delSp modSp new mod">
        <pc:chgData name="Pallavi Raju" userId="d1798d0ead0d486c" providerId="LiveId" clId="{A80063DE-6DD3-41AA-B5B8-860D6B8522CE}" dt="2025-11-03T18:23:09.892" v="3194" actId="11529"/>
        <pc:sldMkLst>
          <pc:docMk/>
          <pc:sldMk cId="157858490" sldId="293"/>
        </pc:sldMkLst>
        <pc:spChg chg="mod">
          <ac:chgData name="Pallavi Raju" userId="d1798d0ead0d486c" providerId="LiveId" clId="{A80063DE-6DD3-41AA-B5B8-860D6B8522CE}" dt="2025-11-03T18:17:14.314" v="3192" actId="20577"/>
          <ac:spMkLst>
            <pc:docMk/>
            <pc:sldMk cId="157858490" sldId="293"/>
            <ac:spMk id="3" creationId="{ECB88032-782B-4717-A800-37FED72617B7}"/>
          </ac:spMkLst>
        </pc:spChg>
      </pc:sldChg>
      <pc:sldChg chg="delSp modSp new mod">
        <pc:chgData name="Pallavi Raju" userId="d1798d0ead0d486c" providerId="LiveId" clId="{A80063DE-6DD3-41AA-B5B8-860D6B8522CE}" dt="2025-11-03T18:28:44.196" v="3206" actId="20577"/>
        <pc:sldMkLst>
          <pc:docMk/>
          <pc:sldMk cId="1507629239" sldId="295"/>
        </pc:sldMkLst>
        <pc:spChg chg="mod">
          <ac:chgData name="Pallavi Raju" userId="d1798d0ead0d486c" providerId="LiveId" clId="{A80063DE-6DD3-41AA-B5B8-860D6B8522CE}" dt="2025-11-03T18:28:44.196" v="3206" actId="20577"/>
          <ac:spMkLst>
            <pc:docMk/>
            <pc:sldMk cId="1507629239" sldId="295"/>
            <ac:spMk id="3" creationId="{540E806A-3558-D566-FABD-9C65EEF749FE}"/>
          </ac:spMkLst>
        </pc:spChg>
      </pc:sldChg>
      <pc:sldChg chg="delSp modSp new mod">
        <pc:chgData name="Pallavi Raju" userId="d1798d0ead0d486c" providerId="LiveId" clId="{A80063DE-6DD3-41AA-B5B8-860D6B8522CE}" dt="2025-11-03T18:31:41.205" v="3212" actId="20577"/>
        <pc:sldMkLst>
          <pc:docMk/>
          <pc:sldMk cId="3931862903" sldId="296"/>
        </pc:sldMkLst>
        <pc:spChg chg="mod">
          <ac:chgData name="Pallavi Raju" userId="d1798d0ead0d486c" providerId="LiveId" clId="{A80063DE-6DD3-41AA-B5B8-860D6B8522CE}" dt="2025-11-03T18:31:41.205" v="3212" actId="20577"/>
          <ac:spMkLst>
            <pc:docMk/>
            <pc:sldMk cId="3931862903" sldId="296"/>
            <ac:spMk id="3" creationId="{F70BF210-0ECE-B2F5-E9B4-B7FA963640A6}"/>
          </ac:spMkLst>
        </pc:spChg>
      </pc:sldChg>
      <pc:sldChg chg="addSp delSp modSp new mod">
        <pc:chgData name="Pallavi Raju" userId="d1798d0ead0d486c" providerId="LiveId" clId="{A80063DE-6DD3-41AA-B5B8-860D6B8522CE}" dt="2025-11-05T18:13:04.978" v="3218" actId="20577"/>
        <pc:sldMkLst>
          <pc:docMk/>
          <pc:sldMk cId="267994523" sldId="297"/>
        </pc:sldMkLst>
        <pc:spChg chg="mod">
          <ac:chgData name="Pallavi Raju" userId="d1798d0ead0d486c" providerId="LiveId" clId="{A80063DE-6DD3-41AA-B5B8-860D6B8522CE}" dt="2025-11-05T18:13:04.978" v="3218" actId="20577"/>
          <ac:spMkLst>
            <pc:docMk/>
            <pc:sldMk cId="267994523" sldId="297"/>
            <ac:spMk id="3" creationId="{8A0472AC-7A7D-0554-3E40-361BB47CCA9A}"/>
          </ac:spMkLst>
        </pc:spChg>
      </pc:sldChg>
      <pc:sldChg chg="delSp modSp new mod">
        <pc:chgData name="Pallavi Raju" userId="d1798d0ead0d486c" providerId="LiveId" clId="{A80063DE-6DD3-41AA-B5B8-860D6B8522CE}" dt="2025-11-06T15:09:12.065" v="3222" actId="20577"/>
        <pc:sldMkLst>
          <pc:docMk/>
          <pc:sldMk cId="4134243762" sldId="301"/>
        </pc:sldMkLst>
        <pc:spChg chg="mod">
          <ac:chgData name="Pallavi Raju" userId="d1798d0ead0d486c" providerId="LiveId" clId="{A80063DE-6DD3-41AA-B5B8-860D6B8522CE}" dt="2025-11-06T15:09:12.065" v="3222" actId="20577"/>
          <ac:spMkLst>
            <pc:docMk/>
            <pc:sldMk cId="4134243762" sldId="301"/>
            <ac:spMk id="3" creationId="{F809576E-B914-4673-FCED-D6D74CD4D6BB}"/>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A618A6E-4C48-463F-8E36-645D6E601E9B}" type="doc">
      <dgm:prSet loTypeId="urn:microsoft.com/office/officeart/2005/8/layout/vList5" loCatId="list" qsTypeId="urn:microsoft.com/office/officeart/2005/8/quickstyle/simple1" qsCatId="simple" csTypeId="urn:microsoft.com/office/officeart/2005/8/colors/accent1_5" csCatId="accent1"/>
      <dgm:spPr/>
      <dgm:t>
        <a:bodyPr/>
        <a:lstStyle/>
        <a:p>
          <a:endParaRPr lang="en-IN"/>
        </a:p>
      </dgm:t>
    </dgm:pt>
    <dgm:pt modelId="{38B96704-E14A-46D3-8D1D-3993AB890715}">
      <dgm:prSet/>
      <dgm:spPr/>
      <dgm:t>
        <a:bodyPr/>
        <a:lstStyle/>
        <a:p>
          <a:r>
            <a:rPr lang="en-US" b="1"/>
            <a:t>TYPES OF MILLENNIALS</a:t>
          </a:r>
          <a:endParaRPr lang="en-IN"/>
        </a:p>
      </dgm:t>
    </dgm:pt>
    <dgm:pt modelId="{F648E415-9580-4C66-8D6F-4B6D2743335F}" type="parTrans" cxnId="{297D78D0-1266-47F4-B61B-8E7B8BAC8C24}">
      <dgm:prSet/>
      <dgm:spPr/>
      <dgm:t>
        <a:bodyPr/>
        <a:lstStyle/>
        <a:p>
          <a:endParaRPr lang="en-IN"/>
        </a:p>
      </dgm:t>
    </dgm:pt>
    <dgm:pt modelId="{CEB1B341-0BC6-459B-935F-BF1F84C0E6BC}" type="sibTrans" cxnId="{297D78D0-1266-47F4-B61B-8E7B8BAC8C24}">
      <dgm:prSet/>
      <dgm:spPr/>
      <dgm:t>
        <a:bodyPr/>
        <a:lstStyle/>
        <a:p>
          <a:endParaRPr lang="en-IN"/>
        </a:p>
      </dgm:t>
    </dgm:pt>
    <dgm:pt modelId="{7DA41157-42E6-43BC-BE88-F5B2EE92DBC8}">
      <dgm:prSet/>
      <dgm:spPr/>
      <dgm:t>
        <a:bodyPr/>
        <a:lstStyle/>
        <a:p>
          <a:r>
            <a:rPr lang="en-IN" dirty="0"/>
            <a:t>Travel Enthusiasts</a:t>
          </a:r>
        </a:p>
      </dgm:t>
    </dgm:pt>
    <dgm:pt modelId="{A11C66C3-A2AA-4305-AEF7-59F917A6310F}" type="parTrans" cxnId="{9EFE5501-2DED-438C-8CCF-3339D0C72DA2}">
      <dgm:prSet/>
      <dgm:spPr/>
      <dgm:t>
        <a:bodyPr/>
        <a:lstStyle/>
        <a:p>
          <a:endParaRPr lang="en-IN"/>
        </a:p>
      </dgm:t>
    </dgm:pt>
    <dgm:pt modelId="{66F373D5-0283-4EE5-8D2B-16326CC75750}" type="sibTrans" cxnId="{9EFE5501-2DED-438C-8CCF-3339D0C72DA2}">
      <dgm:prSet/>
      <dgm:spPr/>
      <dgm:t>
        <a:bodyPr/>
        <a:lstStyle/>
        <a:p>
          <a:endParaRPr lang="en-IN"/>
        </a:p>
      </dgm:t>
    </dgm:pt>
    <dgm:pt modelId="{F7189192-AB45-4806-9542-F08AEBC523CD}">
      <dgm:prSet/>
      <dgm:spPr/>
      <dgm:t>
        <a:bodyPr/>
        <a:lstStyle/>
        <a:p>
          <a:r>
            <a:rPr lang="en-IN" dirty="0"/>
            <a:t>The Traditionalist</a:t>
          </a:r>
        </a:p>
      </dgm:t>
    </dgm:pt>
    <dgm:pt modelId="{9CBB4D86-392A-495F-9947-8E165D8E2DF4}" type="parTrans" cxnId="{BF00158B-9E91-4178-8CF0-24A40EE2C9E1}">
      <dgm:prSet/>
      <dgm:spPr/>
      <dgm:t>
        <a:bodyPr/>
        <a:lstStyle/>
        <a:p>
          <a:endParaRPr lang="en-IN"/>
        </a:p>
      </dgm:t>
    </dgm:pt>
    <dgm:pt modelId="{8FD9ED77-20DB-4538-857D-80F34D9A5EEA}" type="sibTrans" cxnId="{BF00158B-9E91-4178-8CF0-24A40EE2C9E1}">
      <dgm:prSet/>
      <dgm:spPr/>
      <dgm:t>
        <a:bodyPr/>
        <a:lstStyle/>
        <a:p>
          <a:endParaRPr lang="en-IN"/>
        </a:p>
      </dgm:t>
    </dgm:pt>
    <dgm:pt modelId="{C5855B66-42D1-4D6B-A273-F8DB2F68A718}">
      <dgm:prSet/>
      <dgm:spPr/>
      <dgm:t>
        <a:bodyPr/>
        <a:lstStyle/>
        <a:p>
          <a:r>
            <a:rPr lang="en-IN" dirty="0"/>
            <a:t>The Achiever</a:t>
          </a:r>
        </a:p>
      </dgm:t>
    </dgm:pt>
    <dgm:pt modelId="{D7952975-4FB0-4DA2-B571-BE063B7D82A5}" type="parTrans" cxnId="{453BDE0D-691C-45F0-A4F0-6FBA32C94D09}">
      <dgm:prSet/>
      <dgm:spPr/>
      <dgm:t>
        <a:bodyPr/>
        <a:lstStyle/>
        <a:p>
          <a:endParaRPr lang="en-IN"/>
        </a:p>
      </dgm:t>
    </dgm:pt>
    <dgm:pt modelId="{C7C983EF-B992-48F7-9902-BC5B92E56775}" type="sibTrans" cxnId="{453BDE0D-691C-45F0-A4F0-6FBA32C94D09}">
      <dgm:prSet/>
      <dgm:spPr/>
      <dgm:t>
        <a:bodyPr/>
        <a:lstStyle/>
        <a:p>
          <a:endParaRPr lang="en-IN"/>
        </a:p>
      </dgm:t>
    </dgm:pt>
    <dgm:pt modelId="{570F042A-35D6-470C-AF29-03B12CD5ECB5}">
      <dgm:prSet/>
      <dgm:spPr/>
      <dgm:t>
        <a:bodyPr/>
        <a:lstStyle/>
        <a:p>
          <a:r>
            <a:rPr lang="en-IN" dirty="0"/>
            <a:t>Up &amp; Comers</a:t>
          </a:r>
        </a:p>
      </dgm:t>
    </dgm:pt>
    <dgm:pt modelId="{093FF843-68EA-44C7-BAE6-C79F9FE4F727}" type="parTrans" cxnId="{A5BC3851-8D4F-4820-8B5B-084EC922911F}">
      <dgm:prSet/>
      <dgm:spPr/>
      <dgm:t>
        <a:bodyPr/>
        <a:lstStyle/>
        <a:p>
          <a:endParaRPr lang="en-IN"/>
        </a:p>
      </dgm:t>
    </dgm:pt>
    <dgm:pt modelId="{ED9C3960-7856-449A-B34D-7A253EAEFB45}" type="sibTrans" cxnId="{A5BC3851-8D4F-4820-8B5B-084EC922911F}">
      <dgm:prSet/>
      <dgm:spPr/>
      <dgm:t>
        <a:bodyPr/>
        <a:lstStyle/>
        <a:p>
          <a:endParaRPr lang="en-IN"/>
        </a:p>
      </dgm:t>
    </dgm:pt>
    <dgm:pt modelId="{1E4B347C-A67A-4D37-8D5D-53EEC30CC48D}">
      <dgm:prSet/>
      <dgm:spPr/>
      <dgm:t>
        <a:bodyPr/>
        <a:lstStyle/>
        <a:p>
          <a:r>
            <a:rPr lang="en-IN" dirty="0"/>
            <a:t>Global Givers</a:t>
          </a:r>
        </a:p>
      </dgm:t>
    </dgm:pt>
    <dgm:pt modelId="{AC96A6D5-4646-46CA-817C-16051059EF08}" type="parTrans" cxnId="{2EF8BBE8-FE04-4C7F-83DE-C8010B999E1D}">
      <dgm:prSet/>
      <dgm:spPr/>
      <dgm:t>
        <a:bodyPr/>
        <a:lstStyle/>
        <a:p>
          <a:endParaRPr lang="en-IN"/>
        </a:p>
      </dgm:t>
    </dgm:pt>
    <dgm:pt modelId="{368845BE-3957-463F-AB38-8B9512477F33}" type="sibTrans" cxnId="{2EF8BBE8-FE04-4C7F-83DE-C8010B999E1D}">
      <dgm:prSet/>
      <dgm:spPr/>
      <dgm:t>
        <a:bodyPr/>
        <a:lstStyle/>
        <a:p>
          <a:endParaRPr lang="en-IN"/>
        </a:p>
      </dgm:t>
    </dgm:pt>
    <dgm:pt modelId="{F8251C2D-30BD-4CBE-AF36-3EB9043B6BEB}">
      <dgm:prSet/>
      <dgm:spPr/>
      <dgm:t>
        <a:bodyPr/>
        <a:lstStyle/>
        <a:p>
          <a:r>
            <a:rPr lang="en-IN"/>
            <a:t>Nostalgics</a:t>
          </a:r>
        </a:p>
      </dgm:t>
    </dgm:pt>
    <dgm:pt modelId="{CB8EDBCA-4CE8-419C-80EB-1406A0BAB388}" type="parTrans" cxnId="{E5D77873-FA24-4657-99C5-07E0ED8095BC}">
      <dgm:prSet/>
      <dgm:spPr/>
      <dgm:t>
        <a:bodyPr/>
        <a:lstStyle/>
        <a:p>
          <a:endParaRPr lang="en-IN"/>
        </a:p>
      </dgm:t>
    </dgm:pt>
    <dgm:pt modelId="{9C29D628-3489-478D-824C-104A3F58F1C4}" type="sibTrans" cxnId="{E5D77873-FA24-4657-99C5-07E0ED8095BC}">
      <dgm:prSet/>
      <dgm:spPr/>
      <dgm:t>
        <a:bodyPr/>
        <a:lstStyle/>
        <a:p>
          <a:endParaRPr lang="en-IN"/>
        </a:p>
      </dgm:t>
    </dgm:pt>
    <dgm:pt modelId="{3B28BA15-0C76-4D43-B1DC-FE183FBBCC98}">
      <dgm:prSet/>
      <dgm:spPr/>
      <dgm:t>
        <a:bodyPr/>
        <a:lstStyle/>
        <a:p>
          <a:r>
            <a:rPr lang="en-IN" dirty="0"/>
            <a:t>Trendsetters</a:t>
          </a:r>
        </a:p>
      </dgm:t>
    </dgm:pt>
    <dgm:pt modelId="{0E314295-B775-4D30-B411-534A5F27CE75}" type="parTrans" cxnId="{2276E8B1-31B9-4310-93DC-760EF73067B8}">
      <dgm:prSet/>
      <dgm:spPr/>
      <dgm:t>
        <a:bodyPr/>
        <a:lstStyle/>
        <a:p>
          <a:endParaRPr lang="en-IN"/>
        </a:p>
      </dgm:t>
    </dgm:pt>
    <dgm:pt modelId="{A734ADF6-5D24-4EB7-BA20-F1121AC916A0}" type="sibTrans" cxnId="{2276E8B1-31B9-4310-93DC-760EF73067B8}">
      <dgm:prSet/>
      <dgm:spPr/>
      <dgm:t>
        <a:bodyPr/>
        <a:lstStyle/>
        <a:p>
          <a:endParaRPr lang="en-IN"/>
        </a:p>
      </dgm:t>
    </dgm:pt>
    <dgm:pt modelId="{BE7F3348-26EC-42FA-BEA5-28A07B9EC477}">
      <dgm:prSet/>
      <dgm:spPr/>
      <dgm:t>
        <a:bodyPr/>
        <a:lstStyle/>
        <a:p>
          <a:r>
            <a:rPr lang="en-IN" dirty="0" err="1"/>
            <a:t>Skeptics</a:t>
          </a:r>
          <a:endParaRPr lang="en-IN" dirty="0"/>
        </a:p>
      </dgm:t>
    </dgm:pt>
    <dgm:pt modelId="{9F5E6D26-5E5E-46EE-BAD3-239230365128}" type="parTrans" cxnId="{8BF0C48C-5CCB-4418-B227-36B0E44034D1}">
      <dgm:prSet/>
      <dgm:spPr/>
      <dgm:t>
        <a:bodyPr/>
        <a:lstStyle/>
        <a:p>
          <a:endParaRPr lang="en-IN"/>
        </a:p>
      </dgm:t>
    </dgm:pt>
    <dgm:pt modelId="{4EF011EC-09EB-4789-9FF2-55EE0103E06E}" type="sibTrans" cxnId="{8BF0C48C-5CCB-4418-B227-36B0E44034D1}">
      <dgm:prSet/>
      <dgm:spPr/>
      <dgm:t>
        <a:bodyPr/>
        <a:lstStyle/>
        <a:p>
          <a:endParaRPr lang="en-IN"/>
        </a:p>
      </dgm:t>
    </dgm:pt>
    <dgm:pt modelId="{AAD6A9FB-B103-40AE-A5A0-6692A2CE6AF3}">
      <dgm:prSet/>
      <dgm:spPr/>
      <dgm:t>
        <a:bodyPr/>
        <a:lstStyle/>
        <a:p>
          <a:r>
            <a:rPr lang="en-IN" dirty="0"/>
            <a:t>The Boss Babe</a:t>
          </a:r>
        </a:p>
      </dgm:t>
    </dgm:pt>
    <dgm:pt modelId="{D8C1AA54-BBF8-4C6F-B0B1-F51BCB013420}" type="parTrans" cxnId="{96178CD3-FA11-4FC7-90BE-DF2AE846DFE4}">
      <dgm:prSet/>
      <dgm:spPr/>
      <dgm:t>
        <a:bodyPr/>
        <a:lstStyle/>
        <a:p>
          <a:endParaRPr lang="en-IN"/>
        </a:p>
      </dgm:t>
    </dgm:pt>
    <dgm:pt modelId="{C6829E3D-1D55-4D07-86E3-11DCE069AFE2}" type="sibTrans" cxnId="{96178CD3-FA11-4FC7-90BE-DF2AE846DFE4}">
      <dgm:prSet/>
      <dgm:spPr/>
      <dgm:t>
        <a:bodyPr/>
        <a:lstStyle/>
        <a:p>
          <a:endParaRPr lang="en-IN"/>
        </a:p>
      </dgm:t>
    </dgm:pt>
    <dgm:pt modelId="{5B10DDEE-656A-46A1-B2F1-0E11D764E4CB}" type="pres">
      <dgm:prSet presAssocID="{BA618A6E-4C48-463F-8E36-645D6E601E9B}" presName="Name0" presStyleCnt="0">
        <dgm:presLayoutVars>
          <dgm:dir/>
          <dgm:animLvl val="lvl"/>
          <dgm:resizeHandles val="exact"/>
        </dgm:presLayoutVars>
      </dgm:prSet>
      <dgm:spPr/>
    </dgm:pt>
    <dgm:pt modelId="{9BF3141D-6C4D-4C2F-9194-6DF2E33A0A58}" type="pres">
      <dgm:prSet presAssocID="{38B96704-E14A-46D3-8D1D-3993AB890715}" presName="linNode" presStyleCnt="0"/>
      <dgm:spPr/>
    </dgm:pt>
    <dgm:pt modelId="{78349EC2-A0C5-474E-AEAB-D8E548147FB5}" type="pres">
      <dgm:prSet presAssocID="{38B96704-E14A-46D3-8D1D-3993AB890715}" presName="parentText" presStyleLbl="node1" presStyleIdx="0" presStyleCnt="1">
        <dgm:presLayoutVars>
          <dgm:chMax val="1"/>
          <dgm:bulletEnabled val="1"/>
        </dgm:presLayoutVars>
      </dgm:prSet>
      <dgm:spPr/>
    </dgm:pt>
    <dgm:pt modelId="{24ED4690-6E3D-4FBB-B358-EFEA0D646F53}" type="pres">
      <dgm:prSet presAssocID="{38B96704-E14A-46D3-8D1D-3993AB890715}" presName="descendantText" presStyleLbl="alignAccFollowNode1" presStyleIdx="0" presStyleCnt="1">
        <dgm:presLayoutVars>
          <dgm:bulletEnabled val="1"/>
        </dgm:presLayoutVars>
      </dgm:prSet>
      <dgm:spPr/>
    </dgm:pt>
  </dgm:ptLst>
  <dgm:cxnLst>
    <dgm:cxn modelId="{9EFE5501-2DED-438C-8CCF-3339D0C72DA2}" srcId="{38B96704-E14A-46D3-8D1D-3993AB890715}" destId="{7DA41157-42E6-43BC-BE88-F5B2EE92DBC8}" srcOrd="0" destOrd="0" parTransId="{A11C66C3-A2AA-4305-AEF7-59F917A6310F}" sibTransId="{66F373D5-0283-4EE5-8D2B-16326CC75750}"/>
    <dgm:cxn modelId="{13C70D04-A92F-4553-9651-2410158217C5}" type="presOf" srcId="{BA618A6E-4C48-463F-8E36-645D6E601E9B}" destId="{5B10DDEE-656A-46A1-B2F1-0E11D764E4CB}" srcOrd="0" destOrd="0" presId="urn:microsoft.com/office/officeart/2005/8/layout/vList5"/>
    <dgm:cxn modelId="{453BDE0D-691C-45F0-A4F0-6FBA32C94D09}" srcId="{38B96704-E14A-46D3-8D1D-3993AB890715}" destId="{C5855B66-42D1-4D6B-A273-F8DB2F68A718}" srcOrd="2" destOrd="0" parTransId="{D7952975-4FB0-4DA2-B571-BE063B7D82A5}" sibTransId="{C7C983EF-B992-48F7-9902-BC5B92E56775}"/>
    <dgm:cxn modelId="{A1786114-587D-4DC2-8564-B3B62D0C222B}" type="presOf" srcId="{38B96704-E14A-46D3-8D1D-3993AB890715}" destId="{78349EC2-A0C5-474E-AEAB-D8E548147FB5}" srcOrd="0" destOrd="0" presId="urn:microsoft.com/office/officeart/2005/8/layout/vList5"/>
    <dgm:cxn modelId="{9F1C8464-7373-43C4-8CC1-8B5C4F3F71CD}" type="presOf" srcId="{7DA41157-42E6-43BC-BE88-F5B2EE92DBC8}" destId="{24ED4690-6E3D-4FBB-B358-EFEA0D646F53}" srcOrd="0" destOrd="0" presId="urn:microsoft.com/office/officeart/2005/8/layout/vList5"/>
    <dgm:cxn modelId="{A5BC3851-8D4F-4820-8B5B-084EC922911F}" srcId="{38B96704-E14A-46D3-8D1D-3993AB890715}" destId="{570F042A-35D6-470C-AF29-03B12CD5ECB5}" srcOrd="3" destOrd="0" parTransId="{093FF843-68EA-44C7-BAE6-C79F9FE4F727}" sibTransId="{ED9C3960-7856-449A-B34D-7A253EAEFB45}"/>
    <dgm:cxn modelId="{E5D77873-FA24-4657-99C5-07E0ED8095BC}" srcId="{38B96704-E14A-46D3-8D1D-3993AB890715}" destId="{F8251C2D-30BD-4CBE-AF36-3EB9043B6BEB}" srcOrd="5" destOrd="0" parTransId="{CB8EDBCA-4CE8-419C-80EB-1406A0BAB388}" sibTransId="{9C29D628-3489-478D-824C-104A3F58F1C4}"/>
    <dgm:cxn modelId="{9F7EFC75-6A17-40B2-BF8E-09F650390746}" type="presOf" srcId="{AAD6A9FB-B103-40AE-A5A0-6692A2CE6AF3}" destId="{24ED4690-6E3D-4FBB-B358-EFEA0D646F53}" srcOrd="0" destOrd="8" presId="urn:microsoft.com/office/officeart/2005/8/layout/vList5"/>
    <dgm:cxn modelId="{E78E2C7D-6277-4B72-9DDC-AC8B069073E3}" type="presOf" srcId="{1E4B347C-A67A-4D37-8D5D-53EEC30CC48D}" destId="{24ED4690-6E3D-4FBB-B358-EFEA0D646F53}" srcOrd="0" destOrd="4" presId="urn:microsoft.com/office/officeart/2005/8/layout/vList5"/>
    <dgm:cxn modelId="{BC2E877E-E55B-4901-BBF8-367C4546E624}" type="presOf" srcId="{C5855B66-42D1-4D6B-A273-F8DB2F68A718}" destId="{24ED4690-6E3D-4FBB-B358-EFEA0D646F53}" srcOrd="0" destOrd="2" presId="urn:microsoft.com/office/officeart/2005/8/layout/vList5"/>
    <dgm:cxn modelId="{BF00158B-9E91-4178-8CF0-24A40EE2C9E1}" srcId="{38B96704-E14A-46D3-8D1D-3993AB890715}" destId="{F7189192-AB45-4806-9542-F08AEBC523CD}" srcOrd="1" destOrd="0" parTransId="{9CBB4D86-392A-495F-9947-8E165D8E2DF4}" sibTransId="{8FD9ED77-20DB-4538-857D-80F34D9A5EEA}"/>
    <dgm:cxn modelId="{8BF0C48C-5CCB-4418-B227-36B0E44034D1}" srcId="{38B96704-E14A-46D3-8D1D-3993AB890715}" destId="{BE7F3348-26EC-42FA-BEA5-28A07B9EC477}" srcOrd="7" destOrd="0" parTransId="{9F5E6D26-5E5E-46EE-BAD3-239230365128}" sibTransId="{4EF011EC-09EB-4789-9FF2-55EE0103E06E}"/>
    <dgm:cxn modelId="{428EB79B-2E47-4513-BD7E-85F91FE54F4D}" type="presOf" srcId="{F8251C2D-30BD-4CBE-AF36-3EB9043B6BEB}" destId="{24ED4690-6E3D-4FBB-B358-EFEA0D646F53}" srcOrd="0" destOrd="5" presId="urn:microsoft.com/office/officeart/2005/8/layout/vList5"/>
    <dgm:cxn modelId="{2276E8B1-31B9-4310-93DC-760EF73067B8}" srcId="{38B96704-E14A-46D3-8D1D-3993AB890715}" destId="{3B28BA15-0C76-4D43-B1DC-FE183FBBCC98}" srcOrd="6" destOrd="0" parTransId="{0E314295-B775-4D30-B411-534A5F27CE75}" sibTransId="{A734ADF6-5D24-4EB7-BA20-F1121AC916A0}"/>
    <dgm:cxn modelId="{9D7E52C5-451C-4089-8FE2-62B17302F25B}" type="presOf" srcId="{3B28BA15-0C76-4D43-B1DC-FE183FBBCC98}" destId="{24ED4690-6E3D-4FBB-B358-EFEA0D646F53}" srcOrd="0" destOrd="6" presId="urn:microsoft.com/office/officeart/2005/8/layout/vList5"/>
    <dgm:cxn modelId="{297D78D0-1266-47F4-B61B-8E7B8BAC8C24}" srcId="{BA618A6E-4C48-463F-8E36-645D6E601E9B}" destId="{38B96704-E14A-46D3-8D1D-3993AB890715}" srcOrd="0" destOrd="0" parTransId="{F648E415-9580-4C66-8D6F-4B6D2743335F}" sibTransId="{CEB1B341-0BC6-459B-935F-BF1F84C0E6BC}"/>
    <dgm:cxn modelId="{96178CD3-FA11-4FC7-90BE-DF2AE846DFE4}" srcId="{38B96704-E14A-46D3-8D1D-3993AB890715}" destId="{AAD6A9FB-B103-40AE-A5A0-6692A2CE6AF3}" srcOrd="8" destOrd="0" parTransId="{D8C1AA54-BBF8-4C6F-B0B1-F51BCB013420}" sibTransId="{C6829E3D-1D55-4D07-86E3-11DCE069AFE2}"/>
    <dgm:cxn modelId="{1CE3B3DB-B435-47D7-A152-F2D293C581A2}" type="presOf" srcId="{570F042A-35D6-470C-AF29-03B12CD5ECB5}" destId="{24ED4690-6E3D-4FBB-B358-EFEA0D646F53}" srcOrd="0" destOrd="3" presId="urn:microsoft.com/office/officeart/2005/8/layout/vList5"/>
    <dgm:cxn modelId="{92BBC9E4-29AE-4A58-9B90-6B0B67553621}" type="presOf" srcId="{F7189192-AB45-4806-9542-F08AEBC523CD}" destId="{24ED4690-6E3D-4FBB-B358-EFEA0D646F53}" srcOrd="0" destOrd="1" presId="urn:microsoft.com/office/officeart/2005/8/layout/vList5"/>
    <dgm:cxn modelId="{2EF8BBE8-FE04-4C7F-83DE-C8010B999E1D}" srcId="{38B96704-E14A-46D3-8D1D-3993AB890715}" destId="{1E4B347C-A67A-4D37-8D5D-53EEC30CC48D}" srcOrd="4" destOrd="0" parTransId="{AC96A6D5-4646-46CA-817C-16051059EF08}" sibTransId="{368845BE-3957-463F-AB38-8B9512477F33}"/>
    <dgm:cxn modelId="{3B613EF1-A1D1-487B-AA57-ECDD2778CFAD}" type="presOf" srcId="{BE7F3348-26EC-42FA-BEA5-28A07B9EC477}" destId="{24ED4690-6E3D-4FBB-B358-EFEA0D646F53}" srcOrd="0" destOrd="7" presId="urn:microsoft.com/office/officeart/2005/8/layout/vList5"/>
    <dgm:cxn modelId="{33CD9655-DC0A-4CF8-AA12-38A1DDAA230C}" type="presParOf" srcId="{5B10DDEE-656A-46A1-B2F1-0E11D764E4CB}" destId="{9BF3141D-6C4D-4C2F-9194-6DF2E33A0A58}" srcOrd="0" destOrd="0" presId="urn:microsoft.com/office/officeart/2005/8/layout/vList5"/>
    <dgm:cxn modelId="{4B9FB5B5-CD9A-49AD-A2DB-98A7FC313961}" type="presParOf" srcId="{9BF3141D-6C4D-4C2F-9194-6DF2E33A0A58}" destId="{78349EC2-A0C5-474E-AEAB-D8E548147FB5}" srcOrd="0" destOrd="0" presId="urn:microsoft.com/office/officeart/2005/8/layout/vList5"/>
    <dgm:cxn modelId="{8AB7AA03-66F3-439D-B183-24D6908A4DA3}" type="presParOf" srcId="{9BF3141D-6C4D-4C2F-9194-6DF2E33A0A58}" destId="{24ED4690-6E3D-4FBB-B358-EFEA0D646F53}"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ED4690-6E3D-4FBB-B358-EFEA0D646F53}">
      <dsp:nvSpPr>
        <dsp:cNvPr id="0" name=""/>
        <dsp:cNvSpPr/>
      </dsp:nvSpPr>
      <dsp:spPr>
        <a:xfrm rot="5400000">
          <a:off x="5410072" y="-1189323"/>
          <a:ext cx="3481070" cy="6729984"/>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0010" tIns="40005" rIns="80010" bIns="40005" numCol="1" spcCol="1270" anchor="ctr" anchorCtr="0">
          <a:noAutofit/>
        </a:bodyPr>
        <a:lstStyle/>
        <a:p>
          <a:pPr marL="228600" lvl="1" indent="-228600" algn="l" defTabSz="933450">
            <a:lnSpc>
              <a:spcPct val="90000"/>
            </a:lnSpc>
            <a:spcBef>
              <a:spcPct val="0"/>
            </a:spcBef>
            <a:spcAft>
              <a:spcPct val="15000"/>
            </a:spcAft>
            <a:buChar char="•"/>
          </a:pPr>
          <a:r>
            <a:rPr lang="en-IN" sz="2100" kern="1200" dirty="0"/>
            <a:t>Travel Enthusiasts</a:t>
          </a:r>
        </a:p>
        <a:p>
          <a:pPr marL="228600" lvl="1" indent="-228600" algn="l" defTabSz="933450">
            <a:lnSpc>
              <a:spcPct val="90000"/>
            </a:lnSpc>
            <a:spcBef>
              <a:spcPct val="0"/>
            </a:spcBef>
            <a:spcAft>
              <a:spcPct val="15000"/>
            </a:spcAft>
            <a:buChar char="•"/>
          </a:pPr>
          <a:r>
            <a:rPr lang="en-IN" sz="2100" kern="1200" dirty="0"/>
            <a:t>The Traditionalist</a:t>
          </a:r>
        </a:p>
        <a:p>
          <a:pPr marL="228600" lvl="1" indent="-228600" algn="l" defTabSz="933450">
            <a:lnSpc>
              <a:spcPct val="90000"/>
            </a:lnSpc>
            <a:spcBef>
              <a:spcPct val="0"/>
            </a:spcBef>
            <a:spcAft>
              <a:spcPct val="15000"/>
            </a:spcAft>
            <a:buChar char="•"/>
          </a:pPr>
          <a:r>
            <a:rPr lang="en-IN" sz="2100" kern="1200" dirty="0"/>
            <a:t>The Achiever</a:t>
          </a:r>
        </a:p>
        <a:p>
          <a:pPr marL="228600" lvl="1" indent="-228600" algn="l" defTabSz="933450">
            <a:lnSpc>
              <a:spcPct val="90000"/>
            </a:lnSpc>
            <a:spcBef>
              <a:spcPct val="0"/>
            </a:spcBef>
            <a:spcAft>
              <a:spcPct val="15000"/>
            </a:spcAft>
            <a:buChar char="•"/>
          </a:pPr>
          <a:r>
            <a:rPr lang="en-IN" sz="2100" kern="1200" dirty="0"/>
            <a:t>Up &amp; Comers</a:t>
          </a:r>
        </a:p>
        <a:p>
          <a:pPr marL="228600" lvl="1" indent="-228600" algn="l" defTabSz="933450">
            <a:lnSpc>
              <a:spcPct val="90000"/>
            </a:lnSpc>
            <a:spcBef>
              <a:spcPct val="0"/>
            </a:spcBef>
            <a:spcAft>
              <a:spcPct val="15000"/>
            </a:spcAft>
            <a:buChar char="•"/>
          </a:pPr>
          <a:r>
            <a:rPr lang="en-IN" sz="2100" kern="1200" dirty="0"/>
            <a:t>Global Givers</a:t>
          </a:r>
        </a:p>
        <a:p>
          <a:pPr marL="228600" lvl="1" indent="-228600" algn="l" defTabSz="933450">
            <a:lnSpc>
              <a:spcPct val="90000"/>
            </a:lnSpc>
            <a:spcBef>
              <a:spcPct val="0"/>
            </a:spcBef>
            <a:spcAft>
              <a:spcPct val="15000"/>
            </a:spcAft>
            <a:buChar char="•"/>
          </a:pPr>
          <a:r>
            <a:rPr lang="en-IN" sz="2100" kern="1200"/>
            <a:t>Nostalgics</a:t>
          </a:r>
        </a:p>
        <a:p>
          <a:pPr marL="228600" lvl="1" indent="-228600" algn="l" defTabSz="933450">
            <a:lnSpc>
              <a:spcPct val="90000"/>
            </a:lnSpc>
            <a:spcBef>
              <a:spcPct val="0"/>
            </a:spcBef>
            <a:spcAft>
              <a:spcPct val="15000"/>
            </a:spcAft>
            <a:buChar char="•"/>
          </a:pPr>
          <a:r>
            <a:rPr lang="en-IN" sz="2100" kern="1200" dirty="0"/>
            <a:t>Trendsetters</a:t>
          </a:r>
        </a:p>
        <a:p>
          <a:pPr marL="228600" lvl="1" indent="-228600" algn="l" defTabSz="933450">
            <a:lnSpc>
              <a:spcPct val="90000"/>
            </a:lnSpc>
            <a:spcBef>
              <a:spcPct val="0"/>
            </a:spcBef>
            <a:spcAft>
              <a:spcPct val="15000"/>
            </a:spcAft>
            <a:buChar char="•"/>
          </a:pPr>
          <a:r>
            <a:rPr lang="en-IN" sz="2100" kern="1200" dirty="0" err="1"/>
            <a:t>Skeptics</a:t>
          </a:r>
          <a:endParaRPr lang="en-IN" sz="2100" kern="1200" dirty="0"/>
        </a:p>
        <a:p>
          <a:pPr marL="228600" lvl="1" indent="-228600" algn="l" defTabSz="933450">
            <a:lnSpc>
              <a:spcPct val="90000"/>
            </a:lnSpc>
            <a:spcBef>
              <a:spcPct val="0"/>
            </a:spcBef>
            <a:spcAft>
              <a:spcPct val="15000"/>
            </a:spcAft>
            <a:buChar char="•"/>
          </a:pPr>
          <a:r>
            <a:rPr lang="en-IN" sz="2100" kern="1200" dirty="0"/>
            <a:t>The Boss Babe</a:t>
          </a:r>
        </a:p>
      </dsp:txBody>
      <dsp:txXfrm rot="-5400000">
        <a:off x="3785615" y="605066"/>
        <a:ext cx="6560052" cy="3141206"/>
      </dsp:txXfrm>
    </dsp:sp>
    <dsp:sp modelId="{78349EC2-A0C5-474E-AEAB-D8E548147FB5}">
      <dsp:nvSpPr>
        <dsp:cNvPr id="0" name=""/>
        <dsp:cNvSpPr/>
      </dsp:nvSpPr>
      <dsp:spPr>
        <a:xfrm>
          <a:off x="0" y="0"/>
          <a:ext cx="3785616" cy="4351338"/>
        </a:xfrm>
        <a:prstGeom prst="roundRect">
          <a:avLst/>
        </a:prstGeom>
        <a:solidFill>
          <a:schemeClr val="accent1">
            <a:alpha val="9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81915" rIns="163830" bIns="81915" numCol="1" spcCol="1270" anchor="ctr" anchorCtr="0">
          <a:noAutofit/>
        </a:bodyPr>
        <a:lstStyle/>
        <a:p>
          <a:pPr marL="0" lvl="0" indent="0" algn="ctr" defTabSz="1911350">
            <a:lnSpc>
              <a:spcPct val="90000"/>
            </a:lnSpc>
            <a:spcBef>
              <a:spcPct val="0"/>
            </a:spcBef>
            <a:spcAft>
              <a:spcPct val="35000"/>
            </a:spcAft>
            <a:buNone/>
          </a:pPr>
          <a:r>
            <a:rPr lang="en-US" sz="4300" b="1" kern="1200"/>
            <a:t>TYPES OF MILLENNIALS</a:t>
          </a:r>
          <a:endParaRPr lang="en-IN" sz="4300" kern="1200"/>
        </a:p>
      </dsp:txBody>
      <dsp:txXfrm>
        <a:off x="184799" y="184799"/>
        <a:ext cx="3416018" cy="3981740"/>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768EB3-F111-51BE-AA11-1D553D4DF46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F0DCCB49-BB01-35AA-CE56-42ECEA4AE5B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7E0B910F-4F4D-E0EA-5BBC-3E960AE2EC8D}"/>
              </a:ext>
            </a:extLst>
          </p:cNvPr>
          <p:cNvSpPr>
            <a:spLocks noGrp="1"/>
          </p:cNvSpPr>
          <p:nvPr>
            <p:ph type="dt" sz="half" idx="10"/>
          </p:nvPr>
        </p:nvSpPr>
        <p:spPr/>
        <p:txBody>
          <a:bodyPr/>
          <a:lstStyle/>
          <a:p>
            <a:fld id="{6421FBAC-D286-4C96-8EEB-43C6DEF1E038}" type="datetimeFigureOut">
              <a:rPr lang="en-IN" smtClean="0"/>
              <a:t>02-12-2025</a:t>
            </a:fld>
            <a:endParaRPr lang="en-IN"/>
          </a:p>
        </p:txBody>
      </p:sp>
      <p:sp>
        <p:nvSpPr>
          <p:cNvPr id="5" name="Footer Placeholder 4">
            <a:extLst>
              <a:ext uri="{FF2B5EF4-FFF2-40B4-BE49-F238E27FC236}">
                <a16:creationId xmlns:a16="http://schemas.microsoft.com/office/drawing/2014/main" id="{882063E8-E720-B856-8A52-CB581BCB620E}"/>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DC2F2741-5C41-1F58-4AAE-3C1E692455A4}"/>
              </a:ext>
            </a:extLst>
          </p:cNvPr>
          <p:cNvSpPr>
            <a:spLocks noGrp="1"/>
          </p:cNvSpPr>
          <p:nvPr>
            <p:ph type="sldNum" sz="quarter" idx="12"/>
          </p:nvPr>
        </p:nvSpPr>
        <p:spPr/>
        <p:txBody>
          <a:bodyPr/>
          <a:lstStyle/>
          <a:p>
            <a:fld id="{D586D2E6-FC5C-414D-BAAA-451A7010DF5A}" type="slidenum">
              <a:rPr lang="en-IN" smtClean="0"/>
              <a:t>‹#›</a:t>
            </a:fld>
            <a:endParaRPr lang="en-IN"/>
          </a:p>
        </p:txBody>
      </p:sp>
    </p:spTree>
    <p:extLst>
      <p:ext uri="{BB962C8B-B14F-4D97-AF65-F5344CB8AC3E}">
        <p14:creationId xmlns:p14="http://schemas.microsoft.com/office/powerpoint/2010/main" val="14668933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F30EBB-1363-AD14-6A7D-E80032B7C8B1}"/>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0172630E-A60E-6A93-D619-D8067B3E2A6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91A1C8BA-1686-186B-10E2-4B96750F067E}"/>
              </a:ext>
            </a:extLst>
          </p:cNvPr>
          <p:cNvSpPr>
            <a:spLocks noGrp="1"/>
          </p:cNvSpPr>
          <p:nvPr>
            <p:ph type="dt" sz="half" idx="10"/>
          </p:nvPr>
        </p:nvSpPr>
        <p:spPr/>
        <p:txBody>
          <a:bodyPr/>
          <a:lstStyle/>
          <a:p>
            <a:fld id="{6421FBAC-D286-4C96-8EEB-43C6DEF1E038}" type="datetimeFigureOut">
              <a:rPr lang="en-IN" smtClean="0"/>
              <a:t>02-12-2025</a:t>
            </a:fld>
            <a:endParaRPr lang="en-IN"/>
          </a:p>
        </p:txBody>
      </p:sp>
      <p:sp>
        <p:nvSpPr>
          <p:cNvPr id="5" name="Footer Placeholder 4">
            <a:extLst>
              <a:ext uri="{FF2B5EF4-FFF2-40B4-BE49-F238E27FC236}">
                <a16:creationId xmlns:a16="http://schemas.microsoft.com/office/drawing/2014/main" id="{18280E9E-F743-28A2-2D20-02ED531DE76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F7C23462-E1BB-512B-5BF9-233D625A94A9}"/>
              </a:ext>
            </a:extLst>
          </p:cNvPr>
          <p:cNvSpPr>
            <a:spLocks noGrp="1"/>
          </p:cNvSpPr>
          <p:nvPr>
            <p:ph type="sldNum" sz="quarter" idx="12"/>
          </p:nvPr>
        </p:nvSpPr>
        <p:spPr/>
        <p:txBody>
          <a:bodyPr/>
          <a:lstStyle/>
          <a:p>
            <a:fld id="{D586D2E6-FC5C-414D-BAAA-451A7010DF5A}" type="slidenum">
              <a:rPr lang="en-IN" smtClean="0"/>
              <a:t>‹#›</a:t>
            </a:fld>
            <a:endParaRPr lang="en-IN"/>
          </a:p>
        </p:txBody>
      </p:sp>
    </p:spTree>
    <p:extLst>
      <p:ext uri="{BB962C8B-B14F-4D97-AF65-F5344CB8AC3E}">
        <p14:creationId xmlns:p14="http://schemas.microsoft.com/office/powerpoint/2010/main" val="35974597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9EC07D8-CDD6-8A28-594F-16149F3CF11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75089240-598E-1F85-17B2-343ECA4626E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EBD9130E-FD01-1FF9-D96D-6372FBFE3CF0}"/>
              </a:ext>
            </a:extLst>
          </p:cNvPr>
          <p:cNvSpPr>
            <a:spLocks noGrp="1"/>
          </p:cNvSpPr>
          <p:nvPr>
            <p:ph type="dt" sz="half" idx="10"/>
          </p:nvPr>
        </p:nvSpPr>
        <p:spPr/>
        <p:txBody>
          <a:bodyPr/>
          <a:lstStyle/>
          <a:p>
            <a:fld id="{6421FBAC-D286-4C96-8EEB-43C6DEF1E038}" type="datetimeFigureOut">
              <a:rPr lang="en-IN" smtClean="0"/>
              <a:t>02-12-2025</a:t>
            </a:fld>
            <a:endParaRPr lang="en-IN"/>
          </a:p>
        </p:txBody>
      </p:sp>
      <p:sp>
        <p:nvSpPr>
          <p:cNvPr id="5" name="Footer Placeholder 4">
            <a:extLst>
              <a:ext uri="{FF2B5EF4-FFF2-40B4-BE49-F238E27FC236}">
                <a16:creationId xmlns:a16="http://schemas.microsoft.com/office/drawing/2014/main" id="{F9480E6B-415A-052A-6FF8-5183BBF73EAD}"/>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5725B40-4F2D-D5E2-1E9A-945C7E4950BC}"/>
              </a:ext>
            </a:extLst>
          </p:cNvPr>
          <p:cNvSpPr>
            <a:spLocks noGrp="1"/>
          </p:cNvSpPr>
          <p:nvPr>
            <p:ph type="sldNum" sz="quarter" idx="12"/>
          </p:nvPr>
        </p:nvSpPr>
        <p:spPr/>
        <p:txBody>
          <a:bodyPr/>
          <a:lstStyle/>
          <a:p>
            <a:fld id="{D586D2E6-FC5C-414D-BAAA-451A7010DF5A}" type="slidenum">
              <a:rPr lang="en-IN" smtClean="0"/>
              <a:t>‹#›</a:t>
            </a:fld>
            <a:endParaRPr lang="en-IN"/>
          </a:p>
        </p:txBody>
      </p:sp>
    </p:spTree>
    <p:extLst>
      <p:ext uri="{BB962C8B-B14F-4D97-AF65-F5344CB8AC3E}">
        <p14:creationId xmlns:p14="http://schemas.microsoft.com/office/powerpoint/2010/main" val="1039908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D9D2CF-AF03-562A-3C74-31E5E447B28A}"/>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5EFCAA95-33D1-27F4-9487-4B84F4D7ED3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EBC04439-BD98-202A-9B29-29D569C66DEB}"/>
              </a:ext>
            </a:extLst>
          </p:cNvPr>
          <p:cNvSpPr>
            <a:spLocks noGrp="1"/>
          </p:cNvSpPr>
          <p:nvPr>
            <p:ph type="dt" sz="half" idx="10"/>
          </p:nvPr>
        </p:nvSpPr>
        <p:spPr/>
        <p:txBody>
          <a:bodyPr/>
          <a:lstStyle/>
          <a:p>
            <a:fld id="{6421FBAC-D286-4C96-8EEB-43C6DEF1E038}" type="datetimeFigureOut">
              <a:rPr lang="en-IN" smtClean="0"/>
              <a:t>02-12-2025</a:t>
            </a:fld>
            <a:endParaRPr lang="en-IN"/>
          </a:p>
        </p:txBody>
      </p:sp>
      <p:sp>
        <p:nvSpPr>
          <p:cNvPr id="5" name="Footer Placeholder 4">
            <a:extLst>
              <a:ext uri="{FF2B5EF4-FFF2-40B4-BE49-F238E27FC236}">
                <a16:creationId xmlns:a16="http://schemas.microsoft.com/office/drawing/2014/main" id="{1594CAEA-F967-1093-46CF-2193DADAE51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221751F8-96BC-2F27-65C0-617F44F80CC7}"/>
              </a:ext>
            </a:extLst>
          </p:cNvPr>
          <p:cNvSpPr>
            <a:spLocks noGrp="1"/>
          </p:cNvSpPr>
          <p:nvPr>
            <p:ph type="sldNum" sz="quarter" idx="12"/>
          </p:nvPr>
        </p:nvSpPr>
        <p:spPr/>
        <p:txBody>
          <a:bodyPr/>
          <a:lstStyle/>
          <a:p>
            <a:fld id="{D586D2E6-FC5C-414D-BAAA-451A7010DF5A}" type="slidenum">
              <a:rPr lang="en-IN" smtClean="0"/>
              <a:t>‹#›</a:t>
            </a:fld>
            <a:endParaRPr lang="en-IN"/>
          </a:p>
        </p:txBody>
      </p:sp>
    </p:spTree>
    <p:extLst>
      <p:ext uri="{BB962C8B-B14F-4D97-AF65-F5344CB8AC3E}">
        <p14:creationId xmlns:p14="http://schemas.microsoft.com/office/powerpoint/2010/main" val="18337057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268134-3799-1AE8-1C43-254AE86E3A1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5DE05CF0-D23F-CFCA-8EC4-18B8B22C08D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45F13EE-3302-FEFF-465C-41BEE54EC886}"/>
              </a:ext>
            </a:extLst>
          </p:cNvPr>
          <p:cNvSpPr>
            <a:spLocks noGrp="1"/>
          </p:cNvSpPr>
          <p:nvPr>
            <p:ph type="dt" sz="half" idx="10"/>
          </p:nvPr>
        </p:nvSpPr>
        <p:spPr/>
        <p:txBody>
          <a:bodyPr/>
          <a:lstStyle/>
          <a:p>
            <a:fld id="{6421FBAC-D286-4C96-8EEB-43C6DEF1E038}" type="datetimeFigureOut">
              <a:rPr lang="en-IN" smtClean="0"/>
              <a:t>02-12-2025</a:t>
            </a:fld>
            <a:endParaRPr lang="en-IN"/>
          </a:p>
        </p:txBody>
      </p:sp>
      <p:sp>
        <p:nvSpPr>
          <p:cNvPr id="5" name="Footer Placeholder 4">
            <a:extLst>
              <a:ext uri="{FF2B5EF4-FFF2-40B4-BE49-F238E27FC236}">
                <a16:creationId xmlns:a16="http://schemas.microsoft.com/office/drawing/2014/main" id="{D4534B14-E699-01A8-EA9B-B833E30369F3}"/>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A5D411C7-E3B1-5806-966F-1C6A1F415BBB}"/>
              </a:ext>
            </a:extLst>
          </p:cNvPr>
          <p:cNvSpPr>
            <a:spLocks noGrp="1"/>
          </p:cNvSpPr>
          <p:nvPr>
            <p:ph type="sldNum" sz="quarter" idx="12"/>
          </p:nvPr>
        </p:nvSpPr>
        <p:spPr/>
        <p:txBody>
          <a:bodyPr/>
          <a:lstStyle/>
          <a:p>
            <a:fld id="{D586D2E6-FC5C-414D-BAAA-451A7010DF5A}" type="slidenum">
              <a:rPr lang="en-IN" smtClean="0"/>
              <a:t>‹#›</a:t>
            </a:fld>
            <a:endParaRPr lang="en-IN"/>
          </a:p>
        </p:txBody>
      </p:sp>
    </p:spTree>
    <p:extLst>
      <p:ext uri="{BB962C8B-B14F-4D97-AF65-F5344CB8AC3E}">
        <p14:creationId xmlns:p14="http://schemas.microsoft.com/office/powerpoint/2010/main" val="1513088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C78997-B121-72C9-0866-36360F9E8AE7}"/>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1B07567A-2EB3-9FFD-DE84-4F6E2750513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81788272-A4C7-4F00-16CF-AEE350150EF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8B663788-1C74-BE23-E2EC-AA3886C15884}"/>
              </a:ext>
            </a:extLst>
          </p:cNvPr>
          <p:cNvSpPr>
            <a:spLocks noGrp="1"/>
          </p:cNvSpPr>
          <p:nvPr>
            <p:ph type="dt" sz="half" idx="10"/>
          </p:nvPr>
        </p:nvSpPr>
        <p:spPr/>
        <p:txBody>
          <a:bodyPr/>
          <a:lstStyle/>
          <a:p>
            <a:fld id="{6421FBAC-D286-4C96-8EEB-43C6DEF1E038}" type="datetimeFigureOut">
              <a:rPr lang="en-IN" smtClean="0"/>
              <a:t>02-12-2025</a:t>
            </a:fld>
            <a:endParaRPr lang="en-IN"/>
          </a:p>
        </p:txBody>
      </p:sp>
      <p:sp>
        <p:nvSpPr>
          <p:cNvPr id="6" name="Footer Placeholder 5">
            <a:extLst>
              <a:ext uri="{FF2B5EF4-FFF2-40B4-BE49-F238E27FC236}">
                <a16:creationId xmlns:a16="http://schemas.microsoft.com/office/drawing/2014/main" id="{9DC402C9-97F0-CB0B-C703-854F6E73D838}"/>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0CD7CC5F-1605-62C3-7ED6-B52E864BF833}"/>
              </a:ext>
            </a:extLst>
          </p:cNvPr>
          <p:cNvSpPr>
            <a:spLocks noGrp="1"/>
          </p:cNvSpPr>
          <p:nvPr>
            <p:ph type="sldNum" sz="quarter" idx="12"/>
          </p:nvPr>
        </p:nvSpPr>
        <p:spPr/>
        <p:txBody>
          <a:bodyPr/>
          <a:lstStyle/>
          <a:p>
            <a:fld id="{D586D2E6-FC5C-414D-BAAA-451A7010DF5A}" type="slidenum">
              <a:rPr lang="en-IN" smtClean="0"/>
              <a:t>‹#›</a:t>
            </a:fld>
            <a:endParaRPr lang="en-IN"/>
          </a:p>
        </p:txBody>
      </p:sp>
    </p:spTree>
    <p:extLst>
      <p:ext uri="{BB962C8B-B14F-4D97-AF65-F5344CB8AC3E}">
        <p14:creationId xmlns:p14="http://schemas.microsoft.com/office/powerpoint/2010/main" val="32427967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943348-5D96-2E66-E6BC-6A27B6ACD5CD}"/>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053E90EA-EFC1-56DD-4825-615480E3DAC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7E2734F-0A53-F816-DFCB-D4C76E7F52D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8CA14BD4-B1BE-C928-B67B-FDE998E788B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02075CA-8D9D-766A-0095-7B62EBE3654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CEE96280-9F43-984F-4A2A-A4EB057E635A}"/>
              </a:ext>
            </a:extLst>
          </p:cNvPr>
          <p:cNvSpPr>
            <a:spLocks noGrp="1"/>
          </p:cNvSpPr>
          <p:nvPr>
            <p:ph type="dt" sz="half" idx="10"/>
          </p:nvPr>
        </p:nvSpPr>
        <p:spPr/>
        <p:txBody>
          <a:bodyPr/>
          <a:lstStyle/>
          <a:p>
            <a:fld id="{6421FBAC-D286-4C96-8EEB-43C6DEF1E038}" type="datetimeFigureOut">
              <a:rPr lang="en-IN" smtClean="0"/>
              <a:t>02-12-2025</a:t>
            </a:fld>
            <a:endParaRPr lang="en-IN"/>
          </a:p>
        </p:txBody>
      </p:sp>
      <p:sp>
        <p:nvSpPr>
          <p:cNvPr id="8" name="Footer Placeholder 7">
            <a:extLst>
              <a:ext uri="{FF2B5EF4-FFF2-40B4-BE49-F238E27FC236}">
                <a16:creationId xmlns:a16="http://schemas.microsoft.com/office/drawing/2014/main" id="{2EFE7981-4818-A9DC-DE95-4627D3DB5C7E}"/>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4737C06E-AA70-4B05-7AB8-BC70282C4C85}"/>
              </a:ext>
            </a:extLst>
          </p:cNvPr>
          <p:cNvSpPr>
            <a:spLocks noGrp="1"/>
          </p:cNvSpPr>
          <p:nvPr>
            <p:ph type="sldNum" sz="quarter" idx="12"/>
          </p:nvPr>
        </p:nvSpPr>
        <p:spPr/>
        <p:txBody>
          <a:bodyPr/>
          <a:lstStyle/>
          <a:p>
            <a:fld id="{D586D2E6-FC5C-414D-BAAA-451A7010DF5A}" type="slidenum">
              <a:rPr lang="en-IN" smtClean="0"/>
              <a:t>‹#›</a:t>
            </a:fld>
            <a:endParaRPr lang="en-IN"/>
          </a:p>
        </p:txBody>
      </p:sp>
    </p:spTree>
    <p:extLst>
      <p:ext uri="{BB962C8B-B14F-4D97-AF65-F5344CB8AC3E}">
        <p14:creationId xmlns:p14="http://schemas.microsoft.com/office/powerpoint/2010/main" val="42628712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3FB49B-FCF5-1D6E-AE5D-23125E287741}"/>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4494F9C4-EF95-E9C5-0FDD-A7106326C508}"/>
              </a:ext>
            </a:extLst>
          </p:cNvPr>
          <p:cNvSpPr>
            <a:spLocks noGrp="1"/>
          </p:cNvSpPr>
          <p:nvPr>
            <p:ph type="dt" sz="half" idx="10"/>
          </p:nvPr>
        </p:nvSpPr>
        <p:spPr/>
        <p:txBody>
          <a:bodyPr/>
          <a:lstStyle/>
          <a:p>
            <a:fld id="{6421FBAC-D286-4C96-8EEB-43C6DEF1E038}" type="datetimeFigureOut">
              <a:rPr lang="en-IN" smtClean="0"/>
              <a:t>02-12-2025</a:t>
            </a:fld>
            <a:endParaRPr lang="en-IN"/>
          </a:p>
        </p:txBody>
      </p:sp>
      <p:sp>
        <p:nvSpPr>
          <p:cNvPr id="4" name="Footer Placeholder 3">
            <a:extLst>
              <a:ext uri="{FF2B5EF4-FFF2-40B4-BE49-F238E27FC236}">
                <a16:creationId xmlns:a16="http://schemas.microsoft.com/office/drawing/2014/main" id="{F5847691-AA25-7CC9-E9B9-5565CDFC3A4D}"/>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3D49E657-3E8C-DE4F-5F27-0820CF0060C4}"/>
              </a:ext>
            </a:extLst>
          </p:cNvPr>
          <p:cNvSpPr>
            <a:spLocks noGrp="1"/>
          </p:cNvSpPr>
          <p:nvPr>
            <p:ph type="sldNum" sz="quarter" idx="12"/>
          </p:nvPr>
        </p:nvSpPr>
        <p:spPr/>
        <p:txBody>
          <a:bodyPr/>
          <a:lstStyle/>
          <a:p>
            <a:fld id="{D586D2E6-FC5C-414D-BAAA-451A7010DF5A}" type="slidenum">
              <a:rPr lang="en-IN" smtClean="0"/>
              <a:t>‹#›</a:t>
            </a:fld>
            <a:endParaRPr lang="en-IN"/>
          </a:p>
        </p:txBody>
      </p:sp>
    </p:spTree>
    <p:extLst>
      <p:ext uri="{BB962C8B-B14F-4D97-AF65-F5344CB8AC3E}">
        <p14:creationId xmlns:p14="http://schemas.microsoft.com/office/powerpoint/2010/main" val="28265142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6919FE8-51D9-55F7-0D9F-368410B56016}"/>
              </a:ext>
            </a:extLst>
          </p:cNvPr>
          <p:cNvSpPr>
            <a:spLocks noGrp="1"/>
          </p:cNvSpPr>
          <p:nvPr>
            <p:ph type="dt" sz="half" idx="10"/>
          </p:nvPr>
        </p:nvSpPr>
        <p:spPr/>
        <p:txBody>
          <a:bodyPr/>
          <a:lstStyle/>
          <a:p>
            <a:fld id="{6421FBAC-D286-4C96-8EEB-43C6DEF1E038}" type="datetimeFigureOut">
              <a:rPr lang="en-IN" smtClean="0"/>
              <a:t>02-12-2025</a:t>
            </a:fld>
            <a:endParaRPr lang="en-IN"/>
          </a:p>
        </p:txBody>
      </p:sp>
      <p:sp>
        <p:nvSpPr>
          <p:cNvPr id="3" name="Footer Placeholder 2">
            <a:extLst>
              <a:ext uri="{FF2B5EF4-FFF2-40B4-BE49-F238E27FC236}">
                <a16:creationId xmlns:a16="http://schemas.microsoft.com/office/drawing/2014/main" id="{448D6AA9-996D-8C1D-33C5-63DD1A47FE55}"/>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B26957D1-B1B5-6057-A499-9F11513DA30B}"/>
              </a:ext>
            </a:extLst>
          </p:cNvPr>
          <p:cNvSpPr>
            <a:spLocks noGrp="1"/>
          </p:cNvSpPr>
          <p:nvPr>
            <p:ph type="sldNum" sz="quarter" idx="12"/>
          </p:nvPr>
        </p:nvSpPr>
        <p:spPr/>
        <p:txBody>
          <a:bodyPr/>
          <a:lstStyle/>
          <a:p>
            <a:fld id="{D586D2E6-FC5C-414D-BAAA-451A7010DF5A}" type="slidenum">
              <a:rPr lang="en-IN" smtClean="0"/>
              <a:t>‹#›</a:t>
            </a:fld>
            <a:endParaRPr lang="en-IN"/>
          </a:p>
        </p:txBody>
      </p:sp>
    </p:spTree>
    <p:extLst>
      <p:ext uri="{BB962C8B-B14F-4D97-AF65-F5344CB8AC3E}">
        <p14:creationId xmlns:p14="http://schemas.microsoft.com/office/powerpoint/2010/main" val="41594918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32222-28B9-CB17-DBAF-29CB2E61F52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BB8C9BBA-F6C2-8A34-0EAE-757D4139011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39F18956-4F05-D8CE-B8F0-F00D1A22F36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29873D3-06FC-B060-A767-BB110075E4FE}"/>
              </a:ext>
            </a:extLst>
          </p:cNvPr>
          <p:cNvSpPr>
            <a:spLocks noGrp="1"/>
          </p:cNvSpPr>
          <p:nvPr>
            <p:ph type="dt" sz="half" idx="10"/>
          </p:nvPr>
        </p:nvSpPr>
        <p:spPr/>
        <p:txBody>
          <a:bodyPr/>
          <a:lstStyle/>
          <a:p>
            <a:fld id="{6421FBAC-D286-4C96-8EEB-43C6DEF1E038}" type="datetimeFigureOut">
              <a:rPr lang="en-IN" smtClean="0"/>
              <a:t>02-12-2025</a:t>
            </a:fld>
            <a:endParaRPr lang="en-IN"/>
          </a:p>
        </p:txBody>
      </p:sp>
      <p:sp>
        <p:nvSpPr>
          <p:cNvPr id="6" name="Footer Placeholder 5">
            <a:extLst>
              <a:ext uri="{FF2B5EF4-FFF2-40B4-BE49-F238E27FC236}">
                <a16:creationId xmlns:a16="http://schemas.microsoft.com/office/drawing/2014/main" id="{7BCF1511-EDAF-3128-60FC-100E17559B98}"/>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D2EC5ACD-E3E8-B539-BD57-02101677ADED}"/>
              </a:ext>
            </a:extLst>
          </p:cNvPr>
          <p:cNvSpPr>
            <a:spLocks noGrp="1"/>
          </p:cNvSpPr>
          <p:nvPr>
            <p:ph type="sldNum" sz="quarter" idx="12"/>
          </p:nvPr>
        </p:nvSpPr>
        <p:spPr/>
        <p:txBody>
          <a:bodyPr/>
          <a:lstStyle/>
          <a:p>
            <a:fld id="{D586D2E6-FC5C-414D-BAAA-451A7010DF5A}" type="slidenum">
              <a:rPr lang="en-IN" smtClean="0"/>
              <a:t>‹#›</a:t>
            </a:fld>
            <a:endParaRPr lang="en-IN"/>
          </a:p>
        </p:txBody>
      </p:sp>
    </p:spTree>
    <p:extLst>
      <p:ext uri="{BB962C8B-B14F-4D97-AF65-F5344CB8AC3E}">
        <p14:creationId xmlns:p14="http://schemas.microsoft.com/office/powerpoint/2010/main" val="29697507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71183D-4560-3877-E420-3DA4DCC03C6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F8635DFF-B5F1-AD2C-36FC-13B9FB15AC4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36C67A63-4433-356F-E60F-F01FE35BCD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A5C220F-659F-3F1B-271F-94467BBFEB26}"/>
              </a:ext>
            </a:extLst>
          </p:cNvPr>
          <p:cNvSpPr>
            <a:spLocks noGrp="1"/>
          </p:cNvSpPr>
          <p:nvPr>
            <p:ph type="dt" sz="half" idx="10"/>
          </p:nvPr>
        </p:nvSpPr>
        <p:spPr/>
        <p:txBody>
          <a:bodyPr/>
          <a:lstStyle/>
          <a:p>
            <a:fld id="{6421FBAC-D286-4C96-8EEB-43C6DEF1E038}" type="datetimeFigureOut">
              <a:rPr lang="en-IN" smtClean="0"/>
              <a:t>02-12-2025</a:t>
            </a:fld>
            <a:endParaRPr lang="en-IN"/>
          </a:p>
        </p:txBody>
      </p:sp>
      <p:sp>
        <p:nvSpPr>
          <p:cNvPr id="6" name="Footer Placeholder 5">
            <a:extLst>
              <a:ext uri="{FF2B5EF4-FFF2-40B4-BE49-F238E27FC236}">
                <a16:creationId xmlns:a16="http://schemas.microsoft.com/office/drawing/2014/main" id="{1B3476ED-EA9D-4FCE-240A-890445F3FAF6}"/>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E8765B42-267F-8707-42F6-30B006BB85EC}"/>
              </a:ext>
            </a:extLst>
          </p:cNvPr>
          <p:cNvSpPr>
            <a:spLocks noGrp="1"/>
          </p:cNvSpPr>
          <p:nvPr>
            <p:ph type="sldNum" sz="quarter" idx="12"/>
          </p:nvPr>
        </p:nvSpPr>
        <p:spPr/>
        <p:txBody>
          <a:bodyPr/>
          <a:lstStyle/>
          <a:p>
            <a:fld id="{D586D2E6-FC5C-414D-BAAA-451A7010DF5A}" type="slidenum">
              <a:rPr lang="en-IN" smtClean="0"/>
              <a:t>‹#›</a:t>
            </a:fld>
            <a:endParaRPr lang="en-IN"/>
          </a:p>
        </p:txBody>
      </p:sp>
    </p:spTree>
    <p:extLst>
      <p:ext uri="{BB962C8B-B14F-4D97-AF65-F5344CB8AC3E}">
        <p14:creationId xmlns:p14="http://schemas.microsoft.com/office/powerpoint/2010/main" val="33459847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72829B6-186C-4758-B815-530AE4AAE66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2FBA4543-7B92-4FCA-6A05-92A50C9E155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C2F68EDF-1602-3D69-04F2-131F3F6EF43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21FBAC-D286-4C96-8EEB-43C6DEF1E038}" type="datetimeFigureOut">
              <a:rPr lang="en-IN" smtClean="0"/>
              <a:t>02-12-2025</a:t>
            </a:fld>
            <a:endParaRPr lang="en-IN"/>
          </a:p>
        </p:txBody>
      </p:sp>
      <p:sp>
        <p:nvSpPr>
          <p:cNvPr id="5" name="Footer Placeholder 4">
            <a:extLst>
              <a:ext uri="{FF2B5EF4-FFF2-40B4-BE49-F238E27FC236}">
                <a16:creationId xmlns:a16="http://schemas.microsoft.com/office/drawing/2014/main" id="{1F5E9D58-A0EC-45E0-9DE2-3EC52BAE1E4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1EA47B4A-1222-A395-21F1-1E71BC6E1B5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86D2E6-FC5C-414D-BAAA-451A7010DF5A}" type="slidenum">
              <a:rPr lang="en-IN" smtClean="0"/>
              <a:t>‹#›</a:t>
            </a:fld>
            <a:endParaRPr lang="en-IN"/>
          </a:p>
        </p:txBody>
      </p:sp>
      <p:pic>
        <p:nvPicPr>
          <p:cNvPr id="7" name="Picture 6">
            <a:extLst>
              <a:ext uri="{FF2B5EF4-FFF2-40B4-BE49-F238E27FC236}">
                <a16:creationId xmlns:a16="http://schemas.microsoft.com/office/drawing/2014/main" id="{90051193-C32A-8185-42E3-0FBC98DDBED4}"/>
              </a:ext>
            </a:extLst>
          </p:cNvPr>
          <p:cNvPicPr>
            <a:picLocks noChangeAspect="1"/>
          </p:cNvPicPr>
          <p:nvPr userDrawn="1"/>
        </p:nvPicPr>
        <p:blipFill rotWithShape="1">
          <a:blip r:embed="rId13">
            <a:extLst>
              <a:ext uri="{28A0092B-C50C-407E-A947-70E740481C1C}">
                <a14:useLocalDpi xmlns:a14="http://schemas.microsoft.com/office/drawing/2010/main" val="0"/>
              </a:ext>
            </a:extLst>
          </a:blip>
          <a:srcRect l="908"/>
          <a:stretch>
            <a:fillRect/>
          </a:stretch>
        </p:blipFill>
        <p:spPr bwMode="auto">
          <a:xfrm>
            <a:off x="1" y="10636"/>
            <a:ext cx="12192000" cy="1084739"/>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908274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7A53A3C-F6A0-5DED-D914-385CD02C991F}"/>
              </a:ext>
            </a:extLst>
          </p:cNvPr>
          <p:cNvSpPr>
            <a:spLocks noGrp="1"/>
          </p:cNvSpPr>
          <p:nvPr>
            <p:ph type="subTitle" idx="1"/>
          </p:nvPr>
        </p:nvSpPr>
        <p:spPr>
          <a:xfrm>
            <a:off x="741680" y="1686560"/>
            <a:ext cx="10820400" cy="4419600"/>
          </a:xfrm>
        </p:spPr>
        <p:txBody>
          <a:bodyPr/>
          <a:lstStyle/>
          <a:p>
            <a:r>
              <a:rPr lang="en-US" sz="2600" b="1" dirty="0">
                <a:latin typeface="Times New Roman" panose="02020603050405020304" pitchFamily="18" charset="0"/>
                <a:cs typeface="Times New Roman" panose="02020603050405020304" pitchFamily="18" charset="0"/>
              </a:rPr>
              <a:t>Recruitment and Selection</a:t>
            </a:r>
          </a:p>
          <a:p>
            <a:r>
              <a:rPr lang="en-US" b="1" dirty="0">
                <a:latin typeface="Times New Roman" panose="02020603050405020304" pitchFamily="18" charset="0"/>
                <a:cs typeface="Times New Roman" panose="02020603050405020304" pitchFamily="18" charset="0"/>
              </a:rPr>
              <a:t>Subject Code – MBAHR313</a:t>
            </a:r>
          </a:p>
          <a:p>
            <a:endParaRPr lang="en-US" dirty="0">
              <a:latin typeface="Times New Roman" panose="02020603050405020304" pitchFamily="18" charset="0"/>
              <a:cs typeface="Times New Roman" panose="02020603050405020304" pitchFamily="18" charset="0"/>
            </a:endParaRPr>
          </a:p>
          <a:p>
            <a:pPr>
              <a:lnSpc>
                <a:spcPct val="100000"/>
              </a:lnSpc>
            </a:pPr>
            <a:r>
              <a:rPr lang="en-US" b="1" dirty="0">
                <a:latin typeface="Times New Roman" panose="02020603050405020304" pitchFamily="18" charset="0"/>
                <a:cs typeface="Times New Roman" panose="02020603050405020304" pitchFamily="18" charset="0"/>
              </a:rPr>
              <a:t>By</a:t>
            </a:r>
          </a:p>
          <a:p>
            <a:pPr>
              <a:lnSpc>
                <a:spcPct val="100000"/>
              </a:lnSpc>
            </a:pPr>
            <a:r>
              <a:rPr lang="en-US" b="1" dirty="0">
                <a:latin typeface="Times New Roman" panose="02020603050405020304" pitchFamily="18" charset="0"/>
                <a:cs typeface="Times New Roman" panose="02020603050405020304" pitchFamily="18" charset="0"/>
              </a:rPr>
              <a:t>Pallavi</a:t>
            </a:r>
          </a:p>
          <a:p>
            <a:pPr>
              <a:lnSpc>
                <a:spcPct val="100000"/>
              </a:lnSpc>
            </a:pPr>
            <a:r>
              <a:rPr lang="en-US" b="1" dirty="0">
                <a:latin typeface="Times New Roman" panose="02020603050405020304" pitchFamily="18" charset="0"/>
                <a:cs typeface="Times New Roman" panose="02020603050405020304" pitchFamily="18" charset="0"/>
              </a:rPr>
              <a:t>Assistant professor</a:t>
            </a:r>
          </a:p>
          <a:p>
            <a:pPr>
              <a:lnSpc>
                <a:spcPct val="100000"/>
              </a:lnSpc>
            </a:pPr>
            <a:endParaRPr lang="en-US" b="1" dirty="0">
              <a:latin typeface="Times New Roman" panose="02020603050405020304" pitchFamily="18" charset="0"/>
              <a:cs typeface="Times New Roman" panose="02020603050405020304" pitchFamily="18" charset="0"/>
            </a:endParaRPr>
          </a:p>
          <a:p>
            <a:r>
              <a:rPr lang="en-US" b="1" dirty="0">
                <a:latin typeface="Times New Roman" panose="02020603050405020304" pitchFamily="18" charset="0"/>
                <a:cs typeface="Times New Roman" panose="02020603050405020304" pitchFamily="18" charset="0"/>
              </a:rPr>
              <a:t>Module – 1</a:t>
            </a:r>
          </a:p>
          <a:p>
            <a:r>
              <a:rPr lang="en-IN" b="1" dirty="0">
                <a:latin typeface="Times New Roman" panose="02020603050405020304" pitchFamily="18" charset="0"/>
                <a:cs typeface="Times New Roman" panose="02020603050405020304" pitchFamily="18" charset="0"/>
              </a:rPr>
              <a:t>Workforce Planning and Recruitment Analytics</a:t>
            </a:r>
          </a:p>
        </p:txBody>
      </p:sp>
    </p:spTree>
    <p:extLst>
      <p:ext uri="{BB962C8B-B14F-4D97-AF65-F5344CB8AC3E}">
        <p14:creationId xmlns:p14="http://schemas.microsoft.com/office/powerpoint/2010/main" val="1062867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A7899FB-3070-BF0D-6802-7F48633423C4}"/>
              </a:ext>
            </a:extLst>
          </p:cNvPr>
          <p:cNvSpPr>
            <a:spLocks noGrp="1"/>
          </p:cNvSpPr>
          <p:nvPr>
            <p:ph idx="1"/>
          </p:nvPr>
        </p:nvSpPr>
        <p:spPr>
          <a:xfrm>
            <a:off x="528320" y="1280160"/>
            <a:ext cx="11247120" cy="5242560"/>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EVOLUTION OF WORK STRUCTURE</a:t>
            </a:r>
          </a:p>
          <a:p>
            <a:pPr>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The workplace is changing very quickly today. Employees want flexible working hours, meaningful work, independence, learning opportunities, and job stability. These needs are making companies change how they manage people and work.</a:t>
            </a:r>
          </a:p>
          <a:p>
            <a:pPr>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In the past, businesses were very small, like local shops, with only a few employees doing simple tasks. During the Industrial Revolution, factories and large companies grew, and suddenly there were hundreds of workers and many different jobs to manage.</a:t>
            </a:r>
          </a:p>
          <a:p>
            <a:pPr>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To manage larger teams and complex tasks, companies started studying how to organize work effectively.</a:t>
            </a:r>
            <a:r>
              <a:rPr lang="en-IN" sz="2200" dirty="0">
                <a:latin typeface="Times New Roman" panose="02020603050405020304" pitchFamily="18" charset="0"/>
                <a:cs typeface="Times New Roman" panose="02020603050405020304" pitchFamily="18" charset="0"/>
              </a:rPr>
              <a:t> </a:t>
            </a:r>
            <a:r>
              <a:rPr lang="en-US" sz="2200" dirty="0">
                <a:latin typeface="Times New Roman" panose="02020603050405020304" pitchFamily="18" charset="0"/>
                <a:cs typeface="Times New Roman" panose="02020603050405020304" pitchFamily="18" charset="0"/>
              </a:rPr>
              <a:t>They:</a:t>
            </a:r>
          </a:p>
          <a:p>
            <a:r>
              <a:rPr lang="en-US" sz="2200" dirty="0">
                <a:latin typeface="Times New Roman" panose="02020603050405020304" pitchFamily="18" charset="0"/>
                <a:cs typeface="Times New Roman" panose="02020603050405020304" pitchFamily="18" charset="0"/>
              </a:rPr>
              <a:t>Divided jobs into smaller tasks so each person could focus and work efficiently (</a:t>
            </a:r>
            <a:r>
              <a:rPr lang="en-US" sz="2200" b="1" dirty="0">
                <a:latin typeface="Times New Roman" panose="02020603050405020304" pitchFamily="18" charset="0"/>
                <a:cs typeface="Times New Roman" panose="02020603050405020304" pitchFamily="18" charset="0"/>
              </a:rPr>
              <a:t>Taylor’s work specialization).</a:t>
            </a:r>
          </a:p>
          <a:p>
            <a:r>
              <a:rPr lang="en-US" sz="2200" dirty="0">
                <a:latin typeface="Times New Roman" panose="02020603050405020304" pitchFamily="18" charset="0"/>
                <a:cs typeface="Times New Roman" panose="02020603050405020304" pitchFamily="18" charset="0"/>
              </a:rPr>
              <a:t>Set clear reporting lines so everyone knew who to report to (</a:t>
            </a:r>
            <a:r>
              <a:rPr lang="en-US" sz="2200" b="1" dirty="0">
                <a:latin typeface="Times New Roman" panose="02020603050405020304" pitchFamily="18" charset="0"/>
                <a:cs typeface="Times New Roman" panose="02020603050405020304" pitchFamily="18" charset="0"/>
              </a:rPr>
              <a:t>Fayol’s chain of command</a:t>
            </a:r>
            <a:r>
              <a:rPr lang="en-US" sz="2200" dirty="0">
                <a:latin typeface="Times New Roman" panose="02020603050405020304" pitchFamily="18" charset="0"/>
                <a:cs typeface="Times New Roman" panose="02020603050405020304" pitchFamily="18" charset="0"/>
              </a:rPr>
              <a:t>).</a:t>
            </a:r>
          </a:p>
          <a:p>
            <a:r>
              <a:rPr lang="en-US" sz="2200" dirty="0">
                <a:latin typeface="Times New Roman" panose="02020603050405020304" pitchFamily="18" charset="0"/>
                <a:cs typeface="Times New Roman" panose="02020603050405020304" pitchFamily="18" charset="0"/>
              </a:rPr>
              <a:t>Established rules and procedures to keep work orderly and fair (</a:t>
            </a:r>
            <a:r>
              <a:rPr lang="en-US" sz="2200" b="1" dirty="0">
                <a:latin typeface="Times New Roman" panose="02020603050405020304" pitchFamily="18" charset="0"/>
                <a:cs typeface="Times New Roman" panose="02020603050405020304" pitchFamily="18" charset="0"/>
              </a:rPr>
              <a:t>Weber’s bureaucracy</a:t>
            </a:r>
            <a:r>
              <a:rPr lang="en-US" sz="2200" dirty="0">
                <a:latin typeface="Times New Roman" panose="02020603050405020304" pitchFamily="18" charset="0"/>
                <a:cs typeface="Times New Roman" panose="02020603050405020304" pitchFamily="18" charset="0"/>
              </a:rPr>
              <a:t>).</a:t>
            </a:r>
          </a:p>
          <a:p>
            <a:pPr marL="0" indent="0">
              <a:buNone/>
            </a:pPr>
            <a:r>
              <a:rPr lang="en-US" sz="2200" dirty="0">
                <a:latin typeface="Times New Roman" panose="02020603050405020304" pitchFamily="18" charset="0"/>
                <a:cs typeface="Times New Roman" panose="02020603050405020304" pitchFamily="18" charset="0"/>
              </a:rPr>
              <a:t>This made work more organized, faster, and productive.</a:t>
            </a:r>
          </a:p>
          <a:p>
            <a:pPr marL="0" indent="0">
              <a:buNone/>
            </a:pPr>
            <a:endParaRPr lang="en-US" sz="2400" dirty="0"/>
          </a:p>
        </p:txBody>
      </p:sp>
    </p:spTree>
    <p:extLst>
      <p:ext uri="{BB962C8B-B14F-4D97-AF65-F5344CB8AC3E}">
        <p14:creationId xmlns:p14="http://schemas.microsoft.com/office/powerpoint/2010/main" val="33112738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3B094F9-207A-CF2A-9017-8D016BFCB04B}"/>
              </a:ext>
            </a:extLst>
          </p:cNvPr>
          <p:cNvSpPr>
            <a:spLocks noGrp="1"/>
          </p:cNvSpPr>
          <p:nvPr>
            <p:ph idx="1"/>
          </p:nvPr>
        </p:nvSpPr>
        <p:spPr>
          <a:xfrm>
            <a:off x="172720" y="1168400"/>
            <a:ext cx="11846560" cy="5831840"/>
          </a:xfrm>
        </p:spPr>
        <p:txBody>
          <a:bodyPr>
            <a:normAutofit fontScale="92500" lnSpcReduction="10000"/>
          </a:bodyPr>
          <a:lstStyle/>
          <a:p>
            <a:pPr marL="0" indent="0">
              <a:buNone/>
            </a:pPr>
            <a:r>
              <a:rPr lang="en-US" sz="2600" b="1" dirty="0">
                <a:latin typeface="Times New Roman" panose="02020603050405020304" pitchFamily="18" charset="0"/>
                <a:cs typeface="Times New Roman" panose="02020603050405020304" pitchFamily="18" charset="0"/>
              </a:rPr>
              <a:t>ORGANISING THE WORK</a:t>
            </a:r>
          </a:p>
          <a:p>
            <a:r>
              <a:rPr lang="en-US" sz="2400" dirty="0">
                <a:latin typeface="Times New Roman" panose="02020603050405020304" pitchFamily="18" charset="0"/>
                <a:cs typeface="Times New Roman" panose="02020603050405020304" pitchFamily="18" charset="0"/>
              </a:rPr>
              <a:t>Being organised is all about making quick and effective decisions when handling tasks. Instead of delaying or overthinking, deal with tasks as they arrive. </a:t>
            </a:r>
          </a:p>
          <a:p>
            <a:r>
              <a:rPr lang="en-US" sz="2400" dirty="0">
                <a:latin typeface="Times New Roman" panose="02020603050405020304" pitchFamily="18" charset="0"/>
                <a:cs typeface="Times New Roman" panose="02020603050405020304" pitchFamily="18" charset="0"/>
              </a:rPr>
              <a:t>Companies have a hierarchy of authority to ensure that everyone knows their role and responsibilities. A typical structure works like this: a worker reports to a manager, a manager reports to a director, a director reports to a vice president, and a vice president reports to a C-level leader, such as a CEO or CAO. This structure helps the organization function smoothly, coordinate work, and make sure that decisions and responsibilities are clear at every level.</a:t>
            </a:r>
          </a:p>
          <a:p>
            <a:r>
              <a:rPr lang="en-US" sz="2400" dirty="0">
                <a:latin typeface="Times New Roman" panose="02020603050405020304" pitchFamily="18" charset="0"/>
                <a:cs typeface="Times New Roman" panose="02020603050405020304" pitchFamily="18" charset="0"/>
              </a:rPr>
              <a:t>Organizational structure defines how job tasks are formally divided, grouped, and coordinated. The structure of an organization usually features six different elements:</a:t>
            </a:r>
          </a:p>
          <a:p>
            <a:pPr marL="0" indent="0">
              <a:buNone/>
            </a:pPr>
            <a:r>
              <a:rPr lang="en-US" sz="2400" dirty="0">
                <a:latin typeface="Times New Roman" panose="02020603050405020304" pitchFamily="18" charset="0"/>
                <a:cs typeface="Times New Roman" panose="02020603050405020304" pitchFamily="18" charset="0"/>
              </a:rPr>
              <a:t>1. Work specialization</a:t>
            </a:r>
          </a:p>
          <a:p>
            <a:pPr marL="0" indent="0">
              <a:buNone/>
            </a:pPr>
            <a:r>
              <a:rPr lang="en-US" sz="2400" dirty="0">
                <a:latin typeface="Times New Roman" panose="02020603050405020304" pitchFamily="18" charset="0"/>
                <a:cs typeface="Times New Roman" panose="02020603050405020304" pitchFamily="18" charset="0"/>
              </a:rPr>
              <a:t>2. Departmentalization</a:t>
            </a:r>
          </a:p>
          <a:p>
            <a:pPr marL="0" indent="0">
              <a:buNone/>
            </a:pPr>
            <a:r>
              <a:rPr lang="en-US" sz="2400" dirty="0">
                <a:latin typeface="Times New Roman" panose="02020603050405020304" pitchFamily="18" charset="0"/>
                <a:cs typeface="Times New Roman" panose="02020603050405020304" pitchFamily="18" charset="0"/>
              </a:rPr>
              <a:t>3. Chain of command</a:t>
            </a:r>
          </a:p>
          <a:p>
            <a:pPr marL="0" indent="0">
              <a:buNone/>
            </a:pPr>
            <a:r>
              <a:rPr lang="en-US" sz="2400" dirty="0">
                <a:latin typeface="Times New Roman" panose="02020603050405020304" pitchFamily="18" charset="0"/>
                <a:cs typeface="Times New Roman" panose="02020603050405020304" pitchFamily="18" charset="0"/>
              </a:rPr>
              <a:t>4. Span of control</a:t>
            </a:r>
          </a:p>
          <a:p>
            <a:pPr marL="0" indent="0">
              <a:buNone/>
            </a:pPr>
            <a:r>
              <a:rPr lang="en-US" sz="2400" dirty="0">
                <a:latin typeface="Times New Roman" panose="02020603050405020304" pitchFamily="18" charset="0"/>
                <a:cs typeface="Times New Roman" panose="02020603050405020304" pitchFamily="18" charset="0"/>
              </a:rPr>
              <a:t>5. Centralization and decentralization</a:t>
            </a:r>
          </a:p>
          <a:p>
            <a:pPr marL="0" indent="0">
              <a:buNone/>
            </a:pPr>
            <a:r>
              <a:rPr lang="en-US" sz="2400" dirty="0">
                <a:latin typeface="Times New Roman" panose="02020603050405020304" pitchFamily="18" charset="0"/>
                <a:cs typeface="Times New Roman" panose="02020603050405020304" pitchFamily="18" charset="0"/>
              </a:rPr>
              <a:t>6. Formalization</a:t>
            </a:r>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325611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6BD86C5-3595-73D0-415F-558F22C8AF6F}"/>
              </a:ext>
            </a:extLst>
          </p:cNvPr>
          <p:cNvSpPr>
            <a:spLocks noGrp="1"/>
          </p:cNvSpPr>
          <p:nvPr>
            <p:ph idx="1"/>
          </p:nvPr>
        </p:nvSpPr>
        <p:spPr>
          <a:xfrm>
            <a:off x="487680" y="1290320"/>
            <a:ext cx="11186160" cy="5293360"/>
          </a:xfrm>
        </p:spPr>
        <p:txBody>
          <a:bodyPr>
            <a:normAutofit/>
          </a:bodyPr>
          <a:lstStyle/>
          <a:p>
            <a:pPr marL="457200" indent="-457200">
              <a:buFont typeface="+mj-lt"/>
              <a:buAutoNum type="arabicPeriod"/>
            </a:pPr>
            <a:r>
              <a:rPr lang="en-US" sz="2200" b="1" dirty="0">
                <a:latin typeface="Times New Roman" panose="02020603050405020304" pitchFamily="18" charset="0"/>
                <a:cs typeface="Times New Roman" panose="02020603050405020304" pitchFamily="18" charset="0"/>
              </a:rPr>
              <a:t>Work Specialization: </a:t>
            </a:r>
            <a:r>
              <a:rPr lang="en-US" sz="2200" dirty="0">
                <a:latin typeface="Times New Roman" panose="02020603050405020304" pitchFamily="18" charset="0"/>
                <a:cs typeface="Times New Roman" panose="02020603050405020304" pitchFamily="18" charset="0"/>
              </a:rPr>
              <a:t>Work specialization, also called division of labor, means dividing a job into smaller tasks so employees can focus on what they do best. This increases efficiency and expertise. For example, in a factory, one person may assemble parts while another tests the product.</a:t>
            </a:r>
          </a:p>
          <a:p>
            <a:pPr marL="457200" indent="-457200">
              <a:buFont typeface="+mj-lt"/>
              <a:buAutoNum type="arabicPeriod"/>
            </a:pPr>
            <a:r>
              <a:rPr lang="en-US" sz="2200" b="1" dirty="0">
                <a:latin typeface="Times New Roman" panose="02020603050405020304" pitchFamily="18" charset="0"/>
                <a:cs typeface="Times New Roman" panose="02020603050405020304" pitchFamily="18" charset="0"/>
              </a:rPr>
              <a:t>Departmentalization: </a:t>
            </a:r>
            <a:r>
              <a:rPr lang="en-US" sz="2200" dirty="0">
                <a:latin typeface="Times New Roman" panose="02020603050405020304" pitchFamily="18" charset="0"/>
                <a:cs typeface="Times New Roman" panose="02020603050405020304" pitchFamily="18" charset="0"/>
              </a:rPr>
              <a:t>Departmentalization is the way jobs are grouped into departments or units based on function, product, geography, or customer type. Example: A company may have HR, Marketing, Sales, and Finance departments, each focusing on a specific set of tasks.</a:t>
            </a:r>
          </a:p>
          <a:p>
            <a:pPr marL="457200" indent="-457200">
              <a:buFont typeface="+mj-lt"/>
              <a:buAutoNum type="arabicPeriod"/>
            </a:pPr>
            <a:r>
              <a:rPr lang="en-US" sz="2200" b="1" dirty="0">
                <a:latin typeface="Times New Roman" panose="02020603050405020304" pitchFamily="18" charset="0"/>
                <a:cs typeface="Times New Roman" panose="02020603050405020304" pitchFamily="18" charset="0"/>
              </a:rPr>
              <a:t>Chain of Command: </a:t>
            </a:r>
            <a:r>
              <a:rPr lang="en-US" sz="2200" dirty="0">
                <a:latin typeface="Times New Roman" panose="02020603050405020304" pitchFamily="18" charset="0"/>
                <a:cs typeface="Times New Roman" panose="02020603050405020304" pitchFamily="18" charset="0"/>
              </a:rPr>
              <a:t>The chain of command defines who reports to whom in an organization. It creates clear lines of authority and helps employees know who makes decisions and who they are accountable to.</a:t>
            </a:r>
          </a:p>
          <a:p>
            <a:pPr marL="457200" indent="-457200">
              <a:buFont typeface="+mj-lt"/>
              <a:buAutoNum type="arabicPeriod"/>
            </a:pPr>
            <a:r>
              <a:rPr lang="en-US" sz="2200" b="1" dirty="0">
                <a:latin typeface="Times New Roman" panose="02020603050405020304" pitchFamily="18" charset="0"/>
                <a:cs typeface="Times New Roman" panose="02020603050405020304" pitchFamily="18" charset="0"/>
              </a:rPr>
              <a:t>Span of Control: </a:t>
            </a:r>
            <a:r>
              <a:rPr lang="en-US" sz="2200" dirty="0">
                <a:latin typeface="Times New Roman" panose="02020603050405020304" pitchFamily="18" charset="0"/>
                <a:cs typeface="Times New Roman" panose="02020603050405020304" pitchFamily="18" charset="0"/>
              </a:rPr>
              <a:t>Span of control refers to the number of employees a manager supervises directly. A narrow span means fewer people per manager, allowing closer supervision. A wide span means more people per manager, which can encourage independence but may reduce supervision.</a:t>
            </a:r>
          </a:p>
          <a:p>
            <a:pPr marL="0" indent="0">
              <a:buNone/>
            </a:pPr>
            <a:endParaRPr lang="en-US" sz="2200" dirty="0">
              <a:latin typeface="Times New Roman" panose="02020603050405020304" pitchFamily="18" charset="0"/>
              <a:cs typeface="Times New Roman" panose="02020603050405020304" pitchFamily="18" charset="0"/>
            </a:endParaRPr>
          </a:p>
          <a:p>
            <a:pPr marL="0" indent="0">
              <a:buNone/>
            </a:pPr>
            <a:endParaRPr lang="en-IN" dirty="0"/>
          </a:p>
        </p:txBody>
      </p:sp>
    </p:spTree>
    <p:extLst>
      <p:ext uri="{BB962C8B-B14F-4D97-AF65-F5344CB8AC3E}">
        <p14:creationId xmlns:p14="http://schemas.microsoft.com/office/powerpoint/2010/main" val="28316971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8381094-4639-F2CF-07D1-D68BDA52E84B}"/>
              </a:ext>
            </a:extLst>
          </p:cNvPr>
          <p:cNvSpPr>
            <a:spLocks noGrp="1"/>
          </p:cNvSpPr>
          <p:nvPr>
            <p:ph idx="1"/>
          </p:nvPr>
        </p:nvSpPr>
        <p:spPr/>
        <p:txBody>
          <a:bodyPr>
            <a:normAutofit/>
          </a:bodyPr>
          <a:lstStyle/>
          <a:p>
            <a:pPr marL="457200" indent="-457200">
              <a:buFont typeface="+mj-lt"/>
              <a:buAutoNum type="arabicPeriod" startAt="5"/>
            </a:pPr>
            <a:r>
              <a:rPr lang="en-US" sz="2200" b="1" dirty="0">
                <a:latin typeface="Times New Roman" panose="02020603050405020304" pitchFamily="18" charset="0"/>
                <a:cs typeface="Times New Roman" panose="02020603050405020304" pitchFamily="18" charset="0"/>
              </a:rPr>
              <a:t>Centralization and Decentralization: </a:t>
            </a:r>
            <a:r>
              <a:rPr lang="en-US" sz="2200" dirty="0">
                <a:latin typeface="Times New Roman" panose="02020603050405020304" pitchFamily="18" charset="0"/>
                <a:cs typeface="Times New Roman" panose="02020603050405020304" pitchFamily="18" charset="0"/>
              </a:rPr>
              <a:t>Centralization is when decision-making is concentrated at the top levels of management. Decentralization is when decision-making is spread out to lower-level managers or employees. The choice depends on the company’s size, culture, and type of work.</a:t>
            </a:r>
          </a:p>
          <a:p>
            <a:pPr marL="457200" indent="-457200">
              <a:buFont typeface="+mj-lt"/>
              <a:buAutoNum type="arabicPeriod" startAt="5"/>
            </a:pPr>
            <a:r>
              <a:rPr lang="en-US" sz="2200" b="1" dirty="0">
                <a:latin typeface="Times New Roman" panose="02020603050405020304" pitchFamily="18" charset="0"/>
                <a:cs typeface="Times New Roman" panose="02020603050405020304" pitchFamily="18" charset="0"/>
              </a:rPr>
              <a:t>Formalization: </a:t>
            </a:r>
            <a:r>
              <a:rPr lang="en-US" sz="2200" dirty="0">
                <a:latin typeface="Times New Roman" panose="02020603050405020304" pitchFamily="18" charset="0"/>
                <a:cs typeface="Times New Roman" panose="02020603050405020304" pitchFamily="18" charset="0"/>
              </a:rPr>
              <a:t>Formalization refers to how standardized jobs and procedures are. High formalization means there are strict rules and procedures to follow. Low formalization gives employees more freedom and flexibility in how they perform tasks.</a:t>
            </a:r>
          </a:p>
          <a:p>
            <a:pPr marL="0" indent="0">
              <a:buNone/>
            </a:pPr>
            <a:r>
              <a:rPr lang="en-US" sz="2200" dirty="0">
                <a:latin typeface="Times New Roman" panose="02020603050405020304" pitchFamily="18" charset="0"/>
                <a:cs typeface="Times New Roman" panose="02020603050405020304" pitchFamily="18" charset="0"/>
              </a:rPr>
              <a:t>These six elements help an organization structure work, assign responsibilities, and manage employees efficiently.</a:t>
            </a:r>
          </a:p>
          <a:p>
            <a:pPr marL="0" indent="0">
              <a:buNone/>
            </a:pPr>
            <a:endParaRPr lang="en-IN" dirty="0"/>
          </a:p>
        </p:txBody>
      </p:sp>
    </p:spTree>
    <p:extLst>
      <p:ext uri="{BB962C8B-B14F-4D97-AF65-F5344CB8AC3E}">
        <p14:creationId xmlns:p14="http://schemas.microsoft.com/office/powerpoint/2010/main" val="20198604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1B8C0E4-FD15-0924-8F89-1AFE92DFFA1E}"/>
              </a:ext>
            </a:extLst>
          </p:cNvPr>
          <p:cNvSpPr>
            <a:spLocks noGrp="1"/>
          </p:cNvSpPr>
          <p:nvPr>
            <p:ph idx="1"/>
          </p:nvPr>
        </p:nvSpPr>
        <p:spPr>
          <a:xfrm>
            <a:off x="375920" y="1341120"/>
            <a:ext cx="11419840" cy="5344160"/>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JOB RE-DESIGN</a:t>
            </a:r>
          </a:p>
          <a:p>
            <a:pPr marL="0" indent="0">
              <a:buNone/>
            </a:pPr>
            <a:r>
              <a:rPr lang="en-US" sz="2200" dirty="0">
                <a:latin typeface="Times New Roman" panose="02020603050405020304" pitchFamily="18" charset="0"/>
                <a:cs typeface="Times New Roman" panose="02020603050405020304" pitchFamily="18" charset="0"/>
              </a:rPr>
              <a:t>Job re-design is the process of changing or improving existing jobs to make them more motivating, interesting, and satisfying for employees. </a:t>
            </a:r>
          </a:p>
          <a:p>
            <a:pPr marL="0" indent="0">
              <a:buNone/>
            </a:pPr>
            <a:r>
              <a:rPr lang="en-US" sz="2200" dirty="0">
                <a:latin typeface="Times New Roman" panose="02020603050405020304" pitchFamily="18" charset="0"/>
                <a:cs typeface="Times New Roman" panose="02020603050405020304" pitchFamily="18" charset="0"/>
              </a:rPr>
              <a:t>According to Hackman, “Job re-design is the alteration of specific jobs (or interdependent systems of jobs) with the intent of increasing both the quality of the employees' work experience, and their on-the-job productivity.”</a:t>
            </a:r>
          </a:p>
          <a:p>
            <a:pPr marL="0" indent="0">
              <a:buNone/>
            </a:pPr>
            <a:r>
              <a:rPr lang="en-US" sz="2200" dirty="0">
                <a:latin typeface="Times New Roman" panose="02020603050405020304" pitchFamily="18" charset="0"/>
                <a:cs typeface="Times New Roman" panose="02020603050405020304" pitchFamily="18" charset="0"/>
              </a:rPr>
              <a:t>The purpose of job re-design is to make work more meaningful and fulfilling for employees while also improving productivity and efficiency for the organization.</a:t>
            </a:r>
          </a:p>
          <a:p>
            <a:pPr marL="0" indent="0">
              <a:buNone/>
            </a:pPr>
            <a:r>
              <a:rPr lang="en-US" sz="2200" b="1" dirty="0">
                <a:latin typeface="Times New Roman" panose="02020603050405020304" pitchFamily="18" charset="0"/>
                <a:cs typeface="Times New Roman" panose="02020603050405020304" pitchFamily="18" charset="0"/>
              </a:rPr>
              <a:t>STRATEGIC JOB RE-DESIGN</a:t>
            </a:r>
          </a:p>
        </p:txBody>
      </p:sp>
      <p:sp>
        <p:nvSpPr>
          <p:cNvPr id="2" name="Rectangle 1">
            <a:extLst>
              <a:ext uri="{FF2B5EF4-FFF2-40B4-BE49-F238E27FC236}">
                <a16:creationId xmlns:a16="http://schemas.microsoft.com/office/drawing/2014/main" id="{ABFC73D7-74EA-9AD4-2A2C-FFC226A8F763}"/>
              </a:ext>
            </a:extLst>
          </p:cNvPr>
          <p:cNvSpPr/>
          <p:nvPr/>
        </p:nvSpPr>
        <p:spPr>
          <a:xfrm>
            <a:off x="4978400" y="4775200"/>
            <a:ext cx="2651760" cy="43688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IN" dirty="0">
              <a:latin typeface="Times New Roman" panose="02020603050405020304" pitchFamily="18" charset="0"/>
              <a:cs typeface="Times New Roman" panose="02020603050405020304" pitchFamily="18" charset="0"/>
            </a:endParaRPr>
          </a:p>
          <a:p>
            <a:pPr algn="ctr"/>
            <a:r>
              <a:rPr lang="en-IN" dirty="0">
                <a:latin typeface="Times New Roman" panose="02020603050405020304" pitchFamily="18" charset="0"/>
                <a:cs typeface="Times New Roman" panose="02020603050405020304" pitchFamily="18" charset="0"/>
              </a:rPr>
              <a:t>Strategic job redesign</a:t>
            </a:r>
          </a:p>
          <a:p>
            <a:pPr algn="ctr"/>
            <a:endParaRPr lang="en-IN" dirty="0"/>
          </a:p>
        </p:txBody>
      </p:sp>
      <p:sp>
        <p:nvSpPr>
          <p:cNvPr id="4" name="Rectangle 3">
            <a:extLst>
              <a:ext uri="{FF2B5EF4-FFF2-40B4-BE49-F238E27FC236}">
                <a16:creationId xmlns:a16="http://schemas.microsoft.com/office/drawing/2014/main" id="{557482D8-2F83-C307-BA4C-2347D9E40283}"/>
              </a:ext>
            </a:extLst>
          </p:cNvPr>
          <p:cNvSpPr/>
          <p:nvPr/>
        </p:nvSpPr>
        <p:spPr>
          <a:xfrm>
            <a:off x="2885440" y="5669280"/>
            <a:ext cx="2092960" cy="5588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IN" dirty="0">
              <a:latin typeface="Times New Roman" panose="02020603050405020304" pitchFamily="18" charset="0"/>
              <a:cs typeface="Times New Roman" panose="02020603050405020304" pitchFamily="18" charset="0"/>
            </a:endParaRPr>
          </a:p>
          <a:p>
            <a:pPr algn="ctr"/>
            <a:r>
              <a:rPr lang="en-IN" dirty="0">
                <a:latin typeface="Times New Roman" panose="02020603050405020304" pitchFamily="18" charset="0"/>
                <a:cs typeface="Times New Roman" panose="02020603050405020304" pitchFamily="18" charset="0"/>
              </a:rPr>
              <a:t>Job enlargement</a:t>
            </a:r>
          </a:p>
          <a:p>
            <a:pPr algn="ctr"/>
            <a:endParaRPr lang="en-IN" dirty="0"/>
          </a:p>
        </p:txBody>
      </p:sp>
      <p:sp>
        <p:nvSpPr>
          <p:cNvPr id="5" name="Rectangle 4">
            <a:extLst>
              <a:ext uri="{FF2B5EF4-FFF2-40B4-BE49-F238E27FC236}">
                <a16:creationId xmlns:a16="http://schemas.microsoft.com/office/drawing/2014/main" id="{9B9747DA-E193-7AC6-D8A5-B3DE820A0AC2}"/>
              </a:ext>
            </a:extLst>
          </p:cNvPr>
          <p:cNvSpPr/>
          <p:nvPr/>
        </p:nvSpPr>
        <p:spPr>
          <a:xfrm>
            <a:off x="7630160" y="5669280"/>
            <a:ext cx="2092960" cy="5588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IN" dirty="0">
              <a:latin typeface="Times New Roman" panose="02020603050405020304" pitchFamily="18" charset="0"/>
              <a:cs typeface="Times New Roman" panose="02020603050405020304" pitchFamily="18" charset="0"/>
            </a:endParaRPr>
          </a:p>
          <a:p>
            <a:pPr algn="ctr"/>
            <a:r>
              <a:rPr lang="en-IN" dirty="0">
                <a:latin typeface="Times New Roman" panose="02020603050405020304" pitchFamily="18" charset="0"/>
                <a:cs typeface="Times New Roman" panose="02020603050405020304" pitchFamily="18" charset="0"/>
              </a:rPr>
              <a:t>Job enrichment</a:t>
            </a:r>
          </a:p>
          <a:p>
            <a:pPr algn="ctr"/>
            <a:endParaRPr lang="en-IN" dirty="0"/>
          </a:p>
        </p:txBody>
      </p:sp>
      <p:cxnSp>
        <p:nvCxnSpPr>
          <p:cNvPr id="7" name="Straight Connector 6">
            <a:extLst>
              <a:ext uri="{FF2B5EF4-FFF2-40B4-BE49-F238E27FC236}">
                <a16:creationId xmlns:a16="http://schemas.microsoft.com/office/drawing/2014/main" id="{FA608321-CE95-3482-00FD-19E5932089C2}"/>
              </a:ext>
            </a:extLst>
          </p:cNvPr>
          <p:cNvCxnSpPr/>
          <p:nvPr/>
        </p:nvCxnSpPr>
        <p:spPr>
          <a:xfrm>
            <a:off x="3931920" y="5415280"/>
            <a:ext cx="474472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FE2AC7C9-8BF9-4CB0-6567-CB320FC8E2D3}"/>
              </a:ext>
            </a:extLst>
          </p:cNvPr>
          <p:cNvCxnSpPr>
            <a:endCxn id="4" idx="0"/>
          </p:cNvCxnSpPr>
          <p:nvPr/>
        </p:nvCxnSpPr>
        <p:spPr>
          <a:xfrm>
            <a:off x="3931920" y="5425440"/>
            <a:ext cx="0" cy="2438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5E3CFC11-32B5-ADEF-CBFC-5FD0C82A42BC}"/>
              </a:ext>
            </a:extLst>
          </p:cNvPr>
          <p:cNvCxnSpPr/>
          <p:nvPr/>
        </p:nvCxnSpPr>
        <p:spPr>
          <a:xfrm>
            <a:off x="8676640" y="5425440"/>
            <a:ext cx="0" cy="2438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7E84AE4-6B02-085D-57E8-335F2F725F2B}"/>
              </a:ext>
            </a:extLst>
          </p:cNvPr>
          <p:cNvCxnSpPr>
            <a:stCxn id="2" idx="2"/>
          </p:cNvCxnSpPr>
          <p:nvPr/>
        </p:nvCxnSpPr>
        <p:spPr>
          <a:xfrm>
            <a:off x="6304280" y="5212080"/>
            <a:ext cx="0" cy="20320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46738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BCBB2CF-8A6E-6E4A-2126-4CA94F1F9E15}"/>
              </a:ext>
            </a:extLst>
          </p:cNvPr>
          <p:cNvSpPr>
            <a:spLocks noGrp="1"/>
          </p:cNvSpPr>
          <p:nvPr>
            <p:ph idx="1"/>
          </p:nvPr>
        </p:nvSpPr>
        <p:spPr>
          <a:xfrm>
            <a:off x="599440" y="1506707"/>
            <a:ext cx="10993120" cy="5567680"/>
          </a:xfrm>
        </p:spPr>
        <p:txBody>
          <a:bodyPr>
            <a:normAutofit fontScale="70000" lnSpcReduction="20000"/>
          </a:bodyPr>
          <a:lstStyle/>
          <a:p>
            <a:pPr marL="0" indent="0">
              <a:buNone/>
            </a:pPr>
            <a:r>
              <a:rPr lang="en-US" sz="3400" b="1" dirty="0">
                <a:latin typeface="Times New Roman" panose="02020603050405020304" pitchFamily="18" charset="0"/>
                <a:cs typeface="Times New Roman" panose="02020603050405020304" pitchFamily="18" charset="0"/>
              </a:rPr>
              <a:t>Job Enlargement: </a:t>
            </a:r>
          </a:p>
          <a:p>
            <a:r>
              <a:rPr lang="en-US" dirty="0">
                <a:latin typeface="Times New Roman" panose="02020603050405020304" pitchFamily="18" charset="0"/>
                <a:cs typeface="Times New Roman" panose="02020603050405020304" pitchFamily="18" charset="0"/>
              </a:rPr>
              <a:t>Job enlargement was introduced in the 1950s as a way to make work less boring and more engaging. </a:t>
            </a:r>
          </a:p>
          <a:p>
            <a:r>
              <a:rPr lang="en-US" dirty="0">
                <a:latin typeface="Times New Roman" panose="02020603050405020304" pitchFamily="18" charset="0"/>
                <a:cs typeface="Times New Roman" panose="02020603050405020304" pitchFamily="18" charset="0"/>
              </a:rPr>
              <a:t>It involves adding more tasks to a job that were previously done by other workers, without increasing the level of responsibility. This is considered a horizontal expansion of the job.</a:t>
            </a:r>
          </a:p>
          <a:p>
            <a:r>
              <a:rPr lang="en-US" dirty="0">
                <a:latin typeface="Times New Roman" panose="02020603050405020304" pitchFamily="18" charset="0"/>
                <a:cs typeface="Times New Roman" panose="02020603050405020304" pitchFamily="18" charset="0"/>
              </a:rPr>
              <a:t>By increasing task variety, employees feel less bored, which can improve job satisfaction, productivity, and overall efficiency. Though it may increase motivation, research has shown that this effect is not always guaranteed.</a:t>
            </a:r>
          </a:p>
          <a:p>
            <a:pPr marL="0" indent="0">
              <a:buNone/>
            </a:pPr>
            <a:r>
              <a:rPr lang="en-US" sz="3400" b="1" dirty="0">
                <a:latin typeface="Times New Roman" panose="02020603050405020304" pitchFamily="18" charset="0"/>
                <a:cs typeface="Times New Roman" panose="02020603050405020304" pitchFamily="18" charset="0"/>
              </a:rPr>
              <a:t>Need and Advantages of Job Enlargement</a:t>
            </a:r>
            <a:r>
              <a:rPr lang="en-US" b="1" dirty="0">
                <a:latin typeface="Times New Roman" panose="02020603050405020304" pitchFamily="18" charset="0"/>
                <a:cs typeface="Times New Roman" panose="02020603050405020304" pitchFamily="18" charset="0"/>
              </a:rPr>
              <a:t>:</a:t>
            </a:r>
          </a:p>
          <a:p>
            <a:pPr marL="514350" indent="-514350">
              <a:buFont typeface="+mj-lt"/>
              <a:buAutoNum type="arabicPeriod"/>
            </a:pPr>
            <a:r>
              <a:rPr lang="en-US" sz="2900" b="1" dirty="0">
                <a:latin typeface="Times New Roman" panose="02020603050405020304" pitchFamily="18" charset="0"/>
                <a:cs typeface="Times New Roman" panose="02020603050405020304" pitchFamily="18" charset="0"/>
              </a:rPr>
              <a:t>Improved Satisfaction: </a:t>
            </a:r>
            <a:r>
              <a:rPr lang="en-US" sz="2900" dirty="0">
                <a:latin typeface="Times New Roman" panose="02020603050405020304" pitchFamily="18" charset="0"/>
                <a:cs typeface="Times New Roman" panose="02020603050405020304" pitchFamily="18" charset="0"/>
              </a:rPr>
              <a:t>Performing a variety of tasks reduces boredom and increases employees’ enjoyment of work, which leads to higher job satisfaction.</a:t>
            </a:r>
          </a:p>
          <a:p>
            <a:pPr marL="514350" indent="-514350">
              <a:buFont typeface="+mj-lt"/>
              <a:buAutoNum type="arabicPeriod"/>
            </a:pPr>
            <a:r>
              <a:rPr lang="en-US" sz="2900" b="1" dirty="0">
                <a:latin typeface="Times New Roman" panose="02020603050405020304" pitchFamily="18" charset="0"/>
                <a:cs typeface="Times New Roman" panose="02020603050405020304" pitchFamily="18" charset="0"/>
              </a:rPr>
              <a:t>Widen Scope of Job: </a:t>
            </a:r>
            <a:r>
              <a:rPr lang="en-US" sz="2900" dirty="0">
                <a:latin typeface="Times New Roman" panose="02020603050405020304" pitchFamily="18" charset="0"/>
                <a:cs typeface="Times New Roman" panose="02020603050405020304" pitchFamily="18" charset="0"/>
              </a:rPr>
              <a:t>Employees gain more horizontal responsibilities, giving them a sense of control over their work and allowing them to set their own work pace.</a:t>
            </a:r>
          </a:p>
          <a:p>
            <a:pPr marL="514350" indent="-514350">
              <a:buFont typeface="+mj-lt"/>
              <a:buAutoNum type="arabicPeriod"/>
            </a:pPr>
            <a:r>
              <a:rPr lang="en-US" sz="2900" b="1" dirty="0">
                <a:latin typeface="Times New Roman" panose="02020603050405020304" pitchFamily="18" charset="0"/>
                <a:cs typeface="Times New Roman" panose="02020603050405020304" pitchFamily="18" charset="0"/>
              </a:rPr>
              <a:t>Improved Productivity</a:t>
            </a:r>
            <a:r>
              <a:rPr lang="en-US" sz="2900" dirty="0">
                <a:latin typeface="Times New Roman" panose="02020603050405020304" pitchFamily="18" charset="0"/>
                <a:cs typeface="Times New Roman" panose="02020603050405020304" pitchFamily="18" charset="0"/>
              </a:rPr>
              <a:t>: Adding tasks makes work more interesting and can lead to higher output.</a:t>
            </a:r>
          </a:p>
          <a:p>
            <a:pPr marL="514350" indent="-514350">
              <a:buFont typeface="+mj-lt"/>
              <a:buAutoNum type="arabicPeriod"/>
            </a:pPr>
            <a:r>
              <a:rPr lang="en-US" sz="2900" b="1" dirty="0">
                <a:latin typeface="Times New Roman" panose="02020603050405020304" pitchFamily="18" charset="0"/>
                <a:cs typeface="Times New Roman" panose="02020603050405020304" pitchFamily="18" charset="0"/>
              </a:rPr>
              <a:t>Optimum Utilisation of Abilities: </a:t>
            </a:r>
            <a:r>
              <a:rPr lang="en-US" sz="2900" dirty="0">
                <a:latin typeface="Times New Roman" panose="02020603050405020304" pitchFamily="18" charset="0"/>
                <a:cs typeface="Times New Roman" panose="02020603050405020304" pitchFamily="18" charset="0"/>
              </a:rPr>
              <a:t>Job enlargement allows employees to use their mental and physical abilities fully by giving them challenging but achievable tasks.</a:t>
            </a:r>
          </a:p>
          <a:p>
            <a:pPr marL="514350" indent="-514350">
              <a:buFont typeface="+mj-lt"/>
              <a:buAutoNum type="arabicPeriod"/>
            </a:pPr>
            <a:r>
              <a:rPr lang="en-US" sz="2900" b="1" dirty="0">
                <a:latin typeface="Times New Roman" panose="02020603050405020304" pitchFamily="18" charset="0"/>
                <a:cs typeface="Times New Roman" panose="02020603050405020304" pitchFamily="18" charset="0"/>
              </a:rPr>
              <a:t>Facilitating Feedback: </a:t>
            </a:r>
            <a:r>
              <a:rPr lang="en-US" sz="2900" dirty="0">
                <a:latin typeface="Times New Roman" panose="02020603050405020304" pitchFamily="18" charset="0"/>
                <a:cs typeface="Times New Roman" panose="02020603050405020304" pitchFamily="18" charset="0"/>
              </a:rPr>
              <a:t>When jobs are enlarged, it becomes easier to evaluate performance and give feedback, which can motivate employees further.</a:t>
            </a:r>
          </a:p>
          <a:p>
            <a:pPr marL="0" indent="0">
              <a:buNone/>
            </a:pPr>
            <a:endParaRPr lang="en-IN" dirty="0"/>
          </a:p>
        </p:txBody>
      </p:sp>
    </p:spTree>
    <p:extLst>
      <p:ext uri="{BB962C8B-B14F-4D97-AF65-F5344CB8AC3E}">
        <p14:creationId xmlns:p14="http://schemas.microsoft.com/office/powerpoint/2010/main" val="22350034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EE9D5FA-52F0-7494-23B1-89F58EB0D9BA}"/>
              </a:ext>
            </a:extLst>
          </p:cNvPr>
          <p:cNvSpPr>
            <a:spLocks noGrp="1"/>
          </p:cNvSpPr>
          <p:nvPr>
            <p:ph idx="1"/>
          </p:nvPr>
        </p:nvSpPr>
        <p:spPr>
          <a:xfrm>
            <a:off x="86360" y="1295292"/>
            <a:ext cx="12019280" cy="5770879"/>
          </a:xfrm>
        </p:spPr>
        <p:txBody>
          <a:bodyPr>
            <a:normAutofit fontScale="85000" lnSpcReduction="20000"/>
          </a:bodyPr>
          <a:lstStyle/>
          <a:p>
            <a:pPr marL="0" indent="0">
              <a:buNone/>
            </a:pPr>
            <a:r>
              <a:rPr lang="en-US" sz="2600" b="1" dirty="0">
                <a:latin typeface="Times New Roman" panose="02020603050405020304" pitchFamily="18" charset="0"/>
                <a:cs typeface="Times New Roman" panose="02020603050405020304" pitchFamily="18" charset="0"/>
              </a:rPr>
              <a:t>Job Enrichment:</a:t>
            </a:r>
          </a:p>
          <a:p>
            <a:pPr marL="0" indent="0">
              <a:buNone/>
            </a:pPr>
            <a:r>
              <a:rPr lang="en-US" sz="2300" dirty="0">
                <a:latin typeface="Times New Roman" panose="02020603050405020304" pitchFamily="18" charset="0"/>
                <a:cs typeface="Times New Roman" panose="02020603050405020304" pitchFamily="18" charset="0"/>
              </a:rPr>
              <a:t>Job enrichment, introduced by Herzberg, focuses on increasing the depth and responsibilities of a job, rather than just adding tasks. </a:t>
            </a:r>
          </a:p>
          <a:p>
            <a:pPr marL="0" indent="0">
              <a:buNone/>
            </a:pPr>
            <a:r>
              <a:rPr lang="en-US" sz="2300" dirty="0">
                <a:latin typeface="Times New Roman" panose="02020603050405020304" pitchFamily="18" charset="0"/>
                <a:cs typeface="Times New Roman" panose="02020603050405020304" pitchFamily="18" charset="0"/>
              </a:rPr>
              <a:t>It is a vertical expansion of a job and aims to make work more challenging, meaningful, and motivating. Jobs are redesigned to provide employees with more control, pride, and responsibility, which leads to higher satisfaction and engagement. </a:t>
            </a:r>
          </a:p>
          <a:p>
            <a:pPr marL="0" indent="0">
              <a:buNone/>
            </a:pPr>
            <a:r>
              <a:rPr lang="en-US" sz="2300" dirty="0">
                <a:latin typeface="Times New Roman" panose="02020603050405020304" pitchFamily="18" charset="0"/>
                <a:cs typeface="Times New Roman" panose="02020603050405020304" pitchFamily="18" charset="0"/>
              </a:rPr>
              <a:t>Herzberg linked job enrichment to his Two-Factor Theory, showing that enriched jobs can reduce turnover and absenteeism and improve productivity and skill development.</a:t>
            </a:r>
          </a:p>
          <a:p>
            <a:pPr marL="0" indent="0">
              <a:buNone/>
            </a:pPr>
            <a:r>
              <a:rPr lang="en-US" sz="2600" b="1" dirty="0">
                <a:latin typeface="Times New Roman" panose="02020603050405020304" pitchFamily="18" charset="0"/>
                <a:cs typeface="Times New Roman" panose="02020603050405020304" pitchFamily="18" charset="0"/>
              </a:rPr>
              <a:t>Techniques of Job Enrichment:</a:t>
            </a:r>
          </a:p>
          <a:p>
            <a:pPr marL="0" indent="0">
              <a:buNone/>
            </a:pPr>
            <a:r>
              <a:rPr lang="en-US" sz="2300" b="1" dirty="0">
                <a:latin typeface="Times New Roman" panose="02020603050405020304" pitchFamily="18" charset="0"/>
                <a:cs typeface="Times New Roman" panose="02020603050405020304" pitchFamily="18" charset="0"/>
              </a:rPr>
              <a:t>Establishing Natural Work Units: </a:t>
            </a:r>
            <a:r>
              <a:rPr lang="en-US" sz="2300" dirty="0">
                <a:latin typeface="Times New Roman" panose="02020603050405020304" pitchFamily="18" charset="0"/>
                <a:cs typeface="Times New Roman" panose="02020603050405020304" pitchFamily="18" charset="0"/>
              </a:rPr>
              <a:t>Employees are given ownership of complete units of work, increasing their task identity (seeing a job from start to finish) and task significance (understanding the impact of their work).</a:t>
            </a:r>
          </a:p>
          <a:p>
            <a:pPr marL="0" indent="0">
              <a:buNone/>
            </a:pPr>
            <a:r>
              <a:rPr lang="en-US" sz="2300" b="1" dirty="0">
                <a:latin typeface="Times New Roman" panose="02020603050405020304" pitchFamily="18" charset="0"/>
                <a:cs typeface="Times New Roman" panose="02020603050405020304" pitchFamily="18" charset="0"/>
              </a:rPr>
              <a:t>Creating Worker-Client Relationships</a:t>
            </a:r>
            <a:r>
              <a:rPr lang="en-US" sz="2300" dirty="0">
                <a:latin typeface="Times New Roman" panose="02020603050405020304" pitchFamily="18" charset="0"/>
                <a:cs typeface="Times New Roman" panose="02020603050405020304" pitchFamily="18" charset="0"/>
              </a:rPr>
              <a:t>: Allowing employees to interact with clients improves commitment, motivation, and skill use, and provides direct feedback on performance.</a:t>
            </a:r>
          </a:p>
          <a:p>
            <a:pPr marL="0" indent="0">
              <a:buNone/>
            </a:pPr>
            <a:r>
              <a:rPr lang="en-US" sz="2300" b="1" dirty="0">
                <a:latin typeface="Times New Roman" panose="02020603050405020304" pitchFamily="18" charset="0"/>
                <a:cs typeface="Times New Roman" panose="02020603050405020304" pitchFamily="18" charset="0"/>
              </a:rPr>
              <a:t>Merging of Tasks: </a:t>
            </a:r>
            <a:r>
              <a:rPr lang="en-US" sz="2300" dirty="0">
                <a:latin typeface="Times New Roman" panose="02020603050405020304" pitchFamily="18" charset="0"/>
                <a:cs typeface="Times New Roman" panose="02020603050405020304" pitchFamily="18" charset="0"/>
              </a:rPr>
              <a:t>Combining smaller tasks into a larger, meaningful work module increases skill variety and gives employees a stronger sense of contribution.</a:t>
            </a:r>
          </a:p>
          <a:p>
            <a:pPr marL="0" indent="0">
              <a:buNone/>
            </a:pPr>
            <a:r>
              <a:rPr lang="en-US" sz="2300" b="1" dirty="0">
                <a:latin typeface="Times New Roman" panose="02020603050405020304" pitchFamily="18" charset="0"/>
                <a:cs typeface="Times New Roman" panose="02020603050405020304" pitchFamily="18" charset="0"/>
              </a:rPr>
              <a:t>Vertical Loading: </a:t>
            </a:r>
            <a:r>
              <a:rPr lang="en-US" sz="2300" dirty="0">
                <a:latin typeface="Times New Roman" panose="02020603050405020304" pitchFamily="18" charset="0"/>
                <a:cs typeface="Times New Roman" panose="02020603050405020304" pitchFamily="18" charset="0"/>
              </a:rPr>
              <a:t>Assigning employees responsibilities previously reserved for managers gives them more autonomy and accountability, enhancing motivation and ownership.</a:t>
            </a:r>
          </a:p>
          <a:p>
            <a:pPr marL="0" indent="0">
              <a:buNone/>
            </a:pPr>
            <a:r>
              <a:rPr lang="en-US" sz="2300" b="1" dirty="0">
                <a:latin typeface="Times New Roman" panose="02020603050405020304" pitchFamily="18" charset="0"/>
                <a:cs typeface="Times New Roman" panose="02020603050405020304" pitchFamily="18" charset="0"/>
              </a:rPr>
              <a:t>Providing Feedback Channels: </a:t>
            </a:r>
            <a:r>
              <a:rPr lang="en-US" sz="2300" dirty="0">
                <a:latin typeface="Times New Roman" panose="02020603050405020304" pitchFamily="18" charset="0"/>
                <a:cs typeface="Times New Roman" panose="02020603050405020304" pitchFamily="18" charset="0"/>
              </a:rPr>
              <a:t>Giving employees opportunities to monitor and receive feedback on their performance helps them understand their strengths and areas for improvement, boosting engagement and performance.</a:t>
            </a:r>
          </a:p>
          <a:p>
            <a:pPr marL="0" indent="0">
              <a:buNone/>
            </a:pPr>
            <a:endParaRPr lang="en-IN" dirty="0"/>
          </a:p>
        </p:txBody>
      </p:sp>
    </p:spTree>
    <p:extLst>
      <p:ext uri="{BB962C8B-B14F-4D97-AF65-F5344CB8AC3E}">
        <p14:creationId xmlns:p14="http://schemas.microsoft.com/office/powerpoint/2010/main" val="31611721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4796A8B-9C84-4245-4285-471E1367F089}"/>
              </a:ext>
            </a:extLst>
          </p:cNvPr>
          <p:cNvSpPr>
            <a:spLocks noGrp="1"/>
          </p:cNvSpPr>
          <p:nvPr>
            <p:ph idx="1"/>
          </p:nvPr>
        </p:nvSpPr>
        <p:spPr>
          <a:xfrm>
            <a:off x="838200" y="1503680"/>
            <a:ext cx="10515600" cy="4673283"/>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BENEFITS OF JOB RE-DESIGN</a:t>
            </a:r>
          </a:p>
          <a:p>
            <a:pPr marL="0" indent="0">
              <a:buNone/>
            </a:pPr>
            <a:r>
              <a:rPr lang="en-US" sz="2200" b="1" dirty="0">
                <a:latin typeface="Times New Roman" panose="02020603050405020304" pitchFamily="18" charset="0"/>
                <a:cs typeface="Times New Roman" panose="02020603050405020304" pitchFamily="18" charset="0"/>
              </a:rPr>
              <a:t>1. Improved Satisfaction: </a:t>
            </a:r>
            <a:r>
              <a:rPr lang="en-US" sz="2200" dirty="0">
                <a:latin typeface="Times New Roman" panose="02020603050405020304" pitchFamily="18" charset="0"/>
                <a:cs typeface="Times New Roman" panose="02020603050405020304" pitchFamily="18" charset="0"/>
              </a:rPr>
              <a:t>When employees perform a variety of tasks instead of repeating the same one all the time, it reduces boredom and monotony. This makes the workday more engaging and enjoyable. Employees feel more valued and involved because they are contributing in different ways. As a result, their overall job satisfaction increases, which can lead to better morale and commitment to the organization.</a:t>
            </a:r>
          </a:p>
          <a:p>
            <a:pPr marL="0" indent="0">
              <a:buNone/>
            </a:pPr>
            <a:r>
              <a:rPr lang="en-US" sz="2200" b="1" dirty="0">
                <a:latin typeface="Times New Roman" panose="02020603050405020304" pitchFamily="18" charset="0"/>
                <a:cs typeface="Times New Roman" panose="02020603050405020304" pitchFamily="18" charset="0"/>
              </a:rPr>
              <a:t>2. Widen Scope of Job: </a:t>
            </a:r>
            <a:r>
              <a:rPr lang="en-US" sz="2200" dirty="0">
                <a:latin typeface="Times New Roman" panose="02020603050405020304" pitchFamily="18" charset="0"/>
                <a:cs typeface="Times New Roman" panose="02020603050405020304" pitchFamily="18" charset="0"/>
              </a:rPr>
              <a:t>Job enlargement gives employees additional responsibilities that are at the same level of complexity (horizontal expansion). This allows them to take control of how and when tasks are done, giving them a sense of autonomy and empowerment. Employees can organize their work at their own pace and make decisions about completing tasks, which improves both engagement and motivation.</a:t>
            </a:r>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997446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6AA8018-D68E-9CD6-961D-02A6B5B8163F}"/>
              </a:ext>
            </a:extLst>
          </p:cNvPr>
          <p:cNvSpPr>
            <a:spLocks noGrp="1"/>
          </p:cNvSpPr>
          <p:nvPr>
            <p:ph idx="1"/>
          </p:nvPr>
        </p:nvSpPr>
        <p:spPr>
          <a:xfrm>
            <a:off x="838200" y="1351280"/>
            <a:ext cx="10515600" cy="5374640"/>
          </a:xfrm>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3. Improved Productivity: </a:t>
            </a:r>
            <a:r>
              <a:rPr lang="en-US" sz="2200" dirty="0">
                <a:latin typeface="Times New Roman" panose="02020603050405020304" pitchFamily="18" charset="0"/>
                <a:cs typeface="Times New Roman" panose="02020603050405020304" pitchFamily="18" charset="0"/>
              </a:rPr>
              <a:t>By adding more variety to the job, employees are less likely to feel stuck in routine tasks. This increase in task diversity keeps employees mentally alert and motivated. As a result, they tend to work more efficiently and effectively, leading to higher productivity and better quality of work for the organization.</a:t>
            </a:r>
          </a:p>
          <a:p>
            <a:pPr marL="0" indent="0">
              <a:buNone/>
            </a:pPr>
            <a:r>
              <a:rPr lang="en-US" sz="2200" b="1" dirty="0">
                <a:latin typeface="Times New Roman" panose="02020603050405020304" pitchFamily="18" charset="0"/>
                <a:cs typeface="Times New Roman" panose="02020603050405020304" pitchFamily="18" charset="0"/>
              </a:rPr>
              <a:t>4. Optimum Utilisation of Abilities: </a:t>
            </a:r>
            <a:r>
              <a:rPr lang="en-US" sz="2200" dirty="0">
                <a:latin typeface="Times New Roman" panose="02020603050405020304" pitchFamily="18" charset="0"/>
                <a:cs typeface="Times New Roman" panose="02020603050405020304" pitchFamily="18" charset="0"/>
              </a:rPr>
              <a:t>Job enlargement allows employees to use a wider range of mental, physical, and technical skills. When employees are given challenging but achievable tasks, they can fully apply their knowledge and abilities. This not only enhances performance but also helps employees grow their skills and confidence, making them more valuable to the organization.</a:t>
            </a:r>
          </a:p>
          <a:p>
            <a:pPr marL="0" indent="0">
              <a:buNone/>
            </a:pPr>
            <a:r>
              <a:rPr lang="en-US" sz="2200" b="1" dirty="0">
                <a:latin typeface="Times New Roman" panose="02020603050405020304" pitchFamily="18" charset="0"/>
                <a:cs typeface="Times New Roman" panose="02020603050405020304" pitchFamily="18" charset="0"/>
              </a:rPr>
              <a:t>5. Facilitating Feedback: </a:t>
            </a:r>
            <a:r>
              <a:rPr lang="en-US" sz="2200" dirty="0">
                <a:latin typeface="Times New Roman" panose="02020603050405020304" pitchFamily="18" charset="0"/>
                <a:cs typeface="Times New Roman" panose="02020603050405020304" pitchFamily="18" charset="0"/>
              </a:rPr>
              <a:t>With more tasks and responsibilities, it becomes easier for managers to observe employees’ performance across different activities. This provides clearer and more specific feedback on strengths and areas of improvement. Receiving constructive feedback motivates employees to perform better, develop skills, and stay engaged in their work.</a:t>
            </a:r>
          </a:p>
          <a:p>
            <a:pPr marL="0" indent="0">
              <a:buNone/>
            </a:pPr>
            <a:endParaRPr lang="en-US" sz="2200" dirty="0"/>
          </a:p>
          <a:p>
            <a:pPr marL="0" indent="0">
              <a:buNone/>
            </a:pPr>
            <a:endParaRPr lang="en-US" dirty="0"/>
          </a:p>
          <a:p>
            <a:pPr marL="0" indent="0">
              <a:buNone/>
            </a:pPr>
            <a:endParaRPr lang="en-IN" dirty="0"/>
          </a:p>
        </p:txBody>
      </p:sp>
    </p:spTree>
    <p:extLst>
      <p:ext uri="{BB962C8B-B14F-4D97-AF65-F5344CB8AC3E}">
        <p14:creationId xmlns:p14="http://schemas.microsoft.com/office/powerpoint/2010/main" val="2159393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0923F90-2117-1E77-3266-8572E4F2EFF2}"/>
              </a:ext>
            </a:extLst>
          </p:cNvPr>
          <p:cNvSpPr>
            <a:spLocks noGrp="1"/>
          </p:cNvSpPr>
          <p:nvPr>
            <p:ph idx="1"/>
          </p:nvPr>
        </p:nvSpPr>
        <p:spPr>
          <a:xfrm>
            <a:off x="431800" y="1250545"/>
            <a:ext cx="11328400" cy="5364480"/>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RECRUITMENT</a:t>
            </a:r>
          </a:p>
          <a:p>
            <a:r>
              <a:rPr lang="en-US" sz="2200" dirty="0">
                <a:latin typeface="Times New Roman" panose="02020603050405020304" pitchFamily="18" charset="0"/>
                <a:cs typeface="Times New Roman" panose="02020603050405020304" pitchFamily="18" charset="0"/>
              </a:rPr>
              <a:t>Recruitment means finding and attracting suitable people to apply for jobs in an organisation. It is the process of searching for candidates and encouraging them to apply for available job positions.</a:t>
            </a:r>
          </a:p>
          <a:p>
            <a:r>
              <a:rPr lang="en-US" sz="2200" dirty="0">
                <a:latin typeface="Times New Roman" panose="02020603050405020304" pitchFamily="18" charset="0"/>
                <a:cs typeface="Times New Roman" panose="02020603050405020304" pitchFamily="18" charset="0"/>
              </a:rPr>
              <a:t>Recruitment is like inviting people to join the team and helps the company bring in new talent to meet its goals.</a:t>
            </a:r>
          </a:p>
          <a:p>
            <a:pPr marL="0" indent="0">
              <a:buNone/>
            </a:pPr>
            <a:r>
              <a:rPr lang="en-US" sz="2200" b="1" dirty="0">
                <a:latin typeface="Times New Roman" panose="02020603050405020304" pitchFamily="18" charset="0"/>
                <a:cs typeface="Times New Roman" panose="02020603050405020304" pitchFamily="18" charset="0"/>
              </a:rPr>
              <a:t>According to Edwin B. Flippo</a:t>
            </a:r>
            <a:r>
              <a:rPr lang="en-US" sz="2200" dirty="0">
                <a:latin typeface="Times New Roman" panose="02020603050405020304" pitchFamily="18" charset="0"/>
                <a:cs typeface="Times New Roman" panose="02020603050405020304" pitchFamily="18" charset="0"/>
              </a:rPr>
              <a:t>, Recruitment is the process of searching for prospective employees and stimulating them to apply for jobs in the organisation.</a:t>
            </a:r>
          </a:p>
          <a:p>
            <a:pPr marL="0" indent="0">
              <a:buNone/>
            </a:pPr>
            <a:r>
              <a:rPr lang="en-US" sz="2400" b="1" dirty="0">
                <a:latin typeface="Times New Roman" panose="02020603050405020304" pitchFamily="18" charset="0"/>
                <a:cs typeface="Times New Roman" panose="02020603050405020304" pitchFamily="18" charset="0"/>
              </a:rPr>
              <a:t>STRATEGIC ISSUES IN RECRUITMENT</a:t>
            </a:r>
          </a:p>
          <a:p>
            <a:r>
              <a:rPr lang="en-US" sz="2200" dirty="0">
                <a:latin typeface="Times New Roman" panose="02020603050405020304" pitchFamily="18" charset="0"/>
                <a:cs typeface="Times New Roman" panose="02020603050405020304" pitchFamily="18" charset="0"/>
              </a:rPr>
              <a:t>Opening vacancies without a proper job description</a:t>
            </a:r>
          </a:p>
          <a:p>
            <a:r>
              <a:rPr lang="en-US" sz="2200" dirty="0">
                <a:latin typeface="Times New Roman" panose="02020603050405020304" pitchFamily="18" charset="0"/>
                <a:cs typeface="Times New Roman" panose="02020603050405020304" pitchFamily="18" charset="0"/>
              </a:rPr>
              <a:t>Attracting top talent in a candidate-driven market</a:t>
            </a:r>
          </a:p>
          <a:p>
            <a:r>
              <a:rPr lang="en-IN" sz="2200" dirty="0">
                <a:latin typeface="Times New Roman" panose="02020603050405020304" pitchFamily="18" charset="0"/>
                <a:cs typeface="Times New Roman" panose="02020603050405020304" pitchFamily="18" charset="0"/>
              </a:rPr>
              <a:t>Technology misalignment</a:t>
            </a:r>
          </a:p>
          <a:p>
            <a:r>
              <a:rPr lang="en-IN" sz="2200" dirty="0">
                <a:latin typeface="Times New Roman" panose="02020603050405020304" pitchFamily="18" charset="0"/>
                <a:cs typeface="Times New Roman" panose="02020603050405020304" pitchFamily="18" charset="0"/>
              </a:rPr>
              <a:t>Communication failures in recruitment</a:t>
            </a:r>
          </a:p>
        </p:txBody>
      </p:sp>
    </p:spTree>
    <p:extLst>
      <p:ext uri="{BB962C8B-B14F-4D97-AF65-F5344CB8AC3E}">
        <p14:creationId xmlns:p14="http://schemas.microsoft.com/office/powerpoint/2010/main" val="12250982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780E4F7-30AF-A66B-C2C5-BED3E02E0297}"/>
              </a:ext>
            </a:extLst>
          </p:cNvPr>
          <p:cNvSpPr>
            <a:spLocks noGrp="1"/>
          </p:cNvSpPr>
          <p:nvPr>
            <p:ph idx="1"/>
          </p:nvPr>
        </p:nvSpPr>
        <p:spPr>
          <a:xfrm>
            <a:off x="251460" y="1259840"/>
            <a:ext cx="11689080" cy="5699760"/>
          </a:xfrm>
        </p:spPr>
        <p:txBody>
          <a:bodyPr>
            <a:normAutofit fontScale="85000" lnSpcReduction="20000"/>
          </a:bodyPr>
          <a:lstStyle/>
          <a:p>
            <a:pPr marL="0" indent="0">
              <a:buNone/>
            </a:pPr>
            <a:r>
              <a:rPr lang="en-US" b="1" dirty="0">
                <a:latin typeface="Times New Roman" panose="02020603050405020304" pitchFamily="18" charset="0"/>
                <a:cs typeface="Times New Roman" panose="02020603050405020304" pitchFamily="18" charset="0"/>
              </a:rPr>
              <a:t>INTRODUCTION</a:t>
            </a:r>
          </a:p>
          <a:p>
            <a:pPr algn="just"/>
            <a:r>
              <a:rPr lang="en-US" sz="2600" dirty="0">
                <a:latin typeface="Times New Roman" panose="02020603050405020304" pitchFamily="18" charset="0"/>
                <a:cs typeface="Times New Roman" panose="02020603050405020304" pitchFamily="18" charset="0"/>
              </a:rPr>
              <a:t>Work organisation refers to the division of labour, coordination, and control of work within an organisation. It determines how work is divided into job tasks, how these tasks are grouped into jobs and assignments, the interdependencies among workers, and how work is managed to achieve organisational goals.</a:t>
            </a:r>
          </a:p>
          <a:p>
            <a:pPr algn="just"/>
            <a:r>
              <a:rPr lang="en-US" sz="2600" dirty="0">
                <a:latin typeface="Times New Roman" panose="02020603050405020304" pitchFamily="18" charset="0"/>
                <a:cs typeface="Times New Roman" panose="02020603050405020304" pitchFamily="18" charset="0"/>
              </a:rPr>
              <a:t>work organisation is about how work is planned, organised, and managed within companies. It involves decisions about work processes, job design, task allocation, work scheduling, pace of work, rules and procedures, and decision-making.</a:t>
            </a:r>
          </a:p>
          <a:p>
            <a:pPr algn="just"/>
            <a:r>
              <a:rPr lang="en-US" sz="2600" dirty="0">
                <a:latin typeface="Times New Roman" panose="02020603050405020304" pitchFamily="18" charset="0"/>
                <a:cs typeface="Times New Roman" panose="02020603050405020304" pitchFamily="18" charset="0"/>
              </a:rPr>
              <a:t>Work organisation defines how tasks are distributed among individuals and how these tasks are coordinated to produce the final product or service.</a:t>
            </a:r>
          </a:p>
          <a:p>
            <a:pPr marL="0" indent="0" algn="just">
              <a:buNone/>
            </a:pPr>
            <a:r>
              <a:rPr lang="en-US" sz="2600" b="1" dirty="0">
                <a:latin typeface="Times New Roman" panose="02020603050405020304" pitchFamily="18" charset="0"/>
                <a:cs typeface="Times New Roman" panose="02020603050405020304" pitchFamily="18" charset="0"/>
              </a:rPr>
              <a:t>JOB: </a:t>
            </a:r>
            <a:r>
              <a:rPr lang="en-US" sz="2600" dirty="0">
                <a:latin typeface="Times New Roman" panose="02020603050405020304" pitchFamily="18" charset="0"/>
                <a:cs typeface="Times New Roman" panose="02020603050405020304" pitchFamily="18" charset="0"/>
              </a:rPr>
              <a:t>A job is a specific activity or set of tasks performed regularly in exchange for payment.</a:t>
            </a:r>
            <a:br>
              <a:rPr lang="en-US" sz="2600" dirty="0">
                <a:latin typeface="Times New Roman" panose="02020603050405020304" pitchFamily="18" charset="0"/>
                <a:cs typeface="Times New Roman" panose="02020603050405020304" pitchFamily="18" charset="0"/>
              </a:rPr>
            </a:br>
            <a:r>
              <a:rPr lang="en-US" sz="2600" dirty="0">
                <a:latin typeface="Times New Roman" panose="02020603050405020304" pitchFamily="18" charset="0"/>
                <a:cs typeface="Times New Roman" panose="02020603050405020304" pitchFamily="18" charset="0"/>
              </a:rPr>
              <a:t>It is the basic unit of work in an organisation.</a:t>
            </a:r>
          </a:p>
          <a:p>
            <a:pPr marL="0" indent="0" algn="just">
              <a:buNone/>
            </a:pPr>
            <a:r>
              <a:rPr lang="en-US" sz="2600" dirty="0">
                <a:latin typeface="Times New Roman" panose="02020603050405020304" pitchFamily="18" charset="0"/>
                <a:cs typeface="Times New Roman" panose="02020603050405020304" pitchFamily="18" charset="0"/>
              </a:rPr>
              <a:t>Each job includes:</a:t>
            </a:r>
          </a:p>
          <a:p>
            <a:pPr algn="just"/>
            <a:r>
              <a:rPr lang="en-US" sz="2600" dirty="0">
                <a:latin typeface="Times New Roman" panose="02020603050405020304" pitchFamily="18" charset="0"/>
                <a:cs typeface="Times New Roman" panose="02020603050405020304" pitchFamily="18" charset="0"/>
              </a:rPr>
              <a:t>Duties and responsibilities</a:t>
            </a:r>
          </a:p>
          <a:p>
            <a:pPr algn="just"/>
            <a:r>
              <a:rPr lang="en-US" sz="2600" dirty="0">
                <a:latin typeface="Times New Roman" panose="02020603050405020304" pitchFamily="18" charset="0"/>
                <a:cs typeface="Times New Roman" panose="02020603050405020304" pitchFamily="18" charset="0"/>
              </a:rPr>
              <a:t>Skills and qualifications required</a:t>
            </a:r>
          </a:p>
          <a:p>
            <a:pPr algn="just"/>
            <a:r>
              <a:rPr lang="en-US" sz="2600" dirty="0">
                <a:latin typeface="Times New Roman" panose="02020603050405020304" pitchFamily="18" charset="0"/>
                <a:cs typeface="Times New Roman" panose="02020603050405020304" pitchFamily="18" charset="0"/>
              </a:rPr>
              <a:t>Tools and resources used</a:t>
            </a:r>
          </a:p>
          <a:p>
            <a:pPr algn="just"/>
            <a:r>
              <a:rPr lang="en-US" sz="2600" dirty="0">
                <a:latin typeface="Times New Roman" panose="02020603050405020304" pitchFamily="18" charset="0"/>
                <a:cs typeface="Times New Roman" panose="02020603050405020304" pitchFamily="18" charset="0"/>
              </a:rPr>
              <a:t>Expected results or outcomes</a:t>
            </a:r>
          </a:p>
          <a:p>
            <a:pPr algn="just"/>
            <a:endParaRPr lang="en-US" sz="2400" b="1" dirty="0">
              <a:latin typeface="Times New Roman" panose="02020603050405020304" pitchFamily="18" charset="0"/>
              <a:cs typeface="Times New Roman" panose="02020603050405020304" pitchFamily="18" charset="0"/>
            </a:endParaRPr>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359423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D242E6B-7E66-FD3D-29E1-29025E6C7E51}"/>
              </a:ext>
            </a:extLst>
          </p:cNvPr>
          <p:cNvSpPr>
            <a:spLocks noGrp="1"/>
          </p:cNvSpPr>
          <p:nvPr>
            <p:ph idx="1"/>
          </p:nvPr>
        </p:nvSpPr>
        <p:spPr>
          <a:xfrm>
            <a:off x="330740" y="1407336"/>
            <a:ext cx="11673192" cy="4993464"/>
          </a:xfrm>
        </p:spPr>
        <p:txBody>
          <a:bodyPr>
            <a:noAutofit/>
          </a:bodyPr>
          <a:lstStyle/>
          <a:p>
            <a:pPr marL="457200" indent="-457200">
              <a:lnSpc>
                <a:spcPct val="100000"/>
              </a:lnSpc>
              <a:buAutoNum type="arabicPeriod"/>
            </a:pPr>
            <a:r>
              <a:rPr lang="en-US" sz="2200" b="1" dirty="0">
                <a:latin typeface="Times New Roman" panose="02020603050405020304" pitchFamily="18" charset="0"/>
                <a:cs typeface="Times New Roman" panose="02020603050405020304" pitchFamily="18" charset="0"/>
              </a:rPr>
              <a:t>Opening vacancies without a proper job description: </a:t>
            </a:r>
            <a:r>
              <a:rPr lang="en-US" sz="2200" dirty="0">
                <a:latin typeface="Times New Roman" panose="02020603050405020304" pitchFamily="18" charset="0"/>
                <a:cs typeface="Times New Roman" panose="02020603050405020304" pitchFamily="18" charset="0"/>
              </a:rPr>
              <a:t>Many managers avoid writing formal job descriptions because they dislike paperwork or want to hire fast. Without a clear job description, recruiters don’t know the exact skills or qualifications needed, interviews become unfocused, and many unsuitable candidates apply. The result is wasted time and likely a poor hire.</a:t>
            </a:r>
          </a:p>
          <a:p>
            <a:pPr marL="457200" indent="-457200">
              <a:buAutoNum type="arabicPeriod"/>
            </a:pPr>
            <a:r>
              <a:rPr lang="en-US" sz="2200" b="1" dirty="0">
                <a:latin typeface="Times New Roman" panose="02020603050405020304" pitchFamily="18" charset="0"/>
                <a:cs typeface="Times New Roman" panose="02020603050405020304" pitchFamily="18" charset="0"/>
              </a:rPr>
              <a:t>Attracting top talent in a candidate-driven market: </a:t>
            </a:r>
            <a:r>
              <a:rPr lang="en-US" sz="2200" dirty="0">
                <a:latin typeface="Times New Roman" panose="02020603050405020304" pitchFamily="18" charset="0"/>
                <a:cs typeface="Times New Roman" panose="02020603050405020304" pitchFamily="18" charset="0"/>
              </a:rPr>
              <a:t>When the market favors candidates (low unemployment, high demand skills), organisations must compete harder. Top talent has choices and will avoid employers with poor reputation, slow processes, or weak benefits. </a:t>
            </a:r>
          </a:p>
          <a:p>
            <a:pPr marL="457200" indent="-457200">
              <a:buAutoNum type="arabicPeriod"/>
            </a:pPr>
            <a:r>
              <a:rPr lang="en-US" sz="2200" b="1" dirty="0">
                <a:latin typeface="Times New Roman" panose="02020603050405020304" pitchFamily="18" charset="0"/>
                <a:cs typeface="Times New Roman" panose="02020603050405020304" pitchFamily="18" charset="0"/>
              </a:rPr>
              <a:t>Technology misalignment: </a:t>
            </a:r>
            <a:r>
              <a:rPr lang="en-US" sz="2200" dirty="0">
                <a:latin typeface="Times New Roman" panose="02020603050405020304" pitchFamily="18" charset="0"/>
                <a:cs typeface="Times New Roman" panose="02020603050405020304" pitchFamily="18" charset="0"/>
              </a:rPr>
              <a:t>If HR and recruitment use outdated or manual systems (paper resumes, slow communication, spreadsheet tracking), they’ll be too slow and lose candidates who expect rapid, mobile-friendly interactions. Modern recruitment needs ATS, video interviews, mobile application flow, and timely messaging.</a:t>
            </a:r>
          </a:p>
          <a:p>
            <a:pPr marL="514350" indent="-514350">
              <a:buFont typeface="+mj-lt"/>
              <a:buAutoNum type="arabicPeriod" startAt="3"/>
            </a:pPr>
            <a:r>
              <a:rPr lang="en-US" sz="2200" b="1" dirty="0">
                <a:latin typeface="Times New Roman" panose="02020603050405020304" pitchFamily="18" charset="0"/>
                <a:cs typeface="Times New Roman" panose="02020603050405020304" pitchFamily="18" charset="0"/>
              </a:rPr>
              <a:t>Communication failures in recruitment: </a:t>
            </a:r>
            <a:r>
              <a:rPr lang="en-US" sz="2200" dirty="0">
                <a:latin typeface="Times New Roman" panose="02020603050405020304" pitchFamily="18" charset="0"/>
                <a:cs typeface="Times New Roman" panose="02020603050405020304" pitchFamily="18" charset="0"/>
              </a:rPr>
              <a:t>Poor communication between HR recruiters, hiring managers, and candidates creates delays and confusion. Recruiters may wait for manager feedback; managers may wait for shortlist; candidates move on. Lack of clear channels and feedback leads to candidate drop-off and a bad employer image.</a:t>
            </a:r>
          </a:p>
        </p:txBody>
      </p:sp>
    </p:spTree>
    <p:extLst>
      <p:ext uri="{BB962C8B-B14F-4D97-AF65-F5344CB8AC3E}">
        <p14:creationId xmlns:p14="http://schemas.microsoft.com/office/powerpoint/2010/main" val="33949609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673E865-CC8A-F0D0-F247-54DB9D68A91E}"/>
              </a:ext>
            </a:extLst>
          </p:cNvPr>
          <p:cNvSpPr>
            <a:spLocks noGrp="1"/>
          </p:cNvSpPr>
          <p:nvPr>
            <p:ph idx="1"/>
          </p:nvPr>
        </p:nvSpPr>
        <p:spPr>
          <a:xfrm>
            <a:off x="838200" y="1167318"/>
            <a:ext cx="10515600" cy="5583677"/>
          </a:xfrm>
        </p:spPr>
        <p:txBody>
          <a:bodyPr>
            <a:normAutofit/>
          </a:bodyPr>
          <a:lstStyle/>
          <a:p>
            <a:pPr marL="0" indent="0">
              <a:buNone/>
            </a:pPr>
            <a:r>
              <a:rPr lang="en-IN" sz="2400" b="1" dirty="0">
                <a:latin typeface="Times New Roman" panose="02020603050405020304" pitchFamily="18" charset="0"/>
                <a:cs typeface="Times New Roman" panose="02020603050405020304" pitchFamily="18" charset="0"/>
              </a:rPr>
              <a:t>WHAT MAKES BAD RECRUITMENT </a:t>
            </a:r>
          </a:p>
          <a:p>
            <a:pPr>
              <a:buFont typeface="Wingdings" panose="05000000000000000000" pitchFamily="2" charset="2"/>
              <a:buChar char="§"/>
            </a:pPr>
            <a:r>
              <a:rPr lang="en-IN" sz="2200" dirty="0">
                <a:latin typeface="Times New Roman" panose="02020603050405020304" pitchFamily="18" charset="0"/>
                <a:cs typeface="Times New Roman" panose="02020603050405020304" pitchFamily="18" charset="0"/>
              </a:rPr>
              <a:t>Image of the Organisation</a:t>
            </a:r>
          </a:p>
          <a:p>
            <a:pPr>
              <a:buFont typeface="Wingdings" panose="05000000000000000000" pitchFamily="2" charset="2"/>
              <a:buChar char="§"/>
            </a:pPr>
            <a:r>
              <a:rPr lang="en-IN" sz="2200" dirty="0">
                <a:latin typeface="Times New Roman" panose="02020603050405020304" pitchFamily="18" charset="0"/>
                <a:cs typeface="Times New Roman" panose="02020603050405020304" pitchFamily="18" charset="0"/>
              </a:rPr>
              <a:t>Unattractive Job</a:t>
            </a:r>
          </a:p>
          <a:p>
            <a:pPr>
              <a:buFont typeface="Wingdings" panose="05000000000000000000" pitchFamily="2" charset="2"/>
              <a:buChar char="§"/>
            </a:pPr>
            <a:r>
              <a:rPr lang="en-US" sz="2200" dirty="0">
                <a:latin typeface="Times New Roman" panose="02020603050405020304" pitchFamily="18" charset="0"/>
                <a:cs typeface="Times New Roman" panose="02020603050405020304" pitchFamily="18" charset="0"/>
              </a:rPr>
              <a:t>Internal Policies of the Organisation</a:t>
            </a:r>
          </a:p>
          <a:p>
            <a:pPr>
              <a:buFont typeface="Wingdings" panose="05000000000000000000" pitchFamily="2" charset="2"/>
              <a:buChar char="§"/>
            </a:pPr>
            <a:r>
              <a:rPr lang="en-IN" sz="2200" dirty="0">
                <a:latin typeface="Times New Roman" panose="02020603050405020304" pitchFamily="18" charset="0"/>
                <a:cs typeface="Times New Roman" panose="02020603050405020304" pitchFamily="18" charset="0"/>
              </a:rPr>
              <a:t>Budgetary Support</a:t>
            </a:r>
          </a:p>
          <a:p>
            <a:pPr>
              <a:buFont typeface="Wingdings" panose="05000000000000000000" pitchFamily="2" charset="2"/>
              <a:buChar char="§"/>
            </a:pPr>
            <a:r>
              <a:rPr lang="en-IN" sz="2200" dirty="0">
                <a:latin typeface="Times New Roman" panose="02020603050405020304" pitchFamily="18" charset="0"/>
                <a:cs typeface="Times New Roman" panose="02020603050405020304" pitchFamily="18" charset="0"/>
              </a:rPr>
              <a:t>Government Interference</a:t>
            </a:r>
          </a:p>
          <a:p>
            <a:pPr>
              <a:buFont typeface="Wingdings" panose="05000000000000000000" pitchFamily="2" charset="2"/>
              <a:buChar char="§"/>
            </a:pPr>
            <a:r>
              <a:rPr lang="en-IN" sz="2200" dirty="0">
                <a:latin typeface="Times New Roman" panose="02020603050405020304" pitchFamily="18" charset="0"/>
                <a:cs typeface="Times New Roman" panose="02020603050405020304" pitchFamily="18" charset="0"/>
              </a:rPr>
              <a:t>Rejecting an Overqualified Candidate</a:t>
            </a:r>
          </a:p>
          <a:p>
            <a:pPr>
              <a:buFont typeface="Wingdings" panose="05000000000000000000" pitchFamily="2" charset="2"/>
              <a:buChar char="§"/>
            </a:pPr>
            <a:r>
              <a:rPr lang="en-US" sz="2200" dirty="0">
                <a:latin typeface="Times New Roman" panose="02020603050405020304" pitchFamily="18" charset="0"/>
                <a:cs typeface="Times New Roman" panose="02020603050405020304" pitchFamily="18" charset="0"/>
              </a:rPr>
              <a:t>Not Creating an Accurate Job Description</a:t>
            </a:r>
          </a:p>
          <a:p>
            <a:pPr>
              <a:buFont typeface="Wingdings" panose="05000000000000000000" pitchFamily="2" charset="2"/>
              <a:buChar char="§"/>
            </a:pPr>
            <a:r>
              <a:rPr lang="en-IN" sz="2200" dirty="0">
                <a:latin typeface="Times New Roman" panose="02020603050405020304" pitchFamily="18" charset="0"/>
                <a:cs typeface="Times New Roman" panose="02020603050405020304" pitchFamily="18" charset="0"/>
              </a:rPr>
              <a:t>Rushing the Hire</a:t>
            </a:r>
          </a:p>
          <a:p>
            <a:pPr marL="457200" indent="-457200">
              <a:buFont typeface="+mj-lt"/>
              <a:buAutoNum type="arabicPeriod"/>
            </a:pPr>
            <a:r>
              <a:rPr lang="en-US" sz="2200" b="1" dirty="0">
                <a:latin typeface="Times New Roman" panose="02020603050405020304" pitchFamily="18" charset="0"/>
                <a:cs typeface="Times New Roman" panose="02020603050405020304" pitchFamily="18" charset="0"/>
              </a:rPr>
              <a:t>Image of the Organisation: </a:t>
            </a:r>
            <a:r>
              <a:rPr lang="en-US" sz="2200" dirty="0">
                <a:latin typeface="Times New Roman" panose="02020603050405020304" pitchFamily="18" charset="0"/>
                <a:cs typeface="Times New Roman" panose="02020603050405020304" pitchFamily="18" charset="0"/>
              </a:rPr>
              <a:t>If a company has a bad reputation, skilled people don’t want to work there. For example, if people say the company treats employees poorly or pays low salaries, many good candidates will not even apply. So, the company must build a good image by treating workers well and showing it to the public.</a:t>
            </a:r>
          </a:p>
          <a:p>
            <a:pPr marL="0" indent="0">
              <a:buNone/>
            </a:pPr>
            <a:endParaRPr lang="en-IN" sz="2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551516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11D1069-39DA-C3E1-383D-2E3462064AAA}"/>
              </a:ext>
            </a:extLst>
          </p:cNvPr>
          <p:cNvSpPr>
            <a:spLocks noGrp="1"/>
          </p:cNvSpPr>
          <p:nvPr>
            <p:ph idx="1"/>
          </p:nvPr>
        </p:nvSpPr>
        <p:spPr>
          <a:xfrm>
            <a:off x="560961" y="1566153"/>
            <a:ext cx="11070077" cy="5291847"/>
          </a:xfrm>
        </p:spPr>
        <p:txBody>
          <a:bodyPr>
            <a:normAutofit lnSpcReduction="10000"/>
          </a:bodyPr>
          <a:lstStyle/>
          <a:p>
            <a:pPr marL="457200" indent="-457200">
              <a:buFont typeface="+mj-lt"/>
              <a:buAutoNum type="arabicPeriod" startAt="2"/>
            </a:pPr>
            <a:r>
              <a:rPr lang="en-US" sz="2200" b="1" dirty="0">
                <a:latin typeface="Times New Roman" panose="02020603050405020304" pitchFamily="18" charset="0"/>
                <a:cs typeface="Times New Roman" panose="02020603050405020304" pitchFamily="18" charset="0"/>
              </a:rPr>
              <a:t>Unattractive Job: </a:t>
            </a:r>
            <a:r>
              <a:rPr lang="en-US" sz="2200" dirty="0">
                <a:latin typeface="Times New Roman" panose="02020603050405020304" pitchFamily="18" charset="0"/>
                <a:cs typeface="Times New Roman" panose="02020603050405020304" pitchFamily="18" charset="0"/>
              </a:rPr>
              <a:t>Even if the company is well-known, people may not want a job that looks boring or has low pay. If the job doesn’t offer growth, learning, or good benefits, candidates will look elsewhere. To fix this, the company should make the job more interesting and offer some rewards or training.</a:t>
            </a:r>
          </a:p>
          <a:p>
            <a:pPr marL="457200" indent="-457200">
              <a:buFont typeface="+mj-lt"/>
              <a:buAutoNum type="arabicPeriod" startAt="2"/>
            </a:pPr>
            <a:r>
              <a:rPr lang="en-US" sz="2200" b="1" dirty="0">
                <a:latin typeface="Times New Roman" panose="02020603050405020304" pitchFamily="18" charset="0"/>
                <a:cs typeface="Times New Roman" panose="02020603050405020304" pitchFamily="18" charset="0"/>
              </a:rPr>
              <a:t>Internal Policies of the Organisation: </a:t>
            </a:r>
            <a:r>
              <a:rPr lang="en-US" sz="2200" dirty="0">
                <a:latin typeface="Times New Roman" panose="02020603050405020304" pitchFamily="18" charset="0"/>
                <a:cs typeface="Times New Roman" panose="02020603050405020304" pitchFamily="18" charset="0"/>
              </a:rPr>
              <a:t>Some companies only hire from inside the organisation or select people based on personal connections or union rules. This stops them from hiring talented people from outside. As a result, the company may miss out on skilled workers. It’s better to keep both internal and external hiring options open.</a:t>
            </a:r>
          </a:p>
          <a:p>
            <a:pPr marL="457200" indent="-457200">
              <a:buFont typeface="+mj-lt"/>
              <a:buAutoNum type="arabicPeriod" startAt="2"/>
            </a:pPr>
            <a:r>
              <a:rPr lang="en-US" sz="2200" b="1" dirty="0">
                <a:latin typeface="Times New Roman" panose="02020603050405020304" pitchFamily="18" charset="0"/>
                <a:cs typeface="Times New Roman" panose="02020603050405020304" pitchFamily="18" charset="0"/>
              </a:rPr>
              <a:t>Budgetary Support: </a:t>
            </a:r>
            <a:r>
              <a:rPr lang="en-US" sz="2200" dirty="0">
                <a:latin typeface="Times New Roman" panose="02020603050405020304" pitchFamily="18" charset="0"/>
                <a:cs typeface="Times New Roman" panose="02020603050405020304" pitchFamily="18" charset="0"/>
              </a:rPr>
              <a:t>Recruitment needs money for advertising, interviews, and tests. If there isn’t enough budget, the company may not be able to reach or attract good candidates. This delays hiring and affects work. The company should plan and spend enough money for recruitment activities.</a:t>
            </a:r>
          </a:p>
          <a:p>
            <a:pPr marL="457200" indent="-457200">
              <a:buFont typeface="+mj-lt"/>
              <a:buAutoNum type="arabicPeriod" startAt="2"/>
            </a:pPr>
            <a:r>
              <a:rPr lang="en-US" sz="2200" b="1" dirty="0">
                <a:latin typeface="Times New Roman" panose="02020603050405020304" pitchFamily="18" charset="0"/>
                <a:cs typeface="Times New Roman" panose="02020603050405020304" pitchFamily="18" charset="0"/>
              </a:rPr>
              <a:t>Government Interference: </a:t>
            </a:r>
            <a:r>
              <a:rPr lang="en-US" sz="2200" dirty="0">
                <a:latin typeface="Times New Roman" panose="02020603050405020304" pitchFamily="18" charset="0"/>
                <a:cs typeface="Times New Roman" panose="02020603050405020304" pitchFamily="18" charset="0"/>
              </a:rPr>
              <a:t>In government or public sector organisations, there are rules like reservation policies or hiring quotas. Sometimes these rules limit the company’s freedom to choose the most qualified person. This can slow down recruitment or make it difficult to find the right fit for the job.</a:t>
            </a:r>
          </a:p>
          <a:p>
            <a:pPr marL="0" indent="0">
              <a:buNone/>
            </a:pPr>
            <a:endParaRPr lang="en-US" sz="2200" dirty="0">
              <a:latin typeface="Times New Roman" panose="02020603050405020304" pitchFamily="18" charset="0"/>
              <a:cs typeface="Times New Roman" panose="02020603050405020304" pitchFamily="18" charset="0"/>
            </a:endParaRPr>
          </a:p>
          <a:p>
            <a:endParaRPr lang="en-US" dirty="0"/>
          </a:p>
          <a:p>
            <a:pPr marL="0" indent="0">
              <a:buNone/>
            </a:pPr>
            <a:endParaRPr lang="en-IN" dirty="0"/>
          </a:p>
        </p:txBody>
      </p:sp>
    </p:spTree>
    <p:extLst>
      <p:ext uri="{BB962C8B-B14F-4D97-AF65-F5344CB8AC3E}">
        <p14:creationId xmlns:p14="http://schemas.microsoft.com/office/powerpoint/2010/main" val="6597219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7DFB6E9-6BCA-E67B-F0CF-3EBCE994EFF4}"/>
              </a:ext>
            </a:extLst>
          </p:cNvPr>
          <p:cNvSpPr>
            <a:spLocks noGrp="1"/>
          </p:cNvSpPr>
          <p:nvPr>
            <p:ph idx="1"/>
          </p:nvPr>
        </p:nvSpPr>
        <p:spPr>
          <a:xfrm>
            <a:off x="750651" y="1806169"/>
            <a:ext cx="10515600" cy="4351338"/>
          </a:xfrm>
        </p:spPr>
        <p:txBody>
          <a:bodyPr>
            <a:normAutofit/>
          </a:bodyPr>
          <a:lstStyle/>
          <a:p>
            <a:pPr marL="457200" indent="-457200">
              <a:buFont typeface="+mj-lt"/>
              <a:buAutoNum type="arabicPeriod" startAt="6"/>
            </a:pPr>
            <a:r>
              <a:rPr lang="en-US" sz="2200" b="1" dirty="0">
                <a:latin typeface="Times New Roman" panose="02020603050405020304" pitchFamily="18" charset="0"/>
                <a:cs typeface="Times New Roman" panose="02020603050405020304" pitchFamily="18" charset="0"/>
              </a:rPr>
              <a:t>Rejecting an Overqualified Candidate: </a:t>
            </a:r>
            <a:r>
              <a:rPr lang="en-US" sz="2200" dirty="0">
                <a:latin typeface="Times New Roman" panose="02020603050405020304" pitchFamily="18" charset="0"/>
                <a:cs typeface="Times New Roman" panose="02020603050405020304" pitchFamily="18" charset="0"/>
              </a:rPr>
              <a:t>Sometimes companies reject candidates who are too experienced because they think those people will get bored and leave soon. But these experienced people can actually help the team improve and share their knowledge. The company should try to keep them by offering growth and recognition.</a:t>
            </a:r>
          </a:p>
          <a:p>
            <a:pPr marL="457200" indent="-457200">
              <a:buFont typeface="+mj-lt"/>
              <a:buAutoNum type="arabicPeriod" startAt="6"/>
            </a:pPr>
            <a:r>
              <a:rPr lang="en-US" sz="2200" b="1" dirty="0">
                <a:latin typeface="Times New Roman" panose="02020603050405020304" pitchFamily="18" charset="0"/>
                <a:cs typeface="Times New Roman" panose="02020603050405020304" pitchFamily="18" charset="0"/>
              </a:rPr>
              <a:t>Not Creating an Accurate Job Description: </a:t>
            </a:r>
            <a:r>
              <a:rPr lang="en-US" sz="2200" dirty="0">
                <a:latin typeface="Times New Roman" panose="02020603050405020304" pitchFamily="18" charset="0"/>
                <a:cs typeface="Times New Roman" panose="02020603050405020304" pitchFamily="18" charset="0"/>
              </a:rPr>
              <a:t>If the company doesn’t clearly explain what the job involves, wrong candidates may apply. For example, if a job is shown as exciting but is actually routine, the new employee may quit soon. So, the job description should be honest and list the real duties and skills needed.</a:t>
            </a:r>
          </a:p>
          <a:p>
            <a:pPr marL="457200" indent="-457200">
              <a:buFont typeface="+mj-lt"/>
              <a:buAutoNum type="arabicPeriod" startAt="6"/>
            </a:pPr>
            <a:r>
              <a:rPr lang="en-US" sz="2200" b="1" dirty="0">
                <a:latin typeface="Times New Roman" panose="02020603050405020304" pitchFamily="18" charset="0"/>
                <a:cs typeface="Times New Roman" panose="02020603050405020304" pitchFamily="18" charset="0"/>
              </a:rPr>
              <a:t>Rushing the Hire: </a:t>
            </a:r>
            <a:r>
              <a:rPr lang="en-US" sz="2200" dirty="0">
                <a:latin typeface="Times New Roman" panose="02020603050405020304" pitchFamily="18" charset="0"/>
                <a:cs typeface="Times New Roman" panose="02020603050405020304" pitchFamily="18" charset="0"/>
              </a:rPr>
              <a:t>Hiring too quickly just to fill the position can cause problems. The person hired may not have the right skills or attitude. This means the company will waste time and money replacing them. It’s better to take some time and choose carefully, even if it takes a little longer.</a:t>
            </a:r>
          </a:p>
          <a:p>
            <a:endParaRPr lang="en-IN" dirty="0"/>
          </a:p>
        </p:txBody>
      </p:sp>
    </p:spTree>
    <p:extLst>
      <p:ext uri="{BB962C8B-B14F-4D97-AF65-F5344CB8AC3E}">
        <p14:creationId xmlns:p14="http://schemas.microsoft.com/office/powerpoint/2010/main" val="41287612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6C98098-BA50-EF08-4DB4-E5080C97DEF3}"/>
              </a:ext>
            </a:extLst>
          </p:cNvPr>
          <p:cNvSpPr>
            <a:spLocks noGrp="1"/>
          </p:cNvSpPr>
          <p:nvPr>
            <p:ph idx="1"/>
          </p:nvPr>
        </p:nvSpPr>
        <p:spPr>
          <a:xfrm>
            <a:off x="671209" y="1381328"/>
            <a:ext cx="10933889" cy="5272391"/>
          </a:xfrm>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OVERVIEW OF HIRING PROCESS</a:t>
            </a:r>
          </a:p>
          <a:p>
            <a:pPr marL="0" indent="0">
              <a:buNone/>
            </a:pPr>
            <a:endParaRPr lang="en-IN" sz="2200" b="1" dirty="0">
              <a:latin typeface="Times New Roman" panose="02020603050405020304" pitchFamily="18" charset="0"/>
              <a:cs typeface="Times New Roman" panose="02020603050405020304" pitchFamily="18" charset="0"/>
            </a:endParaRPr>
          </a:p>
        </p:txBody>
      </p:sp>
      <p:sp>
        <p:nvSpPr>
          <p:cNvPr id="4" name="Rectangle 3">
            <a:extLst>
              <a:ext uri="{FF2B5EF4-FFF2-40B4-BE49-F238E27FC236}">
                <a16:creationId xmlns:a16="http://schemas.microsoft.com/office/drawing/2014/main" id="{A68BBF34-8DAB-6A0A-CF93-594FA7FFBD3D}"/>
              </a:ext>
            </a:extLst>
          </p:cNvPr>
          <p:cNvSpPr/>
          <p:nvPr/>
        </p:nvSpPr>
        <p:spPr>
          <a:xfrm>
            <a:off x="800898" y="2334630"/>
            <a:ext cx="1692613" cy="100194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Recruitment planning</a:t>
            </a:r>
          </a:p>
        </p:txBody>
      </p:sp>
      <p:sp>
        <p:nvSpPr>
          <p:cNvPr id="5" name="Rectangle 4">
            <a:extLst>
              <a:ext uri="{FF2B5EF4-FFF2-40B4-BE49-F238E27FC236}">
                <a16:creationId xmlns:a16="http://schemas.microsoft.com/office/drawing/2014/main" id="{F936B202-20FC-3CBF-4A06-2FE579D7476B}"/>
              </a:ext>
            </a:extLst>
          </p:cNvPr>
          <p:cNvSpPr/>
          <p:nvPr/>
        </p:nvSpPr>
        <p:spPr>
          <a:xfrm>
            <a:off x="3112842" y="2334630"/>
            <a:ext cx="1692613" cy="100194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Identifying recruitment sources</a:t>
            </a:r>
            <a:endParaRPr lang="en-IN" dirty="0"/>
          </a:p>
        </p:txBody>
      </p:sp>
      <p:sp>
        <p:nvSpPr>
          <p:cNvPr id="6" name="Rectangle 5">
            <a:extLst>
              <a:ext uri="{FF2B5EF4-FFF2-40B4-BE49-F238E27FC236}">
                <a16:creationId xmlns:a16="http://schemas.microsoft.com/office/drawing/2014/main" id="{7FA1F63F-D841-0AF6-BDB7-681C857218D1}"/>
              </a:ext>
            </a:extLst>
          </p:cNvPr>
          <p:cNvSpPr/>
          <p:nvPr/>
        </p:nvSpPr>
        <p:spPr>
          <a:xfrm>
            <a:off x="5424786" y="2334630"/>
            <a:ext cx="1692612" cy="100194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Contacting sources</a:t>
            </a:r>
            <a:endParaRPr lang="en-IN" dirty="0"/>
          </a:p>
        </p:txBody>
      </p:sp>
      <p:sp>
        <p:nvSpPr>
          <p:cNvPr id="7" name="Rectangle 6">
            <a:extLst>
              <a:ext uri="{FF2B5EF4-FFF2-40B4-BE49-F238E27FC236}">
                <a16:creationId xmlns:a16="http://schemas.microsoft.com/office/drawing/2014/main" id="{6FC13F24-850C-073E-2FA5-CC94A52255A2}"/>
              </a:ext>
            </a:extLst>
          </p:cNvPr>
          <p:cNvSpPr/>
          <p:nvPr/>
        </p:nvSpPr>
        <p:spPr>
          <a:xfrm>
            <a:off x="7736729" y="2315165"/>
            <a:ext cx="1692612" cy="100194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a:p>
            <a:pPr algn="ctr"/>
            <a:r>
              <a:rPr lang="en-US" dirty="0"/>
              <a:t>Application pool</a:t>
            </a:r>
          </a:p>
          <a:p>
            <a:pPr algn="ctr"/>
            <a:endParaRPr lang="en-IN" dirty="0"/>
          </a:p>
        </p:txBody>
      </p:sp>
      <p:sp>
        <p:nvSpPr>
          <p:cNvPr id="8" name="Rectangle 7">
            <a:extLst>
              <a:ext uri="{FF2B5EF4-FFF2-40B4-BE49-F238E27FC236}">
                <a16:creationId xmlns:a16="http://schemas.microsoft.com/office/drawing/2014/main" id="{18BEF7AD-D26E-A766-2D0D-FE3A2836FD13}"/>
              </a:ext>
            </a:extLst>
          </p:cNvPr>
          <p:cNvSpPr/>
          <p:nvPr/>
        </p:nvSpPr>
        <p:spPr>
          <a:xfrm>
            <a:off x="10048672" y="2315166"/>
            <a:ext cx="1556426" cy="100194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Selection process</a:t>
            </a:r>
            <a:endParaRPr lang="en-IN" dirty="0"/>
          </a:p>
        </p:txBody>
      </p:sp>
      <p:cxnSp>
        <p:nvCxnSpPr>
          <p:cNvPr id="11" name="Straight Arrow Connector 10">
            <a:extLst>
              <a:ext uri="{FF2B5EF4-FFF2-40B4-BE49-F238E27FC236}">
                <a16:creationId xmlns:a16="http://schemas.microsoft.com/office/drawing/2014/main" id="{F372FFB4-0086-0C22-D84C-3CDC942C2704}"/>
              </a:ext>
            </a:extLst>
          </p:cNvPr>
          <p:cNvCxnSpPr>
            <a:stCxn id="4" idx="3"/>
            <a:endCxn id="5" idx="1"/>
          </p:cNvCxnSpPr>
          <p:nvPr/>
        </p:nvCxnSpPr>
        <p:spPr>
          <a:xfrm>
            <a:off x="2493511" y="2835605"/>
            <a:ext cx="61933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B974C9D4-9DCC-803A-43AD-75A2B6D7A628}"/>
              </a:ext>
            </a:extLst>
          </p:cNvPr>
          <p:cNvCxnSpPr/>
          <p:nvPr/>
        </p:nvCxnSpPr>
        <p:spPr>
          <a:xfrm>
            <a:off x="4805455" y="2816139"/>
            <a:ext cx="61933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700B0932-8F7E-4D0E-9A6E-D288DDCBCE36}"/>
              </a:ext>
            </a:extLst>
          </p:cNvPr>
          <p:cNvCxnSpPr/>
          <p:nvPr/>
        </p:nvCxnSpPr>
        <p:spPr>
          <a:xfrm>
            <a:off x="7117398" y="2816139"/>
            <a:ext cx="61933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17D0B072-319A-B83D-D60D-91CECF73EB8A}"/>
              </a:ext>
            </a:extLst>
          </p:cNvPr>
          <p:cNvCxnSpPr/>
          <p:nvPr/>
        </p:nvCxnSpPr>
        <p:spPr>
          <a:xfrm>
            <a:off x="9429341" y="2816139"/>
            <a:ext cx="61933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631F2AA7-0058-395B-4D87-CCDB3C8E889A}"/>
              </a:ext>
            </a:extLst>
          </p:cNvPr>
          <p:cNvCxnSpPr/>
          <p:nvPr/>
        </p:nvCxnSpPr>
        <p:spPr>
          <a:xfrm>
            <a:off x="1647204" y="4017523"/>
            <a:ext cx="941314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201177AF-38B8-64D2-BFE7-967E4F570673}"/>
              </a:ext>
            </a:extLst>
          </p:cNvPr>
          <p:cNvCxnSpPr>
            <a:endCxn id="4" idx="2"/>
          </p:cNvCxnSpPr>
          <p:nvPr/>
        </p:nvCxnSpPr>
        <p:spPr>
          <a:xfrm flipV="1">
            <a:off x="1647204" y="3336579"/>
            <a:ext cx="1" cy="6809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A6D3871F-A906-7F8E-0E42-6FA33E760DC7}"/>
              </a:ext>
            </a:extLst>
          </p:cNvPr>
          <p:cNvCxnSpPr/>
          <p:nvPr/>
        </p:nvCxnSpPr>
        <p:spPr>
          <a:xfrm flipV="1">
            <a:off x="3959147" y="3300907"/>
            <a:ext cx="1" cy="6809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D1BF3FF5-4366-F63E-B3A6-569B3595F8FA}"/>
              </a:ext>
            </a:extLst>
          </p:cNvPr>
          <p:cNvCxnSpPr/>
          <p:nvPr/>
        </p:nvCxnSpPr>
        <p:spPr>
          <a:xfrm flipV="1">
            <a:off x="6353776" y="3336579"/>
            <a:ext cx="1" cy="6809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C7433062-0538-5DC3-0325-3F1CDE9DBB10}"/>
              </a:ext>
            </a:extLst>
          </p:cNvPr>
          <p:cNvCxnSpPr/>
          <p:nvPr/>
        </p:nvCxnSpPr>
        <p:spPr>
          <a:xfrm flipV="1">
            <a:off x="8583034" y="3300907"/>
            <a:ext cx="1" cy="6809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DC69934E-419D-A0BE-42AD-0F71FFE0D95F}"/>
              </a:ext>
            </a:extLst>
          </p:cNvPr>
          <p:cNvCxnSpPr/>
          <p:nvPr/>
        </p:nvCxnSpPr>
        <p:spPr>
          <a:xfrm flipV="1">
            <a:off x="11060348" y="3317114"/>
            <a:ext cx="1" cy="6809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93146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84E318A-94A3-81D3-B4B4-DEDDAFC67EAD}"/>
              </a:ext>
            </a:extLst>
          </p:cNvPr>
          <p:cNvSpPr>
            <a:spLocks noGrp="1"/>
          </p:cNvSpPr>
          <p:nvPr>
            <p:ph idx="1"/>
          </p:nvPr>
        </p:nvSpPr>
        <p:spPr>
          <a:xfrm>
            <a:off x="272374" y="1245140"/>
            <a:ext cx="11919626" cy="6108970"/>
          </a:xfrm>
        </p:spPr>
        <p:txBody>
          <a:bodyPr>
            <a:normAutofit fontScale="25000" lnSpcReduction="20000"/>
          </a:bodyPr>
          <a:lstStyle/>
          <a:p>
            <a:pPr marL="0" indent="0">
              <a:buNone/>
            </a:pPr>
            <a:r>
              <a:rPr lang="en-US" sz="8000" b="1" dirty="0">
                <a:solidFill>
                  <a:schemeClr val="accent1"/>
                </a:solidFill>
                <a:latin typeface="Times New Roman" panose="02020603050405020304" pitchFamily="18" charset="0"/>
                <a:cs typeface="Times New Roman" panose="02020603050405020304" pitchFamily="18" charset="0"/>
              </a:rPr>
              <a:t>1. Recruitment Planning: </a:t>
            </a:r>
            <a:r>
              <a:rPr lang="en-US" sz="8000" dirty="0">
                <a:latin typeface="Times New Roman" panose="02020603050405020304" pitchFamily="18" charset="0"/>
                <a:cs typeface="Times New Roman" panose="02020603050405020304" pitchFamily="18" charset="0"/>
              </a:rPr>
              <a:t>This is the first and most important step in the recruitment process. In this stage, the organisation decides: How many employees are needed to fill current or future vacancies. What kind of employees are needed - their skills, qualifications, and experience.</a:t>
            </a:r>
          </a:p>
          <a:p>
            <a:pPr marL="0" indent="0">
              <a:buNone/>
            </a:pPr>
            <a:r>
              <a:rPr lang="en-US" sz="8000" dirty="0">
                <a:latin typeface="Times New Roman" panose="02020603050405020304" pitchFamily="18" charset="0"/>
                <a:cs typeface="Times New Roman" panose="02020603050405020304" pitchFamily="18" charset="0"/>
              </a:rPr>
              <a:t>Recruitment planning has two main parts:</a:t>
            </a:r>
          </a:p>
          <a:p>
            <a:pPr marL="0" indent="0">
              <a:buNone/>
            </a:pPr>
            <a:r>
              <a:rPr lang="en-US" sz="8000" b="1" dirty="0">
                <a:latin typeface="Times New Roman" panose="02020603050405020304" pitchFamily="18" charset="0"/>
                <a:cs typeface="Times New Roman" panose="02020603050405020304" pitchFamily="18" charset="0"/>
              </a:rPr>
              <a:t>a. Number of Contacts: </a:t>
            </a:r>
            <a:r>
              <a:rPr lang="en-US" sz="8000" dirty="0">
                <a:latin typeface="Times New Roman" panose="02020603050405020304" pitchFamily="18" charset="0"/>
                <a:cs typeface="Times New Roman" panose="02020603050405020304" pitchFamily="18" charset="0"/>
              </a:rPr>
              <a:t>The company tries to attract more candidates than the number of vacancies, because some may not join or may not fit the job requirements. Having more applicants gives the company better options to choose from.</a:t>
            </a:r>
          </a:p>
          <a:p>
            <a:pPr marL="0" indent="0">
              <a:buNone/>
            </a:pPr>
            <a:r>
              <a:rPr lang="en-US" sz="8000" b="1" dirty="0">
                <a:latin typeface="Times New Roman" panose="02020603050405020304" pitchFamily="18" charset="0"/>
                <a:cs typeface="Times New Roman" panose="02020603050405020304" pitchFamily="18" charset="0"/>
              </a:rPr>
              <a:t>b. Type of Contacts: </a:t>
            </a:r>
            <a:r>
              <a:rPr lang="en-US" sz="8000" dirty="0">
                <a:latin typeface="Times New Roman" panose="02020603050405020304" pitchFamily="18" charset="0"/>
                <a:cs typeface="Times New Roman" panose="02020603050405020304" pitchFamily="18" charset="0"/>
              </a:rPr>
              <a:t>The company identifies the type of candidates who should be approached based on the job description (duties and responsibilities) and job specification (skills, education, and experience required).</a:t>
            </a:r>
          </a:p>
          <a:p>
            <a:pPr marL="0" indent="0">
              <a:buNone/>
            </a:pPr>
            <a:r>
              <a:rPr lang="en-US" sz="8000" b="1" dirty="0">
                <a:solidFill>
                  <a:schemeClr val="accent1"/>
                </a:solidFill>
                <a:latin typeface="Times New Roman" panose="02020603050405020304" pitchFamily="18" charset="0"/>
                <a:cs typeface="Times New Roman" panose="02020603050405020304" pitchFamily="18" charset="0"/>
              </a:rPr>
              <a:t>2. Identifying Recruitment Sources: </a:t>
            </a:r>
            <a:r>
              <a:rPr lang="en-US" sz="8000" dirty="0">
                <a:latin typeface="Times New Roman" panose="02020603050405020304" pitchFamily="18" charset="0"/>
                <a:cs typeface="Times New Roman" panose="02020603050405020304" pitchFamily="18" charset="0"/>
              </a:rPr>
              <a:t>Once the plan is ready, the next step is to find out where the candidates will come from. These are known as sources of recruitment.</a:t>
            </a:r>
            <a:br>
              <a:rPr lang="en-US" sz="8000" dirty="0">
                <a:latin typeface="Times New Roman" panose="02020603050405020304" pitchFamily="18" charset="0"/>
                <a:cs typeface="Times New Roman" panose="02020603050405020304" pitchFamily="18" charset="0"/>
              </a:rPr>
            </a:br>
            <a:r>
              <a:rPr lang="en-US" sz="8000" dirty="0">
                <a:latin typeface="Times New Roman" panose="02020603050405020304" pitchFamily="18" charset="0"/>
                <a:cs typeface="Times New Roman" panose="02020603050405020304" pitchFamily="18" charset="0"/>
              </a:rPr>
              <a:t>There are two main types:</a:t>
            </a:r>
          </a:p>
          <a:p>
            <a:pPr marL="0" indent="0">
              <a:buNone/>
            </a:pPr>
            <a:r>
              <a:rPr lang="en-US" sz="8000" b="1" dirty="0">
                <a:latin typeface="Times New Roman" panose="02020603050405020304" pitchFamily="18" charset="0"/>
                <a:cs typeface="Times New Roman" panose="02020603050405020304" pitchFamily="18" charset="0"/>
              </a:rPr>
              <a:t>a. Internal Sources: </a:t>
            </a:r>
            <a:r>
              <a:rPr lang="en-US" sz="8000" dirty="0">
                <a:latin typeface="Times New Roman" panose="02020603050405020304" pitchFamily="18" charset="0"/>
                <a:cs typeface="Times New Roman" panose="02020603050405020304" pitchFamily="18" charset="0"/>
              </a:rPr>
              <a:t>Candidates from within the organisation, such as through promotions, transfers, or employee referrals.</a:t>
            </a:r>
            <a:br>
              <a:rPr lang="en-US" sz="8000" dirty="0">
                <a:latin typeface="Times New Roman" panose="02020603050405020304" pitchFamily="18" charset="0"/>
                <a:cs typeface="Times New Roman" panose="02020603050405020304" pitchFamily="18" charset="0"/>
              </a:rPr>
            </a:br>
            <a:r>
              <a:rPr lang="en-US" sz="8000" dirty="0">
                <a:latin typeface="Times New Roman" panose="02020603050405020304" pitchFamily="18" charset="0"/>
                <a:cs typeface="Times New Roman" panose="02020603050405020304" pitchFamily="18" charset="0"/>
              </a:rPr>
              <a:t>Example: Promoting an existing employee to a higher role.</a:t>
            </a:r>
          </a:p>
          <a:p>
            <a:pPr marL="0" indent="0">
              <a:buNone/>
            </a:pPr>
            <a:r>
              <a:rPr lang="en-US" sz="8000" b="1" dirty="0">
                <a:latin typeface="Times New Roman" panose="02020603050405020304" pitchFamily="18" charset="0"/>
                <a:cs typeface="Times New Roman" panose="02020603050405020304" pitchFamily="18" charset="0"/>
              </a:rPr>
              <a:t>b. External Sources: </a:t>
            </a:r>
            <a:r>
              <a:rPr lang="en-US" sz="8000" dirty="0">
                <a:latin typeface="Times New Roman" panose="02020603050405020304" pitchFamily="18" charset="0"/>
                <a:cs typeface="Times New Roman" panose="02020603050405020304" pitchFamily="18" charset="0"/>
              </a:rPr>
              <a:t>Candidates from outside the organisation, such as through job advertisements, online job portals, college campus drives, employment exchanges, or recruitment agencies.</a:t>
            </a:r>
            <a:br>
              <a:rPr lang="en-US" sz="8000" dirty="0">
                <a:latin typeface="Times New Roman" panose="02020603050405020304" pitchFamily="18" charset="0"/>
                <a:cs typeface="Times New Roman" panose="02020603050405020304" pitchFamily="18" charset="0"/>
              </a:rPr>
            </a:br>
            <a:r>
              <a:rPr lang="en-US" sz="8000" dirty="0">
                <a:latin typeface="Times New Roman" panose="02020603050405020304" pitchFamily="18" charset="0"/>
                <a:cs typeface="Times New Roman" panose="02020603050405020304" pitchFamily="18" charset="0"/>
              </a:rPr>
              <a:t>Example: Posting a vacancy on Naukri.com or LinkedIn.</a:t>
            </a:r>
          </a:p>
          <a:p>
            <a:pPr marL="0" indent="0">
              <a:buNone/>
            </a:pPr>
            <a:r>
              <a:rPr lang="en-US" sz="8000" dirty="0">
                <a:latin typeface="Times New Roman" panose="02020603050405020304" pitchFamily="18" charset="0"/>
                <a:cs typeface="Times New Roman" panose="02020603050405020304" pitchFamily="18" charset="0"/>
              </a:rPr>
              <a:t>The aim is to select the most effective sources that can provide skilled and qualified candidates.</a:t>
            </a:r>
          </a:p>
          <a:p>
            <a:pPr marL="0" indent="0">
              <a:buNone/>
            </a:pPr>
            <a:endParaRPr lang="en-US" sz="8000" dirty="0"/>
          </a:p>
          <a:p>
            <a:pPr marL="0" indent="0">
              <a:buNone/>
            </a:pPr>
            <a:endParaRPr lang="en-US" sz="8000" dirty="0"/>
          </a:p>
          <a:p>
            <a:pPr marL="0" indent="0">
              <a:buNone/>
            </a:pPr>
            <a:endParaRPr lang="en-IN" dirty="0"/>
          </a:p>
        </p:txBody>
      </p:sp>
    </p:spTree>
    <p:extLst>
      <p:ext uri="{BB962C8B-B14F-4D97-AF65-F5344CB8AC3E}">
        <p14:creationId xmlns:p14="http://schemas.microsoft.com/office/powerpoint/2010/main" val="11305740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EBB8A74-4EAE-FC47-41E0-82DB2F20B9D6}"/>
              </a:ext>
            </a:extLst>
          </p:cNvPr>
          <p:cNvSpPr>
            <a:spLocks noGrp="1"/>
          </p:cNvSpPr>
          <p:nvPr>
            <p:ph idx="1"/>
          </p:nvPr>
        </p:nvSpPr>
        <p:spPr>
          <a:xfrm>
            <a:off x="340468" y="1245140"/>
            <a:ext cx="11537004" cy="5447490"/>
          </a:xfrm>
        </p:spPr>
        <p:txBody>
          <a:bodyPr>
            <a:normAutofit fontScale="92500" lnSpcReduction="10000"/>
          </a:bodyPr>
          <a:lstStyle/>
          <a:p>
            <a:pPr marL="0" indent="0">
              <a:buNone/>
            </a:pPr>
            <a:r>
              <a:rPr lang="en-US" sz="2400" b="1" dirty="0">
                <a:solidFill>
                  <a:schemeClr val="accent1"/>
                </a:solidFill>
                <a:latin typeface="Times New Roman" panose="02020603050405020304" pitchFamily="18" charset="0"/>
                <a:cs typeface="Times New Roman" panose="02020603050405020304" pitchFamily="18" charset="0"/>
              </a:rPr>
              <a:t>3. Contacting the Sources: </a:t>
            </a:r>
            <a:r>
              <a:rPr lang="en-US" sz="2400" dirty="0">
                <a:latin typeface="Times New Roman" panose="02020603050405020304" pitchFamily="18" charset="0"/>
                <a:cs typeface="Times New Roman" panose="02020603050405020304" pitchFamily="18" charset="0"/>
              </a:rPr>
              <a:t>After identifying the sources, the company starts reaching out to attract candidates. It include Advertising the job through online portals, newspapers, or social media, Contacting colleges, placement agencies, or employment offices, Informing existing employees about internal job openings.</a:t>
            </a:r>
          </a:p>
          <a:p>
            <a:pPr marL="0" indent="0">
              <a:buNone/>
            </a:pPr>
            <a:r>
              <a:rPr lang="en-US" sz="2400" dirty="0">
                <a:latin typeface="Times New Roman" panose="02020603050405020304" pitchFamily="18" charset="0"/>
                <a:cs typeface="Times New Roman" panose="02020603050405020304" pitchFamily="18" charset="0"/>
              </a:rPr>
              <a:t>Recruitment is a two-way process:</a:t>
            </a:r>
          </a:p>
          <a:p>
            <a:r>
              <a:rPr lang="en-US" sz="2400" dirty="0">
                <a:latin typeface="Times New Roman" panose="02020603050405020304" pitchFamily="18" charset="0"/>
                <a:cs typeface="Times New Roman" panose="02020603050405020304" pitchFamily="18" charset="0"/>
              </a:rPr>
              <a:t>The recruiter gathers information about the candidate’s qualifications and suitability.</a:t>
            </a:r>
          </a:p>
          <a:p>
            <a:r>
              <a:rPr lang="en-US" sz="2400" dirty="0">
                <a:latin typeface="Times New Roman" panose="02020603050405020304" pitchFamily="18" charset="0"/>
                <a:cs typeface="Times New Roman" panose="02020603050405020304" pitchFamily="18" charset="0"/>
              </a:rPr>
              <a:t>The candidate learns about the company and the job before deciding to apply.</a:t>
            </a:r>
          </a:p>
          <a:p>
            <a:pPr marL="0" indent="0">
              <a:buNone/>
            </a:pPr>
            <a:r>
              <a:rPr lang="en-US" sz="2400" dirty="0">
                <a:latin typeface="Times New Roman" panose="02020603050405020304" pitchFamily="18" charset="0"/>
                <a:cs typeface="Times New Roman" panose="02020603050405020304" pitchFamily="18" charset="0"/>
              </a:rPr>
              <a:t>That’s why the organisation must communicate clearly and honestly about job details, salary, responsibilities, and work culture. This builds trust and attracts the right kind of applicants.</a:t>
            </a:r>
          </a:p>
          <a:p>
            <a:pPr marL="0" indent="0">
              <a:buNone/>
            </a:pPr>
            <a:r>
              <a:rPr lang="en-US" sz="2400" b="1" dirty="0">
                <a:solidFill>
                  <a:schemeClr val="accent1"/>
                </a:solidFill>
                <a:latin typeface="Times New Roman" panose="02020603050405020304" pitchFamily="18" charset="0"/>
                <a:cs typeface="Times New Roman" panose="02020603050405020304" pitchFamily="18" charset="0"/>
              </a:rPr>
              <a:t>4. Application Pool: </a:t>
            </a:r>
            <a:r>
              <a:rPr lang="en-US" sz="2400" dirty="0">
                <a:latin typeface="Times New Roman" panose="02020603050405020304" pitchFamily="18" charset="0"/>
                <a:cs typeface="Times New Roman" panose="02020603050405020304" pitchFamily="18" charset="0"/>
              </a:rPr>
              <a:t>Once the company contacts different sources, it starts receiving job applications from interested candidates. All these applications together form the application pool. A large application pool gives more choices and flexibility during the selection stage.</a:t>
            </a:r>
          </a:p>
          <a:p>
            <a:pPr marL="0" indent="0">
              <a:buNone/>
            </a:pPr>
            <a:r>
              <a:rPr lang="en-US" sz="2400" dirty="0">
                <a:latin typeface="Times New Roman" panose="02020603050405020304" pitchFamily="18" charset="0"/>
                <a:cs typeface="Times New Roman" panose="02020603050405020304" pitchFamily="18" charset="0"/>
              </a:rPr>
              <a:t>The size and quality of the pool depend on factors like the organisation’s reputation, the salary offered, job role, and market conditions.</a:t>
            </a:r>
          </a:p>
          <a:p>
            <a:pPr marL="0" indent="0">
              <a:buNone/>
            </a:pPr>
            <a:r>
              <a:rPr lang="en-US" sz="2400" b="1" dirty="0">
                <a:latin typeface="Times New Roman" panose="02020603050405020304" pitchFamily="18" charset="0"/>
                <a:cs typeface="Times New Roman" panose="02020603050405020304" pitchFamily="18" charset="0"/>
              </a:rPr>
              <a:t>For example</a:t>
            </a:r>
            <a:r>
              <a:rPr lang="en-US" sz="2400" dirty="0">
                <a:latin typeface="Times New Roman" panose="02020603050405020304" pitchFamily="18" charset="0"/>
                <a:cs typeface="Times New Roman" panose="02020603050405020304" pitchFamily="18" charset="0"/>
              </a:rPr>
              <a:t>, a well-known company offering good pay will get many applications, while a small or lesser-known company may receive fewer.</a:t>
            </a:r>
          </a:p>
          <a:p>
            <a:pPr marL="0" indent="0">
              <a:buNone/>
            </a:pPr>
            <a:endParaRPr lang="en-IN" dirty="0"/>
          </a:p>
        </p:txBody>
      </p:sp>
    </p:spTree>
    <p:extLst>
      <p:ext uri="{BB962C8B-B14F-4D97-AF65-F5344CB8AC3E}">
        <p14:creationId xmlns:p14="http://schemas.microsoft.com/office/powerpoint/2010/main" val="7454357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443FBE7-45EE-FDC6-1DBF-A71C9554599E}"/>
              </a:ext>
            </a:extLst>
          </p:cNvPr>
          <p:cNvSpPr>
            <a:spLocks noGrp="1"/>
          </p:cNvSpPr>
          <p:nvPr>
            <p:ph idx="1"/>
          </p:nvPr>
        </p:nvSpPr>
        <p:spPr>
          <a:xfrm>
            <a:off x="454768" y="1682885"/>
            <a:ext cx="11574294" cy="5311302"/>
          </a:xfrm>
        </p:spPr>
        <p:txBody>
          <a:bodyPr>
            <a:noAutofit/>
          </a:bodyPr>
          <a:lstStyle/>
          <a:p>
            <a:pPr marL="0" indent="0">
              <a:buNone/>
            </a:pPr>
            <a:r>
              <a:rPr lang="en-US" sz="2200" b="1" dirty="0">
                <a:solidFill>
                  <a:schemeClr val="accent1"/>
                </a:solidFill>
                <a:latin typeface="Times New Roman" panose="02020603050405020304" pitchFamily="18" charset="0"/>
                <a:cs typeface="Times New Roman" panose="02020603050405020304" pitchFamily="18" charset="0"/>
              </a:rPr>
              <a:t>5. Selection Process: </a:t>
            </a:r>
            <a:r>
              <a:rPr lang="en-US" sz="2200" dirty="0">
                <a:latin typeface="Times New Roman" panose="02020603050405020304" pitchFamily="18" charset="0"/>
                <a:cs typeface="Times New Roman" panose="02020603050405020304" pitchFamily="18" charset="0"/>
              </a:rPr>
              <a:t>After collecting applications, the company begins the selection process — choosing the most suitable candidate for the job.</a:t>
            </a:r>
          </a:p>
          <a:p>
            <a:pPr marL="0" indent="0">
              <a:buNone/>
            </a:pPr>
            <a:r>
              <a:rPr lang="en-US" sz="2200" dirty="0">
                <a:latin typeface="Times New Roman" panose="02020603050405020304" pitchFamily="18" charset="0"/>
                <a:cs typeface="Times New Roman" panose="02020603050405020304" pitchFamily="18" charset="0"/>
              </a:rPr>
              <a:t>This step involves several stages such as:</a:t>
            </a:r>
          </a:p>
          <a:p>
            <a:r>
              <a:rPr lang="en-US" sz="2200" dirty="0">
                <a:latin typeface="Times New Roman" panose="02020603050405020304" pitchFamily="18" charset="0"/>
                <a:cs typeface="Times New Roman" panose="02020603050405020304" pitchFamily="18" charset="0"/>
              </a:rPr>
              <a:t>Screening applications</a:t>
            </a:r>
          </a:p>
          <a:p>
            <a:r>
              <a:rPr lang="en-US" sz="2200" dirty="0">
                <a:latin typeface="Times New Roman" panose="02020603050405020304" pitchFamily="18" charset="0"/>
                <a:cs typeface="Times New Roman" panose="02020603050405020304" pitchFamily="18" charset="0"/>
              </a:rPr>
              <a:t>Conducting written tests or skill tests</a:t>
            </a:r>
          </a:p>
          <a:p>
            <a:r>
              <a:rPr lang="en-US" sz="2200" dirty="0">
                <a:latin typeface="Times New Roman" panose="02020603050405020304" pitchFamily="18" charset="0"/>
                <a:cs typeface="Times New Roman" panose="02020603050405020304" pitchFamily="18" charset="0"/>
              </a:rPr>
              <a:t>Holding interviews</a:t>
            </a:r>
          </a:p>
          <a:p>
            <a:r>
              <a:rPr lang="en-US" sz="2200" dirty="0">
                <a:latin typeface="Times New Roman" panose="02020603050405020304" pitchFamily="18" charset="0"/>
                <a:cs typeface="Times New Roman" panose="02020603050405020304" pitchFamily="18" charset="0"/>
              </a:rPr>
              <a:t>Checking references and backgrounds</a:t>
            </a:r>
          </a:p>
          <a:p>
            <a:r>
              <a:rPr lang="en-US" sz="2200" dirty="0">
                <a:latin typeface="Times New Roman" panose="02020603050405020304" pitchFamily="18" charset="0"/>
                <a:cs typeface="Times New Roman" panose="02020603050405020304" pitchFamily="18" charset="0"/>
              </a:rPr>
              <a:t>Making the final job offer</a:t>
            </a:r>
          </a:p>
          <a:p>
            <a:pPr marL="0" indent="0">
              <a:buNone/>
            </a:pPr>
            <a:r>
              <a:rPr lang="en-US" sz="2200" dirty="0">
                <a:latin typeface="Times New Roman" panose="02020603050405020304" pitchFamily="18" charset="0"/>
                <a:cs typeface="Times New Roman" panose="02020603050405020304" pitchFamily="18" charset="0"/>
              </a:rPr>
              <a:t>The goal is to ensure that the person selected matches the job requirements and fits well in the organisation. This process is usually handled by HR experts and departmental managers who are trained to identify the best candidates.</a:t>
            </a:r>
          </a:p>
          <a:p>
            <a:pPr marL="0" indent="0">
              <a:buNone/>
            </a:pPr>
            <a:endParaRPr lang="en-US" sz="2200" dirty="0">
              <a:latin typeface="Times New Roman" panose="02020603050405020304" pitchFamily="18" charset="0"/>
              <a:cs typeface="Times New Roman" panose="02020603050405020304" pitchFamily="18" charset="0"/>
            </a:endParaRPr>
          </a:p>
          <a:p>
            <a:pPr marL="0" indent="0">
              <a:buNone/>
            </a:pPr>
            <a:endParaRPr lang="en-US" sz="2200" dirty="0">
              <a:latin typeface="Times New Roman" panose="02020603050405020304" pitchFamily="18" charset="0"/>
              <a:cs typeface="Times New Roman" panose="02020603050405020304" pitchFamily="18" charset="0"/>
            </a:endParaRPr>
          </a:p>
          <a:p>
            <a:pPr marL="0" indent="0">
              <a:buNone/>
            </a:pPr>
            <a:r>
              <a:rPr lang="en-IN" sz="2200"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19476339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BD17233-51F1-79C3-CAF6-42420ECD2A69}"/>
              </a:ext>
            </a:extLst>
          </p:cNvPr>
          <p:cNvSpPr>
            <a:spLocks noGrp="1"/>
          </p:cNvSpPr>
          <p:nvPr>
            <p:ph idx="1"/>
          </p:nvPr>
        </p:nvSpPr>
        <p:spPr/>
        <p:txBody>
          <a:bodyPr>
            <a:normAutofit/>
          </a:bodyPr>
          <a:lstStyle/>
          <a:p>
            <a:pPr marL="0" indent="0">
              <a:buNone/>
            </a:pPr>
            <a:r>
              <a:rPr lang="en-US" sz="2200" b="1" dirty="0">
                <a:solidFill>
                  <a:schemeClr val="accent1"/>
                </a:solidFill>
                <a:latin typeface="Times New Roman" panose="02020603050405020304" pitchFamily="18" charset="0"/>
                <a:cs typeface="Times New Roman" panose="02020603050405020304" pitchFamily="18" charset="0"/>
              </a:rPr>
              <a:t>6. Evaluation and Control: </a:t>
            </a:r>
            <a:r>
              <a:rPr lang="en-US" sz="2200" dirty="0">
                <a:latin typeface="Times New Roman" panose="02020603050405020304" pitchFamily="18" charset="0"/>
                <a:cs typeface="Times New Roman" panose="02020603050405020304" pitchFamily="18" charset="0"/>
              </a:rPr>
              <a:t>The last step is to evaluate and review the entire recruitment process. Since recruitment involves a lot of time, money, and effort, it’s important to check whether the process was efficient and effective.</a:t>
            </a:r>
          </a:p>
          <a:p>
            <a:pPr marL="0" indent="0">
              <a:buNone/>
            </a:pPr>
            <a:r>
              <a:rPr lang="en-US" sz="2200" dirty="0">
                <a:latin typeface="Times New Roman" panose="02020603050405020304" pitchFamily="18" charset="0"/>
                <a:cs typeface="Times New Roman" panose="02020603050405020304" pitchFamily="18" charset="0"/>
              </a:rPr>
              <a:t>Evaluation helps answer questions like:</a:t>
            </a:r>
          </a:p>
          <a:p>
            <a:r>
              <a:rPr lang="en-US" sz="2200" dirty="0">
                <a:latin typeface="Times New Roman" panose="02020603050405020304" pitchFamily="18" charset="0"/>
                <a:cs typeface="Times New Roman" panose="02020603050405020304" pitchFamily="18" charset="0"/>
              </a:rPr>
              <a:t>Did we get enough qualified candidates?</a:t>
            </a:r>
          </a:p>
          <a:p>
            <a:r>
              <a:rPr lang="en-US" sz="2200" dirty="0">
                <a:latin typeface="Times New Roman" panose="02020603050405020304" pitchFamily="18" charset="0"/>
                <a:cs typeface="Times New Roman" panose="02020603050405020304" pitchFamily="18" charset="0"/>
              </a:rPr>
              <a:t>Was the cost of recruitment reasonable?</a:t>
            </a:r>
          </a:p>
          <a:p>
            <a:r>
              <a:rPr lang="en-US" sz="2200" dirty="0">
                <a:latin typeface="Times New Roman" panose="02020603050405020304" pitchFamily="18" charset="0"/>
                <a:cs typeface="Times New Roman" panose="02020603050405020304" pitchFamily="18" charset="0"/>
              </a:rPr>
              <a:t>How many candidates joined and stayed with the company?</a:t>
            </a:r>
          </a:p>
          <a:p>
            <a:pPr marL="0" indent="0">
              <a:buNone/>
            </a:pPr>
            <a:r>
              <a:rPr lang="en-US" sz="2200" dirty="0">
                <a:latin typeface="Times New Roman" panose="02020603050405020304" pitchFamily="18" charset="0"/>
                <a:cs typeface="Times New Roman" panose="02020603050405020304" pitchFamily="18" charset="0"/>
              </a:rPr>
              <a:t>Based on this review, the organisation can improve its future recruitment strategies, save costs, and make better hiring decisions.</a:t>
            </a:r>
          </a:p>
          <a:p>
            <a:pPr marL="0" indent="0">
              <a:buNone/>
            </a:pPr>
            <a:endParaRPr lang="en-IN" dirty="0"/>
          </a:p>
        </p:txBody>
      </p:sp>
    </p:spTree>
    <p:extLst>
      <p:ext uri="{BB962C8B-B14F-4D97-AF65-F5344CB8AC3E}">
        <p14:creationId xmlns:p14="http://schemas.microsoft.com/office/powerpoint/2010/main" val="39884821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4FE4E30-62CA-4B14-6487-2E47367C8FD6}"/>
              </a:ext>
            </a:extLst>
          </p:cNvPr>
          <p:cNvSpPr>
            <a:spLocks noGrp="1"/>
          </p:cNvSpPr>
          <p:nvPr>
            <p:ph idx="1"/>
          </p:nvPr>
        </p:nvSpPr>
        <p:spPr>
          <a:xfrm>
            <a:off x="330741" y="1235413"/>
            <a:ext cx="11634280" cy="5768502"/>
          </a:xfrm>
        </p:spPr>
        <p:txBody>
          <a:bodyPr>
            <a:normAutofit fontScale="92500" lnSpcReduction="20000"/>
          </a:bodyPr>
          <a:lstStyle/>
          <a:p>
            <a:pPr marL="0" indent="0">
              <a:buNone/>
            </a:pPr>
            <a:r>
              <a:rPr lang="en-IN" sz="2400" b="1" dirty="0">
                <a:latin typeface="Times New Roman" panose="02020603050405020304" pitchFamily="18" charset="0"/>
                <a:cs typeface="Times New Roman" panose="02020603050405020304" pitchFamily="18" charset="0"/>
              </a:rPr>
              <a:t>RECRUITMENT METRICS</a:t>
            </a:r>
          </a:p>
          <a:p>
            <a:r>
              <a:rPr lang="en-US" sz="2600" dirty="0">
                <a:latin typeface="Times New Roman" panose="02020603050405020304" pitchFamily="18" charset="0"/>
                <a:cs typeface="Times New Roman" panose="02020603050405020304" pitchFamily="18" charset="0"/>
              </a:rPr>
              <a:t>Recruitment metrics are a standard set of measurements used to manage and improve the process of hiring candidates into an organization.</a:t>
            </a:r>
          </a:p>
          <a:p>
            <a:r>
              <a:rPr lang="en-US" sz="2600" dirty="0">
                <a:latin typeface="Times New Roman" panose="02020603050405020304" pitchFamily="18" charset="0"/>
                <a:cs typeface="Times New Roman" panose="02020603050405020304" pitchFamily="18" charset="0"/>
              </a:rPr>
              <a:t>Recruitment metrics help to check how well the hiring process is working. The right mix of recruiter productivity metrics helps identify what is working well and what is not. By using these metrics, companies can also find out how long it usually takes to fill a job vacancy.</a:t>
            </a:r>
          </a:p>
          <a:p>
            <a:pPr marL="0" indent="0">
              <a:buNone/>
            </a:pPr>
            <a:r>
              <a:rPr lang="en-US" sz="2600" b="1" dirty="0">
                <a:latin typeface="Times New Roman" panose="02020603050405020304" pitchFamily="18" charset="0"/>
                <a:cs typeface="Times New Roman" panose="02020603050405020304" pitchFamily="18" charset="0"/>
              </a:rPr>
              <a:t>There are 8 recruitment metrics:</a:t>
            </a:r>
          </a:p>
          <a:p>
            <a:pPr marL="457200" indent="-457200">
              <a:buAutoNum type="arabicParenR"/>
            </a:pPr>
            <a:r>
              <a:rPr lang="en-IN" sz="2600" dirty="0">
                <a:latin typeface="Times New Roman" panose="02020603050405020304" pitchFamily="18" charset="0"/>
                <a:cs typeface="Times New Roman" panose="02020603050405020304" pitchFamily="18" charset="0"/>
              </a:rPr>
              <a:t>Time to Fill</a:t>
            </a:r>
          </a:p>
          <a:p>
            <a:pPr marL="457200" indent="-457200">
              <a:buAutoNum type="arabicParenR"/>
            </a:pPr>
            <a:r>
              <a:rPr lang="en-US" sz="2600" dirty="0">
                <a:latin typeface="Times New Roman" panose="02020603050405020304" pitchFamily="18" charset="0"/>
                <a:cs typeface="Times New Roman" panose="02020603050405020304" pitchFamily="18" charset="0"/>
              </a:rPr>
              <a:t>Time in Process Step</a:t>
            </a:r>
          </a:p>
          <a:p>
            <a:pPr marL="457200" indent="-457200">
              <a:buAutoNum type="arabicParenR"/>
            </a:pPr>
            <a:r>
              <a:rPr lang="en-IN" sz="2600" dirty="0">
                <a:latin typeface="Times New Roman" panose="02020603050405020304" pitchFamily="18" charset="0"/>
                <a:cs typeface="Times New Roman" panose="02020603050405020304" pitchFamily="18" charset="0"/>
              </a:rPr>
              <a:t>Quality of Hire</a:t>
            </a:r>
          </a:p>
          <a:p>
            <a:pPr marL="457200" indent="-457200">
              <a:buAutoNum type="arabicParenR"/>
            </a:pPr>
            <a:r>
              <a:rPr lang="en-IN" sz="2600" dirty="0">
                <a:latin typeface="Times New Roman" panose="02020603050405020304" pitchFamily="18" charset="0"/>
                <a:cs typeface="Times New Roman" panose="02020603050405020304" pitchFamily="18" charset="0"/>
              </a:rPr>
              <a:t>Interview to Hire Ratio</a:t>
            </a:r>
          </a:p>
          <a:p>
            <a:pPr marL="457200" indent="-457200">
              <a:buAutoNum type="arabicParenR"/>
            </a:pPr>
            <a:r>
              <a:rPr lang="en-IN" sz="2600" dirty="0">
                <a:latin typeface="Times New Roman" panose="02020603050405020304" pitchFamily="18" charset="0"/>
                <a:cs typeface="Times New Roman" panose="02020603050405020304" pitchFamily="18" charset="0"/>
              </a:rPr>
              <a:t>Offer Acceptance Rate</a:t>
            </a:r>
          </a:p>
          <a:p>
            <a:pPr marL="457200" indent="-457200">
              <a:buAutoNum type="arabicParenR"/>
            </a:pPr>
            <a:r>
              <a:rPr lang="en-IN" sz="2600" dirty="0">
                <a:latin typeface="Times New Roman" panose="02020603050405020304" pitchFamily="18" charset="0"/>
                <a:cs typeface="Times New Roman" panose="02020603050405020304" pitchFamily="18" charset="0"/>
              </a:rPr>
              <a:t>Application Drop-Off Rate</a:t>
            </a:r>
          </a:p>
          <a:p>
            <a:pPr marL="457200" indent="-457200">
              <a:buAutoNum type="arabicParenR"/>
            </a:pPr>
            <a:r>
              <a:rPr lang="en-IN" sz="2600" dirty="0">
                <a:latin typeface="Times New Roman" panose="02020603050405020304" pitchFamily="18" charset="0"/>
                <a:cs typeface="Times New Roman" panose="02020603050405020304" pitchFamily="18" charset="0"/>
              </a:rPr>
              <a:t>Candidate Net Promoter Score (NPS)</a:t>
            </a:r>
          </a:p>
          <a:p>
            <a:pPr marL="457200" indent="-457200">
              <a:buAutoNum type="arabicParenR"/>
            </a:pPr>
            <a:r>
              <a:rPr lang="en-IN" sz="2600" dirty="0">
                <a:latin typeface="Times New Roman" panose="02020603050405020304" pitchFamily="18" charset="0"/>
                <a:cs typeface="Times New Roman" panose="02020603050405020304" pitchFamily="18" charset="0"/>
              </a:rPr>
              <a:t>Cost to Fill</a:t>
            </a:r>
            <a:endParaRPr lang="en-IN" sz="2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622784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82D89E6-02A5-9951-0AA3-C0B731D41D4A}"/>
              </a:ext>
            </a:extLst>
          </p:cNvPr>
          <p:cNvSpPr>
            <a:spLocks noGrp="1"/>
          </p:cNvSpPr>
          <p:nvPr>
            <p:ph idx="1"/>
          </p:nvPr>
        </p:nvSpPr>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MILLENNIALS AT THE WORK PLACE</a:t>
            </a:r>
          </a:p>
          <a:p>
            <a:pPr marL="0" indent="0">
              <a:buNone/>
            </a:pPr>
            <a:endParaRPr lang="en-IN" sz="2400"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1DE380A2-D485-8AF2-EEAF-2CA9ACC10C7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9540" y="2506662"/>
            <a:ext cx="9786620" cy="3670301"/>
          </a:xfrm>
          <a:prstGeom prst="rect">
            <a:avLst/>
          </a:prstGeom>
        </p:spPr>
      </p:pic>
    </p:spTree>
    <p:extLst>
      <p:ext uri="{BB962C8B-B14F-4D97-AF65-F5344CB8AC3E}">
        <p14:creationId xmlns:p14="http://schemas.microsoft.com/office/powerpoint/2010/main" val="36201204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74BA30F-1314-4F01-AE97-32E541453428}"/>
              </a:ext>
            </a:extLst>
          </p:cNvPr>
          <p:cNvSpPr>
            <a:spLocks noGrp="1"/>
          </p:cNvSpPr>
          <p:nvPr>
            <p:ph idx="1"/>
          </p:nvPr>
        </p:nvSpPr>
        <p:spPr>
          <a:xfrm>
            <a:off x="233463" y="1225684"/>
            <a:ext cx="11741285" cy="5447489"/>
          </a:xfrm>
        </p:spPr>
        <p:txBody>
          <a:bodyPr>
            <a:normAutofit lnSpcReduction="10000"/>
          </a:bodyPr>
          <a:lstStyle/>
          <a:p>
            <a:pPr marL="0" indent="0">
              <a:buNone/>
            </a:pPr>
            <a:r>
              <a:rPr lang="en-US" sz="2200" b="1" dirty="0">
                <a:latin typeface="Times New Roman" panose="02020603050405020304" pitchFamily="18" charset="0"/>
                <a:cs typeface="Times New Roman" panose="02020603050405020304" pitchFamily="18" charset="0"/>
              </a:rPr>
              <a:t>1. Time to fill: </a:t>
            </a:r>
            <a:r>
              <a:rPr lang="en-US" sz="2200" dirty="0">
                <a:latin typeface="Times New Roman" panose="02020603050405020304" pitchFamily="18" charset="0"/>
                <a:cs typeface="Times New Roman" panose="02020603050405020304" pitchFamily="18" charset="0"/>
              </a:rPr>
              <a:t>Time to fill means the total number of days it takes for a company to find and hire the right candidate for an open job. Tracking this metric is very important because it affects how quickly a company can bring in talented people.</a:t>
            </a:r>
          </a:p>
          <a:p>
            <a:pPr marL="0" indent="0">
              <a:buNone/>
            </a:pPr>
            <a:r>
              <a:rPr lang="en-US" sz="2200" dirty="0">
                <a:latin typeface="Times New Roman" panose="02020603050405020304" pitchFamily="18" charset="0"/>
                <a:cs typeface="Times New Roman" panose="02020603050405020304" pitchFamily="18" charset="0"/>
              </a:rPr>
              <a:t>On average, it takes about 42 days to fill a position, but this time can vary across different industries. For example, hiring in the healthcare sector usually takes longer than in a call center, where jobs are filled faster. In some cases, a few organizations can even fill a position on the same day it opens.</a:t>
            </a:r>
          </a:p>
          <a:p>
            <a:pPr marL="0" indent="0">
              <a:buNone/>
            </a:pPr>
            <a:r>
              <a:rPr lang="en-US" sz="2200" dirty="0">
                <a:latin typeface="Times New Roman" panose="02020603050405020304" pitchFamily="18" charset="0"/>
                <a:cs typeface="Times New Roman" panose="02020603050405020304" pitchFamily="18" charset="0"/>
              </a:rPr>
              <a:t>Each company should find its own recruitment benchmark that is, the average time it usually takes them to fill a job. By calculating and improving this time, recruiters can make their hiring process more efficient.</a:t>
            </a:r>
          </a:p>
          <a:p>
            <a:pPr marL="0" indent="0">
              <a:buNone/>
            </a:pPr>
            <a:r>
              <a:rPr lang="en-US" sz="2200" dirty="0">
                <a:latin typeface="Times New Roman" panose="02020603050405020304" pitchFamily="18" charset="0"/>
                <a:cs typeface="Times New Roman" panose="02020603050405020304" pitchFamily="18" charset="0"/>
              </a:rPr>
              <a:t>Managing and reducing the time to fill helps companies hire faster, save time, and secure top talent before competitors do.</a:t>
            </a:r>
          </a:p>
          <a:p>
            <a:pPr marL="0" indent="0">
              <a:buNone/>
            </a:pPr>
            <a:r>
              <a:rPr lang="en-US" sz="2200" b="1" dirty="0">
                <a:latin typeface="Times New Roman" panose="02020603050405020304" pitchFamily="18" charset="0"/>
                <a:cs typeface="Times New Roman" panose="02020603050405020304" pitchFamily="18" charset="0"/>
              </a:rPr>
              <a:t>2. Time in process step: </a:t>
            </a:r>
            <a:r>
              <a:rPr lang="en-US" sz="2200" dirty="0">
                <a:latin typeface="Times New Roman" panose="02020603050405020304" pitchFamily="18" charset="0"/>
                <a:cs typeface="Times New Roman" panose="02020603050405020304" pitchFamily="18" charset="0"/>
              </a:rPr>
              <a:t>This metric measures how long candidates spend in each stage of the recruitment process, such as screening, interviews, or manager reviews. </a:t>
            </a:r>
          </a:p>
          <a:p>
            <a:pPr marL="0" indent="0">
              <a:buNone/>
            </a:pPr>
            <a:r>
              <a:rPr lang="en-US" sz="2200" dirty="0">
                <a:latin typeface="Times New Roman" panose="02020603050405020304" pitchFamily="18" charset="0"/>
                <a:cs typeface="Times New Roman" panose="02020603050405020304" pitchFamily="18" charset="0"/>
              </a:rPr>
              <a:t>It helps to identify delays or bottlenecks that slow down hiring. For example, if candidates wait too long for interview feedback, it may signal that the process needs improvement. </a:t>
            </a:r>
          </a:p>
          <a:p>
            <a:pPr marL="0" indent="0">
              <a:buNone/>
            </a:pPr>
            <a:r>
              <a:rPr lang="en-US" sz="2200" dirty="0">
                <a:latin typeface="Times New Roman" panose="02020603050405020304" pitchFamily="18" charset="0"/>
                <a:cs typeface="Times New Roman" panose="02020603050405020304" pitchFamily="18" charset="0"/>
              </a:rPr>
              <a:t>By analysing each step, recruiters can find ways to make hiring faster and smoother, such as using automation or improving communication with hiring managers</a:t>
            </a:r>
          </a:p>
          <a:p>
            <a:pPr marL="0" indent="0">
              <a:buNone/>
            </a:pPr>
            <a:endParaRPr lang="en-IN" dirty="0"/>
          </a:p>
        </p:txBody>
      </p:sp>
    </p:spTree>
    <p:extLst>
      <p:ext uri="{BB962C8B-B14F-4D97-AF65-F5344CB8AC3E}">
        <p14:creationId xmlns:p14="http://schemas.microsoft.com/office/powerpoint/2010/main" val="36508520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AE840C1-44CA-8A3B-20DA-1C1F9DB4D908}"/>
              </a:ext>
            </a:extLst>
          </p:cNvPr>
          <p:cNvSpPr>
            <a:spLocks noGrp="1"/>
          </p:cNvSpPr>
          <p:nvPr>
            <p:ph idx="1"/>
          </p:nvPr>
        </p:nvSpPr>
        <p:spPr>
          <a:xfrm>
            <a:off x="214009" y="1361872"/>
            <a:ext cx="11731557" cy="5389124"/>
          </a:xfrm>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3) Quality of Hire: </a:t>
            </a:r>
            <a:r>
              <a:rPr lang="en-US" sz="2200" dirty="0">
                <a:latin typeface="Times New Roman" panose="02020603050405020304" pitchFamily="18" charset="0"/>
                <a:cs typeface="Times New Roman" panose="02020603050405020304" pitchFamily="18" charset="0"/>
              </a:rPr>
              <a:t>Quality of hire shows how well the new employees perform and how long they stay with the company. It indicates how effective the recruitment team is at finding skilled and reliable talent. </a:t>
            </a:r>
          </a:p>
          <a:p>
            <a:pPr marL="0" indent="0">
              <a:buNone/>
            </a:pPr>
            <a:r>
              <a:rPr lang="en-US" sz="2200" dirty="0">
                <a:latin typeface="Times New Roman" panose="02020603050405020304" pitchFamily="18" charset="0"/>
                <a:cs typeface="Times New Roman" panose="02020603050405020304" pitchFamily="18" charset="0"/>
              </a:rPr>
              <a:t>High-quality hires contribute positively to the organization and have lower chances of leaving early. This metric is very important to business leaders because it directly impacts productivity and overall company performance. </a:t>
            </a:r>
          </a:p>
          <a:p>
            <a:pPr marL="0" indent="0">
              <a:buNone/>
            </a:pPr>
            <a:r>
              <a:rPr lang="en-US" sz="2200" dirty="0">
                <a:latin typeface="Times New Roman" panose="02020603050405020304" pitchFamily="18" charset="0"/>
                <a:cs typeface="Times New Roman" panose="02020603050405020304" pitchFamily="18" charset="0"/>
              </a:rPr>
              <a:t>Using technology like AI can help improve the quality of hire by identifying the best candidates more accurately.</a:t>
            </a:r>
          </a:p>
          <a:p>
            <a:pPr marL="0" indent="0">
              <a:buNone/>
            </a:pPr>
            <a:r>
              <a:rPr lang="en-US" sz="2200" b="1" dirty="0">
                <a:latin typeface="Times New Roman" panose="02020603050405020304" pitchFamily="18" charset="0"/>
                <a:cs typeface="Times New Roman" panose="02020603050405020304" pitchFamily="18" charset="0"/>
              </a:rPr>
              <a:t>4) Interview to Hire Ratio: </a:t>
            </a:r>
            <a:r>
              <a:rPr lang="en-US" sz="2200" dirty="0">
                <a:latin typeface="Times New Roman" panose="02020603050405020304" pitchFamily="18" charset="0"/>
                <a:cs typeface="Times New Roman" panose="02020603050405020304" pitchFamily="18" charset="0"/>
              </a:rPr>
              <a:t>The interview to hire ratio measures how many interviews are needed to make one successful hire. </a:t>
            </a:r>
          </a:p>
          <a:p>
            <a:pPr marL="0" indent="0">
              <a:buNone/>
            </a:pPr>
            <a:r>
              <a:rPr lang="en-US" sz="2200" dirty="0">
                <a:latin typeface="Times New Roman" panose="02020603050405020304" pitchFamily="18" charset="0"/>
                <a:cs typeface="Times New Roman" panose="02020603050405020304" pitchFamily="18" charset="0"/>
              </a:rPr>
              <a:t>For instance, if a hiring manager interviews four candidates to fill one position, the ratio is 4:1. A lower ratio means that the recruiter is effectively screening candidates and presenting only the most suitable ones. </a:t>
            </a:r>
          </a:p>
          <a:p>
            <a:pPr marL="0" indent="0">
              <a:buNone/>
            </a:pPr>
            <a:r>
              <a:rPr lang="en-US" sz="2200" dirty="0">
                <a:latin typeface="Times New Roman" panose="02020603050405020304" pitchFamily="18" charset="0"/>
                <a:cs typeface="Times New Roman" panose="02020603050405020304" pitchFamily="18" charset="0"/>
              </a:rPr>
              <a:t>Maintaining a good ratio ensures that hiring managers spend less time interviewing and more time focusing on other important tasks, leading to wasted time and effort.</a:t>
            </a:r>
          </a:p>
          <a:p>
            <a:endParaRPr lang="en-US" dirty="0"/>
          </a:p>
          <a:p>
            <a:pPr marL="0" indent="0">
              <a:buNone/>
            </a:pPr>
            <a:endParaRPr lang="en-IN" dirty="0"/>
          </a:p>
        </p:txBody>
      </p:sp>
    </p:spTree>
    <p:extLst>
      <p:ext uri="{BB962C8B-B14F-4D97-AF65-F5344CB8AC3E}">
        <p14:creationId xmlns:p14="http://schemas.microsoft.com/office/powerpoint/2010/main" val="11623305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23EE49F-402D-0F6A-65BE-404CB86E2888}"/>
              </a:ext>
            </a:extLst>
          </p:cNvPr>
          <p:cNvSpPr>
            <a:spLocks noGrp="1"/>
          </p:cNvSpPr>
          <p:nvPr>
            <p:ph idx="1"/>
          </p:nvPr>
        </p:nvSpPr>
        <p:spPr>
          <a:xfrm>
            <a:off x="282102" y="1896894"/>
            <a:ext cx="11799651" cy="5447489"/>
          </a:xfrm>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5) Offer Acceptance Rate: </a:t>
            </a:r>
            <a:r>
              <a:rPr lang="en-US" sz="2200" dirty="0">
                <a:latin typeface="Times New Roman" panose="02020603050405020304" pitchFamily="18" charset="0"/>
                <a:cs typeface="Times New Roman" panose="02020603050405020304" pitchFamily="18" charset="0"/>
              </a:rPr>
              <a:t>This metric compares the number of candidates who accept job offers to the total number of offers made. </a:t>
            </a:r>
          </a:p>
          <a:p>
            <a:pPr marL="0" indent="0">
              <a:buNone/>
            </a:pPr>
            <a:r>
              <a:rPr lang="en-US" sz="2200" dirty="0">
                <a:latin typeface="Times New Roman" panose="02020603050405020304" pitchFamily="18" charset="0"/>
                <a:cs typeface="Times New Roman" panose="02020603050405020304" pitchFamily="18" charset="0"/>
              </a:rPr>
              <a:t>A high offer acceptance rate shows that candidates find your job offers attractive and competitive. A low rate may indicate that offers are too slow, salaries are low, or the company’s image needs improvement. </a:t>
            </a:r>
          </a:p>
          <a:p>
            <a:pPr marL="0" indent="0">
              <a:buNone/>
            </a:pPr>
            <a:r>
              <a:rPr lang="en-US" sz="2200" dirty="0">
                <a:latin typeface="Times New Roman" panose="02020603050405020304" pitchFamily="18" charset="0"/>
                <a:cs typeface="Times New Roman" panose="02020603050405020304" pitchFamily="18" charset="0"/>
              </a:rPr>
              <a:t>Tracking this helps recruiters understand if they need to improve offer packages, communication, or speed to prevent losing good candidates to competitors.</a:t>
            </a:r>
          </a:p>
          <a:p>
            <a:pPr marL="0" indent="0">
              <a:buNone/>
            </a:pPr>
            <a:r>
              <a:rPr lang="en-US" sz="2200" b="1" dirty="0">
                <a:latin typeface="Times New Roman" panose="02020603050405020304" pitchFamily="18" charset="0"/>
                <a:cs typeface="Times New Roman" panose="02020603050405020304" pitchFamily="18" charset="0"/>
              </a:rPr>
              <a:t>6) Application Drop-Off Rate: </a:t>
            </a:r>
            <a:r>
              <a:rPr lang="en-US" sz="2200" dirty="0">
                <a:latin typeface="Times New Roman" panose="02020603050405020304" pitchFamily="18" charset="0"/>
                <a:cs typeface="Times New Roman" panose="02020603050405020304" pitchFamily="18" charset="0"/>
              </a:rPr>
              <a:t>The application drop-off rate measures how many candidates start but do not complete the job application. </a:t>
            </a:r>
          </a:p>
          <a:p>
            <a:pPr marL="0" indent="0">
              <a:buNone/>
            </a:pPr>
            <a:r>
              <a:rPr lang="en-US" sz="2200" dirty="0">
                <a:latin typeface="Times New Roman" panose="02020603050405020304" pitchFamily="18" charset="0"/>
                <a:cs typeface="Times New Roman" panose="02020603050405020304" pitchFamily="18" charset="0"/>
              </a:rPr>
              <a:t>A high drop-off rate often means the application process is too long, complicated, or not mobile-friendly. Simplifying the application form and making it easier to complete helps improve the candidate experience and attract more qualified applicants. </a:t>
            </a:r>
            <a:endParaRPr lang="en-IN" dirty="0"/>
          </a:p>
        </p:txBody>
      </p:sp>
    </p:spTree>
    <p:extLst>
      <p:ext uri="{BB962C8B-B14F-4D97-AF65-F5344CB8AC3E}">
        <p14:creationId xmlns:p14="http://schemas.microsoft.com/office/powerpoint/2010/main" val="290065146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011D32B-F6EA-F667-F961-76A8C29CCB7D}"/>
              </a:ext>
            </a:extLst>
          </p:cNvPr>
          <p:cNvSpPr>
            <a:spLocks noGrp="1"/>
          </p:cNvSpPr>
          <p:nvPr>
            <p:ph idx="1"/>
          </p:nvPr>
        </p:nvSpPr>
        <p:spPr>
          <a:xfrm>
            <a:off x="165371" y="1585607"/>
            <a:ext cx="11682919" cy="5398851"/>
          </a:xfrm>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7) Candidate Net Promoter Score (NPS): </a:t>
            </a:r>
            <a:r>
              <a:rPr lang="en-US" sz="2200" dirty="0">
                <a:latin typeface="Times New Roman" panose="02020603050405020304" pitchFamily="18" charset="0"/>
                <a:cs typeface="Times New Roman" panose="02020603050405020304" pitchFamily="18" charset="0"/>
              </a:rPr>
              <a:t>Candidate NPS measures how satisfied candidates are with their recruitment experience. It is usually determined by asking candidates how likely they are to recommend the company’s recruitment process to others. </a:t>
            </a:r>
          </a:p>
          <a:p>
            <a:pPr marL="0" indent="0">
              <a:buNone/>
            </a:pPr>
            <a:r>
              <a:rPr lang="en-US" sz="2200" dirty="0">
                <a:latin typeface="Times New Roman" panose="02020603050405020304" pitchFamily="18" charset="0"/>
                <a:cs typeface="Times New Roman" panose="02020603050405020304" pitchFamily="18" charset="0"/>
              </a:rPr>
              <a:t>A positive score means candidates had a good experience, even if they were not selected. This is important because a strong reputation among candidates improves the company’s employer brand and helps attract more applicants in the future.</a:t>
            </a:r>
          </a:p>
          <a:p>
            <a:pPr marL="0" indent="0">
              <a:buNone/>
            </a:pPr>
            <a:r>
              <a:rPr lang="en-US" sz="2200" b="1" dirty="0">
                <a:latin typeface="Times New Roman" panose="02020603050405020304" pitchFamily="18" charset="0"/>
                <a:cs typeface="Times New Roman" panose="02020603050405020304" pitchFamily="18" charset="0"/>
              </a:rPr>
              <a:t>8) Cost to Fill: </a:t>
            </a:r>
            <a:r>
              <a:rPr lang="en-US" sz="2200" dirty="0">
                <a:latin typeface="Times New Roman" panose="02020603050405020304" pitchFamily="18" charset="0"/>
                <a:cs typeface="Times New Roman" panose="02020603050405020304" pitchFamily="18" charset="0"/>
              </a:rPr>
              <a:t>Cost to fill tracks the total amount of money spent to hire a new employee, including advertising, recruiter salaries, and onboarding expenses(paper work, orientation, training).</a:t>
            </a:r>
          </a:p>
          <a:p>
            <a:pPr marL="0" indent="0">
              <a:buNone/>
            </a:pPr>
            <a:r>
              <a:rPr lang="en-US" sz="2200" dirty="0">
                <a:latin typeface="Times New Roman" panose="02020603050405020304" pitchFamily="18" charset="0"/>
                <a:cs typeface="Times New Roman" panose="02020603050405020304" pitchFamily="18" charset="0"/>
              </a:rPr>
              <a:t> It helps organizations to understand the financial impact of their hiring process. </a:t>
            </a:r>
          </a:p>
          <a:p>
            <a:pPr marL="0" indent="0">
              <a:buNone/>
            </a:pPr>
            <a:r>
              <a:rPr lang="en-US" sz="2200" dirty="0">
                <a:latin typeface="Times New Roman" panose="02020603050405020304" pitchFamily="18" charset="0"/>
                <a:cs typeface="Times New Roman" panose="02020603050405020304" pitchFamily="18" charset="0"/>
              </a:rPr>
              <a:t>A shorter time to fill often reduces costs, while improving the quality of hire can justify higher spending. Monitoring this metric helps companies maintain a balance between hiring costs and getting the best talent efficiently.</a:t>
            </a:r>
          </a:p>
          <a:p>
            <a:endParaRPr lang="en-IN" dirty="0"/>
          </a:p>
        </p:txBody>
      </p:sp>
    </p:spTree>
    <p:extLst>
      <p:ext uri="{BB962C8B-B14F-4D97-AF65-F5344CB8AC3E}">
        <p14:creationId xmlns:p14="http://schemas.microsoft.com/office/powerpoint/2010/main" val="124613252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57E98D2-7561-6FE3-8C0E-F26AFCC26900}"/>
              </a:ext>
            </a:extLst>
          </p:cNvPr>
          <p:cNvSpPr>
            <a:spLocks noGrp="1"/>
          </p:cNvSpPr>
          <p:nvPr>
            <p:ph idx="1"/>
          </p:nvPr>
        </p:nvSpPr>
        <p:spPr>
          <a:xfrm>
            <a:off x="838200" y="1478604"/>
            <a:ext cx="10515600" cy="4863729"/>
          </a:xfrm>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FACTORS AFFECTING RECRUITMENT STRATEGY</a:t>
            </a:r>
          </a:p>
          <a:p>
            <a:pPr marL="0" indent="0">
              <a:buNone/>
            </a:pPr>
            <a:endParaRPr lang="en-IN" sz="2200" b="1"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FACA95AF-A66A-371F-6447-F1409D9CB60F}"/>
              </a:ext>
            </a:extLst>
          </p:cNvPr>
          <p:cNvPicPr>
            <a:picLocks noChangeAspect="1"/>
          </p:cNvPicPr>
          <p:nvPr/>
        </p:nvPicPr>
        <p:blipFill>
          <a:blip r:embed="rId2"/>
          <a:stretch>
            <a:fillRect/>
          </a:stretch>
        </p:blipFill>
        <p:spPr>
          <a:xfrm>
            <a:off x="924128" y="1848257"/>
            <a:ext cx="10011383" cy="4727641"/>
          </a:xfrm>
          <a:prstGeom prst="rect">
            <a:avLst/>
          </a:prstGeom>
        </p:spPr>
      </p:pic>
    </p:spTree>
    <p:extLst>
      <p:ext uri="{BB962C8B-B14F-4D97-AF65-F5344CB8AC3E}">
        <p14:creationId xmlns:p14="http://schemas.microsoft.com/office/powerpoint/2010/main" val="230628266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CB88032-782B-4717-A800-37FED72617B7}"/>
              </a:ext>
            </a:extLst>
          </p:cNvPr>
          <p:cNvSpPr>
            <a:spLocks noGrp="1"/>
          </p:cNvSpPr>
          <p:nvPr>
            <p:ph idx="1"/>
          </p:nvPr>
        </p:nvSpPr>
        <p:spPr>
          <a:xfrm>
            <a:off x="264268" y="1264596"/>
            <a:ext cx="11663464" cy="5418306"/>
          </a:xfrm>
        </p:spPr>
        <p:txBody>
          <a:bodyPr>
            <a:normAutofit fontScale="62500" lnSpcReduction="20000"/>
          </a:bodyPr>
          <a:lstStyle/>
          <a:p>
            <a:pPr marL="0" indent="0">
              <a:buNone/>
            </a:pPr>
            <a:r>
              <a:rPr lang="en-US" sz="3500" b="1" dirty="0">
                <a:latin typeface="Times New Roman" panose="02020603050405020304" pitchFamily="18" charset="0"/>
                <a:cs typeface="Times New Roman" panose="02020603050405020304" pitchFamily="18" charset="0"/>
              </a:rPr>
              <a:t>1. External Factors: </a:t>
            </a:r>
            <a:r>
              <a:rPr lang="en-US" sz="3500" dirty="0">
                <a:latin typeface="Times New Roman" panose="02020603050405020304" pitchFamily="18" charset="0"/>
                <a:cs typeface="Times New Roman" panose="02020603050405020304" pitchFamily="18" charset="0"/>
              </a:rPr>
              <a:t>External factors are outside influences that affect recruitment but are beyond the organization’s control. The company must adapt its hiring process according to these changes.</a:t>
            </a:r>
          </a:p>
          <a:p>
            <a:pPr marL="514350" indent="-514350">
              <a:buAutoNum type="alphaLcParenR"/>
            </a:pPr>
            <a:r>
              <a:rPr lang="en-US" sz="3500" b="1" dirty="0">
                <a:latin typeface="Times New Roman" panose="02020603050405020304" pitchFamily="18" charset="0"/>
                <a:cs typeface="Times New Roman" panose="02020603050405020304" pitchFamily="18" charset="0"/>
              </a:rPr>
              <a:t>Political and Legal Factors: </a:t>
            </a:r>
            <a:r>
              <a:rPr lang="en-US" sz="3500" dirty="0">
                <a:latin typeface="Times New Roman" panose="02020603050405020304" pitchFamily="18" charset="0"/>
                <a:cs typeface="Times New Roman" panose="02020603050405020304" pitchFamily="18" charset="0"/>
              </a:rPr>
              <a:t>Government laws and policies, such as reservation systems for Scheduled Castes and Scheduled Tribes, affect how organizations recruit. </a:t>
            </a:r>
          </a:p>
          <a:p>
            <a:pPr marL="514350" indent="-514350">
              <a:buAutoNum type="alphaLcParenR"/>
            </a:pPr>
            <a:r>
              <a:rPr lang="en-US" sz="3500" b="1" dirty="0">
                <a:latin typeface="Times New Roman" panose="02020603050405020304" pitchFamily="18" charset="0"/>
                <a:cs typeface="Times New Roman" panose="02020603050405020304" pitchFamily="18" charset="0"/>
              </a:rPr>
              <a:t>Technological Factors: </a:t>
            </a:r>
            <a:r>
              <a:rPr lang="en-US" sz="3500" dirty="0">
                <a:latin typeface="Times New Roman" panose="02020603050405020304" pitchFamily="18" charset="0"/>
                <a:cs typeface="Times New Roman" panose="02020603050405020304" pitchFamily="18" charset="0"/>
              </a:rPr>
              <a:t>When new technology is introduced, companies need employees who are skilled and tech-savvy. This increases the demand for workers with updated technical knowledge.</a:t>
            </a:r>
          </a:p>
          <a:p>
            <a:pPr marL="514350" indent="-514350">
              <a:buAutoNum type="alphaLcParenR"/>
            </a:pPr>
            <a:r>
              <a:rPr lang="en-US" sz="3500" b="1" dirty="0">
                <a:latin typeface="Times New Roman" panose="02020603050405020304" pitchFamily="18" charset="0"/>
                <a:cs typeface="Times New Roman" panose="02020603050405020304" pitchFamily="18" charset="0"/>
              </a:rPr>
              <a:t>Socio-Economic Factors: </a:t>
            </a:r>
            <a:r>
              <a:rPr lang="en-US" sz="3500" dirty="0">
                <a:latin typeface="Times New Roman" panose="02020603050405020304" pitchFamily="18" charset="0"/>
                <a:cs typeface="Times New Roman" panose="02020603050405020304" pitchFamily="18" charset="0"/>
              </a:rPr>
              <a:t>Changes in social and economic conditions — like ethics, minimum wages, child labour laws, recessions, or booms — affect recruitment. For example, during a recession, companies may stop hiring or lay off workers, while during growth periods, they may hire more.</a:t>
            </a:r>
          </a:p>
          <a:p>
            <a:pPr marL="514350" indent="-514350">
              <a:buAutoNum type="alphaLcParenR"/>
            </a:pPr>
            <a:r>
              <a:rPr lang="en-US" sz="3500" b="1" dirty="0">
                <a:latin typeface="Times New Roman" panose="02020603050405020304" pitchFamily="18" charset="0"/>
                <a:cs typeface="Times New Roman" panose="02020603050405020304" pitchFamily="18" charset="0"/>
              </a:rPr>
              <a:t>Supply and Demand: </a:t>
            </a:r>
            <a:r>
              <a:rPr lang="en-US" sz="3500" dirty="0">
                <a:latin typeface="Times New Roman" panose="02020603050405020304" pitchFamily="18" charset="0"/>
                <a:cs typeface="Times New Roman" panose="02020603050405020304" pitchFamily="18" charset="0"/>
              </a:rPr>
              <a:t>When there is high demand for a certain skill but low supply of qualified candidates, it becomes harder to recruit. Recruitment success depends on the availability of skilled workers in the job market.</a:t>
            </a:r>
          </a:p>
          <a:p>
            <a:pPr marL="514350" indent="-514350">
              <a:buAutoNum type="alphaLcParenR"/>
            </a:pPr>
            <a:r>
              <a:rPr lang="en-US" sz="3500" b="1" dirty="0" err="1">
                <a:latin typeface="Times New Roman" panose="02020603050405020304" pitchFamily="18" charset="0"/>
                <a:cs typeface="Times New Roman" panose="02020603050405020304" pitchFamily="18" charset="0"/>
              </a:rPr>
              <a:t>Labour</a:t>
            </a:r>
            <a:r>
              <a:rPr lang="en-US" sz="3500" b="1" dirty="0">
                <a:latin typeface="Times New Roman" panose="02020603050405020304" pitchFamily="18" charset="0"/>
                <a:cs typeface="Times New Roman" panose="02020603050405020304" pitchFamily="18" charset="0"/>
              </a:rPr>
              <a:t> Market: </a:t>
            </a:r>
            <a:r>
              <a:rPr lang="en-US" sz="3500" dirty="0">
                <a:latin typeface="Times New Roman" panose="02020603050405020304" pitchFamily="18" charset="0"/>
                <a:cs typeface="Times New Roman" panose="02020603050405020304" pitchFamily="18" charset="0"/>
              </a:rPr>
              <a:t>The availability of workers in the area influences hiring. If there is surplus labour, companies can easily hire at lower wages; if there is a shortage, hiring becomes more difficult and expensive.</a:t>
            </a:r>
          </a:p>
          <a:p>
            <a:pPr marL="514350" indent="-514350">
              <a:buAutoNum type="alphaLcParenR"/>
            </a:pPr>
            <a:r>
              <a:rPr lang="en-US" sz="3500" b="1" dirty="0">
                <a:latin typeface="Times New Roman" panose="02020603050405020304" pitchFamily="18" charset="0"/>
                <a:cs typeface="Times New Roman" panose="02020603050405020304" pitchFamily="18" charset="0"/>
              </a:rPr>
              <a:t>Organization’s Image: </a:t>
            </a:r>
            <a:r>
              <a:rPr lang="en-US" sz="3500" dirty="0">
                <a:latin typeface="Times New Roman" panose="02020603050405020304" pitchFamily="18" charset="0"/>
                <a:cs typeface="Times New Roman" panose="02020603050405020304" pitchFamily="18" charset="0"/>
              </a:rPr>
              <a:t>A company’s reputation plays an important role. If the organization has a good image, it will attract more qualified candidates. A poor image may discourage applicants from applying.</a:t>
            </a:r>
          </a:p>
          <a:p>
            <a:pPr marL="0" indent="0">
              <a:buNone/>
            </a:pPr>
            <a:endParaRPr lang="en-IN" dirty="0"/>
          </a:p>
        </p:txBody>
      </p:sp>
    </p:spTree>
    <p:extLst>
      <p:ext uri="{BB962C8B-B14F-4D97-AF65-F5344CB8AC3E}">
        <p14:creationId xmlns:p14="http://schemas.microsoft.com/office/powerpoint/2010/main" val="15785849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3E126AB-269F-57CA-B81C-22501C0BB543}"/>
              </a:ext>
            </a:extLst>
          </p:cNvPr>
          <p:cNvSpPr>
            <a:spLocks noGrp="1"/>
          </p:cNvSpPr>
          <p:nvPr>
            <p:ph idx="1"/>
          </p:nvPr>
        </p:nvSpPr>
        <p:spPr>
          <a:xfrm>
            <a:off x="194553" y="1196502"/>
            <a:ext cx="11809379" cy="5554494"/>
          </a:xfrm>
        </p:spPr>
        <p:txBody>
          <a:bodyPr>
            <a:normAutofit fontScale="92500" lnSpcReduction="10000"/>
          </a:bodyPr>
          <a:lstStyle/>
          <a:p>
            <a:pPr marL="0" indent="0">
              <a:buNone/>
            </a:pPr>
            <a:r>
              <a:rPr lang="en-US" sz="2400" b="1" dirty="0">
                <a:latin typeface="Times New Roman" panose="02020603050405020304" pitchFamily="18" charset="0"/>
                <a:cs typeface="Times New Roman" panose="02020603050405020304" pitchFamily="18" charset="0"/>
              </a:rPr>
              <a:t>2. Internal Factors: </a:t>
            </a:r>
            <a:r>
              <a:rPr lang="en-US" sz="2400" dirty="0">
                <a:latin typeface="Times New Roman" panose="02020603050405020304" pitchFamily="18" charset="0"/>
                <a:cs typeface="Times New Roman" panose="02020603050405020304" pitchFamily="18" charset="0"/>
              </a:rPr>
              <a:t>Internal factors are within the organization’s control, but they still strongly affect how recruitment is carried out.</a:t>
            </a:r>
          </a:p>
          <a:p>
            <a:pPr marL="0" indent="0">
              <a:buNone/>
            </a:pPr>
            <a:r>
              <a:rPr lang="en-US" sz="2400" b="1" dirty="0">
                <a:latin typeface="Times New Roman" panose="02020603050405020304" pitchFamily="18" charset="0"/>
                <a:cs typeface="Times New Roman" panose="02020603050405020304" pitchFamily="18" charset="0"/>
              </a:rPr>
              <a:t>a) Recruitment Policy: </a:t>
            </a:r>
            <a:r>
              <a:rPr lang="en-US" sz="2400" dirty="0">
                <a:latin typeface="Times New Roman" panose="02020603050405020304" pitchFamily="18" charset="0"/>
                <a:cs typeface="Times New Roman" panose="02020603050405020304" pitchFamily="18" charset="0"/>
              </a:rPr>
              <a:t>Each company has its own policy — some prefer internal recruitment (promoting existing employees), while others focus on external recruitment (hiring new talent from outside).</a:t>
            </a:r>
          </a:p>
          <a:p>
            <a:pPr marL="0" indent="0">
              <a:buNone/>
            </a:pPr>
            <a:r>
              <a:rPr lang="en-US" sz="2400" b="1" dirty="0">
                <a:latin typeface="Times New Roman" panose="02020603050405020304" pitchFamily="18" charset="0"/>
                <a:cs typeface="Times New Roman" panose="02020603050405020304" pitchFamily="18" charset="0"/>
              </a:rPr>
              <a:t>b) Size of the Business Unit: </a:t>
            </a:r>
            <a:r>
              <a:rPr lang="en-US" sz="2400" dirty="0">
                <a:latin typeface="Times New Roman" panose="02020603050405020304" pitchFamily="18" charset="0"/>
                <a:cs typeface="Times New Roman" panose="02020603050405020304" pitchFamily="18" charset="0"/>
              </a:rPr>
              <a:t>Small companies need fewer employees, so their recruitment process is simple. Large organizations hire in bulk, so their process is more formal, lengthy, and structured.</a:t>
            </a:r>
          </a:p>
          <a:p>
            <a:pPr marL="0" indent="0">
              <a:buNone/>
            </a:pPr>
            <a:r>
              <a:rPr lang="en-US" sz="2400" b="1" dirty="0">
                <a:latin typeface="Times New Roman" panose="02020603050405020304" pitchFamily="18" charset="0"/>
                <a:cs typeface="Times New Roman" panose="02020603050405020304" pitchFamily="18" charset="0"/>
              </a:rPr>
              <a:t>c) Cost of Acquisition: </a:t>
            </a:r>
            <a:r>
              <a:rPr lang="en-US" sz="2400" dirty="0">
                <a:latin typeface="Times New Roman" panose="02020603050405020304" pitchFamily="18" charset="0"/>
                <a:cs typeface="Times New Roman" panose="02020603050405020304" pitchFamily="18" charset="0"/>
              </a:rPr>
              <a:t>Recruitment can be expensive, involving advertisements, interviews, and training. Companies must manage this cost carefully to stay within their budget.</a:t>
            </a:r>
          </a:p>
          <a:p>
            <a:pPr marL="0" indent="0">
              <a:buNone/>
            </a:pPr>
            <a:r>
              <a:rPr lang="en-US" sz="2400" b="1" dirty="0">
                <a:latin typeface="Times New Roman" panose="02020603050405020304" pitchFamily="18" charset="0"/>
                <a:cs typeface="Times New Roman" panose="02020603050405020304" pitchFamily="18" charset="0"/>
              </a:rPr>
              <a:t>d) Growth and Expansion: </a:t>
            </a:r>
            <a:r>
              <a:rPr lang="en-US" sz="2400" dirty="0">
                <a:latin typeface="Times New Roman" panose="02020603050405020304" pitchFamily="18" charset="0"/>
                <a:cs typeface="Times New Roman" panose="02020603050405020304" pitchFamily="18" charset="0"/>
              </a:rPr>
              <a:t>When a company is growing or expanding, it needs to hire more employees to meet new demands and workloads.</a:t>
            </a:r>
          </a:p>
          <a:p>
            <a:pPr marL="0" indent="0">
              <a:buNone/>
            </a:pPr>
            <a:r>
              <a:rPr lang="en-US" sz="2400" b="1" dirty="0">
                <a:latin typeface="Times New Roman" panose="02020603050405020304" pitchFamily="18" charset="0"/>
                <a:cs typeface="Times New Roman" panose="02020603050405020304" pitchFamily="18" charset="0"/>
              </a:rPr>
              <a:t>e) Working Conditions: </a:t>
            </a:r>
            <a:r>
              <a:rPr lang="en-US" sz="2400" dirty="0">
                <a:latin typeface="Times New Roman" panose="02020603050405020304" pitchFamily="18" charset="0"/>
                <a:cs typeface="Times New Roman" panose="02020603050405020304" pitchFamily="18" charset="0"/>
              </a:rPr>
              <a:t>Companies that offer safe, comfortable, and healthy working environments are more likely to attract good candidates.</a:t>
            </a:r>
          </a:p>
          <a:p>
            <a:pPr marL="0" indent="0">
              <a:buNone/>
            </a:pPr>
            <a:r>
              <a:rPr lang="en-US" sz="2400" b="1" dirty="0">
                <a:latin typeface="Times New Roman" panose="02020603050405020304" pitchFamily="18" charset="0"/>
                <a:cs typeface="Times New Roman" panose="02020603050405020304" pitchFamily="18" charset="0"/>
              </a:rPr>
              <a:t>f) Effective Human Resource Planning (HRP): </a:t>
            </a:r>
            <a:r>
              <a:rPr lang="en-US" sz="2400" dirty="0">
                <a:latin typeface="Times New Roman" panose="02020603050405020304" pitchFamily="18" charset="0"/>
                <a:cs typeface="Times New Roman" panose="02020603050405020304" pitchFamily="18" charset="0"/>
              </a:rPr>
              <a:t>Good HR planning helps identify how many employees are needed and what skills they should have, making recruitment more accurate and efficient.</a:t>
            </a:r>
          </a:p>
          <a:p>
            <a:pPr marL="0" indent="0">
              <a:buNone/>
            </a:pPr>
            <a:endParaRPr lang="en-IN" dirty="0"/>
          </a:p>
        </p:txBody>
      </p:sp>
    </p:spTree>
    <p:extLst>
      <p:ext uri="{BB962C8B-B14F-4D97-AF65-F5344CB8AC3E}">
        <p14:creationId xmlns:p14="http://schemas.microsoft.com/office/powerpoint/2010/main" val="74397452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40E806A-3558-D566-FABD-9C65EEF749FE}"/>
              </a:ext>
            </a:extLst>
          </p:cNvPr>
          <p:cNvSpPr>
            <a:spLocks noGrp="1"/>
          </p:cNvSpPr>
          <p:nvPr>
            <p:ph idx="1"/>
          </p:nvPr>
        </p:nvSpPr>
        <p:spPr>
          <a:xfrm>
            <a:off x="184826" y="1099226"/>
            <a:ext cx="12104451" cy="6099243"/>
          </a:xfrm>
        </p:spPr>
        <p:txBody>
          <a:bodyPr>
            <a:normAutofit lnSpcReduction="10000"/>
          </a:bodyPr>
          <a:lstStyle/>
          <a:p>
            <a:pPr marL="0" indent="0">
              <a:buNone/>
            </a:pPr>
            <a:r>
              <a:rPr lang="en-US" sz="2200" b="1" dirty="0">
                <a:latin typeface="Times New Roman" panose="02020603050405020304" pitchFamily="18" charset="0"/>
                <a:cs typeface="Times New Roman" panose="02020603050405020304" pitchFamily="18" charset="0"/>
              </a:rPr>
              <a:t>RECRUITMENT STRATEGY: AN INTERNAL APPROACH</a:t>
            </a:r>
          </a:p>
          <a:p>
            <a:pPr marL="0" indent="0">
              <a:buNone/>
            </a:pPr>
            <a:r>
              <a:rPr lang="en-US" sz="1900" b="1" dirty="0">
                <a:latin typeface="Times New Roman" panose="02020603050405020304" pitchFamily="18" charset="0"/>
                <a:cs typeface="Times New Roman" panose="02020603050405020304" pitchFamily="18" charset="0"/>
              </a:rPr>
              <a:t>Internal Recruitment: </a:t>
            </a:r>
            <a:r>
              <a:rPr lang="en-US" sz="1900" dirty="0">
                <a:latin typeface="Times New Roman" panose="02020603050405020304" pitchFamily="18" charset="0"/>
                <a:cs typeface="Times New Roman" panose="02020603050405020304" pitchFamily="18" charset="0"/>
              </a:rPr>
              <a:t>Internal recruitment means hiring people from within the organization — choosing current employees for new or higher positions instead of hiring outsiders. It helps motivate staff and saves time and money since the employee already knows the company culture and work style.</a:t>
            </a:r>
          </a:p>
          <a:p>
            <a:pPr marL="0" indent="0">
              <a:buNone/>
            </a:pPr>
            <a:r>
              <a:rPr lang="en-US" sz="1900" b="1" dirty="0">
                <a:latin typeface="Times New Roman" panose="02020603050405020304" pitchFamily="18" charset="0"/>
                <a:cs typeface="Times New Roman" panose="02020603050405020304" pitchFamily="18" charset="0"/>
              </a:rPr>
              <a:t>Methods of Internal Recruitment:</a:t>
            </a:r>
          </a:p>
          <a:p>
            <a:pPr marL="0" indent="0">
              <a:buNone/>
            </a:pPr>
            <a:r>
              <a:rPr lang="en-US" sz="1900" b="1" dirty="0">
                <a:latin typeface="Times New Roman" panose="02020603050405020304" pitchFamily="18" charset="0"/>
                <a:cs typeface="Times New Roman" panose="02020603050405020304" pitchFamily="18" charset="0"/>
              </a:rPr>
              <a:t>1. Advertising the job internally: </a:t>
            </a:r>
            <a:r>
              <a:rPr lang="en-US" sz="1900" dirty="0">
                <a:latin typeface="Times New Roman" panose="02020603050405020304" pitchFamily="18" charset="0"/>
                <a:cs typeface="Times New Roman" panose="02020603050405020304" pitchFamily="18" charset="0"/>
              </a:rPr>
              <a:t>The company informs employees about job openings through circulars, notice boards,  or emails. This gives current staff a chance to apply.</a:t>
            </a:r>
          </a:p>
          <a:p>
            <a:pPr marL="0" indent="0">
              <a:buNone/>
            </a:pPr>
            <a:r>
              <a:rPr lang="en-US" sz="1900" b="1" dirty="0">
                <a:latin typeface="Times New Roman" panose="02020603050405020304" pitchFamily="18" charset="0"/>
                <a:cs typeface="Times New Roman" panose="02020603050405020304" pitchFamily="18" charset="0"/>
              </a:rPr>
              <a:t>2. Promotions and Transfers:</a:t>
            </a:r>
            <a:endParaRPr lang="en-US" sz="1900" dirty="0">
              <a:latin typeface="Times New Roman" panose="02020603050405020304" pitchFamily="18" charset="0"/>
              <a:cs typeface="Times New Roman" panose="02020603050405020304" pitchFamily="18" charset="0"/>
            </a:endParaRPr>
          </a:p>
          <a:p>
            <a:r>
              <a:rPr lang="en-US" sz="1900" b="1" dirty="0">
                <a:latin typeface="Times New Roman" panose="02020603050405020304" pitchFamily="18" charset="0"/>
                <a:cs typeface="Times New Roman" panose="02020603050405020304" pitchFamily="18" charset="0"/>
              </a:rPr>
              <a:t>Promotion:</a:t>
            </a:r>
            <a:r>
              <a:rPr lang="en-US" sz="1900" dirty="0">
                <a:latin typeface="Times New Roman" panose="02020603050405020304" pitchFamily="18" charset="0"/>
                <a:cs typeface="Times New Roman" panose="02020603050405020304" pitchFamily="18" charset="0"/>
              </a:rPr>
              <a:t> Giving an existing employee a higher position with more pay and responsibility. </a:t>
            </a:r>
          </a:p>
          <a:p>
            <a:r>
              <a:rPr lang="en-US" sz="1900" b="1" dirty="0">
                <a:latin typeface="Times New Roman" panose="02020603050405020304" pitchFamily="18" charset="0"/>
                <a:cs typeface="Times New Roman" panose="02020603050405020304" pitchFamily="18" charset="0"/>
              </a:rPr>
              <a:t>Transfer:</a:t>
            </a:r>
            <a:r>
              <a:rPr lang="en-US" sz="1900" dirty="0">
                <a:latin typeface="Times New Roman" panose="02020603050405020304" pitchFamily="18" charset="0"/>
                <a:cs typeface="Times New Roman" panose="02020603050405020304" pitchFamily="18" charset="0"/>
              </a:rPr>
              <a:t> Moving an employee to a different job or department at the same level. These help in motivating employees and filling vacancies quickly.</a:t>
            </a:r>
          </a:p>
          <a:p>
            <a:pPr marL="0" indent="0">
              <a:buNone/>
            </a:pPr>
            <a:r>
              <a:rPr lang="en-US" sz="1900" b="1" dirty="0">
                <a:latin typeface="Times New Roman" panose="02020603050405020304" pitchFamily="18" charset="0"/>
                <a:cs typeface="Times New Roman" panose="02020603050405020304" pitchFamily="18" charset="0"/>
              </a:rPr>
              <a:t>3. Employee Referrals: </a:t>
            </a:r>
            <a:r>
              <a:rPr lang="en-US" sz="1900" dirty="0">
                <a:latin typeface="Times New Roman" panose="02020603050405020304" pitchFamily="18" charset="0"/>
                <a:cs typeface="Times New Roman" panose="02020603050405020304" pitchFamily="18" charset="0"/>
              </a:rPr>
              <a:t>Existing employees recommend friends or relatives for job openings. If the referred person is hired, the employee may get a bonus. This helps the company find trustworthy candidates at low cost.</a:t>
            </a:r>
          </a:p>
          <a:p>
            <a:pPr marL="0" indent="0">
              <a:buNone/>
            </a:pPr>
            <a:r>
              <a:rPr lang="en-US" sz="1900" b="1" dirty="0">
                <a:latin typeface="Times New Roman" panose="02020603050405020304" pitchFamily="18" charset="0"/>
                <a:cs typeface="Times New Roman" panose="02020603050405020304" pitchFamily="18" charset="0"/>
              </a:rPr>
              <a:t>4. From Temporary to Permanent: </a:t>
            </a:r>
            <a:r>
              <a:rPr lang="en-US" sz="1900" dirty="0">
                <a:latin typeface="Times New Roman" panose="02020603050405020304" pitchFamily="18" charset="0"/>
                <a:cs typeface="Times New Roman" panose="02020603050405020304" pitchFamily="18" charset="0"/>
              </a:rPr>
              <a:t>Temporary or contract workers who perform well are sometimes given permanent jobs. This motivates them to work better.</a:t>
            </a:r>
          </a:p>
          <a:p>
            <a:pPr marL="0" indent="0">
              <a:buNone/>
            </a:pPr>
            <a:r>
              <a:rPr lang="en-US" sz="1900" b="1" dirty="0">
                <a:latin typeface="Times New Roman" panose="02020603050405020304" pitchFamily="18" charset="0"/>
                <a:cs typeface="Times New Roman" panose="02020603050405020304" pitchFamily="18" charset="0"/>
              </a:rPr>
              <a:t>5. Rehiring Retired: </a:t>
            </a:r>
            <a:r>
              <a:rPr lang="en-US" sz="1900" dirty="0">
                <a:latin typeface="Times New Roman" panose="02020603050405020304" pitchFamily="18" charset="0"/>
                <a:cs typeface="Times New Roman" panose="02020603050405020304" pitchFamily="18" charset="0"/>
              </a:rPr>
              <a:t>Companies may rehire old employees (retired or laid off) for short-term or contract roles since they already have experience with the company.</a:t>
            </a:r>
          </a:p>
          <a:p>
            <a:pPr marL="0" indent="0">
              <a:buNone/>
            </a:pPr>
            <a:r>
              <a:rPr lang="en-US" sz="1900" b="1" dirty="0">
                <a:latin typeface="Times New Roman" panose="02020603050405020304" pitchFamily="18" charset="0"/>
                <a:cs typeface="Times New Roman" panose="02020603050405020304" pitchFamily="18" charset="0"/>
              </a:rPr>
              <a:t>6. Hiring Relatives or Dependents of Employees: </a:t>
            </a:r>
            <a:r>
              <a:rPr lang="en-US" sz="1900" dirty="0">
                <a:latin typeface="Times New Roman" panose="02020603050405020304" pitchFamily="18" charset="0"/>
                <a:cs typeface="Times New Roman" panose="02020603050405020304" pitchFamily="18" charset="0"/>
              </a:rPr>
              <a:t>Some companies offer jobs to the family members of deceased or disabled employees as a goodwill gesture.</a:t>
            </a:r>
          </a:p>
          <a:p>
            <a:pPr marL="0" indent="0">
              <a:buNone/>
            </a:pPr>
            <a:endParaRPr lang="en-IN" sz="2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0762923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70BF210-0ECE-B2F5-E9B4-B7FA963640A6}"/>
              </a:ext>
            </a:extLst>
          </p:cNvPr>
          <p:cNvSpPr>
            <a:spLocks noGrp="1"/>
          </p:cNvSpPr>
          <p:nvPr>
            <p:ph idx="1"/>
          </p:nvPr>
        </p:nvSpPr>
        <p:spPr>
          <a:xfrm>
            <a:off x="155643" y="1138136"/>
            <a:ext cx="12036357" cy="5612860"/>
          </a:xfrm>
        </p:spPr>
        <p:txBody>
          <a:bodyPr>
            <a:normAutofit fontScale="92500" lnSpcReduction="10000"/>
          </a:bodyPr>
          <a:lstStyle/>
          <a:p>
            <a:pPr marL="0" indent="0">
              <a:buNone/>
            </a:pPr>
            <a:r>
              <a:rPr lang="en-US" sz="2200" b="1" dirty="0">
                <a:latin typeface="Times New Roman" panose="02020603050405020304" pitchFamily="18" charset="0"/>
                <a:cs typeface="Times New Roman" panose="02020603050405020304" pitchFamily="18" charset="0"/>
              </a:rPr>
              <a:t>RECRUITMENT STRATEGY: AN EXTERNAL APPROACH</a:t>
            </a:r>
          </a:p>
          <a:p>
            <a:pPr marL="0" indent="0">
              <a:buNone/>
            </a:pPr>
            <a:r>
              <a:rPr lang="en-US" sz="2300" b="1" dirty="0">
                <a:latin typeface="Times New Roman" panose="02020603050405020304" pitchFamily="18" charset="0"/>
                <a:cs typeface="Times New Roman" panose="02020603050405020304" pitchFamily="18" charset="0"/>
              </a:rPr>
              <a:t>External recruitment: </a:t>
            </a:r>
            <a:r>
              <a:rPr lang="en-US" sz="2300" dirty="0">
                <a:latin typeface="Times New Roman" panose="02020603050405020304" pitchFamily="18" charset="0"/>
                <a:cs typeface="Times New Roman" panose="02020603050405020304" pitchFamily="18" charset="0"/>
              </a:rPr>
              <a:t>External recruitment means hiring new people from outside the organization</a:t>
            </a:r>
            <a:r>
              <a:rPr lang="en-US" sz="2300" b="1" dirty="0">
                <a:latin typeface="Times New Roman" panose="02020603050405020304" pitchFamily="18" charset="0"/>
                <a:cs typeface="Times New Roman" panose="02020603050405020304" pitchFamily="18" charset="0"/>
              </a:rPr>
              <a:t>. </a:t>
            </a:r>
            <a:r>
              <a:rPr lang="en-US" sz="2300" dirty="0">
                <a:latin typeface="Times New Roman" panose="02020603050405020304" pitchFamily="18" charset="0"/>
                <a:cs typeface="Times New Roman" panose="02020603050405020304" pitchFamily="18" charset="0"/>
              </a:rPr>
              <a:t>This brings in fresh ideas, new talent, and diverse skills to the company.</a:t>
            </a:r>
          </a:p>
          <a:p>
            <a:pPr marL="0" indent="0">
              <a:buNone/>
            </a:pPr>
            <a:r>
              <a:rPr lang="en-US" sz="2300" b="1" dirty="0">
                <a:latin typeface="Times New Roman" panose="02020603050405020304" pitchFamily="18" charset="0"/>
                <a:cs typeface="Times New Roman" panose="02020603050405020304" pitchFamily="18" charset="0"/>
              </a:rPr>
              <a:t>Methods of External Recruitment:</a:t>
            </a:r>
          </a:p>
          <a:p>
            <a:pPr marL="0" indent="0">
              <a:buNone/>
            </a:pPr>
            <a:r>
              <a:rPr lang="en-US" sz="2300" b="1" dirty="0">
                <a:latin typeface="Times New Roman" panose="02020603050405020304" pitchFamily="18" charset="0"/>
                <a:cs typeface="Times New Roman" panose="02020603050405020304" pitchFamily="18" charset="0"/>
              </a:rPr>
              <a:t>1. Advertisements: </a:t>
            </a:r>
            <a:r>
              <a:rPr lang="en-US" sz="2300" dirty="0">
                <a:latin typeface="Times New Roman" panose="02020603050405020304" pitchFamily="18" charset="0"/>
                <a:cs typeface="Times New Roman" panose="02020603050405020304" pitchFamily="18" charset="0"/>
              </a:rPr>
              <a:t>Jobs are advertised in newspapers, TV, radio, or online platforms so that more people can apply.</a:t>
            </a:r>
          </a:p>
          <a:p>
            <a:pPr marL="0" indent="0">
              <a:buNone/>
            </a:pPr>
            <a:r>
              <a:rPr lang="en-US" sz="2300" b="1" dirty="0">
                <a:latin typeface="Times New Roman" panose="02020603050405020304" pitchFamily="18" charset="0"/>
                <a:cs typeface="Times New Roman" panose="02020603050405020304" pitchFamily="18" charset="0"/>
              </a:rPr>
              <a:t>2. Walk-ins: </a:t>
            </a:r>
            <a:r>
              <a:rPr lang="en-US" sz="2300" dirty="0">
                <a:latin typeface="Times New Roman" panose="02020603050405020304" pitchFamily="18" charset="0"/>
                <a:cs typeface="Times New Roman" panose="02020603050405020304" pitchFamily="18" charset="0"/>
              </a:rPr>
              <a:t>Candidates directly visit the company for interviews on a specific date and time without applying in advance.</a:t>
            </a:r>
          </a:p>
          <a:p>
            <a:pPr marL="0" indent="0">
              <a:buNone/>
            </a:pPr>
            <a:r>
              <a:rPr lang="en-US" sz="2300" b="1" dirty="0">
                <a:latin typeface="Times New Roman" panose="02020603050405020304" pitchFamily="18" charset="0"/>
                <a:cs typeface="Times New Roman" panose="02020603050405020304" pitchFamily="18" charset="0"/>
              </a:rPr>
              <a:t>3. Internet Search: </a:t>
            </a:r>
            <a:r>
              <a:rPr lang="en-US" sz="2300" dirty="0">
                <a:latin typeface="Times New Roman" panose="02020603050405020304" pitchFamily="18" charset="0"/>
                <a:cs typeface="Times New Roman" panose="02020603050405020304" pitchFamily="18" charset="0"/>
              </a:rPr>
              <a:t>Companies search online job portals (like Naukri, Indeed, LinkedIn) to find suitable candidates by matching their skills and experience.</a:t>
            </a:r>
          </a:p>
          <a:p>
            <a:pPr marL="0" indent="0">
              <a:buNone/>
            </a:pPr>
            <a:r>
              <a:rPr lang="en-US" sz="2300" b="1" dirty="0">
                <a:latin typeface="Times New Roman" panose="02020603050405020304" pitchFamily="18" charset="0"/>
                <a:cs typeface="Times New Roman" panose="02020603050405020304" pitchFamily="18" charset="0"/>
              </a:rPr>
              <a:t>4. Wanted Signboards: </a:t>
            </a:r>
            <a:r>
              <a:rPr lang="en-US" sz="2300" dirty="0">
                <a:latin typeface="Times New Roman" panose="02020603050405020304" pitchFamily="18" charset="0"/>
                <a:cs typeface="Times New Roman" panose="02020603050405020304" pitchFamily="18" charset="0"/>
              </a:rPr>
              <a:t>Factories or companies put up “Wanted” boards outside their offices to attract workers for lower-level jobs.</a:t>
            </a:r>
          </a:p>
          <a:p>
            <a:pPr marL="0" indent="0">
              <a:buNone/>
            </a:pPr>
            <a:r>
              <a:rPr lang="en-US" sz="2300" b="1" dirty="0">
                <a:latin typeface="Times New Roman" panose="02020603050405020304" pitchFamily="18" charset="0"/>
                <a:cs typeface="Times New Roman" panose="02020603050405020304" pitchFamily="18" charset="0"/>
              </a:rPr>
              <a:t>5. Consultants (Employment Agencies): </a:t>
            </a:r>
            <a:r>
              <a:rPr lang="en-US" sz="2300" dirty="0">
                <a:latin typeface="Times New Roman" panose="02020603050405020304" pitchFamily="18" charset="0"/>
                <a:cs typeface="Times New Roman" panose="02020603050405020304" pitchFamily="18" charset="0"/>
              </a:rPr>
              <a:t>Companies hire consultants who help them find the right candidates for a fee. The consultant screens applicants and recommends the best ones.</a:t>
            </a:r>
          </a:p>
          <a:p>
            <a:pPr marL="0" indent="0">
              <a:buNone/>
            </a:pPr>
            <a:r>
              <a:rPr lang="en-US" sz="2300" b="1" dirty="0">
                <a:latin typeface="Times New Roman" panose="02020603050405020304" pitchFamily="18" charset="0"/>
                <a:cs typeface="Times New Roman" panose="02020603050405020304" pitchFamily="18" charset="0"/>
              </a:rPr>
              <a:t>6. Campus Recruitment: </a:t>
            </a:r>
            <a:r>
              <a:rPr lang="en-US" sz="2300" dirty="0">
                <a:latin typeface="Times New Roman" panose="02020603050405020304" pitchFamily="18" charset="0"/>
                <a:cs typeface="Times New Roman" panose="02020603050405020304" pitchFamily="18" charset="0"/>
              </a:rPr>
              <a:t>Companies visit colleges or universities to hire fresh graduates. They conduct tests and interviews to select new talent.</a:t>
            </a:r>
          </a:p>
          <a:p>
            <a:pPr marL="0" indent="0">
              <a:buNone/>
            </a:pPr>
            <a:endParaRPr lang="en-IN" dirty="0"/>
          </a:p>
        </p:txBody>
      </p:sp>
    </p:spTree>
    <p:extLst>
      <p:ext uri="{BB962C8B-B14F-4D97-AF65-F5344CB8AC3E}">
        <p14:creationId xmlns:p14="http://schemas.microsoft.com/office/powerpoint/2010/main" val="393186290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A0472AC-7A7D-0554-3E40-361BB47CCA9A}"/>
              </a:ext>
            </a:extLst>
          </p:cNvPr>
          <p:cNvSpPr>
            <a:spLocks noGrp="1"/>
          </p:cNvSpPr>
          <p:nvPr>
            <p:ph idx="1"/>
          </p:nvPr>
        </p:nvSpPr>
        <p:spPr>
          <a:xfrm>
            <a:off x="214009" y="1215956"/>
            <a:ext cx="11780195" cy="5535039"/>
          </a:xfrm>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LEGAL AND ETHICAL COSIDERATIONS IN RECRUITMENT</a:t>
            </a:r>
          </a:p>
          <a:p>
            <a:pPr marL="0" indent="0">
              <a:buNone/>
            </a:pPr>
            <a:r>
              <a:rPr lang="en-US" sz="2200" dirty="0">
                <a:latin typeface="Times New Roman" panose="02020603050405020304" pitchFamily="18" charset="0"/>
                <a:cs typeface="Times New Roman" panose="02020603050405020304" pitchFamily="18" charset="0"/>
              </a:rPr>
              <a:t>The success of any business depends on the kind of people it hires. That’s why recruitment must be fair, honest, and lawful. During the hiring process, companies must follow legal rules and maintain ethical standards to avoid unfair practices or bias.</a:t>
            </a:r>
          </a:p>
          <a:p>
            <a:pPr marL="0" indent="0">
              <a:buNone/>
            </a:pPr>
            <a:r>
              <a:rPr lang="en-US" sz="2200" dirty="0">
                <a:latin typeface="Times New Roman" panose="02020603050405020304" pitchFamily="18" charset="0"/>
                <a:cs typeface="Times New Roman" panose="02020603050405020304" pitchFamily="18" charset="0"/>
              </a:rPr>
              <a:t>Here are some common legal and ethical issues in recruitment:</a:t>
            </a:r>
          </a:p>
          <a:p>
            <a:pPr marL="0" indent="0">
              <a:buNone/>
            </a:pPr>
            <a:r>
              <a:rPr lang="en-US" sz="2200" b="1" dirty="0">
                <a:latin typeface="Times New Roman" panose="02020603050405020304" pitchFamily="18" charset="0"/>
                <a:cs typeface="Times New Roman" panose="02020603050405020304" pitchFamily="18" charset="0"/>
              </a:rPr>
              <a:t>1. Discrimination: </a:t>
            </a:r>
            <a:r>
              <a:rPr lang="en-US" sz="2200" dirty="0">
                <a:latin typeface="Times New Roman" panose="02020603050405020304" pitchFamily="18" charset="0"/>
                <a:cs typeface="Times New Roman" panose="02020603050405020304" pitchFamily="18" charset="0"/>
              </a:rPr>
              <a:t>This happens when a recruiter treats candidates unfairly because of their gender, religion, race, age, or health. For example, asking a woman if she is pregnant during an interview is discriminatory and illegal.</a:t>
            </a:r>
          </a:p>
          <a:p>
            <a:pPr marL="0" indent="0">
              <a:buNone/>
            </a:pPr>
            <a:r>
              <a:rPr lang="en-US" sz="2200" b="1" dirty="0">
                <a:latin typeface="Times New Roman" panose="02020603050405020304" pitchFamily="18" charset="0"/>
                <a:cs typeface="Times New Roman" panose="02020603050405020304" pitchFamily="18" charset="0"/>
              </a:rPr>
              <a:t>2. Nepotism: </a:t>
            </a:r>
            <a:r>
              <a:rPr lang="en-US" sz="2200" dirty="0">
                <a:latin typeface="Times New Roman" panose="02020603050405020304" pitchFamily="18" charset="0"/>
                <a:cs typeface="Times New Roman" panose="02020603050405020304" pitchFamily="18" charset="0"/>
              </a:rPr>
              <a:t>Giving jobs to relatives or friends instead of qualified candidates is unethical. It reduces fairness and can lower employee morale.</a:t>
            </a:r>
          </a:p>
          <a:p>
            <a:pPr marL="0" indent="0">
              <a:buNone/>
            </a:pPr>
            <a:r>
              <a:rPr lang="en-US" sz="2200" b="1" dirty="0">
                <a:latin typeface="Times New Roman" panose="02020603050405020304" pitchFamily="18" charset="0"/>
                <a:cs typeface="Times New Roman" panose="02020603050405020304" pitchFamily="18" charset="0"/>
              </a:rPr>
              <a:t>3. False Job Information: </a:t>
            </a:r>
            <a:r>
              <a:rPr lang="en-US" sz="2200" dirty="0">
                <a:latin typeface="Times New Roman" panose="02020603050405020304" pitchFamily="18" charset="0"/>
                <a:cs typeface="Times New Roman" panose="02020603050405020304" pitchFamily="18" charset="0"/>
              </a:rPr>
              <a:t>Some employers exaggerate the benefits of a job to attract candidates. Giving false information about pay, job role, or company growth which is dishonest and legally wrong.</a:t>
            </a:r>
          </a:p>
          <a:p>
            <a:pPr marL="0" indent="0">
              <a:buNone/>
            </a:pPr>
            <a:r>
              <a:rPr lang="en-US" sz="2200" b="1" dirty="0">
                <a:latin typeface="Times New Roman" panose="02020603050405020304" pitchFamily="18" charset="0"/>
                <a:cs typeface="Times New Roman" panose="02020603050405020304" pitchFamily="18" charset="0"/>
              </a:rPr>
              <a:t>4. Poaching from Competitors: </a:t>
            </a:r>
            <a:r>
              <a:rPr lang="en-US" sz="2200" dirty="0">
                <a:latin typeface="Times New Roman" panose="02020603050405020304" pitchFamily="18" charset="0"/>
                <a:cs typeface="Times New Roman" panose="02020603050405020304" pitchFamily="18" charset="0"/>
              </a:rPr>
              <a:t>Sometimes companies try to steal talented employees from rival companies by offering higher pay or better benefits. This can be seen as unethical if done aggressively or unfairly</a:t>
            </a:r>
            <a:r>
              <a:rPr lang="en-US" sz="2400" dirty="0">
                <a:latin typeface="Times New Roman" panose="02020603050405020304" pitchFamily="18" charset="0"/>
                <a:cs typeface="Times New Roman" panose="02020603050405020304" pitchFamily="18" charset="0"/>
              </a:rPr>
              <a:t>.</a:t>
            </a:r>
            <a:endParaRPr lang="en-IN" sz="2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79945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ACFC945-0EBE-6533-C1E0-7F374A15AF02}"/>
              </a:ext>
            </a:extLst>
          </p:cNvPr>
          <p:cNvSpPr>
            <a:spLocks noGrp="1"/>
          </p:cNvSpPr>
          <p:nvPr>
            <p:ph idx="1"/>
          </p:nvPr>
        </p:nvSpPr>
        <p:spPr>
          <a:xfrm>
            <a:off x="655320" y="1165225"/>
            <a:ext cx="10515600" cy="4351338"/>
          </a:xfrm>
        </p:spPr>
        <p:txBody>
          <a:bodyPr>
            <a:noAutofit/>
          </a:bodyPr>
          <a:lstStyle/>
          <a:p>
            <a:r>
              <a:rPr lang="en-US" sz="2000" dirty="0">
                <a:latin typeface="Times New Roman" panose="02020603050405020304" pitchFamily="18" charset="0"/>
                <a:cs typeface="Times New Roman" panose="02020603050405020304" pitchFamily="18" charset="0"/>
              </a:rPr>
              <a:t>Anyone born between 1981 and 1996 (ages 23 to 38 in 2019) is considered a Millennial, and anyone born from 1997 onward is part of a new generation.</a:t>
            </a:r>
          </a:p>
          <a:p>
            <a:r>
              <a:rPr lang="en-US" sz="2000" dirty="0">
                <a:latin typeface="Times New Roman" panose="02020603050405020304" pitchFamily="18" charset="0"/>
                <a:cs typeface="Times New Roman" panose="02020603050405020304" pitchFamily="18" charset="0"/>
              </a:rPr>
              <a:t>It is one of the largest generations in modern history. Millennials were the first to grow up surrounded by technology, they experienced the rise of computers, the internet, and mobile phones during their childhood. They entered adulthood around the year 2000, which is why they are called “Millennials.”</a:t>
            </a:r>
          </a:p>
          <a:p>
            <a:r>
              <a:rPr lang="en-US" sz="2000" dirty="0">
                <a:latin typeface="Times New Roman" panose="02020603050405020304" pitchFamily="18" charset="0"/>
                <a:cs typeface="Times New Roman" panose="02020603050405020304" pitchFamily="18" charset="0"/>
              </a:rPr>
              <a:t>This generation, the Millennials, grew up during a time of rapid technological growth and development, such as the rise of the internet, smartphones, and social media. Because of this, they are often seen as more progressive, creative, and forward-thinking compared to older generations. Many millennials may also identify as being more concerned with intrinsic over extrinsic.</a:t>
            </a:r>
          </a:p>
          <a:p>
            <a:r>
              <a:rPr lang="en-US" sz="2000" dirty="0">
                <a:latin typeface="Times New Roman" panose="02020603050405020304" pitchFamily="18" charset="0"/>
                <a:cs typeface="Times New Roman" panose="02020603050405020304" pitchFamily="18" charset="0"/>
              </a:rPr>
              <a:t>Millennials in the workplace want work that both enables them to contribute to society in positive ways and that rewards them appropriately. </a:t>
            </a:r>
          </a:p>
          <a:p>
            <a:r>
              <a:rPr lang="en-US" sz="2000" dirty="0">
                <a:latin typeface="Times New Roman" panose="02020603050405020304" pitchFamily="18" charset="0"/>
                <a:cs typeface="Times New Roman" panose="02020603050405020304" pitchFamily="18" charset="0"/>
              </a:rPr>
              <a:t>They are more open-minded, globally aware, and socially connected.</a:t>
            </a:r>
          </a:p>
          <a:p>
            <a:r>
              <a:rPr lang="en-US" sz="2000" dirty="0">
                <a:latin typeface="Times New Roman" panose="02020603050405020304" pitchFamily="18" charset="0"/>
                <a:cs typeface="Times New Roman" panose="02020603050405020304" pitchFamily="18" charset="0"/>
              </a:rPr>
              <a:t>Be a good corporate citizen.</a:t>
            </a:r>
          </a:p>
          <a:p>
            <a:r>
              <a:rPr lang="en-US" sz="2000" dirty="0">
                <a:latin typeface="Times New Roman" panose="02020603050405020304" pitchFamily="18" charset="0"/>
                <a:cs typeface="Times New Roman" panose="02020603050405020304" pitchFamily="18" charset="0"/>
              </a:rPr>
              <a:t>Pay them what they are worth. Millennials in the workplace know what standard compensation is,  so don’t try to hide pay information from them.</a:t>
            </a: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2279258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4E31688-C1DB-A56D-E664-D64F4B053F2F}"/>
              </a:ext>
            </a:extLst>
          </p:cNvPr>
          <p:cNvSpPr>
            <a:spLocks noGrp="1"/>
          </p:cNvSpPr>
          <p:nvPr>
            <p:ph idx="1"/>
          </p:nvPr>
        </p:nvSpPr>
        <p:spPr>
          <a:xfrm>
            <a:off x="79442" y="1848254"/>
            <a:ext cx="12033115" cy="5340485"/>
          </a:xfrm>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5. Rushed Hiring: </a:t>
            </a:r>
            <a:r>
              <a:rPr lang="en-US" sz="2200" dirty="0">
                <a:latin typeface="Times New Roman" panose="02020603050405020304" pitchFamily="18" charset="0"/>
                <a:cs typeface="Times New Roman" panose="02020603050405020304" pitchFamily="18" charset="0"/>
              </a:rPr>
              <a:t>When recruiters hire too quickly to meet deadlines, they may skip important checks and end up hiring unqualified people. This affects the company’s performance.</a:t>
            </a:r>
          </a:p>
          <a:p>
            <a:pPr marL="0" indent="0">
              <a:buNone/>
            </a:pPr>
            <a:r>
              <a:rPr lang="en-US" sz="2200" b="1" dirty="0">
                <a:latin typeface="Times New Roman" panose="02020603050405020304" pitchFamily="18" charset="0"/>
                <a:cs typeface="Times New Roman" panose="02020603050405020304" pitchFamily="18" charset="0"/>
              </a:rPr>
              <a:t>6. Charging Application Fees: </a:t>
            </a:r>
            <a:r>
              <a:rPr lang="en-US" sz="2200" dirty="0">
                <a:latin typeface="Times New Roman" panose="02020603050405020304" pitchFamily="18" charset="0"/>
                <a:cs typeface="Times New Roman" panose="02020603050405020304" pitchFamily="18" charset="0"/>
              </a:rPr>
              <a:t>Asking job seekers to pay money to apply is unethical and often illegal. It takes advantage of people who are looking for work.</a:t>
            </a:r>
          </a:p>
          <a:p>
            <a:pPr marL="0" indent="0">
              <a:buNone/>
            </a:pPr>
            <a:r>
              <a:rPr lang="en-US" sz="2200" b="1" dirty="0">
                <a:latin typeface="Times New Roman" panose="02020603050405020304" pitchFamily="18" charset="0"/>
                <a:cs typeface="Times New Roman" panose="02020603050405020304" pitchFamily="18" charset="0"/>
              </a:rPr>
              <a:t>7. Offering the Lowest Possible Pay: </a:t>
            </a:r>
            <a:r>
              <a:rPr lang="en-US" sz="2200" dirty="0">
                <a:latin typeface="Times New Roman" panose="02020603050405020304" pitchFamily="18" charset="0"/>
                <a:cs typeface="Times New Roman" panose="02020603050405020304" pitchFamily="18" charset="0"/>
              </a:rPr>
              <a:t>Trying to underpay employees or forcing them to accept very low salaries just to cut costs is unfair and unethical.</a:t>
            </a:r>
          </a:p>
          <a:p>
            <a:pPr marL="0" indent="0">
              <a:buNone/>
            </a:pPr>
            <a:r>
              <a:rPr lang="en-US" sz="2200" b="1" dirty="0">
                <a:latin typeface="Times New Roman" panose="02020603050405020304" pitchFamily="18" charset="0"/>
                <a:cs typeface="Times New Roman" panose="02020603050405020304" pitchFamily="18" charset="0"/>
              </a:rPr>
              <a:t>8. Unfair Employee Referrals: </a:t>
            </a:r>
            <a:r>
              <a:rPr lang="en-US" sz="2200" dirty="0">
                <a:latin typeface="Times New Roman" panose="02020603050405020304" pitchFamily="18" charset="0"/>
                <a:cs typeface="Times New Roman" panose="02020603050405020304" pitchFamily="18" charset="0"/>
              </a:rPr>
              <a:t>When referrals are made only to help friends or clients without checking qualifications, it leads to bias and poor hiring decisions.</a:t>
            </a:r>
          </a:p>
          <a:p>
            <a:pPr marL="0" indent="0">
              <a:buNone/>
            </a:pPr>
            <a:endParaRPr lang="en-IN" dirty="0"/>
          </a:p>
        </p:txBody>
      </p:sp>
    </p:spTree>
    <p:extLst>
      <p:ext uri="{BB962C8B-B14F-4D97-AF65-F5344CB8AC3E}">
        <p14:creationId xmlns:p14="http://schemas.microsoft.com/office/powerpoint/2010/main" val="243997582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2E49334-3271-9AF1-EF9B-1181E688611D}"/>
              </a:ext>
            </a:extLst>
          </p:cNvPr>
          <p:cNvSpPr>
            <a:spLocks noGrp="1"/>
          </p:cNvSpPr>
          <p:nvPr>
            <p:ph idx="1"/>
          </p:nvPr>
        </p:nvSpPr>
        <p:spPr>
          <a:xfrm>
            <a:off x="184827" y="1206230"/>
            <a:ext cx="11614824" cy="5573949"/>
          </a:xfrm>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ORGANISATIONAL BEST PRACTICES</a:t>
            </a:r>
          </a:p>
          <a:p>
            <a:pPr marL="0" indent="0">
              <a:buNone/>
            </a:pPr>
            <a:r>
              <a:rPr lang="en-US" sz="2200" dirty="0">
                <a:latin typeface="Times New Roman" panose="02020603050405020304" pitchFamily="18" charset="0"/>
                <a:cs typeface="Times New Roman" panose="02020603050405020304" pitchFamily="18" charset="0"/>
              </a:rPr>
              <a:t>Best practices are the most effective methods or techniques that help an organization work better, faster, and smarter. When companies share their best practices among employees, it helps improve performance, learning, and teamwork.</a:t>
            </a:r>
          </a:p>
          <a:p>
            <a:pPr marL="0" indent="0">
              <a:buNone/>
            </a:pPr>
            <a:r>
              <a:rPr lang="en-US" sz="2200" dirty="0">
                <a:latin typeface="Times New Roman" panose="02020603050405020304" pitchFamily="18" charset="0"/>
                <a:cs typeface="Times New Roman" panose="02020603050405020304" pitchFamily="18" charset="0"/>
              </a:rPr>
              <a:t>Here are some of the main best practices every organization should follow:</a:t>
            </a:r>
          </a:p>
          <a:p>
            <a:r>
              <a:rPr lang="en-US" sz="2200" b="1" dirty="0">
                <a:latin typeface="Times New Roman" panose="02020603050405020304" pitchFamily="18" charset="0"/>
                <a:cs typeface="Times New Roman" panose="02020603050405020304" pitchFamily="18" charset="0"/>
              </a:rPr>
              <a:t>Nurtures a Learning Culture: </a:t>
            </a:r>
            <a:r>
              <a:rPr lang="en-US" sz="2200" dirty="0">
                <a:latin typeface="Times New Roman" panose="02020603050405020304" pitchFamily="18" charset="0"/>
                <a:cs typeface="Times New Roman" panose="02020603050405020304" pitchFamily="18" charset="0"/>
              </a:rPr>
              <a:t>Sharing ideas and experiences helps employees learn from each other. It builds a culture where everyone keeps improving and adapting to changes.</a:t>
            </a:r>
          </a:p>
          <a:p>
            <a:r>
              <a:rPr lang="en-US" sz="2200" b="1" dirty="0">
                <a:latin typeface="Times New Roman" panose="02020603050405020304" pitchFamily="18" charset="0"/>
                <a:cs typeface="Times New Roman" panose="02020603050405020304" pitchFamily="18" charset="0"/>
              </a:rPr>
              <a:t>Identifies and Fills Knowledge Gaps: </a:t>
            </a:r>
            <a:r>
              <a:rPr lang="en-US" sz="2200" dirty="0">
                <a:latin typeface="Times New Roman" panose="02020603050405020304" pitchFamily="18" charset="0"/>
                <a:cs typeface="Times New Roman" panose="02020603050405020304" pitchFamily="18" charset="0"/>
              </a:rPr>
              <a:t>By sharing information, companies can find out what employees don’t know and provide the right training or resources to fill those gaps.</a:t>
            </a:r>
          </a:p>
          <a:p>
            <a:r>
              <a:rPr lang="en-US" sz="2200" b="1" dirty="0">
                <a:latin typeface="Times New Roman" panose="02020603050405020304" pitchFamily="18" charset="0"/>
                <a:cs typeface="Times New Roman" panose="02020603050405020304" pitchFamily="18" charset="0"/>
              </a:rPr>
              <a:t>Generates Creative and Innovative Ideas: </a:t>
            </a:r>
            <a:r>
              <a:rPr lang="en-US" sz="2200" dirty="0">
                <a:latin typeface="Times New Roman" panose="02020603050405020304" pitchFamily="18" charset="0"/>
                <a:cs typeface="Times New Roman" panose="02020603050405020304" pitchFamily="18" charset="0"/>
              </a:rPr>
              <a:t>When employees exchange ideas freely, they come up with new and creative solutions that improve performance and productivity.</a:t>
            </a:r>
          </a:p>
          <a:p>
            <a:r>
              <a:rPr lang="en-US" sz="2200" b="1" dirty="0">
                <a:latin typeface="Times New Roman" panose="02020603050405020304" pitchFamily="18" charset="0"/>
                <a:cs typeface="Times New Roman" panose="02020603050405020304" pitchFamily="18" charset="0"/>
              </a:rPr>
              <a:t>Enables Better Decision-Making: </a:t>
            </a:r>
            <a:r>
              <a:rPr lang="en-US" sz="2200" dirty="0">
                <a:latin typeface="Times New Roman" panose="02020603050405020304" pitchFamily="18" charset="0"/>
                <a:cs typeface="Times New Roman" panose="02020603050405020304" pitchFamily="18" charset="0"/>
              </a:rPr>
              <a:t>Having shared information helps managers and teams make faster and smarter decisions when facing challenges.</a:t>
            </a:r>
          </a:p>
          <a:p>
            <a:r>
              <a:rPr lang="en-US" sz="2200" b="1" dirty="0">
                <a:latin typeface="Times New Roman" panose="02020603050405020304" pitchFamily="18" charset="0"/>
                <a:cs typeface="Times New Roman" panose="02020603050405020304" pitchFamily="18" charset="0"/>
              </a:rPr>
              <a:t>Boosts Efficiency and Competence: </a:t>
            </a:r>
            <a:r>
              <a:rPr lang="en-US" sz="2200" dirty="0">
                <a:latin typeface="Times New Roman" panose="02020603050405020304" pitchFamily="18" charset="0"/>
                <a:cs typeface="Times New Roman" panose="02020603050405020304" pitchFamily="18" charset="0"/>
              </a:rPr>
              <a:t>Employees save time by having easy access to the right information. This reduces confusion and helps them work more effectively.</a:t>
            </a:r>
            <a:endParaRPr lang="en-IN" sz="2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7458467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93CAE96-7ED6-77F8-CB55-4AEF2DB1237C}"/>
              </a:ext>
            </a:extLst>
          </p:cNvPr>
          <p:cNvSpPr>
            <a:spLocks noGrp="1"/>
          </p:cNvSpPr>
          <p:nvPr>
            <p:ph idx="1"/>
          </p:nvPr>
        </p:nvSpPr>
        <p:spPr>
          <a:xfrm>
            <a:off x="186447" y="1750978"/>
            <a:ext cx="11819106" cy="5330757"/>
          </a:xfrm>
        </p:spPr>
        <p:txBody>
          <a:bodyPr>
            <a:normAutofit/>
          </a:bodyPr>
          <a:lstStyle/>
          <a:p>
            <a:r>
              <a:rPr lang="en-US" sz="2200" b="1" dirty="0">
                <a:latin typeface="Times New Roman" panose="02020603050405020304" pitchFamily="18" charset="0"/>
                <a:cs typeface="Times New Roman" panose="02020603050405020304" pitchFamily="18" charset="0"/>
              </a:rPr>
              <a:t>Builds a Supportive Work Community: </a:t>
            </a:r>
            <a:r>
              <a:rPr lang="en-US" sz="2200" dirty="0">
                <a:latin typeface="Times New Roman" panose="02020603050405020304" pitchFamily="18" charset="0"/>
                <a:cs typeface="Times New Roman" panose="02020603050405020304" pitchFamily="18" charset="0"/>
              </a:rPr>
              <a:t>Knowledge sharing creates a friendly, collaborative environment where employees support and learn from each other.</a:t>
            </a:r>
          </a:p>
          <a:p>
            <a:r>
              <a:rPr lang="en-US" sz="2200" b="1" dirty="0">
                <a:latin typeface="Times New Roman" panose="02020603050405020304" pitchFamily="18" charset="0"/>
                <a:cs typeface="Times New Roman" panose="02020603050405020304" pitchFamily="18" charset="0"/>
              </a:rPr>
              <a:t>Provides an Internal Knowledge Base: </a:t>
            </a:r>
            <a:r>
              <a:rPr lang="en-US" sz="2200" dirty="0">
                <a:latin typeface="Times New Roman" panose="02020603050405020304" pitchFamily="18" charset="0"/>
                <a:cs typeface="Times New Roman" panose="02020603050405020304" pitchFamily="18" charset="0"/>
              </a:rPr>
              <a:t>Organizations can create an internal platform where employees can find company policies, procedures, and updates in one place.</a:t>
            </a:r>
          </a:p>
          <a:p>
            <a:r>
              <a:rPr lang="en-US" sz="2200" b="1" dirty="0">
                <a:latin typeface="Times New Roman" panose="02020603050405020304" pitchFamily="18" charset="0"/>
                <a:cs typeface="Times New Roman" panose="02020603050405020304" pitchFamily="18" charset="0"/>
              </a:rPr>
              <a:t>Reduces Loss of Know-How: </a:t>
            </a:r>
            <a:r>
              <a:rPr lang="en-US" sz="2200" dirty="0">
                <a:latin typeface="Times New Roman" panose="02020603050405020304" pitchFamily="18" charset="0"/>
                <a:cs typeface="Times New Roman" panose="02020603050405020304" pitchFamily="18" charset="0"/>
              </a:rPr>
              <a:t>When employees leave, their experience and knowledge can be lost. Sharing best practices ensures that important information is saved and passed on.</a:t>
            </a:r>
          </a:p>
          <a:p>
            <a:r>
              <a:rPr lang="en-US" sz="2200" b="1" dirty="0">
                <a:latin typeface="Times New Roman" panose="02020603050405020304" pitchFamily="18" charset="0"/>
                <a:cs typeface="Times New Roman" panose="02020603050405020304" pitchFamily="18" charset="0"/>
              </a:rPr>
              <a:t>Cuts Down Costs and Time: </a:t>
            </a:r>
            <a:r>
              <a:rPr lang="en-US" sz="2200" dirty="0">
                <a:latin typeface="Times New Roman" panose="02020603050405020304" pitchFamily="18" charset="0"/>
                <a:cs typeface="Times New Roman" panose="02020603050405020304" pitchFamily="18" charset="0"/>
              </a:rPr>
              <a:t>By learning from past experiences and avoiding repeated mistakes, organizations save both time and money while solving problems quickly.</a:t>
            </a:r>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1655073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809576E-B914-4673-FCED-D6D74CD4D6BB}"/>
              </a:ext>
            </a:extLst>
          </p:cNvPr>
          <p:cNvSpPr>
            <a:spLocks noGrp="1"/>
          </p:cNvSpPr>
          <p:nvPr>
            <p:ph idx="1"/>
          </p:nvPr>
        </p:nvSpPr>
        <p:spPr>
          <a:xfrm>
            <a:off x="321013" y="1381328"/>
            <a:ext cx="11430000" cy="5321029"/>
          </a:xfrm>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MANPOWER PLANNING: </a:t>
            </a:r>
            <a:r>
              <a:rPr lang="en-US" sz="2200" dirty="0">
                <a:latin typeface="Times New Roman" panose="02020603050405020304" pitchFamily="18" charset="0"/>
                <a:cs typeface="Times New Roman" panose="02020603050405020304" pitchFamily="18" charset="0"/>
              </a:rPr>
              <a:t>Manpower Planning (also called Human Resource Planning) is the process of forecasting and determining the number and type of employees an organization will need in the future. It ensures that the right number of people with the right skills are available at the right time and place.</a:t>
            </a:r>
          </a:p>
          <a:p>
            <a:pPr marL="0" indent="0">
              <a:buNone/>
            </a:pPr>
            <a:r>
              <a:rPr lang="en-US" sz="2200" b="1" dirty="0">
                <a:latin typeface="Times New Roman" panose="02020603050405020304" pitchFamily="18" charset="0"/>
                <a:cs typeface="Times New Roman" panose="02020603050405020304" pitchFamily="18" charset="0"/>
              </a:rPr>
              <a:t>Macro-Level Scenario of Manpower Planning</a:t>
            </a:r>
          </a:p>
          <a:p>
            <a:r>
              <a:rPr lang="en-US" sz="2200" dirty="0">
                <a:latin typeface="Times New Roman" panose="02020603050405020304" pitchFamily="18" charset="0"/>
                <a:cs typeface="Times New Roman" panose="02020603050405020304" pitchFamily="18" charset="0"/>
              </a:rPr>
              <a:t>At the macro level, manpower planning focuses on the national or industry level rather than a single organization. It involves analyzing the overall manpower needs of the economy and developing strategies to meet future demands.</a:t>
            </a:r>
          </a:p>
          <a:p>
            <a:r>
              <a:rPr lang="en-US" sz="2200" dirty="0">
                <a:latin typeface="Times New Roman" panose="02020603050405020304" pitchFamily="18" charset="0"/>
                <a:cs typeface="Times New Roman" panose="02020603050405020304" pitchFamily="18" charset="0"/>
              </a:rPr>
              <a:t>At the macro level, manpower planning is done by the government, educational institutions, and industry bodies to study and manage the overall workforce needs of the economy. </a:t>
            </a:r>
          </a:p>
          <a:p>
            <a:r>
              <a:rPr lang="en-US" sz="2200" dirty="0">
                <a:latin typeface="Times New Roman" panose="02020603050405020304" pitchFamily="18" charset="0"/>
                <a:cs typeface="Times New Roman" panose="02020603050405020304" pitchFamily="18" charset="0"/>
              </a:rPr>
              <a:t>It helps in balancing the demand and supply of labor, ensuring that available human resources are used effectively.</a:t>
            </a:r>
          </a:p>
        </p:txBody>
      </p:sp>
    </p:spTree>
    <p:extLst>
      <p:ext uri="{BB962C8B-B14F-4D97-AF65-F5344CB8AC3E}">
        <p14:creationId xmlns:p14="http://schemas.microsoft.com/office/powerpoint/2010/main" val="413424376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2E552FA-62BB-DBA9-7459-E43751247670}"/>
              </a:ext>
            </a:extLst>
          </p:cNvPr>
          <p:cNvSpPr>
            <a:spLocks noGrp="1"/>
          </p:cNvSpPr>
          <p:nvPr>
            <p:ph idx="1"/>
          </p:nvPr>
        </p:nvSpPr>
        <p:spPr>
          <a:xfrm>
            <a:off x="340467" y="1167318"/>
            <a:ext cx="11527277" cy="5690681"/>
          </a:xfrm>
        </p:spPr>
        <p:txBody>
          <a:bodyPr/>
          <a:lstStyle/>
          <a:p>
            <a:pPr marL="0" indent="0">
              <a:buNone/>
            </a:pPr>
            <a:r>
              <a:rPr lang="en-IN" sz="2400" b="1" dirty="0">
                <a:latin typeface="Times New Roman" panose="02020603050405020304" pitchFamily="18" charset="0"/>
                <a:cs typeface="Times New Roman" panose="02020603050405020304" pitchFamily="18" charset="0"/>
              </a:rPr>
              <a:t>Process of Manpower Planning</a:t>
            </a:r>
          </a:p>
          <a:p>
            <a:pPr marL="0" indent="0">
              <a:buNone/>
            </a:pPr>
            <a:endParaRPr lang="en-IN" b="1" dirty="0">
              <a:latin typeface="Times New Roman" panose="02020603050405020304" pitchFamily="18" charset="0"/>
              <a:cs typeface="Times New Roman" panose="02020603050405020304" pitchFamily="18" charset="0"/>
            </a:endParaRPr>
          </a:p>
          <a:p>
            <a:pPr marL="0" indent="0">
              <a:buNone/>
            </a:pPr>
            <a:endParaRPr lang="en-IN" dirty="0">
              <a:latin typeface="Times New Roman" panose="02020603050405020304" pitchFamily="18" charset="0"/>
              <a:cs typeface="Times New Roman" panose="02020603050405020304" pitchFamily="18" charset="0"/>
            </a:endParaRPr>
          </a:p>
        </p:txBody>
      </p:sp>
      <p:sp>
        <p:nvSpPr>
          <p:cNvPr id="4" name="Rectangle 3">
            <a:extLst>
              <a:ext uri="{FF2B5EF4-FFF2-40B4-BE49-F238E27FC236}">
                <a16:creationId xmlns:a16="http://schemas.microsoft.com/office/drawing/2014/main" id="{2B2862E8-7B70-E9DD-363B-8AA3394B7691}"/>
              </a:ext>
            </a:extLst>
          </p:cNvPr>
          <p:cNvSpPr/>
          <p:nvPr/>
        </p:nvSpPr>
        <p:spPr>
          <a:xfrm>
            <a:off x="3424135" y="1551561"/>
            <a:ext cx="3385225" cy="54474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IN" dirty="0">
                <a:latin typeface="Times New Roman" panose="02020603050405020304" pitchFamily="18" charset="0"/>
                <a:cs typeface="Times New Roman" panose="02020603050405020304" pitchFamily="18" charset="0"/>
              </a:rPr>
              <a:t>Analyzing Current Manpower</a:t>
            </a:r>
          </a:p>
        </p:txBody>
      </p:sp>
      <p:sp>
        <p:nvSpPr>
          <p:cNvPr id="5" name="Rectangle 4">
            <a:extLst>
              <a:ext uri="{FF2B5EF4-FFF2-40B4-BE49-F238E27FC236}">
                <a16:creationId xmlns:a16="http://schemas.microsoft.com/office/drawing/2014/main" id="{56C5BE0D-5FAC-A097-EA05-B58E5CA73BA3}"/>
              </a:ext>
            </a:extLst>
          </p:cNvPr>
          <p:cNvSpPr/>
          <p:nvPr/>
        </p:nvSpPr>
        <p:spPr>
          <a:xfrm>
            <a:off x="3424135" y="2371116"/>
            <a:ext cx="3385225" cy="54474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IN" dirty="0">
                <a:latin typeface="Times New Roman" panose="02020603050405020304" pitchFamily="18" charset="0"/>
                <a:cs typeface="Times New Roman" panose="02020603050405020304" pitchFamily="18" charset="0"/>
              </a:rPr>
              <a:t>Forecasting Future Manpower Needs</a:t>
            </a:r>
          </a:p>
        </p:txBody>
      </p:sp>
      <p:sp>
        <p:nvSpPr>
          <p:cNvPr id="6" name="Rectangle 5">
            <a:extLst>
              <a:ext uri="{FF2B5EF4-FFF2-40B4-BE49-F238E27FC236}">
                <a16:creationId xmlns:a16="http://schemas.microsoft.com/office/drawing/2014/main" id="{131F7A63-9D9B-23ED-1A13-C48FADE408C9}"/>
              </a:ext>
            </a:extLst>
          </p:cNvPr>
          <p:cNvSpPr/>
          <p:nvPr/>
        </p:nvSpPr>
        <p:spPr>
          <a:xfrm>
            <a:off x="3424135" y="3190671"/>
            <a:ext cx="3385225" cy="54474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IN" dirty="0">
                <a:latin typeface="Times New Roman" panose="02020603050405020304" pitchFamily="18" charset="0"/>
                <a:cs typeface="Times New Roman" panose="02020603050405020304" pitchFamily="18" charset="0"/>
              </a:rPr>
              <a:t>Forecasting Manpower Supply</a:t>
            </a:r>
          </a:p>
        </p:txBody>
      </p:sp>
      <p:sp>
        <p:nvSpPr>
          <p:cNvPr id="7" name="Rectangle 6">
            <a:extLst>
              <a:ext uri="{FF2B5EF4-FFF2-40B4-BE49-F238E27FC236}">
                <a16:creationId xmlns:a16="http://schemas.microsoft.com/office/drawing/2014/main" id="{42D41531-DE3F-3CE1-23A1-FA2D05FDC42B}"/>
              </a:ext>
            </a:extLst>
          </p:cNvPr>
          <p:cNvSpPr/>
          <p:nvPr/>
        </p:nvSpPr>
        <p:spPr>
          <a:xfrm>
            <a:off x="3424134" y="4011037"/>
            <a:ext cx="3385225" cy="54474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IN" dirty="0">
                <a:latin typeface="Times New Roman" panose="02020603050405020304" pitchFamily="18" charset="0"/>
                <a:cs typeface="Times New Roman" panose="02020603050405020304" pitchFamily="18" charset="0"/>
              </a:rPr>
              <a:t>Identifying Manpower Gaps</a:t>
            </a:r>
          </a:p>
        </p:txBody>
      </p:sp>
      <p:sp>
        <p:nvSpPr>
          <p:cNvPr id="8" name="Rectangle 7">
            <a:extLst>
              <a:ext uri="{FF2B5EF4-FFF2-40B4-BE49-F238E27FC236}">
                <a16:creationId xmlns:a16="http://schemas.microsoft.com/office/drawing/2014/main" id="{FB450C9B-16B8-36DC-66D2-C053B82214F0}"/>
              </a:ext>
            </a:extLst>
          </p:cNvPr>
          <p:cNvSpPr/>
          <p:nvPr/>
        </p:nvSpPr>
        <p:spPr>
          <a:xfrm>
            <a:off x="3424134" y="4835455"/>
            <a:ext cx="3385225" cy="54474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IN" dirty="0">
                <a:latin typeface="Times New Roman" panose="02020603050405020304" pitchFamily="18" charset="0"/>
                <a:cs typeface="Times New Roman" panose="02020603050405020304" pitchFamily="18" charset="0"/>
              </a:rPr>
              <a:t>Action Planning</a:t>
            </a:r>
          </a:p>
        </p:txBody>
      </p:sp>
      <p:sp>
        <p:nvSpPr>
          <p:cNvPr id="9" name="Rectangle 8">
            <a:extLst>
              <a:ext uri="{FF2B5EF4-FFF2-40B4-BE49-F238E27FC236}">
                <a16:creationId xmlns:a16="http://schemas.microsoft.com/office/drawing/2014/main" id="{D2B6A8CF-B40D-37E4-572E-214D068CFFD0}"/>
              </a:ext>
            </a:extLst>
          </p:cNvPr>
          <p:cNvSpPr/>
          <p:nvPr/>
        </p:nvSpPr>
        <p:spPr>
          <a:xfrm>
            <a:off x="3469526" y="5659873"/>
            <a:ext cx="3385225" cy="54474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IN" dirty="0">
                <a:latin typeface="Times New Roman" panose="02020603050405020304" pitchFamily="18" charset="0"/>
                <a:cs typeface="Times New Roman" panose="02020603050405020304" pitchFamily="18" charset="0"/>
              </a:rPr>
              <a:t>Monitoring and Control</a:t>
            </a:r>
          </a:p>
        </p:txBody>
      </p:sp>
      <p:cxnSp>
        <p:nvCxnSpPr>
          <p:cNvPr id="11" name="Straight Arrow Connector 10">
            <a:extLst>
              <a:ext uri="{FF2B5EF4-FFF2-40B4-BE49-F238E27FC236}">
                <a16:creationId xmlns:a16="http://schemas.microsoft.com/office/drawing/2014/main" id="{E5A47CE7-1CD0-27CB-9A0B-4BCE231A47C0}"/>
              </a:ext>
            </a:extLst>
          </p:cNvPr>
          <p:cNvCxnSpPr>
            <a:stCxn id="4" idx="2"/>
            <a:endCxn id="5" idx="0"/>
          </p:cNvCxnSpPr>
          <p:nvPr/>
        </p:nvCxnSpPr>
        <p:spPr>
          <a:xfrm>
            <a:off x="5116748" y="2096310"/>
            <a:ext cx="0" cy="2748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2BBFAF40-328A-B815-83EB-6CE5C3DE4374}"/>
              </a:ext>
            </a:extLst>
          </p:cNvPr>
          <p:cNvCxnSpPr/>
          <p:nvPr/>
        </p:nvCxnSpPr>
        <p:spPr>
          <a:xfrm>
            <a:off x="5116747" y="2915865"/>
            <a:ext cx="0" cy="2748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8FABE12D-07B8-9390-F040-1C51F41AA940}"/>
              </a:ext>
            </a:extLst>
          </p:cNvPr>
          <p:cNvCxnSpPr/>
          <p:nvPr/>
        </p:nvCxnSpPr>
        <p:spPr>
          <a:xfrm>
            <a:off x="5116747" y="3737852"/>
            <a:ext cx="0" cy="2748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E8EA5A2E-9C24-A45A-040C-106BFBF659AA}"/>
              </a:ext>
            </a:extLst>
          </p:cNvPr>
          <p:cNvCxnSpPr/>
          <p:nvPr/>
        </p:nvCxnSpPr>
        <p:spPr>
          <a:xfrm>
            <a:off x="5136200" y="4555786"/>
            <a:ext cx="0" cy="2748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607D55C9-F548-1FAF-E128-F2DC400E4532}"/>
              </a:ext>
            </a:extLst>
          </p:cNvPr>
          <p:cNvCxnSpPr/>
          <p:nvPr/>
        </p:nvCxnSpPr>
        <p:spPr>
          <a:xfrm>
            <a:off x="5162139" y="5380204"/>
            <a:ext cx="0" cy="2748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07600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7959C0-0697-CBE6-F58C-9B1198BCBE67}"/>
              </a:ext>
            </a:extLst>
          </p:cNvPr>
          <p:cNvSpPr>
            <a:spLocks noGrp="1"/>
          </p:cNvSpPr>
          <p:nvPr>
            <p:ph idx="1"/>
          </p:nvPr>
        </p:nvSpPr>
        <p:spPr>
          <a:xfrm>
            <a:off x="838200" y="1225684"/>
            <a:ext cx="10515600" cy="5466945"/>
          </a:xfrm>
        </p:spPr>
        <p:txBody>
          <a:bodyPr>
            <a:normAutofit fontScale="92500" lnSpcReduction="20000"/>
          </a:bodyPr>
          <a:lstStyle/>
          <a:p>
            <a:pPr algn="just"/>
            <a:r>
              <a:rPr lang="en-US" sz="2600" b="1" dirty="0">
                <a:latin typeface="Times New Roman" panose="02020603050405020304" pitchFamily="18" charset="0"/>
                <a:cs typeface="Times New Roman" panose="02020603050405020304" pitchFamily="18" charset="0"/>
              </a:rPr>
              <a:t>Analyzing Current Manpower: </a:t>
            </a:r>
            <a:r>
              <a:rPr lang="en-US" sz="2600" dirty="0">
                <a:latin typeface="Times New Roman" panose="02020603050405020304" pitchFamily="18" charset="0"/>
                <a:cs typeface="Times New Roman" panose="02020603050405020304" pitchFamily="18" charset="0"/>
              </a:rPr>
              <a:t>This step involves studying the current employees in the organization — how many there are, what skills they have, their performance level, and potential for future roles.</a:t>
            </a:r>
          </a:p>
          <a:p>
            <a:pPr algn="just"/>
            <a:r>
              <a:rPr lang="en-US" sz="2600" b="1" dirty="0">
                <a:latin typeface="Times New Roman" panose="02020603050405020304" pitchFamily="18" charset="0"/>
                <a:cs typeface="Times New Roman" panose="02020603050405020304" pitchFamily="18" charset="0"/>
              </a:rPr>
              <a:t>Forecasting Future Manpower Needs: </a:t>
            </a:r>
            <a:r>
              <a:rPr lang="en-US" sz="2600" dirty="0">
                <a:latin typeface="Times New Roman" panose="02020603050405020304" pitchFamily="18" charset="0"/>
                <a:cs typeface="Times New Roman" panose="02020603050405020304" pitchFamily="18" charset="0"/>
              </a:rPr>
              <a:t>Here, the organization estimates how many employees and what types of skills will be needed in the future, depending on business growth, retirements, or new technologies.</a:t>
            </a:r>
            <a:endParaRPr lang="en-US" sz="2600" b="1" dirty="0">
              <a:latin typeface="Times New Roman" panose="02020603050405020304" pitchFamily="18" charset="0"/>
              <a:cs typeface="Times New Roman" panose="02020603050405020304" pitchFamily="18" charset="0"/>
            </a:endParaRPr>
          </a:p>
          <a:p>
            <a:pPr algn="just"/>
            <a:r>
              <a:rPr lang="en-US" sz="2600" b="1" dirty="0">
                <a:latin typeface="Times New Roman" panose="02020603050405020304" pitchFamily="18" charset="0"/>
                <a:cs typeface="Times New Roman" panose="02020603050405020304" pitchFamily="18" charset="0"/>
              </a:rPr>
              <a:t>Forecasting Manpower Supply:  </a:t>
            </a:r>
            <a:r>
              <a:rPr lang="en-US" sz="2600" dirty="0">
                <a:latin typeface="Times New Roman" panose="02020603050405020304" pitchFamily="18" charset="0"/>
                <a:cs typeface="Times New Roman" panose="02020603050405020304" pitchFamily="18" charset="0"/>
              </a:rPr>
              <a:t>This step predicts how many people will be available to work, both from within the organization (existing employees) and outside (job market).</a:t>
            </a:r>
            <a:endParaRPr lang="en-US" sz="2600" b="1" dirty="0">
              <a:latin typeface="Times New Roman" panose="02020603050405020304" pitchFamily="18" charset="0"/>
              <a:cs typeface="Times New Roman" panose="02020603050405020304" pitchFamily="18" charset="0"/>
            </a:endParaRPr>
          </a:p>
          <a:p>
            <a:pPr algn="just"/>
            <a:r>
              <a:rPr lang="en-US" sz="2600" b="1" dirty="0">
                <a:latin typeface="Times New Roman" panose="02020603050405020304" pitchFamily="18" charset="0"/>
                <a:cs typeface="Times New Roman" panose="02020603050405020304" pitchFamily="18" charset="0"/>
              </a:rPr>
              <a:t>Identifying Manpower Gaps: </a:t>
            </a:r>
            <a:r>
              <a:rPr lang="en-US" sz="2600" dirty="0">
                <a:latin typeface="Times New Roman" panose="02020603050405020304" pitchFamily="18" charset="0"/>
                <a:cs typeface="Times New Roman" panose="02020603050405020304" pitchFamily="18" charset="0"/>
              </a:rPr>
              <a:t>The organization compares the manpower it will need in the future with what it currently has, to find out where there are shortages or surpluses of staff. </a:t>
            </a:r>
            <a:endParaRPr lang="en-US" sz="2600" b="1" dirty="0">
              <a:latin typeface="Times New Roman" panose="02020603050405020304" pitchFamily="18" charset="0"/>
              <a:cs typeface="Times New Roman" panose="02020603050405020304" pitchFamily="18" charset="0"/>
            </a:endParaRPr>
          </a:p>
          <a:p>
            <a:pPr algn="just"/>
            <a:r>
              <a:rPr lang="en-US" sz="2600" b="1" dirty="0">
                <a:latin typeface="Times New Roman" panose="02020603050405020304" pitchFamily="18" charset="0"/>
                <a:cs typeface="Times New Roman" panose="02020603050405020304" pitchFamily="18" charset="0"/>
              </a:rPr>
              <a:t>Action Planning: </a:t>
            </a:r>
            <a:r>
              <a:rPr lang="en-US" sz="2600" dirty="0">
                <a:latin typeface="Times New Roman" panose="02020603050405020304" pitchFamily="18" charset="0"/>
                <a:cs typeface="Times New Roman" panose="02020603050405020304" pitchFamily="18" charset="0"/>
              </a:rPr>
              <a:t>Based on the identified gaps, the company plans actions like recruiting new staff, training current employees, promoting from within, or reducing extra workforce.</a:t>
            </a:r>
            <a:endParaRPr lang="en-US" sz="2600" b="1" dirty="0">
              <a:latin typeface="Times New Roman" panose="02020603050405020304" pitchFamily="18" charset="0"/>
              <a:cs typeface="Times New Roman" panose="02020603050405020304" pitchFamily="18" charset="0"/>
            </a:endParaRPr>
          </a:p>
          <a:p>
            <a:pPr algn="just"/>
            <a:r>
              <a:rPr lang="en-US" sz="2600" b="1" dirty="0">
                <a:latin typeface="Times New Roman" panose="02020603050405020304" pitchFamily="18" charset="0"/>
                <a:cs typeface="Times New Roman" panose="02020603050405020304" pitchFamily="18" charset="0"/>
              </a:rPr>
              <a:t>Monitoring and Control: </a:t>
            </a:r>
            <a:r>
              <a:rPr lang="en-US" sz="2600" dirty="0">
                <a:latin typeface="Times New Roman" panose="02020603050405020304" pitchFamily="18" charset="0"/>
                <a:cs typeface="Times New Roman" panose="02020603050405020304" pitchFamily="18" charset="0"/>
              </a:rPr>
              <a:t>This involves regularly checking and reviewing the manpower plan to ensure it is working well and making necessary adjustments when conditions change.</a:t>
            </a:r>
          </a:p>
          <a:p>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1752484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9F29B45-3D9F-FA80-FF82-E71F9375FECF}"/>
              </a:ext>
            </a:extLst>
          </p:cNvPr>
          <p:cNvSpPr>
            <a:spLocks noGrp="1"/>
          </p:cNvSpPr>
          <p:nvPr>
            <p:ph idx="1"/>
          </p:nvPr>
        </p:nvSpPr>
        <p:spPr>
          <a:xfrm>
            <a:off x="235085" y="1274324"/>
            <a:ext cx="11721830" cy="5291846"/>
          </a:xfrm>
        </p:spPr>
        <p:txBody>
          <a:bodyPr>
            <a:normAutofit fontScale="92500" lnSpcReduction="20000"/>
          </a:bodyPr>
          <a:lstStyle/>
          <a:p>
            <a:pPr marL="0" indent="0">
              <a:buNone/>
            </a:pPr>
            <a:r>
              <a:rPr lang="en-US" b="1" dirty="0">
                <a:latin typeface="Times New Roman" panose="02020603050405020304" pitchFamily="18" charset="0"/>
                <a:cs typeface="Times New Roman" panose="02020603050405020304" pitchFamily="18" charset="0"/>
              </a:rPr>
              <a:t>Requisites for Successful Manpower Planning</a:t>
            </a:r>
          </a:p>
          <a:p>
            <a:pPr marL="0" indent="0">
              <a:buNone/>
            </a:pPr>
            <a:r>
              <a:rPr lang="en-US" sz="2600" dirty="0">
                <a:latin typeface="Times New Roman" panose="02020603050405020304" pitchFamily="18" charset="0"/>
                <a:cs typeface="Times New Roman" panose="02020603050405020304" pitchFamily="18" charset="0"/>
              </a:rPr>
              <a:t>For manpower planning to be effective, certain conditions must be met:</a:t>
            </a:r>
          </a:p>
          <a:p>
            <a:r>
              <a:rPr lang="en-US" sz="2600" b="1" dirty="0">
                <a:latin typeface="Times New Roman" panose="02020603050405020304" pitchFamily="18" charset="0"/>
                <a:cs typeface="Times New Roman" panose="02020603050405020304" pitchFamily="18" charset="0"/>
              </a:rPr>
              <a:t>Top Management Support: </a:t>
            </a:r>
            <a:r>
              <a:rPr lang="en-US" sz="2600" dirty="0">
                <a:latin typeface="Times New Roman" panose="02020603050405020304" pitchFamily="18" charset="0"/>
                <a:cs typeface="Times New Roman" panose="02020603050405020304" pitchFamily="18" charset="0"/>
              </a:rPr>
              <a:t>Senior leaders must support and participate in the planning process.</a:t>
            </a:r>
          </a:p>
          <a:p>
            <a:r>
              <a:rPr lang="en-US" sz="2600" b="1" dirty="0">
                <a:latin typeface="Times New Roman" panose="02020603050405020304" pitchFamily="18" charset="0"/>
                <a:cs typeface="Times New Roman" panose="02020603050405020304" pitchFamily="18" charset="0"/>
              </a:rPr>
              <a:t>Accurate Forecasting: </a:t>
            </a:r>
            <a:r>
              <a:rPr lang="en-US" sz="2600" dirty="0">
                <a:latin typeface="Times New Roman" panose="02020603050405020304" pitchFamily="18" charset="0"/>
                <a:cs typeface="Times New Roman" panose="02020603050405020304" pitchFamily="18" charset="0"/>
              </a:rPr>
              <a:t>Reliable data and realistic assumptions about future needs are essential.</a:t>
            </a:r>
          </a:p>
          <a:p>
            <a:r>
              <a:rPr lang="en-US" sz="2600" b="1" dirty="0">
                <a:latin typeface="Times New Roman" panose="02020603050405020304" pitchFamily="18" charset="0"/>
                <a:cs typeface="Times New Roman" panose="02020603050405020304" pitchFamily="18" charset="0"/>
              </a:rPr>
              <a:t>Integration with Organizational Goals: </a:t>
            </a:r>
            <a:r>
              <a:rPr lang="en-US" sz="2600" dirty="0">
                <a:latin typeface="Times New Roman" panose="02020603050405020304" pitchFamily="18" charset="0"/>
                <a:cs typeface="Times New Roman" panose="02020603050405020304" pitchFamily="18" charset="0"/>
              </a:rPr>
              <a:t>The manpower plan should align with the company’s overall business strategy.</a:t>
            </a:r>
          </a:p>
          <a:p>
            <a:r>
              <a:rPr lang="en-US" sz="2600" b="1" dirty="0">
                <a:latin typeface="Times New Roman" panose="02020603050405020304" pitchFamily="18" charset="0"/>
                <a:cs typeface="Times New Roman" panose="02020603050405020304" pitchFamily="18" charset="0"/>
              </a:rPr>
              <a:t>Efficient Information System: </a:t>
            </a:r>
            <a:r>
              <a:rPr lang="en-US" sz="2600" dirty="0">
                <a:latin typeface="Times New Roman" panose="02020603050405020304" pitchFamily="18" charset="0"/>
                <a:cs typeface="Times New Roman" panose="02020603050405020304" pitchFamily="18" charset="0"/>
              </a:rPr>
              <a:t>Updated employee data and HR information systems help in better planning.</a:t>
            </a:r>
          </a:p>
          <a:p>
            <a:r>
              <a:rPr lang="en-US" sz="2600" b="1" dirty="0">
                <a:latin typeface="Times New Roman" panose="02020603050405020304" pitchFamily="18" charset="0"/>
                <a:cs typeface="Times New Roman" panose="02020603050405020304" pitchFamily="18" charset="0"/>
              </a:rPr>
              <a:t>Flexibility: </a:t>
            </a:r>
            <a:r>
              <a:rPr lang="en-US" sz="2600" dirty="0">
                <a:latin typeface="Times New Roman" panose="02020603050405020304" pitchFamily="18" charset="0"/>
                <a:cs typeface="Times New Roman" panose="02020603050405020304" pitchFamily="18" charset="0"/>
              </a:rPr>
              <a:t>Plans should be adaptable to changes in technology, market trends, and business needs.</a:t>
            </a:r>
          </a:p>
          <a:p>
            <a:r>
              <a:rPr lang="en-US" sz="2600" b="1" dirty="0">
                <a:latin typeface="Times New Roman" panose="02020603050405020304" pitchFamily="18" charset="0"/>
                <a:cs typeface="Times New Roman" panose="02020603050405020304" pitchFamily="18" charset="0"/>
              </a:rPr>
              <a:t>Proper Coordination: </a:t>
            </a:r>
            <a:r>
              <a:rPr lang="en-US" sz="2600" dirty="0">
                <a:latin typeface="Times New Roman" panose="02020603050405020304" pitchFamily="18" charset="0"/>
                <a:cs typeface="Times New Roman" panose="02020603050405020304" pitchFamily="18" charset="0"/>
              </a:rPr>
              <a:t>All departments must work together to ensure smooth implementation.</a:t>
            </a:r>
          </a:p>
          <a:p>
            <a:r>
              <a:rPr lang="en-US" sz="2600" b="1" dirty="0">
                <a:latin typeface="Times New Roman" panose="02020603050405020304" pitchFamily="18" charset="0"/>
                <a:cs typeface="Times New Roman" panose="02020603050405020304" pitchFamily="18" charset="0"/>
              </a:rPr>
              <a:t>Continuous Review: </a:t>
            </a:r>
            <a:r>
              <a:rPr lang="en-US" sz="2600" dirty="0">
                <a:latin typeface="Times New Roman" panose="02020603050405020304" pitchFamily="18" charset="0"/>
                <a:cs typeface="Times New Roman" panose="02020603050405020304" pitchFamily="18" charset="0"/>
              </a:rPr>
              <a:t>Regular evaluation and modification of plans keep them relevant and effective.</a:t>
            </a:r>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188301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0EC6045-EA64-33B5-A1DD-513136C60694}"/>
              </a:ext>
            </a:extLst>
          </p:cNvPr>
          <p:cNvSpPr>
            <a:spLocks noGrp="1"/>
          </p:cNvSpPr>
          <p:nvPr>
            <p:ph idx="1"/>
          </p:nvPr>
        </p:nvSpPr>
        <p:spPr>
          <a:xfrm>
            <a:off x="558800" y="1253330"/>
            <a:ext cx="11277600" cy="5604670"/>
          </a:xfrm>
        </p:spPr>
        <p:txBody>
          <a:bodyPr>
            <a:normAutofit fontScale="92500" lnSpcReduction="10000"/>
          </a:bodyPr>
          <a:lstStyle/>
          <a:p>
            <a:pPr marL="0" indent="0">
              <a:buNone/>
            </a:pPr>
            <a:r>
              <a:rPr lang="en-US" sz="2600" b="1" dirty="0">
                <a:latin typeface="Times New Roman" panose="02020603050405020304" pitchFamily="18" charset="0"/>
                <a:cs typeface="Times New Roman" panose="02020603050405020304" pitchFamily="18" charset="0"/>
              </a:rPr>
              <a:t>KEY CHARATERISTICS OF MILLENNIALS</a:t>
            </a:r>
          </a:p>
          <a:p>
            <a:r>
              <a:rPr lang="en-IN" sz="2400" dirty="0">
                <a:latin typeface="Times New Roman" panose="02020603050405020304" pitchFamily="18" charset="0"/>
                <a:cs typeface="Times New Roman" panose="02020603050405020304" pitchFamily="18" charset="0"/>
              </a:rPr>
              <a:t>They are Technology Natives</a:t>
            </a:r>
          </a:p>
          <a:p>
            <a:r>
              <a:rPr lang="en-IN" sz="2400" dirty="0">
                <a:latin typeface="Times New Roman" panose="02020603050405020304" pitchFamily="18" charset="0"/>
                <a:cs typeface="Times New Roman" panose="02020603050405020304" pitchFamily="18" charset="0"/>
              </a:rPr>
              <a:t>They Expect Collaboration</a:t>
            </a:r>
          </a:p>
          <a:p>
            <a:r>
              <a:rPr lang="en-US" sz="2400" dirty="0">
                <a:latin typeface="Times New Roman" panose="02020603050405020304" pitchFamily="18" charset="0"/>
                <a:cs typeface="Times New Roman" panose="02020603050405020304" pitchFamily="18" charset="0"/>
              </a:rPr>
              <a:t>They Require a Seat at the Table</a:t>
            </a:r>
          </a:p>
          <a:p>
            <a:r>
              <a:rPr lang="en-US" sz="2400" dirty="0">
                <a:latin typeface="Times New Roman" panose="02020603050405020304" pitchFamily="18" charset="0"/>
                <a:cs typeface="Times New Roman" panose="02020603050405020304" pitchFamily="18" charset="0"/>
              </a:rPr>
              <a:t>They Want to Keep on Learning</a:t>
            </a:r>
          </a:p>
          <a:p>
            <a:r>
              <a:rPr lang="en-US" sz="2400" dirty="0">
                <a:latin typeface="Times New Roman" panose="02020603050405020304" pitchFamily="18" charset="0"/>
                <a:cs typeface="Times New Roman" panose="02020603050405020304" pitchFamily="18" charset="0"/>
              </a:rPr>
              <a:t>Their Loyalty is Fickle (Conditional)</a:t>
            </a:r>
          </a:p>
          <a:p>
            <a:r>
              <a:rPr lang="en-US" sz="2400" dirty="0">
                <a:latin typeface="Times New Roman" panose="02020603050405020304" pitchFamily="18" charset="0"/>
                <a:cs typeface="Times New Roman" panose="02020603050405020304" pitchFamily="18" charset="0"/>
              </a:rPr>
              <a:t>Open and adaptive to change</a:t>
            </a:r>
          </a:p>
          <a:p>
            <a:pPr marL="0" indent="0">
              <a:buNone/>
            </a:pPr>
            <a:r>
              <a:rPr lang="en-IN" sz="2400" b="1" dirty="0">
                <a:latin typeface="Times New Roman" panose="02020603050405020304" pitchFamily="18" charset="0"/>
                <a:cs typeface="Times New Roman" panose="02020603050405020304" pitchFamily="18" charset="0"/>
              </a:rPr>
              <a:t>They are Technology Natives</a:t>
            </a:r>
            <a:r>
              <a:rPr lang="en-IN" sz="2400"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Millennials grew up surrounded by computers, smartphones, and the internet. They are very comfortable using digital tools for communication such as emails, messages, and apps instead of phone calls or face-to-face meetings. They also love exploring new technologies and expect their workplace to use modern digital systems, especially mobile-friendly tools</a:t>
            </a:r>
            <a:r>
              <a:rPr lang="en-US" sz="2400" dirty="0"/>
              <a:t>.</a:t>
            </a:r>
          </a:p>
          <a:p>
            <a:pPr marL="0" indent="0">
              <a:buNone/>
            </a:pPr>
            <a:r>
              <a:rPr lang="en-IN" sz="2400" b="1" dirty="0">
                <a:latin typeface="Times New Roman" panose="02020603050405020304" pitchFamily="18" charset="0"/>
                <a:cs typeface="Times New Roman" panose="02020603050405020304" pitchFamily="18" charset="0"/>
              </a:rPr>
              <a:t>They Expect Collaboration: </a:t>
            </a:r>
            <a:r>
              <a:rPr lang="en-US" sz="2400" dirty="0">
                <a:latin typeface="Times New Roman" panose="02020603050405020304" pitchFamily="18" charset="0"/>
                <a:cs typeface="Times New Roman" panose="02020603050405020304" pitchFamily="18" charset="0"/>
              </a:rPr>
              <a:t>Millennials love teamwork and sharing ideas. They are not “lone workers.” They prefer working with others even across departments and using video calls, chat platforms, and collaboration tools to stay connected. They want to feel part of a team, even when working remotely.</a:t>
            </a:r>
            <a:endParaRPr lang="en-IN" sz="2400" dirty="0">
              <a:latin typeface="Times New Roman" panose="02020603050405020304" pitchFamily="18" charset="0"/>
              <a:cs typeface="Times New Roman" panose="02020603050405020304" pitchFamily="18" charset="0"/>
            </a:endParaRPr>
          </a:p>
          <a:p>
            <a:pPr marL="0" indent="0">
              <a:buNone/>
            </a:pPr>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006384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F77CD65-8FC8-64BD-5B37-AA7B398B4403}"/>
              </a:ext>
            </a:extLst>
          </p:cNvPr>
          <p:cNvSpPr>
            <a:spLocks noGrp="1"/>
          </p:cNvSpPr>
          <p:nvPr>
            <p:ph idx="1"/>
          </p:nvPr>
        </p:nvSpPr>
        <p:spPr>
          <a:xfrm>
            <a:off x="548640" y="1391920"/>
            <a:ext cx="11226800" cy="5384800"/>
          </a:xfrm>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They Require a Seat at the Table: </a:t>
            </a:r>
            <a:r>
              <a:rPr lang="en-US" sz="2200" dirty="0">
                <a:latin typeface="Times New Roman" panose="02020603050405020304" pitchFamily="18" charset="0"/>
                <a:cs typeface="Times New Roman" panose="02020603050405020304" pitchFamily="18" charset="0"/>
              </a:rPr>
              <a:t>Millennials believe their opinions and ideas should be heard, no matter their position in the company. They grew up being included in family discussions and decisions, so they expect the same respect at work. They are ambitious and want clear goals and growth paths. </a:t>
            </a:r>
          </a:p>
          <a:p>
            <a:pPr marL="0" indent="0">
              <a:buNone/>
            </a:pPr>
            <a:r>
              <a:rPr lang="en-US" sz="2200" b="1" dirty="0">
                <a:latin typeface="Times New Roman" panose="02020603050405020304" pitchFamily="18" charset="0"/>
                <a:cs typeface="Times New Roman" panose="02020603050405020304" pitchFamily="18" charset="0"/>
              </a:rPr>
              <a:t>They Want to Keep on Learning</a:t>
            </a:r>
            <a:r>
              <a:rPr lang="en-US" sz="2200" dirty="0">
                <a:latin typeface="Times New Roman" panose="02020603050405020304" pitchFamily="18" charset="0"/>
                <a:cs typeface="Times New Roman" panose="02020603050405020304" pitchFamily="18" charset="0"/>
              </a:rPr>
              <a:t>: For Millennials, learning never stops after college. They love gaining new knowledge, training, and skills that help them grow in their careers. They look for mentorship from experienced leaders and value companies that invest in their professional development.</a:t>
            </a:r>
          </a:p>
          <a:p>
            <a:pPr marL="0" indent="0">
              <a:buNone/>
            </a:pPr>
            <a:r>
              <a:rPr lang="en-US" sz="2200" b="1" dirty="0">
                <a:latin typeface="Times New Roman" panose="02020603050405020304" pitchFamily="18" charset="0"/>
                <a:cs typeface="Times New Roman" panose="02020603050405020304" pitchFamily="18" charset="0"/>
              </a:rPr>
              <a:t>Their Loyalty is Fickle (Conditional): </a:t>
            </a:r>
            <a:r>
              <a:rPr lang="en-US" sz="2200" dirty="0">
                <a:latin typeface="Times New Roman" panose="02020603050405020304" pitchFamily="18" charset="0"/>
                <a:cs typeface="Times New Roman" panose="02020603050405020304" pitchFamily="18" charset="0"/>
              </a:rPr>
              <a:t>Millennials stay loyal only when they feel valued, respected, and given growth opportunities. If they find a company that offers better learning, flexibility, or work-life balance, they won’t hesitate to switch jobs.</a:t>
            </a:r>
          </a:p>
          <a:p>
            <a:pPr marL="0" indent="0">
              <a:buNone/>
            </a:pPr>
            <a:r>
              <a:rPr lang="en-US" sz="2200" b="1" dirty="0">
                <a:latin typeface="Times New Roman" panose="02020603050405020304" pitchFamily="18" charset="0"/>
                <a:cs typeface="Times New Roman" panose="02020603050405020304" pitchFamily="18" charset="0"/>
              </a:rPr>
              <a:t>Open and adaptive to change: </a:t>
            </a:r>
            <a:r>
              <a:rPr lang="en-US" sz="2200" dirty="0">
                <a:latin typeface="Times New Roman" panose="02020603050405020304" pitchFamily="18" charset="0"/>
                <a:cs typeface="Times New Roman" panose="02020603050405020304" pitchFamily="18" charset="0"/>
              </a:rPr>
              <a:t>Millennials are not just comfortable with change, but they actually welcome and embrace it. They have grown up during a time when business, technology, and the economy have changed very quickly such as the rise of the internet, smartphones, and online work. </a:t>
            </a:r>
            <a:endParaRPr lang="en-IN" sz="2200" dirty="0"/>
          </a:p>
        </p:txBody>
      </p:sp>
    </p:spTree>
    <p:extLst>
      <p:ext uri="{BB962C8B-B14F-4D97-AF65-F5344CB8AC3E}">
        <p14:creationId xmlns:p14="http://schemas.microsoft.com/office/powerpoint/2010/main" val="37985194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a:extLst>
              <a:ext uri="{FF2B5EF4-FFF2-40B4-BE49-F238E27FC236}">
                <a16:creationId xmlns:a16="http://schemas.microsoft.com/office/drawing/2014/main" id="{29C50358-97CF-2958-C44E-E3659A06D21A}"/>
              </a:ext>
            </a:extLst>
          </p:cNvPr>
          <p:cNvGraphicFramePr>
            <a:graphicFrameLocks noGrp="1"/>
          </p:cNvGraphicFramePr>
          <p:nvPr>
            <p:ph idx="1"/>
            <p:extLst>
              <p:ext uri="{D42A27DB-BD31-4B8C-83A1-F6EECF244321}">
                <p14:modId xmlns:p14="http://schemas.microsoft.com/office/powerpoint/2010/main" val="1783263738"/>
              </p:ext>
            </p:extLst>
          </p:nvPr>
        </p:nvGraphicFramePr>
        <p:xfrm>
          <a:off x="838200" y="14192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730343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8ED7943-658D-FE7F-2C4C-60AE5F118B14}"/>
              </a:ext>
            </a:extLst>
          </p:cNvPr>
          <p:cNvSpPr>
            <a:spLocks noGrp="1"/>
          </p:cNvSpPr>
          <p:nvPr>
            <p:ph idx="1"/>
          </p:nvPr>
        </p:nvSpPr>
        <p:spPr>
          <a:xfrm>
            <a:off x="838200" y="1351280"/>
            <a:ext cx="10515600" cy="5344160"/>
          </a:xfrm>
        </p:spPr>
        <p:txBody>
          <a:bodyPr>
            <a:normAutofit fontScale="92500" lnSpcReduction="10000"/>
          </a:bodyPr>
          <a:lstStyle/>
          <a:p>
            <a:pPr marL="514350" indent="-514350">
              <a:buAutoNum type="arabicParenR"/>
            </a:pPr>
            <a:r>
              <a:rPr lang="en-IN" sz="2400" b="1" dirty="0">
                <a:latin typeface="Times New Roman" panose="02020603050405020304" pitchFamily="18" charset="0"/>
                <a:cs typeface="Times New Roman" panose="02020603050405020304" pitchFamily="18" charset="0"/>
              </a:rPr>
              <a:t>Travel Enthusiasts: </a:t>
            </a:r>
            <a:r>
              <a:rPr lang="en-US" sz="2400" dirty="0">
                <a:latin typeface="Times New Roman" panose="02020603050405020304" pitchFamily="18" charset="0"/>
                <a:cs typeface="Times New Roman" panose="02020603050405020304" pitchFamily="18" charset="0"/>
              </a:rPr>
              <a:t>These Millennials love to explore the world. They take every opportunity to travel for work or work remotely from different places. They prefer companies that allow flexible work or remote options, so they can enjoy both work and travel. They usually travel on a limited budget but value experiences over luxury.</a:t>
            </a:r>
          </a:p>
          <a:p>
            <a:pPr marL="514350" indent="-514350">
              <a:buAutoNum type="arabicParenR"/>
            </a:pPr>
            <a:r>
              <a:rPr lang="en-US" sz="2400" b="1" dirty="0">
                <a:latin typeface="Times New Roman" panose="02020603050405020304" pitchFamily="18" charset="0"/>
                <a:cs typeface="Times New Roman" panose="02020603050405020304" pitchFamily="18" charset="0"/>
              </a:rPr>
              <a:t>The Traditionalist: </a:t>
            </a:r>
            <a:r>
              <a:rPr lang="en-US" sz="2400" dirty="0">
                <a:latin typeface="Times New Roman" panose="02020603050405020304" pitchFamily="18" charset="0"/>
                <a:cs typeface="Times New Roman" panose="02020603050405020304" pitchFamily="18" charset="0"/>
              </a:rPr>
              <a:t>Traditionalists are more cautious and stable than other Millennials. They prefer security and routine instead of taking big risks. They focus on paying debts, saving money, and keeping a steady job. At work, they are hardworking, disciplined, and loyal, similar to the Baby Boomer generation. However, they may be less creative or innovative compared to others.</a:t>
            </a:r>
          </a:p>
          <a:p>
            <a:pPr marL="514350" indent="-514350">
              <a:buAutoNum type="arabicParenR"/>
            </a:pPr>
            <a:r>
              <a:rPr lang="en-US" sz="2400" b="1" dirty="0">
                <a:latin typeface="Times New Roman" panose="02020603050405020304" pitchFamily="18" charset="0"/>
                <a:cs typeface="Times New Roman" panose="02020603050405020304" pitchFamily="18" charset="0"/>
              </a:rPr>
              <a:t>The Achiever: </a:t>
            </a:r>
            <a:r>
              <a:rPr lang="en-US" sz="2400" dirty="0">
                <a:latin typeface="Times New Roman" panose="02020603050405020304" pitchFamily="18" charset="0"/>
                <a:cs typeface="Times New Roman" panose="02020603050405020304" pitchFamily="18" charset="0"/>
              </a:rPr>
              <a:t>Achievers are ambitious and goal-oriented Millennials. They love learning new skills, facing challenges, and achieving success quickly. They are competitive and perform well in roles like sales or marketing, where targets and recognition motivate them. They always aim to be the best and grow faster than others.</a:t>
            </a:r>
          </a:p>
          <a:p>
            <a:pPr marL="514350" indent="-514350">
              <a:buAutoNum type="arabicParenR"/>
            </a:pPr>
            <a:r>
              <a:rPr lang="en-US" sz="2400" b="1" dirty="0">
                <a:latin typeface="Times New Roman" panose="02020603050405020304" pitchFamily="18" charset="0"/>
                <a:cs typeface="Times New Roman" panose="02020603050405020304" pitchFamily="18" charset="0"/>
              </a:rPr>
              <a:t>Up &amp; Comers</a:t>
            </a:r>
            <a:r>
              <a:rPr lang="en-US" sz="2400" dirty="0">
                <a:latin typeface="Times New Roman" panose="02020603050405020304" pitchFamily="18" charset="0"/>
                <a:cs typeface="Times New Roman" panose="02020603050405020304" pitchFamily="18" charset="0"/>
              </a:rPr>
              <a:t>: Up &amp; Comers are smart, tech-savvy, and career-driven individuals. They are fully focused on success often prioritizing career over relationships. They love using the latest technology and social media to stay connected. They are independent, self-motivated, and work best when given freedom and responsibility</a:t>
            </a:r>
            <a:r>
              <a:rPr lang="en-US" sz="2400" dirty="0"/>
              <a:t>.</a:t>
            </a:r>
          </a:p>
          <a:p>
            <a:pPr marL="514350" indent="-514350">
              <a:buAutoNum type="arabicParenR"/>
            </a:pPr>
            <a:endParaRPr lang="en-US" sz="2200" dirty="0">
              <a:latin typeface="Times New Roman" panose="02020603050405020304" pitchFamily="18" charset="0"/>
              <a:cs typeface="Times New Roman" panose="02020603050405020304" pitchFamily="18" charset="0"/>
            </a:endParaRPr>
          </a:p>
          <a:p>
            <a:pPr marL="514350" indent="-514350">
              <a:buAutoNum type="arabicParenR"/>
            </a:pPr>
            <a:endParaRPr lang="en-US" dirty="0"/>
          </a:p>
          <a:p>
            <a:pPr marL="514350" indent="-514350">
              <a:buAutoNum type="arabicParenR"/>
            </a:pPr>
            <a:endParaRPr lang="en-IN" dirty="0"/>
          </a:p>
        </p:txBody>
      </p:sp>
    </p:spTree>
    <p:extLst>
      <p:ext uri="{BB962C8B-B14F-4D97-AF65-F5344CB8AC3E}">
        <p14:creationId xmlns:p14="http://schemas.microsoft.com/office/powerpoint/2010/main" val="39060077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B338F11-5475-0DD8-D86D-0828D281FA0B}"/>
              </a:ext>
            </a:extLst>
          </p:cNvPr>
          <p:cNvSpPr>
            <a:spLocks noGrp="1"/>
          </p:cNvSpPr>
          <p:nvPr>
            <p:ph idx="1"/>
          </p:nvPr>
        </p:nvSpPr>
        <p:spPr>
          <a:xfrm>
            <a:off x="589280" y="1391920"/>
            <a:ext cx="11531600" cy="5201920"/>
          </a:xfrm>
        </p:spPr>
        <p:txBody>
          <a:bodyPr>
            <a:normAutofit fontScale="92500"/>
          </a:bodyPr>
          <a:lstStyle/>
          <a:p>
            <a:pPr marL="514350" indent="-514350">
              <a:buFont typeface="+mj-lt"/>
              <a:buAutoNum type="arabicParenR" startAt="5"/>
            </a:pPr>
            <a:r>
              <a:rPr lang="en-US" sz="2400" b="1" dirty="0">
                <a:latin typeface="Times New Roman" panose="02020603050405020304" pitchFamily="18" charset="0"/>
                <a:cs typeface="Times New Roman" panose="02020603050405020304" pitchFamily="18" charset="0"/>
              </a:rPr>
              <a:t>Global Givers: </a:t>
            </a:r>
            <a:r>
              <a:rPr lang="en-US" sz="2400" dirty="0">
                <a:latin typeface="Times New Roman" panose="02020603050405020304" pitchFamily="18" charset="0"/>
                <a:cs typeface="Times New Roman" panose="02020603050405020304" pitchFamily="18" charset="0"/>
              </a:rPr>
              <a:t>Global Givers are passionate about social and global causes. They want to make a positive impact on society and prefer jobs that have meaning and purpose. They are optimistic and thoughtful, but also practical thinkers. </a:t>
            </a:r>
          </a:p>
          <a:p>
            <a:pPr marL="514350" indent="-514350">
              <a:buFont typeface="+mj-lt"/>
              <a:buAutoNum type="arabicParenR" startAt="5"/>
            </a:pPr>
            <a:r>
              <a:rPr lang="en-US" sz="2400" b="1" dirty="0">
                <a:latin typeface="Times New Roman" panose="02020603050405020304" pitchFamily="18" charset="0"/>
                <a:cs typeface="Times New Roman" panose="02020603050405020304" pitchFamily="18" charset="0"/>
              </a:rPr>
              <a:t>Nostalgics: </a:t>
            </a:r>
            <a:r>
              <a:rPr lang="en-US" sz="2400" dirty="0">
                <a:latin typeface="Times New Roman" panose="02020603050405020304" pitchFamily="18" charset="0"/>
                <a:cs typeface="Times New Roman" panose="02020603050405020304" pitchFamily="18" charset="0"/>
              </a:rPr>
              <a:t>Nostalgics are independent, thoughtful, and creative individuals. They like to work alone (often as freelancers or consultants) and prefer quiet, stable environments. They enjoy real-life experiences instead of sharing everything online.</a:t>
            </a:r>
          </a:p>
          <a:p>
            <a:pPr marL="514350" indent="-514350">
              <a:buFont typeface="+mj-lt"/>
              <a:buAutoNum type="arabicParenR" startAt="5"/>
            </a:pPr>
            <a:r>
              <a:rPr lang="en-US" sz="2400" b="1" dirty="0">
                <a:latin typeface="Times New Roman" panose="02020603050405020304" pitchFamily="18" charset="0"/>
                <a:cs typeface="Times New Roman" panose="02020603050405020304" pitchFamily="18" charset="0"/>
              </a:rPr>
              <a:t>Trendsetters: </a:t>
            </a:r>
            <a:r>
              <a:rPr lang="en-US" sz="2400" dirty="0">
                <a:latin typeface="Times New Roman" panose="02020603050405020304" pitchFamily="18" charset="0"/>
                <a:cs typeface="Times New Roman" panose="02020603050405020304" pitchFamily="18" charset="0"/>
              </a:rPr>
              <a:t>Trendsetters are fashion-forward and early adopters of new ideas and products. They quickly embrace new trends and often influence others to follow them. They like variety, creativity, and originality, but can sometimes be impulsive.</a:t>
            </a:r>
          </a:p>
          <a:p>
            <a:pPr marL="514350" indent="-514350">
              <a:buFont typeface="+mj-lt"/>
              <a:buAutoNum type="arabicParenR" startAt="5"/>
            </a:pPr>
            <a:r>
              <a:rPr lang="en-US" sz="2400" b="1" dirty="0">
                <a:latin typeface="Times New Roman" panose="02020603050405020304" pitchFamily="18" charset="0"/>
                <a:cs typeface="Times New Roman" panose="02020603050405020304" pitchFamily="18" charset="0"/>
              </a:rPr>
              <a:t>Skeptics: </a:t>
            </a:r>
            <a:r>
              <a:rPr lang="en-US" sz="2400" dirty="0">
                <a:latin typeface="Times New Roman" panose="02020603050405020304" pitchFamily="18" charset="0"/>
                <a:cs typeface="Times New Roman" panose="02020603050405020304" pitchFamily="18" charset="0"/>
              </a:rPr>
              <a:t>Skeptics are practical and analytical thinkers. They don’t easily believe in trends or popular opinions — they want proof and facts before agreeing. They are realistic but sometimes doubtful or indecisive.</a:t>
            </a:r>
          </a:p>
          <a:p>
            <a:pPr marL="514350" indent="-514350">
              <a:buFont typeface="+mj-lt"/>
              <a:buAutoNum type="arabicParenR" startAt="5"/>
            </a:pPr>
            <a:r>
              <a:rPr lang="en-US" sz="2400" b="1" dirty="0">
                <a:latin typeface="Times New Roman" panose="02020603050405020304" pitchFamily="18" charset="0"/>
                <a:cs typeface="Times New Roman" panose="02020603050405020304" pitchFamily="18" charset="0"/>
              </a:rPr>
              <a:t>The Boss Babe: </a:t>
            </a:r>
            <a:r>
              <a:rPr lang="en-US" sz="2400" dirty="0">
                <a:latin typeface="Times New Roman" panose="02020603050405020304" pitchFamily="18" charset="0"/>
                <a:cs typeface="Times New Roman" panose="02020603050405020304" pitchFamily="18" charset="0"/>
              </a:rPr>
              <a:t>Boss Babes are strong, ambitious Millennial women who focus on career success. They often delay family life to achieve their professional goals. They are confident, independent, and financially successful, enjoying the rewards of their hard work.</a:t>
            </a:r>
          </a:p>
          <a:p>
            <a:pPr marL="0" indent="0">
              <a:buNone/>
            </a:pPr>
            <a:endParaRPr lang="en-US" sz="3100" dirty="0">
              <a:latin typeface="Times New Roman" panose="02020603050405020304" pitchFamily="18" charset="0"/>
              <a:cs typeface="Times New Roman" panose="02020603050405020304" pitchFamily="18" charset="0"/>
            </a:endParaRPr>
          </a:p>
          <a:p>
            <a:pPr marL="0" indent="0">
              <a:buNone/>
            </a:pPr>
            <a:endParaRPr lang="en-US" dirty="0"/>
          </a:p>
          <a:p>
            <a:pPr marL="0" indent="0">
              <a:buNone/>
            </a:pPr>
            <a:endParaRPr lang="en-US" dirty="0"/>
          </a:p>
          <a:p>
            <a:pPr marL="0" indent="0">
              <a:buNone/>
            </a:pPr>
            <a:endParaRPr lang="en-US" dirty="0"/>
          </a:p>
          <a:p>
            <a:pPr marL="0" indent="0">
              <a:buNone/>
            </a:pPr>
            <a:endParaRPr lang="en-IN" dirty="0"/>
          </a:p>
        </p:txBody>
      </p:sp>
    </p:spTree>
    <p:extLst>
      <p:ext uri="{BB962C8B-B14F-4D97-AF65-F5344CB8AC3E}">
        <p14:creationId xmlns:p14="http://schemas.microsoft.com/office/powerpoint/2010/main" val="416303777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2012</TotalTime>
  <Words>7214</Words>
  <Application>Microsoft Office PowerPoint</Application>
  <PresentationFormat>Widescreen</PresentationFormat>
  <Paragraphs>318</Paragraphs>
  <Slides>46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46</vt:i4>
      </vt:variant>
    </vt:vector>
  </HeadingPairs>
  <TitlesOfParts>
    <vt:vector size="52" baseType="lpstr">
      <vt:lpstr>Arial</vt:lpstr>
      <vt:lpstr>Calibri</vt:lpstr>
      <vt:lpstr>Calibri Light</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Pallavi Raju</dc:creator>
  <cp:lastModifiedBy>Pallavi Raju</cp:lastModifiedBy>
  <cp:revision>5</cp:revision>
  <dcterms:created xsi:type="dcterms:W3CDTF">2025-10-16T07:15:38Z</dcterms:created>
  <dcterms:modified xsi:type="dcterms:W3CDTF">2025-12-02T17:53:06Z</dcterms:modified>
</cp:coreProperties>
</file>