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E4D1C6-A263-41D8-9A02-0BFF27558723}" v="239" dt="2025-12-02T10:53:05.2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5" d="100"/>
          <a:sy n="75" d="100"/>
        </p:scale>
        <p:origin x="902"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5/10/relationships/revisionInfo" Target="revisionInfo.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delSld modSld">
      <pc:chgData name="Pallavi Raju" userId="d1798d0ead0d486c" providerId="LiveId" clId="{A80063DE-6DD3-41AA-B5B8-860D6B8522CE}" dt="2025-12-02T18:00:23.897" v="2971" actId="1076"/>
      <pc:docMkLst>
        <pc:docMk/>
      </pc:docMkLst>
      <pc:sldChg chg="addSp modSp mod">
        <pc:chgData name="Pallavi Raju" userId="d1798d0ead0d486c" providerId="LiveId" clId="{A80063DE-6DD3-41AA-B5B8-860D6B8522CE}" dt="2025-11-06T15:32:28.536" v="578" actId="5793"/>
        <pc:sldMkLst>
          <pc:docMk/>
          <pc:sldMk cId="2030767712" sldId="257"/>
        </pc:sldMkLst>
        <pc:spChg chg="mod">
          <ac:chgData name="Pallavi Raju" userId="d1798d0ead0d486c" providerId="LiveId" clId="{A80063DE-6DD3-41AA-B5B8-860D6B8522CE}" dt="2025-11-06T15:32:28.536" v="578" actId="5793"/>
          <ac:spMkLst>
            <pc:docMk/>
            <pc:sldMk cId="2030767712" sldId="257"/>
            <ac:spMk id="3" creationId="{DED2C7F7-C924-280A-78B3-3F3BA5C70A3F}"/>
          </ac:spMkLst>
        </pc:spChg>
      </pc:sldChg>
      <pc:sldChg chg="delSp modSp mod">
        <pc:chgData name="Pallavi Raju" userId="d1798d0ead0d486c" providerId="LiveId" clId="{A80063DE-6DD3-41AA-B5B8-860D6B8522CE}" dt="2025-11-17T17:33:24.702" v="580" actId="1076"/>
        <pc:sldMkLst>
          <pc:docMk/>
          <pc:sldMk cId="642081196" sldId="258"/>
        </pc:sldMkLst>
        <pc:spChg chg="mod">
          <ac:chgData name="Pallavi Raju" userId="d1798d0ead0d486c" providerId="LiveId" clId="{A80063DE-6DD3-41AA-B5B8-860D6B8522CE}" dt="2025-11-17T17:33:24.702" v="580" actId="1076"/>
          <ac:spMkLst>
            <pc:docMk/>
            <pc:sldMk cId="642081196" sldId="258"/>
            <ac:spMk id="3" creationId="{38AF154A-D5E0-414B-EF43-D827D226DDE2}"/>
          </ac:spMkLst>
        </pc:spChg>
      </pc:sldChg>
      <pc:sldChg chg="delSp modSp mod">
        <pc:chgData name="Pallavi Raju" userId="d1798d0ead0d486c" providerId="LiveId" clId="{A80063DE-6DD3-41AA-B5B8-860D6B8522CE}" dt="2025-11-03T06:47:06.703" v="224"/>
        <pc:sldMkLst>
          <pc:docMk/>
          <pc:sldMk cId="2047324316" sldId="259"/>
        </pc:sldMkLst>
        <pc:spChg chg="mod">
          <ac:chgData name="Pallavi Raju" userId="d1798d0ead0d486c" providerId="LiveId" clId="{A80063DE-6DD3-41AA-B5B8-860D6B8522CE}" dt="2025-11-03T06:47:06.703" v="224"/>
          <ac:spMkLst>
            <pc:docMk/>
            <pc:sldMk cId="2047324316" sldId="259"/>
            <ac:spMk id="3" creationId="{C3D4724C-460D-93AF-AEB1-7180FEE54914}"/>
          </ac:spMkLst>
        </pc:spChg>
      </pc:sldChg>
      <pc:sldChg chg="delSp modSp mod">
        <pc:chgData name="Pallavi Raju" userId="d1798d0ead0d486c" providerId="LiveId" clId="{A80063DE-6DD3-41AA-B5B8-860D6B8522CE}" dt="2025-11-03T06:54:30.363" v="294" actId="12"/>
        <pc:sldMkLst>
          <pc:docMk/>
          <pc:sldMk cId="3636766910" sldId="260"/>
        </pc:sldMkLst>
        <pc:spChg chg="mod">
          <ac:chgData name="Pallavi Raju" userId="d1798d0ead0d486c" providerId="LiveId" clId="{A80063DE-6DD3-41AA-B5B8-860D6B8522CE}" dt="2025-11-03T06:54:30.363" v="294" actId="12"/>
          <ac:spMkLst>
            <pc:docMk/>
            <pc:sldMk cId="3636766910" sldId="260"/>
            <ac:spMk id="3" creationId="{A9EB1F94-8B41-AFF0-7C87-605BCE924A33}"/>
          </ac:spMkLst>
        </pc:spChg>
      </pc:sldChg>
      <pc:sldChg chg="addSp delSp modSp mod">
        <pc:chgData name="Pallavi Raju" userId="d1798d0ead0d486c" providerId="LiveId" clId="{A80063DE-6DD3-41AA-B5B8-860D6B8522CE}" dt="2025-11-03T06:58:34.898" v="327" actId="255"/>
        <pc:sldMkLst>
          <pc:docMk/>
          <pc:sldMk cId="3642497922" sldId="261"/>
        </pc:sldMkLst>
        <pc:spChg chg="add del mod">
          <ac:chgData name="Pallavi Raju" userId="d1798d0ead0d486c" providerId="LiveId" clId="{A80063DE-6DD3-41AA-B5B8-860D6B8522CE}" dt="2025-11-03T06:58:34.898" v="327" actId="255"/>
          <ac:spMkLst>
            <pc:docMk/>
            <pc:sldMk cId="3642497922" sldId="261"/>
            <ac:spMk id="3" creationId="{60A78C39-F5BB-5691-5305-8222809661B7}"/>
          </ac:spMkLst>
        </pc:spChg>
      </pc:sldChg>
      <pc:sldChg chg="addSp delSp modSp mod">
        <pc:chgData name="Pallavi Raju" userId="d1798d0ead0d486c" providerId="LiveId" clId="{A80063DE-6DD3-41AA-B5B8-860D6B8522CE}" dt="2025-11-04T07:23:44.350" v="483" actId="12084"/>
        <pc:sldMkLst>
          <pc:docMk/>
          <pc:sldMk cId="3254526934" sldId="262"/>
        </pc:sldMkLst>
        <pc:spChg chg="add del mod">
          <ac:chgData name="Pallavi Raju" userId="d1798d0ead0d486c" providerId="LiveId" clId="{A80063DE-6DD3-41AA-B5B8-860D6B8522CE}" dt="2025-11-04T07:23:44.350" v="483" actId="12084"/>
          <ac:spMkLst>
            <pc:docMk/>
            <pc:sldMk cId="3254526934" sldId="262"/>
            <ac:spMk id="3" creationId="{39ECFBF2-F04F-7DEE-85FC-E510E29F61FA}"/>
          </ac:spMkLst>
        </pc:spChg>
      </pc:sldChg>
      <pc:sldChg chg="delSp modSp mod">
        <pc:chgData name="Pallavi Raju" userId="d1798d0ead0d486c" providerId="LiveId" clId="{A80063DE-6DD3-41AA-B5B8-860D6B8522CE}" dt="2025-11-04T07:24:48.630" v="484" actId="114"/>
        <pc:sldMkLst>
          <pc:docMk/>
          <pc:sldMk cId="2374136572" sldId="263"/>
        </pc:sldMkLst>
        <pc:spChg chg="mod">
          <ac:chgData name="Pallavi Raju" userId="d1798d0ead0d486c" providerId="LiveId" clId="{A80063DE-6DD3-41AA-B5B8-860D6B8522CE}" dt="2025-11-04T07:24:48.630" v="484" actId="114"/>
          <ac:spMkLst>
            <pc:docMk/>
            <pc:sldMk cId="2374136572" sldId="263"/>
            <ac:spMk id="3" creationId="{28FB5D27-EF0A-4ADC-FBF4-8413F6CB94BA}"/>
          </ac:spMkLst>
        </pc:spChg>
      </pc:sldChg>
      <pc:sldChg chg="delSp modSp mod">
        <pc:chgData name="Pallavi Raju" userId="d1798d0ead0d486c" providerId="LiveId" clId="{A80063DE-6DD3-41AA-B5B8-860D6B8522CE}" dt="2025-11-03T07:32:39.855" v="461" actId="27636"/>
        <pc:sldMkLst>
          <pc:docMk/>
          <pc:sldMk cId="1528540061" sldId="264"/>
        </pc:sldMkLst>
        <pc:spChg chg="mod">
          <ac:chgData name="Pallavi Raju" userId="d1798d0ead0d486c" providerId="LiveId" clId="{A80063DE-6DD3-41AA-B5B8-860D6B8522CE}" dt="2025-11-03T07:32:39.855" v="461" actId="27636"/>
          <ac:spMkLst>
            <pc:docMk/>
            <pc:sldMk cId="1528540061" sldId="264"/>
            <ac:spMk id="3" creationId="{C8AA24D7-41CB-C9DA-0B0A-5257D5782A31}"/>
          </ac:spMkLst>
        </pc:spChg>
      </pc:sldChg>
      <pc:sldChg chg="delSp modSp mod">
        <pc:chgData name="Pallavi Raju" userId="d1798d0ead0d486c" providerId="LiveId" clId="{A80063DE-6DD3-41AA-B5B8-860D6B8522CE}" dt="2025-11-03T07:39:51.999" v="481" actId="113"/>
        <pc:sldMkLst>
          <pc:docMk/>
          <pc:sldMk cId="2159010786" sldId="265"/>
        </pc:sldMkLst>
        <pc:spChg chg="mod">
          <ac:chgData name="Pallavi Raju" userId="d1798d0ead0d486c" providerId="LiveId" clId="{A80063DE-6DD3-41AA-B5B8-860D6B8522CE}" dt="2025-11-03T07:39:51.999" v="481" actId="113"/>
          <ac:spMkLst>
            <pc:docMk/>
            <pc:sldMk cId="2159010786" sldId="265"/>
            <ac:spMk id="3" creationId="{34F5C01A-DCA9-F26B-CDFA-3519D604D2BB}"/>
          </ac:spMkLst>
        </pc:spChg>
      </pc:sldChg>
      <pc:sldChg chg="delSp modSp mod">
        <pc:chgData name="Pallavi Raju" userId="d1798d0ead0d486c" providerId="LiveId" clId="{A80063DE-6DD3-41AA-B5B8-860D6B8522CE}" dt="2025-11-17T17:50:49.641" v="655" actId="27636"/>
        <pc:sldMkLst>
          <pc:docMk/>
          <pc:sldMk cId="3571336905" sldId="266"/>
        </pc:sldMkLst>
        <pc:spChg chg="mod">
          <ac:chgData name="Pallavi Raju" userId="d1798d0ead0d486c" providerId="LiveId" clId="{A80063DE-6DD3-41AA-B5B8-860D6B8522CE}" dt="2025-11-17T17:50:49.641" v="655" actId="27636"/>
          <ac:spMkLst>
            <pc:docMk/>
            <pc:sldMk cId="3571336905" sldId="266"/>
            <ac:spMk id="3" creationId="{11FF761E-06E9-60CE-7434-9B32A0D90871}"/>
          </ac:spMkLst>
        </pc:spChg>
      </pc:sldChg>
      <pc:sldChg chg="delSp modSp mod">
        <pc:chgData name="Pallavi Raju" userId="d1798d0ead0d486c" providerId="LiveId" clId="{A80063DE-6DD3-41AA-B5B8-860D6B8522CE}" dt="2025-11-17T17:55:59.507" v="698" actId="255"/>
        <pc:sldMkLst>
          <pc:docMk/>
          <pc:sldMk cId="3763619049" sldId="267"/>
        </pc:sldMkLst>
        <pc:spChg chg="mod">
          <ac:chgData name="Pallavi Raju" userId="d1798d0ead0d486c" providerId="LiveId" clId="{A80063DE-6DD3-41AA-B5B8-860D6B8522CE}" dt="2025-11-17T17:55:59.507" v="698" actId="255"/>
          <ac:spMkLst>
            <pc:docMk/>
            <pc:sldMk cId="3763619049" sldId="267"/>
            <ac:spMk id="3" creationId="{32237587-2027-0829-3545-ED3C1CC234EA}"/>
          </ac:spMkLst>
        </pc:spChg>
      </pc:sldChg>
      <pc:sldChg chg="delSp modSp mod">
        <pc:chgData name="Pallavi Raju" userId="d1798d0ead0d486c" providerId="LiveId" clId="{A80063DE-6DD3-41AA-B5B8-860D6B8522CE}" dt="2025-11-17T17:58:44.975" v="757" actId="1076"/>
        <pc:sldMkLst>
          <pc:docMk/>
          <pc:sldMk cId="2244487482" sldId="268"/>
        </pc:sldMkLst>
        <pc:spChg chg="mod">
          <ac:chgData name="Pallavi Raju" userId="d1798d0ead0d486c" providerId="LiveId" clId="{A80063DE-6DD3-41AA-B5B8-860D6B8522CE}" dt="2025-11-17T17:58:44.975" v="757" actId="1076"/>
          <ac:spMkLst>
            <pc:docMk/>
            <pc:sldMk cId="2244487482" sldId="268"/>
            <ac:spMk id="3" creationId="{4F54C7EE-DEA0-90F6-5CAE-681496AB38F1}"/>
          </ac:spMkLst>
        </pc:spChg>
      </pc:sldChg>
      <pc:sldChg chg="delSp modSp mod">
        <pc:chgData name="Pallavi Raju" userId="d1798d0ead0d486c" providerId="LiveId" clId="{A80063DE-6DD3-41AA-B5B8-860D6B8522CE}" dt="2025-11-17T18:05:16.677" v="808" actId="20577"/>
        <pc:sldMkLst>
          <pc:docMk/>
          <pc:sldMk cId="2937852282" sldId="269"/>
        </pc:sldMkLst>
        <pc:spChg chg="mod">
          <ac:chgData name="Pallavi Raju" userId="d1798d0ead0d486c" providerId="LiveId" clId="{A80063DE-6DD3-41AA-B5B8-860D6B8522CE}" dt="2025-11-17T18:05:16.677" v="808" actId="20577"/>
          <ac:spMkLst>
            <pc:docMk/>
            <pc:sldMk cId="2937852282" sldId="269"/>
            <ac:spMk id="3" creationId="{965CF265-462A-724F-130D-2EEA5CBB3578}"/>
          </ac:spMkLst>
        </pc:spChg>
      </pc:sldChg>
      <pc:sldChg chg="delSp modSp mod">
        <pc:chgData name="Pallavi Raju" userId="d1798d0ead0d486c" providerId="LiveId" clId="{A80063DE-6DD3-41AA-B5B8-860D6B8522CE}" dt="2025-11-18T00:00:22.404" v="842" actId="113"/>
        <pc:sldMkLst>
          <pc:docMk/>
          <pc:sldMk cId="1129177850" sldId="270"/>
        </pc:sldMkLst>
        <pc:spChg chg="mod">
          <ac:chgData name="Pallavi Raju" userId="d1798d0ead0d486c" providerId="LiveId" clId="{A80063DE-6DD3-41AA-B5B8-860D6B8522CE}" dt="2025-11-18T00:00:22.404" v="842" actId="113"/>
          <ac:spMkLst>
            <pc:docMk/>
            <pc:sldMk cId="1129177850" sldId="270"/>
            <ac:spMk id="3" creationId="{BBCC6D7C-985F-75C4-09C5-EC7BFB8A8616}"/>
          </ac:spMkLst>
        </pc:spChg>
      </pc:sldChg>
      <pc:sldChg chg="delSp modSp mod">
        <pc:chgData name="Pallavi Raju" userId="d1798d0ead0d486c" providerId="LiveId" clId="{A80063DE-6DD3-41AA-B5B8-860D6B8522CE}" dt="2025-11-18T00:09:07.412" v="940" actId="255"/>
        <pc:sldMkLst>
          <pc:docMk/>
          <pc:sldMk cId="837314046" sldId="271"/>
        </pc:sldMkLst>
        <pc:spChg chg="mod">
          <ac:chgData name="Pallavi Raju" userId="d1798d0ead0d486c" providerId="LiveId" clId="{A80063DE-6DD3-41AA-B5B8-860D6B8522CE}" dt="2025-11-18T00:09:07.412" v="940" actId="255"/>
          <ac:spMkLst>
            <pc:docMk/>
            <pc:sldMk cId="837314046" sldId="271"/>
            <ac:spMk id="3" creationId="{71B5EC77-10F1-29C7-BA6D-E9810D6A8A0A}"/>
          </ac:spMkLst>
        </pc:spChg>
      </pc:sldChg>
      <pc:sldChg chg="delSp modSp mod">
        <pc:chgData name="Pallavi Raju" userId="d1798d0ead0d486c" providerId="LiveId" clId="{A80063DE-6DD3-41AA-B5B8-860D6B8522CE}" dt="2025-11-18T00:15:41.249" v="1029" actId="27636"/>
        <pc:sldMkLst>
          <pc:docMk/>
          <pc:sldMk cId="683377978" sldId="272"/>
        </pc:sldMkLst>
        <pc:spChg chg="mod">
          <ac:chgData name="Pallavi Raju" userId="d1798d0ead0d486c" providerId="LiveId" clId="{A80063DE-6DD3-41AA-B5B8-860D6B8522CE}" dt="2025-11-18T00:15:41.249" v="1029" actId="27636"/>
          <ac:spMkLst>
            <pc:docMk/>
            <pc:sldMk cId="683377978" sldId="272"/>
            <ac:spMk id="3" creationId="{2C141B93-9902-CB29-D09D-1FF32CBDE028}"/>
          </ac:spMkLst>
        </pc:spChg>
      </pc:sldChg>
      <pc:sldChg chg="delSp modSp mod">
        <pc:chgData name="Pallavi Raju" userId="d1798d0ead0d486c" providerId="LiveId" clId="{A80063DE-6DD3-41AA-B5B8-860D6B8522CE}" dt="2025-11-18T00:19:52.979" v="1115" actId="14100"/>
        <pc:sldMkLst>
          <pc:docMk/>
          <pc:sldMk cId="2426030826" sldId="273"/>
        </pc:sldMkLst>
        <pc:spChg chg="mod">
          <ac:chgData name="Pallavi Raju" userId="d1798d0ead0d486c" providerId="LiveId" clId="{A80063DE-6DD3-41AA-B5B8-860D6B8522CE}" dt="2025-11-18T00:19:52.979" v="1115" actId="14100"/>
          <ac:spMkLst>
            <pc:docMk/>
            <pc:sldMk cId="2426030826" sldId="273"/>
            <ac:spMk id="3" creationId="{8881650C-9BC9-26EE-CD7C-1EA303791D92}"/>
          </ac:spMkLst>
        </pc:spChg>
      </pc:sldChg>
      <pc:sldChg chg="delSp modSp mod">
        <pc:chgData name="Pallavi Raju" userId="d1798d0ead0d486c" providerId="LiveId" clId="{A80063DE-6DD3-41AA-B5B8-860D6B8522CE}" dt="2025-11-18T00:21:49.510" v="1145" actId="1076"/>
        <pc:sldMkLst>
          <pc:docMk/>
          <pc:sldMk cId="1515746221" sldId="274"/>
        </pc:sldMkLst>
        <pc:spChg chg="mod">
          <ac:chgData name="Pallavi Raju" userId="d1798d0ead0d486c" providerId="LiveId" clId="{A80063DE-6DD3-41AA-B5B8-860D6B8522CE}" dt="2025-11-18T00:21:49.510" v="1145" actId="1076"/>
          <ac:spMkLst>
            <pc:docMk/>
            <pc:sldMk cId="1515746221" sldId="274"/>
            <ac:spMk id="3" creationId="{4B619893-F2BD-B403-4414-D29D9CF57BB8}"/>
          </ac:spMkLst>
        </pc:spChg>
      </pc:sldChg>
      <pc:sldChg chg="delSp modSp mod">
        <pc:chgData name="Pallavi Raju" userId="d1798d0ead0d486c" providerId="LiveId" clId="{A80063DE-6DD3-41AA-B5B8-860D6B8522CE}" dt="2025-11-18T00:30:28.719" v="1273" actId="113"/>
        <pc:sldMkLst>
          <pc:docMk/>
          <pc:sldMk cId="225733938" sldId="275"/>
        </pc:sldMkLst>
        <pc:spChg chg="mod">
          <ac:chgData name="Pallavi Raju" userId="d1798d0ead0d486c" providerId="LiveId" clId="{A80063DE-6DD3-41AA-B5B8-860D6B8522CE}" dt="2025-11-18T00:30:28.719" v="1273" actId="113"/>
          <ac:spMkLst>
            <pc:docMk/>
            <pc:sldMk cId="225733938" sldId="275"/>
            <ac:spMk id="3" creationId="{3326EB2A-3354-0249-09FE-2F207B564124}"/>
          </ac:spMkLst>
        </pc:spChg>
      </pc:sldChg>
      <pc:sldChg chg="delSp modSp mod">
        <pc:chgData name="Pallavi Raju" userId="d1798d0ead0d486c" providerId="LiveId" clId="{A80063DE-6DD3-41AA-B5B8-860D6B8522CE}" dt="2025-11-18T00:33:51.948" v="1318" actId="2711"/>
        <pc:sldMkLst>
          <pc:docMk/>
          <pc:sldMk cId="304336429" sldId="276"/>
        </pc:sldMkLst>
        <pc:spChg chg="mod">
          <ac:chgData name="Pallavi Raju" userId="d1798d0ead0d486c" providerId="LiveId" clId="{A80063DE-6DD3-41AA-B5B8-860D6B8522CE}" dt="2025-11-18T00:33:51.948" v="1318" actId="2711"/>
          <ac:spMkLst>
            <pc:docMk/>
            <pc:sldMk cId="304336429" sldId="276"/>
            <ac:spMk id="3" creationId="{CB1AD335-8263-368C-4713-01C7B5F7473E}"/>
          </ac:spMkLst>
        </pc:spChg>
      </pc:sldChg>
      <pc:sldChg chg="addSp delSp modSp mod">
        <pc:chgData name="Pallavi Raju" userId="d1798d0ead0d486c" providerId="LiveId" clId="{A80063DE-6DD3-41AA-B5B8-860D6B8522CE}" dt="2025-11-18T00:43:56.261" v="1460" actId="20577"/>
        <pc:sldMkLst>
          <pc:docMk/>
          <pc:sldMk cId="1951343793" sldId="277"/>
        </pc:sldMkLst>
        <pc:spChg chg="mod">
          <ac:chgData name="Pallavi Raju" userId="d1798d0ead0d486c" providerId="LiveId" clId="{A80063DE-6DD3-41AA-B5B8-860D6B8522CE}" dt="2025-11-18T00:43:37.255" v="1442" actId="14100"/>
          <ac:spMkLst>
            <pc:docMk/>
            <pc:sldMk cId="1951343793" sldId="277"/>
            <ac:spMk id="3" creationId="{503C8167-A7F6-65F4-19E2-6B7D2FCE3D25}"/>
          </ac:spMkLst>
        </pc:spChg>
        <pc:graphicFrameChg chg="add mod modGraphic">
          <ac:chgData name="Pallavi Raju" userId="d1798d0ead0d486c" providerId="LiveId" clId="{A80063DE-6DD3-41AA-B5B8-860D6B8522CE}" dt="2025-11-18T00:43:56.261" v="1460" actId="20577"/>
          <ac:graphicFrameMkLst>
            <pc:docMk/>
            <pc:sldMk cId="1951343793" sldId="277"/>
            <ac:graphicFrameMk id="4" creationId="{0BA0F5EA-EA5A-ACCA-9AB8-F393789B610A}"/>
          </ac:graphicFrameMkLst>
        </pc:graphicFrameChg>
      </pc:sldChg>
      <pc:sldChg chg="addSp delSp modSp mod">
        <pc:chgData name="Pallavi Raju" userId="d1798d0ead0d486c" providerId="LiveId" clId="{A80063DE-6DD3-41AA-B5B8-860D6B8522CE}" dt="2025-11-19T23:13:45.009" v="1587" actId="20577"/>
        <pc:sldMkLst>
          <pc:docMk/>
          <pc:sldMk cId="657761380" sldId="278"/>
        </pc:sldMkLst>
        <pc:spChg chg="mod">
          <ac:chgData name="Pallavi Raju" userId="d1798d0ead0d486c" providerId="LiveId" clId="{A80063DE-6DD3-41AA-B5B8-860D6B8522CE}" dt="2025-11-19T23:13:45.009" v="1587" actId="20577"/>
          <ac:spMkLst>
            <pc:docMk/>
            <pc:sldMk cId="657761380" sldId="278"/>
            <ac:spMk id="3" creationId="{4E2D5887-E29A-E053-EFCF-7E046D858F21}"/>
          </ac:spMkLst>
        </pc:spChg>
      </pc:sldChg>
      <pc:sldChg chg="addSp delSp modSp mod">
        <pc:chgData name="Pallavi Raju" userId="d1798d0ead0d486c" providerId="LiveId" clId="{A80063DE-6DD3-41AA-B5B8-860D6B8522CE}" dt="2025-11-19T23:25:20.536" v="1755" actId="1076"/>
        <pc:sldMkLst>
          <pc:docMk/>
          <pc:sldMk cId="1051872439" sldId="279"/>
        </pc:sldMkLst>
        <pc:spChg chg="mod">
          <ac:chgData name="Pallavi Raju" userId="d1798d0ead0d486c" providerId="LiveId" clId="{A80063DE-6DD3-41AA-B5B8-860D6B8522CE}" dt="2025-11-19T23:25:20.536" v="1755" actId="1076"/>
          <ac:spMkLst>
            <pc:docMk/>
            <pc:sldMk cId="1051872439" sldId="279"/>
            <ac:spMk id="3" creationId="{05B64061-F736-43AF-8D0D-173C419D7A77}"/>
          </ac:spMkLst>
        </pc:spChg>
      </pc:sldChg>
      <pc:sldChg chg="delSp modSp mod">
        <pc:chgData name="Pallavi Raju" userId="d1798d0ead0d486c" providerId="LiveId" clId="{A80063DE-6DD3-41AA-B5B8-860D6B8522CE}" dt="2025-11-19T23:27:40.867" v="1798" actId="12"/>
        <pc:sldMkLst>
          <pc:docMk/>
          <pc:sldMk cId="2560318602" sldId="280"/>
        </pc:sldMkLst>
        <pc:spChg chg="mod">
          <ac:chgData name="Pallavi Raju" userId="d1798d0ead0d486c" providerId="LiveId" clId="{A80063DE-6DD3-41AA-B5B8-860D6B8522CE}" dt="2025-11-19T23:27:40.867" v="1798" actId="12"/>
          <ac:spMkLst>
            <pc:docMk/>
            <pc:sldMk cId="2560318602" sldId="280"/>
            <ac:spMk id="3" creationId="{22D4EEA0-FE54-95D8-2082-E79ABD55E9BC}"/>
          </ac:spMkLst>
        </pc:spChg>
      </pc:sldChg>
      <pc:sldChg chg="delSp modSp mod">
        <pc:chgData name="Pallavi Raju" userId="d1798d0ead0d486c" providerId="LiveId" clId="{A80063DE-6DD3-41AA-B5B8-860D6B8522CE}" dt="2025-11-19T23:29:48.010" v="1808" actId="12"/>
        <pc:sldMkLst>
          <pc:docMk/>
          <pc:sldMk cId="613457569" sldId="281"/>
        </pc:sldMkLst>
        <pc:spChg chg="mod">
          <ac:chgData name="Pallavi Raju" userId="d1798d0ead0d486c" providerId="LiveId" clId="{A80063DE-6DD3-41AA-B5B8-860D6B8522CE}" dt="2025-11-19T23:29:48.010" v="1808" actId="12"/>
          <ac:spMkLst>
            <pc:docMk/>
            <pc:sldMk cId="613457569" sldId="281"/>
            <ac:spMk id="3" creationId="{483997E1-82F5-26D8-CD8C-6AD6C740A613}"/>
          </ac:spMkLst>
        </pc:spChg>
      </pc:sldChg>
      <pc:sldChg chg="addSp delSp modSp mod">
        <pc:chgData name="Pallavi Raju" userId="d1798d0ead0d486c" providerId="LiveId" clId="{A80063DE-6DD3-41AA-B5B8-860D6B8522CE}" dt="2025-11-19T23:34:19.419" v="1861" actId="1076"/>
        <pc:sldMkLst>
          <pc:docMk/>
          <pc:sldMk cId="1723654232" sldId="282"/>
        </pc:sldMkLst>
        <pc:spChg chg="mod">
          <ac:chgData name="Pallavi Raju" userId="d1798d0ead0d486c" providerId="LiveId" clId="{A80063DE-6DD3-41AA-B5B8-860D6B8522CE}" dt="2025-11-19T23:34:12.969" v="1860" actId="1076"/>
          <ac:spMkLst>
            <pc:docMk/>
            <pc:sldMk cId="1723654232" sldId="282"/>
            <ac:spMk id="3" creationId="{4724C2D4-D400-0DCD-276C-1AC8206FD40E}"/>
          </ac:spMkLst>
        </pc:spChg>
        <pc:picChg chg="add mod">
          <ac:chgData name="Pallavi Raju" userId="d1798d0ead0d486c" providerId="LiveId" clId="{A80063DE-6DD3-41AA-B5B8-860D6B8522CE}" dt="2025-11-19T23:34:19.419" v="1861" actId="1076"/>
          <ac:picMkLst>
            <pc:docMk/>
            <pc:sldMk cId="1723654232" sldId="282"/>
            <ac:picMk id="3074" creationId="{19F34A97-F4F8-D7E6-FFE4-A4E1B4D077A3}"/>
          </ac:picMkLst>
        </pc:picChg>
      </pc:sldChg>
      <pc:sldChg chg="addSp delSp modSp mod">
        <pc:chgData name="Pallavi Raju" userId="d1798d0ead0d486c" providerId="LiveId" clId="{A80063DE-6DD3-41AA-B5B8-860D6B8522CE}" dt="2025-11-19T23:45:12.957" v="2010" actId="12"/>
        <pc:sldMkLst>
          <pc:docMk/>
          <pc:sldMk cId="213349830" sldId="283"/>
        </pc:sldMkLst>
        <pc:spChg chg="mod">
          <ac:chgData name="Pallavi Raju" userId="d1798d0ead0d486c" providerId="LiveId" clId="{A80063DE-6DD3-41AA-B5B8-860D6B8522CE}" dt="2025-11-19T23:45:12.957" v="2010" actId="12"/>
          <ac:spMkLst>
            <pc:docMk/>
            <pc:sldMk cId="213349830" sldId="283"/>
            <ac:spMk id="3" creationId="{B0E8CD0C-C694-9CE1-BDF4-2614E334B1E6}"/>
          </ac:spMkLst>
        </pc:spChg>
      </pc:sldChg>
      <pc:sldChg chg="delSp modSp mod">
        <pc:chgData name="Pallavi Raju" userId="d1798d0ead0d486c" providerId="LiveId" clId="{A80063DE-6DD3-41AA-B5B8-860D6B8522CE}" dt="2025-11-19T23:42:27.730" v="1907" actId="5793"/>
        <pc:sldMkLst>
          <pc:docMk/>
          <pc:sldMk cId="412793894" sldId="284"/>
        </pc:sldMkLst>
        <pc:spChg chg="mod">
          <ac:chgData name="Pallavi Raju" userId="d1798d0ead0d486c" providerId="LiveId" clId="{A80063DE-6DD3-41AA-B5B8-860D6B8522CE}" dt="2025-11-19T23:42:27.730" v="1907" actId="5793"/>
          <ac:spMkLst>
            <pc:docMk/>
            <pc:sldMk cId="412793894" sldId="284"/>
            <ac:spMk id="3" creationId="{DD934AFE-4EB9-F059-4C52-FC1FADC504C2}"/>
          </ac:spMkLst>
        </pc:spChg>
      </pc:sldChg>
      <pc:sldChg chg="delSp modSp mod">
        <pc:chgData name="Pallavi Raju" userId="d1798d0ead0d486c" providerId="LiveId" clId="{A80063DE-6DD3-41AA-B5B8-860D6B8522CE}" dt="2025-11-19T23:53:37.942" v="2087" actId="12"/>
        <pc:sldMkLst>
          <pc:docMk/>
          <pc:sldMk cId="2188671580" sldId="285"/>
        </pc:sldMkLst>
        <pc:spChg chg="mod">
          <ac:chgData name="Pallavi Raju" userId="d1798d0ead0d486c" providerId="LiveId" clId="{A80063DE-6DD3-41AA-B5B8-860D6B8522CE}" dt="2025-11-19T23:53:37.942" v="2087" actId="12"/>
          <ac:spMkLst>
            <pc:docMk/>
            <pc:sldMk cId="2188671580" sldId="285"/>
            <ac:spMk id="3" creationId="{A703270E-00D5-92F1-1C21-3DF219D43A49}"/>
          </ac:spMkLst>
        </pc:spChg>
      </pc:sldChg>
      <pc:sldChg chg="addSp delSp modSp new mod">
        <pc:chgData name="Pallavi Raju" userId="d1798d0ead0d486c" providerId="LiveId" clId="{A80063DE-6DD3-41AA-B5B8-860D6B8522CE}" dt="2025-11-29T18:00:12.935" v="2161" actId="14100"/>
        <pc:sldMkLst>
          <pc:docMk/>
          <pc:sldMk cId="1034798556" sldId="286"/>
        </pc:sldMkLst>
        <pc:spChg chg="mod">
          <ac:chgData name="Pallavi Raju" userId="d1798d0ead0d486c" providerId="LiveId" clId="{A80063DE-6DD3-41AA-B5B8-860D6B8522CE}" dt="2025-11-29T17:57:50.750" v="2157" actId="20577"/>
          <ac:spMkLst>
            <pc:docMk/>
            <pc:sldMk cId="1034798556" sldId="286"/>
            <ac:spMk id="3" creationId="{B6D703B5-D634-6F47-711D-8F1DDD47EED2}"/>
          </ac:spMkLst>
        </pc:spChg>
        <pc:picChg chg="add mod">
          <ac:chgData name="Pallavi Raju" userId="d1798d0ead0d486c" providerId="LiveId" clId="{A80063DE-6DD3-41AA-B5B8-860D6B8522CE}" dt="2025-11-29T18:00:12.935" v="2161" actId="14100"/>
          <ac:picMkLst>
            <pc:docMk/>
            <pc:sldMk cId="1034798556" sldId="286"/>
            <ac:picMk id="5" creationId="{9F03C911-59AA-6CF9-E547-40C9344F9699}"/>
          </ac:picMkLst>
        </pc:picChg>
      </pc:sldChg>
      <pc:sldChg chg="addSp delSp modSp new mod">
        <pc:chgData name="Pallavi Raju" userId="d1798d0ead0d486c" providerId="LiveId" clId="{A80063DE-6DD3-41AA-B5B8-860D6B8522CE}" dt="2025-12-02T07:02:49.580" v="2460" actId="1076"/>
        <pc:sldMkLst>
          <pc:docMk/>
          <pc:sldMk cId="3344926051" sldId="287"/>
        </pc:sldMkLst>
        <pc:spChg chg="add del mod">
          <ac:chgData name="Pallavi Raju" userId="d1798d0ead0d486c" providerId="LiveId" clId="{A80063DE-6DD3-41AA-B5B8-860D6B8522CE}" dt="2025-12-02T07:02:49.580" v="2460" actId="1076"/>
          <ac:spMkLst>
            <pc:docMk/>
            <pc:sldMk cId="3344926051" sldId="287"/>
            <ac:spMk id="3" creationId="{1F230A38-E8B1-4491-AB56-7EBF87D7B993}"/>
          </ac:spMkLst>
        </pc:spChg>
      </pc:sldChg>
      <pc:sldChg chg="delSp modSp new mod">
        <pc:chgData name="Pallavi Raju" userId="d1798d0ead0d486c" providerId="LiveId" clId="{A80063DE-6DD3-41AA-B5B8-860D6B8522CE}" dt="2025-11-30T06:59:21.763" v="2309" actId="1076"/>
        <pc:sldMkLst>
          <pc:docMk/>
          <pc:sldMk cId="1862979839" sldId="288"/>
        </pc:sldMkLst>
        <pc:spChg chg="mod">
          <ac:chgData name="Pallavi Raju" userId="d1798d0ead0d486c" providerId="LiveId" clId="{A80063DE-6DD3-41AA-B5B8-860D6B8522CE}" dt="2025-11-30T06:59:21.763" v="2309" actId="1076"/>
          <ac:spMkLst>
            <pc:docMk/>
            <pc:sldMk cId="1862979839" sldId="288"/>
            <ac:spMk id="3" creationId="{E4881A69-1184-51DF-F5CD-08424C3E3F67}"/>
          </ac:spMkLst>
        </pc:spChg>
      </pc:sldChg>
      <pc:sldChg chg="delSp modSp new mod">
        <pc:chgData name="Pallavi Raju" userId="d1798d0ead0d486c" providerId="LiveId" clId="{A80063DE-6DD3-41AA-B5B8-860D6B8522CE}" dt="2025-11-30T07:00:31.114" v="2360" actId="12"/>
        <pc:sldMkLst>
          <pc:docMk/>
          <pc:sldMk cId="3558482087" sldId="289"/>
        </pc:sldMkLst>
        <pc:spChg chg="mod">
          <ac:chgData name="Pallavi Raju" userId="d1798d0ead0d486c" providerId="LiveId" clId="{A80063DE-6DD3-41AA-B5B8-860D6B8522CE}" dt="2025-11-30T07:00:31.114" v="2360" actId="12"/>
          <ac:spMkLst>
            <pc:docMk/>
            <pc:sldMk cId="3558482087" sldId="289"/>
            <ac:spMk id="3" creationId="{2388C867-3ED8-D8CA-8679-466D44BC719F}"/>
          </ac:spMkLst>
        </pc:spChg>
      </pc:sldChg>
      <pc:sldChg chg="delSp modSp new mod">
        <pc:chgData name="Pallavi Raju" userId="d1798d0ead0d486c" providerId="LiveId" clId="{A80063DE-6DD3-41AA-B5B8-860D6B8522CE}" dt="2025-11-30T07:01:25.016" v="2377" actId="5793"/>
        <pc:sldMkLst>
          <pc:docMk/>
          <pc:sldMk cId="2317585468" sldId="290"/>
        </pc:sldMkLst>
        <pc:spChg chg="mod">
          <ac:chgData name="Pallavi Raju" userId="d1798d0ead0d486c" providerId="LiveId" clId="{A80063DE-6DD3-41AA-B5B8-860D6B8522CE}" dt="2025-11-30T07:01:25.016" v="2377" actId="5793"/>
          <ac:spMkLst>
            <pc:docMk/>
            <pc:sldMk cId="2317585468" sldId="290"/>
            <ac:spMk id="3" creationId="{3C6843EE-C9AA-C39D-AB07-57556F2A68A0}"/>
          </ac:spMkLst>
        </pc:spChg>
      </pc:sldChg>
      <pc:sldChg chg="delSp modSp new mod">
        <pc:chgData name="Pallavi Raju" userId="d1798d0ead0d486c" providerId="LiveId" clId="{A80063DE-6DD3-41AA-B5B8-860D6B8522CE}" dt="2025-11-30T07:04:28.842" v="2425" actId="478"/>
        <pc:sldMkLst>
          <pc:docMk/>
          <pc:sldMk cId="2742931387" sldId="291"/>
        </pc:sldMkLst>
        <pc:spChg chg="mod">
          <ac:chgData name="Pallavi Raju" userId="d1798d0ead0d486c" providerId="LiveId" clId="{A80063DE-6DD3-41AA-B5B8-860D6B8522CE}" dt="2025-11-30T07:04:13.469" v="2424" actId="5793"/>
          <ac:spMkLst>
            <pc:docMk/>
            <pc:sldMk cId="2742931387" sldId="291"/>
            <ac:spMk id="3" creationId="{D714ADD1-9EA0-43A0-B1D5-BFF949E246EC}"/>
          </ac:spMkLst>
        </pc:spChg>
      </pc:sldChg>
      <pc:sldChg chg="delSp modSp new mod">
        <pc:chgData name="Pallavi Raju" userId="d1798d0ead0d486c" providerId="LiveId" clId="{A80063DE-6DD3-41AA-B5B8-860D6B8522CE}" dt="2025-12-02T06:56:27.007" v="2459" actId="1076"/>
        <pc:sldMkLst>
          <pc:docMk/>
          <pc:sldMk cId="3832062553" sldId="292"/>
        </pc:sldMkLst>
        <pc:spChg chg="mod">
          <ac:chgData name="Pallavi Raju" userId="d1798d0ead0d486c" providerId="LiveId" clId="{A80063DE-6DD3-41AA-B5B8-860D6B8522CE}" dt="2025-12-02T06:56:27.007" v="2459" actId="1076"/>
          <ac:spMkLst>
            <pc:docMk/>
            <pc:sldMk cId="3832062553" sldId="292"/>
            <ac:spMk id="3" creationId="{503D9884-449F-D688-9ECC-2A0D7B0CE1EB}"/>
          </ac:spMkLst>
        </pc:spChg>
      </pc:sldChg>
      <pc:sldChg chg="delSp modSp new mod">
        <pc:chgData name="Pallavi Raju" userId="d1798d0ead0d486c" providerId="LiveId" clId="{A80063DE-6DD3-41AA-B5B8-860D6B8522CE}" dt="2025-12-02T07:52:51.975" v="2524" actId="2711"/>
        <pc:sldMkLst>
          <pc:docMk/>
          <pc:sldMk cId="790411707" sldId="293"/>
        </pc:sldMkLst>
        <pc:spChg chg="del">
          <ac:chgData name="Pallavi Raju" userId="d1798d0ead0d486c" providerId="LiveId" clId="{A80063DE-6DD3-41AA-B5B8-860D6B8522CE}" dt="2025-12-02T07:03:00.821" v="2464" actId="478"/>
          <ac:spMkLst>
            <pc:docMk/>
            <pc:sldMk cId="790411707" sldId="293"/>
            <ac:spMk id="2" creationId="{813E6644-6823-682E-D8FE-A1E23075FDC1}"/>
          </ac:spMkLst>
        </pc:spChg>
        <pc:spChg chg="mod">
          <ac:chgData name="Pallavi Raju" userId="d1798d0ead0d486c" providerId="LiveId" clId="{A80063DE-6DD3-41AA-B5B8-860D6B8522CE}" dt="2025-12-02T07:52:51.975" v="2524" actId="2711"/>
          <ac:spMkLst>
            <pc:docMk/>
            <pc:sldMk cId="790411707" sldId="293"/>
            <ac:spMk id="3" creationId="{6B1AEFCE-7353-B9E5-79F6-9DF8D7B32777}"/>
          </ac:spMkLst>
        </pc:spChg>
      </pc:sldChg>
      <pc:sldChg chg="delSp modSp new mod">
        <pc:chgData name="Pallavi Raju" userId="d1798d0ead0d486c" providerId="LiveId" clId="{A80063DE-6DD3-41AA-B5B8-860D6B8522CE}" dt="2025-12-02T07:54:43.382" v="2571" actId="1076"/>
        <pc:sldMkLst>
          <pc:docMk/>
          <pc:sldMk cId="2064990900" sldId="294"/>
        </pc:sldMkLst>
        <pc:spChg chg="del">
          <ac:chgData name="Pallavi Raju" userId="d1798d0ead0d486c" providerId="LiveId" clId="{A80063DE-6DD3-41AA-B5B8-860D6B8522CE}" dt="2025-12-02T07:52:57.092" v="2525" actId="478"/>
          <ac:spMkLst>
            <pc:docMk/>
            <pc:sldMk cId="2064990900" sldId="294"/>
            <ac:spMk id="2" creationId="{2554231C-975F-5C67-1803-FCFC1B381C6F}"/>
          </ac:spMkLst>
        </pc:spChg>
        <pc:spChg chg="mod">
          <ac:chgData name="Pallavi Raju" userId="d1798d0ead0d486c" providerId="LiveId" clId="{A80063DE-6DD3-41AA-B5B8-860D6B8522CE}" dt="2025-12-02T07:54:43.382" v="2571" actId="1076"/>
          <ac:spMkLst>
            <pc:docMk/>
            <pc:sldMk cId="2064990900" sldId="294"/>
            <ac:spMk id="3" creationId="{8D3A960B-123A-7A78-CF3F-29A0C3708BBD}"/>
          </ac:spMkLst>
        </pc:spChg>
      </pc:sldChg>
      <pc:sldChg chg="delSp modSp new mod">
        <pc:chgData name="Pallavi Raju" userId="d1798d0ead0d486c" providerId="LiveId" clId="{A80063DE-6DD3-41AA-B5B8-860D6B8522CE}" dt="2025-12-02T07:55:55.871" v="2601" actId="255"/>
        <pc:sldMkLst>
          <pc:docMk/>
          <pc:sldMk cId="912817853" sldId="295"/>
        </pc:sldMkLst>
        <pc:spChg chg="del">
          <ac:chgData name="Pallavi Raju" userId="d1798d0ead0d486c" providerId="LiveId" clId="{A80063DE-6DD3-41AA-B5B8-860D6B8522CE}" dt="2025-12-02T07:54:47.850" v="2573" actId="478"/>
          <ac:spMkLst>
            <pc:docMk/>
            <pc:sldMk cId="912817853" sldId="295"/>
            <ac:spMk id="2" creationId="{FC539AB9-C3D1-6351-A2E4-1019A654D879}"/>
          </ac:spMkLst>
        </pc:spChg>
        <pc:spChg chg="mod">
          <ac:chgData name="Pallavi Raju" userId="d1798d0ead0d486c" providerId="LiveId" clId="{A80063DE-6DD3-41AA-B5B8-860D6B8522CE}" dt="2025-12-02T07:55:55.871" v="2601" actId="255"/>
          <ac:spMkLst>
            <pc:docMk/>
            <pc:sldMk cId="912817853" sldId="295"/>
            <ac:spMk id="3" creationId="{8F1B05C0-48EC-F284-A89C-6FF7BC68F002}"/>
          </ac:spMkLst>
        </pc:spChg>
      </pc:sldChg>
      <pc:sldChg chg="delSp modSp new mod">
        <pc:chgData name="Pallavi Raju" userId="d1798d0ead0d486c" providerId="LiveId" clId="{A80063DE-6DD3-41AA-B5B8-860D6B8522CE}" dt="2025-12-02T10:38:17.205" v="2698" actId="2711"/>
        <pc:sldMkLst>
          <pc:docMk/>
          <pc:sldMk cId="565538648" sldId="296"/>
        </pc:sldMkLst>
        <pc:spChg chg="del">
          <ac:chgData name="Pallavi Raju" userId="d1798d0ead0d486c" providerId="LiveId" clId="{A80063DE-6DD3-41AA-B5B8-860D6B8522CE}" dt="2025-12-02T07:56:14.136" v="2602" actId="478"/>
          <ac:spMkLst>
            <pc:docMk/>
            <pc:sldMk cId="565538648" sldId="296"/>
            <ac:spMk id="2" creationId="{4098EB13-6B90-8E96-B752-72052632DDE7}"/>
          </ac:spMkLst>
        </pc:spChg>
        <pc:spChg chg="mod">
          <ac:chgData name="Pallavi Raju" userId="d1798d0ead0d486c" providerId="LiveId" clId="{A80063DE-6DD3-41AA-B5B8-860D6B8522CE}" dt="2025-12-02T10:38:17.205" v="2698" actId="2711"/>
          <ac:spMkLst>
            <pc:docMk/>
            <pc:sldMk cId="565538648" sldId="296"/>
            <ac:spMk id="3" creationId="{BBE83BB3-8B83-B59C-E0BB-F846AB9C27E3}"/>
          </ac:spMkLst>
        </pc:spChg>
      </pc:sldChg>
      <pc:sldChg chg="delSp modSp new mod">
        <pc:chgData name="Pallavi Raju" userId="d1798d0ead0d486c" providerId="LiveId" clId="{A80063DE-6DD3-41AA-B5B8-860D6B8522CE}" dt="2025-12-02T10:40:20.870" v="2746" actId="255"/>
        <pc:sldMkLst>
          <pc:docMk/>
          <pc:sldMk cId="3988502956" sldId="297"/>
        </pc:sldMkLst>
        <pc:spChg chg="del">
          <ac:chgData name="Pallavi Raju" userId="d1798d0ead0d486c" providerId="LiveId" clId="{A80063DE-6DD3-41AA-B5B8-860D6B8522CE}" dt="2025-12-02T10:38:23.598" v="2700" actId="478"/>
          <ac:spMkLst>
            <pc:docMk/>
            <pc:sldMk cId="3988502956" sldId="297"/>
            <ac:spMk id="2" creationId="{AFE52D04-0563-7461-9763-DEABDD1CC6AA}"/>
          </ac:spMkLst>
        </pc:spChg>
        <pc:spChg chg="mod">
          <ac:chgData name="Pallavi Raju" userId="d1798d0ead0d486c" providerId="LiveId" clId="{A80063DE-6DD3-41AA-B5B8-860D6B8522CE}" dt="2025-12-02T10:40:20.870" v="2746" actId="255"/>
          <ac:spMkLst>
            <pc:docMk/>
            <pc:sldMk cId="3988502956" sldId="297"/>
            <ac:spMk id="3" creationId="{9579C6C6-4581-CA0C-8252-9A7CA5164405}"/>
          </ac:spMkLst>
        </pc:spChg>
      </pc:sldChg>
      <pc:sldChg chg="delSp modSp new mod">
        <pc:chgData name="Pallavi Raju" userId="d1798d0ead0d486c" providerId="LiveId" clId="{A80063DE-6DD3-41AA-B5B8-860D6B8522CE}" dt="2025-12-02T10:41:42.276" v="2794" actId="2711"/>
        <pc:sldMkLst>
          <pc:docMk/>
          <pc:sldMk cId="1955962530" sldId="298"/>
        </pc:sldMkLst>
        <pc:spChg chg="del">
          <ac:chgData name="Pallavi Raju" userId="d1798d0ead0d486c" providerId="LiveId" clId="{A80063DE-6DD3-41AA-B5B8-860D6B8522CE}" dt="2025-12-02T10:41:01.165" v="2781" actId="478"/>
          <ac:spMkLst>
            <pc:docMk/>
            <pc:sldMk cId="1955962530" sldId="298"/>
            <ac:spMk id="2" creationId="{A9DFB0A6-5C8A-41F0-2214-D2ED536FF0D4}"/>
          </ac:spMkLst>
        </pc:spChg>
        <pc:spChg chg="mod">
          <ac:chgData name="Pallavi Raju" userId="d1798d0ead0d486c" providerId="LiveId" clId="{A80063DE-6DD3-41AA-B5B8-860D6B8522CE}" dt="2025-12-02T10:41:42.276" v="2794" actId="2711"/>
          <ac:spMkLst>
            <pc:docMk/>
            <pc:sldMk cId="1955962530" sldId="298"/>
            <ac:spMk id="3" creationId="{DE1A48B1-A12C-5997-43D2-594AE5B6733F}"/>
          </ac:spMkLst>
        </pc:spChg>
      </pc:sldChg>
      <pc:sldChg chg="delSp modSp new mod">
        <pc:chgData name="Pallavi Raju" userId="d1798d0ead0d486c" providerId="LiveId" clId="{A80063DE-6DD3-41AA-B5B8-860D6B8522CE}" dt="2025-12-02T18:00:23.897" v="2971" actId="1076"/>
        <pc:sldMkLst>
          <pc:docMk/>
          <pc:sldMk cId="1549890646" sldId="299"/>
        </pc:sldMkLst>
        <pc:spChg chg="del">
          <ac:chgData name="Pallavi Raju" userId="d1798d0ead0d486c" providerId="LiveId" clId="{A80063DE-6DD3-41AA-B5B8-860D6B8522CE}" dt="2025-12-02T10:45:05.323" v="2796" actId="478"/>
          <ac:spMkLst>
            <pc:docMk/>
            <pc:sldMk cId="1549890646" sldId="299"/>
            <ac:spMk id="2" creationId="{4F34EAE7-B032-1FB2-C223-D4427E01614F}"/>
          </ac:spMkLst>
        </pc:spChg>
        <pc:spChg chg="mod">
          <ac:chgData name="Pallavi Raju" userId="d1798d0ead0d486c" providerId="LiveId" clId="{A80063DE-6DD3-41AA-B5B8-860D6B8522CE}" dt="2025-12-02T18:00:23.897" v="2971" actId="1076"/>
          <ac:spMkLst>
            <pc:docMk/>
            <pc:sldMk cId="1549890646" sldId="299"/>
            <ac:spMk id="3" creationId="{E2E9BA8D-A3BF-A887-45BD-B2D0BEFEAF76}"/>
          </ac:spMkLst>
        </pc:spChg>
      </pc:sldChg>
      <pc:sldChg chg="delSp modSp new mod">
        <pc:chgData name="Pallavi Raju" userId="d1798d0ead0d486c" providerId="LiveId" clId="{A80063DE-6DD3-41AA-B5B8-860D6B8522CE}" dt="2025-12-02T10:50:18.095" v="2888" actId="20577"/>
        <pc:sldMkLst>
          <pc:docMk/>
          <pc:sldMk cId="2294892878" sldId="300"/>
        </pc:sldMkLst>
        <pc:spChg chg="del">
          <ac:chgData name="Pallavi Raju" userId="d1798d0ead0d486c" providerId="LiveId" clId="{A80063DE-6DD3-41AA-B5B8-860D6B8522CE}" dt="2025-12-02T10:46:53.024" v="2825" actId="478"/>
          <ac:spMkLst>
            <pc:docMk/>
            <pc:sldMk cId="2294892878" sldId="300"/>
            <ac:spMk id="2" creationId="{25A2146A-C40B-6CF4-8900-30191D0932D3}"/>
          </ac:spMkLst>
        </pc:spChg>
        <pc:spChg chg="mod">
          <ac:chgData name="Pallavi Raju" userId="d1798d0ead0d486c" providerId="LiveId" clId="{A80063DE-6DD3-41AA-B5B8-860D6B8522CE}" dt="2025-12-02T10:50:18.095" v="2888" actId="20577"/>
          <ac:spMkLst>
            <pc:docMk/>
            <pc:sldMk cId="2294892878" sldId="300"/>
            <ac:spMk id="3" creationId="{8BB68943-2BEC-93AF-8171-82A6A3670AD6}"/>
          </ac:spMkLst>
        </pc:spChg>
      </pc:sldChg>
      <pc:sldChg chg="delSp modSp new mod">
        <pc:chgData name="Pallavi Raju" userId="d1798d0ead0d486c" providerId="LiveId" clId="{A80063DE-6DD3-41AA-B5B8-860D6B8522CE}" dt="2025-12-02T10:49:42.990" v="2884" actId="20577"/>
        <pc:sldMkLst>
          <pc:docMk/>
          <pc:sldMk cId="3849339" sldId="301"/>
        </pc:sldMkLst>
        <pc:spChg chg="del">
          <ac:chgData name="Pallavi Raju" userId="d1798d0ead0d486c" providerId="LiveId" clId="{A80063DE-6DD3-41AA-B5B8-860D6B8522CE}" dt="2025-12-02T10:48:30.822" v="2858" actId="478"/>
          <ac:spMkLst>
            <pc:docMk/>
            <pc:sldMk cId="3849339" sldId="301"/>
            <ac:spMk id="2" creationId="{897B0D5B-B4D5-23E3-61FF-58BEE8E4BF3B}"/>
          </ac:spMkLst>
        </pc:spChg>
        <pc:spChg chg="mod">
          <ac:chgData name="Pallavi Raju" userId="d1798d0ead0d486c" providerId="LiveId" clId="{A80063DE-6DD3-41AA-B5B8-860D6B8522CE}" dt="2025-12-02T10:49:42.990" v="2884" actId="20577"/>
          <ac:spMkLst>
            <pc:docMk/>
            <pc:sldMk cId="3849339" sldId="301"/>
            <ac:spMk id="3" creationId="{E83419F8-0F4A-0C17-52CE-A0C122E952F9}"/>
          </ac:spMkLst>
        </pc:spChg>
      </pc:sldChg>
      <pc:sldChg chg="delSp modSp new mod">
        <pc:chgData name="Pallavi Raju" userId="d1798d0ead0d486c" providerId="LiveId" clId="{A80063DE-6DD3-41AA-B5B8-860D6B8522CE}" dt="2025-12-02T10:51:43.402" v="2928" actId="12"/>
        <pc:sldMkLst>
          <pc:docMk/>
          <pc:sldMk cId="1985017329" sldId="302"/>
        </pc:sldMkLst>
        <pc:spChg chg="del">
          <ac:chgData name="Pallavi Raju" userId="d1798d0ead0d486c" providerId="LiveId" clId="{A80063DE-6DD3-41AA-B5B8-860D6B8522CE}" dt="2025-12-02T10:48:32.899" v="2859" actId="478"/>
          <ac:spMkLst>
            <pc:docMk/>
            <pc:sldMk cId="1985017329" sldId="302"/>
            <ac:spMk id="2" creationId="{D17B64FA-C78A-445F-264C-FB49B1CCE048}"/>
          </ac:spMkLst>
        </pc:spChg>
        <pc:spChg chg="mod">
          <ac:chgData name="Pallavi Raju" userId="d1798d0ead0d486c" providerId="LiveId" clId="{A80063DE-6DD3-41AA-B5B8-860D6B8522CE}" dt="2025-12-02T10:51:43.402" v="2928" actId="12"/>
          <ac:spMkLst>
            <pc:docMk/>
            <pc:sldMk cId="1985017329" sldId="302"/>
            <ac:spMk id="3" creationId="{4EAF3AE4-1EE6-499D-5763-77C608595565}"/>
          </ac:spMkLst>
        </pc:spChg>
      </pc:sldChg>
      <pc:sldChg chg="delSp modSp new mod">
        <pc:chgData name="Pallavi Raju" userId="d1798d0ead0d486c" providerId="LiveId" clId="{A80063DE-6DD3-41AA-B5B8-860D6B8522CE}" dt="2025-12-02T10:52:16.816" v="2949" actId="478"/>
        <pc:sldMkLst>
          <pc:docMk/>
          <pc:sldMk cId="4283102543" sldId="303"/>
        </pc:sldMkLst>
        <pc:spChg chg="del">
          <ac:chgData name="Pallavi Raju" userId="d1798d0ead0d486c" providerId="LiveId" clId="{A80063DE-6DD3-41AA-B5B8-860D6B8522CE}" dt="2025-12-02T10:52:16.816" v="2949" actId="478"/>
          <ac:spMkLst>
            <pc:docMk/>
            <pc:sldMk cId="4283102543" sldId="303"/>
            <ac:spMk id="2" creationId="{50C30D26-ED09-7A33-2A53-E50B37BDC2DE}"/>
          </ac:spMkLst>
        </pc:spChg>
        <pc:spChg chg="mod">
          <ac:chgData name="Pallavi Raju" userId="d1798d0ead0d486c" providerId="LiveId" clId="{A80063DE-6DD3-41AA-B5B8-860D6B8522CE}" dt="2025-12-02T10:52:09.060" v="2948" actId="12"/>
          <ac:spMkLst>
            <pc:docMk/>
            <pc:sldMk cId="4283102543" sldId="303"/>
            <ac:spMk id="3" creationId="{4EDAAE6B-5D76-8454-304B-853E3546F9AA}"/>
          </ac:spMkLst>
        </pc:spChg>
      </pc:sldChg>
      <pc:sldChg chg="delSp modSp new mod">
        <pc:chgData name="Pallavi Raju" userId="d1798d0ead0d486c" providerId="LiveId" clId="{A80063DE-6DD3-41AA-B5B8-860D6B8522CE}" dt="2025-12-02T10:53:24.333" v="2969" actId="12"/>
        <pc:sldMkLst>
          <pc:docMk/>
          <pc:sldMk cId="1528579858" sldId="304"/>
        </pc:sldMkLst>
        <pc:spChg chg="del">
          <ac:chgData name="Pallavi Raju" userId="d1798d0ead0d486c" providerId="LiveId" clId="{A80063DE-6DD3-41AA-B5B8-860D6B8522CE}" dt="2025-12-02T10:52:35.146" v="2952" actId="478"/>
          <ac:spMkLst>
            <pc:docMk/>
            <pc:sldMk cId="1528579858" sldId="304"/>
            <ac:spMk id="2" creationId="{A005A7FC-0FF5-127E-6A8F-6FBBE6442F51}"/>
          </ac:spMkLst>
        </pc:spChg>
        <pc:spChg chg="mod">
          <ac:chgData name="Pallavi Raju" userId="d1798d0ead0d486c" providerId="LiveId" clId="{A80063DE-6DD3-41AA-B5B8-860D6B8522CE}" dt="2025-12-02T10:53:24.333" v="2969" actId="12"/>
          <ac:spMkLst>
            <pc:docMk/>
            <pc:sldMk cId="1528579858" sldId="304"/>
            <ac:spMk id="3" creationId="{FD5D7A7A-D7F0-AE85-D15D-A187850B0ADA}"/>
          </ac:spMkLst>
        </pc:spChg>
      </pc:sldChg>
      <pc:sldChg chg="delSp new del mod">
        <pc:chgData name="Pallavi Raju" userId="d1798d0ead0d486c" providerId="LiveId" clId="{A80063DE-6DD3-41AA-B5B8-860D6B8522CE}" dt="2025-12-02T10:53:32.590" v="2970" actId="2696"/>
        <pc:sldMkLst>
          <pc:docMk/>
          <pc:sldMk cId="1337895312" sldId="305"/>
        </pc:sldMkLst>
        <pc:spChg chg="del">
          <ac:chgData name="Pallavi Raju" userId="d1798d0ead0d486c" providerId="LiveId" clId="{A80063DE-6DD3-41AA-B5B8-860D6B8522CE}" dt="2025-12-02T10:52:37.071" v="2953" actId="478"/>
          <ac:spMkLst>
            <pc:docMk/>
            <pc:sldMk cId="1337895312" sldId="305"/>
            <ac:spMk id="2" creationId="{3BA76E6F-13F5-D68A-D177-E28E3DC176E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FE9A55-B6F0-4535-A2C7-AEBD69575E15}" type="datetimeFigureOut">
              <a:rPr lang="en-IN" smtClean="0"/>
              <a:t>02-12-2025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2AA3A2-FA52-4CCF-8612-E5D148D9A12B}" type="slidenum">
              <a:rPr lang="en-IN" smtClean="0"/>
              <a:t>‹#›</a:t>
            </a:fld>
            <a:endParaRPr lang="en-IN"/>
          </a:p>
        </p:txBody>
      </p:sp>
    </p:spTree>
    <p:extLst>
      <p:ext uri="{BB962C8B-B14F-4D97-AF65-F5344CB8AC3E}">
        <p14:creationId xmlns:p14="http://schemas.microsoft.com/office/powerpoint/2010/main" val="3264688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5B2AA3A2-FA52-4CCF-8612-E5D148D9A12B}" type="slidenum">
              <a:rPr lang="en-IN" smtClean="0"/>
              <a:t>22</a:t>
            </a:fld>
            <a:endParaRPr lang="en-IN"/>
          </a:p>
        </p:txBody>
      </p:sp>
    </p:spTree>
    <p:extLst>
      <p:ext uri="{BB962C8B-B14F-4D97-AF65-F5344CB8AC3E}">
        <p14:creationId xmlns:p14="http://schemas.microsoft.com/office/powerpoint/2010/main" val="3753155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E1CB-782A-C337-6BF9-4D449254FA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13E5B75-435E-9EFA-2574-4CF6C47E89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432DA541-C66F-6540-2AD4-79DA25AF69C9}"/>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5" name="Footer Placeholder 4">
            <a:extLst>
              <a:ext uri="{FF2B5EF4-FFF2-40B4-BE49-F238E27FC236}">
                <a16:creationId xmlns:a16="http://schemas.microsoft.com/office/drawing/2014/main" id="{DF9DD040-6B86-53E0-851A-E1FD2A5C295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5D8A0D-00B5-9E5E-B670-712104383186}"/>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763594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86AC4-B997-9AE7-EA1E-0BFE4FC567AB}"/>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594C649-6085-2A9C-A827-7FAC3614A3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E067949-72FB-2BF7-8FD5-3EB06F57B67B}"/>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5" name="Footer Placeholder 4">
            <a:extLst>
              <a:ext uri="{FF2B5EF4-FFF2-40B4-BE49-F238E27FC236}">
                <a16:creationId xmlns:a16="http://schemas.microsoft.com/office/drawing/2014/main" id="{5EA99250-D806-3B58-79D5-2EB6EBD92A6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F19313B-1F8B-3AB3-64D3-B56F757AC677}"/>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3019512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C3A66E-F9FA-464F-D46C-15DA6F1AFBA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7C9AFF7-3666-C84A-8105-3ED447287C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26077AA-D0A5-F15C-9B78-7136BB5EAE30}"/>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5" name="Footer Placeholder 4">
            <a:extLst>
              <a:ext uri="{FF2B5EF4-FFF2-40B4-BE49-F238E27FC236}">
                <a16:creationId xmlns:a16="http://schemas.microsoft.com/office/drawing/2014/main" id="{FFC1564D-E8BB-CF3B-3F56-9B08B8AB77E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E25DC6C-965F-DC0F-9FBA-C88849C99903}"/>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2356015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D619D-710E-910D-5E2D-FA9FC955015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3D45394-5AA4-53F5-36F4-59A2BEDADD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372CF04-D90B-86C5-D0B8-6B2A293956F2}"/>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5" name="Footer Placeholder 4">
            <a:extLst>
              <a:ext uri="{FF2B5EF4-FFF2-40B4-BE49-F238E27FC236}">
                <a16:creationId xmlns:a16="http://schemas.microsoft.com/office/drawing/2014/main" id="{EF16E4E5-3B20-80AD-D8AB-92B144351FB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F5C3F26-BFDF-8961-9807-597BBE11C38E}"/>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3342347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7F6D6-63D8-0F3B-8625-CE5DB76E24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8F33A58-F90E-C99E-4321-4EA885E1AC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C64902-2D69-40B9-1D35-58D3B25D3C45}"/>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5" name="Footer Placeholder 4">
            <a:extLst>
              <a:ext uri="{FF2B5EF4-FFF2-40B4-BE49-F238E27FC236}">
                <a16:creationId xmlns:a16="http://schemas.microsoft.com/office/drawing/2014/main" id="{9F35815C-C8B7-16DE-E07A-7C597906C45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2EFF330-B42F-494E-E684-EDB216213E98}"/>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398155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4105E-6A52-30F3-98C9-15A956F568B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E540436-3B87-B01D-5A96-C5CF6824DF0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576DD282-95E1-FD6F-1729-65EBB784F6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EEA0962-6256-0EF5-0352-5FA2EF73D09E}"/>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6" name="Footer Placeholder 5">
            <a:extLst>
              <a:ext uri="{FF2B5EF4-FFF2-40B4-BE49-F238E27FC236}">
                <a16:creationId xmlns:a16="http://schemas.microsoft.com/office/drawing/2014/main" id="{8CCB1AD1-4FE6-DD66-4BD1-B742F80D5AB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1F7FDB3-06B8-792C-9C14-0457E57DF26F}"/>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1995718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57CC4-92E3-6139-098C-9508DF51DAF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A4B7B18-1958-A6C4-146D-F8ED1FD878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5F3E06E-ABD4-A45E-995C-7A004A5B46F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9DE6218-49EE-AB1E-314B-C9897F9285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A5DFEE-58A7-4F39-9B8A-86D276540AF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43EED00-3E6F-8837-1961-F6603C4FA97F}"/>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8" name="Footer Placeholder 7">
            <a:extLst>
              <a:ext uri="{FF2B5EF4-FFF2-40B4-BE49-F238E27FC236}">
                <a16:creationId xmlns:a16="http://schemas.microsoft.com/office/drawing/2014/main" id="{7CF9EE28-177C-3755-4C76-33B8BA4E3D6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D9583DE-F048-8792-FD72-011F4825843F}"/>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3125948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E5919-60C3-9C10-C56F-1C1595C8AD99}"/>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28A219D-019D-E1CC-CD7F-45E28E5F3FFF}"/>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4" name="Footer Placeholder 3">
            <a:extLst>
              <a:ext uri="{FF2B5EF4-FFF2-40B4-BE49-F238E27FC236}">
                <a16:creationId xmlns:a16="http://schemas.microsoft.com/office/drawing/2014/main" id="{7E3D26EA-F3E2-C8A0-116B-09016C27770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0CE2D4C1-9039-25A8-1FBF-8E10C121629B}"/>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3984020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C85D83-2B8E-4E43-9C2A-5D7C3B26D779}"/>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3" name="Footer Placeholder 2">
            <a:extLst>
              <a:ext uri="{FF2B5EF4-FFF2-40B4-BE49-F238E27FC236}">
                <a16:creationId xmlns:a16="http://schemas.microsoft.com/office/drawing/2014/main" id="{25EEC68E-5D56-4BE4-AB6D-5350AD5C3AA0}"/>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4052BB0-73DA-6B84-E2FF-850332576A55}"/>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655649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639B2-BC7B-23AE-0CE5-73F57AC2CA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23F805D0-A9EC-81EE-8B98-A1FB4F32F0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F561D91-0C18-6CC4-0E77-66AC91B1CA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E2AE95-05BB-2EBC-2293-D2826CE655DC}"/>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6" name="Footer Placeholder 5">
            <a:extLst>
              <a:ext uri="{FF2B5EF4-FFF2-40B4-BE49-F238E27FC236}">
                <a16:creationId xmlns:a16="http://schemas.microsoft.com/office/drawing/2014/main" id="{54A84DE4-E56E-55BF-B012-541DC769662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B9AA3F1-DCAA-3861-38F8-0F5076C4756A}"/>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3139674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C5F7A-6CF1-4BF8-781C-298803EF2E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B5E2B7C-03BA-A651-896F-FEB26ACFB4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1FE6DF2-4BB3-0179-BC33-506EBDD655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1A35F5-A6CB-2F6A-625C-CB3193FED5C2}"/>
              </a:ext>
            </a:extLst>
          </p:cNvPr>
          <p:cNvSpPr>
            <a:spLocks noGrp="1"/>
          </p:cNvSpPr>
          <p:nvPr>
            <p:ph type="dt" sz="half" idx="10"/>
          </p:nvPr>
        </p:nvSpPr>
        <p:spPr/>
        <p:txBody>
          <a:bodyPr/>
          <a:lstStyle/>
          <a:p>
            <a:fld id="{0649918C-F9F3-4098-BAD6-D9F4FD58B4EC}" type="datetimeFigureOut">
              <a:rPr lang="en-IN" smtClean="0"/>
              <a:t>02-12-2025</a:t>
            </a:fld>
            <a:endParaRPr lang="en-IN"/>
          </a:p>
        </p:txBody>
      </p:sp>
      <p:sp>
        <p:nvSpPr>
          <p:cNvPr id="6" name="Footer Placeholder 5">
            <a:extLst>
              <a:ext uri="{FF2B5EF4-FFF2-40B4-BE49-F238E27FC236}">
                <a16:creationId xmlns:a16="http://schemas.microsoft.com/office/drawing/2014/main" id="{9C7A87F4-3FA5-06DC-398B-74FD127906B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9915671-B1C9-419A-5520-128D33ADAFAE}"/>
              </a:ext>
            </a:extLst>
          </p:cNvPr>
          <p:cNvSpPr>
            <a:spLocks noGrp="1"/>
          </p:cNvSpPr>
          <p:nvPr>
            <p:ph type="sldNum" sz="quarter" idx="12"/>
          </p:nvPr>
        </p:nvSpPr>
        <p:spPr/>
        <p:txBody>
          <a:bodyPr/>
          <a:lstStyle/>
          <a:p>
            <a:fld id="{768AB891-0A54-4D80-9F3E-B09AF30A18EF}" type="slidenum">
              <a:rPr lang="en-IN" smtClean="0"/>
              <a:t>‹#›</a:t>
            </a:fld>
            <a:endParaRPr lang="en-IN"/>
          </a:p>
        </p:txBody>
      </p:sp>
    </p:spTree>
    <p:extLst>
      <p:ext uri="{BB962C8B-B14F-4D97-AF65-F5344CB8AC3E}">
        <p14:creationId xmlns:p14="http://schemas.microsoft.com/office/powerpoint/2010/main" val="3630338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B76E56-B230-A8CB-6680-BEC1F49DF8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93853A5-1938-C336-70AB-8B7616FEE8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D609CE5-A4BE-FB4C-6F72-A678468A58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49918C-F9F3-4098-BAD6-D9F4FD58B4EC}" type="datetimeFigureOut">
              <a:rPr lang="en-IN" smtClean="0"/>
              <a:t>02-12-2025</a:t>
            </a:fld>
            <a:endParaRPr lang="en-IN"/>
          </a:p>
        </p:txBody>
      </p:sp>
      <p:sp>
        <p:nvSpPr>
          <p:cNvPr id="5" name="Footer Placeholder 4">
            <a:extLst>
              <a:ext uri="{FF2B5EF4-FFF2-40B4-BE49-F238E27FC236}">
                <a16:creationId xmlns:a16="http://schemas.microsoft.com/office/drawing/2014/main" id="{C7F040B9-1841-BA07-EB72-5B09E9A8C7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8BDFA072-A2D9-E921-D4F5-D9F40485E0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8AB891-0A54-4D80-9F3E-B09AF30A18EF}" type="slidenum">
              <a:rPr lang="en-IN" smtClean="0"/>
              <a:t>‹#›</a:t>
            </a:fld>
            <a:endParaRPr lang="en-IN"/>
          </a:p>
        </p:txBody>
      </p:sp>
      <p:pic>
        <p:nvPicPr>
          <p:cNvPr id="8" name="Picture 7">
            <a:extLst>
              <a:ext uri="{FF2B5EF4-FFF2-40B4-BE49-F238E27FC236}">
                <a16:creationId xmlns:a16="http://schemas.microsoft.com/office/drawing/2014/main" id="{35BCB31B-5D79-77AA-4330-817757FC703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1"/>
            <a:ext cx="12192000" cy="1325563"/>
          </a:xfrm>
          <a:prstGeom prst="rect">
            <a:avLst/>
          </a:prstGeom>
        </p:spPr>
      </p:pic>
    </p:spTree>
    <p:extLst>
      <p:ext uri="{BB962C8B-B14F-4D97-AF65-F5344CB8AC3E}">
        <p14:creationId xmlns:p14="http://schemas.microsoft.com/office/powerpoint/2010/main" val="2345097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11F14F-72C0-429A-FD22-32F3C0CA15E7}"/>
              </a:ext>
            </a:extLst>
          </p:cNvPr>
          <p:cNvSpPr>
            <a:spLocks noGrp="1"/>
          </p:cNvSpPr>
          <p:nvPr>
            <p:ph type="subTitle" idx="1"/>
          </p:nvPr>
        </p:nvSpPr>
        <p:spPr>
          <a:xfrm>
            <a:off x="944880" y="1788160"/>
            <a:ext cx="10322560" cy="4683760"/>
          </a:xfrm>
        </p:spPr>
        <p:txBody>
          <a:bodyPr/>
          <a:lstStyle/>
          <a:p>
            <a:r>
              <a:rPr lang="en-US" sz="2600" b="1" dirty="0">
                <a:latin typeface="Times New Roman" panose="02020603050405020304" pitchFamily="18" charset="0"/>
                <a:cs typeface="Times New Roman" panose="02020603050405020304" pitchFamily="18" charset="0"/>
              </a:rPr>
              <a:t>Recruitment and Selection</a:t>
            </a:r>
          </a:p>
          <a:p>
            <a:r>
              <a:rPr lang="en-US" b="1" dirty="0">
                <a:latin typeface="Times New Roman" panose="02020603050405020304" pitchFamily="18" charset="0"/>
                <a:cs typeface="Times New Roman" panose="02020603050405020304" pitchFamily="18" charset="0"/>
              </a:rPr>
              <a:t>Subject Code – MBAHR313</a:t>
            </a:r>
          </a:p>
          <a:p>
            <a:endParaRPr lang="en-US" dirty="0">
              <a:latin typeface="Times New Roman" panose="02020603050405020304" pitchFamily="18" charset="0"/>
              <a:cs typeface="Times New Roman" panose="02020603050405020304" pitchFamily="18" charset="0"/>
            </a:endParaRPr>
          </a:p>
          <a:p>
            <a:pPr>
              <a:lnSpc>
                <a:spcPct val="100000"/>
              </a:lnSpc>
            </a:pPr>
            <a:r>
              <a:rPr lang="en-US" b="1" dirty="0">
                <a:latin typeface="Times New Roman" panose="02020603050405020304" pitchFamily="18" charset="0"/>
                <a:cs typeface="Times New Roman" panose="02020603050405020304" pitchFamily="18" charset="0"/>
              </a:rPr>
              <a:t>By</a:t>
            </a:r>
          </a:p>
          <a:p>
            <a:pPr>
              <a:lnSpc>
                <a:spcPct val="100000"/>
              </a:lnSpc>
            </a:pPr>
            <a:r>
              <a:rPr lang="en-US" b="1" dirty="0">
                <a:latin typeface="Times New Roman" panose="02020603050405020304" pitchFamily="18" charset="0"/>
                <a:cs typeface="Times New Roman" panose="02020603050405020304" pitchFamily="18" charset="0"/>
              </a:rPr>
              <a:t>Pallavi</a:t>
            </a:r>
          </a:p>
          <a:p>
            <a:pPr>
              <a:lnSpc>
                <a:spcPct val="100000"/>
              </a:lnSpc>
            </a:pPr>
            <a:r>
              <a:rPr lang="en-US" b="1" dirty="0">
                <a:latin typeface="Times New Roman" panose="02020603050405020304" pitchFamily="18" charset="0"/>
                <a:cs typeface="Times New Roman" panose="02020603050405020304" pitchFamily="18" charset="0"/>
              </a:rPr>
              <a:t>Assistant professor</a:t>
            </a:r>
          </a:p>
          <a:p>
            <a:pPr>
              <a:lnSpc>
                <a:spcPct val="100000"/>
              </a:lnSpc>
            </a:pPr>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Module – 2</a:t>
            </a:r>
          </a:p>
          <a:p>
            <a:r>
              <a:rPr lang="en-US" b="1" dirty="0">
                <a:latin typeface="Times New Roman" panose="02020603050405020304" pitchFamily="18" charset="0"/>
                <a:cs typeface="Times New Roman" panose="02020603050405020304" pitchFamily="18" charset="0"/>
              </a:rPr>
              <a:t>Job Analysis, Job Description and Job Design</a:t>
            </a:r>
          </a:p>
        </p:txBody>
      </p:sp>
    </p:spTree>
    <p:extLst>
      <p:ext uri="{BB962C8B-B14F-4D97-AF65-F5344CB8AC3E}">
        <p14:creationId xmlns:p14="http://schemas.microsoft.com/office/powerpoint/2010/main" val="2978083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F5C01A-DCA9-F26B-CDFA-3519D604D2BB}"/>
              </a:ext>
            </a:extLst>
          </p:cNvPr>
          <p:cNvSpPr>
            <a:spLocks noGrp="1"/>
          </p:cNvSpPr>
          <p:nvPr>
            <p:ph idx="1"/>
          </p:nvPr>
        </p:nvSpPr>
        <p:spPr/>
        <p:txBody>
          <a:bodyPr>
            <a:normAutofit lnSpcReduction="10000"/>
          </a:bodyPr>
          <a:lstStyle/>
          <a:p>
            <a:pPr marL="0" indent="0">
              <a:buNone/>
            </a:pPr>
            <a:r>
              <a:rPr lang="en-US" sz="2200" b="1" dirty="0">
                <a:latin typeface="Times New Roman" panose="02020603050405020304" pitchFamily="18" charset="0"/>
                <a:cs typeface="Times New Roman" panose="02020603050405020304" pitchFamily="18" charset="0"/>
              </a:rPr>
              <a:t>7. Review and Verify Data: </a:t>
            </a:r>
            <a:r>
              <a:rPr lang="en-US" sz="2200" dirty="0">
                <a:latin typeface="Times New Roman" panose="02020603050405020304" pitchFamily="18" charset="0"/>
                <a:cs typeface="Times New Roman" panose="02020603050405020304" pitchFamily="18" charset="0"/>
              </a:rPr>
              <a:t>After collecting the data, it is reviewed and verified for accuracy. This can be done by:</a:t>
            </a:r>
          </a:p>
          <a:p>
            <a:r>
              <a:rPr lang="en-US" sz="2200" dirty="0">
                <a:latin typeface="Times New Roman" panose="02020603050405020304" pitchFamily="18" charset="0"/>
                <a:cs typeface="Times New Roman" panose="02020603050405020304" pitchFamily="18" charset="0"/>
              </a:rPr>
              <a:t>Reviewing data with the immediate supervisor</a:t>
            </a:r>
          </a:p>
          <a:p>
            <a:r>
              <a:rPr lang="en-US" sz="2200" dirty="0">
                <a:latin typeface="Times New Roman" panose="02020603050405020304" pitchFamily="18" charset="0"/>
                <a:cs typeface="Times New Roman" panose="02020603050405020304" pitchFamily="18" charset="0"/>
              </a:rPr>
              <a:t>Conducting a technical conference to confirm the data</a:t>
            </a:r>
          </a:p>
          <a:p>
            <a:r>
              <a:rPr lang="en-US" sz="2200" dirty="0">
                <a:latin typeface="Times New Roman" panose="02020603050405020304" pitchFamily="18" charset="0"/>
                <a:cs typeface="Times New Roman" panose="02020603050405020304" pitchFamily="18" charset="0"/>
              </a:rPr>
              <a:t>Interviewing job holders (incumbents) to verify details</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This ensures that the information is complete, correct, and truly reflects the job requirements.</a:t>
            </a:r>
          </a:p>
          <a:p>
            <a:pPr marL="0" indent="0">
              <a:buNone/>
            </a:pPr>
            <a:r>
              <a:rPr lang="en-US" sz="2200" b="1" dirty="0">
                <a:latin typeface="Times New Roman" panose="02020603050405020304" pitchFamily="18" charset="0"/>
                <a:cs typeface="Times New Roman" panose="02020603050405020304" pitchFamily="18" charset="0"/>
              </a:rPr>
              <a:t>8. Develop Job Description and Job Specification: </a:t>
            </a:r>
            <a:r>
              <a:rPr lang="en-US" sz="2200" dirty="0">
                <a:latin typeface="Times New Roman" panose="02020603050405020304" pitchFamily="18" charset="0"/>
                <a:cs typeface="Times New Roman" panose="02020603050405020304" pitchFamily="18" charset="0"/>
              </a:rPr>
              <a:t>In the final step, the analyzed data is converted into two documents:</a:t>
            </a:r>
          </a:p>
          <a:p>
            <a:r>
              <a:rPr lang="en-US" sz="2200" b="1" dirty="0">
                <a:latin typeface="Times New Roman" panose="02020603050405020304" pitchFamily="18" charset="0"/>
                <a:cs typeface="Times New Roman" panose="02020603050405020304" pitchFamily="18" charset="0"/>
              </a:rPr>
              <a:t>Job Description:</a:t>
            </a:r>
            <a:r>
              <a:rPr lang="en-US" sz="2200" dirty="0">
                <a:latin typeface="Times New Roman" panose="02020603050405020304" pitchFamily="18" charset="0"/>
                <a:cs typeface="Times New Roman" panose="02020603050405020304" pitchFamily="18" charset="0"/>
              </a:rPr>
              <a:t> Describes the job title, duties, responsibilities, reporting relationships, and working conditions.</a:t>
            </a:r>
          </a:p>
          <a:p>
            <a:r>
              <a:rPr lang="en-US" sz="2200" b="1" dirty="0">
                <a:latin typeface="Times New Roman" panose="02020603050405020304" pitchFamily="18" charset="0"/>
                <a:cs typeface="Times New Roman" panose="02020603050405020304" pitchFamily="18" charset="0"/>
              </a:rPr>
              <a:t>Job Specification:</a:t>
            </a:r>
            <a:r>
              <a:rPr lang="en-US" sz="2200" dirty="0">
                <a:latin typeface="Times New Roman" panose="02020603050405020304" pitchFamily="18" charset="0"/>
                <a:cs typeface="Times New Roman" panose="02020603050405020304" pitchFamily="18" charset="0"/>
              </a:rPr>
              <a:t> Lists the qualifications, experience, skills, and personal qualities needed to perform the job successfully.</a:t>
            </a:r>
          </a:p>
          <a:p>
            <a:endParaRPr lang="en-IN" dirty="0"/>
          </a:p>
        </p:txBody>
      </p:sp>
    </p:spTree>
    <p:extLst>
      <p:ext uri="{BB962C8B-B14F-4D97-AF65-F5344CB8AC3E}">
        <p14:creationId xmlns:p14="http://schemas.microsoft.com/office/powerpoint/2010/main" val="2159010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FF761E-06E9-60CE-7434-9B32A0D90871}"/>
              </a:ext>
            </a:extLst>
          </p:cNvPr>
          <p:cNvSpPr>
            <a:spLocks noGrp="1"/>
          </p:cNvSpPr>
          <p:nvPr>
            <p:ph idx="1"/>
          </p:nvPr>
        </p:nvSpPr>
        <p:spPr>
          <a:xfrm>
            <a:off x="426720" y="1564640"/>
            <a:ext cx="11369040" cy="494792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METHODS / TECHNIQUES OF JOB ANALYSIS</a:t>
            </a:r>
          </a:p>
          <a:p>
            <a:pPr marL="457200" indent="-457200">
              <a:buAutoNum type="arabicParenR"/>
            </a:pPr>
            <a:r>
              <a:rPr lang="en-US" sz="2200" b="1" dirty="0">
                <a:latin typeface="Times New Roman" panose="02020603050405020304" pitchFamily="18" charset="0"/>
                <a:cs typeface="Times New Roman" panose="02020603050405020304" pitchFamily="18" charset="0"/>
              </a:rPr>
              <a:t>Questionnaire: </a:t>
            </a:r>
            <a:r>
              <a:rPr lang="en-US" sz="2200" dirty="0">
                <a:latin typeface="Times New Roman" panose="02020603050405020304" pitchFamily="18" charset="0"/>
                <a:cs typeface="Times New Roman" panose="02020603050405020304" pitchFamily="18" charset="0"/>
              </a:rPr>
              <a:t>In this method, a set of written questions is given to employees. They are asked to write what work they do, how they do it, and what skills or tools they use. It can be sent by mail or done online. It helps to collect information from many employees at once, but it takes a lot of time and depends on how seriously employees answer.</a:t>
            </a:r>
          </a:p>
          <a:p>
            <a:pPr marL="457200" indent="-457200">
              <a:buAutoNum type="arabicParenR"/>
            </a:pPr>
            <a:r>
              <a:rPr lang="en-US" sz="2200" b="1" dirty="0">
                <a:latin typeface="Times New Roman" panose="02020603050405020304" pitchFamily="18" charset="0"/>
                <a:cs typeface="Times New Roman" panose="02020603050405020304" pitchFamily="18" charset="0"/>
              </a:rPr>
              <a:t>Checklist: </a:t>
            </a:r>
            <a:r>
              <a:rPr lang="en-US" sz="2200" dirty="0">
                <a:latin typeface="Times New Roman" panose="02020603050405020304" pitchFamily="18" charset="0"/>
                <a:cs typeface="Times New Roman" panose="02020603050405020304" pitchFamily="18" charset="0"/>
              </a:rPr>
              <a:t>Here, the employee is given a ready list of different tasks related to the job. The employee just has to put a ✔ mark on the tasks he/she actually does. This is very simple and quick for employees, and easy for HR to count and analyse. But it takes effort to prepare a good checklist so that all important tasks are included.</a:t>
            </a:r>
          </a:p>
          <a:p>
            <a:pPr marL="457200" indent="-457200">
              <a:buFont typeface="Arial" panose="020B0604020202020204" pitchFamily="34" charset="0"/>
              <a:buAutoNum type="arabicParenR"/>
            </a:pPr>
            <a:r>
              <a:rPr lang="en-US" sz="2200" b="1" dirty="0">
                <a:latin typeface="Times New Roman" panose="02020603050405020304" pitchFamily="18" charset="0"/>
                <a:cs typeface="Times New Roman" panose="02020603050405020304" pitchFamily="18" charset="0"/>
              </a:rPr>
              <a:t>Interview: </a:t>
            </a:r>
            <a:r>
              <a:rPr lang="en-US" sz="2200" dirty="0">
                <a:latin typeface="Times New Roman" panose="02020603050405020304" pitchFamily="18" charset="0"/>
                <a:cs typeface="Times New Roman" panose="02020603050405020304" pitchFamily="18" charset="0"/>
              </a:rPr>
              <a:t>The job analyst talks directly with the employee (and sometimes with a group) and asks questions about duties, responsibilities, problems, tools, and working conditions. Because it is face-to-face, the analyst can ask more questions if something is not clear. This gives detailed information, but it is slow, needs trained interviewers, and can be costly if many employees are involved.</a:t>
            </a:r>
          </a:p>
          <a:p>
            <a:pPr marL="457200" indent="-457200">
              <a:buAutoNum type="arabicParenR"/>
            </a:pPr>
            <a:endParaRPr lang="en-US" sz="2200" dirty="0">
              <a:latin typeface="Times New Roman" panose="02020603050405020304" pitchFamily="18" charset="0"/>
              <a:cs typeface="Times New Roman" panose="02020603050405020304" pitchFamily="18" charset="0"/>
            </a:endParaRPr>
          </a:p>
          <a:p>
            <a:pPr marL="457200" indent="-457200">
              <a:buAutoNum type="arabicParenR"/>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1336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237587-2027-0829-3545-ED3C1CC234EA}"/>
              </a:ext>
            </a:extLst>
          </p:cNvPr>
          <p:cNvSpPr>
            <a:spLocks noGrp="1"/>
          </p:cNvSpPr>
          <p:nvPr>
            <p:ph idx="1"/>
          </p:nvPr>
        </p:nvSpPr>
        <p:spPr>
          <a:xfrm>
            <a:off x="223520" y="1442720"/>
            <a:ext cx="11755120" cy="5161279"/>
          </a:xfrm>
        </p:spPr>
        <p:txBody>
          <a:bodyPr>
            <a:normAutofit fontScale="92500" lnSpcReduction="10000"/>
          </a:bodyPr>
          <a:lstStyle/>
          <a:p>
            <a:pPr marL="514350" indent="-514350">
              <a:buFont typeface="+mj-lt"/>
              <a:buAutoNum type="arabicPeriod" startAt="4"/>
            </a:pPr>
            <a:r>
              <a:rPr lang="en-US" sz="2400" b="1" dirty="0">
                <a:latin typeface="Times New Roman" panose="02020603050405020304" pitchFamily="18" charset="0"/>
                <a:cs typeface="Times New Roman" panose="02020603050405020304" pitchFamily="18" charset="0"/>
              </a:rPr>
              <a:t>Observation: </a:t>
            </a:r>
            <a:r>
              <a:rPr lang="en-US" sz="2400" dirty="0">
                <a:latin typeface="Times New Roman" panose="02020603050405020304" pitchFamily="18" charset="0"/>
                <a:cs typeface="Times New Roman" panose="02020603050405020304" pitchFamily="18" charset="0"/>
              </a:rPr>
              <a:t>The analyst watches employees while they work and notes what they do and how they do it. It gives a realistic picture but may disturb normal work and takes time.</a:t>
            </a:r>
          </a:p>
          <a:p>
            <a:pPr marL="514350" indent="-514350">
              <a:buFont typeface="+mj-lt"/>
              <a:buAutoNum type="arabicPeriod" startAt="4"/>
            </a:pPr>
            <a:r>
              <a:rPr lang="en-US" sz="2400" b="1" dirty="0">
                <a:latin typeface="Times New Roman" panose="02020603050405020304" pitchFamily="18" charset="0"/>
                <a:cs typeface="Times New Roman" panose="02020603050405020304" pitchFamily="18" charset="0"/>
              </a:rPr>
              <a:t>Technical Conference: </a:t>
            </a:r>
            <a:r>
              <a:rPr lang="en-US" sz="2400" dirty="0">
                <a:latin typeface="Times New Roman" panose="02020603050405020304" pitchFamily="18" charset="0"/>
                <a:cs typeface="Times New Roman" panose="02020603050405020304" pitchFamily="18" charset="0"/>
              </a:rPr>
              <a:t>Here, information is collected from supervisors, managers, and technical experts rather than directly from workers. These people know the job well, so they can explain duties and requirements quickly. This saves time and uses expert knowledge. However, experts may not know each small detail of daily work, and sometimes they give information based on old experience, which may not be fully accurate.</a:t>
            </a:r>
          </a:p>
          <a:p>
            <a:pPr marL="514350" indent="-514350">
              <a:buFont typeface="+mj-lt"/>
              <a:buAutoNum type="arabicPeriod" startAt="4"/>
            </a:pPr>
            <a:r>
              <a:rPr lang="en-US" sz="2400" b="1" dirty="0">
                <a:latin typeface="Times New Roman" panose="02020603050405020304" pitchFamily="18" charset="0"/>
                <a:cs typeface="Times New Roman" panose="02020603050405020304" pitchFamily="18" charset="0"/>
              </a:rPr>
              <a:t>Critical Incident Method: </a:t>
            </a:r>
            <a:r>
              <a:rPr lang="en-US" sz="2400" dirty="0">
                <a:latin typeface="Times New Roman" panose="02020603050405020304" pitchFamily="18" charset="0"/>
                <a:cs typeface="Times New Roman" panose="02020603050405020304" pitchFamily="18" charset="0"/>
              </a:rPr>
              <a:t>In this method, the supervisor records special incidents where the employee performed very well or very badly. These may be good actions (handling a customer issue) or bad actions (making a serious mistake). Collecting such incidents over time helps to identify which behaviours are most important in the job. The method gives useful, practical examples but needs supervisors to regularly observe and record, which they may not always do.</a:t>
            </a:r>
          </a:p>
          <a:p>
            <a:pPr marL="514350" indent="-514350">
              <a:buFont typeface="+mj-lt"/>
              <a:buAutoNum type="arabicPeriod" startAt="4"/>
            </a:pPr>
            <a:r>
              <a:rPr lang="en-US" sz="2400" b="1" dirty="0">
                <a:latin typeface="Times New Roman" panose="02020603050405020304" pitchFamily="18" charset="0"/>
                <a:cs typeface="Times New Roman" panose="02020603050405020304" pitchFamily="18" charset="0"/>
              </a:rPr>
              <a:t>Occupational Information Network (O-NET): </a:t>
            </a:r>
            <a:r>
              <a:rPr lang="en-US" sz="2400" dirty="0">
                <a:latin typeface="Times New Roman" panose="02020603050405020304" pitchFamily="18" charset="0"/>
                <a:cs typeface="Times New Roman" panose="02020603050405020304" pitchFamily="18" charset="0"/>
              </a:rPr>
              <a:t>O-NET is a big online database that contains standard information about thousands of jobs. It shows tasks, skills, knowledge, abilities, work activities, and work environment for each job. Companies can use this as a ready reference instead of starting from zero. It is modern and detailed, but because it is general, organisations may still need to adjust the information according to their own job and local conditions.</a:t>
            </a:r>
          </a:p>
          <a:p>
            <a:pPr marL="514350" indent="-514350">
              <a:buFont typeface="+mj-lt"/>
              <a:buAutoNum type="arabicPeriod" startAt="4"/>
            </a:pPr>
            <a:endParaRPr lang="en-IN" dirty="0"/>
          </a:p>
        </p:txBody>
      </p:sp>
    </p:spTree>
    <p:extLst>
      <p:ext uri="{BB962C8B-B14F-4D97-AF65-F5344CB8AC3E}">
        <p14:creationId xmlns:p14="http://schemas.microsoft.com/office/powerpoint/2010/main" val="3763619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54C7EE-DEA0-90F6-5CAE-681496AB38F1}"/>
              </a:ext>
            </a:extLst>
          </p:cNvPr>
          <p:cNvSpPr>
            <a:spLocks noGrp="1"/>
          </p:cNvSpPr>
          <p:nvPr>
            <p:ph idx="1"/>
          </p:nvPr>
        </p:nvSpPr>
        <p:spPr>
          <a:xfrm>
            <a:off x="492760" y="1808480"/>
            <a:ext cx="11206480" cy="504952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PROBLEMS IN JOB ANALYSIS</a:t>
            </a:r>
          </a:p>
          <a:p>
            <a:pPr marL="457200" indent="-457200">
              <a:buAutoNum type="arabicParenR"/>
            </a:pPr>
            <a:r>
              <a:rPr lang="en-US" sz="2200" b="1" dirty="0">
                <a:latin typeface="Times New Roman" panose="02020603050405020304" pitchFamily="18" charset="0"/>
                <a:cs typeface="Times New Roman" panose="02020603050405020304" pitchFamily="18" charset="0"/>
              </a:rPr>
              <a:t>Lack of Support from Top Management: </a:t>
            </a:r>
            <a:r>
              <a:rPr lang="en-US" sz="2200" dirty="0">
                <a:latin typeface="Times New Roman" panose="02020603050405020304" pitchFamily="18" charset="0"/>
                <a:cs typeface="Times New Roman" panose="02020603050405020304" pitchFamily="18" charset="0"/>
              </a:rPr>
              <a:t>If top management does not support job analysis, employees and supervisors also do not take it seriously. Management may not explain the purpose clearly, so employees feel confused and think it is just extra work. This weakens the whole process.</a:t>
            </a:r>
          </a:p>
          <a:p>
            <a:pPr marL="457200" indent="-457200">
              <a:buAutoNum type="arabicParenR"/>
            </a:pPr>
            <a:r>
              <a:rPr lang="en-US" sz="2200" b="1" dirty="0">
                <a:latin typeface="Times New Roman" panose="02020603050405020304" pitchFamily="18" charset="0"/>
                <a:cs typeface="Times New Roman" panose="02020603050405020304" pitchFamily="18" charset="0"/>
              </a:rPr>
              <a:t>Reliance on Single Method: </a:t>
            </a:r>
            <a:r>
              <a:rPr lang="en-US" sz="2200" dirty="0">
                <a:latin typeface="Times New Roman" panose="02020603050405020304" pitchFamily="18" charset="0"/>
                <a:cs typeface="Times New Roman" panose="02020603050405020304" pitchFamily="18" charset="0"/>
              </a:rPr>
              <a:t>If HR uses only one method like only interview or only questionnaire, the picture of the job may not be complete. Every method has limits. Using only one can give biased or half information. It is better to use 2–3 methods together, but many organisations do not do this.</a:t>
            </a:r>
          </a:p>
          <a:p>
            <a:pPr marL="457200" indent="-457200">
              <a:buAutoNum type="arabicParenR"/>
            </a:pPr>
            <a:r>
              <a:rPr lang="en-US" sz="2200" b="1" dirty="0">
                <a:latin typeface="Times New Roman" panose="02020603050405020304" pitchFamily="18" charset="0"/>
                <a:cs typeface="Times New Roman" panose="02020603050405020304" pitchFamily="18" charset="0"/>
              </a:rPr>
              <a:t>Lack of Training and Motivation: </a:t>
            </a:r>
            <a:r>
              <a:rPr lang="en-US" sz="2200" dirty="0">
                <a:latin typeface="Times New Roman" panose="02020603050405020304" pitchFamily="18" charset="0"/>
                <a:cs typeface="Times New Roman" panose="02020603050405020304" pitchFamily="18" charset="0"/>
              </a:rPr>
              <a:t>Job holders are the main source of information, but they are often not trained on how to give correct details about their job. Also, they do not get any reward or recognition for giving data. So they may feel it is a burden and give quick, careless answers. This reduces the quality of job analysis.</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4487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5CF265-462A-724F-130D-2EEA5CBB3578}"/>
              </a:ext>
            </a:extLst>
          </p:cNvPr>
          <p:cNvSpPr>
            <a:spLocks noGrp="1"/>
          </p:cNvSpPr>
          <p:nvPr>
            <p:ph idx="1"/>
          </p:nvPr>
        </p:nvSpPr>
        <p:spPr>
          <a:xfrm>
            <a:off x="325120" y="1584960"/>
            <a:ext cx="11755120" cy="4592003"/>
          </a:xfrm>
        </p:spPr>
        <p:txBody>
          <a:bodyPr>
            <a:noAutofit/>
          </a:bodyPr>
          <a:lstStyle/>
          <a:p>
            <a:pPr marL="457200" indent="-457200">
              <a:buFont typeface="+mj-lt"/>
              <a:buAutoNum type="arabicPeriod" startAt="4"/>
            </a:pPr>
            <a:r>
              <a:rPr lang="en-US" sz="2200" b="1" dirty="0">
                <a:latin typeface="Times New Roman" panose="02020603050405020304" pitchFamily="18" charset="0"/>
                <a:cs typeface="Times New Roman" panose="02020603050405020304" pitchFamily="18" charset="0"/>
              </a:rPr>
              <a:t>Misrepresentation of Information: </a:t>
            </a:r>
            <a:r>
              <a:rPr lang="en-US" sz="2200" dirty="0">
                <a:latin typeface="Times New Roman" panose="02020603050405020304" pitchFamily="18" charset="0"/>
                <a:cs typeface="Times New Roman" panose="02020603050405020304" pitchFamily="18" charset="0"/>
              </a:rPr>
              <a:t>Some employees may give wrong information – they may exaggerate their duties to look important or hide tasks they do not like. This may happen because of fear, lack of trust, or negative attitude. Even if it is unintentional, it leads to wrong decisions.</a:t>
            </a:r>
          </a:p>
          <a:p>
            <a:pPr marL="457200" indent="-457200">
              <a:buFont typeface="+mj-lt"/>
              <a:buAutoNum type="arabicPeriod" startAt="4"/>
            </a:pPr>
            <a:r>
              <a:rPr lang="en-US" sz="2200" b="1" dirty="0">
                <a:latin typeface="Times New Roman" panose="02020603050405020304" pitchFamily="18" charset="0"/>
                <a:cs typeface="Times New Roman" panose="02020603050405020304" pitchFamily="18" charset="0"/>
              </a:rPr>
              <a:t>Non-Involvement of Supervisors and Employees: </a:t>
            </a:r>
            <a:r>
              <a:rPr lang="en-US" sz="2200" dirty="0">
                <a:latin typeface="Times New Roman" panose="02020603050405020304" pitchFamily="18" charset="0"/>
                <a:cs typeface="Times New Roman" panose="02020603050405020304" pitchFamily="18" charset="0"/>
              </a:rPr>
              <a:t>Supervisors may think job analysis is only an HR job and not their responsibility. Employees may also not cooperate. Without their active involvement, the analyst does not get the real picture of day-to-day work, which reduces the usefulness of the analysis.</a:t>
            </a:r>
          </a:p>
          <a:p>
            <a:pPr marL="457200" indent="-457200">
              <a:buFont typeface="+mj-lt"/>
              <a:buAutoNum type="arabicPeriod" startAt="4"/>
            </a:pPr>
            <a:r>
              <a:rPr lang="en-US" sz="2200" b="1" dirty="0">
                <a:latin typeface="Times New Roman" panose="02020603050405020304" pitchFamily="18" charset="0"/>
                <a:cs typeface="Times New Roman" panose="02020603050405020304" pitchFamily="18" charset="0"/>
              </a:rPr>
              <a:t>Considered as Waste of Time: </a:t>
            </a:r>
            <a:r>
              <a:rPr lang="en-US" sz="2200" dirty="0">
                <a:latin typeface="Times New Roman" panose="02020603050405020304" pitchFamily="18" charset="0"/>
                <a:cs typeface="Times New Roman" panose="02020603050405020304" pitchFamily="18" charset="0"/>
              </a:rPr>
              <a:t>Many managers and supervisors feel job analysis is just paperwork and does not give any real benefit. They are not aware that it helps in recruitment, training, promotion, and performance appraisal. So they give less time, incomplete data, and treat it casually, which harms the process.</a:t>
            </a:r>
          </a:p>
          <a:p>
            <a:pPr marL="457200" indent="-457200">
              <a:buFont typeface="+mj-lt"/>
              <a:buAutoNum type="arabicPeriod" startAt="4"/>
            </a:pPr>
            <a:r>
              <a:rPr lang="en-US" sz="2200" b="1" dirty="0">
                <a:latin typeface="Times New Roman" panose="02020603050405020304" pitchFamily="18" charset="0"/>
                <a:cs typeface="Times New Roman" panose="02020603050405020304" pitchFamily="18" charset="0"/>
              </a:rPr>
              <a:t>Need to Update Information: </a:t>
            </a:r>
            <a:r>
              <a:rPr lang="en-US" sz="2200" dirty="0">
                <a:latin typeface="Times New Roman" panose="02020603050405020304" pitchFamily="18" charset="0"/>
                <a:cs typeface="Times New Roman" panose="02020603050405020304" pitchFamily="18" charset="0"/>
              </a:rPr>
              <a:t>Jobs keep changing due to technology, new machines, computers, and new ways of working. If job analysis data is collected once and never updated, it becomes outdated. Then HR decisions (like hiring, training, appraisal) based on old data may be wrong or unfair.</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7852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CC6D7C-985F-75C4-09C5-EC7BFB8A8616}"/>
              </a:ext>
            </a:extLst>
          </p:cNvPr>
          <p:cNvSpPr>
            <a:spLocks noGrp="1"/>
          </p:cNvSpPr>
          <p:nvPr>
            <p:ph idx="1"/>
          </p:nvPr>
        </p:nvSpPr>
        <p:spPr>
          <a:xfrm>
            <a:off x="416560" y="1825624"/>
            <a:ext cx="11308080" cy="4686935"/>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JOB DESCRIPTION</a:t>
            </a:r>
          </a:p>
          <a:p>
            <a:pPr marL="0" indent="0">
              <a:buNone/>
            </a:pPr>
            <a:r>
              <a:rPr lang="en-US" sz="2200" dirty="0">
                <a:latin typeface="Times New Roman" panose="02020603050405020304" pitchFamily="18" charset="0"/>
                <a:cs typeface="Times New Roman" panose="02020603050405020304" pitchFamily="18" charset="0"/>
              </a:rPr>
              <a:t>A job description is a paper (or document) that clearly tells what a job is. It explains:</a:t>
            </a:r>
          </a:p>
          <a:p>
            <a:r>
              <a:rPr lang="en-US" sz="2200" dirty="0">
                <a:latin typeface="Times New Roman" panose="02020603050405020304" pitchFamily="18" charset="0"/>
                <a:cs typeface="Times New Roman" panose="02020603050405020304" pitchFamily="18" charset="0"/>
              </a:rPr>
              <a:t>What work the person has to do</a:t>
            </a:r>
          </a:p>
          <a:p>
            <a:r>
              <a:rPr lang="en-US" sz="2200" dirty="0">
                <a:latin typeface="Times New Roman" panose="02020603050405020304" pitchFamily="18" charset="0"/>
                <a:cs typeface="Times New Roman" panose="02020603050405020304" pitchFamily="18" charset="0"/>
              </a:rPr>
              <a:t>How the work has to be done</a:t>
            </a:r>
          </a:p>
          <a:p>
            <a:r>
              <a:rPr lang="en-US" sz="2200" dirty="0">
                <a:latin typeface="Times New Roman" panose="02020603050405020304" pitchFamily="18" charset="0"/>
                <a:cs typeface="Times New Roman" panose="02020603050405020304" pitchFamily="18" charset="0"/>
              </a:rPr>
              <a:t>Where and in what conditions the work is done</a:t>
            </a:r>
          </a:p>
          <a:p>
            <a:r>
              <a:rPr lang="en-US" sz="2200" dirty="0">
                <a:latin typeface="Times New Roman" panose="02020603050405020304" pitchFamily="18" charset="0"/>
                <a:cs typeface="Times New Roman" panose="02020603050405020304" pitchFamily="18" charset="0"/>
              </a:rPr>
              <a:t>Why the work is done (its purpose)</a:t>
            </a:r>
          </a:p>
          <a:p>
            <a:pPr marL="0" indent="0">
              <a:buNone/>
            </a:pPr>
            <a:r>
              <a:rPr lang="en-US" sz="2200" dirty="0">
                <a:latin typeface="Times New Roman" panose="02020603050405020304" pitchFamily="18" charset="0"/>
                <a:cs typeface="Times New Roman" panose="02020603050405020304" pitchFamily="18" charset="0"/>
              </a:rPr>
              <a:t>It talks about the job, not the person. So, a job description is simply a written description of duties, responsibilities and working conditions of a job.</a:t>
            </a:r>
          </a:p>
          <a:p>
            <a:pPr marL="0" indent="0">
              <a:buNone/>
            </a:pPr>
            <a:r>
              <a:rPr lang="en-US" sz="2200" b="1" dirty="0">
                <a:latin typeface="Times New Roman" panose="02020603050405020304" pitchFamily="18" charset="0"/>
                <a:cs typeface="Times New Roman" panose="02020603050405020304" pitchFamily="18" charset="0"/>
              </a:rPr>
              <a:t>According to Robert Kreitner</a:t>
            </a:r>
            <a:r>
              <a:rPr lang="en-US" sz="2200" dirty="0">
                <a:latin typeface="Times New Roman" panose="02020603050405020304" pitchFamily="18" charset="0"/>
                <a:cs typeface="Times New Roman" panose="02020603050405020304" pitchFamily="18" charset="0"/>
              </a:rPr>
              <a:t>, "Job description is a concise document that outlines the role expectations and skill requirements for a specific job". </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9177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B5EC77-10F1-29C7-BA6D-E9810D6A8A0A}"/>
              </a:ext>
            </a:extLst>
          </p:cNvPr>
          <p:cNvSpPr>
            <a:spLocks noGrp="1"/>
          </p:cNvSpPr>
          <p:nvPr>
            <p:ph idx="1"/>
          </p:nvPr>
        </p:nvSpPr>
        <p:spPr>
          <a:xfrm>
            <a:off x="447040" y="1534160"/>
            <a:ext cx="11216640" cy="5242560"/>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CONTENTS OF JOB DESCRIPTION</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Job Identification: </a:t>
            </a:r>
            <a:r>
              <a:rPr lang="en-US" sz="2400" dirty="0">
                <a:latin typeface="Times New Roman" panose="02020603050405020304" pitchFamily="18" charset="0"/>
                <a:cs typeface="Times New Roman" panose="02020603050405020304" pitchFamily="18" charset="0"/>
              </a:rPr>
              <a:t>Job identification means the basic details of the job. This includes the job title (like HR Manager), department (HR, Finance, etc.), job code/number and place of work. These details help us </a:t>
            </a:r>
            <a:r>
              <a:rPr lang="en-US" sz="2400" dirty="0" err="1">
                <a:latin typeface="Times New Roman" panose="02020603050405020304" pitchFamily="18" charset="0"/>
                <a:cs typeface="Times New Roman" panose="02020603050405020304" pitchFamily="18" charset="0"/>
              </a:rPr>
              <a:t>recognise</a:t>
            </a:r>
            <a:r>
              <a:rPr lang="en-US" sz="2400" dirty="0">
                <a:latin typeface="Times New Roman" panose="02020603050405020304" pitchFamily="18" charset="0"/>
                <a:cs typeface="Times New Roman" panose="02020603050405020304" pitchFamily="18" charset="0"/>
              </a:rPr>
              <a:t> and locate the job inside the organisation.</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Job Summary: </a:t>
            </a:r>
            <a:r>
              <a:rPr lang="en-US" sz="2400" dirty="0">
                <a:latin typeface="Times New Roman" panose="02020603050405020304" pitchFamily="18" charset="0"/>
                <a:cs typeface="Times New Roman" panose="02020603050405020304" pitchFamily="18" charset="0"/>
              </a:rPr>
              <a:t>Job summary is a small paragraph that gives a short idea of the job. It tells in 2–3 lines what the main purpose of the job is and what the job holder mainly does. It is like a quick snapshot of the job before reading full details.</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Job Duties and Responsibilities: </a:t>
            </a:r>
            <a:r>
              <a:rPr lang="en-US" sz="2400" dirty="0">
                <a:latin typeface="Times New Roman" panose="02020603050405020304" pitchFamily="18" charset="0"/>
                <a:cs typeface="Times New Roman" panose="02020603050405020304" pitchFamily="18" charset="0"/>
              </a:rPr>
              <a:t>This part tells what work the person has to do in the job. It lists the main duties and also other small duties. It makes clear who is responsible for which work. This helps to avoid confusion and makes it easy to know what is expected from the job holder.</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Relation to Other Jobs: </a:t>
            </a:r>
            <a:r>
              <a:rPr lang="en-US" sz="2400" dirty="0">
                <a:latin typeface="Times New Roman" panose="02020603050405020304" pitchFamily="18" charset="0"/>
                <a:cs typeface="Times New Roman" panose="02020603050405020304" pitchFamily="18" charset="0"/>
              </a:rPr>
              <a:t>This explains who is above and who is below this job. It shows:</a:t>
            </a:r>
          </a:p>
          <a:p>
            <a:r>
              <a:rPr lang="en-US" sz="2400" dirty="0">
                <a:latin typeface="Times New Roman" panose="02020603050405020304" pitchFamily="18" charset="0"/>
                <a:cs typeface="Times New Roman" panose="02020603050405020304" pitchFamily="18" charset="0"/>
              </a:rPr>
              <a:t>To whom the job holder reports (boss)</a:t>
            </a:r>
          </a:p>
          <a:p>
            <a:r>
              <a:rPr lang="en-US" sz="2400" dirty="0">
                <a:latin typeface="Times New Roman" panose="02020603050405020304" pitchFamily="18" charset="0"/>
                <a:cs typeface="Times New Roman" panose="02020603050405020304" pitchFamily="18" charset="0"/>
              </a:rPr>
              <a:t>Who reports to this job (subordinates)</a:t>
            </a:r>
          </a:p>
          <a:p>
            <a:pPr marL="0" indent="0">
              <a:buNone/>
            </a:pPr>
            <a:r>
              <a:rPr lang="en-US" sz="2400" dirty="0">
                <a:latin typeface="Times New Roman" panose="02020603050405020304" pitchFamily="18" charset="0"/>
                <a:cs typeface="Times New Roman" panose="02020603050405020304" pitchFamily="18" charset="0"/>
              </a:rPr>
              <a:t>It shows the position of the job in the organisation chart and how it is connected to other jobs.</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7314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141B93-9902-CB29-D09D-1FF32CBDE028}"/>
              </a:ext>
            </a:extLst>
          </p:cNvPr>
          <p:cNvSpPr>
            <a:spLocks noGrp="1"/>
          </p:cNvSpPr>
          <p:nvPr>
            <p:ph idx="1"/>
          </p:nvPr>
        </p:nvSpPr>
        <p:spPr>
          <a:xfrm>
            <a:off x="203200" y="1371600"/>
            <a:ext cx="11765280" cy="5486400"/>
          </a:xfrm>
        </p:spPr>
        <p:txBody>
          <a:bodyPr>
            <a:normAutofit fontScale="92500" lnSpcReduction="10000"/>
          </a:bodyPr>
          <a:lstStyle/>
          <a:p>
            <a:pPr marL="514350" indent="-514350">
              <a:buFont typeface="+mj-lt"/>
              <a:buAutoNum type="arabicPeriod" startAt="5"/>
            </a:pPr>
            <a:r>
              <a:rPr lang="en-US" sz="2400" b="1" dirty="0">
                <a:latin typeface="Times New Roman" panose="02020603050405020304" pitchFamily="18" charset="0"/>
                <a:cs typeface="Times New Roman" panose="02020603050405020304" pitchFamily="18" charset="0"/>
              </a:rPr>
              <a:t>Supervision: </a:t>
            </a:r>
            <a:r>
              <a:rPr lang="en-US" sz="2400" dirty="0">
                <a:latin typeface="Times New Roman" panose="02020603050405020304" pitchFamily="18" charset="0"/>
                <a:cs typeface="Times New Roman" panose="02020603050405020304" pitchFamily="18" charset="0"/>
              </a:rPr>
              <a:t>This tells about supervision in the job. It includes:</a:t>
            </a:r>
          </a:p>
          <a:p>
            <a:pPr marL="630238" indent="263525"/>
            <a:r>
              <a:rPr lang="en-US" sz="2400" dirty="0">
                <a:latin typeface="Times New Roman" panose="02020603050405020304" pitchFamily="18" charset="0"/>
                <a:cs typeface="Times New Roman" panose="02020603050405020304" pitchFamily="18" charset="0"/>
              </a:rPr>
              <a:t>Whether the person is supervised closely or given general guidance</a:t>
            </a:r>
          </a:p>
          <a:p>
            <a:pPr marL="893763" indent="-263525"/>
            <a:r>
              <a:rPr lang="en-US" sz="2400" dirty="0">
                <a:latin typeface="Times New Roman" panose="02020603050405020304" pitchFamily="18" charset="0"/>
                <a:cs typeface="Times New Roman" panose="02020603050405020304" pitchFamily="18" charset="0"/>
              </a:rPr>
              <a:t>Whether this person supervises other employees, and how many</a:t>
            </a:r>
          </a:p>
          <a:p>
            <a:pPr marL="893763" indent="0">
              <a:buNone/>
            </a:pPr>
            <a:r>
              <a:rPr lang="en-US" sz="2400" dirty="0">
                <a:latin typeface="Times New Roman" panose="02020603050405020304" pitchFamily="18" charset="0"/>
                <a:cs typeface="Times New Roman" panose="02020603050405020304" pitchFamily="18" charset="0"/>
              </a:rPr>
              <a:t>So, it shows the level of control and responsibility in the job.</a:t>
            </a:r>
          </a:p>
          <a:p>
            <a:pPr marL="514350" indent="-514350">
              <a:buFont typeface="+mj-lt"/>
              <a:buAutoNum type="arabicPeriod" startAt="6"/>
            </a:pPr>
            <a:r>
              <a:rPr lang="en-US" sz="2400" b="1" dirty="0">
                <a:latin typeface="Times New Roman" panose="02020603050405020304" pitchFamily="18" charset="0"/>
                <a:cs typeface="Times New Roman" panose="02020603050405020304" pitchFamily="18" charset="0"/>
              </a:rPr>
              <a:t>Machines, Tools and Materials: </a:t>
            </a:r>
            <a:r>
              <a:rPr lang="en-US" sz="2400" dirty="0">
                <a:latin typeface="Times New Roman" panose="02020603050405020304" pitchFamily="18" charset="0"/>
                <a:cs typeface="Times New Roman" panose="02020603050405020304" pitchFamily="18" charset="0"/>
              </a:rPr>
              <a:t>This part tells which machines, tools or materials the employee uses in the job, like computers, software, machines, tools, etc. It helps in planning training and safety, because we know what the person has to operate.</a:t>
            </a:r>
          </a:p>
          <a:p>
            <a:pPr marL="514350" indent="-514350">
              <a:buFont typeface="+mj-lt"/>
              <a:buAutoNum type="arabicPeriod" startAt="6"/>
            </a:pPr>
            <a:r>
              <a:rPr lang="en-US" sz="2400" b="1" dirty="0">
                <a:latin typeface="Times New Roman" panose="02020603050405020304" pitchFamily="18" charset="0"/>
                <a:cs typeface="Times New Roman" panose="02020603050405020304" pitchFamily="18" charset="0"/>
              </a:rPr>
              <a:t>Working Conditions: </a:t>
            </a:r>
            <a:r>
              <a:rPr lang="en-US" sz="2400" dirty="0">
                <a:latin typeface="Times New Roman" panose="02020603050405020304" pitchFamily="18" charset="0"/>
                <a:cs typeface="Times New Roman" panose="02020603050405020304" pitchFamily="18" charset="0"/>
              </a:rPr>
              <a:t>Here, the job description explains the environment of work, like:</a:t>
            </a:r>
          </a:p>
          <a:p>
            <a:pPr marL="893763" indent="-263525"/>
            <a:r>
              <a:rPr lang="en-US" sz="2400" dirty="0">
                <a:latin typeface="Times New Roman" panose="02020603050405020304" pitchFamily="18" charset="0"/>
                <a:cs typeface="Times New Roman" panose="02020603050405020304" pitchFamily="18" charset="0"/>
              </a:rPr>
              <a:t>Hot or cold place</a:t>
            </a:r>
          </a:p>
          <a:p>
            <a:pPr marL="893763" indent="-263525"/>
            <a:r>
              <a:rPr lang="en-US" sz="2400" dirty="0">
                <a:latin typeface="Times New Roman" panose="02020603050405020304" pitchFamily="18" charset="0"/>
                <a:cs typeface="Times New Roman" panose="02020603050405020304" pitchFamily="18" charset="0"/>
              </a:rPr>
              <a:t>Dust, noise, smell, moisture</a:t>
            </a:r>
          </a:p>
          <a:p>
            <a:pPr marL="893763" indent="-263525"/>
            <a:r>
              <a:rPr lang="en-US" sz="2400" dirty="0">
                <a:latin typeface="Times New Roman" panose="02020603050405020304" pitchFamily="18" charset="0"/>
                <a:cs typeface="Times New Roman" panose="02020603050405020304" pitchFamily="18" charset="0"/>
              </a:rPr>
              <a:t>Office work, factory work, field work, shifts, etc.</a:t>
            </a:r>
          </a:p>
          <a:p>
            <a:pPr marL="355600" indent="538163">
              <a:buNone/>
            </a:pPr>
            <a:r>
              <a:rPr lang="en-US" sz="2400" dirty="0">
                <a:latin typeface="Times New Roman" panose="02020603050405020304" pitchFamily="18" charset="0"/>
                <a:cs typeface="Times New Roman" panose="02020603050405020304" pitchFamily="18" charset="0"/>
              </a:rPr>
              <a:t>This helps to know how comfortable or difficult the workplace is for the job holder.</a:t>
            </a:r>
          </a:p>
          <a:p>
            <a:pPr marL="514350" indent="-514350">
              <a:buFont typeface="+mj-lt"/>
              <a:buAutoNum type="arabicPeriod" startAt="8"/>
            </a:pPr>
            <a:r>
              <a:rPr lang="en-US" sz="2400" b="1" dirty="0">
                <a:latin typeface="Times New Roman" panose="02020603050405020304" pitchFamily="18" charset="0"/>
                <a:cs typeface="Times New Roman" panose="02020603050405020304" pitchFamily="18" charset="0"/>
              </a:rPr>
              <a:t>Hazards: </a:t>
            </a:r>
            <a:r>
              <a:rPr lang="en-US" sz="2400" dirty="0">
                <a:latin typeface="Times New Roman" panose="02020603050405020304" pitchFamily="18" charset="0"/>
                <a:cs typeface="Times New Roman" panose="02020603050405020304" pitchFamily="18" charset="0"/>
              </a:rPr>
              <a:t>This part explains the risks and dangers in the job. For example, chances of accidents, injuries, chemical exposure, etc. It helps the company to plan safety measures and protection for employees.</a:t>
            </a:r>
          </a:p>
          <a:p>
            <a:pPr marL="0" indent="0">
              <a:buNone/>
            </a:pPr>
            <a:endParaRPr lang="en-IN" dirty="0"/>
          </a:p>
        </p:txBody>
      </p:sp>
    </p:spTree>
    <p:extLst>
      <p:ext uri="{BB962C8B-B14F-4D97-AF65-F5344CB8AC3E}">
        <p14:creationId xmlns:p14="http://schemas.microsoft.com/office/powerpoint/2010/main" val="683377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81650C-9BC9-26EE-CD7C-1EA303791D92}"/>
              </a:ext>
            </a:extLst>
          </p:cNvPr>
          <p:cNvSpPr>
            <a:spLocks noGrp="1"/>
          </p:cNvSpPr>
          <p:nvPr>
            <p:ph idx="1"/>
          </p:nvPr>
        </p:nvSpPr>
        <p:spPr>
          <a:xfrm>
            <a:off x="426720" y="1513840"/>
            <a:ext cx="11480800" cy="534416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USES OF JOB DESCRIPTION</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Developing Job Specifications: </a:t>
            </a:r>
            <a:r>
              <a:rPr lang="en-US" sz="2200" dirty="0">
                <a:latin typeface="Times New Roman" panose="02020603050405020304" pitchFamily="18" charset="0"/>
                <a:cs typeface="Times New Roman" panose="02020603050405020304" pitchFamily="18" charset="0"/>
              </a:rPr>
              <a:t>From job description, we come to know what the job needs. Then we can decide what type of person is needed – what qualification, skills and experience. This is called job specification, and it is used for recruitment and selection.</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Group Discussion: </a:t>
            </a:r>
            <a:r>
              <a:rPr lang="en-US" sz="2200" dirty="0">
                <a:latin typeface="Times New Roman" panose="02020603050405020304" pitchFamily="18" charset="0"/>
                <a:cs typeface="Times New Roman" panose="02020603050405020304" pitchFamily="18" charset="0"/>
              </a:rPr>
              <a:t>Managers can use job descriptions to discuss together whether all duties are written correctly. They can check, add or change points and make it more accurate. So, job description becomes a base for discussion and improvement.</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Orientation of New Employees: </a:t>
            </a:r>
            <a:r>
              <a:rPr lang="en-US" sz="2200" dirty="0">
                <a:latin typeface="Times New Roman" panose="02020603050405020304" pitchFamily="18" charset="0"/>
                <a:cs typeface="Times New Roman" panose="02020603050405020304" pitchFamily="18" charset="0"/>
              </a:rPr>
              <a:t>When a new employee joins, job description helps to explain the job clearly. The new person can read and understand what their duties and responsibilities are. This helps them to settle in the job easily and quickly.</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Developing Performance Standards: </a:t>
            </a:r>
            <a:r>
              <a:rPr lang="en-US" sz="2200" dirty="0">
                <a:latin typeface="Times New Roman" panose="02020603050405020304" pitchFamily="18" charset="0"/>
                <a:cs typeface="Times New Roman" panose="02020603050405020304" pitchFamily="18" charset="0"/>
              </a:rPr>
              <a:t>Job description tells what work has to be done. From that, managers can decide how much and how well that work should be done. These become performance standards, which are used later to evaluate performance of employees.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6030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619893-F2BD-B403-4414-D29D9CF57BB8}"/>
              </a:ext>
            </a:extLst>
          </p:cNvPr>
          <p:cNvSpPr>
            <a:spLocks noGrp="1"/>
          </p:cNvSpPr>
          <p:nvPr>
            <p:ph idx="1"/>
          </p:nvPr>
        </p:nvSpPr>
        <p:spPr>
          <a:xfrm>
            <a:off x="756920" y="2018665"/>
            <a:ext cx="10515600" cy="4351338"/>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Job Evaluation</a:t>
            </a:r>
            <a:r>
              <a:rPr lang="en-US" sz="2200" dirty="0">
                <a:latin typeface="Times New Roman" panose="02020603050405020304" pitchFamily="18" charset="0"/>
                <a:cs typeface="Times New Roman" panose="02020603050405020304" pitchFamily="18" charset="0"/>
              </a:rPr>
              <a:t>: In job evaluation, the company compares jobs to decide how much salary should be given. Job description helps because it shows duties, responsibilities and working conditions. This helps in deciding fair wages for each job.</a:t>
            </a:r>
          </a:p>
          <a:p>
            <a:pPr marL="0" indent="0">
              <a:buNone/>
            </a:pPr>
            <a:r>
              <a:rPr lang="en-US" sz="2200" b="1" dirty="0">
                <a:latin typeface="Times New Roman" panose="02020603050405020304" pitchFamily="18" charset="0"/>
                <a:cs typeface="Times New Roman" panose="02020603050405020304" pitchFamily="18" charset="0"/>
              </a:rPr>
              <a:t>6) Helps Manager During Interview: </a:t>
            </a:r>
            <a:r>
              <a:rPr lang="en-US" sz="2200" dirty="0">
                <a:latin typeface="Times New Roman" panose="02020603050405020304" pitchFamily="18" charset="0"/>
                <a:cs typeface="Times New Roman" panose="02020603050405020304" pitchFamily="18" charset="0"/>
              </a:rPr>
              <a:t>When a manager knows the job description, he or she can ask right questions in the interview. For example, questions about skills or duties written in the job description. So, it helps to choose the right candidate for the job.</a:t>
            </a:r>
          </a:p>
          <a:p>
            <a:pPr marL="0" indent="0">
              <a:buNone/>
            </a:pPr>
            <a:r>
              <a:rPr lang="en-US" sz="2200" b="1" dirty="0">
                <a:latin typeface="Times New Roman" panose="02020603050405020304" pitchFamily="18" charset="0"/>
                <a:cs typeface="Times New Roman" panose="02020603050405020304" pitchFamily="18" charset="0"/>
              </a:rPr>
              <a:t>7) Vehicle for Organisational Changes: </a:t>
            </a:r>
            <a:r>
              <a:rPr lang="en-US" sz="2200" dirty="0">
                <a:latin typeface="Times New Roman" panose="02020603050405020304" pitchFamily="18" charset="0"/>
                <a:cs typeface="Times New Roman" panose="02020603050405020304" pitchFamily="18" charset="0"/>
              </a:rPr>
              <a:t>When the company wants to change structure, redesign jobs or delegate work, job descriptions are very useful. They show what each job is doing now, so management can easily decide what to change, add or shift.</a:t>
            </a:r>
          </a:p>
          <a:p>
            <a:pPr marL="0" indent="0">
              <a:buNone/>
            </a:pPr>
            <a:endParaRPr lang="en-IN" dirty="0"/>
          </a:p>
        </p:txBody>
      </p:sp>
    </p:spTree>
    <p:extLst>
      <p:ext uri="{BB962C8B-B14F-4D97-AF65-F5344CB8AC3E}">
        <p14:creationId xmlns:p14="http://schemas.microsoft.com/office/powerpoint/2010/main" val="1515746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D2C7F7-C924-280A-78B3-3F3BA5C70A3F}"/>
              </a:ext>
            </a:extLst>
          </p:cNvPr>
          <p:cNvSpPr>
            <a:spLocks noGrp="1"/>
          </p:cNvSpPr>
          <p:nvPr>
            <p:ph idx="1"/>
          </p:nvPr>
        </p:nvSpPr>
        <p:spPr>
          <a:xfrm>
            <a:off x="314960" y="1564640"/>
            <a:ext cx="11562080" cy="5181600"/>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JOB ANALYSIS</a:t>
            </a:r>
          </a:p>
          <a:p>
            <a:pPr marL="0" indent="0">
              <a:buNone/>
            </a:pPr>
            <a:r>
              <a:rPr lang="en-US" sz="2400" dirty="0">
                <a:latin typeface="Times New Roman" panose="02020603050405020304" pitchFamily="18" charset="0"/>
                <a:cs typeface="Times New Roman" panose="02020603050405020304" pitchFamily="18" charset="0"/>
              </a:rPr>
              <a:t>Job analysis is a systematic process of gathering detailed information about a specific job — what tasks are done, how they are done, and what skills, knowledge, and abilities are needed to perform them effectively.</a:t>
            </a:r>
          </a:p>
          <a:p>
            <a:pPr marL="0" indent="0">
              <a:buNone/>
            </a:pPr>
            <a:r>
              <a:rPr lang="en-IN" sz="2400" dirty="0">
                <a:latin typeface="Times New Roman" panose="02020603050405020304" pitchFamily="18" charset="0"/>
                <a:cs typeface="Times New Roman" panose="02020603050405020304" pitchFamily="18" charset="0"/>
              </a:rPr>
              <a:t>According to Edwin Flippo, </a:t>
            </a:r>
            <a:r>
              <a:rPr lang="en-US" sz="2400" dirty="0">
                <a:latin typeface="Times New Roman" panose="02020603050405020304" pitchFamily="18" charset="0"/>
                <a:cs typeface="Times New Roman" panose="02020603050405020304" pitchFamily="18" charset="0"/>
              </a:rPr>
              <a:t>“Job analysis is the process of studying and collecting information relating to the operations and responsibility of a specific job.”</a:t>
            </a:r>
          </a:p>
          <a:p>
            <a:pPr marL="0" indent="0">
              <a:buNone/>
            </a:pPr>
            <a:r>
              <a:rPr lang="en-US" sz="2400" dirty="0">
                <a:latin typeface="Times New Roman" panose="02020603050405020304" pitchFamily="18" charset="0"/>
                <a:cs typeface="Times New Roman" panose="02020603050405020304" pitchFamily="18" charset="0"/>
              </a:rPr>
              <a:t>Job analysis helps an organization understand each job clearly — its duties, working conditions, and the qualifications required.</a:t>
            </a:r>
          </a:p>
          <a:p>
            <a:r>
              <a:rPr lang="en-US" sz="2400" dirty="0">
                <a:latin typeface="Times New Roman" panose="02020603050405020304" pitchFamily="18" charset="0"/>
                <a:cs typeface="Times New Roman" panose="02020603050405020304" pitchFamily="18" charset="0"/>
              </a:rPr>
              <a:t>Systematic process – It follows a step-by-step method, not guesswork.</a:t>
            </a:r>
          </a:p>
          <a:p>
            <a:r>
              <a:rPr lang="en-US" sz="2400" dirty="0">
                <a:latin typeface="Times New Roman" panose="02020603050405020304" pitchFamily="18" charset="0"/>
                <a:cs typeface="Times New Roman" panose="02020603050405020304" pitchFamily="18" charset="0"/>
              </a:rPr>
              <a:t>Focus on job, not person – It studies the job itself, not the individual doing it.</a:t>
            </a:r>
          </a:p>
          <a:p>
            <a:r>
              <a:rPr lang="en-US" sz="2400" dirty="0">
                <a:latin typeface="Times New Roman" panose="02020603050405020304" pitchFamily="18" charset="0"/>
                <a:cs typeface="Times New Roman" panose="02020603050405020304" pitchFamily="18" charset="0"/>
              </a:rPr>
              <a:t>Information collected about:</a:t>
            </a:r>
          </a:p>
          <a:p>
            <a:pPr marL="355600" indent="274638">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Tasks and duties (what is done)</a:t>
            </a:r>
          </a:p>
          <a:p>
            <a:pPr marL="355600" indent="274638">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Work conditions (where and how it’s done)</a:t>
            </a:r>
          </a:p>
          <a:p>
            <a:pPr marL="355600" indent="274638">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Qualifications (skills, knowledge, and abilities needed)</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0767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26EB2A-3354-0249-09FE-2F207B564124}"/>
              </a:ext>
            </a:extLst>
          </p:cNvPr>
          <p:cNvSpPr>
            <a:spLocks noGrp="1"/>
          </p:cNvSpPr>
          <p:nvPr>
            <p:ph idx="1"/>
          </p:nvPr>
        </p:nvSpPr>
        <p:spPr>
          <a:xfrm>
            <a:off x="436880" y="1584960"/>
            <a:ext cx="11267440" cy="4947920"/>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GUIDELINES FOR WRITING THE JOB DESCRIPTION</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Use Logical Sequence: </a:t>
            </a:r>
            <a:r>
              <a:rPr lang="en-US" sz="2200" dirty="0">
                <a:latin typeface="Times New Roman" panose="02020603050405020304" pitchFamily="18" charset="0"/>
                <a:cs typeface="Times New Roman" panose="02020603050405020304" pitchFamily="18" charset="0"/>
              </a:rPr>
              <a:t>Write duties in a proper order – usually from most important to less important. This makes the description neat and easy to follow.</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Be Brief and Specific: </a:t>
            </a:r>
            <a:r>
              <a:rPr lang="en-US" sz="2200" dirty="0">
                <a:latin typeface="Times New Roman" panose="02020603050405020304" pitchFamily="18" charset="0"/>
                <a:cs typeface="Times New Roman" panose="02020603050405020304" pitchFamily="18" charset="0"/>
              </a:rPr>
              <a:t>Use short and clear sentences. Don’t write vague lines like “handles all office work”. Instead, write exactly what type of work is done.</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Mention Duties Clearly and Briefly: </a:t>
            </a:r>
            <a:r>
              <a:rPr lang="en-US" sz="2200" dirty="0">
                <a:latin typeface="Times New Roman" panose="02020603050405020304" pitchFamily="18" charset="0"/>
                <a:cs typeface="Times New Roman" panose="02020603050405020304" pitchFamily="18" charset="0"/>
              </a:rPr>
              <a:t>Each duty should be written clearly in one simple line, so anyone can quickly understand what the task is.</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Don’t List Every Small Duty: </a:t>
            </a:r>
            <a:r>
              <a:rPr lang="en-US" sz="2200" dirty="0">
                <a:latin typeface="Times New Roman" panose="02020603050405020304" pitchFamily="18" charset="0"/>
                <a:cs typeface="Times New Roman" panose="02020603050405020304" pitchFamily="18" charset="0"/>
              </a:rPr>
              <a:t>Write only the main duties and then add a line like “perform other related duties as required” to cover small tasks, so the description doesn’t become too long.</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Use Examples When Needed: </a:t>
            </a:r>
            <a:r>
              <a:rPr lang="en-US" sz="2200" dirty="0">
                <a:latin typeface="Times New Roman" panose="02020603050405020304" pitchFamily="18" charset="0"/>
                <a:cs typeface="Times New Roman" panose="02020603050405020304" pitchFamily="18" charset="0"/>
              </a:rPr>
              <a:t>If a duty is not very clear, give a small example to explain. This helps the reader understand exactly what kind of work is included.</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Avoid Technical Jargon: </a:t>
            </a:r>
            <a:r>
              <a:rPr lang="en-US" sz="2200" dirty="0">
                <a:latin typeface="Times New Roman" panose="02020603050405020304" pitchFamily="18" charset="0"/>
                <a:cs typeface="Times New Roman" panose="02020603050405020304" pitchFamily="18" charset="0"/>
              </a:rPr>
              <a:t>Use simple, common words that everyone can understand, not only technical experts.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733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1AD335-8263-368C-4713-01C7B5F7473E}"/>
              </a:ext>
            </a:extLst>
          </p:cNvPr>
          <p:cNvSpPr>
            <a:spLocks noGrp="1"/>
          </p:cNvSpPr>
          <p:nvPr>
            <p:ph idx="1"/>
          </p:nvPr>
        </p:nvSpPr>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8) Show Frequency or Time of Tasks: </a:t>
            </a:r>
            <a:r>
              <a:rPr lang="en-US" sz="2400" dirty="0">
                <a:latin typeface="Times New Roman" panose="02020603050405020304" pitchFamily="18" charset="0"/>
                <a:cs typeface="Times New Roman" panose="02020603050405020304" pitchFamily="18" charset="0"/>
              </a:rPr>
              <a:t>Where possible, mention if a task is done daily, weekly or monthly, or what percentage of time it takes. This shows which tasks are more important.</a:t>
            </a:r>
          </a:p>
          <a:p>
            <a:pPr marL="0" indent="0">
              <a:buNone/>
            </a:pPr>
            <a:r>
              <a:rPr lang="en-US" sz="2400" b="1" dirty="0">
                <a:latin typeface="Times New Roman" panose="02020603050405020304" pitchFamily="18" charset="0"/>
                <a:cs typeface="Times New Roman" panose="02020603050405020304" pitchFamily="18" charset="0"/>
              </a:rPr>
              <a:t>9) List Duties as Points, Not Big Paragraphs: </a:t>
            </a:r>
            <a:r>
              <a:rPr lang="en-US" sz="2400" dirty="0">
                <a:latin typeface="Times New Roman" panose="02020603050405020304" pitchFamily="18" charset="0"/>
                <a:cs typeface="Times New Roman" panose="02020603050405020304" pitchFamily="18" charset="0"/>
              </a:rPr>
              <a:t>Write duties as separate, short points instead of one big paragraph, so it is easy to read and use.</a:t>
            </a:r>
          </a:p>
          <a:p>
            <a:pPr marL="0" indent="0">
              <a:buNone/>
            </a:pPr>
            <a:r>
              <a:rPr lang="en-US" sz="2400" b="1" dirty="0">
                <a:latin typeface="Times New Roman" panose="02020603050405020304" pitchFamily="18" charset="0"/>
                <a:cs typeface="Times New Roman" panose="02020603050405020304" pitchFamily="18" charset="0"/>
              </a:rPr>
              <a:t>10) Do Not Use Names of People: </a:t>
            </a:r>
            <a:r>
              <a:rPr lang="en-US" sz="2400" dirty="0">
                <a:latin typeface="Times New Roman" panose="02020603050405020304" pitchFamily="18" charset="0"/>
                <a:cs typeface="Times New Roman" panose="02020603050405020304" pitchFamily="18" charset="0"/>
              </a:rPr>
              <a:t>Do not write names like “reports to Mr. XYZ”. Instead, write “reports to Sales Manager” so the description remains correct even if people change.</a:t>
            </a:r>
          </a:p>
          <a:p>
            <a:pPr marL="0" indent="0">
              <a:buNone/>
            </a:pPr>
            <a:r>
              <a:rPr lang="en-US" sz="2400" b="1" dirty="0">
                <a:latin typeface="Times New Roman" panose="02020603050405020304" pitchFamily="18" charset="0"/>
                <a:cs typeface="Times New Roman" panose="02020603050405020304" pitchFamily="18" charset="0"/>
              </a:rPr>
              <a:t>12) Refer to Job Titles, Not Individuals: </a:t>
            </a:r>
            <a:r>
              <a:rPr lang="en-US" sz="2400" dirty="0">
                <a:latin typeface="Times New Roman" panose="02020603050405020304" pitchFamily="18" charset="0"/>
                <a:cs typeface="Times New Roman" panose="02020603050405020304" pitchFamily="18" charset="0"/>
              </a:rPr>
              <a:t>Always use job titles like “HR Manager”, “Accounts Clerk” instead of personal names. This makes the job description permanent.</a:t>
            </a:r>
          </a:p>
          <a:p>
            <a:pPr marL="0" indent="0">
              <a:buNone/>
            </a:pPr>
            <a:r>
              <a:rPr lang="en-US" sz="2400" b="1" dirty="0">
                <a:latin typeface="Times New Roman" panose="02020603050405020304" pitchFamily="18" charset="0"/>
                <a:cs typeface="Times New Roman" panose="02020603050405020304" pitchFamily="18" charset="0"/>
              </a:rPr>
              <a:t>13) Follow Equal Opportunity Rules: </a:t>
            </a:r>
            <a:r>
              <a:rPr lang="en-US" sz="2400" dirty="0">
                <a:latin typeface="Times New Roman" panose="02020603050405020304" pitchFamily="18" charset="0"/>
                <a:cs typeface="Times New Roman" panose="02020603050405020304" pitchFamily="18" charset="0"/>
              </a:rPr>
              <a:t>Job description should not include things that are unfair or discriminatory (like unnecessary age, gender, etc.). It should only include what is really needed for the job</a:t>
            </a:r>
          </a:p>
          <a:p>
            <a:pPr marL="0" indent="0">
              <a:buNone/>
            </a:pPr>
            <a:endParaRPr lang="en-IN" dirty="0"/>
          </a:p>
        </p:txBody>
      </p:sp>
    </p:spTree>
    <p:extLst>
      <p:ext uri="{BB962C8B-B14F-4D97-AF65-F5344CB8AC3E}">
        <p14:creationId xmlns:p14="http://schemas.microsoft.com/office/powerpoint/2010/main" val="304336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3C8167-A7F6-65F4-19E2-6B7D2FCE3D25}"/>
              </a:ext>
            </a:extLst>
          </p:cNvPr>
          <p:cNvSpPr>
            <a:spLocks noGrp="1"/>
          </p:cNvSpPr>
          <p:nvPr>
            <p:ph idx="1"/>
          </p:nvPr>
        </p:nvSpPr>
        <p:spPr>
          <a:xfrm>
            <a:off x="838200" y="1330960"/>
            <a:ext cx="10515600" cy="484600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SPECIMEN OF JOB DESCRIPTION</a:t>
            </a:r>
            <a:endParaRPr lang="en-IN" sz="2400" b="1"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0BA0F5EA-EA5A-ACCA-9AB8-F393789B610A}"/>
              </a:ext>
            </a:extLst>
          </p:cNvPr>
          <p:cNvGraphicFramePr>
            <a:graphicFrameLocks noGrp="1"/>
          </p:cNvGraphicFramePr>
          <p:nvPr>
            <p:extLst>
              <p:ext uri="{D42A27DB-BD31-4B8C-83A1-F6EECF244321}">
                <p14:modId xmlns:p14="http://schemas.microsoft.com/office/powerpoint/2010/main" val="3099698775"/>
              </p:ext>
            </p:extLst>
          </p:nvPr>
        </p:nvGraphicFramePr>
        <p:xfrm>
          <a:off x="1747520" y="1796626"/>
          <a:ext cx="8128000" cy="4770120"/>
        </p:xfrm>
        <a:graphic>
          <a:graphicData uri="http://schemas.openxmlformats.org/drawingml/2006/table">
            <a:tbl>
              <a:tblPr firstRow="1" bandRow="1">
                <a:tableStyleId>{616DA210-FB5B-4158-B5E0-FEB733F419BA}</a:tableStyleId>
              </a:tblPr>
              <a:tblGrid>
                <a:gridCol w="2326640">
                  <a:extLst>
                    <a:ext uri="{9D8B030D-6E8A-4147-A177-3AD203B41FA5}">
                      <a16:colId xmlns:a16="http://schemas.microsoft.com/office/drawing/2014/main" val="2128697733"/>
                    </a:ext>
                  </a:extLst>
                </a:gridCol>
                <a:gridCol w="5801360">
                  <a:extLst>
                    <a:ext uri="{9D8B030D-6E8A-4147-A177-3AD203B41FA5}">
                      <a16:colId xmlns:a16="http://schemas.microsoft.com/office/drawing/2014/main" val="3419050721"/>
                    </a:ext>
                  </a:extLst>
                </a:gridCol>
              </a:tblGrid>
              <a:tr h="149014">
                <a:tc>
                  <a:txBody>
                    <a:bodyPr/>
                    <a:lstStyle/>
                    <a:p>
                      <a:r>
                        <a:rPr lang="en-US" dirty="0"/>
                        <a:t>Title</a:t>
                      </a:r>
                      <a:endParaRPr lang="en-I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b="1" dirty="0"/>
                        <a:t>Receptionist</a:t>
                      </a:r>
                    </a:p>
                  </a:txBody>
                  <a:tcPr/>
                </a:tc>
                <a:extLst>
                  <a:ext uri="{0D108BD9-81ED-4DB2-BD59-A6C34878D82A}">
                    <a16:rowId xmlns:a16="http://schemas.microsoft.com/office/drawing/2014/main" val="3349745687"/>
                  </a:ext>
                </a:extLst>
              </a:tr>
              <a:tr h="370840">
                <a:tc>
                  <a:txBody>
                    <a:bodyPr/>
                    <a:lstStyle/>
                    <a:p>
                      <a:r>
                        <a:rPr lang="en-US" dirty="0"/>
                        <a:t>Job code</a:t>
                      </a:r>
                      <a:endParaRPr lang="en-IN" dirty="0"/>
                    </a:p>
                  </a:txBody>
                  <a:tcPr/>
                </a:tc>
                <a:tc>
                  <a:txBody>
                    <a:bodyPr/>
                    <a:lstStyle/>
                    <a:p>
                      <a:r>
                        <a:rPr lang="en-IN" dirty="0"/>
                        <a:t>REC/001</a:t>
                      </a:r>
                    </a:p>
                  </a:txBody>
                  <a:tcPr/>
                </a:tc>
                <a:extLst>
                  <a:ext uri="{0D108BD9-81ED-4DB2-BD59-A6C34878D82A}">
                    <a16:rowId xmlns:a16="http://schemas.microsoft.com/office/drawing/2014/main" val="1563843610"/>
                  </a:ext>
                </a:extLst>
              </a:tr>
              <a:tr h="370840">
                <a:tc>
                  <a:txBody>
                    <a:bodyPr/>
                    <a:lstStyle/>
                    <a:p>
                      <a:r>
                        <a:rPr lang="en-US" dirty="0"/>
                        <a:t>Department</a:t>
                      </a:r>
                      <a:endParaRPr lang="en-IN" dirty="0"/>
                    </a:p>
                  </a:txBody>
                  <a:tcPr/>
                </a:tc>
                <a:tc>
                  <a:txBody>
                    <a:bodyPr/>
                    <a:lstStyle/>
                    <a:p>
                      <a:pPr>
                        <a:buNone/>
                      </a:pPr>
                      <a:r>
                        <a:rPr lang="en-IN" dirty="0"/>
                        <a:t>Administration</a:t>
                      </a:r>
                    </a:p>
                  </a:txBody>
                  <a:tcPr anchor="ctr"/>
                </a:tc>
                <a:extLst>
                  <a:ext uri="{0D108BD9-81ED-4DB2-BD59-A6C34878D82A}">
                    <a16:rowId xmlns:a16="http://schemas.microsoft.com/office/drawing/2014/main" val="389864735"/>
                  </a:ext>
                </a:extLst>
              </a:tr>
              <a:tr h="370840">
                <a:tc>
                  <a:txBody>
                    <a:bodyPr/>
                    <a:lstStyle/>
                    <a:p>
                      <a:r>
                        <a:rPr lang="en-US" dirty="0"/>
                        <a:t>Summary</a:t>
                      </a:r>
                      <a:endParaRPr lang="en-IN" dirty="0"/>
                    </a:p>
                  </a:txBody>
                  <a:tcPr/>
                </a:tc>
                <a:tc>
                  <a:txBody>
                    <a:bodyPr/>
                    <a:lstStyle/>
                    <a:p>
                      <a:r>
                        <a:rPr lang="en-US" dirty="0"/>
                        <a:t>Welcomes visitors, handles phone calls, and supports basic front office work.</a:t>
                      </a:r>
                      <a:endParaRPr lang="en-IN" dirty="0"/>
                    </a:p>
                  </a:txBody>
                  <a:tcPr/>
                </a:tc>
                <a:extLst>
                  <a:ext uri="{0D108BD9-81ED-4DB2-BD59-A6C34878D82A}">
                    <a16:rowId xmlns:a16="http://schemas.microsoft.com/office/drawing/2014/main" val="4006462101"/>
                  </a:ext>
                </a:extLst>
              </a:tr>
              <a:tr h="370840">
                <a:tc>
                  <a:txBody>
                    <a:bodyPr/>
                    <a:lstStyle/>
                    <a:p>
                      <a:r>
                        <a:rPr lang="en-US" dirty="0"/>
                        <a:t>Duties</a:t>
                      </a:r>
                      <a:endParaRPr lang="en-IN" dirty="0"/>
                    </a:p>
                  </a:txBody>
                  <a:tcPr/>
                </a:tc>
                <a:tc>
                  <a:txBody>
                    <a:bodyPr/>
                    <a:lstStyle/>
                    <a:p>
                      <a:pPr marL="342900" indent="-342900">
                        <a:buAutoNum type="arabicPeriod"/>
                      </a:pPr>
                      <a:r>
                        <a:rPr lang="en-US" dirty="0"/>
                        <a:t>Receive and greet visitors at the front desk. </a:t>
                      </a:r>
                    </a:p>
                    <a:p>
                      <a:pPr marL="342900" indent="-342900">
                        <a:buAutoNum type="arabicPeriod"/>
                      </a:pPr>
                      <a:r>
                        <a:rPr lang="en-US" dirty="0"/>
                        <a:t>Answer and transfer phone calls. </a:t>
                      </a:r>
                    </a:p>
                    <a:p>
                      <a:pPr marL="342900" indent="-342900">
                        <a:buAutoNum type="arabicPeriod"/>
                      </a:pPr>
                      <a:r>
                        <a:rPr lang="en-US" dirty="0"/>
                        <a:t>Maintain visitor log and guide visitors to the right department. </a:t>
                      </a:r>
                    </a:p>
                    <a:p>
                      <a:pPr marL="342900" indent="-342900">
                        <a:buAutoNum type="arabicPeriod"/>
                      </a:pPr>
                      <a:r>
                        <a:rPr lang="en-US" dirty="0"/>
                        <a:t>Handle basic inquiries and provide information. </a:t>
                      </a:r>
                    </a:p>
                    <a:p>
                      <a:pPr marL="342900" indent="-342900">
                        <a:buAutoNum type="arabicPeriod"/>
                      </a:pPr>
                      <a:r>
                        <a:rPr lang="en-US" dirty="0"/>
                        <a:t>Receive and distribute mail and couriers.</a:t>
                      </a:r>
                      <a:endParaRPr lang="en-IN" dirty="0"/>
                    </a:p>
                  </a:txBody>
                  <a:tcPr/>
                </a:tc>
                <a:extLst>
                  <a:ext uri="{0D108BD9-81ED-4DB2-BD59-A6C34878D82A}">
                    <a16:rowId xmlns:a16="http://schemas.microsoft.com/office/drawing/2014/main" val="1547839517"/>
                  </a:ext>
                </a:extLst>
              </a:tr>
              <a:tr h="370840">
                <a:tc>
                  <a:txBody>
                    <a:bodyPr/>
                    <a:lstStyle/>
                    <a:p>
                      <a:r>
                        <a:rPr lang="en-US" dirty="0"/>
                        <a:t>Working conditions</a:t>
                      </a:r>
                      <a:endParaRPr lang="en-IN" dirty="0"/>
                    </a:p>
                  </a:txBody>
                  <a:tcPr/>
                </a:tc>
                <a:tc>
                  <a:txBody>
                    <a:bodyPr/>
                    <a:lstStyle/>
                    <a:p>
                      <a:r>
                        <a:rPr lang="en-US" dirty="0"/>
                        <a:t>Office environment, usually indoor, regular working hours, may need to handle multiple calls and visitors at the same time.</a:t>
                      </a:r>
                      <a:endParaRPr lang="en-IN" dirty="0"/>
                    </a:p>
                  </a:txBody>
                  <a:tcPr/>
                </a:tc>
                <a:extLst>
                  <a:ext uri="{0D108BD9-81ED-4DB2-BD59-A6C34878D82A}">
                    <a16:rowId xmlns:a16="http://schemas.microsoft.com/office/drawing/2014/main" val="73635706"/>
                  </a:ext>
                </a:extLst>
              </a:tr>
              <a:tr h="370840">
                <a:tc>
                  <a:txBody>
                    <a:bodyPr/>
                    <a:lstStyle/>
                    <a:p>
                      <a:r>
                        <a:rPr lang="en-US" dirty="0"/>
                        <a:t>Reporting</a:t>
                      </a:r>
                      <a:endParaRPr lang="en-IN" dirty="0"/>
                    </a:p>
                  </a:txBody>
                  <a:tcPr/>
                </a:tc>
                <a:tc>
                  <a:txBody>
                    <a:bodyPr/>
                    <a:lstStyle/>
                    <a:p>
                      <a:pPr>
                        <a:buNone/>
                      </a:pPr>
                      <a:r>
                        <a:rPr lang="en-IN" dirty="0"/>
                        <a:t>Admin Manager</a:t>
                      </a:r>
                    </a:p>
                  </a:txBody>
                  <a:tcPr anchor="ctr"/>
                </a:tc>
                <a:extLst>
                  <a:ext uri="{0D108BD9-81ED-4DB2-BD59-A6C34878D82A}">
                    <a16:rowId xmlns:a16="http://schemas.microsoft.com/office/drawing/2014/main" val="2257577531"/>
                  </a:ext>
                </a:extLst>
              </a:tr>
            </a:tbl>
          </a:graphicData>
        </a:graphic>
      </p:graphicFrame>
    </p:spTree>
    <p:extLst>
      <p:ext uri="{BB962C8B-B14F-4D97-AF65-F5344CB8AC3E}">
        <p14:creationId xmlns:p14="http://schemas.microsoft.com/office/powerpoint/2010/main" val="19513437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2D5887-E29A-E053-EFCF-7E046D858F21}"/>
              </a:ext>
            </a:extLst>
          </p:cNvPr>
          <p:cNvSpPr>
            <a:spLocks noGrp="1"/>
          </p:cNvSpPr>
          <p:nvPr>
            <p:ph idx="1"/>
          </p:nvPr>
        </p:nvSpPr>
        <p:spPr>
          <a:xfrm>
            <a:off x="375920" y="1422400"/>
            <a:ext cx="11379200" cy="53238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COMPETENCY</a:t>
            </a:r>
            <a:endParaRPr lang="en-US" sz="2200" b="1" dirty="0">
              <a:latin typeface="Times New Roman" panose="02020603050405020304" pitchFamily="18" charset="0"/>
              <a:cs typeface="Times New Roman" panose="02020603050405020304" pitchFamily="18" charset="0"/>
            </a:endParaRPr>
          </a:p>
          <a:p>
            <a:pPr marL="0" indent="0">
              <a:buNone/>
            </a:pPr>
            <a:r>
              <a:rPr lang="en-US" sz="2200" b="1" dirty="0">
                <a:latin typeface="Times New Roman" panose="02020603050405020304" pitchFamily="18" charset="0"/>
                <a:cs typeface="Times New Roman" panose="02020603050405020304" pitchFamily="18" charset="0"/>
              </a:rPr>
              <a:t>Competency (individual level): </a:t>
            </a:r>
            <a:r>
              <a:rPr lang="en-US" sz="2200" dirty="0">
                <a:latin typeface="Times New Roman" panose="02020603050405020304" pitchFamily="18" charset="0"/>
                <a:cs typeface="Times New Roman" panose="02020603050405020304" pitchFamily="18" charset="0"/>
              </a:rPr>
              <a:t>A measurable combination of knowledge, skills and behaviours that an individual needs to perform a job effectively. </a:t>
            </a:r>
          </a:p>
          <a:p>
            <a:pPr marL="0" indent="0">
              <a:buNone/>
            </a:pPr>
            <a:r>
              <a:rPr lang="en-US" sz="2200" dirty="0">
                <a:latin typeface="Times New Roman" panose="02020603050405020304" pitchFamily="18" charset="0"/>
                <a:cs typeface="Times New Roman" panose="02020603050405020304" pitchFamily="18" charset="0"/>
              </a:rPr>
              <a:t>Example: A customer service executive’s competency might include active listening, clear communication, and problem-solving under pressure. Competencies are often observable and can be developed with training and coaching</a:t>
            </a:r>
          </a:p>
          <a:p>
            <a:pPr marL="0" indent="0">
              <a:buNone/>
            </a:pPr>
            <a:r>
              <a:rPr lang="en-US" sz="2200" b="1" dirty="0">
                <a:latin typeface="Times New Roman" panose="02020603050405020304" pitchFamily="18" charset="0"/>
                <a:cs typeface="Times New Roman" panose="02020603050405020304" pitchFamily="18" charset="0"/>
              </a:rPr>
              <a:t>Competence (organisational level): </a:t>
            </a:r>
            <a:r>
              <a:rPr lang="en-US" sz="2200" dirty="0">
                <a:latin typeface="Times New Roman" panose="02020603050405020304" pitchFamily="18" charset="0"/>
                <a:cs typeface="Times New Roman" panose="02020603050405020304" pitchFamily="18" charset="0"/>
              </a:rPr>
              <a:t>The unique capabilities or strengths of an organisation that provide a competitive advantage (what the organisation as a whole does well). </a:t>
            </a:r>
          </a:p>
          <a:p>
            <a:pPr marL="0" indent="0">
              <a:buNone/>
            </a:pPr>
            <a:r>
              <a:rPr lang="en-US" sz="2200" dirty="0">
                <a:latin typeface="Times New Roman" panose="02020603050405020304" pitchFamily="18" charset="0"/>
                <a:cs typeface="Times New Roman" panose="02020603050405020304" pitchFamily="18" charset="0"/>
              </a:rPr>
              <a:t>Example: A company’s competence could be a highly efficient supply chain. This is about organizational capacity rather than an individual’s behavior.</a:t>
            </a:r>
          </a:p>
          <a:p>
            <a:r>
              <a:rPr lang="en-US" sz="2200" dirty="0">
                <a:latin typeface="Times New Roman" panose="02020603050405020304" pitchFamily="18" charset="0"/>
                <a:cs typeface="Times New Roman" panose="02020603050405020304" pitchFamily="18" charset="0"/>
              </a:rPr>
              <a:t>Competency helps hire, train and evaluate people.</a:t>
            </a:r>
          </a:p>
          <a:p>
            <a:r>
              <a:rPr lang="en-US" sz="2200" dirty="0">
                <a:latin typeface="Times New Roman" panose="02020603050405020304" pitchFamily="18" charset="0"/>
                <a:cs typeface="Times New Roman" panose="02020603050405020304" pitchFamily="18" charset="0"/>
              </a:rPr>
              <a:t>Competence explains why an organization outperforms competitors. Both are related but operate at different levels.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77613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B64061-F736-43AF-8D0D-173C419D7A77}"/>
              </a:ext>
            </a:extLst>
          </p:cNvPr>
          <p:cNvSpPr>
            <a:spLocks noGrp="1"/>
          </p:cNvSpPr>
          <p:nvPr>
            <p:ph idx="1"/>
          </p:nvPr>
        </p:nvSpPr>
        <p:spPr>
          <a:xfrm>
            <a:off x="355600" y="1879600"/>
            <a:ext cx="11653520" cy="521208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CHARATERISTICS OF COMPENTENCY</a:t>
            </a: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Skill: </a:t>
            </a:r>
            <a:r>
              <a:rPr lang="en-US" sz="2200" dirty="0">
                <a:latin typeface="Times New Roman" panose="02020603050405020304" pitchFamily="18" charset="0"/>
                <a:cs typeface="Times New Roman" panose="02020603050405020304" pitchFamily="18" charset="0"/>
              </a:rPr>
              <a:t>Skill is the ability to perform a task effectively, either mentally or physically. It means using our capabilities to do a job correctly, like analysing data, operating a machine, speaking to customers, or solving problems. </a:t>
            </a:r>
          </a:p>
          <a:p>
            <a:r>
              <a:rPr lang="en-US" sz="2200" dirty="0">
                <a:latin typeface="Times New Roman" panose="02020603050405020304" pitchFamily="18" charset="0"/>
                <a:cs typeface="Times New Roman" panose="02020603050405020304" pitchFamily="18" charset="0"/>
              </a:rPr>
              <a:t>Skills can be learned and improved through training and practice, so they are the most visible and easily developed part of competency.</a:t>
            </a: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Knowledge: </a:t>
            </a:r>
            <a:r>
              <a:rPr lang="en-US" sz="2200" dirty="0">
                <a:latin typeface="Times New Roman" panose="02020603050405020304" pitchFamily="18" charset="0"/>
                <a:cs typeface="Times New Roman" panose="02020603050405020304" pitchFamily="18" charset="0"/>
              </a:rPr>
              <a:t>Knowledge refers to what a person knows about a particular subject, job, or process. It includes facts, concepts, rules, procedures, such as knowledge of accounting principles, </a:t>
            </a:r>
            <a:r>
              <a:rPr lang="en-US" sz="2200" dirty="0" err="1">
                <a:latin typeface="Times New Roman" panose="02020603050405020304" pitchFamily="18" charset="0"/>
                <a:cs typeface="Times New Roman" panose="02020603050405020304" pitchFamily="18" charset="0"/>
              </a:rPr>
              <a:t>labour</a:t>
            </a:r>
            <a:r>
              <a:rPr lang="en-US" sz="2200" dirty="0">
                <a:latin typeface="Times New Roman" panose="02020603050405020304" pitchFamily="18" charset="0"/>
                <a:cs typeface="Times New Roman" panose="02020603050405020304" pitchFamily="18" charset="0"/>
              </a:rPr>
              <a:t> laws, or computer software.</a:t>
            </a:r>
          </a:p>
          <a:p>
            <a:r>
              <a:rPr lang="en-US" sz="2200" dirty="0">
                <a:latin typeface="Times New Roman" panose="02020603050405020304" pitchFamily="18" charset="0"/>
                <a:cs typeface="Times New Roman" panose="02020603050405020304" pitchFamily="18" charset="0"/>
              </a:rPr>
              <a:t>Knowledge helps a person to make correct decisions and perform tasks properly, but by itself it does not guarantee good performance unless it is applied.</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8724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D4EEA0-FE54-95D8-2082-E79ABD55E9BC}"/>
              </a:ext>
            </a:extLst>
          </p:cNvPr>
          <p:cNvSpPr>
            <a:spLocks noGrp="1"/>
          </p:cNvSpPr>
          <p:nvPr>
            <p:ph idx="1"/>
          </p:nvPr>
        </p:nvSpPr>
        <p:spPr/>
        <p:txBody>
          <a:bodyPr>
            <a:normAutofit/>
          </a:bodyPr>
          <a:lstStyle/>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Self-Image (Self-Concept): </a:t>
            </a:r>
            <a:r>
              <a:rPr lang="en-US" sz="2200" dirty="0">
                <a:latin typeface="Times New Roman" panose="02020603050405020304" pitchFamily="18" charset="0"/>
                <a:cs typeface="Times New Roman" panose="02020603050405020304" pitchFamily="18" charset="0"/>
              </a:rPr>
              <a:t>Self-image is how a person sees and feels about themselves, such as whether they think they are confident, capable, a leader, or just a follower. </a:t>
            </a:r>
          </a:p>
          <a:p>
            <a:r>
              <a:rPr lang="en-US" sz="2200" dirty="0">
                <a:latin typeface="Times New Roman" panose="02020603050405020304" pitchFamily="18" charset="0"/>
                <a:cs typeface="Times New Roman" panose="02020603050405020304" pitchFamily="18" charset="0"/>
              </a:rPr>
              <a:t>This internal picture affects their behaviour at work. </a:t>
            </a:r>
          </a:p>
          <a:p>
            <a:r>
              <a:rPr lang="en-US" sz="2200" dirty="0">
                <a:latin typeface="Times New Roman" panose="02020603050405020304" pitchFamily="18" charset="0"/>
                <a:cs typeface="Times New Roman" panose="02020603050405020304" pitchFamily="18" charset="0"/>
              </a:rPr>
              <a:t>For example, an employee who sees themselves as a responsible leader will take initiative, while someone with low self-image may avoid responsibilities. Thus, self-image influences how competencies are expressed in real situations.</a:t>
            </a: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Trait: </a:t>
            </a:r>
            <a:r>
              <a:rPr lang="en-US" sz="2200" dirty="0">
                <a:latin typeface="Times New Roman" panose="02020603050405020304" pitchFamily="18" charset="0"/>
                <a:cs typeface="Times New Roman" panose="02020603050405020304" pitchFamily="18" charset="0"/>
              </a:rPr>
              <a:t>Traits are relatively permanent and stable characteristics of a person, such as being calm, patient, disciplined, friendly. These traits influence how a person usually reacts to different situations.</a:t>
            </a:r>
          </a:p>
          <a:p>
            <a:r>
              <a:rPr lang="en-US" sz="2200" dirty="0">
                <a:latin typeface="Times New Roman" panose="02020603050405020304" pitchFamily="18" charset="0"/>
                <a:cs typeface="Times New Roman" panose="02020603050405020304" pitchFamily="18" charset="0"/>
              </a:rPr>
              <a:t>For example, a person who is naturally calm can handle pressure better, which is an important trait for jobs involving stress. Traits are deeper and harder to change than knowledge or skills.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0318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3997E1-82F5-26D8-CD8C-6AD6C740A613}"/>
              </a:ext>
            </a:extLst>
          </p:cNvPr>
          <p:cNvSpPr>
            <a:spLocks noGrp="1"/>
          </p:cNvSpPr>
          <p:nvPr>
            <p:ph idx="1"/>
          </p:nvPr>
        </p:nvSpPr>
        <p:spPr/>
        <p:txBody>
          <a:bodyPr/>
          <a:lstStyle/>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Motive: </a:t>
            </a:r>
            <a:r>
              <a:rPr lang="en-US" sz="2200" dirty="0">
                <a:latin typeface="Times New Roman" panose="02020603050405020304" pitchFamily="18" charset="0"/>
                <a:cs typeface="Times New Roman" panose="02020603050405020304" pitchFamily="18" charset="0"/>
              </a:rPr>
              <a:t>Motive is the inner drive or need that pushes a person to act in a particular way, such as the need for achievement, power, or affiliation (relationships). </a:t>
            </a:r>
          </a:p>
          <a:p>
            <a:r>
              <a:rPr lang="en-US" sz="2200" dirty="0">
                <a:latin typeface="Times New Roman" panose="02020603050405020304" pitchFamily="18" charset="0"/>
                <a:cs typeface="Times New Roman" panose="02020603050405020304" pitchFamily="18" charset="0"/>
              </a:rPr>
              <a:t>Motives decide what a person will do even when no one is watching or supervising them. </a:t>
            </a:r>
          </a:p>
          <a:p>
            <a:r>
              <a:rPr lang="en-US" sz="2200" dirty="0">
                <a:latin typeface="Times New Roman" panose="02020603050405020304" pitchFamily="18" charset="0"/>
                <a:cs typeface="Times New Roman" panose="02020603050405020304" pitchFamily="18" charset="0"/>
              </a:rPr>
              <a:t>For example, an employee with a high achievement motive will set higher goals and work hard to reach them. Motives are core elements of competency and strongly influence long-term performance.</a:t>
            </a:r>
          </a:p>
          <a:p>
            <a:pPr marL="0" indent="0">
              <a:buNone/>
            </a:pPr>
            <a:endParaRPr lang="en-IN" dirty="0"/>
          </a:p>
        </p:txBody>
      </p:sp>
    </p:spTree>
    <p:extLst>
      <p:ext uri="{BB962C8B-B14F-4D97-AF65-F5344CB8AC3E}">
        <p14:creationId xmlns:p14="http://schemas.microsoft.com/office/powerpoint/2010/main" val="6134575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24C2D4-D400-0DCD-276C-1AC8206FD40E}"/>
              </a:ext>
            </a:extLst>
          </p:cNvPr>
          <p:cNvSpPr>
            <a:spLocks noGrp="1"/>
          </p:cNvSpPr>
          <p:nvPr>
            <p:ph idx="1"/>
          </p:nvPr>
        </p:nvSpPr>
        <p:spPr>
          <a:xfrm>
            <a:off x="838200" y="1571625"/>
            <a:ext cx="10515600"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COMPETENCY ICEBERG MODEL</a:t>
            </a:r>
          </a:p>
          <a:p>
            <a:pPr marL="0" indent="0">
              <a:buNone/>
            </a:pPr>
            <a:endParaRPr lang="en-IN" sz="2400" b="1" dirty="0">
              <a:latin typeface="Times New Roman" panose="02020603050405020304" pitchFamily="18" charset="0"/>
              <a:cs typeface="Times New Roman" panose="02020603050405020304" pitchFamily="18" charset="0"/>
            </a:endParaRPr>
          </a:p>
        </p:txBody>
      </p:sp>
      <p:pic>
        <p:nvPicPr>
          <p:cNvPr id="3074" name="Picture 2" descr="The Iceberg and Why You Need to Build Your Competency Model | ExeQserve">
            <a:extLst>
              <a:ext uri="{FF2B5EF4-FFF2-40B4-BE49-F238E27FC236}">
                <a16:creationId xmlns:a16="http://schemas.microsoft.com/office/drawing/2014/main" id="{19F34A97-F4F8-D7E6-FFE4-A4E1B4D077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760" y="2484788"/>
            <a:ext cx="10109200" cy="4220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36542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E8CD0C-C694-9CE1-BDF4-2614E334B1E6}"/>
              </a:ext>
            </a:extLst>
          </p:cNvPr>
          <p:cNvSpPr>
            <a:spLocks noGrp="1"/>
          </p:cNvSpPr>
          <p:nvPr>
            <p:ph idx="1"/>
          </p:nvPr>
        </p:nvSpPr>
        <p:spPr>
          <a:xfrm>
            <a:off x="736600" y="1490344"/>
            <a:ext cx="10515600" cy="5123815"/>
          </a:xfrm>
        </p:spPr>
        <p:txBody>
          <a:bodyPr>
            <a:normAutofit lnSpcReduction="10000"/>
          </a:bodyPr>
          <a:lstStyle/>
          <a:p>
            <a:pPr marL="0" indent="0">
              <a:buNone/>
            </a:pPr>
            <a:r>
              <a:rPr lang="en-US" sz="2200" dirty="0">
                <a:latin typeface="Times New Roman" panose="02020603050405020304" pitchFamily="18" charset="0"/>
                <a:cs typeface="Times New Roman" panose="02020603050405020304" pitchFamily="18" charset="0"/>
              </a:rPr>
              <a:t>Competencies are like an iceberg — much of what matters lies beneath the surface.</a:t>
            </a:r>
          </a:p>
          <a:p>
            <a:r>
              <a:rPr lang="en-US" sz="2200" b="1" dirty="0">
                <a:latin typeface="Times New Roman" panose="02020603050405020304" pitchFamily="18" charset="0"/>
                <a:cs typeface="Times New Roman" panose="02020603050405020304" pitchFamily="18" charset="0"/>
              </a:rPr>
              <a:t>Above the water (visible): </a:t>
            </a:r>
            <a:r>
              <a:rPr lang="en-US" sz="2200" dirty="0">
                <a:latin typeface="Times New Roman" panose="02020603050405020304" pitchFamily="18" charset="0"/>
                <a:cs typeface="Times New Roman" panose="02020603050405020304" pitchFamily="18" charset="0"/>
              </a:rPr>
              <a:t>Skills and Knowledge, what people say or do in the workplace; relatively easy to observe and develop.</a:t>
            </a:r>
          </a:p>
          <a:p>
            <a:r>
              <a:rPr lang="en-US" sz="2200" b="1" dirty="0">
                <a:latin typeface="Times New Roman" panose="02020603050405020304" pitchFamily="18" charset="0"/>
                <a:cs typeface="Times New Roman" panose="02020603050405020304" pitchFamily="18" charset="0"/>
              </a:rPr>
              <a:t>Below the water (hidden): </a:t>
            </a:r>
            <a:r>
              <a:rPr lang="en-US" sz="2200" dirty="0">
                <a:latin typeface="Times New Roman" panose="02020603050405020304" pitchFamily="18" charset="0"/>
                <a:cs typeface="Times New Roman" panose="02020603050405020304" pitchFamily="18" charset="0"/>
              </a:rPr>
              <a:t>Self-concept, Traits, Motives, Values, Attitudes, deeper less visible drivers of behaviour and harder to change.</a:t>
            </a:r>
          </a:p>
          <a:p>
            <a:pPr marL="0" indent="0">
              <a:buNone/>
            </a:pPr>
            <a:r>
              <a:rPr lang="en-US" sz="2200" dirty="0">
                <a:latin typeface="Times New Roman" panose="02020603050405020304" pitchFamily="18" charset="0"/>
                <a:cs typeface="Times New Roman" panose="02020603050405020304" pitchFamily="18" charset="0"/>
              </a:rPr>
              <a:t>Selection processes that only look at visible parts (qualifications, skills). Training can more easily change knowledge and skills; changing core motives or personality is much harder.</a:t>
            </a:r>
          </a:p>
          <a:p>
            <a:pPr marL="0" indent="0">
              <a:buNone/>
            </a:pPr>
            <a:r>
              <a:rPr lang="en-US" sz="2200" dirty="0">
                <a:latin typeface="Times New Roman" panose="02020603050405020304" pitchFamily="18" charset="0"/>
                <a:cs typeface="Times New Roman" panose="02020603050405020304" pitchFamily="18" charset="0"/>
              </a:rPr>
              <a:t>Five types of competency iceberg model:</a:t>
            </a:r>
          </a:p>
          <a:p>
            <a:r>
              <a:rPr lang="en-US" sz="2200" dirty="0">
                <a:latin typeface="Times New Roman" panose="02020603050405020304" pitchFamily="18" charset="0"/>
                <a:cs typeface="Times New Roman" panose="02020603050405020304" pitchFamily="18" charset="0"/>
              </a:rPr>
              <a:t>Knowledge</a:t>
            </a:r>
          </a:p>
          <a:p>
            <a:r>
              <a:rPr lang="en-US" sz="2200" dirty="0">
                <a:latin typeface="Times New Roman" panose="02020603050405020304" pitchFamily="18" charset="0"/>
                <a:cs typeface="Times New Roman" panose="02020603050405020304" pitchFamily="18" charset="0"/>
              </a:rPr>
              <a:t>Skill</a:t>
            </a:r>
          </a:p>
          <a:p>
            <a:r>
              <a:rPr lang="en-US" sz="2200" dirty="0">
                <a:latin typeface="Times New Roman" panose="02020603050405020304" pitchFamily="18" charset="0"/>
                <a:cs typeface="Times New Roman" panose="02020603050405020304" pitchFamily="18" charset="0"/>
              </a:rPr>
              <a:t>Self concept</a:t>
            </a:r>
          </a:p>
          <a:p>
            <a:r>
              <a:rPr lang="en-US" sz="2200" dirty="0">
                <a:latin typeface="Times New Roman" panose="02020603050405020304" pitchFamily="18" charset="0"/>
                <a:cs typeface="Times New Roman" panose="02020603050405020304" pitchFamily="18" charset="0"/>
              </a:rPr>
              <a:t>Traits</a:t>
            </a:r>
          </a:p>
          <a:p>
            <a:r>
              <a:rPr lang="en-US" sz="2200" dirty="0">
                <a:latin typeface="Times New Roman" panose="02020603050405020304" pitchFamily="18" charset="0"/>
                <a:cs typeface="Times New Roman" panose="02020603050405020304" pitchFamily="18" charset="0"/>
              </a:rPr>
              <a:t>Motives</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349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934AFE-4EB9-F059-4C52-FC1FADC504C2}"/>
              </a:ext>
            </a:extLst>
          </p:cNvPr>
          <p:cNvSpPr>
            <a:spLocks noGrp="1"/>
          </p:cNvSpPr>
          <p:nvPr>
            <p:ph idx="1"/>
          </p:nvPr>
        </p:nvSpPr>
        <p:spPr>
          <a:xfrm>
            <a:off x="838200" y="2140585"/>
            <a:ext cx="10515600" cy="4351338"/>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Benefits of using the iceberg model:</a:t>
            </a:r>
            <a:endParaRPr lang="en-US" sz="2200" dirty="0">
              <a:latin typeface="Times New Roman" panose="02020603050405020304" pitchFamily="18" charset="0"/>
              <a:cs typeface="Times New Roman" panose="02020603050405020304" pitchFamily="18" charset="0"/>
            </a:endParaRPr>
          </a:p>
          <a:p>
            <a:r>
              <a:rPr lang="en-US" sz="2200" dirty="0">
                <a:latin typeface="Times New Roman" panose="02020603050405020304" pitchFamily="18" charset="0"/>
                <a:cs typeface="Times New Roman" panose="02020603050405020304" pitchFamily="18" charset="0"/>
              </a:rPr>
              <a:t>Helps identify and prioritise job-relevant behaviours and attributes.</a:t>
            </a:r>
          </a:p>
          <a:p>
            <a:r>
              <a:rPr lang="en-US" sz="2200" dirty="0">
                <a:latin typeface="Times New Roman" panose="02020603050405020304" pitchFamily="18" charset="0"/>
                <a:cs typeface="Times New Roman" panose="02020603050405020304" pitchFamily="18" charset="0"/>
              </a:rPr>
              <a:t>Encourages use of past behaviour to predict future behaviour (e.g., behavioural interviews).</a:t>
            </a:r>
          </a:p>
          <a:p>
            <a:r>
              <a:rPr lang="en-US" sz="2200" dirty="0">
                <a:latin typeface="Times New Roman" panose="02020603050405020304" pitchFamily="18" charset="0"/>
                <a:cs typeface="Times New Roman" panose="02020603050405020304" pitchFamily="18" charset="0"/>
              </a:rPr>
              <a:t>Promotes fairness and consistency in selection (clear criteria).</a:t>
            </a:r>
          </a:p>
          <a:p>
            <a:r>
              <a:rPr lang="en-US" sz="2200" dirty="0">
                <a:latin typeface="Times New Roman" panose="02020603050405020304" pitchFamily="18" charset="0"/>
                <a:cs typeface="Times New Roman" panose="02020603050405020304" pitchFamily="18" charset="0"/>
              </a:rPr>
              <a:t>Reduces hiring risks by focusing on deeper fit.</a:t>
            </a:r>
          </a:p>
          <a:p>
            <a:r>
              <a:rPr lang="en-US" sz="2200" dirty="0">
                <a:latin typeface="Times New Roman" panose="02020603050405020304" pitchFamily="18" charset="0"/>
                <a:cs typeface="Times New Roman" panose="02020603050405020304" pitchFamily="18" charset="0"/>
              </a:rPr>
              <a:t>Communicates expected behaviours to employees.</a:t>
            </a:r>
          </a:p>
          <a:p>
            <a:r>
              <a:rPr lang="en-US" sz="2200" dirty="0">
                <a:latin typeface="Times New Roman" panose="02020603050405020304" pitchFamily="18" charset="0"/>
                <a:cs typeface="Times New Roman" panose="02020603050405020304" pitchFamily="18" charset="0"/>
              </a:rPr>
              <a:t>Helps set organisational core capabilities and align behaviours to strategy.</a:t>
            </a:r>
          </a:p>
          <a:p>
            <a:r>
              <a:rPr lang="en-US" sz="2200" dirty="0">
                <a:latin typeface="Times New Roman" panose="02020603050405020304" pitchFamily="18" charset="0"/>
                <a:cs typeface="Times New Roman" panose="02020603050405020304" pitchFamily="18" charset="0"/>
              </a:rPr>
              <a:t>Promotes positive behavioural change and high performance.</a:t>
            </a:r>
          </a:p>
          <a:p>
            <a:pPr marL="0" indent="0">
              <a:buNone/>
            </a:pPr>
            <a:endParaRPr lang="en-IN" dirty="0"/>
          </a:p>
        </p:txBody>
      </p:sp>
    </p:spTree>
    <p:extLst>
      <p:ext uri="{BB962C8B-B14F-4D97-AF65-F5344CB8AC3E}">
        <p14:creationId xmlns:p14="http://schemas.microsoft.com/office/powerpoint/2010/main" val="412793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AF154A-D5E0-414B-EF43-D827D226DDE2}"/>
              </a:ext>
            </a:extLst>
          </p:cNvPr>
          <p:cNvSpPr>
            <a:spLocks noGrp="1"/>
          </p:cNvSpPr>
          <p:nvPr>
            <p:ph idx="1"/>
          </p:nvPr>
        </p:nvSpPr>
        <p:spPr>
          <a:xfrm>
            <a:off x="254000" y="1767840"/>
            <a:ext cx="11684000" cy="524256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FEATURES OF JOB ANALYSIS</a:t>
            </a:r>
          </a:p>
          <a:p>
            <a:pPr marL="0" indent="0">
              <a:buNone/>
            </a:pPr>
            <a:r>
              <a:rPr lang="en-US" sz="2200" b="1" dirty="0">
                <a:latin typeface="Times New Roman" panose="02020603050405020304" pitchFamily="18" charset="0"/>
                <a:cs typeface="Times New Roman" panose="02020603050405020304" pitchFamily="18" charset="0"/>
              </a:rPr>
              <a:t>1. Systematic Process: </a:t>
            </a:r>
            <a:r>
              <a:rPr lang="en-US" sz="2200" dirty="0">
                <a:latin typeface="Times New Roman" panose="02020603050405020304" pitchFamily="18" charset="0"/>
                <a:cs typeface="Times New Roman" panose="02020603050405020304" pitchFamily="18" charset="0"/>
              </a:rPr>
              <a:t>Job analysis is done in a planned and step-by-step manner. It involves collecting data through methods such as observation, interviews, and questionnaires to ensure accurate and reliable information about the job.</a:t>
            </a:r>
          </a:p>
          <a:p>
            <a:pPr marL="0" indent="0">
              <a:buNone/>
            </a:pPr>
            <a:r>
              <a:rPr lang="en-US" sz="2200" b="1" dirty="0">
                <a:latin typeface="Times New Roman" panose="02020603050405020304" pitchFamily="18" charset="0"/>
                <a:cs typeface="Times New Roman" panose="02020603050405020304" pitchFamily="18" charset="0"/>
              </a:rPr>
              <a:t>2. Focus on the Job, Not the Person: </a:t>
            </a:r>
            <a:r>
              <a:rPr lang="en-US" sz="2200" dirty="0">
                <a:latin typeface="Times New Roman" panose="02020603050405020304" pitchFamily="18" charset="0"/>
                <a:cs typeface="Times New Roman" panose="02020603050405020304" pitchFamily="18" charset="0"/>
              </a:rPr>
              <a:t>The analysis studies the job itself—its tasks, duties, and responsibilities—rather than the performance or personal characteristics of the employee doing it.</a:t>
            </a:r>
          </a:p>
          <a:p>
            <a:pPr marL="0" indent="0">
              <a:buNone/>
            </a:pPr>
            <a:r>
              <a:rPr lang="en-US" sz="2200" b="1" dirty="0">
                <a:latin typeface="Times New Roman" panose="02020603050405020304" pitchFamily="18" charset="0"/>
                <a:cs typeface="Times New Roman" panose="02020603050405020304" pitchFamily="18" charset="0"/>
              </a:rPr>
              <a:t>3. Provides Job-Related Information: </a:t>
            </a:r>
            <a:r>
              <a:rPr lang="en-US" sz="2200" dirty="0">
                <a:latin typeface="Times New Roman" panose="02020603050405020304" pitchFamily="18" charset="0"/>
                <a:cs typeface="Times New Roman" panose="02020603050405020304" pitchFamily="18" charset="0"/>
              </a:rPr>
              <a:t>It gives complete information about what the job involves, such as work activities, required skills, tools and equipment used, and the working environment.</a:t>
            </a:r>
          </a:p>
          <a:p>
            <a:pPr marL="0" indent="0">
              <a:buNone/>
            </a:pPr>
            <a:r>
              <a:rPr lang="en-US" sz="2200" b="1" dirty="0">
                <a:latin typeface="Times New Roman" panose="02020603050405020304" pitchFamily="18" charset="0"/>
                <a:cs typeface="Times New Roman" panose="02020603050405020304" pitchFamily="18" charset="0"/>
              </a:rPr>
              <a:t>4. Basis for HR Functions: </a:t>
            </a:r>
            <a:r>
              <a:rPr lang="en-US" sz="2200" dirty="0">
                <a:latin typeface="Times New Roman" panose="02020603050405020304" pitchFamily="18" charset="0"/>
                <a:cs typeface="Times New Roman" panose="02020603050405020304" pitchFamily="18" charset="0"/>
              </a:rPr>
              <a:t>The information from job analysis is used for key HR activities like recruitment, selection, training, performance appraisal, job evaluation, and compensation management.</a:t>
            </a:r>
          </a:p>
          <a:p>
            <a:pPr marL="0" indent="0">
              <a:buNone/>
            </a:pP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2081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03270E-00D5-92F1-1C21-3DF219D43A49}"/>
              </a:ext>
            </a:extLst>
          </p:cNvPr>
          <p:cNvSpPr>
            <a:spLocks noGrp="1"/>
          </p:cNvSpPr>
          <p:nvPr>
            <p:ph idx="1"/>
          </p:nvPr>
        </p:nvSpPr>
        <p:spPr>
          <a:xfrm>
            <a:off x="264160" y="1452880"/>
            <a:ext cx="11765280" cy="5201920"/>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WHY COMPETENCY BASED RECRUITMENT</a:t>
            </a:r>
          </a:p>
          <a:p>
            <a:r>
              <a:rPr lang="en-US" sz="2400" dirty="0">
                <a:latin typeface="Times New Roman" panose="02020603050405020304" pitchFamily="18" charset="0"/>
                <a:cs typeface="Times New Roman" panose="02020603050405020304" pitchFamily="18" charset="0"/>
              </a:rPr>
              <a:t>Competency-based recruitment is a method of hiring in which candidates are selected on the basis of the competencies (knowledge, skills, behaviours and attitudes) required for the job. </a:t>
            </a:r>
          </a:p>
          <a:p>
            <a:r>
              <a:rPr lang="en-US" sz="2400" dirty="0">
                <a:latin typeface="Times New Roman" panose="02020603050405020304" pitchFamily="18" charset="0"/>
                <a:cs typeface="Times New Roman" panose="02020603050405020304" pitchFamily="18" charset="0"/>
              </a:rPr>
              <a:t>Instead of only looking at qualifications and experience, the organisation checks whether the candidate actually shows the required behaviours in real situations.</a:t>
            </a:r>
          </a:p>
          <a:p>
            <a:r>
              <a:rPr lang="en-US" sz="2400" dirty="0">
                <a:latin typeface="Times New Roman" panose="02020603050405020304" pitchFamily="18" charset="0"/>
                <a:cs typeface="Times New Roman" panose="02020603050405020304" pitchFamily="18" charset="0"/>
              </a:rPr>
              <a:t>In this method, the recruiter asks candidates to give real examples or stories from their past experience. For example, “Describe a time when you solved a difficult problem” or “Give an example of how you worked in a team.” The candidate has to explain the situation, what they did, and what result was achieved. This helps the recruiter understand how the person behaves in practical situations.</a:t>
            </a:r>
          </a:p>
          <a:p>
            <a:r>
              <a:rPr lang="en-US" sz="2400" dirty="0">
                <a:latin typeface="Times New Roman" panose="02020603050405020304" pitchFamily="18" charset="0"/>
                <a:cs typeface="Times New Roman" panose="02020603050405020304" pitchFamily="18" charset="0"/>
              </a:rPr>
              <a:t>The main goal is to make the selection process fair, objective and systematic. All candidates are assessed against the same set of competencies and clear standards, which reduces personal bias and guesswork.</a:t>
            </a:r>
          </a:p>
          <a:p>
            <a:r>
              <a:rPr lang="en-US" sz="2400" dirty="0">
                <a:latin typeface="Times New Roman" panose="02020603050405020304" pitchFamily="18" charset="0"/>
                <a:cs typeface="Times New Roman" panose="02020603050405020304" pitchFamily="18" charset="0"/>
              </a:rPr>
              <a:t>This method is based on the belief that past behaviour is the best predictor of future behaviour. If a candidate has handled similar situations well in the past, it is likely that they will perform well in the same type of situations in the new job.</a:t>
            </a:r>
          </a:p>
          <a:p>
            <a:pPr marL="0" indent="0">
              <a:buNone/>
            </a:pP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8671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D703B5-D634-6F47-711D-8F1DDD47EED2}"/>
              </a:ext>
            </a:extLst>
          </p:cNvPr>
          <p:cNvSpPr>
            <a:spLocks noGrp="1"/>
          </p:cNvSpPr>
          <p:nvPr>
            <p:ph idx="1"/>
          </p:nvPr>
        </p:nvSpPr>
        <p:spPr>
          <a:xfrm>
            <a:off x="467360" y="1452880"/>
            <a:ext cx="11165840" cy="51714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SOURCES OF RECRUITMENT</a:t>
            </a:r>
          </a:p>
          <a:p>
            <a:pPr marL="0" indent="0">
              <a:buNone/>
            </a:pPr>
            <a:endParaRPr lang="en-IN" sz="24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9F03C911-59AA-6CF9-E547-40C9344F9699}"/>
              </a:ext>
            </a:extLst>
          </p:cNvPr>
          <p:cNvPicPr>
            <a:picLocks noChangeAspect="1"/>
          </p:cNvPicPr>
          <p:nvPr/>
        </p:nvPicPr>
        <p:blipFill>
          <a:blip r:embed="rId2"/>
          <a:stretch>
            <a:fillRect/>
          </a:stretch>
        </p:blipFill>
        <p:spPr>
          <a:xfrm>
            <a:off x="1249680" y="1991360"/>
            <a:ext cx="9631679" cy="4743276"/>
          </a:xfrm>
          <a:prstGeom prst="rect">
            <a:avLst/>
          </a:prstGeom>
        </p:spPr>
      </p:pic>
    </p:spTree>
    <p:extLst>
      <p:ext uri="{BB962C8B-B14F-4D97-AF65-F5344CB8AC3E}">
        <p14:creationId xmlns:p14="http://schemas.microsoft.com/office/powerpoint/2010/main" val="10347985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230A38-E8B1-4491-AB56-7EBF87D7B993}"/>
              </a:ext>
            </a:extLst>
          </p:cNvPr>
          <p:cNvSpPr>
            <a:spLocks noGrp="1"/>
          </p:cNvSpPr>
          <p:nvPr>
            <p:ph idx="1"/>
          </p:nvPr>
        </p:nvSpPr>
        <p:spPr>
          <a:xfrm>
            <a:off x="477520" y="1843213"/>
            <a:ext cx="11094720" cy="520192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INTERNAL RECRUITMENT</a:t>
            </a:r>
          </a:p>
          <a:p>
            <a:r>
              <a:rPr lang="en-US" sz="2200" b="1" dirty="0">
                <a:latin typeface="Times New Roman" panose="02020603050405020304" pitchFamily="18" charset="0"/>
                <a:cs typeface="Times New Roman" panose="02020603050405020304" pitchFamily="18" charset="0"/>
              </a:rPr>
              <a:t>Internal Advertisements</a:t>
            </a:r>
            <a:r>
              <a:rPr lang="en-US" sz="2200" dirty="0">
                <a:latin typeface="Times New Roman" panose="02020603050405020304" pitchFamily="18" charset="0"/>
                <a:cs typeface="Times New Roman" panose="02020603050405020304" pitchFamily="18" charset="0"/>
              </a:rPr>
              <a:t> – Job openings are posted within the organization to allow current employees to apply, encouraging career growth and retaining talent.</a:t>
            </a:r>
          </a:p>
          <a:p>
            <a:r>
              <a:rPr lang="en-US" sz="2200" b="1" dirty="0">
                <a:latin typeface="Times New Roman" panose="02020603050405020304" pitchFamily="18" charset="0"/>
                <a:cs typeface="Times New Roman" panose="02020603050405020304" pitchFamily="18" charset="0"/>
              </a:rPr>
              <a:t>Promotions and Transfers</a:t>
            </a:r>
            <a:r>
              <a:rPr lang="en-US" sz="2200" dirty="0">
                <a:latin typeface="Times New Roman" panose="02020603050405020304" pitchFamily="18" charset="0"/>
                <a:cs typeface="Times New Roman" panose="02020603050405020304" pitchFamily="18" charset="0"/>
              </a:rPr>
              <a:t> – Employees are moved to higher positions (promotions) or different roles/departments (transfers) based on performance, skills, or organizational needs.</a:t>
            </a:r>
            <a:r>
              <a:rPr lang="en-US" sz="2200" b="1" dirty="0">
                <a:latin typeface="Times New Roman" panose="02020603050405020304" pitchFamily="18" charset="0"/>
                <a:cs typeface="Times New Roman" panose="02020603050405020304" pitchFamily="18" charset="0"/>
              </a:rPr>
              <a:t> </a:t>
            </a:r>
          </a:p>
          <a:p>
            <a:r>
              <a:rPr lang="en-US" sz="2200" b="1" dirty="0">
                <a:latin typeface="Times New Roman" panose="02020603050405020304" pitchFamily="18" charset="0"/>
                <a:cs typeface="Times New Roman" panose="02020603050405020304" pitchFamily="18" charset="0"/>
              </a:rPr>
              <a:t>Employee Referrals</a:t>
            </a:r>
            <a:r>
              <a:rPr lang="en-US" sz="2200" dirty="0">
                <a:latin typeface="Times New Roman" panose="02020603050405020304" pitchFamily="18" charset="0"/>
                <a:cs typeface="Times New Roman" panose="02020603050405020304" pitchFamily="18" charset="0"/>
              </a:rPr>
              <a:t> – Current employees recommend suitable candidates for open positions, often leading to faster hiring and better cultural fit.</a:t>
            </a:r>
            <a:r>
              <a:rPr lang="en-US" sz="2200" b="1" dirty="0">
                <a:latin typeface="Times New Roman" panose="02020603050405020304" pitchFamily="18" charset="0"/>
                <a:cs typeface="Times New Roman" panose="02020603050405020304" pitchFamily="18" charset="0"/>
              </a:rPr>
              <a:t> </a:t>
            </a:r>
          </a:p>
          <a:p>
            <a:r>
              <a:rPr lang="en-US" sz="2200" b="1" dirty="0">
                <a:latin typeface="Times New Roman" panose="02020603050405020304" pitchFamily="18" charset="0"/>
                <a:cs typeface="Times New Roman" panose="02020603050405020304" pitchFamily="18" charset="0"/>
              </a:rPr>
              <a:t>From Temporary to Permanent</a:t>
            </a:r>
            <a:r>
              <a:rPr lang="en-US" sz="2200" dirty="0">
                <a:latin typeface="Times New Roman" panose="02020603050405020304" pitchFamily="18" charset="0"/>
                <a:cs typeface="Times New Roman" panose="02020603050405020304" pitchFamily="18" charset="0"/>
              </a:rPr>
              <a:t> – Temporary or contract staff who perform well may be offered permanent positions, reducing recruitment costs and retaining experienced workers.</a:t>
            </a:r>
          </a:p>
          <a:p>
            <a:r>
              <a:rPr lang="en-US" sz="2200" b="1" dirty="0">
                <a:latin typeface="Times New Roman" panose="02020603050405020304" pitchFamily="18" charset="0"/>
                <a:cs typeface="Times New Roman" panose="02020603050405020304" pitchFamily="18" charset="0"/>
              </a:rPr>
              <a:t>Re-employment of Retired or Former Employees</a:t>
            </a:r>
            <a:r>
              <a:rPr lang="en-US" sz="2200" dirty="0">
                <a:latin typeface="Times New Roman" panose="02020603050405020304" pitchFamily="18" charset="0"/>
                <a:cs typeface="Times New Roman" panose="02020603050405020304" pitchFamily="18" charset="0"/>
              </a:rPr>
              <a:t> – Skilled former or retired employees may be rehired if their expertise is valuable, ensuring continuity and leveraging experience.</a:t>
            </a:r>
          </a:p>
          <a:p>
            <a:endParaRPr lang="en-US" sz="2400" dirty="0"/>
          </a:p>
          <a:p>
            <a:pPr marL="0" indent="0">
              <a:buNone/>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49260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881A69-1184-51DF-F5CD-08424C3E3F67}"/>
              </a:ext>
            </a:extLst>
          </p:cNvPr>
          <p:cNvSpPr>
            <a:spLocks noGrp="1"/>
          </p:cNvSpPr>
          <p:nvPr>
            <p:ph idx="1"/>
          </p:nvPr>
        </p:nvSpPr>
        <p:spPr>
          <a:xfrm>
            <a:off x="763772" y="1857523"/>
            <a:ext cx="10515600"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EXTERNAL RECRUITMENT</a:t>
            </a:r>
          </a:p>
          <a:p>
            <a:pPr marL="457200" indent="-457200">
              <a:buAutoNum type="arabicPeriod"/>
            </a:pPr>
            <a:r>
              <a:rPr lang="en-US" sz="2200" b="1" dirty="0">
                <a:latin typeface="Times New Roman" panose="02020603050405020304" pitchFamily="18" charset="0"/>
                <a:cs typeface="Times New Roman" panose="02020603050405020304" pitchFamily="18" charset="0"/>
              </a:rPr>
              <a:t>Advertisements: </a:t>
            </a:r>
            <a:r>
              <a:rPr lang="en-US" sz="2200" dirty="0">
                <a:latin typeface="Times New Roman" panose="02020603050405020304" pitchFamily="18" charset="0"/>
                <a:cs typeface="Times New Roman" panose="02020603050405020304" pitchFamily="18" charset="0"/>
              </a:rPr>
              <a:t>Advertisements are a common external source of recruitment where the company gives job information through newspapers, television, radio, and online platforms such as job sites or social media. </a:t>
            </a:r>
          </a:p>
          <a:p>
            <a:r>
              <a:rPr lang="en-US" sz="2200" dirty="0">
                <a:latin typeface="Times New Roman" panose="02020603050405020304" pitchFamily="18" charset="0"/>
                <a:cs typeface="Times New Roman" panose="02020603050405020304" pitchFamily="18" charset="0"/>
              </a:rPr>
              <a:t>These ads mention details like job title, qualifications, experience, and how to apply. </a:t>
            </a:r>
          </a:p>
          <a:p>
            <a:r>
              <a:rPr lang="en-US" sz="2200" dirty="0">
                <a:latin typeface="Times New Roman" panose="02020603050405020304" pitchFamily="18" charset="0"/>
                <a:cs typeface="Times New Roman" panose="02020603050405020304" pitchFamily="18" charset="0"/>
              </a:rPr>
              <a:t>This method helps the organisation reach a large number of candidates in a short time and is useful when the company wants to attract talent from a wide area. </a:t>
            </a:r>
          </a:p>
          <a:p>
            <a:r>
              <a:rPr lang="en-US" sz="2200" dirty="0">
                <a:latin typeface="Times New Roman" panose="02020603050405020304" pitchFamily="18" charset="0"/>
                <a:cs typeface="Times New Roman" panose="02020603050405020304" pitchFamily="18" charset="0"/>
              </a:rPr>
              <a:t>However, it can be costly and may also bring many applications from unqualified candidates, so proper screening is required.</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29798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88C867-3ED8-D8CA-8679-466D44BC719F}"/>
              </a:ext>
            </a:extLst>
          </p:cNvPr>
          <p:cNvSpPr>
            <a:spLocks noGrp="1"/>
          </p:cNvSpPr>
          <p:nvPr>
            <p:ph idx="1"/>
          </p:nvPr>
        </p:nvSpPr>
        <p:spPr/>
        <p:txBody>
          <a:bodyPr/>
          <a:lstStyle/>
          <a:p>
            <a:pPr marL="0" indent="0">
              <a:buNone/>
            </a:pPr>
            <a:r>
              <a:rPr lang="en-US" sz="2200" b="1" dirty="0">
                <a:latin typeface="Times New Roman" panose="02020603050405020304" pitchFamily="18" charset="0"/>
                <a:cs typeface="Times New Roman" panose="02020603050405020304" pitchFamily="18" charset="0"/>
              </a:rPr>
              <a:t>2. Walk-ins and Write-ins: </a:t>
            </a:r>
            <a:r>
              <a:rPr lang="en-US" sz="2200" dirty="0">
                <a:latin typeface="Times New Roman" panose="02020603050405020304" pitchFamily="18" charset="0"/>
                <a:cs typeface="Times New Roman" panose="02020603050405020304" pitchFamily="18" charset="0"/>
              </a:rPr>
              <a:t>In walk-ins and write-ins, candidates directly approach the organisation without any formal invitation. </a:t>
            </a:r>
          </a:p>
          <a:p>
            <a:r>
              <a:rPr lang="en-US" sz="2200" dirty="0">
                <a:latin typeface="Times New Roman" panose="02020603050405020304" pitchFamily="18" charset="0"/>
                <a:cs typeface="Times New Roman" panose="02020603050405020304" pitchFamily="18" charset="0"/>
              </a:rPr>
              <a:t>In walk-ins, they visit the office personally to submit their resumes or attend open interviews.</a:t>
            </a:r>
          </a:p>
          <a:p>
            <a:r>
              <a:rPr lang="en-US" sz="2200" dirty="0">
                <a:latin typeface="Times New Roman" panose="02020603050405020304" pitchFamily="18" charset="0"/>
                <a:cs typeface="Times New Roman" panose="02020603050405020304" pitchFamily="18" charset="0"/>
              </a:rPr>
              <a:t>In write-ins, they send applications or emails on their own. This method is simple and low-cost for the organisation, and it is useful for filling lower-level or routine jobs quickly. </a:t>
            </a:r>
          </a:p>
          <a:p>
            <a:r>
              <a:rPr lang="en-US" sz="2200" dirty="0">
                <a:latin typeface="Times New Roman" panose="02020603050405020304" pitchFamily="18" charset="0"/>
                <a:cs typeface="Times New Roman" panose="02020603050405020304" pitchFamily="18" charset="0"/>
              </a:rPr>
              <a:t>But the number and quality of candidates are uncertain, and the HR department must be ready to meet and screen applicants at any time.</a:t>
            </a:r>
          </a:p>
          <a:p>
            <a:pPr marL="0" indent="0">
              <a:buNone/>
            </a:pPr>
            <a:endParaRPr lang="en-IN" dirty="0"/>
          </a:p>
        </p:txBody>
      </p:sp>
    </p:spTree>
    <p:extLst>
      <p:ext uri="{BB962C8B-B14F-4D97-AF65-F5344CB8AC3E}">
        <p14:creationId xmlns:p14="http://schemas.microsoft.com/office/powerpoint/2010/main" val="35584820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6843EE-C9AA-C39D-AB07-57556F2A68A0}"/>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3. Employment Exchanges and Placement Agencies: </a:t>
            </a:r>
            <a:r>
              <a:rPr lang="en-US" sz="2200" dirty="0">
                <a:latin typeface="Times New Roman" panose="02020603050405020304" pitchFamily="18" charset="0"/>
                <a:cs typeface="Times New Roman" panose="02020603050405020304" pitchFamily="18" charset="0"/>
              </a:rPr>
              <a:t>Employment exchanges are government-run offices where job seekers register their names, and employers send information about vacancies. </a:t>
            </a:r>
          </a:p>
          <a:p>
            <a:r>
              <a:rPr lang="en-US" sz="2200" dirty="0">
                <a:latin typeface="Times New Roman" panose="02020603050405020304" pitchFamily="18" charset="0"/>
                <a:cs typeface="Times New Roman" panose="02020603050405020304" pitchFamily="18" charset="0"/>
              </a:rPr>
              <a:t>Placement agencies are private organisations that help companies find suitable candidates for various positions, especially </a:t>
            </a:r>
            <a:r>
              <a:rPr lang="en-US" sz="2200" dirty="0" err="1">
                <a:latin typeface="Times New Roman" panose="02020603050405020304" pitchFamily="18" charset="0"/>
                <a:cs typeface="Times New Roman" panose="02020603050405020304" pitchFamily="18" charset="0"/>
              </a:rPr>
              <a:t>specialised</a:t>
            </a:r>
            <a:r>
              <a:rPr lang="en-US" sz="2200" dirty="0">
                <a:latin typeface="Times New Roman" panose="02020603050405020304" pitchFamily="18" charset="0"/>
                <a:cs typeface="Times New Roman" panose="02020603050405020304" pitchFamily="18" charset="0"/>
              </a:rPr>
              <a:t> or managerial jobs. </a:t>
            </a:r>
          </a:p>
          <a:p>
            <a:r>
              <a:rPr lang="en-US" sz="2200" dirty="0">
                <a:latin typeface="Times New Roman" panose="02020603050405020304" pitchFamily="18" charset="0"/>
                <a:cs typeface="Times New Roman" panose="02020603050405020304" pitchFamily="18" charset="0"/>
              </a:rPr>
              <a:t>These sources save time for the organisation because they provide a shortlist of candidates who match the job requirements. </a:t>
            </a:r>
          </a:p>
          <a:p>
            <a:r>
              <a:rPr lang="en-US" sz="2200" dirty="0">
                <a:latin typeface="Times New Roman" panose="02020603050405020304" pitchFamily="18" charset="0"/>
                <a:cs typeface="Times New Roman" panose="02020603050405020304" pitchFamily="18" charset="0"/>
              </a:rPr>
              <a:t>However, private agencies charge fees for their services, and government exchanges may not always have highly skilled or updated candidate profiles.</a:t>
            </a:r>
          </a:p>
          <a:p>
            <a:pPr marL="0" indent="0">
              <a:buNone/>
            </a:pPr>
            <a:endParaRPr lang="en-IN" dirty="0"/>
          </a:p>
        </p:txBody>
      </p:sp>
    </p:spTree>
    <p:extLst>
      <p:ext uri="{BB962C8B-B14F-4D97-AF65-F5344CB8AC3E}">
        <p14:creationId xmlns:p14="http://schemas.microsoft.com/office/powerpoint/2010/main" val="23175854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14ADD1-9EA0-43A0-B1D5-BFF949E246EC}"/>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4. Campus Recruitment: </a:t>
            </a:r>
            <a:r>
              <a:rPr lang="en-US" sz="2200" dirty="0">
                <a:latin typeface="Times New Roman" panose="02020603050405020304" pitchFamily="18" charset="0"/>
                <a:cs typeface="Times New Roman" panose="02020603050405020304" pitchFamily="18" charset="0"/>
              </a:rPr>
              <a:t>Campus recruitment means visiting educational institutions like colleges, universities, and professional institutes to recruit final-year students for jobs or training </a:t>
            </a:r>
            <a:r>
              <a:rPr lang="en-US" sz="2200" dirty="0" err="1">
                <a:latin typeface="Times New Roman" panose="02020603050405020304" pitchFamily="18" charset="0"/>
                <a:cs typeface="Times New Roman" panose="02020603050405020304" pitchFamily="18" charset="0"/>
              </a:rPr>
              <a:t>programmes</a:t>
            </a:r>
            <a:r>
              <a:rPr lang="en-US" sz="2200" dirty="0">
                <a:latin typeface="Times New Roman" panose="02020603050405020304" pitchFamily="18" charset="0"/>
                <a:cs typeface="Times New Roman" panose="02020603050405020304" pitchFamily="18" charset="0"/>
              </a:rPr>
              <a:t>. </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Companies conduct tests, group discussions, and interviews on the campus itself. </a:t>
            </a:r>
          </a:p>
          <a:p>
            <a:r>
              <a:rPr lang="en-US" sz="2200" dirty="0">
                <a:latin typeface="Times New Roman" panose="02020603050405020304" pitchFamily="18" charset="0"/>
                <a:cs typeface="Times New Roman" panose="02020603050405020304" pitchFamily="18" charset="0"/>
              </a:rPr>
              <a:t>This method is useful for attracting young, fresh talent who can be trained according to the </a:t>
            </a:r>
            <a:r>
              <a:rPr lang="en-US" sz="2200" dirty="0" err="1">
                <a:latin typeface="Times New Roman" panose="02020603050405020304" pitchFamily="18" charset="0"/>
                <a:cs typeface="Times New Roman" panose="02020603050405020304" pitchFamily="18" charset="0"/>
              </a:rPr>
              <a:t>organisation’s</a:t>
            </a:r>
            <a:r>
              <a:rPr lang="en-US" sz="2200" dirty="0">
                <a:latin typeface="Times New Roman" panose="02020603050405020304" pitchFamily="18" charset="0"/>
                <a:cs typeface="Times New Roman" panose="02020603050405020304" pitchFamily="18" charset="0"/>
              </a:rPr>
              <a:t> needs. </a:t>
            </a:r>
          </a:p>
          <a:p>
            <a:r>
              <a:rPr lang="en-US" sz="2200" dirty="0">
                <a:latin typeface="Times New Roman" panose="02020603050405020304" pitchFamily="18" charset="0"/>
                <a:cs typeface="Times New Roman" panose="02020603050405020304" pitchFamily="18" charset="0"/>
              </a:rPr>
              <a:t>It also helps in building a long-term talent pipeline and improving the company’s image among students. </a:t>
            </a:r>
          </a:p>
          <a:p>
            <a:r>
              <a:rPr lang="en-US" sz="2200" dirty="0">
                <a:latin typeface="Times New Roman" panose="02020603050405020304" pitchFamily="18" charset="0"/>
                <a:cs typeface="Times New Roman" panose="02020603050405020304" pitchFamily="18" charset="0"/>
              </a:rPr>
              <a:t>The limitation is that these candidates usually lack practical experience and may need more training and supervision.</a:t>
            </a:r>
          </a:p>
          <a:p>
            <a:pPr marL="0" indent="0">
              <a:buNone/>
            </a:pPr>
            <a:endParaRPr lang="en-IN" dirty="0"/>
          </a:p>
        </p:txBody>
      </p:sp>
    </p:spTree>
    <p:extLst>
      <p:ext uri="{BB962C8B-B14F-4D97-AF65-F5344CB8AC3E}">
        <p14:creationId xmlns:p14="http://schemas.microsoft.com/office/powerpoint/2010/main" val="27429313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3D9884-449F-D688-9ECC-2A0D7B0CE1EB}"/>
              </a:ext>
            </a:extLst>
          </p:cNvPr>
          <p:cNvSpPr>
            <a:spLocks noGrp="1"/>
          </p:cNvSpPr>
          <p:nvPr>
            <p:ph idx="1"/>
          </p:nvPr>
        </p:nvSpPr>
        <p:spPr>
          <a:xfrm>
            <a:off x="838200" y="1683384"/>
            <a:ext cx="10515600" cy="4798695"/>
          </a:xfrm>
        </p:spPr>
        <p:txBody>
          <a:bodyPr>
            <a:normAutofit fontScale="85000" lnSpcReduction="10000"/>
          </a:bodyPr>
          <a:lstStyle/>
          <a:p>
            <a:pPr marL="0" indent="0">
              <a:buNone/>
            </a:pPr>
            <a:r>
              <a:rPr lang="en-US" sz="2400" b="1" dirty="0">
                <a:latin typeface="Times New Roman" panose="02020603050405020304" pitchFamily="18" charset="0"/>
                <a:cs typeface="Times New Roman" panose="02020603050405020304" pitchFamily="18" charset="0"/>
              </a:rPr>
              <a:t>5. Online Job Portals and Company Websites: </a:t>
            </a:r>
            <a:r>
              <a:rPr lang="en-US" sz="2400" dirty="0">
                <a:latin typeface="Times New Roman" panose="02020603050405020304" pitchFamily="18" charset="0"/>
                <a:cs typeface="Times New Roman" panose="02020603050405020304" pitchFamily="18" charset="0"/>
              </a:rPr>
              <a:t>Online job portals are websites where employers post job vacancies and job seekers upload their resumes, such as Naukri, Indeed, etc. </a:t>
            </a:r>
          </a:p>
          <a:p>
            <a:pPr marL="0" indent="0">
              <a:buNone/>
            </a:pPr>
            <a:r>
              <a:rPr lang="en-US" sz="2400" dirty="0">
                <a:latin typeface="Times New Roman" panose="02020603050405020304" pitchFamily="18" charset="0"/>
                <a:cs typeface="Times New Roman" panose="02020603050405020304" pitchFamily="18" charset="0"/>
              </a:rPr>
              <a:t>In addition, many companies have their own career pages on their websites where candidates can directly apply. </a:t>
            </a:r>
          </a:p>
          <a:p>
            <a:pPr marL="0" indent="0">
              <a:buNone/>
            </a:pPr>
            <a:r>
              <a:rPr lang="en-US" sz="2400" dirty="0">
                <a:latin typeface="Times New Roman" panose="02020603050405020304" pitchFamily="18" charset="0"/>
                <a:cs typeface="Times New Roman" panose="02020603050405020304" pitchFamily="18" charset="0"/>
              </a:rPr>
              <a:t>This method is very popular because it is fast, cost-effective, and can reach candidates across different locations. </a:t>
            </a:r>
          </a:p>
          <a:p>
            <a:pPr marL="0" indent="0">
              <a:buNone/>
            </a:pPr>
            <a:r>
              <a:rPr lang="en-US" sz="2400" dirty="0">
                <a:latin typeface="Times New Roman" panose="02020603050405020304" pitchFamily="18" charset="0"/>
                <a:cs typeface="Times New Roman" panose="02020603050405020304" pitchFamily="18" charset="0"/>
              </a:rPr>
              <a:t>However, organisations often receive a large number of applications, including many unsuitable ones, which makes the shortlisting process time-consuming.</a:t>
            </a:r>
          </a:p>
          <a:p>
            <a:pPr marL="0" indent="0">
              <a:buNone/>
            </a:pPr>
            <a:r>
              <a:rPr lang="en-US" sz="2400" b="1" dirty="0">
                <a:latin typeface="Times New Roman" panose="02020603050405020304" pitchFamily="18" charset="0"/>
                <a:cs typeface="Times New Roman" panose="02020603050405020304" pitchFamily="18" charset="0"/>
              </a:rPr>
              <a:t>6. Social Media and Networking Sites: </a:t>
            </a:r>
            <a:r>
              <a:rPr lang="en-US" sz="2400" dirty="0">
                <a:latin typeface="Times New Roman" panose="02020603050405020304" pitchFamily="18" charset="0"/>
                <a:cs typeface="Times New Roman" panose="02020603050405020304" pitchFamily="18" charset="0"/>
              </a:rPr>
              <a:t>Social media and professional networking sites like LinkedIn, Facebook, and Instagram are now widely used for recruitment. Companies share job openings, company culture, and achievements on these platforms and connect with potential candidates. </a:t>
            </a:r>
          </a:p>
          <a:p>
            <a:pPr marL="0" indent="0">
              <a:buNone/>
            </a:pPr>
            <a:r>
              <a:rPr lang="en-US" sz="2400" dirty="0">
                <a:latin typeface="Times New Roman" panose="02020603050405020304" pitchFamily="18" charset="0"/>
                <a:cs typeface="Times New Roman" panose="02020603050405020304" pitchFamily="18" charset="0"/>
              </a:rPr>
              <a:t>This method helps in reaching both active job seekers and passive candidates who are not actively looking but may be interested in better opportunities. </a:t>
            </a:r>
          </a:p>
          <a:p>
            <a:pPr marL="0" indent="0">
              <a:buNone/>
            </a:pPr>
            <a:r>
              <a:rPr lang="en-US" sz="2400" dirty="0">
                <a:latin typeface="Times New Roman" panose="02020603050405020304" pitchFamily="18" charset="0"/>
                <a:cs typeface="Times New Roman" panose="02020603050405020304" pitchFamily="18" charset="0"/>
              </a:rPr>
              <a:t>It is also helpful in building an employer brand and getting referrals. But it requires regular monitoring and can raise issues related to privacy and professionalism if not handled carefully.</a:t>
            </a:r>
          </a:p>
          <a:p>
            <a:pPr marL="0" indent="0">
              <a:buNone/>
            </a:pPr>
            <a:endParaRPr lang="en-IN" dirty="0"/>
          </a:p>
        </p:txBody>
      </p:sp>
    </p:spTree>
    <p:extLst>
      <p:ext uri="{BB962C8B-B14F-4D97-AF65-F5344CB8AC3E}">
        <p14:creationId xmlns:p14="http://schemas.microsoft.com/office/powerpoint/2010/main" val="38320625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1AEFCE-7353-B9E5-79F6-9DF8D7B32777}"/>
              </a:ext>
            </a:extLst>
          </p:cNvPr>
          <p:cNvSpPr>
            <a:spLocks noGrp="1"/>
          </p:cNvSpPr>
          <p:nvPr>
            <p:ph idx="1"/>
          </p:nvPr>
        </p:nvSpPr>
        <p:spPr>
          <a:xfrm>
            <a:off x="467360" y="1463040"/>
            <a:ext cx="11257280" cy="51714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JOB SEARCH</a:t>
            </a:r>
          </a:p>
          <a:p>
            <a:pPr marL="0" indent="0">
              <a:buNone/>
            </a:pPr>
            <a:r>
              <a:rPr lang="en-US" sz="2000" dirty="0">
                <a:latin typeface="Times New Roman" panose="02020603050405020304" pitchFamily="18" charset="0"/>
                <a:cs typeface="Times New Roman" panose="02020603050405020304" pitchFamily="18" charset="0"/>
              </a:rPr>
              <a:t>Job search is the process of looking for suitable employment opportunities that match a person’s skills, qualifications, interests and career goals. It involves identifying job vacancies, preparing documents like resumes and cover letters, applying to employers, networking, attending interviews, and negotiating job offers.</a:t>
            </a:r>
          </a:p>
          <a:p>
            <a:pPr marL="0" indent="0">
              <a:buNone/>
            </a:pPr>
            <a:r>
              <a:rPr lang="en-US" sz="2000" b="1" dirty="0">
                <a:latin typeface="Times New Roman" panose="02020603050405020304" pitchFamily="18" charset="0"/>
                <a:cs typeface="Times New Roman" panose="02020603050405020304" pitchFamily="18" charset="0"/>
              </a:rPr>
              <a:t>STEPS</a:t>
            </a:r>
          </a:p>
          <a:p>
            <a:pPr marL="457200" indent="-457200">
              <a:buAutoNum type="arabicPeriod"/>
            </a:pPr>
            <a:r>
              <a:rPr lang="en-US" sz="2000" dirty="0">
                <a:latin typeface="Times New Roman" panose="02020603050405020304" pitchFamily="18" charset="0"/>
                <a:cs typeface="Times New Roman" panose="02020603050405020304" pitchFamily="18" charset="0"/>
              </a:rPr>
              <a:t>Identify skills, interests and preferred career path</a:t>
            </a:r>
          </a:p>
          <a:p>
            <a:pPr marL="457200" indent="-457200">
              <a:buAutoNum type="arabicPeriod"/>
            </a:pPr>
            <a:r>
              <a:rPr lang="en-US" sz="2000" dirty="0">
                <a:latin typeface="Times New Roman" panose="02020603050405020304" pitchFamily="18" charset="0"/>
                <a:cs typeface="Times New Roman" panose="02020603050405020304" pitchFamily="18" charset="0"/>
              </a:rPr>
              <a:t>Prepare master resume and tailor it for specific jobs</a:t>
            </a:r>
          </a:p>
          <a:p>
            <a:pPr marL="457200" indent="-457200">
              <a:buAutoNum type="arabicPeriod"/>
            </a:pPr>
            <a:r>
              <a:rPr lang="en-US" sz="2000" dirty="0">
                <a:latin typeface="Times New Roman" panose="02020603050405020304" pitchFamily="18" charset="0"/>
                <a:cs typeface="Times New Roman" panose="02020603050405020304" pitchFamily="18" charset="0"/>
              </a:rPr>
              <a:t>Write effective cover letters and statements of purpose</a:t>
            </a:r>
          </a:p>
          <a:p>
            <a:pPr marL="457200" indent="-457200">
              <a:buAutoNum type="arabicPeriod"/>
            </a:pPr>
            <a:r>
              <a:rPr lang="en-US" sz="2000" dirty="0">
                <a:latin typeface="Times New Roman" panose="02020603050405020304" pitchFamily="18" charset="0"/>
                <a:cs typeface="Times New Roman" panose="02020603050405020304" pitchFamily="18" charset="0"/>
              </a:rPr>
              <a:t>Improve online presence (professional profiles and networking)</a:t>
            </a:r>
          </a:p>
          <a:p>
            <a:pPr marL="457200" indent="-457200">
              <a:buAutoNum type="arabicPeriod"/>
            </a:pPr>
            <a:r>
              <a:rPr lang="en-US" sz="2000" dirty="0">
                <a:latin typeface="Times New Roman" panose="02020603050405020304" pitchFamily="18" charset="0"/>
                <a:cs typeface="Times New Roman" panose="02020603050405020304" pitchFamily="18" charset="0"/>
              </a:rPr>
              <a:t>Use job portals and networks to find opportunities</a:t>
            </a:r>
          </a:p>
          <a:p>
            <a:pPr marL="457200" indent="-457200">
              <a:buAutoNum type="arabicPeriod"/>
            </a:pPr>
            <a:r>
              <a:rPr lang="en-US" sz="2000" dirty="0">
                <a:latin typeface="Times New Roman" panose="02020603050405020304" pitchFamily="18" charset="0"/>
                <a:cs typeface="Times New Roman" panose="02020603050405020304" pitchFamily="18" charset="0"/>
              </a:rPr>
              <a:t>Research target organisations and job roles</a:t>
            </a:r>
          </a:p>
          <a:p>
            <a:pPr marL="457200" indent="-457200">
              <a:buAutoNum type="arabicPeriod"/>
            </a:pPr>
            <a:r>
              <a:rPr lang="en-US" sz="2000" dirty="0">
                <a:latin typeface="Times New Roman" panose="02020603050405020304" pitchFamily="18" charset="0"/>
                <a:cs typeface="Times New Roman" panose="02020603050405020304" pitchFamily="18" charset="0"/>
              </a:rPr>
              <a:t>Prepare for interviews and salary negotiations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4117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3A960B-123A-7A78-CF3F-29A0C3708BBD}"/>
              </a:ext>
            </a:extLst>
          </p:cNvPr>
          <p:cNvSpPr>
            <a:spLocks noGrp="1"/>
          </p:cNvSpPr>
          <p:nvPr>
            <p:ph idx="1"/>
          </p:nvPr>
        </p:nvSpPr>
        <p:spPr>
          <a:xfrm>
            <a:off x="838200" y="1937385"/>
            <a:ext cx="10515600" cy="4351338"/>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1. Identify skills, interests and preferred career path: </a:t>
            </a:r>
            <a:r>
              <a:rPr lang="en-US" sz="2000" dirty="0">
                <a:latin typeface="Times New Roman" panose="02020603050405020304" pitchFamily="18" charset="0"/>
                <a:cs typeface="Times New Roman" panose="02020603050405020304" pitchFamily="18" charset="0"/>
              </a:rPr>
              <a:t>This step involves understanding what you are good at (skills), what you enjoy doing (interests), and which type of job or industry you want to pursue. It helps you choose a career that matches your strengths and long-term goals.</a:t>
            </a:r>
          </a:p>
          <a:p>
            <a:pPr marL="0" indent="0">
              <a:buNone/>
            </a:pPr>
            <a:r>
              <a:rPr lang="en-US" sz="2000" b="1" dirty="0">
                <a:latin typeface="Times New Roman" panose="02020603050405020304" pitchFamily="18" charset="0"/>
                <a:cs typeface="Times New Roman" panose="02020603050405020304" pitchFamily="18" charset="0"/>
              </a:rPr>
              <a:t>2. Prepare master resume and tailor it for specific jobs: </a:t>
            </a:r>
            <a:r>
              <a:rPr lang="en-US" sz="2000" dirty="0">
                <a:latin typeface="Times New Roman" panose="02020603050405020304" pitchFamily="18" charset="0"/>
                <a:cs typeface="Times New Roman" panose="02020603050405020304" pitchFamily="18" charset="0"/>
              </a:rPr>
              <a:t>A master resume is a detailed document with all your experiences, education, and achievements. For each job application, you create a shorter, customized version highlighting only the skills and experiences relevant to that specific job.</a:t>
            </a:r>
          </a:p>
          <a:p>
            <a:pPr marL="0" indent="0">
              <a:buNone/>
            </a:pPr>
            <a:r>
              <a:rPr lang="en-US" sz="2000" b="1" dirty="0">
                <a:latin typeface="Times New Roman" panose="02020603050405020304" pitchFamily="18" charset="0"/>
                <a:cs typeface="Times New Roman" panose="02020603050405020304" pitchFamily="18" charset="0"/>
              </a:rPr>
              <a:t>3. Write effective cover letters and statements of purpose: </a:t>
            </a:r>
            <a:r>
              <a:rPr lang="en-US" sz="2000" dirty="0">
                <a:latin typeface="Times New Roman" panose="02020603050405020304" pitchFamily="18" charset="0"/>
                <a:cs typeface="Times New Roman" panose="02020603050405020304" pitchFamily="18" charset="0"/>
              </a:rPr>
              <a:t>A cover letter or SOP introduces you to the employer. It explains why you are applying, what makes you a good fit, and how your skills match the job requirements. This improves your chances of being shortlisted.</a:t>
            </a:r>
          </a:p>
          <a:p>
            <a:pPr marL="0" indent="0">
              <a:buNone/>
            </a:pPr>
            <a:r>
              <a:rPr lang="en-US" sz="2000" b="1" dirty="0">
                <a:latin typeface="Times New Roman" panose="02020603050405020304" pitchFamily="18" charset="0"/>
                <a:cs typeface="Times New Roman" panose="02020603050405020304" pitchFamily="18" charset="0"/>
              </a:rPr>
              <a:t>4. Improve online presence (professional profiles and networking): </a:t>
            </a:r>
            <a:r>
              <a:rPr lang="en-US" sz="2000" dirty="0">
                <a:latin typeface="Times New Roman" panose="02020603050405020304" pitchFamily="18" charset="0"/>
                <a:cs typeface="Times New Roman" panose="02020603050405020304" pitchFamily="18" charset="0"/>
              </a:rPr>
              <a:t>Maintaining professional profiles on platforms like LinkedIn helps employers find you online. Connecting and interacting with professionals increases visibility and builds useful contacts in your field.</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064990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D4724C-460D-93AF-AEB1-7180FEE54914}"/>
              </a:ext>
            </a:extLst>
          </p:cNvPr>
          <p:cNvSpPr>
            <a:spLocks noGrp="1"/>
          </p:cNvSpPr>
          <p:nvPr>
            <p:ph idx="1"/>
          </p:nvPr>
        </p:nvSpPr>
        <p:spPr>
          <a:xfrm>
            <a:off x="314960" y="1554480"/>
            <a:ext cx="11714480" cy="530352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Two Main Components</a:t>
            </a:r>
          </a:p>
          <a:p>
            <a:pPr marL="0" indent="0">
              <a:buNone/>
            </a:pPr>
            <a:r>
              <a:rPr lang="en-US" sz="2200" dirty="0">
                <a:latin typeface="Times New Roman" panose="02020603050405020304" pitchFamily="18" charset="0"/>
                <a:cs typeface="Times New Roman" panose="02020603050405020304" pitchFamily="18" charset="0"/>
              </a:rPr>
              <a:t>Job analysis results in two important documents:</a:t>
            </a:r>
          </a:p>
          <a:p>
            <a:pPr marL="0" indent="0">
              <a:buNone/>
            </a:pPr>
            <a:r>
              <a:rPr lang="en-US" sz="2200" b="1" dirty="0">
                <a:latin typeface="Times New Roman" panose="02020603050405020304" pitchFamily="18" charset="0"/>
                <a:cs typeface="Times New Roman" panose="02020603050405020304" pitchFamily="18" charset="0"/>
              </a:rPr>
              <a:t>Job Description:</a:t>
            </a:r>
            <a:r>
              <a:rPr lang="en-US" sz="2200" dirty="0">
                <a:latin typeface="Times New Roman" panose="02020603050405020304" pitchFamily="18" charset="0"/>
                <a:cs typeface="Times New Roman" panose="02020603050405020304" pitchFamily="18" charset="0"/>
              </a:rPr>
              <a:t> Explains the duties, responsibilities, and conditions of the job.</a:t>
            </a:r>
          </a:p>
          <a:p>
            <a:pPr marL="0" indent="0">
              <a:buNone/>
            </a:pPr>
            <a:r>
              <a:rPr lang="en-US" sz="2200" b="1" dirty="0">
                <a:latin typeface="Times New Roman" panose="02020603050405020304" pitchFamily="18" charset="0"/>
                <a:cs typeface="Times New Roman" panose="02020603050405020304" pitchFamily="18" charset="0"/>
              </a:rPr>
              <a:t>Job Specification:</a:t>
            </a:r>
            <a:r>
              <a:rPr lang="en-US" sz="2200" dirty="0">
                <a:latin typeface="Times New Roman" panose="02020603050405020304" pitchFamily="18" charset="0"/>
                <a:cs typeface="Times New Roman" panose="02020603050405020304" pitchFamily="18" charset="0"/>
              </a:rPr>
              <a:t> Describes the qualifications, experience, and personal qualities needed for the job.</a:t>
            </a:r>
          </a:p>
          <a:p>
            <a:pPr marL="0" indent="0">
              <a:buNone/>
            </a:pPr>
            <a:r>
              <a:rPr lang="en-US" sz="2200" b="1" dirty="0">
                <a:latin typeface="Times New Roman" panose="02020603050405020304" pitchFamily="18" charset="0"/>
                <a:cs typeface="Times New Roman" panose="02020603050405020304" pitchFamily="18" charset="0"/>
              </a:rPr>
              <a:t>6. Helps in Job Design and Redesign: </a:t>
            </a:r>
            <a:r>
              <a:rPr lang="en-US" sz="2200" dirty="0">
                <a:latin typeface="Times New Roman" panose="02020603050405020304" pitchFamily="18" charset="0"/>
                <a:cs typeface="Times New Roman" panose="02020603050405020304" pitchFamily="18" charset="0"/>
              </a:rPr>
              <a:t>By understanding job details, organizations can design or modify jobs to improve efficiency, motivation, and employee satisfaction.</a:t>
            </a:r>
          </a:p>
          <a:p>
            <a:pPr marL="0" indent="0">
              <a:buNone/>
            </a:pPr>
            <a:r>
              <a:rPr lang="en-US" sz="2200" b="1" dirty="0">
                <a:latin typeface="Times New Roman" panose="02020603050405020304" pitchFamily="18" charset="0"/>
                <a:cs typeface="Times New Roman" panose="02020603050405020304" pitchFamily="18" charset="0"/>
              </a:rPr>
              <a:t>7. Continuous Process: </a:t>
            </a:r>
            <a:r>
              <a:rPr lang="en-US" sz="2200" dirty="0">
                <a:latin typeface="Times New Roman" panose="02020603050405020304" pitchFamily="18" charset="0"/>
                <a:cs typeface="Times New Roman" panose="02020603050405020304" pitchFamily="18" charset="0"/>
              </a:rPr>
              <a:t>Job analysis is not done just once. As job roles, technology, and organizational needs change, it must be updated regularly.</a:t>
            </a:r>
          </a:p>
          <a:p>
            <a:pPr marL="0" indent="0">
              <a:buNone/>
            </a:pPr>
            <a:endParaRPr lang="en-IN" dirty="0"/>
          </a:p>
        </p:txBody>
      </p:sp>
    </p:spTree>
    <p:extLst>
      <p:ext uri="{BB962C8B-B14F-4D97-AF65-F5344CB8AC3E}">
        <p14:creationId xmlns:p14="http://schemas.microsoft.com/office/powerpoint/2010/main" val="20473243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1B05C0-48EC-F284-A89C-6FF7BC68F002}"/>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5. Use job portals and networks to find opportunities: </a:t>
            </a:r>
            <a:r>
              <a:rPr lang="en-US" sz="2000" dirty="0">
                <a:latin typeface="Times New Roman" panose="02020603050405020304" pitchFamily="18" charset="0"/>
                <a:cs typeface="Times New Roman" panose="02020603050405020304" pitchFamily="18" charset="0"/>
              </a:rPr>
              <a:t>Online job portals (Naukri, Indeed, LinkedIn, etc.) provide updated job listings.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Networking with friends, family, alumni, and professionals can help you learn about job openings and get referrals.</a:t>
            </a:r>
          </a:p>
          <a:p>
            <a:pPr marL="0" indent="0">
              <a:buNone/>
            </a:pPr>
            <a:r>
              <a:rPr lang="en-US" sz="2000" b="1" dirty="0">
                <a:latin typeface="Times New Roman" panose="02020603050405020304" pitchFamily="18" charset="0"/>
                <a:cs typeface="Times New Roman" panose="02020603050405020304" pitchFamily="18" charset="0"/>
              </a:rPr>
              <a:t>6. Research target organisations and job roles: </a:t>
            </a:r>
            <a:r>
              <a:rPr lang="en-US" sz="2000" dirty="0">
                <a:latin typeface="Times New Roman" panose="02020603050405020304" pitchFamily="18" charset="0"/>
                <a:cs typeface="Times New Roman" panose="02020603050405020304" pitchFamily="18" charset="0"/>
              </a:rPr>
              <a:t>Before applying, it is important to study the company’s values, culture, products and job requirements. This helps you decide whether the job suits you and prepare better for the selection process.</a:t>
            </a:r>
          </a:p>
          <a:p>
            <a:pPr marL="0" indent="0">
              <a:buNone/>
            </a:pPr>
            <a:r>
              <a:rPr lang="en-US" sz="2000" b="1" dirty="0">
                <a:latin typeface="Times New Roman" panose="02020603050405020304" pitchFamily="18" charset="0"/>
                <a:cs typeface="Times New Roman" panose="02020603050405020304" pitchFamily="18" charset="0"/>
              </a:rPr>
              <a:t>7. Prepare for interviews and salary negotiations: </a:t>
            </a:r>
            <a:r>
              <a:rPr lang="en-US" sz="2000" dirty="0">
                <a:latin typeface="Times New Roman" panose="02020603050405020304" pitchFamily="18" charset="0"/>
                <a:cs typeface="Times New Roman" panose="02020603050405020304" pitchFamily="18" charset="0"/>
              </a:rPr>
              <a:t>Job seekers must practice common interview questions, learn about the company, and be ready to explain their skills. They should also research market salaries to negotiate fair pay confidently if selected.</a:t>
            </a:r>
          </a:p>
          <a:p>
            <a:pPr marL="0" indent="0">
              <a:buNone/>
            </a:pPr>
            <a:endParaRPr lang="en-IN" dirty="0"/>
          </a:p>
        </p:txBody>
      </p:sp>
    </p:spTree>
    <p:extLst>
      <p:ext uri="{BB962C8B-B14F-4D97-AF65-F5344CB8AC3E}">
        <p14:creationId xmlns:p14="http://schemas.microsoft.com/office/powerpoint/2010/main" val="9128178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E83BB3-8B83-B59C-E0BB-F846AB9C27E3}"/>
              </a:ext>
            </a:extLst>
          </p:cNvPr>
          <p:cNvSpPr>
            <a:spLocks noGrp="1"/>
          </p:cNvSpPr>
          <p:nvPr>
            <p:ph idx="1"/>
          </p:nvPr>
        </p:nvSpPr>
        <p:spPr/>
        <p:txBody>
          <a:bodyPr>
            <a:normAutofit fontScale="85000" lnSpcReduction="20000"/>
          </a:bodyPr>
          <a:lstStyle/>
          <a:p>
            <a:pPr marL="0" indent="0">
              <a:buNone/>
            </a:pPr>
            <a:r>
              <a:rPr lang="en-US" sz="2400" b="1" dirty="0">
                <a:latin typeface="Times New Roman" panose="02020603050405020304" pitchFamily="18" charset="0"/>
                <a:cs typeface="Times New Roman" panose="02020603050405020304" pitchFamily="18" charset="0"/>
              </a:rPr>
              <a:t>JOB DESIGN</a:t>
            </a:r>
          </a:p>
          <a:p>
            <a:pPr marL="0" indent="0">
              <a:buNone/>
            </a:pPr>
            <a:r>
              <a:rPr lang="en-US" sz="2400" dirty="0">
                <a:latin typeface="Times New Roman" panose="02020603050405020304" pitchFamily="18" charset="0"/>
                <a:cs typeface="Times New Roman" panose="02020603050405020304" pitchFamily="18" charset="0"/>
              </a:rPr>
              <a:t>Job Design is the process of organising tasks, duties and responsibilities into a job. Aims to improve organisational performance and employee satisfaction. Ensures clarity of roles, efficient use of resources and better coordination.</a:t>
            </a:r>
          </a:p>
          <a:p>
            <a:pPr marL="0" indent="0">
              <a:buNone/>
            </a:pPr>
            <a:r>
              <a:rPr lang="en-IN" sz="2400" b="1" dirty="0">
                <a:latin typeface="Times New Roman" panose="02020603050405020304" pitchFamily="18" charset="0"/>
                <a:cs typeface="Times New Roman" panose="02020603050405020304" pitchFamily="18" charset="0"/>
              </a:rPr>
              <a:t>METHODS OF JOB DESIGN</a:t>
            </a:r>
          </a:p>
          <a:p>
            <a:pPr marL="457200" indent="-457200">
              <a:buAutoNum type="arabicPeriod"/>
            </a:pPr>
            <a:r>
              <a:rPr lang="en-US" sz="2400" b="1" dirty="0">
                <a:latin typeface="Times New Roman" panose="02020603050405020304" pitchFamily="18" charset="0"/>
                <a:cs typeface="Times New Roman" panose="02020603050405020304" pitchFamily="18" charset="0"/>
              </a:rPr>
              <a:t>Job Rotation: </a:t>
            </a:r>
            <a:r>
              <a:rPr lang="en-US" sz="2400" dirty="0">
                <a:latin typeface="Times New Roman" panose="02020603050405020304" pitchFamily="18" charset="0"/>
                <a:cs typeface="Times New Roman" panose="02020603050405020304" pitchFamily="18" charset="0"/>
              </a:rPr>
              <a:t>Job Rotation means shifting employees from one job to another at regular intervals.</a:t>
            </a:r>
          </a:p>
          <a:p>
            <a:r>
              <a:rPr lang="en-US" sz="2400" dirty="0">
                <a:latin typeface="Times New Roman" panose="02020603050405020304" pitchFamily="18" charset="0"/>
                <a:cs typeface="Times New Roman" panose="02020603050405020304" pitchFamily="18" charset="0"/>
              </a:rPr>
              <a:t>The purpose is to reduce monotony, provide variety in work, and help employees learn multiple skills.</a:t>
            </a:r>
          </a:p>
          <a:p>
            <a:r>
              <a:rPr lang="en-US" sz="2400" dirty="0">
                <a:latin typeface="Times New Roman" panose="02020603050405020304" pitchFamily="18" charset="0"/>
                <a:cs typeface="Times New Roman" panose="02020603050405020304" pitchFamily="18" charset="0"/>
              </a:rPr>
              <a:t>It also increases flexibility and helps in understanding different functions of the </a:t>
            </a:r>
            <a:r>
              <a:rPr lang="en-US" sz="2400" dirty="0" err="1">
                <a:latin typeface="Times New Roman" panose="02020603050405020304" pitchFamily="18" charset="0"/>
                <a:cs typeface="Times New Roman" panose="02020603050405020304" pitchFamily="18" charset="0"/>
              </a:rPr>
              <a:t>organisation</a:t>
            </a:r>
            <a:r>
              <a:rPr lang="en-US" sz="2400" dirty="0">
                <a:latin typeface="Times New Roman" panose="02020603050405020304" pitchFamily="18" charset="0"/>
                <a:cs typeface="Times New Roman" panose="02020603050405020304" pitchFamily="18" charset="0"/>
              </a:rPr>
              <a:t>.</a:t>
            </a:r>
          </a:p>
          <a:p>
            <a:pPr marL="0" indent="0">
              <a:buNone/>
            </a:pPr>
            <a:r>
              <a:rPr lang="en-US" sz="2400" b="1" dirty="0">
                <a:latin typeface="Times New Roman" panose="02020603050405020304" pitchFamily="18" charset="0"/>
                <a:cs typeface="Times New Roman" panose="02020603050405020304" pitchFamily="18" charset="0"/>
              </a:rPr>
              <a:t>2. Job Enlargement: </a:t>
            </a:r>
            <a:r>
              <a:rPr lang="en-US" sz="2400" dirty="0">
                <a:latin typeface="Times New Roman" panose="02020603050405020304" pitchFamily="18" charset="0"/>
                <a:cs typeface="Times New Roman" panose="02020603050405020304" pitchFamily="18" charset="0"/>
              </a:rPr>
              <a:t>Job Enlargement refers to the horizontal expansion of a job by adding more tasks at the same level of difficulty and responsibility. </a:t>
            </a:r>
          </a:p>
          <a:p>
            <a:r>
              <a:rPr lang="en-US" sz="2400" dirty="0">
                <a:latin typeface="Times New Roman" panose="02020603050405020304" pitchFamily="18" charset="0"/>
                <a:cs typeface="Times New Roman" panose="02020603050405020304" pitchFamily="18" charset="0"/>
              </a:rPr>
              <a:t>It aims to increase the variety of work, reduce boredom, and make the job more meaningful without changing its nature or authority level.</a:t>
            </a:r>
          </a:p>
          <a:p>
            <a:endParaRPr lang="en-US" sz="2400"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55386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79C6C6-4581-CA0C-8252-9A7CA5164405}"/>
              </a:ext>
            </a:extLst>
          </p:cNvPr>
          <p:cNvSpPr>
            <a:spLocks noGrp="1"/>
          </p:cNvSpPr>
          <p:nvPr>
            <p:ph idx="1"/>
          </p:nvPr>
        </p:nvSpPr>
        <p:spPr/>
        <p:txBody>
          <a:bodyPr>
            <a:normAutofit fontScale="92500" lnSpcReduction="10000"/>
          </a:bodyPr>
          <a:lstStyle/>
          <a:p>
            <a:pPr marL="0" indent="0">
              <a:buNone/>
            </a:pPr>
            <a:r>
              <a:rPr lang="en-US" sz="2200" b="1" dirty="0">
                <a:latin typeface="Times New Roman" panose="02020603050405020304" pitchFamily="18" charset="0"/>
                <a:cs typeface="Times New Roman" panose="02020603050405020304" pitchFamily="18" charset="0"/>
              </a:rPr>
              <a:t>3. Job Enrichment: </a:t>
            </a:r>
            <a:r>
              <a:rPr lang="en-US" sz="2200" dirty="0">
                <a:latin typeface="Times New Roman" panose="02020603050405020304" pitchFamily="18" charset="0"/>
                <a:cs typeface="Times New Roman" panose="02020603050405020304" pitchFamily="18" charset="0"/>
              </a:rPr>
              <a:t>Job Enrichment is the vertical expansion of a job by increasing responsibility, authority, decision-making power and autonomy.</a:t>
            </a:r>
          </a:p>
          <a:p>
            <a:r>
              <a:rPr lang="en-US" sz="2200" dirty="0">
                <a:latin typeface="Times New Roman" panose="02020603050405020304" pitchFamily="18" charset="0"/>
                <a:cs typeface="Times New Roman" panose="02020603050405020304" pitchFamily="18" charset="0"/>
              </a:rPr>
              <a:t>It gives employees more challenging tasks and opportunities for personal growth.</a:t>
            </a:r>
          </a:p>
          <a:p>
            <a:r>
              <a:rPr lang="en-US" sz="2200" dirty="0">
                <a:latin typeface="Times New Roman" panose="02020603050405020304" pitchFamily="18" charset="0"/>
                <a:cs typeface="Times New Roman" panose="02020603050405020304" pitchFamily="18" charset="0"/>
              </a:rPr>
              <a:t>The objective is to motivate employees, improve performance, and increase job satisfaction.</a:t>
            </a:r>
          </a:p>
          <a:p>
            <a:pPr marL="0" indent="0">
              <a:buNone/>
            </a:pPr>
            <a:r>
              <a:rPr lang="en-US" sz="2200" b="1" dirty="0">
                <a:latin typeface="Times New Roman" panose="02020603050405020304" pitchFamily="18" charset="0"/>
                <a:cs typeface="Times New Roman" panose="02020603050405020304" pitchFamily="18" charset="0"/>
              </a:rPr>
              <a:t>4. Combining Tasks and Forming Natural Work Units: </a:t>
            </a:r>
            <a:r>
              <a:rPr lang="en-US" sz="2200" dirty="0">
                <a:latin typeface="Times New Roman" panose="02020603050405020304" pitchFamily="18" charset="0"/>
                <a:cs typeface="Times New Roman" panose="02020603050405020304" pitchFamily="18" charset="0"/>
              </a:rPr>
              <a:t>This method involves grouping related tasks together into a complete, meaningful unit of work rather than splitting them into small, repetitive parts.</a:t>
            </a:r>
          </a:p>
          <a:p>
            <a:r>
              <a:rPr lang="en-US" sz="2200" dirty="0">
                <a:latin typeface="Times New Roman" panose="02020603050405020304" pitchFamily="18" charset="0"/>
                <a:cs typeface="Times New Roman" panose="02020603050405020304" pitchFamily="18" charset="0"/>
              </a:rPr>
              <a:t>It makes the job more comprehensive and interesting and gives a sense of ownership to employees over the work they perform.</a:t>
            </a:r>
          </a:p>
          <a:p>
            <a:pPr marL="0" indent="0">
              <a:buNone/>
            </a:pPr>
            <a:r>
              <a:rPr lang="en-US" sz="2200" b="1" dirty="0">
                <a:latin typeface="Times New Roman" panose="02020603050405020304" pitchFamily="18" charset="0"/>
                <a:cs typeface="Times New Roman" panose="02020603050405020304" pitchFamily="18" charset="0"/>
              </a:rPr>
              <a:t>5. Providing Performance Feedback and Employee Involvement</a:t>
            </a:r>
            <a:r>
              <a:rPr lang="en-US" sz="2200" dirty="0">
                <a:latin typeface="Times New Roman" panose="02020603050405020304" pitchFamily="18" charset="0"/>
                <a:cs typeface="Times New Roman" panose="02020603050405020304" pitchFamily="18" charset="0"/>
              </a:rPr>
              <a:t>: This method focuses on giving regular feedback to employees about their performance and involving them in decisions related to their work.</a:t>
            </a:r>
          </a:p>
          <a:p>
            <a:pPr marL="0" indent="0">
              <a:buNone/>
            </a:pPr>
            <a:r>
              <a:rPr lang="en-US" sz="2200" dirty="0">
                <a:latin typeface="Times New Roman" panose="02020603050405020304" pitchFamily="18" charset="0"/>
                <a:cs typeface="Times New Roman" panose="02020603050405020304" pitchFamily="18" charset="0"/>
              </a:rPr>
              <a:t>Feedback helps employees understand strengths and improve weaknesses, while involvement increases motivation, commitment, and job satisfaction.</a:t>
            </a:r>
          </a:p>
          <a:p>
            <a:pPr marL="0" indent="0">
              <a:buNone/>
            </a:pPr>
            <a:endParaRPr lang="en-IN" dirty="0"/>
          </a:p>
        </p:txBody>
      </p:sp>
    </p:spTree>
    <p:extLst>
      <p:ext uri="{BB962C8B-B14F-4D97-AF65-F5344CB8AC3E}">
        <p14:creationId xmlns:p14="http://schemas.microsoft.com/office/powerpoint/2010/main" val="39885029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1A48B1-A12C-5997-43D2-594AE5B6733F}"/>
              </a:ext>
            </a:extLst>
          </p:cNvPr>
          <p:cNvSpPr>
            <a:spLocks noGrp="1"/>
          </p:cNvSpPr>
          <p:nvPr>
            <p:ph idx="1"/>
          </p:nvPr>
        </p:nvSpPr>
        <p:spPr>
          <a:xfrm>
            <a:off x="838200" y="1530985"/>
            <a:ext cx="10515600" cy="4351338"/>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FACTORS TO CONSIDER IN JOB DESIGN</a:t>
            </a:r>
          </a:p>
          <a:p>
            <a:r>
              <a:rPr lang="en-US" sz="2000" dirty="0">
                <a:latin typeface="Times New Roman" panose="02020603050405020304" pitchFamily="18" charset="0"/>
                <a:cs typeface="Times New Roman" panose="02020603050405020304" pitchFamily="18" charset="0"/>
              </a:rPr>
              <a:t>Nature of tasks and required skills.</a:t>
            </a:r>
          </a:p>
          <a:p>
            <a:r>
              <a:rPr lang="en-US" sz="2000" dirty="0">
                <a:latin typeface="Times New Roman" panose="02020603050405020304" pitchFamily="18" charset="0"/>
                <a:cs typeface="Times New Roman" panose="02020603050405020304" pitchFamily="18" charset="0"/>
              </a:rPr>
              <a:t>Workload, time limits and work pace.</a:t>
            </a:r>
          </a:p>
          <a:p>
            <a:r>
              <a:rPr lang="en-US" sz="2000" dirty="0">
                <a:latin typeface="Times New Roman" panose="02020603050405020304" pitchFamily="18" charset="0"/>
                <a:cs typeface="Times New Roman" panose="02020603050405020304" pitchFamily="18" charset="0"/>
              </a:rPr>
              <a:t>Employee motivation and satisfaction.</a:t>
            </a:r>
          </a:p>
          <a:p>
            <a:r>
              <a:rPr lang="en-US" sz="2000" dirty="0">
                <a:latin typeface="Times New Roman" panose="02020603050405020304" pitchFamily="18" charset="0"/>
                <a:cs typeface="Times New Roman" panose="02020603050405020304" pitchFamily="18" charset="0"/>
              </a:rPr>
              <a:t>Safety, health and ergonomic factors.</a:t>
            </a:r>
          </a:p>
          <a:p>
            <a:r>
              <a:rPr lang="en-US" sz="2000" dirty="0">
                <a:latin typeface="Times New Roman" panose="02020603050405020304" pitchFamily="18" charset="0"/>
                <a:cs typeface="Times New Roman" panose="02020603050405020304" pitchFamily="18" charset="0"/>
              </a:rPr>
              <a:t>Scope for autonomy, feedback and growth.</a:t>
            </a:r>
          </a:p>
          <a:p>
            <a:r>
              <a:rPr lang="en-US" sz="2000" dirty="0">
                <a:latin typeface="Times New Roman" panose="02020603050405020304" pitchFamily="18" charset="0"/>
                <a:cs typeface="Times New Roman" panose="02020603050405020304" pitchFamily="18" charset="0"/>
              </a:rPr>
              <a:t>Fit between job requirements and employee capabilities.</a:t>
            </a:r>
          </a:p>
          <a:p>
            <a:pPr marL="0" indent="0">
              <a:buNone/>
            </a:pPr>
            <a:endParaRPr lang="en-IN"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59625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E9BA8D-A3BF-A887-45BD-B2D0BEFEAF76}"/>
              </a:ext>
            </a:extLst>
          </p:cNvPr>
          <p:cNvSpPr>
            <a:spLocks noGrp="1"/>
          </p:cNvSpPr>
          <p:nvPr>
            <p:ph idx="1"/>
          </p:nvPr>
        </p:nvSpPr>
        <p:spPr>
          <a:xfrm>
            <a:off x="838200" y="1784985"/>
            <a:ext cx="10515600" cy="4351338"/>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JOB SPECIFICATION</a:t>
            </a:r>
          </a:p>
          <a:p>
            <a:pPr marL="0" indent="0">
              <a:buNone/>
            </a:pPr>
            <a:r>
              <a:rPr lang="en-US" sz="2000" dirty="0">
                <a:latin typeface="Times New Roman" panose="02020603050405020304" pitchFamily="18" charset="0"/>
                <a:cs typeface="Times New Roman" panose="02020603050405020304" pitchFamily="18" charset="0"/>
              </a:rPr>
              <a:t>Job Specification converts the job description to qualifications that are required for, in performing the job. This is usually a statement which consists of qualification, characteristics, traits </a:t>
            </a:r>
            <a:r>
              <a:rPr lang="en-US" sz="2000" dirty="0" err="1">
                <a:latin typeface="Times New Roman" panose="02020603050405020304" pitchFamily="18" charset="0"/>
                <a:cs typeface="Times New Roman" panose="02020603050405020304" pitchFamily="18" charset="0"/>
              </a:rPr>
              <a:t>etc</a:t>
            </a:r>
            <a:r>
              <a:rPr lang="en-US" sz="2000" dirty="0">
                <a:latin typeface="Times New Roman" panose="02020603050405020304" pitchFamily="18" charset="0"/>
                <a:cs typeface="Times New Roman" panose="02020603050405020304" pitchFamily="18" charset="0"/>
              </a:rPr>
              <a:t>, for an employee to possess to perform his duties. The first thing here is to prepare a directory of all jobs and then the next step is to make a write up of each and every job.</a:t>
            </a:r>
          </a:p>
          <a:p>
            <a:pPr marL="0" indent="0">
              <a:buNone/>
            </a:pPr>
            <a:r>
              <a:rPr lang="en-US" sz="2000" b="1" dirty="0">
                <a:latin typeface="Times New Roman" panose="02020603050405020304" pitchFamily="18" charset="0"/>
                <a:cs typeface="Times New Roman" panose="02020603050405020304" pitchFamily="18" charset="0"/>
              </a:rPr>
              <a:t>Motivational Job Specification:</a:t>
            </a:r>
          </a:p>
          <a:p>
            <a:r>
              <a:rPr lang="en-US" sz="2000" dirty="0">
                <a:latin typeface="Times New Roman" panose="02020603050405020304" pitchFamily="18" charset="0"/>
                <a:cs typeface="Times New Roman" panose="02020603050405020304" pitchFamily="18" charset="0"/>
              </a:rPr>
              <a:t>Job Specification converts the job description to qualifications that are required for, in performing the job.</a:t>
            </a:r>
          </a:p>
          <a:p>
            <a:r>
              <a:rPr lang="en-US" sz="2000" dirty="0">
                <a:latin typeface="Times New Roman" panose="02020603050405020304" pitchFamily="18" charset="0"/>
                <a:cs typeface="Times New Roman" panose="02020603050405020304" pitchFamily="18" charset="0"/>
              </a:rPr>
              <a:t>This is usually a statement which consists of qualification, characteristics, traits </a:t>
            </a:r>
            <a:r>
              <a:rPr lang="en-US" sz="2000" dirty="0" err="1">
                <a:latin typeface="Times New Roman" panose="02020603050405020304" pitchFamily="18" charset="0"/>
                <a:cs typeface="Times New Roman" panose="02020603050405020304" pitchFamily="18" charset="0"/>
              </a:rPr>
              <a:t>etc</a:t>
            </a:r>
            <a:r>
              <a:rPr lang="en-US" sz="2000" dirty="0">
                <a:latin typeface="Times New Roman" panose="02020603050405020304" pitchFamily="18" charset="0"/>
                <a:cs typeface="Times New Roman" panose="02020603050405020304" pitchFamily="18" charset="0"/>
              </a:rPr>
              <a:t>, for an employee to possess to perform his duties.</a:t>
            </a:r>
          </a:p>
          <a:p>
            <a:r>
              <a:rPr lang="en-US" sz="2000" dirty="0">
                <a:latin typeface="Times New Roman" panose="02020603050405020304" pitchFamily="18" charset="0"/>
                <a:cs typeface="Times New Roman" panose="02020603050405020304" pitchFamily="18" charset="0"/>
              </a:rPr>
              <a:t>The first thing here is to prepare a directory of all jobs and then the next step is to make a write up of each and every job.</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98906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B68943-2BEC-93AF-8171-82A6A3670AD6}"/>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CONTENT OF JOB SPECIFICATION:</a:t>
            </a:r>
          </a:p>
          <a:p>
            <a:pPr marL="0" indent="0">
              <a:buNone/>
            </a:pPr>
            <a:r>
              <a:rPr lang="en-US" sz="2000" b="1" dirty="0">
                <a:latin typeface="Times New Roman" panose="02020603050405020304" pitchFamily="18" charset="0"/>
                <a:cs typeface="Times New Roman" panose="02020603050405020304" pitchFamily="18" charset="0"/>
              </a:rPr>
              <a:t>a) Physical Qualifications: </a:t>
            </a:r>
            <a:r>
              <a:rPr lang="en-US" sz="2000" dirty="0">
                <a:latin typeface="Times New Roman" panose="02020603050405020304" pitchFamily="18" charset="0"/>
                <a:cs typeface="Times New Roman" panose="02020603050405020304" pitchFamily="18" charset="0"/>
              </a:rPr>
              <a:t>These qualifications or specifications vary from job to job. Physical Qualifications are nothing but the capabilities of employees. These include height, weight, hearing, vision, capacity to handle machines etc.</a:t>
            </a:r>
          </a:p>
          <a:p>
            <a:pPr marL="0" indent="0">
              <a:buNone/>
            </a:pPr>
            <a:r>
              <a:rPr lang="en-US" sz="2000" b="1" dirty="0">
                <a:latin typeface="Times New Roman" panose="02020603050405020304" pitchFamily="18" charset="0"/>
                <a:cs typeface="Times New Roman" panose="02020603050405020304" pitchFamily="18" charset="0"/>
              </a:rPr>
              <a:t>b) Mental Qualifications: </a:t>
            </a:r>
            <a:r>
              <a:rPr lang="en-US" sz="2000" dirty="0">
                <a:latin typeface="Times New Roman" panose="02020603050405020304" pitchFamily="18" charset="0"/>
                <a:cs typeface="Times New Roman" panose="02020603050405020304" pitchFamily="18" charset="0"/>
              </a:rPr>
              <a:t>This includes the ability to interpret data, calculations, planning, general knowledge, judgment, memory etc.</a:t>
            </a:r>
          </a:p>
          <a:p>
            <a:pPr marL="0" indent="0">
              <a:buNone/>
            </a:pPr>
            <a:r>
              <a:rPr lang="en-US" sz="2000" b="1" dirty="0">
                <a:latin typeface="Times New Roman" panose="02020603050405020304" pitchFamily="18" charset="0"/>
                <a:cs typeface="Times New Roman" panose="02020603050405020304" pitchFamily="18" charset="0"/>
              </a:rPr>
              <a:t>c) Social and Emotional specifications: </a:t>
            </a:r>
            <a:r>
              <a:rPr lang="en-US" sz="2000" dirty="0">
                <a:latin typeface="Times New Roman" panose="02020603050405020304" pitchFamily="18" charset="0"/>
                <a:cs typeface="Times New Roman" panose="02020603050405020304" pitchFamily="18" charset="0"/>
              </a:rPr>
              <a:t>This is vital for the role of Managers and Supervisors. It includes emotional constancy and elasticity. It also includes the way they dress, personality and relationship.</a:t>
            </a:r>
          </a:p>
          <a:p>
            <a:pPr marL="0" indent="0">
              <a:buNone/>
            </a:pPr>
            <a:r>
              <a:rPr lang="en-US" sz="2000" b="1" dirty="0">
                <a:latin typeface="Times New Roman" panose="02020603050405020304" pitchFamily="18" charset="0"/>
                <a:cs typeface="Times New Roman" panose="02020603050405020304" pitchFamily="18" charset="0"/>
              </a:rPr>
              <a:t>d) Behavioral Qualifications: </a:t>
            </a:r>
            <a:r>
              <a:rPr lang="en-US" sz="2000" dirty="0">
                <a:latin typeface="Times New Roman" panose="02020603050405020304" pitchFamily="18" charset="0"/>
                <a:cs typeface="Times New Roman" panose="02020603050405020304" pitchFamily="18" charset="0"/>
              </a:rPr>
              <a:t>This qualification is very important in selecting employees for higher levels of management. This specification asks to depict the acts of the managers rather than traits which cause those acts. This includes creativity, research, maturity level, dominance</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48928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3419F8-0F4A-0C17-52CE-A0C122E952F9}"/>
              </a:ext>
            </a:extLst>
          </p:cNvPr>
          <p:cNvSpPr>
            <a:spLocks noGrp="1"/>
          </p:cNvSpPr>
          <p:nvPr>
            <p:ph idx="1"/>
          </p:nvPr>
        </p:nvSpPr>
        <p:spPr/>
        <p:txBody>
          <a:bodyPr>
            <a:normAutofit/>
          </a:bodyPr>
          <a:lstStyle/>
          <a:p>
            <a:pPr marL="0" indent="0">
              <a:buNone/>
            </a:pPr>
            <a:r>
              <a:rPr lang="en-IN" sz="2000" b="1" dirty="0">
                <a:latin typeface="Times New Roman" panose="02020603050405020304" pitchFamily="18" charset="0"/>
                <a:cs typeface="Times New Roman" panose="02020603050405020304" pitchFamily="18" charset="0"/>
              </a:rPr>
              <a:t>CREATION OF FUNCTIONAL SPECIFICATION</a:t>
            </a:r>
          </a:p>
          <a:p>
            <a:r>
              <a:rPr lang="en-US" sz="2000" dirty="0">
                <a:latin typeface="Times New Roman" panose="02020603050405020304" pitchFamily="18" charset="0"/>
                <a:cs typeface="Times New Roman" panose="02020603050405020304" pitchFamily="18" charset="0"/>
              </a:rPr>
              <a:t>A job function is a list of actions performed by an employee in a certain position that describes the main responsibilities of their job.</a:t>
            </a:r>
          </a:p>
          <a:p>
            <a:r>
              <a:rPr lang="en-US" sz="2000" dirty="0">
                <a:latin typeface="Times New Roman" panose="02020603050405020304" pitchFamily="18" charset="0"/>
                <a:cs typeface="Times New Roman" panose="02020603050405020304" pitchFamily="18" charset="0"/>
              </a:rPr>
              <a:t>Job functions often appear as a list of daily tasks that an employee completes Skills refer to the proficiency required to use the knowledge to perform the job. </a:t>
            </a:r>
          </a:p>
          <a:p>
            <a:r>
              <a:rPr lang="en-US" sz="2000" dirty="0">
                <a:latin typeface="Times New Roman" panose="02020603050405020304" pitchFamily="18" charset="0"/>
                <a:cs typeface="Times New Roman" panose="02020603050405020304" pitchFamily="18" charset="0"/>
              </a:rPr>
              <a:t>Generally technical qualities are job specific, that is, technical qualities which are relevant to a particular job will not be relevant to another job if both jobs differ significantly.</a:t>
            </a:r>
          </a:p>
          <a:p>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qualities are not job-specific but are of universal nature and are applicable in most of the jobs.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93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AF3AE4-1EE6-499D-5763-77C608595565}"/>
              </a:ext>
            </a:extLst>
          </p:cNvPr>
          <p:cNvSpPr>
            <a:spLocks noGrp="1"/>
          </p:cNvSpPr>
          <p:nvPr>
            <p:ph idx="1"/>
          </p:nvPr>
        </p:nvSpPr>
        <p:spPr/>
        <p:txBody>
          <a:bodyPr>
            <a:normAutofit fontScale="92500" lnSpcReduction="10000"/>
          </a:bodyPr>
          <a:lstStyle/>
          <a:p>
            <a:pPr marL="0" indent="0">
              <a:buNone/>
            </a:pPr>
            <a:r>
              <a:rPr lang="en-US" sz="2000" b="1" dirty="0">
                <a:latin typeface="Times New Roman" panose="02020603050405020304" pitchFamily="18" charset="0"/>
                <a:cs typeface="Times New Roman" panose="02020603050405020304" pitchFamily="18" charset="0"/>
              </a:rPr>
              <a:t>CREATION OF BEHAVIOURAL SPECIFICATION</a:t>
            </a:r>
          </a:p>
          <a:p>
            <a:r>
              <a:rPr lang="en-US" sz="2000" dirty="0">
                <a:latin typeface="Times New Roman" panose="02020603050405020304" pitchFamily="18" charset="0"/>
                <a:cs typeface="Times New Roman" panose="02020603050405020304" pitchFamily="18" charset="0"/>
              </a:rPr>
              <a:t>It is very important in selecting employees for higher levels of management.</a:t>
            </a:r>
          </a:p>
          <a:p>
            <a:r>
              <a:rPr lang="en-US" sz="2000" dirty="0">
                <a:latin typeface="Times New Roman" panose="02020603050405020304" pitchFamily="18" charset="0"/>
                <a:cs typeface="Times New Roman" panose="02020603050405020304" pitchFamily="18" charset="0"/>
              </a:rPr>
              <a:t>This specification asks to depict the acts of the managers rather than traits which cause those acts.</a:t>
            </a:r>
          </a:p>
          <a:p>
            <a:r>
              <a:rPr lang="en-US" sz="2000" dirty="0">
                <a:latin typeface="Times New Roman" panose="02020603050405020304" pitchFamily="18" charset="0"/>
                <a:cs typeface="Times New Roman" panose="02020603050405020304" pitchFamily="18" charset="0"/>
              </a:rPr>
              <a:t>This Includes creativity, research, maturity level, dominance.</a:t>
            </a:r>
          </a:p>
          <a:p>
            <a:pPr marL="0" indent="0">
              <a:buNone/>
            </a:pPr>
            <a:r>
              <a:rPr lang="en-US" sz="2000" b="1" dirty="0">
                <a:latin typeface="Times New Roman" panose="02020603050405020304" pitchFamily="18" charset="0"/>
                <a:cs typeface="Times New Roman" panose="02020603050405020304" pitchFamily="18" charset="0"/>
              </a:rPr>
              <a:t>EMPLOYER BRANDING:</a:t>
            </a:r>
          </a:p>
          <a:p>
            <a:pPr marL="0" indent="0">
              <a:buNone/>
            </a:pPr>
            <a:r>
              <a:rPr lang="en-US" sz="2000" dirty="0">
                <a:latin typeface="Times New Roman" panose="02020603050405020304" pitchFamily="18" charset="0"/>
                <a:cs typeface="Times New Roman" panose="02020603050405020304" pitchFamily="18" charset="0"/>
              </a:rPr>
              <a:t>Employer branding is the process of managing and influencing your reputation as an employer among job seekers, employees and key stakeholders. It encompasses everything you do to position your organization as an employer of choice.</a:t>
            </a:r>
          </a:p>
          <a:p>
            <a:pPr marL="0" indent="0">
              <a:buNone/>
            </a:pPr>
            <a:r>
              <a:rPr lang="en-US" sz="2000" b="1" dirty="0">
                <a:latin typeface="Times New Roman" panose="02020603050405020304" pitchFamily="18" charset="0"/>
                <a:cs typeface="Times New Roman" panose="02020603050405020304" pitchFamily="18" charset="0"/>
              </a:rPr>
              <a:t>IMPORTANCE OF EMPLOYER BRANDING</a:t>
            </a:r>
          </a:p>
          <a:p>
            <a:r>
              <a:rPr lang="en-US" sz="2000" dirty="0">
                <a:latin typeface="Times New Roman" panose="02020603050405020304" pitchFamily="18" charset="0"/>
                <a:cs typeface="Times New Roman" panose="02020603050405020304" pitchFamily="18" charset="0"/>
              </a:rPr>
              <a:t>95% of candidates identify a company’s reputation as a key consideration when exploring new career opportunities ..</a:t>
            </a:r>
          </a:p>
          <a:p>
            <a:r>
              <a:rPr lang="en-US" sz="2000" dirty="0">
                <a:latin typeface="Times New Roman" panose="02020603050405020304" pitchFamily="18" charset="0"/>
                <a:cs typeface="Times New Roman" panose="02020603050405020304" pitchFamily="18" charset="0"/>
              </a:rPr>
              <a:t>66% of job seekers want to learn about your culture and values .. Candidates are literally telling us what they want to see during the job search. Your employer branding efforts can be a great way to communicate these features.</a:t>
            </a:r>
          </a:p>
        </p:txBody>
      </p:sp>
    </p:spTree>
    <p:extLst>
      <p:ext uri="{BB962C8B-B14F-4D97-AF65-F5344CB8AC3E}">
        <p14:creationId xmlns:p14="http://schemas.microsoft.com/office/powerpoint/2010/main" val="1985017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EDAAE6B-5D76-8454-304B-853E3546F9AA}"/>
              </a:ext>
            </a:extLst>
          </p:cNvPr>
          <p:cNvSpPr>
            <a:spLocks noGrp="1"/>
          </p:cNvSpPr>
          <p:nvPr>
            <p:ph idx="1"/>
          </p:nvPr>
        </p:nvSpPr>
        <p:spPr/>
        <p:txBody>
          <a:bodyPr>
            <a:normAutofit/>
          </a:bodyPr>
          <a:lstStyle/>
          <a:p>
            <a:r>
              <a:rPr lang="en-US" sz="2000" dirty="0">
                <a:latin typeface="Times New Roman" panose="02020603050405020304" pitchFamily="18" charset="0"/>
                <a:cs typeface="Times New Roman" panose="02020603050405020304" pitchFamily="18" charset="0"/>
              </a:rPr>
              <a:t>69% of candidates would reject an offer from a company with a bad employer brand, even if they were unemployed . Even the fear of unemployment isn’t enough to overcome a negative employer brand.</a:t>
            </a:r>
          </a:p>
          <a:p>
            <a:r>
              <a:rPr lang="en-US" sz="2000" dirty="0">
                <a:latin typeface="Times New Roman" panose="02020603050405020304" pitchFamily="18" charset="0"/>
                <a:cs typeface="Times New Roman" panose="02020603050405020304" pitchFamily="18" charset="0"/>
              </a:rPr>
              <a:t>40% of passive candidates would accept a new position without an increase in pay if the company had a good employer brand A positive employer brand is all it takes to overcome the stigma associated with a lateral move for nearly half of the workforce.</a:t>
            </a:r>
          </a:p>
          <a:p>
            <a:r>
              <a:rPr lang="en-US" sz="2000" dirty="0">
                <a:latin typeface="Times New Roman" panose="02020603050405020304" pitchFamily="18" charset="0"/>
                <a:cs typeface="Times New Roman" panose="02020603050405020304" pitchFamily="18" charset="0"/>
              </a:rPr>
              <a:t>As much as 23% of the 18-34 year old workforce would accept a pay cut for an opportunity to join a company with a good employer brand While we would never recommend intentionally underbidding your competitors, this goes to show the power of reputation.</a:t>
            </a:r>
            <a:endParaRPr lang="en-IN" sz="20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42831025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5D7A7A-D7F0-AE85-D15D-A187850B0ADA}"/>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SOCIAL MEDIA:</a:t>
            </a:r>
          </a:p>
          <a:p>
            <a:r>
              <a:rPr lang="en-US" sz="2000" dirty="0">
                <a:latin typeface="Times New Roman" panose="02020603050405020304" pitchFamily="18" charset="0"/>
                <a:cs typeface="Times New Roman" panose="02020603050405020304" pitchFamily="18" charset="0"/>
              </a:rPr>
              <a:t>Social media allows potential recruits to get a feel for what the company is like before they apply.</a:t>
            </a:r>
          </a:p>
          <a:p>
            <a:r>
              <a:rPr lang="en-US" sz="2000" dirty="0">
                <a:latin typeface="Times New Roman" panose="02020603050405020304" pitchFamily="18" charset="0"/>
                <a:cs typeface="Times New Roman" panose="02020603050405020304" pitchFamily="18" charset="0"/>
              </a:rPr>
              <a:t>By encouraging potential recruits to get to know the company culture before accepting a position, you ensure the candidate is the right fit for the company.</a:t>
            </a:r>
          </a:p>
          <a:p>
            <a:r>
              <a:rPr lang="en-US" sz="2000" dirty="0">
                <a:latin typeface="Times New Roman" panose="02020603050405020304" pitchFamily="18" charset="0"/>
                <a:cs typeface="Times New Roman" panose="02020603050405020304" pitchFamily="18" charset="0"/>
              </a:rPr>
              <a:t>Social recruiting is effective, not just in finding you the ideal candidate, but also in increasing the visibility of your brand.</a:t>
            </a:r>
          </a:p>
          <a:p>
            <a:r>
              <a:rPr lang="en-US" sz="2000" dirty="0">
                <a:latin typeface="Times New Roman" panose="02020603050405020304" pitchFamily="18" charset="0"/>
                <a:cs typeface="Times New Roman" panose="02020603050405020304" pitchFamily="18" charset="0"/>
              </a:rPr>
              <a:t>By advertising new positions on social media, you strengthen your brand and create some level of trust among potential employees.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8579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EB1F94-8B41-AFF0-7C87-605BCE924A33}"/>
              </a:ext>
            </a:extLst>
          </p:cNvPr>
          <p:cNvSpPr>
            <a:spLocks noGrp="1"/>
          </p:cNvSpPr>
          <p:nvPr>
            <p:ph idx="1"/>
          </p:nvPr>
        </p:nvSpPr>
        <p:spPr>
          <a:xfrm>
            <a:off x="386080" y="1483360"/>
            <a:ext cx="11358880" cy="51308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PURPOSES AND USES OF JOB ANALYSIS</a:t>
            </a:r>
          </a:p>
          <a:p>
            <a:r>
              <a:rPr lang="en-US" sz="2200" b="1" dirty="0">
                <a:latin typeface="Times New Roman" panose="02020603050405020304" pitchFamily="18" charset="0"/>
                <a:cs typeface="Times New Roman" panose="02020603050405020304" pitchFamily="18" charset="0"/>
              </a:rPr>
              <a:t>Job Description and Specification: </a:t>
            </a:r>
            <a:r>
              <a:rPr lang="en-US" sz="2200" dirty="0">
                <a:latin typeface="Times New Roman" panose="02020603050405020304" pitchFamily="18" charset="0"/>
                <a:cs typeface="Times New Roman" panose="02020603050405020304" pitchFamily="18" charset="0"/>
              </a:rPr>
              <a:t>Job analysis helps in preparing job descriptions (which define duties, responsibilities, and working conditions) and job specifications (which outline the qualifications, skills, and experience needed). These two documents are essential for managing human resources effectively.</a:t>
            </a:r>
          </a:p>
          <a:p>
            <a:r>
              <a:rPr lang="en-US" sz="2200" b="1" dirty="0">
                <a:latin typeface="Times New Roman" panose="02020603050405020304" pitchFamily="18" charset="0"/>
                <a:cs typeface="Times New Roman" panose="02020603050405020304" pitchFamily="18" charset="0"/>
              </a:rPr>
              <a:t>Recruitment and Selection: </a:t>
            </a:r>
            <a:r>
              <a:rPr lang="en-US" sz="2200" dirty="0">
                <a:latin typeface="Times New Roman" panose="02020603050405020304" pitchFamily="18" charset="0"/>
                <a:cs typeface="Times New Roman" panose="02020603050405020304" pitchFamily="18" charset="0"/>
              </a:rPr>
              <a:t>It provides a clear picture of what kind of candidate is suitable for a particular job. This helps HR managers prepare accurate job advertisements, shortlist applicants, and select the right person for the job.</a:t>
            </a:r>
          </a:p>
          <a:p>
            <a:r>
              <a:rPr lang="en-US" sz="2200" b="1" dirty="0">
                <a:latin typeface="Times New Roman" panose="02020603050405020304" pitchFamily="18" charset="0"/>
                <a:cs typeface="Times New Roman" panose="02020603050405020304" pitchFamily="18" charset="0"/>
              </a:rPr>
              <a:t>Training and Development: </a:t>
            </a:r>
            <a:r>
              <a:rPr lang="en-US" sz="2200" dirty="0">
                <a:latin typeface="Times New Roman" panose="02020603050405020304" pitchFamily="18" charset="0"/>
                <a:cs typeface="Times New Roman" panose="02020603050405020304" pitchFamily="18" charset="0"/>
              </a:rPr>
              <a:t>By identifying the skills and knowledge required for a job, job analysis helps determine the training needs of employees. It ensures that training programs are designed to fill skill gaps and improve job performance.</a:t>
            </a:r>
          </a:p>
          <a:p>
            <a:r>
              <a:rPr lang="en-US" sz="2200" b="1" dirty="0">
                <a:latin typeface="Times New Roman" panose="02020603050405020304" pitchFamily="18" charset="0"/>
                <a:cs typeface="Times New Roman" panose="02020603050405020304" pitchFamily="18" charset="0"/>
              </a:rPr>
              <a:t>Performance Appraisal: </a:t>
            </a:r>
            <a:r>
              <a:rPr lang="en-US" sz="2200" dirty="0">
                <a:latin typeface="Times New Roman" panose="02020603050405020304" pitchFamily="18" charset="0"/>
                <a:cs typeface="Times New Roman" panose="02020603050405020304" pitchFamily="18" charset="0"/>
              </a:rPr>
              <a:t>Job analysis sets performance standards by clearly defining job duties and responsibilities. This makes it easier to evaluate employee performance objectively against those standards</a:t>
            </a:r>
            <a:r>
              <a:rPr lang="en-US" sz="2200" dirty="0"/>
              <a:t>.</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6766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A78C39-F5BB-5691-5305-8222809661B7}"/>
              </a:ext>
            </a:extLst>
          </p:cNvPr>
          <p:cNvSpPr>
            <a:spLocks noGrp="1"/>
          </p:cNvSpPr>
          <p:nvPr>
            <p:ph idx="1"/>
          </p:nvPr>
        </p:nvSpPr>
        <p:spPr>
          <a:xfrm>
            <a:off x="284480" y="1422400"/>
            <a:ext cx="11602720" cy="528320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Compensation Management: </a:t>
            </a:r>
            <a:r>
              <a:rPr lang="en-US" sz="2200" dirty="0">
                <a:latin typeface="Times New Roman" panose="02020603050405020304" pitchFamily="18" charset="0"/>
                <a:cs typeface="Times New Roman" panose="02020603050405020304" pitchFamily="18" charset="0"/>
              </a:rPr>
              <a:t>It helps in determining fair and equitable pay structures. When the value and requirements of each job are known, organizations can fix wages or salaries accordingly.</a:t>
            </a:r>
          </a:p>
          <a:p>
            <a:pPr marL="0" indent="0">
              <a:buNone/>
            </a:pPr>
            <a:r>
              <a:rPr lang="en-US" sz="2200" b="1" dirty="0">
                <a:latin typeface="Times New Roman" panose="02020603050405020304" pitchFamily="18" charset="0"/>
                <a:cs typeface="Times New Roman" panose="02020603050405020304" pitchFamily="18" charset="0"/>
              </a:rPr>
              <a:t>Job Evaluation: </a:t>
            </a:r>
            <a:r>
              <a:rPr lang="en-US" sz="2200" dirty="0">
                <a:latin typeface="Times New Roman" panose="02020603050405020304" pitchFamily="18" charset="0"/>
                <a:cs typeface="Times New Roman" panose="02020603050405020304" pitchFamily="18" charset="0"/>
              </a:rPr>
              <a:t>Job analysis serves as a basis for comparing and ranking jobs within the organization. This helps in maintaining internal equity in terms of pay and job importance.</a:t>
            </a:r>
          </a:p>
          <a:p>
            <a:pPr marL="0" indent="0">
              <a:buNone/>
            </a:pPr>
            <a:r>
              <a:rPr lang="en-US" sz="2200" b="1" dirty="0">
                <a:latin typeface="Times New Roman" panose="02020603050405020304" pitchFamily="18" charset="0"/>
                <a:cs typeface="Times New Roman" panose="02020603050405020304" pitchFamily="18" charset="0"/>
              </a:rPr>
              <a:t>Job Design and Redesign: </a:t>
            </a:r>
            <a:r>
              <a:rPr lang="en-US" sz="2200" dirty="0">
                <a:latin typeface="Times New Roman" panose="02020603050405020304" pitchFamily="18" charset="0"/>
                <a:cs typeface="Times New Roman" panose="02020603050405020304" pitchFamily="18" charset="0"/>
              </a:rPr>
              <a:t>Information from job analysis is useful in designing jobs that improve employee motivation, satisfaction, and efficiency. It also helps in redesigning jobs when work methods or technologies change.</a:t>
            </a:r>
          </a:p>
          <a:p>
            <a:pPr marL="0" indent="0">
              <a:buNone/>
            </a:pPr>
            <a:r>
              <a:rPr lang="en-US" sz="2200" b="1" dirty="0">
                <a:latin typeface="Times New Roman" panose="02020603050405020304" pitchFamily="18" charset="0"/>
                <a:cs typeface="Times New Roman" panose="02020603050405020304" pitchFamily="18" charset="0"/>
              </a:rPr>
              <a:t>Career Planning and Succession Planning: </a:t>
            </a:r>
            <a:r>
              <a:rPr lang="en-US" sz="2200" dirty="0">
                <a:latin typeface="Times New Roman" panose="02020603050405020304" pitchFamily="18" charset="0"/>
                <a:cs typeface="Times New Roman" panose="02020603050405020304" pitchFamily="18" charset="0"/>
              </a:rPr>
              <a:t>It provides information about the skills and qualifications required for different positions, which helps employees plan their career paths and organizations identify potential future leaders.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2497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ECFBF2-F04F-7DEE-85FC-E510E29F61FA}"/>
              </a:ext>
            </a:extLst>
          </p:cNvPr>
          <p:cNvSpPr>
            <a:spLocks noGrp="1"/>
          </p:cNvSpPr>
          <p:nvPr>
            <p:ph idx="1"/>
          </p:nvPr>
        </p:nvSpPr>
        <p:spPr>
          <a:xfrm>
            <a:off x="314960" y="1503680"/>
            <a:ext cx="11582400" cy="515112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PROCESS OF JOB ANALYSIS</a:t>
            </a:r>
          </a:p>
          <a:p>
            <a:pPr marL="0" indent="0">
              <a:buNone/>
            </a:pPr>
            <a:r>
              <a:rPr lang="en-US" sz="2200" dirty="0">
                <a:latin typeface="Times New Roman" panose="02020603050405020304" pitchFamily="18" charset="0"/>
                <a:cs typeface="Times New Roman" panose="02020603050405020304" pitchFamily="18" charset="0"/>
              </a:rPr>
              <a:t>Step 1: Identify purpose of job analysis</a:t>
            </a:r>
          </a:p>
          <a:p>
            <a:pPr marL="0" indent="0">
              <a:buNone/>
            </a:pPr>
            <a:r>
              <a:rPr lang="en-US" sz="2200" dirty="0">
                <a:latin typeface="Times New Roman" panose="02020603050405020304" pitchFamily="18" charset="0"/>
                <a:cs typeface="Times New Roman" panose="02020603050405020304" pitchFamily="18" charset="0"/>
              </a:rPr>
              <a:t>Step 2: Selecting the analysts</a:t>
            </a:r>
          </a:p>
          <a:p>
            <a:pPr marL="0" indent="0">
              <a:buNone/>
            </a:pPr>
            <a:r>
              <a:rPr lang="en-US" sz="2200" dirty="0">
                <a:latin typeface="Times New Roman" panose="02020603050405020304" pitchFamily="18" charset="0"/>
                <a:cs typeface="Times New Roman" panose="02020603050405020304" pitchFamily="18" charset="0"/>
              </a:rPr>
              <a:t>Step 3: Selecting the appropriate method</a:t>
            </a:r>
          </a:p>
          <a:p>
            <a:pPr marL="0" indent="0">
              <a:buNone/>
            </a:pPr>
            <a:r>
              <a:rPr lang="en-US" sz="2200" dirty="0">
                <a:latin typeface="Times New Roman" panose="02020603050405020304" pitchFamily="18" charset="0"/>
                <a:cs typeface="Times New Roman" panose="02020603050405020304" pitchFamily="18" charset="0"/>
              </a:rPr>
              <a:t>Step 4: Train the analysts</a:t>
            </a:r>
          </a:p>
          <a:p>
            <a:pPr marL="0" indent="0">
              <a:buNone/>
            </a:pPr>
            <a:r>
              <a:rPr lang="en-US" sz="2200" dirty="0">
                <a:latin typeface="Times New Roman" panose="02020603050405020304" pitchFamily="18" charset="0"/>
                <a:cs typeface="Times New Roman" panose="02020603050405020304" pitchFamily="18" charset="0"/>
              </a:rPr>
              <a:t>Step 5: Preparation of job analysis</a:t>
            </a:r>
          </a:p>
          <a:p>
            <a:pPr marL="0" indent="0">
              <a:buNone/>
            </a:pPr>
            <a:r>
              <a:rPr lang="en-US" sz="2200" dirty="0">
                <a:latin typeface="Times New Roman" panose="02020603050405020304" pitchFamily="18" charset="0"/>
                <a:cs typeface="Times New Roman" panose="02020603050405020304" pitchFamily="18" charset="0"/>
              </a:rPr>
              <a:t>Step 6: Collecting data</a:t>
            </a:r>
          </a:p>
          <a:p>
            <a:pPr marL="0" indent="0">
              <a:buNone/>
            </a:pPr>
            <a:r>
              <a:rPr lang="en-US" sz="2200" dirty="0">
                <a:latin typeface="Times New Roman" panose="02020603050405020304" pitchFamily="18" charset="0"/>
                <a:cs typeface="Times New Roman" panose="02020603050405020304" pitchFamily="18" charset="0"/>
              </a:rPr>
              <a:t>Step 7: Review and verify data</a:t>
            </a:r>
          </a:p>
          <a:p>
            <a:pPr marL="0" indent="0">
              <a:buNone/>
            </a:pPr>
            <a:r>
              <a:rPr lang="en-US" sz="2200" dirty="0">
                <a:latin typeface="Times New Roman" panose="02020603050405020304" pitchFamily="18" charset="0"/>
                <a:cs typeface="Times New Roman" panose="02020603050405020304" pitchFamily="18" charset="0"/>
              </a:rPr>
              <a:t>Step 8: Develop a job description and job specification</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4526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FB5D27-EF0A-4ADC-FBF4-8413F6CB94BA}"/>
              </a:ext>
            </a:extLst>
          </p:cNvPr>
          <p:cNvSpPr>
            <a:spLocks noGrp="1"/>
          </p:cNvSpPr>
          <p:nvPr>
            <p:ph idx="1"/>
          </p:nvPr>
        </p:nvSpPr>
        <p:spPr>
          <a:xfrm>
            <a:off x="436880" y="1391920"/>
            <a:ext cx="11216640" cy="531368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1. Identify the Purpose of Job Analysis: </a:t>
            </a:r>
            <a:r>
              <a:rPr lang="en-US" sz="2200" dirty="0">
                <a:latin typeface="Times New Roman" panose="02020603050405020304" pitchFamily="18" charset="0"/>
                <a:cs typeface="Times New Roman" panose="02020603050405020304" pitchFamily="18" charset="0"/>
              </a:rPr>
              <a:t>The first step is to determine why job analysis is being conducted. The purpose may be for recruitment, selection, training, job evaluation, or performance appraisal. Identifying the purpose helps in deciding what type of data needs to be collected and which methods are most suitable.</a:t>
            </a:r>
          </a:p>
          <a:p>
            <a:pPr marL="0" indent="0">
              <a:buNone/>
            </a:pPr>
            <a:r>
              <a:rPr lang="en-US" sz="2200" b="1" dirty="0">
                <a:latin typeface="Times New Roman" panose="02020603050405020304" pitchFamily="18" charset="0"/>
                <a:cs typeface="Times New Roman" panose="02020603050405020304" pitchFamily="18" charset="0"/>
              </a:rPr>
              <a:t>2. Selecting the Analysts: </a:t>
            </a:r>
            <a:r>
              <a:rPr lang="en-US" sz="2200" dirty="0">
                <a:latin typeface="Times New Roman" panose="02020603050405020304" pitchFamily="18" charset="0"/>
                <a:cs typeface="Times New Roman" panose="02020603050405020304" pitchFamily="18" charset="0"/>
              </a:rPr>
              <a:t>Job analysis can be done by HR professionals, line managers, job incumbents, or external consultants. The analyst should have a good understanding of both the job and the organization to collect accurate information.</a:t>
            </a:r>
          </a:p>
          <a:p>
            <a:pPr marL="0" indent="0">
              <a:buNone/>
            </a:pPr>
            <a:r>
              <a:rPr lang="en-US" sz="2200" b="1" dirty="0">
                <a:latin typeface="Times New Roman" panose="02020603050405020304" pitchFamily="18" charset="0"/>
                <a:cs typeface="Times New Roman" panose="02020603050405020304" pitchFamily="18" charset="0"/>
              </a:rPr>
              <a:t>3. Selecting the Appropriate Method: </a:t>
            </a:r>
            <a:r>
              <a:rPr lang="en-US" sz="2200" dirty="0">
                <a:latin typeface="Times New Roman" panose="02020603050405020304" pitchFamily="18" charset="0"/>
                <a:cs typeface="Times New Roman" panose="02020603050405020304" pitchFamily="18" charset="0"/>
              </a:rPr>
              <a:t>This step involves:</a:t>
            </a:r>
          </a:p>
          <a:p>
            <a:r>
              <a:rPr lang="en-US" sz="2200" dirty="0">
                <a:latin typeface="Times New Roman" panose="02020603050405020304" pitchFamily="18" charset="0"/>
                <a:cs typeface="Times New Roman" panose="02020603050405020304" pitchFamily="18" charset="0"/>
              </a:rPr>
              <a:t>Selecting representative jobs (especially when many similar roles exist).</a:t>
            </a:r>
          </a:p>
          <a:p>
            <a:r>
              <a:rPr lang="en-US" sz="2200" dirty="0">
                <a:latin typeface="Times New Roman" panose="02020603050405020304" pitchFamily="18" charset="0"/>
                <a:cs typeface="Times New Roman" panose="02020603050405020304" pitchFamily="18" charset="0"/>
              </a:rPr>
              <a:t>Reviewing background information such as organization charts and process charts.</a:t>
            </a:r>
          </a:p>
          <a:p>
            <a:r>
              <a:rPr lang="en-US" sz="2200" dirty="0">
                <a:latin typeface="Times New Roman" panose="02020603050405020304" pitchFamily="18" charset="0"/>
                <a:cs typeface="Times New Roman" panose="02020603050405020304" pitchFamily="18" charset="0"/>
              </a:rPr>
              <a:t>Choosing data collection methods like interviews, questionnaires, observation, or technical conferences after understanding their advantages and disadvantages.</a:t>
            </a:r>
          </a:p>
          <a:p>
            <a:r>
              <a:rPr lang="en-US" sz="2200" dirty="0">
                <a:latin typeface="Times New Roman" panose="02020603050405020304" pitchFamily="18" charset="0"/>
                <a:cs typeface="Times New Roman" panose="02020603050405020304" pitchFamily="18" charset="0"/>
              </a:rPr>
              <a:t>Deciding on the sample size—how many positions will be studied.</a:t>
            </a:r>
          </a:p>
          <a:p>
            <a:pPr marL="0" indent="0">
              <a:buNone/>
            </a:pPr>
            <a:endParaRPr lang="en-IN" dirty="0"/>
          </a:p>
        </p:txBody>
      </p:sp>
    </p:spTree>
    <p:extLst>
      <p:ext uri="{BB962C8B-B14F-4D97-AF65-F5344CB8AC3E}">
        <p14:creationId xmlns:p14="http://schemas.microsoft.com/office/powerpoint/2010/main" val="2374136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AA24D7-41CB-C9DA-0B0A-5257D5782A31}"/>
              </a:ext>
            </a:extLst>
          </p:cNvPr>
          <p:cNvSpPr>
            <a:spLocks noGrp="1"/>
          </p:cNvSpPr>
          <p:nvPr>
            <p:ph idx="1"/>
          </p:nvPr>
        </p:nvSpPr>
        <p:spPr>
          <a:xfrm>
            <a:off x="294640" y="1564640"/>
            <a:ext cx="11592560" cy="5039359"/>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4. Train the Analysts: </a:t>
            </a:r>
            <a:r>
              <a:rPr lang="en-US" sz="2400" dirty="0">
                <a:latin typeface="Times New Roman" panose="02020603050405020304" pitchFamily="18" charset="0"/>
                <a:cs typeface="Times New Roman" panose="02020603050405020304" pitchFamily="18" charset="0"/>
              </a:rPr>
              <a:t>If internal staff are selected to conduct the job analysis, they must be trained on how to apply the selected methods properly to ensure consistency and accuracy.</a:t>
            </a:r>
          </a:p>
          <a:p>
            <a:pPr marL="0" indent="0">
              <a:buNone/>
            </a:pPr>
            <a:r>
              <a:rPr lang="en-US" sz="2400" b="1" dirty="0">
                <a:latin typeface="Times New Roman" panose="02020603050405020304" pitchFamily="18" charset="0"/>
                <a:cs typeface="Times New Roman" panose="02020603050405020304" pitchFamily="18" charset="0"/>
              </a:rPr>
              <a:t>5. Preparation for Job Analysis: </a:t>
            </a:r>
            <a:r>
              <a:rPr lang="en-US" sz="2400" dirty="0">
                <a:latin typeface="Times New Roman" panose="02020603050405020304" pitchFamily="18" charset="0"/>
                <a:cs typeface="Times New Roman" panose="02020603050405020304" pitchFamily="18" charset="0"/>
              </a:rPr>
              <a:t>Before data collection begins, the analyst must prepare by:</a:t>
            </a:r>
          </a:p>
          <a:p>
            <a:r>
              <a:rPr lang="en-US" sz="2400" dirty="0">
                <a:latin typeface="Times New Roman" panose="02020603050405020304" pitchFamily="18" charset="0"/>
                <a:cs typeface="Times New Roman" panose="02020603050405020304" pitchFamily="18" charset="0"/>
              </a:rPr>
              <a:t>Communicating about the project to all concerned employees.</a:t>
            </a:r>
          </a:p>
          <a:p>
            <a:r>
              <a:rPr lang="en-US" sz="2400" dirty="0">
                <a:latin typeface="Times New Roman" panose="02020603050405020304" pitchFamily="18" charset="0"/>
                <a:cs typeface="Times New Roman" panose="02020603050405020304" pitchFamily="18" charset="0"/>
              </a:rPr>
              <a:t>Preparing documents and tools such as interview questions and questionnaires to ensure smooth data collection.</a:t>
            </a:r>
          </a:p>
          <a:p>
            <a:pPr marL="0" indent="0">
              <a:buNone/>
            </a:pPr>
            <a:r>
              <a:rPr lang="en-US" sz="2400" b="1" dirty="0">
                <a:latin typeface="Times New Roman" panose="02020603050405020304" pitchFamily="18" charset="0"/>
                <a:cs typeface="Times New Roman" panose="02020603050405020304" pitchFamily="18" charset="0"/>
              </a:rPr>
              <a:t>6. Collecting Data: </a:t>
            </a:r>
            <a:r>
              <a:rPr lang="en-US" sz="2400" dirty="0">
                <a:latin typeface="Times New Roman" panose="02020603050405020304" pitchFamily="18" charset="0"/>
                <a:cs typeface="Times New Roman" panose="02020603050405020304" pitchFamily="18" charset="0"/>
              </a:rPr>
              <a:t>This is the main stage of job analysis. The analyst gathers detailed information about:</a:t>
            </a:r>
          </a:p>
          <a:p>
            <a:r>
              <a:rPr lang="en-US" sz="2400" dirty="0">
                <a:latin typeface="Times New Roman" panose="02020603050405020304" pitchFamily="18" charset="0"/>
                <a:cs typeface="Times New Roman" panose="02020603050405020304" pitchFamily="18" charset="0"/>
              </a:rPr>
              <a:t>Job activities and tasks</a:t>
            </a:r>
          </a:p>
          <a:p>
            <a:r>
              <a:rPr lang="en-US" sz="2400" dirty="0">
                <a:latin typeface="Times New Roman" panose="02020603050405020304" pitchFamily="18" charset="0"/>
                <a:cs typeface="Times New Roman" panose="02020603050405020304" pitchFamily="18" charset="0"/>
              </a:rPr>
              <a:t>Employee behavior while performing the job</a:t>
            </a:r>
          </a:p>
          <a:p>
            <a:r>
              <a:rPr lang="en-US" sz="2400" dirty="0">
                <a:latin typeface="Times New Roman" panose="02020603050405020304" pitchFamily="18" charset="0"/>
                <a:cs typeface="Times New Roman" panose="02020603050405020304" pitchFamily="18" charset="0"/>
              </a:rPr>
              <a:t>Working conditions and physical environment</a:t>
            </a:r>
          </a:p>
          <a:p>
            <a:r>
              <a:rPr lang="en-US" sz="2400" dirty="0">
                <a:latin typeface="Times New Roman" panose="02020603050405020304" pitchFamily="18" charset="0"/>
                <a:cs typeface="Times New Roman" panose="02020603050405020304" pitchFamily="18" charset="0"/>
              </a:rPr>
              <a:t>Skills, knowledge, and abilities needed for the job</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Data can be collected through interviews, observation, questionnaires, or a combination of these methods</a:t>
            </a:r>
            <a:r>
              <a:rPr lang="en-US" sz="2400" dirty="0"/>
              <a:t>.</a:t>
            </a:r>
          </a:p>
          <a:p>
            <a:pPr marL="0" indent="0">
              <a:buNone/>
            </a:pPr>
            <a:endParaRPr lang="en-IN" dirty="0"/>
          </a:p>
        </p:txBody>
      </p:sp>
    </p:spTree>
    <p:extLst>
      <p:ext uri="{BB962C8B-B14F-4D97-AF65-F5344CB8AC3E}">
        <p14:creationId xmlns:p14="http://schemas.microsoft.com/office/powerpoint/2010/main" val="15285400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1833</TotalTime>
  <Words>6742</Words>
  <Application>Microsoft Office PowerPoint</Application>
  <PresentationFormat>Widescreen</PresentationFormat>
  <Paragraphs>303</Paragraphs>
  <Slides>49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1</cp:revision>
  <dcterms:created xsi:type="dcterms:W3CDTF">2025-10-30T09:18:05Z</dcterms:created>
  <dcterms:modified xsi:type="dcterms:W3CDTF">2025-12-02T18:00:34Z</dcterms:modified>
</cp:coreProperties>
</file>