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6.jpg" ContentType="image/jpeg"/>
  <Override PartName="/ppt/media/image7.jpg" ContentType="image/jpeg"/>
  <Override PartName="/ppt/media/image8.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3" r:id="rId38"/>
    <p:sldId id="294" r:id="rId39"/>
    <p:sldId id="292" r:id="rId40"/>
    <p:sldId id="295" r:id="rId41"/>
    <p:sldId id="296" r:id="rId42"/>
    <p:sldId id="297"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430"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AA441812-4644-4955-AD07-18B6560BA07B}" type="datetimeFigureOut">
              <a:rPr lang="en-IN" smtClean="0"/>
              <a:t>20-04-2025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0799676-0B95-490E-BD21-8BAB8CBC6332}" type="slidenum">
              <a:rPr lang="en-IN" smtClean="0"/>
              <a:t>‹#›</a:t>
            </a:fld>
            <a:endParaRPr lang="en-IN"/>
          </a:p>
        </p:txBody>
      </p:sp>
    </p:spTree>
    <p:extLst>
      <p:ext uri="{BB962C8B-B14F-4D97-AF65-F5344CB8AC3E}">
        <p14:creationId xmlns:p14="http://schemas.microsoft.com/office/powerpoint/2010/main" val="2784205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A441812-4644-4955-AD07-18B6560BA07B}" type="datetimeFigureOut">
              <a:rPr lang="en-IN" smtClean="0"/>
              <a:t>20-04-2025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0799676-0B95-490E-BD21-8BAB8CBC6332}" type="slidenum">
              <a:rPr lang="en-IN" smtClean="0"/>
              <a:t>‹#›</a:t>
            </a:fld>
            <a:endParaRPr lang="en-IN"/>
          </a:p>
        </p:txBody>
      </p:sp>
    </p:spTree>
    <p:extLst>
      <p:ext uri="{BB962C8B-B14F-4D97-AF65-F5344CB8AC3E}">
        <p14:creationId xmlns:p14="http://schemas.microsoft.com/office/powerpoint/2010/main" val="2657519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A441812-4644-4955-AD07-18B6560BA07B}" type="datetimeFigureOut">
              <a:rPr lang="en-IN" smtClean="0"/>
              <a:t>20-04-2025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0799676-0B95-490E-BD21-8BAB8CBC6332}" type="slidenum">
              <a:rPr lang="en-IN" smtClean="0"/>
              <a:t>‹#›</a:t>
            </a:fld>
            <a:endParaRPr lang="en-IN"/>
          </a:p>
        </p:txBody>
      </p:sp>
    </p:spTree>
    <p:extLst>
      <p:ext uri="{BB962C8B-B14F-4D97-AF65-F5344CB8AC3E}">
        <p14:creationId xmlns:p14="http://schemas.microsoft.com/office/powerpoint/2010/main" val="3160550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AA441812-4644-4955-AD07-18B6560BA07B}" type="datetimeFigureOut">
              <a:rPr lang="en-IN" smtClean="0"/>
              <a:t>20-04-2025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0799676-0B95-490E-BD21-8BAB8CBC6332}" type="slidenum">
              <a:rPr lang="en-IN" smtClean="0"/>
              <a:t>‹#›</a:t>
            </a:fld>
            <a:endParaRPr lang="en-IN"/>
          </a:p>
        </p:txBody>
      </p:sp>
    </p:spTree>
    <p:extLst>
      <p:ext uri="{BB962C8B-B14F-4D97-AF65-F5344CB8AC3E}">
        <p14:creationId xmlns:p14="http://schemas.microsoft.com/office/powerpoint/2010/main" val="2911317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441812-4644-4955-AD07-18B6560BA07B}" type="datetimeFigureOut">
              <a:rPr lang="en-IN" smtClean="0"/>
              <a:t>20-04-2025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0799676-0B95-490E-BD21-8BAB8CBC6332}" type="slidenum">
              <a:rPr lang="en-IN" smtClean="0"/>
              <a:t>‹#›</a:t>
            </a:fld>
            <a:endParaRPr lang="en-IN"/>
          </a:p>
        </p:txBody>
      </p:sp>
    </p:spTree>
    <p:extLst>
      <p:ext uri="{BB962C8B-B14F-4D97-AF65-F5344CB8AC3E}">
        <p14:creationId xmlns:p14="http://schemas.microsoft.com/office/powerpoint/2010/main" val="3766835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AA441812-4644-4955-AD07-18B6560BA07B}" type="datetimeFigureOut">
              <a:rPr lang="en-IN" smtClean="0"/>
              <a:t>20-04-2025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0799676-0B95-490E-BD21-8BAB8CBC6332}" type="slidenum">
              <a:rPr lang="en-IN" smtClean="0"/>
              <a:t>‹#›</a:t>
            </a:fld>
            <a:endParaRPr lang="en-IN"/>
          </a:p>
        </p:txBody>
      </p:sp>
    </p:spTree>
    <p:extLst>
      <p:ext uri="{BB962C8B-B14F-4D97-AF65-F5344CB8AC3E}">
        <p14:creationId xmlns:p14="http://schemas.microsoft.com/office/powerpoint/2010/main" val="3987808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AA441812-4644-4955-AD07-18B6560BA07B}" type="datetimeFigureOut">
              <a:rPr lang="en-IN" smtClean="0"/>
              <a:t>20-04-2025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50799676-0B95-490E-BD21-8BAB8CBC6332}" type="slidenum">
              <a:rPr lang="en-IN" smtClean="0"/>
              <a:t>‹#›</a:t>
            </a:fld>
            <a:endParaRPr lang="en-IN"/>
          </a:p>
        </p:txBody>
      </p:sp>
    </p:spTree>
    <p:extLst>
      <p:ext uri="{BB962C8B-B14F-4D97-AF65-F5344CB8AC3E}">
        <p14:creationId xmlns:p14="http://schemas.microsoft.com/office/powerpoint/2010/main" val="3951668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AA441812-4644-4955-AD07-18B6560BA07B}" type="datetimeFigureOut">
              <a:rPr lang="en-IN" smtClean="0"/>
              <a:t>20-04-2025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50799676-0B95-490E-BD21-8BAB8CBC6332}" type="slidenum">
              <a:rPr lang="en-IN" smtClean="0"/>
              <a:t>‹#›</a:t>
            </a:fld>
            <a:endParaRPr lang="en-IN"/>
          </a:p>
        </p:txBody>
      </p:sp>
    </p:spTree>
    <p:extLst>
      <p:ext uri="{BB962C8B-B14F-4D97-AF65-F5344CB8AC3E}">
        <p14:creationId xmlns:p14="http://schemas.microsoft.com/office/powerpoint/2010/main" val="2497150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441812-4644-4955-AD07-18B6560BA07B}" type="datetimeFigureOut">
              <a:rPr lang="en-IN" smtClean="0"/>
              <a:t>20-04-2025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50799676-0B95-490E-BD21-8BAB8CBC6332}" type="slidenum">
              <a:rPr lang="en-IN" smtClean="0"/>
              <a:t>‹#›</a:t>
            </a:fld>
            <a:endParaRPr lang="en-IN"/>
          </a:p>
        </p:txBody>
      </p:sp>
    </p:spTree>
    <p:extLst>
      <p:ext uri="{BB962C8B-B14F-4D97-AF65-F5344CB8AC3E}">
        <p14:creationId xmlns:p14="http://schemas.microsoft.com/office/powerpoint/2010/main" val="351228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A441812-4644-4955-AD07-18B6560BA07B}" type="datetimeFigureOut">
              <a:rPr lang="en-IN" smtClean="0"/>
              <a:t>20-04-2025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0799676-0B95-490E-BD21-8BAB8CBC6332}" type="slidenum">
              <a:rPr lang="en-IN" smtClean="0"/>
              <a:t>‹#›</a:t>
            </a:fld>
            <a:endParaRPr lang="en-IN"/>
          </a:p>
        </p:txBody>
      </p:sp>
    </p:spTree>
    <p:extLst>
      <p:ext uri="{BB962C8B-B14F-4D97-AF65-F5344CB8AC3E}">
        <p14:creationId xmlns:p14="http://schemas.microsoft.com/office/powerpoint/2010/main" val="1933445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A441812-4644-4955-AD07-18B6560BA07B}" type="datetimeFigureOut">
              <a:rPr lang="en-IN" smtClean="0"/>
              <a:t>20-04-2025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0799676-0B95-490E-BD21-8BAB8CBC6332}" type="slidenum">
              <a:rPr lang="en-IN" smtClean="0"/>
              <a:t>‹#›</a:t>
            </a:fld>
            <a:endParaRPr lang="en-IN"/>
          </a:p>
        </p:txBody>
      </p:sp>
    </p:spTree>
    <p:extLst>
      <p:ext uri="{BB962C8B-B14F-4D97-AF65-F5344CB8AC3E}">
        <p14:creationId xmlns:p14="http://schemas.microsoft.com/office/powerpoint/2010/main" val="3158066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441812-4644-4955-AD07-18B6560BA07B}" type="datetimeFigureOut">
              <a:rPr lang="en-IN" smtClean="0"/>
              <a:t>20-04-2025</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799676-0B95-490E-BD21-8BAB8CBC6332}" type="slidenum">
              <a:rPr lang="en-IN" smtClean="0"/>
              <a:t>‹#›</a:t>
            </a:fld>
            <a:endParaRPr lang="en-IN"/>
          </a:p>
        </p:txBody>
      </p:sp>
    </p:spTree>
    <p:extLst>
      <p:ext uri="{BB962C8B-B14F-4D97-AF65-F5344CB8AC3E}">
        <p14:creationId xmlns:p14="http://schemas.microsoft.com/office/powerpoint/2010/main" val="26238697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png"/><Relationship Id="rId7" Type="http://schemas.openxmlformats.org/officeDocument/2006/relationships/image" Target="../media/image13.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9.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5.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6.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2.png"/><Relationship Id="rId7" Type="http://schemas.openxmlformats.org/officeDocument/2006/relationships/image" Target="../media/image17.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microsoft.com/office/2007/relationships/hdphoto" Target="../media/hdphoto5.wdp"/></Relationships>
</file>

<file path=ppt/slides/_rels/slide2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2.png"/><Relationship Id="rId7" Type="http://schemas.openxmlformats.org/officeDocument/2006/relationships/image" Target="../media/image21.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3.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1.xml.rels><?xml version="1.0" encoding="UTF-8" standalone="yes"?>
<Relationships xmlns="http://schemas.openxmlformats.org/package/2006/relationships"><Relationship Id="rId8" Type="http://schemas.microsoft.com/office/2007/relationships/hdphoto" Target="../media/hdphoto6.wdp"/><Relationship Id="rId3" Type="http://schemas.openxmlformats.org/officeDocument/2006/relationships/image" Target="../media/image2.png"/><Relationship Id="rId7" Type="http://schemas.openxmlformats.org/officeDocument/2006/relationships/image" Target="../media/image24.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microsoft.com/office/2007/relationships/hdphoto" Target="../media/hdphoto7.wdp"/><Relationship Id="rId4" Type="http://schemas.openxmlformats.org/officeDocument/2006/relationships/image" Target="../media/image3.jpeg"/><Relationship Id="rId9" Type="http://schemas.openxmlformats.org/officeDocument/2006/relationships/image" Target="../media/image25.png"/></Relationships>
</file>

<file path=ppt/slides/_rels/slide32.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png"/><Relationship Id="rId7" Type="http://schemas.openxmlformats.org/officeDocument/2006/relationships/image" Target="../media/image26.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8.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9.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5.xml.rels><?xml version="1.0" encoding="UTF-8" standalone="yes"?>
<Relationships xmlns="http://schemas.openxmlformats.org/package/2006/relationships"><Relationship Id="rId8" Type="http://schemas.microsoft.com/office/2007/relationships/hdphoto" Target="../media/hdphoto8.wdp"/><Relationship Id="rId3" Type="http://schemas.openxmlformats.org/officeDocument/2006/relationships/image" Target="../media/image2.png"/><Relationship Id="rId7" Type="http://schemas.openxmlformats.org/officeDocument/2006/relationships/image" Target="../media/image30.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6.xml.rels><?xml version="1.0" encoding="UTF-8" standalone="yes"?>
<Relationships xmlns="http://schemas.openxmlformats.org/package/2006/relationships"><Relationship Id="rId8" Type="http://schemas.microsoft.com/office/2007/relationships/hdphoto" Target="../media/hdphoto9.wdp"/><Relationship Id="rId3" Type="http://schemas.openxmlformats.org/officeDocument/2006/relationships/image" Target="../media/image2.png"/><Relationship Id="rId7" Type="http://schemas.openxmlformats.org/officeDocument/2006/relationships/image" Target="../media/image31.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33.png"/><Relationship Id="rId5" Type="http://schemas.openxmlformats.org/officeDocument/2006/relationships/image" Target="../media/image4.png"/><Relationship Id="rId10" Type="http://schemas.microsoft.com/office/2007/relationships/hdphoto" Target="../media/hdphoto10.wdp"/><Relationship Id="rId4" Type="http://schemas.openxmlformats.org/officeDocument/2006/relationships/image" Target="../media/image3.jpeg"/><Relationship Id="rId9" Type="http://schemas.openxmlformats.org/officeDocument/2006/relationships/image" Target="../media/image32.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8.xml.rels><?xml version="1.0" encoding="UTF-8" standalone="yes"?>
<Relationships xmlns="http://schemas.openxmlformats.org/package/2006/relationships"><Relationship Id="rId8" Type="http://schemas.microsoft.com/office/2007/relationships/hdphoto" Target="../media/hdphoto11.wdp"/><Relationship Id="rId3" Type="http://schemas.openxmlformats.org/officeDocument/2006/relationships/image" Target="../media/image2.png"/><Relationship Id="rId7" Type="http://schemas.openxmlformats.org/officeDocument/2006/relationships/image" Target="../media/image34.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39.xml.rels><?xml version="1.0" encoding="UTF-8" standalone="yes"?>
<Relationships xmlns="http://schemas.openxmlformats.org/package/2006/relationships"><Relationship Id="rId8" Type="http://schemas.microsoft.com/office/2007/relationships/hdphoto" Target="../media/hdphoto12.wdp"/><Relationship Id="rId3" Type="http://schemas.openxmlformats.org/officeDocument/2006/relationships/image" Target="../media/image2.png"/><Relationship Id="rId7" Type="http://schemas.openxmlformats.org/officeDocument/2006/relationships/image" Target="../media/image35.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8" Type="http://schemas.microsoft.com/office/2007/relationships/hdphoto" Target="../media/hdphoto13.wdp"/><Relationship Id="rId3" Type="http://schemas.openxmlformats.org/officeDocument/2006/relationships/image" Target="../media/image2.png"/><Relationship Id="rId7" Type="http://schemas.openxmlformats.org/officeDocument/2006/relationships/image" Target="../media/image36.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7.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8.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ject 15"/>
          <p:cNvPicPr/>
          <p:nvPr/>
        </p:nvPicPr>
        <p:blipFill>
          <a:blip r:embed="rId2" cstate="print"/>
          <a:stretch>
            <a:fillRect/>
          </a:stretch>
        </p:blipFill>
        <p:spPr>
          <a:xfrm>
            <a:off x="4572" y="81866"/>
            <a:ext cx="2324441" cy="652271"/>
          </a:xfrm>
          <a:prstGeom prst="rect">
            <a:avLst/>
          </a:prstGeom>
        </p:spPr>
      </p:pic>
      <p:grpSp>
        <p:nvGrpSpPr>
          <p:cNvPr id="5" name="Group 11"/>
          <p:cNvGrpSpPr>
            <a:grpSpLocks/>
          </p:cNvGrpSpPr>
          <p:nvPr/>
        </p:nvGrpSpPr>
        <p:grpSpPr bwMode="auto">
          <a:xfrm>
            <a:off x="6470725" y="99863"/>
            <a:ext cx="1183803" cy="787736"/>
            <a:chOff x="0" y="0"/>
            <a:chExt cx="1110192" cy="778933"/>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p:cNvGrpSpPr/>
          <p:nvPr/>
        </p:nvGrpSpPr>
        <p:grpSpPr>
          <a:xfrm>
            <a:off x="0" y="6301834"/>
            <a:ext cx="9055735" cy="424180"/>
            <a:chOff x="82296" y="6440423"/>
            <a:chExt cx="9055735" cy="424180"/>
          </a:xfrm>
        </p:grpSpPr>
        <p:sp>
          <p:nvSpPr>
            <p:cNvPr id="11" name="object 17"/>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15" name="Title 14">
            <a:extLst>
              <a:ext uri="{FF2B5EF4-FFF2-40B4-BE49-F238E27FC236}">
                <a16:creationId xmlns:a16="http://schemas.microsoft.com/office/drawing/2014/main" id="{B72B8FAC-43E8-9D3F-C571-4117CEDA8323}"/>
              </a:ext>
            </a:extLst>
          </p:cNvPr>
          <p:cNvSpPr>
            <a:spLocks noGrp="1"/>
          </p:cNvSpPr>
          <p:nvPr>
            <p:ph type="ctrTitle"/>
          </p:nvPr>
        </p:nvSpPr>
        <p:spPr>
          <a:xfrm>
            <a:off x="641794" y="1365496"/>
            <a:ext cx="7772400" cy="1470025"/>
          </a:xfrm>
        </p:spPr>
        <p:txBody>
          <a:bodyPr>
            <a:normAutofit/>
          </a:bodyPr>
          <a:lstStyle/>
          <a:p>
            <a:r>
              <a:rPr lang="en-US" sz="2000" b="1" dirty="0">
                <a:solidFill>
                  <a:srgbClr val="C00000"/>
                </a:solidFill>
              </a:rPr>
              <a:t>MODULE-3</a:t>
            </a:r>
          </a:p>
        </p:txBody>
      </p:sp>
      <p:sp>
        <p:nvSpPr>
          <p:cNvPr id="16" name="Subtitle 15">
            <a:extLst>
              <a:ext uri="{FF2B5EF4-FFF2-40B4-BE49-F238E27FC236}">
                <a16:creationId xmlns:a16="http://schemas.microsoft.com/office/drawing/2014/main" id="{E777DF5E-0D69-0C6A-DF25-45D55DBAFFF5}"/>
              </a:ext>
            </a:extLst>
          </p:cNvPr>
          <p:cNvSpPr>
            <a:spLocks noGrp="1"/>
          </p:cNvSpPr>
          <p:nvPr>
            <p:ph type="subTitle" idx="1"/>
          </p:nvPr>
        </p:nvSpPr>
        <p:spPr>
          <a:xfrm>
            <a:off x="1411560" y="2910930"/>
            <a:ext cx="6400800" cy="1752600"/>
          </a:xfrm>
        </p:spPr>
        <p:txBody>
          <a:bodyPr>
            <a:normAutofit/>
          </a:bodyPr>
          <a:lstStyle/>
          <a:p>
            <a:r>
              <a:rPr lang="en-US" sz="2000" b="1" dirty="0">
                <a:solidFill>
                  <a:srgbClr val="C00000"/>
                </a:solidFill>
              </a:rPr>
              <a:t>Introduction to MongoDB</a:t>
            </a:r>
          </a:p>
        </p:txBody>
      </p:sp>
    </p:spTree>
    <p:extLst>
      <p:ext uri="{BB962C8B-B14F-4D97-AF65-F5344CB8AC3E}">
        <p14:creationId xmlns:p14="http://schemas.microsoft.com/office/powerpoint/2010/main" val="24015736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CF2E68-3D20-11EE-0AAC-3C99F2539BA7}"/>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0EB94A3B-5FB7-761D-9893-C2F0D8FBCBE4}"/>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EA874369-7D3C-FF90-2989-301A709610FF}"/>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EFE7DF3D-580E-BAC9-61CD-E7BA118654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0B6751FA-C64E-44DF-F4B1-DC5E04A98CA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B029DFD3-A1FD-FDB0-8D58-D949729A88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1F6EFD7B-1C05-65D4-3730-47152C46987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FF288DF8-6D25-821C-7690-6CDDD626C9A5}"/>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52BB19E7-C578-B3EC-D96E-B4685439B559}"/>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51BACFAC-B3AE-B570-43EE-0EE3835CEBCA}"/>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C6A7A647-5B74-D2B9-C110-96E5E0F04491}"/>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3" name="Title 2">
            <a:extLst>
              <a:ext uri="{FF2B5EF4-FFF2-40B4-BE49-F238E27FC236}">
                <a16:creationId xmlns:a16="http://schemas.microsoft.com/office/drawing/2014/main" id="{F50FE17B-2EC9-F1A3-A66F-4199D3C5930D}"/>
              </a:ext>
            </a:extLst>
          </p:cNvPr>
          <p:cNvSpPr>
            <a:spLocks noGrp="1"/>
          </p:cNvSpPr>
          <p:nvPr>
            <p:ph type="title"/>
          </p:nvPr>
        </p:nvSpPr>
        <p:spPr>
          <a:xfrm>
            <a:off x="0" y="656722"/>
            <a:ext cx="8229600" cy="787736"/>
          </a:xfrm>
        </p:spPr>
        <p:txBody>
          <a:bodyPr>
            <a:normAutofit/>
          </a:bodyPr>
          <a:lstStyle/>
          <a:p>
            <a:pPr algn="l"/>
            <a:r>
              <a:rPr lang="en-US" sz="2000" b="1" dirty="0">
                <a:solidFill>
                  <a:srgbClr val="C00000"/>
                </a:solidFill>
              </a:rPr>
              <a:t>What Is </a:t>
            </a:r>
            <a:r>
              <a:rPr lang="en-US" sz="2000" b="1" dirty="0" err="1">
                <a:solidFill>
                  <a:srgbClr val="C00000"/>
                </a:solidFill>
              </a:rPr>
              <a:t>Mongodb</a:t>
            </a:r>
            <a:r>
              <a:rPr lang="en-US" sz="2000" b="1" dirty="0">
                <a:solidFill>
                  <a:srgbClr val="C00000"/>
                </a:solidFill>
              </a:rPr>
              <a:t>? </a:t>
            </a:r>
          </a:p>
        </p:txBody>
      </p:sp>
      <p:sp>
        <p:nvSpPr>
          <p:cNvPr id="8" name="Content Placeholder 7">
            <a:extLst>
              <a:ext uri="{FF2B5EF4-FFF2-40B4-BE49-F238E27FC236}">
                <a16:creationId xmlns:a16="http://schemas.microsoft.com/office/drawing/2014/main" id="{B8276103-40D6-903F-FFFB-5BFA8F655FA5}"/>
              </a:ext>
            </a:extLst>
          </p:cNvPr>
          <p:cNvSpPr>
            <a:spLocks noGrp="1"/>
          </p:cNvSpPr>
          <p:nvPr>
            <p:ph idx="1"/>
          </p:nvPr>
        </p:nvSpPr>
        <p:spPr>
          <a:xfrm>
            <a:off x="187424" y="1411977"/>
            <a:ext cx="8705056" cy="4525963"/>
          </a:xfrm>
        </p:spPr>
        <p:txBody>
          <a:bodyPr>
            <a:normAutofit/>
          </a:bodyPr>
          <a:lstStyle/>
          <a:p>
            <a:pPr>
              <a:lnSpc>
                <a:spcPct val="150000"/>
              </a:lnSpc>
              <a:spcBef>
                <a:spcPts val="0"/>
              </a:spcBef>
              <a:buFont typeface="Wingdings" panose="05000000000000000000" pitchFamily="2" charset="2"/>
              <a:buChar char="§"/>
            </a:pPr>
            <a:r>
              <a:rPr lang="en-US" sz="2000" dirty="0"/>
              <a:t>MongoDB is</a:t>
            </a:r>
          </a:p>
          <a:p>
            <a:pPr marL="712788" indent="-347663">
              <a:lnSpc>
                <a:spcPct val="150000"/>
              </a:lnSpc>
              <a:spcBef>
                <a:spcPts val="0"/>
              </a:spcBef>
              <a:buFont typeface="+mj-lt"/>
              <a:buAutoNum type="arabicPeriod"/>
            </a:pPr>
            <a:r>
              <a:rPr lang="en-US" sz="2000" dirty="0"/>
              <a:t>Cross-platform. </a:t>
            </a:r>
          </a:p>
          <a:p>
            <a:pPr marL="712788" indent="-347663">
              <a:lnSpc>
                <a:spcPct val="150000"/>
              </a:lnSpc>
              <a:spcBef>
                <a:spcPts val="0"/>
              </a:spcBef>
              <a:buFont typeface="+mj-lt"/>
              <a:buAutoNum type="arabicPeriod"/>
            </a:pPr>
            <a:r>
              <a:rPr lang="en-US" sz="2000" dirty="0"/>
              <a:t>Open source. </a:t>
            </a:r>
          </a:p>
          <a:p>
            <a:pPr marL="712788" indent="-347663">
              <a:lnSpc>
                <a:spcPct val="150000"/>
              </a:lnSpc>
              <a:spcBef>
                <a:spcPts val="0"/>
              </a:spcBef>
              <a:buFont typeface="+mj-lt"/>
              <a:buAutoNum type="arabicPeriod"/>
            </a:pPr>
            <a:r>
              <a:rPr lang="en-US" sz="2000" dirty="0"/>
              <a:t>Non-relational. </a:t>
            </a:r>
          </a:p>
          <a:p>
            <a:pPr marL="712788" indent="-347663">
              <a:lnSpc>
                <a:spcPct val="150000"/>
              </a:lnSpc>
              <a:spcBef>
                <a:spcPts val="0"/>
              </a:spcBef>
              <a:buFont typeface="+mj-lt"/>
              <a:buAutoNum type="arabicPeriod"/>
            </a:pPr>
            <a:r>
              <a:rPr lang="en-US" sz="2000" dirty="0"/>
              <a:t>Distributed.</a:t>
            </a:r>
          </a:p>
          <a:p>
            <a:pPr marL="712788" indent="-347663">
              <a:lnSpc>
                <a:spcPct val="150000"/>
              </a:lnSpc>
              <a:spcBef>
                <a:spcPts val="0"/>
              </a:spcBef>
              <a:buFont typeface="+mj-lt"/>
              <a:buAutoNum type="arabicPeriod"/>
            </a:pPr>
            <a:r>
              <a:rPr lang="en-US" sz="2000" dirty="0"/>
              <a:t>NoSQL</a:t>
            </a:r>
          </a:p>
          <a:p>
            <a:pPr marL="712788" indent="-347663">
              <a:lnSpc>
                <a:spcPct val="150000"/>
              </a:lnSpc>
              <a:spcBef>
                <a:spcPts val="0"/>
              </a:spcBef>
              <a:buFont typeface="+mj-lt"/>
              <a:buAutoNum type="arabicPeriod"/>
            </a:pPr>
            <a:r>
              <a:rPr lang="en-US" sz="2000" dirty="0"/>
              <a:t>Document-oriented data store. </a:t>
            </a:r>
          </a:p>
        </p:txBody>
      </p:sp>
    </p:spTree>
    <p:extLst>
      <p:ext uri="{BB962C8B-B14F-4D97-AF65-F5344CB8AC3E}">
        <p14:creationId xmlns:p14="http://schemas.microsoft.com/office/powerpoint/2010/main" val="37360320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0B9FB-C130-1E33-9471-B0A266883D6C}"/>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FC69270B-4E76-16F0-1B82-BCB174DE5232}"/>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490801ED-70DF-4E6A-7D41-2707EC3BF34F}"/>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37D03064-E7D6-095A-F245-84E145C676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190FC6DD-ED66-187E-693E-67A59562740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E0BE176E-982F-08A2-409C-36DEE0D1C6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35C5AEFA-452B-BF00-795F-FB96688B111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C242DAA7-7FDB-5631-7779-367B0135DFFA}"/>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8278F351-4951-1D2E-8EFD-8CA2C3B203F1}"/>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281B7562-B8A5-7451-C8C9-93681937A9FB}"/>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4CC71E22-A51F-61EC-3206-872843DB7796}"/>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3" name="Title 2">
            <a:extLst>
              <a:ext uri="{FF2B5EF4-FFF2-40B4-BE49-F238E27FC236}">
                <a16:creationId xmlns:a16="http://schemas.microsoft.com/office/drawing/2014/main" id="{1F39634D-9B41-382B-9712-3A09B4653032}"/>
              </a:ext>
            </a:extLst>
          </p:cNvPr>
          <p:cNvSpPr>
            <a:spLocks noGrp="1"/>
          </p:cNvSpPr>
          <p:nvPr>
            <p:ph type="title"/>
          </p:nvPr>
        </p:nvSpPr>
        <p:spPr>
          <a:xfrm>
            <a:off x="9152" y="711689"/>
            <a:ext cx="8229600" cy="787736"/>
          </a:xfrm>
        </p:spPr>
        <p:txBody>
          <a:bodyPr>
            <a:normAutofit/>
          </a:bodyPr>
          <a:lstStyle/>
          <a:p>
            <a:pPr algn="l"/>
            <a:r>
              <a:rPr lang="en-US" sz="2000" b="1" dirty="0">
                <a:solidFill>
                  <a:srgbClr val="C00000"/>
                </a:solidFill>
              </a:rPr>
              <a:t>Why </a:t>
            </a:r>
            <a:r>
              <a:rPr lang="en-US" sz="2000" b="1" dirty="0" err="1">
                <a:solidFill>
                  <a:srgbClr val="C00000"/>
                </a:solidFill>
              </a:rPr>
              <a:t>Mongodb</a:t>
            </a:r>
            <a:r>
              <a:rPr lang="en-US" sz="2000" b="1" dirty="0">
                <a:solidFill>
                  <a:srgbClr val="C00000"/>
                </a:solidFill>
              </a:rPr>
              <a:t>? </a:t>
            </a:r>
          </a:p>
        </p:txBody>
      </p:sp>
      <p:sp>
        <p:nvSpPr>
          <p:cNvPr id="8" name="Content Placeholder 7">
            <a:extLst>
              <a:ext uri="{FF2B5EF4-FFF2-40B4-BE49-F238E27FC236}">
                <a16:creationId xmlns:a16="http://schemas.microsoft.com/office/drawing/2014/main" id="{31551CF8-1E54-31FD-55B0-BF2EB3F336B3}"/>
              </a:ext>
            </a:extLst>
          </p:cNvPr>
          <p:cNvSpPr>
            <a:spLocks noGrp="1"/>
          </p:cNvSpPr>
          <p:nvPr>
            <p:ph idx="1"/>
          </p:nvPr>
        </p:nvSpPr>
        <p:spPr>
          <a:xfrm>
            <a:off x="128045" y="1425791"/>
            <a:ext cx="8799897" cy="4552448"/>
          </a:xfrm>
        </p:spPr>
        <p:txBody>
          <a:bodyPr>
            <a:normAutofit/>
          </a:bodyPr>
          <a:lstStyle/>
          <a:p>
            <a:pPr algn="just">
              <a:lnSpc>
                <a:spcPct val="150000"/>
              </a:lnSpc>
              <a:spcBef>
                <a:spcPts val="0"/>
              </a:spcBef>
              <a:buFont typeface="Wingdings" panose="05000000000000000000" pitchFamily="2" charset="2"/>
              <a:buChar char="§"/>
            </a:pPr>
            <a:r>
              <a:rPr lang="en-IN" sz="2000" dirty="0"/>
              <a:t>Few of the major challenges with traditional RDBMS are dealing with large volumes of data, rich variety of data - particularly unstructured data, and meeting up to the scale needs of enterprise data. </a:t>
            </a:r>
          </a:p>
          <a:p>
            <a:pPr algn="just">
              <a:lnSpc>
                <a:spcPct val="150000"/>
              </a:lnSpc>
              <a:spcBef>
                <a:spcPts val="0"/>
              </a:spcBef>
              <a:buFont typeface="Wingdings" panose="05000000000000000000" pitchFamily="2" charset="2"/>
              <a:buChar char="§"/>
            </a:pPr>
            <a:r>
              <a:rPr lang="en-IN" sz="2000" dirty="0"/>
              <a:t>The need is for a database that can scale out or scale horizontally to meet the scale requirements, has flexibility with respect to schema, is fault tolerant, is consistent and partition tolerant, and can be easily distributed over a multitude of nodes in a cluster.</a:t>
            </a:r>
            <a:endParaRPr lang="en-US" sz="2000" dirty="0"/>
          </a:p>
        </p:txBody>
      </p:sp>
    </p:spTree>
    <p:extLst>
      <p:ext uri="{BB962C8B-B14F-4D97-AF65-F5344CB8AC3E}">
        <p14:creationId xmlns:p14="http://schemas.microsoft.com/office/powerpoint/2010/main" val="2205511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72B145-59D4-3347-8AD7-FBB140386A3A}"/>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E26E841E-2AB2-5C5E-21F6-0DAA75B5B9CF}"/>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DF6E17E1-879E-1034-118A-752089B83160}"/>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2813941A-C619-3B96-5363-19C3CFF4A4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DA7B225B-973A-BDF3-9A54-EAC275C6B83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E2EC36DF-0C1B-2684-6599-FB81A54B0C4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2A0DD120-C1B7-5D62-5A45-04C6D7554D9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5C22EEBC-8E64-35F6-A35B-F2EBD9337F90}"/>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1CCA69EF-A7DC-5530-3971-E1BE413E2CD8}"/>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338D3553-C0A7-AA25-2352-D91AC6778977}"/>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365141BF-E6C6-61CD-4324-43B2E2F5B96B}"/>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pic>
        <p:nvPicPr>
          <p:cNvPr id="9" name="Content Placeholder 8">
            <a:extLst>
              <a:ext uri="{FF2B5EF4-FFF2-40B4-BE49-F238E27FC236}">
                <a16:creationId xmlns:a16="http://schemas.microsoft.com/office/drawing/2014/main" id="{86B00796-83EC-C56E-370C-C3D437713105}"/>
              </a:ext>
            </a:extLst>
          </p:cNvPr>
          <p:cNvPicPr>
            <a:picLocks noGrp="1" noChangeAspect="1"/>
          </p:cNvPicPr>
          <p:nvPr>
            <p:ph idx="1"/>
          </p:nvPr>
        </p:nvPicPr>
        <p:blipFill>
          <a:blip r:embed="rId7">
            <a:extLst>
              <a:ext uri="{BEBA8EAE-BF5A-486C-A8C5-ECC9F3942E4B}">
                <a14:imgProps xmlns:a14="http://schemas.microsoft.com/office/drawing/2010/main">
                  <a14:imgLayer r:embed="rId8">
                    <a14:imgEffect>
                      <a14:sharpenSoften amount="50000"/>
                    </a14:imgEffect>
                  </a14:imgLayer>
                </a14:imgProps>
              </a:ext>
            </a:extLst>
          </a:blip>
          <a:stretch>
            <a:fillRect/>
          </a:stretch>
        </p:blipFill>
        <p:spPr>
          <a:xfrm>
            <a:off x="827584" y="993751"/>
            <a:ext cx="7295759" cy="3779731"/>
          </a:xfrm>
        </p:spPr>
      </p:pic>
      <p:sp>
        <p:nvSpPr>
          <p:cNvPr id="15" name="TextBox 14">
            <a:extLst>
              <a:ext uri="{FF2B5EF4-FFF2-40B4-BE49-F238E27FC236}">
                <a16:creationId xmlns:a16="http://schemas.microsoft.com/office/drawing/2014/main" id="{9FF5B110-DAF9-1BC8-86E6-B88EC21810DE}"/>
              </a:ext>
            </a:extLst>
          </p:cNvPr>
          <p:cNvSpPr txBox="1"/>
          <p:nvPr/>
        </p:nvSpPr>
        <p:spPr>
          <a:xfrm>
            <a:off x="2140946" y="4932771"/>
            <a:ext cx="4572000" cy="400110"/>
          </a:xfrm>
          <a:prstGeom prst="rect">
            <a:avLst/>
          </a:prstGeom>
          <a:noFill/>
        </p:spPr>
        <p:txBody>
          <a:bodyPr wrap="square">
            <a:spAutoFit/>
          </a:bodyPr>
          <a:lstStyle/>
          <a:p>
            <a:pPr algn="ctr"/>
            <a:r>
              <a:rPr lang="en-US" sz="2000" dirty="0"/>
              <a:t>Figure : Why MongoDB? </a:t>
            </a:r>
          </a:p>
        </p:txBody>
      </p:sp>
    </p:spTree>
    <p:extLst>
      <p:ext uri="{BB962C8B-B14F-4D97-AF65-F5344CB8AC3E}">
        <p14:creationId xmlns:p14="http://schemas.microsoft.com/office/powerpoint/2010/main" val="36769436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D8BDA7-55CE-D23F-91AB-D2195697C33F}"/>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8206C074-2ED9-3245-EECB-D3049867CA54}"/>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23D33684-BC10-7F7E-6406-C6EC9C8FD2FB}"/>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65B138D4-DBAD-DBB6-CC1D-F31508ADD9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EB363A0F-E413-300F-B4E7-8427F535EA5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FEC41ED2-236B-6FF4-EA5B-5B500BF786C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B01744E1-08E8-4C18-085B-9EDC1D62CE4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CEBF33ED-77B6-A4E8-8FF8-E857D63FAA67}"/>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C92ED34C-3FFD-DF00-9BDA-316B3BFE4999}"/>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D6F3DBE4-2350-8767-9667-B1D8F6318EA5}"/>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E515FA87-0F62-2587-9963-A8C7BF822505}"/>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3" name="Title 2">
            <a:extLst>
              <a:ext uri="{FF2B5EF4-FFF2-40B4-BE49-F238E27FC236}">
                <a16:creationId xmlns:a16="http://schemas.microsoft.com/office/drawing/2014/main" id="{E1CB6A58-EE69-A9BD-23AE-B61971397485}"/>
              </a:ext>
            </a:extLst>
          </p:cNvPr>
          <p:cNvSpPr>
            <a:spLocks noGrp="1"/>
          </p:cNvSpPr>
          <p:nvPr>
            <p:ph type="title"/>
          </p:nvPr>
        </p:nvSpPr>
        <p:spPr>
          <a:xfrm>
            <a:off x="11440" y="753530"/>
            <a:ext cx="8229600" cy="628623"/>
          </a:xfrm>
        </p:spPr>
        <p:txBody>
          <a:bodyPr>
            <a:normAutofit/>
          </a:bodyPr>
          <a:lstStyle/>
          <a:p>
            <a:pPr algn="l"/>
            <a:r>
              <a:rPr lang="en-US" sz="2000" b="1" dirty="0">
                <a:solidFill>
                  <a:schemeClr val="tx2"/>
                </a:solidFill>
              </a:rPr>
              <a:t>Using Java Script Object Notation (JSON)</a:t>
            </a:r>
          </a:p>
        </p:txBody>
      </p:sp>
      <p:sp>
        <p:nvSpPr>
          <p:cNvPr id="8" name="Content Placeholder 7">
            <a:extLst>
              <a:ext uri="{FF2B5EF4-FFF2-40B4-BE49-F238E27FC236}">
                <a16:creationId xmlns:a16="http://schemas.microsoft.com/office/drawing/2014/main" id="{588003D5-928A-CE72-95AB-95B5139F97C2}"/>
              </a:ext>
            </a:extLst>
          </p:cNvPr>
          <p:cNvSpPr>
            <a:spLocks noGrp="1"/>
          </p:cNvSpPr>
          <p:nvPr>
            <p:ph idx="1"/>
          </p:nvPr>
        </p:nvSpPr>
        <p:spPr>
          <a:xfrm>
            <a:off x="251520" y="1387804"/>
            <a:ext cx="8640960" cy="4738359"/>
          </a:xfrm>
        </p:spPr>
        <p:txBody>
          <a:bodyPr>
            <a:normAutofit/>
          </a:bodyPr>
          <a:lstStyle/>
          <a:p>
            <a:pPr algn="just">
              <a:lnSpc>
                <a:spcPct val="150000"/>
              </a:lnSpc>
              <a:buFont typeface="Wingdings" panose="05000000000000000000" pitchFamily="2" charset="2"/>
              <a:buChar char="§"/>
            </a:pPr>
            <a:r>
              <a:rPr lang="en-IN" sz="2000" dirty="0"/>
              <a:t>JSON is extremely expressive. </a:t>
            </a:r>
          </a:p>
          <a:p>
            <a:pPr algn="just">
              <a:lnSpc>
                <a:spcPct val="150000"/>
              </a:lnSpc>
              <a:buFont typeface="Wingdings" panose="05000000000000000000" pitchFamily="2" charset="2"/>
              <a:buChar char="§"/>
            </a:pPr>
            <a:r>
              <a:rPr lang="en-IN" sz="2000" dirty="0"/>
              <a:t>MongoDB actually does not use JSON but BSON (pronounced Bee Son) - it is Binary JSON.</a:t>
            </a:r>
          </a:p>
          <a:p>
            <a:pPr algn="just">
              <a:lnSpc>
                <a:spcPct val="150000"/>
              </a:lnSpc>
              <a:buFont typeface="Wingdings" panose="05000000000000000000" pitchFamily="2" charset="2"/>
              <a:buChar char="§"/>
            </a:pPr>
            <a:r>
              <a:rPr lang="en-IN" sz="2000" dirty="0"/>
              <a:t>It is an open standard. </a:t>
            </a:r>
          </a:p>
          <a:p>
            <a:pPr algn="just">
              <a:lnSpc>
                <a:spcPct val="150000"/>
              </a:lnSpc>
              <a:buFont typeface="Wingdings" panose="05000000000000000000" pitchFamily="2" charset="2"/>
              <a:buChar char="§"/>
            </a:pPr>
            <a:r>
              <a:rPr lang="en-IN" sz="2000" dirty="0"/>
              <a:t>It is used to store complex data structures. </a:t>
            </a:r>
            <a:endParaRPr lang="en-US" sz="2000" dirty="0"/>
          </a:p>
        </p:txBody>
      </p:sp>
    </p:spTree>
    <p:extLst>
      <p:ext uri="{BB962C8B-B14F-4D97-AF65-F5344CB8AC3E}">
        <p14:creationId xmlns:p14="http://schemas.microsoft.com/office/powerpoint/2010/main" val="29081690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ECCA31-B48F-07BF-6BE3-0A64826551C1}"/>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C6B39FA5-CA69-6339-1C4E-A7E1B806E22F}"/>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4D0752F3-85D3-5498-C027-71334D1FE776}"/>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007F28D7-C042-EF35-CFD2-CB3F62A6CB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270C6759-3AB2-6301-73DE-DFE7F94BE65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1270501C-DB24-0936-5420-CB0650FFD5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77C07CB6-4A3D-FFE1-0E5C-0F110E012DB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4FD43A1C-AE5E-54CC-3D0A-7EF17250F02A}"/>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95380C7F-4434-6DEF-3690-EBAE52F8F740}"/>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3894D5DA-F464-1F9C-3C3B-B481D3687357}"/>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6D2D326F-623E-D47F-71E7-49DA25EB8DA0}"/>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08ED12BB-E515-6FF2-3BF9-03241608507F}"/>
              </a:ext>
            </a:extLst>
          </p:cNvPr>
          <p:cNvSpPr>
            <a:spLocks noGrp="1"/>
          </p:cNvSpPr>
          <p:nvPr>
            <p:ph idx="1"/>
          </p:nvPr>
        </p:nvSpPr>
        <p:spPr>
          <a:xfrm>
            <a:off x="179511" y="840752"/>
            <a:ext cx="8871905" cy="5285412"/>
          </a:xfrm>
        </p:spPr>
        <p:txBody>
          <a:bodyPr>
            <a:normAutofit/>
          </a:bodyPr>
          <a:lstStyle/>
          <a:p>
            <a:pPr algn="just">
              <a:lnSpc>
                <a:spcPct val="150000"/>
              </a:lnSpc>
              <a:buFont typeface="Wingdings" panose="05000000000000000000" pitchFamily="2" charset="2"/>
              <a:buChar char="§"/>
            </a:pPr>
            <a:r>
              <a:rPr lang="en-IN" sz="2000" dirty="0"/>
              <a:t>Let us trace the journey from .csv to XML to JSON: Let us look at how data is stored in .csv file. </a:t>
            </a:r>
          </a:p>
          <a:p>
            <a:pPr algn="just">
              <a:lnSpc>
                <a:spcPct val="150000"/>
              </a:lnSpc>
              <a:buFont typeface="Wingdings" panose="05000000000000000000" pitchFamily="2" charset="2"/>
              <a:buChar char="§"/>
            </a:pPr>
            <a:r>
              <a:rPr lang="en-IN" sz="2000" dirty="0"/>
              <a:t>Assume that this data is about the employees of an organization named "XYZ". </a:t>
            </a:r>
          </a:p>
          <a:p>
            <a:pPr algn="just">
              <a:lnSpc>
                <a:spcPct val="150000"/>
              </a:lnSpc>
              <a:buFont typeface="Wingdings" panose="05000000000000000000" pitchFamily="2" charset="2"/>
              <a:buChar char="§"/>
            </a:pPr>
            <a:r>
              <a:rPr lang="en-IN" sz="2000" dirty="0"/>
              <a:t>As can be seen below, the column values are separated using commas and the rows are separated by a carriage return.  </a:t>
            </a:r>
          </a:p>
          <a:p>
            <a:pPr algn="just">
              <a:lnSpc>
                <a:spcPct val="150000"/>
              </a:lnSpc>
              <a:buFont typeface="Wingdings" panose="05000000000000000000" pitchFamily="2" charset="2"/>
              <a:buChar char="§"/>
            </a:pPr>
            <a:endParaRPr lang="en-US" sz="2000" dirty="0"/>
          </a:p>
        </p:txBody>
      </p:sp>
      <p:pic>
        <p:nvPicPr>
          <p:cNvPr id="9" name="Picture 8">
            <a:extLst>
              <a:ext uri="{FF2B5EF4-FFF2-40B4-BE49-F238E27FC236}">
                <a16:creationId xmlns:a16="http://schemas.microsoft.com/office/drawing/2014/main" id="{8939D8DC-8660-A2F4-28AD-0D821810CD52}"/>
              </a:ext>
            </a:extLst>
          </p:cNvPr>
          <p:cNvPicPr>
            <a:picLocks noChangeAspect="1"/>
          </p:cNvPicPr>
          <p:nvPr/>
        </p:nvPicPr>
        <p:blipFill>
          <a:blip r:embed="rId7">
            <a:extLst>
              <a:ext uri="{BEBA8EAE-BF5A-486C-A8C5-ECC9F3942E4B}">
                <a14:imgProps xmlns:a14="http://schemas.microsoft.com/office/drawing/2010/main">
                  <a14:imgLayer r:embed="rId8">
                    <a14:imgEffect>
                      <a14:sharpenSoften amount="50000"/>
                    </a14:imgEffect>
                  </a14:imgLayer>
                </a14:imgProps>
              </a:ext>
            </a:extLst>
          </a:blip>
          <a:stretch>
            <a:fillRect/>
          </a:stretch>
        </p:blipFill>
        <p:spPr>
          <a:xfrm>
            <a:off x="755576" y="3405098"/>
            <a:ext cx="8102236" cy="2533790"/>
          </a:xfrm>
          <a:prstGeom prst="rect">
            <a:avLst/>
          </a:prstGeom>
        </p:spPr>
      </p:pic>
    </p:spTree>
    <p:extLst>
      <p:ext uri="{BB962C8B-B14F-4D97-AF65-F5344CB8AC3E}">
        <p14:creationId xmlns:p14="http://schemas.microsoft.com/office/powerpoint/2010/main" val="4067596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7F5081-A3A8-3A6A-F5CB-8F7C133ABD69}"/>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BC3CD3CB-E72E-1AB5-CB27-5AA352EA98DB}"/>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A0EB9DC9-9CC2-DC6A-7AD2-B22C1833452D}"/>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C43EB3A8-D4D7-EE81-1761-2F386C416F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E6EBBF37-998E-CC48-5A37-D6B778B1374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59B16D6F-11E5-B2D9-DDC1-6E0EC42ED3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B579A2D8-7E47-9353-DCEC-3D3F110FC20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A786C2D2-0955-887E-EB97-DD088646F150}"/>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E095353C-BF37-39C7-8FCE-52A732F29A75}"/>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5F2F929E-96E3-3986-FC23-2F0385869BE6}"/>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A1C3F687-36B9-9AA8-A122-EA86E94755A7}"/>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974818F2-D24E-A400-5A18-D5495AEDFB0F}"/>
              </a:ext>
            </a:extLst>
          </p:cNvPr>
          <p:cNvSpPr>
            <a:spLocks noGrp="1"/>
          </p:cNvSpPr>
          <p:nvPr>
            <p:ph idx="1"/>
          </p:nvPr>
        </p:nvSpPr>
        <p:spPr>
          <a:xfrm>
            <a:off x="92041" y="882191"/>
            <a:ext cx="8871905" cy="5317104"/>
          </a:xfrm>
        </p:spPr>
        <p:txBody>
          <a:bodyPr>
            <a:normAutofit/>
          </a:bodyPr>
          <a:lstStyle/>
          <a:p>
            <a:pPr algn="just">
              <a:lnSpc>
                <a:spcPct val="150000"/>
              </a:lnSpc>
              <a:spcBef>
                <a:spcPts val="0"/>
              </a:spcBef>
              <a:buFont typeface="Wingdings" panose="05000000000000000000" pitchFamily="2" charset="2"/>
              <a:buChar char="§"/>
            </a:pPr>
            <a:r>
              <a:rPr lang="en-IN" sz="2000" dirty="0"/>
              <a:t>Now assume that few employees have more than one </a:t>
            </a:r>
            <a:r>
              <a:rPr lang="en-IN" sz="2000" dirty="0" err="1"/>
              <a:t>ContactNo</a:t>
            </a:r>
            <a:r>
              <a:rPr lang="en-IN" sz="2000" dirty="0"/>
              <a:t>. </a:t>
            </a:r>
          </a:p>
          <a:p>
            <a:pPr algn="just">
              <a:lnSpc>
                <a:spcPct val="150000"/>
              </a:lnSpc>
              <a:spcBef>
                <a:spcPts val="0"/>
              </a:spcBef>
              <a:buFont typeface="Wingdings" panose="05000000000000000000" pitchFamily="2" charset="2"/>
              <a:buChar char="§"/>
            </a:pPr>
            <a:r>
              <a:rPr lang="en-IN" sz="2000" dirty="0"/>
              <a:t>It can be neatly classified as </a:t>
            </a:r>
            <a:r>
              <a:rPr lang="en-IN" sz="2000" dirty="0" err="1"/>
              <a:t>OfficeContactNo</a:t>
            </a:r>
            <a:r>
              <a:rPr lang="en-IN" sz="2000" dirty="0"/>
              <a:t> , </a:t>
            </a:r>
            <a:r>
              <a:rPr lang="en-IN" sz="2000" dirty="0" err="1"/>
              <a:t>HomeContactNo</a:t>
            </a:r>
            <a:r>
              <a:rPr lang="en-IN" sz="2000" dirty="0"/>
              <a:t>.</a:t>
            </a:r>
          </a:p>
          <a:p>
            <a:pPr algn="just">
              <a:lnSpc>
                <a:spcPct val="150000"/>
              </a:lnSpc>
              <a:spcBef>
                <a:spcPts val="0"/>
              </a:spcBef>
              <a:buFont typeface="Wingdings" panose="05000000000000000000" pitchFamily="2" charset="2"/>
              <a:buChar char="§"/>
            </a:pPr>
            <a:r>
              <a:rPr lang="en-IN" sz="2000" dirty="0"/>
              <a:t> But what if few employees have more than one </a:t>
            </a:r>
            <a:r>
              <a:rPr lang="en-IN" sz="2000" dirty="0" err="1"/>
              <a:t>OfficeContactNo</a:t>
            </a:r>
            <a:r>
              <a:rPr lang="en-IN" sz="2000" dirty="0"/>
              <a:t> and more than one Home- </a:t>
            </a:r>
            <a:r>
              <a:rPr lang="en-IN" sz="2000" dirty="0" err="1"/>
              <a:t>Contact.No</a:t>
            </a:r>
            <a:r>
              <a:rPr lang="en-IN" sz="2000" dirty="0"/>
              <a:t>? Ok, so this is the first issue we need to address. </a:t>
            </a:r>
          </a:p>
          <a:p>
            <a:pPr algn="just">
              <a:lnSpc>
                <a:spcPct val="150000"/>
              </a:lnSpc>
              <a:spcBef>
                <a:spcPts val="0"/>
              </a:spcBef>
              <a:buFont typeface="Wingdings" panose="05000000000000000000" pitchFamily="2" charset="2"/>
              <a:buChar char="§"/>
            </a:pPr>
            <a:r>
              <a:rPr lang="en-IN" sz="2000" dirty="0"/>
              <a:t>Let us look at just another piece of data that you wish to store about the employees. You need to store their email addresses as well. </a:t>
            </a:r>
          </a:p>
          <a:p>
            <a:pPr algn="just">
              <a:lnSpc>
                <a:spcPct val="150000"/>
              </a:lnSpc>
              <a:spcBef>
                <a:spcPts val="0"/>
              </a:spcBef>
              <a:buFont typeface="Wingdings" panose="05000000000000000000" pitchFamily="2" charset="2"/>
              <a:buChar char="§"/>
            </a:pPr>
            <a:r>
              <a:rPr lang="en-IN" sz="2000" dirty="0"/>
              <a:t>Here again we have the same issues, few employees have two email addresses, have three and there are a few employees with more than three email addresses as well.  </a:t>
            </a:r>
            <a:endParaRPr lang="en-US" sz="2000" dirty="0"/>
          </a:p>
        </p:txBody>
      </p:sp>
    </p:spTree>
    <p:extLst>
      <p:ext uri="{BB962C8B-B14F-4D97-AF65-F5344CB8AC3E}">
        <p14:creationId xmlns:p14="http://schemas.microsoft.com/office/powerpoint/2010/main" val="705892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81122A-1EF8-B908-5351-BC2BA4832426}"/>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287614EF-F3E2-4D1A-7251-CBFBE9BA4009}"/>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DCD1C042-7F2D-8528-5856-2E99B75710DC}"/>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6B4516E2-8288-A6B0-2173-BE37CE6459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0E7C700B-9AC2-2B4B-20DA-E16B70D27A1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845206B5-5FFD-B3FA-636A-703D92305A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43897CC8-BF70-D58A-9361-628E00AED7E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4F388E26-B8CC-723F-063D-EC701E8ED9EE}"/>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BB236C59-E897-8FEA-ADC0-18941E83F769}"/>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CB2FC636-506F-0CEA-4812-C372BFFD96FC}"/>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67BBE284-EDC2-8D09-25D4-437F2A995644}"/>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E23C68C4-A19B-6DEA-D316-9E39AC4C617C}"/>
              </a:ext>
            </a:extLst>
          </p:cNvPr>
          <p:cNvSpPr>
            <a:spLocks noGrp="1"/>
          </p:cNvSpPr>
          <p:nvPr>
            <p:ph idx="1"/>
          </p:nvPr>
        </p:nvSpPr>
        <p:spPr>
          <a:xfrm>
            <a:off x="179512" y="809060"/>
            <a:ext cx="8712968" cy="5317104"/>
          </a:xfrm>
        </p:spPr>
        <p:txBody>
          <a:bodyPr>
            <a:normAutofit fontScale="92500"/>
          </a:bodyPr>
          <a:lstStyle/>
          <a:p>
            <a:pPr algn="just">
              <a:lnSpc>
                <a:spcPct val="150000"/>
              </a:lnSpc>
              <a:spcBef>
                <a:spcPts val="0"/>
              </a:spcBef>
              <a:buFont typeface="Wingdings" panose="05000000000000000000" pitchFamily="2" charset="2"/>
              <a:buChar char="§"/>
            </a:pPr>
            <a:r>
              <a:rPr lang="en-IN" sz="2000" dirty="0"/>
              <a:t>As we come across these fields or columns, we realize that it gets messy with .csv.CSV are known to store them well if it is flat and does not have repeating values. </a:t>
            </a:r>
          </a:p>
          <a:p>
            <a:pPr algn="just">
              <a:lnSpc>
                <a:spcPct val="150000"/>
              </a:lnSpc>
              <a:spcBef>
                <a:spcPts val="0"/>
              </a:spcBef>
              <a:buFont typeface="Wingdings" panose="05000000000000000000" pitchFamily="2" charset="2"/>
              <a:buChar char="§"/>
            </a:pPr>
            <a:r>
              <a:rPr lang="en-IN" sz="2000" dirty="0"/>
              <a:t>The problem becomes even more complex when different departments maintain the details of their employees. </a:t>
            </a:r>
          </a:p>
          <a:p>
            <a:pPr algn="just">
              <a:lnSpc>
                <a:spcPct val="150000"/>
              </a:lnSpc>
              <a:spcBef>
                <a:spcPts val="0"/>
              </a:spcBef>
              <a:buFont typeface="Wingdings" panose="05000000000000000000" pitchFamily="2" charset="2"/>
              <a:buChar char="§"/>
            </a:pPr>
            <a:r>
              <a:rPr lang="en-IN" sz="2000" dirty="0"/>
              <a:t>The formats of .csv (columns, etc.) could vastly differ and it will call for some efforts before we can merge the files from the various departments to make a single file.</a:t>
            </a:r>
          </a:p>
          <a:p>
            <a:pPr algn="just">
              <a:lnSpc>
                <a:spcPct val="150000"/>
              </a:lnSpc>
              <a:spcBef>
                <a:spcPts val="0"/>
              </a:spcBef>
              <a:buFont typeface="Wingdings" panose="05000000000000000000" pitchFamily="2" charset="2"/>
              <a:buChar char="§"/>
            </a:pPr>
            <a:r>
              <a:rPr lang="en-IN" sz="2000" dirty="0"/>
              <a:t>This problem can be solved by XML. But as the name suggests XML is highly extensible. It does not just call for defining a data format, rather it defines how you define a data format. </a:t>
            </a:r>
          </a:p>
          <a:p>
            <a:pPr algn="just">
              <a:lnSpc>
                <a:spcPct val="150000"/>
              </a:lnSpc>
              <a:spcBef>
                <a:spcPts val="0"/>
              </a:spcBef>
              <a:buFont typeface="Wingdings" panose="05000000000000000000" pitchFamily="2" charset="2"/>
              <a:buChar char="§"/>
            </a:pPr>
            <a:r>
              <a:rPr lang="en-IN" sz="2000" dirty="0"/>
              <a:t>You may be prepared to take this cumbersome task for highly complex and structured data; however, for simple data exchange  might just be too much work. </a:t>
            </a:r>
            <a:endParaRPr lang="en-US" sz="2000" dirty="0"/>
          </a:p>
        </p:txBody>
      </p:sp>
    </p:spTree>
    <p:extLst>
      <p:ext uri="{BB962C8B-B14F-4D97-AF65-F5344CB8AC3E}">
        <p14:creationId xmlns:p14="http://schemas.microsoft.com/office/powerpoint/2010/main" val="4126998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8B1532-4E5C-5457-39F0-23DD11031D54}"/>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9C5F6EC0-39AB-79D1-8E28-AD7C57A5D30B}"/>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FE100D43-D51C-0D6A-F754-9A33B59DDC02}"/>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1B812DD9-D8C9-7779-88E6-B74905EC95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32A9E9AA-FDA7-E9B3-EA3A-AD27946754D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061D2D20-A449-14D2-8B77-4760C7DFBE7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939B2AB1-6F5D-B03F-AF57-A0F83DA8FDF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973FA997-5956-ED50-EDC4-3B0D9999AF4E}"/>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63BE0060-A979-5829-D475-264E43E94074}"/>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B115341D-5A9C-1E59-7983-CA68CDACE512}"/>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DAC42273-9BD9-532D-DCFE-93871CAE2F17}"/>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6518BB9D-1602-ADC1-7F16-92E009CC1820}"/>
              </a:ext>
            </a:extLst>
          </p:cNvPr>
          <p:cNvSpPr>
            <a:spLocks noGrp="1"/>
          </p:cNvSpPr>
          <p:nvPr>
            <p:ph idx="1"/>
          </p:nvPr>
        </p:nvSpPr>
        <p:spPr>
          <a:xfrm>
            <a:off x="179512" y="809060"/>
            <a:ext cx="8507288" cy="5317104"/>
          </a:xfrm>
        </p:spPr>
        <p:txBody>
          <a:bodyPr>
            <a:normAutofit/>
          </a:bodyPr>
          <a:lstStyle/>
          <a:p>
            <a:pPr>
              <a:buFont typeface="Wingdings" panose="05000000000000000000" pitchFamily="2" charset="2"/>
              <a:buChar char="§"/>
            </a:pPr>
            <a:r>
              <a:rPr lang="en-IN" sz="2000" dirty="0"/>
              <a:t>Enter JSON! Let us look at how it reacts to the problem at hand.  </a:t>
            </a:r>
          </a:p>
          <a:p>
            <a:pPr>
              <a:buFont typeface="Wingdings" panose="05000000000000000000" pitchFamily="2" charset="2"/>
              <a:buChar char="§"/>
            </a:pPr>
            <a:endParaRPr lang="en-US" sz="2000" dirty="0"/>
          </a:p>
        </p:txBody>
      </p:sp>
      <p:pic>
        <p:nvPicPr>
          <p:cNvPr id="9" name="Picture 8">
            <a:extLst>
              <a:ext uri="{FF2B5EF4-FFF2-40B4-BE49-F238E27FC236}">
                <a16:creationId xmlns:a16="http://schemas.microsoft.com/office/drawing/2014/main" id="{B05CF114-A67E-B53D-631B-0D6B8A5FBF96}"/>
              </a:ext>
            </a:extLst>
          </p:cNvPr>
          <p:cNvPicPr>
            <a:picLocks noChangeAspect="1"/>
          </p:cNvPicPr>
          <p:nvPr/>
        </p:nvPicPr>
        <p:blipFill>
          <a:blip r:embed="rId7">
            <a:extLst>
              <a:ext uri="{BEBA8EAE-BF5A-486C-A8C5-ECC9F3942E4B}">
                <a14:imgProps xmlns:a14="http://schemas.microsoft.com/office/drawing/2010/main">
                  <a14:imgLayer r:embed="rId8">
                    <a14:imgEffect>
                      <a14:sharpenSoften amount="50000"/>
                    </a14:imgEffect>
                  </a14:imgLayer>
                </a14:imgProps>
              </a:ext>
            </a:extLst>
          </a:blip>
          <a:stretch>
            <a:fillRect/>
          </a:stretch>
        </p:blipFill>
        <p:spPr>
          <a:xfrm>
            <a:off x="1187624" y="1268760"/>
            <a:ext cx="4644073" cy="4644073"/>
          </a:xfrm>
          <a:prstGeom prst="rect">
            <a:avLst/>
          </a:prstGeom>
        </p:spPr>
      </p:pic>
    </p:spTree>
    <p:extLst>
      <p:ext uri="{BB962C8B-B14F-4D97-AF65-F5344CB8AC3E}">
        <p14:creationId xmlns:p14="http://schemas.microsoft.com/office/powerpoint/2010/main" val="13075799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169BCD-EFF9-BB08-88C8-FBDD0C0C6018}"/>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3E90FAA5-DADD-6CEE-1803-9C28537237DA}"/>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B88579D6-F9F3-861D-41FD-12B543EF8CE2}"/>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87258854-991C-D829-3A52-5F457A77FE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2CA6922B-9208-AC48-331A-F354CA376A6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C1FE6E6B-88CD-F3BF-9352-A40D72C0C9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5978099F-372B-4D31-E400-C4974A73E65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93960902-60BF-D228-4D9B-E49CDE2C4360}"/>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3CFA97E5-CB01-64C1-8CCE-190A7165E96E}"/>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785AA8EE-C81C-CD4F-6EB7-2B3AF5AAA7D0}"/>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B718D460-6D08-E0C5-6E94-E0FFBAE9EB04}"/>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8707A45A-D7B8-B54D-3232-2829BBD98DBB}"/>
              </a:ext>
            </a:extLst>
          </p:cNvPr>
          <p:cNvSpPr>
            <a:spLocks noGrp="1"/>
          </p:cNvSpPr>
          <p:nvPr>
            <p:ph idx="1"/>
          </p:nvPr>
        </p:nvSpPr>
        <p:spPr>
          <a:xfrm>
            <a:off x="0" y="797940"/>
            <a:ext cx="9143999" cy="5508466"/>
          </a:xfrm>
        </p:spPr>
        <p:txBody>
          <a:bodyPr>
            <a:normAutofit fontScale="92500" lnSpcReduction="10000"/>
          </a:bodyPr>
          <a:lstStyle/>
          <a:p>
            <a:pPr algn="just">
              <a:lnSpc>
                <a:spcPct val="150000"/>
              </a:lnSpc>
              <a:spcBef>
                <a:spcPts val="0"/>
              </a:spcBef>
              <a:buFont typeface="Wingdings" panose="05000000000000000000" pitchFamily="2" charset="2"/>
              <a:buChar char="§"/>
            </a:pPr>
            <a:r>
              <a:rPr lang="en-IN" sz="2000" dirty="0"/>
              <a:t>As you can see it is quite easy to read a JSON. </a:t>
            </a:r>
          </a:p>
          <a:p>
            <a:pPr algn="just">
              <a:lnSpc>
                <a:spcPct val="150000"/>
              </a:lnSpc>
              <a:spcBef>
                <a:spcPts val="0"/>
              </a:spcBef>
              <a:buFont typeface="Wingdings" panose="05000000000000000000" pitchFamily="2" charset="2"/>
              <a:buChar char="§"/>
            </a:pPr>
            <a:r>
              <a:rPr lang="en-IN" sz="2000" dirty="0"/>
              <a:t>There is absolutely no confusion now. One can have a list of n contact numbers, and they can be stored with ease. </a:t>
            </a:r>
          </a:p>
          <a:p>
            <a:pPr algn="just">
              <a:lnSpc>
                <a:spcPct val="150000"/>
              </a:lnSpc>
              <a:spcBef>
                <a:spcPts val="0"/>
              </a:spcBef>
              <a:buFont typeface="Wingdings" panose="05000000000000000000" pitchFamily="2" charset="2"/>
              <a:buChar char="§"/>
            </a:pPr>
            <a:r>
              <a:rPr lang="en-IN" sz="2000" dirty="0"/>
              <a:t>JSON is very expressive. It provides the much needed ease to store and retrieve documents in their real form. </a:t>
            </a:r>
          </a:p>
          <a:p>
            <a:pPr algn="just">
              <a:lnSpc>
                <a:spcPct val="150000"/>
              </a:lnSpc>
              <a:spcBef>
                <a:spcPts val="0"/>
              </a:spcBef>
              <a:buFont typeface="Wingdings" panose="05000000000000000000" pitchFamily="2" charset="2"/>
              <a:buChar char="§"/>
            </a:pPr>
            <a:r>
              <a:rPr lang="en-IN" sz="2000" dirty="0"/>
              <a:t>The binary form of JSON is BSON. BSON is an open standard. </a:t>
            </a:r>
          </a:p>
          <a:p>
            <a:pPr algn="just">
              <a:lnSpc>
                <a:spcPct val="150000"/>
              </a:lnSpc>
              <a:spcBef>
                <a:spcPts val="0"/>
              </a:spcBef>
              <a:buFont typeface="Wingdings" panose="05000000000000000000" pitchFamily="2" charset="2"/>
              <a:buChar char="§"/>
            </a:pPr>
            <a:r>
              <a:rPr lang="en-IN" sz="2000" dirty="0"/>
              <a:t>In most cases it consumes less space as compared to the text-based JSON. </a:t>
            </a:r>
          </a:p>
          <a:p>
            <a:pPr algn="just">
              <a:lnSpc>
                <a:spcPct val="150000"/>
              </a:lnSpc>
              <a:spcBef>
                <a:spcPts val="0"/>
              </a:spcBef>
              <a:buFont typeface="Wingdings" panose="05000000000000000000" pitchFamily="2" charset="2"/>
              <a:buChar char="§"/>
            </a:pPr>
            <a:r>
              <a:rPr lang="en-IN" sz="2000" dirty="0"/>
              <a:t>There is yet another advantage with BSON. It is much easier and quicker to convert BSON to a programming language's native data format. </a:t>
            </a:r>
          </a:p>
          <a:p>
            <a:pPr algn="just">
              <a:lnSpc>
                <a:spcPct val="150000"/>
              </a:lnSpc>
              <a:spcBef>
                <a:spcPts val="0"/>
              </a:spcBef>
              <a:buFont typeface="Wingdings" panose="05000000000000000000" pitchFamily="2" charset="2"/>
              <a:buChar char="§"/>
            </a:pPr>
            <a:r>
              <a:rPr lang="en-IN" sz="2000" dirty="0"/>
              <a:t>There are MongoDB drivers available for a number of programming languages such as C, C++, Ruby, PHP, Python, C#, etc., and each works slightly differently. </a:t>
            </a:r>
          </a:p>
          <a:p>
            <a:pPr algn="just">
              <a:lnSpc>
                <a:spcPct val="150000"/>
              </a:lnSpc>
              <a:spcBef>
                <a:spcPts val="0"/>
              </a:spcBef>
              <a:buFont typeface="Wingdings" panose="05000000000000000000" pitchFamily="2" charset="2"/>
              <a:buChar char="§"/>
            </a:pPr>
            <a:r>
              <a:rPr lang="en-IN" sz="2000" dirty="0"/>
              <a:t>Using the basic binary format enables the native data structures to be built quickly  for each language without going through the hassle of first processing JSON. </a:t>
            </a:r>
            <a:endParaRPr lang="en-US" sz="2000" dirty="0"/>
          </a:p>
        </p:txBody>
      </p:sp>
    </p:spTree>
    <p:extLst>
      <p:ext uri="{BB962C8B-B14F-4D97-AF65-F5344CB8AC3E}">
        <p14:creationId xmlns:p14="http://schemas.microsoft.com/office/powerpoint/2010/main" val="18845718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3B4CB0-594B-774C-202F-025EA477D0FD}"/>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91B36C4D-1260-DE7E-35E0-47106BB034FA}"/>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5D9C5BD7-5FD1-220F-7AF4-1344A8D2E1CD}"/>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30E498FF-6F24-90BD-BDAF-C91BEFC2EF1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880851A7-BCAC-FEAE-2D38-FF13832FDBD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89D1D4DF-245D-A758-CE41-DDA469F6D12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10BDAF25-E368-15F7-FBBC-A1CE3BB32DF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C8D8C9C6-017E-59EA-9F18-3A590E8C5F0B}"/>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65BD4479-7459-B40E-7BDB-F858C1CF9461}"/>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4E338B27-7820-927F-7242-9244DE00145E}"/>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F196A9A0-8C32-36E8-3204-A3AD8E503515}"/>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3" name="Title 2">
            <a:extLst>
              <a:ext uri="{FF2B5EF4-FFF2-40B4-BE49-F238E27FC236}">
                <a16:creationId xmlns:a16="http://schemas.microsoft.com/office/drawing/2014/main" id="{65445B1A-9FC0-D1E6-C333-3D732AE0EC84}"/>
              </a:ext>
            </a:extLst>
          </p:cNvPr>
          <p:cNvSpPr>
            <a:spLocks noGrp="1"/>
          </p:cNvSpPr>
          <p:nvPr>
            <p:ph type="title"/>
          </p:nvPr>
        </p:nvSpPr>
        <p:spPr>
          <a:xfrm>
            <a:off x="0" y="616652"/>
            <a:ext cx="8229600" cy="787736"/>
          </a:xfrm>
        </p:spPr>
        <p:txBody>
          <a:bodyPr>
            <a:normAutofit/>
          </a:bodyPr>
          <a:lstStyle/>
          <a:p>
            <a:pPr algn="l"/>
            <a:r>
              <a:rPr lang="en-IN" sz="2000" b="1" dirty="0"/>
              <a:t>Creating or Generating a Unique Key</a:t>
            </a:r>
            <a:endParaRPr lang="en-US" sz="2000" b="1" dirty="0"/>
          </a:p>
        </p:txBody>
      </p:sp>
      <p:sp>
        <p:nvSpPr>
          <p:cNvPr id="8" name="Content Placeholder 7">
            <a:extLst>
              <a:ext uri="{FF2B5EF4-FFF2-40B4-BE49-F238E27FC236}">
                <a16:creationId xmlns:a16="http://schemas.microsoft.com/office/drawing/2014/main" id="{A0E05A0D-C8A2-E280-8B98-6D8A05AC9260}"/>
              </a:ext>
            </a:extLst>
          </p:cNvPr>
          <p:cNvSpPr>
            <a:spLocks noGrp="1"/>
          </p:cNvSpPr>
          <p:nvPr>
            <p:ph idx="1"/>
          </p:nvPr>
        </p:nvSpPr>
        <p:spPr>
          <a:xfrm>
            <a:off x="323527" y="1447448"/>
            <a:ext cx="8727889" cy="4678716"/>
          </a:xfrm>
        </p:spPr>
        <p:txBody>
          <a:bodyPr>
            <a:normAutofit/>
          </a:bodyPr>
          <a:lstStyle/>
          <a:p>
            <a:pPr algn="just">
              <a:lnSpc>
                <a:spcPct val="150000"/>
              </a:lnSpc>
              <a:spcBef>
                <a:spcPts val="0"/>
              </a:spcBef>
              <a:buFont typeface="Wingdings" panose="05000000000000000000" pitchFamily="2" charset="2"/>
              <a:buChar char="§"/>
            </a:pPr>
            <a:r>
              <a:rPr lang="en-IN" sz="2000" dirty="0"/>
              <a:t>Each JSON document should have a unique identifier. </a:t>
            </a:r>
          </a:p>
          <a:p>
            <a:pPr algn="just">
              <a:lnSpc>
                <a:spcPct val="150000"/>
              </a:lnSpc>
              <a:spcBef>
                <a:spcPts val="0"/>
              </a:spcBef>
              <a:buFont typeface="Wingdings" panose="05000000000000000000" pitchFamily="2" charset="2"/>
              <a:buChar char="§"/>
            </a:pPr>
            <a:r>
              <a:rPr lang="en-IN" sz="2000" dirty="0"/>
              <a:t>It is the _id key. It is similar to the primary key in relational databases. </a:t>
            </a:r>
          </a:p>
          <a:p>
            <a:pPr algn="just">
              <a:lnSpc>
                <a:spcPct val="150000"/>
              </a:lnSpc>
              <a:spcBef>
                <a:spcPts val="0"/>
              </a:spcBef>
              <a:buFont typeface="Wingdings" panose="05000000000000000000" pitchFamily="2" charset="2"/>
              <a:buChar char="§"/>
            </a:pPr>
            <a:r>
              <a:rPr lang="en-IN" sz="2000" dirty="0"/>
              <a:t>This facilitates search for documents based on the unique identifier. </a:t>
            </a:r>
          </a:p>
          <a:p>
            <a:pPr algn="just">
              <a:lnSpc>
                <a:spcPct val="150000"/>
              </a:lnSpc>
              <a:spcBef>
                <a:spcPts val="0"/>
              </a:spcBef>
              <a:buFont typeface="Wingdings" panose="05000000000000000000" pitchFamily="2" charset="2"/>
              <a:buChar char="§"/>
            </a:pPr>
            <a:r>
              <a:rPr lang="en-IN" sz="2000" dirty="0"/>
              <a:t>An index is automatically built on the unique identifier. </a:t>
            </a:r>
          </a:p>
          <a:p>
            <a:pPr algn="just">
              <a:lnSpc>
                <a:spcPct val="150000"/>
              </a:lnSpc>
              <a:spcBef>
                <a:spcPts val="0"/>
              </a:spcBef>
              <a:buFont typeface="Wingdings" panose="05000000000000000000" pitchFamily="2" charset="2"/>
              <a:buChar char="§"/>
            </a:pPr>
            <a:r>
              <a:rPr lang="en-IN" sz="2000" dirty="0"/>
              <a:t>It is your choice to either provide unique values yourself or have the mongo shell generate the same.</a:t>
            </a:r>
            <a:endParaRPr lang="en-US" sz="2000" dirty="0"/>
          </a:p>
        </p:txBody>
      </p:sp>
      <p:pic>
        <p:nvPicPr>
          <p:cNvPr id="9" name="Picture 8">
            <a:extLst>
              <a:ext uri="{FF2B5EF4-FFF2-40B4-BE49-F238E27FC236}">
                <a16:creationId xmlns:a16="http://schemas.microsoft.com/office/drawing/2014/main" id="{89599663-6D5B-28EE-3CC0-8B7A30BD9689}"/>
              </a:ext>
            </a:extLst>
          </p:cNvPr>
          <p:cNvPicPr>
            <a:picLocks noChangeAspect="1"/>
          </p:cNvPicPr>
          <p:nvPr/>
        </p:nvPicPr>
        <p:blipFill>
          <a:blip r:embed="rId7">
            <a:extLst>
              <a:ext uri="{BEBA8EAE-BF5A-486C-A8C5-ECC9F3942E4B}">
                <a14:imgProps xmlns:a14="http://schemas.microsoft.com/office/drawing/2010/main">
                  <a14:imgLayer r:embed="rId8">
                    <a14:imgEffect>
                      <a14:sharpenSoften amount="50000"/>
                    </a14:imgEffect>
                  </a14:imgLayer>
                </a14:imgProps>
              </a:ext>
            </a:extLst>
          </a:blip>
          <a:stretch>
            <a:fillRect/>
          </a:stretch>
        </p:blipFill>
        <p:spPr>
          <a:xfrm>
            <a:off x="291370" y="4367174"/>
            <a:ext cx="8473248" cy="1383736"/>
          </a:xfrm>
          <a:prstGeom prst="rect">
            <a:avLst/>
          </a:prstGeom>
        </p:spPr>
      </p:pic>
    </p:spTree>
    <p:extLst>
      <p:ext uri="{BB962C8B-B14F-4D97-AF65-F5344CB8AC3E}">
        <p14:creationId xmlns:p14="http://schemas.microsoft.com/office/powerpoint/2010/main" val="1953237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E79D2F-14B2-5338-DFA5-B24712D85D3A}"/>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58810184-6212-BD44-55FB-8EA8D210542F}"/>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035E090E-E136-0A68-62FD-EF2630B475A4}"/>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55B1164F-124A-D117-7528-538CF2B8CC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3646FE9A-0EB0-E913-C367-916C1A130EF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BF43C6E3-FD61-E79C-78CD-E00B9C59BA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C2A6278C-CAD6-5219-7DEF-D38DBE0C984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31D6E51F-F299-677A-08DD-889ED26E9425}"/>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47703739-015F-822B-A10C-5FBCFD2621C4}"/>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F153B974-D2E8-2A20-092D-59A5450ACE44}"/>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95FCE198-82A3-5C94-2571-111CFE7F8919}"/>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3" name="Title 2">
            <a:extLst>
              <a:ext uri="{FF2B5EF4-FFF2-40B4-BE49-F238E27FC236}">
                <a16:creationId xmlns:a16="http://schemas.microsoft.com/office/drawing/2014/main" id="{60EDAC00-1BC5-0455-1A84-F9AE8F2B0A4C}"/>
              </a:ext>
            </a:extLst>
          </p:cNvPr>
          <p:cNvSpPr>
            <a:spLocks noGrp="1"/>
          </p:cNvSpPr>
          <p:nvPr>
            <p:ph type="title"/>
          </p:nvPr>
        </p:nvSpPr>
        <p:spPr>
          <a:xfrm>
            <a:off x="0" y="610662"/>
            <a:ext cx="8229600" cy="787736"/>
          </a:xfrm>
        </p:spPr>
        <p:txBody>
          <a:bodyPr>
            <a:normAutofit/>
          </a:bodyPr>
          <a:lstStyle/>
          <a:p>
            <a:pPr algn="l"/>
            <a:r>
              <a:rPr lang="en-IN" sz="2000" b="1" dirty="0">
                <a:solidFill>
                  <a:srgbClr val="C00000"/>
                </a:solidFill>
              </a:rPr>
              <a:t>Contents</a:t>
            </a:r>
            <a:endParaRPr lang="en-US" sz="2000" b="1" dirty="0">
              <a:solidFill>
                <a:srgbClr val="C00000"/>
              </a:solidFill>
            </a:endParaRPr>
          </a:p>
        </p:txBody>
      </p:sp>
      <p:sp>
        <p:nvSpPr>
          <p:cNvPr id="8" name="Content Placeholder 7">
            <a:extLst>
              <a:ext uri="{FF2B5EF4-FFF2-40B4-BE49-F238E27FC236}">
                <a16:creationId xmlns:a16="http://schemas.microsoft.com/office/drawing/2014/main" id="{095FDD9B-F2B0-4517-7E1F-AE6521D745B4}"/>
              </a:ext>
            </a:extLst>
          </p:cNvPr>
          <p:cNvSpPr>
            <a:spLocks noGrp="1"/>
          </p:cNvSpPr>
          <p:nvPr>
            <p:ph idx="1"/>
          </p:nvPr>
        </p:nvSpPr>
        <p:spPr>
          <a:xfrm>
            <a:off x="179511" y="1262934"/>
            <a:ext cx="8871905" cy="4917598"/>
          </a:xfrm>
        </p:spPr>
        <p:txBody>
          <a:bodyPr>
            <a:normAutofit/>
          </a:bodyPr>
          <a:lstStyle/>
          <a:p>
            <a:pPr marL="712788" indent="-438150" algn="just">
              <a:lnSpc>
                <a:spcPct val="150000"/>
              </a:lnSpc>
              <a:spcBef>
                <a:spcPts val="0"/>
              </a:spcBef>
              <a:buFont typeface="+mj-lt"/>
              <a:buAutoNum type="arabicPeriod"/>
            </a:pPr>
            <a:r>
              <a:rPr lang="en-IN" sz="2000" dirty="0"/>
              <a:t>What is MongoDB</a:t>
            </a:r>
          </a:p>
          <a:p>
            <a:pPr marL="712788" indent="-438150" algn="just">
              <a:lnSpc>
                <a:spcPct val="150000"/>
              </a:lnSpc>
              <a:spcBef>
                <a:spcPts val="0"/>
              </a:spcBef>
              <a:buFont typeface="+mj-lt"/>
              <a:buAutoNum type="arabicPeriod"/>
            </a:pPr>
            <a:r>
              <a:rPr lang="en-IN" sz="2000" dirty="0"/>
              <a:t>Why MongoDB</a:t>
            </a:r>
          </a:p>
          <a:p>
            <a:pPr marL="712788" indent="-438150" algn="just">
              <a:lnSpc>
                <a:spcPct val="150000"/>
              </a:lnSpc>
              <a:spcBef>
                <a:spcPts val="0"/>
              </a:spcBef>
              <a:buFont typeface="+mj-lt"/>
              <a:buAutoNum type="arabicPeriod"/>
            </a:pPr>
            <a:r>
              <a:rPr lang="en-IN" sz="2000" dirty="0"/>
              <a:t>Terms used in RDBMS and MongoDB</a:t>
            </a:r>
          </a:p>
          <a:p>
            <a:pPr marL="712788" indent="-438150" algn="just">
              <a:lnSpc>
                <a:spcPct val="150000"/>
              </a:lnSpc>
              <a:spcBef>
                <a:spcPts val="0"/>
              </a:spcBef>
              <a:buFont typeface="+mj-lt"/>
              <a:buAutoNum type="arabicPeriod"/>
            </a:pPr>
            <a:r>
              <a:rPr lang="en-IN" sz="2000" dirty="0"/>
              <a:t>Data Types in MongoDB</a:t>
            </a:r>
          </a:p>
          <a:p>
            <a:pPr marL="712788" indent="-438150" algn="just">
              <a:lnSpc>
                <a:spcPct val="150000"/>
              </a:lnSpc>
              <a:spcBef>
                <a:spcPts val="0"/>
              </a:spcBef>
              <a:buFont typeface="+mj-lt"/>
              <a:buAutoNum type="arabicPeriod"/>
            </a:pPr>
            <a:r>
              <a:rPr lang="en-IN" sz="2000" dirty="0"/>
              <a:t>MongoDB Query Language. </a:t>
            </a:r>
            <a:endParaRPr lang="en-US" sz="2000" dirty="0"/>
          </a:p>
        </p:txBody>
      </p:sp>
    </p:spTree>
    <p:extLst>
      <p:ext uri="{BB962C8B-B14F-4D97-AF65-F5344CB8AC3E}">
        <p14:creationId xmlns:p14="http://schemas.microsoft.com/office/powerpoint/2010/main" val="1549223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15A619-94DC-B9FC-3B70-42D0742774B0}"/>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28D22954-C47D-5F51-EE78-7455503390F7}"/>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CB44032F-1F03-F543-93EA-9394485B2C30}"/>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CF7F8529-D6B9-85FE-468C-AC521403E9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4A523C37-6677-BDB9-7A1C-FC5909DFEF1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B05266B9-88CA-C815-06C0-DF496482AF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C1B9CD94-6220-6F0C-CEAA-18DDB2A25B8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C2D046CC-F5EE-F81F-1229-393F435A0859}"/>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C6AE2431-30A8-EF97-4EA8-6F0426C5DA8C}"/>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98BFF385-FE24-6C19-0034-337C0EBD254C}"/>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A9AD2BD9-9514-B2BD-59C5-D8B62DE751D6}"/>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4C0A93B6-9B2B-9161-F48B-384D54C45584}"/>
              </a:ext>
            </a:extLst>
          </p:cNvPr>
          <p:cNvSpPr>
            <a:spLocks noGrp="1"/>
          </p:cNvSpPr>
          <p:nvPr>
            <p:ph idx="1"/>
          </p:nvPr>
        </p:nvSpPr>
        <p:spPr>
          <a:xfrm>
            <a:off x="323527" y="1036564"/>
            <a:ext cx="8727889" cy="5089600"/>
          </a:xfrm>
        </p:spPr>
        <p:txBody>
          <a:bodyPr>
            <a:normAutofit/>
          </a:bodyPr>
          <a:lstStyle/>
          <a:p>
            <a:pPr marL="0" indent="0">
              <a:lnSpc>
                <a:spcPct val="150000"/>
              </a:lnSpc>
              <a:buNone/>
            </a:pPr>
            <a:r>
              <a:rPr lang="en-US" sz="2000" b="1" dirty="0"/>
              <a:t>Database</a:t>
            </a:r>
          </a:p>
          <a:p>
            <a:pPr algn="just">
              <a:lnSpc>
                <a:spcPct val="150000"/>
              </a:lnSpc>
              <a:buFont typeface="Wingdings" panose="05000000000000000000" pitchFamily="2" charset="2"/>
              <a:buChar char="§"/>
            </a:pPr>
            <a:r>
              <a:rPr lang="en-IN" sz="2000" dirty="0"/>
              <a:t>It is a collection of collections. </a:t>
            </a:r>
          </a:p>
          <a:p>
            <a:pPr algn="just">
              <a:lnSpc>
                <a:spcPct val="150000"/>
              </a:lnSpc>
              <a:buFont typeface="Wingdings" panose="05000000000000000000" pitchFamily="2" charset="2"/>
              <a:buChar char="§"/>
            </a:pPr>
            <a:r>
              <a:rPr lang="en-IN" sz="2000" dirty="0"/>
              <a:t>In other words, it is like a container for collections. It gets created the first time that your collection makes a reference to it. </a:t>
            </a:r>
          </a:p>
          <a:p>
            <a:pPr algn="just">
              <a:lnSpc>
                <a:spcPct val="150000"/>
              </a:lnSpc>
              <a:buFont typeface="Wingdings" panose="05000000000000000000" pitchFamily="2" charset="2"/>
              <a:buChar char="§"/>
            </a:pPr>
            <a:r>
              <a:rPr lang="en-IN" sz="2000" dirty="0"/>
              <a:t>This can also be created on demand. </a:t>
            </a:r>
          </a:p>
          <a:p>
            <a:pPr algn="just">
              <a:lnSpc>
                <a:spcPct val="150000"/>
              </a:lnSpc>
              <a:buFont typeface="Wingdings" panose="05000000000000000000" pitchFamily="2" charset="2"/>
              <a:buChar char="§"/>
            </a:pPr>
            <a:r>
              <a:rPr lang="en-IN" sz="2000" dirty="0"/>
              <a:t>Each database gets its own set of files on the file system. A single MongoDB server can house several databases. </a:t>
            </a:r>
            <a:endParaRPr lang="en-US" sz="2000" dirty="0"/>
          </a:p>
        </p:txBody>
      </p:sp>
    </p:spTree>
    <p:extLst>
      <p:ext uri="{BB962C8B-B14F-4D97-AF65-F5344CB8AC3E}">
        <p14:creationId xmlns:p14="http://schemas.microsoft.com/office/powerpoint/2010/main" val="18428483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524D99-E9EF-83C0-4630-3B26AB80875C}"/>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D09EB5C6-C812-571E-6805-B515A355A52A}"/>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5B1BA2FA-515E-EB87-2582-0827FE74B041}"/>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67E6B55F-1B5C-61A2-225C-2719FCFD1D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2D233240-8CE5-C479-2B1B-A4043350A8B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E4EF393D-01DD-4894-944C-7422D891188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23801403-DCA7-1B8F-A4DD-18455790C89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2CBBA555-74F7-E7D4-3618-DFFD0A524EE4}"/>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6C0EFD24-6BD7-3630-11E1-25C249BC331B}"/>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45EF53B8-C36E-84B5-CCDC-EC0C851CD9D2}"/>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B8AE0964-74F5-4E36-E24A-AE2C32D6775F}"/>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FBF5AADA-F6BF-6793-E8C7-B9C50EAC10D0}"/>
              </a:ext>
            </a:extLst>
          </p:cNvPr>
          <p:cNvSpPr>
            <a:spLocks noGrp="1"/>
          </p:cNvSpPr>
          <p:nvPr>
            <p:ph idx="1"/>
          </p:nvPr>
        </p:nvSpPr>
        <p:spPr>
          <a:xfrm>
            <a:off x="251520" y="962522"/>
            <a:ext cx="8640960" cy="5163642"/>
          </a:xfrm>
        </p:spPr>
        <p:txBody>
          <a:bodyPr>
            <a:normAutofit/>
          </a:bodyPr>
          <a:lstStyle/>
          <a:p>
            <a:pPr marL="0" indent="0">
              <a:buNone/>
            </a:pPr>
            <a:r>
              <a:rPr lang="en-IN" sz="2000" b="1" dirty="0"/>
              <a:t>Collection </a:t>
            </a:r>
          </a:p>
          <a:p>
            <a:pPr algn="just">
              <a:lnSpc>
                <a:spcPct val="150000"/>
              </a:lnSpc>
              <a:spcBef>
                <a:spcPts val="0"/>
              </a:spcBef>
              <a:buFont typeface="Wingdings" panose="05000000000000000000" pitchFamily="2" charset="2"/>
              <a:buChar char="§"/>
            </a:pPr>
            <a:r>
              <a:rPr lang="en-IN" sz="2000" dirty="0"/>
              <a:t>A collection is analogous to a table of RDBMS. </a:t>
            </a:r>
          </a:p>
          <a:p>
            <a:pPr algn="just">
              <a:lnSpc>
                <a:spcPct val="150000"/>
              </a:lnSpc>
              <a:spcBef>
                <a:spcPts val="0"/>
              </a:spcBef>
              <a:buFont typeface="Wingdings" panose="05000000000000000000" pitchFamily="2" charset="2"/>
              <a:buChar char="§"/>
            </a:pPr>
            <a:r>
              <a:rPr lang="en-IN" sz="2000" dirty="0"/>
              <a:t>A collection is created on demand. It gets created the first time that you attempt to save a document that references it. </a:t>
            </a:r>
          </a:p>
          <a:p>
            <a:pPr algn="just">
              <a:lnSpc>
                <a:spcPct val="150000"/>
              </a:lnSpc>
              <a:spcBef>
                <a:spcPts val="0"/>
              </a:spcBef>
              <a:buFont typeface="Wingdings" panose="05000000000000000000" pitchFamily="2" charset="2"/>
              <a:buChar char="§"/>
            </a:pPr>
            <a:r>
              <a:rPr lang="en-IN" sz="2000" dirty="0"/>
              <a:t>A collection exists within a single database A collection holds several MongoDB documents. </a:t>
            </a:r>
          </a:p>
          <a:p>
            <a:pPr algn="just">
              <a:lnSpc>
                <a:spcPct val="150000"/>
              </a:lnSpc>
              <a:spcBef>
                <a:spcPts val="0"/>
              </a:spcBef>
              <a:buFont typeface="Wingdings" panose="05000000000000000000" pitchFamily="2" charset="2"/>
              <a:buChar char="§"/>
            </a:pPr>
            <a:r>
              <a:rPr lang="en-IN" sz="2000" dirty="0"/>
              <a:t>A collection does not enforce a schema. This implies that documents within a collection can have different fields. </a:t>
            </a:r>
          </a:p>
          <a:p>
            <a:pPr algn="just">
              <a:lnSpc>
                <a:spcPct val="150000"/>
              </a:lnSpc>
              <a:spcBef>
                <a:spcPts val="0"/>
              </a:spcBef>
              <a:buFont typeface="Wingdings" panose="05000000000000000000" pitchFamily="2" charset="2"/>
              <a:buChar char="§"/>
            </a:pPr>
            <a:r>
              <a:rPr lang="en-IN" sz="2000" dirty="0"/>
              <a:t>Even if the documents within a collection have same fields, the order of the fields can be different. </a:t>
            </a:r>
            <a:endParaRPr lang="en-US" sz="2000" dirty="0"/>
          </a:p>
        </p:txBody>
      </p:sp>
    </p:spTree>
    <p:extLst>
      <p:ext uri="{BB962C8B-B14F-4D97-AF65-F5344CB8AC3E}">
        <p14:creationId xmlns:p14="http://schemas.microsoft.com/office/powerpoint/2010/main" val="38481736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EB354B-5326-8A83-FE30-B36174DC9F7E}"/>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BA91D09A-99D5-855D-027E-84D1A02DD2B5}"/>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F5DA3D12-A2B4-ADEE-83AF-96CF5730BFF6}"/>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38089DCA-FC2A-BB6B-E672-7183B5F55F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156ADACF-9473-CA43-99B6-95FA617C9C9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266AE395-096F-519B-7653-BF1ACBA20CD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89B9AD6E-DA25-C7BE-3065-8216B4A13B0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3F40C469-42B4-C5CB-BD50-350F831B64DC}"/>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1A82ACDB-4EE5-85F2-F65F-E8ED0C480875}"/>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453C4567-4D47-023F-3BA5-724ECC83AF5C}"/>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8AF33499-187F-0053-BCE2-805795EE4F93}"/>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D31B98EA-6FDD-566B-2ABE-2D8936E53C24}"/>
              </a:ext>
            </a:extLst>
          </p:cNvPr>
          <p:cNvSpPr>
            <a:spLocks noGrp="1"/>
          </p:cNvSpPr>
          <p:nvPr>
            <p:ph idx="1"/>
          </p:nvPr>
        </p:nvSpPr>
        <p:spPr>
          <a:xfrm>
            <a:off x="0" y="723018"/>
            <a:ext cx="9046845" cy="5163642"/>
          </a:xfrm>
        </p:spPr>
        <p:txBody>
          <a:bodyPr>
            <a:normAutofit/>
          </a:bodyPr>
          <a:lstStyle/>
          <a:p>
            <a:pPr marL="0" indent="0">
              <a:buNone/>
            </a:pPr>
            <a:r>
              <a:rPr lang="en-US" sz="2000" b="1" dirty="0"/>
              <a:t>Document </a:t>
            </a:r>
          </a:p>
          <a:p>
            <a:pPr algn="just">
              <a:lnSpc>
                <a:spcPct val="150000"/>
              </a:lnSpc>
              <a:spcBef>
                <a:spcPts val="0"/>
              </a:spcBef>
              <a:buFont typeface="Wingdings" panose="05000000000000000000" pitchFamily="2" charset="2"/>
              <a:buChar char="§"/>
            </a:pPr>
            <a:r>
              <a:rPr lang="en-IN" sz="2000" dirty="0"/>
              <a:t>A document is analogous to a row/record/tuple in an RDBMS table. A document has a dynamic schema</a:t>
            </a:r>
          </a:p>
          <a:p>
            <a:pPr algn="just">
              <a:lnSpc>
                <a:spcPct val="150000"/>
              </a:lnSpc>
              <a:spcBef>
                <a:spcPts val="0"/>
              </a:spcBef>
              <a:buFont typeface="Wingdings" panose="05000000000000000000" pitchFamily="2" charset="2"/>
              <a:buChar char="§"/>
            </a:pPr>
            <a:r>
              <a:rPr lang="en-IN" sz="2000" dirty="0"/>
              <a:t>This implies that a document in a collection need not necessarily have the same set of fields/key-value pairs. Figure below shows a collection by the name "students" containing three documents. </a:t>
            </a:r>
            <a:endParaRPr lang="en-US" sz="2000" b="1" dirty="0"/>
          </a:p>
        </p:txBody>
      </p:sp>
      <p:pic>
        <p:nvPicPr>
          <p:cNvPr id="3" name="Content Placeholder 2">
            <a:extLst>
              <a:ext uri="{FF2B5EF4-FFF2-40B4-BE49-F238E27FC236}">
                <a16:creationId xmlns:a16="http://schemas.microsoft.com/office/drawing/2014/main" id="{379B94CE-55A7-D0E7-928E-E5D8299603AF}"/>
              </a:ext>
            </a:extLst>
          </p:cNvPr>
          <p:cNvPicPr>
            <a:picLocks noChangeAspect="1"/>
          </p:cNvPicPr>
          <p:nvPr/>
        </p:nvPicPr>
        <p:blipFill>
          <a:blip r:embed="rId7"/>
          <a:stretch>
            <a:fillRect/>
          </a:stretch>
        </p:blipFill>
        <p:spPr>
          <a:xfrm>
            <a:off x="1021668" y="3346737"/>
            <a:ext cx="4603309" cy="2779356"/>
          </a:xfrm>
          <a:prstGeom prst="rect">
            <a:avLst/>
          </a:prstGeom>
        </p:spPr>
      </p:pic>
      <p:sp>
        <p:nvSpPr>
          <p:cNvPr id="9" name="TextBox 8">
            <a:extLst>
              <a:ext uri="{FF2B5EF4-FFF2-40B4-BE49-F238E27FC236}">
                <a16:creationId xmlns:a16="http://schemas.microsoft.com/office/drawing/2014/main" id="{B086A440-AB9B-208B-02F5-8EFE0174E7D4}"/>
              </a:ext>
            </a:extLst>
          </p:cNvPr>
          <p:cNvSpPr txBox="1"/>
          <p:nvPr/>
        </p:nvSpPr>
        <p:spPr>
          <a:xfrm>
            <a:off x="1334815" y="5945780"/>
            <a:ext cx="6787517" cy="369332"/>
          </a:xfrm>
          <a:prstGeom prst="rect">
            <a:avLst/>
          </a:prstGeom>
          <a:noFill/>
        </p:spPr>
        <p:txBody>
          <a:bodyPr wrap="square">
            <a:spAutoFit/>
          </a:bodyPr>
          <a:lstStyle/>
          <a:p>
            <a:r>
              <a:rPr lang="en-US" dirty="0"/>
              <a:t>Figure : A collection "students" containing 3 documents.</a:t>
            </a:r>
          </a:p>
        </p:txBody>
      </p:sp>
    </p:spTree>
    <p:extLst>
      <p:ext uri="{BB962C8B-B14F-4D97-AF65-F5344CB8AC3E}">
        <p14:creationId xmlns:p14="http://schemas.microsoft.com/office/powerpoint/2010/main" val="940014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E2C3C1-CB58-9741-9F1E-4195F475EA17}"/>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930912A1-4A81-3A19-1830-93A98BF57E2A}"/>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F0BB1E6F-AD76-0669-0A58-44C0FB21203F}"/>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AE232975-EA43-7B85-202A-8B9B64B37F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10C2E05A-88D1-EEC7-C464-0C44557C6E5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FA17B82D-96F9-84E5-9FB6-E82EB1557F3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DDF05C70-6508-FC20-4EEF-783763CD03A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1AF235DF-94BB-D7F0-33C6-7B7F78312D06}"/>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4D33F7DB-0FAD-12EE-957F-B8EE6ABC177F}"/>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D8935E45-5DAF-D154-D785-CC5337A6E9CB}"/>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BF195D17-40AF-AAE1-AA07-E9C83EE8C7FC}"/>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14" name="Content Placeholder 13">
            <a:extLst>
              <a:ext uri="{FF2B5EF4-FFF2-40B4-BE49-F238E27FC236}">
                <a16:creationId xmlns:a16="http://schemas.microsoft.com/office/drawing/2014/main" id="{97C2FBAB-C357-6ED6-9EA9-C122A8C25E1D}"/>
              </a:ext>
            </a:extLst>
          </p:cNvPr>
          <p:cNvSpPr>
            <a:spLocks noGrp="1"/>
          </p:cNvSpPr>
          <p:nvPr>
            <p:ph idx="1"/>
          </p:nvPr>
        </p:nvSpPr>
        <p:spPr>
          <a:xfrm>
            <a:off x="92041" y="734340"/>
            <a:ext cx="8871905" cy="5328223"/>
          </a:xfrm>
        </p:spPr>
        <p:txBody>
          <a:bodyPr>
            <a:normAutofit/>
          </a:bodyPr>
          <a:lstStyle/>
          <a:p>
            <a:pPr marL="0" indent="0" algn="just">
              <a:lnSpc>
                <a:spcPct val="150000"/>
              </a:lnSpc>
              <a:spcBef>
                <a:spcPts val="0"/>
              </a:spcBef>
              <a:buNone/>
            </a:pPr>
            <a:r>
              <a:rPr lang="en-IN" sz="2000" b="1" dirty="0"/>
              <a:t>Support for Dynamic Queries </a:t>
            </a:r>
          </a:p>
          <a:p>
            <a:pPr algn="just">
              <a:lnSpc>
                <a:spcPct val="150000"/>
              </a:lnSpc>
              <a:spcBef>
                <a:spcPts val="0"/>
              </a:spcBef>
              <a:buFont typeface="Wingdings" panose="05000000000000000000" pitchFamily="2" charset="2"/>
              <a:buChar char="§"/>
            </a:pPr>
            <a:r>
              <a:rPr lang="en-IN" sz="2000" dirty="0"/>
              <a:t>MongoDB has extensive support for dynamic queries. </a:t>
            </a:r>
          </a:p>
          <a:p>
            <a:pPr algn="just">
              <a:lnSpc>
                <a:spcPct val="150000"/>
              </a:lnSpc>
              <a:spcBef>
                <a:spcPts val="0"/>
              </a:spcBef>
              <a:buFont typeface="Wingdings" panose="05000000000000000000" pitchFamily="2" charset="2"/>
              <a:buChar char="§"/>
            </a:pPr>
            <a:r>
              <a:rPr lang="en-IN" sz="2000" dirty="0"/>
              <a:t>This is in keeping with traditional RDBMS wherein we have static data and dynamic queries. </a:t>
            </a:r>
          </a:p>
          <a:p>
            <a:pPr algn="just">
              <a:lnSpc>
                <a:spcPct val="150000"/>
              </a:lnSpc>
              <a:spcBef>
                <a:spcPts val="0"/>
              </a:spcBef>
              <a:buFont typeface="Wingdings" panose="05000000000000000000" pitchFamily="2" charset="2"/>
              <a:buChar char="§"/>
            </a:pPr>
            <a:r>
              <a:rPr lang="en-IN" sz="2000" dirty="0"/>
              <a:t>CouchDB, another document-oriented, schema-less </a:t>
            </a:r>
            <a:r>
              <a:rPr lang="en-IN" sz="2000" dirty="0" err="1"/>
              <a:t>NoSOL</a:t>
            </a:r>
            <a:r>
              <a:rPr lang="en-IN" sz="2000" dirty="0"/>
              <a:t> database and MongoDB's biggest competitor, works on quite the reverse philosophy. </a:t>
            </a:r>
          </a:p>
          <a:p>
            <a:pPr algn="just">
              <a:lnSpc>
                <a:spcPct val="150000"/>
              </a:lnSpc>
              <a:spcBef>
                <a:spcPts val="0"/>
              </a:spcBef>
              <a:buFont typeface="Wingdings" panose="05000000000000000000" pitchFamily="2" charset="2"/>
              <a:buChar char="§"/>
            </a:pPr>
            <a:r>
              <a:rPr lang="en-IN" sz="2000" dirty="0"/>
              <a:t>It has support for dynamic data and static queries. </a:t>
            </a:r>
            <a:endParaRPr lang="en-US" sz="2000" dirty="0"/>
          </a:p>
        </p:txBody>
      </p:sp>
    </p:spTree>
    <p:extLst>
      <p:ext uri="{BB962C8B-B14F-4D97-AF65-F5344CB8AC3E}">
        <p14:creationId xmlns:p14="http://schemas.microsoft.com/office/powerpoint/2010/main" val="3107604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26C097-0571-0FFF-3EB9-4BC9E797A36A}"/>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D05DB375-466D-F5EE-8B0A-0E0E155597EC}"/>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C22C166A-FE23-10DA-42A1-B494730EEC90}"/>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099C1B38-A87E-B63C-5596-EEF5E39496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22085099-3482-420A-872E-2B46C61A6D3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9F80112E-FE54-9C2E-5943-73C61F5291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35BC5838-0427-B91A-C9F0-E67F4473261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0D1C604A-D6C6-4DC4-B7AA-C4618EB48A31}"/>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12941BF8-5CC0-6733-C7C9-7D1AF36A59DB}"/>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D4B2D9E6-5762-2FB7-C7C8-F4991DF1958F}"/>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DF5D3FEE-9325-DAF0-065B-B896FC9D50AE}"/>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4AE2FD05-1785-18F7-9BD6-11844C8A0DF9}"/>
              </a:ext>
            </a:extLst>
          </p:cNvPr>
          <p:cNvSpPr>
            <a:spLocks noGrp="1"/>
          </p:cNvSpPr>
          <p:nvPr>
            <p:ph idx="1"/>
          </p:nvPr>
        </p:nvSpPr>
        <p:spPr>
          <a:xfrm>
            <a:off x="251520" y="962522"/>
            <a:ext cx="8640960" cy="5163642"/>
          </a:xfrm>
        </p:spPr>
        <p:txBody>
          <a:bodyPr>
            <a:normAutofit/>
          </a:bodyPr>
          <a:lstStyle/>
          <a:p>
            <a:pPr marL="0" indent="0" algn="just">
              <a:lnSpc>
                <a:spcPct val="150000"/>
              </a:lnSpc>
              <a:spcBef>
                <a:spcPts val="0"/>
              </a:spcBef>
              <a:buNone/>
            </a:pPr>
            <a:r>
              <a:rPr lang="en-IN" sz="2000" b="1" dirty="0"/>
              <a:t>Storing Binary Data </a:t>
            </a:r>
          </a:p>
          <a:p>
            <a:pPr algn="just">
              <a:lnSpc>
                <a:spcPct val="150000"/>
              </a:lnSpc>
              <a:spcBef>
                <a:spcPts val="0"/>
              </a:spcBef>
              <a:buFont typeface="Wingdings" panose="05000000000000000000" pitchFamily="2" charset="2"/>
              <a:buChar char="§"/>
            </a:pPr>
            <a:r>
              <a:rPr lang="en-IN" sz="2000" dirty="0"/>
              <a:t>MongoDB provides </a:t>
            </a:r>
            <a:r>
              <a:rPr lang="en-IN" sz="2000" dirty="0" err="1"/>
              <a:t>GridFS</a:t>
            </a:r>
            <a:r>
              <a:rPr lang="en-IN" sz="2000" dirty="0"/>
              <a:t> to support the storage of binary data. </a:t>
            </a:r>
          </a:p>
          <a:p>
            <a:pPr algn="just">
              <a:lnSpc>
                <a:spcPct val="150000"/>
              </a:lnSpc>
              <a:spcBef>
                <a:spcPts val="0"/>
              </a:spcBef>
              <a:buFont typeface="Wingdings" panose="05000000000000000000" pitchFamily="2" charset="2"/>
              <a:buChar char="§"/>
            </a:pPr>
            <a:r>
              <a:rPr lang="en-IN" sz="2000" dirty="0"/>
              <a:t>It can store up to 4 MB of data. </a:t>
            </a:r>
          </a:p>
          <a:p>
            <a:pPr algn="just">
              <a:lnSpc>
                <a:spcPct val="150000"/>
              </a:lnSpc>
              <a:spcBef>
                <a:spcPts val="0"/>
              </a:spcBef>
              <a:buFont typeface="Wingdings" panose="05000000000000000000" pitchFamily="2" charset="2"/>
              <a:buChar char="§"/>
            </a:pPr>
            <a:r>
              <a:rPr lang="en-IN" sz="2000" dirty="0"/>
              <a:t>This usually suffices for photographs (such as a profile picture) or small audio clips. However, if one wishes to store movie clips, MongoDB has another solution. </a:t>
            </a:r>
          </a:p>
          <a:p>
            <a:pPr algn="just">
              <a:lnSpc>
                <a:spcPct val="150000"/>
              </a:lnSpc>
              <a:spcBef>
                <a:spcPts val="0"/>
              </a:spcBef>
              <a:buFont typeface="Wingdings" panose="05000000000000000000" pitchFamily="2" charset="2"/>
              <a:buChar char="§"/>
            </a:pPr>
            <a:r>
              <a:rPr lang="en-IN" sz="2000" dirty="0" err="1"/>
              <a:t>lt</a:t>
            </a:r>
            <a:r>
              <a:rPr lang="en-IN" sz="2000" dirty="0"/>
              <a:t> sores the metadata (data about data along with the context information) in a collection called "file", it then breaks the data into small pieces called chunks and stores it in the "chunks" collection. This process takes care  about the need for easy scalability. </a:t>
            </a:r>
            <a:endParaRPr lang="en-IN" sz="2000" b="1" dirty="0"/>
          </a:p>
        </p:txBody>
      </p:sp>
    </p:spTree>
    <p:extLst>
      <p:ext uri="{BB962C8B-B14F-4D97-AF65-F5344CB8AC3E}">
        <p14:creationId xmlns:p14="http://schemas.microsoft.com/office/powerpoint/2010/main" val="294533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111681-DEF2-0E61-B712-BAE56A3C96B5}"/>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993A22C3-A57A-8E54-514B-5E71D1386EDC}"/>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90D6708C-39AA-C648-624E-52A4003D6C51}"/>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DD3D8BD7-0BC5-E554-BD3E-5094E1EE0E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DA1D19A5-21D0-7BF6-9176-97FF481B2EB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20B39F9C-A2A9-BC56-D8BE-E48A9EA92F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30D7F3E7-11AD-6067-E3BF-53B5B1477A3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441269F7-E20B-8E26-D73A-3311BBB4BF73}"/>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9CDB0C64-6AF0-53B2-4BA6-FCE81B31F1F8}"/>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D5958836-3C6F-7290-E6E1-8972289D2078}"/>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984A7537-2104-881C-6433-5223FE6AC1DB}"/>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1AF6B712-FFAD-4655-423B-70B919F614A9}"/>
              </a:ext>
            </a:extLst>
          </p:cNvPr>
          <p:cNvSpPr>
            <a:spLocks noGrp="1"/>
          </p:cNvSpPr>
          <p:nvPr>
            <p:ph idx="1"/>
          </p:nvPr>
        </p:nvSpPr>
        <p:spPr>
          <a:xfrm>
            <a:off x="251519" y="962522"/>
            <a:ext cx="8799897" cy="5163642"/>
          </a:xfrm>
        </p:spPr>
        <p:txBody>
          <a:bodyPr>
            <a:normAutofit/>
          </a:bodyPr>
          <a:lstStyle/>
          <a:p>
            <a:pPr marL="0" indent="0">
              <a:buNone/>
            </a:pPr>
            <a:r>
              <a:rPr lang="en-US" sz="2000" b="1" dirty="0"/>
              <a:t>Replication  </a:t>
            </a:r>
          </a:p>
          <a:p>
            <a:pPr algn="just">
              <a:lnSpc>
                <a:spcPct val="150000"/>
              </a:lnSpc>
              <a:spcBef>
                <a:spcPts val="0"/>
              </a:spcBef>
              <a:buFont typeface="Wingdings" panose="05000000000000000000" pitchFamily="2" charset="2"/>
              <a:buChar char="§"/>
            </a:pPr>
            <a:r>
              <a:rPr lang="en-IN" sz="2000" dirty="0"/>
              <a:t>why  replication? It provides data redundancy and high availability.</a:t>
            </a:r>
          </a:p>
          <a:p>
            <a:pPr algn="just">
              <a:lnSpc>
                <a:spcPct val="150000"/>
              </a:lnSpc>
              <a:spcBef>
                <a:spcPts val="0"/>
              </a:spcBef>
              <a:buFont typeface="Wingdings" panose="05000000000000000000" pitchFamily="2" charset="2"/>
              <a:buChar char="§"/>
            </a:pPr>
            <a:r>
              <a:rPr lang="en-IN" sz="2000" dirty="0"/>
              <a:t>It helps to recover from hardware failure and service interruptions. </a:t>
            </a:r>
          </a:p>
          <a:p>
            <a:pPr algn="just">
              <a:lnSpc>
                <a:spcPct val="150000"/>
              </a:lnSpc>
              <a:spcBef>
                <a:spcPts val="0"/>
              </a:spcBef>
              <a:buFont typeface="Wingdings" panose="05000000000000000000" pitchFamily="2" charset="2"/>
              <a:buChar char="§"/>
            </a:pPr>
            <a:r>
              <a:rPr lang="en-IN" sz="2000" dirty="0"/>
              <a:t>In MongoDB, the replica set has a single primary and several secondaries. </a:t>
            </a:r>
          </a:p>
          <a:p>
            <a:pPr algn="just">
              <a:lnSpc>
                <a:spcPct val="150000"/>
              </a:lnSpc>
              <a:spcBef>
                <a:spcPts val="0"/>
              </a:spcBef>
              <a:buFont typeface="Wingdings" panose="05000000000000000000" pitchFamily="2" charset="2"/>
              <a:buChar char="§"/>
            </a:pPr>
            <a:r>
              <a:rPr lang="en-IN" sz="2000" dirty="0"/>
              <a:t>Each write request from the client is directed to the primary. The primary logs all write requests into its </a:t>
            </a:r>
            <a:r>
              <a:rPr lang="en-IN" sz="2000" dirty="0" err="1"/>
              <a:t>oplog</a:t>
            </a:r>
            <a:r>
              <a:rPr lang="en-IN" sz="2000" dirty="0"/>
              <a:t>(operations log). </a:t>
            </a:r>
          </a:p>
          <a:p>
            <a:pPr algn="just">
              <a:lnSpc>
                <a:spcPct val="150000"/>
              </a:lnSpc>
              <a:spcBef>
                <a:spcPts val="0"/>
              </a:spcBef>
              <a:buFont typeface="Wingdings" panose="05000000000000000000" pitchFamily="2" charset="2"/>
              <a:buChar char="§"/>
            </a:pPr>
            <a:r>
              <a:rPr lang="en-IN" sz="2000" dirty="0"/>
              <a:t>The </a:t>
            </a:r>
            <a:r>
              <a:rPr lang="en-IN" sz="2000" dirty="0" err="1"/>
              <a:t>Oplog</a:t>
            </a:r>
            <a:r>
              <a:rPr lang="en-IN" sz="2000" dirty="0"/>
              <a:t> is then used by the secondary replica members to synchronize their data</a:t>
            </a:r>
          </a:p>
          <a:p>
            <a:pPr algn="just">
              <a:lnSpc>
                <a:spcPct val="150000"/>
              </a:lnSpc>
              <a:spcBef>
                <a:spcPts val="0"/>
              </a:spcBef>
              <a:buFont typeface="Wingdings" panose="05000000000000000000" pitchFamily="2" charset="2"/>
              <a:buChar char="§"/>
            </a:pPr>
            <a:r>
              <a:rPr lang="en-IN" sz="2000" dirty="0"/>
              <a:t>This way there is strict adherence to consistency. </a:t>
            </a:r>
            <a:endParaRPr lang="en-US" sz="2000" b="1" dirty="0"/>
          </a:p>
        </p:txBody>
      </p:sp>
    </p:spTree>
    <p:extLst>
      <p:ext uri="{BB962C8B-B14F-4D97-AF65-F5344CB8AC3E}">
        <p14:creationId xmlns:p14="http://schemas.microsoft.com/office/powerpoint/2010/main" val="2755713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3215D2-59FF-3908-38F0-0F42E686766B}"/>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A57AB00D-3F23-ACEA-E6A7-8A5F8EE42805}"/>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EFD9D75B-B16A-3B07-9E70-3F1ECB030F19}"/>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ACE1032A-E2B6-B87C-A89E-692F1320A6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75206E08-ECE9-1A1D-E9CF-C205F986115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CF1DCDE7-5CAF-D143-F9F0-9960E5ED8E1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CF85EF22-94D7-95D8-756F-164799AAE6A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411A9D14-2212-FF35-8BA2-716941FC2474}"/>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4C64AC59-C817-36ED-AFDA-9E9CEC313E98}"/>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BF28AF39-C2C5-7CE3-FC70-578FAFE65CA3}"/>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48A4203A-593D-E3E3-DD94-65136A91785E}"/>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2CC5D78B-A304-862E-E448-6C79ED7ECFEF}"/>
              </a:ext>
            </a:extLst>
          </p:cNvPr>
          <p:cNvSpPr>
            <a:spLocks noGrp="1"/>
          </p:cNvSpPr>
          <p:nvPr>
            <p:ph idx="1"/>
          </p:nvPr>
        </p:nvSpPr>
        <p:spPr>
          <a:xfrm>
            <a:off x="251520" y="962522"/>
            <a:ext cx="8640960" cy="5163642"/>
          </a:xfrm>
        </p:spPr>
        <p:txBody>
          <a:bodyPr>
            <a:normAutofit/>
          </a:bodyPr>
          <a:lstStyle/>
          <a:p>
            <a:pPr marL="0" indent="0">
              <a:buNone/>
            </a:pPr>
            <a:endParaRPr lang="en-IN" sz="2000" dirty="0"/>
          </a:p>
          <a:p>
            <a:pPr marL="0" indent="0">
              <a:buNone/>
            </a:pPr>
            <a:endParaRPr lang="en-IN" sz="2000" dirty="0"/>
          </a:p>
          <a:p>
            <a:pPr marL="0" indent="0">
              <a:buNone/>
            </a:pPr>
            <a:endParaRPr lang="en-IN" sz="2000" dirty="0"/>
          </a:p>
          <a:p>
            <a:pPr marL="0" indent="0">
              <a:buNone/>
            </a:pPr>
            <a:endParaRPr lang="en-IN" sz="2000" dirty="0"/>
          </a:p>
          <a:p>
            <a:pPr marL="0" indent="0">
              <a:buNone/>
            </a:pPr>
            <a:endParaRPr lang="en-IN" sz="2000" dirty="0"/>
          </a:p>
          <a:p>
            <a:pPr marL="0" indent="0">
              <a:buNone/>
            </a:pPr>
            <a:endParaRPr lang="en-IN" sz="2000" dirty="0"/>
          </a:p>
          <a:p>
            <a:pPr marL="0" indent="0">
              <a:buNone/>
            </a:pPr>
            <a:endParaRPr lang="en-IN" sz="2000" dirty="0"/>
          </a:p>
          <a:p>
            <a:pPr marL="0" indent="0">
              <a:buNone/>
            </a:pPr>
            <a:r>
              <a:rPr lang="en-IN" sz="1800" dirty="0"/>
              <a:t>                             Figure : The process of REPLICATION in Mong0DB</a:t>
            </a:r>
            <a:r>
              <a:rPr lang="en-IN" sz="1200" dirty="0"/>
              <a:t>.</a:t>
            </a:r>
            <a:endParaRPr lang="en-IN" sz="2000" dirty="0"/>
          </a:p>
          <a:p>
            <a:pPr marL="0" indent="0">
              <a:buNone/>
            </a:pPr>
            <a:endParaRPr lang="en-IN" sz="2000" dirty="0"/>
          </a:p>
          <a:p>
            <a:pPr marL="0" indent="0">
              <a:buNone/>
            </a:pPr>
            <a:r>
              <a:rPr lang="en-IN" sz="2000" dirty="0"/>
              <a:t>The clients usually read from the primary . However, the client can also specify a read preference that will then direct the read operations to secondary.</a:t>
            </a:r>
            <a:endParaRPr lang="en-US" sz="2000" dirty="0"/>
          </a:p>
        </p:txBody>
      </p:sp>
      <p:pic>
        <p:nvPicPr>
          <p:cNvPr id="3" name="Picture 2">
            <a:extLst>
              <a:ext uri="{FF2B5EF4-FFF2-40B4-BE49-F238E27FC236}">
                <a16:creationId xmlns:a16="http://schemas.microsoft.com/office/drawing/2014/main" id="{620C3C9D-5857-5F5B-80A1-E509F8057CB5}"/>
              </a:ext>
            </a:extLst>
          </p:cNvPr>
          <p:cNvPicPr>
            <a:picLocks noChangeAspect="1"/>
          </p:cNvPicPr>
          <p:nvPr/>
        </p:nvPicPr>
        <p:blipFill>
          <a:blip r:embed="rId7"/>
          <a:stretch>
            <a:fillRect/>
          </a:stretch>
        </p:blipFill>
        <p:spPr>
          <a:xfrm>
            <a:off x="1131344" y="765269"/>
            <a:ext cx="5502256" cy="2556604"/>
          </a:xfrm>
          <a:prstGeom prst="rect">
            <a:avLst/>
          </a:prstGeom>
        </p:spPr>
      </p:pic>
    </p:spTree>
    <p:extLst>
      <p:ext uri="{BB962C8B-B14F-4D97-AF65-F5344CB8AC3E}">
        <p14:creationId xmlns:p14="http://schemas.microsoft.com/office/powerpoint/2010/main" val="16075733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27287-549C-7BED-E3A6-285B7E6B183E}"/>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8E606BC9-0BA7-CB2C-615A-51467D79E347}"/>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DBDC532D-3E3C-73E2-A09E-D50FF1845177}"/>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955B5E39-228F-6BDC-8FAD-71AF62AB61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77A86BBC-16DC-38E5-2662-F1811F2EBB9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8A19EB2A-6471-6490-AA2D-D8315A48143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512BE3E2-BCAB-3B07-0154-CB87897B10B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BCD17C5F-2482-AD32-E580-4B81A26E54A8}"/>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59B11D46-A177-2AAD-95AC-3FB093DAFEB0}"/>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7CE36F0B-B590-E830-53BC-2AE09C186C73}"/>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EF2BCE25-316F-68FC-1D66-2571EE934E6B}"/>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9FB3FEA6-FAEF-E08D-01D6-84091857806C}"/>
              </a:ext>
            </a:extLst>
          </p:cNvPr>
          <p:cNvSpPr>
            <a:spLocks noGrp="1"/>
          </p:cNvSpPr>
          <p:nvPr>
            <p:ph idx="1"/>
          </p:nvPr>
        </p:nvSpPr>
        <p:spPr>
          <a:xfrm>
            <a:off x="251520" y="962522"/>
            <a:ext cx="8640960" cy="5163642"/>
          </a:xfrm>
        </p:spPr>
        <p:txBody>
          <a:bodyPr>
            <a:normAutofit/>
          </a:bodyPr>
          <a:lstStyle/>
          <a:p>
            <a:pPr marL="0" indent="0">
              <a:buNone/>
            </a:pPr>
            <a:r>
              <a:rPr lang="en-US" sz="2000" b="1" dirty="0"/>
              <a:t>Sharding</a:t>
            </a:r>
          </a:p>
          <a:p>
            <a:pPr marL="0" indent="0">
              <a:buNone/>
            </a:pPr>
            <a:endParaRPr lang="en-US" sz="2000" b="1" dirty="0"/>
          </a:p>
          <a:p>
            <a:pPr marL="0" indent="0">
              <a:buNone/>
            </a:pPr>
            <a:endParaRPr lang="en-US" sz="2000" b="1" dirty="0"/>
          </a:p>
        </p:txBody>
      </p:sp>
      <p:pic>
        <p:nvPicPr>
          <p:cNvPr id="3" name="Picture 2">
            <a:extLst>
              <a:ext uri="{FF2B5EF4-FFF2-40B4-BE49-F238E27FC236}">
                <a16:creationId xmlns:a16="http://schemas.microsoft.com/office/drawing/2014/main" id="{B72A0D48-8A36-2268-234E-D280F53E8C72}"/>
              </a:ext>
            </a:extLst>
          </p:cNvPr>
          <p:cNvPicPr>
            <a:picLocks noChangeAspect="1"/>
          </p:cNvPicPr>
          <p:nvPr/>
        </p:nvPicPr>
        <p:blipFill>
          <a:blip r:embed="rId7"/>
          <a:stretch>
            <a:fillRect/>
          </a:stretch>
        </p:blipFill>
        <p:spPr>
          <a:xfrm>
            <a:off x="251520" y="1412776"/>
            <a:ext cx="8854917" cy="2808312"/>
          </a:xfrm>
          <a:prstGeom prst="rect">
            <a:avLst/>
          </a:prstGeom>
        </p:spPr>
      </p:pic>
      <p:pic>
        <p:nvPicPr>
          <p:cNvPr id="14" name="Picture 13">
            <a:extLst>
              <a:ext uri="{FF2B5EF4-FFF2-40B4-BE49-F238E27FC236}">
                <a16:creationId xmlns:a16="http://schemas.microsoft.com/office/drawing/2014/main" id="{969FDFBD-E8C6-D952-2DCF-B6073CE99640}"/>
              </a:ext>
            </a:extLst>
          </p:cNvPr>
          <p:cNvPicPr>
            <a:picLocks noChangeAspect="1"/>
          </p:cNvPicPr>
          <p:nvPr/>
        </p:nvPicPr>
        <p:blipFill>
          <a:blip r:embed="rId8">
            <a:extLst>
              <a:ext uri="{BEBA8EAE-BF5A-486C-A8C5-ECC9F3942E4B}">
                <a14:imgProps xmlns:a14="http://schemas.microsoft.com/office/drawing/2010/main">
                  <a14:imgLayer r:embed="rId9">
                    <a14:imgEffect>
                      <a14:sharpenSoften amount="50000"/>
                    </a14:imgEffect>
                  </a14:imgLayer>
                </a14:imgProps>
              </a:ext>
            </a:extLst>
          </a:blip>
          <a:stretch>
            <a:fillRect/>
          </a:stretch>
        </p:blipFill>
        <p:spPr>
          <a:xfrm>
            <a:off x="2483768" y="4160952"/>
            <a:ext cx="3680307" cy="2055333"/>
          </a:xfrm>
          <a:prstGeom prst="rect">
            <a:avLst/>
          </a:prstGeom>
        </p:spPr>
      </p:pic>
    </p:spTree>
    <p:extLst>
      <p:ext uri="{BB962C8B-B14F-4D97-AF65-F5344CB8AC3E}">
        <p14:creationId xmlns:p14="http://schemas.microsoft.com/office/powerpoint/2010/main" val="10055932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15ED41-A5F7-F41A-C843-28FFD7ACF2AA}"/>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FF7B859E-7B1D-A482-29F1-634A3E4FA830}"/>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B682D1E8-790D-8B1D-7FA7-B9A89CFBD271}"/>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8139E850-B724-A4C7-66EB-E21A5B2C85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1D8AF39B-DD21-F421-77E7-1F078AFA081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2EF8C069-556F-B6F1-E76B-9EC0B44BBF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24B1C50D-7607-6DA7-A6B1-9D3E06D2A02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528FB230-D7B6-3170-56D0-81E242E1E3DF}"/>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90D5C9EE-AF41-8E45-55D6-96430210E7C1}"/>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97A242EB-5D7B-0D28-EC02-422F2004AA96}"/>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8270310B-98D2-4750-6719-CCC38D7FECEA}"/>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D7CBEEBA-423A-23FD-378B-48383EC3DCE9}"/>
              </a:ext>
            </a:extLst>
          </p:cNvPr>
          <p:cNvSpPr>
            <a:spLocks noGrp="1"/>
          </p:cNvSpPr>
          <p:nvPr>
            <p:ph idx="1"/>
          </p:nvPr>
        </p:nvSpPr>
        <p:spPr>
          <a:xfrm>
            <a:off x="251520" y="962522"/>
            <a:ext cx="8640960" cy="5163642"/>
          </a:xfrm>
        </p:spPr>
        <p:txBody>
          <a:bodyPr>
            <a:normAutofit/>
          </a:bodyPr>
          <a:lstStyle/>
          <a:p>
            <a:pPr marL="0" indent="0">
              <a:buNone/>
            </a:pPr>
            <a:r>
              <a:rPr lang="en-US" sz="2000" b="1" dirty="0"/>
              <a:t>Updating Information In-Place  </a:t>
            </a:r>
          </a:p>
          <a:p>
            <a:pPr marL="0" indent="0">
              <a:buNone/>
            </a:pPr>
            <a:endParaRPr lang="en-US" sz="2000" b="1" dirty="0"/>
          </a:p>
        </p:txBody>
      </p:sp>
      <p:pic>
        <p:nvPicPr>
          <p:cNvPr id="3" name="Picture 2">
            <a:extLst>
              <a:ext uri="{FF2B5EF4-FFF2-40B4-BE49-F238E27FC236}">
                <a16:creationId xmlns:a16="http://schemas.microsoft.com/office/drawing/2014/main" id="{97FBFC4C-6789-25DF-79AC-FEC76E2D342D}"/>
              </a:ext>
            </a:extLst>
          </p:cNvPr>
          <p:cNvPicPr>
            <a:picLocks noChangeAspect="1"/>
          </p:cNvPicPr>
          <p:nvPr/>
        </p:nvPicPr>
        <p:blipFill>
          <a:blip r:embed="rId7"/>
          <a:stretch>
            <a:fillRect/>
          </a:stretch>
        </p:blipFill>
        <p:spPr>
          <a:xfrm>
            <a:off x="190428" y="1556791"/>
            <a:ext cx="8702052" cy="1904401"/>
          </a:xfrm>
          <a:prstGeom prst="rect">
            <a:avLst/>
          </a:prstGeom>
        </p:spPr>
      </p:pic>
      <p:pic>
        <p:nvPicPr>
          <p:cNvPr id="14" name="Picture 13">
            <a:extLst>
              <a:ext uri="{FF2B5EF4-FFF2-40B4-BE49-F238E27FC236}">
                <a16:creationId xmlns:a16="http://schemas.microsoft.com/office/drawing/2014/main" id="{BFAE3CA9-144A-B5B7-66A6-8C006A8EE6F9}"/>
              </a:ext>
            </a:extLst>
          </p:cNvPr>
          <p:cNvPicPr>
            <a:picLocks noChangeAspect="1"/>
          </p:cNvPicPr>
          <p:nvPr/>
        </p:nvPicPr>
        <p:blipFill>
          <a:blip r:embed="rId8"/>
          <a:stretch>
            <a:fillRect/>
          </a:stretch>
        </p:blipFill>
        <p:spPr>
          <a:xfrm>
            <a:off x="467544" y="3995822"/>
            <a:ext cx="4297566" cy="1872207"/>
          </a:xfrm>
          <a:prstGeom prst="rect">
            <a:avLst/>
          </a:prstGeom>
        </p:spPr>
      </p:pic>
    </p:spTree>
    <p:extLst>
      <p:ext uri="{BB962C8B-B14F-4D97-AF65-F5344CB8AC3E}">
        <p14:creationId xmlns:p14="http://schemas.microsoft.com/office/powerpoint/2010/main" val="18031876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BDC525-BE50-4E2B-9335-8F25945DE1B6}"/>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F8C7BD68-22A1-52CE-26D0-D6ED509CB4AB}"/>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C2C2BA68-AABA-4767-09AC-63430FA6EBE5}"/>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58D8197D-673F-BD5A-1107-BA7E8F4136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7172F76F-774B-384C-5CD7-80EEFA04F4B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20336BC0-9665-AEF0-8BA4-3A5AB70166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56F61A0D-110C-ABF7-B4A6-9028B0E098B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7853C1B5-3DE4-6F43-A647-DE1FE48EC50A}"/>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0A872337-2CE7-9EC9-F24C-16810CD95499}"/>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9B59F572-3559-3867-3776-7FE92EB3BFCF}"/>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F148E5EC-6E86-6DFF-5145-0E7F50FECEB7}"/>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pic>
        <p:nvPicPr>
          <p:cNvPr id="3" name="Content Placeholder 2">
            <a:extLst>
              <a:ext uri="{FF2B5EF4-FFF2-40B4-BE49-F238E27FC236}">
                <a16:creationId xmlns:a16="http://schemas.microsoft.com/office/drawing/2014/main" id="{480672CC-57FB-777F-72FC-475764740C70}"/>
              </a:ext>
            </a:extLst>
          </p:cNvPr>
          <p:cNvPicPr>
            <a:picLocks noGrp="1" noChangeAspect="1"/>
          </p:cNvPicPr>
          <p:nvPr>
            <p:ph idx="1"/>
          </p:nvPr>
        </p:nvPicPr>
        <p:blipFill>
          <a:blip r:embed="rId7"/>
          <a:stretch>
            <a:fillRect/>
          </a:stretch>
        </p:blipFill>
        <p:spPr>
          <a:xfrm>
            <a:off x="117902" y="712441"/>
            <a:ext cx="7699066" cy="3325632"/>
          </a:xfrm>
        </p:spPr>
      </p:pic>
      <p:pic>
        <p:nvPicPr>
          <p:cNvPr id="2" name="Content Placeholder 2">
            <a:extLst>
              <a:ext uri="{FF2B5EF4-FFF2-40B4-BE49-F238E27FC236}">
                <a16:creationId xmlns:a16="http://schemas.microsoft.com/office/drawing/2014/main" id="{811A00D2-D0B8-C40F-FBB4-9439595CD6CE}"/>
              </a:ext>
            </a:extLst>
          </p:cNvPr>
          <p:cNvPicPr>
            <a:picLocks noChangeAspect="1"/>
          </p:cNvPicPr>
          <p:nvPr/>
        </p:nvPicPr>
        <p:blipFill>
          <a:blip r:embed="rId8"/>
          <a:stretch>
            <a:fillRect/>
          </a:stretch>
        </p:blipFill>
        <p:spPr>
          <a:xfrm>
            <a:off x="117902" y="3930142"/>
            <a:ext cx="7333642" cy="2376264"/>
          </a:xfrm>
          <a:prstGeom prst="rect">
            <a:avLst/>
          </a:prstGeom>
        </p:spPr>
      </p:pic>
    </p:spTree>
    <p:extLst>
      <p:ext uri="{BB962C8B-B14F-4D97-AF65-F5344CB8AC3E}">
        <p14:creationId xmlns:p14="http://schemas.microsoft.com/office/powerpoint/2010/main" val="1799010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2D4DFD-04C0-0ECF-757A-4296D534E810}"/>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24736D37-4931-6055-36DD-BA4787CA35CB}"/>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084A627B-2992-7A67-10C5-F8E671326D6F}"/>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513DC8C5-8A88-91F6-0DD2-560245A4D7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6615FDB4-CF4E-2418-F3F5-8FF01D807A7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9D61CADB-582B-C9CA-2C42-B5C0AE9EB19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B864A1C3-E4F4-23EE-A863-E1E2E036236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4D496A27-A819-89EE-1F99-CDD1677C15AF}"/>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3BF1D229-5ED4-40A2-6DA2-315DF69175E3}"/>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036A527E-4038-0B91-0443-311693FF0456}"/>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D91E7213-D61E-5959-F1C6-4427955E7F48}"/>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3" name="Title 2">
            <a:extLst>
              <a:ext uri="{FF2B5EF4-FFF2-40B4-BE49-F238E27FC236}">
                <a16:creationId xmlns:a16="http://schemas.microsoft.com/office/drawing/2014/main" id="{C4D1B8AB-1B5D-E232-F9CE-3B0CDAABFD7D}"/>
              </a:ext>
            </a:extLst>
          </p:cNvPr>
          <p:cNvSpPr>
            <a:spLocks noGrp="1"/>
          </p:cNvSpPr>
          <p:nvPr>
            <p:ph type="title"/>
          </p:nvPr>
        </p:nvSpPr>
        <p:spPr>
          <a:xfrm>
            <a:off x="29728" y="718803"/>
            <a:ext cx="8229600" cy="652271"/>
          </a:xfrm>
        </p:spPr>
        <p:txBody>
          <a:bodyPr>
            <a:normAutofit/>
          </a:bodyPr>
          <a:lstStyle/>
          <a:p>
            <a:pPr algn="l"/>
            <a:r>
              <a:rPr lang="en-IN" sz="2000" b="1" dirty="0">
                <a:solidFill>
                  <a:srgbClr val="C00000"/>
                </a:solidFill>
              </a:rPr>
              <a:t>Introduction</a:t>
            </a:r>
            <a:endParaRPr lang="en-US" sz="2000" b="1" dirty="0">
              <a:solidFill>
                <a:srgbClr val="C00000"/>
              </a:solidFill>
            </a:endParaRPr>
          </a:p>
        </p:txBody>
      </p:sp>
      <p:sp>
        <p:nvSpPr>
          <p:cNvPr id="8" name="Content Placeholder 7">
            <a:extLst>
              <a:ext uri="{FF2B5EF4-FFF2-40B4-BE49-F238E27FC236}">
                <a16:creationId xmlns:a16="http://schemas.microsoft.com/office/drawing/2014/main" id="{6C273AC8-8E29-65B8-3C8A-BF74DC77C58F}"/>
              </a:ext>
            </a:extLst>
          </p:cNvPr>
          <p:cNvSpPr>
            <a:spLocks noGrp="1"/>
          </p:cNvSpPr>
          <p:nvPr>
            <p:ph idx="1"/>
          </p:nvPr>
        </p:nvSpPr>
        <p:spPr>
          <a:xfrm>
            <a:off x="139367" y="1314721"/>
            <a:ext cx="8912050" cy="4755089"/>
          </a:xfrm>
        </p:spPr>
        <p:txBody>
          <a:bodyPr>
            <a:normAutofit/>
          </a:bodyPr>
          <a:lstStyle/>
          <a:p>
            <a:pPr marL="0" indent="0" algn="just">
              <a:lnSpc>
                <a:spcPct val="150000"/>
              </a:lnSpc>
              <a:spcBef>
                <a:spcPts val="0"/>
              </a:spcBef>
              <a:buNone/>
            </a:pPr>
            <a:r>
              <a:rPr lang="en" sz="2000" b="1" dirty="0">
                <a:solidFill>
                  <a:schemeClr val="tx2"/>
                </a:solidFill>
                <a:latin typeface="+mj-lt"/>
                <a:ea typeface="Arial"/>
                <a:cs typeface="Arial"/>
                <a:sym typeface="Arial"/>
              </a:rPr>
              <a:t>Why MongoDB why not MySQL?</a:t>
            </a:r>
          </a:p>
          <a:p>
            <a:pPr algn="just">
              <a:lnSpc>
                <a:spcPct val="150000"/>
              </a:lnSpc>
              <a:spcBef>
                <a:spcPts val="0"/>
              </a:spcBef>
              <a:buFont typeface="Wingdings" panose="05000000000000000000" pitchFamily="2" charset="2"/>
              <a:buChar char="§"/>
            </a:pPr>
            <a:r>
              <a:rPr lang="en-IN" sz="2000" dirty="0">
                <a:solidFill>
                  <a:srgbClr val="000000"/>
                </a:solidFill>
                <a:latin typeface="+mj-lt"/>
              </a:rPr>
              <a:t>Before we understand what MongoDB is we need to understand issues with traditional RDBMS.</a:t>
            </a:r>
            <a:endParaRPr lang="en-IN" sz="2000" dirty="0">
              <a:solidFill>
                <a:srgbClr val="000000"/>
              </a:solidFill>
              <a:highlight>
                <a:srgbClr val="FFFFFF"/>
              </a:highlight>
              <a:latin typeface="+mj-lt"/>
            </a:endParaRPr>
          </a:p>
          <a:p>
            <a:pPr marL="0" indent="0">
              <a:buNone/>
            </a:pPr>
            <a:endParaRPr lang="en-US" sz="2000" dirty="0"/>
          </a:p>
        </p:txBody>
      </p:sp>
      <p:sp>
        <p:nvSpPr>
          <p:cNvPr id="2" name="Google Shape;135;p27">
            <a:extLst>
              <a:ext uri="{FF2B5EF4-FFF2-40B4-BE49-F238E27FC236}">
                <a16:creationId xmlns:a16="http://schemas.microsoft.com/office/drawing/2014/main" id="{AE3F6068-EB02-71DE-AC4B-E943E03331FA}"/>
              </a:ext>
            </a:extLst>
          </p:cNvPr>
          <p:cNvSpPr txBox="1"/>
          <p:nvPr/>
        </p:nvSpPr>
        <p:spPr>
          <a:xfrm>
            <a:off x="1351391" y="2803415"/>
            <a:ext cx="5220900" cy="11037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000" b="1" dirty="0">
                <a:solidFill>
                  <a:srgbClr val="6AA84F"/>
                </a:solidFill>
              </a:rPr>
              <a:t>ANY GUESS?</a:t>
            </a:r>
            <a:endParaRPr sz="2000" dirty="0"/>
          </a:p>
        </p:txBody>
      </p:sp>
    </p:spTree>
    <p:extLst>
      <p:ext uri="{BB962C8B-B14F-4D97-AF65-F5344CB8AC3E}">
        <p14:creationId xmlns:p14="http://schemas.microsoft.com/office/powerpoint/2010/main" val="20972063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718F54-FA1B-4E13-69E6-F5903606660F}"/>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DCAC9A45-6202-2825-DD46-3D50B11B120D}"/>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CD867CF2-1AB3-E7DF-F8C8-F4F8ED8768CC}"/>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DD330697-A9A4-FA1D-643E-B75EC7534A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FD4AF936-E133-495D-0407-A0B240B0D60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BF96CB13-1EF5-33B7-F486-FA8E12654BA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331215D1-D5BF-5638-72AC-99442104EAE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A2535D59-67DB-3568-A963-55C0A972D81A}"/>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28EEEEA1-1767-E19D-E077-D966DD5FAB7E}"/>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99BCB680-9016-A032-3898-B41457B15E55}"/>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D04BFCDD-63EC-3F1B-8C45-45830ED8046B}"/>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pic>
        <p:nvPicPr>
          <p:cNvPr id="14" name="Picture 13">
            <a:extLst>
              <a:ext uri="{FF2B5EF4-FFF2-40B4-BE49-F238E27FC236}">
                <a16:creationId xmlns:a16="http://schemas.microsoft.com/office/drawing/2014/main" id="{F7270937-FB7C-2B8B-DDD5-6A1B36E94E22}"/>
              </a:ext>
            </a:extLst>
          </p:cNvPr>
          <p:cNvPicPr>
            <a:picLocks noChangeAspect="1"/>
          </p:cNvPicPr>
          <p:nvPr/>
        </p:nvPicPr>
        <p:blipFill>
          <a:blip r:embed="rId7"/>
          <a:stretch>
            <a:fillRect/>
          </a:stretch>
        </p:blipFill>
        <p:spPr>
          <a:xfrm>
            <a:off x="360011" y="918830"/>
            <a:ext cx="4811118" cy="2954654"/>
          </a:xfrm>
          <a:prstGeom prst="rect">
            <a:avLst/>
          </a:prstGeom>
        </p:spPr>
      </p:pic>
    </p:spTree>
    <p:extLst>
      <p:ext uri="{BB962C8B-B14F-4D97-AF65-F5344CB8AC3E}">
        <p14:creationId xmlns:p14="http://schemas.microsoft.com/office/powerpoint/2010/main" val="28936282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041F16-63AE-B6DC-E30C-AAC1441F18E2}"/>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5F901583-4C40-2121-99C9-15E1918EBB2A}"/>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663E5081-B913-D5C5-9F99-89D856E02E28}"/>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B2FF00FE-8464-7DD3-C4D6-5635CA531E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B8D3664E-043C-E7BC-8A72-930B1184EC1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5FA5A8D8-E2F0-0784-0884-5DFF6B51900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C962783D-65B3-CF3F-ADA1-C93F1BBFF88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A8436DBC-6300-7771-BF3A-D7B132115C44}"/>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A2DC26AB-E970-9F3A-EC3A-1D809EA5C75C}"/>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9F4BF893-52A7-FA11-A401-BC9E215EA259}"/>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F86A1471-C061-379C-DBC8-D75F1C96EABF}"/>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2" name="Title 1">
            <a:extLst>
              <a:ext uri="{FF2B5EF4-FFF2-40B4-BE49-F238E27FC236}">
                <a16:creationId xmlns:a16="http://schemas.microsoft.com/office/drawing/2014/main" id="{00DF42ED-DF91-90D2-01A5-01C115FEFB0C}"/>
              </a:ext>
            </a:extLst>
          </p:cNvPr>
          <p:cNvSpPr>
            <a:spLocks noGrp="1"/>
          </p:cNvSpPr>
          <p:nvPr>
            <p:ph type="title"/>
          </p:nvPr>
        </p:nvSpPr>
        <p:spPr>
          <a:xfrm>
            <a:off x="0" y="673974"/>
            <a:ext cx="8229600" cy="787736"/>
          </a:xfrm>
        </p:spPr>
        <p:txBody>
          <a:bodyPr>
            <a:normAutofit/>
          </a:bodyPr>
          <a:lstStyle/>
          <a:p>
            <a:pPr algn="l"/>
            <a:r>
              <a:rPr lang="en-IN" sz="2000" b="1" dirty="0">
                <a:solidFill>
                  <a:srgbClr val="C00000"/>
                </a:solidFill>
              </a:rPr>
              <a:t>Terms Used In RDBMS And MongoDB</a:t>
            </a:r>
            <a:endParaRPr lang="en-US" sz="2000" b="1" dirty="0">
              <a:solidFill>
                <a:srgbClr val="C00000"/>
              </a:solidFill>
            </a:endParaRPr>
          </a:p>
        </p:txBody>
      </p:sp>
      <p:pic>
        <p:nvPicPr>
          <p:cNvPr id="14" name="Content Placeholder 13">
            <a:extLst>
              <a:ext uri="{FF2B5EF4-FFF2-40B4-BE49-F238E27FC236}">
                <a16:creationId xmlns:a16="http://schemas.microsoft.com/office/drawing/2014/main" id="{17D94A33-036B-0425-5F19-6B5D1974CC85}"/>
              </a:ext>
            </a:extLst>
          </p:cNvPr>
          <p:cNvPicPr>
            <a:picLocks noGrp="1" noChangeAspect="1"/>
          </p:cNvPicPr>
          <p:nvPr>
            <p:ph idx="1"/>
          </p:nvPr>
        </p:nvPicPr>
        <p:blipFill>
          <a:blip r:embed="rId7">
            <a:extLst>
              <a:ext uri="{BEBA8EAE-BF5A-486C-A8C5-ECC9F3942E4B}">
                <a14:imgProps xmlns:a14="http://schemas.microsoft.com/office/drawing/2010/main">
                  <a14:imgLayer r:embed="rId8">
                    <a14:imgEffect>
                      <a14:sharpenSoften amount="50000"/>
                    </a14:imgEffect>
                  </a14:imgLayer>
                </a14:imgProps>
              </a:ext>
            </a:extLst>
          </a:blip>
          <a:stretch>
            <a:fillRect/>
          </a:stretch>
        </p:blipFill>
        <p:spPr>
          <a:xfrm>
            <a:off x="1187624" y="1461710"/>
            <a:ext cx="4272027" cy="2551350"/>
          </a:xfrm>
        </p:spPr>
      </p:pic>
      <p:pic>
        <p:nvPicPr>
          <p:cNvPr id="16" name="Picture 15">
            <a:extLst>
              <a:ext uri="{FF2B5EF4-FFF2-40B4-BE49-F238E27FC236}">
                <a16:creationId xmlns:a16="http://schemas.microsoft.com/office/drawing/2014/main" id="{E861C82B-A9C7-99D3-A5F8-1A505A52B494}"/>
              </a:ext>
            </a:extLst>
          </p:cNvPr>
          <p:cNvPicPr>
            <a:picLocks noChangeAspect="1"/>
          </p:cNvPicPr>
          <p:nvPr/>
        </p:nvPicPr>
        <p:blipFill>
          <a:blip r:embed="rId9">
            <a:extLst>
              <a:ext uri="{BEBA8EAE-BF5A-486C-A8C5-ECC9F3942E4B}">
                <a14:imgProps xmlns:a14="http://schemas.microsoft.com/office/drawing/2010/main">
                  <a14:imgLayer r:embed="rId10">
                    <a14:imgEffect>
                      <a14:sharpenSoften amount="50000"/>
                    </a14:imgEffect>
                  </a14:imgLayer>
                </a14:imgProps>
              </a:ext>
            </a:extLst>
          </a:blip>
          <a:stretch>
            <a:fillRect/>
          </a:stretch>
        </p:blipFill>
        <p:spPr>
          <a:xfrm>
            <a:off x="1044961" y="4529155"/>
            <a:ext cx="5904882" cy="1022893"/>
          </a:xfrm>
          <a:prstGeom prst="rect">
            <a:avLst/>
          </a:prstGeom>
        </p:spPr>
      </p:pic>
    </p:spTree>
    <p:extLst>
      <p:ext uri="{BB962C8B-B14F-4D97-AF65-F5344CB8AC3E}">
        <p14:creationId xmlns:p14="http://schemas.microsoft.com/office/powerpoint/2010/main" val="21198486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C79F92-325F-B348-A511-2D37CFB59E32}"/>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A049C551-D4DF-077C-7E21-50DAEB499022}"/>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5230ADAC-B166-1B2F-EB7C-C7924436365D}"/>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1FE6D3B4-4E50-E879-13BA-E7F7DD1DE0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3465AC0D-E686-F611-8997-34A518A018A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97F90CB9-817A-1F16-7C5E-1B3822E0A7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B32B07C1-65D6-7966-D9B7-24ED69FB249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A2DF6DFC-15D3-2954-F7CF-56E405936AC3}"/>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231FAEB1-3D15-87E3-83BD-F4D1E5C33A89}"/>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BE946C60-719C-11B0-8D57-2ABDB4F8C068}"/>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1B4C944B-CD7A-C4B6-6DD5-AEFB95B40C58}"/>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6ED258C4-5EF3-8EFD-8AF9-52320E879788}"/>
              </a:ext>
            </a:extLst>
          </p:cNvPr>
          <p:cNvSpPr>
            <a:spLocks noGrp="1"/>
          </p:cNvSpPr>
          <p:nvPr>
            <p:ph idx="1"/>
          </p:nvPr>
        </p:nvSpPr>
        <p:spPr>
          <a:xfrm>
            <a:off x="147423" y="855091"/>
            <a:ext cx="8903994" cy="5336559"/>
          </a:xfrm>
        </p:spPr>
        <p:txBody>
          <a:bodyPr>
            <a:normAutofit/>
          </a:bodyPr>
          <a:lstStyle/>
          <a:p>
            <a:pPr marL="0" indent="0">
              <a:buNone/>
            </a:pPr>
            <a:r>
              <a:rPr lang="en-US" sz="2000" b="1" dirty="0">
                <a:solidFill>
                  <a:schemeClr val="tx2"/>
                </a:solidFill>
              </a:rPr>
              <a:t>Create Database </a:t>
            </a:r>
          </a:p>
          <a:p>
            <a:pPr algn="just">
              <a:lnSpc>
                <a:spcPct val="150000"/>
              </a:lnSpc>
              <a:buFont typeface="Wingdings" panose="05000000000000000000" pitchFamily="2" charset="2"/>
              <a:buChar char="§"/>
            </a:pPr>
            <a:r>
              <a:rPr lang="en-IN" sz="2000" dirty="0"/>
              <a:t>The syntax for creating database is as follows: </a:t>
            </a:r>
          </a:p>
          <a:p>
            <a:pPr marL="0" indent="0" algn="just">
              <a:lnSpc>
                <a:spcPct val="150000"/>
              </a:lnSpc>
              <a:buNone/>
            </a:pPr>
            <a:r>
              <a:rPr lang="en-IN" sz="2000" b="1" dirty="0">
                <a:solidFill>
                  <a:schemeClr val="accent2"/>
                </a:solidFill>
              </a:rPr>
              <a:t>           use </a:t>
            </a:r>
            <a:r>
              <a:rPr lang="en-IN" sz="2000" b="1" dirty="0" err="1">
                <a:solidFill>
                  <a:schemeClr val="accent2"/>
                </a:solidFill>
              </a:rPr>
              <a:t>DATABASE_Name</a:t>
            </a:r>
            <a:r>
              <a:rPr lang="en-IN" sz="2000" b="1" dirty="0">
                <a:solidFill>
                  <a:schemeClr val="accent2"/>
                </a:solidFill>
              </a:rPr>
              <a:t> </a:t>
            </a:r>
          </a:p>
          <a:p>
            <a:pPr algn="just">
              <a:lnSpc>
                <a:spcPct val="150000"/>
              </a:lnSpc>
              <a:buFont typeface="Wingdings" panose="05000000000000000000" pitchFamily="2" charset="2"/>
              <a:buChar char="§"/>
            </a:pPr>
            <a:r>
              <a:rPr lang="en-IN" sz="2000" dirty="0"/>
              <a:t>     To create a database by the name "</a:t>
            </a:r>
            <a:r>
              <a:rPr lang="en-IN" sz="2000" dirty="0" err="1"/>
              <a:t>myDB</a:t>
            </a:r>
            <a:r>
              <a:rPr lang="en-IN" sz="2000" dirty="0"/>
              <a:t>" the syntax is </a:t>
            </a:r>
          </a:p>
          <a:p>
            <a:pPr marL="0" indent="0" algn="just">
              <a:lnSpc>
                <a:spcPct val="150000"/>
              </a:lnSpc>
              <a:buNone/>
            </a:pPr>
            <a:r>
              <a:rPr lang="en-IN" sz="2000" dirty="0"/>
              <a:t>              </a:t>
            </a:r>
            <a:r>
              <a:rPr lang="en-IN" sz="2000" b="1" dirty="0">
                <a:solidFill>
                  <a:schemeClr val="accent2"/>
                </a:solidFill>
              </a:rPr>
              <a:t>use </a:t>
            </a:r>
            <a:r>
              <a:rPr lang="en-IN" sz="2000" b="1" dirty="0" err="1">
                <a:solidFill>
                  <a:schemeClr val="accent2"/>
                </a:solidFill>
              </a:rPr>
              <a:t>myDB</a:t>
            </a:r>
            <a:r>
              <a:rPr lang="en-IN" sz="2000" b="1" dirty="0">
                <a:solidFill>
                  <a:schemeClr val="accent2"/>
                </a:solidFill>
              </a:rPr>
              <a:t>  </a:t>
            </a:r>
          </a:p>
          <a:p>
            <a:pPr marL="0" indent="0" algn="just">
              <a:lnSpc>
                <a:spcPct val="150000"/>
              </a:lnSpc>
              <a:buNone/>
            </a:pPr>
            <a:endParaRPr lang="en-US" sz="2000" b="1" dirty="0">
              <a:solidFill>
                <a:schemeClr val="accent2"/>
              </a:solidFill>
            </a:endParaRPr>
          </a:p>
          <a:p>
            <a:pPr marL="0" indent="0" algn="just">
              <a:lnSpc>
                <a:spcPct val="150000"/>
              </a:lnSpc>
              <a:buNone/>
            </a:pPr>
            <a:endParaRPr lang="en-US" sz="2000" b="1" dirty="0">
              <a:solidFill>
                <a:schemeClr val="accent2"/>
              </a:solidFill>
            </a:endParaRPr>
          </a:p>
          <a:p>
            <a:pPr algn="just">
              <a:lnSpc>
                <a:spcPct val="150000"/>
              </a:lnSpc>
              <a:buFont typeface="Wingdings" panose="05000000000000000000" pitchFamily="2" charset="2"/>
              <a:buChar char="§"/>
            </a:pPr>
            <a:r>
              <a:rPr lang="en-IN" sz="2000" dirty="0"/>
              <a:t>To confirm the existence of your database, type the command at the MongoDB shell:</a:t>
            </a:r>
          </a:p>
          <a:p>
            <a:pPr marL="0" indent="0" algn="just">
              <a:lnSpc>
                <a:spcPct val="150000"/>
              </a:lnSpc>
              <a:buNone/>
            </a:pPr>
            <a:r>
              <a:rPr lang="en-US" sz="2000" dirty="0"/>
              <a:t>                   </a:t>
            </a:r>
            <a:r>
              <a:rPr lang="en-US" sz="2000" b="1" dirty="0" err="1">
                <a:solidFill>
                  <a:schemeClr val="accent2"/>
                </a:solidFill>
              </a:rPr>
              <a:t>db</a:t>
            </a:r>
            <a:r>
              <a:rPr lang="en-US" sz="2000" b="1" dirty="0">
                <a:solidFill>
                  <a:schemeClr val="accent2"/>
                </a:solidFill>
              </a:rPr>
              <a:t> </a:t>
            </a:r>
          </a:p>
        </p:txBody>
      </p:sp>
      <p:pic>
        <p:nvPicPr>
          <p:cNvPr id="3" name="Picture 2">
            <a:extLst>
              <a:ext uri="{FF2B5EF4-FFF2-40B4-BE49-F238E27FC236}">
                <a16:creationId xmlns:a16="http://schemas.microsoft.com/office/drawing/2014/main" id="{71B3B924-BA29-FBF0-B635-047169A5ABCB}"/>
              </a:ext>
            </a:extLst>
          </p:cNvPr>
          <p:cNvPicPr>
            <a:picLocks noChangeAspect="1"/>
          </p:cNvPicPr>
          <p:nvPr/>
        </p:nvPicPr>
        <p:blipFill>
          <a:blip r:embed="rId7"/>
          <a:stretch>
            <a:fillRect/>
          </a:stretch>
        </p:blipFill>
        <p:spPr>
          <a:xfrm>
            <a:off x="1049486" y="3412992"/>
            <a:ext cx="2559054" cy="864096"/>
          </a:xfrm>
          <a:prstGeom prst="rect">
            <a:avLst/>
          </a:prstGeom>
        </p:spPr>
      </p:pic>
      <p:pic>
        <p:nvPicPr>
          <p:cNvPr id="14" name="Picture 13">
            <a:extLst>
              <a:ext uri="{FF2B5EF4-FFF2-40B4-BE49-F238E27FC236}">
                <a16:creationId xmlns:a16="http://schemas.microsoft.com/office/drawing/2014/main" id="{DC7B2BF3-70DD-7A62-51CE-340C82DBBA24}"/>
              </a:ext>
            </a:extLst>
          </p:cNvPr>
          <p:cNvPicPr>
            <a:picLocks noChangeAspect="1"/>
          </p:cNvPicPr>
          <p:nvPr/>
        </p:nvPicPr>
        <p:blipFill>
          <a:blip r:embed="rId8"/>
          <a:stretch>
            <a:fillRect/>
          </a:stretch>
        </p:blipFill>
        <p:spPr>
          <a:xfrm>
            <a:off x="2521440" y="5225329"/>
            <a:ext cx="1087100" cy="1043616"/>
          </a:xfrm>
          <a:prstGeom prst="rect">
            <a:avLst/>
          </a:prstGeom>
        </p:spPr>
      </p:pic>
    </p:spTree>
    <p:extLst>
      <p:ext uri="{BB962C8B-B14F-4D97-AF65-F5344CB8AC3E}">
        <p14:creationId xmlns:p14="http://schemas.microsoft.com/office/powerpoint/2010/main" val="3520422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3ABDBF-90DA-699F-9E8E-9D658B902C73}"/>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C8A9D043-FF06-299D-8DE9-ACF102206A17}"/>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FA40BEB0-FA8A-D328-5253-148AE1175C68}"/>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9DEA70BD-2856-F573-FE26-3DED02BF2A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DBF4882A-EEAB-9D1A-6596-92631ABF3AA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ACC68AC5-C23F-431B-E2DD-8AA3328F82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91FDE995-D9AE-57EC-2446-FB335FADEE7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A6819F0F-4D79-FD3C-412D-FFF6300C5925}"/>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30EC56FE-690E-AB9A-44BB-56D700FA8389}"/>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059D5B7B-DD33-B05D-BA4B-A3C795568470}"/>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6989F5D4-ADBD-84F3-0CB0-6C678DCE91FE}"/>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C0C1FE9F-F5F8-70BE-E4B6-3B7569F21173}"/>
              </a:ext>
            </a:extLst>
          </p:cNvPr>
          <p:cNvSpPr>
            <a:spLocks noGrp="1"/>
          </p:cNvSpPr>
          <p:nvPr>
            <p:ph idx="1"/>
          </p:nvPr>
        </p:nvSpPr>
        <p:spPr>
          <a:xfrm>
            <a:off x="172051" y="868396"/>
            <a:ext cx="8799897" cy="5163642"/>
          </a:xfrm>
        </p:spPr>
        <p:txBody>
          <a:bodyPr>
            <a:normAutofit/>
          </a:bodyPr>
          <a:lstStyle/>
          <a:p>
            <a:pPr>
              <a:buFont typeface="Wingdings" panose="05000000000000000000" pitchFamily="2" charset="2"/>
              <a:buChar char="§"/>
            </a:pPr>
            <a:r>
              <a:rPr lang="en-IN" sz="2000" dirty="0"/>
              <a:t>To get a list of all databases, type the below command: </a:t>
            </a:r>
          </a:p>
          <a:p>
            <a:pPr marL="0" indent="0">
              <a:buNone/>
            </a:pPr>
            <a:r>
              <a:rPr lang="en-US" sz="2000" b="1" dirty="0">
                <a:solidFill>
                  <a:schemeClr val="accent2"/>
                </a:solidFill>
              </a:rPr>
              <a:t>        show </a:t>
            </a:r>
            <a:r>
              <a:rPr lang="en-US" sz="2000" b="1" dirty="0" err="1">
                <a:solidFill>
                  <a:schemeClr val="accent2"/>
                </a:solidFill>
              </a:rPr>
              <a:t>dbs</a:t>
            </a:r>
            <a:r>
              <a:rPr lang="en-US" sz="2000" b="1" dirty="0">
                <a:solidFill>
                  <a:schemeClr val="accent2"/>
                </a:solidFill>
              </a:rPr>
              <a:t>  </a:t>
            </a:r>
          </a:p>
          <a:p>
            <a:pPr marL="0" indent="0">
              <a:buNone/>
            </a:pPr>
            <a:endParaRPr lang="en-US" sz="2000" b="1" dirty="0">
              <a:solidFill>
                <a:schemeClr val="accent2"/>
              </a:solidFill>
            </a:endParaRPr>
          </a:p>
          <a:p>
            <a:pPr marL="0" indent="0">
              <a:buNone/>
            </a:pPr>
            <a:endParaRPr lang="en-US" sz="2000" b="1" dirty="0">
              <a:solidFill>
                <a:schemeClr val="accent2"/>
              </a:solidFill>
            </a:endParaRPr>
          </a:p>
          <a:p>
            <a:pPr marL="0" indent="0">
              <a:buNone/>
            </a:pPr>
            <a:endParaRPr lang="en-US" sz="2000" b="1" dirty="0">
              <a:solidFill>
                <a:schemeClr val="accent2"/>
              </a:solidFill>
            </a:endParaRPr>
          </a:p>
          <a:p>
            <a:pPr algn="just">
              <a:buFont typeface="Calibri" panose="020F0502020204030204" pitchFamily="34" charset="0"/>
              <a:buChar char="―"/>
            </a:pPr>
            <a:endParaRPr lang="en-US" sz="2000" b="1" dirty="0">
              <a:solidFill>
                <a:schemeClr val="accent2"/>
              </a:solidFill>
            </a:endParaRPr>
          </a:p>
          <a:p>
            <a:pPr algn="just">
              <a:lnSpc>
                <a:spcPct val="150000"/>
              </a:lnSpc>
              <a:spcBef>
                <a:spcPts val="0"/>
              </a:spcBef>
              <a:buFont typeface="Calibri" panose="020F0502020204030204" pitchFamily="34" charset="0"/>
              <a:buChar char="―"/>
            </a:pPr>
            <a:r>
              <a:rPr lang="en-IN" sz="2000" dirty="0"/>
              <a:t>The default database in MongoDB is test. If one does not create any database, all collections are by default stored in the test database. </a:t>
            </a:r>
            <a:endParaRPr lang="en-US" sz="2000" b="1" dirty="0">
              <a:solidFill>
                <a:schemeClr val="accent2"/>
              </a:solidFill>
            </a:endParaRPr>
          </a:p>
          <a:p>
            <a:pPr marL="0" indent="0">
              <a:buNone/>
            </a:pPr>
            <a:endParaRPr lang="en-US" sz="2000" b="1" dirty="0">
              <a:solidFill>
                <a:schemeClr val="accent2"/>
              </a:solidFill>
            </a:endParaRPr>
          </a:p>
        </p:txBody>
      </p:sp>
      <p:pic>
        <p:nvPicPr>
          <p:cNvPr id="3" name="Picture 2">
            <a:extLst>
              <a:ext uri="{FF2B5EF4-FFF2-40B4-BE49-F238E27FC236}">
                <a16:creationId xmlns:a16="http://schemas.microsoft.com/office/drawing/2014/main" id="{6C1F0A34-0D67-71D2-0363-4D0A54FB70BD}"/>
              </a:ext>
            </a:extLst>
          </p:cNvPr>
          <p:cNvPicPr>
            <a:picLocks noChangeAspect="1"/>
          </p:cNvPicPr>
          <p:nvPr/>
        </p:nvPicPr>
        <p:blipFill>
          <a:blip r:embed="rId7"/>
          <a:stretch>
            <a:fillRect/>
          </a:stretch>
        </p:blipFill>
        <p:spPr>
          <a:xfrm>
            <a:off x="1047856" y="1844824"/>
            <a:ext cx="1645731" cy="936104"/>
          </a:xfrm>
          <a:prstGeom prst="rect">
            <a:avLst/>
          </a:prstGeom>
        </p:spPr>
      </p:pic>
    </p:spTree>
    <p:extLst>
      <p:ext uri="{BB962C8B-B14F-4D97-AF65-F5344CB8AC3E}">
        <p14:creationId xmlns:p14="http://schemas.microsoft.com/office/powerpoint/2010/main" val="2901710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858DB5-91BC-42AC-A410-82EE5279356B}"/>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E0A48F73-1F56-BD58-0EB8-ED5CF9EFF540}"/>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097A2813-2855-5F8D-8DA4-51F442B1131E}"/>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65298FB3-9EE2-5008-AB21-3961F19603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CD2058BF-D40E-7AA2-1C7B-0720ED5EC12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30C2BDA8-95AA-789F-96D5-AAA18F888ED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8C924053-A667-6777-8068-F90B05410C7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760DE510-7CAA-C347-27E4-630FE5D21FFA}"/>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972E8A8E-A32E-9F70-46DD-88E05584309D}"/>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5505D660-E8F5-649C-641B-AEAC7DD684CD}"/>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E0D6DDCA-4552-7B16-0641-FFCB5CA6868B}"/>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5350E236-14EC-97BA-CBBA-533FFD97CA0E}"/>
              </a:ext>
            </a:extLst>
          </p:cNvPr>
          <p:cNvSpPr>
            <a:spLocks noGrp="1"/>
          </p:cNvSpPr>
          <p:nvPr>
            <p:ph idx="1"/>
          </p:nvPr>
        </p:nvSpPr>
        <p:spPr>
          <a:xfrm>
            <a:off x="179511" y="734137"/>
            <a:ext cx="8871905" cy="5560624"/>
          </a:xfrm>
        </p:spPr>
        <p:txBody>
          <a:bodyPr>
            <a:normAutofit/>
          </a:bodyPr>
          <a:lstStyle/>
          <a:p>
            <a:pPr marL="0" indent="0">
              <a:buNone/>
            </a:pPr>
            <a:r>
              <a:rPr lang="en-US" sz="2000" b="1" dirty="0">
                <a:solidFill>
                  <a:schemeClr val="tx2"/>
                </a:solidFill>
              </a:rPr>
              <a:t>Drop Database </a:t>
            </a:r>
          </a:p>
          <a:p>
            <a:pPr algn="just">
              <a:lnSpc>
                <a:spcPct val="150000"/>
              </a:lnSpc>
              <a:spcBef>
                <a:spcPts val="0"/>
              </a:spcBef>
              <a:buFont typeface="Wingdings" panose="05000000000000000000" pitchFamily="2" charset="2"/>
              <a:buChar char="§"/>
            </a:pPr>
            <a:r>
              <a:rPr lang="en-US" sz="2000" dirty="0"/>
              <a:t>The syntax to drop database is as follows: </a:t>
            </a:r>
          </a:p>
          <a:p>
            <a:pPr marL="0" indent="0" algn="just">
              <a:lnSpc>
                <a:spcPct val="150000"/>
              </a:lnSpc>
              <a:spcBef>
                <a:spcPts val="0"/>
              </a:spcBef>
              <a:buNone/>
            </a:pPr>
            <a:r>
              <a:rPr lang="en-US" sz="2000" b="1" dirty="0">
                <a:solidFill>
                  <a:schemeClr val="accent2"/>
                </a:solidFill>
              </a:rPr>
              <a:t>       </a:t>
            </a:r>
            <a:r>
              <a:rPr lang="en-US" sz="2000" b="1" dirty="0" err="1">
                <a:solidFill>
                  <a:schemeClr val="accent2"/>
                </a:solidFill>
              </a:rPr>
              <a:t>db.dropDatabase</a:t>
            </a:r>
            <a:r>
              <a:rPr lang="en-US" sz="2000" b="1" dirty="0">
                <a:solidFill>
                  <a:schemeClr val="accent2"/>
                </a:solidFill>
              </a:rPr>
              <a:t>(); </a:t>
            </a:r>
          </a:p>
          <a:p>
            <a:pPr algn="just">
              <a:lnSpc>
                <a:spcPct val="150000"/>
              </a:lnSpc>
              <a:spcBef>
                <a:spcPts val="0"/>
              </a:spcBef>
              <a:buFont typeface="Wingdings" panose="05000000000000000000" pitchFamily="2" charset="2"/>
              <a:buChar char="§"/>
            </a:pPr>
            <a:r>
              <a:rPr lang="en-US" sz="2000" dirty="0"/>
              <a:t>To drop the database, "</a:t>
            </a:r>
            <a:r>
              <a:rPr lang="en-US" sz="2000" dirty="0" err="1"/>
              <a:t>myDB</a:t>
            </a:r>
            <a:r>
              <a:rPr lang="en-US" sz="2000" dirty="0"/>
              <a:t>", first ensure that you are currently placed in "</a:t>
            </a:r>
            <a:r>
              <a:rPr lang="en-US" sz="2000" dirty="0" err="1"/>
              <a:t>myDB</a:t>
            </a:r>
            <a:r>
              <a:rPr lang="en-US" sz="2000" dirty="0"/>
              <a:t>" database and then the </a:t>
            </a:r>
            <a:r>
              <a:rPr lang="en-US" sz="2000" dirty="0" err="1"/>
              <a:t>db.dropDatabase</a:t>
            </a:r>
            <a:r>
              <a:rPr lang="en-US" sz="2000" dirty="0"/>
              <a:t>() command to drop the database. </a:t>
            </a:r>
          </a:p>
          <a:p>
            <a:pPr marL="0" indent="0" algn="just">
              <a:lnSpc>
                <a:spcPct val="150000"/>
              </a:lnSpc>
              <a:spcBef>
                <a:spcPts val="0"/>
              </a:spcBef>
              <a:buNone/>
            </a:pPr>
            <a:r>
              <a:rPr lang="en-US" sz="2000" b="1" dirty="0">
                <a:solidFill>
                  <a:schemeClr val="accent2"/>
                </a:solidFill>
              </a:rPr>
              <a:t>              use </a:t>
            </a:r>
            <a:r>
              <a:rPr lang="en-US" sz="2000" b="1" dirty="0" err="1">
                <a:solidFill>
                  <a:schemeClr val="accent2"/>
                </a:solidFill>
              </a:rPr>
              <a:t>myDB</a:t>
            </a:r>
            <a:r>
              <a:rPr lang="en-US" sz="2000" b="1" dirty="0">
                <a:solidFill>
                  <a:schemeClr val="accent2"/>
                </a:solidFill>
              </a:rPr>
              <a:t>; </a:t>
            </a:r>
          </a:p>
          <a:p>
            <a:pPr marL="0" indent="0" algn="just">
              <a:lnSpc>
                <a:spcPct val="150000"/>
              </a:lnSpc>
              <a:spcBef>
                <a:spcPts val="0"/>
              </a:spcBef>
              <a:buNone/>
            </a:pPr>
            <a:r>
              <a:rPr lang="en-US" sz="2000" b="1" dirty="0">
                <a:solidFill>
                  <a:schemeClr val="accent2"/>
                </a:solidFill>
              </a:rPr>
              <a:t>             </a:t>
            </a:r>
            <a:r>
              <a:rPr lang="en-US" sz="2000" b="1" dirty="0" err="1">
                <a:solidFill>
                  <a:schemeClr val="accent2"/>
                </a:solidFill>
              </a:rPr>
              <a:t>db.dropDatabase</a:t>
            </a:r>
            <a:r>
              <a:rPr lang="en-US" sz="2000" b="1" dirty="0">
                <a:solidFill>
                  <a:schemeClr val="accent2"/>
                </a:solidFill>
              </a:rPr>
              <a:t>(); </a:t>
            </a:r>
          </a:p>
          <a:p>
            <a:pPr algn="just">
              <a:lnSpc>
                <a:spcPct val="150000"/>
              </a:lnSpc>
              <a:spcBef>
                <a:spcPts val="0"/>
              </a:spcBef>
              <a:buFont typeface="Wingdings" panose="05000000000000000000" pitchFamily="2" charset="2"/>
              <a:buChar char="§"/>
            </a:pPr>
            <a:r>
              <a:rPr lang="en-US" sz="2000" dirty="0"/>
              <a:t>Confirm if the database "</a:t>
            </a:r>
            <a:r>
              <a:rPr lang="en-US" sz="2000" dirty="0" err="1"/>
              <a:t>myDB</a:t>
            </a:r>
            <a:r>
              <a:rPr lang="en-US" sz="2000" dirty="0"/>
              <a:t>" has been dropped.  </a:t>
            </a:r>
          </a:p>
          <a:p>
            <a:pPr algn="just">
              <a:lnSpc>
                <a:spcPct val="150000"/>
              </a:lnSpc>
              <a:spcBef>
                <a:spcPts val="0"/>
              </a:spcBef>
              <a:buFont typeface="Wingdings" panose="05000000000000000000" pitchFamily="2" charset="2"/>
              <a:buChar char="§"/>
            </a:pPr>
            <a:endParaRPr lang="en-US" sz="2000" dirty="0"/>
          </a:p>
          <a:p>
            <a:pPr algn="just">
              <a:lnSpc>
                <a:spcPct val="150000"/>
              </a:lnSpc>
              <a:spcBef>
                <a:spcPts val="0"/>
              </a:spcBef>
              <a:buFont typeface="Wingdings" panose="05000000000000000000" pitchFamily="2" charset="2"/>
              <a:buChar char="§"/>
            </a:pPr>
            <a:endParaRPr lang="en-US" sz="2000" dirty="0"/>
          </a:p>
          <a:p>
            <a:pPr marL="0" indent="0" algn="just">
              <a:lnSpc>
                <a:spcPct val="150000"/>
              </a:lnSpc>
              <a:spcBef>
                <a:spcPts val="0"/>
              </a:spcBef>
              <a:buNone/>
            </a:pPr>
            <a:r>
              <a:rPr lang="en-IN" sz="2000" dirty="0"/>
              <a:t>          If no database is selected, the default database "test" is dropped. </a:t>
            </a:r>
            <a:endParaRPr lang="en-US" sz="2000" dirty="0"/>
          </a:p>
          <a:p>
            <a:pPr algn="just">
              <a:lnSpc>
                <a:spcPct val="150000"/>
              </a:lnSpc>
              <a:spcBef>
                <a:spcPts val="0"/>
              </a:spcBef>
              <a:buFont typeface="Wingdings" panose="05000000000000000000" pitchFamily="2" charset="2"/>
              <a:buChar char="§"/>
            </a:pPr>
            <a:endParaRPr lang="en-US" sz="2000" b="1" dirty="0">
              <a:solidFill>
                <a:schemeClr val="tx2"/>
              </a:solidFill>
            </a:endParaRPr>
          </a:p>
        </p:txBody>
      </p:sp>
      <p:pic>
        <p:nvPicPr>
          <p:cNvPr id="3" name="Picture 2">
            <a:extLst>
              <a:ext uri="{FF2B5EF4-FFF2-40B4-BE49-F238E27FC236}">
                <a16:creationId xmlns:a16="http://schemas.microsoft.com/office/drawing/2014/main" id="{F47AC474-4ECD-B794-1E65-591F0F203578}"/>
              </a:ext>
            </a:extLst>
          </p:cNvPr>
          <p:cNvPicPr>
            <a:picLocks noChangeAspect="1"/>
          </p:cNvPicPr>
          <p:nvPr/>
        </p:nvPicPr>
        <p:blipFill>
          <a:blip r:embed="rId7"/>
          <a:stretch>
            <a:fillRect/>
          </a:stretch>
        </p:blipFill>
        <p:spPr>
          <a:xfrm>
            <a:off x="827584" y="4737330"/>
            <a:ext cx="4850350" cy="1008112"/>
          </a:xfrm>
          <a:prstGeom prst="rect">
            <a:avLst/>
          </a:prstGeom>
        </p:spPr>
      </p:pic>
    </p:spTree>
    <p:extLst>
      <p:ext uri="{BB962C8B-B14F-4D97-AF65-F5344CB8AC3E}">
        <p14:creationId xmlns:p14="http://schemas.microsoft.com/office/powerpoint/2010/main" val="1429518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8C688E-536E-3DDB-FF8B-DD42DCFF45FE}"/>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115E5213-E968-B2D6-F173-DA384E72048D}"/>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2F6F9E55-9813-8652-BE49-3FBBF0ED463F}"/>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C3505D20-2781-F26F-4550-86B11D4251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F1AA0B46-421F-D63B-C5CF-088312AF65F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AB542283-5005-DA2F-D8A0-CB3A4BDDDC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28198C70-51CF-8F98-D46E-6538086A980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0A07FA77-E6EF-8599-9248-0FF6B5CFEEA8}"/>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73EE533C-85B4-0631-E15D-0202D23F120C}"/>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0B2079AD-8D93-6D82-E24C-23E9303ECAC3}"/>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54C01939-0486-BE41-DA84-D74597DC7B65}"/>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0F5540A9-20FE-DA92-00FA-BF03C6B69A90}"/>
              </a:ext>
            </a:extLst>
          </p:cNvPr>
          <p:cNvSpPr>
            <a:spLocks noGrp="1"/>
          </p:cNvSpPr>
          <p:nvPr>
            <p:ph idx="1"/>
          </p:nvPr>
        </p:nvSpPr>
        <p:spPr>
          <a:xfrm>
            <a:off x="251520" y="962522"/>
            <a:ext cx="8640960" cy="5163642"/>
          </a:xfrm>
        </p:spPr>
        <p:txBody>
          <a:bodyPr>
            <a:normAutofit/>
          </a:bodyPr>
          <a:lstStyle/>
          <a:p>
            <a:pPr marL="0" indent="0">
              <a:buNone/>
            </a:pPr>
            <a:r>
              <a:rPr lang="en-US" sz="2000" b="1" dirty="0">
                <a:solidFill>
                  <a:srgbClr val="C00000"/>
                </a:solidFill>
              </a:rPr>
              <a:t>Data Types In MongoDB  </a:t>
            </a:r>
          </a:p>
          <a:p>
            <a:pPr marL="0" indent="0">
              <a:buNone/>
            </a:pPr>
            <a:r>
              <a:rPr lang="en-IN" sz="2000" dirty="0"/>
              <a:t>The following are various data types in MongoDB</a:t>
            </a:r>
            <a:endParaRPr lang="en-US" sz="2000" b="1" dirty="0">
              <a:solidFill>
                <a:schemeClr val="accent2"/>
              </a:solidFill>
            </a:endParaRPr>
          </a:p>
        </p:txBody>
      </p:sp>
      <p:pic>
        <p:nvPicPr>
          <p:cNvPr id="3" name="Picture 2">
            <a:extLst>
              <a:ext uri="{FF2B5EF4-FFF2-40B4-BE49-F238E27FC236}">
                <a16:creationId xmlns:a16="http://schemas.microsoft.com/office/drawing/2014/main" id="{546A41E8-FDB0-6A9B-AE9F-E3ED998B21E8}"/>
              </a:ext>
            </a:extLst>
          </p:cNvPr>
          <p:cNvPicPr>
            <a:picLocks noChangeAspect="1"/>
          </p:cNvPicPr>
          <p:nvPr/>
        </p:nvPicPr>
        <p:blipFill>
          <a:blip r:embed="rId7">
            <a:extLst>
              <a:ext uri="{BEBA8EAE-BF5A-486C-A8C5-ECC9F3942E4B}">
                <a14:imgProps xmlns:a14="http://schemas.microsoft.com/office/drawing/2010/main">
                  <a14:imgLayer r:embed="rId8">
                    <a14:imgEffect>
                      <a14:sharpenSoften amount="50000"/>
                    </a14:imgEffect>
                  </a14:imgLayer>
                </a14:imgProps>
              </a:ext>
            </a:extLst>
          </a:blip>
          <a:stretch>
            <a:fillRect/>
          </a:stretch>
        </p:blipFill>
        <p:spPr>
          <a:xfrm>
            <a:off x="562016" y="1828800"/>
            <a:ext cx="8070347" cy="4297364"/>
          </a:xfrm>
          <a:prstGeom prst="rect">
            <a:avLst/>
          </a:prstGeom>
        </p:spPr>
      </p:pic>
    </p:spTree>
    <p:extLst>
      <p:ext uri="{BB962C8B-B14F-4D97-AF65-F5344CB8AC3E}">
        <p14:creationId xmlns:p14="http://schemas.microsoft.com/office/powerpoint/2010/main" val="13641034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F6A766-9C31-2C70-FDE8-AA068ACA82D2}"/>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952B4CF3-F4A3-ECE8-549A-3B45B8515A7E}"/>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3607B336-90A5-A894-35AD-75FFE9C3C734}"/>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F9E9CB52-AF7D-BE5C-1307-4FAEB18E24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591802CE-9245-C9D0-1C3E-C1D962DA13C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651D910F-3F9C-82A4-AEF1-059683C20C0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582BAC94-BBA9-13AE-9E36-020E9961F1B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AA1E338C-30F6-CF8B-E2DF-515A864FEBF3}"/>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3E8AFCB0-AFAC-41A4-0F83-D807F6EE7180}"/>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49EA3C0B-C678-C0E5-30D4-E59732AADA81}"/>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D0943170-4F9A-2081-592C-936813872501}"/>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61D9D605-2696-1A5F-D033-D519955EB30C}"/>
              </a:ext>
            </a:extLst>
          </p:cNvPr>
          <p:cNvSpPr>
            <a:spLocks noGrp="1"/>
          </p:cNvSpPr>
          <p:nvPr>
            <p:ph idx="1"/>
          </p:nvPr>
        </p:nvSpPr>
        <p:spPr>
          <a:xfrm>
            <a:off x="147423" y="899144"/>
            <a:ext cx="8903994" cy="5281388"/>
          </a:xfrm>
        </p:spPr>
        <p:txBody>
          <a:bodyPr>
            <a:normAutofit/>
          </a:bodyPr>
          <a:lstStyle/>
          <a:p>
            <a:pPr marL="0" indent="0">
              <a:buNone/>
            </a:pPr>
            <a:r>
              <a:rPr lang="en-IN" sz="2000" dirty="0"/>
              <a:t>A few commands worth looking at are as follows:</a:t>
            </a:r>
          </a:p>
          <a:p>
            <a:pPr marL="457200" indent="-457200">
              <a:buFont typeface="+mj-lt"/>
              <a:buAutoNum type="arabicPeriod"/>
            </a:pPr>
            <a:r>
              <a:rPr lang="en-IN" sz="2000" dirty="0"/>
              <a:t>To report the name of the current database </a:t>
            </a:r>
          </a:p>
          <a:p>
            <a:pPr marL="457200" indent="-457200">
              <a:buFont typeface="+mj-lt"/>
              <a:buAutoNum type="arabicPeriod"/>
            </a:pPr>
            <a:endParaRPr lang="en-IN" sz="2000" dirty="0"/>
          </a:p>
          <a:p>
            <a:pPr marL="457200" indent="-457200">
              <a:buFont typeface="+mj-lt"/>
              <a:buAutoNum type="arabicPeriod"/>
            </a:pPr>
            <a:endParaRPr lang="en-IN" sz="2000" dirty="0"/>
          </a:p>
          <a:p>
            <a:pPr marL="457200" indent="-457200">
              <a:buFont typeface="+mj-lt"/>
              <a:buAutoNum type="arabicPeriod"/>
            </a:pPr>
            <a:endParaRPr lang="en-IN" sz="2000" dirty="0"/>
          </a:p>
          <a:p>
            <a:pPr marL="457200" indent="-457200">
              <a:buFont typeface="+mj-lt"/>
              <a:buAutoNum type="arabicPeriod"/>
            </a:pPr>
            <a:endParaRPr lang="en-IN" sz="2000" dirty="0"/>
          </a:p>
          <a:p>
            <a:pPr marL="457200" indent="-457200">
              <a:buFont typeface="+mj-lt"/>
              <a:buAutoNum type="arabicPeriod"/>
            </a:pPr>
            <a:r>
              <a:rPr lang="en-IN" sz="2000" dirty="0"/>
              <a:t>To display the list of databases: </a:t>
            </a:r>
          </a:p>
          <a:p>
            <a:pPr marL="457200" indent="-457200">
              <a:buFont typeface="+mj-lt"/>
              <a:buAutoNum type="arabicPeriod"/>
            </a:pPr>
            <a:endParaRPr lang="en-IN" sz="2000" dirty="0"/>
          </a:p>
          <a:p>
            <a:pPr marL="457200" indent="-457200">
              <a:buFont typeface="+mj-lt"/>
              <a:buAutoNum type="arabicPeriod"/>
            </a:pPr>
            <a:endParaRPr lang="en-IN" sz="2000" dirty="0"/>
          </a:p>
          <a:p>
            <a:pPr marL="457200" indent="-457200">
              <a:buFont typeface="+mj-lt"/>
              <a:buAutoNum type="arabicPeriod"/>
            </a:pPr>
            <a:endParaRPr lang="en-IN" sz="2000" dirty="0"/>
          </a:p>
          <a:p>
            <a:pPr marL="457200" indent="-457200">
              <a:buFont typeface="+mj-lt"/>
              <a:buAutoNum type="arabicPeriod"/>
            </a:pPr>
            <a:endParaRPr lang="en-IN" sz="2000" dirty="0"/>
          </a:p>
          <a:p>
            <a:pPr marL="457200" indent="-457200">
              <a:buFont typeface="+mj-lt"/>
              <a:buAutoNum type="arabicPeriod"/>
            </a:pPr>
            <a:r>
              <a:rPr lang="en-IN" sz="2000" dirty="0"/>
              <a:t>To switch to a new database, for example, myDB1 </a:t>
            </a:r>
          </a:p>
          <a:p>
            <a:pPr marL="457200" indent="-457200">
              <a:buFont typeface="+mj-lt"/>
              <a:buAutoNum type="arabicPeriod"/>
            </a:pPr>
            <a:endParaRPr lang="en-US" sz="2000" dirty="0"/>
          </a:p>
        </p:txBody>
      </p:sp>
      <p:pic>
        <p:nvPicPr>
          <p:cNvPr id="3" name="Picture 2">
            <a:extLst>
              <a:ext uri="{FF2B5EF4-FFF2-40B4-BE49-F238E27FC236}">
                <a16:creationId xmlns:a16="http://schemas.microsoft.com/office/drawing/2014/main" id="{0DFBBFE8-13BE-C3BB-BB96-F8448F48E8DE}"/>
              </a:ext>
            </a:extLst>
          </p:cNvPr>
          <p:cNvPicPr>
            <a:picLocks noChangeAspect="1"/>
          </p:cNvPicPr>
          <p:nvPr/>
        </p:nvPicPr>
        <p:blipFill>
          <a:blip r:embed="rId7">
            <a:extLst>
              <a:ext uri="{BEBA8EAE-BF5A-486C-A8C5-ECC9F3942E4B}">
                <a14:imgProps xmlns:a14="http://schemas.microsoft.com/office/drawing/2010/main">
                  <a14:imgLayer r:embed="rId8">
                    <a14:imgEffect>
                      <a14:sharpenSoften amount="50000"/>
                    </a14:imgEffect>
                  </a14:imgLayer>
                </a14:imgProps>
              </a:ext>
            </a:extLst>
          </a:blip>
          <a:stretch>
            <a:fillRect/>
          </a:stretch>
        </p:blipFill>
        <p:spPr>
          <a:xfrm>
            <a:off x="683568" y="1700808"/>
            <a:ext cx="4425722" cy="1224136"/>
          </a:xfrm>
          <a:prstGeom prst="rect">
            <a:avLst/>
          </a:prstGeom>
        </p:spPr>
      </p:pic>
      <p:pic>
        <p:nvPicPr>
          <p:cNvPr id="14" name="Picture 13">
            <a:extLst>
              <a:ext uri="{FF2B5EF4-FFF2-40B4-BE49-F238E27FC236}">
                <a16:creationId xmlns:a16="http://schemas.microsoft.com/office/drawing/2014/main" id="{7619ECD9-DCEE-577B-B411-B2F4571226A8}"/>
              </a:ext>
            </a:extLst>
          </p:cNvPr>
          <p:cNvPicPr>
            <a:picLocks noChangeAspect="1"/>
          </p:cNvPicPr>
          <p:nvPr/>
        </p:nvPicPr>
        <p:blipFill>
          <a:blip r:embed="rId9">
            <a:extLst>
              <a:ext uri="{BEBA8EAE-BF5A-486C-A8C5-ECC9F3942E4B}">
                <a14:imgProps xmlns:a14="http://schemas.microsoft.com/office/drawing/2010/main">
                  <a14:imgLayer r:embed="rId10">
                    <a14:imgEffect>
                      <a14:sharpenSoften amount="50000"/>
                    </a14:imgEffect>
                  </a14:imgLayer>
                </a14:imgProps>
              </a:ext>
            </a:extLst>
          </a:blip>
          <a:stretch>
            <a:fillRect/>
          </a:stretch>
        </p:blipFill>
        <p:spPr>
          <a:xfrm>
            <a:off x="1166792" y="3509525"/>
            <a:ext cx="2872640" cy="1224136"/>
          </a:xfrm>
          <a:prstGeom prst="rect">
            <a:avLst/>
          </a:prstGeom>
        </p:spPr>
      </p:pic>
      <p:pic>
        <p:nvPicPr>
          <p:cNvPr id="16" name="Picture 15">
            <a:extLst>
              <a:ext uri="{FF2B5EF4-FFF2-40B4-BE49-F238E27FC236}">
                <a16:creationId xmlns:a16="http://schemas.microsoft.com/office/drawing/2014/main" id="{96505CF3-5CF1-E140-53CE-3C60539CD97C}"/>
              </a:ext>
            </a:extLst>
          </p:cNvPr>
          <p:cNvPicPr>
            <a:picLocks noChangeAspect="1"/>
          </p:cNvPicPr>
          <p:nvPr/>
        </p:nvPicPr>
        <p:blipFill>
          <a:blip r:embed="rId11"/>
          <a:stretch>
            <a:fillRect/>
          </a:stretch>
        </p:blipFill>
        <p:spPr>
          <a:xfrm>
            <a:off x="1166792" y="5359975"/>
            <a:ext cx="2219063" cy="810556"/>
          </a:xfrm>
          <a:prstGeom prst="rect">
            <a:avLst/>
          </a:prstGeom>
        </p:spPr>
      </p:pic>
    </p:spTree>
    <p:extLst>
      <p:ext uri="{BB962C8B-B14F-4D97-AF65-F5344CB8AC3E}">
        <p14:creationId xmlns:p14="http://schemas.microsoft.com/office/powerpoint/2010/main" val="18925264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87CE7A-5FB5-D0AC-2F93-2AE363A3B35F}"/>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5255E275-B1EB-98EB-BD3F-CB7DEF94BE15}"/>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0F3BF71C-201E-2E2C-047C-2F1BEAD2EB21}"/>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7C323F54-6810-746B-D336-81A4686578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B39119CA-B2E5-F1A4-66CE-E247B597E49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375CD055-7954-D06E-2E34-DB22CD05D5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FA5D7BF1-9610-DEA7-223C-C8F3D23D81A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CF489D4A-B14C-DA95-2B9D-47C32A624A36}"/>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B9248004-0A23-40FE-D176-43FAD3DA7C48}"/>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29681998-00A4-0E76-3E01-BCB3787354FB}"/>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66CDFD4B-3EC3-F6F5-A97B-2EA7AAC6D23C}"/>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AECCBFDA-0C50-D845-598A-4C4B05AA63FE}"/>
              </a:ext>
            </a:extLst>
          </p:cNvPr>
          <p:cNvSpPr>
            <a:spLocks noGrp="1"/>
          </p:cNvSpPr>
          <p:nvPr>
            <p:ph idx="1"/>
          </p:nvPr>
        </p:nvSpPr>
        <p:spPr>
          <a:xfrm>
            <a:off x="251520" y="962522"/>
            <a:ext cx="8640960" cy="5163642"/>
          </a:xfrm>
        </p:spPr>
        <p:txBody>
          <a:bodyPr>
            <a:normAutofit/>
          </a:bodyPr>
          <a:lstStyle/>
          <a:p>
            <a:pPr marL="0" indent="0">
              <a:lnSpc>
                <a:spcPct val="150000"/>
              </a:lnSpc>
              <a:buNone/>
            </a:pPr>
            <a:r>
              <a:rPr lang="en-IN" sz="2000" dirty="0"/>
              <a:t>4. Type in </a:t>
            </a:r>
            <a:r>
              <a:rPr lang="en-IN" sz="2000" b="1" dirty="0" err="1">
                <a:solidFill>
                  <a:schemeClr val="accent2"/>
                </a:solidFill>
              </a:rPr>
              <a:t>db.help</a:t>
            </a:r>
            <a:r>
              <a:rPr lang="en-IN" sz="2000" b="1" dirty="0">
                <a:solidFill>
                  <a:schemeClr val="accent2"/>
                </a:solidFill>
              </a:rPr>
              <a:t>() </a:t>
            </a:r>
            <a:r>
              <a:rPr lang="en-IN" sz="2000" dirty="0"/>
              <a:t>in the MongoDB client to get a list of commands.</a:t>
            </a:r>
          </a:p>
          <a:p>
            <a:pPr marL="0" indent="0">
              <a:lnSpc>
                <a:spcPct val="150000"/>
              </a:lnSpc>
              <a:buNone/>
            </a:pPr>
            <a:r>
              <a:rPr lang="en-IN" sz="2000" dirty="0"/>
              <a:t>5. To display the statistics that reflect the use state of a database:  </a:t>
            </a:r>
          </a:p>
          <a:p>
            <a:pPr marL="0" indent="0">
              <a:lnSpc>
                <a:spcPct val="150000"/>
              </a:lnSpc>
              <a:buNone/>
            </a:pPr>
            <a:r>
              <a:rPr lang="en-US" sz="2000" b="1" dirty="0">
                <a:solidFill>
                  <a:schemeClr val="accent2"/>
                </a:solidFill>
              </a:rPr>
              <a:t>      </a:t>
            </a:r>
            <a:r>
              <a:rPr lang="en-US" sz="2000" b="1" dirty="0" err="1">
                <a:solidFill>
                  <a:schemeClr val="accent2"/>
                </a:solidFill>
              </a:rPr>
              <a:t>db.stats</a:t>
            </a:r>
            <a:r>
              <a:rPr lang="en-US" sz="2000" b="1" dirty="0">
                <a:solidFill>
                  <a:schemeClr val="accent2"/>
                </a:solidFill>
              </a:rPr>
              <a:t>()</a:t>
            </a:r>
          </a:p>
        </p:txBody>
      </p:sp>
    </p:spTree>
    <p:extLst>
      <p:ext uri="{BB962C8B-B14F-4D97-AF65-F5344CB8AC3E}">
        <p14:creationId xmlns:p14="http://schemas.microsoft.com/office/powerpoint/2010/main" val="39983216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BCF1F-308C-C6CC-95EE-CE3528592828}"/>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C4878AD2-E1D3-E2B1-929D-C5F66C1CC4FB}"/>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93A31AC0-0B09-699B-6B1B-B8AA18EA1DC0}"/>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EF51FB43-167C-6443-911F-7E9FE08033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85BA503C-880D-1E78-E83F-136AED77D0B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1A67D094-DCB4-80E1-402D-DFF45518BB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6EEE8369-B3AD-5FF4-53E0-8FDC3D2BF3B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EFBD8E93-794F-0122-A1E6-2B20FB3B5BFB}"/>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0C75F223-1B30-42BB-A946-1E3365034A45}"/>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C28913B2-086F-4EAB-0976-45304661437B}"/>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69186311-AD74-EF25-6D1E-5F0A3E402D72}"/>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8" name="Content Placeholder 7">
            <a:extLst>
              <a:ext uri="{FF2B5EF4-FFF2-40B4-BE49-F238E27FC236}">
                <a16:creationId xmlns:a16="http://schemas.microsoft.com/office/drawing/2014/main" id="{2C32BFC9-2D9B-C0DF-B8DA-951F1F3ED506}"/>
              </a:ext>
            </a:extLst>
          </p:cNvPr>
          <p:cNvSpPr>
            <a:spLocks noGrp="1"/>
          </p:cNvSpPr>
          <p:nvPr>
            <p:ph idx="1"/>
          </p:nvPr>
        </p:nvSpPr>
        <p:spPr>
          <a:xfrm>
            <a:off x="251520" y="962522"/>
            <a:ext cx="8640960" cy="5163642"/>
          </a:xfrm>
        </p:spPr>
        <p:txBody>
          <a:bodyPr>
            <a:normAutofit/>
          </a:bodyPr>
          <a:lstStyle/>
          <a:p>
            <a:pPr marL="0" indent="0" algn="just">
              <a:buNone/>
            </a:pPr>
            <a:r>
              <a:rPr lang="en-IN" sz="2000" dirty="0"/>
              <a:t>Consider a table "Students" with the following columns: </a:t>
            </a:r>
          </a:p>
          <a:p>
            <a:pPr marL="457200" indent="-457200" algn="just">
              <a:buFont typeface="+mj-lt"/>
              <a:buAutoNum type="arabicPeriod"/>
            </a:pPr>
            <a:r>
              <a:rPr lang="en-IN" sz="2000" dirty="0" err="1"/>
              <a:t>StudRollNo</a:t>
            </a:r>
            <a:r>
              <a:rPr lang="en-IN" sz="2000" dirty="0"/>
              <a:t> </a:t>
            </a:r>
          </a:p>
          <a:p>
            <a:pPr marL="457200" indent="-457200" algn="just">
              <a:buFont typeface="+mj-lt"/>
              <a:buAutoNum type="arabicPeriod"/>
            </a:pPr>
            <a:r>
              <a:rPr lang="en-IN" sz="2000" dirty="0" err="1"/>
              <a:t>StudName</a:t>
            </a:r>
            <a:r>
              <a:rPr lang="en-IN" sz="2000" dirty="0"/>
              <a:t> </a:t>
            </a:r>
          </a:p>
          <a:p>
            <a:pPr marL="457200" indent="-457200" algn="just">
              <a:buFont typeface="+mj-lt"/>
              <a:buAutoNum type="arabicPeriod"/>
            </a:pPr>
            <a:r>
              <a:rPr lang="en-IN" sz="2000" dirty="0"/>
              <a:t>Grade </a:t>
            </a:r>
          </a:p>
          <a:p>
            <a:pPr marL="457200" indent="-457200" algn="just">
              <a:buFont typeface="+mj-lt"/>
              <a:buAutoNum type="arabicPeriod"/>
            </a:pPr>
            <a:r>
              <a:rPr lang="en-IN" sz="2000" dirty="0"/>
              <a:t>Hobbies </a:t>
            </a:r>
          </a:p>
          <a:p>
            <a:pPr marL="457200" indent="-457200" algn="just">
              <a:buFont typeface="+mj-lt"/>
              <a:buAutoNum type="arabicPeriod"/>
            </a:pPr>
            <a:r>
              <a:rPr lang="en-IN" sz="2000" dirty="0"/>
              <a:t>DOJ </a:t>
            </a:r>
          </a:p>
          <a:p>
            <a:pPr marL="457200" indent="-457200" algn="just">
              <a:buFont typeface="+mj-lt"/>
              <a:buAutoNum type="arabicPeriod"/>
            </a:pPr>
            <a:endParaRPr lang="en-US" sz="2000" dirty="0"/>
          </a:p>
        </p:txBody>
      </p:sp>
      <p:pic>
        <p:nvPicPr>
          <p:cNvPr id="3" name="Picture 2">
            <a:extLst>
              <a:ext uri="{FF2B5EF4-FFF2-40B4-BE49-F238E27FC236}">
                <a16:creationId xmlns:a16="http://schemas.microsoft.com/office/drawing/2014/main" id="{18FEE9A3-FB3F-006A-777D-FDA36A534DEA}"/>
              </a:ext>
            </a:extLst>
          </p:cNvPr>
          <p:cNvPicPr>
            <a:picLocks noChangeAspect="1"/>
          </p:cNvPicPr>
          <p:nvPr/>
        </p:nvPicPr>
        <p:blipFill>
          <a:blip r:embed="rId7">
            <a:extLst>
              <a:ext uri="{BEBA8EAE-BF5A-486C-A8C5-ECC9F3942E4B}">
                <a14:imgProps xmlns:a14="http://schemas.microsoft.com/office/drawing/2010/main">
                  <a14:imgLayer r:embed="rId8">
                    <a14:imgEffect>
                      <a14:sharpenSoften amount="50000"/>
                    </a14:imgEffect>
                  </a14:imgLayer>
                </a14:imgProps>
              </a:ext>
            </a:extLst>
          </a:blip>
          <a:stretch>
            <a:fillRect/>
          </a:stretch>
        </p:blipFill>
        <p:spPr>
          <a:xfrm>
            <a:off x="251520" y="3222696"/>
            <a:ext cx="7128792" cy="2947160"/>
          </a:xfrm>
          <a:prstGeom prst="rect">
            <a:avLst/>
          </a:prstGeom>
        </p:spPr>
      </p:pic>
    </p:spTree>
    <p:extLst>
      <p:ext uri="{BB962C8B-B14F-4D97-AF65-F5344CB8AC3E}">
        <p14:creationId xmlns:p14="http://schemas.microsoft.com/office/powerpoint/2010/main" val="23492680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530367-7FD6-C7F0-9D70-569A0ECA52F4}"/>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6950EA9D-65D3-F6FB-C8C9-69AE77DBFC01}"/>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EA4289A9-2427-C649-1C82-49993A1814F8}"/>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B2D7B0D7-D4F2-AA7A-B433-8276C195C3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CB55DC26-E87E-5609-F6D0-FD739F0E5E9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0B0DF0AF-E70B-48C8-8BA3-9A67357F22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E9492EF2-AAE8-DB57-C034-8D249AD4127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35E232AE-3AD5-6E17-5BC6-E2D3ED45CBDD}"/>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19D7D5FD-C7A3-B65C-CA1D-59944C6CD5F7}"/>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4A6E7043-E77A-DBAE-DAD8-B521961F99D6}"/>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88492156-48F2-6717-3CD9-299E4CB2F019}"/>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pic>
        <p:nvPicPr>
          <p:cNvPr id="3" name="Picture 2">
            <a:extLst>
              <a:ext uri="{FF2B5EF4-FFF2-40B4-BE49-F238E27FC236}">
                <a16:creationId xmlns:a16="http://schemas.microsoft.com/office/drawing/2014/main" id="{7990ED03-2128-285E-90BB-FE6FA9BD8F58}"/>
              </a:ext>
            </a:extLst>
          </p:cNvPr>
          <p:cNvPicPr>
            <a:picLocks noChangeAspect="1"/>
          </p:cNvPicPr>
          <p:nvPr/>
        </p:nvPicPr>
        <p:blipFill>
          <a:blip r:embed="rId7">
            <a:extLst>
              <a:ext uri="{BEBA8EAE-BF5A-486C-A8C5-ECC9F3942E4B}">
                <a14:imgProps xmlns:a14="http://schemas.microsoft.com/office/drawing/2010/main">
                  <a14:imgLayer r:embed="rId8">
                    <a14:imgEffect>
                      <a14:sharpenSoften amount="50000"/>
                    </a14:imgEffect>
                  </a14:imgLayer>
                </a14:imgProps>
              </a:ext>
            </a:extLst>
          </a:blip>
          <a:stretch>
            <a:fillRect/>
          </a:stretch>
        </p:blipFill>
        <p:spPr>
          <a:xfrm>
            <a:off x="179512" y="1036563"/>
            <a:ext cx="8222750" cy="4840709"/>
          </a:xfrm>
          <a:prstGeom prst="rect">
            <a:avLst/>
          </a:prstGeom>
        </p:spPr>
      </p:pic>
    </p:spTree>
    <p:extLst>
      <p:ext uri="{BB962C8B-B14F-4D97-AF65-F5344CB8AC3E}">
        <p14:creationId xmlns:p14="http://schemas.microsoft.com/office/powerpoint/2010/main" val="1969380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1CF2AD-D082-E0A6-DBF1-B6D7A1A59FA4}"/>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B4BD9BAB-4284-5DF5-3F77-4194500981C7}"/>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535C2AF7-84CB-DE36-5B8C-D951394B4B20}"/>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FDFEC686-E7E2-C9A3-2936-7399C0E1F1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416A9B21-5255-1C3F-A2FD-FC3B82200A6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EF173D0F-A4F1-33AD-2560-A9E7D3A3E9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6A0B5100-77C6-7218-9CD4-62DCB2345E0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F73C522B-CBB2-EF9D-FD93-A4B8150E92E5}"/>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6428A876-C3D5-FF77-5C6D-52F84EA17A58}"/>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EF5E195F-6816-D6A2-110B-52CAA9D77763}"/>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4B319A7B-0286-2402-8327-ABBCDA924E1F}"/>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3" name="Title 2">
            <a:extLst>
              <a:ext uri="{FF2B5EF4-FFF2-40B4-BE49-F238E27FC236}">
                <a16:creationId xmlns:a16="http://schemas.microsoft.com/office/drawing/2014/main" id="{E40CAB70-2A32-5070-27F8-368F0AEBC4CC}"/>
              </a:ext>
            </a:extLst>
          </p:cNvPr>
          <p:cNvSpPr>
            <a:spLocks noGrp="1"/>
          </p:cNvSpPr>
          <p:nvPr>
            <p:ph type="title"/>
          </p:nvPr>
        </p:nvSpPr>
        <p:spPr>
          <a:xfrm>
            <a:off x="-21196" y="555221"/>
            <a:ext cx="8229600" cy="1143000"/>
          </a:xfrm>
        </p:spPr>
        <p:txBody>
          <a:bodyPr>
            <a:normAutofit/>
          </a:bodyPr>
          <a:lstStyle/>
          <a:p>
            <a:pPr algn="l"/>
            <a:r>
              <a:rPr lang="en" sz="2000" b="1" dirty="0"/>
              <a:t>1. </a:t>
            </a:r>
            <a:r>
              <a:rPr lang="en" sz="2000" b="1" dirty="0">
                <a:ea typeface="Arial"/>
                <a:cs typeface="Arial"/>
                <a:sym typeface="Arial"/>
              </a:rPr>
              <a:t>Scalability</a:t>
            </a:r>
            <a:endParaRPr lang="en-US" sz="2000" b="1" dirty="0"/>
          </a:p>
        </p:txBody>
      </p:sp>
      <p:pic>
        <p:nvPicPr>
          <p:cNvPr id="2" name="Google Shape;142;p28" descr="Image result for scalability">
            <a:extLst>
              <a:ext uri="{FF2B5EF4-FFF2-40B4-BE49-F238E27FC236}">
                <a16:creationId xmlns:a16="http://schemas.microsoft.com/office/drawing/2014/main" id="{BC031D49-9DBB-68C6-0EE0-6541247589E7}"/>
              </a:ext>
            </a:extLst>
          </p:cNvPr>
          <p:cNvPicPr preferRelativeResize="0">
            <a:picLocks noGrp="1"/>
          </p:cNvPicPr>
          <p:nvPr>
            <p:ph idx="1"/>
          </p:nvPr>
        </p:nvPicPr>
        <p:blipFill rotWithShape="1">
          <a:blip r:embed="rId7">
            <a:alphaModFix/>
          </a:blip>
          <a:srcRect/>
          <a:stretch/>
        </p:blipFill>
        <p:spPr>
          <a:xfrm>
            <a:off x="276142" y="1896140"/>
            <a:ext cx="3729608" cy="3312109"/>
          </a:xfrm>
          <a:prstGeom prst="rect">
            <a:avLst/>
          </a:prstGeom>
          <a:noFill/>
          <a:ln>
            <a:noFill/>
          </a:ln>
        </p:spPr>
      </p:pic>
      <p:sp>
        <p:nvSpPr>
          <p:cNvPr id="14" name="TextBox 13">
            <a:extLst>
              <a:ext uri="{FF2B5EF4-FFF2-40B4-BE49-F238E27FC236}">
                <a16:creationId xmlns:a16="http://schemas.microsoft.com/office/drawing/2014/main" id="{E45F58D0-C024-1364-A36C-808392E63A44}"/>
              </a:ext>
            </a:extLst>
          </p:cNvPr>
          <p:cNvSpPr txBox="1"/>
          <p:nvPr/>
        </p:nvSpPr>
        <p:spPr>
          <a:xfrm>
            <a:off x="4220945" y="1795262"/>
            <a:ext cx="4646914" cy="2096471"/>
          </a:xfrm>
          <a:prstGeom prst="rect">
            <a:avLst/>
          </a:prstGeom>
          <a:noFill/>
        </p:spPr>
        <p:txBody>
          <a:bodyPr wrap="square">
            <a:spAutoFit/>
          </a:bodyPr>
          <a:lstStyle/>
          <a:p>
            <a:pPr marL="469900" lvl="0" indent="-342900" algn="l" rtl="0">
              <a:lnSpc>
                <a:spcPct val="150000"/>
              </a:lnSpc>
              <a:spcBef>
                <a:spcPts val="0"/>
              </a:spcBef>
              <a:spcAft>
                <a:spcPts val="0"/>
              </a:spcAft>
              <a:buClr>
                <a:srgbClr val="595959"/>
              </a:buClr>
              <a:buSzPts val="1600"/>
              <a:buFont typeface="Wingdings" panose="05000000000000000000" pitchFamily="2" charset="2"/>
              <a:buChar char="§"/>
            </a:pPr>
            <a:r>
              <a:rPr lang="en-IN" sz="2000" dirty="0"/>
              <a:t>Difficult to scale millions of millions of data.</a:t>
            </a:r>
          </a:p>
          <a:p>
            <a:pPr marL="558800" lvl="0" indent="-342900" algn="l" rtl="0">
              <a:lnSpc>
                <a:spcPct val="150000"/>
              </a:lnSpc>
              <a:spcBef>
                <a:spcPts val="1600"/>
              </a:spcBef>
              <a:spcAft>
                <a:spcPts val="0"/>
              </a:spcAft>
              <a:buClr>
                <a:srgbClr val="595959"/>
              </a:buClr>
              <a:buSzPts val="1600"/>
              <a:buFont typeface="Wingdings" panose="05000000000000000000" pitchFamily="2" charset="2"/>
              <a:buChar char="§"/>
            </a:pPr>
            <a:r>
              <a:rPr lang="en-IN" sz="2000" dirty="0"/>
              <a:t>Data stored in multiple tables (relationship) it is difficult to scale.</a:t>
            </a:r>
          </a:p>
        </p:txBody>
      </p:sp>
    </p:spTree>
    <p:extLst>
      <p:ext uri="{BB962C8B-B14F-4D97-AF65-F5344CB8AC3E}">
        <p14:creationId xmlns:p14="http://schemas.microsoft.com/office/powerpoint/2010/main" val="16850605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F7C426-5613-2D80-DFD4-A2B28E5224AD}"/>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53EE046A-7E22-6346-3582-2F5E5D819BA9}"/>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6469BA22-0316-CC9E-33AB-7747E7D023D2}"/>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5677517D-D178-24EE-27FC-1AC015330F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6D3D1C9A-4750-C8E9-87BE-462223248E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E48D40FC-AC59-B06C-AAA8-D1612992C02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1174AC9D-93D8-3A0A-4ED0-08B3E16271E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0D3601C9-D90B-792A-92D3-448EC7A632BA}"/>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766B23C3-046C-6B95-47BF-6E315376C644}"/>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3FA3F649-6D2F-A132-8ABD-5FA9941B5FAB}"/>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BFE61A21-B98E-9662-B158-1006527463E3}"/>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pic>
        <p:nvPicPr>
          <p:cNvPr id="3" name="Content Placeholder 2">
            <a:extLst>
              <a:ext uri="{FF2B5EF4-FFF2-40B4-BE49-F238E27FC236}">
                <a16:creationId xmlns:a16="http://schemas.microsoft.com/office/drawing/2014/main" id="{DDDF5494-AA27-2BA7-524D-3B2A00374C0F}"/>
              </a:ext>
            </a:extLst>
          </p:cNvPr>
          <p:cNvPicPr>
            <a:picLocks noGrp="1" noChangeAspect="1"/>
          </p:cNvPicPr>
          <p:nvPr>
            <p:ph idx="1"/>
          </p:nvPr>
        </p:nvPicPr>
        <p:blipFill>
          <a:blip r:embed="rId7">
            <a:extLst>
              <a:ext uri="{BEBA8EAE-BF5A-486C-A8C5-ECC9F3942E4B}">
                <a14:imgProps xmlns:a14="http://schemas.microsoft.com/office/drawing/2010/main">
                  <a14:imgLayer r:embed="rId8">
                    <a14:imgEffect>
                      <a14:sharpenSoften amount="50000"/>
                    </a14:imgEffect>
                  </a14:imgLayer>
                </a14:imgProps>
              </a:ext>
            </a:extLst>
          </a:blip>
          <a:stretch>
            <a:fillRect/>
          </a:stretch>
        </p:blipFill>
        <p:spPr>
          <a:xfrm>
            <a:off x="251519" y="901678"/>
            <a:ext cx="8496945" cy="4507076"/>
          </a:xfrm>
        </p:spPr>
      </p:pic>
    </p:spTree>
    <p:extLst>
      <p:ext uri="{BB962C8B-B14F-4D97-AF65-F5344CB8AC3E}">
        <p14:creationId xmlns:p14="http://schemas.microsoft.com/office/powerpoint/2010/main" val="12234367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644A1C-99C1-50F2-24AB-0D945BE0D9D3}"/>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0E6FEBED-64B4-9D73-8FBF-634649E5AD23}"/>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39144FED-070B-60EF-F34A-20EA9A26C24F}"/>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50311304-7EC5-4E8D-3C1F-F424AA28E6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CA8A27A1-1345-0CA9-3267-A1BF7F12A66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03B65D44-762E-C82A-2532-58839556D12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9F011C5E-9E86-9493-2B24-8FA1BD76C8E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99FBBDDC-D706-46FF-266F-3AE3C9A0C7DC}"/>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E8932355-B51B-2DAE-DFF5-21A64F2B4087}"/>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5DF87E3C-7D3E-587D-0567-7D4EC21B1A24}"/>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DB511EE0-9C06-5C7F-DA7B-D359000B0396}"/>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2" name="Title 1">
            <a:extLst>
              <a:ext uri="{FF2B5EF4-FFF2-40B4-BE49-F238E27FC236}">
                <a16:creationId xmlns:a16="http://schemas.microsoft.com/office/drawing/2014/main" id="{03C2B85F-CD59-5E3E-863F-6AF2D7F563F8}"/>
              </a:ext>
            </a:extLst>
          </p:cNvPr>
          <p:cNvSpPr>
            <a:spLocks noGrp="1"/>
          </p:cNvSpPr>
          <p:nvPr>
            <p:ph type="title"/>
          </p:nvPr>
        </p:nvSpPr>
        <p:spPr>
          <a:xfrm>
            <a:off x="11440" y="731837"/>
            <a:ext cx="8229600" cy="639742"/>
          </a:xfrm>
        </p:spPr>
        <p:txBody>
          <a:bodyPr>
            <a:normAutofit/>
          </a:bodyPr>
          <a:lstStyle/>
          <a:p>
            <a:pPr algn="l"/>
            <a:r>
              <a:rPr lang="en-US" sz="2000" b="1" dirty="0">
                <a:solidFill>
                  <a:srgbClr val="C00000"/>
                </a:solidFill>
              </a:rPr>
              <a:t>MongoDB Query Language </a:t>
            </a:r>
          </a:p>
        </p:txBody>
      </p:sp>
      <p:pic>
        <p:nvPicPr>
          <p:cNvPr id="14" name="Content Placeholder 13">
            <a:extLst>
              <a:ext uri="{FF2B5EF4-FFF2-40B4-BE49-F238E27FC236}">
                <a16:creationId xmlns:a16="http://schemas.microsoft.com/office/drawing/2014/main" id="{CF11B527-70DA-AFD1-FFAE-3A8A8900A7A6}"/>
              </a:ext>
            </a:extLst>
          </p:cNvPr>
          <p:cNvPicPr>
            <a:picLocks noGrp="1" noChangeAspect="1"/>
          </p:cNvPicPr>
          <p:nvPr>
            <p:ph idx="1"/>
          </p:nvPr>
        </p:nvPicPr>
        <p:blipFill>
          <a:blip r:embed="rId7"/>
          <a:stretch>
            <a:fillRect/>
          </a:stretch>
        </p:blipFill>
        <p:spPr>
          <a:xfrm>
            <a:off x="65987" y="1562633"/>
            <a:ext cx="8826493" cy="1594986"/>
          </a:xfrm>
        </p:spPr>
      </p:pic>
      <p:sp>
        <p:nvSpPr>
          <p:cNvPr id="18" name="TextBox 17">
            <a:extLst>
              <a:ext uri="{FF2B5EF4-FFF2-40B4-BE49-F238E27FC236}">
                <a16:creationId xmlns:a16="http://schemas.microsoft.com/office/drawing/2014/main" id="{B1735CBA-A2BD-CC01-AC6D-2DD86F05DC56}"/>
              </a:ext>
            </a:extLst>
          </p:cNvPr>
          <p:cNvSpPr txBox="1"/>
          <p:nvPr/>
        </p:nvSpPr>
        <p:spPr>
          <a:xfrm>
            <a:off x="132291" y="3348672"/>
            <a:ext cx="4943765" cy="2554545"/>
          </a:xfrm>
          <a:prstGeom prst="rect">
            <a:avLst/>
          </a:prstGeom>
          <a:noFill/>
        </p:spPr>
        <p:txBody>
          <a:bodyPr wrap="square">
            <a:spAutoFit/>
          </a:bodyPr>
          <a:lstStyle/>
          <a:p>
            <a:pPr marL="457200" indent="-457200">
              <a:buAutoNum type="arabicPeriod"/>
            </a:pPr>
            <a:r>
              <a:rPr lang="en-IN" sz="2000" dirty="0"/>
              <a:t>To create a collection by the name Person</a:t>
            </a:r>
          </a:p>
          <a:p>
            <a:pPr marL="457200" indent="-457200">
              <a:buAutoNum type="arabicPeriod"/>
            </a:pPr>
            <a:endParaRPr lang="en-IN" sz="2000" dirty="0"/>
          </a:p>
          <a:p>
            <a:r>
              <a:rPr lang="en-IN" sz="2000" dirty="0"/>
              <a:t>  </a:t>
            </a:r>
            <a:r>
              <a:rPr lang="en-IN" sz="2000" b="1" dirty="0" err="1">
                <a:solidFill>
                  <a:srgbClr val="C00000"/>
                </a:solidFill>
              </a:rPr>
              <a:t>db.createCollection</a:t>
            </a:r>
            <a:r>
              <a:rPr lang="en-IN" sz="2000" b="1" dirty="0">
                <a:solidFill>
                  <a:srgbClr val="C00000"/>
                </a:solidFill>
              </a:rPr>
              <a:t>(“Person”);</a:t>
            </a:r>
          </a:p>
          <a:p>
            <a:endParaRPr lang="en-IN" sz="2000" b="1" dirty="0">
              <a:solidFill>
                <a:srgbClr val="C00000"/>
              </a:solidFill>
            </a:endParaRPr>
          </a:p>
          <a:p>
            <a:r>
              <a:rPr lang="en-IN" sz="2000" b="1" dirty="0">
                <a:solidFill>
                  <a:srgbClr val="C00000"/>
                </a:solidFill>
              </a:rPr>
              <a:t>    show collections</a:t>
            </a:r>
          </a:p>
          <a:p>
            <a:endParaRPr lang="en-IN" sz="2000" b="1" dirty="0">
              <a:solidFill>
                <a:srgbClr val="C00000"/>
              </a:solidFill>
            </a:endParaRPr>
          </a:p>
          <a:p>
            <a:r>
              <a:rPr lang="en-IN" sz="2000" b="1" dirty="0">
                <a:solidFill>
                  <a:srgbClr val="C00000"/>
                </a:solidFill>
              </a:rPr>
              <a:t>   </a:t>
            </a:r>
            <a:r>
              <a:rPr lang="en-IN" sz="2000" b="1" dirty="0" err="1">
                <a:solidFill>
                  <a:srgbClr val="C00000"/>
                </a:solidFill>
              </a:rPr>
              <a:t>db.Person.drop</a:t>
            </a:r>
            <a:r>
              <a:rPr lang="en-IN" sz="2000" b="1" dirty="0">
                <a:solidFill>
                  <a:srgbClr val="C00000"/>
                </a:solidFill>
              </a:rPr>
              <a:t>();</a:t>
            </a:r>
          </a:p>
          <a:p>
            <a:endParaRPr lang="en-US" sz="2000" b="1" dirty="0">
              <a:solidFill>
                <a:srgbClr val="C00000"/>
              </a:solidFill>
            </a:endParaRPr>
          </a:p>
        </p:txBody>
      </p:sp>
    </p:spTree>
    <p:extLst>
      <p:ext uri="{BB962C8B-B14F-4D97-AF65-F5344CB8AC3E}">
        <p14:creationId xmlns:p14="http://schemas.microsoft.com/office/powerpoint/2010/main" val="7700325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E235D6-D163-F545-34AE-022164ECDA66}"/>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CA260E0E-F79A-FFF7-CD60-51199CAF840C}"/>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B24628DB-D245-0517-03CB-447400C68CA0}"/>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06F9799B-7D6A-59A0-7F79-2B8B4ABC08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04BF0BF7-58B4-5B79-6B69-AD577383630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BBA4ACA7-7D19-AF5C-DE7A-18359352A37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A759EE0A-7357-6015-F136-A05F34383C1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1AAA127D-5410-8A2D-FAF5-F7E8ED43C42C}"/>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16C0C624-85EC-21A0-E0C3-9BE329C50653}"/>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14C23B1A-F532-A102-02E1-7A5BA35CB5E8}"/>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D3C001DC-75BA-C58E-893C-5725BD227A62}"/>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14" name="Content Placeholder 13">
            <a:extLst>
              <a:ext uri="{FF2B5EF4-FFF2-40B4-BE49-F238E27FC236}">
                <a16:creationId xmlns:a16="http://schemas.microsoft.com/office/drawing/2014/main" id="{34F0DB0A-D566-5005-C835-92ABE284D47D}"/>
              </a:ext>
            </a:extLst>
          </p:cNvPr>
          <p:cNvSpPr>
            <a:spLocks noGrp="1"/>
          </p:cNvSpPr>
          <p:nvPr>
            <p:ph idx="1"/>
          </p:nvPr>
        </p:nvSpPr>
        <p:spPr>
          <a:xfrm>
            <a:off x="179511" y="840752"/>
            <a:ext cx="8871905" cy="5285412"/>
          </a:xfrm>
        </p:spPr>
        <p:txBody>
          <a:bodyPr>
            <a:normAutofit/>
          </a:bodyPr>
          <a:lstStyle/>
          <a:p>
            <a:pPr marL="0" indent="0">
              <a:buNone/>
            </a:pPr>
            <a:r>
              <a:rPr lang="en-US" sz="2000" b="1" dirty="0">
                <a:solidFill>
                  <a:schemeClr val="accent1"/>
                </a:solidFill>
              </a:rPr>
              <a:t>Insert Method</a:t>
            </a:r>
          </a:p>
          <a:p>
            <a:pPr marL="0" indent="0">
              <a:buNone/>
            </a:pPr>
            <a:r>
              <a:rPr lang="en-US" sz="2000" b="1" dirty="0" err="1"/>
              <a:t>db.students.insert</a:t>
            </a:r>
            <a:r>
              <a:rPr lang="en-US" sz="2000" b="1" dirty="0"/>
              <a:t>( </a:t>
            </a:r>
          </a:p>
          <a:p>
            <a:pPr marL="0" indent="0">
              <a:buNone/>
            </a:pPr>
            <a:r>
              <a:rPr lang="en-US" sz="2000" b="1" dirty="0"/>
              <a:t> {    </a:t>
            </a:r>
          </a:p>
          <a:p>
            <a:pPr marL="0" indent="0">
              <a:buNone/>
            </a:pPr>
            <a:r>
              <a:rPr lang="en-US" sz="2000" b="1" dirty="0"/>
              <a:t>   </a:t>
            </a:r>
            <a:r>
              <a:rPr lang="en-US" sz="2000" b="1" dirty="0" err="1"/>
              <a:t>RollNo</a:t>
            </a:r>
            <a:r>
              <a:rPr lang="en-US" sz="2000" b="1" dirty="0"/>
              <a:t>: 101,     </a:t>
            </a:r>
          </a:p>
          <a:p>
            <a:pPr marL="0" indent="0">
              <a:buNone/>
            </a:pPr>
            <a:r>
              <a:rPr lang="en-US" sz="2000" b="1" dirty="0"/>
              <a:t>   Age: 18,      </a:t>
            </a:r>
          </a:p>
          <a:p>
            <a:pPr marL="0" indent="0">
              <a:buNone/>
            </a:pPr>
            <a:r>
              <a:rPr lang="en-US" sz="2000" b="1" dirty="0"/>
              <a:t>   </a:t>
            </a:r>
            <a:r>
              <a:rPr lang="en-US" sz="2000" b="1" dirty="0" err="1"/>
              <a:t>ContactNo</a:t>
            </a:r>
            <a:r>
              <a:rPr lang="en-US" sz="2000" b="1" dirty="0"/>
              <a:t>: 9834123876,    </a:t>
            </a:r>
          </a:p>
          <a:p>
            <a:pPr marL="0" indent="0">
              <a:buNone/>
            </a:pPr>
            <a:r>
              <a:rPr lang="en-US" sz="2000" b="1" dirty="0"/>
              <a:t>    </a:t>
            </a:r>
            <a:r>
              <a:rPr lang="en-US" sz="2000" b="1" dirty="0" err="1"/>
              <a:t>EmailId</a:t>
            </a:r>
            <a:r>
              <a:rPr lang="en-US" sz="2000" b="1" dirty="0"/>
              <a:t>: "ram@abc.com" </a:t>
            </a:r>
          </a:p>
          <a:p>
            <a:pPr marL="0" indent="0">
              <a:buNone/>
            </a:pPr>
            <a:r>
              <a:rPr lang="en-US" sz="2000" b="1" dirty="0"/>
              <a:t> } )  </a:t>
            </a:r>
          </a:p>
          <a:p>
            <a:pPr marL="0" indent="0">
              <a:buNone/>
            </a:pPr>
            <a:endParaRPr lang="en-IN" sz="2000" b="1" dirty="0">
              <a:solidFill>
                <a:schemeClr val="accent1"/>
              </a:solidFill>
            </a:endParaRPr>
          </a:p>
          <a:p>
            <a:pPr marL="0" indent="0">
              <a:buNone/>
            </a:pPr>
            <a:r>
              <a:rPr lang="en-IN" sz="2000" b="1" dirty="0">
                <a:solidFill>
                  <a:schemeClr val="accent1"/>
                </a:solidFill>
              </a:rPr>
              <a:t>Check if the collection has been successfully created.</a:t>
            </a:r>
          </a:p>
          <a:p>
            <a:pPr marL="0" indent="0">
              <a:buNone/>
            </a:pPr>
            <a:r>
              <a:rPr lang="en-IN" sz="2000" b="1" dirty="0"/>
              <a:t>Show collections</a:t>
            </a:r>
          </a:p>
          <a:p>
            <a:pPr marL="0" indent="0">
              <a:buNone/>
            </a:pPr>
            <a:endParaRPr lang="en-IN" sz="2000" dirty="0"/>
          </a:p>
          <a:p>
            <a:pPr marL="0" indent="0">
              <a:buNone/>
            </a:pPr>
            <a:r>
              <a:rPr lang="en-IN" sz="2000" b="1" dirty="0">
                <a:solidFill>
                  <a:schemeClr val="accent1"/>
                </a:solidFill>
              </a:rPr>
              <a:t>Check if the document has been successfully inserted into "Students" collection. </a:t>
            </a:r>
          </a:p>
          <a:p>
            <a:pPr marL="0" indent="0">
              <a:buNone/>
            </a:pPr>
            <a:r>
              <a:rPr lang="en-US" sz="2000" b="1" dirty="0" err="1"/>
              <a:t>db.students.find</a:t>
            </a:r>
            <a:r>
              <a:rPr lang="en-US" sz="2000" b="1" dirty="0"/>
              <a:t>()</a:t>
            </a:r>
          </a:p>
        </p:txBody>
      </p:sp>
    </p:spTree>
    <p:extLst>
      <p:ext uri="{BB962C8B-B14F-4D97-AF65-F5344CB8AC3E}">
        <p14:creationId xmlns:p14="http://schemas.microsoft.com/office/powerpoint/2010/main" val="1733927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711E1B-B48C-4267-0399-E12E8358C2C0}"/>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CB27B307-3029-786A-0598-4A02184CF98E}"/>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FD676E4B-AE31-E419-E2B4-6EDACD90EB67}"/>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24337A19-433E-4663-3DAD-489E55242B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EE89EF29-D74F-A3DC-64F8-AB538686251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234D442B-7876-E546-159C-C56222D1937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E879B189-79A1-DE2A-CB67-FF4F6E6610E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9FADFABB-2016-1D13-04DF-6C487AEB2FA1}"/>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2D81C6D1-DE6B-F6EE-5132-F062A2D90B05}"/>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E4485CC9-A4DA-1F52-3CE0-BC71B68E57C8}"/>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013036EA-CB97-E0A8-4A8F-A49C144FB3A1}"/>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3" name="Title 2">
            <a:extLst>
              <a:ext uri="{FF2B5EF4-FFF2-40B4-BE49-F238E27FC236}">
                <a16:creationId xmlns:a16="http://schemas.microsoft.com/office/drawing/2014/main" id="{A5C0B863-F36C-0382-4DDB-3EAD8DEA2D77}"/>
              </a:ext>
            </a:extLst>
          </p:cNvPr>
          <p:cNvSpPr>
            <a:spLocks noGrp="1"/>
          </p:cNvSpPr>
          <p:nvPr>
            <p:ph type="title"/>
          </p:nvPr>
        </p:nvSpPr>
        <p:spPr>
          <a:xfrm>
            <a:off x="30840" y="652496"/>
            <a:ext cx="8229600" cy="1143000"/>
          </a:xfrm>
        </p:spPr>
        <p:txBody>
          <a:bodyPr>
            <a:normAutofit/>
          </a:bodyPr>
          <a:lstStyle/>
          <a:p>
            <a:pPr algn="l"/>
            <a:r>
              <a:rPr lang="en" sz="2000" b="1" dirty="0">
                <a:ea typeface="Arial"/>
                <a:cs typeface="Arial"/>
                <a:sym typeface="Arial"/>
              </a:rPr>
              <a:t>2. Flexibility</a:t>
            </a:r>
            <a:endParaRPr lang="en-US" sz="2000" b="1" dirty="0"/>
          </a:p>
        </p:txBody>
      </p:sp>
      <p:pic>
        <p:nvPicPr>
          <p:cNvPr id="2" name="Google Shape;149;p29" descr="Chicago Vision - Flexible Marketing">
            <a:extLst>
              <a:ext uri="{FF2B5EF4-FFF2-40B4-BE49-F238E27FC236}">
                <a16:creationId xmlns:a16="http://schemas.microsoft.com/office/drawing/2014/main" id="{CDE56DCF-E444-664A-C8AF-1E1A1BBB4EC2}"/>
              </a:ext>
            </a:extLst>
          </p:cNvPr>
          <p:cNvPicPr preferRelativeResize="0">
            <a:picLocks noGrp="1"/>
          </p:cNvPicPr>
          <p:nvPr>
            <p:ph idx="1"/>
          </p:nvPr>
        </p:nvPicPr>
        <p:blipFill rotWithShape="1">
          <a:blip r:embed="rId7">
            <a:alphaModFix/>
          </a:blip>
          <a:srcRect/>
          <a:stretch/>
        </p:blipFill>
        <p:spPr>
          <a:xfrm>
            <a:off x="0" y="1795496"/>
            <a:ext cx="3825841" cy="2697163"/>
          </a:xfrm>
          <a:prstGeom prst="rect">
            <a:avLst/>
          </a:prstGeom>
          <a:noFill/>
          <a:ln>
            <a:noFill/>
          </a:ln>
        </p:spPr>
      </p:pic>
      <p:sp>
        <p:nvSpPr>
          <p:cNvPr id="9" name="Google Shape;147;p29">
            <a:extLst>
              <a:ext uri="{FF2B5EF4-FFF2-40B4-BE49-F238E27FC236}">
                <a16:creationId xmlns:a16="http://schemas.microsoft.com/office/drawing/2014/main" id="{72B66555-0771-624B-550E-BC74DA6F52A3}"/>
              </a:ext>
            </a:extLst>
          </p:cNvPr>
          <p:cNvSpPr txBox="1">
            <a:spLocks/>
          </p:cNvSpPr>
          <p:nvPr/>
        </p:nvSpPr>
        <p:spPr>
          <a:xfrm>
            <a:off x="3419872" y="1516061"/>
            <a:ext cx="5724128" cy="4690791"/>
          </a:xfrm>
          <a:prstGeom prst="rect">
            <a:avLst/>
          </a:prstGeom>
          <a:noFill/>
          <a:ln>
            <a:noFill/>
          </a:ln>
        </p:spPr>
        <p:txBody>
          <a:bodyPr spcFirstLastPara="1" vert="horz" wrap="square" lIns="91425" tIns="91425" rIns="91425" bIns="91425"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58800">
              <a:lnSpc>
                <a:spcPct val="150000"/>
              </a:lnSpc>
              <a:spcBef>
                <a:spcPts val="0"/>
              </a:spcBef>
              <a:buClr>
                <a:srgbClr val="595959"/>
              </a:buClr>
              <a:buSzPts val="1600"/>
              <a:buFont typeface="Wingdings" panose="05000000000000000000" pitchFamily="2" charset="2"/>
              <a:buChar char="§"/>
            </a:pPr>
            <a:r>
              <a:rPr lang="en-IN" sz="2000" dirty="0"/>
              <a:t>Fixed data structure therefore not easy to make </a:t>
            </a:r>
            <a:r>
              <a:rPr lang="en-IN" sz="2000" b="1" dirty="0"/>
              <a:t>modifications</a:t>
            </a:r>
            <a:r>
              <a:rPr lang="en-IN" sz="2000" dirty="0"/>
              <a:t> to data structure</a:t>
            </a:r>
          </a:p>
          <a:p>
            <a:pPr marL="558800">
              <a:lnSpc>
                <a:spcPct val="150000"/>
              </a:lnSpc>
              <a:spcBef>
                <a:spcPts val="1600"/>
              </a:spcBef>
              <a:buClr>
                <a:srgbClr val="595959"/>
              </a:buClr>
              <a:buSzPts val="1600"/>
              <a:buFont typeface="Wingdings" panose="05000000000000000000" pitchFamily="2" charset="2"/>
              <a:buChar char="§"/>
            </a:pPr>
            <a:r>
              <a:rPr lang="en-IN" sz="2000" dirty="0"/>
              <a:t>You need to spend hours and hours on </a:t>
            </a:r>
            <a:r>
              <a:rPr lang="en-IN" sz="2000" b="1" dirty="0"/>
              <a:t>designing</a:t>
            </a:r>
            <a:r>
              <a:rPr lang="en-IN" sz="2000" dirty="0"/>
              <a:t> the database before development</a:t>
            </a:r>
          </a:p>
          <a:p>
            <a:pPr marL="558800">
              <a:lnSpc>
                <a:spcPct val="150000"/>
              </a:lnSpc>
              <a:spcBef>
                <a:spcPts val="1600"/>
              </a:spcBef>
              <a:buClr>
                <a:srgbClr val="595959"/>
              </a:buClr>
              <a:buSzPts val="1600"/>
              <a:buFont typeface="Wingdings" panose="05000000000000000000" pitchFamily="2" charset="2"/>
              <a:buChar char="§"/>
            </a:pPr>
            <a:r>
              <a:rPr lang="en-IN" sz="2000" dirty="0"/>
              <a:t>In</a:t>
            </a:r>
            <a:r>
              <a:rPr lang="en-IN" sz="2000" b="1" dirty="0"/>
              <a:t> Agile projects</a:t>
            </a:r>
            <a:r>
              <a:rPr lang="en-IN" sz="2000" dirty="0"/>
              <a:t> database requires constant restructuring</a:t>
            </a:r>
          </a:p>
        </p:txBody>
      </p:sp>
    </p:spTree>
    <p:extLst>
      <p:ext uri="{BB962C8B-B14F-4D97-AF65-F5344CB8AC3E}">
        <p14:creationId xmlns:p14="http://schemas.microsoft.com/office/powerpoint/2010/main" val="285352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8E8C7C-87CB-920A-D1E4-FA66D2E31159}"/>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AE912DC9-03DF-766B-EA74-2554EC1BC7E4}"/>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D44C9DC1-B73D-EC47-AA60-BEE50DAA77AD}"/>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4938D49E-31AB-668E-2814-69B5A81238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0C860E91-51F8-5178-3BF7-D3EE14B2869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6D9FC0E3-7FDD-56A4-F68A-257E4F0E6AF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E4B0B97E-71D6-A2A2-EE8D-9E71C8111EA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49630A53-4243-6E47-372B-4BFCFB8628F1}"/>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E9EE0466-18DE-62A1-0591-9850E3C0AAC6}"/>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5A457530-52E7-0FBA-2D39-C090DA2DB65A}"/>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B9FE4481-260D-A7A0-17D7-689DEC846CF1}"/>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3" name="Title 2">
            <a:extLst>
              <a:ext uri="{FF2B5EF4-FFF2-40B4-BE49-F238E27FC236}">
                <a16:creationId xmlns:a16="http://schemas.microsoft.com/office/drawing/2014/main" id="{264A44EC-CAB4-0879-9020-3B7213D7F859}"/>
              </a:ext>
            </a:extLst>
          </p:cNvPr>
          <p:cNvSpPr>
            <a:spLocks noGrp="1"/>
          </p:cNvSpPr>
          <p:nvPr>
            <p:ph type="title"/>
          </p:nvPr>
        </p:nvSpPr>
        <p:spPr>
          <a:xfrm>
            <a:off x="6864" y="731837"/>
            <a:ext cx="8229600" cy="534421"/>
          </a:xfrm>
        </p:spPr>
        <p:txBody>
          <a:bodyPr>
            <a:normAutofit/>
          </a:bodyPr>
          <a:lstStyle/>
          <a:p>
            <a:pPr algn="l"/>
            <a:r>
              <a:rPr lang="en" sz="2000" b="1" dirty="0">
                <a:latin typeface="+mn-lt"/>
                <a:ea typeface="Arial"/>
                <a:cs typeface="Arial"/>
                <a:sym typeface="Arial"/>
              </a:rPr>
              <a:t>3. Performance</a:t>
            </a:r>
            <a:endParaRPr lang="en-US" sz="2000" b="1" dirty="0">
              <a:latin typeface="+mn-lt"/>
            </a:endParaRPr>
          </a:p>
        </p:txBody>
      </p:sp>
      <p:pic>
        <p:nvPicPr>
          <p:cNvPr id="2" name="Google Shape;156;p30" descr="Image result for sad snail">
            <a:extLst>
              <a:ext uri="{FF2B5EF4-FFF2-40B4-BE49-F238E27FC236}">
                <a16:creationId xmlns:a16="http://schemas.microsoft.com/office/drawing/2014/main" id="{26F01CE3-D8CC-ABCC-7014-2D1F5A90BA29}"/>
              </a:ext>
            </a:extLst>
          </p:cNvPr>
          <p:cNvPicPr preferRelativeResize="0">
            <a:picLocks noGrp="1"/>
          </p:cNvPicPr>
          <p:nvPr>
            <p:ph idx="1"/>
          </p:nvPr>
        </p:nvPicPr>
        <p:blipFill rotWithShape="1">
          <a:blip r:embed="rId7">
            <a:alphaModFix/>
          </a:blip>
          <a:srcRect/>
          <a:stretch/>
        </p:blipFill>
        <p:spPr>
          <a:xfrm>
            <a:off x="395536" y="1412578"/>
            <a:ext cx="3135818" cy="2697163"/>
          </a:xfrm>
          <a:prstGeom prst="rect">
            <a:avLst/>
          </a:prstGeom>
          <a:noFill/>
          <a:ln>
            <a:noFill/>
          </a:ln>
        </p:spPr>
      </p:pic>
      <p:sp>
        <p:nvSpPr>
          <p:cNvPr id="9" name="Google Shape;154;p30">
            <a:extLst>
              <a:ext uri="{FF2B5EF4-FFF2-40B4-BE49-F238E27FC236}">
                <a16:creationId xmlns:a16="http://schemas.microsoft.com/office/drawing/2014/main" id="{F69804CD-8506-E1E5-EA25-9D7D413E7A5E}"/>
              </a:ext>
            </a:extLst>
          </p:cNvPr>
          <p:cNvSpPr txBox="1">
            <a:spLocks/>
          </p:cNvSpPr>
          <p:nvPr/>
        </p:nvSpPr>
        <p:spPr>
          <a:xfrm>
            <a:off x="4050629" y="1348430"/>
            <a:ext cx="4583515" cy="4161140"/>
          </a:xfrm>
          <a:prstGeom prst="rect">
            <a:avLst/>
          </a:prstGeom>
          <a:noFill/>
          <a:ln>
            <a:noFill/>
          </a:ln>
        </p:spPr>
        <p:txBody>
          <a:bodyPr spcFirstLastPara="1" vert="horz" wrap="square" lIns="91425" tIns="91425" rIns="91425" bIns="91425" rtlCol="0" anchor="t" anchorCtr="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558800" algn="just">
              <a:lnSpc>
                <a:spcPct val="150000"/>
              </a:lnSpc>
              <a:spcBef>
                <a:spcPts val="0"/>
              </a:spcBef>
              <a:buClr>
                <a:srgbClr val="595959"/>
              </a:buClr>
              <a:buSzPts val="1600"/>
              <a:buFont typeface="Wingdings" panose="05000000000000000000" pitchFamily="2" charset="2"/>
              <a:buChar char="§"/>
            </a:pPr>
            <a:r>
              <a:rPr lang="en-IN" sz="2000" dirty="0">
                <a:latin typeface="+mj-lt"/>
              </a:rPr>
              <a:t>Data is generally stored across </a:t>
            </a:r>
            <a:r>
              <a:rPr lang="en-IN" sz="2000" b="1" dirty="0">
                <a:latin typeface="+mj-lt"/>
              </a:rPr>
              <a:t>multiple tables</a:t>
            </a:r>
            <a:r>
              <a:rPr lang="en-IN" sz="2000" dirty="0">
                <a:latin typeface="+mj-lt"/>
              </a:rPr>
              <a:t>. Joins have huge performance impact as it requires lot of CPU and resources</a:t>
            </a:r>
          </a:p>
          <a:p>
            <a:pPr marL="558800" algn="just">
              <a:lnSpc>
                <a:spcPct val="150000"/>
              </a:lnSpc>
              <a:spcBef>
                <a:spcPts val="1600"/>
              </a:spcBef>
              <a:buClr>
                <a:srgbClr val="595959"/>
              </a:buClr>
              <a:buSzPts val="1600"/>
              <a:buFont typeface="Wingdings" panose="05000000000000000000" pitchFamily="2" charset="2"/>
              <a:buChar char="§"/>
            </a:pPr>
            <a:r>
              <a:rPr lang="en-IN" sz="2000" dirty="0">
                <a:latin typeface="+mj-lt"/>
              </a:rPr>
              <a:t>Need to install and configure complex caching mechanism to make it faster</a:t>
            </a:r>
          </a:p>
        </p:txBody>
      </p:sp>
    </p:spTree>
    <p:extLst>
      <p:ext uri="{BB962C8B-B14F-4D97-AF65-F5344CB8AC3E}">
        <p14:creationId xmlns:p14="http://schemas.microsoft.com/office/powerpoint/2010/main" val="2822865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22E610-2EC0-6284-ED17-FBF87B689221}"/>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682C0C0E-6B60-BDBE-62B3-00072AA44745}"/>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3CB55DB8-5C79-2426-D3E7-85412BF90EEA}"/>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0928BA7D-CDEE-3C9A-96C8-B76EE71625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589138F5-C643-154A-317E-080CE48D9C2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AABBEFF6-77F4-78CB-2187-DAB432BD513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500B3577-45A1-4AFD-8C95-5E707764806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FB322896-9B3C-FEDB-8838-3441B7699581}"/>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9105BE29-0BE2-3953-F08C-54A0225D711E}"/>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770C8ADF-7826-AB6D-2A24-B64E1E6F1A8F}"/>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DE29B494-002F-D1C8-162D-15E0C3A884DB}"/>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3" name="Title 2">
            <a:extLst>
              <a:ext uri="{FF2B5EF4-FFF2-40B4-BE49-F238E27FC236}">
                <a16:creationId xmlns:a16="http://schemas.microsoft.com/office/drawing/2014/main" id="{F3EFB181-CBB1-49BE-D77F-6A9D2CCC0EC7}"/>
              </a:ext>
            </a:extLst>
          </p:cNvPr>
          <p:cNvSpPr>
            <a:spLocks noGrp="1"/>
          </p:cNvSpPr>
          <p:nvPr>
            <p:ph type="title"/>
          </p:nvPr>
        </p:nvSpPr>
        <p:spPr>
          <a:xfrm>
            <a:off x="0" y="527573"/>
            <a:ext cx="8229600" cy="1143000"/>
          </a:xfrm>
        </p:spPr>
        <p:txBody>
          <a:bodyPr>
            <a:normAutofit/>
          </a:bodyPr>
          <a:lstStyle/>
          <a:p>
            <a:pPr algn="l"/>
            <a:r>
              <a:rPr lang="en" sz="2000" b="1" dirty="0"/>
              <a:t>MongoDB vs SQL performance chart</a:t>
            </a:r>
            <a:endParaRPr lang="en-US" sz="2000" b="1" dirty="0"/>
          </a:p>
        </p:txBody>
      </p:sp>
      <p:pic>
        <p:nvPicPr>
          <p:cNvPr id="2" name="Google Shape;162;p31" descr="Image result for NoSQL vs SQL performance">
            <a:extLst>
              <a:ext uri="{FF2B5EF4-FFF2-40B4-BE49-F238E27FC236}">
                <a16:creationId xmlns:a16="http://schemas.microsoft.com/office/drawing/2014/main" id="{EC75BB9D-2AE2-D8C7-BE50-92A81D27823D}"/>
              </a:ext>
            </a:extLst>
          </p:cNvPr>
          <p:cNvPicPr preferRelativeResize="0">
            <a:picLocks noGrp="1"/>
          </p:cNvPicPr>
          <p:nvPr>
            <p:ph idx="1"/>
          </p:nvPr>
        </p:nvPicPr>
        <p:blipFill rotWithShape="1">
          <a:blip r:embed="rId7">
            <a:alphaModFix/>
          </a:blip>
          <a:srcRect/>
          <a:stretch/>
        </p:blipFill>
        <p:spPr>
          <a:xfrm>
            <a:off x="615947" y="1389386"/>
            <a:ext cx="5956344" cy="4380754"/>
          </a:xfrm>
          <a:prstGeom prst="rect">
            <a:avLst/>
          </a:prstGeom>
          <a:noFill/>
          <a:ln>
            <a:noFill/>
          </a:ln>
        </p:spPr>
      </p:pic>
    </p:spTree>
    <p:extLst>
      <p:ext uri="{BB962C8B-B14F-4D97-AF65-F5344CB8AC3E}">
        <p14:creationId xmlns:p14="http://schemas.microsoft.com/office/powerpoint/2010/main" val="15041574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A596F1-FE4A-B261-85AA-A153344A46F8}"/>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C82E3174-B58B-C3C4-F5EE-09C3C985889D}"/>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10A58B10-D146-7545-1112-A567F8863012}"/>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2224FBAC-4935-6509-76A0-1D4656FD145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3E0816FF-311F-BEF8-D88B-673E5E0DF11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67B2913B-6816-FBEB-2E23-FFDFE4698E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9E18DDEC-525C-4B94-25EA-7E49179EF70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C218D79B-85B0-6D3C-26A5-57A0AE561213}"/>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14C86F3E-5A0E-46F1-76B7-73C9C976428D}"/>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736CF022-40F3-6A2E-B871-EE6F0FEB188F}"/>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78182A71-F713-69EF-716A-D354D78D5C71}"/>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3" name="Title 2">
            <a:extLst>
              <a:ext uri="{FF2B5EF4-FFF2-40B4-BE49-F238E27FC236}">
                <a16:creationId xmlns:a16="http://schemas.microsoft.com/office/drawing/2014/main" id="{F4498D11-5E75-A065-D89D-486EBD3E9E9E}"/>
              </a:ext>
            </a:extLst>
          </p:cNvPr>
          <p:cNvSpPr>
            <a:spLocks noGrp="1"/>
          </p:cNvSpPr>
          <p:nvPr>
            <p:ph type="title"/>
          </p:nvPr>
        </p:nvSpPr>
        <p:spPr>
          <a:xfrm>
            <a:off x="-21196" y="493731"/>
            <a:ext cx="8229600" cy="1143000"/>
          </a:xfrm>
        </p:spPr>
        <p:txBody>
          <a:bodyPr>
            <a:normAutofit/>
          </a:bodyPr>
          <a:lstStyle/>
          <a:p>
            <a:pPr algn="l"/>
            <a:r>
              <a:rPr lang="en" sz="2000" b="1" dirty="0"/>
              <a:t>How MongoDB looks when compared to RDBMS ?</a:t>
            </a:r>
            <a:endParaRPr lang="en-US" sz="2000" b="1" dirty="0"/>
          </a:p>
        </p:txBody>
      </p:sp>
      <p:sp>
        <p:nvSpPr>
          <p:cNvPr id="2" name="Google Shape;174;p33">
            <a:extLst>
              <a:ext uri="{FF2B5EF4-FFF2-40B4-BE49-F238E27FC236}">
                <a16:creationId xmlns:a16="http://schemas.microsoft.com/office/drawing/2014/main" id="{F831332A-DD37-F129-D4CE-372391400C44}"/>
              </a:ext>
            </a:extLst>
          </p:cNvPr>
          <p:cNvSpPr txBox="1"/>
          <p:nvPr/>
        </p:nvSpPr>
        <p:spPr>
          <a:xfrm>
            <a:off x="5726804" y="2057139"/>
            <a:ext cx="3089792" cy="3335553"/>
          </a:xfrm>
          <a:prstGeom prst="rect">
            <a:avLst/>
          </a:prstGeom>
          <a:solidFill>
            <a:srgbClr val="6AA84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b="1" dirty="0">
                <a:solidFill>
                  <a:srgbClr val="FFFFFF"/>
                </a:solidFill>
              </a:rPr>
              <a:t>[</a:t>
            </a:r>
            <a:br>
              <a:rPr lang="en" b="1" dirty="0">
                <a:solidFill>
                  <a:srgbClr val="FFFFFF"/>
                </a:solidFill>
              </a:rPr>
            </a:br>
            <a:r>
              <a:rPr lang="en" b="1" dirty="0">
                <a:solidFill>
                  <a:srgbClr val="FFFFFF"/>
                </a:solidFill>
              </a:rPr>
              <a:t>  {</a:t>
            </a:r>
            <a:br>
              <a:rPr lang="en" b="1" dirty="0">
                <a:solidFill>
                  <a:srgbClr val="FFFFFF"/>
                </a:solidFill>
              </a:rPr>
            </a:br>
            <a:r>
              <a:rPr lang="en" b="1" dirty="0">
                <a:solidFill>
                  <a:srgbClr val="FFFFFF"/>
                </a:solidFill>
              </a:rPr>
              <a:t>    “first_name” : “Joe”,</a:t>
            </a:r>
            <a:br>
              <a:rPr lang="en" b="1" dirty="0">
                <a:solidFill>
                  <a:srgbClr val="FFFFFF"/>
                </a:solidFill>
              </a:rPr>
            </a:br>
            <a:r>
              <a:rPr lang="en" b="1" dirty="0">
                <a:solidFill>
                  <a:srgbClr val="FFFFFF"/>
                </a:solidFill>
              </a:rPr>
              <a:t>    “last_name” : “Satana”,</a:t>
            </a:r>
            <a:br>
              <a:rPr lang="en" b="1" dirty="0">
                <a:solidFill>
                  <a:srgbClr val="FFFFFF"/>
                </a:solidFill>
              </a:rPr>
            </a:br>
            <a:r>
              <a:rPr lang="en" b="1" dirty="0">
                <a:solidFill>
                  <a:srgbClr val="FFFFFF"/>
                </a:solidFill>
              </a:rPr>
              <a:t>    “email” : “joe@abc.in” </a:t>
            </a:r>
            <a:br>
              <a:rPr lang="en" b="1" dirty="0">
                <a:solidFill>
                  <a:srgbClr val="FFFFFF"/>
                </a:solidFill>
              </a:rPr>
            </a:br>
            <a:r>
              <a:rPr lang="en" b="1" dirty="0">
                <a:solidFill>
                  <a:srgbClr val="FFFFFF"/>
                </a:solidFill>
              </a:rPr>
              <a:t>  },</a:t>
            </a:r>
            <a:br>
              <a:rPr lang="en" b="1" dirty="0">
                <a:solidFill>
                  <a:srgbClr val="FFFFFF"/>
                </a:solidFill>
              </a:rPr>
            </a:br>
            <a:r>
              <a:rPr lang="en" b="1" dirty="0">
                <a:solidFill>
                  <a:srgbClr val="FFFFFF"/>
                </a:solidFill>
              </a:rPr>
              <a:t>  {</a:t>
            </a:r>
            <a:br>
              <a:rPr lang="en" b="1" dirty="0">
                <a:solidFill>
                  <a:srgbClr val="FFFFFF"/>
                </a:solidFill>
              </a:rPr>
            </a:br>
            <a:r>
              <a:rPr lang="en" b="1" dirty="0">
                <a:solidFill>
                  <a:srgbClr val="FFFFFF"/>
                </a:solidFill>
              </a:rPr>
              <a:t>    “first_name” : “Bob”,</a:t>
            </a:r>
            <a:br>
              <a:rPr lang="en" b="1" dirty="0">
                <a:solidFill>
                  <a:srgbClr val="FFFFFF"/>
                </a:solidFill>
              </a:rPr>
            </a:br>
            <a:r>
              <a:rPr lang="en" b="1" dirty="0">
                <a:solidFill>
                  <a:srgbClr val="FFFFFF"/>
                </a:solidFill>
              </a:rPr>
              <a:t>    “last_name” : “Michel”,</a:t>
            </a:r>
            <a:br>
              <a:rPr lang="en" b="1" dirty="0">
                <a:solidFill>
                  <a:srgbClr val="FFFFFF"/>
                </a:solidFill>
              </a:rPr>
            </a:br>
            <a:r>
              <a:rPr lang="en" b="1" dirty="0">
                <a:solidFill>
                  <a:srgbClr val="FFFFFF"/>
                </a:solidFill>
              </a:rPr>
              <a:t>    “email” : “bob@abc.in”</a:t>
            </a:r>
            <a:br>
              <a:rPr lang="en" b="1" dirty="0">
                <a:solidFill>
                  <a:srgbClr val="FFFFFF"/>
                </a:solidFill>
              </a:rPr>
            </a:br>
            <a:r>
              <a:rPr lang="en" b="1" dirty="0">
                <a:solidFill>
                  <a:srgbClr val="FFFFFF"/>
                </a:solidFill>
              </a:rPr>
              <a:t>  }</a:t>
            </a:r>
            <a:br>
              <a:rPr lang="en" b="1" dirty="0">
                <a:solidFill>
                  <a:srgbClr val="FFFFFF"/>
                </a:solidFill>
              </a:rPr>
            </a:br>
            <a:r>
              <a:rPr lang="en" b="1" dirty="0">
                <a:solidFill>
                  <a:srgbClr val="FFFFFF"/>
                </a:solidFill>
              </a:rPr>
              <a:t>]</a:t>
            </a:r>
            <a:br>
              <a:rPr lang="en" dirty="0"/>
            </a:br>
            <a:endParaRPr dirty="0"/>
          </a:p>
        </p:txBody>
      </p:sp>
      <p:graphicFrame>
        <p:nvGraphicFramePr>
          <p:cNvPr id="9" name="Google Shape;175;p33">
            <a:extLst>
              <a:ext uri="{FF2B5EF4-FFF2-40B4-BE49-F238E27FC236}">
                <a16:creationId xmlns:a16="http://schemas.microsoft.com/office/drawing/2014/main" id="{1AF8E654-2F9F-6181-1BC2-34570D3598E2}"/>
              </a:ext>
            </a:extLst>
          </p:cNvPr>
          <p:cNvGraphicFramePr/>
          <p:nvPr>
            <p:extLst>
              <p:ext uri="{D42A27DB-BD31-4B8C-83A1-F6EECF244321}">
                <p14:modId xmlns:p14="http://schemas.microsoft.com/office/powerpoint/2010/main" val="1888316590"/>
              </p:ext>
            </p:extLst>
          </p:nvPr>
        </p:nvGraphicFramePr>
        <p:xfrm>
          <a:off x="327404" y="1987046"/>
          <a:ext cx="4244595" cy="2090025"/>
        </p:xfrm>
        <a:graphic>
          <a:graphicData uri="http://schemas.openxmlformats.org/drawingml/2006/table">
            <a:tbl>
              <a:tblPr>
                <a:noFill/>
              </a:tblPr>
              <a:tblGrid>
                <a:gridCol w="1414865">
                  <a:extLst>
                    <a:ext uri="{9D8B030D-6E8A-4147-A177-3AD203B41FA5}">
                      <a16:colId xmlns:a16="http://schemas.microsoft.com/office/drawing/2014/main" val="20000"/>
                    </a:ext>
                  </a:extLst>
                </a:gridCol>
                <a:gridCol w="1414865">
                  <a:extLst>
                    <a:ext uri="{9D8B030D-6E8A-4147-A177-3AD203B41FA5}">
                      <a16:colId xmlns:a16="http://schemas.microsoft.com/office/drawing/2014/main" val="20001"/>
                    </a:ext>
                  </a:extLst>
                </a:gridCol>
                <a:gridCol w="1414865">
                  <a:extLst>
                    <a:ext uri="{9D8B030D-6E8A-4147-A177-3AD203B41FA5}">
                      <a16:colId xmlns:a16="http://schemas.microsoft.com/office/drawing/2014/main" val="20002"/>
                    </a:ext>
                  </a:extLst>
                </a:gridCol>
              </a:tblGrid>
              <a:tr h="696675">
                <a:tc>
                  <a:txBody>
                    <a:bodyPr/>
                    <a:lstStyle/>
                    <a:p>
                      <a:pPr marL="0" marR="0" lvl="0" indent="0" algn="l" rtl="0">
                        <a:lnSpc>
                          <a:spcPct val="100000"/>
                        </a:lnSpc>
                        <a:spcBef>
                          <a:spcPts val="0"/>
                        </a:spcBef>
                        <a:spcAft>
                          <a:spcPts val="0"/>
                        </a:spcAft>
                        <a:buClr>
                          <a:srgbClr val="000000"/>
                        </a:buClr>
                        <a:buSzPts val="1400"/>
                        <a:buFont typeface="Arial"/>
                        <a:buNone/>
                      </a:pPr>
                      <a:r>
                        <a:rPr lang="en" sz="1400" b="1" u="none" strike="noStrike" cap="none"/>
                        <a:t>first_name</a:t>
                      </a:r>
                      <a:endParaRPr sz="1400" u="none" strike="noStrike" cap="none"/>
                    </a:p>
                  </a:txBody>
                  <a:tcPr marL="91425" marR="91425" marT="91425" marB="91425">
                    <a:solidFill>
                      <a:srgbClr val="B7B7B7"/>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400" b="1" u="none" strike="noStrike" cap="none"/>
                        <a:t>last_name</a:t>
                      </a:r>
                      <a:endParaRPr sz="1400" u="none" strike="noStrike" cap="none"/>
                    </a:p>
                  </a:txBody>
                  <a:tcPr marL="91425" marR="91425" marT="91425" marB="91425">
                    <a:solidFill>
                      <a:srgbClr val="B7B7B7"/>
                    </a:solidFill>
                  </a:tcPr>
                </a:tc>
                <a:tc>
                  <a:txBody>
                    <a:bodyPr/>
                    <a:lstStyle/>
                    <a:p>
                      <a:pPr marL="0" marR="0" lvl="0" indent="0" algn="l" rtl="0">
                        <a:lnSpc>
                          <a:spcPct val="100000"/>
                        </a:lnSpc>
                        <a:spcBef>
                          <a:spcPts val="0"/>
                        </a:spcBef>
                        <a:spcAft>
                          <a:spcPts val="0"/>
                        </a:spcAft>
                        <a:buClr>
                          <a:srgbClr val="000000"/>
                        </a:buClr>
                        <a:buSzPts val="1400"/>
                        <a:buFont typeface="Arial"/>
                        <a:buNone/>
                      </a:pPr>
                      <a:r>
                        <a:rPr lang="en" sz="1400" b="1" u="none" strike="noStrike" cap="none"/>
                        <a:t>email</a:t>
                      </a:r>
                      <a:endParaRPr sz="1400" u="none" strike="noStrike" cap="none"/>
                    </a:p>
                  </a:txBody>
                  <a:tcPr marL="91425" marR="91425" marT="91425" marB="91425">
                    <a:solidFill>
                      <a:srgbClr val="B7B7B7"/>
                    </a:solidFill>
                  </a:tcPr>
                </a:tc>
                <a:extLst>
                  <a:ext uri="{0D108BD9-81ED-4DB2-BD59-A6C34878D82A}">
                    <a16:rowId xmlns:a16="http://schemas.microsoft.com/office/drawing/2014/main" val="10000"/>
                  </a:ext>
                </a:extLst>
              </a:tr>
              <a:tr h="696675">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Joe</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Satana</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joe@abc.in</a:t>
                      </a:r>
                      <a:endParaRPr sz="1400" u="none" strike="noStrike" cap="none"/>
                    </a:p>
                  </a:txBody>
                  <a:tcPr marL="91425" marR="91425" marT="91425" marB="91425"/>
                </a:tc>
                <a:extLst>
                  <a:ext uri="{0D108BD9-81ED-4DB2-BD59-A6C34878D82A}">
                    <a16:rowId xmlns:a16="http://schemas.microsoft.com/office/drawing/2014/main" val="10001"/>
                  </a:ext>
                </a:extLst>
              </a:tr>
              <a:tr h="696675">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a:t>Bob</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dirty="0"/>
                        <a:t>Michel</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en" sz="1400" u="none" strike="noStrike" cap="none" dirty="0"/>
                        <a:t>bob@abc.in</a:t>
                      </a:r>
                      <a:endParaRPr sz="1400" u="none" strike="noStrike" cap="none" dirty="0"/>
                    </a:p>
                  </a:txBody>
                  <a:tcPr marL="91425" marR="91425" marT="91425" marB="91425"/>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189077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C9EA15-2E8A-55F2-9351-00630E1B8590}"/>
            </a:ext>
          </a:extLst>
        </p:cNvPr>
        <p:cNvGrpSpPr/>
        <p:nvPr/>
      </p:nvGrpSpPr>
      <p:grpSpPr>
        <a:xfrm>
          <a:off x="0" y="0"/>
          <a:ext cx="0" cy="0"/>
          <a:chOff x="0" y="0"/>
          <a:chExt cx="0" cy="0"/>
        </a:xfrm>
      </p:grpSpPr>
      <p:pic>
        <p:nvPicPr>
          <p:cNvPr id="4" name="object 15">
            <a:extLst>
              <a:ext uri="{FF2B5EF4-FFF2-40B4-BE49-F238E27FC236}">
                <a16:creationId xmlns:a16="http://schemas.microsoft.com/office/drawing/2014/main" id="{62619268-F856-EA44-B62F-E50D9D602409}"/>
              </a:ext>
            </a:extLst>
          </p:cNvPr>
          <p:cNvPicPr/>
          <p:nvPr/>
        </p:nvPicPr>
        <p:blipFill>
          <a:blip r:embed="rId2" cstate="print"/>
          <a:stretch>
            <a:fillRect/>
          </a:stretch>
        </p:blipFill>
        <p:spPr>
          <a:xfrm>
            <a:off x="4572" y="81866"/>
            <a:ext cx="2324441" cy="652271"/>
          </a:xfrm>
          <a:prstGeom prst="rect">
            <a:avLst/>
          </a:prstGeom>
        </p:spPr>
      </p:pic>
      <p:grpSp>
        <p:nvGrpSpPr>
          <p:cNvPr id="5" name="Group 11">
            <a:extLst>
              <a:ext uri="{FF2B5EF4-FFF2-40B4-BE49-F238E27FC236}">
                <a16:creationId xmlns:a16="http://schemas.microsoft.com/office/drawing/2014/main" id="{300D1F6B-592A-DDF3-1087-8DEEDC204B6B}"/>
              </a:ext>
            </a:extLst>
          </p:cNvPr>
          <p:cNvGrpSpPr>
            <a:grpSpLocks/>
          </p:cNvGrpSpPr>
          <p:nvPr/>
        </p:nvGrpSpPr>
        <p:grpSpPr bwMode="auto">
          <a:xfrm>
            <a:off x="6470725" y="99863"/>
            <a:ext cx="1183803" cy="787736"/>
            <a:chOff x="0" y="0"/>
            <a:chExt cx="1110192" cy="778933"/>
          </a:xfrm>
        </p:grpSpPr>
        <p:pic>
          <p:nvPicPr>
            <p:cNvPr id="6" name="Picture 2">
              <a:extLst>
                <a:ext uri="{FF2B5EF4-FFF2-40B4-BE49-F238E27FC236}">
                  <a16:creationId xmlns:a16="http://schemas.microsoft.com/office/drawing/2014/main" id="{A9A52916-026B-E70E-FD33-F9E5C63CC0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110192" cy="778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aja-uk_iso-9001_2015">
              <a:extLst>
                <a:ext uri="{FF2B5EF4-FFF2-40B4-BE49-F238E27FC236}">
                  <a16:creationId xmlns:a16="http://schemas.microsoft.com/office/drawing/2014/main" id="{4DF0B03A-958B-48F0-8408-5E66F055F0B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49130" t="2490"/>
            <a:stretch>
              <a:fillRect/>
            </a:stretch>
          </p:blipFill>
          <p:spPr bwMode="auto">
            <a:xfrm>
              <a:off x="95250" y="116417"/>
              <a:ext cx="360527" cy="499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29" name="Picture 1">
            <a:extLst>
              <a:ext uri="{FF2B5EF4-FFF2-40B4-BE49-F238E27FC236}">
                <a16:creationId xmlns:a16="http://schemas.microsoft.com/office/drawing/2014/main" id="{53E17E35-09D1-88FE-CB00-FC332D5948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2020" y="127100"/>
            <a:ext cx="936104" cy="79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descr="CSE Data science logo-01">
            <a:extLst>
              <a:ext uri="{FF2B5EF4-FFF2-40B4-BE49-F238E27FC236}">
                <a16:creationId xmlns:a16="http://schemas.microsoft.com/office/drawing/2014/main" id="{031773AB-3C25-1E7D-47F3-A00015FDCF3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12360" y="56804"/>
            <a:ext cx="79208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object 16">
            <a:extLst>
              <a:ext uri="{FF2B5EF4-FFF2-40B4-BE49-F238E27FC236}">
                <a16:creationId xmlns:a16="http://schemas.microsoft.com/office/drawing/2014/main" id="{59D43329-949E-CB1C-E7D1-B35C06785144}"/>
              </a:ext>
            </a:extLst>
          </p:cNvPr>
          <p:cNvGrpSpPr/>
          <p:nvPr/>
        </p:nvGrpSpPr>
        <p:grpSpPr>
          <a:xfrm>
            <a:off x="0" y="6301834"/>
            <a:ext cx="9055735" cy="424180"/>
            <a:chOff x="82296" y="6440423"/>
            <a:chExt cx="9055735" cy="424180"/>
          </a:xfrm>
        </p:grpSpPr>
        <p:sp>
          <p:nvSpPr>
            <p:cNvPr id="11" name="object 17">
              <a:extLst>
                <a:ext uri="{FF2B5EF4-FFF2-40B4-BE49-F238E27FC236}">
                  <a16:creationId xmlns:a16="http://schemas.microsoft.com/office/drawing/2014/main" id="{658933F3-803D-C0BB-3965-060F02053979}"/>
                </a:ext>
              </a:extLst>
            </p:cNvPr>
            <p:cNvSpPr/>
            <p:nvPr/>
          </p:nvSpPr>
          <p:spPr>
            <a:xfrm>
              <a:off x="86868" y="6444995"/>
              <a:ext cx="9046845" cy="414655"/>
            </a:xfrm>
            <a:custGeom>
              <a:avLst/>
              <a:gdLst/>
              <a:ahLst/>
              <a:cxnLst/>
              <a:rect l="l" t="t" r="r" b="b"/>
              <a:pathLst>
                <a:path w="9046845" h="414654">
                  <a:moveTo>
                    <a:pt x="9046464" y="0"/>
                  </a:moveTo>
                  <a:lnTo>
                    <a:pt x="0" y="0"/>
                  </a:lnTo>
                  <a:lnTo>
                    <a:pt x="0" y="414527"/>
                  </a:lnTo>
                  <a:lnTo>
                    <a:pt x="9046464" y="414527"/>
                  </a:lnTo>
                  <a:lnTo>
                    <a:pt x="9046464" y="0"/>
                  </a:lnTo>
                  <a:close/>
                </a:path>
              </a:pathLst>
            </a:custGeom>
            <a:solidFill>
              <a:srgbClr val="001F5F"/>
            </a:solidFill>
          </p:spPr>
          <p:txBody>
            <a:bodyPr wrap="square" lIns="0" tIns="0" rIns="0" bIns="0" rtlCol="0"/>
            <a:lstStyle/>
            <a:p>
              <a:endParaRPr/>
            </a:p>
          </p:txBody>
        </p:sp>
        <p:sp>
          <p:nvSpPr>
            <p:cNvPr id="12" name="object 18">
              <a:extLst>
                <a:ext uri="{FF2B5EF4-FFF2-40B4-BE49-F238E27FC236}">
                  <a16:creationId xmlns:a16="http://schemas.microsoft.com/office/drawing/2014/main" id="{7ABD1462-F511-B48B-048D-66F25C58E20A}"/>
                </a:ext>
              </a:extLst>
            </p:cNvPr>
            <p:cNvSpPr/>
            <p:nvPr/>
          </p:nvSpPr>
          <p:spPr>
            <a:xfrm>
              <a:off x="86868" y="6444995"/>
              <a:ext cx="9046845" cy="414655"/>
            </a:xfrm>
            <a:custGeom>
              <a:avLst/>
              <a:gdLst/>
              <a:ahLst/>
              <a:cxnLst/>
              <a:rect l="l" t="t" r="r" b="b"/>
              <a:pathLst>
                <a:path w="9046845" h="414654">
                  <a:moveTo>
                    <a:pt x="0" y="414527"/>
                  </a:moveTo>
                  <a:lnTo>
                    <a:pt x="9046464" y="414527"/>
                  </a:lnTo>
                  <a:lnTo>
                    <a:pt x="9046464" y="0"/>
                  </a:lnTo>
                  <a:lnTo>
                    <a:pt x="0" y="0"/>
                  </a:lnTo>
                  <a:lnTo>
                    <a:pt x="0" y="414527"/>
                  </a:lnTo>
                  <a:close/>
                </a:path>
              </a:pathLst>
            </a:custGeom>
            <a:ln w="9144">
              <a:solidFill>
                <a:srgbClr val="000000"/>
              </a:solidFill>
            </a:ln>
          </p:spPr>
          <p:txBody>
            <a:bodyPr wrap="square" lIns="0" tIns="0" rIns="0" bIns="0" rtlCol="0"/>
            <a:lstStyle/>
            <a:p>
              <a:endParaRPr/>
            </a:p>
          </p:txBody>
        </p:sp>
      </p:grpSp>
      <p:sp>
        <p:nvSpPr>
          <p:cNvPr id="13" name="object 19">
            <a:extLst>
              <a:ext uri="{FF2B5EF4-FFF2-40B4-BE49-F238E27FC236}">
                <a16:creationId xmlns:a16="http://schemas.microsoft.com/office/drawing/2014/main" id="{CF794CD9-5B19-6A54-7752-5C4CCCA862AD}"/>
              </a:ext>
            </a:extLst>
          </p:cNvPr>
          <p:cNvSpPr txBox="1"/>
          <p:nvPr/>
        </p:nvSpPr>
        <p:spPr>
          <a:xfrm>
            <a:off x="2140946" y="6381328"/>
            <a:ext cx="4653915" cy="351378"/>
          </a:xfrm>
          <a:prstGeom prst="rect">
            <a:avLst/>
          </a:prstGeom>
        </p:spPr>
        <p:txBody>
          <a:bodyPr vert="horz" wrap="square" lIns="0" tIns="12700" rIns="0" bIns="0" rtlCol="0">
            <a:spAutoFit/>
          </a:bodyPr>
          <a:lstStyle/>
          <a:p>
            <a:pPr marL="12700" algn="ctr">
              <a:lnSpc>
                <a:spcPct val="100000"/>
              </a:lnSpc>
              <a:spcBef>
                <a:spcPts val="100"/>
              </a:spcBef>
            </a:pPr>
            <a:r>
              <a:rPr sz="2200" spc="-5" dirty="0">
                <a:solidFill>
                  <a:srgbClr val="FFFFFF"/>
                </a:solidFill>
                <a:latin typeface="Times New Roman"/>
                <a:cs typeface="Times New Roman"/>
              </a:rPr>
              <a:t>Department</a:t>
            </a:r>
            <a:r>
              <a:rPr sz="2200" spc="30" dirty="0">
                <a:solidFill>
                  <a:srgbClr val="FFFFFF"/>
                </a:solidFill>
                <a:latin typeface="Times New Roman"/>
                <a:cs typeface="Times New Roman"/>
              </a:rPr>
              <a:t> </a:t>
            </a:r>
            <a:r>
              <a:rPr sz="2200" spc="5" dirty="0">
                <a:solidFill>
                  <a:srgbClr val="FFFFFF"/>
                </a:solidFill>
                <a:latin typeface="Times New Roman"/>
                <a:cs typeface="Times New Roman"/>
              </a:rPr>
              <a:t>of</a:t>
            </a:r>
            <a:r>
              <a:rPr lang="en-US" sz="2200" spc="5" dirty="0">
                <a:solidFill>
                  <a:srgbClr val="FFFFFF"/>
                </a:solidFill>
                <a:latin typeface="Times New Roman"/>
                <a:cs typeface="Times New Roman"/>
              </a:rPr>
              <a:t> CSE- Data Science</a:t>
            </a:r>
            <a:endParaRPr sz="2200" dirty="0">
              <a:latin typeface="Times New Roman"/>
              <a:cs typeface="Times New Roman"/>
            </a:endParaRPr>
          </a:p>
        </p:txBody>
      </p:sp>
      <p:sp>
        <p:nvSpPr>
          <p:cNvPr id="3" name="Title 2">
            <a:extLst>
              <a:ext uri="{FF2B5EF4-FFF2-40B4-BE49-F238E27FC236}">
                <a16:creationId xmlns:a16="http://schemas.microsoft.com/office/drawing/2014/main" id="{8C2D24F0-EE2D-37D0-DADC-6142EBD65F58}"/>
              </a:ext>
            </a:extLst>
          </p:cNvPr>
          <p:cNvSpPr>
            <a:spLocks noGrp="1"/>
          </p:cNvSpPr>
          <p:nvPr>
            <p:ph type="title"/>
          </p:nvPr>
        </p:nvSpPr>
        <p:spPr>
          <a:xfrm>
            <a:off x="6880" y="527573"/>
            <a:ext cx="8229600" cy="1143000"/>
          </a:xfrm>
        </p:spPr>
        <p:txBody>
          <a:bodyPr>
            <a:normAutofit/>
          </a:bodyPr>
          <a:lstStyle/>
          <a:p>
            <a:pPr algn="l"/>
            <a:r>
              <a:rPr lang="en" sz="2000" b="1" dirty="0">
                <a:ea typeface="Lato"/>
                <a:cs typeface="Lato"/>
                <a:sym typeface="Lato"/>
              </a:rPr>
              <a:t>Where to use MongoDB?</a:t>
            </a:r>
            <a:endParaRPr lang="en-US" sz="2000" b="1" dirty="0"/>
          </a:p>
        </p:txBody>
      </p:sp>
      <p:sp>
        <p:nvSpPr>
          <p:cNvPr id="8" name="Content Placeholder 7">
            <a:extLst>
              <a:ext uri="{FF2B5EF4-FFF2-40B4-BE49-F238E27FC236}">
                <a16:creationId xmlns:a16="http://schemas.microsoft.com/office/drawing/2014/main" id="{90224787-2807-6296-6500-33BDDAFF2881}"/>
              </a:ext>
            </a:extLst>
          </p:cNvPr>
          <p:cNvSpPr>
            <a:spLocks noGrp="1"/>
          </p:cNvSpPr>
          <p:nvPr>
            <p:ph idx="1"/>
          </p:nvPr>
        </p:nvSpPr>
        <p:spPr>
          <a:xfrm>
            <a:off x="234328" y="1432540"/>
            <a:ext cx="8363272" cy="4525963"/>
          </a:xfrm>
        </p:spPr>
        <p:txBody>
          <a:bodyPr/>
          <a:lstStyle/>
          <a:p>
            <a:pPr marL="457200" lvl="0" indent="-342900" algn="l" rtl="0">
              <a:lnSpc>
                <a:spcPct val="150000"/>
              </a:lnSpc>
              <a:spcBef>
                <a:spcPts val="0"/>
              </a:spcBef>
              <a:spcAft>
                <a:spcPts val="0"/>
              </a:spcAft>
              <a:buClr>
                <a:schemeClr val="dk2"/>
              </a:buClr>
              <a:buSzPts val="1800"/>
              <a:buFont typeface="Wingdings" panose="05000000000000000000" pitchFamily="2" charset="2"/>
              <a:buChar char="§"/>
            </a:pPr>
            <a:r>
              <a:rPr lang="en-IN" sz="2000" dirty="0">
                <a:latin typeface="+mj-lt"/>
                <a:ea typeface="Lato"/>
                <a:cs typeface="Lato"/>
                <a:sym typeface="Lato"/>
              </a:rPr>
              <a:t>Big Data</a:t>
            </a:r>
          </a:p>
          <a:p>
            <a:pPr marL="457200" lvl="0" indent="-342900" algn="l" rtl="0">
              <a:lnSpc>
                <a:spcPct val="150000"/>
              </a:lnSpc>
              <a:spcBef>
                <a:spcPts val="0"/>
              </a:spcBef>
              <a:spcAft>
                <a:spcPts val="0"/>
              </a:spcAft>
              <a:buClr>
                <a:schemeClr val="dk2"/>
              </a:buClr>
              <a:buSzPts val="1800"/>
              <a:buFont typeface="Wingdings" panose="05000000000000000000" pitchFamily="2" charset="2"/>
              <a:buChar char="§"/>
            </a:pPr>
            <a:r>
              <a:rPr lang="en-IN" sz="2000" dirty="0">
                <a:latin typeface="+mj-lt"/>
                <a:ea typeface="Lato"/>
                <a:cs typeface="Lato"/>
                <a:sym typeface="Lato"/>
              </a:rPr>
              <a:t>Content Management and Delivery</a:t>
            </a:r>
          </a:p>
          <a:p>
            <a:pPr marL="457200" lvl="0" indent="-342900" algn="l" rtl="0">
              <a:lnSpc>
                <a:spcPct val="150000"/>
              </a:lnSpc>
              <a:spcBef>
                <a:spcPts val="0"/>
              </a:spcBef>
              <a:spcAft>
                <a:spcPts val="0"/>
              </a:spcAft>
              <a:buClr>
                <a:schemeClr val="dk2"/>
              </a:buClr>
              <a:buSzPts val="1800"/>
              <a:buFont typeface="Wingdings" panose="05000000000000000000" pitchFamily="2" charset="2"/>
              <a:buChar char="§"/>
            </a:pPr>
            <a:r>
              <a:rPr lang="en-IN" sz="2000" dirty="0">
                <a:latin typeface="+mj-lt"/>
                <a:ea typeface="Lato"/>
                <a:cs typeface="Lato"/>
                <a:sym typeface="Lato"/>
              </a:rPr>
              <a:t>Mobile and Social Infrastructure</a:t>
            </a:r>
          </a:p>
          <a:p>
            <a:pPr marL="457200" lvl="0" indent="-342900" algn="l" rtl="0">
              <a:lnSpc>
                <a:spcPct val="150000"/>
              </a:lnSpc>
              <a:spcBef>
                <a:spcPts val="0"/>
              </a:spcBef>
              <a:spcAft>
                <a:spcPts val="0"/>
              </a:spcAft>
              <a:buClr>
                <a:schemeClr val="dk2"/>
              </a:buClr>
              <a:buSzPts val="1800"/>
              <a:buFont typeface="Wingdings" panose="05000000000000000000" pitchFamily="2" charset="2"/>
              <a:buChar char="§"/>
            </a:pPr>
            <a:r>
              <a:rPr lang="en-IN" sz="2000" dirty="0">
                <a:latin typeface="+mj-lt"/>
                <a:ea typeface="Lato"/>
                <a:cs typeface="Lato"/>
                <a:sym typeface="Lato"/>
              </a:rPr>
              <a:t>User Data Management</a:t>
            </a:r>
          </a:p>
          <a:p>
            <a:pPr marL="457200" lvl="0" indent="-342900" algn="l" rtl="0">
              <a:lnSpc>
                <a:spcPct val="150000"/>
              </a:lnSpc>
              <a:spcBef>
                <a:spcPts val="0"/>
              </a:spcBef>
              <a:spcAft>
                <a:spcPts val="0"/>
              </a:spcAft>
              <a:buClr>
                <a:schemeClr val="dk2"/>
              </a:buClr>
              <a:buSzPts val="1800"/>
              <a:buFont typeface="Wingdings" panose="05000000000000000000" pitchFamily="2" charset="2"/>
              <a:buChar char="§"/>
            </a:pPr>
            <a:r>
              <a:rPr lang="en-IN" sz="2000" dirty="0">
                <a:latin typeface="+mj-lt"/>
                <a:ea typeface="Lato"/>
                <a:cs typeface="Lato"/>
                <a:sym typeface="Lato"/>
              </a:rPr>
              <a:t>Data Hub</a:t>
            </a:r>
          </a:p>
          <a:p>
            <a:endParaRPr lang="en-US" dirty="0"/>
          </a:p>
        </p:txBody>
      </p:sp>
      <p:pic>
        <p:nvPicPr>
          <p:cNvPr id="2" name="Picture 1">
            <a:extLst>
              <a:ext uri="{FF2B5EF4-FFF2-40B4-BE49-F238E27FC236}">
                <a16:creationId xmlns:a16="http://schemas.microsoft.com/office/drawing/2014/main" id="{ABACA3AA-B0EF-E33E-22A6-9FB4D3B89711}"/>
              </a:ext>
            </a:extLst>
          </p:cNvPr>
          <p:cNvPicPr>
            <a:picLocks noChangeAspect="1"/>
          </p:cNvPicPr>
          <p:nvPr/>
        </p:nvPicPr>
        <p:blipFill>
          <a:blip r:embed="rId7"/>
          <a:stretch>
            <a:fillRect/>
          </a:stretch>
        </p:blipFill>
        <p:spPr>
          <a:xfrm>
            <a:off x="5885160" y="1389599"/>
            <a:ext cx="2143125" cy="2143125"/>
          </a:xfrm>
          <a:prstGeom prst="rect">
            <a:avLst/>
          </a:prstGeom>
        </p:spPr>
      </p:pic>
    </p:spTree>
    <p:extLst>
      <p:ext uri="{BB962C8B-B14F-4D97-AF65-F5344CB8AC3E}">
        <p14:creationId xmlns:p14="http://schemas.microsoft.com/office/powerpoint/2010/main" val="10112826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555</TotalTime>
  <Words>2155</Words>
  <Application>Microsoft Office PowerPoint</Application>
  <PresentationFormat>On-screen Show (4:3)</PresentationFormat>
  <Paragraphs>243</Paragraphs>
  <Slides>42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Arial</vt:lpstr>
      <vt:lpstr>Calibri</vt:lpstr>
      <vt:lpstr>Lato</vt:lpstr>
      <vt:lpstr>Times New Roman</vt:lpstr>
      <vt:lpstr>Wingdings</vt:lpstr>
      <vt:lpstr>Office Theme</vt:lpstr>
      <vt:lpstr>MODULE-3</vt:lpstr>
      <vt:lpstr>Contents</vt:lpstr>
      <vt:lpstr>Introduction</vt:lpstr>
      <vt:lpstr>1. Scalability</vt:lpstr>
      <vt:lpstr>2. Flexibility</vt:lpstr>
      <vt:lpstr>3. Performance</vt:lpstr>
      <vt:lpstr>MongoDB vs SQL performance chart</vt:lpstr>
      <vt:lpstr>How MongoDB looks when compared to RDBMS ?</vt:lpstr>
      <vt:lpstr>Where to use MongoDB?</vt:lpstr>
      <vt:lpstr>What Is Mongodb? </vt:lpstr>
      <vt:lpstr>Why Mongodb? </vt:lpstr>
      <vt:lpstr>PowerPoint Presentation</vt:lpstr>
      <vt:lpstr>Using Java Script Object Notation (JSON)</vt:lpstr>
      <vt:lpstr>PowerPoint Presentation</vt:lpstr>
      <vt:lpstr>PowerPoint Presentation</vt:lpstr>
      <vt:lpstr>PowerPoint Presentation</vt:lpstr>
      <vt:lpstr>PowerPoint Presentation</vt:lpstr>
      <vt:lpstr>PowerPoint Presentation</vt:lpstr>
      <vt:lpstr>Creating or Generating a Unique Key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Terms Used In RDBMS And MongoDB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MongoDB Query Language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 Yogeesh Kumar</dc:creator>
  <cp:lastModifiedBy>DELL</cp:lastModifiedBy>
  <cp:revision>107</cp:revision>
  <dcterms:created xsi:type="dcterms:W3CDTF">2024-09-10T16:46:39Z</dcterms:created>
  <dcterms:modified xsi:type="dcterms:W3CDTF">2025-04-20T15:09:09Z</dcterms:modified>
</cp:coreProperties>
</file>