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5" r:id="rId60"/>
    <p:sldId id="316" r:id="rId61"/>
    <p:sldId id="317" r:id="rId62"/>
    <p:sldId id="318" r:id="rId63"/>
    <p:sldId id="314"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8" r:id="rId78"/>
    <p:sldId id="339" r:id="rId79"/>
    <p:sldId id="333" r:id="rId80"/>
    <p:sldId id="340" r:id="rId81"/>
    <p:sldId id="341" r:id="rId82"/>
    <p:sldId id="342" r:id="rId83"/>
    <p:sldId id="343" r:id="rId84"/>
    <p:sldId id="332" r:id="rId85"/>
    <p:sldId id="334" r:id="rId86"/>
    <p:sldId id="337" r:id="rId87"/>
    <p:sldId id="335" r:id="rId88"/>
    <p:sldId id="354" r:id="rId89"/>
    <p:sldId id="336" r:id="rId90"/>
    <p:sldId id="344" r:id="rId91"/>
    <p:sldId id="345" r:id="rId92"/>
    <p:sldId id="346" r:id="rId93"/>
    <p:sldId id="347" r:id="rId94"/>
    <p:sldId id="349" r:id="rId95"/>
    <p:sldId id="350" r:id="rId96"/>
    <p:sldId id="351" r:id="rId97"/>
    <p:sldId id="352" r:id="rId98"/>
    <p:sldId id="353" r:id="rId99"/>
    <p:sldId id="355" r:id="rId100"/>
    <p:sldId id="356" r:id="rId101"/>
    <p:sldId id="357" r:id="rId102"/>
    <p:sldId id="358" r:id="rId103"/>
    <p:sldId id="359" r:id="rId104"/>
    <p:sldId id="360" r:id="rId105"/>
    <p:sldId id="361" r:id="rId106"/>
    <p:sldId id="362" r:id="rId10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2" d="100"/>
          <a:sy n="42" d="100"/>
        </p:scale>
        <p:origin x="1430"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C9A493-B0D6-4500-8CF7-80EFBDA6993C}" type="datetimeFigureOut">
              <a:rPr lang="en-US" smtClean="0"/>
              <a:t>4/20/2025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D7C336-7F7A-4CAA-9178-CB7FD4B8D3FD}" type="slidenum">
              <a:rPr lang="en-US" smtClean="0"/>
              <a:t>‹#›</a:t>
            </a:fld>
            <a:endParaRPr lang="en-US"/>
          </a:p>
        </p:txBody>
      </p:sp>
    </p:spTree>
    <p:extLst>
      <p:ext uri="{BB962C8B-B14F-4D97-AF65-F5344CB8AC3E}">
        <p14:creationId xmlns:p14="http://schemas.microsoft.com/office/powerpoint/2010/main" val="183538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DD7C336-7F7A-4CAA-9178-CB7FD4B8D3FD}" type="slidenum">
              <a:rPr lang="en-US" smtClean="0"/>
              <a:t>16</a:t>
            </a:fld>
            <a:endParaRPr lang="en-US"/>
          </a:p>
        </p:txBody>
      </p:sp>
    </p:spTree>
    <p:extLst>
      <p:ext uri="{BB962C8B-B14F-4D97-AF65-F5344CB8AC3E}">
        <p14:creationId xmlns:p14="http://schemas.microsoft.com/office/powerpoint/2010/main" val="1480323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DD7C336-7F7A-4CAA-9178-CB7FD4B8D3FD}" type="slidenum">
              <a:rPr lang="en-US" smtClean="0"/>
              <a:t>22</a:t>
            </a:fld>
            <a:endParaRPr lang="en-US"/>
          </a:p>
        </p:txBody>
      </p:sp>
    </p:spTree>
    <p:extLst>
      <p:ext uri="{BB962C8B-B14F-4D97-AF65-F5344CB8AC3E}">
        <p14:creationId xmlns:p14="http://schemas.microsoft.com/office/powerpoint/2010/main" val="10110866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AA441812-4644-4955-AD07-18B6560BA07B}" type="datetimeFigureOut">
              <a:rPr lang="en-IN" smtClean="0"/>
              <a:t>20-04-2025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2784205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AA441812-4644-4955-AD07-18B6560BA07B}" type="datetimeFigureOut">
              <a:rPr lang="en-IN" smtClean="0"/>
              <a:t>20-04-2025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26575192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AA441812-4644-4955-AD07-18B6560BA07B}" type="datetimeFigureOut">
              <a:rPr lang="en-IN" smtClean="0"/>
              <a:t>20-04-2025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3160550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AA441812-4644-4955-AD07-18B6560BA07B}" type="datetimeFigureOut">
              <a:rPr lang="en-IN" smtClean="0"/>
              <a:t>20-04-2025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2911317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A441812-4644-4955-AD07-18B6560BA07B}" type="datetimeFigureOut">
              <a:rPr lang="en-IN" smtClean="0"/>
              <a:t>20-04-2025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376683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AA441812-4644-4955-AD07-18B6560BA07B}" type="datetimeFigureOut">
              <a:rPr lang="en-IN" smtClean="0"/>
              <a:t>20-04-2025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3987808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AA441812-4644-4955-AD07-18B6560BA07B}" type="datetimeFigureOut">
              <a:rPr lang="en-IN" smtClean="0"/>
              <a:t>20-04-2025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39516685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AA441812-4644-4955-AD07-18B6560BA07B}" type="datetimeFigureOut">
              <a:rPr lang="en-IN" smtClean="0"/>
              <a:t>20-04-2025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2497150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441812-4644-4955-AD07-18B6560BA07B}" type="datetimeFigureOut">
              <a:rPr lang="en-IN" smtClean="0"/>
              <a:t>20-04-2025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351228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A441812-4644-4955-AD07-18B6560BA07B}" type="datetimeFigureOut">
              <a:rPr lang="en-IN" smtClean="0"/>
              <a:t>20-04-2025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1933445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A441812-4644-4955-AD07-18B6560BA07B}" type="datetimeFigureOut">
              <a:rPr lang="en-IN" smtClean="0"/>
              <a:t>20-04-2025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3158066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441812-4644-4955-AD07-18B6560BA07B}" type="datetimeFigureOut">
              <a:rPr lang="en-IN" smtClean="0"/>
              <a:t>20-04-2025</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99676-0B95-490E-BD21-8BAB8CBC6332}" type="slidenum">
              <a:rPr lang="en-IN" smtClean="0"/>
              <a:t>‹#›</a:t>
            </a:fld>
            <a:endParaRPr lang="en-IN"/>
          </a:p>
        </p:txBody>
      </p:sp>
    </p:spTree>
    <p:extLst>
      <p:ext uri="{BB962C8B-B14F-4D97-AF65-F5344CB8AC3E}">
        <p14:creationId xmlns:p14="http://schemas.microsoft.com/office/powerpoint/2010/main" val="2623869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0.xml.rels><?xml version="1.0" encoding="UTF-8" standalone="yes"?>
<Relationships xmlns="http://schemas.openxmlformats.org/package/2006/relationships"><Relationship Id="rId8" Type="http://schemas.microsoft.com/office/2007/relationships/hdphoto" Target="../media/hdphoto20.wdp"/><Relationship Id="rId3" Type="http://schemas.openxmlformats.org/officeDocument/2006/relationships/image" Target="../media/image2.png"/><Relationship Id="rId7" Type="http://schemas.openxmlformats.org/officeDocument/2006/relationships/image" Target="../media/image63.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1.xml.rels><?xml version="1.0" encoding="UTF-8" standalone="yes"?>
<Relationships xmlns="http://schemas.openxmlformats.org/package/2006/relationships"><Relationship Id="rId8" Type="http://schemas.microsoft.com/office/2007/relationships/hdphoto" Target="../media/hdphoto21.wdp"/><Relationship Id="rId3" Type="http://schemas.openxmlformats.org/officeDocument/2006/relationships/image" Target="../media/image2.png"/><Relationship Id="rId7" Type="http://schemas.openxmlformats.org/officeDocument/2006/relationships/image" Target="../media/image64.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2.xml.rels><?xml version="1.0" encoding="UTF-8" standalone="yes"?>
<Relationships xmlns="http://schemas.openxmlformats.org/package/2006/relationships"><Relationship Id="rId8" Type="http://schemas.microsoft.com/office/2007/relationships/hdphoto" Target="../media/hdphoto22.wdp"/><Relationship Id="rId3" Type="http://schemas.openxmlformats.org/officeDocument/2006/relationships/image" Target="../media/image2.png"/><Relationship Id="rId7" Type="http://schemas.openxmlformats.org/officeDocument/2006/relationships/image" Target="../media/image6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microsoft.com/office/2007/relationships/hdphoto" Target="../media/hdphoto23.wdp"/><Relationship Id="rId4" Type="http://schemas.openxmlformats.org/officeDocument/2006/relationships/image" Target="../media/image3.jpeg"/><Relationship Id="rId9" Type="http://schemas.openxmlformats.org/officeDocument/2006/relationships/image" Target="../media/image66.png"/></Relationships>
</file>

<file path=ppt/slides/_rels/slide103.xml.rels><?xml version="1.0" encoding="UTF-8" standalone="yes"?>
<Relationships xmlns="http://schemas.openxmlformats.org/package/2006/relationships"><Relationship Id="rId8" Type="http://schemas.microsoft.com/office/2007/relationships/hdphoto" Target="../media/hdphoto24.wdp"/><Relationship Id="rId3" Type="http://schemas.openxmlformats.org/officeDocument/2006/relationships/image" Target="../media/image2.png"/><Relationship Id="rId7" Type="http://schemas.openxmlformats.org/officeDocument/2006/relationships/image" Target="../media/image6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4.xml.rels><?xml version="1.0" encoding="UTF-8" standalone="yes"?>
<Relationships xmlns="http://schemas.openxmlformats.org/package/2006/relationships"><Relationship Id="rId8" Type="http://schemas.microsoft.com/office/2007/relationships/hdphoto" Target="../media/hdphoto25.wdp"/><Relationship Id="rId3" Type="http://schemas.openxmlformats.org/officeDocument/2006/relationships/image" Target="../media/image2.png"/><Relationship Id="rId7" Type="http://schemas.openxmlformats.org/officeDocument/2006/relationships/image" Target="../media/image6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 Id="rId9" Type="http://schemas.microsoft.com/office/2007/relationships/hdphoto" Target="../media/hdphoto1.wdp"/></Relationships>
</file>

<file path=ppt/slides/_rels/slide2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microsoft.com/office/2007/relationships/hdphoto" Target="../media/hdphoto5.wdp"/><Relationship Id="rId4" Type="http://schemas.openxmlformats.org/officeDocument/2006/relationships/image" Target="../media/image3.jpeg"/><Relationship Id="rId9"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2.png"/><Relationship Id="rId7" Type="http://schemas.openxmlformats.org/officeDocument/2006/relationships/image" Target="../media/image2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6.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2.png"/><Relationship Id="rId7" Type="http://schemas.openxmlformats.org/officeDocument/2006/relationships/image" Target="../media/image2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9.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2.png"/><Relationship Id="rId7" Type="http://schemas.openxmlformats.org/officeDocument/2006/relationships/image" Target="../media/image2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0.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1.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8.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2.png"/><Relationship Id="rId7" Type="http://schemas.openxmlformats.org/officeDocument/2006/relationships/image" Target="../media/image33.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4.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png"/><Relationship Id="rId7" Type="http://schemas.openxmlformats.org/officeDocument/2006/relationships/image" Target="../media/image3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png"/><Relationship Id="rId7" Type="http://schemas.openxmlformats.org/officeDocument/2006/relationships/image" Target="../media/image3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1.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2.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2.png"/><Relationship Id="rId7" Type="http://schemas.openxmlformats.org/officeDocument/2006/relationships/image" Target="../media/image4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microsoft.com/office/2007/relationships/hdphoto" Target="../media/hdphoto11.wdp"/><Relationship Id="rId4" Type="http://schemas.openxmlformats.org/officeDocument/2006/relationships/image" Target="../media/image3.jpeg"/><Relationship Id="rId9" Type="http://schemas.openxmlformats.org/officeDocument/2006/relationships/image" Target="../media/image43.png"/></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4.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png"/><Relationship Id="rId7" Type="http://schemas.openxmlformats.org/officeDocument/2006/relationships/image" Target="../media/image4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9.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2.png"/><Relationship Id="rId7" Type="http://schemas.openxmlformats.org/officeDocument/2006/relationships/image" Target="../media/image4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microsoft.com/office/2007/relationships/hdphoto" Target="../media/hdphoto13.wdp"/><Relationship Id="rId4" Type="http://schemas.openxmlformats.org/officeDocument/2006/relationships/image" Target="../media/image3.jpeg"/><Relationship Id="rId9" Type="http://schemas.openxmlformats.org/officeDocument/2006/relationships/image" Target="../media/image50.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1.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1.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2.png"/><Relationship Id="rId7" Type="http://schemas.openxmlformats.org/officeDocument/2006/relationships/image" Target="../media/image5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54.png"/></Relationships>
</file>

<file path=ppt/slides/_rels/slide82.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image" Target="../media/image2.png"/><Relationship Id="rId7" Type="http://schemas.openxmlformats.org/officeDocument/2006/relationships/image" Target="../media/image5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microsoft.com/office/2007/relationships/hdphoto" Target="../media/hdphoto15.wdp"/><Relationship Id="rId4" Type="http://schemas.openxmlformats.org/officeDocument/2006/relationships/image" Target="../media/image3.jpeg"/><Relationship Id="rId9" Type="http://schemas.openxmlformats.org/officeDocument/2006/relationships/image" Target="../media/image56.png"/></Relationships>
</file>

<file path=ppt/slides/_rels/slide83.xml.rels><?xml version="1.0" encoding="UTF-8" standalone="yes"?>
<Relationships xmlns="http://schemas.openxmlformats.org/package/2006/relationships"><Relationship Id="rId8" Type="http://schemas.microsoft.com/office/2007/relationships/hdphoto" Target="../media/hdphoto16.wdp"/><Relationship Id="rId3" Type="http://schemas.openxmlformats.org/officeDocument/2006/relationships/image" Target="../media/image2.png"/><Relationship Id="rId7" Type="http://schemas.openxmlformats.org/officeDocument/2006/relationships/image" Target="../media/image5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microsoft.com/office/2007/relationships/hdphoto" Target="../media/hdphoto17.wdp"/><Relationship Id="rId4" Type="http://schemas.openxmlformats.org/officeDocument/2006/relationships/image" Target="../media/image3.jpeg"/><Relationship Id="rId9" Type="http://schemas.openxmlformats.org/officeDocument/2006/relationships/image" Target="../media/image58.png"/></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8.xml.rels><?xml version="1.0" encoding="UTF-8" standalone="yes"?>
<Relationships xmlns="http://schemas.openxmlformats.org/package/2006/relationships"><Relationship Id="rId8" Type="http://schemas.microsoft.com/office/2007/relationships/hdphoto" Target="../media/hdphoto18.wdp"/><Relationship Id="rId3" Type="http://schemas.openxmlformats.org/officeDocument/2006/relationships/image" Target="../media/image2.png"/><Relationship Id="rId7" Type="http://schemas.openxmlformats.org/officeDocument/2006/relationships/image" Target="../media/image61.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9.xml.rels><?xml version="1.0" encoding="UTF-8" standalone="yes"?>
<Relationships xmlns="http://schemas.openxmlformats.org/package/2006/relationships"><Relationship Id="rId8" Type="http://schemas.microsoft.com/office/2007/relationships/hdphoto" Target="../media/hdphoto19.wdp"/><Relationship Id="rId3" Type="http://schemas.openxmlformats.org/officeDocument/2006/relationships/image" Target="../media/image2.png"/><Relationship Id="rId7" Type="http://schemas.openxmlformats.org/officeDocument/2006/relationships/image" Target="../media/image6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15"/>
          <p:cNvPicPr/>
          <p:nvPr/>
        </p:nvPicPr>
        <p:blipFill>
          <a:blip r:embed="rId2" cstate="print"/>
          <a:stretch>
            <a:fillRect/>
          </a:stretch>
        </p:blipFill>
        <p:spPr>
          <a:xfrm>
            <a:off x="4572" y="81866"/>
            <a:ext cx="2324441" cy="652271"/>
          </a:xfrm>
          <a:prstGeom prst="rect">
            <a:avLst/>
          </a:prstGeom>
        </p:spPr>
      </p:pic>
      <p:grpSp>
        <p:nvGrpSpPr>
          <p:cNvPr id="5" name="Group 11"/>
          <p:cNvGrpSpPr>
            <a:grpSpLocks/>
          </p:cNvGrpSpPr>
          <p:nvPr/>
        </p:nvGrpSpPr>
        <p:grpSpPr bwMode="auto">
          <a:xfrm>
            <a:off x="6470725" y="99863"/>
            <a:ext cx="1183803" cy="787736"/>
            <a:chOff x="0" y="0"/>
            <a:chExt cx="1110192" cy="778933"/>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p:cNvGrpSpPr/>
          <p:nvPr/>
        </p:nvGrpSpPr>
        <p:grpSpPr>
          <a:xfrm>
            <a:off x="0" y="6301834"/>
            <a:ext cx="9055735" cy="424180"/>
            <a:chOff x="82296" y="6440423"/>
            <a:chExt cx="9055735" cy="424180"/>
          </a:xfrm>
        </p:grpSpPr>
        <p:sp>
          <p:nvSpPr>
            <p:cNvPr id="11" name="object 17"/>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Title 8">
            <a:extLst>
              <a:ext uri="{FF2B5EF4-FFF2-40B4-BE49-F238E27FC236}">
                <a16:creationId xmlns:a16="http://schemas.microsoft.com/office/drawing/2014/main" id="{BE137CA2-229F-B6BD-E219-D6DE5BF28EAA}"/>
              </a:ext>
            </a:extLst>
          </p:cNvPr>
          <p:cNvSpPr>
            <a:spLocks noGrp="1"/>
          </p:cNvSpPr>
          <p:nvPr>
            <p:ph type="ctrTitle"/>
          </p:nvPr>
        </p:nvSpPr>
        <p:spPr>
          <a:xfrm>
            <a:off x="251520" y="1836731"/>
            <a:ext cx="7772400" cy="1470025"/>
          </a:xfrm>
        </p:spPr>
        <p:txBody>
          <a:bodyPr>
            <a:normAutofit/>
          </a:bodyPr>
          <a:lstStyle/>
          <a:p>
            <a:r>
              <a:rPr lang="en-IN" sz="2000" b="1" dirty="0">
                <a:solidFill>
                  <a:srgbClr val="C00000"/>
                </a:solidFill>
              </a:rPr>
              <a:t>Module-2</a:t>
            </a:r>
            <a:endParaRPr lang="en-US" sz="2000" b="1" dirty="0">
              <a:solidFill>
                <a:srgbClr val="C00000"/>
              </a:solidFill>
            </a:endParaRPr>
          </a:p>
        </p:txBody>
      </p:sp>
      <p:sp>
        <p:nvSpPr>
          <p:cNvPr id="14" name="Subtitle 13">
            <a:extLst>
              <a:ext uri="{FF2B5EF4-FFF2-40B4-BE49-F238E27FC236}">
                <a16:creationId xmlns:a16="http://schemas.microsoft.com/office/drawing/2014/main" id="{A809BB46-FDB1-6043-D472-BA460B05BBAC}"/>
              </a:ext>
            </a:extLst>
          </p:cNvPr>
          <p:cNvSpPr>
            <a:spLocks noGrp="1"/>
          </p:cNvSpPr>
          <p:nvPr>
            <p:ph type="subTitle" idx="1"/>
          </p:nvPr>
        </p:nvSpPr>
        <p:spPr>
          <a:xfrm>
            <a:off x="851479" y="3010949"/>
            <a:ext cx="7232848" cy="1752600"/>
          </a:xfrm>
        </p:spPr>
        <p:txBody>
          <a:bodyPr>
            <a:normAutofit/>
          </a:bodyPr>
          <a:lstStyle/>
          <a:p>
            <a:r>
              <a:rPr lang="en-US" sz="1900" b="1" dirty="0">
                <a:solidFill>
                  <a:srgbClr val="C00000"/>
                </a:solidFill>
              </a:rPr>
              <a:t>Introduction to Hadoop, </a:t>
            </a:r>
            <a:r>
              <a:rPr lang="en-IN" sz="1900" b="1" dirty="0">
                <a:solidFill>
                  <a:srgbClr val="C00000"/>
                </a:solidFill>
              </a:rPr>
              <a:t>Introduction to Map Reduce Programming</a:t>
            </a:r>
            <a:endParaRPr lang="en-US" sz="1900" b="1" dirty="0">
              <a:solidFill>
                <a:srgbClr val="C00000"/>
              </a:solidFill>
            </a:endParaRPr>
          </a:p>
        </p:txBody>
      </p:sp>
    </p:spTree>
    <p:extLst>
      <p:ext uri="{BB962C8B-B14F-4D97-AF65-F5344CB8AC3E}">
        <p14:creationId xmlns:p14="http://schemas.microsoft.com/office/powerpoint/2010/main" val="240157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47AAF-D971-4951-2C4E-DD5FD563E05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9E549DC-D6D1-2CB0-81AA-3E67D882E3F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386A8BD-10DD-2D39-4374-A294F49D862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CEF7BFB-ACBE-E4DC-C5E1-0A3D8966C6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66B44A4-7F58-CE33-A2E1-2730F52218E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C7A926F-F518-D0FD-D097-6340C343F5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F0849DB-C364-95E6-CD23-6B521C2CCE6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43663DF-0EF4-0FC2-2654-645E31410FED}"/>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428F189-F21A-FDF9-F496-9850B26F0E29}"/>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BFD73F81-BBF7-1132-B25C-D378AD6B8C7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1EC0F63-E4D0-C542-6DC9-D8E1E2352B4B}"/>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E42B807B-0006-568D-987A-6846CC5AA125}"/>
              </a:ext>
            </a:extLst>
          </p:cNvPr>
          <p:cNvSpPr>
            <a:spLocks noGrp="1"/>
          </p:cNvSpPr>
          <p:nvPr>
            <p:ph sz="half" idx="1"/>
          </p:nvPr>
        </p:nvSpPr>
        <p:spPr>
          <a:xfrm>
            <a:off x="121646" y="761569"/>
            <a:ext cx="4765968" cy="4525963"/>
          </a:xfrm>
        </p:spPr>
        <p:txBody>
          <a:bodyPr>
            <a:normAutofit/>
          </a:bodyPr>
          <a:lstStyle/>
          <a:p>
            <a:pPr algn="just">
              <a:lnSpc>
                <a:spcPct val="150000"/>
              </a:lnSpc>
              <a:spcBef>
                <a:spcPts val="0"/>
              </a:spcBef>
              <a:buFont typeface="Wingdings" panose="05000000000000000000" pitchFamily="2" charset="2"/>
              <a:buChar char="§"/>
            </a:pPr>
            <a:r>
              <a:rPr lang="en-IN" sz="1900" dirty="0"/>
              <a:t>Hadoop makes use of commodity hardware, distributed file system, and distributed computing as shown in the figure below</a:t>
            </a:r>
          </a:p>
          <a:p>
            <a:pPr algn="just">
              <a:lnSpc>
                <a:spcPct val="150000"/>
              </a:lnSpc>
              <a:spcBef>
                <a:spcPts val="0"/>
              </a:spcBef>
              <a:buFont typeface="Wingdings" panose="05000000000000000000" pitchFamily="2" charset="2"/>
              <a:buChar char="§"/>
            </a:pPr>
            <a:endParaRPr lang="en-IN" sz="1900" dirty="0"/>
          </a:p>
          <a:p>
            <a:pPr algn="just">
              <a:lnSpc>
                <a:spcPct val="150000"/>
              </a:lnSpc>
              <a:spcBef>
                <a:spcPts val="0"/>
              </a:spcBef>
              <a:buFont typeface="Wingdings" panose="05000000000000000000" pitchFamily="2" charset="2"/>
              <a:buChar char="§"/>
            </a:pPr>
            <a:endParaRPr lang="en-IN" sz="1900" dirty="0"/>
          </a:p>
          <a:p>
            <a:pPr algn="just">
              <a:lnSpc>
                <a:spcPct val="150000"/>
              </a:lnSpc>
              <a:spcBef>
                <a:spcPts val="0"/>
              </a:spcBef>
              <a:buFont typeface="Wingdings" panose="05000000000000000000" pitchFamily="2" charset="2"/>
              <a:buChar char="§"/>
            </a:pPr>
            <a:endParaRPr lang="en-IN" sz="1900" dirty="0"/>
          </a:p>
          <a:p>
            <a:pPr algn="just">
              <a:lnSpc>
                <a:spcPct val="150000"/>
              </a:lnSpc>
              <a:spcBef>
                <a:spcPts val="0"/>
              </a:spcBef>
              <a:buFont typeface="Wingdings" panose="05000000000000000000" pitchFamily="2" charset="2"/>
              <a:buChar char="§"/>
            </a:pPr>
            <a:endParaRPr lang="en-IN" sz="1900" dirty="0"/>
          </a:p>
          <a:p>
            <a:pPr algn="just">
              <a:lnSpc>
                <a:spcPct val="150000"/>
              </a:lnSpc>
              <a:spcBef>
                <a:spcPts val="0"/>
              </a:spcBef>
              <a:buFont typeface="Wingdings" panose="05000000000000000000" pitchFamily="2" charset="2"/>
              <a:buChar char="§"/>
            </a:pPr>
            <a:endParaRPr lang="en-IN" sz="1900" dirty="0"/>
          </a:p>
          <a:p>
            <a:pPr algn="just">
              <a:lnSpc>
                <a:spcPct val="150000"/>
              </a:lnSpc>
              <a:spcBef>
                <a:spcPts val="0"/>
              </a:spcBef>
              <a:buFont typeface="Wingdings" panose="05000000000000000000" pitchFamily="2" charset="2"/>
              <a:buChar char="§"/>
            </a:pPr>
            <a:endParaRPr lang="en-IN" sz="1900" dirty="0"/>
          </a:p>
          <a:p>
            <a:pPr algn="just">
              <a:lnSpc>
                <a:spcPct val="150000"/>
              </a:lnSpc>
              <a:spcBef>
                <a:spcPts val="0"/>
              </a:spcBef>
              <a:buFont typeface="Wingdings" panose="05000000000000000000" pitchFamily="2" charset="2"/>
              <a:buChar char="§"/>
            </a:pPr>
            <a:endParaRPr lang="en-IN" sz="1900" dirty="0"/>
          </a:p>
          <a:p>
            <a:pPr algn="just">
              <a:lnSpc>
                <a:spcPct val="150000"/>
              </a:lnSpc>
              <a:spcBef>
                <a:spcPts val="0"/>
              </a:spcBef>
              <a:buFont typeface="Wingdings" panose="05000000000000000000" pitchFamily="2" charset="2"/>
              <a:buChar char="§"/>
            </a:pPr>
            <a:endParaRPr lang="en-IN" sz="1900" dirty="0"/>
          </a:p>
          <a:p>
            <a:pPr algn="just">
              <a:lnSpc>
                <a:spcPct val="150000"/>
              </a:lnSpc>
              <a:spcBef>
                <a:spcPts val="0"/>
              </a:spcBef>
              <a:buFont typeface="Wingdings" panose="05000000000000000000" pitchFamily="2" charset="2"/>
              <a:buChar char="§"/>
            </a:pPr>
            <a:endParaRPr lang="en-IN" sz="1900" dirty="0"/>
          </a:p>
          <a:p>
            <a:endParaRPr lang="en-IN" dirty="0"/>
          </a:p>
        </p:txBody>
      </p:sp>
      <p:sp>
        <p:nvSpPr>
          <p:cNvPr id="9" name="Content Placeholder 8">
            <a:extLst>
              <a:ext uri="{FF2B5EF4-FFF2-40B4-BE49-F238E27FC236}">
                <a16:creationId xmlns:a16="http://schemas.microsoft.com/office/drawing/2014/main" id="{7C262790-DC5A-DB53-7E51-B23371C3DF02}"/>
              </a:ext>
            </a:extLst>
          </p:cNvPr>
          <p:cNvSpPr>
            <a:spLocks noGrp="1"/>
          </p:cNvSpPr>
          <p:nvPr>
            <p:ph sz="half" idx="2"/>
          </p:nvPr>
        </p:nvSpPr>
        <p:spPr>
          <a:xfrm>
            <a:off x="4983754" y="962521"/>
            <a:ext cx="4038600" cy="4770735"/>
          </a:xfrm>
        </p:spPr>
        <p:txBody>
          <a:bodyPr>
            <a:noAutofit/>
          </a:bodyPr>
          <a:lstStyle/>
          <a:p>
            <a:pPr algn="just">
              <a:buFont typeface="Wingdings" panose="05000000000000000000" pitchFamily="2" charset="2"/>
              <a:buChar char="§"/>
            </a:pPr>
            <a:r>
              <a:rPr lang="en-IN" sz="1900" b="0" i="0" dirty="0">
                <a:solidFill>
                  <a:srgbClr val="001D35"/>
                </a:solidFill>
                <a:effectLst/>
                <a:latin typeface="+mj-lt"/>
              </a:rPr>
              <a:t>The image illustrates the concept of "scaling out" in a distributed system, where increasing the number of nodes (represented by the cylinders </a:t>
            </a:r>
            <a:r>
              <a:rPr lang="en-IN" sz="1900" b="0" i="0" dirty="0" err="1">
                <a:solidFill>
                  <a:srgbClr val="001D35"/>
                </a:solidFill>
                <a:effectLst/>
                <a:latin typeface="+mj-lt"/>
              </a:rPr>
              <a:t>labeled</a:t>
            </a:r>
            <a:r>
              <a:rPr lang="en-IN" sz="1900" b="0" i="0" dirty="0">
                <a:solidFill>
                  <a:srgbClr val="001D35"/>
                </a:solidFill>
                <a:effectLst/>
                <a:latin typeface="+mj-lt"/>
              </a:rPr>
              <a:t> "1/X") proportionally distributes the workload, maintaining a consistent cost per unit of work (€). </a:t>
            </a:r>
          </a:p>
          <a:p>
            <a:pPr algn="just">
              <a:buFont typeface="Wingdings" panose="05000000000000000000" pitchFamily="2" charset="2"/>
              <a:buChar char="§"/>
            </a:pPr>
            <a:r>
              <a:rPr lang="en-IN" sz="1900" b="0" i="0" dirty="0">
                <a:solidFill>
                  <a:srgbClr val="001D35"/>
                </a:solidFill>
                <a:effectLst/>
                <a:latin typeface="+mj-lt"/>
              </a:rPr>
              <a:t>The arrow </a:t>
            </a:r>
            <a:r>
              <a:rPr lang="en-IN" sz="1900" b="0" i="0" dirty="0" err="1">
                <a:solidFill>
                  <a:srgbClr val="001D35"/>
                </a:solidFill>
                <a:effectLst/>
                <a:latin typeface="+mj-lt"/>
              </a:rPr>
              <a:t>labeled</a:t>
            </a:r>
            <a:r>
              <a:rPr lang="en-IN" sz="1900" b="0" i="0" dirty="0">
                <a:solidFill>
                  <a:srgbClr val="001D35"/>
                </a:solidFill>
                <a:effectLst/>
                <a:latin typeface="+mj-lt"/>
              </a:rPr>
              <a:t> "Scale out" indicates the direction of system expansion. </a:t>
            </a:r>
          </a:p>
          <a:p>
            <a:pPr algn="just">
              <a:buFont typeface="Wingdings" panose="05000000000000000000" pitchFamily="2" charset="2"/>
              <a:buChar char="§"/>
            </a:pPr>
            <a:r>
              <a:rPr lang="en-IN" sz="1900" b="0" i="0" dirty="0">
                <a:solidFill>
                  <a:srgbClr val="001D35"/>
                </a:solidFill>
                <a:effectLst/>
                <a:latin typeface="+mj-lt"/>
              </a:rPr>
              <a:t>The numbers within the boxes (25-30, 31-35, 36-40, 41-45, 46-50) may represent ranges of values or identifiers related to the distributed data or tasks. </a:t>
            </a:r>
          </a:p>
          <a:p>
            <a:pPr algn="just">
              <a:buFont typeface="Wingdings" panose="05000000000000000000" pitchFamily="2" charset="2"/>
              <a:buChar char="§"/>
            </a:pPr>
            <a:endParaRPr lang="en-US" sz="1900" dirty="0">
              <a:latin typeface="+mj-lt"/>
            </a:endParaRPr>
          </a:p>
        </p:txBody>
      </p:sp>
      <p:pic>
        <p:nvPicPr>
          <p:cNvPr id="8" name="Content Placeholder 7">
            <a:extLst>
              <a:ext uri="{FF2B5EF4-FFF2-40B4-BE49-F238E27FC236}">
                <a16:creationId xmlns:a16="http://schemas.microsoft.com/office/drawing/2014/main" id="{3462C32D-B299-2860-3F83-D02781AD440F}"/>
              </a:ext>
            </a:extLst>
          </p:cNvPr>
          <p:cNvPicPr>
            <a:picLocks noChangeAspect="1"/>
          </p:cNvPicPr>
          <p:nvPr/>
        </p:nvPicPr>
        <p:blipFill>
          <a:blip r:embed="rId7"/>
          <a:stretch>
            <a:fillRect/>
          </a:stretch>
        </p:blipFill>
        <p:spPr>
          <a:xfrm>
            <a:off x="231569" y="2612194"/>
            <a:ext cx="4711688" cy="2437834"/>
          </a:xfrm>
          <a:prstGeom prst="rect">
            <a:avLst/>
          </a:prstGeom>
        </p:spPr>
      </p:pic>
      <p:sp>
        <p:nvSpPr>
          <p:cNvPr id="15" name="TextBox 14">
            <a:extLst>
              <a:ext uri="{FF2B5EF4-FFF2-40B4-BE49-F238E27FC236}">
                <a16:creationId xmlns:a16="http://schemas.microsoft.com/office/drawing/2014/main" id="{1D154417-1B65-BC7C-80B3-EE3252B899D0}"/>
              </a:ext>
            </a:extLst>
          </p:cNvPr>
          <p:cNvSpPr txBox="1"/>
          <p:nvPr/>
        </p:nvSpPr>
        <p:spPr>
          <a:xfrm>
            <a:off x="217786" y="5270481"/>
            <a:ext cx="4765968" cy="924227"/>
          </a:xfrm>
          <a:prstGeom prst="rect">
            <a:avLst/>
          </a:prstGeom>
          <a:noFill/>
        </p:spPr>
        <p:txBody>
          <a:bodyPr wrap="square">
            <a:spAutoFit/>
          </a:bodyPr>
          <a:lstStyle/>
          <a:p>
            <a:pPr algn="just">
              <a:lnSpc>
                <a:spcPct val="150000"/>
              </a:lnSpc>
              <a:spcBef>
                <a:spcPts val="0"/>
              </a:spcBef>
              <a:buFont typeface="Wingdings" panose="05000000000000000000" pitchFamily="2" charset="2"/>
              <a:buChar char="§"/>
            </a:pPr>
            <a:r>
              <a:rPr lang="en-IN" sz="1800" dirty="0"/>
              <a:t> </a:t>
            </a:r>
            <a:r>
              <a:rPr lang="en-IN" sz="1900" dirty="0"/>
              <a:t>In this new design, groups of machine are gathered together; it is known as a </a:t>
            </a:r>
            <a:r>
              <a:rPr lang="en-IN" sz="1900" b="1" dirty="0"/>
              <a:t>Cluster. </a:t>
            </a:r>
          </a:p>
        </p:txBody>
      </p:sp>
    </p:spTree>
    <p:extLst>
      <p:ext uri="{BB962C8B-B14F-4D97-AF65-F5344CB8AC3E}">
        <p14:creationId xmlns:p14="http://schemas.microsoft.com/office/powerpoint/2010/main" val="213554622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ABB8B-87EB-DDB2-EF24-DB846D68FB72}"/>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6141759-28F2-949A-A8F6-0DE1E04C3DB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CC4FE8B6-3788-1433-6811-22D395A6850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8EC1CC4-92C3-BEDA-7326-99473340F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44D3B8E2-1B41-A87B-C05A-BDC201C1696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7D49C58-5148-E422-73F9-6B2194DE71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B97D647-9D42-F7D8-DDA9-F4D93D2EFA9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8727942-47AD-81DE-7715-27F23E751658}"/>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E7D5A7E9-490A-8DCE-B0D9-2624B0FA93A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453624E3-DCEC-F1C0-D71F-391A188AFD12}"/>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2CE3881-7BF1-3229-DFD7-591E2EE61E22}"/>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3C74391C-91E9-D2B0-9F0C-E0D754E33D71}"/>
              </a:ext>
            </a:extLst>
          </p:cNvPr>
          <p:cNvPicPr>
            <a:picLocks noGrp="1" noChangeAspect="1"/>
          </p:cNvPicPr>
          <p:nvPr>
            <p:ph idx="1"/>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894222" y="727570"/>
            <a:ext cx="4176464" cy="5552095"/>
          </a:xfrm>
        </p:spPr>
      </p:pic>
    </p:spTree>
    <p:extLst>
      <p:ext uri="{BB962C8B-B14F-4D97-AF65-F5344CB8AC3E}">
        <p14:creationId xmlns:p14="http://schemas.microsoft.com/office/powerpoint/2010/main" val="271731307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E2A72-F5A4-6299-7BEB-56B98799969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9215F6F-115D-E320-83C8-D9F980D70097}"/>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501A8DC-1822-3839-66DC-6C1D6540A358}"/>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D40A5B4-B655-8BAD-A002-B8E646A767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773800B-4778-2634-3A17-3007A152248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E5E815F-646A-652F-530E-C9DEFDB102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461CEFF-E46C-6932-6241-B6369E97CA6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3B4D009-A0B5-BBB9-5541-31C0D933F38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C7931E7-8397-BC8B-9B89-932FEF47C24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442F7929-F7C4-ECF1-D68C-88CE95E2F57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3F1C00A-4482-4E9A-E823-27C7F607637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0370A851-F0CD-4E16-8A6C-FCD4439F3175}"/>
              </a:ext>
            </a:extLst>
          </p:cNvPr>
          <p:cNvPicPr>
            <a:picLocks noGrp="1" noChangeAspect="1"/>
          </p:cNvPicPr>
          <p:nvPr>
            <p:ph idx="1"/>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521149" y="916908"/>
            <a:ext cx="7446328" cy="3736228"/>
          </a:xfrm>
        </p:spPr>
      </p:pic>
    </p:spTree>
    <p:extLst>
      <p:ext uri="{BB962C8B-B14F-4D97-AF65-F5344CB8AC3E}">
        <p14:creationId xmlns:p14="http://schemas.microsoft.com/office/powerpoint/2010/main" val="381673769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37A2B-4B5D-1266-57AC-90418128683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FD7B0CA-5C48-8295-07B2-8AC42CEAF78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C2BA765-5C27-7BC2-4183-B3F7C6AC7C9B}"/>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84FA925-E1B4-26E0-DA43-8AFAE6DBE6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7AA31C7-2DE7-EDC4-4F5A-65FD7585292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35D4B6C-3173-6813-DF81-8D5D8EA4D5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144471AE-C17E-67A2-D95E-E9530C1103B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22D949C-BBF5-3871-86F1-952273646228}"/>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C04E0E3C-665D-871E-9424-6D34C2645E2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7929B17-062B-78A7-D1F8-C6FA0A53372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9CCFC03C-5330-6CAB-7925-4C3D0115F1A1}"/>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57607B8F-760E-D3AA-4CCB-EE00AFEEA5BB}"/>
              </a:ext>
            </a:extLst>
          </p:cNvPr>
          <p:cNvSpPr>
            <a:spLocks noGrp="1"/>
          </p:cNvSpPr>
          <p:nvPr>
            <p:ph idx="1"/>
          </p:nvPr>
        </p:nvSpPr>
        <p:spPr>
          <a:xfrm>
            <a:off x="323527" y="809060"/>
            <a:ext cx="8727889" cy="5317104"/>
          </a:xfrm>
        </p:spPr>
        <p:txBody>
          <a:bodyPr>
            <a:normAutofit/>
          </a:bodyPr>
          <a:lstStyle/>
          <a:p>
            <a:pPr marL="0" indent="0">
              <a:buNone/>
            </a:pPr>
            <a:r>
              <a:rPr lang="en-US" sz="2000" b="1" dirty="0">
                <a:solidFill>
                  <a:srgbClr val="C00000"/>
                </a:solidFill>
              </a:rPr>
              <a:t>SORTING </a:t>
            </a:r>
            <a:endParaRPr lang="en-IN" sz="2000" b="1" dirty="0">
              <a:solidFill>
                <a:srgbClr val="C00000"/>
              </a:solidFill>
            </a:endParaRPr>
          </a:p>
        </p:txBody>
      </p:sp>
      <p:pic>
        <p:nvPicPr>
          <p:cNvPr id="8" name="Picture 7">
            <a:extLst>
              <a:ext uri="{FF2B5EF4-FFF2-40B4-BE49-F238E27FC236}">
                <a16:creationId xmlns:a16="http://schemas.microsoft.com/office/drawing/2014/main" id="{39974142-756F-045D-72CD-82AAD5377A77}"/>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580073" y="1196752"/>
            <a:ext cx="3497880" cy="1507707"/>
          </a:xfrm>
          <a:prstGeom prst="rect">
            <a:avLst/>
          </a:prstGeom>
        </p:spPr>
      </p:pic>
      <p:pic>
        <p:nvPicPr>
          <p:cNvPr id="14" name="Picture 13">
            <a:extLst>
              <a:ext uri="{FF2B5EF4-FFF2-40B4-BE49-F238E27FC236}">
                <a16:creationId xmlns:a16="http://schemas.microsoft.com/office/drawing/2014/main" id="{A6D52A9E-3F8F-0A6A-7B2E-235C6672C4AB}"/>
              </a:ext>
            </a:extLst>
          </p:cNvPr>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a:off x="580073" y="2790501"/>
            <a:ext cx="6069504" cy="3133225"/>
          </a:xfrm>
          <a:prstGeom prst="rect">
            <a:avLst/>
          </a:prstGeom>
        </p:spPr>
      </p:pic>
    </p:spTree>
    <p:extLst>
      <p:ext uri="{BB962C8B-B14F-4D97-AF65-F5344CB8AC3E}">
        <p14:creationId xmlns:p14="http://schemas.microsoft.com/office/powerpoint/2010/main" val="298415306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FC6D9-FA39-7FC9-9F84-A3DBBBC0326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2531CC54-58B7-716B-9648-E1BAEE83671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A37D73B-48D7-B21E-1F2E-14A2DBCAA04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0E332E0-2897-7767-7D75-C4EDBA87B0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E8FC012-2F91-8E4C-E06A-D8F0242437F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A4FCD4F-3922-6EDA-5916-0B60F93FEA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3FCE71F6-336D-589C-80F5-DCA6123708F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F8955A55-0503-0120-4A2F-0354DC882C0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625EA7C-BAD6-EC18-7DBB-5B23CD7F772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6E05D26-E710-E2C8-3FBF-A8E4589A694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667688E-47A5-8FC4-F3DA-D73CBA1C6033}"/>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2EA418CE-FC29-E38C-706A-A514A6F80471}"/>
              </a:ext>
            </a:extLst>
          </p:cNvPr>
          <p:cNvSpPr>
            <a:spLocks noGrp="1"/>
          </p:cNvSpPr>
          <p:nvPr>
            <p:ph idx="1"/>
          </p:nvPr>
        </p:nvSpPr>
        <p:spPr>
          <a:xfrm>
            <a:off x="323527" y="809060"/>
            <a:ext cx="8727889" cy="5317104"/>
          </a:xfrm>
        </p:spPr>
        <p:txBody>
          <a:bodyPr>
            <a:normAutofit/>
          </a:bodyPr>
          <a:lstStyle/>
          <a:p>
            <a:pPr marL="0" indent="0">
              <a:buNone/>
            </a:pPr>
            <a:endParaRPr lang="en-IN" sz="2000" dirty="0"/>
          </a:p>
        </p:txBody>
      </p:sp>
      <p:pic>
        <p:nvPicPr>
          <p:cNvPr id="8" name="Picture 7">
            <a:extLst>
              <a:ext uri="{FF2B5EF4-FFF2-40B4-BE49-F238E27FC236}">
                <a16:creationId xmlns:a16="http://schemas.microsoft.com/office/drawing/2014/main" id="{F80FE89F-61CA-5E39-91ED-C2DE88184F91}"/>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539552" y="820179"/>
            <a:ext cx="5439941" cy="5317104"/>
          </a:xfrm>
          <a:prstGeom prst="rect">
            <a:avLst/>
          </a:prstGeom>
        </p:spPr>
      </p:pic>
    </p:spTree>
    <p:extLst>
      <p:ext uri="{BB962C8B-B14F-4D97-AF65-F5344CB8AC3E}">
        <p14:creationId xmlns:p14="http://schemas.microsoft.com/office/powerpoint/2010/main" val="305775948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54EA9-D2C7-BB37-9632-75F100667D5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1C3549FD-B774-F09D-944B-7532195A24D3}"/>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B5FE639-FD33-6957-EC2A-D117644E70AF}"/>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F2C6FBB0-6D1D-41D7-A662-429F34219A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95F33B7-6B49-6EBF-CF16-6AA77D23BCB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AB5D8554-526B-713A-11BD-A46C5B80D1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5581476-95DE-C140-2F62-4E24A0B5AC9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A2B57AD-8558-2D0C-AA36-9EB5878228CF}"/>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F852946-D018-433A-5920-227A2C98691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B34A1DBF-963D-1846-90B0-A998EF90795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48F2D94C-9985-8DCD-97D6-747099740B4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CB394BAA-32CB-F20C-7536-BD9789000DC0}"/>
              </a:ext>
            </a:extLst>
          </p:cNvPr>
          <p:cNvSpPr>
            <a:spLocks noGrp="1"/>
          </p:cNvSpPr>
          <p:nvPr>
            <p:ph idx="1"/>
          </p:nvPr>
        </p:nvSpPr>
        <p:spPr>
          <a:xfrm>
            <a:off x="323527" y="809060"/>
            <a:ext cx="8727889" cy="5317104"/>
          </a:xfrm>
        </p:spPr>
        <p:txBody>
          <a:bodyPr>
            <a:normAutofit/>
          </a:bodyPr>
          <a:lstStyle/>
          <a:p>
            <a:pPr marL="0" indent="0">
              <a:buNone/>
            </a:pPr>
            <a:r>
              <a:rPr lang="en-US" sz="2000" b="1" dirty="0">
                <a:solidFill>
                  <a:srgbClr val="C00000"/>
                </a:solidFill>
              </a:rPr>
              <a:t>COMPRESSION</a:t>
            </a:r>
          </a:p>
          <a:p>
            <a:pPr marL="0" indent="0">
              <a:buNone/>
            </a:pPr>
            <a:endParaRPr lang="en-IN" sz="2000" b="1" dirty="0"/>
          </a:p>
        </p:txBody>
      </p:sp>
      <p:pic>
        <p:nvPicPr>
          <p:cNvPr id="8" name="Picture 7">
            <a:extLst>
              <a:ext uri="{FF2B5EF4-FFF2-40B4-BE49-F238E27FC236}">
                <a16:creationId xmlns:a16="http://schemas.microsoft.com/office/drawing/2014/main" id="{957B0C95-6C3A-3BEC-A388-9D9348851E51}"/>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101721" y="1440097"/>
            <a:ext cx="8835860" cy="3213040"/>
          </a:xfrm>
          <a:prstGeom prst="rect">
            <a:avLst/>
          </a:prstGeom>
        </p:spPr>
      </p:pic>
    </p:spTree>
    <p:extLst>
      <p:ext uri="{BB962C8B-B14F-4D97-AF65-F5344CB8AC3E}">
        <p14:creationId xmlns:p14="http://schemas.microsoft.com/office/powerpoint/2010/main" val="54312620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5AF30-EA50-BEF2-DF90-58D629A1F967}"/>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E5DABD4-F9D5-DA1F-D38B-A92927C59E17}"/>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1D64372-34D0-884D-6E51-049F0C3757C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8662124-9B3C-D1D8-B02A-C57FCB191A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38F77EA-A130-582C-C5C4-A54AE73B073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E423D946-AA0F-D947-16A8-5893AA4DC4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BC134F0-768B-CBE4-FC12-D8DF2C8CD18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90CCEDC-0369-0F88-4F9D-9D85BCCBBD6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7FC5813-4BB7-666F-F246-D2D1CDB0AA09}"/>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DCB898A-B575-13A7-78BD-31C35768E269}"/>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2E62B54-19F6-A7E9-3689-ABDD7D2AD173}"/>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16CBFF83-30A8-6E38-A896-E08DF6602A5E}"/>
              </a:ext>
            </a:extLst>
          </p:cNvPr>
          <p:cNvSpPr>
            <a:spLocks noGrp="1"/>
          </p:cNvSpPr>
          <p:nvPr>
            <p:ph idx="1"/>
          </p:nvPr>
        </p:nvSpPr>
        <p:spPr>
          <a:xfrm>
            <a:off x="323527" y="809060"/>
            <a:ext cx="8727889" cy="5317104"/>
          </a:xfrm>
        </p:spPr>
        <p:txBody>
          <a:bodyPr>
            <a:normAutofit/>
          </a:bodyPr>
          <a:lstStyle/>
          <a:p>
            <a:pPr marL="0" indent="0">
              <a:buNone/>
            </a:pPr>
            <a:endParaRPr lang="en-IN" sz="2000" dirty="0"/>
          </a:p>
        </p:txBody>
      </p:sp>
    </p:spTree>
    <p:extLst>
      <p:ext uri="{BB962C8B-B14F-4D97-AF65-F5344CB8AC3E}">
        <p14:creationId xmlns:p14="http://schemas.microsoft.com/office/powerpoint/2010/main" val="59669697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D89920-C2D3-4CE8-4876-F672CA8287A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3AFAACC-B08D-8575-E928-A4E179060EB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FECE2D4-8CB7-5AA4-8E6A-E8E6D2AC0A3B}"/>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E03EA332-25D5-FC77-0A47-BB25E58FE1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34855CC-1F15-13AC-0D5A-B6E5A316F9F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5513B4E-5DA5-5FE8-BCDA-C8B62387DF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8ACD57AC-661A-9321-9122-08D9F7B168B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0F8A5F5-9D47-014A-4DCA-0397479394D8}"/>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B871525-62D0-5812-3FD2-1C97186301EE}"/>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CD5B389-A056-E541-935C-BA26A17F03F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7726868-D19F-23F3-FF62-369917A60E4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CA868523-9C2C-952C-8773-C687174A9E8C}"/>
              </a:ext>
            </a:extLst>
          </p:cNvPr>
          <p:cNvSpPr>
            <a:spLocks noGrp="1"/>
          </p:cNvSpPr>
          <p:nvPr>
            <p:ph idx="1"/>
          </p:nvPr>
        </p:nvSpPr>
        <p:spPr>
          <a:xfrm>
            <a:off x="323527" y="809060"/>
            <a:ext cx="8727889" cy="5317104"/>
          </a:xfrm>
        </p:spPr>
        <p:txBody>
          <a:bodyPr>
            <a:normAutofit/>
          </a:bodyPr>
          <a:lstStyle/>
          <a:p>
            <a:pPr marL="0" indent="0">
              <a:buNone/>
            </a:pPr>
            <a:endParaRPr lang="en-IN" sz="2000" dirty="0"/>
          </a:p>
        </p:txBody>
      </p:sp>
    </p:spTree>
    <p:extLst>
      <p:ext uri="{BB962C8B-B14F-4D97-AF65-F5344CB8AC3E}">
        <p14:creationId xmlns:p14="http://schemas.microsoft.com/office/powerpoint/2010/main" val="2516017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F3036-7F88-DCBF-072F-3B3F26F3B0D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33EB2710-9A31-12A3-A240-D627ED7D9BC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BFF5E36-9E3E-14DD-5FA9-FD264FE4DD7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FBBB890-699C-1184-FB98-54C808421E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56B0338-6E85-A467-1D9C-AFE8FF2B10D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C52019A-6873-4EED-D28B-9B8454162E3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5E324115-369E-ECEF-E59F-D6D7786E764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48E1BD6-BBA6-CB2B-D23C-B749E3B5746F}"/>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A03E6AA-EBB9-CE70-11C3-A72A482A6C3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B49E091-18A6-329F-55D9-C695BB019EB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2A2C748-53C3-200E-B4FB-C84A35B6DC3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14" name="Content Placeholder 13">
            <a:extLst>
              <a:ext uri="{FF2B5EF4-FFF2-40B4-BE49-F238E27FC236}">
                <a16:creationId xmlns:a16="http://schemas.microsoft.com/office/drawing/2014/main" id="{52483EC5-0E89-9BB5-2C3B-D055177C4381}"/>
              </a:ext>
            </a:extLst>
          </p:cNvPr>
          <p:cNvSpPr>
            <a:spLocks noGrp="1"/>
          </p:cNvSpPr>
          <p:nvPr>
            <p:ph idx="1"/>
          </p:nvPr>
        </p:nvSpPr>
        <p:spPr>
          <a:xfrm>
            <a:off x="179511" y="848892"/>
            <a:ext cx="8871905" cy="5277271"/>
          </a:xfrm>
        </p:spPr>
        <p:txBody>
          <a:bodyPr>
            <a:normAutofit/>
          </a:bodyPr>
          <a:lstStyle/>
          <a:p>
            <a:pPr algn="just">
              <a:lnSpc>
                <a:spcPct val="150000"/>
              </a:lnSpc>
              <a:spcBef>
                <a:spcPts val="0"/>
              </a:spcBef>
              <a:buFont typeface="Wingdings" panose="05000000000000000000" pitchFamily="2" charset="2"/>
              <a:buChar char="§"/>
            </a:pPr>
            <a:r>
              <a:rPr lang="en-IN" sz="1900" dirty="0"/>
              <a:t>With this new paradigm, the data can be managed with Hadoop as follows: </a:t>
            </a:r>
          </a:p>
          <a:p>
            <a:pPr marL="712788" indent="-274638" algn="just">
              <a:lnSpc>
                <a:spcPct val="150000"/>
              </a:lnSpc>
              <a:spcBef>
                <a:spcPts val="0"/>
              </a:spcBef>
              <a:buFont typeface="+mj-lt"/>
              <a:buAutoNum type="arabicPeriod"/>
            </a:pPr>
            <a:r>
              <a:rPr lang="en-IN" sz="1900" dirty="0"/>
              <a:t>Distributes the data and duplicates chunks of each data file across several nodes, for example, 25--30 is one chunk of data as shown in Figure.</a:t>
            </a:r>
          </a:p>
          <a:p>
            <a:pPr marL="712788" indent="-274638" algn="just">
              <a:lnSpc>
                <a:spcPct val="150000"/>
              </a:lnSpc>
              <a:spcBef>
                <a:spcPts val="0"/>
              </a:spcBef>
              <a:buFont typeface="+mj-lt"/>
              <a:buAutoNum type="arabicPeriod"/>
            </a:pPr>
            <a:r>
              <a:rPr lang="en-IN" sz="1900" dirty="0"/>
              <a:t>Locally available compute resource is used to process each chunk of data in parallel. </a:t>
            </a:r>
          </a:p>
          <a:p>
            <a:pPr marL="712788" indent="-274638" algn="just">
              <a:lnSpc>
                <a:spcPct val="150000"/>
              </a:lnSpc>
              <a:spcBef>
                <a:spcPts val="0"/>
              </a:spcBef>
              <a:buFont typeface="+mj-lt"/>
              <a:buAutoNum type="arabicPeriod"/>
            </a:pPr>
            <a:r>
              <a:rPr lang="en-IN" sz="1900" dirty="0"/>
              <a:t>Hadoop Framework handles failover smartly and automatically. </a:t>
            </a:r>
            <a:endParaRPr lang="en-US" sz="1900" dirty="0"/>
          </a:p>
        </p:txBody>
      </p:sp>
    </p:spTree>
    <p:extLst>
      <p:ext uri="{BB962C8B-B14F-4D97-AF65-F5344CB8AC3E}">
        <p14:creationId xmlns:p14="http://schemas.microsoft.com/office/powerpoint/2010/main" val="16461705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820CD-6109-34BB-3123-7C588B8EB9D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10C8901-7372-6A7C-6ECE-9FA24DF9943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595C26E0-E5AD-2D09-9792-DC08C6205B6A}"/>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49B682B-543F-B41A-4933-5F64D8B4A0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B2D0DDD-63AB-3F66-7C34-5F97942EC30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C8A035C-D7E4-BEEB-2D8F-DD5D51B00C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938F981-67C2-70A4-7957-6A0A21D13B2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71D2E11-918F-9D10-905B-F6135E7B10F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B0652CE-4744-7BA9-7204-D5F4D53CBDF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73A8775-0565-1F15-64A7-ACCE1B7F4A3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D62BE3E-8C49-7889-8ADF-222E60AA9B6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033FCEC2-49BA-6517-B064-BAEAEF9F9870}"/>
              </a:ext>
            </a:extLst>
          </p:cNvPr>
          <p:cNvSpPr>
            <a:spLocks noGrp="1"/>
          </p:cNvSpPr>
          <p:nvPr>
            <p:ph type="title"/>
          </p:nvPr>
        </p:nvSpPr>
        <p:spPr>
          <a:xfrm>
            <a:off x="28584" y="745266"/>
            <a:ext cx="8229600" cy="455238"/>
          </a:xfrm>
        </p:spPr>
        <p:txBody>
          <a:bodyPr>
            <a:normAutofit/>
          </a:bodyPr>
          <a:lstStyle/>
          <a:p>
            <a:pPr algn="l"/>
            <a:r>
              <a:rPr lang="en-US" sz="2000" b="1" dirty="0">
                <a:solidFill>
                  <a:srgbClr val="C00000"/>
                </a:solidFill>
              </a:rPr>
              <a:t>WHY NOT RDBMS? </a:t>
            </a:r>
          </a:p>
        </p:txBody>
      </p:sp>
      <p:sp>
        <p:nvSpPr>
          <p:cNvPr id="8" name="Content Placeholder 7">
            <a:extLst>
              <a:ext uri="{FF2B5EF4-FFF2-40B4-BE49-F238E27FC236}">
                <a16:creationId xmlns:a16="http://schemas.microsoft.com/office/drawing/2014/main" id="{8FF50170-7C32-8110-D303-283484A36349}"/>
              </a:ext>
            </a:extLst>
          </p:cNvPr>
          <p:cNvSpPr>
            <a:spLocks noGrp="1"/>
          </p:cNvSpPr>
          <p:nvPr>
            <p:ph idx="1"/>
          </p:nvPr>
        </p:nvSpPr>
        <p:spPr>
          <a:xfrm>
            <a:off x="136047" y="1152013"/>
            <a:ext cx="8871905" cy="4639535"/>
          </a:xfrm>
        </p:spPr>
        <p:txBody>
          <a:bodyPr>
            <a:normAutofit/>
          </a:bodyPr>
          <a:lstStyle/>
          <a:p>
            <a:pPr algn="just">
              <a:lnSpc>
                <a:spcPct val="150000"/>
              </a:lnSpc>
              <a:spcBef>
                <a:spcPts val="0"/>
              </a:spcBef>
              <a:buFont typeface="Wingdings" panose="05000000000000000000" pitchFamily="2" charset="2"/>
              <a:buChar char="§"/>
            </a:pPr>
            <a:r>
              <a:rPr lang="en-IN" sz="1900" dirty="0">
                <a:latin typeface="+mj-lt"/>
              </a:rPr>
              <a:t>RDBMS is not suitable for storing and processing large files, images, and videos.</a:t>
            </a:r>
          </a:p>
          <a:p>
            <a:pPr algn="just">
              <a:lnSpc>
                <a:spcPct val="150000"/>
              </a:lnSpc>
              <a:spcBef>
                <a:spcPts val="0"/>
              </a:spcBef>
              <a:buFont typeface="Wingdings" panose="05000000000000000000" pitchFamily="2" charset="2"/>
              <a:buChar char="§"/>
            </a:pPr>
            <a:r>
              <a:rPr lang="en-IN" sz="1900" dirty="0">
                <a:latin typeface="+mj-lt"/>
              </a:rPr>
              <a:t>RDBMS is not a good choice when it comes to advanced analytics involving machine learning.</a:t>
            </a:r>
          </a:p>
          <a:p>
            <a:pPr algn="just">
              <a:lnSpc>
                <a:spcPct val="150000"/>
              </a:lnSpc>
              <a:spcBef>
                <a:spcPts val="0"/>
              </a:spcBef>
              <a:buFont typeface="Wingdings" panose="05000000000000000000" pitchFamily="2" charset="2"/>
              <a:buChar char="§"/>
            </a:pPr>
            <a:r>
              <a:rPr lang="en-IN" sz="1900" dirty="0">
                <a:latin typeface="+mj-lt"/>
              </a:rPr>
              <a:t>Figure below describes the RDBM system with respect to cost and storage. It calls for huge investment as the volume of data shows upward trend. </a:t>
            </a:r>
            <a:endParaRPr lang="en-US" sz="1900" dirty="0">
              <a:latin typeface="+mj-lt"/>
            </a:endParaRPr>
          </a:p>
        </p:txBody>
      </p:sp>
      <p:pic>
        <p:nvPicPr>
          <p:cNvPr id="14" name="Picture 13">
            <a:extLst>
              <a:ext uri="{FF2B5EF4-FFF2-40B4-BE49-F238E27FC236}">
                <a16:creationId xmlns:a16="http://schemas.microsoft.com/office/drawing/2014/main" id="{490EAC1D-03CA-2614-74A1-4BE758D2A3BC}"/>
              </a:ext>
            </a:extLst>
          </p:cNvPr>
          <p:cNvPicPr>
            <a:picLocks noChangeAspect="1"/>
          </p:cNvPicPr>
          <p:nvPr/>
        </p:nvPicPr>
        <p:blipFill>
          <a:blip r:embed="rId7"/>
          <a:stretch>
            <a:fillRect/>
          </a:stretch>
        </p:blipFill>
        <p:spPr>
          <a:xfrm>
            <a:off x="1907704" y="3392538"/>
            <a:ext cx="4032448" cy="2897567"/>
          </a:xfrm>
          <a:prstGeom prst="rect">
            <a:avLst/>
          </a:prstGeom>
        </p:spPr>
      </p:pic>
    </p:spTree>
    <p:extLst>
      <p:ext uri="{BB962C8B-B14F-4D97-AF65-F5344CB8AC3E}">
        <p14:creationId xmlns:p14="http://schemas.microsoft.com/office/powerpoint/2010/main" val="24548631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43A52-FE99-08E7-DFEF-9DA903C217DA}"/>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589ADEB-ACFD-420F-32DD-4474CA33589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CFBE0D8-7991-1A94-2622-19C8A579D4A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62AB08F-8329-EDE7-EB3F-C45A01B1A2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9499F57-309B-45B1-C68C-8E439BCA30A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4A40A1E-953A-BA9A-49A5-63CA338F1C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FD0CAC45-7CF2-963D-ECA7-E3508F8E2AF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295B45F6-7991-33DC-345E-932803FBEA0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C57812A2-CDA6-C3A2-938E-C5CFFF6C171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F4BE6F9-02B4-AC8F-3A25-14FA338E0C99}"/>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ADE302B-5D97-CB86-D79D-93099D015CB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9656C3E2-2EDB-A659-7444-9AF44DDE4813}"/>
              </a:ext>
            </a:extLst>
          </p:cNvPr>
          <p:cNvSpPr>
            <a:spLocks noGrp="1"/>
          </p:cNvSpPr>
          <p:nvPr>
            <p:ph type="title"/>
          </p:nvPr>
        </p:nvSpPr>
        <p:spPr>
          <a:xfrm>
            <a:off x="168010" y="731837"/>
            <a:ext cx="8229600" cy="505422"/>
          </a:xfrm>
        </p:spPr>
        <p:txBody>
          <a:bodyPr>
            <a:normAutofit/>
          </a:bodyPr>
          <a:lstStyle/>
          <a:p>
            <a:pPr algn="l"/>
            <a:r>
              <a:rPr lang="en-US" sz="2000" b="1" dirty="0">
                <a:solidFill>
                  <a:srgbClr val="C00000"/>
                </a:solidFill>
              </a:rPr>
              <a:t>RDBMS versus HADOOP </a:t>
            </a:r>
          </a:p>
        </p:txBody>
      </p:sp>
      <p:pic>
        <p:nvPicPr>
          <p:cNvPr id="14" name="Content Placeholder 13">
            <a:extLst>
              <a:ext uri="{FF2B5EF4-FFF2-40B4-BE49-F238E27FC236}">
                <a16:creationId xmlns:a16="http://schemas.microsoft.com/office/drawing/2014/main" id="{CCA3AD39-75DF-D482-BB81-E682D7FAC17E}"/>
              </a:ext>
            </a:extLst>
          </p:cNvPr>
          <p:cNvPicPr>
            <a:picLocks noGrp="1" noChangeAspect="1"/>
          </p:cNvPicPr>
          <p:nvPr>
            <p:ph idx="1"/>
          </p:nvPr>
        </p:nvPicPr>
        <p:blipFill>
          <a:blip r:embed="rId7"/>
          <a:stretch>
            <a:fillRect/>
          </a:stretch>
        </p:blipFill>
        <p:spPr>
          <a:xfrm>
            <a:off x="168009" y="1328173"/>
            <a:ext cx="8883407" cy="4319595"/>
          </a:xfrm>
        </p:spPr>
      </p:pic>
    </p:spTree>
    <p:extLst>
      <p:ext uri="{BB962C8B-B14F-4D97-AF65-F5344CB8AC3E}">
        <p14:creationId xmlns:p14="http://schemas.microsoft.com/office/powerpoint/2010/main" val="3148942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5B8DE-B0BB-92BF-EC49-255954A90F7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89659FF-D6CD-9052-4FB0-A70B6989BFD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0EB1A22-6891-C17E-D6B2-037D5246988F}"/>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400D542-D2DA-3530-140D-4ABE08941F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770DE43-09C9-F3E8-01C6-C295DB98B91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97D80A5-0DC0-687D-583D-867E7F1520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1131A333-B213-A480-BFC6-E00318E46E5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9005366-046F-B4FD-CB38-DC7077244C9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2A1D25D-E87E-57F9-ABD6-19AF2886E6E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09F828C-268D-825B-0B10-C190C51A463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30692FD-644E-276C-CAD9-84D062267CD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E03B815B-53CA-7EBA-0B8A-2EF0474D2FA4}"/>
              </a:ext>
            </a:extLst>
          </p:cNvPr>
          <p:cNvSpPr>
            <a:spLocks noGrp="1"/>
          </p:cNvSpPr>
          <p:nvPr>
            <p:ph type="title"/>
          </p:nvPr>
        </p:nvSpPr>
        <p:spPr>
          <a:xfrm>
            <a:off x="0" y="649395"/>
            <a:ext cx="8229600" cy="719114"/>
          </a:xfrm>
        </p:spPr>
        <p:txBody>
          <a:bodyPr>
            <a:normAutofit/>
          </a:bodyPr>
          <a:lstStyle/>
          <a:p>
            <a:pPr algn="l"/>
            <a:r>
              <a:rPr lang="en-US" sz="2000" b="1" dirty="0">
                <a:solidFill>
                  <a:srgbClr val="C00000"/>
                </a:solidFill>
              </a:rPr>
              <a:t>DISTRIBUTED COMPUTING CHALLENGES </a:t>
            </a:r>
          </a:p>
        </p:txBody>
      </p:sp>
      <p:sp>
        <p:nvSpPr>
          <p:cNvPr id="8" name="Content Placeholder 7">
            <a:extLst>
              <a:ext uri="{FF2B5EF4-FFF2-40B4-BE49-F238E27FC236}">
                <a16:creationId xmlns:a16="http://schemas.microsoft.com/office/drawing/2014/main" id="{AECCBA8B-546A-5F7E-02E5-E870117B2488}"/>
              </a:ext>
            </a:extLst>
          </p:cNvPr>
          <p:cNvSpPr>
            <a:spLocks noGrp="1"/>
          </p:cNvSpPr>
          <p:nvPr>
            <p:ph idx="1"/>
          </p:nvPr>
        </p:nvSpPr>
        <p:spPr>
          <a:xfrm>
            <a:off x="179511" y="1437132"/>
            <a:ext cx="8871905" cy="4944196"/>
          </a:xfrm>
        </p:spPr>
        <p:txBody>
          <a:bodyPr>
            <a:normAutofit/>
          </a:bodyPr>
          <a:lstStyle/>
          <a:p>
            <a:pPr algn="just">
              <a:lnSpc>
                <a:spcPct val="150000"/>
              </a:lnSpc>
              <a:spcBef>
                <a:spcPts val="0"/>
              </a:spcBef>
            </a:pPr>
            <a:r>
              <a:rPr lang="en-US" sz="1900" dirty="0"/>
              <a:t>Two major challenges. </a:t>
            </a:r>
          </a:p>
          <a:p>
            <a:pPr marL="530225" indent="-255588" algn="just">
              <a:lnSpc>
                <a:spcPct val="150000"/>
              </a:lnSpc>
              <a:spcBef>
                <a:spcPts val="0"/>
              </a:spcBef>
              <a:buFont typeface="+mj-lt"/>
              <a:buAutoNum type="arabicPeriod"/>
            </a:pPr>
            <a:r>
              <a:rPr lang="en-US" sz="1900" dirty="0"/>
              <a:t>Hardware Failure</a:t>
            </a:r>
          </a:p>
          <a:p>
            <a:pPr marL="530225" indent="-255588" algn="just">
              <a:lnSpc>
                <a:spcPct val="150000"/>
              </a:lnSpc>
              <a:spcBef>
                <a:spcPts val="0"/>
              </a:spcBef>
              <a:buFont typeface="+mj-lt"/>
              <a:buAutoNum type="arabicPeriod"/>
            </a:pPr>
            <a:r>
              <a:rPr lang="en-IN" sz="1900" dirty="0"/>
              <a:t>How to Process This Gigantic Store of Data? </a:t>
            </a:r>
          </a:p>
          <a:p>
            <a:pPr marL="273050" indent="-180975" algn="just">
              <a:lnSpc>
                <a:spcPct val="150000"/>
              </a:lnSpc>
              <a:spcBef>
                <a:spcPts val="0"/>
              </a:spcBef>
              <a:buNone/>
            </a:pPr>
            <a:r>
              <a:rPr lang="en-US" sz="1900" b="1" dirty="0"/>
              <a:t>Hardware Failure</a:t>
            </a:r>
          </a:p>
          <a:p>
            <a:pPr marL="617537" algn="just">
              <a:lnSpc>
                <a:spcPct val="150000"/>
              </a:lnSpc>
              <a:spcBef>
                <a:spcPts val="0"/>
              </a:spcBef>
              <a:buFont typeface="Wingdings" panose="05000000000000000000" pitchFamily="2" charset="2"/>
              <a:buChar char="§"/>
            </a:pPr>
            <a:r>
              <a:rPr lang="en-IN" sz="1900" dirty="0"/>
              <a:t>In a distributed system, several servers are networked together. This implies that more often than not, there may be a possibility of hardware failure.</a:t>
            </a:r>
          </a:p>
          <a:p>
            <a:pPr marL="617537" algn="just">
              <a:lnSpc>
                <a:spcPct val="150000"/>
              </a:lnSpc>
              <a:spcBef>
                <a:spcPts val="0"/>
              </a:spcBef>
              <a:buFont typeface="Wingdings" panose="05000000000000000000" pitchFamily="2" charset="2"/>
              <a:buChar char="§"/>
            </a:pPr>
            <a:r>
              <a:rPr lang="en-IN" sz="1900" dirty="0"/>
              <a:t>And when such a failure does happen, how does one retrieve the  data that was stored in the system? </a:t>
            </a:r>
          </a:p>
          <a:p>
            <a:pPr marL="617537" algn="just">
              <a:lnSpc>
                <a:spcPct val="150000"/>
              </a:lnSpc>
              <a:spcBef>
                <a:spcPts val="0"/>
              </a:spcBef>
              <a:buFont typeface="Wingdings" panose="05000000000000000000" pitchFamily="2" charset="2"/>
              <a:buChar char="§"/>
            </a:pPr>
            <a:r>
              <a:rPr lang="en-IN" sz="1900" dirty="0"/>
              <a:t>Just to explain further - a regular hard disk may fail once in years. And when you have 1000 such hard disks, there is a possibility of at least a few being down every day.</a:t>
            </a:r>
          </a:p>
        </p:txBody>
      </p:sp>
    </p:spTree>
    <p:extLst>
      <p:ext uri="{BB962C8B-B14F-4D97-AF65-F5344CB8AC3E}">
        <p14:creationId xmlns:p14="http://schemas.microsoft.com/office/powerpoint/2010/main" val="42391176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78BE5-AB6C-B12B-A99B-019775BEF98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1616A57B-B2D8-4B3F-7613-4DA1088648B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354B61C-3FDD-2081-9372-C5778FF9B3D2}"/>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72CA7AC-AEBD-3E86-4D6E-23085040E8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A4CEEFA-FD63-2DBF-3BBE-B043D5AE2DA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0958C200-5BAC-7F92-ADA1-FFD36EBB6D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04B4E40-0A74-428B-C9E2-3740BABDB5E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D27BD4EB-710D-2A45-BB46-BE1AD3571D2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8EC7D6C-80D8-F55E-7F00-CC08BFEDEEE2}"/>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E3139687-1CE1-B286-6527-F61011B110E2}"/>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13ED7DF-E30D-5DF9-FB11-127610CC8E58}"/>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60C8C73A-856D-5B4E-42F0-5523984FAC14}"/>
              </a:ext>
            </a:extLst>
          </p:cNvPr>
          <p:cNvPicPr>
            <a:picLocks noGrp="1" noChangeAspect="1"/>
          </p:cNvPicPr>
          <p:nvPr>
            <p:ph idx="1"/>
          </p:nvPr>
        </p:nvPicPr>
        <p:blipFill>
          <a:blip r:embed="rId7"/>
          <a:stretch>
            <a:fillRect/>
          </a:stretch>
        </p:blipFill>
        <p:spPr>
          <a:xfrm>
            <a:off x="445581" y="692395"/>
            <a:ext cx="8044644" cy="1872208"/>
          </a:xfrm>
        </p:spPr>
      </p:pic>
      <p:sp>
        <p:nvSpPr>
          <p:cNvPr id="14" name="TextBox 13">
            <a:extLst>
              <a:ext uri="{FF2B5EF4-FFF2-40B4-BE49-F238E27FC236}">
                <a16:creationId xmlns:a16="http://schemas.microsoft.com/office/drawing/2014/main" id="{BCED9B12-5929-669D-C126-CC6AFFAB98D3}"/>
              </a:ext>
            </a:extLst>
          </p:cNvPr>
          <p:cNvSpPr txBox="1"/>
          <p:nvPr/>
        </p:nvSpPr>
        <p:spPr>
          <a:xfrm>
            <a:off x="179512" y="2639525"/>
            <a:ext cx="8811813" cy="3373359"/>
          </a:xfrm>
          <a:prstGeom prst="rect">
            <a:avLst/>
          </a:prstGeom>
          <a:noFill/>
        </p:spPr>
        <p:txBody>
          <a:bodyPr wrap="square">
            <a:spAutoFit/>
          </a:bodyPr>
          <a:lstStyle/>
          <a:p>
            <a:pPr marL="530225" indent="-255588" algn="just" defTabSz="530225">
              <a:lnSpc>
                <a:spcPct val="150000"/>
              </a:lnSpc>
              <a:spcBef>
                <a:spcPts val="0"/>
              </a:spcBef>
              <a:buFont typeface="Wingdings" panose="05000000000000000000" pitchFamily="2" charset="2"/>
              <a:buChar char="§"/>
            </a:pPr>
            <a:r>
              <a:rPr lang="en-IN" sz="1800" dirty="0"/>
              <a:t>Hadoop has an answer to this problem in Replication Factor (RF). Replication Factor connotes the number of data copies of a given data item/data block stored across the network.</a:t>
            </a:r>
          </a:p>
          <a:p>
            <a:pPr marL="274637" algn="just" defTabSz="530225">
              <a:lnSpc>
                <a:spcPct val="150000"/>
              </a:lnSpc>
              <a:spcBef>
                <a:spcPts val="0"/>
              </a:spcBef>
            </a:pPr>
            <a:r>
              <a:rPr lang="en-IN" b="1" dirty="0"/>
              <a:t>How to Process This Gigantic Store of Data? </a:t>
            </a:r>
          </a:p>
          <a:p>
            <a:pPr marL="560387" indent="-285750" algn="just" defTabSz="530225">
              <a:lnSpc>
                <a:spcPct val="150000"/>
              </a:lnSpc>
              <a:spcBef>
                <a:spcPts val="0"/>
              </a:spcBef>
              <a:buFont typeface="Wingdings" panose="05000000000000000000" pitchFamily="2" charset="2"/>
              <a:buChar char="§"/>
            </a:pPr>
            <a:r>
              <a:rPr lang="en-IN" dirty="0"/>
              <a:t>In a distributed system, the data is spread across the network on several machines.</a:t>
            </a:r>
          </a:p>
          <a:p>
            <a:pPr marL="560387" indent="-285750" algn="just" defTabSz="530225">
              <a:lnSpc>
                <a:spcPct val="150000"/>
              </a:lnSpc>
              <a:spcBef>
                <a:spcPts val="0"/>
              </a:spcBef>
              <a:buFont typeface="Wingdings" panose="05000000000000000000" pitchFamily="2" charset="2"/>
              <a:buChar char="§"/>
            </a:pPr>
            <a:r>
              <a:rPr lang="en-IN" dirty="0"/>
              <a:t>A key challenge here is to integrate the data available on several machines prior to processing it. </a:t>
            </a:r>
          </a:p>
          <a:p>
            <a:pPr marL="560387" indent="-285750" algn="just" defTabSz="530225">
              <a:lnSpc>
                <a:spcPct val="150000"/>
              </a:lnSpc>
              <a:spcBef>
                <a:spcPts val="0"/>
              </a:spcBef>
              <a:buFont typeface="Wingdings" panose="05000000000000000000" pitchFamily="2" charset="2"/>
              <a:buChar char="§"/>
            </a:pPr>
            <a:r>
              <a:rPr lang="en-IN" dirty="0"/>
              <a:t>Hadoop solves this problem by using MapReduce Programming.  </a:t>
            </a:r>
            <a:endParaRPr lang="en-US" sz="1800" dirty="0"/>
          </a:p>
        </p:txBody>
      </p:sp>
    </p:spTree>
    <p:extLst>
      <p:ext uri="{BB962C8B-B14F-4D97-AF65-F5344CB8AC3E}">
        <p14:creationId xmlns:p14="http://schemas.microsoft.com/office/powerpoint/2010/main" val="5798584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B9326-43E3-4A85-E107-5A444B3586D7}"/>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81277A05-C89B-44D1-8EA5-6D885DFC29C1}"/>
              </a:ext>
            </a:extLst>
          </p:cNvPr>
          <p:cNvPicPr/>
          <p:nvPr/>
        </p:nvPicPr>
        <p:blipFill>
          <a:blip r:embed="rId3"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E824ECB7-91E2-85D5-2487-C32B5672856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203C0E7-9AC1-1D71-A727-1533A30726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57F4949-D12E-3F04-CE1E-58067683C78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E0F3219-927E-7E1D-6218-FDC8E24F909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8CDC63A-A999-5CC0-16FC-3915E8D2CD6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4922444-2DBA-9280-6496-3AF85FB5610A}"/>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1C84E25-8A7F-DEB4-9A00-5FD9942520E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1925ECAB-F3E6-9CCB-158D-4E715C479FE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16CAB9F-91DE-EE80-EB5F-6E3A94824C5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ED13385D-F9A8-2512-ED40-CC8B97ED55DB}"/>
              </a:ext>
            </a:extLst>
          </p:cNvPr>
          <p:cNvSpPr>
            <a:spLocks noGrp="1"/>
          </p:cNvSpPr>
          <p:nvPr>
            <p:ph type="title"/>
          </p:nvPr>
        </p:nvSpPr>
        <p:spPr>
          <a:xfrm>
            <a:off x="92583" y="698041"/>
            <a:ext cx="8229600" cy="593433"/>
          </a:xfrm>
        </p:spPr>
        <p:txBody>
          <a:bodyPr>
            <a:normAutofit/>
          </a:bodyPr>
          <a:lstStyle/>
          <a:p>
            <a:pPr algn="l"/>
            <a:r>
              <a:rPr lang="en-US" sz="2000" b="1" dirty="0">
                <a:solidFill>
                  <a:srgbClr val="C00000"/>
                </a:solidFill>
              </a:rPr>
              <a:t>History of Hadoop </a:t>
            </a:r>
          </a:p>
        </p:txBody>
      </p:sp>
      <p:sp>
        <p:nvSpPr>
          <p:cNvPr id="8" name="Content Placeholder 7">
            <a:extLst>
              <a:ext uri="{FF2B5EF4-FFF2-40B4-BE49-F238E27FC236}">
                <a16:creationId xmlns:a16="http://schemas.microsoft.com/office/drawing/2014/main" id="{6217B0F0-4D29-2D59-C630-DB7E0E1A0631}"/>
              </a:ext>
            </a:extLst>
          </p:cNvPr>
          <p:cNvSpPr>
            <a:spLocks noGrp="1"/>
          </p:cNvSpPr>
          <p:nvPr>
            <p:ph idx="1"/>
          </p:nvPr>
        </p:nvSpPr>
        <p:spPr>
          <a:xfrm>
            <a:off x="111419" y="1126681"/>
            <a:ext cx="8939998" cy="4887994"/>
          </a:xfrm>
        </p:spPr>
        <p:txBody>
          <a:bodyPr>
            <a:normAutofit/>
          </a:bodyPr>
          <a:lstStyle/>
          <a:p>
            <a:pPr algn="just">
              <a:lnSpc>
                <a:spcPct val="150000"/>
              </a:lnSpc>
              <a:spcBef>
                <a:spcPts val="0"/>
              </a:spcBef>
              <a:buFont typeface="Wingdings" panose="05000000000000000000" pitchFamily="2" charset="2"/>
              <a:buChar char="§"/>
            </a:pPr>
            <a:r>
              <a:rPr lang="en-IN" sz="2000" dirty="0"/>
              <a:t>Hadoop was created by Doug Cutting, the creator of Apache Lucene (a commonly used text search library).</a:t>
            </a:r>
          </a:p>
          <a:p>
            <a:pPr algn="just">
              <a:lnSpc>
                <a:spcPct val="150000"/>
              </a:lnSpc>
              <a:spcBef>
                <a:spcPts val="0"/>
              </a:spcBef>
              <a:buFont typeface="Wingdings" panose="05000000000000000000" pitchFamily="2" charset="2"/>
              <a:buChar char="§"/>
            </a:pPr>
            <a:r>
              <a:rPr lang="en-IN" sz="2000" dirty="0"/>
              <a:t>Hadoop is a part of the Apache </a:t>
            </a:r>
            <a:r>
              <a:rPr lang="en-IN" sz="2000" dirty="0" err="1"/>
              <a:t>Nutch</a:t>
            </a:r>
            <a:r>
              <a:rPr lang="en-IN" sz="2000" dirty="0"/>
              <a:t> (Yahoo) project (an open-source web search engine) and also a part of the Lucene project. </a:t>
            </a:r>
          </a:p>
          <a:p>
            <a:pPr algn="just">
              <a:lnSpc>
                <a:spcPct val="150000"/>
              </a:lnSpc>
              <a:spcBef>
                <a:spcPts val="0"/>
              </a:spcBef>
              <a:buFont typeface="Wingdings" panose="05000000000000000000" pitchFamily="2" charset="2"/>
              <a:buChar char="§"/>
            </a:pPr>
            <a:endParaRPr lang="en-US" sz="2000" dirty="0"/>
          </a:p>
        </p:txBody>
      </p:sp>
      <p:pic>
        <p:nvPicPr>
          <p:cNvPr id="9" name="Picture 8">
            <a:extLst>
              <a:ext uri="{FF2B5EF4-FFF2-40B4-BE49-F238E27FC236}">
                <a16:creationId xmlns:a16="http://schemas.microsoft.com/office/drawing/2014/main" id="{DC275A22-BFD4-A12B-52ED-41BAE9D65A5F}"/>
              </a:ext>
            </a:extLst>
          </p:cNvPr>
          <p:cNvPicPr>
            <a:picLocks noChangeAspect="1"/>
          </p:cNvPicPr>
          <p:nvPr/>
        </p:nvPicPr>
        <p:blipFill>
          <a:blip r:embed="rId8"/>
          <a:stretch>
            <a:fillRect/>
          </a:stretch>
        </p:blipFill>
        <p:spPr>
          <a:xfrm>
            <a:off x="545012" y="3083121"/>
            <a:ext cx="7332356" cy="2780703"/>
          </a:xfrm>
          <a:prstGeom prst="rect">
            <a:avLst/>
          </a:prstGeom>
        </p:spPr>
      </p:pic>
    </p:spTree>
    <p:extLst>
      <p:ext uri="{BB962C8B-B14F-4D97-AF65-F5344CB8AC3E}">
        <p14:creationId xmlns:p14="http://schemas.microsoft.com/office/powerpoint/2010/main" val="2069360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EEC339-3139-F122-CEFE-4336F8AE4AA2}"/>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383FE17-CCF7-15AB-BE5F-50A6664DB113}"/>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C1C79CEA-D285-C03F-CF86-BAB3F7B2577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20B7FEE-D99D-ED0C-E393-3B2F7B72C3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E3288F7-3A3B-EE5F-ADFB-8FDB00D6A9D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8748C18-35C1-6F84-9BA6-2E67B4D65ED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1923211-B024-8025-BDAE-1E59C9C37D7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4804D89-ED5D-0DE7-CC15-179F13548C5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3424398-7FF5-3B2C-61AC-FBE58A23EB7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C06562B-0EDD-2631-3450-62DE868AC0E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9FA0CB5A-EAED-22FB-32CE-285409CA919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E3D6E581-50A0-A01E-10F6-CB6DCCF62ABE}"/>
              </a:ext>
            </a:extLst>
          </p:cNvPr>
          <p:cNvSpPr>
            <a:spLocks noGrp="1"/>
          </p:cNvSpPr>
          <p:nvPr>
            <p:ph type="title"/>
          </p:nvPr>
        </p:nvSpPr>
        <p:spPr>
          <a:xfrm>
            <a:off x="179512" y="790425"/>
            <a:ext cx="8229600" cy="534421"/>
          </a:xfrm>
        </p:spPr>
        <p:txBody>
          <a:bodyPr>
            <a:normAutofit/>
          </a:bodyPr>
          <a:lstStyle/>
          <a:p>
            <a:pPr algn="l"/>
            <a:r>
              <a:rPr lang="en-US" sz="2000" b="1" dirty="0">
                <a:solidFill>
                  <a:schemeClr val="tx2"/>
                </a:solidFill>
              </a:rPr>
              <a:t>The Name "Hadoop"</a:t>
            </a:r>
          </a:p>
        </p:txBody>
      </p:sp>
      <p:sp>
        <p:nvSpPr>
          <p:cNvPr id="8" name="Content Placeholder 7">
            <a:extLst>
              <a:ext uri="{FF2B5EF4-FFF2-40B4-BE49-F238E27FC236}">
                <a16:creationId xmlns:a16="http://schemas.microsoft.com/office/drawing/2014/main" id="{F14F4DE2-1922-EB29-1F41-FEA1E3A26C30}"/>
              </a:ext>
            </a:extLst>
          </p:cNvPr>
          <p:cNvSpPr>
            <a:spLocks noGrp="1"/>
          </p:cNvSpPr>
          <p:nvPr>
            <p:ph idx="1"/>
          </p:nvPr>
        </p:nvSpPr>
        <p:spPr>
          <a:xfrm>
            <a:off x="323527" y="1456640"/>
            <a:ext cx="8727889" cy="4669524"/>
          </a:xfrm>
        </p:spPr>
        <p:txBody>
          <a:bodyPr>
            <a:normAutofit/>
          </a:bodyPr>
          <a:lstStyle/>
          <a:p>
            <a:pPr algn="just">
              <a:lnSpc>
                <a:spcPct val="150000"/>
              </a:lnSpc>
              <a:spcBef>
                <a:spcPts val="0"/>
              </a:spcBef>
              <a:buFont typeface="Wingdings" panose="05000000000000000000" pitchFamily="2" charset="2"/>
              <a:buChar char="§"/>
            </a:pPr>
            <a:r>
              <a:rPr lang="en-IN" sz="2000" dirty="0"/>
              <a:t>The name Hadoop is not an acronym; it's a made-up name. </a:t>
            </a:r>
          </a:p>
          <a:p>
            <a:pPr algn="just">
              <a:lnSpc>
                <a:spcPct val="150000"/>
              </a:lnSpc>
              <a:spcBef>
                <a:spcPts val="0"/>
              </a:spcBef>
              <a:buFont typeface="Wingdings" panose="05000000000000000000" pitchFamily="2" charset="2"/>
              <a:buChar char="§"/>
            </a:pPr>
            <a:r>
              <a:rPr lang="en-IN" sz="2000" dirty="0"/>
              <a:t>The project creator, Doug Cutting, explains how the name came about:</a:t>
            </a:r>
          </a:p>
          <a:p>
            <a:pPr marL="530225" indent="0" algn="just">
              <a:lnSpc>
                <a:spcPct val="150000"/>
              </a:lnSpc>
              <a:spcBef>
                <a:spcPts val="0"/>
              </a:spcBef>
              <a:buNone/>
            </a:pPr>
            <a:r>
              <a:rPr lang="en-IN" sz="2000" b="1" i="1" dirty="0"/>
              <a:t> " The name my kid gave a stuffed yellow elephant. Short, relatively easy to  spell and pronounce, meaningless, and not used elsewhere: those are my naming criteria. Kids are good at generating such Googol is a kid’s  term.” </a:t>
            </a:r>
          </a:p>
          <a:p>
            <a:pPr marL="530225" indent="0" algn="just">
              <a:lnSpc>
                <a:spcPct val="150000"/>
              </a:lnSpc>
              <a:spcBef>
                <a:spcPts val="0"/>
              </a:spcBef>
              <a:buNone/>
            </a:pPr>
            <a:endParaRPr lang="en-IN" sz="2000" b="1" i="1" dirty="0"/>
          </a:p>
          <a:p>
            <a:pPr marL="365125" indent="-365125" algn="just" defTabSz="274638">
              <a:lnSpc>
                <a:spcPct val="150000"/>
              </a:lnSpc>
              <a:spcBef>
                <a:spcPts val="0"/>
              </a:spcBef>
              <a:buFont typeface="Wingdings" panose="05000000000000000000" pitchFamily="2" charset="2"/>
              <a:buChar char="§"/>
            </a:pPr>
            <a:r>
              <a:rPr lang="en-IN" sz="1900" dirty="0"/>
              <a:t>subprojects and "</a:t>
            </a:r>
            <a:r>
              <a:rPr lang="en-IN" sz="1900" dirty="0" err="1"/>
              <a:t>contrib</a:t>
            </a:r>
            <a:r>
              <a:rPr lang="en-IN" sz="1900" dirty="0"/>
              <a:t> modules in Hadoop also tend to have names that are unrelated to their function, ten with an elephant or other animal theme ("Pig", for example). </a:t>
            </a:r>
            <a:endParaRPr lang="en-US" sz="1900" b="1" i="1" dirty="0"/>
          </a:p>
        </p:txBody>
      </p:sp>
      <p:pic>
        <p:nvPicPr>
          <p:cNvPr id="9" name="Picture 8">
            <a:extLst>
              <a:ext uri="{FF2B5EF4-FFF2-40B4-BE49-F238E27FC236}">
                <a16:creationId xmlns:a16="http://schemas.microsoft.com/office/drawing/2014/main" id="{7FB1CE8E-7F69-1704-05CC-DC4E78FF388B}"/>
              </a:ext>
            </a:extLst>
          </p:cNvPr>
          <p:cNvPicPr>
            <a:picLocks noChangeAspect="1"/>
          </p:cNvPicPr>
          <p:nvPr/>
        </p:nvPicPr>
        <p:blipFill>
          <a:blip r:embed="rId7"/>
          <a:stretch>
            <a:fillRect/>
          </a:stretch>
        </p:blipFill>
        <p:spPr>
          <a:xfrm>
            <a:off x="6401990" y="1068176"/>
            <a:ext cx="2505075" cy="600075"/>
          </a:xfrm>
          <a:prstGeom prst="rect">
            <a:avLst/>
          </a:prstGeom>
        </p:spPr>
      </p:pic>
    </p:spTree>
    <p:extLst>
      <p:ext uri="{BB962C8B-B14F-4D97-AF65-F5344CB8AC3E}">
        <p14:creationId xmlns:p14="http://schemas.microsoft.com/office/powerpoint/2010/main" val="2585599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EF991-43D6-6020-F187-42B722E29D5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3194DEE-5051-D300-2DFE-B73B38E79E5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2CFED8E-68C3-863A-7973-D4D5CA36A4D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E4D2EA2-4E26-4355-0072-B256BAD925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ACCAEECC-2AE3-1BA5-B9F7-9B92B95976C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2ADDA10-D73C-21CA-71D2-35C8394B950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45D4F3C-35BE-D716-FD95-F4CD6CEFFB0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F0822165-3D90-176D-DE98-239C5395C918}"/>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13CC768-CC4B-8B59-0832-AF10C9104B81}"/>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E73EEAA-BA8E-5424-0EB5-F52ECF2B774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B8AB6A9-376D-F5C3-F05C-7AF348530C5B}"/>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2D31FEF6-0A17-18E4-B5C4-0D8971399B01}"/>
              </a:ext>
            </a:extLst>
          </p:cNvPr>
          <p:cNvSpPr>
            <a:spLocks noGrp="1"/>
          </p:cNvSpPr>
          <p:nvPr>
            <p:ph type="title"/>
          </p:nvPr>
        </p:nvSpPr>
        <p:spPr>
          <a:xfrm>
            <a:off x="96215" y="731836"/>
            <a:ext cx="8229600" cy="639742"/>
          </a:xfrm>
        </p:spPr>
        <p:txBody>
          <a:bodyPr>
            <a:normAutofit/>
          </a:bodyPr>
          <a:lstStyle/>
          <a:p>
            <a:pPr algn="l"/>
            <a:r>
              <a:rPr lang="en-US" sz="2000" b="1" dirty="0">
                <a:solidFill>
                  <a:srgbClr val="C00000"/>
                </a:solidFill>
              </a:rPr>
              <a:t>Hadoop overview </a:t>
            </a:r>
          </a:p>
        </p:txBody>
      </p:sp>
      <p:sp>
        <p:nvSpPr>
          <p:cNvPr id="8" name="Content Placeholder 7">
            <a:extLst>
              <a:ext uri="{FF2B5EF4-FFF2-40B4-BE49-F238E27FC236}">
                <a16:creationId xmlns:a16="http://schemas.microsoft.com/office/drawing/2014/main" id="{C2C5AA8E-0AA4-59BA-26E2-ECEC8F6C024C}"/>
              </a:ext>
            </a:extLst>
          </p:cNvPr>
          <p:cNvSpPr>
            <a:spLocks noGrp="1"/>
          </p:cNvSpPr>
          <p:nvPr>
            <p:ph idx="1"/>
          </p:nvPr>
        </p:nvSpPr>
        <p:spPr>
          <a:xfrm>
            <a:off x="167919" y="1299814"/>
            <a:ext cx="8871906" cy="4716026"/>
          </a:xfrm>
        </p:spPr>
        <p:txBody>
          <a:bodyPr>
            <a:normAutofit/>
          </a:bodyPr>
          <a:lstStyle/>
          <a:p>
            <a:pPr algn="just">
              <a:lnSpc>
                <a:spcPct val="150000"/>
              </a:lnSpc>
              <a:spcBef>
                <a:spcPts val="0"/>
              </a:spcBef>
              <a:buFont typeface="Wingdings" panose="05000000000000000000" pitchFamily="2" charset="2"/>
              <a:buChar char="§"/>
            </a:pPr>
            <a:r>
              <a:rPr lang="en-IN" sz="2000" dirty="0"/>
              <a:t>Open-source software framework to store and process massive amounts of data in a distributed fashion on large clusters of commodity hardware. </a:t>
            </a:r>
          </a:p>
          <a:p>
            <a:pPr algn="just">
              <a:lnSpc>
                <a:spcPct val="150000"/>
              </a:lnSpc>
              <a:spcBef>
                <a:spcPts val="0"/>
              </a:spcBef>
              <a:buFont typeface="Wingdings" panose="05000000000000000000" pitchFamily="2" charset="2"/>
              <a:buChar char="§"/>
            </a:pPr>
            <a:r>
              <a:rPr lang="en-IN" sz="2000" dirty="0"/>
              <a:t>Basically, Hadoop accomplishes two tasks:  </a:t>
            </a:r>
          </a:p>
          <a:p>
            <a:pPr marL="622300" indent="393700" algn="just">
              <a:lnSpc>
                <a:spcPct val="150000"/>
              </a:lnSpc>
              <a:spcBef>
                <a:spcPts val="0"/>
              </a:spcBef>
              <a:buFont typeface="+mj-lt"/>
              <a:buAutoNum type="arabicPeriod"/>
            </a:pPr>
            <a:r>
              <a:rPr lang="it-IT" sz="1900" dirty="0"/>
              <a:t>Massive data storage. </a:t>
            </a:r>
          </a:p>
          <a:p>
            <a:pPr marL="622300" indent="393700" algn="just">
              <a:lnSpc>
                <a:spcPct val="150000"/>
              </a:lnSpc>
              <a:spcBef>
                <a:spcPts val="0"/>
              </a:spcBef>
              <a:buFont typeface="+mj-lt"/>
              <a:buAutoNum type="arabicPeriod"/>
            </a:pPr>
            <a:r>
              <a:rPr lang="it-IT" sz="1900" dirty="0"/>
              <a:t>Faster data processing. </a:t>
            </a:r>
            <a:endParaRPr lang="en-US" sz="1900" dirty="0"/>
          </a:p>
        </p:txBody>
      </p:sp>
    </p:spTree>
    <p:extLst>
      <p:ext uri="{BB962C8B-B14F-4D97-AF65-F5344CB8AC3E}">
        <p14:creationId xmlns:p14="http://schemas.microsoft.com/office/powerpoint/2010/main" val="2489418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A56CD-CAE8-8450-0D88-EF9BDEFBCE6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42F7EF0-B220-51C6-30B9-F8185A2DCCD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03F5381-C8B4-0991-2D6E-5FCA53D0693F}"/>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1EE07949-7FD3-C601-9CB1-8E715C67E7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0A204F3E-B8A9-F4E5-C284-94FA1AD315A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A41D980-8D14-39F2-0C8E-A237C1904C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9422CF2E-77EF-5088-22E3-C43EE7F8F6C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72AFFE0-72CE-2454-2AE8-376F4766950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77279B0-4961-A827-E146-4228AEEDB1C1}"/>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46EC213-C566-8D99-8B02-3BFBC382B7F0}"/>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40898AAD-25F9-28BD-BC23-E215EF50CD5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EA4D963A-544B-5553-83FC-98D2A9F8300F}"/>
              </a:ext>
            </a:extLst>
          </p:cNvPr>
          <p:cNvSpPr>
            <a:spLocks noGrp="1"/>
          </p:cNvSpPr>
          <p:nvPr>
            <p:ph type="title"/>
          </p:nvPr>
        </p:nvSpPr>
        <p:spPr>
          <a:xfrm>
            <a:off x="107504" y="803302"/>
            <a:ext cx="8229600" cy="375358"/>
          </a:xfrm>
        </p:spPr>
        <p:txBody>
          <a:bodyPr>
            <a:normAutofit fontScale="90000"/>
          </a:bodyPr>
          <a:lstStyle/>
          <a:p>
            <a:pPr algn="l"/>
            <a:r>
              <a:rPr lang="en-US" sz="2000" b="1" dirty="0">
                <a:solidFill>
                  <a:schemeClr val="tx2"/>
                </a:solidFill>
              </a:rPr>
              <a:t>Key Aspects of Hadoop </a:t>
            </a:r>
          </a:p>
        </p:txBody>
      </p:sp>
      <p:pic>
        <p:nvPicPr>
          <p:cNvPr id="14" name="Content Placeholder 13">
            <a:extLst>
              <a:ext uri="{FF2B5EF4-FFF2-40B4-BE49-F238E27FC236}">
                <a16:creationId xmlns:a16="http://schemas.microsoft.com/office/drawing/2014/main" id="{75EE6019-0F83-1160-DE9A-972B84B89177}"/>
              </a:ext>
            </a:extLst>
          </p:cNvPr>
          <p:cNvPicPr>
            <a:picLocks noGrp="1" noChangeAspect="1"/>
          </p:cNvPicPr>
          <p:nvPr>
            <p:ph idx="1"/>
          </p:nvPr>
        </p:nvPicPr>
        <p:blipFill>
          <a:blip r:embed="rId7"/>
          <a:stretch>
            <a:fillRect/>
          </a:stretch>
        </p:blipFill>
        <p:spPr>
          <a:xfrm>
            <a:off x="899591" y="1247824"/>
            <a:ext cx="7004473" cy="4602939"/>
          </a:xfrm>
        </p:spPr>
      </p:pic>
      <p:sp>
        <p:nvSpPr>
          <p:cNvPr id="16" name="TextBox 15">
            <a:extLst>
              <a:ext uri="{FF2B5EF4-FFF2-40B4-BE49-F238E27FC236}">
                <a16:creationId xmlns:a16="http://schemas.microsoft.com/office/drawing/2014/main" id="{90B4110F-E7C7-D7DC-7732-55341FE2489E}"/>
              </a:ext>
            </a:extLst>
          </p:cNvPr>
          <p:cNvSpPr txBox="1"/>
          <p:nvPr/>
        </p:nvSpPr>
        <p:spPr>
          <a:xfrm>
            <a:off x="2359869" y="5685366"/>
            <a:ext cx="3411413" cy="369332"/>
          </a:xfrm>
          <a:prstGeom prst="rect">
            <a:avLst/>
          </a:prstGeom>
          <a:noFill/>
        </p:spPr>
        <p:txBody>
          <a:bodyPr wrap="square">
            <a:spAutoFit/>
          </a:bodyPr>
          <a:lstStyle/>
          <a:p>
            <a:r>
              <a:rPr lang="en-IN" dirty="0"/>
              <a:t>Figure : Key aspects of Hadoop.</a:t>
            </a:r>
            <a:endParaRPr lang="en-US" dirty="0"/>
          </a:p>
        </p:txBody>
      </p:sp>
    </p:spTree>
    <p:extLst>
      <p:ext uri="{BB962C8B-B14F-4D97-AF65-F5344CB8AC3E}">
        <p14:creationId xmlns:p14="http://schemas.microsoft.com/office/powerpoint/2010/main" val="3813365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450EC-6DC1-C176-A979-A2309FB63AEA}"/>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627DC87-D32F-C267-D71E-C5A6A3A6904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8EB330EB-7803-1A42-D8D8-813FBC6C71F2}"/>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E70A4427-A645-68D4-E2A9-5B1C92E932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0B99093-0723-4D7A-AFD0-5D4C7718481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DD6AE4F-5CC3-4F1A-EE09-D3A4A0C176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8801174-9856-E413-7A2E-171AE84BCC8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39B87FB-2125-4C33-9B96-742517A4CAF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4C604AB-79C8-7BB8-1C5B-42EC8CB1070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729FE5F-05BB-5C81-5A9B-2310E98AA9D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6DBE884-EEE8-6129-9EBA-64A042761D58}"/>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Title 8">
            <a:extLst>
              <a:ext uri="{FF2B5EF4-FFF2-40B4-BE49-F238E27FC236}">
                <a16:creationId xmlns:a16="http://schemas.microsoft.com/office/drawing/2014/main" id="{DBEE6794-6EFD-CA6E-420F-66C4220ABE61}"/>
              </a:ext>
            </a:extLst>
          </p:cNvPr>
          <p:cNvSpPr>
            <a:spLocks noGrp="1"/>
          </p:cNvSpPr>
          <p:nvPr>
            <p:ph type="title"/>
          </p:nvPr>
        </p:nvSpPr>
        <p:spPr>
          <a:xfrm>
            <a:off x="0" y="699789"/>
            <a:ext cx="8229600" cy="574254"/>
          </a:xfrm>
        </p:spPr>
        <p:txBody>
          <a:bodyPr>
            <a:normAutofit/>
          </a:bodyPr>
          <a:lstStyle/>
          <a:p>
            <a:pPr algn="l"/>
            <a:r>
              <a:rPr lang="en-IN" sz="2000" b="1" dirty="0">
                <a:solidFill>
                  <a:srgbClr val="C00000"/>
                </a:solidFill>
              </a:rPr>
              <a:t>Contents</a:t>
            </a:r>
            <a:endParaRPr lang="en-US" sz="2000" b="1" dirty="0">
              <a:solidFill>
                <a:srgbClr val="C00000"/>
              </a:solidFill>
            </a:endParaRPr>
          </a:p>
        </p:txBody>
      </p:sp>
      <p:sp>
        <p:nvSpPr>
          <p:cNvPr id="14" name="Content Placeholder 13">
            <a:extLst>
              <a:ext uri="{FF2B5EF4-FFF2-40B4-BE49-F238E27FC236}">
                <a16:creationId xmlns:a16="http://schemas.microsoft.com/office/drawing/2014/main" id="{AD69821C-3E2A-AB03-F98C-90089A2B3694}"/>
              </a:ext>
            </a:extLst>
          </p:cNvPr>
          <p:cNvSpPr>
            <a:spLocks noGrp="1"/>
          </p:cNvSpPr>
          <p:nvPr>
            <p:ph idx="1"/>
          </p:nvPr>
        </p:nvSpPr>
        <p:spPr>
          <a:xfrm>
            <a:off x="97155" y="1216330"/>
            <a:ext cx="9046845" cy="4832611"/>
          </a:xfrm>
        </p:spPr>
        <p:txBody>
          <a:bodyPr>
            <a:normAutofit/>
          </a:bodyPr>
          <a:lstStyle/>
          <a:p>
            <a:pPr algn="just">
              <a:lnSpc>
                <a:spcPct val="150000"/>
              </a:lnSpc>
              <a:spcBef>
                <a:spcPts val="0"/>
              </a:spcBef>
              <a:buFont typeface="Wingdings" panose="05000000000000000000" pitchFamily="2" charset="2"/>
              <a:buChar char="§"/>
            </a:pPr>
            <a:r>
              <a:rPr lang="en-US" sz="1900" b="1" dirty="0"/>
              <a:t>Introduction to Hadoop</a:t>
            </a:r>
          </a:p>
          <a:p>
            <a:pPr marL="804863" indent="-274638" algn="just">
              <a:lnSpc>
                <a:spcPct val="150000"/>
              </a:lnSpc>
              <a:spcBef>
                <a:spcPts val="0"/>
              </a:spcBef>
              <a:buFont typeface="Calibri" panose="020F0502020204030204" pitchFamily="34" charset="0"/>
              <a:buChar char="⁻"/>
            </a:pPr>
            <a:r>
              <a:rPr lang="en-US" sz="1900" dirty="0"/>
              <a:t>Introducing Hadoop</a:t>
            </a:r>
          </a:p>
          <a:p>
            <a:pPr marL="804863" indent="-274638" algn="just">
              <a:lnSpc>
                <a:spcPct val="150000"/>
              </a:lnSpc>
              <a:spcBef>
                <a:spcPts val="0"/>
              </a:spcBef>
              <a:buFont typeface="Calibri" panose="020F0502020204030204" pitchFamily="34" charset="0"/>
              <a:buChar char="⁻"/>
            </a:pPr>
            <a:r>
              <a:rPr lang="en-US" sz="1900" dirty="0"/>
              <a:t>Why Hadoop</a:t>
            </a:r>
          </a:p>
          <a:p>
            <a:pPr marL="804863" indent="-274638" algn="just">
              <a:lnSpc>
                <a:spcPct val="150000"/>
              </a:lnSpc>
              <a:spcBef>
                <a:spcPts val="0"/>
              </a:spcBef>
              <a:buFont typeface="Calibri" panose="020F0502020204030204" pitchFamily="34" charset="0"/>
              <a:buChar char="⁻"/>
            </a:pPr>
            <a:r>
              <a:rPr lang="en-US" sz="1900" dirty="0"/>
              <a:t>Why not RDBMS</a:t>
            </a:r>
          </a:p>
          <a:p>
            <a:pPr marL="804863" indent="-274638" algn="just">
              <a:lnSpc>
                <a:spcPct val="150000"/>
              </a:lnSpc>
              <a:spcBef>
                <a:spcPts val="0"/>
              </a:spcBef>
              <a:buFont typeface="Calibri" panose="020F0502020204030204" pitchFamily="34" charset="0"/>
              <a:buChar char="⁻"/>
            </a:pPr>
            <a:r>
              <a:rPr lang="en-US" sz="1900" dirty="0"/>
              <a:t>RDBMS Vs Hadoop</a:t>
            </a:r>
          </a:p>
          <a:p>
            <a:pPr marL="804863" indent="-274638" algn="just">
              <a:lnSpc>
                <a:spcPct val="150000"/>
              </a:lnSpc>
              <a:spcBef>
                <a:spcPts val="0"/>
              </a:spcBef>
              <a:buFont typeface="Calibri" panose="020F0502020204030204" pitchFamily="34" charset="0"/>
              <a:buChar char="⁻"/>
            </a:pPr>
            <a:r>
              <a:rPr lang="en-US" sz="1900" dirty="0"/>
              <a:t>History of Hadoop</a:t>
            </a:r>
          </a:p>
          <a:p>
            <a:pPr marL="804863" indent="-274638" algn="just">
              <a:lnSpc>
                <a:spcPct val="150000"/>
              </a:lnSpc>
              <a:spcBef>
                <a:spcPts val="0"/>
              </a:spcBef>
              <a:buFont typeface="Calibri" panose="020F0502020204030204" pitchFamily="34" charset="0"/>
              <a:buChar char="⁻"/>
            </a:pPr>
            <a:r>
              <a:rPr lang="en-US" sz="1900" dirty="0"/>
              <a:t>Hadoop overview</a:t>
            </a:r>
          </a:p>
          <a:p>
            <a:pPr marL="804863" indent="-274638" algn="just">
              <a:lnSpc>
                <a:spcPct val="150000"/>
              </a:lnSpc>
              <a:spcBef>
                <a:spcPts val="0"/>
              </a:spcBef>
              <a:buFont typeface="Calibri" panose="020F0502020204030204" pitchFamily="34" charset="0"/>
              <a:buChar char="⁻"/>
            </a:pPr>
            <a:r>
              <a:rPr lang="en-US" sz="1900" dirty="0"/>
              <a:t>Use case of Hadoop,</a:t>
            </a:r>
          </a:p>
          <a:p>
            <a:pPr marL="804863" indent="-274638" algn="just">
              <a:lnSpc>
                <a:spcPct val="150000"/>
              </a:lnSpc>
              <a:spcBef>
                <a:spcPts val="0"/>
              </a:spcBef>
              <a:buFont typeface="Calibri" panose="020F0502020204030204" pitchFamily="34" charset="0"/>
              <a:buChar char="⁻"/>
            </a:pPr>
            <a:r>
              <a:rPr lang="en-US" sz="1900" dirty="0"/>
              <a:t>HDFS (Hadoop Distributed File System)</a:t>
            </a:r>
          </a:p>
          <a:p>
            <a:pPr marL="804863" indent="-274638" algn="just">
              <a:lnSpc>
                <a:spcPct val="150000"/>
              </a:lnSpc>
              <a:spcBef>
                <a:spcPts val="0"/>
              </a:spcBef>
              <a:buFont typeface="Calibri" panose="020F0502020204030204" pitchFamily="34" charset="0"/>
              <a:buChar char="⁻"/>
            </a:pPr>
            <a:r>
              <a:rPr lang="en-US" sz="1900" dirty="0"/>
              <a:t>Processing data with Hadoop</a:t>
            </a:r>
          </a:p>
          <a:p>
            <a:pPr marL="804863" indent="-274638" algn="just">
              <a:lnSpc>
                <a:spcPct val="150000"/>
              </a:lnSpc>
              <a:spcBef>
                <a:spcPts val="0"/>
              </a:spcBef>
              <a:buFont typeface="Calibri" panose="020F0502020204030204" pitchFamily="34" charset="0"/>
              <a:buChar char="⁻"/>
            </a:pPr>
            <a:r>
              <a:rPr lang="en-US" sz="1900" dirty="0"/>
              <a:t>Managing resources and applications with Hadoop YARN</a:t>
            </a:r>
          </a:p>
        </p:txBody>
      </p:sp>
    </p:spTree>
    <p:extLst>
      <p:ext uri="{BB962C8B-B14F-4D97-AF65-F5344CB8AC3E}">
        <p14:creationId xmlns:p14="http://schemas.microsoft.com/office/powerpoint/2010/main" val="37962212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7CC197-563B-86AD-6337-D6395B1B21A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F8AA74D9-7664-AC85-7AC0-A2FC036F483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69D8CCC-075F-7AFB-518D-136F307C7058}"/>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FE7D0D4-669D-EF25-8183-142C4B5D22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5FC934C-8301-C135-23D5-57DB835AADA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014BEAB3-5764-4C9E-A109-1DC80DBDBD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1672DF5-5755-50CE-D80A-C64BBF6965E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4311E39-74F5-CC1A-B4B3-23F96215EBF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157F224-4999-4246-B787-ED258555B93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B9C2479D-5DF0-26BE-40FE-631095F0BFE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A069F674-0E32-DD12-E76B-03882A573A51}"/>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C6FC2AF5-EB9B-61CF-4B89-50B96FE9C778}"/>
              </a:ext>
            </a:extLst>
          </p:cNvPr>
          <p:cNvSpPr>
            <a:spLocks noGrp="1"/>
          </p:cNvSpPr>
          <p:nvPr>
            <p:ph type="title"/>
          </p:nvPr>
        </p:nvSpPr>
        <p:spPr>
          <a:xfrm>
            <a:off x="0" y="770566"/>
            <a:ext cx="8229600" cy="639742"/>
          </a:xfrm>
        </p:spPr>
        <p:txBody>
          <a:bodyPr>
            <a:normAutofit/>
          </a:bodyPr>
          <a:lstStyle/>
          <a:p>
            <a:pPr algn="l"/>
            <a:r>
              <a:rPr lang="en-US" sz="2000" b="1" dirty="0">
                <a:solidFill>
                  <a:schemeClr val="tx2"/>
                </a:solidFill>
              </a:rPr>
              <a:t>Hadoop Components </a:t>
            </a:r>
          </a:p>
        </p:txBody>
      </p:sp>
      <p:pic>
        <p:nvPicPr>
          <p:cNvPr id="14" name="Content Placeholder 13">
            <a:extLst>
              <a:ext uri="{FF2B5EF4-FFF2-40B4-BE49-F238E27FC236}">
                <a16:creationId xmlns:a16="http://schemas.microsoft.com/office/drawing/2014/main" id="{231E1747-8A6A-A7DC-C82F-F368730F261C}"/>
              </a:ext>
            </a:extLst>
          </p:cNvPr>
          <p:cNvPicPr>
            <a:picLocks noGrp="1" noChangeAspect="1"/>
          </p:cNvPicPr>
          <p:nvPr>
            <p:ph idx="1"/>
          </p:nvPr>
        </p:nvPicPr>
        <p:blipFill>
          <a:blip r:embed="rId7"/>
          <a:stretch>
            <a:fillRect/>
          </a:stretch>
        </p:blipFill>
        <p:spPr>
          <a:xfrm>
            <a:off x="1166792" y="1585734"/>
            <a:ext cx="5642925" cy="3166641"/>
          </a:xfrm>
        </p:spPr>
      </p:pic>
    </p:spTree>
    <p:extLst>
      <p:ext uri="{BB962C8B-B14F-4D97-AF65-F5344CB8AC3E}">
        <p14:creationId xmlns:p14="http://schemas.microsoft.com/office/powerpoint/2010/main" val="351177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A62E4-CA2C-034D-113E-56B08F410B41}"/>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1A96374-21C1-2685-1FC8-067819041F2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349D123-CD22-4033-BCFD-36A6CD01718C}"/>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812C2CF-A33B-2CA8-3433-00B1A3709A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60312AD-BA69-0F5A-4BE2-12C350EE132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0B2F312-86DE-DC44-AE93-6AE2AEC220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9CE47198-519C-84AE-F152-C9DA9B292D9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2188C169-C7CB-40AB-6220-597C74BFA088}"/>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C15AE31A-45BC-5F63-4AB7-F31BA6DAE3C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814E6F9-5A18-BDB5-678B-945CD9B5BEF0}"/>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B97C7A64-966F-A7F4-D723-438CD62C86F3}"/>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12AA828A-BCA1-A62C-A5AB-4B577CAF4C89}"/>
              </a:ext>
            </a:extLst>
          </p:cNvPr>
          <p:cNvPicPr>
            <a:picLocks noGrp="1" noChangeAspect="1"/>
          </p:cNvPicPr>
          <p:nvPr>
            <p:ph idx="1"/>
          </p:nvPr>
        </p:nvPicPr>
        <p:blipFill>
          <a:blip r:embed="rId7"/>
          <a:stretch>
            <a:fillRect/>
          </a:stretch>
        </p:blipFill>
        <p:spPr>
          <a:xfrm>
            <a:off x="98219" y="743912"/>
            <a:ext cx="4473781" cy="2982521"/>
          </a:xfrm>
        </p:spPr>
      </p:pic>
      <p:sp>
        <p:nvSpPr>
          <p:cNvPr id="3" name="TextBox 2">
            <a:extLst>
              <a:ext uri="{FF2B5EF4-FFF2-40B4-BE49-F238E27FC236}">
                <a16:creationId xmlns:a16="http://schemas.microsoft.com/office/drawing/2014/main" id="{277A2612-99C5-EAA9-9A91-881746E37016}"/>
              </a:ext>
            </a:extLst>
          </p:cNvPr>
          <p:cNvSpPr txBox="1"/>
          <p:nvPr/>
        </p:nvSpPr>
        <p:spPr>
          <a:xfrm>
            <a:off x="98218" y="3726433"/>
            <a:ext cx="8947563" cy="707886"/>
          </a:xfrm>
          <a:prstGeom prst="rect">
            <a:avLst/>
          </a:prstGeom>
          <a:noFill/>
        </p:spPr>
        <p:txBody>
          <a:bodyPr wrap="square">
            <a:spAutoFit/>
          </a:bodyPr>
          <a:lstStyle/>
          <a:p>
            <a:pPr marL="342900" indent="-342900" algn="just">
              <a:buFont typeface="Wingdings" panose="05000000000000000000" pitchFamily="2" charset="2"/>
              <a:buChar char="§"/>
            </a:pPr>
            <a:r>
              <a:rPr lang="en-IN" sz="2000" dirty="0"/>
              <a:t>Hadoop Ecosystem: Hadoop Ecosystem are support projects to enhance the functionality of Hadoop core components. The Eco projects are as follows:</a:t>
            </a:r>
            <a:endParaRPr lang="en-US" sz="2000" dirty="0"/>
          </a:p>
        </p:txBody>
      </p:sp>
      <p:pic>
        <p:nvPicPr>
          <p:cNvPr id="14" name="Picture 13">
            <a:extLst>
              <a:ext uri="{FF2B5EF4-FFF2-40B4-BE49-F238E27FC236}">
                <a16:creationId xmlns:a16="http://schemas.microsoft.com/office/drawing/2014/main" id="{37FDC24D-BFEB-EFCC-5489-7D96DD661AB4}"/>
              </a:ext>
            </a:extLst>
          </p:cNvPr>
          <p:cNvPicPr>
            <a:picLocks noChangeAspect="1"/>
          </p:cNvPicPr>
          <p:nvPr/>
        </p:nvPicPr>
        <p:blipFill>
          <a:blip r:embed="rId8"/>
          <a:stretch>
            <a:fillRect/>
          </a:stretch>
        </p:blipFill>
        <p:spPr>
          <a:xfrm>
            <a:off x="446373" y="4358152"/>
            <a:ext cx="1440837" cy="1936609"/>
          </a:xfrm>
          <a:prstGeom prst="rect">
            <a:avLst/>
          </a:prstGeom>
        </p:spPr>
      </p:pic>
    </p:spTree>
    <p:extLst>
      <p:ext uri="{BB962C8B-B14F-4D97-AF65-F5344CB8AC3E}">
        <p14:creationId xmlns:p14="http://schemas.microsoft.com/office/powerpoint/2010/main" val="3632332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9A181-A4A5-15EE-2C39-72AE8467112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696BCCC-B4BB-A2D6-9662-E8B2678D7F53}"/>
              </a:ext>
            </a:extLst>
          </p:cNvPr>
          <p:cNvPicPr/>
          <p:nvPr/>
        </p:nvPicPr>
        <p:blipFill>
          <a:blip r:embed="rId3"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7C9BBCF-BD6B-6E8D-9759-D9FFD5464A7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F97E3DB-BB82-A61F-508E-1A0232FD78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707B7A6-F7F5-B3DC-A52D-0BFFB645F15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AAA6F21-58BF-1C68-3F60-1E5ED9C3934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164C10C-F4C8-F3D5-19F5-E5F41EA6735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38BCB93-39ED-4DD7-019A-A3E01A79CD9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872A1E89-AC7F-B95F-A13C-5569EA2795F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BF72567-D2F6-AD4A-4C19-8C9001D44CC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4D8D9EA3-198D-8F05-20EF-C0DCB82531B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390D5475-AE2F-F9A5-96E7-4C68E40D17E0}"/>
              </a:ext>
            </a:extLst>
          </p:cNvPr>
          <p:cNvSpPr>
            <a:spLocks noGrp="1"/>
          </p:cNvSpPr>
          <p:nvPr>
            <p:ph idx="1"/>
          </p:nvPr>
        </p:nvSpPr>
        <p:spPr>
          <a:xfrm>
            <a:off x="61660" y="887600"/>
            <a:ext cx="9046844" cy="5238564"/>
          </a:xfrm>
        </p:spPr>
        <p:txBody>
          <a:bodyPr/>
          <a:lstStyle/>
          <a:p>
            <a:pPr marL="0" indent="0">
              <a:buNone/>
            </a:pPr>
            <a:r>
              <a:rPr lang="en-IN" sz="2000" b="1" dirty="0">
                <a:solidFill>
                  <a:schemeClr val="tx2"/>
                </a:solidFill>
              </a:rPr>
              <a:t>Hadoop Conceptual Layer </a:t>
            </a:r>
          </a:p>
          <a:p>
            <a:pPr algn="just">
              <a:lnSpc>
                <a:spcPct val="150000"/>
              </a:lnSpc>
              <a:spcBef>
                <a:spcPts val="0"/>
              </a:spcBef>
              <a:buFont typeface="Wingdings" panose="05000000000000000000" pitchFamily="2" charset="2"/>
              <a:buChar char="§"/>
            </a:pPr>
            <a:r>
              <a:rPr lang="en-IN" sz="2000" dirty="0"/>
              <a:t>It is conceptually divided into </a:t>
            </a:r>
            <a:r>
              <a:rPr lang="en-IN" sz="2000" dirty="0">
                <a:solidFill>
                  <a:schemeClr val="accent4"/>
                </a:solidFill>
              </a:rPr>
              <a:t>Data Storage Layer </a:t>
            </a:r>
            <a:r>
              <a:rPr lang="en-IN" sz="2000" dirty="0"/>
              <a:t>which stores huge volumes of data and </a:t>
            </a:r>
            <a:r>
              <a:rPr lang="en-IN" sz="2000" dirty="0">
                <a:solidFill>
                  <a:schemeClr val="accent4"/>
                </a:solidFill>
              </a:rPr>
              <a:t>Data Processing Layer </a:t>
            </a:r>
            <a:r>
              <a:rPr lang="en-IN" sz="2000" dirty="0"/>
              <a:t>which processes data in parallel to extract richer and meaningful insights from data </a:t>
            </a:r>
          </a:p>
          <a:p>
            <a:pPr algn="just">
              <a:lnSpc>
                <a:spcPct val="150000"/>
              </a:lnSpc>
              <a:spcBef>
                <a:spcPts val="0"/>
              </a:spcBef>
              <a:buFont typeface="Wingdings" panose="05000000000000000000" pitchFamily="2" charset="2"/>
              <a:buChar char="§"/>
            </a:pPr>
            <a:endParaRPr lang="en-IN" sz="1900" dirty="0"/>
          </a:p>
        </p:txBody>
      </p:sp>
      <p:pic>
        <p:nvPicPr>
          <p:cNvPr id="8" name="Picture 7">
            <a:extLst>
              <a:ext uri="{FF2B5EF4-FFF2-40B4-BE49-F238E27FC236}">
                <a16:creationId xmlns:a16="http://schemas.microsoft.com/office/drawing/2014/main" id="{292D6523-EC29-9B47-4589-B62499DB2A71}"/>
              </a:ext>
            </a:extLst>
          </p:cNvPr>
          <p:cNvPicPr>
            <a:picLocks noChangeAspect="1"/>
          </p:cNvPicPr>
          <p:nvPr/>
        </p:nvPicPr>
        <p:blipFill>
          <a:blip r:embed="rId8">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2553504" y="3152926"/>
            <a:ext cx="3892348" cy="2817474"/>
          </a:xfrm>
          <a:prstGeom prst="rect">
            <a:avLst/>
          </a:prstGeom>
        </p:spPr>
      </p:pic>
    </p:spTree>
    <p:extLst>
      <p:ext uri="{BB962C8B-B14F-4D97-AF65-F5344CB8AC3E}">
        <p14:creationId xmlns:p14="http://schemas.microsoft.com/office/powerpoint/2010/main" val="33330320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26DEE-8D14-3F1E-F972-7CBA79A660D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80692C5B-DBCC-75FE-7D19-149BCAFAC27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374544D-C103-3FF5-09E0-CAC05589990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0B4E018F-DC4E-7CF7-F549-F9339509C9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4973EDA5-2A3C-3CB9-99AF-18B0678598E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993E8396-C71F-AF71-93F6-2C6786234D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F02683F9-F938-1003-7393-3AB03DD1BF1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23A07AD7-8151-23A3-DA94-62AB8A4749CF}"/>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CB502AD2-A42B-C32B-8C7B-8D106CD0D62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FFA6B93-4C69-3985-7868-5CBE86AA9B9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1AC407B-AB6F-40FE-829F-5FEAB5468AF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6CF59FCA-5A06-E72F-DE3A-61A05F869F4D}"/>
              </a:ext>
            </a:extLst>
          </p:cNvPr>
          <p:cNvSpPr>
            <a:spLocks noGrp="1"/>
          </p:cNvSpPr>
          <p:nvPr>
            <p:ph type="title"/>
          </p:nvPr>
        </p:nvSpPr>
        <p:spPr>
          <a:xfrm>
            <a:off x="0" y="714465"/>
            <a:ext cx="8229600" cy="652271"/>
          </a:xfrm>
        </p:spPr>
        <p:txBody>
          <a:bodyPr>
            <a:normAutofit/>
          </a:bodyPr>
          <a:lstStyle/>
          <a:p>
            <a:pPr algn="l"/>
            <a:r>
              <a:rPr lang="en-IN" sz="2000" b="1" dirty="0">
                <a:solidFill>
                  <a:schemeClr val="tx2"/>
                </a:solidFill>
              </a:rPr>
              <a:t>High-Level Architecture of Hadoop</a:t>
            </a:r>
            <a:endParaRPr lang="en-US" sz="2000" b="1" dirty="0">
              <a:solidFill>
                <a:schemeClr val="tx2"/>
              </a:solidFill>
            </a:endParaRPr>
          </a:p>
        </p:txBody>
      </p:sp>
      <p:sp>
        <p:nvSpPr>
          <p:cNvPr id="2" name="Content Placeholder 1">
            <a:extLst>
              <a:ext uri="{FF2B5EF4-FFF2-40B4-BE49-F238E27FC236}">
                <a16:creationId xmlns:a16="http://schemas.microsoft.com/office/drawing/2014/main" id="{FFFE4FDF-0911-06C4-5CE8-C94FE223CBCF}"/>
              </a:ext>
            </a:extLst>
          </p:cNvPr>
          <p:cNvSpPr>
            <a:spLocks noGrp="1"/>
          </p:cNvSpPr>
          <p:nvPr>
            <p:ph idx="1"/>
          </p:nvPr>
        </p:nvSpPr>
        <p:spPr>
          <a:xfrm>
            <a:off x="107504" y="1321502"/>
            <a:ext cx="8784976" cy="4804661"/>
          </a:xfrm>
        </p:spPr>
        <p:txBody>
          <a:bodyPr>
            <a:normAutofit/>
          </a:bodyPr>
          <a:lstStyle/>
          <a:p>
            <a:pPr algn="just">
              <a:lnSpc>
                <a:spcPct val="150000"/>
              </a:lnSpc>
              <a:spcBef>
                <a:spcPts val="0"/>
              </a:spcBef>
              <a:buFont typeface="Wingdings" panose="05000000000000000000" pitchFamily="2" charset="2"/>
              <a:buChar char="§"/>
            </a:pPr>
            <a:r>
              <a:rPr lang="en-IN" sz="2000" dirty="0"/>
              <a:t>Hadoop is a distributed Master-Slave Architecture. </a:t>
            </a:r>
          </a:p>
          <a:p>
            <a:pPr algn="just">
              <a:lnSpc>
                <a:spcPct val="150000"/>
              </a:lnSpc>
              <a:spcBef>
                <a:spcPts val="0"/>
              </a:spcBef>
              <a:buFont typeface="Wingdings" panose="05000000000000000000" pitchFamily="2" charset="2"/>
              <a:buChar char="§"/>
            </a:pPr>
            <a:r>
              <a:rPr lang="en-IN" sz="2000" dirty="0"/>
              <a:t>Master node is known as </a:t>
            </a:r>
            <a:r>
              <a:rPr lang="en-IN" sz="2000" dirty="0" err="1">
                <a:solidFill>
                  <a:schemeClr val="accent4"/>
                </a:solidFill>
              </a:rPr>
              <a:t>NameNode</a:t>
            </a:r>
            <a:r>
              <a:rPr lang="en-IN" sz="2000" dirty="0"/>
              <a:t> and slave are known as </a:t>
            </a:r>
            <a:r>
              <a:rPr lang="en-IN" sz="2000" dirty="0" err="1">
                <a:solidFill>
                  <a:schemeClr val="accent4"/>
                </a:solidFill>
              </a:rPr>
              <a:t>DataNodes</a:t>
            </a:r>
            <a:r>
              <a:rPr lang="en-IN" sz="2000" dirty="0"/>
              <a:t>.</a:t>
            </a:r>
          </a:p>
        </p:txBody>
      </p:sp>
      <p:pic>
        <p:nvPicPr>
          <p:cNvPr id="9" name="Picture 8">
            <a:extLst>
              <a:ext uri="{FF2B5EF4-FFF2-40B4-BE49-F238E27FC236}">
                <a16:creationId xmlns:a16="http://schemas.microsoft.com/office/drawing/2014/main" id="{67E14D67-D2B6-FFF4-FE7B-6DABD235FAA7}"/>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rcRect b="1565"/>
          <a:stretch/>
        </p:blipFill>
        <p:spPr>
          <a:xfrm>
            <a:off x="1189393" y="2524757"/>
            <a:ext cx="5281332" cy="3618778"/>
          </a:xfrm>
          <a:prstGeom prst="rect">
            <a:avLst/>
          </a:prstGeom>
        </p:spPr>
      </p:pic>
    </p:spTree>
    <p:extLst>
      <p:ext uri="{BB962C8B-B14F-4D97-AF65-F5344CB8AC3E}">
        <p14:creationId xmlns:p14="http://schemas.microsoft.com/office/powerpoint/2010/main" val="9685059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B984A-515E-9C53-920B-092C458E8781}"/>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A13EFC2-7DD1-0507-5ED0-28F884F3EC4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D2FFD27-B968-4C02-3F2D-44D2ACA99B42}"/>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177A262A-6BB5-E44A-13F9-6B6A2D3D39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9F07C44F-39C7-54AB-AC8E-AAE0295C2FD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F8D9172-EA5E-34BB-7C72-5A959D73A4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98D4B77-7D9E-D4E9-FF72-9869AE1DE01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6FC99C9-AF50-CD40-E46B-9F4699E0B94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44CE7F8-F96D-B4FB-28D5-22F7CA327D2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6695583F-C626-0DAC-296F-8A5384D22287}"/>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742B3F1-E3FF-2B0C-F329-D225443F31B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AACC1CAA-D1A1-FAEA-F142-5A30C6E5817B}"/>
              </a:ext>
            </a:extLst>
          </p:cNvPr>
          <p:cNvSpPr>
            <a:spLocks noGrp="1"/>
          </p:cNvSpPr>
          <p:nvPr>
            <p:ph idx="1"/>
          </p:nvPr>
        </p:nvSpPr>
        <p:spPr>
          <a:xfrm>
            <a:off x="251519" y="840752"/>
            <a:ext cx="8799897" cy="5285412"/>
          </a:xfrm>
        </p:spPr>
        <p:txBody>
          <a:bodyPr>
            <a:normAutofit/>
          </a:bodyPr>
          <a:lstStyle/>
          <a:p>
            <a:pPr algn="just">
              <a:lnSpc>
                <a:spcPct val="150000"/>
              </a:lnSpc>
              <a:spcBef>
                <a:spcPts val="0"/>
              </a:spcBef>
              <a:buFont typeface="Wingdings" panose="05000000000000000000" pitchFamily="2" charset="2"/>
              <a:buChar char="§"/>
            </a:pPr>
            <a:r>
              <a:rPr lang="en-IN" sz="2000" dirty="0"/>
              <a:t>The key components of the Master Node </a:t>
            </a:r>
          </a:p>
          <a:p>
            <a:pPr marL="514350" indent="-514350" algn="just">
              <a:lnSpc>
                <a:spcPct val="150000"/>
              </a:lnSpc>
              <a:spcBef>
                <a:spcPts val="0"/>
              </a:spcBef>
              <a:buFont typeface="+mj-lt"/>
              <a:buAutoNum type="arabicPeriod"/>
            </a:pPr>
            <a:r>
              <a:rPr lang="en-IN" sz="2000" b="1" dirty="0"/>
              <a:t>Master HDFS</a:t>
            </a:r>
            <a:r>
              <a:rPr lang="en-IN" sz="2000" dirty="0"/>
              <a:t>: Its main responsibility is partitioning the data storage across the slave nodes. It also keeps track of locations of data on </a:t>
            </a:r>
            <a:r>
              <a:rPr lang="en-IN" sz="2000" dirty="0" err="1"/>
              <a:t>DataNodes</a:t>
            </a:r>
            <a:r>
              <a:rPr lang="en-IN" sz="2000" dirty="0"/>
              <a:t>.</a:t>
            </a:r>
          </a:p>
          <a:p>
            <a:pPr marL="514350" indent="-514350" algn="just">
              <a:lnSpc>
                <a:spcPct val="150000"/>
              </a:lnSpc>
              <a:spcBef>
                <a:spcPts val="0"/>
              </a:spcBef>
              <a:buFont typeface="+mj-lt"/>
              <a:buAutoNum type="arabicPeriod"/>
            </a:pPr>
            <a:r>
              <a:rPr lang="en-IN" sz="2000" b="1" dirty="0"/>
              <a:t>Master MapReduce</a:t>
            </a:r>
            <a:r>
              <a:rPr lang="en-IN" sz="2000" dirty="0"/>
              <a:t>: It decides and schedules computation task on slave nodes. </a:t>
            </a:r>
          </a:p>
        </p:txBody>
      </p:sp>
    </p:spTree>
    <p:extLst>
      <p:ext uri="{BB962C8B-B14F-4D97-AF65-F5344CB8AC3E}">
        <p14:creationId xmlns:p14="http://schemas.microsoft.com/office/powerpoint/2010/main" val="20348369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1A857-B960-698E-A799-0B655F4E8B8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8C744EA-8340-C104-D8B6-AE4E9A40515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EC3F6EE6-2EDB-1527-D072-397CD618239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4BEB069B-2631-741D-7C75-D82FD4B779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39E18F7-539B-3146-B33A-CC3F91C8279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4DCA91A0-A0A6-DA65-8242-1D6C4C1A281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4E015D3-0E7C-1AC6-F2E3-40C0127FE4A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D6A4C808-868F-F822-6FA5-D660F145D17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824C4F59-CB75-BB0C-27C3-60F021208A90}"/>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6BE0AE2-6362-852B-9F12-691FB759656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4951C47-32AE-5BA2-3FE9-FFB42660FD1C}"/>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15D82C43-D5E9-CA09-18E5-AC235CB2DD52}"/>
              </a:ext>
            </a:extLst>
          </p:cNvPr>
          <p:cNvSpPr>
            <a:spLocks noGrp="1"/>
          </p:cNvSpPr>
          <p:nvPr>
            <p:ph type="title"/>
          </p:nvPr>
        </p:nvSpPr>
        <p:spPr>
          <a:xfrm>
            <a:off x="107504" y="795519"/>
            <a:ext cx="8229600" cy="448380"/>
          </a:xfrm>
        </p:spPr>
        <p:txBody>
          <a:bodyPr>
            <a:normAutofit/>
          </a:bodyPr>
          <a:lstStyle/>
          <a:p>
            <a:pPr algn="l"/>
            <a:r>
              <a:rPr lang="en-US" sz="2000" b="1" dirty="0">
                <a:solidFill>
                  <a:srgbClr val="C00000"/>
                </a:solidFill>
              </a:rPr>
              <a:t>USE CASE OF HADOOP</a:t>
            </a:r>
            <a:endParaRPr lang="en-US" sz="2000" dirty="0"/>
          </a:p>
        </p:txBody>
      </p:sp>
      <p:sp>
        <p:nvSpPr>
          <p:cNvPr id="8" name="Content Placeholder 7">
            <a:extLst>
              <a:ext uri="{FF2B5EF4-FFF2-40B4-BE49-F238E27FC236}">
                <a16:creationId xmlns:a16="http://schemas.microsoft.com/office/drawing/2014/main" id="{30597D2B-C4A8-C531-BE09-AF0B2F99EE8D}"/>
              </a:ext>
            </a:extLst>
          </p:cNvPr>
          <p:cNvSpPr>
            <a:spLocks noGrp="1"/>
          </p:cNvSpPr>
          <p:nvPr>
            <p:ph idx="1"/>
          </p:nvPr>
        </p:nvSpPr>
        <p:spPr>
          <a:xfrm>
            <a:off x="107503" y="1391438"/>
            <a:ext cx="8943913" cy="4734726"/>
          </a:xfrm>
        </p:spPr>
        <p:txBody>
          <a:bodyPr>
            <a:normAutofit/>
          </a:bodyPr>
          <a:lstStyle/>
          <a:p>
            <a:pPr marL="0" indent="0">
              <a:lnSpc>
                <a:spcPct val="150000"/>
              </a:lnSpc>
              <a:spcBef>
                <a:spcPts val="0"/>
              </a:spcBef>
              <a:buNone/>
            </a:pPr>
            <a:r>
              <a:rPr lang="en-US" sz="2000" b="1" dirty="0" err="1">
                <a:solidFill>
                  <a:schemeClr val="tx2"/>
                </a:solidFill>
              </a:rPr>
              <a:t>ClickStream</a:t>
            </a:r>
            <a:r>
              <a:rPr lang="en-US" sz="2000" b="1" dirty="0">
                <a:solidFill>
                  <a:schemeClr val="tx2"/>
                </a:solidFill>
              </a:rPr>
              <a:t> Data  </a:t>
            </a:r>
          </a:p>
          <a:p>
            <a:pPr algn="just">
              <a:lnSpc>
                <a:spcPct val="150000"/>
              </a:lnSpc>
              <a:spcBef>
                <a:spcPts val="0"/>
              </a:spcBef>
              <a:buFont typeface="Wingdings" panose="05000000000000000000" pitchFamily="2" charset="2"/>
              <a:buChar char="§"/>
            </a:pPr>
            <a:r>
              <a:rPr lang="en-IN" sz="2000" dirty="0" err="1"/>
              <a:t>ClickStream</a:t>
            </a:r>
            <a:r>
              <a:rPr lang="en-IN" sz="2000" dirty="0"/>
              <a:t> data (mouse clicks) helps you to understand the purchasing </a:t>
            </a:r>
            <a:r>
              <a:rPr lang="en-IN" sz="2000" dirty="0" err="1"/>
              <a:t>behavior</a:t>
            </a:r>
            <a:r>
              <a:rPr lang="en-IN" sz="2000" dirty="0"/>
              <a:t> of customers. </a:t>
            </a:r>
          </a:p>
          <a:p>
            <a:pPr algn="just">
              <a:lnSpc>
                <a:spcPct val="150000"/>
              </a:lnSpc>
              <a:spcBef>
                <a:spcPts val="0"/>
              </a:spcBef>
              <a:buFont typeface="Wingdings" panose="05000000000000000000" pitchFamily="2" charset="2"/>
              <a:buChar char="§"/>
            </a:pPr>
            <a:r>
              <a:rPr lang="en-IN" sz="2000" dirty="0" err="1"/>
              <a:t>ClickStream</a:t>
            </a:r>
            <a:r>
              <a:rPr lang="en-IN" sz="2000" dirty="0"/>
              <a:t> analysis helps online marketers to optimize their product web pages, promotional content, etc. to improve their business. </a:t>
            </a:r>
            <a:endParaRPr lang="en-US" sz="2000" b="1" dirty="0">
              <a:solidFill>
                <a:schemeClr val="tx2"/>
              </a:solidFill>
            </a:endParaRPr>
          </a:p>
        </p:txBody>
      </p:sp>
      <p:pic>
        <p:nvPicPr>
          <p:cNvPr id="14" name="Picture 13">
            <a:extLst>
              <a:ext uri="{FF2B5EF4-FFF2-40B4-BE49-F238E27FC236}">
                <a16:creationId xmlns:a16="http://schemas.microsoft.com/office/drawing/2014/main" id="{4C4748EC-AE50-4D29-965C-C14DFC34A5E4}"/>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615865" y="4032903"/>
            <a:ext cx="8122728" cy="1752622"/>
          </a:xfrm>
          <a:prstGeom prst="rect">
            <a:avLst/>
          </a:prstGeom>
        </p:spPr>
      </p:pic>
    </p:spTree>
    <p:extLst>
      <p:ext uri="{BB962C8B-B14F-4D97-AF65-F5344CB8AC3E}">
        <p14:creationId xmlns:p14="http://schemas.microsoft.com/office/powerpoint/2010/main" val="41887411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9E481-8B94-1359-E57F-54E2AB19830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A40DA3E-76F8-8D8D-17F0-69715CC760F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6E0E2450-3590-D41A-156D-2B7965290B72}"/>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DDA9748-52D1-8596-2434-B46AE5E051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2A51577-7641-8E9D-5D0E-61973AE162F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DDE3C80-A804-E953-4C65-36AA0EC1F6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D08AC77-62C8-6B6E-E447-05F46DA8A39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754A641-CC13-80B7-65A3-1A0E998E95C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8956190-98FE-B989-D68C-A54ED19069B0}"/>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F5FFA2C-213E-0C36-7B45-82858051FD52}"/>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B049E911-F98F-4CE8-AE71-62C0D6DF534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066884A2-DF4F-C505-65EF-32662BD65598}"/>
              </a:ext>
            </a:extLst>
          </p:cNvPr>
          <p:cNvSpPr>
            <a:spLocks noGrp="1"/>
          </p:cNvSpPr>
          <p:nvPr>
            <p:ph idx="1"/>
          </p:nvPr>
        </p:nvSpPr>
        <p:spPr>
          <a:xfrm>
            <a:off x="179511" y="840752"/>
            <a:ext cx="8871905" cy="5285412"/>
          </a:xfrm>
        </p:spPr>
        <p:txBody>
          <a:bodyPr>
            <a:normAutofit/>
          </a:bodyPr>
          <a:lstStyle/>
          <a:p>
            <a:pPr algn="just">
              <a:lnSpc>
                <a:spcPct val="150000"/>
              </a:lnSpc>
              <a:spcBef>
                <a:spcPts val="0"/>
              </a:spcBef>
              <a:buFont typeface="Wingdings" panose="05000000000000000000" pitchFamily="2" charset="2"/>
              <a:buChar char="§"/>
            </a:pPr>
            <a:r>
              <a:rPr lang="en-IN" sz="2000" dirty="0"/>
              <a:t>The </a:t>
            </a:r>
            <a:r>
              <a:rPr lang="en-IN" sz="2000" dirty="0" err="1"/>
              <a:t>ClickStream</a:t>
            </a:r>
            <a:r>
              <a:rPr lang="en-IN" sz="2000" dirty="0"/>
              <a:t> analysis using Hadoop provides three key benefits: </a:t>
            </a:r>
          </a:p>
          <a:p>
            <a:pPr marL="457200" indent="-457200" algn="just">
              <a:lnSpc>
                <a:spcPct val="150000"/>
              </a:lnSpc>
              <a:spcBef>
                <a:spcPts val="0"/>
              </a:spcBef>
              <a:buFont typeface="+mj-lt"/>
              <a:buAutoNum type="arabicPeriod"/>
            </a:pPr>
            <a:r>
              <a:rPr lang="en-IN" sz="2000" dirty="0"/>
              <a:t>Hadoop helps to join </a:t>
            </a:r>
            <a:r>
              <a:rPr lang="en-IN" sz="2000" dirty="0" err="1"/>
              <a:t>ClickStream</a:t>
            </a:r>
            <a:r>
              <a:rPr lang="en-IN" sz="2000" dirty="0"/>
              <a:t> data with other data sources such as Customer Relationship Management Data (Customer Demographics Data, Sales Data, and Information on Advertising Campaigns). This additional data often provides the much needed information to understand customer </a:t>
            </a:r>
            <a:r>
              <a:rPr lang="en-IN" sz="2000" dirty="0" err="1"/>
              <a:t>behavior</a:t>
            </a:r>
            <a:r>
              <a:rPr lang="en-IN" sz="2000" dirty="0"/>
              <a:t>. </a:t>
            </a:r>
          </a:p>
          <a:p>
            <a:pPr marL="457200" indent="-457200" algn="just">
              <a:lnSpc>
                <a:spcPct val="150000"/>
              </a:lnSpc>
              <a:spcBef>
                <a:spcPts val="0"/>
              </a:spcBef>
              <a:buFont typeface="+mj-lt"/>
              <a:buAutoNum type="arabicPeriod"/>
            </a:pPr>
            <a:r>
              <a:rPr lang="en-IN" sz="2000" dirty="0"/>
              <a:t>Hadoop's scalability property helps you to store years of data without ample incremental cost. This helps you to perform temporal or year over year analysis on </a:t>
            </a:r>
            <a:r>
              <a:rPr lang="en-IN" sz="2000" dirty="0" err="1"/>
              <a:t>ClickStream</a:t>
            </a:r>
            <a:r>
              <a:rPr lang="en-IN" sz="2000" dirty="0"/>
              <a:t> data which your competitors may miss. </a:t>
            </a:r>
          </a:p>
          <a:p>
            <a:pPr marL="457200" indent="-457200" algn="just">
              <a:lnSpc>
                <a:spcPct val="150000"/>
              </a:lnSpc>
              <a:spcBef>
                <a:spcPts val="0"/>
              </a:spcBef>
              <a:buFont typeface="+mj-lt"/>
              <a:buAutoNum type="arabicPeriod"/>
            </a:pPr>
            <a:r>
              <a:rPr lang="en-IN" sz="2000" dirty="0"/>
              <a:t>Business analysts can use Apache Pig or Apache Hive for website analysis. With these tools, you can organize </a:t>
            </a:r>
            <a:r>
              <a:rPr lang="en-IN" sz="2000" dirty="0" err="1"/>
              <a:t>ClickStream</a:t>
            </a:r>
            <a:r>
              <a:rPr lang="en-IN" sz="2000" dirty="0"/>
              <a:t> data by user session, refine it, and feed it to visualization or analytics tools. </a:t>
            </a:r>
          </a:p>
        </p:txBody>
      </p:sp>
    </p:spTree>
    <p:extLst>
      <p:ext uri="{BB962C8B-B14F-4D97-AF65-F5344CB8AC3E}">
        <p14:creationId xmlns:p14="http://schemas.microsoft.com/office/powerpoint/2010/main" val="7656964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1C015-B9FE-9EA6-8269-414D65A3378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290D9588-A74B-8A5B-44CB-02A8D389393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CA64D0F8-CA43-3948-7760-9434CB3C482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B5F7012-58AF-978D-04D9-9A93505B8B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FB9CE15-F73F-675D-CD7F-4DF639443D2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A87B5422-95A7-9E98-A9CA-39BC715805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3464A3B-34D0-3C82-AE40-EFDFE08A500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10632E0B-822E-96E8-10E4-0EE822CA2CD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A704D8A-55F1-2DDD-EA8A-9A1777DBD07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0B8BFE7-E0AE-787C-B0AA-B89E4D837B9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6F70DA26-DB3A-C7F8-DA22-997FEDD658E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1DB8FD04-1736-5D96-E326-6E5F439D6938}"/>
              </a:ext>
            </a:extLst>
          </p:cNvPr>
          <p:cNvSpPr>
            <a:spLocks noGrp="1"/>
          </p:cNvSpPr>
          <p:nvPr>
            <p:ph type="title"/>
          </p:nvPr>
        </p:nvSpPr>
        <p:spPr>
          <a:xfrm>
            <a:off x="84109" y="787695"/>
            <a:ext cx="8229600" cy="574254"/>
          </a:xfrm>
        </p:spPr>
        <p:txBody>
          <a:bodyPr>
            <a:normAutofit/>
          </a:bodyPr>
          <a:lstStyle/>
          <a:p>
            <a:pPr algn="l"/>
            <a:r>
              <a:rPr lang="en-IN" sz="2000" b="1" dirty="0">
                <a:solidFill>
                  <a:srgbClr val="C00000"/>
                </a:solidFill>
              </a:rPr>
              <a:t>HDFS (HADOOP DISTRIBUTED FILE SYSTEM)</a:t>
            </a:r>
            <a:endParaRPr lang="en-US" sz="2000" b="1" dirty="0">
              <a:solidFill>
                <a:srgbClr val="C00000"/>
              </a:solidFill>
            </a:endParaRPr>
          </a:p>
        </p:txBody>
      </p:sp>
      <p:sp>
        <p:nvSpPr>
          <p:cNvPr id="8" name="Content Placeholder 7">
            <a:extLst>
              <a:ext uri="{FF2B5EF4-FFF2-40B4-BE49-F238E27FC236}">
                <a16:creationId xmlns:a16="http://schemas.microsoft.com/office/drawing/2014/main" id="{7B34510F-A699-D9CA-5ED5-4BCAE7AD5E30}"/>
              </a:ext>
            </a:extLst>
          </p:cNvPr>
          <p:cNvSpPr>
            <a:spLocks noGrp="1"/>
          </p:cNvSpPr>
          <p:nvPr>
            <p:ph idx="1"/>
          </p:nvPr>
        </p:nvSpPr>
        <p:spPr>
          <a:xfrm>
            <a:off x="84109" y="1277370"/>
            <a:ext cx="8967308" cy="4914281"/>
          </a:xfrm>
        </p:spPr>
        <p:txBody>
          <a:bodyPr>
            <a:normAutofit fontScale="92500" lnSpcReduction="20000"/>
          </a:bodyPr>
          <a:lstStyle/>
          <a:p>
            <a:pPr algn="just">
              <a:lnSpc>
                <a:spcPct val="150000"/>
              </a:lnSpc>
              <a:spcBef>
                <a:spcPts val="0"/>
              </a:spcBef>
              <a:buFont typeface="Wingdings" panose="05000000000000000000" pitchFamily="2" charset="2"/>
              <a:buChar char="§"/>
            </a:pPr>
            <a:r>
              <a:rPr lang="en-IN" sz="2000" dirty="0"/>
              <a:t>Some key Points of Hadoop Distributed File System are as follows:</a:t>
            </a:r>
          </a:p>
          <a:p>
            <a:pPr marL="622300" indent="-347663" algn="just">
              <a:lnSpc>
                <a:spcPct val="150000"/>
              </a:lnSpc>
              <a:spcBef>
                <a:spcPts val="0"/>
              </a:spcBef>
              <a:buFont typeface="+mj-lt"/>
              <a:buAutoNum type="arabicPeriod"/>
            </a:pPr>
            <a:r>
              <a:rPr lang="en-IN" sz="2000" dirty="0"/>
              <a:t>Storage component of Hadoop. </a:t>
            </a:r>
          </a:p>
          <a:p>
            <a:pPr marL="622300" indent="-347663" algn="just">
              <a:lnSpc>
                <a:spcPct val="150000"/>
              </a:lnSpc>
              <a:spcBef>
                <a:spcPts val="0"/>
              </a:spcBef>
              <a:buFont typeface="+mj-lt"/>
              <a:buAutoNum type="arabicPeriod"/>
            </a:pPr>
            <a:r>
              <a:rPr lang="en-IN" sz="2000" dirty="0"/>
              <a:t>Distributed File System. </a:t>
            </a:r>
          </a:p>
          <a:p>
            <a:pPr marL="622300" indent="-347663" algn="just">
              <a:lnSpc>
                <a:spcPct val="150000"/>
              </a:lnSpc>
              <a:spcBef>
                <a:spcPts val="0"/>
              </a:spcBef>
              <a:buFont typeface="+mj-lt"/>
              <a:buAutoNum type="arabicPeriod"/>
            </a:pPr>
            <a:r>
              <a:rPr lang="en-IN" sz="2000" dirty="0" err="1"/>
              <a:t>Modeled</a:t>
            </a:r>
            <a:r>
              <a:rPr lang="en-IN" sz="2000" dirty="0"/>
              <a:t> after Google File System. </a:t>
            </a:r>
          </a:p>
          <a:p>
            <a:pPr marL="622300" indent="-347663" algn="just">
              <a:lnSpc>
                <a:spcPct val="150000"/>
              </a:lnSpc>
              <a:spcBef>
                <a:spcPts val="0"/>
              </a:spcBef>
              <a:buFont typeface="+mj-lt"/>
              <a:buAutoNum type="arabicPeriod"/>
            </a:pPr>
            <a:r>
              <a:rPr lang="en-IN" sz="2000" dirty="0"/>
              <a:t>Optimized for high throughput (HDFS leverages large block size and moves computation where dad stored). </a:t>
            </a:r>
          </a:p>
          <a:p>
            <a:pPr marL="622300" indent="-347663" algn="just">
              <a:lnSpc>
                <a:spcPct val="150000"/>
              </a:lnSpc>
              <a:spcBef>
                <a:spcPts val="0"/>
              </a:spcBef>
              <a:buFont typeface="+mj-lt"/>
              <a:buAutoNum type="arabicPeriod"/>
            </a:pPr>
            <a:r>
              <a:rPr lang="en-IN" sz="2000" dirty="0"/>
              <a:t>You can replicate a file for a configured number of times, which is tolerant in terms of both software and hardware. </a:t>
            </a:r>
          </a:p>
          <a:p>
            <a:pPr marL="622300" indent="-347663" algn="just">
              <a:lnSpc>
                <a:spcPct val="150000"/>
              </a:lnSpc>
              <a:spcBef>
                <a:spcPts val="0"/>
              </a:spcBef>
              <a:buFont typeface="+mj-lt"/>
              <a:buAutoNum type="arabicPeriod"/>
            </a:pPr>
            <a:r>
              <a:rPr lang="en-IN" sz="2000" dirty="0"/>
              <a:t>Re-replicates data blocks automatically on nodes that have failed.</a:t>
            </a:r>
          </a:p>
          <a:p>
            <a:pPr marL="622300" indent="-347663" algn="just">
              <a:lnSpc>
                <a:spcPct val="150000"/>
              </a:lnSpc>
              <a:spcBef>
                <a:spcPts val="0"/>
              </a:spcBef>
              <a:buFont typeface="+mj-lt"/>
              <a:buAutoNum type="arabicPeriod"/>
            </a:pPr>
            <a:r>
              <a:rPr lang="en-IN" sz="2000" dirty="0"/>
              <a:t>You can realize the power of HDFS when you perform read or write on large files (gigabytes and larger). </a:t>
            </a:r>
          </a:p>
          <a:p>
            <a:pPr marL="622300" indent="-347663" algn="just">
              <a:lnSpc>
                <a:spcPct val="150000"/>
              </a:lnSpc>
              <a:spcBef>
                <a:spcPts val="0"/>
              </a:spcBef>
              <a:buFont typeface="+mj-lt"/>
              <a:buAutoNum type="arabicPeriod"/>
            </a:pPr>
            <a:r>
              <a:rPr lang="en-IN" sz="2000" dirty="0"/>
              <a:t> Sits on top of native file system such as ext3 and ext4</a:t>
            </a:r>
            <a:endParaRPr lang="en-US" sz="2000" dirty="0"/>
          </a:p>
        </p:txBody>
      </p:sp>
    </p:spTree>
    <p:extLst>
      <p:ext uri="{BB962C8B-B14F-4D97-AF65-F5344CB8AC3E}">
        <p14:creationId xmlns:p14="http://schemas.microsoft.com/office/powerpoint/2010/main" val="609267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98537-47CC-7A62-D2E0-D5CCAEC70C4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6B81F35-A342-B7C0-A704-D5DA78ADB6E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D94ED63-BB4D-FF5F-7822-493021E367A8}"/>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334EBA0-2387-96F2-E1C0-F2BDAAE9D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27A3E84-E006-42CD-55E6-A499828FAC8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4CA380AF-5FF0-E0E0-7CAB-77C30E58FD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1E568075-7F07-15A1-08CE-43521D01A74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FFAEE7A-AE21-6BBB-D52E-06308C63B60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A64B502-6B56-A662-F45B-6AAE0730246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E4A07686-319D-CF9E-5802-6739FF7CF9C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1EF0642-26B0-75F2-F06F-8A9C9C74C0C8}"/>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910A0C05-F041-2AF7-40B5-47166B5F1D4A}"/>
              </a:ext>
            </a:extLst>
          </p:cNvPr>
          <p:cNvPicPr>
            <a:picLocks noGrp="1" noChangeAspect="1"/>
          </p:cNvPicPr>
          <p:nvPr>
            <p:ph idx="1"/>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1357242" y="918830"/>
            <a:ext cx="3783604" cy="2744445"/>
          </a:xfrm>
        </p:spPr>
      </p:pic>
      <p:pic>
        <p:nvPicPr>
          <p:cNvPr id="14" name="Picture 13">
            <a:extLst>
              <a:ext uri="{FF2B5EF4-FFF2-40B4-BE49-F238E27FC236}">
                <a16:creationId xmlns:a16="http://schemas.microsoft.com/office/drawing/2014/main" id="{6FAE7BC0-FBE4-2D33-BE88-4D0CD024859C}"/>
              </a:ext>
            </a:extLst>
          </p:cNvPr>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a:off x="683568" y="4089795"/>
            <a:ext cx="6678991" cy="1790090"/>
          </a:xfrm>
          <a:prstGeom prst="rect">
            <a:avLst/>
          </a:prstGeom>
        </p:spPr>
      </p:pic>
    </p:spTree>
    <p:extLst>
      <p:ext uri="{BB962C8B-B14F-4D97-AF65-F5344CB8AC3E}">
        <p14:creationId xmlns:p14="http://schemas.microsoft.com/office/powerpoint/2010/main" val="7588354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2D147-4C48-B398-D5E5-BAAA4C73411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1F5F5C60-F462-6FD0-3EAD-699A9DBF9BC3}"/>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AF8ADB9-3F93-B24D-4FE8-33810E67C94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8B89EC6-E3DD-74E4-56B3-F2F31CA956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BCB09D53-8F0D-128C-04C4-446346A2E0D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C6B7FE4-B428-4A9A-298D-CAB29D0D05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2805" y="74442"/>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9D722C8-932E-8227-FFB1-F2621EFE0E6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2ABF063D-FAD5-3C0B-D2EB-0018E0FEE13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BB2D6A00-9CB8-E0D7-1507-D17958C6C254}"/>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8D467A0-2CC5-CEBB-CFA4-CE6824A149B2}"/>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0D880AE-0FBE-3741-8EA0-7F8D1ADA100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F89C5410-125E-9217-3073-D6BBB172513B}"/>
              </a:ext>
            </a:extLst>
          </p:cNvPr>
          <p:cNvPicPr>
            <a:picLocks noGrp="1" noChangeAspect="1"/>
          </p:cNvPicPr>
          <p:nvPr>
            <p:ph idx="1"/>
          </p:nvPr>
        </p:nvPicPr>
        <p:blipFill>
          <a:blip r:embed="rId7"/>
          <a:stretch>
            <a:fillRect/>
          </a:stretch>
        </p:blipFill>
        <p:spPr>
          <a:xfrm>
            <a:off x="755576" y="895615"/>
            <a:ext cx="5486400" cy="3143250"/>
          </a:xfrm>
        </p:spPr>
      </p:pic>
      <p:sp>
        <p:nvSpPr>
          <p:cNvPr id="14" name="TextBox 13">
            <a:extLst>
              <a:ext uri="{FF2B5EF4-FFF2-40B4-BE49-F238E27FC236}">
                <a16:creationId xmlns:a16="http://schemas.microsoft.com/office/drawing/2014/main" id="{06924273-9397-34B9-9BAE-0CE448561CF0}"/>
              </a:ext>
            </a:extLst>
          </p:cNvPr>
          <p:cNvSpPr txBox="1"/>
          <p:nvPr/>
        </p:nvSpPr>
        <p:spPr>
          <a:xfrm>
            <a:off x="48577" y="4089602"/>
            <a:ext cx="9046845" cy="2224712"/>
          </a:xfrm>
          <a:prstGeom prst="rect">
            <a:avLst/>
          </a:prstGeom>
          <a:noFill/>
        </p:spPr>
        <p:txBody>
          <a:bodyPr wrap="square">
            <a:spAutoFit/>
          </a:bodyPr>
          <a:lstStyle/>
          <a:p>
            <a:pPr marL="342900" indent="-342900" algn="just">
              <a:lnSpc>
                <a:spcPts val="2800"/>
              </a:lnSpc>
              <a:buFont typeface="Wingdings" panose="05000000000000000000" pitchFamily="2" charset="2"/>
              <a:buChar char="§"/>
            </a:pPr>
            <a:r>
              <a:rPr lang="en-IN" sz="2000" dirty="0"/>
              <a:t>Client Application interacts with Name Node for metadata related activities and communicates with </a:t>
            </a:r>
            <a:r>
              <a:rPr lang="en-IN" sz="2000" dirty="0" err="1"/>
              <a:t>DataNodes</a:t>
            </a:r>
            <a:r>
              <a:rPr lang="en-IN" sz="2000" dirty="0"/>
              <a:t> to read and write files. </a:t>
            </a:r>
            <a:r>
              <a:rPr lang="en-IN" sz="2000" dirty="0" err="1"/>
              <a:t>DataNodes</a:t>
            </a:r>
            <a:r>
              <a:rPr lang="en-IN" sz="2000" dirty="0"/>
              <a:t> converse with each other for pipeline reads and writes.</a:t>
            </a:r>
          </a:p>
          <a:p>
            <a:pPr marL="342900" indent="-342900" algn="just">
              <a:lnSpc>
                <a:spcPts val="2800"/>
              </a:lnSpc>
              <a:buFont typeface="Wingdings" panose="05000000000000000000" pitchFamily="2" charset="2"/>
              <a:buChar char="§"/>
            </a:pPr>
            <a:r>
              <a:rPr lang="en-IN" sz="2000" dirty="0"/>
              <a:t>Let us assume that the file "Sample.txt" is of size 192 MB. As per the default data block size (64 MB), it will spilt it into three blocks and replicated across the nodes on the cluster based on the default replication factor.</a:t>
            </a:r>
            <a:endParaRPr lang="en-US" sz="2000" dirty="0"/>
          </a:p>
        </p:txBody>
      </p:sp>
    </p:spTree>
    <p:extLst>
      <p:ext uri="{BB962C8B-B14F-4D97-AF65-F5344CB8AC3E}">
        <p14:creationId xmlns:p14="http://schemas.microsoft.com/office/powerpoint/2010/main" val="115726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5B22D-D77C-EF70-5F3F-FB3AB816ADF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54AAB9B-D562-6D98-B642-D27335F4374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49B125D1-F263-C4A6-785C-8817C921A6D5}"/>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CB62D85-0671-BD2A-248E-B101AD5837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4AA21461-B46A-1B62-7A8D-9CAEF8F183A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28BB003-6815-642C-97FB-1E98703634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1F8694A-48DC-C2F1-F76C-E6995FF32E9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A1D1536-3CD2-21D5-B5C1-A5FB57E0186B}"/>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D394EE9-33D7-AB85-C916-21FBD7AE99E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FC97BCC-40B4-D88A-6E9D-134B20040E3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B9C5640-7AD8-F41C-C261-0F4EA586F388}"/>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5B2F3E5F-0887-8081-8A43-A4BCBDAE51BE}"/>
              </a:ext>
            </a:extLst>
          </p:cNvPr>
          <p:cNvSpPr>
            <a:spLocks noGrp="1"/>
          </p:cNvSpPr>
          <p:nvPr>
            <p:ph idx="1"/>
          </p:nvPr>
        </p:nvSpPr>
        <p:spPr>
          <a:xfrm>
            <a:off x="179512" y="797940"/>
            <a:ext cx="8507288" cy="5328223"/>
          </a:xfrm>
        </p:spPr>
        <p:txBody>
          <a:bodyPr>
            <a:normAutofit/>
          </a:bodyPr>
          <a:lstStyle/>
          <a:p>
            <a:pPr>
              <a:lnSpc>
                <a:spcPct val="150000"/>
              </a:lnSpc>
              <a:buFont typeface="Wingdings" panose="05000000000000000000" pitchFamily="2" charset="2"/>
              <a:buChar char="§"/>
            </a:pPr>
            <a:r>
              <a:rPr lang="en-US" sz="1900" b="1" dirty="0"/>
              <a:t>Introduction to Map Reduce Programming</a:t>
            </a:r>
          </a:p>
          <a:p>
            <a:pPr indent="279400">
              <a:lnSpc>
                <a:spcPct val="150000"/>
              </a:lnSpc>
              <a:buFont typeface="Calibri" panose="020F0502020204030204" pitchFamily="34" charset="0"/>
              <a:buChar char="⁻"/>
            </a:pPr>
            <a:r>
              <a:rPr lang="en-US" sz="1900" dirty="0"/>
              <a:t>Introduction</a:t>
            </a:r>
          </a:p>
          <a:p>
            <a:pPr indent="279400">
              <a:lnSpc>
                <a:spcPct val="150000"/>
              </a:lnSpc>
              <a:buFont typeface="Calibri" panose="020F0502020204030204" pitchFamily="34" charset="0"/>
              <a:buChar char="⁻"/>
            </a:pPr>
            <a:r>
              <a:rPr lang="en-US" sz="1900" dirty="0"/>
              <a:t>Mapper, Reducer</a:t>
            </a:r>
          </a:p>
          <a:p>
            <a:pPr indent="279400">
              <a:lnSpc>
                <a:spcPct val="150000"/>
              </a:lnSpc>
              <a:buFont typeface="Calibri" panose="020F0502020204030204" pitchFamily="34" charset="0"/>
              <a:buChar char="⁻"/>
            </a:pPr>
            <a:r>
              <a:rPr lang="en-US" sz="1900" dirty="0"/>
              <a:t>Combiner</a:t>
            </a:r>
          </a:p>
          <a:p>
            <a:pPr indent="279400">
              <a:lnSpc>
                <a:spcPct val="150000"/>
              </a:lnSpc>
              <a:buFont typeface="Calibri" panose="020F0502020204030204" pitchFamily="34" charset="0"/>
              <a:buChar char="⁻"/>
            </a:pPr>
            <a:r>
              <a:rPr lang="en-US" sz="1900" dirty="0"/>
              <a:t>Partitioner</a:t>
            </a:r>
          </a:p>
          <a:p>
            <a:pPr indent="279400">
              <a:lnSpc>
                <a:spcPct val="150000"/>
              </a:lnSpc>
              <a:buFont typeface="Calibri" panose="020F0502020204030204" pitchFamily="34" charset="0"/>
              <a:buChar char="⁻"/>
            </a:pPr>
            <a:r>
              <a:rPr lang="en-US" sz="1900" dirty="0"/>
              <a:t>Searching</a:t>
            </a:r>
          </a:p>
          <a:p>
            <a:pPr indent="279400">
              <a:lnSpc>
                <a:spcPct val="150000"/>
              </a:lnSpc>
              <a:buFont typeface="Calibri" panose="020F0502020204030204" pitchFamily="34" charset="0"/>
              <a:buChar char="⁻"/>
            </a:pPr>
            <a:r>
              <a:rPr lang="en-US" sz="1900" dirty="0"/>
              <a:t>Sorting</a:t>
            </a:r>
          </a:p>
          <a:p>
            <a:pPr indent="279400">
              <a:lnSpc>
                <a:spcPct val="150000"/>
              </a:lnSpc>
              <a:buFont typeface="Calibri" panose="020F0502020204030204" pitchFamily="34" charset="0"/>
              <a:buChar char="⁻"/>
            </a:pPr>
            <a:r>
              <a:rPr lang="en-US" sz="1900" dirty="0"/>
              <a:t>Compression.</a:t>
            </a:r>
            <a:endParaRPr lang="en-IN" sz="1900" dirty="0"/>
          </a:p>
        </p:txBody>
      </p:sp>
    </p:spTree>
    <p:extLst>
      <p:ext uri="{BB962C8B-B14F-4D97-AF65-F5344CB8AC3E}">
        <p14:creationId xmlns:p14="http://schemas.microsoft.com/office/powerpoint/2010/main" val="34920013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84D2B2-E31E-65D6-DA5D-553BCE28718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D13AA6E-ED69-AC98-DE54-CE969BBA4C7A}"/>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F499743-F581-04AD-B6BA-F07BA694082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256A9609-BDC3-9D8A-3BA0-BF25B07E25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BFC0F2E-4DC9-D4E5-7FF8-77E0ACCF3FE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B62797B-EFF7-F4BB-67B0-F5EF5B1134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21D1A7E-C2E6-9C00-C066-9E0D1A2228E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AD9F5BD0-8CEC-0EDE-2CDF-A9C015AAB5F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10F3EE1-8580-0C85-F948-7CA479A5528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B9503373-DA05-8B09-7A44-809FCDF4D4E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A3D6CC4F-D143-324D-9EDD-DFF5AE7538FC}"/>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B31D2A0F-7AFF-1C3F-F440-1D439B2B035D}"/>
              </a:ext>
            </a:extLst>
          </p:cNvPr>
          <p:cNvSpPr>
            <a:spLocks noGrp="1"/>
          </p:cNvSpPr>
          <p:nvPr>
            <p:ph type="title"/>
          </p:nvPr>
        </p:nvSpPr>
        <p:spPr>
          <a:xfrm>
            <a:off x="179512" y="786636"/>
            <a:ext cx="8229600" cy="505422"/>
          </a:xfrm>
        </p:spPr>
        <p:txBody>
          <a:bodyPr>
            <a:normAutofit/>
          </a:bodyPr>
          <a:lstStyle/>
          <a:p>
            <a:pPr algn="l"/>
            <a:r>
              <a:rPr lang="en-US" sz="2000" b="1" dirty="0">
                <a:solidFill>
                  <a:schemeClr val="tx2"/>
                </a:solidFill>
              </a:rPr>
              <a:t>HDFS Daemons </a:t>
            </a:r>
          </a:p>
        </p:txBody>
      </p:sp>
      <p:sp>
        <p:nvSpPr>
          <p:cNvPr id="8" name="Content Placeholder 7">
            <a:extLst>
              <a:ext uri="{FF2B5EF4-FFF2-40B4-BE49-F238E27FC236}">
                <a16:creationId xmlns:a16="http://schemas.microsoft.com/office/drawing/2014/main" id="{3869043B-21A9-9B7F-93E0-CB4C795A082F}"/>
              </a:ext>
            </a:extLst>
          </p:cNvPr>
          <p:cNvSpPr>
            <a:spLocks noGrp="1"/>
          </p:cNvSpPr>
          <p:nvPr>
            <p:ph idx="1"/>
          </p:nvPr>
        </p:nvSpPr>
        <p:spPr>
          <a:xfrm>
            <a:off x="179511" y="1355676"/>
            <a:ext cx="8871905" cy="4770487"/>
          </a:xfrm>
        </p:spPr>
        <p:txBody>
          <a:bodyPr>
            <a:normAutofit/>
          </a:bodyPr>
          <a:lstStyle/>
          <a:p>
            <a:pPr algn="just">
              <a:lnSpc>
                <a:spcPct val="150000"/>
              </a:lnSpc>
              <a:buFont typeface="Wingdings" panose="05000000000000000000" pitchFamily="2" charset="2"/>
              <a:buChar char="§"/>
            </a:pPr>
            <a:r>
              <a:rPr lang="en-IN" sz="2000" b="0" i="0" dirty="0">
                <a:effectLst/>
                <a:latin typeface="+mj-lt"/>
              </a:rPr>
              <a:t>The Daemons are the processes that run in the background of the system.</a:t>
            </a:r>
          </a:p>
          <a:p>
            <a:pPr algn="just">
              <a:lnSpc>
                <a:spcPct val="150000"/>
              </a:lnSpc>
              <a:buFont typeface="Wingdings" panose="05000000000000000000" pitchFamily="2" charset="2"/>
              <a:buChar char="§"/>
            </a:pPr>
            <a:r>
              <a:rPr lang="en-IN" sz="2000" i="0" dirty="0">
                <a:effectLst/>
                <a:latin typeface="+mj-lt"/>
              </a:rPr>
              <a:t>HDFS consists of three Daemons </a:t>
            </a:r>
          </a:p>
          <a:p>
            <a:pPr marL="457200" indent="255588" algn="just">
              <a:lnSpc>
                <a:spcPct val="150000"/>
              </a:lnSpc>
              <a:buFont typeface="+mj-lt"/>
              <a:buAutoNum type="arabicPeriod"/>
            </a:pPr>
            <a:r>
              <a:rPr lang="en-IN" sz="2000" b="0" i="0" dirty="0" err="1">
                <a:effectLst/>
                <a:latin typeface="+mj-lt"/>
              </a:rPr>
              <a:t>Namenode</a:t>
            </a:r>
            <a:endParaRPr lang="en-IN" sz="2000" b="0" i="0" dirty="0">
              <a:effectLst/>
              <a:latin typeface="+mj-lt"/>
            </a:endParaRPr>
          </a:p>
          <a:p>
            <a:pPr marL="457200" indent="255588" algn="just">
              <a:lnSpc>
                <a:spcPct val="150000"/>
              </a:lnSpc>
              <a:buFont typeface="+mj-lt"/>
              <a:buAutoNum type="arabicPeriod"/>
            </a:pPr>
            <a:r>
              <a:rPr lang="en-IN" sz="2000" b="0" i="0" dirty="0" err="1">
                <a:effectLst/>
                <a:latin typeface="+mj-lt"/>
              </a:rPr>
              <a:t>Datanode</a:t>
            </a:r>
            <a:endParaRPr lang="en-IN" sz="2000" b="0" i="0" dirty="0">
              <a:effectLst/>
              <a:latin typeface="+mj-lt"/>
            </a:endParaRPr>
          </a:p>
          <a:p>
            <a:pPr marL="457200" indent="255588" algn="just">
              <a:lnSpc>
                <a:spcPct val="150000"/>
              </a:lnSpc>
              <a:buFont typeface="+mj-lt"/>
              <a:buAutoNum type="arabicPeriod"/>
            </a:pPr>
            <a:r>
              <a:rPr lang="en-IN" sz="2000" b="0" i="0" dirty="0">
                <a:effectLst/>
                <a:latin typeface="+mj-lt"/>
              </a:rPr>
              <a:t>Secondary </a:t>
            </a:r>
            <a:r>
              <a:rPr lang="en-IN" sz="2000" b="0" i="0" dirty="0" err="1">
                <a:effectLst/>
                <a:latin typeface="+mj-lt"/>
              </a:rPr>
              <a:t>Namenode</a:t>
            </a:r>
            <a:r>
              <a:rPr lang="en-IN" sz="2000" b="0" i="0" dirty="0">
                <a:effectLst/>
                <a:latin typeface="+mj-lt"/>
              </a:rPr>
              <a:t>.</a:t>
            </a:r>
          </a:p>
          <a:p>
            <a:pPr marL="0" indent="0">
              <a:buNone/>
            </a:pPr>
            <a:r>
              <a:rPr lang="en-US" sz="2000" b="1" dirty="0" err="1">
                <a:solidFill>
                  <a:schemeClr val="tx2"/>
                </a:solidFill>
              </a:rPr>
              <a:t>NameNode</a:t>
            </a:r>
            <a:endParaRPr lang="en-US" sz="2000" b="1" dirty="0">
              <a:solidFill>
                <a:schemeClr val="tx2"/>
              </a:solidFill>
            </a:endParaRPr>
          </a:p>
          <a:p>
            <a:pPr algn="just">
              <a:lnSpc>
                <a:spcPct val="150000"/>
              </a:lnSpc>
              <a:spcBef>
                <a:spcPts val="0"/>
              </a:spcBef>
              <a:buFont typeface="Wingdings" panose="05000000000000000000" pitchFamily="2" charset="2"/>
              <a:buChar char="§"/>
            </a:pPr>
            <a:r>
              <a:rPr lang="en-IN" sz="2000" dirty="0"/>
              <a:t>HDFS breaks a large file into smaller pieces called </a:t>
            </a:r>
            <a:r>
              <a:rPr lang="en-IN" sz="2000" b="1" dirty="0"/>
              <a:t>blocks</a:t>
            </a:r>
            <a:r>
              <a:rPr lang="en-IN" sz="2000" dirty="0"/>
              <a:t>. </a:t>
            </a:r>
          </a:p>
          <a:p>
            <a:pPr algn="just">
              <a:lnSpc>
                <a:spcPct val="150000"/>
              </a:lnSpc>
              <a:spcBef>
                <a:spcPts val="0"/>
              </a:spcBef>
              <a:buFont typeface="Wingdings" panose="05000000000000000000" pitchFamily="2" charset="2"/>
              <a:buChar char="§"/>
            </a:pPr>
            <a:r>
              <a:rPr lang="en-IN" sz="2000" dirty="0"/>
              <a:t>A rack is a collection of </a:t>
            </a:r>
            <a:r>
              <a:rPr lang="en-IN" sz="2000" dirty="0" err="1"/>
              <a:t>DataNodes</a:t>
            </a:r>
            <a:r>
              <a:rPr lang="en-IN" sz="2000" dirty="0"/>
              <a:t> within the cluster. </a:t>
            </a:r>
          </a:p>
          <a:p>
            <a:pPr algn="just">
              <a:lnSpc>
                <a:spcPct val="150000"/>
              </a:lnSpc>
              <a:spcBef>
                <a:spcPts val="0"/>
              </a:spcBef>
              <a:buFont typeface="Wingdings" panose="05000000000000000000" pitchFamily="2" charset="2"/>
              <a:buChar char="§"/>
            </a:pPr>
            <a:r>
              <a:rPr lang="en-IN" sz="2000" dirty="0"/>
              <a:t>Name Node uses a </a:t>
            </a:r>
            <a:r>
              <a:rPr lang="en-IN" sz="2000" b="1" dirty="0"/>
              <a:t>rack ID </a:t>
            </a:r>
            <a:r>
              <a:rPr lang="en-IN" sz="2000" dirty="0"/>
              <a:t>to identify </a:t>
            </a:r>
            <a:r>
              <a:rPr lang="en-IN" sz="2000" dirty="0" err="1"/>
              <a:t>DataNodes</a:t>
            </a:r>
            <a:r>
              <a:rPr lang="en-IN" sz="2000"/>
              <a:t> in the rack. </a:t>
            </a:r>
          </a:p>
          <a:p>
            <a:pPr algn="just">
              <a:lnSpc>
                <a:spcPct val="150000"/>
              </a:lnSpc>
              <a:spcBef>
                <a:spcPts val="0"/>
              </a:spcBef>
              <a:buFont typeface="Wingdings" panose="05000000000000000000" pitchFamily="2" charset="2"/>
              <a:buChar char="§"/>
            </a:pPr>
            <a:r>
              <a:rPr lang="en-IN" sz="2000"/>
              <a:t>Name </a:t>
            </a:r>
            <a:r>
              <a:rPr lang="en-IN" sz="2000" dirty="0"/>
              <a:t>Node keeps tracks of blocks of a file as it is placed on various </a:t>
            </a:r>
            <a:r>
              <a:rPr lang="en-IN" sz="2000" dirty="0" err="1"/>
              <a:t>DataNodes</a:t>
            </a:r>
            <a:r>
              <a:rPr lang="en-IN" sz="2000" dirty="0"/>
              <a:t>. </a:t>
            </a:r>
            <a:endParaRPr lang="en-US" sz="2000" b="1" dirty="0">
              <a:solidFill>
                <a:schemeClr val="tx2"/>
              </a:solidFill>
            </a:endParaRPr>
          </a:p>
        </p:txBody>
      </p:sp>
    </p:spTree>
    <p:extLst>
      <p:ext uri="{BB962C8B-B14F-4D97-AF65-F5344CB8AC3E}">
        <p14:creationId xmlns:p14="http://schemas.microsoft.com/office/powerpoint/2010/main" val="35288523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E1101-4271-1BC9-73E4-8DF4E53239B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0536DB7-7ADC-0CCE-156B-C75AB7D74CB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AF37D4A-65D8-9354-3B8D-08B5C5C909A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AF8A2F8-9E8F-803F-565E-CFAD683B4C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0117CE2-2919-1AA7-93EE-BA0B002DD7E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03514E03-0470-162A-FFA2-F0F2BEF038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C70B0F3-B507-F89F-E9B8-95CFB008330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19CCB91-FC44-AF86-8475-CCDD4AED8D25}"/>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C8B3E136-8D8C-B630-EE3D-6D40EF02581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6D0865C-1DD9-DF62-986F-42D30686555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99258447-DB9A-2674-FDCB-2B6146572E6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DA8038C7-9CBE-4FB1-D18F-A9482910F4E6}"/>
              </a:ext>
            </a:extLst>
          </p:cNvPr>
          <p:cNvSpPr>
            <a:spLocks noGrp="1"/>
          </p:cNvSpPr>
          <p:nvPr>
            <p:ph idx="1"/>
          </p:nvPr>
        </p:nvSpPr>
        <p:spPr>
          <a:xfrm>
            <a:off x="31950" y="797940"/>
            <a:ext cx="8871905" cy="5163642"/>
          </a:xfrm>
        </p:spPr>
        <p:txBody>
          <a:bodyPr>
            <a:normAutofit/>
          </a:bodyPr>
          <a:lstStyle/>
          <a:p>
            <a:pPr algn="just">
              <a:lnSpc>
                <a:spcPct val="150000"/>
              </a:lnSpc>
              <a:spcBef>
                <a:spcPts val="0"/>
              </a:spcBef>
              <a:buFont typeface="Wingdings" panose="05000000000000000000" pitchFamily="2" charset="2"/>
              <a:buChar char="§"/>
            </a:pPr>
            <a:r>
              <a:rPr lang="en-IN" sz="2000" dirty="0"/>
              <a:t>Name Node manages file-related operations such as read, write, create, delete. Its main job is managing the File System Namespace. </a:t>
            </a:r>
          </a:p>
          <a:p>
            <a:pPr algn="just">
              <a:lnSpc>
                <a:spcPct val="150000"/>
              </a:lnSpc>
              <a:spcBef>
                <a:spcPts val="0"/>
              </a:spcBef>
              <a:buFont typeface="Wingdings" panose="05000000000000000000" pitchFamily="2" charset="2"/>
              <a:buChar char="§"/>
            </a:pPr>
            <a:r>
              <a:rPr lang="en-IN" sz="2000" dirty="0"/>
              <a:t>A file system namespace is collection of files in the cluster. </a:t>
            </a:r>
          </a:p>
          <a:p>
            <a:pPr algn="just">
              <a:lnSpc>
                <a:spcPct val="150000"/>
              </a:lnSpc>
              <a:spcBef>
                <a:spcPts val="0"/>
              </a:spcBef>
              <a:buFont typeface="Wingdings" panose="05000000000000000000" pitchFamily="2" charset="2"/>
              <a:buChar char="§"/>
            </a:pPr>
            <a:r>
              <a:rPr lang="en-IN" sz="2000" dirty="0" err="1"/>
              <a:t>NameNode</a:t>
            </a:r>
            <a:r>
              <a:rPr lang="en-IN" sz="2000" dirty="0"/>
              <a:t> stores HDFS namespace. </a:t>
            </a:r>
          </a:p>
          <a:p>
            <a:pPr algn="just">
              <a:lnSpc>
                <a:spcPct val="150000"/>
              </a:lnSpc>
              <a:spcBef>
                <a:spcPts val="0"/>
              </a:spcBef>
              <a:buFont typeface="Wingdings" panose="05000000000000000000" pitchFamily="2" charset="2"/>
              <a:buChar char="§"/>
            </a:pPr>
            <a:r>
              <a:rPr lang="en-IN" sz="2000" dirty="0"/>
              <a:t>File system namespace includes mapping of blocks to file, file properties and is stored in a file called </a:t>
            </a:r>
            <a:r>
              <a:rPr lang="en-IN" sz="2000" b="1" dirty="0" err="1"/>
              <a:t>Fslmage</a:t>
            </a:r>
            <a:r>
              <a:rPr lang="en-IN" sz="2000" dirty="0"/>
              <a:t>. </a:t>
            </a:r>
          </a:p>
          <a:p>
            <a:pPr algn="just">
              <a:lnSpc>
                <a:spcPct val="150000"/>
              </a:lnSpc>
              <a:spcBef>
                <a:spcPts val="0"/>
              </a:spcBef>
              <a:buFont typeface="Wingdings" panose="05000000000000000000" pitchFamily="2" charset="2"/>
              <a:buChar char="§"/>
            </a:pPr>
            <a:r>
              <a:rPr lang="en-IN" sz="2000" dirty="0"/>
              <a:t>Name Node uses an </a:t>
            </a:r>
            <a:r>
              <a:rPr lang="en-IN" sz="2000" dirty="0" err="1"/>
              <a:t>EditLog</a:t>
            </a:r>
            <a:r>
              <a:rPr lang="en-IN" sz="2000" dirty="0"/>
              <a:t> (transaction log) to record every transaction that happens to the file system metadata.  </a:t>
            </a:r>
          </a:p>
          <a:p>
            <a:pPr algn="just">
              <a:lnSpc>
                <a:spcPct val="150000"/>
              </a:lnSpc>
              <a:spcBef>
                <a:spcPts val="0"/>
              </a:spcBef>
              <a:buFont typeface="Wingdings" panose="05000000000000000000" pitchFamily="2" charset="2"/>
              <a:buChar char="§"/>
            </a:pPr>
            <a:endParaRPr lang="en-IN" sz="2000" dirty="0"/>
          </a:p>
        </p:txBody>
      </p:sp>
      <p:pic>
        <p:nvPicPr>
          <p:cNvPr id="8" name="Picture 7">
            <a:extLst>
              <a:ext uri="{FF2B5EF4-FFF2-40B4-BE49-F238E27FC236}">
                <a16:creationId xmlns:a16="http://schemas.microsoft.com/office/drawing/2014/main" id="{7A9FC411-1BBA-AB98-458F-903A14790157}"/>
              </a:ext>
            </a:extLst>
          </p:cNvPr>
          <p:cNvPicPr>
            <a:picLocks noChangeAspect="1"/>
          </p:cNvPicPr>
          <p:nvPr/>
        </p:nvPicPr>
        <p:blipFill>
          <a:blip r:embed="rId7"/>
          <a:stretch>
            <a:fillRect/>
          </a:stretch>
        </p:blipFill>
        <p:spPr>
          <a:xfrm>
            <a:off x="1143944" y="4518568"/>
            <a:ext cx="6774080" cy="1541492"/>
          </a:xfrm>
          <a:prstGeom prst="rect">
            <a:avLst/>
          </a:prstGeom>
        </p:spPr>
      </p:pic>
    </p:spTree>
    <p:extLst>
      <p:ext uri="{BB962C8B-B14F-4D97-AF65-F5344CB8AC3E}">
        <p14:creationId xmlns:p14="http://schemas.microsoft.com/office/powerpoint/2010/main" val="42604674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51858E-BE0E-D79D-491F-D393E7AEE17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3E4810C2-A753-E6FF-813C-D8C91026605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FFA622A-24C8-1C2D-571C-BC1AF407919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4F0C438-8A0C-D2C6-0C3A-7D1813A9ED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20399CD-A259-AE30-056D-9AA913947CC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315DFCB-9B9A-9BF1-AD00-1711718661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F729BEE-0B0D-665D-FFBA-93679B72DAC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5C48EA5-BE45-E110-CB42-F655F82E44F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2C64E8C-C856-DFA6-4BFE-F347091FE1A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EA6D24C-2698-C42E-A31F-02B9D6B7BE20}"/>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923BEDF-F450-277A-B62C-F5431C73616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D4653C15-3B91-B1A8-07C0-8F2A1B6F0D6B}"/>
              </a:ext>
            </a:extLst>
          </p:cNvPr>
          <p:cNvSpPr>
            <a:spLocks noGrp="1"/>
          </p:cNvSpPr>
          <p:nvPr>
            <p:ph idx="1"/>
          </p:nvPr>
        </p:nvSpPr>
        <p:spPr>
          <a:xfrm>
            <a:off x="92041" y="848892"/>
            <a:ext cx="8959376" cy="5317104"/>
          </a:xfrm>
        </p:spPr>
        <p:txBody>
          <a:bodyPr>
            <a:normAutofit lnSpcReduction="10000"/>
          </a:bodyPr>
          <a:lstStyle/>
          <a:p>
            <a:pPr algn="just">
              <a:lnSpc>
                <a:spcPct val="150000"/>
              </a:lnSpc>
              <a:spcBef>
                <a:spcPts val="0"/>
              </a:spcBef>
              <a:buFont typeface="Wingdings" panose="05000000000000000000" pitchFamily="2" charset="2"/>
              <a:buChar char="§"/>
            </a:pPr>
            <a:r>
              <a:rPr lang="en-IN" sz="2000" dirty="0"/>
              <a:t>When </a:t>
            </a:r>
            <a:r>
              <a:rPr lang="en-IN" sz="2000" dirty="0" err="1"/>
              <a:t>NameNode</a:t>
            </a:r>
            <a:r>
              <a:rPr lang="en-IN" sz="2000" dirty="0"/>
              <a:t> starts up it reads </a:t>
            </a:r>
            <a:r>
              <a:rPr lang="en-IN" sz="2000" dirty="0" err="1"/>
              <a:t>Fslmage</a:t>
            </a:r>
            <a:r>
              <a:rPr lang="en-IN" sz="2000" dirty="0"/>
              <a:t> and </a:t>
            </a:r>
            <a:r>
              <a:rPr lang="en-IN" sz="2000" dirty="0" err="1"/>
              <a:t>EditLog</a:t>
            </a:r>
            <a:r>
              <a:rPr lang="en-IN" sz="2000" dirty="0"/>
              <a:t> from disk and applies all transactions from the </a:t>
            </a:r>
            <a:r>
              <a:rPr lang="en-IN" sz="2000" dirty="0" err="1"/>
              <a:t>EditLog</a:t>
            </a:r>
            <a:r>
              <a:rPr lang="en-IN" sz="2000" dirty="0"/>
              <a:t> to in-memory  </a:t>
            </a:r>
            <a:r>
              <a:rPr lang="en-IN" sz="2000" dirty="0" err="1"/>
              <a:t>respresentation</a:t>
            </a:r>
            <a:r>
              <a:rPr lang="en-IN" sz="2000" dirty="0"/>
              <a:t> of the </a:t>
            </a:r>
            <a:r>
              <a:rPr lang="en-IN" sz="2000" dirty="0" err="1"/>
              <a:t>Fslmage</a:t>
            </a:r>
            <a:r>
              <a:rPr lang="en-IN" sz="2000" dirty="0"/>
              <a:t>. </a:t>
            </a:r>
          </a:p>
          <a:p>
            <a:pPr algn="just">
              <a:lnSpc>
                <a:spcPct val="150000"/>
              </a:lnSpc>
              <a:spcBef>
                <a:spcPts val="0"/>
              </a:spcBef>
              <a:buFont typeface="Wingdings" panose="05000000000000000000" pitchFamily="2" charset="2"/>
              <a:buChar char="§"/>
            </a:pPr>
            <a:r>
              <a:rPr lang="en-IN" sz="2000" dirty="0"/>
              <a:t>Then it flushes out new version of </a:t>
            </a:r>
            <a:r>
              <a:rPr lang="en-IN" sz="2000" dirty="0" err="1"/>
              <a:t>Fslmage</a:t>
            </a:r>
            <a:r>
              <a:rPr lang="en-IN" sz="2000" dirty="0"/>
              <a:t> on disk and truncates the old </a:t>
            </a:r>
            <a:r>
              <a:rPr lang="en-IN" sz="2000" dirty="0" err="1"/>
              <a:t>EditLog</a:t>
            </a:r>
            <a:r>
              <a:rPr lang="en-IN" sz="2000" dirty="0"/>
              <a:t> because the changes are updated in the </a:t>
            </a:r>
            <a:r>
              <a:rPr lang="en-IN" sz="2000" dirty="0" err="1"/>
              <a:t>FsImage</a:t>
            </a:r>
            <a:r>
              <a:rPr lang="en-IN" sz="2000" dirty="0"/>
              <a:t>. </a:t>
            </a:r>
          </a:p>
          <a:p>
            <a:pPr algn="just">
              <a:lnSpc>
                <a:spcPct val="150000"/>
              </a:lnSpc>
              <a:spcBef>
                <a:spcPts val="0"/>
              </a:spcBef>
              <a:buFont typeface="Wingdings" panose="05000000000000000000" pitchFamily="2" charset="2"/>
              <a:buChar char="§"/>
            </a:pPr>
            <a:r>
              <a:rPr lang="en-IN" sz="2000" dirty="0"/>
              <a:t>There is a single </a:t>
            </a:r>
            <a:r>
              <a:rPr lang="en-IN" sz="2000" dirty="0" err="1"/>
              <a:t>NameNode</a:t>
            </a:r>
            <a:r>
              <a:rPr lang="en-IN" sz="2000" dirty="0"/>
              <a:t> per cluster.</a:t>
            </a:r>
          </a:p>
          <a:p>
            <a:pPr marL="0" indent="0" algn="just">
              <a:lnSpc>
                <a:spcPct val="150000"/>
              </a:lnSpc>
              <a:spcBef>
                <a:spcPts val="0"/>
              </a:spcBef>
              <a:buNone/>
            </a:pPr>
            <a:r>
              <a:rPr lang="en-US" sz="2000" b="1" dirty="0" err="1">
                <a:solidFill>
                  <a:schemeClr val="tx2"/>
                </a:solidFill>
              </a:rPr>
              <a:t>DataNode</a:t>
            </a:r>
            <a:r>
              <a:rPr lang="en-US" sz="2000" b="1" dirty="0">
                <a:solidFill>
                  <a:schemeClr val="tx2"/>
                </a:solidFill>
              </a:rPr>
              <a:t> </a:t>
            </a:r>
          </a:p>
          <a:p>
            <a:pPr algn="just">
              <a:lnSpc>
                <a:spcPct val="150000"/>
              </a:lnSpc>
              <a:spcBef>
                <a:spcPts val="0"/>
              </a:spcBef>
              <a:buFont typeface="Wingdings" panose="05000000000000000000" pitchFamily="2" charset="2"/>
              <a:buChar char="§"/>
            </a:pPr>
            <a:r>
              <a:rPr lang="en-IN" sz="2000" dirty="0"/>
              <a:t>There are multiple </a:t>
            </a:r>
            <a:r>
              <a:rPr lang="en-IN" sz="2000" dirty="0" err="1"/>
              <a:t>DataNodes</a:t>
            </a:r>
            <a:r>
              <a:rPr lang="en-IN" sz="2000" dirty="0"/>
              <a:t> per cluster. </a:t>
            </a:r>
          </a:p>
          <a:p>
            <a:pPr algn="just">
              <a:lnSpc>
                <a:spcPct val="150000"/>
              </a:lnSpc>
              <a:spcBef>
                <a:spcPts val="0"/>
              </a:spcBef>
              <a:buFont typeface="Wingdings" panose="05000000000000000000" pitchFamily="2" charset="2"/>
              <a:buChar char="§"/>
            </a:pPr>
            <a:r>
              <a:rPr lang="en-IN" sz="2000" dirty="0"/>
              <a:t>During Pipeline read and write </a:t>
            </a:r>
            <a:r>
              <a:rPr lang="en-IN" sz="2000" dirty="0" err="1"/>
              <a:t>DataNodes</a:t>
            </a:r>
            <a:r>
              <a:rPr lang="en-IN" sz="2000" dirty="0"/>
              <a:t> communicate with each other.</a:t>
            </a:r>
          </a:p>
          <a:p>
            <a:pPr algn="just">
              <a:lnSpc>
                <a:spcPct val="150000"/>
              </a:lnSpc>
              <a:spcBef>
                <a:spcPts val="0"/>
              </a:spcBef>
              <a:buFont typeface="Wingdings" panose="05000000000000000000" pitchFamily="2" charset="2"/>
              <a:buChar char="§"/>
            </a:pPr>
            <a:r>
              <a:rPr lang="en-IN" sz="2000" dirty="0"/>
              <a:t>A </a:t>
            </a:r>
            <a:r>
              <a:rPr lang="en-IN" sz="2000" dirty="0" err="1"/>
              <a:t>DataNode</a:t>
            </a:r>
            <a:r>
              <a:rPr lang="en-IN" sz="2000" dirty="0"/>
              <a:t> also continuously sends "heartbeat" message to Name Node to ensure the connectivity between the </a:t>
            </a:r>
            <a:r>
              <a:rPr lang="en-IN" sz="2000" dirty="0" err="1"/>
              <a:t>NameNode</a:t>
            </a:r>
            <a:r>
              <a:rPr lang="en-IN" sz="2000" dirty="0"/>
              <a:t> and </a:t>
            </a:r>
            <a:r>
              <a:rPr lang="en-IN" sz="2000" dirty="0" err="1"/>
              <a:t>DataNode</a:t>
            </a:r>
            <a:r>
              <a:rPr lang="en-IN" sz="2000" dirty="0"/>
              <a:t>.</a:t>
            </a:r>
          </a:p>
          <a:p>
            <a:pPr algn="just">
              <a:lnSpc>
                <a:spcPct val="150000"/>
              </a:lnSpc>
              <a:spcBef>
                <a:spcPts val="0"/>
              </a:spcBef>
              <a:buFont typeface="Wingdings" panose="05000000000000000000" pitchFamily="2" charset="2"/>
              <a:buChar char="§"/>
            </a:pPr>
            <a:r>
              <a:rPr lang="en-IN" sz="2000" dirty="0"/>
              <a:t>In case there is no heartbeat from a </a:t>
            </a:r>
            <a:r>
              <a:rPr lang="en-IN" sz="2000" dirty="0" err="1"/>
              <a:t>DataNode</a:t>
            </a:r>
            <a:r>
              <a:rPr lang="en-IN" sz="2000" dirty="0"/>
              <a:t>, the </a:t>
            </a:r>
            <a:r>
              <a:rPr lang="en-IN" sz="2000" dirty="0" err="1"/>
              <a:t>NameNode</a:t>
            </a:r>
            <a:r>
              <a:rPr lang="en-IN" sz="2000" dirty="0"/>
              <a:t> replicates that </a:t>
            </a:r>
            <a:r>
              <a:rPr lang="en-IN" sz="2000" dirty="0" err="1"/>
              <a:t>DataNode</a:t>
            </a:r>
            <a:r>
              <a:rPr lang="en-IN" sz="2000" dirty="0"/>
              <a:t> within the cluster and keeps on running as if nothing had happened</a:t>
            </a:r>
          </a:p>
        </p:txBody>
      </p:sp>
    </p:spTree>
    <p:extLst>
      <p:ext uri="{BB962C8B-B14F-4D97-AF65-F5344CB8AC3E}">
        <p14:creationId xmlns:p14="http://schemas.microsoft.com/office/powerpoint/2010/main" val="2960694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3D6AD-1164-6C4C-D463-E3A278F617B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2F30AC9-8DFE-8189-61D2-2AB2C2CD79D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2D06965-816A-96D5-73A0-AA73048C164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4416FC0-55F9-B7BF-50F2-D55FCB68A2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F85C5C0B-D17C-6DCC-B088-A8C5582850B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917CA899-255A-F529-FFC7-9351EB3EF0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3C5698FE-693E-6F44-DFC4-535DDBCD76D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FC8647DB-64AA-B4ED-2AF5-AE53BF2511A5}"/>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E3FC8FE6-5DFE-87F1-3100-560900DD2D54}"/>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E006C0B0-C094-53B0-E1E7-7033759BC800}"/>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AF75C33-6DB1-B957-05E8-FC7E1F2972E2}"/>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10588D5E-CFBA-8AF2-A931-E4DEE426EACB}"/>
              </a:ext>
            </a:extLst>
          </p:cNvPr>
          <p:cNvSpPr>
            <a:spLocks noGrp="1"/>
          </p:cNvSpPr>
          <p:nvPr>
            <p:ph idx="1"/>
          </p:nvPr>
        </p:nvSpPr>
        <p:spPr>
          <a:xfrm>
            <a:off x="251519" y="887600"/>
            <a:ext cx="8799897" cy="5238564"/>
          </a:xfrm>
        </p:spPr>
        <p:txBody>
          <a:bodyPr>
            <a:normAutofit/>
          </a:bodyPr>
          <a:lstStyle/>
          <a:p>
            <a:pPr algn="just">
              <a:lnSpc>
                <a:spcPct val="150000"/>
              </a:lnSpc>
              <a:spcBef>
                <a:spcPts val="0"/>
              </a:spcBef>
              <a:buFont typeface="Wingdings" panose="05000000000000000000" pitchFamily="2" charset="2"/>
              <a:buChar char="§"/>
            </a:pPr>
            <a:r>
              <a:rPr lang="en-IN" sz="2000" dirty="0"/>
              <a:t>The concept behind sending the heartbeat report by the </a:t>
            </a:r>
            <a:r>
              <a:rPr lang="en-IN" sz="2000" dirty="0" err="1"/>
              <a:t>DataNodes</a:t>
            </a:r>
            <a:r>
              <a:rPr lang="en-IN" sz="2000" dirty="0"/>
              <a:t> to the </a:t>
            </a:r>
            <a:r>
              <a:rPr lang="en-IN" sz="2000" dirty="0" err="1"/>
              <a:t>NameNode</a:t>
            </a:r>
            <a:endParaRPr lang="en-IN" sz="2000" dirty="0"/>
          </a:p>
          <a:p>
            <a:pPr algn="just">
              <a:lnSpc>
                <a:spcPct val="150000"/>
              </a:lnSpc>
              <a:spcBef>
                <a:spcPts val="0"/>
              </a:spcBef>
              <a:buFont typeface="Calibri" panose="020F0502020204030204" pitchFamily="34" charset="0"/>
              <a:buChar char="―"/>
            </a:pPr>
            <a:r>
              <a:rPr lang="en-IN" sz="2000" dirty="0"/>
              <a:t>You work for a renowned IT organization. Every day when you come to office, you are required to swipe in to record your attendance. </a:t>
            </a:r>
          </a:p>
          <a:p>
            <a:pPr algn="just">
              <a:lnSpc>
                <a:spcPct val="150000"/>
              </a:lnSpc>
              <a:spcBef>
                <a:spcPts val="0"/>
              </a:spcBef>
              <a:buFont typeface="Calibri" panose="020F0502020204030204" pitchFamily="34" charset="0"/>
              <a:buChar char="―"/>
            </a:pPr>
            <a:r>
              <a:rPr lang="en-IN" sz="2000" dirty="0"/>
              <a:t>This record of attendance is then shared with your manager to keep him posted on who all from his team have reported for work. </a:t>
            </a:r>
          </a:p>
          <a:p>
            <a:pPr algn="just">
              <a:lnSpc>
                <a:spcPct val="150000"/>
              </a:lnSpc>
              <a:spcBef>
                <a:spcPts val="0"/>
              </a:spcBef>
              <a:buFont typeface="Calibri" panose="020F0502020204030204" pitchFamily="34" charset="0"/>
              <a:buChar char="―"/>
            </a:pPr>
            <a:r>
              <a:rPr lang="en-IN" sz="2000" dirty="0"/>
              <a:t>Your manager is able to allocate tasks to the team members who are present in office. </a:t>
            </a:r>
          </a:p>
          <a:p>
            <a:pPr algn="just">
              <a:lnSpc>
                <a:spcPct val="150000"/>
              </a:lnSpc>
              <a:spcBef>
                <a:spcPts val="0"/>
              </a:spcBef>
              <a:buFont typeface="Calibri" panose="020F0502020204030204" pitchFamily="34" charset="0"/>
              <a:buChar char="―"/>
            </a:pPr>
            <a:r>
              <a:rPr lang="en-IN" sz="2000" dirty="0"/>
              <a:t>The tasks for the day cannot be allocated to team member who have not turned in. Likewise </a:t>
            </a:r>
            <a:r>
              <a:rPr lang="en-IN" sz="2000" b="1" dirty="0"/>
              <a:t>heartbeat are is a way by which </a:t>
            </a:r>
            <a:r>
              <a:rPr lang="en-IN" sz="2000" b="1" dirty="0" err="1"/>
              <a:t>DataNodes</a:t>
            </a:r>
            <a:r>
              <a:rPr lang="en-IN" sz="2000" b="1" dirty="0"/>
              <a:t> inform the </a:t>
            </a:r>
            <a:r>
              <a:rPr lang="en-IN" sz="2000" b="1" dirty="0" err="1"/>
              <a:t>NameNode</a:t>
            </a:r>
            <a:r>
              <a:rPr lang="en-IN" sz="2000" b="1" dirty="0"/>
              <a:t> that they are up and functional and can be assigned tasks</a:t>
            </a:r>
          </a:p>
        </p:txBody>
      </p:sp>
    </p:spTree>
    <p:extLst>
      <p:ext uri="{BB962C8B-B14F-4D97-AF65-F5344CB8AC3E}">
        <p14:creationId xmlns:p14="http://schemas.microsoft.com/office/powerpoint/2010/main" val="36282288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39156-1947-DF27-EF17-FE72AA177BF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A95F678-BF4C-BDC2-EDEF-340B147E657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50483898-3ADA-44EB-E8E0-AAA3037DC64F}"/>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1EFC5FD-58C3-6C03-340B-C5082FADB9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A521EC4-CEDC-544D-22E7-CA81AB8DF2D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FC85247-A556-E321-6736-702A727FA2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891073DE-6BA7-EE4E-8B89-0B6C8CFC92D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824F305-BD89-3063-2113-0E848EFE52F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DD9D590-F27D-1E77-D0E2-C4BE80B3837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391BF32-D831-522E-F872-1E9530489D6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CBF9221-FF10-C046-ABF2-CB0A7825C46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5D588F21-D7B3-305C-C288-5CA017CADD4A}"/>
              </a:ext>
            </a:extLst>
          </p:cNvPr>
          <p:cNvPicPr>
            <a:picLocks noGrp="1" noChangeAspect="1"/>
          </p:cNvPicPr>
          <p:nvPr>
            <p:ph idx="1"/>
          </p:nvPr>
        </p:nvPicPr>
        <p:blipFill>
          <a:blip r:embed="rId7">
            <a:extLst>
              <a:ext uri="{BEBA8EAE-BF5A-486C-A8C5-ECC9F3942E4B}">
                <a14:imgProps xmlns:a14="http://schemas.microsoft.com/office/drawing/2010/main">
                  <a14:imgLayer r:embed="rId8">
                    <a14:imgEffect>
                      <a14:sharpenSoften amount="25000"/>
                    </a14:imgEffect>
                  </a14:imgLayer>
                </a14:imgProps>
              </a:ext>
            </a:extLst>
          </a:blip>
          <a:stretch>
            <a:fillRect/>
          </a:stretch>
        </p:blipFill>
        <p:spPr>
          <a:xfrm>
            <a:off x="792929" y="918830"/>
            <a:ext cx="5296503" cy="3191311"/>
          </a:xfrm>
        </p:spPr>
      </p:pic>
    </p:spTree>
    <p:extLst>
      <p:ext uri="{BB962C8B-B14F-4D97-AF65-F5344CB8AC3E}">
        <p14:creationId xmlns:p14="http://schemas.microsoft.com/office/powerpoint/2010/main" val="3450619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93EED-8618-E700-A83C-CF037AC357CA}"/>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E5408A6-4691-38F1-65AC-5885F2D93AA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884289B-7B66-A4DE-CCED-DC79707DC9E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4D060CFF-1F83-B2D8-ADA7-355F197345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FD7C325-4909-2879-3265-84F247BCC38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2D06F49-1C0A-AA1A-0F8D-7D118F95AB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D672CE1-0A89-2F00-9881-3ED700ADD1A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F7FA016-6D60-D853-9213-59CCD4EFD23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93B2CEF-86B6-51A9-93AE-9B6E8786E2A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BD497A4-2F16-0D26-1B65-8F5483FF7D7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A0F7490-642C-9739-CD87-0A164576A66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17E21CA4-9462-18ED-AE38-7B76F0E9445E}"/>
              </a:ext>
            </a:extLst>
          </p:cNvPr>
          <p:cNvSpPr>
            <a:spLocks noGrp="1"/>
          </p:cNvSpPr>
          <p:nvPr>
            <p:ph idx="1"/>
          </p:nvPr>
        </p:nvSpPr>
        <p:spPr>
          <a:xfrm>
            <a:off x="179512" y="797940"/>
            <a:ext cx="8871904" cy="5438528"/>
          </a:xfrm>
        </p:spPr>
        <p:txBody>
          <a:bodyPr>
            <a:normAutofit/>
          </a:bodyPr>
          <a:lstStyle/>
          <a:p>
            <a:pPr marL="0" indent="0">
              <a:lnSpc>
                <a:spcPct val="150000"/>
              </a:lnSpc>
              <a:buNone/>
            </a:pPr>
            <a:r>
              <a:rPr lang="en-US" sz="2000" b="1" dirty="0">
                <a:solidFill>
                  <a:schemeClr val="tx2"/>
                </a:solidFill>
              </a:rPr>
              <a:t>Secondary </a:t>
            </a:r>
            <a:r>
              <a:rPr lang="en-US" sz="2000" b="1" dirty="0" err="1">
                <a:solidFill>
                  <a:schemeClr val="tx2"/>
                </a:solidFill>
              </a:rPr>
              <a:t>NameNode</a:t>
            </a:r>
            <a:endParaRPr lang="en-US" sz="2000" b="1" dirty="0">
              <a:solidFill>
                <a:schemeClr val="tx2"/>
              </a:solidFill>
            </a:endParaRPr>
          </a:p>
          <a:p>
            <a:pPr algn="just">
              <a:lnSpc>
                <a:spcPct val="150000"/>
              </a:lnSpc>
              <a:spcBef>
                <a:spcPts val="0"/>
              </a:spcBef>
              <a:buFont typeface="Wingdings" panose="05000000000000000000" pitchFamily="2" charset="2"/>
              <a:buChar char="§"/>
            </a:pPr>
            <a:r>
              <a:rPr lang="en-IN" sz="2000" dirty="0"/>
              <a:t>The Secondary </a:t>
            </a:r>
            <a:r>
              <a:rPr lang="en-IN" sz="2000" dirty="0" err="1"/>
              <a:t>NameNode</a:t>
            </a:r>
            <a:r>
              <a:rPr lang="en-IN" sz="2000" dirty="0"/>
              <a:t> takes a snapshot of HDFS metadata at intervals specified in the Hadoop configuration.</a:t>
            </a:r>
          </a:p>
          <a:p>
            <a:pPr algn="just">
              <a:lnSpc>
                <a:spcPct val="150000"/>
              </a:lnSpc>
              <a:spcBef>
                <a:spcPts val="0"/>
              </a:spcBef>
              <a:buFont typeface="Wingdings" panose="05000000000000000000" pitchFamily="2" charset="2"/>
              <a:buChar char="§"/>
            </a:pPr>
            <a:r>
              <a:rPr lang="en-IN" sz="2000" dirty="0"/>
              <a:t>Since the memory requirements of Secondary </a:t>
            </a:r>
            <a:r>
              <a:rPr lang="en-IN" sz="2000" dirty="0" err="1"/>
              <a:t>NameNode</a:t>
            </a:r>
            <a:r>
              <a:rPr lang="en-IN" sz="2000" dirty="0"/>
              <a:t> are the same as </a:t>
            </a:r>
            <a:r>
              <a:rPr lang="en-IN" sz="2000" dirty="0" err="1"/>
              <a:t>NameNode</a:t>
            </a:r>
            <a:r>
              <a:rPr lang="en-IN" sz="2000" dirty="0"/>
              <a:t>, it is better to run </a:t>
            </a:r>
            <a:r>
              <a:rPr lang="en-IN" sz="2000" dirty="0" err="1"/>
              <a:t>NameNode</a:t>
            </a:r>
            <a:r>
              <a:rPr lang="en-IN" sz="2000" dirty="0"/>
              <a:t> and Secondary </a:t>
            </a:r>
            <a:r>
              <a:rPr lang="en-IN" sz="2000" dirty="0" err="1"/>
              <a:t>NameNode</a:t>
            </a:r>
            <a:r>
              <a:rPr lang="en-IN" sz="2000" dirty="0"/>
              <a:t> on different machines. </a:t>
            </a:r>
          </a:p>
          <a:p>
            <a:pPr algn="just">
              <a:lnSpc>
                <a:spcPct val="150000"/>
              </a:lnSpc>
              <a:spcBef>
                <a:spcPts val="0"/>
              </a:spcBef>
              <a:buFont typeface="Wingdings" panose="05000000000000000000" pitchFamily="2" charset="2"/>
              <a:buChar char="§"/>
            </a:pPr>
            <a:r>
              <a:rPr lang="en-IN" sz="2000" dirty="0"/>
              <a:t>In case of failure of the Name Node, the Secondary </a:t>
            </a:r>
            <a:r>
              <a:rPr lang="en-IN" sz="2000" dirty="0" err="1"/>
              <a:t>NameNode</a:t>
            </a:r>
            <a:r>
              <a:rPr lang="en-IN" sz="2000" dirty="0"/>
              <a:t> can be configured manually to bring up the cluster. </a:t>
            </a:r>
          </a:p>
          <a:p>
            <a:pPr algn="just">
              <a:lnSpc>
                <a:spcPct val="150000"/>
              </a:lnSpc>
              <a:spcBef>
                <a:spcPts val="0"/>
              </a:spcBef>
              <a:buFont typeface="Wingdings" panose="05000000000000000000" pitchFamily="2" charset="2"/>
              <a:buChar char="§"/>
            </a:pPr>
            <a:r>
              <a:rPr lang="en-IN" sz="2000" dirty="0"/>
              <a:t>The Secondary </a:t>
            </a:r>
            <a:r>
              <a:rPr lang="en-IN" sz="2000" dirty="0" err="1"/>
              <a:t>NameNode</a:t>
            </a:r>
            <a:r>
              <a:rPr lang="en-IN" sz="2000" dirty="0"/>
              <a:t> does not record any real-time changes that happen to the HDFS metadata.</a:t>
            </a:r>
            <a:endParaRPr lang="en-IN" sz="2000" b="1" dirty="0">
              <a:solidFill>
                <a:schemeClr val="tx2"/>
              </a:solidFill>
            </a:endParaRPr>
          </a:p>
        </p:txBody>
      </p:sp>
    </p:spTree>
    <p:extLst>
      <p:ext uri="{BB962C8B-B14F-4D97-AF65-F5344CB8AC3E}">
        <p14:creationId xmlns:p14="http://schemas.microsoft.com/office/powerpoint/2010/main" val="17141741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25B05-AC06-52E0-9EAD-F3F035B8A80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E5B1E3D-1368-EB0A-0DD3-D640248AFD7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B763146-A8FC-50D9-C200-D66B8B1D834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7FB45EF-B1F7-1432-64DC-18C6A997F9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FE2C7D79-BF92-47B5-1BF5-DDC2418EDC4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D319062-4883-2132-B7AC-291FB53E9C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BAB8B63-42C9-A9A5-6173-AAC20198EA3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71414C1-D58C-4212-0539-5CF647AFF45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297FBA5-076F-F892-2626-903098F2BA0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4E98A39-3BBE-8186-76C5-CDB09E30BAB1}"/>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4F289BB6-A349-CA40-6D73-E0A5C4B35C2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D0A162E4-D550-4E2F-24B6-82F840F6B71A}"/>
              </a:ext>
            </a:extLst>
          </p:cNvPr>
          <p:cNvSpPr>
            <a:spLocks noGrp="1"/>
          </p:cNvSpPr>
          <p:nvPr>
            <p:ph idx="1"/>
          </p:nvPr>
        </p:nvSpPr>
        <p:spPr>
          <a:xfrm>
            <a:off x="107505" y="797940"/>
            <a:ext cx="8943912" cy="5508466"/>
          </a:xfrm>
        </p:spPr>
        <p:txBody>
          <a:bodyPr>
            <a:normAutofit fontScale="92500" lnSpcReduction="10000"/>
          </a:bodyPr>
          <a:lstStyle/>
          <a:p>
            <a:pPr marL="0" indent="0">
              <a:buNone/>
            </a:pPr>
            <a:r>
              <a:rPr lang="en-US" sz="2200" b="1" dirty="0">
                <a:solidFill>
                  <a:schemeClr val="tx2"/>
                </a:solidFill>
              </a:rPr>
              <a:t>Anatomy of File Read   </a:t>
            </a:r>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457200" indent="-457200" algn="just">
              <a:lnSpc>
                <a:spcPct val="150000"/>
              </a:lnSpc>
              <a:spcBef>
                <a:spcPts val="0"/>
              </a:spcBef>
              <a:buFont typeface="+mj-lt"/>
              <a:buAutoNum type="arabicPeriod" startAt="2"/>
            </a:pPr>
            <a:r>
              <a:rPr lang="en-IN" sz="2200" dirty="0"/>
              <a:t>Distributed File System communicates with the </a:t>
            </a:r>
            <a:r>
              <a:rPr lang="en-IN" sz="2200" dirty="0" err="1"/>
              <a:t>NameNode</a:t>
            </a:r>
            <a:r>
              <a:rPr lang="en-IN" sz="2200" dirty="0"/>
              <a:t> to get the location of data blocks.  </a:t>
            </a:r>
            <a:r>
              <a:rPr lang="en-IN" sz="2200" dirty="0" err="1"/>
              <a:t>NameNode</a:t>
            </a:r>
            <a:r>
              <a:rPr lang="en-IN" sz="2200" dirty="0"/>
              <a:t> returns with the addresses of the </a:t>
            </a:r>
            <a:r>
              <a:rPr lang="en-IN" sz="2200" dirty="0" err="1"/>
              <a:t>DataNodes</a:t>
            </a:r>
            <a:r>
              <a:rPr lang="en-IN" sz="2200" dirty="0"/>
              <a:t> that the data blocks are stored on. Subsequent to this, the </a:t>
            </a:r>
            <a:r>
              <a:rPr lang="en-IN" sz="2200" dirty="0" err="1"/>
              <a:t>DistributedFileSystem</a:t>
            </a:r>
            <a:r>
              <a:rPr lang="en-IN" sz="2200" dirty="0"/>
              <a:t> returns an </a:t>
            </a:r>
            <a:r>
              <a:rPr lang="en-IN" sz="2200" dirty="0" err="1"/>
              <a:t>FSDatalnputStream</a:t>
            </a:r>
            <a:r>
              <a:rPr lang="en-IN" sz="2200" dirty="0"/>
              <a:t> to client to read from the file. </a:t>
            </a:r>
            <a:endParaRPr lang="en-US" sz="2200" dirty="0"/>
          </a:p>
          <a:p>
            <a:pPr marL="0" indent="0">
              <a:buNone/>
            </a:pPr>
            <a:endParaRPr lang="en-US" sz="2000" b="1" dirty="0">
              <a:solidFill>
                <a:schemeClr val="tx2"/>
              </a:solidFill>
            </a:endParaRPr>
          </a:p>
        </p:txBody>
      </p:sp>
      <p:pic>
        <p:nvPicPr>
          <p:cNvPr id="8" name="Picture 7">
            <a:extLst>
              <a:ext uri="{FF2B5EF4-FFF2-40B4-BE49-F238E27FC236}">
                <a16:creationId xmlns:a16="http://schemas.microsoft.com/office/drawing/2014/main" id="{CBA624C6-E014-04D0-8A84-E8035DEB3D97}"/>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92583" y="1244967"/>
            <a:ext cx="4839457" cy="2788535"/>
          </a:xfrm>
          <a:prstGeom prst="rect">
            <a:avLst/>
          </a:prstGeom>
        </p:spPr>
      </p:pic>
      <p:sp>
        <p:nvSpPr>
          <p:cNvPr id="14" name="TextBox 13">
            <a:extLst>
              <a:ext uri="{FF2B5EF4-FFF2-40B4-BE49-F238E27FC236}">
                <a16:creationId xmlns:a16="http://schemas.microsoft.com/office/drawing/2014/main" id="{AD8163C9-71C7-D293-A897-AE079E1A04D2}"/>
              </a:ext>
            </a:extLst>
          </p:cNvPr>
          <p:cNvSpPr txBox="1"/>
          <p:nvPr/>
        </p:nvSpPr>
        <p:spPr>
          <a:xfrm>
            <a:off x="4932040" y="1029134"/>
            <a:ext cx="4222310" cy="2352952"/>
          </a:xfrm>
          <a:prstGeom prst="rect">
            <a:avLst/>
          </a:prstGeom>
          <a:noFill/>
        </p:spPr>
        <p:txBody>
          <a:bodyPr wrap="square">
            <a:spAutoFit/>
          </a:bodyPr>
          <a:lstStyle/>
          <a:p>
            <a:pPr marL="342900" indent="-342900" algn="just">
              <a:lnSpc>
                <a:spcPct val="150000"/>
              </a:lnSpc>
              <a:buFont typeface="Wingdings" panose="05000000000000000000" pitchFamily="2" charset="2"/>
              <a:buChar char="§"/>
            </a:pPr>
            <a:r>
              <a:rPr lang="en-IN" sz="2000" dirty="0"/>
              <a:t>The steps involved in the File Read are as follows: </a:t>
            </a:r>
          </a:p>
          <a:p>
            <a:pPr marL="274638" indent="-274638">
              <a:lnSpc>
                <a:spcPct val="150000"/>
              </a:lnSpc>
              <a:buFont typeface="+mj-lt"/>
              <a:buAutoNum type="arabicPeriod"/>
            </a:pPr>
            <a:r>
              <a:rPr lang="en-IN" sz="2000" dirty="0"/>
              <a:t>The client opens the file that it wishes to read from by calling open() on the </a:t>
            </a:r>
            <a:r>
              <a:rPr lang="en-IN" sz="2000" dirty="0" err="1"/>
              <a:t>DistributedFileSystem</a:t>
            </a:r>
            <a:endParaRPr lang="en-IN" sz="2000" dirty="0"/>
          </a:p>
        </p:txBody>
      </p:sp>
    </p:spTree>
    <p:extLst>
      <p:ext uri="{BB962C8B-B14F-4D97-AF65-F5344CB8AC3E}">
        <p14:creationId xmlns:p14="http://schemas.microsoft.com/office/powerpoint/2010/main" val="40963493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F0FA4-60D6-792D-0546-A58A2CD91ED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FEA1BFF-28F4-3E70-A02E-12EF701156F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1D72093-50D6-7E36-286F-6DC97F22D44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C4DE52D-4125-9363-B6DE-DCCE77024C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A79B5111-5AB5-B756-722E-31FD6EF8A60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B0645DB-60C5-7DF6-CEC8-D0A2523B7D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0E69FDC-EA41-7646-1056-FA530C51A2C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0EADB18-77F6-CEB7-8905-313715E04CF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B6DF07DD-B1CA-37B3-73AD-FCF8CD884D8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46948B1-5EA8-E7A8-4E80-5D8FBD22723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150272A-CC19-DBB0-A2B1-3288767A0CC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87B571EB-8D2B-942B-FB78-C40FCF0F6AC9}"/>
              </a:ext>
            </a:extLst>
          </p:cNvPr>
          <p:cNvSpPr>
            <a:spLocks noGrp="1"/>
          </p:cNvSpPr>
          <p:nvPr>
            <p:ph idx="1"/>
          </p:nvPr>
        </p:nvSpPr>
        <p:spPr>
          <a:xfrm>
            <a:off x="251519" y="840752"/>
            <a:ext cx="8799897" cy="5285412"/>
          </a:xfrm>
        </p:spPr>
        <p:txBody>
          <a:bodyPr>
            <a:normAutofit/>
          </a:bodyPr>
          <a:lstStyle/>
          <a:p>
            <a:pPr marL="457200" indent="-457200" algn="just">
              <a:lnSpc>
                <a:spcPct val="150000"/>
              </a:lnSpc>
              <a:spcBef>
                <a:spcPts val="0"/>
              </a:spcBef>
              <a:buFont typeface="+mj-lt"/>
              <a:buAutoNum type="arabicPeriod" startAt="3"/>
            </a:pPr>
            <a:r>
              <a:rPr lang="en-IN" sz="2000" dirty="0"/>
              <a:t>Client then calls read() on the stream </a:t>
            </a:r>
            <a:r>
              <a:rPr lang="en-IN" sz="2000" dirty="0" err="1"/>
              <a:t>DFSInputStream</a:t>
            </a:r>
            <a:r>
              <a:rPr lang="en-IN" sz="2000" dirty="0"/>
              <a:t>, which has addresses of the </a:t>
            </a:r>
            <a:r>
              <a:rPr lang="en-IN" sz="2000" dirty="0" err="1"/>
              <a:t>DataNodes</a:t>
            </a:r>
            <a:r>
              <a:rPr lang="en-IN" sz="2000" dirty="0"/>
              <a:t> for the first few blocks of the file, connects to the closest </a:t>
            </a:r>
            <a:r>
              <a:rPr lang="en-IN" sz="2000" dirty="0" err="1"/>
              <a:t>DataNode</a:t>
            </a:r>
            <a:r>
              <a:rPr lang="en-IN" sz="2000" dirty="0"/>
              <a:t> for the first block in the file. </a:t>
            </a:r>
          </a:p>
          <a:p>
            <a:pPr marL="457200" indent="-457200" algn="just">
              <a:lnSpc>
                <a:spcPct val="150000"/>
              </a:lnSpc>
              <a:spcBef>
                <a:spcPts val="0"/>
              </a:spcBef>
              <a:buFont typeface="+mj-lt"/>
              <a:buAutoNum type="arabicPeriod" startAt="3"/>
            </a:pPr>
            <a:r>
              <a:rPr lang="en-IN" sz="2000" dirty="0"/>
              <a:t>Client calls read() repeatedly to stream the data from the </a:t>
            </a:r>
            <a:r>
              <a:rPr lang="en-IN" sz="2000" dirty="0" err="1"/>
              <a:t>DataNode</a:t>
            </a:r>
            <a:r>
              <a:rPr lang="en-IN" sz="2000" dirty="0"/>
              <a:t>. </a:t>
            </a:r>
          </a:p>
          <a:p>
            <a:pPr marL="457200" indent="-457200" algn="just">
              <a:lnSpc>
                <a:spcPct val="150000"/>
              </a:lnSpc>
              <a:spcBef>
                <a:spcPts val="0"/>
              </a:spcBef>
              <a:buFont typeface="+mj-lt"/>
              <a:buAutoNum type="arabicPeriod" startAt="3"/>
            </a:pPr>
            <a:r>
              <a:rPr lang="en-IN" sz="2000" dirty="0"/>
              <a:t>When end of the block is reached, </a:t>
            </a:r>
            <a:r>
              <a:rPr lang="en-IN" sz="2000" dirty="0" err="1"/>
              <a:t>DFSInputStream</a:t>
            </a:r>
            <a:r>
              <a:rPr lang="en-IN" sz="2000" dirty="0"/>
              <a:t> closes the connection with the </a:t>
            </a:r>
            <a:r>
              <a:rPr lang="en-IN" sz="2000" dirty="0" err="1"/>
              <a:t>DataNode</a:t>
            </a:r>
            <a:r>
              <a:rPr lang="en-IN" sz="2000" dirty="0"/>
              <a:t>. It repeats the steps to find the best </a:t>
            </a:r>
            <a:r>
              <a:rPr lang="en-IN" sz="2000" dirty="0" err="1"/>
              <a:t>DataNode</a:t>
            </a:r>
            <a:r>
              <a:rPr lang="en-IN" sz="2000" dirty="0"/>
              <a:t> for the next block and subsequent blocks.</a:t>
            </a:r>
          </a:p>
          <a:p>
            <a:pPr marL="457200" indent="-457200" algn="just">
              <a:lnSpc>
                <a:spcPct val="150000"/>
              </a:lnSpc>
              <a:spcBef>
                <a:spcPts val="0"/>
              </a:spcBef>
              <a:buFont typeface="+mj-lt"/>
              <a:buAutoNum type="arabicPeriod" startAt="3"/>
            </a:pPr>
            <a:r>
              <a:rPr lang="en-IN" sz="2000" dirty="0"/>
              <a:t>When the client completes the reading of the file, it calls close() on the </a:t>
            </a:r>
            <a:r>
              <a:rPr lang="en-IN" sz="2000" dirty="0" err="1"/>
              <a:t>FSDatalnputStream</a:t>
            </a:r>
            <a:r>
              <a:rPr lang="en-IN" sz="2000" dirty="0"/>
              <a:t> to close the connection. </a:t>
            </a:r>
          </a:p>
        </p:txBody>
      </p:sp>
    </p:spTree>
    <p:extLst>
      <p:ext uri="{BB962C8B-B14F-4D97-AF65-F5344CB8AC3E}">
        <p14:creationId xmlns:p14="http://schemas.microsoft.com/office/powerpoint/2010/main" val="12684696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E5A8D-A118-D070-994C-BE71D784196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1EB5490-3B38-7DE6-141C-08160973AE7B}"/>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8E6123D9-3F43-D03F-D53C-5B0237554D3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0A6198D8-099C-9623-A43A-ACB97F484F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50B5AEA-4333-3739-25A9-D4E104281AE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AE81A87-D0B5-EA96-1E47-896EEC515B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1250BFD7-7507-C59B-7DD4-806C6594BFE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A9EA87B-CD15-E3E5-18D2-1DB11F51E38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509F61F3-AF64-8339-7627-2F68274F55A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E91F28F-34C8-CFD6-EE87-0108A5A6E12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FE41C25-7F4C-E0D6-84C8-A5B310ED537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99B248F3-14A2-8D6B-6E55-9E505FBB0C0C}"/>
              </a:ext>
            </a:extLst>
          </p:cNvPr>
          <p:cNvSpPr>
            <a:spLocks noGrp="1"/>
          </p:cNvSpPr>
          <p:nvPr>
            <p:ph idx="1"/>
          </p:nvPr>
        </p:nvSpPr>
        <p:spPr>
          <a:xfrm>
            <a:off x="92041" y="772844"/>
            <a:ext cx="9051959" cy="5533562"/>
          </a:xfrm>
        </p:spPr>
        <p:txBody>
          <a:bodyPr>
            <a:normAutofit fontScale="92500" lnSpcReduction="10000"/>
          </a:bodyPr>
          <a:lstStyle/>
          <a:p>
            <a:pPr marL="0" indent="0">
              <a:buNone/>
            </a:pPr>
            <a:r>
              <a:rPr lang="en-US" sz="2000" b="1" dirty="0">
                <a:solidFill>
                  <a:schemeClr val="tx2"/>
                </a:solidFill>
              </a:rPr>
              <a:t>Anatomy of File Write</a:t>
            </a:r>
          </a:p>
          <a:p>
            <a:pPr marL="0" indent="0">
              <a:buNone/>
            </a:pPr>
            <a:endParaRPr lang="en-US" sz="2000" b="1" dirty="0">
              <a:solidFill>
                <a:schemeClr val="tx2"/>
              </a:solidFill>
            </a:endParaRPr>
          </a:p>
          <a:p>
            <a:pPr marL="0" indent="0">
              <a:buNone/>
            </a:pPr>
            <a:endParaRPr lang="en-US" sz="2000" b="1" dirty="0">
              <a:solidFill>
                <a:schemeClr val="tx2"/>
              </a:solidFill>
            </a:endParaRPr>
          </a:p>
          <a:p>
            <a:pPr marL="0" indent="0">
              <a:buNone/>
            </a:pPr>
            <a:endParaRPr lang="en-US" sz="2000" b="1" dirty="0">
              <a:solidFill>
                <a:schemeClr val="tx2"/>
              </a:solidFill>
            </a:endParaRPr>
          </a:p>
          <a:p>
            <a:pPr marL="0" indent="0">
              <a:buNone/>
            </a:pPr>
            <a:endParaRPr lang="en-US" sz="2000" b="1" dirty="0">
              <a:solidFill>
                <a:schemeClr val="tx2"/>
              </a:solidFill>
            </a:endParaRPr>
          </a:p>
          <a:p>
            <a:pPr marL="0" indent="0">
              <a:buNone/>
            </a:pPr>
            <a:endParaRPr lang="en-US" sz="2000" b="1" dirty="0">
              <a:solidFill>
                <a:schemeClr val="tx2"/>
              </a:solidFill>
            </a:endParaRPr>
          </a:p>
          <a:p>
            <a:pPr marL="0" indent="0">
              <a:buNone/>
            </a:pPr>
            <a:endParaRPr lang="en-US" sz="2000" b="1" dirty="0">
              <a:solidFill>
                <a:schemeClr val="tx2"/>
              </a:solidFill>
            </a:endParaRPr>
          </a:p>
          <a:p>
            <a:pPr marL="0" indent="0">
              <a:buNone/>
            </a:pPr>
            <a:endParaRPr lang="en-US" sz="2000" b="1" dirty="0">
              <a:solidFill>
                <a:schemeClr val="tx2"/>
              </a:solidFill>
            </a:endParaRPr>
          </a:p>
          <a:p>
            <a:pPr marL="0" indent="0">
              <a:buNone/>
            </a:pPr>
            <a:endParaRPr lang="en-US" sz="2000" b="1" dirty="0">
              <a:solidFill>
                <a:schemeClr val="tx2"/>
              </a:solidFill>
            </a:endParaRPr>
          </a:p>
          <a:p>
            <a:pPr marL="0" indent="0">
              <a:buNone/>
            </a:pPr>
            <a:endParaRPr lang="en-US" sz="2000" b="1" dirty="0">
              <a:solidFill>
                <a:schemeClr val="tx2"/>
              </a:solidFill>
            </a:endParaRPr>
          </a:p>
          <a:p>
            <a:pPr marL="0" indent="0">
              <a:buNone/>
            </a:pPr>
            <a:endParaRPr lang="en-US" sz="2000" b="1" dirty="0">
              <a:solidFill>
                <a:schemeClr val="tx2"/>
              </a:solidFill>
            </a:endParaRPr>
          </a:p>
          <a:p>
            <a:pPr marL="228600" indent="-228600" algn="just">
              <a:lnSpc>
                <a:spcPts val="2400"/>
              </a:lnSpc>
              <a:spcBef>
                <a:spcPts val="0"/>
              </a:spcBef>
              <a:buFont typeface="+mj-lt"/>
              <a:buAutoNum type="arabicPeriod"/>
            </a:pPr>
            <a:r>
              <a:rPr lang="en-IN" sz="2100" dirty="0"/>
              <a:t>The client calls create() on </a:t>
            </a:r>
            <a:r>
              <a:rPr lang="en-IN" sz="2100" dirty="0" err="1"/>
              <a:t>DistributedFileSystem</a:t>
            </a:r>
            <a:r>
              <a:rPr lang="en-IN" sz="2100" dirty="0"/>
              <a:t> to create a file. </a:t>
            </a:r>
            <a:r>
              <a:rPr lang="en-US" sz="2100" b="1" dirty="0">
                <a:solidFill>
                  <a:schemeClr val="tx2"/>
                </a:solidFill>
              </a:rPr>
              <a:t> </a:t>
            </a:r>
          </a:p>
          <a:p>
            <a:pPr marL="228600" indent="-228600" algn="just">
              <a:lnSpc>
                <a:spcPts val="2400"/>
              </a:lnSpc>
              <a:spcBef>
                <a:spcPts val="0"/>
              </a:spcBef>
              <a:buFont typeface="+mj-lt"/>
              <a:buAutoNum type="arabicPeriod"/>
            </a:pPr>
            <a:r>
              <a:rPr lang="en-IN" sz="2100" dirty="0"/>
              <a:t>An RPC call to the </a:t>
            </a:r>
            <a:r>
              <a:rPr lang="en-IN" sz="2100" dirty="0" err="1"/>
              <a:t>NameNode</a:t>
            </a:r>
            <a:r>
              <a:rPr lang="en-IN" sz="2100" dirty="0"/>
              <a:t> happens through the </a:t>
            </a:r>
            <a:r>
              <a:rPr lang="en-IN" sz="2100" dirty="0" err="1"/>
              <a:t>DistributedFileSystem</a:t>
            </a:r>
            <a:r>
              <a:rPr lang="en-IN" sz="2100" dirty="0"/>
              <a:t> to create a new </a:t>
            </a:r>
            <a:r>
              <a:rPr lang="en-IN" sz="2100" dirty="0" err="1"/>
              <a:t>file.The</a:t>
            </a:r>
            <a:r>
              <a:rPr lang="en-IN" sz="2100" dirty="0"/>
              <a:t> </a:t>
            </a:r>
            <a:r>
              <a:rPr lang="en-IN" sz="2100" dirty="0" err="1"/>
              <a:t>NameNode</a:t>
            </a:r>
            <a:r>
              <a:rPr lang="en-IN" sz="2100" dirty="0"/>
              <a:t> performs various checks to create a new file (checks whether such a file exists or not). Initially, the Name Node creates a file without associating any data blocks to the file. The </a:t>
            </a:r>
            <a:r>
              <a:rPr lang="en-IN" sz="2100" dirty="0" err="1"/>
              <a:t>DistributedFileSystem</a:t>
            </a:r>
            <a:r>
              <a:rPr lang="en-IN" sz="2100" dirty="0"/>
              <a:t> returns an </a:t>
            </a:r>
            <a:r>
              <a:rPr lang="en-IN" sz="2100" dirty="0" err="1"/>
              <a:t>FSDataOutputStream</a:t>
            </a:r>
            <a:r>
              <a:rPr lang="en-IN" sz="2100" dirty="0"/>
              <a:t> to the client to perform write. </a:t>
            </a:r>
            <a:endParaRPr lang="en-US" sz="2100" b="1" dirty="0">
              <a:solidFill>
                <a:schemeClr val="tx2"/>
              </a:solidFill>
            </a:endParaRPr>
          </a:p>
          <a:p>
            <a:pPr marL="0" indent="0">
              <a:buNone/>
            </a:pPr>
            <a:endParaRPr lang="en-IN" sz="2000" b="1" dirty="0">
              <a:solidFill>
                <a:schemeClr val="tx2"/>
              </a:solidFill>
            </a:endParaRPr>
          </a:p>
        </p:txBody>
      </p:sp>
      <p:pic>
        <p:nvPicPr>
          <p:cNvPr id="8" name="Picture 7">
            <a:extLst>
              <a:ext uri="{FF2B5EF4-FFF2-40B4-BE49-F238E27FC236}">
                <a16:creationId xmlns:a16="http://schemas.microsoft.com/office/drawing/2014/main" id="{E82D3CB1-6DCD-BCCD-4E41-D1FE2843159A}"/>
              </a:ext>
            </a:extLst>
          </p:cNvPr>
          <p:cNvPicPr>
            <a:picLocks noChangeAspect="1"/>
          </p:cNvPicPr>
          <p:nvPr/>
        </p:nvPicPr>
        <p:blipFill>
          <a:blip r:embed="rId7"/>
          <a:stretch>
            <a:fillRect/>
          </a:stretch>
        </p:blipFill>
        <p:spPr>
          <a:xfrm>
            <a:off x="1267239" y="1196752"/>
            <a:ext cx="5305052" cy="2981027"/>
          </a:xfrm>
          <a:prstGeom prst="rect">
            <a:avLst/>
          </a:prstGeom>
        </p:spPr>
      </p:pic>
    </p:spTree>
    <p:extLst>
      <p:ext uri="{BB962C8B-B14F-4D97-AF65-F5344CB8AC3E}">
        <p14:creationId xmlns:p14="http://schemas.microsoft.com/office/powerpoint/2010/main" val="41507918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849F9-2F7D-5A94-DD4E-3BA291E2219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4621854-89BD-5A47-E6F0-8109D11E8D2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56DFA41-573B-A94D-589F-9E7F8043357F}"/>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8F22F3F-C0B9-1086-C6A8-3D6B3FC561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F9492A92-3D9A-0E7B-166A-12BBA2B6EF7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3947DAD-FDA5-E2B2-73F1-B6652F46D0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754971F-48AF-B7DE-61D3-72784306C31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50FF308-3FC9-3B4C-BAA3-DCA6BDE24C1F}"/>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61F0191-4140-1B73-716D-8BA115EA689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16DFE29E-1321-CC13-F023-D8D5EFB697E7}"/>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A267D93-5904-CE6F-5572-93D28ECF2FA1}"/>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2C0BE915-3537-E9B8-C949-6EB52F6067A6}"/>
              </a:ext>
            </a:extLst>
          </p:cNvPr>
          <p:cNvSpPr>
            <a:spLocks noGrp="1"/>
          </p:cNvSpPr>
          <p:nvPr>
            <p:ph idx="1"/>
          </p:nvPr>
        </p:nvSpPr>
        <p:spPr>
          <a:xfrm>
            <a:off x="179511" y="809060"/>
            <a:ext cx="8871905" cy="5317104"/>
          </a:xfrm>
        </p:spPr>
        <p:txBody>
          <a:bodyPr>
            <a:normAutofit/>
          </a:bodyPr>
          <a:lstStyle/>
          <a:p>
            <a:pPr marL="274638" indent="-274638" algn="just">
              <a:lnSpc>
                <a:spcPct val="150000"/>
              </a:lnSpc>
              <a:spcBef>
                <a:spcPts val="0"/>
              </a:spcBef>
              <a:buFont typeface="+mj-lt"/>
              <a:buAutoNum type="arabicPeriod" startAt="3"/>
            </a:pPr>
            <a:r>
              <a:rPr lang="en-IN" sz="2000" dirty="0"/>
              <a:t>As the client writes data, data is split into packets by </a:t>
            </a:r>
            <a:r>
              <a:rPr lang="en-IN" sz="2000" dirty="0" err="1"/>
              <a:t>DFSOutputStram</a:t>
            </a:r>
            <a:r>
              <a:rPr lang="en-IN" sz="2000" dirty="0"/>
              <a:t>, which is then written to internal queue, called </a:t>
            </a:r>
            <a:r>
              <a:rPr lang="en-IN" sz="2000" dirty="0">
                <a:solidFill>
                  <a:schemeClr val="accent4"/>
                </a:solidFill>
              </a:rPr>
              <a:t>data queue</a:t>
            </a:r>
            <a:r>
              <a:rPr lang="en-IN" sz="2000" dirty="0"/>
              <a:t>. </a:t>
            </a:r>
            <a:r>
              <a:rPr lang="en-IN" sz="2000" dirty="0" err="1"/>
              <a:t>DataStreamer</a:t>
            </a:r>
            <a:r>
              <a:rPr lang="en-IN" sz="2000" dirty="0"/>
              <a:t> consumes the data queue. The </a:t>
            </a:r>
            <a:r>
              <a:rPr lang="en-IN" sz="2000" dirty="0" err="1"/>
              <a:t>DataStreamer</a:t>
            </a:r>
            <a:r>
              <a:rPr lang="en-IN" sz="2000" dirty="0"/>
              <a:t> requests the </a:t>
            </a:r>
            <a:r>
              <a:rPr lang="en-IN" sz="2000" dirty="0" err="1"/>
              <a:t>NameNode</a:t>
            </a:r>
            <a:r>
              <a:rPr lang="en-IN" sz="2000" dirty="0"/>
              <a:t> to allocate new blocks by selecting a list of suitable </a:t>
            </a:r>
            <a:r>
              <a:rPr lang="en-IN" sz="2000" dirty="0" err="1"/>
              <a:t>DataNodes</a:t>
            </a:r>
            <a:r>
              <a:rPr lang="en-IN" sz="2000" dirty="0"/>
              <a:t> to store replicas. This list of </a:t>
            </a:r>
            <a:r>
              <a:rPr lang="en-IN" sz="2000" dirty="0" err="1"/>
              <a:t>DataNodes</a:t>
            </a:r>
            <a:r>
              <a:rPr lang="en-IN" sz="2000" dirty="0"/>
              <a:t> makes a pipeline. Here, we will go with the default replication factor of three, so there will be three nodes in the pipeline for the first block. </a:t>
            </a:r>
          </a:p>
          <a:p>
            <a:pPr marL="274638" indent="-274638" algn="just">
              <a:lnSpc>
                <a:spcPct val="150000"/>
              </a:lnSpc>
              <a:spcBef>
                <a:spcPts val="0"/>
              </a:spcBef>
              <a:buFont typeface="+mj-lt"/>
              <a:buAutoNum type="arabicPeriod" startAt="3"/>
            </a:pPr>
            <a:r>
              <a:rPr lang="en-IN" sz="2000" dirty="0" err="1"/>
              <a:t>DataStreamer</a:t>
            </a:r>
            <a:r>
              <a:rPr lang="en-IN" sz="2000" dirty="0"/>
              <a:t> streams the packets to the first </a:t>
            </a:r>
            <a:r>
              <a:rPr lang="en-IN" sz="2000" dirty="0" err="1"/>
              <a:t>DataNode</a:t>
            </a:r>
            <a:r>
              <a:rPr lang="en-IN" sz="2000" dirty="0"/>
              <a:t> in the pipeline. It stores packet and forwards it to the second </a:t>
            </a:r>
            <a:r>
              <a:rPr lang="en-IN" sz="2000" dirty="0" err="1"/>
              <a:t>DataNode</a:t>
            </a:r>
            <a:r>
              <a:rPr lang="en-IN" sz="2000" dirty="0"/>
              <a:t> in the pipeline. In the same way, the second </a:t>
            </a:r>
            <a:r>
              <a:rPr lang="en-IN" sz="2000" dirty="0" err="1"/>
              <a:t>DataNode</a:t>
            </a:r>
            <a:r>
              <a:rPr lang="en-IN" sz="2000" dirty="0"/>
              <a:t> stores the packet and forwards it to the third </a:t>
            </a:r>
            <a:r>
              <a:rPr lang="en-IN" sz="2000" dirty="0" err="1"/>
              <a:t>DataNode</a:t>
            </a:r>
            <a:r>
              <a:rPr lang="en-IN" sz="2000" dirty="0"/>
              <a:t> in the pipeline. </a:t>
            </a:r>
          </a:p>
        </p:txBody>
      </p:sp>
    </p:spTree>
    <p:extLst>
      <p:ext uri="{BB962C8B-B14F-4D97-AF65-F5344CB8AC3E}">
        <p14:creationId xmlns:p14="http://schemas.microsoft.com/office/powerpoint/2010/main" val="1723938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D4693-742F-DAC0-84CD-AF4D802A856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1791B82-F761-AD50-A8F8-97ABC7514E1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EA1E111-9748-26FD-BC4B-B31AA24DB5E2}"/>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6DF2234-0802-3A67-27AD-4726F81ED8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4743E6D9-5211-E7BE-77D2-2F32F1B3F69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118CCED-F9F7-8580-EE7B-076340394E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5BF50AD-F092-EF3C-4B6B-ACDBC95BDD4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53385BB-6B66-047E-677D-3C4B48D99955}"/>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868DE4A3-27C6-13C2-EAD6-C54A85EBA67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05BFDD34-456B-D0C0-10D2-7A98D558732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7B6C097-A86C-98DF-017B-8CC4E53470B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3D6EC454-930F-100C-2B82-FFA11A54BC21}"/>
              </a:ext>
            </a:extLst>
          </p:cNvPr>
          <p:cNvSpPr>
            <a:spLocks noGrp="1"/>
          </p:cNvSpPr>
          <p:nvPr>
            <p:ph type="title"/>
          </p:nvPr>
        </p:nvSpPr>
        <p:spPr>
          <a:xfrm>
            <a:off x="22896" y="731837"/>
            <a:ext cx="8229600" cy="632534"/>
          </a:xfrm>
        </p:spPr>
        <p:txBody>
          <a:bodyPr>
            <a:normAutofit/>
          </a:bodyPr>
          <a:lstStyle/>
          <a:p>
            <a:pPr algn="l"/>
            <a:r>
              <a:rPr lang="en-US" sz="2000" b="1" dirty="0">
                <a:solidFill>
                  <a:srgbClr val="C00000"/>
                </a:solidFill>
              </a:rPr>
              <a:t>INTRODUCING HADOOP</a:t>
            </a:r>
          </a:p>
        </p:txBody>
      </p:sp>
      <p:sp>
        <p:nvSpPr>
          <p:cNvPr id="8" name="Content Placeholder 7">
            <a:extLst>
              <a:ext uri="{FF2B5EF4-FFF2-40B4-BE49-F238E27FC236}">
                <a16:creationId xmlns:a16="http://schemas.microsoft.com/office/drawing/2014/main" id="{842008B0-8816-05FC-56A0-8801FB0B13B0}"/>
              </a:ext>
            </a:extLst>
          </p:cNvPr>
          <p:cNvSpPr>
            <a:spLocks noGrp="1"/>
          </p:cNvSpPr>
          <p:nvPr>
            <p:ph idx="1"/>
          </p:nvPr>
        </p:nvSpPr>
        <p:spPr>
          <a:xfrm>
            <a:off x="251519" y="1439294"/>
            <a:ext cx="8799897" cy="4686870"/>
          </a:xfrm>
        </p:spPr>
        <p:txBody>
          <a:bodyPr>
            <a:normAutofit/>
          </a:bodyPr>
          <a:lstStyle/>
          <a:p>
            <a:pPr algn="just">
              <a:lnSpc>
                <a:spcPct val="150000"/>
              </a:lnSpc>
              <a:spcBef>
                <a:spcPts val="0"/>
              </a:spcBef>
              <a:buFont typeface="Wingdings" panose="05000000000000000000" pitchFamily="2" charset="2"/>
              <a:buChar char="§"/>
            </a:pPr>
            <a:r>
              <a:rPr lang="en-IN" sz="1900" dirty="0">
                <a:latin typeface="+mj-lt"/>
              </a:rPr>
              <a:t>Let us look at few statistics to get an idea of the amount of data which gets generated every day, every minute, and every second.  </a:t>
            </a:r>
          </a:p>
          <a:p>
            <a:pPr marL="274638" indent="-274638" algn="just">
              <a:lnSpc>
                <a:spcPct val="150000"/>
              </a:lnSpc>
              <a:spcBef>
                <a:spcPts val="0"/>
              </a:spcBef>
              <a:buFont typeface="+mj-lt"/>
              <a:buAutoNum type="romanUcPeriod"/>
            </a:pPr>
            <a:r>
              <a:rPr lang="en-IN" sz="1900" b="1" dirty="0"/>
              <a:t>Every day:</a:t>
            </a:r>
          </a:p>
          <a:p>
            <a:pPr marL="804863" indent="-366713" algn="just">
              <a:lnSpc>
                <a:spcPct val="150000"/>
              </a:lnSpc>
              <a:spcBef>
                <a:spcPts val="0"/>
              </a:spcBef>
              <a:buFont typeface="+mj-lt"/>
              <a:buAutoNum type="alphaLcParenR"/>
            </a:pPr>
            <a:r>
              <a:rPr lang="en-IN" sz="1900" dirty="0"/>
              <a:t>NYSE (New York Stock Exchange) generates 1.5 billion shares and trade data.</a:t>
            </a:r>
          </a:p>
          <a:p>
            <a:pPr marL="804863" indent="-366713" algn="just">
              <a:lnSpc>
                <a:spcPct val="150000"/>
              </a:lnSpc>
              <a:spcBef>
                <a:spcPts val="0"/>
              </a:spcBef>
              <a:buFont typeface="+mj-lt"/>
              <a:buAutoNum type="alphaLcParenR"/>
            </a:pPr>
            <a:r>
              <a:rPr lang="en-IN" sz="1900" dirty="0"/>
              <a:t>Facebook stores 2.7 billion comments and Likes. </a:t>
            </a:r>
          </a:p>
          <a:p>
            <a:pPr marL="804863" indent="-366713" algn="just">
              <a:lnSpc>
                <a:spcPct val="150000"/>
              </a:lnSpc>
              <a:spcBef>
                <a:spcPts val="0"/>
              </a:spcBef>
              <a:buFont typeface="+mj-lt"/>
              <a:buAutoNum type="alphaLcParenR"/>
            </a:pPr>
            <a:r>
              <a:rPr lang="en-IN" sz="1900" dirty="0"/>
              <a:t>Google processes about 24 petabytes of data.  </a:t>
            </a:r>
          </a:p>
          <a:p>
            <a:pPr marL="438150" indent="0" algn="just">
              <a:lnSpc>
                <a:spcPct val="150000"/>
              </a:lnSpc>
              <a:spcBef>
                <a:spcPts val="0"/>
              </a:spcBef>
              <a:buNone/>
            </a:pPr>
            <a:endParaRPr lang="en-US" sz="1900" dirty="0">
              <a:latin typeface="+mj-lt"/>
            </a:endParaRPr>
          </a:p>
        </p:txBody>
      </p:sp>
    </p:spTree>
    <p:extLst>
      <p:ext uri="{BB962C8B-B14F-4D97-AF65-F5344CB8AC3E}">
        <p14:creationId xmlns:p14="http://schemas.microsoft.com/office/powerpoint/2010/main" val="40521141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9128F-E66B-ECCA-F8DC-2B9B325208EC}"/>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212C7F2-8B97-750D-E615-38EAE0AB259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2A41650-C881-2870-2BAB-769B8AD6C4D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24618CF0-0320-5610-8312-D7C3A653F8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B074C0A-FE01-5174-02A6-828EC4117A9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43B86BC6-3668-8391-5C2B-B724B41D16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5865D17-DA9B-3862-CD40-04CB38CCC0C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C709695-60AF-EE04-1A52-9E514B292200}"/>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87DF2A4-7CD6-2B78-D151-BC45B1BCAD8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9427A56-83C9-DD8E-60F9-0088A2741EF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AC52A5A3-F95E-6031-366F-A3076F207F2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58025A8D-0A3E-23F5-4C59-6D2BFAEFBCBD}"/>
              </a:ext>
            </a:extLst>
          </p:cNvPr>
          <p:cNvSpPr>
            <a:spLocks noGrp="1"/>
          </p:cNvSpPr>
          <p:nvPr>
            <p:ph idx="1"/>
          </p:nvPr>
        </p:nvSpPr>
        <p:spPr>
          <a:xfrm>
            <a:off x="136047" y="887599"/>
            <a:ext cx="8871905" cy="5328223"/>
          </a:xfrm>
        </p:spPr>
        <p:txBody>
          <a:bodyPr>
            <a:normAutofit/>
          </a:bodyPr>
          <a:lstStyle/>
          <a:p>
            <a:pPr marL="457200" indent="-457200" algn="just">
              <a:lnSpc>
                <a:spcPct val="150000"/>
              </a:lnSpc>
              <a:spcBef>
                <a:spcPts val="0"/>
              </a:spcBef>
              <a:buFont typeface="+mj-lt"/>
              <a:buAutoNum type="arabicPeriod" startAt="5"/>
            </a:pPr>
            <a:r>
              <a:rPr lang="en-IN" sz="2000" dirty="0"/>
              <a:t>In addition to the internal queue, </a:t>
            </a:r>
            <a:r>
              <a:rPr lang="en-IN" sz="2000" dirty="0" err="1"/>
              <a:t>DFSOutputStream</a:t>
            </a:r>
            <a:r>
              <a:rPr lang="en-IN" sz="2000" dirty="0"/>
              <a:t> also manages an "Ack queue" of packets that are waiting for the acknowledgement by </a:t>
            </a:r>
            <a:r>
              <a:rPr lang="en-IN" sz="2000" dirty="0" err="1"/>
              <a:t>DataNodes</a:t>
            </a:r>
            <a:r>
              <a:rPr lang="en-IN" sz="2000" dirty="0"/>
              <a:t>. A packet is removed from the "Ack queue" only if it is acknowledged by all the </a:t>
            </a:r>
            <a:r>
              <a:rPr lang="en-IN" sz="2000" dirty="0" err="1"/>
              <a:t>DataNodes</a:t>
            </a:r>
            <a:r>
              <a:rPr lang="en-IN" sz="2000" dirty="0"/>
              <a:t> in the pipeline.</a:t>
            </a:r>
          </a:p>
          <a:p>
            <a:pPr marL="457200" indent="-457200" algn="just">
              <a:lnSpc>
                <a:spcPct val="150000"/>
              </a:lnSpc>
              <a:spcBef>
                <a:spcPts val="0"/>
              </a:spcBef>
              <a:buFont typeface="+mj-lt"/>
              <a:buAutoNum type="arabicPeriod" startAt="5"/>
            </a:pPr>
            <a:r>
              <a:rPr lang="en-IN" sz="2000" dirty="0"/>
              <a:t>When the client finishes writing the file, it calls close() on the stream. </a:t>
            </a:r>
          </a:p>
          <a:p>
            <a:pPr marL="457200" indent="-457200" algn="just">
              <a:lnSpc>
                <a:spcPct val="150000"/>
              </a:lnSpc>
              <a:spcBef>
                <a:spcPts val="0"/>
              </a:spcBef>
              <a:buFont typeface="+mj-lt"/>
              <a:buAutoNum type="arabicPeriod" startAt="5"/>
            </a:pPr>
            <a:r>
              <a:rPr lang="en-IN" sz="2000" dirty="0"/>
              <a:t>This flushes all the remaining packets to the </a:t>
            </a:r>
            <a:r>
              <a:rPr lang="en-IN" sz="2000" dirty="0" err="1"/>
              <a:t>DataNode</a:t>
            </a:r>
            <a:r>
              <a:rPr lang="en-IN" sz="2000" dirty="0"/>
              <a:t> pipeline and waits for relevant acknowledgments before communicating with the </a:t>
            </a:r>
            <a:r>
              <a:rPr lang="en-IN" sz="2000" dirty="0" err="1"/>
              <a:t>NameNode</a:t>
            </a:r>
            <a:r>
              <a:rPr lang="en-IN" sz="2000" dirty="0"/>
              <a:t> to inform the client that the creation of the file is complete. </a:t>
            </a:r>
          </a:p>
        </p:txBody>
      </p:sp>
    </p:spTree>
    <p:extLst>
      <p:ext uri="{BB962C8B-B14F-4D97-AF65-F5344CB8AC3E}">
        <p14:creationId xmlns:p14="http://schemas.microsoft.com/office/powerpoint/2010/main" val="15475674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3476C2-153D-BAFB-7848-6C6253BCB9CE}"/>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44131C2B-28DB-6DDE-345D-B806ACB571C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8D4C39D-5F8C-DB25-9A75-AE0CCC6E599F}"/>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86812A0-C1ED-E125-403A-AC94122DB4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F10B1A37-E6B8-01AC-7647-DF9E123BA03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7DC9C76-1566-42D8-013A-55ECC7EAF5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15530A14-DC37-9E5D-336D-B0DCFB6FF13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13C9C8F-D6A5-079C-1C04-67DB58AB51E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50DE31E5-923C-B829-7F8C-DD8D8AC27FE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C09408B-23DC-2B7B-F38F-BE0501511BD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244B9786-DA36-17C4-8B33-680498DFC03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29320EB7-E39F-09BC-1D7E-888416F2A9A3}"/>
              </a:ext>
            </a:extLst>
          </p:cNvPr>
          <p:cNvSpPr>
            <a:spLocks noGrp="1"/>
          </p:cNvSpPr>
          <p:nvPr>
            <p:ph type="title"/>
          </p:nvPr>
        </p:nvSpPr>
        <p:spPr>
          <a:xfrm>
            <a:off x="-21196" y="690594"/>
            <a:ext cx="8229600" cy="574254"/>
          </a:xfrm>
        </p:spPr>
        <p:txBody>
          <a:bodyPr>
            <a:normAutofit/>
          </a:bodyPr>
          <a:lstStyle/>
          <a:p>
            <a:pPr algn="l"/>
            <a:r>
              <a:rPr lang="en-US" sz="2000" b="1" dirty="0">
                <a:solidFill>
                  <a:schemeClr val="tx2"/>
                </a:solidFill>
              </a:rPr>
              <a:t>Replica Placement Strategy </a:t>
            </a:r>
          </a:p>
        </p:txBody>
      </p:sp>
      <p:sp>
        <p:nvSpPr>
          <p:cNvPr id="8" name="Content Placeholder 7">
            <a:extLst>
              <a:ext uri="{FF2B5EF4-FFF2-40B4-BE49-F238E27FC236}">
                <a16:creationId xmlns:a16="http://schemas.microsoft.com/office/drawing/2014/main" id="{9AC7BD83-E325-DFD2-496D-E7CCD098FEEA}"/>
              </a:ext>
            </a:extLst>
          </p:cNvPr>
          <p:cNvSpPr>
            <a:spLocks noGrp="1"/>
          </p:cNvSpPr>
          <p:nvPr>
            <p:ph idx="1"/>
          </p:nvPr>
        </p:nvSpPr>
        <p:spPr>
          <a:xfrm>
            <a:off x="228600" y="1264848"/>
            <a:ext cx="8686800" cy="4861315"/>
          </a:xfrm>
        </p:spPr>
        <p:txBody>
          <a:bodyPr>
            <a:normAutofit/>
          </a:bodyPr>
          <a:lstStyle/>
          <a:p>
            <a:pPr marL="0" indent="0" algn="just">
              <a:lnSpc>
                <a:spcPct val="150000"/>
              </a:lnSpc>
              <a:buNone/>
            </a:pPr>
            <a:r>
              <a:rPr lang="en-IN" sz="2000" b="1" dirty="0"/>
              <a:t>Hadoop Default Replica Placement Strategy  </a:t>
            </a:r>
          </a:p>
          <a:p>
            <a:pPr algn="just">
              <a:lnSpc>
                <a:spcPct val="150000"/>
              </a:lnSpc>
              <a:spcBef>
                <a:spcPts val="0"/>
              </a:spcBef>
              <a:buFont typeface="Wingdings" panose="05000000000000000000" pitchFamily="2" charset="2"/>
              <a:buChar char="§"/>
            </a:pPr>
            <a:r>
              <a:rPr lang="en-IN" sz="2000" dirty="0"/>
              <a:t>As per the Hadoop Replica Placement Strategy, first replica is placed on the same node as the client. </a:t>
            </a:r>
          </a:p>
          <a:p>
            <a:pPr algn="just">
              <a:lnSpc>
                <a:spcPct val="150000"/>
              </a:lnSpc>
              <a:spcBef>
                <a:spcPts val="0"/>
              </a:spcBef>
              <a:buFont typeface="Wingdings" panose="05000000000000000000" pitchFamily="2" charset="2"/>
              <a:buChar char="§"/>
            </a:pPr>
            <a:r>
              <a:rPr lang="en-IN" sz="2000" dirty="0"/>
              <a:t>Then its places second replica on a node that is present on different rack. It places the third replica on the same rack as second, but on a different node in the rack. </a:t>
            </a:r>
          </a:p>
          <a:p>
            <a:pPr algn="just">
              <a:lnSpc>
                <a:spcPct val="150000"/>
              </a:lnSpc>
              <a:spcBef>
                <a:spcPts val="0"/>
              </a:spcBef>
              <a:buFont typeface="Wingdings" panose="05000000000000000000" pitchFamily="2" charset="2"/>
              <a:buChar char="§"/>
            </a:pPr>
            <a:r>
              <a:rPr lang="en-IN" sz="2000" dirty="0"/>
              <a:t>Once replica locations have been set, a pipeline is built. This strategy provides good reliability.</a:t>
            </a:r>
            <a:endParaRPr lang="en-US" sz="2000" b="1" dirty="0"/>
          </a:p>
        </p:txBody>
      </p:sp>
    </p:spTree>
    <p:extLst>
      <p:ext uri="{BB962C8B-B14F-4D97-AF65-F5344CB8AC3E}">
        <p14:creationId xmlns:p14="http://schemas.microsoft.com/office/powerpoint/2010/main" val="10571637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B4DF2-7169-F313-3E64-AC7B5A8EA90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F077C2A7-8590-19B4-B0E9-398C2FAA772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FCB69EC-C112-2DB8-9982-DA7D72C4873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114FEB89-DDC6-DF92-25FC-F93A9BE020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5F2A376-492D-414C-9625-57542993CEE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98DE001-71AB-911D-4EC4-DF09FDBD8E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5475D31-3840-2148-D659-DCBDF12D5F7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64F062B-D790-7088-FA84-8F9E00A00A2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4F105EE-0313-DBFC-A8E5-47EA336324F4}"/>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71AB620-9556-4170-79B3-D59DC549A82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B6634574-EDF0-5969-8736-DF4FB4363F68}"/>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D70AEBE8-AAFC-B31E-4136-350A3562A37A}"/>
              </a:ext>
            </a:extLst>
          </p:cNvPr>
          <p:cNvPicPr>
            <a:picLocks noGrp="1" noChangeAspect="1"/>
          </p:cNvPicPr>
          <p:nvPr>
            <p:ph idx="1"/>
          </p:nvPr>
        </p:nvPicPr>
        <p:blipFill>
          <a:blip r:embed="rId7"/>
          <a:stretch>
            <a:fillRect/>
          </a:stretch>
        </p:blipFill>
        <p:spPr>
          <a:xfrm>
            <a:off x="1708502" y="723018"/>
            <a:ext cx="3362184" cy="3084318"/>
          </a:xfrm>
        </p:spPr>
      </p:pic>
      <p:sp>
        <p:nvSpPr>
          <p:cNvPr id="14" name="TextBox 13">
            <a:extLst>
              <a:ext uri="{FF2B5EF4-FFF2-40B4-BE49-F238E27FC236}">
                <a16:creationId xmlns:a16="http://schemas.microsoft.com/office/drawing/2014/main" id="{2F1978CC-8AC0-909E-ED8A-2D1573D7F07E}"/>
              </a:ext>
            </a:extLst>
          </p:cNvPr>
          <p:cNvSpPr txBox="1"/>
          <p:nvPr/>
        </p:nvSpPr>
        <p:spPr>
          <a:xfrm>
            <a:off x="43012" y="3829024"/>
            <a:ext cx="8777459" cy="3016210"/>
          </a:xfrm>
          <a:prstGeom prst="rect">
            <a:avLst/>
          </a:prstGeom>
          <a:noFill/>
        </p:spPr>
        <p:txBody>
          <a:bodyPr wrap="square">
            <a:spAutoFit/>
          </a:bodyPr>
          <a:lstStyle/>
          <a:p>
            <a:r>
              <a:rPr lang="en-US" sz="2000" b="1" dirty="0">
                <a:solidFill>
                  <a:schemeClr val="tx2"/>
                </a:solidFill>
              </a:rPr>
              <a:t>Working with HDFS Commands</a:t>
            </a:r>
          </a:p>
          <a:p>
            <a:endParaRPr lang="en-US" sz="2000" b="1" dirty="0">
              <a:solidFill>
                <a:schemeClr val="tx2"/>
              </a:solidFill>
            </a:endParaRPr>
          </a:p>
          <a:p>
            <a:pPr marL="342900" indent="-342900" algn="just">
              <a:lnSpc>
                <a:spcPct val="150000"/>
              </a:lnSpc>
              <a:buFont typeface="Wingdings" panose="05000000000000000000" pitchFamily="2" charset="2"/>
              <a:buChar char="§"/>
            </a:pPr>
            <a:r>
              <a:rPr lang="en-IN" sz="2000" dirty="0"/>
              <a:t>Objective: To get the list of directories and files at the root of HDFS. </a:t>
            </a:r>
          </a:p>
          <a:p>
            <a:pPr algn="just">
              <a:lnSpc>
                <a:spcPct val="150000"/>
              </a:lnSpc>
            </a:pPr>
            <a:r>
              <a:rPr lang="en-IN" sz="2000" dirty="0"/>
              <a:t>         Hadoop fs -ls/ </a:t>
            </a:r>
            <a:endParaRPr lang="en-US" sz="2000" b="1" dirty="0">
              <a:solidFill>
                <a:schemeClr val="tx2"/>
              </a:solidFill>
            </a:endParaRPr>
          </a:p>
          <a:p>
            <a:pPr algn="just">
              <a:lnSpc>
                <a:spcPct val="150000"/>
              </a:lnSpc>
            </a:pPr>
            <a:endParaRPr lang="en-US" sz="2000" b="1" dirty="0">
              <a:solidFill>
                <a:schemeClr val="tx2"/>
              </a:solidFill>
            </a:endParaRPr>
          </a:p>
          <a:p>
            <a:endParaRPr lang="en-US" sz="2000" b="1" dirty="0">
              <a:solidFill>
                <a:schemeClr val="tx2"/>
              </a:solidFill>
            </a:endParaRPr>
          </a:p>
          <a:p>
            <a:endParaRPr lang="en-US" sz="2000" b="1" dirty="0">
              <a:solidFill>
                <a:schemeClr val="tx2"/>
              </a:solidFill>
            </a:endParaRPr>
          </a:p>
          <a:p>
            <a:r>
              <a:rPr lang="en-US" sz="2000" b="1" dirty="0">
                <a:solidFill>
                  <a:schemeClr val="tx2"/>
                </a:solidFill>
              </a:rPr>
              <a:t> </a:t>
            </a:r>
          </a:p>
        </p:txBody>
      </p:sp>
    </p:spTree>
    <p:extLst>
      <p:ext uri="{BB962C8B-B14F-4D97-AF65-F5344CB8AC3E}">
        <p14:creationId xmlns:p14="http://schemas.microsoft.com/office/powerpoint/2010/main" val="19066754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6E724-4342-3E8E-77BB-F49F1BFFB19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96DFE5A-59F9-EA96-456C-67EDE59E11C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F861D26-248D-28D1-BE2E-3F9DF02789AF}"/>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6A0699C-108D-78F9-FEA1-4E281D9D4E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F503F794-75DE-1058-2DA3-BEF15174A09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3939139-90E9-69A0-CFB8-EC1988EC74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1C0F2639-60DD-0C93-1C55-F9820BB02EF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EDD6C24-A9B2-0501-890F-27E4C8724E17}"/>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2399A28-ACD1-8A25-0509-8737AD8CF3C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8EEEA89-C49A-2592-C575-7CF2F8872F97}"/>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D6AAF5A-C848-779A-5D47-65779222F26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39B203AE-F4D9-5D3C-8B79-A195BE1C97F0}"/>
              </a:ext>
            </a:extLst>
          </p:cNvPr>
          <p:cNvSpPr>
            <a:spLocks noGrp="1"/>
          </p:cNvSpPr>
          <p:nvPr>
            <p:ph idx="1"/>
          </p:nvPr>
        </p:nvSpPr>
        <p:spPr>
          <a:xfrm>
            <a:off x="107504" y="946952"/>
            <a:ext cx="8943913" cy="5328223"/>
          </a:xfrm>
        </p:spPr>
        <p:txBody>
          <a:bodyPr>
            <a:normAutofit/>
          </a:bodyPr>
          <a:lstStyle/>
          <a:p>
            <a:pPr algn="just">
              <a:lnSpc>
                <a:spcPct val="150000"/>
              </a:lnSpc>
              <a:spcBef>
                <a:spcPts val="0"/>
              </a:spcBef>
              <a:buFont typeface="Wingdings" panose="05000000000000000000" pitchFamily="2" charset="2"/>
              <a:buChar char="§"/>
            </a:pPr>
            <a:r>
              <a:rPr lang="en-IN" sz="2000" dirty="0"/>
              <a:t>Objective: To get the list of complete directories and files of HDFS.</a:t>
            </a:r>
          </a:p>
          <a:p>
            <a:pPr marL="0" indent="0" algn="just">
              <a:lnSpc>
                <a:spcPct val="150000"/>
              </a:lnSpc>
              <a:spcBef>
                <a:spcPts val="0"/>
              </a:spcBef>
              <a:buNone/>
            </a:pPr>
            <a:r>
              <a:rPr lang="en-IN" sz="2000" dirty="0"/>
              <a:t>         </a:t>
            </a:r>
            <a:r>
              <a:rPr lang="en-IN" sz="2000" dirty="0" err="1"/>
              <a:t>hadoop</a:t>
            </a:r>
            <a:r>
              <a:rPr lang="en-IN" sz="2000" dirty="0"/>
              <a:t> fs -ls –R/</a:t>
            </a:r>
          </a:p>
          <a:p>
            <a:pPr marL="0" indent="0" algn="just">
              <a:lnSpc>
                <a:spcPct val="150000"/>
              </a:lnSpc>
              <a:spcBef>
                <a:spcPts val="0"/>
              </a:spcBef>
              <a:buNone/>
            </a:pPr>
            <a:endParaRPr lang="en-IN" sz="2000" dirty="0"/>
          </a:p>
          <a:p>
            <a:pPr algn="just">
              <a:lnSpc>
                <a:spcPct val="150000"/>
              </a:lnSpc>
              <a:spcBef>
                <a:spcPts val="0"/>
              </a:spcBef>
              <a:buFont typeface="Wingdings" panose="05000000000000000000" pitchFamily="2" charset="2"/>
              <a:buChar char="§"/>
            </a:pPr>
            <a:r>
              <a:rPr lang="en-IN" sz="2000" dirty="0"/>
              <a:t>Objective: To create a directory (say, sample) in HDFS. </a:t>
            </a:r>
          </a:p>
          <a:p>
            <a:pPr marL="0" indent="0" algn="just">
              <a:lnSpc>
                <a:spcPct val="150000"/>
              </a:lnSpc>
              <a:spcBef>
                <a:spcPts val="0"/>
              </a:spcBef>
              <a:buNone/>
            </a:pPr>
            <a:r>
              <a:rPr lang="en-IN" sz="2000" dirty="0"/>
              <a:t>          </a:t>
            </a:r>
            <a:r>
              <a:rPr lang="en-IN" sz="2000" dirty="0" err="1"/>
              <a:t>hadoop</a:t>
            </a:r>
            <a:r>
              <a:rPr lang="en-IN" sz="2000" dirty="0"/>
              <a:t> fs -</a:t>
            </a:r>
            <a:r>
              <a:rPr lang="en-IN" sz="2000" dirty="0" err="1"/>
              <a:t>mkdir</a:t>
            </a:r>
            <a:r>
              <a:rPr lang="en-IN" sz="2000" dirty="0"/>
              <a:t> /sample </a:t>
            </a:r>
          </a:p>
          <a:p>
            <a:pPr marL="0" indent="0" algn="just">
              <a:lnSpc>
                <a:spcPct val="150000"/>
              </a:lnSpc>
              <a:spcBef>
                <a:spcPts val="0"/>
              </a:spcBef>
              <a:buNone/>
            </a:pPr>
            <a:endParaRPr lang="en-IN" sz="2000" dirty="0"/>
          </a:p>
          <a:p>
            <a:pPr algn="just">
              <a:lnSpc>
                <a:spcPct val="150000"/>
              </a:lnSpc>
              <a:spcBef>
                <a:spcPts val="0"/>
              </a:spcBef>
              <a:buFont typeface="Wingdings" panose="05000000000000000000" pitchFamily="2" charset="2"/>
              <a:buChar char="§"/>
            </a:pPr>
            <a:r>
              <a:rPr lang="en-IN" sz="2000" dirty="0"/>
              <a:t>Objective: To copy a file from local file system to HDFS. </a:t>
            </a:r>
          </a:p>
          <a:p>
            <a:pPr marL="0" indent="0" algn="just">
              <a:lnSpc>
                <a:spcPct val="150000"/>
              </a:lnSpc>
              <a:spcBef>
                <a:spcPts val="0"/>
              </a:spcBef>
              <a:buNone/>
            </a:pPr>
            <a:r>
              <a:rPr lang="en-IN" sz="2000" dirty="0"/>
              <a:t>        </a:t>
            </a:r>
            <a:r>
              <a:rPr lang="en-IN" sz="2000" dirty="0" err="1"/>
              <a:t>hadoop</a:t>
            </a:r>
            <a:r>
              <a:rPr lang="en-IN" sz="2000" dirty="0"/>
              <a:t> fs -put /root/sample/test.txt /sample/test.txt</a:t>
            </a:r>
          </a:p>
          <a:p>
            <a:pPr marL="0" indent="0" algn="just">
              <a:lnSpc>
                <a:spcPct val="150000"/>
              </a:lnSpc>
              <a:spcBef>
                <a:spcPts val="0"/>
              </a:spcBef>
              <a:buNone/>
            </a:pPr>
            <a:endParaRPr lang="en-IN" sz="2000" dirty="0"/>
          </a:p>
          <a:p>
            <a:pPr algn="just">
              <a:lnSpc>
                <a:spcPct val="150000"/>
              </a:lnSpc>
              <a:spcBef>
                <a:spcPts val="0"/>
              </a:spcBef>
              <a:buFont typeface="Wingdings" panose="05000000000000000000" pitchFamily="2" charset="2"/>
              <a:buChar char="§"/>
            </a:pPr>
            <a:r>
              <a:rPr lang="en-IN" sz="2000" dirty="0"/>
              <a:t>Objective: To copy a file from HDFS to local file system. </a:t>
            </a:r>
          </a:p>
          <a:p>
            <a:pPr marL="0" indent="0" algn="just">
              <a:lnSpc>
                <a:spcPct val="150000"/>
              </a:lnSpc>
              <a:spcBef>
                <a:spcPts val="0"/>
              </a:spcBef>
              <a:buNone/>
            </a:pPr>
            <a:r>
              <a:rPr lang="en-IN" sz="2000" dirty="0"/>
              <a:t>       </a:t>
            </a:r>
            <a:r>
              <a:rPr lang="en-IN" sz="2000" dirty="0" err="1"/>
              <a:t>hadloop</a:t>
            </a:r>
            <a:r>
              <a:rPr lang="en-IN" sz="2000" dirty="0"/>
              <a:t> fs -get  /sample/test.txt  /root/sample/testsample.txt</a:t>
            </a:r>
          </a:p>
        </p:txBody>
      </p:sp>
    </p:spTree>
    <p:extLst>
      <p:ext uri="{BB962C8B-B14F-4D97-AF65-F5344CB8AC3E}">
        <p14:creationId xmlns:p14="http://schemas.microsoft.com/office/powerpoint/2010/main" val="16673274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1EF93-A366-92D5-82DD-FC27CB09FC3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4D0FCED7-15B6-69E9-DDC8-5ABAF024804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686A25B-1E80-596F-2C15-852E43F56195}"/>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E0F5DBA-DC57-8378-4E83-801275ECA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A2724841-DD92-EE09-AAD5-932533F614E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401466B8-8EB5-E489-13B9-4B4D6F1ED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60CB79D-DAD9-45A1-FF96-E4CB4EB3D37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62BECE2-26D3-BAC4-E7CF-9B944B225417}"/>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E1B704E0-EF99-E5F9-4067-D52FD5F9A994}"/>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6B09742A-0526-13CE-5FCE-D788B2C30D2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ECFE1ED-DC25-314F-227E-3EF0180E77D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13A8AE19-039C-90E7-A08E-7CB03AE79581}"/>
              </a:ext>
            </a:extLst>
          </p:cNvPr>
          <p:cNvSpPr>
            <a:spLocks noGrp="1"/>
          </p:cNvSpPr>
          <p:nvPr>
            <p:ph idx="1"/>
          </p:nvPr>
        </p:nvSpPr>
        <p:spPr>
          <a:xfrm>
            <a:off x="179511" y="918830"/>
            <a:ext cx="8871905" cy="5207333"/>
          </a:xfrm>
        </p:spPr>
        <p:txBody>
          <a:bodyPr>
            <a:normAutofit/>
          </a:bodyPr>
          <a:lstStyle/>
          <a:p>
            <a:pPr algn="just">
              <a:lnSpc>
                <a:spcPct val="150000"/>
              </a:lnSpc>
              <a:spcBef>
                <a:spcPts val="0"/>
              </a:spcBef>
              <a:buFont typeface="Wingdings" panose="05000000000000000000" pitchFamily="2" charset="2"/>
              <a:buChar char="§"/>
            </a:pPr>
            <a:r>
              <a:rPr lang="en-US" sz="2000" dirty="0"/>
              <a:t>Objective: To copy a file from local file system to HDFS via </a:t>
            </a:r>
            <a:r>
              <a:rPr lang="en-US" sz="2000" dirty="0" err="1"/>
              <a:t>copyFromLocal</a:t>
            </a:r>
            <a:r>
              <a:rPr lang="en-US" sz="2000" dirty="0"/>
              <a:t> command. </a:t>
            </a:r>
          </a:p>
          <a:p>
            <a:pPr marL="0" indent="0" algn="just">
              <a:lnSpc>
                <a:spcPct val="150000"/>
              </a:lnSpc>
              <a:spcBef>
                <a:spcPts val="0"/>
              </a:spcBef>
              <a:buNone/>
            </a:pPr>
            <a:r>
              <a:rPr lang="en-US" sz="2000" dirty="0"/>
              <a:t>      </a:t>
            </a:r>
            <a:r>
              <a:rPr lang="en-US" sz="2000" dirty="0" err="1"/>
              <a:t>hadoop</a:t>
            </a:r>
            <a:r>
              <a:rPr lang="en-US" sz="2000" dirty="0"/>
              <a:t> fs –</a:t>
            </a:r>
            <a:r>
              <a:rPr lang="en-US" sz="2000" dirty="0" err="1"/>
              <a:t>copyFromLocal</a:t>
            </a:r>
            <a:r>
              <a:rPr lang="en-US" sz="2000" dirty="0"/>
              <a:t>  /root/sample/test. txt  /sample/testsample.txt </a:t>
            </a:r>
          </a:p>
          <a:p>
            <a:pPr marL="0" indent="0" algn="just">
              <a:lnSpc>
                <a:spcPct val="150000"/>
              </a:lnSpc>
              <a:spcBef>
                <a:spcPts val="0"/>
              </a:spcBef>
              <a:buNone/>
            </a:pPr>
            <a:endParaRPr lang="en-US" sz="2000" dirty="0"/>
          </a:p>
          <a:p>
            <a:pPr algn="just">
              <a:lnSpc>
                <a:spcPct val="150000"/>
              </a:lnSpc>
              <a:spcBef>
                <a:spcPts val="0"/>
              </a:spcBef>
              <a:buFont typeface="Wingdings" panose="05000000000000000000" pitchFamily="2" charset="2"/>
              <a:buChar char="§"/>
            </a:pPr>
            <a:r>
              <a:rPr lang="en-US" sz="2000" dirty="0"/>
              <a:t>Objective: To copy a file from Hadoop file system to local file system via copy </a:t>
            </a:r>
            <a:r>
              <a:rPr lang="en-US" sz="2000" dirty="0" err="1"/>
              <a:t>ToLocal</a:t>
            </a:r>
            <a:r>
              <a:rPr lang="en-US" sz="2000" dirty="0"/>
              <a:t> command. </a:t>
            </a:r>
          </a:p>
          <a:p>
            <a:pPr marL="0" indent="0" algn="just">
              <a:lnSpc>
                <a:spcPct val="150000"/>
              </a:lnSpc>
              <a:spcBef>
                <a:spcPts val="0"/>
              </a:spcBef>
              <a:buNone/>
            </a:pPr>
            <a:r>
              <a:rPr lang="en-US" sz="2000" dirty="0"/>
              <a:t>       </a:t>
            </a:r>
            <a:r>
              <a:rPr lang="en-US" sz="2000" dirty="0" err="1"/>
              <a:t>hadoop</a:t>
            </a:r>
            <a:r>
              <a:rPr lang="en-US" sz="2000" dirty="0"/>
              <a:t> fs -</a:t>
            </a:r>
            <a:r>
              <a:rPr lang="en-US" sz="2000" dirty="0" err="1"/>
              <a:t>copyToLocal</a:t>
            </a:r>
            <a:r>
              <a:rPr lang="en-US" sz="2000" dirty="0"/>
              <a:t> /sample/test.txt  /root/sample/testsample1.text </a:t>
            </a:r>
          </a:p>
          <a:p>
            <a:pPr marL="0" indent="0" algn="just">
              <a:lnSpc>
                <a:spcPct val="150000"/>
              </a:lnSpc>
              <a:spcBef>
                <a:spcPts val="0"/>
              </a:spcBef>
              <a:buNone/>
            </a:pPr>
            <a:endParaRPr lang="en-US" sz="2000" dirty="0"/>
          </a:p>
          <a:p>
            <a:pPr algn="just">
              <a:lnSpc>
                <a:spcPct val="150000"/>
              </a:lnSpc>
              <a:spcBef>
                <a:spcPts val="0"/>
              </a:spcBef>
              <a:buFont typeface="Wingdings" panose="05000000000000000000" pitchFamily="2" charset="2"/>
              <a:buChar char="§"/>
            </a:pPr>
            <a:r>
              <a:rPr lang="en-IN" sz="2000" dirty="0"/>
              <a:t>Objective: To display the contents of an HDFS </a:t>
            </a:r>
            <a:r>
              <a:rPr lang="en-IN" sz="2000" dirty="0" err="1"/>
              <a:t>fle</a:t>
            </a:r>
            <a:r>
              <a:rPr lang="en-IN" sz="2000" dirty="0"/>
              <a:t> on console. </a:t>
            </a:r>
          </a:p>
          <a:p>
            <a:pPr marL="0" indent="0" algn="just">
              <a:lnSpc>
                <a:spcPct val="150000"/>
              </a:lnSpc>
              <a:spcBef>
                <a:spcPts val="0"/>
              </a:spcBef>
              <a:buNone/>
            </a:pPr>
            <a:r>
              <a:rPr lang="en-IN" sz="2000" dirty="0"/>
              <a:t>        </a:t>
            </a:r>
            <a:r>
              <a:rPr lang="en-IN" sz="2000" dirty="0" err="1"/>
              <a:t>hadoop</a:t>
            </a:r>
            <a:r>
              <a:rPr lang="en-IN" sz="2000" dirty="0"/>
              <a:t> fs -cat /sample/test.txt</a:t>
            </a:r>
          </a:p>
        </p:txBody>
      </p:sp>
    </p:spTree>
    <p:extLst>
      <p:ext uri="{BB962C8B-B14F-4D97-AF65-F5344CB8AC3E}">
        <p14:creationId xmlns:p14="http://schemas.microsoft.com/office/powerpoint/2010/main" val="42528395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F9654-27E5-C1F8-6673-E3C0388AE02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16D2D809-D48D-037C-9590-9944E71516B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FF70BD6-C2E3-A199-B2BD-986C416A273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48C9F9CA-B984-A77F-F0E5-D5742DE043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061A008-F2EF-5688-DECB-85FBE947BC9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DF19822-B64F-5064-749D-7C82F929FD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B3F830A-3FFE-7799-BF0C-03616D7F94E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16E2976-2C27-2C3C-B8CA-907083F8C18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7CA9953-19D6-08D1-2483-20B0AAECF74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3C7DE62-51A3-5873-78D4-7008454C84E9}"/>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E27437C-7C33-C258-F6E8-6E0BE7DA9F0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01ADDA36-D6FA-9A3E-220D-54101E215182}"/>
              </a:ext>
            </a:extLst>
          </p:cNvPr>
          <p:cNvSpPr>
            <a:spLocks noGrp="1"/>
          </p:cNvSpPr>
          <p:nvPr>
            <p:ph idx="1"/>
          </p:nvPr>
        </p:nvSpPr>
        <p:spPr>
          <a:xfrm>
            <a:off x="251520" y="848892"/>
            <a:ext cx="8435280" cy="5277271"/>
          </a:xfrm>
        </p:spPr>
        <p:txBody>
          <a:bodyPr>
            <a:normAutofit/>
          </a:bodyPr>
          <a:lstStyle/>
          <a:p>
            <a:pPr algn="just">
              <a:lnSpc>
                <a:spcPct val="150000"/>
              </a:lnSpc>
              <a:spcBef>
                <a:spcPts val="0"/>
              </a:spcBef>
              <a:buFont typeface="Wingdings" panose="05000000000000000000" pitchFamily="2" charset="2"/>
              <a:buChar char="§"/>
            </a:pPr>
            <a:r>
              <a:rPr lang="en-IN" sz="2000" dirty="0"/>
              <a:t>Objective; To copy a file from one directory to another on HDFS. </a:t>
            </a:r>
          </a:p>
          <a:p>
            <a:pPr marL="0" indent="0" algn="just">
              <a:lnSpc>
                <a:spcPct val="150000"/>
              </a:lnSpc>
              <a:spcBef>
                <a:spcPts val="0"/>
              </a:spcBef>
              <a:buNone/>
            </a:pPr>
            <a:r>
              <a:rPr lang="en-IN" sz="2000" dirty="0"/>
              <a:t>        </a:t>
            </a:r>
            <a:r>
              <a:rPr lang="en-IN" sz="2000" dirty="0" err="1"/>
              <a:t>hadoop</a:t>
            </a:r>
            <a:r>
              <a:rPr lang="en-IN" sz="2000" dirty="0"/>
              <a:t> fs -cp /sample/test.txt /sample1</a:t>
            </a:r>
          </a:p>
          <a:p>
            <a:pPr marL="0" indent="0" algn="just">
              <a:lnSpc>
                <a:spcPct val="150000"/>
              </a:lnSpc>
              <a:spcBef>
                <a:spcPts val="0"/>
              </a:spcBef>
              <a:buNone/>
            </a:pPr>
            <a:endParaRPr lang="en-IN" sz="2000" dirty="0"/>
          </a:p>
          <a:p>
            <a:pPr algn="just">
              <a:lnSpc>
                <a:spcPct val="150000"/>
              </a:lnSpc>
              <a:spcBef>
                <a:spcPts val="0"/>
              </a:spcBef>
              <a:buFont typeface="Wingdings" panose="05000000000000000000" pitchFamily="2" charset="2"/>
              <a:buChar char="§"/>
            </a:pPr>
            <a:r>
              <a:rPr lang="en-IN" sz="2000" dirty="0"/>
              <a:t>Objective: To remove a directory from HDFS. </a:t>
            </a:r>
          </a:p>
          <a:p>
            <a:pPr marL="0" indent="0" algn="just">
              <a:lnSpc>
                <a:spcPct val="150000"/>
              </a:lnSpc>
              <a:spcBef>
                <a:spcPts val="0"/>
              </a:spcBef>
              <a:buNone/>
            </a:pPr>
            <a:r>
              <a:rPr lang="en-IN" sz="2000" dirty="0"/>
              <a:t>         </a:t>
            </a:r>
            <a:r>
              <a:rPr lang="en-IN" sz="2000" dirty="0" err="1"/>
              <a:t>hadoop</a:t>
            </a:r>
            <a:r>
              <a:rPr lang="en-IN" sz="2000" dirty="0"/>
              <a:t> fs -rm-r  /sample1</a:t>
            </a:r>
          </a:p>
        </p:txBody>
      </p:sp>
    </p:spTree>
    <p:extLst>
      <p:ext uri="{BB962C8B-B14F-4D97-AF65-F5344CB8AC3E}">
        <p14:creationId xmlns:p14="http://schemas.microsoft.com/office/powerpoint/2010/main" val="3925232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A8DC1-296E-88AB-60DA-0B71270F54B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B64CBB9-08B1-D4CC-7AF9-9B03672468CA}"/>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2C55E61-8D28-D671-37A6-8544642591FC}"/>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FF1C5FD6-3FA8-0B48-FA7E-7EF4E7DB75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DB25434-D7C6-3953-3FC2-0F240BBBE85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5C36CCD-6C67-B8ED-5635-C29439CDBF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AB65549-45B7-9010-BE55-2EEF8444ECE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7F9D866-15F9-A141-1668-53CC9C771AB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8A8A897F-3F76-3295-0607-AFCD534B389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070571F-71CF-DA9B-6F27-AA3314F0709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56333BF-A6AF-42F4-ED34-1B568532AD02}"/>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33A2674E-3307-ABAC-C293-51638564A1D2}"/>
              </a:ext>
            </a:extLst>
          </p:cNvPr>
          <p:cNvSpPr>
            <a:spLocks noGrp="1"/>
          </p:cNvSpPr>
          <p:nvPr>
            <p:ph idx="1"/>
          </p:nvPr>
        </p:nvSpPr>
        <p:spPr>
          <a:xfrm>
            <a:off x="179511" y="809060"/>
            <a:ext cx="8871905" cy="5317104"/>
          </a:xfrm>
        </p:spPr>
        <p:txBody>
          <a:bodyPr>
            <a:normAutofit/>
          </a:bodyPr>
          <a:lstStyle/>
          <a:p>
            <a:pPr marL="0" indent="0">
              <a:lnSpc>
                <a:spcPct val="150000"/>
              </a:lnSpc>
              <a:buNone/>
            </a:pPr>
            <a:r>
              <a:rPr lang="en-US" sz="2000" b="1" dirty="0">
                <a:solidFill>
                  <a:schemeClr val="tx2"/>
                </a:solidFill>
              </a:rPr>
              <a:t>Special Features of HDFS  </a:t>
            </a:r>
          </a:p>
          <a:p>
            <a:pPr marL="530225" indent="-347663" algn="just">
              <a:lnSpc>
                <a:spcPct val="150000"/>
              </a:lnSpc>
              <a:spcBef>
                <a:spcPts val="0"/>
              </a:spcBef>
              <a:buFont typeface="+mj-lt"/>
              <a:buAutoNum type="arabicPeriod"/>
            </a:pPr>
            <a:r>
              <a:rPr lang="en-IN" sz="2000" b="1" dirty="0"/>
              <a:t>Data Replication</a:t>
            </a:r>
            <a:r>
              <a:rPr lang="en-IN" sz="2000" dirty="0"/>
              <a:t>: There is absolutely no need for a client application to track all blocks. It directs the client to the nearest replica to ensure high performance. </a:t>
            </a:r>
          </a:p>
          <a:p>
            <a:pPr marL="530225" indent="-347663" algn="just">
              <a:lnSpc>
                <a:spcPct val="150000"/>
              </a:lnSpc>
              <a:spcBef>
                <a:spcPts val="0"/>
              </a:spcBef>
              <a:buFont typeface="+mj-lt"/>
              <a:buAutoNum type="arabicPeriod"/>
            </a:pPr>
            <a:r>
              <a:rPr lang="en-IN" sz="2000" b="1" dirty="0"/>
              <a:t>Data Pipeline: </a:t>
            </a:r>
            <a:r>
              <a:rPr lang="en-IN" sz="2000" dirty="0"/>
              <a:t>A client application writes a block to the first </a:t>
            </a:r>
            <a:r>
              <a:rPr lang="en-IN" sz="2000" dirty="0" err="1"/>
              <a:t>DataNode</a:t>
            </a:r>
            <a:r>
              <a:rPr lang="en-IN" sz="2000" dirty="0"/>
              <a:t> in the pipeline. Then this </a:t>
            </a:r>
            <a:r>
              <a:rPr lang="en-IN" sz="2000" dirty="0" err="1"/>
              <a:t>DataNode</a:t>
            </a:r>
            <a:r>
              <a:rPr lang="en-IN" sz="2000" dirty="0"/>
              <a:t> takes over and forwards the data to the next node in the pipeline. This process continues for all the data blocks, and subsequently all the replicas are written to the disk. </a:t>
            </a:r>
            <a:endParaRPr lang="en-IN" sz="2000" b="1" dirty="0">
              <a:solidFill>
                <a:schemeClr val="tx2"/>
              </a:solidFill>
            </a:endParaRPr>
          </a:p>
        </p:txBody>
      </p:sp>
    </p:spTree>
    <p:extLst>
      <p:ext uri="{BB962C8B-B14F-4D97-AF65-F5344CB8AC3E}">
        <p14:creationId xmlns:p14="http://schemas.microsoft.com/office/powerpoint/2010/main" val="33236051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6E31C-65FD-89D0-647F-FEFE8F0D844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604049D4-E710-545A-2324-CE121738E18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C7117E0-4BE7-0B60-3937-EBBACC1996D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6E97F99-D7AB-B356-4BB6-578507E3A5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0C3BF534-061C-D8A4-9C02-64EFCE1B2D4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180D661-AA3A-B4A0-64C3-43006CCEED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9FDCC7F3-353E-B5F1-FCAA-C37A4CD0461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A1E087A2-79BD-06E8-C748-22D58A25E4B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6D6B245-3601-4DDD-87DF-CE1948E0B37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74D7C4E-BA6E-229D-9447-C674AF711BE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67A20494-8C70-FCA0-D9A3-2CA2786FBD3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C15FF786-A05D-D2AA-97D8-796E18AC7AEC}"/>
              </a:ext>
            </a:extLst>
          </p:cNvPr>
          <p:cNvSpPr>
            <a:spLocks noGrp="1"/>
          </p:cNvSpPr>
          <p:nvPr>
            <p:ph type="title"/>
          </p:nvPr>
        </p:nvSpPr>
        <p:spPr>
          <a:xfrm>
            <a:off x="0" y="769352"/>
            <a:ext cx="8229600" cy="534421"/>
          </a:xfrm>
        </p:spPr>
        <p:txBody>
          <a:bodyPr>
            <a:noAutofit/>
          </a:bodyPr>
          <a:lstStyle/>
          <a:p>
            <a:pPr algn="l"/>
            <a:r>
              <a:rPr lang="en-US" sz="2000" b="1" dirty="0">
                <a:solidFill>
                  <a:srgbClr val="C00000"/>
                </a:solidFill>
              </a:rPr>
              <a:t>PROCESSING DATA WITH HADOOP </a:t>
            </a:r>
          </a:p>
        </p:txBody>
      </p:sp>
      <p:sp>
        <p:nvSpPr>
          <p:cNvPr id="2" name="Content Placeholder 1">
            <a:extLst>
              <a:ext uri="{FF2B5EF4-FFF2-40B4-BE49-F238E27FC236}">
                <a16:creationId xmlns:a16="http://schemas.microsoft.com/office/drawing/2014/main" id="{5A3AFCF7-391F-2D0D-C7BA-C192BC215324}"/>
              </a:ext>
            </a:extLst>
          </p:cNvPr>
          <p:cNvSpPr>
            <a:spLocks noGrp="1"/>
          </p:cNvSpPr>
          <p:nvPr>
            <p:ph idx="1"/>
          </p:nvPr>
        </p:nvSpPr>
        <p:spPr>
          <a:xfrm>
            <a:off x="179511" y="1350108"/>
            <a:ext cx="8871906" cy="4776056"/>
          </a:xfrm>
        </p:spPr>
        <p:txBody>
          <a:bodyPr>
            <a:normAutofit/>
          </a:bodyPr>
          <a:lstStyle/>
          <a:p>
            <a:pPr algn="just">
              <a:lnSpc>
                <a:spcPct val="150000"/>
              </a:lnSpc>
              <a:spcBef>
                <a:spcPts val="0"/>
              </a:spcBef>
              <a:buFont typeface="Wingdings" panose="05000000000000000000" pitchFamily="2" charset="2"/>
              <a:buChar char="§"/>
            </a:pPr>
            <a:r>
              <a:rPr lang="en-IN" sz="2000" dirty="0"/>
              <a:t>MapReduce Programming is a software framework. </a:t>
            </a:r>
          </a:p>
          <a:p>
            <a:pPr algn="just">
              <a:lnSpc>
                <a:spcPct val="150000"/>
              </a:lnSpc>
              <a:spcBef>
                <a:spcPts val="0"/>
              </a:spcBef>
              <a:buFont typeface="Wingdings" panose="05000000000000000000" pitchFamily="2" charset="2"/>
              <a:buChar char="§"/>
            </a:pPr>
            <a:r>
              <a:rPr lang="en-IN" sz="2000" dirty="0"/>
              <a:t>MapReduce Programming helps to process massive amounts of data in parallel.</a:t>
            </a:r>
          </a:p>
          <a:p>
            <a:pPr algn="just">
              <a:lnSpc>
                <a:spcPct val="150000"/>
              </a:lnSpc>
              <a:spcBef>
                <a:spcPts val="0"/>
              </a:spcBef>
              <a:buFont typeface="Wingdings" panose="05000000000000000000" pitchFamily="2" charset="2"/>
              <a:buChar char="§"/>
            </a:pPr>
            <a:r>
              <a:rPr lang="en-IN" sz="2000" dirty="0"/>
              <a:t>In MapReduce Programming, the input dataset is split into independent chunks. </a:t>
            </a:r>
          </a:p>
          <a:p>
            <a:pPr algn="just">
              <a:lnSpc>
                <a:spcPct val="150000"/>
              </a:lnSpc>
              <a:spcBef>
                <a:spcPts val="0"/>
              </a:spcBef>
              <a:buFont typeface="Wingdings" panose="05000000000000000000" pitchFamily="2" charset="2"/>
              <a:buChar char="§"/>
            </a:pPr>
            <a:r>
              <a:rPr lang="en-IN" sz="2000" dirty="0"/>
              <a:t>Map tasks process these independent chunks completely in a parallel manner.</a:t>
            </a:r>
          </a:p>
          <a:p>
            <a:pPr algn="just">
              <a:lnSpc>
                <a:spcPct val="150000"/>
              </a:lnSpc>
              <a:spcBef>
                <a:spcPts val="0"/>
              </a:spcBef>
              <a:buFont typeface="Wingdings" panose="05000000000000000000" pitchFamily="2" charset="2"/>
              <a:buChar char="§"/>
            </a:pPr>
            <a:r>
              <a:rPr lang="en-IN" sz="2000" dirty="0"/>
              <a:t>The output produced by the map tasks serves as intermediate data and is stored on the local disk of that server. The output of the mappers are automatically </a:t>
            </a:r>
          </a:p>
          <a:p>
            <a:pPr marL="0" indent="0" algn="just">
              <a:lnSpc>
                <a:spcPct val="150000"/>
              </a:lnSpc>
              <a:spcBef>
                <a:spcPts val="0"/>
              </a:spcBef>
              <a:buNone/>
            </a:pPr>
            <a:r>
              <a:rPr lang="en-IN" sz="2000" dirty="0"/>
              <a:t>     shuffled and sorted by the framework.</a:t>
            </a:r>
          </a:p>
          <a:p>
            <a:pPr algn="just">
              <a:lnSpc>
                <a:spcPct val="150000"/>
              </a:lnSpc>
              <a:spcBef>
                <a:spcPts val="0"/>
              </a:spcBef>
              <a:buFont typeface="Wingdings" panose="05000000000000000000" pitchFamily="2" charset="2"/>
              <a:buChar char="§"/>
            </a:pPr>
            <a:r>
              <a:rPr lang="en-IN" sz="2000" dirty="0"/>
              <a:t>MapReduce Framework sorts the output based on keys. This sorted output becomes the input to the </a:t>
            </a:r>
            <a:r>
              <a:rPr lang="en-IN" sz="2000" b="1" dirty="0"/>
              <a:t>reduce tasks</a:t>
            </a:r>
            <a:r>
              <a:rPr lang="en-IN" sz="2000" dirty="0"/>
              <a:t>. </a:t>
            </a:r>
          </a:p>
          <a:p>
            <a:pPr algn="just">
              <a:lnSpc>
                <a:spcPct val="150000"/>
              </a:lnSpc>
              <a:spcBef>
                <a:spcPts val="0"/>
              </a:spcBef>
              <a:buFont typeface="Wingdings" panose="05000000000000000000" pitchFamily="2" charset="2"/>
              <a:buChar char="§"/>
            </a:pPr>
            <a:endParaRPr lang="en-IN" sz="2000" dirty="0"/>
          </a:p>
        </p:txBody>
      </p:sp>
    </p:spTree>
    <p:extLst>
      <p:ext uri="{BB962C8B-B14F-4D97-AF65-F5344CB8AC3E}">
        <p14:creationId xmlns:p14="http://schemas.microsoft.com/office/powerpoint/2010/main" val="11449143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822C3-FB37-63D9-B432-B4D236FE9C9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5730846-FE9D-AA04-3721-C3D0A1534E0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6EFF4D4F-7DD0-A967-5C55-F9D6BF095FE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E193A8A0-8771-1816-6930-B799215BA3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59FBC01-FFD4-C642-BE28-FAF3BCB0703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9345EDF-B346-3D08-DF95-7E6FE3077A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6E35661-3D75-AD15-14B8-54EBB65A42B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22F58211-CE26-9EDC-9F2E-7DF2D5A5FBC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8E80B21-3661-4B45-E16B-3DFFF2EE578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4F4B9E06-5171-1B8F-8F45-32E811EA599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0F595EF-6496-7733-C600-656D4BF3A0B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9C557E56-83CB-65D3-DDE1-29A4FDD24981}"/>
              </a:ext>
            </a:extLst>
          </p:cNvPr>
          <p:cNvSpPr>
            <a:spLocks noGrp="1"/>
          </p:cNvSpPr>
          <p:nvPr>
            <p:ph idx="1"/>
          </p:nvPr>
        </p:nvSpPr>
        <p:spPr>
          <a:xfrm>
            <a:off x="179511" y="848892"/>
            <a:ext cx="8871905" cy="5277271"/>
          </a:xfrm>
        </p:spPr>
        <p:txBody>
          <a:bodyPr>
            <a:normAutofit/>
          </a:bodyPr>
          <a:lstStyle/>
          <a:p>
            <a:pPr algn="just">
              <a:lnSpc>
                <a:spcPct val="150000"/>
              </a:lnSpc>
              <a:spcBef>
                <a:spcPts val="0"/>
              </a:spcBef>
              <a:buFont typeface="Wingdings" panose="05000000000000000000" pitchFamily="2" charset="2"/>
              <a:buChar char="§"/>
            </a:pPr>
            <a:r>
              <a:rPr lang="en-IN" sz="2000" dirty="0"/>
              <a:t>Reduce task provides reduced output by combining the output of the various mappers. </a:t>
            </a:r>
          </a:p>
          <a:p>
            <a:pPr algn="just">
              <a:lnSpc>
                <a:spcPct val="150000"/>
              </a:lnSpc>
              <a:spcBef>
                <a:spcPts val="0"/>
              </a:spcBef>
              <a:buFont typeface="Wingdings" panose="05000000000000000000" pitchFamily="2" charset="2"/>
              <a:buChar char="§"/>
            </a:pPr>
            <a:r>
              <a:rPr lang="en-IN" sz="2000" dirty="0"/>
              <a:t>Job inputs and outputs are stored in a file system. </a:t>
            </a:r>
          </a:p>
          <a:p>
            <a:pPr algn="just">
              <a:lnSpc>
                <a:spcPct val="150000"/>
              </a:lnSpc>
              <a:spcBef>
                <a:spcPts val="0"/>
              </a:spcBef>
              <a:buFont typeface="Wingdings" panose="05000000000000000000" pitchFamily="2" charset="2"/>
              <a:buChar char="§"/>
            </a:pPr>
            <a:r>
              <a:rPr lang="en-IN" sz="2000" dirty="0"/>
              <a:t>MapReduce framework also takes care of the other tasks such as scheduling, monitoring, re-executing failed tasks, etc. </a:t>
            </a:r>
          </a:p>
          <a:p>
            <a:pPr algn="just">
              <a:lnSpc>
                <a:spcPct val="150000"/>
              </a:lnSpc>
              <a:spcBef>
                <a:spcPts val="0"/>
              </a:spcBef>
              <a:buFont typeface="Wingdings" panose="05000000000000000000" pitchFamily="2" charset="2"/>
              <a:buChar char="§"/>
            </a:pPr>
            <a:r>
              <a:rPr lang="en-IN" sz="2000" dirty="0"/>
              <a:t>Hadoop Distributed File System and MapReduce Framework run on the same set of nodes. </a:t>
            </a:r>
          </a:p>
          <a:p>
            <a:pPr algn="just">
              <a:lnSpc>
                <a:spcPct val="150000"/>
              </a:lnSpc>
              <a:spcBef>
                <a:spcPts val="0"/>
              </a:spcBef>
              <a:buFont typeface="Wingdings" panose="05000000000000000000" pitchFamily="2" charset="2"/>
              <a:buChar char="§"/>
            </a:pPr>
            <a:r>
              <a:rPr lang="en-IN" sz="2000" dirty="0"/>
              <a:t>This configuration allows effective scheduling of tasks on the nodes where data is present (Data Locality). This in turn results in very high throughput. </a:t>
            </a:r>
          </a:p>
        </p:txBody>
      </p:sp>
    </p:spTree>
    <p:extLst>
      <p:ext uri="{BB962C8B-B14F-4D97-AF65-F5344CB8AC3E}">
        <p14:creationId xmlns:p14="http://schemas.microsoft.com/office/powerpoint/2010/main" val="7331413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40D7E-F1BB-86D5-1AE7-4082753D220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3A8A7A24-705B-C5D1-D30F-70DAE2CC725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81328C3-C233-27B6-C539-50C7F122CD6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2527D83D-24DD-F869-45EA-B31653111C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5931C0B-36BE-BEF0-B4A4-17B5B9A3FDA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021D022-822F-3BDD-A098-8B5660CE21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FA840AF4-EF52-4B5C-44B2-2C3D4C9FF14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11C5B2B-B6FE-0B54-EACC-72B887ABF84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5CBBADB2-1D06-154F-44BA-951D0B43C7D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CF7C333B-972C-3554-79D9-058D76E99E5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6282365-ABE9-DE2D-4122-F164ECE498D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103166F5-1A26-676D-4828-F91F1E9268BA}"/>
              </a:ext>
            </a:extLst>
          </p:cNvPr>
          <p:cNvSpPr>
            <a:spLocks noGrp="1"/>
          </p:cNvSpPr>
          <p:nvPr>
            <p:ph idx="1"/>
          </p:nvPr>
        </p:nvSpPr>
        <p:spPr>
          <a:xfrm>
            <a:off x="31949" y="720236"/>
            <a:ext cx="9107479" cy="5317104"/>
          </a:xfrm>
        </p:spPr>
        <p:txBody>
          <a:bodyPr>
            <a:normAutofit/>
          </a:bodyPr>
          <a:lstStyle/>
          <a:p>
            <a:pPr algn="just">
              <a:lnSpc>
                <a:spcPct val="150000"/>
              </a:lnSpc>
              <a:spcBef>
                <a:spcPts val="0"/>
              </a:spcBef>
              <a:buFont typeface="Wingdings" panose="05000000000000000000" pitchFamily="2" charset="2"/>
              <a:buChar char="§"/>
            </a:pPr>
            <a:r>
              <a:rPr lang="en-IN" sz="2000" dirty="0"/>
              <a:t>There are two daemons associated with MapReduce Programming. </a:t>
            </a:r>
          </a:p>
          <a:p>
            <a:pPr algn="just">
              <a:lnSpc>
                <a:spcPct val="150000"/>
              </a:lnSpc>
              <a:spcBef>
                <a:spcPts val="0"/>
              </a:spcBef>
              <a:buFont typeface="Wingdings" panose="05000000000000000000" pitchFamily="2" charset="2"/>
              <a:buChar char="§"/>
            </a:pPr>
            <a:r>
              <a:rPr lang="en-IN" sz="2000" dirty="0"/>
              <a:t>A single master </a:t>
            </a:r>
            <a:r>
              <a:rPr lang="en-IN" sz="2000" b="1" dirty="0"/>
              <a:t>Job Tracker </a:t>
            </a:r>
            <a:r>
              <a:rPr lang="en-IN" sz="2000" dirty="0"/>
              <a:t>per cluster and one slave </a:t>
            </a:r>
            <a:r>
              <a:rPr lang="en-IN" sz="2000" b="1" dirty="0"/>
              <a:t>Task Tracker </a:t>
            </a:r>
            <a:r>
              <a:rPr lang="en-IN" sz="2000" dirty="0"/>
              <a:t>per cluster-node. </a:t>
            </a:r>
          </a:p>
          <a:p>
            <a:pPr algn="just">
              <a:lnSpc>
                <a:spcPct val="150000"/>
              </a:lnSpc>
              <a:spcBef>
                <a:spcPts val="0"/>
              </a:spcBef>
              <a:buFont typeface="Wingdings" panose="05000000000000000000" pitchFamily="2" charset="2"/>
              <a:buChar char="§"/>
            </a:pPr>
            <a:r>
              <a:rPr lang="en-IN" sz="2000" dirty="0"/>
              <a:t>The Job Tracker is responsible for scheduling tasks to the Task Trackers, monitoring the task, and re-executing the task just in case the Task Tracker fails.</a:t>
            </a:r>
          </a:p>
          <a:p>
            <a:pPr algn="just">
              <a:lnSpc>
                <a:spcPct val="150000"/>
              </a:lnSpc>
              <a:spcBef>
                <a:spcPts val="0"/>
              </a:spcBef>
              <a:buFont typeface="Wingdings" panose="05000000000000000000" pitchFamily="2" charset="2"/>
              <a:buChar char="§"/>
            </a:pPr>
            <a:r>
              <a:rPr lang="en-IN" sz="2000" dirty="0"/>
              <a:t>The Task Tracker executes the task</a:t>
            </a:r>
          </a:p>
        </p:txBody>
      </p:sp>
      <p:pic>
        <p:nvPicPr>
          <p:cNvPr id="8" name="Picture 7">
            <a:extLst>
              <a:ext uri="{FF2B5EF4-FFF2-40B4-BE49-F238E27FC236}">
                <a16:creationId xmlns:a16="http://schemas.microsoft.com/office/drawing/2014/main" id="{2410ADC5-4BA3-141A-645F-9654F6C8AFED}"/>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25000"/>
                    </a14:imgEffect>
                  </a14:imgLayer>
                </a14:imgProps>
              </a:ext>
            </a:extLst>
          </a:blip>
          <a:stretch>
            <a:fillRect/>
          </a:stretch>
        </p:blipFill>
        <p:spPr>
          <a:xfrm>
            <a:off x="624335" y="3892681"/>
            <a:ext cx="7895329" cy="2376264"/>
          </a:xfrm>
          <a:prstGeom prst="rect">
            <a:avLst/>
          </a:prstGeom>
        </p:spPr>
      </p:pic>
    </p:spTree>
    <p:extLst>
      <p:ext uri="{BB962C8B-B14F-4D97-AF65-F5344CB8AC3E}">
        <p14:creationId xmlns:p14="http://schemas.microsoft.com/office/powerpoint/2010/main" val="2256384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45EF3D-56DA-A507-F796-65CFAC8D186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AA9A74C-07D8-F2CB-A246-2ED86E0B92E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AE8935C-DFBC-D0D1-5302-6F6DFEF8F1F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751AD7B-BEB4-6C08-24BD-47EAADF80F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00C66D9-DBBD-AE78-3093-65642875C10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3DAE6D7-9BF4-D485-B042-529BD9F54F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99678CF2-D75B-D8DD-30DB-86C9EA41040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D029A9A8-57EF-78F1-A461-39F548AC7A2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38C6EA5-2E80-304E-0DA3-62184ACFBAD9}"/>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236A5B8-A24C-845D-5878-24254C4BC4E6}"/>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B0EC9161-9B7B-DE1F-AC60-474ACF5A786C}"/>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66D2FEE0-DA5C-B852-F53D-C769A7920507}"/>
              </a:ext>
            </a:extLst>
          </p:cNvPr>
          <p:cNvSpPr>
            <a:spLocks noGrp="1"/>
          </p:cNvSpPr>
          <p:nvPr>
            <p:ph idx="1"/>
          </p:nvPr>
        </p:nvSpPr>
        <p:spPr>
          <a:xfrm>
            <a:off x="92041" y="792956"/>
            <a:ext cx="8959376" cy="5443512"/>
          </a:xfrm>
        </p:spPr>
        <p:txBody>
          <a:bodyPr>
            <a:normAutofit/>
          </a:bodyPr>
          <a:lstStyle/>
          <a:p>
            <a:pPr marL="365125" indent="-365125">
              <a:lnSpc>
                <a:spcPct val="150000"/>
              </a:lnSpc>
              <a:spcBef>
                <a:spcPts val="0"/>
              </a:spcBef>
              <a:buFont typeface="+mj-lt"/>
              <a:buAutoNum type="romanUcPeriod" startAt="2"/>
            </a:pPr>
            <a:r>
              <a:rPr lang="en-IN" sz="1900" b="1" dirty="0"/>
              <a:t>Every minute: </a:t>
            </a:r>
          </a:p>
          <a:p>
            <a:pPr marL="987425" indent="-457200">
              <a:lnSpc>
                <a:spcPct val="150000"/>
              </a:lnSpc>
              <a:spcBef>
                <a:spcPts val="0"/>
              </a:spcBef>
              <a:buFont typeface="+mj-lt"/>
              <a:buAutoNum type="alphaLcParenR"/>
            </a:pPr>
            <a:r>
              <a:rPr lang="en-IN" sz="1900" dirty="0"/>
              <a:t>Facebook users share nearly 2.5 million pieces of content. </a:t>
            </a:r>
          </a:p>
          <a:p>
            <a:pPr marL="987425" indent="-457200">
              <a:lnSpc>
                <a:spcPct val="150000"/>
              </a:lnSpc>
              <a:spcBef>
                <a:spcPts val="0"/>
              </a:spcBef>
              <a:buFont typeface="+mj-lt"/>
              <a:buAutoNum type="alphaLcParenR"/>
            </a:pPr>
            <a:r>
              <a:rPr lang="en-IN" sz="1900" dirty="0"/>
              <a:t>Twitter users tweet nearly 300,000 times. </a:t>
            </a:r>
          </a:p>
          <a:p>
            <a:pPr marL="987425" indent="-457200">
              <a:lnSpc>
                <a:spcPct val="150000"/>
              </a:lnSpc>
              <a:spcBef>
                <a:spcPts val="0"/>
              </a:spcBef>
              <a:buFont typeface="+mj-lt"/>
              <a:buAutoNum type="alphaLcParenR"/>
            </a:pPr>
            <a:r>
              <a:rPr lang="en-IN" sz="1900" dirty="0"/>
              <a:t>Instagram users post nearly 220,000 new photos.</a:t>
            </a:r>
          </a:p>
          <a:p>
            <a:pPr marL="987425" indent="-457200">
              <a:lnSpc>
                <a:spcPct val="150000"/>
              </a:lnSpc>
              <a:spcBef>
                <a:spcPts val="0"/>
              </a:spcBef>
              <a:buFont typeface="+mj-lt"/>
              <a:buAutoNum type="alphaLcParenR"/>
            </a:pPr>
            <a:r>
              <a:rPr lang="en-IN" sz="1900" dirty="0"/>
              <a:t>You Tube users upload 72 hours of new video content. </a:t>
            </a:r>
          </a:p>
          <a:p>
            <a:pPr marL="987425" indent="-457200">
              <a:lnSpc>
                <a:spcPct val="150000"/>
              </a:lnSpc>
              <a:spcBef>
                <a:spcPts val="0"/>
              </a:spcBef>
              <a:buFont typeface="+mj-lt"/>
              <a:buAutoNum type="alphaLcParenR"/>
            </a:pPr>
            <a:r>
              <a:rPr lang="en-IN" sz="1900" dirty="0"/>
              <a:t>Apple users download nearly 50,000 apps. </a:t>
            </a:r>
          </a:p>
          <a:p>
            <a:pPr marL="987425" indent="-457200">
              <a:lnSpc>
                <a:spcPct val="150000"/>
              </a:lnSpc>
              <a:spcBef>
                <a:spcPts val="0"/>
              </a:spcBef>
              <a:buFont typeface="+mj-lt"/>
              <a:buAutoNum type="alphaLcParenR"/>
            </a:pPr>
            <a:r>
              <a:rPr lang="en-IN" sz="1900" dirty="0"/>
              <a:t>Email users send over 200 million messages. </a:t>
            </a:r>
          </a:p>
          <a:p>
            <a:pPr marL="987425" indent="-457200">
              <a:lnSpc>
                <a:spcPct val="150000"/>
              </a:lnSpc>
              <a:spcBef>
                <a:spcPts val="0"/>
              </a:spcBef>
              <a:buFont typeface="+mj-lt"/>
              <a:buAutoNum type="alphaLcParenR"/>
            </a:pPr>
            <a:r>
              <a:rPr lang="en-IN" sz="1900" dirty="0"/>
              <a:t>Amazon generates over $80,000 in online sales. </a:t>
            </a:r>
          </a:p>
          <a:p>
            <a:pPr marL="987425" indent="-457200">
              <a:lnSpc>
                <a:spcPct val="150000"/>
              </a:lnSpc>
              <a:spcBef>
                <a:spcPts val="0"/>
              </a:spcBef>
              <a:buFont typeface="+mj-lt"/>
              <a:buAutoNum type="alphaLcParenR"/>
            </a:pPr>
            <a:r>
              <a:rPr lang="en-IN" sz="1900" dirty="0"/>
              <a:t>Google receives over 4 million search queries.</a:t>
            </a:r>
          </a:p>
          <a:p>
            <a:pPr marL="365125" indent="-365125" algn="just">
              <a:lnSpc>
                <a:spcPct val="150000"/>
              </a:lnSpc>
              <a:spcBef>
                <a:spcPts val="0"/>
              </a:spcBef>
              <a:buFont typeface="+mj-lt"/>
              <a:buAutoNum type="romanUcPeriod" startAt="3"/>
            </a:pPr>
            <a:r>
              <a:rPr lang="en-IN" sz="1900" b="1" dirty="0"/>
              <a:t>Every second: </a:t>
            </a:r>
          </a:p>
          <a:p>
            <a:pPr marL="457200" indent="-92075" algn="just">
              <a:lnSpc>
                <a:spcPct val="150000"/>
              </a:lnSpc>
              <a:spcBef>
                <a:spcPts val="0"/>
              </a:spcBef>
              <a:buFont typeface="+mj-lt"/>
              <a:buAutoNum type="alphaLcParenR"/>
            </a:pPr>
            <a:r>
              <a:rPr lang="en-IN" sz="1900" b="1" dirty="0"/>
              <a:t>  </a:t>
            </a:r>
            <a:r>
              <a:rPr lang="en-IN" sz="1900" dirty="0"/>
              <a:t> Banking applications process more than 10,000 credit card transactions.</a:t>
            </a:r>
          </a:p>
        </p:txBody>
      </p:sp>
    </p:spTree>
    <p:extLst>
      <p:ext uri="{BB962C8B-B14F-4D97-AF65-F5344CB8AC3E}">
        <p14:creationId xmlns:p14="http://schemas.microsoft.com/office/powerpoint/2010/main" val="18754505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7DF13B-88D7-9DA5-8CC5-FAFF1BD00E41}"/>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3A6582C-4863-F8C3-5595-FCDCBF2C001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F3468B47-0F08-DC62-92C7-72B13F3D91BF}"/>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FE96B0CE-78B7-9DA6-2FAB-2CAE1FE15E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9C8C4D7-D64B-BFF4-85F0-B06EC891669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DA8A8BB-1C8A-D664-F49F-F10D070959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FABD25A-A2A4-6CEC-B7B7-E5F3D59A266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F548297F-CAA1-EBDC-A885-B99100A962F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CAF7893A-04AE-6402-B451-76BDA201E1B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E25733E2-7B44-19DB-9216-EDBF433BB0B6}"/>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630D065-AF43-6CB2-32C9-DE4D6F583DC8}"/>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EB837FB2-67D1-05EE-B210-936EC5CEA142}"/>
              </a:ext>
            </a:extLst>
          </p:cNvPr>
          <p:cNvSpPr>
            <a:spLocks noGrp="1"/>
          </p:cNvSpPr>
          <p:nvPr>
            <p:ph idx="1"/>
          </p:nvPr>
        </p:nvSpPr>
        <p:spPr>
          <a:xfrm>
            <a:off x="-1" y="809060"/>
            <a:ext cx="9046845" cy="5317104"/>
          </a:xfrm>
        </p:spPr>
        <p:txBody>
          <a:bodyPr>
            <a:normAutofit/>
          </a:bodyPr>
          <a:lstStyle/>
          <a:p>
            <a:pPr algn="just">
              <a:lnSpc>
                <a:spcPct val="150000"/>
              </a:lnSpc>
              <a:spcBef>
                <a:spcPts val="0"/>
              </a:spcBef>
              <a:buFont typeface="Wingdings" panose="05000000000000000000" pitchFamily="2" charset="2"/>
              <a:buChar char="§"/>
            </a:pPr>
            <a:r>
              <a:rPr lang="en-IN" sz="2000" dirty="0"/>
              <a:t>The MapReduce functions and input/output locations are implemented via the MapReduce applications. These applications use suitable interfaces to construct the job. </a:t>
            </a:r>
          </a:p>
          <a:p>
            <a:pPr algn="just">
              <a:lnSpc>
                <a:spcPct val="150000"/>
              </a:lnSpc>
              <a:spcBef>
                <a:spcPts val="0"/>
              </a:spcBef>
              <a:buFont typeface="Wingdings" panose="05000000000000000000" pitchFamily="2" charset="2"/>
              <a:buChar char="§"/>
            </a:pPr>
            <a:r>
              <a:rPr lang="en-IN" sz="2000" dirty="0"/>
              <a:t>The application and the job parameters together are known as </a:t>
            </a:r>
            <a:r>
              <a:rPr lang="en-IN" sz="2000" b="1" dirty="0"/>
              <a:t>job configuration</a:t>
            </a:r>
            <a:r>
              <a:rPr lang="en-IN" sz="2000" dirty="0"/>
              <a:t>. </a:t>
            </a:r>
          </a:p>
          <a:p>
            <a:pPr algn="just">
              <a:lnSpc>
                <a:spcPct val="150000"/>
              </a:lnSpc>
              <a:spcBef>
                <a:spcPts val="0"/>
              </a:spcBef>
              <a:buFont typeface="Wingdings" panose="05000000000000000000" pitchFamily="2" charset="2"/>
              <a:buChar char="§"/>
            </a:pPr>
            <a:r>
              <a:rPr lang="en-IN" sz="2000" dirty="0"/>
              <a:t>Hadoop job client submits job (jar/executable, etc.) to the Job Tracker. Then it is the responsibility of Job Tracker to schedule tasks to the slaves. </a:t>
            </a:r>
          </a:p>
          <a:p>
            <a:pPr algn="just">
              <a:lnSpc>
                <a:spcPct val="150000"/>
              </a:lnSpc>
              <a:spcBef>
                <a:spcPts val="0"/>
              </a:spcBef>
              <a:buFont typeface="Wingdings" panose="05000000000000000000" pitchFamily="2" charset="2"/>
              <a:buChar char="§"/>
            </a:pPr>
            <a:r>
              <a:rPr lang="en-IN" sz="2000" dirty="0"/>
              <a:t>In addition to scheduling, it also monitors the task and provides status information to the job-client. </a:t>
            </a:r>
          </a:p>
        </p:txBody>
      </p:sp>
    </p:spTree>
    <p:extLst>
      <p:ext uri="{BB962C8B-B14F-4D97-AF65-F5344CB8AC3E}">
        <p14:creationId xmlns:p14="http://schemas.microsoft.com/office/powerpoint/2010/main" val="40554809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189CF-7128-3E75-4C6F-C6B14C1880D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6C4F93C-1640-1ECD-7C38-1AB51A34F1D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D1C7CE9-92AA-B21B-7AA7-F2B4BF718F28}"/>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16B40FF-38F8-502D-E1B0-E5A6BB44CB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A20119B1-FA0A-464F-2F89-E7E6CDC20BF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3E01FBB-8C78-3655-53B7-7E06A7E6ED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F5F52F59-6545-1ABF-BD60-C1150B8DE9F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4C83C28-DDEB-AF35-18BF-AF354A107077}"/>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6E41720-3BC0-F9AD-9CE8-1B075B24374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67D7508-C3B7-E9A3-24B6-669C5E6414D1}"/>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0BF102E-8534-22DE-D8D6-2D30B70C68D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14" name="Content Placeholder 13">
            <a:extLst>
              <a:ext uri="{FF2B5EF4-FFF2-40B4-BE49-F238E27FC236}">
                <a16:creationId xmlns:a16="http://schemas.microsoft.com/office/drawing/2014/main" id="{53BB0E8E-CC12-D877-E5EC-B2AEC6482AD2}"/>
              </a:ext>
            </a:extLst>
          </p:cNvPr>
          <p:cNvSpPr>
            <a:spLocks noGrp="1"/>
          </p:cNvSpPr>
          <p:nvPr>
            <p:ph idx="1"/>
          </p:nvPr>
        </p:nvSpPr>
        <p:spPr>
          <a:xfrm>
            <a:off x="179511" y="797940"/>
            <a:ext cx="8871905" cy="5323773"/>
          </a:xfrm>
        </p:spPr>
        <p:txBody>
          <a:bodyPr>
            <a:normAutofit/>
          </a:bodyPr>
          <a:lstStyle/>
          <a:p>
            <a:pPr marL="0" indent="0" algn="just">
              <a:lnSpc>
                <a:spcPct val="150000"/>
              </a:lnSpc>
              <a:spcBef>
                <a:spcPts val="0"/>
              </a:spcBef>
              <a:buNone/>
            </a:pPr>
            <a:r>
              <a:rPr lang="en-IN" sz="2000" b="1" dirty="0">
                <a:solidFill>
                  <a:schemeClr val="tx2"/>
                </a:solidFill>
              </a:rPr>
              <a:t>MapReduce Daemons </a:t>
            </a:r>
          </a:p>
          <a:p>
            <a:pPr marL="457200" indent="-457200" algn="just">
              <a:lnSpc>
                <a:spcPct val="150000"/>
              </a:lnSpc>
              <a:spcBef>
                <a:spcPts val="0"/>
              </a:spcBef>
              <a:buFont typeface="+mj-lt"/>
              <a:buAutoNum type="arabicPeriod"/>
            </a:pPr>
            <a:r>
              <a:rPr lang="en-IN" sz="2000" b="1" dirty="0"/>
              <a:t>Job Tracker </a:t>
            </a:r>
          </a:p>
          <a:p>
            <a:pPr marL="804863" indent="-366713" algn="just">
              <a:lnSpc>
                <a:spcPct val="150000"/>
              </a:lnSpc>
              <a:spcBef>
                <a:spcPts val="0"/>
              </a:spcBef>
              <a:buFont typeface="Wingdings" panose="05000000000000000000" pitchFamily="2" charset="2"/>
              <a:buChar char="§"/>
            </a:pPr>
            <a:r>
              <a:rPr lang="en-IN" sz="2000" dirty="0"/>
              <a:t>It provides connectivity between Hadoop and your application. </a:t>
            </a:r>
          </a:p>
          <a:p>
            <a:pPr marL="804863" indent="-366713" algn="just">
              <a:lnSpc>
                <a:spcPct val="150000"/>
              </a:lnSpc>
              <a:spcBef>
                <a:spcPts val="0"/>
              </a:spcBef>
              <a:buFont typeface="Wingdings" panose="05000000000000000000" pitchFamily="2" charset="2"/>
              <a:buChar char="§"/>
            </a:pPr>
            <a:r>
              <a:rPr lang="en-IN" sz="2000" dirty="0"/>
              <a:t>When you submit code to cluster, Job Tracker creates the execution plan by deciding which task to assign to which node. </a:t>
            </a:r>
          </a:p>
          <a:p>
            <a:pPr marL="804863" indent="-366713" algn="just">
              <a:lnSpc>
                <a:spcPct val="150000"/>
              </a:lnSpc>
              <a:spcBef>
                <a:spcPts val="0"/>
              </a:spcBef>
              <a:buFont typeface="Wingdings" panose="05000000000000000000" pitchFamily="2" charset="2"/>
              <a:buChar char="§"/>
            </a:pPr>
            <a:r>
              <a:rPr lang="en-IN" sz="2000" dirty="0"/>
              <a:t>It also monitors all the running tasks. When a task fails, it automatically re-schedules the task to a different node after a predefined number of retries. </a:t>
            </a:r>
          </a:p>
          <a:p>
            <a:pPr marL="804863" indent="-366713" algn="just">
              <a:lnSpc>
                <a:spcPct val="150000"/>
              </a:lnSpc>
              <a:spcBef>
                <a:spcPts val="0"/>
              </a:spcBef>
              <a:buFont typeface="Wingdings" panose="05000000000000000000" pitchFamily="2" charset="2"/>
              <a:buChar char="§"/>
            </a:pPr>
            <a:r>
              <a:rPr lang="en-IN" sz="2000" dirty="0"/>
              <a:t>Job Tracker is a master daemon responsible for executing overall MapReduce job.</a:t>
            </a:r>
          </a:p>
          <a:p>
            <a:pPr marL="804863" indent="-366713" algn="just">
              <a:lnSpc>
                <a:spcPct val="150000"/>
              </a:lnSpc>
              <a:spcBef>
                <a:spcPts val="0"/>
              </a:spcBef>
              <a:buFont typeface="Wingdings" panose="05000000000000000000" pitchFamily="2" charset="2"/>
              <a:buChar char="§"/>
            </a:pPr>
            <a:r>
              <a:rPr lang="en-IN" sz="2000" dirty="0"/>
              <a:t>There is a single </a:t>
            </a:r>
            <a:r>
              <a:rPr lang="en-IN" sz="2000" dirty="0" err="1"/>
              <a:t>JobTracker</a:t>
            </a:r>
            <a:r>
              <a:rPr lang="en-IN" sz="2000" dirty="0"/>
              <a:t> per Hadoop cluster</a:t>
            </a:r>
            <a:endParaRPr lang="en-IN" sz="2000" b="1" dirty="0">
              <a:solidFill>
                <a:schemeClr val="tx2"/>
              </a:solidFill>
            </a:endParaRPr>
          </a:p>
        </p:txBody>
      </p:sp>
    </p:spTree>
    <p:extLst>
      <p:ext uri="{BB962C8B-B14F-4D97-AF65-F5344CB8AC3E}">
        <p14:creationId xmlns:p14="http://schemas.microsoft.com/office/powerpoint/2010/main" val="22867109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BD0F3-0A85-0935-B9E3-F1DC61B5B677}"/>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86D27F4-6577-D0DC-B9C0-D93BF5BFBED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49489CF-170E-D450-2ADC-F16D6D70A75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469ACEC8-B9CC-5839-96A8-B95A49FF24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45466DD4-16EB-1123-B018-FF37A9456F9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5CBCB7B-A396-C146-DF27-3CFDB1DB3D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84F443F-D270-5A08-649B-DB1C4A631FC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F8EE862E-DE44-39B0-A162-D68404472A2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3ACD227-7A87-65DC-473F-ABAB4B5EC1D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6F13C595-05F9-1BFE-7A9B-872E5BBA060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2E4F2AE-43FF-E9C3-BCFA-384ADB498F71}"/>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BE268995-EE49-9244-0403-49240F3CD8AB}"/>
              </a:ext>
            </a:extLst>
          </p:cNvPr>
          <p:cNvSpPr>
            <a:spLocks noGrp="1"/>
          </p:cNvSpPr>
          <p:nvPr>
            <p:ph idx="1"/>
          </p:nvPr>
        </p:nvSpPr>
        <p:spPr>
          <a:xfrm>
            <a:off x="179511" y="840752"/>
            <a:ext cx="8871905" cy="5285412"/>
          </a:xfrm>
        </p:spPr>
        <p:txBody>
          <a:bodyPr>
            <a:normAutofit lnSpcReduction="10000"/>
          </a:bodyPr>
          <a:lstStyle/>
          <a:p>
            <a:pPr marL="457200" indent="-457200" algn="just">
              <a:lnSpc>
                <a:spcPct val="150000"/>
              </a:lnSpc>
              <a:spcBef>
                <a:spcPts val="0"/>
              </a:spcBef>
              <a:buFont typeface="+mj-lt"/>
              <a:buAutoNum type="arabicPeriod" startAt="2"/>
            </a:pPr>
            <a:r>
              <a:rPr lang="en-IN" sz="2200" b="1" dirty="0"/>
              <a:t>Task Tracker </a:t>
            </a:r>
          </a:p>
          <a:p>
            <a:pPr algn="just">
              <a:lnSpc>
                <a:spcPct val="150000"/>
              </a:lnSpc>
              <a:spcBef>
                <a:spcPts val="0"/>
              </a:spcBef>
              <a:buFont typeface="Wingdings" panose="05000000000000000000" pitchFamily="2" charset="2"/>
              <a:buChar char="§"/>
            </a:pPr>
            <a:r>
              <a:rPr lang="en-IN" sz="2200" dirty="0"/>
              <a:t>This daemon is responsible for executing individual tasks that is assigned by the Job Tracker. </a:t>
            </a:r>
          </a:p>
          <a:p>
            <a:pPr algn="just">
              <a:lnSpc>
                <a:spcPct val="150000"/>
              </a:lnSpc>
              <a:spcBef>
                <a:spcPts val="0"/>
              </a:spcBef>
              <a:buFont typeface="Wingdings" panose="05000000000000000000" pitchFamily="2" charset="2"/>
              <a:buChar char="§"/>
            </a:pPr>
            <a:r>
              <a:rPr lang="en-IN" sz="2200" dirty="0"/>
              <a:t>There is a single Task Tracker per slave and spawns multiple Java Virtual Machines (JVMs) to handle multiple map or reduce tasks in parallel. </a:t>
            </a:r>
          </a:p>
          <a:p>
            <a:pPr algn="just">
              <a:lnSpc>
                <a:spcPct val="150000"/>
              </a:lnSpc>
              <a:spcBef>
                <a:spcPts val="0"/>
              </a:spcBef>
              <a:buFont typeface="Wingdings" panose="05000000000000000000" pitchFamily="2" charset="2"/>
              <a:buChar char="§"/>
            </a:pPr>
            <a:r>
              <a:rPr lang="en-IN" sz="2200" dirty="0"/>
              <a:t>Task Tracker continuously sends heartbeat message to Job Tracker. </a:t>
            </a:r>
          </a:p>
          <a:p>
            <a:pPr algn="just">
              <a:lnSpc>
                <a:spcPct val="150000"/>
              </a:lnSpc>
              <a:spcBef>
                <a:spcPts val="0"/>
              </a:spcBef>
              <a:buFont typeface="Wingdings" panose="05000000000000000000" pitchFamily="2" charset="2"/>
              <a:buChar char="§"/>
            </a:pPr>
            <a:r>
              <a:rPr lang="en-IN" sz="2200" dirty="0"/>
              <a:t>When the Job Tracker fails to receive a heartbeat from a Task Tracker, the Job Tracker assumes that the Task Tracker has failed and resubmits the task to another available node in the cluster. </a:t>
            </a:r>
          </a:p>
          <a:p>
            <a:pPr algn="just">
              <a:lnSpc>
                <a:spcPct val="150000"/>
              </a:lnSpc>
              <a:spcBef>
                <a:spcPts val="0"/>
              </a:spcBef>
              <a:buFont typeface="Wingdings" panose="05000000000000000000" pitchFamily="2" charset="2"/>
              <a:buChar char="§"/>
            </a:pPr>
            <a:r>
              <a:rPr lang="en-IN" sz="2200" dirty="0"/>
              <a:t>Once the client submits a job to the Job Tracker, it partitions and assigns diverse MapReduce tasks for each Task Tracker in the cluster. </a:t>
            </a:r>
          </a:p>
        </p:txBody>
      </p:sp>
    </p:spTree>
    <p:extLst>
      <p:ext uri="{BB962C8B-B14F-4D97-AF65-F5344CB8AC3E}">
        <p14:creationId xmlns:p14="http://schemas.microsoft.com/office/powerpoint/2010/main" val="18762397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C4512-88D3-028B-D35D-69F06809FE9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0459872-1088-6224-FFCC-99A76733DF7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A0923AD-C4BD-11C5-79F4-4B8631A08D4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96AD47F-A0F4-C4FC-64A7-503246A9CE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B209FD4-A4A1-25B0-03F2-6662271957D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0BF00BB-5A2B-29C1-F326-095DDB59C3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B9E856E-F3AF-8D71-26F5-3338F20D830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8169C96-E86E-5D40-1621-7D0AEC8B0A4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0A8318D-E5DA-EAD5-6595-DBFDA69D973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46D236D-C83F-EC40-2B48-3D8A90E1D23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DE432F9-5629-19B3-A9E7-928605F93DB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FBD7D03E-6672-AAE6-19CA-659A5BAD937E}"/>
              </a:ext>
            </a:extLst>
          </p:cNvPr>
          <p:cNvSpPr>
            <a:spLocks noGrp="1"/>
          </p:cNvSpPr>
          <p:nvPr>
            <p:ph idx="1"/>
          </p:nvPr>
        </p:nvSpPr>
        <p:spPr>
          <a:xfrm>
            <a:off x="251520" y="918830"/>
            <a:ext cx="8435280" cy="5207333"/>
          </a:xfrm>
        </p:spPr>
        <p:txBody>
          <a:bodyPr/>
          <a:lstStyle/>
          <a:p>
            <a:pPr marL="0" indent="0" algn="just">
              <a:buNone/>
            </a:pPr>
            <a:r>
              <a:rPr lang="en-IN" sz="2000" dirty="0"/>
              <a:t>Figure below depicts Job Tracker and Task Tracker interaction.   </a:t>
            </a:r>
          </a:p>
          <a:p>
            <a:pPr marL="0" indent="0">
              <a:buNone/>
            </a:pPr>
            <a:endParaRPr lang="en-IN" dirty="0"/>
          </a:p>
        </p:txBody>
      </p:sp>
      <p:pic>
        <p:nvPicPr>
          <p:cNvPr id="8" name="Picture 7">
            <a:extLst>
              <a:ext uri="{FF2B5EF4-FFF2-40B4-BE49-F238E27FC236}">
                <a16:creationId xmlns:a16="http://schemas.microsoft.com/office/drawing/2014/main" id="{18B150A3-B63B-C506-61DF-3A4CA748570A}"/>
              </a:ext>
            </a:extLst>
          </p:cNvPr>
          <p:cNvPicPr>
            <a:picLocks noChangeAspect="1"/>
          </p:cNvPicPr>
          <p:nvPr/>
        </p:nvPicPr>
        <p:blipFill>
          <a:blip r:embed="rId7"/>
          <a:stretch>
            <a:fillRect/>
          </a:stretch>
        </p:blipFill>
        <p:spPr>
          <a:xfrm>
            <a:off x="636423" y="1490732"/>
            <a:ext cx="7120293" cy="3415301"/>
          </a:xfrm>
          <a:prstGeom prst="rect">
            <a:avLst/>
          </a:prstGeom>
        </p:spPr>
      </p:pic>
    </p:spTree>
    <p:extLst>
      <p:ext uri="{BB962C8B-B14F-4D97-AF65-F5344CB8AC3E}">
        <p14:creationId xmlns:p14="http://schemas.microsoft.com/office/powerpoint/2010/main" val="19350242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6A7A7-DCD4-F4F7-4CE3-519909B0FA1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2310830-245F-409E-FF09-ABDCE0FAC9B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81182EF-6959-979B-C6A4-8107ABFB0CD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65F495A-8BF9-3064-CA12-C5BB92D4F4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A121812E-1953-21B6-A07E-6A6AFCD49AD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0C317E7-A262-6A28-7973-ED2474DB7C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3603009-97C2-EDED-1C33-09BE90A7646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F389843-45A4-9F82-1361-01AC1908D40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E3B7347-3F7A-05F0-F4F4-D2BD2D863DA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2650340-E851-0C5B-E129-EFB96B0D342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4464734A-0A69-84CA-BDBD-B3FC3415A2C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7DA180FD-E0D8-2A26-A5F6-3A9D835FCF56}"/>
              </a:ext>
            </a:extLst>
          </p:cNvPr>
          <p:cNvSpPr>
            <a:spLocks noGrp="1"/>
          </p:cNvSpPr>
          <p:nvPr>
            <p:ph idx="1"/>
          </p:nvPr>
        </p:nvSpPr>
        <p:spPr>
          <a:xfrm>
            <a:off x="251519" y="797940"/>
            <a:ext cx="8799897" cy="5328223"/>
          </a:xfrm>
        </p:spPr>
        <p:txBody>
          <a:bodyPr>
            <a:normAutofit/>
          </a:bodyPr>
          <a:lstStyle/>
          <a:p>
            <a:pPr marL="0" indent="0">
              <a:buNone/>
            </a:pPr>
            <a:r>
              <a:rPr lang="en-US" sz="2000" b="1" dirty="0">
                <a:solidFill>
                  <a:schemeClr val="tx2"/>
                </a:solidFill>
              </a:rPr>
              <a:t>How Does MapReduce Work? </a:t>
            </a:r>
          </a:p>
          <a:p>
            <a:pPr>
              <a:buFont typeface="Wingdings" panose="05000000000000000000" pitchFamily="2" charset="2"/>
              <a:buChar char="§"/>
            </a:pPr>
            <a:r>
              <a:rPr lang="en-IN" sz="2000" dirty="0"/>
              <a:t>MapReduce divides a data analysis task into two parts - </a:t>
            </a:r>
            <a:r>
              <a:rPr lang="en-IN" sz="2000" b="1" dirty="0"/>
              <a:t>map</a:t>
            </a:r>
            <a:r>
              <a:rPr lang="en-IN" sz="2000" dirty="0"/>
              <a:t> and </a:t>
            </a:r>
            <a:r>
              <a:rPr lang="en-IN" sz="2000" b="1" dirty="0"/>
              <a:t>reduce.</a:t>
            </a:r>
          </a:p>
          <a:p>
            <a:pPr>
              <a:buFont typeface="Wingdings" panose="05000000000000000000" pitchFamily="2" charset="2"/>
              <a:buChar char="§"/>
            </a:pPr>
            <a:endParaRPr lang="en-IN" sz="2000" b="1" dirty="0">
              <a:solidFill>
                <a:schemeClr val="tx2"/>
              </a:solidFill>
            </a:endParaRPr>
          </a:p>
          <a:p>
            <a:pPr>
              <a:buFont typeface="Wingdings" panose="05000000000000000000" pitchFamily="2" charset="2"/>
              <a:buChar char="§"/>
            </a:pPr>
            <a:endParaRPr lang="en-IN" sz="2000" b="1" dirty="0">
              <a:solidFill>
                <a:schemeClr val="tx2"/>
              </a:solidFill>
            </a:endParaRPr>
          </a:p>
          <a:p>
            <a:pPr>
              <a:buFont typeface="Wingdings" panose="05000000000000000000" pitchFamily="2" charset="2"/>
              <a:buChar char="§"/>
            </a:pPr>
            <a:endParaRPr lang="en-IN" sz="2000" b="1" dirty="0">
              <a:solidFill>
                <a:schemeClr val="tx2"/>
              </a:solidFill>
            </a:endParaRPr>
          </a:p>
          <a:p>
            <a:pPr>
              <a:buFont typeface="Wingdings" panose="05000000000000000000" pitchFamily="2" charset="2"/>
              <a:buChar char="§"/>
            </a:pPr>
            <a:endParaRPr lang="en-IN" sz="2000" b="1" dirty="0">
              <a:solidFill>
                <a:schemeClr val="tx2"/>
              </a:solidFill>
            </a:endParaRPr>
          </a:p>
          <a:p>
            <a:pPr>
              <a:buFont typeface="Wingdings" panose="05000000000000000000" pitchFamily="2" charset="2"/>
              <a:buChar char="§"/>
            </a:pPr>
            <a:endParaRPr lang="en-IN" sz="2000" b="1" dirty="0">
              <a:solidFill>
                <a:schemeClr val="tx2"/>
              </a:solidFill>
            </a:endParaRPr>
          </a:p>
          <a:p>
            <a:pPr>
              <a:buFont typeface="Wingdings" panose="05000000000000000000" pitchFamily="2" charset="2"/>
              <a:buChar char="§"/>
            </a:pPr>
            <a:endParaRPr lang="en-IN" sz="2000" b="1" dirty="0">
              <a:solidFill>
                <a:schemeClr val="tx2"/>
              </a:solidFill>
            </a:endParaRPr>
          </a:p>
          <a:p>
            <a:pPr>
              <a:buFont typeface="Wingdings" panose="05000000000000000000" pitchFamily="2" charset="2"/>
              <a:buChar char="§"/>
            </a:pPr>
            <a:endParaRPr lang="en-IN" sz="2000" b="1" dirty="0">
              <a:solidFill>
                <a:schemeClr val="tx2"/>
              </a:solidFill>
            </a:endParaRPr>
          </a:p>
          <a:p>
            <a:pPr>
              <a:buFont typeface="Wingdings" panose="05000000000000000000" pitchFamily="2" charset="2"/>
              <a:buChar char="§"/>
            </a:pPr>
            <a:endParaRPr lang="en-IN" sz="2000" b="1" dirty="0">
              <a:solidFill>
                <a:schemeClr val="tx2"/>
              </a:solidFill>
            </a:endParaRPr>
          </a:p>
          <a:p>
            <a:pPr>
              <a:buFont typeface="Wingdings" panose="05000000000000000000" pitchFamily="2" charset="2"/>
              <a:buChar char="§"/>
            </a:pPr>
            <a:endParaRPr lang="en-IN" sz="2000" b="1" dirty="0">
              <a:solidFill>
                <a:schemeClr val="tx2"/>
              </a:solidFill>
            </a:endParaRPr>
          </a:p>
          <a:p>
            <a:pPr>
              <a:buFont typeface="Wingdings" panose="05000000000000000000" pitchFamily="2" charset="2"/>
              <a:buChar char="§"/>
            </a:pPr>
            <a:endParaRPr lang="en-IN" sz="2000" b="1" dirty="0">
              <a:solidFill>
                <a:schemeClr val="tx2"/>
              </a:solidFill>
            </a:endParaRPr>
          </a:p>
          <a:p>
            <a:pPr algn="just">
              <a:buFont typeface="Wingdings" panose="05000000000000000000" pitchFamily="2" charset="2"/>
              <a:buChar char="§"/>
            </a:pPr>
            <a:r>
              <a:rPr lang="en-IN" sz="2000" dirty="0"/>
              <a:t>Figure depicts how the MapReduce Programming works. </a:t>
            </a:r>
          </a:p>
          <a:p>
            <a:pPr algn="just">
              <a:buFont typeface="Wingdings" panose="05000000000000000000" pitchFamily="2" charset="2"/>
              <a:buChar char="§"/>
            </a:pPr>
            <a:r>
              <a:rPr lang="en-IN" sz="2000" dirty="0"/>
              <a:t>In this example, there are two mappers and one reducer. </a:t>
            </a:r>
            <a:endParaRPr lang="en-IN" sz="2000" b="1" dirty="0">
              <a:solidFill>
                <a:schemeClr val="tx2"/>
              </a:solidFill>
            </a:endParaRPr>
          </a:p>
        </p:txBody>
      </p:sp>
      <p:pic>
        <p:nvPicPr>
          <p:cNvPr id="8" name="Picture 7">
            <a:extLst>
              <a:ext uri="{FF2B5EF4-FFF2-40B4-BE49-F238E27FC236}">
                <a16:creationId xmlns:a16="http://schemas.microsoft.com/office/drawing/2014/main" id="{608BEC35-7A58-CB8F-D46A-8D0AE6E49B46}"/>
              </a:ext>
            </a:extLst>
          </p:cNvPr>
          <p:cNvPicPr>
            <a:picLocks noChangeAspect="1"/>
          </p:cNvPicPr>
          <p:nvPr/>
        </p:nvPicPr>
        <p:blipFill>
          <a:blip r:embed="rId7"/>
          <a:stretch>
            <a:fillRect/>
          </a:stretch>
        </p:blipFill>
        <p:spPr>
          <a:xfrm>
            <a:off x="899592" y="1673638"/>
            <a:ext cx="6529851" cy="3359561"/>
          </a:xfrm>
          <a:prstGeom prst="rect">
            <a:avLst/>
          </a:prstGeom>
        </p:spPr>
      </p:pic>
    </p:spTree>
    <p:extLst>
      <p:ext uri="{BB962C8B-B14F-4D97-AF65-F5344CB8AC3E}">
        <p14:creationId xmlns:p14="http://schemas.microsoft.com/office/powerpoint/2010/main" val="17543201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973BF7-6C64-BCFE-7252-8E817156A547}"/>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FAE0A0B-AD92-FBD5-C5EF-310E50AA2BC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5914C32-1CF1-7D74-B4C5-6117BCF6DC45}"/>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BFD1ED9-822A-72A8-E337-F073DD53E4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B5957637-2C41-4527-7FDC-CCAC95D64CB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992CBD6-46EE-58E7-745D-C42973548E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159AF69-F83F-9426-A8AB-E79E04E13D1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05A3963-F1B1-B2CB-F543-9FFFC714C33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BFE20320-C883-4860-DBA2-DA4CA9BE220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04411F20-627D-4635-8764-C13172FE2172}"/>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F7E09BAD-D2AD-6331-F93D-CE0FD26D3B4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98A8A161-20F6-0A84-7D09-0C52FF7A8CDB}"/>
              </a:ext>
            </a:extLst>
          </p:cNvPr>
          <p:cNvSpPr>
            <a:spLocks noGrp="1"/>
          </p:cNvSpPr>
          <p:nvPr>
            <p:ph idx="1"/>
          </p:nvPr>
        </p:nvSpPr>
        <p:spPr>
          <a:xfrm>
            <a:off x="125760" y="848892"/>
            <a:ext cx="8892480" cy="5277272"/>
          </a:xfrm>
        </p:spPr>
        <p:txBody>
          <a:bodyPr>
            <a:normAutofit/>
          </a:bodyPr>
          <a:lstStyle/>
          <a:p>
            <a:pPr algn="just">
              <a:lnSpc>
                <a:spcPct val="150000"/>
              </a:lnSpc>
              <a:spcBef>
                <a:spcPts val="0"/>
              </a:spcBef>
              <a:buFont typeface="Wingdings" panose="05000000000000000000" pitchFamily="2" charset="2"/>
              <a:buChar char="§"/>
            </a:pPr>
            <a:r>
              <a:rPr lang="en-US" sz="2000" dirty="0"/>
              <a:t>Each mapper </a:t>
            </a:r>
            <a:r>
              <a:rPr lang="en-IN" sz="2000" dirty="0"/>
              <a:t>works on the partial dataset that is stored on that node and the reducer combines the output from the mappers to produce the reduced result set.   </a:t>
            </a:r>
          </a:p>
          <a:p>
            <a:pPr algn="just">
              <a:lnSpc>
                <a:spcPct val="150000"/>
              </a:lnSpc>
              <a:spcBef>
                <a:spcPts val="0"/>
              </a:spcBef>
              <a:buFont typeface="Wingdings" panose="05000000000000000000" pitchFamily="2" charset="2"/>
              <a:buChar char="§"/>
            </a:pPr>
            <a:endParaRPr lang="en-IN" sz="2000" dirty="0"/>
          </a:p>
        </p:txBody>
      </p:sp>
      <p:pic>
        <p:nvPicPr>
          <p:cNvPr id="8" name="Picture 7">
            <a:extLst>
              <a:ext uri="{FF2B5EF4-FFF2-40B4-BE49-F238E27FC236}">
                <a16:creationId xmlns:a16="http://schemas.microsoft.com/office/drawing/2014/main" id="{91B912FF-EB92-2111-87B6-BE55195DDEFC}"/>
              </a:ext>
            </a:extLst>
          </p:cNvPr>
          <p:cNvPicPr>
            <a:picLocks noChangeAspect="1"/>
          </p:cNvPicPr>
          <p:nvPr/>
        </p:nvPicPr>
        <p:blipFill>
          <a:blip r:embed="rId7"/>
          <a:stretch>
            <a:fillRect/>
          </a:stretch>
        </p:blipFill>
        <p:spPr>
          <a:xfrm>
            <a:off x="1222434" y="1963631"/>
            <a:ext cx="5562665" cy="3653283"/>
          </a:xfrm>
          <a:prstGeom prst="rect">
            <a:avLst/>
          </a:prstGeom>
        </p:spPr>
      </p:pic>
      <p:sp>
        <p:nvSpPr>
          <p:cNvPr id="14" name="TextBox 13">
            <a:extLst>
              <a:ext uri="{FF2B5EF4-FFF2-40B4-BE49-F238E27FC236}">
                <a16:creationId xmlns:a16="http://schemas.microsoft.com/office/drawing/2014/main" id="{0A3B71BA-1676-FC8F-7625-E8C4545CD4EF}"/>
              </a:ext>
            </a:extLst>
          </p:cNvPr>
          <p:cNvSpPr txBox="1"/>
          <p:nvPr/>
        </p:nvSpPr>
        <p:spPr>
          <a:xfrm>
            <a:off x="1398824" y="5696021"/>
            <a:ext cx="6346351" cy="369332"/>
          </a:xfrm>
          <a:prstGeom prst="rect">
            <a:avLst/>
          </a:prstGeom>
          <a:noFill/>
        </p:spPr>
        <p:txBody>
          <a:bodyPr wrap="square">
            <a:spAutoFit/>
          </a:bodyPr>
          <a:lstStyle/>
          <a:p>
            <a:r>
              <a:rPr lang="en-IN" dirty="0"/>
              <a:t>Figure : MapReduce programming architecture. </a:t>
            </a:r>
            <a:endParaRPr lang="en-US" dirty="0"/>
          </a:p>
        </p:txBody>
      </p:sp>
    </p:spTree>
    <p:extLst>
      <p:ext uri="{BB962C8B-B14F-4D97-AF65-F5344CB8AC3E}">
        <p14:creationId xmlns:p14="http://schemas.microsoft.com/office/powerpoint/2010/main" val="14226981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5545C2-BCFD-2627-88FF-CB27CEEE037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1577029-C385-7A2A-A708-81C4FBE3D73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1A0A646-5070-2265-53D6-0AA38A21C0F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2307952-8759-56A4-1AF9-71FA3E552F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FC105F43-91B6-4D65-91E7-CC028D1C91B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9CE9DEC-4CC5-B231-AEF1-C60D526AC65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7088D72C-01AA-F195-E97E-8C7B267ED0F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9B203DE-C76D-37A0-8F5B-45EC33EB00F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B2B3464-D4EE-90E2-0F97-5D231BBF083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6BA9EF09-3AFF-000D-F2CA-0B641C18BC99}"/>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4CD6E602-AF4F-01D9-6317-576A593D37A3}"/>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D15FF643-A7F6-F1B9-0B17-2C04EC94C5B6}"/>
              </a:ext>
            </a:extLst>
          </p:cNvPr>
          <p:cNvSpPr>
            <a:spLocks noGrp="1"/>
          </p:cNvSpPr>
          <p:nvPr>
            <p:ph idx="1"/>
          </p:nvPr>
        </p:nvSpPr>
        <p:spPr>
          <a:xfrm>
            <a:off x="172051" y="850190"/>
            <a:ext cx="8799897" cy="5238564"/>
          </a:xfrm>
        </p:spPr>
        <p:txBody>
          <a:bodyPr>
            <a:normAutofit/>
          </a:bodyPr>
          <a:lstStyle/>
          <a:p>
            <a:pPr algn="just">
              <a:lnSpc>
                <a:spcPct val="150000"/>
              </a:lnSpc>
              <a:spcBef>
                <a:spcPts val="0"/>
              </a:spcBef>
              <a:buFont typeface="Wingdings" panose="05000000000000000000" pitchFamily="2" charset="2"/>
              <a:buChar char="§"/>
            </a:pPr>
            <a:r>
              <a:rPr lang="en-IN" sz="2000" dirty="0"/>
              <a:t>The following steps describe how MapReduce performs its task. </a:t>
            </a:r>
          </a:p>
          <a:p>
            <a:pPr marL="457200" indent="-457200" algn="just">
              <a:lnSpc>
                <a:spcPct val="150000"/>
              </a:lnSpc>
              <a:spcBef>
                <a:spcPts val="0"/>
              </a:spcBef>
              <a:buFont typeface="+mj-lt"/>
              <a:buAutoNum type="arabicPeriod"/>
            </a:pPr>
            <a:r>
              <a:rPr lang="en-IN" sz="2000" dirty="0"/>
              <a:t> First, the input dataset is split into multiple pieces of data (several small subsets). </a:t>
            </a:r>
          </a:p>
          <a:p>
            <a:pPr marL="457200" indent="-457200" algn="just">
              <a:lnSpc>
                <a:spcPct val="150000"/>
              </a:lnSpc>
              <a:spcBef>
                <a:spcPts val="0"/>
              </a:spcBef>
              <a:buFont typeface="+mj-lt"/>
              <a:buAutoNum type="arabicPeriod"/>
            </a:pPr>
            <a:r>
              <a:rPr lang="en-IN" sz="2000" dirty="0"/>
              <a:t>Next, the framework creates a master and several workers processes and executes the worker processes remotely. </a:t>
            </a:r>
          </a:p>
          <a:p>
            <a:pPr marL="457200" indent="-457200" algn="just">
              <a:lnSpc>
                <a:spcPct val="150000"/>
              </a:lnSpc>
              <a:spcBef>
                <a:spcPts val="0"/>
              </a:spcBef>
              <a:buFont typeface="+mj-lt"/>
              <a:buAutoNum type="arabicPeriod"/>
            </a:pPr>
            <a:r>
              <a:rPr lang="en-IN" sz="2000" dirty="0"/>
              <a:t>Several map tasks work simultaneously and read pieces of data that were assigned to each map task. The </a:t>
            </a:r>
            <a:r>
              <a:rPr lang="en-IN" sz="2000" dirty="0">
                <a:solidFill>
                  <a:schemeClr val="tx2"/>
                </a:solidFill>
              </a:rPr>
              <a:t>map worker </a:t>
            </a:r>
            <a:r>
              <a:rPr lang="en-IN" sz="2000" dirty="0"/>
              <a:t>uses the </a:t>
            </a:r>
            <a:r>
              <a:rPr lang="en-IN" sz="2000" dirty="0">
                <a:solidFill>
                  <a:schemeClr val="tx2"/>
                </a:solidFill>
              </a:rPr>
              <a:t>map function </a:t>
            </a:r>
            <a:r>
              <a:rPr lang="en-IN" sz="2000" dirty="0"/>
              <a:t>to extract only those data that are present on their server and generates key/value pair for the extracted data. </a:t>
            </a:r>
          </a:p>
        </p:txBody>
      </p:sp>
    </p:spTree>
    <p:extLst>
      <p:ext uri="{BB962C8B-B14F-4D97-AF65-F5344CB8AC3E}">
        <p14:creationId xmlns:p14="http://schemas.microsoft.com/office/powerpoint/2010/main" val="5980365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C1F9C-403A-ABAF-02AC-0C1FAB12E34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89054360-C937-738B-4AC4-963D5BB7BCF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BA9B446-898D-C11C-C9DD-180EFF5C47F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20C22339-0AD4-C188-EABA-6E464866BA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DA855FD-7A47-D7D8-C029-C77EB88B87E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F3D42DE-B7DA-90AD-86BB-F8082ED2CF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1FD7270C-6C40-AE1E-ED72-0526922273F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8E80115-6AC0-8165-BAF8-E3889C64C308}"/>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2C58C94-86ED-BACC-C747-9F86BBF29324}"/>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19B99E98-BBBB-3227-0EDD-862C303ACB37}"/>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A6EE4880-2F6B-2AB0-48F4-B164EB4A7C5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BD5E60F3-C6B4-C09A-E4D1-F54269813A17}"/>
              </a:ext>
            </a:extLst>
          </p:cNvPr>
          <p:cNvSpPr>
            <a:spLocks noGrp="1"/>
          </p:cNvSpPr>
          <p:nvPr>
            <p:ph idx="1"/>
          </p:nvPr>
        </p:nvSpPr>
        <p:spPr>
          <a:xfrm>
            <a:off x="107504" y="962522"/>
            <a:ext cx="8784976" cy="5163642"/>
          </a:xfrm>
        </p:spPr>
        <p:txBody>
          <a:bodyPr>
            <a:normAutofit/>
          </a:bodyPr>
          <a:lstStyle/>
          <a:p>
            <a:pPr marL="457200" indent="-457200" algn="just">
              <a:lnSpc>
                <a:spcPct val="150000"/>
              </a:lnSpc>
              <a:spcBef>
                <a:spcPts val="0"/>
              </a:spcBef>
              <a:buFont typeface="+mj-lt"/>
              <a:buAutoNum type="arabicPeriod" startAt="4"/>
            </a:pPr>
            <a:r>
              <a:rPr lang="en-IN" sz="2000" dirty="0">
                <a:solidFill>
                  <a:schemeClr val="tx2"/>
                </a:solidFill>
              </a:rPr>
              <a:t>Map worker </a:t>
            </a:r>
            <a:r>
              <a:rPr lang="en-IN" sz="2000" dirty="0"/>
              <a:t>uses </a:t>
            </a:r>
            <a:r>
              <a:rPr lang="en-IN" sz="2000" dirty="0">
                <a:solidFill>
                  <a:schemeClr val="tx2"/>
                </a:solidFill>
              </a:rPr>
              <a:t>partitioner function </a:t>
            </a:r>
            <a:r>
              <a:rPr lang="en-IN" sz="2000" dirty="0"/>
              <a:t>to divide the data into regions. Partitioner decides which reducer should get the output of the specified mapper. </a:t>
            </a:r>
          </a:p>
          <a:p>
            <a:pPr marL="457200" indent="-457200" algn="just">
              <a:lnSpc>
                <a:spcPct val="150000"/>
              </a:lnSpc>
              <a:spcBef>
                <a:spcPts val="0"/>
              </a:spcBef>
              <a:buFont typeface="+mj-lt"/>
              <a:buAutoNum type="arabicPeriod" startAt="4"/>
            </a:pPr>
            <a:r>
              <a:rPr lang="en-IN" sz="2000" dirty="0"/>
              <a:t>When the map workers complete their work, the master instructs the </a:t>
            </a:r>
            <a:r>
              <a:rPr lang="en-IN" sz="2000" dirty="0">
                <a:solidFill>
                  <a:schemeClr val="tx2"/>
                </a:solidFill>
              </a:rPr>
              <a:t>reduce workers </a:t>
            </a:r>
            <a:r>
              <a:rPr lang="en-IN" sz="2000" dirty="0"/>
              <a:t>to begin their work. The reduce workers in turn contact the map workers to get the key/value data for their partition. The data thus received is shuffled and sorted as per keys. </a:t>
            </a:r>
          </a:p>
          <a:p>
            <a:pPr marL="457200" indent="-457200" algn="just">
              <a:lnSpc>
                <a:spcPct val="150000"/>
              </a:lnSpc>
              <a:spcBef>
                <a:spcPts val="0"/>
              </a:spcBef>
              <a:buFont typeface="+mj-lt"/>
              <a:buAutoNum type="arabicPeriod" startAt="4"/>
            </a:pPr>
            <a:r>
              <a:rPr lang="en-IN" sz="2000" dirty="0"/>
              <a:t>Then it calls </a:t>
            </a:r>
            <a:r>
              <a:rPr lang="en-IN" sz="2000" dirty="0">
                <a:solidFill>
                  <a:schemeClr val="tx2"/>
                </a:solidFill>
              </a:rPr>
              <a:t>reduce function </a:t>
            </a:r>
            <a:r>
              <a:rPr lang="en-IN" sz="2000" dirty="0"/>
              <a:t>for every unique key. This function writes the output to the file. </a:t>
            </a:r>
          </a:p>
          <a:p>
            <a:pPr marL="457200" indent="-457200" algn="just">
              <a:lnSpc>
                <a:spcPct val="150000"/>
              </a:lnSpc>
              <a:spcBef>
                <a:spcPts val="0"/>
              </a:spcBef>
              <a:buFont typeface="+mj-lt"/>
              <a:buAutoNum type="arabicPeriod" startAt="4"/>
            </a:pPr>
            <a:r>
              <a:rPr lang="en-IN" sz="2000" dirty="0"/>
              <a:t>When all the reduce workers complete their work, the master transfers the control to the user program. </a:t>
            </a:r>
          </a:p>
        </p:txBody>
      </p:sp>
    </p:spTree>
    <p:extLst>
      <p:ext uri="{BB962C8B-B14F-4D97-AF65-F5344CB8AC3E}">
        <p14:creationId xmlns:p14="http://schemas.microsoft.com/office/powerpoint/2010/main" val="804817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EAD60-0801-1A13-71F1-50AD359B149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427C31B8-96D0-94AE-30AA-10E8C5D06F3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08B0556-4879-2625-B3F8-CC187B022C75}"/>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61DEE1A-6F6A-AC7F-EA9D-2BCC3162AF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FB8F8DF-8032-41B8-386B-0586DC2D7D7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9189636-B07E-3A3E-AA8D-8F3EA14913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4EFFE74-DE73-0B84-B8E0-0F1B51C9A89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24C89B1A-7733-DB77-9B20-77BBA25E375A}"/>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85F5C26-015E-3728-0B29-4796A30728B9}"/>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8382E0C-9D7B-F07A-AEB3-8F924550CBE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F3F77BBE-60A3-C6D4-4563-317726D386E3}"/>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AEF76EA1-7E98-7387-AEFC-C80E52FF9093}"/>
              </a:ext>
            </a:extLst>
          </p:cNvPr>
          <p:cNvSpPr>
            <a:spLocks noGrp="1"/>
          </p:cNvSpPr>
          <p:nvPr>
            <p:ph idx="1"/>
          </p:nvPr>
        </p:nvSpPr>
        <p:spPr>
          <a:xfrm>
            <a:off x="251520" y="809060"/>
            <a:ext cx="8435280" cy="5317104"/>
          </a:xfrm>
        </p:spPr>
        <p:txBody>
          <a:bodyPr>
            <a:normAutofit/>
          </a:bodyPr>
          <a:lstStyle/>
          <a:p>
            <a:pPr marL="0" indent="0">
              <a:buNone/>
            </a:pPr>
            <a:r>
              <a:rPr lang="en-US" sz="2000" b="1" dirty="0">
                <a:solidFill>
                  <a:schemeClr val="tx2"/>
                </a:solidFill>
              </a:rPr>
              <a:t>MapReduce Example </a:t>
            </a:r>
          </a:p>
          <a:p>
            <a:pPr algn="just">
              <a:buFont typeface="Wingdings" panose="05000000000000000000" pitchFamily="2" charset="2"/>
              <a:buChar char="§"/>
            </a:pPr>
            <a:r>
              <a:rPr lang="en-IN" sz="2000" dirty="0"/>
              <a:t>The famous example for MapReduce Programming is Word Count. </a:t>
            </a:r>
          </a:p>
          <a:p>
            <a:pPr algn="just">
              <a:buFont typeface="Wingdings" panose="05000000000000000000" pitchFamily="2" charset="2"/>
              <a:buChar char="§"/>
            </a:pPr>
            <a:r>
              <a:rPr lang="en-IN" sz="2000" dirty="0"/>
              <a:t>For example, consider you need to count the occurrences of similar words across 50 files. You can achieve this using MapReduce Programming</a:t>
            </a:r>
            <a:endParaRPr lang="en-IN" sz="2000" b="1" dirty="0">
              <a:solidFill>
                <a:schemeClr val="tx2"/>
              </a:solidFill>
            </a:endParaRPr>
          </a:p>
        </p:txBody>
      </p:sp>
      <p:pic>
        <p:nvPicPr>
          <p:cNvPr id="8" name="Picture 7">
            <a:extLst>
              <a:ext uri="{FF2B5EF4-FFF2-40B4-BE49-F238E27FC236}">
                <a16:creationId xmlns:a16="http://schemas.microsoft.com/office/drawing/2014/main" id="{60BEF85E-E01C-65A8-D7A7-C62D23616D15}"/>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815211" y="2348880"/>
            <a:ext cx="6141512" cy="3520980"/>
          </a:xfrm>
          <a:prstGeom prst="rect">
            <a:avLst/>
          </a:prstGeom>
        </p:spPr>
      </p:pic>
    </p:spTree>
    <p:extLst>
      <p:ext uri="{BB962C8B-B14F-4D97-AF65-F5344CB8AC3E}">
        <p14:creationId xmlns:p14="http://schemas.microsoft.com/office/powerpoint/2010/main" val="10246347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CCA19-FAFF-62FE-A5EA-FC9D5B2B574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0431176-6C1A-1CE5-63C7-1A9850CC96D7}"/>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C0227665-E1BB-1529-D02A-F3B20ECD78F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A6BDB74-87F9-A836-942A-B2C7E3C124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B9C91B68-C767-B9C8-11C9-157D8D1116C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C3B348B-2182-819A-D2D0-C4CFA5ADF7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4FAD638-7390-7BDB-F3D6-7E14E604F37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F077B53-76B4-D777-2A79-28179A4173B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3179DD5-36B1-1C58-D3E1-320850C65B2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BBB5FE0-0640-2368-0EEA-63715D6BAFB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2CB3A530-CAEE-3B30-2037-7683123F974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5BDC0085-FA6A-B919-1878-6D3A3A251B67}"/>
              </a:ext>
            </a:extLst>
          </p:cNvPr>
          <p:cNvSpPr>
            <a:spLocks noGrp="1"/>
          </p:cNvSpPr>
          <p:nvPr>
            <p:ph idx="1"/>
          </p:nvPr>
        </p:nvSpPr>
        <p:spPr>
          <a:xfrm>
            <a:off x="111419" y="804905"/>
            <a:ext cx="8712968" cy="5277271"/>
          </a:xfrm>
        </p:spPr>
        <p:txBody>
          <a:bodyPr/>
          <a:lstStyle/>
          <a:p>
            <a:pPr algn="just">
              <a:lnSpc>
                <a:spcPct val="150000"/>
              </a:lnSpc>
              <a:spcBef>
                <a:spcPts val="0"/>
              </a:spcBef>
            </a:pPr>
            <a:r>
              <a:rPr lang="en-IN" sz="2000" b="1" i="0" dirty="0">
                <a:solidFill>
                  <a:srgbClr val="222635"/>
                </a:solidFill>
                <a:effectLst/>
                <a:latin typeface="Cambria" panose="02040503050406030204" pitchFamily="18" charset="0"/>
              </a:rPr>
              <a:t>Map Function – </a:t>
            </a:r>
            <a:r>
              <a:rPr lang="en-IN" sz="2000" b="0" i="0" dirty="0">
                <a:solidFill>
                  <a:srgbClr val="222635"/>
                </a:solidFill>
                <a:effectLst/>
                <a:latin typeface="Cambria" panose="02040503050406030204" pitchFamily="18" charset="0"/>
              </a:rPr>
              <a:t>It takes a set of data and converts it into another set of data, where individual elements are broken down into tuples (Key-Value pair).</a:t>
            </a:r>
          </a:p>
          <a:p>
            <a:pPr algn="just">
              <a:lnSpc>
                <a:spcPct val="150000"/>
              </a:lnSpc>
              <a:spcBef>
                <a:spcPts val="0"/>
              </a:spcBef>
            </a:pPr>
            <a:r>
              <a:rPr lang="en-IN" sz="2000" b="1" i="0" dirty="0">
                <a:solidFill>
                  <a:srgbClr val="222635"/>
                </a:solidFill>
                <a:effectLst/>
                <a:latin typeface="Cambria" panose="02040503050406030204" pitchFamily="18" charset="0"/>
              </a:rPr>
              <a:t>Example – </a:t>
            </a:r>
            <a:r>
              <a:rPr lang="en-IN" sz="2000" b="0" i="0" dirty="0">
                <a:solidFill>
                  <a:srgbClr val="222635"/>
                </a:solidFill>
                <a:effectLst/>
                <a:latin typeface="Cambria" panose="02040503050406030204" pitchFamily="18" charset="0"/>
              </a:rPr>
              <a:t>(Map function in Word Count)</a:t>
            </a:r>
          </a:p>
          <a:p>
            <a:endParaRPr lang="en-IN" dirty="0"/>
          </a:p>
        </p:txBody>
      </p:sp>
      <p:pic>
        <p:nvPicPr>
          <p:cNvPr id="8" name="Picture 7">
            <a:extLst>
              <a:ext uri="{FF2B5EF4-FFF2-40B4-BE49-F238E27FC236}">
                <a16:creationId xmlns:a16="http://schemas.microsoft.com/office/drawing/2014/main" id="{A3FAE99E-C222-ACD3-B4EE-6E451E84D4E3}"/>
              </a:ext>
            </a:extLst>
          </p:cNvPr>
          <p:cNvPicPr>
            <a:picLocks noChangeAspect="1"/>
          </p:cNvPicPr>
          <p:nvPr/>
        </p:nvPicPr>
        <p:blipFill>
          <a:blip r:embed="rId7"/>
          <a:stretch>
            <a:fillRect/>
          </a:stretch>
        </p:blipFill>
        <p:spPr>
          <a:xfrm>
            <a:off x="394347" y="2780928"/>
            <a:ext cx="8430040" cy="3372016"/>
          </a:xfrm>
          <a:prstGeom prst="rect">
            <a:avLst/>
          </a:prstGeom>
        </p:spPr>
      </p:pic>
    </p:spTree>
    <p:extLst>
      <p:ext uri="{BB962C8B-B14F-4D97-AF65-F5344CB8AC3E}">
        <p14:creationId xmlns:p14="http://schemas.microsoft.com/office/powerpoint/2010/main" val="4285234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6FB52-893E-14AA-2A42-BA17C719692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641673AA-336C-5543-62A0-AD183D191F2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D27155B-62D2-F0AF-9E70-D3DDDEC9956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7923CAF-6A70-92BC-4A9F-98A824E10F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AD6CA41-2A65-0101-DF78-BA159EB1005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67C960F-AA83-15DF-B587-A92DDA2BA6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73F38F66-BD28-4CB3-2B59-375D9186FD6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5A637AF-7669-2143-F970-5D1DFFF0182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C3099A0-FE06-F7B1-F971-C7E3071EB714}"/>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69EB932-12F1-B770-4C8B-F6EA646C82F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A68932A2-8EE8-01D4-5DA9-AB5D070A892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81FC973E-0A12-33E3-2657-4CA021E16661}"/>
              </a:ext>
            </a:extLst>
          </p:cNvPr>
          <p:cNvSpPr>
            <a:spLocks noGrp="1"/>
          </p:cNvSpPr>
          <p:nvPr>
            <p:ph type="title"/>
          </p:nvPr>
        </p:nvSpPr>
        <p:spPr>
          <a:xfrm>
            <a:off x="-28527" y="661692"/>
            <a:ext cx="8229600" cy="652271"/>
          </a:xfrm>
        </p:spPr>
        <p:txBody>
          <a:bodyPr>
            <a:normAutofit/>
          </a:bodyPr>
          <a:lstStyle/>
          <a:p>
            <a:pPr algn="l"/>
            <a:r>
              <a:rPr lang="en-US" sz="2000" b="1" dirty="0">
                <a:solidFill>
                  <a:srgbClr val="C00000"/>
                </a:solidFill>
              </a:rPr>
              <a:t>Data: The Treasure Trove</a:t>
            </a:r>
          </a:p>
        </p:txBody>
      </p:sp>
      <p:sp>
        <p:nvSpPr>
          <p:cNvPr id="8" name="Content Placeholder 7">
            <a:extLst>
              <a:ext uri="{FF2B5EF4-FFF2-40B4-BE49-F238E27FC236}">
                <a16:creationId xmlns:a16="http://schemas.microsoft.com/office/drawing/2014/main" id="{05D68D8C-41E8-5522-DCA1-3598EB8AFE13}"/>
              </a:ext>
            </a:extLst>
          </p:cNvPr>
          <p:cNvSpPr>
            <a:spLocks noGrp="1"/>
          </p:cNvSpPr>
          <p:nvPr>
            <p:ph idx="1"/>
          </p:nvPr>
        </p:nvSpPr>
        <p:spPr>
          <a:xfrm>
            <a:off x="107503" y="1302844"/>
            <a:ext cx="8943913" cy="4823319"/>
          </a:xfrm>
        </p:spPr>
        <p:txBody>
          <a:bodyPr>
            <a:normAutofit/>
          </a:bodyPr>
          <a:lstStyle/>
          <a:p>
            <a:pPr marL="457200" indent="-274638" algn="just">
              <a:lnSpc>
                <a:spcPct val="150000"/>
              </a:lnSpc>
              <a:buFont typeface="+mj-lt"/>
              <a:buAutoNum type="arabicPeriod"/>
            </a:pPr>
            <a:r>
              <a:rPr lang="en-IN" sz="1900" dirty="0"/>
              <a:t>Provides business advantages such as generating product recommendations, inventing new products </a:t>
            </a:r>
            <a:r>
              <a:rPr lang="en-IN" sz="1900" dirty="0" err="1"/>
              <a:t>analyzing</a:t>
            </a:r>
            <a:r>
              <a:rPr lang="en-IN" sz="1900" dirty="0"/>
              <a:t> the market, and many, many more</a:t>
            </a:r>
          </a:p>
          <a:p>
            <a:pPr marL="457200" indent="-274638" algn="just">
              <a:lnSpc>
                <a:spcPct val="150000"/>
              </a:lnSpc>
              <a:buFont typeface="+mj-lt"/>
              <a:buAutoNum type="arabicPeriod"/>
            </a:pPr>
            <a:r>
              <a:rPr lang="en-IN" sz="1900" dirty="0"/>
              <a:t>Provides few early key indicators that can turn the fortune of business. </a:t>
            </a:r>
          </a:p>
          <a:p>
            <a:pPr marL="457200" indent="-274638" algn="just">
              <a:lnSpc>
                <a:spcPct val="150000"/>
              </a:lnSpc>
              <a:buFont typeface="+mj-lt"/>
              <a:buAutoNum type="arabicPeriod"/>
            </a:pPr>
            <a:r>
              <a:rPr lang="en-IN" sz="1900" dirty="0"/>
              <a:t>Provides room for precise analysis. If we have more data for analysis, then we have greater precise of analysis. </a:t>
            </a:r>
          </a:p>
        </p:txBody>
      </p:sp>
    </p:spTree>
    <p:extLst>
      <p:ext uri="{BB962C8B-B14F-4D97-AF65-F5344CB8AC3E}">
        <p14:creationId xmlns:p14="http://schemas.microsoft.com/office/powerpoint/2010/main" val="7015319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774F2-0666-BD9D-9E4F-B39309F4D1E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A17109D-DA45-E17A-F789-8C5694367C7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6D60C397-3133-0427-99D0-8F3A12D5352A}"/>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021DF6E6-D558-2FE4-04F6-245C7AF74E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AFFA9F69-EA9F-E104-B475-FC134DBD0AC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8190EB0-84B3-E64F-FB0D-93586608D7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5D3FB14-D807-102F-C104-B6A823D07DE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652A6F8-553F-BC33-D0AF-F3D8C4B26580}"/>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AF2ED53-8E80-66BB-B354-4E492F18779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BA5A6D77-2356-BA2B-76F7-C485E1CD523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8DDE8A8-8016-E8C8-8723-12DC3DC92FB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F0486EE4-97A6-9C07-9295-05BCD7FAB2FC}"/>
              </a:ext>
            </a:extLst>
          </p:cNvPr>
          <p:cNvSpPr>
            <a:spLocks noGrp="1"/>
          </p:cNvSpPr>
          <p:nvPr>
            <p:ph idx="1"/>
          </p:nvPr>
        </p:nvSpPr>
        <p:spPr>
          <a:xfrm>
            <a:off x="179512" y="887600"/>
            <a:ext cx="8712968" cy="5238564"/>
          </a:xfrm>
        </p:spPr>
        <p:txBody>
          <a:bodyPr/>
          <a:lstStyle/>
          <a:p>
            <a:pPr algn="just">
              <a:spcAft>
                <a:spcPts val="750"/>
              </a:spcAft>
              <a:buFont typeface="Wingdings" panose="05000000000000000000" pitchFamily="2" charset="2"/>
              <a:buChar char="§"/>
            </a:pPr>
            <a:r>
              <a:rPr lang="en-IN" sz="2000" b="1" i="0" dirty="0">
                <a:solidFill>
                  <a:srgbClr val="222635"/>
                </a:solidFill>
                <a:effectLst/>
                <a:latin typeface="Calibri" panose="020F0502020204030204" pitchFamily="34" charset="0"/>
                <a:cs typeface="Calibri" panose="020F0502020204030204" pitchFamily="34" charset="0"/>
              </a:rPr>
              <a:t>Reduce Function – </a:t>
            </a:r>
            <a:r>
              <a:rPr lang="en-IN" sz="2000" b="0" i="0" dirty="0">
                <a:solidFill>
                  <a:srgbClr val="222635"/>
                </a:solidFill>
                <a:effectLst/>
                <a:latin typeface="Calibri" panose="020F0502020204030204" pitchFamily="34" charset="0"/>
                <a:cs typeface="Calibri" panose="020F0502020204030204" pitchFamily="34" charset="0"/>
              </a:rPr>
              <a:t>Takes the output from Map as an input and combines those data tuples into a smaller set of tuples.</a:t>
            </a:r>
          </a:p>
          <a:p>
            <a:pPr algn="just">
              <a:spcBef>
                <a:spcPts val="375"/>
              </a:spcBef>
              <a:spcAft>
                <a:spcPts val="1125"/>
              </a:spcAft>
              <a:buFont typeface="Wingdings" panose="05000000000000000000" pitchFamily="2" charset="2"/>
              <a:buChar char="§"/>
            </a:pPr>
            <a:r>
              <a:rPr lang="en-IN" sz="2000" b="1" i="0" dirty="0">
                <a:solidFill>
                  <a:srgbClr val="222635"/>
                </a:solidFill>
                <a:effectLst/>
                <a:latin typeface="Calibri" panose="020F0502020204030204" pitchFamily="34" charset="0"/>
                <a:cs typeface="Calibri" panose="020F0502020204030204" pitchFamily="34" charset="0"/>
              </a:rPr>
              <a:t>Example – </a:t>
            </a:r>
            <a:r>
              <a:rPr lang="en-IN" sz="2000" b="0" i="0" dirty="0">
                <a:solidFill>
                  <a:srgbClr val="222635"/>
                </a:solidFill>
                <a:effectLst/>
                <a:latin typeface="Calibri" panose="020F0502020204030204" pitchFamily="34" charset="0"/>
                <a:cs typeface="Calibri" panose="020F0502020204030204" pitchFamily="34" charset="0"/>
              </a:rPr>
              <a:t>(Reduce function in Word Count)</a:t>
            </a:r>
          </a:p>
          <a:p>
            <a:endParaRPr lang="en-IN" dirty="0"/>
          </a:p>
        </p:txBody>
      </p:sp>
      <p:pic>
        <p:nvPicPr>
          <p:cNvPr id="8" name="Picture 7">
            <a:extLst>
              <a:ext uri="{FF2B5EF4-FFF2-40B4-BE49-F238E27FC236}">
                <a16:creationId xmlns:a16="http://schemas.microsoft.com/office/drawing/2014/main" id="{F89CA6CD-5CF3-5DF4-9141-29FFFA098EAD}"/>
              </a:ext>
            </a:extLst>
          </p:cNvPr>
          <p:cNvPicPr>
            <a:picLocks noChangeAspect="1"/>
          </p:cNvPicPr>
          <p:nvPr/>
        </p:nvPicPr>
        <p:blipFill>
          <a:blip r:embed="rId7"/>
          <a:stretch>
            <a:fillRect/>
          </a:stretch>
        </p:blipFill>
        <p:spPr>
          <a:xfrm>
            <a:off x="594086" y="2060848"/>
            <a:ext cx="7506306" cy="4081770"/>
          </a:xfrm>
          <a:prstGeom prst="rect">
            <a:avLst/>
          </a:prstGeom>
        </p:spPr>
      </p:pic>
    </p:spTree>
    <p:extLst>
      <p:ext uri="{BB962C8B-B14F-4D97-AF65-F5344CB8AC3E}">
        <p14:creationId xmlns:p14="http://schemas.microsoft.com/office/powerpoint/2010/main" val="29170071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DB868-D63C-51D6-8DF6-0C6961A91F1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C254EEC-D870-F4A2-FC4F-1CFDDB2FDD2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5079AFA1-0ABB-285B-92E3-9DFA217D4FC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E1ECB644-106A-3BEA-7C3A-FB5AF75A0F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FDF03F80-F5E9-06FB-F4B0-3529251358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9CE76CDC-2220-C3DC-0B87-E6A2CB42EF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547DF1A-4E9C-5820-48A1-92B54333176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34742BD-2EE6-32C8-0179-528A3676E23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536A1ED6-B54E-6BB8-D41F-70C42402CDF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A4E3D39-8852-3BF4-39CA-4DD99BF41AD7}"/>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57A0D5A-AD8D-F42C-2531-2C25D96FF03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391DA1CC-61C7-C4AC-38CC-F0E00F4A4A46}"/>
              </a:ext>
            </a:extLst>
          </p:cNvPr>
          <p:cNvSpPr>
            <a:spLocks noGrp="1"/>
          </p:cNvSpPr>
          <p:nvPr>
            <p:ph idx="1"/>
          </p:nvPr>
        </p:nvSpPr>
        <p:spPr>
          <a:xfrm>
            <a:off x="179512" y="809060"/>
            <a:ext cx="8507288" cy="5317104"/>
          </a:xfrm>
        </p:spPr>
        <p:txBody>
          <a:bodyPr/>
          <a:lstStyle/>
          <a:p>
            <a:pPr marL="0" indent="0">
              <a:buNone/>
            </a:pPr>
            <a:r>
              <a:rPr lang="en-IN" sz="2000" b="1" i="0" dirty="0">
                <a:solidFill>
                  <a:srgbClr val="222635"/>
                </a:solidFill>
                <a:effectLst/>
                <a:latin typeface="+mj-lt"/>
              </a:rPr>
              <a:t>Work Flow of the Program</a:t>
            </a:r>
          </a:p>
          <a:p>
            <a:endParaRPr lang="en-IN" dirty="0"/>
          </a:p>
        </p:txBody>
      </p:sp>
      <p:pic>
        <p:nvPicPr>
          <p:cNvPr id="8" name="Picture 7">
            <a:extLst>
              <a:ext uri="{FF2B5EF4-FFF2-40B4-BE49-F238E27FC236}">
                <a16:creationId xmlns:a16="http://schemas.microsoft.com/office/drawing/2014/main" id="{51087B80-EE56-39A4-F353-19526F28244A}"/>
              </a:ext>
            </a:extLst>
          </p:cNvPr>
          <p:cNvPicPr>
            <a:picLocks noChangeAspect="1"/>
          </p:cNvPicPr>
          <p:nvPr/>
        </p:nvPicPr>
        <p:blipFill>
          <a:blip r:embed="rId7"/>
          <a:stretch>
            <a:fillRect/>
          </a:stretch>
        </p:blipFill>
        <p:spPr>
          <a:xfrm>
            <a:off x="179512" y="1296359"/>
            <a:ext cx="8476079" cy="4114120"/>
          </a:xfrm>
          <a:prstGeom prst="rect">
            <a:avLst/>
          </a:prstGeom>
        </p:spPr>
      </p:pic>
    </p:spTree>
    <p:extLst>
      <p:ext uri="{BB962C8B-B14F-4D97-AF65-F5344CB8AC3E}">
        <p14:creationId xmlns:p14="http://schemas.microsoft.com/office/powerpoint/2010/main" val="5150691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D5547-8849-1EB9-9B02-12444A3B0B3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8705E90-69E0-54CF-485B-29721CBEE11B}"/>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6F5469E9-F777-3612-0CAF-91E2F779A62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EE542D73-48E8-4BCE-1B3D-F40E84DFCC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3460C98-0148-62D2-7BC2-42CC0EC75CA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C51E2C1-7B2B-8AB2-A56F-1EBCF93630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03C236B-8E77-186C-6DCC-9A94F50D0A7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D136B670-1233-D6DF-8C56-5D887C8D188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2DB9F92-7838-F067-049F-7A45F786B5D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B3091BA-D6CE-EED1-B2F8-3DD36A7018D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0108C34-1AEC-CFD1-9E77-985911C27860}"/>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BD58A51A-C7FB-1E26-10B3-02989C1D399F}"/>
              </a:ext>
            </a:extLst>
          </p:cNvPr>
          <p:cNvSpPr>
            <a:spLocks noGrp="1"/>
          </p:cNvSpPr>
          <p:nvPr>
            <p:ph idx="1"/>
          </p:nvPr>
        </p:nvSpPr>
        <p:spPr>
          <a:xfrm>
            <a:off x="179511" y="809060"/>
            <a:ext cx="8871905" cy="5317104"/>
          </a:xfrm>
        </p:spPr>
        <p:txBody>
          <a:bodyPr/>
          <a:lstStyle/>
          <a:p>
            <a:pPr algn="just">
              <a:lnSpc>
                <a:spcPct val="150000"/>
              </a:lnSpc>
              <a:spcBef>
                <a:spcPts val="0"/>
              </a:spcBef>
              <a:buNone/>
            </a:pPr>
            <a:r>
              <a:rPr lang="en-IN" sz="2000" b="0" i="0" dirty="0">
                <a:solidFill>
                  <a:srgbClr val="222635"/>
                </a:solidFill>
                <a:effectLst/>
                <a:latin typeface="+mj-lt"/>
              </a:rPr>
              <a:t>Workflow of MapReduce consists of 5 steps:</a:t>
            </a:r>
          </a:p>
          <a:p>
            <a:pPr algn="just">
              <a:lnSpc>
                <a:spcPct val="150000"/>
              </a:lnSpc>
              <a:spcBef>
                <a:spcPts val="0"/>
              </a:spcBef>
              <a:buFont typeface="+mj-lt"/>
              <a:buAutoNum type="arabicPeriod"/>
            </a:pPr>
            <a:r>
              <a:rPr lang="en-IN" sz="2000" b="1" i="0" dirty="0">
                <a:solidFill>
                  <a:srgbClr val="222635"/>
                </a:solidFill>
                <a:effectLst/>
                <a:latin typeface="+mj-lt"/>
              </a:rPr>
              <a:t>Splitting</a:t>
            </a:r>
            <a:r>
              <a:rPr lang="en-IN" sz="2000" b="0" i="0" dirty="0">
                <a:solidFill>
                  <a:srgbClr val="222635"/>
                </a:solidFill>
                <a:effectLst/>
                <a:latin typeface="+mj-lt"/>
              </a:rPr>
              <a:t> – The splitting parameter can be anything, e.g. splitting by space, comma, semicolon, or even by a new line (‘\n’).</a:t>
            </a:r>
          </a:p>
          <a:p>
            <a:pPr algn="just">
              <a:lnSpc>
                <a:spcPct val="150000"/>
              </a:lnSpc>
              <a:spcBef>
                <a:spcPts val="0"/>
              </a:spcBef>
              <a:buFont typeface="+mj-lt"/>
              <a:buAutoNum type="arabicPeriod"/>
            </a:pPr>
            <a:r>
              <a:rPr lang="en-US" sz="2000" b="1" i="0" dirty="0">
                <a:solidFill>
                  <a:srgbClr val="222635"/>
                </a:solidFill>
                <a:effectLst/>
                <a:latin typeface="+mj-lt"/>
              </a:rPr>
              <a:t>Mapping</a:t>
            </a:r>
            <a:r>
              <a:rPr lang="en-US" sz="2000" b="0" i="0" dirty="0">
                <a:solidFill>
                  <a:srgbClr val="222635"/>
                </a:solidFill>
                <a:effectLst/>
                <a:latin typeface="+mj-lt"/>
              </a:rPr>
              <a:t> – </a:t>
            </a:r>
            <a:r>
              <a:rPr lang="en-IN" sz="2000" b="0" i="0" dirty="0">
                <a:solidFill>
                  <a:srgbClr val="222635"/>
                </a:solidFill>
                <a:effectLst/>
                <a:latin typeface="+mj-lt"/>
              </a:rPr>
              <a:t>takes a set of data and converts it into another set of data.</a:t>
            </a:r>
            <a:r>
              <a:rPr lang="en-US" sz="2000" b="0" i="0" dirty="0">
                <a:solidFill>
                  <a:srgbClr val="222635"/>
                </a:solidFill>
                <a:effectLst/>
                <a:latin typeface="+mj-lt"/>
              </a:rPr>
              <a:t> (Key-Value pair)</a:t>
            </a:r>
          </a:p>
          <a:p>
            <a:pPr algn="l">
              <a:lnSpc>
                <a:spcPct val="150000"/>
              </a:lnSpc>
              <a:spcBef>
                <a:spcPts val="0"/>
              </a:spcBef>
              <a:buFont typeface="+mj-lt"/>
              <a:buAutoNum type="arabicPeriod"/>
            </a:pPr>
            <a:r>
              <a:rPr lang="en-IN" sz="2000" b="1" i="0" dirty="0">
                <a:solidFill>
                  <a:srgbClr val="222635"/>
                </a:solidFill>
                <a:effectLst/>
                <a:latin typeface="+mj-lt"/>
              </a:rPr>
              <a:t>Intermediate splitting</a:t>
            </a:r>
            <a:r>
              <a:rPr lang="en-IN" sz="2000" b="0" i="0" dirty="0">
                <a:solidFill>
                  <a:srgbClr val="222635"/>
                </a:solidFill>
                <a:effectLst/>
                <a:latin typeface="+mj-lt"/>
              </a:rPr>
              <a:t> – the entire process in parallel on different clusters. In order to group them in “Reduce Phase” the similar KEY data should be on the same cluster.</a:t>
            </a:r>
          </a:p>
          <a:p>
            <a:pPr algn="l">
              <a:lnSpc>
                <a:spcPct val="150000"/>
              </a:lnSpc>
              <a:spcBef>
                <a:spcPts val="0"/>
              </a:spcBef>
              <a:buFont typeface="+mj-lt"/>
              <a:buAutoNum type="arabicPeriod"/>
            </a:pPr>
            <a:r>
              <a:rPr lang="en-IN" sz="2000" b="1" i="0" dirty="0">
                <a:solidFill>
                  <a:srgbClr val="222635"/>
                </a:solidFill>
                <a:effectLst/>
                <a:latin typeface="+mj-lt"/>
              </a:rPr>
              <a:t>Reduce</a:t>
            </a:r>
            <a:r>
              <a:rPr lang="en-IN" sz="2000" b="0" i="0" dirty="0">
                <a:solidFill>
                  <a:srgbClr val="222635"/>
                </a:solidFill>
                <a:effectLst/>
                <a:latin typeface="+mj-lt"/>
              </a:rPr>
              <a:t> – it is nothing but mostly group by phase.</a:t>
            </a:r>
          </a:p>
          <a:p>
            <a:pPr algn="l">
              <a:lnSpc>
                <a:spcPct val="150000"/>
              </a:lnSpc>
              <a:spcBef>
                <a:spcPts val="0"/>
              </a:spcBef>
              <a:buFont typeface="+mj-lt"/>
              <a:buAutoNum type="arabicPeriod"/>
            </a:pPr>
            <a:r>
              <a:rPr lang="en-IN" sz="2000" b="1" i="0" dirty="0">
                <a:solidFill>
                  <a:srgbClr val="222635"/>
                </a:solidFill>
                <a:effectLst/>
                <a:latin typeface="+mj-lt"/>
              </a:rPr>
              <a:t>Combining</a:t>
            </a:r>
            <a:r>
              <a:rPr lang="en-IN" sz="2000" b="0" i="0" dirty="0">
                <a:solidFill>
                  <a:srgbClr val="222635"/>
                </a:solidFill>
                <a:effectLst/>
                <a:latin typeface="+mj-lt"/>
              </a:rPr>
              <a:t> – The last phase where all the data (individual result set from each cluster) is combined together to form a result.</a:t>
            </a:r>
          </a:p>
          <a:p>
            <a:pPr algn="just">
              <a:spcBef>
                <a:spcPts val="375"/>
              </a:spcBef>
              <a:spcAft>
                <a:spcPts val="1125"/>
              </a:spcAft>
              <a:buFont typeface="+mj-lt"/>
              <a:buAutoNum type="arabicPeriod"/>
            </a:pPr>
            <a:endParaRPr lang="en-IN" sz="1200" b="0" i="0" dirty="0">
              <a:solidFill>
                <a:srgbClr val="222635"/>
              </a:solidFill>
              <a:effectLst/>
              <a:latin typeface="Cambria" panose="02040503050406030204" pitchFamily="18" charset="0"/>
            </a:endParaRPr>
          </a:p>
          <a:p>
            <a:pPr algn="just">
              <a:spcBef>
                <a:spcPts val="375"/>
              </a:spcBef>
              <a:spcAft>
                <a:spcPts val="1125"/>
              </a:spcAft>
              <a:buFont typeface="+mj-lt"/>
              <a:buAutoNum type="arabicPeriod"/>
            </a:pPr>
            <a:endParaRPr lang="en-IN" sz="2000" b="0" i="0" dirty="0">
              <a:solidFill>
                <a:srgbClr val="222635"/>
              </a:solidFill>
              <a:effectLst/>
              <a:latin typeface="+mj-lt"/>
            </a:endParaRPr>
          </a:p>
          <a:p>
            <a:endParaRPr lang="en-IN" dirty="0"/>
          </a:p>
        </p:txBody>
      </p:sp>
    </p:spTree>
    <p:extLst>
      <p:ext uri="{BB962C8B-B14F-4D97-AF65-F5344CB8AC3E}">
        <p14:creationId xmlns:p14="http://schemas.microsoft.com/office/powerpoint/2010/main" val="12914641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ACBB80-F7DA-FD66-8B97-759CE53C287A}"/>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DE1D988-E0DD-D7B1-C555-255F6AFC5E4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EBA018D-611E-77B0-0107-1CE2F527295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17C5AE0-98B1-ABFF-E551-DB93A73637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62526A2-79DA-2FC7-31C2-FDFFBF650F8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84F0D8F-25C8-9E13-8E5B-7BD055D756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F88A91F6-C249-9E8B-6057-DD85E435A5F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9547257-97ED-8152-A23C-4D75EA27FFCD}"/>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F97DAFF-391F-A505-B511-A8C1EA1C38D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CBFB4B1-9495-98E2-CB5E-DAAE88CAFD0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4B1CCA0-84DF-35C1-016E-DAB86273F30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FB6E3864-0441-5BC9-B265-4B0F10ECC21D}"/>
              </a:ext>
            </a:extLst>
          </p:cNvPr>
          <p:cNvSpPr>
            <a:spLocks noGrp="1"/>
          </p:cNvSpPr>
          <p:nvPr>
            <p:ph idx="1"/>
          </p:nvPr>
        </p:nvSpPr>
        <p:spPr>
          <a:xfrm>
            <a:off x="251519" y="809060"/>
            <a:ext cx="8799897" cy="5317104"/>
          </a:xfrm>
        </p:spPr>
        <p:txBody>
          <a:bodyPr>
            <a:normAutofit/>
          </a:bodyPr>
          <a:lstStyle/>
          <a:p>
            <a:pPr marL="0" indent="0" algn="just">
              <a:lnSpc>
                <a:spcPct val="150000"/>
              </a:lnSpc>
              <a:spcBef>
                <a:spcPts val="0"/>
              </a:spcBef>
              <a:buNone/>
            </a:pPr>
            <a:r>
              <a:rPr lang="en-IN" sz="2000" b="1" dirty="0"/>
              <a:t>Word Count MapReduce Programming using Java </a:t>
            </a:r>
          </a:p>
          <a:p>
            <a:pPr algn="just">
              <a:lnSpc>
                <a:spcPct val="150000"/>
              </a:lnSpc>
              <a:spcBef>
                <a:spcPts val="0"/>
              </a:spcBef>
              <a:buFont typeface="Wingdings" panose="05000000000000000000" pitchFamily="2" charset="2"/>
              <a:buChar char="§"/>
            </a:pPr>
            <a:r>
              <a:rPr lang="en-IN" sz="2000" dirty="0"/>
              <a:t>The MapReduce Programming requires three things. </a:t>
            </a:r>
          </a:p>
          <a:p>
            <a:pPr marL="457200" indent="-457200" algn="just">
              <a:lnSpc>
                <a:spcPct val="150000"/>
              </a:lnSpc>
              <a:spcBef>
                <a:spcPts val="0"/>
              </a:spcBef>
              <a:buFont typeface="+mj-lt"/>
              <a:buAutoNum type="arabicPeriod"/>
            </a:pPr>
            <a:r>
              <a:rPr lang="en-IN" sz="2000" b="1" dirty="0"/>
              <a:t>Driver Class: </a:t>
            </a:r>
            <a:r>
              <a:rPr lang="en-IN" sz="2000" dirty="0"/>
              <a:t>This class specifies Job Configuration details.</a:t>
            </a:r>
          </a:p>
          <a:p>
            <a:pPr marL="457200" indent="-457200" algn="just">
              <a:lnSpc>
                <a:spcPct val="150000"/>
              </a:lnSpc>
              <a:spcBef>
                <a:spcPts val="0"/>
              </a:spcBef>
              <a:buFont typeface="+mj-lt"/>
              <a:buAutoNum type="arabicPeriod"/>
            </a:pPr>
            <a:r>
              <a:rPr lang="en-IN" sz="2000" b="1" dirty="0"/>
              <a:t>Mapper Class: </a:t>
            </a:r>
            <a:r>
              <a:rPr lang="en-IN" sz="2000" dirty="0"/>
              <a:t>This class overrides the Map Function based on the problem statement. </a:t>
            </a:r>
          </a:p>
          <a:p>
            <a:pPr marL="457200" indent="-457200" algn="just">
              <a:lnSpc>
                <a:spcPct val="150000"/>
              </a:lnSpc>
              <a:spcBef>
                <a:spcPts val="0"/>
              </a:spcBef>
              <a:buFont typeface="+mj-lt"/>
              <a:buAutoNum type="arabicPeriod"/>
            </a:pPr>
            <a:r>
              <a:rPr lang="en-IN" sz="2000" b="1" dirty="0"/>
              <a:t>Reducer Class: </a:t>
            </a:r>
            <a:r>
              <a:rPr lang="en-IN" sz="2000" dirty="0"/>
              <a:t>This class overrides the Reduce Function based on the problem statement. </a:t>
            </a:r>
          </a:p>
        </p:txBody>
      </p:sp>
    </p:spTree>
    <p:extLst>
      <p:ext uri="{BB962C8B-B14F-4D97-AF65-F5344CB8AC3E}">
        <p14:creationId xmlns:p14="http://schemas.microsoft.com/office/powerpoint/2010/main" val="10409286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04795-576C-2BB1-6ED6-0D1FC324976A}"/>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38C424B-47F3-511E-94F9-3F26FED3772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6AFE2CAF-38C2-5704-235A-15C610DA145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DD8B651-93EC-7E9A-466A-AF04D31A18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D7B78D8-D822-2318-FFC3-3EB161559CA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D6B701E-147A-34E6-32E0-A1BA727372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5549D88-38BC-365D-6EBB-8581FCB88CF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8B98FA3-D4DE-7E1D-7333-6032F494C1EB}"/>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E5025174-BF56-6FAD-9D90-D25AA91703A9}"/>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CF37AF39-6A20-D198-CCE1-24F7795E2260}"/>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9833375-F622-0570-B171-4179D578B1F0}"/>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F48F8AE7-9382-29B1-C818-A940853CDA98}"/>
              </a:ext>
            </a:extLst>
          </p:cNvPr>
          <p:cNvPicPr>
            <a:picLocks noGrp="1" noChangeAspect="1"/>
          </p:cNvPicPr>
          <p:nvPr>
            <p:ph idx="1"/>
          </p:nvPr>
        </p:nvPicPr>
        <p:blipFill>
          <a:blip r:embed="rId7"/>
          <a:stretch>
            <a:fillRect/>
          </a:stretch>
        </p:blipFill>
        <p:spPr>
          <a:xfrm>
            <a:off x="179512" y="736449"/>
            <a:ext cx="2736304" cy="855095"/>
          </a:xfrm>
        </p:spPr>
      </p:pic>
      <p:pic>
        <p:nvPicPr>
          <p:cNvPr id="14" name="Picture 13">
            <a:extLst>
              <a:ext uri="{FF2B5EF4-FFF2-40B4-BE49-F238E27FC236}">
                <a16:creationId xmlns:a16="http://schemas.microsoft.com/office/drawing/2014/main" id="{4B5D5E1D-1AB8-0902-100E-1109D8B8E115}"/>
              </a:ext>
            </a:extLst>
          </p:cNvPr>
          <p:cNvPicPr>
            <a:picLocks noChangeAspect="1"/>
          </p:cNvPicPr>
          <p:nvPr/>
        </p:nvPicPr>
        <p:blipFill>
          <a:blip r:embed="rId8"/>
          <a:stretch>
            <a:fillRect/>
          </a:stretch>
        </p:blipFill>
        <p:spPr>
          <a:xfrm>
            <a:off x="353590" y="1511451"/>
            <a:ext cx="5316985" cy="4783310"/>
          </a:xfrm>
          <a:prstGeom prst="rect">
            <a:avLst/>
          </a:prstGeom>
        </p:spPr>
      </p:pic>
    </p:spTree>
    <p:extLst>
      <p:ext uri="{BB962C8B-B14F-4D97-AF65-F5344CB8AC3E}">
        <p14:creationId xmlns:p14="http://schemas.microsoft.com/office/powerpoint/2010/main" val="10392771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C1D19-E0BA-AFD1-D3E4-CFE9F8E8F49C}"/>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29A330E-2913-CC8C-B43B-D90396AD9F4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09A2D32-6018-8176-3F90-5A59DC70BC4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5DC04EC-A6C9-B966-89DB-9F420A472B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0922C15-71AE-7FA8-0380-FF81A64C87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A637160-018C-3C2A-4586-5A667C2B0B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31262226-0D2A-CDEF-4DA6-EE2F031AE6A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DFBA8C41-6785-EC9B-0D54-CCB1EBBB5DF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E1E54506-C25B-068A-DA86-A5FCAC84C6A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BACB142-DEF6-E102-64A5-706BC56DDB9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5120336-BF69-6265-96F1-30936692E890}"/>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47C9B574-3A78-71BD-30C3-48BD1188C4F1}"/>
              </a:ext>
            </a:extLst>
          </p:cNvPr>
          <p:cNvPicPr>
            <a:picLocks noGrp="1" noChangeAspect="1"/>
          </p:cNvPicPr>
          <p:nvPr>
            <p:ph idx="1"/>
          </p:nvPr>
        </p:nvPicPr>
        <p:blipFill>
          <a:blip r:embed="rId7"/>
          <a:stretch>
            <a:fillRect/>
          </a:stretch>
        </p:blipFill>
        <p:spPr>
          <a:xfrm>
            <a:off x="131820" y="848892"/>
            <a:ext cx="7292333" cy="3084164"/>
          </a:xfrm>
        </p:spPr>
      </p:pic>
      <p:pic>
        <p:nvPicPr>
          <p:cNvPr id="14" name="Picture 13">
            <a:extLst>
              <a:ext uri="{FF2B5EF4-FFF2-40B4-BE49-F238E27FC236}">
                <a16:creationId xmlns:a16="http://schemas.microsoft.com/office/drawing/2014/main" id="{7C387A1F-EC86-363E-509F-D9A78E09077D}"/>
              </a:ext>
            </a:extLst>
          </p:cNvPr>
          <p:cNvPicPr>
            <a:picLocks noChangeAspect="1"/>
          </p:cNvPicPr>
          <p:nvPr/>
        </p:nvPicPr>
        <p:blipFill>
          <a:blip r:embed="rId8"/>
          <a:srcRect l="948"/>
          <a:stretch/>
        </p:blipFill>
        <p:spPr>
          <a:xfrm>
            <a:off x="96581" y="3933056"/>
            <a:ext cx="7362810" cy="2017414"/>
          </a:xfrm>
          <a:prstGeom prst="rect">
            <a:avLst/>
          </a:prstGeom>
        </p:spPr>
      </p:pic>
    </p:spTree>
    <p:extLst>
      <p:ext uri="{BB962C8B-B14F-4D97-AF65-F5344CB8AC3E}">
        <p14:creationId xmlns:p14="http://schemas.microsoft.com/office/powerpoint/2010/main" val="39243652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505C4-A971-35C0-E8BF-0479B64787CC}"/>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F7FEAD66-AACF-16EA-C086-BCC792ABC153}"/>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6AE114F1-ADFC-41FC-4B76-850AADFFDDA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6023B00-C988-2A59-DAD6-8BB51CAFB3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470CBC55-E055-6FAA-AC60-C412F484419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3DC9905-FB64-2675-B4A6-E53FD16251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5FF0802B-2653-390F-7F7D-BB3634429FA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22B8BF6-6A03-1699-E6BC-371C9F73C69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24FF732-6140-1A1D-4D52-E19D6E48D2F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2E1B16B-F31D-0727-25C6-E0D74D3E50A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996149DE-D29F-6A4F-0191-D580069522CB}"/>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1F46C42B-DA26-EA7F-E664-AC4E0DEA8F50}"/>
              </a:ext>
            </a:extLst>
          </p:cNvPr>
          <p:cNvPicPr>
            <a:picLocks noGrp="1" noChangeAspect="1"/>
          </p:cNvPicPr>
          <p:nvPr>
            <p:ph idx="1"/>
          </p:nvPr>
        </p:nvPicPr>
        <p:blipFill>
          <a:blip r:embed="rId7"/>
          <a:stretch>
            <a:fillRect/>
          </a:stretch>
        </p:blipFill>
        <p:spPr>
          <a:xfrm>
            <a:off x="304685" y="887599"/>
            <a:ext cx="7349843" cy="4886434"/>
          </a:xfrm>
        </p:spPr>
      </p:pic>
    </p:spTree>
    <p:extLst>
      <p:ext uri="{BB962C8B-B14F-4D97-AF65-F5344CB8AC3E}">
        <p14:creationId xmlns:p14="http://schemas.microsoft.com/office/powerpoint/2010/main" val="34651133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171AA5-BDCE-4298-FFA8-65A37523F0A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AFD1073-ED06-D62D-6F12-91A08554C85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0EA7638-4C89-95B2-09B0-90A37590645C}"/>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F49D02C9-AEAF-62B2-9C10-3F926430C6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B9505FA-55A4-34F2-62F0-E7783BCDC84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AAF29461-951F-57BF-C064-95BFC3E58C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FCD15324-9A8C-B9BA-F20F-9DAA75A7212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D6D0B2D-4355-7B9E-6040-61EAF034003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B65FA34-482F-93A5-806C-E1C5BE2390F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09F297B3-9D33-4231-4288-8F20CC2F2FC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6CC7A903-E04A-B83E-4621-66495C63089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09DAF423-FEBA-D2E5-C204-06C1B1CDF903}"/>
              </a:ext>
            </a:extLst>
          </p:cNvPr>
          <p:cNvSpPr>
            <a:spLocks noGrp="1"/>
          </p:cNvSpPr>
          <p:nvPr>
            <p:ph type="title"/>
          </p:nvPr>
        </p:nvSpPr>
        <p:spPr>
          <a:xfrm>
            <a:off x="104439" y="641893"/>
            <a:ext cx="8946977" cy="1143000"/>
          </a:xfrm>
        </p:spPr>
        <p:txBody>
          <a:bodyPr>
            <a:normAutofit/>
          </a:bodyPr>
          <a:lstStyle/>
          <a:p>
            <a:pPr algn="l"/>
            <a:r>
              <a:rPr lang="en-IN" sz="2000" b="1" dirty="0">
                <a:solidFill>
                  <a:srgbClr val="C00000"/>
                </a:solidFill>
              </a:rPr>
              <a:t>MANAGING RESOURCES AND APPLICATIONS WITH HADOOP YARN (YET ANOTHER RESOURCE NEGOTIATOR)</a:t>
            </a:r>
            <a:endParaRPr lang="en-US" sz="2000" b="1" dirty="0">
              <a:solidFill>
                <a:srgbClr val="C00000"/>
              </a:solidFill>
            </a:endParaRPr>
          </a:p>
        </p:txBody>
      </p:sp>
      <p:sp>
        <p:nvSpPr>
          <p:cNvPr id="8" name="Content Placeholder 7">
            <a:extLst>
              <a:ext uri="{FF2B5EF4-FFF2-40B4-BE49-F238E27FC236}">
                <a16:creationId xmlns:a16="http://schemas.microsoft.com/office/drawing/2014/main" id="{6B635913-A889-D29B-7F15-6EF68D2E9A68}"/>
              </a:ext>
            </a:extLst>
          </p:cNvPr>
          <p:cNvSpPr>
            <a:spLocks noGrp="1"/>
          </p:cNvSpPr>
          <p:nvPr>
            <p:ph idx="1"/>
          </p:nvPr>
        </p:nvSpPr>
        <p:spPr>
          <a:xfrm>
            <a:off x="111721" y="1690144"/>
            <a:ext cx="8946977" cy="4525963"/>
          </a:xfrm>
        </p:spPr>
        <p:txBody>
          <a:bodyPr>
            <a:normAutofit/>
          </a:bodyPr>
          <a:lstStyle/>
          <a:p>
            <a:pPr algn="just">
              <a:lnSpc>
                <a:spcPct val="150000"/>
              </a:lnSpc>
              <a:spcBef>
                <a:spcPts val="0"/>
              </a:spcBef>
              <a:buFont typeface="Wingdings" panose="05000000000000000000" pitchFamily="2" charset="2"/>
              <a:buChar char="§"/>
            </a:pPr>
            <a:r>
              <a:rPr lang="en-IN" sz="2000" dirty="0">
                <a:latin typeface="Calibri" panose="020F0502020204030204" pitchFamily="34" charset="0"/>
                <a:cs typeface="Calibri" panose="020F0502020204030204" pitchFamily="34" charset="0"/>
              </a:rPr>
              <a:t>Apache Hadoop YARN is a sub-project of Hadoop 2.x. </a:t>
            </a:r>
          </a:p>
          <a:p>
            <a:pPr algn="just">
              <a:lnSpc>
                <a:spcPct val="150000"/>
              </a:lnSpc>
              <a:spcBef>
                <a:spcPts val="0"/>
              </a:spcBef>
              <a:buFont typeface="Wingdings" panose="05000000000000000000" pitchFamily="2" charset="2"/>
              <a:buChar char="§"/>
            </a:pPr>
            <a:r>
              <a:rPr lang="en-IN" sz="2000" dirty="0">
                <a:latin typeface="Calibri" panose="020F0502020204030204" pitchFamily="34" charset="0"/>
                <a:cs typeface="Calibri" panose="020F0502020204030204" pitchFamily="34" charset="0"/>
              </a:rPr>
              <a:t>Hadoop 2.x is YARN-based architecture. It is a general processing platform. </a:t>
            </a:r>
          </a:p>
          <a:p>
            <a:pPr algn="just">
              <a:lnSpc>
                <a:spcPct val="150000"/>
              </a:lnSpc>
              <a:spcBef>
                <a:spcPts val="0"/>
              </a:spcBef>
              <a:buFont typeface="Wingdings" panose="05000000000000000000" pitchFamily="2" charset="2"/>
              <a:buChar char="§"/>
            </a:pPr>
            <a:r>
              <a:rPr lang="en-IN" sz="2000" dirty="0">
                <a:latin typeface="Calibri" panose="020F0502020204030204" pitchFamily="34" charset="0"/>
                <a:cs typeface="Calibri" panose="020F0502020204030204" pitchFamily="34" charset="0"/>
              </a:rPr>
              <a:t>YARN is not constrained to MapReduce only. You can run multiple applications in Hadoop 2.x in which all applications share a common resource management. </a:t>
            </a:r>
          </a:p>
          <a:p>
            <a:pPr algn="just">
              <a:lnSpc>
                <a:spcPct val="150000"/>
              </a:lnSpc>
              <a:spcBef>
                <a:spcPts val="0"/>
              </a:spcBef>
              <a:buFont typeface="Wingdings" panose="05000000000000000000" pitchFamily="2" charset="2"/>
              <a:buChar char="§"/>
            </a:pPr>
            <a:r>
              <a:rPr lang="en-IN" sz="2000" dirty="0">
                <a:latin typeface="Calibri" panose="020F0502020204030204" pitchFamily="34" charset="0"/>
                <a:cs typeface="Calibri" panose="020F0502020204030204" pitchFamily="34" charset="0"/>
              </a:rPr>
              <a:t>Hadoop can be used for various types of processing such as Batch, Interactive, Online, Streaming, Graph, and others. </a:t>
            </a:r>
            <a:endParaRPr lang="en-U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5713859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2120F-500D-3BD0-8338-6ADEEF43426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F8BE87C7-8E2A-622F-89CE-8CBB3EF3393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60468E7-438D-6EB7-4D03-A01572D19CB3}"/>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2C4F670-A906-5631-14D5-A2690C31FA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B6779684-1398-0F00-343A-F759031B4C5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7BC0D52-DC34-5ED8-3337-26CD887451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38352AFA-9563-1C03-20ED-82256F792E0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085A78E-DB2A-17B7-44F3-ED64849910A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0F2BF6A0-CCF3-CB7A-9DC3-80717EC62D1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14AD1A57-A326-2CA2-6992-D9352235A53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7023131-64A2-68F8-2F8F-348ABC84BCF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831F4BFE-B16D-7F65-B475-49EC66E36883}"/>
              </a:ext>
            </a:extLst>
          </p:cNvPr>
          <p:cNvSpPr>
            <a:spLocks noGrp="1"/>
          </p:cNvSpPr>
          <p:nvPr>
            <p:ph type="title"/>
          </p:nvPr>
        </p:nvSpPr>
        <p:spPr>
          <a:xfrm>
            <a:off x="0" y="705206"/>
            <a:ext cx="8229600" cy="477834"/>
          </a:xfrm>
        </p:spPr>
        <p:txBody>
          <a:bodyPr>
            <a:normAutofit/>
          </a:bodyPr>
          <a:lstStyle/>
          <a:p>
            <a:pPr algn="l"/>
            <a:r>
              <a:rPr lang="en-IN" sz="2000" b="1" dirty="0">
                <a:solidFill>
                  <a:srgbClr val="0070C0"/>
                </a:solidFill>
              </a:rPr>
              <a:t>Limitations of Hadoop 1.0 Architecture </a:t>
            </a:r>
            <a:endParaRPr lang="en-US" sz="2000" b="1" dirty="0">
              <a:solidFill>
                <a:srgbClr val="0070C0"/>
              </a:solidFill>
            </a:endParaRPr>
          </a:p>
        </p:txBody>
      </p:sp>
      <p:sp>
        <p:nvSpPr>
          <p:cNvPr id="8" name="Content Placeholder 7">
            <a:extLst>
              <a:ext uri="{FF2B5EF4-FFF2-40B4-BE49-F238E27FC236}">
                <a16:creationId xmlns:a16="http://schemas.microsoft.com/office/drawing/2014/main" id="{FE88EF12-4057-917B-0899-FF39EA4D72C2}"/>
              </a:ext>
            </a:extLst>
          </p:cNvPr>
          <p:cNvSpPr>
            <a:spLocks noGrp="1"/>
          </p:cNvSpPr>
          <p:nvPr>
            <p:ph idx="1"/>
          </p:nvPr>
        </p:nvSpPr>
        <p:spPr>
          <a:xfrm>
            <a:off x="179512" y="1036563"/>
            <a:ext cx="8964488" cy="5339781"/>
          </a:xfrm>
        </p:spPr>
        <p:txBody>
          <a:bodyPr>
            <a:normAutofit fontScale="92500"/>
          </a:bodyPr>
          <a:lstStyle/>
          <a:p>
            <a:pPr algn="just">
              <a:lnSpc>
                <a:spcPct val="150000"/>
              </a:lnSpc>
              <a:spcBef>
                <a:spcPts val="0"/>
              </a:spcBef>
              <a:buFont typeface="Wingdings" panose="05000000000000000000" pitchFamily="2" charset="2"/>
              <a:buChar char="§"/>
            </a:pPr>
            <a:r>
              <a:rPr lang="en-IN" sz="2000" dirty="0"/>
              <a:t>In Hadoop 1.0, HDFS and MapReduce are Core Components, while other components are built around the core. </a:t>
            </a:r>
          </a:p>
          <a:p>
            <a:pPr marL="457200" indent="-274638" algn="just">
              <a:lnSpc>
                <a:spcPct val="150000"/>
              </a:lnSpc>
              <a:spcBef>
                <a:spcPts val="0"/>
              </a:spcBef>
              <a:buFont typeface="+mj-lt"/>
              <a:buAutoNum type="arabicPeriod"/>
            </a:pPr>
            <a:r>
              <a:rPr lang="en-IN" sz="2000" dirty="0"/>
              <a:t>Single </a:t>
            </a:r>
            <a:r>
              <a:rPr lang="en-IN" sz="2000" dirty="0" err="1"/>
              <a:t>NameNode</a:t>
            </a:r>
            <a:r>
              <a:rPr lang="en-IN" sz="2000" dirty="0"/>
              <a:t> is responsible for managing entire namespace for Hadoop Cluster. </a:t>
            </a:r>
          </a:p>
          <a:p>
            <a:pPr marL="457200" indent="-274638" algn="just">
              <a:lnSpc>
                <a:spcPct val="150000"/>
              </a:lnSpc>
              <a:spcBef>
                <a:spcPts val="0"/>
              </a:spcBef>
              <a:buFont typeface="+mj-lt"/>
              <a:buAutoNum type="arabicPeriod"/>
            </a:pPr>
            <a:r>
              <a:rPr lang="en-IN" sz="2000" dirty="0"/>
              <a:t>It has a restricted processing model which is suitable for batch-oriented MapReduce jobs. </a:t>
            </a:r>
          </a:p>
          <a:p>
            <a:pPr marL="457200" indent="-274638" algn="just">
              <a:lnSpc>
                <a:spcPct val="150000"/>
              </a:lnSpc>
              <a:spcBef>
                <a:spcPts val="0"/>
              </a:spcBef>
              <a:buFont typeface="+mj-lt"/>
              <a:buAutoNum type="arabicPeriod"/>
            </a:pPr>
            <a:r>
              <a:rPr lang="en-IN" sz="2000" dirty="0"/>
              <a:t>Hadoop MapReduce is not suitable for interactive analysis. </a:t>
            </a:r>
          </a:p>
          <a:p>
            <a:pPr marL="457200" indent="-274638" algn="just">
              <a:lnSpc>
                <a:spcPct val="150000"/>
              </a:lnSpc>
              <a:spcBef>
                <a:spcPts val="0"/>
              </a:spcBef>
              <a:buFont typeface="+mj-lt"/>
              <a:buAutoNum type="arabicPeriod"/>
            </a:pPr>
            <a:r>
              <a:rPr lang="en-IN" sz="2000" dirty="0"/>
              <a:t>Hadoop 1.0 is not suitable for machine learning algorithms, graphs, and other memory intensive algorithms. </a:t>
            </a:r>
          </a:p>
          <a:p>
            <a:pPr marL="457200" indent="-274638" algn="just">
              <a:lnSpc>
                <a:spcPct val="150000"/>
              </a:lnSpc>
              <a:spcBef>
                <a:spcPts val="0"/>
              </a:spcBef>
              <a:buFont typeface="+mj-lt"/>
              <a:buAutoNum type="arabicPeriod"/>
            </a:pPr>
            <a:r>
              <a:rPr lang="en-IN" sz="2000" dirty="0"/>
              <a:t>MapReduce is responsible for cluster resource management and data processing. </a:t>
            </a:r>
          </a:p>
          <a:p>
            <a:pPr algn="just">
              <a:lnSpc>
                <a:spcPct val="150000"/>
              </a:lnSpc>
              <a:spcBef>
                <a:spcPts val="0"/>
              </a:spcBef>
              <a:buFont typeface="Wingdings" panose="05000000000000000000" pitchFamily="2" charset="2"/>
              <a:buChar char="§"/>
            </a:pPr>
            <a:r>
              <a:rPr lang="en-IN" sz="2000" dirty="0"/>
              <a:t>ln this Architecture, map slots might be "full", while the reduce slots are empty and vice versa. This causes resource utilization issues. This needs to be improved for proper resource utilization. </a:t>
            </a:r>
            <a:endParaRPr lang="en-US" sz="2000" dirty="0"/>
          </a:p>
        </p:txBody>
      </p:sp>
    </p:spTree>
    <p:extLst>
      <p:ext uri="{BB962C8B-B14F-4D97-AF65-F5344CB8AC3E}">
        <p14:creationId xmlns:p14="http://schemas.microsoft.com/office/powerpoint/2010/main" val="31167823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E95FC-8BD0-4059-2B2B-6C460BB9782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1B8A1D26-940A-D832-8A54-F766A48F449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87156D54-4528-ECDD-DD7B-7DDB18155F0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5D668D5-DEFC-4094-15A3-D4830ED5B2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B8993A3-C12F-0510-3964-70D1AEB9F0C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E077E36-A716-5F4A-E312-ED4E3A85F4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9A2E7C0-5A1C-3EBB-48B0-80956B8520F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5CC1608-92BC-29A6-5B72-4BD1DA557EAB}"/>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295FBB5-0C01-EEEA-64AD-AD28B37E367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A990E73-FE0D-5709-A5EA-D2BEC5C721A7}"/>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79F9C0E-3E15-5BC4-7C27-69BA0CD0AB63}"/>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DB66E08A-7DF9-CBAC-1B6D-C1994B16AEF5}"/>
              </a:ext>
            </a:extLst>
          </p:cNvPr>
          <p:cNvSpPr>
            <a:spLocks noGrp="1"/>
          </p:cNvSpPr>
          <p:nvPr>
            <p:ph idx="1"/>
          </p:nvPr>
        </p:nvSpPr>
        <p:spPr>
          <a:xfrm>
            <a:off x="251520" y="887600"/>
            <a:ext cx="8640960" cy="5238564"/>
          </a:xfrm>
        </p:spPr>
        <p:txBody>
          <a:bodyPr>
            <a:normAutofit/>
          </a:bodyPr>
          <a:lstStyle/>
          <a:p>
            <a:pPr marL="0" indent="0" algn="just">
              <a:lnSpc>
                <a:spcPct val="150000"/>
              </a:lnSpc>
              <a:buNone/>
            </a:pPr>
            <a:r>
              <a:rPr lang="en-IN" sz="2000" dirty="0">
                <a:solidFill>
                  <a:srgbClr val="0070C0"/>
                </a:solidFill>
              </a:rPr>
              <a:t>HDFS Limitation </a:t>
            </a:r>
          </a:p>
          <a:p>
            <a:pPr algn="just">
              <a:lnSpc>
                <a:spcPct val="150000"/>
              </a:lnSpc>
              <a:buFont typeface="Wingdings" panose="05000000000000000000" pitchFamily="2" charset="2"/>
              <a:buChar char="§"/>
            </a:pPr>
            <a:r>
              <a:rPr lang="en-IN" sz="2000" dirty="0" err="1"/>
              <a:t>NameNode</a:t>
            </a:r>
            <a:r>
              <a:rPr lang="en-IN" sz="2000" dirty="0"/>
              <a:t> saves all its file metadata in main memory. </a:t>
            </a:r>
          </a:p>
          <a:p>
            <a:pPr algn="just">
              <a:lnSpc>
                <a:spcPct val="150000"/>
              </a:lnSpc>
              <a:buFont typeface="Wingdings" panose="05000000000000000000" pitchFamily="2" charset="2"/>
              <a:buChar char="§"/>
            </a:pPr>
            <a:r>
              <a:rPr lang="en-IN" sz="2000" dirty="0"/>
              <a:t>Although the main memory today is not as small and as expensive as it used to be two decades ago, still there is a limit on the number of objects that one can have in the memory on a single </a:t>
            </a:r>
            <a:r>
              <a:rPr lang="en-IN" sz="2000" dirty="0" err="1"/>
              <a:t>NameNode</a:t>
            </a:r>
            <a:r>
              <a:rPr lang="en-IN" sz="2000" dirty="0"/>
              <a:t>.</a:t>
            </a:r>
          </a:p>
          <a:p>
            <a:pPr algn="just">
              <a:lnSpc>
                <a:spcPct val="150000"/>
              </a:lnSpc>
              <a:buFont typeface="Wingdings" panose="05000000000000000000" pitchFamily="2" charset="2"/>
              <a:buChar char="§"/>
            </a:pPr>
            <a:r>
              <a:rPr lang="en-IN" sz="2000" dirty="0"/>
              <a:t>The Name Node can quickly become overwhelmed with load on the system increasing. </a:t>
            </a:r>
          </a:p>
          <a:p>
            <a:pPr algn="just">
              <a:lnSpc>
                <a:spcPct val="150000"/>
              </a:lnSpc>
              <a:buFont typeface="Wingdings" panose="05000000000000000000" pitchFamily="2" charset="2"/>
              <a:buChar char="§"/>
            </a:pPr>
            <a:r>
              <a:rPr lang="en-IN" sz="2000" dirty="0"/>
              <a:t>In Hadoop 2.x, this is resolved with the help of HDFS Federation.</a:t>
            </a:r>
          </a:p>
        </p:txBody>
      </p:sp>
    </p:spTree>
    <p:extLst>
      <p:ext uri="{BB962C8B-B14F-4D97-AF65-F5344CB8AC3E}">
        <p14:creationId xmlns:p14="http://schemas.microsoft.com/office/powerpoint/2010/main" val="3321508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9DFE1-3041-7FC7-5218-F349196DE31E}"/>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A4BE97D-7470-EF8A-5566-54E38285061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8402463-D471-D37E-2BC4-A28943A6622C}"/>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665BFDA-506B-B179-03B8-B374DE55EF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69CCC31-5FAE-C736-0CD8-AE06193C627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E901458-5169-8A29-A867-51EBFD8617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EFDFD4C-E9BA-8733-44D8-0742903304C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85AA584-C6EB-24E8-C853-A07FA30239E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E215E43B-7AFF-4A12-84AB-CDC0E56BE88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8C1F1BA-383B-71CB-2089-0B894C4849A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4DF5528-9D42-0C7F-46D1-B2458F6A9102}"/>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F12717F6-662A-F203-F021-892493C7747A}"/>
              </a:ext>
            </a:extLst>
          </p:cNvPr>
          <p:cNvSpPr>
            <a:spLocks noGrp="1"/>
          </p:cNvSpPr>
          <p:nvPr>
            <p:ph idx="1"/>
          </p:nvPr>
        </p:nvSpPr>
        <p:spPr>
          <a:xfrm>
            <a:off x="107503" y="809059"/>
            <a:ext cx="8943913" cy="5382592"/>
          </a:xfrm>
        </p:spPr>
        <p:txBody>
          <a:bodyPr/>
          <a:lstStyle/>
          <a:p>
            <a:pPr algn="just">
              <a:lnSpc>
                <a:spcPct val="150000"/>
              </a:lnSpc>
              <a:buFont typeface="Wingdings" panose="05000000000000000000" pitchFamily="2" charset="2"/>
              <a:buChar char="§"/>
            </a:pPr>
            <a:r>
              <a:rPr lang="en-IN" sz="1900" dirty="0"/>
              <a:t>To process, </a:t>
            </a:r>
            <a:r>
              <a:rPr lang="en-IN" sz="1900" dirty="0" err="1"/>
              <a:t>analyze</a:t>
            </a:r>
            <a:r>
              <a:rPr lang="en-IN" sz="1900" dirty="0"/>
              <a:t>, and make sense of these different kinds of data, we need a system that scales addresses the challenges shown in Figure below</a:t>
            </a:r>
            <a:endParaRPr lang="en-US" sz="1900" dirty="0"/>
          </a:p>
          <a:p>
            <a:endParaRPr lang="en-IN" dirty="0"/>
          </a:p>
        </p:txBody>
      </p:sp>
      <p:pic>
        <p:nvPicPr>
          <p:cNvPr id="14" name="Picture 13">
            <a:extLst>
              <a:ext uri="{FF2B5EF4-FFF2-40B4-BE49-F238E27FC236}">
                <a16:creationId xmlns:a16="http://schemas.microsoft.com/office/drawing/2014/main" id="{1904656A-F2F8-A929-C82C-5383C44C30EC}"/>
              </a:ext>
            </a:extLst>
          </p:cNvPr>
          <p:cNvPicPr>
            <a:picLocks noChangeAspect="1"/>
          </p:cNvPicPr>
          <p:nvPr/>
        </p:nvPicPr>
        <p:blipFill>
          <a:blip r:embed="rId7"/>
          <a:stretch>
            <a:fillRect/>
          </a:stretch>
        </p:blipFill>
        <p:spPr>
          <a:xfrm>
            <a:off x="1166792" y="1794467"/>
            <a:ext cx="5919084" cy="4281890"/>
          </a:xfrm>
          <a:prstGeom prst="rect">
            <a:avLst/>
          </a:prstGeom>
        </p:spPr>
      </p:pic>
    </p:spTree>
    <p:extLst>
      <p:ext uri="{BB962C8B-B14F-4D97-AF65-F5344CB8AC3E}">
        <p14:creationId xmlns:p14="http://schemas.microsoft.com/office/powerpoint/2010/main" val="37820534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8DE7D-85FA-BC05-7B38-FC735212ACC7}"/>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F2D010B-4C2D-C549-D7E7-B4EBDC1372C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9312D8E-4FAE-B748-0BEA-028898DAF57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62681FB-EABE-3628-AA08-917A8421D6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717F474-3E0D-89F2-CDED-18C9F70AA32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95D630E-34C7-E200-840B-6BFAA51732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AC81262-81E7-E8E9-3960-60D41C46E38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F246457-894B-4E44-2072-502B2B91CAC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0FC31BD7-DF9D-6509-1685-01D76CED99E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6BC4E4E9-6E6E-D188-04E7-7CA7E55F47B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96C5DE7-9BBC-38F8-58AB-56C9BFAB018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0C345BAF-5306-CF72-657C-99B555195FDC}"/>
              </a:ext>
            </a:extLst>
          </p:cNvPr>
          <p:cNvSpPr>
            <a:spLocks noGrp="1"/>
          </p:cNvSpPr>
          <p:nvPr>
            <p:ph idx="1"/>
          </p:nvPr>
        </p:nvSpPr>
        <p:spPr>
          <a:xfrm>
            <a:off x="107503" y="840752"/>
            <a:ext cx="8943913" cy="5285412"/>
          </a:xfrm>
        </p:spPr>
        <p:txBody>
          <a:bodyPr>
            <a:normAutofit/>
          </a:bodyPr>
          <a:lstStyle/>
          <a:p>
            <a:pPr marL="0" indent="0">
              <a:buNone/>
            </a:pPr>
            <a:r>
              <a:rPr lang="en-US" sz="2000" b="1" dirty="0">
                <a:solidFill>
                  <a:srgbClr val="0070C0"/>
                </a:solidFill>
              </a:rPr>
              <a:t>Hadoop 2: HDFS</a:t>
            </a:r>
          </a:p>
          <a:p>
            <a:pPr marL="0" indent="0" algn="just">
              <a:lnSpc>
                <a:spcPct val="150000"/>
              </a:lnSpc>
              <a:buNone/>
            </a:pPr>
            <a:r>
              <a:rPr lang="en-IN" sz="2000" dirty="0"/>
              <a:t>HDFS 2 consists of two major components:</a:t>
            </a:r>
          </a:p>
          <a:p>
            <a:pPr marL="457200" indent="-457200" algn="just">
              <a:lnSpc>
                <a:spcPct val="150000"/>
              </a:lnSpc>
              <a:buFont typeface="+mj-lt"/>
              <a:buAutoNum type="arabicPeriod"/>
            </a:pPr>
            <a:r>
              <a:rPr lang="en-IN" sz="2000" dirty="0"/>
              <a:t> namespace</a:t>
            </a:r>
          </a:p>
          <a:p>
            <a:pPr marL="622300" indent="-68263" algn="just">
              <a:lnSpc>
                <a:spcPct val="150000"/>
              </a:lnSpc>
              <a:buFont typeface="Calibri" panose="020F0502020204030204" pitchFamily="34" charset="0"/>
              <a:buChar char="―"/>
            </a:pPr>
            <a:r>
              <a:rPr lang="en-IN" sz="2000" dirty="0"/>
              <a:t> takes care of file-related operations, such as creating files, modifying files, and directories.</a:t>
            </a:r>
          </a:p>
          <a:p>
            <a:pPr marL="457200" indent="-457200" algn="just">
              <a:lnSpc>
                <a:spcPct val="150000"/>
              </a:lnSpc>
              <a:buFont typeface="+mj-lt"/>
              <a:buAutoNum type="arabicPeriod" startAt="2"/>
            </a:pPr>
            <a:r>
              <a:rPr lang="en-IN" sz="2000" dirty="0"/>
              <a:t> blocks storage service.</a:t>
            </a:r>
          </a:p>
          <a:p>
            <a:pPr marL="622300" indent="-92075" algn="just">
              <a:lnSpc>
                <a:spcPct val="150000"/>
              </a:lnSpc>
              <a:buFont typeface="Calibri" panose="020F0502020204030204" pitchFamily="34" charset="0"/>
              <a:buChar char="―"/>
            </a:pPr>
            <a:r>
              <a:rPr lang="en-IN" sz="2000" dirty="0"/>
              <a:t> service handles data node cluster management, replication.</a:t>
            </a:r>
            <a:endParaRPr lang="en-US" sz="2000" b="1" dirty="0">
              <a:solidFill>
                <a:srgbClr val="0070C0"/>
              </a:solidFill>
            </a:endParaRPr>
          </a:p>
          <a:p>
            <a:pPr marL="0" indent="0">
              <a:buNone/>
            </a:pPr>
            <a:endParaRPr lang="en-IN" sz="2000" b="1" dirty="0">
              <a:solidFill>
                <a:srgbClr val="0070C0"/>
              </a:solidFill>
            </a:endParaRPr>
          </a:p>
        </p:txBody>
      </p:sp>
    </p:spTree>
    <p:extLst>
      <p:ext uri="{BB962C8B-B14F-4D97-AF65-F5344CB8AC3E}">
        <p14:creationId xmlns:p14="http://schemas.microsoft.com/office/powerpoint/2010/main" val="38405236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1C5D1-EEAC-B308-F813-B86CEF7F0A8A}"/>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2365760-AA90-1B22-1DBC-23F7237D79E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123D924-DA61-A410-946E-E41B69C6157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11554DA-F67E-74E4-A123-075A15031C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E96E0AC-C4E8-D605-3515-563B53E6534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EEB27C33-B880-8A48-C69A-4FB6D308F5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3AD7E11C-82CB-D3AF-A3E4-DE413B505ED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7BE4F0B-E131-A480-F14B-A695478544F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886D0A07-25D5-BFF9-024B-F17F1C3C070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2EF1BEB-E8B2-648B-8C61-6909C8B6777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68A76D0-345B-7F47-7655-0ACB3F920D8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76D5252E-295A-24C3-2435-D3BC291C7BF0}"/>
              </a:ext>
            </a:extLst>
          </p:cNvPr>
          <p:cNvSpPr>
            <a:spLocks noGrp="1"/>
          </p:cNvSpPr>
          <p:nvPr>
            <p:ph idx="1"/>
          </p:nvPr>
        </p:nvSpPr>
        <p:spPr>
          <a:xfrm>
            <a:off x="1" y="723018"/>
            <a:ext cx="9144000" cy="5457514"/>
          </a:xfrm>
        </p:spPr>
        <p:txBody>
          <a:bodyPr>
            <a:noAutofit/>
          </a:bodyPr>
          <a:lstStyle/>
          <a:p>
            <a:pPr marL="0" indent="0" algn="just">
              <a:lnSpc>
                <a:spcPts val="2400"/>
              </a:lnSpc>
              <a:buNone/>
            </a:pPr>
            <a:r>
              <a:rPr lang="en-IN" sz="2000" b="1" dirty="0">
                <a:solidFill>
                  <a:srgbClr val="0070C0"/>
                </a:solidFill>
                <a:latin typeface="+mj-lt"/>
              </a:rPr>
              <a:t>HDFS 2 Features </a:t>
            </a:r>
          </a:p>
          <a:p>
            <a:pPr marL="274638" indent="-274638" algn="just">
              <a:lnSpc>
                <a:spcPts val="2400"/>
              </a:lnSpc>
              <a:buFont typeface="+mj-lt"/>
              <a:buAutoNum type="arabicPeriod"/>
            </a:pPr>
            <a:r>
              <a:rPr lang="en-IN" sz="2000" b="1" dirty="0">
                <a:latin typeface="+mj-lt"/>
              </a:rPr>
              <a:t>Horizontal scalability. </a:t>
            </a:r>
          </a:p>
          <a:p>
            <a:pPr algn="just" fontAlgn="ctr">
              <a:lnSpc>
                <a:spcPts val="2400"/>
              </a:lnSpc>
              <a:spcBef>
                <a:spcPts val="600"/>
              </a:spcBef>
              <a:spcAft>
                <a:spcPts val="600"/>
              </a:spcAft>
              <a:buFont typeface="Wingdings" panose="05000000000000000000" pitchFamily="2" charset="2"/>
              <a:buChar char="§"/>
            </a:pPr>
            <a:r>
              <a:rPr lang="en-IN" sz="2000" b="0" i="0" dirty="0">
                <a:effectLst/>
                <a:latin typeface="+mj-lt"/>
              </a:rPr>
              <a:t>HDFS scales by adding more </a:t>
            </a:r>
            <a:r>
              <a:rPr lang="en-IN" sz="2000" b="0" i="0" dirty="0" err="1">
                <a:effectLst/>
                <a:latin typeface="+mj-lt"/>
              </a:rPr>
              <a:t>DataNodes</a:t>
            </a:r>
            <a:r>
              <a:rPr lang="en-IN" sz="2000" b="0" i="0" dirty="0">
                <a:effectLst/>
                <a:latin typeface="+mj-lt"/>
              </a:rPr>
              <a:t> (storage nodes) to the cluster, instead of upgrading individual nodes, allowing it to accommodate growing data volumes and processing needs. </a:t>
            </a:r>
          </a:p>
          <a:p>
            <a:pPr algn="just">
              <a:lnSpc>
                <a:spcPts val="2400"/>
              </a:lnSpc>
              <a:spcBef>
                <a:spcPts val="600"/>
              </a:spcBef>
              <a:spcAft>
                <a:spcPts val="1500"/>
              </a:spcAft>
              <a:buFont typeface="Wingdings" panose="05000000000000000000" pitchFamily="2" charset="2"/>
              <a:buChar char="§"/>
            </a:pPr>
            <a:r>
              <a:rPr lang="en-IN" sz="2000" b="0" i="0" dirty="0">
                <a:effectLst/>
                <a:latin typeface="+mj-lt"/>
              </a:rPr>
              <a:t>This makes HDFS capable of handling petabytes of data, suitable for large-scale data applications</a:t>
            </a:r>
          </a:p>
          <a:p>
            <a:pPr marL="274638" indent="-274638" algn="just">
              <a:lnSpc>
                <a:spcPts val="2400"/>
              </a:lnSpc>
              <a:buFont typeface="+mj-lt"/>
              <a:buAutoNum type="arabicPeriod" startAt="2"/>
            </a:pPr>
            <a:r>
              <a:rPr lang="en-IN" sz="2000" b="1" dirty="0">
                <a:latin typeface="+mj-lt"/>
              </a:rPr>
              <a:t>High availability</a:t>
            </a:r>
          </a:p>
          <a:p>
            <a:pPr algn="just" fontAlgn="ctr">
              <a:lnSpc>
                <a:spcPts val="2400"/>
              </a:lnSpc>
              <a:spcBef>
                <a:spcPts val="600"/>
              </a:spcBef>
              <a:spcAft>
                <a:spcPts val="600"/>
              </a:spcAft>
              <a:buFont typeface="Arial" panose="020B0604020202020204" pitchFamily="34" charset="0"/>
              <a:buChar char="•"/>
            </a:pPr>
            <a:r>
              <a:rPr lang="en-IN" sz="2000" b="0" i="0" dirty="0">
                <a:effectLst/>
                <a:latin typeface="+mj-lt"/>
              </a:rPr>
              <a:t>In HDFS 2.0, you can configure multiple </a:t>
            </a:r>
            <a:r>
              <a:rPr lang="en-IN" sz="2000" b="0" i="0" dirty="0" err="1">
                <a:effectLst/>
                <a:latin typeface="+mj-lt"/>
              </a:rPr>
              <a:t>NameNodes</a:t>
            </a:r>
            <a:r>
              <a:rPr lang="en-IN" sz="2000" b="0" i="0" dirty="0">
                <a:effectLst/>
                <a:latin typeface="+mj-lt"/>
              </a:rPr>
              <a:t>, with one acting as the active node and others as standby nodes. </a:t>
            </a:r>
          </a:p>
          <a:p>
            <a:pPr algn="just" fontAlgn="ctr">
              <a:lnSpc>
                <a:spcPts val="2400"/>
              </a:lnSpc>
              <a:spcBef>
                <a:spcPts val="600"/>
              </a:spcBef>
              <a:spcAft>
                <a:spcPts val="600"/>
              </a:spcAft>
              <a:buFont typeface="Arial" panose="020B0604020202020204" pitchFamily="34" charset="0"/>
              <a:buChar char="•"/>
            </a:pPr>
            <a:r>
              <a:rPr lang="en-IN" sz="2000" b="0" i="0" dirty="0">
                <a:effectLst/>
                <a:latin typeface="+mj-lt"/>
              </a:rPr>
              <a:t>This active-passive architecture ensures that if the primary </a:t>
            </a:r>
            <a:r>
              <a:rPr lang="en-IN" sz="2000" b="0" i="0" dirty="0" err="1">
                <a:effectLst/>
                <a:latin typeface="+mj-lt"/>
              </a:rPr>
              <a:t>NameNode</a:t>
            </a:r>
            <a:r>
              <a:rPr lang="en-IN" sz="2000" b="0" i="0" dirty="0">
                <a:effectLst/>
                <a:latin typeface="+mj-lt"/>
              </a:rPr>
              <a:t> fails, the standby node can seamlessly take over, maintaining data accessibility and preventing downtime. </a:t>
            </a:r>
          </a:p>
          <a:p>
            <a:pPr algn="just">
              <a:lnSpc>
                <a:spcPts val="2400"/>
              </a:lnSpc>
              <a:spcBef>
                <a:spcPts val="600"/>
              </a:spcBef>
              <a:spcAft>
                <a:spcPts val="1500"/>
              </a:spcAft>
              <a:buFont typeface="Arial" panose="020B0604020202020204" pitchFamily="34" charset="0"/>
              <a:buChar char="•"/>
            </a:pPr>
            <a:r>
              <a:rPr lang="en-IN" sz="2000" b="0" i="0" dirty="0">
                <a:effectLst/>
                <a:latin typeface="+mj-lt"/>
              </a:rPr>
              <a:t>HDFS 2.0 also supports shared edit logs to maintain data consistency across multiple </a:t>
            </a:r>
            <a:r>
              <a:rPr lang="en-IN" sz="2000" b="0" i="0" dirty="0" err="1">
                <a:effectLst/>
                <a:latin typeface="+mj-lt"/>
              </a:rPr>
              <a:t>NameNodes</a:t>
            </a:r>
            <a:r>
              <a:rPr lang="en-IN" sz="2000" b="0" i="0" dirty="0">
                <a:solidFill>
                  <a:srgbClr val="545D7E"/>
                </a:solidFill>
                <a:effectLst/>
                <a:latin typeface="+mj-lt"/>
              </a:rPr>
              <a:t>. </a:t>
            </a:r>
          </a:p>
        </p:txBody>
      </p:sp>
    </p:spTree>
    <p:extLst>
      <p:ext uri="{BB962C8B-B14F-4D97-AF65-F5344CB8AC3E}">
        <p14:creationId xmlns:p14="http://schemas.microsoft.com/office/powerpoint/2010/main" val="34133639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A6B62-9766-E8B2-760D-CA7FD045359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840E306-FA34-F36D-2588-DB30B5098AB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659E9B43-AAD8-0A77-31A2-77D7D281AEC3}"/>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FF7B88E-BB76-83FB-5CE2-C71C9215AB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740FE81-DAAF-74EC-7B50-1C7D04478F6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12956F0-317E-14B2-4B42-1AED5208A0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D13E81F-4DA0-5EA0-7961-E498441CD45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7CDFECF-D293-DE3A-D8F1-6110BB520270}"/>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4046FF3-7981-163F-1120-176DF92A972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0DC3859-736A-4F3E-A7C6-EC83CFD735F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4B4A27B-1724-395B-910A-3654B6D4A76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7BD23652-B91A-7E02-F79E-6010C63EE187}"/>
              </a:ext>
            </a:extLst>
          </p:cNvPr>
          <p:cNvPicPr>
            <a:picLocks noGrp="1" noChangeAspect="1"/>
          </p:cNvPicPr>
          <p:nvPr>
            <p:ph idx="1"/>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1270140" y="834060"/>
            <a:ext cx="4709932" cy="1944216"/>
          </a:xfrm>
        </p:spPr>
      </p:pic>
      <p:pic>
        <p:nvPicPr>
          <p:cNvPr id="14" name="Picture 13">
            <a:extLst>
              <a:ext uri="{FF2B5EF4-FFF2-40B4-BE49-F238E27FC236}">
                <a16:creationId xmlns:a16="http://schemas.microsoft.com/office/drawing/2014/main" id="{7BB355D7-6AEE-4E4E-EB8F-723C5CB60AE6}"/>
              </a:ext>
            </a:extLst>
          </p:cNvPr>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a:off x="1141656" y="3052234"/>
            <a:ext cx="6938178" cy="2971706"/>
          </a:xfrm>
          <a:prstGeom prst="rect">
            <a:avLst/>
          </a:prstGeom>
        </p:spPr>
      </p:pic>
    </p:spTree>
    <p:extLst>
      <p:ext uri="{BB962C8B-B14F-4D97-AF65-F5344CB8AC3E}">
        <p14:creationId xmlns:p14="http://schemas.microsoft.com/office/powerpoint/2010/main" val="42765606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C19BE-678C-444D-7FAC-1F419DB82B6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AB451CA-0015-40D4-D17D-633DD7A0D2C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FDC088C4-1C14-3246-86F7-9C968F332E2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1A4F6FE5-CBF6-63AA-93C2-8589CC71D3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FA04B63-002F-AE52-2A7B-64380413CF2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DF249F4-52EB-5B37-BA07-20DB4CFBB4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51062AE-FC7A-B02D-1B1B-FBDE46FC66E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1A35E4B-3CCE-7C17-2B40-A7019AD4DDE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128056C-D3B6-926B-181D-053A34343F41}"/>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66D96FC-D558-12E3-F266-4372CD6B608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BB605FE8-3263-B2BD-EC90-D45CF009A38C}"/>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D37E4021-0720-240F-30A2-7FAFA129CF16}"/>
              </a:ext>
            </a:extLst>
          </p:cNvPr>
          <p:cNvSpPr>
            <a:spLocks noGrp="1"/>
          </p:cNvSpPr>
          <p:nvPr>
            <p:ph idx="1"/>
          </p:nvPr>
        </p:nvSpPr>
        <p:spPr>
          <a:xfrm>
            <a:off x="169167" y="797940"/>
            <a:ext cx="8882249" cy="5238564"/>
          </a:xfrm>
        </p:spPr>
        <p:txBody>
          <a:bodyPr>
            <a:normAutofit/>
          </a:bodyPr>
          <a:lstStyle/>
          <a:p>
            <a:pPr marL="0" indent="0">
              <a:lnSpc>
                <a:spcPct val="150000"/>
              </a:lnSpc>
              <a:spcBef>
                <a:spcPts val="0"/>
              </a:spcBef>
              <a:buNone/>
            </a:pPr>
            <a:r>
              <a:rPr lang="en-IN" sz="2000" b="1" dirty="0">
                <a:solidFill>
                  <a:schemeClr val="tx2"/>
                </a:solidFill>
              </a:rPr>
              <a:t>Hadoop 2 YARN: Taking Hadoop beyond Batch</a:t>
            </a:r>
          </a:p>
          <a:p>
            <a:pPr algn="just">
              <a:lnSpc>
                <a:spcPct val="150000"/>
              </a:lnSpc>
              <a:spcBef>
                <a:spcPts val="0"/>
              </a:spcBef>
              <a:buFont typeface="Wingdings" panose="05000000000000000000" pitchFamily="2" charset="2"/>
              <a:buChar char="§"/>
            </a:pPr>
            <a:r>
              <a:rPr lang="en-IN" sz="2000" dirty="0"/>
              <a:t>YARN helps us to store all data in one place.</a:t>
            </a:r>
          </a:p>
          <a:p>
            <a:pPr algn="just">
              <a:lnSpc>
                <a:spcPct val="150000"/>
              </a:lnSpc>
              <a:spcBef>
                <a:spcPts val="0"/>
              </a:spcBef>
              <a:buFont typeface="Wingdings" panose="05000000000000000000" pitchFamily="2" charset="2"/>
              <a:buChar char="§"/>
            </a:pPr>
            <a:r>
              <a:rPr lang="en-IN" sz="2000" dirty="0"/>
              <a:t>We can interact in multiple ways to get predictable performance and quality of services. </a:t>
            </a:r>
          </a:p>
          <a:p>
            <a:pPr algn="just">
              <a:lnSpc>
                <a:spcPct val="150000"/>
              </a:lnSpc>
              <a:spcBef>
                <a:spcPts val="0"/>
              </a:spcBef>
              <a:buFont typeface="Wingdings" panose="05000000000000000000" pitchFamily="2" charset="2"/>
              <a:buChar char="§"/>
            </a:pPr>
            <a:r>
              <a:rPr lang="en-IN" sz="2000" dirty="0"/>
              <a:t>This was originally architected by Yahoo. </a:t>
            </a:r>
            <a:endParaRPr lang="en-IN" sz="2000" b="1" dirty="0">
              <a:solidFill>
                <a:schemeClr val="tx2"/>
              </a:solidFill>
            </a:endParaRPr>
          </a:p>
        </p:txBody>
      </p:sp>
      <p:pic>
        <p:nvPicPr>
          <p:cNvPr id="8" name="Content Placeholder 7">
            <a:extLst>
              <a:ext uri="{FF2B5EF4-FFF2-40B4-BE49-F238E27FC236}">
                <a16:creationId xmlns:a16="http://schemas.microsoft.com/office/drawing/2014/main" id="{2AD916B0-097E-7077-001A-C34684A988DD}"/>
              </a:ext>
            </a:extLst>
          </p:cNvPr>
          <p:cNvPicPr>
            <a:picLocks noChangeAspect="1"/>
          </p:cNvPicPr>
          <p:nvPr/>
        </p:nvPicPr>
        <p:blipFill>
          <a:blip r:embed="rId7"/>
          <a:stretch>
            <a:fillRect/>
          </a:stretch>
        </p:blipFill>
        <p:spPr>
          <a:xfrm>
            <a:off x="777556" y="3284984"/>
            <a:ext cx="7588888" cy="2244026"/>
          </a:xfrm>
          <a:prstGeom prst="rect">
            <a:avLst/>
          </a:prstGeom>
        </p:spPr>
      </p:pic>
    </p:spTree>
    <p:extLst>
      <p:ext uri="{BB962C8B-B14F-4D97-AF65-F5344CB8AC3E}">
        <p14:creationId xmlns:p14="http://schemas.microsoft.com/office/powerpoint/2010/main" val="217931896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FB344-DF8C-33C9-445A-C6E5D898D0E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8E25B61-E500-8DC5-CEDD-8E7368A6417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D3BFF1B-3BCD-CBE1-6046-B68F41551CC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92517A6-26A1-A99C-3297-503A450CD7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F71B8A8-9A41-05A1-A47C-E4366810D4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BB7EB5C-C3BE-FBDD-C626-9BC62A1B05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930B75FF-C9D2-47A6-955C-48B083057FA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DED9F9A8-0308-C1C5-8F80-D1364DA49E5F}"/>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D934C1D-8CEE-F3A4-EBA7-7176968F3392}"/>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16DABA3B-AC73-C4E6-FD57-E187A35DC78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4B2A8B10-0E2A-CDE2-A9E4-2A328DD8270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14" name="Content Placeholder 13">
            <a:extLst>
              <a:ext uri="{FF2B5EF4-FFF2-40B4-BE49-F238E27FC236}">
                <a16:creationId xmlns:a16="http://schemas.microsoft.com/office/drawing/2014/main" id="{1CC25F0E-4007-3D43-717F-3FC97F0107CC}"/>
              </a:ext>
            </a:extLst>
          </p:cNvPr>
          <p:cNvSpPr>
            <a:spLocks noGrp="1"/>
          </p:cNvSpPr>
          <p:nvPr>
            <p:ph idx="1"/>
          </p:nvPr>
        </p:nvSpPr>
        <p:spPr>
          <a:xfrm>
            <a:off x="179511" y="918830"/>
            <a:ext cx="8871905" cy="5207333"/>
          </a:xfrm>
        </p:spPr>
        <p:txBody>
          <a:bodyPr>
            <a:normAutofit/>
          </a:bodyPr>
          <a:lstStyle/>
          <a:p>
            <a:pPr marL="0" indent="0" algn="just">
              <a:lnSpc>
                <a:spcPct val="150000"/>
              </a:lnSpc>
              <a:spcBef>
                <a:spcPts val="0"/>
              </a:spcBef>
              <a:buNone/>
            </a:pPr>
            <a:r>
              <a:rPr lang="en-IN" sz="2000" b="1" dirty="0"/>
              <a:t>Fundamental Idea </a:t>
            </a:r>
          </a:p>
          <a:p>
            <a:pPr algn="just">
              <a:lnSpc>
                <a:spcPct val="150000"/>
              </a:lnSpc>
              <a:spcBef>
                <a:spcPts val="0"/>
              </a:spcBef>
              <a:buFont typeface="Wingdings" panose="05000000000000000000" pitchFamily="2" charset="2"/>
              <a:buChar char="§"/>
            </a:pPr>
            <a:r>
              <a:rPr lang="en-IN" sz="2000" b="1" dirty="0"/>
              <a:t>T</a:t>
            </a:r>
            <a:r>
              <a:rPr lang="en-IN" sz="2000" dirty="0"/>
              <a:t>he fundamental idea behind this architecture is splitting the Job Tracker responsibility of resource management and Job Scheduling/Monitoring into separate daemons. </a:t>
            </a:r>
          </a:p>
          <a:p>
            <a:pPr algn="just">
              <a:lnSpc>
                <a:spcPct val="150000"/>
              </a:lnSpc>
              <a:spcBef>
                <a:spcPts val="0"/>
              </a:spcBef>
              <a:buFont typeface="Wingdings" panose="05000000000000000000" pitchFamily="2" charset="2"/>
              <a:buChar char="§"/>
            </a:pPr>
            <a:r>
              <a:rPr lang="en-IN" sz="2000" dirty="0"/>
              <a:t>Daemons that are part of YARN Architecture are described below. </a:t>
            </a:r>
            <a:endParaRPr lang="en-US" sz="2000" dirty="0"/>
          </a:p>
        </p:txBody>
      </p:sp>
      <p:pic>
        <p:nvPicPr>
          <p:cNvPr id="16" name="Picture 15">
            <a:extLst>
              <a:ext uri="{FF2B5EF4-FFF2-40B4-BE49-F238E27FC236}">
                <a16:creationId xmlns:a16="http://schemas.microsoft.com/office/drawing/2014/main" id="{E59CA808-6978-1B3D-5B31-6F7352BD1D21}"/>
              </a:ext>
            </a:extLst>
          </p:cNvPr>
          <p:cNvPicPr>
            <a:picLocks noChangeAspect="1"/>
          </p:cNvPicPr>
          <p:nvPr/>
        </p:nvPicPr>
        <p:blipFill>
          <a:blip r:embed="rId7"/>
          <a:stretch>
            <a:fillRect/>
          </a:stretch>
        </p:blipFill>
        <p:spPr>
          <a:xfrm>
            <a:off x="100478" y="3384368"/>
            <a:ext cx="8855031" cy="2545626"/>
          </a:xfrm>
          <a:prstGeom prst="rect">
            <a:avLst/>
          </a:prstGeom>
        </p:spPr>
      </p:pic>
    </p:spTree>
    <p:extLst>
      <p:ext uri="{BB962C8B-B14F-4D97-AF65-F5344CB8AC3E}">
        <p14:creationId xmlns:p14="http://schemas.microsoft.com/office/powerpoint/2010/main" val="15878215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6790F7-68A8-A78C-5323-3DFF1CCE303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49D2DBFB-8FE9-4D72-BB5B-F4BE10887DD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E722C87-716A-D9F2-3E5C-BF5ADE21F97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8A15A3E-2057-9EBB-BE7A-FA5D61C2B0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0B79AC5-3756-AC1C-EC58-4624027EA09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6B35D81-6BC5-B196-3525-09F70F9511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49A2E75-4834-90B7-C577-91B5A18FD9D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71EAC27-C62F-2A25-138F-68E3D9636F6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E799727-91A7-955A-3C52-9F4219EB4EE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634D224D-E510-59B6-3445-F22CE4837CA0}"/>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90E10AC4-D97B-4FBF-2E5E-7C0DBBF83D50}"/>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4B0C4A1A-DB9F-F58D-E7C1-4446A29E7AB2}"/>
              </a:ext>
            </a:extLst>
          </p:cNvPr>
          <p:cNvPicPr>
            <a:picLocks noGrp="1" noChangeAspect="1"/>
          </p:cNvPicPr>
          <p:nvPr>
            <p:ph idx="1"/>
          </p:nvPr>
        </p:nvPicPr>
        <p:blipFill>
          <a:blip r:embed="rId7"/>
          <a:stretch>
            <a:fillRect/>
          </a:stretch>
        </p:blipFill>
        <p:spPr>
          <a:xfrm>
            <a:off x="55628" y="887599"/>
            <a:ext cx="8995789" cy="2006030"/>
          </a:xfrm>
        </p:spPr>
      </p:pic>
      <p:sp>
        <p:nvSpPr>
          <p:cNvPr id="14" name="TextBox 13">
            <a:extLst>
              <a:ext uri="{FF2B5EF4-FFF2-40B4-BE49-F238E27FC236}">
                <a16:creationId xmlns:a16="http://schemas.microsoft.com/office/drawing/2014/main" id="{8657B61A-E888-EC48-34C5-384F97911675}"/>
              </a:ext>
            </a:extLst>
          </p:cNvPr>
          <p:cNvSpPr txBox="1"/>
          <p:nvPr/>
        </p:nvSpPr>
        <p:spPr>
          <a:xfrm>
            <a:off x="43013" y="2858155"/>
            <a:ext cx="4572000" cy="400110"/>
          </a:xfrm>
          <a:prstGeom prst="rect">
            <a:avLst/>
          </a:prstGeom>
          <a:noFill/>
        </p:spPr>
        <p:txBody>
          <a:bodyPr wrap="square">
            <a:spAutoFit/>
          </a:bodyPr>
          <a:lstStyle/>
          <a:p>
            <a:r>
              <a:rPr lang="en-US" sz="2000" b="1" dirty="0">
                <a:solidFill>
                  <a:schemeClr val="tx2"/>
                </a:solidFill>
              </a:rPr>
              <a:t>Basic Concepts </a:t>
            </a:r>
          </a:p>
        </p:txBody>
      </p:sp>
      <p:pic>
        <p:nvPicPr>
          <p:cNvPr id="16" name="Picture 15">
            <a:extLst>
              <a:ext uri="{FF2B5EF4-FFF2-40B4-BE49-F238E27FC236}">
                <a16:creationId xmlns:a16="http://schemas.microsoft.com/office/drawing/2014/main" id="{E822BFB2-003C-5B6B-B68A-BA8B48A511CC}"/>
              </a:ext>
            </a:extLst>
          </p:cNvPr>
          <p:cNvPicPr>
            <a:picLocks noChangeAspect="1"/>
          </p:cNvPicPr>
          <p:nvPr/>
        </p:nvPicPr>
        <p:blipFill>
          <a:blip r:embed="rId8"/>
          <a:stretch>
            <a:fillRect/>
          </a:stretch>
        </p:blipFill>
        <p:spPr>
          <a:xfrm>
            <a:off x="43013" y="3304764"/>
            <a:ext cx="8561435" cy="2853811"/>
          </a:xfrm>
          <a:prstGeom prst="rect">
            <a:avLst/>
          </a:prstGeom>
        </p:spPr>
      </p:pic>
    </p:spTree>
    <p:extLst>
      <p:ext uri="{BB962C8B-B14F-4D97-AF65-F5344CB8AC3E}">
        <p14:creationId xmlns:p14="http://schemas.microsoft.com/office/powerpoint/2010/main" val="26588697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5979E-7D04-8FF6-6FA4-26ECB35B4A8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301C98F-A3F9-65EB-402B-9EC2FA8967F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5F8EB0C8-B092-BB64-758D-DF33015674B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272E4BFC-EE6C-88C7-B347-574248A9A5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905399DC-891F-935A-2D02-6C423C6BCE0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7491B27-D2E2-14CD-7324-8E92A0DFCC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88D25907-F92B-F778-F4D8-36EAAC19165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DF8F2BA-FEFF-E279-0DD4-9AE06E0E935D}"/>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44CBF3A-3F2F-37D6-F787-AE3E8DAF9DD0}"/>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685AFE7A-E88C-BC63-9107-825867793C0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6ABBB20-6558-A225-C7C7-890EFE5F8731}"/>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31E8584D-BE77-26DA-F64A-B0280D9F667E}"/>
              </a:ext>
            </a:extLst>
          </p:cNvPr>
          <p:cNvSpPr>
            <a:spLocks noGrp="1"/>
          </p:cNvSpPr>
          <p:nvPr>
            <p:ph idx="1"/>
          </p:nvPr>
        </p:nvSpPr>
        <p:spPr>
          <a:xfrm>
            <a:off x="179512" y="809060"/>
            <a:ext cx="8507288" cy="5317104"/>
          </a:xfrm>
        </p:spPr>
        <p:txBody>
          <a:bodyPr>
            <a:normAutofit/>
          </a:bodyPr>
          <a:lstStyle/>
          <a:p>
            <a:pPr marL="0" indent="0">
              <a:buNone/>
            </a:pPr>
            <a:r>
              <a:rPr lang="en-US" sz="2000" b="1" dirty="0">
                <a:solidFill>
                  <a:schemeClr val="accent1"/>
                </a:solidFill>
              </a:rPr>
              <a:t>YARN Architecture</a:t>
            </a:r>
            <a:endParaRPr lang="en-IN" sz="2000" b="1" dirty="0">
              <a:solidFill>
                <a:schemeClr val="accent1"/>
              </a:solidFill>
            </a:endParaRPr>
          </a:p>
        </p:txBody>
      </p:sp>
      <p:pic>
        <p:nvPicPr>
          <p:cNvPr id="8" name="Picture 7">
            <a:extLst>
              <a:ext uri="{FF2B5EF4-FFF2-40B4-BE49-F238E27FC236}">
                <a16:creationId xmlns:a16="http://schemas.microsoft.com/office/drawing/2014/main" id="{B59A3F99-4F28-25A4-7AD3-981D67C43041}"/>
              </a:ext>
            </a:extLst>
          </p:cNvPr>
          <p:cNvPicPr>
            <a:picLocks noChangeAspect="1"/>
          </p:cNvPicPr>
          <p:nvPr/>
        </p:nvPicPr>
        <p:blipFill>
          <a:blip r:embed="rId7"/>
          <a:srcRect l="3290" t="277"/>
          <a:stretch/>
        </p:blipFill>
        <p:spPr>
          <a:xfrm>
            <a:off x="145240" y="1416097"/>
            <a:ext cx="5142646" cy="3896004"/>
          </a:xfrm>
          <a:prstGeom prst="rect">
            <a:avLst/>
          </a:prstGeom>
        </p:spPr>
      </p:pic>
      <p:sp>
        <p:nvSpPr>
          <p:cNvPr id="14" name="TextBox 13">
            <a:extLst>
              <a:ext uri="{FF2B5EF4-FFF2-40B4-BE49-F238E27FC236}">
                <a16:creationId xmlns:a16="http://schemas.microsoft.com/office/drawing/2014/main" id="{93860D18-A31B-2C34-DC9D-CDA46CED00AB}"/>
              </a:ext>
            </a:extLst>
          </p:cNvPr>
          <p:cNvSpPr txBox="1"/>
          <p:nvPr/>
        </p:nvSpPr>
        <p:spPr>
          <a:xfrm>
            <a:off x="5287886" y="1165781"/>
            <a:ext cx="3856114" cy="4920963"/>
          </a:xfrm>
          <a:prstGeom prst="rect">
            <a:avLst/>
          </a:prstGeom>
          <a:noFill/>
        </p:spPr>
        <p:txBody>
          <a:bodyPr wrap="square">
            <a:spAutoFit/>
          </a:bodyPr>
          <a:lstStyle/>
          <a:p>
            <a:pPr marL="342900" indent="-342900" algn="just">
              <a:lnSpc>
                <a:spcPts val="2700"/>
              </a:lnSpc>
              <a:buFont typeface="+mj-lt"/>
              <a:buAutoNum type="arabicPeriod"/>
            </a:pPr>
            <a:r>
              <a:rPr lang="en-IN" sz="2000" dirty="0"/>
              <a:t>A client program submits the application which includes the necessary specifications to launch the application-specific </a:t>
            </a:r>
            <a:r>
              <a:rPr lang="en-IN" sz="2000" b="1" dirty="0" err="1"/>
              <a:t>ApplicationMaster</a:t>
            </a:r>
            <a:r>
              <a:rPr lang="en-IN" sz="2000" dirty="0"/>
              <a:t> itself. </a:t>
            </a:r>
          </a:p>
          <a:p>
            <a:pPr marL="342900" indent="-342900" algn="just">
              <a:lnSpc>
                <a:spcPts val="2700"/>
              </a:lnSpc>
              <a:buFont typeface="+mj-lt"/>
              <a:buAutoNum type="arabicPeriod"/>
            </a:pPr>
            <a:r>
              <a:rPr lang="en-IN" sz="2000" dirty="0"/>
              <a:t>The </a:t>
            </a:r>
            <a:r>
              <a:rPr lang="en-IN" sz="2000" dirty="0" err="1"/>
              <a:t>ResourceManager</a:t>
            </a:r>
            <a:r>
              <a:rPr lang="en-IN" sz="2000" dirty="0"/>
              <a:t> launches the </a:t>
            </a:r>
            <a:r>
              <a:rPr lang="en-IN" sz="2000" dirty="0" err="1"/>
              <a:t>ApplicationMaster</a:t>
            </a:r>
            <a:r>
              <a:rPr lang="en-IN" sz="2000" dirty="0"/>
              <a:t> by assigning some container. </a:t>
            </a:r>
          </a:p>
          <a:p>
            <a:pPr marL="342900" indent="-342900" algn="just">
              <a:lnSpc>
                <a:spcPts val="2700"/>
              </a:lnSpc>
              <a:buFont typeface="+mj-lt"/>
              <a:buAutoNum type="arabicPeriod"/>
            </a:pPr>
            <a:r>
              <a:rPr lang="en-IN" sz="2000" dirty="0"/>
              <a:t>The </a:t>
            </a:r>
            <a:r>
              <a:rPr lang="en-IN" sz="2000" dirty="0" err="1"/>
              <a:t>ApplicationMaster</a:t>
            </a:r>
            <a:r>
              <a:rPr lang="en-IN" sz="2000" dirty="0"/>
              <a:t>, on boot-up, registers with the Resource Manager. This helps the client program to query the Resource Manager directly for the details.</a:t>
            </a:r>
            <a:endParaRPr lang="en-US" sz="2000" dirty="0"/>
          </a:p>
        </p:txBody>
      </p:sp>
    </p:spTree>
    <p:extLst>
      <p:ext uri="{BB962C8B-B14F-4D97-AF65-F5344CB8AC3E}">
        <p14:creationId xmlns:p14="http://schemas.microsoft.com/office/powerpoint/2010/main" val="87831678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70A31-82C2-3732-E91A-5DD514069CA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4C3C4CE6-BFE2-058F-4068-BB77FE663B6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1E25FC0-7293-7EF1-B7D8-5D7E7B1E5EA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CBA2331-A812-4D0F-E108-49720E243F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B8BAA200-34E4-7FDA-ED92-8D591F3AF84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0898D995-17FF-B1EA-9DBC-12DDE7F0E5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07C6CD1-02D9-79DD-C06D-26F98942D37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A0F2AAB-3340-B43C-0662-C172D19A15A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543CC2A2-6F7D-710B-5DFF-265B8C84722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4A2B1250-39DD-BC34-F789-EF4E79DDDEB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086BD5D-60D4-6858-EF81-675BAC579A5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B4769121-363F-A658-BEF2-267311224608}"/>
              </a:ext>
            </a:extLst>
          </p:cNvPr>
          <p:cNvSpPr>
            <a:spLocks noGrp="1"/>
          </p:cNvSpPr>
          <p:nvPr>
            <p:ph idx="1"/>
          </p:nvPr>
        </p:nvSpPr>
        <p:spPr>
          <a:xfrm>
            <a:off x="179512" y="809060"/>
            <a:ext cx="8507288" cy="5317104"/>
          </a:xfrm>
        </p:spPr>
        <p:txBody>
          <a:bodyPr>
            <a:normAutofit/>
          </a:bodyPr>
          <a:lstStyle/>
          <a:p>
            <a:pPr marL="0" indent="0">
              <a:buNone/>
            </a:pPr>
            <a:r>
              <a:rPr lang="en-US" sz="2000" b="1" dirty="0">
                <a:solidFill>
                  <a:schemeClr val="accent1"/>
                </a:solidFill>
              </a:rPr>
              <a:t>YARN Architecture contd..</a:t>
            </a:r>
            <a:endParaRPr lang="en-IN" sz="2000" b="1" dirty="0">
              <a:solidFill>
                <a:schemeClr val="accent1"/>
              </a:solidFill>
            </a:endParaRPr>
          </a:p>
        </p:txBody>
      </p:sp>
      <p:pic>
        <p:nvPicPr>
          <p:cNvPr id="8" name="Picture 7">
            <a:extLst>
              <a:ext uri="{FF2B5EF4-FFF2-40B4-BE49-F238E27FC236}">
                <a16:creationId xmlns:a16="http://schemas.microsoft.com/office/drawing/2014/main" id="{EFB8C24F-0909-B83E-C531-468CD4BDF007}"/>
              </a:ext>
            </a:extLst>
          </p:cNvPr>
          <p:cNvPicPr>
            <a:picLocks noChangeAspect="1"/>
          </p:cNvPicPr>
          <p:nvPr/>
        </p:nvPicPr>
        <p:blipFill>
          <a:blip r:embed="rId7"/>
          <a:srcRect l="3290" t="277"/>
          <a:stretch/>
        </p:blipFill>
        <p:spPr>
          <a:xfrm>
            <a:off x="145240" y="1416097"/>
            <a:ext cx="4685446" cy="3549635"/>
          </a:xfrm>
          <a:prstGeom prst="rect">
            <a:avLst/>
          </a:prstGeom>
        </p:spPr>
      </p:pic>
      <p:sp>
        <p:nvSpPr>
          <p:cNvPr id="14" name="TextBox 13">
            <a:extLst>
              <a:ext uri="{FF2B5EF4-FFF2-40B4-BE49-F238E27FC236}">
                <a16:creationId xmlns:a16="http://schemas.microsoft.com/office/drawing/2014/main" id="{8D76210A-2730-2AA1-0082-671E33F38D3A}"/>
              </a:ext>
            </a:extLst>
          </p:cNvPr>
          <p:cNvSpPr txBox="1"/>
          <p:nvPr/>
        </p:nvSpPr>
        <p:spPr>
          <a:xfrm>
            <a:off x="4864958" y="1056793"/>
            <a:ext cx="4279042" cy="5267211"/>
          </a:xfrm>
          <a:prstGeom prst="rect">
            <a:avLst/>
          </a:prstGeom>
          <a:noFill/>
        </p:spPr>
        <p:txBody>
          <a:bodyPr wrap="square">
            <a:spAutoFit/>
          </a:bodyPr>
          <a:lstStyle/>
          <a:p>
            <a:pPr marL="274638" indent="-274638" algn="just">
              <a:lnSpc>
                <a:spcPts val="2700"/>
              </a:lnSpc>
              <a:buFont typeface="+mj-lt"/>
              <a:buAutoNum type="arabicPeriod" startAt="4"/>
            </a:pPr>
            <a:r>
              <a:rPr lang="en-IN" sz="2000" dirty="0"/>
              <a:t>During the normal course, </a:t>
            </a:r>
            <a:r>
              <a:rPr lang="en-IN" sz="2000" dirty="0" err="1"/>
              <a:t>ApplicationMaster</a:t>
            </a:r>
            <a:r>
              <a:rPr lang="en-IN" sz="2000" dirty="0"/>
              <a:t> negotiates appropriate resource containers via the resource-request protocol. </a:t>
            </a:r>
          </a:p>
          <a:p>
            <a:pPr marL="274638" indent="-274638" algn="just">
              <a:lnSpc>
                <a:spcPts val="2700"/>
              </a:lnSpc>
              <a:buFont typeface="+mj-lt"/>
              <a:buAutoNum type="arabicPeriod" startAt="4"/>
            </a:pPr>
            <a:r>
              <a:rPr lang="en-IN" sz="2000" dirty="0"/>
              <a:t>On successful container allocations, the </a:t>
            </a:r>
            <a:r>
              <a:rPr lang="en-IN" sz="2000" dirty="0" err="1"/>
              <a:t>ApplicationMaster</a:t>
            </a:r>
            <a:r>
              <a:rPr lang="en-IN" sz="2000" dirty="0"/>
              <a:t> launches the container by providing the container launch specification to the Node Manager. </a:t>
            </a:r>
          </a:p>
          <a:p>
            <a:pPr marL="274638" indent="-274638" algn="just">
              <a:lnSpc>
                <a:spcPts val="2700"/>
              </a:lnSpc>
              <a:buFont typeface="+mj-lt"/>
              <a:buAutoNum type="arabicPeriod" startAt="4"/>
            </a:pPr>
            <a:r>
              <a:rPr lang="en-IN" sz="2000" dirty="0"/>
              <a:t>The </a:t>
            </a:r>
            <a:r>
              <a:rPr lang="en-IN" sz="2000" dirty="0" err="1"/>
              <a:t>NodeManager</a:t>
            </a:r>
            <a:r>
              <a:rPr lang="en-IN" sz="2000" dirty="0"/>
              <a:t> executes the application code and provides necessary information such as progress, status, etc. to it’s </a:t>
            </a:r>
            <a:r>
              <a:rPr lang="en-IN" sz="2000" dirty="0" err="1"/>
              <a:t>ApplicationMaster</a:t>
            </a:r>
            <a:r>
              <a:rPr lang="en-IN" sz="2000" dirty="0"/>
              <a:t> via an application-specific protocol. </a:t>
            </a:r>
            <a:endParaRPr lang="en-US" sz="2000" dirty="0"/>
          </a:p>
        </p:txBody>
      </p:sp>
    </p:spTree>
    <p:extLst>
      <p:ext uri="{BB962C8B-B14F-4D97-AF65-F5344CB8AC3E}">
        <p14:creationId xmlns:p14="http://schemas.microsoft.com/office/powerpoint/2010/main" val="34719231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DA6B3-0750-A811-E32C-FA2C77325D5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9B0340A-7C5B-871E-4CC0-52A483D358E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CC573BE3-F1A0-29EC-65E8-678FE7A02B6F}"/>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BAC3EC2-382F-F7CA-1F4C-026EE58D41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93BA88D-6567-CA47-1317-F7F99EA813A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070D55BA-A226-598D-434C-267DE82B08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68640EF-11FE-6AF5-0B35-E77495D16FC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2FC52F4-FA02-33FE-A6C2-C5ACFF77562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3EA1DF4-DAA1-D322-589D-9646DA3EF6A2}"/>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EFF53AA-AEB5-B02F-6CD6-F9558B353BA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627F7554-122B-B9E0-0D53-E7864AC0995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C61EC463-3CDA-9833-271C-7B661F8DFA12}"/>
              </a:ext>
            </a:extLst>
          </p:cNvPr>
          <p:cNvSpPr>
            <a:spLocks noGrp="1"/>
          </p:cNvSpPr>
          <p:nvPr>
            <p:ph idx="1"/>
          </p:nvPr>
        </p:nvSpPr>
        <p:spPr>
          <a:xfrm>
            <a:off x="179512" y="809060"/>
            <a:ext cx="8507288" cy="5317104"/>
          </a:xfrm>
        </p:spPr>
        <p:txBody>
          <a:bodyPr>
            <a:normAutofit/>
          </a:bodyPr>
          <a:lstStyle/>
          <a:p>
            <a:pPr marL="0" indent="0">
              <a:buNone/>
            </a:pPr>
            <a:r>
              <a:rPr lang="en-US" sz="2000" b="1" dirty="0">
                <a:solidFill>
                  <a:schemeClr val="accent1"/>
                </a:solidFill>
              </a:rPr>
              <a:t>YARN Architecture contd..</a:t>
            </a:r>
            <a:endParaRPr lang="en-IN" sz="2000" b="1" dirty="0">
              <a:solidFill>
                <a:schemeClr val="accent1"/>
              </a:solidFill>
            </a:endParaRPr>
          </a:p>
        </p:txBody>
      </p:sp>
      <p:pic>
        <p:nvPicPr>
          <p:cNvPr id="8" name="Picture 7">
            <a:extLst>
              <a:ext uri="{FF2B5EF4-FFF2-40B4-BE49-F238E27FC236}">
                <a16:creationId xmlns:a16="http://schemas.microsoft.com/office/drawing/2014/main" id="{C27D9961-C28F-ACD0-D180-C48E37993160}"/>
              </a:ext>
            </a:extLst>
          </p:cNvPr>
          <p:cNvPicPr>
            <a:picLocks noChangeAspect="1"/>
          </p:cNvPicPr>
          <p:nvPr/>
        </p:nvPicPr>
        <p:blipFill>
          <a:blip r:embed="rId7"/>
          <a:srcRect l="3290" t="277"/>
          <a:stretch/>
        </p:blipFill>
        <p:spPr>
          <a:xfrm>
            <a:off x="145240" y="1416097"/>
            <a:ext cx="4367875" cy="3309047"/>
          </a:xfrm>
          <a:prstGeom prst="rect">
            <a:avLst/>
          </a:prstGeom>
        </p:spPr>
      </p:pic>
      <p:sp>
        <p:nvSpPr>
          <p:cNvPr id="14" name="TextBox 13">
            <a:extLst>
              <a:ext uri="{FF2B5EF4-FFF2-40B4-BE49-F238E27FC236}">
                <a16:creationId xmlns:a16="http://schemas.microsoft.com/office/drawing/2014/main" id="{A2E3F662-923C-57F6-258E-8038CEAE8912}"/>
              </a:ext>
            </a:extLst>
          </p:cNvPr>
          <p:cNvSpPr txBox="1"/>
          <p:nvPr/>
        </p:nvSpPr>
        <p:spPr>
          <a:xfrm>
            <a:off x="4513115" y="848892"/>
            <a:ext cx="4572574" cy="5584606"/>
          </a:xfrm>
          <a:prstGeom prst="rect">
            <a:avLst/>
          </a:prstGeom>
          <a:noFill/>
        </p:spPr>
        <p:txBody>
          <a:bodyPr wrap="square">
            <a:spAutoFit/>
          </a:bodyPr>
          <a:lstStyle/>
          <a:p>
            <a:pPr marL="457200" indent="-457200" algn="just">
              <a:lnSpc>
                <a:spcPct val="150000"/>
              </a:lnSpc>
              <a:buFont typeface="+mj-lt"/>
              <a:buAutoNum type="arabicPeriod" startAt="7"/>
            </a:pPr>
            <a:r>
              <a:rPr lang="en-IN" sz="2000" dirty="0"/>
              <a:t>During the application execution, the client that submitted the job directly communicates with the </a:t>
            </a:r>
            <a:r>
              <a:rPr lang="en-IN" sz="2000" dirty="0" err="1"/>
              <a:t>ApplicationMaster</a:t>
            </a:r>
            <a:r>
              <a:rPr lang="en-IN" sz="2000" dirty="0"/>
              <a:t> to get status, progress updates, etc. via an application-specific protocol. </a:t>
            </a:r>
          </a:p>
          <a:p>
            <a:pPr marL="457200" indent="-457200" algn="just">
              <a:lnSpc>
                <a:spcPct val="150000"/>
              </a:lnSpc>
              <a:buFont typeface="+mj-lt"/>
              <a:buAutoNum type="arabicPeriod" startAt="7"/>
            </a:pPr>
            <a:r>
              <a:rPr lang="en-IN" sz="2000" dirty="0"/>
              <a:t>Once the application has been processed  completely, </a:t>
            </a:r>
            <a:r>
              <a:rPr lang="en-IN" sz="2000" dirty="0" err="1"/>
              <a:t>ApplicationMaster</a:t>
            </a:r>
            <a:r>
              <a:rPr lang="en-IN" sz="2000" dirty="0"/>
              <a:t> deregisters with the  Resource Manager and shuts down, allowing its own container to be repurposed. </a:t>
            </a:r>
            <a:endParaRPr lang="en-US" sz="2000" dirty="0"/>
          </a:p>
        </p:txBody>
      </p:sp>
    </p:spTree>
    <p:extLst>
      <p:ext uri="{BB962C8B-B14F-4D97-AF65-F5344CB8AC3E}">
        <p14:creationId xmlns:p14="http://schemas.microsoft.com/office/powerpoint/2010/main" val="119251097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43529-7A51-C599-A2DB-4EF59D88914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3B37889-0E57-ED66-B81C-09A7E892E39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09AED3E-B5D0-8B78-158F-CF012D0B3CD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D949B77-6D7A-90F0-A5EE-376AD78758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FFF95948-8C76-77D5-4D9B-DF485CFA936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A06D8299-195D-A550-CE35-0EEB14C4CB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F8943E7-7BD5-4CE3-D379-4494121CA0C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1442CDA8-6725-E64F-9140-8EEDADBC544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0F65104C-C744-0485-02D0-B181744C677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00AA247-8B54-6C5A-8571-9CD8FF94941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0C4C840-75AB-C7D3-4E58-41C6B79FB70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144DE6E0-895D-4D14-F40D-D5B6A43C1AC3}"/>
              </a:ext>
            </a:extLst>
          </p:cNvPr>
          <p:cNvSpPr>
            <a:spLocks noGrp="1"/>
          </p:cNvSpPr>
          <p:nvPr>
            <p:ph type="title"/>
          </p:nvPr>
        </p:nvSpPr>
        <p:spPr>
          <a:xfrm>
            <a:off x="29728" y="765152"/>
            <a:ext cx="8229600" cy="457199"/>
          </a:xfrm>
        </p:spPr>
        <p:txBody>
          <a:bodyPr>
            <a:normAutofit fontScale="90000"/>
          </a:bodyPr>
          <a:lstStyle/>
          <a:p>
            <a:pPr algn="l"/>
            <a:r>
              <a:rPr lang="en-IN" sz="2000" b="1" dirty="0">
                <a:solidFill>
                  <a:srgbClr val="C00000"/>
                </a:solidFill>
              </a:rPr>
              <a:t>Classroom Activity</a:t>
            </a:r>
            <a:br>
              <a:rPr lang="en-IN" sz="2000" b="1" dirty="0">
                <a:solidFill>
                  <a:srgbClr val="C00000"/>
                </a:solidFill>
              </a:rPr>
            </a:br>
            <a:r>
              <a:rPr lang="en-IN" sz="2000" b="1" dirty="0">
                <a:solidFill>
                  <a:schemeClr val="tx2"/>
                </a:solidFill>
              </a:rPr>
              <a:t>Math me</a:t>
            </a:r>
            <a:endParaRPr lang="en-US" sz="2000" b="1" dirty="0">
              <a:solidFill>
                <a:schemeClr val="tx2"/>
              </a:solidFill>
            </a:endParaRPr>
          </a:p>
        </p:txBody>
      </p:sp>
      <p:pic>
        <p:nvPicPr>
          <p:cNvPr id="18" name="Content Placeholder 17">
            <a:extLst>
              <a:ext uri="{FF2B5EF4-FFF2-40B4-BE49-F238E27FC236}">
                <a16:creationId xmlns:a16="http://schemas.microsoft.com/office/drawing/2014/main" id="{7DAE989F-427D-32B3-313C-855CC5608EF1}"/>
              </a:ext>
            </a:extLst>
          </p:cNvPr>
          <p:cNvPicPr>
            <a:picLocks noGrp="1" noChangeAspect="1"/>
          </p:cNvPicPr>
          <p:nvPr>
            <p:ph idx="1"/>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63468" y="1372189"/>
            <a:ext cx="7748892" cy="2297167"/>
          </a:xfrm>
        </p:spPr>
      </p:pic>
      <p:pic>
        <p:nvPicPr>
          <p:cNvPr id="19" name="Content Placeholder 7">
            <a:extLst>
              <a:ext uri="{FF2B5EF4-FFF2-40B4-BE49-F238E27FC236}">
                <a16:creationId xmlns:a16="http://schemas.microsoft.com/office/drawing/2014/main" id="{48DB18A9-FF95-2E3E-14DD-BF18E90D6025}"/>
              </a:ext>
            </a:extLst>
          </p:cNvPr>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a:off x="251519" y="3846483"/>
            <a:ext cx="6635756" cy="2334049"/>
          </a:xfrm>
          <a:prstGeom prst="rect">
            <a:avLst/>
          </a:prstGeom>
        </p:spPr>
      </p:pic>
    </p:spTree>
    <p:extLst>
      <p:ext uri="{BB962C8B-B14F-4D97-AF65-F5344CB8AC3E}">
        <p14:creationId xmlns:p14="http://schemas.microsoft.com/office/powerpoint/2010/main" val="20519287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012DD-4498-30BD-3DE6-822FD246293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9082C29-07EB-0B3A-2D0D-7DA0A3B0A9E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A44D1E3-5D89-0409-19F3-1686BEB81C0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1629F057-E408-8312-9D2C-EBD69AD1CB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B0425B0-2462-84DA-8222-A6AD6CE1343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06625744-C008-EB14-D8CA-6EE49FEC92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BAB70E8-0788-D465-5EE9-575CAC8D664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CB68F41-8068-D59E-4657-56119229E16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548D4172-CBB8-8EFA-0750-9BBB5B59C5F1}"/>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B6FA69A2-1425-DF00-B428-282EB9032EB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B8D0FAE-0B76-0D56-58AF-338A3D00DC2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B3663461-2B7F-7681-ECC6-07221C2DF93B}"/>
              </a:ext>
            </a:extLst>
          </p:cNvPr>
          <p:cNvSpPr>
            <a:spLocks noGrp="1"/>
          </p:cNvSpPr>
          <p:nvPr>
            <p:ph type="title"/>
          </p:nvPr>
        </p:nvSpPr>
        <p:spPr>
          <a:xfrm>
            <a:off x="-21196" y="747502"/>
            <a:ext cx="8229600" cy="534421"/>
          </a:xfrm>
        </p:spPr>
        <p:txBody>
          <a:bodyPr>
            <a:normAutofit/>
          </a:bodyPr>
          <a:lstStyle/>
          <a:p>
            <a:pPr algn="l"/>
            <a:r>
              <a:rPr lang="en-US" sz="2000" b="1" dirty="0">
                <a:solidFill>
                  <a:srgbClr val="C00000"/>
                </a:solidFill>
              </a:rPr>
              <a:t>WHY HADOOP? </a:t>
            </a:r>
          </a:p>
        </p:txBody>
      </p:sp>
      <p:sp>
        <p:nvSpPr>
          <p:cNvPr id="8" name="Content Placeholder 7">
            <a:extLst>
              <a:ext uri="{FF2B5EF4-FFF2-40B4-BE49-F238E27FC236}">
                <a16:creationId xmlns:a16="http://schemas.microsoft.com/office/drawing/2014/main" id="{4F147479-D2B3-EE11-0BAC-681C6B323E10}"/>
              </a:ext>
            </a:extLst>
          </p:cNvPr>
          <p:cNvSpPr>
            <a:spLocks noGrp="1"/>
          </p:cNvSpPr>
          <p:nvPr>
            <p:ph idx="1"/>
          </p:nvPr>
        </p:nvSpPr>
        <p:spPr>
          <a:xfrm>
            <a:off x="-85545" y="1155700"/>
            <a:ext cx="8943913" cy="4844240"/>
          </a:xfrm>
        </p:spPr>
        <p:txBody>
          <a:bodyPr>
            <a:normAutofit/>
          </a:bodyPr>
          <a:lstStyle/>
          <a:p>
            <a:pPr algn="just">
              <a:lnSpc>
                <a:spcPct val="150000"/>
              </a:lnSpc>
              <a:spcBef>
                <a:spcPts val="0"/>
              </a:spcBef>
              <a:buFont typeface="Wingdings" panose="05000000000000000000" pitchFamily="2" charset="2"/>
              <a:buChar char="§"/>
            </a:pPr>
            <a:r>
              <a:rPr lang="en-IN" sz="2000" dirty="0"/>
              <a:t>The key consideration is: </a:t>
            </a:r>
            <a:r>
              <a:rPr lang="en-IN" sz="2000" b="1" dirty="0">
                <a:solidFill>
                  <a:schemeClr val="accent4">
                    <a:lumMod val="50000"/>
                  </a:schemeClr>
                </a:solidFill>
              </a:rPr>
              <a:t>Its capability to handle massive amounts of data, different categories of data -- fairly quickly.</a:t>
            </a:r>
          </a:p>
          <a:p>
            <a:pPr algn="just">
              <a:lnSpc>
                <a:spcPct val="150000"/>
              </a:lnSpc>
              <a:spcBef>
                <a:spcPts val="0"/>
              </a:spcBef>
              <a:buFont typeface="Wingdings" panose="05000000000000000000" pitchFamily="2" charset="2"/>
              <a:buChar char="§"/>
            </a:pPr>
            <a:endParaRPr lang="en-US" sz="2000" b="1" dirty="0">
              <a:solidFill>
                <a:schemeClr val="accent4">
                  <a:lumMod val="50000"/>
                </a:schemeClr>
              </a:solidFill>
            </a:endParaRPr>
          </a:p>
        </p:txBody>
      </p:sp>
      <p:pic>
        <p:nvPicPr>
          <p:cNvPr id="14" name="Picture 13">
            <a:extLst>
              <a:ext uri="{FF2B5EF4-FFF2-40B4-BE49-F238E27FC236}">
                <a16:creationId xmlns:a16="http://schemas.microsoft.com/office/drawing/2014/main" id="{F977EE32-FFFB-B78A-D71A-63FD1B3AC33A}"/>
              </a:ext>
            </a:extLst>
          </p:cNvPr>
          <p:cNvPicPr>
            <a:picLocks noChangeAspect="1"/>
          </p:cNvPicPr>
          <p:nvPr/>
        </p:nvPicPr>
        <p:blipFill>
          <a:blip r:embed="rId7"/>
          <a:stretch>
            <a:fillRect/>
          </a:stretch>
        </p:blipFill>
        <p:spPr>
          <a:xfrm>
            <a:off x="5949059" y="2449212"/>
            <a:ext cx="3087438" cy="3008610"/>
          </a:xfrm>
          <a:prstGeom prst="rect">
            <a:avLst/>
          </a:prstGeom>
        </p:spPr>
      </p:pic>
      <p:sp>
        <p:nvSpPr>
          <p:cNvPr id="16" name="TextBox 15">
            <a:extLst>
              <a:ext uri="{FF2B5EF4-FFF2-40B4-BE49-F238E27FC236}">
                <a16:creationId xmlns:a16="http://schemas.microsoft.com/office/drawing/2014/main" id="{56FA06E0-698C-9F6B-4ECE-7B6EC04346E0}"/>
              </a:ext>
            </a:extLst>
          </p:cNvPr>
          <p:cNvSpPr txBox="1"/>
          <p:nvPr/>
        </p:nvSpPr>
        <p:spPr>
          <a:xfrm>
            <a:off x="43154" y="2011157"/>
            <a:ext cx="5841556" cy="4545860"/>
          </a:xfrm>
          <a:prstGeom prst="rect">
            <a:avLst/>
          </a:prstGeom>
          <a:noFill/>
        </p:spPr>
        <p:txBody>
          <a:bodyPr wrap="square">
            <a:spAutoFit/>
          </a:bodyPr>
          <a:lstStyle/>
          <a:p>
            <a:pPr algn="just">
              <a:lnSpc>
                <a:spcPct val="150000"/>
              </a:lnSpc>
            </a:pPr>
            <a:r>
              <a:rPr lang="en-US" sz="1900" dirty="0"/>
              <a:t>The other considerations are:</a:t>
            </a:r>
          </a:p>
          <a:p>
            <a:pPr marL="342900" indent="-342900" algn="just">
              <a:lnSpc>
                <a:spcPct val="150000"/>
              </a:lnSpc>
              <a:buFont typeface="+mj-lt"/>
              <a:buAutoNum type="arabicPeriod"/>
            </a:pPr>
            <a:r>
              <a:rPr lang="en-IN" sz="1900" b="1" dirty="0"/>
              <a:t>Low cost: </a:t>
            </a:r>
            <a:r>
              <a:rPr lang="en-IN" sz="1900" dirty="0"/>
              <a:t>Hadoop is an open-source framework and uses commodity hardware (commodity hardware is relatively inexpensive and easy to obtain hardware) to store enormous quantities of </a:t>
            </a:r>
            <a:r>
              <a:rPr lang="en-IN" sz="1900" dirty="0" err="1"/>
              <a:t>dat</a:t>
            </a:r>
            <a:r>
              <a:rPr lang="en-US" sz="1900" dirty="0"/>
              <a:t>a.</a:t>
            </a:r>
          </a:p>
          <a:p>
            <a:pPr marL="342900" indent="-342900" algn="just">
              <a:lnSpc>
                <a:spcPct val="150000"/>
              </a:lnSpc>
              <a:buFont typeface="+mj-lt"/>
              <a:buAutoNum type="arabicPeriod"/>
            </a:pPr>
            <a:r>
              <a:rPr lang="en-IN" sz="1900" b="1" dirty="0"/>
              <a:t>Computing power: </a:t>
            </a:r>
            <a:r>
              <a:rPr lang="en-IN" sz="1900" dirty="0"/>
              <a:t>Hadoop is based on distributed computing model which processes very large volumes of data fairly quickly. The more the number of computing nodes, the more the processing power at hand. </a:t>
            </a:r>
            <a:endParaRPr lang="en-US" sz="1900" dirty="0"/>
          </a:p>
        </p:txBody>
      </p:sp>
    </p:spTree>
    <p:extLst>
      <p:ext uri="{BB962C8B-B14F-4D97-AF65-F5344CB8AC3E}">
        <p14:creationId xmlns:p14="http://schemas.microsoft.com/office/powerpoint/2010/main" val="415265931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D6F1D-5D88-2D79-5BFC-4A1C457950A2}"/>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C2EDF35-2991-E0B0-6280-AEF6839EDC53}"/>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432878F-9A4A-6145-4122-84D9AE85B24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0779ED90-66AF-6E56-D32A-36A8C49BCB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4AC86B6-39B4-7EFF-FFE4-5D4AF9042CD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3DC8723-7A47-74C4-AEF4-9CD49650F7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F4FC41FB-5A1A-56D2-9B4E-FFF1679AA42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2F1F643-29CF-038B-7D1E-B438B7DDFB1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204997C-BE25-F422-538C-5699AFC6D34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2BCBAE3-4C5A-EB53-032D-5244ED82994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AB6B489-02EF-140F-82DB-8F1A580045A3}"/>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16" name="Content Placeholder 15">
            <a:extLst>
              <a:ext uri="{FF2B5EF4-FFF2-40B4-BE49-F238E27FC236}">
                <a16:creationId xmlns:a16="http://schemas.microsoft.com/office/drawing/2014/main" id="{DD0CE0A5-0853-4A2B-5054-6FE5876787CC}"/>
              </a:ext>
            </a:extLst>
          </p:cNvPr>
          <p:cNvPicPr>
            <a:picLocks noGrp="1" noChangeAspect="1"/>
          </p:cNvPicPr>
          <p:nvPr>
            <p:ph idx="1"/>
          </p:nvPr>
        </p:nvPicPr>
        <p:blipFill>
          <a:blip r:embed="rId7"/>
          <a:srcRect r="-616" b="57017"/>
          <a:stretch/>
        </p:blipFill>
        <p:spPr>
          <a:xfrm>
            <a:off x="179512" y="1005332"/>
            <a:ext cx="7961767" cy="2088232"/>
          </a:xfrm>
        </p:spPr>
      </p:pic>
    </p:spTree>
    <p:extLst>
      <p:ext uri="{BB962C8B-B14F-4D97-AF65-F5344CB8AC3E}">
        <p14:creationId xmlns:p14="http://schemas.microsoft.com/office/powerpoint/2010/main" val="83428652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C810F-8435-C6B6-F264-FB7FB2B1F97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8A0704C0-4044-54BF-22FE-917E7BA5231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87BA120-C0CD-7B84-2951-CF445587D6AC}"/>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57A1E1B-E57E-0CDB-DAFF-6E72FFCD00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06625DCF-6599-1CEB-3279-6EE00DCEE2A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A5643339-7128-6C2C-FE53-76759576F0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E28ACDB-1E0A-400F-27A0-05A2591BE8A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24D95B8-85C3-A942-F06B-CBA0C0249AC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07F0B053-5C6F-8384-1601-C7756113D67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59849EC-F046-322C-090A-63A45ACCF95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0CAD55A-0748-5F76-4F4B-2A73909FC988}"/>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AC986D27-2AF4-CF83-CBCF-4AC74B4D3860}"/>
              </a:ext>
            </a:extLst>
          </p:cNvPr>
          <p:cNvPicPr>
            <a:picLocks noGrp="1" noChangeAspect="1"/>
          </p:cNvPicPr>
          <p:nvPr>
            <p:ph idx="1"/>
          </p:nvPr>
        </p:nvPicPr>
        <p:blipFill>
          <a:blip r:embed="rId7"/>
          <a:srcRect l="17582" t="2877"/>
          <a:stretch/>
        </p:blipFill>
        <p:spPr>
          <a:xfrm>
            <a:off x="157881" y="772248"/>
            <a:ext cx="3909211" cy="4168920"/>
          </a:xfrm>
        </p:spPr>
      </p:pic>
      <p:pic>
        <p:nvPicPr>
          <p:cNvPr id="14" name="Picture 13">
            <a:extLst>
              <a:ext uri="{FF2B5EF4-FFF2-40B4-BE49-F238E27FC236}">
                <a16:creationId xmlns:a16="http://schemas.microsoft.com/office/drawing/2014/main" id="{AFCB8885-9834-9A5E-55F3-71694692288D}"/>
              </a:ext>
            </a:extLst>
          </p:cNvPr>
          <p:cNvPicPr>
            <a:picLocks noChangeAspect="1"/>
          </p:cNvPicPr>
          <p:nvPr/>
        </p:nvPicPr>
        <p:blipFill>
          <a:blip r:embed="rId8"/>
          <a:stretch>
            <a:fillRect/>
          </a:stretch>
        </p:blipFill>
        <p:spPr>
          <a:xfrm>
            <a:off x="4400767" y="1015995"/>
            <a:ext cx="4094713" cy="2617239"/>
          </a:xfrm>
          <a:prstGeom prst="rect">
            <a:avLst/>
          </a:prstGeom>
        </p:spPr>
      </p:pic>
      <p:pic>
        <p:nvPicPr>
          <p:cNvPr id="16" name="Picture 15">
            <a:extLst>
              <a:ext uri="{FF2B5EF4-FFF2-40B4-BE49-F238E27FC236}">
                <a16:creationId xmlns:a16="http://schemas.microsoft.com/office/drawing/2014/main" id="{0D22829F-E3F6-F388-1AF1-A5660F4A89D2}"/>
              </a:ext>
            </a:extLst>
          </p:cNvPr>
          <p:cNvPicPr>
            <a:picLocks noChangeAspect="1"/>
          </p:cNvPicPr>
          <p:nvPr/>
        </p:nvPicPr>
        <p:blipFill>
          <a:blip r:embed="rId9"/>
          <a:stretch>
            <a:fillRect/>
          </a:stretch>
        </p:blipFill>
        <p:spPr>
          <a:xfrm>
            <a:off x="4562816" y="3730399"/>
            <a:ext cx="4409975" cy="2433090"/>
          </a:xfrm>
          <a:prstGeom prst="rect">
            <a:avLst/>
          </a:prstGeom>
        </p:spPr>
      </p:pic>
    </p:spTree>
    <p:extLst>
      <p:ext uri="{BB962C8B-B14F-4D97-AF65-F5344CB8AC3E}">
        <p14:creationId xmlns:p14="http://schemas.microsoft.com/office/powerpoint/2010/main" val="31511955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06827-123F-9DC6-0635-B0F52E58257C}"/>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BCF9B85-EAB0-D6EF-87B4-B51A9AF0AC8B}"/>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818279D-02E8-1452-D0C2-0B2FFE30266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49180B1-C947-E5EE-BE38-2AF9494D6D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206D3D8-4871-1D7B-433E-CC0FC8CFAC7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25A6589-022A-DC08-08EB-9EA883F2F0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D3346E8-C681-09A5-2D37-CDCEB600E3C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55FF5D1-1876-27FD-C8A8-9BA90B60D01A}"/>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B121C8A-C514-7AEF-A3FC-46E1D641FBD2}"/>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5289CBD-BBE5-3E99-596E-51D09681B96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C7E6133-06A0-6DFF-6AAF-2481D9F220C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11A0C2DB-550B-71BA-33E5-DCB5142927E1}"/>
              </a:ext>
            </a:extLst>
          </p:cNvPr>
          <p:cNvSpPr>
            <a:spLocks noGrp="1"/>
          </p:cNvSpPr>
          <p:nvPr>
            <p:ph type="title"/>
          </p:nvPr>
        </p:nvSpPr>
        <p:spPr>
          <a:xfrm>
            <a:off x="0" y="770566"/>
            <a:ext cx="8229600" cy="639742"/>
          </a:xfrm>
        </p:spPr>
        <p:txBody>
          <a:bodyPr>
            <a:normAutofit/>
          </a:bodyPr>
          <a:lstStyle/>
          <a:p>
            <a:pPr algn="l"/>
            <a:r>
              <a:rPr lang="en-IN" sz="2000" b="1" dirty="0">
                <a:solidFill>
                  <a:srgbClr val="C00000"/>
                </a:solidFill>
              </a:rPr>
              <a:t>Solutions</a:t>
            </a:r>
            <a:endParaRPr lang="en-US" sz="2000" b="1" dirty="0">
              <a:solidFill>
                <a:srgbClr val="C00000"/>
              </a:solidFill>
            </a:endParaRPr>
          </a:p>
        </p:txBody>
      </p:sp>
      <p:pic>
        <p:nvPicPr>
          <p:cNvPr id="14" name="Content Placeholder 13">
            <a:extLst>
              <a:ext uri="{FF2B5EF4-FFF2-40B4-BE49-F238E27FC236}">
                <a16:creationId xmlns:a16="http://schemas.microsoft.com/office/drawing/2014/main" id="{702DAD00-7E36-987F-76AD-6B09A7607D71}"/>
              </a:ext>
            </a:extLst>
          </p:cNvPr>
          <p:cNvPicPr>
            <a:picLocks noGrp="1" noChangeAspect="1"/>
          </p:cNvPicPr>
          <p:nvPr>
            <p:ph idx="1"/>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337673" y="1341972"/>
            <a:ext cx="5642399" cy="1880800"/>
          </a:xfrm>
        </p:spPr>
      </p:pic>
      <p:pic>
        <p:nvPicPr>
          <p:cNvPr id="16" name="Picture 15">
            <a:extLst>
              <a:ext uri="{FF2B5EF4-FFF2-40B4-BE49-F238E27FC236}">
                <a16:creationId xmlns:a16="http://schemas.microsoft.com/office/drawing/2014/main" id="{99ED189C-DE57-868B-F4D6-4B4BB0EE3E62}"/>
              </a:ext>
            </a:extLst>
          </p:cNvPr>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a:off x="337673" y="3521086"/>
            <a:ext cx="6218727" cy="2129701"/>
          </a:xfrm>
          <a:prstGeom prst="rect">
            <a:avLst/>
          </a:prstGeom>
        </p:spPr>
      </p:pic>
    </p:spTree>
    <p:extLst>
      <p:ext uri="{BB962C8B-B14F-4D97-AF65-F5344CB8AC3E}">
        <p14:creationId xmlns:p14="http://schemas.microsoft.com/office/powerpoint/2010/main" val="223076842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C0205-3727-C06D-501B-01D1C3FAA41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4C20CBD2-BE86-1609-DE16-A5715BCF51B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ADFF160-CED7-15DC-6DE1-306060084143}"/>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BCE188C-E8EB-BB61-75FE-4BF8C46AB3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68D25A1-338E-EC00-3F36-7A9BCEA7807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70E98A3-299C-0C92-74A9-41F10D1E9C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F9B94C2-E08C-28C2-22CF-211FBDB1531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1B3CC510-FA62-9601-0655-CA297F925CB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BCA754E3-30F8-D4BA-C346-A4EA32436F9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D3ACA9C-5CC2-60FA-2485-E281D6D5F522}"/>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B3501088-6AC8-FD68-9284-39D4581D5C01}"/>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9" name="Content Placeholder 8">
            <a:extLst>
              <a:ext uri="{FF2B5EF4-FFF2-40B4-BE49-F238E27FC236}">
                <a16:creationId xmlns:a16="http://schemas.microsoft.com/office/drawing/2014/main" id="{E468D8EB-3011-118A-8F47-FF0EF8DC019F}"/>
              </a:ext>
            </a:extLst>
          </p:cNvPr>
          <p:cNvPicPr>
            <a:picLocks noGrp="1" noChangeAspect="1"/>
          </p:cNvPicPr>
          <p:nvPr>
            <p:ph idx="1"/>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323528" y="1022914"/>
            <a:ext cx="5921714" cy="1785506"/>
          </a:xfrm>
        </p:spPr>
      </p:pic>
      <p:pic>
        <p:nvPicPr>
          <p:cNvPr id="15" name="Picture 14">
            <a:extLst>
              <a:ext uri="{FF2B5EF4-FFF2-40B4-BE49-F238E27FC236}">
                <a16:creationId xmlns:a16="http://schemas.microsoft.com/office/drawing/2014/main" id="{021CB07B-FDA7-5657-14B8-B8D0BB3156CB}"/>
              </a:ext>
            </a:extLst>
          </p:cNvPr>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a:off x="502787" y="3657342"/>
            <a:ext cx="6069504" cy="1800142"/>
          </a:xfrm>
          <a:prstGeom prst="rect">
            <a:avLst/>
          </a:prstGeom>
        </p:spPr>
      </p:pic>
    </p:spTree>
    <p:extLst>
      <p:ext uri="{BB962C8B-B14F-4D97-AF65-F5344CB8AC3E}">
        <p14:creationId xmlns:p14="http://schemas.microsoft.com/office/powerpoint/2010/main" val="255184386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63980-DAFF-8536-3629-1FA543F9A0F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2F45026-9F40-7A47-A25E-E43A352CA687}"/>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E552F6C-BF76-EE80-D10F-9E83187CC0CA}"/>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A5502D6-B37C-1E8D-30D3-E23398E226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0BBE2A1D-0E75-1B74-430D-E38F6B861E7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3F8BBC6-88E8-0484-A8E3-1CECB28C16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6897CF2-9C01-BB92-AFD1-8C2FD9F78B3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EF753A4-173C-B7BC-510E-1F75B78548DD}"/>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F028A65-1973-F9C5-F1B9-DFAA8F4ED4DE}"/>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7A751B8-6A4D-614A-ECAC-7CF3904EB25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C30A6F2-6FAC-EFE3-BFD2-465E761E4483}"/>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38E905B5-5C85-14B0-BFF7-A9FFD93E9662}"/>
              </a:ext>
            </a:extLst>
          </p:cNvPr>
          <p:cNvSpPr>
            <a:spLocks noGrp="1"/>
          </p:cNvSpPr>
          <p:nvPr>
            <p:ph type="title"/>
          </p:nvPr>
        </p:nvSpPr>
        <p:spPr>
          <a:xfrm>
            <a:off x="11440" y="731837"/>
            <a:ext cx="8229600" cy="457199"/>
          </a:xfrm>
        </p:spPr>
        <p:txBody>
          <a:bodyPr>
            <a:normAutofit/>
          </a:bodyPr>
          <a:lstStyle/>
          <a:p>
            <a:pPr algn="l"/>
            <a:r>
              <a:rPr lang="en-IN" sz="2000" b="1" dirty="0">
                <a:solidFill>
                  <a:srgbClr val="C00000"/>
                </a:solidFill>
              </a:rPr>
              <a:t>Introduction to Map Reduce Programming</a:t>
            </a:r>
            <a:endParaRPr lang="en-US" sz="2000" b="1" dirty="0">
              <a:solidFill>
                <a:srgbClr val="C00000"/>
              </a:solidFill>
            </a:endParaRPr>
          </a:p>
        </p:txBody>
      </p:sp>
      <p:sp>
        <p:nvSpPr>
          <p:cNvPr id="8" name="Content Placeholder 7">
            <a:extLst>
              <a:ext uri="{FF2B5EF4-FFF2-40B4-BE49-F238E27FC236}">
                <a16:creationId xmlns:a16="http://schemas.microsoft.com/office/drawing/2014/main" id="{E2088C29-BAAE-8D1F-1CFD-48A143384609}"/>
              </a:ext>
            </a:extLst>
          </p:cNvPr>
          <p:cNvSpPr>
            <a:spLocks noGrp="1"/>
          </p:cNvSpPr>
          <p:nvPr>
            <p:ph idx="1"/>
          </p:nvPr>
        </p:nvSpPr>
        <p:spPr>
          <a:xfrm>
            <a:off x="11440" y="1189036"/>
            <a:ext cx="8881040" cy="4937127"/>
          </a:xfrm>
        </p:spPr>
        <p:txBody>
          <a:bodyPr>
            <a:normAutofit/>
          </a:bodyPr>
          <a:lstStyle/>
          <a:p>
            <a:pPr algn="just">
              <a:lnSpc>
                <a:spcPct val="150000"/>
              </a:lnSpc>
              <a:spcBef>
                <a:spcPts val="0"/>
              </a:spcBef>
              <a:buFont typeface="Wingdings" panose="05000000000000000000" pitchFamily="2" charset="2"/>
              <a:buChar char="§"/>
            </a:pPr>
            <a:r>
              <a:rPr lang="en-IN" sz="2000" dirty="0"/>
              <a:t>In MapReduce Programming, Jobs (Applications) are split into a set of </a:t>
            </a:r>
            <a:r>
              <a:rPr lang="en-IN" sz="2000" dirty="0">
                <a:solidFill>
                  <a:schemeClr val="tx2"/>
                </a:solidFill>
              </a:rPr>
              <a:t>map tasks </a:t>
            </a:r>
            <a:r>
              <a:rPr lang="en-IN" sz="2000" dirty="0"/>
              <a:t>and </a:t>
            </a:r>
            <a:r>
              <a:rPr lang="en-IN" sz="2000" dirty="0">
                <a:solidFill>
                  <a:schemeClr val="tx2"/>
                </a:solidFill>
              </a:rPr>
              <a:t>reduce tasks</a:t>
            </a:r>
            <a:r>
              <a:rPr lang="en-IN" sz="2000" dirty="0"/>
              <a:t>. Then these tasks are executed in a distributed fashion on Hadoop cluster. </a:t>
            </a:r>
          </a:p>
          <a:p>
            <a:pPr algn="just">
              <a:lnSpc>
                <a:spcPct val="150000"/>
              </a:lnSpc>
              <a:spcBef>
                <a:spcPts val="0"/>
              </a:spcBef>
              <a:buFont typeface="Wingdings" panose="05000000000000000000" pitchFamily="2" charset="2"/>
              <a:buChar char="§"/>
            </a:pPr>
            <a:r>
              <a:rPr lang="en-IN" sz="2000" dirty="0"/>
              <a:t>Each task processes small subset of data that has been assigned to it. This way, Hadoop distributes the load across the cluster. </a:t>
            </a:r>
          </a:p>
          <a:p>
            <a:pPr algn="just">
              <a:lnSpc>
                <a:spcPct val="150000"/>
              </a:lnSpc>
              <a:spcBef>
                <a:spcPts val="0"/>
              </a:spcBef>
              <a:buFont typeface="Wingdings" panose="05000000000000000000" pitchFamily="2" charset="2"/>
              <a:buChar char="§"/>
            </a:pPr>
            <a:r>
              <a:rPr lang="en-IN" sz="2000" dirty="0"/>
              <a:t>MapReduce job takes a set of files that is stored in HDFS as input. </a:t>
            </a:r>
          </a:p>
          <a:p>
            <a:pPr algn="just">
              <a:lnSpc>
                <a:spcPct val="150000"/>
              </a:lnSpc>
              <a:spcBef>
                <a:spcPts val="0"/>
              </a:spcBef>
              <a:buFont typeface="Wingdings" panose="05000000000000000000" pitchFamily="2" charset="2"/>
              <a:buChar char="§"/>
            </a:pPr>
            <a:r>
              <a:rPr lang="en-IN" sz="2000" dirty="0"/>
              <a:t>Map task takes care of </a:t>
            </a:r>
            <a:r>
              <a:rPr lang="en-IN" sz="2000" dirty="0">
                <a:solidFill>
                  <a:schemeClr val="tx2"/>
                </a:solidFill>
              </a:rPr>
              <a:t>loading</a:t>
            </a:r>
            <a:r>
              <a:rPr lang="en-IN" sz="2000" dirty="0"/>
              <a:t>, </a:t>
            </a:r>
            <a:r>
              <a:rPr lang="en-IN" sz="2000" dirty="0">
                <a:solidFill>
                  <a:schemeClr val="tx2"/>
                </a:solidFill>
              </a:rPr>
              <a:t>parsing</a:t>
            </a:r>
            <a:r>
              <a:rPr lang="en-IN" sz="2000" dirty="0"/>
              <a:t>, </a:t>
            </a:r>
            <a:r>
              <a:rPr lang="en-IN" sz="2000" dirty="0">
                <a:solidFill>
                  <a:schemeClr val="tx2"/>
                </a:solidFill>
              </a:rPr>
              <a:t>transforming</a:t>
            </a:r>
            <a:r>
              <a:rPr lang="en-IN" sz="2000" dirty="0"/>
              <a:t>, and </a:t>
            </a:r>
            <a:r>
              <a:rPr lang="en-IN" sz="2000" dirty="0">
                <a:solidFill>
                  <a:schemeClr val="tx2"/>
                </a:solidFill>
              </a:rPr>
              <a:t>filtering</a:t>
            </a:r>
            <a:r>
              <a:rPr lang="en-IN" sz="2000" dirty="0"/>
              <a:t>. </a:t>
            </a:r>
          </a:p>
          <a:p>
            <a:pPr algn="just">
              <a:lnSpc>
                <a:spcPct val="150000"/>
              </a:lnSpc>
              <a:spcBef>
                <a:spcPts val="0"/>
              </a:spcBef>
              <a:buFont typeface="Wingdings" panose="05000000000000000000" pitchFamily="2" charset="2"/>
              <a:buChar char="§"/>
            </a:pPr>
            <a:r>
              <a:rPr lang="en-IN" sz="2000" dirty="0"/>
              <a:t>The responsibility of reduce task is </a:t>
            </a:r>
            <a:r>
              <a:rPr lang="en-IN" sz="2000" dirty="0">
                <a:solidFill>
                  <a:schemeClr val="tx2"/>
                </a:solidFill>
              </a:rPr>
              <a:t>grouping</a:t>
            </a:r>
            <a:r>
              <a:rPr lang="en-IN" sz="2000" dirty="0"/>
              <a:t> and </a:t>
            </a:r>
            <a:r>
              <a:rPr lang="en-IN" sz="2000" dirty="0">
                <a:solidFill>
                  <a:schemeClr val="tx2"/>
                </a:solidFill>
              </a:rPr>
              <a:t>aggregating</a:t>
            </a:r>
            <a:r>
              <a:rPr lang="en-IN" sz="2000" dirty="0"/>
              <a:t> data that is produced by map tasks to generate final output. </a:t>
            </a:r>
            <a:endParaRPr lang="en-US" sz="2000" dirty="0"/>
          </a:p>
        </p:txBody>
      </p:sp>
    </p:spTree>
    <p:extLst>
      <p:ext uri="{BB962C8B-B14F-4D97-AF65-F5344CB8AC3E}">
        <p14:creationId xmlns:p14="http://schemas.microsoft.com/office/powerpoint/2010/main" val="304484612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6431D-144F-03C8-CE95-74D3E4E5CB3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FA34180-7082-456F-50E0-890679D7A8D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A828583-27A0-C9AD-AE29-0D59D083B12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14AB926-E59E-A0A1-C629-D5E3C99C3E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B8E515B-18D0-D01A-4323-09B2729C845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D465CFD-9D8C-5223-1C94-67A8D91008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21E9CD6-F54A-76A7-7E71-B77DFDAD5B3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A0A1479A-F7A9-3853-BAD7-08CA73154E1D}"/>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59EF017A-3BD0-5F60-E839-41A15241005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2CE0F5A-1F02-90C3-A75E-9A2A340A88A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F7AD536-B283-1C8E-F69E-67316E2AE6E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47E82268-6F50-737D-2EDD-CA5DF55BE838}"/>
              </a:ext>
            </a:extLst>
          </p:cNvPr>
          <p:cNvSpPr>
            <a:spLocks noGrp="1"/>
          </p:cNvSpPr>
          <p:nvPr>
            <p:ph idx="1"/>
          </p:nvPr>
        </p:nvSpPr>
        <p:spPr>
          <a:xfrm>
            <a:off x="1" y="797940"/>
            <a:ext cx="9051416" cy="5438528"/>
          </a:xfrm>
        </p:spPr>
        <p:txBody>
          <a:bodyPr>
            <a:normAutofit/>
          </a:bodyPr>
          <a:lstStyle/>
          <a:p>
            <a:pPr algn="just">
              <a:lnSpc>
                <a:spcPts val="2400"/>
              </a:lnSpc>
              <a:spcBef>
                <a:spcPts val="0"/>
              </a:spcBef>
              <a:buFont typeface="Wingdings" panose="05000000000000000000" pitchFamily="2" charset="2"/>
              <a:buChar char="§"/>
            </a:pPr>
            <a:r>
              <a:rPr lang="en-IN" sz="2000" dirty="0"/>
              <a:t>Each map task is broken into the following phases</a:t>
            </a:r>
          </a:p>
          <a:p>
            <a:pPr marL="1262063" indent="-366713" algn="just">
              <a:lnSpc>
                <a:spcPts val="2400"/>
              </a:lnSpc>
              <a:spcBef>
                <a:spcPts val="0"/>
              </a:spcBef>
              <a:buFont typeface="+mj-lt"/>
              <a:buAutoNum type="arabicPeriod"/>
            </a:pPr>
            <a:r>
              <a:rPr lang="en-IN" sz="2000" dirty="0" err="1"/>
              <a:t>RecordReader</a:t>
            </a:r>
            <a:endParaRPr lang="en-IN" sz="2000" dirty="0"/>
          </a:p>
          <a:p>
            <a:pPr marL="1262063" indent="-366713" algn="just">
              <a:lnSpc>
                <a:spcPts val="2400"/>
              </a:lnSpc>
              <a:spcBef>
                <a:spcPts val="0"/>
              </a:spcBef>
              <a:buFont typeface="+mj-lt"/>
              <a:buAutoNum type="arabicPeriod"/>
            </a:pPr>
            <a:r>
              <a:rPr lang="en-IN" sz="2000" dirty="0"/>
              <a:t>Mapper</a:t>
            </a:r>
          </a:p>
          <a:p>
            <a:pPr marL="1262063" indent="-366713" algn="just">
              <a:lnSpc>
                <a:spcPts val="2400"/>
              </a:lnSpc>
              <a:spcBef>
                <a:spcPts val="0"/>
              </a:spcBef>
              <a:buFont typeface="+mj-lt"/>
              <a:buAutoNum type="arabicPeriod"/>
            </a:pPr>
            <a:r>
              <a:rPr lang="en-IN" sz="2000" dirty="0"/>
              <a:t>Combiner</a:t>
            </a:r>
          </a:p>
          <a:p>
            <a:pPr marL="1262063" indent="-366713" algn="just">
              <a:lnSpc>
                <a:spcPts val="2400"/>
              </a:lnSpc>
              <a:spcBef>
                <a:spcPts val="0"/>
              </a:spcBef>
              <a:buFont typeface="+mj-lt"/>
              <a:buAutoNum type="arabicPeriod"/>
            </a:pPr>
            <a:r>
              <a:rPr lang="en-IN" sz="2000" dirty="0"/>
              <a:t>Partitioner.</a:t>
            </a:r>
          </a:p>
          <a:p>
            <a:pPr algn="just">
              <a:lnSpc>
                <a:spcPts val="2400"/>
              </a:lnSpc>
              <a:spcBef>
                <a:spcPts val="0"/>
              </a:spcBef>
              <a:buFont typeface="Wingdings" panose="05000000000000000000" pitchFamily="2" charset="2"/>
              <a:buChar char="§"/>
            </a:pPr>
            <a:r>
              <a:rPr lang="en-IN" sz="2000" dirty="0"/>
              <a:t>The output produced by map task is known as intermediate keys and values. These intermediate keys an values are sent to reducer. The reduce tasks are broken into the following phases: </a:t>
            </a:r>
          </a:p>
          <a:p>
            <a:pPr marL="1169988" indent="-274638" algn="just">
              <a:lnSpc>
                <a:spcPts val="2400"/>
              </a:lnSpc>
              <a:spcBef>
                <a:spcPts val="0"/>
              </a:spcBef>
              <a:buFont typeface="+mj-lt"/>
              <a:buAutoNum type="arabicPeriod"/>
            </a:pPr>
            <a:r>
              <a:rPr lang="en-IN" sz="2000" dirty="0"/>
              <a:t>Shuffle.</a:t>
            </a:r>
          </a:p>
          <a:p>
            <a:pPr marL="1169988" indent="-274638" algn="just">
              <a:lnSpc>
                <a:spcPts val="2400"/>
              </a:lnSpc>
              <a:spcBef>
                <a:spcPts val="0"/>
              </a:spcBef>
              <a:buFont typeface="+mj-lt"/>
              <a:buAutoNum type="arabicPeriod"/>
            </a:pPr>
            <a:r>
              <a:rPr lang="en-IN" sz="2000" dirty="0"/>
              <a:t>Sort. </a:t>
            </a:r>
          </a:p>
          <a:p>
            <a:pPr marL="1169988" indent="-274638" algn="just">
              <a:lnSpc>
                <a:spcPts val="2400"/>
              </a:lnSpc>
              <a:spcBef>
                <a:spcPts val="0"/>
              </a:spcBef>
              <a:buFont typeface="+mj-lt"/>
              <a:buAutoNum type="arabicPeriod"/>
            </a:pPr>
            <a:r>
              <a:rPr lang="en-IN" sz="2000" dirty="0"/>
              <a:t>Reducer. </a:t>
            </a:r>
          </a:p>
          <a:p>
            <a:pPr marL="1169988" indent="-274638" algn="just">
              <a:lnSpc>
                <a:spcPts val="2400"/>
              </a:lnSpc>
              <a:spcBef>
                <a:spcPts val="0"/>
              </a:spcBef>
              <a:buFont typeface="+mj-lt"/>
              <a:buAutoNum type="arabicPeriod"/>
            </a:pPr>
            <a:r>
              <a:rPr lang="en-IN" sz="2000" dirty="0"/>
              <a:t>Output Format.</a:t>
            </a:r>
          </a:p>
          <a:p>
            <a:pPr marL="365125" indent="-365125" algn="just">
              <a:lnSpc>
                <a:spcPts val="2400"/>
              </a:lnSpc>
              <a:spcBef>
                <a:spcPts val="0"/>
              </a:spcBef>
              <a:buFont typeface="Wingdings" panose="05000000000000000000" pitchFamily="2" charset="2"/>
              <a:buChar char="§"/>
            </a:pPr>
            <a:r>
              <a:rPr lang="en-IN" sz="2200" dirty="0"/>
              <a:t>Hadoop assigns map tasks to the </a:t>
            </a:r>
            <a:r>
              <a:rPr lang="en-IN" sz="2200" dirty="0" err="1"/>
              <a:t>DataNode</a:t>
            </a:r>
            <a:r>
              <a:rPr lang="en-IN" sz="2200" dirty="0"/>
              <a:t> where the actual data to be processed resides. This way, Hadoop ensures </a:t>
            </a:r>
            <a:r>
              <a:rPr lang="en-IN" sz="2200" dirty="0">
                <a:solidFill>
                  <a:schemeClr val="tx2"/>
                </a:solidFill>
              </a:rPr>
              <a:t>Data locality</a:t>
            </a:r>
            <a:r>
              <a:rPr lang="en-IN" sz="2200" dirty="0"/>
              <a:t>. </a:t>
            </a:r>
          </a:p>
          <a:p>
            <a:pPr marL="365125" indent="-365125" algn="just">
              <a:lnSpc>
                <a:spcPts val="2400"/>
              </a:lnSpc>
              <a:spcBef>
                <a:spcPts val="0"/>
              </a:spcBef>
              <a:buFont typeface="Wingdings" panose="05000000000000000000" pitchFamily="2" charset="2"/>
              <a:buChar char="§"/>
            </a:pPr>
            <a:r>
              <a:rPr lang="en-IN" sz="2200" dirty="0"/>
              <a:t>Data locality means that data is not moved over network; only computational code is moved to process data which saves network bandwidth. </a:t>
            </a:r>
          </a:p>
        </p:txBody>
      </p:sp>
    </p:spTree>
    <p:extLst>
      <p:ext uri="{BB962C8B-B14F-4D97-AF65-F5344CB8AC3E}">
        <p14:creationId xmlns:p14="http://schemas.microsoft.com/office/powerpoint/2010/main" val="9881060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D50DC-62E1-EF62-80B0-C0DA17C346E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80F8BCE-4B9C-9A81-0935-E9D9FB773A17}"/>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BF9E79D-642C-0C26-85B8-4B0625B7215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FC596FBD-94B9-4F3E-5CDF-B5DB7067EE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49DC98D-70B3-99B7-4739-CDBE44DE62A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5418935-4696-1DF4-C605-58FD643E45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F465394E-F977-C576-8C67-DA9D9E057D3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3A5ADC1-D8AA-67C6-61ED-0E6D76F1ECA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4460807-804B-2DB3-0503-559A63AF2C32}"/>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D09D798-C35E-252A-5DC6-335E19F7ED86}"/>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B92D202C-B0BF-9085-F574-F726526A51B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46550E1B-56B6-D6B0-4CCA-A430FD129995}"/>
              </a:ext>
            </a:extLst>
          </p:cNvPr>
          <p:cNvSpPr>
            <a:spLocks noGrp="1"/>
          </p:cNvSpPr>
          <p:nvPr>
            <p:ph type="title"/>
          </p:nvPr>
        </p:nvSpPr>
        <p:spPr>
          <a:xfrm>
            <a:off x="81201" y="752435"/>
            <a:ext cx="8229600" cy="612961"/>
          </a:xfrm>
        </p:spPr>
        <p:txBody>
          <a:bodyPr>
            <a:normAutofit/>
          </a:bodyPr>
          <a:lstStyle/>
          <a:p>
            <a:pPr algn="l"/>
            <a:r>
              <a:rPr lang="en-US" sz="2000" b="1" dirty="0">
                <a:solidFill>
                  <a:srgbClr val="C00000"/>
                </a:solidFill>
              </a:rPr>
              <a:t>MAPPER </a:t>
            </a:r>
          </a:p>
        </p:txBody>
      </p:sp>
      <p:sp>
        <p:nvSpPr>
          <p:cNvPr id="8" name="Content Placeholder 7">
            <a:extLst>
              <a:ext uri="{FF2B5EF4-FFF2-40B4-BE49-F238E27FC236}">
                <a16:creationId xmlns:a16="http://schemas.microsoft.com/office/drawing/2014/main" id="{539CACA9-DCB2-1CFE-D3B5-30DED13034DE}"/>
              </a:ext>
            </a:extLst>
          </p:cNvPr>
          <p:cNvSpPr>
            <a:spLocks noGrp="1"/>
          </p:cNvSpPr>
          <p:nvPr>
            <p:ph idx="1"/>
          </p:nvPr>
        </p:nvSpPr>
        <p:spPr>
          <a:xfrm>
            <a:off x="81201" y="1365396"/>
            <a:ext cx="8970216" cy="4911592"/>
          </a:xfrm>
        </p:spPr>
        <p:txBody>
          <a:bodyPr>
            <a:normAutofit lnSpcReduction="10000"/>
          </a:bodyPr>
          <a:lstStyle/>
          <a:p>
            <a:pPr algn="just">
              <a:lnSpc>
                <a:spcPct val="150000"/>
              </a:lnSpc>
              <a:spcBef>
                <a:spcPts val="0"/>
              </a:spcBef>
              <a:buFont typeface="Wingdings" panose="05000000000000000000" pitchFamily="2" charset="2"/>
              <a:buChar char="§"/>
            </a:pPr>
            <a:r>
              <a:rPr lang="en-IN" sz="2000" dirty="0"/>
              <a:t>A mapper maps the input key-value pairs into a set of intermediate key-value pairs. </a:t>
            </a:r>
          </a:p>
          <a:p>
            <a:pPr algn="just">
              <a:lnSpc>
                <a:spcPct val="150000"/>
              </a:lnSpc>
              <a:spcBef>
                <a:spcPts val="0"/>
              </a:spcBef>
              <a:buFont typeface="Wingdings" panose="05000000000000000000" pitchFamily="2" charset="2"/>
              <a:buChar char="§"/>
            </a:pPr>
            <a:r>
              <a:rPr lang="en-IN" sz="2000" dirty="0"/>
              <a:t>Maps are individual tasks that have the responsibility of transforming input records into intermediate key-value pairs. </a:t>
            </a:r>
          </a:p>
          <a:p>
            <a:pPr marL="457200" indent="-182563" algn="just">
              <a:lnSpc>
                <a:spcPct val="150000"/>
              </a:lnSpc>
              <a:spcBef>
                <a:spcPts val="0"/>
              </a:spcBef>
              <a:buFont typeface="+mj-lt"/>
              <a:buAutoNum type="arabicPeriod"/>
            </a:pPr>
            <a:r>
              <a:rPr lang="en-IN" sz="2000" b="1" dirty="0"/>
              <a:t> </a:t>
            </a:r>
            <a:r>
              <a:rPr lang="en-IN" sz="2000" b="1" dirty="0" err="1"/>
              <a:t>RecordReader</a:t>
            </a:r>
            <a:r>
              <a:rPr lang="en-IN" sz="2000" b="1" dirty="0"/>
              <a:t>: </a:t>
            </a:r>
            <a:r>
              <a:rPr lang="en-IN" sz="2000" dirty="0" err="1"/>
              <a:t>RecordReader</a:t>
            </a:r>
            <a:r>
              <a:rPr lang="en-IN" sz="2000" dirty="0"/>
              <a:t> converts a byte-oriented view of the input into a record-oriented view and presents it to the Mapper tasks. It presents the tasks with keys and values. Generally the key is the positional information and value is a chunk of data that constitutes the record. </a:t>
            </a:r>
          </a:p>
          <a:p>
            <a:pPr marL="457200" indent="-182563" algn="just">
              <a:lnSpc>
                <a:spcPct val="150000"/>
              </a:lnSpc>
              <a:spcBef>
                <a:spcPts val="0"/>
              </a:spcBef>
              <a:buFont typeface="+mj-lt"/>
              <a:buAutoNum type="arabicPeriod"/>
            </a:pPr>
            <a:r>
              <a:rPr lang="en-IN" sz="2000" b="1" dirty="0"/>
              <a:t>Map:</a:t>
            </a:r>
            <a:r>
              <a:rPr lang="en-IN" sz="2000" dirty="0"/>
              <a:t> Map function works on the key-value pair produced by </a:t>
            </a:r>
            <a:r>
              <a:rPr lang="en-IN" sz="2000" dirty="0" err="1"/>
              <a:t>RecordReader</a:t>
            </a:r>
            <a:r>
              <a:rPr lang="en-IN" sz="2000" dirty="0"/>
              <a:t> and generates zero or more intermediate key-value pairs. The Map/Reduce decides the key-value pair based on the context. </a:t>
            </a:r>
            <a:endParaRPr lang="en-US" sz="2000" dirty="0"/>
          </a:p>
          <a:p>
            <a:pPr marL="457200" indent="-182563" algn="just">
              <a:lnSpc>
                <a:spcPct val="150000"/>
              </a:lnSpc>
              <a:spcBef>
                <a:spcPts val="0"/>
              </a:spcBef>
              <a:buFont typeface="+mj-lt"/>
              <a:buAutoNum type="arabicPeriod"/>
            </a:pPr>
            <a:endParaRPr lang="en-IN" sz="2000" dirty="0"/>
          </a:p>
        </p:txBody>
      </p:sp>
    </p:spTree>
    <p:extLst>
      <p:ext uri="{BB962C8B-B14F-4D97-AF65-F5344CB8AC3E}">
        <p14:creationId xmlns:p14="http://schemas.microsoft.com/office/powerpoint/2010/main" val="390303015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740FE-9540-AB99-012D-49D17E6D3CE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24B15C03-210C-9445-FFD9-B692E33568F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727D8EA-B86C-D59E-F4B0-DBAC0578D6AC}"/>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5F42835-DCEE-9983-E66D-ED83D9BE75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2EC36E7-1F1F-ABB6-3E84-742D022AE7A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B405F29-0712-8C0D-4B4D-7344B81010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12DC3B2-706C-0D1F-CE39-45A7F9FA136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D13B45A-7911-6800-C8F6-CA109DC9604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0F66278-8FF0-C820-ED2D-2662ADEA9491}"/>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BF7A9ED-4A19-0739-72EB-0B5FF778B01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BF2A1ED-4D04-4470-2E3B-C1E12EA2F96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3655F6AB-69CA-170F-D9A4-28D0BD8F32E1}"/>
              </a:ext>
            </a:extLst>
          </p:cNvPr>
          <p:cNvSpPr>
            <a:spLocks noGrp="1"/>
          </p:cNvSpPr>
          <p:nvPr>
            <p:ph idx="1"/>
          </p:nvPr>
        </p:nvSpPr>
        <p:spPr>
          <a:xfrm>
            <a:off x="92041" y="903261"/>
            <a:ext cx="8871905" cy="5207333"/>
          </a:xfrm>
        </p:spPr>
        <p:txBody>
          <a:bodyPr>
            <a:normAutofit/>
          </a:bodyPr>
          <a:lstStyle/>
          <a:p>
            <a:pPr marL="365125" indent="-365125" algn="just">
              <a:lnSpc>
                <a:spcPct val="150000"/>
              </a:lnSpc>
              <a:spcBef>
                <a:spcPts val="0"/>
              </a:spcBef>
              <a:buFont typeface="+mj-lt"/>
              <a:buAutoNum type="arabicPeriod" startAt="3"/>
            </a:pPr>
            <a:r>
              <a:rPr lang="en-IN" sz="2000" b="1" dirty="0"/>
              <a:t>Combiner: </a:t>
            </a:r>
            <a:r>
              <a:rPr lang="en-IN" sz="2000" dirty="0"/>
              <a:t>It is an optional function but provides high performance in terms of network bandwidth and disk space. It takes intermediate key-value pair provided by mapper and applies user-specific aggregate function to only that mapper. It is also known as </a:t>
            </a:r>
            <a:r>
              <a:rPr lang="en-IN" sz="2000" dirty="0">
                <a:solidFill>
                  <a:schemeClr val="tx2"/>
                </a:solidFill>
              </a:rPr>
              <a:t>local reducer</a:t>
            </a:r>
            <a:r>
              <a:rPr lang="en-IN" sz="2000" dirty="0"/>
              <a:t>. </a:t>
            </a:r>
          </a:p>
          <a:p>
            <a:pPr marL="365125" indent="-365125" algn="just">
              <a:lnSpc>
                <a:spcPct val="150000"/>
              </a:lnSpc>
              <a:spcBef>
                <a:spcPts val="0"/>
              </a:spcBef>
              <a:buFont typeface="+mj-lt"/>
              <a:buAutoNum type="arabicPeriod" startAt="3"/>
            </a:pPr>
            <a:r>
              <a:rPr lang="en-IN" sz="2000" b="1" dirty="0"/>
              <a:t>Partitioner:</a:t>
            </a:r>
            <a:r>
              <a:rPr lang="en-IN" sz="2000" dirty="0"/>
              <a:t> The partitioner takes the intermediate key-value pairs produced by the mapper splits them into shard, and sends the shard to the particular reducer as per the user-specific code. Usually, the key with same values goes to the same reducer. The partitioned data of each map task is written to the local disk of that machine and pulled by the respective reducer.</a:t>
            </a:r>
          </a:p>
        </p:txBody>
      </p:sp>
    </p:spTree>
    <p:extLst>
      <p:ext uri="{BB962C8B-B14F-4D97-AF65-F5344CB8AC3E}">
        <p14:creationId xmlns:p14="http://schemas.microsoft.com/office/powerpoint/2010/main" val="324951351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6B1F8-68D5-2D4A-4BDC-97114F76A78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1038280-5FE8-0640-D0DA-FF910DC9D1E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5EB71667-7937-90F3-BAC2-B206BF38D785}"/>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C8DD5DD-CD6F-E124-952C-0F3A45E39D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92C5CA4-4EB6-9ECC-8AFC-86BE17BACAE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282BE72-85A3-16CB-DE39-BFC9793843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0B972A1-5204-6C67-1E8C-CB7429DFDA7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6905070-65AA-5387-8B5B-01D771C4491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8570CED1-68C8-7B7D-C354-8D63645555F1}"/>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3AFFD05-C5CA-F0C0-1120-BAFA03300D6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8390588-1461-6AC0-15A3-C25114FD7BB0}"/>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14" name="Content Placeholder 13">
            <a:extLst>
              <a:ext uri="{FF2B5EF4-FFF2-40B4-BE49-F238E27FC236}">
                <a16:creationId xmlns:a16="http://schemas.microsoft.com/office/drawing/2014/main" id="{2BA19472-6526-C68A-B302-9CD6C818DD8B}"/>
              </a:ext>
            </a:extLst>
          </p:cNvPr>
          <p:cNvPicPr>
            <a:picLocks noGrp="1" noChangeAspect="1"/>
          </p:cNvPicPr>
          <p:nvPr>
            <p:ph idx="1"/>
          </p:nvPr>
        </p:nvPicPr>
        <p:blipFill>
          <a:blip r:embed="rId7"/>
          <a:srcRect t="13168" b="1563"/>
          <a:stretch/>
        </p:blipFill>
        <p:spPr>
          <a:xfrm>
            <a:off x="374848" y="1105916"/>
            <a:ext cx="8229600" cy="3672409"/>
          </a:xfrm>
          <a:prstGeom prst="rect">
            <a:avLst/>
          </a:prstGeom>
        </p:spPr>
      </p:pic>
    </p:spTree>
    <p:extLst>
      <p:ext uri="{BB962C8B-B14F-4D97-AF65-F5344CB8AC3E}">
        <p14:creationId xmlns:p14="http://schemas.microsoft.com/office/powerpoint/2010/main" val="51737920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3DC4E-736D-7FF4-8C1A-EBE3D932E27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4867D577-6DF2-A864-1D89-FA52DC45E7C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2A51F2E-0949-6F2E-02F0-1BC13F5FCC3A}"/>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B475E85-2813-3F40-57EB-D40D28A53D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8C0EDCF-14BD-27BB-0FAF-567C037E3CF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4D4667E-9512-3758-EF32-A56CF8D150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8814F47-2446-F111-A51A-0DDD68F4570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FAFC952A-D2BB-149F-6D58-003B9BAF21A5}"/>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6B39836-DEF0-9F12-BBF4-0D50AF0C8E8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5BF4539-9DAD-FAEA-DB36-6BB03D8809F1}"/>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1925705-1C8A-4483-873C-FB8FD7C273C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1C48B70B-9F15-D821-5148-AB554D12C005}"/>
              </a:ext>
            </a:extLst>
          </p:cNvPr>
          <p:cNvSpPr>
            <a:spLocks noGrp="1"/>
          </p:cNvSpPr>
          <p:nvPr>
            <p:ph idx="1"/>
          </p:nvPr>
        </p:nvSpPr>
        <p:spPr>
          <a:xfrm>
            <a:off x="179513" y="962522"/>
            <a:ext cx="8871904" cy="5163642"/>
          </a:xfrm>
        </p:spPr>
        <p:txBody>
          <a:bodyPr>
            <a:normAutofit/>
          </a:bodyPr>
          <a:lstStyle/>
          <a:p>
            <a:pPr marL="0" indent="0">
              <a:buNone/>
            </a:pPr>
            <a:r>
              <a:rPr lang="en-IN" sz="2000" b="1" dirty="0">
                <a:latin typeface="+mj-lt"/>
              </a:rPr>
              <a:t>Example</a:t>
            </a:r>
          </a:p>
          <a:p>
            <a:pPr algn="just">
              <a:buFont typeface="Wingdings" panose="05000000000000000000" pitchFamily="2" charset="2"/>
              <a:buChar char="§"/>
            </a:pPr>
            <a:r>
              <a:rPr lang="en-IN" sz="2000" b="0" i="0" dirty="0">
                <a:solidFill>
                  <a:srgbClr val="323E48"/>
                </a:solidFill>
                <a:effectLst/>
                <a:latin typeface="+mj-lt"/>
              </a:rPr>
              <a:t>For simplification, let's assume that the Hadoop framework runs just four mappers. Mapper 1, Mapper 2, Mapper 3, and Mapper 4.</a:t>
            </a:r>
          </a:p>
          <a:p>
            <a:pPr algn="just">
              <a:spcBef>
                <a:spcPts val="1200"/>
              </a:spcBef>
              <a:spcAft>
                <a:spcPts val="1200"/>
              </a:spcAft>
              <a:buFont typeface="Wingdings" panose="05000000000000000000" pitchFamily="2" charset="2"/>
              <a:buChar char="§"/>
            </a:pPr>
            <a:r>
              <a:rPr lang="en-IN" sz="2000" b="0" i="0" dirty="0">
                <a:solidFill>
                  <a:srgbClr val="323E48"/>
                </a:solidFill>
                <a:effectLst/>
                <a:latin typeface="+mj-lt"/>
              </a:rPr>
              <a:t>The value input to the mapper is one record of the log file. The key could be a text string such as "file name + line number." The mapper, then, processes each record of the log file to produce key value pairs. Here, we will just use a filler for the value as '1.' The output from the mappers look like this:</a:t>
            </a:r>
          </a:p>
          <a:p>
            <a:pPr>
              <a:spcBef>
                <a:spcPts val="1200"/>
              </a:spcBef>
              <a:spcAft>
                <a:spcPts val="1200"/>
              </a:spcAft>
            </a:pPr>
            <a:r>
              <a:rPr lang="en-IN" sz="1600" b="0" i="0" dirty="0">
                <a:solidFill>
                  <a:srgbClr val="323E48"/>
                </a:solidFill>
                <a:effectLst/>
                <a:latin typeface="+mj-lt"/>
              </a:rPr>
              <a:t>Mapper 1 -&gt; &lt;Exception A, 1&gt;, &lt;Exception B, 1&gt;, &lt;Exception A, 1&gt;, &lt;Exception C, 1&gt;, &lt;Exception A, 1&gt;</a:t>
            </a:r>
            <a:br>
              <a:rPr lang="en-IN" sz="1600" b="0" i="0" dirty="0">
                <a:solidFill>
                  <a:srgbClr val="323E48"/>
                </a:solidFill>
                <a:effectLst/>
                <a:latin typeface="+mj-lt"/>
              </a:rPr>
            </a:br>
            <a:r>
              <a:rPr lang="en-IN" sz="1600" b="0" i="0" dirty="0">
                <a:solidFill>
                  <a:srgbClr val="323E48"/>
                </a:solidFill>
                <a:effectLst/>
                <a:latin typeface="+mj-lt"/>
              </a:rPr>
              <a:t>Mapper 2 -&gt; &lt;Exception B, 1&gt;, &lt;Exception B, 1&gt;, &lt;Exception A, 1&gt;, &lt;Exception A, 1&gt;</a:t>
            </a:r>
            <a:br>
              <a:rPr lang="en-IN" sz="1600" b="0" i="0" dirty="0">
                <a:solidFill>
                  <a:srgbClr val="323E48"/>
                </a:solidFill>
                <a:effectLst/>
                <a:latin typeface="+mj-lt"/>
              </a:rPr>
            </a:br>
            <a:r>
              <a:rPr lang="en-IN" sz="1600" b="0" i="0" dirty="0">
                <a:solidFill>
                  <a:srgbClr val="323E48"/>
                </a:solidFill>
                <a:effectLst/>
                <a:latin typeface="+mj-lt"/>
              </a:rPr>
              <a:t>Mapper 3 -&gt; &lt;Exception A, 1&gt;, &lt;Exception C, 1&gt;, &lt;Exception A, 1&gt;, &lt;Exception B, 1&gt;, &lt;Exception A, 1&gt;</a:t>
            </a:r>
            <a:br>
              <a:rPr lang="en-IN" sz="1600" b="0" i="0" dirty="0">
                <a:solidFill>
                  <a:srgbClr val="323E48"/>
                </a:solidFill>
                <a:effectLst/>
                <a:latin typeface="+mj-lt"/>
              </a:rPr>
            </a:br>
            <a:r>
              <a:rPr lang="en-IN" sz="1600" b="0" i="0" dirty="0">
                <a:solidFill>
                  <a:srgbClr val="323E48"/>
                </a:solidFill>
                <a:effectLst/>
                <a:latin typeface="+mj-lt"/>
              </a:rPr>
              <a:t>Mapper 4 -&gt; &lt;Exception B, 1&gt;, &lt;Exception C, 1&gt;, &lt;Exception C, 1&gt;, &lt;Exception A, 1&gt;</a:t>
            </a:r>
          </a:p>
          <a:p>
            <a:pPr algn="just"/>
            <a:endParaRPr lang="en-IN" sz="2000" dirty="0">
              <a:latin typeface="+mj-lt"/>
            </a:endParaRPr>
          </a:p>
        </p:txBody>
      </p:sp>
    </p:spTree>
    <p:extLst>
      <p:ext uri="{BB962C8B-B14F-4D97-AF65-F5344CB8AC3E}">
        <p14:creationId xmlns:p14="http://schemas.microsoft.com/office/powerpoint/2010/main" val="3475824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0F310-640B-B129-82A7-F49A99CE3A4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6BA6923-21E9-EC52-51C5-68861171243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07B710D-91BE-94FF-A1EC-996893C2F812}"/>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E93A8C01-BAFB-5CEC-7BEE-5F4686679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3942BB5-12B0-C011-D2AA-F403D8155C0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A1422EF-A3EF-9145-DCA5-376A12A9B8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B605AF2-EEC9-9C31-3A6C-B1388769FE2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1E918629-0907-E854-F740-432ADA3AD89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4F252F9-34E4-A71C-A26D-D7E7699E463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999544D-EF6B-98CB-8B7A-9A10852262E2}"/>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065A8C1-A656-8EB1-16C7-77503C3B3380}"/>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B54C2618-AE75-2D42-3EAE-F57F62E2A879}"/>
              </a:ext>
            </a:extLst>
          </p:cNvPr>
          <p:cNvSpPr>
            <a:spLocks noGrp="1"/>
          </p:cNvSpPr>
          <p:nvPr>
            <p:ph idx="1"/>
          </p:nvPr>
        </p:nvSpPr>
        <p:spPr>
          <a:xfrm>
            <a:off x="136047" y="851014"/>
            <a:ext cx="8871905" cy="5238564"/>
          </a:xfrm>
        </p:spPr>
        <p:txBody>
          <a:bodyPr>
            <a:normAutofit/>
          </a:bodyPr>
          <a:lstStyle/>
          <a:p>
            <a:pPr marL="514350" indent="-514350" algn="just">
              <a:lnSpc>
                <a:spcPct val="150000"/>
              </a:lnSpc>
              <a:spcBef>
                <a:spcPts val="0"/>
              </a:spcBef>
              <a:buFont typeface="+mj-lt"/>
              <a:buAutoNum type="arabicPeriod" startAt="3"/>
            </a:pPr>
            <a:r>
              <a:rPr lang="en-IN" sz="1900" b="1" dirty="0"/>
              <a:t>Scalability:</a:t>
            </a:r>
            <a:r>
              <a:rPr lang="en-IN" sz="1900" dirty="0"/>
              <a:t> This boils down to simply adding nodes as the system grows and requires much less administration. </a:t>
            </a:r>
          </a:p>
          <a:p>
            <a:pPr marL="514350" indent="-514350" algn="just">
              <a:lnSpc>
                <a:spcPct val="150000"/>
              </a:lnSpc>
              <a:spcBef>
                <a:spcPts val="0"/>
              </a:spcBef>
              <a:buFont typeface="+mj-lt"/>
              <a:buAutoNum type="arabicPeriod" startAt="3"/>
            </a:pPr>
            <a:r>
              <a:rPr lang="en-IN" sz="1900" b="1" dirty="0"/>
              <a:t>Storage flexibility</a:t>
            </a:r>
            <a:r>
              <a:rPr lang="en-IN" sz="1900" dirty="0"/>
              <a:t>: Unlike the traditional relational databases, in Hadoop data need not be pre-processed before storing it. Hadoop provides the convenience of storing as much data as one needs and also the added flexibility of deciding later as to how to use the stored data. </a:t>
            </a:r>
          </a:p>
          <a:p>
            <a:pPr marL="514350" indent="-514350" algn="just">
              <a:lnSpc>
                <a:spcPct val="150000"/>
              </a:lnSpc>
              <a:spcBef>
                <a:spcPts val="0"/>
              </a:spcBef>
              <a:buFont typeface="+mj-lt"/>
              <a:buAutoNum type="arabicPeriod" startAt="3"/>
            </a:pPr>
            <a:r>
              <a:rPr lang="en-IN" sz="1900" b="1" dirty="0"/>
              <a:t>Inherent data protection</a:t>
            </a:r>
            <a:r>
              <a:rPr lang="en-IN" sz="1900" dirty="0"/>
              <a:t>: Hadoop protects data and executing applications against hardware failure. If a node fails, it automatically redirects the jobs that had been assigned to this node to the other functional and available nodes and ensures that distributed computing does not fail. It goes a step further to store multiple copies (replicas) of the data on various nodes across the cluster. </a:t>
            </a:r>
          </a:p>
        </p:txBody>
      </p:sp>
    </p:spTree>
    <p:extLst>
      <p:ext uri="{BB962C8B-B14F-4D97-AF65-F5344CB8AC3E}">
        <p14:creationId xmlns:p14="http://schemas.microsoft.com/office/powerpoint/2010/main" val="365878133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EC2460-182D-A91E-0357-3A37EC04703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39B68B50-FD21-2B4E-604D-094084C518F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F0F0E90-C0C2-008E-D41F-8F0082E3FFCB}"/>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F73409F-2311-B951-34DF-369C9F57C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13C85D3-2504-BE27-CFE9-59C7A4FDAA3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1235B4F-FD14-2B4A-59C5-81BACCF2FE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7796A408-FB9B-53FF-0613-1CA0B2215EA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EBFC747-9FFE-5EC4-4D76-6E2543D05B6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F568E1E-13C8-BDF0-C2C2-7F37DBC81164}"/>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ED0A63C4-8324-EF35-8B80-419353A60066}"/>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7FBCC48-4EE2-59B4-9AC5-8F0F5B585DC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41D4E1A4-A497-1B05-E9D6-30F82FFD08D1}"/>
              </a:ext>
            </a:extLst>
          </p:cNvPr>
          <p:cNvSpPr>
            <a:spLocks noGrp="1"/>
          </p:cNvSpPr>
          <p:nvPr>
            <p:ph idx="1"/>
          </p:nvPr>
        </p:nvSpPr>
        <p:spPr>
          <a:xfrm>
            <a:off x="251519" y="848892"/>
            <a:ext cx="8799897" cy="5277271"/>
          </a:xfrm>
        </p:spPr>
        <p:txBody>
          <a:bodyPr>
            <a:normAutofit/>
          </a:bodyPr>
          <a:lstStyle/>
          <a:p>
            <a:pPr algn="l">
              <a:spcBef>
                <a:spcPts val="1200"/>
              </a:spcBef>
              <a:spcAft>
                <a:spcPts val="1200"/>
              </a:spcAft>
              <a:buNone/>
            </a:pPr>
            <a:r>
              <a:rPr lang="en-IN" sz="2000" b="0" i="0" dirty="0">
                <a:effectLst/>
                <a:latin typeface="+mj-lt"/>
              </a:rPr>
              <a:t>Assuming that there is a combiner running on each mapper—Combiner 1 … Combiner 4—that calculates the count of each exception (which is the same function as the reducer), the input to Combiner 1 will be:</a:t>
            </a:r>
          </a:p>
          <a:p>
            <a:pPr algn="l">
              <a:spcBef>
                <a:spcPts val="1200"/>
              </a:spcBef>
              <a:spcAft>
                <a:spcPts val="1200"/>
              </a:spcAft>
            </a:pPr>
            <a:r>
              <a:rPr lang="en-IN" sz="1800" b="0" i="0" dirty="0">
                <a:effectLst/>
                <a:latin typeface="+mj-lt"/>
              </a:rPr>
              <a:t>&lt;Exception A, 1&gt;, &lt;Exception B, 1&gt;, &lt;Exception A, 1&gt;, &lt;Exception C, 1&gt;, &lt;Exception A, 1&gt;</a:t>
            </a:r>
          </a:p>
          <a:p>
            <a:pPr algn="l">
              <a:buNone/>
            </a:pPr>
            <a:r>
              <a:rPr lang="en-IN" sz="2000" b="1" i="0" dirty="0">
                <a:effectLst/>
                <a:latin typeface="+mj-lt"/>
              </a:rPr>
              <a:t>Combine</a:t>
            </a:r>
          </a:p>
          <a:p>
            <a:pPr algn="l">
              <a:spcBef>
                <a:spcPts val="1200"/>
              </a:spcBef>
              <a:spcAft>
                <a:spcPts val="1200"/>
              </a:spcAft>
              <a:buNone/>
            </a:pPr>
            <a:r>
              <a:rPr lang="en-IN" sz="2000" b="0" i="0" dirty="0">
                <a:effectLst/>
                <a:latin typeface="+mj-lt"/>
              </a:rPr>
              <a:t>The output of Combiner 1 will be:</a:t>
            </a:r>
          </a:p>
          <a:p>
            <a:pPr algn="l">
              <a:spcBef>
                <a:spcPts val="1200"/>
              </a:spcBef>
              <a:spcAft>
                <a:spcPts val="1200"/>
              </a:spcAft>
              <a:buNone/>
            </a:pPr>
            <a:r>
              <a:rPr lang="en-IN" sz="2000" b="0" i="0" dirty="0">
                <a:effectLst/>
                <a:latin typeface="+mj-lt"/>
              </a:rPr>
              <a:t>&lt;Exception A, 3&gt;, &lt;Exception B, 1&gt;, &lt;Exception C, 1&gt;</a:t>
            </a:r>
          </a:p>
          <a:p>
            <a:pPr algn="l">
              <a:spcBef>
                <a:spcPts val="1200"/>
              </a:spcBef>
              <a:spcAft>
                <a:spcPts val="1200"/>
              </a:spcAft>
              <a:buNone/>
            </a:pPr>
            <a:r>
              <a:rPr lang="en-IN" sz="2000" b="0" i="0" dirty="0">
                <a:effectLst/>
                <a:latin typeface="+mj-lt"/>
              </a:rPr>
              <a:t>The output from the other combiners will be:</a:t>
            </a:r>
          </a:p>
          <a:p>
            <a:pPr algn="l">
              <a:spcBef>
                <a:spcPts val="1200"/>
              </a:spcBef>
              <a:spcAft>
                <a:spcPts val="1200"/>
              </a:spcAft>
            </a:pPr>
            <a:r>
              <a:rPr lang="en-IN" sz="2000" b="0" i="0" dirty="0">
                <a:effectLst/>
                <a:latin typeface="+mj-lt"/>
              </a:rPr>
              <a:t>Combiner 2: &lt;Exception A, 2&gt; &lt;Exception B, 2&gt;</a:t>
            </a:r>
            <a:br>
              <a:rPr lang="en-IN" sz="2000" b="0" i="0" dirty="0">
                <a:effectLst/>
                <a:latin typeface="+mj-lt"/>
              </a:rPr>
            </a:br>
            <a:r>
              <a:rPr lang="en-IN" sz="2000" b="0" i="0" dirty="0">
                <a:effectLst/>
                <a:latin typeface="+mj-lt"/>
              </a:rPr>
              <a:t>Combiner 3: &lt;Exception A, 3&gt; &lt;Exception B, 1&gt; &lt;Exception C, 1&gt;</a:t>
            </a:r>
            <a:br>
              <a:rPr lang="en-IN" sz="2000" b="0" i="0" dirty="0">
                <a:effectLst/>
                <a:latin typeface="+mj-lt"/>
              </a:rPr>
            </a:br>
            <a:r>
              <a:rPr lang="en-IN" sz="2000" b="0" i="0" dirty="0">
                <a:effectLst/>
                <a:latin typeface="+mj-lt"/>
              </a:rPr>
              <a:t>Combiner 4: &lt;Exception A, 1&gt; &lt;Exception B, 1&gt; &lt;Exception C, 2&gt;</a:t>
            </a:r>
          </a:p>
          <a:p>
            <a:endParaRPr lang="en-US" dirty="0"/>
          </a:p>
        </p:txBody>
      </p:sp>
    </p:spTree>
    <p:extLst>
      <p:ext uri="{BB962C8B-B14F-4D97-AF65-F5344CB8AC3E}">
        <p14:creationId xmlns:p14="http://schemas.microsoft.com/office/powerpoint/2010/main" val="89635698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35774F-6DDD-8A4A-0DC1-ABE43512DCC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1E618FBD-3977-087E-2041-F91E3BD7DC4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5A45B03E-4D65-F410-3EFF-8751B4E35A4A}"/>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4CBAC35F-7074-C037-CD04-076791263F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BE33FA8B-1814-F961-FA05-B2D8478C59C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71CE8E6-5B61-0266-D0E4-08E550C362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55F658CE-D309-9912-98F3-4FCE7438084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D9284608-B8B8-8378-809D-BD37087CDA15}"/>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EDB636E-0FDB-C89D-4ECA-B2E947B4DAC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CBCF5F00-EBA0-E8A2-E295-6ED13F0ECA67}"/>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2412DEC-79CD-06A6-CF90-15885393FB1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93CC90C5-38C4-9C4F-8A03-E08B24566ABE}"/>
              </a:ext>
            </a:extLst>
          </p:cNvPr>
          <p:cNvSpPr>
            <a:spLocks noGrp="1"/>
          </p:cNvSpPr>
          <p:nvPr>
            <p:ph idx="1"/>
          </p:nvPr>
        </p:nvSpPr>
        <p:spPr>
          <a:xfrm>
            <a:off x="251520" y="809060"/>
            <a:ext cx="8892480" cy="5317104"/>
          </a:xfrm>
        </p:spPr>
        <p:txBody>
          <a:bodyPr>
            <a:normAutofit lnSpcReduction="10000"/>
          </a:bodyPr>
          <a:lstStyle/>
          <a:p>
            <a:pPr>
              <a:buNone/>
            </a:pPr>
            <a:r>
              <a:rPr lang="en-IN" sz="2000" b="1" i="0" dirty="0">
                <a:solidFill>
                  <a:srgbClr val="323E48"/>
                </a:solidFill>
                <a:effectLst/>
                <a:latin typeface="+mj-lt"/>
              </a:rPr>
              <a:t>Partition</a:t>
            </a:r>
          </a:p>
          <a:p>
            <a:pPr algn="just">
              <a:spcBef>
                <a:spcPts val="1200"/>
              </a:spcBef>
              <a:spcAft>
                <a:spcPts val="1200"/>
              </a:spcAft>
              <a:buNone/>
            </a:pPr>
            <a:r>
              <a:rPr lang="en-IN" sz="2000" b="0" i="0" dirty="0">
                <a:solidFill>
                  <a:srgbClr val="323E48"/>
                </a:solidFill>
                <a:effectLst/>
                <a:latin typeface="+mj-lt"/>
              </a:rPr>
              <a:t>After this, the partitioner allocates the data from the combiners to the reducers. The data is also sorted for the reducer.</a:t>
            </a:r>
          </a:p>
          <a:p>
            <a:pPr>
              <a:spcBef>
                <a:spcPts val="1200"/>
              </a:spcBef>
              <a:spcAft>
                <a:spcPts val="1200"/>
              </a:spcAft>
              <a:buNone/>
            </a:pPr>
            <a:r>
              <a:rPr lang="en-IN" sz="2000" b="0" i="0" dirty="0">
                <a:solidFill>
                  <a:srgbClr val="323E48"/>
                </a:solidFill>
                <a:effectLst/>
                <a:latin typeface="+mj-lt"/>
              </a:rPr>
              <a:t>The input to the reducers will be as below:</a:t>
            </a:r>
          </a:p>
          <a:p>
            <a:pPr>
              <a:spcBef>
                <a:spcPts val="1200"/>
              </a:spcBef>
              <a:spcAft>
                <a:spcPts val="1200"/>
              </a:spcAft>
            </a:pPr>
            <a:r>
              <a:rPr lang="en-IN" sz="2000" b="0" i="0" dirty="0">
                <a:solidFill>
                  <a:srgbClr val="323E48"/>
                </a:solidFill>
                <a:effectLst/>
                <a:latin typeface="+mj-lt"/>
              </a:rPr>
              <a:t>Reducer 1: &lt;Exception A&gt; {3,2,3,1}</a:t>
            </a:r>
            <a:br>
              <a:rPr lang="en-IN" sz="2000" b="0" i="0" dirty="0">
                <a:solidFill>
                  <a:srgbClr val="323E48"/>
                </a:solidFill>
                <a:effectLst/>
                <a:latin typeface="+mj-lt"/>
              </a:rPr>
            </a:br>
            <a:r>
              <a:rPr lang="en-IN" sz="2000" b="0" i="0" dirty="0">
                <a:solidFill>
                  <a:srgbClr val="323E48"/>
                </a:solidFill>
                <a:effectLst/>
                <a:latin typeface="+mj-lt"/>
              </a:rPr>
              <a:t>Reducer 2: &lt;Exception B&gt; {1,2,1,1}</a:t>
            </a:r>
            <a:br>
              <a:rPr lang="en-IN" sz="2000" b="0" i="0" dirty="0">
                <a:solidFill>
                  <a:srgbClr val="323E48"/>
                </a:solidFill>
                <a:effectLst/>
                <a:latin typeface="+mj-lt"/>
              </a:rPr>
            </a:br>
            <a:r>
              <a:rPr lang="en-IN" sz="2000" b="0" i="0" dirty="0">
                <a:solidFill>
                  <a:srgbClr val="323E48"/>
                </a:solidFill>
                <a:effectLst/>
                <a:latin typeface="+mj-lt"/>
              </a:rPr>
              <a:t>Reducer 3: &lt;Exception C&gt; {1,1,2}</a:t>
            </a:r>
          </a:p>
          <a:p>
            <a:pPr algn="l">
              <a:spcBef>
                <a:spcPts val="1200"/>
              </a:spcBef>
              <a:spcAft>
                <a:spcPts val="1200"/>
              </a:spcAft>
              <a:buNone/>
            </a:pPr>
            <a:r>
              <a:rPr lang="en-IN" sz="2200" b="0" i="0" dirty="0">
                <a:solidFill>
                  <a:srgbClr val="323E48"/>
                </a:solidFill>
                <a:effectLst/>
                <a:latin typeface="+mj-lt"/>
              </a:rPr>
              <a:t>If there were no combiners involved, the input to the reducers will be as below:</a:t>
            </a:r>
          </a:p>
          <a:p>
            <a:pPr algn="l">
              <a:spcBef>
                <a:spcPts val="1200"/>
              </a:spcBef>
              <a:spcAft>
                <a:spcPts val="1200"/>
              </a:spcAft>
            </a:pPr>
            <a:r>
              <a:rPr lang="en-IN" sz="2200" b="0" i="0" dirty="0">
                <a:solidFill>
                  <a:srgbClr val="323E48"/>
                </a:solidFill>
                <a:effectLst/>
                <a:latin typeface="+mj-lt"/>
              </a:rPr>
              <a:t>Reducer 1: &lt;Exception A&gt; {1,1,1,1,1,1,1,1,1}</a:t>
            </a:r>
            <a:br>
              <a:rPr lang="en-IN" sz="2200" b="0" i="0" dirty="0">
                <a:solidFill>
                  <a:srgbClr val="323E48"/>
                </a:solidFill>
                <a:effectLst/>
                <a:latin typeface="+mj-lt"/>
              </a:rPr>
            </a:br>
            <a:r>
              <a:rPr lang="en-IN" sz="2200" b="0" i="0" dirty="0">
                <a:solidFill>
                  <a:srgbClr val="323E48"/>
                </a:solidFill>
                <a:effectLst/>
                <a:latin typeface="+mj-lt"/>
              </a:rPr>
              <a:t>Reducer 2: &lt;Exception B&gt; {1,1,1,1,1}</a:t>
            </a:r>
            <a:br>
              <a:rPr lang="en-IN" sz="2200" b="0" i="0" dirty="0">
                <a:solidFill>
                  <a:srgbClr val="323E48"/>
                </a:solidFill>
                <a:effectLst/>
                <a:latin typeface="+mj-lt"/>
              </a:rPr>
            </a:br>
            <a:r>
              <a:rPr lang="en-IN" sz="2200" b="0" i="0" dirty="0">
                <a:solidFill>
                  <a:srgbClr val="323E48"/>
                </a:solidFill>
                <a:effectLst/>
                <a:latin typeface="+mj-lt"/>
              </a:rPr>
              <a:t>Reducer 3: &lt;Exception C&gt; {1,1,1,1}</a:t>
            </a:r>
          </a:p>
          <a:p>
            <a:endParaRPr lang="en-IN" dirty="0"/>
          </a:p>
        </p:txBody>
      </p:sp>
    </p:spTree>
    <p:extLst>
      <p:ext uri="{BB962C8B-B14F-4D97-AF65-F5344CB8AC3E}">
        <p14:creationId xmlns:p14="http://schemas.microsoft.com/office/powerpoint/2010/main" val="169298584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60C1E-9F48-60D6-EE2A-151453ED6B3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FDC1D38-8228-0C82-11B5-B9E5ECE6BA9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C0ECECF2-08C8-7F35-D9F1-723D5D23060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F6F68799-44BE-85B4-5AC5-DC6AEAEBD5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413E54F-E292-5778-464D-A2BC2A94891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4EFB500E-9464-9562-90DF-770E584769D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59D068C-8BDB-EC74-6F61-7514219D3F3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FFF070A6-3B36-499B-700B-F2B3BC09FA75}"/>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5D42574-B7D8-74E8-C07C-E8EA0D08932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6138AA0C-E919-CA3C-2DAB-7701EACAB5B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6C0261A-6B6E-4F34-03E5-0B60AF75B52B}"/>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B46E2C1F-8465-206D-8FB6-C4D416101D9C}"/>
              </a:ext>
            </a:extLst>
          </p:cNvPr>
          <p:cNvSpPr>
            <a:spLocks noGrp="1"/>
          </p:cNvSpPr>
          <p:nvPr>
            <p:ph type="title"/>
          </p:nvPr>
        </p:nvSpPr>
        <p:spPr>
          <a:xfrm>
            <a:off x="35448" y="732407"/>
            <a:ext cx="8229600" cy="687883"/>
          </a:xfrm>
        </p:spPr>
        <p:txBody>
          <a:bodyPr>
            <a:normAutofit/>
          </a:bodyPr>
          <a:lstStyle/>
          <a:p>
            <a:pPr algn="l"/>
            <a:r>
              <a:rPr lang="en-US" sz="2000" b="1" dirty="0">
                <a:solidFill>
                  <a:srgbClr val="C00000"/>
                </a:solidFill>
              </a:rPr>
              <a:t>REDUCER </a:t>
            </a:r>
          </a:p>
        </p:txBody>
      </p:sp>
      <p:sp>
        <p:nvSpPr>
          <p:cNvPr id="8" name="Content Placeholder 7">
            <a:extLst>
              <a:ext uri="{FF2B5EF4-FFF2-40B4-BE49-F238E27FC236}">
                <a16:creationId xmlns:a16="http://schemas.microsoft.com/office/drawing/2014/main" id="{761C77DE-38B5-26FD-7577-40DCFCFE4BC4}"/>
              </a:ext>
            </a:extLst>
          </p:cNvPr>
          <p:cNvSpPr>
            <a:spLocks noGrp="1"/>
          </p:cNvSpPr>
          <p:nvPr>
            <p:ph idx="1"/>
          </p:nvPr>
        </p:nvSpPr>
        <p:spPr>
          <a:xfrm>
            <a:off x="179511" y="1429680"/>
            <a:ext cx="8871905" cy="4696484"/>
          </a:xfrm>
        </p:spPr>
        <p:txBody>
          <a:bodyPr>
            <a:normAutofit/>
          </a:bodyPr>
          <a:lstStyle/>
          <a:p>
            <a:pPr algn="just">
              <a:lnSpc>
                <a:spcPct val="150000"/>
              </a:lnSpc>
              <a:spcBef>
                <a:spcPts val="0"/>
              </a:spcBef>
              <a:buFont typeface="Wingdings" panose="05000000000000000000" pitchFamily="2" charset="2"/>
              <a:buChar char="§"/>
            </a:pPr>
            <a:r>
              <a:rPr lang="en-IN" sz="2000" dirty="0"/>
              <a:t>The primary chore of the Reducer is to reduce a set of intermediate values (the ones that share a common key) to a smaller set of values. </a:t>
            </a:r>
          </a:p>
          <a:p>
            <a:pPr algn="just">
              <a:lnSpc>
                <a:spcPct val="150000"/>
              </a:lnSpc>
              <a:spcBef>
                <a:spcPts val="0"/>
              </a:spcBef>
              <a:buFont typeface="Wingdings" panose="05000000000000000000" pitchFamily="2" charset="2"/>
              <a:buChar char="§"/>
            </a:pPr>
            <a:r>
              <a:rPr lang="en-IN" sz="2000" dirty="0"/>
              <a:t>The Reducer has three primary phases: </a:t>
            </a:r>
          </a:p>
          <a:p>
            <a:pPr marL="712788" indent="-347663" algn="just">
              <a:lnSpc>
                <a:spcPct val="150000"/>
              </a:lnSpc>
              <a:spcBef>
                <a:spcPts val="0"/>
              </a:spcBef>
              <a:buFont typeface="+mj-lt"/>
              <a:buAutoNum type="arabicPeriod"/>
            </a:pPr>
            <a:r>
              <a:rPr lang="en-IN" sz="2000" dirty="0"/>
              <a:t>Shuffle and Sort</a:t>
            </a:r>
          </a:p>
          <a:p>
            <a:pPr marL="712788" indent="-347663" algn="just">
              <a:lnSpc>
                <a:spcPct val="150000"/>
              </a:lnSpc>
              <a:spcBef>
                <a:spcPts val="0"/>
              </a:spcBef>
              <a:buFont typeface="+mj-lt"/>
              <a:buAutoNum type="arabicPeriod"/>
            </a:pPr>
            <a:r>
              <a:rPr lang="en-IN" sz="2000" dirty="0"/>
              <a:t>Reduce, and</a:t>
            </a:r>
          </a:p>
          <a:p>
            <a:pPr marL="712788" indent="-347663" algn="just">
              <a:lnSpc>
                <a:spcPct val="150000"/>
              </a:lnSpc>
              <a:spcBef>
                <a:spcPts val="0"/>
              </a:spcBef>
              <a:buFont typeface="+mj-lt"/>
              <a:buAutoNum type="arabicPeriod"/>
            </a:pPr>
            <a:r>
              <a:rPr lang="en-IN" sz="2000" dirty="0"/>
              <a:t>Output Format. </a:t>
            </a:r>
            <a:endParaRPr lang="en-US" sz="2000" dirty="0"/>
          </a:p>
        </p:txBody>
      </p:sp>
    </p:spTree>
    <p:extLst>
      <p:ext uri="{BB962C8B-B14F-4D97-AF65-F5344CB8AC3E}">
        <p14:creationId xmlns:p14="http://schemas.microsoft.com/office/powerpoint/2010/main" val="288223337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DC2C8-CF67-7388-FD45-C22F5C69356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34F00B3-61EA-1E12-872E-76CBBA69830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86EB366-DD7D-69F7-DB89-99902C133EC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CA5284A-AEA5-E003-8336-C3BE1DA407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A1DA5E6-0B71-F426-E248-27CEB7FF480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A11F727-333D-B610-BEC4-7B4BD5678C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8326FE04-EB10-9A87-7B9D-DE5934BFFE0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41E1B88-6593-E971-937F-3776466BC05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0E1B1D29-E835-DFD5-E555-4E0F3BE677A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778CE70-5DBA-503F-8944-E23E8095BA0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DCB552C-35F7-A3CF-D580-0CEDB77DECB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2B35CBF7-017F-67F6-59C0-4938A8C3E7C6}"/>
              </a:ext>
            </a:extLst>
          </p:cNvPr>
          <p:cNvSpPr>
            <a:spLocks noGrp="1"/>
          </p:cNvSpPr>
          <p:nvPr>
            <p:ph idx="1"/>
          </p:nvPr>
        </p:nvSpPr>
        <p:spPr>
          <a:xfrm>
            <a:off x="1" y="723018"/>
            <a:ext cx="9051416" cy="5571743"/>
          </a:xfrm>
        </p:spPr>
        <p:txBody>
          <a:bodyPr>
            <a:normAutofit fontScale="92500" lnSpcReduction="20000"/>
          </a:bodyPr>
          <a:lstStyle/>
          <a:p>
            <a:pPr marL="365125" indent="-365125" algn="just">
              <a:lnSpc>
                <a:spcPct val="150000"/>
              </a:lnSpc>
              <a:spcBef>
                <a:spcPts val="0"/>
              </a:spcBef>
              <a:buFont typeface="+mj-lt"/>
              <a:buAutoNum type="arabicPeriod"/>
            </a:pPr>
            <a:r>
              <a:rPr lang="en-IN" sz="2000" b="1" dirty="0"/>
              <a:t>Shuffle and Sort </a:t>
            </a:r>
          </a:p>
          <a:p>
            <a:pPr marL="804863" indent="-182563" algn="just">
              <a:lnSpc>
                <a:spcPct val="150000"/>
              </a:lnSpc>
              <a:spcBef>
                <a:spcPts val="0"/>
              </a:spcBef>
              <a:buFont typeface="Wingdings" panose="05000000000000000000" pitchFamily="2" charset="2"/>
              <a:buChar char="§"/>
            </a:pPr>
            <a:r>
              <a:rPr lang="en-IN" sz="2000" dirty="0"/>
              <a:t>This phase takes the output of all the partitioners and downloads them into the local machine where the reducer is running. </a:t>
            </a:r>
          </a:p>
          <a:p>
            <a:pPr marL="804863" indent="-182563" algn="just">
              <a:lnSpc>
                <a:spcPct val="150000"/>
              </a:lnSpc>
              <a:spcBef>
                <a:spcPts val="0"/>
              </a:spcBef>
              <a:buFont typeface="Wingdings" panose="05000000000000000000" pitchFamily="2" charset="2"/>
              <a:buChar char="§"/>
            </a:pPr>
            <a:r>
              <a:rPr lang="en-IN" sz="2000" dirty="0"/>
              <a:t>Then these individual data pipes are sorted by keys which produce larger data list. </a:t>
            </a:r>
          </a:p>
          <a:p>
            <a:pPr marL="804863" indent="-182563" algn="just">
              <a:lnSpc>
                <a:spcPct val="150000"/>
              </a:lnSpc>
              <a:spcBef>
                <a:spcPts val="0"/>
              </a:spcBef>
              <a:buFont typeface="Wingdings" panose="05000000000000000000" pitchFamily="2" charset="2"/>
              <a:buChar char="§"/>
            </a:pPr>
            <a:r>
              <a:rPr lang="en-IN" sz="2000" dirty="0"/>
              <a:t>The main purpose of this sort is grouping similar words so that their values can be easily iterated over by the reduce task </a:t>
            </a:r>
          </a:p>
          <a:p>
            <a:pPr marL="365125" indent="-365125" algn="just">
              <a:lnSpc>
                <a:spcPct val="150000"/>
              </a:lnSpc>
              <a:spcBef>
                <a:spcPts val="0"/>
              </a:spcBef>
              <a:buFont typeface="+mj-lt"/>
              <a:buAutoNum type="arabicPeriod" startAt="2"/>
            </a:pPr>
            <a:r>
              <a:rPr lang="en-IN" sz="2000" b="1" dirty="0"/>
              <a:t>Reduce: </a:t>
            </a:r>
          </a:p>
          <a:p>
            <a:pPr marL="804863" indent="-274638" algn="just">
              <a:lnSpc>
                <a:spcPct val="150000"/>
              </a:lnSpc>
              <a:spcBef>
                <a:spcPts val="0"/>
              </a:spcBef>
              <a:buFont typeface="Wingdings" panose="05000000000000000000" pitchFamily="2" charset="2"/>
              <a:buChar char="§"/>
            </a:pPr>
            <a:r>
              <a:rPr lang="en-IN" sz="2000" dirty="0"/>
              <a:t>The reducer takes the grouped data produced by the shuffle and sort phase, applies reduce function, and processes one group at a time. </a:t>
            </a:r>
          </a:p>
          <a:p>
            <a:pPr marL="804863" indent="-274638" algn="just">
              <a:lnSpc>
                <a:spcPct val="150000"/>
              </a:lnSpc>
              <a:spcBef>
                <a:spcPts val="0"/>
              </a:spcBef>
              <a:buFont typeface="Wingdings" panose="05000000000000000000" pitchFamily="2" charset="2"/>
              <a:buChar char="§"/>
            </a:pPr>
            <a:r>
              <a:rPr lang="en-IN" sz="2000" dirty="0"/>
              <a:t>The reduce function iterates all the values associated with that key. Reducer function provides various operations such as aggregation, filtering, and combining data. </a:t>
            </a:r>
          </a:p>
          <a:p>
            <a:pPr marL="804863" indent="-274638" algn="just">
              <a:lnSpc>
                <a:spcPct val="150000"/>
              </a:lnSpc>
              <a:spcBef>
                <a:spcPts val="0"/>
              </a:spcBef>
              <a:buFont typeface="Wingdings" panose="05000000000000000000" pitchFamily="2" charset="2"/>
              <a:buChar char="§"/>
            </a:pPr>
            <a:r>
              <a:rPr lang="en-IN" sz="2000" dirty="0"/>
              <a:t>Once it is done, the output (zero or more key-value pairs) of reducer is sent to the output format. </a:t>
            </a:r>
          </a:p>
        </p:txBody>
      </p:sp>
    </p:spTree>
    <p:extLst>
      <p:ext uri="{BB962C8B-B14F-4D97-AF65-F5344CB8AC3E}">
        <p14:creationId xmlns:p14="http://schemas.microsoft.com/office/powerpoint/2010/main" val="70913270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9E725-B21D-2747-90C2-F5868479AB87}"/>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60C6A3D-B89C-90CD-7D65-6A347551C09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CE28E84-16D9-EE33-F278-B6E95997C67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8768EDB-09CA-C2C1-C527-26F75607C1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0E89D9D-444B-4428-9BF7-3277F6A0D15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09E2DEC-8398-22FD-026B-6EDF459D5D0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D90B984-9ED3-FC4D-A4A6-DD91DC97752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BEDA837-6D16-796E-53A5-338C5F75D32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91639A0-97D3-42E8-3F15-A91A5CF15FE0}"/>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C469ECCB-3A6B-BB9C-FDC3-86929E4FAC19}"/>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4B5BED1-D115-0199-0DC9-96DB03853E3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55C46B1C-3A34-88E5-5849-8F09ED4718AD}"/>
              </a:ext>
            </a:extLst>
          </p:cNvPr>
          <p:cNvSpPr>
            <a:spLocks noGrp="1"/>
          </p:cNvSpPr>
          <p:nvPr>
            <p:ph idx="1"/>
          </p:nvPr>
        </p:nvSpPr>
        <p:spPr>
          <a:xfrm>
            <a:off x="1" y="723017"/>
            <a:ext cx="9051416" cy="5418807"/>
          </a:xfrm>
        </p:spPr>
        <p:txBody>
          <a:bodyPr>
            <a:normAutofit fontScale="92500" lnSpcReduction="20000"/>
          </a:bodyPr>
          <a:lstStyle/>
          <a:p>
            <a:pPr marL="0" indent="0" algn="just">
              <a:lnSpc>
                <a:spcPct val="170000"/>
              </a:lnSpc>
              <a:spcBef>
                <a:spcPts val="0"/>
              </a:spcBef>
              <a:buNone/>
            </a:pPr>
            <a:r>
              <a:rPr lang="en-IN" sz="2000" b="1" dirty="0"/>
              <a:t>3. </a:t>
            </a:r>
            <a:r>
              <a:rPr lang="en-IN" sz="2000" b="1" dirty="0">
                <a:latin typeface="+mj-lt"/>
              </a:rPr>
              <a:t>Output Format: </a:t>
            </a:r>
          </a:p>
          <a:p>
            <a:pPr marL="530225" indent="-255588" algn="just">
              <a:lnSpc>
                <a:spcPct val="170000"/>
              </a:lnSpc>
              <a:spcBef>
                <a:spcPts val="0"/>
              </a:spcBef>
              <a:buFont typeface="Wingdings" panose="05000000000000000000" pitchFamily="2" charset="2"/>
              <a:buChar char="§"/>
            </a:pPr>
            <a:r>
              <a:rPr lang="en-IN" sz="2000" dirty="0">
                <a:latin typeface="+mj-lt"/>
              </a:rPr>
              <a:t>The output format separates key-value pair with tab (default) and writes it out to a file using record writer. </a:t>
            </a:r>
          </a:p>
          <a:p>
            <a:pPr marL="0" indent="0" algn="just">
              <a:buNone/>
            </a:pPr>
            <a:r>
              <a:rPr lang="en-IN" sz="2000" b="1" dirty="0">
                <a:latin typeface="+mj-lt"/>
              </a:rPr>
              <a:t>Example </a:t>
            </a:r>
            <a:r>
              <a:rPr lang="en-IN" sz="2000" b="1" dirty="0" err="1">
                <a:latin typeface="+mj-lt"/>
              </a:rPr>
              <a:t>contd</a:t>
            </a:r>
            <a:r>
              <a:rPr lang="en-IN" sz="2000" b="1" dirty="0">
                <a:latin typeface="+mj-lt"/>
              </a:rPr>
              <a:t>…</a:t>
            </a:r>
          </a:p>
          <a:p>
            <a:pPr>
              <a:lnSpc>
                <a:spcPct val="170000"/>
              </a:lnSpc>
              <a:buNone/>
            </a:pPr>
            <a:r>
              <a:rPr lang="en-IN" sz="2000" b="1" i="0" dirty="0">
                <a:effectLst/>
                <a:latin typeface="+mj-lt"/>
              </a:rPr>
              <a:t>Reduce</a:t>
            </a:r>
          </a:p>
          <a:p>
            <a:pPr>
              <a:lnSpc>
                <a:spcPct val="170000"/>
              </a:lnSpc>
              <a:spcBef>
                <a:spcPts val="0"/>
              </a:spcBef>
              <a:buNone/>
            </a:pPr>
            <a:r>
              <a:rPr lang="en-IN" sz="2000" b="0" i="0" dirty="0">
                <a:effectLst/>
                <a:latin typeface="+mj-lt"/>
              </a:rPr>
              <a:t>Now, each reducer just calculates the total count of the exceptions as:</a:t>
            </a:r>
          </a:p>
          <a:p>
            <a:pPr>
              <a:lnSpc>
                <a:spcPct val="170000"/>
              </a:lnSpc>
              <a:spcBef>
                <a:spcPts val="0"/>
              </a:spcBef>
              <a:buNone/>
            </a:pPr>
            <a:r>
              <a:rPr lang="en-IN" sz="2000" b="0" i="0" dirty="0">
                <a:effectLst/>
                <a:latin typeface="+mj-lt"/>
              </a:rPr>
              <a:t>Reducer 1: &lt;Exception A, 9&gt;</a:t>
            </a:r>
            <a:br>
              <a:rPr lang="en-IN" sz="2000" b="0" i="0" dirty="0">
                <a:effectLst/>
                <a:latin typeface="+mj-lt"/>
              </a:rPr>
            </a:br>
            <a:r>
              <a:rPr lang="en-IN" sz="2000" b="0" i="0" dirty="0">
                <a:effectLst/>
                <a:latin typeface="+mj-lt"/>
              </a:rPr>
              <a:t>Reducer 2: &lt;Exception B, 5&gt;</a:t>
            </a:r>
            <a:br>
              <a:rPr lang="en-IN" sz="2000" b="0" i="0" dirty="0">
                <a:effectLst/>
                <a:latin typeface="+mj-lt"/>
              </a:rPr>
            </a:br>
            <a:r>
              <a:rPr lang="en-IN" sz="2000" b="0" i="0" dirty="0">
                <a:effectLst/>
                <a:latin typeface="+mj-lt"/>
              </a:rPr>
              <a:t>Reducer 3: &lt;Exception C, 4&gt;</a:t>
            </a:r>
          </a:p>
          <a:p>
            <a:pPr>
              <a:lnSpc>
                <a:spcPct val="170000"/>
              </a:lnSpc>
              <a:spcBef>
                <a:spcPts val="0"/>
              </a:spcBef>
              <a:buFont typeface="Wingdings" panose="05000000000000000000" pitchFamily="2" charset="2"/>
              <a:buChar char="§"/>
            </a:pPr>
            <a:r>
              <a:rPr lang="en-IN" sz="2000" b="0" i="0" dirty="0">
                <a:effectLst/>
                <a:latin typeface="+mj-lt"/>
              </a:rPr>
              <a:t>The data shows that Exception A is thrown more often than others and requires more attention. When there are more than a few weeks' or months' of data to be processed together, the potential of the MapReduce program can be truly exploited.</a:t>
            </a:r>
          </a:p>
          <a:p>
            <a:pPr algn="just">
              <a:buFont typeface="Wingdings" panose="05000000000000000000" pitchFamily="2" charset="2"/>
              <a:buChar char="§"/>
            </a:pPr>
            <a:endParaRPr lang="en-IN" sz="2000" dirty="0"/>
          </a:p>
        </p:txBody>
      </p:sp>
    </p:spTree>
    <p:extLst>
      <p:ext uri="{BB962C8B-B14F-4D97-AF65-F5344CB8AC3E}">
        <p14:creationId xmlns:p14="http://schemas.microsoft.com/office/powerpoint/2010/main" val="221910609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AA63C-BFD6-4D98-DD5B-2E73FD332EFA}"/>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214B61F-80ED-B9DB-DCD5-03B6CB012DA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278AC5D-2949-A070-ACEB-9EDB2A375F8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F2AE252E-2DB4-8BB7-AAFA-D890BFE504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F48F2BE4-6CAC-5360-FBAA-FFF1AF2E0EB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879D068-23F3-B4D3-A6B5-94171B7670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A5D0334-3CB2-6A9C-BC9F-70F82384B31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766E634-4FE0-F14A-0819-A5F8BBFE4FE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F5DDE4A-2532-0387-D630-FA6C55B6B259}"/>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C8B806C-8826-EA45-7AD4-3D516DCFCD3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E80B182-2541-AD39-EC3A-9297ED58F0A1}"/>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4A4DB840-DDBF-60FC-9534-F3B4A087EC6C}"/>
              </a:ext>
            </a:extLst>
          </p:cNvPr>
          <p:cNvPicPr>
            <a:picLocks noGrp="1" noChangeAspect="1"/>
          </p:cNvPicPr>
          <p:nvPr>
            <p:ph idx="1"/>
          </p:nvPr>
        </p:nvPicPr>
        <p:blipFill>
          <a:blip r:embed="rId7"/>
          <a:stretch>
            <a:fillRect/>
          </a:stretch>
        </p:blipFill>
        <p:spPr>
          <a:xfrm>
            <a:off x="816859" y="902908"/>
            <a:ext cx="5165517" cy="5349530"/>
          </a:xfrm>
        </p:spPr>
      </p:pic>
    </p:spTree>
    <p:extLst>
      <p:ext uri="{BB962C8B-B14F-4D97-AF65-F5344CB8AC3E}">
        <p14:creationId xmlns:p14="http://schemas.microsoft.com/office/powerpoint/2010/main" val="110289824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0B3E4-D6EE-BD74-FDBB-6AFCF96EC1EA}"/>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813FCB4-7CF8-B5A1-DBEF-3E22FF753EB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E22F2D6-5E12-0D89-9FC6-6028C1F4328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2D0CCAA9-33A1-241D-DB46-90F03393BB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04C3B882-DF4E-61D7-3B49-21ACACE907A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45660A5-44E4-C808-3D85-BA4DE94E47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83A0445C-71AD-814F-A57D-C7BCBA99945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18550905-BD2C-F23F-CE2F-E6B0005E274B}"/>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C209F94-D7BE-2304-6110-E8F7E53E206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EF7F926-0295-608F-8FF3-61A74FAEB85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6F9A85A9-D8B8-7116-E369-EA75946455B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80E7C4FD-71D5-4755-17FA-86F8850A6AC1}"/>
              </a:ext>
            </a:extLst>
          </p:cNvPr>
          <p:cNvSpPr>
            <a:spLocks noGrp="1"/>
          </p:cNvSpPr>
          <p:nvPr>
            <p:ph idx="1"/>
          </p:nvPr>
        </p:nvSpPr>
        <p:spPr>
          <a:xfrm>
            <a:off x="323527" y="962522"/>
            <a:ext cx="8727889" cy="5163642"/>
          </a:xfrm>
        </p:spPr>
        <p:txBody>
          <a:bodyPr/>
          <a:lstStyle/>
          <a:p>
            <a:pPr marL="0" indent="0">
              <a:buNone/>
            </a:pPr>
            <a:r>
              <a:rPr lang="en-US" sz="2000" b="1" dirty="0">
                <a:solidFill>
                  <a:srgbClr val="C00000"/>
                </a:solidFill>
              </a:rPr>
              <a:t>COMBINER </a:t>
            </a:r>
          </a:p>
          <a:p>
            <a:pPr algn="just">
              <a:lnSpc>
                <a:spcPct val="150000"/>
              </a:lnSpc>
              <a:spcBef>
                <a:spcPts val="0"/>
              </a:spcBef>
              <a:buFont typeface="Wingdings" panose="05000000000000000000" pitchFamily="2" charset="2"/>
              <a:buChar char="§"/>
            </a:pPr>
            <a:r>
              <a:rPr lang="en-IN" sz="2000" dirty="0"/>
              <a:t>It is an optimization technique for </a:t>
            </a:r>
            <a:r>
              <a:rPr lang="en-IN" sz="2000" dirty="0" err="1"/>
              <a:t>Map&amp;Reduce</a:t>
            </a:r>
            <a:r>
              <a:rPr lang="en-IN" sz="2000" dirty="0"/>
              <a:t> Job. Generally, the reducer class is set to be the combiner class. </a:t>
            </a:r>
          </a:p>
          <a:p>
            <a:pPr algn="just">
              <a:lnSpc>
                <a:spcPct val="150000"/>
              </a:lnSpc>
              <a:spcBef>
                <a:spcPts val="0"/>
              </a:spcBef>
              <a:buFont typeface="Wingdings" panose="05000000000000000000" pitchFamily="2" charset="2"/>
              <a:buChar char="§"/>
            </a:pPr>
            <a:r>
              <a:rPr lang="en-IN" sz="2000" dirty="0"/>
              <a:t>The difference between combiner class and reducer class is as follows:</a:t>
            </a:r>
          </a:p>
          <a:p>
            <a:pPr marL="457200" indent="-274638" algn="just">
              <a:lnSpc>
                <a:spcPct val="150000"/>
              </a:lnSpc>
              <a:spcBef>
                <a:spcPts val="0"/>
              </a:spcBef>
              <a:buFont typeface="+mj-lt"/>
              <a:buAutoNum type="arabicPeriod"/>
            </a:pPr>
            <a:r>
              <a:rPr lang="en-IN" sz="2000" dirty="0"/>
              <a:t> Output generated by combiner is intermediate data and it is passed to the reducer. </a:t>
            </a:r>
          </a:p>
          <a:p>
            <a:pPr marL="457200" indent="-274638" algn="just">
              <a:lnSpc>
                <a:spcPct val="150000"/>
              </a:lnSpc>
              <a:spcBef>
                <a:spcPts val="0"/>
              </a:spcBef>
              <a:buFont typeface="+mj-lt"/>
              <a:buAutoNum type="arabicPeriod"/>
            </a:pPr>
            <a:r>
              <a:rPr lang="en-IN" sz="2000" dirty="0"/>
              <a:t>Output of the reducer is passed to the output file on disk.</a:t>
            </a:r>
          </a:p>
        </p:txBody>
      </p:sp>
    </p:spTree>
    <p:extLst>
      <p:ext uri="{BB962C8B-B14F-4D97-AF65-F5344CB8AC3E}">
        <p14:creationId xmlns:p14="http://schemas.microsoft.com/office/powerpoint/2010/main" val="10404284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75A67A-4F79-06E7-76F9-82EBB1F2968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6A9B0883-82BB-4B1D-A0CA-F6D63E2B824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E3C97599-7F62-30C5-68DF-BCB3860A877B}"/>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05CA0EEC-9EC2-89BD-80D8-762EDADD68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7A85B4C-5A27-DCCE-04D5-E8255CF2F2F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AEBB9D1C-880D-EFB9-FBEE-3B98180C2F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6BE8EF7-43EC-6F0F-EAB8-6B85F929582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2D0238AE-5E3A-14EE-AA10-4D67EA23888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07ECC87-0257-57F5-DA7C-CBA894D44E1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9435C9A-D192-EF60-9521-A4589C6D0E7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4A49C49-DA2B-14E8-E8BF-5C37B0B0C47C}"/>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71FACF13-0E18-4953-F225-7ACC3F44F896}"/>
              </a:ext>
            </a:extLst>
          </p:cNvPr>
          <p:cNvSpPr>
            <a:spLocks noGrp="1"/>
          </p:cNvSpPr>
          <p:nvPr>
            <p:ph idx="1"/>
          </p:nvPr>
        </p:nvSpPr>
        <p:spPr>
          <a:xfrm>
            <a:off x="323527" y="809060"/>
            <a:ext cx="8727889" cy="5317104"/>
          </a:xfrm>
        </p:spPr>
        <p:txBody>
          <a:bodyPr>
            <a:normAutofit/>
          </a:bodyPr>
          <a:lstStyle/>
          <a:p>
            <a:pPr marL="0" indent="0">
              <a:buNone/>
            </a:pPr>
            <a:r>
              <a:rPr lang="en-US" sz="2000" b="1" dirty="0">
                <a:solidFill>
                  <a:srgbClr val="C00000"/>
                </a:solidFill>
              </a:rPr>
              <a:t>PARTITIONER</a:t>
            </a:r>
          </a:p>
          <a:p>
            <a:pPr algn="just"/>
            <a:r>
              <a:rPr lang="en-IN" sz="2000" dirty="0"/>
              <a:t>The partitioning phase happens after map phase and before reduce phase. Usually the number of partitions are equal to the number of reducers. The default partitioner is hash partitioner. </a:t>
            </a:r>
          </a:p>
        </p:txBody>
      </p:sp>
    </p:spTree>
    <p:extLst>
      <p:ext uri="{BB962C8B-B14F-4D97-AF65-F5344CB8AC3E}">
        <p14:creationId xmlns:p14="http://schemas.microsoft.com/office/powerpoint/2010/main" val="293424559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99631-B0EB-868C-3D7D-F7ED4EAD7A4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206EB96-C5EA-F61B-3FFC-42D7DB55E8C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F1FC633-751E-F396-3F7E-13ED2459FE4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D5BAF6F-1CB0-111C-38B2-0F861115FB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F9B7A9FB-AB31-BE94-CDC9-C8B90085340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F7D0034-1A3B-BEB9-9048-BA44F54CE3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9B9E38F-B986-12E6-9D09-7947470738B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6129949-6382-6A68-AB8C-DBB0C92BC49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073CD2B6-D443-4309-9A80-FB10F53C1F11}"/>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DBB7ECE-1263-DB02-1579-96190E73626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2446222-AC03-1916-463E-014C9619F268}"/>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903830C0-7600-D9E6-EC28-6CA96F9AD937}"/>
              </a:ext>
            </a:extLst>
          </p:cNvPr>
          <p:cNvPicPr>
            <a:picLocks noGrp="1" noChangeAspect="1"/>
          </p:cNvPicPr>
          <p:nvPr>
            <p:ph idx="1"/>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1648698" y="631862"/>
            <a:ext cx="3584932" cy="5559789"/>
          </a:xfrm>
          <a:prstGeom prst="rect">
            <a:avLst/>
          </a:prstGeom>
        </p:spPr>
      </p:pic>
    </p:spTree>
    <p:extLst>
      <p:ext uri="{BB962C8B-B14F-4D97-AF65-F5344CB8AC3E}">
        <p14:creationId xmlns:p14="http://schemas.microsoft.com/office/powerpoint/2010/main" val="118889045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FB8F41-5682-268D-BBDD-87018012BFD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F5B0537D-C0A4-DCD8-FD86-5448E75F5F7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211551E-BB8E-FD58-62B1-F744D1D5018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29D316B-A0DE-FFFA-3893-D8CD8E2395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A21894E-B545-D473-DE56-44014436E48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C8B25F4-8C26-0B18-0EA3-F9592AEE51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DC0A043-1D01-A992-4FC8-429551F6E7F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52D2D87-CA1F-668D-EE92-1870C2788917}"/>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E5BEC90C-CD85-CA39-E170-F898BC69167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E72054A9-7B0B-07D6-6032-9137849D7996}"/>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BB87E28C-F9DA-1D90-5C7B-CD31A891F86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Content Placeholder 1">
            <a:extLst>
              <a:ext uri="{FF2B5EF4-FFF2-40B4-BE49-F238E27FC236}">
                <a16:creationId xmlns:a16="http://schemas.microsoft.com/office/drawing/2014/main" id="{C5C9C8C9-94D5-2510-A844-8ED6E57F82A6}"/>
              </a:ext>
            </a:extLst>
          </p:cNvPr>
          <p:cNvSpPr>
            <a:spLocks noGrp="1"/>
          </p:cNvSpPr>
          <p:nvPr>
            <p:ph idx="1"/>
          </p:nvPr>
        </p:nvSpPr>
        <p:spPr>
          <a:xfrm>
            <a:off x="164049" y="734137"/>
            <a:ext cx="8727889" cy="5317104"/>
          </a:xfrm>
        </p:spPr>
        <p:txBody>
          <a:bodyPr>
            <a:normAutofit/>
          </a:bodyPr>
          <a:lstStyle/>
          <a:p>
            <a:pPr marL="0" indent="0">
              <a:buNone/>
            </a:pPr>
            <a:r>
              <a:rPr lang="en-US" sz="2000" b="1" dirty="0">
                <a:solidFill>
                  <a:srgbClr val="C00000"/>
                </a:solidFill>
              </a:rPr>
              <a:t>SEARCHING </a:t>
            </a:r>
          </a:p>
          <a:p>
            <a:pPr marL="0" indent="0">
              <a:buNone/>
            </a:pPr>
            <a:endParaRPr lang="en-IN" sz="2000" b="1" dirty="0"/>
          </a:p>
        </p:txBody>
      </p:sp>
      <p:pic>
        <p:nvPicPr>
          <p:cNvPr id="8" name="Picture 7">
            <a:extLst>
              <a:ext uri="{FF2B5EF4-FFF2-40B4-BE49-F238E27FC236}">
                <a16:creationId xmlns:a16="http://schemas.microsoft.com/office/drawing/2014/main" id="{0EDF3B1D-3E1D-6329-A1BE-671EFEEDF910}"/>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1012372" y="1131184"/>
            <a:ext cx="5727625" cy="5160023"/>
          </a:xfrm>
          <a:prstGeom prst="rect">
            <a:avLst/>
          </a:prstGeom>
        </p:spPr>
      </p:pic>
    </p:spTree>
    <p:extLst>
      <p:ext uri="{BB962C8B-B14F-4D97-AF65-F5344CB8AC3E}">
        <p14:creationId xmlns:p14="http://schemas.microsoft.com/office/powerpoint/2010/main" val="11552888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2396</TotalTime>
  <Words>6912</Words>
  <Application>Microsoft Office PowerPoint</Application>
  <PresentationFormat>On-screen Show (4:3)</PresentationFormat>
  <Paragraphs>556</Paragraphs>
  <Slides>106</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106</vt:i4>
      </vt:variant>
    </vt:vector>
  </HeadingPairs>
  <TitlesOfParts>
    <vt:vector size="113" baseType="lpstr">
      <vt:lpstr>Aptos</vt:lpstr>
      <vt:lpstr>Arial</vt:lpstr>
      <vt:lpstr>Calibri</vt:lpstr>
      <vt:lpstr>Cambria</vt:lpstr>
      <vt:lpstr>Times New Roman</vt:lpstr>
      <vt:lpstr>Wingdings</vt:lpstr>
      <vt:lpstr>Office Theme</vt:lpstr>
      <vt:lpstr>Module-2</vt:lpstr>
      <vt:lpstr>Contents</vt:lpstr>
      <vt:lpstr>PowerPoint Presentation</vt:lpstr>
      <vt:lpstr>INTRODUCING HADOOP</vt:lpstr>
      <vt:lpstr>PowerPoint Presentation</vt:lpstr>
      <vt:lpstr>Data: The Treasure Trove</vt:lpstr>
      <vt:lpstr>PowerPoint Presentation</vt:lpstr>
      <vt:lpstr>WHY HADOOP? </vt:lpstr>
      <vt:lpstr>PowerPoint Presentation</vt:lpstr>
      <vt:lpstr>PowerPoint Presentation</vt:lpstr>
      <vt:lpstr>PowerPoint Presentation</vt:lpstr>
      <vt:lpstr>WHY NOT RDBMS? </vt:lpstr>
      <vt:lpstr>RDBMS versus HADOOP </vt:lpstr>
      <vt:lpstr>DISTRIBUTED COMPUTING CHALLENGES </vt:lpstr>
      <vt:lpstr>PowerPoint Presentation</vt:lpstr>
      <vt:lpstr>History of Hadoop </vt:lpstr>
      <vt:lpstr>The Name "Hadoop"</vt:lpstr>
      <vt:lpstr>Hadoop overview </vt:lpstr>
      <vt:lpstr>Key Aspects of Hadoop </vt:lpstr>
      <vt:lpstr>Hadoop Components </vt:lpstr>
      <vt:lpstr>PowerPoint Presentation</vt:lpstr>
      <vt:lpstr>PowerPoint Presentation</vt:lpstr>
      <vt:lpstr>High-Level Architecture of Hadoop</vt:lpstr>
      <vt:lpstr>PowerPoint Presentation</vt:lpstr>
      <vt:lpstr>USE CASE OF HADOOP</vt:lpstr>
      <vt:lpstr>PowerPoint Presentation</vt:lpstr>
      <vt:lpstr>HDFS (HADOOP DISTRIBUTED FILE SYSTEM)</vt:lpstr>
      <vt:lpstr>PowerPoint Presentation</vt:lpstr>
      <vt:lpstr>PowerPoint Presentation</vt:lpstr>
      <vt:lpstr>HDFS Daemons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Replica Placement Strategy </vt:lpstr>
      <vt:lpstr>PowerPoint Presentation</vt:lpstr>
      <vt:lpstr>PowerPoint Presentation</vt:lpstr>
      <vt:lpstr>PowerPoint Presentation</vt:lpstr>
      <vt:lpstr>PowerPoint Presentation</vt:lpstr>
      <vt:lpstr>PowerPoint Presentation</vt:lpstr>
      <vt:lpstr>PROCESSING DATA WITH HADOOP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MANAGING RESOURCES AND APPLICATIONS WITH HADOOP YARN (YET ANOTHER RESOURCE NEGOTIATOR)</vt:lpstr>
      <vt:lpstr>Limitations of Hadoop 1.0 Architecture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Classroom Activity Math me</vt:lpstr>
      <vt:lpstr>PowerPoint Presentation</vt:lpstr>
      <vt:lpstr>PowerPoint Presentation</vt:lpstr>
      <vt:lpstr>Solutions</vt:lpstr>
      <vt:lpstr>PowerPoint Presentation</vt:lpstr>
      <vt:lpstr>Introduction to Map Reduce Programming</vt:lpstr>
      <vt:lpstr>PowerPoint Presentation</vt:lpstr>
      <vt:lpstr>MAPPER </vt:lpstr>
      <vt:lpstr>PowerPoint Presentation</vt:lpstr>
      <vt:lpstr>PowerPoint Presentation</vt:lpstr>
      <vt:lpstr>PowerPoint Presentation</vt:lpstr>
      <vt:lpstr>PowerPoint Presentation</vt:lpstr>
      <vt:lpstr>PowerPoint Presentation</vt:lpstr>
      <vt:lpstr>REDUCER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 Yogeesh Kumar</dc:creator>
  <cp:lastModifiedBy>DELL</cp:lastModifiedBy>
  <cp:revision>240</cp:revision>
  <dcterms:created xsi:type="dcterms:W3CDTF">2024-09-10T16:46:39Z</dcterms:created>
  <dcterms:modified xsi:type="dcterms:W3CDTF">2025-04-20T06:24:31Z</dcterms:modified>
</cp:coreProperties>
</file>