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0"/>
  </p:notesMasterIdLst>
  <p:sldIdLst>
    <p:sldId id="256" r:id="rId2"/>
    <p:sldId id="257" r:id="rId3"/>
    <p:sldId id="258" r:id="rId4"/>
    <p:sldId id="259" r:id="rId5"/>
    <p:sldId id="381" r:id="rId6"/>
    <p:sldId id="260" r:id="rId7"/>
    <p:sldId id="261" r:id="rId8"/>
    <p:sldId id="262" r:id="rId9"/>
    <p:sldId id="263" r:id="rId10"/>
    <p:sldId id="325" r:id="rId11"/>
    <p:sldId id="326" r:id="rId12"/>
    <p:sldId id="327" r:id="rId13"/>
    <p:sldId id="324" r:id="rId14"/>
    <p:sldId id="328" r:id="rId15"/>
    <p:sldId id="264" r:id="rId16"/>
    <p:sldId id="265" r:id="rId17"/>
    <p:sldId id="266" r:id="rId18"/>
    <p:sldId id="331" r:id="rId19"/>
    <p:sldId id="330" r:id="rId20"/>
    <p:sldId id="332" r:id="rId21"/>
    <p:sldId id="268" r:id="rId22"/>
    <p:sldId id="269" r:id="rId23"/>
    <p:sldId id="333" r:id="rId24"/>
    <p:sldId id="329" r:id="rId25"/>
    <p:sldId id="334" r:id="rId26"/>
    <p:sldId id="335" r:id="rId27"/>
    <p:sldId id="270" r:id="rId28"/>
    <p:sldId id="336" r:id="rId29"/>
    <p:sldId id="337" r:id="rId30"/>
    <p:sldId id="271" r:id="rId31"/>
    <p:sldId id="272" r:id="rId32"/>
    <p:sldId id="273" r:id="rId33"/>
    <p:sldId id="338" r:id="rId34"/>
    <p:sldId id="274" r:id="rId35"/>
    <p:sldId id="294" r:id="rId36"/>
    <p:sldId id="276" r:id="rId37"/>
    <p:sldId id="339" r:id="rId38"/>
    <p:sldId id="275" r:id="rId39"/>
    <p:sldId id="278" r:id="rId40"/>
    <p:sldId id="280" r:id="rId41"/>
    <p:sldId id="281" r:id="rId42"/>
    <p:sldId id="282" r:id="rId43"/>
    <p:sldId id="283" r:id="rId44"/>
    <p:sldId id="284" r:id="rId45"/>
    <p:sldId id="285" r:id="rId46"/>
    <p:sldId id="286" r:id="rId47"/>
    <p:sldId id="287" r:id="rId48"/>
    <p:sldId id="288" r:id="rId49"/>
    <p:sldId id="289" r:id="rId50"/>
    <p:sldId id="290" r:id="rId51"/>
    <p:sldId id="295" r:id="rId52"/>
    <p:sldId id="291" r:id="rId53"/>
    <p:sldId id="292" r:id="rId54"/>
    <p:sldId id="293" r:id="rId55"/>
    <p:sldId id="296" r:id="rId56"/>
    <p:sldId id="297" r:id="rId57"/>
    <p:sldId id="298" r:id="rId58"/>
    <p:sldId id="299" r:id="rId59"/>
    <p:sldId id="300" r:id="rId60"/>
    <p:sldId id="301" r:id="rId61"/>
    <p:sldId id="302" r:id="rId62"/>
    <p:sldId id="340" r:id="rId63"/>
    <p:sldId id="341" r:id="rId64"/>
    <p:sldId id="304" r:id="rId65"/>
    <p:sldId id="342" r:id="rId66"/>
    <p:sldId id="343" r:id="rId67"/>
    <p:sldId id="305" r:id="rId68"/>
    <p:sldId id="306" r:id="rId69"/>
    <p:sldId id="307" r:id="rId70"/>
    <p:sldId id="308" r:id="rId71"/>
    <p:sldId id="344" r:id="rId72"/>
    <p:sldId id="309" r:id="rId73"/>
    <p:sldId id="310" r:id="rId74"/>
    <p:sldId id="345" r:id="rId75"/>
    <p:sldId id="312" r:id="rId76"/>
    <p:sldId id="313" r:id="rId77"/>
    <p:sldId id="314" r:id="rId78"/>
    <p:sldId id="315" r:id="rId79"/>
    <p:sldId id="316" r:id="rId80"/>
    <p:sldId id="346" r:id="rId81"/>
    <p:sldId id="347" r:id="rId82"/>
    <p:sldId id="348" r:id="rId83"/>
    <p:sldId id="349" r:id="rId84"/>
    <p:sldId id="350" r:id="rId85"/>
    <p:sldId id="351" r:id="rId86"/>
    <p:sldId id="317" r:id="rId87"/>
    <p:sldId id="318" r:id="rId88"/>
    <p:sldId id="319" r:id="rId89"/>
    <p:sldId id="320" r:id="rId90"/>
    <p:sldId id="367" r:id="rId91"/>
    <p:sldId id="352" r:id="rId92"/>
    <p:sldId id="321" r:id="rId93"/>
    <p:sldId id="353" r:id="rId94"/>
    <p:sldId id="354" r:id="rId95"/>
    <p:sldId id="356" r:id="rId96"/>
    <p:sldId id="322" r:id="rId97"/>
    <p:sldId id="357" r:id="rId98"/>
    <p:sldId id="358" r:id="rId99"/>
    <p:sldId id="359" r:id="rId100"/>
    <p:sldId id="360" r:id="rId101"/>
    <p:sldId id="361" r:id="rId102"/>
    <p:sldId id="362" r:id="rId103"/>
    <p:sldId id="363" r:id="rId104"/>
    <p:sldId id="364" r:id="rId105"/>
    <p:sldId id="365" r:id="rId106"/>
    <p:sldId id="366" r:id="rId107"/>
    <p:sldId id="368" r:id="rId108"/>
    <p:sldId id="369" r:id="rId109"/>
    <p:sldId id="370" r:id="rId110"/>
    <p:sldId id="371" r:id="rId111"/>
    <p:sldId id="372" r:id="rId112"/>
    <p:sldId id="373" r:id="rId113"/>
    <p:sldId id="374" r:id="rId114"/>
    <p:sldId id="375" r:id="rId115"/>
    <p:sldId id="376" r:id="rId116"/>
    <p:sldId id="377" r:id="rId117"/>
    <p:sldId id="378" r:id="rId118"/>
    <p:sldId id="380" r:id="rId1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522"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77F947-9CAF-4B7C-95E6-96AB4215FB10}" type="datetimeFigureOut">
              <a:rPr lang="en-US" smtClean="0"/>
              <a:t>1/22/2026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19CC35-FBC1-402A-A357-7F5CCED86546}" type="slidenum">
              <a:rPr lang="en-US" smtClean="0"/>
              <a:t>‹#›</a:t>
            </a:fld>
            <a:endParaRPr lang="en-US"/>
          </a:p>
        </p:txBody>
      </p:sp>
    </p:spTree>
    <p:extLst>
      <p:ext uri="{BB962C8B-B14F-4D97-AF65-F5344CB8AC3E}">
        <p14:creationId xmlns:p14="http://schemas.microsoft.com/office/powerpoint/2010/main" val="3673665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19CC35-FBC1-402A-A357-7F5CCED86546}" type="slidenum">
              <a:rPr lang="en-US" smtClean="0"/>
              <a:t>16</a:t>
            </a:fld>
            <a:endParaRPr lang="en-US"/>
          </a:p>
        </p:txBody>
      </p:sp>
    </p:spTree>
    <p:extLst>
      <p:ext uri="{BB962C8B-B14F-4D97-AF65-F5344CB8AC3E}">
        <p14:creationId xmlns:p14="http://schemas.microsoft.com/office/powerpoint/2010/main" val="3733448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22-01-2026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78420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22-01-2026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657519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22-01-2026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160550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AA441812-4644-4955-AD07-18B6560BA07B}" type="datetimeFigureOut">
              <a:rPr lang="en-IN" smtClean="0"/>
              <a:t>22-01-2026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91131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A441812-4644-4955-AD07-18B6560BA07B}" type="datetimeFigureOut">
              <a:rPr lang="en-IN" smtClean="0"/>
              <a:t>22-01-2026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76683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AA441812-4644-4955-AD07-18B6560BA07B}" type="datetimeFigureOut">
              <a:rPr lang="en-IN" smtClean="0"/>
              <a:t>22-01-2026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987808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AA441812-4644-4955-AD07-18B6560BA07B}" type="datetimeFigureOut">
              <a:rPr lang="en-IN" smtClean="0"/>
              <a:t>22-01-2026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951668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AA441812-4644-4955-AD07-18B6560BA07B}" type="datetimeFigureOut">
              <a:rPr lang="en-IN" smtClean="0"/>
              <a:t>22-01-2026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2497150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41812-4644-4955-AD07-18B6560BA07B}" type="datetimeFigureOut">
              <a:rPr lang="en-IN" smtClean="0"/>
              <a:t>22-01-2026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51228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441812-4644-4955-AD07-18B6560BA07B}" type="datetimeFigureOut">
              <a:rPr lang="en-IN" smtClean="0"/>
              <a:t>22-01-2026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193344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A441812-4644-4955-AD07-18B6560BA07B}" type="datetimeFigureOut">
              <a:rPr lang="en-IN" smtClean="0"/>
              <a:t>22-01-2026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99676-0B95-490E-BD21-8BAB8CBC6332}" type="slidenum">
              <a:rPr lang="en-IN" smtClean="0"/>
              <a:t>‹#›</a:t>
            </a:fld>
            <a:endParaRPr lang="en-IN"/>
          </a:p>
        </p:txBody>
      </p:sp>
    </p:spTree>
    <p:extLst>
      <p:ext uri="{BB962C8B-B14F-4D97-AF65-F5344CB8AC3E}">
        <p14:creationId xmlns:p14="http://schemas.microsoft.com/office/powerpoint/2010/main" val="3158066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41812-4644-4955-AD07-18B6560BA07B}" type="datetimeFigureOut">
              <a:rPr lang="en-IN" smtClean="0"/>
              <a:t>22-01-2026</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99676-0B95-490E-BD21-8BAB8CBC6332}" type="slidenum">
              <a:rPr lang="en-IN" smtClean="0"/>
              <a:t>‹#›</a:t>
            </a:fld>
            <a:endParaRPr lang="en-IN"/>
          </a:p>
        </p:txBody>
      </p:sp>
    </p:spTree>
    <p:extLst>
      <p:ext uri="{BB962C8B-B14F-4D97-AF65-F5344CB8AC3E}">
        <p14:creationId xmlns:p14="http://schemas.microsoft.com/office/powerpoint/2010/main" val="2623869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3.png"/><Relationship Id="rId4" Type="http://schemas.openxmlformats.org/officeDocument/2006/relationships/image" Target="../media/image3.jpeg"/><Relationship Id="rId9"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png"/><Relationship Id="rId7" Type="http://schemas.openxmlformats.org/officeDocument/2006/relationships/image" Target="../media/image4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png"/><Relationship Id="rId7" Type="http://schemas.openxmlformats.org/officeDocument/2006/relationships/image" Target="../media/image5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png"/><Relationship Id="rId7" Type="http://schemas.openxmlformats.org/officeDocument/2006/relationships/image" Target="../media/image5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png"/><Relationship Id="rId7" Type="http://schemas.openxmlformats.org/officeDocument/2006/relationships/image" Target="../media/image6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4.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5.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6.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2.png"/><Relationship Id="rId7" Type="http://schemas.openxmlformats.org/officeDocument/2006/relationships/image" Target="../media/image7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2.png"/><Relationship Id="rId7" Type="http://schemas.openxmlformats.org/officeDocument/2006/relationships/image" Target="../media/image81.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15"/>
          <p:cNvPicPr/>
          <p:nvPr/>
        </p:nvPicPr>
        <p:blipFill>
          <a:blip r:embed="rId2" cstate="print"/>
          <a:stretch>
            <a:fillRect/>
          </a:stretch>
        </p:blipFill>
        <p:spPr>
          <a:xfrm>
            <a:off x="4572" y="81866"/>
            <a:ext cx="2324441" cy="652271"/>
          </a:xfrm>
          <a:prstGeom prst="rect">
            <a:avLst/>
          </a:prstGeom>
        </p:spPr>
      </p:pic>
      <p:grpSp>
        <p:nvGrpSpPr>
          <p:cNvPr id="5" name="Group 11"/>
          <p:cNvGrpSpPr>
            <a:grpSpLocks/>
          </p:cNvGrpSpPr>
          <p:nvPr/>
        </p:nvGrpSpPr>
        <p:grpSpPr bwMode="auto">
          <a:xfrm>
            <a:off x="6470725" y="99863"/>
            <a:ext cx="1183803" cy="787736"/>
            <a:chOff x="0" y="0"/>
            <a:chExt cx="1110192" cy="778933"/>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5215" y="87514"/>
            <a:ext cx="1029714" cy="87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p:cNvGrpSpPr/>
          <p:nvPr/>
        </p:nvGrpSpPr>
        <p:grpSpPr>
          <a:xfrm>
            <a:off x="0" y="6301834"/>
            <a:ext cx="9055735" cy="424180"/>
            <a:chOff x="82296" y="6440423"/>
            <a:chExt cx="9055735" cy="424180"/>
          </a:xfrm>
        </p:grpSpPr>
        <p:sp>
          <p:nvSpPr>
            <p:cNvPr id="11" name="object 17"/>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2292306A-8D66-1E54-A3D9-3A08E7C546D3}"/>
              </a:ext>
            </a:extLst>
          </p:cNvPr>
          <p:cNvSpPr>
            <a:spLocks noGrp="1"/>
          </p:cNvSpPr>
          <p:nvPr>
            <p:ph type="ctrTitle"/>
          </p:nvPr>
        </p:nvSpPr>
        <p:spPr/>
        <p:txBody>
          <a:bodyPr>
            <a:normAutofit/>
          </a:bodyPr>
          <a:lstStyle/>
          <a:p>
            <a:r>
              <a:rPr lang="en-IN" sz="2000" b="1" dirty="0">
                <a:solidFill>
                  <a:srgbClr val="C00000"/>
                </a:solidFill>
                <a:latin typeface="Times New Roman" panose="02020603050405020304" pitchFamily="18" charset="0"/>
                <a:cs typeface="Times New Roman" panose="02020603050405020304" pitchFamily="18" charset="0"/>
              </a:rPr>
              <a:t>Module-1</a:t>
            </a:r>
            <a:endParaRPr lang="en-US" sz="2000" b="1" dirty="0">
              <a:solidFill>
                <a:srgbClr val="C00000"/>
              </a:solidFill>
              <a:latin typeface="Times New Roman" panose="02020603050405020304" pitchFamily="18" charset="0"/>
              <a:cs typeface="Times New Roman" panose="02020603050405020304" pitchFamily="18" charset="0"/>
            </a:endParaRPr>
          </a:p>
        </p:txBody>
      </p:sp>
      <p:sp>
        <p:nvSpPr>
          <p:cNvPr id="8" name="Subtitle 7">
            <a:extLst>
              <a:ext uri="{FF2B5EF4-FFF2-40B4-BE49-F238E27FC236}">
                <a16:creationId xmlns:a16="http://schemas.microsoft.com/office/drawing/2014/main" id="{2819CC35-2007-AA29-A992-46D95F218A03}"/>
              </a:ext>
            </a:extLst>
          </p:cNvPr>
          <p:cNvSpPr>
            <a:spLocks noGrp="1"/>
          </p:cNvSpPr>
          <p:nvPr>
            <p:ph type="subTitle" idx="1"/>
          </p:nvPr>
        </p:nvSpPr>
        <p:spPr>
          <a:xfrm>
            <a:off x="1166792" y="3129383"/>
            <a:ext cx="6400800" cy="1752600"/>
          </a:xfrm>
        </p:spPr>
        <p:txBody>
          <a:bodyPr>
            <a:normAutofit/>
          </a:bodyPr>
          <a:lstStyle/>
          <a:p>
            <a:r>
              <a:rPr lang="en-US" sz="2000" b="1" dirty="0">
                <a:solidFill>
                  <a:schemeClr val="accent2">
                    <a:lumMod val="50000"/>
                  </a:schemeClr>
                </a:solidFill>
                <a:latin typeface="Times New Roman" panose="02020603050405020304" pitchFamily="18" charset="0"/>
                <a:cs typeface="Times New Roman" panose="02020603050405020304" pitchFamily="18" charset="0"/>
              </a:rPr>
              <a:t>Introduction to Big Data, Big Data Analytics</a:t>
            </a:r>
          </a:p>
        </p:txBody>
      </p:sp>
    </p:spTree>
    <p:extLst>
      <p:ext uri="{BB962C8B-B14F-4D97-AF65-F5344CB8AC3E}">
        <p14:creationId xmlns:p14="http://schemas.microsoft.com/office/powerpoint/2010/main" val="240157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0F998-9DFE-01FF-5307-9B1C27025A6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B1ED023-D4F5-3D1F-2A3B-56C08D74154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A017127-C5D0-031E-909A-E8B6C4259AE9}"/>
              </a:ext>
            </a:extLst>
          </p:cNvPr>
          <p:cNvGrpSpPr>
            <a:grpSpLocks/>
          </p:cNvGrpSpPr>
          <p:nvPr/>
        </p:nvGrpSpPr>
        <p:grpSpPr bwMode="auto">
          <a:xfrm>
            <a:off x="6433819" y="41955"/>
            <a:ext cx="1183803" cy="787736"/>
            <a:chOff x="0" y="0"/>
            <a:chExt cx="1110192" cy="778933"/>
          </a:xfrm>
        </p:grpSpPr>
        <p:pic>
          <p:nvPicPr>
            <p:cNvPr id="6" name="Picture 2">
              <a:extLst>
                <a:ext uri="{FF2B5EF4-FFF2-40B4-BE49-F238E27FC236}">
                  <a16:creationId xmlns:a16="http://schemas.microsoft.com/office/drawing/2014/main" id="{C32F7570-D1B1-2479-C92A-794491C3B5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3170E89-76ED-71DA-EC59-3379F807ED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02DF77F-CC0B-EA77-DFFE-1EDBF75E3E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7715" y="57162"/>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55F44B4-8CA6-819C-8FBA-98A19F90AA9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19188" y="11957"/>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09FD3C1-AA32-7C59-3953-F480BCD1214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34A79A9-D486-9647-2BEB-81A5583D2F5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5B03D04-C539-08F9-2F5E-A915B4A8587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1A73636-89F4-18CE-7DF3-0D0126005C9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FCF4F6E7-1DC5-58CE-0626-30BF80A263B4}"/>
              </a:ext>
            </a:extLst>
          </p:cNvPr>
          <p:cNvSpPr>
            <a:spLocks noGrp="1"/>
          </p:cNvSpPr>
          <p:nvPr>
            <p:ph idx="1"/>
          </p:nvPr>
        </p:nvSpPr>
        <p:spPr>
          <a:xfrm>
            <a:off x="56038" y="930449"/>
            <a:ext cx="9031924" cy="5023956"/>
          </a:xfrm>
        </p:spPr>
        <p:txBody>
          <a:bodyPr>
            <a:noAutofit/>
          </a:bodyPr>
          <a:lstStyle/>
          <a:p>
            <a:pPr algn="just">
              <a:lnSpc>
                <a:spcPct val="150000"/>
              </a:lnSpc>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Next we </a:t>
            </a:r>
            <a:r>
              <a:rPr lang="en-IN" sz="2000" b="0" i="0" u="none" strike="noStrike" baseline="0" dirty="0">
                <a:solidFill>
                  <a:schemeClr val="accent2">
                    <a:lumMod val="75000"/>
                  </a:schemeClr>
                </a:solidFill>
                <a:latin typeface="Times New Roman" panose="02020603050405020304" pitchFamily="18" charset="0"/>
                <a:cs typeface="Times New Roman" panose="02020603050405020304" pitchFamily="18" charset="0"/>
              </a:rPr>
              <a:t>think of the constraints </a:t>
            </a:r>
            <a:r>
              <a:rPr lang="en-IN" sz="2000" b="0" i="0" u="none" strike="noStrike" baseline="0" dirty="0">
                <a:latin typeface="Times New Roman" panose="02020603050405020304" pitchFamily="18" charset="0"/>
                <a:cs typeface="Times New Roman" panose="02020603050405020304" pitchFamily="18" charset="0"/>
              </a:rPr>
              <a:t>that we would like our data to conform to (constraints such as UNIQUE values in the column, NOT NULL values in the column, a business constraint such as the value held in the column should not drop below 50, the set of  permissible values in the column such as the column should accept only “CS”, “IS”, “MS”, etc., as input).</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Example: Let us design a table/relation structure to store the details of the employees of an enterprise.</a:t>
            </a:r>
          </a:p>
          <a:p>
            <a:pPr algn="just">
              <a:lnSpc>
                <a:spcPct val="150000"/>
              </a:lnSpc>
              <a:buFont typeface="Wingdings" panose="05000000000000000000" pitchFamily="2" charset="2"/>
              <a:buChar char="§"/>
            </a:pPr>
            <a:endParaRPr lang="en-US" sz="2000" b="1" dirty="0">
              <a:solidFill>
                <a:schemeClr val="tx2"/>
              </a:solidFill>
              <a:latin typeface="+mj-lt"/>
            </a:endParaRPr>
          </a:p>
        </p:txBody>
      </p:sp>
      <p:pic>
        <p:nvPicPr>
          <p:cNvPr id="15" name="Picture 14">
            <a:extLst>
              <a:ext uri="{FF2B5EF4-FFF2-40B4-BE49-F238E27FC236}">
                <a16:creationId xmlns:a16="http://schemas.microsoft.com/office/drawing/2014/main" id="{27328224-8030-58EA-FA28-486FBFACA42C}"/>
              </a:ext>
            </a:extLst>
          </p:cNvPr>
          <p:cNvPicPr>
            <a:picLocks noChangeAspect="1"/>
          </p:cNvPicPr>
          <p:nvPr/>
        </p:nvPicPr>
        <p:blipFill>
          <a:blip r:embed="rId7"/>
          <a:stretch>
            <a:fillRect/>
          </a:stretch>
        </p:blipFill>
        <p:spPr>
          <a:xfrm>
            <a:off x="428625" y="4437112"/>
            <a:ext cx="8715375" cy="762000"/>
          </a:xfrm>
          <a:prstGeom prst="rect">
            <a:avLst/>
          </a:prstGeom>
        </p:spPr>
      </p:pic>
    </p:spTree>
    <p:extLst>
      <p:ext uri="{BB962C8B-B14F-4D97-AF65-F5344CB8AC3E}">
        <p14:creationId xmlns:p14="http://schemas.microsoft.com/office/powerpoint/2010/main" val="8752673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1E926-74E6-ACFE-9134-4089F8E29E1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545CAE9-9FB4-AB6E-96B4-DE8AAD7BCC7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D65A68C-F89F-7D99-ACC6-BACA426E90A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5D45987-D13D-D70A-071E-5FE21CBE4A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482C170-B9C0-5010-E4F3-22049F81AC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BE036E2-B96C-EA71-961D-37806DC9E8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E3A134E-E0DE-C052-765B-0903BC8D94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9153B40-107D-4B64-B2E8-8A816EE3DDB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28434AB-A791-18CA-845F-7ACD638DDF1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3BC2544-8ECD-8634-80A8-836FF78DE51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DAE783C-96BE-4B19-935E-D06AC6EE700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65255082-B2CF-71FD-D5CD-FCEFD101853E}"/>
              </a:ext>
            </a:extLst>
          </p:cNvPr>
          <p:cNvSpPr>
            <a:spLocks noGrp="1"/>
          </p:cNvSpPr>
          <p:nvPr>
            <p:ph idx="1"/>
          </p:nvPr>
        </p:nvSpPr>
        <p:spPr>
          <a:xfrm>
            <a:off x="4572" y="647613"/>
            <a:ext cx="9046845" cy="5560624"/>
          </a:xfrm>
        </p:spPr>
        <p:txBody>
          <a:bodyPr>
            <a:noAutofit/>
          </a:bodyPr>
          <a:lstStyle/>
          <a:p>
            <a:pPr algn="just">
              <a:buFont typeface="Wingdings" panose="05000000000000000000" pitchFamily="2" charset="2"/>
              <a:buChar char="§"/>
            </a:pPr>
            <a:r>
              <a:rPr lang="en-US" sz="1900" b="0" i="0" u="none" strike="noStrike" baseline="0" dirty="0"/>
              <a:t>Hadoop Ecosystem Components for Data Ingestion</a:t>
            </a:r>
          </a:p>
          <a:p>
            <a:pPr algn="just">
              <a:buFont typeface="+mj-lt"/>
              <a:buAutoNum type="arabicPeriod"/>
            </a:pPr>
            <a:r>
              <a:rPr lang="en-IN" sz="1900" b="0" i="0" u="none" strike="noStrike" baseline="0" dirty="0"/>
              <a:t>Sqoop: Sqoop stands for SQL to Hadoop. Its main functions are</a:t>
            </a:r>
          </a:p>
          <a:p>
            <a:pPr marL="530225" indent="-347663" algn="just">
              <a:buFont typeface="+mj-lt"/>
              <a:buAutoNum type="alphaLcPeriod"/>
            </a:pPr>
            <a:r>
              <a:rPr lang="en-IN" sz="1900" b="0" i="0" u="none" strike="noStrike" baseline="0" dirty="0"/>
              <a:t>Importing data from RDBMS such as MySQL, Oracle, DB2, etc. to Hadoop file system (HDFS, </a:t>
            </a:r>
            <a:r>
              <a:rPr lang="en-US" sz="1900" b="0" i="0" u="none" strike="noStrike" baseline="0" dirty="0"/>
              <a:t>HBase, Hive). </a:t>
            </a:r>
          </a:p>
          <a:p>
            <a:pPr marL="530225" indent="-347663" algn="just">
              <a:buFont typeface="+mj-lt"/>
              <a:buAutoNum type="alphaLcPeriod"/>
            </a:pPr>
            <a:r>
              <a:rPr lang="en-US" sz="1900" b="0" i="0" u="none" strike="noStrike" baseline="0" dirty="0"/>
              <a:t>Exporting data from Hadoop File system (HDFS, HBase, Hive) to RDBMS (MySQL, Oracle, DB2).</a:t>
            </a:r>
          </a:p>
          <a:p>
            <a:pPr marL="0" indent="0" algn="just">
              <a:buNone/>
            </a:pPr>
            <a:r>
              <a:rPr lang="en-US" sz="1900" b="1" i="0" u="none" strike="noStrike" baseline="0" dirty="0"/>
              <a:t>Uses of Sqoop</a:t>
            </a:r>
          </a:p>
          <a:p>
            <a:pPr marL="438150" indent="-255588" algn="just">
              <a:buFont typeface="+mj-lt"/>
              <a:buAutoNum type="alphaLcPeriod"/>
            </a:pPr>
            <a:r>
              <a:rPr lang="en-IN" sz="1900" b="0" i="0" u="none" strike="noStrike" baseline="0" dirty="0"/>
              <a:t>It has a connector-based architecture to allow plug-ins to connect to external systems such as </a:t>
            </a:r>
            <a:r>
              <a:rPr lang="en-US" sz="1900" b="0" i="0" u="none" strike="noStrike" baseline="0" dirty="0"/>
              <a:t>MySQL, Oracle, DB2, etc.</a:t>
            </a:r>
          </a:p>
          <a:p>
            <a:pPr marL="438150" indent="-255588" algn="just">
              <a:buFont typeface="+mj-lt"/>
              <a:buAutoNum type="alphaLcPeriod"/>
            </a:pPr>
            <a:r>
              <a:rPr lang="en-IN" sz="1900" b="0" i="0" u="none" strike="noStrike" baseline="0" dirty="0"/>
              <a:t>It can provision the data from external system on to HDFS and populate tables in Hive and </a:t>
            </a:r>
            <a:r>
              <a:rPr lang="en-US" sz="1900" b="0" i="0" u="none" strike="noStrike" baseline="0" dirty="0"/>
              <a:t>HBase. </a:t>
            </a:r>
          </a:p>
          <a:p>
            <a:pPr marL="438150" indent="-255588" algn="just">
              <a:buFont typeface="+mj-lt"/>
              <a:buAutoNum type="alphaLcPeriod"/>
            </a:pPr>
            <a:r>
              <a:rPr lang="en-IN" sz="1900" b="0" i="0" u="none" strike="noStrike" baseline="0" dirty="0"/>
              <a:t>It integrates with Oozie allowing you to schedule and automate import and export tasks.</a:t>
            </a:r>
          </a:p>
          <a:p>
            <a:pPr marL="0" indent="0" algn="just">
              <a:buNone/>
            </a:pPr>
            <a:r>
              <a:rPr lang="en-IN" sz="1900" b="1" i="0" u="none" strike="noStrike" baseline="0" dirty="0"/>
              <a:t>2. Flume: </a:t>
            </a:r>
            <a:r>
              <a:rPr lang="en-IN" sz="1900" b="0" i="0" u="none" strike="noStrike" baseline="0" dirty="0"/>
              <a:t>Flume is an important log aggregator (aggregates logs from different machines and places them in HDFS) component in the Hadoop ecosystem. Flume has been developed by Cloudera. It s designed for high volume ingestion of event-based data into Hadoop. The default destination in Flume (called as sink in flume parlance) is HDFS. However it can also write to HBase or </a:t>
            </a:r>
            <a:r>
              <a:rPr lang="en-IN" sz="1900" b="0" i="0" u="none" strike="noStrike" baseline="0" dirty="0" err="1"/>
              <a:t>Solr</a:t>
            </a:r>
            <a:r>
              <a:rPr lang="en-IN" sz="1900" b="0" i="0" u="none" strike="noStrike" baseline="0" dirty="0"/>
              <a:t>.</a:t>
            </a:r>
            <a:endParaRPr lang="en-US" sz="1900" dirty="0"/>
          </a:p>
        </p:txBody>
      </p:sp>
    </p:spTree>
    <p:extLst>
      <p:ext uri="{BB962C8B-B14F-4D97-AF65-F5344CB8AC3E}">
        <p14:creationId xmlns:p14="http://schemas.microsoft.com/office/powerpoint/2010/main" val="3540055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473BC-635E-D3AA-984B-FED6C7F4A79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94AC83A-04FF-274B-83D7-51A14D89E9B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EB1B542-60F8-A8E0-57D4-1823DD6D569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BCAFE46-84D4-E2F8-DAC4-47860EA512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ED1FC57-A706-A27E-85B5-C19613C43A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B71827B-227B-D03F-2BFD-8F5BE7E021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026ADAA-26EF-ED16-0259-24C561F7055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5517E74-6B4F-B3F9-BF7B-FBDAA05D9DD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191E42C-1C5B-DBEE-8C89-DAF977B8643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EE9C038-7877-C146-10C2-957C713AD87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580477B-25AF-A359-6C2B-DA75D439CC4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5AAEB7DF-DF6B-270C-BF9D-04E6D5247875}"/>
              </a:ext>
            </a:extLst>
          </p:cNvPr>
          <p:cNvSpPr>
            <a:spLocks noGrp="1"/>
          </p:cNvSpPr>
          <p:nvPr>
            <p:ph idx="1"/>
          </p:nvPr>
        </p:nvSpPr>
        <p:spPr>
          <a:xfrm>
            <a:off x="92041" y="1492084"/>
            <a:ext cx="8959376" cy="4753821"/>
          </a:xfrm>
        </p:spPr>
        <p:txBody>
          <a:bodyPr>
            <a:noAutofit/>
          </a:bodyPr>
          <a:lstStyle/>
          <a:p>
            <a:pPr algn="l">
              <a:lnSpc>
                <a:spcPct val="150000"/>
              </a:lnSpc>
              <a:buFont typeface="+mj-lt"/>
              <a:buAutoNum type="arabicPeriod"/>
            </a:pPr>
            <a:r>
              <a:rPr lang="en-IN" sz="2000" b="1" i="0" u="none" strike="noStrike" baseline="0" dirty="0">
                <a:latin typeface="+mj-lt"/>
              </a:rPr>
              <a:t>MapReduce</a:t>
            </a:r>
            <a:r>
              <a:rPr lang="en-IN" sz="2000" b="0" i="0" u="none" strike="noStrike" baseline="0" dirty="0">
                <a:latin typeface="+mj-lt"/>
              </a:rPr>
              <a:t>: </a:t>
            </a:r>
          </a:p>
          <a:p>
            <a:pPr algn="just">
              <a:lnSpc>
                <a:spcPct val="150000"/>
              </a:lnSpc>
              <a:spcBef>
                <a:spcPts val="0"/>
              </a:spcBef>
              <a:buFont typeface="Wingdings" panose="05000000000000000000" pitchFamily="2" charset="2"/>
              <a:buChar char="§"/>
            </a:pPr>
            <a:r>
              <a:rPr lang="en-IN" sz="2000" b="0" i="0" u="none" strike="noStrike" baseline="0" dirty="0">
                <a:latin typeface="+mj-lt"/>
              </a:rPr>
              <a:t>It is a programming paradigm that allows distributed and parallel processing of huge datasets. </a:t>
            </a:r>
          </a:p>
          <a:p>
            <a:pPr algn="just">
              <a:lnSpc>
                <a:spcPct val="150000"/>
              </a:lnSpc>
              <a:spcBef>
                <a:spcPts val="0"/>
              </a:spcBef>
              <a:buFont typeface="Wingdings" panose="05000000000000000000" pitchFamily="2" charset="2"/>
              <a:buChar char="§"/>
            </a:pPr>
            <a:r>
              <a:rPr lang="en-IN" sz="2000" b="0" i="0" u="none" strike="noStrike" baseline="0" dirty="0">
                <a:latin typeface="+mj-lt"/>
              </a:rPr>
              <a:t>It is based on Google MapReduce. </a:t>
            </a:r>
          </a:p>
          <a:p>
            <a:pPr algn="just">
              <a:lnSpc>
                <a:spcPct val="150000"/>
              </a:lnSpc>
              <a:spcBef>
                <a:spcPts val="0"/>
              </a:spcBef>
              <a:buFont typeface="Wingdings" panose="05000000000000000000" pitchFamily="2" charset="2"/>
              <a:buChar char="§"/>
            </a:pPr>
            <a:r>
              <a:rPr lang="en-IN" sz="2000" b="0" i="0" u="none" strike="noStrike" baseline="0" dirty="0">
                <a:latin typeface="+mj-lt"/>
              </a:rPr>
              <a:t>Google released a paper on MapReduce programming paradigm in 2004 and that became the genesis of Hadoop processing model.</a:t>
            </a:r>
          </a:p>
          <a:p>
            <a:pPr algn="just">
              <a:lnSpc>
                <a:spcPct val="150000"/>
              </a:lnSpc>
              <a:spcBef>
                <a:spcPts val="0"/>
              </a:spcBef>
              <a:buFont typeface="Wingdings" panose="05000000000000000000" pitchFamily="2" charset="2"/>
              <a:buChar char="§"/>
            </a:pPr>
            <a:r>
              <a:rPr lang="en-IN" sz="2000" b="0" i="0" u="none" strike="noStrike" baseline="0" dirty="0">
                <a:latin typeface="+mj-lt"/>
              </a:rPr>
              <a:t>The MapReduce framework gets the input data from HDFS. </a:t>
            </a:r>
          </a:p>
        </p:txBody>
      </p:sp>
      <p:sp>
        <p:nvSpPr>
          <p:cNvPr id="15" name="Title 14">
            <a:extLst>
              <a:ext uri="{FF2B5EF4-FFF2-40B4-BE49-F238E27FC236}">
                <a16:creationId xmlns:a16="http://schemas.microsoft.com/office/drawing/2014/main" id="{2A3270D1-7E55-A7AA-049B-97A7F0BD62AC}"/>
              </a:ext>
            </a:extLst>
          </p:cNvPr>
          <p:cNvSpPr>
            <a:spLocks noGrp="1"/>
          </p:cNvSpPr>
          <p:nvPr>
            <p:ph type="title"/>
          </p:nvPr>
        </p:nvSpPr>
        <p:spPr>
          <a:xfrm>
            <a:off x="52484" y="842908"/>
            <a:ext cx="8229600" cy="687883"/>
          </a:xfrm>
        </p:spPr>
        <p:txBody>
          <a:bodyPr>
            <a:normAutofit/>
          </a:bodyPr>
          <a:lstStyle/>
          <a:p>
            <a:pPr algn="l"/>
            <a:r>
              <a:rPr lang="en-US" sz="2000" b="1" i="0" u="none" strike="noStrike" baseline="0" dirty="0">
                <a:solidFill>
                  <a:schemeClr val="tx2"/>
                </a:solidFill>
              </a:rPr>
              <a:t>Hadoop Ecosystem Components for Data Processing</a:t>
            </a:r>
            <a:endParaRPr lang="en-US" sz="2000" b="1" dirty="0">
              <a:solidFill>
                <a:schemeClr val="tx2"/>
              </a:solidFill>
            </a:endParaRPr>
          </a:p>
        </p:txBody>
      </p:sp>
    </p:spTree>
    <p:extLst>
      <p:ext uri="{BB962C8B-B14F-4D97-AF65-F5344CB8AC3E}">
        <p14:creationId xmlns:p14="http://schemas.microsoft.com/office/powerpoint/2010/main" val="21056826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ADA3E-2EE8-32CD-6C5F-CDE1826B52D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6BA3830-6411-B168-0741-3EDD467C5D8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B43C301-7D60-C841-AB5D-DA32B15EFE3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3F70F61-98D4-0838-667D-AAC47B1E0C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54B0CF0-B133-F0F7-F80F-B9196F6D330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DC45C65-E153-AFD6-7DD8-01910DA20C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24A408C-132F-7640-07FC-CA185F49476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9AB6CA0-BF6C-6FB2-8268-30A7C8A8438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A4CDC3B-9709-1950-0CAD-3D9C0ED7CC9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F5A73E9-E067-041E-28C0-A978A62DC76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284973B-B01D-E6DE-8B62-EA149FBFB5C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C8924EFA-E708-EA46-0292-B35129C68522}"/>
              </a:ext>
            </a:extLst>
          </p:cNvPr>
          <p:cNvSpPr>
            <a:spLocks noGrp="1"/>
          </p:cNvSpPr>
          <p:nvPr>
            <p:ph idx="1"/>
          </p:nvPr>
        </p:nvSpPr>
        <p:spPr>
          <a:xfrm>
            <a:off x="92041" y="1111385"/>
            <a:ext cx="8871905" cy="4753821"/>
          </a:xfrm>
        </p:spPr>
        <p:txBody>
          <a:bodyPr>
            <a:normAutofit/>
          </a:bodyPr>
          <a:lstStyle/>
          <a:p>
            <a:pPr algn="just">
              <a:lnSpc>
                <a:spcPct val="160000"/>
              </a:lnSpc>
              <a:spcBef>
                <a:spcPts val="0"/>
              </a:spcBef>
              <a:buFont typeface="Wingdings" panose="05000000000000000000" pitchFamily="2" charset="2"/>
              <a:buChar char="§"/>
            </a:pPr>
            <a:r>
              <a:rPr lang="en-IN" sz="1900" b="0" i="0" u="none" strike="noStrike" baseline="0" dirty="0">
                <a:latin typeface="+mj-lt"/>
              </a:rPr>
              <a:t>There are two main phases: </a:t>
            </a:r>
            <a:r>
              <a:rPr lang="en-IN" sz="1900" b="1" i="0" u="none" strike="noStrike" baseline="0" dirty="0">
                <a:latin typeface="+mj-lt"/>
              </a:rPr>
              <a:t>Map phase </a:t>
            </a:r>
            <a:r>
              <a:rPr lang="en-IN" sz="1900" b="0" i="0" u="none" strike="noStrike" baseline="0" dirty="0">
                <a:latin typeface="+mj-lt"/>
              </a:rPr>
              <a:t>and the </a:t>
            </a:r>
            <a:r>
              <a:rPr lang="en-IN" sz="1900" b="1" i="0" u="none" strike="noStrike" baseline="0" dirty="0">
                <a:latin typeface="+mj-lt"/>
              </a:rPr>
              <a:t>Reduce phase</a:t>
            </a:r>
            <a:r>
              <a:rPr lang="en-IN" sz="1900" b="0" i="0" u="none" strike="noStrike" baseline="0" dirty="0">
                <a:latin typeface="+mj-lt"/>
              </a:rPr>
              <a:t>. </a:t>
            </a:r>
          </a:p>
          <a:p>
            <a:pPr algn="just">
              <a:lnSpc>
                <a:spcPct val="160000"/>
              </a:lnSpc>
              <a:spcBef>
                <a:spcPts val="0"/>
              </a:spcBef>
              <a:buFont typeface="Wingdings" panose="05000000000000000000" pitchFamily="2" charset="2"/>
              <a:buChar char="§"/>
            </a:pPr>
            <a:r>
              <a:rPr lang="en-IN" sz="1900" b="0" i="0" u="none" strike="noStrike" baseline="0" dirty="0">
                <a:latin typeface="+mj-lt"/>
              </a:rPr>
              <a:t>The map phase converts the input data into another set of data (key—value pairs). </a:t>
            </a:r>
          </a:p>
          <a:p>
            <a:pPr algn="just">
              <a:lnSpc>
                <a:spcPct val="160000"/>
              </a:lnSpc>
              <a:spcBef>
                <a:spcPts val="0"/>
              </a:spcBef>
              <a:buFont typeface="Wingdings" panose="05000000000000000000" pitchFamily="2" charset="2"/>
              <a:buChar char="§"/>
            </a:pPr>
            <a:r>
              <a:rPr lang="en-IN" sz="1900" b="0" i="0" u="none" strike="noStrike" baseline="0" dirty="0">
                <a:latin typeface="+mj-lt"/>
              </a:rPr>
              <a:t>This new intermediate dataset then serves as the input to the reduce phase. </a:t>
            </a:r>
          </a:p>
          <a:p>
            <a:pPr algn="just">
              <a:lnSpc>
                <a:spcPct val="160000"/>
              </a:lnSpc>
              <a:spcBef>
                <a:spcPts val="0"/>
              </a:spcBef>
              <a:buFont typeface="Wingdings" panose="05000000000000000000" pitchFamily="2" charset="2"/>
              <a:buChar char="§"/>
            </a:pPr>
            <a:r>
              <a:rPr lang="en-IN" sz="1900" b="0" i="0" u="none" strike="noStrike" baseline="0" dirty="0">
                <a:latin typeface="+mj-lt"/>
              </a:rPr>
              <a:t>The reduce phase acts on the datasets to combine (aggregate and consolidate) and reduce them to a smaller set of tuples.</a:t>
            </a:r>
          </a:p>
          <a:p>
            <a:pPr algn="just">
              <a:lnSpc>
                <a:spcPct val="160000"/>
              </a:lnSpc>
              <a:spcBef>
                <a:spcPts val="0"/>
              </a:spcBef>
              <a:buFont typeface="Wingdings" panose="05000000000000000000" pitchFamily="2" charset="2"/>
              <a:buChar char="§"/>
            </a:pPr>
            <a:r>
              <a:rPr lang="en-IN" sz="1900" b="0" i="0" u="none" strike="noStrike" baseline="0" dirty="0">
                <a:latin typeface="+mj-lt"/>
              </a:rPr>
              <a:t> The result is then </a:t>
            </a:r>
            <a:r>
              <a:rPr lang="en-US" sz="1900" b="0" i="0" u="none" strike="noStrike" baseline="0" dirty="0">
                <a:latin typeface="+mj-lt"/>
              </a:rPr>
              <a:t>stored back in HDFS.</a:t>
            </a:r>
            <a:endParaRPr lang="en-US" sz="1900" dirty="0">
              <a:latin typeface="+mj-lt"/>
            </a:endParaRPr>
          </a:p>
          <a:p>
            <a:pPr algn="just">
              <a:lnSpc>
                <a:spcPct val="150000"/>
              </a:lnSpc>
              <a:spcBef>
                <a:spcPts val="0"/>
              </a:spcBef>
              <a:buFont typeface="Wingdings" panose="05000000000000000000" pitchFamily="2" charset="2"/>
              <a:buChar char="§"/>
            </a:pPr>
            <a:endParaRPr lang="en-US" sz="1900" dirty="0">
              <a:latin typeface="+mj-lt"/>
            </a:endParaRPr>
          </a:p>
        </p:txBody>
      </p:sp>
    </p:spTree>
    <p:extLst>
      <p:ext uri="{BB962C8B-B14F-4D97-AF65-F5344CB8AC3E}">
        <p14:creationId xmlns:p14="http://schemas.microsoft.com/office/powerpoint/2010/main" val="42323994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8F261-01AA-DAD3-5076-8CD8D5AA9AF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C3D32AA-0EC9-F3BD-3935-E9E7236033D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2E92A9E-A38D-A9D0-CF80-01959056850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483F25C-7533-0E6E-9E70-0EA84CF4C5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D8C64A9-0A4D-4B0C-E1BD-C2F67ED122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5700D58-B9B3-5398-0384-917E647C51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8503B41-22A3-5213-3DF0-5A1B7BB8A9D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7CE122A-2588-580C-9B13-44DC39120BA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384C312-A7EC-0A6C-38F7-0E24B800E0F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3FFD069-7BF0-9059-D496-6B5E095463F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0F552AC-0390-97D7-928D-77EA5B9F365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178DCE0C-6D6D-27CC-2DC2-5C1EB0C7AECB}"/>
              </a:ext>
            </a:extLst>
          </p:cNvPr>
          <p:cNvSpPr>
            <a:spLocks noGrp="1"/>
          </p:cNvSpPr>
          <p:nvPr>
            <p:ph idx="1"/>
          </p:nvPr>
        </p:nvSpPr>
        <p:spPr>
          <a:xfrm>
            <a:off x="29760" y="804140"/>
            <a:ext cx="8963946" cy="5376392"/>
          </a:xfrm>
        </p:spPr>
        <p:txBody>
          <a:bodyPr>
            <a:normAutofit/>
          </a:bodyPr>
          <a:lstStyle/>
          <a:p>
            <a:pPr algn="l">
              <a:lnSpc>
                <a:spcPct val="150000"/>
              </a:lnSpc>
              <a:spcBef>
                <a:spcPts val="0"/>
              </a:spcBef>
              <a:buFont typeface="+mj-lt"/>
              <a:buAutoNum type="arabicPeriod" startAt="2"/>
            </a:pPr>
            <a:r>
              <a:rPr lang="en-IN" sz="1900" b="1" i="0" u="none" strike="noStrike" baseline="0" dirty="0">
                <a:latin typeface="+mj-lt"/>
              </a:rPr>
              <a:t>Spark:</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both a programming model as well as a computing model. </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an open-source big data processing framework. It was originally developed in 2009 at UC Berkeley's </a:t>
            </a:r>
            <a:r>
              <a:rPr lang="en-IN" sz="1900" b="0" i="0" u="none" strike="noStrike" baseline="0" dirty="0" err="1">
                <a:latin typeface="+mj-lt"/>
              </a:rPr>
              <a:t>AmpLab</a:t>
            </a:r>
            <a:r>
              <a:rPr lang="en-IN" sz="1900" b="0" i="0" u="none" strike="noStrike" baseline="0" dirty="0">
                <a:latin typeface="+mj-lt"/>
              </a:rPr>
              <a:t> and became an open-source project in 2010. </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written in Scala. It provides in-memory computing for Hadoop.</a:t>
            </a:r>
          </a:p>
          <a:p>
            <a:pPr algn="just">
              <a:lnSpc>
                <a:spcPct val="150000"/>
              </a:lnSpc>
              <a:spcBef>
                <a:spcPts val="0"/>
              </a:spcBef>
              <a:buFont typeface="Wingdings" panose="05000000000000000000" pitchFamily="2" charset="2"/>
              <a:buChar char="§"/>
            </a:pPr>
            <a:r>
              <a:rPr lang="en-IN" sz="1900" b="0" i="0" u="none" strike="noStrike" baseline="0" dirty="0">
                <a:latin typeface="+mj-lt"/>
              </a:rPr>
              <a:t>In Spark, workloads execute in memory rather than on disk owing to which it is much faster (10 to100 times) than when the workload is executed on disk. </a:t>
            </a:r>
          </a:p>
          <a:p>
            <a:pPr algn="just">
              <a:lnSpc>
                <a:spcPct val="150000"/>
              </a:lnSpc>
              <a:spcBef>
                <a:spcPts val="0"/>
              </a:spcBef>
              <a:buFont typeface="Wingdings" panose="05000000000000000000" pitchFamily="2" charset="2"/>
              <a:buChar char="§"/>
            </a:pPr>
            <a:r>
              <a:rPr lang="en-IN" sz="1900" b="0" i="0" u="none" strike="noStrike" baseline="0" dirty="0">
                <a:latin typeface="+mj-lt"/>
              </a:rPr>
              <a:t>If the datasets are too large to fit into, the available system memory, it can perform conventional disk-based processing.</a:t>
            </a:r>
          </a:p>
          <a:p>
            <a:pPr algn="just">
              <a:lnSpc>
                <a:spcPct val="150000"/>
              </a:lnSpc>
              <a:spcBef>
                <a:spcPts val="0"/>
              </a:spcBef>
              <a:buFont typeface="Wingdings" panose="05000000000000000000" pitchFamily="2" charset="2"/>
              <a:buChar char="§"/>
            </a:pPr>
            <a:r>
              <a:rPr lang="en-IN" sz="1900" b="0" i="0" u="none" strike="noStrike" baseline="0" dirty="0">
                <a:latin typeface="+mj-lt"/>
              </a:rPr>
              <a:t> It serves as a potentially faster and more flexible alternative to MapReduce. </a:t>
            </a:r>
          </a:p>
          <a:p>
            <a:pPr algn="just">
              <a:lnSpc>
                <a:spcPct val="150000"/>
              </a:lnSpc>
              <a:spcBef>
                <a:spcPts val="0"/>
              </a:spcBef>
              <a:buFont typeface="Wingdings" panose="05000000000000000000" pitchFamily="2" charset="2"/>
              <a:buChar char="§"/>
            </a:pPr>
            <a:r>
              <a:rPr lang="en-IN" sz="1900" b="0" i="0" u="none" strike="noStrike" baseline="0" dirty="0">
                <a:latin typeface="+mj-lt"/>
              </a:rPr>
              <a:t>It accesses data from HDFS (Spark does not have its own distributed file system) but bypasses the MapReduce processing.</a:t>
            </a:r>
            <a:endParaRPr lang="en-US" sz="1900" dirty="0">
              <a:latin typeface="+mj-lt"/>
            </a:endParaRPr>
          </a:p>
        </p:txBody>
      </p:sp>
    </p:spTree>
    <p:extLst>
      <p:ext uri="{BB962C8B-B14F-4D97-AF65-F5344CB8AC3E}">
        <p14:creationId xmlns:p14="http://schemas.microsoft.com/office/powerpoint/2010/main" val="129285717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C8215-EC80-6409-AE0D-624F2DE1B0A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A40CCD3-4F76-6F5C-B78B-191C8FFCC2C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B4D6FC6-2E18-F59C-1BAE-E1F22B26C63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9746A28-C6DF-234A-FC57-8A41F742E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576E539-7498-762F-7466-C5FE318516A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81E09AE-69DB-368F-1314-1482AC642A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713E3D2-6023-49B1-BEE6-50BE1E0DAB2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891201F-780A-3B3F-CF89-F1A0BF487CC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CA87F1E-999D-283F-A2B9-80F2977FDF4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5BDD4BC-54D0-3495-09A9-274131E1A52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EE339E4-708E-4D12-8FDD-0989E5817BA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0B4CB7C1-8D3C-B553-DF77-A3CA26281F5C}"/>
              </a:ext>
            </a:extLst>
          </p:cNvPr>
          <p:cNvSpPr>
            <a:spLocks noGrp="1"/>
          </p:cNvSpPr>
          <p:nvPr>
            <p:ph idx="1"/>
          </p:nvPr>
        </p:nvSpPr>
        <p:spPr>
          <a:xfrm>
            <a:off x="179511" y="809059"/>
            <a:ext cx="8784435" cy="5343885"/>
          </a:xfrm>
        </p:spPr>
        <p:txBody>
          <a:bodyPr>
            <a:normAutofit/>
          </a:bodyPr>
          <a:lstStyle/>
          <a:p>
            <a:pPr algn="just">
              <a:lnSpc>
                <a:spcPct val="150000"/>
              </a:lnSpc>
              <a:spcBef>
                <a:spcPts val="0"/>
              </a:spcBef>
              <a:buFont typeface="Wingdings" panose="05000000000000000000" pitchFamily="2" charset="2"/>
              <a:buChar char="§"/>
            </a:pPr>
            <a:r>
              <a:rPr lang="en-IN" sz="1900" b="0" i="0" u="none" strike="noStrike" baseline="0" dirty="0">
                <a:latin typeface="+mj-lt"/>
              </a:rPr>
              <a:t>Spark can be used with Hadoop coexisting smoothly with MapReduce (sitting on top of Hadoop YARN) or used independently of Hadoop (standalone). </a:t>
            </a:r>
          </a:p>
          <a:p>
            <a:pPr algn="just">
              <a:lnSpc>
                <a:spcPct val="150000"/>
              </a:lnSpc>
              <a:spcBef>
                <a:spcPts val="0"/>
              </a:spcBef>
              <a:buFont typeface="Wingdings" panose="05000000000000000000" pitchFamily="2" charset="2"/>
              <a:buChar char="§"/>
            </a:pPr>
            <a:r>
              <a:rPr lang="en-IN" sz="1900" b="0" i="0" u="none" strike="noStrike" baseline="0" dirty="0">
                <a:latin typeface="+mj-lt"/>
              </a:rPr>
              <a:t>As a programming model, it works well with Scala, Python (it has API connectors for using it with Java or Python) or R programming language. </a:t>
            </a:r>
          </a:p>
          <a:p>
            <a:pPr algn="just">
              <a:lnSpc>
                <a:spcPct val="150000"/>
              </a:lnSpc>
              <a:buFont typeface="Wingdings" panose="05000000000000000000" pitchFamily="2" charset="2"/>
              <a:buChar char="§"/>
            </a:pPr>
            <a:r>
              <a:rPr lang="en-IN" sz="1900" b="0" i="0" u="none" strike="noStrike" baseline="0" dirty="0">
                <a:latin typeface="+mj-lt"/>
              </a:rPr>
              <a:t>The following are the Spark libraries:</a:t>
            </a:r>
          </a:p>
          <a:p>
            <a:pPr marL="712788" indent="-182563" algn="just">
              <a:lnSpc>
                <a:spcPct val="150000"/>
              </a:lnSpc>
              <a:buFont typeface="+mj-lt"/>
              <a:buAutoNum type="alphaLcPeriod"/>
            </a:pPr>
            <a:r>
              <a:rPr lang="en-IN" sz="1900" b="0" i="0" u="none" strike="noStrike" baseline="0" dirty="0">
                <a:latin typeface="+mj-lt"/>
              </a:rPr>
              <a:t>Spark SQL: Spark also has support for SQL. Spark SQL uses SQL to help query data stored in </a:t>
            </a:r>
            <a:r>
              <a:rPr lang="en-US" sz="1900" b="0" i="0" u="none" strike="noStrike" baseline="0" dirty="0">
                <a:latin typeface="+mj-lt"/>
              </a:rPr>
              <a:t>disparate applications.</a:t>
            </a:r>
          </a:p>
          <a:p>
            <a:pPr marL="712788" indent="-182563" algn="just">
              <a:lnSpc>
                <a:spcPct val="150000"/>
              </a:lnSpc>
              <a:buFont typeface="+mj-lt"/>
              <a:buAutoNum type="alphaLcPeriod"/>
            </a:pPr>
            <a:r>
              <a:rPr lang="en-IN" sz="1900" b="0" i="0" u="none" strike="noStrike" baseline="0" dirty="0">
                <a:latin typeface="+mj-lt"/>
              </a:rPr>
              <a:t>Spark streaming: It helps to </a:t>
            </a:r>
            <a:r>
              <a:rPr lang="en-IN" sz="1900" b="0" i="0" u="none" strike="noStrike" baseline="0" dirty="0" err="1">
                <a:latin typeface="+mj-lt"/>
              </a:rPr>
              <a:t>analyze</a:t>
            </a:r>
            <a:r>
              <a:rPr lang="en-IN" sz="1900" b="0" i="0" u="none" strike="noStrike" baseline="0" dirty="0">
                <a:latin typeface="+mj-lt"/>
              </a:rPr>
              <a:t> and present data in real time</a:t>
            </a:r>
          </a:p>
          <a:p>
            <a:pPr marL="712788" indent="-182563" algn="just">
              <a:lnSpc>
                <a:spcPct val="150000"/>
              </a:lnSpc>
              <a:buFont typeface="+mj-lt"/>
              <a:buAutoNum type="alphaLcPeriod"/>
            </a:pPr>
            <a:r>
              <a:rPr lang="en-IN" sz="1900" b="0" i="0" u="none" strike="noStrike" baseline="0" dirty="0" err="1">
                <a:latin typeface="+mj-lt"/>
              </a:rPr>
              <a:t>MLib</a:t>
            </a:r>
            <a:r>
              <a:rPr lang="en-IN" sz="1900" b="0" i="0" u="none" strike="noStrike" baseline="0" dirty="0">
                <a:latin typeface="+mj-lt"/>
              </a:rPr>
              <a:t>: It supports machine learning such as applying advanced statistical operations on data in </a:t>
            </a:r>
            <a:r>
              <a:rPr lang="en-US" sz="1900" b="0" i="0" u="none" strike="noStrike" baseline="0" dirty="0">
                <a:latin typeface="+mj-lt"/>
              </a:rPr>
              <a:t>Spark Cluster.</a:t>
            </a:r>
          </a:p>
          <a:p>
            <a:pPr marL="712788" indent="-182563" algn="just">
              <a:lnSpc>
                <a:spcPct val="150000"/>
              </a:lnSpc>
              <a:buFont typeface="+mj-lt"/>
              <a:buAutoNum type="alphaLcPeriod"/>
            </a:pPr>
            <a:r>
              <a:rPr lang="en-IN" sz="1900" b="0" i="0" u="none" strike="noStrike" baseline="0" dirty="0" err="1">
                <a:latin typeface="+mj-lt"/>
              </a:rPr>
              <a:t>GraphX</a:t>
            </a:r>
            <a:r>
              <a:rPr lang="en-IN" sz="1900" b="0" i="0" u="none" strike="noStrike" baseline="0" dirty="0">
                <a:latin typeface="+mj-lt"/>
              </a:rPr>
              <a:t>: It helps in graph parallel computation.</a:t>
            </a:r>
            <a:endParaRPr lang="en-US" sz="1900" dirty="0">
              <a:latin typeface="+mj-lt"/>
            </a:endParaRPr>
          </a:p>
        </p:txBody>
      </p:sp>
    </p:spTree>
    <p:extLst>
      <p:ext uri="{BB962C8B-B14F-4D97-AF65-F5344CB8AC3E}">
        <p14:creationId xmlns:p14="http://schemas.microsoft.com/office/powerpoint/2010/main" val="110666333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96C4C-C503-3ADC-B98D-555BD298A70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B4B8ECC-DC0C-7E23-2775-6F17336E658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1D71024-992E-CEF9-F66E-127844D58EB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B731DBF-AB1E-E3E2-2CA2-074A306A7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943A1AF-8A1F-EFDB-1D6A-F6404415686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8E23A98-C527-C78E-B040-D377807ED7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713767F-5CD2-D817-65A5-4CBF61E9499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C1BD3BB-41AE-1525-67FA-4E225CBE873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FE2D9E4-FF20-4F1C-B878-C1E735A381E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99ED91A-49DD-607E-66B8-48DE2B9C517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0C79FB0-A68C-7481-B00A-490E1542DE9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F095CF53-DA67-E11A-1FB6-B3726532F90A}"/>
              </a:ext>
            </a:extLst>
          </p:cNvPr>
          <p:cNvSpPr>
            <a:spLocks noGrp="1"/>
          </p:cNvSpPr>
          <p:nvPr>
            <p:ph idx="1"/>
          </p:nvPr>
        </p:nvSpPr>
        <p:spPr>
          <a:xfrm>
            <a:off x="92041" y="1111385"/>
            <a:ext cx="8871905" cy="4753821"/>
          </a:xfrm>
        </p:spPr>
        <p:txBody>
          <a:bodyPr>
            <a:normAutofit/>
          </a:bodyPr>
          <a:lstStyle/>
          <a:p>
            <a:pPr algn="just">
              <a:lnSpc>
                <a:spcPct val="150000"/>
              </a:lnSpc>
              <a:spcBef>
                <a:spcPts val="0"/>
              </a:spcBef>
              <a:buFont typeface="Wingdings" panose="05000000000000000000" pitchFamily="2" charset="2"/>
              <a:buChar char="§"/>
            </a:pPr>
            <a:r>
              <a:rPr lang="en-IN" sz="1800" b="0" i="0" u="none" strike="noStrike" baseline="0" dirty="0">
                <a:latin typeface="+mj-lt"/>
              </a:rPr>
              <a:t>Spark and Hadoop are usually used together by several companies. </a:t>
            </a:r>
          </a:p>
          <a:p>
            <a:pPr algn="just">
              <a:lnSpc>
                <a:spcPct val="150000"/>
              </a:lnSpc>
              <a:spcBef>
                <a:spcPts val="0"/>
              </a:spcBef>
              <a:buFont typeface="Wingdings" panose="05000000000000000000" pitchFamily="2" charset="2"/>
              <a:buChar char="§"/>
            </a:pPr>
            <a:r>
              <a:rPr lang="en-IN" sz="1800" b="0" i="0" u="none" strike="noStrike" baseline="0" dirty="0">
                <a:latin typeface="+mj-lt"/>
              </a:rPr>
              <a:t>Hadoop was primarily designed to house unstructured data and run batch processing operations on it. </a:t>
            </a:r>
          </a:p>
          <a:p>
            <a:pPr algn="just">
              <a:lnSpc>
                <a:spcPct val="150000"/>
              </a:lnSpc>
              <a:spcBef>
                <a:spcPts val="0"/>
              </a:spcBef>
              <a:buFont typeface="Wingdings" panose="05000000000000000000" pitchFamily="2" charset="2"/>
              <a:buChar char="§"/>
            </a:pPr>
            <a:r>
              <a:rPr lang="en-IN" sz="1800" b="0" i="0" u="none" strike="noStrike" baseline="0">
                <a:latin typeface="+mj-lt"/>
              </a:rPr>
              <a:t>Spark </a:t>
            </a:r>
            <a:r>
              <a:rPr lang="en-IN" sz="1800" b="0" i="0" u="none" strike="noStrike" baseline="0" dirty="0">
                <a:latin typeface="+mj-lt"/>
              </a:rPr>
              <a:t>is used extensively for its high speed in memory computing and ability to run advanced real-time analytics</a:t>
            </a:r>
            <a:r>
              <a:rPr lang="en-IN" sz="1800" b="0" i="0" u="none" strike="noStrike" baseline="0">
                <a:latin typeface="+mj-lt"/>
              </a:rPr>
              <a:t>. </a:t>
            </a:r>
          </a:p>
          <a:p>
            <a:pPr algn="just">
              <a:lnSpc>
                <a:spcPct val="150000"/>
              </a:lnSpc>
              <a:spcBef>
                <a:spcPts val="0"/>
              </a:spcBef>
              <a:buFont typeface="Wingdings" panose="05000000000000000000" pitchFamily="2" charset="2"/>
              <a:buChar char="§"/>
            </a:pPr>
            <a:r>
              <a:rPr lang="en-IN" sz="1800" b="0" i="0" u="none" strike="noStrike" baseline="0">
                <a:latin typeface="+mj-lt"/>
              </a:rPr>
              <a:t>The </a:t>
            </a:r>
            <a:r>
              <a:rPr lang="en-IN" sz="1800" b="0" i="0" u="none" strike="noStrike" baseline="0" dirty="0">
                <a:latin typeface="+mj-lt"/>
              </a:rPr>
              <a:t>two together have been giving very good results.</a:t>
            </a:r>
            <a:endParaRPr lang="en-US" sz="1900" dirty="0">
              <a:latin typeface="+mj-lt"/>
            </a:endParaRPr>
          </a:p>
        </p:txBody>
      </p:sp>
    </p:spTree>
    <p:extLst>
      <p:ext uri="{BB962C8B-B14F-4D97-AF65-F5344CB8AC3E}">
        <p14:creationId xmlns:p14="http://schemas.microsoft.com/office/powerpoint/2010/main" val="12473416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6E1F3-153F-1272-9365-8B9F1A0F6F1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9DBD914-AF9D-EEC9-995D-747F90449ED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F391D3D-AED0-B160-8C3D-1017DD6BD24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BF8791D-9F8F-FDFE-0491-D349920BE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FCD7E0B-3DF5-3503-2B44-F3C38BAC1E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AE6D56E-9686-6CED-ADBF-9F35A77D26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48B62DA-DEAD-0FDD-ABA0-0889D93C6AC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4F124DB-FA76-076B-147F-0EBAF6F84BB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B87E2C7-3F12-4542-56E2-A71D95C6011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EDE75A2-BDE3-88B7-BDB8-69F546A0180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771E74B-793F-FF5E-A2B4-A5FFAAA5DD7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6DEFD50F-9345-58A4-5A8E-5B7804FA437F}"/>
              </a:ext>
            </a:extLst>
          </p:cNvPr>
          <p:cNvSpPr>
            <a:spLocks noGrp="1"/>
          </p:cNvSpPr>
          <p:nvPr>
            <p:ph idx="1"/>
          </p:nvPr>
        </p:nvSpPr>
        <p:spPr>
          <a:xfrm>
            <a:off x="1" y="723018"/>
            <a:ext cx="8963946" cy="5571743"/>
          </a:xfrm>
        </p:spPr>
        <p:txBody>
          <a:bodyPr>
            <a:normAutofit/>
          </a:bodyPr>
          <a:lstStyle/>
          <a:p>
            <a:pPr marL="0" indent="0" algn="just">
              <a:lnSpc>
                <a:spcPct val="150000"/>
              </a:lnSpc>
              <a:spcBef>
                <a:spcPts val="0"/>
              </a:spcBef>
              <a:buNone/>
            </a:pPr>
            <a:r>
              <a:rPr lang="en-US" sz="2100" b="1" dirty="0">
                <a:latin typeface="+mj-lt"/>
              </a:rPr>
              <a:t>H</a:t>
            </a:r>
            <a:r>
              <a:rPr lang="en-US" sz="2100" b="1" i="0" u="none" strike="noStrike" baseline="0" dirty="0">
                <a:latin typeface="+mj-lt"/>
              </a:rPr>
              <a:t>adoop Ecosystem Components for Data Analysis</a:t>
            </a:r>
          </a:p>
          <a:p>
            <a:pPr algn="just">
              <a:lnSpc>
                <a:spcPct val="150000"/>
              </a:lnSpc>
              <a:buFont typeface="+mj-lt"/>
              <a:buAutoNum type="arabicPeriod"/>
            </a:pPr>
            <a:r>
              <a:rPr lang="en-IN" sz="1900" b="1" i="0" u="none" strike="noStrike" baseline="0" dirty="0">
                <a:latin typeface="+mj-lt"/>
              </a:rPr>
              <a:t>Pig:</a:t>
            </a:r>
            <a:r>
              <a:rPr lang="en-IN" sz="1900" b="0" i="0" u="none" strike="noStrike" baseline="0" dirty="0">
                <a:latin typeface="+mj-lt"/>
              </a:rPr>
              <a:t> It is a high-level scripting language used with Hadoop. It serves as an alternative to MapReduce. </a:t>
            </a:r>
            <a:r>
              <a:rPr lang="en-US" sz="1900" b="0" i="0" u="none" strike="noStrike" baseline="0" dirty="0">
                <a:latin typeface="+mj-lt"/>
              </a:rPr>
              <a:t>It has two parts:</a:t>
            </a:r>
          </a:p>
          <a:p>
            <a:pPr algn="just">
              <a:lnSpc>
                <a:spcPct val="150000"/>
              </a:lnSpc>
              <a:buFont typeface="+mj-lt"/>
              <a:buAutoNum type="alphaLcPeriod"/>
            </a:pPr>
            <a:r>
              <a:rPr lang="en-IN" sz="1900" b="1" i="0" u="none" strike="noStrike" baseline="0" dirty="0">
                <a:latin typeface="+mj-lt"/>
              </a:rPr>
              <a:t>Pig Latin</a:t>
            </a:r>
            <a:r>
              <a:rPr lang="en-IN" sz="1900" b="0" i="0" u="none" strike="noStrike" baseline="0" dirty="0">
                <a:latin typeface="+mj-lt"/>
              </a:rPr>
              <a:t>: It is SQL-like scripting language. Pig Latin scripts are translated into MapReduce jobs which can then run on YARN and process data in the HDFS cluster. </a:t>
            </a:r>
          </a:p>
          <a:p>
            <a:pPr marL="365125" indent="0" algn="just">
              <a:lnSpc>
                <a:spcPct val="150000"/>
              </a:lnSpc>
              <a:buNone/>
            </a:pPr>
            <a:r>
              <a:rPr lang="en-IN" sz="1900" b="0" i="0" u="none" strike="noStrike" baseline="0" dirty="0">
                <a:latin typeface="+mj-lt"/>
              </a:rPr>
              <a:t>There is a “Load” command available to load the data from “HDFS” into Pig. Then one can perform functions such as grouping, filtering, sorting, joining etc. The processed or computed data can then be cither displayed on screen or placed back into HDFS. It gives you a platform for building data flow for ETL (Extract, Transform and Load), processing and </a:t>
            </a:r>
            <a:r>
              <a:rPr lang="en-IN" sz="1900" b="0" i="0" u="none" strike="noStrike" baseline="0" dirty="0" err="1">
                <a:latin typeface="+mj-lt"/>
              </a:rPr>
              <a:t>analyzing</a:t>
            </a:r>
            <a:r>
              <a:rPr lang="en-IN" sz="1900" b="0" i="0" u="none" strike="noStrike" baseline="0" dirty="0">
                <a:latin typeface="+mj-lt"/>
              </a:rPr>
              <a:t> huge data sets.</a:t>
            </a:r>
          </a:p>
          <a:p>
            <a:pPr marL="365125" indent="-365125" algn="just">
              <a:lnSpc>
                <a:spcPct val="150000"/>
              </a:lnSpc>
              <a:buNone/>
            </a:pPr>
            <a:r>
              <a:rPr lang="en-IN" sz="1900" dirty="0">
                <a:latin typeface="+mj-lt"/>
              </a:rPr>
              <a:t>b</a:t>
            </a:r>
            <a:r>
              <a:rPr lang="en-IN" sz="2100" dirty="0">
                <a:latin typeface="+mj-lt"/>
              </a:rPr>
              <a:t>. </a:t>
            </a:r>
            <a:r>
              <a:rPr lang="en-IN" sz="2100" b="0" i="0" u="none" strike="noStrike" baseline="0" dirty="0">
                <a:latin typeface="+mj-lt"/>
              </a:rPr>
              <a:t> </a:t>
            </a:r>
            <a:r>
              <a:rPr lang="en-IN" sz="2100" b="1" i="0" u="none" strike="noStrike" baseline="0" dirty="0">
                <a:latin typeface="+mj-lt"/>
              </a:rPr>
              <a:t>Pig runtime</a:t>
            </a:r>
            <a:r>
              <a:rPr lang="en-IN" sz="2100" b="0" i="0" u="none" strike="noStrike" baseline="0" dirty="0">
                <a:latin typeface="+mj-lt"/>
              </a:rPr>
              <a:t>: It is the runtime environment.</a:t>
            </a:r>
            <a:endParaRPr lang="en-US" sz="2100" dirty="0">
              <a:latin typeface="+mj-lt"/>
            </a:endParaRPr>
          </a:p>
        </p:txBody>
      </p:sp>
    </p:spTree>
    <p:extLst>
      <p:ext uri="{BB962C8B-B14F-4D97-AF65-F5344CB8AC3E}">
        <p14:creationId xmlns:p14="http://schemas.microsoft.com/office/powerpoint/2010/main" val="7816245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EEEB5-C001-D4A7-8735-EF3C3DF5FF4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CC6AF01-5392-4303-6647-873D322BD4A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C84E9DAF-8A06-6D80-832D-4D0AC9B1B68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B3F1570-28DF-B444-32D9-8CD73BBA1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68409B8-8D65-8295-6133-492F95C92A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0D436B4-3461-CAF9-0AF6-910CFF9BFA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F7EFCF1-0D20-FAA0-7202-6A0E46993F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9EC2C5B-2557-DD3A-A745-592D64AA378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40319D3-FBF1-8C3C-642B-469292AEF5F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1B2550A-42E0-97FE-092B-CC1892FF4F3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2F7CE23-8F94-AF28-DFD3-2797281C597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79D846C7-BBE2-BD88-4DA8-EB02C30ACC71}"/>
              </a:ext>
            </a:extLst>
          </p:cNvPr>
          <p:cNvSpPr>
            <a:spLocks noGrp="1"/>
          </p:cNvSpPr>
          <p:nvPr>
            <p:ph idx="1"/>
          </p:nvPr>
        </p:nvSpPr>
        <p:spPr>
          <a:xfrm>
            <a:off x="92041" y="809059"/>
            <a:ext cx="8871905" cy="5485702"/>
          </a:xfrm>
        </p:spPr>
        <p:txBody>
          <a:bodyPr>
            <a:normAutofit/>
          </a:bodyPr>
          <a:lstStyle/>
          <a:p>
            <a:pPr algn="just">
              <a:lnSpc>
                <a:spcPct val="150000"/>
              </a:lnSpc>
              <a:buFont typeface="+mj-lt"/>
              <a:buAutoNum type="arabicPeriod" startAt="2"/>
            </a:pPr>
            <a:r>
              <a:rPr lang="en-IN" sz="1900" b="1" i="0" u="none" strike="noStrike" baseline="0" dirty="0">
                <a:latin typeface="+mj-lt"/>
              </a:rPr>
              <a:t> Hive</a:t>
            </a:r>
            <a:r>
              <a:rPr lang="en-IN" sz="1900" b="0" i="0" u="none" strike="noStrike" baseline="0" dirty="0">
                <a:latin typeface="+mj-lt"/>
              </a:rPr>
              <a:t>: Hive is a data warehouse software project built on top of Hadoop. Three main tasks performed by Hive are </a:t>
            </a:r>
            <a:r>
              <a:rPr lang="en-IN" sz="1900" b="1" i="0" u="none" strike="noStrike" baseline="0" dirty="0">
                <a:latin typeface="+mj-lt"/>
              </a:rPr>
              <a:t>summarization</a:t>
            </a:r>
            <a:r>
              <a:rPr lang="en-IN" sz="1900" b="0" i="0" u="none" strike="noStrike" baseline="0" dirty="0">
                <a:latin typeface="+mj-lt"/>
              </a:rPr>
              <a:t>, </a:t>
            </a:r>
            <a:r>
              <a:rPr lang="en-IN" sz="1900" b="1" i="0" u="none" strike="noStrike" baseline="0" dirty="0">
                <a:latin typeface="+mj-lt"/>
              </a:rPr>
              <a:t>querying</a:t>
            </a:r>
            <a:r>
              <a:rPr lang="en-IN" sz="1900" b="0" i="0" u="none" strike="noStrike" baseline="0" dirty="0">
                <a:latin typeface="+mj-lt"/>
              </a:rPr>
              <a:t> and </a:t>
            </a:r>
            <a:r>
              <a:rPr lang="en-IN" sz="1900" b="1" i="0" u="none" strike="noStrike" baseline="0" dirty="0">
                <a:latin typeface="+mj-lt"/>
              </a:rPr>
              <a:t>analysis</a:t>
            </a:r>
            <a:r>
              <a:rPr lang="en-IN" sz="1900" b="0" i="0" u="none" strike="noStrike" baseline="0" dirty="0">
                <a:latin typeface="+mj-lt"/>
              </a:rPr>
              <a:t>. It supports queries written in a language called HQL or HiveQL which is a declarative SQL-like language. It converts the SQL-style queries into MapReduce jobs which are then executed on the Hadoop platform.</a:t>
            </a:r>
            <a:endParaRPr lang="en-US" sz="1900" dirty="0">
              <a:latin typeface="+mj-lt"/>
            </a:endParaRPr>
          </a:p>
        </p:txBody>
      </p:sp>
    </p:spTree>
    <p:extLst>
      <p:ext uri="{BB962C8B-B14F-4D97-AF65-F5344CB8AC3E}">
        <p14:creationId xmlns:p14="http://schemas.microsoft.com/office/powerpoint/2010/main" val="33861758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6A386-6989-26F6-B8B9-E2836B372D8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B5018FF-1774-F74B-A7F1-84160FB5A65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FA0ED4E-3978-C82D-54B9-5B549E702B0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92F689B-1044-0225-54A7-617E51233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4D8AB86-605C-2ED1-33AF-92BF57BCAD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A3BC547-F19B-1455-85FB-4B411DA92C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8B1F2AE-9DC0-193D-0C28-2ABED631E24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CEAC064-B915-1EF1-B485-812D760EA59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275F158-7284-24AF-8788-A8960811A9B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48EBD43-D6DE-CBCF-05ED-D98440BAB90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9C9DB4E-FA5E-3FEC-C3DF-B1424FAFB0D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2FA0871C-F866-CB59-9AC1-CFC9534C168B}"/>
              </a:ext>
            </a:extLst>
          </p:cNvPr>
          <p:cNvSpPr>
            <a:spLocks noGrp="1"/>
          </p:cNvSpPr>
          <p:nvPr>
            <p:ph idx="1"/>
          </p:nvPr>
        </p:nvSpPr>
        <p:spPr>
          <a:xfrm>
            <a:off x="92041" y="809059"/>
            <a:ext cx="8871905" cy="5485702"/>
          </a:xfrm>
        </p:spPr>
        <p:txBody>
          <a:bodyPr>
            <a:normAutofit/>
          </a:bodyPr>
          <a:lstStyle/>
          <a:p>
            <a:pPr marL="0" indent="0" algn="just">
              <a:lnSpc>
                <a:spcPct val="150000"/>
              </a:lnSpc>
              <a:spcBef>
                <a:spcPts val="0"/>
              </a:spcBef>
              <a:buNone/>
            </a:pPr>
            <a:r>
              <a:rPr lang="en-IN" sz="2000" b="1" i="0" u="none" strike="noStrike" baseline="0" dirty="0">
                <a:solidFill>
                  <a:schemeClr val="tx2"/>
                </a:solidFill>
                <a:latin typeface="+mj-lt"/>
              </a:rPr>
              <a:t>Difference between Hive and RDBMS </a:t>
            </a:r>
          </a:p>
          <a:p>
            <a:pPr algn="just">
              <a:lnSpc>
                <a:spcPct val="150000"/>
              </a:lnSpc>
              <a:spcBef>
                <a:spcPts val="0"/>
              </a:spcBef>
              <a:buFont typeface="+mj-lt"/>
              <a:buAutoNum type="arabicPeriod"/>
            </a:pPr>
            <a:r>
              <a:rPr lang="en-IN" sz="1900" b="0" i="0" u="none" strike="noStrike" baseline="0" dirty="0">
                <a:latin typeface="+mj-lt"/>
              </a:rPr>
              <a:t>Hive enforces schema on Read Time whereas RDBMS enforces schema on Write Time. </a:t>
            </a:r>
          </a:p>
          <a:p>
            <a:pPr algn="just">
              <a:lnSpc>
                <a:spcPct val="150000"/>
              </a:lnSpc>
              <a:spcBef>
                <a:spcPts val="0"/>
              </a:spcBef>
              <a:buFont typeface="Wingdings" panose="05000000000000000000" pitchFamily="2" charset="2"/>
              <a:buChar char="§"/>
            </a:pPr>
            <a:r>
              <a:rPr lang="en-IN" sz="1900" b="0" i="0" u="none" strike="noStrike" baseline="0" dirty="0">
                <a:latin typeface="+mj-lt"/>
              </a:rPr>
              <a:t>In RDBMS, at the time of loading/inserting data, the table’s schema is enforced. If the data being loaded does not conform to the schema then it is rejected. Thus, the schema is enforced on write (loading the data into the database). Schema on write takes longer to load the data into the database; however it makes up for it during data retrieval with a good query time performance. </a:t>
            </a:r>
          </a:p>
          <a:p>
            <a:pPr algn="just">
              <a:lnSpc>
                <a:spcPct val="150000"/>
              </a:lnSpc>
              <a:spcBef>
                <a:spcPts val="0"/>
              </a:spcBef>
              <a:buFont typeface="Wingdings" panose="05000000000000000000" pitchFamily="2" charset="2"/>
              <a:buChar char="§"/>
            </a:pPr>
            <a:r>
              <a:rPr lang="en-IN" sz="1900" b="0" i="0" u="none" strike="noStrike" baseline="0" dirty="0">
                <a:latin typeface="+mj-lt"/>
              </a:rPr>
              <a:t>Hive does not enforce the schema when the data is being loaded into the D/W. It is enforced only when the data is being read/retrieved. This is called schema on read. It definitely makes for fast initial load as the data load or insertion operation is just a file copy or move.</a:t>
            </a:r>
            <a:endParaRPr lang="en-US" sz="1900" b="1" dirty="0">
              <a:solidFill>
                <a:schemeClr val="tx2"/>
              </a:solidFill>
              <a:latin typeface="+mj-lt"/>
            </a:endParaRPr>
          </a:p>
        </p:txBody>
      </p:sp>
    </p:spTree>
    <p:extLst>
      <p:ext uri="{BB962C8B-B14F-4D97-AF65-F5344CB8AC3E}">
        <p14:creationId xmlns:p14="http://schemas.microsoft.com/office/powerpoint/2010/main" val="14513216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7B043-B014-3BEF-3234-D949F097C1B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FF9B298-35D8-2924-D61A-CC68B31B73F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BA35FF3-E1BD-17CD-ED0A-5454DA307A1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F1D02C7-01ED-79A0-9480-EDD3272B37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88C27F2-6D41-16DF-BC4E-BC179E1C9D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B50DC99-816E-CCEB-5ADB-0324B2E372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669B8F7-4776-14DD-ECB6-1B99F9ED5E3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170473F-92A0-AB41-1AAA-9F0870EE704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B31C390-7A42-81EF-C083-7ECFD2B7FC6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599865D-369B-4FE2-9968-0AAD06FBB20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0FECE39-ACC2-4668-71C1-9D58FFA4FCE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3007A10D-B574-D2E1-5AA3-19AFBF5A8BE4}"/>
              </a:ext>
            </a:extLst>
          </p:cNvPr>
          <p:cNvSpPr>
            <a:spLocks noGrp="1"/>
          </p:cNvSpPr>
          <p:nvPr>
            <p:ph idx="1"/>
          </p:nvPr>
        </p:nvSpPr>
        <p:spPr>
          <a:xfrm>
            <a:off x="92041" y="809059"/>
            <a:ext cx="8871905" cy="5485702"/>
          </a:xfrm>
        </p:spPr>
        <p:txBody>
          <a:bodyPr>
            <a:normAutofit/>
          </a:bodyPr>
          <a:lstStyle/>
          <a:p>
            <a:pPr algn="just">
              <a:lnSpc>
                <a:spcPct val="150000"/>
              </a:lnSpc>
              <a:buFont typeface="+mj-lt"/>
              <a:buAutoNum type="arabicPeriod" startAt="2"/>
            </a:pPr>
            <a:r>
              <a:rPr lang="en-IN" sz="1900" b="0" i="0" u="none" strike="noStrike" baseline="0" dirty="0">
                <a:latin typeface="+mj-lt"/>
              </a:rPr>
              <a:t>Hive is based on the notion of write once and read many times whereas the RDBMS is designed for read and write many times. </a:t>
            </a:r>
          </a:p>
          <a:p>
            <a:pPr algn="just">
              <a:lnSpc>
                <a:spcPct val="150000"/>
              </a:lnSpc>
              <a:buFont typeface="+mj-lt"/>
              <a:buAutoNum type="arabicPeriod" startAt="2"/>
            </a:pPr>
            <a:r>
              <a:rPr lang="en-IN" sz="1900" b="0" i="0" u="none" strike="noStrike" baseline="0" dirty="0">
                <a:latin typeface="+mj-lt"/>
              </a:rPr>
              <a:t>Hadoop is a batch-oriented system. Hive, therefore, is not suitable for OLTP (Online Transaction Processing) but, although not ideal, seems closer to OLAP (Online Analytical Processing). The reason being that there is quite a latency between issuing a query and receiving a reply as the query written in HiveQL will be converted to MapReduce jobs which are then executed on the Hadoop cluster. RDBMS is suitable for housing day-to-day transaction data and supports all OLTP operations with frequent insertions, modifications (updates), deletions of the data.</a:t>
            </a:r>
          </a:p>
          <a:p>
            <a:pPr algn="just">
              <a:lnSpc>
                <a:spcPct val="150000"/>
              </a:lnSpc>
              <a:buFont typeface="+mj-lt"/>
              <a:buAutoNum type="arabicPeriod" startAt="2"/>
            </a:pPr>
            <a:r>
              <a:rPr lang="en-IN" sz="1800" b="0" i="0" u="none" strike="noStrike" baseline="0" dirty="0">
                <a:latin typeface="GlyphLessFont"/>
              </a:rPr>
              <a:t>Hive handles static data analysis which is non-real-time data. Hive is the data warehouse of Hadoop. There are no frequent updates to the data and the query response time is not fast. RDBMS is suited for handling dynamic data which is real time.</a:t>
            </a:r>
            <a:endParaRPr lang="en-IN" sz="1900" b="0" i="0" u="none" strike="noStrike" baseline="0" dirty="0">
              <a:latin typeface="+mj-lt"/>
            </a:endParaRPr>
          </a:p>
        </p:txBody>
      </p:sp>
    </p:spTree>
    <p:extLst>
      <p:ext uri="{BB962C8B-B14F-4D97-AF65-F5344CB8AC3E}">
        <p14:creationId xmlns:p14="http://schemas.microsoft.com/office/powerpoint/2010/main" val="1290588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DE773-E45F-6529-F197-36D856B5CBB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478D52E-5424-70F8-60E8-A4B57B94516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9856D9B-B0AF-6F5D-F228-84B31B6A5AD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B3F0C4B-F12D-CD6F-8A16-0F7737413C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A35A80F-0698-2927-BE1B-B76F5131DA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A6C66C6-82DB-137C-4252-66F3689418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1CF9887-773A-EE6F-9B2D-6375BB36B9C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A6A3B4D-9FE2-284D-F4A6-F153D860AB8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3E0BCC2-AAB2-BB0E-0272-24E7D9E04F6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B1D684F-BA33-4243-91F3-F8505A56ECA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AF3CA15-4E25-2A57-EA9C-375B462FAAC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EB83D27A-36A9-2784-4787-C349C20ECBB0}"/>
              </a:ext>
            </a:extLst>
          </p:cNvPr>
          <p:cNvSpPr>
            <a:spLocks noGrp="1"/>
          </p:cNvSpPr>
          <p:nvPr>
            <p:ph idx="1"/>
          </p:nvPr>
        </p:nvSpPr>
        <p:spPr>
          <a:xfrm>
            <a:off x="12032" y="1030702"/>
            <a:ext cx="9031924" cy="5023956"/>
          </a:xfrm>
        </p:spPr>
        <p:txBody>
          <a:bodyPr>
            <a:noAutofit/>
          </a:bodyPr>
          <a:lstStyle/>
          <a:p>
            <a:pPr algn="just">
              <a:lnSpc>
                <a:spcPct val="150000"/>
              </a:lnSpc>
              <a:buFont typeface="Wingdings" panose="05000000000000000000" pitchFamily="2" charset="2"/>
              <a:buChar char="§"/>
            </a:pPr>
            <a:endParaRPr lang="en-IN" sz="2000" dirty="0">
              <a:latin typeface="+mj-lt"/>
            </a:endParaRPr>
          </a:p>
          <a:p>
            <a:pPr algn="just">
              <a:lnSpc>
                <a:spcPct val="150000"/>
              </a:lnSpc>
              <a:buFont typeface="Wingdings" panose="05000000000000000000" pitchFamily="2" charset="2"/>
              <a:buChar char="§"/>
            </a:pPr>
            <a:endParaRPr lang="en-US" sz="2000" b="1" dirty="0">
              <a:solidFill>
                <a:schemeClr val="tx2"/>
              </a:solidFill>
              <a:latin typeface="+mj-lt"/>
            </a:endParaRPr>
          </a:p>
        </p:txBody>
      </p:sp>
      <p:pic>
        <p:nvPicPr>
          <p:cNvPr id="3" name="Picture 2">
            <a:extLst>
              <a:ext uri="{FF2B5EF4-FFF2-40B4-BE49-F238E27FC236}">
                <a16:creationId xmlns:a16="http://schemas.microsoft.com/office/drawing/2014/main" id="{C18CD71F-E3A6-18F2-D657-04373184614C}"/>
              </a:ext>
            </a:extLst>
          </p:cNvPr>
          <p:cNvPicPr>
            <a:picLocks noChangeAspect="1"/>
          </p:cNvPicPr>
          <p:nvPr/>
        </p:nvPicPr>
        <p:blipFill>
          <a:blip r:embed="rId7"/>
          <a:stretch>
            <a:fillRect/>
          </a:stretch>
        </p:blipFill>
        <p:spPr>
          <a:xfrm>
            <a:off x="251520" y="1237633"/>
            <a:ext cx="7038975" cy="2028825"/>
          </a:xfrm>
          <a:prstGeom prst="rect">
            <a:avLst/>
          </a:prstGeom>
        </p:spPr>
      </p:pic>
      <p:pic>
        <p:nvPicPr>
          <p:cNvPr id="14" name="Picture 13">
            <a:extLst>
              <a:ext uri="{FF2B5EF4-FFF2-40B4-BE49-F238E27FC236}">
                <a16:creationId xmlns:a16="http://schemas.microsoft.com/office/drawing/2014/main" id="{4CC8E17B-282B-C0D6-2A0E-67A504F76234}"/>
              </a:ext>
            </a:extLst>
          </p:cNvPr>
          <p:cNvPicPr>
            <a:picLocks noChangeAspect="1"/>
          </p:cNvPicPr>
          <p:nvPr/>
        </p:nvPicPr>
        <p:blipFill>
          <a:blip r:embed="rId8"/>
          <a:stretch>
            <a:fillRect/>
          </a:stretch>
        </p:blipFill>
        <p:spPr>
          <a:xfrm>
            <a:off x="187656" y="818417"/>
            <a:ext cx="3629025" cy="285750"/>
          </a:xfrm>
          <a:prstGeom prst="rect">
            <a:avLst/>
          </a:prstGeom>
        </p:spPr>
      </p:pic>
      <p:pic>
        <p:nvPicPr>
          <p:cNvPr id="17" name="Picture 16">
            <a:extLst>
              <a:ext uri="{FF2B5EF4-FFF2-40B4-BE49-F238E27FC236}">
                <a16:creationId xmlns:a16="http://schemas.microsoft.com/office/drawing/2014/main" id="{DA1F910A-429F-8CB2-DD24-DC9ECD49E35A}"/>
              </a:ext>
            </a:extLst>
          </p:cNvPr>
          <p:cNvPicPr>
            <a:picLocks noChangeAspect="1"/>
          </p:cNvPicPr>
          <p:nvPr/>
        </p:nvPicPr>
        <p:blipFill>
          <a:blip r:embed="rId9"/>
          <a:stretch>
            <a:fillRect/>
          </a:stretch>
        </p:blipFill>
        <p:spPr>
          <a:xfrm>
            <a:off x="92257" y="3985811"/>
            <a:ext cx="8229600" cy="1171575"/>
          </a:xfrm>
          <a:prstGeom prst="rect">
            <a:avLst/>
          </a:prstGeom>
        </p:spPr>
      </p:pic>
      <p:pic>
        <p:nvPicPr>
          <p:cNvPr id="19" name="Picture 18">
            <a:extLst>
              <a:ext uri="{FF2B5EF4-FFF2-40B4-BE49-F238E27FC236}">
                <a16:creationId xmlns:a16="http://schemas.microsoft.com/office/drawing/2014/main" id="{C0939E96-A998-3599-D6C3-3E514194BB28}"/>
              </a:ext>
            </a:extLst>
          </p:cNvPr>
          <p:cNvPicPr>
            <a:picLocks noChangeAspect="1"/>
          </p:cNvPicPr>
          <p:nvPr/>
        </p:nvPicPr>
        <p:blipFill>
          <a:blip r:embed="rId10"/>
          <a:stretch>
            <a:fillRect/>
          </a:stretch>
        </p:blipFill>
        <p:spPr>
          <a:xfrm>
            <a:off x="100044" y="3525065"/>
            <a:ext cx="3352800" cy="314325"/>
          </a:xfrm>
          <a:prstGeom prst="rect">
            <a:avLst/>
          </a:prstGeom>
        </p:spPr>
      </p:pic>
    </p:spTree>
    <p:extLst>
      <p:ext uri="{BB962C8B-B14F-4D97-AF65-F5344CB8AC3E}">
        <p14:creationId xmlns:p14="http://schemas.microsoft.com/office/powerpoint/2010/main" val="21822667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CA30B-09EA-5173-AA94-F493E78A904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9218A4A-DE73-C311-15CB-962764F9534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529E1AD-5EDE-1630-C894-5A54C42311F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6B44428-992D-BE20-405A-6792AF58C6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446EB4A-43A9-F0E4-2FE8-C5789ED92A5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5500F9E-4806-A4C5-6770-5136311332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11A1067-E6B0-80C1-EF42-EF8729DD09C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8D74038-9D6A-D46D-58DB-ADE811C671A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9CCF092-5212-3411-1285-A50031B2D16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1E1D24C-5CB2-E2D6-3BC3-8188CE1C7A0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2283EDF-3A2B-9872-B6AD-539E701F58D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FF3036F6-EC7B-AACE-C4C9-B71818C8FB36}"/>
              </a:ext>
            </a:extLst>
          </p:cNvPr>
          <p:cNvSpPr>
            <a:spLocks noGrp="1"/>
          </p:cNvSpPr>
          <p:nvPr>
            <p:ph idx="1"/>
          </p:nvPr>
        </p:nvSpPr>
        <p:spPr>
          <a:xfrm>
            <a:off x="92041" y="809059"/>
            <a:ext cx="8871905" cy="5485702"/>
          </a:xfrm>
        </p:spPr>
        <p:txBody>
          <a:bodyPr>
            <a:normAutofit/>
          </a:bodyPr>
          <a:lstStyle/>
          <a:p>
            <a:pPr algn="l">
              <a:buFont typeface="+mj-lt"/>
              <a:buAutoNum type="arabicPeriod" startAt="5"/>
            </a:pPr>
            <a:r>
              <a:rPr lang="en-IN" sz="1900" b="0" i="0" u="none" strike="noStrike" baseline="0" dirty="0">
                <a:latin typeface="+mj-lt"/>
              </a:rPr>
              <a:t>Hive can be easily scaled at a very low cost when compared to RDMS. Hive uses HDFS to store data thus it cannot be considered as the owner of the data, while on the other hand RDBMS is the own of the data responsible for storing, managing and manipulating it in the database. </a:t>
            </a:r>
          </a:p>
          <a:p>
            <a:pPr algn="l">
              <a:buFont typeface="+mj-lt"/>
              <a:buAutoNum type="arabicPeriod" startAt="5"/>
            </a:pPr>
            <a:r>
              <a:rPr lang="en-IN" sz="1900" b="0" i="0" u="none" strike="noStrike" baseline="0" dirty="0">
                <a:latin typeface="+mj-lt"/>
              </a:rPr>
              <a:t>Hive uses the concept of parallel computing, whereas RDBMS uses serial computing.</a:t>
            </a:r>
            <a:endParaRPr lang="en-US" sz="1900" b="1" dirty="0">
              <a:solidFill>
                <a:schemeClr val="tx2"/>
              </a:solidFill>
              <a:latin typeface="+mj-lt"/>
            </a:endParaRPr>
          </a:p>
        </p:txBody>
      </p:sp>
      <p:pic>
        <p:nvPicPr>
          <p:cNvPr id="3" name="Content Placeholder 2">
            <a:extLst>
              <a:ext uri="{FF2B5EF4-FFF2-40B4-BE49-F238E27FC236}">
                <a16:creationId xmlns:a16="http://schemas.microsoft.com/office/drawing/2014/main" id="{5D4522FE-5D0B-617D-44D3-1FBDEE27DCFE}"/>
              </a:ext>
            </a:extLst>
          </p:cNvPr>
          <p:cNvPicPr>
            <a:picLocks noChangeAspect="1"/>
          </p:cNvPicPr>
          <p:nvPr/>
        </p:nvPicPr>
        <p:blipFill>
          <a:blip r:embed="rId7"/>
          <a:stretch>
            <a:fillRect/>
          </a:stretch>
        </p:blipFill>
        <p:spPr>
          <a:xfrm>
            <a:off x="1270360" y="2636912"/>
            <a:ext cx="7577551" cy="3096344"/>
          </a:xfrm>
          <a:prstGeom prst="rect">
            <a:avLst/>
          </a:prstGeom>
        </p:spPr>
      </p:pic>
    </p:spTree>
    <p:extLst>
      <p:ext uri="{BB962C8B-B14F-4D97-AF65-F5344CB8AC3E}">
        <p14:creationId xmlns:p14="http://schemas.microsoft.com/office/powerpoint/2010/main" val="308547093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A3141-A904-ADB2-069A-1DAA94988E6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E1B0E8B-EC3C-FA15-B996-DD074506489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F6EB778-1691-5CD8-B7C6-7C2C601C4FC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B167718-1D24-22CD-3565-03E4E32CFD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68B0D7E-DDDB-7185-A623-84C3058F35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1B51482-090A-000A-0B2A-05949D1874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77AC863-E704-34F5-FC95-B5DA039D306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D070DFE-FD0B-F3D5-0981-272A0648065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99E7360-5CEC-666B-E39D-52F659E2030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5DC20A9-29EA-479F-B4E0-7E17FEF5B17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6FF8592-DC2D-2CA2-E404-4339CB2C898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16" name="Content Placeholder 15">
            <a:extLst>
              <a:ext uri="{FF2B5EF4-FFF2-40B4-BE49-F238E27FC236}">
                <a16:creationId xmlns:a16="http://schemas.microsoft.com/office/drawing/2014/main" id="{D0773ED0-48CA-31B6-FB66-7E36ACAD5187}"/>
              </a:ext>
            </a:extLst>
          </p:cNvPr>
          <p:cNvPicPr>
            <a:picLocks noGrp="1" noChangeAspect="1"/>
          </p:cNvPicPr>
          <p:nvPr>
            <p:ph idx="1"/>
          </p:nvPr>
        </p:nvPicPr>
        <p:blipFill>
          <a:blip r:embed="rId7"/>
          <a:stretch>
            <a:fillRect/>
          </a:stretch>
        </p:blipFill>
        <p:spPr>
          <a:xfrm>
            <a:off x="157572" y="887599"/>
            <a:ext cx="8828855" cy="4951317"/>
          </a:xfrm>
        </p:spPr>
      </p:pic>
    </p:spTree>
    <p:extLst>
      <p:ext uri="{BB962C8B-B14F-4D97-AF65-F5344CB8AC3E}">
        <p14:creationId xmlns:p14="http://schemas.microsoft.com/office/powerpoint/2010/main" val="86956166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1FC3B-08AA-316F-A44E-99293B68302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AB4FF77-419D-E47C-0411-7B48CEB29B7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D732C37-5F63-01FE-C984-9714BE5BD42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9D51613-071D-DE6B-708E-E3A4454FE6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D56A021-E0D1-6322-7721-7AEDDFBB5B7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5D2580F-6771-4B11-F3EE-319EE370DC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A8CCE9A-4F2F-6775-B2CF-91EAE5FC38B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AFD56EC-FD05-2D9A-F548-25CBB75BC69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0F61E25-19D1-A9C9-AF4F-421DCF51A73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809040B-79C4-D23C-99A2-F95AC1621F3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E864F4E-65D6-C845-F785-0AFB06A6E86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3" name="Content Placeholder 2">
            <a:extLst>
              <a:ext uri="{FF2B5EF4-FFF2-40B4-BE49-F238E27FC236}">
                <a16:creationId xmlns:a16="http://schemas.microsoft.com/office/drawing/2014/main" id="{885AE381-F5D2-762C-F018-7CCC6272D5B7}"/>
              </a:ext>
            </a:extLst>
          </p:cNvPr>
          <p:cNvPicPr>
            <a:picLocks noGrp="1" noChangeAspect="1"/>
          </p:cNvPicPr>
          <p:nvPr>
            <p:ph idx="1"/>
          </p:nvPr>
        </p:nvPicPr>
        <p:blipFill>
          <a:blip r:embed="rId7"/>
          <a:stretch>
            <a:fillRect/>
          </a:stretch>
        </p:blipFill>
        <p:spPr>
          <a:xfrm>
            <a:off x="398730" y="1036563"/>
            <a:ext cx="8346539" cy="3153137"/>
          </a:xfrm>
        </p:spPr>
      </p:pic>
    </p:spTree>
    <p:extLst>
      <p:ext uri="{BB962C8B-B14F-4D97-AF65-F5344CB8AC3E}">
        <p14:creationId xmlns:p14="http://schemas.microsoft.com/office/powerpoint/2010/main" val="137827406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2A7A6-6B45-A72E-546A-17EBF67076D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BC191FD-948F-FFF2-4B48-3D310B6956D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C2C66C1-18E6-F161-AFBA-23EA924F91F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A81AC5A-E327-7E74-1FEB-D1F673072D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F22FCD4-CEF7-5784-358D-9597E2DE84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10F071A-9404-D4AB-C0AE-2E0FE36717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E471FD9-9D13-15C1-65FC-C0BFCD90CCF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434CBA4-600B-B573-C1D4-542754D87C6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9115C00-4D20-5A3A-47CD-8B5AF3D52DB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7CC334E-2504-5EF4-3DC8-B38818C9547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57BB4C1-4833-7099-0B03-2B5149DFA94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925E75B9-C0C8-08AF-A93B-6C61E9A34EEF}"/>
              </a:ext>
            </a:extLst>
          </p:cNvPr>
          <p:cNvSpPr>
            <a:spLocks noGrp="1"/>
          </p:cNvSpPr>
          <p:nvPr>
            <p:ph idx="1"/>
          </p:nvPr>
        </p:nvSpPr>
        <p:spPr>
          <a:xfrm>
            <a:off x="92041" y="809059"/>
            <a:ext cx="8959376" cy="5485702"/>
          </a:xfrm>
        </p:spPr>
        <p:txBody>
          <a:bodyPr>
            <a:normAutofit/>
          </a:bodyPr>
          <a:lstStyle/>
          <a:p>
            <a:pPr marL="0" indent="0" algn="just">
              <a:lnSpc>
                <a:spcPct val="150000"/>
              </a:lnSpc>
              <a:spcBef>
                <a:spcPts val="0"/>
              </a:spcBef>
              <a:buNone/>
            </a:pPr>
            <a:r>
              <a:rPr lang="en-IN" sz="1900" b="1" i="0" u="none" strike="noStrike" baseline="0" dirty="0">
                <a:latin typeface="+mj-lt"/>
              </a:rPr>
              <a:t>Difference between Hive and HBase</a:t>
            </a:r>
          </a:p>
          <a:p>
            <a:pPr algn="just">
              <a:lnSpc>
                <a:spcPct val="150000"/>
              </a:lnSpc>
              <a:spcBef>
                <a:spcPts val="0"/>
              </a:spcBef>
              <a:buFont typeface="+mj-lt"/>
              <a:buAutoNum type="arabicPeriod"/>
            </a:pPr>
            <a:r>
              <a:rPr lang="en-IN" sz="1900" b="0" i="0" u="none" strike="noStrike" baseline="0" dirty="0">
                <a:latin typeface="+mj-lt"/>
              </a:rPr>
              <a:t>Hive is a MapReduce-based SQL engine that runs on top of Hadoop. HBase is a key—value NoSQL database that runs on top of HDFS. </a:t>
            </a:r>
          </a:p>
          <a:p>
            <a:pPr algn="just">
              <a:lnSpc>
                <a:spcPct val="150000"/>
              </a:lnSpc>
              <a:spcBef>
                <a:spcPts val="0"/>
              </a:spcBef>
              <a:buFont typeface="+mj-lt"/>
              <a:buAutoNum type="arabicPeriod"/>
            </a:pPr>
            <a:r>
              <a:rPr lang="en-IN" sz="1900" b="0" i="0" u="none" strike="noStrike" baseline="0" dirty="0">
                <a:latin typeface="+mj-lt"/>
              </a:rPr>
              <a:t>Hive is for batch processing of big data. HBase is for real-time data streaming, </a:t>
            </a:r>
          </a:p>
          <a:p>
            <a:pPr marL="0" indent="0" algn="l">
              <a:lnSpc>
                <a:spcPct val="150000"/>
              </a:lnSpc>
              <a:spcBef>
                <a:spcPts val="0"/>
              </a:spcBef>
              <a:buNone/>
            </a:pPr>
            <a:r>
              <a:rPr lang="en-US" sz="1900" b="1" i="0" u="none" strike="noStrike" baseline="0" dirty="0">
                <a:latin typeface="+mj-lt"/>
              </a:rPr>
              <a:t>Impala</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a high performance SQL engine that runs on Hadoop cluster. It is ideal for interactive analysis. It has very low latency measured in milliseconds. It supports a dialect of SQL called Impala SQL.</a:t>
            </a:r>
          </a:p>
          <a:p>
            <a:pPr marL="0" indent="0" algn="l">
              <a:lnSpc>
                <a:spcPct val="150000"/>
              </a:lnSpc>
              <a:spcBef>
                <a:spcPts val="0"/>
              </a:spcBef>
              <a:buNone/>
            </a:pPr>
            <a:r>
              <a:rPr lang="en-US" sz="1900" b="1" i="0" u="none" strike="noStrike" baseline="0" dirty="0" err="1">
                <a:latin typeface="+mj-lt"/>
              </a:rPr>
              <a:t>ZooKeeper</a:t>
            </a:r>
            <a:endParaRPr lang="en-US" sz="1900" b="1" i="0" u="none" strike="noStrike" baseline="0" dirty="0">
              <a:latin typeface="+mj-lt"/>
            </a:endParaRPr>
          </a:p>
          <a:p>
            <a:pPr algn="l">
              <a:lnSpc>
                <a:spcPct val="150000"/>
              </a:lnSpc>
              <a:spcBef>
                <a:spcPts val="0"/>
              </a:spcBef>
              <a:buFont typeface="Wingdings" panose="05000000000000000000" pitchFamily="2" charset="2"/>
              <a:buChar char="§"/>
            </a:pPr>
            <a:r>
              <a:rPr lang="en-IN" sz="1900" b="0" i="0" u="none" strike="noStrike" baseline="0" dirty="0">
                <a:latin typeface="+mj-lt"/>
              </a:rPr>
              <a:t>It is  a coordination service for distributed applications.</a:t>
            </a:r>
          </a:p>
          <a:p>
            <a:pPr marL="0" indent="0" algn="l">
              <a:lnSpc>
                <a:spcPct val="150000"/>
              </a:lnSpc>
              <a:spcBef>
                <a:spcPts val="0"/>
              </a:spcBef>
              <a:buNone/>
            </a:pPr>
            <a:r>
              <a:rPr lang="en-US" sz="1900" b="1" i="0" u="none" strike="noStrike" baseline="0" dirty="0">
                <a:latin typeface="+mj-lt"/>
              </a:rPr>
              <a:t>Oozie</a:t>
            </a:r>
          </a:p>
          <a:p>
            <a:pPr algn="l">
              <a:lnSpc>
                <a:spcPct val="150000"/>
              </a:lnSpc>
              <a:spcBef>
                <a:spcPts val="0"/>
              </a:spcBef>
              <a:buFont typeface="Wingdings" panose="05000000000000000000" pitchFamily="2" charset="2"/>
              <a:buChar char="§"/>
            </a:pPr>
            <a:r>
              <a:rPr lang="en-IN" sz="1900" b="0" i="0" u="none" strike="noStrike" baseline="0" dirty="0">
                <a:latin typeface="+mj-lt"/>
              </a:rPr>
              <a:t>It is workflow scheduler system to manage Apache Hadoop jobs.</a:t>
            </a:r>
            <a:endParaRPr lang="en-US" sz="1900" b="1" dirty="0">
              <a:solidFill>
                <a:schemeClr val="tx2"/>
              </a:solidFill>
              <a:latin typeface="+mj-lt"/>
            </a:endParaRPr>
          </a:p>
        </p:txBody>
      </p:sp>
    </p:spTree>
    <p:extLst>
      <p:ext uri="{BB962C8B-B14F-4D97-AF65-F5344CB8AC3E}">
        <p14:creationId xmlns:p14="http://schemas.microsoft.com/office/powerpoint/2010/main" val="145680552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A2B45-CA2F-40D6-50F0-51FA635B5E0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DD0D5E7-DE52-6B94-B144-778684D7A01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A99B064-4793-1585-A410-D2DDD714E9C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CCCD05D-AC71-901E-A1FB-F94E752839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2ACC8CA-E0C8-119B-F808-AABC7E9013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86F4C48-E990-41CC-1222-65DE37E613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50563A3-402E-5655-39E7-14525C001A7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2D59E96C-793C-DCDD-D0A3-61406D7886D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FFCFEAC-A377-BB64-138A-46A2939CD82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F6E7883-A1B8-F40E-E66E-DCAC0DCCAE9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7613D32-DC49-BB3B-76B4-19D112F429E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72DBDF2B-50AE-3CB8-C056-051804389DAA}"/>
              </a:ext>
            </a:extLst>
          </p:cNvPr>
          <p:cNvSpPr>
            <a:spLocks noGrp="1"/>
          </p:cNvSpPr>
          <p:nvPr>
            <p:ph idx="1"/>
          </p:nvPr>
        </p:nvSpPr>
        <p:spPr>
          <a:xfrm>
            <a:off x="92041" y="809059"/>
            <a:ext cx="8871905" cy="5485702"/>
          </a:xfrm>
        </p:spPr>
        <p:txBody>
          <a:bodyPr>
            <a:normAutofit/>
          </a:bodyPr>
          <a:lstStyle/>
          <a:p>
            <a:pPr marL="0" indent="0" algn="l">
              <a:lnSpc>
                <a:spcPct val="150000"/>
              </a:lnSpc>
              <a:spcBef>
                <a:spcPts val="0"/>
              </a:spcBef>
              <a:buNone/>
            </a:pPr>
            <a:r>
              <a:rPr lang="en-US" sz="1900" b="1" i="0" u="none" strike="noStrike" baseline="0" dirty="0">
                <a:latin typeface="+mj-lt"/>
              </a:rPr>
              <a:t>Mahout</a:t>
            </a:r>
          </a:p>
          <a:p>
            <a:pPr algn="l">
              <a:lnSpc>
                <a:spcPct val="150000"/>
              </a:lnSpc>
              <a:spcBef>
                <a:spcPts val="0"/>
              </a:spcBef>
              <a:buFont typeface="Wingdings" panose="05000000000000000000" pitchFamily="2" charset="2"/>
              <a:buChar char="§"/>
            </a:pPr>
            <a:r>
              <a:rPr lang="en-IN" sz="1900" dirty="0">
                <a:latin typeface="+mj-lt"/>
              </a:rPr>
              <a:t>It is a </a:t>
            </a:r>
            <a:r>
              <a:rPr lang="en-IN" sz="1900" b="0" i="0" u="none" strike="noStrike" baseline="0" dirty="0">
                <a:latin typeface="+mj-lt"/>
              </a:rPr>
              <a:t>scalable machine learning and data mining library.</a:t>
            </a:r>
          </a:p>
          <a:p>
            <a:pPr marL="0" indent="0" algn="l">
              <a:lnSpc>
                <a:spcPct val="150000"/>
              </a:lnSpc>
              <a:spcBef>
                <a:spcPts val="0"/>
              </a:spcBef>
              <a:buNone/>
            </a:pPr>
            <a:r>
              <a:rPr lang="en-US" sz="1900" b="1" i="0" u="none" strike="noStrike" baseline="0" dirty="0" err="1">
                <a:latin typeface="+mj-lt"/>
              </a:rPr>
              <a:t>Chukwa</a:t>
            </a:r>
            <a:endParaRPr lang="en-US" sz="1900" b="1" i="0" u="none" strike="noStrike" baseline="0" dirty="0">
              <a:latin typeface="+mj-lt"/>
            </a:endParaRPr>
          </a:p>
          <a:p>
            <a:pPr algn="l">
              <a:lnSpc>
                <a:spcPct val="150000"/>
              </a:lnSpc>
              <a:spcBef>
                <a:spcPts val="0"/>
              </a:spcBef>
              <a:buFont typeface="Wingdings" panose="05000000000000000000" pitchFamily="2" charset="2"/>
              <a:buChar char="§"/>
            </a:pPr>
            <a:r>
              <a:rPr lang="en-IN" sz="1900" b="0" i="0" u="none" strike="noStrike" baseline="0" dirty="0">
                <a:latin typeface="+mj-lt"/>
              </a:rPr>
              <a:t>It is a data collection system for managing large distributed systems.</a:t>
            </a:r>
          </a:p>
          <a:p>
            <a:pPr marL="0" indent="0" algn="l">
              <a:lnSpc>
                <a:spcPct val="150000"/>
              </a:lnSpc>
              <a:spcBef>
                <a:spcPts val="0"/>
              </a:spcBef>
              <a:buNone/>
            </a:pPr>
            <a:r>
              <a:rPr lang="en-US" sz="1900" b="1" i="0" u="none" strike="noStrike" baseline="0" dirty="0">
                <a:latin typeface="+mj-lt"/>
              </a:rPr>
              <a:t>Ambari</a:t>
            </a:r>
          </a:p>
          <a:p>
            <a:pPr algn="l">
              <a:lnSpc>
                <a:spcPct val="150000"/>
              </a:lnSpc>
              <a:spcBef>
                <a:spcPts val="0"/>
              </a:spcBef>
              <a:buFont typeface="Wingdings" panose="05000000000000000000" pitchFamily="2" charset="2"/>
              <a:buChar char="§"/>
            </a:pPr>
            <a:r>
              <a:rPr lang="en-IN" sz="1900" b="0" i="0" u="none" strike="noStrike" baseline="0" dirty="0">
                <a:latin typeface="+mj-lt"/>
              </a:rPr>
              <a:t>It is a web-based tool for provisioning, managing, and monitoring Apache Hadoop clusters.</a:t>
            </a:r>
            <a:endParaRPr lang="en-US" sz="1900" b="1" dirty="0">
              <a:solidFill>
                <a:schemeClr val="tx2"/>
              </a:solidFill>
              <a:latin typeface="+mj-lt"/>
            </a:endParaRPr>
          </a:p>
        </p:txBody>
      </p:sp>
    </p:spTree>
    <p:extLst>
      <p:ext uri="{BB962C8B-B14F-4D97-AF65-F5344CB8AC3E}">
        <p14:creationId xmlns:p14="http://schemas.microsoft.com/office/powerpoint/2010/main" val="207925846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C6CDE-C108-465F-E881-E5E19642129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294D172-722D-D00E-C9FE-B73F72BA6B9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26B98EE-F153-1A1B-BE62-809ABFC55FD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829FAE5-AF7B-F334-8EA0-C73F598BD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8E6B0EB-14EC-B0C9-A40D-9D8DFA122AC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4E811A4-CF35-2D19-787D-DADF6BD4C0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C34C925-C128-4A2A-589F-DECA3652B74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A7B7292-BA50-3FD5-13DA-4CB133358A7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CE78C3F-0C9C-5824-B56D-9E0707EF811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60D643B-9E15-E36F-C5AF-279762AE64F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5AFCA3B-9D8C-24BA-97B2-3EFCFB37075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DA85AF6E-0765-FA44-6528-9F484D4175EC}"/>
              </a:ext>
            </a:extLst>
          </p:cNvPr>
          <p:cNvSpPr>
            <a:spLocks noGrp="1"/>
          </p:cNvSpPr>
          <p:nvPr>
            <p:ph idx="1"/>
          </p:nvPr>
        </p:nvSpPr>
        <p:spPr>
          <a:xfrm>
            <a:off x="92041" y="809059"/>
            <a:ext cx="4767991" cy="5485702"/>
          </a:xfrm>
        </p:spPr>
        <p:txBody>
          <a:bodyPr>
            <a:normAutofit/>
          </a:bodyPr>
          <a:lstStyle/>
          <a:p>
            <a:pPr marL="0" indent="0" algn="just">
              <a:lnSpc>
                <a:spcPct val="150000"/>
              </a:lnSpc>
              <a:spcBef>
                <a:spcPts val="0"/>
              </a:spcBef>
              <a:buNone/>
            </a:pPr>
            <a:r>
              <a:rPr lang="en-US" sz="2000" b="1" i="0" u="none" strike="noStrike" baseline="0" dirty="0">
                <a:solidFill>
                  <a:srgbClr val="C00000"/>
                </a:solidFill>
                <a:latin typeface="+mj-lt"/>
              </a:rPr>
              <a:t>Hadoop Distributions </a:t>
            </a:r>
          </a:p>
          <a:p>
            <a:pPr algn="just">
              <a:lnSpc>
                <a:spcPct val="150000"/>
              </a:lnSpc>
              <a:buFont typeface="Wingdings" panose="05000000000000000000" pitchFamily="2" charset="2"/>
              <a:buChar char="§"/>
            </a:pPr>
            <a:r>
              <a:rPr lang="en-IN" sz="1900" b="0" i="0" u="none" strike="noStrike" baseline="0" dirty="0">
                <a:latin typeface="+mj-lt"/>
              </a:rPr>
              <a:t>Hadoop is an open-source Apache project. Anyone can freely download the core aspects of Hadoop. </a:t>
            </a:r>
          </a:p>
          <a:p>
            <a:pPr algn="just">
              <a:lnSpc>
                <a:spcPct val="150000"/>
              </a:lnSpc>
              <a:buFont typeface="Wingdings" panose="05000000000000000000" pitchFamily="2" charset="2"/>
              <a:buChar char="§"/>
            </a:pPr>
            <a:r>
              <a:rPr lang="en-IN" sz="1900" b="0" i="0" u="none" strike="noStrike" baseline="0" dirty="0">
                <a:latin typeface="+mj-lt"/>
              </a:rPr>
              <a:t>core aspects of Hadoop include the following:</a:t>
            </a:r>
          </a:p>
          <a:p>
            <a:pPr indent="187325" algn="just">
              <a:lnSpc>
                <a:spcPct val="150000"/>
              </a:lnSpc>
              <a:buFont typeface="+mj-lt"/>
              <a:buAutoNum type="arabicPeriod"/>
            </a:pPr>
            <a:r>
              <a:rPr lang="en-US" sz="1900" b="0" i="0" u="none" strike="noStrike" baseline="0" dirty="0">
                <a:latin typeface="+mj-lt"/>
              </a:rPr>
              <a:t>Hadoop Common</a:t>
            </a:r>
          </a:p>
          <a:p>
            <a:pPr indent="187325" algn="just">
              <a:lnSpc>
                <a:spcPct val="150000"/>
              </a:lnSpc>
              <a:buFont typeface="+mj-lt"/>
              <a:buAutoNum type="arabicPeriod"/>
            </a:pPr>
            <a:r>
              <a:rPr lang="en-IN" sz="1900" b="0" i="0" u="none" strike="noStrike" baseline="0" dirty="0">
                <a:latin typeface="+mj-lt"/>
              </a:rPr>
              <a:t>Hadoop Distributed File System (HDFS)</a:t>
            </a:r>
          </a:p>
          <a:p>
            <a:pPr indent="187325" algn="just">
              <a:lnSpc>
                <a:spcPct val="150000"/>
              </a:lnSpc>
              <a:buFont typeface="+mj-lt"/>
              <a:buAutoNum type="arabicPeriod"/>
            </a:pPr>
            <a:r>
              <a:rPr lang="en-IN" sz="1900" b="0" i="0" u="none" strike="noStrike" baseline="0" dirty="0">
                <a:latin typeface="+mj-lt"/>
              </a:rPr>
              <a:t>Hadoop YARN (Yet Another Resource  </a:t>
            </a:r>
          </a:p>
          <a:p>
            <a:pPr indent="0" algn="just">
              <a:lnSpc>
                <a:spcPct val="150000"/>
              </a:lnSpc>
              <a:buNone/>
            </a:pPr>
            <a:r>
              <a:rPr lang="en-IN" sz="1900" dirty="0">
                <a:latin typeface="+mj-lt"/>
              </a:rPr>
              <a:t>    </a:t>
            </a:r>
            <a:r>
              <a:rPr lang="en-IN" sz="1900" b="0" i="0" u="none" strike="noStrike" baseline="0" dirty="0">
                <a:latin typeface="+mj-lt"/>
              </a:rPr>
              <a:t>Negotiator) </a:t>
            </a:r>
          </a:p>
          <a:p>
            <a:pPr indent="0" algn="just">
              <a:lnSpc>
                <a:spcPct val="150000"/>
              </a:lnSpc>
              <a:buNone/>
            </a:pPr>
            <a:r>
              <a:rPr lang="en-IN" sz="1900" dirty="0">
                <a:latin typeface="+mj-lt"/>
              </a:rPr>
              <a:t>4. </a:t>
            </a:r>
            <a:r>
              <a:rPr lang="en-US" sz="1900" b="0" i="0" u="none" strike="noStrike" baseline="0" dirty="0">
                <a:latin typeface="+mj-lt"/>
              </a:rPr>
              <a:t>Hadoop MapReduce</a:t>
            </a:r>
            <a:endParaRPr lang="en-US" sz="1900" b="1" dirty="0">
              <a:solidFill>
                <a:srgbClr val="C00000"/>
              </a:solidFill>
              <a:latin typeface="+mj-lt"/>
            </a:endParaRPr>
          </a:p>
        </p:txBody>
      </p:sp>
      <p:pic>
        <p:nvPicPr>
          <p:cNvPr id="3" name="Picture 2">
            <a:extLst>
              <a:ext uri="{FF2B5EF4-FFF2-40B4-BE49-F238E27FC236}">
                <a16:creationId xmlns:a16="http://schemas.microsoft.com/office/drawing/2014/main" id="{95108895-9538-1C8C-B183-77E98B033253}"/>
              </a:ext>
            </a:extLst>
          </p:cNvPr>
          <p:cNvPicPr>
            <a:picLocks noChangeAspect="1"/>
          </p:cNvPicPr>
          <p:nvPr/>
        </p:nvPicPr>
        <p:blipFill>
          <a:blip r:embed="rId7"/>
          <a:srcRect l="6456"/>
          <a:stretch/>
        </p:blipFill>
        <p:spPr>
          <a:xfrm>
            <a:off x="4860033" y="2046342"/>
            <a:ext cx="4191384" cy="3521988"/>
          </a:xfrm>
          <a:prstGeom prst="rect">
            <a:avLst/>
          </a:prstGeom>
        </p:spPr>
      </p:pic>
    </p:spTree>
    <p:extLst>
      <p:ext uri="{BB962C8B-B14F-4D97-AF65-F5344CB8AC3E}">
        <p14:creationId xmlns:p14="http://schemas.microsoft.com/office/powerpoint/2010/main" val="370728805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A1275-70EB-2255-2158-B49D9AB7048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9B69568-5C32-683C-C3FE-AE703B42F2F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3709798-88E4-5874-CF52-797EDE6F636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D4AC5F3-D188-8AF4-3157-44AA962AF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6073381-7673-138B-A0F1-CC4EBD8A13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0249C5D-2044-63AA-85AC-4295990D94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6793A1A-BB03-6E16-44F3-D1F66332748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8B0A5B0-A925-6459-3F23-95584C1EA5F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5503DFA-0F20-E076-175F-450C689E934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C854304-D720-EB55-1397-17B05FEBE76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28DF232-C0FD-E049-D98F-06B478B7875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05FEC1C1-AB11-166F-9931-E00A33EA2DC0}"/>
              </a:ext>
            </a:extLst>
          </p:cNvPr>
          <p:cNvSpPr>
            <a:spLocks noGrp="1"/>
          </p:cNvSpPr>
          <p:nvPr>
            <p:ph idx="1"/>
          </p:nvPr>
        </p:nvSpPr>
        <p:spPr>
          <a:xfrm>
            <a:off x="92041" y="809059"/>
            <a:ext cx="8871905" cy="5485702"/>
          </a:xfrm>
        </p:spPr>
        <p:txBody>
          <a:bodyPr>
            <a:normAutofit/>
          </a:bodyPr>
          <a:lstStyle/>
          <a:p>
            <a:pPr marL="0" indent="0" algn="just">
              <a:lnSpc>
                <a:spcPct val="150000"/>
              </a:lnSpc>
              <a:spcBef>
                <a:spcPts val="0"/>
              </a:spcBef>
              <a:buNone/>
            </a:pPr>
            <a:r>
              <a:rPr lang="en-US" sz="2000" b="1" i="0" u="none" strike="noStrike" baseline="0" dirty="0">
                <a:solidFill>
                  <a:schemeClr val="tx2"/>
                </a:solidFill>
                <a:latin typeface="+mj-lt"/>
              </a:rPr>
              <a:t>Hadoop versus SQL </a:t>
            </a:r>
          </a:p>
          <a:p>
            <a:pPr marL="0" indent="0" algn="just">
              <a:lnSpc>
                <a:spcPct val="150000"/>
              </a:lnSpc>
              <a:spcBef>
                <a:spcPts val="0"/>
              </a:spcBef>
              <a:buNone/>
            </a:pPr>
            <a:endParaRPr lang="en-US" sz="1900" b="1" dirty="0">
              <a:solidFill>
                <a:srgbClr val="C00000"/>
              </a:solidFill>
              <a:latin typeface="+mj-lt"/>
            </a:endParaRPr>
          </a:p>
        </p:txBody>
      </p:sp>
      <p:pic>
        <p:nvPicPr>
          <p:cNvPr id="3" name="Picture 2">
            <a:extLst>
              <a:ext uri="{FF2B5EF4-FFF2-40B4-BE49-F238E27FC236}">
                <a16:creationId xmlns:a16="http://schemas.microsoft.com/office/drawing/2014/main" id="{88A5415E-0DEC-DD14-E39E-528713456006}"/>
              </a:ext>
            </a:extLst>
          </p:cNvPr>
          <p:cNvPicPr>
            <a:picLocks noChangeAspect="1"/>
          </p:cNvPicPr>
          <p:nvPr/>
        </p:nvPicPr>
        <p:blipFill>
          <a:blip r:embed="rId7"/>
          <a:stretch>
            <a:fillRect/>
          </a:stretch>
        </p:blipFill>
        <p:spPr>
          <a:xfrm>
            <a:off x="1166791" y="1535454"/>
            <a:ext cx="6399809" cy="2685634"/>
          </a:xfrm>
          <a:prstGeom prst="rect">
            <a:avLst/>
          </a:prstGeom>
        </p:spPr>
      </p:pic>
    </p:spTree>
    <p:extLst>
      <p:ext uri="{BB962C8B-B14F-4D97-AF65-F5344CB8AC3E}">
        <p14:creationId xmlns:p14="http://schemas.microsoft.com/office/powerpoint/2010/main" val="51535577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9DDCC-E11C-44CC-53E7-4A69229B3A5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9A0B6D3-5674-883D-E900-9AF034886E4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94195C6-21AB-E4CF-9452-F791E9C2666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759D802-E875-8B9B-9301-AC9C53ED5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0CCDAB9-75E8-901A-B1F3-84A73138549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E3D3513-8BB3-0839-3263-4A1DD777BE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ED0EE6A-8184-5BEE-A638-9C831B27F6A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2600731-8341-8D83-59D8-39AF103E4F9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03C4C82-97F8-F939-42CD-F102A185A7B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DB29A4E-1DBF-03E2-A102-3DD4FB3E280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A3F5BF3-F57B-1EA2-8B14-A0C2F47C7F1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3EE573F4-D78D-A217-896F-81FD61022884}"/>
              </a:ext>
            </a:extLst>
          </p:cNvPr>
          <p:cNvSpPr>
            <a:spLocks noGrp="1"/>
          </p:cNvSpPr>
          <p:nvPr>
            <p:ph idx="1"/>
          </p:nvPr>
        </p:nvSpPr>
        <p:spPr>
          <a:xfrm>
            <a:off x="92041" y="809059"/>
            <a:ext cx="8871905" cy="5485702"/>
          </a:xfrm>
        </p:spPr>
        <p:txBody>
          <a:bodyPr>
            <a:normAutofit/>
          </a:bodyPr>
          <a:lstStyle/>
          <a:p>
            <a:pPr marL="0" indent="0" algn="just">
              <a:lnSpc>
                <a:spcPct val="150000"/>
              </a:lnSpc>
              <a:spcBef>
                <a:spcPts val="0"/>
              </a:spcBef>
              <a:buNone/>
            </a:pPr>
            <a:r>
              <a:rPr lang="en-IN" sz="2000" b="1" i="0" u="none" strike="noStrike" baseline="0" dirty="0">
                <a:solidFill>
                  <a:schemeClr val="tx2"/>
                </a:solidFill>
                <a:latin typeface="+mj-lt"/>
              </a:rPr>
              <a:t>Integrated Hadoop Systems Offered by Leading Market Vendors </a:t>
            </a:r>
          </a:p>
          <a:p>
            <a:pPr marL="0" indent="0" algn="just">
              <a:lnSpc>
                <a:spcPct val="150000"/>
              </a:lnSpc>
              <a:spcBef>
                <a:spcPts val="0"/>
              </a:spcBef>
              <a:buNone/>
            </a:pPr>
            <a:endParaRPr lang="en-US" sz="2000" b="1" dirty="0">
              <a:solidFill>
                <a:schemeClr val="tx2"/>
              </a:solidFill>
              <a:latin typeface="+mj-lt"/>
            </a:endParaRPr>
          </a:p>
        </p:txBody>
      </p:sp>
      <p:pic>
        <p:nvPicPr>
          <p:cNvPr id="3" name="Picture 2">
            <a:extLst>
              <a:ext uri="{FF2B5EF4-FFF2-40B4-BE49-F238E27FC236}">
                <a16:creationId xmlns:a16="http://schemas.microsoft.com/office/drawing/2014/main" id="{8CEED7F0-1703-94D5-676B-211BF69FA150}"/>
              </a:ext>
            </a:extLst>
          </p:cNvPr>
          <p:cNvPicPr>
            <a:picLocks noChangeAspect="1"/>
          </p:cNvPicPr>
          <p:nvPr/>
        </p:nvPicPr>
        <p:blipFill>
          <a:blip r:embed="rId7"/>
          <a:stretch>
            <a:fillRect/>
          </a:stretch>
        </p:blipFill>
        <p:spPr>
          <a:xfrm>
            <a:off x="1253086" y="1404977"/>
            <a:ext cx="5319205" cy="2775237"/>
          </a:xfrm>
          <a:prstGeom prst="rect">
            <a:avLst/>
          </a:prstGeom>
        </p:spPr>
      </p:pic>
    </p:spTree>
    <p:extLst>
      <p:ext uri="{BB962C8B-B14F-4D97-AF65-F5344CB8AC3E}">
        <p14:creationId xmlns:p14="http://schemas.microsoft.com/office/powerpoint/2010/main" val="125383428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57AFE-E32E-EC43-D2AB-5BA601B0A47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CBD6AB3-290B-FDA6-87DB-46A78647CA3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87FA930-6840-F82E-D906-5213A6A683D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F98BB51-1F08-C48B-E522-760B1BD226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2B1D809-88AF-0245-5E0E-1E1AF8F8F0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0EE87F4-1D32-D436-142C-A816D0A397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C91A6F5-2D4C-781C-18A8-DB07C6CEB11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785CF7C-2D3B-8EC3-D9FB-B650A0BD4E2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E6130D4-6C86-1EFE-AA61-3540BC2C09E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D26D472-61BA-D030-72CC-EFF91755F11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36B47FA-8D6B-0B33-8705-B376395C2FD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AF476127-33F1-ABDE-A9A5-0622E9E5AA93}"/>
              </a:ext>
            </a:extLst>
          </p:cNvPr>
          <p:cNvSpPr>
            <a:spLocks noGrp="1"/>
          </p:cNvSpPr>
          <p:nvPr>
            <p:ph idx="1"/>
          </p:nvPr>
        </p:nvSpPr>
        <p:spPr>
          <a:xfrm>
            <a:off x="92041" y="809059"/>
            <a:ext cx="8871905" cy="5485702"/>
          </a:xfrm>
        </p:spPr>
        <p:txBody>
          <a:bodyPr>
            <a:normAutofit/>
          </a:bodyPr>
          <a:lstStyle/>
          <a:p>
            <a:pPr marL="0" indent="0" algn="just">
              <a:lnSpc>
                <a:spcPct val="150000"/>
              </a:lnSpc>
              <a:spcBef>
                <a:spcPts val="0"/>
              </a:spcBef>
              <a:buNone/>
            </a:pPr>
            <a:r>
              <a:rPr lang="en-US" sz="2000" b="1" i="0" u="none" strike="noStrike" baseline="0" dirty="0">
                <a:solidFill>
                  <a:schemeClr val="tx2"/>
                </a:solidFill>
                <a:latin typeface="+mj-lt"/>
              </a:rPr>
              <a:t>Cloud-Based Hadoop Solutions </a:t>
            </a:r>
          </a:p>
          <a:p>
            <a:pPr algn="just">
              <a:buFont typeface="Wingdings" panose="05000000000000000000" pitchFamily="2" charset="2"/>
              <a:buChar char="§"/>
            </a:pPr>
            <a:r>
              <a:rPr lang="en-IN" sz="1900" b="0" i="0" u="none" strike="noStrike" baseline="0" dirty="0">
                <a:latin typeface="+mj-lt"/>
              </a:rPr>
              <a:t>Amazon Web Services holds out a comprehensive, end-to-end portfolio of cloud computing services to help manage big data. The aim is to achieve this and more along with retaining the emphasis on reducing costs, scaling to meet demand, and accelerating the speed of innovation. </a:t>
            </a:r>
          </a:p>
          <a:p>
            <a:pPr algn="just">
              <a:buFont typeface="Wingdings" panose="05000000000000000000" pitchFamily="2" charset="2"/>
              <a:buChar char="§"/>
            </a:pPr>
            <a:r>
              <a:rPr lang="en-IN" sz="1800" b="0" i="0" u="none" strike="noStrike" baseline="0" dirty="0">
                <a:latin typeface="+mj-lt"/>
              </a:rPr>
              <a:t>The Google Cloud Storage connector for Hadoop empowers one to perform MapReduce jobs directly on data in Google Cloud Storage, without the need to copy it to local disk and running it in the Hadoop Distributed File System (HDFS). The connector simplifies Hadoop deployment, and at the same time reduces cost and provides performance comparable to HDFS, all this while increasing reliability by eliminating the single point of failure of the name node. </a:t>
            </a:r>
            <a:endParaRPr lang="en-US" sz="1900" b="1" dirty="0">
              <a:solidFill>
                <a:schemeClr val="tx2"/>
              </a:solidFill>
              <a:latin typeface="+mj-lt"/>
            </a:endParaRPr>
          </a:p>
        </p:txBody>
      </p:sp>
      <p:pic>
        <p:nvPicPr>
          <p:cNvPr id="3" name="Picture 2">
            <a:extLst>
              <a:ext uri="{FF2B5EF4-FFF2-40B4-BE49-F238E27FC236}">
                <a16:creationId xmlns:a16="http://schemas.microsoft.com/office/drawing/2014/main" id="{553566FA-0482-5B53-B3BB-8FE2A32DA4F6}"/>
              </a:ext>
            </a:extLst>
          </p:cNvPr>
          <p:cNvPicPr>
            <a:picLocks noChangeAspect="1"/>
          </p:cNvPicPr>
          <p:nvPr/>
        </p:nvPicPr>
        <p:blipFill>
          <a:blip r:embed="rId7"/>
          <a:stretch>
            <a:fillRect/>
          </a:stretch>
        </p:blipFill>
        <p:spPr>
          <a:xfrm>
            <a:off x="2140946" y="4293096"/>
            <a:ext cx="4307178" cy="1689969"/>
          </a:xfrm>
          <a:prstGeom prst="rect">
            <a:avLst/>
          </a:prstGeom>
        </p:spPr>
      </p:pic>
    </p:spTree>
    <p:extLst>
      <p:ext uri="{BB962C8B-B14F-4D97-AF65-F5344CB8AC3E}">
        <p14:creationId xmlns:p14="http://schemas.microsoft.com/office/powerpoint/2010/main" val="2364881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904AE-0B53-384F-1772-D96890BB35A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2800EA5-65F9-8B38-067E-0DE70D0C29D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8AB09DA-819F-2E9E-F544-DE94F2C86CA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EFB1DA4-6BEB-FC24-051D-D71ED59BF5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5138884-0FA5-CF48-B4D5-DA77C8D18B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6F414C7-CEED-3B53-9314-B15CA70DCF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334391C-0C18-C236-1971-5B856610A16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30C2064-21BF-A71C-F332-7FE19EF1B3E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79D3BFF-8CB3-CD77-FB70-1B04C90B935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ED5CA1D-8337-EE5E-5B22-C0C7D298CC9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3D641BF-8700-92BB-806C-8433BAF7CC4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FD59A95A-2E5D-12FA-7A5F-ABA9E9E21CC8}"/>
              </a:ext>
            </a:extLst>
          </p:cNvPr>
          <p:cNvSpPr>
            <a:spLocks noGrp="1"/>
          </p:cNvSpPr>
          <p:nvPr>
            <p:ph idx="1"/>
          </p:nvPr>
        </p:nvSpPr>
        <p:spPr>
          <a:xfrm>
            <a:off x="75415" y="797940"/>
            <a:ext cx="8976002" cy="5062756"/>
          </a:xfrm>
        </p:spPr>
        <p:txBody>
          <a:bodyPr>
            <a:noAutofit/>
          </a:bodyPr>
          <a:lstStyle/>
          <a:p>
            <a:pPr algn="just">
              <a:lnSpc>
                <a:spcPct val="150000"/>
              </a:lnSpc>
              <a:spcBef>
                <a:spcPts val="0"/>
              </a:spcBef>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The tables in an RDBMS can also be related. For example, the above “Employee” table is related to the “Department” table on the basis of the common column, “DeptNo”. </a:t>
            </a:r>
            <a:endParaRPr lang="en-US" sz="2000" b="1" dirty="0">
              <a:solidFill>
                <a:schemeClr val="tx2"/>
              </a:solidFill>
              <a:latin typeface="Times New Roman" panose="020206030504050203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6A37C3DC-214E-2C30-9104-AF4FE6E7D2E3}"/>
              </a:ext>
            </a:extLst>
          </p:cNvPr>
          <p:cNvPicPr>
            <a:picLocks noChangeAspect="1"/>
          </p:cNvPicPr>
          <p:nvPr/>
        </p:nvPicPr>
        <p:blipFill>
          <a:blip r:embed="rId7"/>
          <a:srcRect l="2809" t="7558" r="2692"/>
          <a:stretch/>
        </p:blipFill>
        <p:spPr>
          <a:xfrm>
            <a:off x="1253747" y="2325700"/>
            <a:ext cx="5544616" cy="2386170"/>
          </a:xfrm>
          <a:prstGeom prst="rect">
            <a:avLst/>
          </a:prstGeom>
        </p:spPr>
      </p:pic>
      <p:sp>
        <p:nvSpPr>
          <p:cNvPr id="18" name="TextBox 17">
            <a:extLst>
              <a:ext uri="{FF2B5EF4-FFF2-40B4-BE49-F238E27FC236}">
                <a16:creationId xmlns:a16="http://schemas.microsoft.com/office/drawing/2014/main" id="{BAC7F037-DA24-45FB-4AA2-6518A8DAC64E}"/>
              </a:ext>
            </a:extLst>
          </p:cNvPr>
          <p:cNvSpPr txBox="1"/>
          <p:nvPr/>
        </p:nvSpPr>
        <p:spPr>
          <a:xfrm>
            <a:off x="971600" y="4709201"/>
            <a:ext cx="6512300" cy="384721"/>
          </a:xfrm>
          <a:prstGeom prst="rect">
            <a:avLst/>
          </a:prstGeom>
          <a:noFill/>
        </p:spPr>
        <p:txBody>
          <a:bodyPr wrap="square">
            <a:spAutoFit/>
          </a:bodyPr>
          <a:lstStyle/>
          <a:p>
            <a:r>
              <a:rPr lang="en-IN" sz="1900" b="0" i="0" u="none" strike="noStrike" baseline="0" dirty="0">
                <a:latin typeface="Times New Roman" panose="02020603050405020304" pitchFamily="18" charset="0"/>
                <a:cs typeface="Times New Roman" panose="02020603050405020304" pitchFamily="18" charset="0"/>
              </a:rPr>
              <a:t>Fig: Relationship between “Employee” and “Department” tables</a:t>
            </a:r>
            <a:endParaRPr lang="en-US"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3351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04D0E-8BCB-7D8A-EFF2-D545D78F39B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DE528EC-A170-C098-4D9B-8AA990322AE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90886B1-79B2-4451-138A-279EDBE5B00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59A0ADD-FD2A-E214-73E4-5F89D34CCA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6B06510-1401-29B7-CCF6-BE2DBC5818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84FE2F3-9BF4-2882-2231-9BD24BCF95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EA5FF78-F048-F502-7483-F5BCC30CE7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065AC36-924A-6A1A-9484-1EFFE004720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8D5E9EA-F298-4691-C393-31632F94036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D13653D-45FB-FE5E-1AC6-6C2E897B800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EECDA1D-288F-DFEF-0F57-BDC22D2609D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56E876ED-87A2-2E6C-A162-2A460632B0B1}"/>
              </a:ext>
            </a:extLst>
          </p:cNvPr>
          <p:cNvSpPr>
            <a:spLocks noGrp="1"/>
          </p:cNvSpPr>
          <p:nvPr>
            <p:ph type="title"/>
          </p:nvPr>
        </p:nvSpPr>
        <p:spPr>
          <a:xfrm>
            <a:off x="9236" y="780340"/>
            <a:ext cx="8229600" cy="256223"/>
          </a:xfrm>
        </p:spPr>
        <p:txBody>
          <a:bodyPr>
            <a:noAutofit/>
          </a:bodyPr>
          <a:lstStyle/>
          <a:p>
            <a:pPr marL="0" indent="0" algn="just">
              <a:lnSpc>
                <a:spcPct val="150000"/>
              </a:lnSpc>
              <a:spcBef>
                <a:spcPts val="0"/>
              </a:spcBef>
              <a:buNone/>
            </a:pPr>
            <a:r>
              <a:rPr lang="en-US" sz="2000" b="1" spc="-5" dirty="0">
                <a:latin typeface="Times New Roman" panose="02020603050405020304" pitchFamily="18" charset="0"/>
                <a:cs typeface="Times New Roman" panose="02020603050405020304" pitchFamily="18" charset="0"/>
              </a:rPr>
              <a:t>Sou</a:t>
            </a:r>
            <a:r>
              <a:rPr lang="en-US" sz="2000" b="1" spc="-15" dirty="0">
                <a:latin typeface="Times New Roman" panose="02020603050405020304" pitchFamily="18" charset="0"/>
                <a:cs typeface="Times New Roman" panose="02020603050405020304" pitchFamily="18" charset="0"/>
              </a:rPr>
              <a:t>r</a:t>
            </a:r>
            <a:r>
              <a:rPr lang="en-US" sz="2000" b="1" spc="-5" dirty="0">
                <a:latin typeface="Times New Roman" panose="02020603050405020304" pitchFamily="18" charset="0"/>
                <a:cs typeface="Times New Roman" panose="02020603050405020304" pitchFamily="18" charset="0"/>
              </a:rPr>
              <a:t>ces</a:t>
            </a:r>
            <a:r>
              <a:rPr lang="en-US" sz="2000" b="1" dirty="0">
                <a:latin typeface="Times New Roman" panose="02020603050405020304" pitchFamily="18" charset="0"/>
                <a:cs typeface="Times New Roman" panose="02020603050405020304" pitchFamily="18" charset="0"/>
              </a:rPr>
              <a:t> </a:t>
            </a:r>
            <a:r>
              <a:rPr lang="en-US" sz="2000" b="1" spc="-5" dirty="0">
                <a:latin typeface="Times New Roman" panose="02020603050405020304" pitchFamily="18" charset="0"/>
                <a:cs typeface="Times New Roman" panose="02020603050405020304" pitchFamily="18" charset="0"/>
              </a:rPr>
              <a:t>of</a:t>
            </a:r>
            <a:r>
              <a:rPr lang="en-US" sz="2000" b="1" spc="5" dirty="0">
                <a:latin typeface="Times New Roman" panose="02020603050405020304" pitchFamily="18" charset="0"/>
                <a:cs typeface="Times New Roman" panose="02020603050405020304" pitchFamily="18" charset="0"/>
              </a:rPr>
              <a:t> </a:t>
            </a:r>
            <a:r>
              <a:rPr lang="en-US" sz="2000" b="1" spc="-5" dirty="0">
                <a:latin typeface="Times New Roman" panose="02020603050405020304" pitchFamily="18" charset="0"/>
                <a:cs typeface="Times New Roman" panose="02020603050405020304" pitchFamily="18" charset="0"/>
              </a:rPr>
              <a:t>St</a:t>
            </a:r>
            <a:r>
              <a:rPr lang="en-US" sz="2000" b="1" spc="-15" dirty="0">
                <a:latin typeface="Times New Roman" panose="02020603050405020304" pitchFamily="18" charset="0"/>
                <a:cs typeface="Times New Roman" panose="02020603050405020304" pitchFamily="18" charset="0"/>
              </a:rPr>
              <a:t>r</a:t>
            </a:r>
            <a:r>
              <a:rPr lang="en-US" sz="2000" b="1" spc="-5" dirty="0">
                <a:latin typeface="Times New Roman" panose="02020603050405020304" pitchFamily="18" charset="0"/>
                <a:cs typeface="Times New Roman" panose="02020603050405020304" pitchFamily="18" charset="0"/>
              </a:rPr>
              <a:t>u</a:t>
            </a:r>
            <a:r>
              <a:rPr lang="en-US" sz="2000" b="1" spc="-15" dirty="0">
                <a:latin typeface="Times New Roman" panose="02020603050405020304" pitchFamily="18" charset="0"/>
                <a:cs typeface="Times New Roman" panose="02020603050405020304" pitchFamily="18" charset="0"/>
              </a:rPr>
              <a:t>c</a:t>
            </a:r>
            <a:r>
              <a:rPr lang="en-US" sz="2000" b="1" spc="-5" dirty="0">
                <a:latin typeface="Times New Roman" panose="02020603050405020304" pitchFamily="18" charset="0"/>
                <a:cs typeface="Times New Roman" panose="02020603050405020304" pitchFamily="18" charset="0"/>
              </a:rPr>
              <a:t>tu</a:t>
            </a:r>
            <a:r>
              <a:rPr lang="en-US" sz="2000" b="1" spc="-10" dirty="0">
                <a:latin typeface="Times New Roman" panose="02020603050405020304" pitchFamily="18" charset="0"/>
                <a:cs typeface="Times New Roman" panose="02020603050405020304" pitchFamily="18" charset="0"/>
              </a:rPr>
              <a:t>r</a:t>
            </a:r>
            <a:r>
              <a:rPr lang="en-US" sz="2000" b="1" spc="-5" dirty="0">
                <a:latin typeface="Times New Roman" panose="02020603050405020304" pitchFamily="18" charset="0"/>
                <a:cs typeface="Times New Roman" panose="02020603050405020304" pitchFamily="18" charset="0"/>
              </a:rPr>
              <a:t>ed</a:t>
            </a:r>
            <a:r>
              <a:rPr lang="en-US" sz="2000" b="1" spc="5" dirty="0">
                <a:latin typeface="Times New Roman" panose="02020603050405020304" pitchFamily="18" charset="0"/>
                <a:cs typeface="Times New Roman" panose="02020603050405020304" pitchFamily="18" charset="0"/>
              </a:rPr>
              <a:t> </a:t>
            </a:r>
            <a:r>
              <a:rPr lang="en-US" sz="2000" b="1" spc="-5" dirty="0">
                <a:latin typeface="Times New Roman" panose="02020603050405020304" pitchFamily="18" charset="0"/>
                <a:cs typeface="Times New Roman" panose="02020603050405020304" pitchFamily="18" charset="0"/>
              </a:rPr>
              <a:t>D</a:t>
            </a:r>
            <a:r>
              <a:rPr lang="en-US" sz="2000" b="1" dirty="0">
                <a:latin typeface="Times New Roman" panose="02020603050405020304" pitchFamily="18" charset="0"/>
                <a:cs typeface="Times New Roman" panose="02020603050405020304" pitchFamily="18" charset="0"/>
              </a:rPr>
              <a:t>a</a:t>
            </a:r>
            <a:r>
              <a:rPr lang="en-US" sz="2000" b="1" spc="-5" dirty="0">
                <a:latin typeface="Times New Roman" panose="02020603050405020304" pitchFamily="18" charset="0"/>
                <a:cs typeface="Times New Roman" panose="02020603050405020304" pitchFamily="18" charset="0"/>
              </a:rPr>
              <a:t>ta   </a:t>
            </a:r>
          </a:p>
        </p:txBody>
      </p:sp>
      <p:sp>
        <p:nvSpPr>
          <p:cNvPr id="8" name="Content Placeholder 7">
            <a:extLst>
              <a:ext uri="{FF2B5EF4-FFF2-40B4-BE49-F238E27FC236}">
                <a16:creationId xmlns:a16="http://schemas.microsoft.com/office/drawing/2014/main" id="{72F7A516-F788-F287-20E6-A1471CDD661B}"/>
              </a:ext>
            </a:extLst>
          </p:cNvPr>
          <p:cNvSpPr>
            <a:spLocks noGrp="1"/>
          </p:cNvSpPr>
          <p:nvPr>
            <p:ph idx="1"/>
          </p:nvPr>
        </p:nvSpPr>
        <p:spPr>
          <a:xfrm>
            <a:off x="126997" y="1187288"/>
            <a:ext cx="9031924" cy="4432321"/>
          </a:xfrm>
        </p:spPr>
        <p:txBody>
          <a:bodyPr>
            <a:normAutofit/>
          </a:bodyPr>
          <a:lstStyle/>
          <a:p>
            <a:pPr algn="just">
              <a:buFont typeface="Wingdings" panose="05000000000000000000" pitchFamily="2" charset="2"/>
              <a:buChar char="§"/>
            </a:pPr>
            <a:r>
              <a:rPr lang="en-US" sz="2000" b="0" i="0" u="none" strike="noStrike" baseline="0" dirty="0">
                <a:latin typeface="Times New Roman" panose="02020603050405020304" pitchFamily="18" charset="0"/>
                <a:cs typeface="Times New Roman" panose="02020603050405020304" pitchFamily="18" charset="0"/>
              </a:rPr>
              <a:t>Oracle, IBM — DB2, Microsoft — Microsoft SQL Server, EMC — Greenplum, Teradata — Teradata, MySQL </a:t>
            </a:r>
            <a:r>
              <a:rPr lang="en-IN" sz="2000" b="0" i="0" u="none" strike="noStrike" baseline="0" dirty="0">
                <a:latin typeface="Times New Roman" panose="02020603050405020304" pitchFamily="18" charset="0"/>
                <a:cs typeface="Times New Roman" panose="02020603050405020304" pitchFamily="18" charset="0"/>
              </a:rPr>
              <a:t>(open source), PostgreSQL (advanced open source), etc.] are used to hold transaction/operational data generated and collected by day-to-day business activities.</a:t>
            </a:r>
          </a:p>
          <a:p>
            <a:pPr algn="just">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The data of the On-Line Transaction Processing (OLTP) systems are generally quite structured.</a:t>
            </a:r>
            <a:endParaRPr lang="en-US" sz="2000" b="1" dirty="0">
              <a:solidFill>
                <a:schemeClr val="tx2"/>
              </a:solidFill>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3BE4E5B-C6D1-A7A8-5127-9305E41FAA67}"/>
              </a:ext>
            </a:extLst>
          </p:cNvPr>
          <p:cNvPicPr>
            <a:picLocks noChangeAspect="1"/>
          </p:cNvPicPr>
          <p:nvPr/>
        </p:nvPicPr>
        <p:blipFill>
          <a:blip r:embed="rId7"/>
          <a:stretch>
            <a:fillRect/>
          </a:stretch>
        </p:blipFill>
        <p:spPr>
          <a:xfrm>
            <a:off x="1691680" y="2846159"/>
            <a:ext cx="4486275" cy="2924175"/>
          </a:xfrm>
          <a:prstGeom prst="rect">
            <a:avLst/>
          </a:prstGeom>
        </p:spPr>
      </p:pic>
    </p:spTree>
    <p:extLst>
      <p:ext uri="{BB962C8B-B14F-4D97-AF65-F5344CB8AC3E}">
        <p14:creationId xmlns:p14="http://schemas.microsoft.com/office/powerpoint/2010/main" val="3429950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592E0-5C8B-C6EA-9452-D4EC6234FA0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F858B2B-7E59-65E3-5E64-6556834FA73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58C7390-5E13-E69F-0EAA-EE6625F3D98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2E9089C-8C07-8EF2-0D5E-2366B8A4C5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156D8DD-11F9-FFC7-B262-9302AECEFF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4C6BD0D-E029-E400-F14F-FF87F4C944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A349983-803C-3804-1F7C-1A099E779B8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4ED5817-A3D0-FCA1-DF83-2848772C39A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A55649D-C43D-8740-AAD5-8DE059F8398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F057934-0189-0D30-FBD2-50E23F41B8B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EB0198E-A139-6E1A-B1C0-CEAF3671116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4B9111E4-BC69-F242-5A3B-606C79A43163}"/>
              </a:ext>
            </a:extLst>
          </p:cNvPr>
          <p:cNvSpPr>
            <a:spLocks noGrp="1"/>
          </p:cNvSpPr>
          <p:nvPr>
            <p:ph type="title"/>
          </p:nvPr>
        </p:nvSpPr>
        <p:spPr>
          <a:xfrm>
            <a:off x="0" y="692621"/>
            <a:ext cx="8229600" cy="312711"/>
          </a:xfrm>
        </p:spPr>
        <p:txBody>
          <a:bodyPr>
            <a:normAutofit fontScale="90000"/>
          </a:bodyPr>
          <a:lstStyle/>
          <a:p>
            <a:pPr algn="l"/>
            <a:r>
              <a:rPr lang="en-IN" sz="2000" b="1" i="0" u="none" strike="noStrike" baseline="0" dirty="0">
                <a:latin typeface="Times New Roman" panose="02020603050405020304" pitchFamily="18" charset="0"/>
                <a:cs typeface="Times New Roman" panose="02020603050405020304" pitchFamily="18" charset="0"/>
              </a:rPr>
              <a:t>Ease of Working with Structured Data</a:t>
            </a:r>
            <a:endParaRPr lang="en-US" sz="2000" b="1" dirty="0">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65443CAA-0906-E374-0B02-629C25CA50EE}"/>
              </a:ext>
            </a:extLst>
          </p:cNvPr>
          <p:cNvSpPr>
            <a:spLocks noGrp="1"/>
          </p:cNvSpPr>
          <p:nvPr>
            <p:ph idx="1"/>
          </p:nvPr>
        </p:nvSpPr>
        <p:spPr/>
        <p:txBody>
          <a:bodyPr>
            <a:noAutofit/>
          </a:bodyPr>
          <a:lstStyle/>
          <a:p>
            <a:pPr algn="just">
              <a:lnSpc>
                <a:spcPct val="150000"/>
              </a:lnSpc>
              <a:buFont typeface="Wingdings" panose="05000000000000000000" pitchFamily="2" charset="2"/>
              <a:buChar char="§"/>
            </a:pPr>
            <a:endParaRPr lang="en-IN" sz="2000" dirty="0">
              <a:latin typeface="+mj-lt"/>
            </a:endParaRPr>
          </a:p>
          <a:p>
            <a:pPr algn="just">
              <a:lnSpc>
                <a:spcPct val="150000"/>
              </a:lnSpc>
              <a:buFont typeface="Wingdings" panose="05000000000000000000" pitchFamily="2" charset="2"/>
              <a:buChar char="§"/>
            </a:pPr>
            <a:endParaRPr lang="en-US" sz="2000" b="1" dirty="0">
              <a:solidFill>
                <a:schemeClr val="tx2"/>
              </a:solidFill>
              <a:latin typeface="+mj-lt"/>
            </a:endParaRPr>
          </a:p>
        </p:txBody>
      </p:sp>
      <p:pic>
        <p:nvPicPr>
          <p:cNvPr id="9" name="Picture 8">
            <a:extLst>
              <a:ext uri="{FF2B5EF4-FFF2-40B4-BE49-F238E27FC236}">
                <a16:creationId xmlns:a16="http://schemas.microsoft.com/office/drawing/2014/main" id="{49BB0557-AB8E-FD4E-2B76-E1BFA0C0E263}"/>
              </a:ext>
            </a:extLst>
          </p:cNvPr>
          <p:cNvPicPr>
            <a:picLocks noChangeAspect="1"/>
          </p:cNvPicPr>
          <p:nvPr/>
        </p:nvPicPr>
        <p:blipFill>
          <a:blip r:embed="rId7"/>
          <a:srcRect l="-368" t="4010" r="4864" b="2486"/>
          <a:stretch/>
        </p:blipFill>
        <p:spPr>
          <a:xfrm>
            <a:off x="99124" y="1185575"/>
            <a:ext cx="3779912" cy="3164228"/>
          </a:xfrm>
          <a:prstGeom prst="rect">
            <a:avLst/>
          </a:prstGeom>
        </p:spPr>
      </p:pic>
      <p:sp>
        <p:nvSpPr>
          <p:cNvPr id="14" name="TextBox 13">
            <a:extLst>
              <a:ext uri="{FF2B5EF4-FFF2-40B4-BE49-F238E27FC236}">
                <a16:creationId xmlns:a16="http://schemas.microsoft.com/office/drawing/2014/main" id="{D953C443-E9CE-991E-5AE6-1924064AF3FB}"/>
              </a:ext>
            </a:extLst>
          </p:cNvPr>
          <p:cNvSpPr txBox="1"/>
          <p:nvPr/>
        </p:nvSpPr>
        <p:spPr>
          <a:xfrm>
            <a:off x="4101833" y="1046685"/>
            <a:ext cx="4949584" cy="4093428"/>
          </a:xfrm>
          <a:prstGeom prst="rect">
            <a:avLst/>
          </a:prstGeom>
          <a:noFill/>
        </p:spPr>
        <p:txBody>
          <a:bodyPr wrap="square">
            <a:spAutoFit/>
          </a:bodyPr>
          <a:lstStyle/>
          <a:p>
            <a:pPr marL="457200" indent="-457200" algn="just">
              <a:buFont typeface="+mj-lt"/>
              <a:buAutoNum type="arabicPeriod"/>
            </a:pPr>
            <a:r>
              <a:rPr lang="en-IN" sz="2000" b="1" i="0" u="none" strike="noStrike" baseline="0" dirty="0">
                <a:latin typeface="Times New Roman" panose="02020603050405020304" pitchFamily="18" charset="0"/>
                <a:cs typeface="Times New Roman" panose="02020603050405020304" pitchFamily="18" charset="0"/>
              </a:rPr>
              <a:t>Insert/update/delete</a:t>
            </a:r>
            <a:r>
              <a:rPr lang="en-IN" sz="2000" b="0" i="0" u="none" strike="noStrike" baseline="0" dirty="0">
                <a:latin typeface="Times New Roman" panose="02020603050405020304" pitchFamily="18" charset="0"/>
                <a:cs typeface="Times New Roman" panose="02020603050405020304" pitchFamily="18" charset="0"/>
              </a:rPr>
              <a:t>: The Data Manipulation Language (DML) operations provide the required ease with data input, storage, access, process, analysis, etc.</a:t>
            </a:r>
            <a:endParaRPr lang="en-IN" sz="20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en-IN" sz="2000" b="1" i="0" u="none" strike="noStrike" baseline="0" dirty="0">
                <a:latin typeface="Times New Roman" panose="02020603050405020304" pitchFamily="18" charset="0"/>
                <a:cs typeface="Times New Roman" panose="02020603050405020304" pitchFamily="18" charset="0"/>
              </a:rPr>
              <a:t>Security:</a:t>
            </a:r>
            <a:r>
              <a:rPr lang="en-IN" sz="2000" b="0" i="0" u="none" strike="noStrike" baseline="0" dirty="0">
                <a:latin typeface="Times New Roman" panose="02020603050405020304" pitchFamily="18" charset="0"/>
                <a:cs typeface="Times New Roman" panose="02020603050405020304" pitchFamily="18" charset="0"/>
              </a:rPr>
              <a:t> There are available staunch encryption and tokenization solutions to warrant the security of information throughout its lifecycle. Organizations are able to retain control and maintain compliance adherence by ensuring that only authorized individuals are able to decrypt and view sensitive information.</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0853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15E13-4D75-49C2-CD42-E86540125AD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13429D3-3FE8-6B99-4417-AA635F4D0E3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E48F78C-F614-2586-DDCE-8947993E0DF1}"/>
              </a:ext>
            </a:extLst>
          </p:cNvPr>
          <p:cNvGrpSpPr>
            <a:grpSpLocks/>
          </p:cNvGrpSpPr>
          <p:nvPr/>
        </p:nvGrpSpPr>
        <p:grpSpPr bwMode="auto">
          <a:xfrm>
            <a:off x="6782155" y="0"/>
            <a:ext cx="1183803" cy="787736"/>
            <a:chOff x="0" y="0"/>
            <a:chExt cx="1110192" cy="778933"/>
          </a:xfrm>
        </p:grpSpPr>
        <p:pic>
          <p:nvPicPr>
            <p:cNvPr id="6" name="Picture 2">
              <a:extLst>
                <a:ext uri="{FF2B5EF4-FFF2-40B4-BE49-F238E27FC236}">
                  <a16:creationId xmlns:a16="http://schemas.microsoft.com/office/drawing/2014/main" id="{6A4F09BC-0FFB-9FA6-7DE5-6E2C7B3A40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0F79016-F578-7C0D-1487-5881D81071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0759399-B9A2-EBB5-5BEF-81651B76B7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7864" y="20654"/>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11C05E7-63D0-6733-F90D-5A63523B4F0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66401" y="-26507"/>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0A6EC95-2A60-F46D-A178-1D27170475F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DE88DDB-11E2-061A-D1AA-2E8F54EBBE2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9B6E4F2-AA9A-3D61-412B-8ECCD3BC85B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A24E7DE-8EC3-70E6-366F-C2551B6B9C4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87007895-5987-0725-D20A-CE91FAB86BC7}"/>
              </a:ext>
            </a:extLst>
          </p:cNvPr>
          <p:cNvSpPr>
            <a:spLocks noGrp="1"/>
          </p:cNvSpPr>
          <p:nvPr>
            <p:ph idx="1"/>
          </p:nvPr>
        </p:nvSpPr>
        <p:spPr>
          <a:xfrm>
            <a:off x="-26522" y="783038"/>
            <a:ext cx="9170522" cy="5571504"/>
          </a:xfrm>
        </p:spPr>
        <p:txBody>
          <a:bodyPr>
            <a:noAutofit/>
          </a:bodyPr>
          <a:lstStyle/>
          <a:p>
            <a:pPr algn="just">
              <a:buFont typeface="+mj-lt"/>
              <a:buAutoNum type="arabicPeriod" startAt="3"/>
            </a:pPr>
            <a:r>
              <a:rPr lang="en-IN" sz="1800" b="1" i="0" u="none" strike="noStrike" baseline="0" dirty="0">
                <a:latin typeface="+mj-lt"/>
              </a:rPr>
              <a:t>Indexing: </a:t>
            </a:r>
            <a:r>
              <a:rPr lang="en-IN" sz="1800" b="0" i="0" u="none" strike="noStrike" baseline="0" dirty="0">
                <a:latin typeface="+mj-lt"/>
              </a:rPr>
              <a:t>An index is a data structure that speeds up the data retrieval operations (primarily the SELECT DML statement) at the cost of additional writes and storage space, but the benefits that ensue in search operation are worth the additional writes and storage space.</a:t>
            </a:r>
          </a:p>
          <a:p>
            <a:pPr algn="just">
              <a:buFont typeface="+mj-lt"/>
              <a:buAutoNum type="arabicPeriod" startAt="3"/>
            </a:pPr>
            <a:r>
              <a:rPr lang="en-IN" sz="1800" b="1" i="0" u="none" strike="noStrike" baseline="0" dirty="0">
                <a:latin typeface="+mj-lt"/>
              </a:rPr>
              <a:t>Scalability: </a:t>
            </a:r>
            <a:r>
              <a:rPr lang="en-IN" sz="1800" b="0" i="0" u="none" strike="noStrike" baseline="0" dirty="0">
                <a:latin typeface="+mj-lt"/>
              </a:rPr>
              <a:t>The storage and processing capabilities of the traditional RDBMS can be easily scaled up by increasing the horsepower of the database server (increasing the primary and secondary or peripheral storage capacity, processing capacity of the processor, etc,).</a:t>
            </a:r>
          </a:p>
          <a:p>
            <a:pPr algn="just">
              <a:buFont typeface="+mj-lt"/>
              <a:buAutoNum type="arabicPeriod" startAt="3"/>
            </a:pPr>
            <a:r>
              <a:rPr lang="en-IN" sz="1800" b="1" dirty="0">
                <a:latin typeface="+mj-lt"/>
              </a:rPr>
              <a:t>Transaction processing:</a:t>
            </a:r>
            <a:r>
              <a:rPr lang="en-IN" sz="1800" dirty="0">
                <a:latin typeface="+mj-lt"/>
              </a:rPr>
              <a:t> RDBMS has support for Atomicity, Consistency, Isolation, and Durability (ACID) properties of transaction. Given next is a quick explanation of the ACID properties:</a:t>
            </a:r>
          </a:p>
          <a:p>
            <a:pPr marL="541338" indent="-179388" algn="just">
              <a:buFont typeface="Wingdings" panose="05000000000000000000" pitchFamily="2" charset="2"/>
              <a:buChar char="§"/>
            </a:pPr>
            <a:r>
              <a:rPr lang="en-IN" sz="1800" dirty="0">
                <a:latin typeface="+mj-lt"/>
              </a:rPr>
              <a:t>Atomicity: A transaction is atomic, means that either it happens in its entirety or none of it at all.</a:t>
            </a:r>
          </a:p>
          <a:p>
            <a:pPr marL="541338" indent="-179388" algn="just">
              <a:buFont typeface="Wingdings" panose="05000000000000000000" pitchFamily="2" charset="2"/>
              <a:buChar char="§"/>
            </a:pPr>
            <a:r>
              <a:rPr lang="en-IN" sz="1800" dirty="0">
                <a:latin typeface="+mj-lt"/>
              </a:rPr>
              <a:t>Consistency: The database moves from one consistent state to another consistent state. In other words, if the same piece of information is stored at two or more places, they are in complete agreement.</a:t>
            </a:r>
          </a:p>
          <a:p>
            <a:pPr marL="541338" indent="-179388" algn="just">
              <a:buFont typeface="Wingdings" panose="05000000000000000000" pitchFamily="2" charset="2"/>
              <a:buChar char="§"/>
            </a:pPr>
            <a:r>
              <a:rPr lang="en-IN" sz="1800" dirty="0">
                <a:latin typeface="+mj-lt"/>
              </a:rPr>
              <a:t>Isolation: The resource allocation to the transaction happens such that the transaction gets the impression that it is the only transaction happening in isolation.</a:t>
            </a:r>
          </a:p>
          <a:p>
            <a:pPr marL="541338" indent="-179388" algn="just">
              <a:buFont typeface="Wingdings" panose="05000000000000000000" pitchFamily="2" charset="2"/>
              <a:buChar char="§"/>
            </a:pPr>
            <a:r>
              <a:rPr lang="en-IN" sz="1800" dirty="0">
                <a:latin typeface="+mj-lt"/>
              </a:rPr>
              <a:t>Durability: All changes made to the database during a transaction are permanent and that accounts for the durability of the transaction.</a:t>
            </a:r>
          </a:p>
        </p:txBody>
      </p:sp>
    </p:spTree>
    <p:extLst>
      <p:ext uri="{BB962C8B-B14F-4D97-AF65-F5344CB8AC3E}">
        <p14:creationId xmlns:p14="http://schemas.microsoft.com/office/powerpoint/2010/main" val="2155314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00A8B-24E6-5DA7-1F2C-735B360C866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57B3C31-4E9D-AF36-DB31-E188D2288165}"/>
              </a:ext>
            </a:extLst>
          </p:cNvPr>
          <p:cNvPicPr/>
          <p:nvPr/>
        </p:nvPicPr>
        <p:blipFill>
          <a:blip r:embed="rId3"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F61DC4E-EECF-FB6D-9AC2-928621705D2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CC825F6-1DBE-C385-F251-63D866ADCE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690D6F8-186C-6502-D5E2-F3F20F3D9F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47C435C-0187-5A45-DDEF-3ACB8605CC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701BD74-95D0-858C-0573-CDB0B51C799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BA4A22E-6DA5-556E-122E-84317F1E666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7791337-8360-8529-939D-F41A359538A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B3EB417-768A-F83E-D7AC-025B5575AA0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180DF5A-9E6F-DB8E-3BC5-CE03E394E38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5788366D-9CED-4AF7-E06A-AD6596CD8390}"/>
              </a:ext>
            </a:extLst>
          </p:cNvPr>
          <p:cNvSpPr>
            <a:spLocks noGrp="1"/>
          </p:cNvSpPr>
          <p:nvPr>
            <p:ph type="title"/>
          </p:nvPr>
        </p:nvSpPr>
        <p:spPr>
          <a:xfrm>
            <a:off x="-13155" y="736457"/>
            <a:ext cx="8229600" cy="327449"/>
          </a:xfrm>
        </p:spPr>
        <p:txBody>
          <a:bodyPr>
            <a:noAutofit/>
          </a:bodyPr>
          <a:lstStyle/>
          <a:p>
            <a:pPr algn="l"/>
            <a:r>
              <a:rPr lang="en-US" sz="2000" b="1" spc="-5" dirty="0">
                <a:solidFill>
                  <a:srgbClr val="002060"/>
                </a:solidFill>
              </a:rPr>
              <a:t>Semi</a:t>
            </a:r>
            <a:r>
              <a:rPr lang="en-US" sz="2000" b="1" spc="-10" dirty="0">
                <a:solidFill>
                  <a:srgbClr val="002060"/>
                </a:solidFill>
              </a:rPr>
              <a:t>-</a:t>
            </a:r>
            <a:r>
              <a:rPr lang="en-US" sz="2000" b="1" dirty="0">
                <a:solidFill>
                  <a:srgbClr val="002060"/>
                </a:solidFill>
              </a:rPr>
              <a:t>st</a:t>
            </a:r>
            <a:r>
              <a:rPr lang="en-US" sz="2000" b="1" spc="-15" dirty="0">
                <a:solidFill>
                  <a:srgbClr val="002060"/>
                </a:solidFill>
              </a:rPr>
              <a:t>r</a:t>
            </a:r>
            <a:r>
              <a:rPr lang="en-US" sz="2000" b="1" dirty="0">
                <a:solidFill>
                  <a:srgbClr val="002060"/>
                </a:solidFill>
              </a:rPr>
              <a:t>u</a:t>
            </a:r>
            <a:r>
              <a:rPr lang="en-US" sz="2000" b="1" spc="-10" dirty="0">
                <a:solidFill>
                  <a:srgbClr val="002060"/>
                </a:solidFill>
              </a:rPr>
              <a:t>c</a:t>
            </a:r>
            <a:r>
              <a:rPr lang="en-US" sz="2000" b="1" spc="-5" dirty="0">
                <a:solidFill>
                  <a:srgbClr val="002060"/>
                </a:solidFill>
              </a:rPr>
              <a:t>tu</a:t>
            </a:r>
            <a:r>
              <a:rPr lang="en-US" sz="2000" b="1" spc="-15" dirty="0">
                <a:solidFill>
                  <a:srgbClr val="002060"/>
                </a:solidFill>
              </a:rPr>
              <a:t>r</a:t>
            </a:r>
            <a:r>
              <a:rPr lang="en-US" sz="2000" b="1" dirty="0">
                <a:solidFill>
                  <a:srgbClr val="002060"/>
                </a:solidFill>
              </a:rPr>
              <a:t>ed D</a:t>
            </a:r>
            <a:r>
              <a:rPr lang="en-US" sz="2000" b="1" spc="5" dirty="0">
                <a:solidFill>
                  <a:srgbClr val="002060"/>
                </a:solidFill>
              </a:rPr>
              <a:t>a</a:t>
            </a:r>
            <a:r>
              <a:rPr lang="en-US" sz="2000" b="1" spc="-5" dirty="0">
                <a:solidFill>
                  <a:srgbClr val="002060"/>
                </a:solidFill>
              </a:rPr>
              <a:t>ta</a:t>
            </a:r>
            <a:endParaRPr lang="en-US" sz="2000" b="1" dirty="0">
              <a:solidFill>
                <a:srgbClr val="002060"/>
              </a:solidFill>
            </a:endParaRPr>
          </a:p>
        </p:txBody>
      </p:sp>
      <p:sp>
        <p:nvSpPr>
          <p:cNvPr id="14" name="Content Placeholder 13">
            <a:extLst>
              <a:ext uri="{FF2B5EF4-FFF2-40B4-BE49-F238E27FC236}">
                <a16:creationId xmlns:a16="http://schemas.microsoft.com/office/drawing/2014/main" id="{C8B2100A-96F4-9109-E3FF-E6CC73DFED19}"/>
              </a:ext>
            </a:extLst>
          </p:cNvPr>
          <p:cNvSpPr>
            <a:spLocks noGrp="1"/>
          </p:cNvSpPr>
          <p:nvPr>
            <p:ph idx="1"/>
          </p:nvPr>
        </p:nvSpPr>
        <p:spPr>
          <a:xfrm>
            <a:off x="179511" y="1108507"/>
            <a:ext cx="8871905" cy="5052823"/>
          </a:xfrm>
        </p:spPr>
        <p:txBody>
          <a:bodyPr>
            <a:normAutofit/>
          </a:bodyPr>
          <a:lstStyle/>
          <a:p>
            <a:pPr>
              <a:spcBef>
                <a:spcPts val="0"/>
              </a:spcBef>
              <a:buFont typeface="Wingdings" panose="05000000000000000000" pitchFamily="2" charset="2"/>
              <a:buChar char="§"/>
            </a:pPr>
            <a:r>
              <a:rPr lang="en-IN" sz="1800" b="0" i="0" u="none" strike="noStrike" baseline="0" dirty="0">
                <a:latin typeface="+mj-lt"/>
              </a:rPr>
              <a:t>Semi-structured data is also referred to as </a:t>
            </a:r>
            <a:r>
              <a:rPr lang="en-IN" sz="1800" b="1" i="0" u="none" strike="noStrike" baseline="0" dirty="0">
                <a:latin typeface="+mj-lt"/>
              </a:rPr>
              <a:t>self-describing structure</a:t>
            </a:r>
            <a:r>
              <a:rPr lang="en-IN" sz="1800" b="0" i="0" u="none" strike="noStrike" baseline="0" dirty="0">
                <a:latin typeface="+mj-lt"/>
              </a:rPr>
              <a:t>.</a:t>
            </a:r>
          </a:p>
          <a:p>
            <a:pPr>
              <a:spcBef>
                <a:spcPts val="0"/>
              </a:spcBef>
              <a:buFont typeface="Wingdings" panose="05000000000000000000" pitchFamily="2" charset="2"/>
              <a:buChar char="§"/>
            </a:pPr>
            <a:r>
              <a:rPr lang="en-IN" sz="1800" dirty="0">
                <a:latin typeface="+mj-lt"/>
              </a:rPr>
              <a:t>Features</a:t>
            </a:r>
          </a:p>
        </p:txBody>
      </p:sp>
      <p:pic>
        <p:nvPicPr>
          <p:cNvPr id="23" name="Content Placeholder 22">
            <a:extLst>
              <a:ext uri="{FF2B5EF4-FFF2-40B4-BE49-F238E27FC236}">
                <a16:creationId xmlns:a16="http://schemas.microsoft.com/office/drawing/2014/main" id="{F06B0861-9457-4AC0-DDAA-EA0402890082}"/>
              </a:ext>
            </a:extLst>
          </p:cNvPr>
          <p:cNvPicPr>
            <a:picLocks noChangeAspect="1"/>
          </p:cNvPicPr>
          <p:nvPr/>
        </p:nvPicPr>
        <p:blipFill>
          <a:blip r:embed="rId8"/>
          <a:stretch>
            <a:fillRect/>
          </a:stretch>
        </p:blipFill>
        <p:spPr>
          <a:xfrm>
            <a:off x="4868887" y="2204864"/>
            <a:ext cx="3851947" cy="2194714"/>
          </a:xfrm>
          <a:prstGeom prst="rect">
            <a:avLst/>
          </a:prstGeom>
        </p:spPr>
      </p:pic>
      <p:sp>
        <p:nvSpPr>
          <p:cNvPr id="8" name="TextBox 7">
            <a:extLst>
              <a:ext uri="{FF2B5EF4-FFF2-40B4-BE49-F238E27FC236}">
                <a16:creationId xmlns:a16="http://schemas.microsoft.com/office/drawing/2014/main" id="{D61606C3-EDE6-3C31-29EA-10EDE07FBACD}"/>
              </a:ext>
            </a:extLst>
          </p:cNvPr>
          <p:cNvSpPr txBox="1"/>
          <p:nvPr/>
        </p:nvSpPr>
        <p:spPr>
          <a:xfrm>
            <a:off x="92582" y="1714360"/>
            <a:ext cx="4983473" cy="4896853"/>
          </a:xfrm>
          <a:prstGeom prst="rect">
            <a:avLst/>
          </a:prstGeom>
          <a:noFill/>
        </p:spPr>
        <p:txBody>
          <a:bodyPr wrap="square">
            <a:spAutoFit/>
          </a:bodyPr>
          <a:lstStyle/>
          <a:p>
            <a:pPr marL="450850" indent="-269875" algn="just">
              <a:spcBef>
                <a:spcPts val="0"/>
              </a:spcBef>
              <a:buFont typeface="+mj-lt"/>
              <a:buAutoNum type="arabicPeriod"/>
            </a:pPr>
            <a:r>
              <a:rPr lang="en-IN" sz="1800" b="0" i="0" u="none" strike="noStrike" baseline="0" dirty="0">
                <a:latin typeface="+mj-lt"/>
              </a:rPr>
              <a:t>It does not conform to the data models that one typically associates with relational databases or any other form of data tables.</a:t>
            </a:r>
          </a:p>
          <a:p>
            <a:pPr marL="450850" indent="-269875" algn="just">
              <a:spcBef>
                <a:spcPts val="0"/>
              </a:spcBef>
              <a:buFont typeface="+mj-lt"/>
              <a:buAutoNum type="arabicPeriod"/>
            </a:pPr>
            <a:r>
              <a:rPr lang="en-IN" sz="1800" dirty="0">
                <a:latin typeface="+mj-lt"/>
              </a:rPr>
              <a:t>It</a:t>
            </a:r>
            <a:r>
              <a:rPr lang="en-IN" sz="1800" b="0" i="0" u="none" strike="noStrike" baseline="0" dirty="0">
                <a:latin typeface="+mj-lt"/>
              </a:rPr>
              <a:t> uses tags to segregate semantic elements.</a:t>
            </a:r>
          </a:p>
          <a:p>
            <a:pPr marL="450850" indent="-269875" algn="just">
              <a:spcBef>
                <a:spcPts val="0"/>
              </a:spcBef>
              <a:buFont typeface="+mj-lt"/>
              <a:buAutoNum type="arabicPeriod"/>
            </a:pPr>
            <a:r>
              <a:rPr lang="en-IN" sz="1800" b="0" i="0" u="none" strike="noStrike" baseline="0" dirty="0">
                <a:latin typeface="+mj-lt"/>
              </a:rPr>
              <a:t>Tags are also used to enforce hierarchies of records and fields within data. There is no separation between the data and the schema. The amount of structure used is dictated by </a:t>
            </a:r>
            <a:r>
              <a:rPr lang="en-US" sz="1800" b="0" i="0" u="none" strike="noStrike" baseline="0" dirty="0">
                <a:latin typeface="+mj-lt"/>
              </a:rPr>
              <a:t>the purpose at hand.</a:t>
            </a:r>
          </a:p>
          <a:p>
            <a:pPr marL="450850" indent="-269875" algn="just">
              <a:spcBef>
                <a:spcPts val="0"/>
              </a:spcBef>
              <a:buFont typeface="+mj-lt"/>
              <a:buAutoNum type="arabicPeriod"/>
            </a:pPr>
            <a:r>
              <a:rPr lang="en-IN" sz="1800" b="0" i="0" u="none" strike="noStrike" baseline="0" dirty="0">
                <a:latin typeface="+mj-lt"/>
              </a:rPr>
              <a:t>In semi-structured data, entities belonging to the same class and also grouped together need not necessarily have the same </a:t>
            </a:r>
            <a:r>
              <a:rPr lang="en-IN" sz="1800" dirty="0">
                <a:latin typeface="+mj-lt"/>
              </a:rPr>
              <a:t>a</a:t>
            </a:r>
            <a:r>
              <a:rPr lang="en-IN" sz="1800" b="0" i="0" u="none" strike="noStrike" baseline="0" dirty="0">
                <a:latin typeface="+mj-lt"/>
              </a:rPr>
              <a:t>ct of attributes. And if at all, they have the same set of attributes, the order of attributes may not be similar and for all practical purposes it is not important as well.</a:t>
            </a:r>
            <a:endParaRPr lang="en-US" sz="1800" dirty="0">
              <a:latin typeface="+mj-lt"/>
            </a:endParaRPr>
          </a:p>
          <a:p>
            <a:pPr marL="450850" indent="-269875" algn="just">
              <a:lnSpc>
                <a:spcPct val="150000"/>
              </a:lnSpc>
              <a:spcBef>
                <a:spcPts val="0"/>
              </a:spcBef>
              <a:buFont typeface="+mj-lt"/>
              <a:buAutoNum type="arabicPeriod"/>
            </a:pPr>
            <a:endParaRPr lang="en-IN" sz="1800" dirty="0">
              <a:latin typeface="+mj-lt"/>
            </a:endParaRPr>
          </a:p>
        </p:txBody>
      </p:sp>
    </p:spTree>
    <p:extLst>
      <p:ext uri="{BB962C8B-B14F-4D97-AF65-F5344CB8AC3E}">
        <p14:creationId xmlns:p14="http://schemas.microsoft.com/office/powerpoint/2010/main" val="1972234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F01EB-E86A-AA12-FA2A-01FBE842BCE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C9E4170-F593-B0D7-F883-77017588F5C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50F5B9C-4B25-F9F1-C233-77A8A8C2116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B09BFD6-AFCF-8C30-8DB8-4385FEFEBD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E0CE9E9-D210-EDC2-8F9F-E2AF97A6522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BD2979B-30B4-4573-ECE1-4F662C0983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F98609A-891E-38A5-7424-80514EDDDB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8C1E5AA-FC3A-5D03-C458-7D021172DBF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4EBC5DE-F510-8920-4486-44AF9453BB9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F1367B3-8CF8-1252-323B-2CE588B01E3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577CDA3-4BF0-33B6-02DF-1D995DC1699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7DC99090-75DE-0A50-5673-080CDA80EA6E}"/>
              </a:ext>
            </a:extLst>
          </p:cNvPr>
          <p:cNvSpPr>
            <a:spLocks noGrp="1"/>
          </p:cNvSpPr>
          <p:nvPr>
            <p:ph idx="1"/>
          </p:nvPr>
        </p:nvSpPr>
        <p:spPr>
          <a:xfrm>
            <a:off x="82133" y="794157"/>
            <a:ext cx="9031924" cy="5358787"/>
          </a:xfrm>
        </p:spPr>
        <p:txBody>
          <a:bodyPr>
            <a:normAutofit/>
          </a:bodyPr>
          <a:lstStyle/>
          <a:p>
            <a:pPr marL="0" indent="0" algn="just">
              <a:lnSpc>
                <a:spcPct val="150000"/>
              </a:lnSpc>
              <a:spcBef>
                <a:spcPts val="0"/>
              </a:spcBef>
              <a:buNone/>
            </a:pPr>
            <a:r>
              <a:rPr lang="en-US" sz="1800" b="1" i="0" u="none" strike="noStrike" baseline="0" dirty="0">
                <a:solidFill>
                  <a:schemeClr val="tx2"/>
                </a:solidFill>
                <a:latin typeface="+mj-lt"/>
              </a:rPr>
              <a:t>Sources of Semi-Structured Data</a:t>
            </a:r>
            <a:endParaRPr lang="en-US" sz="2000" b="1" dirty="0">
              <a:solidFill>
                <a:schemeClr val="tx2"/>
              </a:solidFill>
              <a:latin typeface="+mj-lt"/>
            </a:endParaRPr>
          </a:p>
        </p:txBody>
      </p:sp>
      <p:pic>
        <p:nvPicPr>
          <p:cNvPr id="17" name="Content Placeholder 16">
            <a:extLst>
              <a:ext uri="{FF2B5EF4-FFF2-40B4-BE49-F238E27FC236}">
                <a16:creationId xmlns:a16="http://schemas.microsoft.com/office/drawing/2014/main" id="{6F94224B-92C3-06C6-9031-5662F0ECFFAC}"/>
              </a:ext>
            </a:extLst>
          </p:cNvPr>
          <p:cNvPicPr>
            <a:picLocks noChangeAspect="1"/>
          </p:cNvPicPr>
          <p:nvPr/>
        </p:nvPicPr>
        <p:blipFill>
          <a:blip r:embed="rId7"/>
          <a:srcRect l="5337"/>
          <a:stretch/>
        </p:blipFill>
        <p:spPr>
          <a:xfrm>
            <a:off x="5119089" y="1772816"/>
            <a:ext cx="3887074" cy="2129652"/>
          </a:xfrm>
          <a:prstGeom prst="rect">
            <a:avLst/>
          </a:prstGeom>
        </p:spPr>
      </p:pic>
      <p:sp>
        <p:nvSpPr>
          <p:cNvPr id="3" name="TextBox 2">
            <a:extLst>
              <a:ext uri="{FF2B5EF4-FFF2-40B4-BE49-F238E27FC236}">
                <a16:creationId xmlns:a16="http://schemas.microsoft.com/office/drawing/2014/main" id="{36C6BAB3-DF9C-918A-AFE6-70E856E5BC57}"/>
              </a:ext>
            </a:extLst>
          </p:cNvPr>
          <p:cNvSpPr txBox="1"/>
          <p:nvPr/>
        </p:nvSpPr>
        <p:spPr>
          <a:xfrm>
            <a:off x="82133" y="1484435"/>
            <a:ext cx="4572000" cy="4524315"/>
          </a:xfrm>
          <a:prstGeom prst="rect">
            <a:avLst/>
          </a:prstGeom>
          <a:noFill/>
        </p:spPr>
        <p:txBody>
          <a:bodyPr wrap="square">
            <a:spAutoFit/>
          </a:bodyPr>
          <a:lstStyle/>
          <a:p>
            <a:pPr marL="342900" indent="-342900" algn="just">
              <a:buFont typeface="+mj-lt"/>
              <a:buAutoNum type="arabicPeriod"/>
            </a:pPr>
            <a:r>
              <a:rPr lang="en-IN" sz="1800" b="0" i="0" u="none" strike="noStrike" baseline="0" dirty="0">
                <a:latin typeface="GlyphLessFont"/>
              </a:rPr>
              <a:t>XML: </a:t>
            </a:r>
            <a:r>
              <a:rPr lang="en-IN" sz="1800" b="0" i="0" u="none" strike="noStrike" baseline="0" dirty="0" err="1">
                <a:latin typeface="GlyphLessFont"/>
              </a:rPr>
              <a:t>Xtensible</a:t>
            </a:r>
            <a:r>
              <a:rPr lang="en-IN" sz="1800" b="0" i="0" u="none" strike="noStrike" baseline="0" dirty="0">
                <a:latin typeface="GlyphLessFont"/>
              </a:rPr>
              <a:t> Markup Language (XML) is hugely popularized by web services developed utilizing the Simple Object Access Protocol (SOAP) principles.</a:t>
            </a:r>
            <a:endParaRPr lang="en-IN" dirty="0">
              <a:latin typeface="GlyphLessFont"/>
            </a:endParaRPr>
          </a:p>
          <a:p>
            <a:pPr marL="342900" indent="-342900" algn="just">
              <a:buFont typeface="+mj-lt"/>
              <a:buAutoNum type="arabicPeriod"/>
            </a:pPr>
            <a:r>
              <a:rPr lang="en-IN" sz="1800" b="0" i="0" u="none" strike="noStrike" baseline="0" dirty="0">
                <a:latin typeface="GlyphLessFont"/>
              </a:rPr>
              <a:t>JSON: Java Script Object Notation (JSON) is used to transmit data between a server and a web application. JSON is popularized by web services developed utilizing the Representational State Transfer (REST) — an architecture style for creating scalable web services. MongoDB (open-source, distributed, NoSQL, documented-oriented database) and Couchbase (originally known as </a:t>
            </a:r>
            <a:r>
              <a:rPr lang="en-IN" sz="1800" b="0" i="0" u="none" strike="noStrike" baseline="0" dirty="0" err="1">
                <a:latin typeface="GlyphLessFont"/>
              </a:rPr>
              <a:t>Membase</a:t>
            </a:r>
            <a:r>
              <a:rPr lang="en-IN" sz="1800" b="0" i="0" u="none" strike="noStrike" baseline="0" dirty="0">
                <a:latin typeface="GlyphLessFont"/>
              </a:rPr>
              <a:t>, open-source, distributed, NoSQL, document-oriented database) store data natively in JSON format.</a:t>
            </a:r>
            <a:endParaRPr lang="en-US" dirty="0"/>
          </a:p>
        </p:txBody>
      </p:sp>
    </p:spTree>
    <p:extLst>
      <p:ext uri="{BB962C8B-B14F-4D97-AF65-F5344CB8AC3E}">
        <p14:creationId xmlns:p14="http://schemas.microsoft.com/office/powerpoint/2010/main" val="3671548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60D3A-943C-8432-0D43-A8FC30FB518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33C0252-0DFD-9F41-FF6E-7529678C181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254F3FE-20AC-D2A7-C0D1-244E0035BBB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B3A096C-1859-095E-A8C5-5CFE60EF43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A0A3420-5003-52D8-B8CB-035698CF66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1EC71F6-11A4-8965-284F-5D760A4B3D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ED99ECC-D0DE-752C-83D1-67B9C5668E2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8925B05-5F0A-73AB-7CAC-7B48F7249F0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122782D-DCAA-F729-0943-516EE594314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62A02F-23BA-BADB-2F1A-858595BB9CC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90B6778-7168-B9D0-7B49-99DBC85D19F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18" name="Picture 17">
            <a:extLst>
              <a:ext uri="{FF2B5EF4-FFF2-40B4-BE49-F238E27FC236}">
                <a16:creationId xmlns:a16="http://schemas.microsoft.com/office/drawing/2014/main" id="{E06CBE20-B1BE-C221-C2E1-2C2D1BA48E83}"/>
              </a:ext>
            </a:extLst>
          </p:cNvPr>
          <p:cNvPicPr>
            <a:picLocks noChangeAspect="1"/>
          </p:cNvPicPr>
          <p:nvPr/>
        </p:nvPicPr>
        <p:blipFill>
          <a:blip r:embed="rId7"/>
          <a:stretch>
            <a:fillRect/>
          </a:stretch>
        </p:blipFill>
        <p:spPr>
          <a:xfrm>
            <a:off x="65961" y="948780"/>
            <a:ext cx="3244275" cy="1533009"/>
          </a:xfrm>
          <a:prstGeom prst="rect">
            <a:avLst/>
          </a:prstGeom>
        </p:spPr>
      </p:pic>
      <p:pic>
        <p:nvPicPr>
          <p:cNvPr id="3" name="Picture 2">
            <a:extLst>
              <a:ext uri="{FF2B5EF4-FFF2-40B4-BE49-F238E27FC236}">
                <a16:creationId xmlns:a16="http://schemas.microsoft.com/office/drawing/2014/main" id="{FD7343E8-7198-91D0-8FB6-053E618FAB96}"/>
              </a:ext>
            </a:extLst>
          </p:cNvPr>
          <p:cNvPicPr>
            <a:picLocks noChangeAspect="1"/>
          </p:cNvPicPr>
          <p:nvPr/>
        </p:nvPicPr>
        <p:blipFill>
          <a:blip r:embed="rId8"/>
          <a:stretch>
            <a:fillRect/>
          </a:stretch>
        </p:blipFill>
        <p:spPr>
          <a:xfrm>
            <a:off x="144020" y="2424701"/>
            <a:ext cx="5689746" cy="2689698"/>
          </a:xfrm>
          <a:prstGeom prst="rect">
            <a:avLst/>
          </a:prstGeom>
        </p:spPr>
      </p:pic>
      <p:pic>
        <p:nvPicPr>
          <p:cNvPr id="9" name="Picture 8">
            <a:extLst>
              <a:ext uri="{FF2B5EF4-FFF2-40B4-BE49-F238E27FC236}">
                <a16:creationId xmlns:a16="http://schemas.microsoft.com/office/drawing/2014/main" id="{7036277B-9717-713F-6A0D-09B3B7E17292}"/>
              </a:ext>
            </a:extLst>
          </p:cNvPr>
          <p:cNvPicPr>
            <a:picLocks noChangeAspect="1"/>
          </p:cNvPicPr>
          <p:nvPr/>
        </p:nvPicPr>
        <p:blipFill>
          <a:blip r:embed="rId9"/>
          <a:stretch>
            <a:fillRect/>
          </a:stretch>
        </p:blipFill>
        <p:spPr>
          <a:xfrm>
            <a:off x="5679377" y="1222691"/>
            <a:ext cx="3400425" cy="1638300"/>
          </a:xfrm>
          <a:prstGeom prst="rect">
            <a:avLst/>
          </a:prstGeom>
        </p:spPr>
      </p:pic>
    </p:spTree>
    <p:extLst>
      <p:ext uri="{BB962C8B-B14F-4D97-AF65-F5344CB8AC3E}">
        <p14:creationId xmlns:p14="http://schemas.microsoft.com/office/powerpoint/2010/main" val="1545384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8C933-D814-3B03-FD0E-06120E91D0C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F0E15C5-34DC-280A-BEFA-E3A26C60612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8B3CF82-411F-5436-125C-DC6AE35FA4C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4F4C269-70B1-AC43-F2DF-52E4D41E60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DEE3108-FF37-1974-1B21-F61E486D1A7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3F8A596-0461-6F91-92CB-5BDD0591EE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DC83E15-68D2-B5C0-1E67-DF7D8C5D10B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7640C94-09BC-066F-2039-F2E65921810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E0F3DDD-B281-8A12-9B78-3E9DA02463C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CEE1B95-5E58-EA28-2E86-1F4720E88D2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B826677-738F-F077-22F3-B8B9C30AD69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94955A7D-5882-2FA5-002A-B2E2B274DC5E}"/>
              </a:ext>
            </a:extLst>
          </p:cNvPr>
          <p:cNvSpPr>
            <a:spLocks noGrp="1"/>
          </p:cNvSpPr>
          <p:nvPr>
            <p:ph type="title"/>
          </p:nvPr>
        </p:nvSpPr>
        <p:spPr>
          <a:xfrm>
            <a:off x="0" y="589531"/>
            <a:ext cx="8892480" cy="857207"/>
          </a:xfrm>
        </p:spPr>
        <p:txBody>
          <a:bodyPr>
            <a:normAutofit/>
          </a:bodyPr>
          <a:lstStyle/>
          <a:p>
            <a:pPr algn="l"/>
            <a:r>
              <a:rPr lang="en-US" sz="2000" b="1" i="0" u="none" strike="noStrike" baseline="0" dirty="0">
                <a:solidFill>
                  <a:srgbClr val="002060"/>
                </a:solidFill>
              </a:rPr>
              <a:t>Unstructured Data</a:t>
            </a:r>
            <a:endParaRPr lang="en-US" sz="2000" b="1" dirty="0">
              <a:solidFill>
                <a:srgbClr val="002060"/>
              </a:solidFill>
            </a:endParaRPr>
          </a:p>
        </p:txBody>
      </p:sp>
      <p:sp>
        <p:nvSpPr>
          <p:cNvPr id="9" name="Content Placeholder 8">
            <a:extLst>
              <a:ext uri="{FF2B5EF4-FFF2-40B4-BE49-F238E27FC236}">
                <a16:creationId xmlns:a16="http://schemas.microsoft.com/office/drawing/2014/main" id="{A37BD75F-E2E4-8998-5FF2-B21516229C0E}"/>
              </a:ext>
            </a:extLst>
          </p:cNvPr>
          <p:cNvSpPr>
            <a:spLocks noGrp="1"/>
          </p:cNvSpPr>
          <p:nvPr>
            <p:ph idx="1"/>
          </p:nvPr>
        </p:nvSpPr>
        <p:spPr>
          <a:xfrm>
            <a:off x="136104" y="1290765"/>
            <a:ext cx="8784976" cy="4835398"/>
          </a:xfrm>
        </p:spPr>
        <p:txBody>
          <a:bodyPr>
            <a:normAutofit/>
          </a:bodyPr>
          <a:lstStyle/>
          <a:p>
            <a:pPr>
              <a:buFont typeface="Wingdings" panose="05000000000000000000" pitchFamily="2" charset="2"/>
              <a:buChar char="§"/>
            </a:pPr>
            <a:r>
              <a:rPr lang="en-IN" sz="1800" b="0" i="0" u="none" strike="noStrike" baseline="0" dirty="0">
                <a:latin typeface="GlyphLessFont"/>
              </a:rPr>
              <a:t>Unstructured data does not conform to any pre-defined data model.</a:t>
            </a:r>
          </a:p>
          <a:p>
            <a:pPr>
              <a:buFont typeface="Wingdings" panose="05000000000000000000" pitchFamily="2" charset="2"/>
              <a:buChar char="§"/>
            </a:pPr>
            <a:r>
              <a:rPr lang="en-IN" sz="1800" dirty="0">
                <a:latin typeface="GlyphLessFont"/>
              </a:rPr>
              <a:t>T</a:t>
            </a:r>
            <a:r>
              <a:rPr lang="en-IN" sz="1800" b="0" i="0" u="none" strike="noStrike" baseline="0" dirty="0">
                <a:latin typeface="GlyphLessFont"/>
              </a:rPr>
              <a:t>he structure is quite unpredictable. </a:t>
            </a:r>
          </a:p>
          <a:p>
            <a:pPr marL="0" indent="0">
              <a:buNone/>
            </a:pPr>
            <a:endParaRPr lang="en-US" sz="2000" b="1" dirty="0">
              <a:solidFill>
                <a:schemeClr val="tx2"/>
              </a:solidFill>
            </a:endParaRPr>
          </a:p>
        </p:txBody>
      </p:sp>
      <p:pic>
        <p:nvPicPr>
          <p:cNvPr id="8" name="Picture 7">
            <a:extLst>
              <a:ext uri="{FF2B5EF4-FFF2-40B4-BE49-F238E27FC236}">
                <a16:creationId xmlns:a16="http://schemas.microsoft.com/office/drawing/2014/main" id="{32DCCA36-19FC-2575-55AF-91455E843284}"/>
              </a:ext>
            </a:extLst>
          </p:cNvPr>
          <p:cNvPicPr>
            <a:picLocks noChangeAspect="1"/>
          </p:cNvPicPr>
          <p:nvPr/>
        </p:nvPicPr>
        <p:blipFill>
          <a:blip r:embed="rId7"/>
          <a:srcRect t="3282" r="3525" b="7529"/>
          <a:stretch/>
        </p:blipFill>
        <p:spPr>
          <a:xfrm>
            <a:off x="755575" y="2914390"/>
            <a:ext cx="8054691" cy="1810754"/>
          </a:xfrm>
          <a:prstGeom prst="rect">
            <a:avLst/>
          </a:prstGeom>
        </p:spPr>
      </p:pic>
      <p:sp>
        <p:nvSpPr>
          <p:cNvPr id="14" name="TextBox 13">
            <a:extLst>
              <a:ext uri="{FF2B5EF4-FFF2-40B4-BE49-F238E27FC236}">
                <a16:creationId xmlns:a16="http://schemas.microsoft.com/office/drawing/2014/main" id="{379ADD84-EE8A-A7DB-7731-3B5B42AA3CE7}"/>
              </a:ext>
            </a:extLst>
          </p:cNvPr>
          <p:cNvSpPr txBox="1"/>
          <p:nvPr/>
        </p:nvSpPr>
        <p:spPr>
          <a:xfrm>
            <a:off x="1565342" y="2194474"/>
            <a:ext cx="6247018" cy="369332"/>
          </a:xfrm>
          <a:prstGeom prst="rect">
            <a:avLst/>
          </a:prstGeom>
          <a:noFill/>
        </p:spPr>
        <p:txBody>
          <a:bodyPr wrap="square">
            <a:spAutoFit/>
          </a:bodyPr>
          <a:lstStyle/>
          <a:p>
            <a:r>
              <a:rPr lang="en-IN" sz="1800" b="0" i="0" u="none" strike="noStrike" baseline="0" dirty="0">
                <a:latin typeface="GlyphLessFont"/>
              </a:rPr>
              <a:t>Table :Few examples of disparate unstructured data</a:t>
            </a:r>
            <a:endParaRPr lang="en-US" dirty="0"/>
          </a:p>
        </p:txBody>
      </p:sp>
    </p:spTree>
    <p:extLst>
      <p:ext uri="{BB962C8B-B14F-4D97-AF65-F5344CB8AC3E}">
        <p14:creationId xmlns:p14="http://schemas.microsoft.com/office/powerpoint/2010/main" val="1304430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39D75-0BAF-420D-0839-50C7892BB13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36EF30B-6352-6F5E-D933-23D68DEFBEF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0D0BEC6-CD96-2001-584A-6B3965794C3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C924758-1124-AAF8-4D6C-5756C28855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3830ED8-C498-FB47-2FE0-4E3EF133ED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384A740-1660-D27B-5442-5148627AC5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E6E9C93-61E0-6F3D-8AD4-3C5902D6EC6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2F4A524-1372-B844-87F7-237F67FF7D6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61EDE5E-CD76-3E81-73DC-F58A8F091EB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78BAFD5-77AD-2C5E-4C9D-20F9895B0DB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77D6048-3877-BFCF-BA4D-8AAF57E45AF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45441A9A-F57D-D8F5-29BE-0403ED4B1EF2}"/>
              </a:ext>
            </a:extLst>
          </p:cNvPr>
          <p:cNvSpPr>
            <a:spLocks noGrp="1"/>
          </p:cNvSpPr>
          <p:nvPr>
            <p:ph type="title"/>
          </p:nvPr>
        </p:nvSpPr>
        <p:spPr/>
        <p:txBody>
          <a:bodyPr>
            <a:normAutofit/>
          </a:bodyPr>
          <a:lstStyle/>
          <a:p>
            <a:pPr algn="l"/>
            <a:r>
              <a:rPr lang="en-IN" sz="2000" b="1" dirty="0">
                <a:solidFill>
                  <a:srgbClr val="C00000"/>
                </a:solidFill>
                <a:latin typeface="Times New Roman" panose="02020603050405020304" pitchFamily="18" charset="0"/>
                <a:cs typeface="Times New Roman" panose="02020603050405020304" pitchFamily="18" charset="0"/>
              </a:rPr>
              <a:t>Contents</a:t>
            </a:r>
            <a:endParaRPr lang="en-US" sz="2000" b="1" dirty="0">
              <a:solidFill>
                <a:srgbClr val="C00000"/>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FB412EB6-88FB-043D-F16A-6BF0DACFE302}"/>
              </a:ext>
            </a:extLst>
          </p:cNvPr>
          <p:cNvSpPr>
            <a:spLocks noGrp="1"/>
          </p:cNvSpPr>
          <p:nvPr>
            <p:ph idx="1"/>
          </p:nvPr>
        </p:nvSpPr>
        <p:spPr>
          <a:xfrm>
            <a:off x="107504" y="1062374"/>
            <a:ext cx="9031924" cy="5358787"/>
          </a:xfrm>
        </p:spPr>
        <p:txBody>
          <a:bodyPr>
            <a:normAutofit lnSpcReduction="10000"/>
          </a:bodyPr>
          <a:lstStyle/>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Classification of data</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Characteristics</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Evolution and definition of Big data</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What is Big data</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Why Big data</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Traditional Business Intelligence Vs Big Data</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Typical data warehouse and Hadoop environment</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Big Data Analytics: What is Big data Analytics</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Classification of Analytics</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Importance of Big Data Analytics</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Technologies used in Big data Environments</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Few Top Analytical Tools , NoSQL, Hadoop. </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0763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E8DDC-89AA-CD98-8C0E-65CDC7C1DD1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38D0DC1-D865-486C-4526-D23D5B04507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94A723D-9C92-7434-D061-4BDEF7C30E3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444BDEC-F225-1B4C-334D-AB3143FF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A266C5A-790C-1286-CF0F-B72906537EB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313A20D-F6F7-290B-2847-2B7F83D4B4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F29AE56-D38F-5ACA-BB5F-94280047CF4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ACCFE16-D94B-6782-FCC1-0654E00ED90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83CBCA4-81F9-70F9-E10D-06F03987D8D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19A4DD0-156C-863A-D765-C787E56B9AF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138753B-4EE7-0428-FE2B-FB0734265A4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1127879F-891F-8DAD-CFA7-E779DAA347C0}"/>
              </a:ext>
            </a:extLst>
          </p:cNvPr>
          <p:cNvSpPr>
            <a:spLocks noGrp="1"/>
          </p:cNvSpPr>
          <p:nvPr>
            <p:ph idx="1"/>
          </p:nvPr>
        </p:nvSpPr>
        <p:spPr>
          <a:xfrm>
            <a:off x="75415" y="816390"/>
            <a:ext cx="8784976" cy="4835398"/>
          </a:xfrm>
        </p:spPr>
        <p:txBody>
          <a:bodyPr>
            <a:normAutofit/>
          </a:bodyPr>
          <a:lstStyle/>
          <a:p>
            <a:pPr marL="0" indent="0">
              <a:buNone/>
            </a:pPr>
            <a:r>
              <a:rPr lang="en-US" sz="2000" b="1" spc="-5" dirty="0">
                <a:solidFill>
                  <a:schemeClr val="tx2"/>
                </a:solidFill>
              </a:rPr>
              <a:t>Sou</a:t>
            </a:r>
            <a:r>
              <a:rPr lang="en-US" sz="2000" b="1" spc="-15" dirty="0">
                <a:solidFill>
                  <a:schemeClr val="tx2"/>
                </a:solidFill>
              </a:rPr>
              <a:t>r</a:t>
            </a:r>
            <a:r>
              <a:rPr lang="en-US" sz="2000" b="1" spc="-5" dirty="0">
                <a:solidFill>
                  <a:schemeClr val="tx2"/>
                </a:solidFill>
              </a:rPr>
              <a:t>ces</a:t>
            </a:r>
            <a:r>
              <a:rPr lang="en-US" sz="2000" b="1" dirty="0">
                <a:solidFill>
                  <a:schemeClr val="tx2"/>
                </a:solidFill>
              </a:rPr>
              <a:t> </a:t>
            </a:r>
            <a:r>
              <a:rPr lang="en-US" sz="2000" b="1" spc="-5" dirty="0">
                <a:solidFill>
                  <a:schemeClr val="tx2"/>
                </a:solidFill>
              </a:rPr>
              <a:t>of</a:t>
            </a:r>
            <a:r>
              <a:rPr lang="en-US" sz="2000" b="1" spc="5" dirty="0">
                <a:solidFill>
                  <a:schemeClr val="tx2"/>
                </a:solidFill>
              </a:rPr>
              <a:t> </a:t>
            </a:r>
            <a:r>
              <a:rPr lang="en-US" sz="2000" b="1" dirty="0">
                <a:solidFill>
                  <a:schemeClr val="tx2"/>
                </a:solidFill>
              </a:rPr>
              <a:t>Unstr</a:t>
            </a:r>
            <a:r>
              <a:rPr lang="en-US" sz="2000" b="1" spc="-15" dirty="0">
                <a:solidFill>
                  <a:schemeClr val="tx2"/>
                </a:solidFill>
              </a:rPr>
              <a:t>u</a:t>
            </a:r>
            <a:r>
              <a:rPr lang="en-US" sz="2000" b="1" dirty="0">
                <a:solidFill>
                  <a:schemeClr val="tx2"/>
                </a:solidFill>
              </a:rPr>
              <a:t>c</a:t>
            </a:r>
            <a:r>
              <a:rPr lang="en-US" sz="2000" b="1" spc="-10" dirty="0">
                <a:solidFill>
                  <a:schemeClr val="tx2"/>
                </a:solidFill>
              </a:rPr>
              <a:t>t</a:t>
            </a:r>
            <a:r>
              <a:rPr lang="en-US" sz="2000" b="1" dirty="0">
                <a:solidFill>
                  <a:schemeClr val="tx2"/>
                </a:solidFill>
              </a:rPr>
              <a:t>u</a:t>
            </a:r>
            <a:r>
              <a:rPr lang="en-US" sz="2000" b="1" spc="-10" dirty="0">
                <a:solidFill>
                  <a:schemeClr val="tx2"/>
                </a:solidFill>
              </a:rPr>
              <a:t>r</a:t>
            </a:r>
            <a:r>
              <a:rPr lang="en-US" sz="2000" b="1" spc="-5" dirty="0">
                <a:solidFill>
                  <a:schemeClr val="tx2"/>
                </a:solidFill>
              </a:rPr>
              <a:t>ed</a:t>
            </a:r>
            <a:r>
              <a:rPr lang="en-US" sz="2000" b="1" dirty="0">
                <a:solidFill>
                  <a:schemeClr val="tx2"/>
                </a:solidFill>
              </a:rPr>
              <a:t> </a:t>
            </a:r>
            <a:r>
              <a:rPr lang="en-US" sz="2000" b="1" spc="-5" dirty="0">
                <a:solidFill>
                  <a:schemeClr val="tx2"/>
                </a:solidFill>
              </a:rPr>
              <a:t>Data   </a:t>
            </a:r>
          </a:p>
          <a:p>
            <a:pPr marL="0" indent="0">
              <a:buNone/>
            </a:pPr>
            <a:endParaRPr lang="en-US" sz="2000" b="1" dirty="0">
              <a:solidFill>
                <a:schemeClr val="tx2"/>
              </a:solidFill>
            </a:endParaRPr>
          </a:p>
        </p:txBody>
      </p:sp>
      <p:pic>
        <p:nvPicPr>
          <p:cNvPr id="15" name="Picture 14">
            <a:extLst>
              <a:ext uri="{FF2B5EF4-FFF2-40B4-BE49-F238E27FC236}">
                <a16:creationId xmlns:a16="http://schemas.microsoft.com/office/drawing/2014/main" id="{A740BBE3-59E8-54EE-721B-2264F435834B}"/>
              </a:ext>
            </a:extLst>
          </p:cNvPr>
          <p:cNvPicPr>
            <a:picLocks noChangeAspect="1"/>
          </p:cNvPicPr>
          <p:nvPr/>
        </p:nvPicPr>
        <p:blipFill>
          <a:blip r:embed="rId7"/>
          <a:stretch>
            <a:fillRect/>
          </a:stretch>
        </p:blipFill>
        <p:spPr>
          <a:xfrm>
            <a:off x="456805" y="1352464"/>
            <a:ext cx="3744416" cy="4153071"/>
          </a:xfrm>
          <a:prstGeom prst="rect">
            <a:avLst/>
          </a:prstGeom>
        </p:spPr>
      </p:pic>
    </p:spTree>
    <p:extLst>
      <p:ext uri="{BB962C8B-B14F-4D97-AF65-F5344CB8AC3E}">
        <p14:creationId xmlns:p14="http://schemas.microsoft.com/office/powerpoint/2010/main" val="1445899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899D-4E5C-E69C-B4B0-A747639C57A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15B700C-7366-76F6-6A9C-1754A6AD357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20A795E-A00B-F2CA-BC7A-97F98CD620B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9594C94-8A24-ED91-1CA5-F09E812A2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DCE5832-FA29-C4A1-403B-C1ABC5754B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7613ECD-F594-C920-1D75-B8809C04EA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CDBB7A9-2287-71DA-4AB8-10191A3F35C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EAAD6A1-42AB-1E3E-448C-24D8FEDCC10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19B4191-83D5-5AD7-9793-5C362E1A229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A35D065-39E6-B26D-C87B-4DD212E28EB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530EA41-7EF7-1916-7E7E-F6C5B337F4C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7AFA1549-F91D-0AEA-A050-4A5C4E188A72}"/>
              </a:ext>
            </a:extLst>
          </p:cNvPr>
          <p:cNvSpPr>
            <a:spLocks noGrp="1"/>
          </p:cNvSpPr>
          <p:nvPr>
            <p:ph idx="1"/>
          </p:nvPr>
        </p:nvSpPr>
        <p:spPr>
          <a:xfrm>
            <a:off x="112076" y="842609"/>
            <a:ext cx="9031924" cy="5358787"/>
          </a:xfrm>
        </p:spPr>
        <p:txBody>
          <a:bodyPr>
            <a:normAutofit/>
          </a:bodyPr>
          <a:lstStyle/>
          <a:p>
            <a:pPr marL="0" indent="0" algn="just">
              <a:lnSpc>
                <a:spcPct val="150000"/>
              </a:lnSpc>
              <a:spcBef>
                <a:spcPts val="0"/>
              </a:spcBef>
              <a:buNone/>
            </a:pPr>
            <a:r>
              <a:rPr lang="en-US" sz="2000" b="1" i="0" u="none" strike="noStrike" baseline="0" dirty="0">
                <a:solidFill>
                  <a:schemeClr val="tx2"/>
                </a:solidFill>
                <a:latin typeface="+mj-lt"/>
              </a:rPr>
              <a:t>Issues with </a:t>
            </a:r>
            <a:r>
              <a:rPr lang="en-US" sz="2000" b="1" dirty="0">
                <a:solidFill>
                  <a:schemeClr val="tx2"/>
                </a:solidFill>
                <a:latin typeface="+mj-lt"/>
              </a:rPr>
              <a:t> </a:t>
            </a:r>
            <a:r>
              <a:rPr lang="en-US" sz="2000" b="1" i="0" u="none" strike="noStrike" baseline="0" dirty="0">
                <a:solidFill>
                  <a:schemeClr val="tx2"/>
                </a:solidFill>
                <a:latin typeface="+mj-lt"/>
              </a:rPr>
              <a:t>Unstructured Data</a:t>
            </a:r>
            <a:endParaRPr lang="en-US" sz="2000" b="1" dirty="0">
              <a:solidFill>
                <a:schemeClr val="tx2"/>
              </a:solidFill>
              <a:latin typeface="+mj-lt"/>
            </a:endParaRPr>
          </a:p>
        </p:txBody>
      </p:sp>
      <p:pic>
        <p:nvPicPr>
          <p:cNvPr id="9" name="Picture 8">
            <a:extLst>
              <a:ext uri="{FF2B5EF4-FFF2-40B4-BE49-F238E27FC236}">
                <a16:creationId xmlns:a16="http://schemas.microsoft.com/office/drawing/2014/main" id="{09967F55-5E5A-1290-92AB-25E0A232CBF8}"/>
              </a:ext>
            </a:extLst>
          </p:cNvPr>
          <p:cNvPicPr>
            <a:picLocks noChangeAspect="1"/>
          </p:cNvPicPr>
          <p:nvPr/>
        </p:nvPicPr>
        <p:blipFill>
          <a:blip r:embed="rId7"/>
          <a:srcRect t="11341" r="74" b="2890"/>
          <a:stretch/>
        </p:blipFill>
        <p:spPr>
          <a:xfrm>
            <a:off x="1166792" y="2662048"/>
            <a:ext cx="6883956" cy="2351128"/>
          </a:xfrm>
          <a:prstGeom prst="rect">
            <a:avLst/>
          </a:prstGeom>
        </p:spPr>
      </p:pic>
      <p:sp>
        <p:nvSpPr>
          <p:cNvPr id="3" name="TextBox 2">
            <a:extLst>
              <a:ext uri="{FF2B5EF4-FFF2-40B4-BE49-F238E27FC236}">
                <a16:creationId xmlns:a16="http://schemas.microsoft.com/office/drawing/2014/main" id="{766B720D-8BD3-D1EC-797C-BBFEC2236EAF}"/>
              </a:ext>
            </a:extLst>
          </p:cNvPr>
          <p:cNvSpPr txBox="1"/>
          <p:nvPr/>
        </p:nvSpPr>
        <p:spPr>
          <a:xfrm>
            <a:off x="112075" y="1519942"/>
            <a:ext cx="8939341" cy="923330"/>
          </a:xfrm>
          <a:prstGeom prst="rect">
            <a:avLst/>
          </a:prstGeom>
          <a:noFill/>
        </p:spPr>
        <p:txBody>
          <a:bodyPr wrap="square">
            <a:spAutoFit/>
          </a:bodyPr>
          <a:lstStyle/>
          <a:p>
            <a:pPr marL="285750" indent="-285750" algn="l">
              <a:buFont typeface="Wingdings" panose="05000000000000000000" pitchFamily="2" charset="2"/>
              <a:buChar char="§"/>
            </a:pPr>
            <a:r>
              <a:rPr lang="en-IN" sz="1800" b="0" i="0" u="none" strike="noStrike" baseline="0" dirty="0">
                <a:latin typeface="GlyphLessFont"/>
              </a:rPr>
              <a:t>unstructured data is known NOT to conform to a pre-defined data model or be organized in a p</a:t>
            </a:r>
            <a:r>
              <a:rPr lang="en-US" dirty="0">
                <a:latin typeface="GlyphLessFont"/>
              </a:rPr>
              <a:t>re de</a:t>
            </a:r>
            <a:r>
              <a:rPr lang="en-US" sz="1800" b="0" i="0" u="none" strike="noStrike" baseline="0" dirty="0">
                <a:latin typeface="GlyphLessFont"/>
              </a:rPr>
              <a:t>fined manner,</a:t>
            </a:r>
            <a:r>
              <a:rPr lang="en-IN" sz="1800" b="0" i="0" u="none" strike="noStrike" baseline="0" dirty="0">
                <a:latin typeface="GlyphLessFont"/>
              </a:rPr>
              <a:t> there are incidents wherein the structure of the data can </a:t>
            </a:r>
            <a:r>
              <a:rPr lang="en-US" sz="1800" b="0" i="0" u="none" strike="noStrike" baseline="0" dirty="0">
                <a:latin typeface="GlyphLessFont"/>
              </a:rPr>
              <a:t>still be implied.</a:t>
            </a:r>
            <a:endParaRPr lang="en-US" dirty="0"/>
          </a:p>
        </p:txBody>
      </p:sp>
    </p:spTree>
    <p:extLst>
      <p:ext uri="{BB962C8B-B14F-4D97-AF65-F5344CB8AC3E}">
        <p14:creationId xmlns:p14="http://schemas.microsoft.com/office/powerpoint/2010/main" val="3567967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85A34-3328-71C1-6775-4A8A9A3F699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E837806-DBFE-1757-D79D-317B13C9CF6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DCF9FBD-779D-D30E-D382-3C83E38369B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47F7B45-ABA8-72FD-2F3F-B7A066C72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C26F2B7-9B68-7A24-84D5-7DB446CC36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6FCE747-24E3-2CCD-0DF5-2C50A2379D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A16ED92-1BAA-0935-C29E-487E53E0387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FF47554-A70F-B33C-06C4-F049189BE9D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C17079C-7B13-F5E0-3ABB-B61761E3972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A6A274-1A73-6BDE-2173-C71F66E424E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87010EF-D677-A056-53E7-D67D0898FDE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B8571759-ADE6-6ACF-7748-FCACA6AB9007}"/>
              </a:ext>
            </a:extLst>
          </p:cNvPr>
          <p:cNvSpPr>
            <a:spLocks noGrp="1"/>
          </p:cNvSpPr>
          <p:nvPr>
            <p:ph idx="1"/>
          </p:nvPr>
        </p:nvSpPr>
        <p:spPr>
          <a:xfrm>
            <a:off x="56038" y="734137"/>
            <a:ext cx="9031924" cy="5358787"/>
          </a:xfrm>
        </p:spPr>
        <p:txBody>
          <a:bodyPr>
            <a:normAutofit/>
          </a:bodyPr>
          <a:lstStyle/>
          <a:p>
            <a:pPr marL="0" indent="0" algn="l">
              <a:buNone/>
            </a:pPr>
            <a:r>
              <a:rPr lang="en-US" sz="2000" b="1" spc="-5" dirty="0">
                <a:solidFill>
                  <a:schemeClr val="tx2"/>
                </a:solidFill>
              </a:rPr>
              <a:t>De</a:t>
            </a:r>
            <a:r>
              <a:rPr lang="en-US" sz="2000" b="1" dirty="0">
                <a:solidFill>
                  <a:schemeClr val="tx2"/>
                </a:solidFill>
              </a:rPr>
              <a:t>aling</a:t>
            </a:r>
            <a:r>
              <a:rPr lang="en-US" sz="2000" b="1" spc="-30" dirty="0">
                <a:solidFill>
                  <a:schemeClr val="tx2"/>
                </a:solidFill>
              </a:rPr>
              <a:t> </a:t>
            </a:r>
            <a:r>
              <a:rPr lang="en-US" sz="2000" b="1" dirty="0">
                <a:solidFill>
                  <a:schemeClr val="tx2"/>
                </a:solidFill>
              </a:rPr>
              <a:t>wi</a:t>
            </a:r>
            <a:r>
              <a:rPr lang="en-US" sz="2000" b="1" spc="-5" dirty="0">
                <a:solidFill>
                  <a:schemeClr val="tx2"/>
                </a:solidFill>
              </a:rPr>
              <a:t>t</a:t>
            </a:r>
            <a:r>
              <a:rPr lang="en-US" sz="2000" b="1" dirty="0">
                <a:solidFill>
                  <a:schemeClr val="tx2"/>
                </a:solidFill>
              </a:rPr>
              <a:t>h</a:t>
            </a:r>
            <a:r>
              <a:rPr lang="en-US" sz="2000" b="1" spc="-15" dirty="0">
                <a:solidFill>
                  <a:schemeClr val="tx2"/>
                </a:solidFill>
              </a:rPr>
              <a:t> </a:t>
            </a:r>
            <a:r>
              <a:rPr lang="en-US" sz="2000" b="1" dirty="0">
                <a:solidFill>
                  <a:schemeClr val="tx2"/>
                </a:solidFill>
              </a:rPr>
              <a:t>Unstr</a:t>
            </a:r>
            <a:r>
              <a:rPr lang="en-US" sz="2000" b="1" spc="-15" dirty="0">
                <a:solidFill>
                  <a:schemeClr val="tx2"/>
                </a:solidFill>
              </a:rPr>
              <a:t>u</a:t>
            </a:r>
            <a:r>
              <a:rPr lang="en-US" sz="2000" b="1" dirty="0">
                <a:solidFill>
                  <a:schemeClr val="tx2"/>
                </a:solidFill>
              </a:rPr>
              <a:t>c</a:t>
            </a:r>
            <a:r>
              <a:rPr lang="en-US" sz="2000" b="1" spc="-10" dirty="0">
                <a:solidFill>
                  <a:schemeClr val="tx2"/>
                </a:solidFill>
              </a:rPr>
              <a:t>t</a:t>
            </a:r>
            <a:r>
              <a:rPr lang="en-US" sz="2000" b="1" dirty="0">
                <a:solidFill>
                  <a:schemeClr val="tx2"/>
                </a:solidFill>
              </a:rPr>
              <a:t>u</a:t>
            </a:r>
            <a:r>
              <a:rPr lang="en-US" sz="2000" b="1" spc="-10" dirty="0">
                <a:solidFill>
                  <a:schemeClr val="tx2"/>
                </a:solidFill>
              </a:rPr>
              <a:t>r</a:t>
            </a:r>
            <a:r>
              <a:rPr lang="en-US" sz="2000" b="1" spc="-5" dirty="0">
                <a:solidFill>
                  <a:schemeClr val="tx2"/>
                </a:solidFill>
              </a:rPr>
              <a:t>ed</a:t>
            </a:r>
            <a:r>
              <a:rPr lang="en-US" sz="2000" b="1" dirty="0">
                <a:solidFill>
                  <a:schemeClr val="tx2"/>
                </a:solidFill>
              </a:rPr>
              <a:t> </a:t>
            </a:r>
            <a:r>
              <a:rPr lang="en-US" sz="2000" b="1" spc="-5" dirty="0">
                <a:solidFill>
                  <a:schemeClr val="tx2"/>
                </a:solidFill>
              </a:rPr>
              <a:t>Data </a:t>
            </a:r>
          </a:p>
          <a:p>
            <a:pPr algn="l">
              <a:buFont typeface="Wingdings" panose="05000000000000000000" pitchFamily="2" charset="2"/>
              <a:buChar char="§"/>
            </a:pPr>
            <a:r>
              <a:rPr lang="en-IN" sz="1800" b="0" i="0" u="none" strike="noStrike" baseline="0" dirty="0">
                <a:latin typeface="GlyphLessFont"/>
              </a:rPr>
              <a:t>Today, unstructured data constitutes approximately 80% of the data that is being generated in any enterprise.</a:t>
            </a:r>
          </a:p>
          <a:p>
            <a:pPr algn="l">
              <a:buFont typeface="Wingdings" panose="05000000000000000000" pitchFamily="2" charset="2"/>
              <a:buChar char="§"/>
            </a:pPr>
            <a:r>
              <a:rPr lang="en-IN" sz="1800" b="0" i="0" u="none" strike="noStrike" baseline="0" dirty="0">
                <a:latin typeface="GlyphLessFont"/>
              </a:rPr>
              <a:t>The balance is clearly shifting in </a:t>
            </a:r>
            <a:r>
              <a:rPr lang="en-IN" sz="1800" b="0" i="0" u="none" strike="noStrike" baseline="0" dirty="0" err="1">
                <a:latin typeface="GlyphLessFont"/>
              </a:rPr>
              <a:t>favor</a:t>
            </a:r>
            <a:r>
              <a:rPr lang="en-IN" sz="1800" b="0" i="0" u="none" strike="noStrike" baseline="0" dirty="0">
                <a:latin typeface="GlyphLessFont"/>
              </a:rPr>
              <a:t> of unstructured data as shown in below. It is such a big percentage that it cannot be ignored.</a:t>
            </a:r>
            <a:endParaRPr lang="en-US" sz="2000" b="1" dirty="0">
              <a:solidFill>
                <a:schemeClr val="tx2"/>
              </a:solidFill>
            </a:endParaRPr>
          </a:p>
        </p:txBody>
      </p:sp>
      <p:pic>
        <p:nvPicPr>
          <p:cNvPr id="3" name="Picture 2">
            <a:extLst>
              <a:ext uri="{FF2B5EF4-FFF2-40B4-BE49-F238E27FC236}">
                <a16:creationId xmlns:a16="http://schemas.microsoft.com/office/drawing/2014/main" id="{C893ED89-8FAE-3861-D3E8-DB41FA6F9197}"/>
              </a:ext>
            </a:extLst>
          </p:cNvPr>
          <p:cNvPicPr>
            <a:picLocks noChangeAspect="1"/>
          </p:cNvPicPr>
          <p:nvPr/>
        </p:nvPicPr>
        <p:blipFill>
          <a:blip r:embed="rId7"/>
          <a:stretch>
            <a:fillRect/>
          </a:stretch>
        </p:blipFill>
        <p:spPr>
          <a:xfrm>
            <a:off x="1835696" y="2471591"/>
            <a:ext cx="4462864" cy="2109082"/>
          </a:xfrm>
          <a:prstGeom prst="rect">
            <a:avLst/>
          </a:prstGeom>
        </p:spPr>
      </p:pic>
      <p:sp>
        <p:nvSpPr>
          <p:cNvPr id="15" name="TextBox 14">
            <a:extLst>
              <a:ext uri="{FF2B5EF4-FFF2-40B4-BE49-F238E27FC236}">
                <a16:creationId xmlns:a16="http://schemas.microsoft.com/office/drawing/2014/main" id="{143780CD-0619-3F66-F20D-A969499A0D3B}"/>
              </a:ext>
            </a:extLst>
          </p:cNvPr>
          <p:cNvSpPr txBox="1"/>
          <p:nvPr/>
        </p:nvSpPr>
        <p:spPr>
          <a:xfrm>
            <a:off x="467544" y="4765366"/>
            <a:ext cx="8136904" cy="369332"/>
          </a:xfrm>
          <a:prstGeom prst="rect">
            <a:avLst/>
          </a:prstGeom>
          <a:noFill/>
        </p:spPr>
        <p:txBody>
          <a:bodyPr wrap="square">
            <a:spAutoFit/>
          </a:bodyPr>
          <a:lstStyle/>
          <a:p>
            <a:r>
              <a:rPr lang="en-IN" sz="1800" b="0" i="0" u="none" strike="noStrike" baseline="0" dirty="0">
                <a:latin typeface="GlyphLessFont"/>
              </a:rPr>
              <a:t>Figure :  Unstructured data clearly constitutes a major percentage of enterprise data.</a:t>
            </a:r>
            <a:endParaRPr lang="en-US" dirty="0"/>
          </a:p>
        </p:txBody>
      </p:sp>
    </p:spTree>
    <p:extLst>
      <p:ext uri="{BB962C8B-B14F-4D97-AF65-F5344CB8AC3E}">
        <p14:creationId xmlns:p14="http://schemas.microsoft.com/office/powerpoint/2010/main" val="1980818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17CF3-0C18-2DC0-26C1-6F3DDC546B0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DCA459C-8A60-C80D-3643-1F1C32B34E6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61D8CE9-EBB4-16AD-93C6-14DD1CA87840}"/>
              </a:ext>
            </a:extLst>
          </p:cNvPr>
          <p:cNvGrpSpPr>
            <a:grpSpLocks/>
          </p:cNvGrpSpPr>
          <p:nvPr/>
        </p:nvGrpSpPr>
        <p:grpSpPr bwMode="auto">
          <a:xfrm>
            <a:off x="6470725" y="30251"/>
            <a:ext cx="1183803" cy="787736"/>
            <a:chOff x="0" y="0"/>
            <a:chExt cx="1110192" cy="778933"/>
          </a:xfrm>
        </p:grpSpPr>
        <p:pic>
          <p:nvPicPr>
            <p:cNvPr id="6" name="Picture 2">
              <a:extLst>
                <a:ext uri="{FF2B5EF4-FFF2-40B4-BE49-F238E27FC236}">
                  <a16:creationId xmlns:a16="http://schemas.microsoft.com/office/drawing/2014/main" id="{962C075F-373D-8518-AAB9-B9B86EBA36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A95A9B1-C3E1-CD0B-11FE-D05D5B3FA0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000C9A7-4512-EF08-B609-B2E43FBDD8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4621" y="74442"/>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E1B86F4-6F8A-7102-6C22-89E61E3B22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BF14599-6D93-83C8-ADEC-D6EFD2F533D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2B25809-E5C4-831A-20E1-66E6799DA09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0EF308D-113D-F27C-F6D4-905AC9C3FD6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7FB556D-F07A-5755-DBE9-E01C1AECE82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C19EE146-4A27-0535-F0EA-0D3B83FF8DF3}"/>
              </a:ext>
            </a:extLst>
          </p:cNvPr>
          <p:cNvSpPr>
            <a:spLocks noGrp="1"/>
          </p:cNvSpPr>
          <p:nvPr>
            <p:ph idx="1"/>
          </p:nvPr>
        </p:nvSpPr>
        <p:spPr>
          <a:xfrm>
            <a:off x="112076" y="809645"/>
            <a:ext cx="9031924" cy="5358787"/>
          </a:xfrm>
        </p:spPr>
        <p:txBody>
          <a:bodyPr>
            <a:normAutofit lnSpcReduction="10000"/>
          </a:bodyPr>
          <a:lstStyle/>
          <a:p>
            <a:pPr marL="0" indent="0" algn="just">
              <a:lnSpc>
                <a:spcPct val="150000"/>
              </a:lnSpc>
              <a:spcBef>
                <a:spcPts val="0"/>
              </a:spcBef>
              <a:buNone/>
            </a:pPr>
            <a:r>
              <a:rPr lang="en-IN" sz="1800" b="0" i="0" u="none" strike="noStrike" baseline="0" dirty="0">
                <a:latin typeface="+mj-lt"/>
              </a:rPr>
              <a:t>The following techniques are used to find patterns in or interpret unstructured data: </a:t>
            </a:r>
          </a:p>
          <a:p>
            <a:pPr marL="0" indent="0" algn="just">
              <a:lnSpc>
                <a:spcPct val="150000"/>
              </a:lnSpc>
              <a:spcBef>
                <a:spcPts val="0"/>
              </a:spcBef>
              <a:buNone/>
            </a:pPr>
            <a:endParaRPr lang="en-IN" sz="1800" dirty="0">
              <a:solidFill>
                <a:schemeClr val="tx2"/>
              </a:solidFill>
              <a:latin typeface="+mj-lt"/>
            </a:endParaRPr>
          </a:p>
          <a:p>
            <a:pPr marL="0" indent="0" algn="just">
              <a:lnSpc>
                <a:spcPct val="150000"/>
              </a:lnSpc>
              <a:spcBef>
                <a:spcPts val="0"/>
              </a:spcBef>
              <a:buNone/>
            </a:pPr>
            <a:endParaRPr lang="en-IN" sz="1800" b="1" dirty="0">
              <a:solidFill>
                <a:schemeClr val="tx2"/>
              </a:solidFill>
              <a:latin typeface="+mj-lt"/>
            </a:endParaRPr>
          </a:p>
          <a:p>
            <a:pPr marL="0" indent="0" algn="just">
              <a:lnSpc>
                <a:spcPct val="150000"/>
              </a:lnSpc>
              <a:spcBef>
                <a:spcPts val="0"/>
              </a:spcBef>
              <a:buNone/>
            </a:pPr>
            <a:endParaRPr lang="en-IN" sz="1800" b="1" dirty="0">
              <a:solidFill>
                <a:schemeClr val="tx2"/>
              </a:solidFill>
              <a:latin typeface="+mj-lt"/>
            </a:endParaRPr>
          </a:p>
          <a:p>
            <a:pPr marL="0" indent="0" algn="just">
              <a:lnSpc>
                <a:spcPct val="150000"/>
              </a:lnSpc>
              <a:spcBef>
                <a:spcPts val="0"/>
              </a:spcBef>
              <a:buNone/>
            </a:pPr>
            <a:endParaRPr lang="en-IN" sz="1800" b="1" dirty="0">
              <a:solidFill>
                <a:schemeClr val="tx2"/>
              </a:solidFill>
              <a:latin typeface="+mj-lt"/>
            </a:endParaRPr>
          </a:p>
          <a:p>
            <a:pPr marL="0" indent="0" algn="just">
              <a:lnSpc>
                <a:spcPct val="150000"/>
              </a:lnSpc>
              <a:spcBef>
                <a:spcPts val="0"/>
              </a:spcBef>
              <a:buNone/>
            </a:pPr>
            <a:endParaRPr lang="en-IN" sz="1800" b="1" dirty="0">
              <a:solidFill>
                <a:schemeClr val="tx2"/>
              </a:solidFill>
              <a:latin typeface="+mj-lt"/>
            </a:endParaRPr>
          </a:p>
          <a:p>
            <a:pPr algn="just">
              <a:buFont typeface="+mj-lt"/>
              <a:buAutoNum type="arabicPeriod"/>
            </a:pPr>
            <a:endParaRPr lang="en-IN" sz="1800" b="0" i="0" u="none" strike="noStrike" baseline="0" dirty="0">
              <a:latin typeface="+mj-lt"/>
            </a:endParaRPr>
          </a:p>
          <a:p>
            <a:pPr algn="just">
              <a:buFont typeface="+mj-lt"/>
              <a:buAutoNum type="arabicPeriod"/>
            </a:pPr>
            <a:r>
              <a:rPr lang="en-IN" sz="1800" b="1" i="0" u="none" strike="noStrike" baseline="0" dirty="0">
                <a:latin typeface="+mj-lt"/>
              </a:rPr>
              <a:t>Data mining: </a:t>
            </a:r>
            <a:r>
              <a:rPr lang="en-IN" sz="1800" b="0" i="0" u="none" strike="noStrike" baseline="0" dirty="0">
                <a:latin typeface="+mj-lt"/>
              </a:rPr>
              <a:t>First, we deal with large data sets. Second, we use methods at the intersection of artificial intelligence, machine learning, statistics, and database systems to unearth consistent patterns in large data sets and/or systematic relationships between variables. It is the analysis step of the “knowledge </a:t>
            </a:r>
            <a:r>
              <a:rPr lang="en-US" sz="1800" b="0" i="0" u="none" strike="noStrike" baseline="0" dirty="0">
                <a:latin typeface="+mj-lt"/>
              </a:rPr>
              <a:t>discovery in databases” process. Popular algorithms are as follows: </a:t>
            </a:r>
          </a:p>
          <a:p>
            <a:pPr marL="400050" indent="46038" algn="just">
              <a:buFont typeface="+mj-lt"/>
              <a:buAutoNum type="romanLcPeriod"/>
            </a:pPr>
            <a:r>
              <a:rPr lang="en-US" sz="1800" dirty="0">
                <a:latin typeface="+mj-lt"/>
              </a:rPr>
              <a:t>  </a:t>
            </a:r>
            <a:r>
              <a:rPr lang="en-IN" sz="1800" b="1" i="0" u="none" strike="noStrike" baseline="0" dirty="0">
                <a:latin typeface="+mj-lt"/>
              </a:rPr>
              <a:t>Association rule mining</a:t>
            </a:r>
            <a:r>
              <a:rPr lang="en-IN" sz="1800" b="0" i="0" u="none" strike="noStrike" baseline="0" dirty="0">
                <a:latin typeface="+mj-lt"/>
              </a:rPr>
              <a:t>: It is also called “market basket analysis” or “affinity analysis”. It is used to determine “What goes with what?” It is about when you buy a product, what is the other product that you are likely to purchase with it. For example, if you pick up bread from the grocery, are you likely to pick eggs or cheese to go with it.</a:t>
            </a:r>
          </a:p>
          <a:p>
            <a:pPr marL="400050" indent="0" algn="just">
              <a:buNone/>
            </a:pPr>
            <a:endParaRPr lang="en-US" sz="2000" b="1" dirty="0">
              <a:solidFill>
                <a:schemeClr val="tx2"/>
              </a:solidFill>
            </a:endParaRPr>
          </a:p>
        </p:txBody>
      </p:sp>
      <p:pic>
        <p:nvPicPr>
          <p:cNvPr id="9" name="Picture 8">
            <a:extLst>
              <a:ext uri="{FF2B5EF4-FFF2-40B4-BE49-F238E27FC236}">
                <a16:creationId xmlns:a16="http://schemas.microsoft.com/office/drawing/2014/main" id="{0C668851-5F9A-8065-82E8-3A586B48168A}"/>
              </a:ext>
            </a:extLst>
          </p:cNvPr>
          <p:cNvPicPr>
            <a:picLocks noChangeAspect="1"/>
          </p:cNvPicPr>
          <p:nvPr/>
        </p:nvPicPr>
        <p:blipFill>
          <a:blip r:embed="rId7"/>
          <a:stretch>
            <a:fillRect/>
          </a:stretch>
        </p:blipFill>
        <p:spPr>
          <a:xfrm>
            <a:off x="941247" y="1185589"/>
            <a:ext cx="5286938" cy="1612556"/>
          </a:xfrm>
          <a:prstGeom prst="rect">
            <a:avLst/>
          </a:prstGeom>
        </p:spPr>
      </p:pic>
      <p:sp>
        <p:nvSpPr>
          <p:cNvPr id="3" name="TextBox 2">
            <a:extLst>
              <a:ext uri="{FF2B5EF4-FFF2-40B4-BE49-F238E27FC236}">
                <a16:creationId xmlns:a16="http://schemas.microsoft.com/office/drawing/2014/main" id="{3BD223D4-B79A-F5C2-27F2-B840DB5ADB9F}"/>
              </a:ext>
            </a:extLst>
          </p:cNvPr>
          <p:cNvSpPr txBox="1"/>
          <p:nvPr/>
        </p:nvSpPr>
        <p:spPr>
          <a:xfrm>
            <a:off x="1656185" y="2769718"/>
            <a:ext cx="4572000" cy="338554"/>
          </a:xfrm>
          <a:prstGeom prst="rect">
            <a:avLst/>
          </a:prstGeom>
          <a:noFill/>
        </p:spPr>
        <p:txBody>
          <a:bodyPr wrap="square">
            <a:spAutoFit/>
          </a:bodyPr>
          <a:lstStyle/>
          <a:p>
            <a:pPr algn="ctr"/>
            <a:r>
              <a:rPr lang="en-IN" sz="1600" b="0" i="0" u="none" strike="noStrike" baseline="0" dirty="0">
                <a:latin typeface="GlyphLessFont"/>
              </a:rPr>
              <a:t>Figure : Dealing with unstructured data</a:t>
            </a:r>
            <a:endParaRPr lang="en-US" sz="1600" dirty="0"/>
          </a:p>
        </p:txBody>
      </p:sp>
    </p:spTree>
    <p:extLst>
      <p:ext uri="{BB962C8B-B14F-4D97-AF65-F5344CB8AC3E}">
        <p14:creationId xmlns:p14="http://schemas.microsoft.com/office/powerpoint/2010/main" val="27417893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AE687-6A77-F23F-ABAA-89C5DF2AA10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63D414E-B38F-E4D7-AA13-E897B225492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FBC37F6-EF45-42DC-63DF-3038AD9A5F4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2F7D3E0-E724-F744-73C0-108103CA4C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17502B5-5C50-C328-45DD-0A08A59D9C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EB5C7B9-C8A4-88A3-D4DE-0E785F0DE8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5504076-217E-63A8-665A-3CFDE798FD9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896257B-CD9D-6D7D-077B-D81DB384132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FB3D8AE-207E-3784-150D-2B6E9DFE6B2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088D804-D699-C6A2-C722-7406F8608A3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11B86C5-58CC-9AD6-DC28-26272F03736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6822C1FF-D8E6-BD82-990E-5B089871934C}"/>
              </a:ext>
            </a:extLst>
          </p:cNvPr>
          <p:cNvSpPr>
            <a:spLocks noGrp="1"/>
          </p:cNvSpPr>
          <p:nvPr>
            <p:ph idx="1"/>
          </p:nvPr>
        </p:nvSpPr>
        <p:spPr>
          <a:xfrm>
            <a:off x="0" y="807286"/>
            <a:ext cx="9144000" cy="4525963"/>
          </a:xfrm>
        </p:spPr>
        <p:txBody>
          <a:bodyPr/>
          <a:lstStyle/>
          <a:p>
            <a:pPr marL="400050" indent="-400050" algn="just">
              <a:lnSpc>
                <a:spcPts val="2400"/>
              </a:lnSpc>
              <a:spcBef>
                <a:spcPts val="0"/>
              </a:spcBef>
              <a:buFont typeface="+mj-lt"/>
              <a:buAutoNum type="romanLcPeriod" startAt="2"/>
            </a:pPr>
            <a:r>
              <a:rPr lang="en-IN" sz="1800" b="1" i="0" u="none" strike="noStrike" baseline="0" dirty="0">
                <a:latin typeface="+mj-lt"/>
              </a:rPr>
              <a:t>Regression analysis</a:t>
            </a:r>
            <a:r>
              <a:rPr lang="en-IN" sz="1800" b="0" i="0" u="none" strike="noStrike" baseline="0" dirty="0">
                <a:latin typeface="+mj-lt"/>
              </a:rPr>
              <a:t>: It helps to predict the relationship between two variables. The variable whose value needs to be predicted is called the dependent variable and the variables which are used to predict the value are referred to as the independent variables.</a:t>
            </a:r>
          </a:p>
          <a:p>
            <a:pPr marL="400050" indent="-400050" algn="just">
              <a:lnSpc>
                <a:spcPts val="2400"/>
              </a:lnSpc>
              <a:spcBef>
                <a:spcPts val="0"/>
              </a:spcBef>
              <a:buFont typeface="+mj-lt"/>
              <a:buAutoNum type="romanLcPeriod" startAt="2"/>
            </a:pPr>
            <a:r>
              <a:rPr lang="en-IN" sz="1800" b="1" i="0" u="none" strike="noStrike" baseline="0" dirty="0">
                <a:latin typeface="+mj-lt"/>
              </a:rPr>
              <a:t>Collaborative filtering</a:t>
            </a:r>
            <a:r>
              <a:rPr lang="en-IN" sz="1800" b="0" i="0" u="none" strike="noStrike" baseline="0" dirty="0">
                <a:latin typeface="+mj-lt"/>
              </a:rPr>
              <a:t>: It is about predicting a user's preference or preferences based on the preferences of a group of users.</a:t>
            </a:r>
            <a:endParaRPr lang="en-IN" sz="1800" b="1" dirty="0">
              <a:solidFill>
                <a:schemeClr val="tx2"/>
              </a:solidFill>
              <a:latin typeface="+mj-lt"/>
            </a:endParaRPr>
          </a:p>
          <a:p>
            <a:pPr marL="0" indent="0">
              <a:buNone/>
            </a:pPr>
            <a:r>
              <a:rPr lang="en-US" sz="1700" dirty="0"/>
              <a:t>        </a:t>
            </a:r>
            <a:r>
              <a:rPr lang="en-US" sz="1700" b="1" dirty="0"/>
              <a:t>            Table:</a:t>
            </a:r>
          </a:p>
        </p:txBody>
      </p:sp>
      <p:pic>
        <p:nvPicPr>
          <p:cNvPr id="9" name="Picture 8">
            <a:extLst>
              <a:ext uri="{FF2B5EF4-FFF2-40B4-BE49-F238E27FC236}">
                <a16:creationId xmlns:a16="http://schemas.microsoft.com/office/drawing/2014/main" id="{68C9526C-D7B6-B191-6AC1-3C1FBE4D7008}"/>
              </a:ext>
            </a:extLst>
          </p:cNvPr>
          <p:cNvPicPr>
            <a:picLocks noChangeAspect="1"/>
          </p:cNvPicPr>
          <p:nvPr/>
        </p:nvPicPr>
        <p:blipFill>
          <a:blip r:embed="rId7"/>
          <a:srcRect t="3724" r="32" b="6897"/>
          <a:stretch/>
        </p:blipFill>
        <p:spPr>
          <a:xfrm>
            <a:off x="755575" y="2904977"/>
            <a:ext cx="7778183" cy="1653058"/>
          </a:xfrm>
          <a:prstGeom prst="rect">
            <a:avLst/>
          </a:prstGeom>
        </p:spPr>
      </p:pic>
      <p:pic>
        <p:nvPicPr>
          <p:cNvPr id="15" name="Picture 14">
            <a:extLst>
              <a:ext uri="{FF2B5EF4-FFF2-40B4-BE49-F238E27FC236}">
                <a16:creationId xmlns:a16="http://schemas.microsoft.com/office/drawing/2014/main" id="{D6A1ECD1-7286-F898-82B8-DB98C9A82B05}"/>
              </a:ext>
            </a:extLst>
          </p:cNvPr>
          <p:cNvPicPr>
            <a:picLocks noChangeAspect="1"/>
          </p:cNvPicPr>
          <p:nvPr/>
        </p:nvPicPr>
        <p:blipFill>
          <a:blip r:embed="rId8"/>
          <a:stretch>
            <a:fillRect/>
          </a:stretch>
        </p:blipFill>
        <p:spPr>
          <a:xfrm>
            <a:off x="1732406" y="2445759"/>
            <a:ext cx="5591175" cy="333375"/>
          </a:xfrm>
          <a:prstGeom prst="rect">
            <a:avLst/>
          </a:prstGeom>
        </p:spPr>
      </p:pic>
      <p:sp>
        <p:nvSpPr>
          <p:cNvPr id="17" name="TextBox 16">
            <a:extLst>
              <a:ext uri="{FF2B5EF4-FFF2-40B4-BE49-F238E27FC236}">
                <a16:creationId xmlns:a16="http://schemas.microsoft.com/office/drawing/2014/main" id="{48FB9303-A269-6022-26B0-9E103B2F44D9}"/>
              </a:ext>
            </a:extLst>
          </p:cNvPr>
          <p:cNvSpPr txBox="1"/>
          <p:nvPr/>
        </p:nvSpPr>
        <p:spPr>
          <a:xfrm>
            <a:off x="4573" y="4557579"/>
            <a:ext cx="9046844" cy="1711366"/>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IN" b="0" i="0" u="none" strike="noStrike" baseline="0" dirty="0">
                <a:latin typeface="+mj-lt"/>
              </a:rPr>
              <a:t>We are looking at predicting whether User 4 will prefer to learn using videos or is a textual learner depending on one or a couple of his or her known preferences. </a:t>
            </a:r>
          </a:p>
          <a:p>
            <a:pPr marL="285750" indent="-285750" algn="just">
              <a:lnSpc>
                <a:spcPct val="150000"/>
              </a:lnSpc>
              <a:buFont typeface="Wingdings" panose="05000000000000000000" pitchFamily="2" charset="2"/>
              <a:buChar char="§"/>
            </a:pPr>
            <a:r>
              <a:rPr lang="en-IN" b="0" i="0" u="none" strike="noStrike" baseline="0" dirty="0">
                <a:latin typeface="+mj-lt"/>
              </a:rPr>
              <a:t>We </a:t>
            </a:r>
            <a:r>
              <a:rPr lang="en-IN" b="0" i="0" u="none" strike="noStrike" baseline="0" dirty="0" err="1">
                <a:latin typeface="+mj-lt"/>
              </a:rPr>
              <a:t>analyze</a:t>
            </a:r>
            <a:r>
              <a:rPr lang="en-IN" b="0" i="0" u="none" strike="noStrike" baseline="0" dirty="0">
                <a:latin typeface="+mj-lt"/>
              </a:rPr>
              <a:t> the preferences of similar user profiles and on the basis of it, predict that User 4 will also like to learn using videos and is not </a:t>
            </a:r>
            <a:r>
              <a:rPr lang="en-US" b="0" i="0" u="none" strike="noStrike" baseline="0" dirty="0">
                <a:latin typeface="+mj-lt"/>
              </a:rPr>
              <a:t>a textual learner.</a:t>
            </a:r>
            <a:endParaRPr lang="en-US" dirty="0">
              <a:latin typeface="+mj-lt"/>
            </a:endParaRPr>
          </a:p>
        </p:txBody>
      </p:sp>
    </p:spTree>
    <p:extLst>
      <p:ext uri="{BB962C8B-B14F-4D97-AF65-F5344CB8AC3E}">
        <p14:creationId xmlns:p14="http://schemas.microsoft.com/office/powerpoint/2010/main" val="570022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D9F73-0F4B-10E6-0D04-A7C8AFFC53F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DE4A588-4D68-6561-90D6-788B62841EE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16FA4EE-07F9-F6D0-43C9-6A212D65F1E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46DF94C-E54C-09C6-6EA9-3EF80A77F7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E68F065-8ADE-F911-FB01-930ED91F568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EA2A839-C681-5396-1085-4887B9A8D3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D3E660F-A61C-9631-6E39-11CDF501F7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D70C281-4998-57B2-FC96-D9B52D11573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82F7743-F94F-D434-A931-A6629DD7BD9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3A64414-D6D1-FB72-ADF0-BEDB271CB8D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2F68209-AEB7-19FE-B4C0-BC5265C47CC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7E8452BB-60E6-6AC2-3E48-36E1CDBB7881}"/>
              </a:ext>
            </a:extLst>
          </p:cNvPr>
          <p:cNvSpPr>
            <a:spLocks noGrp="1"/>
          </p:cNvSpPr>
          <p:nvPr>
            <p:ph idx="1"/>
          </p:nvPr>
        </p:nvSpPr>
        <p:spPr>
          <a:xfrm>
            <a:off x="107504" y="848892"/>
            <a:ext cx="8784976" cy="5277271"/>
          </a:xfrm>
        </p:spPr>
        <p:txBody>
          <a:bodyPr>
            <a:noAutofit/>
          </a:bodyPr>
          <a:lstStyle/>
          <a:p>
            <a:pPr algn="just">
              <a:buFont typeface="+mj-lt"/>
              <a:buAutoNum type="arabicPeriod" startAt="2"/>
            </a:pPr>
            <a:r>
              <a:rPr lang="en-IN" sz="1900" b="1" i="0" u="none" strike="noStrike" baseline="0" dirty="0">
                <a:latin typeface="+mj-lt"/>
              </a:rPr>
              <a:t>Text analytics or text mining</a:t>
            </a:r>
            <a:r>
              <a:rPr lang="en-IN" sz="1900" b="0" i="0" u="none" strike="noStrike" baseline="0" dirty="0">
                <a:latin typeface="+mj-lt"/>
              </a:rPr>
              <a:t>: Compared to the structured data stored in relational databases, text is largely unstructured, amorphous, and difficult to deal with algorithmically. Text mining is the process of gleaning high quality and meaningful information (through devising of patterns and trends by means of statistical pattern learning) from text. It includes tasks such as text categorization, text clustering, </a:t>
            </a:r>
            <a:r>
              <a:rPr lang="fr-FR" sz="1900" b="0" i="0" u="none" strike="noStrike" baseline="0" dirty="0">
                <a:latin typeface="+mj-lt"/>
              </a:rPr>
              <a:t>sentiment </a:t>
            </a:r>
            <a:r>
              <a:rPr lang="fr-FR" sz="1900" b="0" i="0" u="none" strike="noStrike" baseline="0" dirty="0" err="1">
                <a:latin typeface="+mj-lt"/>
              </a:rPr>
              <a:t>analysis</a:t>
            </a:r>
            <a:r>
              <a:rPr lang="fr-FR" sz="1900" b="0" i="0" u="none" strike="noStrike" baseline="0" dirty="0">
                <a:latin typeface="+mj-lt"/>
              </a:rPr>
              <a:t>, concept/</a:t>
            </a:r>
            <a:r>
              <a:rPr lang="fr-FR" sz="1900" b="0" i="0" u="none" strike="noStrike" baseline="0" dirty="0" err="1">
                <a:latin typeface="+mj-lt"/>
              </a:rPr>
              <a:t>entity</a:t>
            </a:r>
            <a:r>
              <a:rPr lang="fr-FR" sz="1900" b="0" i="0" u="none" strike="noStrike" baseline="0" dirty="0">
                <a:latin typeface="+mj-lt"/>
              </a:rPr>
              <a:t> extraction, etc. </a:t>
            </a:r>
          </a:p>
          <a:p>
            <a:pPr algn="just">
              <a:buFont typeface="+mj-lt"/>
              <a:buAutoNum type="arabicPeriod" startAt="2"/>
            </a:pPr>
            <a:r>
              <a:rPr lang="en-IN" sz="1900" b="1" i="0" u="none" strike="noStrike" baseline="0" dirty="0">
                <a:latin typeface="+mj-lt"/>
              </a:rPr>
              <a:t>Natural language processing (NLP</a:t>
            </a:r>
            <a:r>
              <a:rPr lang="en-IN" sz="1900" b="0" i="0" u="none" strike="noStrike" baseline="0" dirty="0">
                <a:latin typeface="+mj-lt"/>
              </a:rPr>
              <a:t>): It is related to the area of human computer interaction. It is about enabling computers to understand human or natural language input. </a:t>
            </a:r>
          </a:p>
          <a:p>
            <a:pPr algn="just">
              <a:buFont typeface="+mj-lt"/>
              <a:buAutoNum type="arabicPeriod" startAt="2"/>
            </a:pPr>
            <a:r>
              <a:rPr lang="en-IN" sz="1900" b="1" i="0" u="none" strike="noStrike" baseline="0" dirty="0">
                <a:latin typeface="+mj-lt"/>
              </a:rPr>
              <a:t>Noisy text analytics:</a:t>
            </a:r>
            <a:r>
              <a:rPr lang="en-IN" sz="1900" b="0" i="0" u="none" strike="noStrike" baseline="0" dirty="0">
                <a:latin typeface="+mj-lt"/>
              </a:rPr>
              <a:t> It is the process of extracting structured or semi-structured information from noisy unstructured data such as chats, blogs, wikis, </a:t>
            </a:r>
            <a:r>
              <a:rPr lang="en-IN" sz="1900" dirty="0">
                <a:latin typeface="+mj-lt"/>
              </a:rPr>
              <a:t>e</a:t>
            </a:r>
            <a:r>
              <a:rPr lang="en-IN" sz="1900" b="0" i="0" u="none" strike="noStrike" baseline="0" dirty="0">
                <a:latin typeface="+mj-lt"/>
              </a:rPr>
              <a:t>mails, message-boards, text messages, etc. The noisy unstructured data usually comprises one or more of the following; Spelling mistakes, abbreviations, acronyms, non-standard words, missing punctuation, missing letter case, filler words such as “</a:t>
            </a:r>
            <a:r>
              <a:rPr lang="en-IN" sz="1900" b="0" i="0" u="none" strike="noStrike" baseline="0" dirty="0" err="1">
                <a:latin typeface="+mj-lt"/>
              </a:rPr>
              <a:t>ub</a:t>
            </a:r>
            <a:r>
              <a:rPr lang="en-IN" sz="1900" b="0" i="0" u="none" strike="noStrike" baseline="0" dirty="0">
                <a:latin typeface="+mj-lt"/>
              </a:rPr>
              <a:t>”, “um”, etc.</a:t>
            </a:r>
            <a:endParaRPr lang="en-US" sz="1900" dirty="0">
              <a:latin typeface="+mj-lt"/>
            </a:endParaRPr>
          </a:p>
        </p:txBody>
      </p:sp>
    </p:spTree>
    <p:extLst>
      <p:ext uri="{BB962C8B-B14F-4D97-AF65-F5344CB8AC3E}">
        <p14:creationId xmlns:p14="http://schemas.microsoft.com/office/powerpoint/2010/main" val="1445254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966C6-46DE-72DD-3BC1-B7D5F3E5E20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4133769-13AB-D9DB-01BE-B8A23E11A87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B03BAA0-85CD-F237-ADD2-3847A864735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91C574C-1178-0AC0-6ECE-6BC6E36A9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92FB863-8126-1CC2-04C1-BC64347991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42B11AF-ECD0-A1C6-537A-566ED38F53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10D4DBEC-0B39-5FD1-68CE-8EEA789B0CB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0F85114-9EAD-C770-0AC7-D1D9DAC0DA2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9DFE01C-818F-A89F-411C-39412BC273A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87112F9-F97E-0EB8-4A0D-3F1A5D4B57D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C45B7C5-530D-8DFD-7958-0AD0CFC3663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9FD6F765-A9C9-8374-32B9-627A20D361B6}"/>
              </a:ext>
            </a:extLst>
          </p:cNvPr>
          <p:cNvSpPr>
            <a:spLocks noGrp="1"/>
          </p:cNvSpPr>
          <p:nvPr>
            <p:ph idx="1"/>
          </p:nvPr>
        </p:nvSpPr>
        <p:spPr>
          <a:xfrm>
            <a:off x="179511" y="840751"/>
            <a:ext cx="8871905" cy="5269843"/>
          </a:xfrm>
        </p:spPr>
        <p:txBody>
          <a:bodyPr>
            <a:normAutofit/>
          </a:bodyPr>
          <a:lstStyle/>
          <a:p>
            <a:pPr algn="just">
              <a:lnSpc>
                <a:spcPct val="150000"/>
              </a:lnSpc>
              <a:spcBef>
                <a:spcPts val="0"/>
              </a:spcBef>
              <a:buFont typeface="+mj-lt"/>
              <a:buAutoNum type="arabicPeriod" startAt="5"/>
            </a:pPr>
            <a:r>
              <a:rPr lang="en-IN" sz="1800" b="1" i="0" u="none" strike="noStrike" baseline="0" dirty="0">
                <a:latin typeface="+mj-lt"/>
              </a:rPr>
              <a:t>Manual tagging with metadata</a:t>
            </a:r>
            <a:r>
              <a:rPr lang="en-IN" sz="1800" b="0" i="0" u="none" strike="noStrike" baseline="0" dirty="0">
                <a:latin typeface="+mj-lt"/>
              </a:rPr>
              <a:t>: This is about tagging manually with adequate metadata to provide the requisite semantics to understand unstructured data.</a:t>
            </a:r>
          </a:p>
          <a:p>
            <a:pPr algn="just">
              <a:lnSpc>
                <a:spcPct val="150000"/>
              </a:lnSpc>
              <a:spcBef>
                <a:spcPts val="0"/>
              </a:spcBef>
              <a:buFont typeface="+mj-lt"/>
              <a:buAutoNum type="arabicPeriod" startAt="5"/>
            </a:pPr>
            <a:r>
              <a:rPr lang="en-IN" sz="1800" b="1" i="0" u="none" strike="noStrike" baseline="0" dirty="0">
                <a:latin typeface="+mj-lt"/>
              </a:rPr>
              <a:t>Part-of-speech tagging</a:t>
            </a:r>
            <a:r>
              <a:rPr lang="en-IN" sz="1800" b="0" i="0" u="none" strike="noStrike" baseline="0" dirty="0">
                <a:latin typeface="+mj-lt"/>
              </a:rPr>
              <a:t>: It is also called POS or POST or grammatical tagging. It is the process of reading text and tagging </a:t>
            </a:r>
            <a:r>
              <a:rPr lang="en-IN" sz="1800" dirty="0">
                <a:latin typeface="+mj-lt"/>
              </a:rPr>
              <a:t>each</a:t>
            </a:r>
            <a:r>
              <a:rPr lang="en-IN" sz="1800" b="0" i="0" u="none" strike="noStrike" baseline="0" dirty="0">
                <a:latin typeface="+mj-lt"/>
              </a:rPr>
              <a:t> word in the sentence as belonging to a particular part of speech such as </a:t>
            </a:r>
            <a:r>
              <a:rPr lang="fr-FR" sz="1800" b="0" i="0" u="none" strike="noStrike" baseline="0" dirty="0">
                <a:latin typeface="+mj-lt"/>
              </a:rPr>
              <a:t>“</a:t>
            </a:r>
            <a:r>
              <a:rPr lang="fr-FR" sz="1800" b="0" i="0" u="none" strike="noStrike" baseline="0" dirty="0" err="1">
                <a:latin typeface="+mj-lt"/>
              </a:rPr>
              <a:t>noun</a:t>
            </a:r>
            <a:r>
              <a:rPr lang="fr-FR" sz="1800" b="0" i="0" u="none" strike="noStrike" baseline="0" dirty="0">
                <a:latin typeface="+mj-lt"/>
              </a:rPr>
              <a:t>”, “</a:t>
            </a:r>
            <a:r>
              <a:rPr lang="fr-FR" sz="1800" b="0" i="0" u="none" strike="noStrike" baseline="0" dirty="0" err="1">
                <a:latin typeface="+mj-lt"/>
              </a:rPr>
              <a:t>verb</a:t>
            </a:r>
            <a:r>
              <a:rPr lang="fr-FR" sz="1800" b="0" i="0" u="none" strike="noStrike" baseline="0" dirty="0">
                <a:latin typeface="+mj-lt"/>
              </a:rPr>
              <a:t>”, “adjective”, etc. </a:t>
            </a:r>
          </a:p>
          <a:p>
            <a:pPr algn="just">
              <a:lnSpc>
                <a:spcPct val="150000"/>
              </a:lnSpc>
              <a:spcBef>
                <a:spcPts val="0"/>
              </a:spcBef>
              <a:buFont typeface="+mj-lt"/>
              <a:buAutoNum type="arabicPeriod" startAt="5"/>
            </a:pPr>
            <a:r>
              <a:rPr lang="en-IN" sz="1800" b="1" i="0" u="none" strike="noStrike" baseline="0" dirty="0">
                <a:latin typeface="+mj-lt"/>
              </a:rPr>
              <a:t>Unstructured Information Management Architecture (UIMA): </a:t>
            </a:r>
            <a:r>
              <a:rPr lang="en-IN" sz="1800" b="0" i="0" u="none" strike="noStrike" baseline="0" dirty="0">
                <a:latin typeface="+mj-lt"/>
              </a:rPr>
              <a:t>It is an open source platform from IBM. It is used for real-time content analytics. It is about processing text and other unstructured data to find latent meaning and relevant relationship buried therein. </a:t>
            </a:r>
          </a:p>
        </p:txBody>
      </p:sp>
    </p:spTree>
    <p:extLst>
      <p:ext uri="{BB962C8B-B14F-4D97-AF65-F5344CB8AC3E}">
        <p14:creationId xmlns:p14="http://schemas.microsoft.com/office/powerpoint/2010/main" val="1635890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FC357-C62F-643A-0506-3351F8AA045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3B7AE0E-E604-FDE2-5CEB-3268FB5C7C7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61C3EC7-6C2D-6CE0-43DA-62D15EB9BB7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EE5753D-FADB-47A5-1F43-A39820904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855EC3F-D7AC-00B2-C478-78DC56583A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FCBFD49-9C11-6877-D0ED-A6FB5786F4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B855A68-EC0D-AF47-8DA8-DCBAB8224DC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4D32369-A638-B84C-E2A1-24D3E3DA0F5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9F80E10-EB79-C18C-911B-80F46293A11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E652263-D5EB-14BE-0B78-25FD38F50BD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2C126DC-399D-A00E-2DD5-34A65C87F1A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graphicFrame>
        <p:nvGraphicFramePr>
          <p:cNvPr id="2" name="Table 1">
            <a:extLst>
              <a:ext uri="{FF2B5EF4-FFF2-40B4-BE49-F238E27FC236}">
                <a16:creationId xmlns:a16="http://schemas.microsoft.com/office/drawing/2014/main" id="{01C42963-9ED1-0C0C-2F9E-F2DFCDB29E8F}"/>
              </a:ext>
            </a:extLst>
          </p:cNvPr>
          <p:cNvGraphicFramePr>
            <a:graphicFrameLocks noGrp="1"/>
          </p:cNvGraphicFramePr>
          <p:nvPr>
            <p:extLst>
              <p:ext uri="{D42A27DB-BD31-4B8C-83A1-F6EECF244321}">
                <p14:modId xmlns:p14="http://schemas.microsoft.com/office/powerpoint/2010/main" val="2581337602"/>
              </p:ext>
            </p:extLst>
          </p:nvPr>
        </p:nvGraphicFramePr>
        <p:xfrm>
          <a:off x="158672" y="865743"/>
          <a:ext cx="8805816" cy="5443577"/>
        </p:xfrm>
        <a:graphic>
          <a:graphicData uri="http://schemas.openxmlformats.org/drawingml/2006/table">
            <a:tbl>
              <a:tblPr/>
              <a:tblGrid>
                <a:gridCol w="2201454">
                  <a:extLst>
                    <a:ext uri="{9D8B030D-6E8A-4147-A177-3AD203B41FA5}">
                      <a16:colId xmlns:a16="http://schemas.microsoft.com/office/drawing/2014/main" val="69414577"/>
                    </a:ext>
                  </a:extLst>
                </a:gridCol>
                <a:gridCol w="2201454">
                  <a:extLst>
                    <a:ext uri="{9D8B030D-6E8A-4147-A177-3AD203B41FA5}">
                      <a16:colId xmlns:a16="http://schemas.microsoft.com/office/drawing/2014/main" val="1890275702"/>
                    </a:ext>
                  </a:extLst>
                </a:gridCol>
                <a:gridCol w="2201454">
                  <a:extLst>
                    <a:ext uri="{9D8B030D-6E8A-4147-A177-3AD203B41FA5}">
                      <a16:colId xmlns:a16="http://schemas.microsoft.com/office/drawing/2014/main" val="4165391830"/>
                    </a:ext>
                  </a:extLst>
                </a:gridCol>
                <a:gridCol w="2201454">
                  <a:extLst>
                    <a:ext uri="{9D8B030D-6E8A-4147-A177-3AD203B41FA5}">
                      <a16:colId xmlns:a16="http://schemas.microsoft.com/office/drawing/2014/main" val="2465699508"/>
                    </a:ext>
                  </a:extLst>
                </a:gridCol>
              </a:tblGrid>
              <a:tr h="429679">
                <a:tc>
                  <a:txBody>
                    <a:bodyPr/>
                    <a:lstStyle/>
                    <a:p>
                      <a:pPr algn="ctr" fontAlgn="base"/>
                      <a:r>
                        <a:rPr lang="en-IN" sz="1400" b="1" dirty="0">
                          <a:effectLst/>
                        </a:rPr>
                        <a:t>Properties</a:t>
                      </a:r>
                    </a:p>
                  </a:txBody>
                  <a:tcPr marL="18227" marR="18227" marT="36454" marB="364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ase"/>
                      <a:r>
                        <a:rPr lang="en-IN" sz="1400" b="1" dirty="0">
                          <a:effectLst/>
                        </a:rPr>
                        <a:t>Structured data</a:t>
                      </a:r>
                    </a:p>
                  </a:txBody>
                  <a:tcPr marL="36454" marR="36454" marT="36454" marB="364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ase"/>
                      <a:r>
                        <a:rPr lang="en-IN" sz="1400" b="1" dirty="0">
                          <a:effectLst/>
                        </a:rPr>
                        <a:t>Semi-structured data</a:t>
                      </a:r>
                    </a:p>
                  </a:txBody>
                  <a:tcPr marL="36454" marR="36454" marT="36454" marB="364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ase"/>
                      <a:r>
                        <a:rPr lang="en-IN" sz="1400" b="1" dirty="0">
                          <a:effectLst/>
                        </a:rPr>
                        <a:t>Unstructured data</a:t>
                      </a:r>
                    </a:p>
                  </a:txBody>
                  <a:tcPr marL="36454" marR="36454" marT="36454" marB="3645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530566132"/>
                  </a:ext>
                </a:extLst>
              </a:tr>
              <a:tr h="681766">
                <a:tc>
                  <a:txBody>
                    <a:bodyPr/>
                    <a:lstStyle/>
                    <a:p>
                      <a:pPr algn="l" fontAlgn="ctr"/>
                      <a:r>
                        <a:rPr lang="en-IN" sz="1400" b="0" dirty="0">
                          <a:effectLst/>
                        </a:rPr>
                        <a:t>Technology</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dirty="0">
                          <a:effectLst/>
                        </a:rPr>
                        <a:t>It is based on Relational database table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 is based on XML/RDF(Resource Description Framework).</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 is based on character and binary data</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356094633"/>
                  </a:ext>
                </a:extLst>
              </a:tr>
              <a:tr h="681766">
                <a:tc>
                  <a:txBody>
                    <a:bodyPr/>
                    <a:lstStyle/>
                    <a:p>
                      <a:pPr algn="l" fontAlgn="ctr"/>
                      <a:r>
                        <a:rPr lang="en-IN" sz="1400" b="0">
                          <a:effectLst/>
                        </a:rPr>
                        <a:t>Transaction management</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Matured transaction and various concurrency techniques</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Transaction is adapted from DBMS not matured</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No transaction management and no concurrency</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040105969"/>
                  </a:ext>
                </a:extLst>
              </a:tr>
              <a:tr h="681766">
                <a:tc>
                  <a:txBody>
                    <a:bodyPr/>
                    <a:lstStyle/>
                    <a:p>
                      <a:pPr algn="l" fontAlgn="ctr"/>
                      <a:r>
                        <a:rPr lang="en-IN" sz="1400" b="0">
                          <a:effectLst/>
                        </a:rPr>
                        <a:t>Version management</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Versioning over tuples,row,tables</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dirty="0">
                          <a:effectLst/>
                        </a:rPr>
                        <a:t>Versioning over tuples or graph is possible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IN" sz="1400" b="0">
                          <a:effectLst/>
                        </a:rPr>
                        <a:t>Versioned as a whole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61529259"/>
                  </a:ext>
                </a:extLst>
              </a:tr>
              <a:tr h="900543">
                <a:tc>
                  <a:txBody>
                    <a:bodyPr/>
                    <a:lstStyle/>
                    <a:p>
                      <a:pPr algn="l" fontAlgn="ctr"/>
                      <a:r>
                        <a:rPr lang="en-IN" sz="1400" b="0">
                          <a:effectLst/>
                        </a:rPr>
                        <a:t>Flexibility</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 is schema dependent and less flexible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dirty="0">
                          <a:effectLst/>
                        </a:rPr>
                        <a:t>It is more flexible than structured data but less flexible than unstructured data</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 is more flexible and there is absence of schema</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810133515"/>
                  </a:ext>
                </a:extLst>
              </a:tr>
              <a:tr h="681766">
                <a:tc>
                  <a:txBody>
                    <a:bodyPr/>
                    <a:lstStyle/>
                    <a:p>
                      <a:pPr algn="l" fontAlgn="ctr"/>
                      <a:r>
                        <a:rPr lang="en-IN" sz="1400" b="0">
                          <a:effectLst/>
                        </a:rPr>
                        <a:t>Scalability</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 is very difficult to scale DB schema</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It’s scaling is simpler than structured data</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IN" sz="1400" b="0">
                          <a:effectLst/>
                        </a:rPr>
                        <a:t>It is more scalable.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174051338"/>
                  </a:ext>
                </a:extLst>
              </a:tr>
              <a:tr h="474155">
                <a:tc>
                  <a:txBody>
                    <a:bodyPr/>
                    <a:lstStyle/>
                    <a:p>
                      <a:pPr algn="l" fontAlgn="ctr"/>
                      <a:r>
                        <a:rPr lang="en-IN" sz="1400" b="0">
                          <a:effectLst/>
                        </a:rPr>
                        <a:t>Robustness</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IN" sz="1400" b="0">
                          <a:effectLst/>
                        </a:rPr>
                        <a:t>Very robust</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New technology, not very spread</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IN" sz="1400" b="0">
                          <a:effectLst/>
                        </a:rPr>
                        <a:t>—</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68994109"/>
                  </a:ext>
                </a:extLst>
              </a:tr>
              <a:tr h="681766">
                <a:tc>
                  <a:txBody>
                    <a:bodyPr/>
                    <a:lstStyle/>
                    <a:p>
                      <a:pPr algn="l" fontAlgn="ctr"/>
                      <a:r>
                        <a:rPr lang="en-IN" sz="1400" b="0" dirty="0">
                          <a:effectLst/>
                        </a:rPr>
                        <a:t>Query performance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dirty="0">
                          <a:effectLst/>
                        </a:rPr>
                        <a:t>Structured query allow complex joining </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a:effectLst/>
                        </a:rPr>
                        <a:t>Queries over anonymous nodes are possible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ctr"/>
                      <a:r>
                        <a:rPr lang="en-US" sz="1400" b="0" dirty="0">
                          <a:effectLst/>
                        </a:rPr>
                        <a:t>Only textual queries are possible</a:t>
                      </a:r>
                    </a:p>
                  </a:txBody>
                  <a:tcPr marL="36454" marR="36454" marT="51035" marB="510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416725886"/>
                  </a:ext>
                </a:extLst>
              </a:tr>
            </a:tbl>
          </a:graphicData>
        </a:graphic>
      </p:graphicFrame>
    </p:spTree>
    <p:extLst>
      <p:ext uri="{BB962C8B-B14F-4D97-AF65-F5344CB8AC3E}">
        <p14:creationId xmlns:p14="http://schemas.microsoft.com/office/powerpoint/2010/main" val="17239655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05AF9-A3DD-8434-309D-79539286463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5A7DD79-0A57-F027-D397-DB6DE1C3CDA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3DA5FF2-6B70-00E7-F143-EDABFB7DBF4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6D357B6-7BB8-2164-8900-883785BE14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ACB0E94-AFF1-2DE4-E6CD-5E53E6BFA9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B5D15E0-7233-CC05-3BBB-D837F9A95C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68345A6-C6A6-D5AA-83A7-444AF86391B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6BC63A1-8427-5B08-32C0-054C15EB318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8092DB1-A392-352B-E030-9C5DA92DA5D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8ABE485-8C14-971F-82FF-44CF5F27583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FFE475A-BD91-E53F-DFC7-45DC520AA3E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852E0435-FF95-AA2B-1109-DB6C1B446300}"/>
              </a:ext>
            </a:extLst>
          </p:cNvPr>
          <p:cNvSpPr>
            <a:spLocks noGrp="1"/>
          </p:cNvSpPr>
          <p:nvPr>
            <p:ph type="title"/>
          </p:nvPr>
        </p:nvSpPr>
        <p:spPr>
          <a:xfrm>
            <a:off x="0" y="753506"/>
            <a:ext cx="8229600" cy="566113"/>
          </a:xfrm>
        </p:spPr>
        <p:txBody>
          <a:bodyPr>
            <a:normAutofit/>
          </a:bodyPr>
          <a:lstStyle/>
          <a:p>
            <a:pPr algn="l"/>
            <a:r>
              <a:rPr lang="en-IN" sz="2000" b="1" dirty="0">
                <a:solidFill>
                  <a:srgbClr val="C00000"/>
                </a:solidFill>
              </a:rPr>
              <a:t>Classroom Exercise</a:t>
            </a:r>
            <a:endParaRPr lang="en-US" sz="2000" b="1" dirty="0">
              <a:solidFill>
                <a:srgbClr val="C00000"/>
              </a:solidFill>
            </a:endParaRPr>
          </a:p>
        </p:txBody>
      </p:sp>
      <p:pic>
        <p:nvPicPr>
          <p:cNvPr id="14" name="Content Placeholder 13">
            <a:extLst>
              <a:ext uri="{FF2B5EF4-FFF2-40B4-BE49-F238E27FC236}">
                <a16:creationId xmlns:a16="http://schemas.microsoft.com/office/drawing/2014/main" id="{C0EDB884-C4A8-53BD-4473-1121A9A4CF2A}"/>
              </a:ext>
            </a:extLst>
          </p:cNvPr>
          <p:cNvPicPr>
            <a:picLocks noGrp="1" noChangeAspect="1"/>
          </p:cNvPicPr>
          <p:nvPr>
            <p:ph idx="1"/>
          </p:nvPr>
        </p:nvPicPr>
        <p:blipFill>
          <a:blip r:embed="rId7"/>
          <a:stretch>
            <a:fillRect/>
          </a:stretch>
        </p:blipFill>
        <p:spPr>
          <a:xfrm>
            <a:off x="611560" y="1463522"/>
            <a:ext cx="7825209" cy="3765678"/>
          </a:xfrm>
        </p:spPr>
      </p:pic>
    </p:spTree>
    <p:extLst>
      <p:ext uri="{BB962C8B-B14F-4D97-AF65-F5344CB8AC3E}">
        <p14:creationId xmlns:p14="http://schemas.microsoft.com/office/powerpoint/2010/main" val="828685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9C2E0-CFCC-D161-BC57-411379240F2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4089904-A9C8-734D-D765-387D74AF7DE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00ECCF5-1C70-DD32-8EB5-B2542BA34F2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24716F4-5C21-82D1-9EEE-907C728CA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3C846BB-FA9F-C36C-0889-8F4CD8FF3C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AD4192A-F67D-4CC9-3005-9583EE21E0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1243622-6DB4-A06C-E02A-6AC112487BB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0746BB5-1384-33A4-CC46-ACBA3AFAF83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2F43889-4F4D-10FE-690C-B3022944F13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D34BFE6-3253-8560-792A-827CD0A1149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E5011E6-51FD-4EB8-DBC0-CA7EB505D5D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96DA349D-7FBF-BD01-FBC3-63A101A94718}"/>
              </a:ext>
            </a:extLst>
          </p:cNvPr>
          <p:cNvPicPr>
            <a:picLocks noGrp="1" noChangeAspect="1"/>
          </p:cNvPicPr>
          <p:nvPr>
            <p:ph idx="1"/>
          </p:nvPr>
        </p:nvPicPr>
        <p:blipFill>
          <a:blip r:embed="rId7"/>
          <a:stretch>
            <a:fillRect/>
          </a:stretch>
        </p:blipFill>
        <p:spPr>
          <a:xfrm>
            <a:off x="657403" y="1477639"/>
            <a:ext cx="7052411" cy="2066091"/>
          </a:xfrm>
        </p:spPr>
      </p:pic>
    </p:spTree>
    <p:extLst>
      <p:ext uri="{BB962C8B-B14F-4D97-AF65-F5344CB8AC3E}">
        <p14:creationId xmlns:p14="http://schemas.microsoft.com/office/powerpoint/2010/main" val="3455748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E40C-BC9A-42D0-7741-816C369C7EE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4EA512B-DCAF-0BB1-F881-C53F1177E77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52F9DF9-BC8C-7F8E-90A5-61E0269A352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DA245B6-EA5F-F0A2-13AA-05B854EAD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DE5B6B5-0DBA-CF1C-5ACC-81C0AED299B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613F0D7-E3D5-0C15-FC45-6C323FA0AD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A14B949-B792-31EA-1A51-CF314FFFF55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9BD8AD5-C0EF-3B14-FE1E-EDF1BDFF277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1A9B21F-F33A-6035-F3CA-D5B50529AA6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1E39B52-CBFF-6E2D-16DA-1CD4090CB96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894C44F-4A06-A98F-ACB1-4B97E5CCE68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6F56FF3-9D9D-F83C-E5F0-D120E96CDC88}"/>
              </a:ext>
            </a:extLst>
          </p:cNvPr>
          <p:cNvSpPr>
            <a:spLocks noGrp="1"/>
          </p:cNvSpPr>
          <p:nvPr>
            <p:ph type="title"/>
          </p:nvPr>
        </p:nvSpPr>
        <p:spPr>
          <a:xfrm>
            <a:off x="107504" y="886830"/>
            <a:ext cx="8784976" cy="802109"/>
          </a:xfrm>
        </p:spPr>
        <p:txBody>
          <a:bodyPr>
            <a:normAutofit/>
          </a:bodyPr>
          <a:lstStyle/>
          <a:p>
            <a:pPr algn="l"/>
            <a:r>
              <a:rPr lang="en-IN" sz="2000" b="1" dirty="0">
                <a:solidFill>
                  <a:srgbClr val="C00000"/>
                </a:solidFill>
                <a:latin typeface="Times New Roman" panose="02020603050405020304" pitchFamily="18" charset="0"/>
                <a:cs typeface="Times New Roman" panose="02020603050405020304" pitchFamily="18" charset="0"/>
              </a:rPr>
              <a:t>Introduction </a:t>
            </a:r>
            <a:endParaRPr lang="en-US" sz="2000" b="1" dirty="0">
              <a:solidFill>
                <a:srgbClr val="C00000"/>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17512FCD-8076-BF85-3676-B47AB064F4D8}"/>
              </a:ext>
            </a:extLst>
          </p:cNvPr>
          <p:cNvSpPr>
            <a:spLocks noGrp="1"/>
          </p:cNvSpPr>
          <p:nvPr>
            <p:ph idx="1"/>
          </p:nvPr>
        </p:nvSpPr>
        <p:spPr>
          <a:xfrm>
            <a:off x="107504" y="1521104"/>
            <a:ext cx="9031924" cy="4900057"/>
          </a:xfrm>
        </p:spPr>
        <p:txBody>
          <a:bodyPr>
            <a:noAutofit/>
          </a:bodyPr>
          <a:lstStyle/>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Data is present internal to the enterprise and also exists outside the four walls and firewalls of the enterprise. </a:t>
            </a:r>
          </a:p>
          <a:p>
            <a:pPr algn="just">
              <a:lnSpc>
                <a:spcPct val="150000"/>
              </a:lnSpc>
              <a:spcBef>
                <a:spcPts val="0"/>
              </a:spcBef>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Data is present in homogeneous sources as well as in heterogeneous sources. </a:t>
            </a:r>
          </a:p>
          <a:p>
            <a:pPr marL="0" indent="0" algn="just">
              <a:lnSpc>
                <a:spcPct val="150000"/>
              </a:lnSpc>
              <a:spcBef>
                <a:spcPts val="0"/>
              </a:spcBef>
              <a:buNone/>
            </a:pPr>
            <a:r>
              <a:rPr lang="en-IN" sz="2000" dirty="0">
                <a:latin typeface="Times New Roman" panose="02020603050405020304" pitchFamily="18" charset="0"/>
                <a:cs typeface="Times New Roman" panose="02020603050405020304" pitchFamily="18" charset="0"/>
              </a:rPr>
              <a:t>                        Data → Information</a:t>
            </a:r>
          </a:p>
          <a:p>
            <a:pPr marL="0" indent="0" algn="just">
              <a:lnSpc>
                <a:spcPct val="150000"/>
              </a:lnSpc>
              <a:spcBef>
                <a:spcPts val="0"/>
              </a:spcBef>
              <a:buNone/>
            </a:pPr>
            <a:r>
              <a:rPr lang="en-IN" sz="2000" dirty="0">
                <a:latin typeface="Times New Roman" panose="02020603050405020304" pitchFamily="18" charset="0"/>
                <a:cs typeface="Times New Roman" panose="02020603050405020304" pitchFamily="18" charset="0"/>
              </a:rPr>
              <a:t>                        Information → Insights</a:t>
            </a:r>
          </a:p>
        </p:txBody>
      </p:sp>
    </p:spTree>
    <p:extLst>
      <p:ext uri="{BB962C8B-B14F-4D97-AF65-F5344CB8AC3E}">
        <p14:creationId xmlns:p14="http://schemas.microsoft.com/office/powerpoint/2010/main" val="3645143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763AE-8BFF-6E53-D9CB-384010D7405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9A0496F-EFBA-EC11-0790-F5D3BF7ACF1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110DC30-7EFE-76C4-3E68-A764944BD69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B355B1E-6BBD-6175-A60F-1F246889F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52BEF43-D8C6-21EA-7880-C74642EB6B2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1B463BD-6672-9147-A502-5F28B5DD93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5868432-3649-F443-A9B4-4F2E366B3BF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52D752E-548D-E72A-52C9-2B687E47EB9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F736881-AEE4-5CA6-4673-9EE60F4A069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BE9550E-9CF4-BDF4-1C75-D4561E3E81A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871ED8C-87E8-AEC1-5D14-4D672C8D1D8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E4FB4B7D-582C-3750-B1BF-491D21BB9D26}"/>
              </a:ext>
            </a:extLst>
          </p:cNvPr>
          <p:cNvSpPr>
            <a:spLocks noGrp="1"/>
          </p:cNvSpPr>
          <p:nvPr>
            <p:ph type="title"/>
          </p:nvPr>
        </p:nvSpPr>
        <p:spPr>
          <a:xfrm>
            <a:off x="0" y="740152"/>
            <a:ext cx="8229600" cy="628623"/>
          </a:xfrm>
        </p:spPr>
        <p:txBody>
          <a:bodyPr>
            <a:normAutofit/>
          </a:bodyPr>
          <a:lstStyle/>
          <a:p>
            <a:pPr algn="l"/>
            <a:r>
              <a:rPr lang="en-US" sz="2000" b="1" dirty="0">
                <a:solidFill>
                  <a:srgbClr val="C00000"/>
                </a:solidFill>
                <a:latin typeface="Calibri "/>
              </a:rPr>
              <a:t>Characteristics of Data</a:t>
            </a:r>
          </a:p>
        </p:txBody>
      </p:sp>
      <p:sp>
        <p:nvSpPr>
          <p:cNvPr id="9" name="Content Placeholder 8">
            <a:extLst>
              <a:ext uri="{FF2B5EF4-FFF2-40B4-BE49-F238E27FC236}">
                <a16:creationId xmlns:a16="http://schemas.microsoft.com/office/drawing/2014/main" id="{CD34B203-D270-B3CD-8E23-3DBE0663738A}"/>
              </a:ext>
            </a:extLst>
          </p:cNvPr>
          <p:cNvSpPr>
            <a:spLocks noGrp="1"/>
          </p:cNvSpPr>
          <p:nvPr>
            <p:ph idx="1"/>
          </p:nvPr>
        </p:nvSpPr>
        <p:spPr>
          <a:xfrm>
            <a:off x="92041" y="1377269"/>
            <a:ext cx="5704095" cy="4751737"/>
          </a:xfrm>
        </p:spPr>
        <p:txBody>
          <a:bodyPr>
            <a:normAutofit fontScale="92500" lnSpcReduction="20000"/>
          </a:bodyPr>
          <a:lstStyle/>
          <a:p>
            <a:pPr marL="0" indent="0" algn="just">
              <a:lnSpc>
                <a:spcPct val="160000"/>
              </a:lnSpc>
              <a:spcBef>
                <a:spcPts val="0"/>
              </a:spcBef>
              <a:buNone/>
            </a:pPr>
            <a:r>
              <a:rPr lang="en-US" sz="1900" dirty="0"/>
              <a:t>Data has three characteristics:</a:t>
            </a:r>
          </a:p>
          <a:p>
            <a:pPr marL="342900" indent="-342900" algn="just">
              <a:lnSpc>
                <a:spcPct val="160000"/>
              </a:lnSpc>
              <a:spcBef>
                <a:spcPts val="0"/>
              </a:spcBef>
              <a:buAutoNum type="arabicPeriod"/>
            </a:pPr>
            <a:r>
              <a:rPr lang="en-US" sz="1900" b="1" dirty="0"/>
              <a:t>Composition:</a:t>
            </a:r>
            <a:r>
              <a:rPr lang="en-US" sz="1900" dirty="0"/>
              <a:t> deals with structure of data, that is, the sources of data , the granularity, the types, and the nature of the data as to whether it is static or real-time streaming.</a:t>
            </a:r>
          </a:p>
          <a:p>
            <a:pPr marL="342900" indent="-342900" algn="just">
              <a:lnSpc>
                <a:spcPct val="160000"/>
              </a:lnSpc>
              <a:spcBef>
                <a:spcPts val="0"/>
              </a:spcBef>
              <a:buAutoNum type="arabicPeriod"/>
            </a:pPr>
            <a:r>
              <a:rPr lang="en-US" sz="1900" b="1" dirty="0"/>
              <a:t>Condition: </a:t>
            </a:r>
            <a:r>
              <a:rPr lang="en-US" sz="1900" dirty="0"/>
              <a:t>The condition of data deals with the state of the data that is “can one use this data as is for analysis?” or “Does it require cleansing for further enhancement and enrichment?”</a:t>
            </a:r>
          </a:p>
          <a:p>
            <a:pPr marL="342900" indent="-342900" algn="just">
              <a:lnSpc>
                <a:spcPct val="160000"/>
              </a:lnSpc>
              <a:spcBef>
                <a:spcPts val="0"/>
              </a:spcBef>
              <a:buAutoNum type="arabicPeriod"/>
            </a:pPr>
            <a:r>
              <a:rPr lang="en-US" sz="1900" b="1" dirty="0"/>
              <a:t>Context: </a:t>
            </a:r>
            <a:r>
              <a:rPr lang="en-US" sz="1900" dirty="0"/>
              <a:t>deals with “Where has this data been generated?”, “Why was this data generated?” and so on.</a:t>
            </a:r>
            <a:endParaRPr lang="en-IN" sz="1900" dirty="0"/>
          </a:p>
          <a:p>
            <a:endParaRPr lang="en-US" dirty="0"/>
          </a:p>
        </p:txBody>
      </p:sp>
      <p:pic>
        <p:nvPicPr>
          <p:cNvPr id="8" name="Picture 7">
            <a:extLst>
              <a:ext uri="{FF2B5EF4-FFF2-40B4-BE49-F238E27FC236}">
                <a16:creationId xmlns:a16="http://schemas.microsoft.com/office/drawing/2014/main" id="{3E8F8D4E-98E8-9A61-D0B3-A134D083FCFF}"/>
              </a:ext>
            </a:extLst>
          </p:cNvPr>
          <p:cNvPicPr>
            <a:picLocks noChangeAspect="1"/>
          </p:cNvPicPr>
          <p:nvPr/>
        </p:nvPicPr>
        <p:blipFill>
          <a:blip r:embed="rId7"/>
          <a:stretch>
            <a:fillRect/>
          </a:stretch>
        </p:blipFill>
        <p:spPr>
          <a:xfrm>
            <a:off x="5946391" y="2564415"/>
            <a:ext cx="3076575" cy="1504950"/>
          </a:xfrm>
          <a:prstGeom prst="rect">
            <a:avLst/>
          </a:prstGeom>
        </p:spPr>
      </p:pic>
      <p:sp>
        <p:nvSpPr>
          <p:cNvPr id="15" name="TextBox 14">
            <a:extLst>
              <a:ext uri="{FF2B5EF4-FFF2-40B4-BE49-F238E27FC236}">
                <a16:creationId xmlns:a16="http://schemas.microsoft.com/office/drawing/2014/main" id="{2BFB8762-192D-FBC7-F30B-5C3E2713AD95}"/>
              </a:ext>
            </a:extLst>
          </p:cNvPr>
          <p:cNvSpPr txBox="1"/>
          <p:nvPr/>
        </p:nvSpPr>
        <p:spPr>
          <a:xfrm>
            <a:off x="5807218" y="4118246"/>
            <a:ext cx="3215748" cy="369332"/>
          </a:xfrm>
          <a:prstGeom prst="rect">
            <a:avLst/>
          </a:prstGeom>
          <a:noFill/>
        </p:spPr>
        <p:txBody>
          <a:bodyPr wrap="square">
            <a:spAutoFit/>
          </a:bodyPr>
          <a:lstStyle/>
          <a:p>
            <a:pPr algn="ctr"/>
            <a:r>
              <a:rPr lang="en-IN" sz="1800" b="0" i="0" u="none" strike="noStrike" baseline="0" dirty="0">
                <a:latin typeface="+mj-lt"/>
              </a:rPr>
              <a:t>Figure:  Characteristics of data</a:t>
            </a:r>
            <a:endParaRPr lang="en-US" dirty="0">
              <a:latin typeface="+mj-lt"/>
            </a:endParaRPr>
          </a:p>
        </p:txBody>
      </p:sp>
    </p:spTree>
    <p:extLst>
      <p:ext uri="{BB962C8B-B14F-4D97-AF65-F5344CB8AC3E}">
        <p14:creationId xmlns:p14="http://schemas.microsoft.com/office/powerpoint/2010/main" val="1322109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9929E-918F-2DA6-FB74-5689400A704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6C19B45-CF16-D8B1-1DDF-6F144525F38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748FE2D-1DD7-DD1A-06B7-302D5046386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7B8C116-A91F-28D5-1434-8E86C50A59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FA6701DE-88E3-AD6D-CB17-ABC45D635B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1866726-FB52-DD68-D34B-D11D3D0725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A757C0E-F0F7-E944-6473-613ECE8C128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8C69793-16EA-A771-731C-22099992322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146D85D-C7C7-660D-414F-F53E3A09F23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BD92CDDD-2754-419A-6B85-5924B61C4BB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4CD2623-0207-6D75-AC20-A6C2C39C0CE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FB6782D6-10B2-B15E-8A73-5F15CF6B0362}"/>
              </a:ext>
            </a:extLst>
          </p:cNvPr>
          <p:cNvSpPr>
            <a:spLocks noGrp="1"/>
          </p:cNvSpPr>
          <p:nvPr>
            <p:ph type="title"/>
          </p:nvPr>
        </p:nvSpPr>
        <p:spPr>
          <a:xfrm>
            <a:off x="27689" y="686425"/>
            <a:ext cx="8229600" cy="652271"/>
          </a:xfrm>
        </p:spPr>
        <p:txBody>
          <a:bodyPr>
            <a:normAutofit/>
          </a:bodyPr>
          <a:lstStyle/>
          <a:p>
            <a:pPr algn="l"/>
            <a:r>
              <a:rPr lang="en-US" sz="2000" b="1" dirty="0">
                <a:solidFill>
                  <a:srgbClr val="C00000"/>
                </a:solidFill>
              </a:rPr>
              <a:t>EVOLUTION OF BIG DATA </a:t>
            </a:r>
          </a:p>
        </p:txBody>
      </p:sp>
      <p:pic>
        <p:nvPicPr>
          <p:cNvPr id="15" name="Content Placeholder 14">
            <a:extLst>
              <a:ext uri="{FF2B5EF4-FFF2-40B4-BE49-F238E27FC236}">
                <a16:creationId xmlns:a16="http://schemas.microsoft.com/office/drawing/2014/main" id="{68A57FB5-1BE4-AC49-885F-C39651E05076}"/>
              </a:ext>
            </a:extLst>
          </p:cNvPr>
          <p:cNvPicPr>
            <a:picLocks noGrp="1" noChangeAspect="1"/>
          </p:cNvPicPr>
          <p:nvPr>
            <p:ph idx="1"/>
          </p:nvPr>
        </p:nvPicPr>
        <p:blipFill>
          <a:blip r:embed="rId7"/>
          <a:stretch>
            <a:fillRect/>
          </a:stretch>
        </p:blipFill>
        <p:spPr>
          <a:xfrm>
            <a:off x="1403648" y="3846332"/>
            <a:ext cx="5918998" cy="2365950"/>
          </a:xfrm>
        </p:spPr>
      </p:pic>
      <p:sp>
        <p:nvSpPr>
          <p:cNvPr id="8" name="TextBox 7">
            <a:extLst>
              <a:ext uri="{FF2B5EF4-FFF2-40B4-BE49-F238E27FC236}">
                <a16:creationId xmlns:a16="http://schemas.microsoft.com/office/drawing/2014/main" id="{F2DF0D97-A51D-C697-57D4-0A7C80D8C979}"/>
              </a:ext>
            </a:extLst>
          </p:cNvPr>
          <p:cNvSpPr txBox="1"/>
          <p:nvPr/>
        </p:nvSpPr>
        <p:spPr>
          <a:xfrm>
            <a:off x="97154" y="1191847"/>
            <a:ext cx="9046845" cy="2126864"/>
          </a:xfrm>
          <a:prstGeom prst="rect">
            <a:avLst/>
          </a:prstGeom>
          <a:noFill/>
        </p:spPr>
        <p:txBody>
          <a:bodyPr wrap="square">
            <a:spAutoFit/>
          </a:bodyPr>
          <a:lstStyle/>
          <a:p>
            <a:pPr marL="285750" indent="-285750" algn="l">
              <a:lnSpc>
                <a:spcPct val="150000"/>
              </a:lnSpc>
              <a:buFont typeface="Wingdings" panose="05000000000000000000" pitchFamily="2" charset="2"/>
              <a:buChar char="§"/>
            </a:pPr>
            <a:r>
              <a:rPr lang="en-IN" b="0" i="0" u="none" strike="noStrike" baseline="0" dirty="0">
                <a:latin typeface="+mj-lt"/>
              </a:rPr>
              <a:t>1970s and before was the </a:t>
            </a:r>
            <a:r>
              <a:rPr lang="en-IN" dirty="0">
                <a:latin typeface="+mj-lt"/>
              </a:rPr>
              <a:t>e</a:t>
            </a:r>
            <a:r>
              <a:rPr lang="en-IN" b="0" i="0" u="none" strike="noStrike" baseline="0" dirty="0">
                <a:latin typeface="+mj-lt"/>
              </a:rPr>
              <a:t>ra of mainframes. The data was essentially primitive and structured. </a:t>
            </a:r>
          </a:p>
          <a:p>
            <a:pPr marL="285750" indent="-285750" algn="l">
              <a:lnSpc>
                <a:spcPct val="150000"/>
              </a:lnSpc>
              <a:buFont typeface="Wingdings" panose="05000000000000000000" pitchFamily="2" charset="2"/>
              <a:buChar char="§"/>
            </a:pPr>
            <a:r>
              <a:rPr lang="en-IN" b="0" i="0" u="none" strike="noStrike" baseline="0" dirty="0">
                <a:latin typeface="+mj-lt"/>
              </a:rPr>
              <a:t>Relational databases evolved in 1980s and 1990s. The era was of data intensive applications. </a:t>
            </a:r>
          </a:p>
          <a:p>
            <a:pPr marL="285750" indent="-285750" algn="l">
              <a:lnSpc>
                <a:spcPct val="150000"/>
              </a:lnSpc>
              <a:buFont typeface="Wingdings" panose="05000000000000000000" pitchFamily="2" charset="2"/>
              <a:buChar char="§"/>
            </a:pPr>
            <a:r>
              <a:rPr lang="en-IN" b="0" i="0" u="none" strike="noStrike" baseline="0" dirty="0">
                <a:latin typeface="+mj-lt"/>
              </a:rPr>
              <a:t>The World Wide Web WWW) and the Internet of Things (IoT) have led to an onslaught of structured, unstructured, and </a:t>
            </a:r>
            <a:r>
              <a:rPr lang="en-IN" b="0" i="0" u="none" strike="noStrike" baseline="0" dirty="0" err="1">
                <a:latin typeface="+mj-lt"/>
              </a:rPr>
              <a:t>multim</a:t>
            </a:r>
            <a:r>
              <a:rPr lang="en-US" b="0" i="0" u="none" strike="noStrike" baseline="0" dirty="0" err="1">
                <a:latin typeface="+mj-lt"/>
              </a:rPr>
              <a:t>edia</a:t>
            </a:r>
            <a:r>
              <a:rPr lang="en-US" b="0" i="0" u="none" strike="noStrike" baseline="0" dirty="0">
                <a:latin typeface="+mj-lt"/>
              </a:rPr>
              <a:t> data.</a:t>
            </a:r>
            <a:endParaRPr lang="en-US" dirty="0">
              <a:latin typeface="+mj-lt"/>
            </a:endParaRPr>
          </a:p>
        </p:txBody>
      </p:sp>
      <p:sp>
        <p:nvSpPr>
          <p:cNvPr id="14" name="TextBox 13">
            <a:extLst>
              <a:ext uri="{FF2B5EF4-FFF2-40B4-BE49-F238E27FC236}">
                <a16:creationId xmlns:a16="http://schemas.microsoft.com/office/drawing/2014/main" id="{F575F22B-3BD8-F6E7-3E80-A329AF127F8A}"/>
              </a:ext>
            </a:extLst>
          </p:cNvPr>
          <p:cNvSpPr txBox="1"/>
          <p:nvPr/>
        </p:nvSpPr>
        <p:spPr>
          <a:xfrm>
            <a:off x="1619672" y="3477000"/>
            <a:ext cx="4636476" cy="323165"/>
          </a:xfrm>
          <a:prstGeom prst="rect">
            <a:avLst/>
          </a:prstGeom>
          <a:noFill/>
        </p:spPr>
        <p:txBody>
          <a:bodyPr wrap="square">
            <a:spAutoFit/>
          </a:bodyPr>
          <a:lstStyle/>
          <a:p>
            <a:pPr algn="ctr"/>
            <a:r>
              <a:rPr lang="en-IN" sz="1500" b="1" i="0" u="none" strike="noStrike" baseline="0" dirty="0">
                <a:latin typeface="+mj-lt"/>
              </a:rPr>
              <a:t>Table </a:t>
            </a:r>
            <a:r>
              <a:rPr lang="en-IN" sz="1500" b="1" dirty="0">
                <a:latin typeface="+mj-lt"/>
              </a:rPr>
              <a:t>:</a:t>
            </a:r>
            <a:r>
              <a:rPr lang="en-IN" sz="1500" b="1" i="0" u="none" strike="noStrike" baseline="0" dirty="0">
                <a:latin typeface="+mj-lt"/>
              </a:rPr>
              <a:t> The evolution of big data</a:t>
            </a:r>
            <a:endParaRPr lang="en-US" sz="1500" b="1" dirty="0">
              <a:latin typeface="+mj-lt"/>
            </a:endParaRPr>
          </a:p>
        </p:txBody>
      </p:sp>
    </p:spTree>
    <p:extLst>
      <p:ext uri="{BB962C8B-B14F-4D97-AF65-F5344CB8AC3E}">
        <p14:creationId xmlns:p14="http://schemas.microsoft.com/office/powerpoint/2010/main" val="544720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67C82-0535-CC12-5621-2573ABE3312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5935D89-06B4-A3E7-E01D-51E5C3BF9DE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54AC5E2-986A-A29B-36D2-D1B22D0E4F2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914BB19-CF5A-A4CA-86E1-41F0DE910B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C87DBE3-1B66-48D0-3C07-36715808C0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0CF475F-C7EE-19D6-C4DE-2812A4B09B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64FF614-A244-D995-41E4-05FE5AE8EFD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0DE73D2-2D12-7428-BCB2-8A638FA6D51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D668695-E71B-BE02-A4D3-F2087D02195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D42BEA9-8641-A361-BC03-8BC7DE99E13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B87183F-277F-EFFD-A220-C910C0A09CA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8351F3A4-ADB4-CEF5-7875-08C947AEC592}"/>
              </a:ext>
            </a:extLst>
          </p:cNvPr>
          <p:cNvSpPr>
            <a:spLocks noGrp="1"/>
          </p:cNvSpPr>
          <p:nvPr>
            <p:ph type="title"/>
          </p:nvPr>
        </p:nvSpPr>
        <p:spPr>
          <a:xfrm>
            <a:off x="-21196" y="665236"/>
            <a:ext cx="8229600" cy="787736"/>
          </a:xfrm>
        </p:spPr>
        <p:txBody>
          <a:bodyPr>
            <a:normAutofit/>
          </a:bodyPr>
          <a:lstStyle/>
          <a:p>
            <a:pPr algn="l"/>
            <a:r>
              <a:rPr lang="en-US" sz="2000" b="1" spc="-5" dirty="0">
                <a:solidFill>
                  <a:srgbClr val="C00000"/>
                </a:solidFill>
              </a:rPr>
              <a:t>Def</a:t>
            </a:r>
            <a:r>
              <a:rPr lang="en-US" sz="2000" b="1" dirty="0">
                <a:solidFill>
                  <a:srgbClr val="C00000"/>
                </a:solidFill>
              </a:rPr>
              <a:t>i</a:t>
            </a:r>
            <a:r>
              <a:rPr lang="en-US" sz="2000" b="1" spc="-5" dirty="0">
                <a:solidFill>
                  <a:srgbClr val="C00000"/>
                </a:solidFill>
              </a:rPr>
              <a:t>nit</a:t>
            </a:r>
            <a:r>
              <a:rPr lang="en-US" sz="2000" b="1" dirty="0">
                <a:solidFill>
                  <a:srgbClr val="C00000"/>
                </a:solidFill>
              </a:rPr>
              <a:t>ion</a:t>
            </a:r>
            <a:r>
              <a:rPr lang="en-US" sz="2000" b="1" spc="-45" dirty="0">
                <a:solidFill>
                  <a:srgbClr val="C00000"/>
                </a:solidFill>
              </a:rPr>
              <a:t> </a:t>
            </a:r>
            <a:r>
              <a:rPr lang="en-US" sz="2000" b="1" spc="-5" dirty="0">
                <a:solidFill>
                  <a:srgbClr val="C00000"/>
                </a:solidFill>
              </a:rPr>
              <a:t>of</a:t>
            </a:r>
            <a:r>
              <a:rPr lang="en-US" sz="2000" b="1" spc="5" dirty="0">
                <a:solidFill>
                  <a:srgbClr val="C00000"/>
                </a:solidFill>
              </a:rPr>
              <a:t> </a:t>
            </a:r>
            <a:r>
              <a:rPr lang="en-US" sz="2000" b="1" spc="-5" dirty="0">
                <a:solidFill>
                  <a:srgbClr val="C00000"/>
                </a:solidFill>
              </a:rPr>
              <a:t>Bi</a:t>
            </a:r>
            <a:r>
              <a:rPr lang="en-US" sz="2000" b="1" dirty="0">
                <a:solidFill>
                  <a:srgbClr val="C00000"/>
                </a:solidFill>
              </a:rPr>
              <a:t>g </a:t>
            </a:r>
            <a:r>
              <a:rPr lang="en-US" sz="2000" b="1" spc="-5" dirty="0">
                <a:solidFill>
                  <a:srgbClr val="C00000"/>
                </a:solidFill>
              </a:rPr>
              <a:t>D</a:t>
            </a:r>
            <a:r>
              <a:rPr lang="en-US" sz="2000" b="1" dirty="0">
                <a:solidFill>
                  <a:srgbClr val="C00000"/>
                </a:solidFill>
              </a:rPr>
              <a:t>a</a:t>
            </a:r>
            <a:r>
              <a:rPr lang="en-US" sz="2000" b="1" spc="-5" dirty="0">
                <a:solidFill>
                  <a:srgbClr val="C00000"/>
                </a:solidFill>
              </a:rPr>
              <a:t>ta</a:t>
            </a:r>
            <a:endParaRPr lang="en-US" sz="2000" b="1" dirty="0">
              <a:solidFill>
                <a:srgbClr val="C00000"/>
              </a:solidFill>
            </a:endParaRPr>
          </a:p>
        </p:txBody>
      </p:sp>
      <p:pic>
        <p:nvPicPr>
          <p:cNvPr id="14" name="Content Placeholder 13">
            <a:extLst>
              <a:ext uri="{FF2B5EF4-FFF2-40B4-BE49-F238E27FC236}">
                <a16:creationId xmlns:a16="http://schemas.microsoft.com/office/drawing/2014/main" id="{580D85D6-FFA9-2721-47FB-96FD415BFF67}"/>
              </a:ext>
            </a:extLst>
          </p:cNvPr>
          <p:cNvPicPr>
            <a:picLocks noGrp="1" noChangeAspect="1"/>
          </p:cNvPicPr>
          <p:nvPr>
            <p:ph idx="1"/>
          </p:nvPr>
        </p:nvPicPr>
        <p:blipFill>
          <a:blip r:embed="rId7"/>
          <a:srcRect l="7739"/>
          <a:stretch/>
        </p:blipFill>
        <p:spPr>
          <a:xfrm>
            <a:off x="198" y="1317507"/>
            <a:ext cx="3850640" cy="3695669"/>
          </a:xfrm>
        </p:spPr>
      </p:pic>
      <p:sp>
        <p:nvSpPr>
          <p:cNvPr id="16" name="TextBox 15">
            <a:extLst>
              <a:ext uri="{FF2B5EF4-FFF2-40B4-BE49-F238E27FC236}">
                <a16:creationId xmlns:a16="http://schemas.microsoft.com/office/drawing/2014/main" id="{EE703F07-19FB-05CD-05BF-0ED4D984E444}"/>
              </a:ext>
            </a:extLst>
          </p:cNvPr>
          <p:cNvSpPr txBox="1"/>
          <p:nvPr/>
        </p:nvSpPr>
        <p:spPr>
          <a:xfrm>
            <a:off x="140163" y="5088098"/>
            <a:ext cx="3344286" cy="369332"/>
          </a:xfrm>
          <a:prstGeom prst="rect">
            <a:avLst/>
          </a:prstGeom>
          <a:noFill/>
        </p:spPr>
        <p:txBody>
          <a:bodyPr wrap="square">
            <a:spAutoFit/>
          </a:bodyPr>
          <a:lstStyle/>
          <a:p>
            <a:pPr algn="ctr"/>
            <a:r>
              <a:rPr lang="en-IN" sz="1800" b="0" i="0" u="none" strike="noStrike" baseline="0" dirty="0">
                <a:latin typeface="+mj-lt"/>
              </a:rPr>
              <a:t>Figure : Definition of big data.</a:t>
            </a:r>
            <a:endParaRPr lang="en-US" dirty="0">
              <a:latin typeface="+mj-lt"/>
            </a:endParaRPr>
          </a:p>
        </p:txBody>
      </p:sp>
      <p:sp>
        <p:nvSpPr>
          <p:cNvPr id="8" name="TextBox 7">
            <a:extLst>
              <a:ext uri="{FF2B5EF4-FFF2-40B4-BE49-F238E27FC236}">
                <a16:creationId xmlns:a16="http://schemas.microsoft.com/office/drawing/2014/main" id="{A6633D12-53BA-9A2D-F0B5-03D8910AA080}"/>
              </a:ext>
            </a:extLst>
          </p:cNvPr>
          <p:cNvSpPr txBox="1"/>
          <p:nvPr/>
        </p:nvSpPr>
        <p:spPr>
          <a:xfrm>
            <a:off x="3995936" y="1005332"/>
            <a:ext cx="4971464" cy="2678554"/>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IN" sz="1900" b="0" i="0" u="none" strike="noStrike" baseline="0" dirty="0">
                <a:latin typeface="+mj-lt"/>
              </a:rPr>
              <a:t>Anything beyond the human and technical infrastructure needed to support storage, processing, and </a:t>
            </a:r>
            <a:r>
              <a:rPr lang="en-US" sz="1900" b="0" i="0" u="none" strike="noStrike" baseline="0" dirty="0">
                <a:latin typeface="+mj-lt"/>
              </a:rPr>
              <a:t>analysis.</a:t>
            </a:r>
          </a:p>
          <a:p>
            <a:pPr marL="285750" indent="-285750" algn="just">
              <a:lnSpc>
                <a:spcPct val="150000"/>
              </a:lnSpc>
              <a:buFont typeface="Wingdings" panose="05000000000000000000" pitchFamily="2" charset="2"/>
              <a:buChar char="§"/>
            </a:pPr>
            <a:r>
              <a:rPr lang="en-IN" sz="1900" b="0" i="0" u="none" strike="noStrike" baseline="0" dirty="0">
                <a:latin typeface="+mj-lt"/>
              </a:rPr>
              <a:t>Terabytes or petabytes or zettabytes of data.</a:t>
            </a:r>
          </a:p>
          <a:p>
            <a:pPr marL="285750" indent="-285750" algn="just">
              <a:lnSpc>
                <a:spcPct val="150000"/>
              </a:lnSpc>
              <a:buFont typeface="Wingdings" panose="05000000000000000000" pitchFamily="2" charset="2"/>
              <a:buChar char="§"/>
            </a:pPr>
            <a:r>
              <a:rPr lang="en-IN" sz="1900" b="0" i="0" u="none" strike="noStrike" baseline="0" dirty="0">
                <a:latin typeface="+mj-lt"/>
              </a:rPr>
              <a:t>Terabytes or petabytes or zettabytes of data.</a:t>
            </a:r>
          </a:p>
          <a:p>
            <a:pPr marL="285750" indent="-285750" algn="just">
              <a:lnSpc>
                <a:spcPct val="150000"/>
              </a:lnSpc>
              <a:buFont typeface="Wingdings" panose="05000000000000000000" pitchFamily="2" charset="2"/>
              <a:buChar char="§"/>
            </a:pPr>
            <a:r>
              <a:rPr lang="en-IN" sz="1900" b="0" i="0" u="none" strike="noStrike" baseline="0" dirty="0">
                <a:latin typeface="+mj-lt"/>
              </a:rPr>
              <a:t>I think it is about 3 Vs.</a:t>
            </a:r>
            <a:endParaRPr lang="en-US" sz="1900" dirty="0">
              <a:latin typeface="+mj-lt"/>
            </a:endParaRPr>
          </a:p>
        </p:txBody>
      </p:sp>
      <p:pic>
        <p:nvPicPr>
          <p:cNvPr id="9" name="Picture 8">
            <a:extLst>
              <a:ext uri="{FF2B5EF4-FFF2-40B4-BE49-F238E27FC236}">
                <a16:creationId xmlns:a16="http://schemas.microsoft.com/office/drawing/2014/main" id="{7BC1282D-63EE-14E6-9633-D3A85478D259}"/>
              </a:ext>
            </a:extLst>
          </p:cNvPr>
          <p:cNvPicPr>
            <a:picLocks noChangeAspect="1"/>
          </p:cNvPicPr>
          <p:nvPr/>
        </p:nvPicPr>
        <p:blipFill>
          <a:blip r:embed="rId8"/>
          <a:srcRect l="3232" t="7505" r="3539" b="3340"/>
          <a:stretch/>
        </p:blipFill>
        <p:spPr>
          <a:xfrm>
            <a:off x="5916159" y="3198485"/>
            <a:ext cx="3087678" cy="3153397"/>
          </a:xfrm>
          <a:prstGeom prst="rect">
            <a:avLst/>
          </a:prstGeom>
        </p:spPr>
      </p:pic>
    </p:spTree>
    <p:extLst>
      <p:ext uri="{BB962C8B-B14F-4D97-AF65-F5344CB8AC3E}">
        <p14:creationId xmlns:p14="http://schemas.microsoft.com/office/powerpoint/2010/main" val="41614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E2741-2BB9-3227-F5B4-A78A20D6117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B5D16A3-3CC3-9D4C-2E64-3F9341C8E9B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2259E45-2393-1116-5CBC-25995BE471C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32121BB-B5E2-B87A-F91A-6DA989411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D498D3F-A057-D982-0140-C0C79FBB0E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18CFD4B-406C-5991-3F4B-6AB614819F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2108392-6A07-4DCE-A608-0ACCAAFF3E7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C5B95A9-3F46-63EA-89B6-FFD2B0039C9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232929C-721B-87D5-4A19-0B29A6E2ABC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0137484-E052-309F-E203-93AB79D633D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F4529C9-9D36-BD2E-5366-33618AEB25D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E65FC710-2609-D954-5C4D-AB38874EB8FD}"/>
              </a:ext>
            </a:extLst>
          </p:cNvPr>
          <p:cNvSpPr>
            <a:spLocks noGrp="1"/>
          </p:cNvSpPr>
          <p:nvPr>
            <p:ph type="title"/>
          </p:nvPr>
        </p:nvSpPr>
        <p:spPr>
          <a:xfrm>
            <a:off x="-21196" y="665236"/>
            <a:ext cx="8229600" cy="787736"/>
          </a:xfrm>
        </p:spPr>
        <p:txBody>
          <a:bodyPr>
            <a:normAutofit/>
          </a:bodyPr>
          <a:lstStyle/>
          <a:p>
            <a:pPr algn="l"/>
            <a:r>
              <a:rPr lang="en-US" sz="2000" b="1" spc="-5" dirty="0">
                <a:solidFill>
                  <a:srgbClr val="C00000"/>
                </a:solidFill>
              </a:rPr>
              <a:t>Def</a:t>
            </a:r>
            <a:r>
              <a:rPr lang="en-US" sz="2000" b="1" dirty="0">
                <a:solidFill>
                  <a:srgbClr val="C00000"/>
                </a:solidFill>
              </a:rPr>
              <a:t>i</a:t>
            </a:r>
            <a:r>
              <a:rPr lang="en-US" sz="2000" b="1" spc="-5" dirty="0">
                <a:solidFill>
                  <a:srgbClr val="C00000"/>
                </a:solidFill>
              </a:rPr>
              <a:t>nit</a:t>
            </a:r>
            <a:r>
              <a:rPr lang="en-US" sz="2000" b="1" dirty="0">
                <a:solidFill>
                  <a:srgbClr val="C00000"/>
                </a:solidFill>
              </a:rPr>
              <a:t>ion</a:t>
            </a:r>
            <a:r>
              <a:rPr lang="en-US" sz="2000" b="1" spc="-45" dirty="0">
                <a:solidFill>
                  <a:srgbClr val="C00000"/>
                </a:solidFill>
              </a:rPr>
              <a:t> </a:t>
            </a:r>
            <a:r>
              <a:rPr lang="en-US" sz="2000" b="1" spc="-5" dirty="0">
                <a:solidFill>
                  <a:srgbClr val="C00000"/>
                </a:solidFill>
              </a:rPr>
              <a:t>of</a:t>
            </a:r>
            <a:r>
              <a:rPr lang="en-US" sz="2000" b="1" spc="5" dirty="0">
                <a:solidFill>
                  <a:srgbClr val="C00000"/>
                </a:solidFill>
              </a:rPr>
              <a:t> </a:t>
            </a:r>
            <a:r>
              <a:rPr lang="en-US" sz="2000" b="1" spc="-5" dirty="0">
                <a:solidFill>
                  <a:srgbClr val="C00000"/>
                </a:solidFill>
              </a:rPr>
              <a:t>Bi</a:t>
            </a:r>
            <a:r>
              <a:rPr lang="en-US" sz="2000" b="1" dirty="0">
                <a:solidFill>
                  <a:srgbClr val="C00000"/>
                </a:solidFill>
              </a:rPr>
              <a:t>g </a:t>
            </a:r>
            <a:r>
              <a:rPr lang="en-US" sz="2000" b="1" spc="-5" dirty="0">
                <a:solidFill>
                  <a:srgbClr val="C00000"/>
                </a:solidFill>
              </a:rPr>
              <a:t>D</a:t>
            </a:r>
            <a:r>
              <a:rPr lang="en-US" sz="2000" b="1" dirty="0">
                <a:solidFill>
                  <a:srgbClr val="C00000"/>
                </a:solidFill>
              </a:rPr>
              <a:t>a</a:t>
            </a:r>
            <a:r>
              <a:rPr lang="en-US" sz="2000" b="1" spc="-5" dirty="0">
                <a:solidFill>
                  <a:srgbClr val="C00000"/>
                </a:solidFill>
              </a:rPr>
              <a:t>ta</a:t>
            </a:r>
            <a:endParaRPr lang="en-US" sz="2000" b="1" dirty="0">
              <a:solidFill>
                <a:srgbClr val="C00000"/>
              </a:solidFill>
            </a:endParaRPr>
          </a:p>
        </p:txBody>
      </p:sp>
      <p:pic>
        <p:nvPicPr>
          <p:cNvPr id="17" name="Content Placeholder 16">
            <a:extLst>
              <a:ext uri="{FF2B5EF4-FFF2-40B4-BE49-F238E27FC236}">
                <a16:creationId xmlns:a16="http://schemas.microsoft.com/office/drawing/2014/main" id="{F3458A1E-FF6E-CBDF-C2A4-CFB8C13E032F}"/>
              </a:ext>
            </a:extLst>
          </p:cNvPr>
          <p:cNvPicPr>
            <a:picLocks noGrp="1" noChangeAspect="1"/>
          </p:cNvPicPr>
          <p:nvPr>
            <p:ph idx="1"/>
          </p:nvPr>
        </p:nvPicPr>
        <p:blipFill>
          <a:blip r:embed="rId7"/>
          <a:stretch>
            <a:fillRect/>
          </a:stretch>
        </p:blipFill>
        <p:spPr>
          <a:xfrm>
            <a:off x="31613" y="1339410"/>
            <a:ext cx="3388259" cy="4363298"/>
          </a:xfrm>
        </p:spPr>
      </p:pic>
      <p:pic>
        <p:nvPicPr>
          <p:cNvPr id="19" name="Picture 18">
            <a:extLst>
              <a:ext uri="{FF2B5EF4-FFF2-40B4-BE49-F238E27FC236}">
                <a16:creationId xmlns:a16="http://schemas.microsoft.com/office/drawing/2014/main" id="{CC8E6B24-6942-8B4B-82A5-807719AD38AD}"/>
              </a:ext>
            </a:extLst>
          </p:cNvPr>
          <p:cNvPicPr>
            <a:picLocks noChangeAspect="1"/>
          </p:cNvPicPr>
          <p:nvPr/>
        </p:nvPicPr>
        <p:blipFill>
          <a:blip r:embed="rId8"/>
          <a:stretch>
            <a:fillRect/>
          </a:stretch>
        </p:blipFill>
        <p:spPr>
          <a:xfrm>
            <a:off x="4703721" y="1892797"/>
            <a:ext cx="3530554" cy="2832347"/>
          </a:xfrm>
          <a:prstGeom prst="rect">
            <a:avLst/>
          </a:prstGeom>
        </p:spPr>
      </p:pic>
    </p:spTree>
    <p:extLst>
      <p:ext uri="{BB962C8B-B14F-4D97-AF65-F5344CB8AC3E}">
        <p14:creationId xmlns:p14="http://schemas.microsoft.com/office/powerpoint/2010/main" val="35361597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55D87-20FF-3F2D-F97D-BD6AE24297D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B7EC266-8DF2-4C43-DB56-9483E20F494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92F734C-A4B9-C5A4-923D-FEA93B81092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8BEDC1C-F501-5BDC-A07A-FE60EBCA5B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9CFDD84-E1AD-6DCB-1E3F-1A6B624673E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4ABBB20-3695-A684-DC8F-EB41776E57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BDA91B3-A70B-7882-47E7-26C91EB6583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8B7D1B4-A4B0-33A7-27F5-283FE96E8C0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6555A86-5EAB-05A6-F0B4-F8D0948FA35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E3A0B52-CD74-03E4-6D8E-E2C3989A22B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85F24DE-F116-9577-F70F-3B728B59920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D08C89F8-0D62-4CC3-E531-6B10607348A7}"/>
              </a:ext>
            </a:extLst>
          </p:cNvPr>
          <p:cNvSpPr>
            <a:spLocks noGrp="1"/>
          </p:cNvSpPr>
          <p:nvPr>
            <p:ph type="title"/>
          </p:nvPr>
        </p:nvSpPr>
        <p:spPr>
          <a:xfrm>
            <a:off x="0" y="753906"/>
            <a:ext cx="8229600" cy="528017"/>
          </a:xfrm>
        </p:spPr>
        <p:txBody>
          <a:bodyPr>
            <a:normAutofit/>
          </a:bodyPr>
          <a:lstStyle/>
          <a:p>
            <a:pPr algn="l"/>
            <a:r>
              <a:rPr lang="en-US" sz="2000" b="1" dirty="0">
                <a:solidFill>
                  <a:srgbClr val="C00000"/>
                </a:solidFill>
              </a:rPr>
              <a:t>Challenges With Big Data </a:t>
            </a:r>
          </a:p>
        </p:txBody>
      </p:sp>
      <p:pic>
        <p:nvPicPr>
          <p:cNvPr id="17" name="Picture 16">
            <a:extLst>
              <a:ext uri="{FF2B5EF4-FFF2-40B4-BE49-F238E27FC236}">
                <a16:creationId xmlns:a16="http://schemas.microsoft.com/office/drawing/2014/main" id="{7DCED31D-54E8-503D-B2B7-35401129BC97}"/>
              </a:ext>
            </a:extLst>
          </p:cNvPr>
          <p:cNvPicPr>
            <a:picLocks noChangeAspect="1"/>
          </p:cNvPicPr>
          <p:nvPr/>
        </p:nvPicPr>
        <p:blipFill>
          <a:blip r:embed="rId7"/>
          <a:srcRect l="4147" r="3235"/>
          <a:stretch/>
        </p:blipFill>
        <p:spPr>
          <a:xfrm>
            <a:off x="28600" y="1281432"/>
            <a:ext cx="3816424" cy="4592435"/>
          </a:xfrm>
          <a:prstGeom prst="rect">
            <a:avLst/>
          </a:prstGeom>
        </p:spPr>
      </p:pic>
      <p:sp>
        <p:nvSpPr>
          <p:cNvPr id="8" name="TextBox 7">
            <a:extLst>
              <a:ext uri="{FF2B5EF4-FFF2-40B4-BE49-F238E27FC236}">
                <a16:creationId xmlns:a16="http://schemas.microsoft.com/office/drawing/2014/main" id="{7B7E4306-93EF-51B3-E73B-58EE606D06EB}"/>
              </a:ext>
            </a:extLst>
          </p:cNvPr>
          <p:cNvSpPr txBox="1"/>
          <p:nvPr/>
        </p:nvSpPr>
        <p:spPr>
          <a:xfrm>
            <a:off x="4114800" y="930260"/>
            <a:ext cx="4936617" cy="5443157"/>
          </a:xfrm>
          <a:prstGeom prst="rect">
            <a:avLst/>
          </a:prstGeom>
          <a:noFill/>
        </p:spPr>
        <p:txBody>
          <a:bodyPr wrap="square">
            <a:spAutoFit/>
          </a:bodyPr>
          <a:lstStyle/>
          <a:p>
            <a:pPr marL="355600" indent="-355600" algn="just">
              <a:lnSpc>
                <a:spcPts val="3000"/>
              </a:lnSpc>
              <a:spcBef>
                <a:spcPts val="0"/>
              </a:spcBef>
              <a:buFont typeface="+mj-lt"/>
              <a:buAutoNum type="arabicPeriod"/>
            </a:pPr>
            <a:r>
              <a:rPr lang="en-IN" sz="1800" dirty="0"/>
              <a:t>Data today is growing at an exponential rate. This high tide of data will continue to rise incessantly. The key questions here are: “Will all this data be useful for analysis?”, “Do we work with all this data or a subset of it?”, “How will we separate the knowledge from the noise?”, etc. </a:t>
            </a:r>
          </a:p>
          <a:p>
            <a:pPr marL="355600" indent="-355600" algn="just">
              <a:lnSpc>
                <a:spcPts val="3000"/>
              </a:lnSpc>
              <a:spcBef>
                <a:spcPts val="0"/>
              </a:spcBef>
              <a:buFont typeface="+mj-lt"/>
              <a:buAutoNum type="arabicPeriod"/>
            </a:pPr>
            <a:r>
              <a:rPr lang="en-IN" sz="1800" dirty="0"/>
              <a:t>Cloud computing and virtualization are here to stay. Cloud computing is the answer to managing infrastructure for big data as far as cost-efficiency, elasticity, and easy upgrading/downgrading is concerned. This further complicates the decision to host big data solutions outside the enterprise</a:t>
            </a:r>
            <a:endParaRPr lang="en-US" dirty="0"/>
          </a:p>
        </p:txBody>
      </p:sp>
    </p:spTree>
    <p:extLst>
      <p:ext uri="{BB962C8B-B14F-4D97-AF65-F5344CB8AC3E}">
        <p14:creationId xmlns:p14="http://schemas.microsoft.com/office/powerpoint/2010/main" val="1177066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FE949-4B0D-9141-4483-F4AC21715EE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52A4D5A-BB5D-9594-ACC6-292A4C966B9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C29B9AB-C5FE-477D-7D4F-0D5A468DB7B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97CA265-26BB-320A-0FF8-9EB2F394C9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4033B64-E0F3-74A2-2568-4716432409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A995171-3073-6F92-1FE7-609DA047D4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E8DC30C-F094-C4AE-A04F-C6605A52A42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BA47547-54F8-4E48-E29E-63C6B9531CC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9848C8C-9720-D4DC-11B9-8D4A094DC14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410FF65-D885-686F-D837-451E24603A1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0789BA7-97E1-3141-4CB3-52D9F0BE78C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5D10828F-25E0-8230-6EDF-87D5172ED496}"/>
              </a:ext>
            </a:extLst>
          </p:cNvPr>
          <p:cNvSpPr>
            <a:spLocks noGrp="1"/>
          </p:cNvSpPr>
          <p:nvPr>
            <p:ph idx="1"/>
          </p:nvPr>
        </p:nvSpPr>
        <p:spPr>
          <a:xfrm>
            <a:off x="20778" y="709689"/>
            <a:ext cx="8995379" cy="5346766"/>
          </a:xfrm>
        </p:spPr>
        <p:txBody>
          <a:bodyPr>
            <a:noAutofit/>
          </a:bodyPr>
          <a:lstStyle/>
          <a:p>
            <a:pPr marL="457200" indent="-457200" algn="just">
              <a:lnSpc>
                <a:spcPts val="3000"/>
              </a:lnSpc>
              <a:spcBef>
                <a:spcPts val="0"/>
              </a:spcBef>
              <a:buFont typeface="+mj-lt"/>
              <a:buAutoNum type="arabicPeriod" startAt="3"/>
            </a:pPr>
            <a:r>
              <a:rPr lang="en-IN" sz="1900" dirty="0"/>
              <a:t>The other challenge is to decide on the period of retention of big data. Just how long should one retain this data? some data is useful for making long-term decisions, whereas in few cases, the data may quickly become irrelevant and obsolete just a few hours after having being generated. </a:t>
            </a:r>
          </a:p>
          <a:p>
            <a:pPr algn="just">
              <a:lnSpc>
                <a:spcPts val="3000"/>
              </a:lnSpc>
              <a:spcBef>
                <a:spcPts val="0"/>
              </a:spcBef>
              <a:buFont typeface="+mj-lt"/>
              <a:buAutoNum type="arabicPeriod" startAt="4"/>
            </a:pPr>
            <a:r>
              <a:rPr lang="en-IN" sz="1900" b="0" i="0" u="none" strike="noStrike" baseline="0" dirty="0"/>
              <a:t>There is a dearth of skilled professionals who possess a high level of proficiency in data sciences that is vital in implementing big data solutions. </a:t>
            </a:r>
          </a:p>
          <a:p>
            <a:pPr algn="just">
              <a:lnSpc>
                <a:spcPts val="3000"/>
              </a:lnSpc>
              <a:spcBef>
                <a:spcPts val="0"/>
              </a:spcBef>
              <a:buFont typeface="+mj-lt"/>
              <a:buAutoNum type="arabicPeriod" startAt="4"/>
            </a:pPr>
            <a:r>
              <a:rPr lang="en-IN" sz="1900" b="0" i="0" u="none" strike="noStrike" baseline="0" dirty="0"/>
              <a:t>Then, of course, there are other challenges with respect to capture, storage, preparation, search, analysis, transfer, security, and visualization of big data. There is no explicit definition of how big the dataset should be for it to be considered “big data.” Here we are to deal with data that is just too big, moves way to fast, and does not fit the structures of typical database systems. The data changes are highly dynamic and therefore there is a need to ingest this as quickly as possible. </a:t>
            </a:r>
          </a:p>
          <a:p>
            <a:pPr algn="just">
              <a:lnSpc>
                <a:spcPts val="3000"/>
              </a:lnSpc>
              <a:spcBef>
                <a:spcPts val="0"/>
              </a:spcBef>
              <a:buFont typeface="+mj-lt"/>
              <a:buAutoNum type="arabicPeriod" startAt="4"/>
            </a:pPr>
            <a:r>
              <a:rPr lang="en-IN" sz="1900" b="0" i="0" u="none" strike="noStrike" baseline="0" dirty="0"/>
              <a:t>Data visualization is becoming popular as a separate discipline. We are short by quite a number, as far as business visualization experts are concerned.</a:t>
            </a:r>
            <a:endParaRPr lang="en-US" sz="1900" dirty="0"/>
          </a:p>
          <a:p>
            <a:pPr algn="just">
              <a:lnSpc>
                <a:spcPct val="150000"/>
              </a:lnSpc>
              <a:spcBef>
                <a:spcPts val="0"/>
              </a:spcBef>
              <a:buFont typeface="+mj-lt"/>
              <a:buAutoNum type="arabicPeriod" startAt="4"/>
            </a:pPr>
            <a:endParaRPr lang="en-IN" sz="1900" b="0" i="0" u="none" strike="noStrike" baseline="0" dirty="0">
              <a:latin typeface="+mj-lt"/>
            </a:endParaRPr>
          </a:p>
          <a:p>
            <a:pPr marL="457200" indent="-457200" algn="just">
              <a:lnSpc>
                <a:spcPts val="3000"/>
              </a:lnSpc>
              <a:spcBef>
                <a:spcPts val="0"/>
              </a:spcBef>
              <a:buFont typeface="+mj-lt"/>
              <a:buAutoNum type="arabicPeriod" startAt="3"/>
            </a:pPr>
            <a:endParaRPr lang="en-US" sz="2000" dirty="0"/>
          </a:p>
        </p:txBody>
      </p:sp>
    </p:spTree>
    <p:extLst>
      <p:ext uri="{BB962C8B-B14F-4D97-AF65-F5344CB8AC3E}">
        <p14:creationId xmlns:p14="http://schemas.microsoft.com/office/powerpoint/2010/main" val="23580953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80FBB-C0E0-C079-6ED6-E524841C749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BD362F0-AE88-9879-B3CB-4BE75CCAFB07}"/>
              </a:ext>
            </a:extLst>
          </p:cNvPr>
          <p:cNvPicPr/>
          <p:nvPr/>
        </p:nvPicPr>
        <p:blipFill>
          <a:blip r:embed="rId2" cstate="print"/>
          <a:stretch>
            <a:fillRect/>
          </a:stretch>
        </p:blipFill>
        <p:spPr>
          <a:xfrm>
            <a:off x="107504" y="56804"/>
            <a:ext cx="2324441" cy="652271"/>
          </a:xfrm>
          <a:prstGeom prst="rect">
            <a:avLst/>
          </a:prstGeom>
        </p:spPr>
      </p:pic>
      <p:grpSp>
        <p:nvGrpSpPr>
          <p:cNvPr id="5" name="Group 11">
            <a:extLst>
              <a:ext uri="{FF2B5EF4-FFF2-40B4-BE49-F238E27FC236}">
                <a16:creationId xmlns:a16="http://schemas.microsoft.com/office/drawing/2014/main" id="{93139863-17A4-7854-FD51-DB3469B016B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19B1908-714C-3BE1-AD54-2C85A66EE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622AE42-0B4A-1362-B9E4-68DA065C09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3E42CA8-8471-78C3-9574-6C1820E1D3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9604BF8-8890-DABD-6124-2E965519392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4E41DE5-A2A8-CE94-9605-0124A985915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0234412-B520-FA94-D1EF-3B69FCC7174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B429ED0-0910-06EA-B6DC-AD917A40689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114A376-765A-EDDC-78F2-8EB8637A083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5866F6F8-E8DC-ABC6-151E-76EAF8C03EC0}"/>
              </a:ext>
            </a:extLst>
          </p:cNvPr>
          <p:cNvSpPr>
            <a:spLocks noGrp="1"/>
          </p:cNvSpPr>
          <p:nvPr>
            <p:ph type="title"/>
          </p:nvPr>
        </p:nvSpPr>
        <p:spPr>
          <a:xfrm>
            <a:off x="107504" y="744839"/>
            <a:ext cx="8229600" cy="478281"/>
          </a:xfrm>
        </p:spPr>
        <p:txBody>
          <a:bodyPr>
            <a:normAutofit/>
          </a:bodyPr>
          <a:lstStyle/>
          <a:p>
            <a:pPr algn="l"/>
            <a:r>
              <a:rPr lang="en-US" sz="2000" b="1" i="0" u="none" strike="noStrike" baseline="0" dirty="0">
                <a:solidFill>
                  <a:srgbClr val="C00000"/>
                </a:solidFill>
              </a:rPr>
              <a:t>WHAT IS BIG DATA?</a:t>
            </a:r>
            <a:endParaRPr lang="en-US" sz="2000" b="1" dirty="0">
              <a:solidFill>
                <a:srgbClr val="C00000"/>
              </a:solidFill>
            </a:endParaRPr>
          </a:p>
        </p:txBody>
      </p:sp>
      <p:sp>
        <p:nvSpPr>
          <p:cNvPr id="9" name="Content Placeholder 8">
            <a:extLst>
              <a:ext uri="{FF2B5EF4-FFF2-40B4-BE49-F238E27FC236}">
                <a16:creationId xmlns:a16="http://schemas.microsoft.com/office/drawing/2014/main" id="{BCAB8818-689F-F30A-45A9-17F6AE55F2D7}"/>
              </a:ext>
            </a:extLst>
          </p:cNvPr>
          <p:cNvSpPr>
            <a:spLocks noGrp="1"/>
          </p:cNvSpPr>
          <p:nvPr>
            <p:ph idx="1"/>
          </p:nvPr>
        </p:nvSpPr>
        <p:spPr>
          <a:xfrm>
            <a:off x="172051" y="1226587"/>
            <a:ext cx="8799897" cy="4707232"/>
          </a:xfrm>
        </p:spPr>
        <p:txBody>
          <a:bodyPr>
            <a:normAutofit/>
          </a:bodyPr>
          <a:lstStyle/>
          <a:p>
            <a:pPr algn="l">
              <a:buFont typeface="Wingdings" panose="05000000000000000000" pitchFamily="2" charset="2"/>
              <a:buChar char="§"/>
            </a:pPr>
            <a:r>
              <a:rPr lang="en-IN" sz="1900" b="0" i="0" u="none" strike="noStrike" baseline="0" dirty="0">
                <a:latin typeface="+mj-lt"/>
              </a:rPr>
              <a:t>Big data is data that is big in volume, velocity, and variety.</a:t>
            </a:r>
          </a:p>
          <a:p>
            <a:pPr marL="0" indent="0" algn="l">
              <a:buNone/>
            </a:pPr>
            <a:endParaRPr lang="en-US" sz="1900" b="1" dirty="0">
              <a:solidFill>
                <a:schemeClr val="tx2"/>
              </a:solidFill>
              <a:latin typeface="+mj-lt"/>
            </a:endParaRPr>
          </a:p>
          <a:p>
            <a:pPr marL="0" indent="0" algn="l">
              <a:buNone/>
            </a:pPr>
            <a:endParaRPr lang="en-US" sz="2000" b="1" dirty="0">
              <a:solidFill>
                <a:schemeClr val="tx2"/>
              </a:solidFill>
              <a:latin typeface="+mj-lt"/>
            </a:endParaRPr>
          </a:p>
        </p:txBody>
      </p:sp>
      <p:pic>
        <p:nvPicPr>
          <p:cNvPr id="8" name="Picture 7">
            <a:extLst>
              <a:ext uri="{FF2B5EF4-FFF2-40B4-BE49-F238E27FC236}">
                <a16:creationId xmlns:a16="http://schemas.microsoft.com/office/drawing/2014/main" id="{5B7BB25F-2159-D51D-E1E5-A14C844FAE2E}"/>
              </a:ext>
            </a:extLst>
          </p:cNvPr>
          <p:cNvPicPr>
            <a:picLocks noChangeAspect="1"/>
          </p:cNvPicPr>
          <p:nvPr/>
        </p:nvPicPr>
        <p:blipFill>
          <a:blip r:embed="rId7"/>
          <a:stretch>
            <a:fillRect/>
          </a:stretch>
        </p:blipFill>
        <p:spPr>
          <a:xfrm>
            <a:off x="172051" y="1595707"/>
            <a:ext cx="3600400" cy="3398130"/>
          </a:xfrm>
          <a:prstGeom prst="rect">
            <a:avLst/>
          </a:prstGeom>
        </p:spPr>
      </p:pic>
      <p:sp>
        <p:nvSpPr>
          <p:cNvPr id="15" name="TextBox 14">
            <a:extLst>
              <a:ext uri="{FF2B5EF4-FFF2-40B4-BE49-F238E27FC236}">
                <a16:creationId xmlns:a16="http://schemas.microsoft.com/office/drawing/2014/main" id="{46AFDEEC-3404-2574-2F05-559D7CEFEFA8}"/>
              </a:ext>
            </a:extLst>
          </p:cNvPr>
          <p:cNvSpPr txBox="1"/>
          <p:nvPr/>
        </p:nvSpPr>
        <p:spPr>
          <a:xfrm>
            <a:off x="17847" y="5053005"/>
            <a:ext cx="3995937" cy="338554"/>
          </a:xfrm>
          <a:prstGeom prst="rect">
            <a:avLst/>
          </a:prstGeom>
          <a:noFill/>
        </p:spPr>
        <p:txBody>
          <a:bodyPr wrap="square">
            <a:spAutoFit/>
          </a:bodyPr>
          <a:lstStyle/>
          <a:p>
            <a:r>
              <a:rPr lang="en-IN" sz="1600" b="0" i="0" u="none" strike="noStrike" baseline="0" dirty="0">
                <a:latin typeface="+mj-lt"/>
              </a:rPr>
              <a:t>Fig: Data: Big in volume, variety, and velocity.</a:t>
            </a:r>
            <a:endParaRPr lang="en-US" sz="1600" dirty="0">
              <a:latin typeface="+mj-lt"/>
            </a:endParaRPr>
          </a:p>
        </p:txBody>
      </p:sp>
      <p:pic>
        <p:nvPicPr>
          <p:cNvPr id="17" name="Picture 16">
            <a:extLst>
              <a:ext uri="{FF2B5EF4-FFF2-40B4-BE49-F238E27FC236}">
                <a16:creationId xmlns:a16="http://schemas.microsoft.com/office/drawing/2014/main" id="{120551D3-637E-2340-7852-726C2602B842}"/>
              </a:ext>
            </a:extLst>
          </p:cNvPr>
          <p:cNvPicPr>
            <a:picLocks noChangeAspect="1"/>
          </p:cNvPicPr>
          <p:nvPr/>
        </p:nvPicPr>
        <p:blipFill>
          <a:blip r:embed="rId8"/>
          <a:stretch>
            <a:fillRect/>
          </a:stretch>
        </p:blipFill>
        <p:spPr>
          <a:xfrm>
            <a:off x="5389860" y="1728383"/>
            <a:ext cx="3133725" cy="3124200"/>
          </a:xfrm>
          <a:prstGeom prst="rect">
            <a:avLst/>
          </a:prstGeom>
        </p:spPr>
      </p:pic>
      <p:sp>
        <p:nvSpPr>
          <p:cNvPr id="19" name="TextBox 18">
            <a:extLst>
              <a:ext uri="{FF2B5EF4-FFF2-40B4-BE49-F238E27FC236}">
                <a16:creationId xmlns:a16="http://schemas.microsoft.com/office/drawing/2014/main" id="{CDE75C95-708B-72CD-FA81-D127A6E5524E}"/>
              </a:ext>
            </a:extLst>
          </p:cNvPr>
          <p:cNvSpPr txBox="1"/>
          <p:nvPr/>
        </p:nvSpPr>
        <p:spPr>
          <a:xfrm>
            <a:off x="6027118" y="4970970"/>
            <a:ext cx="1859207" cy="338554"/>
          </a:xfrm>
          <a:prstGeom prst="rect">
            <a:avLst/>
          </a:prstGeom>
          <a:noFill/>
        </p:spPr>
        <p:txBody>
          <a:bodyPr wrap="square">
            <a:spAutoFit/>
          </a:bodyPr>
          <a:lstStyle/>
          <a:p>
            <a:r>
              <a:rPr lang="en-US" sz="1600" b="0" i="0" u="none" strike="noStrike" baseline="0" dirty="0"/>
              <a:t>Fig: Growth of data</a:t>
            </a:r>
            <a:endParaRPr lang="en-US" sz="1600" dirty="0"/>
          </a:p>
        </p:txBody>
      </p:sp>
    </p:spTree>
    <p:extLst>
      <p:ext uri="{BB962C8B-B14F-4D97-AF65-F5344CB8AC3E}">
        <p14:creationId xmlns:p14="http://schemas.microsoft.com/office/powerpoint/2010/main" val="1716426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A83F8-D903-F11D-9C26-EF6227BC858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08BC387-49CD-0F3C-E0B6-81361DBD3C9F}"/>
              </a:ext>
            </a:extLst>
          </p:cNvPr>
          <p:cNvPicPr/>
          <p:nvPr/>
        </p:nvPicPr>
        <p:blipFill>
          <a:blip r:embed="rId2" cstate="print"/>
          <a:stretch>
            <a:fillRect/>
          </a:stretch>
        </p:blipFill>
        <p:spPr>
          <a:xfrm>
            <a:off x="107504" y="56804"/>
            <a:ext cx="2324441" cy="652271"/>
          </a:xfrm>
          <a:prstGeom prst="rect">
            <a:avLst/>
          </a:prstGeom>
        </p:spPr>
      </p:pic>
      <p:grpSp>
        <p:nvGrpSpPr>
          <p:cNvPr id="5" name="Group 11">
            <a:extLst>
              <a:ext uri="{FF2B5EF4-FFF2-40B4-BE49-F238E27FC236}">
                <a16:creationId xmlns:a16="http://schemas.microsoft.com/office/drawing/2014/main" id="{32894D5D-58B9-8F2C-8F5D-1C8BD296F53B}"/>
              </a:ext>
            </a:extLst>
          </p:cNvPr>
          <p:cNvGrpSpPr>
            <a:grpSpLocks/>
          </p:cNvGrpSpPr>
          <p:nvPr/>
        </p:nvGrpSpPr>
        <p:grpSpPr bwMode="auto">
          <a:xfrm>
            <a:off x="6939148" y="21163"/>
            <a:ext cx="1183803" cy="787736"/>
            <a:chOff x="0" y="0"/>
            <a:chExt cx="1110192" cy="778933"/>
          </a:xfrm>
        </p:grpSpPr>
        <p:pic>
          <p:nvPicPr>
            <p:cNvPr id="6" name="Picture 2">
              <a:extLst>
                <a:ext uri="{FF2B5EF4-FFF2-40B4-BE49-F238E27FC236}">
                  <a16:creationId xmlns:a16="http://schemas.microsoft.com/office/drawing/2014/main" id="{99954021-70CE-F642-80DE-DC8A07B6ED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CC1A567-5312-0D71-7E69-285A4A48A11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9B6513B-1D48-01A8-D718-083B425EBC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973" y="16688"/>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9F70D3F-7E5B-A3CC-BAEE-CFDBD6676C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94588"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74CFD0F-41E7-8194-A922-2E0FA2C8F22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0C7DCE4-E28C-D87A-C99D-6C4F1BF53F7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B6B58B2-D2BD-F5D8-75AE-20AC620734D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897C212-6C83-C319-D3E6-9E16AA605A4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216E2BE6-661E-6BD7-A775-178E9B711C59}"/>
              </a:ext>
            </a:extLst>
          </p:cNvPr>
          <p:cNvSpPr>
            <a:spLocks noGrp="1"/>
          </p:cNvSpPr>
          <p:nvPr>
            <p:ph idx="1"/>
          </p:nvPr>
        </p:nvSpPr>
        <p:spPr>
          <a:xfrm>
            <a:off x="107505" y="783997"/>
            <a:ext cx="5853832" cy="4707232"/>
          </a:xfrm>
        </p:spPr>
        <p:txBody>
          <a:bodyPr>
            <a:normAutofit/>
          </a:bodyPr>
          <a:lstStyle/>
          <a:p>
            <a:pPr marL="0" indent="0" algn="l">
              <a:buNone/>
            </a:pPr>
            <a:r>
              <a:rPr lang="en-US" sz="2000" b="1" dirty="0">
                <a:solidFill>
                  <a:schemeClr val="tx2"/>
                </a:solidFill>
              </a:rPr>
              <a:t>Volume</a:t>
            </a:r>
          </a:p>
          <a:p>
            <a:pPr algn="l">
              <a:lnSpc>
                <a:spcPct val="150000"/>
              </a:lnSpc>
              <a:buFont typeface="Wingdings" panose="05000000000000000000" pitchFamily="2" charset="2"/>
              <a:buChar char="§"/>
            </a:pPr>
            <a:r>
              <a:rPr lang="en-IN" sz="1800" b="0" i="0" u="none" strike="noStrike" baseline="0" dirty="0">
                <a:latin typeface="+mj-lt"/>
              </a:rPr>
              <a:t>We have seen it grow from bits to bytes to petabytes and exabytes.</a:t>
            </a:r>
          </a:p>
          <a:p>
            <a:pPr algn="l">
              <a:lnSpc>
                <a:spcPct val="150000"/>
              </a:lnSpc>
              <a:buFont typeface="Wingdings" panose="05000000000000000000" pitchFamily="2" charset="2"/>
              <a:buChar char="§"/>
            </a:pPr>
            <a:r>
              <a:rPr lang="en-IN" sz="1800" b="0" i="0" u="none" strike="noStrike" baseline="0" dirty="0">
                <a:latin typeface="+mj-lt"/>
              </a:rPr>
              <a:t>Where Does This Data get Generated?</a:t>
            </a:r>
          </a:p>
          <a:p>
            <a:pPr marL="714375" indent="-261938" algn="l">
              <a:lnSpc>
                <a:spcPct val="150000"/>
              </a:lnSpc>
              <a:buFontTx/>
              <a:buChar char="→"/>
            </a:pPr>
            <a:r>
              <a:rPr lang="en-IN" sz="1800" b="0" i="0" u="none" strike="noStrike" baseline="0" dirty="0">
                <a:latin typeface="+mj-lt"/>
              </a:rPr>
              <a:t>There are a multitude of sources for big data. </a:t>
            </a:r>
          </a:p>
          <a:p>
            <a:pPr marL="714375" indent="-261938" algn="l">
              <a:lnSpc>
                <a:spcPct val="150000"/>
              </a:lnSpc>
              <a:buFontTx/>
              <a:buChar char="→"/>
            </a:pPr>
            <a:r>
              <a:rPr lang="en-IN" sz="1800" b="0" i="0" u="none" strike="noStrike" baseline="0" dirty="0">
                <a:latin typeface="+mj-lt"/>
              </a:rPr>
              <a:t>An XLS, a DOC, a PDE, etc. is unstructured data</a:t>
            </a:r>
          </a:p>
          <a:p>
            <a:pPr marL="714375" indent="-261938" algn="l">
              <a:lnSpc>
                <a:spcPct val="150000"/>
              </a:lnSpc>
              <a:buFontTx/>
              <a:buChar char="→"/>
            </a:pPr>
            <a:r>
              <a:rPr lang="en-IN" sz="1800" b="0" i="0" u="none" strike="noStrike" baseline="0" dirty="0">
                <a:latin typeface="+mj-lt"/>
              </a:rPr>
              <a:t>a video on YouTube, a chat conversation on Internet Messenger, a customer feedback form on an online retail website, a CCTV coverage, a weather forecast report is unstructured data too.</a:t>
            </a:r>
            <a:endParaRPr lang="en-US" sz="2000" b="1" dirty="0">
              <a:solidFill>
                <a:schemeClr val="tx2"/>
              </a:solidFill>
              <a:latin typeface="+mj-lt"/>
            </a:endParaRPr>
          </a:p>
        </p:txBody>
      </p:sp>
      <p:pic>
        <p:nvPicPr>
          <p:cNvPr id="14" name="Content Placeholder 13">
            <a:extLst>
              <a:ext uri="{FF2B5EF4-FFF2-40B4-BE49-F238E27FC236}">
                <a16:creationId xmlns:a16="http://schemas.microsoft.com/office/drawing/2014/main" id="{76C2DC2D-4A12-A042-034D-5B328706798E}"/>
              </a:ext>
            </a:extLst>
          </p:cNvPr>
          <p:cNvPicPr>
            <a:picLocks noChangeAspect="1"/>
          </p:cNvPicPr>
          <p:nvPr/>
        </p:nvPicPr>
        <p:blipFill>
          <a:blip r:embed="rId7"/>
          <a:stretch>
            <a:fillRect/>
          </a:stretch>
        </p:blipFill>
        <p:spPr>
          <a:xfrm>
            <a:off x="5942401" y="1795732"/>
            <a:ext cx="3177296" cy="1691242"/>
          </a:xfrm>
          <a:prstGeom prst="rect">
            <a:avLst/>
          </a:prstGeom>
        </p:spPr>
      </p:pic>
      <p:sp>
        <p:nvSpPr>
          <p:cNvPr id="16" name="TextBox 15">
            <a:extLst>
              <a:ext uri="{FF2B5EF4-FFF2-40B4-BE49-F238E27FC236}">
                <a16:creationId xmlns:a16="http://schemas.microsoft.com/office/drawing/2014/main" id="{C5FC3160-7D6D-8440-3B18-B84F88B358F8}"/>
              </a:ext>
            </a:extLst>
          </p:cNvPr>
          <p:cNvSpPr txBox="1"/>
          <p:nvPr/>
        </p:nvSpPr>
        <p:spPr>
          <a:xfrm>
            <a:off x="6384164" y="3486974"/>
            <a:ext cx="2817230" cy="369332"/>
          </a:xfrm>
          <a:prstGeom prst="rect">
            <a:avLst/>
          </a:prstGeom>
          <a:noFill/>
        </p:spPr>
        <p:txBody>
          <a:bodyPr wrap="square">
            <a:spAutoFit/>
          </a:bodyPr>
          <a:lstStyle/>
          <a:p>
            <a:r>
              <a:rPr lang="en-IN" sz="1800" b="0" i="0" u="none" strike="noStrike" baseline="0" dirty="0">
                <a:latin typeface="GlyphLessFont"/>
              </a:rPr>
              <a:t>Fig: A mountain of data.</a:t>
            </a:r>
            <a:endParaRPr lang="en-US" dirty="0"/>
          </a:p>
        </p:txBody>
      </p:sp>
    </p:spTree>
    <p:extLst>
      <p:ext uri="{BB962C8B-B14F-4D97-AF65-F5344CB8AC3E}">
        <p14:creationId xmlns:p14="http://schemas.microsoft.com/office/powerpoint/2010/main" val="19723776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F57B2-54C8-AE44-D9EB-EC91C949613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225D7E6-C9B9-A6E4-BBCD-DB6B47D133A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D065306-7847-2650-85F5-046CFF7D644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06BF7AD-B910-7932-00E5-180DB414E1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EAF3583-CF9A-2A94-967F-E6253231D8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302450A-7923-6C4B-F16A-1DF3529C5D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E591F80-5BCB-6DC5-AE45-A06E970C840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E55EF64-F961-FFA8-15E2-0C1C6A39E1B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6A9C008-4DB1-84DC-09E0-143A80ADB8C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E1AF9E2-4DB7-72E8-B9B7-CFDCA298493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C4D4536-1BAE-836A-C105-D1B2BA2DEB7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3" name="Content Placeholder 2">
            <a:extLst>
              <a:ext uri="{FF2B5EF4-FFF2-40B4-BE49-F238E27FC236}">
                <a16:creationId xmlns:a16="http://schemas.microsoft.com/office/drawing/2014/main" id="{9DE6AD33-A2F6-6D9D-963F-2C133DBDDE78}"/>
              </a:ext>
            </a:extLst>
          </p:cNvPr>
          <p:cNvPicPr>
            <a:picLocks noGrp="1" noChangeAspect="1"/>
          </p:cNvPicPr>
          <p:nvPr>
            <p:ph idx="1"/>
          </p:nvPr>
        </p:nvPicPr>
        <p:blipFill>
          <a:blip r:embed="rId7"/>
          <a:stretch>
            <a:fillRect/>
          </a:stretch>
        </p:blipFill>
        <p:spPr>
          <a:xfrm>
            <a:off x="107504" y="763360"/>
            <a:ext cx="5543550" cy="2095500"/>
          </a:xfrm>
        </p:spPr>
      </p:pic>
      <p:sp>
        <p:nvSpPr>
          <p:cNvPr id="14" name="TextBox 13">
            <a:extLst>
              <a:ext uri="{FF2B5EF4-FFF2-40B4-BE49-F238E27FC236}">
                <a16:creationId xmlns:a16="http://schemas.microsoft.com/office/drawing/2014/main" id="{D9693459-6BFF-8431-902C-BE59D6F34B31}"/>
              </a:ext>
            </a:extLst>
          </p:cNvPr>
          <p:cNvSpPr txBox="1"/>
          <p:nvPr/>
        </p:nvSpPr>
        <p:spPr>
          <a:xfrm>
            <a:off x="1166792" y="2858860"/>
            <a:ext cx="2880320" cy="369332"/>
          </a:xfrm>
          <a:prstGeom prst="rect">
            <a:avLst/>
          </a:prstGeom>
          <a:noFill/>
        </p:spPr>
        <p:txBody>
          <a:bodyPr wrap="square">
            <a:spAutoFit/>
          </a:bodyPr>
          <a:lstStyle/>
          <a:p>
            <a:pPr algn="ctr"/>
            <a:r>
              <a:rPr lang="en-IN" sz="1800" b="0" i="0" u="none" strike="noStrike" baseline="0" dirty="0">
                <a:latin typeface="+mj-lt"/>
              </a:rPr>
              <a:t>Figure: Sources of big data.</a:t>
            </a:r>
            <a:endParaRPr lang="en-US" dirty="0">
              <a:latin typeface="+mj-lt"/>
            </a:endParaRPr>
          </a:p>
        </p:txBody>
      </p:sp>
      <p:sp>
        <p:nvSpPr>
          <p:cNvPr id="16" name="TextBox 15">
            <a:extLst>
              <a:ext uri="{FF2B5EF4-FFF2-40B4-BE49-F238E27FC236}">
                <a16:creationId xmlns:a16="http://schemas.microsoft.com/office/drawing/2014/main" id="{CC9BD0B6-8E4F-07FB-35A0-1EE1EEED5DCA}"/>
              </a:ext>
            </a:extLst>
          </p:cNvPr>
          <p:cNvSpPr txBox="1"/>
          <p:nvPr/>
        </p:nvSpPr>
        <p:spPr>
          <a:xfrm>
            <a:off x="10025" y="3303114"/>
            <a:ext cx="8964488" cy="3117135"/>
          </a:xfrm>
          <a:prstGeom prst="rect">
            <a:avLst/>
          </a:prstGeom>
          <a:noFill/>
        </p:spPr>
        <p:txBody>
          <a:bodyPr wrap="square">
            <a:spAutoFit/>
          </a:bodyPr>
          <a:lstStyle/>
          <a:p>
            <a:pPr marL="342900" indent="-342900" algn="just">
              <a:lnSpc>
                <a:spcPct val="150000"/>
              </a:lnSpc>
              <a:buFont typeface="Wingdings" panose="05000000000000000000" pitchFamily="2" charset="2"/>
              <a:buChar char="§"/>
            </a:pPr>
            <a:r>
              <a:rPr lang="en-IN" sz="1900" b="0" i="0" u="none" strike="noStrike" baseline="0" dirty="0">
                <a:latin typeface="+mj-lt"/>
              </a:rPr>
              <a:t>Typical </a:t>
            </a:r>
            <a:r>
              <a:rPr lang="en-IN" sz="1900" b="1" i="0" u="none" strike="noStrike" baseline="0" dirty="0">
                <a:latin typeface="+mj-lt"/>
              </a:rPr>
              <a:t>internal data sources</a:t>
            </a:r>
            <a:r>
              <a:rPr lang="en-IN" sz="1900" b="0" i="0" u="none" strike="noStrike" baseline="0" dirty="0">
                <a:latin typeface="+mj-lt"/>
              </a:rPr>
              <a:t>: Data present within an organization’s firewall. It is as follows:</a:t>
            </a:r>
          </a:p>
          <a:p>
            <a:pPr marL="630238" indent="-273050" algn="just">
              <a:lnSpc>
                <a:spcPct val="150000"/>
              </a:lnSpc>
              <a:buFont typeface="Calibri" panose="020F0502020204030204" pitchFamily="34" charset="0"/>
              <a:buChar char="→"/>
              <a:tabLst>
                <a:tab pos="630238" algn="l"/>
              </a:tabLst>
            </a:pPr>
            <a:r>
              <a:rPr lang="en-US" sz="1900" b="0" i="0" u="none" strike="noStrike" baseline="0" dirty="0">
                <a:latin typeface="+mj-lt"/>
              </a:rPr>
              <a:t>Data storage: File systems, SQL (RDBMSs — Oracle, MS SQL Server, DB2, MySQL, PostgreSQL, e</a:t>
            </a:r>
            <a:r>
              <a:rPr lang="en-IN" sz="1900" b="0" i="0" u="none" strike="noStrike" baseline="0" dirty="0" err="1">
                <a:latin typeface="+mj-lt"/>
              </a:rPr>
              <a:t>tc</a:t>
            </a:r>
            <a:r>
              <a:rPr lang="en-IN" sz="1900" b="0" i="0" u="none" strike="noStrike" baseline="0" dirty="0">
                <a:latin typeface="+mj-lt"/>
              </a:rPr>
              <a:t>.), NoSQL (MongoDB, Cassandra, etc.), and so on.</a:t>
            </a:r>
          </a:p>
          <a:p>
            <a:pPr marL="630238" indent="-273050" algn="just">
              <a:lnSpc>
                <a:spcPct val="150000"/>
              </a:lnSpc>
              <a:buFont typeface="Calibri" panose="020F0502020204030204" pitchFamily="34" charset="0"/>
              <a:buChar char="→"/>
              <a:tabLst>
                <a:tab pos="630238" algn="l"/>
              </a:tabLst>
            </a:pPr>
            <a:r>
              <a:rPr lang="en-IN" sz="1900" b="0" i="0" u="none" strike="noStrike" baseline="0" dirty="0">
                <a:latin typeface="+mj-lt"/>
              </a:rPr>
              <a:t>Archives: Archives of scanned documents, paper archives, customer correspondence records, patients’ health records, students’ admission records, students’ assessment records, and so on.</a:t>
            </a:r>
            <a:endParaRPr lang="en-US" sz="1900" dirty="0">
              <a:latin typeface="+mj-lt"/>
            </a:endParaRPr>
          </a:p>
        </p:txBody>
      </p:sp>
    </p:spTree>
    <p:extLst>
      <p:ext uri="{BB962C8B-B14F-4D97-AF65-F5344CB8AC3E}">
        <p14:creationId xmlns:p14="http://schemas.microsoft.com/office/powerpoint/2010/main" val="35410382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D269D-ED25-EF79-3AE4-3E2D30B4B30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14A2EF2-3F90-9B72-6BBA-EB4405B68CF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9838F51-F907-676A-E801-9036E8F8863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C1A240C-FEE6-9582-0A34-BF149823C0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027985F-511A-7D6F-F59D-9AAEB2C30F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0F5DA6B-C5A0-F3BE-6566-43677FA607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8751130-C325-2ED1-F674-9382D2AFBFC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9E75A17-894E-417E-8FB2-DA393FD4A46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B2BF061-DEC7-5BF8-DDA2-45B75E6469C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F5871D8-FA37-AE71-207C-CBA4ECD1417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7631BA2-B6E3-570D-A0A5-BF00A23AF49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97B7336A-CABD-2C54-E4BA-36D77E28EE2B}"/>
              </a:ext>
            </a:extLst>
          </p:cNvPr>
          <p:cNvSpPr>
            <a:spLocks noGrp="1"/>
          </p:cNvSpPr>
          <p:nvPr>
            <p:ph idx="1"/>
          </p:nvPr>
        </p:nvSpPr>
        <p:spPr>
          <a:xfrm>
            <a:off x="107504" y="840752"/>
            <a:ext cx="8579296" cy="5285412"/>
          </a:xfrm>
        </p:spPr>
        <p:txBody>
          <a:bodyPr>
            <a:normAutofit fontScale="92500" lnSpcReduction="20000"/>
          </a:bodyPr>
          <a:lstStyle/>
          <a:p>
            <a:pPr algn="l">
              <a:lnSpc>
                <a:spcPct val="150000"/>
              </a:lnSpc>
              <a:buFont typeface="Wingdings" panose="05000000000000000000" pitchFamily="2" charset="2"/>
              <a:buChar char="§"/>
            </a:pPr>
            <a:r>
              <a:rPr lang="en-IN" sz="1900" b="1" i="0" u="none" strike="noStrike" baseline="0" dirty="0">
                <a:latin typeface="+mj-lt"/>
              </a:rPr>
              <a:t>External data sources</a:t>
            </a:r>
            <a:r>
              <a:rPr lang="en-IN" sz="1900" b="0" i="0" u="none" strike="noStrike" baseline="0" dirty="0">
                <a:latin typeface="+mj-lt"/>
              </a:rPr>
              <a:t>: Data residing outside an organization’s firewall. It is as follows:</a:t>
            </a:r>
          </a:p>
          <a:p>
            <a:pPr algn="l">
              <a:lnSpc>
                <a:spcPct val="150000"/>
              </a:lnSpc>
              <a:buFontTx/>
              <a:buChar char="→"/>
            </a:pPr>
            <a:r>
              <a:rPr lang="en-IN" sz="1900" b="0" i="0" u="none" strike="noStrike" baseline="0" dirty="0">
                <a:latin typeface="+mj-lt"/>
              </a:rPr>
              <a:t> Public Web: Wikipedia, weather, regulatory, compliance, census, etc.</a:t>
            </a:r>
          </a:p>
          <a:p>
            <a:pPr marR="0" lvl="0" defTabSz="914400" eaLnBrk="1" fontAlgn="auto" latinLnBrk="0" hangingPunct="1">
              <a:lnSpc>
                <a:spcPct val="150000"/>
              </a:lnSpc>
              <a:spcBef>
                <a:spcPts val="600"/>
              </a:spcBef>
              <a:spcAft>
                <a:spcPts val="600"/>
              </a:spcAft>
              <a:buClrTx/>
              <a:buSzTx/>
              <a:buFont typeface="Wingdings" panose="05000000000000000000" pitchFamily="2" charset="2"/>
              <a:buChar char="§"/>
              <a:tabLst/>
              <a:defRPr/>
            </a:pPr>
            <a:r>
              <a:rPr kumimoji="0" lang="en-US" sz="1900" b="1" i="0" u="none" strike="noStrike" kern="0" cap="none" spc="0" normalizeH="0" baseline="0" noProof="0" dirty="0">
                <a:ln>
                  <a:noFill/>
                </a:ln>
                <a:solidFill>
                  <a:prstClr val="black"/>
                </a:solidFill>
                <a:effectLst/>
                <a:uLnTx/>
                <a:uFillTx/>
                <a:latin typeface="+mj-lt"/>
                <a:ea typeface="+mn-ea"/>
                <a:cs typeface="+mn-cs"/>
              </a:rPr>
              <a:t>Both (</a:t>
            </a:r>
            <a:r>
              <a:rPr kumimoji="0" lang="en-US" sz="1900" b="1" i="0" u="none" strike="noStrike" kern="0" cap="none" spc="0" normalizeH="0" baseline="0" noProof="0" dirty="0" err="1">
                <a:ln>
                  <a:noFill/>
                </a:ln>
                <a:solidFill>
                  <a:prstClr val="black"/>
                </a:solidFill>
                <a:effectLst/>
                <a:uLnTx/>
                <a:uFillTx/>
                <a:latin typeface="+mj-lt"/>
                <a:ea typeface="+mn-ea"/>
                <a:cs typeface="+mn-cs"/>
              </a:rPr>
              <a:t>internal+external</a:t>
            </a:r>
            <a:r>
              <a:rPr kumimoji="0" lang="en-US" sz="1900" b="1" i="0" u="none" strike="noStrike" kern="0" cap="none" spc="0" normalizeH="0" baseline="0" noProof="0" dirty="0">
                <a:ln>
                  <a:noFill/>
                </a:ln>
                <a:solidFill>
                  <a:prstClr val="black"/>
                </a:solidFill>
                <a:effectLst/>
                <a:uLnTx/>
                <a:uFillTx/>
                <a:latin typeface="+mj-lt"/>
                <a:ea typeface="+mn-ea"/>
                <a:cs typeface="+mn-cs"/>
              </a:rPr>
              <a:t>)</a:t>
            </a:r>
          </a:p>
          <a:p>
            <a:pPr marL="809625" indent="-357188" algn="l">
              <a:lnSpc>
                <a:spcPct val="150000"/>
              </a:lnSpc>
              <a:buFont typeface="Calibri" panose="020F0502020204030204" pitchFamily="34" charset="0"/>
              <a:buChar char="→"/>
            </a:pPr>
            <a:r>
              <a:rPr kumimoji="0" lang="en-US" sz="1900" b="1" i="0" u="none" strike="noStrike" kern="0" cap="none" spc="0" normalizeH="0" baseline="0" noProof="0" dirty="0">
                <a:ln>
                  <a:noFill/>
                </a:ln>
                <a:solidFill>
                  <a:sysClr val="windowText" lastClr="000000"/>
                </a:solidFill>
                <a:effectLst/>
                <a:uLnTx/>
                <a:uFillTx/>
                <a:latin typeface="+mj-lt"/>
                <a:ea typeface="+mn-ea"/>
                <a:cs typeface="+mn-cs"/>
              </a:rPr>
              <a:t>Sensor data </a:t>
            </a:r>
            <a:r>
              <a:rPr kumimoji="0" lang="en-US" sz="1900" b="0" i="0" u="none" strike="noStrike" kern="0" cap="none" spc="0" normalizeH="0" baseline="0" noProof="0" dirty="0">
                <a:ln>
                  <a:noFill/>
                </a:ln>
                <a:solidFill>
                  <a:sysClr val="windowText" lastClr="000000"/>
                </a:solidFill>
                <a:effectLst/>
                <a:uLnTx/>
                <a:uFillTx/>
                <a:latin typeface="+mj-lt"/>
                <a:ea typeface="+mn-ea"/>
                <a:cs typeface="+mn-cs"/>
              </a:rPr>
              <a:t>– Car sensors, smart electric meters, office buildings, </a:t>
            </a:r>
            <a:r>
              <a:rPr lang="en-US" sz="1900" b="0" i="0" u="none" strike="noStrike" baseline="0" dirty="0">
                <a:latin typeface="+mj-lt"/>
              </a:rPr>
              <a:t>air conditioning units, refrigerators, and so on. </a:t>
            </a:r>
            <a:r>
              <a:rPr kumimoji="0" lang="en-US" sz="1900" b="0" i="0" u="none" strike="noStrike" kern="0" cap="none" spc="0" normalizeH="0" baseline="0" noProof="0" dirty="0" err="1">
                <a:ln>
                  <a:noFill/>
                </a:ln>
                <a:solidFill>
                  <a:sysClr val="windowText" lastClr="000000"/>
                </a:solidFill>
                <a:effectLst/>
                <a:uLnTx/>
                <a:uFillTx/>
                <a:latin typeface="+mj-lt"/>
                <a:ea typeface="+mn-ea"/>
                <a:cs typeface="+mn-cs"/>
              </a:rPr>
              <a:t>etc</a:t>
            </a:r>
            <a:r>
              <a:rPr kumimoji="0" lang="en-US" sz="1900" b="0" i="0" u="none" strike="noStrike" kern="0" cap="none" spc="0" normalizeH="0" baseline="0" noProof="0" dirty="0">
                <a:ln>
                  <a:noFill/>
                </a:ln>
                <a:solidFill>
                  <a:sysClr val="windowText" lastClr="000000"/>
                </a:solidFill>
                <a:effectLst/>
                <a:uLnTx/>
                <a:uFillTx/>
                <a:latin typeface="+mj-lt"/>
                <a:ea typeface="+mn-ea"/>
                <a:cs typeface="+mn-cs"/>
              </a:rPr>
              <a:t>,.</a:t>
            </a:r>
          </a:p>
          <a:p>
            <a:pPr marL="809625" indent="-357188" algn="l">
              <a:lnSpc>
                <a:spcPct val="150000"/>
              </a:lnSpc>
              <a:buFont typeface="Calibri" panose="020F0502020204030204" pitchFamily="34" charset="0"/>
              <a:buChar char="→"/>
            </a:pPr>
            <a:r>
              <a:rPr kumimoji="0" lang="en-US" sz="1900" b="1" i="0" u="none" strike="noStrike" kern="0" cap="none" spc="0" normalizeH="0" baseline="0" noProof="0" dirty="0">
                <a:ln>
                  <a:noFill/>
                </a:ln>
                <a:solidFill>
                  <a:sysClr val="windowText" lastClr="000000"/>
                </a:solidFill>
                <a:effectLst/>
                <a:uLnTx/>
                <a:uFillTx/>
                <a:latin typeface="+mj-lt"/>
                <a:ea typeface="+mn-ea"/>
                <a:cs typeface="+mn-cs"/>
              </a:rPr>
              <a:t>Machine log data </a:t>
            </a:r>
            <a:r>
              <a:rPr kumimoji="0" lang="en-US" sz="1900" b="0" i="0" u="none" strike="noStrike" kern="0" cap="none" spc="0" normalizeH="0" baseline="0" noProof="0" dirty="0">
                <a:ln>
                  <a:noFill/>
                </a:ln>
                <a:solidFill>
                  <a:sysClr val="windowText" lastClr="000000"/>
                </a:solidFill>
                <a:effectLst/>
                <a:uLnTx/>
                <a:uFillTx/>
                <a:latin typeface="+mj-lt"/>
                <a:ea typeface="+mn-ea"/>
                <a:cs typeface="+mn-cs"/>
              </a:rPr>
              <a:t>– </a:t>
            </a:r>
            <a:r>
              <a:rPr lang="en-US" sz="1900" b="0" i="0" u="none" strike="noStrike" baseline="0" dirty="0">
                <a:latin typeface="+mj-lt"/>
              </a:rPr>
              <a:t>Event logs, application logs, Business process logs, audit logs, clickstream data, etc.</a:t>
            </a:r>
            <a:endParaRPr kumimoji="0" lang="en-US" sz="1900" b="0" i="0" u="none" strike="noStrike" kern="0" cap="none" spc="0" normalizeH="0" baseline="0" noProof="0" dirty="0">
              <a:ln>
                <a:noFill/>
              </a:ln>
              <a:solidFill>
                <a:sysClr val="windowText" lastClr="000000"/>
              </a:solidFill>
              <a:effectLst/>
              <a:uLnTx/>
              <a:uFillTx/>
              <a:latin typeface="+mj-lt"/>
              <a:ea typeface="+mn-ea"/>
              <a:cs typeface="+mn-cs"/>
            </a:endParaRPr>
          </a:p>
          <a:p>
            <a:pPr marL="809625" marR="0" lvl="1" indent="-352425" defTabSz="914400" eaLnBrk="1" fontAlgn="auto" latinLnBrk="0" hangingPunct="1">
              <a:lnSpc>
                <a:spcPct val="150000"/>
              </a:lnSpc>
              <a:spcBef>
                <a:spcPts val="600"/>
              </a:spcBef>
              <a:spcAft>
                <a:spcPts val="600"/>
              </a:spcAft>
              <a:buClrTx/>
              <a:buSzTx/>
              <a:buFont typeface="Calibri" panose="020F0502020204030204" pitchFamily="34" charset="0"/>
              <a:buChar char="→"/>
              <a:tabLst/>
              <a:defRPr/>
            </a:pPr>
            <a:r>
              <a:rPr kumimoji="0" lang="en-US" sz="1900" b="0" i="0" u="none" strike="noStrike" kern="0" cap="none" spc="0" normalizeH="0" baseline="0" noProof="0" dirty="0">
                <a:ln>
                  <a:noFill/>
                </a:ln>
                <a:solidFill>
                  <a:sysClr val="windowText" lastClr="000000"/>
                </a:solidFill>
                <a:effectLst/>
                <a:uLnTx/>
                <a:uFillTx/>
                <a:latin typeface="+mj-lt"/>
                <a:ea typeface="+mn-ea"/>
                <a:cs typeface="+mn-cs"/>
              </a:rPr>
              <a:t>Documents, PD</a:t>
            </a:r>
            <a:r>
              <a:rPr lang="en-US" sz="1900" b="1" kern="0" dirty="0">
                <a:solidFill>
                  <a:sysClr val="windowText" lastClr="000000"/>
                </a:solidFill>
                <a:latin typeface="+mj-lt"/>
              </a:rPr>
              <a:t>Social media </a:t>
            </a:r>
            <a:r>
              <a:rPr lang="en-US" sz="1900" kern="0" dirty="0">
                <a:solidFill>
                  <a:sysClr val="windowText" lastClr="000000"/>
                </a:solidFill>
                <a:latin typeface="+mj-lt"/>
              </a:rPr>
              <a:t>– Twitter, blogs, Facebook, LinkedIn, </a:t>
            </a:r>
            <a:r>
              <a:rPr lang="en-US" sz="1900" kern="0" dirty="0" err="1">
                <a:solidFill>
                  <a:sysClr val="windowText" lastClr="000000"/>
                </a:solidFill>
                <a:latin typeface="+mj-lt"/>
              </a:rPr>
              <a:t>Youtube</a:t>
            </a:r>
            <a:r>
              <a:rPr lang="en-US" sz="1900" kern="0" dirty="0">
                <a:solidFill>
                  <a:sysClr val="windowText" lastClr="000000"/>
                </a:solidFill>
                <a:latin typeface="+mj-lt"/>
              </a:rPr>
              <a:t>, Instagram </a:t>
            </a:r>
            <a:r>
              <a:rPr lang="en-US" sz="1900" kern="0" dirty="0" err="1">
                <a:solidFill>
                  <a:sysClr val="windowText" lastClr="000000"/>
                </a:solidFill>
                <a:latin typeface="+mj-lt"/>
              </a:rPr>
              <a:t>etc</a:t>
            </a:r>
            <a:r>
              <a:rPr lang="en-US" sz="1900" kern="0" dirty="0">
                <a:solidFill>
                  <a:sysClr val="windowText" lastClr="000000"/>
                </a:solidFill>
                <a:latin typeface="+mj-lt"/>
              </a:rPr>
              <a:t>,.</a:t>
            </a:r>
          </a:p>
          <a:p>
            <a:pPr marL="809625" lvl="1" indent="-352425">
              <a:lnSpc>
                <a:spcPct val="150000"/>
              </a:lnSpc>
              <a:spcBef>
                <a:spcPts val="600"/>
              </a:spcBef>
              <a:spcAft>
                <a:spcPts val="600"/>
              </a:spcAft>
              <a:buFont typeface="Calibri" panose="020F0502020204030204" pitchFamily="34" charset="0"/>
              <a:buChar char="→"/>
              <a:defRPr/>
            </a:pPr>
            <a:r>
              <a:rPr lang="en-US" sz="1900" b="1" kern="0" dirty="0">
                <a:solidFill>
                  <a:sysClr val="windowText" lastClr="000000"/>
                </a:solidFill>
                <a:latin typeface="+mj-lt"/>
              </a:rPr>
              <a:t>Business apps </a:t>
            </a:r>
            <a:r>
              <a:rPr lang="en-US" sz="1900" kern="0" dirty="0">
                <a:solidFill>
                  <a:sysClr val="windowText" lastClr="000000"/>
                </a:solidFill>
                <a:latin typeface="+mj-lt"/>
              </a:rPr>
              <a:t>– ERP,CRM, HR, Google Docs, and so on.</a:t>
            </a:r>
          </a:p>
          <a:p>
            <a:pPr marL="809625" lvl="1" indent="-352425">
              <a:lnSpc>
                <a:spcPct val="150000"/>
              </a:lnSpc>
              <a:spcBef>
                <a:spcPts val="600"/>
              </a:spcBef>
              <a:spcAft>
                <a:spcPts val="600"/>
              </a:spcAft>
              <a:buFont typeface="Calibri" panose="020F0502020204030204" pitchFamily="34" charset="0"/>
              <a:buChar char="→"/>
              <a:defRPr/>
            </a:pPr>
            <a:r>
              <a:rPr lang="en-US" sz="1900" b="1" kern="0" dirty="0">
                <a:solidFill>
                  <a:sysClr val="windowText" lastClr="000000"/>
                </a:solidFill>
                <a:latin typeface="+mj-lt"/>
              </a:rPr>
              <a:t>Media</a:t>
            </a:r>
            <a:r>
              <a:rPr lang="en-US" sz="1900" kern="0" dirty="0">
                <a:solidFill>
                  <a:sysClr val="windowText" lastClr="000000"/>
                </a:solidFill>
                <a:latin typeface="+mj-lt"/>
              </a:rPr>
              <a:t> – Audio, Video, Image, Podcast, etc.</a:t>
            </a:r>
          </a:p>
          <a:p>
            <a:pPr marL="809625" lvl="1" indent="-352425">
              <a:lnSpc>
                <a:spcPct val="150000"/>
              </a:lnSpc>
              <a:spcBef>
                <a:spcPts val="600"/>
              </a:spcBef>
              <a:spcAft>
                <a:spcPts val="600"/>
              </a:spcAft>
              <a:buFont typeface="Calibri" panose="020F0502020204030204" pitchFamily="34" charset="0"/>
              <a:buChar char="→"/>
              <a:defRPr/>
            </a:pPr>
            <a:r>
              <a:rPr lang="en-US" sz="1900" b="1" kern="0" dirty="0">
                <a:solidFill>
                  <a:sysClr val="windowText" lastClr="000000"/>
                </a:solidFill>
                <a:latin typeface="+mj-lt"/>
              </a:rPr>
              <a:t>Docs</a:t>
            </a:r>
            <a:r>
              <a:rPr lang="en-US" sz="1900" kern="0" dirty="0">
                <a:solidFill>
                  <a:sysClr val="windowText" lastClr="000000"/>
                </a:solidFill>
                <a:latin typeface="+mj-lt"/>
              </a:rPr>
              <a:t> – CSV, Word F</a:t>
            </a:r>
            <a:r>
              <a:rPr kumimoji="0" lang="en-US" sz="1900" b="0" i="0" u="none" strike="noStrike" kern="0" cap="none" spc="0" normalizeH="0" baseline="0" noProof="0" dirty="0">
                <a:ln>
                  <a:noFill/>
                </a:ln>
                <a:solidFill>
                  <a:sysClr val="windowText" lastClr="000000"/>
                </a:solidFill>
                <a:effectLst/>
                <a:uLnTx/>
                <a:uFillTx/>
                <a:latin typeface="+mj-lt"/>
                <a:ea typeface="+mn-ea"/>
                <a:cs typeface="+mn-cs"/>
              </a:rPr>
              <a:t>,XLS, PPT and so on.</a:t>
            </a:r>
            <a:endParaRPr lang="en-US" sz="1900" dirty="0">
              <a:latin typeface="+mj-lt"/>
            </a:endParaRPr>
          </a:p>
        </p:txBody>
      </p:sp>
    </p:spTree>
    <p:extLst>
      <p:ext uri="{BB962C8B-B14F-4D97-AF65-F5344CB8AC3E}">
        <p14:creationId xmlns:p14="http://schemas.microsoft.com/office/powerpoint/2010/main" val="2179592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7A5E1-006C-06CD-D7A4-711CE7E26A9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FFCFC8B-CBD3-518D-6FD9-BA8BD4A6B7F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95D0730-C8AC-A112-9628-D7EDA2F9B48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EFD07A6-E015-10E3-02FC-48B7FC4CA4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933A79A-A22C-6491-6645-40E3846DA6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AB11456-9224-38D2-D316-5B56C0C318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BA8EEC4-42F9-3C3B-89D5-ACD3CE265F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1EE8ADE-0BC0-53DC-3F3F-2D3AC9C736B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E95F4D1-1E2C-A2C9-030D-6E5197600A1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F3BCC8-D497-F4DD-4B27-43A5F10F326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ED559E4-EC95-26C5-EC9A-7F47D2D994F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8D5C2514-FC9A-9FD4-7BBC-0864E7D42184}"/>
              </a:ext>
            </a:extLst>
          </p:cNvPr>
          <p:cNvSpPr>
            <a:spLocks noGrp="1"/>
          </p:cNvSpPr>
          <p:nvPr>
            <p:ph type="title"/>
          </p:nvPr>
        </p:nvSpPr>
        <p:spPr>
          <a:xfrm>
            <a:off x="92582" y="776393"/>
            <a:ext cx="9051417" cy="652272"/>
          </a:xfrm>
        </p:spPr>
        <p:txBody>
          <a:bodyPr>
            <a:normAutofit/>
          </a:bodyPr>
          <a:lstStyle/>
          <a:p>
            <a:pPr algn="l"/>
            <a:r>
              <a:rPr lang="en-IN" sz="2000" b="1" dirty="0">
                <a:solidFill>
                  <a:srgbClr val="C00000"/>
                </a:solidFill>
                <a:latin typeface="Times New Roman" panose="02020603050405020304" pitchFamily="18" charset="0"/>
                <a:cs typeface="Times New Roman" panose="02020603050405020304" pitchFamily="18" charset="0"/>
              </a:rPr>
              <a:t>Classification of Digital data</a:t>
            </a:r>
            <a:endParaRPr lang="en-US" sz="2000" b="1" dirty="0">
              <a:solidFill>
                <a:srgbClr val="C00000"/>
              </a:solidFill>
              <a:latin typeface="Times New Roman" panose="02020603050405020304" pitchFamily="18" charset="0"/>
              <a:cs typeface="Times New Roman" panose="02020603050405020304" pitchFamily="18" charset="0"/>
            </a:endParaRPr>
          </a:p>
        </p:txBody>
      </p:sp>
      <p:pic>
        <p:nvPicPr>
          <p:cNvPr id="2" name="Content Placeholder 1">
            <a:extLst>
              <a:ext uri="{FF2B5EF4-FFF2-40B4-BE49-F238E27FC236}">
                <a16:creationId xmlns:a16="http://schemas.microsoft.com/office/drawing/2014/main" id="{59ACD9D5-E075-0D65-CAF5-73D5DF758DE3}"/>
              </a:ext>
            </a:extLst>
          </p:cNvPr>
          <p:cNvPicPr>
            <a:picLocks noGrp="1" noChangeAspect="1"/>
          </p:cNvPicPr>
          <p:nvPr>
            <p:ph idx="1"/>
          </p:nvPr>
        </p:nvPicPr>
        <p:blipFill>
          <a:blip r:embed="rId7"/>
          <a:srcRect l="2287" t="20884" r="12351" b="23431"/>
          <a:stretch/>
        </p:blipFill>
        <p:spPr>
          <a:xfrm>
            <a:off x="508745" y="1606411"/>
            <a:ext cx="5913115" cy="2750124"/>
          </a:xfrm>
          <a:prstGeom prst="rect">
            <a:avLst/>
          </a:prstGeom>
        </p:spPr>
      </p:pic>
    </p:spTree>
    <p:extLst>
      <p:ext uri="{BB962C8B-B14F-4D97-AF65-F5344CB8AC3E}">
        <p14:creationId xmlns:p14="http://schemas.microsoft.com/office/powerpoint/2010/main" val="36573306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12DBC-F1CC-B7CD-562F-640AFBC6566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D05279B-1340-05F6-7F23-F93D93C2AB3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8715B07-F5A3-8C20-3A84-849136DD607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43A74ED-1A59-FCB4-E3E5-7A16EF4752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0833E17-8238-D7E8-C26B-65C3AB8F31D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CAC8FE8-BC4B-E42B-9743-E89B06B027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4659E2C-0BB4-4C95-961C-F2BB5801AE5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149D4AE-5477-7952-3B42-C8C17B877F0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F4C87EF-F37E-4F9B-611F-6D9861CD29A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DF57BC8-4837-F41A-925D-E070991D9EA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7028AF9-1FDF-64E3-6F55-A04A68F1722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37138039-1F76-BE5F-C0F3-2A8414FE1A00}"/>
              </a:ext>
            </a:extLst>
          </p:cNvPr>
          <p:cNvSpPr>
            <a:spLocks noGrp="1"/>
          </p:cNvSpPr>
          <p:nvPr>
            <p:ph idx="1"/>
          </p:nvPr>
        </p:nvSpPr>
        <p:spPr>
          <a:xfrm>
            <a:off x="107503" y="918830"/>
            <a:ext cx="8943913" cy="5191764"/>
          </a:xfrm>
        </p:spPr>
        <p:txBody>
          <a:bodyPr>
            <a:normAutofit lnSpcReduction="10000"/>
          </a:bodyPr>
          <a:lstStyle/>
          <a:p>
            <a:pPr marL="0" indent="0">
              <a:buNone/>
            </a:pPr>
            <a:r>
              <a:rPr lang="en-US" sz="2000" b="1" spc="-125" dirty="0">
                <a:solidFill>
                  <a:schemeClr val="tx2"/>
                </a:solidFill>
                <a:latin typeface="+mj-lt"/>
                <a:cs typeface="Trebuchet MS"/>
              </a:rPr>
              <a:t>V</a:t>
            </a:r>
            <a:r>
              <a:rPr lang="en-US" sz="2000" b="1" spc="-5" dirty="0">
                <a:solidFill>
                  <a:schemeClr val="tx2"/>
                </a:solidFill>
                <a:latin typeface="+mj-lt"/>
                <a:cs typeface="Trebuchet MS"/>
              </a:rPr>
              <a:t>eloci</a:t>
            </a:r>
            <a:r>
              <a:rPr lang="en-US" sz="2000" b="1" dirty="0">
                <a:solidFill>
                  <a:schemeClr val="tx2"/>
                </a:solidFill>
                <a:latin typeface="+mj-lt"/>
                <a:cs typeface="Trebuchet MS"/>
              </a:rPr>
              <a:t>t</a:t>
            </a:r>
            <a:r>
              <a:rPr lang="en-US" sz="2000" b="1" spc="-5" dirty="0">
                <a:solidFill>
                  <a:schemeClr val="tx2"/>
                </a:solidFill>
                <a:latin typeface="+mj-lt"/>
                <a:cs typeface="Trebuchet MS"/>
              </a:rPr>
              <a:t>y</a:t>
            </a:r>
          </a:p>
          <a:p>
            <a:pPr algn="just">
              <a:buFont typeface="Wingdings" panose="05000000000000000000" pitchFamily="2" charset="2"/>
              <a:buChar char="§"/>
            </a:pPr>
            <a:r>
              <a:rPr lang="en-IN" sz="1900" b="0" i="0" u="none" strike="noStrike" baseline="0" dirty="0">
                <a:latin typeface="+mj-lt"/>
              </a:rPr>
              <a:t>We have moved from the days of batch processing to real-time </a:t>
            </a:r>
            <a:r>
              <a:rPr lang="en-US" sz="1900" b="0" i="0" u="none" strike="noStrike" baseline="0" dirty="0">
                <a:latin typeface="+mj-lt"/>
              </a:rPr>
              <a:t>processing.</a:t>
            </a:r>
            <a:endParaRPr lang="en-US" sz="1900" b="1" spc="-5" dirty="0">
              <a:solidFill>
                <a:schemeClr val="tx2"/>
              </a:solidFill>
              <a:latin typeface="+mj-lt"/>
              <a:cs typeface="Trebuchet MS"/>
            </a:endParaRPr>
          </a:p>
          <a:p>
            <a:pPr marL="0" indent="0">
              <a:buNone/>
            </a:pPr>
            <a:endParaRPr lang="en-US" sz="2000" b="1" spc="-5" dirty="0">
              <a:solidFill>
                <a:schemeClr val="tx2"/>
              </a:solidFill>
              <a:latin typeface="+mj-lt"/>
              <a:cs typeface="Trebuchet MS"/>
            </a:endParaRPr>
          </a:p>
          <a:p>
            <a:pPr marL="0" indent="0">
              <a:buNone/>
            </a:pPr>
            <a:endParaRPr lang="en-US" sz="2000" b="1" spc="-5" dirty="0">
              <a:solidFill>
                <a:schemeClr val="tx2"/>
              </a:solidFill>
              <a:latin typeface="+mj-lt"/>
              <a:cs typeface="Trebuchet MS"/>
            </a:endParaRPr>
          </a:p>
          <a:p>
            <a:pPr marL="0" indent="0">
              <a:lnSpc>
                <a:spcPct val="150000"/>
              </a:lnSpc>
              <a:buNone/>
            </a:pPr>
            <a:r>
              <a:rPr lang="en-US" sz="2000" b="1" spc="-125" dirty="0">
                <a:solidFill>
                  <a:schemeClr val="tx2"/>
                </a:solidFill>
                <a:latin typeface="+mj-lt"/>
              </a:rPr>
              <a:t>Variety</a:t>
            </a:r>
          </a:p>
          <a:p>
            <a:pPr algn="just">
              <a:lnSpc>
                <a:spcPct val="150000"/>
              </a:lnSpc>
              <a:buFont typeface="Wingdings" panose="05000000000000000000" pitchFamily="2" charset="2"/>
              <a:buChar char="§"/>
            </a:pPr>
            <a:r>
              <a:rPr lang="en-IN" sz="2000" b="0" i="0" u="none" strike="noStrike" baseline="0" dirty="0">
                <a:latin typeface="+mj-lt"/>
              </a:rPr>
              <a:t>Variety deals with a wide range of data types and sources of data. </a:t>
            </a:r>
          </a:p>
          <a:p>
            <a:pPr marL="457200" indent="-457200" algn="just">
              <a:lnSpc>
                <a:spcPct val="150000"/>
              </a:lnSpc>
              <a:buFont typeface="+mj-lt"/>
              <a:buAutoNum type="arabicPeriod"/>
            </a:pPr>
            <a:r>
              <a:rPr lang="en-IN" sz="2000" b="1" i="0" u="none" strike="noStrike" baseline="0" dirty="0">
                <a:latin typeface="+mj-lt"/>
              </a:rPr>
              <a:t>Structured data</a:t>
            </a:r>
            <a:r>
              <a:rPr lang="en-IN" sz="2000" b="0" i="0" u="none" strike="noStrike" baseline="0" dirty="0">
                <a:latin typeface="+mj-lt"/>
              </a:rPr>
              <a:t>: From traditional transaction processing systems and RDBMS, etc.</a:t>
            </a:r>
          </a:p>
          <a:p>
            <a:pPr marL="457200" indent="-457200" algn="just">
              <a:lnSpc>
                <a:spcPct val="150000"/>
              </a:lnSpc>
              <a:buFont typeface="+mj-lt"/>
              <a:buAutoNum type="arabicPeriod"/>
            </a:pPr>
            <a:r>
              <a:rPr lang="en-IN" sz="2000" b="1" i="0" u="none" strike="noStrike" baseline="0" dirty="0">
                <a:latin typeface="+mj-lt"/>
              </a:rPr>
              <a:t>Semi-structured data</a:t>
            </a:r>
            <a:r>
              <a:rPr lang="en-IN" sz="2000" b="0" i="0" u="none" strike="noStrike" baseline="0" dirty="0">
                <a:latin typeface="+mj-lt"/>
              </a:rPr>
              <a:t>: For example Hyper Text Markup Language (HTML), </a:t>
            </a:r>
            <a:r>
              <a:rPr lang="en-IN" sz="2000" b="0" i="0" u="none" strike="noStrike" baseline="0" dirty="0" err="1">
                <a:latin typeface="+mj-lt"/>
              </a:rPr>
              <a:t>eXtensible</a:t>
            </a:r>
            <a:r>
              <a:rPr lang="en-IN" sz="2000" b="0" i="0" u="none" strike="noStrike" baseline="0" dirty="0">
                <a:latin typeface="+mj-lt"/>
              </a:rPr>
              <a:t> Markup </a:t>
            </a:r>
            <a:r>
              <a:rPr lang="en-US" sz="2000" b="0" i="0" u="none" strike="noStrike" baseline="0" dirty="0">
                <a:latin typeface="+mj-lt"/>
              </a:rPr>
              <a:t>Language (XML).</a:t>
            </a:r>
          </a:p>
          <a:p>
            <a:pPr marL="457200" indent="-457200" algn="just">
              <a:lnSpc>
                <a:spcPct val="150000"/>
              </a:lnSpc>
              <a:buFont typeface="+mj-lt"/>
              <a:buAutoNum type="arabicPeriod"/>
            </a:pPr>
            <a:r>
              <a:rPr lang="en-US" sz="2000" b="1" i="0" u="none" strike="noStrike" baseline="0" dirty="0">
                <a:latin typeface="+mj-lt"/>
              </a:rPr>
              <a:t>Unstructured data</a:t>
            </a:r>
            <a:r>
              <a:rPr lang="en-US" sz="2000" b="0" i="0" u="none" strike="noStrike" baseline="0" dirty="0">
                <a:latin typeface="+mj-lt"/>
              </a:rPr>
              <a:t>: For example unstructured text documents, audios, videos, emails, photos, PDFs, social media, etc.</a:t>
            </a:r>
            <a:endParaRPr lang="en-US" sz="2000" b="1" spc="-125" dirty="0">
              <a:solidFill>
                <a:schemeClr val="tx2"/>
              </a:solidFill>
              <a:latin typeface="+mj-lt"/>
            </a:endParaRPr>
          </a:p>
        </p:txBody>
      </p:sp>
      <p:sp>
        <p:nvSpPr>
          <p:cNvPr id="14" name="object 4">
            <a:extLst>
              <a:ext uri="{FF2B5EF4-FFF2-40B4-BE49-F238E27FC236}">
                <a16:creationId xmlns:a16="http://schemas.microsoft.com/office/drawing/2014/main" id="{9A4E81B3-043A-337B-2B30-3A43AFB86F61}"/>
              </a:ext>
            </a:extLst>
          </p:cNvPr>
          <p:cNvSpPr txBox="1"/>
          <p:nvPr/>
        </p:nvSpPr>
        <p:spPr>
          <a:xfrm>
            <a:off x="930880" y="1710560"/>
            <a:ext cx="6912768" cy="307777"/>
          </a:xfrm>
          <a:prstGeom prst="rect">
            <a:avLst/>
          </a:prstGeom>
        </p:spPr>
        <p:txBody>
          <a:bodyPr vert="horz" wrap="square" lIns="0" tIns="0" rIns="0" bIns="0" rtlCol="0">
            <a:spAutoFit/>
          </a:bodyPr>
          <a:lstStyle/>
          <a:p>
            <a:pPr marL="12700">
              <a:lnSpc>
                <a:spcPct val="100000"/>
              </a:lnSpc>
            </a:pPr>
            <a:r>
              <a:rPr sz="2000" b="1" spc="-10" dirty="0">
                <a:latin typeface="Times New Roman"/>
                <a:cs typeface="Times New Roman"/>
              </a:rPr>
              <a:t>B</a:t>
            </a:r>
            <a:r>
              <a:rPr sz="2000" b="1" dirty="0">
                <a:latin typeface="Times New Roman"/>
                <a:cs typeface="Times New Roman"/>
              </a:rPr>
              <a:t>a</a:t>
            </a:r>
            <a:r>
              <a:rPr sz="2000" b="1" spc="5" dirty="0">
                <a:latin typeface="Times New Roman"/>
                <a:cs typeface="Times New Roman"/>
              </a:rPr>
              <a:t>t</a:t>
            </a:r>
            <a:r>
              <a:rPr sz="2000" b="1" dirty="0">
                <a:latin typeface="Times New Roman"/>
                <a:cs typeface="Times New Roman"/>
              </a:rPr>
              <a:t>ch</a:t>
            </a:r>
            <a:r>
              <a:rPr sz="2000" b="1" spc="-25" dirty="0">
                <a:latin typeface="Times New Roman"/>
                <a:cs typeface="Times New Roman"/>
              </a:rPr>
              <a:t> </a:t>
            </a:r>
            <a:r>
              <a:rPr sz="2000" b="1" spc="5" dirty="0">
                <a:latin typeface="Symbol"/>
                <a:cs typeface="Symbol"/>
              </a:rPr>
              <a:t></a:t>
            </a:r>
            <a:r>
              <a:rPr sz="2000" b="1" dirty="0">
                <a:latin typeface="Times New Roman"/>
                <a:cs typeface="Times New Roman"/>
              </a:rPr>
              <a:t> Pe</a:t>
            </a:r>
            <a:r>
              <a:rPr sz="2000" b="1" spc="-10" dirty="0">
                <a:latin typeface="Times New Roman"/>
                <a:cs typeface="Times New Roman"/>
              </a:rPr>
              <a:t>r</a:t>
            </a:r>
            <a:r>
              <a:rPr sz="2000" b="1" dirty="0">
                <a:latin typeface="Times New Roman"/>
                <a:cs typeface="Times New Roman"/>
              </a:rPr>
              <a:t>iod</a:t>
            </a:r>
            <a:r>
              <a:rPr sz="2000" b="1" spc="-10" dirty="0">
                <a:latin typeface="Times New Roman"/>
                <a:cs typeface="Times New Roman"/>
              </a:rPr>
              <a:t>i</a:t>
            </a:r>
            <a:r>
              <a:rPr sz="2000" b="1" dirty="0">
                <a:latin typeface="Times New Roman"/>
                <a:cs typeface="Times New Roman"/>
              </a:rPr>
              <a:t>c</a:t>
            </a:r>
            <a:r>
              <a:rPr sz="2000" b="1" spc="-20" dirty="0">
                <a:latin typeface="Times New Roman"/>
                <a:cs typeface="Times New Roman"/>
              </a:rPr>
              <a:t> </a:t>
            </a:r>
            <a:r>
              <a:rPr sz="2000" b="1" spc="5" dirty="0">
                <a:latin typeface="Symbol"/>
                <a:cs typeface="Symbol"/>
              </a:rPr>
              <a:t></a:t>
            </a:r>
            <a:r>
              <a:rPr sz="2000" b="1" spc="-10" dirty="0">
                <a:latin typeface="Times New Roman"/>
                <a:cs typeface="Times New Roman"/>
              </a:rPr>
              <a:t> </a:t>
            </a:r>
            <a:r>
              <a:rPr sz="2000" b="1" dirty="0">
                <a:latin typeface="Times New Roman"/>
                <a:cs typeface="Times New Roman"/>
              </a:rPr>
              <a:t>Near</a:t>
            </a:r>
            <a:r>
              <a:rPr sz="2000" b="1" spc="-45" dirty="0">
                <a:latin typeface="Times New Roman"/>
                <a:cs typeface="Times New Roman"/>
              </a:rPr>
              <a:t> </a:t>
            </a:r>
            <a:r>
              <a:rPr sz="2000" b="1" spc="-40" dirty="0">
                <a:latin typeface="Times New Roman"/>
                <a:cs typeface="Times New Roman"/>
              </a:rPr>
              <a:t>r</a:t>
            </a:r>
            <a:r>
              <a:rPr sz="2000" b="1" dirty="0">
                <a:latin typeface="Times New Roman"/>
                <a:cs typeface="Times New Roman"/>
              </a:rPr>
              <a:t>eal</a:t>
            </a:r>
            <a:r>
              <a:rPr sz="2000" b="1" spc="-15" dirty="0">
                <a:latin typeface="Times New Roman"/>
                <a:cs typeface="Times New Roman"/>
              </a:rPr>
              <a:t> </a:t>
            </a:r>
            <a:r>
              <a:rPr sz="2000" b="1" dirty="0">
                <a:latin typeface="Times New Roman"/>
                <a:cs typeface="Times New Roman"/>
              </a:rPr>
              <a:t>time</a:t>
            </a:r>
            <a:r>
              <a:rPr sz="2000" b="1" spc="-30" dirty="0">
                <a:latin typeface="Times New Roman"/>
                <a:cs typeface="Times New Roman"/>
              </a:rPr>
              <a:t> </a:t>
            </a:r>
            <a:r>
              <a:rPr sz="2000" b="1" spc="5" dirty="0">
                <a:latin typeface="Symbol"/>
                <a:cs typeface="Symbol"/>
              </a:rPr>
              <a:t></a:t>
            </a:r>
            <a:r>
              <a:rPr sz="2000" b="1" spc="-10" dirty="0">
                <a:latin typeface="Times New Roman"/>
                <a:cs typeface="Times New Roman"/>
              </a:rPr>
              <a:t> </a:t>
            </a:r>
            <a:r>
              <a:rPr sz="2000" b="1" dirty="0">
                <a:latin typeface="Times New Roman"/>
                <a:cs typeface="Times New Roman"/>
              </a:rPr>
              <a:t>Re</a:t>
            </a:r>
            <a:r>
              <a:rPr sz="2000" b="1" spc="10" dirty="0">
                <a:latin typeface="Times New Roman"/>
                <a:cs typeface="Times New Roman"/>
              </a:rPr>
              <a:t>a</a:t>
            </a:r>
            <a:r>
              <a:rPr sz="2000" b="1" spc="-10" dirty="0">
                <a:latin typeface="Times New Roman"/>
                <a:cs typeface="Times New Roman"/>
              </a:rPr>
              <a:t>l</a:t>
            </a:r>
            <a:r>
              <a:rPr sz="2000" b="1" dirty="0">
                <a:latin typeface="Times New Roman"/>
                <a:cs typeface="Times New Roman"/>
              </a:rPr>
              <a:t>-time</a:t>
            </a:r>
            <a:r>
              <a:rPr sz="2000" b="1" spc="-45" dirty="0">
                <a:latin typeface="Times New Roman"/>
                <a:cs typeface="Times New Roman"/>
              </a:rPr>
              <a:t> </a:t>
            </a:r>
            <a:r>
              <a:rPr sz="2000" b="1" dirty="0">
                <a:latin typeface="Times New Roman"/>
                <a:cs typeface="Times New Roman"/>
              </a:rPr>
              <a:t>p</a:t>
            </a:r>
            <a:r>
              <a:rPr sz="2000" b="1" spc="-40" dirty="0">
                <a:latin typeface="Times New Roman"/>
                <a:cs typeface="Times New Roman"/>
              </a:rPr>
              <a:t>r</a:t>
            </a:r>
            <a:r>
              <a:rPr sz="2000" b="1" dirty="0">
                <a:latin typeface="Times New Roman"/>
                <a:cs typeface="Times New Roman"/>
              </a:rPr>
              <a:t>ocess</a:t>
            </a:r>
            <a:r>
              <a:rPr sz="2000" b="1" spc="-10" dirty="0">
                <a:latin typeface="Times New Roman"/>
                <a:cs typeface="Times New Roman"/>
              </a:rPr>
              <a:t>i</a:t>
            </a:r>
            <a:r>
              <a:rPr sz="2000" b="1" dirty="0">
                <a:latin typeface="Times New Roman"/>
                <a:cs typeface="Times New Roman"/>
              </a:rPr>
              <a:t>ng</a:t>
            </a:r>
            <a:endParaRPr sz="2000" dirty="0">
              <a:latin typeface="Times New Roman"/>
              <a:cs typeface="Times New Roman"/>
            </a:endParaRPr>
          </a:p>
        </p:txBody>
      </p:sp>
    </p:spTree>
    <p:extLst>
      <p:ext uri="{BB962C8B-B14F-4D97-AF65-F5344CB8AC3E}">
        <p14:creationId xmlns:p14="http://schemas.microsoft.com/office/powerpoint/2010/main" val="29260299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6D0BF-0E33-03B7-DD6A-5052327B0C5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8439C10D-818E-86BF-AFCF-071001BB917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A421AA9-0970-9ECF-7443-48E27BEA2BC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A6DA6D1-E103-A284-EDF0-4EE3F0FB2A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6D89655-4DD0-78BD-6CE5-00356E90C0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809DA7D-60E0-E6A8-E88D-EEA24C1A2D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73B781E-0FA8-3A01-DAC6-AB06562BCF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CD25E64-71D2-3466-B3D5-975DF5B5CD0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AAEAF6A-2BD4-E50E-1387-77B2FD1CACF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3633711-24F4-F39E-D5C6-C116A3D3D99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2DDEBDB-219B-6A6F-B78F-F2F701938EE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996259E0-7D81-1EEE-6268-0E6998C0C85F}"/>
              </a:ext>
            </a:extLst>
          </p:cNvPr>
          <p:cNvSpPr>
            <a:spLocks noGrp="1"/>
          </p:cNvSpPr>
          <p:nvPr>
            <p:ph type="title"/>
          </p:nvPr>
        </p:nvSpPr>
        <p:spPr>
          <a:xfrm>
            <a:off x="0" y="714263"/>
            <a:ext cx="8229600" cy="505423"/>
          </a:xfrm>
        </p:spPr>
        <p:txBody>
          <a:bodyPr>
            <a:normAutofit/>
          </a:bodyPr>
          <a:lstStyle/>
          <a:p>
            <a:pPr algn="l"/>
            <a:r>
              <a:rPr lang="en-US" sz="2000" b="1" spc="-5" dirty="0">
                <a:solidFill>
                  <a:srgbClr val="C00000"/>
                </a:solidFill>
              </a:rPr>
              <a:t>W</a:t>
            </a:r>
            <a:r>
              <a:rPr lang="en-US" sz="2000" b="1" dirty="0">
                <a:solidFill>
                  <a:srgbClr val="C00000"/>
                </a:solidFill>
              </a:rPr>
              <a:t>h</a:t>
            </a:r>
            <a:r>
              <a:rPr lang="en-US" sz="2000" b="1" spc="-5" dirty="0">
                <a:solidFill>
                  <a:srgbClr val="C00000"/>
                </a:solidFill>
              </a:rPr>
              <a:t>y</a:t>
            </a:r>
            <a:r>
              <a:rPr lang="en-US" sz="2000" b="1" spc="-15" dirty="0">
                <a:solidFill>
                  <a:srgbClr val="C00000"/>
                </a:solidFill>
              </a:rPr>
              <a:t> </a:t>
            </a:r>
            <a:r>
              <a:rPr lang="en-US" sz="2000" b="1" spc="-5" dirty="0">
                <a:solidFill>
                  <a:srgbClr val="C00000"/>
                </a:solidFill>
              </a:rPr>
              <a:t>Bi</a:t>
            </a:r>
            <a:r>
              <a:rPr lang="en-US" sz="2000" b="1" dirty="0">
                <a:solidFill>
                  <a:srgbClr val="C00000"/>
                </a:solidFill>
              </a:rPr>
              <a:t>g </a:t>
            </a:r>
            <a:r>
              <a:rPr lang="en-US" sz="2000" b="1" spc="-5" dirty="0">
                <a:solidFill>
                  <a:srgbClr val="C00000"/>
                </a:solidFill>
              </a:rPr>
              <a:t>D</a:t>
            </a:r>
            <a:r>
              <a:rPr lang="en-US" sz="2000" b="1" dirty="0">
                <a:solidFill>
                  <a:srgbClr val="C00000"/>
                </a:solidFill>
              </a:rPr>
              <a:t>a</a:t>
            </a:r>
            <a:r>
              <a:rPr lang="en-US" sz="2000" b="1" spc="-5" dirty="0">
                <a:solidFill>
                  <a:srgbClr val="C00000"/>
                </a:solidFill>
              </a:rPr>
              <a:t>ta?</a:t>
            </a:r>
            <a:endParaRPr lang="en-US" sz="2000" b="1" dirty="0">
              <a:solidFill>
                <a:srgbClr val="C00000"/>
              </a:solidFill>
            </a:endParaRPr>
          </a:p>
        </p:txBody>
      </p:sp>
      <p:pic>
        <p:nvPicPr>
          <p:cNvPr id="8" name="Picture 7">
            <a:extLst>
              <a:ext uri="{FF2B5EF4-FFF2-40B4-BE49-F238E27FC236}">
                <a16:creationId xmlns:a16="http://schemas.microsoft.com/office/drawing/2014/main" id="{F47BE8D0-C5BA-C55C-36E3-1A7A1C1A3725}"/>
              </a:ext>
            </a:extLst>
          </p:cNvPr>
          <p:cNvPicPr>
            <a:picLocks noChangeAspect="1"/>
          </p:cNvPicPr>
          <p:nvPr/>
        </p:nvPicPr>
        <p:blipFill>
          <a:blip r:embed="rId7"/>
          <a:stretch>
            <a:fillRect/>
          </a:stretch>
        </p:blipFill>
        <p:spPr>
          <a:xfrm>
            <a:off x="467544" y="1294608"/>
            <a:ext cx="6979771" cy="940280"/>
          </a:xfrm>
          <a:prstGeom prst="rect">
            <a:avLst/>
          </a:prstGeom>
        </p:spPr>
      </p:pic>
      <p:pic>
        <p:nvPicPr>
          <p:cNvPr id="17" name="Picture 16">
            <a:extLst>
              <a:ext uri="{FF2B5EF4-FFF2-40B4-BE49-F238E27FC236}">
                <a16:creationId xmlns:a16="http://schemas.microsoft.com/office/drawing/2014/main" id="{BD4AFBBA-8E9E-20AE-7BE0-3944FBC64D3D}"/>
              </a:ext>
            </a:extLst>
          </p:cNvPr>
          <p:cNvPicPr>
            <a:picLocks noChangeAspect="1"/>
          </p:cNvPicPr>
          <p:nvPr/>
        </p:nvPicPr>
        <p:blipFill>
          <a:blip r:embed="rId8"/>
          <a:stretch>
            <a:fillRect/>
          </a:stretch>
        </p:blipFill>
        <p:spPr>
          <a:xfrm>
            <a:off x="579978" y="2557314"/>
            <a:ext cx="7448406" cy="2124921"/>
          </a:xfrm>
          <a:prstGeom prst="rect">
            <a:avLst/>
          </a:prstGeom>
        </p:spPr>
      </p:pic>
    </p:spTree>
    <p:extLst>
      <p:ext uri="{BB962C8B-B14F-4D97-AF65-F5344CB8AC3E}">
        <p14:creationId xmlns:p14="http://schemas.microsoft.com/office/powerpoint/2010/main" val="1125662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57ECC-27DE-C1AD-BA0F-9043C0F1376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35470A3-9B30-0CFA-87AD-E0AE457B75B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86AF315-BD27-15B6-9436-8E49A86B098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DEDAD5F-AC38-D382-F870-4AC7C82AD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C6E2486-0199-84DE-A789-C72649B2CA2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C549A27-D834-CAE9-A345-E61A10E630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48B7685-F6FD-D5F4-09AC-4241F4BEE5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77CA5BE-8DBA-2758-5466-11418EA89CB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E5E2E62-BEC1-2BBD-2E3B-FFC7441B11B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217A80D-702F-385D-8210-03FF58E638B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AE5470D-5E2B-2C47-AD19-857EF7A9B73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789E9E73-B67C-830C-A336-D34384876CFB}"/>
              </a:ext>
            </a:extLst>
          </p:cNvPr>
          <p:cNvSpPr>
            <a:spLocks noGrp="1"/>
          </p:cNvSpPr>
          <p:nvPr>
            <p:ph type="title"/>
          </p:nvPr>
        </p:nvSpPr>
        <p:spPr>
          <a:xfrm>
            <a:off x="0" y="789814"/>
            <a:ext cx="8229600" cy="457199"/>
          </a:xfrm>
        </p:spPr>
        <p:txBody>
          <a:bodyPr>
            <a:normAutofit/>
          </a:bodyPr>
          <a:lstStyle/>
          <a:p>
            <a:pPr algn="l"/>
            <a:r>
              <a:rPr lang="en-IN" sz="2000" b="1" i="0" u="none" strike="noStrike" baseline="0" dirty="0">
                <a:solidFill>
                  <a:srgbClr val="C00000"/>
                </a:solidFill>
              </a:rPr>
              <a:t>Traditional Business Intelligence (Bi) Versus Big Data</a:t>
            </a:r>
            <a:endParaRPr lang="en-US" sz="2000" b="1" dirty="0">
              <a:solidFill>
                <a:srgbClr val="C00000"/>
              </a:solidFill>
            </a:endParaRPr>
          </a:p>
        </p:txBody>
      </p:sp>
      <p:graphicFrame>
        <p:nvGraphicFramePr>
          <p:cNvPr id="3" name="Content Placeholder 2">
            <a:extLst>
              <a:ext uri="{FF2B5EF4-FFF2-40B4-BE49-F238E27FC236}">
                <a16:creationId xmlns:a16="http://schemas.microsoft.com/office/drawing/2014/main" id="{71976B3C-94BC-C2E5-0FF2-CF2B2325829C}"/>
              </a:ext>
            </a:extLst>
          </p:cNvPr>
          <p:cNvGraphicFramePr>
            <a:graphicFrameLocks noGrp="1"/>
          </p:cNvGraphicFramePr>
          <p:nvPr>
            <p:ph idx="1"/>
            <p:extLst>
              <p:ext uri="{D42A27DB-BD31-4B8C-83A1-F6EECF244321}">
                <p14:modId xmlns:p14="http://schemas.microsoft.com/office/powerpoint/2010/main" val="3367037021"/>
              </p:ext>
            </p:extLst>
          </p:nvPr>
        </p:nvGraphicFramePr>
        <p:xfrm>
          <a:off x="179512" y="1451171"/>
          <a:ext cx="8424936" cy="3399466"/>
        </p:xfrm>
        <a:graphic>
          <a:graphicData uri="http://schemas.openxmlformats.org/drawingml/2006/table">
            <a:tbl>
              <a:tblPr firstRow="1" bandRow="1">
                <a:tableStyleId>{5940675A-B579-460E-94D1-54222C63F5DA}</a:tableStyleId>
              </a:tblPr>
              <a:tblGrid>
                <a:gridCol w="4212468">
                  <a:extLst>
                    <a:ext uri="{9D8B030D-6E8A-4147-A177-3AD203B41FA5}">
                      <a16:colId xmlns:a16="http://schemas.microsoft.com/office/drawing/2014/main" val="3724106904"/>
                    </a:ext>
                  </a:extLst>
                </a:gridCol>
                <a:gridCol w="4212468">
                  <a:extLst>
                    <a:ext uri="{9D8B030D-6E8A-4147-A177-3AD203B41FA5}">
                      <a16:colId xmlns:a16="http://schemas.microsoft.com/office/drawing/2014/main" val="1298474986"/>
                    </a:ext>
                  </a:extLst>
                </a:gridCol>
              </a:tblGrid>
              <a:tr h="425013">
                <a:tc>
                  <a:txBody>
                    <a:bodyPr/>
                    <a:lstStyle/>
                    <a:p>
                      <a:pPr algn="ctr"/>
                      <a:r>
                        <a:rPr lang="en-IN" sz="1900" b="1" dirty="0"/>
                        <a:t>Business Intelligence</a:t>
                      </a:r>
                      <a:endParaRPr lang="en-US" sz="1900" b="1" dirty="0"/>
                    </a:p>
                  </a:txBody>
                  <a:tcPr/>
                </a:tc>
                <a:tc>
                  <a:txBody>
                    <a:bodyPr/>
                    <a:lstStyle/>
                    <a:p>
                      <a:pPr algn="ctr"/>
                      <a:r>
                        <a:rPr lang="en-IN" sz="1900" b="1" dirty="0"/>
                        <a:t>Big Data</a:t>
                      </a:r>
                      <a:endParaRPr lang="en-US" sz="1900" b="1" dirty="0"/>
                    </a:p>
                  </a:txBody>
                  <a:tcPr/>
                </a:tc>
                <a:extLst>
                  <a:ext uri="{0D108BD9-81ED-4DB2-BD59-A6C34878D82A}">
                    <a16:rowId xmlns:a16="http://schemas.microsoft.com/office/drawing/2014/main" val="3551083687"/>
                  </a:ext>
                </a:extLst>
              </a:tr>
              <a:tr h="1021024">
                <a:tc>
                  <a:txBody>
                    <a:bodyPr/>
                    <a:lstStyle/>
                    <a:p>
                      <a:pPr algn="just">
                        <a:lnSpc>
                          <a:spcPct val="150000"/>
                        </a:lnSpc>
                      </a:pPr>
                      <a:r>
                        <a:rPr lang="en-US" sz="1900" dirty="0"/>
                        <a:t>All the enterprise’s data is housed in a central server</a:t>
                      </a:r>
                    </a:p>
                  </a:txBody>
                  <a:tcPr/>
                </a:tc>
                <a:tc>
                  <a:txBody>
                    <a:bodyPr/>
                    <a:lstStyle/>
                    <a:p>
                      <a:pPr algn="just">
                        <a:lnSpc>
                          <a:spcPct val="150000"/>
                        </a:lnSpc>
                      </a:pPr>
                      <a:r>
                        <a:rPr lang="en-US" sz="1900" dirty="0"/>
                        <a:t>In a big data environment data resides in a distributed file system</a:t>
                      </a:r>
                    </a:p>
                  </a:txBody>
                  <a:tcPr/>
                </a:tc>
                <a:extLst>
                  <a:ext uri="{0D108BD9-81ED-4DB2-BD59-A6C34878D82A}">
                    <a16:rowId xmlns:a16="http://schemas.microsoft.com/office/drawing/2014/main" val="1950065863"/>
                  </a:ext>
                </a:extLst>
              </a:tr>
              <a:tr h="603800">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1900" dirty="0"/>
                        <a:t>Scales vertically</a:t>
                      </a:r>
                    </a:p>
                  </a:txBody>
                  <a:tcPr/>
                </a:tc>
                <a:tc>
                  <a:txBody>
                    <a:bodyPr/>
                    <a:lstStyle/>
                    <a:p>
                      <a:pPr algn="just">
                        <a:lnSpc>
                          <a:spcPct val="150000"/>
                        </a:lnSpc>
                      </a:pPr>
                      <a:r>
                        <a:rPr lang="en-US" sz="1900" dirty="0"/>
                        <a:t>Scales  in or out horizontally </a:t>
                      </a:r>
                    </a:p>
                  </a:txBody>
                  <a:tcPr/>
                </a:tc>
                <a:extLst>
                  <a:ext uri="{0D108BD9-81ED-4DB2-BD59-A6C34878D82A}">
                    <a16:rowId xmlns:a16="http://schemas.microsoft.com/office/drawing/2014/main" val="2873029696"/>
                  </a:ext>
                </a:extLst>
              </a:tr>
              <a:tr h="1296144">
                <a:tc>
                  <a:txBody>
                    <a:bodyPr/>
                    <a:lstStyle/>
                    <a:p>
                      <a:pPr algn="just">
                        <a:lnSpc>
                          <a:spcPct val="150000"/>
                        </a:lnSpc>
                      </a:pPr>
                      <a:r>
                        <a:rPr lang="en-US" sz="1900" dirty="0"/>
                        <a:t>Traditional BI is about structured data, and it is here that data is taken to processing functions</a:t>
                      </a:r>
                    </a:p>
                  </a:txBody>
                  <a:tcPr/>
                </a:tc>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1900" dirty="0"/>
                        <a:t>Big data is about variety and here the processing functions are taken to the data.</a:t>
                      </a:r>
                    </a:p>
                  </a:txBody>
                  <a:tcPr/>
                </a:tc>
                <a:extLst>
                  <a:ext uri="{0D108BD9-81ED-4DB2-BD59-A6C34878D82A}">
                    <a16:rowId xmlns:a16="http://schemas.microsoft.com/office/drawing/2014/main" val="212096414"/>
                  </a:ext>
                </a:extLst>
              </a:tr>
            </a:tbl>
          </a:graphicData>
        </a:graphic>
      </p:graphicFrame>
    </p:spTree>
    <p:extLst>
      <p:ext uri="{BB962C8B-B14F-4D97-AF65-F5344CB8AC3E}">
        <p14:creationId xmlns:p14="http://schemas.microsoft.com/office/powerpoint/2010/main" val="537600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16759-0D41-FE6D-82F7-14480B145F0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E42F25E-D995-D2AE-141C-159B95C02E1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300B5F1-C83B-4F97-0C43-1C779AFDD18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3CFB73B-C723-57D7-673E-FFBD125006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BA7D335-7764-5028-7BEC-ABFFB8C445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BBDB46F-4C32-F51C-9606-2F87C6BDDF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A887541-29E1-6BE8-EDCA-DAACB9ABEE8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96F4116-66A7-8919-D75B-D35C0EB173F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EBA5965-7B16-CB54-0964-5FCB2CA188D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155C6BE-A308-C23B-5C5E-6A0DC5A4577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571792F-495E-8024-A38C-33608EB53A0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ACD9963A-31F4-416C-B362-3745FD1A4E17}"/>
              </a:ext>
            </a:extLst>
          </p:cNvPr>
          <p:cNvSpPr>
            <a:spLocks noGrp="1"/>
          </p:cNvSpPr>
          <p:nvPr>
            <p:ph type="title"/>
          </p:nvPr>
        </p:nvSpPr>
        <p:spPr>
          <a:xfrm>
            <a:off x="-21196" y="694640"/>
            <a:ext cx="8229600" cy="370335"/>
          </a:xfrm>
        </p:spPr>
        <p:txBody>
          <a:bodyPr>
            <a:normAutofit fontScale="90000"/>
          </a:bodyPr>
          <a:lstStyle/>
          <a:p>
            <a:pPr algn="l"/>
            <a:r>
              <a:rPr lang="en-IN" sz="2000" b="1" dirty="0">
                <a:solidFill>
                  <a:srgbClr val="C00000"/>
                </a:solidFill>
              </a:rPr>
              <a:t>A</a:t>
            </a:r>
            <a:r>
              <a:rPr lang="en-IN" sz="2000" b="1" spc="-170" dirty="0">
                <a:solidFill>
                  <a:srgbClr val="C00000"/>
                </a:solidFill>
              </a:rPr>
              <a:t> </a:t>
            </a:r>
            <a:r>
              <a:rPr lang="en-IN" sz="2000" b="1" spc="-190" dirty="0">
                <a:solidFill>
                  <a:srgbClr val="C00000"/>
                </a:solidFill>
              </a:rPr>
              <a:t>T</a:t>
            </a:r>
            <a:r>
              <a:rPr lang="en-IN" sz="2000" b="1" spc="-5" dirty="0">
                <a:solidFill>
                  <a:srgbClr val="C00000"/>
                </a:solidFill>
              </a:rPr>
              <a:t>yp</a:t>
            </a:r>
            <a:r>
              <a:rPr lang="en-IN" sz="2000" b="1" dirty="0">
                <a:solidFill>
                  <a:srgbClr val="C00000"/>
                </a:solidFill>
              </a:rPr>
              <a:t>i</a:t>
            </a:r>
            <a:r>
              <a:rPr lang="en-IN" sz="2000" b="1" spc="-5" dirty="0">
                <a:solidFill>
                  <a:srgbClr val="C00000"/>
                </a:solidFill>
              </a:rPr>
              <a:t>cal</a:t>
            </a:r>
            <a:r>
              <a:rPr lang="en-IN" sz="2000" b="1" spc="-30" dirty="0">
                <a:solidFill>
                  <a:srgbClr val="C00000"/>
                </a:solidFill>
              </a:rPr>
              <a:t> </a:t>
            </a:r>
            <a:r>
              <a:rPr lang="en-IN" sz="2000" b="1" spc="-5" dirty="0">
                <a:solidFill>
                  <a:srgbClr val="C00000"/>
                </a:solidFill>
              </a:rPr>
              <a:t>D</a:t>
            </a:r>
            <a:r>
              <a:rPr lang="en-IN" sz="2000" b="1" dirty="0">
                <a:solidFill>
                  <a:srgbClr val="C00000"/>
                </a:solidFill>
              </a:rPr>
              <a:t>a</a:t>
            </a:r>
            <a:r>
              <a:rPr lang="en-IN" sz="2000" b="1" spc="-5" dirty="0">
                <a:solidFill>
                  <a:srgbClr val="C00000"/>
                </a:solidFill>
              </a:rPr>
              <a:t>t</a:t>
            </a:r>
            <a:r>
              <a:rPr lang="en-IN" sz="2000" b="1" dirty="0">
                <a:solidFill>
                  <a:srgbClr val="C00000"/>
                </a:solidFill>
              </a:rPr>
              <a:t>a</a:t>
            </a:r>
            <a:r>
              <a:rPr lang="en-IN" sz="2000" b="1" spc="-25" dirty="0">
                <a:solidFill>
                  <a:srgbClr val="C00000"/>
                </a:solidFill>
              </a:rPr>
              <a:t> </a:t>
            </a:r>
            <a:r>
              <a:rPr lang="en-IN" sz="2000" b="1" spc="-85" dirty="0">
                <a:solidFill>
                  <a:srgbClr val="C00000"/>
                </a:solidFill>
              </a:rPr>
              <a:t>W</a:t>
            </a:r>
            <a:r>
              <a:rPr lang="en-IN" sz="2000" b="1" spc="-5" dirty="0">
                <a:solidFill>
                  <a:srgbClr val="C00000"/>
                </a:solidFill>
              </a:rPr>
              <a:t>arehouse</a:t>
            </a:r>
            <a:r>
              <a:rPr lang="en-IN" sz="2000" b="1" spc="-10" dirty="0">
                <a:solidFill>
                  <a:srgbClr val="C00000"/>
                </a:solidFill>
              </a:rPr>
              <a:t> </a:t>
            </a:r>
            <a:r>
              <a:rPr lang="en-IN" sz="2000" b="1" dirty="0">
                <a:solidFill>
                  <a:srgbClr val="C00000"/>
                </a:solidFill>
              </a:rPr>
              <a:t>En</a:t>
            </a:r>
            <a:r>
              <a:rPr lang="en-IN" sz="2000" b="1" spc="60" dirty="0">
                <a:solidFill>
                  <a:srgbClr val="C00000"/>
                </a:solidFill>
              </a:rPr>
              <a:t>v</a:t>
            </a:r>
            <a:r>
              <a:rPr lang="en-IN" sz="2000" b="1" spc="-5" dirty="0">
                <a:solidFill>
                  <a:srgbClr val="C00000"/>
                </a:solidFill>
              </a:rPr>
              <a:t>ironment</a:t>
            </a:r>
            <a:endParaRPr lang="en-US" sz="2000" b="1" dirty="0">
              <a:solidFill>
                <a:srgbClr val="C00000"/>
              </a:solidFill>
            </a:endParaRPr>
          </a:p>
        </p:txBody>
      </p:sp>
      <p:pic>
        <p:nvPicPr>
          <p:cNvPr id="8" name="Picture 7">
            <a:extLst>
              <a:ext uri="{FF2B5EF4-FFF2-40B4-BE49-F238E27FC236}">
                <a16:creationId xmlns:a16="http://schemas.microsoft.com/office/drawing/2014/main" id="{844BD8D8-4FD4-7073-6B5A-4DE86458178A}"/>
              </a:ext>
            </a:extLst>
          </p:cNvPr>
          <p:cNvPicPr>
            <a:picLocks noChangeAspect="1"/>
          </p:cNvPicPr>
          <p:nvPr/>
        </p:nvPicPr>
        <p:blipFill>
          <a:blip r:embed="rId7"/>
          <a:stretch>
            <a:fillRect/>
          </a:stretch>
        </p:blipFill>
        <p:spPr>
          <a:xfrm>
            <a:off x="132769" y="1168493"/>
            <a:ext cx="4392488" cy="1933503"/>
          </a:xfrm>
          <a:prstGeom prst="rect">
            <a:avLst/>
          </a:prstGeom>
        </p:spPr>
      </p:pic>
      <p:sp>
        <p:nvSpPr>
          <p:cNvPr id="17" name="TextBox 16">
            <a:extLst>
              <a:ext uri="{FF2B5EF4-FFF2-40B4-BE49-F238E27FC236}">
                <a16:creationId xmlns:a16="http://schemas.microsoft.com/office/drawing/2014/main" id="{0BC3BBBC-6618-F7EC-6A74-40938192C0CC}"/>
              </a:ext>
            </a:extLst>
          </p:cNvPr>
          <p:cNvSpPr txBox="1"/>
          <p:nvPr/>
        </p:nvSpPr>
        <p:spPr>
          <a:xfrm>
            <a:off x="4649498" y="818803"/>
            <a:ext cx="4432673" cy="2542363"/>
          </a:xfrm>
          <a:prstGeom prst="rect">
            <a:avLst/>
          </a:prstGeom>
          <a:noFill/>
        </p:spPr>
        <p:txBody>
          <a:bodyPr wrap="square">
            <a:spAutoFit/>
          </a:bodyPr>
          <a:lstStyle/>
          <a:p>
            <a:pPr marL="273050" indent="-188913" algn="just">
              <a:lnSpc>
                <a:spcPct val="150000"/>
              </a:lnSpc>
              <a:spcBef>
                <a:spcPts val="0"/>
              </a:spcBef>
              <a:buFont typeface="Wingdings" panose="05000000000000000000" pitchFamily="2" charset="2"/>
              <a:buChar char="§"/>
            </a:pPr>
            <a:r>
              <a:rPr lang="en-IN" sz="1800" dirty="0"/>
              <a:t> Operational or transactional or day-to-day business data is gathered from Enterprise Resource Planning (ERP) systems, Customer Relationship Management (CRM), legacy systems, and several third party applications. </a:t>
            </a:r>
          </a:p>
        </p:txBody>
      </p:sp>
      <p:sp>
        <p:nvSpPr>
          <p:cNvPr id="19" name="TextBox 18">
            <a:extLst>
              <a:ext uri="{FF2B5EF4-FFF2-40B4-BE49-F238E27FC236}">
                <a16:creationId xmlns:a16="http://schemas.microsoft.com/office/drawing/2014/main" id="{5D5CF719-98B2-E93A-F3DD-AD6CBAEE8A27}"/>
              </a:ext>
            </a:extLst>
          </p:cNvPr>
          <p:cNvSpPr txBox="1"/>
          <p:nvPr/>
        </p:nvSpPr>
        <p:spPr>
          <a:xfrm>
            <a:off x="54706" y="3505201"/>
            <a:ext cx="8996711" cy="2957861"/>
          </a:xfrm>
          <a:prstGeom prst="rect">
            <a:avLst/>
          </a:prstGeom>
          <a:noFill/>
        </p:spPr>
        <p:txBody>
          <a:bodyPr wrap="square">
            <a:spAutoFit/>
          </a:bodyPr>
          <a:lstStyle/>
          <a:p>
            <a:pPr marL="179388" indent="-179388" algn="just">
              <a:lnSpc>
                <a:spcPct val="150000"/>
              </a:lnSpc>
              <a:spcBef>
                <a:spcPts val="0"/>
              </a:spcBef>
              <a:buFont typeface="Wingdings" panose="05000000000000000000" pitchFamily="2" charset="2"/>
              <a:buChar char="§"/>
            </a:pPr>
            <a:r>
              <a:rPr lang="en-IN" sz="1800" dirty="0"/>
              <a:t>The data from these sources may differ in format </a:t>
            </a:r>
          </a:p>
          <a:p>
            <a:pPr marL="179388" indent="-179388" algn="just">
              <a:lnSpc>
                <a:spcPct val="150000"/>
              </a:lnSpc>
              <a:spcBef>
                <a:spcPts val="0"/>
              </a:spcBef>
              <a:buFont typeface="Wingdings" panose="05000000000000000000" pitchFamily="2" charset="2"/>
              <a:buChar char="§"/>
            </a:pPr>
            <a:r>
              <a:rPr lang="en-IN" sz="1800" dirty="0"/>
              <a:t>Data may come from data sources located in the same geography or different geographies.</a:t>
            </a:r>
          </a:p>
          <a:p>
            <a:pPr marL="179388" indent="-179388" algn="just">
              <a:lnSpc>
                <a:spcPct val="150000"/>
              </a:lnSpc>
              <a:spcBef>
                <a:spcPts val="0"/>
              </a:spcBef>
              <a:buFont typeface="Wingdings" panose="05000000000000000000" pitchFamily="2" charset="2"/>
              <a:buChar char="§"/>
            </a:pPr>
            <a:r>
              <a:rPr lang="en-IN" sz="1800" dirty="0"/>
              <a:t>This data is then integrated, cleaned up, transformed, and standardized through the process of Extraction, Transformation, and Loading (ETL). </a:t>
            </a:r>
          </a:p>
          <a:p>
            <a:pPr algn="just">
              <a:lnSpc>
                <a:spcPct val="150000"/>
              </a:lnSpc>
              <a:spcBef>
                <a:spcPts val="0"/>
              </a:spcBef>
              <a:buFont typeface="Wingdings" panose="05000000000000000000" pitchFamily="2" charset="2"/>
              <a:buChar char="§"/>
            </a:pPr>
            <a:r>
              <a:rPr lang="en-IN" sz="1800" dirty="0"/>
              <a:t> The transformed data is then loaded into the enterprise data warehouse or to marts </a:t>
            </a:r>
          </a:p>
          <a:p>
            <a:pPr algn="just">
              <a:lnSpc>
                <a:spcPct val="150000"/>
              </a:lnSpc>
              <a:spcBef>
                <a:spcPts val="0"/>
              </a:spcBef>
              <a:buFont typeface="Wingdings" panose="05000000000000000000" pitchFamily="2" charset="2"/>
              <a:buChar char="§"/>
            </a:pPr>
            <a:r>
              <a:rPr lang="en-IN" sz="1800" dirty="0"/>
              <a:t> Business intelligence and analytics tools are then used to enable decision making</a:t>
            </a:r>
          </a:p>
          <a:p>
            <a:pPr algn="just">
              <a:lnSpc>
                <a:spcPct val="150000"/>
              </a:lnSpc>
              <a:spcBef>
                <a:spcPts val="0"/>
              </a:spcBef>
            </a:pPr>
            <a:endParaRPr lang="en-IN" sz="1800" dirty="0"/>
          </a:p>
        </p:txBody>
      </p:sp>
      <p:sp>
        <p:nvSpPr>
          <p:cNvPr id="21" name="TextBox 20">
            <a:extLst>
              <a:ext uri="{FF2B5EF4-FFF2-40B4-BE49-F238E27FC236}">
                <a16:creationId xmlns:a16="http://schemas.microsoft.com/office/drawing/2014/main" id="{81E9A623-46D2-AD7E-F98D-D793E61C1302}"/>
              </a:ext>
            </a:extLst>
          </p:cNvPr>
          <p:cNvSpPr txBox="1"/>
          <p:nvPr/>
        </p:nvSpPr>
        <p:spPr>
          <a:xfrm>
            <a:off x="8528" y="3063129"/>
            <a:ext cx="4614040" cy="338554"/>
          </a:xfrm>
          <a:prstGeom prst="rect">
            <a:avLst/>
          </a:prstGeom>
          <a:noFill/>
        </p:spPr>
        <p:txBody>
          <a:bodyPr wrap="square">
            <a:spAutoFit/>
          </a:bodyPr>
          <a:lstStyle/>
          <a:p>
            <a:pPr algn="ctr"/>
            <a:r>
              <a:rPr lang="en-IN" sz="1600" b="0" i="0" u="none" strike="noStrike" baseline="0" dirty="0">
                <a:latin typeface="+mj-lt"/>
              </a:rPr>
              <a:t>Fig: A typical data warehouse environment.</a:t>
            </a:r>
            <a:endParaRPr lang="en-US" sz="1600" dirty="0">
              <a:latin typeface="+mj-lt"/>
            </a:endParaRPr>
          </a:p>
        </p:txBody>
      </p:sp>
    </p:spTree>
    <p:extLst>
      <p:ext uri="{BB962C8B-B14F-4D97-AF65-F5344CB8AC3E}">
        <p14:creationId xmlns:p14="http://schemas.microsoft.com/office/powerpoint/2010/main" val="11455150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8A97-9C6B-3275-0EC9-51D08A863E9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4DE0223-DC81-48D2-F00B-14FE9B78570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4E78773-71B9-1620-7570-ACA85A40407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1556473-15AF-1C2C-9946-BC04E26D33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4CAD588-6631-2CE9-061C-2BE25F050F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556FA86-5EC7-5E3C-5F80-C0445126A2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CA84E58-C3EE-3E53-DEE2-319A2766E96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D77AD38-81F4-E134-8A61-2ED51996F7A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1931E52-ED5E-EFC8-C32B-63EEBBA400C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6A8CD7-E4A0-E5DA-AB50-2B762CC88E4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FBFA7B7-24A9-BEE5-AB61-D92F4E756B2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46769945-9D4F-193C-4598-7C3DA90CAC11}"/>
              </a:ext>
            </a:extLst>
          </p:cNvPr>
          <p:cNvSpPr>
            <a:spLocks noGrp="1"/>
          </p:cNvSpPr>
          <p:nvPr>
            <p:ph type="title"/>
          </p:nvPr>
        </p:nvSpPr>
        <p:spPr>
          <a:xfrm>
            <a:off x="0" y="714241"/>
            <a:ext cx="8229600" cy="371863"/>
          </a:xfrm>
        </p:spPr>
        <p:txBody>
          <a:bodyPr>
            <a:normAutofit fontScale="90000"/>
          </a:bodyPr>
          <a:lstStyle/>
          <a:p>
            <a:pPr algn="l"/>
            <a:r>
              <a:rPr lang="en-US" sz="2000" b="1" i="0" u="none" strike="noStrike" baseline="0" dirty="0">
                <a:solidFill>
                  <a:srgbClr val="C00000"/>
                </a:solidFill>
              </a:rPr>
              <a:t>A Typical Hadoop Environment</a:t>
            </a:r>
            <a:endParaRPr lang="en-US" sz="2000" b="1" dirty="0">
              <a:solidFill>
                <a:srgbClr val="C00000"/>
              </a:solidFill>
            </a:endParaRPr>
          </a:p>
        </p:txBody>
      </p:sp>
      <p:pic>
        <p:nvPicPr>
          <p:cNvPr id="14" name="Picture 13">
            <a:extLst>
              <a:ext uri="{FF2B5EF4-FFF2-40B4-BE49-F238E27FC236}">
                <a16:creationId xmlns:a16="http://schemas.microsoft.com/office/drawing/2014/main" id="{322BEDD9-EDA7-4141-2CB0-30CFAD92C30A}"/>
              </a:ext>
            </a:extLst>
          </p:cNvPr>
          <p:cNvPicPr>
            <a:picLocks noChangeAspect="1"/>
          </p:cNvPicPr>
          <p:nvPr/>
        </p:nvPicPr>
        <p:blipFill>
          <a:blip r:embed="rId7"/>
          <a:srcRect l="1778" t="2702" r="1192" b="294"/>
          <a:stretch/>
        </p:blipFill>
        <p:spPr>
          <a:xfrm>
            <a:off x="148071" y="1086104"/>
            <a:ext cx="4810802" cy="2482719"/>
          </a:xfrm>
          <a:prstGeom prst="rect">
            <a:avLst/>
          </a:prstGeom>
        </p:spPr>
      </p:pic>
      <p:sp>
        <p:nvSpPr>
          <p:cNvPr id="17" name="TextBox 16">
            <a:extLst>
              <a:ext uri="{FF2B5EF4-FFF2-40B4-BE49-F238E27FC236}">
                <a16:creationId xmlns:a16="http://schemas.microsoft.com/office/drawing/2014/main" id="{664318D2-DA3F-BAA0-05EE-82F1D590A08B}"/>
              </a:ext>
            </a:extLst>
          </p:cNvPr>
          <p:cNvSpPr txBox="1"/>
          <p:nvPr/>
        </p:nvSpPr>
        <p:spPr>
          <a:xfrm>
            <a:off x="5720778" y="1071201"/>
            <a:ext cx="3267031" cy="2126864"/>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IN" dirty="0">
                <a:latin typeface="+mj-lt"/>
              </a:rPr>
              <a:t>T</a:t>
            </a:r>
            <a:r>
              <a:rPr lang="en-IN" sz="1800" b="0" i="0" u="none" strike="noStrike" baseline="0" dirty="0">
                <a:latin typeface="+mj-lt"/>
              </a:rPr>
              <a:t>he data sources are quite disparate from web logs to images, audios and </a:t>
            </a:r>
            <a:r>
              <a:rPr lang="en-IN" dirty="0">
                <a:latin typeface="+mj-lt"/>
              </a:rPr>
              <a:t>videos to social media data to the various docs, pdfs, etc</a:t>
            </a:r>
            <a:endParaRPr lang="en-US" dirty="0">
              <a:latin typeface="+mj-lt"/>
            </a:endParaRPr>
          </a:p>
        </p:txBody>
      </p:sp>
      <p:sp>
        <p:nvSpPr>
          <p:cNvPr id="19" name="TextBox 18">
            <a:extLst>
              <a:ext uri="{FF2B5EF4-FFF2-40B4-BE49-F238E27FC236}">
                <a16:creationId xmlns:a16="http://schemas.microsoft.com/office/drawing/2014/main" id="{3B3B47BD-3B33-F1CB-315C-95ACBC00684A}"/>
              </a:ext>
            </a:extLst>
          </p:cNvPr>
          <p:cNvSpPr txBox="1"/>
          <p:nvPr/>
        </p:nvSpPr>
        <p:spPr>
          <a:xfrm>
            <a:off x="0" y="3726582"/>
            <a:ext cx="9039813" cy="2542363"/>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IN" dirty="0"/>
              <a:t>Here the data in focus is not just the data within the company's firewall but also data residing outside the company's firewall. This data is placed in Hadoop Distributed File System (HDFS). </a:t>
            </a:r>
          </a:p>
          <a:p>
            <a:pPr marL="285750" indent="-285750" algn="just">
              <a:lnSpc>
                <a:spcPct val="150000"/>
              </a:lnSpc>
              <a:buFont typeface="Wingdings" panose="05000000000000000000" pitchFamily="2" charset="2"/>
              <a:buChar char="§"/>
            </a:pPr>
            <a:r>
              <a:rPr lang="en-IN" dirty="0"/>
              <a:t>If need be, this can be repopulated back to operational systems a fed to the enterprise data warehouse or data marts or Operational Data Store (ODS) to be picked for further processing and analysis. </a:t>
            </a:r>
            <a:endParaRPr lang="en-US" dirty="0"/>
          </a:p>
        </p:txBody>
      </p:sp>
      <p:sp>
        <p:nvSpPr>
          <p:cNvPr id="21" name="TextBox 20">
            <a:extLst>
              <a:ext uri="{FF2B5EF4-FFF2-40B4-BE49-F238E27FC236}">
                <a16:creationId xmlns:a16="http://schemas.microsoft.com/office/drawing/2014/main" id="{7D16E09D-CD9E-C1FB-4D8D-DEDF2482C3DE}"/>
              </a:ext>
            </a:extLst>
          </p:cNvPr>
          <p:cNvSpPr txBox="1"/>
          <p:nvPr/>
        </p:nvSpPr>
        <p:spPr>
          <a:xfrm>
            <a:off x="376750" y="3389084"/>
            <a:ext cx="3528392" cy="338554"/>
          </a:xfrm>
          <a:prstGeom prst="rect">
            <a:avLst/>
          </a:prstGeom>
          <a:noFill/>
        </p:spPr>
        <p:txBody>
          <a:bodyPr wrap="square">
            <a:spAutoFit/>
          </a:bodyPr>
          <a:lstStyle/>
          <a:p>
            <a:pPr algn="ctr"/>
            <a:r>
              <a:rPr lang="en-US" sz="1600" b="1" i="0" u="none" strike="noStrike" baseline="0" dirty="0">
                <a:latin typeface="+mj-lt"/>
              </a:rPr>
              <a:t>Fig: A typical Hadoop environment</a:t>
            </a:r>
            <a:endParaRPr lang="en-US" sz="1600" b="1" dirty="0"/>
          </a:p>
        </p:txBody>
      </p:sp>
    </p:spTree>
    <p:extLst>
      <p:ext uri="{BB962C8B-B14F-4D97-AF65-F5344CB8AC3E}">
        <p14:creationId xmlns:p14="http://schemas.microsoft.com/office/powerpoint/2010/main" val="2305253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22CBE-A4B0-2B75-CA8C-C696FF6C553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1FCEF5E-A3A6-7384-A899-6D922DC8D12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98D595B-0B61-E1D3-F1E7-3662FF38DA9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337FAD1-5EDE-98FA-E7C2-1BA8DE351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8380A0D-74AF-D62B-CE3D-8CDECBC62E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9C93FEB-F5EF-6B75-54C1-7F10851DB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1E4C216-0990-D4EB-A377-16419E48006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0F07EDB-D0C3-4127-AFCB-F8BFD87B954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D164EA4-E9F3-E263-D704-62E2A023FBD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474525D-0E2F-E8BE-7FDC-057295BBACD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B98CBFB-785D-B206-B1DA-FC9912E68A0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B997B23C-1FF9-A2E0-2AD7-B1BDB2E04B54}"/>
              </a:ext>
            </a:extLst>
          </p:cNvPr>
          <p:cNvSpPr>
            <a:spLocks noGrp="1"/>
          </p:cNvSpPr>
          <p:nvPr>
            <p:ph type="title"/>
          </p:nvPr>
        </p:nvSpPr>
        <p:spPr>
          <a:xfrm>
            <a:off x="0" y="776424"/>
            <a:ext cx="8229600" cy="431338"/>
          </a:xfrm>
        </p:spPr>
        <p:txBody>
          <a:bodyPr>
            <a:normAutofit/>
          </a:bodyPr>
          <a:lstStyle/>
          <a:p>
            <a:pPr algn="l"/>
            <a:r>
              <a:rPr lang="en-IN" sz="2000" b="1" i="0" u="none" strike="noStrike" baseline="0" dirty="0">
                <a:solidFill>
                  <a:srgbClr val="C00000"/>
                </a:solidFill>
              </a:rPr>
              <a:t>WHAT IS BIG DATA ANALYTICS?</a:t>
            </a:r>
            <a:endParaRPr lang="en-US" sz="2000" b="1" dirty="0">
              <a:solidFill>
                <a:srgbClr val="C00000"/>
              </a:solidFill>
            </a:endParaRPr>
          </a:p>
        </p:txBody>
      </p:sp>
      <p:sp>
        <p:nvSpPr>
          <p:cNvPr id="9" name="Content Placeholder 8">
            <a:extLst>
              <a:ext uri="{FF2B5EF4-FFF2-40B4-BE49-F238E27FC236}">
                <a16:creationId xmlns:a16="http://schemas.microsoft.com/office/drawing/2014/main" id="{EAF859DE-BF63-E53C-D24A-5FB3CAEDA47A}"/>
              </a:ext>
            </a:extLst>
          </p:cNvPr>
          <p:cNvSpPr>
            <a:spLocks noGrp="1"/>
          </p:cNvSpPr>
          <p:nvPr>
            <p:ph idx="1"/>
          </p:nvPr>
        </p:nvSpPr>
        <p:spPr>
          <a:xfrm>
            <a:off x="0" y="1235389"/>
            <a:ext cx="9046845" cy="4956261"/>
          </a:xfrm>
        </p:spPr>
        <p:txBody>
          <a:bodyPr>
            <a:noAutofit/>
          </a:bodyPr>
          <a:lstStyle/>
          <a:p>
            <a:pPr marL="0" indent="0" algn="just">
              <a:buNone/>
            </a:pPr>
            <a:endParaRPr lang="en-IN" sz="2000" b="1" i="0" u="none" strike="noStrike" baseline="0" dirty="0"/>
          </a:p>
          <a:p>
            <a:pPr marL="0" indent="0" algn="just">
              <a:buNone/>
            </a:pPr>
            <a:endParaRPr lang="en-IN" sz="2000" b="1" dirty="0"/>
          </a:p>
          <a:p>
            <a:pPr marL="0" indent="0" algn="just">
              <a:buNone/>
            </a:pPr>
            <a:endParaRPr lang="en-IN" sz="2000" b="1" i="0" u="none" strike="noStrike" baseline="0" dirty="0"/>
          </a:p>
          <a:p>
            <a:pPr marL="0" indent="0" algn="just">
              <a:buNone/>
            </a:pPr>
            <a:endParaRPr lang="en-IN" sz="2000" b="1" dirty="0"/>
          </a:p>
          <a:p>
            <a:pPr marL="0" indent="0" algn="just">
              <a:buNone/>
            </a:pPr>
            <a:endParaRPr lang="en-IN" sz="2000" b="1" i="0" u="none" strike="noStrike" baseline="0" dirty="0"/>
          </a:p>
          <a:p>
            <a:pPr marL="0" indent="0" algn="just">
              <a:buNone/>
            </a:pPr>
            <a:endParaRPr lang="en-IN" sz="2000" b="1" dirty="0"/>
          </a:p>
          <a:p>
            <a:pPr marL="0" indent="0" algn="just">
              <a:buNone/>
            </a:pPr>
            <a:endParaRPr lang="en-IN" sz="2000" b="1" i="0" u="none" strike="noStrike" baseline="0" dirty="0"/>
          </a:p>
          <a:p>
            <a:pPr marL="0" indent="0" algn="just">
              <a:buNone/>
            </a:pPr>
            <a:r>
              <a:rPr lang="en-IN" sz="1800" b="1" i="0" u="none" strike="noStrike" baseline="0" dirty="0">
                <a:latin typeface="+mj-lt"/>
              </a:rPr>
              <a:t>Big Data Analytics is </a:t>
            </a:r>
            <a:endParaRPr lang="en-IN" sz="1800" b="0" i="0" u="none" strike="noStrike" baseline="0" dirty="0">
              <a:latin typeface="+mj-lt"/>
            </a:endParaRPr>
          </a:p>
          <a:p>
            <a:pPr marL="457200" indent="-457200" algn="just">
              <a:buFont typeface="+mj-lt"/>
              <a:buAutoNum type="arabicPeriod"/>
            </a:pPr>
            <a:r>
              <a:rPr lang="en-IN" sz="1800" b="0" i="0" u="none" strike="noStrike" baseline="0" dirty="0">
                <a:latin typeface="+mj-lt"/>
              </a:rPr>
              <a:t>Technology-enabled analytics: Quite a few data analytics and visualization tools are available in the market today from leading vendors such as IBM, Tableau, SAS, R Analytics, Statistical, World Programming Systems (WPS), etc. to help process and </a:t>
            </a:r>
            <a:r>
              <a:rPr lang="en-IN" sz="1800" b="0" i="0" u="none" strike="noStrike" baseline="0" dirty="0" err="1">
                <a:latin typeface="+mj-lt"/>
              </a:rPr>
              <a:t>analyze</a:t>
            </a:r>
            <a:r>
              <a:rPr lang="en-IN" sz="1800" b="0" i="0" u="none" strike="noStrike" baseline="0" dirty="0">
                <a:latin typeface="+mj-lt"/>
              </a:rPr>
              <a:t> your big data.</a:t>
            </a:r>
          </a:p>
          <a:p>
            <a:pPr marL="457200" indent="-457200" algn="just">
              <a:buFont typeface="+mj-lt"/>
              <a:buAutoNum type="arabicPeriod"/>
            </a:pPr>
            <a:r>
              <a:rPr lang="en-IN" sz="1800" b="0" i="0" u="none" strike="noStrike" baseline="0" dirty="0">
                <a:latin typeface="+mj-lt"/>
              </a:rPr>
              <a:t>About gaining a meaningful, deeper, and richer insight into your business to steer in the right direction, understanding the customer’s demographics to cross-sell and up-sell to them, better leveraging the services of your vendors and suppliers, etc.</a:t>
            </a:r>
          </a:p>
          <a:p>
            <a:pPr marL="804863" indent="-85725" algn="just">
              <a:buNone/>
            </a:pPr>
            <a:r>
              <a:rPr lang="en-US" sz="2000" dirty="0">
                <a:latin typeface="+mj-lt"/>
              </a:rPr>
              <a:t>	</a:t>
            </a:r>
          </a:p>
        </p:txBody>
      </p:sp>
      <p:pic>
        <p:nvPicPr>
          <p:cNvPr id="15" name="Picture 14">
            <a:extLst>
              <a:ext uri="{FF2B5EF4-FFF2-40B4-BE49-F238E27FC236}">
                <a16:creationId xmlns:a16="http://schemas.microsoft.com/office/drawing/2014/main" id="{8A0F4990-3860-7A08-C0E7-3274A0798158}"/>
              </a:ext>
            </a:extLst>
          </p:cNvPr>
          <p:cNvPicPr>
            <a:picLocks noChangeAspect="1"/>
          </p:cNvPicPr>
          <p:nvPr/>
        </p:nvPicPr>
        <p:blipFill>
          <a:blip r:embed="rId7"/>
          <a:stretch>
            <a:fillRect/>
          </a:stretch>
        </p:blipFill>
        <p:spPr>
          <a:xfrm>
            <a:off x="1547663" y="1095918"/>
            <a:ext cx="5121931" cy="2693121"/>
          </a:xfrm>
          <a:prstGeom prst="rect">
            <a:avLst/>
          </a:prstGeom>
        </p:spPr>
      </p:pic>
    </p:spTree>
    <p:extLst>
      <p:ext uri="{BB962C8B-B14F-4D97-AF65-F5344CB8AC3E}">
        <p14:creationId xmlns:p14="http://schemas.microsoft.com/office/powerpoint/2010/main" val="20805069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E245E-F945-FA63-AEDE-FC6436CAFBA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99DEAE4-76CA-5BB4-AF39-038CA321100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3CB6C15-CF51-C0B1-B933-725B06FAEBB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FA0EE28-6366-CAEE-FEDF-B7751ECF93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C46D598-D53B-147C-64EB-9405919394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96E3D5E-24FE-849E-6DC5-ED22E2450D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249D1D0-5EF5-65CD-8607-2B60C5959E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25EC49E-994B-7FF3-F275-960D5092894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198538F-8AC4-9824-7B4A-BBFC80FF346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C284E70-00D5-9653-01F6-036592FCEBC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C725BE0-62A4-5B0E-EC91-50FD3DCBF9E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32CA97A6-F909-E9F7-C1D7-44AE7495442A}"/>
              </a:ext>
            </a:extLst>
          </p:cNvPr>
          <p:cNvSpPr>
            <a:spLocks noGrp="1"/>
          </p:cNvSpPr>
          <p:nvPr>
            <p:ph idx="1"/>
          </p:nvPr>
        </p:nvSpPr>
        <p:spPr>
          <a:xfrm>
            <a:off x="56038" y="944409"/>
            <a:ext cx="9031924" cy="5358787"/>
          </a:xfrm>
        </p:spPr>
        <p:txBody>
          <a:bodyPr>
            <a:normAutofit/>
          </a:bodyPr>
          <a:lstStyle/>
          <a:p>
            <a:pPr algn="just">
              <a:lnSpc>
                <a:spcPct val="150000"/>
              </a:lnSpc>
              <a:spcBef>
                <a:spcPts val="0"/>
              </a:spcBef>
              <a:buFont typeface="+mj-lt"/>
              <a:buAutoNum type="arabicPeriod" startAt="3"/>
            </a:pPr>
            <a:r>
              <a:rPr lang="en-IN" sz="1800" b="0" i="0" u="none" strike="noStrike" baseline="0" dirty="0"/>
              <a:t>About a competitive edge over your competitors by enabling you with findings that allow quicker and </a:t>
            </a:r>
            <a:r>
              <a:rPr lang="en-US" sz="1800" b="0" i="0" u="none" strike="noStrike" baseline="0" dirty="0"/>
              <a:t>better decision-making.</a:t>
            </a:r>
          </a:p>
          <a:p>
            <a:pPr algn="just">
              <a:lnSpc>
                <a:spcPct val="150000"/>
              </a:lnSpc>
              <a:spcBef>
                <a:spcPts val="0"/>
              </a:spcBef>
              <a:buFont typeface="+mj-lt"/>
              <a:buAutoNum type="arabicPeriod" startAt="3"/>
            </a:pPr>
            <a:r>
              <a:rPr lang="en-IN" sz="1800" b="0" i="0" u="none" strike="noStrike" baseline="0" dirty="0"/>
              <a:t>A tight handshake between three communities: IT, business users, and data scientists.</a:t>
            </a:r>
          </a:p>
          <a:p>
            <a:pPr algn="just">
              <a:lnSpc>
                <a:spcPct val="150000"/>
              </a:lnSpc>
              <a:spcBef>
                <a:spcPts val="0"/>
              </a:spcBef>
              <a:buFont typeface="+mj-lt"/>
              <a:buAutoNum type="arabicPeriod" startAt="3"/>
            </a:pPr>
            <a:r>
              <a:rPr lang="en-IN" sz="1800" b="0" i="0" u="none" strike="noStrike" baseline="0" dirty="0"/>
              <a:t>Working with datasets whose volume and variety exceed the current storage and processing capabilities and infrastructure of your enterprise.</a:t>
            </a:r>
          </a:p>
          <a:p>
            <a:pPr algn="just">
              <a:lnSpc>
                <a:spcPct val="150000"/>
              </a:lnSpc>
              <a:spcBef>
                <a:spcPts val="0"/>
              </a:spcBef>
              <a:buFont typeface="+mj-lt"/>
              <a:buAutoNum type="arabicPeriod" startAt="3"/>
            </a:pPr>
            <a:r>
              <a:rPr lang="en-IN" sz="1800" b="0" i="0" u="none" strike="noStrike" baseline="0" dirty="0"/>
              <a:t>About moving code to data. This makes perfect sense as the program for distributed processing is tiny (just a few KBs) compared to the data (Terabytes or Petabytes today and likely to be Exabytes or Zettabytes in the near future).</a:t>
            </a:r>
            <a:endParaRPr lang="en-US" sz="2000" dirty="0"/>
          </a:p>
        </p:txBody>
      </p:sp>
    </p:spTree>
    <p:extLst>
      <p:ext uri="{BB962C8B-B14F-4D97-AF65-F5344CB8AC3E}">
        <p14:creationId xmlns:p14="http://schemas.microsoft.com/office/powerpoint/2010/main" val="37277780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AF3EB-B214-BB5C-BB00-477ECA3E6BB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5DD3BD3-E520-FCD5-EA0F-D3114A10F4F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6C4C118-D545-39F0-A98E-285F2BB297F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A65780B-AEF3-A2CA-2B1C-2A8BAAA80B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F390BDF-36D6-68D0-2A90-33381A1532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C5FF264-1A8C-A524-692B-D8AB595EC1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113549C-C847-5C6D-1B18-4825301175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F10BA8C-4830-C617-4DD6-BB935E0358D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CE7CB3E-709F-BF01-0A96-3CC42ACE312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821A223-06AE-A677-436B-89CE7031165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ADD00BA-5884-488F-83CB-9C98BB6DE31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491C0431-C8AA-BC5B-F8AF-AF398D5C0D37}"/>
              </a:ext>
            </a:extLst>
          </p:cNvPr>
          <p:cNvSpPr>
            <a:spLocks noGrp="1"/>
          </p:cNvSpPr>
          <p:nvPr>
            <p:ph type="title"/>
          </p:nvPr>
        </p:nvSpPr>
        <p:spPr>
          <a:xfrm>
            <a:off x="0" y="671428"/>
            <a:ext cx="8229600" cy="694620"/>
          </a:xfrm>
        </p:spPr>
        <p:txBody>
          <a:bodyPr>
            <a:normAutofit/>
          </a:bodyPr>
          <a:lstStyle/>
          <a:p>
            <a:pPr algn="l"/>
            <a:r>
              <a:rPr lang="en-US" sz="2000" b="1" i="0" u="none" strike="noStrike" baseline="0" dirty="0">
                <a:solidFill>
                  <a:srgbClr val="C00000"/>
                </a:solidFill>
              </a:rPr>
              <a:t>Classification Of Analytics</a:t>
            </a:r>
            <a:endParaRPr lang="en-US" sz="2000" b="1" dirty="0">
              <a:solidFill>
                <a:srgbClr val="C00000"/>
              </a:solidFill>
            </a:endParaRPr>
          </a:p>
        </p:txBody>
      </p:sp>
      <p:sp>
        <p:nvSpPr>
          <p:cNvPr id="9" name="Content Placeholder 8">
            <a:extLst>
              <a:ext uri="{FF2B5EF4-FFF2-40B4-BE49-F238E27FC236}">
                <a16:creationId xmlns:a16="http://schemas.microsoft.com/office/drawing/2014/main" id="{A1479574-18F9-E0C4-FEC0-8153E7891E99}"/>
              </a:ext>
            </a:extLst>
          </p:cNvPr>
          <p:cNvSpPr>
            <a:spLocks noGrp="1"/>
          </p:cNvSpPr>
          <p:nvPr>
            <p:ph idx="1"/>
          </p:nvPr>
        </p:nvSpPr>
        <p:spPr>
          <a:xfrm>
            <a:off x="0" y="1372662"/>
            <a:ext cx="9046844" cy="4753501"/>
          </a:xfrm>
        </p:spPr>
        <p:txBody>
          <a:bodyPr>
            <a:normAutofit lnSpcReduction="10000"/>
          </a:bodyPr>
          <a:lstStyle/>
          <a:p>
            <a:pPr algn="just">
              <a:lnSpc>
                <a:spcPct val="150000"/>
              </a:lnSpc>
              <a:spcBef>
                <a:spcPts val="0"/>
              </a:spcBef>
              <a:buFont typeface="Wingdings" panose="05000000000000000000" pitchFamily="2" charset="2"/>
              <a:buChar char="§"/>
            </a:pPr>
            <a:r>
              <a:rPr lang="en-IN" sz="1900" b="0" i="0" u="none" strike="noStrike" baseline="0" dirty="0"/>
              <a:t>These are basically two schools of thought:</a:t>
            </a:r>
          </a:p>
          <a:p>
            <a:pPr marL="457200" indent="-184150" algn="just">
              <a:lnSpc>
                <a:spcPct val="150000"/>
              </a:lnSpc>
              <a:spcBef>
                <a:spcPts val="0"/>
              </a:spcBef>
              <a:buFont typeface="+mj-lt"/>
              <a:buAutoNum type="arabicPeriod"/>
            </a:pPr>
            <a:r>
              <a:rPr lang="en-IN" sz="1900" b="0" i="0" u="none" strike="noStrike" baseline="0" dirty="0"/>
              <a:t>Those that classify analytics into basic, operationalized, advanced, and  monetized. </a:t>
            </a:r>
          </a:p>
          <a:p>
            <a:pPr marL="457200" indent="-184150" algn="just">
              <a:lnSpc>
                <a:spcPct val="150000"/>
              </a:lnSpc>
              <a:spcBef>
                <a:spcPts val="0"/>
              </a:spcBef>
              <a:buFont typeface="+mj-lt"/>
              <a:buAutoNum type="arabicPeriod"/>
            </a:pPr>
            <a:r>
              <a:rPr lang="en-IN" sz="1900" b="0" i="0" u="none" strike="noStrike" baseline="0" dirty="0"/>
              <a:t>Those that classify analytics into analytics 1.0, analytics 2.0, and analytics 3.0. </a:t>
            </a:r>
            <a:endParaRPr lang="en-US" sz="1900" b="0" i="0" u="none" strike="noStrike" baseline="0" dirty="0"/>
          </a:p>
          <a:p>
            <a:pPr marL="0" indent="0" algn="just">
              <a:lnSpc>
                <a:spcPct val="150000"/>
              </a:lnSpc>
              <a:spcBef>
                <a:spcPts val="0"/>
              </a:spcBef>
              <a:buNone/>
            </a:pPr>
            <a:r>
              <a:rPr lang="en-US" sz="1900" b="1" i="0" u="none" strike="noStrike" baseline="0" dirty="0"/>
              <a:t>First School of Thought</a:t>
            </a:r>
          </a:p>
          <a:p>
            <a:pPr algn="just">
              <a:lnSpc>
                <a:spcPct val="150000"/>
              </a:lnSpc>
              <a:spcBef>
                <a:spcPts val="0"/>
              </a:spcBef>
              <a:buFont typeface="+mj-lt"/>
              <a:buAutoNum type="arabicPeriod"/>
            </a:pPr>
            <a:r>
              <a:rPr lang="en-IN" sz="1900" b="1" i="0" u="none" strike="noStrike" baseline="0" dirty="0"/>
              <a:t>Basic analytics</a:t>
            </a:r>
            <a:r>
              <a:rPr lang="en-IN" sz="1900" b="0" i="0" u="none" strike="noStrike" baseline="0" dirty="0"/>
              <a:t>: This primarily is slicing and dicing of data to help with basic business insights. This is about reporting on historical data, basic visualization, etc. </a:t>
            </a:r>
          </a:p>
          <a:p>
            <a:pPr algn="just">
              <a:lnSpc>
                <a:spcPct val="150000"/>
              </a:lnSpc>
              <a:spcBef>
                <a:spcPts val="0"/>
              </a:spcBef>
              <a:buFont typeface="+mj-lt"/>
              <a:buAutoNum type="arabicPeriod"/>
            </a:pPr>
            <a:r>
              <a:rPr lang="en-IN" sz="1900" b="1" i="0" u="none" strike="noStrike" baseline="0" dirty="0"/>
              <a:t>Operationalized analytics</a:t>
            </a:r>
            <a:r>
              <a:rPr lang="en-IN" sz="1900" b="0" i="0" u="none" strike="noStrike" baseline="0" dirty="0"/>
              <a:t>: It is operationalized analytics if it gets woven into the enterprise’s business </a:t>
            </a:r>
            <a:r>
              <a:rPr lang="en-US" sz="1900" b="0" i="0" u="none" strike="noStrike" baseline="0" dirty="0"/>
              <a:t>processes. </a:t>
            </a:r>
          </a:p>
          <a:p>
            <a:pPr algn="just">
              <a:lnSpc>
                <a:spcPct val="150000"/>
              </a:lnSpc>
              <a:spcBef>
                <a:spcPts val="0"/>
              </a:spcBef>
              <a:buFont typeface="+mj-lt"/>
              <a:buAutoNum type="arabicPeriod"/>
            </a:pPr>
            <a:r>
              <a:rPr lang="en-IN" sz="1900" b="1" i="0" u="none" strike="noStrike" baseline="0" dirty="0"/>
              <a:t>Advanced analytics</a:t>
            </a:r>
            <a:r>
              <a:rPr lang="en-IN" sz="1900" b="0" i="0" u="none" strike="noStrike" baseline="0" dirty="0"/>
              <a:t>: This largely is about forecasting for the future by way of predictive and prescriptive </a:t>
            </a:r>
            <a:r>
              <a:rPr lang="en-US" sz="1900" b="0" i="0" u="none" strike="noStrike" baseline="0" dirty="0"/>
              <a:t>modeling. </a:t>
            </a:r>
          </a:p>
          <a:p>
            <a:pPr algn="just">
              <a:lnSpc>
                <a:spcPct val="150000"/>
              </a:lnSpc>
              <a:spcBef>
                <a:spcPts val="0"/>
              </a:spcBef>
              <a:buFont typeface="+mj-lt"/>
              <a:buAutoNum type="arabicPeriod"/>
            </a:pPr>
            <a:r>
              <a:rPr lang="en-IN" sz="1900" b="1" i="0" u="none" strike="noStrike" baseline="0" dirty="0"/>
              <a:t>Monetized analytics</a:t>
            </a:r>
            <a:r>
              <a:rPr lang="en-IN" sz="1900" b="0" i="0" u="none" strike="noStrike" baseline="0" dirty="0"/>
              <a:t>: This is analytics in use to derive direct business revenue.</a:t>
            </a:r>
          </a:p>
        </p:txBody>
      </p:sp>
    </p:spTree>
    <p:extLst>
      <p:ext uri="{BB962C8B-B14F-4D97-AF65-F5344CB8AC3E}">
        <p14:creationId xmlns:p14="http://schemas.microsoft.com/office/powerpoint/2010/main" val="36559712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03FCC-1FFF-01D6-F2CE-202D505193E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E816D69-8FA8-417B-319A-CC134452178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D3FB14F-360B-07BF-C1B3-3173FB08613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D64B637-574B-3ABC-8006-0C600CE39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D9F0277-4450-A285-2865-A8E6AE25034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5B06DB2-7B7A-58F2-8FE9-321E401210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6DDF4B5-981A-8114-8BA2-FF98511EE5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E253579-5B47-C481-3B0F-AF75174371D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7C703C1-D15D-73FA-A4C4-CDFB133DEC6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12A820F-1556-0AE5-F68E-F836E059D13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120DA5F-6566-B094-9D00-BA0657A8D1E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CBEB0FB8-CE5D-7846-C16E-0E56F39B6AAB}"/>
              </a:ext>
            </a:extLst>
          </p:cNvPr>
          <p:cNvSpPr>
            <a:spLocks noGrp="1"/>
          </p:cNvSpPr>
          <p:nvPr>
            <p:ph idx="1"/>
          </p:nvPr>
        </p:nvSpPr>
        <p:spPr>
          <a:xfrm>
            <a:off x="56037" y="809059"/>
            <a:ext cx="8943913" cy="5059339"/>
          </a:xfrm>
        </p:spPr>
        <p:txBody>
          <a:bodyPr>
            <a:normAutofit/>
          </a:bodyPr>
          <a:lstStyle/>
          <a:p>
            <a:pPr marL="0" indent="0" algn="l">
              <a:buNone/>
            </a:pPr>
            <a:r>
              <a:rPr lang="en-US" sz="1900" b="1" i="0" u="none" strike="noStrike" baseline="0" dirty="0">
                <a:latin typeface="+mj-lt"/>
              </a:rPr>
              <a:t>Second School of Thought</a:t>
            </a:r>
          </a:p>
          <a:p>
            <a:pPr algn="l"/>
            <a:r>
              <a:rPr lang="en-IN" sz="1900" b="0" i="0" u="none" strike="noStrike" baseline="0" dirty="0">
                <a:latin typeface="+mj-lt"/>
              </a:rPr>
              <a:t>Let us take a closer look at analytics 1.0, analytics 2.0, and analytics 3.0.</a:t>
            </a:r>
          </a:p>
          <a:p>
            <a:pPr algn="l"/>
            <a:endParaRPr lang="en-US" sz="2000" dirty="0">
              <a:latin typeface="+mj-lt"/>
            </a:endParaRPr>
          </a:p>
        </p:txBody>
      </p:sp>
      <p:pic>
        <p:nvPicPr>
          <p:cNvPr id="9" name="Picture 8">
            <a:extLst>
              <a:ext uri="{FF2B5EF4-FFF2-40B4-BE49-F238E27FC236}">
                <a16:creationId xmlns:a16="http://schemas.microsoft.com/office/drawing/2014/main" id="{F298A8AD-6FB3-1129-5B3A-CD655A484FDB}"/>
              </a:ext>
            </a:extLst>
          </p:cNvPr>
          <p:cNvPicPr>
            <a:picLocks noChangeAspect="1"/>
          </p:cNvPicPr>
          <p:nvPr/>
        </p:nvPicPr>
        <p:blipFill>
          <a:blip r:embed="rId7"/>
          <a:srcRect b="66539"/>
          <a:stretch/>
        </p:blipFill>
        <p:spPr>
          <a:xfrm>
            <a:off x="448482" y="2101812"/>
            <a:ext cx="8300282" cy="2479316"/>
          </a:xfrm>
          <a:prstGeom prst="rect">
            <a:avLst/>
          </a:prstGeom>
        </p:spPr>
      </p:pic>
      <p:sp>
        <p:nvSpPr>
          <p:cNvPr id="15" name="TextBox 14">
            <a:extLst>
              <a:ext uri="{FF2B5EF4-FFF2-40B4-BE49-F238E27FC236}">
                <a16:creationId xmlns:a16="http://schemas.microsoft.com/office/drawing/2014/main" id="{7DAF41C7-5DC6-9407-AA3E-69EB343A2A20}"/>
              </a:ext>
            </a:extLst>
          </p:cNvPr>
          <p:cNvSpPr txBox="1"/>
          <p:nvPr/>
        </p:nvSpPr>
        <p:spPr>
          <a:xfrm>
            <a:off x="1993665" y="1732912"/>
            <a:ext cx="4578626" cy="338554"/>
          </a:xfrm>
          <a:prstGeom prst="rect">
            <a:avLst/>
          </a:prstGeom>
          <a:noFill/>
        </p:spPr>
        <p:txBody>
          <a:bodyPr wrap="square">
            <a:spAutoFit/>
          </a:bodyPr>
          <a:lstStyle/>
          <a:p>
            <a:pPr algn="ctr"/>
            <a:r>
              <a:rPr lang="en-IN" sz="1600" b="0" i="0" u="none" strike="noStrike" baseline="0" dirty="0">
                <a:latin typeface="+mj-lt"/>
              </a:rPr>
              <a:t>Table : Analytics 1.0, 2.0, and 3.0</a:t>
            </a:r>
            <a:endParaRPr lang="en-US" sz="1600" dirty="0">
              <a:latin typeface="+mj-lt"/>
            </a:endParaRPr>
          </a:p>
        </p:txBody>
      </p:sp>
    </p:spTree>
    <p:extLst>
      <p:ext uri="{BB962C8B-B14F-4D97-AF65-F5344CB8AC3E}">
        <p14:creationId xmlns:p14="http://schemas.microsoft.com/office/powerpoint/2010/main" val="32079681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3B194-FF9D-4E88-B6D0-E5CEDE5F874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C18E86C-DF4B-F83E-977A-7D120F77E43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1969CDF-2814-B985-BF55-E9841673084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DAAD187-4F5E-A4EE-B6E4-452260C048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54DC626-E303-7D0D-5A80-9372FB0DBB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CB30BD7-36F8-2695-93FC-8648D7BAD2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C84E26F-DDAE-55A8-D3B7-82547C88F9E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0FBDDB7-D57D-9952-4B7B-A61DA79DFC8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668D156-9D15-7CAD-C0CC-00051D29745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9BEE4AD-1BC9-5FE8-B6E6-70CB1D89532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DE14479-8399-6A1E-523B-47A6FC948FC3}"/>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2" name="Content Placeholder 1">
            <a:extLst>
              <a:ext uri="{FF2B5EF4-FFF2-40B4-BE49-F238E27FC236}">
                <a16:creationId xmlns:a16="http://schemas.microsoft.com/office/drawing/2014/main" id="{A7B40C5B-E571-AFAD-9D9F-8177E742D3EF}"/>
              </a:ext>
            </a:extLst>
          </p:cNvPr>
          <p:cNvPicPr>
            <a:picLocks noGrp="1" noChangeAspect="1"/>
          </p:cNvPicPr>
          <p:nvPr>
            <p:ph idx="1"/>
          </p:nvPr>
        </p:nvPicPr>
        <p:blipFill>
          <a:blip r:embed="rId7"/>
          <a:srcRect t="33003"/>
          <a:stretch/>
        </p:blipFill>
        <p:spPr>
          <a:xfrm>
            <a:off x="467943" y="1288614"/>
            <a:ext cx="8009388" cy="4790168"/>
          </a:xfrm>
          <a:prstGeom prst="rect">
            <a:avLst/>
          </a:prstGeom>
        </p:spPr>
      </p:pic>
      <p:pic>
        <p:nvPicPr>
          <p:cNvPr id="9" name="Picture 8">
            <a:extLst>
              <a:ext uri="{FF2B5EF4-FFF2-40B4-BE49-F238E27FC236}">
                <a16:creationId xmlns:a16="http://schemas.microsoft.com/office/drawing/2014/main" id="{6BB52320-6C7C-03C0-E25B-D31551BDC527}"/>
              </a:ext>
            </a:extLst>
          </p:cNvPr>
          <p:cNvPicPr>
            <a:picLocks noChangeAspect="1"/>
          </p:cNvPicPr>
          <p:nvPr/>
        </p:nvPicPr>
        <p:blipFill>
          <a:blip r:embed="rId7"/>
          <a:srcRect t="1115" r="4069" b="94609"/>
          <a:stretch/>
        </p:blipFill>
        <p:spPr>
          <a:xfrm>
            <a:off x="455384" y="874095"/>
            <a:ext cx="8021948" cy="319227"/>
          </a:xfrm>
          <a:prstGeom prst="rect">
            <a:avLst/>
          </a:prstGeom>
        </p:spPr>
      </p:pic>
    </p:spTree>
    <p:extLst>
      <p:ext uri="{BB962C8B-B14F-4D97-AF65-F5344CB8AC3E}">
        <p14:creationId xmlns:p14="http://schemas.microsoft.com/office/powerpoint/2010/main" val="908671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7A5E1-006C-06CD-D7A4-711CE7E26A9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FFCFC8B-CBD3-518D-6FD9-BA8BD4A6B7F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95D0730-C8AC-A112-9628-D7EDA2F9B48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EFD07A6-E015-10E3-02FC-48B7FC4CA4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933A79A-A22C-6491-6645-40E3846DA6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AB11456-9224-38D2-D316-5B56C0C318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BA8EEC4-42F9-3C3B-89D5-ACD3CE265F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1EE8ADE-0BC0-53DC-3F3F-2D3AC9C736B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E95F4D1-1E2C-A2C9-030D-6E5197600A1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6F3BCC8-D497-F4DD-4B27-43A5F10F326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ED559E4-EC95-26C5-EC9A-7F47D2D994FF}"/>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8D5C2514-FC9A-9FD4-7BBC-0864E7D42184}"/>
              </a:ext>
            </a:extLst>
          </p:cNvPr>
          <p:cNvSpPr>
            <a:spLocks noGrp="1"/>
          </p:cNvSpPr>
          <p:nvPr>
            <p:ph type="title"/>
          </p:nvPr>
        </p:nvSpPr>
        <p:spPr>
          <a:xfrm>
            <a:off x="92582" y="776393"/>
            <a:ext cx="9051417" cy="652272"/>
          </a:xfrm>
        </p:spPr>
        <p:txBody>
          <a:bodyPr>
            <a:normAutofit/>
          </a:bodyPr>
          <a:lstStyle/>
          <a:p>
            <a:pPr algn="l"/>
            <a:r>
              <a:rPr lang="en-IN" sz="2000" b="1" dirty="0">
                <a:solidFill>
                  <a:srgbClr val="C00000"/>
                </a:solidFill>
                <a:latin typeface="Times New Roman" panose="02020603050405020304" pitchFamily="18" charset="0"/>
                <a:cs typeface="Times New Roman" panose="02020603050405020304" pitchFamily="18" charset="0"/>
              </a:rPr>
              <a:t>Classification of Digital data</a:t>
            </a:r>
            <a:endParaRPr lang="en-US" sz="2000" b="1" dirty="0">
              <a:solidFill>
                <a:srgbClr val="C00000"/>
              </a:solidFill>
              <a:latin typeface="Times New Roman" panose="02020603050405020304" pitchFamily="18" charset="0"/>
              <a:cs typeface="Times New Roman" panose="02020603050405020304" pitchFamily="18" charset="0"/>
            </a:endParaRPr>
          </a:p>
        </p:txBody>
      </p:sp>
      <p:sp>
        <p:nvSpPr>
          <p:cNvPr id="9" name="Content Placeholder 8">
            <a:extLst>
              <a:ext uri="{FF2B5EF4-FFF2-40B4-BE49-F238E27FC236}">
                <a16:creationId xmlns:a16="http://schemas.microsoft.com/office/drawing/2014/main" id="{8EA1EAD7-5E76-4581-8138-D7DBC92CF6F6}"/>
              </a:ext>
            </a:extLst>
          </p:cNvPr>
          <p:cNvSpPr>
            <a:spLocks noGrp="1"/>
          </p:cNvSpPr>
          <p:nvPr>
            <p:ph idx="1"/>
          </p:nvPr>
        </p:nvSpPr>
        <p:spPr/>
        <p:txBody>
          <a:bodyPr>
            <a:normAutofit/>
          </a:bodyPr>
          <a:lstStyle/>
          <a:p>
            <a:pPr>
              <a:lnSpc>
                <a:spcPct val="150000"/>
              </a:lnSpc>
            </a:pPr>
            <a:r>
              <a:rPr lang="en-US" sz="2000" b="1" dirty="0">
                <a:latin typeface="Times New Roman" panose="02020603050405020304" pitchFamily="18" charset="0"/>
                <a:cs typeface="Times New Roman" panose="02020603050405020304" pitchFamily="18" charset="0"/>
              </a:rPr>
              <a:t>Structured data in databases </a:t>
            </a:r>
          </a:p>
          <a:p>
            <a:pPr marL="0" indent="0">
              <a:lnSpc>
                <a:spcPct val="150000"/>
              </a:lnSpc>
              <a:buNone/>
            </a:pPr>
            <a:r>
              <a:rPr lang="en-US" sz="1800" dirty="0">
                <a:latin typeface="Times New Roman" panose="02020603050405020304" pitchFamily="18" charset="0"/>
                <a:cs typeface="Times New Roman" panose="02020603050405020304" pitchFamily="18" charset="0"/>
              </a:rPr>
              <a:t> specifically how we organize and store business information in a Relational Database Management System (RDBMS) like Oracle or MySQL</a:t>
            </a:r>
            <a:r>
              <a:rPr lang="en-US" sz="1800" dirty="0"/>
              <a:t>.</a:t>
            </a:r>
          </a:p>
          <a:p>
            <a:pPr marL="0" indent="0">
              <a:lnSpc>
                <a:spcPct val="150000"/>
              </a:lnSpc>
              <a:buNone/>
            </a:pPr>
            <a:r>
              <a:rPr lang="en-US" sz="1800" dirty="0"/>
              <a:t>Relational Data Model: Data is organized in tables with rows and columns (like an Excel spreadsheet)</a:t>
            </a:r>
            <a:endParaRPr lang="en-IN" sz="1800" dirty="0"/>
          </a:p>
        </p:txBody>
      </p:sp>
    </p:spTree>
    <p:extLst>
      <p:ext uri="{BB962C8B-B14F-4D97-AF65-F5344CB8AC3E}">
        <p14:creationId xmlns:p14="http://schemas.microsoft.com/office/powerpoint/2010/main" val="21509934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5DA2B-564D-6A80-F2BA-6E754701AC7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D1612A6-7916-ED54-E85A-5E5D055944A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BE66A22-D801-4BBF-42BE-BE81BDF9318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3D71A63-D90C-2CC3-7590-215AA1C508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E43A90F-12AB-B4AC-AA35-C0C418D665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BBAEC49-F71B-0E38-4AD0-4C9F676E50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A8E0325-2842-17C4-15A7-95EF4EDD982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B69FE5A-FCF7-09FE-0383-8EF3B4B3399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36F824A-68B4-46C5-5BAD-73A9602CF28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D7BA229-5AB2-B211-E8AF-3A2CD922AEC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D72C728-CF2D-6015-3FAE-96264BCA136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9" name="Content Placeholder 8">
            <a:extLst>
              <a:ext uri="{FF2B5EF4-FFF2-40B4-BE49-F238E27FC236}">
                <a16:creationId xmlns:a16="http://schemas.microsoft.com/office/drawing/2014/main" id="{C8824F4D-99EB-B370-FA64-2157E2CE9872}"/>
              </a:ext>
            </a:extLst>
          </p:cNvPr>
          <p:cNvPicPr>
            <a:picLocks noGrp="1" noChangeAspect="1"/>
          </p:cNvPicPr>
          <p:nvPr>
            <p:ph idx="1"/>
          </p:nvPr>
        </p:nvPicPr>
        <p:blipFill>
          <a:blip r:embed="rId7"/>
          <a:stretch>
            <a:fillRect/>
          </a:stretch>
        </p:blipFill>
        <p:spPr>
          <a:xfrm>
            <a:off x="838721" y="887599"/>
            <a:ext cx="6815807" cy="3685801"/>
          </a:xfrm>
        </p:spPr>
      </p:pic>
      <p:sp>
        <p:nvSpPr>
          <p:cNvPr id="15" name="TextBox 14">
            <a:extLst>
              <a:ext uri="{FF2B5EF4-FFF2-40B4-BE49-F238E27FC236}">
                <a16:creationId xmlns:a16="http://schemas.microsoft.com/office/drawing/2014/main" id="{A806A0D2-978F-12A3-73B9-0778B78604BE}"/>
              </a:ext>
            </a:extLst>
          </p:cNvPr>
          <p:cNvSpPr txBox="1"/>
          <p:nvPr/>
        </p:nvSpPr>
        <p:spPr>
          <a:xfrm>
            <a:off x="2161540" y="4737981"/>
            <a:ext cx="4572000" cy="369332"/>
          </a:xfrm>
          <a:prstGeom prst="rect">
            <a:avLst/>
          </a:prstGeom>
          <a:noFill/>
        </p:spPr>
        <p:txBody>
          <a:bodyPr wrap="square">
            <a:spAutoFit/>
          </a:bodyPr>
          <a:lstStyle/>
          <a:p>
            <a:pPr algn="ctr"/>
            <a:r>
              <a:rPr lang="en-IN" b="1" i="0" u="none" strike="noStrike" baseline="0" dirty="0">
                <a:latin typeface="+mj-lt"/>
              </a:rPr>
              <a:t>Figure : Analytics 1.0, 2.0, and 3.0.</a:t>
            </a:r>
            <a:endParaRPr lang="en-US" b="1" dirty="0">
              <a:latin typeface="+mj-lt"/>
            </a:endParaRPr>
          </a:p>
        </p:txBody>
      </p:sp>
      <p:sp>
        <p:nvSpPr>
          <p:cNvPr id="2" name="Slide Number Placeholder 1">
            <a:extLst>
              <a:ext uri="{FF2B5EF4-FFF2-40B4-BE49-F238E27FC236}">
                <a16:creationId xmlns:a16="http://schemas.microsoft.com/office/drawing/2014/main" id="{6A5FC207-EC63-31C2-FE31-EF97508874D5}"/>
              </a:ext>
            </a:extLst>
          </p:cNvPr>
          <p:cNvSpPr>
            <a:spLocks noGrp="1"/>
          </p:cNvSpPr>
          <p:nvPr>
            <p:ph type="sldNum" sz="quarter" idx="12"/>
          </p:nvPr>
        </p:nvSpPr>
        <p:spPr/>
        <p:txBody>
          <a:bodyPr/>
          <a:lstStyle/>
          <a:p>
            <a:fld id="{50799676-0B95-490E-BD21-8BAB8CBC6332}" type="slidenum">
              <a:rPr lang="en-IN" smtClean="0"/>
              <a:t>50</a:t>
            </a:fld>
            <a:endParaRPr lang="en-IN"/>
          </a:p>
        </p:txBody>
      </p:sp>
    </p:spTree>
    <p:extLst>
      <p:ext uri="{BB962C8B-B14F-4D97-AF65-F5344CB8AC3E}">
        <p14:creationId xmlns:p14="http://schemas.microsoft.com/office/powerpoint/2010/main" val="23536798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60AC4-8093-4B6E-6F53-C7142FEF74A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E59F6EE-1954-B5E1-4586-F030FF76CE5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3F9B72A-B6A2-5730-8753-60666166394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4E2F58F-138D-6C2B-0120-5DCFFD87A4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F9901BA-7B9F-159A-5058-2BD639D2CD7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CB6B1FC-FF34-6D08-BC6C-EFDE2A9C8B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83EE5D0-6415-8602-A65F-C11168E780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CAD0D41-A65F-CE4C-0DC7-304CAA22BBC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10E9F63-BEEE-A548-F790-C35984F1954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763EAFC-FC45-6D21-09B5-0362F04A7CE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331402F-4260-C403-C54C-4A6A7A2E43E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3DAE5C65-B8BB-CFDE-501F-6762C178437C}"/>
              </a:ext>
            </a:extLst>
          </p:cNvPr>
          <p:cNvSpPr>
            <a:spLocks noGrp="1"/>
          </p:cNvSpPr>
          <p:nvPr>
            <p:ph type="title"/>
          </p:nvPr>
        </p:nvSpPr>
        <p:spPr>
          <a:xfrm>
            <a:off x="16295" y="762456"/>
            <a:ext cx="8229600" cy="437557"/>
          </a:xfrm>
        </p:spPr>
        <p:txBody>
          <a:bodyPr>
            <a:normAutofit/>
          </a:bodyPr>
          <a:lstStyle/>
          <a:p>
            <a:pPr algn="l"/>
            <a:r>
              <a:rPr lang="en-IN" sz="2000" b="1" dirty="0">
                <a:solidFill>
                  <a:srgbClr val="C00000"/>
                </a:solidFill>
              </a:rPr>
              <a:t>Importance of Big Data Analytics</a:t>
            </a:r>
            <a:endParaRPr lang="en-US" sz="2000" b="1" dirty="0">
              <a:solidFill>
                <a:srgbClr val="C00000"/>
              </a:solidFill>
            </a:endParaRPr>
          </a:p>
        </p:txBody>
      </p:sp>
      <p:sp>
        <p:nvSpPr>
          <p:cNvPr id="3" name="Content Placeholder 2">
            <a:extLst>
              <a:ext uri="{FF2B5EF4-FFF2-40B4-BE49-F238E27FC236}">
                <a16:creationId xmlns:a16="http://schemas.microsoft.com/office/drawing/2014/main" id="{C875A3B0-A916-21C7-C2EB-B8B502245A96}"/>
              </a:ext>
            </a:extLst>
          </p:cNvPr>
          <p:cNvSpPr>
            <a:spLocks noGrp="1"/>
          </p:cNvSpPr>
          <p:nvPr>
            <p:ph idx="1"/>
          </p:nvPr>
        </p:nvSpPr>
        <p:spPr>
          <a:xfrm>
            <a:off x="25412" y="1309869"/>
            <a:ext cx="9005163" cy="4525963"/>
          </a:xfrm>
        </p:spPr>
        <p:txBody>
          <a:bodyPr>
            <a:normAutofit/>
          </a:bodyPr>
          <a:lstStyle/>
          <a:p>
            <a:pPr marL="0" indent="0" algn="just">
              <a:lnSpc>
                <a:spcPct val="150000"/>
              </a:lnSpc>
              <a:spcBef>
                <a:spcPts val="0"/>
              </a:spcBef>
              <a:buNone/>
            </a:pPr>
            <a:r>
              <a:rPr lang="en-IN" sz="1900" b="0" i="0" u="none" strike="noStrike" baseline="0" dirty="0"/>
              <a:t>Let us study the various approaches to analysis of data and what it leads to.</a:t>
            </a:r>
          </a:p>
          <a:p>
            <a:pPr algn="just">
              <a:lnSpc>
                <a:spcPct val="150000"/>
              </a:lnSpc>
              <a:spcBef>
                <a:spcPts val="0"/>
              </a:spcBef>
              <a:buFont typeface="+mj-lt"/>
              <a:buAutoNum type="arabicPeriod"/>
            </a:pPr>
            <a:r>
              <a:rPr lang="en-IN" sz="1900" b="1" i="0" u="none" strike="noStrike" baseline="0" dirty="0"/>
              <a:t>Reactive — Business Intelligence</a:t>
            </a:r>
            <a:r>
              <a:rPr lang="en-IN" sz="1900" b="0" i="0" u="none" strike="noStrike" baseline="0" dirty="0"/>
              <a:t>: What does Business Intelligence (BI) help us with? It allows the businesses to make faster and better decisions by providing the right information to the right person at the right time in the right format. It is about analysis of the past or historical data and then displaying the findings of the analysis or reports in the form of enterprise dashboards, alerts, notifications, etc. It has support for both pre-specified reports as well as ad hoc querying.</a:t>
            </a:r>
          </a:p>
          <a:p>
            <a:pPr algn="just">
              <a:lnSpc>
                <a:spcPct val="150000"/>
              </a:lnSpc>
              <a:spcBef>
                <a:spcPts val="0"/>
              </a:spcBef>
              <a:buFont typeface="+mj-lt"/>
              <a:buAutoNum type="arabicPeriod"/>
            </a:pPr>
            <a:r>
              <a:rPr lang="en-IN" sz="1900" b="1" i="0" u="none" strike="noStrike" baseline="0" dirty="0"/>
              <a:t>Reactive — Big Data Analytics</a:t>
            </a:r>
            <a:r>
              <a:rPr lang="en-IN" sz="1900" b="0" i="0" u="none" strike="noStrike" baseline="0" dirty="0"/>
              <a:t>: Here the analysis is done on huge datasets but the approach is still reactive as it is still based on static data.</a:t>
            </a:r>
          </a:p>
        </p:txBody>
      </p:sp>
    </p:spTree>
    <p:extLst>
      <p:ext uri="{BB962C8B-B14F-4D97-AF65-F5344CB8AC3E}">
        <p14:creationId xmlns:p14="http://schemas.microsoft.com/office/powerpoint/2010/main" val="22649140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67912-1B87-3B76-F6CA-4D748B70006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812896B-5705-F634-FD87-26C9FBB1A88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48CEE23-8CD6-C6C9-BDC9-0D84E99DB3E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15E2032-D237-DB55-5C20-1925726E5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05EA7F3-EBB1-F1CC-B168-7F3A5573BB0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712CF03-0BE0-AAF4-5636-99F23B6237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FBE740D-794F-2377-FD5F-4F3D8CB7EC4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9E114E0-0603-B4BB-23D3-CDA67F7CD77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4E179C0-650D-9F25-1E4E-AAE06F2D350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10F15F5-97F9-E22F-F908-15AE58AC190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46FF533-3D84-BC7E-7481-814C1152DCC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05B077ED-D2CA-784D-CC52-34B38EAEAE12}"/>
              </a:ext>
            </a:extLst>
          </p:cNvPr>
          <p:cNvSpPr>
            <a:spLocks noGrp="1"/>
          </p:cNvSpPr>
          <p:nvPr>
            <p:ph idx="1"/>
          </p:nvPr>
        </p:nvSpPr>
        <p:spPr>
          <a:xfrm>
            <a:off x="116020" y="863286"/>
            <a:ext cx="8823948" cy="5358787"/>
          </a:xfrm>
        </p:spPr>
        <p:txBody>
          <a:bodyPr>
            <a:normAutofit/>
          </a:bodyPr>
          <a:lstStyle/>
          <a:p>
            <a:pPr marL="357188" indent="-357188" algn="just">
              <a:lnSpc>
                <a:spcPct val="150000"/>
              </a:lnSpc>
              <a:spcBef>
                <a:spcPts val="0"/>
              </a:spcBef>
              <a:buFont typeface="+mj-lt"/>
              <a:buAutoNum type="arabicPeriod" startAt="3"/>
            </a:pPr>
            <a:r>
              <a:rPr lang="en-IN" sz="1800" b="1" i="0" u="none" strike="noStrike" baseline="0" dirty="0">
                <a:latin typeface="+mj-lt"/>
              </a:rPr>
              <a:t>Proactive — Analytics: </a:t>
            </a:r>
            <a:r>
              <a:rPr lang="en-IN" sz="1800" b="0" i="0" u="none" strike="noStrike" baseline="0" dirty="0">
                <a:latin typeface="+mj-lt"/>
              </a:rPr>
              <a:t>This is to support futuristic decision making by the use of data mining, predictive </a:t>
            </a:r>
            <a:r>
              <a:rPr lang="en-IN" sz="1800" b="0" i="0" u="none" strike="noStrike" baseline="0" dirty="0" err="1">
                <a:latin typeface="+mj-lt"/>
              </a:rPr>
              <a:t>modeling</a:t>
            </a:r>
            <a:r>
              <a:rPr lang="en-IN" sz="1800" b="0" i="0" u="none" strike="noStrike" baseline="0" dirty="0">
                <a:latin typeface="+mj-lt"/>
              </a:rPr>
              <a:t>, text mining, and statistical analysis. This analysis is not on big data as it still uses the traditional database management practices on big data and therefore has severe limitations on the storage capacity and the processing capability.</a:t>
            </a:r>
          </a:p>
          <a:p>
            <a:pPr marL="357188" indent="-357188" algn="just">
              <a:lnSpc>
                <a:spcPct val="150000"/>
              </a:lnSpc>
              <a:spcBef>
                <a:spcPts val="0"/>
              </a:spcBef>
              <a:buFont typeface="+mj-lt"/>
              <a:buAutoNum type="arabicPeriod" startAt="3"/>
            </a:pPr>
            <a:r>
              <a:rPr lang="en-IN" sz="1800" b="1" i="0" u="none" strike="noStrike" baseline="0" dirty="0">
                <a:latin typeface="+mj-lt"/>
              </a:rPr>
              <a:t>Proactive - Big Data Analytics</a:t>
            </a:r>
            <a:r>
              <a:rPr lang="en-IN" sz="1800" b="0" i="0" u="none" strike="noStrike" baseline="0" dirty="0">
                <a:latin typeface="+mj-lt"/>
              </a:rPr>
              <a:t>: This is sieving through terabytes, petabytes, exabytes of information to filter out the relevant data to </a:t>
            </a:r>
            <a:r>
              <a:rPr lang="en-IN" sz="1800" b="0" i="0" u="none" strike="noStrike" baseline="0" dirty="0" err="1">
                <a:latin typeface="+mj-lt"/>
              </a:rPr>
              <a:t>analyze</a:t>
            </a:r>
            <a:r>
              <a:rPr lang="en-IN" sz="1800" b="0" i="0" u="none" strike="noStrike" baseline="0" dirty="0">
                <a:latin typeface="+mj-lt"/>
              </a:rPr>
              <a:t>. This also includes high performance analytics to gain rapid insights from big data and the ability to solve complex problems using more data.</a:t>
            </a:r>
            <a:endParaRPr lang="en-US" sz="1800" dirty="0">
              <a:latin typeface="+mj-lt"/>
            </a:endParaRPr>
          </a:p>
        </p:txBody>
      </p:sp>
    </p:spTree>
    <p:extLst>
      <p:ext uri="{BB962C8B-B14F-4D97-AF65-F5344CB8AC3E}">
        <p14:creationId xmlns:p14="http://schemas.microsoft.com/office/powerpoint/2010/main" val="18499361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3F139-AD26-426D-886A-667872F673E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22E298D-3062-7278-CF27-AFA6CD05D98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9E865A4-922C-AB94-21F2-6A2C3B6B608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5DA198D-D61E-9923-7A3E-ED20975C2C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B02DD80-9633-1863-2568-A0BB4883445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A0DE8F4-1A1B-7834-8F50-7AB576311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D32CB34-03AF-C575-B517-DDC27CB0E29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3C4E1DC-C7F5-90F2-7902-5B69D83B767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64F0F753-B9B1-004F-F935-CE8ADF56D0A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654211E-2280-C1EC-1D62-F55BF331F22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E834D30-F33B-8B44-FB95-5A7782D9984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0EBD8F02-9F64-4D5E-3838-7324DB012ACF}"/>
              </a:ext>
            </a:extLst>
          </p:cNvPr>
          <p:cNvSpPr>
            <a:spLocks noGrp="1"/>
          </p:cNvSpPr>
          <p:nvPr>
            <p:ph type="title"/>
          </p:nvPr>
        </p:nvSpPr>
        <p:spPr>
          <a:xfrm>
            <a:off x="-21196" y="720131"/>
            <a:ext cx="8229600" cy="464483"/>
          </a:xfrm>
        </p:spPr>
        <p:txBody>
          <a:bodyPr>
            <a:normAutofit/>
          </a:bodyPr>
          <a:lstStyle/>
          <a:p>
            <a:pPr algn="l"/>
            <a:r>
              <a:rPr lang="en-IN" sz="2000" b="1" dirty="0">
                <a:solidFill>
                  <a:srgbClr val="C00000"/>
                </a:solidFill>
              </a:rPr>
              <a:t>Terminologies used in Big data Environments</a:t>
            </a:r>
            <a:endParaRPr lang="en-US" sz="2000" b="1" dirty="0">
              <a:solidFill>
                <a:srgbClr val="C00000"/>
              </a:solidFill>
            </a:endParaRPr>
          </a:p>
        </p:txBody>
      </p:sp>
      <p:sp>
        <p:nvSpPr>
          <p:cNvPr id="9" name="Content Placeholder 8">
            <a:extLst>
              <a:ext uri="{FF2B5EF4-FFF2-40B4-BE49-F238E27FC236}">
                <a16:creationId xmlns:a16="http://schemas.microsoft.com/office/drawing/2014/main" id="{7012141F-FC38-A19D-873F-E14E40375171}"/>
              </a:ext>
            </a:extLst>
          </p:cNvPr>
          <p:cNvSpPr>
            <a:spLocks noGrp="1"/>
          </p:cNvSpPr>
          <p:nvPr>
            <p:ph idx="1"/>
          </p:nvPr>
        </p:nvSpPr>
        <p:spPr>
          <a:xfrm>
            <a:off x="35982" y="1184614"/>
            <a:ext cx="8997085" cy="4736845"/>
          </a:xfrm>
        </p:spPr>
        <p:txBody>
          <a:bodyPr>
            <a:noAutofit/>
          </a:bodyPr>
          <a:lstStyle/>
          <a:p>
            <a:pPr marL="0" indent="0" algn="just">
              <a:buNone/>
            </a:pPr>
            <a:r>
              <a:rPr lang="en-US" sz="1900" b="1" i="0" u="none" strike="noStrike" baseline="0" dirty="0">
                <a:solidFill>
                  <a:schemeClr val="tx2"/>
                </a:solidFill>
                <a:latin typeface="+mj-lt"/>
              </a:rPr>
              <a:t>In-Memory Analytics</a:t>
            </a:r>
          </a:p>
          <a:p>
            <a:pPr algn="just">
              <a:lnSpc>
                <a:spcPct val="150000"/>
              </a:lnSpc>
              <a:spcBef>
                <a:spcPts val="0"/>
              </a:spcBef>
              <a:buFont typeface="Wingdings" panose="05000000000000000000" pitchFamily="2" charset="2"/>
              <a:buChar char="§"/>
            </a:pPr>
            <a:r>
              <a:rPr lang="en-IN" sz="1800" b="0" i="0" u="none" strike="noStrike" baseline="0" dirty="0">
                <a:latin typeface="+mj-lt"/>
              </a:rPr>
              <a:t>Data access from non-volatile storage such as hard disk is a slow process. The more the data is required to be fetched from hard disk or secondary storage, the slower the process gets. One way to combat this challenge is to pre-process and store data (cubes, aggregate tables, query sets, etc.) so that the CPU has to fetch a small subset of records. But this requires thinking in advance as to what data will be required for analysis. </a:t>
            </a:r>
          </a:p>
          <a:p>
            <a:pPr algn="just">
              <a:lnSpc>
                <a:spcPct val="150000"/>
              </a:lnSpc>
              <a:spcBef>
                <a:spcPts val="0"/>
              </a:spcBef>
              <a:buFont typeface="Wingdings" panose="05000000000000000000" pitchFamily="2" charset="2"/>
              <a:buChar char="§"/>
            </a:pPr>
            <a:r>
              <a:rPr lang="en-IN" sz="1800" b="0" i="0" u="none" strike="noStrike" baseline="0" dirty="0">
                <a:latin typeface="+mj-lt"/>
              </a:rPr>
              <a:t>If there is a need for different or more data, it is back to the initial process of pre-computing and storing data or fetching it from secondary storage. This problem has been addressed using in-memory analytics. Here all the relevant data is stored in </a:t>
            </a:r>
            <a:r>
              <a:rPr lang="en-IN" sz="1800" dirty="0">
                <a:latin typeface="+mj-lt"/>
              </a:rPr>
              <a:t>Ra</a:t>
            </a:r>
            <a:r>
              <a:rPr lang="en-IN" sz="1800" b="0" i="0" u="none" strike="noStrike" baseline="0" dirty="0">
                <a:latin typeface="+mj-lt"/>
              </a:rPr>
              <a:t>ndom Access Memory (RAM) or primary storage thus eliminating the need to access the data from hard disk. The advantage is faster access, rapid deployment, better insights, and minimal IT involvement.</a:t>
            </a:r>
            <a:endParaRPr lang="en-US" sz="1800" dirty="0">
              <a:latin typeface="+mj-lt"/>
            </a:endParaRPr>
          </a:p>
        </p:txBody>
      </p:sp>
    </p:spTree>
    <p:extLst>
      <p:ext uri="{BB962C8B-B14F-4D97-AF65-F5344CB8AC3E}">
        <p14:creationId xmlns:p14="http://schemas.microsoft.com/office/powerpoint/2010/main" val="25208892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545CF-7102-6E86-3F51-B2CCFE3369A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C0D860C-7212-1138-DF0D-D012AEA020D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627A933-59F9-90C1-83F5-9E6D533BC1B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600233A-2776-6310-DA05-084DD064FD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4B877EE-B703-4567-7133-038AA7D753C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EBF1364-59DC-585C-599F-8B43A07009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FDD1119-6699-13F9-4AE8-305580796FB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A5EEC65-5631-D948-7A33-53AE1E9674E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A0CCA85-1342-A530-C1D8-3F6351C9824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B0A84C7-0AF8-3860-5DC6-F5A174B2CE2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DF2B14B-8C14-9DA4-A7D0-2FFAF0056B1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8BCB960A-02D2-6E0F-0FE7-B6D1EEBAD701}"/>
              </a:ext>
            </a:extLst>
          </p:cNvPr>
          <p:cNvSpPr>
            <a:spLocks noGrp="1"/>
          </p:cNvSpPr>
          <p:nvPr>
            <p:ph idx="1"/>
          </p:nvPr>
        </p:nvSpPr>
        <p:spPr>
          <a:xfrm>
            <a:off x="63952" y="797264"/>
            <a:ext cx="8987465" cy="5383267"/>
          </a:xfrm>
        </p:spPr>
        <p:txBody>
          <a:bodyPr>
            <a:normAutofit/>
          </a:bodyPr>
          <a:lstStyle/>
          <a:p>
            <a:pPr marL="0" indent="0" algn="just">
              <a:lnSpc>
                <a:spcPct val="150000"/>
              </a:lnSpc>
              <a:spcBef>
                <a:spcPts val="0"/>
              </a:spcBef>
              <a:buNone/>
            </a:pPr>
            <a:r>
              <a:rPr lang="en-US" sz="2000" b="1" i="0" u="none" strike="noStrike" baseline="0" dirty="0">
                <a:solidFill>
                  <a:schemeClr val="tx2"/>
                </a:solidFill>
                <a:latin typeface="+mj-lt"/>
              </a:rPr>
              <a:t>In-Database Processing</a:t>
            </a:r>
          </a:p>
          <a:p>
            <a:pPr algn="just">
              <a:lnSpc>
                <a:spcPct val="150000"/>
              </a:lnSpc>
              <a:spcBef>
                <a:spcPts val="0"/>
              </a:spcBef>
              <a:buFont typeface="Wingdings" panose="05000000000000000000" pitchFamily="2" charset="2"/>
              <a:buChar char="§"/>
            </a:pPr>
            <a:r>
              <a:rPr lang="en-IN" sz="2000" b="0" i="0" u="none" strike="noStrike" baseline="0" dirty="0">
                <a:latin typeface="+mj-lt"/>
              </a:rPr>
              <a:t>In-database processing is also called as in-database analytics. It works by fusing data warehouses with analyti</a:t>
            </a:r>
            <a:r>
              <a:rPr lang="en-IN" sz="2000" dirty="0">
                <a:latin typeface="+mj-lt"/>
              </a:rPr>
              <a:t>ca</a:t>
            </a:r>
            <a:r>
              <a:rPr lang="en-IN" sz="2000" b="0" i="0" u="none" strike="noStrike" baseline="0" dirty="0">
                <a:latin typeface="+mj-lt"/>
              </a:rPr>
              <a:t>l systems. </a:t>
            </a:r>
          </a:p>
          <a:p>
            <a:pPr algn="just">
              <a:lnSpc>
                <a:spcPct val="150000"/>
              </a:lnSpc>
              <a:spcBef>
                <a:spcPts val="0"/>
              </a:spcBef>
              <a:buFont typeface="Wingdings" panose="05000000000000000000" pitchFamily="2" charset="2"/>
              <a:buChar char="§"/>
            </a:pPr>
            <a:r>
              <a:rPr lang="en-IN" sz="2000" b="0" i="0" u="none" strike="noStrike" baseline="0" dirty="0">
                <a:latin typeface="+mj-lt"/>
              </a:rPr>
              <a:t>Typically the data from various enterprise On Line Transaction Processing (OLTP) systems after cleaning up (de-duplication, scrubbing, etc.) through the process of ETL is stored in the Enterprise Data Warehouse (EDW) or data marts. </a:t>
            </a:r>
          </a:p>
          <a:p>
            <a:pPr algn="just">
              <a:lnSpc>
                <a:spcPct val="150000"/>
              </a:lnSpc>
              <a:spcBef>
                <a:spcPts val="0"/>
              </a:spcBef>
              <a:buFont typeface="Wingdings" panose="05000000000000000000" pitchFamily="2" charset="2"/>
              <a:buChar char="§"/>
            </a:pPr>
            <a:r>
              <a:rPr lang="en-IN" sz="2000" b="0" i="0" u="none" strike="noStrike" baseline="0" dirty="0">
                <a:latin typeface="+mj-lt"/>
              </a:rPr>
              <a:t>The huge datasets are then exported to analytical programs for complex and extensive computations. </a:t>
            </a:r>
          </a:p>
          <a:p>
            <a:pPr algn="just">
              <a:lnSpc>
                <a:spcPct val="150000"/>
              </a:lnSpc>
              <a:spcBef>
                <a:spcPts val="0"/>
              </a:spcBef>
              <a:buFont typeface="Wingdings" panose="05000000000000000000" pitchFamily="2" charset="2"/>
              <a:buChar char="§"/>
            </a:pPr>
            <a:r>
              <a:rPr lang="en-IN" sz="2000" b="0" i="0" u="none" strike="noStrike" baseline="0" dirty="0">
                <a:latin typeface="+mj-lt"/>
              </a:rPr>
              <a:t>With in-database processing, the database program itself can run the computations eliminating the need for export and thereby saving on time. Leading database vendors are offering this feature to large businesses.</a:t>
            </a:r>
            <a:endParaRPr lang="en-US" sz="2000" dirty="0">
              <a:latin typeface="+mj-lt"/>
            </a:endParaRPr>
          </a:p>
        </p:txBody>
      </p:sp>
    </p:spTree>
    <p:extLst>
      <p:ext uri="{BB962C8B-B14F-4D97-AF65-F5344CB8AC3E}">
        <p14:creationId xmlns:p14="http://schemas.microsoft.com/office/powerpoint/2010/main" val="14757608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5BC1C-33F9-8D50-F38D-0B52742B13D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42DC72A-F401-2FF7-47EB-F5689790D28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4506A1B-31AC-3A89-617D-0AA7B4DFB5E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020E1F9-8F94-537E-0441-DC796755A0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5D30BBF-8E57-706D-D2F4-AE5E7ED5B1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73BAA26-6E35-B561-8296-0B30962BF7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3B43A96-EE1F-0A88-EC40-AAD39780C8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3F023A4-4821-1609-0C62-2976AF8C997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F703CD3-BA1F-59B3-E60F-32759CA02824}"/>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3DD110F-52A7-21FA-D49A-9ACF174A55B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39150EC-4941-3C5A-29AF-0F299BF01FA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74448036-A0D5-5145-E8E5-80B6C66AB401}"/>
              </a:ext>
            </a:extLst>
          </p:cNvPr>
          <p:cNvSpPr>
            <a:spLocks noGrp="1"/>
          </p:cNvSpPr>
          <p:nvPr>
            <p:ph type="title"/>
          </p:nvPr>
        </p:nvSpPr>
        <p:spPr>
          <a:xfrm>
            <a:off x="0" y="677006"/>
            <a:ext cx="8229600" cy="481164"/>
          </a:xfrm>
        </p:spPr>
        <p:txBody>
          <a:bodyPr>
            <a:normAutofit/>
          </a:bodyPr>
          <a:lstStyle/>
          <a:p>
            <a:pPr algn="l"/>
            <a:r>
              <a:rPr lang="en-US" sz="2000" b="1" i="0" u="none" strike="noStrike" baseline="0" dirty="0">
                <a:solidFill>
                  <a:schemeClr val="tx2"/>
                </a:solidFill>
              </a:rPr>
              <a:t>Symmetric Multiprocessor System (SMP)</a:t>
            </a:r>
            <a:endParaRPr lang="en-US" sz="2000" b="1" dirty="0">
              <a:solidFill>
                <a:schemeClr val="tx2"/>
              </a:solidFill>
            </a:endParaRPr>
          </a:p>
        </p:txBody>
      </p:sp>
      <p:sp>
        <p:nvSpPr>
          <p:cNvPr id="9" name="Content Placeholder 8">
            <a:extLst>
              <a:ext uri="{FF2B5EF4-FFF2-40B4-BE49-F238E27FC236}">
                <a16:creationId xmlns:a16="http://schemas.microsoft.com/office/drawing/2014/main" id="{3182EC76-2C07-B861-0A8C-815AB9FEAA36}"/>
              </a:ext>
            </a:extLst>
          </p:cNvPr>
          <p:cNvSpPr>
            <a:spLocks noGrp="1"/>
          </p:cNvSpPr>
          <p:nvPr>
            <p:ph idx="1"/>
          </p:nvPr>
        </p:nvSpPr>
        <p:spPr>
          <a:xfrm>
            <a:off x="25679" y="1233092"/>
            <a:ext cx="9046844" cy="4842120"/>
          </a:xfrm>
        </p:spPr>
        <p:txBody>
          <a:bodyPr>
            <a:normAutofit/>
          </a:bodyPr>
          <a:lstStyle/>
          <a:p>
            <a:pPr algn="just"/>
            <a:r>
              <a:rPr lang="en-IN" sz="2000" b="0" i="0" u="none" strike="noStrike" baseline="0" dirty="0">
                <a:latin typeface="+mj-lt"/>
              </a:rPr>
              <a:t>In SMP there is a single common main memory that is shared by two or more identical processors.</a:t>
            </a:r>
          </a:p>
          <a:p>
            <a:pPr algn="just"/>
            <a:r>
              <a:rPr lang="en-IN" sz="2000" b="0" i="0" u="none" strike="noStrike" baseline="0" dirty="0">
                <a:latin typeface="+mj-lt"/>
              </a:rPr>
              <a:t>The processors have full access to all I/O devices and are controlled by a single operating system instance.</a:t>
            </a:r>
          </a:p>
          <a:p>
            <a:pPr algn="just"/>
            <a:r>
              <a:rPr lang="en-IN" sz="2000" b="0" i="0" u="none" strike="noStrike" baseline="0" dirty="0">
                <a:latin typeface="+mj-lt"/>
              </a:rPr>
              <a:t>SMP are tightly coupled multiprocessor systems. Each processor has its own high-speed memory, called cache memory and are connected using a system bus.</a:t>
            </a:r>
            <a:endParaRPr lang="en-US" sz="2000" dirty="0">
              <a:latin typeface="+mj-lt"/>
            </a:endParaRPr>
          </a:p>
        </p:txBody>
      </p:sp>
      <p:pic>
        <p:nvPicPr>
          <p:cNvPr id="15" name="Picture 14">
            <a:extLst>
              <a:ext uri="{FF2B5EF4-FFF2-40B4-BE49-F238E27FC236}">
                <a16:creationId xmlns:a16="http://schemas.microsoft.com/office/drawing/2014/main" id="{35DCE9CF-ADFC-DE3D-C71B-B1BB2E60B66B}"/>
              </a:ext>
            </a:extLst>
          </p:cNvPr>
          <p:cNvPicPr>
            <a:picLocks noChangeAspect="1"/>
          </p:cNvPicPr>
          <p:nvPr/>
        </p:nvPicPr>
        <p:blipFill>
          <a:blip r:embed="rId7"/>
          <a:stretch>
            <a:fillRect/>
          </a:stretch>
        </p:blipFill>
        <p:spPr>
          <a:xfrm>
            <a:off x="1691680" y="3388712"/>
            <a:ext cx="5228598" cy="2348028"/>
          </a:xfrm>
          <a:prstGeom prst="rect">
            <a:avLst/>
          </a:prstGeom>
        </p:spPr>
      </p:pic>
      <p:sp>
        <p:nvSpPr>
          <p:cNvPr id="17" name="TextBox 16">
            <a:extLst>
              <a:ext uri="{FF2B5EF4-FFF2-40B4-BE49-F238E27FC236}">
                <a16:creationId xmlns:a16="http://schemas.microsoft.com/office/drawing/2014/main" id="{000C4816-99B1-8BDA-1BFA-D6A6A65C377A}"/>
              </a:ext>
            </a:extLst>
          </p:cNvPr>
          <p:cNvSpPr txBox="1"/>
          <p:nvPr/>
        </p:nvSpPr>
        <p:spPr>
          <a:xfrm>
            <a:off x="2352067" y="5720001"/>
            <a:ext cx="4604656" cy="369332"/>
          </a:xfrm>
          <a:prstGeom prst="rect">
            <a:avLst/>
          </a:prstGeom>
          <a:noFill/>
        </p:spPr>
        <p:txBody>
          <a:bodyPr wrap="square">
            <a:spAutoFit/>
          </a:bodyPr>
          <a:lstStyle/>
          <a:p>
            <a:r>
              <a:rPr lang="en-IN" sz="1800" b="0" i="0" u="none" strike="noStrike" baseline="0" dirty="0">
                <a:latin typeface="GlyphLessFont"/>
              </a:rPr>
              <a:t>Figure </a:t>
            </a:r>
            <a:r>
              <a:rPr lang="en-IN" dirty="0">
                <a:latin typeface="GlyphLessFont"/>
              </a:rPr>
              <a:t>: </a:t>
            </a:r>
            <a:r>
              <a:rPr lang="en-IN" sz="1800" b="0" i="0" u="none" strike="noStrike" baseline="0" dirty="0">
                <a:latin typeface="GlyphLessFont"/>
              </a:rPr>
              <a:t>Symmetric Multiprocessor System.</a:t>
            </a:r>
            <a:endParaRPr lang="en-US" dirty="0"/>
          </a:p>
        </p:txBody>
      </p:sp>
    </p:spTree>
    <p:extLst>
      <p:ext uri="{BB962C8B-B14F-4D97-AF65-F5344CB8AC3E}">
        <p14:creationId xmlns:p14="http://schemas.microsoft.com/office/powerpoint/2010/main" val="35572641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EAAAF-AE1B-81B4-AD0C-EE64A90DAC8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186FA962-1629-714E-7D8C-E884983BC53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AB90239-2F10-446D-7605-DDE40AD6B8D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1A067C7-8B39-7CC6-A809-58AF43B17F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AFC02F26-8A58-165D-E229-5D5BA2DB40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FB3DA84-7004-1607-FFCF-31D507CAC6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8BEA09D-7949-F156-14C9-EA6C0D2BCA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525EA77-1561-AE7D-E942-7714554D597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B4097F5F-F27A-2A37-1A49-8DDAC662FD1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27DA8C1-49C1-696E-EE94-9E166779FF87}"/>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9E6D650-8D6E-DFFE-A7C8-D5FC393036B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08F1450A-1637-0416-0F87-A86A76E91D0A}"/>
              </a:ext>
            </a:extLst>
          </p:cNvPr>
          <p:cNvSpPr>
            <a:spLocks noGrp="1"/>
          </p:cNvSpPr>
          <p:nvPr>
            <p:ph idx="1"/>
          </p:nvPr>
        </p:nvSpPr>
        <p:spPr>
          <a:xfrm>
            <a:off x="107504" y="1062374"/>
            <a:ext cx="9031924" cy="5358787"/>
          </a:xfrm>
        </p:spPr>
        <p:txBody>
          <a:bodyPr>
            <a:normAutofit/>
          </a:bodyPr>
          <a:lstStyle/>
          <a:p>
            <a:pPr marL="0" indent="0" algn="l">
              <a:buNone/>
            </a:pPr>
            <a:r>
              <a:rPr lang="en-US" sz="2000" b="1" i="0" u="none" strike="noStrike" baseline="0" dirty="0">
                <a:solidFill>
                  <a:schemeClr val="tx2"/>
                </a:solidFill>
                <a:latin typeface="+mj-lt"/>
              </a:rPr>
              <a:t>Massively Parallel Processing</a:t>
            </a:r>
          </a:p>
          <a:p>
            <a:pPr algn="just">
              <a:lnSpc>
                <a:spcPct val="150000"/>
              </a:lnSpc>
              <a:spcBef>
                <a:spcPts val="0"/>
              </a:spcBef>
              <a:buFont typeface="Wingdings" panose="05000000000000000000" pitchFamily="2" charset="2"/>
              <a:buChar char="§"/>
            </a:pPr>
            <a:r>
              <a:rPr lang="en-IN" sz="2000" b="0" i="0" u="none" strike="noStrike" baseline="0" dirty="0">
                <a:latin typeface="+mj-lt"/>
              </a:rPr>
              <a:t>Massive Parallel Processing (MPP) refers to the coordinated processing of programs by a number of processors working parallel. </a:t>
            </a:r>
          </a:p>
          <a:p>
            <a:pPr algn="just">
              <a:lnSpc>
                <a:spcPct val="150000"/>
              </a:lnSpc>
              <a:spcBef>
                <a:spcPts val="0"/>
              </a:spcBef>
              <a:buFont typeface="Wingdings" panose="05000000000000000000" pitchFamily="2" charset="2"/>
              <a:buChar char="§"/>
            </a:pPr>
            <a:r>
              <a:rPr lang="en-IN" sz="2000" b="0" i="0" u="none" strike="noStrike" baseline="0" dirty="0">
                <a:latin typeface="+mj-lt"/>
              </a:rPr>
              <a:t>The processors, each have their own operating systems and dedicated memory. They work on different parts of the same program. </a:t>
            </a:r>
          </a:p>
          <a:p>
            <a:pPr algn="just">
              <a:lnSpc>
                <a:spcPct val="150000"/>
              </a:lnSpc>
              <a:spcBef>
                <a:spcPts val="0"/>
              </a:spcBef>
              <a:buFont typeface="Wingdings" panose="05000000000000000000" pitchFamily="2" charset="2"/>
              <a:buChar char="§"/>
            </a:pPr>
            <a:r>
              <a:rPr lang="en-IN" sz="2000" b="0" i="0" u="none" strike="noStrike" baseline="0" dirty="0">
                <a:latin typeface="+mj-lt"/>
              </a:rPr>
              <a:t>The MPP processors communicate using some sort of messaging interface. The MPP systems are more difficult to program as the application must be divided in such a way that all the executing segments can communicate with each other. </a:t>
            </a:r>
          </a:p>
          <a:p>
            <a:pPr algn="just">
              <a:lnSpc>
                <a:spcPct val="150000"/>
              </a:lnSpc>
              <a:spcBef>
                <a:spcPts val="0"/>
              </a:spcBef>
              <a:buFont typeface="Wingdings" panose="05000000000000000000" pitchFamily="2" charset="2"/>
              <a:buChar char="§"/>
            </a:pPr>
            <a:r>
              <a:rPr lang="en-IN" sz="2000" b="0" i="0" u="none" strike="noStrike" baseline="0" dirty="0">
                <a:latin typeface="+mj-lt"/>
              </a:rPr>
              <a:t>MPP is different from Symmetrically Multiprocessing (SMP) in that SMP works with the processors sharing the same operating system and same memory. SMP is also referred to as tightly-coupled multiprocessing.</a:t>
            </a:r>
            <a:endParaRPr lang="en-US" sz="2000" dirty="0">
              <a:latin typeface="+mj-lt"/>
            </a:endParaRPr>
          </a:p>
        </p:txBody>
      </p:sp>
    </p:spTree>
    <p:extLst>
      <p:ext uri="{BB962C8B-B14F-4D97-AF65-F5344CB8AC3E}">
        <p14:creationId xmlns:p14="http://schemas.microsoft.com/office/powerpoint/2010/main" val="36209487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23D26-DDF6-6090-5549-64E79A865A0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F8910DB-AC4E-E2B5-7018-954B4BBC59A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D465C7E-D783-4BC4-4C39-23CFD7BCDFD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655F181-5368-D31E-8181-767490B6E3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200F822-1BE3-087F-FE39-4A404A02FC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3C1681A-8271-CF0D-17B3-67FCAD9C80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55D2CD9-22ED-A522-BCF2-2FEE5FA0CFD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2F31301-A7E7-1847-8D30-B8C2CAAAAA8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9C359A4-B769-B0C2-251E-29BCE33229A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69EC009-F6C9-133B-FAC5-835DB091DF1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D59E387-6A84-F709-1056-E1039D1783D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FDB4DB1F-8A13-4E8B-C849-C3BF992FE010}"/>
              </a:ext>
            </a:extLst>
          </p:cNvPr>
          <p:cNvSpPr>
            <a:spLocks noGrp="1"/>
          </p:cNvSpPr>
          <p:nvPr>
            <p:ph idx="1"/>
          </p:nvPr>
        </p:nvSpPr>
        <p:spPr>
          <a:xfrm>
            <a:off x="56038" y="797980"/>
            <a:ext cx="8995379" cy="5438488"/>
          </a:xfrm>
        </p:spPr>
        <p:txBody>
          <a:bodyPr>
            <a:normAutofit/>
          </a:bodyPr>
          <a:lstStyle/>
          <a:p>
            <a:pPr marL="0" indent="0" algn="just">
              <a:lnSpc>
                <a:spcPct val="150000"/>
              </a:lnSpc>
              <a:spcBef>
                <a:spcPts val="0"/>
              </a:spcBef>
              <a:buNone/>
            </a:pPr>
            <a:r>
              <a:rPr lang="en-IN" sz="2000" b="1" i="0" u="none" strike="noStrike" baseline="0" dirty="0">
                <a:solidFill>
                  <a:schemeClr val="tx2"/>
                </a:solidFill>
                <a:latin typeface="+mj-lt"/>
              </a:rPr>
              <a:t>Difference Between Parallel and Distributed Systems</a:t>
            </a:r>
          </a:p>
          <a:p>
            <a:pPr marL="0" indent="0" algn="just">
              <a:lnSpc>
                <a:spcPct val="150000"/>
              </a:lnSpc>
              <a:spcBef>
                <a:spcPts val="0"/>
              </a:spcBef>
              <a:buNone/>
            </a:pPr>
            <a:r>
              <a:rPr lang="en-IN" sz="2000" b="1" i="0" u="none" strike="noStrike" baseline="0" dirty="0">
                <a:latin typeface="+mj-lt"/>
              </a:rPr>
              <a:t>Parallel Systems</a:t>
            </a:r>
          </a:p>
          <a:p>
            <a:pPr algn="l">
              <a:buFont typeface="Wingdings" panose="05000000000000000000" pitchFamily="2" charset="2"/>
              <a:buChar char="§"/>
            </a:pPr>
            <a:r>
              <a:rPr lang="en-IN" sz="2000" b="0" i="0" u="none" strike="noStrike" baseline="0" dirty="0">
                <a:latin typeface="+mj-lt"/>
              </a:rPr>
              <a:t>A parallel database system is a tightly coupled system. The processors co-operate for query processing. </a:t>
            </a:r>
            <a:endParaRPr lang="en-US" sz="2000" b="1" dirty="0">
              <a:solidFill>
                <a:schemeClr val="tx2"/>
              </a:solidFill>
              <a:latin typeface="+mj-lt"/>
            </a:endParaRPr>
          </a:p>
        </p:txBody>
      </p:sp>
      <p:pic>
        <p:nvPicPr>
          <p:cNvPr id="9" name="Picture 8">
            <a:extLst>
              <a:ext uri="{FF2B5EF4-FFF2-40B4-BE49-F238E27FC236}">
                <a16:creationId xmlns:a16="http://schemas.microsoft.com/office/drawing/2014/main" id="{A0BE39D1-8D56-72DD-BD33-4A23038241B8}"/>
              </a:ext>
            </a:extLst>
          </p:cNvPr>
          <p:cNvPicPr>
            <a:picLocks noChangeAspect="1"/>
          </p:cNvPicPr>
          <p:nvPr/>
        </p:nvPicPr>
        <p:blipFill>
          <a:blip r:embed="rId7"/>
          <a:stretch>
            <a:fillRect/>
          </a:stretch>
        </p:blipFill>
        <p:spPr>
          <a:xfrm>
            <a:off x="1835696" y="2470373"/>
            <a:ext cx="3959756" cy="3445749"/>
          </a:xfrm>
          <a:prstGeom prst="rect">
            <a:avLst/>
          </a:prstGeom>
        </p:spPr>
      </p:pic>
      <p:sp>
        <p:nvSpPr>
          <p:cNvPr id="15" name="TextBox 14">
            <a:extLst>
              <a:ext uri="{FF2B5EF4-FFF2-40B4-BE49-F238E27FC236}">
                <a16:creationId xmlns:a16="http://schemas.microsoft.com/office/drawing/2014/main" id="{B5F743CD-9146-AB91-9286-55F956EA5E27}"/>
              </a:ext>
            </a:extLst>
          </p:cNvPr>
          <p:cNvSpPr txBox="1"/>
          <p:nvPr/>
        </p:nvSpPr>
        <p:spPr>
          <a:xfrm>
            <a:off x="2843808" y="5845914"/>
            <a:ext cx="2376264" cy="369332"/>
          </a:xfrm>
          <a:prstGeom prst="rect">
            <a:avLst/>
          </a:prstGeom>
          <a:noFill/>
        </p:spPr>
        <p:txBody>
          <a:bodyPr wrap="square">
            <a:spAutoFit/>
          </a:bodyPr>
          <a:lstStyle/>
          <a:p>
            <a:r>
              <a:rPr lang="en-US" sz="1800" b="0" i="0" u="none" strike="noStrike" baseline="0" dirty="0">
                <a:latin typeface="GlyphLessFont"/>
              </a:rPr>
              <a:t>Figure : Parallel system</a:t>
            </a:r>
            <a:endParaRPr lang="en-US" dirty="0"/>
          </a:p>
        </p:txBody>
      </p:sp>
    </p:spTree>
    <p:extLst>
      <p:ext uri="{BB962C8B-B14F-4D97-AF65-F5344CB8AC3E}">
        <p14:creationId xmlns:p14="http://schemas.microsoft.com/office/powerpoint/2010/main" val="28727015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F2460-2F79-6407-D9E9-E37012326F2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CA5AED3-A79E-1966-6FB3-441B7E0CCF7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D7C3E4D-A273-F0ED-ABE7-A0389599478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B8254EF-3FAF-05FB-97F4-047F0FBED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F02A29B-BEBE-02A4-5705-4DB0AD7DE9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067010C-B242-529E-58D0-D43AC42F50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94025F7-1430-13C6-56F8-70735DB3621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1D244DA-AEBE-D941-9C59-7FF8F9B610D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B3F8DC8-C1E7-BBF7-A430-4B052E9271E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EC042A3-9AD4-1466-3BFD-ED8310FDF3D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9850559A-8DDE-1992-36FA-51547F048C1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93A4B71A-CCCA-F90C-6D20-6C45890AF8FB}"/>
              </a:ext>
            </a:extLst>
          </p:cNvPr>
          <p:cNvSpPr>
            <a:spLocks noGrp="1"/>
          </p:cNvSpPr>
          <p:nvPr>
            <p:ph idx="1"/>
          </p:nvPr>
        </p:nvSpPr>
        <p:spPr>
          <a:xfrm>
            <a:off x="22616" y="895341"/>
            <a:ext cx="9031924" cy="5358787"/>
          </a:xfrm>
        </p:spPr>
        <p:txBody>
          <a:bodyPr>
            <a:normAutofit/>
          </a:bodyPr>
          <a:lstStyle/>
          <a:p>
            <a:pPr algn="just">
              <a:buFont typeface="Wingdings" panose="05000000000000000000" pitchFamily="2" charset="2"/>
              <a:buChar char="§"/>
            </a:pPr>
            <a:r>
              <a:rPr lang="en-IN" sz="2000" b="0" i="0" u="none" strike="noStrike" baseline="0" dirty="0">
                <a:latin typeface="+mj-lt"/>
              </a:rPr>
              <a:t>The user is unaware of the parallelism since he/she has no access to a specific processor </a:t>
            </a:r>
            <a:r>
              <a:rPr lang="en-US" sz="2000" dirty="0">
                <a:latin typeface="+mj-lt"/>
              </a:rPr>
              <a:t>of the system.</a:t>
            </a:r>
            <a:endParaRPr lang="en-IN" sz="2000" dirty="0">
              <a:latin typeface="+mj-lt"/>
            </a:endParaRPr>
          </a:p>
          <a:p>
            <a:pPr algn="just">
              <a:buFont typeface="Wingdings" panose="05000000000000000000" pitchFamily="2" charset="2"/>
              <a:buChar char="§"/>
            </a:pPr>
            <a:r>
              <a:rPr lang="en-IN" sz="2000" b="0" i="0" u="none" strike="noStrike" baseline="0" dirty="0">
                <a:latin typeface="+mj-lt"/>
              </a:rPr>
              <a:t>Either the processors have access to a common memory or make use of message passing for communication. </a:t>
            </a:r>
          </a:p>
          <a:p>
            <a:pPr algn="l"/>
            <a:endParaRPr lang="en-US" sz="2000" dirty="0"/>
          </a:p>
        </p:txBody>
      </p:sp>
      <p:pic>
        <p:nvPicPr>
          <p:cNvPr id="9" name="Picture 8">
            <a:extLst>
              <a:ext uri="{FF2B5EF4-FFF2-40B4-BE49-F238E27FC236}">
                <a16:creationId xmlns:a16="http://schemas.microsoft.com/office/drawing/2014/main" id="{B7BE8756-C7A8-DFB7-D099-3B89DD454EB0}"/>
              </a:ext>
            </a:extLst>
          </p:cNvPr>
          <p:cNvPicPr>
            <a:picLocks noChangeAspect="1"/>
          </p:cNvPicPr>
          <p:nvPr/>
        </p:nvPicPr>
        <p:blipFill>
          <a:blip r:embed="rId7"/>
          <a:stretch>
            <a:fillRect/>
          </a:stretch>
        </p:blipFill>
        <p:spPr>
          <a:xfrm>
            <a:off x="1361774" y="2198482"/>
            <a:ext cx="5086350" cy="1933575"/>
          </a:xfrm>
          <a:prstGeom prst="rect">
            <a:avLst/>
          </a:prstGeom>
        </p:spPr>
      </p:pic>
      <p:sp>
        <p:nvSpPr>
          <p:cNvPr id="15" name="TextBox 14">
            <a:extLst>
              <a:ext uri="{FF2B5EF4-FFF2-40B4-BE49-F238E27FC236}">
                <a16:creationId xmlns:a16="http://schemas.microsoft.com/office/drawing/2014/main" id="{07705847-50FD-4F05-7E48-E1A812AC6E82}"/>
              </a:ext>
            </a:extLst>
          </p:cNvPr>
          <p:cNvSpPr txBox="1"/>
          <p:nvPr/>
        </p:nvSpPr>
        <p:spPr>
          <a:xfrm>
            <a:off x="1763688" y="4108595"/>
            <a:ext cx="4591594" cy="369332"/>
          </a:xfrm>
          <a:prstGeom prst="rect">
            <a:avLst/>
          </a:prstGeom>
          <a:noFill/>
        </p:spPr>
        <p:txBody>
          <a:bodyPr wrap="square">
            <a:spAutoFit/>
          </a:bodyPr>
          <a:lstStyle/>
          <a:p>
            <a:pPr algn="ctr"/>
            <a:r>
              <a:rPr lang="en-US" sz="1800" b="0" i="0" u="none" strike="noStrike" baseline="0" dirty="0">
                <a:latin typeface="GlyphLessFont"/>
              </a:rPr>
              <a:t>Figure : Parallel system.</a:t>
            </a:r>
            <a:endParaRPr lang="en-US" dirty="0"/>
          </a:p>
        </p:txBody>
      </p:sp>
    </p:spTree>
    <p:extLst>
      <p:ext uri="{BB962C8B-B14F-4D97-AF65-F5344CB8AC3E}">
        <p14:creationId xmlns:p14="http://schemas.microsoft.com/office/powerpoint/2010/main" val="20474521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50FB4-71CA-C73F-9940-985BBDBE29B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927D881-4D4E-E83D-C0CC-FB1CB489043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6CCE861-EB51-724D-576E-98F68D78BF3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DC081BB-629C-B7A8-AC44-F2FB2804BC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C524997-90D7-F6C8-47B7-9B66616298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4C578B0-B039-C1B0-82F5-39BD694F89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89FF1F9-235F-0090-D2A9-8ABB7AF9749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F580157-8DCA-A549-8560-9E6E765D301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111485E-28C4-B516-C94F-9BBFCEEC6EE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A2D8F87-A423-3176-F0C5-5213067FB92B}"/>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DFD6AEA4-EC24-D1EF-F1C8-729B5F48A23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B91BA577-789F-9942-6426-AB615F4EDAF6}"/>
              </a:ext>
            </a:extLst>
          </p:cNvPr>
          <p:cNvSpPr>
            <a:spLocks noGrp="1"/>
          </p:cNvSpPr>
          <p:nvPr>
            <p:ph idx="1"/>
          </p:nvPr>
        </p:nvSpPr>
        <p:spPr>
          <a:xfrm>
            <a:off x="136047" y="754348"/>
            <a:ext cx="8871905" cy="5277271"/>
          </a:xfrm>
        </p:spPr>
        <p:txBody>
          <a:bodyPr>
            <a:normAutofit/>
          </a:bodyPr>
          <a:lstStyle/>
          <a:p>
            <a:pPr marL="0" indent="0">
              <a:buNone/>
            </a:pPr>
            <a:r>
              <a:rPr lang="en-US" sz="2000" b="1" i="0" u="none" strike="noStrike" baseline="0" dirty="0">
                <a:latin typeface="+mj-lt"/>
              </a:rPr>
              <a:t>Distributed database systems </a:t>
            </a:r>
          </a:p>
          <a:p>
            <a:pPr algn="just">
              <a:buFont typeface="Wingdings" panose="05000000000000000000" pitchFamily="2" charset="2"/>
              <a:buChar char="§"/>
            </a:pPr>
            <a:r>
              <a:rPr lang="en-IN" sz="1800" b="0" i="0" u="none" strike="noStrike" baseline="0" dirty="0">
                <a:latin typeface="GlyphLessFont"/>
              </a:rPr>
              <a:t>Distributed database systems are known to be loosely coupled and are composed by individual machines. </a:t>
            </a:r>
          </a:p>
          <a:p>
            <a:pPr algn="l">
              <a:buFont typeface="Wingdings" panose="05000000000000000000" pitchFamily="2" charset="2"/>
              <a:buChar char="§"/>
            </a:pPr>
            <a:r>
              <a:rPr lang="en-IN" sz="1800" b="0" i="0" u="none" strike="noStrike" baseline="0" dirty="0">
                <a:latin typeface="GlyphLessFont"/>
              </a:rPr>
              <a:t>Each of the machines can run their individual application and serve their own respec</a:t>
            </a:r>
            <a:r>
              <a:rPr lang="en-IN" sz="1800" dirty="0">
                <a:latin typeface="GlyphLessFont"/>
              </a:rPr>
              <a:t>tive</a:t>
            </a:r>
            <a:r>
              <a:rPr lang="en-IN" sz="1800" b="0" i="0" u="none" strike="noStrike" baseline="0" dirty="0">
                <a:latin typeface="GlyphLessFont"/>
              </a:rPr>
              <a:t> user. The data is usually distributed across several machines, thereby necessitating quite a number of machines to be accessed to answer a user query.</a:t>
            </a:r>
          </a:p>
          <a:p>
            <a:pPr marL="0" indent="0">
              <a:buNone/>
            </a:pPr>
            <a:endParaRPr lang="en-US" sz="2000" b="1" dirty="0">
              <a:latin typeface="+mj-lt"/>
            </a:endParaRPr>
          </a:p>
        </p:txBody>
      </p:sp>
      <p:pic>
        <p:nvPicPr>
          <p:cNvPr id="15" name="Picture 14">
            <a:extLst>
              <a:ext uri="{FF2B5EF4-FFF2-40B4-BE49-F238E27FC236}">
                <a16:creationId xmlns:a16="http://schemas.microsoft.com/office/drawing/2014/main" id="{2129EC82-9AAE-4B7B-717C-394034806512}"/>
              </a:ext>
            </a:extLst>
          </p:cNvPr>
          <p:cNvPicPr>
            <a:picLocks noChangeAspect="1"/>
          </p:cNvPicPr>
          <p:nvPr/>
        </p:nvPicPr>
        <p:blipFill>
          <a:blip r:embed="rId7"/>
          <a:stretch>
            <a:fillRect/>
          </a:stretch>
        </p:blipFill>
        <p:spPr>
          <a:xfrm>
            <a:off x="344757" y="2852936"/>
            <a:ext cx="3592378" cy="2076929"/>
          </a:xfrm>
          <a:prstGeom prst="rect">
            <a:avLst/>
          </a:prstGeom>
        </p:spPr>
      </p:pic>
      <p:pic>
        <p:nvPicPr>
          <p:cNvPr id="17" name="Picture 16">
            <a:extLst>
              <a:ext uri="{FF2B5EF4-FFF2-40B4-BE49-F238E27FC236}">
                <a16:creationId xmlns:a16="http://schemas.microsoft.com/office/drawing/2014/main" id="{204E1B24-81DC-4908-31C0-BB3B885243D7}"/>
              </a:ext>
            </a:extLst>
          </p:cNvPr>
          <p:cNvPicPr>
            <a:picLocks noChangeAspect="1"/>
          </p:cNvPicPr>
          <p:nvPr/>
        </p:nvPicPr>
        <p:blipFill>
          <a:blip r:embed="rId8"/>
          <a:stretch>
            <a:fillRect/>
          </a:stretch>
        </p:blipFill>
        <p:spPr>
          <a:xfrm>
            <a:off x="4484536" y="2750279"/>
            <a:ext cx="3562962" cy="2896927"/>
          </a:xfrm>
          <a:prstGeom prst="rect">
            <a:avLst/>
          </a:prstGeom>
        </p:spPr>
      </p:pic>
      <p:sp>
        <p:nvSpPr>
          <p:cNvPr id="19" name="TextBox 18">
            <a:extLst>
              <a:ext uri="{FF2B5EF4-FFF2-40B4-BE49-F238E27FC236}">
                <a16:creationId xmlns:a16="http://schemas.microsoft.com/office/drawing/2014/main" id="{1C7A2E1C-FA8E-7E69-584D-4F067D3D4487}"/>
              </a:ext>
            </a:extLst>
          </p:cNvPr>
          <p:cNvSpPr txBox="1"/>
          <p:nvPr/>
        </p:nvSpPr>
        <p:spPr>
          <a:xfrm>
            <a:off x="2843808" y="5846953"/>
            <a:ext cx="4572000" cy="369332"/>
          </a:xfrm>
          <a:prstGeom prst="rect">
            <a:avLst/>
          </a:prstGeom>
          <a:noFill/>
        </p:spPr>
        <p:txBody>
          <a:bodyPr wrap="square">
            <a:spAutoFit/>
          </a:bodyPr>
          <a:lstStyle/>
          <a:p>
            <a:r>
              <a:rPr lang="en-US" sz="1800" b="0" i="0" u="none" strike="noStrike" baseline="0" dirty="0">
                <a:latin typeface="GlyphLessFont"/>
              </a:rPr>
              <a:t>Figure :  Distributed system.</a:t>
            </a:r>
            <a:endParaRPr lang="en-US" dirty="0"/>
          </a:p>
        </p:txBody>
      </p:sp>
    </p:spTree>
    <p:extLst>
      <p:ext uri="{BB962C8B-B14F-4D97-AF65-F5344CB8AC3E}">
        <p14:creationId xmlns:p14="http://schemas.microsoft.com/office/powerpoint/2010/main" val="1593970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C43B6-0567-656E-77A8-55C38EA70FB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EDD6275-DCF8-343D-C077-85B6D886EA0F}"/>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5FFFE40-8EC4-5D04-3EDF-5BF6E93C06D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114F427-0449-BA6B-2C86-270F5D681F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C677618-B14E-922D-E0F9-6B7A10ED40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61F2BEC-5A08-7CB1-5D9C-B68D1173D3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D23D6B0-FF22-265A-0F91-95AF3391987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027F087-529B-D0BB-81D3-0275F87082A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8F4FADE-8B85-8713-0B09-829968CD170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9E37482-55A4-DFD0-ADF9-ACD559A7C47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3A41CD9-5A8B-6791-0165-CE28E75E2AA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874E242E-1511-0F57-983D-382603F5F792}"/>
              </a:ext>
            </a:extLst>
          </p:cNvPr>
          <p:cNvSpPr>
            <a:spLocks noGrp="1"/>
          </p:cNvSpPr>
          <p:nvPr>
            <p:ph type="title"/>
          </p:nvPr>
        </p:nvSpPr>
        <p:spPr>
          <a:xfrm>
            <a:off x="62429" y="537847"/>
            <a:ext cx="8229600" cy="1143000"/>
          </a:xfrm>
        </p:spPr>
        <p:txBody>
          <a:bodyPr>
            <a:normAutofit/>
          </a:bodyPr>
          <a:lstStyle/>
          <a:p>
            <a:pPr algn="l"/>
            <a:r>
              <a:rPr lang="en-IN" sz="2000" b="1" dirty="0">
                <a:solidFill>
                  <a:schemeClr val="tx2"/>
                </a:solidFill>
                <a:latin typeface="Times New Roman" panose="02020603050405020304" pitchFamily="18" charset="0"/>
                <a:cs typeface="Times New Roman" panose="02020603050405020304" pitchFamily="18" charset="0"/>
              </a:rPr>
              <a:t>Structured data </a:t>
            </a:r>
            <a:endParaRPr lang="en-US" sz="2000" b="1" dirty="0">
              <a:solidFill>
                <a:schemeClr val="tx2"/>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53473BFF-8E46-95C8-4174-53795E91294D}"/>
              </a:ext>
            </a:extLst>
          </p:cNvPr>
          <p:cNvSpPr>
            <a:spLocks noGrp="1"/>
          </p:cNvSpPr>
          <p:nvPr>
            <p:ph idx="1"/>
          </p:nvPr>
        </p:nvSpPr>
        <p:spPr>
          <a:xfrm>
            <a:off x="0" y="1352046"/>
            <a:ext cx="9046845" cy="4648345"/>
          </a:xfrm>
        </p:spPr>
        <p:txBody>
          <a:bodyPr>
            <a:normAutofit/>
          </a:bodyPr>
          <a:lstStyle/>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Data which is in an organized form(</a:t>
            </a:r>
            <a:r>
              <a:rPr lang="en-IN" sz="2000" spc="-5" dirty="0" err="1">
                <a:solidFill>
                  <a:srgbClr val="404040"/>
                </a:solidFill>
                <a:latin typeface="Times New Roman" panose="02020603050405020304" pitchFamily="18" charset="0"/>
                <a:cs typeface="Times New Roman" panose="02020603050405020304" pitchFamily="18" charset="0"/>
              </a:rPr>
              <a:t>e.g</a:t>
            </a:r>
            <a:r>
              <a:rPr lang="en-IN" sz="2000" spc="-5" dirty="0">
                <a:solidFill>
                  <a:srgbClr val="404040"/>
                </a:solidFill>
                <a:latin typeface="Times New Roman" panose="02020603050405020304" pitchFamily="18" charset="0"/>
                <a:cs typeface="Times New Roman" panose="02020603050405020304" pitchFamily="18" charset="0"/>
              </a:rPr>
              <a:t>, rows and columns) and can be easily used by a computer program. </a:t>
            </a:r>
          </a:p>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Relationships exist between entities of data, such as classes and their objects. </a:t>
            </a:r>
          </a:p>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Data stored in databases is an example of structured data.</a:t>
            </a:r>
            <a:endParaRPr lang="en-IN" sz="2000" dirty="0">
              <a:latin typeface="Times New Roman" panose="02020603050405020304" pitchFamily="18" charset="0"/>
              <a:cs typeface="Times New Roman" panose="02020603050405020304" pitchFamily="18" charset="0"/>
            </a:endParaRPr>
          </a:p>
          <a:p>
            <a:pPr algn="just">
              <a:lnSpc>
                <a:spcPct val="150000"/>
              </a:lnSpc>
              <a:spcBef>
                <a:spcPts val="0"/>
              </a:spcBef>
              <a:buFont typeface="Wingdings" panose="05000000000000000000" pitchFamily="2" charset="2"/>
              <a:buChar char="§"/>
            </a:pPr>
            <a:endParaRPr lang="en-US" sz="2000" dirty="0"/>
          </a:p>
        </p:txBody>
      </p:sp>
      <p:pic>
        <p:nvPicPr>
          <p:cNvPr id="2" name="Picture 1">
            <a:extLst>
              <a:ext uri="{FF2B5EF4-FFF2-40B4-BE49-F238E27FC236}">
                <a16:creationId xmlns:a16="http://schemas.microsoft.com/office/drawing/2014/main" id="{6B9FA94E-A8D1-C3C8-1765-2F932630B1F0}"/>
              </a:ext>
            </a:extLst>
          </p:cNvPr>
          <p:cNvPicPr>
            <a:picLocks noChangeAspect="1"/>
          </p:cNvPicPr>
          <p:nvPr/>
        </p:nvPicPr>
        <p:blipFill>
          <a:blip r:embed="rId7"/>
          <a:stretch>
            <a:fillRect/>
          </a:stretch>
        </p:blipFill>
        <p:spPr>
          <a:xfrm>
            <a:off x="1979712" y="3429000"/>
            <a:ext cx="3902486" cy="2369953"/>
          </a:xfrm>
          <a:prstGeom prst="rect">
            <a:avLst/>
          </a:prstGeom>
        </p:spPr>
      </p:pic>
    </p:spTree>
    <p:extLst>
      <p:ext uri="{BB962C8B-B14F-4D97-AF65-F5344CB8AC3E}">
        <p14:creationId xmlns:p14="http://schemas.microsoft.com/office/powerpoint/2010/main" val="24646313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59DAD-AF4A-EA0B-7A98-C365556E343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5ECAA69-20DB-EB30-32CC-6AF9D47BB54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70513D4-AA62-89FA-1C75-C6D62FC9806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A4236C1-1ED3-E907-017B-DCED514A4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C1AF3AC-9207-F5EE-DC9E-CF9B1AF6230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EFD7C71-E0CE-C2EF-75A5-0C26281049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9BF8C33-D889-FC2D-F654-55EC47B3643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27CFCEC-B904-7457-AEEB-461F3C6DA40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41DC7C5-7957-3FEB-7743-B33B30DA2FB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F77D59D-95F8-63B2-A94F-1E7D41BF8D3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D402D26-28E0-1F55-F9A2-77FC31EEFE2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D1E4618F-B32C-CC44-114B-E27583E10532}"/>
              </a:ext>
            </a:extLst>
          </p:cNvPr>
          <p:cNvSpPr>
            <a:spLocks noGrp="1"/>
          </p:cNvSpPr>
          <p:nvPr>
            <p:ph idx="1"/>
          </p:nvPr>
        </p:nvSpPr>
        <p:spPr>
          <a:xfrm>
            <a:off x="107503" y="774126"/>
            <a:ext cx="8943913" cy="5336468"/>
          </a:xfrm>
        </p:spPr>
        <p:txBody>
          <a:bodyPr>
            <a:normAutofit lnSpcReduction="10000"/>
          </a:bodyPr>
          <a:lstStyle/>
          <a:p>
            <a:pPr marL="0" indent="0">
              <a:buNone/>
            </a:pPr>
            <a:r>
              <a:rPr lang="en-US" sz="2000" b="1" i="0" u="none" strike="noStrike" baseline="0" dirty="0">
                <a:latin typeface="+mj-lt"/>
              </a:rPr>
              <a:t>Shared Nothing Architecture</a:t>
            </a:r>
          </a:p>
          <a:p>
            <a:pPr algn="just">
              <a:lnSpc>
                <a:spcPct val="150000"/>
              </a:lnSpc>
              <a:spcBef>
                <a:spcPts val="0"/>
              </a:spcBef>
              <a:buFont typeface="Wingdings" panose="05000000000000000000" pitchFamily="2" charset="2"/>
              <a:buChar char="§"/>
            </a:pPr>
            <a:r>
              <a:rPr lang="en-IN" sz="2000" b="0" i="0" u="none" strike="noStrike" baseline="0" dirty="0">
                <a:latin typeface="+mj-lt"/>
              </a:rPr>
              <a:t>There are three most common types of architecture for multiprocessor high transaction rate systems.</a:t>
            </a:r>
          </a:p>
          <a:p>
            <a:pPr marL="914400" indent="-457200" algn="just">
              <a:lnSpc>
                <a:spcPct val="150000"/>
              </a:lnSpc>
              <a:spcBef>
                <a:spcPts val="0"/>
              </a:spcBef>
              <a:buFont typeface="+mj-lt"/>
              <a:buAutoNum type="arabicPeriod"/>
            </a:pPr>
            <a:r>
              <a:rPr lang="en-US" sz="2000" b="0" i="0" u="none" strike="noStrike" baseline="0" dirty="0">
                <a:latin typeface="+mj-lt"/>
              </a:rPr>
              <a:t>Shared Memory (SM)</a:t>
            </a:r>
          </a:p>
          <a:p>
            <a:pPr marL="914400" indent="-457200" algn="just">
              <a:lnSpc>
                <a:spcPct val="150000"/>
              </a:lnSpc>
              <a:spcBef>
                <a:spcPts val="0"/>
              </a:spcBef>
              <a:buFont typeface="+mj-lt"/>
              <a:buAutoNum type="arabicPeriod"/>
            </a:pPr>
            <a:r>
              <a:rPr lang="en-US" sz="2000" b="0" i="0" u="none" strike="noStrike" baseline="0" dirty="0">
                <a:latin typeface="+mj-lt"/>
              </a:rPr>
              <a:t>Shared Disk (SD).</a:t>
            </a:r>
          </a:p>
          <a:p>
            <a:pPr marL="914400" indent="-457200" algn="just">
              <a:lnSpc>
                <a:spcPct val="150000"/>
              </a:lnSpc>
              <a:spcBef>
                <a:spcPts val="0"/>
              </a:spcBef>
              <a:buFont typeface="+mj-lt"/>
              <a:buAutoNum type="arabicPeriod"/>
            </a:pPr>
            <a:r>
              <a:rPr lang="en-US" sz="2000" b="0" i="0" u="none" strike="noStrike" baseline="0" dirty="0">
                <a:latin typeface="+mj-lt"/>
              </a:rPr>
              <a:t>Shared Nothing (SN).</a:t>
            </a:r>
            <a:endParaRPr lang="en-US" sz="2000" b="1" i="0" u="none" strike="noStrike" baseline="0" dirty="0">
              <a:latin typeface="+mj-lt"/>
            </a:endParaRPr>
          </a:p>
          <a:p>
            <a:pPr algn="just">
              <a:lnSpc>
                <a:spcPct val="150000"/>
              </a:lnSpc>
              <a:spcBef>
                <a:spcPts val="0"/>
              </a:spcBef>
              <a:buFont typeface="Wingdings" panose="05000000000000000000" pitchFamily="2" charset="2"/>
              <a:buChar char="§"/>
            </a:pPr>
            <a:r>
              <a:rPr lang="en-IN" sz="2000" dirty="0">
                <a:latin typeface="+mj-lt"/>
              </a:rPr>
              <a:t>In </a:t>
            </a:r>
            <a:r>
              <a:rPr lang="en-IN" sz="2000" b="0" i="0" u="none" strike="noStrike" baseline="0" dirty="0">
                <a:latin typeface="+mj-lt"/>
              </a:rPr>
              <a:t>shared memory architecture, a common central memory is shared by multiple processors.</a:t>
            </a:r>
          </a:p>
          <a:p>
            <a:pPr algn="just">
              <a:lnSpc>
                <a:spcPct val="150000"/>
              </a:lnSpc>
              <a:spcBef>
                <a:spcPts val="0"/>
              </a:spcBef>
              <a:buFont typeface="Wingdings" panose="05000000000000000000" pitchFamily="2" charset="2"/>
              <a:buChar char="§"/>
            </a:pPr>
            <a:r>
              <a:rPr lang="en-IN" sz="2000" b="0" i="0" u="none" strike="noStrike" baseline="0" dirty="0">
                <a:latin typeface="+mj-lt"/>
              </a:rPr>
              <a:t>In shared disk architecture, multiple processors share a common collection of disks while having their own private memory</a:t>
            </a:r>
          </a:p>
          <a:p>
            <a:pPr algn="just">
              <a:lnSpc>
                <a:spcPct val="150000"/>
              </a:lnSpc>
              <a:spcBef>
                <a:spcPts val="0"/>
              </a:spcBef>
              <a:buFont typeface="Wingdings" panose="05000000000000000000" pitchFamily="2" charset="2"/>
              <a:buChar char="§"/>
            </a:pPr>
            <a:r>
              <a:rPr lang="en-IN" sz="2000" b="0" i="0" u="none" strike="noStrike" baseline="0" dirty="0">
                <a:latin typeface="+mj-lt"/>
              </a:rPr>
              <a:t>In shared nothing architecture, neither memory nor disk is shared among multiple processors.</a:t>
            </a:r>
            <a:endParaRPr lang="en-US" sz="2000" b="0" i="0" u="none" strike="noStrike" baseline="0" dirty="0">
              <a:latin typeface="+mj-lt"/>
            </a:endParaRPr>
          </a:p>
        </p:txBody>
      </p:sp>
    </p:spTree>
    <p:extLst>
      <p:ext uri="{BB962C8B-B14F-4D97-AF65-F5344CB8AC3E}">
        <p14:creationId xmlns:p14="http://schemas.microsoft.com/office/powerpoint/2010/main" val="3142475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C4EFB-0649-B74E-B7B6-F2A86F42148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7F3BDC9-0BA3-99A1-DD26-5A3DDD452E3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95A9D5B-A46D-7467-098B-7B0276155D4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CB76D45-278B-BB2E-37D1-62288CFE0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0221B95-9E90-BE4E-AB22-44C5131EEF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DA1059B-2480-6A5E-0CB8-55370671BF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B9A2ED7-F2FE-9DD1-C316-735C6791EAE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9984374-60BB-46B4-9993-ABD6874106F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C97E2E5-67A2-FCE3-9D63-846C5A3F152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3E72084-1534-BCA5-38ED-EE77AD0CAEA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EE04B8C-0464-608F-83A9-3CFEED1F83B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94C0213A-D683-7929-1BC7-E3DF278E0C5C}"/>
              </a:ext>
            </a:extLst>
          </p:cNvPr>
          <p:cNvSpPr>
            <a:spLocks noGrp="1"/>
          </p:cNvSpPr>
          <p:nvPr>
            <p:ph idx="1"/>
          </p:nvPr>
        </p:nvSpPr>
        <p:spPr>
          <a:xfrm>
            <a:off x="56038" y="840751"/>
            <a:ext cx="9031924" cy="5358787"/>
          </a:xfrm>
        </p:spPr>
        <p:txBody>
          <a:bodyPr>
            <a:normAutofit/>
          </a:bodyPr>
          <a:lstStyle/>
          <a:p>
            <a:pPr marL="0" indent="0" algn="just">
              <a:lnSpc>
                <a:spcPct val="150000"/>
              </a:lnSpc>
              <a:buNone/>
            </a:pPr>
            <a:r>
              <a:rPr lang="en-IN" sz="2000" b="0" i="0" u="none" strike="noStrike" baseline="0" dirty="0">
                <a:latin typeface="+mj-lt"/>
              </a:rPr>
              <a:t>Advantages of a “Shared Nothing Architecture”</a:t>
            </a:r>
          </a:p>
          <a:p>
            <a:pPr algn="just">
              <a:lnSpc>
                <a:spcPct val="150000"/>
              </a:lnSpc>
              <a:buFont typeface="+mj-lt"/>
              <a:buAutoNum type="arabicPeriod"/>
            </a:pPr>
            <a:r>
              <a:rPr lang="en-IN" sz="2000" b="1" i="0" u="none" strike="noStrike" baseline="0" dirty="0">
                <a:latin typeface="+mj-lt"/>
              </a:rPr>
              <a:t>Fault Isolation</a:t>
            </a:r>
            <a:r>
              <a:rPr lang="en-IN" sz="2000" b="0" i="0" u="none" strike="noStrike" baseline="0" dirty="0">
                <a:latin typeface="+mj-lt"/>
              </a:rPr>
              <a:t>: A “Shared Nothing Architecture” provides the benefit of isolating fault. A fault in single node is contained and confined to that node exclusively and exposed only through messages (or </a:t>
            </a:r>
            <a:r>
              <a:rPr lang="en-US" sz="2000" b="0" i="0" u="none" strike="noStrike" baseline="0" dirty="0">
                <a:latin typeface="+mj-lt"/>
              </a:rPr>
              <a:t>lack of it).</a:t>
            </a:r>
          </a:p>
          <a:p>
            <a:pPr algn="just">
              <a:lnSpc>
                <a:spcPct val="150000"/>
              </a:lnSpc>
              <a:buFont typeface="+mj-lt"/>
              <a:buAutoNum type="arabicPeriod"/>
            </a:pPr>
            <a:r>
              <a:rPr lang="en-IN" sz="2000" b="1" i="0" u="none" strike="noStrike" baseline="0" dirty="0">
                <a:latin typeface="+mj-lt"/>
              </a:rPr>
              <a:t>Scalability</a:t>
            </a:r>
            <a:r>
              <a:rPr lang="en-IN" sz="2000" b="0" i="0" u="none" strike="noStrike" baseline="0" dirty="0">
                <a:latin typeface="+mj-lt"/>
              </a:rPr>
              <a:t>: Assume that the disk is a shared resource. It implies that the controller and the disk bandwidth are also shared. Synchronization will have to be implemented to maintain a consistent shred state. This would mean that different nodes will have to take turns to access the critical data. This imposes a limit on how many nodes can be added to the distributed shared disk system, thus compromising </a:t>
            </a:r>
            <a:r>
              <a:rPr lang="en-US" sz="2000" b="0" i="0" u="none" strike="noStrike" baseline="0" dirty="0">
                <a:latin typeface="+mj-lt"/>
              </a:rPr>
              <a:t>on scalability.</a:t>
            </a:r>
            <a:endParaRPr lang="en-US" sz="2000" dirty="0">
              <a:latin typeface="+mj-lt"/>
            </a:endParaRPr>
          </a:p>
        </p:txBody>
      </p:sp>
    </p:spTree>
    <p:extLst>
      <p:ext uri="{BB962C8B-B14F-4D97-AF65-F5344CB8AC3E}">
        <p14:creationId xmlns:p14="http://schemas.microsoft.com/office/powerpoint/2010/main" val="11171626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8A282-7565-9AFE-FA66-EBA4637E1C5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60AD131-A30F-9265-DA73-DFD7DF385E5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26F8F20-D8D0-81C0-883B-C526A70F1DD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1E1602C-FA6C-E7D7-AF55-545C23CA72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C89833E-1D72-7AD8-2538-0F418405C9B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16EE031-85E5-FE94-F3EE-49B53B4636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23A4736-834F-DE48-5011-BA8461569D7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F4FFB37-1DDE-8DBA-D9BB-BEF98699A7F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BEEBA7A-33A2-36AD-C71E-057F7089203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E4ADB7B-668F-446C-67B6-6A59982CC53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677A6E7-0DE2-B080-B4B5-BEE252DEFD6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CC068423-E1E5-FF06-771E-CB463EA917CC}"/>
              </a:ext>
            </a:extLst>
          </p:cNvPr>
          <p:cNvSpPr>
            <a:spLocks noGrp="1"/>
          </p:cNvSpPr>
          <p:nvPr>
            <p:ph type="title"/>
          </p:nvPr>
        </p:nvSpPr>
        <p:spPr>
          <a:xfrm>
            <a:off x="18458" y="760520"/>
            <a:ext cx="8229600" cy="414655"/>
          </a:xfrm>
        </p:spPr>
        <p:txBody>
          <a:bodyPr>
            <a:normAutofit/>
          </a:bodyPr>
          <a:lstStyle/>
          <a:p>
            <a:pPr algn="l"/>
            <a:r>
              <a:rPr lang="en-US" sz="2000" b="1" i="0" u="none" strike="noStrike" baseline="0" dirty="0">
                <a:solidFill>
                  <a:schemeClr val="tx2"/>
                </a:solidFill>
              </a:rPr>
              <a:t>CAP Theorem Explained</a:t>
            </a:r>
            <a:endParaRPr lang="en-US" sz="2000" b="1" dirty="0">
              <a:solidFill>
                <a:schemeClr val="tx2"/>
              </a:solidFill>
            </a:endParaRPr>
          </a:p>
        </p:txBody>
      </p:sp>
      <p:sp>
        <p:nvSpPr>
          <p:cNvPr id="9" name="Content Placeholder 8">
            <a:extLst>
              <a:ext uri="{FF2B5EF4-FFF2-40B4-BE49-F238E27FC236}">
                <a16:creationId xmlns:a16="http://schemas.microsoft.com/office/drawing/2014/main" id="{9CADD732-9205-15D5-EEB8-D4E6CB786CBE}"/>
              </a:ext>
            </a:extLst>
          </p:cNvPr>
          <p:cNvSpPr>
            <a:spLocks noGrp="1"/>
          </p:cNvSpPr>
          <p:nvPr>
            <p:ph idx="1"/>
          </p:nvPr>
        </p:nvSpPr>
        <p:spPr>
          <a:xfrm>
            <a:off x="90466" y="1243873"/>
            <a:ext cx="8946030" cy="4947778"/>
          </a:xfrm>
        </p:spPr>
        <p:txBody>
          <a:bodyPr>
            <a:normAutofit/>
          </a:bodyPr>
          <a:lstStyle/>
          <a:p>
            <a:pPr algn="just">
              <a:lnSpc>
                <a:spcPct val="150000"/>
              </a:lnSpc>
              <a:spcBef>
                <a:spcPts val="0"/>
              </a:spcBef>
              <a:buFont typeface="Wingdings" panose="05000000000000000000" pitchFamily="2" charset="2"/>
              <a:buChar char="§"/>
            </a:pPr>
            <a:r>
              <a:rPr lang="en-IN" sz="1900" b="0" i="0" u="none" strike="noStrike" baseline="0" dirty="0">
                <a:latin typeface="+mj-lt"/>
              </a:rPr>
              <a:t>The CAP theorem is also called the Brewer’s Theorem. </a:t>
            </a:r>
          </a:p>
          <a:p>
            <a:pPr algn="just">
              <a:lnSpc>
                <a:spcPct val="150000"/>
              </a:lnSpc>
              <a:spcBef>
                <a:spcPts val="0"/>
              </a:spcBef>
              <a:buFont typeface="Wingdings" panose="05000000000000000000" pitchFamily="2" charset="2"/>
              <a:buChar char="§"/>
            </a:pPr>
            <a:r>
              <a:rPr lang="en-IN" sz="1900" b="0" i="0" u="none" strike="noStrike" baseline="0" dirty="0">
                <a:latin typeface="+mj-lt"/>
              </a:rPr>
              <a:t>It states that in a distributed computing environment , it is impossible to provide the following guarantees.</a:t>
            </a:r>
          </a:p>
          <a:p>
            <a:pPr marL="0" indent="979488" algn="just">
              <a:lnSpc>
                <a:spcPct val="150000"/>
              </a:lnSpc>
              <a:spcBef>
                <a:spcPts val="0"/>
              </a:spcBef>
              <a:buNone/>
            </a:pPr>
            <a:r>
              <a:rPr lang="en-US" sz="1900" b="0" i="0" u="none" strike="noStrike" baseline="0" dirty="0">
                <a:latin typeface="+mj-lt"/>
              </a:rPr>
              <a:t>1. Consistency</a:t>
            </a:r>
          </a:p>
          <a:p>
            <a:pPr marL="0" indent="979488" algn="just">
              <a:lnSpc>
                <a:spcPct val="150000"/>
              </a:lnSpc>
              <a:spcBef>
                <a:spcPts val="0"/>
              </a:spcBef>
              <a:buNone/>
            </a:pPr>
            <a:r>
              <a:rPr lang="en-US" sz="1900" b="0" i="0" u="none" strike="noStrike" baseline="0" dirty="0">
                <a:latin typeface="+mj-lt"/>
              </a:rPr>
              <a:t>2. Availability</a:t>
            </a:r>
          </a:p>
          <a:p>
            <a:pPr marL="0" indent="979488" algn="just">
              <a:lnSpc>
                <a:spcPct val="150000"/>
              </a:lnSpc>
              <a:spcBef>
                <a:spcPts val="0"/>
              </a:spcBef>
              <a:buNone/>
            </a:pPr>
            <a:r>
              <a:rPr lang="en-US" sz="1900" b="0" i="0" u="none" strike="noStrike" baseline="0" dirty="0">
                <a:latin typeface="+mj-lt"/>
              </a:rPr>
              <a:t>3. Partition tolerance</a:t>
            </a:r>
          </a:p>
          <a:p>
            <a:pPr marL="0" indent="979488" algn="just">
              <a:lnSpc>
                <a:spcPct val="150000"/>
              </a:lnSpc>
              <a:spcBef>
                <a:spcPts val="0"/>
              </a:spcBef>
              <a:buNone/>
            </a:pPr>
            <a:endParaRPr lang="en-US" sz="1900" dirty="0">
              <a:latin typeface="+mj-lt"/>
            </a:endParaRPr>
          </a:p>
          <a:p>
            <a:pPr algn="just">
              <a:buFont typeface="Wingdings" panose="05000000000000000000" pitchFamily="2" charset="2"/>
              <a:buChar char="§"/>
            </a:pPr>
            <a:r>
              <a:rPr lang="en-IN" sz="1800" b="0" i="0" u="none" strike="noStrike" baseline="0" dirty="0">
                <a:latin typeface="+mj-lt"/>
              </a:rPr>
              <a:t>Consistency implies that every read fetches the last write.</a:t>
            </a:r>
          </a:p>
          <a:p>
            <a:pPr algn="l">
              <a:buFont typeface="Wingdings" panose="05000000000000000000" pitchFamily="2" charset="2"/>
              <a:buChar char="§"/>
            </a:pPr>
            <a:r>
              <a:rPr lang="en-IN" sz="1800" b="0" i="0" u="none" strike="noStrike" baseline="0" dirty="0">
                <a:latin typeface="+mj-lt"/>
              </a:rPr>
              <a:t>Availability implies that reads and writes always succeed. </a:t>
            </a:r>
            <a:r>
              <a:rPr lang="en-US" sz="1800" dirty="0">
                <a:latin typeface="GlyphLessFont"/>
              </a:rPr>
              <a:t>E</a:t>
            </a:r>
            <a:r>
              <a:rPr lang="en-US" sz="1800" b="0" i="0" u="none" strike="noStrike" baseline="0" dirty="0">
                <a:latin typeface="GlyphLessFont"/>
              </a:rPr>
              <a:t>ach non-failing node will </a:t>
            </a:r>
            <a:r>
              <a:rPr lang="en-IN" sz="1800" b="0" i="0" u="none" strike="noStrike" baseline="0" dirty="0">
                <a:latin typeface="GlyphLessFont"/>
              </a:rPr>
              <a:t>return a response in a reasonable amount of time.</a:t>
            </a:r>
            <a:endParaRPr lang="en-IN" sz="1800" b="0" i="0" u="none" strike="noStrike" baseline="0" dirty="0">
              <a:latin typeface="+mj-lt"/>
            </a:endParaRPr>
          </a:p>
          <a:p>
            <a:pPr algn="just">
              <a:buFont typeface="Wingdings" panose="05000000000000000000" pitchFamily="2" charset="2"/>
              <a:buChar char="§"/>
            </a:pPr>
            <a:r>
              <a:rPr lang="en-IN" sz="1800" b="0" i="0" u="none" strike="noStrike" baseline="0" dirty="0">
                <a:latin typeface="+mj-lt"/>
              </a:rPr>
              <a:t>Partition tolerance implies that the system will continue to function when network partition occurs.  </a:t>
            </a:r>
          </a:p>
          <a:p>
            <a:pPr marL="0" indent="979488" algn="just">
              <a:lnSpc>
                <a:spcPct val="150000"/>
              </a:lnSpc>
              <a:spcBef>
                <a:spcPts val="0"/>
              </a:spcBef>
              <a:buNone/>
            </a:pPr>
            <a:endParaRPr lang="en-US" sz="1900" dirty="0">
              <a:latin typeface="+mj-lt"/>
            </a:endParaRPr>
          </a:p>
          <a:p>
            <a:pPr marL="0" indent="979488" algn="just">
              <a:lnSpc>
                <a:spcPct val="150000"/>
              </a:lnSpc>
              <a:spcBef>
                <a:spcPts val="0"/>
              </a:spcBef>
              <a:buNone/>
            </a:pPr>
            <a:endParaRPr lang="en-US" sz="1900" b="0" i="0" u="none" strike="noStrike" baseline="0" dirty="0">
              <a:latin typeface="+mj-lt"/>
            </a:endParaRPr>
          </a:p>
          <a:p>
            <a:pPr marL="0" indent="979488" algn="l">
              <a:buNone/>
            </a:pPr>
            <a:endParaRPr lang="en-US" dirty="0"/>
          </a:p>
        </p:txBody>
      </p:sp>
      <p:pic>
        <p:nvPicPr>
          <p:cNvPr id="15" name="Picture 14">
            <a:extLst>
              <a:ext uri="{FF2B5EF4-FFF2-40B4-BE49-F238E27FC236}">
                <a16:creationId xmlns:a16="http://schemas.microsoft.com/office/drawing/2014/main" id="{7FF53065-4094-6B67-F723-683F6A911C9B}"/>
              </a:ext>
            </a:extLst>
          </p:cNvPr>
          <p:cNvPicPr>
            <a:picLocks noChangeAspect="1"/>
          </p:cNvPicPr>
          <p:nvPr/>
        </p:nvPicPr>
        <p:blipFill>
          <a:blip r:embed="rId7"/>
          <a:stretch>
            <a:fillRect/>
          </a:stretch>
        </p:blipFill>
        <p:spPr>
          <a:xfrm>
            <a:off x="4842114" y="2298945"/>
            <a:ext cx="3212020" cy="1730830"/>
          </a:xfrm>
          <a:prstGeom prst="rect">
            <a:avLst/>
          </a:prstGeom>
        </p:spPr>
      </p:pic>
      <p:sp>
        <p:nvSpPr>
          <p:cNvPr id="17" name="TextBox 16">
            <a:extLst>
              <a:ext uri="{FF2B5EF4-FFF2-40B4-BE49-F238E27FC236}">
                <a16:creationId xmlns:a16="http://schemas.microsoft.com/office/drawing/2014/main" id="{9AF3C4D0-31B0-582E-B1C8-A9C5733F2DCA}"/>
              </a:ext>
            </a:extLst>
          </p:cNvPr>
          <p:cNvSpPr txBox="1"/>
          <p:nvPr/>
        </p:nvSpPr>
        <p:spPr>
          <a:xfrm>
            <a:off x="6271068" y="4000342"/>
            <a:ext cx="2274247" cy="369332"/>
          </a:xfrm>
          <a:prstGeom prst="rect">
            <a:avLst/>
          </a:prstGeom>
          <a:noFill/>
        </p:spPr>
        <p:txBody>
          <a:bodyPr wrap="square">
            <a:spAutoFit/>
          </a:bodyPr>
          <a:lstStyle/>
          <a:p>
            <a:r>
              <a:rPr lang="en-US" sz="1800" b="0" i="0" u="none" strike="noStrike" baseline="0" dirty="0">
                <a:latin typeface="GlyphLessFont"/>
              </a:rPr>
              <a:t>Figure :  Brewer's CAP</a:t>
            </a:r>
            <a:endParaRPr lang="en-US" dirty="0"/>
          </a:p>
        </p:txBody>
      </p:sp>
    </p:spTree>
    <p:extLst>
      <p:ext uri="{BB962C8B-B14F-4D97-AF65-F5344CB8AC3E}">
        <p14:creationId xmlns:p14="http://schemas.microsoft.com/office/powerpoint/2010/main" val="42571080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76B5A-E171-1B62-447B-F371BBD5859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CA0C887-2AD7-5B22-121E-CC372FD2D8C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50A84D7D-6F24-5B76-AF64-E63903D253C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75C9330-5B0F-735C-63F3-CCE65679F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411DE1D-E6F5-89F1-8774-D67771ABA8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5D13D3A-4C66-83EF-FD0D-52AF25EDF5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9EDF9A69-6265-92E8-D236-9EF03CC35BA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E8DAC52-B538-7C0B-00C5-903D039AD32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8617A1A0-530E-01AD-344A-4DEEBBF8765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1A81BC9-043F-8C46-B96D-C46C4E607C70}"/>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E11A0EC-D6F1-9DF5-3F74-EE6673DF761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150F3A6E-BC1C-6FCB-8896-98E5B53F2E87}"/>
              </a:ext>
            </a:extLst>
          </p:cNvPr>
          <p:cNvSpPr>
            <a:spLocks noGrp="1"/>
          </p:cNvSpPr>
          <p:nvPr>
            <p:ph idx="1"/>
          </p:nvPr>
        </p:nvSpPr>
        <p:spPr>
          <a:xfrm>
            <a:off x="67954" y="840751"/>
            <a:ext cx="8799897" cy="5089600"/>
          </a:xfrm>
        </p:spPr>
        <p:txBody>
          <a:bodyPr/>
          <a:lstStyle/>
          <a:p>
            <a:pPr marL="0" indent="0">
              <a:buNone/>
            </a:pPr>
            <a:r>
              <a:rPr lang="en-IN" sz="1800" b="0" i="0" u="none" strike="noStrike" baseline="0" dirty="0">
                <a:latin typeface="GlyphLessFont"/>
              </a:rPr>
              <a:t>Examples of databases that follow one of the possible three combinations </a:t>
            </a:r>
          </a:p>
          <a:p>
            <a:pPr indent="279400" algn="l">
              <a:buFont typeface="+mj-lt"/>
              <a:buAutoNum type="arabicPeriod"/>
            </a:pPr>
            <a:r>
              <a:rPr lang="en-IN" sz="1800" b="0" i="0" u="none" strike="noStrike" baseline="0" dirty="0">
                <a:latin typeface="GlyphLessFont"/>
              </a:rPr>
              <a:t>Availability and Partition Tolerance (AP)</a:t>
            </a:r>
          </a:p>
          <a:p>
            <a:pPr indent="279400" algn="l">
              <a:buFont typeface="+mj-lt"/>
              <a:buAutoNum type="arabicPeriod"/>
            </a:pPr>
            <a:r>
              <a:rPr lang="en-IN" sz="1800" b="0" i="0" u="none" strike="noStrike" baseline="0" dirty="0">
                <a:latin typeface="GlyphLessFont"/>
              </a:rPr>
              <a:t>Consistency and Partition Tolerance (CP)</a:t>
            </a:r>
          </a:p>
          <a:p>
            <a:pPr indent="279400" algn="l">
              <a:buFont typeface="+mj-lt"/>
              <a:buAutoNum type="arabicPeriod"/>
            </a:pPr>
            <a:r>
              <a:rPr lang="en-IN" sz="1800" b="0" i="0" u="none" strike="noStrike" baseline="0" dirty="0">
                <a:latin typeface="GlyphLessFont"/>
              </a:rPr>
              <a:t>Consistency and Availability (CA)</a:t>
            </a:r>
            <a:endParaRPr lang="en-US" dirty="0"/>
          </a:p>
        </p:txBody>
      </p:sp>
      <p:pic>
        <p:nvPicPr>
          <p:cNvPr id="14" name="Picture 13">
            <a:extLst>
              <a:ext uri="{FF2B5EF4-FFF2-40B4-BE49-F238E27FC236}">
                <a16:creationId xmlns:a16="http://schemas.microsoft.com/office/drawing/2014/main" id="{4E9C5E46-416D-0788-61FB-39C389BE61C0}"/>
              </a:ext>
            </a:extLst>
          </p:cNvPr>
          <p:cNvPicPr>
            <a:picLocks noChangeAspect="1"/>
          </p:cNvPicPr>
          <p:nvPr/>
        </p:nvPicPr>
        <p:blipFill>
          <a:blip r:embed="rId7"/>
          <a:stretch>
            <a:fillRect/>
          </a:stretch>
        </p:blipFill>
        <p:spPr>
          <a:xfrm>
            <a:off x="772534" y="2348880"/>
            <a:ext cx="6184205" cy="3242413"/>
          </a:xfrm>
          <a:prstGeom prst="rect">
            <a:avLst/>
          </a:prstGeom>
        </p:spPr>
      </p:pic>
      <p:sp>
        <p:nvSpPr>
          <p:cNvPr id="2" name="TextBox 1">
            <a:extLst>
              <a:ext uri="{FF2B5EF4-FFF2-40B4-BE49-F238E27FC236}">
                <a16:creationId xmlns:a16="http://schemas.microsoft.com/office/drawing/2014/main" id="{9EBDC338-5A59-1168-3E42-BFD146AC6670}"/>
              </a:ext>
            </a:extLst>
          </p:cNvPr>
          <p:cNvSpPr txBox="1"/>
          <p:nvPr/>
        </p:nvSpPr>
        <p:spPr>
          <a:xfrm>
            <a:off x="2483768" y="5772717"/>
            <a:ext cx="3028252" cy="369332"/>
          </a:xfrm>
          <a:prstGeom prst="rect">
            <a:avLst/>
          </a:prstGeom>
          <a:noFill/>
        </p:spPr>
        <p:txBody>
          <a:bodyPr wrap="square">
            <a:spAutoFit/>
          </a:bodyPr>
          <a:lstStyle/>
          <a:p>
            <a:r>
              <a:rPr lang="en-US" sz="1800" b="0" i="0" u="none" strike="noStrike" baseline="0" dirty="0">
                <a:latin typeface="GlyphLessFont"/>
              </a:rPr>
              <a:t>Figure :  Databases and  CAP</a:t>
            </a:r>
            <a:endParaRPr lang="en-US" dirty="0"/>
          </a:p>
        </p:txBody>
      </p:sp>
    </p:spTree>
    <p:extLst>
      <p:ext uri="{BB962C8B-B14F-4D97-AF65-F5344CB8AC3E}">
        <p14:creationId xmlns:p14="http://schemas.microsoft.com/office/powerpoint/2010/main" val="34712341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71DB9-7739-7D47-6B31-40A752EDA14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A2358C2-F469-80C0-D461-9602853AB71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8E016713-C74E-2D72-9103-ED1A057B9DA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F1F7D5F-A06E-F764-A43A-80D9D41A58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9E02BF4-2830-E1BE-79D1-882E7F45EBA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ACCB55B-0900-DA5C-ED64-E607F3CC18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AA925C9-6501-B622-B891-4525CC15806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F0A96A2-D75E-2185-55CE-80ECA1EF72BE}"/>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6626E1D-6DDB-AF46-C3BF-FAADE6486D2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E92A1DC-2AF3-5354-0EE2-E8B08988E4F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3B1F40C-1E14-F754-6C1B-EA7BC57EA7DD}"/>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686EB7F9-CDA7-7B32-99AC-5B1728918035}"/>
              </a:ext>
            </a:extLst>
          </p:cNvPr>
          <p:cNvSpPr>
            <a:spLocks noGrp="1"/>
          </p:cNvSpPr>
          <p:nvPr>
            <p:ph type="title"/>
          </p:nvPr>
        </p:nvSpPr>
        <p:spPr>
          <a:xfrm>
            <a:off x="-21196" y="582441"/>
            <a:ext cx="8229600" cy="652271"/>
          </a:xfrm>
        </p:spPr>
        <p:txBody>
          <a:bodyPr>
            <a:normAutofit/>
          </a:bodyPr>
          <a:lstStyle/>
          <a:p>
            <a:pPr algn="l"/>
            <a:r>
              <a:rPr lang="en-IN" sz="2000" b="1" dirty="0">
                <a:solidFill>
                  <a:srgbClr val="C00000"/>
                </a:solidFill>
              </a:rPr>
              <a:t>Classroom Activity</a:t>
            </a:r>
            <a:endParaRPr lang="en-US" sz="2000" b="1" dirty="0">
              <a:solidFill>
                <a:srgbClr val="C00000"/>
              </a:solidFill>
            </a:endParaRPr>
          </a:p>
        </p:txBody>
      </p:sp>
      <p:pic>
        <p:nvPicPr>
          <p:cNvPr id="15" name="Content Placeholder 14">
            <a:extLst>
              <a:ext uri="{FF2B5EF4-FFF2-40B4-BE49-F238E27FC236}">
                <a16:creationId xmlns:a16="http://schemas.microsoft.com/office/drawing/2014/main" id="{F7B501B7-3AAE-A749-0F52-28CD5086E9EF}"/>
              </a:ext>
            </a:extLst>
          </p:cNvPr>
          <p:cNvPicPr>
            <a:picLocks noGrp="1" noChangeAspect="1"/>
          </p:cNvPicPr>
          <p:nvPr>
            <p:ph idx="1"/>
          </p:nvPr>
        </p:nvPicPr>
        <p:blipFill>
          <a:blip r:embed="rId7"/>
          <a:stretch>
            <a:fillRect/>
          </a:stretch>
        </p:blipFill>
        <p:spPr>
          <a:xfrm>
            <a:off x="3879176" y="1087863"/>
            <a:ext cx="5137895" cy="3663201"/>
          </a:xfrm>
        </p:spPr>
      </p:pic>
      <p:pic>
        <p:nvPicPr>
          <p:cNvPr id="17" name="Picture 16">
            <a:extLst>
              <a:ext uri="{FF2B5EF4-FFF2-40B4-BE49-F238E27FC236}">
                <a16:creationId xmlns:a16="http://schemas.microsoft.com/office/drawing/2014/main" id="{D2456D87-929E-8145-7614-D3A68C688B98}"/>
              </a:ext>
            </a:extLst>
          </p:cNvPr>
          <p:cNvPicPr>
            <a:picLocks noChangeAspect="1"/>
          </p:cNvPicPr>
          <p:nvPr/>
        </p:nvPicPr>
        <p:blipFill>
          <a:blip r:embed="rId8"/>
          <a:stretch>
            <a:fillRect/>
          </a:stretch>
        </p:blipFill>
        <p:spPr>
          <a:xfrm>
            <a:off x="117673" y="4740310"/>
            <a:ext cx="8933744" cy="1483944"/>
          </a:xfrm>
          <a:prstGeom prst="rect">
            <a:avLst/>
          </a:prstGeom>
        </p:spPr>
      </p:pic>
      <p:sp>
        <p:nvSpPr>
          <p:cNvPr id="19" name="TextBox 18">
            <a:extLst>
              <a:ext uri="{FF2B5EF4-FFF2-40B4-BE49-F238E27FC236}">
                <a16:creationId xmlns:a16="http://schemas.microsoft.com/office/drawing/2014/main" id="{EC8D032F-FB89-F0C6-296B-04E615DF4425}"/>
              </a:ext>
            </a:extLst>
          </p:cNvPr>
          <p:cNvSpPr txBox="1"/>
          <p:nvPr/>
        </p:nvSpPr>
        <p:spPr>
          <a:xfrm>
            <a:off x="117673" y="1165478"/>
            <a:ext cx="4617720" cy="369332"/>
          </a:xfrm>
          <a:prstGeom prst="rect">
            <a:avLst/>
          </a:prstGeom>
          <a:noFill/>
        </p:spPr>
        <p:txBody>
          <a:bodyPr wrap="square">
            <a:spAutoFit/>
          </a:bodyPr>
          <a:lstStyle/>
          <a:p>
            <a:r>
              <a:rPr lang="en-IN" sz="1800" b="1" dirty="0"/>
              <a:t>Puzzle  on CAP Theorem</a:t>
            </a:r>
            <a:endParaRPr lang="en-US" dirty="0"/>
          </a:p>
        </p:txBody>
      </p:sp>
    </p:spTree>
    <p:extLst>
      <p:ext uri="{BB962C8B-B14F-4D97-AF65-F5344CB8AC3E}">
        <p14:creationId xmlns:p14="http://schemas.microsoft.com/office/powerpoint/2010/main" val="8631029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F148C-8555-6F83-02D5-B764F5391D6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14B9D13-6F8D-7E57-69F3-DC9B1EC3940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1EF3603-1A83-3783-343B-0AF535799A1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2FE59D5-9432-7D57-AAC8-A8C84C65D3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4D577AF-727B-542E-C191-6EB54A738B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7070521-7AFB-B384-2D4C-3D8529CB20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9B95788-FDBC-E68D-9F14-96F4B2A75EC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FAF96DA8-87F8-9D88-0EB6-1B792B491C3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E6FA759-26D3-51FD-52D3-B992D5F3E0B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F484D04-07A8-8C01-3305-92C51DAD088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FBDF314-2DC7-36F1-6708-1BA54885C46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C744E21B-F747-59B7-BF7B-2594F254D073}"/>
              </a:ext>
            </a:extLst>
          </p:cNvPr>
          <p:cNvSpPr>
            <a:spLocks noGrp="1"/>
          </p:cNvSpPr>
          <p:nvPr>
            <p:ph type="title"/>
          </p:nvPr>
        </p:nvSpPr>
        <p:spPr>
          <a:xfrm>
            <a:off x="0" y="637309"/>
            <a:ext cx="8229600" cy="652271"/>
          </a:xfrm>
        </p:spPr>
        <p:txBody>
          <a:bodyPr>
            <a:normAutofit/>
          </a:bodyPr>
          <a:lstStyle/>
          <a:p>
            <a:pPr algn="l"/>
            <a:r>
              <a:rPr lang="en-IN" sz="2000" b="1" dirty="0"/>
              <a:t>Puzzle  on architecture</a:t>
            </a:r>
            <a:endParaRPr lang="en-US" sz="2000" b="1" dirty="0"/>
          </a:p>
        </p:txBody>
      </p:sp>
      <p:pic>
        <p:nvPicPr>
          <p:cNvPr id="14" name="Picture 13">
            <a:extLst>
              <a:ext uri="{FF2B5EF4-FFF2-40B4-BE49-F238E27FC236}">
                <a16:creationId xmlns:a16="http://schemas.microsoft.com/office/drawing/2014/main" id="{37E09AB8-9B63-DE9D-1246-EAFE476B1550}"/>
              </a:ext>
            </a:extLst>
          </p:cNvPr>
          <p:cNvPicPr>
            <a:picLocks noChangeAspect="1"/>
          </p:cNvPicPr>
          <p:nvPr/>
        </p:nvPicPr>
        <p:blipFill>
          <a:blip r:embed="rId7"/>
          <a:stretch>
            <a:fillRect/>
          </a:stretch>
        </p:blipFill>
        <p:spPr>
          <a:xfrm>
            <a:off x="2766013" y="918830"/>
            <a:ext cx="3849338" cy="3658379"/>
          </a:xfrm>
          <a:prstGeom prst="rect">
            <a:avLst/>
          </a:prstGeom>
        </p:spPr>
      </p:pic>
      <p:pic>
        <p:nvPicPr>
          <p:cNvPr id="18" name="Picture 17">
            <a:extLst>
              <a:ext uri="{FF2B5EF4-FFF2-40B4-BE49-F238E27FC236}">
                <a16:creationId xmlns:a16="http://schemas.microsoft.com/office/drawing/2014/main" id="{32840B3A-07A5-2871-4BC2-81504D5457D9}"/>
              </a:ext>
            </a:extLst>
          </p:cNvPr>
          <p:cNvPicPr>
            <a:picLocks noChangeAspect="1"/>
          </p:cNvPicPr>
          <p:nvPr/>
        </p:nvPicPr>
        <p:blipFill>
          <a:blip r:embed="rId8"/>
          <a:stretch>
            <a:fillRect/>
          </a:stretch>
        </p:blipFill>
        <p:spPr>
          <a:xfrm>
            <a:off x="48578" y="4703083"/>
            <a:ext cx="9046844" cy="1477449"/>
          </a:xfrm>
          <a:prstGeom prst="rect">
            <a:avLst/>
          </a:prstGeom>
        </p:spPr>
      </p:pic>
    </p:spTree>
    <p:extLst>
      <p:ext uri="{BB962C8B-B14F-4D97-AF65-F5344CB8AC3E}">
        <p14:creationId xmlns:p14="http://schemas.microsoft.com/office/powerpoint/2010/main" val="40609728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07E55-B5A2-3E09-B80C-F3E2407DE28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BA19C92-4DC8-1347-D29E-A79A0CB60F1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DCCBACE-68F7-025D-D2F4-F3435B8ECBD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67F51EE-3FDE-E911-5C24-4223146478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C36762D0-B1FB-0446-F1B8-504E3D88CB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1365147-8152-65D3-AB1B-040BA51A6F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2C8ECD5-8A0F-5C92-55C9-72F07327DF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F5FD935-566D-198C-3A04-65B429E9F72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9DCF35C-00F5-103A-D5E8-50373AB93399}"/>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C1F5910D-71CD-9B3F-24CE-76B8E33AEC1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7118EEC-7B5A-CFB1-809A-F2A07D2F51C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20" name="Content Placeholder 19">
            <a:extLst>
              <a:ext uri="{FF2B5EF4-FFF2-40B4-BE49-F238E27FC236}">
                <a16:creationId xmlns:a16="http://schemas.microsoft.com/office/drawing/2014/main" id="{F95EEEF4-4978-5D0D-1338-E13217543531}"/>
              </a:ext>
            </a:extLst>
          </p:cNvPr>
          <p:cNvPicPr>
            <a:picLocks noGrp="1" noChangeAspect="1"/>
          </p:cNvPicPr>
          <p:nvPr>
            <p:ph idx="1"/>
          </p:nvPr>
        </p:nvPicPr>
        <p:blipFill>
          <a:blip r:embed="rId7"/>
          <a:srcRect t="20000"/>
          <a:stretch/>
        </p:blipFill>
        <p:spPr>
          <a:xfrm>
            <a:off x="282167" y="2249347"/>
            <a:ext cx="7607802" cy="1440160"/>
          </a:xfrm>
          <a:prstGeom prst="rect">
            <a:avLst/>
          </a:prstGeom>
        </p:spPr>
      </p:pic>
      <p:pic>
        <p:nvPicPr>
          <p:cNvPr id="3" name="Picture 2">
            <a:extLst>
              <a:ext uri="{FF2B5EF4-FFF2-40B4-BE49-F238E27FC236}">
                <a16:creationId xmlns:a16="http://schemas.microsoft.com/office/drawing/2014/main" id="{640D8B65-75F7-A140-E6AA-1E75ACA711DA}"/>
              </a:ext>
            </a:extLst>
          </p:cNvPr>
          <p:cNvPicPr>
            <a:picLocks noChangeAspect="1"/>
          </p:cNvPicPr>
          <p:nvPr/>
        </p:nvPicPr>
        <p:blipFill>
          <a:blip r:embed="rId8"/>
          <a:stretch>
            <a:fillRect/>
          </a:stretch>
        </p:blipFill>
        <p:spPr>
          <a:xfrm>
            <a:off x="456865" y="4485445"/>
            <a:ext cx="7452584" cy="1018908"/>
          </a:xfrm>
          <a:prstGeom prst="rect">
            <a:avLst/>
          </a:prstGeom>
        </p:spPr>
      </p:pic>
      <p:sp>
        <p:nvSpPr>
          <p:cNvPr id="14" name="TextBox 13">
            <a:extLst>
              <a:ext uri="{FF2B5EF4-FFF2-40B4-BE49-F238E27FC236}">
                <a16:creationId xmlns:a16="http://schemas.microsoft.com/office/drawing/2014/main" id="{A11C9A32-2441-A69B-56E0-B4B151C5EE13}"/>
              </a:ext>
            </a:extLst>
          </p:cNvPr>
          <p:cNvSpPr txBox="1"/>
          <p:nvPr/>
        </p:nvSpPr>
        <p:spPr>
          <a:xfrm>
            <a:off x="43013" y="824422"/>
            <a:ext cx="4528987" cy="400110"/>
          </a:xfrm>
          <a:prstGeom prst="rect">
            <a:avLst/>
          </a:prstGeom>
          <a:noFill/>
        </p:spPr>
        <p:txBody>
          <a:bodyPr wrap="square">
            <a:spAutoFit/>
          </a:bodyPr>
          <a:lstStyle/>
          <a:p>
            <a:pPr algn="just"/>
            <a:r>
              <a:rPr lang="en-IN" sz="2000" b="1" dirty="0">
                <a:solidFill>
                  <a:schemeClr val="tx2"/>
                </a:solidFill>
              </a:rPr>
              <a:t>Solutions  </a:t>
            </a:r>
          </a:p>
        </p:txBody>
      </p:sp>
      <p:sp>
        <p:nvSpPr>
          <p:cNvPr id="15" name="TextBox 14">
            <a:extLst>
              <a:ext uri="{FF2B5EF4-FFF2-40B4-BE49-F238E27FC236}">
                <a16:creationId xmlns:a16="http://schemas.microsoft.com/office/drawing/2014/main" id="{64AB91F8-004D-FCB7-4E86-DD0F9FDE9B66}"/>
              </a:ext>
            </a:extLst>
          </p:cNvPr>
          <p:cNvSpPr txBox="1"/>
          <p:nvPr/>
        </p:nvSpPr>
        <p:spPr>
          <a:xfrm>
            <a:off x="202366" y="1638285"/>
            <a:ext cx="4528987" cy="369332"/>
          </a:xfrm>
          <a:prstGeom prst="rect">
            <a:avLst/>
          </a:prstGeom>
          <a:noFill/>
        </p:spPr>
        <p:txBody>
          <a:bodyPr wrap="square">
            <a:spAutoFit/>
          </a:bodyPr>
          <a:lstStyle/>
          <a:p>
            <a:pPr algn="just"/>
            <a:r>
              <a:rPr lang="en-IN" b="1" dirty="0"/>
              <a:t>Puzzle-1</a:t>
            </a:r>
            <a:r>
              <a:rPr lang="en-IN" sz="1800" b="1" dirty="0"/>
              <a:t>  </a:t>
            </a:r>
          </a:p>
        </p:txBody>
      </p:sp>
      <p:sp>
        <p:nvSpPr>
          <p:cNvPr id="16" name="TextBox 15">
            <a:extLst>
              <a:ext uri="{FF2B5EF4-FFF2-40B4-BE49-F238E27FC236}">
                <a16:creationId xmlns:a16="http://schemas.microsoft.com/office/drawing/2014/main" id="{5A9C069A-6D09-16CC-C7F9-7A30409CEFBC}"/>
              </a:ext>
            </a:extLst>
          </p:cNvPr>
          <p:cNvSpPr txBox="1"/>
          <p:nvPr/>
        </p:nvSpPr>
        <p:spPr>
          <a:xfrm>
            <a:off x="359776" y="3913128"/>
            <a:ext cx="4528987" cy="369332"/>
          </a:xfrm>
          <a:prstGeom prst="rect">
            <a:avLst/>
          </a:prstGeom>
          <a:noFill/>
        </p:spPr>
        <p:txBody>
          <a:bodyPr wrap="square">
            <a:spAutoFit/>
          </a:bodyPr>
          <a:lstStyle/>
          <a:p>
            <a:pPr algn="just"/>
            <a:r>
              <a:rPr lang="en-IN" b="1" dirty="0"/>
              <a:t>Puzzle-2</a:t>
            </a:r>
            <a:r>
              <a:rPr lang="en-IN" sz="1800" b="1" dirty="0"/>
              <a:t>  </a:t>
            </a:r>
          </a:p>
        </p:txBody>
      </p:sp>
    </p:spTree>
    <p:extLst>
      <p:ext uri="{BB962C8B-B14F-4D97-AF65-F5344CB8AC3E}">
        <p14:creationId xmlns:p14="http://schemas.microsoft.com/office/powerpoint/2010/main" val="576065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86E44-2355-2C43-6281-068937E8F3B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B345177B-3578-8FC9-1BA6-62130226F8E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828F2A7-9AC3-40EC-9BAA-A1EB82CC619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2455759-3848-A544-C682-FBB8355E91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D15ADE1-830A-DC1C-4C7D-DA527D6A68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FD6E794-4A32-C890-746D-5D2E7DBE98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CF2682F-F11D-BAA3-600F-A7FEC4C84A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159C6A37-4259-C85F-8B4F-45F7DDF67D1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3C7DA6DD-5850-A13B-30BF-8A8ACCFE073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8B83189-5816-FFFF-CA69-67B4166B419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1026FCE-FDD9-CA25-6CCA-E9F7B0B0C01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20FD14B1-1CB1-0259-E498-E05ABFCD2983}"/>
              </a:ext>
            </a:extLst>
          </p:cNvPr>
          <p:cNvSpPr>
            <a:spLocks noGrp="1"/>
          </p:cNvSpPr>
          <p:nvPr>
            <p:ph type="title"/>
          </p:nvPr>
        </p:nvSpPr>
        <p:spPr>
          <a:xfrm>
            <a:off x="18458" y="686303"/>
            <a:ext cx="8229600" cy="505422"/>
          </a:xfrm>
        </p:spPr>
        <p:txBody>
          <a:bodyPr>
            <a:normAutofit/>
          </a:bodyPr>
          <a:lstStyle/>
          <a:p>
            <a:pPr algn="l"/>
            <a:r>
              <a:rPr lang="en-US" sz="2000" b="1" dirty="0">
                <a:solidFill>
                  <a:srgbClr val="C00000"/>
                </a:solidFill>
              </a:rPr>
              <a:t>NoSQL (NOT ONLY SQL) </a:t>
            </a:r>
          </a:p>
        </p:txBody>
      </p:sp>
      <p:sp>
        <p:nvSpPr>
          <p:cNvPr id="9" name="Content Placeholder 8">
            <a:extLst>
              <a:ext uri="{FF2B5EF4-FFF2-40B4-BE49-F238E27FC236}">
                <a16:creationId xmlns:a16="http://schemas.microsoft.com/office/drawing/2014/main" id="{A3F7A5D7-6652-0A49-FDA7-07F6B0E1A28D}"/>
              </a:ext>
            </a:extLst>
          </p:cNvPr>
          <p:cNvSpPr>
            <a:spLocks noGrp="1"/>
          </p:cNvSpPr>
          <p:nvPr>
            <p:ph idx="1"/>
          </p:nvPr>
        </p:nvSpPr>
        <p:spPr>
          <a:xfrm>
            <a:off x="179512" y="1191726"/>
            <a:ext cx="8712968" cy="4934438"/>
          </a:xfrm>
        </p:spPr>
        <p:txBody>
          <a:bodyPr>
            <a:normAutofit/>
          </a:bodyPr>
          <a:lstStyle/>
          <a:p>
            <a:pPr algn="just">
              <a:lnSpc>
                <a:spcPct val="150000"/>
              </a:lnSpc>
              <a:spcBef>
                <a:spcPts val="0"/>
              </a:spcBef>
              <a:buFont typeface="Wingdings" panose="05000000000000000000" pitchFamily="2" charset="2"/>
              <a:buChar char="§"/>
            </a:pPr>
            <a:r>
              <a:rPr lang="en-IN" sz="2000" dirty="0"/>
              <a:t>The term NoSQL was first coined by Carlo </a:t>
            </a:r>
            <a:r>
              <a:rPr lang="en-IN" sz="2000" dirty="0" err="1"/>
              <a:t>Strozzi</a:t>
            </a:r>
            <a:r>
              <a:rPr lang="en-IN" sz="2000" dirty="0"/>
              <a:t> in 1998 to name his lightweight, open-source, relational database that did not expose the standard SQL interface. </a:t>
            </a:r>
          </a:p>
          <a:p>
            <a:pPr algn="just">
              <a:lnSpc>
                <a:spcPct val="150000"/>
              </a:lnSpc>
              <a:spcBef>
                <a:spcPts val="0"/>
              </a:spcBef>
              <a:buFont typeface="Wingdings" panose="05000000000000000000" pitchFamily="2" charset="2"/>
              <a:buChar char="§"/>
            </a:pPr>
            <a:r>
              <a:rPr lang="en-IN" sz="2000" dirty="0"/>
              <a:t>Few features of NoSQL databases are as follows: .</a:t>
            </a:r>
          </a:p>
          <a:p>
            <a:pPr marL="804863" indent="-366713" algn="just">
              <a:lnSpc>
                <a:spcPct val="150000"/>
              </a:lnSpc>
              <a:spcBef>
                <a:spcPts val="0"/>
              </a:spcBef>
              <a:buFont typeface="+mj-lt"/>
              <a:buAutoNum type="arabicPeriod"/>
            </a:pPr>
            <a:r>
              <a:rPr lang="en-IN" sz="2000" dirty="0"/>
              <a:t>They are open sources</a:t>
            </a:r>
          </a:p>
          <a:p>
            <a:pPr marL="804863" indent="-366713" algn="just">
              <a:lnSpc>
                <a:spcPct val="150000"/>
              </a:lnSpc>
              <a:spcBef>
                <a:spcPts val="0"/>
              </a:spcBef>
              <a:buFont typeface="+mj-lt"/>
              <a:buAutoNum type="arabicPeriod"/>
            </a:pPr>
            <a:r>
              <a:rPr lang="en-IN" sz="2000" dirty="0"/>
              <a:t>They are nonrelational </a:t>
            </a:r>
          </a:p>
          <a:p>
            <a:pPr marL="804863" indent="-366713" algn="just">
              <a:lnSpc>
                <a:spcPct val="150000"/>
              </a:lnSpc>
              <a:spcBef>
                <a:spcPts val="0"/>
              </a:spcBef>
              <a:buFont typeface="+mj-lt"/>
              <a:buAutoNum type="arabicPeriod"/>
            </a:pPr>
            <a:r>
              <a:rPr lang="en-IN" sz="2000" dirty="0"/>
              <a:t>They are distributed</a:t>
            </a:r>
          </a:p>
          <a:p>
            <a:pPr marL="804863" indent="-366713" algn="just">
              <a:lnSpc>
                <a:spcPct val="150000"/>
              </a:lnSpc>
              <a:spcBef>
                <a:spcPts val="0"/>
              </a:spcBef>
              <a:buFont typeface="+mj-lt"/>
              <a:buAutoNum type="arabicPeriod"/>
            </a:pPr>
            <a:r>
              <a:rPr lang="en-IN" sz="2000" dirty="0"/>
              <a:t>They are schema less</a:t>
            </a:r>
          </a:p>
          <a:p>
            <a:pPr marL="804863" indent="-366713" algn="just">
              <a:lnSpc>
                <a:spcPct val="150000"/>
              </a:lnSpc>
              <a:spcBef>
                <a:spcPts val="0"/>
              </a:spcBef>
              <a:buFont typeface="+mj-lt"/>
              <a:buAutoNum type="arabicPeriod"/>
            </a:pPr>
            <a:r>
              <a:rPr lang="en-IN" sz="2000" dirty="0"/>
              <a:t>They are cluster friendly</a:t>
            </a:r>
          </a:p>
          <a:p>
            <a:pPr marL="804863" indent="-366713" algn="just">
              <a:lnSpc>
                <a:spcPct val="150000"/>
              </a:lnSpc>
              <a:spcBef>
                <a:spcPts val="0"/>
              </a:spcBef>
              <a:buFont typeface="+mj-lt"/>
              <a:buAutoNum type="arabicPeriod"/>
            </a:pPr>
            <a:r>
              <a:rPr lang="en-IN" sz="2000" dirty="0"/>
              <a:t>They are born out of 21</a:t>
            </a:r>
            <a:r>
              <a:rPr lang="en-IN" sz="2000" baseline="30000" dirty="0"/>
              <a:t>st</a:t>
            </a:r>
            <a:r>
              <a:rPr lang="en-IN" sz="2000" dirty="0"/>
              <a:t>  century web applications.</a:t>
            </a:r>
            <a:endParaRPr lang="en-US" sz="2000" dirty="0"/>
          </a:p>
        </p:txBody>
      </p:sp>
    </p:spTree>
    <p:extLst>
      <p:ext uri="{BB962C8B-B14F-4D97-AF65-F5344CB8AC3E}">
        <p14:creationId xmlns:p14="http://schemas.microsoft.com/office/powerpoint/2010/main" val="36362556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3B4D3-9426-7E44-3A96-AF73C691F7C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40620F5-97EA-97DF-F25F-1426F100E35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535FF0C-484A-CCD5-30B6-1019106C54C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051C206-96B7-46D6-8F34-880E92999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A731EF2-70A3-F9E1-6E2A-E89ED220B3E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8AFDA31F-7A90-8B9B-033B-809AEC7C5E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3225B2AF-B122-2719-103A-908B9FCB4F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143B201-67F8-45F8-1A21-99658C49173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EA392A2-680B-C3DC-F1BB-816065F07F7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BCFBFBA-BF1F-E567-C969-B243D51D261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AAF48CD-DC20-8333-F1C0-8A29D18C223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CF417FC1-66DB-9306-0644-AB486126766A}"/>
              </a:ext>
            </a:extLst>
          </p:cNvPr>
          <p:cNvSpPr>
            <a:spLocks noGrp="1"/>
          </p:cNvSpPr>
          <p:nvPr>
            <p:ph idx="1"/>
          </p:nvPr>
        </p:nvSpPr>
        <p:spPr>
          <a:xfrm>
            <a:off x="56038" y="764147"/>
            <a:ext cx="9031924" cy="5358787"/>
          </a:xfrm>
        </p:spPr>
        <p:txBody>
          <a:bodyPr>
            <a:normAutofit lnSpcReduction="10000"/>
          </a:bodyPr>
          <a:lstStyle/>
          <a:p>
            <a:pPr marL="0" indent="0" algn="just">
              <a:lnSpc>
                <a:spcPct val="150000"/>
              </a:lnSpc>
              <a:spcBef>
                <a:spcPts val="0"/>
              </a:spcBef>
              <a:buNone/>
            </a:pPr>
            <a:r>
              <a:rPr lang="en-IN" sz="2000" b="1" dirty="0">
                <a:solidFill>
                  <a:schemeClr val="tx2"/>
                </a:solidFill>
              </a:rPr>
              <a:t>Where is it Used? </a:t>
            </a:r>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endParaRPr lang="en-IN" sz="2000" dirty="0"/>
          </a:p>
          <a:p>
            <a:pPr algn="just">
              <a:lnSpc>
                <a:spcPct val="150000"/>
              </a:lnSpc>
              <a:spcBef>
                <a:spcPts val="0"/>
              </a:spcBef>
              <a:buFont typeface="Wingdings" panose="05000000000000000000" pitchFamily="2" charset="2"/>
              <a:buChar char="§"/>
            </a:pPr>
            <a:r>
              <a:rPr lang="en-IN" sz="2000" dirty="0"/>
              <a:t>NoSQL databases are widely used in big data and other real-time web applications. </a:t>
            </a:r>
          </a:p>
          <a:p>
            <a:pPr algn="just">
              <a:lnSpc>
                <a:spcPct val="150000"/>
              </a:lnSpc>
              <a:spcBef>
                <a:spcPts val="0"/>
              </a:spcBef>
              <a:buFont typeface="Wingdings" panose="05000000000000000000" pitchFamily="2" charset="2"/>
              <a:buChar char="§"/>
            </a:pPr>
            <a:r>
              <a:rPr lang="en-IN" sz="2000" dirty="0"/>
              <a:t>NoSQL databases is used to stock log data which can then be pulled for analysis. </a:t>
            </a:r>
          </a:p>
          <a:p>
            <a:pPr algn="just">
              <a:lnSpc>
                <a:spcPct val="150000"/>
              </a:lnSpc>
              <a:spcBef>
                <a:spcPts val="0"/>
              </a:spcBef>
              <a:buFont typeface="Wingdings" panose="05000000000000000000" pitchFamily="2" charset="2"/>
              <a:buChar char="§"/>
            </a:pPr>
            <a:r>
              <a:rPr lang="en-IN" sz="2000" dirty="0"/>
              <a:t>It is used to store social media data and all such data which cannot be stored and </a:t>
            </a:r>
            <a:r>
              <a:rPr lang="en-IN" sz="2000" dirty="0" err="1"/>
              <a:t>analyzed</a:t>
            </a:r>
            <a:r>
              <a:rPr lang="en-IN" sz="2000" dirty="0"/>
              <a:t> comfortably in RDBMS. </a:t>
            </a:r>
          </a:p>
          <a:p>
            <a:pPr algn="just">
              <a:lnSpc>
                <a:spcPct val="150000"/>
              </a:lnSpc>
              <a:spcBef>
                <a:spcPts val="0"/>
              </a:spcBef>
              <a:buFont typeface="Wingdings" panose="05000000000000000000" pitchFamily="2" charset="2"/>
              <a:buChar char="§"/>
            </a:pPr>
            <a:endParaRPr lang="en-US" sz="2000" dirty="0"/>
          </a:p>
        </p:txBody>
      </p:sp>
      <p:sp>
        <p:nvSpPr>
          <p:cNvPr id="15" name="TextBox 14">
            <a:extLst>
              <a:ext uri="{FF2B5EF4-FFF2-40B4-BE49-F238E27FC236}">
                <a16:creationId xmlns:a16="http://schemas.microsoft.com/office/drawing/2014/main" id="{C44B40B5-DE26-255E-6FB0-689D6EF50522}"/>
              </a:ext>
            </a:extLst>
          </p:cNvPr>
          <p:cNvSpPr txBox="1"/>
          <p:nvPr/>
        </p:nvSpPr>
        <p:spPr>
          <a:xfrm>
            <a:off x="2343093" y="2940433"/>
            <a:ext cx="4585062" cy="369332"/>
          </a:xfrm>
          <a:prstGeom prst="rect">
            <a:avLst/>
          </a:prstGeom>
          <a:noFill/>
        </p:spPr>
        <p:txBody>
          <a:bodyPr wrap="square">
            <a:spAutoFit/>
          </a:bodyPr>
          <a:lstStyle/>
          <a:p>
            <a:r>
              <a:rPr lang="en-IN" dirty="0"/>
              <a:t>Figure : Where to use NoSQL? </a:t>
            </a:r>
            <a:endParaRPr lang="en-US" dirty="0"/>
          </a:p>
        </p:txBody>
      </p:sp>
      <p:pic>
        <p:nvPicPr>
          <p:cNvPr id="3" name="Picture 2">
            <a:extLst>
              <a:ext uri="{FF2B5EF4-FFF2-40B4-BE49-F238E27FC236}">
                <a16:creationId xmlns:a16="http://schemas.microsoft.com/office/drawing/2014/main" id="{F951CF22-1F22-41B7-2B45-98F5FFD93362}"/>
              </a:ext>
            </a:extLst>
          </p:cNvPr>
          <p:cNvPicPr>
            <a:picLocks noChangeAspect="1"/>
          </p:cNvPicPr>
          <p:nvPr/>
        </p:nvPicPr>
        <p:blipFill>
          <a:blip r:embed="rId7"/>
          <a:stretch>
            <a:fillRect/>
          </a:stretch>
        </p:blipFill>
        <p:spPr>
          <a:xfrm>
            <a:off x="524429" y="1415760"/>
            <a:ext cx="7490361" cy="1437175"/>
          </a:xfrm>
          <a:prstGeom prst="rect">
            <a:avLst/>
          </a:prstGeom>
        </p:spPr>
      </p:pic>
    </p:spTree>
    <p:extLst>
      <p:ext uri="{BB962C8B-B14F-4D97-AF65-F5344CB8AC3E}">
        <p14:creationId xmlns:p14="http://schemas.microsoft.com/office/powerpoint/2010/main" val="17572113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ED2AB-A61D-E7A8-4175-4A946391D08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148692D-8E75-515C-F634-7167F64E614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3E981E9-480A-6C34-3BB7-FD4AB1A1889F}"/>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4F63D71-C98C-D6E5-8457-E7ED257830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3B9160E-386B-97D9-AD17-7FE1B025B71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4CECFF6-C258-9240-0933-896866CC55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ECA82D8-7BAE-CE79-31BB-91B563F5F5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55D70D1-C9A3-FE62-9999-0841BD42209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95770F2-896C-32E6-03C7-D296F9C5BC5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1C175E6-6BA1-A5A1-E1E9-2CDB2952C70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41FDB72-8B74-B291-0504-57F7BA53845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A0E87B2A-37F2-D1A6-59B6-5D9C7D799213}"/>
              </a:ext>
            </a:extLst>
          </p:cNvPr>
          <p:cNvSpPr>
            <a:spLocks noGrp="1"/>
          </p:cNvSpPr>
          <p:nvPr>
            <p:ph idx="1"/>
          </p:nvPr>
        </p:nvSpPr>
        <p:spPr>
          <a:xfrm>
            <a:off x="56038" y="764147"/>
            <a:ext cx="9031924" cy="5358787"/>
          </a:xfrm>
        </p:spPr>
        <p:txBody>
          <a:bodyPr>
            <a:normAutofit/>
          </a:bodyPr>
          <a:lstStyle/>
          <a:p>
            <a:pPr marL="0" indent="0" algn="just">
              <a:lnSpc>
                <a:spcPct val="150000"/>
              </a:lnSpc>
              <a:spcBef>
                <a:spcPts val="0"/>
              </a:spcBef>
              <a:buNone/>
            </a:pPr>
            <a:r>
              <a:rPr lang="en-US" sz="2000" b="1" dirty="0">
                <a:solidFill>
                  <a:schemeClr val="tx2"/>
                </a:solidFill>
              </a:rPr>
              <a:t>What is it? </a:t>
            </a:r>
          </a:p>
          <a:p>
            <a:pPr algn="just">
              <a:lnSpc>
                <a:spcPct val="150000"/>
              </a:lnSpc>
              <a:spcBef>
                <a:spcPts val="0"/>
              </a:spcBef>
              <a:buFont typeface="Wingdings" panose="05000000000000000000" pitchFamily="2" charset="2"/>
              <a:buChar char="§"/>
            </a:pPr>
            <a:r>
              <a:rPr lang="en-IN" sz="2000" dirty="0"/>
              <a:t>NoSQL stands for Not Only SQL. </a:t>
            </a:r>
          </a:p>
          <a:p>
            <a:pPr algn="just">
              <a:lnSpc>
                <a:spcPct val="150000"/>
              </a:lnSpc>
              <a:spcBef>
                <a:spcPts val="0"/>
              </a:spcBef>
              <a:buFont typeface="Wingdings" panose="05000000000000000000" pitchFamily="2" charset="2"/>
              <a:buChar char="§"/>
            </a:pPr>
            <a:r>
              <a:rPr lang="en-IN" sz="2000" dirty="0"/>
              <a:t>These are non-relational, open source, distributed databases. </a:t>
            </a:r>
          </a:p>
          <a:p>
            <a:pPr algn="just">
              <a:lnSpc>
                <a:spcPct val="150000"/>
              </a:lnSpc>
              <a:spcBef>
                <a:spcPts val="0"/>
              </a:spcBef>
              <a:buFont typeface="Wingdings" panose="05000000000000000000" pitchFamily="2" charset="2"/>
              <a:buChar char="§"/>
            </a:pPr>
            <a:r>
              <a:rPr lang="en-IN" sz="2000" dirty="0"/>
              <a:t>They are hugely popular today owing to their ability to scale out or scale horizontally and the adeptness at dealing with a rich variety of data: structured, semi-structured and unstructured data, </a:t>
            </a:r>
            <a:endParaRPr lang="en-US" sz="2000" dirty="0"/>
          </a:p>
        </p:txBody>
      </p:sp>
      <p:sp>
        <p:nvSpPr>
          <p:cNvPr id="15" name="TextBox 14">
            <a:extLst>
              <a:ext uri="{FF2B5EF4-FFF2-40B4-BE49-F238E27FC236}">
                <a16:creationId xmlns:a16="http://schemas.microsoft.com/office/drawing/2014/main" id="{B45F6333-F2B7-F034-BFBD-653B86C656FE}"/>
              </a:ext>
            </a:extLst>
          </p:cNvPr>
          <p:cNvSpPr txBox="1"/>
          <p:nvPr/>
        </p:nvSpPr>
        <p:spPr>
          <a:xfrm>
            <a:off x="3563888" y="5828524"/>
            <a:ext cx="2654662" cy="369332"/>
          </a:xfrm>
          <a:prstGeom prst="rect">
            <a:avLst/>
          </a:prstGeom>
          <a:noFill/>
        </p:spPr>
        <p:txBody>
          <a:bodyPr wrap="square">
            <a:spAutoFit/>
          </a:bodyPr>
          <a:lstStyle/>
          <a:p>
            <a:r>
              <a:rPr lang="en-IN" dirty="0"/>
              <a:t>Figure: What is NoSQL? </a:t>
            </a:r>
            <a:endParaRPr lang="en-US" dirty="0"/>
          </a:p>
        </p:txBody>
      </p:sp>
      <p:pic>
        <p:nvPicPr>
          <p:cNvPr id="3" name="Picture 2">
            <a:extLst>
              <a:ext uri="{FF2B5EF4-FFF2-40B4-BE49-F238E27FC236}">
                <a16:creationId xmlns:a16="http://schemas.microsoft.com/office/drawing/2014/main" id="{965F7F08-EAC4-72F9-E2F6-8CBCECE88233}"/>
              </a:ext>
            </a:extLst>
          </p:cNvPr>
          <p:cNvPicPr>
            <a:picLocks noChangeAspect="1"/>
          </p:cNvPicPr>
          <p:nvPr/>
        </p:nvPicPr>
        <p:blipFill>
          <a:blip r:embed="rId7"/>
          <a:stretch>
            <a:fillRect/>
          </a:stretch>
        </p:blipFill>
        <p:spPr>
          <a:xfrm>
            <a:off x="1363846" y="3562894"/>
            <a:ext cx="5380085" cy="2196457"/>
          </a:xfrm>
          <a:prstGeom prst="rect">
            <a:avLst/>
          </a:prstGeom>
        </p:spPr>
      </p:pic>
    </p:spTree>
    <p:extLst>
      <p:ext uri="{BB962C8B-B14F-4D97-AF65-F5344CB8AC3E}">
        <p14:creationId xmlns:p14="http://schemas.microsoft.com/office/powerpoint/2010/main" val="1459561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3E8A3-7C14-A0D5-DD15-35624B66677F}"/>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3639C4F7-7224-6F7B-2C8A-8EB8AE78E2B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AD8652F-570C-CF55-7DF7-2BA08DCC723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0BDE652-DB0C-8B33-C274-1D8D48889D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621C9A0-F776-9E3C-3FA5-D755F43EC59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AAAEF2E-EEAB-F34E-FD5B-20B273CD2E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032F3C7-8D4B-3DCA-08A8-A851FDD6938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331BE76-8DFC-6CE8-DF99-A6B7B7336D8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EA3C39B-CF28-2727-6AFC-EFD453B657F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4F59D0F-1170-E6EF-FB77-EF0188609D4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1DBC9ED-33D1-5176-FC4F-4F2EE6E8E4C1}"/>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2D5C072D-B900-AC77-72E1-A6E1979EDA05}"/>
              </a:ext>
            </a:extLst>
          </p:cNvPr>
          <p:cNvSpPr>
            <a:spLocks noGrp="1"/>
          </p:cNvSpPr>
          <p:nvPr>
            <p:ph type="title"/>
          </p:nvPr>
        </p:nvSpPr>
        <p:spPr>
          <a:xfrm>
            <a:off x="92583" y="741295"/>
            <a:ext cx="8229600" cy="652271"/>
          </a:xfrm>
        </p:spPr>
        <p:txBody>
          <a:bodyPr>
            <a:normAutofit/>
          </a:bodyPr>
          <a:lstStyle/>
          <a:p>
            <a:pPr algn="l"/>
            <a:r>
              <a:rPr lang="en-IN" sz="2000" b="1" dirty="0">
                <a:solidFill>
                  <a:schemeClr val="tx2"/>
                </a:solidFill>
                <a:latin typeface="Times New Roman" panose="02020603050405020304" pitchFamily="18" charset="0"/>
                <a:cs typeface="Times New Roman" panose="02020603050405020304" pitchFamily="18" charset="0"/>
              </a:rPr>
              <a:t>Semi</a:t>
            </a:r>
            <a:r>
              <a:rPr lang="en-IN" sz="2000" b="1" spc="-5" dirty="0">
                <a:solidFill>
                  <a:schemeClr val="tx2"/>
                </a:solidFill>
                <a:latin typeface="Times New Roman" panose="02020603050405020304" pitchFamily="18" charset="0"/>
                <a:cs typeface="Times New Roman" panose="02020603050405020304" pitchFamily="18" charset="0"/>
              </a:rPr>
              <a:t>-</a:t>
            </a:r>
            <a:r>
              <a:rPr lang="en-IN" sz="2000" b="1" dirty="0">
                <a:solidFill>
                  <a:schemeClr val="tx2"/>
                </a:solidFill>
                <a:latin typeface="Times New Roman" panose="02020603050405020304" pitchFamily="18" charset="0"/>
                <a:cs typeface="Times New Roman" panose="02020603050405020304" pitchFamily="18" charset="0"/>
              </a:rPr>
              <a:t>struct</a:t>
            </a:r>
            <a:r>
              <a:rPr lang="en-IN" sz="2000" b="1" spc="-5" dirty="0">
                <a:solidFill>
                  <a:schemeClr val="tx2"/>
                </a:solidFill>
                <a:latin typeface="Times New Roman" panose="02020603050405020304" pitchFamily="18" charset="0"/>
                <a:cs typeface="Times New Roman" panose="02020603050405020304" pitchFamily="18" charset="0"/>
              </a:rPr>
              <a:t>u</a:t>
            </a:r>
            <a:r>
              <a:rPr lang="en-IN" sz="2000" b="1" dirty="0">
                <a:solidFill>
                  <a:schemeClr val="tx2"/>
                </a:solidFill>
                <a:latin typeface="Times New Roman" panose="02020603050405020304" pitchFamily="18" charset="0"/>
                <a:cs typeface="Times New Roman" panose="02020603050405020304" pitchFamily="18" charset="0"/>
              </a:rPr>
              <a:t>red</a:t>
            </a:r>
            <a:r>
              <a:rPr lang="en-IN" sz="2000" b="1" spc="15" dirty="0">
                <a:solidFill>
                  <a:schemeClr val="tx2"/>
                </a:solidFill>
                <a:latin typeface="Times New Roman" panose="02020603050405020304" pitchFamily="18" charset="0"/>
                <a:cs typeface="Times New Roman" panose="02020603050405020304" pitchFamily="18" charset="0"/>
              </a:rPr>
              <a:t> </a:t>
            </a:r>
            <a:r>
              <a:rPr lang="en-IN" sz="2000" b="1" spc="5" dirty="0">
                <a:solidFill>
                  <a:schemeClr val="tx2"/>
                </a:solidFill>
                <a:latin typeface="Times New Roman" panose="02020603050405020304" pitchFamily="18" charset="0"/>
                <a:cs typeface="Times New Roman" panose="02020603050405020304" pitchFamily="18" charset="0"/>
              </a:rPr>
              <a:t>d</a:t>
            </a:r>
            <a:r>
              <a:rPr lang="en-IN" sz="2000" b="1" dirty="0">
                <a:solidFill>
                  <a:schemeClr val="tx2"/>
                </a:solidFill>
                <a:latin typeface="Times New Roman" panose="02020603050405020304" pitchFamily="18" charset="0"/>
                <a:cs typeface="Times New Roman" panose="02020603050405020304" pitchFamily="18" charset="0"/>
              </a:rPr>
              <a:t>a</a:t>
            </a:r>
            <a:r>
              <a:rPr lang="en-IN" sz="2000" b="1" spc="-5" dirty="0">
                <a:solidFill>
                  <a:schemeClr val="tx2"/>
                </a:solidFill>
                <a:latin typeface="Times New Roman" panose="02020603050405020304" pitchFamily="18" charset="0"/>
                <a:cs typeface="Times New Roman" panose="02020603050405020304" pitchFamily="18" charset="0"/>
              </a:rPr>
              <a:t>ta</a:t>
            </a:r>
            <a:endParaRPr lang="en-US" sz="2000" b="1" dirty="0">
              <a:solidFill>
                <a:schemeClr val="tx2"/>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60A87B41-D119-10A7-08AC-AE96A3989505}"/>
              </a:ext>
            </a:extLst>
          </p:cNvPr>
          <p:cNvSpPr>
            <a:spLocks noGrp="1"/>
          </p:cNvSpPr>
          <p:nvPr>
            <p:ph idx="1"/>
          </p:nvPr>
        </p:nvSpPr>
        <p:spPr>
          <a:xfrm>
            <a:off x="92583" y="1376051"/>
            <a:ext cx="9046845" cy="4876973"/>
          </a:xfrm>
        </p:spPr>
        <p:txBody>
          <a:bodyPr>
            <a:normAutofit/>
          </a:bodyPr>
          <a:lstStyle/>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Data which does not conform to a data model but has some structure. </a:t>
            </a:r>
          </a:p>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It is not in a form which can be used easily by a computer program.</a:t>
            </a:r>
          </a:p>
          <a:p>
            <a:pPr algn="just">
              <a:lnSpc>
                <a:spcPct val="150000"/>
              </a:lnSpc>
              <a:spcBef>
                <a:spcPts val="0"/>
              </a:spcBef>
              <a:buFont typeface="Wingdings" panose="05000000000000000000" pitchFamily="2" charset="2"/>
              <a:buChar char="§"/>
            </a:pPr>
            <a:r>
              <a:rPr lang="en-IN" sz="2000" spc="-5" dirty="0">
                <a:solidFill>
                  <a:srgbClr val="404040"/>
                </a:solidFill>
                <a:latin typeface="Times New Roman" panose="02020603050405020304" pitchFamily="18" charset="0"/>
                <a:cs typeface="Times New Roman" panose="02020603050405020304" pitchFamily="18" charset="0"/>
              </a:rPr>
              <a:t>For example  XML, markup languages like HTML etc., </a:t>
            </a:r>
            <a:endParaRPr lang="en-IN" sz="2000" dirty="0">
              <a:latin typeface="Times New Roman" panose="02020603050405020304" pitchFamily="18" charset="0"/>
              <a:cs typeface="Times New Roman" panose="02020603050405020304" pitchFamily="18" charset="0"/>
            </a:endParaRPr>
          </a:p>
          <a:p>
            <a:pPr algn="just">
              <a:lnSpc>
                <a:spcPct val="150000"/>
              </a:lnSpc>
              <a:spcBef>
                <a:spcPts val="0"/>
              </a:spcBef>
              <a:buFont typeface="Wingdings" panose="05000000000000000000" pitchFamily="2" charset="2"/>
              <a:buChar char="§"/>
            </a:pPr>
            <a:endParaRPr lang="en-US" sz="2000" dirty="0"/>
          </a:p>
        </p:txBody>
      </p:sp>
      <p:pic>
        <p:nvPicPr>
          <p:cNvPr id="2" name="Picture 1">
            <a:extLst>
              <a:ext uri="{FF2B5EF4-FFF2-40B4-BE49-F238E27FC236}">
                <a16:creationId xmlns:a16="http://schemas.microsoft.com/office/drawing/2014/main" id="{39085542-247A-452D-300F-74B4E1DD18D9}"/>
              </a:ext>
            </a:extLst>
          </p:cNvPr>
          <p:cNvPicPr>
            <a:picLocks noChangeAspect="1"/>
          </p:cNvPicPr>
          <p:nvPr/>
        </p:nvPicPr>
        <p:blipFill>
          <a:blip r:embed="rId7"/>
          <a:stretch>
            <a:fillRect/>
          </a:stretch>
        </p:blipFill>
        <p:spPr>
          <a:xfrm>
            <a:off x="2178601" y="2996952"/>
            <a:ext cx="2469924" cy="2974826"/>
          </a:xfrm>
          <a:prstGeom prst="rect">
            <a:avLst/>
          </a:prstGeom>
        </p:spPr>
      </p:pic>
    </p:spTree>
    <p:extLst>
      <p:ext uri="{BB962C8B-B14F-4D97-AF65-F5344CB8AC3E}">
        <p14:creationId xmlns:p14="http://schemas.microsoft.com/office/powerpoint/2010/main" val="35254703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1258-53AD-5AB3-4145-2F65942556F7}"/>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6739AE9-1940-5E4D-692C-B2230482C2C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A15F5124-D086-9ECC-5417-201EBC2FB99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9A0182AE-7ED5-D42C-73B0-B0AFEA6CBC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0E9BF52-810A-1B20-3CE2-FA075693217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6885DBB-B058-8B51-5B7A-BAD1DB984E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7BB407E-E300-C9B8-9636-0C5DE8DDDB4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0CE4A0A-C517-D85F-A0AF-2551E8ADBDF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26602EA-8BFB-CC83-B7AA-932EC6EEF5C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33EE209-0E59-1B41-383B-D9F7A2CA250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6A81482-D79F-76F9-5323-E02BED9BAF6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0A1FE7BA-0612-8719-FFBD-D82C7CBCFA15}"/>
              </a:ext>
            </a:extLst>
          </p:cNvPr>
          <p:cNvSpPr>
            <a:spLocks noGrp="1"/>
          </p:cNvSpPr>
          <p:nvPr>
            <p:ph idx="1"/>
          </p:nvPr>
        </p:nvSpPr>
        <p:spPr>
          <a:xfrm>
            <a:off x="117998" y="878902"/>
            <a:ext cx="9031924" cy="5358787"/>
          </a:xfrm>
        </p:spPr>
        <p:txBody>
          <a:bodyPr>
            <a:noAutofit/>
          </a:bodyPr>
          <a:lstStyle/>
          <a:p>
            <a:pPr marL="457200" indent="-457200" algn="just">
              <a:lnSpc>
                <a:spcPts val="3000"/>
              </a:lnSpc>
              <a:spcBef>
                <a:spcPts val="0"/>
              </a:spcBef>
              <a:buAutoNum type="arabicPeriod"/>
            </a:pPr>
            <a:r>
              <a:rPr lang="en-IN" sz="2000" b="1" dirty="0"/>
              <a:t>Are non-relational: </a:t>
            </a:r>
            <a:r>
              <a:rPr lang="en-IN" sz="2000" dirty="0"/>
              <a:t>They do not adhere to relational data model, In fact, they are either key-value pairs or document-oriented or column-oriented or graph-based databases. </a:t>
            </a:r>
          </a:p>
          <a:p>
            <a:pPr marL="457200" indent="-457200" algn="just">
              <a:lnSpc>
                <a:spcPts val="3000"/>
              </a:lnSpc>
              <a:spcBef>
                <a:spcPts val="0"/>
              </a:spcBef>
              <a:buAutoNum type="arabicPeriod"/>
            </a:pPr>
            <a:r>
              <a:rPr lang="en-IN" sz="2000" b="1" dirty="0"/>
              <a:t>Are distributed: </a:t>
            </a:r>
            <a:r>
              <a:rPr lang="en-IN" sz="2000" dirty="0"/>
              <a:t>They are distributed meaning the data is distributed across several nodes in a cluster constituted of low-cost commodity hardware. </a:t>
            </a:r>
          </a:p>
          <a:p>
            <a:pPr marL="457200" indent="-457200" algn="just">
              <a:lnSpc>
                <a:spcPts val="3000"/>
              </a:lnSpc>
              <a:spcBef>
                <a:spcPts val="0"/>
              </a:spcBef>
              <a:buAutoNum type="arabicPeriod"/>
            </a:pPr>
            <a:r>
              <a:rPr lang="en-IN" sz="2000" b="1" dirty="0"/>
              <a:t>Offer no support for ACID properties (Atomicity, Consistency, Isolation, and Durability)</a:t>
            </a:r>
            <a:r>
              <a:rPr lang="en-IN" sz="2000" dirty="0"/>
              <a:t>: They do not offer support for ACID properties of transactions. On the contrary, they have adherence to Brewer’s CAP (Consistency, Availability, and Partition tolerance) theorem and are often seen compromising on consistency in </a:t>
            </a:r>
            <a:r>
              <a:rPr lang="en-IN" sz="2000" dirty="0" err="1"/>
              <a:t>favor</a:t>
            </a:r>
            <a:r>
              <a:rPr lang="en-IN" sz="2000" dirty="0"/>
              <a:t> of availability and partition tolerance.</a:t>
            </a:r>
          </a:p>
          <a:p>
            <a:pPr marL="457200" indent="-457200" algn="just">
              <a:lnSpc>
                <a:spcPts val="3000"/>
              </a:lnSpc>
              <a:spcBef>
                <a:spcPts val="0"/>
              </a:spcBef>
              <a:buAutoNum type="arabicPeriod"/>
            </a:pPr>
            <a:r>
              <a:rPr lang="en-IN" sz="2000" b="1" dirty="0"/>
              <a:t>Provide no fixed table schema</a:t>
            </a:r>
            <a:r>
              <a:rPr lang="en-IN" sz="2000" dirty="0"/>
              <a:t>: NoSQL databases are becoming increasing popular owing to their support for flexibility to the schema. They do not mandate for the data to strictly adhere to any schema structure at the time of storage. </a:t>
            </a:r>
            <a:endParaRPr lang="en-US" sz="2000" dirty="0"/>
          </a:p>
        </p:txBody>
      </p:sp>
    </p:spTree>
    <p:extLst>
      <p:ext uri="{BB962C8B-B14F-4D97-AF65-F5344CB8AC3E}">
        <p14:creationId xmlns:p14="http://schemas.microsoft.com/office/powerpoint/2010/main" val="5966063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7DF06-9245-732F-4537-F3F35A42993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C10F208-01D8-125D-B10F-A0BD9EEEAA0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5755AB4-51BF-CCB3-A76B-ED2AB1458B5D}"/>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EA1127E-4F6F-212B-2591-C8C82FDEC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0787C54-7B16-A514-C156-B0C18EAF62A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4D80191-F84C-E880-3AF2-60C471EA44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E502A0D-AC31-EDD6-5AFF-3F2AD21DF7D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0A0AAA0-DDA7-CC1E-3251-D4A20494523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3D9232E-D885-B6C5-603B-EE22C8A961FB}"/>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2536BDA-E419-7B8D-C632-3B05011D743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C39E3A9-A482-3CFE-F219-3BB7A91BC5B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5C348B5F-F0F9-A1BF-2AE1-BEE5573453AD}"/>
              </a:ext>
            </a:extLst>
          </p:cNvPr>
          <p:cNvSpPr>
            <a:spLocks noGrp="1"/>
          </p:cNvSpPr>
          <p:nvPr>
            <p:ph idx="1"/>
          </p:nvPr>
        </p:nvSpPr>
        <p:spPr>
          <a:xfrm>
            <a:off x="126980" y="768534"/>
            <a:ext cx="9031924" cy="5358787"/>
          </a:xfrm>
        </p:spPr>
        <p:txBody>
          <a:bodyPr>
            <a:normAutofit/>
          </a:bodyPr>
          <a:lstStyle/>
          <a:p>
            <a:pPr marL="0" indent="0" algn="just">
              <a:lnSpc>
                <a:spcPct val="150000"/>
              </a:lnSpc>
              <a:spcBef>
                <a:spcPts val="0"/>
              </a:spcBef>
              <a:buNone/>
            </a:pPr>
            <a:r>
              <a:rPr lang="en-US" sz="2000" b="1" dirty="0">
                <a:solidFill>
                  <a:schemeClr val="tx2"/>
                </a:solidFill>
              </a:rPr>
              <a:t>Types of NoSQL Databases </a:t>
            </a:r>
          </a:p>
          <a:p>
            <a:pPr marL="228600" indent="-228600" algn="just">
              <a:lnSpc>
                <a:spcPct val="150000"/>
              </a:lnSpc>
              <a:spcBef>
                <a:spcPts val="0"/>
              </a:spcBef>
              <a:buAutoNum type="arabicPeriod"/>
            </a:pPr>
            <a:r>
              <a:rPr lang="en-IN" sz="1900" dirty="0"/>
              <a:t>Key-value </a:t>
            </a:r>
            <a:r>
              <a:rPr lang="en-IN" sz="1900" b="0" i="0" u="none" strike="noStrike" baseline="0" dirty="0"/>
              <a:t>or the big hash table.</a:t>
            </a:r>
            <a:endParaRPr lang="en-IN" sz="1900" dirty="0"/>
          </a:p>
          <a:p>
            <a:pPr marL="228600" indent="-228600" algn="just">
              <a:lnSpc>
                <a:spcPct val="150000"/>
              </a:lnSpc>
              <a:spcBef>
                <a:spcPts val="0"/>
              </a:spcBef>
              <a:buAutoNum type="arabicPeriod"/>
            </a:pPr>
            <a:r>
              <a:rPr lang="en-IN" sz="1900" dirty="0"/>
              <a:t>Schema-less</a:t>
            </a:r>
          </a:p>
        </p:txBody>
      </p:sp>
      <p:pic>
        <p:nvPicPr>
          <p:cNvPr id="3" name="Picture 2">
            <a:extLst>
              <a:ext uri="{FF2B5EF4-FFF2-40B4-BE49-F238E27FC236}">
                <a16:creationId xmlns:a16="http://schemas.microsoft.com/office/drawing/2014/main" id="{E7560BEA-C738-82E1-7508-D097C6BDE335}"/>
              </a:ext>
            </a:extLst>
          </p:cNvPr>
          <p:cNvPicPr>
            <a:picLocks noChangeAspect="1"/>
          </p:cNvPicPr>
          <p:nvPr/>
        </p:nvPicPr>
        <p:blipFill>
          <a:blip r:embed="rId7"/>
          <a:stretch>
            <a:fillRect/>
          </a:stretch>
        </p:blipFill>
        <p:spPr>
          <a:xfrm>
            <a:off x="1245815" y="2183474"/>
            <a:ext cx="5328780" cy="2403620"/>
          </a:xfrm>
          <a:prstGeom prst="rect">
            <a:avLst/>
          </a:prstGeom>
        </p:spPr>
      </p:pic>
      <p:sp>
        <p:nvSpPr>
          <p:cNvPr id="17" name="TextBox 16">
            <a:extLst>
              <a:ext uri="{FF2B5EF4-FFF2-40B4-BE49-F238E27FC236}">
                <a16:creationId xmlns:a16="http://schemas.microsoft.com/office/drawing/2014/main" id="{35ED580C-4106-0F86-7D4F-0AE1CA5E1AB0}"/>
              </a:ext>
            </a:extLst>
          </p:cNvPr>
          <p:cNvSpPr txBox="1"/>
          <p:nvPr/>
        </p:nvSpPr>
        <p:spPr>
          <a:xfrm>
            <a:off x="2000291" y="5094898"/>
            <a:ext cx="4572000" cy="369332"/>
          </a:xfrm>
          <a:prstGeom prst="rect">
            <a:avLst/>
          </a:prstGeom>
          <a:noFill/>
        </p:spPr>
        <p:txBody>
          <a:bodyPr wrap="square">
            <a:spAutoFit/>
          </a:bodyPr>
          <a:lstStyle/>
          <a:p>
            <a:r>
              <a:rPr lang="en-IN" dirty="0"/>
              <a:t>Figure : Types of NoSQL databases</a:t>
            </a:r>
            <a:endParaRPr lang="en-US" dirty="0"/>
          </a:p>
        </p:txBody>
      </p:sp>
    </p:spTree>
    <p:extLst>
      <p:ext uri="{BB962C8B-B14F-4D97-AF65-F5344CB8AC3E}">
        <p14:creationId xmlns:p14="http://schemas.microsoft.com/office/powerpoint/2010/main" val="4009479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2C3F5-9C39-3647-E14E-8AEF10259C9E}"/>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B98818B-FD0D-C112-E2DD-6AEA7413A2D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71DAB5A5-D724-EF83-1406-5D3D0F0AD48B}"/>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F055AF4-F414-4555-E8F0-457350A7E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C777360-00CB-8A0D-BC91-8A4EF22715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FF53724-6A0C-9B1A-B6C8-291FBE78BD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602E4ED-BEC5-A13D-CDB5-DFE9E3F6304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B8BD10F-E245-A2C3-B4A2-9B7C317CEF7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1EC2960-1C04-B447-DE2B-FC91372826B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2104752-E795-7ACC-BE66-20C95F14DE0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BBA7178B-F747-7E84-3191-4B958DE0F7C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077D3D1B-10A7-1E3C-4B12-0C937169C8BF}"/>
              </a:ext>
            </a:extLst>
          </p:cNvPr>
          <p:cNvSpPr>
            <a:spLocks noGrp="1"/>
          </p:cNvSpPr>
          <p:nvPr>
            <p:ph idx="1"/>
          </p:nvPr>
        </p:nvSpPr>
        <p:spPr>
          <a:xfrm>
            <a:off x="56038" y="748531"/>
            <a:ext cx="9031924" cy="5358787"/>
          </a:xfrm>
        </p:spPr>
        <p:txBody>
          <a:bodyPr>
            <a:normAutofit/>
          </a:bodyPr>
          <a:lstStyle/>
          <a:p>
            <a:pPr marL="0" indent="0" algn="just">
              <a:lnSpc>
                <a:spcPct val="150000"/>
              </a:lnSpc>
              <a:spcBef>
                <a:spcPts val="0"/>
              </a:spcBef>
              <a:buNone/>
            </a:pPr>
            <a:r>
              <a:rPr lang="en-IN" sz="1900" b="1" dirty="0"/>
              <a:t>1. Key-value</a:t>
            </a:r>
          </a:p>
          <a:p>
            <a:pPr algn="just">
              <a:lnSpc>
                <a:spcPct val="150000"/>
              </a:lnSpc>
              <a:spcBef>
                <a:spcPts val="0"/>
              </a:spcBef>
              <a:buFont typeface="Wingdings" panose="05000000000000000000" pitchFamily="2" charset="2"/>
              <a:buChar char="§"/>
            </a:pPr>
            <a:r>
              <a:rPr lang="en-IN" sz="1900" dirty="0"/>
              <a:t>It maintains a big hash table of keys and values. </a:t>
            </a:r>
          </a:p>
          <a:p>
            <a:pPr algn="just">
              <a:lnSpc>
                <a:spcPct val="150000"/>
              </a:lnSpc>
              <a:spcBef>
                <a:spcPts val="0"/>
              </a:spcBef>
              <a:buFont typeface="Wingdings" panose="05000000000000000000" pitchFamily="2" charset="2"/>
              <a:buChar char="§"/>
            </a:pPr>
            <a:r>
              <a:rPr lang="en-IN" sz="1900" dirty="0"/>
              <a:t>For example, Dynamo, Redis, </a:t>
            </a:r>
            <a:r>
              <a:rPr lang="en-IN" sz="1900" dirty="0" err="1"/>
              <a:t>Riak</a:t>
            </a:r>
            <a:r>
              <a:rPr lang="en-IN" sz="1900" dirty="0"/>
              <a:t>, etc. Sample Key-Value Pair in Key-Value Database</a:t>
            </a:r>
          </a:p>
          <a:p>
            <a:pPr algn="just">
              <a:lnSpc>
                <a:spcPct val="150000"/>
              </a:lnSpc>
              <a:spcBef>
                <a:spcPts val="0"/>
              </a:spcBef>
              <a:buFont typeface="Wingdings" panose="05000000000000000000" pitchFamily="2" charset="2"/>
              <a:buChar char="§"/>
            </a:pPr>
            <a:endParaRPr lang="en-IN" sz="1900" dirty="0"/>
          </a:p>
          <a:p>
            <a:pPr algn="just">
              <a:lnSpc>
                <a:spcPct val="150000"/>
              </a:lnSpc>
              <a:spcBef>
                <a:spcPts val="0"/>
              </a:spcBef>
              <a:buFont typeface="Wingdings" panose="05000000000000000000" pitchFamily="2" charset="2"/>
              <a:buChar char="§"/>
            </a:pPr>
            <a:endParaRPr lang="en-IN" sz="1900" dirty="0"/>
          </a:p>
          <a:p>
            <a:pPr marL="0" indent="0" algn="l">
              <a:lnSpc>
                <a:spcPct val="150000"/>
              </a:lnSpc>
              <a:buNone/>
            </a:pPr>
            <a:r>
              <a:rPr lang="en-IN" sz="1800" b="1" i="0" u="none" strike="noStrike" baseline="0" dirty="0"/>
              <a:t>2. Document</a:t>
            </a:r>
            <a:endParaRPr lang="en-IN" sz="1800" dirty="0"/>
          </a:p>
          <a:p>
            <a:pPr algn="l">
              <a:lnSpc>
                <a:spcPct val="150000"/>
              </a:lnSpc>
              <a:buFont typeface="Wingdings" panose="05000000000000000000" pitchFamily="2" charset="2"/>
              <a:buChar char="§"/>
            </a:pPr>
            <a:r>
              <a:rPr lang="en-IN" sz="1800" b="0" i="0" u="none" strike="noStrike" baseline="0" dirty="0"/>
              <a:t>It maintains data in collections constituted of documents.</a:t>
            </a:r>
          </a:p>
          <a:p>
            <a:pPr algn="l">
              <a:lnSpc>
                <a:spcPct val="150000"/>
              </a:lnSpc>
              <a:buFont typeface="Wingdings" panose="05000000000000000000" pitchFamily="2" charset="2"/>
              <a:buChar char="§"/>
            </a:pPr>
            <a:r>
              <a:rPr lang="en-IN" sz="1800" b="0" i="0" u="none" strike="noStrike" baseline="0" dirty="0"/>
              <a:t> For example, MongoDB, </a:t>
            </a:r>
            <a:r>
              <a:rPr lang="fr-FR" sz="1800" b="0" i="0" u="none" strike="noStrike" baseline="0" dirty="0"/>
              <a:t>Apache </a:t>
            </a:r>
            <a:r>
              <a:rPr lang="fr-FR" sz="1800" b="0" i="0" u="none" strike="noStrike" baseline="0" dirty="0" err="1"/>
              <a:t>CouchDB</a:t>
            </a:r>
            <a:r>
              <a:rPr lang="fr-FR" sz="1800" b="0" i="0" u="none" strike="noStrike" baseline="0" dirty="0"/>
              <a:t>, </a:t>
            </a:r>
            <a:r>
              <a:rPr lang="fr-FR" sz="1800" b="0" i="0" u="none" strike="noStrike" baseline="0" dirty="0" err="1"/>
              <a:t>Couchbase</a:t>
            </a:r>
            <a:r>
              <a:rPr lang="fr-FR" sz="1800" b="0" i="0" u="none" strike="noStrike" baseline="0" dirty="0"/>
              <a:t>, </a:t>
            </a:r>
            <a:r>
              <a:rPr lang="fr-FR" sz="1800" b="0" i="0" u="none" strike="noStrike" baseline="0" dirty="0" err="1"/>
              <a:t>MarkLogic</a:t>
            </a:r>
            <a:r>
              <a:rPr lang="fr-FR" sz="1800" b="0" i="0" u="none" strike="noStrike" baseline="0" dirty="0"/>
              <a:t>, etc.</a:t>
            </a:r>
            <a:r>
              <a:rPr lang="en-IN" sz="1900" dirty="0"/>
              <a:t> </a:t>
            </a:r>
            <a:endParaRPr lang="en-US" sz="1900" b="1" dirty="0"/>
          </a:p>
        </p:txBody>
      </p:sp>
      <p:pic>
        <p:nvPicPr>
          <p:cNvPr id="9" name="Picture 8">
            <a:extLst>
              <a:ext uri="{FF2B5EF4-FFF2-40B4-BE49-F238E27FC236}">
                <a16:creationId xmlns:a16="http://schemas.microsoft.com/office/drawing/2014/main" id="{451A31E3-D76B-F5B3-F1ED-54184B96426F}"/>
              </a:ext>
            </a:extLst>
          </p:cNvPr>
          <p:cNvPicPr>
            <a:picLocks noChangeAspect="1"/>
          </p:cNvPicPr>
          <p:nvPr/>
        </p:nvPicPr>
        <p:blipFill>
          <a:blip r:embed="rId7"/>
          <a:stretch>
            <a:fillRect/>
          </a:stretch>
        </p:blipFill>
        <p:spPr>
          <a:xfrm>
            <a:off x="1763688" y="2060848"/>
            <a:ext cx="2375522" cy="1152128"/>
          </a:xfrm>
          <a:prstGeom prst="rect">
            <a:avLst/>
          </a:prstGeom>
        </p:spPr>
      </p:pic>
      <p:pic>
        <p:nvPicPr>
          <p:cNvPr id="15" name="Picture 14">
            <a:extLst>
              <a:ext uri="{FF2B5EF4-FFF2-40B4-BE49-F238E27FC236}">
                <a16:creationId xmlns:a16="http://schemas.microsoft.com/office/drawing/2014/main" id="{D4115C2E-8329-1843-7776-C6E759DDFEF1}"/>
              </a:ext>
            </a:extLst>
          </p:cNvPr>
          <p:cNvPicPr>
            <a:picLocks noChangeAspect="1"/>
          </p:cNvPicPr>
          <p:nvPr/>
        </p:nvPicPr>
        <p:blipFill>
          <a:blip r:embed="rId8"/>
          <a:stretch>
            <a:fillRect/>
          </a:stretch>
        </p:blipFill>
        <p:spPr>
          <a:xfrm>
            <a:off x="1166792" y="4761635"/>
            <a:ext cx="4421810" cy="1310166"/>
          </a:xfrm>
          <a:prstGeom prst="rect">
            <a:avLst/>
          </a:prstGeom>
        </p:spPr>
      </p:pic>
    </p:spTree>
    <p:extLst>
      <p:ext uri="{BB962C8B-B14F-4D97-AF65-F5344CB8AC3E}">
        <p14:creationId xmlns:p14="http://schemas.microsoft.com/office/powerpoint/2010/main" val="1933901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A1EA8-F23E-FD61-C836-E3FEED997E7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9454E9F3-CB26-52B0-10CE-F2BB64E41D6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D00C75D-B544-64A1-DF14-420ED54EEBF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5B12A0C-A72B-9545-DC44-4A1EBFC929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4343DA7-C722-081D-C866-455A11F7FE1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09FAA07A-CBC6-7054-22D4-BBDC4DEC0B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C0ABCE4-4044-FE8C-7C7E-237E7BF9005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394BDD3-7F76-F0E5-BD4B-0AE7C8F385B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2375C04-18D5-CEED-E04F-DDD0B187972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137A83C-9783-C055-0E0B-70DE73752F6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1BDD0E4-D052-CA45-79B3-1AABB814D2E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AE2B133B-932C-B4F4-D85B-F773131EFD47}"/>
              </a:ext>
            </a:extLst>
          </p:cNvPr>
          <p:cNvSpPr>
            <a:spLocks noGrp="1"/>
          </p:cNvSpPr>
          <p:nvPr>
            <p:ph idx="1"/>
          </p:nvPr>
        </p:nvSpPr>
        <p:spPr>
          <a:xfrm>
            <a:off x="179511" y="887600"/>
            <a:ext cx="8871905" cy="5238564"/>
          </a:xfrm>
        </p:spPr>
        <p:txBody>
          <a:bodyPr/>
          <a:lstStyle/>
          <a:p>
            <a:pPr marL="0" indent="0" algn="just">
              <a:lnSpc>
                <a:spcPct val="150000"/>
              </a:lnSpc>
              <a:spcBef>
                <a:spcPts val="0"/>
              </a:spcBef>
              <a:buNone/>
            </a:pPr>
            <a:r>
              <a:rPr lang="en-IN" sz="1800" b="1" i="0" u="none" strike="noStrike" baseline="0" dirty="0">
                <a:latin typeface="+mj-lt"/>
              </a:rPr>
              <a:t>3. Column</a:t>
            </a:r>
          </a:p>
          <a:p>
            <a:pPr algn="just">
              <a:lnSpc>
                <a:spcPct val="150000"/>
              </a:lnSpc>
              <a:spcBef>
                <a:spcPts val="0"/>
              </a:spcBef>
              <a:buFont typeface="Wingdings" panose="05000000000000000000" pitchFamily="2" charset="2"/>
              <a:buChar char="§"/>
            </a:pPr>
            <a:r>
              <a:rPr lang="en-IN" sz="1800" b="1" i="0" u="none" strike="noStrike" baseline="0" dirty="0">
                <a:latin typeface="+mj-lt"/>
              </a:rPr>
              <a:t> </a:t>
            </a:r>
            <a:r>
              <a:rPr lang="en-IN" sz="1800" b="0" i="0" u="none" strike="noStrike" baseline="0" dirty="0">
                <a:latin typeface="+mj-lt"/>
              </a:rPr>
              <a:t>Each storage block has data from only one column. </a:t>
            </a:r>
          </a:p>
          <a:p>
            <a:pPr algn="just">
              <a:lnSpc>
                <a:spcPct val="150000"/>
              </a:lnSpc>
              <a:spcBef>
                <a:spcPts val="0"/>
              </a:spcBef>
              <a:buFont typeface="Wingdings" panose="05000000000000000000" pitchFamily="2" charset="2"/>
              <a:buChar char="§"/>
            </a:pPr>
            <a:r>
              <a:rPr lang="en-IN" sz="1800" b="0" i="0" u="none" strike="noStrike" baseline="0" dirty="0">
                <a:latin typeface="+mj-lt"/>
              </a:rPr>
              <a:t>For example: Cassandra, HBase, etc, </a:t>
            </a:r>
          </a:p>
          <a:p>
            <a:pPr marL="0" indent="0" algn="just">
              <a:lnSpc>
                <a:spcPct val="150000"/>
              </a:lnSpc>
              <a:spcBef>
                <a:spcPts val="0"/>
              </a:spcBef>
              <a:buNone/>
            </a:pPr>
            <a:r>
              <a:rPr lang="en-IN" sz="1800" b="1" i="0" u="none" strike="noStrike" baseline="0" dirty="0">
                <a:latin typeface="+mj-lt"/>
              </a:rPr>
              <a:t>4. Graph</a:t>
            </a:r>
            <a:r>
              <a:rPr lang="en-IN" sz="1800" b="0" i="0" u="none" strike="noStrike" baseline="0" dirty="0">
                <a:latin typeface="+mj-lt"/>
              </a:rPr>
              <a:t>: </a:t>
            </a:r>
          </a:p>
          <a:p>
            <a:pPr algn="just">
              <a:lnSpc>
                <a:spcPct val="150000"/>
              </a:lnSpc>
              <a:spcBef>
                <a:spcPts val="0"/>
              </a:spcBef>
              <a:buFont typeface="Wingdings" panose="05000000000000000000" pitchFamily="2" charset="2"/>
              <a:buChar char="§"/>
            </a:pPr>
            <a:r>
              <a:rPr lang="en-IN" sz="1800" b="0" i="0" u="none" strike="noStrike" baseline="0" dirty="0">
                <a:latin typeface="+mj-lt"/>
              </a:rPr>
              <a:t>They are also called network database. A graph stores data in nodes. </a:t>
            </a:r>
          </a:p>
          <a:p>
            <a:pPr algn="just">
              <a:lnSpc>
                <a:spcPct val="150000"/>
              </a:lnSpc>
              <a:spcBef>
                <a:spcPts val="0"/>
              </a:spcBef>
              <a:buFont typeface="Wingdings" panose="05000000000000000000" pitchFamily="2" charset="2"/>
              <a:buChar char="§"/>
            </a:pPr>
            <a:r>
              <a:rPr lang="en-IN" sz="1800" b="0" i="0" u="none" strike="noStrike" baseline="0" dirty="0">
                <a:latin typeface="+mj-lt"/>
              </a:rPr>
              <a:t>For example, </a:t>
            </a:r>
            <a:r>
              <a:rPr lang="en-IN" sz="1800" b="0" i="0" u="none" strike="noStrike" baseline="0" dirty="0" err="1">
                <a:latin typeface="+mj-lt"/>
              </a:rPr>
              <a:t>Neodj</a:t>
            </a:r>
            <a:r>
              <a:rPr lang="en-IN" sz="1800" b="0" i="0" u="none" strike="noStrike" baseline="0" dirty="0">
                <a:latin typeface="+mj-lt"/>
              </a:rPr>
              <a:t>, </a:t>
            </a:r>
            <a:r>
              <a:rPr lang="en-US" sz="1800" b="0" i="0" u="none" strike="noStrike" baseline="0" dirty="0" err="1">
                <a:latin typeface="+mj-lt"/>
              </a:rPr>
              <a:t>HyperGraphDB</a:t>
            </a:r>
            <a:r>
              <a:rPr lang="en-US" sz="1800" b="0" i="0" u="none" strike="noStrike" baseline="0" dirty="0">
                <a:latin typeface="+mj-lt"/>
              </a:rPr>
              <a:t>, etc.</a:t>
            </a:r>
            <a:endParaRPr lang="en-US" dirty="0">
              <a:latin typeface="+mj-lt"/>
            </a:endParaRPr>
          </a:p>
        </p:txBody>
      </p:sp>
      <p:pic>
        <p:nvPicPr>
          <p:cNvPr id="14" name="Picture 13">
            <a:extLst>
              <a:ext uri="{FF2B5EF4-FFF2-40B4-BE49-F238E27FC236}">
                <a16:creationId xmlns:a16="http://schemas.microsoft.com/office/drawing/2014/main" id="{9F26057B-7BC4-1CB4-7BFC-AE2BFD33EF65}"/>
              </a:ext>
            </a:extLst>
          </p:cNvPr>
          <p:cNvPicPr>
            <a:picLocks noChangeAspect="1"/>
          </p:cNvPicPr>
          <p:nvPr/>
        </p:nvPicPr>
        <p:blipFill>
          <a:blip r:embed="rId7"/>
          <a:stretch>
            <a:fillRect/>
          </a:stretch>
        </p:blipFill>
        <p:spPr>
          <a:xfrm>
            <a:off x="774663" y="3555022"/>
            <a:ext cx="5648325" cy="2609850"/>
          </a:xfrm>
          <a:prstGeom prst="rect">
            <a:avLst/>
          </a:prstGeom>
        </p:spPr>
      </p:pic>
    </p:spTree>
    <p:extLst>
      <p:ext uri="{BB962C8B-B14F-4D97-AF65-F5344CB8AC3E}">
        <p14:creationId xmlns:p14="http://schemas.microsoft.com/office/powerpoint/2010/main" val="42483701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32B38-004D-95D8-57ED-B13BF8C2175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FBA637C-AE27-E83B-6155-B553F82E0C2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DF4254C-1E98-B1D0-A9A9-852658D5EC2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636E8AB-92BA-97EF-A614-9983EA7862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901BDCBC-E2D0-FB9E-2F7C-DA0672B212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C3B4EF0-AB8E-4C1A-C340-D819B1D21A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B3A24F0-0A3C-7022-4C7D-6415F886BC2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171DB3C-55AC-39CC-7F2A-AF6A921136A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5325F08-E886-2DA3-71B0-35EE3573273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FB2E06E-5664-2C69-84D3-09D8D63BA8D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B9B3A4B-64C6-95A5-B651-93DE04DF7EF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9" name="Content Placeholder 8">
            <a:extLst>
              <a:ext uri="{FF2B5EF4-FFF2-40B4-BE49-F238E27FC236}">
                <a16:creationId xmlns:a16="http://schemas.microsoft.com/office/drawing/2014/main" id="{59A84D8E-FF30-C464-960D-E88B003697DD}"/>
              </a:ext>
            </a:extLst>
          </p:cNvPr>
          <p:cNvPicPr>
            <a:picLocks noGrp="1" noChangeAspect="1"/>
          </p:cNvPicPr>
          <p:nvPr>
            <p:ph idx="1"/>
          </p:nvPr>
        </p:nvPicPr>
        <p:blipFill>
          <a:blip r:embed="rId7"/>
          <a:stretch>
            <a:fillRect/>
          </a:stretch>
        </p:blipFill>
        <p:spPr>
          <a:xfrm>
            <a:off x="298035" y="1391483"/>
            <a:ext cx="8845965" cy="1883502"/>
          </a:xfrm>
        </p:spPr>
      </p:pic>
    </p:spTree>
    <p:extLst>
      <p:ext uri="{BB962C8B-B14F-4D97-AF65-F5344CB8AC3E}">
        <p14:creationId xmlns:p14="http://schemas.microsoft.com/office/powerpoint/2010/main" val="13653902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F943A-0824-7430-D136-ECF3C0DC394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36C5C6A-09AF-DA7F-BB4E-7D0A755738A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1861820-F50C-63DC-BBA2-5BC0182FD5E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7F3658E-5F79-6F20-1363-5CC986ED19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DE4815F-E4A5-C613-0083-1C80F927019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437C0A6-E93D-3160-FF43-E754487D6B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DD4E026-199F-B65D-6231-57E329C0FCF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E423F48-FA19-3F9E-B11E-46D6CD9D9AF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A7688CA-C0F0-4FEC-6A5C-4D8472FD92A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B77789F-9CCE-674A-B508-AACEC3D2F5B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3C8D979B-A181-F8F9-2164-736FB31603C2}"/>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A3A8278A-5727-27F9-A848-E4F4611A3F3E}"/>
              </a:ext>
            </a:extLst>
          </p:cNvPr>
          <p:cNvSpPr>
            <a:spLocks noGrp="1"/>
          </p:cNvSpPr>
          <p:nvPr>
            <p:ph idx="1"/>
          </p:nvPr>
        </p:nvSpPr>
        <p:spPr>
          <a:xfrm>
            <a:off x="56038" y="798415"/>
            <a:ext cx="9031924" cy="5358787"/>
          </a:xfrm>
        </p:spPr>
        <p:txBody>
          <a:bodyPr>
            <a:normAutofit/>
          </a:bodyPr>
          <a:lstStyle/>
          <a:p>
            <a:pPr marL="0" indent="0" algn="just">
              <a:lnSpc>
                <a:spcPct val="150000"/>
              </a:lnSpc>
              <a:spcBef>
                <a:spcPts val="0"/>
              </a:spcBef>
              <a:buNone/>
            </a:pPr>
            <a:r>
              <a:rPr lang="en-US" sz="2000" b="1" dirty="0">
                <a:solidFill>
                  <a:schemeClr val="tx2"/>
                </a:solidFill>
              </a:rPr>
              <a:t>Why NoSQL? </a:t>
            </a:r>
          </a:p>
          <a:p>
            <a:pPr algn="just">
              <a:lnSpc>
                <a:spcPct val="150000"/>
              </a:lnSpc>
              <a:buFont typeface="+mj-lt"/>
              <a:buAutoNum type="arabicPeriod"/>
            </a:pPr>
            <a:r>
              <a:rPr lang="en-IN" sz="1800" b="0" i="0" u="none" strike="noStrike" baseline="0" dirty="0"/>
              <a:t>It has scale out architecture instead of the monolithic architecture of relational databases.</a:t>
            </a:r>
          </a:p>
          <a:p>
            <a:pPr algn="just">
              <a:lnSpc>
                <a:spcPct val="150000"/>
              </a:lnSpc>
              <a:buFont typeface="+mj-lt"/>
              <a:buAutoNum type="arabicPeriod"/>
            </a:pPr>
            <a:r>
              <a:rPr lang="en-IN" sz="1800" b="0" i="0" u="none" strike="noStrike" baseline="0" dirty="0"/>
              <a:t>It can house large volumes of structured, semi-structured, and unstructured data. </a:t>
            </a:r>
          </a:p>
          <a:p>
            <a:pPr algn="just">
              <a:lnSpc>
                <a:spcPct val="150000"/>
              </a:lnSpc>
              <a:buFont typeface="+mj-lt"/>
              <a:buAutoNum type="arabicPeriod"/>
            </a:pPr>
            <a:r>
              <a:rPr lang="en-IN" sz="1800" b="0" i="0" u="none" strike="noStrike" baseline="0" dirty="0"/>
              <a:t>Dynamic schema: NoSQL database allows insertion of data without a pre-defined schema. In other words, it facilitates application changes in real time, which thus supports faster development, </a:t>
            </a:r>
            <a:r>
              <a:rPr lang="en-IN" sz="1800" dirty="0"/>
              <a:t>e</a:t>
            </a:r>
            <a:r>
              <a:rPr lang="en-IN" sz="1800" b="0" i="0" u="none" strike="noStrike" baseline="0" dirty="0"/>
              <a:t>asy code integration, and requires less database administration. </a:t>
            </a:r>
          </a:p>
          <a:p>
            <a:pPr algn="just">
              <a:lnSpc>
                <a:spcPct val="150000"/>
              </a:lnSpc>
              <a:buFont typeface="+mj-lt"/>
              <a:buAutoNum type="arabicPeriod"/>
            </a:pPr>
            <a:r>
              <a:rPr lang="en-IN" sz="1800" b="0" i="0" u="none" strike="noStrike" baseline="0" dirty="0"/>
              <a:t>Auto-sharding: It automatically spreads data across an arbitrary number of servers. The application in question is more often not even aware of the composition of the server pool. It balances the load of data and query on the available servers; and if and when a server goes down, it is quickly replaced without any major activity disruptions. </a:t>
            </a:r>
          </a:p>
          <a:p>
            <a:pPr algn="just">
              <a:lnSpc>
                <a:spcPct val="150000"/>
              </a:lnSpc>
              <a:buFont typeface="+mj-lt"/>
              <a:buAutoNum type="arabicPeriod"/>
            </a:pPr>
            <a:r>
              <a:rPr lang="en-IN" sz="1800" b="0" i="0" u="none" strike="noStrike" baseline="0" dirty="0"/>
              <a:t>Replication: It offers good support for replication which in turn guarantees high availability, fault </a:t>
            </a:r>
            <a:r>
              <a:rPr lang="en-US" sz="1800" b="0" i="0" u="none" strike="noStrike" baseline="0" dirty="0"/>
              <a:t>tolerance, and disaster recovery.</a:t>
            </a:r>
            <a:endParaRPr lang="en-US" sz="2000" b="1" dirty="0"/>
          </a:p>
        </p:txBody>
      </p:sp>
    </p:spTree>
    <p:extLst>
      <p:ext uri="{BB962C8B-B14F-4D97-AF65-F5344CB8AC3E}">
        <p14:creationId xmlns:p14="http://schemas.microsoft.com/office/powerpoint/2010/main" val="34272888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54EA4-47E9-39F1-3C9C-B64D236504B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32DE972-CAF4-76FF-FF3C-51B6F45991AA}"/>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1CB5841-F8BF-BD2C-3EC0-149E7CE0AEA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CF7C45B-6A31-CADE-CB92-4792CDEBF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3EEB568-C412-C7C5-0B29-4D6261273F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1FE0BC2-9E45-6002-695C-D5433D1B42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C0C0873-253D-52C0-AF8C-EF35E13F2CA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57DD9BAC-6E69-6B5A-48AD-5F6F6289A781}"/>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4239F1C-4803-CFB0-71DD-DEB88B801FD2}"/>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4210465E-39B1-1CF5-3788-322AADB99D5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BB152D9-44AD-76AB-C654-294C1E08443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47817710-27D1-1800-B8F4-7968EF19D3DB}"/>
              </a:ext>
            </a:extLst>
          </p:cNvPr>
          <p:cNvSpPr>
            <a:spLocks noGrp="1"/>
          </p:cNvSpPr>
          <p:nvPr>
            <p:ph idx="1"/>
          </p:nvPr>
        </p:nvSpPr>
        <p:spPr>
          <a:xfrm>
            <a:off x="56038" y="781743"/>
            <a:ext cx="9031924" cy="5358787"/>
          </a:xfrm>
        </p:spPr>
        <p:txBody>
          <a:bodyPr>
            <a:normAutofit/>
          </a:bodyPr>
          <a:lstStyle/>
          <a:p>
            <a:pPr marL="0" indent="0" algn="just">
              <a:lnSpc>
                <a:spcPct val="150000"/>
              </a:lnSpc>
              <a:spcBef>
                <a:spcPts val="0"/>
              </a:spcBef>
              <a:buNone/>
            </a:pPr>
            <a:r>
              <a:rPr lang="en-US" sz="2000" b="1" dirty="0">
                <a:solidFill>
                  <a:schemeClr val="tx2"/>
                </a:solidFill>
              </a:rPr>
              <a:t>Advantages of NoSQL</a:t>
            </a:r>
          </a:p>
          <a:p>
            <a:pPr marL="0" indent="0" algn="just">
              <a:lnSpc>
                <a:spcPct val="150000"/>
              </a:lnSpc>
              <a:spcBef>
                <a:spcPts val="0"/>
              </a:spcBef>
              <a:buNone/>
            </a:pPr>
            <a:endParaRPr lang="en-US" sz="2000" b="1" dirty="0"/>
          </a:p>
          <a:p>
            <a:pPr marL="0" indent="0" algn="just">
              <a:lnSpc>
                <a:spcPct val="150000"/>
              </a:lnSpc>
              <a:spcBef>
                <a:spcPts val="0"/>
              </a:spcBef>
              <a:buNone/>
            </a:pPr>
            <a:endParaRPr lang="en-US" sz="2000" b="1" dirty="0"/>
          </a:p>
          <a:p>
            <a:pPr marL="0" indent="0" algn="just">
              <a:lnSpc>
                <a:spcPct val="150000"/>
              </a:lnSpc>
              <a:spcBef>
                <a:spcPts val="0"/>
              </a:spcBef>
              <a:buNone/>
            </a:pPr>
            <a:endParaRPr lang="en-US" sz="2000" b="1" dirty="0"/>
          </a:p>
          <a:p>
            <a:pPr marL="0" indent="0" algn="just">
              <a:lnSpc>
                <a:spcPct val="150000"/>
              </a:lnSpc>
              <a:spcBef>
                <a:spcPts val="0"/>
              </a:spcBef>
              <a:buNone/>
            </a:pPr>
            <a:endParaRPr lang="en-US" sz="2000" b="1" dirty="0"/>
          </a:p>
          <a:p>
            <a:pPr marL="0" indent="0" algn="just">
              <a:lnSpc>
                <a:spcPct val="150000"/>
              </a:lnSpc>
              <a:spcBef>
                <a:spcPts val="0"/>
              </a:spcBef>
              <a:buNone/>
            </a:pPr>
            <a:endParaRPr lang="en-US" sz="2000" b="1" dirty="0"/>
          </a:p>
          <a:p>
            <a:pPr marL="0" indent="0" algn="just">
              <a:lnSpc>
                <a:spcPct val="150000"/>
              </a:lnSpc>
              <a:spcBef>
                <a:spcPts val="0"/>
              </a:spcBef>
              <a:buNone/>
            </a:pPr>
            <a:endParaRPr lang="en-US" sz="2000" b="1" dirty="0"/>
          </a:p>
          <a:p>
            <a:pPr algn="l">
              <a:buFont typeface="+mj-lt"/>
              <a:buAutoNum type="arabicPeriod"/>
            </a:pPr>
            <a:r>
              <a:rPr lang="en-IN" sz="1800" b="1" i="0" u="none" strike="noStrike" baseline="0" dirty="0">
                <a:latin typeface="GlyphLessFont"/>
              </a:rPr>
              <a:t>Can easily scale up and down</a:t>
            </a:r>
            <a:r>
              <a:rPr lang="en-IN" sz="1800" b="0" i="0" u="none" strike="noStrike" baseline="0" dirty="0">
                <a:latin typeface="GlyphLessFont"/>
              </a:rPr>
              <a:t>: NoSQL database supports scaling rapidly and elastically and even allows to scale to the cloud.</a:t>
            </a:r>
            <a:r>
              <a:rPr lang="en-US" sz="2000" b="1" dirty="0"/>
              <a:t> </a:t>
            </a:r>
          </a:p>
          <a:p>
            <a:pPr marL="804863" indent="-182563" algn="l">
              <a:buFont typeface="+mj-lt"/>
              <a:buAutoNum type="alphaLcPeriod"/>
            </a:pPr>
            <a:r>
              <a:rPr lang="en-IN" sz="1800" b="0" i="0" u="none" strike="noStrike" baseline="0" dirty="0">
                <a:latin typeface="GlyphLessFont"/>
              </a:rPr>
              <a:t> </a:t>
            </a:r>
            <a:r>
              <a:rPr lang="en-IN" sz="1800" b="1" i="0" u="none" strike="noStrike" baseline="0" dirty="0">
                <a:latin typeface="GlyphLessFont"/>
              </a:rPr>
              <a:t>Cluster scale</a:t>
            </a:r>
            <a:r>
              <a:rPr lang="en-IN" sz="1800" b="0" i="0" u="none" strike="noStrike" baseline="0" dirty="0">
                <a:latin typeface="GlyphLessFont"/>
              </a:rPr>
              <a:t>: It allows distribution of database across 100+ nodes often in multiple data centers.</a:t>
            </a:r>
          </a:p>
          <a:p>
            <a:pPr marL="804863" indent="-182563" algn="l">
              <a:buFont typeface="+mj-lt"/>
              <a:buAutoNum type="alphaLcPeriod"/>
            </a:pPr>
            <a:r>
              <a:rPr lang="en-IN" sz="1800" b="0" i="0" u="none" strike="noStrike" baseline="0" dirty="0">
                <a:latin typeface="GlyphLessFont"/>
              </a:rPr>
              <a:t> </a:t>
            </a:r>
            <a:r>
              <a:rPr lang="en-IN" sz="1800" b="1" i="0" u="none" strike="noStrike" baseline="0" dirty="0">
                <a:latin typeface="GlyphLessFont"/>
              </a:rPr>
              <a:t>Performance scale</a:t>
            </a:r>
            <a:r>
              <a:rPr lang="en-IN" sz="1800" b="0" i="0" u="none" strike="noStrike" baseline="0" dirty="0">
                <a:latin typeface="GlyphLessFont"/>
              </a:rPr>
              <a:t>: It sustains over 100,000+ database reads and writes per second.</a:t>
            </a:r>
          </a:p>
          <a:p>
            <a:pPr marL="804863" indent="-182563" algn="l">
              <a:buFont typeface="+mj-lt"/>
              <a:buAutoNum type="alphaLcPeriod"/>
            </a:pPr>
            <a:r>
              <a:rPr lang="en-IN" sz="1800" b="0" i="0" u="none" strike="noStrike" baseline="0" dirty="0">
                <a:latin typeface="GlyphLessFont"/>
              </a:rPr>
              <a:t> </a:t>
            </a:r>
            <a:r>
              <a:rPr lang="en-IN" sz="1800" b="1" i="0" u="none" strike="noStrike" baseline="0" dirty="0">
                <a:latin typeface="GlyphLessFont"/>
              </a:rPr>
              <a:t>Data scale</a:t>
            </a:r>
            <a:r>
              <a:rPr lang="en-IN" sz="1800" b="0" i="0" u="none" strike="noStrike" baseline="0" dirty="0">
                <a:latin typeface="GlyphLessFont"/>
              </a:rPr>
              <a:t>: It supports housing of 1 billion+ documents in the database.</a:t>
            </a:r>
            <a:endParaRPr lang="en-US" sz="2000" b="1" dirty="0"/>
          </a:p>
        </p:txBody>
      </p:sp>
      <p:pic>
        <p:nvPicPr>
          <p:cNvPr id="3" name="Picture 2">
            <a:extLst>
              <a:ext uri="{FF2B5EF4-FFF2-40B4-BE49-F238E27FC236}">
                <a16:creationId xmlns:a16="http://schemas.microsoft.com/office/drawing/2014/main" id="{6AAB4C42-5C10-B999-98A7-01D14F2FFCD7}"/>
              </a:ext>
            </a:extLst>
          </p:cNvPr>
          <p:cNvPicPr>
            <a:picLocks noChangeAspect="1"/>
          </p:cNvPicPr>
          <p:nvPr/>
        </p:nvPicPr>
        <p:blipFill>
          <a:blip r:embed="rId7"/>
          <a:stretch>
            <a:fillRect/>
          </a:stretch>
        </p:blipFill>
        <p:spPr>
          <a:xfrm>
            <a:off x="851833" y="1343611"/>
            <a:ext cx="5376351" cy="2403897"/>
          </a:xfrm>
          <a:prstGeom prst="rect">
            <a:avLst/>
          </a:prstGeom>
        </p:spPr>
      </p:pic>
    </p:spTree>
    <p:extLst>
      <p:ext uri="{BB962C8B-B14F-4D97-AF65-F5344CB8AC3E}">
        <p14:creationId xmlns:p14="http://schemas.microsoft.com/office/powerpoint/2010/main" val="26208979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B4515-A43E-12C8-2B80-259774AAABD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68FE23A8-DAF8-6DE4-6E6E-BD253E16E54D}"/>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23C50FA-6F20-BD0C-1F13-6C45D15B513C}"/>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0279688-F2FC-20BA-5E3D-FF9912053D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894E5F5-293E-9FB3-4E6E-31663F5DBB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4F3A0A90-AA5E-1D54-30DA-D3F81DC78F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77D8CFE7-45AD-D3F3-2CF9-AC03645E30E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6003D2A-600E-D766-40EF-04113927DF0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DFC8D35-595C-07CD-37B0-E8E0039B7BD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44BCDC3-5BCB-6BC3-024F-66323E9623B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371AB48-D951-43CC-4093-F51EBC95C92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2F3CA862-98D8-C823-5488-8EFBA5E3D9A1}"/>
              </a:ext>
            </a:extLst>
          </p:cNvPr>
          <p:cNvSpPr>
            <a:spLocks noGrp="1"/>
          </p:cNvSpPr>
          <p:nvPr>
            <p:ph idx="1"/>
          </p:nvPr>
        </p:nvSpPr>
        <p:spPr>
          <a:xfrm>
            <a:off x="31969" y="849418"/>
            <a:ext cx="9019448" cy="5571743"/>
          </a:xfrm>
        </p:spPr>
        <p:txBody>
          <a:bodyPr>
            <a:normAutofit/>
          </a:bodyPr>
          <a:lstStyle/>
          <a:p>
            <a:pPr algn="just">
              <a:lnSpc>
                <a:spcPct val="150000"/>
              </a:lnSpc>
              <a:spcBef>
                <a:spcPts val="0"/>
              </a:spcBef>
              <a:buFont typeface="+mj-lt"/>
              <a:buAutoNum type="arabicPeriod" startAt="2"/>
            </a:pPr>
            <a:r>
              <a:rPr lang="en-IN" sz="1900" b="0" i="0" u="none" strike="noStrike" baseline="0" dirty="0">
                <a:latin typeface="+mj-lt"/>
              </a:rPr>
              <a:t> </a:t>
            </a:r>
            <a:r>
              <a:rPr lang="en-IN" sz="1900" b="1" i="0" u="none" strike="noStrike" baseline="0" dirty="0">
                <a:latin typeface="+mj-lt"/>
              </a:rPr>
              <a:t>Doesn't require a pre-defined schema</a:t>
            </a:r>
            <a:r>
              <a:rPr lang="en-IN" sz="1900" b="0" i="0" u="none" strike="noStrike" baseline="0" dirty="0">
                <a:latin typeface="+mj-lt"/>
              </a:rPr>
              <a:t>: NoSQL does not require any adherence to pre-defined schema. It is pretty flexible. For example, if we look at MongoDB, the documents in a collection  can have different sets of key-value pairs.</a:t>
            </a:r>
          </a:p>
          <a:p>
            <a:pPr algn="just">
              <a:lnSpc>
                <a:spcPct val="150000"/>
              </a:lnSpc>
              <a:spcBef>
                <a:spcPts val="0"/>
              </a:spcBef>
              <a:buFont typeface="+mj-lt"/>
              <a:buAutoNum type="arabicPeriod" startAt="2"/>
            </a:pPr>
            <a:endParaRPr lang="en-IN" sz="1900" dirty="0">
              <a:latin typeface="+mj-lt"/>
            </a:endParaRPr>
          </a:p>
          <a:p>
            <a:pPr algn="just">
              <a:lnSpc>
                <a:spcPct val="150000"/>
              </a:lnSpc>
              <a:spcBef>
                <a:spcPts val="0"/>
              </a:spcBef>
              <a:buFont typeface="+mj-lt"/>
              <a:buAutoNum type="arabicPeriod" startAt="2"/>
            </a:pPr>
            <a:endParaRPr lang="en-IN" sz="1900" dirty="0">
              <a:latin typeface="+mj-lt"/>
            </a:endParaRPr>
          </a:p>
          <a:p>
            <a:pPr marL="0" indent="0" algn="just">
              <a:lnSpc>
                <a:spcPct val="150000"/>
              </a:lnSpc>
              <a:spcBef>
                <a:spcPts val="0"/>
              </a:spcBef>
              <a:buNone/>
            </a:pPr>
            <a:endParaRPr lang="en-IN" sz="1900" dirty="0">
              <a:latin typeface="+mj-lt"/>
            </a:endParaRPr>
          </a:p>
          <a:p>
            <a:pPr marL="274638" indent="-274638" algn="just">
              <a:lnSpc>
                <a:spcPct val="150000"/>
              </a:lnSpc>
              <a:spcBef>
                <a:spcPts val="0"/>
              </a:spcBef>
              <a:buNone/>
            </a:pPr>
            <a:r>
              <a:rPr lang="en-IN" sz="1900" b="0" i="0" u="none" strike="noStrike" baseline="0" dirty="0">
                <a:latin typeface="+mj-lt"/>
              </a:rPr>
              <a:t>3. </a:t>
            </a:r>
            <a:r>
              <a:rPr lang="en-IN" sz="1900" b="1" i="0" u="none" strike="noStrike" baseline="0" dirty="0">
                <a:latin typeface="+mj-lt"/>
              </a:rPr>
              <a:t>Cheap, easy to implement</a:t>
            </a:r>
            <a:r>
              <a:rPr lang="en-IN" sz="1900" b="0" i="0" u="none" strike="noStrike" baseline="0" dirty="0">
                <a:latin typeface="+mj-lt"/>
              </a:rPr>
              <a:t>: Deploying NoSQL properly allows for all of the benefits of scale, high availability, fault tolerance, etc. while also lowering operational costs.</a:t>
            </a:r>
          </a:p>
          <a:p>
            <a:pPr marL="274638" indent="-274638" algn="just">
              <a:lnSpc>
                <a:spcPct val="150000"/>
              </a:lnSpc>
              <a:spcBef>
                <a:spcPts val="0"/>
              </a:spcBef>
              <a:buNone/>
            </a:pPr>
            <a:r>
              <a:rPr lang="en-IN" sz="1900" b="0" i="0" u="none" strike="noStrike" baseline="0" dirty="0">
                <a:latin typeface="+mj-lt"/>
              </a:rPr>
              <a:t>4. </a:t>
            </a:r>
            <a:r>
              <a:rPr lang="en-IN" sz="1900" b="1" i="0" u="none" strike="noStrike" baseline="0" dirty="0">
                <a:latin typeface="+mj-lt"/>
              </a:rPr>
              <a:t>Relaxes the data consistency requirement</a:t>
            </a:r>
            <a:r>
              <a:rPr lang="en-IN" sz="1900" b="0" i="0" u="none" strike="noStrike" baseline="0" dirty="0">
                <a:latin typeface="+mj-lt"/>
              </a:rPr>
              <a:t>: NoSQL databases have adherence to CAP theorem (Consistency, Availability, and Partition tolerance). Most of the NoSQL databases compromise on consistency in </a:t>
            </a:r>
            <a:r>
              <a:rPr lang="en-IN" sz="1900" b="0" i="0" u="none" strike="noStrike" baseline="0" dirty="0" err="1">
                <a:latin typeface="+mj-lt"/>
              </a:rPr>
              <a:t>favor</a:t>
            </a:r>
            <a:r>
              <a:rPr lang="en-IN" sz="1900" b="0" i="0" u="none" strike="noStrike" baseline="0" dirty="0">
                <a:latin typeface="+mj-lt"/>
              </a:rPr>
              <a:t> of availability and partition tolerance.</a:t>
            </a:r>
            <a:endParaRPr lang="en-US" sz="1900" dirty="0">
              <a:latin typeface="+mj-lt"/>
            </a:endParaRPr>
          </a:p>
        </p:txBody>
      </p:sp>
      <p:pic>
        <p:nvPicPr>
          <p:cNvPr id="9" name="Picture 8">
            <a:extLst>
              <a:ext uri="{FF2B5EF4-FFF2-40B4-BE49-F238E27FC236}">
                <a16:creationId xmlns:a16="http://schemas.microsoft.com/office/drawing/2014/main" id="{31363CCA-C5A0-D281-E051-311C784C2F8E}"/>
              </a:ext>
            </a:extLst>
          </p:cNvPr>
          <p:cNvPicPr>
            <a:picLocks noChangeAspect="1"/>
          </p:cNvPicPr>
          <p:nvPr/>
        </p:nvPicPr>
        <p:blipFill>
          <a:blip r:embed="rId7"/>
          <a:stretch>
            <a:fillRect/>
          </a:stretch>
        </p:blipFill>
        <p:spPr>
          <a:xfrm>
            <a:off x="427588" y="2249608"/>
            <a:ext cx="8640962" cy="869210"/>
          </a:xfrm>
          <a:prstGeom prst="rect">
            <a:avLst/>
          </a:prstGeom>
        </p:spPr>
      </p:pic>
    </p:spTree>
    <p:extLst>
      <p:ext uri="{BB962C8B-B14F-4D97-AF65-F5344CB8AC3E}">
        <p14:creationId xmlns:p14="http://schemas.microsoft.com/office/powerpoint/2010/main" val="4609740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41CE4-9BC9-014E-D2AB-9DB717E3715C}"/>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16E543B-5D32-0FCE-39A2-345F4AA6B83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831D253-8D6C-C55E-59AA-DDF2E98D251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8C042A6-D871-6E96-F05D-93C17780B2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5236E56D-8D1B-4EF2-3528-06E2930C2E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E6158B4-AAE6-A5F5-E087-B8CDDB4EB0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15BDE4A-6ECE-84F7-C37E-2CD33A2FC75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E36C680-B062-60F5-B250-766E95095C45}"/>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5383E0F-0598-79C3-754B-8C05640B2D2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830AADB-B63B-E108-D712-A5733A8215B2}"/>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BF4B067-BCFE-C968-3008-0A640B548C4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9BD96065-DB36-CC66-C7E6-61BA4B4D270D}"/>
              </a:ext>
            </a:extLst>
          </p:cNvPr>
          <p:cNvSpPr>
            <a:spLocks noGrp="1"/>
          </p:cNvSpPr>
          <p:nvPr>
            <p:ph idx="1"/>
          </p:nvPr>
        </p:nvSpPr>
        <p:spPr>
          <a:xfrm>
            <a:off x="172051" y="767238"/>
            <a:ext cx="8799897" cy="5317104"/>
          </a:xfrm>
        </p:spPr>
        <p:txBody>
          <a:bodyPr>
            <a:normAutofit/>
          </a:bodyPr>
          <a:lstStyle/>
          <a:p>
            <a:pPr marL="0" indent="0" algn="l">
              <a:lnSpc>
                <a:spcPct val="150000"/>
              </a:lnSpc>
              <a:spcBef>
                <a:spcPts val="0"/>
              </a:spcBef>
              <a:buNone/>
            </a:pPr>
            <a:r>
              <a:rPr lang="en-IN" sz="1900" b="0" i="0" u="none" strike="noStrike" baseline="0" dirty="0">
                <a:latin typeface="+mj-lt"/>
              </a:rPr>
              <a:t>5. </a:t>
            </a:r>
            <a:r>
              <a:rPr lang="en-IN" sz="1900" b="1" i="0" u="none" strike="noStrike" baseline="0" dirty="0">
                <a:latin typeface="+mj-lt"/>
              </a:rPr>
              <a:t>Data can be replicated to multiple nodes and can be partitioned</a:t>
            </a:r>
            <a:r>
              <a:rPr lang="en-IN" sz="1900" b="0" i="0" u="none" strike="noStrike" baseline="0" dirty="0">
                <a:latin typeface="+mj-lt"/>
              </a:rPr>
              <a:t>: There are two terms that we will </a:t>
            </a:r>
            <a:r>
              <a:rPr lang="en-US" sz="1900" b="0" i="0" u="none" strike="noStrike" baseline="0" dirty="0">
                <a:latin typeface="+mj-lt"/>
              </a:rPr>
              <a:t>discuss here: </a:t>
            </a:r>
          </a:p>
          <a:p>
            <a:pPr algn="just">
              <a:lnSpc>
                <a:spcPct val="150000"/>
              </a:lnSpc>
              <a:spcBef>
                <a:spcPts val="0"/>
              </a:spcBef>
              <a:buFont typeface="+mj-lt"/>
              <a:buAutoNum type="alphaLcParenR"/>
            </a:pPr>
            <a:r>
              <a:rPr lang="en-IN" sz="1900" b="0" i="0" u="none" strike="noStrike" baseline="0" dirty="0">
                <a:latin typeface="+mj-lt"/>
              </a:rPr>
              <a:t> </a:t>
            </a:r>
            <a:r>
              <a:rPr lang="en-IN" sz="1900" b="1" i="0" u="none" strike="noStrike" baseline="0" dirty="0">
                <a:latin typeface="+mj-lt"/>
              </a:rPr>
              <a:t>Sharding</a:t>
            </a:r>
            <a:r>
              <a:rPr lang="en-IN" sz="1900" b="0" i="0" u="none" strike="noStrike" baseline="0" dirty="0">
                <a:latin typeface="+mj-lt"/>
              </a:rPr>
              <a:t>: Sharding is when different pieces of data are distributed across multiple servers. NoSQL databases support auto-sharding; this means that they can natively and automatically spread data across an arbitrary number of servers, without requiring the application to even be aware of the composition of the server pool. Servers can be added or removed from the data layer without application downtime. This would mean that data and query load are automatically balanced across servers, and when a server goes down, it can be quickly and transparently replaced </a:t>
            </a:r>
            <a:r>
              <a:rPr lang="en-US" sz="1900" b="0" i="0" u="none" strike="noStrike" baseline="0" dirty="0">
                <a:latin typeface="+mj-lt"/>
              </a:rPr>
              <a:t>with no application disruption.</a:t>
            </a:r>
          </a:p>
          <a:p>
            <a:pPr algn="just">
              <a:lnSpc>
                <a:spcPct val="150000"/>
              </a:lnSpc>
              <a:spcBef>
                <a:spcPts val="0"/>
              </a:spcBef>
              <a:buFont typeface="+mj-lt"/>
              <a:buAutoNum type="alphaLcParenR"/>
            </a:pPr>
            <a:r>
              <a:rPr lang="en-IN" sz="1900" b="1" i="0" u="none" strike="noStrike" baseline="0" dirty="0">
                <a:latin typeface="+mj-lt"/>
              </a:rPr>
              <a:t>Replication</a:t>
            </a:r>
            <a:r>
              <a:rPr lang="en-IN" sz="1900" b="0" i="0" u="none" strike="noStrike" baseline="0" dirty="0">
                <a:latin typeface="+mj-lt"/>
              </a:rPr>
              <a:t>: Replication is when multiple copies of data are stored across the cluster and even across data centers. This promises high availability and fault tolerance.</a:t>
            </a:r>
            <a:endParaRPr lang="en-US" sz="1900" dirty="0">
              <a:latin typeface="+mj-lt"/>
            </a:endParaRPr>
          </a:p>
        </p:txBody>
      </p:sp>
    </p:spTree>
    <p:extLst>
      <p:ext uri="{BB962C8B-B14F-4D97-AF65-F5344CB8AC3E}">
        <p14:creationId xmlns:p14="http://schemas.microsoft.com/office/powerpoint/2010/main" val="30555608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47CF4-05CB-6D39-F512-4B387CC8A6B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913C173-0E77-58D9-2DDF-2C98AF589B9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649A6E6-774D-EE4D-4F62-C2F849938E9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6836DF6-420B-6FDC-AB3A-6FD8EB9B0F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C33AB33-5742-F204-95AD-B7999E69960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8188BDD-393F-34DC-9947-74A971537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D2DDCF1-11AA-E55B-3E6E-198DB843041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B270E1B-62CB-717A-B1A8-367231A8D26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C121D120-20B3-2123-989E-4DDAD121249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97FA81B-A633-8689-2B51-82E13233913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E8AE3CD-9EFC-1A97-3A6D-CCE5AEC0449B}"/>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674C5BD8-75DF-676B-A60C-D97208EE4B12}"/>
              </a:ext>
            </a:extLst>
          </p:cNvPr>
          <p:cNvSpPr>
            <a:spLocks noGrp="1"/>
          </p:cNvSpPr>
          <p:nvPr>
            <p:ph idx="1"/>
          </p:nvPr>
        </p:nvSpPr>
        <p:spPr>
          <a:xfrm>
            <a:off x="107503" y="815975"/>
            <a:ext cx="8943913" cy="4525963"/>
          </a:xfrm>
        </p:spPr>
        <p:txBody>
          <a:bodyPr>
            <a:normAutofit/>
          </a:bodyPr>
          <a:lstStyle/>
          <a:p>
            <a:pPr marL="0" indent="0">
              <a:buNone/>
            </a:pPr>
            <a:r>
              <a:rPr lang="en-IN" sz="1900" b="1" i="0" u="none" strike="noStrike" baseline="0" dirty="0">
                <a:solidFill>
                  <a:schemeClr val="tx2"/>
                </a:solidFill>
                <a:latin typeface="+mj-lt"/>
              </a:rPr>
              <a:t>What We Miss With NoSQL?</a:t>
            </a:r>
          </a:p>
          <a:p>
            <a:pPr marL="0" indent="0">
              <a:buNone/>
            </a:pPr>
            <a:endParaRPr lang="en-US" sz="1900" b="1" dirty="0">
              <a:solidFill>
                <a:schemeClr val="tx2"/>
              </a:solidFill>
              <a:latin typeface="+mj-lt"/>
            </a:endParaRPr>
          </a:p>
        </p:txBody>
      </p:sp>
      <p:pic>
        <p:nvPicPr>
          <p:cNvPr id="3" name="Picture 2">
            <a:extLst>
              <a:ext uri="{FF2B5EF4-FFF2-40B4-BE49-F238E27FC236}">
                <a16:creationId xmlns:a16="http://schemas.microsoft.com/office/drawing/2014/main" id="{294C990C-4F6D-D4FD-8384-BAF7D634CD1D}"/>
              </a:ext>
            </a:extLst>
          </p:cNvPr>
          <p:cNvPicPr>
            <a:picLocks noChangeAspect="1"/>
          </p:cNvPicPr>
          <p:nvPr/>
        </p:nvPicPr>
        <p:blipFill>
          <a:blip r:embed="rId7"/>
          <a:stretch>
            <a:fillRect/>
          </a:stretch>
        </p:blipFill>
        <p:spPr>
          <a:xfrm>
            <a:off x="539552" y="1239000"/>
            <a:ext cx="4591050" cy="2400300"/>
          </a:xfrm>
          <a:prstGeom prst="rect">
            <a:avLst/>
          </a:prstGeom>
        </p:spPr>
      </p:pic>
      <p:sp>
        <p:nvSpPr>
          <p:cNvPr id="15" name="TextBox 14">
            <a:extLst>
              <a:ext uri="{FF2B5EF4-FFF2-40B4-BE49-F238E27FC236}">
                <a16:creationId xmlns:a16="http://schemas.microsoft.com/office/drawing/2014/main" id="{82BF7B7F-DE19-FDCA-F03E-E9E57462CB8C}"/>
              </a:ext>
            </a:extLst>
          </p:cNvPr>
          <p:cNvSpPr txBox="1"/>
          <p:nvPr/>
        </p:nvSpPr>
        <p:spPr>
          <a:xfrm>
            <a:off x="0" y="3616207"/>
            <a:ext cx="9036497" cy="2678554"/>
          </a:xfrm>
          <a:prstGeom prst="rect">
            <a:avLst/>
          </a:prstGeom>
          <a:noFill/>
        </p:spPr>
        <p:txBody>
          <a:bodyPr wrap="square">
            <a:spAutoFit/>
          </a:bodyPr>
          <a:lstStyle/>
          <a:p>
            <a:pPr marL="285750" indent="-285750" algn="just">
              <a:lnSpc>
                <a:spcPct val="150000"/>
              </a:lnSpc>
              <a:buFont typeface="Wingdings" panose="05000000000000000000" pitchFamily="2" charset="2"/>
              <a:buChar char="§"/>
            </a:pPr>
            <a:r>
              <a:rPr lang="en-IN" sz="1900" b="0" i="0" u="none" strike="noStrike" baseline="0" dirty="0"/>
              <a:t>NoSQL does not support joins. However, it compensates for it by allowing embedded documents as MongoDB.</a:t>
            </a:r>
          </a:p>
          <a:p>
            <a:pPr marL="285750" indent="-285750" algn="just">
              <a:lnSpc>
                <a:spcPct val="150000"/>
              </a:lnSpc>
              <a:buFont typeface="Wingdings" panose="05000000000000000000" pitchFamily="2" charset="2"/>
              <a:buChar char="§"/>
            </a:pPr>
            <a:r>
              <a:rPr lang="en-IN" sz="1900" b="0" i="0" u="none" strike="noStrike" baseline="0" dirty="0"/>
              <a:t> It does not have provision for ACID properties of transactions. However, it obeys the Brewer’s CAP theorem. </a:t>
            </a:r>
          </a:p>
          <a:p>
            <a:pPr marL="285750" indent="-285750" algn="just">
              <a:lnSpc>
                <a:spcPct val="150000"/>
              </a:lnSpc>
              <a:buFont typeface="Wingdings" panose="05000000000000000000" pitchFamily="2" charset="2"/>
              <a:buChar char="§"/>
            </a:pPr>
            <a:r>
              <a:rPr lang="en-IN" sz="1900" b="0" i="0" u="none" strike="noStrike" baseline="0" dirty="0"/>
              <a:t>NoSQL does not have a standard SQL interface but NoSQL databases such MongoDB and Cassandra have their own rich query language to compensate for the lack of it. </a:t>
            </a:r>
            <a:endParaRPr lang="en-US" sz="1900" dirty="0"/>
          </a:p>
        </p:txBody>
      </p:sp>
    </p:spTree>
    <p:extLst>
      <p:ext uri="{BB962C8B-B14F-4D97-AF65-F5344CB8AC3E}">
        <p14:creationId xmlns:p14="http://schemas.microsoft.com/office/powerpoint/2010/main" val="202240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6D9EF-A8F5-7EA9-C59D-A99AFA1980E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C48FB7D-113A-4E43-A903-2F16B2719159}"/>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3BC76F6-7AAC-2B03-3F90-43B0E160BE21}"/>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FA127F37-1231-23CE-C277-D0D3C9302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338970A-FB73-F01D-4679-03A266D3971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659A22E5-F745-0240-28B8-9B0A8CA762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3A06C92-5972-CD9E-75E3-19831EAA027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1239C98-9D41-1C75-2C71-2DC7DE30BAD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0FBFDB3-8DD3-71C3-B56B-490E21364BD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AB64AEA-D7ED-540C-1689-F8D4872E752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186D26D5-6981-C0A1-A9F3-623D11DD723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1BC4E48-790E-9DFC-F107-35734F96C660}"/>
              </a:ext>
            </a:extLst>
          </p:cNvPr>
          <p:cNvSpPr>
            <a:spLocks noGrp="1"/>
          </p:cNvSpPr>
          <p:nvPr>
            <p:ph type="title"/>
          </p:nvPr>
        </p:nvSpPr>
        <p:spPr>
          <a:xfrm>
            <a:off x="48577" y="806976"/>
            <a:ext cx="8229600" cy="649780"/>
          </a:xfrm>
        </p:spPr>
        <p:txBody>
          <a:bodyPr>
            <a:normAutofit/>
          </a:bodyPr>
          <a:lstStyle/>
          <a:p>
            <a:pPr algn="l"/>
            <a:r>
              <a:rPr lang="en-IN" sz="2000" b="1" spc="-5" dirty="0">
                <a:solidFill>
                  <a:schemeClr val="tx2"/>
                </a:solidFill>
                <a:latin typeface="Times New Roman" panose="02020603050405020304" pitchFamily="18" charset="0"/>
                <a:cs typeface="Times New Roman" panose="02020603050405020304" pitchFamily="18" charset="0"/>
              </a:rPr>
              <a:t>Unst</a:t>
            </a:r>
            <a:r>
              <a:rPr lang="en-IN" sz="2000" b="1" spc="-10" dirty="0">
                <a:solidFill>
                  <a:schemeClr val="tx2"/>
                </a:solidFill>
                <a:latin typeface="Times New Roman" panose="02020603050405020304" pitchFamily="18" charset="0"/>
                <a:cs typeface="Times New Roman" panose="02020603050405020304" pitchFamily="18" charset="0"/>
              </a:rPr>
              <a:t>r</a:t>
            </a:r>
            <a:r>
              <a:rPr lang="en-IN" sz="2000" b="1" spc="-5" dirty="0">
                <a:solidFill>
                  <a:schemeClr val="tx2"/>
                </a:solidFill>
                <a:latin typeface="Times New Roman" panose="02020603050405020304" pitchFamily="18" charset="0"/>
                <a:cs typeface="Times New Roman" panose="02020603050405020304" pitchFamily="18" charset="0"/>
              </a:rPr>
              <a:t>uc</a:t>
            </a:r>
            <a:r>
              <a:rPr lang="en-IN" sz="2000" b="1" spc="-10" dirty="0">
                <a:solidFill>
                  <a:schemeClr val="tx2"/>
                </a:solidFill>
                <a:latin typeface="Times New Roman" panose="02020603050405020304" pitchFamily="18" charset="0"/>
                <a:cs typeface="Times New Roman" panose="02020603050405020304" pitchFamily="18" charset="0"/>
              </a:rPr>
              <a:t>t</a:t>
            </a:r>
            <a:r>
              <a:rPr lang="en-IN" sz="2000" b="1" spc="-5" dirty="0">
                <a:solidFill>
                  <a:schemeClr val="tx2"/>
                </a:solidFill>
                <a:latin typeface="Times New Roman" panose="02020603050405020304" pitchFamily="18" charset="0"/>
                <a:cs typeface="Times New Roman" panose="02020603050405020304" pitchFamily="18" charset="0"/>
              </a:rPr>
              <a:t>ure</a:t>
            </a:r>
            <a:r>
              <a:rPr lang="en-IN" sz="2000" b="1" dirty="0">
                <a:solidFill>
                  <a:schemeClr val="tx2"/>
                </a:solidFill>
                <a:latin typeface="Times New Roman" panose="02020603050405020304" pitchFamily="18" charset="0"/>
                <a:cs typeface="Times New Roman" panose="02020603050405020304" pitchFamily="18" charset="0"/>
              </a:rPr>
              <a:t>d</a:t>
            </a:r>
            <a:r>
              <a:rPr lang="en-IN" sz="2000" b="1" spc="10" dirty="0">
                <a:solidFill>
                  <a:schemeClr val="tx2"/>
                </a:solidFill>
                <a:latin typeface="Times New Roman" panose="02020603050405020304" pitchFamily="18" charset="0"/>
                <a:cs typeface="Times New Roman" panose="02020603050405020304" pitchFamily="18" charset="0"/>
              </a:rPr>
              <a:t> </a:t>
            </a:r>
            <a:r>
              <a:rPr lang="en-IN" sz="2000" b="1" dirty="0">
                <a:solidFill>
                  <a:schemeClr val="tx2"/>
                </a:solidFill>
                <a:latin typeface="Times New Roman" panose="02020603050405020304" pitchFamily="18" charset="0"/>
                <a:cs typeface="Times New Roman" panose="02020603050405020304" pitchFamily="18" charset="0"/>
              </a:rPr>
              <a:t>d</a:t>
            </a:r>
            <a:r>
              <a:rPr lang="en-IN" sz="2000" b="1" spc="-5" dirty="0">
                <a:solidFill>
                  <a:schemeClr val="tx2"/>
                </a:solidFill>
                <a:latin typeface="Times New Roman" panose="02020603050405020304" pitchFamily="18" charset="0"/>
                <a:cs typeface="Times New Roman" panose="02020603050405020304" pitchFamily="18" charset="0"/>
              </a:rPr>
              <a:t>ata</a:t>
            </a:r>
            <a:endParaRPr lang="en-US" sz="2000" b="1" dirty="0">
              <a:solidFill>
                <a:schemeClr val="tx2"/>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427F620D-9E53-D64B-BACA-C3796E413F47}"/>
              </a:ext>
            </a:extLst>
          </p:cNvPr>
          <p:cNvSpPr>
            <a:spLocks noGrp="1"/>
          </p:cNvSpPr>
          <p:nvPr>
            <p:ph idx="1"/>
          </p:nvPr>
        </p:nvSpPr>
        <p:spPr>
          <a:xfrm>
            <a:off x="99604" y="1418466"/>
            <a:ext cx="9002840" cy="4648345"/>
          </a:xfrm>
        </p:spPr>
        <p:txBody>
          <a:bodyPr>
            <a:normAutofit/>
          </a:bodyPr>
          <a:lstStyle/>
          <a:p>
            <a:pPr algn="just">
              <a:lnSpc>
                <a:spcPct val="150000"/>
              </a:lnSpc>
              <a:spcBef>
                <a:spcPts val="0"/>
              </a:spcBef>
              <a:buFont typeface="Wingdings" panose="05000000000000000000" pitchFamily="2" charset="2"/>
              <a:buChar char="§"/>
            </a:pPr>
            <a:r>
              <a:rPr lang="en-IN" sz="2000" spc="-5" dirty="0">
                <a:latin typeface="Times New Roman" panose="02020603050405020304" pitchFamily="18" charset="0"/>
                <a:cs typeface="Times New Roman" panose="02020603050405020304" pitchFamily="18" charset="0"/>
              </a:rPr>
              <a:t>Data which does not conform to a data model or is not in a form which can be used easily by a computer program. </a:t>
            </a:r>
          </a:p>
          <a:p>
            <a:pPr algn="just">
              <a:lnSpc>
                <a:spcPct val="150000"/>
              </a:lnSpc>
              <a:spcBef>
                <a:spcPts val="0"/>
              </a:spcBef>
              <a:buFont typeface="Wingdings" panose="05000000000000000000" pitchFamily="2" charset="2"/>
              <a:buChar char="§"/>
            </a:pPr>
            <a:r>
              <a:rPr lang="en-IN" sz="2000" spc="-5" dirty="0">
                <a:latin typeface="Times New Roman" panose="02020603050405020304" pitchFamily="18" charset="0"/>
                <a:cs typeface="Times New Roman" panose="02020603050405020304" pitchFamily="18" charset="0"/>
              </a:rPr>
              <a:t>About 80%-90% data of an organization is in this format </a:t>
            </a:r>
          </a:p>
          <a:p>
            <a:pPr algn="just">
              <a:lnSpc>
                <a:spcPct val="150000"/>
              </a:lnSpc>
              <a:spcBef>
                <a:spcPts val="0"/>
              </a:spcBef>
              <a:buFont typeface="Wingdings" panose="05000000000000000000" pitchFamily="2" charset="2"/>
              <a:buChar char="§"/>
            </a:pPr>
            <a:r>
              <a:rPr lang="en-IN" sz="2000" spc="-5" dirty="0">
                <a:latin typeface="Times New Roman" panose="02020603050405020304" pitchFamily="18" charset="0"/>
                <a:cs typeface="Times New Roman" panose="02020603050405020304" pitchFamily="18" charset="0"/>
              </a:rPr>
              <a:t>For example, memos, chat rooms, </a:t>
            </a:r>
            <a:r>
              <a:rPr lang="en-IN" sz="2000" spc="-5" dirty="0" err="1">
                <a:latin typeface="Times New Roman" panose="02020603050405020304" pitchFamily="18" charset="0"/>
                <a:cs typeface="Times New Roman" panose="02020603050405020304" pitchFamily="18" charset="0"/>
              </a:rPr>
              <a:t>powerpoint</a:t>
            </a:r>
            <a:r>
              <a:rPr lang="en-IN" sz="2000" spc="-5" dirty="0">
                <a:latin typeface="Times New Roman" panose="02020603050405020304" pitchFamily="18" charset="0"/>
                <a:cs typeface="Times New Roman" panose="02020603050405020304" pitchFamily="18" charset="0"/>
              </a:rPr>
              <a:t> presentations, images, videos, letters etc,.</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87753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CB0F8-6A1E-2569-D0F2-1313A0AFE601}"/>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FE76E51-99F8-1A18-470F-B95714859B6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4575B0A2-A0E7-BD1B-48B3-9B9D54B5227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F9ECF7D-9F04-AEA8-256F-2F8133FCBD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6AA4C5E-766A-707E-0A65-D31F62048A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FDB41D1-3D51-6C14-7036-BB4CBD304E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C4DF508-0742-42B1-9BA7-68034830AB8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0ACA67A-66F0-2E02-8AFC-E3CB0DFD33E6}"/>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26E98A69-876F-A829-FAB5-2CF8EEB7246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01CF217-2D5D-C4FB-CD02-E25375D6E711}"/>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C676118-8866-CA4C-13A2-40AF64C9E01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391EB569-028A-EF75-4893-68FE1FC6B417}"/>
              </a:ext>
            </a:extLst>
          </p:cNvPr>
          <p:cNvSpPr>
            <a:spLocks noGrp="1"/>
          </p:cNvSpPr>
          <p:nvPr>
            <p:ph idx="1"/>
          </p:nvPr>
        </p:nvSpPr>
        <p:spPr>
          <a:xfrm>
            <a:off x="107504" y="723018"/>
            <a:ext cx="8943913" cy="4525963"/>
          </a:xfrm>
        </p:spPr>
        <p:txBody>
          <a:bodyPr>
            <a:normAutofit/>
          </a:bodyPr>
          <a:lstStyle/>
          <a:p>
            <a:pPr marL="0" indent="0">
              <a:lnSpc>
                <a:spcPct val="150000"/>
              </a:lnSpc>
              <a:spcBef>
                <a:spcPts val="0"/>
              </a:spcBef>
              <a:buNone/>
            </a:pPr>
            <a:r>
              <a:rPr lang="en-IN" sz="1900" b="1" dirty="0">
                <a:solidFill>
                  <a:schemeClr val="tx2"/>
                </a:solidFill>
                <a:latin typeface="+mj-lt"/>
              </a:rPr>
              <a:t>Use of NoSQL in Industry </a:t>
            </a:r>
          </a:p>
          <a:p>
            <a:pPr algn="just">
              <a:lnSpc>
                <a:spcPct val="150000"/>
              </a:lnSpc>
              <a:spcBef>
                <a:spcPts val="0"/>
              </a:spcBef>
              <a:buFont typeface="Wingdings" panose="05000000000000000000" pitchFamily="2" charset="2"/>
              <a:buChar char="§"/>
            </a:pPr>
            <a:r>
              <a:rPr lang="en-IN" sz="1900" b="0" i="0" u="none" strike="noStrike" baseline="0" dirty="0">
                <a:latin typeface="+mj-lt"/>
              </a:rPr>
              <a:t>NoSQL is being put to use in varied industries. They are used to support analysis for applications such as web user data analysis, log analysis, sensor feed analysis, making recommendations for upsell and cross-sell etc.</a:t>
            </a:r>
            <a:endParaRPr lang="en-US" sz="1900" b="1" dirty="0">
              <a:latin typeface="+mj-lt"/>
            </a:endParaRPr>
          </a:p>
        </p:txBody>
      </p:sp>
      <p:pic>
        <p:nvPicPr>
          <p:cNvPr id="3" name="Picture 2">
            <a:extLst>
              <a:ext uri="{FF2B5EF4-FFF2-40B4-BE49-F238E27FC236}">
                <a16:creationId xmlns:a16="http://schemas.microsoft.com/office/drawing/2014/main" id="{1D748039-8217-AD5E-625F-862A9B4F4D6B}"/>
              </a:ext>
            </a:extLst>
          </p:cNvPr>
          <p:cNvPicPr>
            <a:picLocks noChangeAspect="1"/>
          </p:cNvPicPr>
          <p:nvPr/>
        </p:nvPicPr>
        <p:blipFill>
          <a:blip r:embed="rId7"/>
          <a:stretch>
            <a:fillRect/>
          </a:stretch>
        </p:blipFill>
        <p:spPr>
          <a:xfrm>
            <a:off x="1691680" y="2562829"/>
            <a:ext cx="3622817" cy="3743577"/>
          </a:xfrm>
          <a:prstGeom prst="rect">
            <a:avLst/>
          </a:prstGeom>
        </p:spPr>
      </p:pic>
    </p:spTree>
    <p:extLst>
      <p:ext uri="{BB962C8B-B14F-4D97-AF65-F5344CB8AC3E}">
        <p14:creationId xmlns:p14="http://schemas.microsoft.com/office/powerpoint/2010/main" val="35537677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E1350-A683-47A2-FC01-A96EFE006FD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17AC0ED-35A4-3FB0-9D1D-36953C73541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E80748C-76EE-E20C-D39A-CD2F3C0944B0}"/>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7DF2CA10-06AE-9B78-59A5-750FCFF5E7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50B2B27-5F43-1327-352C-DF492CB177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E4DC3615-B243-A9FF-8466-58A9DF9A98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2E4ADD35-058A-B69B-E2A9-654D5907F74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EFD1855D-D188-0DAE-ACA2-E8B7F785590F}"/>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4B6EDEC-F93F-2D7A-BC66-2F81612C50ED}"/>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35EF2AB9-A505-C489-E09C-EFA697F2746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00FBB106-EBBE-24F0-6749-B74F19439AE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F024268B-5B37-4630-D654-91AFEBD5639C}"/>
              </a:ext>
            </a:extLst>
          </p:cNvPr>
          <p:cNvSpPr>
            <a:spLocks noGrp="1"/>
          </p:cNvSpPr>
          <p:nvPr>
            <p:ph idx="1"/>
          </p:nvPr>
        </p:nvSpPr>
        <p:spPr>
          <a:xfrm>
            <a:off x="107504" y="723018"/>
            <a:ext cx="8943913" cy="4525963"/>
          </a:xfrm>
        </p:spPr>
        <p:txBody>
          <a:bodyPr>
            <a:normAutofit/>
          </a:bodyPr>
          <a:lstStyle/>
          <a:p>
            <a:pPr marL="0" indent="0">
              <a:lnSpc>
                <a:spcPct val="150000"/>
              </a:lnSpc>
              <a:spcBef>
                <a:spcPts val="0"/>
              </a:spcBef>
              <a:buNone/>
            </a:pPr>
            <a:r>
              <a:rPr lang="en-US" sz="1900" b="1" i="0" u="none" strike="noStrike" baseline="0" dirty="0">
                <a:solidFill>
                  <a:schemeClr val="tx2"/>
                </a:solidFill>
                <a:latin typeface="+mj-lt"/>
              </a:rPr>
              <a:t>NoSQL Vendors</a:t>
            </a:r>
            <a:endParaRPr lang="en-US" sz="1900" b="1" dirty="0">
              <a:solidFill>
                <a:schemeClr val="tx2"/>
              </a:solidFill>
              <a:latin typeface="+mj-lt"/>
            </a:endParaRPr>
          </a:p>
        </p:txBody>
      </p:sp>
      <p:pic>
        <p:nvPicPr>
          <p:cNvPr id="8" name="Picture 7">
            <a:extLst>
              <a:ext uri="{FF2B5EF4-FFF2-40B4-BE49-F238E27FC236}">
                <a16:creationId xmlns:a16="http://schemas.microsoft.com/office/drawing/2014/main" id="{7F68FA03-4159-E8FC-E860-B7FF46B19531}"/>
              </a:ext>
            </a:extLst>
          </p:cNvPr>
          <p:cNvPicPr>
            <a:picLocks noChangeAspect="1"/>
          </p:cNvPicPr>
          <p:nvPr/>
        </p:nvPicPr>
        <p:blipFill>
          <a:blip r:embed="rId7"/>
          <a:stretch>
            <a:fillRect/>
          </a:stretch>
        </p:blipFill>
        <p:spPr>
          <a:xfrm>
            <a:off x="1395886" y="1400351"/>
            <a:ext cx="5426616" cy="1812625"/>
          </a:xfrm>
          <a:prstGeom prst="rect">
            <a:avLst/>
          </a:prstGeom>
        </p:spPr>
      </p:pic>
    </p:spTree>
    <p:extLst>
      <p:ext uri="{BB962C8B-B14F-4D97-AF65-F5344CB8AC3E}">
        <p14:creationId xmlns:p14="http://schemas.microsoft.com/office/powerpoint/2010/main" val="12276073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9C517-44BB-D24A-8815-77C951BC51B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3A01029-3789-1EB9-B63F-56D9BEA5A65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225C134-4E4F-72E2-C89F-457A635EAF8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4CF6499-0274-6663-CEB7-C43C7166A0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2C0C6C3-CC8E-FFF8-F3B1-43FE46C2E25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B7A11AF1-B671-4DB4-8B4D-A4290E03F3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2D5B977-432B-1604-2CB1-125CE3D764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02A10A7-14F1-C287-8D08-92280D6D058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1BDA617-A902-A43F-F39F-C0F77B35F9A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2344F8D-A7B0-0AF1-FAED-607163374FC8}"/>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48082BB-525E-7700-39CF-A3B62886B40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BDE6E3A8-8D6A-3F26-AF28-0480206574E8}"/>
              </a:ext>
            </a:extLst>
          </p:cNvPr>
          <p:cNvSpPr>
            <a:spLocks noGrp="1"/>
          </p:cNvSpPr>
          <p:nvPr>
            <p:ph idx="1"/>
          </p:nvPr>
        </p:nvSpPr>
        <p:spPr>
          <a:xfrm>
            <a:off x="107504" y="723018"/>
            <a:ext cx="8943913" cy="4525963"/>
          </a:xfrm>
        </p:spPr>
        <p:txBody>
          <a:bodyPr>
            <a:normAutofit/>
          </a:bodyPr>
          <a:lstStyle/>
          <a:p>
            <a:pPr marL="0" indent="0">
              <a:lnSpc>
                <a:spcPct val="150000"/>
              </a:lnSpc>
              <a:spcBef>
                <a:spcPts val="0"/>
              </a:spcBef>
              <a:buNone/>
            </a:pPr>
            <a:r>
              <a:rPr lang="en-US" sz="1900" b="1" i="0" u="none" strike="noStrike" baseline="0" dirty="0">
                <a:solidFill>
                  <a:schemeClr val="tx2"/>
                </a:solidFill>
                <a:latin typeface="+mj-lt"/>
              </a:rPr>
              <a:t>SQL versus NoSQL</a:t>
            </a:r>
            <a:endParaRPr lang="en-US" sz="1900" b="1" dirty="0">
              <a:solidFill>
                <a:schemeClr val="tx2"/>
              </a:solidFill>
              <a:latin typeface="+mj-lt"/>
            </a:endParaRPr>
          </a:p>
        </p:txBody>
      </p:sp>
      <p:pic>
        <p:nvPicPr>
          <p:cNvPr id="3" name="Picture 2">
            <a:extLst>
              <a:ext uri="{FF2B5EF4-FFF2-40B4-BE49-F238E27FC236}">
                <a16:creationId xmlns:a16="http://schemas.microsoft.com/office/drawing/2014/main" id="{73670032-B898-8EE4-7AB7-64F9E4A36EE3}"/>
              </a:ext>
            </a:extLst>
          </p:cNvPr>
          <p:cNvPicPr>
            <a:picLocks noChangeAspect="1"/>
          </p:cNvPicPr>
          <p:nvPr/>
        </p:nvPicPr>
        <p:blipFill>
          <a:blip r:embed="rId7"/>
          <a:stretch>
            <a:fillRect/>
          </a:stretch>
        </p:blipFill>
        <p:spPr>
          <a:xfrm>
            <a:off x="821623" y="1172612"/>
            <a:ext cx="6806342" cy="5133794"/>
          </a:xfrm>
          <a:prstGeom prst="rect">
            <a:avLst/>
          </a:prstGeom>
        </p:spPr>
      </p:pic>
    </p:spTree>
    <p:extLst>
      <p:ext uri="{BB962C8B-B14F-4D97-AF65-F5344CB8AC3E}">
        <p14:creationId xmlns:p14="http://schemas.microsoft.com/office/powerpoint/2010/main" val="141455436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24618-E648-2E7F-525E-B373C01186F4}"/>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485934C-840E-3A4B-80AB-7DF27FEE3EB3}"/>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E5A5D739-E323-1847-CBA5-35A15293EDC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4A6E4D7D-067E-69A5-855C-5D7D64E30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E32246C-652E-4E0F-1670-4E7D4E1AC52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004EEFF-E361-67A2-5311-210E015EED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05DCD58-8915-E0DE-49BF-52785752280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EDE8101-2622-51A6-F458-B7CFF35D28F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BD740A2-C15A-99D1-F0D6-D54D0CFCEC6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491470A-E16D-5624-2578-6CECC14BE58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58E6FA8-B0C7-F10F-FC35-67B67850AC9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089AC4B0-4277-236E-2671-AA99479A1737}"/>
              </a:ext>
            </a:extLst>
          </p:cNvPr>
          <p:cNvSpPr>
            <a:spLocks noGrp="1"/>
          </p:cNvSpPr>
          <p:nvPr>
            <p:ph idx="1"/>
          </p:nvPr>
        </p:nvSpPr>
        <p:spPr>
          <a:xfrm>
            <a:off x="107504" y="723018"/>
            <a:ext cx="8943913" cy="4525963"/>
          </a:xfrm>
        </p:spPr>
        <p:txBody>
          <a:bodyPr>
            <a:normAutofit/>
          </a:bodyPr>
          <a:lstStyle/>
          <a:p>
            <a:pPr marL="0" indent="0">
              <a:lnSpc>
                <a:spcPct val="150000"/>
              </a:lnSpc>
              <a:spcBef>
                <a:spcPts val="0"/>
              </a:spcBef>
              <a:buNone/>
            </a:pPr>
            <a:r>
              <a:rPr lang="en-US" sz="2000" b="1" i="0" u="none" strike="noStrike" baseline="0" dirty="0">
                <a:solidFill>
                  <a:schemeClr val="tx2"/>
                </a:solidFill>
                <a:latin typeface="+mj-lt"/>
              </a:rPr>
              <a:t>NewSQL </a:t>
            </a:r>
          </a:p>
          <a:p>
            <a:pPr algn="just">
              <a:lnSpc>
                <a:spcPct val="150000"/>
              </a:lnSpc>
              <a:spcBef>
                <a:spcPts val="0"/>
              </a:spcBef>
              <a:buFont typeface="Wingdings" panose="05000000000000000000" pitchFamily="2" charset="2"/>
              <a:buChar char="§"/>
            </a:pPr>
            <a:r>
              <a:rPr lang="en-IN" sz="1900" b="0" i="0" u="none" strike="noStrike" baseline="0" dirty="0">
                <a:latin typeface="+mj-lt"/>
              </a:rPr>
              <a:t>We need a database that has the same scalable performance of NoSQL systems for On Line Transaction Processing (OLTP) while still maintaining the ACID guarantees of a traditional database. This new modern RDBMS is called NewSQL.</a:t>
            </a:r>
          </a:p>
          <a:p>
            <a:pPr algn="just">
              <a:lnSpc>
                <a:spcPct val="150000"/>
              </a:lnSpc>
              <a:spcBef>
                <a:spcPts val="0"/>
              </a:spcBef>
              <a:buFont typeface="Wingdings" panose="05000000000000000000" pitchFamily="2" charset="2"/>
              <a:buChar char="§"/>
            </a:pPr>
            <a:r>
              <a:rPr lang="en-IN" sz="1900" b="0" i="0" u="none" strike="noStrike" baseline="0" dirty="0">
                <a:latin typeface="+mj-lt"/>
              </a:rPr>
              <a:t>It supports relational data model and uses SQL as their primary interface.</a:t>
            </a:r>
          </a:p>
          <a:p>
            <a:pPr algn="just">
              <a:lnSpc>
                <a:spcPct val="150000"/>
              </a:lnSpc>
              <a:buFont typeface="Wingdings" panose="05000000000000000000" pitchFamily="2" charset="2"/>
              <a:buChar char="§"/>
            </a:pPr>
            <a:r>
              <a:rPr lang="en-IN" sz="1900" dirty="0">
                <a:latin typeface="+mj-lt"/>
              </a:rPr>
              <a:t>NewSQL is based on the shared nothing architecture with a SQL interface for application interaction.</a:t>
            </a:r>
            <a:endParaRPr lang="en-US" sz="1900" dirty="0">
              <a:latin typeface="+mj-lt"/>
            </a:endParaRPr>
          </a:p>
        </p:txBody>
      </p:sp>
    </p:spTree>
    <p:extLst>
      <p:ext uri="{BB962C8B-B14F-4D97-AF65-F5344CB8AC3E}">
        <p14:creationId xmlns:p14="http://schemas.microsoft.com/office/powerpoint/2010/main" val="27918475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E2E11-AED5-B4A4-AD13-5062911190AB}"/>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F8C485FB-A135-8009-7F37-F981C9BF9F0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89D7BCE-FCC4-FF03-6EE5-36F58872F08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71235D7-003B-4947-3520-702CACE8B9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61811CC-4CDB-718C-670F-593404B9BB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7826297-799B-19C7-7A5A-4F497F9D40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F05D1797-C976-FF0D-DECC-64B4B311F8F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A99D717-5A1E-ED27-90CA-3B9A65266863}"/>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0B5F4DE-4346-8401-5B3D-785007753B9C}"/>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D43EBA76-26A0-B78D-065F-FEF5ABD4E9F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AC27076A-5ACA-E046-DFEE-D1A4CD722D0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14" name="Content Placeholder 13">
            <a:extLst>
              <a:ext uri="{FF2B5EF4-FFF2-40B4-BE49-F238E27FC236}">
                <a16:creationId xmlns:a16="http://schemas.microsoft.com/office/drawing/2014/main" id="{F347B242-CB92-C427-56AA-44AC153F9BC4}"/>
              </a:ext>
            </a:extLst>
          </p:cNvPr>
          <p:cNvSpPr>
            <a:spLocks noGrp="1"/>
          </p:cNvSpPr>
          <p:nvPr>
            <p:ph idx="1"/>
          </p:nvPr>
        </p:nvSpPr>
        <p:spPr>
          <a:xfrm>
            <a:off x="107504" y="723018"/>
            <a:ext cx="8943913" cy="4525963"/>
          </a:xfrm>
        </p:spPr>
        <p:txBody>
          <a:bodyPr>
            <a:normAutofit/>
          </a:bodyPr>
          <a:lstStyle/>
          <a:p>
            <a:pPr marL="0" indent="0">
              <a:lnSpc>
                <a:spcPct val="150000"/>
              </a:lnSpc>
              <a:spcBef>
                <a:spcPts val="0"/>
              </a:spcBef>
              <a:buNone/>
            </a:pPr>
            <a:r>
              <a:rPr lang="en-US" sz="1900" b="1" i="0" u="none" strike="noStrike" baseline="0" dirty="0">
                <a:solidFill>
                  <a:schemeClr val="tx2"/>
                </a:solidFill>
                <a:latin typeface="+mj-lt"/>
              </a:rPr>
              <a:t>Characteristics of NewSQL  </a:t>
            </a:r>
          </a:p>
          <a:p>
            <a:pPr marL="0" indent="0">
              <a:lnSpc>
                <a:spcPct val="150000"/>
              </a:lnSpc>
              <a:spcBef>
                <a:spcPts val="0"/>
              </a:spcBef>
              <a:buNone/>
            </a:pPr>
            <a:endParaRPr lang="en-US" sz="1900" b="1" dirty="0">
              <a:solidFill>
                <a:schemeClr val="tx2"/>
              </a:solidFill>
              <a:latin typeface="+mj-lt"/>
            </a:endParaRPr>
          </a:p>
        </p:txBody>
      </p:sp>
      <p:pic>
        <p:nvPicPr>
          <p:cNvPr id="3" name="Picture 2">
            <a:extLst>
              <a:ext uri="{FF2B5EF4-FFF2-40B4-BE49-F238E27FC236}">
                <a16:creationId xmlns:a16="http://schemas.microsoft.com/office/drawing/2014/main" id="{ACC99B3C-4F35-192A-17F8-BB7C95273815}"/>
              </a:ext>
            </a:extLst>
          </p:cNvPr>
          <p:cNvPicPr>
            <a:picLocks noChangeAspect="1"/>
          </p:cNvPicPr>
          <p:nvPr/>
        </p:nvPicPr>
        <p:blipFill>
          <a:blip r:embed="rId7"/>
          <a:stretch>
            <a:fillRect/>
          </a:stretch>
        </p:blipFill>
        <p:spPr>
          <a:xfrm>
            <a:off x="558275" y="1326818"/>
            <a:ext cx="7344767" cy="3398325"/>
          </a:xfrm>
          <a:prstGeom prst="rect">
            <a:avLst/>
          </a:prstGeom>
        </p:spPr>
      </p:pic>
    </p:spTree>
    <p:extLst>
      <p:ext uri="{BB962C8B-B14F-4D97-AF65-F5344CB8AC3E}">
        <p14:creationId xmlns:p14="http://schemas.microsoft.com/office/powerpoint/2010/main" val="37361751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15362-5B3D-7419-EBC5-DC1CA3AA1B02}"/>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95FA6E9-07A6-5392-4C6B-03628A8E543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746519D-EBF1-386B-8E53-8FAE656B9F5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C7DBEC1C-99F6-0D5D-67CB-7272EC9CF9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156209DF-A431-2E0F-6F43-5242B43D40D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44A1EA1-EE05-7014-A606-75E9896D57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696BFB50-491A-8943-A90F-FCD555F688F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F2509BB-ECC4-4D71-AE06-603F51C1C5EC}"/>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72A262C-BE71-372E-0FDF-3A8C95CB056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6F14F2A5-6E86-7161-688B-0BB4FA68537E}"/>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74B340D-CBB9-12C7-04DF-05E19151B20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3" name="Content Placeholder 2">
            <a:extLst>
              <a:ext uri="{FF2B5EF4-FFF2-40B4-BE49-F238E27FC236}">
                <a16:creationId xmlns:a16="http://schemas.microsoft.com/office/drawing/2014/main" id="{D64BC88B-0BD1-C7F3-499E-81C35E88B351}"/>
              </a:ext>
            </a:extLst>
          </p:cNvPr>
          <p:cNvPicPr>
            <a:picLocks noGrp="1" noChangeAspect="1"/>
          </p:cNvPicPr>
          <p:nvPr>
            <p:ph idx="1"/>
          </p:nvPr>
        </p:nvPicPr>
        <p:blipFill>
          <a:blip r:embed="rId7"/>
          <a:stretch>
            <a:fillRect/>
          </a:stretch>
        </p:blipFill>
        <p:spPr>
          <a:xfrm>
            <a:off x="146006" y="1772816"/>
            <a:ext cx="8420225" cy="3312368"/>
          </a:xfrm>
        </p:spPr>
      </p:pic>
      <p:sp>
        <p:nvSpPr>
          <p:cNvPr id="9" name="TextBox 8">
            <a:extLst>
              <a:ext uri="{FF2B5EF4-FFF2-40B4-BE49-F238E27FC236}">
                <a16:creationId xmlns:a16="http://schemas.microsoft.com/office/drawing/2014/main" id="{0DA18BCD-18F7-3424-AEB1-FB5000BBB6CF}"/>
              </a:ext>
            </a:extLst>
          </p:cNvPr>
          <p:cNvSpPr txBox="1"/>
          <p:nvPr/>
        </p:nvSpPr>
        <p:spPr>
          <a:xfrm>
            <a:off x="22912" y="913517"/>
            <a:ext cx="4968552" cy="384721"/>
          </a:xfrm>
          <a:prstGeom prst="rect">
            <a:avLst/>
          </a:prstGeom>
          <a:noFill/>
        </p:spPr>
        <p:txBody>
          <a:bodyPr wrap="square">
            <a:spAutoFit/>
          </a:bodyPr>
          <a:lstStyle/>
          <a:p>
            <a:r>
              <a:rPr lang="en-IN" sz="1900" b="1" i="0" u="none" strike="noStrike" baseline="0" dirty="0">
                <a:solidFill>
                  <a:schemeClr val="tx2"/>
                </a:solidFill>
                <a:latin typeface="+mj-lt"/>
              </a:rPr>
              <a:t>Comparison of SQL, NoSQL, and NewSQL</a:t>
            </a:r>
            <a:endParaRPr lang="en-US" sz="1900" b="1" dirty="0">
              <a:solidFill>
                <a:schemeClr val="tx2"/>
              </a:solidFill>
              <a:latin typeface="+mj-lt"/>
            </a:endParaRPr>
          </a:p>
        </p:txBody>
      </p:sp>
    </p:spTree>
    <p:extLst>
      <p:ext uri="{BB962C8B-B14F-4D97-AF65-F5344CB8AC3E}">
        <p14:creationId xmlns:p14="http://schemas.microsoft.com/office/powerpoint/2010/main" val="27477761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D4557-831E-A873-9CC2-CFA0A02E118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BDD6EAC-975B-A314-F064-808E30EDD98E}"/>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C5801E5-A104-29EA-5DE4-8E67C656B3D3}"/>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21EE351-2CE3-CCA8-FFC5-E20DCB9EA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64C029F-4E53-2969-CED8-80A0295CC6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CA27AE8-E95A-8373-912B-740FFF5CDC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FA41A4C-D380-E0AA-812E-FEF73173AFB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FB109CC-3FCC-E7F6-8942-7FC24AB0E6D2}"/>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1DEC773D-9C3A-13B9-3533-4AF3BF02DC6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BBD7C0B-34EC-6523-B2D9-BCDDE66DD59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ADBDF7D-03DB-697D-A7E7-31C4792D6F34}"/>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58A0DDBC-067D-A724-D49B-E429A4CECC87}"/>
              </a:ext>
            </a:extLst>
          </p:cNvPr>
          <p:cNvSpPr>
            <a:spLocks noGrp="1"/>
          </p:cNvSpPr>
          <p:nvPr>
            <p:ph type="title"/>
          </p:nvPr>
        </p:nvSpPr>
        <p:spPr>
          <a:xfrm>
            <a:off x="107504" y="692241"/>
            <a:ext cx="8229600" cy="754497"/>
          </a:xfrm>
        </p:spPr>
        <p:txBody>
          <a:bodyPr>
            <a:normAutofit/>
          </a:bodyPr>
          <a:lstStyle/>
          <a:p>
            <a:pPr algn="l"/>
            <a:r>
              <a:rPr lang="en-US" sz="2000" b="1" dirty="0">
                <a:solidFill>
                  <a:srgbClr val="C00000"/>
                </a:solidFill>
              </a:rPr>
              <a:t>HADOOP </a:t>
            </a:r>
          </a:p>
        </p:txBody>
      </p:sp>
      <p:sp>
        <p:nvSpPr>
          <p:cNvPr id="14" name="Content Placeholder 13">
            <a:extLst>
              <a:ext uri="{FF2B5EF4-FFF2-40B4-BE49-F238E27FC236}">
                <a16:creationId xmlns:a16="http://schemas.microsoft.com/office/drawing/2014/main" id="{7A77E6C0-32F7-9B0E-C406-BDD2D2CA12FF}"/>
              </a:ext>
            </a:extLst>
          </p:cNvPr>
          <p:cNvSpPr>
            <a:spLocks noGrp="1"/>
          </p:cNvSpPr>
          <p:nvPr>
            <p:ph idx="1"/>
          </p:nvPr>
        </p:nvSpPr>
        <p:spPr>
          <a:xfrm>
            <a:off x="139552" y="1363370"/>
            <a:ext cx="9004448" cy="4525963"/>
          </a:xfrm>
        </p:spPr>
        <p:txBody>
          <a:bodyPr>
            <a:normAutofit/>
          </a:bodyPr>
          <a:lstStyle/>
          <a:p>
            <a:pPr algn="just">
              <a:lnSpc>
                <a:spcPct val="150000"/>
              </a:lnSpc>
              <a:buFont typeface="Wingdings" panose="05000000000000000000" pitchFamily="2" charset="2"/>
              <a:buChar char="§"/>
            </a:pPr>
            <a:r>
              <a:rPr lang="en-IN" sz="2000" dirty="0">
                <a:latin typeface="+mj-lt"/>
              </a:rPr>
              <a:t>Hadoop is an open-source project of the Apache foundation. </a:t>
            </a:r>
          </a:p>
          <a:p>
            <a:pPr algn="just">
              <a:lnSpc>
                <a:spcPct val="150000"/>
              </a:lnSpc>
              <a:buFont typeface="Wingdings" panose="05000000000000000000" pitchFamily="2" charset="2"/>
              <a:buChar char="§"/>
            </a:pPr>
            <a:r>
              <a:rPr lang="en-IN" sz="2000" dirty="0">
                <a:latin typeface="+mj-lt"/>
              </a:rPr>
              <a:t>It is a framework written in Java, originally developed by Doug Cutting in 2005 who named it after his son's toy elephant. He was working with Yahoo then.</a:t>
            </a:r>
          </a:p>
          <a:p>
            <a:pPr algn="just">
              <a:lnSpc>
                <a:spcPct val="150000"/>
              </a:lnSpc>
              <a:buFont typeface="Wingdings" panose="05000000000000000000" pitchFamily="2" charset="2"/>
              <a:buChar char="§"/>
            </a:pPr>
            <a:r>
              <a:rPr lang="en-IN" sz="2000" dirty="0">
                <a:latin typeface="+mj-lt"/>
              </a:rPr>
              <a:t> It was created to support distribution for “</a:t>
            </a:r>
            <a:r>
              <a:rPr lang="en-IN" sz="2000" dirty="0" err="1">
                <a:latin typeface="+mj-lt"/>
              </a:rPr>
              <a:t>Nutch</a:t>
            </a:r>
            <a:r>
              <a:rPr lang="en-IN" sz="2000" dirty="0">
                <a:latin typeface="+mj-lt"/>
              </a:rPr>
              <a:t>”, the text search engine. Hadoop uses Google’s MapReduce and Google File System technologies as its foundation. </a:t>
            </a:r>
          </a:p>
          <a:p>
            <a:pPr algn="just">
              <a:lnSpc>
                <a:spcPct val="150000"/>
              </a:lnSpc>
              <a:buFont typeface="Wingdings" panose="05000000000000000000" pitchFamily="2" charset="2"/>
              <a:buChar char="§"/>
            </a:pPr>
            <a:r>
              <a:rPr lang="en-IN" sz="2000" dirty="0">
                <a:latin typeface="+mj-lt"/>
              </a:rPr>
              <a:t>Hadoop is now a core part of the computing infrastructure for companies such as Yahoo, Facebook, </a:t>
            </a:r>
            <a:r>
              <a:rPr lang="en-IN" sz="2000" dirty="0" err="1">
                <a:latin typeface="+mj-lt"/>
              </a:rPr>
              <a:t>Linkedn</a:t>
            </a:r>
            <a:r>
              <a:rPr lang="en-IN" sz="2000" dirty="0">
                <a:latin typeface="+mj-lt"/>
              </a:rPr>
              <a:t>, Twitter, etc. </a:t>
            </a:r>
            <a:endParaRPr lang="en-US" sz="2000" dirty="0">
              <a:latin typeface="+mj-lt"/>
            </a:endParaRPr>
          </a:p>
        </p:txBody>
      </p:sp>
    </p:spTree>
    <p:extLst>
      <p:ext uri="{BB962C8B-B14F-4D97-AF65-F5344CB8AC3E}">
        <p14:creationId xmlns:p14="http://schemas.microsoft.com/office/powerpoint/2010/main" val="291330099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5895D-0F0C-24BE-88F8-60E6E3DC002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F38BF63-E54F-1DDD-36A0-64D2389E736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CFD1674-397A-5C6A-95BA-81A2FB53C064}"/>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6C45B01E-71CE-542C-F055-EF7F7463B2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E2DB52F-8DA3-FC29-E5D3-6739CB7A264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778A9B13-6903-BEF6-A7CC-5222F6DF34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D68CC04C-306E-047C-705F-F95F2F4C7C8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60AF307E-D99F-7F0C-3967-71E731ADF38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2BD427D-27FC-7026-AEC2-F5E56139E268}"/>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72CB403-D145-F01C-75F8-5F8186B8B17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DC48F83-9700-CEB2-6519-3CAFCF5D774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pic>
        <p:nvPicPr>
          <p:cNvPr id="8" name="Content Placeholder 7">
            <a:extLst>
              <a:ext uri="{FF2B5EF4-FFF2-40B4-BE49-F238E27FC236}">
                <a16:creationId xmlns:a16="http://schemas.microsoft.com/office/drawing/2014/main" id="{9E37CD17-7C0F-2150-050C-27870F5FD011}"/>
              </a:ext>
            </a:extLst>
          </p:cNvPr>
          <p:cNvPicPr>
            <a:picLocks noGrp="1" noChangeAspect="1"/>
          </p:cNvPicPr>
          <p:nvPr>
            <p:ph idx="1"/>
          </p:nvPr>
        </p:nvPicPr>
        <p:blipFill>
          <a:blip r:embed="rId7"/>
          <a:stretch>
            <a:fillRect/>
          </a:stretch>
        </p:blipFill>
        <p:spPr>
          <a:xfrm>
            <a:off x="2140946" y="1052736"/>
            <a:ext cx="4237515" cy="3155867"/>
          </a:xfrm>
        </p:spPr>
      </p:pic>
      <p:sp>
        <p:nvSpPr>
          <p:cNvPr id="15" name="TextBox 14">
            <a:extLst>
              <a:ext uri="{FF2B5EF4-FFF2-40B4-BE49-F238E27FC236}">
                <a16:creationId xmlns:a16="http://schemas.microsoft.com/office/drawing/2014/main" id="{A5AB88E5-C9CC-8681-E275-8F685DC41CB0}"/>
              </a:ext>
            </a:extLst>
          </p:cNvPr>
          <p:cNvSpPr txBox="1"/>
          <p:nvPr/>
        </p:nvSpPr>
        <p:spPr>
          <a:xfrm>
            <a:off x="3203848" y="4342536"/>
            <a:ext cx="1728192" cy="369332"/>
          </a:xfrm>
          <a:prstGeom prst="rect">
            <a:avLst/>
          </a:prstGeom>
          <a:noFill/>
        </p:spPr>
        <p:txBody>
          <a:bodyPr wrap="square">
            <a:spAutoFit/>
          </a:bodyPr>
          <a:lstStyle/>
          <a:p>
            <a:r>
              <a:rPr lang="en-US" dirty="0"/>
              <a:t>Figure : Hadoop </a:t>
            </a:r>
          </a:p>
        </p:txBody>
      </p:sp>
    </p:spTree>
    <p:extLst>
      <p:ext uri="{BB962C8B-B14F-4D97-AF65-F5344CB8AC3E}">
        <p14:creationId xmlns:p14="http://schemas.microsoft.com/office/powerpoint/2010/main" val="2510716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F8367-B570-4C5F-757C-F93807EDE04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0E64367-CD25-CE92-5607-F2BD6CB1F2A7}"/>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962991F8-D78C-1BE6-0AA2-BD1BCE987108}"/>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E8B9A255-5CD9-5C46-C01B-293FA00305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11D0D7C-D5E1-2DD5-304A-359BE156B7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C661262E-1E72-0A99-71BD-6FCAC72520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031C0E77-773B-7729-6256-9445E2E4482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AECE4AA1-B823-0456-4122-8E449AA816A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C1C7F56-5EF3-5FB2-72D7-571A8669731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44F2314-3E66-F699-6FDE-B1F0719C0139}"/>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5A4E03F9-B699-3B70-9D3F-8F882893C87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2" name="Title 1">
            <a:extLst>
              <a:ext uri="{FF2B5EF4-FFF2-40B4-BE49-F238E27FC236}">
                <a16:creationId xmlns:a16="http://schemas.microsoft.com/office/drawing/2014/main" id="{54D7CFEE-E6F9-ED12-0DCD-09BCEDE7E3B9}"/>
              </a:ext>
            </a:extLst>
          </p:cNvPr>
          <p:cNvSpPr>
            <a:spLocks noGrp="1"/>
          </p:cNvSpPr>
          <p:nvPr>
            <p:ph type="title"/>
          </p:nvPr>
        </p:nvSpPr>
        <p:spPr>
          <a:xfrm>
            <a:off x="107504" y="746496"/>
            <a:ext cx="8229600" cy="414655"/>
          </a:xfrm>
        </p:spPr>
        <p:txBody>
          <a:bodyPr>
            <a:normAutofit/>
          </a:bodyPr>
          <a:lstStyle/>
          <a:p>
            <a:pPr algn="l"/>
            <a:r>
              <a:rPr lang="en-US" sz="2000" b="1" dirty="0">
                <a:solidFill>
                  <a:schemeClr val="tx2"/>
                </a:solidFill>
              </a:rPr>
              <a:t>Features of Hadoop </a:t>
            </a:r>
          </a:p>
        </p:txBody>
      </p:sp>
      <p:sp>
        <p:nvSpPr>
          <p:cNvPr id="8" name="Content Placeholder 7">
            <a:extLst>
              <a:ext uri="{FF2B5EF4-FFF2-40B4-BE49-F238E27FC236}">
                <a16:creationId xmlns:a16="http://schemas.microsoft.com/office/drawing/2014/main" id="{8A1EBD5E-C6F5-8009-2DED-EA8700F3B122}"/>
              </a:ext>
            </a:extLst>
          </p:cNvPr>
          <p:cNvSpPr>
            <a:spLocks noGrp="1"/>
          </p:cNvSpPr>
          <p:nvPr>
            <p:ph idx="1"/>
          </p:nvPr>
        </p:nvSpPr>
        <p:spPr>
          <a:xfrm>
            <a:off x="107503" y="1184629"/>
            <a:ext cx="8943913" cy="5110131"/>
          </a:xfrm>
        </p:spPr>
        <p:txBody>
          <a:bodyPr>
            <a:noAutofit/>
          </a:bodyPr>
          <a:lstStyle/>
          <a:p>
            <a:pPr marL="274638" indent="-274638" algn="just">
              <a:lnSpc>
                <a:spcPts val="2600"/>
              </a:lnSpc>
              <a:spcBef>
                <a:spcPts val="0"/>
              </a:spcBef>
              <a:buFont typeface="+mj-lt"/>
              <a:buAutoNum type="arabicPeriod"/>
            </a:pPr>
            <a:r>
              <a:rPr lang="en-IN" sz="1900" b="0" i="0" u="none" strike="noStrike" baseline="0" dirty="0">
                <a:latin typeface="+mj-lt"/>
              </a:rPr>
              <a:t>It is optimized to handle massive quantities of structured, semi-structured, and unstructured data, using commodity hardware, that is, relatively inexpensive computers.</a:t>
            </a:r>
          </a:p>
          <a:p>
            <a:pPr marL="274638" indent="-274638" algn="just">
              <a:lnSpc>
                <a:spcPts val="2600"/>
              </a:lnSpc>
              <a:spcBef>
                <a:spcPts val="0"/>
              </a:spcBef>
              <a:buFont typeface="+mj-lt"/>
              <a:buAutoNum type="arabicPeriod"/>
            </a:pPr>
            <a:r>
              <a:rPr lang="en-IN" sz="1900" b="0" i="0" u="none" strike="noStrike" baseline="0" dirty="0">
                <a:latin typeface="+mj-lt"/>
              </a:rPr>
              <a:t>Hadoop has a shared nothing architecture.</a:t>
            </a:r>
          </a:p>
          <a:p>
            <a:pPr marL="274638" indent="-274638" algn="just">
              <a:lnSpc>
                <a:spcPts val="2600"/>
              </a:lnSpc>
              <a:spcBef>
                <a:spcPts val="0"/>
              </a:spcBef>
              <a:buFont typeface="+mj-lt"/>
              <a:buAutoNum type="arabicPeriod"/>
            </a:pPr>
            <a:r>
              <a:rPr lang="en-IN" sz="1900" b="0" i="0" u="none" strike="noStrike" baseline="0" dirty="0">
                <a:latin typeface="+mj-lt"/>
              </a:rPr>
              <a:t>It replicates its data across multiple computers so that if one goes down, the data can still be processed from another machine that stores its replica.</a:t>
            </a:r>
          </a:p>
          <a:p>
            <a:pPr marL="274638" indent="-274638" algn="just">
              <a:lnSpc>
                <a:spcPts val="2600"/>
              </a:lnSpc>
              <a:spcBef>
                <a:spcPts val="0"/>
              </a:spcBef>
              <a:buFont typeface="+mj-lt"/>
              <a:buAutoNum type="arabicPeriod"/>
            </a:pPr>
            <a:r>
              <a:rPr lang="en-IN" sz="1900" b="0" i="0" u="none" strike="noStrike" baseline="0" dirty="0">
                <a:latin typeface="+mj-lt"/>
              </a:rPr>
              <a:t>Hadoop is for high throughput rather than low latency. It is a batch operation handling massive quantities of data; therefore the response time is not immediate.</a:t>
            </a:r>
          </a:p>
          <a:p>
            <a:pPr marL="274638" indent="-274638" algn="just">
              <a:lnSpc>
                <a:spcPts val="2600"/>
              </a:lnSpc>
              <a:spcBef>
                <a:spcPts val="0"/>
              </a:spcBef>
              <a:buFont typeface="+mj-lt"/>
              <a:buAutoNum type="arabicPeriod"/>
            </a:pPr>
            <a:r>
              <a:rPr lang="en-IN" sz="1900" b="0" i="0" u="none" strike="noStrike" baseline="0" dirty="0">
                <a:latin typeface="+mj-lt"/>
              </a:rPr>
              <a:t>It complements On-Line Transaction Processing (OLTP) and On-Line Analytical Processing (OLAP). However, it is not a replacement for a relational database management system.</a:t>
            </a:r>
          </a:p>
          <a:p>
            <a:pPr marL="274638" indent="-274638" algn="just">
              <a:lnSpc>
                <a:spcPts val="2600"/>
              </a:lnSpc>
              <a:spcBef>
                <a:spcPts val="0"/>
              </a:spcBef>
              <a:buFont typeface="+mj-lt"/>
              <a:buAutoNum type="arabicPeriod"/>
            </a:pPr>
            <a:r>
              <a:rPr lang="en-IN" sz="1900" b="0" i="0" u="none" strike="noStrike" baseline="0" dirty="0">
                <a:latin typeface="+mj-lt"/>
              </a:rPr>
              <a:t>It is NOT good when work cannot be parallelized or when there are dependencies within the data.</a:t>
            </a:r>
          </a:p>
          <a:p>
            <a:pPr marL="274638" indent="-274638" algn="just">
              <a:lnSpc>
                <a:spcPts val="2600"/>
              </a:lnSpc>
              <a:spcBef>
                <a:spcPts val="0"/>
              </a:spcBef>
              <a:buFont typeface="+mj-lt"/>
              <a:buAutoNum type="arabicPeriod"/>
            </a:pPr>
            <a:r>
              <a:rPr lang="en-IN" sz="1900" b="0" i="0" u="none" strike="noStrike" baseline="0" dirty="0">
                <a:latin typeface="+mj-lt"/>
              </a:rPr>
              <a:t>It is NOT good for processing small files. It works best with huge data files and datasets.</a:t>
            </a:r>
            <a:endParaRPr lang="en-US" sz="1900" dirty="0">
              <a:latin typeface="+mj-lt"/>
            </a:endParaRPr>
          </a:p>
        </p:txBody>
      </p:sp>
    </p:spTree>
    <p:extLst>
      <p:ext uri="{BB962C8B-B14F-4D97-AF65-F5344CB8AC3E}">
        <p14:creationId xmlns:p14="http://schemas.microsoft.com/office/powerpoint/2010/main" val="41688781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B76B7-215A-E10F-0EEA-7D1C7DE4A3C9}"/>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CD628591-1983-6021-AD13-197C4C7F09E6}"/>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0E846226-0B08-D98D-FFD0-424ED4A1613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B01C8E3-232B-81E7-48CB-2062AADB9E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758DCAEE-9DE2-3D18-199E-1F0990AC9BA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914EAE4D-3BB0-4F44-21C4-B59DC9F413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C774867E-31DA-D916-74E3-8C2E9494872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B535DD0-CEA9-D145-A3A7-C094A48D05C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5D35B610-DB70-E637-8E23-13733FDB5B9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EB0A813B-15AC-E3EA-2A5D-03A27C464764}"/>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FB606282-9C8D-860B-49A1-A389910D1727}"/>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34D77B5F-B5DF-3F55-BCFB-065D6863DBED}"/>
              </a:ext>
            </a:extLst>
          </p:cNvPr>
          <p:cNvSpPr>
            <a:spLocks noGrp="1"/>
          </p:cNvSpPr>
          <p:nvPr>
            <p:ph type="title"/>
          </p:nvPr>
        </p:nvSpPr>
        <p:spPr>
          <a:xfrm>
            <a:off x="0" y="776424"/>
            <a:ext cx="8229600" cy="260139"/>
          </a:xfrm>
        </p:spPr>
        <p:txBody>
          <a:bodyPr>
            <a:normAutofit fontScale="90000"/>
          </a:bodyPr>
          <a:lstStyle/>
          <a:p>
            <a:pPr algn="l"/>
            <a:r>
              <a:rPr lang="en-US" sz="2000" b="1" dirty="0">
                <a:solidFill>
                  <a:schemeClr val="tx2"/>
                </a:solidFill>
              </a:rPr>
              <a:t>Key Advantages of Hadoop </a:t>
            </a:r>
          </a:p>
        </p:txBody>
      </p:sp>
      <p:pic>
        <p:nvPicPr>
          <p:cNvPr id="15" name="Picture 14">
            <a:extLst>
              <a:ext uri="{FF2B5EF4-FFF2-40B4-BE49-F238E27FC236}">
                <a16:creationId xmlns:a16="http://schemas.microsoft.com/office/drawing/2014/main" id="{65A4A610-F7B2-C00A-3593-EF0DB44A8756}"/>
              </a:ext>
            </a:extLst>
          </p:cNvPr>
          <p:cNvPicPr>
            <a:picLocks noChangeAspect="1"/>
          </p:cNvPicPr>
          <p:nvPr/>
        </p:nvPicPr>
        <p:blipFill>
          <a:blip r:embed="rId7"/>
          <a:stretch>
            <a:fillRect/>
          </a:stretch>
        </p:blipFill>
        <p:spPr>
          <a:xfrm>
            <a:off x="307663" y="1224465"/>
            <a:ext cx="6281756" cy="4104635"/>
          </a:xfrm>
          <a:prstGeom prst="rect">
            <a:avLst/>
          </a:prstGeom>
        </p:spPr>
      </p:pic>
    </p:spTree>
    <p:extLst>
      <p:ext uri="{BB962C8B-B14F-4D97-AF65-F5344CB8AC3E}">
        <p14:creationId xmlns:p14="http://schemas.microsoft.com/office/powerpoint/2010/main" val="1405987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BF9C5-B495-A6DE-BC37-4D0CA7AB7246}"/>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3D61D46-184A-9900-BA4B-188C58BB7C3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356F29EE-CC3F-0663-9B9B-34723E0D52B5}"/>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8876F589-CCC2-501B-6FE0-9D545C8703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33EF6F14-9401-FD62-B367-D4E9939F0A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8556305-9CCD-C5A8-9074-D00E7A2864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AE14F6E-26FA-7554-65F5-FD1BEE75763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35C5035B-3E5C-326A-C3F7-76599BC7750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FDE128F3-27E7-04E2-3341-1DA5B9832B6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A173DFA-3A97-7D19-027E-349024B1A0E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141000E-CFA2-2C55-A2DD-CA75FA09DA0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094F359-9BD7-FD40-EFC2-22FABC2BB106}"/>
              </a:ext>
            </a:extLst>
          </p:cNvPr>
          <p:cNvSpPr>
            <a:spLocks noGrp="1"/>
          </p:cNvSpPr>
          <p:nvPr>
            <p:ph type="title"/>
          </p:nvPr>
        </p:nvSpPr>
        <p:spPr>
          <a:xfrm>
            <a:off x="9236" y="780340"/>
            <a:ext cx="8229600" cy="534313"/>
          </a:xfrm>
        </p:spPr>
        <p:txBody>
          <a:bodyPr>
            <a:normAutofit/>
          </a:bodyPr>
          <a:lstStyle/>
          <a:p>
            <a:pPr algn="l"/>
            <a:r>
              <a:rPr lang="en-IN" sz="2000" b="1" dirty="0">
                <a:solidFill>
                  <a:srgbClr val="002060"/>
                </a:solidFill>
                <a:latin typeface="Times New Roman" panose="02020603050405020304" pitchFamily="18" charset="0"/>
                <a:cs typeface="Times New Roman" panose="02020603050405020304" pitchFamily="18" charset="0"/>
              </a:rPr>
              <a:t>Structured Data</a:t>
            </a:r>
            <a:endParaRPr lang="en-US" sz="2000" b="1" dirty="0">
              <a:solidFill>
                <a:srgbClr val="002060"/>
              </a:solidFill>
              <a:latin typeface="Times New Roman" panose="02020603050405020304" pitchFamily="18" charset="0"/>
              <a:cs typeface="Times New Roman" panose="02020603050405020304" pitchFamily="18" charset="0"/>
            </a:endParaRPr>
          </a:p>
        </p:txBody>
      </p:sp>
      <p:sp>
        <p:nvSpPr>
          <p:cNvPr id="8" name="Content Placeholder 7">
            <a:extLst>
              <a:ext uri="{FF2B5EF4-FFF2-40B4-BE49-F238E27FC236}">
                <a16:creationId xmlns:a16="http://schemas.microsoft.com/office/drawing/2014/main" id="{38EC7A7F-2750-03AF-56C5-BA112BF362E8}"/>
              </a:ext>
            </a:extLst>
          </p:cNvPr>
          <p:cNvSpPr>
            <a:spLocks noGrp="1"/>
          </p:cNvSpPr>
          <p:nvPr>
            <p:ph idx="1"/>
          </p:nvPr>
        </p:nvSpPr>
        <p:spPr>
          <a:xfrm>
            <a:off x="56038" y="1282450"/>
            <a:ext cx="9031924" cy="5023956"/>
          </a:xfrm>
        </p:spPr>
        <p:txBody>
          <a:bodyPr>
            <a:noAutofit/>
          </a:bodyPr>
          <a:lstStyle/>
          <a:p>
            <a:pPr algn="just">
              <a:lnSpc>
                <a:spcPct val="150000"/>
              </a:lnSpc>
              <a:spcBef>
                <a:spcPts val="0"/>
              </a:spcBef>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Most of the structured data is held in RDBMS.</a:t>
            </a:r>
          </a:p>
          <a:p>
            <a:pPr algn="just">
              <a:lnSpc>
                <a:spcPct val="150000"/>
              </a:lnSpc>
              <a:spcBef>
                <a:spcPts val="0"/>
              </a:spcBef>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 An RDBMS conforms to the relational data model wherein the data is stored in rows/columns.</a:t>
            </a:r>
          </a:p>
          <a:p>
            <a:pPr algn="just">
              <a:lnSpc>
                <a:spcPct val="150000"/>
              </a:lnSpc>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The number of rows/records/tuples in a relation is called the </a:t>
            </a:r>
            <a:r>
              <a:rPr lang="en-IN" sz="2000" b="0" i="0" u="none" strike="noStrike" baseline="0" dirty="0">
                <a:solidFill>
                  <a:schemeClr val="accent2">
                    <a:lumMod val="75000"/>
                  </a:schemeClr>
                </a:solidFill>
                <a:latin typeface="Times New Roman" panose="02020603050405020304" pitchFamily="18" charset="0"/>
                <a:cs typeface="Times New Roman" panose="02020603050405020304" pitchFamily="18" charset="0"/>
              </a:rPr>
              <a:t>cardinality of a relation </a:t>
            </a:r>
            <a:r>
              <a:rPr lang="en-IN" sz="2000" b="0" i="0" u="none" strike="noStrike" baseline="0" dirty="0">
                <a:latin typeface="Times New Roman" panose="02020603050405020304" pitchFamily="18" charset="0"/>
                <a:cs typeface="Times New Roman" panose="02020603050405020304" pitchFamily="18" charset="0"/>
              </a:rPr>
              <a:t>and the number of columns s referred to as the </a:t>
            </a:r>
            <a:r>
              <a:rPr lang="en-IN" sz="2000" dirty="0">
                <a:solidFill>
                  <a:schemeClr val="accent2">
                    <a:lumMod val="75000"/>
                  </a:schemeClr>
                </a:solidFill>
                <a:latin typeface="Times New Roman" panose="02020603050405020304" pitchFamily="18" charset="0"/>
                <a:cs typeface="Times New Roman" panose="02020603050405020304" pitchFamily="18" charset="0"/>
              </a:rPr>
              <a:t>degree of a relation.</a:t>
            </a:r>
          </a:p>
          <a:p>
            <a:pPr algn="just">
              <a:lnSpc>
                <a:spcPct val="150000"/>
              </a:lnSpc>
              <a:buFont typeface="Wingdings" panose="05000000000000000000" pitchFamily="2" charset="2"/>
              <a:buChar char="§"/>
            </a:pPr>
            <a:r>
              <a:rPr lang="en-IN" sz="2000" dirty="0">
                <a:latin typeface="Times New Roman" panose="02020603050405020304" pitchFamily="18" charset="0"/>
                <a:cs typeface="Times New Roman" panose="02020603050405020304" pitchFamily="18" charset="0"/>
              </a:rPr>
              <a:t>The first step is the design of a relation/table</a:t>
            </a:r>
            <a:r>
              <a:rPr lang="en-IN" sz="2000" b="0" i="0" u="none" strike="noStrike" baseline="0" dirty="0">
                <a:latin typeface="Times New Roman" panose="02020603050405020304" pitchFamily="18" charset="0"/>
                <a:cs typeface="Times New Roman" panose="02020603050405020304" pitchFamily="18" charset="0"/>
              </a:rPr>
              <a:t>, the fields/columns to store the data, the type of data that will be stored [number (integer or real), alphabets, date, Boolean, etc.]. </a:t>
            </a:r>
          </a:p>
        </p:txBody>
      </p:sp>
    </p:spTree>
    <p:extLst>
      <p:ext uri="{BB962C8B-B14F-4D97-AF65-F5344CB8AC3E}">
        <p14:creationId xmlns:p14="http://schemas.microsoft.com/office/powerpoint/2010/main" val="388846779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C2A60-CA90-36E0-EC18-94C23F5BE7A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912EE63-7CCC-16A8-0ED6-4F9E57F62D38}"/>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6659126B-0547-0F83-0F9E-BCF5B7288046}"/>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330581DA-B3BA-9E0F-DE70-57D04E86F7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4A1973AC-7DB4-3490-7580-137ACB00E6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97502A3-A0F7-3671-4950-EFBF8727C8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BC6CD92D-C7A5-890A-D038-F99B6723E60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8E64CE7-FBEC-5443-865D-AAB519932EF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45E4359-DF17-6E30-78B3-1EBCD1FF2DCE}"/>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AC6CAE3E-646A-2D62-5472-32A5BFFFE30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6169D538-7048-ED0C-DDE1-A9EF6B88856E}"/>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C36CF40B-3E9A-88D1-F8D3-6E5C7EDA2E16}"/>
              </a:ext>
            </a:extLst>
          </p:cNvPr>
          <p:cNvSpPr>
            <a:spLocks noGrp="1"/>
          </p:cNvSpPr>
          <p:nvPr>
            <p:ph idx="1"/>
          </p:nvPr>
        </p:nvSpPr>
        <p:spPr>
          <a:xfrm>
            <a:off x="100043" y="915063"/>
            <a:ext cx="8943913" cy="5110131"/>
          </a:xfrm>
        </p:spPr>
        <p:txBody>
          <a:bodyPr>
            <a:noAutofit/>
          </a:bodyPr>
          <a:lstStyle/>
          <a:p>
            <a:pPr algn="just">
              <a:lnSpc>
                <a:spcPct val="150000"/>
              </a:lnSpc>
              <a:spcBef>
                <a:spcPts val="0"/>
              </a:spcBef>
              <a:buFont typeface="+mj-lt"/>
              <a:buAutoNum type="arabicPeriod"/>
            </a:pPr>
            <a:r>
              <a:rPr lang="en-IN" sz="1900" b="1" i="0" u="none" strike="noStrike" baseline="0" dirty="0">
                <a:latin typeface="+mj-lt"/>
              </a:rPr>
              <a:t>Stores data in its native format: </a:t>
            </a:r>
            <a:r>
              <a:rPr lang="en-IN" sz="1900" b="0" i="0" u="none" strike="noStrike" baseline="0" dirty="0">
                <a:latin typeface="+mj-lt"/>
              </a:rPr>
              <a:t>Hadoop’s data storage framework (HDFS — Hadoop Distributed File System) can store data in its native format. There is no structure that is imposed while keying in data or storing data. HDFS is pretty much schema-less. It is only later when the data needs to be processed that structure is imposed on the raw data.</a:t>
            </a:r>
          </a:p>
          <a:p>
            <a:pPr algn="just">
              <a:lnSpc>
                <a:spcPct val="150000"/>
              </a:lnSpc>
              <a:spcBef>
                <a:spcPts val="0"/>
              </a:spcBef>
              <a:buFont typeface="+mj-lt"/>
              <a:buAutoNum type="arabicPeriod"/>
            </a:pPr>
            <a:r>
              <a:rPr lang="en-IN" sz="1900" b="1" i="0" u="none" strike="noStrike" baseline="0" dirty="0">
                <a:latin typeface="+mj-lt"/>
              </a:rPr>
              <a:t>Scalable: </a:t>
            </a:r>
            <a:r>
              <a:rPr lang="en-IN" sz="1900" b="0" i="0" u="none" strike="noStrike" baseline="0" dirty="0">
                <a:latin typeface="+mj-lt"/>
              </a:rPr>
              <a:t>Hadoop can store and distribute very large datasets (involving thousands of terabytes of data) across hundreds of inexpensive servers that operate in parallel.</a:t>
            </a:r>
          </a:p>
          <a:p>
            <a:pPr algn="just">
              <a:lnSpc>
                <a:spcPct val="150000"/>
              </a:lnSpc>
              <a:spcBef>
                <a:spcPts val="0"/>
              </a:spcBef>
              <a:buFont typeface="+mj-lt"/>
              <a:buAutoNum type="arabicPeriod"/>
            </a:pPr>
            <a:r>
              <a:rPr lang="en-IN" sz="1900" b="1" i="0" u="none" strike="noStrike" baseline="0" dirty="0">
                <a:latin typeface="+mj-lt"/>
              </a:rPr>
              <a:t>Cost-effective: </a:t>
            </a:r>
            <a:r>
              <a:rPr lang="en-IN" sz="1900" b="0" i="0" u="none" strike="noStrike" baseline="0" dirty="0">
                <a:latin typeface="+mj-lt"/>
              </a:rPr>
              <a:t>Owing to its scale-out architecture, Hadoop has a much reduced cost/terabyte of </a:t>
            </a:r>
            <a:r>
              <a:rPr lang="en-US" sz="1900" b="0" i="0" u="none" strike="noStrike" baseline="0" dirty="0">
                <a:latin typeface="+mj-lt"/>
              </a:rPr>
              <a:t>storage and processing. </a:t>
            </a:r>
          </a:p>
          <a:p>
            <a:pPr marL="0" indent="0" algn="just">
              <a:lnSpc>
                <a:spcPct val="150000"/>
              </a:lnSpc>
              <a:spcBef>
                <a:spcPts val="0"/>
              </a:spcBef>
              <a:buNone/>
            </a:pPr>
            <a:endParaRPr lang="en-US" sz="1900" dirty="0">
              <a:latin typeface="+mj-lt"/>
            </a:endParaRPr>
          </a:p>
        </p:txBody>
      </p:sp>
    </p:spTree>
    <p:extLst>
      <p:ext uri="{BB962C8B-B14F-4D97-AF65-F5344CB8AC3E}">
        <p14:creationId xmlns:p14="http://schemas.microsoft.com/office/powerpoint/2010/main" val="351676867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32C96-FA34-3FBF-ED5D-AD5B91AB7F20}"/>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D6C4330C-A59F-75EC-6FC9-CD91DFCB16C4}"/>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29DE15F-EEE3-0844-9078-5BC411930EA7}"/>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2B4EC668-D4B1-C35D-BB4A-AD7B47623D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20058A1B-C1CD-EF92-E272-C3B7929A3F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9BD1874-6CE1-4CC8-48E4-EC151A10DF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BDEEC48-2729-23FF-4618-46B06B8887E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8288E620-318B-EE66-1AC4-264F09908888}"/>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A6BF6F52-77E5-BB8F-2806-03C5453BA3E3}"/>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842253EC-5A1A-50B6-AEC5-5B7DDE4BDFF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BA42E84-6840-87C9-5149-1C64EDE1908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E5E3A7BA-520C-6C46-C0A1-125A87D16D10}"/>
              </a:ext>
            </a:extLst>
          </p:cNvPr>
          <p:cNvSpPr>
            <a:spLocks noGrp="1"/>
          </p:cNvSpPr>
          <p:nvPr>
            <p:ph idx="1"/>
          </p:nvPr>
        </p:nvSpPr>
        <p:spPr>
          <a:xfrm>
            <a:off x="179511" y="848892"/>
            <a:ext cx="8871905" cy="5277271"/>
          </a:xfrm>
        </p:spPr>
        <p:txBody>
          <a:bodyPr>
            <a:normAutofit/>
          </a:bodyPr>
          <a:lstStyle/>
          <a:p>
            <a:pPr algn="just">
              <a:lnSpc>
                <a:spcPct val="150000"/>
              </a:lnSpc>
              <a:spcBef>
                <a:spcPts val="0"/>
              </a:spcBef>
              <a:buFont typeface="+mj-lt"/>
              <a:buAutoNum type="arabicPeriod" startAt="3"/>
            </a:pPr>
            <a:r>
              <a:rPr lang="en-IN" sz="1800" b="1" i="0" u="none" strike="noStrike" baseline="0" dirty="0">
                <a:latin typeface="+mj-lt"/>
              </a:rPr>
              <a:t>Resilient to failure: </a:t>
            </a:r>
            <a:r>
              <a:rPr lang="en-IN" sz="1800" b="0" i="0" u="none" strike="noStrike" baseline="0" dirty="0">
                <a:latin typeface="+mj-lt"/>
              </a:rPr>
              <a:t>Hadoop is fault-tolerant. It practices replication of data diligently which means whenever data is sent to any node, the same data also gets replicated to other nodes in the cluster, thereby ensuring that in the event of a node failure, there will always be another copy of data available for use. </a:t>
            </a:r>
          </a:p>
          <a:p>
            <a:pPr algn="just">
              <a:lnSpc>
                <a:spcPct val="150000"/>
              </a:lnSpc>
              <a:spcBef>
                <a:spcPts val="0"/>
              </a:spcBef>
              <a:buFont typeface="+mj-lt"/>
              <a:buAutoNum type="arabicPeriod" startAt="3"/>
            </a:pPr>
            <a:r>
              <a:rPr lang="en-IN" sz="1800" b="1" i="0" u="none" strike="noStrike" baseline="0" dirty="0">
                <a:latin typeface="+mj-lt"/>
              </a:rPr>
              <a:t>Flexibility:</a:t>
            </a:r>
            <a:r>
              <a:rPr lang="en-IN" sz="1800" b="0" i="0" u="none" strike="noStrike" baseline="0" dirty="0">
                <a:latin typeface="+mj-lt"/>
              </a:rPr>
              <a:t> One of the key advantages of Hadoop is its ability to work with all kinds of data: structured, semi-structured, and unstructured data. It can help derive meaningful business insights from email conversations, social media data, click-stream data, etc. It can be put to several purposes such as log </a:t>
            </a:r>
            <a:r>
              <a:rPr lang="en-US" sz="1800" b="0" i="0" u="none" strike="noStrike" baseline="0" dirty="0">
                <a:latin typeface="+mj-lt"/>
              </a:rPr>
              <a:t>analysis, data mining, recommendation systems, market campaign analysis, etc. </a:t>
            </a:r>
          </a:p>
          <a:p>
            <a:pPr algn="just">
              <a:lnSpc>
                <a:spcPct val="150000"/>
              </a:lnSpc>
              <a:spcBef>
                <a:spcPts val="0"/>
              </a:spcBef>
              <a:buFont typeface="+mj-lt"/>
              <a:buAutoNum type="arabicPeriod" startAt="3"/>
            </a:pPr>
            <a:r>
              <a:rPr lang="en-IN" sz="1800" b="1" i="0" u="none" strike="noStrike" baseline="0" dirty="0">
                <a:latin typeface="+mj-lt"/>
              </a:rPr>
              <a:t>Fast:</a:t>
            </a:r>
            <a:r>
              <a:rPr lang="en-IN" sz="1800" b="0" i="0" u="none" strike="noStrike" baseline="0" dirty="0">
                <a:latin typeface="+mj-lt"/>
              </a:rPr>
              <a:t> Processing is extremely fast in Hadoop as compared to other conventional systems owing to the </a:t>
            </a:r>
            <a:r>
              <a:rPr lang="en-US" sz="1800" b="0" i="0" u="none" strike="noStrike" baseline="0" dirty="0">
                <a:latin typeface="+mj-lt"/>
              </a:rPr>
              <a:t>“move code to data” paradigm.</a:t>
            </a:r>
          </a:p>
          <a:p>
            <a:pPr marL="0" indent="0" algn="just">
              <a:lnSpc>
                <a:spcPct val="150000"/>
              </a:lnSpc>
              <a:spcBef>
                <a:spcPts val="0"/>
              </a:spcBef>
              <a:buNone/>
            </a:pPr>
            <a:endParaRPr lang="en-US" dirty="0">
              <a:latin typeface="+mj-lt"/>
            </a:endParaRPr>
          </a:p>
        </p:txBody>
      </p:sp>
    </p:spTree>
    <p:extLst>
      <p:ext uri="{BB962C8B-B14F-4D97-AF65-F5344CB8AC3E}">
        <p14:creationId xmlns:p14="http://schemas.microsoft.com/office/powerpoint/2010/main" val="9007516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25E4C-A999-7971-698A-BA2243A1065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A5FA004D-0EB2-56BE-47D5-396976E4DD70}"/>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4ECB910-02B1-5894-EBFE-1103A459B50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0E529500-DA27-3266-6B2F-37BDB4707E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3DCA31B-3CC3-DBFC-857D-0463B3B2C03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2D17215F-3D82-FA84-FD5B-38273B2577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7692240-65A4-2BAC-B7B7-AB0804BD828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034EF3DF-DB71-2900-1BE4-DAFF2B7FB14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B4F1320-CADD-1093-790F-039185A1E980}"/>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7DEE54D3-8648-5D97-BA50-74EE1C2C60B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2ED1FA80-D67A-479E-749F-0C4A6E3099D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BC4E3689-F98A-8A21-2D22-02F03446EEA5}"/>
              </a:ext>
            </a:extLst>
          </p:cNvPr>
          <p:cNvSpPr>
            <a:spLocks noGrp="1"/>
          </p:cNvSpPr>
          <p:nvPr>
            <p:ph type="title"/>
          </p:nvPr>
        </p:nvSpPr>
        <p:spPr>
          <a:xfrm>
            <a:off x="-28899" y="700567"/>
            <a:ext cx="8229600" cy="414655"/>
          </a:xfrm>
        </p:spPr>
        <p:txBody>
          <a:bodyPr>
            <a:normAutofit/>
          </a:bodyPr>
          <a:lstStyle/>
          <a:p>
            <a:pPr algn="l"/>
            <a:r>
              <a:rPr lang="en-US" sz="2000" b="1" dirty="0">
                <a:solidFill>
                  <a:schemeClr val="tx2"/>
                </a:solidFill>
              </a:rPr>
              <a:t>Versions of Hadoop </a:t>
            </a:r>
          </a:p>
        </p:txBody>
      </p:sp>
      <p:sp>
        <p:nvSpPr>
          <p:cNvPr id="14" name="Content Placeholder 13">
            <a:extLst>
              <a:ext uri="{FF2B5EF4-FFF2-40B4-BE49-F238E27FC236}">
                <a16:creationId xmlns:a16="http://schemas.microsoft.com/office/drawing/2014/main" id="{66C5D345-4E3C-6969-67FA-41FD4D07966C}"/>
              </a:ext>
            </a:extLst>
          </p:cNvPr>
          <p:cNvSpPr>
            <a:spLocks noGrp="1"/>
          </p:cNvSpPr>
          <p:nvPr>
            <p:ph idx="1"/>
          </p:nvPr>
        </p:nvSpPr>
        <p:spPr>
          <a:xfrm>
            <a:off x="111419" y="1150301"/>
            <a:ext cx="8712968" cy="4830518"/>
          </a:xfrm>
        </p:spPr>
        <p:txBody>
          <a:bodyPr>
            <a:normAutofit/>
          </a:bodyPr>
          <a:lstStyle/>
          <a:p>
            <a:pPr marL="0" indent="0" algn="just">
              <a:buNone/>
            </a:pPr>
            <a:r>
              <a:rPr lang="en-IN" sz="2000" dirty="0"/>
              <a:t>There are two versions of Hadoop available: </a:t>
            </a:r>
          </a:p>
          <a:p>
            <a:pPr marL="457200" indent="-188913" algn="just">
              <a:buFont typeface="+mj-lt"/>
              <a:buAutoNum type="arabicPeriod"/>
            </a:pPr>
            <a:r>
              <a:rPr lang="en-IN" sz="2000" dirty="0"/>
              <a:t>  Hadoop 1.0 </a:t>
            </a:r>
          </a:p>
          <a:p>
            <a:pPr marL="457200" indent="-188913" algn="just">
              <a:buFont typeface="+mj-lt"/>
              <a:buAutoNum type="arabicPeriod"/>
            </a:pPr>
            <a:r>
              <a:rPr lang="en-IN" sz="2000" dirty="0"/>
              <a:t>  Hadoop 2.0 </a:t>
            </a:r>
            <a:endParaRPr lang="en-US" sz="2000" dirty="0"/>
          </a:p>
        </p:txBody>
      </p:sp>
      <p:pic>
        <p:nvPicPr>
          <p:cNvPr id="8" name="Picture 7">
            <a:extLst>
              <a:ext uri="{FF2B5EF4-FFF2-40B4-BE49-F238E27FC236}">
                <a16:creationId xmlns:a16="http://schemas.microsoft.com/office/drawing/2014/main" id="{E90A1CF1-CA20-A91A-44A9-269E04F05B4E}"/>
              </a:ext>
            </a:extLst>
          </p:cNvPr>
          <p:cNvPicPr>
            <a:picLocks noChangeAspect="1"/>
          </p:cNvPicPr>
          <p:nvPr/>
        </p:nvPicPr>
        <p:blipFill>
          <a:blip r:embed="rId7"/>
          <a:stretch>
            <a:fillRect/>
          </a:stretch>
        </p:blipFill>
        <p:spPr>
          <a:xfrm>
            <a:off x="523568" y="2564903"/>
            <a:ext cx="4198766" cy="2294872"/>
          </a:xfrm>
          <a:prstGeom prst="rect">
            <a:avLst/>
          </a:prstGeom>
        </p:spPr>
      </p:pic>
      <p:pic>
        <p:nvPicPr>
          <p:cNvPr id="15" name="Picture 14">
            <a:extLst>
              <a:ext uri="{FF2B5EF4-FFF2-40B4-BE49-F238E27FC236}">
                <a16:creationId xmlns:a16="http://schemas.microsoft.com/office/drawing/2014/main" id="{F27CB061-1264-425C-0802-36EFF016E5A5}"/>
              </a:ext>
            </a:extLst>
          </p:cNvPr>
          <p:cNvPicPr>
            <a:picLocks noChangeAspect="1"/>
          </p:cNvPicPr>
          <p:nvPr/>
        </p:nvPicPr>
        <p:blipFill>
          <a:blip r:embed="rId8"/>
          <a:stretch>
            <a:fillRect/>
          </a:stretch>
        </p:blipFill>
        <p:spPr>
          <a:xfrm>
            <a:off x="4907779" y="2329735"/>
            <a:ext cx="3696669" cy="2530040"/>
          </a:xfrm>
          <a:prstGeom prst="rect">
            <a:avLst/>
          </a:prstGeom>
        </p:spPr>
      </p:pic>
    </p:spTree>
    <p:extLst>
      <p:ext uri="{BB962C8B-B14F-4D97-AF65-F5344CB8AC3E}">
        <p14:creationId xmlns:p14="http://schemas.microsoft.com/office/powerpoint/2010/main" val="417043996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4F29D-0E68-8AFD-A056-600C542E740D}"/>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09E26D8F-31C6-E90E-99AB-7E4A9CAAB2F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1611C1F5-69BB-C5F3-6E3E-A137F70EE06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1882BE8-B150-154C-3526-F8B929A64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BA0534B-C7AA-8445-F179-FBD83CCB6CF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3D73741D-A756-82DB-EB8C-9003CE0A9A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5E431F5-B3AC-9FBC-68FF-D2C349AB3C3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D36C923-F25D-E176-1513-AA043292AAF0}"/>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D84DC59F-BCC9-49AA-EAAF-EDB3B0358257}"/>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F88ACF3A-9646-7A62-1314-2DE6DB81606F}"/>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603DAF8-EFCB-DCD5-BA26-0A990FB87150}"/>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7DDDBA52-CA42-9219-A02A-37262408F0A9}"/>
              </a:ext>
            </a:extLst>
          </p:cNvPr>
          <p:cNvSpPr>
            <a:spLocks noGrp="1"/>
          </p:cNvSpPr>
          <p:nvPr>
            <p:ph type="title"/>
          </p:nvPr>
        </p:nvSpPr>
        <p:spPr>
          <a:xfrm>
            <a:off x="0" y="776424"/>
            <a:ext cx="8229600" cy="260139"/>
          </a:xfrm>
        </p:spPr>
        <p:txBody>
          <a:bodyPr>
            <a:normAutofit fontScale="90000"/>
          </a:bodyPr>
          <a:lstStyle/>
          <a:p>
            <a:pPr algn="l"/>
            <a:r>
              <a:rPr lang="en-IN" sz="2000" b="1" dirty="0">
                <a:solidFill>
                  <a:schemeClr val="tx2"/>
                </a:solidFill>
              </a:rPr>
              <a:t>Hadoop 1.0</a:t>
            </a:r>
            <a:endParaRPr lang="en-US" sz="2000" b="1" dirty="0">
              <a:solidFill>
                <a:schemeClr val="tx2"/>
              </a:solidFill>
            </a:endParaRPr>
          </a:p>
        </p:txBody>
      </p:sp>
      <p:sp>
        <p:nvSpPr>
          <p:cNvPr id="9" name="Content Placeholder 8">
            <a:extLst>
              <a:ext uri="{FF2B5EF4-FFF2-40B4-BE49-F238E27FC236}">
                <a16:creationId xmlns:a16="http://schemas.microsoft.com/office/drawing/2014/main" id="{667E3DB5-9393-2B87-E468-BEB0C141FA4A}"/>
              </a:ext>
            </a:extLst>
          </p:cNvPr>
          <p:cNvSpPr>
            <a:spLocks noGrp="1"/>
          </p:cNvSpPr>
          <p:nvPr>
            <p:ph idx="1"/>
          </p:nvPr>
        </p:nvSpPr>
        <p:spPr>
          <a:xfrm>
            <a:off x="179512" y="1111486"/>
            <a:ext cx="8712968" cy="5014678"/>
          </a:xfrm>
        </p:spPr>
        <p:txBody>
          <a:bodyPr>
            <a:normAutofit/>
          </a:bodyPr>
          <a:lstStyle/>
          <a:p>
            <a:pPr algn="just">
              <a:buFont typeface="Wingdings" panose="05000000000000000000" pitchFamily="2" charset="2"/>
              <a:buChar char="§"/>
            </a:pPr>
            <a:r>
              <a:rPr lang="en-IN" sz="1900" b="0" i="0" u="none" strike="noStrike" baseline="0" dirty="0">
                <a:latin typeface="+mj-lt"/>
              </a:rPr>
              <a:t>It has two main parts:</a:t>
            </a:r>
          </a:p>
          <a:p>
            <a:pPr algn="just">
              <a:buFont typeface="+mj-lt"/>
              <a:buAutoNum type="arabicPeriod"/>
            </a:pPr>
            <a:r>
              <a:rPr lang="en-IN" sz="1900" b="1" i="0" u="none" strike="noStrike" baseline="0" dirty="0">
                <a:latin typeface="+mj-lt"/>
              </a:rPr>
              <a:t>Data storage framework</a:t>
            </a:r>
            <a:r>
              <a:rPr lang="en-IN" sz="1900" b="0" i="0" u="none" strike="noStrike" baseline="0" dirty="0">
                <a:latin typeface="+mj-lt"/>
              </a:rPr>
              <a:t>: It is a general-purpose file system called Hadoop Distributed File System(HDFS). HDFS is schema-less. It simply stores data files. These data files can be in just about any format. The idea is to store files as close to their original form as possible. This is turn provides the business units and the organization the much needed flexibility and agility without being overly worried by what it can implement. </a:t>
            </a:r>
          </a:p>
          <a:p>
            <a:pPr algn="just">
              <a:buFont typeface="+mj-lt"/>
              <a:buAutoNum type="arabicPeriod"/>
            </a:pPr>
            <a:r>
              <a:rPr lang="en-IN" sz="1900" b="1" i="0" u="none" strike="noStrike" baseline="0" dirty="0">
                <a:latin typeface="+mj-lt"/>
              </a:rPr>
              <a:t>Data processing framework</a:t>
            </a:r>
            <a:r>
              <a:rPr lang="en-IN" sz="1900" b="0" i="0" u="none" strike="noStrike" baseline="0" dirty="0">
                <a:latin typeface="+mj-lt"/>
              </a:rPr>
              <a:t>: This is a simple functional programming model initially popularized by Google as MapReduce. It essentially uses two functions: the MAP and the REDUCE functions to process data. The “Mappers” take in a set of key-value pairs and generate intermediate data (which is another list of key—value pairs). The “Reducers” then act on this input to produce the output data. The two functions seemingly work in isolation from one another, thus enabling the processing to be highly distributed in a highly-parallel, fault-tolerant, and scalable way.</a:t>
            </a:r>
          </a:p>
          <a:p>
            <a:pPr marL="0" indent="0" algn="l">
              <a:buNone/>
            </a:pPr>
            <a:endParaRPr lang="en-US" dirty="0"/>
          </a:p>
        </p:txBody>
      </p:sp>
    </p:spTree>
    <p:extLst>
      <p:ext uri="{BB962C8B-B14F-4D97-AF65-F5344CB8AC3E}">
        <p14:creationId xmlns:p14="http://schemas.microsoft.com/office/powerpoint/2010/main" val="36491445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B3F13-943F-0302-EECF-09C137D4E0B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53C8F1C3-033F-D00E-D3FE-D07726CBD732}"/>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576DC48-ACAF-12B4-05CE-36DF59F2663A}"/>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B3B9EA27-F9C2-AE7B-B9CE-AC17817D8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D61550ED-BC9C-8536-1DFB-F3F6E6F78D1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AFC067FA-60CE-CECA-5D83-1541E4DC9D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D88FA9E-1F00-95E1-1F85-88159F4F6E9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767D46F6-8FD6-F368-CF4E-9058A012D93D}"/>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ED5AE6D3-02EE-7E69-CD8D-7B3A1134A7D5}"/>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95F613C8-238A-6C82-3CAB-DBFD001EC543}"/>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89776B3C-F490-AF68-2609-19468EBF0BE6}"/>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Content Placeholder 2">
            <a:extLst>
              <a:ext uri="{FF2B5EF4-FFF2-40B4-BE49-F238E27FC236}">
                <a16:creationId xmlns:a16="http://schemas.microsoft.com/office/drawing/2014/main" id="{B3DDDF8F-7FCD-57C0-9D33-68C51F679BC4}"/>
              </a:ext>
            </a:extLst>
          </p:cNvPr>
          <p:cNvSpPr>
            <a:spLocks noGrp="1"/>
          </p:cNvSpPr>
          <p:nvPr>
            <p:ph idx="1"/>
          </p:nvPr>
        </p:nvSpPr>
        <p:spPr>
          <a:xfrm>
            <a:off x="179512" y="734137"/>
            <a:ext cx="8871905" cy="5277272"/>
          </a:xfrm>
        </p:spPr>
        <p:txBody>
          <a:bodyPr>
            <a:normAutofit/>
          </a:bodyPr>
          <a:lstStyle/>
          <a:p>
            <a:pPr marL="0" indent="0" algn="l">
              <a:lnSpc>
                <a:spcPct val="150000"/>
              </a:lnSpc>
              <a:spcBef>
                <a:spcPts val="0"/>
              </a:spcBef>
              <a:buNone/>
            </a:pPr>
            <a:r>
              <a:rPr lang="en-IN" sz="1900" b="1" i="0" u="none" strike="noStrike" baseline="0" dirty="0">
                <a:latin typeface="+mj-lt"/>
              </a:rPr>
              <a:t>Limitations of Hadoop 1.0</a:t>
            </a:r>
          </a:p>
          <a:p>
            <a:pPr algn="just">
              <a:lnSpc>
                <a:spcPct val="150000"/>
              </a:lnSpc>
              <a:spcBef>
                <a:spcPts val="0"/>
              </a:spcBef>
              <a:buFont typeface="+mj-lt"/>
              <a:buAutoNum type="arabicPeriod"/>
            </a:pPr>
            <a:r>
              <a:rPr lang="en-IN" sz="1900" b="0" i="0" u="none" strike="noStrike" baseline="0" dirty="0">
                <a:latin typeface="+mj-lt"/>
              </a:rPr>
              <a:t>The first limitation was the requirement for MapReduce programming expertise along with proficiency required in other programming languages, notably Java. </a:t>
            </a:r>
          </a:p>
          <a:p>
            <a:pPr algn="just">
              <a:lnSpc>
                <a:spcPct val="150000"/>
              </a:lnSpc>
              <a:spcBef>
                <a:spcPts val="0"/>
              </a:spcBef>
              <a:buFont typeface="+mj-lt"/>
              <a:buAutoNum type="arabicPeriod"/>
            </a:pPr>
            <a:r>
              <a:rPr lang="en-IN" sz="1900" dirty="0">
                <a:latin typeface="+mj-lt"/>
              </a:rPr>
              <a:t>It </a:t>
            </a:r>
            <a:r>
              <a:rPr lang="en-IN" sz="1900" b="0" i="0" u="none" strike="noStrike" baseline="0" dirty="0">
                <a:latin typeface="+mj-lt"/>
              </a:rPr>
              <a:t>supported only batch processing which although is suitable for tasks such as log analysis, large-scale data mining projects but pretty much unsuitable for other kinds of projects. </a:t>
            </a:r>
          </a:p>
          <a:p>
            <a:pPr algn="just">
              <a:lnSpc>
                <a:spcPct val="150000"/>
              </a:lnSpc>
              <a:spcBef>
                <a:spcPts val="0"/>
              </a:spcBef>
              <a:buFont typeface="+mj-lt"/>
              <a:buAutoNum type="arabicPeriod"/>
            </a:pPr>
            <a:r>
              <a:rPr lang="en-IN" sz="1900" b="0" i="0" u="none" strike="noStrike" baseline="0" dirty="0">
                <a:latin typeface="+mj-lt"/>
              </a:rPr>
              <a:t>One major limitation was that Hadoop 1.0 was tightly computationally coupled with MapReduce, which meant that the established data management vendors were left with two options: Either rewrite their functionality in MapReduce so that it could be executed in Hadoop or extract the data from HDFS and process it outside of Hadoop. None of the options were viable as it led to process inefficiencies caused by the data being moved in and out of the Hadoop cluster.</a:t>
            </a:r>
            <a:endParaRPr lang="en-US" sz="1900" dirty="0">
              <a:latin typeface="+mj-lt"/>
            </a:endParaRPr>
          </a:p>
        </p:txBody>
      </p:sp>
    </p:spTree>
    <p:extLst>
      <p:ext uri="{BB962C8B-B14F-4D97-AF65-F5344CB8AC3E}">
        <p14:creationId xmlns:p14="http://schemas.microsoft.com/office/powerpoint/2010/main" val="19243377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09230-EFAF-9894-5620-DE12F74E5D6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20C61489-985E-DC14-5821-B4553F9156EC}"/>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B26D62BB-1A1A-D38E-AF10-0EEB34D5D06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8744581-2268-7E56-0497-9DCEE25CB9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B0539542-6382-1045-5CA2-2FEE31DC9C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5AA8EBF9-C8C3-3ED6-2E18-BCB8770B45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A4B8F123-E3B6-6922-9524-2002A00E57D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BFC73D37-F81B-AE79-A84B-6C023F93519B}"/>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0978243B-BA12-A232-3EDC-1E1D193E894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9D7B0E7-9ABC-A6CA-5D94-211419BABC2D}"/>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E6C03015-8742-FCC9-C364-3936F588EBEA}"/>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50E05616-B8D9-EEAB-B3BA-6068ADDDE2D7}"/>
              </a:ext>
            </a:extLst>
          </p:cNvPr>
          <p:cNvSpPr>
            <a:spLocks noGrp="1"/>
          </p:cNvSpPr>
          <p:nvPr>
            <p:ph type="title"/>
          </p:nvPr>
        </p:nvSpPr>
        <p:spPr>
          <a:xfrm>
            <a:off x="0" y="776424"/>
            <a:ext cx="8229600" cy="260139"/>
          </a:xfrm>
        </p:spPr>
        <p:txBody>
          <a:bodyPr>
            <a:normAutofit fontScale="90000"/>
          </a:bodyPr>
          <a:lstStyle/>
          <a:p>
            <a:pPr algn="l"/>
            <a:r>
              <a:rPr lang="en-IN" sz="2000" b="1" dirty="0">
                <a:solidFill>
                  <a:schemeClr val="tx2"/>
                </a:solidFill>
              </a:rPr>
              <a:t>Hadoop 2.0</a:t>
            </a:r>
            <a:endParaRPr lang="en-US" sz="2000" b="1" dirty="0">
              <a:solidFill>
                <a:schemeClr val="tx2"/>
              </a:solidFill>
            </a:endParaRPr>
          </a:p>
        </p:txBody>
      </p:sp>
      <p:sp>
        <p:nvSpPr>
          <p:cNvPr id="9" name="Content Placeholder 8">
            <a:extLst>
              <a:ext uri="{FF2B5EF4-FFF2-40B4-BE49-F238E27FC236}">
                <a16:creationId xmlns:a16="http://schemas.microsoft.com/office/drawing/2014/main" id="{E8D48171-1567-7EF7-21A6-E24819EEC8B5}"/>
              </a:ext>
            </a:extLst>
          </p:cNvPr>
          <p:cNvSpPr>
            <a:spLocks noGrp="1"/>
          </p:cNvSpPr>
          <p:nvPr>
            <p:ph idx="1"/>
          </p:nvPr>
        </p:nvSpPr>
        <p:spPr>
          <a:xfrm>
            <a:off x="92041" y="1239040"/>
            <a:ext cx="8871905" cy="4753821"/>
          </a:xfrm>
        </p:spPr>
        <p:txBody>
          <a:bodyPr>
            <a:normAutofit/>
          </a:bodyPr>
          <a:lstStyle/>
          <a:p>
            <a:pPr algn="just">
              <a:lnSpc>
                <a:spcPct val="150000"/>
              </a:lnSpc>
              <a:buFont typeface="Wingdings" panose="05000000000000000000" pitchFamily="2" charset="2"/>
              <a:buChar char="§"/>
            </a:pPr>
            <a:r>
              <a:rPr lang="en-IN" sz="1900" b="0" i="0" u="none" strike="noStrike" baseline="0" dirty="0">
                <a:latin typeface="+mj-lt"/>
              </a:rPr>
              <a:t>HDFS continues to be the data storage framework.</a:t>
            </a:r>
          </a:p>
          <a:p>
            <a:pPr algn="just">
              <a:lnSpc>
                <a:spcPct val="150000"/>
              </a:lnSpc>
              <a:buFont typeface="Wingdings" panose="05000000000000000000" pitchFamily="2" charset="2"/>
              <a:buChar char="§"/>
            </a:pPr>
            <a:r>
              <a:rPr lang="en-IN" sz="1900" dirty="0">
                <a:latin typeface="+mj-lt"/>
              </a:rPr>
              <a:t>A </a:t>
            </a:r>
            <a:r>
              <a:rPr lang="en-IN" sz="1900" b="0" i="0" u="none" strike="noStrike" baseline="0" dirty="0">
                <a:latin typeface="+mj-lt"/>
              </a:rPr>
              <a:t> new and separate resource management framework called Yet Another Resource Negotiator (YARN) has been added.</a:t>
            </a:r>
          </a:p>
          <a:p>
            <a:pPr algn="just">
              <a:lnSpc>
                <a:spcPct val="150000"/>
              </a:lnSpc>
              <a:buFont typeface="Wingdings" panose="05000000000000000000" pitchFamily="2" charset="2"/>
              <a:buChar char="§"/>
            </a:pPr>
            <a:r>
              <a:rPr lang="en-IN" sz="1900" b="0" i="0" u="none" strike="noStrike" baseline="0" dirty="0">
                <a:latin typeface="+mj-lt"/>
              </a:rPr>
              <a:t>Any application capable </a:t>
            </a:r>
            <a:r>
              <a:rPr lang="en-IN" sz="1900" dirty="0">
                <a:latin typeface="+mj-lt"/>
              </a:rPr>
              <a:t> </a:t>
            </a:r>
            <a:r>
              <a:rPr lang="en-IN" sz="1900" b="0" i="0" u="none" strike="noStrike" baseline="0" dirty="0">
                <a:latin typeface="+mj-lt"/>
              </a:rPr>
              <a:t>of dividing itself into parallel tasks is supported by YARN. </a:t>
            </a:r>
          </a:p>
          <a:p>
            <a:pPr algn="just">
              <a:lnSpc>
                <a:spcPct val="150000"/>
              </a:lnSpc>
              <a:buFont typeface="Wingdings" panose="05000000000000000000" pitchFamily="2" charset="2"/>
              <a:buChar char="§"/>
            </a:pPr>
            <a:r>
              <a:rPr lang="en-IN" sz="1900" b="0" i="0" u="none" strike="noStrike" baseline="0" dirty="0">
                <a:latin typeface="+mj-lt"/>
              </a:rPr>
              <a:t>YARN coordinates the allocation of  subtasks of the submitted application, thereby further enhancing the flexibility, scalability, and efficiency of the </a:t>
            </a:r>
            <a:r>
              <a:rPr lang="en-US" sz="1900" b="0" i="0" u="none" strike="noStrike" baseline="0" dirty="0">
                <a:latin typeface="+mj-lt"/>
              </a:rPr>
              <a:t>applications.</a:t>
            </a:r>
          </a:p>
          <a:p>
            <a:pPr algn="just">
              <a:lnSpc>
                <a:spcPct val="150000"/>
              </a:lnSpc>
              <a:buFont typeface="Wingdings" panose="05000000000000000000" pitchFamily="2" charset="2"/>
              <a:buChar char="§"/>
            </a:pPr>
            <a:r>
              <a:rPr lang="en-IN" sz="1900" b="0" i="0" u="none" strike="noStrike" baseline="0" dirty="0">
                <a:latin typeface="+mj-lt"/>
              </a:rPr>
              <a:t>It works by having an </a:t>
            </a:r>
            <a:r>
              <a:rPr lang="en-IN" sz="1900" b="0" i="0" u="none" strike="noStrike" baseline="0" dirty="0" err="1">
                <a:latin typeface="+mj-lt"/>
              </a:rPr>
              <a:t>ApplicationMaster</a:t>
            </a:r>
            <a:r>
              <a:rPr lang="en-IN" sz="1900" b="0" i="0" u="none" strike="noStrike" baseline="0" dirty="0">
                <a:latin typeface="+mj-lt"/>
              </a:rPr>
              <a:t> which is able to run any application and not just MapReduce.</a:t>
            </a:r>
          </a:p>
          <a:p>
            <a:pPr algn="just">
              <a:lnSpc>
                <a:spcPct val="150000"/>
              </a:lnSpc>
              <a:buFont typeface="Wingdings" panose="05000000000000000000" pitchFamily="2" charset="2"/>
              <a:buChar char="§"/>
            </a:pPr>
            <a:r>
              <a:rPr lang="en-IN" sz="1800" b="0" i="0" u="none" strike="noStrike" baseline="0" dirty="0">
                <a:latin typeface="+mj-lt"/>
              </a:rPr>
              <a:t>it not only supports batch processing but also real-time processing.</a:t>
            </a:r>
            <a:endParaRPr lang="en-US" sz="1900" dirty="0">
              <a:latin typeface="+mj-lt"/>
            </a:endParaRPr>
          </a:p>
        </p:txBody>
      </p:sp>
    </p:spTree>
    <p:extLst>
      <p:ext uri="{BB962C8B-B14F-4D97-AF65-F5344CB8AC3E}">
        <p14:creationId xmlns:p14="http://schemas.microsoft.com/office/powerpoint/2010/main" val="24062408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EC79F-8A9C-8F54-1F28-F4F0A5F51CF8}"/>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0162267-6C87-BC82-EB06-4345B25E2875}"/>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21476AC-E570-D04E-6DDD-A0FA860D353E}"/>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1F036159-DCD0-84F4-F3F5-259765BB7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E83CA8B4-A040-C1CE-A670-142FCD42A38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CB42D1F-E6E3-6992-099E-CC56079212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4211E9A0-071B-C782-22BC-9CFB0C9D94B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45CB79A5-D887-C9F8-3F4B-F7DBC1653947}"/>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7E1B1690-9EE1-8D1F-A46E-6B6450F8C346}"/>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11799241-5C46-7DBB-1B9B-49A741888666}"/>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00D62B3-3CE5-4171-38DC-FF4FDE836C25}"/>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3" name="Title 2">
            <a:extLst>
              <a:ext uri="{FF2B5EF4-FFF2-40B4-BE49-F238E27FC236}">
                <a16:creationId xmlns:a16="http://schemas.microsoft.com/office/drawing/2014/main" id="{143166A0-BBBA-2C28-6853-FF5F230481D2}"/>
              </a:ext>
            </a:extLst>
          </p:cNvPr>
          <p:cNvSpPr>
            <a:spLocks noGrp="1"/>
          </p:cNvSpPr>
          <p:nvPr>
            <p:ph type="title"/>
          </p:nvPr>
        </p:nvSpPr>
        <p:spPr>
          <a:xfrm>
            <a:off x="4572" y="727169"/>
            <a:ext cx="8229600" cy="448380"/>
          </a:xfrm>
        </p:spPr>
        <p:txBody>
          <a:bodyPr>
            <a:normAutofit/>
          </a:bodyPr>
          <a:lstStyle/>
          <a:p>
            <a:pPr algn="l"/>
            <a:r>
              <a:rPr lang="en-US" sz="2000" b="1" dirty="0">
                <a:solidFill>
                  <a:schemeClr val="tx2"/>
                </a:solidFill>
              </a:rPr>
              <a:t>Overview of Hadoop Ecosystems </a:t>
            </a:r>
          </a:p>
        </p:txBody>
      </p:sp>
      <p:sp>
        <p:nvSpPr>
          <p:cNvPr id="15" name="TextBox 14">
            <a:extLst>
              <a:ext uri="{FF2B5EF4-FFF2-40B4-BE49-F238E27FC236}">
                <a16:creationId xmlns:a16="http://schemas.microsoft.com/office/drawing/2014/main" id="{48CAB69E-7FCE-76B5-9DEB-D737224B6C14}"/>
              </a:ext>
            </a:extLst>
          </p:cNvPr>
          <p:cNvSpPr txBox="1"/>
          <p:nvPr/>
        </p:nvSpPr>
        <p:spPr>
          <a:xfrm>
            <a:off x="-2851" y="3013328"/>
            <a:ext cx="9046845" cy="923330"/>
          </a:xfrm>
          <a:prstGeom prst="rect">
            <a:avLst/>
          </a:prstGeom>
          <a:noFill/>
        </p:spPr>
        <p:txBody>
          <a:bodyPr wrap="square">
            <a:spAutoFit/>
          </a:bodyPr>
          <a:lstStyle/>
          <a:p>
            <a:pPr marL="285750" indent="-285750">
              <a:buFont typeface="Wingdings" panose="05000000000000000000" pitchFamily="2" charset="2"/>
              <a:buChar char="§"/>
            </a:pPr>
            <a:r>
              <a:rPr lang="en-IN" dirty="0"/>
              <a:t>There are components available in the Hadoop ecosystem for data ingestion, processing, and analysis. </a:t>
            </a:r>
          </a:p>
          <a:p>
            <a:r>
              <a:rPr lang="en-IN" dirty="0"/>
              <a:t>        Data Ingestion → Data Processing → Data Analysis </a:t>
            </a:r>
            <a:endParaRPr lang="en-US" dirty="0"/>
          </a:p>
        </p:txBody>
      </p:sp>
      <p:pic>
        <p:nvPicPr>
          <p:cNvPr id="9" name="Picture 8">
            <a:extLst>
              <a:ext uri="{FF2B5EF4-FFF2-40B4-BE49-F238E27FC236}">
                <a16:creationId xmlns:a16="http://schemas.microsoft.com/office/drawing/2014/main" id="{5FE95D20-1EFA-8D4B-1B98-F4F5D29A752D}"/>
              </a:ext>
            </a:extLst>
          </p:cNvPr>
          <p:cNvPicPr>
            <a:picLocks noChangeAspect="1"/>
          </p:cNvPicPr>
          <p:nvPr/>
        </p:nvPicPr>
        <p:blipFill>
          <a:blip r:embed="rId7"/>
          <a:stretch>
            <a:fillRect/>
          </a:stretch>
        </p:blipFill>
        <p:spPr>
          <a:xfrm>
            <a:off x="385602" y="4050931"/>
            <a:ext cx="3106278" cy="2175516"/>
          </a:xfrm>
          <a:prstGeom prst="rect">
            <a:avLst/>
          </a:prstGeom>
        </p:spPr>
      </p:pic>
      <p:pic>
        <p:nvPicPr>
          <p:cNvPr id="19" name="Picture 18">
            <a:extLst>
              <a:ext uri="{FF2B5EF4-FFF2-40B4-BE49-F238E27FC236}">
                <a16:creationId xmlns:a16="http://schemas.microsoft.com/office/drawing/2014/main" id="{CF9A3C44-C30A-A9C9-96B8-FA71B26D880B}"/>
              </a:ext>
            </a:extLst>
          </p:cNvPr>
          <p:cNvPicPr>
            <a:picLocks noChangeAspect="1"/>
          </p:cNvPicPr>
          <p:nvPr/>
        </p:nvPicPr>
        <p:blipFill>
          <a:blip r:embed="rId8"/>
          <a:stretch>
            <a:fillRect/>
          </a:stretch>
        </p:blipFill>
        <p:spPr>
          <a:xfrm>
            <a:off x="929656" y="1175549"/>
            <a:ext cx="5372100" cy="1924050"/>
          </a:xfrm>
          <a:prstGeom prst="rect">
            <a:avLst/>
          </a:prstGeom>
        </p:spPr>
      </p:pic>
    </p:spTree>
    <p:extLst>
      <p:ext uri="{BB962C8B-B14F-4D97-AF65-F5344CB8AC3E}">
        <p14:creationId xmlns:p14="http://schemas.microsoft.com/office/powerpoint/2010/main" val="24957805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D996F-BD6E-DE06-8A79-3D63A6456963}"/>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404D9CD5-D014-AC35-65F3-E2B659372F6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D28A6A34-108C-B6F4-49A7-B893AD02932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5B7D6454-6136-F106-FD6C-68B7A6BA4D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0BF16630-8043-6380-23C1-0ADCC0DDF4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F8860165-E6C3-9D44-393A-F755406809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5A9C9030-D707-4EE4-C274-09DB314D3E8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DD4E5CEB-C1F3-0CA0-9314-343304A64569}"/>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935ACC5-AED1-71A1-58E0-C60173E93461}"/>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51527363-7130-AC70-F966-8F962DEC067C}"/>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C552624B-0DBD-0E27-6D98-D2F29EBBBAAC}"/>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A1E1D34F-1758-770B-2801-7D83050A9D68}"/>
              </a:ext>
            </a:extLst>
          </p:cNvPr>
          <p:cNvSpPr>
            <a:spLocks noGrp="1"/>
          </p:cNvSpPr>
          <p:nvPr>
            <p:ph idx="1"/>
          </p:nvPr>
        </p:nvSpPr>
        <p:spPr>
          <a:xfrm>
            <a:off x="92041" y="1488031"/>
            <a:ext cx="8871905" cy="4753821"/>
          </a:xfrm>
        </p:spPr>
        <p:txBody>
          <a:bodyPr>
            <a:normAutofit/>
          </a:bodyPr>
          <a:lstStyle/>
          <a:p>
            <a:pPr algn="just">
              <a:lnSpc>
                <a:spcPct val="150000"/>
              </a:lnSpc>
              <a:spcBef>
                <a:spcPts val="0"/>
              </a:spcBef>
              <a:buFont typeface="Wingdings" panose="05000000000000000000" pitchFamily="2" charset="2"/>
              <a:buChar char="§"/>
            </a:pPr>
            <a:r>
              <a:rPr lang="en-IN" sz="1900" b="0" i="0" u="none" strike="noStrike" baseline="0" dirty="0">
                <a:latin typeface="+mj-lt"/>
              </a:rPr>
              <a:t>It is the distributed storage unit of Hadoop. It provides streaming access to file system data as well as file permissions and authentication.</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based on GFS (Google File System). </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used to scale a single cluster node to hundreds and thousands of nodes. </a:t>
            </a:r>
          </a:p>
          <a:p>
            <a:pPr algn="just">
              <a:lnSpc>
                <a:spcPct val="150000"/>
              </a:lnSpc>
              <a:spcBef>
                <a:spcPts val="0"/>
              </a:spcBef>
              <a:buFont typeface="Wingdings" panose="05000000000000000000" pitchFamily="2" charset="2"/>
              <a:buChar char="§"/>
            </a:pPr>
            <a:r>
              <a:rPr lang="en-IN" sz="1900" b="0" i="0" u="none" strike="noStrike" baseline="0" dirty="0">
                <a:latin typeface="+mj-lt"/>
              </a:rPr>
              <a:t>It handles large datasets running on commodity hardware. </a:t>
            </a:r>
          </a:p>
          <a:p>
            <a:pPr algn="just">
              <a:lnSpc>
                <a:spcPct val="150000"/>
              </a:lnSpc>
              <a:spcBef>
                <a:spcPts val="0"/>
              </a:spcBef>
              <a:buFont typeface="Wingdings" panose="05000000000000000000" pitchFamily="2" charset="2"/>
              <a:buChar char="§"/>
            </a:pPr>
            <a:r>
              <a:rPr lang="en-IN" sz="1900" b="0" i="0" u="none" strike="noStrike" baseline="0" dirty="0">
                <a:latin typeface="+mj-lt"/>
              </a:rPr>
              <a:t>HDFS is highly fault-tolerant. It stores files across multiple machines. </a:t>
            </a:r>
          </a:p>
          <a:p>
            <a:pPr algn="just">
              <a:lnSpc>
                <a:spcPct val="150000"/>
              </a:lnSpc>
              <a:spcBef>
                <a:spcPts val="0"/>
              </a:spcBef>
              <a:buFont typeface="Wingdings" panose="05000000000000000000" pitchFamily="2" charset="2"/>
              <a:buChar char="§"/>
            </a:pPr>
            <a:r>
              <a:rPr lang="en-IN" sz="1900" b="0" i="0" u="none" strike="noStrike" baseline="0" dirty="0">
                <a:latin typeface="+mj-lt"/>
              </a:rPr>
              <a:t>These files are stored in redundant fashion to allow for data recovery in case of failure.</a:t>
            </a:r>
            <a:endParaRPr lang="en-US" sz="1900" dirty="0">
              <a:latin typeface="+mj-lt"/>
            </a:endParaRPr>
          </a:p>
        </p:txBody>
      </p:sp>
      <p:sp>
        <p:nvSpPr>
          <p:cNvPr id="15" name="Title 14">
            <a:extLst>
              <a:ext uri="{FF2B5EF4-FFF2-40B4-BE49-F238E27FC236}">
                <a16:creationId xmlns:a16="http://schemas.microsoft.com/office/drawing/2014/main" id="{C259F9D8-8949-895A-034D-6FE1A70CACEF}"/>
              </a:ext>
            </a:extLst>
          </p:cNvPr>
          <p:cNvSpPr>
            <a:spLocks noGrp="1"/>
          </p:cNvSpPr>
          <p:nvPr>
            <p:ph type="title"/>
          </p:nvPr>
        </p:nvSpPr>
        <p:spPr>
          <a:xfrm>
            <a:off x="92041" y="821817"/>
            <a:ext cx="8229600" cy="687883"/>
          </a:xfrm>
        </p:spPr>
        <p:txBody>
          <a:bodyPr>
            <a:normAutofit/>
          </a:bodyPr>
          <a:lstStyle/>
          <a:p>
            <a:pPr algn="l"/>
            <a:r>
              <a:rPr lang="en-US" sz="2000" b="1" i="0" u="none" strike="noStrike" baseline="0" dirty="0"/>
              <a:t>HDFS</a:t>
            </a:r>
            <a:endParaRPr lang="en-US" sz="2000" b="1" dirty="0"/>
          </a:p>
        </p:txBody>
      </p:sp>
    </p:spTree>
    <p:extLst>
      <p:ext uri="{BB962C8B-B14F-4D97-AF65-F5344CB8AC3E}">
        <p14:creationId xmlns:p14="http://schemas.microsoft.com/office/powerpoint/2010/main" val="28423564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B4F59-6AD3-B033-CA42-807BCB85644A}"/>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EB579556-5C88-F050-9293-9310F738712B}"/>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225EDCE7-7AEA-6D25-274C-11C91911E9E9}"/>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D1C5C36B-49E2-89C8-4F44-21AE931F12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626EFA03-A82D-D0D8-DA03-41598B9D24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D379116B-DCB6-1414-D90E-36B612939E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83D924EB-8DA8-8E82-FF93-C11E98441C5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98C3BB9D-D3D3-2740-0585-2A3DE48E50BA}"/>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9D2A33C0-B62A-3A3D-2E8D-22755780F76A}"/>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2BECE1B2-8BCD-E926-B38C-D35DBF460375}"/>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412D5886-3C69-8EF1-582C-A5449474FDC8}"/>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9" name="Content Placeholder 8">
            <a:extLst>
              <a:ext uri="{FF2B5EF4-FFF2-40B4-BE49-F238E27FC236}">
                <a16:creationId xmlns:a16="http://schemas.microsoft.com/office/drawing/2014/main" id="{8F613920-4A5B-3D4E-1511-C29CAF435BC1}"/>
              </a:ext>
            </a:extLst>
          </p:cNvPr>
          <p:cNvSpPr>
            <a:spLocks noGrp="1"/>
          </p:cNvSpPr>
          <p:nvPr>
            <p:ph idx="1"/>
          </p:nvPr>
        </p:nvSpPr>
        <p:spPr>
          <a:xfrm>
            <a:off x="92041" y="1488031"/>
            <a:ext cx="8871905" cy="4753821"/>
          </a:xfrm>
        </p:spPr>
        <p:txBody>
          <a:bodyPr>
            <a:normAutofit lnSpcReduction="10000"/>
          </a:bodyPr>
          <a:lstStyle/>
          <a:p>
            <a:pPr algn="just">
              <a:lnSpc>
                <a:spcPct val="150000"/>
              </a:lnSpc>
              <a:spcBef>
                <a:spcPts val="0"/>
              </a:spcBef>
              <a:buFont typeface="Wingdings" panose="05000000000000000000" pitchFamily="2" charset="2"/>
              <a:buChar char="§"/>
            </a:pPr>
            <a:r>
              <a:rPr lang="en-US" sz="1900" b="0" i="0" u="none" strike="noStrike" baseline="0" dirty="0">
                <a:latin typeface="+mj-lt"/>
              </a:rPr>
              <a:t>HBase</a:t>
            </a:r>
            <a:r>
              <a:rPr lang="en-IN" sz="1900" b="0" i="0" u="none" strike="noStrike" baseline="0" dirty="0">
                <a:latin typeface="+mj-lt"/>
              </a:rPr>
              <a:t> stores data in HDFS. </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the first non-batch component of the Hadoop Ecosystem. </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a database on top of HDFS. It provides a quick random access to the stored data. </a:t>
            </a:r>
          </a:p>
          <a:p>
            <a:pPr algn="just">
              <a:lnSpc>
                <a:spcPct val="150000"/>
              </a:lnSpc>
              <a:spcBef>
                <a:spcPts val="0"/>
              </a:spcBef>
              <a:buFont typeface="Wingdings" panose="05000000000000000000" pitchFamily="2" charset="2"/>
              <a:buChar char="§"/>
            </a:pPr>
            <a:r>
              <a:rPr lang="en-IN" sz="1900" b="0" i="0" u="none" strike="noStrike" baseline="0" dirty="0">
                <a:latin typeface="+mj-lt"/>
              </a:rPr>
              <a:t>It has very low latency compared to HDFS.</a:t>
            </a:r>
          </a:p>
          <a:p>
            <a:pPr algn="just">
              <a:lnSpc>
                <a:spcPct val="150000"/>
              </a:lnSpc>
              <a:spcBef>
                <a:spcPts val="0"/>
              </a:spcBef>
              <a:buFont typeface="Wingdings" panose="05000000000000000000" pitchFamily="2" charset="2"/>
              <a:buChar char="§"/>
            </a:pPr>
            <a:r>
              <a:rPr lang="en-IN" sz="1900" b="0" i="0" u="none" strike="noStrike" baseline="0" dirty="0">
                <a:latin typeface="+mj-lt"/>
              </a:rPr>
              <a:t>It is a NoSQL database, is non-relational and is a column-oriented database. </a:t>
            </a:r>
          </a:p>
          <a:p>
            <a:pPr algn="just">
              <a:lnSpc>
                <a:spcPct val="150000"/>
              </a:lnSpc>
              <a:spcBef>
                <a:spcPts val="0"/>
              </a:spcBef>
              <a:buFont typeface="Wingdings" panose="05000000000000000000" pitchFamily="2" charset="2"/>
              <a:buChar char="§"/>
            </a:pPr>
            <a:r>
              <a:rPr lang="en-IN" sz="1900" b="0" i="0" u="none" strike="noStrike" baseline="0" dirty="0">
                <a:latin typeface="+mj-lt"/>
              </a:rPr>
              <a:t>A table can have thousands of columns. </a:t>
            </a:r>
          </a:p>
          <a:p>
            <a:pPr algn="just">
              <a:lnSpc>
                <a:spcPct val="150000"/>
              </a:lnSpc>
              <a:spcBef>
                <a:spcPts val="0"/>
              </a:spcBef>
              <a:buFont typeface="Wingdings" panose="05000000000000000000" pitchFamily="2" charset="2"/>
              <a:buChar char="§"/>
            </a:pPr>
            <a:r>
              <a:rPr lang="en-IN" sz="1900" b="0" i="0" u="none" strike="noStrike" baseline="0" dirty="0">
                <a:latin typeface="+mj-lt"/>
              </a:rPr>
              <a:t>A table can have multiple rows.</a:t>
            </a:r>
          </a:p>
          <a:p>
            <a:pPr algn="just">
              <a:lnSpc>
                <a:spcPct val="150000"/>
              </a:lnSpc>
              <a:spcBef>
                <a:spcPts val="0"/>
              </a:spcBef>
              <a:buFont typeface="Wingdings" panose="05000000000000000000" pitchFamily="2" charset="2"/>
              <a:buChar char="§"/>
            </a:pPr>
            <a:r>
              <a:rPr lang="en-IN" sz="1900" b="0" i="0" u="none" strike="noStrike" baseline="0" dirty="0">
                <a:latin typeface="+mj-lt"/>
              </a:rPr>
              <a:t> Each row can have several column families.</a:t>
            </a:r>
          </a:p>
          <a:p>
            <a:pPr algn="just">
              <a:lnSpc>
                <a:spcPct val="150000"/>
              </a:lnSpc>
              <a:spcBef>
                <a:spcPts val="0"/>
              </a:spcBef>
              <a:buFont typeface="Wingdings" panose="05000000000000000000" pitchFamily="2" charset="2"/>
              <a:buChar char="§"/>
            </a:pPr>
            <a:r>
              <a:rPr lang="en-IN" sz="1900" b="0" i="0" u="none" strike="noStrike" baseline="0" dirty="0">
                <a:latin typeface="+mj-lt"/>
              </a:rPr>
              <a:t> Each column family can have several columns. </a:t>
            </a:r>
          </a:p>
          <a:p>
            <a:pPr algn="just">
              <a:lnSpc>
                <a:spcPct val="150000"/>
              </a:lnSpc>
              <a:spcBef>
                <a:spcPts val="0"/>
              </a:spcBef>
              <a:buFont typeface="Wingdings" panose="05000000000000000000" pitchFamily="2" charset="2"/>
              <a:buChar char="§"/>
            </a:pPr>
            <a:r>
              <a:rPr lang="en-IN" sz="1900" b="0" i="0" u="none" strike="noStrike" baseline="0" dirty="0">
                <a:latin typeface="+mj-lt"/>
              </a:rPr>
              <a:t>Each column can have several key values. It is based on Google </a:t>
            </a:r>
            <a:r>
              <a:rPr lang="en-IN" sz="1900" b="0" i="0" u="none" strike="noStrike" baseline="0" dirty="0" err="1">
                <a:latin typeface="+mj-lt"/>
              </a:rPr>
              <a:t>BigTable</a:t>
            </a:r>
            <a:r>
              <a:rPr lang="en-IN" sz="1900" b="0" i="0" u="none" strike="noStrike" baseline="0" dirty="0">
                <a:latin typeface="+mj-lt"/>
              </a:rPr>
              <a:t>. </a:t>
            </a:r>
          </a:p>
          <a:p>
            <a:pPr algn="just">
              <a:lnSpc>
                <a:spcPct val="150000"/>
              </a:lnSpc>
              <a:spcBef>
                <a:spcPts val="0"/>
              </a:spcBef>
              <a:buFont typeface="Wingdings" panose="05000000000000000000" pitchFamily="2" charset="2"/>
              <a:buChar char="§"/>
            </a:pPr>
            <a:r>
              <a:rPr lang="en-IN" sz="1900" b="0" i="0" u="none" strike="noStrike" baseline="0" dirty="0">
                <a:latin typeface="+mj-lt"/>
              </a:rPr>
              <a:t>This is widely used by Facebook, </a:t>
            </a:r>
            <a:r>
              <a:rPr lang="en-IN" sz="1900" b="0" i="0" u="none" strike="noStrike" baseline="0" dirty="0" err="1">
                <a:latin typeface="+mj-lt"/>
              </a:rPr>
              <a:t>Tiwitter</a:t>
            </a:r>
            <a:r>
              <a:rPr lang="en-IN" sz="1900" b="0" i="0" u="none" strike="noStrike" baseline="0" dirty="0">
                <a:latin typeface="+mj-lt"/>
              </a:rPr>
              <a:t>, Yahoo, etc.</a:t>
            </a:r>
            <a:endParaRPr lang="en-US" sz="1900" dirty="0">
              <a:latin typeface="+mj-lt"/>
            </a:endParaRPr>
          </a:p>
        </p:txBody>
      </p:sp>
      <p:sp>
        <p:nvSpPr>
          <p:cNvPr id="15" name="Title 14">
            <a:extLst>
              <a:ext uri="{FF2B5EF4-FFF2-40B4-BE49-F238E27FC236}">
                <a16:creationId xmlns:a16="http://schemas.microsoft.com/office/drawing/2014/main" id="{5F6E0951-6B29-174B-63FF-6D8D948677E1}"/>
              </a:ext>
            </a:extLst>
          </p:cNvPr>
          <p:cNvSpPr>
            <a:spLocks noGrp="1"/>
          </p:cNvSpPr>
          <p:nvPr>
            <p:ph type="title"/>
          </p:nvPr>
        </p:nvSpPr>
        <p:spPr>
          <a:xfrm>
            <a:off x="92041" y="821817"/>
            <a:ext cx="8229600" cy="687883"/>
          </a:xfrm>
        </p:spPr>
        <p:txBody>
          <a:bodyPr>
            <a:normAutofit/>
          </a:bodyPr>
          <a:lstStyle/>
          <a:p>
            <a:pPr algn="l"/>
            <a:r>
              <a:rPr lang="en-US" sz="2000" b="1" i="0" u="none" strike="noStrike" baseline="0" dirty="0"/>
              <a:t>HBase</a:t>
            </a:r>
            <a:endParaRPr lang="en-US" sz="2000" b="1" dirty="0"/>
          </a:p>
        </p:txBody>
      </p:sp>
    </p:spTree>
    <p:extLst>
      <p:ext uri="{BB962C8B-B14F-4D97-AF65-F5344CB8AC3E}">
        <p14:creationId xmlns:p14="http://schemas.microsoft.com/office/powerpoint/2010/main" val="31726337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B8B7-7D2A-445B-DAD9-893055482F35}"/>
            </a:ext>
          </a:extLst>
        </p:cNvPr>
        <p:cNvGrpSpPr/>
        <p:nvPr/>
      </p:nvGrpSpPr>
      <p:grpSpPr>
        <a:xfrm>
          <a:off x="0" y="0"/>
          <a:ext cx="0" cy="0"/>
          <a:chOff x="0" y="0"/>
          <a:chExt cx="0" cy="0"/>
        </a:xfrm>
      </p:grpSpPr>
      <p:pic>
        <p:nvPicPr>
          <p:cNvPr id="4" name="object 15">
            <a:extLst>
              <a:ext uri="{FF2B5EF4-FFF2-40B4-BE49-F238E27FC236}">
                <a16:creationId xmlns:a16="http://schemas.microsoft.com/office/drawing/2014/main" id="{70F2427B-708C-2912-0C21-95D7D5382A51}"/>
              </a:ext>
            </a:extLst>
          </p:cNvPr>
          <p:cNvPicPr/>
          <p:nvPr/>
        </p:nvPicPr>
        <p:blipFill>
          <a:blip r:embed="rId2" cstate="print"/>
          <a:stretch>
            <a:fillRect/>
          </a:stretch>
        </p:blipFill>
        <p:spPr>
          <a:xfrm>
            <a:off x="4572" y="81866"/>
            <a:ext cx="2324441" cy="652271"/>
          </a:xfrm>
          <a:prstGeom prst="rect">
            <a:avLst/>
          </a:prstGeom>
        </p:spPr>
      </p:pic>
      <p:grpSp>
        <p:nvGrpSpPr>
          <p:cNvPr id="5" name="Group 11">
            <a:extLst>
              <a:ext uri="{FF2B5EF4-FFF2-40B4-BE49-F238E27FC236}">
                <a16:creationId xmlns:a16="http://schemas.microsoft.com/office/drawing/2014/main" id="{F4349CBB-9FC5-6A8F-A9F0-C0E5056607C2}"/>
              </a:ext>
            </a:extLst>
          </p:cNvPr>
          <p:cNvGrpSpPr>
            <a:grpSpLocks/>
          </p:cNvGrpSpPr>
          <p:nvPr/>
        </p:nvGrpSpPr>
        <p:grpSpPr bwMode="auto">
          <a:xfrm>
            <a:off x="6470725" y="99863"/>
            <a:ext cx="1183803" cy="787736"/>
            <a:chOff x="0" y="0"/>
            <a:chExt cx="1110192" cy="778933"/>
          </a:xfrm>
        </p:grpSpPr>
        <p:pic>
          <p:nvPicPr>
            <p:cNvPr id="6" name="Picture 2">
              <a:extLst>
                <a:ext uri="{FF2B5EF4-FFF2-40B4-BE49-F238E27FC236}">
                  <a16:creationId xmlns:a16="http://schemas.microsoft.com/office/drawing/2014/main" id="{AA33A07F-173B-B909-7732-E4AECB7B52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110192" cy="77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ja-uk_iso-9001_2015">
              <a:extLst>
                <a:ext uri="{FF2B5EF4-FFF2-40B4-BE49-F238E27FC236}">
                  <a16:creationId xmlns:a16="http://schemas.microsoft.com/office/drawing/2014/main" id="{82654536-1989-02AB-A561-25590D185AE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9130" t="2490"/>
            <a:stretch>
              <a:fillRect/>
            </a:stretch>
          </p:blipFill>
          <p:spPr bwMode="auto">
            <a:xfrm>
              <a:off x="95250" y="116417"/>
              <a:ext cx="360527" cy="4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9" name="Picture 1">
            <a:extLst>
              <a:ext uri="{FF2B5EF4-FFF2-40B4-BE49-F238E27FC236}">
                <a16:creationId xmlns:a16="http://schemas.microsoft.com/office/drawing/2014/main" id="{1DE3014C-F93A-4755-3381-364C4E79EF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2020" y="127100"/>
            <a:ext cx="936104" cy="79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CSE Data science logo-01">
            <a:extLst>
              <a:ext uri="{FF2B5EF4-FFF2-40B4-BE49-F238E27FC236}">
                <a16:creationId xmlns:a16="http://schemas.microsoft.com/office/drawing/2014/main" id="{E63BF973-D204-1F28-B4F2-D47F6004946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2360" y="5680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object 16">
            <a:extLst>
              <a:ext uri="{FF2B5EF4-FFF2-40B4-BE49-F238E27FC236}">
                <a16:creationId xmlns:a16="http://schemas.microsoft.com/office/drawing/2014/main" id="{C698AF1F-7BD4-536E-4C13-09BF37824104}"/>
              </a:ext>
            </a:extLst>
          </p:cNvPr>
          <p:cNvGrpSpPr/>
          <p:nvPr/>
        </p:nvGrpSpPr>
        <p:grpSpPr>
          <a:xfrm>
            <a:off x="0" y="6301834"/>
            <a:ext cx="9055735" cy="424180"/>
            <a:chOff x="82296" y="6440423"/>
            <a:chExt cx="9055735" cy="424180"/>
          </a:xfrm>
        </p:grpSpPr>
        <p:sp>
          <p:nvSpPr>
            <p:cNvPr id="11" name="object 17">
              <a:extLst>
                <a:ext uri="{FF2B5EF4-FFF2-40B4-BE49-F238E27FC236}">
                  <a16:creationId xmlns:a16="http://schemas.microsoft.com/office/drawing/2014/main" id="{4550D05F-3492-B2E5-23FA-39033AC881CF}"/>
                </a:ext>
              </a:extLst>
            </p:cNvPr>
            <p:cNvSpPr/>
            <p:nvPr/>
          </p:nvSpPr>
          <p:spPr>
            <a:xfrm>
              <a:off x="86868" y="6444995"/>
              <a:ext cx="9046845" cy="414655"/>
            </a:xfrm>
            <a:custGeom>
              <a:avLst/>
              <a:gdLst/>
              <a:ahLst/>
              <a:cxnLst/>
              <a:rect l="l" t="t" r="r" b="b"/>
              <a:pathLst>
                <a:path w="9046845" h="414654">
                  <a:moveTo>
                    <a:pt x="9046464" y="0"/>
                  </a:moveTo>
                  <a:lnTo>
                    <a:pt x="0" y="0"/>
                  </a:lnTo>
                  <a:lnTo>
                    <a:pt x="0" y="414527"/>
                  </a:lnTo>
                  <a:lnTo>
                    <a:pt x="9046464" y="414527"/>
                  </a:lnTo>
                  <a:lnTo>
                    <a:pt x="9046464" y="0"/>
                  </a:lnTo>
                  <a:close/>
                </a:path>
              </a:pathLst>
            </a:custGeom>
            <a:solidFill>
              <a:srgbClr val="001F5F"/>
            </a:solidFill>
          </p:spPr>
          <p:txBody>
            <a:bodyPr wrap="square" lIns="0" tIns="0" rIns="0" bIns="0" rtlCol="0"/>
            <a:lstStyle/>
            <a:p>
              <a:endParaRPr/>
            </a:p>
          </p:txBody>
        </p:sp>
        <p:sp>
          <p:nvSpPr>
            <p:cNvPr id="12" name="object 18">
              <a:extLst>
                <a:ext uri="{FF2B5EF4-FFF2-40B4-BE49-F238E27FC236}">
                  <a16:creationId xmlns:a16="http://schemas.microsoft.com/office/drawing/2014/main" id="{07F94364-983B-7E1B-F867-30BC5C95E14A}"/>
                </a:ext>
              </a:extLst>
            </p:cNvPr>
            <p:cNvSpPr/>
            <p:nvPr/>
          </p:nvSpPr>
          <p:spPr>
            <a:xfrm>
              <a:off x="86868" y="6444995"/>
              <a:ext cx="9046845" cy="414655"/>
            </a:xfrm>
            <a:custGeom>
              <a:avLst/>
              <a:gdLst/>
              <a:ahLst/>
              <a:cxnLst/>
              <a:rect l="l" t="t" r="r" b="b"/>
              <a:pathLst>
                <a:path w="9046845" h="414654">
                  <a:moveTo>
                    <a:pt x="0" y="414527"/>
                  </a:moveTo>
                  <a:lnTo>
                    <a:pt x="9046464" y="414527"/>
                  </a:lnTo>
                  <a:lnTo>
                    <a:pt x="9046464" y="0"/>
                  </a:lnTo>
                  <a:lnTo>
                    <a:pt x="0" y="0"/>
                  </a:lnTo>
                  <a:lnTo>
                    <a:pt x="0" y="414527"/>
                  </a:lnTo>
                  <a:close/>
                </a:path>
              </a:pathLst>
            </a:custGeom>
            <a:ln w="9144">
              <a:solidFill>
                <a:srgbClr val="000000"/>
              </a:solidFill>
            </a:ln>
          </p:spPr>
          <p:txBody>
            <a:bodyPr wrap="square" lIns="0" tIns="0" rIns="0" bIns="0" rtlCol="0"/>
            <a:lstStyle/>
            <a:p>
              <a:endParaRPr/>
            </a:p>
          </p:txBody>
        </p:sp>
      </p:grpSp>
      <p:sp>
        <p:nvSpPr>
          <p:cNvPr id="13" name="object 19">
            <a:extLst>
              <a:ext uri="{FF2B5EF4-FFF2-40B4-BE49-F238E27FC236}">
                <a16:creationId xmlns:a16="http://schemas.microsoft.com/office/drawing/2014/main" id="{70797590-4786-0A7A-12A3-F096EF4ECFA9}"/>
              </a:ext>
            </a:extLst>
          </p:cNvPr>
          <p:cNvSpPr txBox="1"/>
          <p:nvPr/>
        </p:nvSpPr>
        <p:spPr>
          <a:xfrm>
            <a:off x="2140946" y="6381328"/>
            <a:ext cx="4653915" cy="351378"/>
          </a:xfrm>
          <a:prstGeom prst="rect">
            <a:avLst/>
          </a:prstGeom>
        </p:spPr>
        <p:txBody>
          <a:bodyPr vert="horz" wrap="square" lIns="0" tIns="12700" rIns="0" bIns="0" rtlCol="0">
            <a:spAutoFit/>
          </a:bodyPr>
          <a:lstStyle/>
          <a:p>
            <a:pPr marL="12700" algn="ctr">
              <a:lnSpc>
                <a:spcPct val="100000"/>
              </a:lnSpc>
              <a:spcBef>
                <a:spcPts val="100"/>
              </a:spcBef>
            </a:pPr>
            <a:r>
              <a:rPr sz="2200" spc="-5" dirty="0">
                <a:solidFill>
                  <a:srgbClr val="FFFFFF"/>
                </a:solidFill>
                <a:latin typeface="Times New Roman"/>
                <a:cs typeface="Times New Roman"/>
              </a:rPr>
              <a:t>Department</a:t>
            </a:r>
            <a:r>
              <a:rPr sz="2200" spc="30" dirty="0">
                <a:solidFill>
                  <a:srgbClr val="FFFFFF"/>
                </a:solidFill>
                <a:latin typeface="Times New Roman"/>
                <a:cs typeface="Times New Roman"/>
              </a:rPr>
              <a:t> </a:t>
            </a:r>
            <a:r>
              <a:rPr sz="2200" spc="5" dirty="0">
                <a:solidFill>
                  <a:srgbClr val="FFFFFF"/>
                </a:solidFill>
                <a:latin typeface="Times New Roman"/>
                <a:cs typeface="Times New Roman"/>
              </a:rPr>
              <a:t>of</a:t>
            </a:r>
            <a:r>
              <a:rPr lang="en-US" sz="2200" spc="5" dirty="0">
                <a:solidFill>
                  <a:srgbClr val="FFFFFF"/>
                </a:solidFill>
                <a:latin typeface="Times New Roman"/>
                <a:cs typeface="Times New Roman"/>
              </a:rPr>
              <a:t> CSE- Data Science</a:t>
            </a:r>
            <a:endParaRPr sz="2200" dirty="0">
              <a:latin typeface="Times New Roman"/>
              <a:cs typeface="Times New Roman"/>
            </a:endParaRPr>
          </a:p>
        </p:txBody>
      </p:sp>
      <p:sp>
        <p:nvSpPr>
          <p:cNvPr id="8" name="Content Placeholder 7">
            <a:extLst>
              <a:ext uri="{FF2B5EF4-FFF2-40B4-BE49-F238E27FC236}">
                <a16:creationId xmlns:a16="http://schemas.microsoft.com/office/drawing/2014/main" id="{54028C8C-A3B3-B05B-A9B0-5337BF5F70F0}"/>
              </a:ext>
            </a:extLst>
          </p:cNvPr>
          <p:cNvSpPr>
            <a:spLocks noGrp="1"/>
          </p:cNvSpPr>
          <p:nvPr>
            <p:ph idx="1"/>
          </p:nvPr>
        </p:nvSpPr>
        <p:spPr>
          <a:xfrm>
            <a:off x="0" y="848893"/>
            <a:ext cx="9046844" cy="5261702"/>
          </a:xfrm>
        </p:spPr>
        <p:txBody>
          <a:bodyPr>
            <a:noAutofit/>
          </a:bodyPr>
          <a:lstStyle/>
          <a:p>
            <a:pPr marL="0" indent="0" algn="l">
              <a:buNone/>
            </a:pPr>
            <a:r>
              <a:rPr lang="en-IN" sz="1800" b="1" i="0" u="none" strike="noStrike" baseline="0" dirty="0">
                <a:latin typeface="+mj-lt"/>
              </a:rPr>
              <a:t>Difference between HBase and Hadoop/HDFS</a:t>
            </a:r>
          </a:p>
          <a:p>
            <a:pPr algn="just">
              <a:buFont typeface="+mj-lt"/>
              <a:buAutoNum type="arabicPeriod"/>
            </a:pPr>
            <a:r>
              <a:rPr lang="en-IN" sz="1800" b="0" i="0" u="none" strike="noStrike" baseline="0" dirty="0">
                <a:latin typeface="+mj-lt"/>
              </a:rPr>
              <a:t>HDFS is the file system whereas HBase is a Hadoop database. It is like NTES and MySQL.</a:t>
            </a:r>
          </a:p>
          <a:p>
            <a:pPr algn="just">
              <a:buFont typeface="+mj-lt"/>
              <a:buAutoNum type="arabicPeriod"/>
            </a:pPr>
            <a:r>
              <a:rPr lang="en-IN" sz="1800" b="0" i="0" u="none" strike="noStrike" baseline="0" dirty="0">
                <a:latin typeface="+mj-lt"/>
              </a:rPr>
              <a:t>HDFS is WORM (Write once and read multiple times or many times). Latest versions support appending of data but this feature is rarely used. However, HBase supports real-time random read and </a:t>
            </a:r>
            <a:r>
              <a:rPr lang="en-US" sz="1800" b="0" i="0" u="none" strike="noStrike" baseline="0" dirty="0">
                <a:latin typeface="+mj-lt"/>
              </a:rPr>
              <a:t>write</a:t>
            </a:r>
          </a:p>
          <a:p>
            <a:pPr algn="just">
              <a:buFont typeface="+mj-lt"/>
              <a:buAutoNum type="arabicPeriod"/>
            </a:pPr>
            <a:r>
              <a:rPr lang="en-IN" sz="1800" b="0" i="0" u="none" strike="noStrike" baseline="0" dirty="0">
                <a:latin typeface="+mj-lt"/>
              </a:rPr>
              <a:t>HDFS is based on Google File System (GFS) whereas HBase is based on Google Big Table.</a:t>
            </a:r>
          </a:p>
          <a:p>
            <a:pPr algn="just">
              <a:buFont typeface="+mj-lt"/>
              <a:buAutoNum type="arabicPeriod"/>
            </a:pPr>
            <a:r>
              <a:rPr lang="en-IN" sz="1800" b="0" i="0" u="none" strike="noStrike" baseline="0" dirty="0">
                <a:latin typeface="+mj-lt"/>
              </a:rPr>
              <a:t>HDFS supports only full table scan or partition table scan. </a:t>
            </a:r>
            <a:r>
              <a:rPr lang="en-IN" sz="1800" b="0" i="0" u="none" strike="noStrike" baseline="0" dirty="0" err="1">
                <a:latin typeface="+mj-lt"/>
              </a:rPr>
              <a:t>Hbase</a:t>
            </a:r>
            <a:r>
              <a:rPr lang="en-IN" sz="1800" b="0" i="0" u="none" strike="noStrike" baseline="0" dirty="0">
                <a:latin typeface="+mj-lt"/>
              </a:rPr>
              <a:t> supports random small range scan </a:t>
            </a:r>
            <a:r>
              <a:rPr lang="en-US" sz="1800" b="0" i="0" u="none" strike="noStrike" baseline="0" dirty="0">
                <a:latin typeface="+mj-lt"/>
              </a:rPr>
              <a:t>or table scan,</a:t>
            </a:r>
          </a:p>
          <a:p>
            <a:pPr algn="just">
              <a:buFont typeface="+mj-lt"/>
              <a:buAutoNum type="arabicPeriod"/>
            </a:pPr>
            <a:r>
              <a:rPr lang="en-IN" sz="1800" b="0" i="0" u="none" strike="noStrike" baseline="0" dirty="0">
                <a:latin typeface="+mj-lt"/>
              </a:rPr>
              <a:t>Performance of Hive on HDFS is relatively very good but for HBase it becomes 4—5 times slower.</a:t>
            </a:r>
          </a:p>
          <a:p>
            <a:pPr algn="just">
              <a:buFont typeface="+mj-lt"/>
              <a:buAutoNum type="arabicPeriod"/>
            </a:pPr>
            <a:r>
              <a:rPr lang="en-IN" sz="1800" b="0" i="0" u="none" strike="noStrike" baseline="0" dirty="0">
                <a:latin typeface="+mj-lt"/>
              </a:rPr>
              <a:t>The access to data is via MapReduce job only in HDFS whereas in HBase the access is via Java APIs, </a:t>
            </a:r>
            <a:r>
              <a:rPr lang="en-US" sz="1800" b="0" i="0" u="none" strike="noStrike" baseline="0" dirty="0">
                <a:latin typeface="+mj-lt"/>
              </a:rPr>
              <a:t>Rest, Avro, Thrift APIs.</a:t>
            </a:r>
          </a:p>
          <a:p>
            <a:pPr algn="just">
              <a:buFont typeface="+mj-lt"/>
              <a:buAutoNum type="arabicPeriod"/>
            </a:pPr>
            <a:r>
              <a:rPr lang="en-IN" sz="1800" b="0" i="0" u="none" strike="noStrike" baseline="0" dirty="0">
                <a:latin typeface="+mj-lt"/>
              </a:rPr>
              <a:t>HDFS does not support dynamic storage owing to its rigid structure whereas HBase supports dynamic </a:t>
            </a:r>
            <a:r>
              <a:rPr lang="en-US" sz="1800" b="0" i="0" u="none" strike="noStrike" baseline="0" dirty="0">
                <a:latin typeface="+mj-lt"/>
              </a:rPr>
              <a:t>storage.</a:t>
            </a:r>
          </a:p>
          <a:p>
            <a:pPr algn="just">
              <a:buFont typeface="+mj-lt"/>
              <a:buAutoNum type="arabicPeriod"/>
            </a:pPr>
            <a:r>
              <a:rPr lang="en-IN" sz="1800" b="0" i="0" u="none" strike="noStrike" baseline="0" dirty="0">
                <a:latin typeface="+mj-lt"/>
              </a:rPr>
              <a:t>HDFS has high latency operations whereas HBase has low latency operations.</a:t>
            </a:r>
          </a:p>
          <a:p>
            <a:pPr algn="just">
              <a:buFont typeface="+mj-lt"/>
              <a:buAutoNum type="arabicPeriod"/>
            </a:pPr>
            <a:r>
              <a:rPr lang="en-IN" sz="1800" b="0" i="0" u="none" strike="noStrike" baseline="0" dirty="0">
                <a:latin typeface="+mj-lt"/>
              </a:rPr>
              <a:t>HDFS is most suitable for batch analytics whereas HBase is for real-time analytics.</a:t>
            </a:r>
            <a:endParaRPr lang="en-US" sz="1800" dirty="0">
              <a:latin typeface="+mj-lt"/>
            </a:endParaRPr>
          </a:p>
        </p:txBody>
      </p:sp>
    </p:spTree>
    <p:extLst>
      <p:ext uri="{BB962C8B-B14F-4D97-AF65-F5344CB8AC3E}">
        <p14:creationId xmlns:p14="http://schemas.microsoft.com/office/powerpoint/2010/main" val="6207715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4012</TotalTime>
  <Words>9871</Words>
  <Application>Microsoft Office PowerPoint</Application>
  <PresentationFormat>On-screen Show (4:3)</PresentationFormat>
  <Paragraphs>676</Paragraphs>
  <Slides>118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118</vt:i4>
      </vt:variant>
    </vt:vector>
  </HeadingPairs>
  <TitlesOfParts>
    <vt:vector size="127" baseType="lpstr">
      <vt:lpstr>Aptos</vt:lpstr>
      <vt:lpstr>Arial</vt:lpstr>
      <vt:lpstr>Calibri</vt:lpstr>
      <vt:lpstr>Calibri </vt:lpstr>
      <vt:lpstr>GlyphLessFont</vt:lpstr>
      <vt:lpstr>Symbol</vt:lpstr>
      <vt:lpstr>Times New Roman</vt:lpstr>
      <vt:lpstr>Wingdings</vt:lpstr>
      <vt:lpstr>Office Theme</vt:lpstr>
      <vt:lpstr>Module-1</vt:lpstr>
      <vt:lpstr>Contents</vt:lpstr>
      <vt:lpstr>Introduction </vt:lpstr>
      <vt:lpstr>Classification of Digital data</vt:lpstr>
      <vt:lpstr>Classification of Digital data</vt:lpstr>
      <vt:lpstr>Structured data </vt:lpstr>
      <vt:lpstr>Semi-structured data</vt:lpstr>
      <vt:lpstr>Unstructured data</vt:lpstr>
      <vt:lpstr>Structured Data</vt:lpstr>
      <vt:lpstr>PowerPoint Presentation</vt:lpstr>
      <vt:lpstr>PowerPoint Presentation</vt:lpstr>
      <vt:lpstr>PowerPoint Presentation</vt:lpstr>
      <vt:lpstr>Sources of Structured Data   </vt:lpstr>
      <vt:lpstr>Ease of Working with Structured Data</vt:lpstr>
      <vt:lpstr>PowerPoint Presentation</vt:lpstr>
      <vt:lpstr>Semi-structured Data</vt:lpstr>
      <vt:lpstr>PowerPoint Presentation</vt:lpstr>
      <vt:lpstr>PowerPoint Presentation</vt:lpstr>
      <vt:lpstr>Unstructured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Classroom Exercise</vt:lpstr>
      <vt:lpstr>PowerPoint Presentation</vt:lpstr>
      <vt:lpstr>Characteristics of Data</vt:lpstr>
      <vt:lpstr>EVOLUTION OF BIG DATA </vt:lpstr>
      <vt:lpstr>Definition of Big Data</vt:lpstr>
      <vt:lpstr>Definition of Big Data</vt:lpstr>
      <vt:lpstr>Challenges With Big Data </vt:lpstr>
      <vt:lpstr>PowerPoint Presentation</vt:lpstr>
      <vt:lpstr>WHAT IS BIG DATA?</vt:lpstr>
      <vt:lpstr>PowerPoint Presentation</vt:lpstr>
      <vt:lpstr>PowerPoint Presentation</vt:lpstr>
      <vt:lpstr>PowerPoint Presentation</vt:lpstr>
      <vt:lpstr>PowerPoint Presentation</vt:lpstr>
      <vt:lpstr>Why Big Data?</vt:lpstr>
      <vt:lpstr>Traditional Business Intelligence (Bi) Versus Big Data</vt:lpstr>
      <vt:lpstr>A Typical Data Warehouse Environment</vt:lpstr>
      <vt:lpstr>A Typical Hadoop Environment</vt:lpstr>
      <vt:lpstr>WHAT IS BIG DATA ANALYTICS?</vt:lpstr>
      <vt:lpstr>PowerPoint Presentation</vt:lpstr>
      <vt:lpstr>Classification Of Analytics</vt:lpstr>
      <vt:lpstr>PowerPoint Presentation</vt:lpstr>
      <vt:lpstr>PowerPoint Presentation</vt:lpstr>
      <vt:lpstr>PowerPoint Presentation</vt:lpstr>
      <vt:lpstr>Importance of Big Data Analytics</vt:lpstr>
      <vt:lpstr>PowerPoint Presentation</vt:lpstr>
      <vt:lpstr>Terminologies used in Big data Environments</vt:lpstr>
      <vt:lpstr>PowerPoint Presentation</vt:lpstr>
      <vt:lpstr>Symmetric Multiprocessor System (SMP)</vt:lpstr>
      <vt:lpstr>PowerPoint Presentation</vt:lpstr>
      <vt:lpstr>PowerPoint Presentation</vt:lpstr>
      <vt:lpstr>PowerPoint Presentation</vt:lpstr>
      <vt:lpstr>PowerPoint Presentation</vt:lpstr>
      <vt:lpstr>PowerPoint Presentation</vt:lpstr>
      <vt:lpstr>PowerPoint Presentation</vt:lpstr>
      <vt:lpstr>CAP Theorem Explained</vt:lpstr>
      <vt:lpstr>PowerPoint Presentation</vt:lpstr>
      <vt:lpstr>Classroom Activity</vt:lpstr>
      <vt:lpstr>Puzzle  on architecture</vt:lpstr>
      <vt:lpstr>PowerPoint Presentation</vt:lpstr>
      <vt:lpstr>NoSQL (NOT ONLY SQL)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HADOOP </vt:lpstr>
      <vt:lpstr>PowerPoint Presentation</vt:lpstr>
      <vt:lpstr>Features of Hadoop </vt:lpstr>
      <vt:lpstr>Key Advantages of Hadoop </vt:lpstr>
      <vt:lpstr>PowerPoint Presentation</vt:lpstr>
      <vt:lpstr>PowerPoint Presentation</vt:lpstr>
      <vt:lpstr>Versions of Hadoop </vt:lpstr>
      <vt:lpstr>Hadoop 1.0</vt:lpstr>
      <vt:lpstr>PowerPoint Presentation</vt:lpstr>
      <vt:lpstr>Hadoop 2.0</vt:lpstr>
      <vt:lpstr>Overview of Hadoop Ecosystems </vt:lpstr>
      <vt:lpstr>HDFS</vt:lpstr>
      <vt:lpstr>HBase</vt:lpstr>
      <vt:lpstr>PowerPoint Presentation</vt:lpstr>
      <vt:lpstr>PowerPoint Presentation</vt:lpstr>
      <vt:lpstr>Hadoop Ecosystem Components for Data Processing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 Yogeesh Kumar</dc:creator>
  <cp:lastModifiedBy>Prabhamani N</cp:lastModifiedBy>
  <cp:revision>391</cp:revision>
  <dcterms:created xsi:type="dcterms:W3CDTF">2024-09-10T16:46:39Z</dcterms:created>
  <dcterms:modified xsi:type="dcterms:W3CDTF">2026-01-22T09:09:41Z</dcterms:modified>
</cp:coreProperties>
</file>