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3"/>
  </p:notesMasterIdLst>
  <p:sldIdLst>
    <p:sldId id="433" r:id="rId2"/>
    <p:sldId id="434" r:id="rId3"/>
    <p:sldId id="435" r:id="rId4"/>
    <p:sldId id="436" r:id="rId5"/>
    <p:sldId id="437" r:id="rId6"/>
    <p:sldId id="438" r:id="rId7"/>
    <p:sldId id="439" r:id="rId8"/>
    <p:sldId id="440" r:id="rId9"/>
    <p:sldId id="442" r:id="rId10"/>
    <p:sldId id="441" r:id="rId11"/>
    <p:sldId id="443" r:id="rId12"/>
    <p:sldId id="444" r:id="rId13"/>
    <p:sldId id="445" r:id="rId14"/>
    <p:sldId id="446" r:id="rId15"/>
    <p:sldId id="447" r:id="rId16"/>
    <p:sldId id="448" r:id="rId17"/>
    <p:sldId id="449" r:id="rId18"/>
    <p:sldId id="451" r:id="rId19"/>
    <p:sldId id="450" r:id="rId20"/>
    <p:sldId id="452" r:id="rId21"/>
    <p:sldId id="453" r:id="rId22"/>
    <p:sldId id="454" r:id="rId23"/>
    <p:sldId id="456" r:id="rId24"/>
    <p:sldId id="457" r:id="rId25"/>
    <p:sldId id="455" r:id="rId26"/>
    <p:sldId id="458" r:id="rId27"/>
    <p:sldId id="459" r:id="rId28"/>
    <p:sldId id="460" r:id="rId29"/>
    <p:sldId id="461" r:id="rId30"/>
    <p:sldId id="462" r:id="rId31"/>
    <p:sldId id="465" r:id="rId32"/>
    <p:sldId id="463" r:id="rId33"/>
    <p:sldId id="467" r:id="rId34"/>
    <p:sldId id="466" r:id="rId35"/>
    <p:sldId id="469" r:id="rId36"/>
    <p:sldId id="464" r:id="rId37"/>
    <p:sldId id="468" r:id="rId38"/>
    <p:sldId id="471" r:id="rId39"/>
    <p:sldId id="470" r:id="rId40"/>
    <p:sldId id="474" r:id="rId41"/>
    <p:sldId id="473" r:id="rId42"/>
    <p:sldId id="472" r:id="rId43"/>
    <p:sldId id="475" r:id="rId44"/>
    <p:sldId id="476" r:id="rId45"/>
    <p:sldId id="478" r:id="rId46"/>
    <p:sldId id="477" r:id="rId47"/>
    <p:sldId id="479" r:id="rId48"/>
    <p:sldId id="480" r:id="rId49"/>
    <p:sldId id="482" r:id="rId50"/>
    <p:sldId id="483" r:id="rId51"/>
    <p:sldId id="481" r:id="rId52"/>
    <p:sldId id="484" r:id="rId53"/>
    <p:sldId id="485" r:id="rId54"/>
    <p:sldId id="486" r:id="rId55"/>
    <p:sldId id="487" r:id="rId56"/>
    <p:sldId id="488" r:id="rId57"/>
    <p:sldId id="489" r:id="rId58"/>
    <p:sldId id="490" r:id="rId59"/>
    <p:sldId id="491" r:id="rId60"/>
    <p:sldId id="492" r:id="rId61"/>
    <p:sldId id="493" r:id="rId62"/>
    <p:sldId id="494" r:id="rId63"/>
    <p:sldId id="495" r:id="rId64"/>
    <p:sldId id="496" r:id="rId65"/>
    <p:sldId id="497" r:id="rId66"/>
    <p:sldId id="498" r:id="rId67"/>
    <p:sldId id="499" r:id="rId68"/>
    <p:sldId id="501" r:id="rId69"/>
    <p:sldId id="500" r:id="rId70"/>
    <p:sldId id="502" r:id="rId71"/>
    <p:sldId id="503" r:id="rId72"/>
    <p:sldId id="504" r:id="rId73"/>
    <p:sldId id="505" r:id="rId74"/>
    <p:sldId id="506" r:id="rId75"/>
    <p:sldId id="507" r:id="rId76"/>
    <p:sldId id="508" r:id="rId77"/>
    <p:sldId id="509" r:id="rId78"/>
    <p:sldId id="510" r:id="rId79"/>
    <p:sldId id="511" r:id="rId80"/>
    <p:sldId id="512" r:id="rId81"/>
    <p:sldId id="513" r:id="rId82"/>
    <p:sldId id="514" r:id="rId83"/>
    <p:sldId id="536" r:id="rId84"/>
    <p:sldId id="515" r:id="rId85"/>
    <p:sldId id="516" r:id="rId86"/>
    <p:sldId id="519" r:id="rId87"/>
    <p:sldId id="520" r:id="rId88"/>
    <p:sldId id="521" r:id="rId89"/>
    <p:sldId id="522" r:id="rId90"/>
    <p:sldId id="523" r:id="rId91"/>
    <p:sldId id="524" r:id="rId92"/>
    <p:sldId id="526" r:id="rId93"/>
    <p:sldId id="525" r:id="rId94"/>
    <p:sldId id="527" r:id="rId95"/>
    <p:sldId id="528" r:id="rId96"/>
    <p:sldId id="529" r:id="rId97"/>
    <p:sldId id="530" r:id="rId98"/>
    <p:sldId id="531" r:id="rId99"/>
    <p:sldId id="532" r:id="rId100"/>
    <p:sldId id="533" r:id="rId101"/>
    <p:sldId id="534" r:id="rId102"/>
    <p:sldId id="535" r:id="rId103"/>
    <p:sldId id="537" r:id="rId104"/>
    <p:sldId id="538" r:id="rId105"/>
    <p:sldId id="540" r:id="rId106"/>
    <p:sldId id="539" r:id="rId107"/>
    <p:sldId id="541" r:id="rId108"/>
    <p:sldId id="542" r:id="rId109"/>
    <p:sldId id="543" r:id="rId110"/>
    <p:sldId id="545" r:id="rId111"/>
    <p:sldId id="544" r:id="rId112"/>
    <p:sldId id="547" r:id="rId113"/>
    <p:sldId id="546" r:id="rId114"/>
    <p:sldId id="548" r:id="rId115"/>
    <p:sldId id="549" r:id="rId116"/>
    <p:sldId id="551" r:id="rId117"/>
    <p:sldId id="550" r:id="rId118"/>
    <p:sldId id="552" r:id="rId119"/>
    <p:sldId id="553" r:id="rId120"/>
    <p:sldId id="554" r:id="rId121"/>
    <p:sldId id="556" r:id="rId122"/>
    <p:sldId id="555" r:id="rId123"/>
    <p:sldId id="557" r:id="rId124"/>
    <p:sldId id="558" r:id="rId125"/>
    <p:sldId id="560" r:id="rId126"/>
    <p:sldId id="561" r:id="rId127"/>
    <p:sldId id="559" r:id="rId128"/>
    <p:sldId id="562" r:id="rId129"/>
    <p:sldId id="563" r:id="rId130"/>
    <p:sldId id="564" r:id="rId131"/>
    <p:sldId id="566" r:id="rId132"/>
    <p:sldId id="565" r:id="rId133"/>
    <p:sldId id="568" r:id="rId134"/>
    <p:sldId id="569" r:id="rId135"/>
    <p:sldId id="570" r:id="rId136"/>
    <p:sldId id="571" r:id="rId137"/>
    <p:sldId id="567" r:id="rId138"/>
    <p:sldId id="573" r:id="rId139"/>
    <p:sldId id="574" r:id="rId140"/>
    <p:sldId id="572" r:id="rId141"/>
    <p:sldId id="575" r:id="rId142"/>
    <p:sldId id="577" r:id="rId143"/>
    <p:sldId id="578" r:id="rId144"/>
    <p:sldId id="580" r:id="rId145"/>
    <p:sldId id="576" r:id="rId146"/>
    <p:sldId id="581" r:id="rId147"/>
    <p:sldId id="579" r:id="rId148"/>
    <p:sldId id="582" r:id="rId149"/>
    <p:sldId id="584" r:id="rId150"/>
    <p:sldId id="583" r:id="rId151"/>
    <p:sldId id="585" r:id="rId152"/>
    <p:sldId id="586" r:id="rId153"/>
    <p:sldId id="587" r:id="rId154"/>
    <p:sldId id="588" r:id="rId155"/>
    <p:sldId id="589" r:id="rId156"/>
    <p:sldId id="590" r:id="rId157"/>
    <p:sldId id="592" r:id="rId158"/>
    <p:sldId id="591" r:id="rId159"/>
    <p:sldId id="593" r:id="rId160"/>
    <p:sldId id="594" r:id="rId161"/>
    <p:sldId id="595" r:id="rId1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2865" autoAdjust="0"/>
  </p:normalViewPr>
  <p:slideViewPr>
    <p:cSldViewPr>
      <p:cViewPr varScale="1">
        <p:scale>
          <a:sx n="57" d="100"/>
          <a:sy n="57" d="100"/>
        </p:scale>
        <p:origin x="316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2500" y="-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CBC8D7-B804-44C5-8F13-B6544A02CEBC}" type="datetimeFigureOut">
              <a:rPr lang="en-US" smtClean="0"/>
              <a:pPr/>
              <a:t>1/26/2026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91DF8D-234A-41D2-A676-3BAF7B1C9DC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FB4D1-ED41-4ED4-8AA7-9F02B7C013B8}" type="datetimeFigureOut">
              <a:rPr lang="en-US" smtClean="0"/>
              <a:pPr/>
              <a:t>1/26/2026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37E02B-7193-4DAB-BFAA-E13181D1D5C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FB4D1-ED41-4ED4-8AA7-9F02B7C013B8}" type="datetimeFigureOut">
              <a:rPr lang="en-US" smtClean="0"/>
              <a:pPr/>
              <a:t>1/26/2026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37E02B-7193-4DAB-BFAA-E13181D1D5C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3074" name="Picture 2"/>
          <p:cNvPicPr>
            <a:picLocks noChangeAspect="1" noChangeArrowheads="1"/>
          </p:cNvPicPr>
          <p:nvPr/>
        </p:nvPicPr>
        <p:blipFill>
          <a:blip r:embed="rId3"/>
          <a:srcRect/>
          <a:stretch>
            <a:fillRect/>
          </a:stretch>
        </p:blipFill>
        <p:spPr bwMode="auto">
          <a:xfrm>
            <a:off x="3276600" y="3581400"/>
            <a:ext cx="1676400" cy="1066800"/>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a:stretch>
            <a:fillRect/>
          </a:stretch>
        </p:blipFill>
        <p:spPr bwMode="auto">
          <a:xfrm>
            <a:off x="228600" y="1981200"/>
            <a:ext cx="8001000" cy="3472434"/>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524000"/>
            <a:ext cx="8534400" cy="5262979"/>
          </a:xfrm>
          <a:prstGeom prst="rect">
            <a:avLst/>
          </a:prstGeom>
        </p:spPr>
        <p:txBody>
          <a:bodyPr wrap="square">
            <a:spAutoFit/>
          </a:bodyPr>
          <a:lstStyle/>
          <a:p>
            <a:pPr algn="just">
              <a:buFont typeface="Wingdings" pitchFamily="2" charset="2"/>
              <a:buChar char="ü"/>
            </a:pPr>
            <a:r>
              <a:rPr lang="en-US" sz="2400" dirty="0"/>
              <a:t>The basic emulation method is through code interpretation. An interpreter program interprets the source instructions to target instructions one by one. One source instruction may require tens or hundreds of native target instructions to perform its function. Obviously, this process is relatively slow.</a:t>
            </a:r>
          </a:p>
          <a:p>
            <a:pPr algn="just">
              <a:buFont typeface="Wingdings" pitchFamily="2" charset="2"/>
              <a:buChar char="ü"/>
            </a:pPr>
            <a:r>
              <a:rPr lang="en-US" sz="2400" dirty="0"/>
              <a:t> For better performance, </a:t>
            </a:r>
            <a:r>
              <a:rPr lang="en-US" sz="2400" u="sng" dirty="0"/>
              <a:t>dynamic binary translation </a:t>
            </a:r>
            <a:r>
              <a:rPr lang="en-US" sz="2400" dirty="0"/>
              <a:t>is desired. This approach translates basic blocks of dynamic source instructions to target instructions. The basic blocks can also be extended to program traces or super blocks to increase translation efficiency. </a:t>
            </a:r>
          </a:p>
          <a:p>
            <a:pPr algn="just">
              <a:buFont typeface="Wingdings" pitchFamily="2" charset="2"/>
              <a:buChar char="ü"/>
            </a:pPr>
            <a:r>
              <a:rPr lang="en-US" sz="2400" dirty="0"/>
              <a:t>Instruction set emulation requires binary translation and optimization. A virtual instruction set architecture (V-ISA) thus requires adding a processor-specific software translation layer to the compiler.</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228600" y="1295399"/>
            <a:ext cx="8915400" cy="4893647"/>
          </a:xfrm>
          <a:prstGeom prst="rect">
            <a:avLst/>
          </a:prstGeom>
        </p:spPr>
        <p:txBody>
          <a:bodyPr wrap="square">
            <a:spAutoFit/>
          </a:bodyPr>
          <a:lstStyle/>
          <a:p>
            <a:r>
              <a:rPr lang="en-US" sz="2400" b="1" u="sng" dirty="0"/>
              <a:t>Steps for Deploying VMs onto a Cluster</a:t>
            </a:r>
          </a:p>
          <a:p>
            <a:pPr>
              <a:buFont typeface="Wingdings" pitchFamily="2" charset="2"/>
              <a:buChar char="v"/>
            </a:pPr>
            <a:r>
              <a:rPr lang="en-US" sz="2400" b="1" dirty="0"/>
              <a:t>Prepare the disk image</a:t>
            </a:r>
            <a:r>
              <a:rPr lang="en-US" sz="2400" dirty="0"/>
              <a:t> (preinstalled OS and software).</a:t>
            </a:r>
          </a:p>
          <a:p>
            <a:pPr>
              <a:buFont typeface="Wingdings" pitchFamily="2" charset="2"/>
              <a:buChar char="v"/>
            </a:pPr>
            <a:r>
              <a:rPr lang="en-US" sz="2400" b="1" dirty="0"/>
              <a:t>Configure the VMs</a:t>
            </a:r>
            <a:r>
              <a:rPr lang="en-US" sz="2400" dirty="0"/>
              <a:t> (CPU, memory, network settings, etc.).</a:t>
            </a:r>
          </a:p>
          <a:p>
            <a:pPr>
              <a:buFont typeface="Wingdings" pitchFamily="2" charset="2"/>
              <a:buChar char="v"/>
            </a:pPr>
            <a:r>
              <a:rPr lang="en-US" sz="2400" b="1" dirty="0"/>
              <a:t>Choose destination nodes</a:t>
            </a:r>
            <a:r>
              <a:rPr lang="en-US" sz="2400" dirty="0"/>
              <a:t> for VM deployment.</a:t>
            </a:r>
          </a:p>
          <a:p>
            <a:pPr>
              <a:buFont typeface="Wingdings" pitchFamily="2" charset="2"/>
              <a:buChar char="v"/>
            </a:pPr>
            <a:r>
              <a:rPr lang="en-US" sz="2400" b="1" u="sng" dirty="0"/>
              <a:t>Execute the deployment command</a:t>
            </a:r>
            <a:r>
              <a:rPr lang="en-US" sz="2400" u="sng" dirty="0"/>
              <a:t> on all hosts.</a:t>
            </a:r>
          </a:p>
          <a:p>
            <a:r>
              <a:rPr lang="en-US" sz="2400" b="1" u="sng" dirty="0"/>
              <a:t>Template-Based Deployment &amp; Copy-on-Write (COW)</a:t>
            </a:r>
          </a:p>
          <a:p>
            <a:r>
              <a:rPr lang="en-US" sz="2400" b="1" dirty="0"/>
              <a:t>Templates</a:t>
            </a:r>
            <a:r>
              <a:rPr lang="en-US" sz="2400" dirty="0"/>
              <a:t> simplify disk image preparation.</a:t>
            </a:r>
          </a:p>
          <a:p>
            <a:r>
              <a:rPr lang="en-US" sz="2400" b="1" dirty="0"/>
              <a:t>Template-based deployment process:</a:t>
            </a:r>
            <a:endParaRPr lang="en-US" sz="2400" dirty="0"/>
          </a:p>
          <a:p>
            <a:pPr lvl="1">
              <a:buFont typeface="Wingdings" pitchFamily="2" charset="2"/>
              <a:buChar char="v"/>
            </a:pPr>
            <a:r>
              <a:rPr lang="en-US" sz="2400" dirty="0"/>
              <a:t>Users select a </a:t>
            </a:r>
            <a:r>
              <a:rPr lang="en-US" sz="2400" b="1" dirty="0"/>
              <a:t>preinstalled disk image</a:t>
            </a:r>
            <a:r>
              <a:rPr lang="en-US" sz="2400" dirty="0"/>
              <a:t> template.</a:t>
            </a:r>
          </a:p>
          <a:p>
            <a:pPr lvl="1">
              <a:buFont typeface="Wingdings" pitchFamily="2" charset="2"/>
              <a:buChar char="v"/>
            </a:pPr>
            <a:r>
              <a:rPr lang="en-US" sz="2400" dirty="0"/>
              <a:t>The system </a:t>
            </a:r>
            <a:r>
              <a:rPr lang="en-US" sz="2400" b="1" dirty="0"/>
              <a:t>duplicates</a:t>
            </a:r>
            <a:r>
              <a:rPr lang="en-US" sz="2400" dirty="0"/>
              <a:t> the template for the user's VM.</a:t>
            </a:r>
          </a:p>
          <a:p>
            <a:pPr lvl="1">
              <a:buFont typeface="Wingdings" pitchFamily="2" charset="2"/>
              <a:buChar char="v"/>
            </a:pPr>
            <a:r>
              <a:rPr lang="en-US" sz="2400" dirty="0"/>
              <a:t>COW (Copy-on-Write) format reduces disk space usage and speeds up deployment.</a:t>
            </a:r>
          </a:p>
          <a:p>
            <a:pPr lvl="1">
              <a:buFont typeface="Wingdings" pitchFamily="2" charset="2"/>
              <a:buChar char="v"/>
            </a:pPr>
            <a:r>
              <a:rPr lang="en-US" sz="2400" b="1" dirty="0"/>
              <a:t>COW backup files</a:t>
            </a:r>
            <a:r>
              <a:rPr lang="en-US" sz="2400" dirty="0"/>
              <a:t> are small and easy to transfer.</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762000" y="1582341"/>
            <a:ext cx="8153400" cy="4524315"/>
          </a:xfrm>
          <a:prstGeom prst="rect">
            <a:avLst/>
          </a:prstGeom>
        </p:spPr>
        <p:txBody>
          <a:bodyPr wrap="square">
            <a:spAutoFit/>
          </a:bodyPr>
          <a:lstStyle/>
          <a:p>
            <a:r>
              <a:rPr lang="en-US" sz="2400" b="1" u="sng" dirty="0"/>
              <a:t>VM Configuration &amp; Management</a:t>
            </a:r>
          </a:p>
          <a:p>
            <a:r>
              <a:rPr lang="en-US" sz="2400" dirty="0"/>
              <a:t>Each VM requires:</a:t>
            </a:r>
          </a:p>
          <a:p>
            <a:pPr lvl="1"/>
            <a:r>
              <a:rPr lang="en-US" sz="2400" b="1" dirty="0"/>
              <a:t>Name, disk image, network settings, allocated CPU &amp; memory.</a:t>
            </a:r>
            <a:endParaRPr lang="en-US" sz="2400" dirty="0"/>
          </a:p>
          <a:p>
            <a:r>
              <a:rPr lang="en-US" sz="2400" b="1" dirty="0"/>
              <a:t>Challenges in Large-Scale VM Management:</a:t>
            </a:r>
            <a:endParaRPr lang="en-US" sz="2400" dirty="0"/>
          </a:p>
          <a:p>
            <a:pPr lvl="1"/>
            <a:r>
              <a:rPr lang="en-US" sz="2400" dirty="0"/>
              <a:t>Recording each configuration manually is inefficient.</a:t>
            </a:r>
          </a:p>
          <a:p>
            <a:pPr lvl="1"/>
            <a:r>
              <a:rPr lang="en-US" sz="2400" b="1" dirty="0"/>
              <a:t>Solution:</a:t>
            </a:r>
            <a:r>
              <a:rPr lang="en-US" sz="2400" dirty="0"/>
              <a:t> Use </a:t>
            </a:r>
            <a:r>
              <a:rPr lang="en-US" sz="2400" b="1" dirty="0"/>
              <a:t>pre-edited profiles</a:t>
            </a:r>
            <a:r>
              <a:rPr lang="en-US" sz="2400" dirty="0"/>
              <a:t> for identical configurations.</a:t>
            </a:r>
          </a:p>
          <a:p>
            <a:r>
              <a:rPr lang="en-US" sz="2400" b="1" dirty="0"/>
              <a:t>Automated Configuration:</a:t>
            </a:r>
            <a:endParaRPr lang="en-US" sz="2400" dirty="0"/>
          </a:p>
          <a:p>
            <a:pPr lvl="1">
              <a:buFont typeface="Arial" pitchFamily="34" charset="0"/>
              <a:buChar char="•"/>
            </a:pPr>
            <a:r>
              <a:rPr lang="en-US" sz="2400" dirty="0"/>
              <a:t>Most settings remain </a:t>
            </a:r>
            <a:r>
              <a:rPr lang="en-US" sz="2400" b="1" dirty="0"/>
              <a:t>constant</a:t>
            </a:r>
            <a:r>
              <a:rPr lang="en-US" sz="2400" dirty="0"/>
              <a:t>.</a:t>
            </a:r>
          </a:p>
          <a:p>
            <a:pPr lvl="1">
              <a:buFont typeface="Arial" pitchFamily="34" charset="0"/>
              <a:buChar char="•"/>
            </a:pPr>
            <a:r>
              <a:rPr lang="en-US" sz="2400" dirty="0"/>
              <a:t>Unique values (e.g., </a:t>
            </a:r>
            <a:r>
              <a:rPr lang="en-US" sz="2400" b="1" dirty="0"/>
              <a:t>UUID, VM name, IP address</a:t>
            </a:r>
            <a:r>
              <a:rPr lang="en-US" sz="2400" dirty="0"/>
              <a:t>) are </a:t>
            </a:r>
            <a:r>
              <a:rPr lang="en-US" sz="2400" b="1" dirty="0"/>
              <a:t>auto-assigned</a:t>
            </a:r>
            <a:r>
              <a:rPr lang="en-US" sz="2400" dirty="0"/>
              <a:t>.</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676400"/>
            <a:ext cx="8458200" cy="3970318"/>
          </a:xfrm>
          <a:prstGeom prst="rect">
            <a:avLst/>
          </a:prstGeom>
        </p:spPr>
        <p:txBody>
          <a:bodyPr wrap="square">
            <a:spAutoFit/>
          </a:bodyPr>
          <a:lstStyle/>
          <a:p>
            <a:r>
              <a:rPr lang="en-US" sz="3600" b="1" u="sng" dirty="0"/>
              <a:t>Destination Host Selection &amp; Load Balancing</a:t>
            </a:r>
          </a:p>
          <a:p>
            <a:pPr>
              <a:buFont typeface="Wingdings" pitchFamily="2" charset="2"/>
              <a:buChar char="q"/>
            </a:pPr>
            <a:r>
              <a:rPr lang="en-US" sz="3600" dirty="0"/>
              <a:t>Users </a:t>
            </a:r>
            <a:r>
              <a:rPr lang="en-US" sz="3600" b="1" dirty="0"/>
              <a:t>do not care</a:t>
            </a:r>
            <a:r>
              <a:rPr lang="en-US" sz="3600" dirty="0"/>
              <a:t> which physical host runs their VM.</a:t>
            </a:r>
          </a:p>
          <a:p>
            <a:pPr>
              <a:buFont typeface="Wingdings" pitchFamily="2" charset="2"/>
              <a:buChar char="q"/>
            </a:pPr>
            <a:r>
              <a:rPr lang="en-US" sz="3600" b="1" dirty="0"/>
              <a:t>Host selection strategy</a:t>
            </a:r>
            <a:r>
              <a:rPr lang="en-US" sz="3600" dirty="0"/>
              <a:t> must:</a:t>
            </a:r>
          </a:p>
          <a:p>
            <a:pPr lvl="1"/>
            <a:r>
              <a:rPr lang="en-US" sz="3600" dirty="0"/>
              <a:t>Fulfill </a:t>
            </a:r>
            <a:r>
              <a:rPr lang="en-US" sz="3600" b="1" dirty="0"/>
              <a:t>VM resource requirements</a:t>
            </a:r>
            <a:r>
              <a:rPr lang="en-US" sz="3600" dirty="0"/>
              <a:t>.</a:t>
            </a:r>
          </a:p>
          <a:p>
            <a:pPr lvl="1"/>
            <a:r>
              <a:rPr lang="en-US" sz="3600" b="1" dirty="0"/>
              <a:t>Balance workloads</a:t>
            </a:r>
            <a:r>
              <a:rPr lang="en-US" sz="3600" dirty="0"/>
              <a:t> across the network.</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295400"/>
            <a:ext cx="8458200" cy="4955203"/>
          </a:xfrm>
          <a:prstGeom prst="rect">
            <a:avLst/>
          </a:prstGeom>
        </p:spPr>
        <p:txBody>
          <a:bodyPr wrap="square">
            <a:spAutoFit/>
          </a:bodyPr>
          <a:lstStyle/>
          <a:p>
            <a:pPr algn="just"/>
            <a:r>
              <a:rPr lang="en-US" sz="3200" b="1" dirty="0"/>
              <a:t>3.4.2 Live VM Migration Steps and Performance Effects</a:t>
            </a:r>
          </a:p>
          <a:p>
            <a:pPr algn="just">
              <a:buFont typeface="Wingdings" pitchFamily="2" charset="2"/>
              <a:buChar char="v"/>
            </a:pPr>
            <a:r>
              <a:rPr lang="en-US" sz="2800" dirty="0"/>
              <a:t>In a mixed cluster of physical and virtual nodes, VMs can replace failed physical nodes.</a:t>
            </a:r>
          </a:p>
          <a:p>
            <a:pPr algn="just">
              <a:buFont typeface="Wingdings" pitchFamily="2" charset="2"/>
              <a:buChar char="v"/>
            </a:pPr>
            <a:r>
              <a:rPr lang="en-US" sz="2800" dirty="0"/>
              <a:t>VMs allow for enhanced failover flexibility compared to traditional physical clusters.</a:t>
            </a:r>
          </a:p>
          <a:p>
            <a:pPr algn="just">
              <a:buFont typeface="Wingdings" pitchFamily="2" charset="2"/>
              <a:buChar char="v"/>
            </a:pPr>
            <a:r>
              <a:rPr lang="en-US" sz="2800" dirty="0"/>
              <a:t>The major challenge is that if a VM’s host node fails, the VM must stop unless live migration is employed.</a:t>
            </a:r>
          </a:p>
          <a:p>
            <a:pPr algn="just">
              <a:buFont typeface="Wingdings" pitchFamily="2" charset="2"/>
              <a:buChar char="v"/>
            </a:pPr>
            <a:r>
              <a:rPr lang="en-US" sz="2800" dirty="0"/>
              <a:t>Live migration enables VM state transfer from one host to another with minimal disruption.</a:t>
            </a:r>
          </a:p>
          <a:p>
            <a:pPr algn="just"/>
            <a:endParaRPr lang="en-US" sz="28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457200" y="1305342"/>
            <a:ext cx="8458200" cy="5016758"/>
          </a:xfrm>
          <a:prstGeom prst="rect">
            <a:avLst/>
          </a:prstGeom>
        </p:spPr>
        <p:txBody>
          <a:bodyPr wrap="square">
            <a:spAutoFit/>
          </a:bodyPr>
          <a:lstStyle/>
          <a:p>
            <a:pPr algn="just"/>
            <a:r>
              <a:rPr lang="en-US" sz="3200" b="1" dirty="0"/>
              <a:t>Virtual Cluster Management Approaches</a:t>
            </a:r>
          </a:p>
          <a:p>
            <a:pPr algn="just"/>
            <a:r>
              <a:rPr lang="en-US" sz="2400" b="1" dirty="0"/>
              <a:t>Guest-based manager</a:t>
            </a:r>
            <a:r>
              <a:rPr lang="en-US" sz="2400" dirty="0"/>
              <a:t>:</a:t>
            </a:r>
          </a:p>
          <a:p>
            <a:pPr lvl="1" algn="just"/>
            <a:r>
              <a:rPr lang="en-US" sz="2400" dirty="0"/>
              <a:t>The cluster manager resides on a guest system.</a:t>
            </a:r>
          </a:p>
          <a:p>
            <a:pPr lvl="1" algn="just"/>
            <a:r>
              <a:rPr lang="en-US" sz="2400" dirty="0"/>
              <a:t>Examples:</a:t>
            </a:r>
          </a:p>
          <a:p>
            <a:pPr lvl="1" algn="just"/>
            <a:r>
              <a:rPr lang="en-US" sz="2400" dirty="0"/>
              <a:t> </a:t>
            </a:r>
            <a:r>
              <a:rPr lang="en-US" sz="2400" dirty="0" err="1"/>
              <a:t>openMosix</a:t>
            </a:r>
            <a:r>
              <a:rPr lang="en-US" sz="2400" dirty="0"/>
              <a:t> (Linux cluster on </a:t>
            </a:r>
            <a:r>
              <a:rPr lang="en-US" sz="2400" dirty="0" err="1"/>
              <a:t>Xen</a:t>
            </a:r>
            <a:r>
              <a:rPr lang="en-US" sz="2400" dirty="0"/>
              <a:t>), Sun’s cluster Oasis (Solaris cluster on VMware VMM).</a:t>
            </a:r>
          </a:p>
          <a:p>
            <a:pPr algn="just"/>
            <a:r>
              <a:rPr lang="en-US" sz="2400" b="1" dirty="0"/>
              <a:t>Host-based manager</a:t>
            </a:r>
            <a:r>
              <a:rPr lang="en-US" sz="2400" dirty="0"/>
              <a:t>:</a:t>
            </a:r>
          </a:p>
          <a:p>
            <a:pPr lvl="1" algn="just"/>
            <a:r>
              <a:rPr lang="en-US" sz="2400" dirty="0"/>
              <a:t>The cluster manager supervises guest systems and can restart them on another physical machine.</a:t>
            </a:r>
          </a:p>
          <a:p>
            <a:pPr lvl="1" algn="just"/>
            <a:r>
              <a:rPr lang="en-US" sz="2400" dirty="0"/>
              <a:t>Example: VMware HA system.</a:t>
            </a:r>
          </a:p>
          <a:p>
            <a:pPr algn="just"/>
            <a:r>
              <a:rPr lang="en-US" sz="2400" b="1" dirty="0"/>
              <a:t>Independent cluster manager</a:t>
            </a:r>
            <a:r>
              <a:rPr lang="en-US" sz="2400" dirty="0"/>
              <a:t>:</a:t>
            </a:r>
          </a:p>
          <a:p>
            <a:pPr lvl="1" algn="just"/>
            <a:r>
              <a:rPr lang="en-US" sz="2400" dirty="0"/>
              <a:t>Runs on both host and guest systems, increasing management complexity.</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26" name="Rectangle 2"/>
          <p:cNvSpPr>
            <a:spLocks noChangeArrowheads="1"/>
          </p:cNvSpPr>
          <p:nvPr/>
        </p:nvSpPr>
        <p:spPr bwMode="auto">
          <a:xfrm>
            <a:off x="0" y="1828800"/>
            <a:ext cx="9143999"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endParaRPr lang="en-US" sz="2800" b="1" dirty="0">
              <a:latin typeface="Arial" charset="0"/>
              <a:cs typeface="Arial" charset="0"/>
            </a:endParaRPr>
          </a:p>
          <a:p>
            <a:pPr marL="0" marR="0" lvl="0" indent="0" algn="just" defTabSz="914400" rtl="0" eaLnBrk="1" fontAlgn="base" latinLnBrk="0" hangingPunct="1">
              <a:lnSpc>
                <a:spcPct val="100000"/>
              </a:lnSpc>
              <a:spcBef>
                <a:spcPct val="0"/>
              </a:spcBef>
              <a:spcAft>
                <a:spcPct val="0"/>
              </a:spcAft>
              <a:buClrTx/>
              <a:buSzTx/>
              <a:tabLst/>
            </a:pPr>
            <a:r>
              <a:rPr kumimoji="0" lang="en-US" sz="2800" b="1" i="0" u="none" strike="noStrike" cap="none" normalizeH="0" baseline="0" dirty="0">
                <a:ln>
                  <a:noFill/>
                </a:ln>
                <a:solidFill>
                  <a:schemeClr val="tx1"/>
                </a:solidFill>
                <a:effectLst/>
                <a:latin typeface="Arial" charset="0"/>
                <a:cs typeface="Arial" charset="0"/>
              </a:rPr>
              <a:t>Integrated cluster manager</a:t>
            </a:r>
            <a:r>
              <a:rPr kumimoji="0" lang="en-US" sz="28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a:ln>
                  <a:noFill/>
                </a:ln>
                <a:solidFill>
                  <a:schemeClr val="tx1"/>
                </a:solidFill>
                <a:effectLst/>
                <a:latin typeface="Arial" charset="0"/>
                <a:cs typeface="Arial" charset="0"/>
              </a:rPr>
              <a:t>Distinguishes between virtualized and physical resources.</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a:ln>
                  <a:noFill/>
                </a:ln>
                <a:solidFill>
                  <a:schemeClr val="tx1"/>
                </a:solidFill>
                <a:effectLst/>
                <a:latin typeface="Arial" charset="0"/>
                <a:cs typeface="Arial" charset="0"/>
              </a:rPr>
              <a:t>Enhances cluster management when combined with live VM migration.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752600"/>
            <a:ext cx="8686800" cy="4031873"/>
          </a:xfrm>
          <a:prstGeom prst="rect">
            <a:avLst/>
          </a:prstGeom>
        </p:spPr>
        <p:txBody>
          <a:bodyPr wrap="square">
            <a:spAutoFit/>
          </a:bodyPr>
          <a:lstStyle/>
          <a:p>
            <a:pPr algn="just"/>
            <a:r>
              <a:rPr lang="en-US" sz="3200" b="1" dirty="0"/>
              <a:t>Applications of Virtual Clusters</a:t>
            </a:r>
          </a:p>
          <a:p>
            <a:pPr algn="just">
              <a:buFont typeface="Wingdings" pitchFamily="2" charset="2"/>
              <a:buChar char="ü"/>
            </a:pPr>
            <a:r>
              <a:rPr lang="en-US" sz="3200" dirty="0"/>
              <a:t>Computational grids, cloud platforms, and HPC systems.</a:t>
            </a:r>
          </a:p>
          <a:p>
            <a:pPr algn="just">
              <a:buFont typeface="Wingdings" pitchFamily="2" charset="2"/>
              <a:buChar char="ü"/>
            </a:pPr>
            <a:r>
              <a:rPr lang="en-US" sz="3200" dirty="0"/>
              <a:t>Provide dynamic resource allocation upon user demand or node failure.</a:t>
            </a:r>
          </a:p>
          <a:p>
            <a:pPr algn="just">
              <a:buFont typeface="Wingdings" pitchFamily="2" charset="2"/>
              <a:buChar char="ü"/>
            </a:pPr>
            <a:r>
              <a:rPr lang="en-US" sz="3200" dirty="0"/>
              <a:t>Key for cloud computing and high availability.</a:t>
            </a:r>
          </a:p>
          <a:p>
            <a:pPr algn="just">
              <a:buFont typeface="Wingdings" pitchFamily="2" charset="2"/>
              <a:buChar char="ü"/>
            </a:pPr>
            <a:r>
              <a:rPr lang="en-US" sz="3200" dirty="0"/>
              <a:t>Ensures minimal downtime, low network bandwidth usage, and optimal migration time.</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838200" y="1600200"/>
            <a:ext cx="8077200" cy="2246769"/>
          </a:xfrm>
          <a:prstGeom prst="rect">
            <a:avLst/>
          </a:prstGeom>
        </p:spPr>
        <p:txBody>
          <a:bodyPr wrap="square">
            <a:spAutoFit/>
          </a:bodyPr>
          <a:lstStyle/>
          <a:p>
            <a:r>
              <a:rPr lang="en-US" sz="2800" b="1" dirty="0"/>
              <a:t>VM States</a:t>
            </a:r>
          </a:p>
          <a:p>
            <a:r>
              <a:rPr lang="en-US" sz="2800" b="1" dirty="0"/>
              <a:t>Inactive</a:t>
            </a:r>
            <a:r>
              <a:rPr lang="en-US" sz="2800" dirty="0"/>
              <a:t>: VM is not enabled.</a:t>
            </a:r>
          </a:p>
          <a:p>
            <a:r>
              <a:rPr lang="en-US" sz="2800" b="1" dirty="0"/>
              <a:t>Active</a:t>
            </a:r>
            <a:r>
              <a:rPr lang="en-US" sz="2800" dirty="0"/>
              <a:t>: VM is instantiated and performing tasks.</a:t>
            </a:r>
          </a:p>
          <a:p>
            <a:r>
              <a:rPr lang="en-US" sz="2800" b="1" dirty="0"/>
              <a:t>Paused</a:t>
            </a:r>
            <a:r>
              <a:rPr lang="en-US" sz="2800" dirty="0"/>
              <a:t>: VM is instantiated but not processing tasks.</a:t>
            </a:r>
          </a:p>
          <a:p>
            <a:r>
              <a:rPr lang="en-US" sz="2800" b="1" dirty="0"/>
              <a:t>Suspended</a:t>
            </a:r>
            <a:r>
              <a:rPr lang="en-US" sz="2800" dirty="0"/>
              <a:t>: VM resources are stored on disk.</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22882" name="Picture 2"/>
          <p:cNvPicPr>
            <a:picLocks noChangeAspect="1" noChangeArrowheads="1"/>
          </p:cNvPicPr>
          <p:nvPr/>
        </p:nvPicPr>
        <p:blipFill>
          <a:blip r:embed="rId3"/>
          <a:srcRect/>
          <a:stretch>
            <a:fillRect/>
          </a:stretch>
        </p:blipFill>
        <p:spPr bwMode="auto">
          <a:xfrm>
            <a:off x="1143000" y="1143000"/>
            <a:ext cx="6773863" cy="5486400"/>
          </a:xfrm>
          <a:prstGeom prst="rect">
            <a:avLst/>
          </a:prstGeom>
          <a:noFill/>
          <a:ln w="9525">
            <a:noFill/>
            <a:miter lim="800000"/>
            <a:headEnd/>
            <a:tailEnd/>
          </a:ln>
          <a:effectLst/>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447800"/>
            <a:ext cx="7924800" cy="3662541"/>
          </a:xfrm>
          <a:prstGeom prst="rect">
            <a:avLst/>
          </a:prstGeom>
        </p:spPr>
        <p:txBody>
          <a:bodyPr wrap="square">
            <a:spAutoFit/>
          </a:bodyPr>
          <a:lstStyle/>
          <a:p>
            <a:r>
              <a:rPr lang="en-US" sz="3600" b="1" dirty="0"/>
              <a:t>Live Migration Steps</a:t>
            </a:r>
          </a:p>
          <a:p>
            <a:r>
              <a:rPr lang="en-US" sz="2800" b="1" dirty="0"/>
              <a:t>Start Migration (Steps 0 &amp; 1)</a:t>
            </a:r>
            <a:endParaRPr lang="en-US" sz="2800" dirty="0"/>
          </a:p>
          <a:p>
            <a:pPr lvl="1"/>
            <a:r>
              <a:rPr lang="en-US" sz="2800" dirty="0"/>
              <a:t>Identifies migrating VM and destination host.</a:t>
            </a:r>
          </a:p>
          <a:p>
            <a:pPr lvl="1"/>
            <a:r>
              <a:rPr lang="en-US" sz="2800" dirty="0"/>
              <a:t>Can be manually initiated or triggered by load balancing/server consolidation.</a:t>
            </a:r>
          </a:p>
          <a:p>
            <a:r>
              <a:rPr lang="en-US" sz="2800" b="1" dirty="0"/>
              <a:t>Transfer Memory (Step 2)</a:t>
            </a:r>
            <a:endParaRPr lang="en-US" sz="2800" dirty="0"/>
          </a:p>
          <a:p>
            <a:pPr lvl="1"/>
            <a:r>
              <a:rPr lang="en-US" sz="2800" dirty="0"/>
              <a:t>Copies VM memory to the destination.</a:t>
            </a:r>
          </a:p>
          <a:p>
            <a:pPr lvl="1"/>
            <a:r>
              <a:rPr lang="en-US" sz="2800" dirty="0"/>
              <a:t>Iterative </a:t>
            </a:r>
            <a:r>
              <a:rPr lang="en-US" sz="2800" dirty="0" err="1"/>
              <a:t>precopying</a:t>
            </a:r>
            <a:r>
              <a:rPr lang="en-US" sz="2800" dirty="0"/>
              <a:t> reduces service disruption.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915400" cy="5293757"/>
          </a:xfrm>
          <a:prstGeom prst="rect">
            <a:avLst/>
          </a:prstGeom>
        </p:spPr>
        <p:txBody>
          <a:bodyPr wrap="square">
            <a:spAutoFit/>
          </a:bodyPr>
          <a:lstStyle/>
          <a:p>
            <a:pPr algn="just"/>
            <a:r>
              <a:rPr lang="en-US" sz="2800" b="1" dirty="0"/>
              <a:t>3.1.1.2 Hardware Abstraction Level </a:t>
            </a:r>
          </a:p>
          <a:p>
            <a:pPr algn="just">
              <a:buFont typeface="Wingdings" pitchFamily="2" charset="2"/>
              <a:buChar char="ü"/>
            </a:pPr>
            <a:r>
              <a:rPr lang="en-US" sz="2600" dirty="0"/>
              <a:t>Hardware-level virtualization is performed right on top of the bare hardware. </a:t>
            </a:r>
          </a:p>
          <a:p>
            <a:pPr algn="just">
              <a:buFont typeface="Wingdings" pitchFamily="2" charset="2"/>
              <a:buChar char="ü"/>
            </a:pPr>
            <a:r>
              <a:rPr lang="en-US" sz="2600" dirty="0"/>
              <a:t>this approach generates a virtual hardware environment for a </a:t>
            </a:r>
            <a:r>
              <a:rPr lang="en-US" sz="2600" dirty="0" err="1"/>
              <a:t>VM.The</a:t>
            </a:r>
            <a:r>
              <a:rPr lang="en-US" sz="2600" dirty="0"/>
              <a:t> process manages the underlying hardware through virtualization. </a:t>
            </a:r>
          </a:p>
          <a:p>
            <a:pPr algn="just">
              <a:buFont typeface="Wingdings" pitchFamily="2" charset="2"/>
              <a:buChar char="ü"/>
            </a:pPr>
            <a:r>
              <a:rPr lang="en-US" sz="2600" dirty="0"/>
              <a:t>The idea is to </a:t>
            </a:r>
            <a:r>
              <a:rPr lang="en-US" sz="2600" dirty="0" err="1"/>
              <a:t>virtualize</a:t>
            </a:r>
            <a:r>
              <a:rPr lang="en-US" sz="2600" dirty="0"/>
              <a:t> a computer’s resources, such as its processors, memory, and I/O devices.</a:t>
            </a:r>
          </a:p>
          <a:p>
            <a:pPr algn="just">
              <a:buFont typeface="Wingdings" pitchFamily="2" charset="2"/>
              <a:buChar char="ü"/>
            </a:pPr>
            <a:r>
              <a:rPr lang="en-US" sz="2600" dirty="0"/>
              <a:t> The intention is to upgrade the hardware utilization rate by multiple users concurrently. </a:t>
            </a:r>
          </a:p>
          <a:p>
            <a:pPr algn="just">
              <a:buFont typeface="Wingdings" pitchFamily="2" charset="2"/>
              <a:buChar char="ü"/>
            </a:pPr>
            <a:r>
              <a:rPr lang="en-US" sz="2600" dirty="0"/>
              <a:t>The idea was implemented in the IBM VM/370 in the 1960s. More recently, the </a:t>
            </a:r>
            <a:r>
              <a:rPr lang="en-US" sz="2600" dirty="0" err="1"/>
              <a:t>Xen</a:t>
            </a:r>
            <a:r>
              <a:rPr lang="en-US" sz="2600" dirty="0"/>
              <a:t> hypervisor has been applied to </a:t>
            </a:r>
            <a:r>
              <a:rPr lang="en-US" sz="2600" dirty="0" err="1"/>
              <a:t>virtualize</a:t>
            </a:r>
            <a:r>
              <a:rPr lang="en-US" sz="2600" dirty="0"/>
              <a:t> x86-based machines to run Linux or other guest OS applications. </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09600" y="1524001"/>
            <a:ext cx="8077200" cy="3539430"/>
          </a:xfrm>
          <a:prstGeom prst="rect">
            <a:avLst/>
          </a:prstGeom>
        </p:spPr>
        <p:txBody>
          <a:bodyPr wrap="square">
            <a:spAutoFit/>
          </a:bodyPr>
          <a:lstStyle/>
          <a:p>
            <a:r>
              <a:rPr lang="en-US" sz="2800" b="1" dirty="0"/>
              <a:t>Suspend VM &amp; Copy Final Data (Step 3)</a:t>
            </a:r>
            <a:endParaRPr lang="en-US" sz="2800" dirty="0"/>
          </a:p>
          <a:p>
            <a:pPr lvl="1"/>
            <a:r>
              <a:rPr lang="en-US" sz="2800" dirty="0"/>
              <a:t>VM execution is suspended.</a:t>
            </a:r>
          </a:p>
          <a:p>
            <a:pPr lvl="1"/>
            <a:r>
              <a:rPr lang="en-US" sz="2800" dirty="0"/>
              <a:t>CPU and network states transferred.</a:t>
            </a:r>
          </a:p>
          <a:p>
            <a:pPr lvl="1"/>
            <a:r>
              <a:rPr lang="en-US" sz="2800" dirty="0"/>
              <a:t>Results in a short downtime.</a:t>
            </a:r>
          </a:p>
          <a:p>
            <a:r>
              <a:rPr lang="en-US" sz="2800" b="1" dirty="0"/>
              <a:t>Commit &amp; Activate VM on New Host (Steps 4 &amp; 5)</a:t>
            </a:r>
            <a:endParaRPr lang="en-US" sz="2800" dirty="0"/>
          </a:p>
          <a:p>
            <a:pPr lvl="1"/>
            <a:r>
              <a:rPr lang="en-US" sz="2800" dirty="0"/>
              <a:t>VM reloads and resumes execution.</a:t>
            </a:r>
          </a:p>
          <a:p>
            <a:pPr lvl="1"/>
            <a:r>
              <a:rPr lang="en-US" sz="2800" dirty="0"/>
              <a:t>Network redirects to the new VM.</a:t>
            </a:r>
          </a:p>
          <a:p>
            <a:pPr lvl="1"/>
            <a:r>
              <a:rPr lang="en-US" sz="2800" dirty="0"/>
              <a:t>Old VM is removed from the source host.</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533400" y="1676400"/>
            <a:ext cx="8153400" cy="3970318"/>
          </a:xfrm>
          <a:prstGeom prst="rect">
            <a:avLst/>
          </a:prstGeom>
        </p:spPr>
        <p:txBody>
          <a:bodyPr wrap="square">
            <a:spAutoFit/>
          </a:bodyPr>
          <a:lstStyle/>
          <a:p>
            <a:r>
              <a:rPr lang="en-US" sz="2800" b="1" dirty="0"/>
              <a:t>Performance Effects</a:t>
            </a:r>
          </a:p>
          <a:p>
            <a:r>
              <a:rPr lang="en-US" sz="2800" dirty="0"/>
              <a:t>Live migration minimally impacts system performance.</a:t>
            </a:r>
          </a:p>
          <a:p>
            <a:r>
              <a:rPr lang="en-US" sz="2800" dirty="0"/>
              <a:t>Data transfer rate analysis:</a:t>
            </a:r>
          </a:p>
          <a:p>
            <a:pPr lvl="1"/>
            <a:r>
              <a:rPr lang="en-US" sz="2800" dirty="0"/>
              <a:t>Before migration: 870 MB/sec.</a:t>
            </a:r>
          </a:p>
          <a:p>
            <a:pPr lvl="1"/>
            <a:r>
              <a:rPr lang="en-US" sz="2800" dirty="0"/>
              <a:t>During </a:t>
            </a:r>
            <a:r>
              <a:rPr lang="en-US" sz="2800" dirty="0" err="1"/>
              <a:t>precopy</a:t>
            </a:r>
            <a:r>
              <a:rPr lang="en-US" sz="2800" dirty="0"/>
              <a:t> (63s): 765 MB/sec.</a:t>
            </a:r>
          </a:p>
          <a:p>
            <a:pPr lvl="1"/>
            <a:r>
              <a:rPr lang="en-US" sz="2800" dirty="0"/>
              <a:t>Iterative copying (9.8s): 694 MB/sec.</a:t>
            </a:r>
          </a:p>
          <a:p>
            <a:pPr lvl="1"/>
            <a:r>
              <a:rPr lang="en-US" sz="2800" dirty="0"/>
              <a:t>Downtime: only 165ms.</a:t>
            </a:r>
          </a:p>
          <a:p>
            <a:r>
              <a:rPr lang="en-US" sz="2800" dirty="0"/>
              <a:t>Ensures dynamic cluster reconfiguration and disaster recovery.</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19200"/>
            <a:ext cx="8915400" cy="6816507"/>
          </a:xfrm>
          <a:prstGeom prst="rect">
            <a:avLst/>
          </a:prstGeom>
        </p:spPr>
        <p:txBody>
          <a:bodyPr wrap="square">
            <a:spAutoFit/>
          </a:bodyPr>
          <a:lstStyle/>
          <a:p>
            <a:pPr algn="just"/>
            <a:r>
              <a:rPr lang="en-US" sz="3200" b="1" dirty="0"/>
              <a:t>3.4.3 Migration of Memory, Files, and Network Resources</a:t>
            </a:r>
          </a:p>
          <a:p>
            <a:pPr algn="just">
              <a:buFont typeface="Wingdings" pitchFamily="2" charset="2"/>
              <a:buChar char="ü"/>
            </a:pPr>
            <a:r>
              <a:rPr lang="en-US" sz="2800" b="1" dirty="0"/>
              <a:t>Cost Considerations of Clusters:</a:t>
            </a:r>
          </a:p>
          <a:p>
            <a:pPr lvl="1" algn="just">
              <a:buFont typeface="Wingdings" pitchFamily="2" charset="2"/>
              <a:buChar char="ü"/>
            </a:pPr>
            <a:r>
              <a:rPr lang="en-US" sz="2800" dirty="0"/>
              <a:t>High initial cost includes:</a:t>
            </a:r>
          </a:p>
          <a:p>
            <a:pPr lvl="2" algn="just">
              <a:buFont typeface="Wingdings" pitchFamily="2" charset="2"/>
              <a:buChar char="ü"/>
            </a:pPr>
            <a:r>
              <a:rPr lang="en-US" sz="2800" dirty="0"/>
              <a:t>Space requirements</a:t>
            </a:r>
          </a:p>
          <a:p>
            <a:pPr lvl="2" algn="just">
              <a:buFont typeface="Wingdings" pitchFamily="2" charset="2"/>
              <a:buChar char="ü"/>
            </a:pPr>
            <a:r>
              <a:rPr lang="en-US" sz="2800" dirty="0"/>
              <a:t>Power conditioning</a:t>
            </a:r>
          </a:p>
          <a:p>
            <a:pPr lvl="2" algn="just">
              <a:buFont typeface="Wingdings" pitchFamily="2" charset="2"/>
              <a:buChar char="ü"/>
            </a:pPr>
            <a:r>
              <a:rPr lang="en-US" sz="2800" dirty="0"/>
              <a:t>Cooling equipment</a:t>
            </a:r>
          </a:p>
          <a:p>
            <a:pPr algn="just"/>
            <a:r>
              <a:rPr lang="en-US" sz="2800" b="1" dirty="0"/>
              <a:t>Shared Cluster Solutions:</a:t>
            </a:r>
            <a:endParaRPr lang="en-US" sz="2800" dirty="0"/>
          </a:p>
          <a:p>
            <a:pPr marL="457200" indent="-457200" algn="just">
              <a:buFont typeface="Wingdings" pitchFamily="2" charset="2"/>
              <a:buChar char="ü"/>
            </a:pPr>
            <a:r>
              <a:rPr lang="en-US" sz="2800" dirty="0"/>
              <a:t>Leasing or shared access is attractive for variable demand scenarios.</a:t>
            </a:r>
          </a:p>
          <a:p>
            <a:pPr marL="457200" indent="-457200" algn="just">
              <a:buFont typeface="Wingdings" pitchFamily="2" charset="2"/>
              <a:buChar char="ü"/>
            </a:pPr>
            <a:r>
              <a:rPr lang="en-US" sz="2800" dirty="0"/>
              <a:t>Offers </a:t>
            </a:r>
            <a:r>
              <a:rPr lang="en-US" sz="2800" b="1" dirty="0"/>
              <a:t>economies of scale</a:t>
            </a:r>
            <a:r>
              <a:rPr lang="en-US" sz="2800" dirty="0"/>
              <a:t>.</a:t>
            </a:r>
          </a:p>
          <a:p>
            <a:pPr marL="457200" indent="-457200" algn="just">
              <a:buFont typeface="Wingdings" pitchFamily="2" charset="2"/>
              <a:buChar char="ü"/>
            </a:pPr>
            <a:r>
              <a:rPr lang="en-US" sz="2800" dirty="0"/>
              <a:t>Enables </a:t>
            </a:r>
            <a:r>
              <a:rPr lang="en-US" sz="2800" b="1" dirty="0"/>
              <a:t>efficient resource utilization</a:t>
            </a:r>
            <a:r>
              <a:rPr lang="en-US" sz="2800" dirty="0"/>
              <a:t> through </a:t>
            </a:r>
            <a:r>
              <a:rPr lang="en-US" sz="2800" b="1" dirty="0"/>
              <a:t>multiplexing</a:t>
            </a:r>
            <a:endParaRPr lang="en-US" sz="2800" dirty="0"/>
          </a:p>
          <a:p>
            <a:pPr lvl="1" algn="just"/>
            <a:endParaRPr lang="en-US" sz="2000" dirty="0"/>
          </a:p>
          <a:p>
            <a:pPr algn="just"/>
            <a:endParaRPr lang="en-US" sz="2000" dirty="0"/>
          </a:p>
          <a:p>
            <a:pPr algn="just"/>
            <a:endParaRPr lang="en-US" sz="2000"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609600" y="1524000"/>
            <a:ext cx="8305800" cy="6124754"/>
          </a:xfrm>
          <a:prstGeom prst="rect">
            <a:avLst/>
          </a:prstGeom>
        </p:spPr>
        <p:txBody>
          <a:bodyPr wrap="square">
            <a:spAutoFit/>
          </a:bodyPr>
          <a:lstStyle/>
          <a:p>
            <a:pPr algn="just"/>
            <a:r>
              <a:rPr lang="en-US" sz="2800" b="1" dirty="0"/>
              <a:t>Early Cluster Management Systems:</a:t>
            </a:r>
            <a:endParaRPr lang="en-US" sz="2800" dirty="0"/>
          </a:p>
          <a:p>
            <a:pPr algn="just">
              <a:buFont typeface="Wingdings" pitchFamily="2" charset="2"/>
              <a:buChar char="ü"/>
            </a:pPr>
            <a:r>
              <a:rPr lang="en-US" sz="2800" dirty="0"/>
              <a:t>Focused on:</a:t>
            </a:r>
          </a:p>
          <a:p>
            <a:pPr lvl="1" algn="just">
              <a:buFont typeface="Wingdings" pitchFamily="2" charset="2"/>
              <a:buChar char="ü"/>
            </a:pPr>
            <a:r>
              <a:rPr lang="en-US" sz="2800" dirty="0"/>
              <a:t>Expressive and scalable cluster configuration mechanisms</a:t>
            </a:r>
          </a:p>
          <a:p>
            <a:pPr lvl="1" algn="just">
              <a:buFont typeface="Wingdings" pitchFamily="2" charset="2"/>
              <a:buChar char="ü"/>
            </a:pPr>
            <a:r>
              <a:rPr lang="en-US" sz="2800" dirty="0"/>
              <a:t>Physical partitioning of cluster nodes based on service types</a:t>
            </a:r>
          </a:p>
          <a:p>
            <a:pPr algn="just"/>
            <a:r>
              <a:rPr lang="en-US" sz="2800" b="1" dirty="0"/>
              <a:t>System Migration Concerns:</a:t>
            </a:r>
            <a:endParaRPr lang="en-US" sz="2800" dirty="0"/>
          </a:p>
          <a:p>
            <a:pPr algn="just">
              <a:buFont typeface="Wingdings" pitchFamily="2" charset="2"/>
              <a:buChar char="ü"/>
            </a:pPr>
            <a:r>
              <a:rPr lang="en-US" sz="2800" dirty="0"/>
              <a:t>During migration to a different physical node, the following must be considered:</a:t>
            </a:r>
          </a:p>
          <a:p>
            <a:pPr lvl="1" algn="just">
              <a:buFont typeface="Wingdings" pitchFamily="2" charset="2"/>
              <a:buChar char="ü"/>
            </a:pPr>
            <a:r>
              <a:rPr lang="en-US" sz="2800" dirty="0"/>
              <a:t>Memory migration</a:t>
            </a:r>
          </a:p>
          <a:p>
            <a:pPr lvl="1" algn="just">
              <a:buFont typeface="Wingdings" pitchFamily="2" charset="2"/>
              <a:buChar char="ü"/>
            </a:pPr>
            <a:r>
              <a:rPr lang="en-US" sz="2800" dirty="0"/>
              <a:t>File access and consistency</a:t>
            </a:r>
          </a:p>
          <a:p>
            <a:pPr lvl="1" algn="just">
              <a:buFont typeface="Wingdings" pitchFamily="2" charset="2"/>
              <a:buChar char="ü"/>
            </a:pPr>
            <a:r>
              <a:rPr lang="en-US" sz="2800" dirty="0"/>
              <a:t>Network resource handling</a:t>
            </a:r>
          </a:p>
          <a:p>
            <a:pPr lvl="1" algn="just"/>
            <a:endParaRPr lang="en-US" sz="2800" dirty="0"/>
          </a:p>
          <a:p>
            <a:pPr lvl="1" algn="just"/>
            <a:endParaRPr lang="en-US" sz="2800"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447800"/>
            <a:ext cx="8686799" cy="5816977"/>
          </a:xfrm>
          <a:prstGeom prst="rect">
            <a:avLst/>
          </a:prstGeom>
        </p:spPr>
        <p:txBody>
          <a:bodyPr wrap="square">
            <a:spAutoFit/>
          </a:bodyPr>
          <a:lstStyle/>
          <a:p>
            <a:pPr algn="just"/>
            <a:r>
              <a:rPr lang="en-US" sz="3600" b="1" dirty="0"/>
              <a:t>3.4.3.1 Memory Migration</a:t>
            </a:r>
          </a:p>
          <a:p>
            <a:pPr algn="just"/>
            <a:r>
              <a:rPr lang="en-US" sz="2800" b="1" dirty="0"/>
              <a:t>Importance:</a:t>
            </a:r>
            <a:endParaRPr lang="en-US" sz="2800" dirty="0"/>
          </a:p>
          <a:p>
            <a:pPr algn="just">
              <a:buFont typeface="Wingdings" pitchFamily="2" charset="2"/>
              <a:buChar char="ü"/>
            </a:pPr>
            <a:r>
              <a:rPr lang="en-US" sz="2800" dirty="0"/>
              <a:t>A key component in </a:t>
            </a:r>
            <a:r>
              <a:rPr lang="en-US" sz="2800" b="1" dirty="0"/>
              <a:t>Virtual Machine (VM) migration</a:t>
            </a:r>
            <a:r>
              <a:rPr lang="en-US" sz="2800" dirty="0"/>
              <a:t>.</a:t>
            </a:r>
          </a:p>
          <a:p>
            <a:pPr algn="just">
              <a:buFont typeface="Wingdings" pitchFamily="2" charset="2"/>
              <a:buChar char="ü"/>
            </a:pPr>
            <a:r>
              <a:rPr lang="en-US" sz="2800" dirty="0"/>
              <a:t>Involves transferring a VM's </a:t>
            </a:r>
            <a:r>
              <a:rPr lang="en-US" sz="2800" b="1" dirty="0"/>
              <a:t>memory state</a:t>
            </a:r>
            <a:r>
              <a:rPr lang="en-US" sz="2800" dirty="0"/>
              <a:t> from one physical host to another.</a:t>
            </a:r>
          </a:p>
          <a:p>
            <a:pPr algn="just"/>
            <a:r>
              <a:rPr lang="en-US" sz="2800" b="1" dirty="0"/>
              <a:t>Techniques &amp; Characteristics:</a:t>
            </a:r>
            <a:endParaRPr lang="en-US" sz="2800" dirty="0"/>
          </a:p>
          <a:p>
            <a:pPr algn="just">
              <a:buFont typeface="Wingdings" pitchFamily="2" charset="2"/>
              <a:buChar char="ü"/>
            </a:pPr>
            <a:r>
              <a:rPr lang="en-US" sz="2800" dirty="0"/>
              <a:t>Vary based on the guest OS and its applications/workloads.</a:t>
            </a:r>
          </a:p>
          <a:p>
            <a:pPr algn="just">
              <a:buFont typeface="Wingdings" pitchFamily="2" charset="2"/>
              <a:buChar char="ü"/>
            </a:pPr>
            <a:r>
              <a:rPr lang="en-US" sz="2800" dirty="0"/>
              <a:t>Memory size typically ranges from hundreds of MBs to a few GBs.</a:t>
            </a:r>
          </a:p>
          <a:p>
            <a:pPr algn="just">
              <a:buFont typeface="Wingdings" pitchFamily="2" charset="2"/>
              <a:buChar char="ü"/>
            </a:pPr>
            <a:r>
              <a:rPr lang="en-US" sz="2800" dirty="0"/>
              <a:t>Efficiency is critical due to the large memory size involved.</a:t>
            </a:r>
          </a:p>
          <a:p>
            <a:pPr algn="just">
              <a:buFont typeface="Wingdings" pitchFamily="2" charset="2"/>
              <a:buChar char="ü"/>
            </a:pPr>
            <a:endParaRPr lang="en-US" sz="2800"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371600"/>
            <a:ext cx="8382000" cy="5570756"/>
          </a:xfrm>
          <a:prstGeom prst="rect">
            <a:avLst/>
          </a:prstGeom>
        </p:spPr>
        <p:txBody>
          <a:bodyPr wrap="square">
            <a:spAutoFit/>
          </a:bodyPr>
          <a:lstStyle/>
          <a:p>
            <a:pPr algn="just"/>
            <a:r>
              <a:rPr lang="en-US" sz="3600" b="1" dirty="0"/>
              <a:t>Internet Suspend-Resume (ISR) Technique:</a:t>
            </a:r>
            <a:endParaRPr lang="en-US" sz="3600" dirty="0"/>
          </a:p>
          <a:p>
            <a:pPr algn="just">
              <a:buFont typeface="Wingdings" pitchFamily="2" charset="2"/>
              <a:buChar char="ü"/>
            </a:pPr>
            <a:r>
              <a:rPr lang="en-US" sz="3200" dirty="0"/>
              <a:t>Utilizes </a:t>
            </a:r>
            <a:r>
              <a:rPr lang="en-US" sz="3200" b="1" dirty="0"/>
              <a:t>temporal locality</a:t>
            </a:r>
            <a:r>
              <a:rPr lang="en-US" sz="3200" dirty="0"/>
              <a:t> (overlap in memory state between suspend and resume).</a:t>
            </a:r>
          </a:p>
          <a:p>
            <a:pPr algn="just">
              <a:buFont typeface="Wingdings" pitchFamily="2" charset="2"/>
              <a:buChar char="ü"/>
            </a:pPr>
            <a:r>
              <a:rPr lang="en-US" sz="3200" dirty="0"/>
              <a:t>Each file is treated as a </a:t>
            </a:r>
            <a:r>
              <a:rPr lang="en-US" sz="3200" b="1" dirty="0"/>
              <a:t>tree of </a:t>
            </a:r>
            <a:r>
              <a:rPr lang="en-US" sz="3200" b="1" dirty="0" err="1"/>
              <a:t>subfiles</a:t>
            </a:r>
            <a:r>
              <a:rPr lang="en-US" sz="3200" dirty="0"/>
              <a:t>:</a:t>
            </a:r>
          </a:p>
          <a:p>
            <a:pPr lvl="1" algn="just">
              <a:buFont typeface="Wingdings" pitchFamily="2" charset="2"/>
              <a:buChar char="ü"/>
            </a:pPr>
            <a:r>
              <a:rPr lang="en-US" sz="3200" dirty="0"/>
              <a:t>Exists in both </a:t>
            </a:r>
            <a:r>
              <a:rPr lang="en-US" sz="3200" b="1" dirty="0"/>
              <a:t>suspended</a:t>
            </a:r>
            <a:r>
              <a:rPr lang="en-US" sz="3200" dirty="0"/>
              <a:t> and </a:t>
            </a:r>
            <a:r>
              <a:rPr lang="en-US" sz="3200" b="1" dirty="0"/>
              <a:t>resumed</a:t>
            </a:r>
            <a:r>
              <a:rPr lang="en-US" sz="3200" dirty="0"/>
              <a:t> instances.</a:t>
            </a:r>
          </a:p>
          <a:p>
            <a:pPr lvl="1" algn="just">
              <a:buFont typeface="Wingdings" pitchFamily="2" charset="2"/>
              <a:buChar char="ü"/>
            </a:pPr>
            <a:r>
              <a:rPr lang="en-US" sz="3200" dirty="0"/>
              <a:t>Only </a:t>
            </a:r>
            <a:r>
              <a:rPr lang="en-US" sz="3200" b="1" dirty="0"/>
              <a:t>changed parts</a:t>
            </a:r>
            <a:r>
              <a:rPr lang="en-US" sz="3200" dirty="0"/>
              <a:t> are transmitted due to caching.</a:t>
            </a:r>
          </a:p>
          <a:p>
            <a:pPr algn="just">
              <a:buFont typeface="Wingdings" pitchFamily="2" charset="2"/>
              <a:buChar char="ü"/>
            </a:pPr>
            <a:r>
              <a:rPr lang="en-US" sz="3200" b="1" dirty="0"/>
              <a:t>Not suitable</a:t>
            </a:r>
            <a:r>
              <a:rPr lang="en-US" sz="3200" dirty="0"/>
              <a:t> for live migration:</a:t>
            </a:r>
          </a:p>
          <a:p>
            <a:pPr lvl="1" algn="just">
              <a:buFont typeface="Wingdings" pitchFamily="2" charset="2"/>
              <a:buChar char="ü"/>
            </a:pPr>
            <a:r>
              <a:rPr lang="en-US" sz="3200" b="1" dirty="0"/>
              <a:t>Higher downtime</a:t>
            </a:r>
            <a:r>
              <a:rPr lang="en-US" sz="3200" dirty="0"/>
              <a:t> due to absence of active VM during transition.</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524000"/>
            <a:ext cx="8153400" cy="5940088"/>
          </a:xfrm>
          <a:prstGeom prst="rect">
            <a:avLst/>
          </a:prstGeom>
        </p:spPr>
        <p:txBody>
          <a:bodyPr wrap="square">
            <a:spAutoFit/>
          </a:bodyPr>
          <a:lstStyle/>
          <a:p>
            <a:pPr algn="just"/>
            <a:r>
              <a:rPr lang="en-US" sz="3600" b="1" dirty="0"/>
              <a:t>3.4.3.2 File System Migration</a:t>
            </a:r>
          </a:p>
          <a:p>
            <a:pPr algn="just"/>
            <a:r>
              <a:rPr lang="en-US" sz="2800" b="1" dirty="0"/>
              <a:t>1. Virtual Disk Per VM</a:t>
            </a:r>
          </a:p>
          <a:p>
            <a:pPr lvl="1" algn="just">
              <a:buFont typeface="Wingdings" pitchFamily="2" charset="2"/>
              <a:buChar char="ü"/>
            </a:pPr>
            <a:r>
              <a:rPr lang="en-US" sz="2800" dirty="0"/>
              <a:t>Each VM has its own virtual disk.</a:t>
            </a:r>
          </a:p>
          <a:p>
            <a:pPr lvl="1" algn="just">
              <a:buFont typeface="Wingdings" pitchFamily="2" charset="2"/>
              <a:buChar char="ü"/>
            </a:pPr>
            <a:r>
              <a:rPr lang="en-US" sz="2800" dirty="0"/>
              <a:t>Disk contents are migrated along with VM state.</a:t>
            </a:r>
          </a:p>
          <a:p>
            <a:pPr lvl="1" algn="just"/>
            <a:r>
              <a:rPr lang="en-US" sz="2800" b="1" dirty="0"/>
              <a:t>Problem</a:t>
            </a:r>
            <a:r>
              <a:rPr lang="en-US" sz="2800" dirty="0"/>
              <a:t>: Impractical due to large disk sizes; high data transfer cost over the network.</a:t>
            </a:r>
          </a:p>
          <a:p>
            <a:pPr algn="just"/>
            <a:r>
              <a:rPr lang="en-US" sz="2800" b="1" dirty="0"/>
              <a:t>2. Global File System</a:t>
            </a:r>
          </a:p>
          <a:p>
            <a:pPr algn="just">
              <a:buFont typeface="Wingdings" pitchFamily="2" charset="2"/>
              <a:buChar char="ü"/>
            </a:pPr>
            <a:r>
              <a:rPr lang="en-US" sz="2800" dirty="0"/>
              <a:t>Uses a distributed file system accessible from all hosts.</a:t>
            </a:r>
          </a:p>
          <a:p>
            <a:pPr algn="just">
              <a:buFont typeface="Wingdings" pitchFamily="2" charset="2"/>
              <a:buChar char="ü"/>
            </a:pPr>
            <a:r>
              <a:rPr lang="en-US" sz="2800" dirty="0"/>
              <a:t>Eliminates need to copy files between machines.</a:t>
            </a:r>
          </a:p>
          <a:p>
            <a:pPr algn="just">
              <a:buFont typeface="Wingdings" pitchFamily="2" charset="2"/>
              <a:buChar char="ü"/>
            </a:pPr>
            <a:r>
              <a:rPr lang="en-US" sz="2800" dirty="0"/>
              <a:t>ISR uses distributed FS only as transport, not for mapping VM file systems.</a:t>
            </a:r>
          </a:p>
          <a:p>
            <a:endParaRPr lang="en-US" dirty="0"/>
          </a:p>
          <a:p>
            <a:endParaRPr lang="en-U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610600" cy="4401205"/>
          </a:xfrm>
          <a:prstGeom prst="rect">
            <a:avLst/>
          </a:prstGeom>
        </p:spPr>
        <p:txBody>
          <a:bodyPr wrap="square">
            <a:spAutoFit/>
          </a:bodyPr>
          <a:lstStyle/>
          <a:p>
            <a:pPr algn="just"/>
            <a:r>
              <a:rPr lang="en-US" sz="2800" b="1" dirty="0"/>
              <a:t>SR’s Implementation Strategy</a:t>
            </a:r>
          </a:p>
          <a:p>
            <a:pPr algn="just">
              <a:buFont typeface="Wingdings" pitchFamily="2" charset="2"/>
              <a:buChar char="ü"/>
            </a:pPr>
            <a:r>
              <a:rPr lang="en-US" sz="2800" b="1" dirty="0"/>
              <a:t>VMM uses only local file system</a:t>
            </a:r>
            <a:r>
              <a:rPr lang="en-US" sz="2800" dirty="0"/>
              <a:t>.</a:t>
            </a:r>
          </a:p>
          <a:p>
            <a:pPr algn="just">
              <a:buFont typeface="Wingdings" pitchFamily="2" charset="2"/>
              <a:buChar char="ü"/>
            </a:pPr>
            <a:r>
              <a:rPr lang="en-US" sz="2800" dirty="0"/>
              <a:t>VM files are:</a:t>
            </a:r>
          </a:p>
          <a:p>
            <a:pPr lvl="1" algn="just">
              <a:buFont typeface="Wingdings" pitchFamily="2" charset="2"/>
              <a:buChar char="ü"/>
            </a:pPr>
            <a:r>
              <a:rPr lang="en-US" sz="2800" b="1" dirty="0"/>
              <a:t>Copied into</a:t>
            </a:r>
            <a:r>
              <a:rPr lang="en-US" sz="2800" dirty="0"/>
              <a:t> local FS during </a:t>
            </a:r>
            <a:r>
              <a:rPr lang="en-US" sz="2800" b="1" dirty="0"/>
              <a:t>resume</a:t>
            </a:r>
            <a:r>
              <a:rPr lang="en-US" sz="2800" dirty="0"/>
              <a:t>.</a:t>
            </a:r>
          </a:p>
          <a:p>
            <a:pPr lvl="1" algn="just">
              <a:buFont typeface="Wingdings" pitchFamily="2" charset="2"/>
              <a:buChar char="ü"/>
            </a:pPr>
            <a:r>
              <a:rPr lang="en-US" sz="2800" b="1" dirty="0"/>
              <a:t>Removed from</a:t>
            </a:r>
            <a:r>
              <a:rPr lang="en-US" sz="2800" dirty="0"/>
              <a:t> local FS during </a:t>
            </a:r>
            <a:r>
              <a:rPr lang="en-US" sz="2800" b="1" dirty="0"/>
              <a:t>suspend</a:t>
            </a:r>
            <a:r>
              <a:rPr lang="en-US" sz="2800" dirty="0"/>
              <a:t>.</a:t>
            </a:r>
          </a:p>
          <a:p>
            <a:pPr algn="just">
              <a:buFont typeface="Wingdings" pitchFamily="2" charset="2"/>
              <a:buChar char="ü"/>
            </a:pPr>
            <a:r>
              <a:rPr lang="en-US" sz="2800" b="1" dirty="0"/>
              <a:t>Advantages</a:t>
            </a:r>
            <a:r>
              <a:rPr lang="en-US" sz="2800" dirty="0"/>
              <a:t>:</a:t>
            </a:r>
          </a:p>
          <a:p>
            <a:pPr lvl="1" algn="just">
              <a:buFont typeface="Wingdings" pitchFamily="2" charset="2"/>
              <a:buChar char="ü"/>
            </a:pPr>
            <a:r>
              <a:rPr lang="en-US" sz="2800" dirty="0"/>
              <a:t>Simpler implementation.</a:t>
            </a:r>
          </a:p>
          <a:p>
            <a:pPr lvl="1" algn="just">
              <a:buFont typeface="Wingdings" pitchFamily="2" charset="2"/>
              <a:buChar char="ü"/>
            </a:pPr>
            <a:r>
              <a:rPr lang="en-US" sz="2800" dirty="0"/>
              <a:t>Avoids dependency on distributed FS semantics.</a:t>
            </a:r>
          </a:p>
          <a:p>
            <a:pPr algn="just">
              <a:buFont typeface="Wingdings" pitchFamily="2" charset="2"/>
              <a:buChar char="ü"/>
            </a:pPr>
            <a:r>
              <a:rPr lang="en-US" sz="2800" b="1" dirty="0"/>
              <a:t>Disadvantage</a:t>
            </a:r>
            <a:r>
              <a:rPr lang="en-US" sz="2800" dirty="0"/>
              <a:t>:</a:t>
            </a:r>
          </a:p>
          <a:p>
            <a:pPr lvl="1" algn="just">
              <a:buFont typeface="Wingdings" pitchFamily="2" charset="2"/>
              <a:buChar char="ü"/>
            </a:pPr>
            <a:r>
              <a:rPr lang="en-US" sz="2800" dirty="0"/>
              <a:t>VM disk contents must still be manually moved.</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600200"/>
            <a:ext cx="8229600" cy="4462760"/>
          </a:xfrm>
          <a:prstGeom prst="rect">
            <a:avLst/>
          </a:prstGeom>
        </p:spPr>
        <p:txBody>
          <a:bodyPr wrap="square">
            <a:spAutoFit/>
          </a:bodyPr>
          <a:lstStyle/>
          <a:p>
            <a:pPr algn="just"/>
            <a:r>
              <a:rPr lang="en-US" sz="3200" b="1" dirty="0"/>
              <a:t>Optimizations</a:t>
            </a:r>
          </a:p>
          <a:p>
            <a:pPr algn="just"/>
            <a:r>
              <a:rPr lang="en-US" sz="2800" b="1" dirty="0"/>
              <a:t>Smart Copying</a:t>
            </a:r>
          </a:p>
          <a:p>
            <a:pPr algn="just">
              <a:buFont typeface="Arial" pitchFamily="34" charset="0"/>
              <a:buChar char="•"/>
            </a:pPr>
            <a:r>
              <a:rPr lang="en-US" sz="2800" dirty="0"/>
              <a:t>Leverages spatial locality (e.g., frequent locations like home/office).</a:t>
            </a:r>
          </a:p>
          <a:p>
            <a:pPr algn="just">
              <a:buFont typeface="Arial" pitchFamily="34" charset="0"/>
              <a:buChar char="•"/>
            </a:pPr>
            <a:r>
              <a:rPr lang="en-US" sz="2800" dirty="0"/>
              <a:t>Only differences between file systems are transmitted.</a:t>
            </a:r>
          </a:p>
          <a:p>
            <a:pPr algn="just">
              <a:buFont typeface="Arial" pitchFamily="34" charset="0"/>
              <a:buChar char="•"/>
            </a:pPr>
            <a:r>
              <a:rPr lang="en-US" sz="2800" dirty="0"/>
              <a:t>Benefit: Greatly reduces data transfer volume.</a:t>
            </a:r>
          </a:p>
          <a:p>
            <a:pPr algn="just"/>
            <a:r>
              <a:rPr lang="en-US" sz="2800" b="1" dirty="0"/>
              <a:t>Synthesizing State</a:t>
            </a:r>
          </a:p>
          <a:p>
            <a:pPr algn="just">
              <a:buFont typeface="Arial" pitchFamily="34" charset="0"/>
              <a:buChar char="•"/>
            </a:pPr>
            <a:r>
              <a:rPr lang="en-US" sz="2800" dirty="0"/>
              <a:t>Used when no locality is available.</a:t>
            </a:r>
          </a:p>
          <a:p>
            <a:pPr algn="just">
              <a:buFont typeface="Arial" pitchFamily="34" charset="0"/>
              <a:buChar char="•"/>
            </a:pPr>
            <a:r>
              <a:rPr lang="en-US" sz="2800" dirty="0"/>
              <a:t>At resume site, only user-specific data is transferred.</a:t>
            </a:r>
          </a:p>
          <a:p>
            <a:pPr algn="just">
              <a:buFont typeface="Arial" pitchFamily="34" charset="0"/>
              <a:buChar char="•"/>
            </a:pPr>
            <a:r>
              <a:rPr lang="en-US" sz="2800" dirty="0"/>
              <a:t>Common OS/app data is reconstructed/synthesized</a:t>
            </a:r>
            <a:r>
              <a:rPr lang="en-US" dirty="0"/>
              <a:t>.</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04800" y="1524000"/>
            <a:ext cx="8839200" cy="2554545"/>
          </a:xfrm>
          <a:prstGeom prst="rect">
            <a:avLst/>
          </a:prstGeom>
        </p:spPr>
        <p:txBody>
          <a:bodyPr wrap="square">
            <a:spAutoFit/>
          </a:bodyPr>
          <a:lstStyle/>
          <a:p>
            <a:pPr algn="just"/>
            <a:r>
              <a:rPr lang="en-US" sz="3200" b="1" dirty="0"/>
              <a:t>Proactive State Transfer</a:t>
            </a:r>
          </a:p>
          <a:p>
            <a:pPr algn="just">
              <a:buFont typeface="Wingdings" pitchFamily="2" charset="2"/>
              <a:buChar char="ü"/>
            </a:pPr>
            <a:r>
              <a:rPr lang="en-US" sz="3200" dirty="0"/>
              <a:t>Predict likely resume site in advance.</a:t>
            </a:r>
          </a:p>
          <a:p>
            <a:pPr algn="just">
              <a:buFont typeface="Wingdings" pitchFamily="2" charset="2"/>
              <a:buChar char="ü"/>
            </a:pPr>
            <a:r>
              <a:rPr lang="en-US" sz="3200" dirty="0"/>
              <a:t>Transfer state before migration occurs.</a:t>
            </a:r>
          </a:p>
          <a:p>
            <a:pPr algn="just">
              <a:buFont typeface="Wingdings" pitchFamily="2" charset="2"/>
              <a:buChar char="ü"/>
            </a:pPr>
            <a:r>
              <a:rPr lang="en-US" sz="3200" dirty="0"/>
              <a:t>Effective when resume site is reasonably predictable.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371600"/>
            <a:ext cx="8686800" cy="5693866"/>
          </a:xfrm>
          <a:prstGeom prst="rect">
            <a:avLst/>
          </a:prstGeom>
        </p:spPr>
        <p:txBody>
          <a:bodyPr wrap="square">
            <a:spAutoFit/>
          </a:bodyPr>
          <a:lstStyle/>
          <a:p>
            <a:pPr algn="just"/>
            <a:r>
              <a:rPr lang="en-US" sz="2800" b="1" dirty="0"/>
              <a:t>3.1.1.3 Operating System Level </a:t>
            </a:r>
          </a:p>
          <a:p>
            <a:pPr algn="just">
              <a:buFont typeface="Wingdings" pitchFamily="2" charset="2"/>
              <a:buChar char="ü"/>
            </a:pPr>
            <a:r>
              <a:rPr lang="en-US" sz="2800" dirty="0"/>
              <a:t>This refers to an abstraction layer between traditional OS and user applications. </a:t>
            </a:r>
          </a:p>
          <a:p>
            <a:pPr algn="just">
              <a:buFont typeface="Wingdings" pitchFamily="2" charset="2"/>
              <a:buChar char="ü"/>
            </a:pPr>
            <a:r>
              <a:rPr lang="en-US" sz="2800" dirty="0"/>
              <a:t>OS-level virtualization creates isolated containers on a single physical server and the OS instances to utilize the hard ware and software in data centers. </a:t>
            </a:r>
          </a:p>
          <a:p>
            <a:pPr algn="just">
              <a:buFont typeface="Wingdings" pitchFamily="2" charset="2"/>
              <a:buChar char="ü"/>
            </a:pPr>
            <a:r>
              <a:rPr lang="en-US" sz="2800" dirty="0"/>
              <a:t>The containers behave like real servers. OS-level virtualization is commonly used in creating virtual hosting environments to allocate hardware resources among a large number of mutually distrusting users. </a:t>
            </a:r>
          </a:p>
          <a:p>
            <a:pPr algn="just">
              <a:buFont typeface="Wingdings" pitchFamily="2" charset="2"/>
              <a:buChar char="ü"/>
            </a:pPr>
            <a:r>
              <a:rPr lang="en-US" sz="2800" dirty="0"/>
              <a:t>It is also used, to a lesser extent, in consolidating server hardware by moving services on separate hosts into containers or VMs on one server. </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1447801"/>
            <a:ext cx="8686800" cy="6247864"/>
          </a:xfrm>
          <a:prstGeom prst="rect">
            <a:avLst/>
          </a:prstGeom>
        </p:spPr>
        <p:txBody>
          <a:bodyPr wrap="square">
            <a:spAutoFit/>
          </a:bodyPr>
          <a:lstStyle/>
          <a:p>
            <a:pPr algn="just"/>
            <a:r>
              <a:rPr lang="en-US" sz="3600" b="1" dirty="0"/>
              <a:t>3.4.3.3 Network Migration </a:t>
            </a:r>
          </a:p>
          <a:p>
            <a:pPr algn="just"/>
            <a:r>
              <a:rPr lang="en-US" sz="2600" b="1" u="sng" dirty="0"/>
              <a:t>Network Connectivity Requirements</a:t>
            </a:r>
          </a:p>
          <a:p>
            <a:pPr algn="just">
              <a:buFont typeface="Arial" pitchFamily="34" charset="0"/>
              <a:buChar char="•"/>
            </a:pPr>
            <a:r>
              <a:rPr lang="en-US" sz="2600" dirty="0"/>
              <a:t>Migrating VMs must maintain </a:t>
            </a:r>
            <a:r>
              <a:rPr lang="en-US" sz="2600" b="1" dirty="0"/>
              <a:t>open network connections</a:t>
            </a:r>
            <a:r>
              <a:rPr lang="en-US" sz="2600" dirty="0"/>
              <a:t> without:</a:t>
            </a:r>
          </a:p>
          <a:p>
            <a:pPr lvl="1" algn="just">
              <a:buFont typeface="Arial" pitchFamily="34" charset="0"/>
              <a:buChar char="•"/>
            </a:pPr>
            <a:r>
              <a:rPr lang="en-US" sz="2600" dirty="0"/>
              <a:t>Support from the original host.</a:t>
            </a:r>
          </a:p>
          <a:p>
            <a:pPr lvl="1" algn="just">
              <a:buFont typeface="Arial" pitchFamily="34" charset="0"/>
              <a:buChar char="•"/>
            </a:pPr>
            <a:r>
              <a:rPr lang="en-US" sz="2600" dirty="0"/>
              <a:t>Use of forwarding, mobility, or redirection mechanisms.</a:t>
            </a:r>
          </a:p>
          <a:p>
            <a:pPr algn="just"/>
            <a:r>
              <a:rPr lang="en-US" sz="2600" b="1" u="sng" dirty="0"/>
              <a:t>Virtual Addressing</a:t>
            </a:r>
          </a:p>
          <a:p>
            <a:pPr algn="just">
              <a:buFont typeface="Arial" pitchFamily="34" charset="0"/>
              <a:buChar char="•"/>
            </a:pPr>
            <a:r>
              <a:rPr lang="en-US" sz="2600" dirty="0"/>
              <a:t>Each VM is assigned:</a:t>
            </a:r>
          </a:p>
          <a:p>
            <a:pPr lvl="1" algn="just">
              <a:buFont typeface="Arial" pitchFamily="34" charset="0"/>
              <a:buChar char="•"/>
            </a:pPr>
            <a:r>
              <a:rPr lang="en-US" sz="2600" dirty="0"/>
              <a:t>A </a:t>
            </a:r>
            <a:r>
              <a:rPr lang="en-US" sz="2600" b="1" dirty="0"/>
              <a:t>virtual IP address</a:t>
            </a:r>
            <a:r>
              <a:rPr lang="en-US" sz="2600" dirty="0"/>
              <a:t> (distinct from host’s IP).</a:t>
            </a:r>
          </a:p>
          <a:p>
            <a:pPr lvl="1" algn="just">
              <a:buFont typeface="Arial" pitchFamily="34" charset="0"/>
              <a:buChar char="•"/>
            </a:pPr>
            <a:r>
              <a:rPr lang="en-US" sz="2600" dirty="0"/>
              <a:t>A </a:t>
            </a:r>
            <a:r>
              <a:rPr lang="en-US" sz="2600" b="1" dirty="0"/>
              <a:t>virtual MAC address</a:t>
            </a:r>
            <a:r>
              <a:rPr lang="en-US" sz="2600" dirty="0"/>
              <a:t> (unique to the VM).</a:t>
            </a:r>
          </a:p>
          <a:p>
            <a:pPr algn="just">
              <a:buFont typeface="Arial" pitchFamily="34" charset="0"/>
              <a:buChar char="•"/>
            </a:pPr>
            <a:r>
              <a:rPr lang="en-US" sz="2600" dirty="0"/>
              <a:t>The </a:t>
            </a:r>
            <a:r>
              <a:rPr lang="en-US" sz="2600" b="1" dirty="0"/>
              <a:t>VMM maintains a mapping</a:t>
            </a:r>
            <a:r>
              <a:rPr lang="en-US" sz="2600" dirty="0"/>
              <a:t> of virtual IP/MAC to VMs.</a:t>
            </a:r>
          </a:p>
          <a:p>
            <a:pPr algn="just">
              <a:buFont typeface="Arial" pitchFamily="34" charset="0"/>
              <a:buChar char="•"/>
            </a:pPr>
            <a:r>
              <a:rPr lang="en-US" sz="2600" dirty="0"/>
              <a:t>VM carries its </a:t>
            </a:r>
            <a:r>
              <a:rPr lang="en-US" sz="2600" b="1" dirty="0"/>
              <a:t>protocol states</a:t>
            </a:r>
            <a:r>
              <a:rPr lang="en-US" sz="2600" dirty="0"/>
              <a:t> and </a:t>
            </a:r>
            <a:r>
              <a:rPr lang="en-US" sz="2600" b="1" dirty="0"/>
              <a:t>IP address</a:t>
            </a:r>
            <a:r>
              <a:rPr lang="en-US" sz="2600" dirty="0"/>
              <a:t> during migration.</a:t>
            </a:r>
          </a:p>
          <a:p>
            <a:pPr algn="just"/>
            <a:endParaRPr lang="en-US" sz="2600" dirty="0"/>
          </a:p>
          <a:p>
            <a:endParaRPr lang="en-US" sz="2600"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371600"/>
            <a:ext cx="8229600" cy="4462760"/>
          </a:xfrm>
          <a:prstGeom prst="rect">
            <a:avLst/>
          </a:prstGeom>
        </p:spPr>
        <p:txBody>
          <a:bodyPr wrap="square">
            <a:spAutoFit/>
          </a:bodyPr>
          <a:lstStyle/>
          <a:p>
            <a:r>
              <a:rPr lang="en-US" sz="3200" b="1" dirty="0"/>
              <a:t>Reconfiguring Peers</a:t>
            </a:r>
          </a:p>
          <a:p>
            <a:pPr algn="just">
              <a:buFont typeface="Arial" pitchFamily="34" charset="0"/>
              <a:buChar char="•"/>
            </a:pPr>
            <a:r>
              <a:rPr lang="en-US" sz="2800" dirty="0"/>
              <a:t>If migration happens within a switched LAN:</a:t>
            </a:r>
          </a:p>
          <a:p>
            <a:pPr lvl="1" algn="just">
              <a:buFont typeface="Arial" pitchFamily="34" charset="0"/>
              <a:buChar char="•"/>
            </a:pPr>
            <a:r>
              <a:rPr lang="en-US" sz="2800" dirty="0"/>
              <a:t>VM sends an unsolicited ARP reply to announce new location.</a:t>
            </a:r>
          </a:p>
          <a:p>
            <a:pPr lvl="1" algn="just">
              <a:buFont typeface="Arial" pitchFamily="34" charset="0"/>
              <a:buChar char="•"/>
            </a:pPr>
            <a:r>
              <a:rPr lang="en-US" sz="2800" dirty="0"/>
              <a:t>Peers update their ARP tables accordingly.</a:t>
            </a:r>
          </a:p>
          <a:p>
            <a:pPr lvl="1" algn="just">
              <a:buFont typeface="Arial" pitchFamily="34" charset="0"/>
              <a:buChar char="•"/>
            </a:pPr>
            <a:r>
              <a:rPr lang="en-US" sz="2800" dirty="0"/>
              <a:t>Some packets may be lost during transition, but the system continues functioning.</a:t>
            </a:r>
          </a:p>
          <a:p>
            <a:pPr algn="just">
              <a:buFont typeface="Arial" pitchFamily="34" charset="0"/>
              <a:buChar char="•"/>
            </a:pPr>
            <a:r>
              <a:rPr lang="en-US" sz="2800" dirty="0"/>
              <a:t>Alternatively, the VM retains its MAC address, and the network switch updates the forwarding path upon detecting the new port.</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609600" y="1524000"/>
            <a:ext cx="8153400" cy="4832092"/>
          </a:xfrm>
          <a:prstGeom prst="rect">
            <a:avLst/>
          </a:prstGeom>
        </p:spPr>
        <p:txBody>
          <a:bodyPr wrap="square">
            <a:spAutoFit/>
          </a:bodyPr>
          <a:lstStyle/>
          <a:p>
            <a:r>
              <a:rPr lang="en-US" sz="2800" b="1" dirty="0"/>
              <a:t>Live Migration</a:t>
            </a:r>
            <a:r>
              <a:rPr lang="en-US" sz="2800" dirty="0"/>
              <a:t>: Moving a VM between physical nodes </a:t>
            </a:r>
            <a:r>
              <a:rPr lang="en-US" sz="2800" b="1" dirty="0"/>
              <a:t>without downtime</a:t>
            </a:r>
            <a:r>
              <a:rPr lang="en-US" sz="2800" dirty="0"/>
              <a:t>.</a:t>
            </a:r>
          </a:p>
          <a:p>
            <a:r>
              <a:rPr lang="en-US" sz="2800" dirty="0"/>
              <a:t>Used in:</a:t>
            </a:r>
          </a:p>
          <a:p>
            <a:pPr lvl="1">
              <a:buFont typeface="Wingdings" pitchFamily="2" charset="2"/>
              <a:buChar char="ü"/>
            </a:pPr>
            <a:r>
              <a:rPr lang="en-US" sz="2800" dirty="0"/>
              <a:t>Online maintenance</a:t>
            </a:r>
          </a:p>
          <a:p>
            <a:pPr lvl="1">
              <a:buFont typeface="Wingdings" pitchFamily="2" charset="2"/>
              <a:buChar char="ü"/>
            </a:pPr>
            <a:r>
              <a:rPr lang="en-US" sz="2800" dirty="0"/>
              <a:t>Load balancing</a:t>
            </a:r>
          </a:p>
          <a:p>
            <a:pPr lvl="1">
              <a:buFont typeface="Wingdings" pitchFamily="2" charset="2"/>
              <a:buChar char="ü"/>
            </a:pPr>
            <a:r>
              <a:rPr lang="en-US" sz="2800" dirty="0"/>
              <a:t>Fault tolerance</a:t>
            </a:r>
          </a:p>
          <a:p>
            <a:pPr lvl="1">
              <a:buFont typeface="Wingdings" pitchFamily="2" charset="2"/>
              <a:buChar char="ü"/>
            </a:pPr>
            <a:r>
              <a:rPr lang="en-US" sz="2800" dirty="0"/>
              <a:t>Reconfiguration</a:t>
            </a:r>
          </a:p>
          <a:p>
            <a:r>
              <a:rPr lang="en-US" sz="2800" dirty="0"/>
              <a:t>Offers:</a:t>
            </a:r>
          </a:p>
          <a:p>
            <a:pPr lvl="1">
              <a:buFont typeface="Wingdings" pitchFamily="2" charset="2"/>
              <a:buChar char="ü"/>
            </a:pPr>
            <a:r>
              <a:rPr lang="en-US" sz="2800" dirty="0"/>
              <a:t>Server consolidation</a:t>
            </a:r>
          </a:p>
          <a:p>
            <a:pPr lvl="1">
              <a:buFont typeface="Wingdings" pitchFamily="2" charset="2"/>
              <a:buChar char="ü"/>
            </a:pPr>
            <a:r>
              <a:rPr lang="en-US" sz="2800" dirty="0"/>
              <a:t>Performance isolation</a:t>
            </a:r>
          </a:p>
          <a:p>
            <a:pPr lvl="1">
              <a:buFont typeface="Wingdings" pitchFamily="2" charset="2"/>
              <a:buChar char="ü"/>
            </a:pPr>
            <a:r>
              <a:rPr lang="en-US" sz="2800" dirty="0"/>
              <a:t>Simplified management</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71600"/>
            <a:ext cx="8610600" cy="4832092"/>
          </a:xfrm>
          <a:prstGeom prst="rect">
            <a:avLst/>
          </a:prstGeom>
        </p:spPr>
        <p:txBody>
          <a:bodyPr wrap="square">
            <a:spAutoFit/>
          </a:bodyPr>
          <a:lstStyle/>
          <a:p>
            <a:pPr algn="just"/>
            <a:r>
              <a:rPr lang="en-US" sz="2800" b="1" u="sng" dirty="0"/>
              <a:t>Techniques for Live Migration</a:t>
            </a:r>
          </a:p>
          <a:p>
            <a:pPr algn="just"/>
            <a:r>
              <a:rPr lang="en-US" sz="2800" b="1" dirty="0"/>
              <a:t>1. </a:t>
            </a:r>
            <a:r>
              <a:rPr lang="en-US" sz="2800" b="1" dirty="0" err="1"/>
              <a:t>Precopy</a:t>
            </a:r>
            <a:r>
              <a:rPr lang="en-US" sz="2800" b="1" dirty="0"/>
              <a:t> Approach</a:t>
            </a:r>
          </a:p>
          <a:p>
            <a:pPr algn="just"/>
            <a:r>
              <a:rPr lang="en-US" sz="2800" dirty="0"/>
              <a:t>Most common technique.</a:t>
            </a:r>
          </a:p>
          <a:p>
            <a:pPr algn="just"/>
            <a:r>
              <a:rPr lang="en-US" sz="2800" b="1" dirty="0"/>
              <a:t>Used with shared storage</a:t>
            </a:r>
            <a:r>
              <a:rPr lang="en-US" sz="2800" dirty="0"/>
              <a:t> (e.g., SAN/NAS).</a:t>
            </a:r>
          </a:p>
          <a:p>
            <a:pPr algn="just"/>
            <a:r>
              <a:rPr lang="en-US" sz="2800" b="1" dirty="0"/>
              <a:t>Process</a:t>
            </a:r>
            <a:r>
              <a:rPr lang="en-US" sz="2800" dirty="0"/>
              <a:t>:</a:t>
            </a:r>
          </a:p>
          <a:p>
            <a:pPr lvl="1" algn="just">
              <a:buFont typeface="Arial" pitchFamily="34" charset="0"/>
              <a:buChar char="•"/>
            </a:pPr>
            <a:r>
              <a:rPr lang="en-US" sz="2800" dirty="0"/>
              <a:t>Transfer all memory pages.</a:t>
            </a:r>
          </a:p>
          <a:p>
            <a:pPr lvl="1" algn="just">
              <a:buFont typeface="Arial" pitchFamily="34" charset="0"/>
              <a:buChar char="•"/>
            </a:pPr>
            <a:r>
              <a:rPr lang="en-US" sz="2800" dirty="0"/>
              <a:t>Iteratively send </a:t>
            </a:r>
            <a:r>
              <a:rPr lang="en-US" sz="2800" b="1" dirty="0"/>
              <a:t>dirty (modified) pages</a:t>
            </a:r>
            <a:r>
              <a:rPr lang="en-US" sz="2800" dirty="0"/>
              <a:t>.</a:t>
            </a:r>
          </a:p>
          <a:p>
            <a:pPr lvl="1" algn="just">
              <a:buFont typeface="Arial" pitchFamily="34" charset="0"/>
              <a:buChar char="•"/>
            </a:pPr>
            <a:r>
              <a:rPr lang="en-US" sz="2800" dirty="0"/>
              <a:t>When changes stabilize, </a:t>
            </a:r>
            <a:r>
              <a:rPr lang="en-US" sz="2800" b="1" dirty="0"/>
              <a:t>suspend VM</a:t>
            </a:r>
            <a:r>
              <a:rPr lang="en-US" sz="2800" dirty="0"/>
              <a:t>, transfer </a:t>
            </a:r>
            <a:r>
              <a:rPr lang="en-US" sz="2800" b="1" dirty="0"/>
              <a:t>CPU state + last dirty pages</a:t>
            </a:r>
            <a:r>
              <a:rPr lang="en-US" sz="2800" dirty="0"/>
              <a:t>.</a:t>
            </a:r>
          </a:p>
          <a:p>
            <a:pPr algn="just"/>
            <a:r>
              <a:rPr lang="en-US" sz="2800" b="1" dirty="0"/>
              <a:t>Advantages</a:t>
            </a:r>
            <a:r>
              <a:rPr lang="en-US" sz="2800" dirty="0"/>
              <a:t>:</a:t>
            </a:r>
          </a:p>
          <a:p>
            <a:pPr lvl="1" algn="just"/>
            <a:r>
              <a:rPr lang="en-US" sz="2800" dirty="0"/>
              <a:t>Minimal service downtime.</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457200" y="1524000"/>
            <a:ext cx="8305800" cy="5016758"/>
          </a:xfrm>
          <a:prstGeom prst="rect">
            <a:avLst/>
          </a:prstGeom>
        </p:spPr>
        <p:txBody>
          <a:bodyPr wrap="square">
            <a:spAutoFit/>
          </a:bodyPr>
          <a:lstStyle/>
          <a:p>
            <a:r>
              <a:rPr lang="en-US" sz="3200" b="1" dirty="0"/>
              <a:t>Challenges</a:t>
            </a:r>
            <a:r>
              <a:rPr lang="en-US" sz="3200" dirty="0"/>
              <a:t>:</a:t>
            </a:r>
          </a:p>
          <a:p>
            <a:pPr lvl="1" algn="just">
              <a:buFont typeface="Wingdings" pitchFamily="2" charset="2"/>
              <a:buChar char="ü"/>
            </a:pPr>
            <a:r>
              <a:rPr lang="en-US" sz="3200" dirty="0"/>
              <a:t>High bandwidth usage.</a:t>
            </a:r>
          </a:p>
          <a:p>
            <a:pPr lvl="1" algn="just">
              <a:buFont typeface="Wingdings" pitchFamily="2" charset="2"/>
              <a:buChar char="ü"/>
            </a:pPr>
            <a:r>
              <a:rPr lang="en-US" sz="3200" dirty="0"/>
              <a:t>Performance degradation due to constant memory copying.</a:t>
            </a:r>
          </a:p>
          <a:p>
            <a:pPr lvl="1" algn="just">
              <a:buFont typeface="Wingdings" pitchFamily="2" charset="2"/>
              <a:buChar char="ü"/>
            </a:pPr>
            <a:r>
              <a:rPr lang="en-US" sz="3200" dirty="0"/>
              <a:t>Requires an </a:t>
            </a:r>
            <a:r>
              <a:rPr lang="en-US" sz="3200" b="1" dirty="0"/>
              <a:t>adaptive rate limiting</a:t>
            </a:r>
            <a:r>
              <a:rPr lang="en-US" sz="3200" dirty="0"/>
              <a:t> mechanism.</a:t>
            </a:r>
          </a:p>
          <a:p>
            <a:pPr lvl="1" algn="just">
              <a:buFont typeface="Wingdings" pitchFamily="2" charset="2"/>
              <a:buChar char="ü"/>
            </a:pPr>
            <a:r>
              <a:rPr lang="en-US" sz="3200" dirty="0"/>
              <a:t>Migration time can be prolonged (up to 10x).</a:t>
            </a:r>
          </a:p>
          <a:p>
            <a:pPr lvl="1" algn="just">
              <a:buFont typeface="Wingdings" pitchFamily="2" charset="2"/>
              <a:buChar char="ü"/>
            </a:pPr>
            <a:r>
              <a:rPr lang="en-US" sz="3200" dirty="0"/>
              <a:t>May need to </a:t>
            </a:r>
            <a:r>
              <a:rPr lang="en-US" sz="3200" b="1" dirty="0"/>
              <a:t>limit iterations</a:t>
            </a:r>
            <a:r>
              <a:rPr lang="en-US" sz="3200" dirty="0"/>
              <a:t> if dirty pages don’t converge.</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85800" y="1447801"/>
            <a:ext cx="8153400" cy="5262979"/>
          </a:xfrm>
          <a:prstGeom prst="rect">
            <a:avLst/>
          </a:prstGeom>
        </p:spPr>
        <p:txBody>
          <a:bodyPr wrap="square">
            <a:spAutoFit/>
          </a:bodyPr>
          <a:lstStyle/>
          <a:p>
            <a:r>
              <a:rPr lang="en-US" sz="2800" b="1" u="sng" dirty="0"/>
              <a:t>CR/TR-Motion (Checkpoint/Recovery &amp; Trace/Replay)</a:t>
            </a:r>
          </a:p>
          <a:p>
            <a:pPr>
              <a:buFont typeface="Wingdings" pitchFamily="2" charset="2"/>
              <a:buChar char="ü"/>
            </a:pPr>
            <a:r>
              <a:rPr lang="en-US" sz="2800" dirty="0"/>
              <a:t>Transfers </a:t>
            </a:r>
            <a:r>
              <a:rPr lang="en-US" sz="2800" b="1" dirty="0"/>
              <a:t>execution trace logs</a:t>
            </a:r>
            <a:r>
              <a:rPr lang="en-US" sz="2800" dirty="0"/>
              <a:t> instead of memory pages.</a:t>
            </a:r>
          </a:p>
          <a:p>
            <a:pPr>
              <a:buFont typeface="Wingdings" pitchFamily="2" charset="2"/>
              <a:buChar char="ü"/>
            </a:pPr>
            <a:r>
              <a:rPr lang="en-US" sz="2800" dirty="0"/>
              <a:t>Logged by a </a:t>
            </a:r>
            <a:r>
              <a:rPr lang="en-US" sz="2800" b="1" dirty="0"/>
              <a:t>trace daemon</a:t>
            </a:r>
            <a:r>
              <a:rPr lang="en-US" sz="2800" dirty="0"/>
              <a:t>.</a:t>
            </a:r>
          </a:p>
          <a:p>
            <a:r>
              <a:rPr lang="en-US" sz="2800" b="1" dirty="0"/>
              <a:t>Benefits</a:t>
            </a:r>
            <a:r>
              <a:rPr lang="en-US" sz="2800" dirty="0"/>
              <a:t>:</a:t>
            </a:r>
          </a:p>
          <a:p>
            <a:pPr lvl="1">
              <a:buFont typeface="Wingdings" pitchFamily="2" charset="2"/>
              <a:buChar char="ü"/>
            </a:pPr>
            <a:r>
              <a:rPr lang="en-US" sz="2800" dirty="0"/>
              <a:t>Much smaller data volume.</a:t>
            </a:r>
          </a:p>
          <a:p>
            <a:pPr lvl="1">
              <a:buFont typeface="Wingdings" pitchFamily="2" charset="2"/>
              <a:buChar char="ü"/>
            </a:pPr>
            <a:r>
              <a:rPr lang="en-US" sz="2800" dirty="0"/>
              <a:t>Faster migration and shorter downtime.</a:t>
            </a:r>
          </a:p>
          <a:p>
            <a:r>
              <a:rPr lang="en-US" sz="2800" b="1" dirty="0"/>
              <a:t>Limitations</a:t>
            </a:r>
            <a:r>
              <a:rPr lang="en-US" sz="2800" dirty="0"/>
              <a:t>:</a:t>
            </a:r>
          </a:p>
          <a:p>
            <a:pPr lvl="1">
              <a:buFont typeface="Wingdings" pitchFamily="2" charset="2"/>
              <a:buChar char="ü"/>
            </a:pPr>
            <a:r>
              <a:rPr lang="en-US" sz="2800" dirty="0"/>
              <a:t>Only effective when </a:t>
            </a:r>
            <a:r>
              <a:rPr lang="en-US" sz="2800" b="1" dirty="0"/>
              <a:t>log replay rate &gt; log growth rate</a:t>
            </a:r>
            <a:r>
              <a:rPr lang="en-US" sz="2800" dirty="0"/>
              <a:t>.</a:t>
            </a:r>
          </a:p>
          <a:p>
            <a:pPr lvl="1">
              <a:buFont typeface="Wingdings" pitchFamily="2" charset="2"/>
              <a:buChar char="ü"/>
            </a:pPr>
            <a:r>
              <a:rPr lang="en-US" sz="2800" dirty="0"/>
              <a:t>Dependent on </a:t>
            </a:r>
            <a:r>
              <a:rPr lang="en-US" sz="2800" b="1" dirty="0"/>
              <a:t>hardware balance</a:t>
            </a:r>
            <a:r>
              <a:rPr lang="en-US" sz="2800" dirty="0"/>
              <a:t> between source and target nodes.</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458200" cy="4401205"/>
          </a:xfrm>
          <a:prstGeom prst="rect">
            <a:avLst/>
          </a:prstGeom>
        </p:spPr>
        <p:txBody>
          <a:bodyPr wrap="square">
            <a:spAutoFit/>
          </a:bodyPr>
          <a:lstStyle/>
          <a:p>
            <a:r>
              <a:rPr lang="en-US" sz="2800" b="1" dirty="0" err="1"/>
              <a:t>Postcopy</a:t>
            </a:r>
            <a:r>
              <a:rPr lang="en-US" sz="2800" b="1" dirty="0"/>
              <a:t> Approach</a:t>
            </a:r>
          </a:p>
          <a:p>
            <a:pPr>
              <a:buFont typeface="Wingdings" pitchFamily="2" charset="2"/>
              <a:buChar char="ü"/>
            </a:pPr>
            <a:r>
              <a:rPr lang="en-US" sz="2800" dirty="0"/>
              <a:t>VM is suspended </a:t>
            </a:r>
            <a:r>
              <a:rPr lang="en-US" sz="2800" b="1" dirty="0"/>
              <a:t>before</a:t>
            </a:r>
            <a:r>
              <a:rPr lang="en-US" sz="2800" dirty="0"/>
              <a:t> data transfer.</a:t>
            </a:r>
          </a:p>
          <a:p>
            <a:pPr>
              <a:buFont typeface="Wingdings" pitchFamily="2" charset="2"/>
              <a:buChar char="ü"/>
            </a:pPr>
            <a:r>
              <a:rPr lang="en-US" sz="2800" dirty="0"/>
              <a:t>Only </a:t>
            </a:r>
            <a:r>
              <a:rPr lang="en-US" sz="2800" b="1" dirty="0"/>
              <a:t>essential state</a:t>
            </a:r>
            <a:r>
              <a:rPr lang="en-US" sz="2800" dirty="0"/>
              <a:t> is transferred first.</a:t>
            </a:r>
          </a:p>
          <a:p>
            <a:pPr>
              <a:buFont typeface="Wingdings" pitchFamily="2" charset="2"/>
              <a:buChar char="ü"/>
            </a:pPr>
            <a:r>
              <a:rPr lang="en-US" sz="2800" dirty="0"/>
              <a:t>Memory pages are fetched </a:t>
            </a:r>
            <a:r>
              <a:rPr lang="en-US" sz="2800" b="1" dirty="0"/>
              <a:t>on-demand</a:t>
            </a:r>
            <a:r>
              <a:rPr lang="en-US" sz="2800" dirty="0"/>
              <a:t> from source.</a:t>
            </a:r>
          </a:p>
          <a:p>
            <a:r>
              <a:rPr lang="en-US" sz="2800" b="1" dirty="0"/>
              <a:t>Benefits</a:t>
            </a:r>
            <a:r>
              <a:rPr lang="en-US" sz="2800" dirty="0"/>
              <a:t>:</a:t>
            </a:r>
          </a:p>
          <a:p>
            <a:pPr lvl="1">
              <a:buFont typeface="Wingdings" pitchFamily="2" charset="2"/>
              <a:buChar char="ü"/>
            </a:pPr>
            <a:r>
              <a:rPr lang="en-US" sz="2800" dirty="0"/>
              <a:t>Each memory page is transferred </a:t>
            </a:r>
            <a:r>
              <a:rPr lang="en-US" sz="2800" b="1" dirty="0"/>
              <a:t>only once</a:t>
            </a:r>
            <a:r>
              <a:rPr lang="en-US" sz="2800" dirty="0"/>
              <a:t>.</a:t>
            </a:r>
          </a:p>
          <a:p>
            <a:pPr lvl="1">
              <a:buFont typeface="Wingdings" pitchFamily="2" charset="2"/>
              <a:buChar char="ü"/>
            </a:pPr>
            <a:r>
              <a:rPr lang="en-US" sz="2800" b="1" dirty="0"/>
              <a:t>Lower total migration time</a:t>
            </a:r>
            <a:r>
              <a:rPr lang="en-US" sz="2800" dirty="0"/>
              <a:t>.</a:t>
            </a:r>
          </a:p>
          <a:p>
            <a:r>
              <a:rPr lang="en-US" sz="2800" b="1" dirty="0"/>
              <a:t>Drawbacks</a:t>
            </a:r>
            <a:r>
              <a:rPr lang="en-US" sz="2800" dirty="0"/>
              <a:t>:</a:t>
            </a:r>
          </a:p>
          <a:p>
            <a:pPr lvl="1">
              <a:buFont typeface="Wingdings" pitchFamily="2" charset="2"/>
              <a:buChar char="ü"/>
            </a:pPr>
            <a:r>
              <a:rPr lang="en-US" sz="2800" b="1" dirty="0"/>
              <a:t>Higher downtime</a:t>
            </a:r>
            <a:r>
              <a:rPr lang="en-US" sz="2800" dirty="0"/>
              <a:t> due to page fault delays during resume.</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95400"/>
            <a:ext cx="8382000" cy="3539430"/>
          </a:xfrm>
          <a:prstGeom prst="rect">
            <a:avLst/>
          </a:prstGeom>
        </p:spPr>
        <p:txBody>
          <a:bodyPr wrap="square">
            <a:spAutoFit/>
          </a:bodyPr>
          <a:lstStyle/>
          <a:p>
            <a:r>
              <a:rPr lang="en-US" sz="2800" b="1" dirty="0"/>
              <a:t>Memory Compression</a:t>
            </a:r>
          </a:p>
          <a:p>
            <a:pPr>
              <a:buFont typeface="Wingdings" pitchFamily="2" charset="2"/>
              <a:buChar char="ü"/>
            </a:pPr>
            <a:r>
              <a:rPr lang="en-US" sz="2800" dirty="0"/>
              <a:t>Leverages abundant </a:t>
            </a:r>
            <a:r>
              <a:rPr lang="en-US" sz="2800" dirty="0" err="1"/>
              <a:t>multicore</a:t>
            </a:r>
            <a:r>
              <a:rPr lang="en-US" sz="2800" dirty="0"/>
              <a:t> CPU resources.</a:t>
            </a:r>
          </a:p>
          <a:p>
            <a:pPr>
              <a:buFont typeface="Wingdings" pitchFamily="2" charset="2"/>
              <a:buChar char="ü"/>
            </a:pPr>
            <a:r>
              <a:rPr lang="en-US" sz="2800" dirty="0"/>
              <a:t>Memory pages are compressed before transmission.</a:t>
            </a:r>
          </a:p>
          <a:p>
            <a:r>
              <a:rPr lang="en-US" sz="2800" b="1" dirty="0"/>
              <a:t>Advantages</a:t>
            </a:r>
            <a:r>
              <a:rPr lang="en-US" sz="2800" dirty="0"/>
              <a:t>:</a:t>
            </a:r>
          </a:p>
          <a:p>
            <a:pPr lvl="1">
              <a:buFont typeface="Wingdings" pitchFamily="2" charset="2"/>
              <a:buChar char="ü"/>
            </a:pPr>
            <a:r>
              <a:rPr lang="en-US" sz="2800" dirty="0"/>
              <a:t>Reduced data size.</a:t>
            </a:r>
          </a:p>
          <a:p>
            <a:pPr lvl="1">
              <a:buFont typeface="Wingdings" pitchFamily="2" charset="2"/>
              <a:buChar char="ü"/>
            </a:pPr>
            <a:r>
              <a:rPr lang="en-US" sz="2800" dirty="0"/>
              <a:t>Fast decompression (no extra memory needed).</a:t>
            </a:r>
          </a:p>
          <a:p>
            <a:pPr lvl="1">
              <a:buFont typeface="Wingdings" pitchFamily="2" charset="2"/>
              <a:buChar char="ü"/>
            </a:pPr>
            <a:r>
              <a:rPr lang="en-US" sz="2800" dirty="0"/>
              <a:t>Efficient for systems with many VMs and </a:t>
            </a:r>
            <a:r>
              <a:rPr lang="en-US" sz="2800" dirty="0" err="1"/>
              <a:t>multicore</a:t>
            </a:r>
            <a:r>
              <a:rPr lang="en-US" sz="2800" dirty="0"/>
              <a:t> support.</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524000"/>
            <a:ext cx="8610600" cy="3170099"/>
          </a:xfrm>
          <a:prstGeom prst="rect">
            <a:avLst/>
          </a:prstGeom>
        </p:spPr>
        <p:txBody>
          <a:bodyPr wrap="square">
            <a:spAutoFit/>
          </a:bodyPr>
          <a:lstStyle/>
          <a:p>
            <a:pPr algn="just"/>
            <a:r>
              <a:rPr lang="en-US" sz="3200" b="1" dirty="0"/>
              <a:t>3.4.3.4 Live Migration of VM Using </a:t>
            </a:r>
            <a:r>
              <a:rPr lang="en-US" sz="3200" b="1" dirty="0" err="1"/>
              <a:t>Xen</a:t>
            </a:r>
            <a:endParaRPr lang="en-US" sz="3200" b="1" dirty="0"/>
          </a:p>
          <a:p>
            <a:pPr algn="just">
              <a:buFont typeface="Arial" pitchFamily="34" charset="0"/>
              <a:buChar char="•"/>
            </a:pPr>
            <a:r>
              <a:rPr lang="en-US" sz="2800" b="1" dirty="0" err="1"/>
              <a:t>Xen</a:t>
            </a:r>
            <a:r>
              <a:rPr lang="en-US" sz="2800" dirty="0"/>
              <a:t> is a </a:t>
            </a:r>
            <a:r>
              <a:rPr lang="en-US" sz="2800" b="1" dirty="0"/>
              <a:t>Virtual Machine Monitor (VMM)</a:t>
            </a:r>
            <a:r>
              <a:rPr lang="en-US" sz="2800" dirty="0"/>
              <a:t> or </a:t>
            </a:r>
            <a:r>
              <a:rPr lang="en-US" sz="2800" b="1" dirty="0"/>
              <a:t>hypervisor</a:t>
            </a:r>
            <a:r>
              <a:rPr lang="en-US" sz="2800" dirty="0"/>
              <a:t>.</a:t>
            </a:r>
          </a:p>
          <a:p>
            <a:pPr algn="just">
              <a:buFont typeface="Arial" pitchFamily="34" charset="0"/>
              <a:buChar char="•"/>
            </a:pPr>
            <a:r>
              <a:rPr lang="en-US" sz="2800" dirty="0"/>
              <a:t>Allows multiple </a:t>
            </a:r>
            <a:r>
              <a:rPr lang="en-US" sz="2800" b="1" dirty="0"/>
              <a:t>commodity operating systems</a:t>
            </a:r>
            <a:r>
              <a:rPr lang="en-US" sz="2800" dirty="0"/>
              <a:t> to safely share </a:t>
            </a:r>
            <a:r>
              <a:rPr lang="en-US" sz="2800" b="1" dirty="0"/>
              <a:t>x86 hardware</a:t>
            </a:r>
            <a:r>
              <a:rPr lang="en-US" sz="2800" dirty="0"/>
              <a:t>.</a:t>
            </a:r>
          </a:p>
          <a:p>
            <a:pPr algn="just">
              <a:buFont typeface="Arial" pitchFamily="34" charset="0"/>
              <a:buChar char="•"/>
            </a:pPr>
            <a:r>
              <a:rPr lang="en-US" sz="2800" dirty="0"/>
              <a:t>Provides </a:t>
            </a:r>
            <a:r>
              <a:rPr lang="en-US" sz="2800" b="1" dirty="0"/>
              <a:t>isolation</a:t>
            </a:r>
            <a:r>
              <a:rPr lang="en-US" sz="2800" dirty="0"/>
              <a:t>, </a:t>
            </a:r>
            <a:r>
              <a:rPr lang="en-US" sz="2800" b="1" dirty="0"/>
              <a:t>security</a:t>
            </a:r>
            <a:r>
              <a:rPr lang="en-US" sz="2800" dirty="0"/>
              <a:t>, and </a:t>
            </a:r>
            <a:r>
              <a:rPr lang="en-US" sz="2800" b="1" dirty="0"/>
              <a:t>resource management</a:t>
            </a:r>
            <a:r>
              <a:rPr lang="en-US" sz="2800" dirty="0"/>
              <a:t> for guest </a:t>
            </a:r>
            <a:r>
              <a:rPr lang="en-US" sz="2800" dirty="0" err="1"/>
              <a:t>OSes</a:t>
            </a:r>
            <a:r>
              <a:rPr lang="en-US" sz="2800" dirty="0"/>
              <a:t>.</a:t>
            </a:r>
          </a:p>
          <a:p>
            <a:pPr algn="just">
              <a:buFont typeface="Arial" pitchFamily="34" charset="0"/>
              <a:buChar char="•"/>
            </a:pPr>
            <a:endParaRPr lang="en-US" sz="2800"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941388" y="1479550"/>
            <a:ext cx="7259637" cy="39052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19201"/>
            <a:ext cx="8991600" cy="5262979"/>
          </a:xfrm>
          <a:prstGeom prst="rect">
            <a:avLst/>
          </a:prstGeom>
        </p:spPr>
        <p:txBody>
          <a:bodyPr wrap="square">
            <a:spAutoFit/>
          </a:bodyPr>
          <a:lstStyle/>
          <a:p>
            <a:pPr algn="just"/>
            <a:r>
              <a:rPr lang="en-US" sz="2800" b="1" dirty="0"/>
              <a:t>3.1.1.4 Library Support Level </a:t>
            </a:r>
          </a:p>
          <a:p>
            <a:pPr algn="just">
              <a:buFont typeface="Wingdings" pitchFamily="2" charset="2"/>
              <a:buChar char="ü"/>
            </a:pPr>
            <a:r>
              <a:rPr lang="en-US" sz="2800" dirty="0"/>
              <a:t>Most applications use APIs exported by user-level libraries rather than using lengthy system calls by the OS. </a:t>
            </a:r>
          </a:p>
          <a:p>
            <a:pPr algn="just">
              <a:buFont typeface="Wingdings" pitchFamily="2" charset="2"/>
              <a:buChar char="ü"/>
            </a:pPr>
            <a:r>
              <a:rPr lang="en-US" sz="2800" dirty="0"/>
              <a:t>Since most systems provide well-documented APIs, such an interface becomes another candidate for virtualization. Virtualization with library interfaces is possible by controlling the communication link between applications and the rest of a system through API hooks. </a:t>
            </a:r>
          </a:p>
          <a:p>
            <a:pPr algn="just">
              <a:buFont typeface="Wingdings" pitchFamily="2" charset="2"/>
              <a:buChar char="ü"/>
            </a:pPr>
            <a:r>
              <a:rPr lang="en-US" sz="2800" dirty="0"/>
              <a:t>The software tool WINE has implemented this approach to support Windows applications on top of UNIX hosts. Another example is the </a:t>
            </a:r>
            <a:r>
              <a:rPr lang="en-US" sz="2800" dirty="0" err="1"/>
              <a:t>vCUDA</a:t>
            </a:r>
            <a:r>
              <a:rPr lang="en-US" sz="2800" dirty="0"/>
              <a:t> which allows applications executing within VMs to leverage GPU hardware acceleration. </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219200"/>
            <a:ext cx="8763000" cy="4524315"/>
          </a:xfrm>
          <a:prstGeom prst="rect">
            <a:avLst/>
          </a:prstGeom>
        </p:spPr>
        <p:txBody>
          <a:bodyPr wrap="square">
            <a:spAutoFit/>
          </a:bodyPr>
          <a:lstStyle/>
          <a:p>
            <a:r>
              <a:rPr lang="en-US" sz="3200" b="1" u="sng" dirty="0"/>
              <a:t>Live Migration of VMs between Two </a:t>
            </a:r>
            <a:r>
              <a:rPr lang="en-US" sz="3200" b="1" u="sng" dirty="0" err="1"/>
              <a:t>Xen</a:t>
            </a:r>
            <a:r>
              <a:rPr lang="en-US" sz="3200" b="1" u="sng" dirty="0"/>
              <a:t>-Enabled Hosts</a:t>
            </a:r>
          </a:p>
          <a:p>
            <a:r>
              <a:rPr lang="en-US" sz="3200" b="1" i="1" dirty="0"/>
              <a:t>Overview</a:t>
            </a:r>
          </a:p>
          <a:p>
            <a:pPr algn="just">
              <a:buFont typeface="Wingdings" pitchFamily="2" charset="2"/>
              <a:buChar char="ü"/>
            </a:pPr>
            <a:r>
              <a:rPr lang="en-US" sz="3200" b="1" dirty="0"/>
              <a:t>Live Migration</a:t>
            </a:r>
            <a:r>
              <a:rPr lang="en-US" sz="3200" dirty="0"/>
              <a:t>: A key feature of </a:t>
            </a:r>
            <a:r>
              <a:rPr lang="en-US" sz="3200" dirty="0" err="1"/>
              <a:t>Xen</a:t>
            </a:r>
            <a:r>
              <a:rPr lang="en-US" sz="3200" dirty="0"/>
              <a:t> allowing a running VM to be transferred from one physical host to another with </a:t>
            </a:r>
            <a:r>
              <a:rPr lang="en-US" sz="3200" b="1" dirty="0"/>
              <a:t>minimal or no service downtime</a:t>
            </a:r>
            <a:r>
              <a:rPr lang="en-US" sz="3200" dirty="0"/>
              <a:t>.</a:t>
            </a:r>
          </a:p>
          <a:p>
            <a:pPr algn="just">
              <a:buFont typeface="Wingdings" pitchFamily="2" charset="2"/>
              <a:buChar char="ü"/>
            </a:pPr>
            <a:r>
              <a:rPr lang="en-US" sz="3200" dirty="0"/>
              <a:t>Transfers the </a:t>
            </a:r>
            <a:r>
              <a:rPr lang="en-US" sz="3200" b="1" dirty="0"/>
              <a:t>working state and memory</a:t>
            </a:r>
            <a:r>
              <a:rPr lang="en-US" sz="3200" dirty="0"/>
              <a:t> of the VM across the network while it is still running.</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24000"/>
            <a:ext cx="8610600" cy="4462760"/>
          </a:xfrm>
          <a:prstGeom prst="rect">
            <a:avLst/>
          </a:prstGeom>
        </p:spPr>
        <p:txBody>
          <a:bodyPr wrap="square">
            <a:spAutoFit/>
          </a:bodyPr>
          <a:lstStyle/>
          <a:p>
            <a:r>
              <a:rPr lang="en-US" sz="3200" b="1" u="sng" dirty="0"/>
              <a:t>RDMA (Remote Direct Memory Access) Support</a:t>
            </a:r>
          </a:p>
          <a:p>
            <a:pPr>
              <a:buFont typeface="Wingdings" pitchFamily="2" charset="2"/>
              <a:buChar char="q"/>
            </a:pPr>
            <a:r>
              <a:rPr lang="en-US" sz="2800" dirty="0" err="1"/>
              <a:t>Xen</a:t>
            </a:r>
            <a:r>
              <a:rPr lang="en-US" sz="2800" dirty="0"/>
              <a:t> supports live VM migration using </a:t>
            </a:r>
            <a:r>
              <a:rPr lang="en-US" sz="2800" b="1" dirty="0"/>
              <a:t>RDMA</a:t>
            </a:r>
            <a:r>
              <a:rPr lang="en-US" sz="2800" dirty="0"/>
              <a:t> to </a:t>
            </a:r>
            <a:r>
              <a:rPr lang="en-US" sz="2800" b="1" dirty="0"/>
              <a:t>speed up</a:t>
            </a:r>
            <a:r>
              <a:rPr lang="en-US" sz="2800" dirty="0"/>
              <a:t> the process.</a:t>
            </a:r>
          </a:p>
          <a:p>
            <a:pPr>
              <a:buFont typeface="Wingdings" pitchFamily="2" charset="2"/>
              <a:buChar char="q"/>
            </a:pPr>
            <a:r>
              <a:rPr lang="en-US" sz="2800" b="1" dirty="0"/>
              <a:t>Advantages of RDMA</a:t>
            </a:r>
            <a:r>
              <a:rPr lang="en-US" sz="2800" dirty="0"/>
              <a:t>:</a:t>
            </a:r>
          </a:p>
          <a:p>
            <a:pPr lvl="1">
              <a:buFont typeface="Wingdings" pitchFamily="2" charset="2"/>
              <a:buChar char="ü"/>
            </a:pPr>
            <a:r>
              <a:rPr lang="en-US" sz="2800" dirty="0"/>
              <a:t>Bypasses TCP/IP stack → reduces processing overhead.</a:t>
            </a:r>
          </a:p>
          <a:p>
            <a:pPr lvl="1">
              <a:buFont typeface="Wingdings" pitchFamily="2" charset="2"/>
              <a:buChar char="ü"/>
            </a:pPr>
            <a:r>
              <a:rPr lang="en-US" sz="2800" dirty="0"/>
              <a:t>Origin and destination buffers are </a:t>
            </a:r>
            <a:r>
              <a:rPr lang="en-US" sz="2800" b="1" dirty="0"/>
              <a:t>pre-registered</a:t>
            </a:r>
            <a:r>
              <a:rPr lang="en-US" sz="2800" dirty="0"/>
              <a:t>.</a:t>
            </a:r>
          </a:p>
          <a:p>
            <a:pPr lvl="1">
              <a:buFont typeface="Wingdings" pitchFamily="2" charset="2"/>
              <a:buChar char="ü"/>
            </a:pPr>
            <a:r>
              <a:rPr lang="en-US" sz="2800" dirty="0"/>
              <a:t>Implements a </a:t>
            </a:r>
            <a:r>
              <a:rPr lang="en-US" sz="2800" b="1" dirty="0"/>
              <a:t>“one-sided”</a:t>
            </a:r>
            <a:r>
              <a:rPr lang="en-US" sz="2800" dirty="0"/>
              <a:t> transfer interface.</a:t>
            </a:r>
          </a:p>
          <a:p>
            <a:pPr lvl="1">
              <a:buFont typeface="Wingdings" pitchFamily="2" charset="2"/>
              <a:buChar char="ü"/>
            </a:pPr>
            <a:r>
              <a:rPr lang="en-US" sz="2800" b="1" dirty="0"/>
              <a:t>No CPU, cache, or context switching</a:t>
            </a:r>
            <a:r>
              <a:rPr lang="en-US" sz="2800" dirty="0"/>
              <a:t> involved.</a:t>
            </a:r>
          </a:p>
          <a:p>
            <a:pPr lvl="1">
              <a:buFont typeface="Wingdings" pitchFamily="2" charset="2"/>
              <a:buChar char="ü"/>
            </a:pPr>
            <a:r>
              <a:rPr lang="en-US" sz="2800" dirty="0"/>
              <a:t>Minimal impact on guest OS and hosted applications.</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381000" y="1447800"/>
            <a:ext cx="8534400" cy="4031873"/>
          </a:xfrm>
          <a:prstGeom prst="rect">
            <a:avLst/>
          </a:prstGeom>
        </p:spPr>
        <p:txBody>
          <a:bodyPr wrap="square">
            <a:spAutoFit/>
          </a:bodyPr>
          <a:lstStyle/>
          <a:p>
            <a:pPr algn="just"/>
            <a:r>
              <a:rPr lang="en-US" sz="3200" b="1" u="sng" dirty="0"/>
              <a:t>Memory Compression in Migration</a:t>
            </a:r>
          </a:p>
          <a:p>
            <a:pPr algn="just">
              <a:buFont typeface="Wingdings" pitchFamily="2" charset="2"/>
              <a:buChar char="ü"/>
            </a:pPr>
            <a:r>
              <a:rPr lang="en-US" sz="3200" dirty="0"/>
              <a:t>VM memory pages are </a:t>
            </a:r>
            <a:r>
              <a:rPr lang="en-US" sz="3200" b="1" dirty="0"/>
              <a:t>compressed</a:t>
            </a:r>
            <a:r>
              <a:rPr lang="en-US" sz="3200" dirty="0"/>
              <a:t> during migration to optimize transfer.</a:t>
            </a:r>
          </a:p>
          <a:p>
            <a:pPr algn="just">
              <a:buFont typeface="Wingdings" pitchFamily="2" charset="2"/>
              <a:buChar char="ü"/>
            </a:pPr>
            <a:r>
              <a:rPr lang="en-US" sz="3200" b="1" dirty="0"/>
              <a:t>Trade-offs</a:t>
            </a:r>
            <a:r>
              <a:rPr lang="en-US" sz="3200" dirty="0"/>
              <a:t> involved:</a:t>
            </a:r>
          </a:p>
          <a:p>
            <a:pPr lvl="1" algn="just">
              <a:buFont typeface="Arial" pitchFamily="34" charset="0"/>
              <a:buChar char="•"/>
            </a:pPr>
            <a:r>
              <a:rPr lang="en-US" sz="3200" dirty="0"/>
              <a:t>A </a:t>
            </a:r>
            <a:r>
              <a:rPr lang="en-US" sz="3200" b="1" dirty="0"/>
              <a:t>single compression algorithm</a:t>
            </a:r>
            <a:r>
              <a:rPr lang="en-US" sz="3200" dirty="0"/>
              <a:t> may not effectively handle all memory types.</a:t>
            </a:r>
          </a:p>
          <a:p>
            <a:pPr lvl="1" algn="just">
              <a:buFont typeface="Arial" pitchFamily="34" charset="0"/>
              <a:buChar char="•"/>
            </a:pPr>
            <a:r>
              <a:rPr lang="en-US" sz="3200" b="1" dirty="0"/>
              <a:t>Different algorithms</a:t>
            </a:r>
            <a:r>
              <a:rPr lang="en-US" sz="3200" dirty="0"/>
              <a:t> may be needed for pages with different regularities.</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600200"/>
            <a:ext cx="8458200" cy="3046988"/>
          </a:xfrm>
          <a:prstGeom prst="rect">
            <a:avLst/>
          </a:prstGeom>
        </p:spPr>
        <p:txBody>
          <a:bodyPr wrap="square">
            <a:spAutoFit/>
          </a:bodyPr>
          <a:lstStyle/>
          <a:p>
            <a:r>
              <a:rPr lang="en-US" sz="3200" b="1" u="sng" dirty="0"/>
              <a:t>Migration System Architecture</a:t>
            </a:r>
          </a:p>
          <a:p>
            <a:pPr>
              <a:buFont typeface="Wingdings" pitchFamily="2" charset="2"/>
              <a:buChar char="ü"/>
            </a:pPr>
            <a:r>
              <a:rPr lang="en-US" sz="3200" dirty="0"/>
              <a:t>Managed in </a:t>
            </a:r>
            <a:r>
              <a:rPr lang="en-US" sz="3200" b="1" dirty="0"/>
              <a:t>Dom0</a:t>
            </a:r>
            <a:r>
              <a:rPr lang="en-US" sz="3200" dirty="0"/>
              <a:t> (</a:t>
            </a:r>
            <a:r>
              <a:rPr lang="en-US" sz="3200" dirty="0" err="1"/>
              <a:t>Xen’s</a:t>
            </a:r>
            <a:r>
              <a:rPr lang="en-US" sz="3200" dirty="0"/>
              <a:t> management domain).</a:t>
            </a:r>
          </a:p>
          <a:p>
            <a:pPr>
              <a:buFont typeface="Wingdings" pitchFamily="2" charset="2"/>
              <a:buChar char="ü"/>
            </a:pPr>
            <a:r>
              <a:rPr lang="en-US" sz="3200" b="1" dirty="0"/>
              <a:t>Migration Daemons</a:t>
            </a:r>
            <a:r>
              <a:rPr lang="en-US" sz="3200" dirty="0"/>
              <a:t>:</a:t>
            </a:r>
          </a:p>
          <a:p>
            <a:pPr lvl="1">
              <a:buFont typeface="Arial" pitchFamily="34" charset="0"/>
              <a:buChar char="•"/>
            </a:pPr>
            <a:r>
              <a:rPr lang="en-US" sz="3200" dirty="0"/>
              <a:t>Run in the management VMs.</a:t>
            </a:r>
          </a:p>
          <a:p>
            <a:pPr lvl="1">
              <a:buFont typeface="Arial" pitchFamily="34" charset="0"/>
              <a:buChar char="•"/>
            </a:pPr>
            <a:r>
              <a:rPr lang="en-US" sz="3200" dirty="0"/>
              <a:t>Handle all tasks related to migration.</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447799"/>
            <a:ext cx="8915400" cy="4278094"/>
          </a:xfrm>
          <a:prstGeom prst="rect">
            <a:avLst/>
          </a:prstGeom>
        </p:spPr>
        <p:txBody>
          <a:bodyPr wrap="square">
            <a:spAutoFit/>
          </a:bodyPr>
          <a:lstStyle/>
          <a:p>
            <a:r>
              <a:rPr lang="en-US" sz="3200" b="1" dirty="0"/>
              <a:t>Shadow Page Tables &amp; Dirty Bitmap</a:t>
            </a:r>
          </a:p>
          <a:p>
            <a:pPr>
              <a:buFont typeface="Wingdings" pitchFamily="2" charset="2"/>
              <a:buChar char="ü"/>
            </a:pPr>
            <a:r>
              <a:rPr lang="en-US" sz="2400" dirty="0"/>
              <a:t>Used during the </a:t>
            </a:r>
            <a:r>
              <a:rPr lang="en-US" sz="2400" b="1" dirty="0" err="1"/>
              <a:t>precopy</a:t>
            </a:r>
            <a:r>
              <a:rPr lang="en-US" sz="2400" b="1" dirty="0"/>
              <a:t> phase</a:t>
            </a:r>
            <a:r>
              <a:rPr lang="en-US" sz="2400" dirty="0"/>
              <a:t> to track memory changes.</a:t>
            </a:r>
          </a:p>
          <a:p>
            <a:pPr>
              <a:buFont typeface="Wingdings" pitchFamily="2" charset="2"/>
              <a:buChar char="ü"/>
            </a:pPr>
            <a:r>
              <a:rPr lang="en-US" sz="2400" dirty="0"/>
              <a:t>Process:</a:t>
            </a:r>
          </a:p>
          <a:p>
            <a:pPr marL="914400" lvl="1" indent="-457200">
              <a:buFont typeface="+mj-lt"/>
              <a:buAutoNum type="arabicPeriod"/>
            </a:pPr>
            <a:r>
              <a:rPr lang="en-US" sz="2400" dirty="0"/>
              <a:t>Shadow page tables monitor memory modifications.</a:t>
            </a:r>
          </a:p>
          <a:p>
            <a:pPr marL="914400" lvl="1" indent="-457200">
              <a:buFont typeface="+mj-lt"/>
              <a:buAutoNum type="arabicPeriod"/>
            </a:pPr>
            <a:r>
              <a:rPr lang="en-US" sz="2400" dirty="0"/>
              <a:t>Modifications are flagged in a </a:t>
            </a:r>
            <a:r>
              <a:rPr lang="en-US" sz="2400" b="1" dirty="0"/>
              <a:t>dirty bitmap</a:t>
            </a:r>
            <a:r>
              <a:rPr lang="en-US" sz="2400" dirty="0"/>
              <a:t>.</a:t>
            </a:r>
          </a:p>
          <a:p>
            <a:pPr marL="914400" lvl="1" indent="-457200">
              <a:buFont typeface="+mj-lt"/>
              <a:buAutoNum type="arabicPeriod"/>
            </a:pPr>
            <a:r>
              <a:rPr lang="en-US" sz="2400" dirty="0"/>
              <a:t>At the start of each </a:t>
            </a:r>
            <a:r>
              <a:rPr lang="en-US" sz="2400" dirty="0" err="1"/>
              <a:t>precopy</a:t>
            </a:r>
            <a:r>
              <a:rPr lang="en-US" sz="2400" dirty="0"/>
              <a:t> round:</a:t>
            </a:r>
          </a:p>
          <a:p>
            <a:pPr lvl="2">
              <a:buFont typeface="Courier New" pitchFamily="49" charset="0"/>
              <a:buChar char="o"/>
            </a:pPr>
            <a:r>
              <a:rPr lang="en-US" sz="2400" dirty="0"/>
              <a:t>The </a:t>
            </a:r>
            <a:r>
              <a:rPr lang="en-US" sz="2400" b="1" dirty="0"/>
              <a:t>bitmap is sent</a:t>
            </a:r>
            <a:r>
              <a:rPr lang="en-US" sz="2400" dirty="0"/>
              <a:t> to the migration daemon.</a:t>
            </a:r>
          </a:p>
          <a:p>
            <a:pPr lvl="2">
              <a:buFont typeface="Courier New" pitchFamily="49" charset="0"/>
              <a:buChar char="o"/>
            </a:pPr>
            <a:r>
              <a:rPr lang="en-US" sz="2400" dirty="0"/>
              <a:t>The </a:t>
            </a:r>
            <a:r>
              <a:rPr lang="en-US" sz="2400" b="1" dirty="0"/>
              <a:t>bitmap is cleared</a:t>
            </a:r>
            <a:r>
              <a:rPr lang="en-US" sz="2400" dirty="0"/>
              <a:t>.</a:t>
            </a:r>
          </a:p>
          <a:p>
            <a:pPr lvl="2">
              <a:buFont typeface="Courier New" pitchFamily="49" charset="0"/>
              <a:buChar char="o"/>
            </a:pPr>
            <a:r>
              <a:rPr lang="en-US" sz="2400" dirty="0"/>
              <a:t>Shadow page tables are </a:t>
            </a:r>
            <a:r>
              <a:rPr lang="en-US" sz="2400" b="1" dirty="0"/>
              <a:t>destroyed and recreated</a:t>
            </a:r>
            <a:r>
              <a:rPr lang="en-US" sz="2400" dirty="0"/>
              <a:t>.</a:t>
            </a:r>
          </a:p>
          <a:p>
            <a:pPr lvl="1"/>
            <a:r>
              <a:rPr lang="en-US" sz="2400" dirty="0"/>
              <a:t>4.Memory pages identified in the bitmap:</a:t>
            </a:r>
          </a:p>
          <a:p>
            <a:pPr lvl="2">
              <a:buFont typeface="Courier New" pitchFamily="49" charset="0"/>
              <a:buChar char="o"/>
            </a:pPr>
            <a:r>
              <a:rPr lang="en-US" sz="2400" dirty="0"/>
              <a:t>Are </a:t>
            </a:r>
            <a:r>
              <a:rPr lang="en-US" sz="2400" b="1" dirty="0"/>
              <a:t>compressed</a:t>
            </a:r>
            <a:r>
              <a:rPr lang="en-US" sz="2400" dirty="0"/>
              <a:t>, sent to the destination, and </a:t>
            </a:r>
            <a:r>
              <a:rPr lang="en-US" sz="2400" b="1" dirty="0"/>
              <a:t>decompressed</a:t>
            </a:r>
            <a:r>
              <a:rPr lang="en-US" sz="2400" dirty="0"/>
              <a:t>.</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19200"/>
            <a:ext cx="8534400" cy="1231106"/>
          </a:xfrm>
          <a:prstGeom prst="rect">
            <a:avLst/>
          </a:prstGeom>
        </p:spPr>
        <p:txBody>
          <a:bodyPr wrap="square">
            <a:spAutoFit/>
          </a:bodyPr>
          <a:lstStyle/>
          <a:p>
            <a:r>
              <a:rPr lang="en-US" sz="3200" b="1" dirty="0"/>
              <a:t>3.4.4 Dynamic Deployment of Virtual Clusters</a:t>
            </a:r>
          </a:p>
          <a:p>
            <a:r>
              <a:rPr lang="en-US" sz="2400" dirty="0"/>
              <a:t>Table 3.5 summarizes four virtual cluster research projects.</a:t>
            </a:r>
          </a:p>
          <a:p>
            <a:endParaRPr lang="en-US" dirty="0"/>
          </a:p>
        </p:txBody>
      </p:sp>
      <p:pic>
        <p:nvPicPr>
          <p:cNvPr id="2050" name="Picture 2"/>
          <p:cNvPicPr>
            <a:picLocks noChangeAspect="1" noChangeArrowheads="1"/>
          </p:cNvPicPr>
          <p:nvPr/>
        </p:nvPicPr>
        <p:blipFill>
          <a:blip r:embed="rId3"/>
          <a:srcRect/>
          <a:stretch>
            <a:fillRect/>
          </a:stretch>
        </p:blipFill>
        <p:spPr bwMode="auto">
          <a:xfrm>
            <a:off x="381000" y="2362200"/>
            <a:ext cx="8763000" cy="4076700"/>
          </a:xfrm>
          <a:prstGeom prst="rect">
            <a:avLst/>
          </a:prstGeom>
          <a:noFill/>
          <a:ln w="9525">
            <a:noFill/>
            <a:miter lim="800000"/>
            <a:headEnd/>
            <a:tailEnd/>
          </a:ln>
          <a:effectLst/>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600200"/>
            <a:ext cx="8915400" cy="4031873"/>
          </a:xfrm>
          <a:prstGeom prst="rect">
            <a:avLst/>
          </a:prstGeom>
        </p:spPr>
        <p:txBody>
          <a:bodyPr wrap="square">
            <a:spAutoFit/>
          </a:bodyPr>
          <a:lstStyle/>
          <a:p>
            <a:r>
              <a:rPr lang="en-US" sz="2800" b="1" dirty="0"/>
              <a:t>3.5 VIRTUALIZATION FOR DATA-CENTER AUTOMATION</a:t>
            </a:r>
          </a:p>
          <a:p>
            <a:r>
              <a:rPr lang="en-US" sz="2800" b="1" dirty="0"/>
              <a:t>Data Center Growth &amp; Automation </a:t>
            </a:r>
          </a:p>
          <a:p>
            <a:r>
              <a:rPr lang="en-US" sz="2800" b="1" dirty="0"/>
              <a:t>Rapid Expansion</a:t>
            </a:r>
          </a:p>
          <a:p>
            <a:pPr algn="just">
              <a:buFont typeface="Wingdings" pitchFamily="2" charset="2"/>
              <a:buChar char="q"/>
            </a:pPr>
            <a:r>
              <a:rPr lang="en-US" sz="2800" dirty="0"/>
              <a:t>Major IT companies (Google, Amazon, Microsoft, Yahoo!, HP, Apple, IBM) are </a:t>
            </a:r>
            <a:r>
              <a:rPr lang="en-US" sz="2800" b="1" dirty="0"/>
              <a:t>investing heavily</a:t>
            </a:r>
            <a:r>
              <a:rPr lang="en-US" sz="2800" dirty="0"/>
              <a:t> in building large-scale </a:t>
            </a:r>
            <a:r>
              <a:rPr lang="en-US" sz="2800" b="1" dirty="0"/>
              <a:t>data centers</a:t>
            </a:r>
            <a:r>
              <a:rPr lang="en-US" sz="2800" dirty="0"/>
              <a:t>.</a:t>
            </a:r>
          </a:p>
          <a:p>
            <a:pPr algn="just">
              <a:buFont typeface="Wingdings" pitchFamily="2" charset="2"/>
              <a:buChar char="q"/>
            </a:pPr>
            <a:r>
              <a:rPr lang="en-US" sz="2800" b="1" dirty="0"/>
              <a:t>Billions of dollars</a:t>
            </a:r>
            <a:r>
              <a:rPr lang="en-US" sz="2800" dirty="0"/>
              <a:t> are being invested in </a:t>
            </a:r>
            <a:r>
              <a:rPr lang="en-US" sz="2800" b="1" dirty="0"/>
              <a:t>data center construction</a:t>
            </a:r>
            <a:r>
              <a:rPr lang="en-US" sz="2800" dirty="0"/>
              <a:t> and </a:t>
            </a:r>
            <a:r>
              <a:rPr lang="en-US" sz="2800" b="1" dirty="0"/>
              <a:t>automation</a:t>
            </a:r>
            <a:endParaRPr lang="en-US" sz="2800" dirty="0"/>
          </a:p>
          <a:p>
            <a:endParaRPr lang="en-US" sz="3200"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24000"/>
            <a:ext cx="8763000" cy="5016758"/>
          </a:xfrm>
          <a:prstGeom prst="rect">
            <a:avLst/>
          </a:prstGeom>
        </p:spPr>
        <p:txBody>
          <a:bodyPr wrap="square">
            <a:spAutoFit/>
          </a:bodyPr>
          <a:lstStyle/>
          <a:p>
            <a:r>
              <a:rPr lang="en-US" sz="3200" b="1" u="sng" dirty="0"/>
              <a:t>Data Center Automation</a:t>
            </a:r>
          </a:p>
          <a:p>
            <a:pPr algn="just">
              <a:buFont typeface="Wingdings" pitchFamily="2" charset="2"/>
              <a:buChar char="ü"/>
            </a:pPr>
            <a:r>
              <a:rPr lang="en-US" sz="3200" dirty="0"/>
              <a:t>Enables </a:t>
            </a:r>
            <a:r>
              <a:rPr lang="en-US" sz="3200" b="1" dirty="0"/>
              <a:t>dynamic allocation</a:t>
            </a:r>
            <a:r>
              <a:rPr lang="en-US" sz="3200" dirty="0"/>
              <a:t> of vast hardware, software, and database resources.</a:t>
            </a:r>
          </a:p>
          <a:p>
            <a:pPr algn="just">
              <a:buFont typeface="Wingdings" pitchFamily="2" charset="2"/>
              <a:buChar char="ü"/>
            </a:pPr>
            <a:r>
              <a:rPr lang="en-US" sz="3200" dirty="0"/>
              <a:t>Supports </a:t>
            </a:r>
            <a:r>
              <a:rPr lang="en-US" sz="3200" b="1" dirty="0"/>
              <a:t>millions of Internet users</a:t>
            </a:r>
            <a:r>
              <a:rPr lang="en-US" sz="3200" dirty="0"/>
              <a:t> simultaneously.</a:t>
            </a:r>
          </a:p>
          <a:p>
            <a:pPr algn="just">
              <a:buFont typeface="Wingdings" pitchFamily="2" charset="2"/>
              <a:buChar char="ü"/>
            </a:pPr>
            <a:r>
              <a:rPr lang="en-US" sz="3200" dirty="0"/>
              <a:t>Ensures </a:t>
            </a:r>
            <a:r>
              <a:rPr lang="en-US" sz="3200" b="1" dirty="0"/>
              <a:t>guaranteed </a:t>
            </a:r>
            <a:r>
              <a:rPr lang="en-US" sz="3200" b="1" dirty="0" err="1"/>
              <a:t>QoS</a:t>
            </a:r>
            <a:r>
              <a:rPr lang="en-US" sz="3200" b="1" dirty="0"/>
              <a:t> (Quality of Service)</a:t>
            </a:r>
            <a:r>
              <a:rPr lang="en-US" sz="3200" dirty="0"/>
              <a:t> and </a:t>
            </a:r>
            <a:r>
              <a:rPr lang="en-US" sz="3200" b="1" dirty="0"/>
              <a:t>cost-effectiveness</a:t>
            </a:r>
            <a:r>
              <a:rPr lang="en-US" sz="3200" dirty="0"/>
              <a:t>.</a:t>
            </a:r>
          </a:p>
          <a:p>
            <a:pPr algn="just">
              <a:buFont typeface="Wingdings" pitchFamily="2" charset="2"/>
              <a:buChar char="ü"/>
            </a:pPr>
            <a:r>
              <a:rPr lang="en-US" sz="3200" dirty="0"/>
              <a:t>Automation is driven by:</a:t>
            </a:r>
          </a:p>
          <a:p>
            <a:pPr lvl="1" algn="just">
              <a:buFont typeface="Wingdings" pitchFamily="2" charset="2"/>
              <a:buChar char="ü"/>
            </a:pPr>
            <a:r>
              <a:rPr lang="en-US" sz="3200" dirty="0"/>
              <a:t>Growth in </a:t>
            </a:r>
            <a:r>
              <a:rPr lang="en-US" sz="3200" b="1" dirty="0"/>
              <a:t>virtualization</a:t>
            </a:r>
            <a:r>
              <a:rPr lang="en-US" sz="3200" dirty="0"/>
              <a:t> technologies.</a:t>
            </a:r>
          </a:p>
          <a:p>
            <a:pPr lvl="1" algn="just">
              <a:buFont typeface="Wingdings" pitchFamily="2" charset="2"/>
              <a:buChar char="ü"/>
            </a:pPr>
            <a:r>
              <a:rPr lang="en-US" sz="3200" dirty="0"/>
              <a:t>Rise of </a:t>
            </a:r>
            <a:r>
              <a:rPr lang="en-US" sz="3200" b="1" dirty="0"/>
              <a:t>cloud computing services</a:t>
            </a:r>
            <a:r>
              <a:rPr lang="en-US" sz="3200" dirty="0"/>
              <a:t>.</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371600"/>
            <a:ext cx="7772400" cy="5324535"/>
          </a:xfrm>
          <a:prstGeom prst="rect">
            <a:avLst/>
          </a:prstGeom>
        </p:spPr>
        <p:txBody>
          <a:bodyPr wrap="square">
            <a:spAutoFit/>
          </a:bodyPr>
          <a:lstStyle/>
          <a:p>
            <a:pPr algn="just"/>
            <a:r>
              <a:rPr lang="en-US" sz="3200" b="1" u="sng" dirty="0"/>
              <a:t>Virtualization Trends (2006–2011)</a:t>
            </a:r>
          </a:p>
          <a:p>
            <a:pPr algn="just"/>
            <a:r>
              <a:rPr lang="en-US" sz="3200" b="1" dirty="0"/>
              <a:t>2006 IDC Report Highlights</a:t>
            </a:r>
          </a:p>
          <a:p>
            <a:pPr algn="just">
              <a:buFont typeface="Wingdings" pitchFamily="2" charset="2"/>
              <a:buChar char="Ø"/>
            </a:pPr>
            <a:r>
              <a:rPr lang="en-US" sz="3200" dirty="0"/>
              <a:t>Virtualization market: </a:t>
            </a:r>
            <a:r>
              <a:rPr lang="en-US" sz="3200" b="1" dirty="0"/>
              <a:t>$1,044 million</a:t>
            </a:r>
            <a:r>
              <a:rPr lang="en-US" sz="3200" dirty="0"/>
              <a:t> in 2006.</a:t>
            </a:r>
          </a:p>
          <a:p>
            <a:pPr algn="just">
              <a:buFont typeface="Wingdings" pitchFamily="2" charset="2"/>
              <a:buChar char="Ø"/>
            </a:pPr>
            <a:r>
              <a:rPr lang="en-US" sz="3200" dirty="0"/>
              <a:t>Dominated by:</a:t>
            </a:r>
          </a:p>
          <a:p>
            <a:pPr lvl="1" algn="just">
              <a:buFont typeface="Arial" pitchFamily="34" charset="0"/>
              <a:buChar char="•"/>
            </a:pPr>
            <a:r>
              <a:rPr lang="en-US" sz="3200" b="1" dirty="0"/>
              <a:t>Production consolidation</a:t>
            </a:r>
            <a:endParaRPr lang="en-US" sz="3200" dirty="0"/>
          </a:p>
          <a:p>
            <a:pPr lvl="1" algn="just">
              <a:buFont typeface="Arial" pitchFamily="34" charset="0"/>
              <a:buChar char="•"/>
            </a:pPr>
            <a:r>
              <a:rPr lang="en-US" sz="3200" b="1" dirty="0"/>
              <a:t>Software development</a:t>
            </a:r>
            <a:endParaRPr lang="en-US" sz="3200" dirty="0"/>
          </a:p>
          <a:p>
            <a:pPr algn="just"/>
            <a:r>
              <a:rPr lang="en-US" sz="3200" b="1" dirty="0"/>
              <a:t>Evolving Objectives</a:t>
            </a:r>
          </a:p>
          <a:p>
            <a:pPr algn="just">
              <a:buFont typeface="Arial" pitchFamily="34" charset="0"/>
              <a:buChar char="•"/>
            </a:pPr>
            <a:r>
              <a:rPr lang="en-US" sz="2800" dirty="0"/>
              <a:t>Enhanced </a:t>
            </a:r>
            <a:r>
              <a:rPr lang="en-US" sz="2800" b="1" dirty="0"/>
              <a:t>mobility</a:t>
            </a:r>
            <a:r>
              <a:rPr lang="en-US" sz="2800" dirty="0"/>
              <a:t> of workloads.</a:t>
            </a:r>
          </a:p>
          <a:p>
            <a:pPr algn="just">
              <a:buFont typeface="Arial" pitchFamily="34" charset="0"/>
              <a:buChar char="•"/>
            </a:pPr>
            <a:r>
              <a:rPr lang="en-US" sz="2800" b="1" dirty="0"/>
              <a:t>Reduced planned downtime</a:t>
            </a:r>
            <a:r>
              <a:rPr lang="en-US" sz="2800" dirty="0"/>
              <a:t> for maintenance.</a:t>
            </a:r>
          </a:p>
          <a:p>
            <a:pPr algn="just">
              <a:buFont typeface="Arial" pitchFamily="34" charset="0"/>
              <a:buChar char="•"/>
            </a:pPr>
            <a:r>
              <a:rPr lang="en-US" sz="2800" b="1" dirty="0"/>
              <a:t>Increased number</a:t>
            </a:r>
            <a:r>
              <a:rPr lang="en-US" sz="2800" dirty="0"/>
              <a:t> of virtual clients.</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7800"/>
            <a:ext cx="8534400" cy="3416320"/>
          </a:xfrm>
          <a:prstGeom prst="rect">
            <a:avLst/>
          </a:prstGeom>
        </p:spPr>
        <p:txBody>
          <a:bodyPr wrap="square">
            <a:spAutoFit/>
          </a:bodyPr>
          <a:lstStyle/>
          <a:p>
            <a:r>
              <a:rPr lang="en-US" sz="3600" b="1" dirty="0"/>
              <a:t>Latest Developments in Virtualization</a:t>
            </a:r>
          </a:p>
          <a:p>
            <a:r>
              <a:rPr lang="en-US" sz="3600" dirty="0"/>
              <a:t>Focus areas:</a:t>
            </a:r>
          </a:p>
          <a:p>
            <a:pPr lvl="1">
              <a:buFont typeface="Wingdings" pitchFamily="2" charset="2"/>
              <a:buChar char="ü"/>
            </a:pPr>
            <a:r>
              <a:rPr lang="en-US" sz="3600" b="1" dirty="0"/>
              <a:t>High Availability (HA)</a:t>
            </a:r>
            <a:endParaRPr lang="en-US" sz="3600" dirty="0"/>
          </a:p>
          <a:p>
            <a:pPr lvl="1">
              <a:buFont typeface="Wingdings" pitchFamily="2" charset="2"/>
              <a:buChar char="ü"/>
            </a:pPr>
            <a:r>
              <a:rPr lang="en-US" sz="3600" b="1" dirty="0"/>
              <a:t>Backup services</a:t>
            </a:r>
            <a:endParaRPr lang="en-US" sz="3600" dirty="0"/>
          </a:p>
          <a:p>
            <a:pPr lvl="1">
              <a:buFont typeface="Wingdings" pitchFamily="2" charset="2"/>
              <a:buChar char="ü"/>
            </a:pPr>
            <a:r>
              <a:rPr lang="en-US" sz="3600" b="1" dirty="0"/>
              <a:t>Workload balancing</a:t>
            </a:r>
            <a:endParaRPr lang="en-US" sz="3600" dirty="0"/>
          </a:p>
          <a:p>
            <a:pPr lvl="1">
              <a:buFont typeface="Wingdings" pitchFamily="2" charset="2"/>
              <a:buChar char="ü"/>
            </a:pPr>
            <a:r>
              <a:rPr lang="en-US" sz="3600" b="1" dirty="0"/>
              <a:t>Expanded client base</a:t>
            </a:r>
            <a:endParaRPr lang="en-US"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686800" cy="5984022"/>
          </a:xfrm>
          <a:prstGeom prst="rect">
            <a:avLst/>
          </a:prstGeom>
        </p:spPr>
        <p:txBody>
          <a:bodyPr wrap="square">
            <a:spAutoFit/>
          </a:bodyPr>
          <a:lstStyle/>
          <a:p>
            <a:r>
              <a:rPr lang="en-US" sz="3200" b="1" dirty="0"/>
              <a:t>3.1.1.5 User-Application Level</a:t>
            </a:r>
          </a:p>
          <a:p>
            <a:pPr algn="just">
              <a:buFont typeface="Wingdings" pitchFamily="2" charset="2"/>
              <a:buChar char="ü"/>
            </a:pPr>
            <a:r>
              <a:rPr lang="en-US" sz="2400" dirty="0"/>
              <a:t> Virtualization at the application level virtualizes an application as a VM. </a:t>
            </a:r>
          </a:p>
          <a:p>
            <a:pPr algn="just">
              <a:buFont typeface="Wingdings" pitchFamily="2" charset="2"/>
              <a:buChar char="ü"/>
            </a:pPr>
            <a:r>
              <a:rPr lang="en-US" sz="2400" dirty="0"/>
              <a:t>On a traditional OS, an application often runs as a process. Therefore, application-level virtualization is also known as process-level virtualization.</a:t>
            </a:r>
          </a:p>
          <a:p>
            <a:pPr algn="just">
              <a:buFont typeface="Wingdings" pitchFamily="2" charset="2"/>
              <a:buChar char="ü"/>
            </a:pPr>
            <a:r>
              <a:rPr lang="en-US" sz="2400" dirty="0"/>
              <a:t> The most popular approach is to deploy high level language (HLL) VMs. In this scenario, the virtualization layer sits as an application program on top of the operating system, and the layer exports an abstraction of a VM that can run programs written and compiled to a particular abstract machine definition. </a:t>
            </a:r>
          </a:p>
          <a:p>
            <a:pPr algn="just">
              <a:buFont typeface="Wingdings" pitchFamily="2" charset="2"/>
              <a:buChar char="ü"/>
            </a:pPr>
            <a:r>
              <a:rPr lang="en-US" sz="2400" dirty="0"/>
              <a:t>Any program written in the HLL and compiled for this VM will be able to run on it. The Microsoft .</a:t>
            </a:r>
          </a:p>
          <a:p>
            <a:pPr algn="just">
              <a:buFont typeface="Wingdings" pitchFamily="2" charset="2"/>
              <a:buChar char="ü"/>
            </a:pPr>
            <a:r>
              <a:rPr lang="en-US" sz="2400" dirty="0"/>
              <a:t>NET CLR and Java Virtual Machine (JVM) are two good examples of this class of VM.</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066800"/>
            <a:ext cx="8839200" cy="5693866"/>
          </a:xfrm>
          <a:prstGeom prst="rect">
            <a:avLst/>
          </a:prstGeom>
        </p:spPr>
        <p:txBody>
          <a:bodyPr wrap="square">
            <a:spAutoFit/>
          </a:bodyPr>
          <a:lstStyle/>
          <a:p>
            <a:r>
              <a:rPr lang="en-US" sz="2800" b="1" u="sng" dirty="0"/>
              <a:t>Future Market Trends (by 2011)</a:t>
            </a:r>
          </a:p>
          <a:p>
            <a:pPr>
              <a:buFont typeface="Wingdings" pitchFamily="2" charset="2"/>
              <a:buChar char="ü"/>
            </a:pPr>
            <a:r>
              <a:rPr lang="en-US" sz="2800" dirty="0"/>
              <a:t>IDC projected virtualization market to grow to </a:t>
            </a:r>
            <a:r>
              <a:rPr lang="en-US" sz="2800" b="1" dirty="0"/>
              <a:t>$3.2 billion</a:t>
            </a:r>
            <a:r>
              <a:rPr lang="en-US" sz="2800" dirty="0"/>
              <a:t>.</a:t>
            </a:r>
          </a:p>
          <a:p>
            <a:pPr>
              <a:buFont typeface="Wingdings" pitchFamily="2" charset="2"/>
              <a:buChar char="ü"/>
            </a:pPr>
            <a:r>
              <a:rPr lang="en-US" sz="2800" dirty="0"/>
              <a:t>Emphasis on:</a:t>
            </a:r>
          </a:p>
          <a:p>
            <a:pPr lvl="1">
              <a:buFont typeface="Wingdings" pitchFamily="2" charset="2"/>
              <a:buChar char="ü"/>
            </a:pPr>
            <a:r>
              <a:rPr lang="en-US" sz="2800" b="1" dirty="0"/>
              <a:t>Automation</a:t>
            </a:r>
            <a:endParaRPr lang="en-US" sz="2800" dirty="0"/>
          </a:p>
          <a:p>
            <a:pPr lvl="1">
              <a:buFont typeface="Wingdings" pitchFamily="2" charset="2"/>
              <a:buChar char="ü"/>
            </a:pPr>
            <a:r>
              <a:rPr lang="en-US" sz="2800" b="1" dirty="0"/>
              <a:t>Service-oriented architecture</a:t>
            </a:r>
            <a:endParaRPr lang="en-US" sz="2800" dirty="0"/>
          </a:p>
          <a:p>
            <a:pPr lvl="1">
              <a:buFont typeface="Wingdings" pitchFamily="2" charset="2"/>
              <a:buChar char="ü"/>
            </a:pPr>
            <a:r>
              <a:rPr lang="en-US" sz="2800" b="1" dirty="0"/>
              <a:t>Policy-based management</a:t>
            </a:r>
            <a:endParaRPr lang="en-US" sz="2800" dirty="0"/>
          </a:p>
          <a:p>
            <a:pPr lvl="1">
              <a:buFont typeface="Wingdings" pitchFamily="2" charset="2"/>
              <a:buChar char="ü"/>
            </a:pPr>
            <a:r>
              <a:rPr lang="en-US" sz="2800" b="1" dirty="0"/>
              <a:t>Variable cost models</a:t>
            </a:r>
            <a:endParaRPr lang="en-US" sz="2800" dirty="0"/>
          </a:p>
          <a:p>
            <a:pPr>
              <a:buFont typeface="Wingdings" pitchFamily="2" charset="2"/>
              <a:buChar char="ü"/>
            </a:pPr>
            <a:r>
              <a:rPr lang="en-US" sz="2800" dirty="0"/>
              <a:t>Major market focus shifts to:</a:t>
            </a:r>
          </a:p>
          <a:p>
            <a:pPr lvl="1">
              <a:buFont typeface="Wingdings" pitchFamily="2" charset="2"/>
              <a:buChar char="ü"/>
            </a:pPr>
            <a:r>
              <a:rPr lang="en-US" sz="2800" b="1" dirty="0"/>
              <a:t>High Availability (HA)</a:t>
            </a:r>
            <a:endParaRPr lang="en-US" sz="2800" dirty="0"/>
          </a:p>
          <a:p>
            <a:pPr lvl="1">
              <a:buFont typeface="Wingdings" pitchFamily="2" charset="2"/>
              <a:buChar char="ü"/>
            </a:pPr>
            <a:r>
              <a:rPr lang="en-US" sz="2800" b="1" dirty="0"/>
              <a:t>Utility computing</a:t>
            </a:r>
            <a:endParaRPr lang="en-US" sz="2800" dirty="0"/>
          </a:p>
          <a:p>
            <a:pPr lvl="1">
              <a:buFont typeface="Wingdings" pitchFamily="2" charset="2"/>
              <a:buChar char="ü"/>
            </a:pPr>
            <a:r>
              <a:rPr lang="en-US" sz="2800" b="1" dirty="0"/>
              <a:t>Production consolidation</a:t>
            </a:r>
            <a:endParaRPr lang="en-US" sz="2800" dirty="0"/>
          </a:p>
          <a:p>
            <a:pPr lvl="1">
              <a:buFont typeface="Wingdings" pitchFamily="2" charset="2"/>
              <a:buChar char="ü"/>
            </a:pPr>
            <a:r>
              <a:rPr lang="en-US" sz="2800" b="1" dirty="0"/>
              <a:t>Expanding client base</a:t>
            </a:r>
            <a:endParaRPr lang="en-US" sz="2800"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458199" cy="5509200"/>
          </a:xfrm>
          <a:prstGeom prst="rect">
            <a:avLst/>
          </a:prstGeom>
        </p:spPr>
        <p:txBody>
          <a:bodyPr wrap="square">
            <a:spAutoFit/>
          </a:bodyPr>
          <a:lstStyle/>
          <a:p>
            <a:pPr algn="just"/>
            <a:r>
              <a:rPr lang="it-IT" sz="3200" dirty="0"/>
              <a:t>3.5.1 Server Consolidation in Data Centers</a:t>
            </a:r>
          </a:p>
          <a:p>
            <a:pPr algn="just"/>
            <a:r>
              <a:rPr lang="en-US" sz="2400" b="1" dirty="0"/>
              <a:t>Workload Types in Data Centers</a:t>
            </a:r>
          </a:p>
          <a:p>
            <a:pPr algn="just"/>
            <a:r>
              <a:rPr lang="en-US" sz="2400" b="1" dirty="0"/>
              <a:t>Chatty Workloads</a:t>
            </a:r>
            <a:r>
              <a:rPr lang="en-US" sz="2400" dirty="0"/>
              <a:t>:</a:t>
            </a:r>
          </a:p>
          <a:p>
            <a:pPr lvl="1" algn="just">
              <a:buFont typeface="Arial" pitchFamily="34" charset="0"/>
              <a:buChar char="•"/>
            </a:pPr>
            <a:r>
              <a:rPr lang="en-US" sz="2400" dirty="0"/>
              <a:t>Exhibit </a:t>
            </a:r>
            <a:r>
              <a:rPr lang="en-US" sz="2400" dirty="0" err="1"/>
              <a:t>bursty</a:t>
            </a:r>
            <a:r>
              <a:rPr lang="en-US" sz="2400" dirty="0"/>
              <a:t> behavior (e.g., web video services).</a:t>
            </a:r>
          </a:p>
          <a:p>
            <a:pPr lvl="1" algn="just">
              <a:buFont typeface="Arial" pitchFamily="34" charset="0"/>
              <a:buChar char="•"/>
            </a:pPr>
            <a:r>
              <a:rPr lang="en-US" sz="2400" dirty="0"/>
              <a:t>Usage varies greatly over time.</a:t>
            </a:r>
          </a:p>
          <a:p>
            <a:pPr algn="just"/>
            <a:r>
              <a:rPr lang="en-US" sz="2400" b="1" dirty="0" err="1"/>
              <a:t>Noninteractive</a:t>
            </a:r>
            <a:r>
              <a:rPr lang="en-US" sz="2400" b="1" dirty="0"/>
              <a:t> Workloads</a:t>
            </a:r>
            <a:r>
              <a:rPr lang="en-US" sz="2400" dirty="0"/>
              <a:t>:</a:t>
            </a:r>
          </a:p>
          <a:p>
            <a:pPr lvl="1" algn="just">
              <a:buFont typeface="Arial" pitchFamily="34" charset="0"/>
              <a:buChar char="•"/>
            </a:pPr>
            <a:r>
              <a:rPr lang="en-US" sz="2400" dirty="0"/>
              <a:t>Do not require user interaction after submission.</a:t>
            </a:r>
          </a:p>
          <a:p>
            <a:pPr lvl="1" algn="just">
              <a:buFont typeface="Arial" pitchFamily="34" charset="0"/>
              <a:buChar char="•"/>
            </a:pPr>
            <a:r>
              <a:rPr lang="en-US" sz="2400" dirty="0"/>
              <a:t>Example: High-performance computing.</a:t>
            </a:r>
          </a:p>
          <a:p>
            <a:pPr algn="just"/>
            <a:r>
              <a:rPr lang="en-US" sz="2400" b="1" dirty="0"/>
              <a:t>Resource Allocation Challenges</a:t>
            </a:r>
          </a:p>
          <a:p>
            <a:pPr algn="just">
              <a:buFont typeface="Arial" pitchFamily="34" charset="0"/>
              <a:buChar char="•"/>
            </a:pPr>
            <a:r>
              <a:rPr lang="en-US" sz="2400" dirty="0"/>
              <a:t>Workloads have different peak demands.</a:t>
            </a:r>
          </a:p>
          <a:p>
            <a:pPr algn="just">
              <a:buFont typeface="Arial" pitchFamily="34" charset="0"/>
              <a:buChar char="•"/>
            </a:pPr>
            <a:r>
              <a:rPr lang="en-US" sz="2400" dirty="0"/>
              <a:t>Statically allocating resources for peak leads to </a:t>
            </a:r>
            <a:r>
              <a:rPr lang="en-US" sz="2400" b="1" dirty="0"/>
              <a:t>underutilization</a:t>
            </a:r>
            <a:r>
              <a:rPr lang="en-US" sz="2400" dirty="0"/>
              <a:t>.</a:t>
            </a:r>
          </a:p>
          <a:p>
            <a:pPr algn="just">
              <a:buFont typeface="Arial" pitchFamily="34" charset="0"/>
              <a:buChar char="•"/>
            </a:pPr>
            <a:r>
              <a:rPr lang="en-US" sz="2400" dirty="0"/>
              <a:t>Results in </a:t>
            </a:r>
            <a:r>
              <a:rPr lang="en-US" sz="2400" b="1" dirty="0"/>
              <a:t>wastage</a:t>
            </a:r>
            <a:r>
              <a:rPr lang="en-US" sz="2400" dirty="0"/>
              <a:t> of hardware, power, space, and management costs.</a:t>
            </a:r>
          </a:p>
          <a:p>
            <a:pPr algn="just"/>
            <a:endParaRPr lang="en-US" sz="3200"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24000"/>
            <a:ext cx="8610600" cy="3046988"/>
          </a:xfrm>
          <a:prstGeom prst="rect">
            <a:avLst/>
          </a:prstGeom>
        </p:spPr>
        <p:txBody>
          <a:bodyPr wrap="square">
            <a:spAutoFit/>
          </a:bodyPr>
          <a:lstStyle/>
          <a:p>
            <a:r>
              <a:rPr lang="en-US" sz="3200" b="1" u="sng" dirty="0"/>
              <a:t>Server Consolidation</a:t>
            </a:r>
          </a:p>
          <a:p>
            <a:pPr algn="just">
              <a:buFont typeface="Wingdings" pitchFamily="2" charset="2"/>
              <a:buChar char="ü"/>
            </a:pPr>
            <a:r>
              <a:rPr lang="en-US" sz="3200" dirty="0"/>
              <a:t>Aims to </a:t>
            </a:r>
            <a:r>
              <a:rPr lang="en-US" sz="3200" b="1" dirty="0"/>
              <a:t>reduce number of physical servers</a:t>
            </a:r>
            <a:r>
              <a:rPr lang="en-US" sz="3200" dirty="0"/>
              <a:t>.</a:t>
            </a:r>
          </a:p>
          <a:p>
            <a:pPr algn="just">
              <a:buFont typeface="Wingdings" pitchFamily="2" charset="2"/>
              <a:buChar char="ü"/>
            </a:pPr>
            <a:r>
              <a:rPr lang="en-US" sz="3200" b="1" dirty="0"/>
              <a:t>Virtualization-based consolidation</a:t>
            </a:r>
            <a:r>
              <a:rPr lang="en-US" sz="3200" dirty="0"/>
              <a:t> is most effective.</a:t>
            </a:r>
          </a:p>
          <a:p>
            <a:pPr algn="just">
              <a:buFont typeface="Wingdings" pitchFamily="2" charset="2"/>
              <a:buChar char="ü"/>
            </a:pPr>
            <a:r>
              <a:rPr lang="en-US" sz="3200" dirty="0"/>
              <a:t>Enables </a:t>
            </a:r>
            <a:r>
              <a:rPr lang="en-US" sz="3200" b="1" dirty="0"/>
              <a:t>finer resource allocation</a:t>
            </a:r>
            <a:r>
              <a:rPr lang="en-US" sz="3200" dirty="0"/>
              <a:t> (CPU, memory, network) than full physical machine level.</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305342"/>
            <a:ext cx="8610600" cy="5324535"/>
          </a:xfrm>
          <a:prstGeom prst="rect">
            <a:avLst/>
          </a:prstGeom>
        </p:spPr>
        <p:txBody>
          <a:bodyPr wrap="square">
            <a:spAutoFit/>
          </a:bodyPr>
          <a:lstStyle/>
          <a:p>
            <a:pPr algn="just"/>
            <a:r>
              <a:rPr lang="en-US" sz="3200" b="1" u="sng" dirty="0"/>
              <a:t>Benefits of Server Virtualization</a:t>
            </a:r>
          </a:p>
          <a:p>
            <a:pPr algn="just"/>
            <a:r>
              <a:rPr lang="en-US" sz="2800" b="1" dirty="0"/>
              <a:t>Enhanced hardware utilization</a:t>
            </a:r>
            <a:r>
              <a:rPr lang="en-US" sz="2800" dirty="0"/>
              <a:t>:</a:t>
            </a:r>
          </a:p>
          <a:p>
            <a:pPr lvl="1" algn="just">
              <a:buFont typeface="Wingdings" pitchFamily="2" charset="2"/>
              <a:buChar char="ü"/>
            </a:pPr>
            <a:r>
              <a:rPr lang="en-US" sz="2800" dirty="0"/>
              <a:t>Fewer servers needed.</a:t>
            </a:r>
          </a:p>
          <a:p>
            <a:pPr lvl="1" algn="just">
              <a:buFont typeface="Wingdings" pitchFamily="2" charset="2"/>
              <a:buChar char="ü"/>
            </a:pPr>
            <a:r>
              <a:rPr lang="en-US" sz="2800" dirty="0"/>
              <a:t>Easier backup and disaster recovery.</a:t>
            </a:r>
          </a:p>
          <a:p>
            <a:pPr algn="just"/>
            <a:r>
              <a:rPr lang="en-US" sz="2800" b="1" dirty="0"/>
              <a:t>Agile provisioning</a:t>
            </a:r>
            <a:r>
              <a:rPr lang="en-US" sz="2800" dirty="0"/>
              <a:t>:</a:t>
            </a:r>
          </a:p>
          <a:p>
            <a:pPr lvl="1" algn="just"/>
            <a:r>
              <a:rPr lang="en-US" sz="2800" dirty="0"/>
              <a:t>Fast cloning and reuse of VM images and applications.</a:t>
            </a:r>
          </a:p>
          <a:p>
            <a:pPr algn="just"/>
            <a:r>
              <a:rPr lang="en-US" sz="2800" b="1" dirty="0"/>
              <a:t>Reduced Total Cost of Ownership</a:t>
            </a:r>
            <a:r>
              <a:rPr lang="en-US" sz="2800" dirty="0"/>
              <a:t>:</a:t>
            </a:r>
          </a:p>
          <a:p>
            <a:pPr lvl="1" algn="just"/>
            <a:r>
              <a:rPr lang="en-US" sz="2800" dirty="0"/>
              <a:t>Delays new purchases.</a:t>
            </a:r>
          </a:p>
          <a:p>
            <a:pPr lvl="1" algn="just"/>
            <a:r>
              <a:rPr lang="en-US" sz="2800" dirty="0"/>
              <a:t>Less power, cooling, space, and maintenance.</a:t>
            </a:r>
          </a:p>
          <a:p>
            <a:pPr algn="just"/>
            <a:r>
              <a:rPr lang="en-US" sz="2800" b="1" dirty="0"/>
              <a:t>Improved availability</a:t>
            </a:r>
            <a:r>
              <a:rPr lang="en-US" sz="2800" dirty="0"/>
              <a:t>:</a:t>
            </a:r>
          </a:p>
          <a:p>
            <a:pPr lvl="1" algn="just"/>
            <a:r>
              <a:rPr lang="en-US" sz="2800" dirty="0"/>
              <a:t>Guest OS crash does not affect host or other VMs.</a:t>
            </a:r>
          </a:p>
          <a:p>
            <a:pPr lvl="1" algn="just"/>
            <a:r>
              <a:rPr lang="en-US" sz="2800" dirty="0"/>
              <a:t>Easier VM migration across servers</a:t>
            </a:r>
            <a:r>
              <a:rPr lang="en-US" dirty="0"/>
              <a:t>.</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295400"/>
            <a:ext cx="8610600" cy="6370975"/>
          </a:xfrm>
          <a:prstGeom prst="rect">
            <a:avLst/>
          </a:prstGeom>
        </p:spPr>
        <p:txBody>
          <a:bodyPr wrap="square">
            <a:spAutoFit/>
          </a:bodyPr>
          <a:lstStyle/>
          <a:p>
            <a:pPr algn="just"/>
            <a:r>
              <a:rPr lang="en-US" sz="3200" b="1" dirty="0"/>
              <a:t>Challenges of Server Virtualization</a:t>
            </a:r>
          </a:p>
          <a:p>
            <a:pPr algn="just">
              <a:buFont typeface="Wingdings" pitchFamily="2" charset="2"/>
              <a:buChar char="ü"/>
            </a:pPr>
            <a:r>
              <a:rPr lang="en-US" sz="2400" b="1" dirty="0"/>
              <a:t>Increased complexity</a:t>
            </a:r>
            <a:r>
              <a:rPr lang="en-US" sz="2400" dirty="0"/>
              <a:t> in managing resources.</a:t>
            </a:r>
          </a:p>
          <a:p>
            <a:pPr algn="just">
              <a:buFont typeface="Wingdings" pitchFamily="2" charset="2"/>
              <a:buChar char="ü"/>
            </a:pPr>
            <a:r>
              <a:rPr lang="en-US" sz="2400" dirty="0"/>
              <a:t>Need for efficient </a:t>
            </a:r>
            <a:r>
              <a:rPr lang="en-US" sz="2400" b="1" dirty="0"/>
              <a:t>fine-grained, on-demand scheduling</a:t>
            </a:r>
            <a:r>
              <a:rPr lang="en-US" sz="2400" dirty="0"/>
              <a:t>.</a:t>
            </a:r>
          </a:p>
          <a:p>
            <a:pPr algn="just"/>
            <a:r>
              <a:rPr lang="en-US" sz="3200" b="1" dirty="0"/>
              <a:t>Resource Scheduling</a:t>
            </a:r>
          </a:p>
          <a:p>
            <a:pPr algn="just">
              <a:buFont typeface="Wingdings" pitchFamily="2" charset="2"/>
              <a:buChar char="ü"/>
            </a:pPr>
            <a:r>
              <a:rPr lang="en-US" sz="2400" dirty="0"/>
              <a:t>Must operate at multiple levels:</a:t>
            </a:r>
          </a:p>
          <a:p>
            <a:pPr lvl="1" algn="just">
              <a:buFont typeface="Wingdings" pitchFamily="2" charset="2"/>
              <a:buChar char="ü"/>
            </a:pPr>
            <a:r>
              <a:rPr lang="en-US" sz="2400" b="1" dirty="0"/>
              <a:t>VM-level</a:t>
            </a:r>
            <a:r>
              <a:rPr lang="en-US" sz="2400" dirty="0"/>
              <a:t>, </a:t>
            </a:r>
            <a:r>
              <a:rPr lang="en-US" sz="2400" b="1" dirty="0"/>
              <a:t>Server-level</a:t>
            </a:r>
            <a:r>
              <a:rPr lang="en-US" sz="2400" dirty="0"/>
              <a:t>, </a:t>
            </a:r>
            <a:r>
              <a:rPr lang="en-US" sz="2400" b="1" dirty="0"/>
              <a:t>Data-center level</a:t>
            </a:r>
            <a:r>
              <a:rPr lang="en-US" sz="2400" dirty="0"/>
              <a:t>.</a:t>
            </a:r>
          </a:p>
          <a:p>
            <a:pPr algn="just">
              <a:buFont typeface="Wingdings" pitchFamily="2" charset="2"/>
              <a:buChar char="ü"/>
            </a:pPr>
            <a:r>
              <a:rPr lang="en-US" sz="2400" dirty="0"/>
              <a:t>Most current methods manage only one or two levels.</a:t>
            </a:r>
          </a:p>
          <a:p>
            <a:pPr algn="just"/>
            <a:r>
              <a:rPr lang="en-US" sz="3200" b="1" dirty="0"/>
              <a:t>Dynamic Resource Allocation Techniques</a:t>
            </a:r>
          </a:p>
          <a:p>
            <a:pPr algn="just">
              <a:buFont typeface="Wingdings" pitchFamily="2" charset="2"/>
              <a:buChar char="ü"/>
            </a:pPr>
            <a:r>
              <a:rPr lang="en-US" sz="2400" b="1" dirty="0"/>
              <a:t>Dynamic CPU Allocation</a:t>
            </a:r>
            <a:r>
              <a:rPr lang="en-US" sz="2400" dirty="0"/>
              <a:t>:</a:t>
            </a:r>
          </a:p>
          <a:p>
            <a:pPr lvl="1" algn="just">
              <a:buFont typeface="Wingdings" pitchFamily="2" charset="2"/>
              <a:buChar char="ü"/>
            </a:pPr>
            <a:r>
              <a:rPr lang="en-US" sz="2400" dirty="0"/>
              <a:t>Based on VM utilization &amp; </a:t>
            </a:r>
            <a:r>
              <a:rPr lang="en-US" sz="2400" dirty="0" err="1"/>
              <a:t>QoS</a:t>
            </a:r>
            <a:r>
              <a:rPr lang="en-US" sz="2400" dirty="0"/>
              <a:t> metrics.</a:t>
            </a:r>
          </a:p>
          <a:p>
            <a:pPr algn="just">
              <a:buFont typeface="Wingdings" pitchFamily="2" charset="2"/>
              <a:buChar char="ü"/>
            </a:pPr>
            <a:r>
              <a:rPr lang="en-US" sz="2400" b="1" dirty="0"/>
              <a:t>Two-level management</a:t>
            </a:r>
            <a:r>
              <a:rPr lang="en-US" sz="2400" dirty="0"/>
              <a:t>:</a:t>
            </a:r>
          </a:p>
          <a:p>
            <a:pPr lvl="1" algn="just">
              <a:buFont typeface="Wingdings" pitchFamily="2" charset="2"/>
              <a:buChar char="ü"/>
            </a:pPr>
            <a:r>
              <a:rPr lang="en-US" sz="2400" b="1" dirty="0"/>
              <a:t>Local controller</a:t>
            </a:r>
            <a:r>
              <a:rPr lang="en-US" sz="2400" dirty="0"/>
              <a:t> at VM level.</a:t>
            </a:r>
          </a:p>
          <a:p>
            <a:pPr lvl="1" algn="just">
              <a:buFont typeface="Wingdings" pitchFamily="2" charset="2"/>
              <a:buChar char="ü"/>
            </a:pPr>
            <a:r>
              <a:rPr lang="en-US" sz="2400" b="1" dirty="0"/>
              <a:t>Global controller</a:t>
            </a:r>
            <a:r>
              <a:rPr lang="en-US" sz="2400" dirty="0"/>
              <a:t> at server level.</a:t>
            </a:r>
          </a:p>
          <a:p>
            <a:pPr lvl="1" algn="just">
              <a:buFont typeface="Wingdings" pitchFamily="2" charset="2"/>
              <a:buChar char="ü"/>
            </a:pPr>
            <a:r>
              <a:rPr lang="en-US" sz="2400" dirty="0"/>
              <a:t>Together, they handle </a:t>
            </a:r>
            <a:r>
              <a:rPr lang="en-US" sz="2400" b="1" dirty="0"/>
              <a:t>autonomic resource allocation</a:t>
            </a:r>
            <a:r>
              <a:rPr lang="en-US" sz="2400" dirty="0"/>
              <a:t>.</a:t>
            </a:r>
          </a:p>
          <a:p>
            <a:pPr algn="just"/>
            <a:endParaRPr lang="en-US" sz="2400" dirty="0"/>
          </a:p>
          <a:p>
            <a:pPr algn="just"/>
            <a:endParaRPr lang="en-US" sz="2400"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95400"/>
            <a:ext cx="8686800" cy="6001643"/>
          </a:xfrm>
          <a:prstGeom prst="rect">
            <a:avLst/>
          </a:prstGeom>
        </p:spPr>
        <p:txBody>
          <a:bodyPr wrap="square">
            <a:spAutoFit/>
          </a:bodyPr>
          <a:lstStyle/>
          <a:p>
            <a:r>
              <a:rPr lang="en-US" sz="2800" b="1" dirty="0" err="1"/>
              <a:t>Multicore</a:t>
            </a:r>
            <a:r>
              <a:rPr lang="en-US" sz="2800" b="1" dirty="0"/>
              <a:t> (CMP) and Virtualization</a:t>
            </a:r>
          </a:p>
          <a:p>
            <a:pPr>
              <a:buFont typeface="Wingdings" pitchFamily="2" charset="2"/>
              <a:buChar char="ü"/>
            </a:pPr>
            <a:r>
              <a:rPr lang="en-US" sz="2400" dirty="0" err="1"/>
              <a:t>Multicore</a:t>
            </a:r>
            <a:r>
              <a:rPr lang="en-US" sz="2400" dirty="0"/>
              <a:t> platforms (CMPs) and virtualization can enhance each other.</a:t>
            </a:r>
          </a:p>
          <a:p>
            <a:pPr>
              <a:buFont typeface="Wingdings" pitchFamily="2" charset="2"/>
              <a:buChar char="ü"/>
            </a:pPr>
            <a:r>
              <a:rPr lang="en-US" sz="2400" dirty="0"/>
              <a:t>CMP memory systems are often </a:t>
            </a:r>
            <a:r>
              <a:rPr lang="en-US" sz="2400" b="1" dirty="0"/>
              <a:t>not optimized</a:t>
            </a:r>
            <a:r>
              <a:rPr lang="en-US" sz="2400" dirty="0"/>
              <a:t>.</a:t>
            </a:r>
          </a:p>
          <a:p>
            <a:r>
              <a:rPr lang="en-US" sz="2400" dirty="0"/>
              <a:t>Potential improvements:</a:t>
            </a:r>
          </a:p>
          <a:p>
            <a:pPr lvl="1">
              <a:buFont typeface="Wingdings" pitchFamily="2" charset="2"/>
              <a:buChar char="ü"/>
            </a:pPr>
            <a:r>
              <a:rPr lang="en-US" sz="2400" dirty="0"/>
              <a:t>Design </a:t>
            </a:r>
            <a:r>
              <a:rPr lang="en-US" sz="2400" b="1" dirty="0"/>
              <a:t>virtual hierarchies</a:t>
            </a:r>
            <a:r>
              <a:rPr lang="en-US" sz="2400" dirty="0"/>
              <a:t> on CMPs.</a:t>
            </a:r>
          </a:p>
          <a:p>
            <a:pPr lvl="1">
              <a:buFont typeface="Wingdings" pitchFamily="2" charset="2"/>
              <a:buChar char="ü"/>
            </a:pPr>
            <a:r>
              <a:rPr lang="en-US" sz="2400" b="1" dirty="0"/>
              <a:t>Optimize memory access time</a:t>
            </a:r>
            <a:r>
              <a:rPr lang="en-US" sz="2400" dirty="0"/>
              <a:t> and </a:t>
            </a:r>
            <a:r>
              <a:rPr lang="en-US" sz="2400" b="1" dirty="0"/>
              <a:t>reduce inter-VM interference</a:t>
            </a:r>
            <a:r>
              <a:rPr lang="en-US" sz="2400" dirty="0"/>
              <a:t>.</a:t>
            </a:r>
          </a:p>
          <a:p>
            <a:pPr lvl="1">
              <a:buFont typeface="Wingdings" pitchFamily="2" charset="2"/>
              <a:buChar char="ü"/>
            </a:pPr>
            <a:r>
              <a:rPr lang="en-US" sz="2400" dirty="0"/>
              <a:t>Enable </a:t>
            </a:r>
            <a:r>
              <a:rPr lang="en-US" sz="2400" b="1" dirty="0"/>
              <a:t>VM reassignment</a:t>
            </a:r>
            <a:r>
              <a:rPr lang="en-US" sz="2400" dirty="0"/>
              <a:t> and </a:t>
            </a:r>
            <a:r>
              <a:rPr lang="en-US" sz="2400" b="1" dirty="0"/>
              <a:t>shared memory usage</a:t>
            </a:r>
            <a:r>
              <a:rPr lang="en-US" sz="2400" dirty="0"/>
              <a:t>.</a:t>
            </a:r>
          </a:p>
          <a:p>
            <a:r>
              <a:rPr lang="en-US" sz="3200" b="1" dirty="0"/>
              <a:t>Power Management</a:t>
            </a:r>
          </a:p>
          <a:p>
            <a:pPr>
              <a:buFont typeface="Wingdings" pitchFamily="2" charset="2"/>
              <a:buChar char="ü"/>
            </a:pPr>
            <a:r>
              <a:rPr lang="en-US" sz="2400" b="1" dirty="0"/>
              <a:t>VM-aware power budgeting</a:t>
            </a:r>
            <a:r>
              <a:rPr lang="en-US" sz="2400" dirty="0"/>
              <a:t> schemes can be applied.</a:t>
            </a:r>
          </a:p>
          <a:p>
            <a:pPr>
              <a:buFont typeface="Wingdings" pitchFamily="2" charset="2"/>
              <a:buChar char="ü"/>
            </a:pPr>
            <a:r>
              <a:rPr lang="en-US" sz="2400" dirty="0"/>
              <a:t>Use multiple coordinated managers.</a:t>
            </a:r>
          </a:p>
          <a:p>
            <a:pPr>
              <a:buFont typeface="Wingdings" pitchFamily="2" charset="2"/>
              <a:buChar char="ü"/>
            </a:pPr>
            <a:r>
              <a:rPr lang="en-US" sz="2400" dirty="0"/>
              <a:t>Must consider </a:t>
            </a:r>
            <a:r>
              <a:rPr lang="en-US" sz="2400" b="1" dirty="0"/>
              <a:t>heterogeneity</a:t>
            </a:r>
            <a:r>
              <a:rPr lang="en-US" sz="2400" dirty="0"/>
              <a:t> in workloads.</a:t>
            </a:r>
          </a:p>
          <a:p>
            <a:pPr>
              <a:buFont typeface="Wingdings" pitchFamily="2" charset="2"/>
              <a:buChar char="ü"/>
            </a:pPr>
            <a:r>
              <a:rPr lang="en-US" sz="2400" dirty="0"/>
              <a:t>Address trade-offs between </a:t>
            </a:r>
            <a:r>
              <a:rPr lang="en-US" sz="2400" b="1" dirty="0"/>
              <a:t>power saving</a:t>
            </a:r>
            <a:r>
              <a:rPr lang="en-US" sz="2400" dirty="0"/>
              <a:t> and </a:t>
            </a:r>
            <a:r>
              <a:rPr lang="en-US" sz="2400" b="1" dirty="0"/>
              <a:t>performance</a:t>
            </a:r>
            <a:r>
              <a:rPr lang="en-US" sz="2400" dirty="0"/>
              <a:t>.</a:t>
            </a:r>
          </a:p>
          <a:p>
            <a:pPr lvl="1"/>
            <a:endParaRPr lang="en-US" dirty="0"/>
          </a:p>
          <a:p>
            <a:pPr lvl="1"/>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600200"/>
            <a:ext cx="8458200" cy="5262979"/>
          </a:xfrm>
          <a:prstGeom prst="rect">
            <a:avLst/>
          </a:prstGeom>
        </p:spPr>
        <p:txBody>
          <a:bodyPr wrap="square">
            <a:spAutoFit/>
          </a:bodyPr>
          <a:lstStyle/>
          <a:p>
            <a:r>
              <a:rPr lang="en-US" sz="2800" b="1" u="sng" dirty="0"/>
              <a:t>3.5.2 Virtual Storage Management</a:t>
            </a:r>
          </a:p>
          <a:p>
            <a:r>
              <a:rPr lang="en-US" sz="2800" b="1" u="sng" dirty="0"/>
              <a:t>Definition &amp; Evolution</a:t>
            </a:r>
          </a:p>
          <a:p>
            <a:r>
              <a:rPr lang="en-US" sz="2800" b="1" dirty="0"/>
              <a:t>Storage Virtualization (earlier)</a:t>
            </a:r>
            <a:r>
              <a:rPr lang="en-US" sz="2800" dirty="0"/>
              <a:t>:</a:t>
            </a:r>
          </a:p>
          <a:p>
            <a:pPr lvl="1">
              <a:buFont typeface="Arial" pitchFamily="34" charset="0"/>
              <a:buChar char="•"/>
            </a:pPr>
            <a:r>
              <a:rPr lang="en-US" sz="2800" dirty="0"/>
              <a:t>Aggregation and repartitioning of physical disks.</a:t>
            </a:r>
          </a:p>
          <a:p>
            <a:pPr lvl="1">
              <a:buFont typeface="Arial" pitchFamily="34" charset="0"/>
              <a:buChar char="•"/>
            </a:pPr>
            <a:r>
              <a:rPr lang="en-US" sz="2800" dirty="0"/>
              <a:t>Used at coarse time scales for physical machine use.</a:t>
            </a:r>
          </a:p>
          <a:p>
            <a:r>
              <a:rPr lang="en-US" sz="2800" b="1" dirty="0"/>
              <a:t>Storage Virtualization (now)</a:t>
            </a:r>
            <a:r>
              <a:rPr lang="en-US" sz="2800" dirty="0"/>
              <a:t>:</a:t>
            </a:r>
          </a:p>
          <a:p>
            <a:pPr lvl="1">
              <a:buFont typeface="Arial" pitchFamily="34" charset="0"/>
              <a:buChar char="•"/>
            </a:pPr>
            <a:r>
              <a:rPr lang="en-US" sz="2800" dirty="0"/>
              <a:t>Refers to storage managed by Virtual Machine Monitors (VMMs) and guest </a:t>
            </a:r>
            <a:r>
              <a:rPr lang="en-US" sz="2800" dirty="0" err="1"/>
              <a:t>OSes</a:t>
            </a:r>
            <a:r>
              <a:rPr lang="en-US" sz="2800" dirty="0"/>
              <a:t>.</a:t>
            </a:r>
          </a:p>
          <a:p>
            <a:pPr lvl="1">
              <a:buFont typeface="Arial" pitchFamily="34" charset="0"/>
              <a:buChar char="•"/>
            </a:pPr>
            <a:r>
              <a:rPr lang="en-US" sz="2800" dirty="0"/>
              <a:t>Includes:</a:t>
            </a:r>
          </a:p>
          <a:p>
            <a:pPr lvl="2">
              <a:buFont typeface="Arial" pitchFamily="34" charset="0"/>
              <a:buChar char="•"/>
            </a:pPr>
            <a:r>
              <a:rPr lang="en-US" sz="2800" dirty="0"/>
              <a:t>VM Images: Specific to virtual environments.</a:t>
            </a:r>
          </a:p>
          <a:p>
            <a:pPr lvl="2">
              <a:buFont typeface="Arial" pitchFamily="34" charset="0"/>
              <a:buChar char="•"/>
            </a:pPr>
            <a:r>
              <a:rPr lang="en-US" sz="2800" dirty="0"/>
              <a:t>Application Data: Similar to traditional OS data</a:t>
            </a:r>
          </a:p>
          <a:p>
            <a:endParaRPr lang="en-US" sz="2800"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7800"/>
            <a:ext cx="8610600" cy="3600986"/>
          </a:xfrm>
          <a:prstGeom prst="rect">
            <a:avLst/>
          </a:prstGeom>
        </p:spPr>
        <p:txBody>
          <a:bodyPr wrap="square">
            <a:spAutoFit/>
          </a:bodyPr>
          <a:lstStyle/>
          <a:p>
            <a:pPr algn="just"/>
            <a:r>
              <a:rPr lang="en-US" sz="3200" b="1" u="sng" dirty="0"/>
              <a:t>Encapsulation &amp; Isolation</a:t>
            </a:r>
            <a:r>
              <a:rPr lang="en-US" sz="3200" u="sng" dirty="0"/>
              <a:t>:</a:t>
            </a:r>
          </a:p>
          <a:p>
            <a:pPr lvl="1" algn="just">
              <a:buFont typeface="Wingdings" pitchFamily="2" charset="2"/>
              <a:buChar char="ü"/>
            </a:pPr>
            <a:r>
              <a:rPr lang="en-US" sz="2800" dirty="0"/>
              <a:t>VMs encapsulate OS and apps.</a:t>
            </a:r>
          </a:p>
          <a:p>
            <a:pPr lvl="1" algn="just">
              <a:buFont typeface="Wingdings" pitchFamily="2" charset="2"/>
              <a:buChar char="ü"/>
            </a:pPr>
            <a:r>
              <a:rPr lang="en-US" sz="2800" dirty="0"/>
              <a:t>Multiple isolated VMs can run on a single physical machine.</a:t>
            </a:r>
          </a:p>
          <a:p>
            <a:pPr lvl="1" algn="just">
              <a:buFont typeface="Wingdings" pitchFamily="2" charset="2"/>
              <a:buChar char="ü"/>
            </a:pPr>
            <a:r>
              <a:rPr lang="en-US" sz="2800" dirty="0"/>
              <a:t>Enabled by rapid advances in </a:t>
            </a:r>
            <a:r>
              <a:rPr lang="en-US" sz="2800" b="1" dirty="0"/>
              <a:t>CPUs, chipsets, and system software</a:t>
            </a:r>
            <a:r>
              <a:rPr lang="en-US" sz="2800" dirty="0"/>
              <a:t>.</a:t>
            </a:r>
          </a:p>
          <a:p>
            <a:pPr lvl="1" algn="just">
              <a:buFont typeface="Wingdings" pitchFamily="2" charset="2"/>
              <a:buChar char="ü"/>
            </a:pPr>
            <a:r>
              <a:rPr lang="en-US" sz="2800" b="1" dirty="0"/>
              <a:t>Storage systems</a:t>
            </a:r>
            <a:r>
              <a:rPr lang="en-US" sz="2800" dirty="0"/>
              <a:t> have not kept pace → become </a:t>
            </a:r>
            <a:r>
              <a:rPr lang="en-US" sz="2800" b="1" dirty="0"/>
              <a:t>deployment bottlenecks</a:t>
            </a:r>
            <a:r>
              <a:rPr lang="en-US" sz="2800" dirty="0"/>
              <a:t>.</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371600"/>
            <a:ext cx="8382000" cy="4832092"/>
          </a:xfrm>
          <a:prstGeom prst="rect">
            <a:avLst/>
          </a:prstGeom>
        </p:spPr>
        <p:txBody>
          <a:bodyPr wrap="square">
            <a:spAutoFit/>
          </a:bodyPr>
          <a:lstStyle/>
          <a:p>
            <a:pPr algn="just"/>
            <a:r>
              <a:rPr lang="en-US" sz="2800" b="1" u="sng" dirty="0"/>
              <a:t>Storage Challenges in Virtualization</a:t>
            </a:r>
          </a:p>
          <a:p>
            <a:pPr algn="just"/>
            <a:r>
              <a:rPr lang="en-US" sz="2800" b="1" dirty="0"/>
              <a:t>Complex Storage Path</a:t>
            </a:r>
            <a:r>
              <a:rPr lang="en-US" sz="2800" dirty="0"/>
              <a:t>:</a:t>
            </a:r>
          </a:p>
          <a:p>
            <a:pPr lvl="1" algn="just">
              <a:buFont typeface="Wingdings" pitchFamily="2" charset="2"/>
              <a:buChar char="ü"/>
            </a:pPr>
            <a:r>
              <a:rPr lang="en-US" sz="2800" dirty="0"/>
              <a:t>Guest OS believes it's accessing a real disk but lacks direct access.</a:t>
            </a:r>
          </a:p>
          <a:p>
            <a:pPr lvl="1" algn="just">
              <a:buFont typeface="Wingdings" pitchFamily="2" charset="2"/>
              <a:buChar char="ü"/>
            </a:pPr>
            <a:r>
              <a:rPr lang="en-US" sz="2800" dirty="0"/>
              <a:t>Multiple guest </a:t>
            </a:r>
            <a:r>
              <a:rPr lang="en-US" sz="2800" dirty="0" err="1"/>
              <a:t>OSes</a:t>
            </a:r>
            <a:r>
              <a:rPr lang="en-US" sz="2800" dirty="0"/>
              <a:t> contend for disk access → adds overhead.</a:t>
            </a:r>
          </a:p>
          <a:p>
            <a:pPr algn="just"/>
            <a:r>
              <a:rPr lang="en-US" sz="2800" b="1" dirty="0"/>
              <a:t>Primitive Storage Operations</a:t>
            </a:r>
            <a:r>
              <a:rPr lang="en-US" sz="2800" dirty="0"/>
              <a:t>:</a:t>
            </a:r>
          </a:p>
          <a:p>
            <a:pPr lvl="1" algn="just">
              <a:buFont typeface="Wingdings" pitchFamily="2" charset="2"/>
              <a:buChar char="ü"/>
            </a:pPr>
            <a:r>
              <a:rPr lang="en-US" sz="2800" dirty="0"/>
              <a:t>Operations like remapping volumes and </a:t>
            </a:r>
            <a:r>
              <a:rPr lang="en-US" sz="2800" dirty="0" err="1"/>
              <a:t>checkpointing</a:t>
            </a:r>
            <a:r>
              <a:rPr lang="en-US" sz="2800" dirty="0"/>
              <a:t> are </a:t>
            </a:r>
            <a:r>
              <a:rPr lang="en-US" sz="2800" b="1" dirty="0"/>
              <a:t>non-intuitive</a:t>
            </a:r>
            <a:r>
              <a:rPr lang="en-US" sz="2800" dirty="0"/>
              <a:t> or </a:t>
            </a:r>
            <a:r>
              <a:rPr lang="en-US" sz="2800" b="1" dirty="0"/>
              <a:t>inaccessible</a:t>
            </a:r>
            <a:r>
              <a:rPr lang="en-US" sz="2800" dirty="0"/>
              <a:t>.</a:t>
            </a:r>
          </a:p>
          <a:p>
            <a:pPr lvl="1" algn="just">
              <a:buFont typeface="Wingdings" pitchFamily="2" charset="2"/>
              <a:buChar char="ü"/>
            </a:pPr>
            <a:r>
              <a:rPr lang="en-US" sz="2800" dirty="0"/>
              <a:t>Managing </a:t>
            </a:r>
            <a:r>
              <a:rPr lang="en-US" sz="2800" b="1" dirty="0"/>
              <a:t>thousands of VM images</a:t>
            </a:r>
            <a:r>
              <a:rPr lang="en-US" sz="2800" dirty="0"/>
              <a:t> in data centers causes storage </a:t>
            </a:r>
            <a:r>
              <a:rPr lang="en-US" sz="2800" b="1" dirty="0"/>
              <a:t>bloat</a:t>
            </a:r>
            <a:r>
              <a:rPr lang="en-US" sz="2800" dirty="0"/>
              <a:t>.</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7800"/>
            <a:ext cx="8458200" cy="5262979"/>
          </a:xfrm>
          <a:prstGeom prst="rect">
            <a:avLst/>
          </a:prstGeom>
        </p:spPr>
        <p:txBody>
          <a:bodyPr wrap="square">
            <a:spAutoFit/>
          </a:bodyPr>
          <a:lstStyle/>
          <a:p>
            <a:r>
              <a:rPr lang="en-US" sz="2800" b="1" u="sng" dirty="0"/>
              <a:t>Solutions and Approaches</a:t>
            </a:r>
          </a:p>
          <a:p>
            <a:pPr>
              <a:buFont typeface="Wingdings" pitchFamily="2" charset="2"/>
              <a:buChar char="Ø"/>
            </a:pPr>
            <a:r>
              <a:rPr lang="en-US" sz="2800" b="1" dirty="0"/>
              <a:t>Goals of Research</a:t>
            </a:r>
            <a:r>
              <a:rPr lang="en-US" sz="2800" dirty="0"/>
              <a:t>:</a:t>
            </a:r>
          </a:p>
          <a:p>
            <a:pPr lvl="1">
              <a:buFont typeface="Wingdings" pitchFamily="2" charset="2"/>
              <a:buChar char="Ø"/>
            </a:pPr>
            <a:r>
              <a:rPr lang="en-US" sz="2800" dirty="0"/>
              <a:t>Simplify storage management.</a:t>
            </a:r>
          </a:p>
          <a:p>
            <a:pPr lvl="1">
              <a:buFont typeface="Wingdings" pitchFamily="2" charset="2"/>
              <a:buChar char="Ø"/>
            </a:pPr>
            <a:r>
              <a:rPr lang="en-US" sz="2800" dirty="0"/>
              <a:t>Improve performance.</a:t>
            </a:r>
          </a:p>
          <a:p>
            <a:pPr lvl="1">
              <a:buFont typeface="Wingdings" pitchFamily="2" charset="2"/>
              <a:buChar char="Ø"/>
            </a:pPr>
            <a:r>
              <a:rPr lang="en-US" sz="2800" dirty="0"/>
              <a:t>Reduce storage space used by VM images.</a:t>
            </a:r>
          </a:p>
          <a:p>
            <a:pPr>
              <a:buFont typeface="Wingdings" pitchFamily="2" charset="2"/>
              <a:buChar char="Ø"/>
            </a:pPr>
            <a:r>
              <a:rPr lang="en-US" sz="2800" b="1" dirty="0"/>
              <a:t>Parallax System</a:t>
            </a:r>
            <a:r>
              <a:rPr lang="en-US" sz="2800" dirty="0"/>
              <a:t>:</a:t>
            </a:r>
          </a:p>
          <a:p>
            <a:pPr lvl="1">
              <a:buFont typeface="Wingdings" pitchFamily="2" charset="2"/>
              <a:buChar char="Ø"/>
            </a:pPr>
            <a:r>
              <a:rPr lang="en-US" sz="2800" b="1" dirty="0"/>
              <a:t>Distributed storage system</a:t>
            </a:r>
            <a:r>
              <a:rPr lang="en-US" sz="2800" dirty="0"/>
              <a:t> tailored for virtualization.</a:t>
            </a:r>
          </a:p>
          <a:p>
            <a:pPr lvl="1">
              <a:buFont typeface="Wingdings" pitchFamily="2" charset="2"/>
              <a:buChar char="Ø"/>
            </a:pPr>
            <a:r>
              <a:rPr lang="en-US" sz="2800" dirty="0"/>
              <a:t>Moves traditional storage functions from hardware arrays/switches to </a:t>
            </a:r>
            <a:r>
              <a:rPr lang="en-US" sz="2800" b="1" dirty="0"/>
              <a:t>storage VMs</a:t>
            </a:r>
            <a:r>
              <a:rPr lang="en-US" sz="2800" dirty="0"/>
              <a:t>.</a:t>
            </a:r>
          </a:p>
          <a:p>
            <a:pPr lvl="1">
              <a:buFont typeface="Wingdings" pitchFamily="2" charset="2"/>
              <a:buChar char="Ø"/>
            </a:pPr>
            <a:r>
              <a:rPr lang="en-US" sz="2800" b="1" dirty="0"/>
              <a:t>Storage VMs</a:t>
            </a:r>
            <a:r>
              <a:rPr lang="en-US" sz="2800" dirty="0"/>
              <a:t> co-exist with served VMs on the same physical 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3841"/>
            <a:ext cx="8534400" cy="5262979"/>
          </a:xfrm>
          <a:prstGeom prst="rect">
            <a:avLst/>
          </a:prstGeom>
        </p:spPr>
        <p:txBody>
          <a:bodyPr wrap="square">
            <a:spAutoFit/>
          </a:bodyPr>
          <a:lstStyle/>
          <a:p>
            <a:pPr algn="just">
              <a:buFont typeface="Wingdings" pitchFamily="2" charset="2"/>
              <a:buChar char="ü"/>
            </a:pPr>
            <a:r>
              <a:rPr lang="en-US" sz="2800" dirty="0"/>
              <a:t>Other forms of application-level virtualization are known as </a:t>
            </a:r>
            <a:r>
              <a:rPr lang="en-US" sz="2800" i="1" u="sng" dirty="0"/>
              <a:t>application isolation, application sandboxing , or application streaming</a:t>
            </a:r>
            <a:r>
              <a:rPr lang="en-US" sz="2800" dirty="0"/>
              <a:t>. </a:t>
            </a:r>
          </a:p>
          <a:p>
            <a:pPr algn="just">
              <a:buFont typeface="Wingdings" pitchFamily="2" charset="2"/>
              <a:buChar char="ü"/>
            </a:pPr>
            <a:r>
              <a:rPr lang="en-US" sz="2800" dirty="0"/>
              <a:t>The process involves wrapping the application in a layer that is isolated from the host OS and other applications.</a:t>
            </a:r>
          </a:p>
          <a:p>
            <a:pPr algn="just">
              <a:buFont typeface="Wingdings" pitchFamily="2" charset="2"/>
              <a:buChar char="ü"/>
            </a:pPr>
            <a:r>
              <a:rPr lang="en-US" sz="2800" dirty="0"/>
              <a:t>The result is an application that is much easier to distribute and remove from user workstations. </a:t>
            </a:r>
          </a:p>
          <a:p>
            <a:pPr algn="just">
              <a:buFont typeface="Wingdings" pitchFamily="2" charset="2"/>
              <a:buChar char="ü"/>
            </a:pPr>
            <a:r>
              <a:rPr lang="en-US" sz="2800" dirty="0"/>
              <a:t>An example is the LANDesk application virtualization platform which deploys software applications as self-contained, executable files in an isolated environment without requiring installation, system modifications, or elevated security privileges.</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2051" name="Rectangle 3"/>
          <p:cNvSpPr>
            <a:spLocks noChangeArrowheads="1"/>
          </p:cNvSpPr>
          <p:nvPr/>
        </p:nvSpPr>
        <p:spPr bwMode="auto">
          <a:xfrm>
            <a:off x="0" y="1371600"/>
            <a:ext cx="9340057"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lang="en-US" sz="3200" b="1" u="sng" dirty="0">
                <a:latin typeface="Arial" charset="0"/>
                <a:cs typeface="Arial" charset="0"/>
              </a:rPr>
              <a:t>F</a:t>
            </a:r>
            <a:r>
              <a:rPr kumimoji="0" lang="en-US" sz="3200" b="1" i="0" u="sng" strike="noStrike" cap="none" normalizeH="0" baseline="0" dirty="0">
                <a:ln>
                  <a:noFill/>
                </a:ln>
                <a:solidFill>
                  <a:schemeClr val="tx1"/>
                </a:solidFill>
                <a:effectLst/>
                <a:latin typeface="Arial" charset="0"/>
                <a:cs typeface="Arial" charset="0"/>
              </a:rPr>
              <a:t>eatures</a:t>
            </a:r>
            <a:r>
              <a:rPr kumimoji="0" lang="en-US" sz="32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a:ln>
                  <a:noFill/>
                </a:ln>
                <a:solidFill>
                  <a:schemeClr val="tx1"/>
                </a:solidFill>
                <a:effectLst/>
                <a:latin typeface="Arial" charset="0"/>
                <a:cs typeface="Arial" charset="0"/>
              </a:rPr>
              <a:t>Supports </a:t>
            </a:r>
            <a:r>
              <a:rPr kumimoji="0" lang="en-US" sz="2800" b="1" i="0" u="none" strike="noStrike" cap="none" normalizeH="0" baseline="0" dirty="0" err="1">
                <a:ln>
                  <a:noFill/>
                </a:ln>
                <a:solidFill>
                  <a:schemeClr val="tx1"/>
                </a:solidFill>
                <a:effectLst/>
                <a:latin typeface="Arial" charset="0"/>
                <a:cs typeface="Arial" charset="0"/>
              </a:rPr>
              <a:t>paravirtualization</a:t>
            </a:r>
            <a:r>
              <a:rPr kumimoji="0" lang="en-US" sz="2800" b="0" i="0" u="none" strike="noStrike" cap="none" normalizeH="0" baseline="0" dirty="0">
                <a:ln>
                  <a:noFill/>
                </a:ln>
                <a:solidFill>
                  <a:schemeClr val="tx1"/>
                </a:solidFill>
                <a:effectLst/>
                <a:latin typeface="Arial" charset="0"/>
                <a:cs typeface="Arial" charset="0"/>
              </a:rPr>
              <a:t> and </a:t>
            </a:r>
            <a:r>
              <a:rPr kumimoji="0" lang="en-US" sz="2800" b="1" i="0" u="none" strike="noStrike" cap="none" normalizeH="0" baseline="0" dirty="0">
                <a:ln>
                  <a:noFill/>
                </a:ln>
                <a:solidFill>
                  <a:schemeClr val="tx1"/>
                </a:solidFill>
                <a:effectLst/>
                <a:latin typeface="Arial" charset="0"/>
                <a:cs typeface="Arial" charset="0"/>
              </a:rPr>
              <a:t>full virtualization</a:t>
            </a:r>
            <a:r>
              <a:rPr kumimoji="0" lang="en-US" sz="28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a:ln>
                  <a:noFill/>
                </a:ln>
                <a:solidFill>
                  <a:schemeClr val="tx1"/>
                </a:solidFill>
                <a:effectLst/>
                <a:latin typeface="Arial" charset="0"/>
                <a:cs typeface="Arial" charset="0"/>
              </a:rPr>
              <a:t>Creates a </a:t>
            </a:r>
            <a:r>
              <a:rPr kumimoji="0" lang="en-US" sz="2800" b="1" i="0" u="none" strike="noStrike" cap="none" normalizeH="0" baseline="0" dirty="0">
                <a:ln>
                  <a:noFill/>
                </a:ln>
                <a:solidFill>
                  <a:schemeClr val="tx1"/>
                </a:solidFill>
                <a:effectLst/>
                <a:latin typeface="Arial" charset="0"/>
                <a:cs typeface="Arial" charset="0"/>
              </a:rPr>
              <a:t>storage appliance VM</a:t>
            </a:r>
            <a:r>
              <a:rPr kumimoji="0" lang="en-US" sz="2800" b="0" i="0" u="none" strike="noStrike" cap="none" normalizeH="0" baseline="0" dirty="0">
                <a:ln>
                  <a:noFill/>
                </a:ln>
                <a:solidFill>
                  <a:schemeClr val="tx1"/>
                </a:solidFill>
                <a:effectLst/>
                <a:latin typeface="Arial" charset="0"/>
                <a:cs typeface="Arial" charset="0"/>
              </a:rPr>
              <a:t> per physical machine.</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a:ln>
                  <a:noFill/>
                </a:ln>
                <a:solidFill>
                  <a:schemeClr val="tx1"/>
                </a:solidFill>
                <a:effectLst/>
                <a:latin typeface="Arial" charset="0"/>
                <a:cs typeface="Arial" charset="0"/>
              </a:rPr>
              <a:t>This appliance acts as a </a:t>
            </a:r>
            <a:r>
              <a:rPr kumimoji="0" lang="en-US" sz="2800" b="1" i="0" u="none" strike="noStrike" cap="none" normalizeH="0" baseline="0" dirty="0">
                <a:ln>
                  <a:noFill/>
                </a:ln>
                <a:solidFill>
                  <a:schemeClr val="tx1"/>
                </a:solidFill>
                <a:effectLst/>
                <a:latin typeface="Arial" charset="0"/>
                <a:cs typeface="Arial" charset="0"/>
              </a:rPr>
              <a:t>block virtualization layer</a:t>
            </a:r>
            <a:r>
              <a:rPr kumimoji="0" lang="en-US" sz="2800" b="0" i="0" u="none" strike="noStrike" cap="none" normalizeH="0" baseline="0" dirty="0">
                <a:ln>
                  <a:noFill/>
                </a:ln>
                <a:solidFill>
                  <a:schemeClr val="tx1"/>
                </a:solidFill>
                <a:effectLst/>
                <a:latin typeface="Arial" charset="0"/>
                <a:cs typeface="Arial" charset="0"/>
              </a:rPr>
              <a:t>, offering virtual disks to all local VMs.</a:t>
            </a:r>
          </a:p>
          <a:p>
            <a:r>
              <a:rPr lang="en-US" sz="3200" b="1" u="sng" dirty="0"/>
              <a:t>Content Addressable Storage (CAS)</a:t>
            </a:r>
            <a:r>
              <a:rPr lang="en-US" sz="3200" u="sng" dirty="0"/>
              <a:t>:</a:t>
            </a:r>
          </a:p>
          <a:p>
            <a:pPr lvl="1">
              <a:buFont typeface="Wingdings" pitchFamily="2" charset="2"/>
              <a:buChar char="ü"/>
            </a:pPr>
            <a:r>
              <a:rPr lang="en-US" sz="3200" dirty="0"/>
              <a:t>Reduces the </a:t>
            </a:r>
            <a:r>
              <a:rPr lang="en-US" sz="3200" b="1" dirty="0"/>
              <a:t>total size</a:t>
            </a:r>
            <a:r>
              <a:rPr lang="en-US" sz="3200" dirty="0"/>
              <a:t> of VM images.</a:t>
            </a:r>
          </a:p>
          <a:p>
            <a:pPr lvl="1">
              <a:buFont typeface="Wingdings" pitchFamily="2" charset="2"/>
              <a:buChar char="ü"/>
            </a:pPr>
            <a:r>
              <a:rPr lang="en-US" sz="3200" dirty="0"/>
              <a:t>Enhances </a:t>
            </a:r>
            <a:r>
              <a:rPr lang="en-US" sz="3200" b="1" dirty="0"/>
              <a:t>scalability</a:t>
            </a:r>
            <a:r>
              <a:rPr lang="en-US" sz="3200" dirty="0"/>
              <a:t> and </a:t>
            </a:r>
            <a:r>
              <a:rPr lang="en-US" sz="3200" b="1" dirty="0"/>
              <a:t>efficiency</a:t>
            </a:r>
            <a:r>
              <a:rPr lang="en-US" sz="3200" dirty="0"/>
              <a:t> in VM-heavy environments.</a:t>
            </a:r>
          </a:p>
          <a:p>
            <a:pPr marL="0" marR="0" lvl="0" indent="0" algn="just" defTabSz="914400" rtl="0" eaLnBrk="0" fontAlgn="base" latinLnBrk="0" hangingPunct="0">
              <a:lnSpc>
                <a:spcPct val="100000"/>
              </a:lnSpc>
              <a:spcBef>
                <a:spcPct val="0"/>
              </a:spcBef>
              <a:spcAft>
                <a:spcPct val="0"/>
              </a:spcAft>
              <a:buClrTx/>
              <a:buSzTx/>
              <a:tabLst/>
            </a:pPr>
            <a:endParaRPr kumimoji="0" lang="en-US" sz="3200" b="0" i="0" u="none" strike="noStrike" cap="none" normalizeH="0" baseline="0" dirty="0">
              <a:ln>
                <a:noFill/>
              </a:ln>
              <a:solidFill>
                <a:schemeClr val="tx1"/>
              </a:solidFill>
              <a:effectLst/>
              <a:latin typeface="Arial"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457200" y="1600200"/>
            <a:ext cx="8305800" cy="4031873"/>
          </a:xfrm>
          <a:prstGeom prst="rect">
            <a:avLst/>
          </a:prstGeom>
        </p:spPr>
        <p:txBody>
          <a:bodyPr wrap="square">
            <a:spAutoFit/>
          </a:bodyPr>
          <a:lstStyle/>
          <a:p>
            <a:pPr algn="just"/>
            <a:r>
              <a:rPr lang="en-US" sz="3200" b="1" u="sng" dirty="0"/>
              <a:t>3.5.3 Cloud OS for Virtualized Data Centers</a:t>
            </a:r>
          </a:p>
          <a:p>
            <a:pPr algn="just">
              <a:buFont typeface="Wingdings" pitchFamily="2" charset="2"/>
              <a:buChar char="ü"/>
            </a:pPr>
            <a:r>
              <a:rPr lang="en-US" sz="2800" b="1" dirty="0"/>
              <a:t>Purpose of Virtualization in Data Centers</a:t>
            </a:r>
          </a:p>
          <a:p>
            <a:pPr algn="just">
              <a:buFont typeface="Wingdings" pitchFamily="2" charset="2"/>
              <a:buChar char="ü"/>
            </a:pPr>
            <a:r>
              <a:rPr lang="en-US" sz="2800" dirty="0"/>
              <a:t>To function as </a:t>
            </a:r>
            <a:r>
              <a:rPr lang="en-US" sz="2800" b="1" dirty="0"/>
              <a:t>cloud service providers</a:t>
            </a:r>
            <a:r>
              <a:rPr lang="en-US" sz="2800" dirty="0"/>
              <a:t>, data centers must be </a:t>
            </a:r>
            <a:r>
              <a:rPr lang="en-US" sz="2800" b="1" dirty="0"/>
              <a:t>fully virtualized</a:t>
            </a:r>
            <a:r>
              <a:rPr lang="en-US" sz="2800" dirty="0"/>
              <a:t>.</a:t>
            </a:r>
          </a:p>
          <a:p>
            <a:pPr algn="just">
              <a:buFont typeface="Wingdings" pitchFamily="2" charset="2"/>
              <a:buChar char="ü"/>
            </a:pPr>
            <a:r>
              <a:rPr lang="en-US" sz="2800" b="1" dirty="0"/>
              <a:t>Virtual Infrastructure (VI) Managers / Cloud </a:t>
            </a:r>
            <a:r>
              <a:rPr lang="en-US" sz="2800" b="1" dirty="0" err="1"/>
              <a:t>OSes</a:t>
            </a:r>
            <a:r>
              <a:rPr lang="en-US" sz="2800" dirty="0"/>
              <a:t> manage:</a:t>
            </a:r>
          </a:p>
          <a:p>
            <a:pPr lvl="1" algn="just">
              <a:buFont typeface="Wingdings" pitchFamily="2" charset="2"/>
              <a:buChar char="ü"/>
            </a:pPr>
            <a:r>
              <a:rPr lang="en-US" sz="2800" dirty="0"/>
              <a:t>VM creation</a:t>
            </a:r>
          </a:p>
          <a:p>
            <a:pPr lvl="1" algn="just">
              <a:buFont typeface="Wingdings" pitchFamily="2" charset="2"/>
              <a:buChar char="ü"/>
            </a:pPr>
            <a:r>
              <a:rPr lang="en-US" sz="2800" dirty="0"/>
              <a:t>Virtual clustering</a:t>
            </a:r>
          </a:p>
          <a:p>
            <a:pPr lvl="1" algn="just">
              <a:buFont typeface="Wingdings" pitchFamily="2" charset="2"/>
              <a:buChar char="ü"/>
            </a:pPr>
            <a:r>
              <a:rPr lang="en-US" sz="2800" dirty="0"/>
              <a:t>Resource provisioning and scheduling</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67938" name="Picture 2"/>
          <p:cNvPicPr>
            <a:picLocks noChangeAspect="1" noChangeArrowheads="1"/>
          </p:cNvPicPr>
          <p:nvPr/>
        </p:nvPicPr>
        <p:blipFill>
          <a:blip r:embed="rId3"/>
          <a:srcRect/>
          <a:stretch>
            <a:fillRect/>
          </a:stretch>
        </p:blipFill>
        <p:spPr bwMode="auto">
          <a:xfrm>
            <a:off x="0" y="990600"/>
            <a:ext cx="8722008" cy="5130800"/>
          </a:xfrm>
          <a:prstGeom prst="rect">
            <a:avLst/>
          </a:prstGeom>
          <a:noFill/>
          <a:ln w="9525">
            <a:noFill/>
            <a:miter lim="800000"/>
            <a:headEnd/>
            <a:tailEnd/>
          </a:ln>
          <a:effectLst/>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95400"/>
            <a:ext cx="8991600" cy="4524315"/>
          </a:xfrm>
          <a:prstGeom prst="rect">
            <a:avLst/>
          </a:prstGeom>
        </p:spPr>
        <p:txBody>
          <a:bodyPr wrap="square">
            <a:spAutoFit/>
          </a:bodyPr>
          <a:lstStyle/>
          <a:p>
            <a:r>
              <a:rPr lang="en-US" sz="3200" b="1" u="sng" dirty="0"/>
              <a:t>5.4 Trust Management in Virtualized Data Centers </a:t>
            </a:r>
          </a:p>
          <a:p>
            <a:r>
              <a:rPr lang="en-US" sz="3200" b="1" dirty="0"/>
              <a:t>Role of Virtual Machine Monitor (VMM):</a:t>
            </a:r>
            <a:endParaRPr lang="en-US" sz="3200" dirty="0"/>
          </a:p>
          <a:p>
            <a:pPr>
              <a:buFont typeface="Wingdings" pitchFamily="2" charset="2"/>
              <a:buChar char="Ø"/>
            </a:pPr>
            <a:r>
              <a:rPr lang="en-US" sz="3200" dirty="0"/>
              <a:t>VMM adds a software layer between OS and hardware.</a:t>
            </a:r>
          </a:p>
          <a:p>
            <a:pPr>
              <a:buFont typeface="Wingdings" pitchFamily="2" charset="2"/>
              <a:buChar char="Ø"/>
            </a:pPr>
            <a:r>
              <a:rPr lang="en-US" sz="3200" dirty="0"/>
              <a:t>It enables creation and management of multiple Virtual Machines (VMs) on a single physical system.</a:t>
            </a:r>
          </a:p>
          <a:p>
            <a:pPr>
              <a:buFont typeface="Wingdings" pitchFamily="2" charset="2"/>
              <a:buChar char="Ø"/>
            </a:pPr>
            <a:r>
              <a:rPr lang="en-US" sz="3200" dirty="0"/>
              <a:t>Provides secure isolation by controlling VM access to hardware resources.</a:t>
            </a:r>
          </a:p>
          <a:p>
            <a:endParaRPr lang="en-US" sz="3200" b="1" u="sng"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600200"/>
            <a:ext cx="8534400" cy="4401205"/>
          </a:xfrm>
          <a:prstGeom prst="rect">
            <a:avLst/>
          </a:prstGeom>
        </p:spPr>
        <p:txBody>
          <a:bodyPr wrap="square">
            <a:spAutoFit/>
          </a:bodyPr>
          <a:lstStyle/>
          <a:p>
            <a:pPr algn="just"/>
            <a:r>
              <a:rPr lang="en-US" sz="2800" b="1" dirty="0"/>
              <a:t>VM Characteristics:</a:t>
            </a:r>
            <a:endParaRPr lang="en-US" sz="2800" dirty="0"/>
          </a:p>
          <a:p>
            <a:pPr algn="just">
              <a:buFont typeface="Arial" pitchFamily="34" charset="0"/>
              <a:buChar char="•"/>
            </a:pPr>
            <a:r>
              <a:rPr lang="en-US" sz="2800" dirty="0"/>
              <a:t>Each VM encapsulates the full state of the guest OS.</a:t>
            </a:r>
          </a:p>
          <a:p>
            <a:pPr algn="just">
              <a:buFont typeface="Arial" pitchFamily="34" charset="0"/>
              <a:buChar char="•"/>
            </a:pPr>
            <a:r>
              <a:rPr lang="en-US" sz="2800" dirty="0"/>
              <a:t>VM states can be copied, shared, or deleted like regular files.</a:t>
            </a:r>
          </a:p>
          <a:p>
            <a:pPr algn="just">
              <a:buFont typeface="Arial" pitchFamily="34" charset="0"/>
              <a:buChar char="•"/>
            </a:pPr>
            <a:r>
              <a:rPr lang="en-US" sz="2800" dirty="0"/>
              <a:t>This portability poses a </a:t>
            </a:r>
            <a:r>
              <a:rPr lang="en-US" sz="2800" b="1" dirty="0"/>
              <a:t>security challenge</a:t>
            </a:r>
            <a:r>
              <a:rPr lang="en-US" sz="2800" dirty="0"/>
              <a:t>.</a:t>
            </a:r>
          </a:p>
          <a:p>
            <a:pPr algn="just"/>
            <a:r>
              <a:rPr lang="en-US" sz="2800" b="1" dirty="0"/>
              <a:t>Security Dependence on VMM:</a:t>
            </a:r>
            <a:endParaRPr lang="en-US" sz="2800" dirty="0"/>
          </a:p>
          <a:p>
            <a:pPr algn="just">
              <a:buFont typeface="Wingdings" pitchFamily="2" charset="2"/>
              <a:buChar char="§"/>
            </a:pPr>
            <a:r>
              <a:rPr lang="en-US" sz="2800" dirty="0"/>
              <a:t>The security of the virtual system relies heavily on the VMM.</a:t>
            </a:r>
          </a:p>
          <a:p>
            <a:pPr algn="just">
              <a:buFont typeface="Wingdings" pitchFamily="2" charset="2"/>
              <a:buChar char="§"/>
            </a:pPr>
            <a:r>
              <a:rPr lang="en-US" sz="2800" dirty="0"/>
              <a:t>A </a:t>
            </a:r>
            <a:r>
              <a:rPr lang="en-US" sz="2800" b="1" dirty="0"/>
              <a:t>management VM</a:t>
            </a:r>
            <a:r>
              <a:rPr lang="en-US" sz="2800" dirty="0"/>
              <a:t> usually has elevated privileges (create, suspend, resume, delete other VMs).</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219200"/>
            <a:ext cx="8763000" cy="6124754"/>
          </a:xfrm>
          <a:prstGeom prst="rect">
            <a:avLst/>
          </a:prstGeom>
        </p:spPr>
        <p:txBody>
          <a:bodyPr wrap="square">
            <a:spAutoFit/>
          </a:bodyPr>
          <a:lstStyle/>
          <a:p>
            <a:pPr algn="just"/>
            <a:r>
              <a:rPr lang="en-US" sz="2800" b="1" u="sng" dirty="0"/>
              <a:t>Security Risks:</a:t>
            </a:r>
            <a:endParaRPr lang="en-US" sz="2800" u="sng" dirty="0"/>
          </a:p>
          <a:p>
            <a:pPr algn="just"/>
            <a:r>
              <a:rPr lang="en-US" sz="2800" b="1" dirty="0"/>
              <a:t>VMM/Management VM Compromise:</a:t>
            </a:r>
            <a:r>
              <a:rPr lang="en-US" sz="2800" dirty="0"/>
              <a:t> If a hacker gains access, the entire system is compromised.</a:t>
            </a:r>
          </a:p>
          <a:p>
            <a:pPr algn="just"/>
            <a:r>
              <a:rPr lang="en-US" sz="2800" b="1" dirty="0"/>
              <a:t>Freshness Problem:</a:t>
            </a:r>
            <a:endParaRPr lang="en-US" sz="2800" dirty="0"/>
          </a:p>
          <a:p>
            <a:pPr lvl="1" algn="just">
              <a:buFont typeface="Wingdings" pitchFamily="2" charset="2"/>
              <a:buChar char="ü"/>
            </a:pPr>
            <a:r>
              <a:rPr lang="en-US" sz="2800" dirty="0"/>
              <a:t>Rolling back a VM can cause reuse of previously generated random numbers.</a:t>
            </a:r>
          </a:p>
          <a:p>
            <a:pPr lvl="1" algn="just">
              <a:buFont typeface="Wingdings" pitchFamily="2" charset="2"/>
              <a:buChar char="ü"/>
            </a:pPr>
            <a:r>
              <a:rPr lang="en-US" sz="2800" dirty="0"/>
              <a:t>Reuse compromises </a:t>
            </a:r>
            <a:r>
              <a:rPr lang="en-US" sz="2800" b="1" dirty="0"/>
              <a:t>session key security</a:t>
            </a:r>
            <a:r>
              <a:rPr lang="en-US" sz="2800" dirty="0"/>
              <a:t> (used in cryptographic protocols).</a:t>
            </a:r>
          </a:p>
          <a:p>
            <a:pPr lvl="1" algn="just">
              <a:buFont typeface="Wingdings" pitchFamily="2" charset="2"/>
              <a:buChar char="ü"/>
            </a:pPr>
            <a:r>
              <a:rPr lang="en-US" sz="2800" dirty="0"/>
              <a:t>With stream ciphers, reusing key streams can leak information through plaintext redundancy</a:t>
            </a:r>
          </a:p>
          <a:p>
            <a:r>
              <a:rPr lang="en-US" sz="2800" b="1" u="sng" dirty="0"/>
              <a:t>Non-Cryptographic Protocol Vulnerability:</a:t>
            </a:r>
            <a:endParaRPr lang="en-US" sz="2800" u="sng" dirty="0"/>
          </a:p>
          <a:p>
            <a:r>
              <a:rPr lang="en-US" sz="2800" dirty="0"/>
              <a:t>E.g., reuse of </a:t>
            </a:r>
            <a:r>
              <a:rPr lang="en-US" sz="2800" b="1" dirty="0"/>
              <a:t>TCP initial sequence numbers</a:t>
            </a:r>
            <a:r>
              <a:rPr lang="en-US" sz="2800" dirty="0"/>
              <a:t> after rollback can enable </a:t>
            </a:r>
            <a:r>
              <a:rPr lang="en-US" sz="2800" b="1" dirty="0"/>
              <a:t>TCP hijacking attacks</a:t>
            </a:r>
            <a:r>
              <a:rPr lang="en-US" sz="2800" dirty="0"/>
              <a:t>.</a:t>
            </a:r>
          </a:p>
          <a:p>
            <a:pPr lvl="1" algn="just">
              <a:buFont typeface="Wingdings" pitchFamily="2" charset="2"/>
              <a:buChar char="ü"/>
            </a:pPr>
            <a:endParaRPr lang="en-US" sz="2800"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1295400"/>
            <a:ext cx="8839200" cy="5324535"/>
          </a:xfrm>
          <a:prstGeom prst="rect">
            <a:avLst/>
          </a:prstGeom>
        </p:spPr>
        <p:txBody>
          <a:bodyPr wrap="square">
            <a:spAutoFit/>
          </a:bodyPr>
          <a:lstStyle/>
          <a:p>
            <a:r>
              <a:rPr lang="en-US" sz="2800" b="1" u="sng" dirty="0"/>
              <a:t>3.5.4.1 VM-Based Intrusion </a:t>
            </a:r>
            <a:r>
              <a:rPr lang="en-US" sz="2800" b="1" u="sng"/>
              <a:t>Detection </a:t>
            </a:r>
            <a:endParaRPr lang="en-US" sz="2800" b="1" u="sng" dirty="0"/>
          </a:p>
          <a:p>
            <a:r>
              <a:rPr lang="en-US" sz="2600" b="1" dirty="0"/>
              <a:t>Intrusion &amp; IDS Overview:</a:t>
            </a:r>
            <a:endParaRPr lang="en-US" sz="2600" dirty="0"/>
          </a:p>
          <a:p>
            <a:pPr>
              <a:buFont typeface="Arial" pitchFamily="34" charset="0"/>
              <a:buChar char="•"/>
            </a:pPr>
            <a:r>
              <a:rPr lang="en-US" sz="2600" b="1" dirty="0"/>
              <a:t>Intrusion</a:t>
            </a:r>
            <a:r>
              <a:rPr lang="en-US" sz="2600" dirty="0"/>
              <a:t>: Unauthorized access to a system by local or network users.</a:t>
            </a:r>
          </a:p>
          <a:p>
            <a:pPr>
              <a:buFont typeface="Arial" pitchFamily="34" charset="0"/>
              <a:buChar char="•"/>
            </a:pPr>
            <a:r>
              <a:rPr lang="en-US" sz="2600" b="1" dirty="0"/>
              <a:t>Intrusion Detection System (IDS)</a:t>
            </a:r>
            <a:r>
              <a:rPr lang="en-US" sz="2600" dirty="0"/>
              <a:t>: Identifies unauthorized access based on intrusion behavior.</a:t>
            </a:r>
          </a:p>
          <a:p>
            <a:r>
              <a:rPr lang="en-US" sz="2600" b="1" dirty="0"/>
              <a:t>Types of IDS:</a:t>
            </a:r>
            <a:endParaRPr lang="en-US" sz="2600" dirty="0"/>
          </a:p>
          <a:p>
            <a:pPr>
              <a:buFont typeface="Wingdings" pitchFamily="2" charset="2"/>
              <a:buChar char="§"/>
            </a:pPr>
            <a:r>
              <a:rPr lang="en-US" sz="2600" b="1" dirty="0"/>
              <a:t>Host-Based IDS (HIDS)</a:t>
            </a:r>
            <a:r>
              <a:rPr lang="en-US" sz="2600" dirty="0"/>
              <a:t>:</a:t>
            </a:r>
          </a:p>
          <a:p>
            <a:pPr lvl="1">
              <a:buFont typeface="Wingdings" pitchFamily="2" charset="2"/>
              <a:buChar char="§"/>
            </a:pPr>
            <a:r>
              <a:rPr lang="en-US" sz="2600" dirty="0"/>
              <a:t>Runs on the system being monitored.</a:t>
            </a:r>
          </a:p>
          <a:p>
            <a:pPr lvl="1">
              <a:buFont typeface="Wingdings" pitchFamily="2" charset="2"/>
              <a:buChar char="§"/>
            </a:pPr>
            <a:r>
              <a:rPr lang="en-US" sz="2600" dirty="0"/>
              <a:t>Risk: If the host is compromised, the IDS is also vulnerable.</a:t>
            </a:r>
          </a:p>
          <a:p>
            <a:pPr>
              <a:buFont typeface="Wingdings" pitchFamily="2" charset="2"/>
              <a:buChar char="§"/>
            </a:pPr>
            <a:r>
              <a:rPr lang="en-US" sz="2600" b="1" dirty="0"/>
              <a:t>Network-Based IDS (NIDS)</a:t>
            </a:r>
            <a:r>
              <a:rPr lang="en-US" sz="2600" dirty="0"/>
              <a:t>:</a:t>
            </a:r>
          </a:p>
          <a:p>
            <a:pPr lvl="1">
              <a:buFont typeface="Wingdings" pitchFamily="2" charset="2"/>
              <a:buChar char="§"/>
            </a:pPr>
            <a:r>
              <a:rPr lang="en-US" sz="2600" dirty="0"/>
              <a:t>Monitors network traffic.</a:t>
            </a:r>
          </a:p>
          <a:p>
            <a:pPr lvl="1">
              <a:buFont typeface="Wingdings" pitchFamily="2" charset="2"/>
              <a:buChar char="§"/>
            </a:pPr>
            <a:r>
              <a:rPr lang="en-US" sz="2600" dirty="0"/>
              <a:t>Limitation: May not detect spoofed or fake action</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523999"/>
            <a:ext cx="8305800" cy="5324535"/>
          </a:xfrm>
          <a:prstGeom prst="rect">
            <a:avLst/>
          </a:prstGeom>
        </p:spPr>
        <p:txBody>
          <a:bodyPr wrap="square">
            <a:spAutoFit/>
          </a:bodyPr>
          <a:lstStyle/>
          <a:p>
            <a:pPr algn="just"/>
            <a:r>
              <a:rPr lang="en-US" sz="2800" b="1" u="sng" dirty="0"/>
              <a:t>VM-Based IDS:</a:t>
            </a:r>
            <a:endParaRPr lang="en-US" sz="2800" u="sng" dirty="0"/>
          </a:p>
          <a:p>
            <a:pPr algn="just"/>
            <a:r>
              <a:rPr lang="en-US" sz="2400" dirty="0"/>
              <a:t>Utilizes </a:t>
            </a:r>
            <a:r>
              <a:rPr lang="en-US" sz="2400" b="1" dirty="0"/>
              <a:t>virtualization</a:t>
            </a:r>
            <a:r>
              <a:rPr lang="en-US" sz="2400" dirty="0"/>
              <a:t> to isolate guest VMs on a shared hardware platform.</a:t>
            </a:r>
          </a:p>
          <a:p>
            <a:pPr algn="just"/>
            <a:r>
              <a:rPr lang="en-US" sz="2400" b="1" dirty="0"/>
              <a:t>Benefits</a:t>
            </a:r>
            <a:r>
              <a:rPr lang="en-US" sz="2400" dirty="0"/>
              <a:t>:</a:t>
            </a:r>
          </a:p>
          <a:p>
            <a:pPr lvl="1" algn="just">
              <a:buFont typeface="Wingdings" pitchFamily="2" charset="2"/>
              <a:buChar char="Ø"/>
            </a:pPr>
            <a:r>
              <a:rPr lang="en-US" sz="2400" dirty="0"/>
              <a:t>Compromised VMs do not affect others (like NIDS).</a:t>
            </a:r>
          </a:p>
          <a:p>
            <a:pPr lvl="1" algn="just">
              <a:buFont typeface="Wingdings" pitchFamily="2" charset="2"/>
              <a:buChar char="Ø"/>
            </a:pPr>
            <a:r>
              <a:rPr lang="en-US" sz="2400" b="1" dirty="0"/>
              <a:t>VMM (Virtual Machine Monitor)</a:t>
            </a:r>
            <a:r>
              <a:rPr lang="en-US" sz="2400" dirty="0"/>
              <a:t> monitors system and hardware access (like HIDS).</a:t>
            </a:r>
          </a:p>
          <a:p>
            <a:pPr algn="just"/>
            <a:r>
              <a:rPr lang="en-US" sz="2400" b="1" dirty="0"/>
              <a:t>Implementation Methods</a:t>
            </a:r>
            <a:r>
              <a:rPr lang="en-US" sz="2400" dirty="0"/>
              <a:t>:</a:t>
            </a:r>
          </a:p>
          <a:p>
            <a:pPr lvl="1" algn="just">
              <a:buFont typeface="Wingdings" pitchFamily="2" charset="2"/>
              <a:buChar char="Ø"/>
            </a:pPr>
            <a:r>
              <a:rPr lang="en-US" sz="2400" dirty="0"/>
              <a:t>IDS runs as an independent process in each VM or a high-privileged VM on the VMM.</a:t>
            </a:r>
          </a:p>
          <a:p>
            <a:pPr lvl="1" algn="just">
              <a:buFont typeface="Wingdings" pitchFamily="2" charset="2"/>
              <a:buChar char="Ø"/>
            </a:pPr>
            <a:r>
              <a:rPr lang="en-US" sz="2400" dirty="0"/>
              <a:t>IDS is integrated into the VMM with direct hardware access privileges.</a:t>
            </a:r>
          </a:p>
          <a:p>
            <a:pPr algn="just"/>
            <a:r>
              <a:rPr lang="en-US" sz="2400" b="1" dirty="0"/>
              <a:t>Example</a:t>
            </a:r>
            <a:r>
              <a:rPr lang="en-US" sz="2400" dirty="0"/>
              <a:t>: </a:t>
            </a:r>
            <a:r>
              <a:rPr lang="en-US" sz="2400" dirty="0" err="1"/>
              <a:t>Garfinkel</a:t>
            </a:r>
            <a:r>
              <a:rPr lang="en-US" sz="2400" dirty="0"/>
              <a:t> and </a:t>
            </a:r>
            <a:r>
              <a:rPr lang="en-US" sz="2400" dirty="0" err="1"/>
              <a:t>Rosenblum</a:t>
            </a:r>
            <a:r>
              <a:rPr lang="en-US" sz="2400" dirty="0"/>
              <a:t> proposed a high-privileged VM-based IDS on the VMM.</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2049" name="Rectangle 1"/>
          <p:cNvSpPr>
            <a:spLocks noChangeArrowheads="1"/>
          </p:cNvSpPr>
          <p:nvPr/>
        </p:nvSpPr>
        <p:spPr bwMode="auto">
          <a:xfrm>
            <a:off x="0" y="1371600"/>
            <a:ext cx="89154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pitchFamily="34" charset="0"/>
                <a:cs typeface="Arial" pitchFamily="34" charset="0"/>
              </a:rPr>
              <a:t>Policy Framework:</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pitchFamily="34" charset="0"/>
                <a:cs typeface="Arial" pitchFamily="34" charset="0"/>
              </a:rPr>
              <a:t>Consists of:</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pitchFamily="34" charset="0"/>
                <a:cs typeface="Arial" pitchFamily="34" charset="0"/>
              </a:rPr>
              <a:t>Policy Engine</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pitchFamily="34" charset="0"/>
                <a:cs typeface="Arial" pitchFamily="34" charset="0"/>
              </a:rPr>
              <a:t>Policy Module</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pitchFamily="34" charset="0"/>
                <a:cs typeface="Arial" pitchFamily="34" charset="0"/>
              </a:rPr>
              <a:t>Monitors guest VMs via OS interface library and </a:t>
            </a:r>
            <a:r>
              <a:rPr kumimoji="0" lang="en-US" sz="1100" b="0" i="0" u="none" strike="noStrike" cap="none" normalizeH="0" baseline="0" dirty="0" err="1">
                <a:ln>
                  <a:noFill/>
                </a:ln>
                <a:solidFill>
                  <a:schemeClr val="tx1"/>
                </a:solidFill>
                <a:effectLst/>
                <a:latin typeface="Arial Unicode MS" pitchFamily="34" charset="-128"/>
                <a:cs typeface="Arial" pitchFamily="34" charset="0"/>
              </a:rPr>
              <a:t>PTrace</a:t>
            </a:r>
            <a:r>
              <a:rPr kumimoji="0" lang="en-US" sz="800" b="0" i="0" u="none" strike="noStrike" cap="none" normalizeH="0" baseline="0" dirty="0">
                <a:ln>
                  <a:noFill/>
                </a:ln>
                <a:solidFill>
                  <a:schemeClr val="tx1"/>
                </a:solidFill>
                <a:effectLst/>
                <a:latin typeface="Arial" pitchFamily="34" charset="0"/>
                <a:cs typeface="Arial" pitchFamily="34" charset="0"/>
              </a:rPr>
              <a:t>.</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tx1"/>
                </a:solidFill>
                <a:effectLst/>
                <a:latin typeface="Arial" pitchFamily="34" charset="0"/>
                <a:cs typeface="Arial" pitchFamily="34" charset="0"/>
              </a:rPr>
              <a:t>Intrusion Analysis:</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pitchFamily="34" charset="0"/>
                <a:cs typeface="Arial" pitchFamily="34" charset="0"/>
              </a:rPr>
              <a:t>Real-time prediction/prevention of all intrusions is difficult.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pitchFamily="34" charset="0"/>
                <a:cs typeface="Arial" pitchFamily="34" charset="0"/>
              </a:rPr>
              <a:t>Post-attack analysis</a:t>
            </a:r>
            <a:r>
              <a:rPr kumimoji="0" lang="en-US" sz="2400" b="0" i="0" u="none" strike="noStrike" cap="none" normalizeH="0" baseline="0" dirty="0">
                <a:ln>
                  <a:noFill/>
                </a:ln>
                <a:solidFill>
                  <a:schemeClr val="tx1"/>
                </a:solidFill>
                <a:effectLst/>
                <a:latin typeface="Arial" pitchFamily="34" charset="0"/>
                <a:cs typeface="Arial" pitchFamily="34" charset="0"/>
              </a:rPr>
              <a:t> is crucial.</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pitchFamily="34" charset="0"/>
                <a:cs typeface="Arial" pitchFamily="34" charset="0"/>
              </a:rPr>
              <a:t>Logs</a:t>
            </a:r>
            <a:r>
              <a:rPr kumimoji="0" lang="en-US" sz="2400" b="0" i="0" u="none" strike="noStrike" cap="none" normalizeH="0" baseline="0" dirty="0">
                <a:ln>
                  <a:noFill/>
                </a:ln>
                <a:solidFill>
                  <a:schemeClr val="tx1"/>
                </a:solidFill>
                <a:effectLst/>
                <a:latin typeface="Arial" pitchFamily="34" charset="0"/>
                <a:cs typeface="Arial" pitchFamily="34" charset="0"/>
              </a:rPr>
              <a:t> are commonly used but can be tampered with if OS is compromised.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pitchFamily="34" charset="0"/>
                <a:cs typeface="Arial" pitchFamily="34" charset="0"/>
              </a:rPr>
              <a:t>Ideal: Logging system remains unaffected even when OS is compromised.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533400" y="1524000"/>
            <a:ext cx="8229600" cy="4401205"/>
          </a:xfrm>
          <a:prstGeom prst="rect">
            <a:avLst/>
          </a:prstGeom>
        </p:spPr>
        <p:txBody>
          <a:bodyPr wrap="square">
            <a:spAutoFit/>
          </a:bodyPr>
          <a:lstStyle/>
          <a:p>
            <a:r>
              <a:rPr lang="en-US" sz="2800" b="1" dirty="0" err="1"/>
              <a:t>Honeypots</a:t>
            </a:r>
            <a:r>
              <a:rPr lang="en-US" sz="2800" b="1" dirty="0"/>
              <a:t> &amp; </a:t>
            </a:r>
            <a:r>
              <a:rPr lang="en-US" sz="2800" b="1" dirty="0" err="1"/>
              <a:t>Honeynets</a:t>
            </a:r>
            <a:r>
              <a:rPr lang="en-US" sz="2800" b="1" dirty="0"/>
              <a:t>:</a:t>
            </a:r>
            <a:endParaRPr lang="en-US" sz="2800" dirty="0"/>
          </a:p>
          <a:p>
            <a:r>
              <a:rPr lang="en-US" sz="2800" b="1" dirty="0"/>
              <a:t>Purpose</a:t>
            </a:r>
            <a:r>
              <a:rPr lang="en-US" sz="2800" dirty="0"/>
              <a:t>: Attract attackers and simulate systems to protect real assets.</a:t>
            </a:r>
          </a:p>
          <a:p>
            <a:r>
              <a:rPr lang="en-US" sz="2800" b="1" dirty="0"/>
              <a:t>Benefits</a:t>
            </a:r>
            <a:r>
              <a:rPr lang="en-US" sz="2800" dirty="0"/>
              <a:t>:</a:t>
            </a:r>
          </a:p>
          <a:p>
            <a:pPr lvl="1"/>
            <a:r>
              <a:rPr lang="en-US" sz="2800" dirty="0"/>
              <a:t>Analyze attacker behavior.</a:t>
            </a:r>
          </a:p>
          <a:p>
            <a:pPr lvl="1"/>
            <a:r>
              <a:rPr lang="en-US" sz="2800" dirty="0"/>
              <a:t>Help build a stronger IDS.</a:t>
            </a:r>
          </a:p>
          <a:p>
            <a:r>
              <a:rPr lang="en-US" sz="2800" b="1" dirty="0"/>
              <a:t>Types</a:t>
            </a:r>
            <a:r>
              <a:rPr lang="en-US" sz="2800" dirty="0"/>
              <a:t>:</a:t>
            </a:r>
          </a:p>
          <a:p>
            <a:pPr lvl="1"/>
            <a:r>
              <a:rPr lang="en-US" sz="2800" b="1" dirty="0"/>
              <a:t>Physical </a:t>
            </a:r>
            <a:r>
              <a:rPr lang="en-US" sz="2800" b="1" dirty="0" err="1"/>
              <a:t>honeypots</a:t>
            </a:r>
            <a:endParaRPr lang="en-US" sz="2800" dirty="0"/>
          </a:p>
          <a:p>
            <a:pPr lvl="1"/>
            <a:r>
              <a:rPr lang="en-US" sz="2800" b="1" dirty="0"/>
              <a:t>Virtual </a:t>
            </a:r>
            <a:r>
              <a:rPr lang="en-US" sz="2800" b="1" dirty="0" err="1"/>
              <a:t>honeypots</a:t>
            </a:r>
            <a:r>
              <a:rPr lang="en-US" sz="2800" dirty="0"/>
              <a:t>: Require secure host OS and VMM to prevent internal VM attacks.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686800" cy="4216539"/>
          </a:xfrm>
          <a:prstGeom prst="rect">
            <a:avLst/>
          </a:prstGeom>
        </p:spPr>
        <p:txBody>
          <a:bodyPr wrap="square">
            <a:spAutoFit/>
          </a:bodyPr>
          <a:lstStyle/>
          <a:p>
            <a:pPr algn="just"/>
            <a:r>
              <a:rPr lang="en-US" sz="2800" b="1" dirty="0"/>
              <a:t>3.1.1.6 Relative Merits of Different Approaches </a:t>
            </a:r>
          </a:p>
          <a:p>
            <a:pPr algn="just"/>
            <a:r>
              <a:rPr lang="en-US" sz="2400" dirty="0"/>
              <a:t>Table 3.1 compares the relative merits of implementing virtualization at various levels. </a:t>
            </a:r>
          </a:p>
          <a:p>
            <a:pPr algn="just"/>
            <a:r>
              <a:rPr lang="en-US" sz="2400" dirty="0"/>
              <a:t>The column headings correspond to four technical merits. “Higher Performance” and “Application Flexibility” are self-explanatory. “Implementation Complexity” implies the cost to implement that particular virtualization level.</a:t>
            </a:r>
          </a:p>
          <a:p>
            <a:pPr algn="just"/>
            <a:r>
              <a:rPr lang="en-US" sz="2400" dirty="0"/>
              <a:t> “Application Isolation” refers to the effort required to isolate resources committed to different VMs. Each row corresponds to a particular level of virtualization.</a:t>
            </a:r>
          </a:p>
          <a:p>
            <a:pPr algn="just"/>
            <a:endParaRPr lang="en-US" sz="2400" dirty="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219200"/>
            <a:ext cx="8458200" cy="1938992"/>
          </a:xfrm>
          <a:prstGeom prst="rect">
            <a:avLst/>
          </a:prstGeom>
        </p:spPr>
        <p:txBody>
          <a:bodyPr wrap="square">
            <a:spAutoFit/>
          </a:bodyPr>
          <a:lstStyle/>
          <a:p>
            <a:pPr algn="just"/>
            <a:r>
              <a:rPr lang="en-US" sz="2000" dirty="0"/>
              <a:t>The number of X’s in the table cells reflects the advantage points of each implementation level. </a:t>
            </a:r>
            <a:r>
              <a:rPr lang="en-US" sz="2000" b="1" dirty="0"/>
              <a:t>Five X’s implies the best case </a:t>
            </a:r>
            <a:r>
              <a:rPr lang="en-US" sz="2000" dirty="0"/>
              <a:t>and </a:t>
            </a:r>
            <a:r>
              <a:rPr lang="en-US" sz="2000" b="1" dirty="0"/>
              <a:t>one X implies the worst case</a:t>
            </a:r>
            <a:r>
              <a:rPr lang="en-US" sz="2000" dirty="0"/>
              <a:t>. Overall, hardware and OS support will yield the highest performance. However, the hardware and application levels are also the most expensive to implement. User isolation is the most difficult to achieve. ISA implementation offers the best application flexibility.</a:t>
            </a:r>
          </a:p>
        </p:txBody>
      </p:sp>
      <p:pic>
        <p:nvPicPr>
          <p:cNvPr id="5122" name="Picture 2"/>
          <p:cNvPicPr>
            <a:picLocks noChangeAspect="1" noChangeArrowheads="1"/>
          </p:cNvPicPr>
          <p:nvPr/>
        </p:nvPicPr>
        <p:blipFill>
          <a:blip r:embed="rId3"/>
          <a:srcRect/>
          <a:stretch>
            <a:fillRect/>
          </a:stretch>
        </p:blipFill>
        <p:spPr bwMode="auto">
          <a:xfrm>
            <a:off x="457200" y="3200400"/>
            <a:ext cx="8412163" cy="31242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600200"/>
            <a:ext cx="8534400" cy="4585871"/>
          </a:xfrm>
          <a:prstGeom prst="rect">
            <a:avLst/>
          </a:prstGeom>
        </p:spPr>
        <p:txBody>
          <a:bodyPr wrap="square">
            <a:spAutoFit/>
          </a:bodyPr>
          <a:lstStyle/>
          <a:p>
            <a:pPr algn="just"/>
            <a:r>
              <a:rPr lang="en-US" sz="3200" dirty="0"/>
              <a:t>There are three requirements for a VMM.</a:t>
            </a:r>
          </a:p>
          <a:p>
            <a:pPr marL="742950" indent="-742950" algn="just">
              <a:buFont typeface="+mj-lt"/>
              <a:buAutoNum type="arabicPeriod"/>
            </a:pPr>
            <a:r>
              <a:rPr lang="en-US" sz="3200" dirty="0"/>
              <a:t>First, a VMM should provide an environment for programs which is essentially identical to the original machine. </a:t>
            </a:r>
          </a:p>
          <a:p>
            <a:pPr marL="742950" indent="-742950" algn="just">
              <a:buFont typeface="+mj-lt"/>
              <a:buAutoNum type="arabicPeriod"/>
            </a:pPr>
            <a:r>
              <a:rPr lang="en-US" sz="3200" dirty="0"/>
              <a:t>Second, programs run in this environment should show, at worst, only minor decreases in speed. </a:t>
            </a:r>
          </a:p>
          <a:p>
            <a:pPr marL="742950" indent="-742950" algn="just">
              <a:buFont typeface="+mj-lt"/>
              <a:buAutoNum type="arabicPeriod"/>
            </a:pPr>
            <a:r>
              <a:rPr lang="en-US" sz="3200" dirty="0"/>
              <a:t>Third, a VMM should be in complete control of the system resources.</a:t>
            </a:r>
            <a:r>
              <a:rPr lang="en-US" sz="3600"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19200"/>
            <a:ext cx="8763000" cy="2308324"/>
          </a:xfrm>
          <a:prstGeom prst="rect">
            <a:avLst/>
          </a:prstGeom>
        </p:spPr>
        <p:txBody>
          <a:bodyPr wrap="square">
            <a:spAutoFit/>
          </a:bodyPr>
          <a:lstStyle/>
          <a:p>
            <a:pPr algn="just"/>
            <a:r>
              <a:rPr lang="en-US" sz="2400" b="1" dirty="0"/>
              <a:t>3.1.3 Virtualization Support at the OS Level </a:t>
            </a:r>
          </a:p>
          <a:p>
            <a:pPr algn="just"/>
            <a:r>
              <a:rPr lang="en-US" sz="2400" dirty="0"/>
              <a:t>With the help of VM technology, a new computing mode known as cloud computing is emerging. </a:t>
            </a:r>
          </a:p>
          <a:p>
            <a:pPr algn="just"/>
            <a:r>
              <a:rPr lang="en-US" sz="2400" dirty="0"/>
              <a:t>Cloud computing is transforming the computing landscape by shifting the hardware and staffing costs of managing a computational center to third parties, just like banks.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295401"/>
            <a:ext cx="8458200" cy="5632311"/>
          </a:xfrm>
          <a:prstGeom prst="rect">
            <a:avLst/>
          </a:prstGeom>
        </p:spPr>
        <p:txBody>
          <a:bodyPr wrap="square">
            <a:spAutoFit/>
          </a:bodyPr>
          <a:lstStyle/>
          <a:p>
            <a:pPr algn="just"/>
            <a:r>
              <a:rPr lang="en-US" sz="2000" b="1" dirty="0"/>
              <a:t>3.1 IMPLEMENTATION LEVELS OF VIRTUALIZATION</a:t>
            </a:r>
          </a:p>
          <a:p>
            <a:pPr algn="just">
              <a:buFont typeface="Wingdings" pitchFamily="2" charset="2"/>
              <a:buChar char="ü"/>
            </a:pPr>
            <a:r>
              <a:rPr lang="en-US" sz="2000" dirty="0"/>
              <a:t>Virtualization is a computer architecture technology by which multiple virtual machines (VMs) are multiplexed in the same hardware machine.</a:t>
            </a:r>
          </a:p>
          <a:p>
            <a:pPr algn="just">
              <a:buFont typeface="Wingdings" pitchFamily="2" charset="2"/>
              <a:buChar char="ü"/>
            </a:pPr>
            <a:r>
              <a:rPr lang="en-US" sz="2000" dirty="0"/>
              <a:t>The purpose of a VM is to enhance resource sharing by many users and improve computer performance in terms of resource utilization and application flexibility. Hardware resources (CPU, memory, I/O devices, etc.) or software resources (operating system and software libraries) can be virtualized in various functional layers. </a:t>
            </a:r>
          </a:p>
          <a:p>
            <a:pPr algn="just">
              <a:buFont typeface="Wingdings" pitchFamily="2" charset="2"/>
              <a:buChar char="ü"/>
            </a:pPr>
            <a:r>
              <a:rPr lang="en-US" sz="2000" dirty="0"/>
              <a:t>The idea is to separate the hardware from the software to yield better system efficiency. For example, computer users gained access to much enlarged memory space when the concept of virtual memory was introduced. Similarly, virtualization techniques can be applied to enhance the use of compute engines, networks, and storage.</a:t>
            </a:r>
          </a:p>
          <a:p>
            <a:pPr algn="just">
              <a:buFont typeface="Wingdings" pitchFamily="2" charset="2"/>
              <a:buChar char="ü"/>
            </a:pPr>
            <a:r>
              <a:rPr lang="en-US" sz="2000" dirty="0"/>
              <a:t>According to a 2009 Gartner Report, virtualization was the top strategic technology poised to change the computer industry. With sufficient storage, any computer platform can be installed in another host computer, even if they use processors with different instruction sets and run with distinct operating systems on the same hardware.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443841"/>
            <a:ext cx="8610600" cy="5262979"/>
          </a:xfrm>
          <a:prstGeom prst="rect">
            <a:avLst/>
          </a:prstGeom>
        </p:spPr>
        <p:txBody>
          <a:bodyPr wrap="square">
            <a:spAutoFit/>
          </a:bodyPr>
          <a:lstStyle/>
          <a:p>
            <a:pPr algn="just"/>
            <a:r>
              <a:rPr lang="en-US" sz="2800" b="1" i="1" u="sng" dirty="0"/>
              <a:t>cloud computing has at least two challenges. </a:t>
            </a:r>
          </a:p>
          <a:p>
            <a:pPr algn="just">
              <a:buFont typeface="Wingdings" pitchFamily="2" charset="2"/>
              <a:buChar char="ü"/>
            </a:pPr>
            <a:r>
              <a:rPr lang="en-US" sz="2800" dirty="0"/>
              <a:t>The first is the ability to use a variable number of physical machines and VM instances depending on the needs of a problem. For example, a task may need only a single CPU during some phases of execution but may need hundreds of CPUs at other times. </a:t>
            </a:r>
          </a:p>
          <a:p>
            <a:pPr algn="just">
              <a:buFont typeface="Wingdings" pitchFamily="2" charset="2"/>
              <a:buChar char="ü"/>
            </a:pPr>
            <a:r>
              <a:rPr lang="en-US" sz="2800" dirty="0"/>
              <a:t>The second challenge concerns the slow operation of instantiating new VMs. Currently, new VMs originate either as fresh boots or as replicates of a template VM, unaware of the current application state. Therefore, to better support cloud computing, a large amount of research and development should be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443841"/>
            <a:ext cx="8610600" cy="5262979"/>
          </a:xfrm>
          <a:prstGeom prst="rect">
            <a:avLst/>
          </a:prstGeom>
        </p:spPr>
        <p:txBody>
          <a:bodyPr wrap="square">
            <a:spAutoFit/>
          </a:bodyPr>
          <a:lstStyle/>
          <a:p>
            <a:pPr algn="just"/>
            <a:r>
              <a:rPr lang="en-US" sz="2800" b="1" i="1" u="sng" dirty="0"/>
              <a:t>cloud computing has at least two challenges. </a:t>
            </a:r>
          </a:p>
          <a:p>
            <a:pPr algn="just">
              <a:buFont typeface="Wingdings" pitchFamily="2" charset="2"/>
              <a:buChar char="ü"/>
            </a:pPr>
            <a:r>
              <a:rPr lang="en-US" sz="2800" dirty="0"/>
              <a:t>The first is the ability to use a variable number of physical machines and VM instances depending on the needs of a problem. For example, a task may need only a single CPU during some phases of execution but may need hundreds of CPUs at other times. </a:t>
            </a:r>
          </a:p>
          <a:p>
            <a:pPr algn="just">
              <a:buFont typeface="Wingdings" pitchFamily="2" charset="2"/>
              <a:buChar char="ü"/>
            </a:pPr>
            <a:r>
              <a:rPr lang="en-US" sz="2800" dirty="0"/>
              <a:t>The second challenge concerns the slow operation of instantiating new VMs. Currently, new VMs originate either as fresh boots or as replicates of a template VM, unaware of the current application state. Therefore, to better support cloud computing, a large amount of research and development should be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295400"/>
            <a:ext cx="8763000" cy="5324535"/>
          </a:xfrm>
          <a:prstGeom prst="rect">
            <a:avLst/>
          </a:prstGeom>
        </p:spPr>
        <p:txBody>
          <a:bodyPr wrap="square">
            <a:spAutoFit/>
          </a:bodyPr>
          <a:lstStyle/>
          <a:p>
            <a:pPr algn="just"/>
            <a:r>
              <a:rPr lang="en-US" sz="2800" b="1" dirty="0"/>
              <a:t>3.1.3.1 Why OS-Level Virtualization</a:t>
            </a:r>
          </a:p>
          <a:p>
            <a:pPr algn="just">
              <a:buFont typeface="Wingdings" pitchFamily="2" charset="2"/>
              <a:buChar char="ü"/>
            </a:pPr>
            <a:r>
              <a:rPr lang="en-US" sz="2400" dirty="0"/>
              <a:t>Operating system virtualization inserts a virtualization layer inside an operating system to partition a machine’s physical resources. </a:t>
            </a:r>
          </a:p>
          <a:p>
            <a:pPr algn="just">
              <a:buFont typeface="Wingdings" pitchFamily="2" charset="2"/>
              <a:buChar char="ü"/>
            </a:pPr>
            <a:r>
              <a:rPr lang="en-US" sz="2400" dirty="0"/>
              <a:t>It enables multiple isolated VMs within a single operating system kernel. </a:t>
            </a:r>
          </a:p>
          <a:p>
            <a:pPr algn="just">
              <a:buFont typeface="Wingdings" pitchFamily="2" charset="2"/>
              <a:buChar char="ü"/>
            </a:pPr>
            <a:r>
              <a:rPr lang="en-US" sz="2400" dirty="0"/>
              <a:t>This kind of VM is often called a virtual execution environment (VE), Virtual Private System (VPS),or simply container. From the user’s point of view, VEs look like real servers. </a:t>
            </a:r>
          </a:p>
          <a:p>
            <a:pPr algn="just">
              <a:buFont typeface="Wingdings" pitchFamily="2" charset="2"/>
              <a:buChar char="ü"/>
            </a:pPr>
            <a:r>
              <a:rPr lang="en-US" sz="2400" dirty="0"/>
              <a:t>This means a VE has its own set of processes, file system, user accounts, network interfaces with IP addresses, routing tables, firewall rules, and other personal settings. Although VEs can be customized for different people, they share the same operating system kernel. Therefore, OS-level virtualization is also called single-OS image virtualization. </a:t>
            </a:r>
            <a:endParaRPr lang="en-US" sz="24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146" name="Picture 2"/>
          <p:cNvPicPr>
            <a:picLocks noChangeAspect="1" noChangeArrowheads="1"/>
          </p:cNvPicPr>
          <p:nvPr/>
        </p:nvPicPr>
        <p:blipFill>
          <a:blip r:embed="rId3"/>
          <a:srcRect/>
          <a:stretch>
            <a:fillRect/>
          </a:stretch>
        </p:blipFill>
        <p:spPr bwMode="auto">
          <a:xfrm>
            <a:off x="762000" y="914400"/>
            <a:ext cx="7240587" cy="5716587"/>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19201"/>
            <a:ext cx="8458200" cy="3108543"/>
          </a:xfrm>
          <a:prstGeom prst="rect">
            <a:avLst/>
          </a:prstGeom>
        </p:spPr>
        <p:txBody>
          <a:bodyPr wrap="square">
            <a:spAutoFit/>
          </a:bodyPr>
          <a:lstStyle/>
          <a:p>
            <a:r>
              <a:rPr lang="en-US" sz="2800" b="1" dirty="0"/>
              <a:t>3.1.3.2 Advantages of OS Extensions </a:t>
            </a:r>
          </a:p>
          <a:p>
            <a:r>
              <a:rPr lang="en-US" sz="2400" dirty="0"/>
              <a:t>Compared to hardware-level virtualization, the benefits of OS extensions are twofold: </a:t>
            </a:r>
          </a:p>
          <a:p>
            <a:pPr marL="457200" indent="-457200">
              <a:buAutoNum type="arabicParenBoth"/>
            </a:pPr>
            <a:r>
              <a:rPr lang="en-US" sz="2400" dirty="0"/>
              <a:t>VMs at the operating system level have minimal startup/shutdown costs, low resource requirements, and high scalability; and </a:t>
            </a:r>
          </a:p>
          <a:p>
            <a:pPr marL="457200" indent="-457200"/>
            <a:r>
              <a:rPr lang="en-US" sz="2400" dirty="0"/>
              <a:t>(2) for an OS-level VM, it is possible for a VM and its host environment to synchronize state changes when necessary.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3841"/>
            <a:ext cx="8763000" cy="4154984"/>
          </a:xfrm>
          <a:prstGeom prst="rect">
            <a:avLst/>
          </a:prstGeom>
        </p:spPr>
        <p:txBody>
          <a:bodyPr wrap="square">
            <a:spAutoFit/>
          </a:bodyPr>
          <a:lstStyle/>
          <a:p>
            <a:pPr marL="457200" indent="-457200" algn="just"/>
            <a:r>
              <a:rPr lang="en-US" sz="2400" dirty="0"/>
              <a:t>These benefits can be achieved via two mechanisms of OS-level virtualization: </a:t>
            </a:r>
          </a:p>
          <a:p>
            <a:pPr marL="457200" indent="-457200" algn="just">
              <a:buAutoNum type="arabicParenBoth"/>
            </a:pPr>
            <a:r>
              <a:rPr lang="en-US" sz="2400" dirty="0"/>
              <a:t>All OS-level VMs on the same physical machine share a single operating system kernel; and </a:t>
            </a:r>
          </a:p>
          <a:p>
            <a:pPr marL="457200" indent="-457200" algn="just"/>
            <a:r>
              <a:rPr lang="en-US" sz="2400" dirty="0"/>
              <a:t>(2) the virtualization layer can be designed in a way that allows processes in VMs to access as many resources of the host machine as possible, but never to modify them. In cloud computing, the first and second benefits can be used to overcome the defects of slow initialization of VMs at the hardware level, and being unaware of the current application state, respectively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305342"/>
            <a:ext cx="8534400" cy="3108543"/>
          </a:xfrm>
          <a:prstGeom prst="rect">
            <a:avLst/>
          </a:prstGeom>
        </p:spPr>
        <p:txBody>
          <a:bodyPr wrap="square">
            <a:spAutoFit/>
          </a:bodyPr>
          <a:lstStyle/>
          <a:p>
            <a:pPr algn="just"/>
            <a:r>
              <a:rPr lang="en-US" sz="2800" b="1" dirty="0"/>
              <a:t>3.1.3.3 Disadvantages of OS Extensions </a:t>
            </a:r>
          </a:p>
          <a:p>
            <a:pPr algn="just"/>
            <a:r>
              <a:rPr lang="en-US" sz="2800" dirty="0"/>
              <a:t>The main disadvantage of OS extensions is that all the VMs at operating system level on a single container must have the same kind of guest operating system. For example, a Windows distribution such as Windows XP cannot run on a Linux-based container. </a:t>
            </a:r>
          </a:p>
          <a:p>
            <a:pPr algn="just"/>
            <a:endParaRPr lang="en-US"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447800"/>
            <a:ext cx="8229600" cy="4832092"/>
          </a:xfrm>
          <a:prstGeom prst="rect">
            <a:avLst/>
          </a:prstGeom>
        </p:spPr>
        <p:txBody>
          <a:bodyPr wrap="square">
            <a:spAutoFit/>
          </a:bodyPr>
          <a:lstStyle/>
          <a:p>
            <a:pPr algn="just"/>
            <a:r>
              <a:rPr lang="en-US" sz="2800" b="1" dirty="0"/>
              <a:t>3.1.3.4 Virtualization on Linux or Windows Platforms </a:t>
            </a:r>
          </a:p>
          <a:p>
            <a:pPr algn="just"/>
            <a:r>
              <a:rPr lang="en-US" sz="2800" dirty="0"/>
              <a:t>The Linux kernel offers an abstraction layer to allow software processes to work with and operate on resources without knowing the hardware details. New hardware may need a new Linux kernel to support. Therefore, different Linux plat forms use patched kernels to provide special support for extended functionality.</a:t>
            </a:r>
          </a:p>
          <a:p>
            <a:pPr algn="just"/>
            <a:r>
              <a:rPr lang="en-US" sz="2800" dirty="0"/>
              <a:t>However, most Linux platforms are not tied to a special kernel. In such a case, a host can run several VMs simultaneously on the same hardware.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443841"/>
            <a:ext cx="8305800" cy="4524315"/>
          </a:xfrm>
          <a:prstGeom prst="rect">
            <a:avLst/>
          </a:prstGeom>
        </p:spPr>
        <p:txBody>
          <a:bodyPr wrap="square">
            <a:spAutoFit/>
          </a:bodyPr>
          <a:lstStyle/>
          <a:p>
            <a:pPr algn="just"/>
            <a:r>
              <a:rPr lang="en-US" sz="3200" b="1" dirty="0"/>
              <a:t>3.1.4 Middleware Support for Virtualization </a:t>
            </a:r>
          </a:p>
          <a:p>
            <a:pPr algn="just"/>
            <a:r>
              <a:rPr lang="en-US" sz="3200" dirty="0"/>
              <a:t>Library-level virtualization is also known as user-level Application Binary Interface (ABI) or API emulation. </a:t>
            </a:r>
          </a:p>
          <a:p>
            <a:pPr algn="just"/>
            <a:r>
              <a:rPr lang="en-US" sz="3200" dirty="0"/>
              <a:t>This type of virtualization can create execution environments for running alien programs on a platform rather than creating a VM to run the entire operating system. API call interception and remapping are the key functions performed</a:t>
            </a:r>
            <a:r>
              <a:rPr lang="en-US" sz="2400" dirty="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7170" name="Picture 2"/>
          <p:cNvPicPr>
            <a:picLocks noChangeAspect="1" noChangeArrowheads="1"/>
          </p:cNvPicPr>
          <p:nvPr/>
        </p:nvPicPr>
        <p:blipFill>
          <a:blip r:embed="rId3"/>
          <a:srcRect/>
          <a:stretch>
            <a:fillRect/>
          </a:stretch>
        </p:blipFill>
        <p:spPr bwMode="auto">
          <a:xfrm>
            <a:off x="236428" y="1447800"/>
            <a:ext cx="8907572" cy="474027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0" y="1295400"/>
            <a:ext cx="8839200" cy="5262979"/>
          </a:xfrm>
          <a:prstGeom prst="rect">
            <a:avLst/>
          </a:prstGeom>
        </p:spPr>
        <p:txBody>
          <a:bodyPr wrap="square">
            <a:spAutoFit/>
          </a:bodyPr>
          <a:lstStyle/>
          <a:p>
            <a:r>
              <a:rPr lang="en-US" sz="2800" b="1" dirty="0"/>
              <a:t>3.1.1 Levels of Virtualization Implementation</a:t>
            </a:r>
          </a:p>
          <a:p>
            <a:pPr algn="just">
              <a:buFont typeface="Wingdings" pitchFamily="2" charset="2"/>
              <a:buChar char="§"/>
            </a:pPr>
            <a:r>
              <a:rPr lang="en-US" sz="2400" dirty="0"/>
              <a:t> </a:t>
            </a:r>
            <a:r>
              <a:rPr lang="en-US" sz="2800" dirty="0"/>
              <a:t>A traditional computer runs with a host operating system specially tailored for its hardware architecture, as shown in Figure 3.1(a). After virtualization, different user applications managed by their own operating systems (guest OS) can run on the same hardware, independent of the host OS. </a:t>
            </a:r>
          </a:p>
          <a:p>
            <a:pPr algn="just">
              <a:buFont typeface="Wingdings" pitchFamily="2" charset="2"/>
              <a:buChar char="§"/>
            </a:pPr>
            <a:r>
              <a:rPr lang="en-US" sz="2800" dirty="0"/>
              <a:t>This is often done by adding additional software, called a virtualization layer as shown in Figure 3.1(b). This virtualization layer is known as hypervisor or virtual machine monitor (VMM) . The VMs are shown in the upper boxes, where applications run with their own guest OS over the virtualized CPU, memory, and I/O resources.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143000"/>
            <a:ext cx="8305800" cy="5755422"/>
          </a:xfrm>
          <a:prstGeom prst="rect">
            <a:avLst/>
          </a:prstGeom>
        </p:spPr>
        <p:txBody>
          <a:bodyPr wrap="square">
            <a:spAutoFit/>
          </a:bodyPr>
          <a:lstStyle/>
          <a:p>
            <a:pPr algn="just"/>
            <a:r>
              <a:rPr lang="en-US" sz="2800" b="1" dirty="0"/>
              <a:t>3.2 VIRTUALIZATION STRUCTURES/TOOLS AND MECHANISMS </a:t>
            </a:r>
          </a:p>
          <a:p>
            <a:pPr algn="just">
              <a:buFont typeface="Wingdings" pitchFamily="2" charset="2"/>
              <a:buChar char="Ø"/>
            </a:pPr>
            <a:r>
              <a:rPr lang="en-US" sz="2400" dirty="0"/>
              <a:t>Before virtualization, the operating system manages the hardware. </a:t>
            </a:r>
          </a:p>
          <a:p>
            <a:pPr algn="just">
              <a:buFont typeface="Wingdings" pitchFamily="2" charset="2"/>
              <a:buChar char="Ø"/>
            </a:pPr>
            <a:r>
              <a:rPr lang="en-US" sz="2400" dirty="0"/>
              <a:t>After virtualization, a virtualization layer is inserted between the hardware and the operating system. In such a case, the virtualization layer is responsible for converting portions of the real hardware into virtual hardware. </a:t>
            </a:r>
          </a:p>
          <a:p>
            <a:pPr algn="just">
              <a:buFont typeface="Wingdings" pitchFamily="2" charset="2"/>
              <a:buChar char="Ø"/>
            </a:pPr>
            <a:r>
              <a:rPr lang="en-US" sz="2400" dirty="0"/>
              <a:t>Different operating systems such as Linux and Windows can run on the same physical machine, simultaneously. </a:t>
            </a:r>
          </a:p>
          <a:p>
            <a:pPr algn="just">
              <a:buFont typeface="Wingdings" pitchFamily="2" charset="2"/>
              <a:buChar char="Ø"/>
            </a:pPr>
            <a:r>
              <a:rPr lang="en-US" sz="2400" dirty="0"/>
              <a:t>Depending on the position of the virtualization layer, there are several classes of VM architectures, namely the </a:t>
            </a:r>
            <a:r>
              <a:rPr lang="en-US" sz="2400" b="1" i="1" u="sng" dirty="0"/>
              <a:t>hypervisor architecture, </a:t>
            </a:r>
            <a:r>
              <a:rPr lang="en-US" sz="2400" b="1" i="1" u="sng" dirty="0" err="1"/>
              <a:t>para</a:t>
            </a:r>
            <a:r>
              <a:rPr lang="en-US" sz="2400" b="1" i="1" u="sng" dirty="0"/>
              <a:t> virtualization, and host-based virtualization.</a:t>
            </a:r>
            <a:r>
              <a:rPr lang="en-US" sz="2400" dirty="0"/>
              <a:t> The hypervisor is also known as the VMM (Virtual Machine Monitor). They both perform the same virtualization operations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143000"/>
            <a:ext cx="8915400" cy="5755422"/>
          </a:xfrm>
          <a:prstGeom prst="rect">
            <a:avLst/>
          </a:prstGeom>
        </p:spPr>
        <p:txBody>
          <a:bodyPr wrap="square">
            <a:spAutoFit/>
          </a:bodyPr>
          <a:lstStyle/>
          <a:p>
            <a:pPr algn="just"/>
            <a:r>
              <a:rPr lang="en-US" sz="3200" b="1" dirty="0"/>
              <a:t>3.2.1 Hypervisor and </a:t>
            </a:r>
            <a:r>
              <a:rPr lang="en-US" sz="3200" b="1" dirty="0" err="1"/>
              <a:t>Xen</a:t>
            </a:r>
            <a:r>
              <a:rPr lang="en-US" sz="3200" b="1" dirty="0"/>
              <a:t> Architecture  </a:t>
            </a:r>
          </a:p>
          <a:p>
            <a:pPr algn="just">
              <a:buFont typeface="Arial" pitchFamily="34" charset="0"/>
              <a:buChar char="•"/>
            </a:pPr>
            <a:r>
              <a:rPr lang="en-US" sz="2800" dirty="0"/>
              <a:t>The hypervisor supports hardware-level virtualization on bare metal devices like CPU, memory, disk and network interfaces. </a:t>
            </a:r>
          </a:p>
          <a:p>
            <a:pPr algn="just">
              <a:buFont typeface="Arial" pitchFamily="34" charset="0"/>
              <a:buChar char="•"/>
            </a:pPr>
            <a:r>
              <a:rPr lang="en-US" sz="2800" dirty="0"/>
              <a:t>The hypervisor software sits directly between the physical hardware and its OS. This virtualization layer is referred to as either the VMM or the hypervisor. </a:t>
            </a:r>
          </a:p>
          <a:p>
            <a:pPr algn="just">
              <a:buFont typeface="Arial" pitchFamily="34" charset="0"/>
              <a:buChar char="•"/>
            </a:pPr>
            <a:r>
              <a:rPr lang="en-US" sz="2800" dirty="0"/>
              <a:t>The hypervisor provides </a:t>
            </a:r>
            <a:r>
              <a:rPr lang="en-US" sz="2800" dirty="0" err="1"/>
              <a:t>hypercalls</a:t>
            </a:r>
            <a:r>
              <a:rPr lang="en-US" sz="2800" dirty="0"/>
              <a:t> for the guest </a:t>
            </a:r>
            <a:r>
              <a:rPr lang="en-US" sz="2800" dirty="0" err="1"/>
              <a:t>OSes</a:t>
            </a:r>
            <a:r>
              <a:rPr lang="en-US" sz="2800" dirty="0"/>
              <a:t> and applications. </a:t>
            </a:r>
          </a:p>
          <a:p>
            <a:pPr algn="just">
              <a:buFont typeface="Arial" pitchFamily="34" charset="0"/>
              <a:buChar char="•"/>
            </a:pPr>
            <a:r>
              <a:rPr lang="en-US" sz="2800" dirty="0"/>
              <a:t>Depending on the functionality, a hypervisor can assume a </a:t>
            </a:r>
            <a:r>
              <a:rPr lang="en-US" sz="2800" i="1" u="sng" dirty="0"/>
              <a:t>micro-kernel architecture </a:t>
            </a:r>
            <a:r>
              <a:rPr lang="en-US" sz="2800" dirty="0"/>
              <a:t>like the Microsoft Hyper-V. Or it can assume a </a:t>
            </a:r>
            <a:r>
              <a:rPr lang="en-US" sz="2800" i="1" u="sng" dirty="0"/>
              <a:t>monolithic hypervisor </a:t>
            </a:r>
            <a:r>
              <a:rPr lang="en-US" sz="2800" dirty="0"/>
              <a:t>architecture like the VMware ESX for server virtualization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609600" y="1371600"/>
            <a:ext cx="8305800" cy="5016758"/>
          </a:xfrm>
          <a:prstGeom prst="rect">
            <a:avLst/>
          </a:prstGeom>
        </p:spPr>
        <p:txBody>
          <a:bodyPr wrap="square">
            <a:spAutoFit/>
          </a:bodyPr>
          <a:lstStyle/>
          <a:p>
            <a:pPr algn="just">
              <a:buFont typeface="Wingdings" pitchFamily="2" charset="2"/>
              <a:buChar char="ü"/>
            </a:pPr>
            <a:r>
              <a:rPr lang="en-US" sz="3200" b="1" i="1" u="sng" dirty="0"/>
              <a:t>A micro-kernel hypervisor </a:t>
            </a:r>
            <a:r>
              <a:rPr lang="en-US" sz="3200" dirty="0"/>
              <a:t>includes only the basic and unchanging functions. The device drivers and other changeable components are outside the hypervisor. </a:t>
            </a:r>
          </a:p>
          <a:p>
            <a:pPr algn="just">
              <a:buFont typeface="Wingdings" pitchFamily="2" charset="2"/>
              <a:buChar char="ü"/>
            </a:pPr>
            <a:r>
              <a:rPr lang="en-US" sz="3200" b="1" i="1" u="sng" dirty="0"/>
              <a:t>A monolithic hypervisor </a:t>
            </a:r>
            <a:r>
              <a:rPr lang="en-US" sz="3200" dirty="0"/>
              <a:t>implements all the aforementioned functions, including those of the device drivers.</a:t>
            </a:r>
          </a:p>
          <a:p>
            <a:pPr algn="just">
              <a:buFont typeface="Wingdings" pitchFamily="2" charset="2"/>
              <a:buChar char="ü"/>
            </a:pPr>
            <a:r>
              <a:rPr lang="en-US" sz="3200" dirty="0"/>
              <a:t> Therefore, the size of the hypervisor code of a micro-kernel hyper visor is smaller than that of a monolithic hypervisor.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524000"/>
            <a:ext cx="8382000" cy="584775"/>
          </a:xfrm>
          <a:prstGeom prst="rect">
            <a:avLst/>
          </a:prstGeom>
        </p:spPr>
        <p:txBody>
          <a:bodyPr wrap="square">
            <a:spAutoFit/>
          </a:bodyPr>
          <a:lstStyle/>
          <a:p>
            <a:r>
              <a:rPr lang="en-US" sz="3200" b="1" dirty="0"/>
              <a:t>3.2.1.1 The </a:t>
            </a:r>
            <a:r>
              <a:rPr lang="en-US" sz="3200" b="1" dirty="0" err="1"/>
              <a:t>Xen</a:t>
            </a:r>
            <a:r>
              <a:rPr lang="en-US" sz="3200" b="1" dirty="0"/>
              <a:t> Architecture</a:t>
            </a:r>
          </a:p>
        </p:txBody>
      </p:sp>
      <p:pic>
        <p:nvPicPr>
          <p:cNvPr id="1026" name="Picture 2"/>
          <p:cNvPicPr>
            <a:picLocks noChangeAspect="1" noChangeArrowheads="1"/>
          </p:cNvPicPr>
          <p:nvPr/>
        </p:nvPicPr>
        <p:blipFill>
          <a:blip r:embed="rId3"/>
          <a:srcRect/>
          <a:stretch>
            <a:fillRect/>
          </a:stretch>
        </p:blipFill>
        <p:spPr bwMode="auto">
          <a:xfrm>
            <a:off x="685800" y="2590800"/>
            <a:ext cx="8077200" cy="36195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458200" cy="4524315"/>
          </a:xfrm>
          <a:prstGeom prst="rect">
            <a:avLst/>
          </a:prstGeom>
        </p:spPr>
        <p:txBody>
          <a:bodyPr wrap="square">
            <a:spAutoFit/>
          </a:bodyPr>
          <a:lstStyle/>
          <a:p>
            <a:pPr algn="just"/>
            <a:r>
              <a:rPr lang="en-US" sz="3200" b="1" dirty="0"/>
              <a:t>Core Components of </a:t>
            </a:r>
            <a:r>
              <a:rPr lang="en-US" sz="3200" b="1" dirty="0" err="1"/>
              <a:t>Xen</a:t>
            </a:r>
            <a:r>
              <a:rPr lang="en-US" sz="3200" b="1" dirty="0"/>
              <a:t> System</a:t>
            </a:r>
          </a:p>
          <a:p>
            <a:pPr algn="just">
              <a:buFont typeface="Wingdings" pitchFamily="2" charset="2"/>
              <a:buChar char="ü"/>
            </a:pPr>
            <a:r>
              <a:rPr lang="en-US" sz="3200" b="1" dirty="0" err="1"/>
              <a:t>Xen</a:t>
            </a:r>
            <a:r>
              <a:rPr lang="en-US" sz="3200" b="1" dirty="0"/>
              <a:t> System Components</a:t>
            </a:r>
            <a:r>
              <a:rPr lang="en-US" sz="3200" dirty="0"/>
              <a:t>: Consists of the hypervisor, kernel, and applications.</a:t>
            </a:r>
          </a:p>
          <a:p>
            <a:pPr algn="just">
              <a:buFont typeface="Wingdings" pitchFamily="2" charset="2"/>
              <a:buChar char="ü"/>
            </a:pPr>
            <a:r>
              <a:rPr lang="en-US" sz="3200" b="1" dirty="0"/>
              <a:t>Guest </a:t>
            </a:r>
            <a:r>
              <a:rPr lang="en-US" sz="3200" b="1" dirty="0" err="1"/>
              <a:t>OSes</a:t>
            </a:r>
            <a:r>
              <a:rPr lang="en-US" sz="3200" dirty="0"/>
              <a:t>: Multiple guest </a:t>
            </a:r>
            <a:r>
              <a:rPr lang="en-US" sz="3200" dirty="0" err="1"/>
              <a:t>OSes</a:t>
            </a:r>
            <a:r>
              <a:rPr lang="en-US" sz="3200" dirty="0"/>
              <a:t> run on top of the </a:t>
            </a:r>
            <a:r>
              <a:rPr lang="en-US" sz="3200" dirty="0" err="1"/>
              <a:t>Xen</a:t>
            </a:r>
            <a:r>
              <a:rPr lang="en-US" sz="3200" dirty="0"/>
              <a:t> hypervisor.</a:t>
            </a:r>
          </a:p>
          <a:p>
            <a:pPr algn="just">
              <a:buFont typeface="Wingdings" pitchFamily="2" charset="2"/>
              <a:buChar char="ü"/>
            </a:pPr>
            <a:r>
              <a:rPr lang="en-US" sz="3200" b="1" dirty="0"/>
              <a:t>Domain 0 (Dom0)</a:t>
            </a:r>
            <a:r>
              <a:rPr lang="en-US" sz="3200" dirty="0"/>
              <a:t>: A privileged guest OS that controls other guest </a:t>
            </a:r>
            <a:r>
              <a:rPr lang="en-US" sz="3200" dirty="0" err="1"/>
              <a:t>OSes</a:t>
            </a:r>
            <a:r>
              <a:rPr lang="en-US" sz="3200" dirty="0"/>
              <a:t>.</a:t>
            </a:r>
          </a:p>
          <a:p>
            <a:pPr algn="just">
              <a:buFont typeface="Wingdings" pitchFamily="2" charset="2"/>
              <a:buChar char="ü"/>
            </a:pPr>
            <a:r>
              <a:rPr lang="en-US" sz="3200" b="1" dirty="0"/>
              <a:t>Domain U (</a:t>
            </a:r>
            <a:r>
              <a:rPr lang="en-US" sz="3200" b="1" dirty="0" err="1"/>
              <a:t>DomU</a:t>
            </a:r>
            <a:r>
              <a:rPr lang="en-US" sz="3200" b="1" dirty="0"/>
              <a:t>)</a:t>
            </a:r>
            <a:r>
              <a:rPr lang="en-US" sz="3200" dirty="0"/>
              <a:t>: Unprivileged guest </a:t>
            </a:r>
            <a:r>
              <a:rPr lang="en-US" sz="3200" dirty="0" err="1"/>
              <a:t>OSes</a:t>
            </a:r>
            <a:r>
              <a:rPr lang="en-US" sz="3200" dirty="0"/>
              <a:t> managed by Domain 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09600" y="1752600"/>
            <a:ext cx="8153400" cy="3539430"/>
          </a:xfrm>
          <a:prstGeom prst="rect">
            <a:avLst/>
          </a:prstGeom>
        </p:spPr>
        <p:txBody>
          <a:bodyPr wrap="square">
            <a:spAutoFit/>
          </a:bodyPr>
          <a:lstStyle/>
          <a:p>
            <a:pPr algn="just"/>
            <a:r>
              <a:rPr lang="en-US" sz="3200" b="1" dirty="0"/>
              <a:t>Role and Responsibilities of Domain 0</a:t>
            </a:r>
          </a:p>
          <a:p>
            <a:pPr algn="just">
              <a:buFont typeface="Arial" pitchFamily="34" charset="0"/>
              <a:buChar char="•"/>
            </a:pPr>
            <a:r>
              <a:rPr lang="en-US" sz="3200" b="1" dirty="0"/>
              <a:t>First to Load</a:t>
            </a:r>
            <a:r>
              <a:rPr lang="en-US" sz="3200" dirty="0"/>
              <a:t>: Domain 0 loads first during boot without file system drivers.</a:t>
            </a:r>
          </a:p>
          <a:p>
            <a:pPr algn="just">
              <a:buFont typeface="Arial" pitchFamily="34" charset="0"/>
              <a:buChar char="•"/>
            </a:pPr>
            <a:r>
              <a:rPr lang="en-US" sz="3200" b="1" dirty="0"/>
              <a:t>Hardware Access</a:t>
            </a:r>
            <a:r>
              <a:rPr lang="en-US" sz="3200" dirty="0"/>
              <a:t>: Directly manages hardware and device drivers.</a:t>
            </a:r>
          </a:p>
          <a:p>
            <a:pPr algn="just">
              <a:buFont typeface="Arial" pitchFamily="34" charset="0"/>
              <a:buChar char="•"/>
            </a:pPr>
            <a:r>
              <a:rPr lang="en-US" sz="3200" b="1" dirty="0"/>
              <a:t>Resource Management</a:t>
            </a:r>
            <a:r>
              <a:rPr lang="en-US" sz="3200" dirty="0"/>
              <a:t>: Allocates and maps hardware resources for guest </a:t>
            </a:r>
            <a:r>
              <a:rPr lang="en-US" sz="3200" dirty="0" err="1"/>
              <a:t>OSes</a:t>
            </a:r>
            <a:r>
              <a:rPr lang="en-US" sz="3200" dirty="0"/>
              <a:t> (Domain 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09600" y="1295400"/>
            <a:ext cx="8153400" cy="3108543"/>
          </a:xfrm>
          <a:prstGeom prst="rect">
            <a:avLst/>
          </a:prstGeom>
        </p:spPr>
        <p:txBody>
          <a:bodyPr wrap="square">
            <a:spAutoFit/>
          </a:bodyPr>
          <a:lstStyle/>
          <a:p>
            <a:pPr algn="just"/>
            <a:r>
              <a:rPr lang="en-US" sz="2800" b="1" u="sng" dirty="0"/>
              <a:t>Security Considerations</a:t>
            </a:r>
          </a:p>
          <a:p>
            <a:pPr algn="just">
              <a:buFont typeface="Wingdings" pitchFamily="2" charset="2"/>
              <a:buChar char="ü"/>
            </a:pPr>
            <a:r>
              <a:rPr lang="en-US" sz="2800" b="1" dirty="0"/>
              <a:t>Based on Linux</a:t>
            </a:r>
            <a:r>
              <a:rPr lang="en-US" sz="2800" dirty="0"/>
              <a:t>: </a:t>
            </a:r>
            <a:r>
              <a:rPr lang="en-US" sz="2800" dirty="0" err="1"/>
              <a:t>Xen</a:t>
            </a:r>
            <a:r>
              <a:rPr lang="en-US" sz="2800" dirty="0"/>
              <a:t> is a Linux-based system with a </a:t>
            </a:r>
            <a:r>
              <a:rPr lang="en-US" sz="2800" b="1" dirty="0"/>
              <a:t>C2 security level</a:t>
            </a:r>
            <a:r>
              <a:rPr lang="en-US" sz="2800" dirty="0"/>
              <a:t>.</a:t>
            </a:r>
          </a:p>
          <a:p>
            <a:pPr algn="just">
              <a:buFont typeface="Wingdings" pitchFamily="2" charset="2"/>
              <a:buChar char="ü"/>
            </a:pPr>
            <a:r>
              <a:rPr lang="en-US" sz="2800" b="1" dirty="0"/>
              <a:t>Single Point of Failure</a:t>
            </a:r>
            <a:r>
              <a:rPr lang="en-US" sz="2800" dirty="0"/>
              <a:t>: If Domain 0 is compromised, the entire system is at risk.</a:t>
            </a:r>
          </a:p>
          <a:p>
            <a:pPr algn="just">
              <a:buFont typeface="Wingdings" pitchFamily="2" charset="2"/>
              <a:buChar char="ü"/>
            </a:pPr>
            <a:r>
              <a:rPr lang="en-US" sz="2800" b="1" dirty="0"/>
              <a:t>Security Policies Needed</a:t>
            </a:r>
            <a:r>
              <a:rPr lang="en-US" sz="2800" dirty="0"/>
              <a:t>: Domain 0 security must be enhanced to prevent system-wide attacks.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997839"/>
            <a:ext cx="8686800" cy="3416320"/>
          </a:xfrm>
          <a:prstGeom prst="rect">
            <a:avLst/>
          </a:prstGeom>
        </p:spPr>
        <p:txBody>
          <a:bodyPr wrap="square">
            <a:spAutoFit/>
          </a:bodyPr>
          <a:lstStyle/>
          <a:p>
            <a:pPr algn="just"/>
            <a:r>
              <a:rPr lang="en-US" sz="2400" b="1" u="sng" dirty="0"/>
              <a:t>Virtual Machine (VM) Management in </a:t>
            </a:r>
            <a:r>
              <a:rPr lang="en-US" sz="2400" b="1" u="sng" dirty="0" err="1"/>
              <a:t>Xen</a:t>
            </a:r>
            <a:endParaRPr lang="en-US" sz="2400" b="1" u="sng" dirty="0"/>
          </a:p>
          <a:p>
            <a:pPr algn="just">
              <a:buFont typeface="Arial" pitchFamily="34" charset="0"/>
              <a:buChar char="•"/>
            </a:pPr>
            <a:r>
              <a:rPr lang="en-US" sz="2400" b="1" dirty="0"/>
              <a:t>VM Management</a:t>
            </a:r>
            <a:r>
              <a:rPr lang="en-US" sz="2400" dirty="0"/>
              <a:t>: Domain 0 acts as a Virtual Machine Monitor (VMM), allowing:</a:t>
            </a:r>
          </a:p>
          <a:p>
            <a:pPr algn="just">
              <a:buFont typeface="Arial" pitchFamily="34" charset="0"/>
              <a:buChar char="•"/>
            </a:pPr>
            <a:r>
              <a:rPr lang="en-US" sz="2400" dirty="0"/>
              <a:t>Creating, copying, saving, modifying, and sharing VMs.</a:t>
            </a:r>
          </a:p>
          <a:p>
            <a:pPr algn="just">
              <a:buFont typeface="Arial" pitchFamily="34" charset="0"/>
              <a:buChar char="•"/>
            </a:pPr>
            <a:r>
              <a:rPr lang="en-US" sz="2400" dirty="0"/>
              <a:t>Migrating and rolling back VMs.</a:t>
            </a:r>
          </a:p>
          <a:p>
            <a:pPr algn="just">
              <a:buFont typeface="Arial" pitchFamily="34" charset="0"/>
              <a:buChar char="•"/>
            </a:pPr>
            <a:r>
              <a:rPr lang="en-US" sz="2400" b="1" dirty="0"/>
              <a:t>Benefits</a:t>
            </a:r>
            <a:r>
              <a:rPr lang="en-US" sz="2400" dirty="0"/>
              <a:t>: Provides </a:t>
            </a:r>
            <a:r>
              <a:rPr lang="en-US" sz="2400" b="1" dirty="0"/>
              <a:t>flexibility</a:t>
            </a:r>
            <a:r>
              <a:rPr lang="en-US" sz="2400" dirty="0"/>
              <a:t> and easy VM manipulation like handling files.</a:t>
            </a:r>
          </a:p>
          <a:p>
            <a:pPr algn="just">
              <a:buFont typeface="Arial" pitchFamily="34" charset="0"/>
              <a:buChar char="•"/>
            </a:pPr>
            <a:r>
              <a:rPr lang="en-US" sz="2400" b="1" dirty="0"/>
              <a:t>Security Risks</a:t>
            </a:r>
            <a:r>
              <a:rPr lang="en-US" sz="2400" dirty="0"/>
              <a:t>: The ability to manipulate VMs introduces potential security issues.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752600"/>
            <a:ext cx="8305800" cy="4524315"/>
          </a:xfrm>
          <a:prstGeom prst="rect">
            <a:avLst/>
          </a:prstGeom>
        </p:spPr>
        <p:txBody>
          <a:bodyPr wrap="square">
            <a:spAutoFit/>
          </a:bodyPr>
          <a:lstStyle/>
          <a:p>
            <a:r>
              <a:rPr lang="en-US" sz="3200" b="1" u="sng" dirty="0"/>
              <a:t>VM Lifecycle and State</a:t>
            </a:r>
          </a:p>
          <a:p>
            <a:pPr>
              <a:buFont typeface="Wingdings" pitchFamily="2" charset="2"/>
              <a:buChar char="ü"/>
            </a:pPr>
            <a:r>
              <a:rPr lang="en-US" sz="3200" b="1" dirty="0"/>
              <a:t>Traditional Machine Lifetime</a:t>
            </a:r>
            <a:r>
              <a:rPr lang="en-US" sz="3200" dirty="0"/>
              <a:t>: Typically follows a </a:t>
            </a:r>
            <a:r>
              <a:rPr lang="en-US" sz="3200" b="1" dirty="0"/>
              <a:t>linear progression</a:t>
            </a:r>
            <a:r>
              <a:rPr lang="en-US" sz="3200" dirty="0"/>
              <a:t> (software executes sequentially).</a:t>
            </a:r>
          </a:p>
          <a:p>
            <a:pPr>
              <a:buFont typeface="Wingdings" pitchFamily="2" charset="2"/>
              <a:buChar char="ü"/>
            </a:pPr>
            <a:r>
              <a:rPr lang="en-US" sz="3200" b="1" dirty="0"/>
              <a:t>VM Execution Model</a:t>
            </a:r>
            <a:r>
              <a:rPr lang="en-US" sz="3200" dirty="0"/>
              <a:t>:</a:t>
            </a:r>
          </a:p>
          <a:p>
            <a:pPr>
              <a:buFont typeface="Wingdings" pitchFamily="2" charset="2"/>
              <a:buChar char="ü"/>
            </a:pPr>
            <a:r>
              <a:rPr lang="en-US" sz="3200" dirty="0"/>
              <a:t>VMs behave like a </a:t>
            </a:r>
            <a:r>
              <a:rPr lang="en-US" sz="3200" b="1" dirty="0"/>
              <a:t>tree structure</a:t>
            </a:r>
            <a:r>
              <a:rPr lang="en-US" sz="3200" dirty="0"/>
              <a:t> rather than a straight line.</a:t>
            </a:r>
          </a:p>
          <a:p>
            <a:pPr>
              <a:buFont typeface="Wingdings" pitchFamily="2" charset="2"/>
              <a:buChar char="ü"/>
            </a:pPr>
            <a:r>
              <a:rPr lang="en-US" sz="3200" dirty="0"/>
              <a:t>At any point, execution can </a:t>
            </a:r>
            <a:r>
              <a:rPr lang="en-US" sz="3200" b="1" dirty="0"/>
              <a:t>branch into multiple instances</a:t>
            </a:r>
            <a:r>
              <a:rPr lang="en-US" sz="3200" dirty="0"/>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219200"/>
            <a:ext cx="8305800" cy="2554545"/>
          </a:xfrm>
          <a:prstGeom prst="rect">
            <a:avLst/>
          </a:prstGeom>
        </p:spPr>
        <p:txBody>
          <a:bodyPr wrap="square">
            <a:spAutoFit/>
          </a:bodyPr>
          <a:lstStyle/>
          <a:p>
            <a:r>
              <a:rPr lang="en-US" sz="3200" b="1" dirty="0"/>
              <a:t>Rollback and Cloning</a:t>
            </a:r>
            <a:r>
              <a:rPr lang="en-US" sz="3200" dirty="0"/>
              <a:t>:</a:t>
            </a:r>
          </a:p>
          <a:p>
            <a:pPr algn="just">
              <a:buFont typeface="Wingdings" pitchFamily="2" charset="2"/>
              <a:buChar char="ü"/>
            </a:pPr>
            <a:r>
              <a:rPr lang="en-US" sz="3200" dirty="0"/>
              <a:t>VMs can roll back to a </a:t>
            </a:r>
            <a:r>
              <a:rPr lang="en-US" sz="3200" b="1" dirty="0"/>
              <a:t>previous state</a:t>
            </a:r>
            <a:r>
              <a:rPr lang="en-US" sz="3200" dirty="0"/>
              <a:t> (e.g., to fix configuration issues).</a:t>
            </a:r>
          </a:p>
          <a:p>
            <a:pPr algn="just">
              <a:buFont typeface="Wingdings" pitchFamily="2" charset="2"/>
              <a:buChar char="ü"/>
            </a:pPr>
            <a:r>
              <a:rPr lang="en-US" sz="3200" dirty="0"/>
              <a:t>A single VM state can be </a:t>
            </a:r>
            <a:r>
              <a:rPr lang="en-US" sz="3200" b="1" dirty="0"/>
              <a:t>reused multiple times</a:t>
            </a:r>
            <a:r>
              <a:rPr lang="en-US" sz="3200" dirty="0"/>
              <a:t> (e.g., for dynamic content distribution).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1524000" y="1447800"/>
            <a:ext cx="6172200" cy="5029200"/>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19200"/>
            <a:ext cx="8610600" cy="6353354"/>
          </a:xfrm>
          <a:prstGeom prst="rect">
            <a:avLst/>
          </a:prstGeom>
        </p:spPr>
        <p:txBody>
          <a:bodyPr wrap="square">
            <a:spAutoFit/>
          </a:bodyPr>
          <a:lstStyle/>
          <a:p>
            <a:pPr algn="just"/>
            <a:r>
              <a:rPr lang="en-US" sz="2800" b="1" u="sng" dirty="0"/>
              <a:t>3.2.2 Binary Translation with Full Virtualization</a:t>
            </a:r>
          </a:p>
          <a:p>
            <a:pPr algn="just"/>
            <a:r>
              <a:rPr lang="en-US" sz="2800" b="1" dirty="0"/>
              <a:t>Categories of Hardware Virtualization</a:t>
            </a:r>
          </a:p>
          <a:p>
            <a:pPr algn="just"/>
            <a:r>
              <a:rPr lang="en-US" sz="2800" b="1" dirty="0"/>
              <a:t>Two Types</a:t>
            </a:r>
            <a:r>
              <a:rPr lang="en-US" sz="2800" dirty="0"/>
              <a:t>:</a:t>
            </a:r>
          </a:p>
          <a:p>
            <a:pPr lvl="1" algn="just"/>
            <a:r>
              <a:rPr lang="en-US" sz="2800" b="1" dirty="0"/>
              <a:t>1.Full Virtualization</a:t>
            </a:r>
            <a:endParaRPr lang="en-US" sz="2800" dirty="0"/>
          </a:p>
          <a:p>
            <a:pPr lvl="1" algn="just"/>
            <a:r>
              <a:rPr lang="en-US" sz="2800" b="1" dirty="0"/>
              <a:t>2.Host-Based Virtualization</a:t>
            </a:r>
            <a:endParaRPr lang="en-US" sz="2800" dirty="0"/>
          </a:p>
          <a:p>
            <a:pPr algn="just"/>
            <a:r>
              <a:rPr lang="en-US" sz="2800" b="1" u="sng" dirty="0"/>
              <a:t>1.Full Virtualization</a:t>
            </a:r>
          </a:p>
          <a:p>
            <a:pPr algn="just"/>
            <a:r>
              <a:rPr lang="en-US" sz="2800" b="1" dirty="0"/>
              <a:t>No Modification Needed</a:t>
            </a:r>
            <a:r>
              <a:rPr lang="en-US" sz="2800" dirty="0"/>
              <a:t>: The host OS remains unchanged.</a:t>
            </a:r>
          </a:p>
          <a:p>
            <a:pPr algn="just"/>
            <a:r>
              <a:rPr lang="en-US" sz="2800" b="1" dirty="0"/>
              <a:t>Uses Binary Translation</a:t>
            </a:r>
            <a:r>
              <a:rPr lang="en-US" sz="2800" dirty="0"/>
              <a:t>:</a:t>
            </a:r>
          </a:p>
          <a:p>
            <a:pPr lvl="1" algn="just"/>
            <a:r>
              <a:rPr lang="en-US" sz="2800" dirty="0"/>
              <a:t>Traps and virtualizes </a:t>
            </a:r>
            <a:r>
              <a:rPr lang="en-US" sz="2800" b="1" dirty="0"/>
              <a:t>sensitive, non </a:t>
            </a:r>
            <a:r>
              <a:rPr lang="en-US" sz="2800" b="1" dirty="0" err="1"/>
              <a:t>virtualizable</a:t>
            </a:r>
            <a:r>
              <a:rPr lang="en-US" sz="2800" b="1" dirty="0"/>
              <a:t> instructions</a:t>
            </a:r>
            <a:r>
              <a:rPr lang="en-US" sz="2800" dirty="0"/>
              <a:t>.</a:t>
            </a:r>
          </a:p>
          <a:p>
            <a:pPr algn="just"/>
            <a:r>
              <a:rPr lang="en-US" sz="2800" b="1" dirty="0"/>
              <a:t>Guest OS Structure</a:t>
            </a:r>
            <a:r>
              <a:rPr lang="en-US" sz="2800" dirty="0"/>
              <a:t>:</a:t>
            </a:r>
          </a:p>
          <a:p>
            <a:pPr lvl="1" algn="just"/>
            <a:r>
              <a:rPr lang="en-US" sz="2800" dirty="0"/>
              <a:t>Composed of </a:t>
            </a:r>
            <a:r>
              <a:rPr lang="en-US" sz="2800" b="1" dirty="0"/>
              <a:t>critical and noncritical instructions</a:t>
            </a:r>
            <a:r>
              <a:rPr lang="en-US" sz="2800" dirty="0"/>
              <a:t>.</a:t>
            </a:r>
          </a:p>
          <a:p>
            <a:pPr algn="just"/>
            <a:endParaRPr lang="en-US" sz="2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85800" y="1582341"/>
            <a:ext cx="8305800" cy="4832092"/>
          </a:xfrm>
          <a:prstGeom prst="rect">
            <a:avLst/>
          </a:prstGeom>
        </p:spPr>
        <p:txBody>
          <a:bodyPr wrap="square">
            <a:spAutoFit/>
          </a:bodyPr>
          <a:lstStyle/>
          <a:p>
            <a:pPr algn="just"/>
            <a:r>
              <a:rPr lang="en-US" sz="2800" b="1" dirty="0"/>
              <a:t>3.2.2.1 Full Virtualization</a:t>
            </a:r>
          </a:p>
          <a:p>
            <a:pPr algn="just">
              <a:buFont typeface="Wingdings" pitchFamily="2" charset="2"/>
              <a:buChar char="ü"/>
            </a:pPr>
            <a:r>
              <a:rPr lang="en-US" sz="2800" b="1" dirty="0"/>
              <a:t>Execution of Instructions</a:t>
            </a:r>
            <a:r>
              <a:rPr lang="en-US" sz="2800" dirty="0"/>
              <a:t>:</a:t>
            </a:r>
          </a:p>
          <a:p>
            <a:pPr lvl="1" algn="just">
              <a:buFont typeface="Wingdings" pitchFamily="2" charset="2"/>
              <a:buChar char="ü"/>
            </a:pPr>
            <a:r>
              <a:rPr lang="en-US" sz="2800" b="1" dirty="0"/>
              <a:t>Noncritical instructions</a:t>
            </a:r>
            <a:r>
              <a:rPr lang="en-US" sz="2800" dirty="0"/>
              <a:t> run directly on hardware.</a:t>
            </a:r>
          </a:p>
          <a:p>
            <a:pPr lvl="1" algn="just">
              <a:buFont typeface="Wingdings" pitchFamily="2" charset="2"/>
              <a:buChar char="ü"/>
            </a:pPr>
            <a:r>
              <a:rPr lang="en-US" sz="2800" b="1" dirty="0"/>
              <a:t>Critical instructions</a:t>
            </a:r>
            <a:r>
              <a:rPr lang="en-US" sz="2800" dirty="0"/>
              <a:t> are trapped and emulated by the </a:t>
            </a:r>
            <a:r>
              <a:rPr lang="en-US" sz="2800" b="1" dirty="0"/>
              <a:t>Virtual Machine Monitor (VMM)</a:t>
            </a:r>
            <a:r>
              <a:rPr lang="en-US" sz="2800" dirty="0"/>
              <a:t>.</a:t>
            </a:r>
          </a:p>
          <a:p>
            <a:pPr algn="just">
              <a:buFont typeface="Wingdings" pitchFamily="2" charset="2"/>
              <a:buChar char="ü"/>
            </a:pPr>
            <a:r>
              <a:rPr lang="en-US" sz="2800" b="1" dirty="0"/>
              <a:t>Trapping Critical Instructions</a:t>
            </a:r>
            <a:r>
              <a:rPr lang="en-US" sz="2800" dirty="0"/>
              <a:t>:</a:t>
            </a:r>
          </a:p>
          <a:p>
            <a:pPr lvl="1" algn="just">
              <a:buFont typeface="Wingdings" pitchFamily="2" charset="2"/>
              <a:buChar char="ü"/>
            </a:pPr>
            <a:r>
              <a:rPr lang="en-US" sz="2800" dirty="0"/>
              <a:t>Only critical instructions are trapped because </a:t>
            </a:r>
            <a:r>
              <a:rPr lang="en-US" sz="2800" b="1" dirty="0"/>
              <a:t>binary translation</a:t>
            </a:r>
            <a:r>
              <a:rPr lang="en-US" sz="2800" dirty="0"/>
              <a:t> can cause </a:t>
            </a:r>
            <a:r>
              <a:rPr lang="en-US" sz="2800" b="1" dirty="0"/>
              <a:t>high performance overhead</a:t>
            </a:r>
            <a:r>
              <a:rPr lang="en-US" sz="2800" dirty="0"/>
              <a:t>.</a:t>
            </a:r>
          </a:p>
          <a:p>
            <a:pPr lvl="1" algn="just"/>
            <a:r>
              <a:rPr lang="en-US" sz="2800" b="1" dirty="0"/>
              <a:t>Noncritical instructions</a:t>
            </a:r>
            <a:r>
              <a:rPr lang="en-US" sz="2800" dirty="0"/>
              <a:t> do not impact security or hardware control.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524000"/>
            <a:ext cx="8305800" cy="3539430"/>
          </a:xfrm>
          <a:prstGeom prst="rect">
            <a:avLst/>
          </a:prstGeom>
        </p:spPr>
        <p:txBody>
          <a:bodyPr wrap="square">
            <a:spAutoFit/>
          </a:bodyPr>
          <a:lstStyle/>
          <a:p>
            <a:r>
              <a:rPr lang="en-US" sz="3200" b="1" dirty="0"/>
              <a:t>2.Host-Based Virtualization</a:t>
            </a:r>
          </a:p>
          <a:p>
            <a:pPr>
              <a:buFont typeface="Wingdings" pitchFamily="2" charset="2"/>
              <a:buChar char="ü"/>
            </a:pPr>
            <a:r>
              <a:rPr lang="en-US" sz="3200" b="1" dirty="0"/>
              <a:t>Involves Two OS Layers</a:t>
            </a:r>
            <a:r>
              <a:rPr lang="en-US" sz="3200" dirty="0"/>
              <a:t>:</a:t>
            </a:r>
          </a:p>
          <a:p>
            <a:pPr lvl="1">
              <a:buFont typeface="Wingdings" pitchFamily="2" charset="2"/>
              <a:buChar char="ü"/>
            </a:pPr>
            <a:r>
              <a:rPr lang="en-US" sz="3200" b="1" dirty="0"/>
              <a:t>Host OS</a:t>
            </a:r>
            <a:r>
              <a:rPr lang="en-US" sz="3200" dirty="0"/>
              <a:t> (runs directly on hardware).</a:t>
            </a:r>
          </a:p>
          <a:p>
            <a:pPr lvl="1">
              <a:buFont typeface="Wingdings" pitchFamily="2" charset="2"/>
              <a:buChar char="ü"/>
            </a:pPr>
            <a:r>
              <a:rPr lang="en-US" sz="3200" b="1" dirty="0"/>
              <a:t>Guest OS</a:t>
            </a:r>
            <a:r>
              <a:rPr lang="en-US" sz="3200" dirty="0"/>
              <a:t> (runs on virtualization software).</a:t>
            </a:r>
          </a:p>
          <a:p>
            <a:pPr>
              <a:buFont typeface="Wingdings" pitchFamily="2" charset="2"/>
              <a:buChar char="ü"/>
            </a:pPr>
            <a:r>
              <a:rPr lang="en-US" sz="3200" b="1" dirty="0"/>
              <a:t>Virtualization Layer</a:t>
            </a:r>
            <a:r>
              <a:rPr lang="en-US" sz="3200" dirty="0"/>
              <a:t>:</a:t>
            </a:r>
          </a:p>
          <a:p>
            <a:pPr lvl="1">
              <a:buFont typeface="Wingdings" pitchFamily="2" charset="2"/>
              <a:buChar char="ü"/>
            </a:pPr>
            <a:r>
              <a:rPr lang="en-US" sz="3200" dirty="0"/>
              <a:t>Sits between the host OS and guest OS.</a:t>
            </a:r>
          </a:p>
          <a:p>
            <a:pPr lvl="1">
              <a:buFont typeface="Wingdings" pitchFamily="2" charset="2"/>
              <a:buChar char="ü"/>
            </a:pPr>
            <a:r>
              <a:rPr lang="en-US" sz="3200" dirty="0"/>
              <a:t>Manages interactions between the two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2050" name="Rectangle 2"/>
          <p:cNvSpPr>
            <a:spLocks noChangeArrowheads="1"/>
          </p:cNvSpPr>
          <p:nvPr/>
        </p:nvSpPr>
        <p:spPr bwMode="auto">
          <a:xfrm>
            <a:off x="304801" y="1600200"/>
            <a:ext cx="84582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800" b="1" i="0" u="sng" strike="noStrike" cap="none" normalizeH="0" baseline="0" dirty="0">
                <a:ln>
                  <a:noFill/>
                </a:ln>
                <a:solidFill>
                  <a:schemeClr val="tx1"/>
                </a:solidFill>
                <a:effectLst/>
                <a:latin typeface="Arial" charset="0"/>
                <a:cs typeface="Arial" charset="0"/>
              </a:rPr>
              <a:t>Performance and Security Considerations</a:t>
            </a:r>
            <a:r>
              <a:rPr kumimoji="0" lang="en-US" sz="28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Running </a:t>
            </a:r>
            <a:r>
              <a:rPr kumimoji="0" lang="en-US" sz="2400" b="1" i="0" u="none" strike="noStrike" cap="none" normalizeH="0" baseline="0" dirty="0">
                <a:ln>
                  <a:noFill/>
                </a:ln>
                <a:solidFill>
                  <a:schemeClr val="tx1"/>
                </a:solidFill>
                <a:effectLst/>
                <a:latin typeface="Arial" charset="0"/>
                <a:cs typeface="Arial" charset="0"/>
              </a:rPr>
              <a:t>noncritical instructions</a:t>
            </a:r>
            <a:r>
              <a:rPr kumimoji="0" lang="en-US" sz="2400" b="0" i="0" u="none" strike="noStrike" cap="none" normalizeH="0" baseline="0" dirty="0">
                <a:ln>
                  <a:noFill/>
                </a:ln>
                <a:solidFill>
                  <a:schemeClr val="tx1"/>
                </a:solidFill>
                <a:effectLst/>
                <a:latin typeface="Arial" charset="0"/>
                <a:cs typeface="Arial" charset="0"/>
              </a:rPr>
              <a:t> on hardware improves </a:t>
            </a:r>
            <a:r>
              <a:rPr kumimoji="0" lang="en-US" sz="2400" b="1" i="0" u="none" strike="noStrike" cap="none" normalizeH="0" baseline="0" dirty="0">
                <a:ln>
                  <a:noFill/>
                </a:ln>
                <a:solidFill>
                  <a:schemeClr val="tx1"/>
                </a:solidFill>
                <a:effectLst/>
                <a:latin typeface="Arial" charset="0"/>
                <a:cs typeface="Arial" charset="0"/>
              </a:rPr>
              <a:t>efficiency</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Ensuring that </a:t>
            </a:r>
            <a:r>
              <a:rPr kumimoji="0" lang="en-US" sz="2400" b="1" i="0" u="none" strike="noStrike" cap="none" normalizeH="0" baseline="0" dirty="0">
                <a:ln>
                  <a:noFill/>
                </a:ln>
                <a:solidFill>
                  <a:schemeClr val="tx1"/>
                </a:solidFill>
                <a:effectLst/>
                <a:latin typeface="Arial" charset="0"/>
                <a:cs typeface="Arial" charset="0"/>
              </a:rPr>
              <a:t>critical instructions</a:t>
            </a:r>
            <a:r>
              <a:rPr kumimoji="0" lang="en-US" sz="2400" b="0" i="0" u="none" strike="noStrike" cap="none" normalizeH="0" baseline="0" dirty="0">
                <a:ln>
                  <a:noFill/>
                </a:ln>
                <a:solidFill>
                  <a:schemeClr val="tx1"/>
                </a:solidFill>
                <a:effectLst/>
                <a:latin typeface="Arial" charset="0"/>
                <a:cs typeface="Arial" charset="0"/>
              </a:rPr>
              <a:t> are handled by the VMM enhances </a:t>
            </a:r>
            <a:r>
              <a:rPr kumimoji="0" lang="en-US" sz="2400" b="1" i="0" u="none" strike="noStrike" cap="none" normalizeH="0" baseline="0" dirty="0">
                <a:ln>
                  <a:noFill/>
                </a:ln>
                <a:solidFill>
                  <a:schemeClr val="tx1"/>
                </a:solidFill>
                <a:effectLst/>
                <a:latin typeface="Arial" charset="0"/>
                <a:cs typeface="Arial" charset="0"/>
              </a:rPr>
              <a:t>system security</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Approaches to Full Virtualization</a:t>
            </a:r>
            <a:r>
              <a:rPr kumimoji="0" lang="en-US" sz="24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Hypervisor-based</a:t>
            </a:r>
            <a:r>
              <a:rPr kumimoji="0" lang="en-US" sz="2400" b="0" i="0" u="none" strike="noStrike" cap="none" normalizeH="0" baseline="0" dirty="0">
                <a:ln>
                  <a:noFill/>
                </a:ln>
                <a:solidFill>
                  <a:schemeClr val="tx1"/>
                </a:solidFill>
                <a:effectLst/>
                <a:latin typeface="Arial" charset="0"/>
                <a:cs typeface="Arial" charset="0"/>
              </a:rPr>
              <a:t> approach.</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VMM-based</a:t>
            </a:r>
            <a:r>
              <a:rPr kumimoji="0" lang="en-US" sz="2400" b="0" i="0" u="none" strike="noStrike" cap="none" normalizeH="0" baseline="0" dirty="0">
                <a:ln>
                  <a:noFill/>
                </a:ln>
                <a:solidFill>
                  <a:schemeClr val="tx1"/>
                </a:solidFill>
                <a:effectLst/>
                <a:latin typeface="Arial" charset="0"/>
                <a:cs typeface="Arial" charset="0"/>
              </a:rPr>
              <a:t> approach.</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371600"/>
            <a:ext cx="8382000" cy="5632311"/>
          </a:xfrm>
          <a:prstGeom prst="rect">
            <a:avLst/>
          </a:prstGeom>
        </p:spPr>
        <p:txBody>
          <a:bodyPr wrap="square">
            <a:spAutoFit/>
          </a:bodyPr>
          <a:lstStyle/>
          <a:p>
            <a:pPr algn="just"/>
            <a:r>
              <a:rPr lang="en-US" sz="2400" b="1" dirty="0"/>
              <a:t>3.2.2.2 Binary Translation of Guest OS Requests Using a VMM</a:t>
            </a:r>
          </a:p>
          <a:p>
            <a:pPr algn="just"/>
            <a:r>
              <a:rPr lang="en-US" sz="2400" b="1" dirty="0"/>
              <a:t>Implementation by VMware</a:t>
            </a:r>
            <a:r>
              <a:rPr lang="en-US" sz="2400" dirty="0"/>
              <a:t>:</a:t>
            </a:r>
          </a:p>
          <a:p>
            <a:pPr lvl="1" algn="just">
              <a:buFont typeface="Wingdings" pitchFamily="2" charset="2"/>
              <a:buChar char="ü"/>
            </a:pPr>
            <a:r>
              <a:rPr lang="en-US" sz="2400" dirty="0"/>
              <a:t>VMware and other companies use this approach for full virtualization.</a:t>
            </a:r>
          </a:p>
          <a:p>
            <a:pPr lvl="1" algn="just">
              <a:buFont typeface="Wingdings" pitchFamily="2" charset="2"/>
              <a:buChar char="ü"/>
            </a:pPr>
            <a:r>
              <a:rPr lang="en-US" sz="2400" dirty="0"/>
              <a:t>The </a:t>
            </a:r>
            <a:r>
              <a:rPr lang="en-US" sz="2400" b="1" dirty="0"/>
              <a:t>Virtual Machine Monitor (VMM)</a:t>
            </a:r>
            <a:r>
              <a:rPr lang="en-US" sz="2400" dirty="0"/>
              <a:t> is placed at </a:t>
            </a:r>
            <a:r>
              <a:rPr lang="en-US" sz="2400" b="1" dirty="0"/>
              <a:t>Ring 0</a:t>
            </a:r>
            <a:r>
              <a:rPr lang="en-US" sz="2400" dirty="0"/>
              <a:t>.</a:t>
            </a:r>
          </a:p>
          <a:p>
            <a:pPr lvl="1" algn="just">
              <a:buFont typeface="Wingdings" pitchFamily="2" charset="2"/>
              <a:buChar char="ü"/>
            </a:pPr>
            <a:r>
              <a:rPr lang="en-US" sz="2400" dirty="0"/>
              <a:t>The </a:t>
            </a:r>
            <a:r>
              <a:rPr lang="en-US" sz="2400" b="1" dirty="0"/>
              <a:t>Guest OS</a:t>
            </a:r>
            <a:r>
              <a:rPr lang="en-US" sz="2400" dirty="0"/>
              <a:t> runs at </a:t>
            </a:r>
            <a:r>
              <a:rPr lang="en-US" sz="2400" b="1" dirty="0"/>
              <a:t>Ring 1</a:t>
            </a:r>
            <a:r>
              <a:rPr lang="en-US" sz="2400" dirty="0"/>
              <a:t>.</a:t>
            </a:r>
          </a:p>
          <a:p>
            <a:pPr algn="just"/>
            <a:r>
              <a:rPr lang="en-US" sz="2400" b="1" dirty="0"/>
              <a:t>Binary Translation Process</a:t>
            </a:r>
            <a:r>
              <a:rPr lang="en-US" sz="2400" dirty="0"/>
              <a:t>:</a:t>
            </a:r>
          </a:p>
          <a:p>
            <a:pPr lvl="1" algn="just">
              <a:buFont typeface="Wingdings" pitchFamily="2" charset="2"/>
              <a:buChar char="ü"/>
            </a:pPr>
            <a:r>
              <a:rPr lang="en-US" sz="2400" dirty="0"/>
              <a:t>The </a:t>
            </a:r>
            <a:r>
              <a:rPr lang="en-US" sz="2400" b="1" dirty="0"/>
              <a:t>VMM scans</a:t>
            </a:r>
            <a:r>
              <a:rPr lang="en-US" sz="2400" dirty="0"/>
              <a:t> the instruction stream.</a:t>
            </a:r>
          </a:p>
          <a:p>
            <a:pPr lvl="1" algn="just">
              <a:buFont typeface="Wingdings" pitchFamily="2" charset="2"/>
              <a:buChar char="ü"/>
            </a:pPr>
            <a:r>
              <a:rPr lang="en-US" sz="2400" dirty="0"/>
              <a:t>It identifies </a:t>
            </a:r>
            <a:r>
              <a:rPr lang="en-US" sz="2400" b="1" dirty="0"/>
              <a:t>privileged, control-sensitive, and behavior-sensitive instructions</a:t>
            </a:r>
            <a:r>
              <a:rPr lang="en-US" sz="2400" dirty="0"/>
              <a:t>.</a:t>
            </a:r>
          </a:p>
          <a:p>
            <a:pPr lvl="1" algn="just">
              <a:buFont typeface="Wingdings" pitchFamily="2" charset="2"/>
              <a:buChar char="ü"/>
            </a:pPr>
            <a:r>
              <a:rPr lang="en-US" sz="2400" dirty="0"/>
              <a:t>These instructions are </a:t>
            </a:r>
            <a:r>
              <a:rPr lang="en-US" sz="2400" b="1" dirty="0"/>
              <a:t>trapped and emulated</a:t>
            </a:r>
            <a:r>
              <a:rPr lang="en-US" sz="2400" dirty="0"/>
              <a:t> by the VMM using </a:t>
            </a:r>
            <a:r>
              <a:rPr lang="en-US" sz="2400" b="1" dirty="0"/>
              <a:t>binary translation</a:t>
            </a:r>
            <a:r>
              <a:rPr lang="en-US" sz="2400" dirty="0"/>
              <a:t>.</a:t>
            </a:r>
          </a:p>
          <a:p>
            <a:pPr algn="just"/>
            <a:r>
              <a:rPr lang="en-US" sz="2400" b="1" dirty="0"/>
              <a:t>Decoupling of Guest OS</a:t>
            </a:r>
            <a:r>
              <a:rPr lang="en-US" sz="2400" dirty="0"/>
              <a:t>:</a:t>
            </a:r>
          </a:p>
          <a:p>
            <a:pPr lvl="1" algn="just">
              <a:buFont typeface="Wingdings" pitchFamily="2" charset="2"/>
              <a:buChar char="ü"/>
            </a:pPr>
            <a:r>
              <a:rPr lang="en-US" sz="2400" dirty="0"/>
              <a:t>The guest OS is </a:t>
            </a:r>
            <a:r>
              <a:rPr lang="en-US" sz="2400" b="1" dirty="0"/>
              <a:t>completely separated</a:t>
            </a:r>
            <a:r>
              <a:rPr lang="en-US" sz="2400" dirty="0"/>
              <a:t> from the hardware.</a:t>
            </a:r>
          </a:p>
          <a:p>
            <a:pPr lvl="1" algn="just">
              <a:buFont typeface="Wingdings" pitchFamily="2" charset="2"/>
              <a:buChar char="ü"/>
            </a:pPr>
            <a:r>
              <a:rPr lang="en-US" sz="2400" dirty="0"/>
              <a:t>It is </a:t>
            </a:r>
            <a:r>
              <a:rPr lang="en-US" sz="2400" b="1" dirty="0"/>
              <a:t>unaware</a:t>
            </a:r>
            <a:r>
              <a:rPr lang="en-US" sz="2400" dirty="0"/>
              <a:t> that it is being virtualized.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58370" name="Picture 2"/>
          <p:cNvPicPr>
            <a:picLocks noChangeAspect="1" noChangeArrowheads="1"/>
          </p:cNvPicPr>
          <p:nvPr/>
        </p:nvPicPr>
        <p:blipFill>
          <a:blip r:embed="rId3"/>
          <a:srcRect/>
          <a:stretch>
            <a:fillRect/>
          </a:stretch>
        </p:blipFill>
        <p:spPr bwMode="auto">
          <a:xfrm>
            <a:off x="1524000" y="1524000"/>
            <a:ext cx="5997556" cy="5029200"/>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443841"/>
            <a:ext cx="8382000" cy="4524315"/>
          </a:xfrm>
          <a:prstGeom prst="rect">
            <a:avLst/>
          </a:prstGeom>
        </p:spPr>
        <p:txBody>
          <a:bodyPr wrap="square">
            <a:spAutoFit/>
          </a:bodyPr>
          <a:lstStyle/>
          <a:p>
            <a:pPr algn="just"/>
            <a:r>
              <a:rPr lang="en-US" sz="2400" b="1" dirty="0"/>
              <a:t>Performance Considerations</a:t>
            </a:r>
            <a:r>
              <a:rPr lang="en-US" sz="2400" dirty="0"/>
              <a:t>:</a:t>
            </a:r>
          </a:p>
          <a:p>
            <a:pPr lvl="1" algn="just">
              <a:buFont typeface="Wingdings" pitchFamily="2" charset="2"/>
              <a:buChar char="ü"/>
            </a:pPr>
            <a:r>
              <a:rPr lang="en-US" sz="2400" dirty="0"/>
              <a:t>Binary translation is </a:t>
            </a:r>
            <a:r>
              <a:rPr lang="en-US" sz="2400" b="1" dirty="0"/>
              <a:t>time-consuming</a:t>
            </a:r>
            <a:r>
              <a:rPr lang="en-US" sz="2400" dirty="0"/>
              <a:t>, impacting performance.</a:t>
            </a:r>
          </a:p>
          <a:p>
            <a:pPr lvl="1" algn="just">
              <a:buFont typeface="Wingdings" pitchFamily="2" charset="2"/>
              <a:buChar char="ü"/>
            </a:pPr>
            <a:r>
              <a:rPr lang="en-US" sz="2400" b="1" dirty="0"/>
              <a:t>I/O-intensive applications</a:t>
            </a:r>
            <a:r>
              <a:rPr lang="en-US" sz="2400" dirty="0"/>
              <a:t> face major performance challenges.</a:t>
            </a:r>
          </a:p>
          <a:p>
            <a:pPr algn="just"/>
            <a:r>
              <a:rPr lang="en-US" sz="2400" b="1" dirty="0"/>
              <a:t>Optimization via Code Caching</a:t>
            </a:r>
            <a:r>
              <a:rPr lang="en-US" sz="2400" dirty="0"/>
              <a:t>:</a:t>
            </a:r>
          </a:p>
          <a:p>
            <a:pPr marL="914400" lvl="1" indent="-457200" algn="just">
              <a:buFont typeface="Wingdings" pitchFamily="2" charset="2"/>
              <a:buChar char="ü"/>
            </a:pPr>
            <a:r>
              <a:rPr lang="en-US" sz="2400" dirty="0"/>
              <a:t>A </a:t>
            </a:r>
            <a:r>
              <a:rPr lang="en-US" sz="2400" b="1" dirty="0"/>
              <a:t>code cache</a:t>
            </a:r>
            <a:r>
              <a:rPr lang="en-US" sz="2400" dirty="0"/>
              <a:t> is used to store translated frequently used ("hot") instructions.</a:t>
            </a:r>
          </a:p>
          <a:p>
            <a:pPr marL="914400" lvl="1" indent="-457200" algn="just">
              <a:buFont typeface="Wingdings" pitchFamily="2" charset="2"/>
              <a:buChar char="ü"/>
            </a:pPr>
            <a:r>
              <a:rPr lang="en-US" sz="2400" dirty="0"/>
              <a:t>Improves performance but </a:t>
            </a:r>
            <a:r>
              <a:rPr lang="en-US" sz="2400" b="1" dirty="0"/>
              <a:t>increases memory usage</a:t>
            </a:r>
            <a:r>
              <a:rPr lang="en-US" sz="2400" dirty="0"/>
              <a:t>.</a:t>
            </a:r>
          </a:p>
          <a:p>
            <a:pPr marL="457200" indent="-457200" algn="just">
              <a:buFont typeface="Wingdings" pitchFamily="2" charset="2"/>
              <a:buChar char="ü"/>
            </a:pPr>
            <a:r>
              <a:rPr lang="en-US" sz="2400" b="1" dirty="0"/>
              <a:t>Performance Metrics</a:t>
            </a:r>
            <a:r>
              <a:rPr lang="en-US" sz="2400" dirty="0"/>
              <a:t>:</a:t>
            </a:r>
          </a:p>
          <a:p>
            <a:pPr lvl="1" algn="just">
              <a:buFont typeface="Wingdings" pitchFamily="2" charset="2"/>
              <a:buChar char="ü"/>
            </a:pPr>
            <a:r>
              <a:rPr lang="en-US" sz="2400" dirty="0"/>
              <a:t>On </a:t>
            </a:r>
            <a:r>
              <a:rPr lang="en-US" sz="2400" b="1" dirty="0"/>
              <a:t>x86 architecture</a:t>
            </a:r>
            <a:r>
              <a:rPr lang="en-US" sz="2400" dirty="0"/>
              <a:t>, full virtualization achieves </a:t>
            </a:r>
            <a:r>
              <a:rPr lang="en-US" sz="2400" b="1" dirty="0"/>
              <a:t>80% to 97%</a:t>
            </a:r>
            <a:r>
              <a:rPr lang="en-US" sz="2400" dirty="0"/>
              <a:t> of the host machine’s performance.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609600" y="1447799"/>
            <a:ext cx="8153400" cy="5262979"/>
          </a:xfrm>
          <a:prstGeom prst="rect">
            <a:avLst/>
          </a:prstGeom>
        </p:spPr>
        <p:txBody>
          <a:bodyPr wrap="square">
            <a:spAutoFit/>
          </a:bodyPr>
          <a:lstStyle/>
          <a:p>
            <a:pPr algn="just"/>
            <a:r>
              <a:rPr lang="en-US" sz="2400" b="1" dirty="0"/>
              <a:t>3.2.2.3 Host-Based Virtualization Architecture</a:t>
            </a:r>
          </a:p>
          <a:p>
            <a:pPr algn="just"/>
            <a:r>
              <a:rPr lang="en-US" sz="2400" b="1" dirty="0"/>
              <a:t>Architecture Overview</a:t>
            </a:r>
            <a:r>
              <a:rPr lang="en-US" sz="2400" dirty="0"/>
              <a:t>:</a:t>
            </a:r>
          </a:p>
          <a:p>
            <a:pPr lvl="1" algn="just">
              <a:buFont typeface="Arial" pitchFamily="34" charset="0"/>
              <a:buChar char="•"/>
            </a:pPr>
            <a:r>
              <a:rPr lang="en-US" sz="2400" dirty="0"/>
              <a:t>A </a:t>
            </a:r>
            <a:r>
              <a:rPr lang="en-US" sz="2400" b="1" dirty="0"/>
              <a:t>virtualization layer</a:t>
            </a:r>
            <a:r>
              <a:rPr lang="en-US" sz="2400" dirty="0"/>
              <a:t> is installed </a:t>
            </a:r>
            <a:r>
              <a:rPr lang="en-US" sz="2400" b="1" dirty="0"/>
              <a:t>on top of the host OS</a:t>
            </a:r>
            <a:r>
              <a:rPr lang="en-US" sz="2400" dirty="0"/>
              <a:t>.</a:t>
            </a:r>
          </a:p>
          <a:p>
            <a:pPr lvl="1" algn="just">
              <a:buFont typeface="Arial" pitchFamily="34" charset="0"/>
              <a:buChar char="•"/>
            </a:pPr>
            <a:r>
              <a:rPr lang="en-US" sz="2400" dirty="0"/>
              <a:t>The </a:t>
            </a:r>
            <a:r>
              <a:rPr lang="en-US" sz="2400" b="1" dirty="0"/>
              <a:t>host OS manages hardware</a:t>
            </a:r>
            <a:r>
              <a:rPr lang="en-US" sz="2400" dirty="0"/>
              <a:t> and provides necessary services.</a:t>
            </a:r>
          </a:p>
          <a:p>
            <a:pPr lvl="1" algn="just">
              <a:buFont typeface="Arial" pitchFamily="34" charset="0"/>
              <a:buChar char="•"/>
            </a:pPr>
            <a:r>
              <a:rPr lang="en-US" sz="2400" dirty="0"/>
              <a:t>Guest </a:t>
            </a:r>
            <a:r>
              <a:rPr lang="en-US" sz="2400" dirty="0" err="1"/>
              <a:t>OSes</a:t>
            </a:r>
            <a:r>
              <a:rPr lang="en-US" sz="2400" dirty="0"/>
              <a:t> run on top of the </a:t>
            </a:r>
            <a:r>
              <a:rPr lang="en-US" sz="2400" b="1" dirty="0"/>
              <a:t>virtualization layer</a:t>
            </a:r>
            <a:r>
              <a:rPr lang="en-US" sz="2400" dirty="0"/>
              <a:t>.</a:t>
            </a:r>
          </a:p>
          <a:p>
            <a:pPr lvl="1" algn="just">
              <a:buFont typeface="Arial" pitchFamily="34" charset="0"/>
              <a:buChar char="•"/>
            </a:pPr>
            <a:r>
              <a:rPr lang="en-US" sz="2400" dirty="0"/>
              <a:t>Some applications run inside </a:t>
            </a:r>
            <a:r>
              <a:rPr lang="en-US" sz="2400" b="1" dirty="0"/>
              <a:t>VMs</a:t>
            </a:r>
            <a:r>
              <a:rPr lang="en-US" sz="2400" dirty="0"/>
              <a:t>, while others run directly on the host OS.</a:t>
            </a:r>
          </a:p>
          <a:p>
            <a:pPr algn="just"/>
            <a:r>
              <a:rPr lang="en-US" sz="2400" b="1" dirty="0"/>
              <a:t>Advantages of Host-Based Virtualization</a:t>
            </a:r>
            <a:r>
              <a:rPr lang="en-US" sz="2400" dirty="0"/>
              <a:t>:</a:t>
            </a:r>
          </a:p>
          <a:p>
            <a:pPr lvl="1" algn="just">
              <a:buFont typeface="Arial" pitchFamily="34" charset="0"/>
              <a:buChar char="•"/>
            </a:pPr>
            <a:r>
              <a:rPr lang="en-US" sz="2400" b="1" dirty="0"/>
              <a:t>No modification required</a:t>
            </a:r>
            <a:r>
              <a:rPr lang="en-US" sz="2400" dirty="0"/>
              <a:t> for the host OS.</a:t>
            </a:r>
          </a:p>
          <a:p>
            <a:pPr lvl="1" algn="just">
              <a:buFont typeface="Arial" pitchFamily="34" charset="0"/>
              <a:buChar char="•"/>
            </a:pPr>
            <a:r>
              <a:rPr lang="en-US" sz="2400" b="1" dirty="0"/>
              <a:t>Simplifies VM design</a:t>
            </a:r>
            <a:r>
              <a:rPr lang="en-US" sz="2400" dirty="0"/>
              <a:t> by using host OS services (e.g., device drivers, low-level functions).</a:t>
            </a:r>
          </a:p>
          <a:p>
            <a:pPr lvl="1" algn="just">
              <a:buFont typeface="Arial" pitchFamily="34" charset="0"/>
              <a:buChar char="•"/>
            </a:pPr>
            <a:r>
              <a:rPr lang="en-US" sz="2400" b="1" dirty="0"/>
              <a:t>Easy deployment</a:t>
            </a:r>
            <a:r>
              <a:rPr lang="en-US" sz="2400" dirty="0"/>
              <a:t> due to compatibility with existing OS configurations.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0418" name="Rectangle 2"/>
          <p:cNvSpPr>
            <a:spLocks noChangeArrowheads="1"/>
          </p:cNvSpPr>
          <p:nvPr/>
        </p:nvSpPr>
        <p:spPr bwMode="auto">
          <a:xfrm>
            <a:off x="381000" y="1676400"/>
            <a:ext cx="82296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Performance Limitations</a:t>
            </a:r>
            <a:r>
              <a:rPr kumimoji="0" lang="en-US" sz="24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Involves </a:t>
            </a:r>
            <a:r>
              <a:rPr kumimoji="0" lang="en-US" sz="2400" b="1" i="0" u="none" strike="noStrike" cap="none" normalizeH="0" baseline="0" dirty="0">
                <a:ln>
                  <a:noFill/>
                </a:ln>
                <a:solidFill>
                  <a:schemeClr val="tx1"/>
                </a:solidFill>
                <a:effectLst/>
                <a:latin typeface="Arial" charset="0"/>
                <a:cs typeface="Arial" charset="0"/>
              </a:rPr>
              <a:t>four layers of mapping</a:t>
            </a:r>
            <a:r>
              <a:rPr kumimoji="0" lang="en-US" sz="2400" b="0" i="0" u="none" strike="noStrike" cap="none" normalizeH="0" baseline="0" dirty="0">
                <a:ln>
                  <a:noFill/>
                </a:ln>
                <a:solidFill>
                  <a:schemeClr val="tx1"/>
                </a:solidFill>
                <a:effectLst/>
                <a:latin typeface="Arial" charset="0"/>
                <a:cs typeface="Arial" charset="0"/>
              </a:rPr>
              <a:t> when applications request hardware access, causing </a:t>
            </a:r>
            <a:r>
              <a:rPr kumimoji="0" lang="en-US" sz="2400" b="1" i="0" u="none" strike="noStrike" cap="none" normalizeH="0" baseline="0" dirty="0">
                <a:ln>
                  <a:noFill/>
                </a:ln>
                <a:solidFill>
                  <a:schemeClr val="tx1"/>
                </a:solidFill>
                <a:effectLst/>
                <a:latin typeface="Arial" charset="0"/>
                <a:cs typeface="Arial" charset="0"/>
              </a:rPr>
              <a:t>significant performance degradation</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Lower performance compared to </a:t>
            </a:r>
            <a:r>
              <a:rPr kumimoji="0" lang="en-US" sz="2400" b="1" i="0" u="none" strike="noStrike" cap="none" normalizeH="0" baseline="0" dirty="0">
                <a:ln>
                  <a:noFill/>
                </a:ln>
                <a:solidFill>
                  <a:schemeClr val="tx1"/>
                </a:solidFill>
                <a:effectLst/>
                <a:latin typeface="Arial" charset="0"/>
                <a:cs typeface="Arial" charset="0"/>
              </a:rPr>
              <a:t>hypervisor/VMM-based virtualization</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sng" strike="noStrike" cap="none" normalizeH="0" baseline="0" dirty="0">
                <a:ln>
                  <a:noFill/>
                </a:ln>
                <a:solidFill>
                  <a:schemeClr val="tx1"/>
                </a:solidFill>
                <a:effectLst/>
                <a:latin typeface="Arial" charset="0"/>
                <a:cs typeface="Arial" charset="0"/>
              </a:rPr>
              <a:t>Binary Translation Requirement</a:t>
            </a:r>
            <a:r>
              <a:rPr kumimoji="0" lang="en-US" sz="24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If the </a:t>
            </a:r>
            <a:r>
              <a:rPr kumimoji="0" lang="en-US" sz="2400" b="1" i="0" u="none" strike="noStrike" cap="none" normalizeH="0" baseline="0" dirty="0">
                <a:ln>
                  <a:noFill/>
                </a:ln>
                <a:solidFill>
                  <a:schemeClr val="tx1"/>
                </a:solidFill>
                <a:effectLst/>
                <a:latin typeface="Arial" charset="0"/>
                <a:cs typeface="Arial" charset="0"/>
              </a:rPr>
              <a:t>guest OS ISA differs</a:t>
            </a:r>
            <a:r>
              <a:rPr kumimoji="0" lang="en-US" sz="2400" b="0" i="0" u="none" strike="noStrike" cap="none" normalizeH="0" baseline="0" dirty="0">
                <a:ln>
                  <a:noFill/>
                </a:ln>
                <a:solidFill>
                  <a:schemeClr val="tx1"/>
                </a:solidFill>
                <a:effectLst/>
                <a:latin typeface="Arial" charset="0"/>
                <a:cs typeface="Arial" charset="0"/>
              </a:rPr>
              <a:t> from the </a:t>
            </a:r>
            <a:r>
              <a:rPr kumimoji="0" lang="en-US" sz="2400" b="1" i="0" u="none" strike="noStrike" cap="none" normalizeH="0" baseline="0" dirty="0">
                <a:ln>
                  <a:noFill/>
                </a:ln>
                <a:solidFill>
                  <a:schemeClr val="tx1"/>
                </a:solidFill>
                <a:effectLst/>
                <a:latin typeface="Arial" charset="0"/>
                <a:cs typeface="Arial" charset="0"/>
              </a:rPr>
              <a:t>hardware ISA</a:t>
            </a:r>
            <a:r>
              <a:rPr kumimoji="0" lang="en-US" sz="2400" b="0" i="0" u="none" strike="noStrike" cap="none" normalizeH="0" baseline="0" dirty="0">
                <a:ln>
                  <a:noFill/>
                </a:ln>
                <a:solidFill>
                  <a:schemeClr val="tx1"/>
                </a:solidFill>
                <a:effectLst/>
                <a:latin typeface="Arial" charset="0"/>
                <a:cs typeface="Arial" charset="0"/>
              </a:rPr>
              <a:t>, </a:t>
            </a:r>
            <a:r>
              <a:rPr kumimoji="0" lang="en-US" sz="2400" b="1" i="0" u="none" strike="noStrike" cap="none" normalizeH="0" baseline="0" dirty="0">
                <a:ln>
                  <a:noFill/>
                </a:ln>
                <a:solidFill>
                  <a:schemeClr val="tx1"/>
                </a:solidFill>
                <a:effectLst/>
                <a:latin typeface="Arial" charset="0"/>
                <a:cs typeface="Arial" charset="0"/>
              </a:rPr>
              <a:t>binary translation</a:t>
            </a:r>
            <a:r>
              <a:rPr kumimoji="0" lang="en-US" sz="2400" b="0" i="0" u="none" strike="noStrike" cap="none" normalizeH="0" baseline="0" dirty="0">
                <a:ln>
                  <a:noFill/>
                </a:ln>
                <a:solidFill>
                  <a:schemeClr val="tx1"/>
                </a:solidFill>
                <a:effectLst/>
                <a:latin typeface="Arial" charset="0"/>
                <a:cs typeface="Arial" charset="0"/>
              </a:rPr>
              <a:t> is necessary.</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Further decreases performance, making host-based virtualization </a:t>
            </a:r>
            <a:r>
              <a:rPr kumimoji="0" lang="en-US" sz="2400" b="1" i="0" u="none" strike="noStrike" cap="none" normalizeH="0" baseline="0" dirty="0">
                <a:ln>
                  <a:noFill/>
                </a:ln>
                <a:solidFill>
                  <a:schemeClr val="tx1"/>
                </a:solidFill>
                <a:effectLst/>
                <a:latin typeface="Arial" charset="0"/>
                <a:cs typeface="Arial" charset="0"/>
              </a:rPr>
              <a:t>less practical</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371600"/>
            <a:ext cx="7924800" cy="4832092"/>
          </a:xfrm>
          <a:prstGeom prst="rect">
            <a:avLst/>
          </a:prstGeom>
        </p:spPr>
        <p:txBody>
          <a:bodyPr wrap="square">
            <a:spAutoFit/>
          </a:bodyPr>
          <a:lstStyle/>
          <a:p>
            <a:pPr algn="just"/>
            <a:r>
              <a:rPr lang="en-US" sz="2800" b="1" u="sng" dirty="0"/>
              <a:t>3.2.3 Para-Virtualization with Compiler Support</a:t>
            </a:r>
          </a:p>
          <a:p>
            <a:pPr algn="just"/>
            <a:r>
              <a:rPr lang="en-US" sz="2800" b="1" dirty="0"/>
              <a:t>Definition and Modification Requirements</a:t>
            </a:r>
            <a:r>
              <a:rPr lang="en-US" sz="2800" dirty="0"/>
              <a:t>:</a:t>
            </a:r>
          </a:p>
          <a:p>
            <a:pPr lvl="1" algn="just">
              <a:buFont typeface="Wingdings" pitchFamily="2" charset="2"/>
              <a:buChar char="ü"/>
            </a:pPr>
            <a:r>
              <a:rPr lang="en-US" sz="2800" b="1" dirty="0"/>
              <a:t>Para-virtualization</a:t>
            </a:r>
            <a:r>
              <a:rPr lang="en-US" sz="2800" dirty="0"/>
              <a:t> requires </a:t>
            </a:r>
            <a:r>
              <a:rPr lang="en-US" sz="2800" b="1" dirty="0"/>
              <a:t>modification of the guest OS</a:t>
            </a:r>
            <a:r>
              <a:rPr lang="en-US" sz="2800" dirty="0"/>
              <a:t>.</a:t>
            </a:r>
          </a:p>
          <a:p>
            <a:pPr lvl="1" algn="just">
              <a:buFont typeface="Wingdings" pitchFamily="2" charset="2"/>
              <a:buChar char="ü"/>
            </a:pPr>
            <a:r>
              <a:rPr lang="en-US" sz="2800" dirty="0"/>
              <a:t>Special </a:t>
            </a:r>
            <a:r>
              <a:rPr lang="en-US" sz="2800" b="1" dirty="0"/>
              <a:t>APIs</a:t>
            </a:r>
            <a:r>
              <a:rPr lang="en-US" sz="2800" dirty="0"/>
              <a:t> are introduced, affecting </a:t>
            </a:r>
            <a:r>
              <a:rPr lang="en-US" sz="2800" b="1" dirty="0"/>
              <a:t>both the OS kernel and user applications</a:t>
            </a:r>
            <a:r>
              <a:rPr lang="en-US" sz="2800" dirty="0"/>
              <a:t>.</a:t>
            </a:r>
          </a:p>
          <a:p>
            <a:pPr algn="just"/>
            <a:r>
              <a:rPr lang="en-US" sz="2800" b="1" dirty="0"/>
              <a:t>Performance Considerations</a:t>
            </a:r>
            <a:r>
              <a:rPr lang="en-US" sz="2800" dirty="0"/>
              <a:t>:</a:t>
            </a:r>
          </a:p>
          <a:p>
            <a:pPr lvl="1" algn="just">
              <a:buFont typeface="Wingdings" pitchFamily="2" charset="2"/>
              <a:buChar char="ü"/>
            </a:pPr>
            <a:r>
              <a:rPr lang="en-US" sz="2800" dirty="0"/>
              <a:t>Virtualization often causes </a:t>
            </a:r>
            <a:r>
              <a:rPr lang="en-US" sz="2800" b="1" dirty="0"/>
              <a:t>performance degradation</a:t>
            </a:r>
            <a:r>
              <a:rPr lang="en-US" sz="2800" dirty="0"/>
              <a:t>.</a:t>
            </a:r>
          </a:p>
          <a:p>
            <a:pPr lvl="1" algn="just">
              <a:buFont typeface="Wingdings" pitchFamily="2" charset="2"/>
              <a:buChar char="ü"/>
            </a:pPr>
            <a:r>
              <a:rPr lang="en-US" sz="2800" dirty="0"/>
              <a:t>Para-virtualization </a:t>
            </a:r>
            <a:r>
              <a:rPr lang="en-US" sz="2800" b="1" dirty="0"/>
              <a:t>reduces overhead</a:t>
            </a:r>
            <a:r>
              <a:rPr lang="en-US" sz="2800" dirty="0"/>
              <a:t> by modifying only the </a:t>
            </a:r>
            <a:r>
              <a:rPr lang="en-US" sz="2800" b="1" dirty="0"/>
              <a:t>guest OS kernel</a:t>
            </a:r>
            <a:r>
              <a:rPr lang="en-US" sz="28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1371600" y="1447800"/>
            <a:ext cx="5362575" cy="4559300"/>
          </a:xfrm>
          <a:prstGeom prst="rect">
            <a:avLst/>
          </a:prstGeom>
          <a:noFill/>
          <a:ln w="9525">
            <a:noFill/>
            <a:miter lim="800000"/>
            <a:headEnd/>
            <a:tailEnd/>
          </a:ln>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4514" name="Picture 2"/>
          <p:cNvPicPr>
            <a:picLocks noChangeAspect="1" noChangeArrowheads="1"/>
          </p:cNvPicPr>
          <p:nvPr/>
        </p:nvPicPr>
        <p:blipFill>
          <a:blip r:embed="rId3"/>
          <a:srcRect/>
          <a:stretch>
            <a:fillRect/>
          </a:stretch>
        </p:blipFill>
        <p:spPr bwMode="auto">
          <a:xfrm>
            <a:off x="1676400" y="1295400"/>
            <a:ext cx="5508720" cy="5157398"/>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447800"/>
            <a:ext cx="8534400" cy="4524315"/>
          </a:xfrm>
          <a:prstGeom prst="rect">
            <a:avLst/>
          </a:prstGeom>
        </p:spPr>
        <p:txBody>
          <a:bodyPr wrap="square">
            <a:spAutoFit/>
          </a:bodyPr>
          <a:lstStyle/>
          <a:p>
            <a:r>
              <a:rPr lang="en-US" sz="2400" b="1" dirty="0"/>
              <a:t>Para-Virtualized VM Architecture</a:t>
            </a:r>
            <a:r>
              <a:rPr lang="en-US" sz="2400" dirty="0"/>
              <a:t>:</a:t>
            </a:r>
          </a:p>
          <a:p>
            <a:pPr marL="914400" lvl="1" indent="-457200">
              <a:buFont typeface="Arial" pitchFamily="34" charset="0"/>
              <a:buChar char="•"/>
            </a:pPr>
            <a:r>
              <a:rPr lang="en-US" sz="2400" dirty="0"/>
              <a:t>The guest OS is </a:t>
            </a:r>
            <a:r>
              <a:rPr lang="en-US" sz="2400" b="1" dirty="0" err="1"/>
              <a:t>para</a:t>
            </a:r>
            <a:r>
              <a:rPr lang="en-US" sz="2400" b="1" dirty="0"/>
              <a:t>-virtualized</a:t>
            </a:r>
            <a:r>
              <a:rPr lang="en-US" sz="2400" dirty="0"/>
              <a:t> to interact efficiently with the hypervisor.</a:t>
            </a:r>
          </a:p>
          <a:p>
            <a:pPr marL="914400" lvl="1" indent="-457200">
              <a:buFont typeface="Arial" pitchFamily="34" charset="0"/>
              <a:buChar char="•"/>
            </a:pPr>
            <a:r>
              <a:rPr lang="en-US" sz="2400" dirty="0"/>
              <a:t>An </a:t>
            </a:r>
            <a:r>
              <a:rPr lang="en-US" sz="2400" b="1" dirty="0"/>
              <a:t>intelligent compiler</a:t>
            </a:r>
            <a:r>
              <a:rPr lang="en-US" sz="2400" dirty="0"/>
              <a:t> assists by replacing </a:t>
            </a:r>
            <a:r>
              <a:rPr lang="en-US" sz="2400" b="1" dirty="0" err="1"/>
              <a:t>nonvirtualizable</a:t>
            </a:r>
            <a:r>
              <a:rPr lang="en-US" sz="2400" b="1" dirty="0"/>
              <a:t> instructions</a:t>
            </a:r>
            <a:r>
              <a:rPr lang="en-US" sz="2400" dirty="0"/>
              <a:t> with </a:t>
            </a:r>
            <a:r>
              <a:rPr lang="en-US" sz="2400" b="1" dirty="0" err="1"/>
              <a:t>hypercalls</a:t>
            </a:r>
            <a:r>
              <a:rPr lang="en-US" sz="2400" dirty="0"/>
              <a:t>.</a:t>
            </a:r>
          </a:p>
          <a:p>
            <a:r>
              <a:rPr lang="en-US" sz="2400" b="1" dirty="0"/>
              <a:t>Instruction Execution Rings in x86 Architecture</a:t>
            </a:r>
            <a:r>
              <a:rPr lang="en-US" sz="2400" dirty="0"/>
              <a:t>:</a:t>
            </a:r>
          </a:p>
          <a:p>
            <a:pPr lvl="1">
              <a:buFont typeface="Arial" pitchFamily="34" charset="0"/>
              <a:buChar char="•"/>
            </a:pPr>
            <a:r>
              <a:rPr lang="en-US" sz="2400" b="1" dirty="0"/>
              <a:t>Ring 0</a:t>
            </a:r>
            <a:r>
              <a:rPr lang="en-US" sz="2400" dirty="0"/>
              <a:t>: Executes </a:t>
            </a:r>
            <a:r>
              <a:rPr lang="en-US" sz="2400" b="1" dirty="0"/>
              <a:t>privileged OS instructions</a:t>
            </a:r>
            <a:r>
              <a:rPr lang="en-US" sz="2400" dirty="0"/>
              <a:t> (manages hardware).</a:t>
            </a:r>
          </a:p>
          <a:p>
            <a:pPr lvl="1">
              <a:buFont typeface="Arial" pitchFamily="34" charset="0"/>
              <a:buChar char="•"/>
            </a:pPr>
            <a:r>
              <a:rPr lang="en-US" sz="2400" b="1" dirty="0"/>
              <a:t>Ring 1 &amp; 2</a:t>
            </a:r>
            <a:r>
              <a:rPr lang="en-US" sz="2400" dirty="0"/>
              <a:t>: Typically unused in modern </a:t>
            </a:r>
            <a:r>
              <a:rPr lang="en-US" sz="2400" dirty="0" err="1"/>
              <a:t>OSes</a:t>
            </a:r>
            <a:r>
              <a:rPr lang="en-US" sz="2400" dirty="0"/>
              <a:t>.</a:t>
            </a:r>
          </a:p>
          <a:p>
            <a:pPr lvl="1">
              <a:buFont typeface="Arial" pitchFamily="34" charset="0"/>
              <a:buChar char="•"/>
            </a:pPr>
            <a:r>
              <a:rPr lang="en-US" sz="2400" b="1" dirty="0"/>
              <a:t>Ring 3</a:t>
            </a:r>
            <a:r>
              <a:rPr lang="en-US" sz="2400" dirty="0"/>
              <a:t>: Executes </a:t>
            </a:r>
            <a:r>
              <a:rPr lang="en-US" sz="2400" b="1" dirty="0"/>
              <a:t>user-level applications</a:t>
            </a:r>
            <a:r>
              <a:rPr lang="en-US" sz="2400" dirty="0"/>
              <a:t>.</a:t>
            </a:r>
          </a:p>
          <a:p>
            <a:r>
              <a:rPr lang="en-US" sz="2400" b="1" dirty="0"/>
              <a:t>Example of Para-Virtualization</a:t>
            </a:r>
            <a:r>
              <a:rPr lang="en-US" sz="2400" dirty="0"/>
              <a:t>:</a:t>
            </a:r>
          </a:p>
          <a:p>
            <a:pPr lvl="1"/>
            <a:r>
              <a:rPr lang="en-US" sz="2400" b="1" dirty="0"/>
              <a:t>KVM (Kernel-based Virtual Machine)</a:t>
            </a:r>
            <a:r>
              <a:rPr lang="en-US" sz="2400" dirty="0"/>
              <a:t> is a well-known example.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5538" name="Picture 2"/>
          <p:cNvPicPr>
            <a:picLocks noChangeAspect="1" noChangeArrowheads="1"/>
          </p:cNvPicPr>
          <p:nvPr/>
        </p:nvPicPr>
        <p:blipFill>
          <a:blip r:embed="rId3"/>
          <a:srcRect/>
          <a:stretch>
            <a:fillRect/>
          </a:stretch>
        </p:blipFill>
        <p:spPr bwMode="auto">
          <a:xfrm>
            <a:off x="2057400" y="1447800"/>
            <a:ext cx="5237258" cy="494030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6561" name="Rectangle 1"/>
          <p:cNvSpPr>
            <a:spLocks noChangeArrowheads="1"/>
          </p:cNvSpPr>
          <p:nvPr/>
        </p:nvSpPr>
        <p:spPr bwMode="auto">
          <a:xfrm>
            <a:off x="533400" y="1371600"/>
            <a:ext cx="7924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800" b="1" u="sng" dirty="0"/>
              <a:t>3.2.3.2 KVM (Kernel-Based VM)</a:t>
            </a:r>
            <a:endParaRPr lang="en-US" sz="2800" b="1" u="sng" dirty="0">
              <a:latin typeface="Arial" charset="0"/>
              <a:cs typeface="Arial" charset="0"/>
            </a:endParaRPr>
          </a:p>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a:ln>
                  <a:noFill/>
                </a:ln>
                <a:solidFill>
                  <a:schemeClr val="tx1"/>
                </a:solidFill>
                <a:effectLst/>
                <a:latin typeface="Arial" charset="0"/>
                <a:cs typeface="Arial" charset="0"/>
              </a:rPr>
              <a:t>Definition:</a:t>
            </a:r>
            <a:r>
              <a:rPr kumimoji="0" lang="en-US" sz="2000" b="0" i="0" u="none" strike="noStrike" cap="none" normalizeH="0" baseline="0" dirty="0">
                <a:ln>
                  <a:noFill/>
                </a:ln>
                <a:solidFill>
                  <a:schemeClr val="tx1"/>
                </a:solidFill>
                <a:effectLst/>
                <a:latin typeface="Arial" charset="0"/>
                <a:cs typeface="Arial" charset="0"/>
              </a:rPr>
              <a:t> KVM is a Linux </a:t>
            </a:r>
            <a:r>
              <a:rPr kumimoji="0" lang="en-US" sz="2000" b="0" i="0" u="none" strike="noStrike" cap="none" normalizeH="0" baseline="0" dirty="0" err="1">
                <a:ln>
                  <a:noFill/>
                </a:ln>
                <a:solidFill>
                  <a:schemeClr val="tx1"/>
                </a:solidFill>
                <a:effectLst/>
                <a:latin typeface="Arial" charset="0"/>
                <a:cs typeface="Arial" charset="0"/>
              </a:rPr>
              <a:t>para</a:t>
            </a:r>
            <a:r>
              <a:rPr kumimoji="0" lang="en-US" sz="2000" b="0" i="0" u="none" strike="noStrike" cap="none" normalizeH="0" baseline="0" dirty="0">
                <a:ln>
                  <a:noFill/>
                </a:ln>
                <a:solidFill>
                  <a:schemeClr val="tx1"/>
                </a:solidFill>
                <a:effectLst/>
                <a:latin typeface="Arial" charset="0"/>
                <a:cs typeface="Arial" charset="0"/>
              </a:rPr>
              <a:t>-virtualization system integrated into the Linux kernel (version 2.6.20).</a:t>
            </a: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a:ln>
                  <a:noFill/>
                </a:ln>
                <a:solidFill>
                  <a:schemeClr val="tx1"/>
                </a:solidFill>
                <a:effectLst/>
                <a:latin typeface="Arial" charset="0"/>
                <a:cs typeface="Arial" charset="0"/>
              </a:rPr>
              <a:t>Functionality:</a:t>
            </a:r>
            <a:endParaRPr kumimoji="0" lang="en-US" sz="2000" b="0" i="0" u="none" strike="noStrike" cap="none" normalizeH="0" baseline="0" dirty="0">
              <a:ln>
                <a:noFill/>
              </a:ln>
              <a:solidFill>
                <a:schemeClr val="tx1"/>
              </a:solidFill>
              <a:effectLst/>
              <a:latin typeface="Arial" charset="0"/>
              <a:cs typeface="Arial"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a:ln>
                  <a:noFill/>
                </a:ln>
                <a:solidFill>
                  <a:schemeClr val="tx1"/>
                </a:solidFill>
                <a:effectLst/>
                <a:latin typeface="Arial" charset="0"/>
                <a:cs typeface="Arial" charset="0"/>
              </a:rPr>
              <a:t>Utilizes the existing Linux kernel for memory management and scheduling.</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a:ln>
                  <a:noFill/>
                </a:ln>
                <a:solidFill>
                  <a:schemeClr val="tx1"/>
                </a:solidFill>
                <a:effectLst/>
                <a:latin typeface="Arial" charset="0"/>
                <a:cs typeface="Arial" charset="0"/>
              </a:rPr>
              <a:t>Handles virtualization tasks separately, making it simpler than a full hypervisor.</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Type:</a:t>
            </a:r>
            <a:r>
              <a:rPr kumimoji="0" lang="en-US" sz="2000" b="0" i="0" u="none" strike="noStrike" cap="none" normalizeH="0" baseline="0" dirty="0">
                <a:ln>
                  <a:noFill/>
                </a:ln>
                <a:solidFill>
                  <a:schemeClr val="tx1"/>
                </a:solidFill>
                <a:effectLst/>
                <a:latin typeface="Arial" charset="0"/>
                <a:cs typeface="Arial" charset="0"/>
              </a:rPr>
              <a:t> Hardware-assisted </a:t>
            </a:r>
            <a:r>
              <a:rPr kumimoji="0" lang="en-US" sz="2000" b="0" i="0" u="none" strike="noStrike" cap="none" normalizeH="0" baseline="0" dirty="0" err="1">
                <a:ln>
                  <a:noFill/>
                </a:ln>
                <a:solidFill>
                  <a:schemeClr val="tx1"/>
                </a:solidFill>
                <a:effectLst/>
                <a:latin typeface="Arial" charset="0"/>
                <a:cs typeface="Arial" charset="0"/>
              </a:rPr>
              <a:t>para</a:t>
            </a:r>
            <a:r>
              <a:rPr kumimoji="0" lang="en-US" sz="2000" b="0" i="0" u="none" strike="noStrike" cap="none" normalizeH="0" baseline="0" dirty="0">
                <a:ln>
                  <a:noFill/>
                </a:ln>
                <a:solidFill>
                  <a:schemeClr val="tx1"/>
                </a:solidFill>
                <a:effectLst/>
                <a:latin typeface="Arial" charset="0"/>
                <a:cs typeface="Arial" charset="0"/>
              </a:rPr>
              <a:t>-virtualization tool.</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Advantages:</a:t>
            </a:r>
            <a:endParaRPr kumimoji="0" lang="en-US" sz="2000" b="0" i="0" u="none" strike="noStrike" cap="none" normalizeH="0" baseline="0" dirty="0">
              <a:ln>
                <a:noFill/>
              </a:ln>
              <a:solidFill>
                <a:schemeClr val="tx1"/>
              </a:solidFill>
              <a:effectLst/>
              <a:latin typeface="Arial" charset="0"/>
              <a:cs typeface="Arial"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a:ln>
                  <a:noFill/>
                </a:ln>
                <a:solidFill>
                  <a:schemeClr val="tx1"/>
                </a:solidFill>
                <a:effectLst/>
                <a:latin typeface="Arial" charset="0"/>
                <a:cs typeface="Arial" charset="0"/>
              </a:rPr>
              <a:t>Enhances performance.</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a:ln>
                  <a:noFill/>
                </a:ln>
                <a:solidFill>
                  <a:schemeClr val="tx1"/>
                </a:solidFill>
                <a:effectLst/>
                <a:latin typeface="Arial" charset="0"/>
                <a:cs typeface="Arial" charset="0"/>
              </a:rPr>
              <a:t>Supports unmodified guest operating systems, including Windows, Linux, Solaris, and UNIX variants.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295400"/>
            <a:ext cx="8229600" cy="5693866"/>
          </a:xfrm>
          <a:prstGeom prst="rect">
            <a:avLst/>
          </a:prstGeom>
        </p:spPr>
        <p:txBody>
          <a:bodyPr wrap="square">
            <a:spAutoFit/>
          </a:bodyPr>
          <a:lstStyle/>
          <a:p>
            <a:pPr algn="just"/>
            <a:r>
              <a:rPr lang="en-US" sz="2400" b="1" u="sng" dirty="0"/>
              <a:t>3.2.3.3 Para-Virtualization with Compiler Support</a:t>
            </a:r>
          </a:p>
          <a:p>
            <a:pPr algn="just"/>
            <a:r>
              <a:rPr lang="en-US" sz="2000" b="1" dirty="0"/>
              <a:t>Definition:</a:t>
            </a:r>
            <a:endParaRPr lang="en-US" sz="2000" dirty="0"/>
          </a:p>
          <a:p>
            <a:pPr algn="just"/>
            <a:r>
              <a:rPr lang="en-US" sz="2000" dirty="0"/>
              <a:t>Unlike full virtualization, which intercepts and emulates privileged instructions at runtime, </a:t>
            </a:r>
            <a:r>
              <a:rPr lang="en-US" sz="2000" dirty="0" err="1"/>
              <a:t>para</a:t>
            </a:r>
            <a:r>
              <a:rPr lang="en-US" sz="2000" dirty="0"/>
              <a:t>-virtualization modifies these instructions at compile time.</a:t>
            </a:r>
          </a:p>
          <a:p>
            <a:pPr algn="just"/>
            <a:r>
              <a:rPr lang="en-US" sz="2000" b="1" dirty="0"/>
              <a:t>How It Works:</a:t>
            </a:r>
            <a:endParaRPr lang="en-US" sz="2000" dirty="0"/>
          </a:p>
          <a:p>
            <a:pPr algn="just"/>
            <a:r>
              <a:rPr lang="en-US" sz="2000" dirty="0"/>
              <a:t>The guest OS kernel is modified to replace privileged and sensitive instructions with </a:t>
            </a:r>
            <a:r>
              <a:rPr lang="en-US" sz="2000" b="1" dirty="0" err="1"/>
              <a:t>hypercalls</a:t>
            </a:r>
            <a:r>
              <a:rPr lang="en-US" sz="2000" dirty="0"/>
              <a:t> to the hypervisor (VMM).</a:t>
            </a:r>
          </a:p>
          <a:p>
            <a:pPr algn="just"/>
            <a:r>
              <a:rPr lang="en-US" sz="2000" b="1" dirty="0" err="1"/>
              <a:t>Xen</a:t>
            </a:r>
            <a:r>
              <a:rPr lang="en-US" sz="2000" dirty="0"/>
              <a:t> follows this </a:t>
            </a:r>
            <a:r>
              <a:rPr lang="en-US" sz="2000" dirty="0" err="1"/>
              <a:t>para</a:t>
            </a:r>
            <a:r>
              <a:rPr lang="en-US" sz="2000" dirty="0"/>
              <a:t>-virtualization model.</a:t>
            </a:r>
          </a:p>
          <a:p>
            <a:pPr algn="just"/>
            <a:r>
              <a:rPr lang="en-US" sz="2000" b="1" dirty="0"/>
              <a:t>Execution Model:</a:t>
            </a:r>
            <a:endParaRPr lang="en-US" sz="2000" dirty="0"/>
          </a:p>
          <a:p>
            <a:pPr algn="just"/>
            <a:r>
              <a:rPr lang="en-US" sz="2000" dirty="0"/>
              <a:t>The guest OS runs at </a:t>
            </a:r>
            <a:r>
              <a:rPr lang="en-US" sz="2000" b="1" dirty="0"/>
              <a:t>Ring 1</a:t>
            </a:r>
            <a:r>
              <a:rPr lang="en-US" sz="2000" dirty="0"/>
              <a:t> instead of </a:t>
            </a:r>
            <a:r>
              <a:rPr lang="en-US" sz="2000" b="1" dirty="0"/>
              <a:t>Ring 0</a:t>
            </a:r>
            <a:r>
              <a:rPr lang="en-US" sz="2000" dirty="0"/>
              <a:t>, meaning it cannot directly execute some privileged instructions.</a:t>
            </a:r>
          </a:p>
          <a:p>
            <a:pPr algn="just"/>
            <a:r>
              <a:rPr lang="en-US" sz="2000" dirty="0"/>
              <a:t>These privileged instructions are handled via </a:t>
            </a:r>
            <a:r>
              <a:rPr lang="en-US" sz="2000" b="1" dirty="0" err="1"/>
              <a:t>hypercalls</a:t>
            </a:r>
            <a:r>
              <a:rPr lang="en-US" sz="2000" dirty="0"/>
              <a:t> to the hypervisor.</a:t>
            </a:r>
          </a:p>
          <a:p>
            <a:pPr algn="just"/>
            <a:r>
              <a:rPr lang="en-US" sz="2000" b="1" dirty="0"/>
              <a:t>Behavior &amp; System Calls:</a:t>
            </a:r>
            <a:endParaRPr lang="en-US" sz="2000" dirty="0"/>
          </a:p>
          <a:p>
            <a:pPr algn="just">
              <a:buFont typeface="Wingdings" pitchFamily="2" charset="2"/>
              <a:buChar char="ü"/>
            </a:pPr>
            <a:r>
              <a:rPr lang="en-US" sz="2000" dirty="0"/>
              <a:t>The modified guest OS still emulates the behavior of the original OS.</a:t>
            </a:r>
          </a:p>
          <a:p>
            <a:pPr algn="just">
              <a:buFont typeface="Wingdings" pitchFamily="2" charset="2"/>
              <a:buChar char="ü"/>
            </a:pPr>
            <a:r>
              <a:rPr lang="en-US" sz="2000" dirty="0"/>
              <a:t>In UNIX systems, system calls involve interrupts or service routines.</a:t>
            </a:r>
          </a:p>
          <a:p>
            <a:pPr algn="just">
              <a:buFont typeface="Wingdings" pitchFamily="2" charset="2"/>
              <a:buChar char="ü"/>
            </a:pPr>
            <a:r>
              <a:rPr lang="en-US" sz="2000" dirty="0" err="1"/>
              <a:t>Xen</a:t>
            </a:r>
            <a:r>
              <a:rPr lang="en-US" sz="2000" dirty="0"/>
              <a:t> uses </a:t>
            </a:r>
            <a:r>
              <a:rPr lang="en-US" sz="2000" b="1" dirty="0"/>
              <a:t>dedicated service routines</a:t>
            </a:r>
            <a:r>
              <a:rPr lang="en-US" sz="2000" dirty="0"/>
              <a:t> for </a:t>
            </a:r>
            <a:r>
              <a:rPr lang="en-US" sz="2000" dirty="0" err="1"/>
              <a:t>hypercalls</a:t>
            </a:r>
            <a:r>
              <a:rPr lang="en-US" sz="2000" dirty="0"/>
              <a:t>.</a:t>
            </a:r>
          </a:p>
          <a:p>
            <a:pPr algn="just"/>
            <a:endParaRPr lang="en-US"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8610" name="Picture 2"/>
          <p:cNvPicPr>
            <a:picLocks noChangeAspect="1" noChangeArrowheads="1"/>
          </p:cNvPicPr>
          <p:nvPr/>
        </p:nvPicPr>
        <p:blipFill>
          <a:blip r:embed="rId3"/>
          <a:srcRect/>
          <a:stretch>
            <a:fillRect/>
          </a:stretch>
        </p:blipFill>
        <p:spPr bwMode="auto">
          <a:xfrm>
            <a:off x="163891" y="1508124"/>
            <a:ext cx="8675309" cy="4793469"/>
          </a:xfrm>
          <a:prstGeom prst="rect">
            <a:avLst/>
          </a:prstGeom>
          <a:noFill/>
          <a:ln w="9525">
            <a:noFill/>
            <a:miter lim="800000"/>
            <a:headEnd/>
            <a:tailEnd/>
          </a:ln>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524001"/>
            <a:ext cx="8382000" cy="5632311"/>
          </a:xfrm>
          <a:prstGeom prst="rect">
            <a:avLst/>
          </a:prstGeom>
        </p:spPr>
        <p:txBody>
          <a:bodyPr wrap="square">
            <a:spAutoFit/>
          </a:bodyPr>
          <a:lstStyle/>
          <a:p>
            <a:pPr algn="just"/>
            <a:r>
              <a:rPr lang="en-US" sz="2400" b="1" u="sng" dirty="0"/>
              <a:t>3.3 VIRTUALIZATION OF CPU, MEMORY, AND I/O DEVICES</a:t>
            </a:r>
          </a:p>
          <a:p>
            <a:pPr algn="just"/>
            <a:r>
              <a:rPr lang="en-US" sz="2400" b="1" dirty="0"/>
              <a:t>Definition:</a:t>
            </a:r>
            <a:endParaRPr lang="en-US" sz="2400" dirty="0"/>
          </a:p>
          <a:p>
            <a:pPr algn="just"/>
            <a:r>
              <a:rPr lang="en-US" sz="2400" dirty="0"/>
              <a:t>A special running mode and instruction set used by processors (e.g., x86) to support virtualization.</a:t>
            </a:r>
          </a:p>
          <a:p>
            <a:pPr algn="just"/>
            <a:r>
              <a:rPr lang="en-US" sz="2400" b="1" dirty="0"/>
              <a:t>Functionality:</a:t>
            </a:r>
            <a:endParaRPr lang="en-US" sz="2400" dirty="0"/>
          </a:p>
          <a:p>
            <a:pPr algn="just">
              <a:buFont typeface="Wingdings" pitchFamily="2" charset="2"/>
              <a:buChar char="ü"/>
            </a:pPr>
            <a:r>
              <a:rPr lang="en-US" sz="2400" dirty="0"/>
              <a:t>The </a:t>
            </a:r>
            <a:r>
              <a:rPr lang="en-US" sz="2400" b="1" dirty="0"/>
              <a:t>VMM (Virtual Machine Monitor)</a:t>
            </a:r>
            <a:r>
              <a:rPr lang="en-US" sz="2400" dirty="0"/>
              <a:t> and </a:t>
            </a:r>
            <a:r>
              <a:rPr lang="en-US" sz="2400" b="1" dirty="0"/>
              <a:t>guest OS</a:t>
            </a:r>
            <a:r>
              <a:rPr lang="en-US" sz="2400" dirty="0"/>
              <a:t> operate in different modes.</a:t>
            </a:r>
          </a:p>
          <a:p>
            <a:pPr algn="just">
              <a:buFont typeface="Wingdings" pitchFamily="2" charset="2"/>
              <a:buChar char="ü"/>
            </a:pPr>
            <a:r>
              <a:rPr lang="en-US" sz="2400" dirty="0"/>
              <a:t>Sensitive instructions from the guest OS and applications are </a:t>
            </a:r>
            <a:r>
              <a:rPr lang="en-US" sz="2400" b="1" dirty="0"/>
              <a:t>trapped</a:t>
            </a:r>
            <a:r>
              <a:rPr lang="en-US" sz="2400" dirty="0"/>
              <a:t> in the VMM.</a:t>
            </a:r>
          </a:p>
          <a:p>
            <a:pPr algn="just">
              <a:buFont typeface="Wingdings" pitchFamily="2" charset="2"/>
              <a:buChar char="ü"/>
            </a:pPr>
            <a:r>
              <a:rPr lang="en-US" sz="2400" b="1" dirty="0"/>
              <a:t>Hardware handles mode switching</a:t>
            </a:r>
            <a:r>
              <a:rPr lang="en-US" sz="2400" dirty="0"/>
              <a:t> and saves processor states automatically.</a:t>
            </a:r>
          </a:p>
          <a:p>
            <a:pPr algn="just"/>
            <a:r>
              <a:rPr lang="en-US" sz="2400" b="1" dirty="0"/>
              <a:t>x86 Architecture Support:</a:t>
            </a:r>
            <a:endParaRPr lang="en-US" sz="2400" dirty="0"/>
          </a:p>
          <a:p>
            <a:pPr algn="just"/>
            <a:r>
              <a:rPr lang="en-US" sz="2400" b="1" dirty="0"/>
              <a:t>Intel</a:t>
            </a:r>
            <a:r>
              <a:rPr lang="en-US" sz="2400" dirty="0"/>
              <a:t> and </a:t>
            </a:r>
            <a:r>
              <a:rPr lang="en-US" sz="2400" b="1" dirty="0"/>
              <a:t>AMD</a:t>
            </a:r>
            <a:r>
              <a:rPr lang="en-US" sz="2400" dirty="0"/>
              <a:t> provide proprietary hardware-assisted virtualization technologies</a:t>
            </a:r>
          </a:p>
          <a:p>
            <a:pPr algn="just"/>
            <a:endParaRPr lang="en-US" sz="24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600200"/>
            <a:ext cx="8458200" cy="5262979"/>
          </a:xfrm>
          <a:prstGeom prst="rect">
            <a:avLst/>
          </a:prstGeom>
        </p:spPr>
        <p:txBody>
          <a:bodyPr wrap="square">
            <a:spAutoFit/>
          </a:bodyPr>
          <a:lstStyle/>
          <a:p>
            <a:pPr algn="just"/>
            <a:r>
              <a:rPr lang="en-US" sz="2800" b="1" u="sng" dirty="0"/>
              <a:t>3.3.1 Hardware Support for Virtualization</a:t>
            </a:r>
          </a:p>
          <a:p>
            <a:pPr algn="just"/>
            <a:r>
              <a:rPr lang="en-US" sz="2800" b="1" dirty="0"/>
              <a:t>Need for Hardware Support:</a:t>
            </a:r>
            <a:endParaRPr lang="en-US" sz="2800" dirty="0"/>
          </a:p>
          <a:p>
            <a:pPr algn="just">
              <a:buFont typeface="Wingdings" pitchFamily="2" charset="2"/>
              <a:buChar char="ü"/>
            </a:pPr>
            <a:r>
              <a:rPr lang="en-US" sz="2800" dirty="0"/>
              <a:t>Modern </a:t>
            </a:r>
            <a:r>
              <a:rPr lang="en-US" sz="2800" dirty="0" err="1"/>
              <a:t>OSes</a:t>
            </a:r>
            <a:r>
              <a:rPr lang="en-US" sz="2800" dirty="0"/>
              <a:t> and processors allow multiple processes to run simultaneously.</a:t>
            </a:r>
          </a:p>
          <a:p>
            <a:pPr algn="just">
              <a:buFont typeface="Wingdings" pitchFamily="2" charset="2"/>
              <a:buChar char="ü"/>
            </a:pPr>
            <a:r>
              <a:rPr lang="en-US" sz="2800" dirty="0"/>
              <a:t>Without a protection mechanism, direct hardware access by different processes could cause system crashes.</a:t>
            </a:r>
          </a:p>
          <a:p>
            <a:pPr algn="just">
              <a:buFont typeface="Wingdings" pitchFamily="2" charset="2"/>
              <a:buChar char="ü"/>
            </a:pPr>
            <a:r>
              <a:rPr lang="en-US" sz="2800" dirty="0"/>
              <a:t>Processors implement </a:t>
            </a:r>
            <a:r>
              <a:rPr lang="en-US" sz="2800" b="1" dirty="0"/>
              <a:t>user mode</a:t>
            </a:r>
            <a:r>
              <a:rPr lang="en-US" sz="2800" dirty="0"/>
              <a:t> and </a:t>
            </a:r>
            <a:r>
              <a:rPr lang="en-US" sz="2800" b="1" dirty="0"/>
              <a:t>supervisor mode</a:t>
            </a:r>
            <a:r>
              <a:rPr lang="en-US" sz="2800" dirty="0"/>
              <a:t> to control hardware access.</a:t>
            </a:r>
          </a:p>
          <a:p>
            <a:pPr algn="just">
              <a:buFont typeface="Wingdings" pitchFamily="2" charset="2"/>
              <a:buChar char="ü"/>
            </a:pPr>
            <a:r>
              <a:rPr lang="en-US" sz="2800" b="1" dirty="0"/>
              <a:t>Privileged instructions</a:t>
            </a:r>
            <a:r>
              <a:rPr lang="en-US" sz="2800" dirty="0"/>
              <a:t> run in supervisor mode, while other instructions are </a:t>
            </a:r>
            <a:r>
              <a:rPr lang="en-US" sz="2800" b="1" dirty="0"/>
              <a:t>unprivileged</a:t>
            </a:r>
            <a:r>
              <a:rPr lang="en-US" sz="2800" dirty="0"/>
              <a:t>.</a:t>
            </a:r>
          </a:p>
          <a:p>
            <a:pPr algn="just"/>
            <a:endParaRPr lang="en-US" sz="28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600200"/>
            <a:ext cx="8915400" cy="2554545"/>
          </a:xfrm>
          <a:prstGeom prst="rect">
            <a:avLst/>
          </a:prstGeom>
        </p:spPr>
        <p:txBody>
          <a:bodyPr wrap="square">
            <a:spAutoFit/>
          </a:bodyPr>
          <a:lstStyle/>
          <a:p>
            <a:r>
              <a:rPr lang="en-US" sz="3200" b="1" dirty="0"/>
              <a:t>Challenges in Virtualized Environments:</a:t>
            </a:r>
            <a:endParaRPr lang="en-US" sz="3200" dirty="0"/>
          </a:p>
          <a:p>
            <a:pPr algn="just">
              <a:buFont typeface="Wingdings" pitchFamily="2" charset="2"/>
              <a:buChar char="ü"/>
            </a:pPr>
            <a:r>
              <a:rPr lang="en-US" sz="3200" dirty="0"/>
              <a:t>More layers in the machine stack make OS and application execution complex.</a:t>
            </a:r>
          </a:p>
          <a:p>
            <a:pPr algn="just">
              <a:buFont typeface="Wingdings" pitchFamily="2" charset="2"/>
              <a:buChar char="ü"/>
            </a:pPr>
            <a:r>
              <a:rPr lang="en-US" sz="3200" dirty="0"/>
              <a:t>Requires additional mechanisms to ensure proper execution.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81000" y="1600200"/>
            <a:ext cx="8382000" cy="4832092"/>
          </a:xfrm>
          <a:prstGeom prst="rect">
            <a:avLst/>
          </a:prstGeom>
        </p:spPr>
        <p:txBody>
          <a:bodyPr wrap="square">
            <a:spAutoFit/>
          </a:bodyPr>
          <a:lstStyle/>
          <a:p>
            <a:pPr algn="just"/>
            <a:r>
              <a:rPr lang="en-US" sz="2800" b="1" u="sng" dirty="0"/>
              <a:t>Examples of Hardware Virtualization Products:</a:t>
            </a:r>
            <a:endParaRPr lang="en-US" sz="2800" u="sng" dirty="0"/>
          </a:p>
          <a:p>
            <a:pPr algn="just"/>
            <a:r>
              <a:rPr lang="en-US" sz="2000" b="1" dirty="0"/>
              <a:t>VMware Workstation:</a:t>
            </a:r>
            <a:endParaRPr lang="en-US" sz="2000" dirty="0"/>
          </a:p>
          <a:p>
            <a:pPr lvl="1" algn="just">
              <a:buFont typeface="Wingdings" pitchFamily="2" charset="2"/>
              <a:buChar char="ü"/>
            </a:pPr>
            <a:r>
              <a:rPr lang="en-US" sz="2000" dirty="0"/>
              <a:t>A VM software suite for </a:t>
            </a:r>
            <a:r>
              <a:rPr lang="en-US" sz="2000" b="1" dirty="0"/>
              <a:t>x86</a:t>
            </a:r>
            <a:r>
              <a:rPr lang="en-US" sz="2000" dirty="0"/>
              <a:t> and </a:t>
            </a:r>
            <a:r>
              <a:rPr lang="en-US" sz="2000" b="1" dirty="0"/>
              <a:t>x86-64</a:t>
            </a:r>
            <a:r>
              <a:rPr lang="en-US" sz="2000" dirty="0"/>
              <a:t> computers.</a:t>
            </a:r>
          </a:p>
          <a:p>
            <a:pPr lvl="1" algn="just">
              <a:buFont typeface="Wingdings" pitchFamily="2" charset="2"/>
              <a:buChar char="ü"/>
            </a:pPr>
            <a:r>
              <a:rPr lang="en-US" sz="2000" dirty="0"/>
              <a:t>Enables multiple virtual machines (VMs) to run simultaneously with the host OS.</a:t>
            </a:r>
          </a:p>
          <a:p>
            <a:pPr lvl="1" algn="just">
              <a:buFont typeface="Wingdings" pitchFamily="2" charset="2"/>
              <a:buChar char="ü"/>
            </a:pPr>
            <a:r>
              <a:rPr lang="en-US" sz="2000" dirty="0"/>
              <a:t>Uses </a:t>
            </a:r>
            <a:r>
              <a:rPr lang="en-US" sz="2000" b="1" dirty="0"/>
              <a:t>host-based virtualization</a:t>
            </a:r>
            <a:r>
              <a:rPr lang="en-US" sz="2000" dirty="0"/>
              <a:t>.</a:t>
            </a:r>
          </a:p>
          <a:p>
            <a:pPr algn="just"/>
            <a:r>
              <a:rPr lang="en-US" sz="2000" b="1" dirty="0" err="1"/>
              <a:t>Xen</a:t>
            </a:r>
            <a:r>
              <a:rPr lang="en-US" sz="2000" b="1" dirty="0"/>
              <a:t> Hypervisor:</a:t>
            </a:r>
            <a:endParaRPr lang="en-US" sz="2000" dirty="0"/>
          </a:p>
          <a:p>
            <a:pPr lvl="1" algn="just">
              <a:buFont typeface="Wingdings" pitchFamily="2" charset="2"/>
              <a:buChar char="ü"/>
            </a:pPr>
            <a:r>
              <a:rPr lang="en-US" sz="2000" dirty="0"/>
              <a:t>Works with </a:t>
            </a:r>
            <a:r>
              <a:rPr lang="en-US" sz="2000" b="1" dirty="0"/>
              <a:t>IA-32, x86-64, Itanium, and PowerPC 970</a:t>
            </a:r>
            <a:r>
              <a:rPr lang="en-US" sz="2000" dirty="0"/>
              <a:t> architectures.</a:t>
            </a:r>
          </a:p>
          <a:p>
            <a:pPr lvl="1" algn="just">
              <a:buFont typeface="Wingdings" pitchFamily="2" charset="2"/>
              <a:buChar char="ü"/>
            </a:pPr>
            <a:r>
              <a:rPr lang="en-US" sz="2000" dirty="0"/>
              <a:t>Modifies Linux to function as the lowest, most privileged layer (hypervisor).</a:t>
            </a:r>
          </a:p>
          <a:p>
            <a:pPr lvl="1" algn="just">
              <a:buFont typeface="Wingdings" pitchFamily="2" charset="2"/>
              <a:buChar char="ü"/>
            </a:pPr>
            <a:r>
              <a:rPr lang="en-US" sz="2000" dirty="0"/>
              <a:t>Runs one or more guest </a:t>
            </a:r>
            <a:r>
              <a:rPr lang="en-US" sz="2000" dirty="0" err="1"/>
              <a:t>OSes</a:t>
            </a:r>
            <a:r>
              <a:rPr lang="en-US" sz="2000" dirty="0"/>
              <a:t> on top of the hypervisor.</a:t>
            </a:r>
          </a:p>
          <a:p>
            <a:pPr algn="just"/>
            <a:r>
              <a:rPr lang="en-US" sz="2000" b="1" dirty="0"/>
              <a:t>KVM (Kernel-Based Virtual Machine):</a:t>
            </a:r>
            <a:endParaRPr lang="en-US" sz="2000" dirty="0"/>
          </a:p>
          <a:p>
            <a:pPr lvl="1" algn="just">
              <a:buFont typeface="Wingdings" pitchFamily="2" charset="2"/>
              <a:buChar char="ü"/>
            </a:pPr>
            <a:r>
              <a:rPr lang="en-US" sz="2000" dirty="0"/>
              <a:t>A Linux kernel virtualization infrastructure.</a:t>
            </a:r>
          </a:p>
          <a:p>
            <a:pPr lvl="1" algn="just">
              <a:buFont typeface="Wingdings" pitchFamily="2" charset="2"/>
              <a:buChar char="ü"/>
            </a:pPr>
            <a:r>
              <a:rPr lang="en-US" sz="2000" dirty="0"/>
              <a:t>Supports </a:t>
            </a:r>
            <a:r>
              <a:rPr lang="en-US" sz="2000" b="1" dirty="0"/>
              <a:t>hardware-assisted virtualization</a:t>
            </a:r>
            <a:r>
              <a:rPr lang="en-US" sz="2000" dirty="0"/>
              <a:t> using </a:t>
            </a:r>
            <a:r>
              <a:rPr lang="en-US" sz="2000" b="1" dirty="0"/>
              <a:t>Intel VT-x</a:t>
            </a:r>
            <a:r>
              <a:rPr lang="en-US" sz="2000" dirty="0"/>
              <a:t> or </a:t>
            </a:r>
            <a:r>
              <a:rPr lang="en-US" sz="2000" b="1" dirty="0"/>
              <a:t>AMD-V</a:t>
            </a:r>
            <a:r>
              <a:rPr lang="en-US" sz="2000" dirty="0"/>
              <a:t>.</a:t>
            </a:r>
          </a:p>
          <a:p>
            <a:pPr lvl="1" algn="just">
              <a:buFont typeface="Wingdings" pitchFamily="2" charset="2"/>
              <a:buChar char="ü"/>
            </a:pPr>
            <a:r>
              <a:rPr lang="en-US" sz="2000" dirty="0"/>
              <a:t>Supports </a:t>
            </a:r>
            <a:r>
              <a:rPr lang="en-US" sz="2000" b="1" dirty="0" err="1"/>
              <a:t>paravirtualization</a:t>
            </a:r>
            <a:r>
              <a:rPr lang="en-US" sz="2000" dirty="0"/>
              <a:t> through the </a:t>
            </a:r>
            <a:r>
              <a:rPr lang="en-US" sz="2000" b="1" dirty="0" err="1"/>
              <a:t>VirtIO</a:t>
            </a:r>
            <a:r>
              <a:rPr lang="en-US" sz="2000" b="1" dirty="0"/>
              <a:t> framework</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143001"/>
            <a:ext cx="8915400" cy="5509200"/>
          </a:xfrm>
          <a:prstGeom prst="rect">
            <a:avLst/>
          </a:prstGeom>
        </p:spPr>
        <p:txBody>
          <a:bodyPr wrap="square">
            <a:spAutoFit/>
          </a:bodyPr>
          <a:lstStyle/>
          <a:p>
            <a:pPr algn="just">
              <a:buFont typeface="Arial" pitchFamily="34" charset="0"/>
              <a:buChar char="•"/>
            </a:pPr>
            <a:r>
              <a:rPr lang="en-US" sz="3200" dirty="0"/>
              <a:t>The main function of the software layer for virtualization is to </a:t>
            </a:r>
            <a:r>
              <a:rPr lang="en-US" sz="3200" dirty="0" err="1"/>
              <a:t>virtualize</a:t>
            </a:r>
            <a:r>
              <a:rPr lang="en-US" sz="3200" dirty="0"/>
              <a:t> the physical hardware of a host machine into virtual resources to be used by the VMs, exclusively. </a:t>
            </a:r>
          </a:p>
          <a:p>
            <a:pPr algn="just">
              <a:buFont typeface="Arial" pitchFamily="34" charset="0"/>
              <a:buChar char="•"/>
            </a:pPr>
            <a:r>
              <a:rPr lang="en-US" sz="3200" dirty="0"/>
              <a:t>The virtualization software creates the abstraction of VMs by interposing a virtualization layer at various levels of a computer system. </a:t>
            </a:r>
          </a:p>
          <a:p>
            <a:pPr algn="just">
              <a:buFont typeface="Arial" pitchFamily="34" charset="0"/>
              <a:buChar char="•"/>
            </a:pPr>
            <a:r>
              <a:rPr lang="en-US" sz="3200" dirty="0"/>
              <a:t>Common </a:t>
            </a:r>
            <a:r>
              <a:rPr lang="en-US" sz="3200" dirty="0" err="1"/>
              <a:t>virtualiza</a:t>
            </a:r>
            <a:r>
              <a:rPr lang="en-US" sz="3200" i="1" dirty="0" err="1"/>
              <a:t>instruction</a:t>
            </a:r>
            <a:r>
              <a:rPr lang="en-US" sz="3200" i="1" dirty="0"/>
              <a:t> set architecture (ISA) level, hardware level, operating system level, library support level, and application </a:t>
            </a:r>
            <a:r>
              <a:rPr lang="en-US" sz="3200" i="1" dirty="0" err="1"/>
              <a:t>lev</a:t>
            </a:r>
            <a:r>
              <a:rPr lang="en-US" sz="3200" dirty="0" err="1"/>
              <a:t>tion</a:t>
            </a:r>
            <a:r>
              <a:rPr lang="en-US" sz="3200" dirty="0"/>
              <a:t> layers include the el.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371600"/>
            <a:ext cx="9144000" cy="3970318"/>
          </a:xfrm>
          <a:prstGeom prst="rect">
            <a:avLst/>
          </a:prstGeom>
        </p:spPr>
        <p:txBody>
          <a:bodyPr wrap="square">
            <a:spAutoFit/>
          </a:bodyPr>
          <a:lstStyle/>
          <a:p>
            <a:r>
              <a:rPr lang="en-US" sz="3600" b="1" u="sng" dirty="0" err="1"/>
              <a:t>VirtIO</a:t>
            </a:r>
            <a:r>
              <a:rPr lang="en-US" sz="3600" b="1" u="sng" dirty="0"/>
              <a:t> Framework Components:</a:t>
            </a:r>
            <a:endParaRPr lang="en-US" sz="3600" u="sng" dirty="0"/>
          </a:p>
          <a:p>
            <a:pPr>
              <a:buFont typeface="Wingdings" pitchFamily="2" charset="2"/>
              <a:buChar char="ü"/>
            </a:pPr>
            <a:r>
              <a:rPr lang="en-US" sz="3600" b="1" dirty="0" err="1"/>
              <a:t>Paravirtual</a:t>
            </a:r>
            <a:r>
              <a:rPr lang="en-US" sz="3600" b="1" dirty="0"/>
              <a:t> Ethernet card</a:t>
            </a:r>
            <a:r>
              <a:rPr lang="en-US" sz="3600" dirty="0"/>
              <a:t> for network connectivity.</a:t>
            </a:r>
          </a:p>
          <a:p>
            <a:pPr>
              <a:buFont typeface="Wingdings" pitchFamily="2" charset="2"/>
              <a:buChar char="ü"/>
            </a:pPr>
            <a:r>
              <a:rPr lang="en-US" sz="3600" b="1" dirty="0"/>
              <a:t>Disk I/O controller</a:t>
            </a:r>
            <a:r>
              <a:rPr lang="en-US" sz="3600" dirty="0"/>
              <a:t> for storage operations.</a:t>
            </a:r>
          </a:p>
          <a:p>
            <a:pPr>
              <a:buFont typeface="Wingdings" pitchFamily="2" charset="2"/>
              <a:buChar char="ü"/>
            </a:pPr>
            <a:r>
              <a:rPr lang="en-US" sz="3600" b="1" dirty="0"/>
              <a:t>Balloon device</a:t>
            </a:r>
            <a:r>
              <a:rPr lang="en-US" sz="3600" dirty="0"/>
              <a:t> for dynamic guest memory management.</a:t>
            </a:r>
          </a:p>
          <a:p>
            <a:pPr>
              <a:buFont typeface="Wingdings" pitchFamily="2" charset="2"/>
              <a:buChar char="ü"/>
            </a:pPr>
            <a:r>
              <a:rPr lang="en-US" sz="3600" b="1" dirty="0"/>
              <a:t>VGA graphics interface</a:t>
            </a:r>
            <a:r>
              <a:rPr lang="en-US" sz="3600" dirty="0"/>
              <a:t> using VMware drivers.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95400"/>
            <a:ext cx="8991600" cy="4401205"/>
          </a:xfrm>
          <a:prstGeom prst="rect">
            <a:avLst/>
          </a:prstGeom>
        </p:spPr>
        <p:txBody>
          <a:bodyPr wrap="square">
            <a:spAutoFit/>
          </a:bodyPr>
          <a:lstStyle/>
          <a:p>
            <a:pPr algn="just"/>
            <a:r>
              <a:rPr lang="en-US" sz="2800" b="1" u="sng" dirty="0"/>
              <a:t>3.3.2 CPU Virtualization</a:t>
            </a:r>
          </a:p>
          <a:p>
            <a:pPr algn="just"/>
            <a:r>
              <a:rPr lang="en-US" sz="2800" b="1" dirty="0"/>
              <a:t>Definition of a VM (Virtual Machine):</a:t>
            </a:r>
            <a:endParaRPr lang="en-US" sz="2800" dirty="0"/>
          </a:p>
          <a:p>
            <a:pPr algn="just">
              <a:buFont typeface="Wingdings" pitchFamily="2" charset="2"/>
              <a:buChar char="ü"/>
            </a:pPr>
            <a:r>
              <a:rPr lang="en-US" sz="2800" dirty="0"/>
              <a:t>A VM replicates a physical computer system.</a:t>
            </a:r>
          </a:p>
          <a:p>
            <a:pPr algn="just">
              <a:buFont typeface="Wingdings" pitchFamily="2" charset="2"/>
              <a:buChar char="ü"/>
            </a:pPr>
            <a:r>
              <a:rPr lang="en-US" sz="2800" dirty="0"/>
              <a:t>Most VM instructions execute directly on the host processor in </a:t>
            </a:r>
            <a:r>
              <a:rPr lang="en-US" sz="2800" b="1" dirty="0"/>
              <a:t>native mode</a:t>
            </a:r>
            <a:r>
              <a:rPr lang="en-US" sz="2800" dirty="0"/>
              <a:t> for efficiency.</a:t>
            </a:r>
          </a:p>
          <a:p>
            <a:pPr algn="just">
              <a:buFont typeface="Wingdings" pitchFamily="2" charset="2"/>
              <a:buChar char="ü"/>
            </a:pPr>
            <a:r>
              <a:rPr lang="en-US" sz="2800" b="1" dirty="0"/>
              <a:t>Unprivileged instructions</a:t>
            </a:r>
            <a:r>
              <a:rPr lang="en-US" sz="2800" dirty="0"/>
              <a:t> run directly on the host machine.</a:t>
            </a:r>
          </a:p>
          <a:p>
            <a:pPr algn="just">
              <a:buFont typeface="Wingdings" pitchFamily="2" charset="2"/>
              <a:buChar char="ü"/>
            </a:pPr>
            <a:r>
              <a:rPr lang="en-US" sz="2800" b="1" dirty="0"/>
              <a:t>Critical instructions</a:t>
            </a:r>
            <a:r>
              <a:rPr lang="en-US" sz="2800" dirty="0"/>
              <a:t> must be carefully managed for correctness and stability.</a:t>
            </a:r>
          </a:p>
          <a:p>
            <a:pPr algn="just">
              <a:buFont typeface="Wingdings" pitchFamily="2" charset="2"/>
              <a:buChar char="ü"/>
            </a:pPr>
            <a:endParaRPr lang="en-US" sz="2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9635" name="Rectangle 3"/>
          <p:cNvSpPr>
            <a:spLocks noChangeArrowheads="1"/>
          </p:cNvSpPr>
          <p:nvPr/>
        </p:nvSpPr>
        <p:spPr bwMode="auto">
          <a:xfrm>
            <a:off x="228600" y="1752600"/>
            <a:ext cx="89154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a:ln>
                  <a:noFill/>
                </a:ln>
                <a:solidFill>
                  <a:schemeClr val="tx1"/>
                </a:solidFill>
                <a:effectLst/>
                <a:latin typeface="Arial" charset="0"/>
                <a:cs typeface="Arial" charset="0"/>
              </a:rPr>
              <a:t>Types of Critical Instructions:</a:t>
            </a:r>
            <a:endParaRPr kumimoji="0" lang="en-US" sz="2400" b="0" i="0" u="none"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400" b="1" i="0" u="none" strike="noStrike" cap="none" normalizeH="0" baseline="0" dirty="0">
                <a:ln>
                  <a:noFill/>
                </a:ln>
                <a:solidFill>
                  <a:schemeClr val="tx1"/>
                </a:solidFill>
                <a:effectLst/>
                <a:latin typeface="Arial" charset="0"/>
                <a:cs typeface="Arial" charset="0"/>
              </a:rPr>
              <a:t>Privileged Instructions:</a:t>
            </a:r>
            <a:endParaRPr kumimoji="0" lang="en-US" sz="2400" b="0" i="0" u="none" strike="noStrike" cap="none" normalizeH="0" baseline="0" dirty="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Execute in </a:t>
            </a:r>
            <a:r>
              <a:rPr kumimoji="0" lang="en-US" sz="2400" b="1" i="0" u="none" strike="noStrike" cap="none" normalizeH="0" baseline="0" dirty="0">
                <a:ln>
                  <a:noFill/>
                </a:ln>
                <a:solidFill>
                  <a:schemeClr val="tx1"/>
                </a:solidFill>
                <a:effectLst/>
                <a:latin typeface="Arial" charset="0"/>
                <a:cs typeface="Arial" charset="0"/>
              </a:rPr>
              <a:t>privileged mode</a:t>
            </a:r>
            <a:r>
              <a:rPr kumimoji="0" lang="en-US" sz="2400" b="0" i="0" u="none" strike="noStrike" cap="none" normalizeH="0" baseline="0" dirty="0">
                <a:ln>
                  <a:noFill/>
                </a:ln>
                <a:solidFill>
                  <a:schemeClr val="tx1"/>
                </a:solidFill>
                <a:effectLst/>
                <a:latin typeface="Arial" charset="0"/>
                <a:cs typeface="Arial" charset="0"/>
              </a:rPr>
              <a:t> and trigger traps if run outside it.</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sz="2400" b="1" i="0" u="none" strike="noStrike" cap="none" normalizeH="0" baseline="0" dirty="0">
                <a:ln>
                  <a:noFill/>
                </a:ln>
                <a:solidFill>
                  <a:schemeClr val="tx1"/>
                </a:solidFill>
                <a:effectLst/>
                <a:latin typeface="Arial" charset="0"/>
                <a:cs typeface="Arial" charset="0"/>
              </a:rPr>
              <a:t>Control-Sensitive Instructions:</a:t>
            </a:r>
            <a:endParaRPr kumimoji="0" lang="en-US" sz="2400" b="0" i="0" u="none" strike="noStrike" cap="none" normalizeH="0" baseline="0" dirty="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Modify the </a:t>
            </a:r>
            <a:r>
              <a:rPr kumimoji="0" lang="en-US" sz="2400" b="1" i="0" u="none" strike="noStrike" cap="none" normalizeH="0" baseline="0" dirty="0">
                <a:ln>
                  <a:noFill/>
                </a:ln>
                <a:solidFill>
                  <a:schemeClr val="tx1"/>
                </a:solidFill>
                <a:effectLst/>
                <a:latin typeface="Arial" charset="0"/>
                <a:cs typeface="Arial" charset="0"/>
              </a:rPr>
              <a:t>configuration of system resources</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sz="2400" b="1" i="0" u="none" strike="noStrike" cap="none" normalizeH="0" baseline="0" dirty="0">
                <a:ln>
                  <a:noFill/>
                </a:ln>
                <a:solidFill>
                  <a:schemeClr val="tx1"/>
                </a:solidFill>
                <a:effectLst/>
                <a:latin typeface="Arial" charset="0"/>
                <a:cs typeface="Arial" charset="0"/>
              </a:rPr>
              <a:t>Behavior-Sensitive Instructions:</a:t>
            </a:r>
            <a:endParaRPr kumimoji="0" lang="en-US" sz="2400" b="0" i="0" u="none" strike="noStrike" cap="none" normalizeH="0" baseline="0" dirty="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Behave differently based on resource configurations (e.g., virtual memory operations).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524000"/>
            <a:ext cx="8382000" cy="3539430"/>
          </a:xfrm>
          <a:prstGeom prst="rect">
            <a:avLst/>
          </a:prstGeom>
        </p:spPr>
        <p:txBody>
          <a:bodyPr wrap="square">
            <a:spAutoFit/>
          </a:bodyPr>
          <a:lstStyle/>
          <a:p>
            <a:pPr algn="just"/>
            <a:r>
              <a:rPr lang="en-US" sz="3200" b="1" u="sng" dirty="0" err="1"/>
              <a:t>Virtualizable</a:t>
            </a:r>
            <a:r>
              <a:rPr lang="en-US" sz="3200" b="1" u="sng" dirty="0"/>
              <a:t> CPU Architecture:</a:t>
            </a:r>
            <a:endParaRPr lang="en-US" sz="3200" u="sng" dirty="0"/>
          </a:p>
          <a:p>
            <a:pPr algn="just">
              <a:buFont typeface="Wingdings" pitchFamily="2" charset="2"/>
              <a:buChar char="ü"/>
            </a:pPr>
            <a:r>
              <a:rPr lang="en-US" sz="3200" dirty="0"/>
              <a:t>A CPU is </a:t>
            </a:r>
            <a:r>
              <a:rPr lang="en-US" sz="3200" b="1" dirty="0" err="1"/>
              <a:t>virtualizable</a:t>
            </a:r>
            <a:r>
              <a:rPr lang="en-US" sz="3200" dirty="0"/>
              <a:t> if it allows a VM to execute unprivileged instructions in </a:t>
            </a:r>
            <a:r>
              <a:rPr lang="en-US" sz="3200" b="1" dirty="0"/>
              <a:t>user mode</a:t>
            </a:r>
            <a:r>
              <a:rPr lang="en-US" sz="3200" dirty="0"/>
              <a:t>, while the </a:t>
            </a:r>
            <a:r>
              <a:rPr lang="en-US" sz="3200" b="1" dirty="0"/>
              <a:t>VMM runs in supervisor mode</a:t>
            </a:r>
            <a:r>
              <a:rPr lang="en-US" sz="3200" dirty="0"/>
              <a:t>.</a:t>
            </a:r>
          </a:p>
          <a:p>
            <a:pPr algn="just">
              <a:buFont typeface="Wingdings" pitchFamily="2" charset="2"/>
              <a:buChar char="ü"/>
            </a:pPr>
            <a:r>
              <a:rPr lang="en-US" sz="3200" b="1" dirty="0"/>
              <a:t>Privileged, control-sensitive, and behavior-sensitive instructions</a:t>
            </a:r>
            <a:r>
              <a:rPr lang="en-US" sz="3200" dirty="0"/>
              <a:t> must be trapped by the VMM for correct execution.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371600"/>
            <a:ext cx="8686800" cy="3539430"/>
          </a:xfrm>
          <a:prstGeom prst="rect">
            <a:avLst/>
          </a:prstGeom>
        </p:spPr>
        <p:txBody>
          <a:bodyPr wrap="square">
            <a:spAutoFit/>
          </a:bodyPr>
          <a:lstStyle/>
          <a:p>
            <a:pPr algn="just"/>
            <a:r>
              <a:rPr lang="en-US" sz="2800" b="1" dirty="0"/>
              <a:t>Virtualization in Different CPU Architectures:</a:t>
            </a:r>
            <a:endParaRPr lang="en-US" sz="2800" dirty="0"/>
          </a:p>
          <a:p>
            <a:pPr algn="just">
              <a:buFont typeface="Wingdings" pitchFamily="2" charset="2"/>
              <a:buChar char="ü"/>
            </a:pPr>
            <a:r>
              <a:rPr lang="en-US" sz="2800" b="1" dirty="0"/>
              <a:t>RISC architectures:</a:t>
            </a:r>
            <a:r>
              <a:rPr lang="en-US" sz="2800" dirty="0"/>
              <a:t> Naturally </a:t>
            </a:r>
            <a:r>
              <a:rPr lang="en-US" sz="2800" dirty="0" err="1"/>
              <a:t>virtualizable</a:t>
            </a:r>
            <a:r>
              <a:rPr lang="en-US" sz="2800" dirty="0"/>
              <a:t> because all sensitive instructions are privileged.</a:t>
            </a:r>
          </a:p>
          <a:p>
            <a:pPr algn="just"/>
            <a:r>
              <a:rPr lang="en-US" sz="2800" b="1" dirty="0"/>
              <a:t>x86 architectures:</a:t>
            </a:r>
            <a:endParaRPr lang="en-US" sz="2800" dirty="0"/>
          </a:p>
          <a:p>
            <a:pPr lvl="1" algn="just">
              <a:buFont typeface="Wingdings" pitchFamily="2" charset="2"/>
              <a:buChar char="ü"/>
            </a:pPr>
            <a:r>
              <a:rPr lang="en-US" sz="2800" dirty="0"/>
              <a:t>Not originally designed for virtualization.</a:t>
            </a:r>
          </a:p>
          <a:p>
            <a:pPr lvl="1" algn="just">
              <a:buFont typeface="Wingdings" pitchFamily="2" charset="2"/>
              <a:buChar char="ü"/>
            </a:pPr>
            <a:r>
              <a:rPr lang="en-US" sz="2800" dirty="0"/>
              <a:t>Some sensitive instructions (e.g., </a:t>
            </a:r>
            <a:r>
              <a:rPr lang="en-US" sz="2800" b="1" dirty="0"/>
              <a:t>SGDT, SMSW</a:t>
            </a:r>
            <a:r>
              <a:rPr lang="en-US" sz="2800" dirty="0"/>
              <a:t>) are </a:t>
            </a:r>
            <a:r>
              <a:rPr lang="en-US" sz="2800" b="1" dirty="0"/>
              <a:t>not privileged</a:t>
            </a:r>
            <a:r>
              <a:rPr lang="en-US" sz="2800" dirty="0"/>
              <a:t>, so they do not trigger traps, making full virtualization difficult.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371600"/>
            <a:ext cx="8839200" cy="5262979"/>
          </a:xfrm>
          <a:prstGeom prst="rect">
            <a:avLst/>
          </a:prstGeom>
        </p:spPr>
        <p:txBody>
          <a:bodyPr wrap="square">
            <a:spAutoFit/>
          </a:bodyPr>
          <a:lstStyle/>
          <a:p>
            <a:pPr algn="just"/>
            <a:r>
              <a:rPr lang="en-US" sz="2400" b="1" dirty="0"/>
              <a:t>System Calls in Virtualized Environments:</a:t>
            </a:r>
            <a:endParaRPr lang="en-US" sz="2400" dirty="0"/>
          </a:p>
          <a:p>
            <a:pPr algn="just"/>
            <a:r>
              <a:rPr lang="en-US" sz="2400" b="1" dirty="0"/>
              <a:t>Native UNIX-like System:</a:t>
            </a:r>
            <a:endParaRPr lang="en-US" sz="2400" dirty="0"/>
          </a:p>
          <a:p>
            <a:pPr lvl="1" algn="just"/>
            <a:r>
              <a:rPr lang="en-US" sz="2400" dirty="0"/>
              <a:t>A system call triggers an </a:t>
            </a:r>
            <a:r>
              <a:rPr lang="en-US" sz="2400" b="1" dirty="0"/>
              <a:t>80h interrupt</a:t>
            </a:r>
            <a:r>
              <a:rPr lang="en-US" sz="2400" dirty="0"/>
              <a:t>, passing control to the OS kernel.</a:t>
            </a:r>
          </a:p>
          <a:p>
            <a:pPr algn="just"/>
            <a:r>
              <a:rPr lang="en-US" sz="2400" b="1" dirty="0" err="1"/>
              <a:t>Paravirtualized</a:t>
            </a:r>
            <a:r>
              <a:rPr lang="en-US" sz="2400" b="1" dirty="0"/>
              <a:t> System (e.g., </a:t>
            </a:r>
            <a:r>
              <a:rPr lang="en-US" sz="2400" b="1" dirty="0" err="1"/>
              <a:t>Xen</a:t>
            </a:r>
            <a:r>
              <a:rPr lang="en-US" sz="2400" b="1" dirty="0"/>
              <a:t>):</a:t>
            </a:r>
            <a:endParaRPr lang="en-US" sz="2400" dirty="0"/>
          </a:p>
          <a:p>
            <a:pPr lvl="1" algn="just">
              <a:buFont typeface="Wingdings" pitchFamily="2" charset="2"/>
              <a:buChar char="ü"/>
            </a:pPr>
            <a:r>
              <a:rPr lang="en-US" sz="2400" dirty="0"/>
              <a:t>The guest OS system call triggers the </a:t>
            </a:r>
            <a:r>
              <a:rPr lang="en-US" sz="2400" b="1" dirty="0"/>
              <a:t>80h interrupt</a:t>
            </a:r>
            <a:r>
              <a:rPr lang="en-US" sz="2400" dirty="0"/>
              <a:t>.</a:t>
            </a:r>
          </a:p>
          <a:p>
            <a:pPr lvl="1" algn="just">
              <a:buFont typeface="Wingdings" pitchFamily="2" charset="2"/>
              <a:buChar char="ü"/>
            </a:pPr>
            <a:r>
              <a:rPr lang="en-US" sz="2400" dirty="0"/>
              <a:t>Simultaneously, the </a:t>
            </a:r>
            <a:r>
              <a:rPr lang="en-US" sz="2400" b="1" dirty="0"/>
              <a:t>82h interrupt</a:t>
            </a:r>
            <a:r>
              <a:rPr lang="en-US" sz="2400" dirty="0"/>
              <a:t> in the hypervisor is triggered.</a:t>
            </a:r>
          </a:p>
          <a:p>
            <a:pPr lvl="1" algn="just">
              <a:buFont typeface="Wingdings" pitchFamily="2" charset="2"/>
              <a:buChar char="ü"/>
            </a:pPr>
            <a:r>
              <a:rPr lang="en-US" sz="2400" dirty="0"/>
              <a:t>The hypervisor processes the request before passing control back to the guest OS kernel.</a:t>
            </a:r>
          </a:p>
          <a:p>
            <a:r>
              <a:rPr lang="en-US" sz="2400" b="1" dirty="0"/>
              <a:t>Impact of </a:t>
            </a:r>
            <a:r>
              <a:rPr lang="en-US" sz="2400" b="1" dirty="0" err="1"/>
              <a:t>Paravirtualization</a:t>
            </a:r>
            <a:r>
              <a:rPr lang="en-US" sz="2400" b="1" dirty="0"/>
              <a:t>:</a:t>
            </a:r>
            <a:endParaRPr lang="en-US" sz="2400" dirty="0"/>
          </a:p>
          <a:p>
            <a:pPr algn="just">
              <a:buFont typeface="Wingdings" pitchFamily="2" charset="2"/>
              <a:buChar char="ü"/>
            </a:pPr>
            <a:r>
              <a:rPr lang="en-US" sz="2400" dirty="0"/>
              <a:t>Allows </a:t>
            </a:r>
            <a:r>
              <a:rPr lang="en-US" sz="2400" b="1" dirty="0"/>
              <a:t>unmodified applications</a:t>
            </a:r>
            <a:r>
              <a:rPr lang="en-US" sz="2400" dirty="0"/>
              <a:t> to run in VMs.</a:t>
            </a:r>
          </a:p>
          <a:p>
            <a:pPr algn="just">
              <a:buFont typeface="Wingdings" pitchFamily="2" charset="2"/>
              <a:buChar char="ü"/>
            </a:pPr>
            <a:r>
              <a:rPr lang="en-US" sz="2400" b="1" dirty="0"/>
              <a:t>Slight performance penalty</a:t>
            </a:r>
            <a:r>
              <a:rPr lang="en-US" sz="2400" dirty="0"/>
              <a:t> due to the additional layer of hypervisor control.</a:t>
            </a:r>
          </a:p>
          <a:p>
            <a:pPr lvl="1" algn="just"/>
            <a:endParaRPr lang="en-US"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95400"/>
            <a:ext cx="8534399" cy="5816977"/>
          </a:xfrm>
          <a:prstGeom prst="rect">
            <a:avLst/>
          </a:prstGeom>
        </p:spPr>
        <p:txBody>
          <a:bodyPr wrap="square">
            <a:spAutoFit/>
          </a:bodyPr>
          <a:lstStyle/>
          <a:p>
            <a:pPr algn="just"/>
            <a:r>
              <a:rPr lang="en-US" sz="3200" b="1" dirty="0"/>
              <a:t>3.3.2.1 Hardware-Assisted CPU Virtualization</a:t>
            </a:r>
          </a:p>
          <a:p>
            <a:pPr algn="just"/>
            <a:r>
              <a:rPr lang="en-US" sz="2000" b="1" dirty="0"/>
              <a:t>Purpose</a:t>
            </a:r>
            <a:r>
              <a:rPr lang="en-US" sz="2000" dirty="0"/>
              <a:t>: Simplifies virtualization by reducing the complexity of full and </a:t>
            </a:r>
            <a:r>
              <a:rPr lang="en-US" sz="2000" dirty="0" err="1"/>
              <a:t>paravirtualization</a:t>
            </a:r>
            <a:r>
              <a:rPr lang="en-US" sz="2000" dirty="0"/>
              <a:t>.</a:t>
            </a:r>
          </a:p>
          <a:p>
            <a:pPr algn="just"/>
            <a:r>
              <a:rPr lang="en-US" sz="2000" b="1" dirty="0"/>
              <a:t>Processor Support</a:t>
            </a:r>
            <a:r>
              <a:rPr lang="en-US" sz="2000" dirty="0"/>
              <a:t>: Intel and AMD introduced an additional mode called </a:t>
            </a:r>
            <a:r>
              <a:rPr lang="en-US" sz="2000" b="1" dirty="0"/>
              <a:t>privilege mode level</a:t>
            </a:r>
            <a:r>
              <a:rPr lang="en-US" sz="2000" dirty="0"/>
              <a:t> (sometimes called </a:t>
            </a:r>
            <a:r>
              <a:rPr lang="en-US" sz="2000" b="1" dirty="0"/>
              <a:t>Ring-1</a:t>
            </a:r>
            <a:r>
              <a:rPr lang="en-US" sz="2000" dirty="0"/>
              <a:t>) in x86 processors.</a:t>
            </a:r>
          </a:p>
          <a:p>
            <a:pPr algn="just"/>
            <a:r>
              <a:rPr lang="en-US" sz="2000" b="1" u="sng" dirty="0"/>
              <a:t>Execution Levels</a:t>
            </a:r>
            <a:r>
              <a:rPr lang="en-US" sz="2000" u="sng" dirty="0"/>
              <a:t>:</a:t>
            </a:r>
          </a:p>
          <a:p>
            <a:pPr algn="just"/>
            <a:r>
              <a:rPr lang="en-US" sz="2000" dirty="0"/>
              <a:t>Operating Systems (OS) continue to run at </a:t>
            </a:r>
            <a:r>
              <a:rPr lang="en-US" sz="2000" b="1" dirty="0"/>
              <a:t>Ring 0</a:t>
            </a:r>
            <a:r>
              <a:rPr lang="en-US" sz="2000" dirty="0"/>
              <a:t> (highest privilege).</a:t>
            </a:r>
          </a:p>
          <a:p>
            <a:pPr algn="just"/>
            <a:r>
              <a:rPr lang="en-US" sz="2000" dirty="0"/>
              <a:t>The </a:t>
            </a:r>
            <a:r>
              <a:rPr lang="en-US" sz="2000" b="1" dirty="0"/>
              <a:t>hypervisor runs at Ring-1</a:t>
            </a:r>
            <a:r>
              <a:rPr lang="en-US" sz="2000" dirty="0"/>
              <a:t>, ensuring better control over virtualization.</a:t>
            </a:r>
          </a:p>
          <a:p>
            <a:pPr algn="just"/>
            <a:r>
              <a:rPr lang="en-US" sz="2000" b="1" u="sng" dirty="0"/>
              <a:t>Instruction Handling</a:t>
            </a:r>
            <a:r>
              <a:rPr lang="en-US" sz="2000" u="sng" dirty="0"/>
              <a:t>:</a:t>
            </a:r>
          </a:p>
          <a:p>
            <a:pPr algn="just"/>
            <a:r>
              <a:rPr lang="en-US" sz="2000" dirty="0"/>
              <a:t>All </a:t>
            </a:r>
            <a:r>
              <a:rPr lang="en-US" sz="2000" b="1" dirty="0"/>
              <a:t>privileged and sensitive instructions</a:t>
            </a:r>
            <a:r>
              <a:rPr lang="en-US" sz="2000" dirty="0"/>
              <a:t> are automatically </a:t>
            </a:r>
            <a:r>
              <a:rPr lang="en-US" sz="2000" b="1" dirty="0"/>
              <a:t>trapped in the hypervisor</a:t>
            </a:r>
            <a:r>
              <a:rPr lang="en-US" sz="2000" dirty="0"/>
              <a:t>.</a:t>
            </a:r>
          </a:p>
          <a:p>
            <a:pPr algn="just"/>
            <a:r>
              <a:rPr lang="en-US" sz="2000" b="1" u="sng" dirty="0"/>
              <a:t>Advantage Over Full Virtualization</a:t>
            </a:r>
            <a:r>
              <a:rPr lang="en-US" sz="2000" u="sng" dirty="0"/>
              <a:t>:</a:t>
            </a:r>
          </a:p>
          <a:p>
            <a:pPr algn="just"/>
            <a:r>
              <a:rPr lang="en-US" sz="2000" dirty="0"/>
              <a:t>Eliminates the need for </a:t>
            </a:r>
            <a:r>
              <a:rPr lang="en-US" sz="2000" b="1" dirty="0"/>
              <a:t>binary translation</a:t>
            </a:r>
            <a:r>
              <a:rPr lang="en-US" sz="2000" dirty="0"/>
              <a:t>, which is complex in full virtualization.</a:t>
            </a:r>
          </a:p>
          <a:p>
            <a:pPr algn="just"/>
            <a:r>
              <a:rPr lang="en-US" sz="2000" b="1" dirty="0"/>
              <a:t>Advantage Over </a:t>
            </a:r>
            <a:r>
              <a:rPr lang="en-US" sz="2000" b="1" dirty="0" err="1"/>
              <a:t>Paravirtualization</a:t>
            </a:r>
            <a:r>
              <a:rPr lang="en-US" sz="2000" dirty="0"/>
              <a:t>:</a:t>
            </a:r>
          </a:p>
          <a:p>
            <a:pPr algn="just"/>
            <a:r>
              <a:rPr lang="en-US" sz="2000" dirty="0"/>
              <a:t>Allows OS to run in virtual machines </a:t>
            </a:r>
            <a:r>
              <a:rPr lang="en-US" sz="2000" b="1" dirty="0"/>
              <a:t>without modification</a:t>
            </a:r>
            <a:r>
              <a:rPr lang="en-US" sz="2000" dirty="0"/>
              <a:t> (unlike </a:t>
            </a:r>
            <a:r>
              <a:rPr lang="en-US" sz="2000" dirty="0" err="1"/>
              <a:t>paravirtualization</a:t>
            </a:r>
            <a:r>
              <a:rPr lang="en-US" sz="2000" dirty="0"/>
              <a:t>, which requires OS changes).</a:t>
            </a:r>
          </a:p>
          <a:p>
            <a:pPr algn="just"/>
            <a:r>
              <a:rPr lang="en-US" sz="2000" b="1" dirty="0"/>
              <a:t>Overall Benefit</a:t>
            </a:r>
            <a:r>
              <a:rPr lang="en-US" sz="2000" dirty="0"/>
              <a:t>: Improves efficiency and simplifies the virtualization process.</a:t>
            </a:r>
          </a:p>
          <a:p>
            <a:pPr algn="just"/>
            <a:endParaRPr lang="en-US" sz="20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6145" name="Picture 1"/>
          <p:cNvPicPr>
            <a:picLocks noChangeAspect="1" noChangeArrowheads="1"/>
          </p:cNvPicPr>
          <p:nvPr/>
        </p:nvPicPr>
        <p:blipFill>
          <a:blip r:embed="rId3"/>
          <a:srcRect/>
          <a:stretch>
            <a:fillRect/>
          </a:stretch>
        </p:blipFill>
        <p:spPr bwMode="auto">
          <a:xfrm>
            <a:off x="129368" y="1425575"/>
            <a:ext cx="8328832" cy="5426523"/>
          </a:xfrm>
          <a:prstGeom prst="rect">
            <a:avLst/>
          </a:prstGeom>
          <a:noFill/>
          <a:ln w="9525">
            <a:noFill/>
            <a:miter lim="800000"/>
            <a:headEnd/>
            <a:tailEnd/>
          </a:ln>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685800" y="1524000"/>
            <a:ext cx="7924799" cy="5232202"/>
          </a:xfrm>
          <a:prstGeom prst="rect">
            <a:avLst/>
          </a:prstGeom>
        </p:spPr>
        <p:txBody>
          <a:bodyPr wrap="square">
            <a:spAutoFit/>
          </a:bodyPr>
          <a:lstStyle/>
          <a:p>
            <a:r>
              <a:rPr lang="en-US" sz="2800" b="1" dirty="0"/>
              <a:t>3.3.3 Memory Virtualization</a:t>
            </a:r>
          </a:p>
          <a:p>
            <a:r>
              <a:rPr lang="en-US" dirty="0"/>
              <a:t>Virtual memory virtualization is similar to traditional virtual memory management in modern operating systems.</a:t>
            </a:r>
          </a:p>
          <a:p>
            <a:r>
              <a:rPr lang="en-US" b="1" dirty="0"/>
              <a:t>Traditional Virtual Memory Management</a:t>
            </a:r>
            <a:r>
              <a:rPr lang="en-US" dirty="0"/>
              <a:t>:</a:t>
            </a:r>
          </a:p>
          <a:p>
            <a:r>
              <a:rPr lang="en-US" dirty="0"/>
              <a:t>OS maintains </a:t>
            </a:r>
            <a:r>
              <a:rPr lang="en-US" b="1" dirty="0"/>
              <a:t>page tables</a:t>
            </a:r>
            <a:r>
              <a:rPr lang="en-US" dirty="0"/>
              <a:t> to map </a:t>
            </a:r>
            <a:r>
              <a:rPr lang="en-US" b="1" dirty="0"/>
              <a:t>virtual memory to machine memory</a:t>
            </a:r>
            <a:r>
              <a:rPr lang="en-US" dirty="0"/>
              <a:t> (one-stage mapping).</a:t>
            </a:r>
          </a:p>
          <a:p>
            <a:r>
              <a:rPr lang="en-US" b="1" dirty="0"/>
              <a:t>Memory Management Unit (MMU)</a:t>
            </a:r>
            <a:r>
              <a:rPr lang="en-US" dirty="0"/>
              <a:t> and </a:t>
            </a:r>
            <a:r>
              <a:rPr lang="en-US" b="1" dirty="0"/>
              <a:t>Translation </a:t>
            </a:r>
            <a:r>
              <a:rPr lang="en-US" b="1" dirty="0" err="1"/>
              <a:t>Lookaside</a:t>
            </a:r>
            <a:r>
              <a:rPr lang="en-US" b="1" dirty="0"/>
              <a:t> Buffer (TLB)</a:t>
            </a:r>
            <a:r>
              <a:rPr lang="en-US" dirty="0"/>
              <a:t> optimize performance.</a:t>
            </a:r>
          </a:p>
          <a:p>
            <a:r>
              <a:rPr lang="en-US" b="1" dirty="0"/>
              <a:t>Virtual Execution Environment</a:t>
            </a:r>
            <a:r>
              <a:rPr lang="en-US" dirty="0"/>
              <a:t>:</a:t>
            </a:r>
          </a:p>
          <a:p>
            <a:r>
              <a:rPr lang="en-US" dirty="0"/>
              <a:t>Physical system memory (RAM) is </a:t>
            </a:r>
            <a:r>
              <a:rPr lang="en-US" b="1" dirty="0"/>
              <a:t>shared and dynamically allocated</a:t>
            </a:r>
            <a:r>
              <a:rPr lang="en-US" dirty="0"/>
              <a:t> among virtual machines (VMs).</a:t>
            </a:r>
          </a:p>
          <a:p>
            <a:r>
              <a:rPr lang="en-US" b="1" dirty="0"/>
              <a:t>Two-stage memory mapping</a:t>
            </a:r>
            <a:r>
              <a:rPr lang="en-US" dirty="0"/>
              <a:t> is required:</a:t>
            </a:r>
          </a:p>
          <a:p>
            <a:pPr lvl="1"/>
            <a:r>
              <a:rPr lang="en-US" b="1" dirty="0"/>
              <a:t>Stage 1</a:t>
            </a:r>
            <a:r>
              <a:rPr lang="en-US" dirty="0"/>
              <a:t>: Virtual memory → Guest physical memory (managed by guest OS).</a:t>
            </a:r>
          </a:p>
          <a:p>
            <a:pPr lvl="1"/>
            <a:r>
              <a:rPr lang="en-US" b="1" dirty="0"/>
              <a:t>Stage 2</a:t>
            </a:r>
            <a:r>
              <a:rPr lang="en-US" dirty="0"/>
              <a:t>: Guest physical memory → Machine memory (managed by VMM/Hypervisor).</a:t>
            </a:r>
          </a:p>
          <a:p>
            <a:endParaRPr lang="en-US" dirty="0"/>
          </a:p>
          <a:p>
            <a:endParaRPr lang="en-US" dirty="0"/>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84996" name="Rectangle 4"/>
          <p:cNvSpPr>
            <a:spLocks noChangeArrowheads="1"/>
          </p:cNvSpPr>
          <p:nvPr/>
        </p:nvSpPr>
        <p:spPr bwMode="auto">
          <a:xfrm>
            <a:off x="228600" y="1295400"/>
            <a:ext cx="8763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Memory Virtualization Management</a:t>
            </a:r>
            <a:r>
              <a:rPr kumimoji="0" lang="en-US" sz="24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a:ln>
                  <a:noFill/>
                </a:ln>
                <a:solidFill>
                  <a:schemeClr val="tx1"/>
                </a:solidFill>
                <a:effectLst/>
                <a:latin typeface="Arial" charset="0"/>
                <a:cs typeface="Arial" charset="0"/>
              </a:rPr>
              <a:t>MMU virtualization ensures this mapping process is </a:t>
            </a:r>
            <a:r>
              <a:rPr kumimoji="0" lang="en-US" sz="2400" b="1" i="0" u="none" strike="noStrike" cap="none" normalizeH="0" baseline="0" dirty="0">
                <a:ln>
                  <a:noFill/>
                </a:ln>
                <a:solidFill>
                  <a:schemeClr val="tx1"/>
                </a:solidFill>
                <a:effectLst/>
                <a:latin typeface="Arial" charset="0"/>
                <a:cs typeface="Arial" charset="0"/>
              </a:rPr>
              <a:t>transparent</a:t>
            </a:r>
            <a:r>
              <a:rPr kumimoji="0" lang="en-US" sz="2400" b="0" i="0" u="none" strike="noStrike" cap="none" normalizeH="0" baseline="0" dirty="0">
                <a:ln>
                  <a:noFill/>
                </a:ln>
                <a:solidFill>
                  <a:schemeClr val="tx1"/>
                </a:solidFill>
                <a:effectLst/>
                <a:latin typeface="Arial" charset="0"/>
                <a:cs typeface="Arial" charset="0"/>
              </a:rPr>
              <a:t> to the guest OS.</a:t>
            </a:r>
          </a:p>
          <a:p>
            <a:pPr marL="0" marR="0" lvl="0" indent="0" algn="just"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a:ln>
                  <a:noFill/>
                </a:ln>
                <a:solidFill>
                  <a:schemeClr val="tx1"/>
                </a:solidFill>
                <a:effectLst/>
                <a:latin typeface="Arial" charset="0"/>
                <a:cs typeface="Arial" charset="0"/>
              </a:rPr>
              <a:t>The </a:t>
            </a:r>
            <a:r>
              <a:rPr kumimoji="0" lang="en-US" sz="2400" b="1" i="0" u="none" strike="noStrike" cap="none" normalizeH="0" baseline="0" dirty="0">
                <a:ln>
                  <a:noFill/>
                </a:ln>
                <a:solidFill>
                  <a:schemeClr val="tx1"/>
                </a:solidFill>
                <a:effectLst/>
                <a:latin typeface="Arial" charset="0"/>
                <a:cs typeface="Arial" charset="0"/>
              </a:rPr>
              <a:t>Guest OS manages virtual to physical memory mapping</a:t>
            </a:r>
            <a:r>
              <a:rPr kumimoji="0" lang="en-US" sz="2400" b="0" i="0" u="none" strike="noStrike" cap="none" normalizeH="0" baseline="0" dirty="0">
                <a:ln>
                  <a:noFill/>
                </a:ln>
                <a:solidFill>
                  <a:schemeClr val="tx1"/>
                </a:solidFill>
                <a:effectLst/>
                <a:latin typeface="Arial" charset="0"/>
                <a:cs typeface="Arial" charset="0"/>
              </a:rPr>
              <a:t> but </a:t>
            </a:r>
            <a:r>
              <a:rPr kumimoji="0" lang="en-US" sz="2400" b="1" i="0" u="none" strike="noStrike" cap="none" normalizeH="0" baseline="0" dirty="0">
                <a:ln>
                  <a:noFill/>
                </a:ln>
                <a:solidFill>
                  <a:schemeClr val="tx1"/>
                </a:solidFill>
                <a:effectLst/>
                <a:latin typeface="Arial" charset="0"/>
                <a:cs typeface="Arial" charset="0"/>
              </a:rPr>
              <a:t>cannot directly access machine memory</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tabLst/>
            </a:pPr>
            <a:r>
              <a:rPr kumimoji="0" lang="en-US" sz="2400" b="0" i="0" u="none" strike="noStrike" cap="none" normalizeH="0" baseline="0" dirty="0">
                <a:ln>
                  <a:noFill/>
                </a:ln>
                <a:solidFill>
                  <a:schemeClr val="tx1"/>
                </a:solidFill>
                <a:effectLst/>
                <a:latin typeface="Arial" charset="0"/>
                <a:cs typeface="Arial" charset="0"/>
              </a:rPr>
              <a:t>The </a:t>
            </a:r>
            <a:r>
              <a:rPr kumimoji="0" lang="en-US" sz="2400" b="1" i="0" u="none" strike="noStrike" cap="none" normalizeH="0" baseline="0" dirty="0">
                <a:ln>
                  <a:noFill/>
                </a:ln>
                <a:solidFill>
                  <a:schemeClr val="tx1"/>
                </a:solidFill>
                <a:effectLst/>
                <a:latin typeface="Arial" charset="0"/>
                <a:cs typeface="Arial" charset="0"/>
              </a:rPr>
              <a:t>VMM (Virtual Machine Monitor) handles the mapping of guest physical memory to actual machine memory</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Shadow Page Tables &amp; Nested Paging</a:t>
            </a:r>
            <a:r>
              <a:rPr kumimoji="0" lang="en-US" sz="2400" b="0" i="0" u="sng"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Each guest OS page table has a corresponding </a:t>
            </a:r>
            <a:r>
              <a:rPr kumimoji="0" lang="en-US" sz="2400" b="1" i="0" u="none" strike="noStrike" cap="none" normalizeH="0" baseline="0" dirty="0">
                <a:ln>
                  <a:noFill/>
                </a:ln>
                <a:solidFill>
                  <a:schemeClr val="tx1"/>
                </a:solidFill>
                <a:effectLst/>
                <a:latin typeface="Arial" charset="0"/>
                <a:cs typeface="Arial" charset="0"/>
              </a:rPr>
              <a:t>shadow page table</a:t>
            </a:r>
            <a:r>
              <a:rPr kumimoji="0" lang="en-US" sz="2400" b="0" i="0" u="none" strike="noStrike" cap="none" normalizeH="0" baseline="0" dirty="0">
                <a:ln>
                  <a:noFill/>
                </a:ln>
                <a:solidFill>
                  <a:schemeClr val="tx1"/>
                </a:solidFill>
                <a:effectLst/>
                <a:latin typeface="Arial" charset="0"/>
                <a:cs typeface="Arial" charset="0"/>
              </a:rPr>
              <a:t> in the VMM.</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Nested page tables</a:t>
            </a:r>
            <a:r>
              <a:rPr kumimoji="0" lang="en-US" sz="2400" b="0" i="0" u="none" strike="noStrike" cap="none" normalizeH="0" baseline="0" dirty="0">
                <a:ln>
                  <a:noFill/>
                </a:ln>
                <a:solidFill>
                  <a:schemeClr val="tx1"/>
                </a:solidFill>
                <a:effectLst/>
                <a:latin typeface="Arial" charset="0"/>
                <a:cs typeface="Arial" charset="0"/>
              </a:rPr>
              <a:t> introduce another layer of memory translation (handled by the hypervisor).</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This additional layer increases </a:t>
            </a:r>
            <a:r>
              <a:rPr kumimoji="0" lang="en-US" sz="2400" b="1" i="0" u="none" strike="noStrike" cap="none" normalizeH="0" baseline="0" dirty="0">
                <a:ln>
                  <a:noFill/>
                </a:ln>
                <a:solidFill>
                  <a:schemeClr val="tx1"/>
                </a:solidFill>
                <a:effectLst/>
                <a:latin typeface="Arial" charset="0"/>
                <a:cs typeface="Arial" charset="0"/>
              </a:rPr>
              <a:t>performance overhead</a:t>
            </a:r>
            <a:r>
              <a:rPr kumimoji="0" lang="en-US" sz="2400" b="0" i="0" u="none" strike="noStrike" cap="none" normalizeH="0" baseline="0" dirty="0">
                <a:ln>
                  <a:noFill/>
                </a:ln>
                <a:solidFill>
                  <a:schemeClr val="tx1"/>
                </a:solidFill>
                <a:effectLst/>
                <a:latin typeface="Arial" charset="0"/>
                <a:cs typeface="Arial" charset="0"/>
              </a:rPr>
              <a:t> and </a:t>
            </a:r>
            <a:r>
              <a:rPr kumimoji="0" lang="en-US" sz="2400" b="1" i="0" u="none" strike="noStrike" cap="none" normalizeH="0" baseline="0" dirty="0">
                <a:ln>
                  <a:noFill/>
                </a:ln>
                <a:solidFill>
                  <a:schemeClr val="tx1"/>
                </a:solidFill>
                <a:effectLst/>
                <a:latin typeface="Arial" charset="0"/>
                <a:cs typeface="Arial" charset="0"/>
              </a:rPr>
              <a:t>memory costs</a:t>
            </a:r>
            <a:r>
              <a:rPr kumimoji="0" lang="en-US" sz="2400" b="0" i="0" u="none" strike="noStrike" cap="none" normalizeH="0" baseline="0" dirty="0">
                <a:ln>
                  <a:noFill/>
                </a:ln>
                <a:solidFill>
                  <a:schemeClr val="tx1"/>
                </a:solidFill>
                <a:effectLst/>
                <a:latin typeface="Arial" charset="0"/>
                <a:cs typeface="Arial"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143001"/>
            <a:ext cx="8915400" cy="5509200"/>
          </a:xfrm>
          <a:prstGeom prst="rect">
            <a:avLst/>
          </a:prstGeom>
        </p:spPr>
        <p:txBody>
          <a:bodyPr wrap="square">
            <a:spAutoFit/>
          </a:bodyPr>
          <a:lstStyle/>
          <a:p>
            <a:pPr algn="just">
              <a:buFont typeface="Arial" pitchFamily="34" charset="0"/>
              <a:buChar char="•"/>
            </a:pPr>
            <a:r>
              <a:rPr lang="en-US" sz="3200" dirty="0"/>
              <a:t>The main function of the software layer for virtualization is to </a:t>
            </a:r>
            <a:r>
              <a:rPr lang="en-US" sz="3200" dirty="0" err="1"/>
              <a:t>virtualize</a:t>
            </a:r>
            <a:r>
              <a:rPr lang="en-US" sz="3200" dirty="0"/>
              <a:t> the physical hardware of a host machine into virtual resources to be used by the VMs, exclusively. </a:t>
            </a:r>
          </a:p>
          <a:p>
            <a:pPr algn="just">
              <a:buFont typeface="Arial" pitchFamily="34" charset="0"/>
              <a:buChar char="•"/>
            </a:pPr>
            <a:r>
              <a:rPr lang="en-US" sz="3200" dirty="0"/>
              <a:t>The virtualization software creates the abstraction of VMs by interposing a virtualization layer at various levels of a computer system. </a:t>
            </a:r>
          </a:p>
          <a:p>
            <a:pPr algn="just">
              <a:buFont typeface="Arial" pitchFamily="34" charset="0"/>
              <a:buChar char="•"/>
            </a:pPr>
            <a:r>
              <a:rPr lang="en-US" sz="3200" dirty="0"/>
              <a:t>Common virtualization layers include the </a:t>
            </a:r>
            <a:r>
              <a:rPr lang="en-US" sz="3200" i="1" dirty="0"/>
              <a:t>instruction set architecture (ISA) level, hardware level, operating system level, library support level, and application level.</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447800"/>
            <a:ext cx="8915400" cy="5262979"/>
          </a:xfrm>
          <a:prstGeom prst="rect">
            <a:avLst/>
          </a:prstGeom>
        </p:spPr>
        <p:txBody>
          <a:bodyPr wrap="square">
            <a:spAutoFit/>
          </a:bodyPr>
          <a:lstStyle/>
          <a:p>
            <a:pPr lvl="0" algn="just" eaLnBrk="0" fontAlgn="base" hangingPunct="0">
              <a:spcBef>
                <a:spcPct val="0"/>
              </a:spcBef>
              <a:spcAft>
                <a:spcPct val="0"/>
              </a:spcAft>
              <a:buFontTx/>
              <a:buChar char="•"/>
            </a:pPr>
            <a:r>
              <a:rPr lang="en-US" sz="2400" b="1" dirty="0">
                <a:latin typeface="Arial" charset="0"/>
                <a:cs typeface="Arial" charset="0"/>
              </a:rPr>
              <a:t>Optimization Techniques</a:t>
            </a:r>
            <a:r>
              <a:rPr lang="en-US" sz="2400" dirty="0">
                <a:latin typeface="Arial" charset="0"/>
                <a:cs typeface="Arial" charset="0"/>
              </a:rPr>
              <a:t>:</a:t>
            </a:r>
          </a:p>
          <a:p>
            <a:pPr lvl="0" algn="just" eaLnBrk="0" fontAlgn="base" hangingPunct="0">
              <a:spcBef>
                <a:spcPct val="0"/>
              </a:spcBef>
              <a:spcAft>
                <a:spcPct val="0"/>
              </a:spcAft>
            </a:pPr>
            <a:r>
              <a:rPr lang="en-US" sz="2400" b="1" dirty="0">
                <a:latin typeface="Arial" charset="0"/>
                <a:cs typeface="Arial" charset="0"/>
              </a:rPr>
              <a:t>VMware uses shadow page tables</a:t>
            </a:r>
            <a:r>
              <a:rPr lang="en-US" sz="2400" dirty="0">
                <a:latin typeface="Arial" charset="0"/>
                <a:cs typeface="Arial" charset="0"/>
              </a:rPr>
              <a:t> to perform virtual-memory-to-machine-memory address translation.</a:t>
            </a:r>
          </a:p>
          <a:p>
            <a:pPr lvl="0" algn="just" eaLnBrk="0" fontAlgn="base" hangingPunct="0">
              <a:spcBef>
                <a:spcPct val="0"/>
              </a:spcBef>
              <a:spcAft>
                <a:spcPct val="0"/>
              </a:spcAft>
            </a:pPr>
            <a:r>
              <a:rPr lang="en-US" sz="2400" b="1" dirty="0">
                <a:latin typeface="Arial" charset="0"/>
                <a:cs typeface="Arial" charset="0"/>
              </a:rPr>
              <a:t>Processors use TLB hardware</a:t>
            </a:r>
            <a:r>
              <a:rPr lang="en-US" sz="2400" dirty="0">
                <a:latin typeface="Arial" charset="0"/>
                <a:cs typeface="Arial" charset="0"/>
              </a:rPr>
              <a:t> to optimize memory mapping and avoid unnecessary two-stage translation.</a:t>
            </a:r>
          </a:p>
          <a:p>
            <a:pPr lvl="0" algn="just" eaLnBrk="0" fontAlgn="base" hangingPunct="0">
              <a:spcBef>
                <a:spcPct val="0"/>
              </a:spcBef>
              <a:spcAft>
                <a:spcPct val="0"/>
              </a:spcAft>
            </a:pPr>
            <a:r>
              <a:rPr lang="en-US" sz="2400" b="1" dirty="0">
                <a:latin typeface="Arial" charset="0"/>
                <a:cs typeface="Arial" charset="0"/>
              </a:rPr>
              <a:t>AMD Barcelona (since 2007) introduced hardware-assisted memory virtualization</a:t>
            </a:r>
            <a:r>
              <a:rPr lang="en-US" sz="2400" dirty="0">
                <a:latin typeface="Arial" charset="0"/>
                <a:cs typeface="Arial" charset="0"/>
              </a:rPr>
              <a:t> using </a:t>
            </a:r>
            <a:r>
              <a:rPr lang="en-US" sz="2400" b="1" dirty="0">
                <a:latin typeface="Arial" charset="0"/>
                <a:cs typeface="Arial" charset="0"/>
              </a:rPr>
              <a:t>nested paging</a:t>
            </a:r>
            <a:r>
              <a:rPr lang="en-US" sz="2400" dirty="0">
                <a:latin typeface="Arial" charset="0"/>
                <a:cs typeface="Arial" charset="0"/>
              </a:rPr>
              <a:t>, reducing overhead.</a:t>
            </a:r>
          </a:p>
          <a:p>
            <a:pPr lvl="0" algn="just" eaLnBrk="0" fontAlgn="base" hangingPunct="0">
              <a:spcBef>
                <a:spcPct val="0"/>
              </a:spcBef>
              <a:spcAft>
                <a:spcPct val="0"/>
              </a:spcAft>
            </a:pPr>
            <a:r>
              <a:rPr lang="en-US" sz="2400" b="1" dirty="0">
                <a:latin typeface="Arial" charset="0"/>
                <a:cs typeface="Arial" charset="0"/>
              </a:rPr>
              <a:t>Key Takeaway</a:t>
            </a:r>
            <a:r>
              <a:rPr lang="en-US" sz="2400" dirty="0">
                <a:latin typeface="Arial" charset="0"/>
                <a:cs typeface="Arial" charset="0"/>
              </a:rPr>
              <a:t>:</a:t>
            </a:r>
          </a:p>
          <a:p>
            <a:pPr lvl="0" algn="just" eaLnBrk="0" fontAlgn="base" hangingPunct="0">
              <a:spcBef>
                <a:spcPct val="0"/>
              </a:spcBef>
              <a:spcAft>
                <a:spcPct val="0"/>
              </a:spcAft>
              <a:buFontTx/>
              <a:buChar char="•"/>
            </a:pPr>
            <a:r>
              <a:rPr lang="en-US" sz="2400" dirty="0">
                <a:latin typeface="Arial" charset="0"/>
                <a:cs typeface="Arial" charset="0"/>
              </a:rPr>
              <a:t>Virtual memory virtualization enables efficient memory sharing among VMs.</a:t>
            </a:r>
          </a:p>
          <a:p>
            <a:pPr lvl="0" algn="just" eaLnBrk="0" fontAlgn="base" hangingPunct="0">
              <a:spcBef>
                <a:spcPct val="0"/>
              </a:spcBef>
              <a:spcAft>
                <a:spcPct val="0"/>
              </a:spcAft>
              <a:buFontTx/>
              <a:buChar char="•"/>
            </a:pPr>
            <a:r>
              <a:rPr lang="en-US" sz="2400" dirty="0">
                <a:latin typeface="Arial" charset="0"/>
                <a:cs typeface="Arial" charset="0"/>
              </a:rPr>
              <a:t>Hardware-assisted memory management improves performance by reducing translation overhead.</a:t>
            </a:r>
          </a:p>
          <a:p>
            <a:pPr lvl="0" algn="just" eaLnBrk="0" fontAlgn="base" hangingPunct="0">
              <a:spcBef>
                <a:spcPct val="0"/>
              </a:spcBef>
              <a:spcAft>
                <a:spcPct val="0"/>
              </a:spcAft>
            </a:pPr>
            <a:endParaRPr lang="en-US" sz="2400" dirty="0">
              <a:latin typeface="Arial" charset="0"/>
              <a:cs typeface="Arial"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228600" y="1295400"/>
            <a:ext cx="8915400" cy="5632311"/>
          </a:xfrm>
          <a:prstGeom prst="rect">
            <a:avLst/>
          </a:prstGeom>
        </p:spPr>
        <p:txBody>
          <a:bodyPr wrap="square">
            <a:spAutoFit/>
          </a:bodyPr>
          <a:lstStyle/>
          <a:p>
            <a:pPr lvl="0" algn="just" eaLnBrk="0" fontAlgn="base" hangingPunct="0">
              <a:spcBef>
                <a:spcPct val="0"/>
              </a:spcBef>
              <a:spcAft>
                <a:spcPct val="0"/>
              </a:spcAft>
              <a:buFontTx/>
              <a:buChar char="•"/>
            </a:pPr>
            <a:r>
              <a:rPr lang="en-US" sz="2400" b="1" dirty="0">
                <a:latin typeface="Arial" charset="0"/>
                <a:cs typeface="Arial" charset="0"/>
              </a:rPr>
              <a:t>Optimization Techniques</a:t>
            </a:r>
            <a:r>
              <a:rPr lang="en-US" sz="2400" dirty="0">
                <a:latin typeface="Arial" charset="0"/>
                <a:cs typeface="Arial" charset="0"/>
              </a:rPr>
              <a:t>:</a:t>
            </a:r>
          </a:p>
          <a:p>
            <a:pPr lvl="0" algn="just" eaLnBrk="0" fontAlgn="base" hangingPunct="0">
              <a:spcBef>
                <a:spcPct val="0"/>
              </a:spcBef>
              <a:spcAft>
                <a:spcPct val="0"/>
              </a:spcAft>
              <a:buFontTx/>
              <a:buChar char="•"/>
            </a:pPr>
            <a:r>
              <a:rPr lang="en-US" sz="2400" b="1" dirty="0">
                <a:latin typeface="Arial" charset="0"/>
                <a:cs typeface="Arial" charset="0"/>
              </a:rPr>
              <a:t>VMware uses shadow page tables</a:t>
            </a:r>
            <a:r>
              <a:rPr lang="en-US" sz="2400" dirty="0">
                <a:latin typeface="Arial" charset="0"/>
                <a:cs typeface="Arial" charset="0"/>
              </a:rPr>
              <a:t> to perform virtual-memory-to-machine-memory address translation.</a:t>
            </a:r>
          </a:p>
          <a:p>
            <a:pPr lvl="0" algn="just" eaLnBrk="0" fontAlgn="base" hangingPunct="0">
              <a:spcBef>
                <a:spcPct val="0"/>
              </a:spcBef>
              <a:spcAft>
                <a:spcPct val="0"/>
              </a:spcAft>
              <a:buFontTx/>
              <a:buChar char="•"/>
            </a:pPr>
            <a:r>
              <a:rPr lang="en-US" sz="2400" b="1" dirty="0">
                <a:latin typeface="Arial" charset="0"/>
                <a:cs typeface="Arial" charset="0"/>
              </a:rPr>
              <a:t>Processors use TLB hardware</a:t>
            </a:r>
            <a:r>
              <a:rPr lang="en-US" sz="2400" dirty="0">
                <a:latin typeface="Arial" charset="0"/>
                <a:cs typeface="Arial" charset="0"/>
              </a:rPr>
              <a:t> to optimize memory mapping and avoid unnecessary two-stage translation.</a:t>
            </a:r>
          </a:p>
          <a:p>
            <a:pPr lvl="0" algn="just" eaLnBrk="0" fontAlgn="base" hangingPunct="0">
              <a:spcBef>
                <a:spcPct val="0"/>
              </a:spcBef>
              <a:spcAft>
                <a:spcPct val="0"/>
              </a:spcAft>
              <a:buFontTx/>
              <a:buChar char="•"/>
            </a:pPr>
            <a:r>
              <a:rPr lang="en-US" sz="2400" b="1" dirty="0">
                <a:latin typeface="Arial" charset="0"/>
                <a:cs typeface="Arial" charset="0"/>
              </a:rPr>
              <a:t>AMD Barcelona (since 2007) introduced hardware-assisted memory virtualization</a:t>
            </a:r>
            <a:r>
              <a:rPr lang="en-US" sz="2400" dirty="0">
                <a:latin typeface="Arial" charset="0"/>
                <a:cs typeface="Arial" charset="0"/>
              </a:rPr>
              <a:t> using </a:t>
            </a:r>
            <a:r>
              <a:rPr lang="en-US" sz="2400" b="1" dirty="0">
                <a:latin typeface="Arial" charset="0"/>
                <a:cs typeface="Arial" charset="0"/>
              </a:rPr>
              <a:t>nested paging</a:t>
            </a:r>
            <a:r>
              <a:rPr lang="en-US" sz="2400" dirty="0">
                <a:latin typeface="Arial" charset="0"/>
                <a:cs typeface="Arial" charset="0"/>
              </a:rPr>
              <a:t>, reducing overhead.</a:t>
            </a:r>
          </a:p>
          <a:p>
            <a:pPr lvl="0" algn="just" eaLnBrk="0" fontAlgn="base" hangingPunct="0">
              <a:spcBef>
                <a:spcPct val="0"/>
              </a:spcBef>
              <a:spcAft>
                <a:spcPct val="0"/>
              </a:spcAft>
              <a:buFontTx/>
              <a:buChar char="•"/>
            </a:pPr>
            <a:r>
              <a:rPr lang="en-US" sz="2400" b="1" dirty="0">
                <a:latin typeface="Arial" charset="0"/>
                <a:cs typeface="Arial" charset="0"/>
              </a:rPr>
              <a:t>Key Takeaway</a:t>
            </a:r>
            <a:r>
              <a:rPr lang="en-US" sz="2400" dirty="0">
                <a:latin typeface="Arial" charset="0"/>
                <a:cs typeface="Arial" charset="0"/>
              </a:rPr>
              <a:t>:</a:t>
            </a:r>
          </a:p>
          <a:p>
            <a:pPr lvl="0" algn="just" eaLnBrk="0" fontAlgn="base" hangingPunct="0">
              <a:spcBef>
                <a:spcPct val="0"/>
              </a:spcBef>
              <a:spcAft>
                <a:spcPct val="0"/>
              </a:spcAft>
              <a:buFontTx/>
              <a:buChar char="•"/>
            </a:pPr>
            <a:r>
              <a:rPr lang="en-US" sz="2400" dirty="0">
                <a:latin typeface="Arial" charset="0"/>
                <a:cs typeface="Arial" charset="0"/>
              </a:rPr>
              <a:t>Virtual memory virtualization enables efficient memory sharing among VMs.</a:t>
            </a:r>
          </a:p>
          <a:p>
            <a:pPr lvl="0" algn="just" eaLnBrk="0" fontAlgn="base" hangingPunct="0">
              <a:spcBef>
                <a:spcPct val="0"/>
              </a:spcBef>
              <a:spcAft>
                <a:spcPct val="0"/>
              </a:spcAft>
              <a:buFontTx/>
              <a:buChar char="•"/>
            </a:pPr>
            <a:endParaRPr lang="en-US" sz="2400" dirty="0">
              <a:latin typeface="Arial" charset="0"/>
              <a:cs typeface="Arial" charset="0"/>
            </a:endParaRPr>
          </a:p>
          <a:p>
            <a:pPr lvl="0" algn="just" eaLnBrk="0" fontAlgn="base" hangingPunct="0">
              <a:spcBef>
                <a:spcPct val="0"/>
              </a:spcBef>
              <a:spcAft>
                <a:spcPct val="0"/>
              </a:spcAft>
              <a:buFontTx/>
              <a:buChar char="•"/>
            </a:pPr>
            <a:r>
              <a:rPr lang="en-US" sz="2400" dirty="0">
                <a:latin typeface="Arial" charset="0"/>
                <a:cs typeface="Arial" charset="0"/>
              </a:rPr>
              <a:t>Hardware-assisted memory management improves performance by reducing translation overhead.</a:t>
            </a:r>
          </a:p>
          <a:p>
            <a:pPr lvl="0" algn="just" eaLnBrk="0" fontAlgn="base" hangingPunct="0">
              <a:spcBef>
                <a:spcPct val="0"/>
              </a:spcBef>
              <a:spcAft>
                <a:spcPct val="0"/>
              </a:spcAft>
            </a:pPr>
            <a:endParaRPr lang="en-US" sz="2400" dirty="0">
              <a:latin typeface="Arial" charset="0"/>
              <a:cs typeface="Arial"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86018" name="Picture 2"/>
          <p:cNvPicPr>
            <a:picLocks noChangeAspect="1" noChangeArrowheads="1"/>
          </p:cNvPicPr>
          <p:nvPr/>
        </p:nvPicPr>
        <p:blipFill>
          <a:blip r:embed="rId3"/>
          <a:srcRect/>
          <a:stretch>
            <a:fillRect/>
          </a:stretch>
        </p:blipFill>
        <p:spPr bwMode="auto">
          <a:xfrm>
            <a:off x="304800" y="1371601"/>
            <a:ext cx="8610599" cy="5181600"/>
          </a:xfrm>
          <a:prstGeom prst="rect">
            <a:avLst/>
          </a:prstGeom>
          <a:noFill/>
          <a:ln w="9525">
            <a:noFill/>
            <a:miter lim="800000"/>
            <a:headEnd/>
            <a:tailEnd/>
          </a:ln>
          <a:effec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838200" y="1676400"/>
            <a:ext cx="7696200" cy="4524315"/>
          </a:xfrm>
          <a:prstGeom prst="rect">
            <a:avLst/>
          </a:prstGeom>
        </p:spPr>
        <p:txBody>
          <a:bodyPr wrap="square">
            <a:spAutoFit/>
          </a:bodyPr>
          <a:lstStyle/>
          <a:p>
            <a:pPr algn="just"/>
            <a:r>
              <a:rPr lang="en-US" sz="2400" b="1" u="sng" dirty="0"/>
              <a:t>3.3.4 I/O Virtualization</a:t>
            </a:r>
          </a:p>
          <a:p>
            <a:pPr algn="just"/>
            <a:r>
              <a:rPr lang="en-US" sz="2400" b="1" dirty="0"/>
              <a:t>Definition</a:t>
            </a:r>
            <a:r>
              <a:rPr lang="en-US" sz="2400" dirty="0"/>
              <a:t>:</a:t>
            </a:r>
          </a:p>
          <a:p>
            <a:pPr algn="just">
              <a:buFont typeface="Wingdings" pitchFamily="2" charset="2"/>
              <a:buChar char="v"/>
            </a:pPr>
            <a:r>
              <a:rPr lang="en-US" sz="2400" dirty="0"/>
              <a:t>I/O virtualization manages </a:t>
            </a:r>
            <a:r>
              <a:rPr lang="en-US" sz="2400" b="1" dirty="0"/>
              <a:t>routing of I/O requests</a:t>
            </a:r>
            <a:r>
              <a:rPr lang="en-US" sz="2400" dirty="0"/>
              <a:t> between virtual devices and shared physical hardware.</a:t>
            </a:r>
          </a:p>
          <a:p>
            <a:pPr algn="just">
              <a:buFont typeface="Wingdings" pitchFamily="2" charset="2"/>
              <a:buChar char="v"/>
            </a:pPr>
            <a:r>
              <a:rPr lang="en-US" sz="2400" dirty="0"/>
              <a:t>It allows multiple VMs to share the same hardware device.</a:t>
            </a:r>
          </a:p>
          <a:p>
            <a:pPr algn="just"/>
            <a:r>
              <a:rPr lang="en-US" sz="2400" b="1" dirty="0"/>
              <a:t>Types of I/O Virtualization</a:t>
            </a:r>
            <a:r>
              <a:rPr lang="en-US" sz="2400" dirty="0"/>
              <a:t>:</a:t>
            </a:r>
          </a:p>
          <a:p>
            <a:pPr algn="just"/>
            <a:r>
              <a:rPr lang="en-US" sz="2400" dirty="0"/>
              <a:t>There are </a:t>
            </a:r>
            <a:r>
              <a:rPr lang="en-US" sz="2400" b="1" dirty="0"/>
              <a:t>three main approaches</a:t>
            </a:r>
            <a:r>
              <a:rPr lang="en-US" sz="2400" dirty="0"/>
              <a:t>:</a:t>
            </a:r>
          </a:p>
          <a:p>
            <a:pPr marL="457200" indent="-457200" algn="just">
              <a:buFont typeface="+mj-lt"/>
              <a:buAutoNum type="arabicPeriod"/>
            </a:pPr>
            <a:r>
              <a:rPr lang="en-US" sz="2400" b="1" dirty="0"/>
              <a:t>Full Device Emulation</a:t>
            </a:r>
            <a:endParaRPr lang="en-US" sz="2400" dirty="0"/>
          </a:p>
          <a:p>
            <a:pPr marL="457200" indent="-457200" algn="just">
              <a:buFont typeface="+mj-lt"/>
              <a:buAutoNum type="arabicPeriod"/>
            </a:pPr>
            <a:r>
              <a:rPr lang="en-US" sz="2400" b="1" dirty="0"/>
              <a:t>Para-Virtualization</a:t>
            </a:r>
            <a:endParaRPr lang="en-US" sz="2400" dirty="0"/>
          </a:p>
          <a:p>
            <a:pPr marL="457200" indent="-457200" algn="just">
              <a:buFont typeface="+mj-lt"/>
              <a:buAutoNum type="arabicPeriod"/>
            </a:pPr>
            <a:r>
              <a:rPr lang="en-US" sz="2400" b="1" dirty="0"/>
              <a:t>Direct I/O</a:t>
            </a:r>
            <a:endParaRPr lang="en-US" sz="2400" dirty="0"/>
          </a:p>
          <a:p>
            <a:pPr algn="just"/>
            <a:endParaRPr lang="en-US" sz="2400" dirty="0"/>
          </a:p>
          <a:p>
            <a:pPr algn="just"/>
            <a:endParaRPr lang="en-US" sz="24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457200" y="1443841"/>
            <a:ext cx="8001000" cy="3847207"/>
          </a:xfrm>
          <a:prstGeom prst="rect">
            <a:avLst/>
          </a:prstGeom>
        </p:spPr>
        <p:txBody>
          <a:bodyPr wrap="square">
            <a:spAutoFit/>
          </a:bodyPr>
          <a:lstStyle/>
          <a:p>
            <a:r>
              <a:rPr lang="en-US" sz="2800" b="1" u="sng" dirty="0"/>
              <a:t>Full Device Emulation</a:t>
            </a:r>
            <a:r>
              <a:rPr lang="en-US" sz="2800" u="sng" dirty="0"/>
              <a:t>:</a:t>
            </a:r>
          </a:p>
          <a:p>
            <a:pPr algn="just">
              <a:buFont typeface="Wingdings" pitchFamily="2" charset="2"/>
              <a:buChar char="ü"/>
            </a:pPr>
            <a:r>
              <a:rPr lang="en-US" sz="2400" dirty="0"/>
              <a:t>First approach to I/O virtualization.</a:t>
            </a:r>
          </a:p>
          <a:p>
            <a:pPr algn="just">
              <a:buFont typeface="Wingdings" pitchFamily="2" charset="2"/>
              <a:buChar char="ü"/>
            </a:pPr>
            <a:r>
              <a:rPr lang="en-US" sz="2400" dirty="0"/>
              <a:t>Emulates real-world hardware devices entirely in software.</a:t>
            </a:r>
          </a:p>
          <a:p>
            <a:pPr algn="just">
              <a:buFont typeface="Wingdings" pitchFamily="2" charset="2"/>
              <a:buChar char="ü"/>
            </a:pPr>
            <a:r>
              <a:rPr lang="en-US" sz="2400" dirty="0"/>
              <a:t>Functions like </a:t>
            </a:r>
            <a:r>
              <a:rPr lang="en-US" sz="2400" b="1" dirty="0"/>
              <a:t>device enumeration, identification, interrupts, and DMA</a:t>
            </a:r>
            <a:r>
              <a:rPr lang="en-US" sz="2400" dirty="0"/>
              <a:t> are replicated in the </a:t>
            </a:r>
            <a:r>
              <a:rPr lang="en-US" sz="2400" b="1" dirty="0"/>
              <a:t>VMM (Virtual Machine Monitor)</a:t>
            </a:r>
            <a:r>
              <a:rPr lang="en-US" sz="2400" dirty="0"/>
              <a:t>.</a:t>
            </a:r>
          </a:p>
          <a:p>
            <a:pPr algn="just">
              <a:buFont typeface="Wingdings" pitchFamily="2" charset="2"/>
              <a:buChar char="ü"/>
            </a:pPr>
            <a:r>
              <a:rPr lang="en-US" sz="2400" b="1" dirty="0"/>
              <a:t>Guest OS I/O requests</a:t>
            </a:r>
            <a:r>
              <a:rPr lang="en-US" sz="2400" dirty="0"/>
              <a:t> are trapped in the VMM, which interacts with physical I/O devices.</a:t>
            </a:r>
          </a:p>
          <a:p>
            <a:pPr algn="just">
              <a:buFont typeface="Wingdings" pitchFamily="2" charset="2"/>
              <a:buChar char="ü"/>
            </a:pPr>
            <a:r>
              <a:rPr lang="en-US" sz="2400" b="1" dirty="0"/>
              <a:t>Pros</a:t>
            </a:r>
            <a:r>
              <a:rPr lang="en-US" sz="2400" dirty="0"/>
              <a:t>: Works with unmodified guest </a:t>
            </a:r>
            <a:r>
              <a:rPr lang="en-US" sz="2400" dirty="0" err="1"/>
              <a:t>OSes</a:t>
            </a:r>
            <a:r>
              <a:rPr lang="en-US" sz="2400" dirty="0"/>
              <a:t>.</a:t>
            </a:r>
          </a:p>
          <a:p>
            <a:pPr algn="just">
              <a:buFont typeface="Wingdings" pitchFamily="2" charset="2"/>
              <a:buChar char="ü"/>
            </a:pPr>
            <a:r>
              <a:rPr lang="en-US" sz="2400" b="1" dirty="0"/>
              <a:t>Cons</a:t>
            </a:r>
            <a:r>
              <a:rPr lang="en-US" sz="2400" dirty="0"/>
              <a:t>: </a:t>
            </a:r>
            <a:r>
              <a:rPr lang="en-US" sz="2400" b="1" dirty="0"/>
              <a:t>Slow performance</a:t>
            </a:r>
            <a:r>
              <a:rPr lang="en-US" sz="2400" dirty="0"/>
              <a:t> due to software-based emulation</a:t>
            </a:r>
            <a:r>
              <a:rPr lang="en-US" dirty="0"/>
              <a: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228600" y="1582341"/>
            <a:ext cx="8382000" cy="3847207"/>
          </a:xfrm>
          <a:prstGeom prst="rect">
            <a:avLst/>
          </a:prstGeom>
        </p:spPr>
        <p:txBody>
          <a:bodyPr wrap="square">
            <a:spAutoFit/>
          </a:bodyPr>
          <a:lstStyle/>
          <a:p>
            <a:pPr algn="just"/>
            <a:r>
              <a:rPr lang="en-US" sz="2800" b="1" u="sng" dirty="0"/>
              <a:t>Para-Virtualization (Split Driver Model)</a:t>
            </a:r>
            <a:r>
              <a:rPr lang="en-US" sz="2800" u="sng" dirty="0"/>
              <a:t>:</a:t>
            </a:r>
          </a:p>
          <a:p>
            <a:pPr algn="just"/>
            <a:r>
              <a:rPr lang="en-US" sz="2400" dirty="0"/>
              <a:t>Used in </a:t>
            </a:r>
            <a:r>
              <a:rPr lang="en-US" sz="2400" b="1" dirty="0" err="1"/>
              <a:t>Xen</a:t>
            </a:r>
            <a:r>
              <a:rPr lang="en-US" sz="2400" dirty="0"/>
              <a:t> and other hypervisors.</a:t>
            </a:r>
          </a:p>
          <a:p>
            <a:pPr algn="just"/>
            <a:r>
              <a:rPr lang="en-US" sz="2400" dirty="0"/>
              <a:t>Involves </a:t>
            </a:r>
            <a:r>
              <a:rPr lang="en-US" sz="2400" b="1" dirty="0"/>
              <a:t>Frontend Driver</a:t>
            </a:r>
            <a:r>
              <a:rPr lang="en-US" sz="2400" dirty="0"/>
              <a:t> (runs in </a:t>
            </a:r>
            <a:r>
              <a:rPr lang="en-US" sz="2400" b="1" dirty="0"/>
              <a:t>Domain U</a:t>
            </a:r>
            <a:r>
              <a:rPr lang="en-US" sz="2400" dirty="0"/>
              <a:t>) and </a:t>
            </a:r>
            <a:r>
              <a:rPr lang="en-US" sz="2400" b="1" dirty="0"/>
              <a:t>Backend Driver</a:t>
            </a:r>
            <a:r>
              <a:rPr lang="en-US" sz="2400" dirty="0"/>
              <a:t> (runs in </a:t>
            </a:r>
            <a:r>
              <a:rPr lang="en-US" sz="2400" b="1" dirty="0"/>
              <a:t>Domain 0</a:t>
            </a:r>
            <a:r>
              <a:rPr lang="en-US" sz="2400" dirty="0"/>
              <a:t>).</a:t>
            </a:r>
          </a:p>
          <a:p>
            <a:pPr algn="just"/>
            <a:r>
              <a:rPr lang="en-US" sz="2400" dirty="0"/>
              <a:t>Uses </a:t>
            </a:r>
            <a:r>
              <a:rPr lang="en-US" sz="2400" b="1" dirty="0"/>
              <a:t>shared memory</a:t>
            </a:r>
            <a:r>
              <a:rPr lang="en-US" sz="2400" dirty="0"/>
              <a:t> for communication.</a:t>
            </a:r>
          </a:p>
          <a:p>
            <a:pPr algn="just"/>
            <a:r>
              <a:rPr lang="en-US" sz="2400" b="1" dirty="0"/>
              <a:t>Frontend Driver</a:t>
            </a:r>
            <a:r>
              <a:rPr lang="en-US" sz="2400" dirty="0"/>
              <a:t> handles I/O requests of guest </a:t>
            </a:r>
            <a:r>
              <a:rPr lang="en-US" sz="2400" dirty="0" err="1"/>
              <a:t>OSes</a:t>
            </a:r>
            <a:r>
              <a:rPr lang="en-US" sz="2400" dirty="0"/>
              <a:t>.</a:t>
            </a:r>
          </a:p>
          <a:p>
            <a:pPr algn="just"/>
            <a:r>
              <a:rPr lang="en-US" sz="2400" b="1" dirty="0"/>
              <a:t>Backend Driver</a:t>
            </a:r>
            <a:r>
              <a:rPr lang="en-US" sz="2400" dirty="0"/>
              <a:t> manages real I/O devices and multiplexes I/O data for different VMs.</a:t>
            </a:r>
          </a:p>
          <a:p>
            <a:pPr algn="just"/>
            <a:r>
              <a:rPr lang="en-US" sz="2400" b="1" dirty="0"/>
              <a:t>Pros</a:t>
            </a:r>
            <a:r>
              <a:rPr lang="en-US" sz="2400" dirty="0"/>
              <a:t>: Better device performance than full device emulation.</a:t>
            </a:r>
          </a:p>
          <a:p>
            <a:pPr algn="just"/>
            <a:r>
              <a:rPr lang="en-US" sz="2400" b="1" dirty="0"/>
              <a:t>Cons</a:t>
            </a:r>
            <a:r>
              <a:rPr lang="en-US" sz="2400" dirty="0"/>
              <a:t>: Higher </a:t>
            </a:r>
            <a:r>
              <a:rPr lang="en-US" sz="2400" b="1" dirty="0"/>
              <a:t>CPU overhead</a:t>
            </a:r>
            <a:r>
              <a:rPr lang="en-US" sz="2400" dirty="0"/>
              <a:t> due to increased processing.</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371600"/>
            <a:ext cx="8763000" cy="5016758"/>
          </a:xfrm>
          <a:prstGeom prst="rect">
            <a:avLst/>
          </a:prstGeom>
        </p:spPr>
        <p:txBody>
          <a:bodyPr wrap="square">
            <a:spAutoFit/>
          </a:bodyPr>
          <a:lstStyle/>
          <a:p>
            <a:r>
              <a:rPr lang="en-US" sz="2400" b="1" u="sng" dirty="0"/>
              <a:t>Direct I/O Virtualization</a:t>
            </a:r>
            <a:r>
              <a:rPr lang="en-US" sz="2400" u="sng" dirty="0"/>
              <a:t>:</a:t>
            </a:r>
          </a:p>
          <a:p>
            <a:pPr algn="just"/>
            <a:r>
              <a:rPr lang="en-US" sz="2400" dirty="0"/>
              <a:t>Allows VMs to </a:t>
            </a:r>
            <a:r>
              <a:rPr lang="en-US" sz="2400" b="1" dirty="0"/>
              <a:t>access hardware devices directly</a:t>
            </a:r>
            <a:r>
              <a:rPr lang="en-US" sz="2400" dirty="0"/>
              <a:t>.</a:t>
            </a:r>
          </a:p>
          <a:p>
            <a:pPr algn="just"/>
            <a:r>
              <a:rPr lang="en-US" sz="2400" b="1" dirty="0"/>
              <a:t>Pros</a:t>
            </a:r>
            <a:r>
              <a:rPr lang="en-US" sz="2400" dirty="0"/>
              <a:t>: </a:t>
            </a:r>
            <a:r>
              <a:rPr lang="en-US" sz="2400" b="1" dirty="0"/>
              <a:t>Near-native performance</a:t>
            </a:r>
            <a:r>
              <a:rPr lang="en-US" sz="2400" dirty="0"/>
              <a:t> with low CPU overhead.</a:t>
            </a:r>
          </a:p>
          <a:p>
            <a:pPr algn="just"/>
            <a:r>
              <a:rPr lang="en-US" sz="2400" b="1" dirty="0"/>
              <a:t>Cons</a:t>
            </a:r>
            <a:r>
              <a:rPr lang="en-US" sz="2400" dirty="0"/>
              <a:t>:</a:t>
            </a:r>
          </a:p>
          <a:p>
            <a:pPr lvl="1" algn="just"/>
            <a:r>
              <a:rPr lang="en-US" sz="2400" dirty="0"/>
              <a:t>Mainly used for </a:t>
            </a:r>
            <a:r>
              <a:rPr lang="en-US" sz="2400" b="1" dirty="0"/>
              <a:t>networking in mainframes</a:t>
            </a:r>
            <a:r>
              <a:rPr lang="en-US" sz="2400" dirty="0"/>
              <a:t>.</a:t>
            </a:r>
          </a:p>
          <a:p>
            <a:pPr lvl="1" algn="just"/>
            <a:r>
              <a:rPr lang="en-US" sz="2400" dirty="0"/>
              <a:t>Challenges in commodity hardware (e.g., </a:t>
            </a:r>
            <a:r>
              <a:rPr lang="en-US" sz="2400" b="1" dirty="0"/>
              <a:t>workload migration issues</a:t>
            </a:r>
            <a:r>
              <a:rPr lang="en-US" sz="2400" dirty="0"/>
              <a:t>, device reset problems).</a:t>
            </a:r>
          </a:p>
          <a:p>
            <a:pPr algn="just"/>
            <a:r>
              <a:rPr lang="en-US" sz="2400" b="1" u="sng" dirty="0"/>
              <a:t>Hardware-Assisted I/O Virtualization</a:t>
            </a:r>
            <a:r>
              <a:rPr lang="en-US" sz="2400" u="sng" dirty="0"/>
              <a:t>:</a:t>
            </a:r>
          </a:p>
          <a:p>
            <a:pPr algn="just">
              <a:buFont typeface="Wingdings" pitchFamily="2" charset="2"/>
              <a:buChar char="ü"/>
            </a:pPr>
            <a:r>
              <a:rPr lang="en-US" sz="2400" b="1" dirty="0"/>
              <a:t>Intel VT-d</a:t>
            </a:r>
            <a:r>
              <a:rPr lang="en-US" sz="2400" dirty="0"/>
              <a:t> enables </a:t>
            </a:r>
            <a:r>
              <a:rPr lang="en-US" sz="2400" b="1" dirty="0"/>
              <a:t>I/O DMA remapping</a:t>
            </a:r>
            <a:r>
              <a:rPr lang="en-US" sz="2400" dirty="0"/>
              <a:t> and </a:t>
            </a:r>
            <a:r>
              <a:rPr lang="en-US" sz="2400" b="1" dirty="0"/>
              <a:t>device interrupt management</a:t>
            </a:r>
            <a:r>
              <a:rPr lang="en-US" sz="2400" dirty="0"/>
              <a:t>.</a:t>
            </a:r>
          </a:p>
          <a:p>
            <a:pPr algn="just">
              <a:buFont typeface="Wingdings" pitchFamily="2" charset="2"/>
              <a:buChar char="ü"/>
            </a:pPr>
            <a:r>
              <a:rPr lang="en-US" sz="2400" dirty="0"/>
              <a:t>Supports multiple virtualization models, including </a:t>
            </a:r>
            <a:r>
              <a:rPr lang="en-US" sz="2400" b="1" dirty="0"/>
              <a:t>unmodified and specialized guest </a:t>
            </a:r>
            <a:r>
              <a:rPr lang="en-US" sz="2400" b="1" dirty="0" err="1"/>
              <a:t>OSe</a:t>
            </a:r>
            <a:endParaRPr lang="en-US" sz="2400" dirty="0"/>
          </a:p>
          <a:p>
            <a:pPr lvl="1" algn="just"/>
            <a:endParaRPr lang="en-US" sz="32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533400" y="1600199"/>
            <a:ext cx="8382000" cy="5262979"/>
          </a:xfrm>
          <a:prstGeom prst="rect">
            <a:avLst/>
          </a:prstGeom>
        </p:spPr>
        <p:txBody>
          <a:bodyPr wrap="square">
            <a:spAutoFit/>
          </a:bodyPr>
          <a:lstStyle/>
          <a:p>
            <a:r>
              <a:rPr lang="en-US" sz="2800" b="1" u="sng" dirty="0"/>
              <a:t>Self-Virtualized I/O (SV-IO)</a:t>
            </a:r>
            <a:r>
              <a:rPr lang="en-US" sz="2800" u="sng" dirty="0"/>
              <a:t>:</a:t>
            </a:r>
          </a:p>
          <a:p>
            <a:pPr>
              <a:buFont typeface="Wingdings" pitchFamily="2" charset="2"/>
              <a:buChar char="v"/>
            </a:pPr>
            <a:r>
              <a:rPr lang="en-US" sz="2800" dirty="0"/>
              <a:t>Uses </a:t>
            </a:r>
            <a:r>
              <a:rPr lang="en-US" sz="2800" b="1" dirty="0" err="1"/>
              <a:t>multicore</a:t>
            </a:r>
            <a:r>
              <a:rPr lang="en-US" sz="2800" b="1" dirty="0"/>
              <a:t> processors</a:t>
            </a:r>
            <a:r>
              <a:rPr lang="en-US" sz="2800" dirty="0"/>
              <a:t> to manage virtualized I/O.</a:t>
            </a:r>
          </a:p>
          <a:p>
            <a:pPr>
              <a:buFont typeface="Wingdings" pitchFamily="2" charset="2"/>
              <a:buChar char="v"/>
            </a:pPr>
            <a:r>
              <a:rPr lang="en-US" sz="2800" dirty="0"/>
              <a:t>Encapsulates all </a:t>
            </a:r>
            <a:r>
              <a:rPr lang="en-US" sz="2800" b="1" dirty="0"/>
              <a:t>I/O virtualization tasks</a:t>
            </a:r>
            <a:r>
              <a:rPr lang="en-US" sz="2800" dirty="0"/>
              <a:t> in SV-IO.</a:t>
            </a:r>
          </a:p>
          <a:p>
            <a:pPr>
              <a:buFont typeface="Wingdings" pitchFamily="2" charset="2"/>
              <a:buChar char="v"/>
            </a:pPr>
            <a:r>
              <a:rPr lang="en-US" sz="2800" dirty="0"/>
              <a:t>Provides:</a:t>
            </a:r>
          </a:p>
          <a:p>
            <a:pPr lvl="1"/>
            <a:r>
              <a:rPr lang="en-US" sz="2800" b="1" dirty="0"/>
              <a:t>Virtual devices</a:t>
            </a:r>
            <a:r>
              <a:rPr lang="en-US" sz="2800" dirty="0"/>
              <a:t> with an API for VMs.</a:t>
            </a:r>
          </a:p>
          <a:p>
            <a:pPr lvl="1"/>
            <a:r>
              <a:rPr lang="en-US" sz="2800" b="1" dirty="0"/>
              <a:t>Management API</a:t>
            </a:r>
            <a:r>
              <a:rPr lang="en-US" sz="2800" dirty="0"/>
              <a:t> for the VMM.</a:t>
            </a:r>
          </a:p>
          <a:p>
            <a:r>
              <a:rPr lang="en-US" sz="2800" b="1" dirty="0"/>
              <a:t>Virtual Interface (VIF)</a:t>
            </a:r>
            <a:r>
              <a:rPr lang="en-US" sz="2800" dirty="0"/>
              <a:t>:</a:t>
            </a:r>
          </a:p>
          <a:p>
            <a:pPr lvl="1" algn="just">
              <a:buFont typeface="Arial" pitchFamily="34" charset="0"/>
              <a:buChar char="•"/>
            </a:pPr>
            <a:r>
              <a:rPr lang="en-US" sz="2800" dirty="0"/>
              <a:t>Represents different </a:t>
            </a:r>
            <a:r>
              <a:rPr lang="en-US" sz="2800" b="1" dirty="0"/>
              <a:t>virtualized I/O devices</a:t>
            </a:r>
            <a:r>
              <a:rPr lang="en-US" sz="2800" dirty="0"/>
              <a:t> (network interfaces, block devices, cameras, etc.).</a:t>
            </a:r>
          </a:p>
          <a:p>
            <a:pPr lvl="1" algn="just">
              <a:buFont typeface="Arial" pitchFamily="34" charset="0"/>
              <a:buChar char="•"/>
            </a:pPr>
            <a:r>
              <a:rPr lang="en-US" sz="2800" dirty="0"/>
              <a:t>Each VIF has </a:t>
            </a:r>
            <a:r>
              <a:rPr lang="en-US" sz="2800" b="1" dirty="0"/>
              <a:t>two message queues</a:t>
            </a:r>
            <a:r>
              <a:rPr lang="en-US" sz="2800" dirty="0"/>
              <a:t>: one for </a:t>
            </a:r>
            <a:r>
              <a:rPr lang="en-US" sz="2800" b="1" dirty="0"/>
              <a:t>outgoing</a:t>
            </a:r>
            <a:r>
              <a:rPr lang="en-US" sz="2800" dirty="0"/>
              <a:t> and one for </a:t>
            </a:r>
            <a:r>
              <a:rPr lang="en-US" sz="2800" b="1" dirty="0"/>
              <a:t>incoming</a:t>
            </a:r>
            <a:r>
              <a:rPr lang="en-US" sz="2800" dirty="0"/>
              <a:t> messages.</a:t>
            </a:r>
          </a:p>
          <a:p>
            <a:pPr lvl="1" algn="just">
              <a:buFont typeface="Arial" pitchFamily="34" charset="0"/>
              <a:buChar char="•"/>
            </a:pPr>
            <a:r>
              <a:rPr lang="en-US" sz="2800" dirty="0"/>
              <a:t>Every VIF has a </a:t>
            </a:r>
            <a:r>
              <a:rPr lang="en-US" sz="2800" b="1" dirty="0"/>
              <a:t>unique ID</a:t>
            </a:r>
            <a:r>
              <a:rPr lang="en-US" sz="2800" dirty="0"/>
              <a:t> for identification.</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295400"/>
            <a:ext cx="8458200" cy="3662541"/>
          </a:xfrm>
          <a:prstGeom prst="rect">
            <a:avLst/>
          </a:prstGeom>
        </p:spPr>
        <p:txBody>
          <a:bodyPr wrap="square">
            <a:spAutoFit/>
          </a:bodyPr>
          <a:lstStyle/>
          <a:p>
            <a:r>
              <a:rPr lang="en-US" sz="3600" b="1" dirty="0"/>
              <a:t>Conclusion</a:t>
            </a:r>
            <a:r>
              <a:rPr lang="en-US" sz="3600" dirty="0"/>
              <a:t>:</a:t>
            </a:r>
          </a:p>
          <a:p>
            <a:pPr algn="just">
              <a:buFont typeface="Wingdings" pitchFamily="2" charset="2"/>
              <a:buChar char="ü"/>
            </a:pPr>
            <a:r>
              <a:rPr lang="en-US" sz="2800" b="1" dirty="0"/>
              <a:t>Full emulation</a:t>
            </a:r>
            <a:r>
              <a:rPr lang="en-US" sz="2800" dirty="0"/>
              <a:t> is </a:t>
            </a:r>
            <a:r>
              <a:rPr lang="en-US" sz="2800" b="1" dirty="0"/>
              <a:t>slow but widely compatible</a:t>
            </a:r>
            <a:r>
              <a:rPr lang="en-US" sz="2800" dirty="0"/>
              <a:t>.</a:t>
            </a:r>
          </a:p>
          <a:p>
            <a:pPr algn="just">
              <a:buFont typeface="Wingdings" pitchFamily="2" charset="2"/>
              <a:buChar char="ü"/>
            </a:pPr>
            <a:r>
              <a:rPr lang="en-US" sz="2800" b="1" dirty="0"/>
              <a:t>Para-virtualization</a:t>
            </a:r>
            <a:r>
              <a:rPr lang="en-US" sz="2800" dirty="0"/>
              <a:t> improves performance but increases </a:t>
            </a:r>
            <a:r>
              <a:rPr lang="en-US" sz="2800" b="1" dirty="0"/>
              <a:t>CPU overhead</a:t>
            </a:r>
            <a:r>
              <a:rPr lang="en-US" sz="2800" dirty="0"/>
              <a:t>.</a:t>
            </a:r>
          </a:p>
          <a:p>
            <a:pPr algn="just">
              <a:buFont typeface="Wingdings" pitchFamily="2" charset="2"/>
              <a:buChar char="ü"/>
            </a:pPr>
            <a:r>
              <a:rPr lang="en-US" sz="2800" b="1" dirty="0"/>
              <a:t>Direct I/O</a:t>
            </a:r>
            <a:r>
              <a:rPr lang="en-US" sz="2800" dirty="0"/>
              <a:t> gives </a:t>
            </a:r>
            <a:r>
              <a:rPr lang="en-US" sz="2800" b="1" dirty="0"/>
              <a:t>best performance</a:t>
            </a:r>
            <a:r>
              <a:rPr lang="en-US" sz="2800" dirty="0"/>
              <a:t> but has </a:t>
            </a:r>
            <a:r>
              <a:rPr lang="en-US" sz="2800" b="1" dirty="0"/>
              <a:t>compatibility challenges</a:t>
            </a:r>
            <a:r>
              <a:rPr lang="en-US" sz="2800" dirty="0"/>
              <a:t>.</a:t>
            </a:r>
          </a:p>
          <a:p>
            <a:pPr algn="just">
              <a:buFont typeface="Wingdings" pitchFamily="2" charset="2"/>
              <a:buChar char="ü"/>
            </a:pPr>
            <a:r>
              <a:rPr lang="en-US" sz="2800" b="1" dirty="0"/>
              <a:t>Hardware-assisted methods (VT-d, SV-IO)</a:t>
            </a:r>
            <a:r>
              <a:rPr lang="en-US" sz="2800" dirty="0"/>
              <a:t> reduce overhead and improve efficiency.</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87042" name="Picture 2"/>
          <p:cNvPicPr>
            <a:picLocks noChangeAspect="1" noChangeArrowheads="1"/>
          </p:cNvPicPr>
          <p:nvPr/>
        </p:nvPicPr>
        <p:blipFill>
          <a:blip r:embed="rId3"/>
          <a:srcRect/>
          <a:stretch>
            <a:fillRect/>
          </a:stretch>
        </p:blipFill>
        <p:spPr bwMode="auto">
          <a:xfrm>
            <a:off x="931863" y="1892300"/>
            <a:ext cx="7983537" cy="45085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4098" name="Picture 2"/>
          <p:cNvPicPr>
            <a:picLocks noChangeAspect="1" noChangeArrowheads="1"/>
          </p:cNvPicPr>
          <p:nvPr/>
        </p:nvPicPr>
        <p:blipFill>
          <a:blip r:embed="rId3"/>
          <a:srcRect/>
          <a:stretch>
            <a:fillRect/>
          </a:stretch>
        </p:blipFill>
        <p:spPr bwMode="auto">
          <a:xfrm>
            <a:off x="1371600" y="1295400"/>
            <a:ext cx="6088063" cy="5314950"/>
          </a:xfrm>
          <a:prstGeom prst="rect">
            <a:avLst/>
          </a:prstGeom>
          <a:noFill/>
          <a:ln w="9525">
            <a:noFill/>
            <a:miter lim="800000"/>
            <a:headEnd/>
            <a:tailEnd/>
          </a:ln>
          <a:effec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219200"/>
            <a:ext cx="9144000" cy="6309420"/>
          </a:xfrm>
          <a:prstGeom prst="rect">
            <a:avLst/>
          </a:prstGeom>
        </p:spPr>
        <p:txBody>
          <a:bodyPr wrap="square">
            <a:spAutoFit/>
          </a:bodyPr>
          <a:lstStyle/>
          <a:p>
            <a:r>
              <a:rPr lang="it-IT" sz="3200" b="1" dirty="0"/>
              <a:t>3.3.5 Virtualization in Multi-Core Processors</a:t>
            </a:r>
          </a:p>
          <a:p>
            <a:pPr algn="just"/>
            <a:r>
              <a:rPr lang="en-US" sz="2400" b="1" dirty="0"/>
              <a:t>Complexity of Virtualization</a:t>
            </a:r>
            <a:endParaRPr lang="en-US" sz="2400" dirty="0"/>
          </a:p>
          <a:p>
            <a:pPr algn="just">
              <a:buFont typeface="Wingdings" pitchFamily="2" charset="2"/>
              <a:buChar char="ü"/>
            </a:pPr>
            <a:r>
              <a:rPr lang="en-US" sz="2400" dirty="0"/>
              <a:t>Multi-core processor virtualization is more complex than </a:t>
            </a:r>
            <a:r>
              <a:rPr lang="en-US" sz="2400" dirty="0" err="1"/>
              <a:t>uni</a:t>
            </a:r>
            <a:r>
              <a:rPr lang="en-US" sz="2400" dirty="0"/>
              <a:t>-core processor virtualization.</a:t>
            </a:r>
          </a:p>
          <a:p>
            <a:pPr algn="just"/>
            <a:r>
              <a:rPr lang="en-US" sz="2400" b="1" dirty="0"/>
              <a:t>Performance &amp; Challenges</a:t>
            </a:r>
            <a:endParaRPr lang="en-US" sz="2400" dirty="0"/>
          </a:p>
          <a:p>
            <a:pPr algn="just">
              <a:buFont typeface="Wingdings" pitchFamily="2" charset="2"/>
              <a:buChar char="ü"/>
            </a:pPr>
            <a:r>
              <a:rPr lang="en-US" sz="2400" dirty="0"/>
              <a:t>Multi-core processors enhance performance by integrating multiple cores.</a:t>
            </a:r>
          </a:p>
          <a:p>
            <a:pPr algn="just">
              <a:buFont typeface="Wingdings" pitchFamily="2" charset="2"/>
              <a:buChar char="ü"/>
            </a:pPr>
            <a:r>
              <a:rPr lang="en-US" sz="2400" dirty="0"/>
              <a:t>Virtualization introduces challenges for computer architects, compiler designers, system designers, and programmers.</a:t>
            </a:r>
          </a:p>
          <a:p>
            <a:pPr algn="just"/>
            <a:r>
              <a:rPr lang="en-US" sz="2400" b="1" dirty="0"/>
              <a:t>Two Major Challenges</a:t>
            </a:r>
            <a:endParaRPr lang="en-US" sz="2400" dirty="0"/>
          </a:p>
          <a:p>
            <a:pPr marL="457200" indent="-457200" algn="just">
              <a:buFont typeface="+mj-lt"/>
              <a:buAutoNum type="arabicPeriod"/>
            </a:pPr>
            <a:r>
              <a:rPr lang="en-US" sz="2400" b="1" dirty="0"/>
              <a:t>Parallelization</a:t>
            </a:r>
            <a:r>
              <a:rPr lang="en-US" sz="2400" dirty="0"/>
              <a:t>: Programs must be parallelized to utilize all cores efficiently.</a:t>
            </a:r>
          </a:p>
          <a:p>
            <a:pPr marL="457200" indent="-457200" algn="just">
              <a:buFont typeface="+mj-lt"/>
              <a:buAutoNum type="arabicPeriod"/>
            </a:pPr>
            <a:r>
              <a:rPr lang="en-US" sz="2400" b="1" dirty="0"/>
              <a:t>Task Assignment</a:t>
            </a:r>
            <a:r>
              <a:rPr lang="en-US" sz="2400" dirty="0"/>
              <a:t>: Explicitly assigning tasks to cores is complex.</a:t>
            </a:r>
          </a:p>
          <a:p>
            <a:endParaRPr lang="en-US" sz="2400" dirty="0"/>
          </a:p>
          <a:p>
            <a:endParaRPr lang="en-US" sz="2400" dirty="0"/>
          </a:p>
          <a:p>
            <a:endParaRPr lang="en-US" b="1" dirty="0"/>
          </a:p>
          <a:p>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219200"/>
            <a:ext cx="9144000" cy="5262979"/>
          </a:xfrm>
          <a:prstGeom prst="rect">
            <a:avLst/>
          </a:prstGeom>
        </p:spPr>
        <p:txBody>
          <a:bodyPr wrap="square">
            <a:spAutoFit/>
          </a:bodyPr>
          <a:lstStyle/>
          <a:p>
            <a:pPr algn="just"/>
            <a:r>
              <a:rPr lang="en-US" sz="2400" b="1" dirty="0"/>
              <a:t>Solutions for Parallelization</a:t>
            </a:r>
            <a:endParaRPr lang="en-US" sz="2400" dirty="0"/>
          </a:p>
          <a:p>
            <a:pPr algn="just"/>
            <a:r>
              <a:rPr lang="en-US" sz="2400" dirty="0"/>
              <a:t>Development of new programming models, languages, and libraries to simplify parallel programming.</a:t>
            </a:r>
          </a:p>
          <a:p>
            <a:pPr algn="just"/>
            <a:r>
              <a:rPr lang="en-US" sz="2400" b="1" dirty="0"/>
              <a:t>Task Scheduling &amp; Resource Management</a:t>
            </a:r>
            <a:endParaRPr lang="en-US" sz="2400" dirty="0"/>
          </a:p>
          <a:p>
            <a:pPr marL="457200" indent="-457200" algn="just">
              <a:buFont typeface="Wingdings" pitchFamily="2" charset="2"/>
              <a:buChar char="ü"/>
            </a:pPr>
            <a:r>
              <a:rPr lang="en-US" sz="2400" dirty="0"/>
              <a:t>Research is focused on scheduling algorithms and resource management policies.</a:t>
            </a:r>
          </a:p>
          <a:p>
            <a:pPr algn="just">
              <a:buFont typeface="Wingdings" pitchFamily="2" charset="2"/>
              <a:buChar char="ü"/>
            </a:pPr>
            <a:r>
              <a:rPr lang="en-US" sz="2400" dirty="0"/>
              <a:t>Efforts struggle to balance performance, complexity, and efficiency.</a:t>
            </a:r>
          </a:p>
          <a:p>
            <a:pPr algn="just"/>
            <a:r>
              <a:rPr lang="en-US" sz="2400" b="1" dirty="0"/>
              <a:t>New Challenge: Dynamic Heterogeneity</a:t>
            </a:r>
            <a:endParaRPr lang="en-US" sz="2400" dirty="0"/>
          </a:p>
          <a:p>
            <a:pPr marL="457200" indent="-457200" algn="just">
              <a:buFont typeface="+mj-lt"/>
              <a:buAutoNum type="arabicPeriod"/>
            </a:pPr>
            <a:r>
              <a:rPr lang="en-US" sz="2400" dirty="0"/>
              <a:t>Combination of CPU cores (fat) and GPU cores (thin) on the same chip adds complexity.</a:t>
            </a:r>
          </a:p>
          <a:p>
            <a:pPr marL="457200" indent="-457200" algn="just">
              <a:buFont typeface="+mj-lt"/>
              <a:buAutoNum type="arabicPeriod"/>
            </a:pPr>
            <a:r>
              <a:rPr lang="en-US" sz="2400" dirty="0"/>
              <a:t>Arises due to </a:t>
            </a:r>
            <a:r>
              <a:rPr lang="en-US" sz="2400" b="1" dirty="0"/>
              <a:t>technology scaling</a:t>
            </a:r>
            <a:r>
              <a:rPr lang="en-US" sz="2400" dirty="0"/>
              <a:t>, </a:t>
            </a:r>
            <a:r>
              <a:rPr lang="en-US" sz="2400" b="1" dirty="0"/>
              <a:t>less reliable transistors</a:t>
            </a:r>
            <a:r>
              <a:rPr lang="en-US" sz="2400" dirty="0"/>
              <a:t>, and </a:t>
            </a:r>
            <a:r>
              <a:rPr lang="en-US" sz="2400" b="1" dirty="0"/>
              <a:t>increased transistor complexity</a:t>
            </a:r>
            <a:r>
              <a:rPr lang="en-US" sz="2400" dirty="0"/>
              <a:t>.</a:t>
            </a:r>
          </a:p>
          <a:p>
            <a:pPr marL="457200" indent="-457200" algn="just">
              <a:buFont typeface="+mj-lt"/>
              <a:buAutoNum type="arabicPeriod"/>
            </a:pPr>
            <a:r>
              <a:rPr lang="en-US" sz="2400" dirty="0"/>
              <a:t>Further complicates multi-core/many-core resource management</a:t>
            </a:r>
          </a:p>
          <a:p>
            <a:pPr algn="just"/>
            <a:endParaRPr lang="en-US" sz="24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152400" y="1219200"/>
            <a:ext cx="8686800" cy="5970865"/>
          </a:xfrm>
          <a:prstGeom prst="rect">
            <a:avLst/>
          </a:prstGeom>
        </p:spPr>
        <p:txBody>
          <a:bodyPr wrap="square">
            <a:spAutoFit/>
          </a:bodyPr>
          <a:lstStyle/>
          <a:p>
            <a:r>
              <a:rPr lang="en-US" sz="2400" b="1" dirty="0"/>
              <a:t>3.3.5.1 Physical versus Virtual Processor Cores</a:t>
            </a:r>
          </a:p>
          <a:p>
            <a:pPr algn="just"/>
            <a:r>
              <a:rPr lang="en-US" sz="2000" b="1" dirty="0" err="1"/>
              <a:t>Multicore</a:t>
            </a:r>
            <a:r>
              <a:rPr lang="en-US" sz="2000" b="1" dirty="0"/>
              <a:t> Virtualization Method</a:t>
            </a:r>
            <a:endParaRPr lang="en-US" sz="2000" dirty="0"/>
          </a:p>
          <a:p>
            <a:pPr algn="just">
              <a:buFont typeface="Arial" pitchFamily="34" charset="0"/>
              <a:buChar char="•"/>
            </a:pPr>
            <a:r>
              <a:rPr lang="en-US" sz="2000" dirty="0"/>
              <a:t>Proposed by </a:t>
            </a:r>
            <a:r>
              <a:rPr lang="en-US" sz="2000" b="1" dirty="0"/>
              <a:t>Wells et al</a:t>
            </a:r>
            <a:r>
              <a:rPr lang="en-US" sz="2000" dirty="0"/>
              <a:t>.</a:t>
            </a:r>
          </a:p>
          <a:p>
            <a:pPr algn="just">
              <a:buFont typeface="Arial" pitchFamily="34" charset="0"/>
              <a:buChar char="•"/>
            </a:pPr>
            <a:r>
              <a:rPr lang="en-US" sz="2000" dirty="0"/>
              <a:t>Helps hardware designers abstract low-level details of processor cores.</a:t>
            </a:r>
          </a:p>
          <a:p>
            <a:pPr algn="just"/>
            <a:r>
              <a:rPr lang="en-US" sz="2000" b="1" dirty="0"/>
              <a:t>Purpose &amp; Benefits</a:t>
            </a:r>
            <a:endParaRPr lang="en-US" sz="2000" dirty="0"/>
          </a:p>
          <a:p>
            <a:pPr algn="just">
              <a:buFont typeface="Arial" pitchFamily="34" charset="0"/>
              <a:buChar char="•"/>
            </a:pPr>
            <a:r>
              <a:rPr lang="en-US" sz="2000" dirty="0"/>
              <a:t>Reduces the burden and inefficiency of managing hardware resources through software.</a:t>
            </a:r>
          </a:p>
          <a:p>
            <a:pPr algn="just">
              <a:buFont typeface="Arial" pitchFamily="34" charset="0"/>
              <a:buChar char="•"/>
            </a:pPr>
            <a:r>
              <a:rPr lang="en-US" sz="2000" dirty="0"/>
              <a:t>Provides a more efficient way to handle processor core allocation.</a:t>
            </a:r>
          </a:p>
          <a:p>
            <a:pPr algn="just"/>
            <a:r>
              <a:rPr lang="en-US" sz="2000" b="1" dirty="0"/>
              <a:t>Technical Placement</a:t>
            </a:r>
            <a:endParaRPr lang="en-US" sz="2000" dirty="0"/>
          </a:p>
          <a:p>
            <a:pPr algn="just">
              <a:buFont typeface="Arial" pitchFamily="34" charset="0"/>
              <a:buChar char="•"/>
            </a:pPr>
            <a:r>
              <a:rPr lang="en-US" sz="2000" dirty="0"/>
              <a:t>Located </a:t>
            </a:r>
            <a:r>
              <a:rPr lang="en-US" sz="2000" b="1" dirty="0"/>
              <a:t>below the ISA (Instruction Set Architecture)</a:t>
            </a:r>
            <a:r>
              <a:rPr lang="en-US" sz="2000" dirty="0"/>
              <a:t>.</a:t>
            </a:r>
          </a:p>
          <a:p>
            <a:pPr algn="just">
              <a:buFont typeface="Arial" pitchFamily="34" charset="0"/>
              <a:buChar char="•"/>
            </a:pPr>
            <a:r>
              <a:rPr lang="en-US" sz="2000" dirty="0"/>
              <a:t>Remains unmodified by the </a:t>
            </a:r>
            <a:r>
              <a:rPr lang="en-US" sz="2000" b="1" dirty="0"/>
              <a:t>Operating System (OS)</a:t>
            </a:r>
            <a:r>
              <a:rPr lang="en-US" sz="2000" dirty="0"/>
              <a:t> or </a:t>
            </a:r>
            <a:r>
              <a:rPr lang="en-US" sz="2000" b="1" dirty="0"/>
              <a:t>Virtual Machine Monitor (VMM/hypervisor)</a:t>
            </a:r>
            <a:r>
              <a:rPr lang="en-US" sz="2000" dirty="0"/>
              <a:t>.</a:t>
            </a:r>
          </a:p>
          <a:p>
            <a:pPr algn="just"/>
            <a:r>
              <a:rPr lang="en-US" sz="2000" b="1" dirty="0"/>
              <a:t>Key Feature: </a:t>
            </a:r>
          </a:p>
          <a:p>
            <a:pPr algn="just"/>
            <a:r>
              <a:rPr lang="en-US" sz="2000" b="1" dirty="0"/>
              <a:t>VCPU Migration</a:t>
            </a:r>
            <a:endParaRPr lang="en-US" sz="2000" dirty="0"/>
          </a:p>
          <a:p>
            <a:pPr algn="just">
              <a:buFont typeface="Arial" pitchFamily="34" charset="0"/>
              <a:buChar char="•"/>
            </a:pPr>
            <a:r>
              <a:rPr lang="en-US" sz="2000" dirty="0"/>
              <a:t>A </a:t>
            </a:r>
            <a:r>
              <a:rPr lang="en-US" sz="2000" b="1" dirty="0"/>
              <a:t>software-visible Virtual CPU (VCPU)</a:t>
            </a:r>
            <a:r>
              <a:rPr lang="en-US" sz="2000" dirty="0"/>
              <a:t> can move between physical cores.</a:t>
            </a:r>
          </a:p>
          <a:p>
            <a:pPr algn="just">
              <a:buFont typeface="Arial" pitchFamily="34" charset="0"/>
              <a:buChar char="•"/>
            </a:pPr>
            <a:r>
              <a:rPr lang="en-US" sz="2000" dirty="0"/>
              <a:t>Execution of a VCPU is </a:t>
            </a:r>
            <a:r>
              <a:rPr lang="en-US" sz="2000" b="1" dirty="0"/>
              <a:t>temporarily suspended</a:t>
            </a:r>
            <a:r>
              <a:rPr lang="en-US" sz="2000" dirty="0"/>
              <a:t> if no appropriate core is available.</a:t>
            </a:r>
          </a:p>
          <a:p>
            <a:pPr algn="just"/>
            <a:r>
              <a:rPr lang="en-US" sz="2000" b="1" dirty="0"/>
              <a:t>Illustration in Figure 3.16</a:t>
            </a:r>
            <a:endParaRPr lang="en-US" sz="2000" dirty="0"/>
          </a:p>
          <a:p>
            <a:pPr algn="just"/>
            <a:r>
              <a:rPr lang="en-US" sz="2000" dirty="0"/>
              <a:t>Demonstrates how a VCPU transitions between cores dynam</a:t>
            </a:r>
            <a:r>
              <a:rPr lang="en-US" dirty="0"/>
              <a:t>ically.</a:t>
            </a:r>
          </a:p>
          <a:p>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01378" name="Picture 2"/>
          <p:cNvPicPr>
            <a:picLocks noChangeAspect="1" noChangeArrowheads="1"/>
          </p:cNvPicPr>
          <p:nvPr/>
        </p:nvPicPr>
        <p:blipFill>
          <a:blip r:embed="rId3"/>
          <a:srcRect/>
          <a:stretch>
            <a:fillRect/>
          </a:stretch>
        </p:blipFill>
        <p:spPr bwMode="auto">
          <a:xfrm>
            <a:off x="228600" y="2209800"/>
            <a:ext cx="8395176" cy="3733800"/>
          </a:xfrm>
          <a:prstGeom prst="rect">
            <a:avLst/>
          </a:prstGeom>
          <a:noFill/>
          <a:ln w="9525">
            <a:noFill/>
            <a:miter lim="800000"/>
            <a:headEnd/>
            <a:tailEnd/>
          </a:ln>
          <a:effec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371600"/>
            <a:ext cx="8534400" cy="5878532"/>
          </a:xfrm>
          <a:prstGeom prst="rect">
            <a:avLst/>
          </a:prstGeom>
        </p:spPr>
        <p:txBody>
          <a:bodyPr wrap="square">
            <a:spAutoFit/>
          </a:bodyPr>
          <a:lstStyle/>
          <a:p>
            <a:r>
              <a:rPr lang="en-US" sz="2800" b="1" dirty="0"/>
              <a:t>3.3.5.2 Virtual Hierarchy</a:t>
            </a:r>
          </a:p>
          <a:p>
            <a:r>
              <a:rPr lang="en-US" sz="2200" b="1" u="sng" dirty="0"/>
              <a:t>Concept &amp; Background</a:t>
            </a:r>
            <a:endParaRPr lang="en-US" sz="2200" u="sng" dirty="0"/>
          </a:p>
          <a:p>
            <a:pPr>
              <a:buFont typeface="Arial" pitchFamily="34" charset="0"/>
              <a:buChar char="•"/>
            </a:pPr>
            <a:r>
              <a:rPr lang="en-US" sz="2200" dirty="0"/>
              <a:t>Many-core </a:t>
            </a:r>
            <a:r>
              <a:rPr lang="en-US" sz="2200" b="1" dirty="0"/>
              <a:t>chip multiprocessors (CMPs)</a:t>
            </a:r>
            <a:r>
              <a:rPr lang="en-US" sz="2200" dirty="0"/>
              <a:t> introduce a new computing paradigm.</a:t>
            </a:r>
          </a:p>
          <a:p>
            <a:pPr>
              <a:buFont typeface="Arial" pitchFamily="34" charset="0"/>
              <a:buChar char="•"/>
            </a:pPr>
            <a:r>
              <a:rPr lang="en-US" sz="2200" dirty="0"/>
              <a:t>Moves from </a:t>
            </a:r>
            <a:r>
              <a:rPr lang="en-US" sz="2200" b="1" dirty="0"/>
              <a:t>time-sharing</a:t>
            </a:r>
            <a:r>
              <a:rPr lang="en-US" sz="2200" dirty="0"/>
              <a:t> (few cores per job) to </a:t>
            </a:r>
            <a:r>
              <a:rPr lang="en-US" sz="2200" b="1" dirty="0"/>
              <a:t>space-sharing</a:t>
            </a:r>
            <a:r>
              <a:rPr lang="en-US" sz="2200" dirty="0"/>
              <a:t> (many cores per job).</a:t>
            </a:r>
          </a:p>
          <a:p>
            <a:pPr>
              <a:buFont typeface="Arial" pitchFamily="34" charset="0"/>
              <a:buChar char="•"/>
            </a:pPr>
            <a:r>
              <a:rPr lang="en-US" sz="2200" b="1" dirty="0"/>
              <a:t>Marty and Hill </a:t>
            </a:r>
            <a:r>
              <a:rPr lang="en-US" sz="2200" dirty="0"/>
              <a:t>proposed using </a:t>
            </a:r>
            <a:r>
              <a:rPr lang="en-US" sz="2200" b="1" dirty="0"/>
              <a:t>virtual hierarchies</a:t>
            </a:r>
            <a:r>
              <a:rPr lang="en-US" sz="2200" dirty="0"/>
              <a:t> for optimizing space-shared workloads.</a:t>
            </a:r>
          </a:p>
          <a:p>
            <a:r>
              <a:rPr lang="en-US" sz="2200" b="1" u="sng" dirty="0"/>
              <a:t>Virtual Hierarchy vs. Physical Hierarchy</a:t>
            </a:r>
            <a:endParaRPr lang="en-US" sz="2200" u="sng" dirty="0"/>
          </a:p>
          <a:p>
            <a:r>
              <a:rPr lang="en-US" sz="2200" b="1" dirty="0"/>
              <a:t>Physical Hierarchy</a:t>
            </a:r>
            <a:r>
              <a:rPr lang="en-US" sz="2200" dirty="0"/>
              <a:t>:</a:t>
            </a:r>
          </a:p>
          <a:p>
            <a:pPr lvl="1">
              <a:buFont typeface="Arial" pitchFamily="34" charset="0"/>
              <a:buChar char="•"/>
            </a:pPr>
            <a:r>
              <a:rPr lang="en-US" sz="2200" dirty="0"/>
              <a:t>Uses </a:t>
            </a:r>
            <a:r>
              <a:rPr lang="en-US" sz="2200" b="1" dirty="0"/>
              <a:t>fixed</a:t>
            </a:r>
            <a:r>
              <a:rPr lang="en-US" sz="2200" dirty="0"/>
              <a:t> multi-level cache structure.</a:t>
            </a:r>
          </a:p>
          <a:p>
            <a:pPr lvl="1">
              <a:buFont typeface="Arial" pitchFamily="34" charset="0"/>
              <a:buChar char="•"/>
            </a:pPr>
            <a:r>
              <a:rPr lang="en-US" sz="2200" dirty="0"/>
              <a:t>Static cache allocation and mapping.</a:t>
            </a:r>
          </a:p>
          <a:p>
            <a:r>
              <a:rPr lang="en-US" sz="2200" b="1" dirty="0"/>
              <a:t>Virtual Hierarchy</a:t>
            </a:r>
            <a:r>
              <a:rPr lang="en-US" sz="2200" dirty="0"/>
              <a:t>:</a:t>
            </a:r>
          </a:p>
          <a:p>
            <a:pPr lvl="1">
              <a:buFont typeface="Arial" pitchFamily="34" charset="0"/>
              <a:buChar char="•"/>
            </a:pPr>
            <a:r>
              <a:rPr lang="en-US" sz="2200" b="1" dirty="0"/>
              <a:t>Dynamic</a:t>
            </a:r>
            <a:r>
              <a:rPr lang="en-US" sz="2200" dirty="0"/>
              <a:t> adaptation to workload needs.</a:t>
            </a:r>
          </a:p>
          <a:p>
            <a:pPr lvl="1">
              <a:buFont typeface="Arial" pitchFamily="34" charset="0"/>
              <a:buChar char="•"/>
            </a:pPr>
            <a:r>
              <a:rPr lang="en-US" sz="2200" dirty="0"/>
              <a:t>Enhances </a:t>
            </a:r>
            <a:r>
              <a:rPr lang="en-US" sz="2200" b="1" dirty="0"/>
              <a:t>performance</a:t>
            </a:r>
            <a:r>
              <a:rPr lang="en-US" sz="2200" dirty="0"/>
              <a:t> and </a:t>
            </a:r>
            <a:r>
              <a:rPr lang="en-US" sz="2200" b="1" dirty="0"/>
              <a:t>isolation</a:t>
            </a:r>
            <a:r>
              <a:rPr lang="en-US" sz="2200" dirty="0"/>
              <a:t> for space-shared workloads</a:t>
            </a:r>
            <a:r>
              <a:rPr lang="en-US" sz="2000" dirty="0"/>
              <a:t>.</a:t>
            </a:r>
          </a:p>
          <a:p>
            <a:pPr lvl="1">
              <a:buFont typeface="Arial" pitchFamily="34" charset="0"/>
              <a:buChar char="•"/>
            </a:pPr>
            <a:r>
              <a:rPr lang="en-US" sz="2000" dirty="0"/>
              <a:t>Adjusts </a:t>
            </a:r>
            <a:r>
              <a:rPr lang="en-US" sz="2000" b="1" dirty="0"/>
              <a:t>coherence and caching hierarchy</a:t>
            </a:r>
            <a:r>
              <a:rPr lang="en-US" sz="2000" dirty="0"/>
              <a:t> based on task allocation.</a:t>
            </a:r>
          </a:p>
          <a:p>
            <a:endParaRPr lang="en-US" sz="20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0353" name="Rectangle 1"/>
          <p:cNvSpPr>
            <a:spLocks noChangeArrowheads="1"/>
          </p:cNvSpPr>
          <p:nvPr/>
        </p:nvSpPr>
        <p:spPr bwMode="auto">
          <a:xfrm>
            <a:off x="381000" y="762000"/>
            <a:ext cx="7924479"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lang="en-US" b="1" dirty="0">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1" i="0" u="sng" strike="noStrike" cap="none" normalizeH="0" baseline="0" dirty="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2000" b="1" i="0" u="sng" strike="noStrike" cap="none" normalizeH="0" baseline="0" dirty="0">
                <a:ln>
                  <a:noFill/>
                </a:ln>
                <a:solidFill>
                  <a:schemeClr val="tx1"/>
                </a:solidFill>
                <a:effectLst/>
                <a:latin typeface="Arial" charset="0"/>
                <a:cs typeface="Arial" charset="0"/>
              </a:rPr>
              <a:t>Mechanism of Virtual Hierarchy</a:t>
            </a:r>
            <a:endParaRPr kumimoji="0" lang="en-US" sz="2000" b="0" i="0" u="sng"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a:ln>
                  <a:noFill/>
                </a:ln>
                <a:solidFill>
                  <a:schemeClr val="tx1"/>
                </a:solidFill>
                <a:effectLst/>
                <a:latin typeface="Arial" charset="0"/>
                <a:cs typeface="Arial" charset="0"/>
              </a:rPr>
              <a:t>First-Level Cache Adaptation</a:t>
            </a:r>
            <a:r>
              <a:rPr kumimoji="0" lang="en-US" sz="2000" b="0" i="0" u="none" strike="noStrike" cap="none" normalizeH="0" baseline="0" dirty="0">
                <a:ln>
                  <a:noFill/>
                </a:ln>
                <a:solidFill>
                  <a:schemeClr val="tx1"/>
                </a:solidFill>
                <a:effectLst/>
                <a:latin typeface="Arial" charset="0"/>
                <a:cs typeface="Arial" charset="0"/>
              </a:rPr>
              <a:t>:</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Keeps data blocks </a:t>
            </a:r>
            <a:r>
              <a:rPr kumimoji="0" lang="en-US" sz="2000" b="1" i="0" u="none" strike="noStrike" cap="none" normalizeH="0" baseline="0" dirty="0">
                <a:ln>
                  <a:noFill/>
                </a:ln>
                <a:solidFill>
                  <a:schemeClr val="tx1"/>
                </a:solidFill>
                <a:effectLst/>
                <a:latin typeface="Arial" charset="0"/>
                <a:cs typeface="Arial" charset="0"/>
              </a:rPr>
              <a:t>close to relevant cores</a:t>
            </a:r>
            <a:r>
              <a:rPr kumimoji="0" lang="en-US" sz="2000" b="0" i="0" u="none" strike="noStrike" cap="none" normalizeH="0" baseline="0" dirty="0">
                <a:ln>
                  <a:noFill/>
                </a:ln>
                <a:solidFill>
                  <a:schemeClr val="tx1"/>
                </a:solidFill>
                <a:effectLst/>
                <a:latin typeface="Arial" charset="0"/>
                <a:cs typeface="Arial" charset="0"/>
              </a:rPr>
              <a:t> for </a:t>
            </a:r>
            <a:r>
              <a:rPr kumimoji="0" lang="en-US" sz="2000" b="1" i="0" u="none" strike="noStrike" cap="none" normalizeH="0" baseline="0" dirty="0">
                <a:ln>
                  <a:noFill/>
                </a:ln>
                <a:solidFill>
                  <a:schemeClr val="tx1"/>
                </a:solidFill>
                <a:effectLst/>
                <a:latin typeface="Arial" charset="0"/>
                <a:cs typeface="Arial" charset="0"/>
              </a:rPr>
              <a:t>faster access</a:t>
            </a:r>
            <a:r>
              <a:rPr kumimoji="0" lang="en-US" sz="2000" b="0" i="0" u="none" strike="noStrike" cap="none" normalizeH="0" baseline="0" dirty="0">
                <a:ln>
                  <a:noFill/>
                </a:ln>
                <a:solidFill>
                  <a:schemeClr val="tx1"/>
                </a:solidFill>
                <a:effectLst/>
                <a:latin typeface="Arial" charset="0"/>
                <a:cs typeface="Arial" charset="0"/>
              </a:rPr>
              <a:t>.</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Establishes </a:t>
            </a:r>
            <a:r>
              <a:rPr kumimoji="0" lang="en-US" sz="2000" b="1" i="0" u="none" strike="noStrike" cap="none" normalizeH="0" baseline="0" dirty="0">
                <a:ln>
                  <a:noFill/>
                </a:ln>
                <a:solidFill>
                  <a:schemeClr val="tx1"/>
                </a:solidFill>
                <a:effectLst/>
                <a:latin typeface="Arial" charset="0"/>
                <a:cs typeface="Arial" charset="0"/>
              </a:rPr>
              <a:t>shared-cache domains</a:t>
            </a:r>
            <a:r>
              <a:rPr kumimoji="0" lang="en-US" sz="2000" b="0" i="0" u="none" strike="noStrike" cap="none" normalizeH="0" baseline="0" dirty="0">
                <a:ln>
                  <a:noFill/>
                </a:ln>
                <a:solidFill>
                  <a:schemeClr val="tx1"/>
                </a:solidFill>
                <a:effectLst/>
                <a:latin typeface="Arial" charset="0"/>
                <a:cs typeface="Arial" charset="0"/>
              </a:rPr>
              <a:t> for better data coherence.</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Isolates independent workloads.</a:t>
            </a: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a:ln>
                  <a:noFill/>
                </a:ln>
                <a:solidFill>
                  <a:schemeClr val="tx1"/>
                </a:solidFill>
                <a:effectLst/>
                <a:latin typeface="Arial" charset="0"/>
                <a:cs typeface="Arial" charset="0"/>
              </a:rPr>
              <a:t>Handling Cache Misses</a:t>
            </a:r>
            <a:r>
              <a:rPr kumimoji="0" lang="en-US" sz="2000" b="0" i="0" u="none" strike="noStrike" cap="none" normalizeH="0" baseline="0" dirty="0">
                <a:ln>
                  <a:noFill/>
                </a:ln>
                <a:solidFill>
                  <a:schemeClr val="tx1"/>
                </a:solidFill>
                <a:effectLst/>
                <a:latin typeface="Arial" charset="0"/>
                <a:cs typeface="Arial" charset="0"/>
              </a:rPr>
              <a:t>:</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L1 cache miss triggers L2 cache access.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Optimized to locate the required data block efficiently.</a:t>
            </a: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a:ln>
                  <a:noFill/>
                </a:ln>
                <a:solidFill>
                  <a:schemeClr val="tx1"/>
                </a:solidFill>
                <a:effectLst/>
                <a:latin typeface="Arial" charset="0"/>
                <a:cs typeface="Arial" charset="0"/>
              </a:rPr>
              <a:t>Space Sharing &amp; Workload Clustering</a:t>
            </a:r>
            <a:endParaRPr kumimoji="0" lang="en-US" sz="2000" b="0" i="0" u="none"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Workloads are </a:t>
            </a:r>
            <a:r>
              <a:rPr kumimoji="0" lang="en-US" sz="2000" b="1" i="0" u="none" strike="noStrike" cap="none" normalizeH="0" baseline="0" dirty="0">
                <a:ln>
                  <a:noFill/>
                </a:ln>
                <a:solidFill>
                  <a:schemeClr val="tx1"/>
                </a:solidFill>
                <a:effectLst/>
                <a:latin typeface="Arial" charset="0"/>
                <a:cs typeface="Arial" charset="0"/>
              </a:rPr>
              <a:t>assigned to virtual clusters of cores</a:t>
            </a:r>
            <a:r>
              <a:rPr kumimoji="0" lang="en-US" sz="2000" b="0" i="0" u="none" strike="noStrike" cap="none" normalizeH="0" baseline="0" dirty="0">
                <a:ln>
                  <a:noFill/>
                </a:ln>
                <a:solidFill>
                  <a:schemeClr val="tx1"/>
                </a:solidFill>
                <a:effectLst/>
                <a:latin typeface="Arial" charset="0"/>
                <a:cs typeface="Arial"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a:ln>
                  <a:noFill/>
                </a:ln>
                <a:solidFill>
                  <a:schemeClr val="tx1"/>
                </a:solidFill>
                <a:effectLst/>
                <a:latin typeface="Arial" charset="0"/>
                <a:cs typeface="Arial" charset="0"/>
              </a:rPr>
              <a:t>Example: </a:t>
            </a:r>
            <a:r>
              <a:rPr kumimoji="0" lang="en-US" sz="2000" b="1" i="0" u="none" strike="noStrike" cap="none" normalizeH="0" baseline="0" dirty="0">
                <a:ln>
                  <a:noFill/>
                </a:ln>
                <a:solidFill>
                  <a:schemeClr val="tx1"/>
                </a:solidFill>
                <a:effectLst/>
                <a:latin typeface="Arial" charset="0"/>
                <a:cs typeface="Arial" charset="0"/>
              </a:rPr>
              <a:t>Three workload clusters</a:t>
            </a:r>
            <a:r>
              <a:rPr kumimoji="0" lang="en-US" sz="2000" b="0" i="0" u="none" strike="noStrike" cap="none" normalizeH="0" baseline="0" dirty="0">
                <a:ln>
                  <a:noFill/>
                </a:ln>
                <a:solidFill>
                  <a:schemeClr val="tx1"/>
                </a:solidFill>
                <a:effectLst/>
                <a:latin typeface="Arial" charset="0"/>
                <a:cs typeface="Arial" charset="0"/>
              </a:rPr>
              <a:t> (Figure 3.17a):</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VM0 &amp; VM3</a:t>
            </a:r>
            <a:r>
              <a:rPr kumimoji="0" lang="en-US" sz="2000" b="0" i="0" u="none" strike="noStrike" cap="none" normalizeH="0" baseline="0" dirty="0">
                <a:ln>
                  <a:noFill/>
                </a:ln>
                <a:solidFill>
                  <a:schemeClr val="tx1"/>
                </a:solidFill>
                <a:effectLst/>
                <a:latin typeface="Arial" charset="0"/>
                <a:cs typeface="Arial" charset="0"/>
              </a:rPr>
              <a:t> → Database workload.</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VM1 &amp; VM2</a:t>
            </a:r>
            <a:r>
              <a:rPr kumimoji="0" lang="en-US" sz="2000" b="0" i="0" u="none" strike="noStrike" cap="none" normalizeH="0" baseline="0" dirty="0">
                <a:ln>
                  <a:noFill/>
                </a:ln>
                <a:solidFill>
                  <a:schemeClr val="tx1"/>
                </a:solidFill>
                <a:effectLst/>
                <a:latin typeface="Arial" charset="0"/>
                <a:cs typeface="Arial" charset="0"/>
              </a:rPr>
              <a:t> → Web server workload.</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VM4 – VM7</a:t>
            </a:r>
            <a:r>
              <a:rPr kumimoji="0" lang="en-US" sz="2000" b="0" i="0" u="none" strike="noStrike" cap="none" normalizeH="0" baseline="0" dirty="0">
                <a:ln>
                  <a:noFill/>
                </a:ln>
                <a:solidFill>
                  <a:schemeClr val="tx1"/>
                </a:solidFill>
                <a:effectLst/>
                <a:latin typeface="Arial" charset="0"/>
                <a:cs typeface="Arial" charset="0"/>
              </a:rPr>
              <a:t> → Middleware workload.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a:ln>
                  <a:noFill/>
                </a:ln>
                <a:solidFill>
                  <a:schemeClr val="tx1"/>
                </a:solidFill>
                <a:effectLst/>
                <a:latin typeface="Arial" charset="0"/>
                <a:cs typeface="Arial" charset="0"/>
              </a:rPr>
              <a:t>Each workload runs in a separate VM</a:t>
            </a:r>
            <a:r>
              <a:rPr kumimoji="0" lang="en-US" sz="2000" b="0" i="0" u="none" strike="noStrike" cap="none" normalizeH="0" baseline="0" dirty="0">
                <a:ln>
                  <a:noFill/>
                </a:ln>
                <a:solidFill>
                  <a:schemeClr val="tx1"/>
                </a:solidFill>
                <a:effectLst/>
                <a:latin typeface="Arial" charset="0"/>
                <a:cs typeface="Arial" charset="0"/>
              </a:rPr>
              <a:t> but can also apply within a </a:t>
            </a:r>
            <a:r>
              <a:rPr kumimoji="0" lang="en-US" sz="2000" b="1" i="0" u="none" strike="noStrike" cap="none" normalizeH="0" baseline="0" dirty="0">
                <a:ln>
                  <a:noFill/>
                </a:ln>
                <a:solidFill>
                  <a:schemeClr val="tx1"/>
                </a:solidFill>
                <a:effectLst/>
                <a:latin typeface="Arial" charset="0"/>
                <a:cs typeface="Arial" charset="0"/>
              </a:rPr>
              <a:t>single OS</a:t>
            </a:r>
            <a:r>
              <a:rPr kumimoji="0" lang="en-US" sz="2000" b="0" i="0" u="none" strike="noStrike" cap="none" normalizeH="0" baseline="0" dirty="0">
                <a:ln>
                  <a:noFill/>
                </a:ln>
                <a:solidFill>
                  <a:schemeClr val="tx1"/>
                </a:solidFill>
                <a:effectLst/>
                <a:latin typeface="Arial" charset="0"/>
                <a:cs typeface="Arial"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0" y="1371601"/>
            <a:ext cx="8839200" cy="6001643"/>
          </a:xfrm>
          <a:prstGeom prst="rect">
            <a:avLst/>
          </a:prstGeom>
        </p:spPr>
        <p:txBody>
          <a:bodyPr wrap="square">
            <a:spAutoFit/>
          </a:bodyPr>
          <a:lstStyle/>
          <a:p>
            <a:r>
              <a:rPr lang="en-US" sz="2400" b="1" dirty="0"/>
              <a:t>T</a:t>
            </a:r>
            <a:r>
              <a:rPr lang="en-US" sz="2400" b="1" u="sng" dirty="0"/>
              <a:t>wo-Level Virtual Coherence &amp; Caching Hierarchy</a:t>
            </a:r>
          </a:p>
          <a:p>
            <a:r>
              <a:rPr lang="en-US" sz="2400" b="1" dirty="0"/>
              <a:t>First Level</a:t>
            </a:r>
            <a:r>
              <a:rPr lang="en-US" sz="2400" dirty="0"/>
              <a:t>:</a:t>
            </a:r>
          </a:p>
          <a:p>
            <a:pPr>
              <a:buFont typeface="Arial" pitchFamily="34" charset="0"/>
              <a:buChar char="•"/>
            </a:pPr>
            <a:r>
              <a:rPr lang="en-US" sz="2400" dirty="0"/>
              <a:t>Isolates workloads to minimize </a:t>
            </a:r>
            <a:r>
              <a:rPr lang="en-US" sz="2400" b="1" dirty="0"/>
              <a:t>miss access time</a:t>
            </a:r>
            <a:r>
              <a:rPr lang="en-US" sz="2400" dirty="0"/>
              <a:t> and </a:t>
            </a:r>
            <a:r>
              <a:rPr lang="en-US" sz="2400" b="1" dirty="0"/>
              <a:t>interference</a:t>
            </a:r>
            <a:r>
              <a:rPr lang="en-US" sz="2400" dirty="0"/>
              <a:t>.</a:t>
            </a:r>
          </a:p>
          <a:p>
            <a:pPr>
              <a:buFont typeface="Arial" pitchFamily="34" charset="0"/>
              <a:buChar char="•"/>
            </a:pPr>
            <a:r>
              <a:rPr lang="en-US" sz="2400" dirty="0"/>
              <a:t>Manages cache capacity, interconnect links, and miss handling per VM.</a:t>
            </a:r>
          </a:p>
          <a:p>
            <a:r>
              <a:rPr lang="en-US" sz="2400" b="1" dirty="0"/>
              <a:t>Second Level</a:t>
            </a:r>
          </a:p>
          <a:p>
            <a:pPr>
              <a:buFont typeface="Arial" pitchFamily="34" charset="0"/>
              <a:buChar char="•"/>
            </a:pPr>
            <a:r>
              <a:rPr lang="en-US" sz="2400" dirty="0"/>
              <a:t>Maintains </a:t>
            </a:r>
            <a:r>
              <a:rPr lang="en-US" sz="2400" b="1" dirty="0"/>
              <a:t>globally shared memory</a:t>
            </a:r>
            <a:r>
              <a:rPr lang="en-US" sz="2400" dirty="0"/>
              <a:t> for resource </a:t>
            </a:r>
            <a:r>
              <a:rPr lang="en-US" sz="2400" b="1" dirty="0"/>
              <a:t>repartitioning</a:t>
            </a:r>
            <a:r>
              <a:rPr lang="en-US" sz="2400" dirty="0"/>
              <a:t> without cache flushes.</a:t>
            </a:r>
          </a:p>
          <a:p>
            <a:pPr>
              <a:buFont typeface="Arial" pitchFamily="34" charset="0"/>
              <a:buChar char="•"/>
            </a:pPr>
            <a:r>
              <a:rPr lang="en-US" sz="2400" dirty="0"/>
              <a:t>Enables virtualization features like </a:t>
            </a:r>
            <a:r>
              <a:rPr lang="en-US" sz="2400" b="1" dirty="0"/>
              <a:t>content-based page sharing</a:t>
            </a:r>
            <a:r>
              <a:rPr lang="en-US" sz="2400" dirty="0"/>
              <a:t>.</a:t>
            </a:r>
          </a:p>
          <a:p>
            <a:r>
              <a:rPr lang="en-US" sz="2400" b="1" dirty="0"/>
              <a:t>Benefits of Virtual Hierarchy</a:t>
            </a:r>
            <a:endParaRPr lang="en-US" sz="2400" dirty="0"/>
          </a:p>
          <a:p>
            <a:pPr marL="457200" indent="-457200">
              <a:buFont typeface="+mj-lt"/>
              <a:buAutoNum type="arabicPeriod"/>
            </a:pPr>
            <a:r>
              <a:rPr lang="en-US" sz="2400" dirty="0"/>
              <a:t>Optimized for </a:t>
            </a:r>
            <a:r>
              <a:rPr lang="en-US" sz="2400" b="1" dirty="0"/>
              <a:t>space-shared workloads</a:t>
            </a:r>
            <a:r>
              <a:rPr lang="en-US" sz="2400" dirty="0"/>
              <a:t>, including </a:t>
            </a:r>
            <a:r>
              <a:rPr lang="en-US" sz="2400" b="1" dirty="0"/>
              <a:t>multiprogramming</a:t>
            </a:r>
            <a:r>
              <a:rPr lang="en-US" sz="2400" dirty="0"/>
              <a:t> and </a:t>
            </a:r>
            <a:r>
              <a:rPr lang="en-US" sz="2400" b="1" dirty="0"/>
              <a:t>server consolidation</a:t>
            </a:r>
            <a:r>
              <a:rPr lang="en-US" sz="2400" dirty="0"/>
              <a:t>.</a:t>
            </a:r>
          </a:p>
          <a:p>
            <a:pPr marL="457200" indent="-457200">
              <a:buFont typeface="+mj-lt"/>
              <a:buAutoNum type="arabicPeriod"/>
            </a:pPr>
            <a:r>
              <a:rPr lang="en-US" sz="2400" b="1" dirty="0"/>
              <a:t>Minimizes changes</a:t>
            </a:r>
            <a:r>
              <a:rPr lang="en-US" sz="2400" dirty="0"/>
              <a:t> to existing system software while improving efficiency.</a:t>
            </a:r>
          </a:p>
          <a:p>
            <a:pPr marL="457200" indent="-457200">
              <a:buFont typeface="+mj-lt"/>
              <a:buAutoNum type="arabicPeriod"/>
            </a:pPr>
            <a:r>
              <a:rPr lang="en-US" sz="2400" b="1" dirty="0"/>
              <a:t>Supports tiled architectures</a:t>
            </a:r>
            <a:r>
              <a:rPr lang="en-US" sz="2400" dirty="0"/>
              <a:t> for consolidated server workloads.</a:t>
            </a:r>
          </a:p>
          <a:p>
            <a:pPr lvl="1"/>
            <a:endParaRPr lang="en-US" sz="24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0" y="1219200"/>
            <a:ext cx="8686800" cy="5970865"/>
          </a:xfrm>
          <a:prstGeom prst="rect">
            <a:avLst/>
          </a:prstGeom>
        </p:spPr>
        <p:txBody>
          <a:bodyPr wrap="square">
            <a:spAutoFit/>
          </a:bodyPr>
          <a:lstStyle/>
          <a:p>
            <a:r>
              <a:rPr lang="en-US" sz="2800" b="1" dirty="0"/>
              <a:t>3.4 VIRTUAL CLUSTERS AND RESOURCE MANAGEMENT</a:t>
            </a:r>
          </a:p>
          <a:p>
            <a:r>
              <a:rPr lang="en-US" sz="2800" b="1" u="sng" dirty="0"/>
              <a:t>Definition of Physical Cluster</a:t>
            </a:r>
            <a:endParaRPr lang="en-US" sz="2800" u="sng" dirty="0"/>
          </a:p>
          <a:p>
            <a:r>
              <a:rPr lang="en-US" sz="2800" dirty="0"/>
              <a:t>A </a:t>
            </a:r>
            <a:r>
              <a:rPr lang="en-US" sz="2800" b="1" dirty="0"/>
              <a:t>physical cluster</a:t>
            </a:r>
            <a:r>
              <a:rPr lang="en-US" sz="2800" dirty="0"/>
              <a:t> consists of multiple </a:t>
            </a:r>
            <a:r>
              <a:rPr lang="en-US" sz="2800" b="1" dirty="0"/>
              <a:t>physical machines</a:t>
            </a:r>
            <a:r>
              <a:rPr lang="en-US" sz="2800" dirty="0"/>
              <a:t> (servers) connected via a </a:t>
            </a:r>
            <a:r>
              <a:rPr lang="en-US" sz="2800" b="1" dirty="0"/>
              <a:t>physical network</a:t>
            </a:r>
            <a:r>
              <a:rPr lang="en-US" sz="2800" dirty="0"/>
              <a:t> (e.g., LAN).</a:t>
            </a:r>
          </a:p>
          <a:p>
            <a:r>
              <a:rPr lang="en-US" sz="2800" b="1" dirty="0"/>
              <a:t>Introduction to Virtual Clusters</a:t>
            </a:r>
            <a:endParaRPr lang="en-US" sz="2800" dirty="0"/>
          </a:p>
          <a:p>
            <a:pPr>
              <a:buFont typeface="Arial" pitchFamily="34" charset="0"/>
              <a:buChar char="•"/>
            </a:pPr>
            <a:r>
              <a:rPr lang="en-US" sz="2800" b="1" dirty="0"/>
              <a:t>Virtual clusters</a:t>
            </a:r>
            <a:r>
              <a:rPr lang="en-US" sz="2800" dirty="0"/>
              <a:t> are collections of </a:t>
            </a:r>
            <a:r>
              <a:rPr lang="en-US" sz="2800" b="1" dirty="0"/>
              <a:t>virtual machines (VMs)</a:t>
            </a:r>
            <a:r>
              <a:rPr lang="en-US" sz="2800" dirty="0"/>
              <a:t> running on </a:t>
            </a:r>
            <a:r>
              <a:rPr lang="en-US" sz="2800" b="1" dirty="0"/>
              <a:t>physical hosts</a:t>
            </a:r>
            <a:r>
              <a:rPr lang="en-US" sz="2800" dirty="0"/>
              <a:t>.</a:t>
            </a:r>
          </a:p>
          <a:p>
            <a:pPr>
              <a:buFont typeface="Arial" pitchFamily="34" charset="0"/>
              <a:buChar char="•"/>
            </a:pPr>
            <a:r>
              <a:rPr lang="en-US" sz="2800" u="sng" dirty="0"/>
              <a:t>Explores properties and applications of virtual clusters.</a:t>
            </a:r>
          </a:p>
          <a:p>
            <a:r>
              <a:rPr lang="en-US" sz="2800" b="1" u="sng" dirty="0"/>
              <a:t>Three Critical Design Issues in Virtual Clusters</a:t>
            </a:r>
            <a:endParaRPr lang="en-US" sz="2800" u="sng" dirty="0"/>
          </a:p>
          <a:p>
            <a:r>
              <a:rPr lang="en-US" sz="2800" b="1" dirty="0"/>
              <a:t>Live Migration of VMs</a:t>
            </a:r>
            <a:r>
              <a:rPr lang="en-US" sz="2800" dirty="0"/>
              <a:t>: Moving VMs between physical hosts without downtime.</a:t>
            </a:r>
          </a:p>
          <a:p>
            <a:r>
              <a:rPr lang="en-US" sz="2800" b="1" dirty="0"/>
              <a:t>Memory and File Migrations</a:t>
            </a:r>
            <a:r>
              <a:rPr lang="en-US" sz="2800" dirty="0"/>
              <a:t>: Transferring VM memory and files efficiently.</a:t>
            </a:r>
          </a:p>
          <a:p>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2402" name="Rectangle 2"/>
          <p:cNvSpPr>
            <a:spLocks noChangeArrowheads="1"/>
          </p:cNvSpPr>
          <p:nvPr/>
        </p:nvSpPr>
        <p:spPr bwMode="auto">
          <a:xfrm>
            <a:off x="228600" y="1219200"/>
            <a:ext cx="9220201"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Challenges with Traditional VM Initialization</a:t>
            </a:r>
            <a:endParaRPr kumimoji="0" lang="en-US" sz="2400" b="0" i="0" u="sng"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strike="noStrike" cap="none" normalizeH="0" baseline="0" dirty="0">
                <a:ln>
                  <a:noFill/>
                </a:ln>
                <a:solidFill>
                  <a:schemeClr val="tx1"/>
                </a:solidFill>
                <a:effectLst/>
                <a:latin typeface="Arial" charset="0"/>
                <a:cs typeface="Arial" charset="0"/>
              </a:rPr>
              <a:t>Requires </a:t>
            </a:r>
            <a:r>
              <a:rPr kumimoji="0" lang="en-US" sz="2400" b="1" i="0" strike="noStrike" cap="none" normalizeH="0" baseline="0" dirty="0">
                <a:ln>
                  <a:noFill/>
                </a:ln>
                <a:solidFill>
                  <a:schemeClr val="tx1"/>
                </a:solidFill>
                <a:effectLst/>
                <a:latin typeface="Arial" charset="0"/>
                <a:cs typeface="Arial" charset="0"/>
              </a:rPr>
              <a:t>manual configuration</a:t>
            </a:r>
            <a:r>
              <a:rPr kumimoji="0" lang="en-US" sz="2400" b="0" i="0" strike="noStrike" cap="none" normalizeH="0" baseline="0" dirty="0">
                <a:ln>
                  <a:noFill/>
                </a:ln>
                <a:solidFill>
                  <a:schemeClr val="tx1"/>
                </a:solidFill>
                <a:effectLst/>
                <a:latin typeface="Arial" charset="0"/>
                <a:cs typeface="Arial" charset="0"/>
              </a:rPr>
              <a:t> by the administrator.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strike="noStrike" cap="none" normalizeH="0" baseline="0" dirty="0">
                <a:ln>
                  <a:noFill/>
                </a:ln>
                <a:solidFill>
                  <a:schemeClr val="tx1"/>
                </a:solidFill>
                <a:effectLst/>
                <a:latin typeface="Arial" charset="0"/>
                <a:cs typeface="Arial" charset="0"/>
              </a:rPr>
              <a:t>Poor configuration leads to </a:t>
            </a:r>
            <a:r>
              <a:rPr kumimoji="0" lang="en-US" sz="2400" b="1" i="0" strike="noStrike" cap="none" normalizeH="0" baseline="0" dirty="0">
                <a:ln>
                  <a:noFill/>
                </a:ln>
                <a:solidFill>
                  <a:schemeClr val="tx1"/>
                </a:solidFill>
                <a:effectLst/>
                <a:latin typeface="Arial" charset="0"/>
                <a:cs typeface="Arial" charset="0"/>
              </a:rPr>
              <a:t>overloading or underutilization</a:t>
            </a:r>
            <a:r>
              <a:rPr kumimoji="0" lang="en-US" sz="2400" b="0" i="0" strike="noStrike" cap="none" normalizeH="0" baseline="0" dirty="0">
                <a:ln>
                  <a:noFill/>
                </a:ln>
                <a:solidFill>
                  <a:schemeClr val="tx1"/>
                </a:solidFill>
                <a:effectLst/>
                <a:latin typeface="Arial" charset="0"/>
                <a:cs typeface="Arial" charset="0"/>
              </a:rPr>
              <a:t> of resources.</a:t>
            </a:r>
          </a:p>
          <a:p>
            <a:pPr marL="0" marR="0" lvl="0" indent="0" algn="l" defTabSz="914400" rtl="0" eaLnBrk="0" fontAlgn="base" latinLnBrk="0" hangingPunct="0">
              <a:lnSpc>
                <a:spcPct val="100000"/>
              </a:lnSpc>
              <a:spcBef>
                <a:spcPct val="0"/>
              </a:spcBef>
              <a:spcAft>
                <a:spcPct val="0"/>
              </a:spcAft>
              <a:buClrTx/>
              <a:buSzTx/>
              <a:tabLst/>
            </a:pPr>
            <a:r>
              <a:rPr kumimoji="0" lang="en-US" sz="2400" b="1" i="0" u="sng" strike="noStrike" cap="none" normalizeH="0" baseline="0" dirty="0">
                <a:ln>
                  <a:noFill/>
                </a:ln>
                <a:solidFill>
                  <a:schemeClr val="tx1"/>
                </a:solidFill>
                <a:effectLst/>
                <a:latin typeface="Arial" charset="0"/>
                <a:cs typeface="Arial" charset="0"/>
              </a:rPr>
              <a:t>Example: Amazon EC2</a:t>
            </a:r>
            <a:endParaRPr kumimoji="0" lang="en-US" sz="2400" b="0" i="0" u="sng"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Elastic Compute Cloud (EC2)</a:t>
            </a:r>
            <a:r>
              <a:rPr kumimoji="0" lang="en-US" sz="2400" b="0" i="0" u="none" strike="noStrike" cap="none" normalizeH="0" baseline="0" dirty="0">
                <a:ln>
                  <a:noFill/>
                </a:ln>
                <a:solidFill>
                  <a:schemeClr val="tx1"/>
                </a:solidFill>
                <a:effectLst/>
                <a:latin typeface="Arial" charset="0"/>
                <a:cs typeface="Arial" charset="0"/>
              </a:rPr>
              <a:t> provides </a:t>
            </a:r>
            <a:r>
              <a:rPr kumimoji="0" lang="en-US" sz="2400" b="1" i="0" u="none" strike="noStrike" cap="none" normalizeH="0" baseline="0" dirty="0">
                <a:ln>
                  <a:noFill/>
                </a:ln>
                <a:solidFill>
                  <a:schemeClr val="tx1"/>
                </a:solidFill>
                <a:effectLst/>
                <a:latin typeface="Arial" charset="0"/>
                <a:cs typeface="Arial" charset="0"/>
              </a:rPr>
              <a:t>on-demand</a:t>
            </a:r>
            <a:r>
              <a:rPr kumimoji="0" lang="en-US" sz="2400" b="0" i="0" u="none" strike="noStrike" cap="none" normalizeH="0" baseline="0" dirty="0">
                <a:ln>
                  <a:noFill/>
                </a:ln>
                <a:solidFill>
                  <a:schemeClr val="tx1"/>
                </a:solidFill>
                <a:effectLst/>
                <a:latin typeface="Arial" charset="0"/>
                <a:cs typeface="Arial" charset="0"/>
              </a:rPr>
              <a:t> computing power.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Allows customers to </a:t>
            </a:r>
            <a:r>
              <a:rPr kumimoji="0" lang="en-US" sz="2400" b="1" i="0" u="none" strike="noStrike" cap="none" normalizeH="0" baseline="0" dirty="0">
                <a:ln>
                  <a:noFill/>
                </a:ln>
                <a:solidFill>
                  <a:schemeClr val="tx1"/>
                </a:solidFill>
                <a:effectLst/>
                <a:latin typeface="Arial" charset="0"/>
                <a:cs typeface="Arial" charset="0"/>
              </a:rPr>
              <a:t>create, manage, and scale</a:t>
            </a:r>
            <a:r>
              <a:rPr kumimoji="0" lang="en-US" sz="2400" b="0" i="0" u="none" strike="noStrike" cap="none" normalizeH="0" baseline="0" dirty="0">
                <a:ln>
                  <a:noFill/>
                </a:ln>
                <a:solidFill>
                  <a:schemeClr val="tx1"/>
                </a:solidFill>
                <a:effectLst/>
                <a:latin typeface="Arial" charset="0"/>
                <a:cs typeface="Arial" charset="0"/>
              </a:rPr>
              <a:t> VMs dynamically.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Virtual Network Configuration</a:t>
            </a:r>
            <a:endParaRPr kumimoji="0" lang="en-US" sz="2400" b="0" i="0" u="none" strike="noStrike" cap="none" normalizeH="0" baseline="0" dirty="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Virtualization platforms like </a:t>
            </a:r>
            <a:r>
              <a:rPr kumimoji="0" lang="en-US" sz="2400" b="1" i="0" u="none" strike="noStrike" cap="none" normalizeH="0" baseline="0" dirty="0" err="1">
                <a:ln>
                  <a:noFill/>
                </a:ln>
                <a:solidFill>
                  <a:schemeClr val="tx1"/>
                </a:solidFill>
                <a:effectLst/>
                <a:latin typeface="Arial" charset="0"/>
                <a:cs typeface="Arial" charset="0"/>
              </a:rPr>
              <a:t>XenServer</a:t>
            </a:r>
            <a:r>
              <a:rPr kumimoji="0" lang="en-US" sz="2400" b="0" i="0" u="none" strike="noStrike" cap="none" normalizeH="0" baseline="0" dirty="0">
                <a:ln>
                  <a:noFill/>
                </a:ln>
                <a:solidFill>
                  <a:schemeClr val="tx1"/>
                </a:solidFill>
                <a:effectLst/>
                <a:latin typeface="Arial" charset="0"/>
                <a:cs typeface="Arial" charset="0"/>
              </a:rPr>
              <a:t> and </a:t>
            </a:r>
            <a:r>
              <a:rPr kumimoji="0" lang="en-US" sz="2400" b="1" i="0" u="none" strike="noStrike" cap="none" normalizeH="0" baseline="0" dirty="0">
                <a:ln>
                  <a:noFill/>
                </a:ln>
                <a:solidFill>
                  <a:schemeClr val="tx1"/>
                </a:solidFill>
                <a:effectLst/>
                <a:latin typeface="Arial" charset="0"/>
                <a:cs typeface="Arial" charset="0"/>
              </a:rPr>
              <a:t>VMware ESX Server</a:t>
            </a:r>
            <a:r>
              <a:rPr kumimoji="0" lang="en-US" sz="2400" b="0" i="0" u="none" strike="noStrike" cap="none" normalizeH="0" baseline="0" dirty="0">
                <a:ln>
                  <a:noFill/>
                </a:ln>
                <a:solidFill>
                  <a:schemeClr val="tx1"/>
                </a:solidFill>
                <a:effectLst/>
                <a:latin typeface="Arial" charset="0"/>
                <a:cs typeface="Arial" charset="0"/>
              </a:rPr>
              <a:t> support </a:t>
            </a:r>
            <a:r>
              <a:rPr kumimoji="0" lang="en-US" sz="2400" b="1" i="0" u="none" strike="noStrike" cap="none" normalizeH="0" baseline="0" dirty="0">
                <a:ln>
                  <a:noFill/>
                </a:ln>
                <a:solidFill>
                  <a:schemeClr val="tx1"/>
                </a:solidFill>
                <a:effectLst/>
                <a:latin typeface="Arial" charset="0"/>
                <a:cs typeface="Arial" charset="0"/>
              </a:rPr>
              <a:t>bridging mode</a:t>
            </a:r>
            <a:r>
              <a:rPr kumimoji="0" lang="en-US" sz="2400" b="0" i="0" u="none" strike="noStrike" cap="none" normalizeH="0" baseline="0" dirty="0">
                <a:ln>
                  <a:noFill/>
                </a:ln>
                <a:solidFill>
                  <a:schemeClr val="tx1"/>
                </a:solidFill>
                <a:effectLst/>
                <a:latin typeface="Arial" charset="0"/>
                <a:cs typeface="Arial" charset="0"/>
              </a:rPr>
              <a:t>.</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2402" name="Rectangle 2"/>
          <p:cNvSpPr>
            <a:spLocks noChangeArrowheads="1"/>
          </p:cNvSpPr>
          <p:nvPr/>
        </p:nvSpPr>
        <p:spPr bwMode="auto">
          <a:xfrm>
            <a:off x="228600" y="1219200"/>
            <a:ext cx="9220201"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sz="2400" b="1" dirty="0">
                <a:latin typeface="Arial" charset="0"/>
                <a:cs typeface="Arial" charset="0"/>
              </a:rPr>
              <a:t>Bridging mode</a:t>
            </a:r>
            <a:r>
              <a:rPr lang="en-US" sz="2400" dirty="0">
                <a:latin typeface="Arial" charset="0"/>
                <a:cs typeface="Arial" charset="0"/>
              </a:rPr>
              <a:t>:</a:t>
            </a:r>
          </a:p>
          <a:p>
            <a:pPr lvl="1" eaLnBrk="0" fontAlgn="base" hangingPunct="0">
              <a:spcBef>
                <a:spcPct val="0"/>
              </a:spcBef>
              <a:spcAft>
                <a:spcPct val="0"/>
              </a:spcAft>
              <a:buFont typeface="Wingdings" pitchFamily="2" charset="2"/>
              <a:buChar char="ü"/>
            </a:pPr>
            <a:r>
              <a:rPr lang="en-US" sz="2400" dirty="0">
                <a:latin typeface="Arial" charset="0"/>
                <a:cs typeface="Arial" charset="0"/>
              </a:rPr>
              <a:t>Makes all VM instances appear as </a:t>
            </a:r>
            <a:r>
              <a:rPr lang="en-US" sz="2400" b="1" dirty="0">
                <a:latin typeface="Arial" charset="0"/>
                <a:cs typeface="Arial" charset="0"/>
              </a:rPr>
              <a:t>individual hosts</a:t>
            </a:r>
            <a:r>
              <a:rPr lang="en-US" sz="2400" dirty="0">
                <a:latin typeface="Arial" charset="0"/>
                <a:cs typeface="Arial" charset="0"/>
              </a:rPr>
              <a:t> on the network.</a:t>
            </a:r>
          </a:p>
          <a:p>
            <a:pPr lvl="1" eaLnBrk="0" fontAlgn="base" hangingPunct="0">
              <a:spcBef>
                <a:spcPct val="0"/>
              </a:spcBef>
              <a:spcAft>
                <a:spcPct val="0"/>
              </a:spcAft>
              <a:buFont typeface="Wingdings" pitchFamily="2" charset="2"/>
              <a:buChar char="ü"/>
            </a:pPr>
            <a:r>
              <a:rPr lang="en-US" sz="2400" dirty="0">
                <a:latin typeface="Arial" charset="0"/>
                <a:cs typeface="Arial" charset="0"/>
              </a:rPr>
              <a:t>Allows </a:t>
            </a:r>
            <a:r>
              <a:rPr lang="en-US" sz="2400" b="1" dirty="0">
                <a:latin typeface="Arial" charset="0"/>
                <a:cs typeface="Arial" charset="0"/>
              </a:rPr>
              <a:t>free communication</a:t>
            </a:r>
            <a:r>
              <a:rPr lang="en-US" sz="2400" dirty="0">
                <a:latin typeface="Arial" charset="0"/>
                <a:cs typeface="Arial" charset="0"/>
              </a:rPr>
              <a:t> between VMs via </a:t>
            </a:r>
            <a:r>
              <a:rPr lang="en-US" sz="2400" b="1" dirty="0">
                <a:latin typeface="Arial" charset="0"/>
                <a:cs typeface="Arial" charset="0"/>
              </a:rPr>
              <a:t>virtual network interface cards (</a:t>
            </a:r>
            <a:r>
              <a:rPr lang="en-US" sz="2400" b="1" dirty="0" err="1">
                <a:latin typeface="Arial" charset="0"/>
                <a:cs typeface="Arial" charset="0"/>
              </a:rPr>
              <a:t>vNICs</a:t>
            </a:r>
            <a:r>
              <a:rPr lang="en-US" sz="2400" b="1" dirty="0">
                <a:latin typeface="Arial" charset="0"/>
                <a:cs typeface="Arial" charset="0"/>
              </a:rPr>
              <a:t>)</a:t>
            </a:r>
            <a:r>
              <a:rPr lang="en-US" sz="2400" dirty="0">
                <a:latin typeface="Arial" charset="0"/>
                <a:cs typeface="Arial" charset="0"/>
              </a:rPr>
              <a:t>.</a:t>
            </a:r>
          </a:p>
          <a:p>
            <a:pPr lvl="1" eaLnBrk="0" fontAlgn="base" hangingPunct="0">
              <a:spcBef>
                <a:spcPct val="0"/>
              </a:spcBef>
              <a:spcAft>
                <a:spcPct val="0"/>
              </a:spcAft>
              <a:buFont typeface="Wingdings" pitchFamily="2" charset="2"/>
              <a:buChar char="ü"/>
            </a:pPr>
            <a:r>
              <a:rPr lang="en-US" sz="2400" dirty="0">
                <a:latin typeface="Arial" charset="0"/>
                <a:cs typeface="Arial" charset="0"/>
              </a:rPr>
              <a:t>Enables </a:t>
            </a:r>
            <a:r>
              <a:rPr lang="en-US" sz="2400" b="1" dirty="0">
                <a:latin typeface="Arial" charset="0"/>
                <a:cs typeface="Arial" charset="0"/>
              </a:rPr>
              <a:t>automatic network configuration</a:t>
            </a:r>
            <a:r>
              <a:rPr lang="en-US" sz="2400" dirty="0">
                <a:latin typeface="Arial" charset="0"/>
                <a:cs typeface="Arial" charset="0"/>
              </a:rPr>
              <a:t>.</a:t>
            </a:r>
          </a:p>
          <a:p>
            <a:pPr lvl="0" eaLnBrk="0" fontAlgn="base" hangingPunct="0">
              <a:spcBef>
                <a:spcPct val="0"/>
              </a:spcBef>
              <a:spcAft>
                <a:spcPct val="0"/>
              </a:spcAft>
            </a:pPr>
            <a:endParaRPr lang="en-US" sz="2400" dirty="0">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304800" y="1295400"/>
            <a:ext cx="8534400" cy="3847207"/>
          </a:xfrm>
          <a:prstGeom prst="rect">
            <a:avLst/>
          </a:prstGeom>
        </p:spPr>
        <p:txBody>
          <a:bodyPr wrap="square">
            <a:spAutoFit/>
          </a:bodyPr>
          <a:lstStyle/>
          <a:p>
            <a:pPr algn="just"/>
            <a:r>
              <a:rPr lang="en-US" sz="2800" b="1" dirty="0"/>
              <a:t>3.1.1.1 Instruction Set Architecture Level </a:t>
            </a:r>
          </a:p>
          <a:p>
            <a:pPr algn="just">
              <a:buFont typeface="Wingdings" pitchFamily="2" charset="2"/>
              <a:buChar char="ü"/>
            </a:pPr>
            <a:r>
              <a:rPr lang="en-US" sz="2000" dirty="0"/>
              <a:t>At the ISA level, virtualization is performed by emulating a given ISA by the ISA of the host machine. </a:t>
            </a:r>
          </a:p>
          <a:p>
            <a:pPr algn="just">
              <a:buFont typeface="Wingdings" pitchFamily="2" charset="2"/>
              <a:buChar char="ü"/>
            </a:pPr>
            <a:r>
              <a:rPr lang="en-US" sz="2000" dirty="0"/>
              <a:t>For example</a:t>
            </a:r>
          </a:p>
          <a:p>
            <a:pPr algn="just"/>
            <a:r>
              <a:rPr lang="en-US" sz="2000" dirty="0"/>
              <a:t>	MIPS binary code can run on an x86-based host machine with the help of ISA emulation. With this approach, it is possible to run a large amount of legacy binary code written for various processors on any given new hardware host machine. </a:t>
            </a:r>
          </a:p>
          <a:p>
            <a:pPr algn="just">
              <a:buFont typeface="Wingdings" pitchFamily="2" charset="2"/>
              <a:buChar char="ü"/>
            </a:pPr>
            <a:r>
              <a:rPr lang="en-US" sz="2000" dirty="0"/>
              <a:t>Instruction set emulation leads to virtual ISAs created on any hardware machine.</a:t>
            </a:r>
          </a:p>
          <a:p>
            <a:endParaRPr lang="en-US" dirty="0"/>
          </a:p>
          <a:p>
            <a:endParaRPr 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81000" y="1524000"/>
            <a:ext cx="8305800" cy="5324535"/>
          </a:xfrm>
          <a:prstGeom prst="rect">
            <a:avLst/>
          </a:prstGeom>
        </p:spPr>
        <p:txBody>
          <a:bodyPr wrap="square">
            <a:spAutoFit/>
          </a:bodyPr>
          <a:lstStyle/>
          <a:p>
            <a:pPr algn="just"/>
            <a:r>
              <a:rPr lang="en-US" sz="3200" b="1" dirty="0"/>
              <a:t>3.4.1 Physical versus Virtual Clusters</a:t>
            </a:r>
          </a:p>
          <a:p>
            <a:pPr algn="just"/>
            <a:r>
              <a:rPr lang="en-US" sz="2800" dirty="0"/>
              <a:t>Definition &amp; Concept</a:t>
            </a:r>
          </a:p>
          <a:p>
            <a:pPr algn="just"/>
            <a:r>
              <a:rPr lang="en-US" sz="2800" b="1" dirty="0"/>
              <a:t>Physical Clusters:</a:t>
            </a:r>
          </a:p>
          <a:p>
            <a:pPr lvl="1" algn="just">
              <a:buFont typeface="Wingdings" pitchFamily="2" charset="2"/>
              <a:buChar char="ü"/>
            </a:pPr>
            <a:r>
              <a:rPr lang="en-US" sz="2800" dirty="0"/>
              <a:t>A collection of physical machines (servers) interconnected via a physical network (e.g., LAN).</a:t>
            </a:r>
          </a:p>
          <a:p>
            <a:pPr algn="just"/>
            <a:r>
              <a:rPr lang="en-US" sz="2800" b="1" dirty="0"/>
              <a:t>Virtual Clusters:</a:t>
            </a:r>
          </a:p>
          <a:p>
            <a:pPr lvl="1" algn="just">
              <a:buFont typeface="Wingdings" pitchFamily="2" charset="2"/>
              <a:buChar char="ü"/>
            </a:pPr>
            <a:r>
              <a:rPr lang="en-US" sz="2800" dirty="0"/>
              <a:t>Formed using VMs installed on distributed servers.</a:t>
            </a:r>
          </a:p>
          <a:p>
            <a:pPr lvl="1" algn="just">
              <a:buFont typeface="Wingdings" pitchFamily="2" charset="2"/>
              <a:buChar char="ü"/>
            </a:pPr>
            <a:r>
              <a:rPr lang="en-US" sz="2800" dirty="0"/>
              <a:t>Interconnected logically over multiple physical networks.</a:t>
            </a:r>
          </a:p>
          <a:p>
            <a:pPr lvl="1" algn="just">
              <a:buFont typeface="Wingdings" pitchFamily="2" charset="2"/>
              <a:buChar char="ü"/>
            </a:pPr>
            <a:r>
              <a:rPr lang="en-US" sz="2800" dirty="0"/>
              <a:t>Virtual cluster boundaries are distinct and dynamic.</a:t>
            </a:r>
          </a:p>
          <a:p>
            <a:pPr algn="just"/>
            <a:endParaRPr lang="en-US" sz="28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371599"/>
            <a:ext cx="8991600" cy="5293757"/>
          </a:xfrm>
          <a:prstGeom prst="rect">
            <a:avLst/>
          </a:prstGeom>
        </p:spPr>
        <p:txBody>
          <a:bodyPr wrap="square">
            <a:spAutoFit/>
          </a:bodyPr>
          <a:lstStyle/>
          <a:p>
            <a:r>
              <a:rPr lang="en-US" sz="2000" b="1" dirty="0"/>
              <a:t>Key Properties of Virtual Clusters</a:t>
            </a:r>
            <a:endParaRPr lang="en-US" sz="2000" dirty="0"/>
          </a:p>
          <a:p>
            <a:pPr>
              <a:buFont typeface="Wingdings" pitchFamily="2" charset="2"/>
              <a:buChar char="ü"/>
            </a:pPr>
            <a:r>
              <a:rPr lang="en-US" sz="2000" dirty="0"/>
              <a:t>Nodes in a virtual cluster can be </a:t>
            </a:r>
            <a:r>
              <a:rPr lang="en-US" sz="2000" b="1" dirty="0"/>
              <a:t>physical machines or VMs</a:t>
            </a:r>
            <a:r>
              <a:rPr lang="en-US" sz="2000" dirty="0"/>
              <a:t>.</a:t>
            </a:r>
          </a:p>
          <a:p>
            <a:pPr>
              <a:buFont typeface="Wingdings" pitchFamily="2" charset="2"/>
              <a:buChar char="ü"/>
            </a:pPr>
            <a:r>
              <a:rPr lang="en-US" sz="2000" dirty="0"/>
              <a:t>Multiple VMs with </a:t>
            </a:r>
            <a:r>
              <a:rPr lang="en-US" sz="2000" b="1" dirty="0"/>
              <a:t>different </a:t>
            </a:r>
            <a:r>
              <a:rPr lang="en-US" sz="2000" b="1" dirty="0" err="1"/>
              <a:t>OSes</a:t>
            </a:r>
            <a:r>
              <a:rPr lang="en-US" sz="2000" dirty="0"/>
              <a:t> can run on the </a:t>
            </a:r>
            <a:r>
              <a:rPr lang="en-US" sz="2000" b="1" dirty="0"/>
              <a:t>same physical node</a:t>
            </a:r>
            <a:r>
              <a:rPr lang="en-US" sz="2000" dirty="0"/>
              <a:t>.</a:t>
            </a:r>
          </a:p>
          <a:p>
            <a:pPr>
              <a:buFont typeface="Wingdings" pitchFamily="2" charset="2"/>
              <a:buChar char="ü"/>
            </a:pPr>
            <a:r>
              <a:rPr lang="en-US" sz="2000" b="1" dirty="0"/>
              <a:t>Guest OS</a:t>
            </a:r>
            <a:r>
              <a:rPr lang="en-US" sz="2000" dirty="0"/>
              <a:t> (VM) can differ from the </a:t>
            </a:r>
            <a:r>
              <a:rPr lang="en-US" sz="2000" b="1" dirty="0"/>
              <a:t>Host OS</a:t>
            </a:r>
            <a:r>
              <a:rPr lang="en-US" sz="2000" dirty="0"/>
              <a:t> (physical machine OS).</a:t>
            </a:r>
          </a:p>
          <a:p>
            <a:r>
              <a:rPr lang="en-US" sz="2000" b="1" dirty="0"/>
              <a:t>Server consolidation</a:t>
            </a:r>
            <a:r>
              <a:rPr lang="en-US" sz="2000" dirty="0"/>
              <a:t>:</a:t>
            </a:r>
          </a:p>
          <a:p>
            <a:pPr lvl="1">
              <a:buFont typeface="Wingdings" pitchFamily="2" charset="2"/>
              <a:buChar char="ü"/>
            </a:pPr>
            <a:r>
              <a:rPr lang="en-US" sz="2000" dirty="0"/>
              <a:t>Allows multiple applications to run on a </a:t>
            </a:r>
            <a:r>
              <a:rPr lang="en-US" sz="2000" b="1" dirty="0"/>
              <a:t>single physical server</a:t>
            </a:r>
            <a:r>
              <a:rPr lang="en-US" sz="2000" dirty="0"/>
              <a:t>.</a:t>
            </a:r>
          </a:p>
          <a:p>
            <a:pPr lvl="1">
              <a:buFont typeface="Wingdings" pitchFamily="2" charset="2"/>
              <a:buChar char="ü"/>
            </a:pPr>
            <a:r>
              <a:rPr lang="en-US" sz="2000" dirty="0"/>
              <a:t>Improves </a:t>
            </a:r>
            <a:r>
              <a:rPr lang="en-US" sz="2000" b="1" dirty="0"/>
              <a:t>server utilization</a:t>
            </a:r>
            <a:r>
              <a:rPr lang="en-US" sz="2000" dirty="0"/>
              <a:t> and </a:t>
            </a:r>
            <a:r>
              <a:rPr lang="en-US" sz="2000" b="1" dirty="0"/>
              <a:t>application flexibility</a:t>
            </a:r>
            <a:r>
              <a:rPr lang="en-US" sz="2000" dirty="0"/>
              <a:t>.</a:t>
            </a:r>
          </a:p>
          <a:p>
            <a:r>
              <a:rPr lang="en-US" sz="2000" b="1" dirty="0"/>
              <a:t>Replication (colonization) of VMs</a:t>
            </a:r>
            <a:r>
              <a:rPr lang="en-US" sz="2000" dirty="0"/>
              <a:t> for:</a:t>
            </a:r>
          </a:p>
          <a:p>
            <a:pPr lvl="1"/>
            <a:r>
              <a:rPr lang="en-US" sz="2000" dirty="0"/>
              <a:t>Distributed parallelism</a:t>
            </a:r>
          </a:p>
          <a:p>
            <a:pPr lvl="1"/>
            <a:r>
              <a:rPr lang="en-US" sz="2000" dirty="0"/>
              <a:t>Fault tolerance</a:t>
            </a:r>
          </a:p>
          <a:p>
            <a:pPr lvl="1"/>
            <a:r>
              <a:rPr lang="en-US" sz="2000" dirty="0"/>
              <a:t>Disaster recovery</a:t>
            </a:r>
          </a:p>
          <a:p>
            <a:r>
              <a:rPr lang="en-US" sz="2000" b="1" dirty="0"/>
              <a:t>Scalability</a:t>
            </a:r>
            <a:r>
              <a:rPr lang="en-US" sz="2000" dirty="0"/>
              <a:t>:</a:t>
            </a:r>
          </a:p>
          <a:p>
            <a:pPr lvl="1"/>
            <a:r>
              <a:rPr lang="en-US" sz="2000" dirty="0"/>
              <a:t>Virtual cluster size can </a:t>
            </a:r>
            <a:r>
              <a:rPr lang="en-US" sz="2000" b="1" dirty="0"/>
              <a:t>expand or shrink dynamically</a:t>
            </a:r>
            <a:r>
              <a:rPr lang="en-US" sz="2000" dirty="0"/>
              <a:t>, similar to a </a:t>
            </a:r>
            <a:r>
              <a:rPr lang="en-US" sz="2000" b="1" dirty="0"/>
              <a:t>peer-to-peer (P2P) network</a:t>
            </a:r>
            <a:r>
              <a:rPr lang="en-US" sz="2000" dirty="0"/>
              <a:t>.</a:t>
            </a:r>
          </a:p>
          <a:p>
            <a:r>
              <a:rPr lang="en-US" sz="2000" b="1" dirty="0"/>
              <a:t>Failure Handling</a:t>
            </a:r>
            <a:r>
              <a:rPr lang="en-US" sz="2000" dirty="0"/>
              <a:t>:</a:t>
            </a:r>
          </a:p>
          <a:p>
            <a:pPr lvl="1"/>
            <a:r>
              <a:rPr lang="en-US" sz="2000" b="1" dirty="0"/>
              <a:t>Physical node failure</a:t>
            </a:r>
            <a:r>
              <a:rPr lang="en-US" sz="2000" dirty="0"/>
              <a:t> disables VMs hosted on it.</a:t>
            </a:r>
          </a:p>
          <a:p>
            <a:pPr lvl="1"/>
            <a:r>
              <a:rPr lang="en-US" sz="2000" b="1" dirty="0"/>
              <a:t>VM failure</a:t>
            </a:r>
            <a:r>
              <a:rPr lang="en-US" sz="2000" dirty="0"/>
              <a:t> does </a:t>
            </a:r>
            <a:r>
              <a:rPr lang="en-US" sz="2000" b="1" dirty="0"/>
              <a:t>not</a:t>
            </a:r>
            <a:r>
              <a:rPr lang="en-US" sz="2000" dirty="0"/>
              <a:t> affect the host system.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105473" name="Rectangle 1"/>
          <p:cNvSpPr>
            <a:spLocks noChangeArrowheads="1"/>
          </p:cNvSpPr>
          <p:nvPr/>
        </p:nvSpPr>
        <p:spPr bwMode="auto">
          <a:xfrm>
            <a:off x="381000" y="1295400"/>
            <a:ext cx="8763001" cy="60617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1" i="0" u="sng" strike="noStrike" cap="none" normalizeH="0" baseline="0" dirty="0">
              <a:ln>
                <a:noFill/>
              </a:ln>
              <a:solidFill>
                <a:schemeClr val="tx1"/>
              </a:solidFill>
              <a:effectLst/>
              <a:latin typeface="Arial" charset="0"/>
              <a:cs typeface="Arial" charset="0"/>
            </a:endParaRP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2400" b="1" i="0" u="sng" strike="noStrike" cap="none" normalizeH="0" baseline="0" dirty="0">
                <a:ln>
                  <a:noFill/>
                </a:ln>
                <a:solidFill>
                  <a:schemeClr val="tx1"/>
                </a:solidFill>
                <a:effectLst/>
                <a:latin typeface="Arial" charset="0"/>
                <a:cs typeface="Arial" charset="0"/>
              </a:rPr>
              <a:t>Virtual Cluster Management Challenges</a:t>
            </a:r>
            <a:endParaRPr kumimoji="0" lang="en-US" sz="2400" b="0" i="0" u="sng" strike="noStrike" cap="none" normalizeH="0" baseline="0" dirty="0">
              <a:ln>
                <a:noFill/>
              </a:ln>
              <a:solidFill>
                <a:schemeClr val="tx1"/>
              </a:solidFill>
              <a:effectLst/>
              <a:latin typeface="Arial"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Deployment, monitoring, and management</a:t>
            </a:r>
            <a:r>
              <a:rPr kumimoji="0" lang="en-US" sz="2400" b="0" i="0" u="none" strike="noStrike" cap="none" normalizeH="0" baseline="0" dirty="0">
                <a:ln>
                  <a:noFill/>
                </a:ln>
                <a:solidFill>
                  <a:schemeClr val="tx1"/>
                </a:solidFill>
                <a:effectLst/>
                <a:latin typeface="Arial" charset="0"/>
                <a:cs typeface="Arial" charset="0"/>
              </a:rPr>
              <a:t> of large-scale virtual clusters.</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Resource scheduling</a:t>
            </a:r>
            <a:r>
              <a:rPr kumimoji="0" lang="en-US" sz="2400" b="0" i="0" u="none" strike="noStrike" cap="none" normalizeH="0" baseline="0" dirty="0">
                <a:ln>
                  <a:noFill/>
                </a:ln>
                <a:solidFill>
                  <a:schemeClr val="tx1"/>
                </a:solidFill>
                <a:effectLst/>
                <a:latin typeface="Arial" charset="0"/>
                <a:cs typeface="Arial" charset="0"/>
              </a:rPr>
              <a:t> and </a:t>
            </a:r>
            <a:r>
              <a:rPr kumimoji="0" lang="en-US" sz="2400" b="1" i="0" u="none" strike="noStrike" cap="none" normalizeH="0" baseline="0" dirty="0">
                <a:ln>
                  <a:noFill/>
                </a:ln>
                <a:solidFill>
                  <a:schemeClr val="tx1"/>
                </a:solidFill>
                <a:effectLst/>
                <a:latin typeface="Arial" charset="0"/>
                <a:cs typeface="Arial" charset="0"/>
              </a:rPr>
              <a:t>load balancing</a:t>
            </a:r>
            <a:r>
              <a:rPr kumimoji="0" lang="en-US" sz="2400" b="0" i="0" u="none" strike="noStrike" cap="none" normalizeH="0" baseline="0" dirty="0">
                <a:ln>
                  <a:noFill/>
                </a:ln>
                <a:solidFill>
                  <a:schemeClr val="tx1"/>
                </a:solidFill>
                <a:effectLst/>
                <a:latin typeface="Arial" charset="0"/>
                <a:cs typeface="Arial" charset="0"/>
              </a:rPr>
              <a:t> for optimal performance.</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Server consolidation</a:t>
            </a:r>
            <a:r>
              <a:rPr kumimoji="0" lang="en-US" sz="2400" b="0" i="0" u="none" strike="noStrike" cap="none" normalizeH="0" baseline="0" dirty="0">
                <a:ln>
                  <a:noFill/>
                </a:ln>
                <a:solidFill>
                  <a:schemeClr val="tx1"/>
                </a:solidFill>
                <a:effectLst/>
                <a:latin typeface="Arial" charset="0"/>
                <a:cs typeface="Arial" charset="0"/>
              </a:rPr>
              <a:t> to improve efficiency.</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Fault tolerance</a:t>
            </a:r>
            <a:r>
              <a:rPr kumimoji="0" lang="en-US" sz="2400" b="0" i="0" u="none" strike="noStrike" cap="none" normalizeH="0" baseline="0" dirty="0">
                <a:ln>
                  <a:noFill/>
                </a:ln>
                <a:solidFill>
                  <a:schemeClr val="tx1"/>
                </a:solidFill>
                <a:effectLst/>
                <a:latin typeface="Arial" charset="0"/>
                <a:cs typeface="Arial" charset="0"/>
              </a:rPr>
              <a:t> to minimize failures.</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sng" strike="noStrike" cap="none" normalizeH="0" baseline="0" dirty="0">
                <a:ln>
                  <a:noFill/>
                </a:ln>
                <a:solidFill>
                  <a:schemeClr val="tx1"/>
                </a:solidFill>
                <a:effectLst/>
                <a:latin typeface="Arial" charset="0"/>
                <a:cs typeface="Arial" charset="0"/>
              </a:rPr>
              <a:t>Efficient VM Image Storage</a:t>
            </a:r>
            <a:endParaRPr kumimoji="0" lang="en-US" sz="2400" b="0" i="0" u="sng" strike="noStrike" cap="none" normalizeH="0" baseline="0" dirty="0">
              <a:ln>
                <a:noFill/>
              </a:ln>
              <a:solidFill>
                <a:schemeClr val="tx1"/>
              </a:solidFill>
              <a:effectLst/>
              <a:latin typeface="Arial" charset="0"/>
              <a:cs typeface="Arial"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Large-scale virtual clusters require </a:t>
            </a:r>
            <a:r>
              <a:rPr kumimoji="0" lang="en-US" sz="2400" b="1" i="0" u="none" strike="noStrike" cap="none" normalizeH="0" baseline="0" dirty="0">
                <a:ln>
                  <a:noFill/>
                </a:ln>
                <a:solidFill>
                  <a:schemeClr val="tx1"/>
                </a:solidFill>
                <a:effectLst/>
                <a:latin typeface="Arial" charset="0"/>
                <a:cs typeface="Arial" charset="0"/>
              </a:rPr>
              <a:t>efficient storage</a:t>
            </a:r>
            <a:r>
              <a:rPr kumimoji="0" lang="en-US" sz="2400" b="0" i="0" u="none" strike="noStrike" cap="none" normalizeH="0" baseline="0" dirty="0">
                <a:ln>
                  <a:noFill/>
                </a:ln>
                <a:solidFill>
                  <a:schemeClr val="tx1"/>
                </a:solidFill>
                <a:effectLst/>
                <a:latin typeface="Arial" charset="0"/>
                <a:cs typeface="Arial" charset="0"/>
              </a:rPr>
              <a:t> for </a:t>
            </a:r>
            <a:r>
              <a:rPr kumimoji="0" lang="en-US" sz="2400" b="1" i="0" u="none" strike="noStrike" cap="none" normalizeH="0" baseline="0" dirty="0">
                <a:ln>
                  <a:noFill/>
                </a:ln>
                <a:solidFill>
                  <a:schemeClr val="tx1"/>
                </a:solidFill>
                <a:effectLst/>
                <a:latin typeface="Arial" charset="0"/>
                <a:cs typeface="Arial" charset="0"/>
              </a:rPr>
              <a:t>VM images</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a:ln>
                  <a:noFill/>
                </a:ln>
                <a:solidFill>
                  <a:schemeClr val="tx1"/>
                </a:solidFill>
                <a:effectLst/>
                <a:latin typeface="Arial" charset="0"/>
                <a:cs typeface="Arial" charset="0"/>
              </a:rPr>
              <a:t>Preinstalled templates (Template VMs)</a:t>
            </a:r>
            <a:r>
              <a:rPr kumimoji="0" lang="en-US" sz="2400" b="0" i="0" u="none" strike="noStrike" cap="none" normalizeH="0" baseline="0" dirty="0">
                <a:ln>
                  <a:noFill/>
                </a:ln>
                <a:solidFill>
                  <a:schemeClr val="tx1"/>
                </a:solidFill>
                <a:effectLst/>
                <a:latin typeface="Arial" charset="0"/>
                <a:cs typeface="Arial" charset="0"/>
              </a:rPr>
              <a:t> help users build </a:t>
            </a:r>
            <a:r>
              <a:rPr kumimoji="0" lang="en-US" sz="2400" b="1" i="0" u="none" strike="noStrike" cap="none" normalizeH="0" baseline="0" dirty="0">
                <a:ln>
                  <a:noFill/>
                </a:ln>
                <a:solidFill>
                  <a:schemeClr val="tx1"/>
                </a:solidFill>
                <a:effectLst/>
                <a:latin typeface="Arial" charset="0"/>
                <a:cs typeface="Arial" charset="0"/>
              </a:rPr>
              <a:t>customized software stacks</a:t>
            </a:r>
            <a:r>
              <a:rPr kumimoji="0" lang="en-US" sz="2400" b="0" i="0" u="none" strike="noStrike" cap="none" normalizeH="0" baseline="0" dirty="0">
                <a:ln>
                  <a:noFill/>
                </a:ln>
                <a:solidFill>
                  <a:schemeClr val="tx1"/>
                </a:solidFill>
                <a:effectLst/>
                <a:latin typeface="Arial" charset="0"/>
                <a:cs typeface="Arial"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a:ln>
                  <a:noFill/>
                </a:ln>
                <a:solidFill>
                  <a:schemeClr val="tx1"/>
                </a:solidFill>
                <a:effectLst/>
                <a:latin typeface="Arial" charset="0"/>
                <a:cs typeface="Arial" charset="0"/>
              </a:rPr>
              <a:t>Users can </a:t>
            </a:r>
            <a:r>
              <a:rPr kumimoji="0" lang="en-US" sz="2400" b="1" i="0" u="none" strike="noStrike" cap="none" normalizeH="0" baseline="0" dirty="0">
                <a:ln>
                  <a:noFill/>
                </a:ln>
                <a:solidFill>
                  <a:schemeClr val="tx1"/>
                </a:solidFill>
                <a:effectLst/>
                <a:latin typeface="Arial" charset="0"/>
                <a:cs typeface="Arial" charset="0"/>
              </a:rPr>
              <a:t>copy OS instances</a:t>
            </a:r>
            <a:r>
              <a:rPr kumimoji="0" lang="en-US" sz="2400" b="0" i="0" u="none" strike="noStrike" cap="none" normalizeH="0" baseline="0" dirty="0">
                <a:ln>
                  <a:noFill/>
                </a:ln>
                <a:solidFill>
                  <a:schemeClr val="tx1"/>
                </a:solidFill>
                <a:effectLst/>
                <a:latin typeface="Arial" charset="0"/>
                <a:cs typeface="Arial" charset="0"/>
              </a:rPr>
              <a:t> from the </a:t>
            </a:r>
            <a:r>
              <a:rPr kumimoji="0" lang="en-US" sz="2400" b="1" i="0" u="none" strike="noStrike" cap="none" normalizeH="0" baseline="0" dirty="0">
                <a:ln>
                  <a:noFill/>
                </a:ln>
                <a:solidFill>
                  <a:schemeClr val="tx1"/>
                </a:solidFill>
                <a:effectLst/>
                <a:latin typeface="Arial" charset="0"/>
                <a:cs typeface="Arial" charset="0"/>
              </a:rPr>
              <a:t>template VM</a:t>
            </a:r>
            <a:r>
              <a:rPr kumimoji="0" lang="en-US" sz="2400" b="0" i="0" u="none" strike="noStrike" cap="none" normalizeH="0" baseline="0" dirty="0">
                <a:ln>
                  <a:noFill/>
                </a:ln>
                <a:solidFill>
                  <a:schemeClr val="tx1"/>
                </a:solidFill>
                <a:effectLst/>
                <a:latin typeface="Arial" charset="0"/>
                <a:cs typeface="Arial" charset="0"/>
              </a:rPr>
              <a:t> and install specific components (e.g., libraries, applications).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cs typeface="Arial"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3" name="Rectangle 2"/>
          <p:cNvSpPr/>
          <p:nvPr/>
        </p:nvSpPr>
        <p:spPr>
          <a:xfrm>
            <a:off x="457200" y="1859340"/>
            <a:ext cx="8686800" cy="4832092"/>
          </a:xfrm>
          <a:prstGeom prst="rect">
            <a:avLst/>
          </a:prstGeom>
        </p:spPr>
        <p:txBody>
          <a:bodyPr wrap="square">
            <a:spAutoFit/>
          </a:bodyPr>
          <a:lstStyle/>
          <a:p>
            <a:r>
              <a:rPr lang="en-US" sz="2800" b="1" u="sng" dirty="0"/>
              <a:t>Virtual Cluster Structure (Figure 3.18 &amp; 3.19)</a:t>
            </a:r>
            <a:endParaRPr lang="en-US" sz="2800" u="sng" dirty="0"/>
          </a:p>
          <a:p>
            <a:r>
              <a:rPr lang="en-US" sz="2800" b="1" dirty="0"/>
              <a:t>Physical Clusters</a:t>
            </a:r>
            <a:r>
              <a:rPr lang="en-US" sz="2800" dirty="0"/>
              <a:t> (left side of Figure 3.18) contain </a:t>
            </a:r>
            <a:r>
              <a:rPr lang="en-US" sz="2800" b="1" dirty="0"/>
              <a:t>physical machines (host systems)</a:t>
            </a:r>
            <a:r>
              <a:rPr lang="en-US" sz="2800" dirty="0"/>
              <a:t>.</a:t>
            </a:r>
          </a:p>
          <a:p>
            <a:r>
              <a:rPr lang="en-US" sz="2800" b="1" dirty="0"/>
              <a:t>Virtual Clusters</a:t>
            </a:r>
            <a:r>
              <a:rPr lang="en-US" sz="2800" dirty="0"/>
              <a:t> (right side) are created over </a:t>
            </a:r>
            <a:r>
              <a:rPr lang="en-US" sz="2800" b="1" dirty="0"/>
              <a:t>physical clusters</a:t>
            </a:r>
            <a:r>
              <a:rPr lang="en-US" sz="2800" dirty="0"/>
              <a:t>.</a:t>
            </a:r>
          </a:p>
          <a:p>
            <a:r>
              <a:rPr lang="en-US" sz="2800" dirty="0"/>
              <a:t>VMs (guest systems) may:</a:t>
            </a:r>
          </a:p>
          <a:p>
            <a:pPr lvl="1">
              <a:buFont typeface="Wingdings" pitchFamily="2" charset="2"/>
              <a:buChar char="ü"/>
            </a:pPr>
            <a:r>
              <a:rPr lang="en-US" sz="2800" dirty="0"/>
              <a:t>Be installed on </a:t>
            </a:r>
            <a:r>
              <a:rPr lang="en-US" sz="2800" b="1" dirty="0"/>
              <a:t>remote servers</a:t>
            </a:r>
            <a:r>
              <a:rPr lang="en-US" sz="2800" dirty="0"/>
              <a:t>.</a:t>
            </a:r>
          </a:p>
          <a:p>
            <a:pPr lvl="1">
              <a:buFont typeface="Wingdings" pitchFamily="2" charset="2"/>
              <a:buChar char="ü"/>
            </a:pPr>
            <a:r>
              <a:rPr lang="en-US" sz="2800" dirty="0"/>
              <a:t>Be </a:t>
            </a:r>
            <a:r>
              <a:rPr lang="en-US" sz="2800" b="1" dirty="0"/>
              <a:t>replicated</a:t>
            </a:r>
            <a:r>
              <a:rPr lang="en-US" sz="2800" dirty="0"/>
              <a:t> across multiple servers in </a:t>
            </a:r>
            <a:r>
              <a:rPr lang="en-US" sz="2800" b="1" dirty="0"/>
              <a:t>different physical clusters</a:t>
            </a:r>
            <a:r>
              <a:rPr lang="en-US" sz="2800" dirty="0"/>
              <a:t>.</a:t>
            </a:r>
          </a:p>
          <a:p>
            <a:pPr lvl="1">
              <a:buFont typeface="Wingdings" pitchFamily="2" charset="2"/>
              <a:buChar char="ü"/>
            </a:pPr>
            <a:r>
              <a:rPr lang="en-US" sz="2800" b="1" dirty="0"/>
              <a:t>Migrate dynamically</a:t>
            </a:r>
            <a:r>
              <a:rPr lang="en-US" sz="2800" dirty="0"/>
              <a:t>, changing the virtual cluster boundary.</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10594" name="Picture 2"/>
          <p:cNvPicPr>
            <a:picLocks noChangeAspect="1" noChangeArrowheads="1"/>
          </p:cNvPicPr>
          <p:nvPr/>
        </p:nvPicPr>
        <p:blipFill>
          <a:blip r:embed="rId3"/>
          <a:srcRect/>
          <a:stretch>
            <a:fillRect/>
          </a:stretch>
        </p:blipFill>
        <p:spPr bwMode="auto">
          <a:xfrm>
            <a:off x="228600" y="1676400"/>
            <a:ext cx="8131941" cy="4724400"/>
          </a:xfrm>
          <a:prstGeom prst="rect">
            <a:avLst/>
          </a:prstGeom>
          <a:noFill/>
          <a:ln w="9525">
            <a:noFill/>
            <a:miter lim="800000"/>
            <a:headEnd/>
            <a:tailEnd/>
          </a:ln>
          <a:effectLst/>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pic>
        <p:nvPicPr>
          <p:cNvPr id="111618" name="Picture 2"/>
          <p:cNvPicPr>
            <a:picLocks noChangeAspect="1" noChangeArrowheads="1"/>
          </p:cNvPicPr>
          <p:nvPr/>
        </p:nvPicPr>
        <p:blipFill>
          <a:blip r:embed="rId3"/>
          <a:srcRect/>
          <a:stretch>
            <a:fillRect/>
          </a:stretch>
        </p:blipFill>
        <p:spPr bwMode="auto">
          <a:xfrm>
            <a:off x="1027113" y="1531938"/>
            <a:ext cx="7088187" cy="4868862"/>
          </a:xfrm>
          <a:prstGeom prst="rect">
            <a:avLst/>
          </a:prstGeom>
          <a:noFill/>
          <a:ln w="9525">
            <a:noFill/>
            <a:miter lim="800000"/>
            <a:headEnd/>
            <a:tailEnd/>
          </a:ln>
          <a:effec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457200" y="1600200"/>
            <a:ext cx="8382000" cy="5601533"/>
          </a:xfrm>
          <a:prstGeom prst="rect">
            <a:avLst/>
          </a:prstGeom>
        </p:spPr>
        <p:txBody>
          <a:bodyPr wrap="square">
            <a:spAutoFit/>
          </a:bodyPr>
          <a:lstStyle/>
          <a:p>
            <a:r>
              <a:rPr lang="en-US" sz="2800" b="1" u="sng" dirty="0"/>
              <a:t>Fast Deployment and Effective Scheduling</a:t>
            </a:r>
          </a:p>
          <a:p>
            <a:pPr algn="just"/>
            <a:r>
              <a:rPr lang="en-US" sz="2400" b="1" dirty="0"/>
              <a:t>Fast Deployment in Virtual Clusters</a:t>
            </a:r>
          </a:p>
          <a:p>
            <a:pPr algn="just"/>
            <a:r>
              <a:rPr lang="en-US" sz="2400" b="1" dirty="0"/>
              <a:t>Deployment includes:</a:t>
            </a:r>
            <a:endParaRPr lang="en-US" sz="2400" dirty="0"/>
          </a:p>
          <a:p>
            <a:pPr lvl="1" algn="just">
              <a:buFont typeface="Wingdings" pitchFamily="2" charset="2"/>
              <a:buChar char="ü"/>
            </a:pPr>
            <a:r>
              <a:rPr lang="en-US" sz="2400" dirty="0"/>
              <a:t>Constructing and distributing </a:t>
            </a:r>
            <a:r>
              <a:rPr lang="en-US" sz="2400" b="1" dirty="0"/>
              <a:t>software stacks</a:t>
            </a:r>
            <a:r>
              <a:rPr lang="en-US" sz="2400" dirty="0"/>
              <a:t> (OS, libraries, applications) to physical nodes </a:t>
            </a:r>
            <a:r>
              <a:rPr lang="en-US" sz="2400" b="1" dirty="0"/>
              <a:t>quickly</a:t>
            </a:r>
            <a:r>
              <a:rPr lang="en-US" sz="2400" dirty="0"/>
              <a:t>.</a:t>
            </a:r>
          </a:p>
          <a:p>
            <a:pPr lvl="1" algn="just">
              <a:buFont typeface="Wingdings" pitchFamily="2" charset="2"/>
              <a:buChar char="ü"/>
            </a:pPr>
            <a:r>
              <a:rPr lang="en-US" sz="2400" b="1" dirty="0"/>
              <a:t>Switching runtime environments</a:t>
            </a:r>
            <a:r>
              <a:rPr lang="en-US" sz="2400" dirty="0"/>
              <a:t> between different virtual clusters efficiently.</a:t>
            </a:r>
          </a:p>
          <a:p>
            <a:pPr algn="just"/>
            <a:r>
              <a:rPr lang="en-US" sz="2400" b="1" dirty="0"/>
              <a:t>Resource Efficiency:</a:t>
            </a:r>
            <a:endParaRPr lang="en-US" sz="2400" dirty="0"/>
          </a:p>
          <a:p>
            <a:pPr algn="just"/>
            <a:r>
              <a:rPr lang="en-US" sz="2400" dirty="0"/>
              <a:t>When a user </a:t>
            </a:r>
            <a:r>
              <a:rPr lang="en-US" sz="2400" b="1" dirty="0"/>
              <a:t>finishes using</a:t>
            </a:r>
            <a:r>
              <a:rPr lang="en-US" sz="2400" dirty="0"/>
              <a:t> their virtual cluster, it should </a:t>
            </a:r>
            <a:r>
              <a:rPr lang="en-US" sz="2400" b="1" dirty="0"/>
              <a:t>shut down or suspend</a:t>
            </a:r>
            <a:r>
              <a:rPr lang="en-US" sz="2400" dirty="0"/>
              <a:t> to </a:t>
            </a:r>
            <a:r>
              <a:rPr lang="en-US" sz="2400" b="1" dirty="0"/>
              <a:t>free resources</a:t>
            </a:r>
            <a:r>
              <a:rPr lang="en-US" sz="2400" dirty="0"/>
              <a:t> for other users.</a:t>
            </a:r>
          </a:p>
          <a:p>
            <a:pPr algn="just"/>
            <a:endParaRPr lang="en-US" sz="2400" dirty="0"/>
          </a:p>
          <a:p>
            <a:endParaRPr lang="en-US" dirty="0"/>
          </a:p>
          <a:p>
            <a:endParaRPr lang="en-US" dirty="0"/>
          </a:p>
          <a:p>
            <a:endParaRPr lang="en-US" dirty="0"/>
          </a:p>
          <a:p>
            <a:pPr lvl="1"/>
            <a:endParaRPr lang="en-US" dirty="0"/>
          </a:p>
          <a:p>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152400" y="1219200"/>
            <a:ext cx="8991600" cy="5847755"/>
          </a:xfrm>
          <a:prstGeom prst="rect">
            <a:avLst/>
          </a:prstGeom>
        </p:spPr>
        <p:txBody>
          <a:bodyPr wrap="square">
            <a:spAutoFit/>
          </a:bodyPr>
          <a:lstStyle/>
          <a:p>
            <a:r>
              <a:rPr lang="en-US" sz="2200" b="1" u="sng" dirty="0"/>
              <a:t>Green Computing &amp; Energy Efficiency</a:t>
            </a:r>
          </a:p>
          <a:p>
            <a:r>
              <a:rPr lang="en-US" sz="2200" b="1" dirty="0"/>
              <a:t>Traditional Green Computing Approaches:</a:t>
            </a:r>
            <a:endParaRPr lang="en-US" sz="2200" dirty="0"/>
          </a:p>
          <a:p>
            <a:pPr lvl="1">
              <a:buFont typeface="Arial" pitchFamily="34" charset="0"/>
              <a:buChar char="•"/>
            </a:pPr>
            <a:r>
              <a:rPr lang="en-US" sz="2200" dirty="0"/>
              <a:t>Focus only on individual workstations, not entire clusters.</a:t>
            </a:r>
          </a:p>
          <a:p>
            <a:pPr lvl="1">
              <a:buFont typeface="Arial" pitchFamily="34" charset="0"/>
              <a:buChar char="•"/>
            </a:pPr>
            <a:r>
              <a:rPr lang="en-US" sz="2200" dirty="0"/>
              <a:t>Do not effectively reduce total power consumption in clusters.</a:t>
            </a:r>
          </a:p>
          <a:p>
            <a:r>
              <a:rPr lang="en-US" sz="2200" b="1" dirty="0"/>
              <a:t>Cluster-wide Energy Efficiency Challenges:</a:t>
            </a:r>
            <a:endParaRPr lang="en-US" sz="2200" dirty="0"/>
          </a:p>
          <a:p>
            <a:pPr lvl="1">
              <a:buFont typeface="Arial" pitchFamily="34" charset="0"/>
              <a:buChar char="•"/>
            </a:pPr>
            <a:r>
              <a:rPr lang="en-US" sz="2200" dirty="0"/>
              <a:t>Existing techniques mostly apply to homogeneous workstations and specific applications.</a:t>
            </a:r>
          </a:p>
          <a:p>
            <a:r>
              <a:rPr lang="en-US" sz="2200" b="1" dirty="0"/>
              <a:t>Live Migration of VMs for Energy Efficiency:</a:t>
            </a:r>
          </a:p>
          <a:p>
            <a:pPr>
              <a:buFont typeface="Arial" pitchFamily="34" charset="0"/>
              <a:buChar char="•"/>
            </a:pPr>
            <a:r>
              <a:rPr lang="en-US" sz="2200" dirty="0"/>
              <a:t>Transfers workloads from one node to another for better resource utilization.</a:t>
            </a:r>
          </a:p>
          <a:p>
            <a:pPr>
              <a:buFont typeface="Arial" pitchFamily="34" charset="0"/>
              <a:buChar char="•"/>
            </a:pPr>
            <a:r>
              <a:rPr lang="en-US" sz="2200" dirty="0"/>
              <a:t>However, VM migrations have overhead costs, which can negatively impact:</a:t>
            </a:r>
          </a:p>
          <a:p>
            <a:pPr marL="457200" indent="-457200">
              <a:buFont typeface="+mj-lt"/>
              <a:buAutoNum type="arabicPeriod"/>
            </a:pPr>
            <a:r>
              <a:rPr lang="en-US" sz="2200" b="1" dirty="0"/>
              <a:t>Cluster utilization</a:t>
            </a:r>
          </a:p>
          <a:p>
            <a:pPr marL="457200" indent="-457200">
              <a:buFont typeface="+mj-lt"/>
              <a:buAutoNum type="arabicPeriod"/>
            </a:pPr>
            <a:r>
              <a:rPr lang="en-US" sz="2200" b="1" dirty="0"/>
              <a:t>System throughput</a:t>
            </a:r>
          </a:p>
          <a:p>
            <a:pPr marL="457200" indent="-457200">
              <a:buFont typeface="+mj-lt"/>
              <a:buAutoNum type="arabicPeriod"/>
            </a:pPr>
            <a:r>
              <a:rPr lang="en-US" sz="2200" b="1" dirty="0"/>
              <a:t>Quality of Service (</a:t>
            </a:r>
            <a:r>
              <a:rPr lang="en-US" sz="2200" b="1" dirty="0" err="1"/>
              <a:t>QoS</a:t>
            </a:r>
            <a:r>
              <a:rPr lang="en-US" sz="2200" b="1" dirty="0"/>
              <a:t>)</a:t>
            </a:r>
          </a:p>
          <a:p>
            <a:pPr>
              <a:buFont typeface="Arial" pitchFamily="34" charset="0"/>
              <a:buChar char="•"/>
            </a:pPr>
            <a:r>
              <a:rPr lang="en-US" sz="2200" dirty="0"/>
              <a:t>The challenge is to </a:t>
            </a:r>
            <a:r>
              <a:rPr lang="en-US" sz="2200" b="1" dirty="0"/>
              <a:t>design migration strategies</a:t>
            </a:r>
            <a:r>
              <a:rPr lang="en-US" sz="2200" dirty="0"/>
              <a:t> that support green computing </a:t>
            </a:r>
            <a:r>
              <a:rPr lang="en-US" sz="2200" b="1" dirty="0"/>
              <a:t>without degrading performance</a:t>
            </a:r>
            <a:r>
              <a:rPr lang="en-US" sz="2200" dirty="0"/>
              <a:t>.</a:t>
            </a:r>
          </a:p>
          <a:p>
            <a:endParaRPr lang="en-US" sz="2200"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6" name="Rectangle 5"/>
          <p:cNvSpPr/>
          <p:nvPr/>
        </p:nvSpPr>
        <p:spPr>
          <a:xfrm>
            <a:off x="152400" y="1219201"/>
            <a:ext cx="8534400" cy="5262979"/>
          </a:xfrm>
          <a:prstGeom prst="rect">
            <a:avLst/>
          </a:prstGeom>
        </p:spPr>
        <p:txBody>
          <a:bodyPr wrap="square">
            <a:spAutoFit/>
          </a:bodyPr>
          <a:lstStyle/>
          <a:p>
            <a:r>
              <a:rPr lang="en-US" sz="2400" b="1" u="sng" dirty="0"/>
              <a:t>Load Balancing in Virtual Clusters</a:t>
            </a:r>
          </a:p>
          <a:p>
            <a:r>
              <a:rPr lang="en-US" sz="2400" b="1" dirty="0"/>
              <a:t>Goal:</a:t>
            </a:r>
            <a:r>
              <a:rPr lang="en-US" sz="2400" dirty="0"/>
              <a:t> Distribute workloads efficiently across VMs to maximize performance.</a:t>
            </a:r>
          </a:p>
          <a:p>
            <a:r>
              <a:rPr lang="en-US" sz="2400" b="1" dirty="0"/>
              <a:t>Approaches:</a:t>
            </a:r>
            <a:endParaRPr lang="en-US" sz="2400" dirty="0"/>
          </a:p>
          <a:p>
            <a:pPr lvl="1"/>
            <a:r>
              <a:rPr lang="en-US" sz="2400" dirty="0"/>
              <a:t>Use </a:t>
            </a:r>
            <a:r>
              <a:rPr lang="en-US" sz="2400" b="1" dirty="0"/>
              <a:t>load index</a:t>
            </a:r>
            <a:r>
              <a:rPr lang="en-US" sz="2400" dirty="0"/>
              <a:t> and </a:t>
            </a:r>
            <a:r>
              <a:rPr lang="en-US" sz="2400" b="1" dirty="0"/>
              <a:t>user login frequency</a:t>
            </a:r>
            <a:r>
              <a:rPr lang="en-US" sz="2400" dirty="0"/>
              <a:t> to balance workloads.</a:t>
            </a:r>
          </a:p>
          <a:p>
            <a:pPr lvl="1"/>
            <a:r>
              <a:rPr lang="en-US" sz="2400" dirty="0"/>
              <a:t>Implement an </a:t>
            </a:r>
            <a:r>
              <a:rPr lang="en-US" sz="2400" b="1" dirty="0"/>
              <a:t>automatic scale-up and scale-down mechanism</a:t>
            </a:r>
            <a:r>
              <a:rPr lang="en-US" sz="2400" dirty="0"/>
              <a:t> based on demand.</a:t>
            </a:r>
          </a:p>
          <a:p>
            <a:pPr lvl="1"/>
            <a:r>
              <a:rPr lang="en-US" sz="2400" b="1" dirty="0"/>
              <a:t>Increase resource utilization</a:t>
            </a:r>
            <a:r>
              <a:rPr lang="en-US" sz="2400" dirty="0"/>
              <a:t> and </a:t>
            </a:r>
            <a:r>
              <a:rPr lang="en-US" sz="2400" b="1" dirty="0"/>
              <a:t>shorten system response time</a:t>
            </a:r>
            <a:r>
              <a:rPr lang="en-US" sz="2400" dirty="0"/>
              <a:t>.</a:t>
            </a:r>
          </a:p>
          <a:p>
            <a:r>
              <a:rPr lang="en-US" sz="2400" b="1" dirty="0"/>
              <a:t>VM Mapping &amp; Dynamic Load Balancing:</a:t>
            </a:r>
            <a:endParaRPr lang="en-US" sz="2400" dirty="0"/>
          </a:p>
          <a:p>
            <a:pPr lvl="1"/>
            <a:r>
              <a:rPr lang="en-US" sz="2400" dirty="0"/>
              <a:t>Assign VMs to the </a:t>
            </a:r>
            <a:r>
              <a:rPr lang="en-US" sz="2400" b="1" dirty="0"/>
              <a:t>most appropriate physical nodes</a:t>
            </a:r>
            <a:r>
              <a:rPr lang="en-US" sz="2400" dirty="0"/>
              <a:t> for optimal performance.</a:t>
            </a:r>
          </a:p>
          <a:p>
            <a:pPr lvl="1"/>
            <a:r>
              <a:rPr lang="en-US" sz="2400" b="1" dirty="0"/>
              <a:t>Live migration of VMs</a:t>
            </a:r>
            <a:r>
              <a:rPr lang="en-US" sz="2400" dirty="0"/>
              <a:t> helps dynamically adjust loads when cluster nodes become </a:t>
            </a:r>
            <a:r>
              <a:rPr lang="en-US" sz="2400" b="1" dirty="0"/>
              <a:t>unbalanced</a:t>
            </a:r>
            <a:r>
              <a:rPr lang="en-US" sz="2400" dirty="0"/>
              <a:t>.</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artment_header.jpg"/>
          <p:cNvPicPr>
            <a:picLocks noChangeAspect="1"/>
          </p:cNvPicPr>
          <p:nvPr/>
        </p:nvPicPr>
        <p:blipFill>
          <a:blip r:embed="rId2"/>
          <a:stretch>
            <a:fillRect/>
          </a:stretch>
        </p:blipFill>
        <p:spPr>
          <a:xfrm>
            <a:off x="152400" y="0"/>
            <a:ext cx="8991600" cy="1371600"/>
          </a:xfrm>
          <a:prstGeom prst="rect">
            <a:avLst/>
          </a:prstGeom>
        </p:spPr>
      </p:pic>
      <p:sp>
        <p:nvSpPr>
          <p:cNvPr id="5" name="Rectangle 4"/>
          <p:cNvSpPr/>
          <p:nvPr/>
        </p:nvSpPr>
        <p:spPr>
          <a:xfrm>
            <a:off x="304800" y="1143000"/>
            <a:ext cx="8534400" cy="5940088"/>
          </a:xfrm>
          <a:prstGeom prst="rect">
            <a:avLst/>
          </a:prstGeom>
        </p:spPr>
        <p:txBody>
          <a:bodyPr wrap="square">
            <a:spAutoFit/>
          </a:bodyPr>
          <a:lstStyle/>
          <a:p>
            <a:r>
              <a:rPr lang="en-US" sz="2800" b="1" dirty="0"/>
              <a:t>3.4.1.2 High-Performance Virtual Storage</a:t>
            </a:r>
          </a:p>
          <a:p>
            <a:r>
              <a:rPr lang="en-US" sz="2200" b="1" dirty="0"/>
              <a:t>1. Efficient Virtual Storage &amp; Template VMs</a:t>
            </a:r>
          </a:p>
          <a:p>
            <a:r>
              <a:rPr lang="en-US" sz="2200" b="1" dirty="0"/>
              <a:t>Template VM</a:t>
            </a:r>
            <a:r>
              <a:rPr lang="en-US" sz="2200" dirty="0"/>
              <a:t> can be distributed across multiple </a:t>
            </a:r>
            <a:r>
              <a:rPr lang="en-US" sz="2200" b="1" dirty="0"/>
              <a:t>physical hosts</a:t>
            </a:r>
            <a:r>
              <a:rPr lang="en-US" sz="2200" dirty="0"/>
              <a:t> for customization.</a:t>
            </a:r>
          </a:p>
          <a:p>
            <a:r>
              <a:rPr lang="en-US" sz="2200" b="1" dirty="0"/>
              <a:t>Existing software packages</a:t>
            </a:r>
            <a:r>
              <a:rPr lang="en-US" sz="2200" dirty="0"/>
              <a:t> help:</a:t>
            </a:r>
          </a:p>
          <a:p>
            <a:pPr lvl="1"/>
            <a:r>
              <a:rPr lang="en-US" sz="2200" b="1" dirty="0"/>
              <a:t>Reduce customization time</a:t>
            </a:r>
            <a:endParaRPr lang="en-US" sz="2200" dirty="0"/>
          </a:p>
          <a:p>
            <a:pPr lvl="1"/>
            <a:r>
              <a:rPr lang="en-US" sz="2200" b="1" dirty="0"/>
              <a:t>Speed up virtual environment switching</a:t>
            </a:r>
            <a:endParaRPr lang="en-US" sz="2200" dirty="0"/>
          </a:p>
          <a:p>
            <a:r>
              <a:rPr lang="en-US" sz="2200" b="1" dirty="0"/>
              <a:t>Efficient disk space management</a:t>
            </a:r>
            <a:r>
              <a:rPr lang="en-US" sz="2200" dirty="0"/>
              <a:t> is critical to avoid unnecessary storage usage.</a:t>
            </a:r>
          </a:p>
          <a:p>
            <a:r>
              <a:rPr lang="en-US" sz="2200" b="1" dirty="0"/>
              <a:t>2. Storage Architecture &amp; </a:t>
            </a:r>
            <a:r>
              <a:rPr lang="en-US" sz="2200" b="1" dirty="0" err="1"/>
              <a:t>Deduplication</a:t>
            </a:r>
            <a:endParaRPr lang="en-US" sz="2200" b="1" dirty="0"/>
          </a:p>
          <a:p>
            <a:pPr>
              <a:buFont typeface="Arial" pitchFamily="34" charset="0"/>
              <a:buChar char="•"/>
            </a:pPr>
            <a:r>
              <a:rPr lang="en-US" sz="2200" b="1" dirty="0"/>
              <a:t>Distributed file systems</a:t>
            </a:r>
            <a:r>
              <a:rPr lang="en-US" sz="2200" dirty="0"/>
              <a:t> in virtual clusters should avoid storing </a:t>
            </a:r>
            <a:r>
              <a:rPr lang="en-US" sz="2200" b="1" dirty="0"/>
              <a:t>duplicate data blocks</a:t>
            </a:r>
            <a:r>
              <a:rPr lang="en-US" sz="2200" dirty="0"/>
              <a:t>.</a:t>
            </a:r>
          </a:p>
          <a:p>
            <a:pPr>
              <a:buFont typeface="Arial" pitchFamily="34" charset="0"/>
              <a:buChar char="•"/>
            </a:pPr>
            <a:r>
              <a:rPr lang="en-US" sz="2200" b="1" dirty="0"/>
              <a:t>Hash values</a:t>
            </a:r>
            <a:r>
              <a:rPr lang="en-US" sz="2200" dirty="0"/>
              <a:t> are used to compare data blocks and eliminate redundancy.</a:t>
            </a:r>
          </a:p>
          <a:p>
            <a:pPr>
              <a:buFont typeface="Arial" pitchFamily="34" charset="0"/>
              <a:buChar char="•"/>
            </a:pPr>
            <a:r>
              <a:rPr lang="en-US" sz="2200" b="1" dirty="0"/>
              <a:t>User Profiles</a:t>
            </a:r>
            <a:r>
              <a:rPr lang="en-US" sz="2200" dirty="0"/>
              <a:t> store identification of data blocks for corresponding VMs.</a:t>
            </a:r>
          </a:p>
          <a:p>
            <a:pPr>
              <a:buFont typeface="Arial" pitchFamily="34" charset="0"/>
              <a:buChar char="•"/>
            </a:pPr>
            <a:r>
              <a:rPr lang="en-US" sz="2200" dirty="0"/>
              <a:t>When users modify data, </a:t>
            </a:r>
            <a:r>
              <a:rPr lang="en-US" sz="2200" b="1" dirty="0"/>
              <a:t>new blocks</a:t>
            </a:r>
            <a:r>
              <a:rPr lang="en-US" sz="2200" dirty="0"/>
              <a:t> are created and linked to their </a:t>
            </a:r>
            <a:r>
              <a:rPr lang="en-US" sz="2200" b="1" dirty="0"/>
              <a:t>profiles</a:t>
            </a:r>
            <a:endParaRPr lang="en-US" sz="2200" dirty="0"/>
          </a:p>
          <a:p>
            <a:endParaRPr lang="en-US" sz="2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3749</TotalTime>
  <Words>9884</Words>
  <Application>Microsoft Office PowerPoint</Application>
  <PresentationFormat>On-screen Show (4:3)</PresentationFormat>
  <Paragraphs>1027</Paragraphs>
  <Slides>161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161</vt:i4>
      </vt:variant>
    </vt:vector>
  </HeadingPairs>
  <TitlesOfParts>
    <vt:vector size="167" baseType="lpstr">
      <vt:lpstr>Arial</vt:lpstr>
      <vt:lpstr>Arial Unicode MS</vt:lpstr>
      <vt:lpstr>Calibri</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Module-1</dc:title>
  <dc:creator>dell</dc:creator>
  <cp:lastModifiedBy>Likitha D</cp:lastModifiedBy>
  <cp:revision>549</cp:revision>
  <dcterms:created xsi:type="dcterms:W3CDTF">2025-02-10T08:29:21Z</dcterms:created>
  <dcterms:modified xsi:type="dcterms:W3CDTF">2026-01-26T08:17:11Z</dcterms:modified>
</cp:coreProperties>
</file>