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slides/slide120.xml" ContentType="application/vnd.openxmlformats-officedocument.presentationml.slide+xml"/>
  <Override PartName="/ppt/slides/slide121.xml" ContentType="application/vnd.openxmlformats-officedocument.presentationml.slide+xml"/>
  <Override PartName="/ppt/slides/slide122.xml" ContentType="application/vnd.openxmlformats-officedocument.presentationml.slide+xml"/>
  <Override PartName="/ppt/slides/slide123.xml" ContentType="application/vnd.openxmlformats-officedocument.presentationml.slide+xml"/>
  <Override PartName="/ppt/slides/slide124.xml" ContentType="application/vnd.openxmlformats-officedocument.presentationml.slide+xml"/>
  <Override PartName="/ppt/slides/slide125.xml" ContentType="application/vnd.openxmlformats-officedocument.presentationml.slide+xml"/>
  <Override PartName="/ppt/slides/slide126.xml" ContentType="application/vnd.openxmlformats-officedocument.presentationml.slide+xml"/>
  <Override PartName="/ppt/slides/slide127.xml" ContentType="application/vnd.openxmlformats-officedocument.presentationml.slide+xml"/>
  <Override PartName="/ppt/slides/slide128.xml" ContentType="application/vnd.openxmlformats-officedocument.presentationml.slide+xml"/>
  <Override PartName="/ppt/slides/slide129.xml" ContentType="application/vnd.openxmlformats-officedocument.presentationml.slide+xml"/>
  <Override PartName="/ppt/slides/slide130.xml" ContentType="application/vnd.openxmlformats-officedocument.presentationml.slide+xml"/>
  <Override PartName="/ppt/slides/slide131.xml" ContentType="application/vnd.openxmlformats-officedocument.presentationml.slide+xml"/>
  <Override PartName="/ppt/slides/slide132.xml" ContentType="application/vnd.openxmlformats-officedocument.presentationml.slide+xml"/>
  <Override PartName="/ppt/slides/slide133.xml" ContentType="application/vnd.openxmlformats-officedocument.presentationml.slide+xml"/>
  <Override PartName="/ppt/slides/slide134.xml" ContentType="application/vnd.openxmlformats-officedocument.presentationml.slide+xml"/>
  <Override PartName="/ppt/slides/slide135.xml" ContentType="application/vnd.openxmlformats-officedocument.presentationml.slide+xml"/>
  <Override PartName="/ppt/slides/slide136.xml" ContentType="application/vnd.openxmlformats-officedocument.presentationml.slide+xml"/>
  <Override PartName="/ppt/slides/slide137.xml" ContentType="application/vnd.openxmlformats-officedocument.presentationml.slide+xml"/>
  <Override PartName="/ppt/slides/slide138.xml" ContentType="application/vnd.openxmlformats-officedocument.presentationml.slide+xml"/>
  <Override PartName="/ppt/slides/slide139.xml" ContentType="application/vnd.openxmlformats-officedocument.presentationml.slide+xml"/>
  <Override PartName="/ppt/slides/slide140.xml" ContentType="application/vnd.openxmlformats-officedocument.presentationml.slide+xml"/>
  <Override PartName="/ppt/slides/slide141.xml" ContentType="application/vnd.openxmlformats-officedocument.presentationml.slide+xml"/>
  <Override PartName="/ppt/slides/slide142.xml" ContentType="application/vnd.openxmlformats-officedocument.presentationml.slide+xml"/>
  <Override PartName="/ppt/slides/slide143.xml" ContentType="application/vnd.openxmlformats-officedocument.presentationml.slide+xml"/>
  <Override PartName="/ppt/slides/slide144.xml" ContentType="application/vnd.openxmlformats-officedocument.presentationml.slide+xml"/>
  <Override PartName="/ppt/slides/slide145.xml" ContentType="application/vnd.openxmlformats-officedocument.presentationml.slide+xml"/>
  <Override PartName="/ppt/slides/slide146.xml" ContentType="application/vnd.openxmlformats-officedocument.presentationml.slide+xml"/>
  <Override PartName="/ppt/slides/slide147.xml" ContentType="application/vnd.openxmlformats-officedocument.presentationml.slide+xml"/>
  <Override PartName="/ppt/slides/slide148.xml" ContentType="application/vnd.openxmlformats-officedocument.presentationml.slide+xml"/>
  <Override PartName="/ppt/slides/slide149.xml" ContentType="application/vnd.openxmlformats-officedocument.presentationml.slide+xml"/>
  <Override PartName="/ppt/slides/slide150.xml" ContentType="application/vnd.openxmlformats-officedocument.presentationml.slide+xml"/>
  <Override PartName="/ppt/slides/slide151.xml" ContentType="application/vnd.openxmlformats-officedocument.presentationml.slide+xml"/>
  <Override PartName="/ppt/slides/slide152.xml" ContentType="application/vnd.openxmlformats-officedocument.presentationml.slide+xml"/>
  <Override PartName="/ppt/slides/slide153.xml" ContentType="application/vnd.openxmlformats-officedocument.presentationml.slide+xml"/>
  <Override PartName="/ppt/slides/slide154.xml" ContentType="application/vnd.openxmlformats-officedocument.presentationml.slide+xml"/>
  <Override PartName="/ppt/slides/slide155.xml" ContentType="application/vnd.openxmlformats-officedocument.presentationml.slide+xml"/>
  <Override PartName="/ppt/slides/slide156.xml" ContentType="application/vnd.openxmlformats-officedocument.presentationml.slide+xml"/>
  <Override PartName="/ppt/slides/slide157.xml" ContentType="application/vnd.openxmlformats-officedocument.presentationml.slide+xml"/>
  <Override PartName="/ppt/slides/slide158.xml" ContentType="application/vnd.openxmlformats-officedocument.presentationml.slide+xml"/>
  <Override PartName="/ppt/slides/slide159.xml" ContentType="application/vnd.openxmlformats-officedocument.presentationml.slide+xml"/>
  <Override PartName="/ppt/slides/slide160.xml" ContentType="application/vnd.openxmlformats-officedocument.presentationml.slide+xml"/>
  <Override PartName="/ppt/slides/slide161.xml" ContentType="application/vnd.openxmlformats-officedocument.presentationml.slide+xml"/>
  <Override PartName="/ppt/slides/slide162.xml" ContentType="application/vnd.openxmlformats-officedocument.presentationml.slide+xml"/>
  <Override PartName="/ppt/slides/slide163.xml" ContentType="application/vnd.openxmlformats-officedocument.presentationml.slide+xml"/>
  <Override PartName="/ppt/slides/slide164.xml" ContentType="application/vnd.openxmlformats-officedocument.presentationml.slide+xml"/>
  <Override PartName="/ppt/slides/slide165.xml" ContentType="application/vnd.openxmlformats-officedocument.presentationml.slide+xml"/>
  <Override PartName="/ppt/slides/slide166.xml" ContentType="application/vnd.openxmlformats-officedocument.presentationml.slide+xml"/>
  <Override PartName="/ppt/slides/slide167.xml" ContentType="application/vnd.openxmlformats-officedocument.presentationml.slide+xml"/>
  <Override PartName="/ppt/slides/slide168.xml" ContentType="application/vnd.openxmlformats-officedocument.presentationml.slide+xml"/>
  <Override PartName="/ppt/slides/slide169.xml" ContentType="application/vnd.openxmlformats-officedocument.presentationml.slide+xml"/>
  <Override PartName="/ppt/slides/slide170.xml" ContentType="application/vnd.openxmlformats-officedocument.presentationml.slide+xml"/>
  <Override PartName="/ppt/slides/slide17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73"/>
  </p:notesMasterIdLst>
  <p:sldIdLst>
    <p:sldId id="256" r:id="rId2"/>
    <p:sldId id="260" r:id="rId3"/>
    <p:sldId id="257" r:id="rId4"/>
    <p:sldId id="259" r:id="rId5"/>
    <p:sldId id="264" r:id="rId6"/>
    <p:sldId id="261" r:id="rId7"/>
    <p:sldId id="263" r:id="rId8"/>
    <p:sldId id="265" r:id="rId9"/>
    <p:sldId id="267" r:id="rId10"/>
    <p:sldId id="266" r:id="rId11"/>
    <p:sldId id="268" r:id="rId12"/>
    <p:sldId id="258" r:id="rId13"/>
    <p:sldId id="262" r:id="rId14"/>
    <p:sldId id="269" r:id="rId15"/>
    <p:sldId id="270" r:id="rId16"/>
    <p:sldId id="271" r:id="rId17"/>
    <p:sldId id="273" r:id="rId18"/>
    <p:sldId id="272"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9" r:id="rId32"/>
    <p:sldId id="288" r:id="rId33"/>
    <p:sldId id="306" r:id="rId34"/>
    <p:sldId id="307" r:id="rId35"/>
    <p:sldId id="308" r:id="rId36"/>
    <p:sldId id="290" r:id="rId37"/>
    <p:sldId id="291" r:id="rId38"/>
    <p:sldId id="309" r:id="rId39"/>
    <p:sldId id="310" r:id="rId40"/>
    <p:sldId id="311" r:id="rId41"/>
    <p:sldId id="312" r:id="rId42"/>
    <p:sldId id="331" r:id="rId43"/>
    <p:sldId id="292" r:id="rId44"/>
    <p:sldId id="315" r:id="rId45"/>
    <p:sldId id="293" r:id="rId46"/>
    <p:sldId id="294" r:id="rId47"/>
    <p:sldId id="295" r:id="rId48"/>
    <p:sldId id="313" r:id="rId49"/>
    <p:sldId id="297" r:id="rId50"/>
    <p:sldId id="296" r:id="rId51"/>
    <p:sldId id="298" r:id="rId52"/>
    <p:sldId id="316" r:id="rId53"/>
    <p:sldId id="299" r:id="rId54"/>
    <p:sldId id="317" r:id="rId55"/>
    <p:sldId id="318" r:id="rId56"/>
    <p:sldId id="300" r:id="rId57"/>
    <p:sldId id="302" r:id="rId58"/>
    <p:sldId id="301" r:id="rId59"/>
    <p:sldId id="320" r:id="rId60"/>
    <p:sldId id="319" r:id="rId61"/>
    <p:sldId id="321" r:id="rId62"/>
    <p:sldId id="303" r:id="rId63"/>
    <p:sldId id="323" r:id="rId64"/>
    <p:sldId id="324" r:id="rId65"/>
    <p:sldId id="325" r:id="rId66"/>
    <p:sldId id="326" r:id="rId67"/>
    <p:sldId id="327" r:id="rId68"/>
    <p:sldId id="332" r:id="rId69"/>
    <p:sldId id="330" r:id="rId70"/>
    <p:sldId id="322" r:id="rId71"/>
    <p:sldId id="305" r:id="rId72"/>
    <p:sldId id="328" r:id="rId73"/>
    <p:sldId id="304" r:id="rId74"/>
    <p:sldId id="336" r:id="rId75"/>
    <p:sldId id="334" r:id="rId76"/>
    <p:sldId id="335" r:id="rId77"/>
    <p:sldId id="337" r:id="rId78"/>
    <p:sldId id="338" r:id="rId79"/>
    <p:sldId id="339" r:id="rId80"/>
    <p:sldId id="341" r:id="rId81"/>
    <p:sldId id="342" r:id="rId82"/>
    <p:sldId id="343" r:id="rId83"/>
    <p:sldId id="344" r:id="rId84"/>
    <p:sldId id="345" r:id="rId85"/>
    <p:sldId id="346" r:id="rId86"/>
    <p:sldId id="347" r:id="rId87"/>
    <p:sldId id="348" r:id="rId88"/>
    <p:sldId id="349" r:id="rId89"/>
    <p:sldId id="350" r:id="rId90"/>
    <p:sldId id="351" r:id="rId91"/>
    <p:sldId id="352" r:id="rId92"/>
    <p:sldId id="353" r:id="rId93"/>
    <p:sldId id="355" r:id="rId94"/>
    <p:sldId id="354" r:id="rId95"/>
    <p:sldId id="356" r:id="rId96"/>
    <p:sldId id="357" r:id="rId97"/>
    <p:sldId id="362" r:id="rId98"/>
    <p:sldId id="361" r:id="rId99"/>
    <p:sldId id="358" r:id="rId100"/>
    <p:sldId id="359" r:id="rId101"/>
    <p:sldId id="360" r:id="rId102"/>
    <p:sldId id="364" r:id="rId103"/>
    <p:sldId id="363" r:id="rId104"/>
    <p:sldId id="366" r:id="rId105"/>
    <p:sldId id="365" r:id="rId106"/>
    <p:sldId id="368" r:id="rId107"/>
    <p:sldId id="367" r:id="rId108"/>
    <p:sldId id="369" r:id="rId109"/>
    <p:sldId id="371" r:id="rId110"/>
    <p:sldId id="370" r:id="rId111"/>
    <p:sldId id="372" r:id="rId112"/>
    <p:sldId id="373" r:id="rId113"/>
    <p:sldId id="374" r:id="rId114"/>
    <p:sldId id="375" r:id="rId115"/>
    <p:sldId id="377" r:id="rId116"/>
    <p:sldId id="376" r:id="rId117"/>
    <p:sldId id="378" r:id="rId118"/>
    <p:sldId id="379" r:id="rId119"/>
    <p:sldId id="380" r:id="rId120"/>
    <p:sldId id="381" r:id="rId121"/>
    <p:sldId id="382" r:id="rId122"/>
    <p:sldId id="384" r:id="rId123"/>
    <p:sldId id="383" r:id="rId124"/>
    <p:sldId id="385" r:id="rId125"/>
    <p:sldId id="386" r:id="rId126"/>
    <p:sldId id="388" r:id="rId127"/>
    <p:sldId id="387" r:id="rId128"/>
    <p:sldId id="389" r:id="rId129"/>
    <p:sldId id="390" r:id="rId130"/>
    <p:sldId id="392" r:id="rId131"/>
    <p:sldId id="391" r:id="rId132"/>
    <p:sldId id="394" r:id="rId133"/>
    <p:sldId id="393" r:id="rId134"/>
    <p:sldId id="396" r:id="rId135"/>
    <p:sldId id="397" r:id="rId136"/>
    <p:sldId id="395" r:id="rId137"/>
    <p:sldId id="399" r:id="rId138"/>
    <p:sldId id="398" r:id="rId139"/>
    <p:sldId id="401" r:id="rId140"/>
    <p:sldId id="400" r:id="rId141"/>
    <p:sldId id="402" r:id="rId142"/>
    <p:sldId id="403" r:id="rId143"/>
    <p:sldId id="405" r:id="rId144"/>
    <p:sldId id="406" r:id="rId145"/>
    <p:sldId id="404" r:id="rId146"/>
    <p:sldId id="407" r:id="rId147"/>
    <p:sldId id="408" r:id="rId148"/>
    <p:sldId id="410" r:id="rId149"/>
    <p:sldId id="409" r:id="rId150"/>
    <p:sldId id="412" r:id="rId151"/>
    <p:sldId id="411" r:id="rId152"/>
    <p:sldId id="413" r:id="rId153"/>
    <p:sldId id="414" r:id="rId154"/>
    <p:sldId id="415" r:id="rId155"/>
    <p:sldId id="417" r:id="rId156"/>
    <p:sldId id="419" r:id="rId157"/>
    <p:sldId id="418" r:id="rId158"/>
    <p:sldId id="420" r:id="rId159"/>
    <p:sldId id="421" r:id="rId160"/>
    <p:sldId id="422" r:id="rId161"/>
    <p:sldId id="423" r:id="rId162"/>
    <p:sldId id="424" r:id="rId163"/>
    <p:sldId id="425" r:id="rId164"/>
    <p:sldId id="427" r:id="rId165"/>
    <p:sldId id="428" r:id="rId166"/>
    <p:sldId id="426" r:id="rId167"/>
    <p:sldId id="429" r:id="rId168"/>
    <p:sldId id="430" r:id="rId169"/>
    <p:sldId id="431" r:id="rId170"/>
    <p:sldId id="432" r:id="rId171"/>
    <p:sldId id="433" r:id="rId17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30" autoAdjust="0"/>
    <p:restoredTop sz="92865" autoAdjust="0"/>
  </p:normalViewPr>
  <p:slideViewPr>
    <p:cSldViewPr>
      <p:cViewPr varScale="1">
        <p:scale>
          <a:sx n="104" d="100"/>
          <a:sy n="104" d="100"/>
        </p:scale>
        <p:origin x="1818" y="9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notesViewPr>
    <p:cSldViewPr>
      <p:cViewPr varScale="1">
        <p:scale>
          <a:sx n="60" d="100"/>
          <a:sy n="60" d="100"/>
        </p:scale>
        <p:origin x="-2500" y="-88"/>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117" Type="http://schemas.openxmlformats.org/officeDocument/2006/relationships/slide" Target="slides/slide116.xml"/><Relationship Id="rId21" Type="http://schemas.openxmlformats.org/officeDocument/2006/relationships/slide" Target="slides/slide20.xml"/><Relationship Id="rId42" Type="http://schemas.openxmlformats.org/officeDocument/2006/relationships/slide" Target="slides/slide41.xml"/><Relationship Id="rId63" Type="http://schemas.openxmlformats.org/officeDocument/2006/relationships/slide" Target="slides/slide62.xml"/><Relationship Id="rId84" Type="http://schemas.openxmlformats.org/officeDocument/2006/relationships/slide" Target="slides/slide83.xml"/><Relationship Id="rId138" Type="http://schemas.openxmlformats.org/officeDocument/2006/relationships/slide" Target="slides/slide137.xml"/><Relationship Id="rId159" Type="http://schemas.openxmlformats.org/officeDocument/2006/relationships/slide" Target="slides/slide158.xml"/><Relationship Id="rId170" Type="http://schemas.openxmlformats.org/officeDocument/2006/relationships/slide" Target="slides/slide169.xml"/><Relationship Id="rId107" Type="http://schemas.openxmlformats.org/officeDocument/2006/relationships/slide" Target="slides/slide106.xml"/><Relationship Id="rId11" Type="http://schemas.openxmlformats.org/officeDocument/2006/relationships/slide" Target="slides/slide10.xml"/><Relationship Id="rId32" Type="http://schemas.openxmlformats.org/officeDocument/2006/relationships/slide" Target="slides/slide31.xml"/><Relationship Id="rId53" Type="http://schemas.openxmlformats.org/officeDocument/2006/relationships/slide" Target="slides/slide52.xml"/><Relationship Id="rId74" Type="http://schemas.openxmlformats.org/officeDocument/2006/relationships/slide" Target="slides/slide73.xml"/><Relationship Id="rId128" Type="http://schemas.openxmlformats.org/officeDocument/2006/relationships/slide" Target="slides/slide127.xml"/><Relationship Id="rId149" Type="http://schemas.openxmlformats.org/officeDocument/2006/relationships/slide" Target="slides/slide148.xml"/><Relationship Id="rId5" Type="http://schemas.openxmlformats.org/officeDocument/2006/relationships/slide" Target="slides/slide4.xml"/><Relationship Id="rId95" Type="http://schemas.openxmlformats.org/officeDocument/2006/relationships/slide" Target="slides/slide94.xml"/><Relationship Id="rId160" Type="http://schemas.openxmlformats.org/officeDocument/2006/relationships/slide" Target="slides/slide159.xml"/><Relationship Id="rId22" Type="http://schemas.openxmlformats.org/officeDocument/2006/relationships/slide" Target="slides/slide21.xml"/><Relationship Id="rId43" Type="http://schemas.openxmlformats.org/officeDocument/2006/relationships/slide" Target="slides/slide42.xml"/><Relationship Id="rId64" Type="http://schemas.openxmlformats.org/officeDocument/2006/relationships/slide" Target="slides/slide63.xml"/><Relationship Id="rId118" Type="http://schemas.openxmlformats.org/officeDocument/2006/relationships/slide" Target="slides/slide117.xml"/><Relationship Id="rId139" Type="http://schemas.openxmlformats.org/officeDocument/2006/relationships/slide" Target="slides/slide138.xml"/><Relationship Id="rId85" Type="http://schemas.openxmlformats.org/officeDocument/2006/relationships/slide" Target="slides/slide84.xml"/><Relationship Id="rId150" Type="http://schemas.openxmlformats.org/officeDocument/2006/relationships/slide" Target="slides/slide149.xml"/><Relationship Id="rId171" Type="http://schemas.openxmlformats.org/officeDocument/2006/relationships/slide" Target="slides/slide170.xml"/><Relationship Id="rId12" Type="http://schemas.openxmlformats.org/officeDocument/2006/relationships/slide" Target="slides/slide11.xml"/><Relationship Id="rId33" Type="http://schemas.openxmlformats.org/officeDocument/2006/relationships/slide" Target="slides/slide32.xml"/><Relationship Id="rId108" Type="http://schemas.openxmlformats.org/officeDocument/2006/relationships/slide" Target="slides/slide107.xml"/><Relationship Id="rId129" Type="http://schemas.openxmlformats.org/officeDocument/2006/relationships/slide" Target="slides/slide128.xml"/><Relationship Id="rId54" Type="http://schemas.openxmlformats.org/officeDocument/2006/relationships/slide" Target="slides/slide53.xml"/><Relationship Id="rId75" Type="http://schemas.openxmlformats.org/officeDocument/2006/relationships/slide" Target="slides/slide74.xml"/><Relationship Id="rId96" Type="http://schemas.openxmlformats.org/officeDocument/2006/relationships/slide" Target="slides/slide95.xml"/><Relationship Id="rId140" Type="http://schemas.openxmlformats.org/officeDocument/2006/relationships/slide" Target="slides/slide139.xml"/><Relationship Id="rId161" Type="http://schemas.openxmlformats.org/officeDocument/2006/relationships/slide" Target="slides/slide160.xml"/><Relationship Id="rId6" Type="http://schemas.openxmlformats.org/officeDocument/2006/relationships/slide" Target="slides/slide5.xml"/><Relationship Id="rId23" Type="http://schemas.openxmlformats.org/officeDocument/2006/relationships/slide" Target="slides/slide22.xml"/><Relationship Id="rId28" Type="http://schemas.openxmlformats.org/officeDocument/2006/relationships/slide" Target="slides/slide27.xml"/><Relationship Id="rId49" Type="http://schemas.openxmlformats.org/officeDocument/2006/relationships/slide" Target="slides/slide48.xml"/><Relationship Id="rId114" Type="http://schemas.openxmlformats.org/officeDocument/2006/relationships/slide" Target="slides/slide113.xml"/><Relationship Id="rId119" Type="http://schemas.openxmlformats.org/officeDocument/2006/relationships/slide" Target="slides/slide118.xml"/><Relationship Id="rId44" Type="http://schemas.openxmlformats.org/officeDocument/2006/relationships/slide" Target="slides/slide43.xml"/><Relationship Id="rId60" Type="http://schemas.openxmlformats.org/officeDocument/2006/relationships/slide" Target="slides/slide59.xml"/><Relationship Id="rId65" Type="http://schemas.openxmlformats.org/officeDocument/2006/relationships/slide" Target="slides/slide64.xml"/><Relationship Id="rId81" Type="http://schemas.openxmlformats.org/officeDocument/2006/relationships/slide" Target="slides/slide80.xml"/><Relationship Id="rId86" Type="http://schemas.openxmlformats.org/officeDocument/2006/relationships/slide" Target="slides/slide85.xml"/><Relationship Id="rId130" Type="http://schemas.openxmlformats.org/officeDocument/2006/relationships/slide" Target="slides/slide129.xml"/><Relationship Id="rId135" Type="http://schemas.openxmlformats.org/officeDocument/2006/relationships/slide" Target="slides/slide134.xml"/><Relationship Id="rId151" Type="http://schemas.openxmlformats.org/officeDocument/2006/relationships/slide" Target="slides/slide150.xml"/><Relationship Id="rId156" Type="http://schemas.openxmlformats.org/officeDocument/2006/relationships/slide" Target="slides/slide155.xml"/><Relationship Id="rId177" Type="http://schemas.openxmlformats.org/officeDocument/2006/relationships/tableStyles" Target="tableStyles.xml"/><Relationship Id="rId172" Type="http://schemas.openxmlformats.org/officeDocument/2006/relationships/slide" Target="slides/slide171.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slide" Target="slides/slide10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120" Type="http://schemas.openxmlformats.org/officeDocument/2006/relationships/slide" Target="slides/slide119.xml"/><Relationship Id="rId125" Type="http://schemas.openxmlformats.org/officeDocument/2006/relationships/slide" Target="slides/slide124.xml"/><Relationship Id="rId141" Type="http://schemas.openxmlformats.org/officeDocument/2006/relationships/slide" Target="slides/slide140.xml"/><Relationship Id="rId146" Type="http://schemas.openxmlformats.org/officeDocument/2006/relationships/slide" Target="slides/slide145.xml"/><Relationship Id="rId167" Type="http://schemas.openxmlformats.org/officeDocument/2006/relationships/slide" Target="slides/slide166.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162" Type="http://schemas.openxmlformats.org/officeDocument/2006/relationships/slide" Target="slides/slide16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slide" Target="slides/slide109.xml"/><Relationship Id="rId115" Type="http://schemas.openxmlformats.org/officeDocument/2006/relationships/slide" Target="slides/slide114.xml"/><Relationship Id="rId131" Type="http://schemas.openxmlformats.org/officeDocument/2006/relationships/slide" Target="slides/slide130.xml"/><Relationship Id="rId136" Type="http://schemas.openxmlformats.org/officeDocument/2006/relationships/slide" Target="slides/slide135.xml"/><Relationship Id="rId157" Type="http://schemas.openxmlformats.org/officeDocument/2006/relationships/slide" Target="slides/slide156.xml"/><Relationship Id="rId61" Type="http://schemas.openxmlformats.org/officeDocument/2006/relationships/slide" Target="slides/slide60.xml"/><Relationship Id="rId82" Type="http://schemas.openxmlformats.org/officeDocument/2006/relationships/slide" Target="slides/slide81.xml"/><Relationship Id="rId152" Type="http://schemas.openxmlformats.org/officeDocument/2006/relationships/slide" Target="slides/slide151.xml"/><Relationship Id="rId173" Type="http://schemas.openxmlformats.org/officeDocument/2006/relationships/notesMaster" Target="notesMasters/notesMaster1.xml"/><Relationship Id="rId19" Type="http://schemas.openxmlformats.org/officeDocument/2006/relationships/slide" Target="slides/slide18.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126" Type="http://schemas.openxmlformats.org/officeDocument/2006/relationships/slide" Target="slides/slide125.xml"/><Relationship Id="rId147" Type="http://schemas.openxmlformats.org/officeDocument/2006/relationships/slide" Target="slides/slide146.xml"/><Relationship Id="rId168" Type="http://schemas.openxmlformats.org/officeDocument/2006/relationships/slide" Target="slides/slide167.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93" Type="http://schemas.openxmlformats.org/officeDocument/2006/relationships/slide" Target="slides/slide92.xml"/><Relationship Id="rId98" Type="http://schemas.openxmlformats.org/officeDocument/2006/relationships/slide" Target="slides/slide97.xml"/><Relationship Id="rId121" Type="http://schemas.openxmlformats.org/officeDocument/2006/relationships/slide" Target="slides/slide120.xml"/><Relationship Id="rId142" Type="http://schemas.openxmlformats.org/officeDocument/2006/relationships/slide" Target="slides/slide141.xml"/><Relationship Id="rId163" Type="http://schemas.openxmlformats.org/officeDocument/2006/relationships/slide" Target="slides/slide162.xml"/><Relationship Id="rId3" Type="http://schemas.openxmlformats.org/officeDocument/2006/relationships/slide" Target="slides/slide2.xml"/><Relationship Id="rId25" Type="http://schemas.openxmlformats.org/officeDocument/2006/relationships/slide" Target="slides/slide24.xml"/><Relationship Id="rId46" Type="http://schemas.openxmlformats.org/officeDocument/2006/relationships/slide" Target="slides/slide45.xml"/><Relationship Id="rId67" Type="http://schemas.openxmlformats.org/officeDocument/2006/relationships/slide" Target="slides/slide66.xml"/><Relationship Id="rId116" Type="http://schemas.openxmlformats.org/officeDocument/2006/relationships/slide" Target="slides/slide115.xml"/><Relationship Id="rId137" Type="http://schemas.openxmlformats.org/officeDocument/2006/relationships/slide" Target="slides/slide136.xml"/><Relationship Id="rId158" Type="http://schemas.openxmlformats.org/officeDocument/2006/relationships/slide" Target="slides/slide157.xml"/><Relationship Id="rId20" Type="http://schemas.openxmlformats.org/officeDocument/2006/relationships/slide" Target="slides/slide19.xml"/><Relationship Id="rId41" Type="http://schemas.openxmlformats.org/officeDocument/2006/relationships/slide" Target="slides/slide40.xml"/><Relationship Id="rId62" Type="http://schemas.openxmlformats.org/officeDocument/2006/relationships/slide" Target="slides/slide61.xml"/><Relationship Id="rId83" Type="http://schemas.openxmlformats.org/officeDocument/2006/relationships/slide" Target="slides/slide82.xml"/><Relationship Id="rId88" Type="http://schemas.openxmlformats.org/officeDocument/2006/relationships/slide" Target="slides/slide87.xml"/><Relationship Id="rId111" Type="http://schemas.openxmlformats.org/officeDocument/2006/relationships/slide" Target="slides/slide110.xml"/><Relationship Id="rId132" Type="http://schemas.openxmlformats.org/officeDocument/2006/relationships/slide" Target="slides/slide131.xml"/><Relationship Id="rId153" Type="http://schemas.openxmlformats.org/officeDocument/2006/relationships/slide" Target="slides/slide152.xml"/><Relationship Id="rId174" Type="http://schemas.openxmlformats.org/officeDocument/2006/relationships/presProps" Target="presProps.xml"/><Relationship Id="rId15" Type="http://schemas.openxmlformats.org/officeDocument/2006/relationships/slide" Target="slides/slide14.xml"/><Relationship Id="rId36" Type="http://schemas.openxmlformats.org/officeDocument/2006/relationships/slide" Target="slides/slide35.xml"/><Relationship Id="rId57" Type="http://schemas.openxmlformats.org/officeDocument/2006/relationships/slide" Target="slides/slide56.xml"/><Relationship Id="rId106" Type="http://schemas.openxmlformats.org/officeDocument/2006/relationships/slide" Target="slides/slide105.xml"/><Relationship Id="rId127" Type="http://schemas.openxmlformats.org/officeDocument/2006/relationships/slide" Target="slides/slide126.xml"/><Relationship Id="rId10" Type="http://schemas.openxmlformats.org/officeDocument/2006/relationships/slide" Target="slides/slide9.xml"/><Relationship Id="rId31" Type="http://schemas.openxmlformats.org/officeDocument/2006/relationships/slide" Target="slides/slide30.xml"/><Relationship Id="rId52" Type="http://schemas.openxmlformats.org/officeDocument/2006/relationships/slide" Target="slides/slide51.xml"/><Relationship Id="rId73" Type="http://schemas.openxmlformats.org/officeDocument/2006/relationships/slide" Target="slides/slide72.xml"/><Relationship Id="rId78" Type="http://schemas.openxmlformats.org/officeDocument/2006/relationships/slide" Target="slides/slide77.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122" Type="http://schemas.openxmlformats.org/officeDocument/2006/relationships/slide" Target="slides/slide121.xml"/><Relationship Id="rId143" Type="http://schemas.openxmlformats.org/officeDocument/2006/relationships/slide" Target="slides/slide142.xml"/><Relationship Id="rId148" Type="http://schemas.openxmlformats.org/officeDocument/2006/relationships/slide" Target="slides/slide147.xml"/><Relationship Id="rId164" Type="http://schemas.openxmlformats.org/officeDocument/2006/relationships/slide" Target="slides/slide163.xml"/><Relationship Id="rId169" Type="http://schemas.openxmlformats.org/officeDocument/2006/relationships/slide" Target="slides/slide168.xml"/><Relationship Id="rId4" Type="http://schemas.openxmlformats.org/officeDocument/2006/relationships/slide" Target="slides/slide3.xml"/><Relationship Id="rId9" Type="http://schemas.openxmlformats.org/officeDocument/2006/relationships/slide" Target="slides/slide8.xml"/><Relationship Id="rId26" Type="http://schemas.openxmlformats.org/officeDocument/2006/relationships/slide" Target="slides/slide25.xml"/><Relationship Id="rId47" Type="http://schemas.openxmlformats.org/officeDocument/2006/relationships/slide" Target="slides/slide46.xml"/><Relationship Id="rId68" Type="http://schemas.openxmlformats.org/officeDocument/2006/relationships/slide" Target="slides/slide67.xml"/><Relationship Id="rId89" Type="http://schemas.openxmlformats.org/officeDocument/2006/relationships/slide" Target="slides/slide88.xml"/><Relationship Id="rId112" Type="http://schemas.openxmlformats.org/officeDocument/2006/relationships/slide" Target="slides/slide111.xml"/><Relationship Id="rId133" Type="http://schemas.openxmlformats.org/officeDocument/2006/relationships/slide" Target="slides/slide132.xml"/><Relationship Id="rId154" Type="http://schemas.openxmlformats.org/officeDocument/2006/relationships/slide" Target="slides/slide153.xml"/><Relationship Id="rId175" Type="http://schemas.openxmlformats.org/officeDocument/2006/relationships/viewProps" Target="viewProps.xml"/><Relationship Id="rId16" Type="http://schemas.openxmlformats.org/officeDocument/2006/relationships/slide" Target="slides/slide15.xml"/><Relationship Id="rId37" Type="http://schemas.openxmlformats.org/officeDocument/2006/relationships/slide" Target="slides/slide36.xml"/><Relationship Id="rId58" Type="http://schemas.openxmlformats.org/officeDocument/2006/relationships/slide" Target="slides/slide57.xml"/><Relationship Id="rId79" Type="http://schemas.openxmlformats.org/officeDocument/2006/relationships/slide" Target="slides/slide78.xml"/><Relationship Id="rId102" Type="http://schemas.openxmlformats.org/officeDocument/2006/relationships/slide" Target="slides/slide101.xml"/><Relationship Id="rId123" Type="http://schemas.openxmlformats.org/officeDocument/2006/relationships/slide" Target="slides/slide122.xml"/><Relationship Id="rId144" Type="http://schemas.openxmlformats.org/officeDocument/2006/relationships/slide" Target="slides/slide143.xml"/><Relationship Id="rId90" Type="http://schemas.openxmlformats.org/officeDocument/2006/relationships/slide" Target="slides/slide89.xml"/><Relationship Id="rId165" Type="http://schemas.openxmlformats.org/officeDocument/2006/relationships/slide" Target="slides/slide164.xml"/><Relationship Id="rId27" Type="http://schemas.openxmlformats.org/officeDocument/2006/relationships/slide" Target="slides/slide26.xml"/><Relationship Id="rId48" Type="http://schemas.openxmlformats.org/officeDocument/2006/relationships/slide" Target="slides/slide47.xml"/><Relationship Id="rId69" Type="http://schemas.openxmlformats.org/officeDocument/2006/relationships/slide" Target="slides/slide68.xml"/><Relationship Id="rId113" Type="http://schemas.openxmlformats.org/officeDocument/2006/relationships/slide" Target="slides/slide112.xml"/><Relationship Id="rId134" Type="http://schemas.openxmlformats.org/officeDocument/2006/relationships/slide" Target="slides/slide133.xml"/><Relationship Id="rId80" Type="http://schemas.openxmlformats.org/officeDocument/2006/relationships/slide" Target="slides/slide79.xml"/><Relationship Id="rId155" Type="http://schemas.openxmlformats.org/officeDocument/2006/relationships/slide" Target="slides/slide154.xml"/><Relationship Id="rId176" Type="http://schemas.openxmlformats.org/officeDocument/2006/relationships/theme" Target="theme/theme1.xml"/><Relationship Id="rId17" Type="http://schemas.openxmlformats.org/officeDocument/2006/relationships/slide" Target="slides/slide16.xml"/><Relationship Id="rId38" Type="http://schemas.openxmlformats.org/officeDocument/2006/relationships/slide" Target="slides/slide37.xml"/><Relationship Id="rId59" Type="http://schemas.openxmlformats.org/officeDocument/2006/relationships/slide" Target="slides/slide58.xml"/><Relationship Id="rId103" Type="http://schemas.openxmlformats.org/officeDocument/2006/relationships/slide" Target="slides/slide102.xml"/><Relationship Id="rId124" Type="http://schemas.openxmlformats.org/officeDocument/2006/relationships/slide" Target="slides/slide123.xml"/><Relationship Id="rId70" Type="http://schemas.openxmlformats.org/officeDocument/2006/relationships/slide" Target="slides/slide69.xml"/><Relationship Id="rId91" Type="http://schemas.openxmlformats.org/officeDocument/2006/relationships/slide" Target="slides/slide90.xml"/><Relationship Id="rId145" Type="http://schemas.openxmlformats.org/officeDocument/2006/relationships/slide" Target="slides/slide144.xml"/><Relationship Id="rId166" Type="http://schemas.openxmlformats.org/officeDocument/2006/relationships/slide" Target="slides/slide165.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ACBC8D7-B804-44C5-8F13-B6544A02CEBC}" type="datetimeFigureOut">
              <a:rPr lang="en-US" smtClean="0"/>
              <a:pPr/>
              <a:t>1/26/2026</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891DF8D-234A-41D2-A676-3BAF7B1C9DC0}" type="slidenum">
              <a:rPr lang="en-US" smtClean="0"/>
              <a:pPr/>
              <a:t>‹#›</a:t>
            </a:fld>
            <a:endParaRPr lang="en-US" dirty="0"/>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6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8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891DF8D-234A-41D2-A676-3BAF7B1C9DC0}" type="slidenum">
              <a:rPr lang="en-US" smtClean="0"/>
              <a:pPr/>
              <a:t>4</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D891DF8D-234A-41D2-A676-3BAF7B1C9DC0}" type="slidenum">
              <a:rPr lang="en-US" smtClean="0"/>
              <a:pPr/>
              <a:t>163</a:t>
            </a:fld>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891DF8D-234A-41D2-A676-3BAF7B1C9DC0}" type="slidenum">
              <a:rPr lang="en-US" smtClean="0"/>
              <a:pPr/>
              <a:t>5</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891DF8D-234A-41D2-A676-3BAF7B1C9DC0}" type="slidenum">
              <a:rPr lang="en-US" smtClean="0"/>
              <a:pPr/>
              <a:t>6</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891DF8D-234A-41D2-A676-3BAF7B1C9DC0}" type="slidenum">
              <a:rPr lang="en-US" smtClean="0"/>
              <a:pPr/>
              <a:t>7</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891DF8D-234A-41D2-A676-3BAF7B1C9DC0}" type="slidenum">
              <a:rPr lang="en-US" smtClean="0"/>
              <a:pPr/>
              <a:t>8</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891DF8D-234A-41D2-A676-3BAF7B1C9DC0}" type="slidenum">
              <a:rPr lang="en-US" smtClean="0"/>
              <a:pPr/>
              <a:t>10</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891DF8D-234A-41D2-A676-3BAF7B1C9DC0}" type="slidenum">
              <a:rPr lang="en-US" smtClean="0"/>
              <a:pPr/>
              <a:t>11</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D891DF8D-234A-41D2-A676-3BAF7B1C9DC0}" type="slidenum">
              <a:rPr lang="en-US" smtClean="0"/>
              <a:pPr/>
              <a:t>23</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D891DF8D-234A-41D2-A676-3BAF7B1C9DC0}" type="slidenum">
              <a:rPr lang="en-US" smtClean="0"/>
              <a:pPr/>
              <a:t>89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A5EFB4D1-ED41-4ED4-8AA7-9F02B7C013B8}" type="datetimeFigureOut">
              <a:rPr lang="en-US" smtClean="0"/>
              <a:pPr/>
              <a:t>1/26/2026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1337E02B-7193-4DAB-BFAA-E13181D1D5CA}" type="slidenum">
              <a:rPr lang="en-US" smtClean="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A5EFB4D1-ED41-4ED4-8AA7-9F02B7C013B8}" type="datetimeFigureOut">
              <a:rPr lang="en-US" smtClean="0"/>
              <a:pPr/>
              <a:t>1/26/2026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1337E02B-7193-4DAB-BFAA-E13181D1D5CA}"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A5EFB4D1-ED41-4ED4-8AA7-9F02B7C013B8}" type="datetimeFigureOut">
              <a:rPr lang="en-US" smtClean="0"/>
              <a:pPr/>
              <a:t>1/26/2026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1337E02B-7193-4DAB-BFAA-E13181D1D5CA}"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A5EFB4D1-ED41-4ED4-8AA7-9F02B7C013B8}" type="datetimeFigureOut">
              <a:rPr lang="en-US" smtClean="0"/>
              <a:pPr/>
              <a:t>1/26/2026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1337E02B-7193-4DAB-BFAA-E13181D1D5CA}"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A5EFB4D1-ED41-4ED4-8AA7-9F02B7C013B8}" type="datetimeFigureOut">
              <a:rPr lang="en-US" smtClean="0"/>
              <a:pPr/>
              <a:t>1/26/2026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1337E02B-7193-4DAB-BFAA-E13181D1D5CA}" type="slidenum">
              <a:rPr lang="en-US" smtClean="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A5EFB4D1-ED41-4ED4-8AA7-9F02B7C013B8}" type="datetimeFigureOut">
              <a:rPr lang="en-US" smtClean="0"/>
              <a:pPr/>
              <a:t>1/26/2026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1337E02B-7193-4DAB-BFAA-E13181D1D5CA}"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A5EFB4D1-ED41-4ED4-8AA7-9F02B7C013B8}" type="datetimeFigureOut">
              <a:rPr lang="en-US" smtClean="0"/>
              <a:pPr/>
              <a:t>1/26/2026</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1337E02B-7193-4DAB-BFAA-E13181D1D5CA}"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A5EFB4D1-ED41-4ED4-8AA7-9F02B7C013B8}" type="datetimeFigureOut">
              <a:rPr lang="en-US" smtClean="0"/>
              <a:pPr/>
              <a:t>1/26/2026</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1337E02B-7193-4DAB-BFAA-E13181D1D5CA}"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5EFB4D1-ED41-4ED4-8AA7-9F02B7C013B8}" type="datetimeFigureOut">
              <a:rPr lang="en-US" smtClean="0"/>
              <a:pPr/>
              <a:t>1/26/2026</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1337E02B-7193-4DAB-BFAA-E13181D1D5CA}"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A5EFB4D1-ED41-4ED4-8AA7-9F02B7C013B8}" type="datetimeFigureOut">
              <a:rPr lang="en-US" smtClean="0"/>
              <a:pPr/>
              <a:t>1/26/2026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1337E02B-7193-4DAB-BFAA-E13181D1D5CA}"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A5EFB4D1-ED41-4ED4-8AA7-9F02B7C013B8}" type="datetimeFigureOut">
              <a:rPr lang="en-US" smtClean="0"/>
              <a:pPr/>
              <a:t>1/26/2026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1337E02B-7193-4DAB-BFAA-E13181D1D5CA}"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5EFB4D1-ED41-4ED4-8AA7-9F02B7C013B8}" type="datetimeFigureOut">
              <a:rPr lang="en-US" smtClean="0"/>
              <a:pPr/>
              <a:t>1/26/2026</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337E02B-7193-4DAB-BFAA-E13181D1D5CA}"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10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0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0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0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04.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0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0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0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0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0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11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11.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1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14.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1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1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1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1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19.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2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2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2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2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2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2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2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2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2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2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3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31.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3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3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3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35.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36.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3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3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3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4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4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4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4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4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4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4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47.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4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49.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50.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51.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52.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5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54.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5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56.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5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5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5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6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6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6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6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64.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6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6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6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6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6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7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71.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2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6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26.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9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99.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1.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838201"/>
            <a:ext cx="7772400" cy="761999"/>
          </a:xfrm>
        </p:spPr>
        <p:txBody>
          <a:bodyPr>
            <a:normAutofit fontScale="90000"/>
          </a:bodyPr>
          <a:lstStyle/>
          <a:p>
            <a:r>
              <a:rPr lang="en-US" b="1" dirty="0">
                <a:latin typeface="Times New Roman" pitchFamily="18" charset="0"/>
                <a:cs typeface="Times New Roman" pitchFamily="18" charset="0"/>
              </a:rPr>
              <a:t>Module-1</a:t>
            </a:r>
          </a:p>
        </p:txBody>
      </p:sp>
      <p:sp>
        <p:nvSpPr>
          <p:cNvPr id="3" name="Subtitle 2"/>
          <p:cNvSpPr>
            <a:spLocks noGrp="1"/>
          </p:cNvSpPr>
          <p:nvPr>
            <p:ph type="subTitle" idx="1"/>
          </p:nvPr>
        </p:nvSpPr>
        <p:spPr>
          <a:xfrm>
            <a:off x="609600" y="2209800"/>
            <a:ext cx="7848600" cy="3429000"/>
          </a:xfrm>
        </p:spPr>
        <p:txBody>
          <a:bodyPr>
            <a:normAutofit/>
          </a:bodyPr>
          <a:lstStyle/>
          <a:p>
            <a:r>
              <a:rPr lang="en-US" sz="3600" b="1" dirty="0">
                <a:solidFill>
                  <a:schemeClr val="tx1"/>
                </a:solidFill>
                <a:latin typeface="Times New Roman" pitchFamily="18" charset="0"/>
                <a:cs typeface="Times New Roman" pitchFamily="18" charset="0"/>
              </a:rPr>
              <a:t>Distributed System Models and Enabling Technologies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Department_header.jpg"/>
          <p:cNvPicPr>
            <a:picLocks noGrp="1" noChangeAspect="1"/>
          </p:cNvPicPr>
          <p:nvPr>
            <p:ph idx="1"/>
          </p:nvPr>
        </p:nvPicPr>
        <p:blipFill>
          <a:blip r:embed="rId3"/>
          <a:stretch>
            <a:fillRect/>
          </a:stretch>
        </p:blipFill>
        <p:spPr>
          <a:xfrm>
            <a:off x="0" y="228600"/>
            <a:ext cx="8915400" cy="1428750"/>
          </a:xfrm>
        </p:spPr>
      </p:pic>
      <p:sp>
        <p:nvSpPr>
          <p:cNvPr id="3" name="Rectangle 2"/>
          <p:cNvSpPr/>
          <p:nvPr/>
        </p:nvSpPr>
        <p:spPr>
          <a:xfrm>
            <a:off x="914400" y="1524000"/>
            <a:ext cx="3810000" cy="4985980"/>
          </a:xfrm>
          <a:prstGeom prst="rect">
            <a:avLst/>
          </a:prstGeom>
        </p:spPr>
        <p:txBody>
          <a:bodyPr wrap="square">
            <a:spAutoFit/>
          </a:bodyPr>
          <a:lstStyle/>
          <a:p>
            <a:pPr algn="just"/>
            <a:r>
              <a:rPr lang="en-US" sz="2800" b="1" dirty="0"/>
              <a:t>1.1.1.5 Computing Paradigm Distinctions</a:t>
            </a:r>
          </a:p>
          <a:p>
            <a:pPr algn="just"/>
            <a:r>
              <a:rPr lang="en-US" sz="2400" b="1" dirty="0"/>
              <a:t>• Centralized computing</a:t>
            </a:r>
          </a:p>
          <a:p>
            <a:pPr algn="just"/>
            <a:r>
              <a:rPr lang="en-US" sz="2000" dirty="0"/>
              <a:t>This is a computing paradigm by which all computer resources are centralized in one physical system. All resources (processors, memory, and storage) are fully shared and tightly coupled within one integrated OS. Many data centers and supercomputers are centralized systems, but they are used in parallel, distributed, and cloud computing applications</a:t>
            </a:r>
          </a:p>
          <a:p>
            <a:endParaRPr lang="en-US" dirty="0"/>
          </a:p>
        </p:txBody>
      </p:sp>
      <p:sp>
        <p:nvSpPr>
          <p:cNvPr id="5122" name="AutoShape 2" descr="What is Centralized Computin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5124" name="AutoShape 4" descr="What is Centralized Computin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5126" name="AutoShape 6" descr="Architecture of Centralized Host Control System. "/>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pic>
        <p:nvPicPr>
          <p:cNvPr id="5128" name="Picture 8" descr="Centralized server-based load balancing ..."/>
          <p:cNvPicPr>
            <a:picLocks noChangeAspect="1" noChangeArrowheads="1"/>
          </p:cNvPicPr>
          <p:nvPr/>
        </p:nvPicPr>
        <p:blipFill>
          <a:blip r:embed="rId4"/>
          <a:srcRect/>
          <a:stretch>
            <a:fillRect/>
          </a:stretch>
        </p:blipFill>
        <p:spPr bwMode="auto">
          <a:xfrm>
            <a:off x="4953000" y="1981200"/>
            <a:ext cx="3886200" cy="4267200"/>
          </a:xfrm>
          <a:prstGeom prst="rect">
            <a:avLst/>
          </a:prstGeom>
          <a:noFill/>
        </p:spPr>
      </p:pic>
    </p:spTree>
  </p:cSld>
  <p:clrMapOvr>
    <a:masterClrMapping/>
  </p:clrMapOvr>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Department_header.jpg"/>
          <p:cNvPicPr>
            <a:picLocks noChangeAspect="1"/>
          </p:cNvPicPr>
          <p:nvPr/>
        </p:nvPicPr>
        <p:blipFill>
          <a:blip r:embed="rId2"/>
          <a:stretch>
            <a:fillRect/>
          </a:stretch>
        </p:blipFill>
        <p:spPr>
          <a:xfrm>
            <a:off x="152400" y="0"/>
            <a:ext cx="8991600" cy="1371600"/>
          </a:xfrm>
          <a:prstGeom prst="rect">
            <a:avLst/>
          </a:prstGeom>
        </p:spPr>
      </p:pic>
      <p:sp>
        <p:nvSpPr>
          <p:cNvPr id="3" name="Rectangle 2"/>
          <p:cNvSpPr/>
          <p:nvPr/>
        </p:nvSpPr>
        <p:spPr>
          <a:xfrm>
            <a:off x="533400" y="1524000"/>
            <a:ext cx="8610600" cy="5262979"/>
          </a:xfrm>
          <a:prstGeom prst="rect">
            <a:avLst/>
          </a:prstGeom>
        </p:spPr>
        <p:txBody>
          <a:bodyPr wrap="square">
            <a:spAutoFit/>
          </a:bodyPr>
          <a:lstStyle/>
          <a:p>
            <a:pPr algn="just">
              <a:buFont typeface="Wingdings" pitchFamily="2" charset="2"/>
              <a:buChar char="ü"/>
            </a:pPr>
            <a:r>
              <a:rPr lang="en-US" sz="2800" dirty="0"/>
              <a:t>Each peer machine joins or leaves the P2P network voluntarily. </a:t>
            </a:r>
          </a:p>
          <a:p>
            <a:pPr algn="just">
              <a:buFont typeface="Wingdings" pitchFamily="2" charset="2"/>
              <a:buChar char="ü"/>
            </a:pPr>
            <a:r>
              <a:rPr lang="en-US" sz="2800" dirty="0"/>
              <a:t>Only the participating peers form the physical network at any time. </a:t>
            </a:r>
          </a:p>
          <a:p>
            <a:pPr algn="just">
              <a:buFont typeface="Wingdings" pitchFamily="2" charset="2"/>
              <a:buChar char="ü"/>
            </a:pPr>
            <a:r>
              <a:rPr lang="en-US" sz="2800" dirty="0"/>
              <a:t>Unlike the cluster or grid, a P2P network does not use a dedicated interconnection network. </a:t>
            </a:r>
          </a:p>
          <a:p>
            <a:pPr algn="just">
              <a:buFont typeface="Wingdings" pitchFamily="2" charset="2"/>
              <a:buChar char="ü"/>
            </a:pPr>
            <a:r>
              <a:rPr lang="en-US" sz="2800" dirty="0"/>
              <a:t>The physical network is simply an ad hoc network formed at various Internet domains randomly using the TCP/IP and NAI protocols. </a:t>
            </a:r>
          </a:p>
          <a:p>
            <a:pPr algn="just">
              <a:buFont typeface="Wingdings" pitchFamily="2" charset="2"/>
              <a:buChar char="ü"/>
            </a:pPr>
            <a:r>
              <a:rPr lang="en-US" sz="2800" dirty="0"/>
              <a:t>Thus, the physical network varies in size and topology dynamically due to the free membership in the P2P network. </a:t>
            </a:r>
          </a:p>
        </p:txBody>
      </p:sp>
    </p:spTree>
  </p:cSld>
  <p:clrMapOvr>
    <a:masterClrMapping/>
  </p:clrMapOvr>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Department_header.jpg"/>
          <p:cNvPicPr>
            <a:picLocks noChangeAspect="1"/>
          </p:cNvPicPr>
          <p:nvPr/>
        </p:nvPicPr>
        <p:blipFill>
          <a:blip r:embed="rId2"/>
          <a:stretch>
            <a:fillRect/>
          </a:stretch>
        </p:blipFill>
        <p:spPr>
          <a:xfrm>
            <a:off x="152400" y="0"/>
            <a:ext cx="8991600" cy="1371600"/>
          </a:xfrm>
          <a:prstGeom prst="rect">
            <a:avLst/>
          </a:prstGeom>
        </p:spPr>
      </p:pic>
      <p:sp>
        <p:nvSpPr>
          <p:cNvPr id="3" name="Rectangle 2"/>
          <p:cNvSpPr/>
          <p:nvPr/>
        </p:nvSpPr>
        <p:spPr>
          <a:xfrm>
            <a:off x="457200" y="1447800"/>
            <a:ext cx="8534400" cy="4339650"/>
          </a:xfrm>
          <a:prstGeom prst="rect">
            <a:avLst/>
          </a:prstGeom>
        </p:spPr>
        <p:txBody>
          <a:bodyPr wrap="square">
            <a:spAutoFit/>
          </a:bodyPr>
          <a:lstStyle/>
          <a:p>
            <a:r>
              <a:rPr lang="en-US" sz="3600" b="1" dirty="0"/>
              <a:t>1.3.3.2 Overlay Networks</a:t>
            </a:r>
          </a:p>
          <a:p>
            <a:pPr algn="just">
              <a:buFont typeface="Wingdings" pitchFamily="2" charset="2"/>
              <a:buChar char="v"/>
            </a:pPr>
            <a:r>
              <a:rPr lang="en-US" sz="2400" dirty="0"/>
              <a:t>Data items or files are distributed in the participating peers. </a:t>
            </a:r>
          </a:p>
          <a:p>
            <a:pPr algn="just">
              <a:buFont typeface="Wingdings" pitchFamily="2" charset="2"/>
              <a:buChar char="v"/>
            </a:pPr>
            <a:r>
              <a:rPr lang="en-US" sz="2400" dirty="0"/>
              <a:t>Based on communication or file-sharing needs, the peer IDs form an overlay network at the logical level. </a:t>
            </a:r>
          </a:p>
          <a:p>
            <a:pPr algn="just">
              <a:buFont typeface="Wingdings" pitchFamily="2" charset="2"/>
              <a:buChar char="v"/>
            </a:pPr>
            <a:r>
              <a:rPr lang="en-US" sz="2400" dirty="0"/>
              <a:t>This overlay is a virtual network formed by mapping each physical machine with its ID, logically, through a virtual mapping . </a:t>
            </a:r>
          </a:p>
          <a:p>
            <a:pPr algn="just">
              <a:buFont typeface="Wingdings" pitchFamily="2" charset="2"/>
              <a:buChar char="v"/>
            </a:pPr>
            <a:r>
              <a:rPr lang="en-US" sz="2400" dirty="0"/>
              <a:t>When a new peer joins the system, its peer ID is added as a node in the overlay network. When an existing peer leaves the system, its peer ID is removed from the overlay network automatically. </a:t>
            </a:r>
          </a:p>
          <a:p>
            <a:pPr algn="just">
              <a:buFont typeface="Wingdings" pitchFamily="2" charset="2"/>
              <a:buChar char="v"/>
            </a:pPr>
            <a:r>
              <a:rPr lang="en-US" sz="2400" dirty="0"/>
              <a:t>Therefore, it is the P2P overlay network that characterizes the logical connectivity among the peers.</a:t>
            </a:r>
          </a:p>
        </p:txBody>
      </p:sp>
    </p:spTree>
  </p:cSld>
  <p:clrMapOvr>
    <a:masterClrMapping/>
  </p:clrMapOvr>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Department_header.jpg"/>
          <p:cNvPicPr>
            <a:picLocks noChangeAspect="1"/>
          </p:cNvPicPr>
          <p:nvPr/>
        </p:nvPicPr>
        <p:blipFill>
          <a:blip r:embed="rId2"/>
          <a:stretch>
            <a:fillRect/>
          </a:stretch>
        </p:blipFill>
        <p:spPr>
          <a:xfrm>
            <a:off x="152400" y="0"/>
            <a:ext cx="8991600" cy="1371600"/>
          </a:xfrm>
          <a:prstGeom prst="rect">
            <a:avLst/>
          </a:prstGeom>
        </p:spPr>
      </p:pic>
      <p:sp>
        <p:nvSpPr>
          <p:cNvPr id="3" name="Rectangle 2"/>
          <p:cNvSpPr/>
          <p:nvPr/>
        </p:nvSpPr>
        <p:spPr>
          <a:xfrm>
            <a:off x="228600" y="1371600"/>
            <a:ext cx="8610600" cy="5324535"/>
          </a:xfrm>
          <a:prstGeom prst="rect">
            <a:avLst/>
          </a:prstGeom>
        </p:spPr>
        <p:txBody>
          <a:bodyPr wrap="square">
            <a:spAutoFit/>
          </a:bodyPr>
          <a:lstStyle/>
          <a:p>
            <a:pPr algn="just"/>
            <a:r>
              <a:rPr lang="en-US" sz="2800" b="1" u="sng" dirty="0">
                <a:latin typeface="Times New Roman" pitchFamily="18" charset="0"/>
                <a:cs typeface="Times New Roman" pitchFamily="18" charset="0"/>
              </a:rPr>
              <a:t>There are two types of overlay networks:</a:t>
            </a:r>
          </a:p>
          <a:p>
            <a:pPr algn="just"/>
            <a:r>
              <a:rPr lang="en-US" sz="2400" b="1" dirty="0">
                <a:latin typeface="Times New Roman" pitchFamily="18" charset="0"/>
                <a:cs typeface="Times New Roman" pitchFamily="18" charset="0"/>
              </a:rPr>
              <a:t>1.Unstructured </a:t>
            </a:r>
          </a:p>
          <a:p>
            <a:pPr algn="just">
              <a:buFont typeface="Wingdings" pitchFamily="2" charset="2"/>
              <a:buChar char="ü"/>
            </a:pPr>
            <a:r>
              <a:rPr lang="en-US" sz="2400" dirty="0">
                <a:latin typeface="Times New Roman" pitchFamily="18" charset="0"/>
                <a:cs typeface="Times New Roman" pitchFamily="18" charset="0"/>
              </a:rPr>
              <a:t>An unstructured overlay network is characterized by a random graph. </a:t>
            </a:r>
          </a:p>
          <a:p>
            <a:pPr algn="just">
              <a:buFont typeface="Wingdings" pitchFamily="2" charset="2"/>
              <a:buChar char="ü"/>
            </a:pPr>
            <a:r>
              <a:rPr lang="en-US" sz="2400" dirty="0">
                <a:latin typeface="Times New Roman" pitchFamily="18" charset="0"/>
                <a:cs typeface="Times New Roman" pitchFamily="18" charset="0"/>
              </a:rPr>
              <a:t>There is no fixed route to send messages or files among the nodes. Often, flooding is applied to send a query to all nodes in an unstructured overlay, thus resulting in heavy network traffic and nondeterministic search results</a:t>
            </a:r>
          </a:p>
          <a:p>
            <a:pPr algn="just"/>
            <a:r>
              <a:rPr lang="en-US" sz="2400" b="1" dirty="0">
                <a:latin typeface="Times New Roman" pitchFamily="18" charset="0"/>
                <a:cs typeface="Times New Roman" pitchFamily="18" charset="0"/>
              </a:rPr>
              <a:t>2.Structured</a:t>
            </a:r>
          </a:p>
          <a:p>
            <a:pPr algn="just">
              <a:buFont typeface="Wingdings" pitchFamily="2" charset="2"/>
              <a:buChar char="ü"/>
            </a:pPr>
            <a:r>
              <a:rPr lang="en-US" sz="2400" dirty="0">
                <a:latin typeface="Times New Roman" pitchFamily="18" charset="0"/>
                <a:cs typeface="Times New Roman" pitchFamily="18" charset="0"/>
              </a:rPr>
              <a:t> Structured overlay networks follow certain connectivity topology and rules for inserting and removing nodes (peer IDs) from the overlay graph.</a:t>
            </a:r>
          </a:p>
          <a:p>
            <a:pPr algn="just">
              <a:buFont typeface="Wingdings" pitchFamily="2" charset="2"/>
              <a:buChar char="ü"/>
            </a:pPr>
            <a:r>
              <a:rPr lang="en-US" sz="2400" dirty="0">
                <a:latin typeface="Times New Roman" pitchFamily="18" charset="0"/>
                <a:cs typeface="Times New Roman" pitchFamily="18" charset="0"/>
              </a:rPr>
              <a:t> Routing mechanisms are developed to take advantage of the structured overlays.</a:t>
            </a:r>
          </a:p>
        </p:txBody>
      </p:sp>
    </p:spTree>
  </p:cSld>
  <p:clrMapOvr>
    <a:masterClrMapping/>
  </p:clrMapOvr>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Department_header.jpg"/>
          <p:cNvPicPr>
            <a:picLocks noChangeAspect="1"/>
          </p:cNvPicPr>
          <p:nvPr/>
        </p:nvPicPr>
        <p:blipFill>
          <a:blip r:embed="rId2"/>
          <a:stretch>
            <a:fillRect/>
          </a:stretch>
        </p:blipFill>
        <p:spPr>
          <a:xfrm>
            <a:off x="152400" y="0"/>
            <a:ext cx="8991600" cy="1371600"/>
          </a:xfrm>
          <a:prstGeom prst="rect">
            <a:avLst/>
          </a:prstGeom>
        </p:spPr>
      </p:pic>
      <p:sp>
        <p:nvSpPr>
          <p:cNvPr id="3" name="Rectangle 2"/>
          <p:cNvSpPr/>
          <p:nvPr/>
        </p:nvSpPr>
        <p:spPr>
          <a:xfrm>
            <a:off x="0" y="1295400"/>
            <a:ext cx="8915400" cy="4585871"/>
          </a:xfrm>
          <a:prstGeom prst="rect">
            <a:avLst/>
          </a:prstGeom>
        </p:spPr>
        <p:txBody>
          <a:bodyPr wrap="square">
            <a:spAutoFit/>
          </a:bodyPr>
          <a:lstStyle/>
          <a:p>
            <a:r>
              <a:rPr lang="en-US" sz="2800" b="1" dirty="0">
                <a:latin typeface="Times New Roman" pitchFamily="18" charset="0"/>
                <a:cs typeface="Times New Roman" pitchFamily="18" charset="0"/>
              </a:rPr>
              <a:t>1.3.3.3 P2P Application Families </a:t>
            </a:r>
          </a:p>
          <a:p>
            <a:pPr algn="just"/>
            <a:r>
              <a:rPr lang="en-US" sz="2000" dirty="0"/>
              <a:t>Based on application, P2P networks are classified into four groups</a:t>
            </a:r>
          </a:p>
          <a:p>
            <a:pPr algn="just">
              <a:buFont typeface="Wingdings" pitchFamily="2" charset="2"/>
              <a:buChar char="Ø"/>
            </a:pPr>
            <a:r>
              <a:rPr lang="en-US" sz="2000" dirty="0"/>
              <a:t>The first family is for </a:t>
            </a:r>
            <a:r>
              <a:rPr lang="en-US" sz="2000" b="1" dirty="0"/>
              <a:t>distributed file sharing </a:t>
            </a:r>
            <a:r>
              <a:rPr lang="en-US" sz="2000" dirty="0"/>
              <a:t>of digital contents (music, videos, etc.) on the P2P network. </a:t>
            </a:r>
          </a:p>
          <a:p>
            <a:pPr algn="just">
              <a:buFont typeface="Wingdings" pitchFamily="2" charset="2"/>
              <a:buChar char="Ø"/>
            </a:pPr>
            <a:r>
              <a:rPr lang="en-US" sz="2000" dirty="0"/>
              <a:t>This includes many popular P2P networks such as Gnutella, Napster, and </a:t>
            </a:r>
            <a:r>
              <a:rPr lang="en-US" sz="2000" dirty="0" err="1"/>
              <a:t>BitTorrent</a:t>
            </a:r>
            <a:r>
              <a:rPr lang="en-US" sz="2000" dirty="0"/>
              <a:t>, among others.</a:t>
            </a:r>
          </a:p>
          <a:p>
            <a:pPr algn="just">
              <a:buFont typeface="Wingdings" pitchFamily="2" charset="2"/>
              <a:buChar char="Ø"/>
            </a:pPr>
            <a:r>
              <a:rPr lang="en-US" sz="2000" dirty="0"/>
              <a:t> </a:t>
            </a:r>
            <a:r>
              <a:rPr lang="en-US" sz="2000" b="1" dirty="0"/>
              <a:t>Collaboration P2P networks </a:t>
            </a:r>
            <a:r>
              <a:rPr lang="en-US" sz="2000" dirty="0"/>
              <a:t>include MSN or Skype chatting, instant messaging, and collaborative design, among others. </a:t>
            </a:r>
          </a:p>
          <a:p>
            <a:pPr algn="just">
              <a:buFont typeface="Wingdings" pitchFamily="2" charset="2"/>
              <a:buChar char="Ø"/>
            </a:pPr>
            <a:r>
              <a:rPr lang="en-US" sz="2000" dirty="0"/>
              <a:t>The third family is for </a:t>
            </a:r>
            <a:r>
              <a:rPr lang="en-US" sz="2000" b="1" dirty="0"/>
              <a:t>distributed P2P computing </a:t>
            </a:r>
            <a:r>
              <a:rPr lang="en-US" sz="2000" dirty="0"/>
              <a:t>in specific applications. </a:t>
            </a:r>
          </a:p>
          <a:p>
            <a:pPr algn="just">
              <a:buFont typeface="Wingdings" pitchFamily="2" charset="2"/>
              <a:buChar char="Ø"/>
            </a:pPr>
            <a:r>
              <a:rPr lang="en-US" sz="2000" dirty="0"/>
              <a:t>For example, </a:t>
            </a:r>
            <a:r>
              <a:rPr lang="en-US" sz="2000" dirty="0" err="1"/>
              <a:t>SETI@home</a:t>
            </a:r>
            <a:r>
              <a:rPr lang="en-US" sz="2000" dirty="0"/>
              <a:t> provides 25 </a:t>
            </a:r>
            <a:r>
              <a:rPr lang="en-US" sz="2000" dirty="0" err="1"/>
              <a:t>Tflops</a:t>
            </a:r>
            <a:r>
              <a:rPr lang="en-US" sz="2000" dirty="0"/>
              <a:t> of distributed computing power, collectively, over 3 million Internet host machines.</a:t>
            </a:r>
          </a:p>
          <a:p>
            <a:pPr algn="just">
              <a:buFont typeface="Wingdings" pitchFamily="2" charset="2"/>
              <a:buChar char="Ø"/>
            </a:pPr>
            <a:r>
              <a:rPr lang="en-US" sz="2000" dirty="0"/>
              <a:t> Other </a:t>
            </a:r>
            <a:r>
              <a:rPr lang="en-US" sz="2000" b="1" dirty="0"/>
              <a:t>P2P platforms</a:t>
            </a:r>
            <a:r>
              <a:rPr lang="en-US" sz="2000" dirty="0"/>
              <a:t>, such as JXTA, .NET, and Fighting </a:t>
            </a:r>
            <a:r>
              <a:rPr lang="en-US" sz="2000" dirty="0" err="1"/>
              <a:t>AID@home</a:t>
            </a:r>
            <a:r>
              <a:rPr lang="en-US" sz="2000" dirty="0"/>
              <a:t>, support naming, discovery, communication, security, and resource aggregation in some P2P applications</a:t>
            </a:r>
            <a:r>
              <a:rPr lang="en-US" dirty="0"/>
              <a:t>.</a:t>
            </a:r>
          </a:p>
        </p:txBody>
      </p:sp>
    </p:spTree>
  </p:cSld>
  <p:clrMapOvr>
    <a:masterClrMapping/>
  </p:clrMapOvr>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Department_header.jpg"/>
          <p:cNvPicPr>
            <a:picLocks noChangeAspect="1"/>
          </p:cNvPicPr>
          <p:nvPr/>
        </p:nvPicPr>
        <p:blipFill>
          <a:blip r:embed="rId2"/>
          <a:stretch>
            <a:fillRect/>
          </a:stretch>
        </p:blipFill>
        <p:spPr>
          <a:xfrm>
            <a:off x="152400" y="0"/>
            <a:ext cx="8991600" cy="1371600"/>
          </a:xfrm>
          <a:prstGeom prst="rect">
            <a:avLst/>
          </a:prstGeom>
        </p:spPr>
      </p:pic>
      <p:pic>
        <p:nvPicPr>
          <p:cNvPr id="1026" name="Picture 2"/>
          <p:cNvPicPr>
            <a:picLocks noChangeAspect="1" noChangeArrowheads="1"/>
          </p:cNvPicPr>
          <p:nvPr/>
        </p:nvPicPr>
        <p:blipFill>
          <a:blip r:embed="rId3"/>
          <a:srcRect/>
          <a:stretch>
            <a:fillRect/>
          </a:stretch>
        </p:blipFill>
        <p:spPr bwMode="auto">
          <a:xfrm>
            <a:off x="228600" y="1295400"/>
            <a:ext cx="8915400" cy="5257800"/>
          </a:xfrm>
          <a:prstGeom prst="rect">
            <a:avLst/>
          </a:prstGeom>
          <a:noFill/>
          <a:ln w="9525">
            <a:noFill/>
            <a:miter lim="800000"/>
            <a:headEnd/>
            <a:tailEnd/>
          </a:ln>
          <a:effectLst/>
        </p:spPr>
      </p:pic>
    </p:spTree>
  </p:cSld>
  <p:clrMapOvr>
    <a:masterClrMapping/>
  </p:clrMapOvr>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Department_header.jpg"/>
          <p:cNvPicPr>
            <a:picLocks noChangeAspect="1"/>
          </p:cNvPicPr>
          <p:nvPr/>
        </p:nvPicPr>
        <p:blipFill>
          <a:blip r:embed="rId2"/>
          <a:stretch>
            <a:fillRect/>
          </a:stretch>
        </p:blipFill>
        <p:spPr>
          <a:xfrm>
            <a:off x="152400" y="0"/>
            <a:ext cx="8991600" cy="1371600"/>
          </a:xfrm>
          <a:prstGeom prst="rect">
            <a:avLst/>
          </a:prstGeom>
        </p:spPr>
      </p:pic>
      <p:sp>
        <p:nvSpPr>
          <p:cNvPr id="3" name="Rectangle 2"/>
          <p:cNvSpPr/>
          <p:nvPr/>
        </p:nvSpPr>
        <p:spPr>
          <a:xfrm>
            <a:off x="381000" y="1295400"/>
            <a:ext cx="8610600" cy="4955203"/>
          </a:xfrm>
          <a:prstGeom prst="rect">
            <a:avLst/>
          </a:prstGeom>
        </p:spPr>
        <p:txBody>
          <a:bodyPr wrap="square">
            <a:spAutoFit/>
          </a:bodyPr>
          <a:lstStyle/>
          <a:p>
            <a:pPr algn="just"/>
            <a:r>
              <a:rPr lang="en-US" sz="2800" b="1" dirty="0"/>
              <a:t>1.3.3.4 P2P Computing Challenges</a:t>
            </a:r>
          </a:p>
          <a:p>
            <a:pPr algn="just">
              <a:buFont typeface="Wingdings" pitchFamily="2" charset="2"/>
              <a:buChar char="Ø"/>
            </a:pPr>
            <a:r>
              <a:rPr lang="en-US" sz="2400" dirty="0"/>
              <a:t> P2P computing faces three types of heterogeneity problems in </a:t>
            </a:r>
            <a:r>
              <a:rPr lang="en-US" sz="2400" b="1" i="1" dirty="0"/>
              <a:t>hardware, software, and network requirements</a:t>
            </a:r>
            <a:r>
              <a:rPr lang="en-US" sz="2400" dirty="0"/>
              <a:t>. </a:t>
            </a:r>
          </a:p>
          <a:p>
            <a:pPr algn="just">
              <a:buFont typeface="Wingdings" pitchFamily="2" charset="2"/>
              <a:buChar char="Ø"/>
            </a:pPr>
            <a:r>
              <a:rPr lang="en-US" sz="2400" dirty="0"/>
              <a:t>There are too many hardware models and architectures to select from; incompatibility exists between software and the OS; and different network connections and protocols make it too complex to apply in real applications. </a:t>
            </a:r>
          </a:p>
          <a:p>
            <a:pPr algn="just">
              <a:buFont typeface="Wingdings" pitchFamily="2" charset="2"/>
              <a:buChar char="Ø"/>
            </a:pPr>
            <a:r>
              <a:rPr lang="en-US" sz="2400" dirty="0"/>
              <a:t>We need system scalability as the workload increases. </a:t>
            </a:r>
          </a:p>
          <a:p>
            <a:pPr algn="just">
              <a:buFont typeface="Wingdings" pitchFamily="2" charset="2"/>
              <a:buChar char="Ø"/>
            </a:pPr>
            <a:r>
              <a:rPr lang="en-US" sz="2400" dirty="0"/>
              <a:t>System scaling is directly related to performance and bandwidth.</a:t>
            </a:r>
          </a:p>
          <a:p>
            <a:pPr algn="just">
              <a:buFont typeface="Wingdings" pitchFamily="2" charset="2"/>
              <a:buChar char="Ø"/>
            </a:pPr>
            <a:r>
              <a:rPr lang="en-US" sz="2400" dirty="0"/>
              <a:t>P2P networks do have these properties.</a:t>
            </a:r>
          </a:p>
          <a:p>
            <a:pPr algn="just">
              <a:buFont typeface="Wingdings" pitchFamily="2" charset="2"/>
              <a:buChar char="Ø"/>
            </a:pPr>
            <a:r>
              <a:rPr lang="en-US" sz="2400" dirty="0"/>
              <a:t> Data location is also important to affect collective performance. Data locality, network proximity, and interoperability are three design objectives in distributed P2P applications.</a:t>
            </a:r>
          </a:p>
        </p:txBody>
      </p:sp>
    </p:spTree>
  </p:cSld>
  <p:clrMapOvr>
    <a:masterClrMapping/>
  </p:clrMapOvr>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Department_header.jpg"/>
          <p:cNvPicPr>
            <a:picLocks noChangeAspect="1"/>
          </p:cNvPicPr>
          <p:nvPr/>
        </p:nvPicPr>
        <p:blipFill>
          <a:blip r:embed="rId2"/>
          <a:stretch>
            <a:fillRect/>
          </a:stretch>
        </p:blipFill>
        <p:spPr>
          <a:xfrm>
            <a:off x="152400" y="0"/>
            <a:ext cx="8991600" cy="1371600"/>
          </a:xfrm>
          <a:prstGeom prst="rect">
            <a:avLst/>
          </a:prstGeom>
        </p:spPr>
      </p:pic>
      <p:sp>
        <p:nvSpPr>
          <p:cNvPr id="3" name="Rectangle 2"/>
          <p:cNvSpPr/>
          <p:nvPr/>
        </p:nvSpPr>
        <p:spPr>
          <a:xfrm>
            <a:off x="0" y="1295400"/>
            <a:ext cx="8991600" cy="5693866"/>
          </a:xfrm>
          <a:prstGeom prst="rect">
            <a:avLst/>
          </a:prstGeom>
        </p:spPr>
        <p:txBody>
          <a:bodyPr wrap="square">
            <a:spAutoFit/>
          </a:bodyPr>
          <a:lstStyle/>
          <a:p>
            <a:pPr algn="just">
              <a:buFont typeface="Wingdings" pitchFamily="2" charset="2"/>
              <a:buChar char="Ø"/>
            </a:pPr>
            <a:r>
              <a:rPr lang="en-US" sz="2600" dirty="0">
                <a:latin typeface="Times New Roman" pitchFamily="18" charset="0"/>
                <a:cs typeface="Times New Roman" pitchFamily="18" charset="0"/>
              </a:rPr>
              <a:t>P2P performance is affected by </a:t>
            </a:r>
            <a:r>
              <a:rPr lang="en-US" sz="2600" b="1" i="1" dirty="0">
                <a:latin typeface="Times New Roman" pitchFamily="18" charset="0"/>
                <a:cs typeface="Times New Roman" pitchFamily="18" charset="0"/>
              </a:rPr>
              <a:t>routing efficiency and self-organization </a:t>
            </a:r>
            <a:r>
              <a:rPr lang="en-US" sz="2600" dirty="0">
                <a:latin typeface="Times New Roman" pitchFamily="18" charset="0"/>
                <a:cs typeface="Times New Roman" pitchFamily="18" charset="0"/>
              </a:rPr>
              <a:t>by participating peers. </a:t>
            </a:r>
          </a:p>
          <a:p>
            <a:pPr algn="just">
              <a:buFont typeface="Wingdings" pitchFamily="2" charset="2"/>
              <a:buChar char="Ø"/>
            </a:pPr>
            <a:r>
              <a:rPr lang="en-US" sz="2600" b="1" i="1" dirty="0">
                <a:latin typeface="Times New Roman" pitchFamily="18" charset="0"/>
                <a:cs typeface="Times New Roman" pitchFamily="18" charset="0"/>
              </a:rPr>
              <a:t>Fault tolerance, failure management, and load balancing</a:t>
            </a:r>
            <a:r>
              <a:rPr lang="en-US" sz="2600" dirty="0">
                <a:latin typeface="Times New Roman" pitchFamily="18" charset="0"/>
                <a:cs typeface="Times New Roman" pitchFamily="18" charset="0"/>
              </a:rPr>
              <a:t> are other important issues in using overlay networks.</a:t>
            </a:r>
          </a:p>
          <a:p>
            <a:pPr algn="just">
              <a:buFont typeface="Wingdings" pitchFamily="2" charset="2"/>
              <a:buChar char="Ø"/>
            </a:pPr>
            <a:r>
              <a:rPr lang="en-US" sz="2600" b="1" i="1" dirty="0">
                <a:latin typeface="Times New Roman" pitchFamily="18" charset="0"/>
                <a:cs typeface="Times New Roman" pitchFamily="18" charset="0"/>
              </a:rPr>
              <a:t>Lack of trust </a:t>
            </a:r>
            <a:r>
              <a:rPr lang="en-US" sz="2600" dirty="0">
                <a:latin typeface="Times New Roman" pitchFamily="18" charset="0"/>
                <a:cs typeface="Times New Roman" pitchFamily="18" charset="0"/>
              </a:rPr>
              <a:t>among peers poses another problem. </a:t>
            </a:r>
          </a:p>
          <a:p>
            <a:pPr algn="just">
              <a:buFont typeface="Wingdings" pitchFamily="2" charset="2"/>
              <a:buChar char="Ø"/>
            </a:pPr>
            <a:r>
              <a:rPr lang="en-US" sz="2600" dirty="0">
                <a:latin typeface="Times New Roman" pitchFamily="18" charset="0"/>
                <a:cs typeface="Times New Roman" pitchFamily="18" charset="0"/>
              </a:rPr>
              <a:t>Peers are </a:t>
            </a:r>
            <a:r>
              <a:rPr lang="en-US" sz="2600" b="1" i="1" dirty="0">
                <a:latin typeface="Times New Roman" pitchFamily="18" charset="0"/>
                <a:cs typeface="Times New Roman" pitchFamily="18" charset="0"/>
              </a:rPr>
              <a:t>strangers</a:t>
            </a:r>
            <a:r>
              <a:rPr lang="en-US" sz="2600" dirty="0">
                <a:latin typeface="Times New Roman" pitchFamily="18" charset="0"/>
                <a:cs typeface="Times New Roman" pitchFamily="18" charset="0"/>
              </a:rPr>
              <a:t> to one another.</a:t>
            </a:r>
          </a:p>
          <a:p>
            <a:pPr algn="just">
              <a:buFont typeface="Wingdings" pitchFamily="2" charset="2"/>
              <a:buChar char="Ø"/>
            </a:pPr>
            <a:r>
              <a:rPr lang="en-US" sz="2600" dirty="0">
                <a:latin typeface="Times New Roman" pitchFamily="18" charset="0"/>
                <a:cs typeface="Times New Roman" pitchFamily="18" charset="0"/>
              </a:rPr>
              <a:t> </a:t>
            </a:r>
            <a:r>
              <a:rPr lang="en-US" sz="2600" b="1" i="1" dirty="0">
                <a:latin typeface="Times New Roman" pitchFamily="18" charset="0"/>
                <a:cs typeface="Times New Roman" pitchFamily="18" charset="0"/>
              </a:rPr>
              <a:t>Security, privacy, and copyright </a:t>
            </a:r>
            <a:r>
              <a:rPr lang="en-US" sz="2600" dirty="0">
                <a:latin typeface="Times New Roman" pitchFamily="18" charset="0"/>
                <a:cs typeface="Times New Roman" pitchFamily="18" charset="0"/>
              </a:rPr>
              <a:t>violations are major worries by those in the industry in terms of applying P2P technology in business applications. </a:t>
            </a:r>
          </a:p>
          <a:p>
            <a:pPr algn="just">
              <a:buFont typeface="Wingdings" pitchFamily="2" charset="2"/>
              <a:buChar char="Ø"/>
            </a:pPr>
            <a:r>
              <a:rPr lang="en-US" sz="2600" dirty="0">
                <a:latin typeface="Times New Roman" pitchFamily="18" charset="0"/>
                <a:cs typeface="Times New Roman" pitchFamily="18" charset="0"/>
              </a:rPr>
              <a:t>In a P2P network, all clients provide resources including </a:t>
            </a:r>
            <a:r>
              <a:rPr lang="en-US" sz="2600" b="1" i="1" dirty="0">
                <a:latin typeface="Times New Roman" pitchFamily="18" charset="0"/>
                <a:cs typeface="Times New Roman" pitchFamily="18" charset="0"/>
              </a:rPr>
              <a:t>computing power, storage space, and I/O bandwidth</a:t>
            </a:r>
            <a:r>
              <a:rPr lang="en-US" sz="2600" dirty="0">
                <a:latin typeface="Times New Roman" pitchFamily="18" charset="0"/>
                <a:cs typeface="Times New Roman" pitchFamily="18" charset="0"/>
              </a:rPr>
              <a:t>. </a:t>
            </a:r>
          </a:p>
          <a:p>
            <a:pPr algn="just">
              <a:buFont typeface="Wingdings" pitchFamily="2" charset="2"/>
              <a:buChar char="Ø"/>
            </a:pPr>
            <a:r>
              <a:rPr lang="en-US" sz="2600" dirty="0">
                <a:latin typeface="Times New Roman" pitchFamily="18" charset="0"/>
                <a:cs typeface="Times New Roman" pitchFamily="18" charset="0"/>
              </a:rPr>
              <a:t>The distributed nature of P2P net works also increases robustness, because limited peer failures do not form a single point of failure</a:t>
            </a:r>
          </a:p>
        </p:txBody>
      </p:sp>
    </p:spTree>
  </p:cSld>
  <p:clrMapOvr>
    <a:masterClrMapping/>
  </p:clrMapOvr>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Department_header.jpg"/>
          <p:cNvPicPr>
            <a:picLocks noChangeAspect="1"/>
          </p:cNvPicPr>
          <p:nvPr/>
        </p:nvPicPr>
        <p:blipFill>
          <a:blip r:embed="rId2"/>
          <a:stretch>
            <a:fillRect/>
          </a:stretch>
        </p:blipFill>
        <p:spPr>
          <a:xfrm>
            <a:off x="152400" y="0"/>
            <a:ext cx="8991600" cy="1371600"/>
          </a:xfrm>
          <a:prstGeom prst="rect">
            <a:avLst/>
          </a:prstGeom>
        </p:spPr>
      </p:pic>
      <p:sp>
        <p:nvSpPr>
          <p:cNvPr id="3" name="Rectangle 2"/>
          <p:cNvSpPr/>
          <p:nvPr/>
        </p:nvSpPr>
        <p:spPr>
          <a:xfrm>
            <a:off x="0" y="1219201"/>
            <a:ext cx="9144000" cy="5262979"/>
          </a:xfrm>
          <a:prstGeom prst="rect">
            <a:avLst/>
          </a:prstGeom>
        </p:spPr>
        <p:txBody>
          <a:bodyPr wrap="square">
            <a:spAutoFit/>
          </a:bodyPr>
          <a:lstStyle/>
          <a:p>
            <a:pPr algn="just"/>
            <a:r>
              <a:rPr lang="en-US" sz="2800" dirty="0">
                <a:latin typeface="Times New Roman" pitchFamily="18" charset="0"/>
                <a:cs typeface="Times New Roman" pitchFamily="18" charset="0"/>
              </a:rPr>
              <a:t>By replicating data in multiple peers, one can easily lose data in failed nodes.</a:t>
            </a:r>
          </a:p>
          <a:p>
            <a:pPr algn="just"/>
            <a:r>
              <a:rPr lang="en-US" sz="2800" b="1" dirty="0">
                <a:latin typeface="Times New Roman" pitchFamily="18" charset="0"/>
                <a:cs typeface="Times New Roman" pitchFamily="18" charset="0"/>
              </a:rPr>
              <a:t>Disadvantages of P2P</a:t>
            </a:r>
          </a:p>
          <a:p>
            <a:pPr algn="just">
              <a:buFont typeface="Wingdings" pitchFamily="2" charset="2"/>
              <a:buChar char="ü"/>
            </a:pPr>
            <a:r>
              <a:rPr lang="en-US" sz="2800" dirty="0">
                <a:latin typeface="Times New Roman" pitchFamily="18" charset="0"/>
                <a:cs typeface="Times New Roman" pitchFamily="18" charset="0"/>
              </a:rPr>
              <a:t>Because the system is not centralized, managing it is difficult. </a:t>
            </a:r>
          </a:p>
          <a:p>
            <a:pPr algn="just">
              <a:buFont typeface="Wingdings" pitchFamily="2" charset="2"/>
              <a:buChar char="ü"/>
            </a:pPr>
            <a:r>
              <a:rPr lang="en-US" sz="2800" dirty="0">
                <a:latin typeface="Times New Roman" pitchFamily="18" charset="0"/>
                <a:cs typeface="Times New Roman" pitchFamily="18" charset="0"/>
              </a:rPr>
              <a:t>The system lacks security. Anyone can log on to the system and cause damage or abuse.</a:t>
            </a:r>
          </a:p>
          <a:p>
            <a:pPr algn="just">
              <a:buFont typeface="Wingdings" pitchFamily="2" charset="2"/>
              <a:buChar char="ü"/>
            </a:pPr>
            <a:r>
              <a:rPr lang="en-US" sz="2800" dirty="0">
                <a:latin typeface="Times New Roman" pitchFamily="18" charset="0"/>
                <a:cs typeface="Times New Roman" pitchFamily="18" charset="0"/>
              </a:rPr>
              <a:t>All client computers connected to a P2P network cannot be considered reliable or virus-free.</a:t>
            </a:r>
          </a:p>
          <a:p>
            <a:pPr algn="just"/>
            <a:r>
              <a:rPr lang="en-US" sz="2800" dirty="0">
                <a:latin typeface="Times New Roman" pitchFamily="18" charset="0"/>
                <a:cs typeface="Times New Roman" pitchFamily="18" charset="0"/>
              </a:rPr>
              <a:t> In summary, P2P networks are reliable for a small number of peer nodes. They are only useful for applications that require a low level of security and have no concern for data sensitivity</a:t>
            </a:r>
          </a:p>
        </p:txBody>
      </p:sp>
    </p:spTree>
  </p:cSld>
  <p:clrMapOvr>
    <a:masterClrMapping/>
  </p:clrMapOvr>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Department_header.jpg"/>
          <p:cNvPicPr>
            <a:picLocks noChangeAspect="1"/>
          </p:cNvPicPr>
          <p:nvPr/>
        </p:nvPicPr>
        <p:blipFill>
          <a:blip r:embed="rId2"/>
          <a:stretch>
            <a:fillRect/>
          </a:stretch>
        </p:blipFill>
        <p:spPr>
          <a:xfrm>
            <a:off x="152400" y="0"/>
            <a:ext cx="8991600" cy="1371600"/>
          </a:xfrm>
          <a:prstGeom prst="rect">
            <a:avLst/>
          </a:prstGeom>
        </p:spPr>
      </p:pic>
      <p:sp>
        <p:nvSpPr>
          <p:cNvPr id="3" name="Rectangle 2"/>
          <p:cNvSpPr/>
          <p:nvPr/>
        </p:nvSpPr>
        <p:spPr>
          <a:xfrm>
            <a:off x="228600" y="1219200"/>
            <a:ext cx="8686800" cy="5386090"/>
          </a:xfrm>
          <a:prstGeom prst="rect">
            <a:avLst/>
          </a:prstGeom>
        </p:spPr>
        <p:txBody>
          <a:bodyPr wrap="square">
            <a:spAutoFit/>
          </a:bodyPr>
          <a:lstStyle/>
          <a:p>
            <a:r>
              <a:rPr lang="en-US" sz="3200" b="1" dirty="0"/>
              <a:t>1.3.4 Cloud Computing over the Internet </a:t>
            </a:r>
          </a:p>
          <a:p>
            <a:pPr algn="just">
              <a:buFont typeface="Wingdings" pitchFamily="2" charset="2"/>
              <a:buChar char="ü"/>
            </a:pPr>
            <a:r>
              <a:rPr lang="en-US" sz="2600" dirty="0"/>
              <a:t>Gordon Bell, Jim Gray, and Alex </a:t>
            </a:r>
            <a:r>
              <a:rPr lang="en-US" sz="2600" dirty="0" err="1"/>
              <a:t>Szalay</a:t>
            </a:r>
            <a:r>
              <a:rPr lang="en-US" sz="2600" dirty="0"/>
              <a:t> have advocated: “</a:t>
            </a:r>
            <a:r>
              <a:rPr lang="en-US" sz="2600" b="1" i="1" dirty="0"/>
              <a:t>Computational science is changing to be data-intensive. Supercomputers must be balanced systems, not just CPU farms but also </a:t>
            </a:r>
            <a:r>
              <a:rPr lang="en-US" sz="2600" b="1" i="1" dirty="0" err="1"/>
              <a:t>petascale</a:t>
            </a:r>
            <a:r>
              <a:rPr lang="en-US" sz="2600" b="1" i="1" dirty="0"/>
              <a:t> I/O and networking arrays</a:t>
            </a:r>
            <a:r>
              <a:rPr lang="en-US" sz="2600" dirty="0"/>
              <a:t>.” </a:t>
            </a:r>
          </a:p>
          <a:p>
            <a:pPr algn="just">
              <a:buFont typeface="Wingdings" pitchFamily="2" charset="2"/>
              <a:buChar char="ü"/>
            </a:pPr>
            <a:r>
              <a:rPr lang="en-US" sz="2600" dirty="0"/>
              <a:t>In the future, working with large data sets will typically mean sending the computations (programs) to the data, rather than copying the data to the workstations. </a:t>
            </a:r>
          </a:p>
          <a:p>
            <a:pPr algn="just">
              <a:buFont typeface="Wingdings" pitchFamily="2" charset="2"/>
              <a:buChar char="ü"/>
            </a:pPr>
            <a:r>
              <a:rPr lang="en-US" sz="2600" dirty="0"/>
              <a:t>This reflects the trend in IT of moving computing and data from desktops to large data centers, where there is on-demand provision of software, hardware, and data as a service. </a:t>
            </a:r>
          </a:p>
          <a:p>
            <a:pPr algn="just">
              <a:buFont typeface="Wingdings" pitchFamily="2" charset="2"/>
              <a:buChar char="ü"/>
            </a:pPr>
            <a:r>
              <a:rPr lang="en-US" sz="2600" dirty="0"/>
              <a:t>This data explosion has promoted the idea of cloud computing</a:t>
            </a:r>
            <a:r>
              <a:rPr lang="en-US" sz="2400" dirty="0"/>
              <a:t>.</a:t>
            </a:r>
          </a:p>
        </p:txBody>
      </p:sp>
    </p:spTree>
  </p:cSld>
  <p:clrMapOvr>
    <a:masterClrMapping/>
  </p:clrMapOvr>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Department_header.jpg"/>
          <p:cNvPicPr>
            <a:picLocks noChangeAspect="1"/>
          </p:cNvPicPr>
          <p:nvPr/>
        </p:nvPicPr>
        <p:blipFill>
          <a:blip r:embed="rId2"/>
          <a:stretch>
            <a:fillRect/>
          </a:stretch>
        </p:blipFill>
        <p:spPr>
          <a:xfrm>
            <a:off x="152400" y="0"/>
            <a:ext cx="8991600" cy="1371600"/>
          </a:xfrm>
          <a:prstGeom prst="rect">
            <a:avLst/>
          </a:prstGeom>
        </p:spPr>
      </p:pic>
      <p:sp>
        <p:nvSpPr>
          <p:cNvPr id="3" name="Rectangle 2"/>
          <p:cNvSpPr/>
          <p:nvPr/>
        </p:nvSpPr>
        <p:spPr>
          <a:xfrm>
            <a:off x="228600" y="1295400"/>
            <a:ext cx="8534400" cy="5632311"/>
          </a:xfrm>
          <a:prstGeom prst="rect">
            <a:avLst/>
          </a:prstGeom>
        </p:spPr>
        <p:txBody>
          <a:bodyPr wrap="square">
            <a:spAutoFit/>
          </a:bodyPr>
          <a:lstStyle/>
          <a:p>
            <a:pPr algn="just">
              <a:buFont typeface="Wingdings" pitchFamily="2" charset="2"/>
              <a:buChar char="ü"/>
            </a:pPr>
            <a:r>
              <a:rPr lang="en-US" sz="2400" dirty="0">
                <a:latin typeface="Times New Roman" pitchFamily="18" charset="0"/>
                <a:cs typeface="Times New Roman" pitchFamily="18" charset="0"/>
              </a:rPr>
              <a:t>Cloud computing has been defined differently by many users and designers.</a:t>
            </a:r>
          </a:p>
          <a:p>
            <a:pPr algn="just"/>
            <a:r>
              <a:rPr lang="en-US" sz="2400" dirty="0">
                <a:latin typeface="Times New Roman" pitchFamily="18" charset="0"/>
                <a:cs typeface="Times New Roman" pitchFamily="18" charset="0"/>
              </a:rPr>
              <a:t> For example,</a:t>
            </a:r>
          </a:p>
          <a:p>
            <a:pPr algn="just"/>
            <a:r>
              <a:rPr lang="en-US" sz="2400" dirty="0">
                <a:latin typeface="Times New Roman" pitchFamily="18" charset="0"/>
                <a:cs typeface="Times New Roman" pitchFamily="18" charset="0"/>
              </a:rPr>
              <a:t>IBM, a major player in cloud computing, has defined it as follows: “</a:t>
            </a:r>
            <a:r>
              <a:rPr lang="en-US" sz="2400" b="1" i="1" dirty="0">
                <a:latin typeface="Times New Roman" pitchFamily="18" charset="0"/>
                <a:cs typeface="Times New Roman" pitchFamily="18" charset="0"/>
              </a:rPr>
              <a:t>A cloud is a pool of virtualized computer resources. A cloud can host a variety of different workloads, including batch-style backend jobs and interactive and user-facing applications</a:t>
            </a:r>
            <a:r>
              <a:rPr lang="en-US" sz="2400" dirty="0">
                <a:latin typeface="Times New Roman" pitchFamily="18" charset="0"/>
                <a:cs typeface="Times New Roman" pitchFamily="18" charset="0"/>
              </a:rPr>
              <a:t>.” </a:t>
            </a:r>
          </a:p>
          <a:p>
            <a:pPr algn="just"/>
            <a:r>
              <a:rPr lang="en-US" sz="2400" dirty="0">
                <a:latin typeface="Times New Roman" pitchFamily="18" charset="0"/>
                <a:cs typeface="Times New Roman" pitchFamily="18" charset="0"/>
              </a:rPr>
              <a:t>Based on this definition, a cloud allows workloads to be deployed and scaled out quickly through rapid provisioning of virtual or physical machines. </a:t>
            </a:r>
          </a:p>
          <a:p>
            <a:pPr algn="just">
              <a:buFont typeface="Wingdings" pitchFamily="2" charset="2"/>
              <a:buChar char="ü"/>
            </a:pPr>
            <a:r>
              <a:rPr lang="en-US" sz="2400" dirty="0">
                <a:latin typeface="Times New Roman" pitchFamily="18" charset="0"/>
                <a:cs typeface="Times New Roman" pitchFamily="18" charset="0"/>
              </a:rPr>
              <a:t>The cloud supports redundant, self-recovering, highly scalable programming models that allow workloads to recover from many unavoidable hardware/software failures.</a:t>
            </a:r>
          </a:p>
          <a:p>
            <a:pPr algn="just">
              <a:buFont typeface="Wingdings" pitchFamily="2" charset="2"/>
              <a:buChar char="ü"/>
            </a:pPr>
            <a:r>
              <a:rPr lang="en-US" sz="2400" dirty="0">
                <a:latin typeface="Times New Roman" pitchFamily="18" charset="0"/>
                <a:cs typeface="Times New Roman" pitchFamily="18" charset="0"/>
              </a:rPr>
              <a:t>Finally, the cloud system should be able to monitor resource use in real time to enable rebalancing of allocations when needed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Department_header.jpg"/>
          <p:cNvPicPr>
            <a:picLocks noGrp="1" noChangeAspect="1"/>
          </p:cNvPicPr>
          <p:nvPr>
            <p:ph idx="1"/>
          </p:nvPr>
        </p:nvPicPr>
        <p:blipFill>
          <a:blip r:embed="rId3"/>
          <a:stretch>
            <a:fillRect/>
          </a:stretch>
        </p:blipFill>
        <p:spPr>
          <a:xfrm>
            <a:off x="0" y="228600"/>
            <a:ext cx="8915400" cy="1428750"/>
          </a:xfrm>
        </p:spPr>
      </p:pic>
      <p:sp>
        <p:nvSpPr>
          <p:cNvPr id="3" name="Rectangle 2"/>
          <p:cNvSpPr/>
          <p:nvPr/>
        </p:nvSpPr>
        <p:spPr>
          <a:xfrm>
            <a:off x="304800" y="1600200"/>
            <a:ext cx="4648200" cy="3724096"/>
          </a:xfrm>
          <a:prstGeom prst="rect">
            <a:avLst/>
          </a:prstGeom>
        </p:spPr>
        <p:txBody>
          <a:bodyPr wrap="square">
            <a:spAutoFit/>
          </a:bodyPr>
          <a:lstStyle/>
          <a:p>
            <a:r>
              <a:rPr lang="en-US" sz="2000" b="1" dirty="0"/>
              <a:t>Parallel computing In parallel computing</a:t>
            </a:r>
          </a:p>
          <a:p>
            <a:pPr algn="just"/>
            <a:r>
              <a:rPr lang="en-US" dirty="0"/>
              <a:t> all processors are either tightly coupled with centralized shared memory or loosely coupled with distributed memory. Some authors refer to this discipline as parallel processing . Inter processor communication is accomplished through shared memory or via message passing. A computer system capable of parallel computing is commonly known as a parallel computer . Programs running in a parallel computer are called parallel programs. The process of writing parallel programs is often referred to as parallel programming .</a:t>
            </a:r>
          </a:p>
        </p:txBody>
      </p:sp>
      <p:pic>
        <p:nvPicPr>
          <p:cNvPr id="2049" name="Picture 1"/>
          <p:cNvPicPr>
            <a:picLocks noChangeAspect="1" noChangeArrowheads="1"/>
          </p:cNvPicPr>
          <p:nvPr/>
        </p:nvPicPr>
        <p:blipFill>
          <a:blip r:embed="rId4"/>
          <a:srcRect/>
          <a:stretch>
            <a:fillRect/>
          </a:stretch>
        </p:blipFill>
        <p:spPr bwMode="auto">
          <a:xfrm>
            <a:off x="5067300" y="1828800"/>
            <a:ext cx="4076700" cy="3352800"/>
          </a:xfrm>
          <a:prstGeom prst="rect">
            <a:avLst/>
          </a:prstGeom>
          <a:noFill/>
          <a:ln w="9525">
            <a:noFill/>
            <a:miter lim="800000"/>
            <a:headEnd/>
            <a:tailEnd/>
          </a:ln>
          <a:effectLst/>
        </p:spPr>
      </p:pic>
    </p:spTree>
  </p:cSld>
  <p:clrMapOvr>
    <a:masterClrMapping/>
  </p:clrMapOvr>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Department_header.jpg"/>
          <p:cNvPicPr>
            <a:picLocks noChangeAspect="1"/>
          </p:cNvPicPr>
          <p:nvPr/>
        </p:nvPicPr>
        <p:blipFill>
          <a:blip r:embed="rId2"/>
          <a:stretch>
            <a:fillRect/>
          </a:stretch>
        </p:blipFill>
        <p:spPr>
          <a:xfrm>
            <a:off x="152400" y="0"/>
            <a:ext cx="8991600" cy="1371600"/>
          </a:xfrm>
          <a:prstGeom prst="rect">
            <a:avLst/>
          </a:prstGeom>
        </p:spPr>
      </p:pic>
      <p:sp>
        <p:nvSpPr>
          <p:cNvPr id="3" name="Rectangle 2"/>
          <p:cNvSpPr/>
          <p:nvPr/>
        </p:nvSpPr>
        <p:spPr>
          <a:xfrm>
            <a:off x="228600" y="1295400"/>
            <a:ext cx="8915400" cy="5016758"/>
          </a:xfrm>
          <a:prstGeom prst="rect">
            <a:avLst/>
          </a:prstGeom>
        </p:spPr>
        <p:txBody>
          <a:bodyPr wrap="square">
            <a:spAutoFit/>
          </a:bodyPr>
          <a:lstStyle/>
          <a:p>
            <a:pPr algn="just"/>
            <a:r>
              <a:rPr lang="en-US" sz="3200" b="1" dirty="0">
                <a:latin typeface="Times New Roman" pitchFamily="18" charset="0"/>
                <a:cs typeface="Times New Roman" pitchFamily="18" charset="0"/>
              </a:rPr>
              <a:t>1.3.4.1 Internet Clouds </a:t>
            </a:r>
          </a:p>
          <a:p>
            <a:pPr algn="just">
              <a:buFont typeface="Wingdings" pitchFamily="2" charset="2"/>
              <a:buChar char="ü"/>
            </a:pPr>
            <a:r>
              <a:rPr lang="en-US" sz="2400" dirty="0">
                <a:latin typeface="Times New Roman" pitchFamily="18" charset="0"/>
                <a:cs typeface="Times New Roman" pitchFamily="18" charset="0"/>
              </a:rPr>
              <a:t>Cloud computing applies a virtualized platform with elastic resources on demand by provisioning hardware, software, and data sets dynamically.</a:t>
            </a:r>
          </a:p>
          <a:p>
            <a:pPr algn="just">
              <a:buFont typeface="Wingdings" pitchFamily="2" charset="2"/>
              <a:buChar char="ü"/>
            </a:pPr>
            <a:r>
              <a:rPr lang="en-US" sz="2400" dirty="0">
                <a:latin typeface="Times New Roman" pitchFamily="18" charset="0"/>
                <a:cs typeface="Times New Roman" pitchFamily="18" charset="0"/>
              </a:rPr>
              <a:t> The idea is to move desktop computing to a service-oriented platform using server clusters and huge databases at data centers. </a:t>
            </a:r>
          </a:p>
          <a:p>
            <a:pPr algn="just">
              <a:buFont typeface="Wingdings" pitchFamily="2" charset="2"/>
              <a:buChar char="ü"/>
            </a:pPr>
            <a:r>
              <a:rPr lang="en-US" sz="2400" dirty="0">
                <a:latin typeface="Times New Roman" pitchFamily="18" charset="0"/>
                <a:cs typeface="Times New Roman" pitchFamily="18" charset="0"/>
              </a:rPr>
              <a:t>Cloud computing leverages its low cost and simplicity to benefit both users and providers. </a:t>
            </a:r>
          </a:p>
          <a:p>
            <a:pPr algn="just">
              <a:buFont typeface="Wingdings" pitchFamily="2" charset="2"/>
              <a:buChar char="ü"/>
            </a:pPr>
            <a:r>
              <a:rPr lang="en-US" sz="2400" dirty="0">
                <a:latin typeface="Times New Roman" pitchFamily="18" charset="0"/>
                <a:cs typeface="Times New Roman" pitchFamily="18" charset="0"/>
              </a:rPr>
              <a:t>Machine virtualization has enabled such cost-effectiveness. </a:t>
            </a:r>
          </a:p>
          <a:p>
            <a:pPr algn="just">
              <a:buFont typeface="Wingdings" pitchFamily="2" charset="2"/>
              <a:buChar char="ü"/>
            </a:pPr>
            <a:r>
              <a:rPr lang="en-US" sz="2400" dirty="0">
                <a:latin typeface="Times New Roman" pitchFamily="18" charset="0"/>
                <a:cs typeface="Times New Roman" pitchFamily="18" charset="0"/>
              </a:rPr>
              <a:t>Cloud computing intends to satisfy many user applications simultaneously. </a:t>
            </a:r>
          </a:p>
          <a:p>
            <a:pPr algn="just">
              <a:buFont typeface="Wingdings" pitchFamily="2" charset="2"/>
              <a:buChar char="ü"/>
            </a:pPr>
            <a:r>
              <a:rPr lang="en-US" sz="2400" dirty="0">
                <a:latin typeface="Times New Roman" pitchFamily="18" charset="0"/>
                <a:cs typeface="Times New Roman" pitchFamily="18" charset="0"/>
              </a:rPr>
              <a:t>The cloud ecosystem must be designed to be secure, trustworthy, and dependable. </a:t>
            </a:r>
          </a:p>
        </p:txBody>
      </p:sp>
    </p:spTree>
  </p:cSld>
  <p:clrMapOvr>
    <a:masterClrMapping/>
  </p:clrMapOvr>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Department_header.jpg"/>
          <p:cNvPicPr>
            <a:picLocks noChangeAspect="1"/>
          </p:cNvPicPr>
          <p:nvPr/>
        </p:nvPicPr>
        <p:blipFill>
          <a:blip r:embed="rId2"/>
          <a:stretch>
            <a:fillRect/>
          </a:stretch>
        </p:blipFill>
        <p:spPr>
          <a:xfrm>
            <a:off x="152400" y="0"/>
            <a:ext cx="8991600" cy="1371600"/>
          </a:xfrm>
          <a:prstGeom prst="rect">
            <a:avLst/>
          </a:prstGeom>
        </p:spPr>
      </p:pic>
      <p:pic>
        <p:nvPicPr>
          <p:cNvPr id="1026" name="Picture 2"/>
          <p:cNvPicPr>
            <a:picLocks noChangeAspect="1" noChangeArrowheads="1"/>
          </p:cNvPicPr>
          <p:nvPr/>
        </p:nvPicPr>
        <p:blipFill>
          <a:blip r:embed="rId3"/>
          <a:srcRect/>
          <a:stretch>
            <a:fillRect/>
          </a:stretch>
        </p:blipFill>
        <p:spPr bwMode="auto">
          <a:xfrm>
            <a:off x="381000" y="1447800"/>
            <a:ext cx="8382000" cy="4648199"/>
          </a:xfrm>
          <a:prstGeom prst="rect">
            <a:avLst/>
          </a:prstGeom>
          <a:noFill/>
          <a:ln w="9525">
            <a:noFill/>
            <a:miter lim="800000"/>
            <a:headEnd/>
            <a:tailEnd/>
          </a:ln>
          <a:effectLst/>
        </p:spPr>
      </p:pic>
    </p:spTree>
  </p:cSld>
  <p:clrMapOvr>
    <a:masterClrMapping/>
  </p:clrMapOvr>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Department_header.jpg"/>
          <p:cNvPicPr>
            <a:picLocks noChangeAspect="1"/>
          </p:cNvPicPr>
          <p:nvPr/>
        </p:nvPicPr>
        <p:blipFill>
          <a:blip r:embed="rId2"/>
          <a:stretch>
            <a:fillRect/>
          </a:stretch>
        </p:blipFill>
        <p:spPr>
          <a:xfrm>
            <a:off x="152400" y="0"/>
            <a:ext cx="8991600" cy="1371600"/>
          </a:xfrm>
          <a:prstGeom prst="rect">
            <a:avLst/>
          </a:prstGeom>
        </p:spPr>
      </p:pic>
      <p:sp>
        <p:nvSpPr>
          <p:cNvPr id="5" name="Rectangle 4"/>
          <p:cNvSpPr/>
          <p:nvPr/>
        </p:nvSpPr>
        <p:spPr>
          <a:xfrm>
            <a:off x="228600" y="1295400"/>
            <a:ext cx="8915399" cy="5446157"/>
          </a:xfrm>
          <a:prstGeom prst="rect">
            <a:avLst/>
          </a:prstGeom>
        </p:spPr>
        <p:txBody>
          <a:bodyPr wrap="square">
            <a:spAutoFit/>
          </a:bodyPr>
          <a:lstStyle/>
          <a:p>
            <a:pPr algn="just"/>
            <a:r>
              <a:rPr lang="en-US" sz="2800" b="1" dirty="0"/>
              <a:t>1.3.4.2 The Cloud Landscape</a:t>
            </a:r>
          </a:p>
          <a:p>
            <a:pPr algn="just"/>
            <a:r>
              <a:rPr lang="en-US" sz="2000" dirty="0"/>
              <a:t>cloud landscape and major cloud players, based on three cloud service models.</a:t>
            </a:r>
          </a:p>
          <a:p>
            <a:pPr algn="just"/>
            <a:r>
              <a:rPr lang="en-US" sz="2000" b="1" dirty="0"/>
              <a:t>1.Infrastructure as a Service (</a:t>
            </a:r>
            <a:r>
              <a:rPr lang="en-US" sz="2000" b="1" dirty="0" err="1"/>
              <a:t>IaaS</a:t>
            </a:r>
            <a:r>
              <a:rPr lang="en-US" sz="2000" b="1" dirty="0"/>
              <a:t>) </a:t>
            </a:r>
            <a:endParaRPr lang="en-US" sz="2000" dirty="0"/>
          </a:p>
          <a:p>
            <a:pPr algn="just">
              <a:buFont typeface="Wingdings" pitchFamily="2" charset="2"/>
              <a:buChar char="ü"/>
            </a:pPr>
            <a:r>
              <a:rPr lang="en-US" sz="2000" dirty="0"/>
              <a:t>model puts together infrastructures demanded by users—namely </a:t>
            </a:r>
            <a:r>
              <a:rPr lang="en-US" sz="2000" b="1" i="1" dirty="0"/>
              <a:t>servers, storage, networks, and the data center fabric. </a:t>
            </a:r>
          </a:p>
          <a:p>
            <a:pPr algn="just">
              <a:buFont typeface="Wingdings" pitchFamily="2" charset="2"/>
              <a:buChar char="ü"/>
            </a:pPr>
            <a:r>
              <a:rPr lang="en-US" sz="2000" dirty="0"/>
              <a:t>The user can deploy and run on multiple VMs running guest </a:t>
            </a:r>
            <a:r>
              <a:rPr lang="en-US" sz="2000" dirty="0" err="1"/>
              <a:t>OSes</a:t>
            </a:r>
            <a:r>
              <a:rPr lang="en-US" sz="2000" dirty="0"/>
              <a:t> on specific applications. The user does not manage or control the underlying cloud infrastructure, but can specify when to request and release the needed resources. </a:t>
            </a:r>
          </a:p>
          <a:p>
            <a:pPr algn="just"/>
            <a:r>
              <a:rPr lang="en-US" sz="2000" b="1" dirty="0"/>
              <a:t>2.Platform as a Service (</a:t>
            </a:r>
            <a:r>
              <a:rPr lang="en-US" sz="2000" b="1" dirty="0" err="1"/>
              <a:t>PaaS</a:t>
            </a:r>
            <a:r>
              <a:rPr lang="en-US" sz="2000" b="1" dirty="0"/>
              <a:t>) </a:t>
            </a:r>
          </a:p>
          <a:p>
            <a:pPr algn="just">
              <a:buFont typeface="Wingdings" pitchFamily="2" charset="2"/>
              <a:buChar char="ü"/>
            </a:pPr>
            <a:r>
              <a:rPr lang="en-US" sz="2000" dirty="0"/>
              <a:t>This model enables the user to deploy user-built applications onto a virtualized cloud platform. </a:t>
            </a:r>
          </a:p>
          <a:p>
            <a:pPr algn="just">
              <a:buFont typeface="Wingdings" pitchFamily="2" charset="2"/>
              <a:buChar char="ü"/>
            </a:pPr>
            <a:r>
              <a:rPr lang="en-US" sz="2000" dirty="0" err="1"/>
              <a:t>PaaS</a:t>
            </a:r>
            <a:r>
              <a:rPr lang="en-US" sz="2000" dirty="0"/>
              <a:t> includes </a:t>
            </a:r>
            <a:r>
              <a:rPr lang="en-US" sz="2000" b="1" i="1" dirty="0"/>
              <a:t>middleware, databases, development tools, and some runtime support such as Web 2.0 and Java. </a:t>
            </a:r>
          </a:p>
          <a:p>
            <a:pPr algn="just">
              <a:buFont typeface="Wingdings" pitchFamily="2" charset="2"/>
              <a:buChar char="ü"/>
            </a:pPr>
            <a:r>
              <a:rPr lang="en-US" sz="2000" dirty="0"/>
              <a:t>The platform includes both hardware and software integrated with specific programming interfaces. The provider supplies the API and software tools (e.g., Java, Python, Web 2.0, .NET). </a:t>
            </a:r>
          </a:p>
          <a:p>
            <a:pPr algn="just">
              <a:buFont typeface="Wingdings" pitchFamily="2" charset="2"/>
              <a:buChar char="ü"/>
            </a:pPr>
            <a:r>
              <a:rPr lang="en-US" sz="2000" dirty="0"/>
              <a:t>The user is freed from managing the cloud infrastructure. </a:t>
            </a:r>
          </a:p>
        </p:txBody>
      </p:sp>
    </p:spTree>
  </p:cSld>
  <p:clrMapOvr>
    <a:masterClrMapping/>
  </p:clrMapOvr>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Department_header.jpg"/>
          <p:cNvPicPr>
            <a:picLocks noChangeAspect="1"/>
          </p:cNvPicPr>
          <p:nvPr/>
        </p:nvPicPr>
        <p:blipFill>
          <a:blip r:embed="rId2"/>
          <a:stretch>
            <a:fillRect/>
          </a:stretch>
        </p:blipFill>
        <p:spPr>
          <a:xfrm>
            <a:off x="152400" y="0"/>
            <a:ext cx="8991600" cy="1371600"/>
          </a:xfrm>
          <a:prstGeom prst="rect">
            <a:avLst/>
          </a:prstGeom>
        </p:spPr>
      </p:pic>
      <p:sp>
        <p:nvSpPr>
          <p:cNvPr id="3" name="Rectangle 2"/>
          <p:cNvSpPr/>
          <p:nvPr/>
        </p:nvSpPr>
        <p:spPr>
          <a:xfrm>
            <a:off x="228600" y="1447800"/>
            <a:ext cx="8686800" cy="4832092"/>
          </a:xfrm>
          <a:prstGeom prst="rect">
            <a:avLst/>
          </a:prstGeom>
        </p:spPr>
        <p:txBody>
          <a:bodyPr wrap="square">
            <a:spAutoFit/>
          </a:bodyPr>
          <a:lstStyle/>
          <a:p>
            <a:r>
              <a:rPr lang="en-US" b="1" dirty="0"/>
              <a:t> </a:t>
            </a:r>
            <a:r>
              <a:rPr lang="en-US" sz="2800" b="1" dirty="0"/>
              <a:t>3.Software as a Service (</a:t>
            </a:r>
            <a:r>
              <a:rPr lang="en-US" sz="2800" b="1" dirty="0" err="1"/>
              <a:t>SaaS</a:t>
            </a:r>
            <a:r>
              <a:rPr lang="en-US" sz="2800" b="1" dirty="0"/>
              <a:t>) </a:t>
            </a:r>
          </a:p>
          <a:p>
            <a:pPr algn="just">
              <a:buFont typeface="Wingdings" pitchFamily="2" charset="2"/>
              <a:buChar char="ü"/>
            </a:pPr>
            <a:r>
              <a:rPr lang="en-US" sz="2800" dirty="0"/>
              <a:t>This refers to browser-initiated application software over thousands of paid cloud customers. </a:t>
            </a:r>
          </a:p>
          <a:p>
            <a:pPr algn="just">
              <a:buFont typeface="Wingdings" pitchFamily="2" charset="2"/>
              <a:buChar char="ü"/>
            </a:pPr>
            <a:r>
              <a:rPr lang="en-US" sz="2800" dirty="0"/>
              <a:t>The </a:t>
            </a:r>
            <a:r>
              <a:rPr lang="en-US" sz="2800" dirty="0" err="1"/>
              <a:t>SaaS</a:t>
            </a:r>
            <a:r>
              <a:rPr lang="en-US" sz="2800" dirty="0"/>
              <a:t> model applies to </a:t>
            </a:r>
            <a:r>
              <a:rPr lang="en-US" sz="2800" b="1" i="1" dirty="0"/>
              <a:t>business processes, industry applications, consumer planning (ERP), </a:t>
            </a:r>
            <a:r>
              <a:rPr lang="en-US" sz="2800" b="1" i="1" dirty="0" err="1"/>
              <a:t>hurelationship</a:t>
            </a:r>
            <a:r>
              <a:rPr lang="en-US" sz="2800" b="1" i="1" dirty="0"/>
              <a:t> management (CRM), enterprise resources man resources (HR), and collaborative applications.</a:t>
            </a:r>
          </a:p>
          <a:p>
            <a:pPr algn="just">
              <a:buFont typeface="Wingdings" pitchFamily="2" charset="2"/>
              <a:buChar char="ü"/>
            </a:pPr>
            <a:r>
              <a:rPr lang="en-US" sz="2800" dirty="0"/>
              <a:t> On the customer side, there is no upfront investment in servers or software licensing. </a:t>
            </a:r>
          </a:p>
          <a:p>
            <a:pPr algn="just">
              <a:buFont typeface="Wingdings" pitchFamily="2" charset="2"/>
              <a:buChar char="ü"/>
            </a:pPr>
            <a:r>
              <a:rPr lang="en-US" sz="2800" dirty="0"/>
              <a:t>On the provider side, costs are rather low, compared with conventional hosting of user applications </a:t>
            </a:r>
          </a:p>
        </p:txBody>
      </p:sp>
    </p:spTree>
  </p:cSld>
  <p:clrMapOvr>
    <a:masterClrMapping/>
  </p:clrMapOvr>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Department_header.jpg"/>
          <p:cNvPicPr>
            <a:picLocks noChangeAspect="1"/>
          </p:cNvPicPr>
          <p:nvPr/>
        </p:nvPicPr>
        <p:blipFill>
          <a:blip r:embed="rId2"/>
          <a:stretch>
            <a:fillRect/>
          </a:stretch>
        </p:blipFill>
        <p:spPr>
          <a:xfrm>
            <a:off x="152400" y="0"/>
            <a:ext cx="8991600" cy="1371600"/>
          </a:xfrm>
          <a:prstGeom prst="rect">
            <a:avLst/>
          </a:prstGeom>
        </p:spPr>
      </p:pic>
      <p:pic>
        <p:nvPicPr>
          <p:cNvPr id="2050" name="Picture 2"/>
          <p:cNvPicPr>
            <a:picLocks noChangeAspect="1" noChangeArrowheads="1"/>
          </p:cNvPicPr>
          <p:nvPr/>
        </p:nvPicPr>
        <p:blipFill>
          <a:blip r:embed="rId3"/>
          <a:srcRect/>
          <a:stretch>
            <a:fillRect/>
          </a:stretch>
        </p:blipFill>
        <p:spPr bwMode="auto">
          <a:xfrm>
            <a:off x="0" y="1752600"/>
            <a:ext cx="8611022" cy="4724400"/>
          </a:xfrm>
          <a:prstGeom prst="rect">
            <a:avLst/>
          </a:prstGeom>
          <a:noFill/>
          <a:ln w="9525">
            <a:noFill/>
            <a:miter lim="800000"/>
            <a:headEnd/>
            <a:tailEnd/>
          </a:ln>
          <a:effectLst/>
        </p:spPr>
      </p:pic>
    </p:spTree>
  </p:cSld>
  <p:clrMapOvr>
    <a:masterClrMapping/>
  </p:clrMapOvr>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Department_header.jpg"/>
          <p:cNvPicPr>
            <a:picLocks noChangeAspect="1"/>
          </p:cNvPicPr>
          <p:nvPr/>
        </p:nvPicPr>
        <p:blipFill>
          <a:blip r:embed="rId2"/>
          <a:stretch>
            <a:fillRect/>
          </a:stretch>
        </p:blipFill>
        <p:spPr>
          <a:xfrm>
            <a:off x="152400" y="0"/>
            <a:ext cx="8991600" cy="1371600"/>
          </a:xfrm>
          <a:prstGeom prst="rect">
            <a:avLst/>
          </a:prstGeom>
        </p:spPr>
      </p:pic>
      <p:sp>
        <p:nvSpPr>
          <p:cNvPr id="3" name="Rectangle 2"/>
          <p:cNvSpPr/>
          <p:nvPr/>
        </p:nvSpPr>
        <p:spPr>
          <a:xfrm>
            <a:off x="381000" y="1295400"/>
            <a:ext cx="8458200" cy="5509200"/>
          </a:xfrm>
          <a:prstGeom prst="rect">
            <a:avLst/>
          </a:prstGeom>
        </p:spPr>
        <p:txBody>
          <a:bodyPr wrap="square">
            <a:spAutoFit/>
          </a:bodyPr>
          <a:lstStyle/>
          <a:p>
            <a:pPr algn="just">
              <a:buFont typeface="Wingdings" pitchFamily="2" charset="2"/>
              <a:buChar char="ü"/>
            </a:pPr>
            <a:r>
              <a:rPr lang="en-US" sz="3200" dirty="0"/>
              <a:t>Internet clouds offer four deployment modes: </a:t>
            </a:r>
            <a:r>
              <a:rPr lang="en-US" sz="3200" b="1" i="1" dirty="0"/>
              <a:t>private, public, managed, and hybrid</a:t>
            </a:r>
            <a:r>
              <a:rPr lang="en-US" sz="3200" dirty="0"/>
              <a:t>.</a:t>
            </a:r>
          </a:p>
          <a:p>
            <a:pPr algn="just">
              <a:buFont typeface="Wingdings" pitchFamily="2" charset="2"/>
              <a:buChar char="ü"/>
            </a:pPr>
            <a:r>
              <a:rPr lang="en-US" sz="3200" dirty="0"/>
              <a:t>These modes demand different levels of security implications.</a:t>
            </a:r>
          </a:p>
          <a:p>
            <a:pPr algn="just">
              <a:buFont typeface="Wingdings" pitchFamily="2" charset="2"/>
              <a:buChar char="ü"/>
            </a:pPr>
            <a:r>
              <a:rPr lang="en-US" sz="3200" dirty="0"/>
              <a:t> The different SLAs imply that the security responsibility is shared among all the cloud providers, the cloud resource consumers, and the third party cloud-enabled software providers. </a:t>
            </a:r>
          </a:p>
          <a:p>
            <a:pPr algn="just">
              <a:buFont typeface="Wingdings" pitchFamily="2" charset="2"/>
              <a:buChar char="ü"/>
            </a:pPr>
            <a:r>
              <a:rPr lang="en-US" sz="3200" dirty="0"/>
              <a:t>Advantages of cloud computing have been advocated by many IT experts, industry leaders, and computer science researchers</a:t>
            </a:r>
            <a:r>
              <a:rPr lang="en-US" sz="2400" dirty="0"/>
              <a:t>.</a:t>
            </a:r>
          </a:p>
        </p:txBody>
      </p:sp>
    </p:spTree>
  </p:cSld>
  <p:clrMapOvr>
    <a:masterClrMapping/>
  </p:clrMapOvr>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Department_header.jpg"/>
          <p:cNvPicPr>
            <a:picLocks noChangeAspect="1"/>
          </p:cNvPicPr>
          <p:nvPr/>
        </p:nvPicPr>
        <p:blipFill>
          <a:blip r:embed="rId2"/>
          <a:stretch>
            <a:fillRect/>
          </a:stretch>
        </p:blipFill>
        <p:spPr>
          <a:xfrm>
            <a:off x="152400" y="0"/>
            <a:ext cx="8991600" cy="1371600"/>
          </a:xfrm>
          <a:prstGeom prst="rect">
            <a:avLst/>
          </a:prstGeom>
        </p:spPr>
      </p:pic>
      <p:sp>
        <p:nvSpPr>
          <p:cNvPr id="3" name="Rectangle 2"/>
          <p:cNvSpPr/>
          <p:nvPr/>
        </p:nvSpPr>
        <p:spPr>
          <a:xfrm>
            <a:off x="457200" y="1600199"/>
            <a:ext cx="8458200" cy="5262979"/>
          </a:xfrm>
          <a:prstGeom prst="rect">
            <a:avLst/>
          </a:prstGeom>
        </p:spPr>
        <p:txBody>
          <a:bodyPr wrap="square">
            <a:spAutoFit/>
          </a:bodyPr>
          <a:lstStyle/>
          <a:p>
            <a:pPr algn="just"/>
            <a:r>
              <a:rPr lang="en-US" sz="2400" b="1" i="1" dirty="0"/>
              <a:t>The following list highlights eight reasons to adapt the cloud for upgraded Internet applications and web services</a:t>
            </a:r>
          </a:p>
          <a:p>
            <a:pPr marL="342900" indent="-342900" algn="just">
              <a:buAutoNum type="arabicPeriod"/>
            </a:pPr>
            <a:r>
              <a:rPr lang="en-US" sz="2400" dirty="0"/>
              <a:t>Desired location in areas with protected space and higher energy efficiency </a:t>
            </a:r>
          </a:p>
          <a:p>
            <a:pPr marL="342900" indent="-342900" algn="just">
              <a:buAutoNum type="arabicPeriod"/>
            </a:pPr>
            <a:r>
              <a:rPr lang="en-US" sz="2400" dirty="0"/>
              <a:t>Sharing of peak-load capacity among a large pool of users, improving overall utilization </a:t>
            </a:r>
          </a:p>
          <a:p>
            <a:pPr marL="342900" indent="-342900" algn="just">
              <a:buAutoNum type="arabicPeriod"/>
            </a:pPr>
            <a:r>
              <a:rPr lang="en-US" sz="2400" dirty="0"/>
              <a:t>Separation of infrastructure maintenance duties from domain-specific application development </a:t>
            </a:r>
          </a:p>
          <a:p>
            <a:pPr marL="342900" indent="-342900" algn="just">
              <a:buAutoNum type="arabicPeriod"/>
            </a:pPr>
            <a:r>
              <a:rPr lang="en-US" sz="2400" dirty="0"/>
              <a:t>Significant reduction in cloud computing cost, compared with traditional computing paradigms </a:t>
            </a:r>
          </a:p>
          <a:p>
            <a:pPr marL="342900" indent="-342900" algn="just">
              <a:buAutoNum type="arabicPeriod"/>
            </a:pPr>
            <a:r>
              <a:rPr lang="en-US" sz="2400" dirty="0"/>
              <a:t>Cloud computing programming and application development </a:t>
            </a:r>
          </a:p>
          <a:p>
            <a:pPr marL="342900" indent="-342900" algn="just">
              <a:buAutoNum type="arabicPeriod"/>
            </a:pPr>
            <a:r>
              <a:rPr lang="en-US" sz="2400" dirty="0"/>
              <a:t>Service and data discovery and content/service distribution </a:t>
            </a:r>
          </a:p>
          <a:p>
            <a:pPr marL="342900" indent="-342900" algn="just">
              <a:buAutoNum type="arabicPeriod"/>
            </a:pPr>
            <a:r>
              <a:rPr lang="en-US" sz="2400" dirty="0"/>
              <a:t> Privacy, security, copyright, and reliability issues </a:t>
            </a:r>
          </a:p>
          <a:p>
            <a:pPr marL="342900" indent="-342900" algn="just">
              <a:buAutoNum type="arabicPeriod"/>
            </a:pPr>
            <a:r>
              <a:rPr lang="en-US" sz="2400" dirty="0"/>
              <a:t>8. Service agreements, business models, and pricing policies</a:t>
            </a:r>
          </a:p>
        </p:txBody>
      </p:sp>
    </p:spTree>
  </p:cSld>
  <p:clrMapOvr>
    <a:masterClrMapping/>
  </p:clrMapOvr>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Department_header.jpg"/>
          <p:cNvPicPr>
            <a:picLocks noChangeAspect="1"/>
          </p:cNvPicPr>
          <p:nvPr/>
        </p:nvPicPr>
        <p:blipFill>
          <a:blip r:embed="rId2"/>
          <a:stretch>
            <a:fillRect/>
          </a:stretch>
        </p:blipFill>
        <p:spPr>
          <a:xfrm>
            <a:off x="152400" y="0"/>
            <a:ext cx="8991600" cy="1371600"/>
          </a:xfrm>
          <a:prstGeom prst="rect">
            <a:avLst/>
          </a:prstGeom>
        </p:spPr>
      </p:pic>
      <p:sp>
        <p:nvSpPr>
          <p:cNvPr id="3" name="Rectangle 2"/>
          <p:cNvSpPr/>
          <p:nvPr/>
        </p:nvSpPr>
        <p:spPr>
          <a:xfrm>
            <a:off x="685800" y="1600201"/>
            <a:ext cx="8458200" cy="2554545"/>
          </a:xfrm>
          <a:prstGeom prst="rect">
            <a:avLst/>
          </a:prstGeom>
        </p:spPr>
        <p:txBody>
          <a:bodyPr wrap="square">
            <a:spAutoFit/>
          </a:bodyPr>
          <a:lstStyle/>
          <a:p>
            <a:pPr algn="just"/>
            <a:r>
              <a:rPr lang="en-US" sz="3200" b="1" dirty="0">
                <a:latin typeface="Times New Roman" pitchFamily="18" charset="0"/>
                <a:cs typeface="Times New Roman" pitchFamily="18" charset="0"/>
              </a:rPr>
              <a:t>1.4 SOFTWARE ENVIRONMENTS FOR DISTRIBUTED SYSTEMS AND CLOUDS</a:t>
            </a:r>
          </a:p>
          <a:p>
            <a:pPr algn="just"/>
            <a:r>
              <a:rPr lang="en-US" sz="3200" dirty="0">
                <a:latin typeface="Times New Roman" pitchFamily="18" charset="0"/>
                <a:cs typeface="Times New Roman" pitchFamily="18" charset="0"/>
              </a:rPr>
              <a:t>This section introduces popular software environments for using distributed and cloud computing systems</a:t>
            </a:r>
          </a:p>
        </p:txBody>
      </p:sp>
    </p:spTree>
  </p:cSld>
  <p:clrMapOvr>
    <a:masterClrMapping/>
  </p:clrMapOvr>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Department_header.jpg"/>
          <p:cNvPicPr>
            <a:picLocks noChangeAspect="1"/>
          </p:cNvPicPr>
          <p:nvPr/>
        </p:nvPicPr>
        <p:blipFill>
          <a:blip r:embed="rId2"/>
          <a:stretch>
            <a:fillRect/>
          </a:stretch>
        </p:blipFill>
        <p:spPr>
          <a:xfrm>
            <a:off x="152400" y="0"/>
            <a:ext cx="8991600" cy="1371600"/>
          </a:xfrm>
          <a:prstGeom prst="rect">
            <a:avLst/>
          </a:prstGeom>
        </p:spPr>
      </p:pic>
      <p:sp>
        <p:nvSpPr>
          <p:cNvPr id="3" name="Rectangle 2"/>
          <p:cNvSpPr/>
          <p:nvPr/>
        </p:nvSpPr>
        <p:spPr>
          <a:xfrm>
            <a:off x="304800" y="1371600"/>
            <a:ext cx="8686800" cy="5262979"/>
          </a:xfrm>
          <a:prstGeom prst="rect">
            <a:avLst/>
          </a:prstGeom>
        </p:spPr>
        <p:txBody>
          <a:bodyPr wrap="square">
            <a:spAutoFit/>
          </a:bodyPr>
          <a:lstStyle/>
          <a:p>
            <a:pPr algn="just"/>
            <a:r>
              <a:rPr lang="en-US" sz="2400" b="1" dirty="0"/>
              <a:t>1.4.1 Service-Oriented Architecture (SOA) </a:t>
            </a:r>
          </a:p>
          <a:p>
            <a:pPr algn="just">
              <a:buFont typeface="Wingdings" pitchFamily="2" charset="2"/>
              <a:buChar char="ü"/>
            </a:pPr>
            <a:r>
              <a:rPr lang="en-US" sz="2400" dirty="0"/>
              <a:t>These architectures build on the traditional seven Open Systems Interconnection (OSI) layers that provide the base networking abstractions. </a:t>
            </a:r>
          </a:p>
          <a:p>
            <a:pPr algn="just">
              <a:buFont typeface="Wingdings" pitchFamily="2" charset="2"/>
              <a:buChar char="ü"/>
            </a:pPr>
            <a:r>
              <a:rPr lang="en-US" sz="2400" dirty="0"/>
              <a:t>On top of this we have a base software environment, which would be .NET or Apache Axis for web services, the Java Virtual Machine for Java, and a broker network for CORBA. </a:t>
            </a:r>
          </a:p>
          <a:p>
            <a:pPr algn="just">
              <a:buFont typeface="Wingdings" pitchFamily="2" charset="2"/>
              <a:buChar char="ü"/>
            </a:pPr>
            <a:r>
              <a:rPr lang="en-US" sz="2400" dirty="0"/>
              <a:t>On top of this base environment one would build a higher level environment reflecting the special features of the distributed computing environment. </a:t>
            </a:r>
          </a:p>
          <a:p>
            <a:pPr algn="just">
              <a:buFont typeface="Wingdings" pitchFamily="2" charset="2"/>
              <a:buChar char="ü"/>
            </a:pPr>
            <a:r>
              <a:rPr lang="en-US" sz="2400" dirty="0"/>
              <a:t>This starts with entity interfaces and inter-entity communication, which rebuild the top four OSI layers but at the entity and not the bit level. Figure 1.20 shows the layered architecture for distributed entities used in web services and grid systems</a:t>
            </a:r>
          </a:p>
        </p:txBody>
      </p:sp>
    </p:spTree>
  </p:cSld>
  <p:clrMapOvr>
    <a:masterClrMapping/>
  </p:clrMapOvr>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Department_header.jpg"/>
          <p:cNvPicPr>
            <a:picLocks noChangeAspect="1"/>
          </p:cNvPicPr>
          <p:nvPr/>
        </p:nvPicPr>
        <p:blipFill>
          <a:blip r:embed="rId2"/>
          <a:stretch>
            <a:fillRect/>
          </a:stretch>
        </p:blipFill>
        <p:spPr>
          <a:xfrm>
            <a:off x="152400" y="0"/>
            <a:ext cx="8991600" cy="1371600"/>
          </a:xfrm>
          <a:prstGeom prst="rect">
            <a:avLst/>
          </a:prstGeom>
        </p:spPr>
      </p:pic>
      <p:pic>
        <p:nvPicPr>
          <p:cNvPr id="3074" name="Picture 2"/>
          <p:cNvPicPr>
            <a:picLocks noChangeAspect="1" noChangeArrowheads="1"/>
          </p:cNvPicPr>
          <p:nvPr/>
        </p:nvPicPr>
        <p:blipFill>
          <a:blip r:embed="rId3"/>
          <a:srcRect/>
          <a:stretch>
            <a:fillRect/>
          </a:stretch>
        </p:blipFill>
        <p:spPr bwMode="auto">
          <a:xfrm>
            <a:off x="685799" y="1524000"/>
            <a:ext cx="8169367" cy="4724400"/>
          </a:xfrm>
          <a:prstGeom prst="rect">
            <a:avLst/>
          </a:prstGeom>
          <a:noFill/>
          <a:ln w="9525">
            <a:noFill/>
            <a:miter lim="800000"/>
            <a:headEnd/>
            <a:tailEnd/>
          </a:ln>
          <a:effectLst/>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838200"/>
            <a:ext cx="8229600" cy="579438"/>
          </a:xfrm>
        </p:spPr>
        <p:txBody>
          <a:bodyPr>
            <a:normAutofit fontScale="90000"/>
          </a:bodyPr>
          <a:lstStyle/>
          <a:p>
            <a:br>
              <a:rPr lang="en-US" dirty="0"/>
            </a:br>
            <a:r>
              <a:rPr lang="en-US" dirty="0"/>
              <a:t>Distributed computing</a:t>
            </a:r>
          </a:p>
        </p:txBody>
      </p:sp>
      <p:sp>
        <p:nvSpPr>
          <p:cNvPr id="3" name="Content Placeholder 2"/>
          <p:cNvSpPr>
            <a:spLocks noGrp="1"/>
          </p:cNvSpPr>
          <p:nvPr>
            <p:ph idx="1"/>
          </p:nvPr>
        </p:nvSpPr>
        <p:spPr>
          <a:xfrm>
            <a:off x="304800" y="1981200"/>
            <a:ext cx="4191000" cy="4144963"/>
          </a:xfrm>
        </p:spPr>
        <p:txBody>
          <a:bodyPr>
            <a:normAutofit fontScale="62500" lnSpcReduction="20000"/>
          </a:bodyPr>
          <a:lstStyle/>
          <a:p>
            <a:pPr algn="just"/>
            <a:r>
              <a:rPr lang="en-US" dirty="0"/>
              <a:t>This is a field of computer science/engineering that studies distributed systems. A distributed system consists of multiple autonomous computers, each having its own private memory, communicating through a computer network. Information exchange in a distributed system is accomplished through message passing. A computer program that runs in a distributed system is known as a distributed program. The process of writing distributed programs is referred to as distributed programming.</a:t>
            </a:r>
          </a:p>
        </p:txBody>
      </p:sp>
      <p:pic>
        <p:nvPicPr>
          <p:cNvPr id="7170" name="Picture 2" descr="Distributed Computing vs. Grid Computing: 10 Key Comparisons - Spiceworks"/>
          <p:cNvPicPr>
            <a:picLocks noChangeAspect="1" noChangeArrowheads="1"/>
          </p:cNvPicPr>
          <p:nvPr/>
        </p:nvPicPr>
        <p:blipFill>
          <a:blip r:embed="rId2"/>
          <a:srcRect/>
          <a:stretch>
            <a:fillRect/>
          </a:stretch>
        </p:blipFill>
        <p:spPr bwMode="auto">
          <a:xfrm>
            <a:off x="4495800" y="1905000"/>
            <a:ext cx="4038600" cy="4264978"/>
          </a:xfrm>
          <a:prstGeom prst="rect">
            <a:avLst/>
          </a:prstGeom>
          <a:noFill/>
        </p:spPr>
      </p:pic>
      <p:pic>
        <p:nvPicPr>
          <p:cNvPr id="5" name="Picture 4" descr="Department_header.jpg"/>
          <p:cNvPicPr>
            <a:picLocks noChangeAspect="1"/>
          </p:cNvPicPr>
          <p:nvPr/>
        </p:nvPicPr>
        <p:blipFill>
          <a:blip r:embed="rId3"/>
          <a:stretch>
            <a:fillRect/>
          </a:stretch>
        </p:blipFill>
        <p:spPr>
          <a:xfrm>
            <a:off x="304800" y="0"/>
            <a:ext cx="8534400" cy="1219200"/>
          </a:xfrm>
          <a:prstGeom prst="rect">
            <a:avLst/>
          </a:prstGeom>
        </p:spPr>
      </p:pic>
    </p:spTree>
  </p:cSld>
  <p:clrMapOvr>
    <a:masterClrMapping/>
  </p:clrMapOvr>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Department_header.jpg"/>
          <p:cNvPicPr>
            <a:picLocks noChangeAspect="1"/>
          </p:cNvPicPr>
          <p:nvPr/>
        </p:nvPicPr>
        <p:blipFill>
          <a:blip r:embed="rId2"/>
          <a:stretch>
            <a:fillRect/>
          </a:stretch>
        </p:blipFill>
        <p:spPr>
          <a:xfrm>
            <a:off x="152400" y="0"/>
            <a:ext cx="8991600" cy="1371600"/>
          </a:xfrm>
          <a:prstGeom prst="rect">
            <a:avLst/>
          </a:prstGeom>
        </p:spPr>
      </p:pic>
      <p:sp>
        <p:nvSpPr>
          <p:cNvPr id="3" name="Rectangle 2"/>
          <p:cNvSpPr/>
          <p:nvPr/>
        </p:nvSpPr>
        <p:spPr>
          <a:xfrm>
            <a:off x="228600" y="1295400"/>
            <a:ext cx="8382000" cy="4708981"/>
          </a:xfrm>
          <a:prstGeom prst="rect">
            <a:avLst/>
          </a:prstGeom>
        </p:spPr>
        <p:txBody>
          <a:bodyPr wrap="square">
            <a:spAutoFit/>
          </a:bodyPr>
          <a:lstStyle/>
          <a:p>
            <a:pPr algn="just"/>
            <a:r>
              <a:rPr lang="en-US" sz="2800" b="1" dirty="0"/>
              <a:t>1.4.1.1 Layered Architecture for Web Services and Grids </a:t>
            </a:r>
          </a:p>
          <a:p>
            <a:pPr algn="just">
              <a:buFont typeface="Wingdings" pitchFamily="2" charset="2"/>
              <a:buChar char="ü"/>
            </a:pPr>
            <a:r>
              <a:rPr lang="en-US" sz="2000" dirty="0"/>
              <a:t>The entity interfaces correspond to the Web Services Description Language (WSDL), Java method, and CORBA interface definition language (IDL) specifications in these example distributed systems. </a:t>
            </a:r>
          </a:p>
          <a:p>
            <a:pPr algn="just">
              <a:buFont typeface="Wingdings" pitchFamily="2" charset="2"/>
              <a:buChar char="ü"/>
            </a:pPr>
            <a:r>
              <a:rPr lang="en-US" sz="2000" dirty="0"/>
              <a:t>These interfaces are linked with customized, high-level communication systems: SOAP, RMI, and IIOP in the three examples. </a:t>
            </a:r>
          </a:p>
          <a:p>
            <a:pPr algn="just">
              <a:buFont typeface="Wingdings" pitchFamily="2" charset="2"/>
              <a:buChar char="ü"/>
            </a:pPr>
            <a:r>
              <a:rPr lang="en-US" sz="2000" dirty="0"/>
              <a:t>These communication systems support features including particular message patterns (such as Remote Procedure Call or RPC), fault recovery, and specialized routing. </a:t>
            </a:r>
          </a:p>
          <a:p>
            <a:pPr algn="just">
              <a:buFont typeface="Wingdings" pitchFamily="2" charset="2"/>
              <a:buChar char="ü"/>
            </a:pPr>
            <a:r>
              <a:rPr lang="en-US" sz="2000" dirty="0"/>
              <a:t>Often, these communication systems are built on message-oriented middleware (enterprise bus) infrastructure such as Web Sphere MQ or Java Message Service (JMS) which provide rich functionality and support virtualization of routing, senders, and recipients</a:t>
            </a:r>
            <a:r>
              <a:rPr lang="en-US" sz="2400" dirty="0"/>
              <a:t>.</a:t>
            </a:r>
          </a:p>
        </p:txBody>
      </p:sp>
    </p:spTree>
  </p:cSld>
  <p:clrMapOvr>
    <a:masterClrMapping/>
  </p:clrMapOvr>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Department_header.jpg"/>
          <p:cNvPicPr>
            <a:picLocks noChangeAspect="1"/>
          </p:cNvPicPr>
          <p:nvPr/>
        </p:nvPicPr>
        <p:blipFill>
          <a:blip r:embed="rId2"/>
          <a:stretch>
            <a:fillRect/>
          </a:stretch>
        </p:blipFill>
        <p:spPr>
          <a:xfrm>
            <a:off x="152400" y="0"/>
            <a:ext cx="8991600" cy="1371600"/>
          </a:xfrm>
          <a:prstGeom prst="rect">
            <a:avLst/>
          </a:prstGeom>
        </p:spPr>
      </p:pic>
      <p:sp>
        <p:nvSpPr>
          <p:cNvPr id="5" name="Rectangle 4"/>
          <p:cNvSpPr/>
          <p:nvPr/>
        </p:nvSpPr>
        <p:spPr>
          <a:xfrm>
            <a:off x="152400" y="1371600"/>
            <a:ext cx="8458200" cy="5693866"/>
          </a:xfrm>
          <a:prstGeom prst="rect">
            <a:avLst/>
          </a:prstGeom>
        </p:spPr>
        <p:txBody>
          <a:bodyPr wrap="square">
            <a:spAutoFit/>
          </a:bodyPr>
          <a:lstStyle/>
          <a:p>
            <a:pPr algn="just">
              <a:buFont typeface="Wingdings" pitchFamily="2" charset="2"/>
              <a:buChar char="ü"/>
            </a:pPr>
            <a:r>
              <a:rPr lang="en-US" sz="2800" dirty="0"/>
              <a:t>In the case of fault tolerance, the features in the Web Services Reliable Messaging (WSRM) framework mimic the OSI layer capability (as in TCP fault tolerance) modified to match the different abstractions (such as messages versus packets, virtualized addressing) at the entity levels. </a:t>
            </a:r>
          </a:p>
          <a:p>
            <a:pPr algn="just">
              <a:buFont typeface="Wingdings" pitchFamily="2" charset="2"/>
              <a:buChar char="ü"/>
            </a:pPr>
            <a:r>
              <a:rPr lang="en-US" sz="2800" dirty="0"/>
              <a:t>Security is a critical capability that either uses or </a:t>
            </a:r>
            <a:r>
              <a:rPr lang="en-US" sz="2800" dirty="0" err="1"/>
              <a:t>reimplements</a:t>
            </a:r>
            <a:r>
              <a:rPr lang="en-US" sz="2800" dirty="0"/>
              <a:t> the capabilities seen in concepts such as Internet Protocol Security (</a:t>
            </a:r>
            <a:r>
              <a:rPr lang="en-US" sz="2800" dirty="0" err="1"/>
              <a:t>IPsec</a:t>
            </a:r>
            <a:r>
              <a:rPr lang="en-US" sz="2800" dirty="0"/>
              <a:t>) and secure sockets in the OSI layers. </a:t>
            </a:r>
          </a:p>
          <a:p>
            <a:pPr algn="just">
              <a:buFont typeface="Wingdings" pitchFamily="2" charset="2"/>
              <a:buChar char="ü"/>
            </a:pPr>
            <a:r>
              <a:rPr lang="en-US" sz="2800" dirty="0"/>
              <a:t>Entity communication is supported by higher level services for registries, metadata, and management of the entities</a:t>
            </a:r>
          </a:p>
        </p:txBody>
      </p:sp>
    </p:spTree>
  </p:cSld>
  <p:clrMapOvr>
    <a:masterClrMapping/>
  </p:clrMapOvr>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Department_header.jpg"/>
          <p:cNvPicPr>
            <a:picLocks noChangeAspect="1"/>
          </p:cNvPicPr>
          <p:nvPr/>
        </p:nvPicPr>
        <p:blipFill>
          <a:blip r:embed="rId2"/>
          <a:stretch>
            <a:fillRect/>
          </a:stretch>
        </p:blipFill>
        <p:spPr>
          <a:xfrm>
            <a:off x="152400" y="0"/>
            <a:ext cx="8991600" cy="1371600"/>
          </a:xfrm>
          <a:prstGeom prst="rect">
            <a:avLst/>
          </a:prstGeom>
        </p:spPr>
      </p:pic>
      <p:sp>
        <p:nvSpPr>
          <p:cNvPr id="3" name="Rectangle 2"/>
          <p:cNvSpPr/>
          <p:nvPr/>
        </p:nvSpPr>
        <p:spPr>
          <a:xfrm>
            <a:off x="381000" y="1295400"/>
            <a:ext cx="8382000" cy="4524315"/>
          </a:xfrm>
          <a:prstGeom prst="rect">
            <a:avLst/>
          </a:prstGeom>
        </p:spPr>
        <p:txBody>
          <a:bodyPr wrap="square">
            <a:spAutoFit/>
          </a:bodyPr>
          <a:lstStyle/>
          <a:p>
            <a:pPr marL="457200" indent="-457200" algn="just">
              <a:buFont typeface="Wingdings" pitchFamily="2" charset="2"/>
              <a:buChar char="ü"/>
            </a:pPr>
            <a:r>
              <a:rPr lang="en-US" sz="2400" dirty="0"/>
              <a:t>Here, one might get several models with, for example, JNDI (</a:t>
            </a:r>
            <a:r>
              <a:rPr lang="en-US" sz="2400" dirty="0" err="1"/>
              <a:t>Jini</a:t>
            </a:r>
            <a:r>
              <a:rPr lang="en-US" sz="2400" dirty="0"/>
              <a:t> and Java Naming and Directory Interface) illustrating different approaches within the Java distributed object model. </a:t>
            </a:r>
          </a:p>
          <a:p>
            <a:pPr marL="457200" indent="-457200" algn="just">
              <a:buFont typeface="Wingdings" pitchFamily="2" charset="2"/>
              <a:buChar char="ü"/>
            </a:pPr>
            <a:r>
              <a:rPr lang="en-US" sz="2400" dirty="0"/>
              <a:t>The CORBA Trading Service, UDDI (Universal Description, Discovery, and Integration), LDAP (Lightweight Directory Access Protocol), and </a:t>
            </a:r>
            <a:r>
              <a:rPr lang="en-US" sz="2400" dirty="0" err="1"/>
              <a:t>ebXML</a:t>
            </a:r>
            <a:r>
              <a:rPr lang="en-US" sz="2400" dirty="0"/>
              <a:t> (Electronic Business using </a:t>
            </a:r>
            <a:r>
              <a:rPr lang="en-US" sz="2400" dirty="0" err="1"/>
              <a:t>eXtensible</a:t>
            </a:r>
            <a:r>
              <a:rPr lang="en-US" sz="2400" dirty="0"/>
              <a:t> Markup Language) are other examples of discovery and information services .</a:t>
            </a:r>
          </a:p>
          <a:p>
            <a:pPr marL="457200" indent="-457200" algn="just">
              <a:buFont typeface="Wingdings" pitchFamily="2" charset="2"/>
              <a:buChar char="ü"/>
            </a:pPr>
            <a:r>
              <a:rPr lang="en-US" sz="2400" dirty="0"/>
              <a:t> Management services include service state and lifetime support; examples include the CORBA Life Cycle and Persistent states, the different Enterprise JavaBeans models, </a:t>
            </a:r>
            <a:r>
              <a:rPr lang="en-US" sz="2400" dirty="0" err="1"/>
              <a:t>Jini’s</a:t>
            </a:r>
            <a:r>
              <a:rPr lang="en-US" sz="2400" dirty="0"/>
              <a:t> lifetime model, and a suite of web services </a:t>
            </a:r>
            <a:r>
              <a:rPr lang="en-US" sz="2400" dirty="0" err="1"/>
              <a:t>specifications.s</a:t>
            </a:r>
            <a:endParaRPr lang="en-US" sz="2400" dirty="0"/>
          </a:p>
        </p:txBody>
      </p:sp>
    </p:spTree>
  </p:cSld>
  <p:clrMapOvr>
    <a:masterClrMapping/>
  </p:clrMapOvr>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Department_header.jpg"/>
          <p:cNvPicPr>
            <a:picLocks noChangeAspect="1"/>
          </p:cNvPicPr>
          <p:nvPr/>
        </p:nvPicPr>
        <p:blipFill>
          <a:blip r:embed="rId2"/>
          <a:stretch>
            <a:fillRect/>
          </a:stretch>
        </p:blipFill>
        <p:spPr>
          <a:xfrm>
            <a:off x="152400" y="0"/>
            <a:ext cx="8991600" cy="1371600"/>
          </a:xfrm>
          <a:prstGeom prst="rect">
            <a:avLst/>
          </a:prstGeom>
        </p:spPr>
      </p:pic>
      <p:sp>
        <p:nvSpPr>
          <p:cNvPr id="6" name="Rectangle 5"/>
          <p:cNvSpPr/>
          <p:nvPr/>
        </p:nvSpPr>
        <p:spPr>
          <a:xfrm>
            <a:off x="381000" y="1676400"/>
            <a:ext cx="8763000" cy="3970318"/>
          </a:xfrm>
          <a:prstGeom prst="rect">
            <a:avLst/>
          </a:prstGeom>
        </p:spPr>
        <p:txBody>
          <a:bodyPr wrap="square">
            <a:spAutoFit/>
          </a:bodyPr>
          <a:lstStyle/>
          <a:p>
            <a:pPr algn="just">
              <a:buFont typeface="Wingdings" pitchFamily="2" charset="2"/>
              <a:buChar char="ü"/>
            </a:pPr>
            <a:r>
              <a:rPr lang="en-US" sz="2800" dirty="0"/>
              <a:t>The latter can have performance advantages and offers a “shared memory” model allowing more convenient exchange of information. </a:t>
            </a:r>
          </a:p>
          <a:p>
            <a:pPr algn="just">
              <a:buFont typeface="Wingdings" pitchFamily="2" charset="2"/>
              <a:buChar char="ü"/>
            </a:pPr>
            <a:r>
              <a:rPr lang="en-US" sz="2800" dirty="0"/>
              <a:t>However, the distributed model has two critical advantages: namely, </a:t>
            </a:r>
            <a:r>
              <a:rPr lang="en-US" sz="2800" i="1" dirty="0"/>
              <a:t>higher performance </a:t>
            </a:r>
            <a:r>
              <a:rPr lang="en-US" sz="2800" dirty="0"/>
              <a:t>and a </a:t>
            </a:r>
            <a:r>
              <a:rPr lang="en-US" sz="2800" i="1" dirty="0"/>
              <a:t>cleaner separation </a:t>
            </a:r>
            <a:r>
              <a:rPr lang="en-US" sz="2800" dirty="0"/>
              <a:t>of software functions with clear software reuse and maintenance advantages. </a:t>
            </a:r>
          </a:p>
          <a:p>
            <a:pPr algn="just">
              <a:buFont typeface="Wingdings" pitchFamily="2" charset="2"/>
              <a:buChar char="ü"/>
            </a:pPr>
            <a:r>
              <a:rPr lang="en-US" sz="2800" dirty="0"/>
              <a:t>The distributed model is expected to gain popularity as the default approach to software systems. </a:t>
            </a:r>
          </a:p>
        </p:txBody>
      </p:sp>
    </p:spTree>
  </p:cSld>
  <p:clrMapOvr>
    <a:masterClrMapping/>
  </p:clrMapOvr>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Department_header.jpg"/>
          <p:cNvPicPr>
            <a:picLocks noChangeAspect="1"/>
          </p:cNvPicPr>
          <p:nvPr/>
        </p:nvPicPr>
        <p:blipFill>
          <a:blip r:embed="rId2"/>
          <a:stretch>
            <a:fillRect/>
          </a:stretch>
        </p:blipFill>
        <p:spPr>
          <a:xfrm>
            <a:off x="152400" y="0"/>
            <a:ext cx="8991600" cy="1371600"/>
          </a:xfrm>
          <a:prstGeom prst="rect">
            <a:avLst/>
          </a:prstGeom>
        </p:spPr>
      </p:pic>
      <p:sp>
        <p:nvSpPr>
          <p:cNvPr id="3" name="Rectangle 2"/>
          <p:cNvSpPr/>
          <p:nvPr/>
        </p:nvSpPr>
        <p:spPr>
          <a:xfrm>
            <a:off x="152400" y="1143000"/>
            <a:ext cx="8686800" cy="5878532"/>
          </a:xfrm>
          <a:prstGeom prst="rect">
            <a:avLst/>
          </a:prstGeom>
        </p:spPr>
        <p:txBody>
          <a:bodyPr wrap="square">
            <a:spAutoFit/>
          </a:bodyPr>
          <a:lstStyle/>
          <a:p>
            <a:pPr algn="just"/>
            <a:r>
              <a:rPr lang="en-US" sz="3200" b="1" dirty="0"/>
              <a:t>1.4.1.2 Web Services and Tools </a:t>
            </a:r>
          </a:p>
          <a:p>
            <a:pPr algn="just">
              <a:buFont typeface="Wingdings" pitchFamily="2" charset="2"/>
              <a:buChar char="ü"/>
            </a:pPr>
            <a:r>
              <a:rPr lang="en-US" sz="2400" dirty="0"/>
              <a:t>Loose coupling and support of heterogeneous implementations make services more attractive than distributed objects. </a:t>
            </a:r>
          </a:p>
          <a:p>
            <a:pPr algn="just">
              <a:buFont typeface="Wingdings" pitchFamily="2" charset="2"/>
              <a:buChar char="ü"/>
            </a:pPr>
            <a:r>
              <a:rPr lang="en-US" sz="2400" dirty="0"/>
              <a:t> There are two choices of service architecture: web services or REST systems. </a:t>
            </a:r>
          </a:p>
          <a:p>
            <a:pPr algn="just"/>
            <a:r>
              <a:rPr lang="en-US" sz="3200" b="1" i="1" dirty="0"/>
              <a:t>web services</a:t>
            </a:r>
          </a:p>
          <a:p>
            <a:pPr algn="just">
              <a:buFont typeface="Wingdings" pitchFamily="2" charset="2"/>
              <a:buChar char="ü"/>
            </a:pPr>
            <a:r>
              <a:rPr lang="en-US" sz="2400" dirty="0"/>
              <a:t>In web services, one aims to fully specify all aspects of the service and its environment. </a:t>
            </a:r>
          </a:p>
          <a:p>
            <a:pPr algn="just">
              <a:buFont typeface="Wingdings" pitchFamily="2" charset="2"/>
              <a:buChar char="ü"/>
            </a:pPr>
            <a:r>
              <a:rPr lang="en-US" sz="2400" dirty="0"/>
              <a:t>This specification is carried with communicated messages using Simple Object Access Protocol (SOAP). </a:t>
            </a:r>
          </a:p>
          <a:p>
            <a:pPr algn="just">
              <a:buFont typeface="Wingdings" pitchFamily="2" charset="2"/>
              <a:buChar char="ü"/>
            </a:pPr>
            <a:r>
              <a:rPr lang="en-US" sz="2400" dirty="0"/>
              <a:t>The hosting environment then becomes a universal distributed operating system with fully distributed capability carried by SOAP messages. This approach has mixed success as it has been hard to agree on key parts of the protocol and even harder to efficiently implement the protocol by software such as Apache Axis.</a:t>
            </a:r>
          </a:p>
        </p:txBody>
      </p:sp>
    </p:spTree>
  </p:cSld>
  <p:clrMapOvr>
    <a:masterClrMapping/>
  </p:clrMapOvr>
</p:sld>
</file>

<file path=ppt/slides/slide1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Department_header.jpg"/>
          <p:cNvPicPr>
            <a:picLocks noChangeAspect="1"/>
          </p:cNvPicPr>
          <p:nvPr/>
        </p:nvPicPr>
        <p:blipFill>
          <a:blip r:embed="rId2"/>
          <a:stretch>
            <a:fillRect/>
          </a:stretch>
        </p:blipFill>
        <p:spPr>
          <a:xfrm>
            <a:off x="152400" y="0"/>
            <a:ext cx="8991600" cy="1371600"/>
          </a:xfrm>
          <a:prstGeom prst="rect">
            <a:avLst/>
          </a:prstGeom>
        </p:spPr>
      </p:pic>
      <p:sp>
        <p:nvSpPr>
          <p:cNvPr id="3" name="Rectangle 2"/>
          <p:cNvSpPr/>
          <p:nvPr/>
        </p:nvSpPr>
        <p:spPr>
          <a:xfrm>
            <a:off x="304800" y="1371598"/>
            <a:ext cx="8839200" cy="4585871"/>
          </a:xfrm>
          <a:prstGeom prst="rect">
            <a:avLst/>
          </a:prstGeom>
        </p:spPr>
        <p:txBody>
          <a:bodyPr wrap="square">
            <a:spAutoFit/>
          </a:bodyPr>
          <a:lstStyle/>
          <a:p>
            <a:pPr algn="just"/>
            <a:r>
              <a:rPr lang="en-US" sz="2800" b="1" dirty="0"/>
              <a:t>REST</a:t>
            </a:r>
          </a:p>
          <a:p>
            <a:pPr algn="just">
              <a:buFont typeface="Wingdings" pitchFamily="2" charset="2"/>
              <a:buChar char="ü"/>
            </a:pPr>
            <a:r>
              <a:rPr lang="en-US" sz="2400" dirty="0"/>
              <a:t>In the REST approach, one adopts simplicity as the universal principle and delegates most of the difficult problems to application software. In a web services language, REST has minimal information in the header, and the message body carries all the needed information. REST architectures are clearly more appropriate for rapid technology environments. </a:t>
            </a:r>
          </a:p>
          <a:p>
            <a:pPr algn="just">
              <a:buFont typeface="Wingdings" pitchFamily="2" charset="2"/>
              <a:buChar char="ü"/>
            </a:pPr>
            <a:r>
              <a:rPr lang="en-US" sz="2400" dirty="0"/>
              <a:t>Note that REST can use XML schemas but not those that are part of SOAP; “XML over HTTP” is a popular design choice in this regard. </a:t>
            </a:r>
          </a:p>
          <a:p>
            <a:pPr algn="just">
              <a:buFont typeface="Wingdings" pitchFamily="2" charset="2"/>
              <a:buChar char="ü"/>
            </a:pPr>
            <a:r>
              <a:rPr lang="en-US" sz="2400" dirty="0"/>
              <a:t>Above the communication and management layers, we have the ability to compose new entities or distributed programs by integrating several entities together</a:t>
            </a:r>
            <a:r>
              <a:rPr lang="en-US" dirty="0"/>
              <a:t>.</a:t>
            </a:r>
          </a:p>
        </p:txBody>
      </p:sp>
    </p:spTree>
  </p:cSld>
  <p:clrMapOvr>
    <a:masterClrMapping/>
  </p:clrMapOvr>
</p:sld>
</file>

<file path=ppt/slides/slide1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Department_header.jpg"/>
          <p:cNvPicPr>
            <a:picLocks noChangeAspect="1"/>
          </p:cNvPicPr>
          <p:nvPr/>
        </p:nvPicPr>
        <p:blipFill>
          <a:blip r:embed="rId2"/>
          <a:stretch>
            <a:fillRect/>
          </a:stretch>
        </p:blipFill>
        <p:spPr>
          <a:xfrm>
            <a:off x="152400" y="0"/>
            <a:ext cx="8991600" cy="1371600"/>
          </a:xfrm>
          <a:prstGeom prst="rect">
            <a:avLst/>
          </a:prstGeom>
        </p:spPr>
      </p:pic>
      <p:sp>
        <p:nvSpPr>
          <p:cNvPr id="3" name="Rectangle 2"/>
          <p:cNvSpPr/>
          <p:nvPr/>
        </p:nvSpPr>
        <p:spPr>
          <a:xfrm>
            <a:off x="0" y="1219200"/>
            <a:ext cx="8991599" cy="5693866"/>
          </a:xfrm>
          <a:prstGeom prst="rect">
            <a:avLst/>
          </a:prstGeom>
        </p:spPr>
        <p:txBody>
          <a:bodyPr wrap="square">
            <a:spAutoFit/>
          </a:bodyPr>
          <a:lstStyle/>
          <a:p>
            <a:r>
              <a:rPr lang="en-US" sz="2800" b="1" dirty="0"/>
              <a:t>1.4.1.3 The Evolution of SOA</a:t>
            </a:r>
          </a:p>
          <a:p>
            <a:pPr algn="just">
              <a:buFont typeface="Wingdings" pitchFamily="2" charset="2"/>
              <a:buChar char="ü"/>
            </a:pPr>
            <a:r>
              <a:rPr lang="en-US" sz="2400" dirty="0"/>
              <a:t>service-oriented architecture (SOA) has evolved over the years.</a:t>
            </a:r>
          </a:p>
          <a:p>
            <a:pPr algn="just">
              <a:buFont typeface="Wingdings" pitchFamily="2" charset="2"/>
              <a:buChar char="ü"/>
            </a:pPr>
            <a:r>
              <a:rPr lang="en-US" sz="2400" dirty="0"/>
              <a:t> SOA applies to building grids, clouds, grids of clouds, clouds of grids, clouds of clouds, and systems of systems in general. </a:t>
            </a:r>
          </a:p>
          <a:p>
            <a:pPr algn="just">
              <a:buFont typeface="Wingdings" pitchFamily="2" charset="2"/>
              <a:buChar char="ü"/>
            </a:pPr>
            <a:r>
              <a:rPr lang="en-US" sz="2400" dirty="0"/>
              <a:t>A large number of sensors provide data-collection services. A sensor can be a </a:t>
            </a:r>
            <a:r>
              <a:rPr lang="en-US" sz="2400" dirty="0" err="1"/>
              <a:t>ZigBee</a:t>
            </a:r>
            <a:r>
              <a:rPr lang="en-US" sz="2400" dirty="0"/>
              <a:t> device, a Bluetooth device, a </a:t>
            </a:r>
            <a:r>
              <a:rPr lang="en-US" sz="2400" dirty="0" err="1"/>
              <a:t>WiFi</a:t>
            </a:r>
            <a:r>
              <a:rPr lang="en-US" sz="2400" dirty="0"/>
              <a:t> access point, a personal computer, a GPA, or a wireless phone, among other things.</a:t>
            </a:r>
          </a:p>
          <a:p>
            <a:pPr algn="just">
              <a:buFont typeface="Wingdings" pitchFamily="2" charset="2"/>
              <a:buChar char="ü"/>
            </a:pPr>
            <a:r>
              <a:rPr lang="en-US" sz="2400" dirty="0"/>
              <a:t> Raw data is collected by sensor services. </a:t>
            </a:r>
          </a:p>
          <a:p>
            <a:pPr algn="just">
              <a:buFont typeface="Wingdings" pitchFamily="2" charset="2"/>
              <a:buChar char="ü"/>
            </a:pPr>
            <a:r>
              <a:rPr lang="en-US" sz="2400" dirty="0"/>
              <a:t>All the SS devices interact with large or small computers, many forms of grids, databases, the compute cloud, the storage cloud, the filter cloud, the discovery cloud, and so on. Filter services (</a:t>
            </a:r>
            <a:r>
              <a:rPr lang="en-US" sz="2400" dirty="0" err="1"/>
              <a:t>fs</a:t>
            </a:r>
            <a:r>
              <a:rPr lang="en-US" sz="2400" dirty="0"/>
              <a:t> in the figure) are used to eliminate unwanted raw data, in order to respond to specific requests from the web, the grid, or web services. A collection of filter services forms a filter cloud.</a:t>
            </a:r>
          </a:p>
          <a:p>
            <a:pPr algn="just">
              <a:buFont typeface="Wingdings" pitchFamily="2" charset="2"/>
              <a:buChar char="ü"/>
            </a:pPr>
            <a:endParaRPr lang="en-US" sz="2400" dirty="0"/>
          </a:p>
        </p:txBody>
      </p:sp>
    </p:spTree>
  </p:cSld>
  <p:clrMapOvr>
    <a:masterClrMapping/>
  </p:clrMapOvr>
</p:sld>
</file>

<file path=ppt/slides/slide1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Department_header.jpg"/>
          <p:cNvPicPr>
            <a:picLocks noChangeAspect="1"/>
          </p:cNvPicPr>
          <p:nvPr/>
        </p:nvPicPr>
        <p:blipFill>
          <a:blip r:embed="rId2"/>
          <a:stretch>
            <a:fillRect/>
          </a:stretch>
        </p:blipFill>
        <p:spPr>
          <a:xfrm>
            <a:off x="152400" y="0"/>
            <a:ext cx="8991600" cy="1371600"/>
          </a:xfrm>
          <a:prstGeom prst="rect">
            <a:avLst/>
          </a:prstGeom>
        </p:spPr>
      </p:pic>
      <p:sp>
        <p:nvSpPr>
          <p:cNvPr id="3" name="Rectangle 2"/>
          <p:cNvSpPr/>
          <p:nvPr/>
        </p:nvSpPr>
        <p:spPr>
          <a:xfrm>
            <a:off x="304800" y="1720840"/>
            <a:ext cx="8534400" cy="4708981"/>
          </a:xfrm>
          <a:prstGeom prst="rect">
            <a:avLst/>
          </a:prstGeom>
        </p:spPr>
        <p:txBody>
          <a:bodyPr wrap="square">
            <a:spAutoFit/>
          </a:bodyPr>
          <a:lstStyle/>
          <a:p>
            <a:pPr algn="just">
              <a:buFont typeface="Wingdings" pitchFamily="2" charset="2"/>
              <a:buChar char="ü"/>
            </a:pPr>
            <a:r>
              <a:rPr lang="en-US" sz="2000" dirty="0"/>
              <a:t>SOA aims to search for, or sort out, the useful data from the massive amounts of raw data items. </a:t>
            </a:r>
          </a:p>
          <a:p>
            <a:pPr algn="just">
              <a:buFont typeface="Wingdings" pitchFamily="2" charset="2"/>
              <a:buChar char="ü"/>
            </a:pPr>
            <a:r>
              <a:rPr lang="en-US" sz="2000" dirty="0"/>
              <a:t>Processing this data will generate useful information, and subsequently, the knowledge for our daily use. In fact, wisdom or intelligence is sorted out of large knowledge bases. </a:t>
            </a:r>
          </a:p>
          <a:p>
            <a:pPr algn="just">
              <a:buFont typeface="Wingdings" pitchFamily="2" charset="2"/>
              <a:buChar char="ü"/>
            </a:pPr>
            <a:r>
              <a:rPr lang="en-US" sz="2000" dirty="0"/>
              <a:t>Finally, we make intelligent decisions based on both biological and machine wisdom.</a:t>
            </a:r>
          </a:p>
          <a:p>
            <a:pPr algn="just">
              <a:buFont typeface="Wingdings" pitchFamily="2" charset="2"/>
              <a:buChar char="ü"/>
            </a:pPr>
            <a:r>
              <a:rPr lang="en-US" sz="2000" dirty="0"/>
              <a:t>Most distributed systems require a web interface or portal. </a:t>
            </a:r>
          </a:p>
          <a:p>
            <a:pPr algn="just">
              <a:buFont typeface="Wingdings" pitchFamily="2" charset="2"/>
              <a:buChar char="ü"/>
            </a:pPr>
            <a:r>
              <a:rPr lang="en-US" sz="2000" dirty="0"/>
              <a:t>For raw data collected by a large number of sensors to be transformed into useful information or knowledge, the data stream may go through a sequence of compute, storage, filter, and discovery clouds. </a:t>
            </a:r>
          </a:p>
          <a:p>
            <a:pPr algn="just">
              <a:buFont typeface="Wingdings" pitchFamily="2" charset="2"/>
              <a:buChar char="ü"/>
            </a:pPr>
            <a:r>
              <a:rPr lang="en-US" sz="2000" dirty="0"/>
              <a:t>Finally, the inter-service messages converge at the portal, which is accessed by all users. Two example portals, OGFCE and </a:t>
            </a:r>
            <a:r>
              <a:rPr lang="en-US" sz="2000" dirty="0" err="1"/>
              <a:t>HUBzero</a:t>
            </a:r>
            <a:r>
              <a:rPr lang="en-US" sz="2000" dirty="0"/>
              <a:t>, are described in using both web service (</a:t>
            </a:r>
            <a:r>
              <a:rPr lang="en-US" sz="2000" dirty="0" err="1"/>
              <a:t>portlet</a:t>
            </a:r>
            <a:r>
              <a:rPr lang="en-US" sz="2000" dirty="0"/>
              <a:t>) and Web 2.0 (gadget) technologies. Many distributed programming models are also built on top of these basic constructs                  </a:t>
            </a:r>
          </a:p>
        </p:txBody>
      </p:sp>
    </p:spTree>
  </p:cSld>
  <p:clrMapOvr>
    <a:masterClrMapping/>
  </p:clrMapOvr>
</p:sld>
</file>

<file path=ppt/slides/slide1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Department_header.jpg"/>
          <p:cNvPicPr>
            <a:picLocks noChangeAspect="1"/>
          </p:cNvPicPr>
          <p:nvPr/>
        </p:nvPicPr>
        <p:blipFill>
          <a:blip r:embed="rId2"/>
          <a:stretch>
            <a:fillRect/>
          </a:stretch>
        </p:blipFill>
        <p:spPr>
          <a:xfrm>
            <a:off x="152400" y="0"/>
            <a:ext cx="8991600" cy="1371600"/>
          </a:xfrm>
          <a:prstGeom prst="rect">
            <a:avLst/>
          </a:prstGeom>
        </p:spPr>
      </p:pic>
      <p:sp>
        <p:nvSpPr>
          <p:cNvPr id="3" name="Rectangle 2"/>
          <p:cNvSpPr/>
          <p:nvPr/>
        </p:nvSpPr>
        <p:spPr>
          <a:xfrm>
            <a:off x="381000" y="1295400"/>
            <a:ext cx="8763000" cy="5078313"/>
          </a:xfrm>
          <a:prstGeom prst="rect">
            <a:avLst/>
          </a:prstGeom>
        </p:spPr>
        <p:txBody>
          <a:bodyPr wrap="square">
            <a:spAutoFit/>
          </a:bodyPr>
          <a:lstStyle/>
          <a:p>
            <a:pPr algn="just"/>
            <a:r>
              <a:rPr lang="en-US" sz="2400" b="1" dirty="0"/>
              <a:t>1.4.1.4 Grids versus Clouds </a:t>
            </a:r>
          </a:p>
          <a:p>
            <a:pPr algn="just">
              <a:buFont typeface="Wingdings" pitchFamily="2" charset="2"/>
              <a:buChar char="ü"/>
            </a:pPr>
            <a:r>
              <a:rPr lang="en-US" sz="2000" dirty="0"/>
              <a:t>The boundary between grids and clouds are getting blurred in recent years. </a:t>
            </a:r>
          </a:p>
          <a:p>
            <a:pPr algn="just">
              <a:buFont typeface="Wingdings" pitchFamily="2" charset="2"/>
              <a:buChar char="ü"/>
            </a:pPr>
            <a:r>
              <a:rPr lang="en-US" sz="2000" dirty="0"/>
              <a:t>For web services, work flow technologies are used to coordinate or orchestrate services with certain specifications used to define critical business process models such as two-phase transactions. </a:t>
            </a:r>
          </a:p>
          <a:p>
            <a:pPr algn="just">
              <a:buFont typeface="Wingdings" pitchFamily="2" charset="2"/>
              <a:buChar char="ü"/>
            </a:pPr>
            <a:r>
              <a:rPr lang="en-US" sz="2000" dirty="0"/>
              <a:t>In all approaches, one is building a collection of services which together tackle all or part of a distributed computing problem. </a:t>
            </a:r>
          </a:p>
          <a:p>
            <a:pPr algn="just">
              <a:buFont typeface="Wingdings" pitchFamily="2" charset="2"/>
              <a:buChar char="ü"/>
            </a:pPr>
            <a:r>
              <a:rPr lang="en-US" sz="2000" dirty="0"/>
              <a:t>a grid system applies static resources, while a cloud emphasizes elastic resources. For some researchers, the differences between grids and clouds are limited only in dynamic resource allocation based on virtualization and autonomic computing. One can build a grid out of multiple clouds. </a:t>
            </a:r>
          </a:p>
          <a:p>
            <a:pPr algn="just">
              <a:buFont typeface="Wingdings" pitchFamily="2" charset="2"/>
              <a:buChar char="ü"/>
            </a:pPr>
            <a:r>
              <a:rPr lang="en-US" sz="2000" dirty="0"/>
              <a:t>This type of grid can do a better job than a pure cloud, because it can explicitly support negotiated resource allocation. </a:t>
            </a:r>
          </a:p>
          <a:p>
            <a:pPr algn="just">
              <a:buFont typeface="Wingdings" pitchFamily="2" charset="2"/>
              <a:buChar char="ü"/>
            </a:pPr>
            <a:r>
              <a:rPr lang="en-US" sz="2000" dirty="0"/>
              <a:t>Thus one may end up building with a system of systems: such as a cloud of clouds, a grid of clouds, or a cloud of grids, or inter-clouds as a basic SOA architecture.</a:t>
            </a:r>
          </a:p>
        </p:txBody>
      </p:sp>
    </p:spTree>
  </p:cSld>
  <p:clrMapOvr>
    <a:masterClrMapping/>
  </p:clrMapOvr>
</p:sld>
</file>

<file path=ppt/slides/slide1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Department_header.jpg"/>
          <p:cNvPicPr>
            <a:picLocks noChangeAspect="1"/>
          </p:cNvPicPr>
          <p:nvPr/>
        </p:nvPicPr>
        <p:blipFill>
          <a:blip r:embed="rId2"/>
          <a:stretch>
            <a:fillRect/>
          </a:stretch>
        </p:blipFill>
        <p:spPr>
          <a:xfrm>
            <a:off x="152400" y="0"/>
            <a:ext cx="8991600" cy="1371600"/>
          </a:xfrm>
          <a:prstGeom prst="rect">
            <a:avLst/>
          </a:prstGeom>
        </p:spPr>
      </p:pic>
      <p:sp>
        <p:nvSpPr>
          <p:cNvPr id="5" name="Rectangle 4"/>
          <p:cNvSpPr/>
          <p:nvPr/>
        </p:nvSpPr>
        <p:spPr>
          <a:xfrm>
            <a:off x="533400" y="1447799"/>
            <a:ext cx="8382000" cy="4955203"/>
          </a:xfrm>
          <a:prstGeom prst="rect">
            <a:avLst/>
          </a:prstGeom>
        </p:spPr>
        <p:txBody>
          <a:bodyPr wrap="square">
            <a:spAutoFit/>
          </a:bodyPr>
          <a:lstStyle/>
          <a:p>
            <a:pPr algn="just"/>
            <a:r>
              <a:rPr lang="en-US" sz="2800" b="1" dirty="0"/>
              <a:t>1.4.2 Trends toward Distributed Operating Systems </a:t>
            </a:r>
          </a:p>
          <a:p>
            <a:pPr algn="just">
              <a:buFont typeface="Wingdings" pitchFamily="2" charset="2"/>
              <a:buChar char="ü"/>
            </a:pPr>
            <a:r>
              <a:rPr lang="en-US" sz="2400" dirty="0"/>
              <a:t>The computers in most distributed systems are loosely coupled. Thus, a distributed system inherently has multiple system images. This is mainly due to the fact that all node machines run with an independent operating system. </a:t>
            </a:r>
          </a:p>
          <a:p>
            <a:pPr algn="just">
              <a:buFont typeface="Wingdings" pitchFamily="2" charset="2"/>
              <a:buChar char="ü"/>
            </a:pPr>
            <a:r>
              <a:rPr lang="en-US" sz="2400" dirty="0"/>
              <a:t>To promote resource sharing and fast communication among node machines, it is best to have a distributed OS that manages all resources coherently and efficiently. </a:t>
            </a:r>
          </a:p>
          <a:p>
            <a:pPr algn="just">
              <a:buFont typeface="Wingdings" pitchFamily="2" charset="2"/>
              <a:buChar char="ü"/>
            </a:pPr>
            <a:r>
              <a:rPr lang="en-US" sz="2400" dirty="0"/>
              <a:t>Such a system is most likely to be a closed system, and it will likely rely on message passing and RPCs for </a:t>
            </a:r>
            <a:r>
              <a:rPr lang="en-US" sz="2400" dirty="0" err="1"/>
              <a:t>internode</a:t>
            </a:r>
            <a:r>
              <a:rPr lang="en-US" sz="2400" dirty="0"/>
              <a:t> communications. It should be pointed out that a distributed OS is crucial for upgrading the performance, efficiency, and flexibility of distributed applications.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990600"/>
            <a:ext cx="8229600" cy="427038"/>
          </a:xfrm>
        </p:spPr>
        <p:txBody>
          <a:bodyPr>
            <a:normAutofit fontScale="90000"/>
          </a:bodyPr>
          <a:lstStyle/>
          <a:p>
            <a:r>
              <a:rPr lang="en-US" dirty="0"/>
              <a:t>Cloud computing</a:t>
            </a:r>
          </a:p>
        </p:txBody>
      </p:sp>
      <p:sp>
        <p:nvSpPr>
          <p:cNvPr id="3" name="Content Placeholder 2"/>
          <p:cNvSpPr>
            <a:spLocks noGrp="1"/>
          </p:cNvSpPr>
          <p:nvPr>
            <p:ph idx="1"/>
          </p:nvPr>
        </p:nvSpPr>
        <p:spPr>
          <a:xfrm>
            <a:off x="228600" y="1600200"/>
            <a:ext cx="4724400" cy="4525963"/>
          </a:xfrm>
        </p:spPr>
        <p:txBody>
          <a:bodyPr>
            <a:noAutofit/>
          </a:bodyPr>
          <a:lstStyle/>
          <a:p>
            <a:pPr algn="just"/>
            <a:r>
              <a:rPr lang="en-US" sz="2400" dirty="0"/>
              <a:t>An Internet cloud of resources can be either a centralized or a distributed computing system. The cloud applies parallel or distributed computing, or both. Clouds can be built with physical or virtualized resources over large data centers that are centralized or distributed. Some authors consider cloud computing to be a form of utility computing or service computing.</a:t>
            </a:r>
          </a:p>
        </p:txBody>
      </p:sp>
      <p:pic>
        <p:nvPicPr>
          <p:cNvPr id="6146" name="Picture 2" descr="Cloud computing - Wikipedia"/>
          <p:cNvPicPr>
            <a:picLocks noChangeAspect="1" noChangeArrowheads="1"/>
          </p:cNvPicPr>
          <p:nvPr/>
        </p:nvPicPr>
        <p:blipFill>
          <a:blip r:embed="rId2"/>
          <a:srcRect/>
          <a:stretch>
            <a:fillRect/>
          </a:stretch>
        </p:blipFill>
        <p:spPr bwMode="auto">
          <a:xfrm>
            <a:off x="4953000" y="609600"/>
            <a:ext cx="3991282" cy="6162676"/>
          </a:xfrm>
          <a:prstGeom prst="rect">
            <a:avLst/>
          </a:prstGeom>
          <a:noFill/>
        </p:spPr>
      </p:pic>
      <p:pic>
        <p:nvPicPr>
          <p:cNvPr id="5" name="Picture 4" descr="Department_header.jpg"/>
          <p:cNvPicPr>
            <a:picLocks noChangeAspect="1"/>
          </p:cNvPicPr>
          <p:nvPr/>
        </p:nvPicPr>
        <p:blipFill>
          <a:blip r:embed="rId3"/>
          <a:stretch>
            <a:fillRect/>
          </a:stretch>
        </p:blipFill>
        <p:spPr>
          <a:xfrm>
            <a:off x="304800" y="0"/>
            <a:ext cx="8534400" cy="990600"/>
          </a:xfrm>
          <a:prstGeom prst="rect">
            <a:avLst/>
          </a:prstGeom>
        </p:spPr>
      </p:pic>
    </p:spTree>
  </p:cSld>
  <p:clrMapOvr>
    <a:masterClrMapping/>
  </p:clrMapOvr>
</p:sld>
</file>

<file path=ppt/slides/slide1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Department_header.jpg"/>
          <p:cNvPicPr>
            <a:picLocks noChangeAspect="1"/>
          </p:cNvPicPr>
          <p:nvPr/>
        </p:nvPicPr>
        <p:blipFill>
          <a:blip r:embed="rId2"/>
          <a:stretch>
            <a:fillRect/>
          </a:stretch>
        </p:blipFill>
        <p:spPr>
          <a:xfrm>
            <a:off x="152400" y="0"/>
            <a:ext cx="8991600" cy="1371600"/>
          </a:xfrm>
          <a:prstGeom prst="rect">
            <a:avLst/>
          </a:prstGeom>
        </p:spPr>
      </p:pic>
      <p:sp>
        <p:nvSpPr>
          <p:cNvPr id="6" name="Rectangle 5"/>
          <p:cNvSpPr/>
          <p:nvPr/>
        </p:nvSpPr>
        <p:spPr>
          <a:xfrm>
            <a:off x="533400" y="1447800"/>
            <a:ext cx="8305800" cy="4955203"/>
          </a:xfrm>
          <a:prstGeom prst="rect">
            <a:avLst/>
          </a:prstGeom>
        </p:spPr>
        <p:txBody>
          <a:bodyPr wrap="square">
            <a:spAutoFit/>
          </a:bodyPr>
          <a:lstStyle/>
          <a:p>
            <a:pPr algn="just">
              <a:buFont typeface="Wingdings" pitchFamily="2" charset="2"/>
              <a:buChar char="ü"/>
            </a:pPr>
            <a:r>
              <a:rPr lang="en-US" sz="2800" b="1" dirty="0">
                <a:latin typeface="Times New Roman" pitchFamily="18" charset="0"/>
                <a:cs typeface="Times New Roman" pitchFamily="18" charset="0"/>
              </a:rPr>
              <a:t>1.4.2.1 Distributed Operating Systems </a:t>
            </a:r>
          </a:p>
          <a:p>
            <a:pPr algn="just">
              <a:buFont typeface="Wingdings" pitchFamily="2" charset="2"/>
              <a:buChar char="ü"/>
            </a:pPr>
            <a:r>
              <a:rPr lang="en-US" sz="2400" dirty="0" err="1">
                <a:latin typeface="Times New Roman" pitchFamily="18" charset="0"/>
                <a:cs typeface="Times New Roman" pitchFamily="18" charset="0"/>
              </a:rPr>
              <a:t>Tanenbaum</a:t>
            </a:r>
            <a:r>
              <a:rPr lang="en-US" sz="2400" dirty="0">
                <a:latin typeface="Times New Roman" pitchFamily="18" charset="0"/>
                <a:cs typeface="Times New Roman" pitchFamily="18" charset="0"/>
              </a:rPr>
              <a:t> identifies three approaches for distributing resource management functions in a distributed computer system. </a:t>
            </a:r>
          </a:p>
          <a:p>
            <a:pPr algn="just">
              <a:buFont typeface="Wingdings" pitchFamily="2" charset="2"/>
              <a:buChar char="ü"/>
            </a:pPr>
            <a:r>
              <a:rPr lang="en-US" sz="2400" b="1" i="1" dirty="0">
                <a:latin typeface="Times New Roman" pitchFamily="18" charset="0"/>
                <a:cs typeface="Times New Roman" pitchFamily="18" charset="0"/>
              </a:rPr>
              <a:t>The first approach </a:t>
            </a:r>
            <a:r>
              <a:rPr lang="en-US" sz="2400" dirty="0">
                <a:latin typeface="Times New Roman" pitchFamily="18" charset="0"/>
                <a:cs typeface="Times New Roman" pitchFamily="18" charset="0"/>
              </a:rPr>
              <a:t>is to </a:t>
            </a:r>
            <a:r>
              <a:rPr lang="en-US" sz="2400" i="1" dirty="0">
                <a:latin typeface="Times New Roman" pitchFamily="18" charset="0"/>
                <a:cs typeface="Times New Roman" pitchFamily="18" charset="0"/>
              </a:rPr>
              <a:t>build a network OS over a large number of heterogeneous OS platforms</a:t>
            </a:r>
            <a:r>
              <a:rPr lang="en-US" sz="2400" dirty="0">
                <a:latin typeface="Times New Roman" pitchFamily="18" charset="0"/>
                <a:cs typeface="Times New Roman" pitchFamily="18" charset="0"/>
              </a:rPr>
              <a:t>. Such an OS offers the lowest transparency to users, and is essentially a distributed file system, with independent computers relying on file sharing as a means of communication.</a:t>
            </a:r>
          </a:p>
          <a:p>
            <a:pPr algn="just">
              <a:buFont typeface="Wingdings" pitchFamily="2" charset="2"/>
              <a:buChar char="ü"/>
            </a:pPr>
            <a:r>
              <a:rPr lang="en-US" sz="2400" dirty="0">
                <a:latin typeface="Times New Roman" pitchFamily="18" charset="0"/>
                <a:cs typeface="Times New Roman" pitchFamily="18" charset="0"/>
              </a:rPr>
              <a:t> </a:t>
            </a:r>
            <a:r>
              <a:rPr lang="en-US" sz="2400" b="1" i="1" dirty="0">
                <a:latin typeface="Times New Roman" pitchFamily="18" charset="0"/>
                <a:cs typeface="Times New Roman" pitchFamily="18" charset="0"/>
              </a:rPr>
              <a:t>The second approach </a:t>
            </a:r>
            <a:r>
              <a:rPr lang="en-US" sz="2400" dirty="0">
                <a:latin typeface="Times New Roman" pitchFamily="18" charset="0"/>
                <a:cs typeface="Times New Roman" pitchFamily="18" charset="0"/>
              </a:rPr>
              <a:t>is to </a:t>
            </a:r>
            <a:r>
              <a:rPr lang="en-US" sz="2400" i="1" dirty="0">
                <a:latin typeface="Times New Roman" pitchFamily="18" charset="0"/>
                <a:cs typeface="Times New Roman" pitchFamily="18" charset="0"/>
              </a:rPr>
              <a:t>develop middleware to offer a limited degree of resource sharing</a:t>
            </a:r>
            <a:r>
              <a:rPr lang="en-US" sz="2400" dirty="0">
                <a:latin typeface="Times New Roman" pitchFamily="18" charset="0"/>
                <a:cs typeface="Times New Roman" pitchFamily="18" charset="0"/>
              </a:rPr>
              <a:t>, similar to the MOSIX/OS developed for clustered systems . </a:t>
            </a:r>
          </a:p>
          <a:p>
            <a:pPr algn="just">
              <a:buFont typeface="Wingdings" pitchFamily="2" charset="2"/>
              <a:buChar char="ü"/>
            </a:pPr>
            <a:r>
              <a:rPr lang="en-US" sz="2400" b="1" i="1" dirty="0">
                <a:latin typeface="Times New Roman" pitchFamily="18" charset="0"/>
                <a:cs typeface="Times New Roman" pitchFamily="18" charset="0"/>
              </a:rPr>
              <a:t>The third approach </a:t>
            </a:r>
            <a:r>
              <a:rPr lang="en-US" sz="2400" dirty="0">
                <a:latin typeface="Times New Roman" pitchFamily="18" charset="0"/>
                <a:cs typeface="Times New Roman" pitchFamily="18" charset="0"/>
              </a:rPr>
              <a:t>is to </a:t>
            </a:r>
            <a:r>
              <a:rPr lang="en-US" sz="2400" i="1" dirty="0">
                <a:latin typeface="Times New Roman" pitchFamily="18" charset="0"/>
                <a:cs typeface="Times New Roman" pitchFamily="18" charset="0"/>
              </a:rPr>
              <a:t>develop a truly distributed OS to achieve higher use or system transparency</a:t>
            </a:r>
            <a:r>
              <a:rPr lang="en-US" sz="2400" dirty="0">
                <a:latin typeface="Times New Roman" pitchFamily="18" charset="0"/>
                <a:cs typeface="Times New Roman" pitchFamily="18" charset="0"/>
              </a:rPr>
              <a:t>. </a:t>
            </a:r>
          </a:p>
        </p:txBody>
      </p:sp>
    </p:spTree>
  </p:cSld>
  <p:clrMapOvr>
    <a:masterClrMapping/>
  </p:clrMapOvr>
</p:sld>
</file>

<file path=ppt/slides/slide1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Department_header.jpg"/>
          <p:cNvPicPr>
            <a:picLocks noChangeAspect="1"/>
          </p:cNvPicPr>
          <p:nvPr/>
        </p:nvPicPr>
        <p:blipFill>
          <a:blip r:embed="rId2"/>
          <a:stretch>
            <a:fillRect/>
          </a:stretch>
        </p:blipFill>
        <p:spPr>
          <a:xfrm>
            <a:off x="152400" y="0"/>
            <a:ext cx="8991600" cy="1371600"/>
          </a:xfrm>
          <a:prstGeom prst="rect">
            <a:avLst/>
          </a:prstGeom>
        </p:spPr>
      </p:pic>
      <p:pic>
        <p:nvPicPr>
          <p:cNvPr id="1026" name="Picture 2"/>
          <p:cNvPicPr>
            <a:picLocks noChangeAspect="1" noChangeArrowheads="1"/>
          </p:cNvPicPr>
          <p:nvPr/>
        </p:nvPicPr>
        <p:blipFill>
          <a:blip r:embed="rId3"/>
          <a:srcRect/>
          <a:stretch>
            <a:fillRect/>
          </a:stretch>
        </p:blipFill>
        <p:spPr bwMode="auto">
          <a:xfrm>
            <a:off x="457200" y="1295400"/>
            <a:ext cx="8458200" cy="5362575"/>
          </a:xfrm>
          <a:prstGeom prst="rect">
            <a:avLst/>
          </a:prstGeom>
          <a:noFill/>
          <a:ln w="9525">
            <a:noFill/>
            <a:miter lim="800000"/>
            <a:headEnd/>
            <a:tailEnd/>
          </a:ln>
          <a:effectLst/>
        </p:spPr>
      </p:pic>
    </p:spTree>
  </p:cSld>
  <p:clrMapOvr>
    <a:masterClrMapping/>
  </p:clrMapOvr>
</p:sld>
</file>

<file path=ppt/slides/slide1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Department_header.jpg"/>
          <p:cNvPicPr>
            <a:picLocks noChangeAspect="1"/>
          </p:cNvPicPr>
          <p:nvPr/>
        </p:nvPicPr>
        <p:blipFill>
          <a:blip r:embed="rId2"/>
          <a:stretch>
            <a:fillRect/>
          </a:stretch>
        </p:blipFill>
        <p:spPr>
          <a:xfrm>
            <a:off x="152400" y="0"/>
            <a:ext cx="8991600" cy="1371600"/>
          </a:xfrm>
          <a:prstGeom prst="rect">
            <a:avLst/>
          </a:prstGeom>
        </p:spPr>
      </p:pic>
      <p:sp>
        <p:nvSpPr>
          <p:cNvPr id="3" name="Rectangle 2"/>
          <p:cNvSpPr/>
          <p:nvPr/>
        </p:nvSpPr>
        <p:spPr>
          <a:xfrm>
            <a:off x="0" y="1295400"/>
            <a:ext cx="9144000" cy="5078313"/>
          </a:xfrm>
          <a:prstGeom prst="rect">
            <a:avLst/>
          </a:prstGeom>
        </p:spPr>
        <p:txBody>
          <a:bodyPr wrap="square">
            <a:spAutoFit/>
          </a:bodyPr>
          <a:lstStyle/>
          <a:p>
            <a:pPr algn="just"/>
            <a:r>
              <a:rPr lang="en-US" sz="2400" b="1" dirty="0"/>
              <a:t>1.4.2.2 Amoeba versus DCE </a:t>
            </a:r>
          </a:p>
          <a:p>
            <a:pPr algn="just">
              <a:buFont typeface="Wingdings" pitchFamily="2" charset="2"/>
              <a:buChar char="ü"/>
            </a:pPr>
            <a:r>
              <a:rPr lang="en-US" sz="2000" dirty="0"/>
              <a:t>DCE is a middleware-based system for distributed computing environments. </a:t>
            </a:r>
          </a:p>
          <a:p>
            <a:pPr algn="just">
              <a:buFont typeface="Wingdings" pitchFamily="2" charset="2"/>
              <a:buChar char="ü"/>
            </a:pPr>
            <a:r>
              <a:rPr lang="en-US" sz="2000" dirty="0"/>
              <a:t>The Open Software Foundation (OSF) has pushed the use of DCE for distributed computing. </a:t>
            </a:r>
          </a:p>
          <a:p>
            <a:pPr algn="just">
              <a:buFont typeface="Wingdings" pitchFamily="2" charset="2"/>
              <a:buChar char="ü"/>
            </a:pPr>
            <a:r>
              <a:rPr lang="en-US" sz="2000" dirty="0"/>
              <a:t>However, the Amoeba, DCE, and MOSIX2 are still research prototypes that are primarily used in academia. No successful commercial OS products followed these research systems. </a:t>
            </a:r>
          </a:p>
          <a:p>
            <a:pPr algn="just">
              <a:buFont typeface="Wingdings" pitchFamily="2" charset="2"/>
              <a:buChar char="ü"/>
            </a:pPr>
            <a:r>
              <a:rPr lang="en-US" sz="2000" dirty="0"/>
              <a:t>We need new web-based operating systems to support virtualization of resources in distributed environments. </a:t>
            </a:r>
          </a:p>
          <a:p>
            <a:pPr algn="just">
              <a:buFont typeface="Wingdings" pitchFamily="2" charset="2"/>
              <a:buChar char="ü"/>
            </a:pPr>
            <a:r>
              <a:rPr lang="en-US" sz="2000" dirty="0"/>
              <a:t>This is still a wide-open area of research. To balance there source management work load, the functionalities of such a distributed OS should be distributed to any available server. </a:t>
            </a:r>
          </a:p>
          <a:p>
            <a:pPr algn="just">
              <a:buFont typeface="Wingdings" pitchFamily="2" charset="2"/>
              <a:buChar char="ü"/>
            </a:pPr>
            <a:r>
              <a:rPr lang="en-US" sz="2000" dirty="0"/>
              <a:t>In this sense, the conventional OS runs only on a centralized platform. With the distribution of OS services, the distributed OS design should take a lightweight micro kernel approach like the Amoeba ,or should extend an existing OS like the DCE by extending  UNIX. The trend is to free users from most resource management duties</a:t>
            </a:r>
          </a:p>
        </p:txBody>
      </p:sp>
    </p:spTree>
  </p:cSld>
  <p:clrMapOvr>
    <a:masterClrMapping/>
  </p:clrMapOvr>
</p:sld>
</file>

<file path=ppt/slides/slide1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Department_header.jpg"/>
          <p:cNvPicPr>
            <a:picLocks noChangeAspect="1"/>
          </p:cNvPicPr>
          <p:nvPr/>
        </p:nvPicPr>
        <p:blipFill>
          <a:blip r:embed="rId2"/>
          <a:stretch>
            <a:fillRect/>
          </a:stretch>
        </p:blipFill>
        <p:spPr>
          <a:xfrm>
            <a:off x="152400" y="0"/>
            <a:ext cx="8991600" cy="1371600"/>
          </a:xfrm>
          <a:prstGeom prst="rect">
            <a:avLst/>
          </a:prstGeom>
        </p:spPr>
      </p:pic>
      <p:sp>
        <p:nvSpPr>
          <p:cNvPr id="3" name="Rectangle 2"/>
          <p:cNvSpPr/>
          <p:nvPr/>
        </p:nvSpPr>
        <p:spPr>
          <a:xfrm>
            <a:off x="0" y="1219200"/>
            <a:ext cx="8991600" cy="5632311"/>
          </a:xfrm>
          <a:prstGeom prst="rect">
            <a:avLst/>
          </a:prstGeom>
        </p:spPr>
        <p:txBody>
          <a:bodyPr wrap="square">
            <a:spAutoFit/>
          </a:bodyPr>
          <a:lstStyle/>
          <a:p>
            <a:r>
              <a:rPr lang="en-US" sz="2400" b="1" dirty="0"/>
              <a:t>1.4.2.3 MOSIX2 for Linux Clusters</a:t>
            </a:r>
          </a:p>
          <a:p>
            <a:pPr algn="just">
              <a:buFont typeface="Wingdings" pitchFamily="2" charset="2"/>
              <a:buChar char="ü"/>
            </a:pPr>
            <a:r>
              <a:rPr lang="en-US" sz="2400" b="1" dirty="0"/>
              <a:t> </a:t>
            </a:r>
            <a:r>
              <a:rPr lang="en-US" sz="2400" dirty="0"/>
              <a:t>MOSIX2 is a distributed OS, which runs with a virtualization layer in the Linux environment. </a:t>
            </a:r>
          </a:p>
          <a:p>
            <a:pPr algn="just">
              <a:buFont typeface="Wingdings" pitchFamily="2" charset="2"/>
              <a:buChar char="ü"/>
            </a:pPr>
            <a:r>
              <a:rPr lang="en-US" sz="2400" dirty="0"/>
              <a:t>This layer provides a partial single-system image to user applications.</a:t>
            </a:r>
          </a:p>
          <a:p>
            <a:pPr algn="just">
              <a:buFont typeface="Wingdings" pitchFamily="2" charset="2"/>
              <a:buChar char="ü"/>
            </a:pPr>
            <a:r>
              <a:rPr lang="en-US" sz="2400" dirty="0"/>
              <a:t>MOSIX2 supports both sequential and parallel applications, and discovers resources and migrates software processes among Linux nodes.</a:t>
            </a:r>
          </a:p>
          <a:p>
            <a:pPr algn="just">
              <a:buFont typeface="Wingdings" pitchFamily="2" charset="2"/>
              <a:buChar char="ü"/>
            </a:pPr>
            <a:r>
              <a:rPr lang="en-US" sz="2400" dirty="0"/>
              <a:t>MOSIX2 can manage a Linux cluster or a grid of multiple clusters. Flexible management of a grid allows owners of clusters to share their computational resources among multiple cluster owners.</a:t>
            </a:r>
          </a:p>
          <a:p>
            <a:pPr algn="just">
              <a:buFont typeface="Wingdings" pitchFamily="2" charset="2"/>
              <a:buChar char="ü"/>
            </a:pPr>
            <a:r>
              <a:rPr lang="en-US" sz="2400" dirty="0"/>
              <a:t> A MOSIX-enabled grid can extend indefinitely as long as trust exists among the cluster owners. </a:t>
            </a:r>
          </a:p>
          <a:p>
            <a:pPr algn="just">
              <a:buFont typeface="Wingdings" pitchFamily="2" charset="2"/>
              <a:buChar char="ü"/>
            </a:pPr>
            <a:r>
              <a:rPr lang="en-US" sz="2400" dirty="0"/>
              <a:t>The MOSIX2 is being explored for managing resources in all sorts of clusters, including Linux clusters, GPU clusters, grids, and even clouds if VMs are used. </a:t>
            </a:r>
            <a:endParaRPr lang="en-US" dirty="0"/>
          </a:p>
        </p:txBody>
      </p:sp>
    </p:spTree>
  </p:cSld>
  <p:clrMapOvr>
    <a:masterClrMapping/>
  </p:clrMapOvr>
</p:sld>
</file>

<file path=ppt/slides/slide1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Department_header.jpg"/>
          <p:cNvPicPr>
            <a:picLocks noChangeAspect="1"/>
          </p:cNvPicPr>
          <p:nvPr/>
        </p:nvPicPr>
        <p:blipFill>
          <a:blip r:embed="rId2"/>
          <a:stretch>
            <a:fillRect/>
          </a:stretch>
        </p:blipFill>
        <p:spPr>
          <a:xfrm>
            <a:off x="152400" y="0"/>
            <a:ext cx="8991600" cy="1371600"/>
          </a:xfrm>
          <a:prstGeom prst="rect">
            <a:avLst/>
          </a:prstGeom>
        </p:spPr>
      </p:pic>
      <p:sp>
        <p:nvSpPr>
          <p:cNvPr id="3" name="Rectangle 2"/>
          <p:cNvSpPr/>
          <p:nvPr/>
        </p:nvSpPr>
        <p:spPr>
          <a:xfrm>
            <a:off x="152400" y="1371600"/>
            <a:ext cx="8686800" cy="5262979"/>
          </a:xfrm>
          <a:prstGeom prst="rect">
            <a:avLst/>
          </a:prstGeom>
        </p:spPr>
        <p:txBody>
          <a:bodyPr wrap="square">
            <a:spAutoFit/>
          </a:bodyPr>
          <a:lstStyle/>
          <a:p>
            <a:pPr algn="just"/>
            <a:r>
              <a:rPr lang="en-US" sz="2400" b="1" dirty="0"/>
              <a:t>1.4.2.4 Transparency in Programming Environments</a:t>
            </a:r>
            <a:r>
              <a:rPr lang="en-US" sz="2400" dirty="0"/>
              <a:t> </a:t>
            </a:r>
          </a:p>
          <a:p>
            <a:pPr algn="just">
              <a:buFont typeface="Wingdings" pitchFamily="2" charset="2"/>
              <a:buChar char="ü"/>
            </a:pPr>
            <a:r>
              <a:rPr lang="en-US" sz="2400" dirty="0"/>
              <a:t>The user data, applications, OS, and hardware are separated into four levels. </a:t>
            </a:r>
          </a:p>
          <a:p>
            <a:pPr algn="just">
              <a:buFont typeface="Wingdings" pitchFamily="2" charset="2"/>
              <a:buChar char="ü"/>
            </a:pPr>
            <a:r>
              <a:rPr lang="en-US" sz="2400" dirty="0"/>
              <a:t>Data is owned by users, independent of the applications. </a:t>
            </a:r>
          </a:p>
          <a:p>
            <a:pPr algn="just">
              <a:buFont typeface="Wingdings" pitchFamily="2" charset="2"/>
              <a:buChar char="ü"/>
            </a:pPr>
            <a:r>
              <a:rPr lang="en-US" sz="2400" dirty="0"/>
              <a:t>The OS provides clear interfaces, standard programming interfaces, or system calls to application programmers. </a:t>
            </a:r>
          </a:p>
          <a:p>
            <a:pPr algn="just">
              <a:buFont typeface="Wingdings" pitchFamily="2" charset="2"/>
              <a:buChar char="ü"/>
            </a:pPr>
            <a:r>
              <a:rPr lang="en-US" sz="2400" dirty="0"/>
              <a:t>In future cloud infrastructure, the hardware will be separated by standard interfaces from the OS. </a:t>
            </a:r>
          </a:p>
          <a:p>
            <a:pPr algn="just">
              <a:buFont typeface="Wingdings" pitchFamily="2" charset="2"/>
              <a:buChar char="ü"/>
            </a:pPr>
            <a:r>
              <a:rPr lang="en-US" sz="2400" dirty="0"/>
              <a:t>Thus, users will be able to choose from different </a:t>
            </a:r>
            <a:r>
              <a:rPr lang="en-US" sz="2400" dirty="0" err="1"/>
              <a:t>OSes</a:t>
            </a:r>
            <a:r>
              <a:rPr lang="en-US" sz="2400" dirty="0"/>
              <a:t> on top of the hardware devices they prefer to use.</a:t>
            </a:r>
          </a:p>
          <a:p>
            <a:pPr algn="just">
              <a:buFont typeface="Wingdings" pitchFamily="2" charset="2"/>
              <a:buChar char="ü"/>
            </a:pPr>
            <a:r>
              <a:rPr lang="en-US" sz="2400" dirty="0"/>
              <a:t> To separate user data from specific application programs, users can enable cloud applications as </a:t>
            </a:r>
            <a:r>
              <a:rPr lang="en-US" sz="2400" dirty="0" err="1"/>
              <a:t>SaaS</a:t>
            </a:r>
            <a:r>
              <a:rPr lang="en-US" sz="2400" dirty="0"/>
              <a:t>. Thus, users can switch among different services. The data will not be bound to specific applications.</a:t>
            </a:r>
          </a:p>
        </p:txBody>
      </p:sp>
    </p:spTree>
  </p:cSld>
  <p:clrMapOvr>
    <a:masterClrMapping/>
  </p:clrMapOvr>
</p:sld>
</file>

<file path=ppt/slides/slide1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Department_header.jpg"/>
          <p:cNvPicPr>
            <a:picLocks noChangeAspect="1"/>
          </p:cNvPicPr>
          <p:nvPr/>
        </p:nvPicPr>
        <p:blipFill>
          <a:blip r:embed="rId2"/>
          <a:stretch>
            <a:fillRect/>
          </a:stretch>
        </p:blipFill>
        <p:spPr>
          <a:xfrm>
            <a:off x="152400" y="0"/>
            <a:ext cx="8991600" cy="1371600"/>
          </a:xfrm>
          <a:prstGeom prst="rect">
            <a:avLst/>
          </a:prstGeom>
        </p:spPr>
      </p:pic>
      <p:pic>
        <p:nvPicPr>
          <p:cNvPr id="2050" name="Picture 2"/>
          <p:cNvPicPr>
            <a:picLocks noChangeAspect="1" noChangeArrowheads="1"/>
          </p:cNvPicPr>
          <p:nvPr/>
        </p:nvPicPr>
        <p:blipFill>
          <a:blip r:embed="rId3"/>
          <a:srcRect/>
          <a:stretch>
            <a:fillRect/>
          </a:stretch>
        </p:blipFill>
        <p:spPr bwMode="auto">
          <a:xfrm>
            <a:off x="0" y="1447800"/>
            <a:ext cx="8664229" cy="5105400"/>
          </a:xfrm>
          <a:prstGeom prst="rect">
            <a:avLst/>
          </a:prstGeom>
          <a:noFill/>
          <a:ln w="9525">
            <a:noFill/>
            <a:miter lim="800000"/>
            <a:headEnd/>
            <a:tailEnd/>
          </a:ln>
          <a:effectLst/>
        </p:spPr>
      </p:pic>
    </p:spTree>
  </p:cSld>
  <p:clrMapOvr>
    <a:masterClrMapping/>
  </p:clrMapOvr>
</p:sld>
</file>

<file path=ppt/slides/slide1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Department_header.jpg"/>
          <p:cNvPicPr>
            <a:picLocks noChangeAspect="1"/>
          </p:cNvPicPr>
          <p:nvPr/>
        </p:nvPicPr>
        <p:blipFill>
          <a:blip r:embed="rId2"/>
          <a:stretch>
            <a:fillRect/>
          </a:stretch>
        </p:blipFill>
        <p:spPr>
          <a:xfrm>
            <a:off x="152400" y="0"/>
            <a:ext cx="8991600" cy="1371600"/>
          </a:xfrm>
          <a:prstGeom prst="rect">
            <a:avLst/>
          </a:prstGeom>
        </p:spPr>
      </p:pic>
      <p:sp>
        <p:nvSpPr>
          <p:cNvPr id="3" name="Rectangle 2"/>
          <p:cNvSpPr/>
          <p:nvPr/>
        </p:nvSpPr>
        <p:spPr>
          <a:xfrm>
            <a:off x="533400" y="1447801"/>
            <a:ext cx="8229600" cy="461665"/>
          </a:xfrm>
          <a:prstGeom prst="rect">
            <a:avLst/>
          </a:prstGeom>
        </p:spPr>
        <p:txBody>
          <a:bodyPr wrap="square">
            <a:spAutoFit/>
          </a:bodyPr>
          <a:lstStyle/>
          <a:p>
            <a:r>
              <a:rPr lang="en-US" sz="2400" b="1" dirty="0"/>
              <a:t>1.4.3 Parallel and Distributed Programming Models</a:t>
            </a:r>
          </a:p>
        </p:txBody>
      </p:sp>
      <p:pic>
        <p:nvPicPr>
          <p:cNvPr id="3074" name="Picture 2"/>
          <p:cNvPicPr>
            <a:picLocks noChangeAspect="1" noChangeArrowheads="1"/>
          </p:cNvPicPr>
          <p:nvPr/>
        </p:nvPicPr>
        <p:blipFill>
          <a:blip r:embed="rId3"/>
          <a:srcRect/>
          <a:stretch>
            <a:fillRect/>
          </a:stretch>
        </p:blipFill>
        <p:spPr bwMode="auto">
          <a:xfrm>
            <a:off x="228600" y="2209800"/>
            <a:ext cx="8681090" cy="3933825"/>
          </a:xfrm>
          <a:prstGeom prst="rect">
            <a:avLst/>
          </a:prstGeom>
          <a:noFill/>
          <a:ln w="9525">
            <a:noFill/>
            <a:miter lim="800000"/>
            <a:headEnd/>
            <a:tailEnd/>
          </a:ln>
          <a:effectLst/>
        </p:spPr>
      </p:pic>
    </p:spTree>
  </p:cSld>
  <p:clrMapOvr>
    <a:masterClrMapping/>
  </p:clrMapOvr>
</p:sld>
</file>

<file path=ppt/slides/slide1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Department_header.jpg"/>
          <p:cNvPicPr>
            <a:picLocks noChangeAspect="1"/>
          </p:cNvPicPr>
          <p:nvPr/>
        </p:nvPicPr>
        <p:blipFill>
          <a:blip r:embed="rId2"/>
          <a:stretch>
            <a:fillRect/>
          </a:stretch>
        </p:blipFill>
        <p:spPr>
          <a:xfrm>
            <a:off x="152400" y="0"/>
            <a:ext cx="8991600" cy="1371600"/>
          </a:xfrm>
          <a:prstGeom prst="rect">
            <a:avLst/>
          </a:prstGeom>
        </p:spPr>
      </p:pic>
      <p:sp>
        <p:nvSpPr>
          <p:cNvPr id="3" name="Rectangle 2"/>
          <p:cNvSpPr/>
          <p:nvPr/>
        </p:nvSpPr>
        <p:spPr>
          <a:xfrm>
            <a:off x="304800" y="1219200"/>
            <a:ext cx="8610600" cy="5984021"/>
          </a:xfrm>
          <a:prstGeom prst="rect">
            <a:avLst/>
          </a:prstGeom>
        </p:spPr>
        <p:txBody>
          <a:bodyPr wrap="square">
            <a:spAutoFit/>
          </a:bodyPr>
          <a:lstStyle/>
          <a:p>
            <a:pPr algn="just"/>
            <a:r>
              <a:rPr lang="en-US" sz="3200" b="1" dirty="0"/>
              <a:t>1.4.3.1 Message-Passing Interface (MPI) </a:t>
            </a:r>
          </a:p>
          <a:p>
            <a:pPr algn="just">
              <a:buFont typeface="Wingdings" pitchFamily="2" charset="2"/>
              <a:buChar char="ü"/>
            </a:pPr>
            <a:r>
              <a:rPr lang="en-US" sz="2800" dirty="0"/>
              <a:t>This is the primary programming standard used to develop parallel and concurrent programs to run on a distributed system.</a:t>
            </a:r>
          </a:p>
          <a:p>
            <a:pPr algn="just">
              <a:buFont typeface="Wingdings" pitchFamily="2" charset="2"/>
              <a:buChar char="ü"/>
            </a:pPr>
            <a:r>
              <a:rPr lang="en-US" sz="2800" dirty="0"/>
              <a:t>MPI is essentially a library of subprograms that can be called from C or FORTRAN to write parallel programs running on a distributed system. </a:t>
            </a:r>
          </a:p>
          <a:p>
            <a:pPr algn="just">
              <a:buFont typeface="Wingdings" pitchFamily="2" charset="2"/>
              <a:buChar char="ü"/>
            </a:pPr>
            <a:r>
              <a:rPr lang="en-US" sz="2800" dirty="0"/>
              <a:t>The idea is to embody clusters, grid systems, and P2P systems with upgraded web services and utility computing applications. Besides MPI, distributed programming can be also supported with low-level primitives such as the Parallel Virtual Machine (PVM).</a:t>
            </a:r>
          </a:p>
          <a:p>
            <a:pPr algn="just">
              <a:buFont typeface="Wingdings" pitchFamily="2" charset="2"/>
              <a:buChar char="ü"/>
            </a:pPr>
            <a:r>
              <a:rPr lang="en-US" sz="2800" dirty="0"/>
              <a:t>Both MPI and PVM are described in Hwang and </a:t>
            </a:r>
            <a:r>
              <a:rPr lang="en-US" sz="2800" dirty="0" err="1"/>
              <a:t>Xu</a:t>
            </a:r>
            <a:r>
              <a:rPr lang="en-US" sz="2800" dirty="0"/>
              <a:t>.</a:t>
            </a:r>
          </a:p>
        </p:txBody>
      </p:sp>
    </p:spTree>
  </p:cSld>
  <p:clrMapOvr>
    <a:masterClrMapping/>
  </p:clrMapOvr>
</p:sld>
</file>

<file path=ppt/slides/slide1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Department_header.jpg"/>
          <p:cNvPicPr>
            <a:picLocks noChangeAspect="1"/>
          </p:cNvPicPr>
          <p:nvPr/>
        </p:nvPicPr>
        <p:blipFill>
          <a:blip r:embed="rId2"/>
          <a:stretch>
            <a:fillRect/>
          </a:stretch>
        </p:blipFill>
        <p:spPr>
          <a:xfrm>
            <a:off x="152400" y="0"/>
            <a:ext cx="8991600" cy="1371600"/>
          </a:xfrm>
          <a:prstGeom prst="rect">
            <a:avLst/>
          </a:prstGeom>
        </p:spPr>
      </p:pic>
      <p:sp>
        <p:nvSpPr>
          <p:cNvPr id="3" name="Rectangle 2"/>
          <p:cNvSpPr/>
          <p:nvPr/>
        </p:nvSpPr>
        <p:spPr>
          <a:xfrm>
            <a:off x="228600" y="1102578"/>
            <a:ext cx="8915400" cy="5755422"/>
          </a:xfrm>
          <a:prstGeom prst="rect">
            <a:avLst/>
          </a:prstGeom>
        </p:spPr>
        <p:txBody>
          <a:bodyPr wrap="square">
            <a:spAutoFit/>
          </a:bodyPr>
          <a:lstStyle/>
          <a:p>
            <a:pPr algn="just"/>
            <a:r>
              <a:rPr lang="en-US" sz="3200" b="1" dirty="0"/>
              <a:t>1.4.3.2 </a:t>
            </a:r>
            <a:r>
              <a:rPr lang="en-US" sz="3200" b="1" dirty="0" err="1"/>
              <a:t>MapReduce</a:t>
            </a:r>
            <a:endParaRPr lang="en-US" sz="3200" b="1" dirty="0"/>
          </a:p>
          <a:p>
            <a:pPr algn="just">
              <a:buFont typeface="Wingdings" pitchFamily="2" charset="2"/>
              <a:buChar char="ü"/>
            </a:pPr>
            <a:r>
              <a:rPr lang="en-US" sz="2400" dirty="0"/>
              <a:t> This is a web programming model for scalable data processing on large clusters over large data sets. </a:t>
            </a:r>
          </a:p>
          <a:p>
            <a:pPr algn="just">
              <a:buFont typeface="Wingdings" pitchFamily="2" charset="2"/>
              <a:buChar char="ü"/>
            </a:pPr>
            <a:r>
              <a:rPr lang="en-US" sz="2400" dirty="0"/>
              <a:t>The model is applied mainly in web-scale search and cloud computing applications.</a:t>
            </a:r>
          </a:p>
          <a:p>
            <a:pPr algn="just">
              <a:buFont typeface="Wingdings" pitchFamily="2" charset="2"/>
              <a:buChar char="ü"/>
            </a:pPr>
            <a:r>
              <a:rPr lang="en-US" sz="2400" dirty="0"/>
              <a:t> The user specifies a Map function to generate a set of intermediate key/value pairs. Then the user applies a Reduce function to merge all intermediate values with the same intermediate key. </a:t>
            </a:r>
          </a:p>
          <a:p>
            <a:pPr algn="just">
              <a:buFont typeface="Wingdings" pitchFamily="2" charset="2"/>
              <a:buChar char="ü"/>
            </a:pPr>
            <a:r>
              <a:rPr lang="en-US" sz="2400" dirty="0" err="1"/>
              <a:t>MapReduce</a:t>
            </a:r>
            <a:r>
              <a:rPr lang="en-US" sz="2400" dirty="0"/>
              <a:t> is highly scalable to explore high degrees of parallelism at different job levels. </a:t>
            </a:r>
          </a:p>
          <a:p>
            <a:pPr algn="just">
              <a:buFont typeface="Wingdings" pitchFamily="2" charset="2"/>
              <a:buChar char="ü"/>
            </a:pPr>
            <a:r>
              <a:rPr lang="en-US" sz="2400" dirty="0"/>
              <a:t>A typical </a:t>
            </a:r>
            <a:r>
              <a:rPr lang="en-US" sz="2400" dirty="0" err="1"/>
              <a:t>MapReduce</a:t>
            </a:r>
            <a:r>
              <a:rPr lang="en-US" sz="2400" dirty="0"/>
              <a:t> computation process can handle terabytes of data on tens of thousands or more client machines. Hundreds of </a:t>
            </a:r>
            <a:r>
              <a:rPr lang="en-US" sz="2400" dirty="0" err="1"/>
              <a:t>MapReduce</a:t>
            </a:r>
            <a:r>
              <a:rPr lang="en-US" sz="2400" dirty="0"/>
              <a:t> programs can be executed simultaneously; in fact, thousands of </a:t>
            </a:r>
            <a:r>
              <a:rPr lang="en-US" sz="2400" dirty="0" err="1"/>
              <a:t>MapRe</a:t>
            </a:r>
            <a:r>
              <a:rPr lang="en-US" sz="2400" dirty="0"/>
              <a:t> duce jobs are executed on Google’s clusters every day.</a:t>
            </a:r>
          </a:p>
        </p:txBody>
      </p:sp>
    </p:spTree>
  </p:cSld>
  <p:clrMapOvr>
    <a:masterClrMapping/>
  </p:clrMapOvr>
</p:sld>
</file>

<file path=ppt/slides/slide1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Department_header.jpg"/>
          <p:cNvPicPr>
            <a:picLocks noChangeAspect="1"/>
          </p:cNvPicPr>
          <p:nvPr/>
        </p:nvPicPr>
        <p:blipFill>
          <a:blip r:embed="rId2"/>
          <a:stretch>
            <a:fillRect/>
          </a:stretch>
        </p:blipFill>
        <p:spPr>
          <a:xfrm>
            <a:off x="152400" y="0"/>
            <a:ext cx="8991600" cy="1371600"/>
          </a:xfrm>
          <a:prstGeom prst="rect">
            <a:avLst/>
          </a:prstGeom>
        </p:spPr>
      </p:pic>
      <p:sp>
        <p:nvSpPr>
          <p:cNvPr id="3" name="Rectangle 2"/>
          <p:cNvSpPr/>
          <p:nvPr/>
        </p:nvSpPr>
        <p:spPr>
          <a:xfrm>
            <a:off x="304800" y="1295400"/>
            <a:ext cx="8686800" cy="5324535"/>
          </a:xfrm>
          <a:prstGeom prst="rect">
            <a:avLst/>
          </a:prstGeom>
        </p:spPr>
        <p:txBody>
          <a:bodyPr wrap="square">
            <a:spAutoFit/>
          </a:bodyPr>
          <a:lstStyle/>
          <a:p>
            <a:pPr algn="just"/>
            <a:r>
              <a:rPr lang="en-US" sz="2800" b="1" dirty="0"/>
              <a:t>1.4.3.3 </a:t>
            </a:r>
            <a:r>
              <a:rPr lang="en-US" sz="2800" b="1" dirty="0" err="1"/>
              <a:t>Hadoop</a:t>
            </a:r>
            <a:r>
              <a:rPr lang="en-US" sz="2800" b="1" dirty="0"/>
              <a:t> Library </a:t>
            </a:r>
          </a:p>
          <a:p>
            <a:pPr algn="just">
              <a:buFont typeface="Wingdings" pitchFamily="2" charset="2"/>
              <a:buChar char="ü"/>
            </a:pPr>
            <a:r>
              <a:rPr lang="en-US" sz="2400" dirty="0" err="1"/>
              <a:t>Hadoop</a:t>
            </a:r>
            <a:r>
              <a:rPr lang="en-US" sz="2400" dirty="0"/>
              <a:t> offers a software platform that was originally developed by a Yahoo! group. </a:t>
            </a:r>
          </a:p>
          <a:p>
            <a:pPr algn="just">
              <a:buFont typeface="Wingdings" pitchFamily="2" charset="2"/>
              <a:buChar char="ü"/>
            </a:pPr>
            <a:r>
              <a:rPr lang="en-US" sz="2400" dirty="0"/>
              <a:t>The pack age enables users to write and run applications over vast amounts of distributed data. </a:t>
            </a:r>
          </a:p>
          <a:p>
            <a:pPr algn="just">
              <a:buFont typeface="Wingdings" pitchFamily="2" charset="2"/>
              <a:buChar char="ü"/>
            </a:pPr>
            <a:r>
              <a:rPr lang="en-US" sz="2400" dirty="0"/>
              <a:t>Users can easily scale </a:t>
            </a:r>
            <a:r>
              <a:rPr lang="en-US" sz="2400" dirty="0" err="1"/>
              <a:t>Hadoop</a:t>
            </a:r>
            <a:r>
              <a:rPr lang="en-US" sz="2400" dirty="0"/>
              <a:t> to store and process </a:t>
            </a:r>
            <a:r>
              <a:rPr lang="en-US" sz="2400" dirty="0" err="1"/>
              <a:t>petabytes</a:t>
            </a:r>
            <a:r>
              <a:rPr lang="en-US" sz="2400" dirty="0"/>
              <a:t> of data in the web space.</a:t>
            </a:r>
          </a:p>
          <a:p>
            <a:pPr algn="just">
              <a:buFont typeface="Wingdings" pitchFamily="2" charset="2"/>
              <a:buChar char="ü"/>
            </a:pPr>
            <a:r>
              <a:rPr lang="en-US" sz="2400" dirty="0"/>
              <a:t> Also, </a:t>
            </a:r>
            <a:r>
              <a:rPr lang="en-US" sz="2400" dirty="0" err="1"/>
              <a:t>Hadoop</a:t>
            </a:r>
            <a:r>
              <a:rPr lang="en-US" sz="2400" dirty="0"/>
              <a:t> is economical in that it comes with an open source version of </a:t>
            </a:r>
            <a:r>
              <a:rPr lang="en-US" sz="2400" dirty="0" err="1"/>
              <a:t>MapReduce</a:t>
            </a:r>
            <a:r>
              <a:rPr lang="en-US" sz="2400" dirty="0"/>
              <a:t> that minimizes overhead in task spawning and massive data communication. </a:t>
            </a:r>
          </a:p>
          <a:p>
            <a:pPr algn="just">
              <a:buFont typeface="Wingdings" pitchFamily="2" charset="2"/>
              <a:buChar char="ü"/>
            </a:pPr>
            <a:r>
              <a:rPr lang="en-US" sz="2400" dirty="0"/>
              <a:t>It is efficient, as it processes data with a high degree of parallelism across a large number of commodity nodes, and it is reliable in that it automatically keeps multiple data copies to facilitate redeployment of computing tasks upon unexpected system failures.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81000" y="1371600"/>
            <a:ext cx="8229600" cy="4754563"/>
          </a:xfrm>
        </p:spPr>
        <p:txBody>
          <a:bodyPr>
            <a:noAutofit/>
          </a:bodyPr>
          <a:lstStyle/>
          <a:p>
            <a:pPr algn="just"/>
            <a:r>
              <a:rPr lang="en-US" sz="2400" dirty="0"/>
              <a:t>As an alternative to the preceding terms, some in the high-tech community prefer the term </a:t>
            </a:r>
            <a:r>
              <a:rPr lang="en-US" sz="2400" dirty="0">
                <a:solidFill>
                  <a:srgbClr val="FF0000"/>
                </a:solidFill>
              </a:rPr>
              <a:t>con current computing or concurrent programming</a:t>
            </a:r>
            <a:r>
              <a:rPr lang="en-US" sz="2400" dirty="0"/>
              <a:t>. These terms typically refer to the union of parallel computing and distributing computing, although biased practitioners may interpret them differently. </a:t>
            </a:r>
          </a:p>
          <a:p>
            <a:pPr algn="just"/>
            <a:r>
              <a:rPr lang="en-US" sz="2400" dirty="0">
                <a:solidFill>
                  <a:srgbClr val="FF0000"/>
                </a:solidFill>
              </a:rPr>
              <a:t>Ubiquitous computing </a:t>
            </a:r>
            <a:r>
              <a:rPr lang="en-US" sz="2400" dirty="0"/>
              <a:t>refers to computing with pervasive devices at any place and time using wired or wireless communication. The Internet of Things (</a:t>
            </a:r>
            <a:r>
              <a:rPr lang="en-US" sz="2400" dirty="0" err="1"/>
              <a:t>IoT</a:t>
            </a:r>
            <a:r>
              <a:rPr lang="en-US" sz="2400" dirty="0"/>
              <a:t>) is a networked connection of everyday objects including computers, sensors, humans, etc. The </a:t>
            </a:r>
            <a:r>
              <a:rPr lang="en-US" sz="2400" dirty="0" err="1"/>
              <a:t>IoT</a:t>
            </a:r>
            <a:r>
              <a:rPr lang="en-US" sz="2400" dirty="0"/>
              <a:t> is supported by Internet clouds to achieve ubiquitous computing with any object at any place and time. </a:t>
            </a:r>
          </a:p>
          <a:p>
            <a:pPr algn="just"/>
            <a:r>
              <a:rPr lang="en-US" sz="2400" dirty="0"/>
              <a:t>Finally, the term </a:t>
            </a:r>
            <a:r>
              <a:rPr lang="en-US" sz="2400" dirty="0">
                <a:solidFill>
                  <a:srgbClr val="FF0000"/>
                </a:solidFill>
              </a:rPr>
              <a:t>Internet computing </a:t>
            </a:r>
            <a:r>
              <a:rPr lang="en-US" sz="2400" dirty="0"/>
              <a:t>is even broader and covers all computing paradigms over the Internet. </a:t>
            </a:r>
          </a:p>
        </p:txBody>
      </p:sp>
      <p:pic>
        <p:nvPicPr>
          <p:cNvPr id="7" name="Picture 6" descr="Department_header.jpg"/>
          <p:cNvPicPr>
            <a:picLocks noChangeAspect="1"/>
          </p:cNvPicPr>
          <p:nvPr/>
        </p:nvPicPr>
        <p:blipFill>
          <a:blip r:embed="rId2"/>
          <a:stretch>
            <a:fillRect/>
          </a:stretch>
        </p:blipFill>
        <p:spPr>
          <a:xfrm>
            <a:off x="304800" y="0"/>
            <a:ext cx="8534400" cy="1371600"/>
          </a:xfrm>
          <a:prstGeom prst="rect">
            <a:avLst/>
          </a:prstGeom>
        </p:spPr>
      </p:pic>
    </p:spTree>
  </p:cSld>
  <p:clrMapOvr>
    <a:masterClrMapping/>
  </p:clrMapOvr>
</p:sld>
</file>

<file path=ppt/slides/slide1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Department_header.jpg"/>
          <p:cNvPicPr>
            <a:picLocks noChangeAspect="1"/>
          </p:cNvPicPr>
          <p:nvPr/>
        </p:nvPicPr>
        <p:blipFill>
          <a:blip r:embed="rId2"/>
          <a:stretch>
            <a:fillRect/>
          </a:stretch>
        </p:blipFill>
        <p:spPr>
          <a:xfrm>
            <a:off x="152400" y="0"/>
            <a:ext cx="8991600" cy="1371600"/>
          </a:xfrm>
          <a:prstGeom prst="rect">
            <a:avLst/>
          </a:prstGeom>
        </p:spPr>
      </p:pic>
      <p:sp>
        <p:nvSpPr>
          <p:cNvPr id="3" name="Rectangle 2"/>
          <p:cNvSpPr/>
          <p:nvPr/>
        </p:nvSpPr>
        <p:spPr>
          <a:xfrm>
            <a:off x="381000" y="1582341"/>
            <a:ext cx="8763000" cy="4462760"/>
          </a:xfrm>
          <a:prstGeom prst="rect">
            <a:avLst/>
          </a:prstGeom>
        </p:spPr>
        <p:txBody>
          <a:bodyPr wrap="square">
            <a:spAutoFit/>
          </a:bodyPr>
          <a:lstStyle/>
          <a:p>
            <a:pPr algn="just"/>
            <a:r>
              <a:rPr lang="en-US" sz="3200" b="1" dirty="0"/>
              <a:t>1.4.3.4 Open Grid Services Architecture (OGSA) </a:t>
            </a:r>
          </a:p>
          <a:p>
            <a:pPr algn="just">
              <a:buFont typeface="Wingdings" pitchFamily="2" charset="2"/>
              <a:buChar char="§"/>
            </a:pPr>
            <a:r>
              <a:rPr lang="en-US" sz="2800" dirty="0"/>
              <a:t>The development of grid infrastructure is driven by large-scale distributed computing applications. </a:t>
            </a:r>
          </a:p>
          <a:p>
            <a:pPr algn="just">
              <a:buFont typeface="Wingdings" pitchFamily="2" charset="2"/>
              <a:buChar char="§"/>
            </a:pPr>
            <a:r>
              <a:rPr lang="en-US" sz="2800" dirty="0"/>
              <a:t>These applications must count on a high degree of resource and data sharing. </a:t>
            </a:r>
          </a:p>
          <a:p>
            <a:pPr algn="just">
              <a:buFont typeface="Wingdings" pitchFamily="2" charset="2"/>
              <a:buChar char="§"/>
            </a:pPr>
            <a:r>
              <a:rPr lang="en-US" sz="2800" dirty="0"/>
              <a:t>Genesis II is a realization of OGSA. </a:t>
            </a:r>
          </a:p>
          <a:p>
            <a:pPr algn="just">
              <a:buFont typeface="Wingdings" pitchFamily="2" charset="2"/>
              <a:buChar char="§"/>
            </a:pPr>
            <a:r>
              <a:rPr lang="en-US" sz="2800" dirty="0"/>
              <a:t>Key features include a distributed execution environment, Public Key Infrastructure (PKI) services using a local certificate authority (CA), trust management, and security policies in grid computing</a:t>
            </a:r>
          </a:p>
        </p:txBody>
      </p:sp>
    </p:spTree>
  </p:cSld>
  <p:clrMapOvr>
    <a:masterClrMapping/>
  </p:clrMapOvr>
</p:sld>
</file>

<file path=ppt/slides/slide1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Department_header.jpg"/>
          <p:cNvPicPr>
            <a:picLocks noChangeAspect="1"/>
          </p:cNvPicPr>
          <p:nvPr/>
        </p:nvPicPr>
        <p:blipFill>
          <a:blip r:embed="rId2"/>
          <a:stretch>
            <a:fillRect/>
          </a:stretch>
        </p:blipFill>
        <p:spPr>
          <a:xfrm>
            <a:off x="152400" y="0"/>
            <a:ext cx="8991600" cy="1371600"/>
          </a:xfrm>
          <a:prstGeom prst="rect">
            <a:avLst/>
          </a:prstGeom>
        </p:spPr>
      </p:pic>
      <p:sp>
        <p:nvSpPr>
          <p:cNvPr id="5" name="Rectangle 4"/>
          <p:cNvSpPr/>
          <p:nvPr/>
        </p:nvSpPr>
        <p:spPr>
          <a:xfrm>
            <a:off x="228600" y="1305342"/>
            <a:ext cx="8305800" cy="5324535"/>
          </a:xfrm>
          <a:prstGeom prst="rect">
            <a:avLst/>
          </a:prstGeom>
        </p:spPr>
        <p:txBody>
          <a:bodyPr wrap="square">
            <a:spAutoFit/>
          </a:bodyPr>
          <a:lstStyle/>
          <a:p>
            <a:pPr algn="just"/>
            <a:r>
              <a:rPr lang="en-US" sz="3200" b="1" dirty="0"/>
              <a:t>1.4.3.5 </a:t>
            </a:r>
            <a:r>
              <a:rPr lang="en-US" sz="3200" b="1" dirty="0" err="1"/>
              <a:t>Globus</a:t>
            </a:r>
            <a:r>
              <a:rPr lang="en-US" sz="3200" b="1" dirty="0"/>
              <a:t> Toolkits and Extensions </a:t>
            </a:r>
          </a:p>
          <a:p>
            <a:pPr algn="just">
              <a:buFont typeface="Wingdings" pitchFamily="2" charset="2"/>
              <a:buChar char="ü"/>
            </a:pPr>
            <a:r>
              <a:rPr lang="en-US" sz="2800" dirty="0" err="1"/>
              <a:t>Globus</a:t>
            </a:r>
            <a:r>
              <a:rPr lang="en-US" sz="2800" dirty="0"/>
              <a:t> is a middleware library jointly developed by the U.S. Argonne National Laboratory and USC Information Science Institute over the past decade. </a:t>
            </a:r>
          </a:p>
          <a:p>
            <a:pPr algn="just">
              <a:buFont typeface="Wingdings" pitchFamily="2" charset="2"/>
              <a:buChar char="ü"/>
            </a:pPr>
            <a:r>
              <a:rPr lang="en-US" sz="2800" dirty="0"/>
              <a:t>This library implements some of the OGSA standards for resource discovery, allocation, and security enforcement in a grid environment.</a:t>
            </a:r>
          </a:p>
          <a:p>
            <a:pPr algn="just">
              <a:buFont typeface="Wingdings" pitchFamily="2" charset="2"/>
              <a:buChar char="ü"/>
            </a:pPr>
            <a:r>
              <a:rPr lang="en-US" sz="2800" dirty="0"/>
              <a:t> The </a:t>
            </a:r>
            <a:r>
              <a:rPr lang="en-US" sz="2800" dirty="0" err="1"/>
              <a:t>Globus</a:t>
            </a:r>
            <a:r>
              <a:rPr lang="en-US" sz="2800" dirty="0"/>
              <a:t> packages support multisite mutual authentication with PKI certificates.</a:t>
            </a:r>
          </a:p>
          <a:p>
            <a:pPr algn="just">
              <a:buFont typeface="Wingdings" pitchFamily="2" charset="2"/>
              <a:buChar char="ü"/>
            </a:pPr>
            <a:r>
              <a:rPr lang="en-US" sz="2800" dirty="0"/>
              <a:t> The current version of </a:t>
            </a:r>
            <a:r>
              <a:rPr lang="en-US" sz="2800" dirty="0" err="1"/>
              <a:t>Globus</a:t>
            </a:r>
            <a:r>
              <a:rPr lang="en-US" sz="2800" dirty="0"/>
              <a:t>, GT 4, has been in use since 2008. In addition, IBM has extended </a:t>
            </a:r>
            <a:r>
              <a:rPr lang="en-US" sz="2800" dirty="0" err="1"/>
              <a:t>Globus</a:t>
            </a:r>
            <a:r>
              <a:rPr lang="en-US" sz="2800" dirty="0"/>
              <a:t> for business applications. </a:t>
            </a:r>
          </a:p>
        </p:txBody>
      </p:sp>
    </p:spTree>
  </p:cSld>
  <p:clrMapOvr>
    <a:masterClrMapping/>
  </p:clrMapOvr>
</p:sld>
</file>

<file path=ppt/slides/slide1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Department_header.jpg"/>
          <p:cNvPicPr>
            <a:picLocks noChangeAspect="1"/>
          </p:cNvPicPr>
          <p:nvPr/>
        </p:nvPicPr>
        <p:blipFill>
          <a:blip r:embed="rId2"/>
          <a:stretch>
            <a:fillRect/>
          </a:stretch>
        </p:blipFill>
        <p:spPr>
          <a:xfrm>
            <a:off x="152400" y="0"/>
            <a:ext cx="8991600" cy="1371600"/>
          </a:xfrm>
          <a:prstGeom prst="rect">
            <a:avLst/>
          </a:prstGeom>
        </p:spPr>
      </p:pic>
      <p:sp>
        <p:nvSpPr>
          <p:cNvPr id="6" name="Rectangle 5"/>
          <p:cNvSpPr/>
          <p:nvPr/>
        </p:nvSpPr>
        <p:spPr>
          <a:xfrm>
            <a:off x="228600" y="1447801"/>
            <a:ext cx="8610600" cy="523220"/>
          </a:xfrm>
          <a:prstGeom prst="rect">
            <a:avLst/>
          </a:prstGeom>
        </p:spPr>
        <p:txBody>
          <a:bodyPr wrap="square">
            <a:spAutoFit/>
          </a:bodyPr>
          <a:lstStyle/>
          <a:p>
            <a:r>
              <a:rPr lang="en-US" sz="2800" b="1" dirty="0"/>
              <a:t>1.5 PERFORMANCE, SECURITY, AND ENERGY EFFICIENCY</a:t>
            </a:r>
          </a:p>
        </p:txBody>
      </p:sp>
      <p:sp>
        <p:nvSpPr>
          <p:cNvPr id="7" name="Rectangle 6"/>
          <p:cNvSpPr/>
          <p:nvPr/>
        </p:nvSpPr>
        <p:spPr>
          <a:xfrm>
            <a:off x="228600" y="1981200"/>
            <a:ext cx="8610600" cy="4585871"/>
          </a:xfrm>
          <a:prstGeom prst="rect">
            <a:avLst/>
          </a:prstGeom>
        </p:spPr>
        <p:txBody>
          <a:bodyPr wrap="square">
            <a:spAutoFit/>
          </a:bodyPr>
          <a:lstStyle/>
          <a:p>
            <a:pPr algn="just"/>
            <a:r>
              <a:rPr lang="en-US" sz="2800" b="1" dirty="0"/>
              <a:t>1.5.1.1 Performance Metrics </a:t>
            </a:r>
          </a:p>
          <a:p>
            <a:pPr algn="just">
              <a:buFont typeface="Wingdings" pitchFamily="2" charset="2"/>
              <a:buChar char="ü"/>
            </a:pPr>
            <a:r>
              <a:rPr lang="en-US" sz="2400" dirty="0"/>
              <a:t> In a distributed system, performance is attributed to a large number of factors. </a:t>
            </a:r>
          </a:p>
          <a:p>
            <a:pPr algn="just">
              <a:buFont typeface="Wingdings" pitchFamily="2" charset="2"/>
              <a:buChar char="ü"/>
            </a:pPr>
            <a:r>
              <a:rPr lang="en-US" sz="2400" dirty="0"/>
              <a:t>System throughput is often measured in MIPS, </a:t>
            </a:r>
            <a:r>
              <a:rPr lang="en-US" sz="2400" dirty="0" err="1"/>
              <a:t>Tflops</a:t>
            </a:r>
            <a:r>
              <a:rPr lang="en-US" sz="2400" dirty="0"/>
              <a:t>  or TPS . </a:t>
            </a:r>
          </a:p>
          <a:p>
            <a:pPr algn="just">
              <a:buFont typeface="Wingdings" pitchFamily="2" charset="2"/>
              <a:buChar char="ü"/>
            </a:pPr>
            <a:r>
              <a:rPr lang="en-US" sz="2400" dirty="0"/>
              <a:t>Other measures include job response time and network latency.</a:t>
            </a:r>
          </a:p>
          <a:p>
            <a:pPr algn="just">
              <a:buFont typeface="Wingdings" pitchFamily="2" charset="2"/>
              <a:buChar char="ü"/>
            </a:pPr>
            <a:r>
              <a:rPr lang="en-US" sz="2400" dirty="0"/>
              <a:t>An interconnection network that has low latency and high bandwidth is preferred. </a:t>
            </a:r>
          </a:p>
          <a:p>
            <a:pPr algn="just">
              <a:buFont typeface="Wingdings" pitchFamily="2" charset="2"/>
              <a:buChar char="ü"/>
            </a:pPr>
            <a:r>
              <a:rPr lang="en-US" sz="2400" dirty="0"/>
              <a:t>System overhead is often attributed to OS boot time, compile time, I/O data rate, and the runtime support system used. </a:t>
            </a:r>
          </a:p>
          <a:p>
            <a:pPr algn="just">
              <a:buFont typeface="Wingdings" pitchFamily="2" charset="2"/>
              <a:buChar char="ü"/>
            </a:pPr>
            <a:r>
              <a:rPr lang="en-US" sz="2400" dirty="0"/>
              <a:t>Other performance-related metrics include the </a:t>
            </a:r>
            <a:r>
              <a:rPr lang="en-US" sz="2400" dirty="0" err="1"/>
              <a:t>QoS</a:t>
            </a:r>
            <a:r>
              <a:rPr lang="en-US" sz="2400" dirty="0"/>
              <a:t> for Internet and web services; system availability and dependability; and security resilience for system defense against network attacks.</a:t>
            </a:r>
          </a:p>
        </p:txBody>
      </p:sp>
    </p:spTree>
  </p:cSld>
  <p:clrMapOvr>
    <a:masterClrMapping/>
  </p:clrMapOvr>
</p:sld>
</file>

<file path=ppt/slides/slide1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Department_header.jpg"/>
          <p:cNvPicPr>
            <a:picLocks noChangeAspect="1"/>
          </p:cNvPicPr>
          <p:nvPr/>
        </p:nvPicPr>
        <p:blipFill>
          <a:blip r:embed="rId2"/>
          <a:stretch>
            <a:fillRect/>
          </a:stretch>
        </p:blipFill>
        <p:spPr>
          <a:xfrm>
            <a:off x="152400" y="0"/>
            <a:ext cx="8991600" cy="1371600"/>
          </a:xfrm>
          <a:prstGeom prst="rect">
            <a:avLst/>
          </a:prstGeom>
        </p:spPr>
      </p:pic>
      <p:sp>
        <p:nvSpPr>
          <p:cNvPr id="5" name="Rectangle 4"/>
          <p:cNvSpPr/>
          <p:nvPr/>
        </p:nvSpPr>
        <p:spPr>
          <a:xfrm>
            <a:off x="228600" y="1859340"/>
            <a:ext cx="8686800" cy="4832092"/>
          </a:xfrm>
          <a:prstGeom prst="rect">
            <a:avLst/>
          </a:prstGeom>
        </p:spPr>
        <p:txBody>
          <a:bodyPr wrap="square">
            <a:spAutoFit/>
          </a:bodyPr>
          <a:lstStyle/>
          <a:p>
            <a:pPr algn="just"/>
            <a:r>
              <a:rPr lang="en-US" sz="2800" b="1" dirty="0"/>
              <a:t>1.5.1.2 Dimensions of Scalability </a:t>
            </a:r>
          </a:p>
          <a:p>
            <a:pPr algn="just">
              <a:buFont typeface="Wingdings" pitchFamily="2" charset="2"/>
              <a:buChar char="ü"/>
            </a:pPr>
            <a:r>
              <a:rPr lang="en-US" sz="2800" dirty="0"/>
              <a:t>Users want to have a distributed system that can achieve scalable performance. </a:t>
            </a:r>
          </a:p>
          <a:p>
            <a:pPr algn="just">
              <a:buFont typeface="Wingdings" pitchFamily="2" charset="2"/>
              <a:buChar char="ü"/>
            </a:pPr>
            <a:r>
              <a:rPr lang="en-US" sz="2800" dirty="0"/>
              <a:t>Any resource upgrade in a system should be backward compatible with existing hardware and software resources. </a:t>
            </a:r>
          </a:p>
          <a:p>
            <a:pPr algn="just">
              <a:buFont typeface="Wingdings" pitchFamily="2" charset="2"/>
              <a:buChar char="ü"/>
            </a:pPr>
            <a:r>
              <a:rPr lang="en-US" sz="2800" dirty="0"/>
              <a:t>Overdesign may not be cost-effective. </a:t>
            </a:r>
          </a:p>
          <a:p>
            <a:pPr algn="just">
              <a:buFont typeface="Wingdings" pitchFamily="2" charset="2"/>
              <a:buChar char="ü"/>
            </a:pPr>
            <a:r>
              <a:rPr lang="en-US" sz="2800" dirty="0"/>
              <a:t>System scaling can increase or decrease resources depending on many practical factors. The following dimensions of scalability are characterized in parallel and distributed systems:</a:t>
            </a:r>
          </a:p>
        </p:txBody>
      </p:sp>
    </p:spTree>
  </p:cSld>
  <p:clrMapOvr>
    <a:masterClrMapping/>
  </p:clrMapOvr>
</p:sld>
</file>

<file path=ppt/slides/slide1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Department_header.jpg"/>
          <p:cNvPicPr>
            <a:picLocks noChangeAspect="1"/>
          </p:cNvPicPr>
          <p:nvPr/>
        </p:nvPicPr>
        <p:blipFill>
          <a:blip r:embed="rId2"/>
          <a:stretch>
            <a:fillRect/>
          </a:stretch>
        </p:blipFill>
        <p:spPr>
          <a:xfrm>
            <a:off x="152400" y="0"/>
            <a:ext cx="8991600" cy="1371600"/>
          </a:xfrm>
          <a:prstGeom prst="rect">
            <a:avLst/>
          </a:prstGeom>
        </p:spPr>
      </p:pic>
      <p:sp>
        <p:nvSpPr>
          <p:cNvPr id="5" name="Rectangle 4"/>
          <p:cNvSpPr/>
          <p:nvPr/>
        </p:nvSpPr>
        <p:spPr>
          <a:xfrm>
            <a:off x="228600" y="1219200"/>
            <a:ext cx="8458200" cy="5324535"/>
          </a:xfrm>
          <a:prstGeom prst="rect">
            <a:avLst/>
          </a:prstGeom>
        </p:spPr>
        <p:txBody>
          <a:bodyPr wrap="square">
            <a:spAutoFit/>
          </a:bodyPr>
          <a:lstStyle/>
          <a:p>
            <a:pPr algn="just"/>
            <a:r>
              <a:rPr lang="en-US" sz="2000" b="1" dirty="0"/>
              <a:t>1.Size scalability</a:t>
            </a:r>
          </a:p>
          <a:p>
            <a:pPr algn="just">
              <a:buFont typeface="Wingdings" pitchFamily="2" charset="2"/>
              <a:buChar char="ü"/>
            </a:pPr>
            <a:r>
              <a:rPr lang="en-US" sz="2000" dirty="0"/>
              <a:t>This refers to achieving higher performance or more functionality by increasing the machine size.</a:t>
            </a:r>
          </a:p>
          <a:p>
            <a:pPr algn="just">
              <a:buFont typeface="Wingdings" pitchFamily="2" charset="2"/>
              <a:buChar char="ü"/>
            </a:pPr>
            <a:r>
              <a:rPr lang="en-US" sz="2000" dirty="0"/>
              <a:t>The word “size” refers to adding processors, cache, memory, storage, or I/O channels.</a:t>
            </a:r>
          </a:p>
          <a:p>
            <a:pPr algn="just">
              <a:buFont typeface="Wingdings" pitchFamily="2" charset="2"/>
              <a:buChar char="ü"/>
            </a:pPr>
            <a:r>
              <a:rPr lang="en-US" sz="2000" dirty="0"/>
              <a:t>The most obvious way to determine size scalability is to simply count the number of processors installed.</a:t>
            </a:r>
          </a:p>
          <a:p>
            <a:pPr algn="just">
              <a:buFont typeface="Wingdings" pitchFamily="2" charset="2"/>
              <a:buChar char="ü"/>
            </a:pPr>
            <a:r>
              <a:rPr lang="en-US" sz="2000" dirty="0"/>
              <a:t> Not all parallel computer or distributed architectures are equally size scalable. For example, the IBM S2 was scaled up to 512 processors in 1997. But in 2008, the IBM </a:t>
            </a:r>
            <a:r>
              <a:rPr lang="en-US" sz="2000" dirty="0" err="1"/>
              <a:t>BlueGene</a:t>
            </a:r>
            <a:r>
              <a:rPr lang="en-US" sz="2000" dirty="0"/>
              <a:t>/L system scaled up to 65,000 processors.</a:t>
            </a:r>
          </a:p>
          <a:p>
            <a:pPr algn="just"/>
            <a:r>
              <a:rPr lang="en-US" sz="2000" b="1" dirty="0"/>
              <a:t>2.Software scalability </a:t>
            </a:r>
          </a:p>
          <a:p>
            <a:pPr algn="just">
              <a:buFont typeface="Wingdings" pitchFamily="2" charset="2"/>
              <a:buChar char="ü"/>
            </a:pPr>
            <a:r>
              <a:rPr lang="en-US" sz="2000" dirty="0"/>
              <a:t>This refers to upgrades in the OS or compilers, adding mathematical and engineering libraries, porting new application software, and installing more user-friendly programming environments.</a:t>
            </a:r>
          </a:p>
          <a:p>
            <a:pPr algn="just">
              <a:buFont typeface="Wingdings" pitchFamily="2" charset="2"/>
              <a:buChar char="ü"/>
            </a:pPr>
            <a:r>
              <a:rPr lang="en-US" sz="2000" dirty="0"/>
              <a:t> Some software upgrades may not work with large system configurations. </a:t>
            </a:r>
          </a:p>
          <a:p>
            <a:pPr algn="just">
              <a:buFont typeface="Wingdings" pitchFamily="2" charset="2"/>
              <a:buChar char="ü"/>
            </a:pPr>
            <a:r>
              <a:rPr lang="en-US" sz="2000" dirty="0"/>
              <a:t>Testing and fine-tuning of new software on larger systems is a nontrivial job.</a:t>
            </a:r>
          </a:p>
          <a:p>
            <a:pPr algn="just"/>
            <a:r>
              <a:rPr lang="en-US" sz="2000" dirty="0"/>
              <a:t>           </a:t>
            </a:r>
          </a:p>
        </p:txBody>
      </p:sp>
    </p:spTree>
  </p:cSld>
  <p:clrMapOvr>
    <a:masterClrMapping/>
  </p:clrMapOvr>
</p:sld>
</file>

<file path=ppt/slides/slide1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Department_header.jpg"/>
          <p:cNvPicPr>
            <a:picLocks noChangeAspect="1"/>
          </p:cNvPicPr>
          <p:nvPr/>
        </p:nvPicPr>
        <p:blipFill>
          <a:blip r:embed="rId2"/>
          <a:stretch>
            <a:fillRect/>
          </a:stretch>
        </p:blipFill>
        <p:spPr>
          <a:xfrm>
            <a:off x="152400" y="0"/>
            <a:ext cx="8991600" cy="1371600"/>
          </a:xfrm>
          <a:prstGeom prst="rect">
            <a:avLst/>
          </a:prstGeom>
        </p:spPr>
      </p:pic>
      <p:sp>
        <p:nvSpPr>
          <p:cNvPr id="8" name="Rectangle 7"/>
          <p:cNvSpPr/>
          <p:nvPr/>
        </p:nvSpPr>
        <p:spPr>
          <a:xfrm>
            <a:off x="152400" y="1143000"/>
            <a:ext cx="8763000" cy="5954732"/>
          </a:xfrm>
          <a:prstGeom prst="rect">
            <a:avLst/>
          </a:prstGeom>
        </p:spPr>
        <p:txBody>
          <a:bodyPr wrap="square">
            <a:spAutoFit/>
          </a:bodyPr>
          <a:lstStyle/>
          <a:p>
            <a:pPr algn="just"/>
            <a:r>
              <a:rPr lang="en-US" sz="2800" b="1" dirty="0"/>
              <a:t>3.Application scalability </a:t>
            </a:r>
          </a:p>
          <a:p>
            <a:pPr algn="just">
              <a:buFont typeface="Wingdings" pitchFamily="2" charset="2"/>
              <a:buChar char="ü"/>
            </a:pPr>
            <a:r>
              <a:rPr lang="en-US" sz="2000" dirty="0"/>
              <a:t>This refers to matching problem size scalability with machine size scalability.</a:t>
            </a:r>
          </a:p>
          <a:p>
            <a:pPr algn="just">
              <a:buFont typeface="Wingdings" pitchFamily="2" charset="2"/>
              <a:buChar char="ü"/>
            </a:pPr>
            <a:r>
              <a:rPr lang="en-US" sz="2000" dirty="0"/>
              <a:t>Problem size affects the size of the data set or the workload increase. Instead of increasing machine size, users can enlarge the problem size to enhance system efficiency or cost-effectiveness.</a:t>
            </a:r>
          </a:p>
          <a:p>
            <a:pPr algn="just"/>
            <a:r>
              <a:rPr lang="en-US" sz="2800" b="1" dirty="0"/>
              <a:t>4.Technology scalability </a:t>
            </a:r>
          </a:p>
          <a:p>
            <a:pPr algn="just"/>
            <a:r>
              <a:rPr lang="en-US" sz="2000" dirty="0"/>
              <a:t>This refers to a system that can adapt to changes in building technologies, such as the component and networking technologies.</a:t>
            </a:r>
          </a:p>
          <a:p>
            <a:pPr algn="just"/>
            <a:r>
              <a:rPr lang="en-US" sz="2000" dirty="0"/>
              <a:t>When scaling a system design with new technology one must consider three aspects: time, space, and heterogeneity. </a:t>
            </a:r>
          </a:p>
          <a:p>
            <a:pPr marL="342900" indent="-342900" algn="just">
              <a:buAutoNum type="arabicParenBoth"/>
            </a:pPr>
            <a:r>
              <a:rPr lang="en-US" sz="2000" b="1" dirty="0"/>
              <a:t>Time </a:t>
            </a:r>
            <a:r>
              <a:rPr lang="en-US" sz="2000" dirty="0"/>
              <a:t>refers to generation scalability. When changing to new-generation processors, one must consider the impact to the motherboard, power supply, packaging and cooling, and so forth. Based on past experience, most systems upgrade their commodity processors every three to five years. </a:t>
            </a:r>
          </a:p>
          <a:p>
            <a:pPr marL="342900" indent="-342900" algn="just">
              <a:buAutoNum type="arabicParenBoth"/>
            </a:pPr>
            <a:r>
              <a:rPr lang="en-US" sz="2000" b="1" dirty="0"/>
              <a:t>Space</a:t>
            </a:r>
            <a:r>
              <a:rPr lang="en-US" sz="2000" dirty="0"/>
              <a:t> is related to packaging and energy concerns. Technology scalability demands harmony and portability among suppliers.</a:t>
            </a:r>
          </a:p>
          <a:p>
            <a:pPr marL="342900" indent="-342900" algn="just">
              <a:buAutoNum type="arabicParenBoth"/>
            </a:pPr>
            <a:r>
              <a:rPr lang="en-US" sz="2000" dirty="0"/>
              <a:t> </a:t>
            </a:r>
            <a:r>
              <a:rPr lang="en-US" sz="2000" b="1" dirty="0"/>
              <a:t>Heterogeneity r</a:t>
            </a:r>
            <a:r>
              <a:rPr lang="en-US" sz="2000" dirty="0"/>
              <a:t>efers to the use of hardware components or software packages from different vendors. Heterogeneity may limit the scalability</a:t>
            </a:r>
          </a:p>
        </p:txBody>
      </p:sp>
    </p:spTree>
  </p:cSld>
  <p:clrMapOvr>
    <a:masterClrMapping/>
  </p:clrMapOvr>
</p:sld>
</file>

<file path=ppt/slides/slide1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Department_header.jpg"/>
          <p:cNvPicPr>
            <a:picLocks noChangeAspect="1"/>
          </p:cNvPicPr>
          <p:nvPr/>
        </p:nvPicPr>
        <p:blipFill>
          <a:blip r:embed="rId2"/>
          <a:stretch>
            <a:fillRect/>
          </a:stretch>
        </p:blipFill>
        <p:spPr>
          <a:xfrm>
            <a:off x="152400" y="0"/>
            <a:ext cx="8991600" cy="1371600"/>
          </a:xfrm>
          <a:prstGeom prst="rect">
            <a:avLst/>
          </a:prstGeom>
        </p:spPr>
      </p:pic>
      <p:sp>
        <p:nvSpPr>
          <p:cNvPr id="3" name="Rectangle 2"/>
          <p:cNvSpPr/>
          <p:nvPr/>
        </p:nvSpPr>
        <p:spPr>
          <a:xfrm>
            <a:off x="381000" y="1295400"/>
            <a:ext cx="8229600" cy="5262979"/>
          </a:xfrm>
          <a:prstGeom prst="rect">
            <a:avLst/>
          </a:prstGeom>
        </p:spPr>
        <p:txBody>
          <a:bodyPr wrap="square">
            <a:spAutoFit/>
          </a:bodyPr>
          <a:lstStyle/>
          <a:p>
            <a:r>
              <a:rPr lang="en-US" sz="2400" b="1" dirty="0"/>
              <a:t>1.5.1.3 Scalability versus OS Image Count</a:t>
            </a:r>
          </a:p>
          <a:p>
            <a:pPr algn="just">
              <a:buFont typeface="Wingdings" pitchFamily="2" charset="2"/>
              <a:buChar char="ü"/>
            </a:pPr>
            <a:r>
              <a:rPr lang="en-US" sz="2400" dirty="0"/>
              <a:t>Scalable performance implies that the system can achieve higher speed by adding more processors or servers, enlarging the physical node’s memory size, extending the disk capacity, or adding more I/O channels. </a:t>
            </a:r>
          </a:p>
          <a:p>
            <a:pPr algn="just">
              <a:buFont typeface="Wingdings" pitchFamily="2" charset="2"/>
              <a:buChar char="ü"/>
            </a:pPr>
            <a:r>
              <a:rPr lang="en-US" sz="2400" dirty="0"/>
              <a:t>The OS image is counted by the number of independent OS images observed in a cluster, grid, P2P network, or the cloud. SMP and NUMA are included in the comparison. </a:t>
            </a:r>
          </a:p>
          <a:p>
            <a:pPr algn="just">
              <a:buFont typeface="Wingdings" pitchFamily="2" charset="2"/>
              <a:buChar char="ü"/>
            </a:pPr>
            <a:r>
              <a:rPr lang="en-US" sz="2400" dirty="0"/>
              <a:t>An SMP server has a single system image, which could be a single node in a large cluster.</a:t>
            </a:r>
          </a:p>
          <a:p>
            <a:pPr algn="just">
              <a:buFont typeface="Wingdings" pitchFamily="2" charset="2"/>
              <a:buChar char="ü"/>
            </a:pPr>
            <a:r>
              <a:rPr lang="en-US" sz="2400" dirty="0"/>
              <a:t> By 2010 standards, the largest shared-memory SMP node was limited to a few hundred processors. </a:t>
            </a:r>
          </a:p>
          <a:p>
            <a:pPr algn="just">
              <a:buFont typeface="Wingdings" pitchFamily="2" charset="2"/>
              <a:buChar char="ü"/>
            </a:pPr>
            <a:r>
              <a:rPr lang="en-US" sz="2400" dirty="0"/>
              <a:t>The scalability of SMP systems is constrained primarily by packaging and the system interconnect used.</a:t>
            </a:r>
          </a:p>
        </p:txBody>
      </p:sp>
    </p:spTree>
  </p:cSld>
  <p:clrMapOvr>
    <a:masterClrMapping/>
  </p:clrMapOvr>
</p:sld>
</file>

<file path=ppt/slides/slide1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Department_header.jpg"/>
          <p:cNvPicPr>
            <a:picLocks noChangeAspect="1"/>
          </p:cNvPicPr>
          <p:nvPr/>
        </p:nvPicPr>
        <p:blipFill>
          <a:blip r:embed="rId2"/>
          <a:stretch>
            <a:fillRect/>
          </a:stretch>
        </p:blipFill>
        <p:spPr>
          <a:xfrm>
            <a:off x="152400" y="0"/>
            <a:ext cx="8991600" cy="1371600"/>
          </a:xfrm>
          <a:prstGeom prst="rect">
            <a:avLst/>
          </a:prstGeom>
        </p:spPr>
      </p:pic>
      <p:pic>
        <p:nvPicPr>
          <p:cNvPr id="4098" name="Picture 2"/>
          <p:cNvPicPr>
            <a:picLocks noChangeAspect="1" noChangeArrowheads="1"/>
          </p:cNvPicPr>
          <p:nvPr/>
        </p:nvPicPr>
        <p:blipFill>
          <a:blip r:embed="rId3"/>
          <a:srcRect/>
          <a:stretch>
            <a:fillRect/>
          </a:stretch>
        </p:blipFill>
        <p:spPr bwMode="auto">
          <a:xfrm>
            <a:off x="304799" y="1752600"/>
            <a:ext cx="8700431" cy="4495800"/>
          </a:xfrm>
          <a:prstGeom prst="rect">
            <a:avLst/>
          </a:prstGeom>
          <a:noFill/>
          <a:ln w="9525">
            <a:noFill/>
            <a:miter lim="800000"/>
            <a:headEnd/>
            <a:tailEnd/>
          </a:ln>
          <a:effectLst/>
        </p:spPr>
      </p:pic>
    </p:spTree>
  </p:cSld>
  <p:clrMapOvr>
    <a:masterClrMapping/>
  </p:clrMapOvr>
</p:sld>
</file>

<file path=ppt/slides/slide1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Department_header.jpg"/>
          <p:cNvPicPr>
            <a:picLocks noChangeAspect="1"/>
          </p:cNvPicPr>
          <p:nvPr/>
        </p:nvPicPr>
        <p:blipFill>
          <a:blip r:embed="rId2"/>
          <a:stretch>
            <a:fillRect/>
          </a:stretch>
        </p:blipFill>
        <p:spPr>
          <a:xfrm>
            <a:off x="152400" y="0"/>
            <a:ext cx="8991600" cy="1371600"/>
          </a:xfrm>
          <a:prstGeom prst="rect">
            <a:avLst/>
          </a:prstGeom>
        </p:spPr>
      </p:pic>
      <p:sp>
        <p:nvSpPr>
          <p:cNvPr id="3" name="Rectangle 2"/>
          <p:cNvSpPr/>
          <p:nvPr/>
        </p:nvSpPr>
        <p:spPr>
          <a:xfrm>
            <a:off x="304800" y="1371600"/>
            <a:ext cx="8077200" cy="5601533"/>
          </a:xfrm>
          <a:prstGeom prst="rect">
            <a:avLst/>
          </a:prstGeom>
        </p:spPr>
        <p:txBody>
          <a:bodyPr wrap="square">
            <a:spAutoFit/>
          </a:bodyPr>
          <a:lstStyle/>
          <a:p>
            <a:pPr algn="just"/>
            <a:r>
              <a:rPr lang="en-US" sz="2800" b="1" dirty="0"/>
              <a:t>NUMA (non uniform memory access) </a:t>
            </a:r>
          </a:p>
          <a:p>
            <a:pPr algn="just">
              <a:buFont typeface="Wingdings" pitchFamily="2" charset="2"/>
              <a:buChar char="ü"/>
            </a:pPr>
            <a:r>
              <a:rPr lang="en-US" sz="2200" dirty="0"/>
              <a:t>machines are often made out of SMP nodes with distributed, shared memory. </a:t>
            </a:r>
          </a:p>
          <a:p>
            <a:pPr algn="just">
              <a:buFont typeface="Wingdings" pitchFamily="2" charset="2"/>
              <a:buChar char="ü"/>
            </a:pPr>
            <a:r>
              <a:rPr lang="en-US" sz="2200" dirty="0"/>
              <a:t>A NUMA machine can run with multiple operating systems, and can scale to a few thousand processors communicating with the MPI library.</a:t>
            </a:r>
          </a:p>
          <a:p>
            <a:pPr algn="just">
              <a:buFont typeface="Wingdings" pitchFamily="2" charset="2"/>
              <a:buChar char="ü"/>
            </a:pPr>
            <a:r>
              <a:rPr lang="en-US" sz="2200" dirty="0"/>
              <a:t> For example, a NUMA machine may have 2,048 processors running 32 SMP operating systems, resulting in 32 OS images in the 2,048-processor NUMA system. </a:t>
            </a:r>
          </a:p>
          <a:p>
            <a:pPr algn="just">
              <a:buFont typeface="Wingdings" pitchFamily="2" charset="2"/>
              <a:buChar char="ü"/>
            </a:pPr>
            <a:r>
              <a:rPr lang="en-US" sz="2200" dirty="0"/>
              <a:t>The cluster nodes can be either SMP servers or high-end machines that are loosely coupled together. </a:t>
            </a:r>
          </a:p>
          <a:p>
            <a:pPr algn="just">
              <a:buFont typeface="Wingdings" pitchFamily="2" charset="2"/>
              <a:buChar char="ü"/>
            </a:pPr>
            <a:r>
              <a:rPr lang="en-US" sz="2200" dirty="0"/>
              <a:t>Therefore, clusters have much higher scalability than NUMA machines. </a:t>
            </a:r>
          </a:p>
          <a:p>
            <a:pPr algn="just">
              <a:buFont typeface="Wingdings" pitchFamily="2" charset="2"/>
              <a:buChar char="ü"/>
            </a:pPr>
            <a:r>
              <a:rPr lang="en-US" sz="2200" dirty="0"/>
              <a:t>The number of OS images in a cluster is based on the cluster nodes concurrently in use. The cloud could be a virtualized cluster. As of 2010, the largest cloud was able to scale up to a few thousand VMs.</a:t>
            </a:r>
          </a:p>
        </p:txBody>
      </p:sp>
    </p:spTree>
  </p:cSld>
  <p:clrMapOvr>
    <a:masterClrMapping/>
  </p:clrMapOvr>
</p:sld>
</file>

<file path=ppt/slides/slide1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Department_header.jpg"/>
          <p:cNvPicPr>
            <a:picLocks noChangeAspect="1"/>
          </p:cNvPicPr>
          <p:nvPr/>
        </p:nvPicPr>
        <p:blipFill>
          <a:blip r:embed="rId2"/>
          <a:stretch>
            <a:fillRect/>
          </a:stretch>
        </p:blipFill>
        <p:spPr>
          <a:xfrm>
            <a:off x="152400" y="0"/>
            <a:ext cx="8991600" cy="1371600"/>
          </a:xfrm>
          <a:prstGeom prst="rect">
            <a:avLst/>
          </a:prstGeom>
        </p:spPr>
      </p:pic>
      <p:sp>
        <p:nvSpPr>
          <p:cNvPr id="3" name="Rectangle 2"/>
          <p:cNvSpPr/>
          <p:nvPr/>
        </p:nvSpPr>
        <p:spPr>
          <a:xfrm>
            <a:off x="228600" y="1447800"/>
            <a:ext cx="8763000" cy="2554545"/>
          </a:xfrm>
          <a:prstGeom prst="rect">
            <a:avLst/>
          </a:prstGeom>
        </p:spPr>
        <p:txBody>
          <a:bodyPr wrap="square">
            <a:spAutoFit/>
          </a:bodyPr>
          <a:lstStyle/>
          <a:p>
            <a:pPr algn="just"/>
            <a:r>
              <a:rPr lang="en-US" sz="3200" b="1" dirty="0"/>
              <a:t>1.5.1.4 Amdahl’s Law</a:t>
            </a:r>
          </a:p>
          <a:p>
            <a:pPr algn="just"/>
            <a:r>
              <a:rPr lang="en-US" sz="3200" dirty="0"/>
              <a:t>Amdahl’s Law states that the speedup factor of using the n-processor system over the use of a single processor is expressed by:</a:t>
            </a:r>
            <a:r>
              <a:rPr lang="en-US" sz="3200" b="1" dirty="0"/>
              <a:t> </a:t>
            </a:r>
          </a:p>
          <a:p>
            <a:pPr algn="just"/>
            <a:endParaRPr lang="en-US" sz="3200" b="1" dirty="0"/>
          </a:p>
        </p:txBody>
      </p:sp>
      <p:pic>
        <p:nvPicPr>
          <p:cNvPr id="5122" name="Picture 2"/>
          <p:cNvPicPr>
            <a:picLocks noChangeAspect="1" noChangeArrowheads="1"/>
          </p:cNvPicPr>
          <p:nvPr/>
        </p:nvPicPr>
        <p:blipFill>
          <a:blip r:embed="rId3"/>
          <a:srcRect/>
          <a:stretch>
            <a:fillRect/>
          </a:stretch>
        </p:blipFill>
        <p:spPr bwMode="auto">
          <a:xfrm>
            <a:off x="1752600" y="3429000"/>
            <a:ext cx="4724400" cy="752475"/>
          </a:xfrm>
          <a:prstGeom prst="rect">
            <a:avLst/>
          </a:prstGeom>
          <a:noFill/>
          <a:ln w="9525">
            <a:noFill/>
            <a:miter lim="800000"/>
            <a:headEnd/>
            <a:tailEnd/>
          </a:ln>
          <a:effectLst/>
        </p:spPr>
      </p:pic>
      <p:sp>
        <p:nvSpPr>
          <p:cNvPr id="5" name="Rectangle 4"/>
          <p:cNvSpPr/>
          <p:nvPr/>
        </p:nvSpPr>
        <p:spPr>
          <a:xfrm>
            <a:off x="304800" y="4343400"/>
            <a:ext cx="8610600" cy="1569660"/>
          </a:xfrm>
          <a:prstGeom prst="rect">
            <a:avLst/>
          </a:prstGeom>
        </p:spPr>
        <p:txBody>
          <a:bodyPr wrap="square">
            <a:spAutoFit/>
          </a:bodyPr>
          <a:lstStyle/>
          <a:p>
            <a:pPr algn="just"/>
            <a:r>
              <a:rPr lang="en-US" sz="2400" dirty="0"/>
              <a:t>The maximum speedup of n is achieved only if the sequential bottleneck α is reduced to zero or the code is fully parallelizable with α = 0. As the cluster becomes sufficiently large, that is, n → ∞, S approaches 1/α, an upper bound on the speedup S. </a:t>
            </a:r>
            <a:r>
              <a:rPr lang="en-US" dirty="0"/>
              <a:t>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85000" lnSpcReduction="20000"/>
          </a:bodyPr>
          <a:lstStyle/>
          <a:p>
            <a:pPr>
              <a:buNone/>
            </a:pPr>
            <a:r>
              <a:rPr lang="en-US" b="1" dirty="0"/>
              <a:t>1.1.1.6 Distributed System Families</a:t>
            </a:r>
          </a:p>
          <a:p>
            <a:pPr algn="just"/>
            <a:r>
              <a:rPr lang="en-US" dirty="0"/>
              <a:t>Since the mid-1990s, technologies for building P2P networks and networks of clusters have been consolidated into many national projects designed to establish wide area computing infrastructures, known as </a:t>
            </a:r>
            <a:r>
              <a:rPr lang="en-US" dirty="0">
                <a:solidFill>
                  <a:srgbClr val="FF0000"/>
                </a:solidFill>
              </a:rPr>
              <a:t>computational grids or data grids</a:t>
            </a:r>
            <a:r>
              <a:rPr lang="en-US" dirty="0"/>
              <a:t>.</a:t>
            </a:r>
          </a:p>
          <a:p>
            <a:pPr algn="just"/>
            <a:r>
              <a:rPr lang="en-US" dirty="0"/>
              <a:t> Recently, we have witnessed a surge in interest in exploring Internet cloud resources for data-intensive applications. Internet clouds are the result of moving desktop computing to service-oriented computing using server clusters and huge databases at data centers.</a:t>
            </a:r>
          </a:p>
        </p:txBody>
      </p:sp>
      <p:pic>
        <p:nvPicPr>
          <p:cNvPr id="4" name="Picture 3" descr="Department_header.jpg"/>
          <p:cNvPicPr>
            <a:picLocks noChangeAspect="1"/>
          </p:cNvPicPr>
          <p:nvPr/>
        </p:nvPicPr>
        <p:blipFill>
          <a:blip r:embed="rId2"/>
          <a:stretch>
            <a:fillRect/>
          </a:stretch>
        </p:blipFill>
        <p:spPr>
          <a:xfrm>
            <a:off x="152400" y="0"/>
            <a:ext cx="8991600" cy="1371600"/>
          </a:xfrm>
          <a:prstGeom prst="rect">
            <a:avLst/>
          </a:prstGeom>
        </p:spPr>
      </p:pic>
    </p:spTree>
  </p:cSld>
  <p:clrMapOvr>
    <a:masterClrMapping/>
  </p:clrMapOvr>
</p:sld>
</file>

<file path=ppt/slides/slide1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Department_header.jpg"/>
          <p:cNvPicPr>
            <a:picLocks noChangeAspect="1"/>
          </p:cNvPicPr>
          <p:nvPr/>
        </p:nvPicPr>
        <p:blipFill>
          <a:blip r:embed="rId2"/>
          <a:stretch>
            <a:fillRect/>
          </a:stretch>
        </p:blipFill>
        <p:spPr>
          <a:xfrm>
            <a:off x="152400" y="0"/>
            <a:ext cx="8991600" cy="1371600"/>
          </a:xfrm>
          <a:prstGeom prst="rect">
            <a:avLst/>
          </a:prstGeom>
        </p:spPr>
      </p:pic>
      <p:sp>
        <p:nvSpPr>
          <p:cNvPr id="3" name="Rectangle 2"/>
          <p:cNvSpPr/>
          <p:nvPr/>
        </p:nvSpPr>
        <p:spPr>
          <a:xfrm>
            <a:off x="533400" y="1600200"/>
            <a:ext cx="8382000" cy="3077766"/>
          </a:xfrm>
          <a:prstGeom prst="rect">
            <a:avLst/>
          </a:prstGeom>
        </p:spPr>
        <p:txBody>
          <a:bodyPr wrap="square">
            <a:spAutoFit/>
          </a:bodyPr>
          <a:lstStyle/>
          <a:p>
            <a:pPr algn="just"/>
            <a:r>
              <a:rPr lang="en-US" sz="3200" b="1" dirty="0"/>
              <a:t>1.5.1.5 Problem with Fixed Workload</a:t>
            </a:r>
          </a:p>
          <a:p>
            <a:pPr algn="just"/>
            <a:r>
              <a:rPr lang="en-US" sz="2400" dirty="0"/>
              <a:t>In Amdahl’s law, we have assumed the same amount of workload for both sequential and parallel execution of the program with a fixed problem size or data set. This was called fixed-workload speedup by Hwang and </a:t>
            </a:r>
            <a:r>
              <a:rPr lang="en-US" sz="2400" dirty="0" err="1"/>
              <a:t>Xu</a:t>
            </a:r>
            <a:r>
              <a:rPr lang="en-US" sz="2400" dirty="0"/>
              <a:t>. To execute a fixed workload on n processors, parallel processing may lead to a system efficiency defined as follows:</a:t>
            </a:r>
          </a:p>
          <a:p>
            <a:endParaRPr lang="en-US" dirty="0"/>
          </a:p>
        </p:txBody>
      </p:sp>
      <p:pic>
        <p:nvPicPr>
          <p:cNvPr id="6146" name="Picture 2"/>
          <p:cNvPicPr>
            <a:picLocks noChangeAspect="1" noChangeArrowheads="1"/>
          </p:cNvPicPr>
          <p:nvPr/>
        </p:nvPicPr>
        <p:blipFill>
          <a:blip r:embed="rId3"/>
          <a:srcRect/>
          <a:stretch>
            <a:fillRect/>
          </a:stretch>
        </p:blipFill>
        <p:spPr bwMode="auto">
          <a:xfrm>
            <a:off x="3200400" y="4648200"/>
            <a:ext cx="3276600" cy="828675"/>
          </a:xfrm>
          <a:prstGeom prst="rect">
            <a:avLst/>
          </a:prstGeom>
          <a:noFill/>
          <a:ln w="9525">
            <a:noFill/>
            <a:miter lim="800000"/>
            <a:headEnd/>
            <a:tailEnd/>
          </a:ln>
          <a:effectLst/>
        </p:spPr>
      </p:pic>
    </p:spTree>
  </p:cSld>
  <p:clrMapOvr>
    <a:masterClrMapping/>
  </p:clrMapOvr>
</p:sld>
</file>

<file path=ppt/slides/slide1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Department_header.jpg"/>
          <p:cNvPicPr>
            <a:picLocks noChangeAspect="1"/>
          </p:cNvPicPr>
          <p:nvPr/>
        </p:nvPicPr>
        <p:blipFill>
          <a:blip r:embed="rId2"/>
          <a:stretch>
            <a:fillRect/>
          </a:stretch>
        </p:blipFill>
        <p:spPr>
          <a:xfrm>
            <a:off x="152400" y="0"/>
            <a:ext cx="8991600" cy="1371600"/>
          </a:xfrm>
          <a:prstGeom prst="rect">
            <a:avLst/>
          </a:prstGeom>
        </p:spPr>
      </p:pic>
      <p:sp>
        <p:nvSpPr>
          <p:cNvPr id="3" name="Rectangle 2"/>
          <p:cNvSpPr/>
          <p:nvPr/>
        </p:nvSpPr>
        <p:spPr>
          <a:xfrm>
            <a:off x="762000" y="1371600"/>
            <a:ext cx="8077200" cy="4493538"/>
          </a:xfrm>
          <a:prstGeom prst="rect">
            <a:avLst/>
          </a:prstGeom>
        </p:spPr>
        <p:txBody>
          <a:bodyPr wrap="square">
            <a:spAutoFit/>
          </a:bodyPr>
          <a:lstStyle/>
          <a:p>
            <a:pPr algn="just"/>
            <a:r>
              <a:rPr lang="en-US" sz="2400" b="1" dirty="0"/>
              <a:t>1.5.1.6 Gustafson’s Law</a:t>
            </a:r>
          </a:p>
          <a:p>
            <a:pPr algn="just">
              <a:buFont typeface="Wingdings" pitchFamily="2" charset="2"/>
              <a:buChar char="ü"/>
            </a:pPr>
            <a:r>
              <a:rPr lang="en-US" sz="2200" dirty="0"/>
              <a:t>To achieve higher efficiency when using a large cluster, we must consider scaling the problem size to match the cluster capability. </a:t>
            </a:r>
          </a:p>
          <a:p>
            <a:pPr algn="just">
              <a:buFont typeface="Wingdings" pitchFamily="2" charset="2"/>
              <a:buChar char="ü"/>
            </a:pPr>
            <a:r>
              <a:rPr lang="en-US" sz="2200" dirty="0"/>
              <a:t>This leads to the following speedup law proposed by John Gustafson , referred as scaled-workload speedup .</a:t>
            </a:r>
          </a:p>
          <a:p>
            <a:pPr algn="just">
              <a:buFont typeface="Wingdings" pitchFamily="2" charset="2"/>
              <a:buChar char="ü"/>
            </a:pPr>
            <a:r>
              <a:rPr lang="en-US" sz="2200" dirty="0"/>
              <a:t>Let W be the workload in a given program. When using an n-processor system, the user scales the workload to W′= </a:t>
            </a:r>
            <a:r>
              <a:rPr lang="en-US" sz="2200" dirty="0" err="1"/>
              <a:t>αW</a:t>
            </a:r>
            <a:r>
              <a:rPr lang="en-US" sz="2200" dirty="0"/>
              <a:t> +(1−α)</a:t>
            </a:r>
            <a:r>
              <a:rPr lang="en-US" sz="2200" dirty="0" err="1"/>
              <a:t>nW.</a:t>
            </a:r>
            <a:r>
              <a:rPr lang="en-US" sz="2200" dirty="0"/>
              <a:t> </a:t>
            </a:r>
          </a:p>
          <a:p>
            <a:pPr algn="just">
              <a:buFont typeface="Wingdings" pitchFamily="2" charset="2"/>
              <a:buChar char="ü"/>
            </a:pPr>
            <a:r>
              <a:rPr lang="en-US" sz="2200" dirty="0"/>
              <a:t>Note that only the parallelizable portion of the workload is scaled n times in the second term. This scaled  workload W′ is essentially the sequential execution time on a single processor. The parallel execution time of a scaled workload W′ on n processors is defined by a scaled-workload speedup as follows:</a:t>
            </a:r>
          </a:p>
          <a:p>
            <a:pPr algn="just"/>
            <a:endParaRPr lang="en-US" sz="2200" dirty="0"/>
          </a:p>
        </p:txBody>
      </p:sp>
      <p:pic>
        <p:nvPicPr>
          <p:cNvPr id="7170" name="Picture 2"/>
          <p:cNvPicPr>
            <a:picLocks noChangeAspect="1" noChangeArrowheads="1"/>
          </p:cNvPicPr>
          <p:nvPr/>
        </p:nvPicPr>
        <p:blipFill>
          <a:blip r:embed="rId3"/>
          <a:srcRect/>
          <a:stretch>
            <a:fillRect/>
          </a:stretch>
        </p:blipFill>
        <p:spPr bwMode="auto">
          <a:xfrm>
            <a:off x="2057400" y="5562600"/>
            <a:ext cx="4800600" cy="895350"/>
          </a:xfrm>
          <a:prstGeom prst="rect">
            <a:avLst/>
          </a:prstGeom>
          <a:noFill/>
          <a:ln w="9525">
            <a:noFill/>
            <a:miter lim="800000"/>
            <a:headEnd/>
            <a:tailEnd/>
          </a:ln>
          <a:effectLst/>
        </p:spPr>
      </p:pic>
    </p:spTree>
  </p:cSld>
  <p:clrMapOvr>
    <a:masterClrMapping/>
  </p:clrMapOvr>
</p:sld>
</file>

<file path=ppt/slides/slide1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Department_header.jpg"/>
          <p:cNvPicPr>
            <a:picLocks noChangeAspect="1"/>
          </p:cNvPicPr>
          <p:nvPr/>
        </p:nvPicPr>
        <p:blipFill>
          <a:blip r:embed="rId2"/>
          <a:stretch>
            <a:fillRect/>
          </a:stretch>
        </p:blipFill>
        <p:spPr>
          <a:xfrm>
            <a:off x="152400" y="0"/>
            <a:ext cx="8991600" cy="1371600"/>
          </a:xfrm>
          <a:prstGeom prst="rect">
            <a:avLst/>
          </a:prstGeom>
        </p:spPr>
      </p:pic>
      <p:sp>
        <p:nvSpPr>
          <p:cNvPr id="3" name="Rectangle 2"/>
          <p:cNvSpPr/>
          <p:nvPr/>
        </p:nvSpPr>
        <p:spPr>
          <a:xfrm>
            <a:off x="533400" y="1600200"/>
            <a:ext cx="8305800" cy="1200329"/>
          </a:xfrm>
          <a:prstGeom prst="rect">
            <a:avLst/>
          </a:prstGeom>
        </p:spPr>
        <p:txBody>
          <a:bodyPr wrap="square">
            <a:spAutoFit/>
          </a:bodyPr>
          <a:lstStyle/>
          <a:p>
            <a:pPr algn="just"/>
            <a:r>
              <a:rPr lang="en-US" sz="2400" dirty="0"/>
              <a:t>This speedup is known as Gustafson’s law. By fixing the parallel execution time at level W, the following efficiency expression is obtained:</a:t>
            </a:r>
          </a:p>
        </p:txBody>
      </p:sp>
      <p:pic>
        <p:nvPicPr>
          <p:cNvPr id="8194" name="Picture 2"/>
          <p:cNvPicPr>
            <a:picLocks noChangeAspect="1" noChangeArrowheads="1"/>
          </p:cNvPicPr>
          <p:nvPr/>
        </p:nvPicPr>
        <p:blipFill>
          <a:blip r:embed="rId3"/>
          <a:srcRect/>
          <a:stretch>
            <a:fillRect/>
          </a:stretch>
        </p:blipFill>
        <p:spPr bwMode="auto">
          <a:xfrm>
            <a:off x="2514600" y="3217863"/>
            <a:ext cx="4419600" cy="1506537"/>
          </a:xfrm>
          <a:prstGeom prst="rect">
            <a:avLst/>
          </a:prstGeom>
          <a:noFill/>
          <a:ln w="9525">
            <a:noFill/>
            <a:miter lim="800000"/>
            <a:headEnd/>
            <a:tailEnd/>
          </a:ln>
          <a:effectLst/>
        </p:spPr>
      </p:pic>
    </p:spTree>
  </p:cSld>
  <p:clrMapOvr>
    <a:masterClrMapping/>
  </p:clrMapOvr>
</p:sld>
</file>

<file path=ppt/slides/slide1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Department_header.jpg"/>
          <p:cNvPicPr>
            <a:picLocks noChangeAspect="1"/>
          </p:cNvPicPr>
          <p:nvPr/>
        </p:nvPicPr>
        <p:blipFill>
          <a:blip r:embed="rId2"/>
          <a:stretch>
            <a:fillRect/>
          </a:stretch>
        </p:blipFill>
        <p:spPr>
          <a:xfrm>
            <a:off x="152400" y="0"/>
            <a:ext cx="8991600" cy="1371600"/>
          </a:xfrm>
          <a:prstGeom prst="rect">
            <a:avLst/>
          </a:prstGeom>
        </p:spPr>
      </p:pic>
      <p:sp>
        <p:nvSpPr>
          <p:cNvPr id="3" name="Rectangle 2"/>
          <p:cNvSpPr/>
          <p:nvPr/>
        </p:nvSpPr>
        <p:spPr>
          <a:xfrm>
            <a:off x="609600" y="1524000"/>
            <a:ext cx="8305800" cy="4832092"/>
          </a:xfrm>
          <a:prstGeom prst="rect">
            <a:avLst/>
          </a:prstGeom>
        </p:spPr>
        <p:txBody>
          <a:bodyPr wrap="square">
            <a:spAutoFit/>
          </a:bodyPr>
          <a:lstStyle/>
          <a:p>
            <a:r>
              <a:rPr lang="en-US" sz="2800" b="1" dirty="0"/>
              <a:t>1.5.2 Fault Tolerance and System Availability</a:t>
            </a:r>
          </a:p>
          <a:p>
            <a:pPr algn="just"/>
            <a:r>
              <a:rPr lang="en-US" sz="2800" dirty="0"/>
              <a:t>In addition to performance, </a:t>
            </a:r>
            <a:r>
              <a:rPr lang="en-US" sz="2800" i="1" dirty="0"/>
              <a:t>system availability </a:t>
            </a:r>
            <a:r>
              <a:rPr lang="en-US" sz="2800" dirty="0"/>
              <a:t>and </a:t>
            </a:r>
            <a:r>
              <a:rPr lang="en-US" sz="2800" i="1" dirty="0"/>
              <a:t>application flexibility </a:t>
            </a:r>
            <a:r>
              <a:rPr lang="en-US" sz="2800" dirty="0"/>
              <a:t>are two other important design goals in a distributed computing system</a:t>
            </a:r>
          </a:p>
          <a:p>
            <a:pPr algn="just"/>
            <a:r>
              <a:rPr lang="en-US" sz="2800" dirty="0"/>
              <a:t>1.5.2.1 System Availability </a:t>
            </a:r>
          </a:p>
          <a:p>
            <a:pPr algn="just"/>
            <a:r>
              <a:rPr lang="en-US" sz="2800" dirty="0"/>
              <a:t>HA (high availability) is desired in all clusters, grids, P2P networks, and cloud systems. A system is highly available if it has a long mean time to failure (MTTF) and a short mean time to repair (MTTR). System availability is formally defined as follows:</a:t>
            </a:r>
          </a:p>
          <a:p>
            <a:pPr algn="just"/>
            <a:r>
              <a:rPr lang="en-US" sz="2800" dirty="0"/>
              <a:t>System Availability = MTTF/(MTTF + MTTR)</a:t>
            </a:r>
            <a:endParaRPr lang="en-US" sz="2400" dirty="0"/>
          </a:p>
        </p:txBody>
      </p:sp>
    </p:spTree>
  </p:cSld>
  <p:clrMapOvr>
    <a:masterClrMapping/>
  </p:clrMapOvr>
</p:sld>
</file>

<file path=ppt/slides/slide1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Department_header.jpg"/>
          <p:cNvPicPr>
            <a:picLocks noChangeAspect="1"/>
          </p:cNvPicPr>
          <p:nvPr/>
        </p:nvPicPr>
        <p:blipFill>
          <a:blip r:embed="rId2"/>
          <a:stretch>
            <a:fillRect/>
          </a:stretch>
        </p:blipFill>
        <p:spPr>
          <a:xfrm>
            <a:off x="152400" y="0"/>
            <a:ext cx="8991600" cy="1371600"/>
          </a:xfrm>
          <a:prstGeom prst="rect">
            <a:avLst/>
          </a:prstGeom>
        </p:spPr>
      </p:pic>
      <p:pic>
        <p:nvPicPr>
          <p:cNvPr id="1026" name="Picture 2"/>
          <p:cNvPicPr>
            <a:picLocks noChangeAspect="1" noChangeArrowheads="1"/>
          </p:cNvPicPr>
          <p:nvPr/>
        </p:nvPicPr>
        <p:blipFill>
          <a:blip r:embed="rId3"/>
          <a:srcRect/>
          <a:stretch>
            <a:fillRect/>
          </a:stretch>
        </p:blipFill>
        <p:spPr bwMode="auto">
          <a:xfrm>
            <a:off x="228600" y="1752600"/>
            <a:ext cx="8471077" cy="4724400"/>
          </a:xfrm>
          <a:prstGeom prst="rect">
            <a:avLst/>
          </a:prstGeom>
          <a:noFill/>
          <a:ln w="9525">
            <a:noFill/>
            <a:miter lim="800000"/>
            <a:headEnd/>
            <a:tailEnd/>
          </a:ln>
          <a:effectLst/>
        </p:spPr>
      </p:pic>
    </p:spTree>
  </p:cSld>
  <p:clrMapOvr>
    <a:masterClrMapping/>
  </p:clrMapOvr>
</p:sld>
</file>

<file path=ppt/slides/slide1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Department_header.jpg"/>
          <p:cNvPicPr>
            <a:picLocks noChangeAspect="1"/>
          </p:cNvPicPr>
          <p:nvPr/>
        </p:nvPicPr>
        <p:blipFill>
          <a:blip r:embed="rId2"/>
          <a:stretch>
            <a:fillRect/>
          </a:stretch>
        </p:blipFill>
        <p:spPr>
          <a:xfrm>
            <a:off x="152400" y="0"/>
            <a:ext cx="8991600" cy="1371600"/>
          </a:xfrm>
          <a:prstGeom prst="rect">
            <a:avLst/>
          </a:prstGeom>
        </p:spPr>
      </p:pic>
      <p:sp>
        <p:nvSpPr>
          <p:cNvPr id="3" name="Rectangle 2"/>
          <p:cNvSpPr/>
          <p:nvPr/>
        </p:nvSpPr>
        <p:spPr>
          <a:xfrm>
            <a:off x="457200" y="1447800"/>
            <a:ext cx="8229600" cy="2739211"/>
          </a:xfrm>
          <a:prstGeom prst="rect">
            <a:avLst/>
          </a:prstGeom>
        </p:spPr>
        <p:txBody>
          <a:bodyPr wrap="square">
            <a:spAutoFit/>
          </a:bodyPr>
          <a:lstStyle/>
          <a:p>
            <a:pPr algn="just"/>
            <a:r>
              <a:rPr lang="en-US" sz="2800" b="1" dirty="0"/>
              <a:t>1.5.3 Network Threats and Data Integrity</a:t>
            </a:r>
          </a:p>
          <a:p>
            <a:pPr algn="just">
              <a:buFont typeface="Arial" pitchFamily="34" charset="0"/>
              <a:buChar char="•"/>
            </a:pPr>
            <a:r>
              <a:rPr lang="en-US" sz="2400" dirty="0"/>
              <a:t> Clusters, grids, P2P networks, and clouds demand security and copyright protection if they are to be accepted in today’s digital society. </a:t>
            </a:r>
          </a:p>
          <a:p>
            <a:pPr algn="just">
              <a:buFont typeface="Arial" pitchFamily="34" charset="0"/>
              <a:buChar char="•"/>
            </a:pPr>
            <a:r>
              <a:rPr lang="en-US" sz="2400" dirty="0"/>
              <a:t>This section introduces system vulnerability, network threats, defense countermeasures, and copyright protection in distributed or cloud computing systems.</a:t>
            </a:r>
          </a:p>
        </p:txBody>
      </p:sp>
    </p:spTree>
  </p:cSld>
  <p:clrMapOvr>
    <a:masterClrMapping/>
  </p:clrMapOvr>
</p:sld>
</file>

<file path=ppt/slides/slide1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Department_header.jpg"/>
          <p:cNvPicPr>
            <a:picLocks noChangeAspect="1"/>
          </p:cNvPicPr>
          <p:nvPr/>
        </p:nvPicPr>
        <p:blipFill>
          <a:blip r:embed="rId2"/>
          <a:stretch>
            <a:fillRect/>
          </a:stretch>
        </p:blipFill>
        <p:spPr>
          <a:xfrm>
            <a:off x="152400" y="0"/>
            <a:ext cx="8991600" cy="1371600"/>
          </a:xfrm>
          <a:prstGeom prst="rect">
            <a:avLst/>
          </a:prstGeom>
        </p:spPr>
      </p:pic>
      <p:sp>
        <p:nvSpPr>
          <p:cNvPr id="5" name="Rectangle 4"/>
          <p:cNvSpPr/>
          <p:nvPr/>
        </p:nvSpPr>
        <p:spPr>
          <a:xfrm>
            <a:off x="152400" y="1219200"/>
            <a:ext cx="6417711" cy="523220"/>
          </a:xfrm>
          <a:prstGeom prst="rect">
            <a:avLst/>
          </a:prstGeom>
        </p:spPr>
        <p:txBody>
          <a:bodyPr wrap="square">
            <a:spAutoFit/>
          </a:bodyPr>
          <a:lstStyle/>
          <a:p>
            <a:r>
              <a:rPr lang="en-US" sz="2800" b="1" dirty="0">
                <a:latin typeface="Times New Roman" pitchFamily="18" charset="0"/>
                <a:cs typeface="Times New Roman" pitchFamily="18" charset="0"/>
              </a:rPr>
              <a:t>1.5.3.1 Threats to Systems and Networks</a:t>
            </a:r>
          </a:p>
        </p:txBody>
      </p:sp>
      <p:pic>
        <p:nvPicPr>
          <p:cNvPr id="1026" name="Picture 2"/>
          <p:cNvPicPr>
            <a:picLocks noChangeAspect="1" noChangeArrowheads="1"/>
          </p:cNvPicPr>
          <p:nvPr/>
        </p:nvPicPr>
        <p:blipFill>
          <a:blip r:embed="rId3"/>
          <a:srcRect/>
          <a:stretch>
            <a:fillRect/>
          </a:stretch>
        </p:blipFill>
        <p:spPr bwMode="auto">
          <a:xfrm>
            <a:off x="0" y="1828800"/>
            <a:ext cx="8686800" cy="5029200"/>
          </a:xfrm>
          <a:prstGeom prst="rect">
            <a:avLst/>
          </a:prstGeom>
          <a:noFill/>
          <a:ln w="9525">
            <a:noFill/>
            <a:miter lim="800000"/>
            <a:headEnd/>
            <a:tailEnd/>
          </a:ln>
          <a:effectLst/>
        </p:spPr>
      </p:pic>
    </p:spTree>
  </p:cSld>
  <p:clrMapOvr>
    <a:masterClrMapping/>
  </p:clrMapOvr>
</p:sld>
</file>

<file path=ppt/slides/slide1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Department_header.jpg"/>
          <p:cNvPicPr>
            <a:picLocks noChangeAspect="1"/>
          </p:cNvPicPr>
          <p:nvPr/>
        </p:nvPicPr>
        <p:blipFill>
          <a:blip r:embed="rId2"/>
          <a:stretch>
            <a:fillRect/>
          </a:stretch>
        </p:blipFill>
        <p:spPr>
          <a:xfrm>
            <a:off x="152400" y="0"/>
            <a:ext cx="8991600" cy="1371600"/>
          </a:xfrm>
          <a:prstGeom prst="rect">
            <a:avLst/>
          </a:prstGeom>
        </p:spPr>
      </p:pic>
      <p:sp>
        <p:nvSpPr>
          <p:cNvPr id="3" name="Rectangle 2"/>
          <p:cNvSpPr/>
          <p:nvPr/>
        </p:nvSpPr>
        <p:spPr>
          <a:xfrm>
            <a:off x="228600" y="1143000"/>
            <a:ext cx="8458200" cy="5324535"/>
          </a:xfrm>
          <a:prstGeom prst="rect">
            <a:avLst/>
          </a:prstGeom>
        </p:spPr>
        <p:txBody>
          <a:bodyPr wrap="square">
            <a:spAutoFit/>
          </a:bodyPr>
          <a:lstStyle/>
          <a:p>
            <a:pPr algn="just"/>
            <a:r>
              <a:rPr lang="en-US" sz="2800" b="1" dirty="0"/>
              <a:t>1.5.3.2 Security Responsibilities </a:t>
            </a:r>
          </a:p>
          <a:p>
            <a:pPr algn="just"/>
            <a:r>
              <a:rPr lang="en-US" sz="2400" dirty="0"/>
              <a:t>Three security requirements are often considered: </a:t>
            </a:r>
          </a:p>
          <a:p>
            <a:pPr marL="457200" indent="-457200" algn="just">
              <a:buFont typeface="+mj-lt"/>
              <a:buAutoNum type="arabicPeriod"/>
            </a:pPr>
            <a:r>
              <a:rPr lang="en-US" sz="2400" dirty="0"/>
              <a:t>Confidentiality</a:t>
            </a:r>
          </a:p>
          <a:p>
            <a:pPr marL="457200" indent="-457200" algn="just">
              <a:buFont typeface="+mj-lt"/>
              <a:buAutoNum type="arabicPeriod"/>
            </a:pPr>
            <a:r>
              <a:rPr lang="en-US" sz="2400" dirty="0"/>
              <a:t>Integrity</a:t>
            </a:r>
          </a:p>
          <a:p>
            <a:pPr marL="457200" indent="-457200" algn="just">
              <a:buFont typeface="+mj-lt"/>
              <a:buAutoNum type="arabicPeriod"/>
            </a:pPr>
            <a:r>
              <a:rPr lang="en-US" sz="2400" dirty="0"/>
              <a:t>Availability </a:t>
            </a:r>
          </a:p>
          <a:p>
            <a:pPr algn="just">
              <a:buFont typeface="Wingdings" pitchFamily="2" charset="2"/>
              <a:buChar char="ü"/>
            </a:pPr>
            <a:r>
              <a:rPr lang="en-US" sz="2400" dirty="0"/>
              <a:t>In the order of </a:t>
            </a:r>
            <a:r>
              <a:rPr lang="en-US" sz="2400" dirty="0" err="1"/>
              <a:t>SaaS</a:t>
            </a:r>
            <a:r>
              <a:rPr lang="en-US" sz="2400" dirty="0"/>
              <a:t>, </a:t>
            </a:r>
            <a:r>
              <a:rPr lang="en-US" sz="2400" dirty="0" err="1"/>
              <a:t>PaaS</a:t>
            </a:r>
            <a:r>
              <a:rPr lang="en-US" sz="2400" dirty="0"/>
              <a:t>, and </a:t>
            </a:r>
            <a:r>
              <a:rPr lang="en-US" sz="2400" dirty="0" err="1"/>
              <a:t>IaaS</a:t>
            </a:r>
            <a:r>
              <a:rPr lang="en-US" sz="2400" dirty="0"/>
              <a:t>, the providers gradually release the responsibility of security control to the cloud users. </a:t>
            </a:r>
          </a:p>
          <a:p>
            <a:pPr algn="just">
              <a:buFont typeface="Wingdings" pitchFamily="2" charset="2"/>
              <a:buChar char="ü"/>
            </a:pPr>
            <a:r>
              <a:rPr lang="en-US" sz="2400" dirty="0"/>
              <a:t> The </a:t>
            </a:r>
            <a:r>
              <a:rPr lang="en-US" sz="2400" dirty="0" err="1"/>
              <a:t>SaaS</a:t>
            </a:r>
            <a:r>
              <a:rPr lang="en-US" sz="2400" dirty="0"/>
              <a:t> model relies on the cloud provider to perform all </a:t>
            </a:r>
            <a:r>
              <a:rPr lang="en-US" sz="2400" i="1" u="sng" dirty="0"/>
              <a:t>security functions.</a:t>
            </a:r>
          </a:p>
          <a:p>
            <a:pPr algn="just">
              <a:buFont typeface="Wingdings" pitchFamily="2" charset="2"/>
              <a:buChar char="ü"/>
            </a:pPr>
            <a:r>
              <a:rPr lang="en-US" sz="2400" dirty="0"/>
              <a:t> The </a:t>
            </a:r>
            <a:r>
              <a:rPr lang="en-US" sz="2400" dirty="0" err="1"/>
              <a:t>IaaS</a:t>
            </a:r>
            <a:r>
              <a:rPr lang="en-US" sz="2400" dirty="0"/>
              <a:t> model wants the users to assume almost all </a:t>
            </a:r>
            <a:r>
              <a:rPr lang="en-US" sz="2400" i="1" u="sng" dirty="0"/>
              <a:t>security functions, but to leave availability in the hands of the providers</a:t>
            </a:r>
            <a:r>
              <a:rPr lang="en-US" sz="2400" dirty="0"/>
              <a:t>. </a:t>
            </a:r>
          </a:p>
          <a:p>
            <a:pPr algn="just">
              <a:buFont typeface="Wingdings" pitchFamily="2" charset="2"/>
              <a:buChar char="ü"/>
            </a:pPr>
            <a:r>
              <a:rPr lang="en-US" sz="2400" dirty="0"/>
              <a:t>The </a:t>
            </a:r>
            <a:r>
              <a:rPr lang="en-US" sz="2400" dirty="0" err="1"/>
              <a:t>PaaS</a:t>
            </a:r>
            <a:r>
              <a:rPr lang="en-US" sz="2400" dirty="0"/>
              <a:t> model relies on the provider to maintain </a:t>
            </a:r>
            <a:r>
              <a:rPr lang="en-US" sz="2400" u="sng" dirty="0"/>
              <a:t>data integrity and availability, </a:t>
            </a:r>
            <a:r>
              <a:rPr lang="en-US" sz="2400" dirty="0"/>
              <a:t>but burdens the user with </a:t>
            </a:r>
            <a:r>
              <a:rPr lang="en-US" sz="2400" i="1" u="sng" dirty="0"/>
              <a:t>confidentiality and privacy control.</a:t>
            </a:r>
          </a:p>
        </p:txBody>
      </p:sp>
    </p:spTree>
  </p:cSld>
  <p:clrMapOvr>
    <a:masterClrMapping/>
  </p:clrMapOvr>
</p:sld>
</file>

<file path=ppt/slides/slide1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Department_header.jpg"/>
          <p:cNvPicPr>
            <a:picLocks noChangeAspect="1"/>
          </p:cNvPicPr>
          <p:nvPr/>
        </p:nvPicPr>
        <p:blipFill>
          <a:blip r:embed="rId2"/>
          <a:stretch>
            <a:fillRect/>
          </a:stretch>
        </p:blipFill>
        <p:spPr>
          <a:xfrm>
            <a:off x="152400" y="0"/>
            <a:ext cx="8991600" cy="1371600"/>
          </a:xfrm>
          <a:prstGeom prst="rect">
            <a:avLst/>
          </a:prstGeom>
        </p:spPr>
      </p:pic>
      <p:sp>
        <p:nvSpPr>
          <p:cNvPr id="3" name="Rectangle 2"/>
          <p:cNvSpPr/>
          <p:nvPr/>
        </p:nvSpPr>
        <p:spPr>
          <a:xfrm>
            <a:off x="0" y="1524000"/>
            <a:ext cx="9144000" cy="5016758"/>
          </a:xfrm>
          <a:prstGeom prst="rect">
            <a:avLst/>
          </a:prstGeom>
        </p:spPr>
        <p:txBody>
          <a:bodyPr wrap="square">
            <a:spAutoFit/>
          </a:bodyPr>
          <a:lstStyle/>
          <a:p>
            <a:pPr algn="just"/>
            <a:r>
              <a:rPr lang="en-US" sz="3200" b="1" dirty="0"/>
              <a:t>1.5.3.3 Copyright Protection </a:t>
            </a:r>
          </a:p>
          <a:p>
            <a:pPr algn="just">
              <a:buFont typeface="Wingdings" pitchFamily="2" charset="2"/>
              <a:buChar char="ü"/>
            </a:pPr>
            <a:r>
              <a:rPr lang="en-US" sz="2400" dirty="0"/>
              <a:t>Collusive piracy is the main source of intellectual property violations within the boundary of a P2P network.</a:t>
            </a:r>
          </a:p>
          <a:p>
            <a:pPr algn="just">
              <a:buFont typeface="Wingdings" pitchFamily="2" charset="2"/>
              <a:buChar char="ü"/>
            </a:pPr>
            <a:r>
              <a:rPr lang="en-US" sz="2400" dirty="0"/>
              <a:t> Paid clients (colluders) may illegally share copyrighted content files with unpaid clients (pirates).</a:t>
            </a:r>
          </a:p>
          <a:p>
            <a:pPr algn="just">
              <a:buFont typeface="Wingdings" pitchFamily="2" charset="2"/>
              <a:buChar char="ü"/>
            </a:pPr>
            <a:r>
              <a:rPr lang="en-US" sz="2400" dirty="0"/>
              <a:t> Online piracy has hindered the use of open P2P networks for commercial content delivery. </a:t>
            </a:r>
          </a:p>
          <a:p>
            <a:pPr algn="just">
              <a:buFont typeface="Wingdings" pitchFamily="2" charset="2"/>
              <a:buChar char="ü"/>
            </a:pPr>
            <a:r>
              <a:rPr lang="en-US" sz="2400" dirty="0"/>
              <a:t>One can develop a proactive content poisoning scheme to stop colluders and pirates from alleged copy right infringements in P2P file sharing. </a:t>
            </a:r>
          </a:p>
          <a:p>
            <a:pPr algn="just">
              <a:buFont typeface="Wingdings" pitchFamily="2" charset="2"/>
              <a:buChar char="ü"/>
            </a:pPr>
            <a:r>
              <a:rPr lang="en-US" sz="2400" dirty="0"/>
              <a:t>Pirates are detected in a timely manner with identity-based signatures and </a:t>
            </a:r>
            <a:r>
              <a:rPr lang="en-US" sz="2400" dirty="0" err="1"/>
              <a:t>timestamped</a:t>
            </a:r>
            <a:r>
              <a:rPr lang="en-US" sz="2400" dirty="0"/>
              <a:t> tokens. This scheme stops collusive piracy from occurring without hurting legitimate P2P clients. </a:t>
            </a:r>
          </a:p>
        </p:txBody>
      </p:sp>
    </p:spTree>
  </p:cSld>
  <p:clrMapOvr>
    <a:masterClrMapping/>
  </p:clrMapOvr>
</p:sld>
</file>

<file path=ppt/slides/slide1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Department_header.jpg"/>
          <p:cNvPicPr>
            <a:picLocks noChangeAspect="1"/>
          </p:cNvPicPr>
          <p:nvPr/>
        </p:nvPicPr>
        <p:blipFill>
          <a:blip r:embed="rId2"/>
          <a:stretch>
            <a:fillRect/>
          </a:stretch>
        </p:blipFill>
        <p:spPr>
          <a:xfrm>
            <a:off x="152400" y="0"/>
            <a:ext cx="8991600" cy="1371600"/>
          </a:xfrm>
          <a:prstGeom prst="rect">
            <a:avLst/>
          </a:prstGeom>
        </p:spPr>
      </p:pic>
      <p:sp>
        <p:nvSpPr>
          <p:cNvPr id="3" name="Rectangle 2"/>
          <p:cNvSpPr/>
          <p:nvPr/>
        </p:nvSpPr>
        <p:spPr>
          <a:xfrm>
            <a:off x="228600" y="1295400"/>
            <a:ext cx="8305800" cy="5693866"/>
          </a:xfrm>
          <a:prstGeom prst="rect">
            <a:avLst/>
          </a:prstGeom>
        </p:spPr>
        <p:txBody>
          <a:bodyPr wrap="square">
            <a:spAutoFit/>
          </a:bodyPr>
          <a:lstStyle/>
          <a:p>
            <a:pPr algn="just"/>
            <a:r>
              <a:rPr lang="en-US" sz="2800" b="1" dirty="0"/>
              <a:t>1.5.3.4 System Defense Technologies </a:t>
            </a:r>
          </a:p>
          <a:p>
            <a:pPr algn="just">
              <a:buFont typeface="Wingdings" pitchFamily="2" charset="2"/>
              <a:buChar char="ü"/>
            </a:pPr>
            <a:r>
              <a:rPr lang="en-US" sz="2800" dirty="0"/>
              <a:t>Three generations of network defense technologies have appeared in the past. </a:t>
            </a:r>
          </a:p>
          <a:p>
            <a:pPr algn="just">
              <a:buFont typeface="Wingdings" pitchFamily="2" charset="2"/>
              <a:buChar char="ü"/>
            </a:pPr>
            <a:r>
              <a:rPr lang="en-US" sz="2800" i="1" u="sng" dirty="0"/>
              <a:t>In the first generation, </a:t>
            </a:r>
            <a:r>
              <a:rPr lang="en-US" sz="2800" dirty="0"/>
              <a:t>tools were designed to </a:t>
            </a:r>
            <a:r>
              <a:rPr lang="en-US" sz="2800" b="1" dirty="0"/>
              <a:t>prevent or avoid intrusions.</a:t>
            </a:r>
            <a:r>
              <a:rPr lang="en-US" sz="2800" dirty="0"/>
              <a:t> These tools usually manifested themselves as access control policies or tokens, cryptographic systems, and so forth.  </a:t>
            </a:r>
          </a:p>
          <a:p>
            <a:pPr algn="just">
              <a:buFont typeface="Wingdings" pitchFamily="2" charset="2"/>
              <a:buChar char="ü"/>
            </a:pPr>
            <a:r>
              <a:rPr lang="en-US" sz="2800" i="1" u="sng" dirty="0"/>
              <a:t>The second generation </a:t>
            </a:r>
            <a:r>
              <a:rPr lang="en-US" sz="2800" dirty="0"/>
              <a:t>detected intrusions </a:t>
            </a:r>
            <a:r>
              <a:rPr lang="en-US" sz="2800" b="1" dirty="0"/>
              <a:t>in a timely manner to exercise remedial actions</a:t>
            </a:r>
            <a:r>
              <a:rPr lang="en-US" sz="2800" dirty="0"/>
              <a:t>. These techniques included firewalls, intrusion detection systems (</a:t>
            </a:r>
            <a:r>
              <a:rPr lang="en-US" sz="2800" dirty="0" err="1"/>
              <a:t>IDSes</a:t>
            </a:r>
            <a:r>
              <a:rPr lang="en-US" sz="2800" dirty="0"/>
              <a:t>), PKI services, reputation systems, and so on. </a:t>
            </a:r>
          </a:p>
          <a:p>
            <a:pPr algn="just">
              <a:buFont typeface="Wingdings" pitchFamily="2" charset="2"/>
              <a:buChar char="ü"/>
            </a:pPr>
            <a:r>
              <a:rPr lang="en-US" sz="2800" i="1" u="sng" dirty="0"/>
              <a:t>The third generation </a:t>
            </a:r>
            <a:r>
              <a:rPr lang="en-US" sz="2800" dirty="0"/>
              <a:t>provides more </a:t>
            </a:r>
            <a:r>
              <a:rPr lang="en-US" sz="2800" b="1" dirty="0"/>
              <a:t>intelligent responses to intrusions</a:t>
            </a:r>
            <a:r>
              <a:rPr lang="en-US" sz="2000" b="1" dirty="0"/>
              <a: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1295400"/>
            <a:ext cx="9144000" cy="4830763"/>
          </a:xfrm>
        </p:spPr>
        <p:txBody>
          <a:bodyPr>
            <a:noAutofit/>
          </a:bodyPr>
          <a:lstStyle/>
          <a:p>
            <a:pPr algn="just">
              <a:buNone/>
            </a:pPr>
            <a:r>
              <a:rPr lang="en-US" sz="2200" dirty="0">
                <a:latin typeface="Times New Roman" pitchFamily="18" charset="0"/>
                <a:cs typeface="Times New Roman" pitchFamily="18" charset="0"/>
              </a:rPr>
              <a:t>The system efficiency is decided by speed, programming, and energy factors. Meeting these goals requires to yield the following design objectives:</a:t>
            </a:r>
          </a:p>
          <a:p>
            <a:pPr marL="514350" indent="-514350" algn="just">
              <a:buFont typeface="+mj-lt"/>
              <a:buAutoNum type="arabicPeriod"/>
            </a:pPr>
            <a:r>
              <a:rPr lang="en-US" sz="2200" b="1" dirty="0">
                <a:latin typeface="Times New Roman" pitchFamily="18" charset="0"/>
                <a:cs typeface="Times New Roman" pitchFamily="18" charset="0"/>
              </a:rPr>
              <a:t>Efficiency </a:t>
            </a:r>
            <a:r>
              <a:rPr lang="en-US" sz="2200" dirty="0">
                <a:latin typeface="Times New Roman" pitchFamily="18" charset="0"/>
                <a:cs typeface="Times New Roman" pitchFamily="18" charset="0"/>
              </a:rPr>
              <a:t>measures the utilization rate of resources in an execution model by exploiting massive parallelism in HPC. For HTC, efficiency is more closely related to job throughput, data access, storage, and power efficiency. </a:t>
            </a:r>
          </a:p>
          <a:p>
            <a:pPr marL="514350" indent="-514350" algn="just">
              <a:buFont typeface="+mj-lt"/>
              <a:buAutoNum type="arabicPeriod"/>
            </a:pPr>
            <a:r>
              <a:rPr lang="en-US" sz="2200" b="1" dirty="0">
                <a:latin typeface="Times New Roman" pitchFamily="18" charset="0"/>
                <a:cs typeface="Times New Roman" pitchFamily="18" charset="0"/>
              </a:rPr>
              <a:t>Dependability </a:t>
            </a:r>
            <a:r>
              <a:rPr lang="en-US" sz="2200" dirty="0">
                <a:latin typeface="Times New Roman" pitchFamily="18" charset="0"/>
                <a:cs typeface="Times New Roman" pitchFamily="18" charset="0"/>
              </a:rPr>
              <a:t>measures the reliability and self-management from the chip to the system and application levels. The purpose is to provide high-throughput service with Quality of Service (</a:t>
            </a:r>
            <a:r>
              <a:rPr lang="en-US" sz="2200" dirty="0" err="1">
                <a:latin typeface="Times New Roman" pitchFamily="18" charset="0"/>
                <a:cs typeface="Times New Roman" pitchFamily="18" charset="0"/>
              </a:rPr>
              <a:t>QoS</a:t>
            </a:r>
            <a:r>
              <a:rPr lang="en-US" sz="2200" dirty="0">
                <a:latin typeface="Times New Roman" pitchFamily="18" charset="0"/>
                <a:cs typeface="Times New Roman" pitchFamily="18" charset="0"/>
              </a:rPr>
              <a:t>) assurance, even under failure conditions. </a:t>
            </a:r>
          </a:p>
          <a:p>
            <a:pPr marL="514350" indent="-514350" algn="just">
              <a:buFont typeface="+mj-lt"/>
              <a:buAutoNum type="arabicPeriod"/>
            </a:pPr>
            <a:r>
              <a:rPr lang="en-US" sz="2200" b="1" dirty="0">
                <a:latin typeface="Times New Roman" pitchFamily="18" charset="0"/>
                <a:cs typeface="Times New Roman" pitchFamily="18" charset="0"/>
              </a:rPr>
              <a:t>Adaptation </a:t>
            </a:r>
            <a:r>
              <a:rPr lang="en-US" sz="2200" dirty="0">
                <a:latin typeface="Times New Roman" pitchFamily="18" charset="0"/>
                <a:cs typeface="Times New Roman" pitchFamily="18" charset="0"/>
              </a:rPr>
              <a:t>in the programming model measures the ability to support billions of job requests over massive data sets and virtualized cloud resources under various workload and service models.</a:t>
            </a:r>
          </a:p>
          <a:p>
            <a:pPr marL="514350" indent="-514350" algn="just">
              <a:buFont typeface="+mj-lt"/>
              <a:buAutoNum type="arabicPeriod"/>
            </a:pPr>
            <a:r>
              <a:rPr lang="en-US" sz="2200" b="1" dirty="0">
                <a:latin typeface="Times New Roman" pitchFamily="18" charset="0"/>
                <a:cs typeface="Times New Roman" pitchFamily="18" charset="0"/>
              </a:rPr>
              <a:t> Flexibility </a:t>
            </a:r>
            <a:r>
              <a:rPr lang="en-US" sz="2200" dirty="0">
                <a:latin typeface="Times New Roman" pitchFamily="18" charset="0"/>
                <a:cs typeface="Times New Roman" pitchFamily="18" charset="0"/>
              </a:rPr>
              <a:t>in application deployment measures the ability of distributed systems to run well in both HPC (science and engineering) and HTC (business) applications</a:t>
            </a:r>
          </a:p>
        </p:txBody>
      </p:sp>
      <p:pic>
        <p:nvPicPr>
          <p:cNvPr id="4" name="Picture 3" descr="Department_header.jpg"/>
          <p:cNvPicPr>
            <a:picLocks noChangeAspect="1"/>
          </p:cNvPicPr>
          <p:nvPr/>
        </p:nvPicPr>
        <p:blipFill>
          <a:blip r:embed="rId2"/>
          <a:stretch>
            <a:fillRect/>
          </a:stretch>
        </p:blipFill>
        <p:spPr>
          <a:xfrm>
            <a:off x="152400" y="0"/>
            <a:ext cx="8991600" cy="1371600"/>
          </a:xfrm>
          <a:prstGeom prst="rect">
            <a:avLst/>
          </a:prstGeom>
        </p:spPr>
      </p:pic>
    </p:spTree>
  </p:cSld>
  <p:clrMapOvr>
    <a:masterClrMapping/>
  </p:clrMapOvr>
</p:sld>
</file>

<file path=ppt/slides/slide1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Department_header.jpg"/>
          <p:cNvPicPr>
            <a:picLocks noChangeAspect="1"/>
          </p:cNvPicPr>
          <p:nvPr/>
        </p:nvPicPr>
        <p:blipFill>
          <a:blip r:embed="rId2"/>
          <a:stretch>
            <a:fillRect/>
          </a:stretch>
        </p:blipFill>
        <p:spPr>
          <a:xfrm>
            <a:off x="152400" y="0"/>
            <a:ext cx="8991600" cy="1371600"/>
          </a:xfrm>
          <a:prstGeom prst="rect">
            <a:avLst/>
          </a:prstGeom>
        </p:spPr>
      </p:pic>
      <p:sp>
        <p:nvSpPr>
          <p:cNvPr id="3" name="Rectangle 2"/>
          <p:cNvSpPr/>
          <p:nvPr/>
        </p:nvSpPr>
        <p:spPr>
          <a:xfrm>
            <a:off x="0" y="1219200"/>
            <a:ext cx="8686800" cy="5601533"/>
          </a:xfrm>
          <a:prstGeom prst="rect">
            <a:avLst/>
          </a:prstGeom>
        </p:spPr>
        <p:txBody>
          <a:bodyPr wrap="square">
            <a:spAutoFit/>
          </a:bodyPr>
          <a:lstStyle/>
          <a:p>
            <a:pPr algn="just"/>
            <a:r>
              <a:rPr lang="en-US" sz="2800" b="1" dirty="0"/>
              <a:t>1.5.3.5 Data Protection Infrastructure</a:t>
            </a:r>
          </a:p>
          <a:p>
            <a:pPr algn="just">
              <a:buFont typeface="Wingdings" pitchFamily="2" charset="2"/>
              <a:buChar char="Ø"/>
            </a:pPr>
            <a:r>
              <a:rPr lang="en-US" sz="2000" dirty="0"/>
              <a:t> </a:t>
            </a:r>
            <a:r>
              <a:rPr lang="en-US" sz="2200" dirty="0"/>
              <a:t>Security infrastructure is required to safeguard web and cloud services. </a:t>
            </a:r>
          </a:p>
          <a:p>
            <a:pPr algn="just">
              <a:buFont typeface="Wingdings" pitchFamily="2" charset="2"/>
              <a:buChar char="Ø"/>
            </a:pPr>
            <a:r>
              <a:rPr lang="en-US" sz="2200" dirty="0"/>
              <a:t>At the user level, one needs to perform trust negotiation and reputation aggregation over all users. </a:t>
            </a:r>
          </a:p>
          <a:p>
            <a:pPr algn="just">
              <a:buFont typeface="Wingdings" pitchFamily="2" charset="2"/>
              <a:buChar char="Ø"/>
            </a:pPr>
            <a:r>
              <a:rPr lang="en-US" sz="2200" dirty="0"/>
              <a:t>At the application end, we need to establish security precautions in worm containment and intrusion detection against virus, worm, and distributed </a:t>
            </a:r>
            <a:r>
              <a:rPr lang="en-US" sz="2200" dirty="0" err="1"/>
              <a:t>DoS</a:t>
            </a:r>
            <a:r>
              <a:rPr lang="en-US" sz="2200" dirty="0"/>
              <a:t> (</a:t>
            </a:r>
            <a:r>
              <a:rPr lang="en-US" sz="2200" dirty="0" err="1"/>
              <a:t>DDoS</a:t>
            </a:r>
            <a:r>
              <a:rPr lang="en-US" sz="2200" dirty="0"/>
              <a:t>) attacks. </a:t>
            </a:r>
          </a:p>
          <a:p>
            <a:pPr algn="just">
              <a:buFont typeface="Wingdings" pitchFamily="2" charset="2"/>
              <a:buChar char="Ø"/>
            </a:pPr>
            <a:r>
              <a:rPr lang="en-US" sz="2200" dirty="0"/>
              <a:t>We also need to deploy mechanisms to prevent online piracy and copyright violations of digital content.</a:t>
            </a:r>
          </a:p>
          <a:p>
            <a:pPr algn="just">
              <a:buFont typeface="Wingdings" pitchFamily="2" charset="2"/>
              <a:buChar char="Ø"/>
            </a:pPr>
            <a:r>
              <a:rPr lang="en-US" sz="2200" dirty="0"/>
              <a:t> Security responsibilities are divided between cloud providers and users differently for the three cloud service models.</a:t>
            </a:r>
          </a:p>
          <a:p>
            <a:pPr algn="just">
              <a:buFont typeface="Wingdings" pitchFamily="2" charset="2"/>
              <a:buChar char="Ø"/>
            </a:pPr>
            <a:r>
              <a:rPr lang="en-US" sz="2200" dirty="0"/>
              <a:t> The providers are totally responsible for platform availability. </a:t>
            </a:r>
          </a:p>
          <a:p>
            <a:pPr algn="just">
              <a:buFont typeface="Wingdings" pitchFamily="2" charset="2"/>
              <a:buChar char="Ø"/>
            </a:pPr>
            <a:r>
              <a:rPr lang="en-US" sz="2200" dirty="0"/>
              <a:t>The </a:t>
            </a:r>
            <a:r>
              <a:rPr lang="en-US" sz="2200" dirty="0" err="1"/>
              <a:t>IaaS</a:t>
            </a:r>
            <a:r>
              <a:rPr lang="en-US" sz="2200" dirty="0"/>
              <a:t> users are more responsible for the </a:t>
            </a:r>
            <a:r>
              <a:rPr lang="en-US" sz="2200" u="sng" dirty="0"/>
              <a:t>confidentiality issue. </a:t>
            </a:r>
          </a:p>
          <a:p>
            <a:pPr algn="just">
              <a:buFont typeface="Wingdings" pitchFamily="2" charset="2"/>
              <a:buChar char="Ø"/>
            </a:pPr>
            <a:r>
              <a:rPr lang="en-US" sz="2200" dirty="0"/>
              <a:t>The </a:t>
            </a:r>
            <a:r>
              <a:rPr lang="en-US" sz="2200" dirty="0" err="1"/>
              <a:t>IaaS</a:t>
            </a:r>
            <a:r>
              <a:rPr lang="en-US" sz="2200" dirty="0"/>
              <a:t> providers are more responsible for </a:t>
            </a:r>
            <a:r>
              <a:rPr lang="en-US" sz="2200" u="sng" dirty="0"/>
              <a:t>data integrity.</a:t>
            </a:r>
          </a:p>
          <a:p>
            <a:pPr algn="just">
              <a:buFont typeface="Wingdings" pitchFamily="2" charset="2"/>
              <a:buChar char="Ø"/>
            </a:pPr>
            <a:r>
              <a:rPr lang="en-US" sz="2200" dirty="0"/>
              <a:t> In </a:t>
            </a:r>
            <a:r>
              <a:rPr lang="en-US" sz="2200" dirty="0" err="1"/>
              <a:t>PaaS</a:t>
            </a:r>
            <a:r>
              <a:rPr lang="en-US" sz="2200" dirty="0"/>
              <a:t> and </a:t>
            </a:r>
            <a:r>
              <a:rPr lang="en-US" sz="2200" dirty="0" err="1"/>
              <a:t>SaaS</a:t>
            </a:r>
            <a:r>
              <a:rPr lang="en-US" sz="2200" dirty="0"/>
              <a:t> services, providers and users are equally responsible for preserving data </a:t>
            </a:r>
            <a:r>
              <a:rPr lang="en-US" sz="2200" u="sng" dirty="0"/>
              <a:t>integrity and confidentiality.</a:t>
            </a:r>
          </a:p>
        </p:txBody>
      </p:sp>
    </p:spTree>
  </p:cSld>
  <p:clrMapOvr>
    <a:masterClrMapping/>
  </p:clrMapOvr>
</p:sld>
</file>

<file path=ppt/slides/slide1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Department_header.jpg"/>
          <p:cNvPicPr>
            <a:picLocks noChangeAspect="1"/>
          </p:cNvPicPr>
          <p:nvPr/>
        </p:nvPicPr>
        <p:blipFill>
          <a:blip r:embed="rId2"/>
          <a:stretch>
            <a:fillRect/>
          </a:stretch>
        </p:blipFill>
        <p:spPr>
          <a:xfrm>
            <a:off x="152400" y="0"/>
            <a:ext cx="8991600" cy="1371600"/>
          </a:xfrm>
          <a:prstGeom prst="rect">
            <a:avLst/>
          </a:prstGeom>
        </p:spPr>
      </p:pic>
      <p:sp>
        <p:nvSpPr>
          <p:cNvPr id="5" name="Rectangle 4"/>
          <p:cNvSpPr/>
          <p:nvPr/>
        </p:nvSpPr>
        <p:spPr>
          <a:xfrm>
            <a:off x="228600" y="1219200"/>
            <a:ext cx="8534400" cy="5693866"/>
          </a:xfrm>
          <a:prstGeom prst="rect">
            <a:avLst/>
          </a:prstGeom>
        </p:spPr>
        <p:txBody>
          <a:bodyPr wrap="square">
            <a:spAutoFit/>
          </a:bodyPr>
          <a:lstStyle/>
          <a:p>
            <a:pPr algn="just"/>
            <a:r>
              <a:rPr lang="en-US" sz="2800" b="1" dirty="0"/>
              <a:t>1.5.4 Energy Efficiency in Distributed Computing</a:t>
            </a:r>
          </a:p>
          <a:p>
            <a:pPr algn="just">
              <a:buFont typeface="Wingdings" pitchFamily="2" charset="2"/>
              <a:buChar char="ü"/>
            </a:pPr>
            <a:r>
              <a:rPr lang="en-US" sz="2400" dirty="0"/>
              <a:t>Primary performance goals in conventional parallel and distributed computing systems are </a:t>
            </a:r>
            <a:r>
              <a:rPr lang="en-US" sz="2400" b="1" u="sng" dirty="0"/>
              <a:t>high performance and high throughput</a:t>
            </a:r>
            <a:r>
              <a:rPr lang="en-US" sz="2400" dirty="0"/>
              <a:t>, considering some form of performance reliability. </a:t>
            </a:r>
          </a:p>
          <a:p>
            <a:pPr algn="just">
              <a:buFont typeface="Wingdings" pitchFamily="2" charset="2"/>
              <a:buChar char="ü"/>
            </a:pPr>
            <a:r>
              <a:rPr lang="en-US" sz="2400" dirty="0"/>
              <a:t>However, these systems recently encountered new challenging issues including </a:t>
            </a:r>
            <a:r>
              <a:rPr lang="en-US" sz="2400" b="1" u="sng" dirty="0"/>
              <a:t>energy efficiency, and workload and resource outsourcing. </a:t>
            </a:r>
          </a:p>
          <a:p>
            <a:pPr algn="just">
              <a:buFont typeface="Wingdings" pitchFamily="2" charset="2"/>
              <a:buChar char="ü"/>
            </a:pPr>
            <a:r>
              <a:rPr lang="en-US" sz="2400" dirty="0"/>
              <a:t>Protection of data centers demands </a:t>
            </a:r>
            <a:r>
              <a:rPr lang="en-US" sz="2400" b="1" u="sng" dirty="0"/>
              <a:t>integrated solutions</a:t>
            </a:r>
            <a:r>
              <a:rPr lang="en-US" sz="2400" dirty="0"/>
              <a:t>. Energy consumption in parallel and distributed computing systems raises various monetary, environmental, and system performance issues.</a:t>
            </a:r>
          </a:p>
          <a:p>
            <a:pPr algn="just">
              <a:buFont typeface="Wingdings" pitchFamily="2" charset="2"/>
              <a:buChar char="ü"/>
            </a:pPr>
            <a:r>
              <a:rPr lang="en-US" sz="2400" dirty="0"/>
              <a:t>In addition to power cost, </a:t>
            </a:r>
            <a:r>
              <a:rPr lang="en-US" sz="2400" b="1" u="sng" dirty="0"/>
              <a:t>cooling </a:t>
            </a:r>
            <a:r>
              <a:rPr lang="en-US" sz="2400" dirty="0"/>
              <a:t>is another issue that must be addressed due to negative effects of high temperature on electronic components. The rising temperature of a circuit not only derails the circuit from its normal range, but also decreases the lifetime of its components</a:t>
            </a:r>
          </a:p>
        </p:txBody>
      </p:sp>
    </p:spTree>
  </p:cSld>
  <p:clrMapOvr>
    <a:masterClrMapping/>
  </p:clrMapOvr>
</p:sld>
</file>

<file path=ppt/slides/slide1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Department_header.jpg"/>
          <p:cNvPicPr>
            <a:picLocks noChangeAspect="1"/>
          </p:cNvPicPr>
          <p:nvPr/>
        </p:nvPicPr>
        <p:blipFill>
          <a:blip r:embed="rId2"/>
          <a:stretch>
            <a:fillRect/>
          </a:stretch>
        </p:blipFill>
        <p:spPr>
          <a:xfrm>
            <a:off x="152400" y="0"/>
            <a:ext cx="8991600" cy="1371600"/>
          </a:xfrm>
          <a:prstGeom prst="rect">
            <a:avLst/>
          </a:prstGeom>
        </p:spPr>
      </p:pic>
      <p:sp>
        <p:nvSpPr>
          <p:cNvPr id="3" name="Rectangle 2"/>
          <p:cNvSpPr/>
          <p:nvPr/>
        </p:nvSpPr>
        <p:spPr>
          <a:xfrm>
            <a:off x="228600" y="1371601"/>
            <a:ext cx="8610600" cy="4585871"/>
          </a:xfrm>
          <a:prstGeom prst="rect">
            <a:avLst/>
          </a:prstGeom>
        </p:spPr>
        <p:txBody>
          <a:bodyPr wrap="square">
            <a:spAutoFit/>
          </a:bodyPr>
          <a:lstStyle/>
          <a:p>
            <a:pPr algn="just"/>
            <a:r>
              <a:rPr lang="en-US" sz="2800" b="1" dirty="0"/>
              <a:t>1.5.4.1 Energy Consumption of Unused Servers </a:t>
            </a:r>
          </a:p>
          <a:p>
            <a:pPr algn="just">
              <a:buFont typeface="Wingdings" pitchFamily="2" charset="2"/>
              <a:buChar char="ü"/>
            </a:pPr>
            <a:r>
              <a:rPr lang="en-US" sz="2400" dirty="0"/>
              <a:t>To run a server farm (data center) a company has to spend a huge amount of money for hardware, software, operational support, and energy every year. T</a:t>
            </a:r>
          </a:p>
          <a:p>
            <a:pPr algn="just">
              <a:buFont typeface="Wingdings" pitchFamily="2" charset="2"/>
              <a:buChar char="ü"/>
            </a:pPr>
            <a:r>
              <a:rPr lang="en-US" sz="2400" dirty="0" err="1"/>
              <a:t>herefore</a:t>
            </a:r>
            <a:r>
              <a:rPr lang="en-US" sz="2400" dirty="0"/>
              <a:t>, companies should thoroughly identify whether their installed server farm is at an appropriate level, particularly in terms of utilization.</a:t>
            </a:r>
          </a:p>
          <a:p>
            <a:pPr algn="just">
              <a:buFont typeface="Wingdings" pitchFamily="2" charset="2"/>
              <a:buChar char="ü"/>
            </a:pPr>
            <a:r>
              <a:rPr lang="en-US" sz="2400" dirty="0"/>
              <a:t> It was estimated in the past that, on average, one-sixth (15 percent) of the full-time servers in a company are left powered on without being actively used (i.e., they are idling) on a daily basis.</a:t>
            </a:r>
          </a:p>
          <a:p>
            <a:pPr algn="just">
              <a:buFont typeface="Wingdings" pitchFamily="2" charset="2"/>
              <a:buChar char="ü"/>
            </a:pPr>
            <a:r>
              <a:rPr lang="en-US" sz="2400" dirty="0"/>
              <a:t> This indicates that with 44 million servers in the world, around 4.7 million servers are not doing any useful work.</a:t>
            </a:r>
          </a:p>
        </p:txBody>
      </p:sp>
    </p:spTree>
  </p:cSld>
  <p:clrMapOvr>
    <a:masterClrMapping/>
  </p:clrMapOvr>
</p:sld>
</file>

<file path=ppt/slides/slide1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Department_header.jpg"/>
          <p:cNvPicPr>
            <a:picLocks noChangeAspect="1"/>
          </p:cNvPicPr>
          <p:nvPr/>
        </p:nvPicPr>
        <p:blipFill>
          <a:blip r:embed="rId3"/>
          <a:stretch>
            <a:fillRect/>
          </a:stretch>
        </p:blipFill>
        <p:spPr>
          <a:xfrm>
            <a:off x="152400" y="0"/>
            <a:ext cx="8991600" cy="1371600"/>
          </a:xfrm>
          <a:prstGeom prst="rect">
            <a:avLst/>
          </a:prstGeom>
        </p:spPr>
      </p:pic>
      <p:sp>
        <p:nvSpPr>
          <p:cNvPr id="3" name="Rectangle 2"/>
          <p:cNvSpPr/>
          <p:nvPr/>
        </p:nvSpPr>
        <p:spPr>
          <a:xfrm>
            <a:off x="0" y="1219200"/>
            <a:ext cx="9144000" cy="5907822"/>
          </a:xfrm>
          <a:prstGeom prst="rect">
            <a:avLst/>
          </a:prstGeom>
        </p:spPr>
        <p:txBody>
          <a:bodyPr wrap="square">
            <a:spAutoFit/>
          </a:bodyPr>
          <a:lstStyle/>
          <a:p>
            <a:pPr algn="just"/>
            <a:r>
              <a:rPr lang="en-US" sz="3200" b="1" dirty="0"/>
              <a:t>1.5.4.2 Reducing Energy in Active Servers </a:t>
            </a:r>
          </a:p>
          <a:p>
            <a:pPr algn="just"/>
            <a:r>
              <a:rPr lang="en-US" sz="2800" dirty="0"/>
              <a:t>In addition to identifying unused/underutilized servers for energy savings, it is also necessary to apply appropriate techniques to decrease energy consumption in active distributed systems with negligible influence on their performance. </a:t>
            </a:r>
          </a:p>
          <a:p>
            <a:pPr algn="just"/>
            <a:r>
              <a:rPr lang="en-US" sz="2800" dirty="0"/>
              <a:t>Power management issues in distributed computing platforms can be categorized into four layers (see Figure 1.26): </a:t>
            </a:r>
          </a:p>
          <a:p>
            <a:pPr marL="514350" indent="-514350" algn="just">
              <a:buFont typeface="+mj-lt"/>
              <a:buAutoNum type="arabicPeriod"/>
            </a:pPr>
            <a:r>
              <a:rPr lang="en-US" sz="2800" dirty="0"/>
              <a:t>The application layer</a:t>
            </a:r>
          </a:p>
          <a:p>
            <a:pPr marL="514350" indent="-514350" algn="just">
              <a:buFont typeface="+mj-lt"/>
              <a:buAutoNum type="arabicPeriod"/>
            </a:pPr>
            <a:r>
              <a:rPr lang="en-US" sz="2800" dirty="0"/>
              <a:t>Middleware layer</a:t>
            </a:r>
          </a:p>
          <a:p>
            <a:pPr marL="514350" indent="-514350" algn="just">
              <a:buFont typeface="+mj-lt"/>
              <a:buAutoNum type="arabicPeriod"/>
            </a:pPr>
            <a:r>
              <a:rPr lang="en-US" sz="2800" dirty="0"/>
              <a:t>Resource layer</a:t>
            </a:r>
          </a:p>
          <a:p>
            <a:pPr marL="514350" indent="-514350" algn="just">
              <a:buFont typeface="+mj-lt"/>
              <a:buAutoNum type="arabicPeriod"/>
            </a:pPr>
            <a:r>
              <a:rPr lang="en-US" sz="2800" dirty="0"/>
              <a:t>Network layer</a:t>
            </a:r>
          </a:p>
        </p:txBody>
      </p:sp>
    </p:spTree>
  </p:cSld>
  <p:clrMapOvr>
    <a:masterClrMapping/>
  </p:clrMapOvr>
</p:sld>
</file>

<file path=ppt/slides/slide1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Department_header.jpg"/>
          <p:cNvPicPr>
            <a:picLocks noChangeAspect="1"/>
          </p:cNvPicPr>
          <p:nvPr/>
        </p:nvPicPr>
        <p:blipFill>
          <a:blip r:embed="rId2"/>
          <a:stretch>
            <a:fillRect/>
          </a:stretch>
        </p:blipFill>
        <p:spPr>
          <a:xfrm>
            <a:off x="152400" y="0"/>
            <a:ext cx="8991600" cy="1371600"/>
          </a:xfrm>
          <a:prstGeom prst="rect">
            <a:avLst/>
          </a:prstGeom>
        </p:spPr>
      </p:pic>
      <p:pic>
        <p:nvPicPr>
          <p:cNvPr id="2050" name="Picture 2"/>
          <p:cNvPicPr>
            <a:picLocks noChangeAspect="1" noChangeArrowheads="1"/>
          </p:cNvPicPr>
          <p:nvPr/>
        </p:nvPicPr>
        <p:blipFill>
          <a:blip r:embed="rId3"/>
          <a:srcRect/>
          <a:stretch>
            <a:fillRect/>
          </a:stretch>
        </p:blipFill>
        <p:spPr bwMode="auto">
          <a:xfrm>
            <a:off x="927100" y="228600"/>
            <a:ext cx="7184673" cy="6499225"/>
          </a:xfrm>
          <a:prstGeom prst="rect">
            <a:avLst/>
          </a:prstGeom>
          <a:noFill/>
          <a:ln w="9525">
            <a:noFill/>
            <a:miter lim="800000"/>
            <a:headEnd/>
            <a:tailEnd/>
          </a:ln>
          <a:effectLst/>
        </p:spPr>
      </p:pic>
    </p:spTree>
  </p:cSld>
  <p:clrMapOvr>
    <a:masterClrMapping/>
  </p:clrMapOvr>
</p:sld>
</file>

<file path=ppt/slides/slide1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Department_header.jpg"/>
          <p:cNvPicPr>
            <a:picLocks noChangeAspect="1"/>
          </p:cNvPicPr>
          <p:nvPr/>
        </p:nvPicPr>
        <p:blipFill>
          <a:blip r:embed="rId2"/>
          <a:stretch>
            <a:fillRect/>
          </a:stretch>
        </p:blipFill>
        <p:spPr>
          <a:xfrm>
            <a:off x="152400" y="0"/>
            <a:ext cx="8991600" cy="1371600"/>
          </a:xfrm>
          <a:prstGeom prst="rect">
            <a:avLst/>
          </a:prstGeom>
        </p:spPr>
      </p:pic>
      <p:sp>
        <p:nvSpPr>
          <p:cNvPr id="3" name="Rectangle 2"/>
          <p:cNvSpPr/>
          <p:nvPr/>
        </p:nvSpPr>
        <p:spPr>
          <a:xfrm>
            <a:off x="381000" y="1600200"/>
            <a:ext cx="8534400" cy="5386090"/>
          </a:xfrm>
          <a:prstGeom prst="rect">
            <a:avLst/>
          </a:prstGeom>
        </p:spPr>
        <p:txBody>
          <a:bodyPr wrap="square">
            <a:spAutoFit/>
          </a:bodyPr>
          <a:lstStyle/>
          <a:p>
            <a:pPr algn="just"/>
            <a:r>
              <a:rPr lang="en-US" sz="3200" b="1" dirty="0"/>
              <a:t>1.5.4.3 Application Layer</a:t>
            </a:r>
          </a:p>
          <a:p>
            <a:pPr algn="just">
              <a:buFont typeface="Wingdings" pitchFamily="2" charset="2"/>
              <a:buChar char="v"/>
            </a:pPr>
            <a:r>
              <a:rPr lang="en-US" sz="2400" dirty="0"/>
              <a:t> Until now, most user applications in science, business, engineering, and financial areas tend to increase a system’s speed or quality. </a:t>
            </a:r>
          </a:p>
          <a:p>
            <a:pPr algn="just">
              <a:buFont typeface="Wingdings" pitchFamily="2" charset="2"/>
              <a:buChar char="v"/>
            </a:pPr>
            <a:r>
              <a:rPr lang="en-US" sz="2400" dirty="0"/>
              <a:t>By introducing energy-aware applications, the challenge is to design sophisticated multilevel and multi-domain energy management applications without hurting performance. </a:t>
            </a:r>
          </a:p>
          <a:p>
            <a:pPr algn="just">
              <a:buFont typeface="Wingdings" pitchFamily="2" charset="2"/>
              <a:buChar char="v"/>
            </a:pPr>
            <a:r>
              <a:rPr lang="en-US" sz="2400" dirty="0"/>
              <a:t>The first step toward this end is to </a:t>
            </a:r>
            <a:r>
              <a:rPr lang="en-US" sz="2400" u="sng" dirty="0"/>
              <a:t>explore a relationship between performance and energy consumption. </a:t>
            </a:r>
            <a:r>
              <a:rPr lang="en-US" sz="2400" dirty="0"/>
              <a:t>Indeed, an application’s energy consumption depends strongly on the </a:t>
            </a:r>
            <a:r>
              <a:rPr lang="en-US" sz="2400" i="1" dirty="0"/>
              <a:t>number of instructions needed to execute the application </a:t>
            </a:r>
            <a:r>
              <a:rPr lang="en-US" sz="2400" dirty="0"/>
              <a:t>and </a:t>
            </a:r>
            <a:r>
              <a:rPr lang="en-US" sz="2400" i="1" dirty="0"/>
              <a:t>the number of transactions with the storage uni</a:t>
            </a:r>
            <a:r>
              <a:rPr lang="en-US" sz="2400" dirty="0"/>
              <a:t>t (or memory). These two factors (compute and storage) are correlated and they affect completion time.</a:t>
            </a:r>
          </a:p>
        </p:txBody>
      </p:sp>
    </p:spTree>
  </p:cSld>
  <p:clrMapOvr>
    <a:masterClrMapping/>
  </p:clrMapOvr>
</p:sld>
</file>

<file path=ppt/slides/slide1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Department_header.jpg"/>
          <p:cNvPicPr>
            <a:picLocks noChangeAspect="1"/>
          </p:cNvPicPr>
          <p:nvPr/>
        </p:nvPicPr>
        <p:blipFill>
          <a:blip r:embed="rId2"/>
          <a:stretch>
            <a:fillRect/>
          </a:stretch>
        </p:blipFill>
        <p:spPr>
          <a:xfrm>
            <a:off x="152400" y="0"/>
            <a:ext cx="8991600" cy="1371600"/>
          </a:xfrm>
          <a:prstGeom prst="rect">
            <a:avLst/>
          </a:prstGeom>
        </p:spPr>
      </p:pic>
      <p:sp>
        <p:nvSpPr>
          <p:cNvPr id="3" name="Rectangle 2"/>
          <p:cNvSpPr/>
          <p:nvPr/>
        </p:nvSpPr>
        <p:spPr>
          <a:xfrm>
            <a:off x="0" y="1219200"/>
            <a:ext cx="8839200" cy="5262979"/>
          </a:xfrm>
          <a:prstGeom prst="rect">
            <a:avLst/>
          </a:prstGeom>
        </p:spPr>
        <p:txBody>
          <a:bodyPr wrap="square">
            <a:spAutoFit/>
          </a:bodyPr>
          <a:lstStyle/>
          <a:p>
            <a:pPr algn="just"/>
            <a:r>
              <a:rPr lang="en-US" sz="2800" b="1" dirty="0"/>
              <a:t>1.5.4.4 Middleware Layer </a:t>
            </a:r>
          </a:p>
          <a:p>
            <a:pPr algn="just">
              <a:buFont typeface="Wingdings" pitchFamily="2" charset="2"/>
              <a:buChar char="v"/>
            </a:pPr>
            <a:r>
              <a:rPr lang="en-US" sz="2800" dirty="0"/>
              <a:t>The middleware layer acts as a bridge between the application layer and the resource layer. </a:t>
            </a:r>
          </a:p>
          <a:p>
            <a:pPr algn="just">
              <a:buFont typeface="Wingdings" pitchFamily="2" charset="2"/>
              <a:buChar char="v"/>
            </a:pPr>
            <a:r>
              <a:rPr lang="en-US" sz="2800" dirty="0"/>
              <a:t>This layer provides resource broker, communication service, task analyzer, task scheduler, security access, reliability control, and information service capabilities. </a:t>
            </a:r>
          </a:p>
          <a:p>
            <a:pPr algn="just">
              <a:buFont typeface="Wingdings" pitchFamily="2" charset="2"/>
              <a:buChar char="v"/>
            </a:pPr>
            <a:r>
              <a:rPr lang="en-US" sz="2800" dirty="0"/>
              <a:t>It is also responsible for applying energy-efficient techniques, particularly in task scheduling. </a:t>
            </a:r>
          </a:p>
          <a:p>
            <a:pPr algn="just">
              <a:buFont typeface="Wingdings" pitchFamily="2" charset="2"/>
              <a:buChar char="v"/>
            </a:pPr>
            <a:r>
              <a:rPr lang="en-US" sz="2800" dirty="0"/>
              <a:t>Until recently, scheduling was aimed at minimizing </a:t>
            </a:r>
            <a:r>
              <a:rPr lang="en-US" sz="2800" i="1" dirty="0" err="1"/>
              <a:t>makespan</a:t>
            </a:r>
            <a:r>
              <a:rPr lang="en-US" sz="2800" dirty="0"/>
              <a:t>, that is, the execution time of a set of tasks. Distributed computing systems necessitate a new cost function covering both </a:t>
            </a:r>
            <a:r>
              <a:rPr lang="en-US" sz="2800" dirty="0" err="1"/>
              <a:t>makespan</a:t>
            </a:r>
            <a:r>
              <a:rPr lang="en-US" sz="2800" dirty="0"/>
              <a:t> and energy consumption.</a:t>
            </a:r>
          </a:p>
        </p:txBody>
      </p:sp>
    </p:spTree>
  </p:cSld>
  <p:clrMapOvr>
    <a:masterClrMapping/>
  </p:clrMapOvr>
</p:sld>
</file>

<file path=ppt/slides/slide1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Department_header.jpg"/>
          <p:cNvPicPr>
            <a:picLocks noChangeAspect="1"/>
          </p:cNvPicPr>
          <p:nvPr/>
        </p:nvPicPr>
        <p:blipFill>
          <a:blip r:embed="rId2"/>
          <a:stretch>
            <a:fillRect/>
          </a:stretch>
        </p:blipFill>
        <p:spPr>
          <a:xfrm>
            <a:off x="152400" y="0"/>
            <a:ext cx="8991600" cy="1371600"/>
          </a:xfrm>
          <a:prstGeom prst="rect">
            <a:avLst/>
          </a:prstGeom>
        </p:spPr>
      </p:pic>
      <p:sp>
        <p:nvSpPr>
          <p:cNvPr id="5" name="Rectangle 4"/>
          <p:cNvSpPr/>
          <p:nvPr/>
        </p:nvSpPr>
        <p:spPr>
          <a:xfrm>
            <a:off x="0" y="1447800"/>
            <a:ext cx="8839200" cy="3908762"/>
          </a:xfrm>
          <a:prstGeom prst="rect">
            <a:avLst/>
          </a:prstGeom>
        </p:spPr>
        <p:txBody>
          <a:bodyPr wrap="square">
            <a:spAutoFit/>
          </a:bodyPr>
          <a:lstStyle/>
          <a:p>
            <a:pPr algn="just"/>
            <a:r>
              <a:rPr lang="en-US" sz="3200" b="1" dirty="0"/>
              <a:t>1.5.4.5 Resource Layer</a:t>
            </a:r>
          </a:p>
          <a:p>
            <a:pPr algn="just">
              <a:buFont typeface="Wingdings" pitchFamily="2" charset="2"/>
              <a:buChar char="v"/>
            </a:pPr>
            <a:r>
              <a:rPr lang="en-US" sz="2400" dirty="0"/>
              <a:t> </a:t>
            </a:r>
            <a:r>
              <a:rPr lang="en-US" sz="2800" dirty="0"/>
              <a:t>The resource layer consists of a wide range of resources including </a:t>
            </a:r>
            <a:r>
              <a:rPr lang="en-US" sz="2800" u="sng" dirty="0"/>
              <a:t>computing nodes and storage units</a:t>
            </a:r>
            <a:r>
              <a:rPr lang="en-US" sz="2800" dirty="0"/>
              <a:t>. </a:t>
            </a:r>
          </a:p>
          <a:p>
            <a:pPr algn="just">
              <a:buFont typeface="Wingdings" pitchFamily="2" charset="2"/>
              <a:buChar char="v"/>
            </a:pPr>
            <a:r>
              <a:rPr lang="en-US" sz="2800" dirty="0"/>
              <a:t>This layer generally interacts with hardware devices and the operating system; therefore, it is responsible for controlling all distributed resources in distributed computing systems.</a:t>
            </a:r>
          </a:p>
          <a:p>
            <a:pPr algn="just"/>
            <a:endParaRPr lang="en-US" sz="2400" dirty="0"/>
          </a:p>
          <a:p>
            <a:pPr algn="just"/>
            <a:r>
              <a:rPr lang="en-US" sz="2400" dirty="0"/>
              <a:t> </a:t>
            </a:r>
          </a:p>
        </p:txBody>
      </p:sp>
    </p:spTree>
  </p:cSld>
  <p:clrMapOvr>
    <a:masterClrMapping/>
  </p:clrMapOvr>
</p:sld>
</file>

<file path=ppt/slides/slide1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Department_header.jpg"/>
          <p:cNvPicPr>
            <a:picLocks noChangeAspect="1"/>
          </p:cNvPicPr>
          <p:nvPr/>
        </p:nvPicPr>
        <p:blipFill>
          <a:blip r:embed="rId2"/>
          <a:stretch>
            <a:fillRect/>
          </a:stretch>
        </p:blipFill>
        <p:spPr>
          <a:xfrm>
            <a:off x="152400" y="0"/>
            <a:ext cx="8991600" cy="1371600"/>
          </a:xfrm>
          <a:prstGeom prst="rect">
            <a:avLst/>
          </a:prstGeom>
        </p:spPr>
      </p:pic>
      <p:sp>
        <p:nvSpPr>
          <p:cNvPr id="3" name="Rectangle 2"/>
          <p:cNvSpPr/>
          <p:nvPr/>
        </p:nvSpPr>
        <p:spPr>
          <a:xfrm>
            <a:off x="152400" y="1295400"/>
            <a:ext cx="8686800" cy="5842307"/>
          </a:xfrm>
          <a:prstGeom prst="rect">
            <a:avLst/>
          </a:prstGeom>
        </p:spPr>
        <p:txBody>
          <a:bodyPr wrap="square">
            <a:spAutoFit/>
          </a:bodyPr>
          <a:lstStyle/>
          <a:p>
            <a:pPr algn="just">
              <a:buFont typeface="Wingdings" pitchFamily="2" charset="2"/>
              <a:buChar char="v"/>
            </a:pPr>
            <a:r>
              <a:rPr lang="en-US" sz="2800" b="1" i="1" dirty="0"/>
              <a:t>Dynamic power management (DPM) and dynamic voltage-frequency scaling (DVFS) </a:t>
            </a:r>
            <a:r>
              <a:rPr lang="en-US" sz="2800" dirty="0"/>
              <a:t>are two popular methods incorporated into recent computer hardware systems . </a:t>
            </a:r>
          </a:p>
          <a:p>
            <a:pPr algn="just">
              <a:buFont typeface="Wingdings" pitchFamily="2" charset="2"/>
              <a:buChar char="v"/>
            </a:pPr>
            <a:r>
              <a:rPr lang="en-US" sz="2800" dirty="0"/>
              <a:t>In DPM, hardware devices, such as the CPU, have the capability to switch from idle mode to one or more lower power modes. </a:t>
            </a:r>
          </a:p>
          <a:p>
            <a:pPr algn="just">
              <a:buFont typeface="Wingdings" pitchFamily="2" charset="2"/>
              <a:buChar char="v"/>
            </a:pPr>
            <a:r>
              <a:rPr lang="en-US" sz="2800" dirty="0"/>
              <a:t>In DVFS, energy savings are achieved based on the fact that the power consumption in CMOS circuits has a direct relationship with frequency and the square of the voltage supply. Execution time and power consumption are controllable by switching among different frequencies and voltages </a:t>
            </a:r>
          </a:p>
        </p:txBody>
      </p:sp>
    </p:spTree>
  </p:cSld>
  <p:clrMapOvr>
    <a:masterClrMapping/>
  </p:clrMapOvr>
</p:sld>
</file>

<file path=ppt/slides/slide1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Department_header.jpg"/>
          <p:cNvPicPr>
            <a:picLocks noChangeAspect="1"/>
          </p:cNvPicPr>
          <p:nvPr/>
        </p:nvPicPr>
        <p:blipFill>
          <a:blip r:embed="rId2"/>
          <a:stretch>
            <a:fillRect/>
          </a:stretch>
        </p:blipFill>
        <p:spPr>
          <a:xfrm>
            <a:off x="152400" y="0"/>
            <a:ext cx="8991600" cy="1371600"/>
          </a:xfrm>
          <a:prstGeom prst="rect">
            <a:avLst/>
          </a:prstGeom>
        </p:spPr>
      </p:pic>
      <p:sp>
        <p:nvSpPr>
          <p:cNvPr id="3" name="Rectangle 2"/>
          <p:cNvSpPr/>
          <p:nvPr/>
        </p:nvSpPr>
        <p:spPr>
          <a:xfrm>
            <a:off x="0" y="1143000"/>
            <a:ext cx="8915400" cy="4924425"/>
          </a:xfrm>
          <a:prstGeom prst="rect">
            <a:avLst/>
          </a:prstGeom>
        </p:spPr>
        <p:txBody>
          <a:bodyPr wrap="square">
            <a:spAutoFit/>
          </a:bodyPr>
          <a:lstStyle/>
          <a:p>
            <a:pPr algn="just"/>
            <a:r>
              <a:rPr lang="en-US" sz="2800" b="1" dirty="0"/>
              <a:t>1.5.4.6 Network Layer</a:t>
            </a:r>
          </a:p>
          <a:p>
            <a:pPr algn="just">
              <a:buFont typeface="Wingdings" pitchFamily="2" charset="2"/>
              <a:buChar char="ü"/>
            </a:pPr>
            <a:r>
              <a:rPr lang="en-US" sz="2400" dirty="0"/>
              <a:t> </a:t>
            </a:r>
            <a:r>
              <a:rPr lang="en-US" sz="2600" u="sng" dirty="0"/>
              <a:t>Routing and transferring packets and enabling network services to the resource layer </a:t>
            </a:r>
            <a:r>
              <a:rPr lang="en-US" sz="2600" dirty="0"/>
              <a:t>are the main responsibility of the network layer in distributed computing systems. </a:t>
            </a:r>
          </a:p>
          <a:p>
            <a:pPr algn="just">
              <a:buFont typeface="Wingdings" pitchFamily="2" charset="2"/>
              <a:buChar char="ü"/>
            </a:pPr>
            <a:r>
              <a:rPr lang="en-US" sz="2600" dirty="0"/>
              <a:t>The major challenge to build energy-efficient networks is, again, determining how to measure, predict, and create a balance between energy consumption and performance. </a:t>
            </a:r>
          </a:p>
          <a:p>
            <a:pPr algn="just"/>
            <a:r>
              <a:rPr lang="en-US" sz="2600" dirty="0"/>
              <a:t>Two major challenges to designing energy-efficient networks are</a:t>
            </a:r>
          </a:p>
          <a:p>
            <a:pPr algn="just"/>
            <a:r>
              <a:rPr lang="en-US" sz="2600" dirty="0"/>
              <a:t>• The models should represent the networks comprehensively as they should give a full understanding of interactions among time, space, and energy. </a:t>
            </a:r>
          </a:p>
          <a:p>
            <a:pPr algn="just"/>
            <a:r>
              <a:rPr lang="en-US" sz="2600" dirty="0"/>
              <a:t>• New, energy-efficient routing algorithms need to be developed</a:t>
            </a:r>
            <a:r>
              <a:rPr lang="en-US" sz="2400" dirty="0"/>
              <a:t>. </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Autofit/>
          </a:bodyPr>
          <a:lstStyle/>
          <a:p>
            <a:pPr>
              <a:buNone/>
            </a:pPr>
            <a:r>
              <a:rPr lang="en-US" sz="2400" b="1" dirty="0">
                <a:latin typeface="Times New Roman" pitchFamily="18" charset="0"/>
                <a:cs typeface="Times New Roman" pitchFamily="18" charset="0"/>
              </a:rPr>
              <a:t>1.1.2 Scalable Computing Trends and New Paradigms</a:t>
            </a:r>
          </a:p>
          <a:p>
            <a:pPr algn="just"/>
            <a:r>
              <a:rPr lang="en-US" sz="2400" dirty="0">
                <a:latin typeface="Times New Roman" pitchFamily="18" charset="0"/>
                <a:cs typeface="Times New Roman" pitchFamily="18" charset="0"/>
              </a:rPr>
              <a:t>Several predictable trends in technology are known to drive computing applications. In fact, designers and programmers want to predict the technological capabilities of future systems.</a:t>
            </a:r>
          </a:p>
          <a:p>
            <a:pPr algn="just"/>
            <a:r>
              <a:rPr lang="en-US" sz="2400" dirty="0">
                <a:latin typeface="Times New Roman" pitchFamily="18" charset="0"/>
                <a:cs typeface="Times New Roman" pitchFamily="18" charset="0"/>
              </a:rPr>
              <a:t>Jim </a:t>
            </a:r>
            <a:r>
              <a:rPr lang="en-US" sz="2400" b="1" dirty="0">
                <a:latin typeface="Times New Roman" pitchFamily="18" charset="0"/>
                <a:cs typeface="Times New Roman" pitchFamily="18" charset="0"/>
              </a:rPr>
              <a:t>Gray’s paper</a:t>
            </a:r>
            <a:r>
              <a:rPr lang="en-US" sz="2400" dirty="0">
                <a:latin typeface="Times New Roman" pitchFamily="18" charset="0"/>
                <a:cs typeface="Times New Roman" pitchFamily="18" charset="0"/>
              </a:rPr>
              <a:t>, “</a:t>
            </a:r>
            <a:r>
              <a:rPr lang="en-US" sz="2400" u="sng" dirty="0">
                <a:latin typeface="Times New Roman" pitchFamily="18" charset="0"/>
                <a:cs typeface="Times New Roman" pitchFamily="18" charset="0"/>
              </a:rPr>
              <a:t>Rules of Thumb in Data Engineering</a:t>
            </a:r>
            <a:r>
              <a:rPr lang="en-US" sz="2400" dirty="0">
                <a:latin typeface="Times New Roman" pitchFamily="18" charset="0"/>
                <a:cs typeface="Times New Roman" pitchFamily="18" charset="0"/>
              </a:rPr>
              <a:t>,” is an excellent example of how technology affects applications and vice versa.</a:t>
            </a:r>
          </a:p>
          <a:p>
            <a:pPr algn="just"/>
            <a:r>
              <a:rPr lang="en-US" sz="2400" dirty="0">
                <a:latin typeface="Times New Roman" pitchFamily="18" charset="0"/>
                <a:cs typeface="Times New Roman" pitchFamily="18" charset="0"/>
              </a:rPr>
              <a:t> </a:t>
            </a:r>
            <a:r>
              <a:rPr lang="en-US" sz="2400" b="1" dirty="0">
                <a:latin typeface="Times New Roman" pitchFamily="18" charset="0"/>
                <a:cs typeface="Times New Roman" pitchFamily="18" charset="0"/>
              </a:rPr>
              <a:t>Moore’s law </a:t>
            </a:r>
            <a:r>
              <a:rPr lang="en-US" sz="2400" dirty="0">
                <a:latin typeface="Times New Roman" pitchFamily="18" charset="0"/>
                <a:cs typeface="Times New Roman" pitchFamily="18" charset="0"/>
              </a:rPr>
              <a:t>indicates that processor speed doubles every 18 months. Although Moore’s law has been proven valid over the last 30 years, it is difficult to say whether it will continue to be true in the future.</a:t>
            </a:r>
          </a:p>
          <a:p>
            <a:pPr algn="just"/>
            <a:r>
              <a:rPr lang="en-US" sz="2400" b="1" dirty="0">
                <a:latin typeface="Times New Roman" pitchFamily="18" charset="0"/>
                <a:cs typeface="Times New Roman" pitchFamily="18" charset="0"/>
              </a:rPr>
              <a:t>Gilder’s law </a:t>
            </a:r>
            <a:r>
              <a:rPr lang="en-US" sz="2400" dirty="0">
                <a:latin typeface="Times New Roman" pitchFamily="18" charset="0"/>
                <a:cs typeface="Times New Roman" pitchFamily="18" charset="0"/>
              </a:rPr>
              <a:t>indicates that network bandwidth has doubled each year in the past. </a:t>
            </a:r>
          </a:p>
        </p:txBody>
      </p:sp>
      <p:pic>
        <p:nvPicPr>
          <p:cNvPr id="4" name="Picture 3" descr="Department_header.jpg"/>
          <p:cNvPicPr>
            <a:picLocks noChangeAspect="1"/>
          </p:cNvPicPr>
          <p:nvPr/>
        </p:nvPicPr>
        <p:blipFill>
          <a:blip r:embed="rId2"/>
          <a:stretch>
            <a:fillRect/>
          </a:stretch>
        </p:blipFill>
        <p:spPr>
          <a:xfrm>
            <a:off x="152400" y="0"/>
            <a:ext cx="8991600" cy="1371600"/>
          </a:xfrm>
          <a:prstGeom prst="rect">
            <a:avLst/>
          </a:prstGeom>
        </p:spPr>
      </p:pic>
    </p:spTree>
  </p:cSld>
  <p:clrMapOvr>
    <a:masterClrMapping/>
  </p:clrMapOvr>
</p:sld>
</file>

<file path=ppt/slides/slide1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Department_header.jpg"/>
          <p:cNvPicPr>
            <a:picLocks noChangeAspect="1"/>
          </p:cNvPicPr>
          <p:nvPr/>
        </p:nvPicPr>
        <p:blipFill>
          <a:blip r:embed="rId2"/>
          <a:stretch>
            <a:fillRect/>
          </a:stretch>
        </p:blipFill>
        <p:spPr>
          <a:xfrm>
            <a:off x="152400" y="0"/>
            <a:ext cx="8991600" cy="1371600"/>
          </a:xfrm>
          <a:prstGeom prst="rect">
            <a:avLst/>
          </a:prstGeom>
        </p:spPr>
      </p:pic>
    </p:spTree>
  </p:cSld>
  <p:clrMapOvr>
    <a:masterClrMapping/>
  </p:clrMapOvr>
</p:sld>
</file>

<file path=ppt/slides/slide1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Department_header.jpg"/>
          <p:cNvPicPr>
            <a:picLocks noChangeAspect="1"/>
          </p:cNvPicPr>
          <p:nvPr/>
        </p:nvPicPr>
        <p:blipFill>
          <a:blip r:embed="rId2"/>
          <a:stretch>
            <a:fillRect/>
          </a:stretch>
        </p:blipFill>
        <p:spPr>
          <a:xfrm>
            <a:off x="152400" y="0"/>
            <a:ext cx="8991600" cy="1371600"/>
          </a:xfrm>
          <a:prstGeom prst="rect">
            <a:avLst/>
          </a:prstGeom>
        </p:spPr>
      </p:pic>
      <p:sp>
        <p:nvSpPr>
          <p:cNvPr id="3" name="Rectangle 2"/>
          <p:cNvSpPr/>
          <p:nvPr/>
        </p:nvSpPr>
        <p:spPr>
          <a:xfrm>
            <a:off x="533400" y="1295400"/>
            <a:ext cx="8229600" cy="2369880"/>
          </a:xfrm>
          <a:prstGeom prst="rect">
            <a:avLst/>
          </a:prstGeom>
        </p:spPr>
        <p:txBody>
          <a:bodyPr wrap="square">
            <a:spAutoFit/>
          </a:bodyPr>
          <a:lstStyle/>
          <a:p>
            <a:pPr algn="just"/>
            <a:r>
              <a:rPr lang="en-US" sz="2800" b="1" dirty="0"/>
              <a:t>1.5.4.7 DVFS Method for Energy Efficiency </a:t>
            </a:r>
          </a:p>
          <a:p>
            <a:pPr algn="just">
              <a:buFont typeface="Wingdings" pitchFamily="2" charset="2"/>
              <a:buChar char="q"/>
            </a:pPr>
            <a:r>
              <a:rPr lang="en-US" sz="2000" dirty="0"/>
              <a:t>The DVFS method enables the exploitation of the slack time (idle time) typically incurred by inter task relationship. </a:t>
            </a:r>
          </a:p>
          <a:p>
            <a:pPr algn="just">
              <a:buFont typeface="Wingdings" pitchFamily="2" charset="2"/>
              <a:buChar char="q"/>
            </a:pPr>
            <a:r>
              <a:rPr lang="en-US" sz="2000" dirty="0"/>
              <a:t>Specifically, the slack time associated with a task is utilized to execute the task in a lower voltage frequency. </a:t>
            </a:r>
          </a:p>
          <a:p>
            <a:pPr algn="just">
              <a:buFont typeface="Wingdings" pitchFamily="2" charset="2"/>
              <a:buChar char="q"/>
            </a:pPr>
            <a:r>
              <a:rPr lang="en-US" sz="2000" dirty="0"/>
              <a:t>The relationship between energy and voltage frequency in CMOS circuits is related by</a:t>
            </a:r>
          </a:p>
        </p:txBody>
      </p:sp>
      <p:pic>
        <p:nvPicPr>
          <p:cNvPr id="3074" name="Picture 2"/>
          <p:cNvPicPr>
            <a:picLocks noChangeAspect="1" noChangeArrowheads="1"/>
          </p:cNvPicPr>
          <p:nvPr/>
        </p:nvPicPr>
        <p:blipFill>
          <a:blip r:embed="rId3"/>
          <a:srcRect/>
          <a:stretch>
            <a:fillRect/>
          </a:stretch>
        </p:blipFill>
        <p:spPr bwMode="auto">
          <a:xfrm>
            <a:off x="3276600" y="3581400"/>
            <a:ext cx="1676400" cy="1066800"/>
          </a:xfrm>
          <a:prstGeom prst="rect">
            <a:avLst/>
          </a:prstGeom>
          <a:noFill/>
          <a:ln w="9525">
            <a:noFill/>
            <a:miter lim="800000"/>
            <a:headEnd/>
            <a:tailEnd/>
          </a:ln>
          <a:effectLst/>
        </p:spPr>
      </p:pic>
      <p:sp>
        <p:nvSpPr>
          <p:cNvPr id="5" name="Rectangle 4"/>
          <p:cNvSpPr/>
          <p:nvPr/>
        </p:nvSpPr>
        <p:spPr>
          <a:xfrm>
            <a:off x="609600" y="4800600"/>
            <a:ext cx="8305800" cy="1938992"/>
          </a:xfrm>
          <a:prstGeom prst="rect">
            <a:avLst/>
          </a:prstGeom>
        </p:spPr>
        <p:txBody>
          <a:bodyPr wrap="square">
            <a:spAutoFit/>
          </a:bodyPr>
          <a:lstStyle/>
          <a:p>
            <a:pPr algn="just"/>
            <a:r>
              <a:rPr lang="en-US" sz="2400" dirty="0"/>
              <a:t>where v- </a:t>
            </a:r>
            <a:r>
              <a:rPr lang="en-US" sz="2400" dirty="0" err="1"/>
              <a:t>voltage,Ceff</a:t>
            </a:r>
            <a:r>
              <a:rPr lang="en-US" sz="2400" dirty="0"/>
              <a:t>-circuit switching </a:t>
            </a:r>
            <a:r>
              <a:rPr lang="en-US" sz="2400" dirty="0" err="1"/>
              <a:t>capacity,K</a:t>
            </a:r>
            <a:r>
              <a:rPr lang="en-US" sz="2400" dirty="0"/>
              <a:t>-technology dependent factor ,</a:t>
            </a:r>
            <a:r>
              <a:rPr lang="en-US" sz="2400" dirty="0" err="1"/>
              <a:t>vt</a:t>
            </a:r>
            <a:r>
              <a:rPr lang="en-US" sz="2400" dirty="0"/>
              <a:t>-threshold voltage</a:t>
            </a:r>
          </a:p>
          <a:p>
            <a:pPr algn="just"/>
            <a:r>
              <a:rPr lang="en-US" sz="2400" dirty="0"/>
              <a:t>t- is the execution time of the task under clock frequency f. </a:t>
            </a:r>
          </a:p>
          <a:p>
            <a:pPr algn="just"/>
            <a:r>
              <a:rPr lang="en-US" sz="2400" i="1" dirty="0"/>
              <a:t>By reducing voltage and frequency, the device’s energy consumption can also be reduced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Autofit/>
          </a:bodyPr>
          <a:lstStyle/>
          <a:p>
            <a:pPr>
              <a:buNone/>
            </a:pPr>
            <a:r>
              <a:rPr lang="en-US" sz="2000" b="1" dirty="0">
                <a:latin typeface="Times New Roman" pitchFamily="18" charset="0"/>
                <a:cs typeface="Times New Roman" pitchFamily="18" charset="0"/>
              </a:rPr>
              <a:t>1.1.2.1 Degrees of Parallelism</a:t>
            </a:r>
          </a:p>
          <a:p>
            <a:pPr algn="just"/>
            <a:r>
              <a:rPr lang="en-US" sz="2000" dirty="0">
                <a:latin typeface="Times New Roman" pitchFamily="18" charset="0"/>
                <a:cs typeface="Times New Roman" pitchFamily="18" charset="0"/>
              </a:rPr>
              <a:t>Fifty years ago, when hardware was bulky and expensive, most computers were designed in a bit-serial fashion. Here </a:t>
            </a:r>
            <a:r>
              <a:rPr lang="en-US" sz="2000" b="1" u="sng" dirty="0">
                <a:latin typeface="Times New Roman" pitchFamily="18" charset="0"/>
                <a:cs typeface="Times New Roman" pitchFamily="18" charset="0"/>
              </a:rPr>
              <a:t>bit-level parallelism (BLP) </a:t>
            </a:r>
            <a:r>
              <a:rPr lang="en-US" sz="2000" dirty="0">
                <a:latin typeface="Times New Roman" pitchFamily="18" charset="0"/>
                <a:cs typeface="Times New Roman" pitchFamily="18" charset="0"/>
              </a:rPr>
              <a:t>converts bit-serial processing to word-level processing gradually.</a:t>
            </a:r>
          </a:p>
          <a:p>
            <a:pPr algn="just"/>
            <a:r>
              <a:rPr lang="en-US" sz="2000" dirty="0">
                <a:latin typeface="Times New Roman" pitchFamily="18" charset="0"/>
                <a:cs typeface="Times New Roman" pitchFamily="18" charset="0"/>
              </a:rPr>
              <a:t>Over the years, users graduated from 4-bit microprocessors to 8-, 16-, 32-, and 64-bit CPUs. </a:t>
            </a:r>
          </a:p>
          <a:p>
            <a:pPr algn="just"/>
            <a:r>
              <a:rPr lang="en-US" sz="2000" dirty="0">
                <a:latin typeface="Times New Roman" pitchFamily="18" charset="0"/>
                <a:cs typeface="Times New Roman" pitchFamily="18" charset="0"/>
              </a:rPr>
              <a:t>This led us to the next wave of improvement, known as </a:t>
            </a:r>
            <a:r>
              <a:rPr lang="en-US" sz="2000" b="1" u="sng" dirty="0">
                <a:latin typeface="Times New Roman" pitchFamily="18" charset="0"/>
                <a:cs typeface="Times New Roman" pitchFamily="18" charset="0"/>
              </a:rPr>
              <a:t>instruction-level parallelism (ILP), </a:t>
            </a:r>
            <a:r>
              <a:rPr lang="en-US" sz="2000" dirty="0">
                <a:latin typeface="Times New Roman" pitchFamily="18" charset="0"/>
                <a:cs typeface="Times New Roman" pitchFamily="18" charset="0"/>
              </a:rPr>
              <a:t>in which the processor executes multiple instructions simultaneously rather than only one instruction at a time.</a:t>
            </a:r>
          </a:p>
          <a:p>
            <a:pPr algn="just"/>
            <a:r>
              <a:rPr lang="en-US" sz="2000" dirty="0">
                <a:latin typeface="Times New Roman" pitchFamily="18" charset="0"/>
                <a:cs typeface="Times New Roman" pitchFamily="18" charset="0"/>
              </a:rPr>
              <a:t>For the past 30 years, we have practiced ILP through pipelining, super scalar computing, </a:t>
            </a:r>
            <a:r>
              <a:rPr lang="en-US" sz="2000" b="1" u="sng" dirty="0">
                <a:latin typeface="Times New Roman" pitchFamily="18" charset="0"/>
                <a:cs typeface="Times New Roman" pitchFamily="18" charset="0"/>
              </a:rPr>
              <a:t>VLIW (very long instruction word) </a:t>
            </a:r>
            <a:r>
              <a:rPr lang="en-US" sz="2000" dirty="0">
                <a:latin typeface="Times New Roman" pitchFamily="18" charset="0"/>
                <a:cs typeface="Times New Roman" pitchFamily="18" charset="0"/>
              </a:rPr>
              <a:t>architectures, and multithreading. ILP requires branch prediction, dynamic scheduling, speculation, and compiler support to work efficiently.</a:t>
            </a:r>
          </a:p>
        </p:txBody>
      </p:sp>
      <p:pic>
        <p:nvPicPr>
          <p:cNvPr id="4" name="Picture 3" descr="Department_header.jpg"/>
          <p:cNvPicPr>
            <a:picLocks noChangeAspect="1"/>
          </p:cNvPicPr>
          <p:nvPr/>
        </p:nvPicPr>
        <p:blipFill>
          <a:blip r:embed="rId2"/>
          <a:stretch>
            <a:fillRect/>
          </a:stretch>
        </p:blipFill>
        <p:spPr>
          <a:xfrm>
            <a:off x="152400" y="0"/>
            <a:ext cx="8991600" cy="1371600"/>
          </a:xfrm>
          <a:prstGeom prst="rect">
            <a:avLst/>
          </a:prstGeom>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1524000"/>
            <a:ext cx="8839200" cy="5334000"/>
          </a:xfrm>
        </p:spPr>
        <p:txBody>
          <a:bodyPr>
            <a:normAutofit fontScale="70000" lnSpcReduction="20000"/>
          </a:bodyPr>
          <a:lstStyle/>
          <a:p>
            <a:pPr algn="just"/>
            <a:r>
              <a:rPr lang="en-US" b="1" dirty="0">
                <a:latin typeface="Times New Roman" pitchFamily="18" charset="0"/>
              </a:rPr>
              <a:t>Data-level parallelism (DLP</a:t>
            </a:r>
            <a:r>
              <a:rPr lang="en-US" dirty="0">
                <a:latin typeface="Times New Roman" pitchFamily="18" charset="0"/>
              </a:rPr>
              <a:t>) was made popular </a:t>
            </a:r>
            <a:r>
              <a:rPr lang="en-US" b="1" dirty="0">
                <a:latin typeface="Times New Roman" pitchFamily="18" charset="0"/>
              </a:rPr>
              <a:t>through SIMD (single instruction, multiple data) </a:t>
            </a:r>
            <a:r>
              <a:rPr lang="en-US" dirty="0">
                <a:latin typeface="Times New Roman" pitchFamily="18" charset="0"/>
              </a:rPr>
              <a:t>and vector machines using vector or array types of instructions.</a:t>
            </a:r>
          </a:p>
          <a:p>
            <a:pPr algn="just"/>
            <a:r>
              <a:rPr lang="en-US" dirty="0">
                <a:latin typeface="Times New Roman" pitchFamily="18" charset="0"/>
              </a:rPr>
              <a:t> DLP requires even more hard ware support and compiler assistance to work properly. </a:t>
            </a:r>
          </a:p>
          <a:p>
            <a:pPr algn="just"/>
            <a:r>
              <a:rPr lang="en-US" dirty="0">
                <a:latin typeface="Times New Roman" pitchFamily="18" charset="0"/>
              </a:rPr>
              <a:t>Ever since the introduction of </a:t>
            </a:r>
            <a:r>
              <a:rPr lang="en-US" dirty="0" err="1">
                <a:latin typeface="Times New Roman" pitchFamily="18" charset="0"/>
              </a:rPr>
              <a:t>multicore</a:t>
            </a:r>
            <a:r>
              <a:rPr lang="en-US" dirty="0">
                <a:latin typeface="Times New Roman" pitchFamily="18" charset="0"/>
              </a:rPr>
              <a:t> processors and chip multiprocessors (CMPs), we have been exploring </a:t>
            </a:r>
            <a:r>
              <a:rPr lang="en-US" b="1" dirty="0">
                <a:latin typeface="Times New Roman" pitchFamily="18" charset="0"/>
              </a:rPr>
              <a:t>task-level parallelism (TLP). </a:t>
            </a:r>
          </a:p>
          <a:p>
            <a:pPr algn="just"/>
            <a:r>
              <a:rPr lang="en-US" dirty="0">
                <a:latin typeface="Times New Roman" pitchFamily="18" charset="0"/>
              </a:rPr>
              <a:t>A modern processor explores all of the aforementioned parallelism types. In fact, BLP, ILP, and DLP are well supported by advances in hardware and compilers.</a:t>
            </a:r>
          </a:p>
          <a:p>
            <a:pPr algn="just"/>
            <a:r>
              <a:rPr lang="en-US" dirty="0">
                <a:latin typeface="Times New Roman" pitchFamily="18" charset="0"/>
              </a:rPr>
              <a:t> However, TLP is far from being very successful due to difficulty in programming and compilation of code for efficient execution on </a:t>
            </a:r>
            <a:r>
              <a:rPr lang="en-US" dirty="0" err="1">
                <a:latin typeface="Times New Roman" pitchFamily="18" charset="0"/>
              </a:rPr>
              <a:t>multicore</a:t>
            </a:r>
            <a:r>
              <a:rPr lang="en-US" dirty="0">
                <a:latin typeface="Times New Roman" pitchFamily="18" charset="0"/>
              </a:rPr>
              <a:t> CMPs. As we move from parallel processing to distributed processing, we will see an increase in computing granularity to job-level parallelism (JLP). It is fair to say that coarse-grain parallelism is built on top of fine-grain parallelism.</a:t>
            </a:r>
          </a:p>
        </p:txBody>
      </p:sp>
      <p:pic>
        <p:nvPicPr>
          <p:cNvPr id="4" name="Picture 3" descr="Department_header.jpg"/>
          <p:cNvPicPr>
            <a:picLocks noChangeAspect="1"/>
          </p:cNvPicPr>
          <p:nvPr/>
        </p:nvPicPr>
        <p:blipFill>
          <a:blip r:embed="rId2"/>
          <a:stretch>
            <a:fillRect/>
          </a:stretch>
        </p:blipFill>
        <p:spPr>
          <a:xfrm>
            <a:off x="152400" y="0"/>
            <a:ext cx="8991600" cy="1371600"/>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Department_header.jpg"/>
          <p:cNvPicPr>
            <a:picLocks noGrp="1" noChangeAspect="1"/>
          </p:cNvPicPr>
          <p:nvPr>
            <p:ph idx="1"/>
          </p:nvPr>
        </p:nvPicPr>
        <p:blipFill>
          <a:blip r:embed="rId2"/>
          <a:stretch>
            <a:fillRect/>
          </a:stretch>
        </p:blipFill>
        <p:spPr>
          <a:xfrm>
            <a:off x="0" y="228600"/>
            <a:ext cx="8915400" cy="1428750"/>
          </a:xfrm>
        </p:spPr>
      </p:pic>
      <p:sp>
        <p:nvSpPr>
          <p:cNvPr id="5" name="Rectangle 4"/>
          <p:cNvSpPr/>
          <p:nvPr/>
        </p:nvSpPr>
        <p:spPr>
          <a:xfrm>
            <a:off x="152400" y="1600200"/>
            <a:ext cx="8610600" cy="4524315"/>
          </a:xfrm>
          <a:prstGeom prst="rect">
            <a:avLst/>
          </a:prstGeom>
        </p:spPr>
        <p:txBody>
          <a:bodyPr wrap="square">
            <a:spAutoFit/>
          </a:bodyPr>
          <a:lstStyle/>
          <a:p>
            <a:pPr algn="just">
              <a:buFont typeface="Wingdings" pitchFamily="2" charset="2"/>
              <a:buChar char="ü"/>
            </a:pPr>
            <a:r>
              <a:rPr lang="en-US" sz="2400" dirty="0">
                <a:latin typeface="Times New Roman" pitchFamily="18" charset="0"/>
                <a:cs typeface="Times New Roman" pitchFamily="18" charset="0"/>
              </a:rPr>
              <a:t>This chapter presents the evolutionary changes that have occurred in parallel, distributed, and cloud computing over the past 30 years, driven by applications with variable workloads and large data sets. </a:t>
            </a:r>
          </a:p>
          <a:p>
            <a:pPr algn="just">
              <a:buFont typeface="Wingdings" pitchFamily="2" charset="2"/>
              <a:buChar char="ü"/>
            </a:pPr>
            <a:r>
              <a:rPr lang="en-US" sz="2400" dirty="0">
                <a:latin typeface="Times New Roman" pitchFamily="18" charset="0"/>
                <a:cs typeface="Times New Roman" pitchFamily="18" charset="0"/>
              </a:rPr>
              <a:t>We study both high-performance and high-throughput computing systems in parallel computers appearing as computer clusters, service-oriented architecture, computational grids, peer-to-peer net works, Internet clouds, and the Internet of Things. </a:t>
            </a:r>
          </a:p>
          <a:p>
            <a:pPr algn="just">
              <a:buFont typeface="Wingdings" pitchFamily="2" charset="2"/>
              <a:buChar char="ü"/>
            </a:pPr>
            <a:r>
              <a:rPr lang="en-US" sz="2400" dirty="0">
                <a:latin typeface="Times New Roman" pitchFamily="18" charset="0"/>
                <a:cs typeface="Times New Roman" pitchFamily="18" charset="0"/>
              </a:rPr>
              <a:t>These systems are distinguished by their hardware architectures, OS platforms, processing algorithms, communication protocols, and service models applied.</a:t>
            </a:r>
          </a:p>
          <a:p>
            <a:pPr algn="just">
              <a:buFont typeface="Wingdings" pitchFamily="2" charset="2"/>
              <a:buChar char="ü"/>
            </a:pPr>
            <a:r>
              <a:rPr lang="en-US" sz="2400" dirty="0">
                <a:latin typeface="Times New Roman" pitchFamily="18" charset="0"/>
                <a:cs typeface="Times New Roman" pitchFamily="18" charset="0"/>
              </a:rPr>
              <a:t>We also introduce essential issues on the scalability, performance, availability, security, and energy efficiency in distributed systems.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524000"/>
            <a:ext cx="8153400" cy="1447801"/>
          </a:xfrm>
        </p:spPr>
        <p:txBody>
          <a:bodyPr>
            <a:normAutofit fontScale="92500"/>
          </a:bodyPr>
          <a:lstStyle/>
          <a:p>
            <a:pPr>
              <a:buNone/>
            </a:pPr>
            <a:r>
              <a:rPr lang="en-US" sz="2400" b="1" dirty="0"/>
              <a:t>1.1.2.2 Innovative Applications</a:t>
            </a:r>
          </a:p>
          <a:p>
            <a:pPr>
              <a:buNone/>
            </a:pPr>
            <a:r>
              <a:rPr lang="en-US" sz="2400" dirty="0"/>
              <a:t>Table highlights a few key applications that have driven the development of parallel and distributed systems over the years.</a:t>
            </a:r>
          </a:p>
          <a:p>
            <a:endParaRPr lang="en-US" sz="2000" dirty="0"/>
          </a:p>
        </p:txBody>
      </p:sp>
      <p:pic>
        <p:nvPicPr>
          <p:cNvPr id="4" name="Picture 3" descr="Department_header.jpg"/>
          <p:cNvPicPr>
            <a:picLocks noChangeAspect="1"/>
          </p:cNvPicPr>
          <p:nvPr/>
        </p:nvPicPr>
        <p:blipFill>
          <a:blip r:embed="rId2"/>
          <a:stretch>
            <a:fillRect/>
          </a:stretch>
        </p:blipFill>
        <p:spPr>
          <a:xfrm>
            <a:off x="152400" y="0"/>
            <a:ext cx="8991600" cy="1371600"/>
          </a:xfrm>
          <a:prstGeom prst="rect">
            <a:avLst/>
          </a:prstGeom>
        </p:spPr>
      </p:pic>
      <p:pic>
        <p:nvPicPr>
          <p:cNvPr id="34820" name="Picture 4"/>
          <p:cNvPicPr>
            <a:picLocks noChangeAspect="1" noChangeArrowheads="1"/>
          </p:cNvPicPr>
          <p:nvPr/>
        </p:nvPicPr>
        <p:blipFill>
          <a:blip r:embed="rId3"/>
          <a:srcRect/>
          <a:stretch>
            <a:fillRect/>
          </a:stretch>
        </p:blipFill>
        <p:spPr bwMode="auto">
          <a:xfrm>
            <a:off x="304800" y="2819400"/>
            <a:ext cx="8463458" cy="3810000"/>
          </a:xfrm>
          <a:prstGeom prst="rect">
            <a:avLst/>
          </a:prstGeom>
          <a:noFill/>
          <a:ln w="9525">
            <a:noFill/>
            <a:miter lim="800000"/>
            <a:headEnd/>
            <a:tailEnd/>
          </a:ln>
          <a:effectLst/>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1295400"/>
            <a:ext cx="8610600" cy="2590800"/>
          </a:xfrm>
        </p:spPr>
        <p:txBody>
          <a:bodyPr>
            <a:normAutofit fontScale="40000" lnSpcReduction="20000"/>
          </a:bodyPr>
          <a:lstStyle/>
          <a:p>
            <a:pPr>
              <a:buNone/>
            </a:pPr>
            <a:r>
              <a:rPr lang="en-US" sz="7000" b="1" dirty="0"/>
              <a:t>1.1.2.3 The Trend toward Utility Computing</a:t>
            </a:r>
          </a:p>
          <a:p>
            <a:pPr algn="just">
              <a:buNone/>
            </a:pPr>
            <a:r>
              <a:rPr lang="en-US" sz="5000" dirty="0"/>
              <a:t>Figure 1.2 identifies major computing paradigms to facilitate the study of distributed systems and their applications. These paradigms share some common characteristics. </a:t>
            </a:r>
            <a:r>
              <a:rPr lang="en-US" sz="5000" b="1" i="1" dirty="0"/>
              <a:t>First</a:t>
            </a:r>
            <a:r>
              <a:rPr lang="en-US" sz="5000" b="1" dirty="0"/>
              <a:t>,</a:t>
            </a:r>
            <a:r>
              <a:rPr lang="en-US" sz="5000" dirty="0"/>
              <a:t> they are all ubiquitous in daily life. </a:t>
            </a:r>
            <a:r>
              <a:rPr lang="en-US" sz="5000" b="1" dirty="0"/>
              <a:t>Reliability and scalability </a:t>
            </a:r>
            <a:r>
              <a:rPr lang="en-US" sz="5000" dirty="0"/>
              <a:t>are two major design objectives in these computing models</a:t>
            </a:r>
            <a:r>
              <a:rPr lang="en-US" sz="5000" i="1" dirty="0"/>
              <a:t>. </a:t>
            </a:r>
            <a:r>
              <a:rPr lang="en-US" sz="5000" b="1" i="1" dirty="0"/>
              <a:t>Second</a:t>
            </a:r>
            <a:r>
              <a:rPr lang="en-US" sz="5000" i="1" dirty="0"/>
              <a:t>, </a:t>
            </a:r>
            <a:r>
              <a:rPr lang="en-US" sz="5000" dirty="0"/>
              <a:t>they are aimed at autonomic operations that can be self-organized to support dynamic discovery. </a:t>
            </a:r>
            <a:r>
              <a:rPr lang="en-US" sz="5000" b="1" dirty="0"/>
              <a:t>Finally</a:t>
            </a:r>
            <a:r>
              <a:rPr lang="en-US" sz="5000" dirty="0"/>
              <a:t>, these paradigms are </a:t>
            </a:r>
            <a:r>
              <a:rPr lang="en-US" sz="5000" dirty="0" err="1"/>
              <a:t>composable</a:t>
            </a:r>
            <a:r>
              <a:rPr lang="en-US" sz="5000" dirty="0"/>
              <a:t> with </a:t>
            </a:r>
            <a:r>
              <a:rPr lang="en-US" sz="5000" dirty="0" err="1"/>
              <a:t>QoS</a:t>
            </a:r>
            <a:r>
              <a:rPr lang="en-US" sz="5000" dirty="0"/>
              <a:t> and SLAs (service-level agreements). These paradigms and their attributes realize the computer utility vision the Trend toward Utility Computing</a:t>
            </a:r>
          </a:p>
        </p:txBody>
      </p:sp>
      <p:pic>
        <p:nvPicPr>
          <p:cNvPr id="4" name="Picture 3" descr="Department_header.jpg"/>
          <p:cNvPicPr>
            <a:picLocks noChangeAspect="1"/>
          </p:cNvPicPr>
          <p:nvPr/>
        </p:nvPicPr>
        <p:blipFill>
          <a:blip r:embed="rId2"/>
          <a:stretch>
            <a:fillRect/>
          </a:stretch>
        </p:blipFill>
        <p:spPr>
          <a:xfrm>
            <a:off x="152400" y="0"/>
            <a:ext cx="8991600" cy="1371600"/>
          </a:xfrm>
          <a:prstGeom prst="rect">
            <a:avLst/>
          </a:prstGeom>
        </p:spPr>
      </p:pic>
      <p:pic>
        <p:nvPicPr>
          <p:cNvPr id="35842" name="Picture 2"/>
          <p:cNvPicPr>
            <a:picLocks noChangeAspect="1" noChangeArrowheads="1"/>
          </p:cNvPicPr>
          <p:nvPr/>
        </p:nvPicPr>
        <p:blipFill>
          <a:blip r:embed="rId3"/>
          <a:srcRect/>
          <a:stretch>
            <a:fillRect/>
          </a:stretch>
        </p:blipFill>
        <p:spPr bwMode="auto">
          <a:xfrm>
            <a:off x="990600" y="3733800"/>
            <a:ext cx="6324600" cy="2590800"/>
          </a:xfrm>
          <a:prstGeom prst="rect">
            <a:avLst/>
          </a:prstGeom>
          <a:noFill/>
          <a:ln w="9525">
            <a:noFill/>
            <a:miter lim="800000"/>
            <a:headEnd/>
            <a:tailEnd/>
          </a:ln>
          <a:effectLst/>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Autofit/>
          </a:bodyPr>
          <a:lstStyle/>
          <a:p>
            <a:pPr algn="just">
              <a:buFont typeface="Wingdings" pitchFamily="2" charset="2"/>
              <a:buChar char="v"/>
            </a:pPr>
            <a:r>
              <a:rPr lang="en-US" sz="2200" dirty="0">
                <a:latin typeface="Times New Roman" pitchFamily="18" charset="0"/>
                <a:cs typeface="Times New Roman" pitchFamily="18" charset="0"/>
              </a:rPr>
              <a:t>Utility computing focuses on a business model in which customers receive computing resources from a paid service provider. </a:t>
            </a:r>
          </a:p>
          <a:p>
            <a:pPr algn="just">
              <a:buFont typeface="Wingdings" pitchFamily="2" charset="2"/>
              <a:buChar char="v"/>
            </a:pPr>
            <a:r>
              <a:rPr lang="en-US" sz="2200" dirty="0">
                <a:latin typeface="Times New Roman" pitchFamily="18" charset="0"/>
                <a:cs typeface="Times New Roman" pitchFamily="18" charset="0"/>
              </a:rPr>
              <a:t>All grid/cloud platforms are regarded as utility service providers. </a:t>
            </a:r>
          </a:p>
          <a:p>
            <a:pPr algn="just">
              <a:buFont typeface="Wingdings" pitchFamily="2" charset="2"/>
              <a:buChar char="v"/>
            </a:pPr>
            <a:r>
              <a:rPr lang="en-US" sz="2200" dirty="0">
                <a:latin typeface="Times New Roman" pitchFamily="18" charset="0"/>
                <a:cs typeface="Times New Roman" pitchFamily="18" charset="0"/>
              </a:rPr>
              <a:t>However, cloud computing offers a broader concept than utility computing.</a:t>
            </a:r>
          </a:p>
          <a:p>
            <a:pPr algn="just">
              <a:buFont typeface="Wingdings" pitchFamily="2" charset="2"/>
              <a:buChar char="v"/>
            </a:pPr>
            <a:r>
              <a:rPr lang="en-US" sz="2200" dirty="0">
                <a:latin typeface="Times New Roman" pitchFamily="18" charset="0"/>
                <a:cs typeface="Times New Roman" pitchFamily="18" charset="0"/>
              </a:rPr>
              <a:t> Distributed cloud applications run on any available servers in some edge networks.</a:t>
            </a:r>
          </a:p>
          <a:p>
            <a:pPr algn="just">
              <a:buFont typeface="Wingdings" pitchFamily="2" charset="2"/>
              <a:buChar char="v"/>
            </a:pPr>
            <a:r>
              <a:rPr lang="en-US" sz="2200" dirty="0">
                <a:latin typeface="Times New Roman" pitchFamily="18" charset="0"/>
                <a:cs typeface="Times New Roman" pitchFamily="18" charset="0"/>
              </a:rPr>
              <a:t>For example, users demand new network efficient processors, scalable memory and storage schemes, distributed </a:t>
            </a:r>
            <a:r>
              <a:rPr lang="en-US" sz="2200" dirty="0" err="1">
                <a:latin typeface="Times New Roman" pitchFamily="18" charset="0"/>
                <a:cs typeface="Times New Roman" pitchFamily="18" charset="0"/>
              </a:rPr>
              <a:t>OSes</a:t>
            </a:r>
            <a:r>
              <a:rPr lang="en-US" sz="2200" dirty="0">
                <a:latin typeface="Times New Roman" pitchFamily="18" charset="0"/>
                <a:cs typeface="Times New Roman" pitchFamily="18" charset="0"/>
              </a:rPr>
              <a:t>, middleware for machine virtualization, new programming models, effective resource management, and application program development. These hardware and software supports are necessary to build distributed systems that explore massive parallelism at all processing levels</a:t>
            </a:r>
            <a:r>
              <a:rPr lang="en-US" sz="2200" dirty="0"/>
              <a:t>.</a:t>
            </a:r>
          </a:p>
        </p:txBody>
      </p:sp>
      <p:pic>
        <p:nvPicPr>
          <p:cNvPr id="4" name="Picture 3" descr="Department_header.jpg"/>
          <p:cNvPicPr>
            <a:picLocks noChangeAspect="1"/>
          </p:cNvPicPr>
          <p:nvPr/>
        </p:nvPicPr>
        <p:blipFill>
          <a:blip r:embed="rId2"/>
          <a:stretch>
            <a:fillRect/>
          </a:stretch>
        </p:blipFill>
        <p:spPr>
          <a:xfrm>
            <a:off x="152400" y="0"/>
            <a:ext cx="8991600" cy="1371600"/>
          </a:xfrm>
          <a:prstGeom prst="rect">
            <a:avLst/>
          </a:prstGeom>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219200"/>
            <a:ext cx="8229600" cy="4906963"/>
          </a:xfrm>
        </p:spPr>
        <p:txBody>
          <a:bodyPr>
            <a:normAutofit/>
          </a:bodyPr>
          <a:lstStyle/>
          <a:p>
            <a:pPr>
              <a:buNone/>
            </a:pPr>
            <a:r>
              <a:rPr lang="en-US" sz="2800" dirty="0"/>
              <a:t>1.1.2.4 The Hype Cycle of New Technologies</a:t>
            </a:r>
          </a:p>
        </p:txBody>
      </p:sp>
      <p:pic>
        <p:nvPicPr>
          <p:cNvPr id="4" name="Picture 3" descr="Department_header.jpg"/>
          <p:cNvPicPr>
            <a:picLocks noChangeAspect="1"/>
          </p:cNvPicPr>
          <p:nvPr/>
        </p:nvPicPr>
        <p:blipFill>
          <a:blip r:embed="rId3"/>
          <a:stretch>
            <a:fillRect/>
          </a:stretch>
        </p:blipFill>
        <p:spPr>
          <a:xfrm>
            <a:off x="0" y="0"/>
            <a:ext cx="8991600" cy="1371600"/>
          </a:xfrm>
          <a:prstGeom prst="rect">
            <a:avLst/>
          </a:prstGeom>
        </p:spPr>
      </p:pic>
      <p:pic>
        <p:nvPicPr>
          <p:cNvPr id="1026" name="Picture 2"/>
          <p:cNvPicPr>
            <a:picLocks noChangeAspect="1" noChangeArrowheads="1"/>
          </p:cNvPicPr>
          <p:nvPr/>
        </p:nvPicPr>
        <p:blipFill>
          <a:blip r:embed="rId4"/>
          <a:srcRect/>
          <a:stretch>
            <a:fillRect/>
          </a:stretch>
        </p:blipFill>
        <p:spPr bwMode="auto">
          <a:xfrm>
            <a:off x="304800" y="1810658"/>
            <a:ext cx="8001000" cy="4953000"/>
          </a:xfrm>
          <a:prstGeom prst="rect">
            <a:avLst/>
          </a:prstGeom>
          <a:noFill/>
          <a:ln w="9525">
            <a:noFill/>
            <a:miter lim="800000"/>
            <a:headEnd/>
            <a:tailEnd/>
          </a:ln>
          <a:effectLst/>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1371600"/>
            <a:ext cx="8458200" cy="4754563"/>
          </a:xfrm>
        </p:spPr>
        <p:txBody>
          <a:bodyPr>
            <a:normAutofit/>
          </a:bodyPr>
          <a:lstStyle/>
          <a:p>
            <a:pPr>
              <a:buNone/>
            </a:pPr>
            <a:r>
              <a:rPr lang="en-US" sz="2800" dirty="0"/>
              <a:t>1.1.2.4 The Hype Cycle of New Technologies</a:t>
            </a:r>
          </a:p>
        </p:txBody>
      </p:sp>
      <p:pic>
        <p:nvPicPr>
          <p:cNvPr id="4" name="Picture 3" descr="Department_header.jpg"/>
          <p:cNvPicPr>
            <a:picLocks noChangeAspect="1"/>
          </p:cNvPicPr>
          <p:nvPr/>
        </p:nvPicPr>
        <p:blipFill>
          <a:blip r:embed="rId2"/>
          <a:stretch>
            <a:fillRect/>
          </a:stretch>
        </p:blipFill>
        <p:spPr>
          <a:xfrm>
            <a:off x="152400" y="0"/>
            <a:ext cx="8991600" cy="1371600"/>
          </a:xfrm>
          <a:prstGeom prst="rect">
            <a:avLst/>
          </a:prstGeom>
        </p:spPr>
      </p:pic>
      <p:sp>
        <p:nvSpPr>
          <p:cNvPr id="5" name="Rectangle 4"/>
          <p:cNvSpPr/>
          <p:nvPr/>
        </p:nvSpPr>
        <p:spPr>
          <a:xfrm>
            <a:off x="0" y="1828800"/>
            <a:ext cx="8839200" cy="5016758"/>
          </a:xfrm>
          <a:prstGeom prst="rect">
            <a:avLst/>
          </a:prstGeom>
        </p:spPr>
        <p:txBody>
          <a:bodyPr wrap="square">
            <a:spAutoFit/>
          </a:bodyPr>
          <a:lstStyle/>
          <a:p>
            <a:pPr algn="just">
              <a:buFont typeface="Wingdings" pitchFamily="2" charset="2"/>
              <a:buChar char="Ø"/>
            </a:pPr>
            <a:r>
              <a:rPr lang="en-US" dirty="0"/>
              <a:t> </a:t>
            </a:r>
            <a:r>
              <a:rPr lang="en-US" sz="2000" dirty="0"/>
              <a:t>This cycle shows the expectations for the technology at five different stages. </a:t>
            </a:r>
          </a:p>
          <a:p>
            <a:pPr algn="just">
              <a:buFont typeface="Wingdings" pitchFamily="2" charset="2"/>
              <a:buChar char="Ø"/>
            </a:pPr>
            <a:r>
              <a:rPr lang="en-US" sz="2000" dirty="0"/>
              <a:t>The expectations rise sharply from the trigger period to a high peak of inflated expectations. </a:t>
            </a:r>
          </a:p>
          <a:p>
            <a:pPr algn="just">
              <a:buFont typeface="Wingdings" pitchFamily="2" charset="2"/>
              <a:buChar char="Ø"/>
            </a:pPr>
            <a:r>
              <a:rPr lang="en-US" sz="2000" dirty="0"/>
              <a:t>Through a short period of disillusionment, the expectation may drop to a valley and then increase steadily over a long enlightenment period to a plateau of productivity. </a:t>
            </a:r>
          </a:p>
          <a:p>
            <a:pPr algn="just">
              <a:buFont typeface="Wingdings" pitchFamily="2" charset="2"/>
              <a:buChar char="Ø"/>
            </a:pPr>
            <a:r>
              <a:rPr lang="en-US" sz="2000" dirty="0"/>
              <a:t>The number of years for an emerging technology to reach a certain stage is marked by special symbols.</a:t>
            </a:r>
          </a:p>
          <a:p>
            <a:pPr algn="just">
              <a:buFont typeface="Wingdings" pitchFamily="2" charset="2"/>
              <a:buChar char="Ø"/>
            </a:pPr>
            <a:r>
              <a:rPr lang="en-US" sz="2000" dirty="0"/>
              <a:t> The hollow circles indicate technologies that will reach mainstream adoption in two years.</a:t>
            </a:r>
          </a:p>
          <a:p>
            <a:pPr algn="just">
              <a:buFont typeface="Wingdings" pitchFamily="2" charset="2"/>
              <a:buChar char="Ø"/>
            </a:pPr>
            <a:r>
              <a:rPr lang="en-US" sz="2000" dirty="0"/>
              <a:t> The gray circles represent technologies that will reach mainstream adoption in two to five years. </a:t>
            </a:r>
          </a:p>
          <a:p>
            <a:pPr algn="just">
              <a:buFont typeface="Wingdings" pitchFamily="2" charset="2"/>
              <a:buChar char="Ø"/>
            </a:pPr>
            <a:r>
              <a:rPr lang="en-US" sz="2000" dirty="0"/>
              <a:t>The solid circles represent those that require five to 10 years to reach mainstream adoption, and the triangles denote those that require more than 10 years.</a:t>
            </a:r>
          </a:p>
          <a:p>
            <a:pPr algn="just">
              <a:buFont typeface="Wingdings" pitchFamily="2" charset="2"/>
              <a:buChar char="Ø"/>
            </a:pPr>
            <a:r>
              <a:rPr lang="en-US" sz="2000" dirty="0"/>
              <a:t> The crossed circles represent technologies that will become obsolete before they reach the plateau.</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Department_header.jpg"/>
          <p:cNvPicPr>
            <a:picLocks noChangeAspect="1"/>
          </p:cNvPicPr>
          <p:nvPr/>
        </p:nvPicPr>
        <p:blipFill>
          <a:blip r:embed="rId2"/>
          <a:stretch>
            <a:fillRect/>
          </a:stretch>
        </p:blipFill>
        <p:spPr>
          <a:xfrm>
            <a:off x="152400" y="0"/>
            <a:ext cx="8991600" cy="1371600"/>
          </a:xfrm>
          <a:prstGeom prst="rect">
            <a:avLst/>
          </a:prstGeom>
        </p:spPr>
      </p:pic>
      <p:sp>
        <p:nvSpPr>
          <p:cNvPr id="7" name="Rectangle 6"/>
          <p:cNvSpPr/>
          <p:nvPr/>
        </p:nvSpPr>
        <p:spPr>
          <a:xfrm>
            <a:off x="152400" y="1447800"/>
            <a:ext cx="8382000" cy="4893647"/>
          </a:xfrm>
          <a:prstGeom prst="rect">
            <a:avLst/>
          </a:prstGeom>
        </p:spPr>
        <p:txBody>
          <a:bodyPr wrap="square">
            <a:spAutoFit/>
          </a:bodyPr>
          <a:lstStyle/>
          <a:p>
            <a:r>
              <a:rPr lang="en-US" sz="2400" dirty="0"/>
              <a:t>The hyper cycle in Figure shows the technology status as of August 2010.</a:t>
            </a:r>
          </a:p>
          <a:p>
            <a:r>
              <a:rPr lang="en-US" sz="2400" dirty="0"/>
              <a:t> For example, </a:t>
            </a:r>
          </a:p>
          <a:p>
            <a:pPr algn="just">
              <a:buFont typeface="Wingdings" pitchFamily="2" charset="2"/>
              <a:buChar char="Ø"/>
            </a:pPr>
            <a:r>
              <a:rPr lang="en-US" sz="2400" dirty="0"/>
              <a:t>At that time consumer-generated media was at the disillusionment stage, and it was predicted to take less than two years to reach its plateau of adoption.</a:t>
            </a:r>
          </a:p>
          <a:p>
            <a:pPr algn="just">
              <a:buFont typeface="Wingdings" pitchFamily="2" charset="2"/>
              <a:buChar char="Ø"/>
            </a:pPr>
            <a:r>
              <a:rPr lang="en-US" sz="2400" dirty="0"/>
              <a:t> Internet micropayment systems were forecast to take two to five years to move from the enlightenment stage to maturity.</a:t>
            </a:r>
          </a:p>
          <a:p>
            <a:pPr algn="just">
              <a:buFont typeface="Wingdings" pitchFamily="2" charset="2"/>
              <a:buChar char="Ø"/>
            </a:pPr>
            <a:r>
              <a:rPr lang="en-US" sz="2400" dirty="0"/>
              <a:t> It was believed that 3D printing would take five to 10 years to move from the rising expectation stage to mainstream adoption, and mesh network sensors were expected to take more than 10 years to move from the inflated expectation stage to a plateau of mainstream adoption.</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Department_header.jpg"/>
          <p:cNvPicPr>
            <a:picLocks noChangeAspect="1"/>
          </p:cNvPicPr>
          <p:nvPr/>
        </p:nvPicPr>
        <p:blipFill>
          <a:blip r:embed="rId2"/>
          <a:stretch>
            <a:fillRect/>
          </a:stretch>
        </p:blipFill>
        <p:spPr>
          <a:xfrm>
            <a:off x="152400" y="0"/>
            <a:ext cx="8991600" cy="1371600"/>
          </a:xfrm>
          <a:prstGeom prst="rect">
            <a:avLst/>
          </a:prstGeom>
        </p:spPr>
      </p:pic>
      <p:sp>
        <p:nvSpPr>
          <p:cNvPr id="3" name="Rectangle 2"/>
          <p:cNvSpPr/>
          <p:nvPr/>
        </p:nvSpPr>
        <p:spPr>
          <a:xfrm>
            <a:off x="381000" y="1524000"/>
            <a:ext cx="8458200" cy="5262979"/>
          </a:xfrm>
          <a:prstGeom prst="rect">
            <a:avLst/>
          </a:prstGeom>
        </p:spPr>
        <p:txBody>
          <a:bodyPr wrap="square">
            <a:spAutoFit/>
          </a:bodyPr>
          <a:lstStyle/>
          <a:p>
            <a:pPr algn="just">
              <a:buFont typeface="Wingdings" pitchFamily="2" charset="2"/>
              <a:buChar char="ü"/>
            </a:pPr>
            <a:r>
              <a:rPr lang="en-US" sz="2400" dirty="0"/>
              <a:t> The cloud technology had just crossed the peak of the expectation stage in 2010, and it was expected to take two to five more years to reach the productivity stage. However, broadband over power line technology was expected to become obsolete before leaving the valley of disillusionment stage in 2010. </a:t>
            </a:r>
          </a:p>
          <a:p>
            <a:pPr algn="just">
              <a:buFont typeface="Wingdings" pitchFamily="2" charset="2"/>
              <a:buChar char="ü"/>
            </a:pPr>
            <a:r>
              <a:rPr lang="en-US" sz="2400" dirty="0"/>
              <a:t>Many additional technologies (denoted by dark circles in Figure 1.3) were at their peak expectation stage in August 2010, and they were expected to take five to 10 years to reach their plateau of success. </a:t>
            </a:r>
          </a:p>
          <a:p>
            <a:pPr algn="just">
              <a:buFont typeface="Wingdings" pitchFamily="2" charset="2"/>
              <a:buChar char="ü"/>
            </a:pPr>
            <a:r>
              <a:rPr lang="en-US" sz="2400" dirty="0"/>
              <a:t>Once a technology begins to climb the slope of enlightenment, it may reach the productivity plateau within two to five years. </a:t>
            </a:r>
          </a:p>
          <a:p>
            <a:pPr algn="just">
              <a:buFont typeface="Wingdings" pitchFamily="2" charset="2"/>
              <a:buChar char="ü"/>
            </a:pPr>
            <a:r>
              <a:rPr lang="en-US" sz="2400" dirty="0"/>
              <a:t>Among these promising technologies are the clouds, biometric authentication, interactive TV, speech recognition, predictive analytics, and media tablets</a:t>
            </a:r>
            <a:r>
              <a:rPr lang="en-US" dirty="0"/>
              <a:t>.</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Department_header.jpg"/>
          <p:cNvPicPr>
            <a:picLocks noChangeAspect="1"/>
          </p:cNvPicPr>
          <p:nvPr/>
        </p:nvPicPr>
        <p:blipFill>
          <a:blip r:embed="rId2"/>
          <a:stretch>
            <a:fillRect/>
          </a:stretch>
        </p:blipFill>
        <p:spPr>
          <a:xfrm>
            <a:off x="152400" y="0"/>
            <a:ext cx="8991600" cy="1371600"/>
          </a:xfrm>
          <a:prstGeom prst="rect">
            <a:avLst/>
          </a:prstGeom>
        </p:spPr>
      </p:pic>
      <p:sp>
        <p:nvSpPr>
          <p:cNvPr id="3" name="Rectangle 2"/>
          <p:cNvSpPr/>
          <p:nvPr/>
        </p:nvSpPr>
        <p:spPr>
          <a:xfrm>
            <a:off x="457200" y="1447800"/>
            <a:ext cx="8382000" cy="3662541"/>
          </a:xfrm>
          <a:prstGeom prst="rect">
            <a:avLst/>
          </a:prstGeom>
        </p:spPr>
        <p:txBody>
          <a:bodyPr wrap="square">
            <a:spAutoFit/>
          </a:bodyPr>
          <a:lstStyle/>
          <a:p>
            <a:pPr algn="just"/>
            <a:r>
              <a:rPr lang="en-US" sz="3600" b="1" dirty="0">
                <a:latin typeface="Times New Roman" pitchFamily="18" charset="0"/>
                <a:cs typeface="Times New Roman" pitchFamily="18" charset="0"/>
              </a:rPr>
              <a:t>1.1.3 The Internet of Things and Cyber-Physical Systems </a:t>
            </a:r>
          </a:p>
          <a:p>
            <a:pPr algn="just"/>
            <a:r>
              <a:rPr lang="en-US" sz="3200" dirty="0">
                <a:latin typeface="Times New Roman" pitchFamily="18" charset="0"/>
                <a:cs typeface="Times New Roman" pitchFamily="18" charset="0"/>
              </a:rPr>
              <a:t> we will discuss two Internet development trends: </a:t>
            </a:r>
            <a:endParaRPr lang="en-US" sz="3200" i="1" dirty="0">
              <a:latin typeface="Times New Roman" pitchFamily="18" charset="0"/>
              <a:cs typeface="Times New Roman" pitchFamily="18" charset="0"/>
            </a:endParaRPr>
          </a:p>
          <a:p>
            <a:pPr algn="just">
              <a:buFont typeface="Wingdings" pitchFamily="2" charset="2"/>
              <a:buChar char="§"/>
            </a:pPr>
            <a:r>
              <a:rPr lang="en-US" sz="3200" i="1" dirty="0">
                <a:latin typeface="Times New Roman" pitchFamily="18" charset="0"/>
                <a:cs typeface="Times New Roman" pitchFamily="18" charset="0"/>
              </a:rPr>
              <a:t>The Internet of Things </a:t>
            </a:r>
          </a:p>
          <a:p>
            <a:pPr algn="just">
              <a:buFont typeface="Wingdings" pitchFamily="2" charset="2"/>
              <a:buChar char="§"/>
            </a:pPr>
            <a:r>
              <a:rPr lang="en-US" sz="3200" i="1" dirty="0">
                <a:latin typeface="Times New Roman" pitchFamily="18" charset="0"/>
                <a:cs typeface="Times New Roman" pitchFamily="18" charset="0"/>
              </a:rPr>
              <a:t>cyber-physical systems</a:t>
            </a:r>
            <a:r>
              <a:rPr lang="en-US" sz="3200" dirty="0">
                <a:latin typeface="Times New Roman" pitchFamily="18" charset="0"/>
                <a:cs typeface="Times New Roman" pitchFamily="18" charset="0"/>
              </a:rPr>
              <a:t>.</a:t>
            </a:r>
          </a:p>
          <a:p>
            <a:pPr algn="just"/>
            <a:r>
              <a:rPr lang="en-US" sz="3200" dirty="0">
                <a:latin typeface="Times New Roman" pitchFamily="18" charset="0"/>
                <a:cs typeface="Times New Roman" pitchFamily="18" charset="0"/>
              </a:rPr>
              <a:t>These evolutionary trends emphasize the extension of the Internet to every day objects. </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Department_header.jpg"/>
          <p:cNvPicPr>
            <a:picLocks noChangeAspect="1"/>
          </p:cNvPicPr>
          <p:nvPr/>
        </p:nvPicPr>
        <p:blipFill>
          <a:blip r:embed="rId2"/>
          <a:stretch>
            <a:fillRect/>
          </a:stretch>
        </p:blipFill>
        <p:spPr>
          <a:xfrm>
            <a:off x="152400" y="0"/>
            <a:ext cx="8991600" cy="1371600"/>
          </a:xfrm>
          <a:prstGeom prst="rect">
            <a:avLst/>
          </a:prstGeom>
        </p:spPr>
      </p:pic>
      <p:sp>
        <p:nvSpPr>
          <p:cNvPr id="3" name="Rectangle 2"/>
          <p:cNvSpPr/>
          <p:nvPr/>
        </p:nvSpPr>
        <p:spPr>
          <a:xfrm>
            <a:off x="228600" y="1219200"/>
            <a:ext cx="8915400" cy="5447645"/>
          </a:xfrm>
          <a:prstGeom prst="rect">
            <a:avLst/>
          </a:prstGeom>
        </p:spPr>
        <p:txBody>
          <a:bodyPr wrap="square">
            <a:spAutoFit/>
          </a:bodyPr>
          <a:lstStyle/>
          <a:p>
            <a:r>
              <a:rPr lang="en-US" sz="2800" b="1" dirty="0"/>
              <a:t>1.1.3.1 The Internet of Things </a:t>
            </a:r>
          </a:p>
          <a:p>
            <a:pPr algn="just">
              <a:buFont typeface="Wingdings" pitchFamily="2" charset="2"/>
              <a:buChar char="§"/>
            </a:pPr>
            <a:r>
              <a:rPr lang="en-US" sz="2000" dirty="0">
                <a:latin typeface="Times New Roman" pitchFamily="18" charset="0"/>
                <a:cs typeface="Times New Roman" pitchFamily="18" charset="0"/>
              </a:rPr>
              <a:t>The traditional Internet connects machines to machines or web pages to web pages.</a:t>
            </a:r>
          </a:p>
          <a:p>
            <a:pPr algn="just">
              <a:buFont typeface="Wingdings" pitchFamily="2" charset="2"/>
              <a:buChar char="§"/>
            </a:pPr>
            <a:r>
              <a:rPr lang="en-US" sz="2000" dirty="0">
                <a:latin typeface="Times New Roman" pitchFamily="18" charset="0"/>
                <a:cs typeface="Times New Roman" pitchFamily="18" charset="0"/>
              </a:rPr>
              <a:t> The concept of the </a:t>
            </a:r>
            <a:r>
              <a:rPr lang="en-US" sz="2000" dirty="0" err="1">
                <a:latin typeface="Times New Roman" pitchFamily="18" charset="0"/>
                <a:cs typeface="Times New Roman" pitchFamily="18" charset="0"/>
              </a:rPr>
              <a:t>IoT</a:t>
            </a:r>
            <a:r>
              <a:rPr lang="en-US" sz="2000" dirty="0">
                <a:latin typeface="Times New Roman" pitchFamily="18" charset="0"/>
                <a:cs typeface="Times New Roman" pitchFamily="18" charset="0"/>
              </a:rPr>
              <a:t> was introduced in 1999 at MIT. </a:t>
            </a:r>
          </a:p>
          <a:p>
            <a:pPr algn="just">
              <a:buFont typeface="Wingdings" pitchFamily="2" charset="2"/>
              <a:buChar char="§"/>
            </a:pPr>
            <a:r>
              <a:rPr lang="en-US" sz="2000" dirty="0">
                <a:latin typeface="Times New Roman" pitchFamily="18" charset="0"/>
                <a:cs typeface="Times New Roman" pitchFamily="18" charset="0"/>
              </a:rPr>
              <a:t> The </a:t>
            </a:r>
            <a:r>
              <a:rPr lang="en-US" sz="2000" dirty="0" err="1">
                <a:latin typeface="Times New Roman" pitchFamily="18" charset="0"/>
                <a:cs typeface="Times New Roman" pitchFamily="18" charset="0"/>
              </a:rPr>
              <a:t>IoT</a:t>
            </a:r>
            <a:r>
              <a:rPr lang="en-US" sz="2000" dirty="0">
                <a:latin typeface="Times New Roman" pitchFamily="18" charset="0"/>
                <a:cs typeface="Times New Roman" pitchFamily="18" charset="0"/>
              </a:rPr>
              <a:t> refers to the networked interconnection of everyday objects, tools, devices, or computers. </a:t>
            </a:r>
          </a:p>
          <a:p>
            <a:pPr algn="just">
              <a:buFont typeface="Wingdings" pitchFamily="2" charset="2"/>
              <a:buChar char="§"/>
            </a:pPr>
            <a:r>
              <a:rPr lang="en-US" sz="2000" dirty="0">
                <a:latin typeface="Times New Roman" pitchFamily="18" charset="0"/>
                <a:cs typeface="Times New Roman" pitchFamily="18" charset="0"/>
              </a:rPr>
              <a:t>One can view the </a:t>
            </a:r>
            <a:r>
              <a:rPr lang="en-US" sz="2000" dirty="0" err="1">
                <a:latin typeface="Times New Roman" pitchFamily="18" charset="0"/>
                <a:cs typeface="Times New Roman" pitchFamily="18" charset="0"/>
              </a:rPr>
              <a:t>IoT</a:t>
            </a:r>
            <a:r>
              <a:rPr lang="en-US" sz="2000" dirty="0">
                <a:latin typeface="Times New Roman" pitchFamily="18" charset="0"/>
                <a:cs typeface="Times New Roman" pitchFamily="18" charset="0"/>
              </a:rPr>
              <a:t> as a wireless network of sensors that interconnect all things in our daily life. </a:t>
            </a:r>
          </a:p>
          <a:p>
            <a:pPr algn="just">
              <a:buFont typeface="Wingdings" pitchFamily="2" charset="2"/>
              <a:buChar char="§"/>
            </a:pPr>
            <a:r>
              <a:rPr lang="en-US" sz="2000" dirty="0">
                <a:latin typeface="Times New Roman" pitchFamily="18" charset="0"/>
                <a:cs typeface="Times New Roman" pitchFamily="18" charset="0"/>
              </a:rPr>
              <a:t>These things can be large or small and they vary with respect to time and place. The idea is to tag every object using RFID or a related sensor or electronic technology such as GPS.</a:t>
            </a:r>
          </a:p>
          <a:p>
            <a:pPr algn="just">
              <a:buFont typeface="Wingdings" pitchFamily="2" charset="2"/>
              <a:buChar char="§"/>
            </a:pPr>
            <a:r>
              <a:rPr lang="en-US" sz="2000" dirty="0">
                <a:latin typeface="Times New Roman" pitchFamily="18" charset="0"/>
                <a:cs typeface="Times New Roman" pitchFamily="18" charset="0"/>
              </a:rPr>
              <a:t>The </a:t>
            </a:r>
            <a:r>
              <a:rPr lang="en-US" sz="2000" dirty="0" err="1">
                <a:latin typeface="Times New Roman" pitchFamily="18" charset="0"/>
                <a:cs typeface="Times New Roman" pitchFamily="18" charset="0"/>
              </a:rPr>
              <a:t>IoT</a:t>
            </a:r>
            <a:r>
              <a:rPr lang="en-US" sz="2000" dirty="0">
                <a:latin typeface="Times New Roman" pitchFamily="18" charset="0"/>
                <a:cs typeface="Times New Roman" pitchFamily="18" charset="0"/>
              </a:rPr>
              <a:t> researchers have estimated that every human being will be surrounded by 1,000 to 5,000 objects.</a:t>
            </a:r>
          </a:p>
          <a:p>
            <a:pPr algn="just">
              <a:buFont typeface="Wingdings" pitchFamily="2" charset="2"/>
              <a:buChar char="§"/>
            </a:pPr>
            <a:r>
              <a:rPr lang="en-US" sz="2000" dirty="0">
                <a:latin typeface="Times New Roman" pitchFamily="18" charset="0"/>
                <a:cs typeface="Times New Roman" pitchFamily="18" charset="0"/>
              </a:rPr>
              <a:t> The </a:t>
            </a:r>
            <a:r>
              <a:rPr lang="en-US" sz="2000" dirty="0" err="1">
                <a:latin typeface="Times New Roman" pitchFamily="18" charset="0"/>
                <a:cs typeface="Times New Roman" pitchFamily="18" charset="0"/>
              </a:rPr>
              <a:t>IoT</a:t>
            </a:r>
            <a:r>
              <a:rPr lang="en-US" sz="2000" dirty="0">
                <a:latin typeface="Times New Roman" pitchFamily="18" charset="0"/>
                <a:cs typeface="Times New Roman" pitchFamily="18" charset="0"/>
              </a:rPr>
              <a:t> needs to be designed to track 100 trillion static or moving objects simultaneously. </a:t>
            </a:r>
          </a:p>
          <a:p>
            <a:pPr algn="just">
              <a:buFont typeface="Wingdings" pitchFamily="2" charset="2"/>
              <a:buChar char="§"/>
            </a:pPr>
            <a:r>
              <a:rPr lang="en-US" sz="2000" dirty="0">
                <a:latin typeface="Times New Roman" pitchFamily="18" charset="0"/>
                <a:cs typeface="Times New Roman" pitchFamily="18" charset="0"/>
              </a:rPr>
              <a:t>The </a:t>
            </a:r>
            <a:r>
              <a:rPr lang="en-US" sz="2000" dirty="0" err="1">
                <a:latin typeface="Times New Roman" pitchFamily="18" charset="0"/>
                <a:cs typeface="Times New Roman" pitchFamily="18" charset="0"/>
              </a:rPr>
              <a:t>IoT</a:t>
            </a:r>
            <a:r>
              <a:rPr lang="en-US" sz="2000" dirty="0">
                <a:latin typeface="Times New Roman" pitchFamily="18" charset="0"/>
                <a:cs typeface="Times New Roman" pitchFamily="18" charset="0"/>
              </a:rPr>
              <a:t> demands universal addressability of all of the objects or things. </a:t>
            </a:r>
          </a:p>
          <a:p>
            <a:pPr algn="just">
              <a:buFont typeface="Wingdings" pitchFamily="2" charset="2"/>
              <a:buChar char="§"/>
            </a:pPr>
            <a:r>
              <a:rPr lang="en-US" sz="2000" dirty="0">
                <a:latin typeface="Times New Roman" pitchFamily="18" charset="0"/>
                <a:cs typeface="Times New Roman" pitchFamily="18" charset="0"/>
              </a:rPr>
              <a:t>To reduce the complexity of identification, search, and storage, one can set the threshold to filter out fine-grain objects.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Department_header.jpg"/>
          <p:cNvPicPr>
            <a:picLocks noChangeAspect="1"/>
          </p:cNvPicPr>
          <p:nvPr/>
        </p:nvPicPr>
        <p:blipFill>
          <a:blip r:embed="rId2"/>
          <a:stretch>
            <a:fillRect/>
          </a:stretch>
        </p:blipFill>
        <p:spPr>
          <a:xfrm>
            <a:off x="152400" y="0"/>
            <a:ext cx="8991600" cy="1371600"/>
          </a:xfrm>
          <a:prstGeom prst="rect">
            <a:avLst/>
          </a:prstGeom>
        </p:spPr>
      </p:pic>
      <p:sp>
        <p:nvSpPr>
          <p:cNvPr id="3" name="Rectangle 2"/>
          <p:cNvSpPr/>
          <p:nvPr/>
        </p:nvSpPr>
        <p:spPr>
          <a:xfrm>
            <a:off x="228600" y="1523998"/>
            <a:ext cx="8686800" cy="5262979"/>
          </a:xfrm>
          <a:prstGeom prst="rect">
            <a:avLst/>
          </a:prstGeom>
        </p:spPr>
        <p:txBody>
          <a:bodyPr wrap="square">
            <a:spAutoFit/>
          </a:bodyPr>
          <a:lstStyle/>
          <a:p>
            <a:pPr algn="just">
              <a:buFont typeface="Wingdings" pitchFamily="2" charset="2"/>
              <a:buChar char="v"/>
            </a:pPr>
            <a:r>
              <a:rPr lang="en-US" sz="2400" dirty="0">
                <a:latin typeface="Times New Roman" pitchFamily="18" charset="0"/>
                <a:cs typeface="Times New Roman" pitchFamily="18" charset="0"/>
              </a:rPr>
              <a:t>In the </a:t>
            </a:r>
            <a:r>
              <a:rPr lang="en-US" sz="2400" dirty="0" err="1">
                <a:latin typeface="Times New Roman" pitchFamily="18" charset="0"/>
                <a:cs typeface="Times New Roman" pitchFamily="18" charset="0"/>
              </a:rPr>
              <a:t>IoT</a:t>
            </a:r>
            <a:r>
              <a:rPr lang="en-US" sz="2400" dirty="0">
                <a:latin typeface="Times New Roman" pitchFamily="18" charset="0"/>
                <a:cs typeface="Times New Roman" pitchFamily="18" charset="0"/>
              </a:rPr>
              <a:t> era, all objects and devices are instrumented, interconnected, and interacted with each other intelligently. </a:t>
            </a:r>
          </a:p>
          <a:p>
            <a:pPr algn="just">
              <a:buFont typeface="Wingdings" pitchFamily="2" charset="2"/>
              <a:buChar char="v"/>
            </a:pPr>
            <a:r>
              <a:rPr lang="en-US" sz="2400" dirty="0">
                <a:latin typeface="Times New Roman" pitchFamily="18" charset="0"/>
                <a:cs typeface="Times New Roman" pitchFamily="18" charset="0"/>
              </a:rPr>
              <a:t>This communication can be made between people and things or among the things themselves. </a:t>
            </a:r>
          </a:p>
          <a:p>
            <a:pPr algn="just">
              <a:buFont typeface="Wingdings" pitchFamily="2" charset="2"/>
              <a:buChar char="v"/>
            </a:pPr>
            <a:r>
              <a:rPr lang="en-US" sz="2400" dirty="0">
                <a:latin typeface="Times New Roman" pitchFamily="18" charset="0"/>
                <a:cs typeface="Times New Roman" pitchFamily="18" charset="0"/>
              </a:rPr>
              <a:t>Three communication patterns co-exist: namely</a:t>
            </a:r>
          </a:p>
          <a:p>
            <a:pPr algn="just"/>
            <a:r>
              <a:rPr lang="en-US" sz="2400" dirty="0">
                <a:latin typeface="Times New Roman" pitchFamily="18" charset="0"/>
                <a:cs typeface="Times New Roman" pitchFamily="18" charset="0"/>
              </a:rPr>
              <a:t>	 H2H (human-to-human)</a:t>
            </a:r>
          </a:p>
          <a:p>
            <a:pPr algn="just"/>
            <a:r>
              <a:rPr lang="en-US" sz="2400" dirty="0">
                <a:latin typeface="Times New Roman" pitchFamily="18" charset="0"/>
                <a:cs typeface="Times New Roman" pitchFamily="18" charset="0"/>
              </a:rPr>
              <a:t>	 H2T (human-to thing)</a:t>
            </a:r>
          </a:p>
          <a:p>
            <a:pPr algn="just"/>
            <a:r>
              <a:rPr lang="en-US" sz="2400" dirty="0">
                <a:latin typeface="Times New Roman" pitchFamily="18" charset="0"/>
                <a:cs typeface="Times New Roman" pitchFamily="18" charset="0"/>
              </a:rPr>
              <a:t>	 T2T (thing-to-thing). </a:t>
            </a:r>
          </a:p>
          <a:p>
            <a:pPr algn="just">
              <a:buFont typeface="Wingdings" pitchFamily="2" charset="2"/>
              <a:buChar char="v"/>
            </a:pPr>
            <a:r>
              <a:rPr lang="en-US" sz="2400" dirty="0">
                <a:latin typeface="Times New Roman" pitchFamily="18" charset="0"/>
                <a:cs typeface="Times New Roman" pitchFamily="18" charset="0"/>
              </a:rPr>
              <a:t>Here things include machines such as PCs and mobile phones. The idea here is to connect things (including human and machine objects) at any time and any place intelligently with low cost. </a:t>
            </a:r>
          </a:p>
          <a:p>
            <a:pPr algn="just">
              <a:buFont typeface="Wingdings" pitchFamily="2" charset="2"/>
              <a:buChar char="v"/>
            </a:pPr>
            <a:r>
              <a:rPr lang="en-US" sz="2400" dirty="0">
                <a:latin typeface="Times New Roman" pitchFamily="18" charset="0"/>
                <a:cs typeface="Times New Roman" pitchFamily="18" charset="0"/>
              </a:rPr>
              <a:t>Any place connections include at the PC, indoor, outdoors, and on the move. Any time connections include daytime, night, outdoors and indoors, and on the move as well</a:t>
            </a:r>
            <a:r>
              <a:rPr lang="en-US" dirty="0">
                <a:latin typeface="Times New Roman" pitchFamily="18" charset="0"/>
                <a:cs typeface="Times New Roman" pitchFamily="18" charset="0"/>
              </a:rPr>
              <a: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Department_header.jpg"/>
          <p:cNvPicPr>
            <a:picLocks noGrp="1" noChangeAspect="1"/>
          </p:cNvPicPr>
          <p:nvPr>
            <p:ph idx="1"/>
          </p:nvPr>
        </p:nvPicPr>
        <p:blipFill>
          <a:blip r:embed="rId2"/>
          <a:stretch>
            <a:fillRect/>
          </a:stretch>
        </p:blipFill>
        <p:spPr>
          <a:xfrm>
            <a:off x="0" y="228600"/>
            <a:ext cx="8915400" cy="1428750"/>
          </a:xfrm>
        </p:spPr>
      </p:pic>
      <p:sp>
        <p:nvSpPr>
          <p:cNvPr id="5" name="Rectangle 4"/>
          <p:cNvSpPr/>
          <p:nvPr/>
        </p:nvSpPr>
        <p:spPr>
          <a:xfrm>
            <a:off x="304800" y="1752600"/>
            <a:ext cx="8077200" cy="4154984"/>
          </a:xfrm>
          <a:prstGeom prst="rect">
            <a:avLst/>
          </a:prstGeom>
        </p:spPr>
        <p:txBody>
          <a:bodyPr wrap="square">
            <a:spAutoFit/>
          </a:bodyPr>
          <a:lstStyle/>
          <a:p>
            <a:pPr algn="just"/>
            <a:r>
              <a:rPr lang="en-US" sz="2000" u="sng" dirty="0">
                <a:latin typeface="Times New Roman" pitchFamily="18" charset="0"/>
                <a:cs typeface="Times New Roman" pitchFamily="18" charset="0"/>
              </a:rPr>
              <a:t>1.1 </a:t>
            </a:r>
            <a:r>
              <a:rPr lang="en-US" sz="2400" b="1" u="sng" dirty="0">
                <a:latin typeface="Times New Roman" pitchFamily="18" charset="0"/>
                <a:cs typeface="Times New Roman" pitchFamily="18" charset="0"/>
              </a:rPr>
              <a:t>SCALABLE COMPUTING OVER THE INTERNET </a:t>
            </a:r>
            <a:endParaRPr lang="en-US" sz="2000" b="1" u="sng" dirty="0">
              <a:latin typeface="Times New Roman" pitchFamily="18" charset="0"/>
              <a:cs typeface="Times New Roman" pitchFamily="18" charset="0"/>
            </a:endParaRPr>
          </a:p>
          <a:p>
            <a:pPr algn="just">
              <a:buFont typeface="Wingdings" pitchFamily="2" charset="2"/>
              <a:buChar char="q"/>
            </a:pPr>
            <a:r>
              <a:rPr lang="en-US" sz="2000" dirty="0">
                <a:latin typeface="Times New Roman" pitchFamily="18" charset="0"/>
                <a:cs typeface="Times New Roman" pitchFamily="18" charset="0"/>
              </a:rPr>
              <a:t>Over the past 60 years, computing technology has undergone a series of platform and environment changes.</a:t>
            </a:r>
          </a:p>
          <a:p>
            <a:pPr algn="just">
              <a:buFont typeface="Wingdings" pitchFamily="2" charset="2"/>
              <a:buChar char="q"/>
            </a:pPr>
            <a:r>
              <a:rPr lang="en-US" sz="2000" dirty="0">
                <a:latin typeface="Times New Roman" pitchFamily="18" charset="0"/>
                <a:cs typeface="Times New Roman" pitchFamily="18" charset="0"/>
              </a:rPr>
              <a:t> In this section, we assess evolutionary changes in machine architecture, operating system platform, network connectivity, and application workload.</a:t>
            </a:r>
          </a:p>
          <a:p>
            <a:pPr algn="just">
              <a:buFont typeface="Wingdings" pitchFamily="2" charset="2"/>
              <a:buChar char="q"/>
            </a:pPr>
            <a:r>
              <a:rPr lang="en-US" sz="2000" dirty="0">
                <a:latin typeface="Times New Roman" pitchFamily="18" charset="0"/>
                <a:cs typeface="Times New Roman" pitchFamily="18" charset="0"/>
              </a:rPr>
              <a:t> Instead of using a centralized computer to solve computational problems, a parallel and distributed computing system uses multiple computers to solve large-scale problems over the Internet. </a:t>
            </a:r>
          </a:p>
          <a:p>
            <a:pPr algn="just">
              <a:buFont typeface="Wingdings" pitchFamily="2" charset="2"/>
              <a:buChar char="q"/>
            </a:pPr>
            <a:r>
              <a:rPr lang="en-US" sz="2000" dirty="0">
                <a:latin typeface="Times New Roman" pitchFamily="18" charset="0"/>
                <a:cs typeface="Times New Roman" pitchFamily="18" charset="0"/>
              </a:rPr>
              <a:t>Thus, distributed computing becomes data-intensive and network-centric. This section identifies the applications of modern computer systems that practice parallel and distributed computing. </a:t>
            </a:r>
          </a:p>
          <a:p>
            <a:pPr algn="just">
              <a:buFont typeface="Wingdings" pitchFamily="2" charset="2"/>
              <a:buChar char="q"/>
            </a:pPr>
            <a:r>
              <a:rPr lang="en-US" sz="2000" dirty="0">
                <a:latin typeface="Times New Roman" pitchFamily="18" charset="0"/>
                <a:cs typeface="Times New Roman" pitchFamily="18" charset="0"/>
              </a:rPr>
              <a:t>These large-scale Internet applications have significantly enhanced the quality of life and information services in society today</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Department_header.jpg"/>
          <p:cNvPicPr>
            <a:picLocks noChangeAspect="1"/>
          </p:cNvPicPr>
          <p:nvPr/>
        </p:nvPicPr>
        <p:blipFill>
          <a:blip r:embed="rId2"/>
          <a:stretch>
            <a:fillRect/>
          </a:stretch>
        </p:blipFill>
        <p:spPr>
          <a:xfrm>
            <a:off x="152400" y="0"/>
            <a:ext cx="8991600" cy="1371600"/>
          </a:xfrm>
          <a:prstGeom prst="rect">
            <a:avLst/>
          </a:prstGeom>
        </p:spPr>
      </p:pic>
      <p:sp>
        <p:nvSpPr>
          <p:cNvPr id="3" name="Rectangle 2"/>
          <p:cNvSpPr/>
          <p:nvPr/>
        </p:nvSpPr>
        <p:spPr>
          <a:xfrm>
            <a:off x="304800" y="1371600"/>
            <a:ext cx="8686800" cy="5262979"/>
          </a:xfrm>
          <a:prstGeom prst="rect">
            <a:avLst/>
          </a:prstGeom>
        </p:spPr>
        <p:txBody>
          <a:bodyPr wrap="square">
            <a:spAutoFit/>
          </a:bodyPr>
          <a:lstStyle/>
          <a:p>
            <a:pPr algn="just">
              <a:buFont typeface="Wingdings" pitchFamily="2" charset="2"/>
              <a:buChar char="Ø"/>
            </a:pPr>
            <a:r>
              <a:rPr lang="en-US" sz="2400" dirty="0">
                <a:latin typeface="Times New Roman" pitchFamily="18" charset="0"/>
                <a:cs typeface="Times New Roman" pitchFamily="18" charset="0"/>
              </a:rPr>
              <a:t>The dynamic connections will grow exponentially into a new dynamic network of networks, called the Internet of Things (</a:t>
            </a:r>
            <a:r>
              <a:rPr lang="en-US" sz="2400" dirty="0" err="1">
                <a:latin typeface="Times New Roman" pitchFamily="18" charset="0"/>
                <a:cs typeface="Times New Roman" pitchFamily="18" charset="0"/>
              </a:rPr>
              <a:t>IoT</a:t>
            </a:r>
            <a:r>
              <a:rPr lang="en-US" sz="2400" dirty="0">
                <a:latin typeface="Times New Roman" pitchFamily="18" charset="0"/>
                <a:cs typeface="Times New Roman" pitchFamily="18" charset="0"/>
              </a:rPr>
              <a:t>). </a:t>
            </a:r>
          </a:p>
          <a:p>
            <a:pPr algn="just">
              <a:buFont typeface="Wingdings" pitchFamily="2" charset="2"/>
              <a:buChar char="Ø"/>
            </a:pPr>
            <a:r>
              <a:rPr lang="en-US" sz="2400" dirty="0">
                <a:latin typeface="Times New Roman" pitchFamily="18" charset="0"/>
                <a:cs typeface="Times New Roman" pitchFamily="18" charset="0"/>
              </a:rPr>
              <a:t>The </a:t>
            </a:r>
            <a:r>
              <a:rPr lang="en-US" sz="2400" dirty="0" err="1">
                <a:latin typeface="Times New Roman" pitchFamily="18" charset="0"/>
                <a:cs typeface="Times New Roman" pitchFamily="18" charset="0"/>
              </a:rPr>
              <a:t>IoT</a:t>
            </a:r>
            <a:r>
              <a:rPr lang="en-US" sz="2400" dirty="0">
                <a:latin typeface="Times New Roman" pitchFamily="18" charset="0"/>
                <a:cs typeface="Times New Roman" pitchFamily="18" charset="0"/>
              </a:rPr>
              <a:t> is still in its infancy stage of development.</a:t>
            </a:r>
          </a:p>
          <a:p>
            <a:pPr algn="just">
              <a:buFont typeface="Wingdings" pitchFamily="2" charset="2"/>
              <a:buChar char="Ø"/>
            </a:pPr>
            <a:r>
              <a:rPr lang="en-US" sz="2400" dirty="0">
                <a:latin typeface="Times New Roman" pitchFamily="18" charset="0"/>
                <a:cs typeface="Times New Roman" pitchFamily="18" charset="0"/>
              </a:rPr>
              <a:t>Many prototype </a:t>
            </a:r>
            <a:r>
              <a:rPr lang="en-US" sz="2400" dirty="0" err="1">
                <a:latin typeface="Times New Roman" pitchFamily="18" charset="0"/>
                <a:cs typeface="Times New Roman" pitchFamily="18" charset="0"/>
              </a:rPr>
              <a:t>IoTs</a:t>
            </a:r>
            <a:r>
              <a:rPr lang="en-US" sz="2400" dirty="0">
                <a:latin typeface="Times New Roman" pitchFamily="18" charset="0"/>
                <a:cs typeface="Times New Roman" pitchFamily="18" charset="0"/>
              </a:rPr>
              <a:t> with restricted areas of coverage are under experimentation at the time of this writing. </a:t>
            </a:r>
          </a:p>
          <a:p>
            <a:pPr algn="just">
              <a:buFont typeface="Wingdings" pitchFamily="2" charset="2"/>
              <a:buChar char="Ø"/>
            </a:pPr>
            <a:r>
              <a:rPr lang="en-US" sz="2400" dirty="0">
                <a:latin typeface="Times New Roman" pitchFamily="18" charset="0"/>
                <a:cs typeface="Times New Roman" pitchFamily="18" charset="0"/>
              </a:rPr>
              <a:t>Cloud computing researchers expect to use the cloud and future Internet technologies to support fast, efficient, and intelligent interactions among humans, machines, and any objects on Earth.</a:t>
            </a:r>
          </a:p>
          <a:p>
            <a:pPr algn="just">
              <a:buFont typeface="Wingdings" pitchFamily="2" charset="2"/>
              <a:buChar char="Ø"/>
            </a:pPr>
            <a:r>
              <a:rPr lang="en-US" sz="2400" dirty="0">
                <a:latin typeface="Times New Roman" pitchFamily="18" charset="0"/>
                <a:cs typeface="Times New Roman" pitchFamily="18" charset="0"/>
              </a:rPr>
              <a:t>A smart Earth should have intelligent cities, clean water, efficient power, convenient transportation, good food supplies, responsible banks, fast telecommunications, green IT, better schools, good health care, abundant resources, and so on. </a:t>
            </a:r>
          </a:p>
          <a:p>
            <a:pPr algn="just">
              <a:buFont typeface="Wingdings" pitchFamily="2" charset="2"/>
              <a:buChar char="Ø"/>
            </a:pPr>
            <a:r>
              <a:rPr lang="en-US" sz="2400" dirty="0">
                <a:latin typeface="Times New Roman" pitchFamily="18" charset="0"/>
                <a:cs typeface="Times New Roman" pitchFamily="18" charset="0"/>
              </a:rPr>
              <a:t>This dream living environment may take some time to reach fruition at different parts of the world.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Department_header.jpg"/>
          <p:cNvPicPr>
            <a:picLocks noChangeAspect="1"/>
          </p:cNvPicPr>
          <p:nvPr/>
        </p:nvPicPr>
        <p:blipFill>
          <a:blip r:embed="rId2"/>
          <a:stretch>
            <a:fillRect/>
          </a:stretch>
        </p:blipFill>
        <p:spPr>
          <a:xfrm>
            <a:off x="152400" y="0"/>
            <a:ext cx="8991600" cy="1371600"/>
          </a:xfrm>
          <a:prstGeom prst="rect">
            <a:avLst/>
          </a:prstGeom>
        </p:spPr>
      </p:pic>
      <p:sp>
        <p:nvSpPr>
          <p:cNvPr id="3" name="Rectangle 2"/>
          <p:cNvSpPr/>
          <p:nvPr/>
        </p:nvSpPr>
        <p:spPr>
          <a:xfrm>
            <a:off x="228600" y="1371600"/>
            <a:ext cx="8686800" cy="5324535"/>
          </a:xfrm>
          <a:prstGeom prst="rect">
            <a:avLst/>
          </a:prstGeom>
        </p:spPr>
        <p:txBody>
          <a:bodyPr wrap="square">
            <a:spAutoFit/>
          </a:bodyPr>
          <a:lstStyle/>
          <a:p>
            <a:pPr algn="just"/>
            <a:r>
              <a:rPr lang="en-US" sz="2800" b="1" dirty="0">
                <a:latin typeface="Times New Roman" pitchFamily="18" charset="0"/>
                <a:cs typeface="Times New Roman" pitchFamily="18" charset="0"/>
              </a:rPr>
              <a:t>1.1.3.2 Cyber-Physical Systems </a:t>
            </a:r>
          </a:p>
          <a:p>
            <a:pPr algn="just">
              <a:buFont typeface="Wingdings" pitchFamily="2" charset="2"/>
              <a:buChar char="q"/>
            </a:pPr>
            <a:r>
              <a:rPr lang="en-US" sz="2400" dirty="0">
                <a:latin typeface="Times New Roman" pitchFamily="18" charset="0"/>
                <a:cs typeface="Times New Roman" pitchFamily="18" charset="0"/>
              </a:rPr>
              <a:t>A cyber-physical system (CPS) is the result of interaction between computational processes and the physical world.</a:t>
            </a:r>
          </a:p>
          <a:p>
            <a:pPr algn="just">
              <a:buFont typeface="Wingdings" pitchFamily="2" charset="2"/>
              <a:buChar char="q"/>
            </a:pPr>
            <a:r>
              <a:rPr lang="en-US" sz="2400" dirty="0">
                <a:latin typeface="Times New Roman" pitchFamily="18" charset="0"/>
                <a:cs typeface="Times New Roman" pitchFamily="18" charset="0"/>
              </a:rPr>
              <a:t>A CPS integrates “cyber” (heterogeneous, asynchronous) with “physical” (concurrent and information-dense) objects. </a:t>
            </a:r>
          </a:p>
          <a:p>
            <a:pPr algn="just">
              <a:buFont typeface="Wingdings" pitchFamily="2" charset="2"/>
              <a:buChar char="q"/>
            </a:pPr>
            <a:r>
              <a:rPr lang="en-US" sz="2400" dirty="0">
                <a:latin typeface="Times New Roman" pitchFamily="18" charset="0"/>
                <a:cs typeface="Times New Roman" pitchFamily="18" charset="0"/>
              </a:rPr>
              <a:t>A CPS merges the </a:t>
            </a:r>
            <a:r>
              <a:rPr lang="en-US" sz="2400" b="1" dirty="0">
                <a:latin typeface="Times New Roman" pitchFamily="18" charset="0"/>
                <a:cs typeface="Times New Roman" pitchFamily="18" charset="0"/>
              </a:rPr>
              <a:t>“3C” </a:t>
            </a:r>
            <a:r>
              <a:rPr lang="en-US" sz="2400" dirty="0">
                <a:latin typeface="Times New Roman" pitchFamily="18" charset="0"/>
                <a:cs typeface="Times New Roman" pitchFamily="18" charset="0"/>
              </a:rPr>
              <a:t>technologies of </a:t>
            </a:r>
            <a:r>
              <a:rPr lang="en-US" sz="2400" b="1" dirty="0">
                <a:latin typeface="Times New Roman" pitchFamily="18" charset="0"/>
                <a:cs typeface="Times New Roman" pitchFamily="18" charset="0"/>
              </a:rPr>
              <a:t>computation, communication, and control </a:t>
            </a:r>
            <a:r>
              <a:rPr lang="en-US" sz="2400" dirty="0">
                <a:latin typeface="Times New Roman" pitchFamily="18" charset="0"/>
                <a:cs typeface="Times New Roman" pitchFamily="18" charset="0"/>
              </a:rPr>
              <a:t>into an intelligent closed feedback system between the physical world and the information world, a concept which is actively explored in the United States.</a:t>
            </a:r>
          </a:p>
          <a:p>
            <a:pPr algn="just">
              <a:buFont typeface="Wingdings" pitchFamily="2" charset="2"/>
              <a:buChar char="q"/>
            </a:pPr>
            <a:r>
              <a:rPr lang="en-US" sz="2400" dirty="0">
                <a:latin typeface="Times New Roman" pitchFamily="18" charset="0"/>
                <a:cs typeface="Times New Roman" pitchFamily="18" charset="0"/>
              </a:rPr>
              <a:t> The </a:t>
            </a:r>
            <a:r>
              <a:rPr lang="en-US" sz="2400" b="1" i="1" dirty="0" err="1">
                <a:latin typeface="Times New Roman" pitchFamily="18" charset="0"/>
                <a:cs typeface="Times New Roman" pitchFamily="18" charset="0"/>
              </a:rPr>
              <a:t>IoT</a:t>
            </a:r>
            <a:r>
              <a:rPr lang="en-US" sz="2400" dirty="0">
                <a:latin typeface="Times New Roman" pitchFamily="18" charset="0"/>
                <a:cs typeface="Times New Roman" pitchFamily="18" charset="0"/>
              </a:rPr>
              <a:t> emphasizes various networking connections among </a:t>
            </a:r>
            <a:r>
              <a:rPr lang="en-US" sz="2400" b="1" i="1" dirty="0">
                <a:latin typeface="Times New Roman" pitchFamily="18" charset="0"/>
                <a:cs typeface="Times New Roman" pitchFamily="18" charset="0"/>
              </a:rPr>
              <a:t>physical objects</a:t>
            </a:r>
            <a:r>
              <a:rPr lang="en-US" sz="2400" dirty="0">
                <a:latin typeface="Times New Roman" pitchFamily="18" charset="0"/>
                <a:cs typeface="Times New Roman" pitchFamily="18" charset="0"/>
              </a:rPr>
              <a:t>, while the </a:t>
            </a:r>
            <a:r>
              <a:rPr lang="en-US" sz="2400" b="1" i="1" dirty="0">
                <a:latin typeface="Times New Roman" pitchFamily="18" charset="0"/>
                <a:cs typeface="Times New Roman" pitchFamily="18" charset="0"/>
              </a:rPr>
              <a:t>CPS</a:t>
            </a:r>
            <a:r>
              <a:rPr lang="en-US" sz="2400" dirty="0">
                <a:latin typeface="Times New Roman" pitchFamily="18" charset="0"/>
                <a:cs typeface="Times New Roman" pitchFamily="18" charset="0"/>
              </a:rPr>
              <a:t> emphasizes exploration of </a:t>
            </a:r>
            <a:r>
              <a:rPr lang="en-US" sz="2400" b="1" i="1" dirty="0">
                <a:latin typeface="Times New Roman" pitchFamily="18" charset="0"/>
                <a:cs typeface="Times New Roman" pitchFamily="18" charset="0"/>
              </a:rPr>
              <a:t>virtual reality (VR)</a:t>
            </a:r>
            <a:r>
              <a:rPr lang="en-US" sz="2400" b="1" dirty="0">
                <a:latin typeface="Times New Roman" pitchFamily="18" charset="0"/>
                <a:cs typeface="Times New Roman" pitchFamily="18" charset="0"/>
              </a:rPr>
              <a:t> </a:t>
            </a:r>
            <a:r>
              <a:rPr lang="en-US" sz="2400" dirty="0">
                <a:latin typeface="Times New Roman" pitchFamily="18" charset="0"/>
                <a:cs typeface="Times New Roman" pitchFamily="18" charset="0"/>
              </a:rPr>
              <a:t>applications in the physical world. </a:t>
            </a:r>
          </a:p>
          <a:p>
            <a:pPr algn="just">
              <a:buFont typeface="Wingdings" pitchFamily="2" charset="2"/>
              <a:buChar char="q"/>
            </a:pPr>
            <a:r>
              <a:rPr lang="en-US" sz="2400" dirty="0">
                <a:latin typeface="Times New Roman" pitchFamily="18" charset="0"/>
                <a:cs typeface="Times New Roman" pitchFamily="18" charset="0"/>
              </a:rPr>
              <a:t>We may transform how we interact with the physical world just like the Internet transformed how we interact with the virtual world. </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Department_header.jpg"/>
          <p:cNvPicPr>
            <a:picLocks noChangeAspect="1"/>
          </p:cNvPicPr>
          <p:nvPr/>
        </p:nvPicPr>
        <p:blipFill>
          <a:blip r:embed="rId2"/>
          <a:stretch>
            <a:fillRect/>
          </a:stretch>
        </p:blipFill>
        <p:spPr>
          <a:xfrm>
            <a:off x="152400" y="0"/>
            <a:ext cx="8991600" cy="1371600"/>
          </a:xfrm>
          <a:prstGeom prst="rect">
            <a:avLst/>
          </a:prstGeom>
        </p:spPr>
      </p:pic>
      <p:sp>
        <p:nvSpPr>
          <p:cNvPr id="3" name="Rectangle 2"/>
          <p:cNvSpPr/>
          <p:nvPr/>
        </p:nvSpPr>
        <p:spPr>
          <a:xfrm>
            <a:off x="0" y="1219201"/>
            <a:ext cx="9144000" cy="584775"/>
          </a:xfrm>
          <a:prstGeom prst="rect">
            <a:avLst/>
          </a:prstGeom>
        </p:spPr>
        <p:txBody>
          <a:bodyPr wrap="square">
            <a:spAutoFit/>
          </a:bodyPr>
          <a:lstStyle/>
          <a:p>
            <a:r>
              <a:rPr lang="en-US" sz="3200" b="1" dirty="0"/>
              <a:t>1.2 TECHNOLOGIES FOR NETWORK-BASED SYSTEMS</a:t>
            </a:r>
          </a:p>
        </p:txBody>
      </p:sp>
      <p:sp>
        <p:nvSpPr>
          <p:cNvPr id="5" name="Rectangle 4"/>
          <p:cNvSpPr/>
          <p:nvPr/>
        </p:nvSpPr>
        <p:spPr>
          <a:xfrm>
            <a:off x="0" y="1905000"/>
            <a:ext cx="9144000" cy="4524315"/>
          </a:xfrm>
          <a:prstGeom prst="rect">
            <a:avLst/>
          </a:prstGeom>
        </p:spPr>
        <p:txBody>
          <a:bodyPr wrap="square">
            <a:spAutoFit/>
          </a:bodyPr>
          <a:lstStyle/>
          <a:p>
            <a:pPr algn="just"/>
            <a:r>
              <a:rPr lang="en-US" sz="2800" b="1" dirty="0">
                <a:latin typeface="Times New Roman" pitchFamily="18" charset="0"/>
                <a:cs typeface="Times New Roman" pitchFamily="18" charset="0"/>
              </a:rPr>
              <a:t>1.2.1 </a:t>
            </a:r>
            <a:r>
              <a:rPr lang="en-US" sz="2800" b="1" dirty="0" err="1">
                <a:latin typeface="Times New Roman" pitchFamily="18" charset="0"/>
                <a:cs typeface="Times New Roman" pitchFamily="18" charset="0"/>
              </a:rPr>
              <a:t>Multicore</a:t>
            </a:r>
            <a:r>
              <a:rPr lang="en-US" sz="2800" b="1" dirty="0">
                <a:latin typeface="Times New Roman" pitchFamily="18" charset="0"/>
                <a:cs typeface="Times New Roman" pitchFamily="18" charset="0"/>
              </a:rPr>
              <a:t> CPUs and Multithreading Technologies </a:t>
            </a:r>
          </a:p>
          <a:p>
            <a:pPr algn="just">
              <a:buFont typeface="Arial" pitchFamily="34" charset="0"/>
              <a:buChar char="•"/>
            </a:pPr>
            <a:r>
              <a:rPr lang="en-US" sz="2800" dirty="0">
                <a:latin typeface="Times New Roman" pitchFamily="18" charset="0"/>
                <a:cs typeface="Times New Roman" pitchFamily="18" charset="0"/>
              </a:rPr>
              <a:t>Consider the growth of component and network technologies over the past 30 years. </a:t>
            </a:r>
          </a:p>
          <a:p>
            <a:pPr algn="just">
              <a:buFont typeface="Arial" pitchFamily="34" charset="0"/>
              <a:buChar char="•"/>
            </a:pPr>
            <a:r>
              <a:rPr lang="en-US" sz="2800" dirty="0">
                <a:latin typeface="Times New Roman" pitchFamily="18" charset="0"/>
                <a:cs typeface="Times New Roman" pitchFamily="18" charset="0"/>
              </a:rPr>
              <a:t>They are crucial to the development of HPC and HTC systems. </a:t>
            </a:r>
          </a:p>
          <a:p>
            <a:pPr algn="just"/>
            <a:r>
              <a:rPr lang="en-US" sz="2800" b="1" dirty="0">
                <a:latin typeface="Times New Roman" pitchFamily="18" charset="0"/>
                <a:cs typeface="Times New Roman" pitchFamily="18" charset="0"/>
              </a:rPr>
              <a:t>1.2.1.1 Advances in CPU Processors </a:t>
            </a:r>
          </a:p>
          <a:p>
            <a:pPr algn="just">
              <a:buFont typeface="Wingdings" pitchFamily="2" charset="2"/>
              <a:buChar char="q"/>
            </a:pPr>
            <a:r>
              <a:rPr lang="en-US" sz="2800" dirty="0">
                <a:latin typeface="Times New Roman" pitchFamily="18" charset="0"/>
                <a:cs typeface="Times New Roman" pitchFamily="18" charset="0"/>
              </a:rPr>
              <a:t>Today, advanced CPUs or microprocessor chips assume a </a:t>
            </a:r>
            <a:r>
              <a:rPr lang="en-US" sz="2800" dirty="0" err="1">
                <a:latin typeface="Times New Roman" pitchFamily="18" charset="0"/>
                <a:cs typeface="Times New Roman" pitchFamily="18" charset="0"/>
              </a:rPr>
              <a:t>multicore</a:t>
            </a:r>
            <a:r>
              <a:rPr lang="en-US" sz="2800" dirty="0">
                <a:latin typeface="Times New Roman" pitchFamily="18" charset="0"/>
                <a:cs typeface="Times New Roman" pitchFamily="18" charset="0"/>
              </a:rPr>
              <a:t> architecture with dual, quad, six, or more processing cores. </a:t>
            </a:r>
          </a:p>
          <a:p>
            <a:pPr algn="just">
              <a:buFont typeface="Wingdings" pitchFamily="2" charset="2"/>
              <a:buChar char="q"/>
            </a:pPr>
            <a:r>
              <a:rPr lang="en-US" sz="2800" dirty="0">
                <a:latin typeface="Times New Roman" pitchFamily="18" charset="0"/>
                <a:cs typeface="Times New Roman" pitchFamily="18" charset="0"/>
              </a:rPr>
              <a:t>These processors exploit parallelism at ILP and TLP levels. </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Department_header.jpg"/>
          <p:cNvPicPr>
            <a:picLocks noChangeAspect="1"/>
          </p:cNvPicPr>
          <p:nvPr/>
        </p:nvPicPr>
        <p:blipFill>
          <a:blip r:embed="rId2"/>
          <a:stretch>
            <a:fillRect/>
          </a:stretch>
        </p:blipFill>
        <p:spPr>
          <a:xfrm>
            <a:off x="152400" y="0"/>
            <a:ext cx="8991600" cy="1371600"/>
          </a:xfrm>
          <a:prstGeom prst="rect">
            <a:avLst/>
          </a:prstGeom>
        </p:spPr>
      </p:pic>
      <p:pic>
        <p:nvPicPr>
          <p:cNvPr id="1026" name="Picture 2"/>
          <p:cNvPicPr>
            <a:picLocks noChangeAspect="1" noChangeArrowheads="1"/>
          </p:cNvPicPr>
          <p:nvPr/>
        </p:nvPicPr>
        <p:blipFill>
          <a:blip r:embed="rId3"/>
          <a:srcRect/>
          <a:stretch>
            <a:fillRect/>
          </a:stretch>
        </p:blipFill>
        <p:spPr bwMode="auto">
          <a:xfrm>
            <a:off x="685800" y="1600200"/>
            <a:ext cx="8054339" cy="4800600"/>
          </a:xfrm>
          <a:prstGeom prst="rect">
            <a:avLst/>
          </a:prstGeom>
          <a:noFill/>
          <a:ln w="9525">
            <a:noFill/>
            <a:miter lim="800000"/>
            <a:headEnd/>
            <a:tailEnd/>
          </a:ln>
          <a:effectLst/>
        </p:spPr>
      </p:pic>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Department_header.jpg"/>
          <p:cNvPicPr>
            <a:picLocks noChangeAspect="1"/>
          </p:cNvPicPr>
          <p:nvPr/>
        </p:nvPicPr>
        <p:blipFill>
          <a:blip r:embed="rId2"/>
          <a:stretch>
            <a:fillRect/>
          </a:stretch>
        </p:blipFill>
        <p:spPr>
          <a:xfrm>
            <a:off x="152400" y="0"/>
            <a:ext cx="8991600" cy="1371600"/>
          </a:xfrm>
          <a:prstGeom prst="rect">
            <a:avLst/>
          </a:prstGeom>
        </p:spPr>
      </p:pic>
      <p:pic>
        <p:nvPicPr>
          <p:cNvPr id="2050" name="Picture 2"/>
          <p:cNvPicPr>
            <a:picLocks noChangeAspect="1" noChangeArrowheads="1"/>
          </p:cNvPicPr>
          <p:nvPr/>
        </p:nvPicPr>
        <p:blipFill>
          <a:blip r:embed="rId3"/>
          <a:srcRect/>
          <a:stretch>
            <a:fillRect/>
          </a:stretch>
        </p:blipFill>
        <p:spPr bwMode="auto">
          <a:xfrm>
            <a:off x="228600" y="1765300"/>
            <a:ext cx="8915399" cy="4330700"/>
          </a:xfrm>
          <a:prstGeom prst="rect">
            <a:avLst/>
          </a:prstGeom>
          <a:noFill/>
          <a:ln w="9525">
            <a:noFill/>
            <a:miter lim="800000"/>
            <a:headEnd/>
            <a:tailEnd/>
          </a:ln>
          <a:effectLst/>
        </p:spPr>
      </p:pic>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Department_header.jpg"/>
          <p:cNvPicPr>
            <a:picLocks noChangeAspect="1"/>
          </p:cNvPicPr>
          <p:nvPr/>
        </p:nvPicPr>
        <p:blipFill>
          <a:blip r:embed="rId2"/>
          <a:stretch>
            <a:fillRect/>
          </a:stretch>
        </p:blipFill>
        <p:spPr>
          <a:xfrm>
            <a:off x="152400" y="0"/>
            <a:ext cx="8991600" cy="1371600"/>
          </a:xfrm>
          <a:prstGeom prst="rect">
            <a:avLst/>
          </a:prstGeom>
        </p:spPr>
      </p:pic>
      <p:sp>
        <p:nvSpPr>
          <p:cNvPr id="5" name="Rectangle 4"/>
          <p:cNvSpPr/>
          <p:nvPr/>
        </p:nvSpPr>
        <p:spPr>
          <a:xfrm>
            <a:off x="304800" y="1219200"/>
            <a:ext cx="8610600" cy="5262979"/>
          </a:xfrm>
          <a:prstGeom prst="rect">
            <a:avLst/>
          </a:prstGeom>
        </p:spPr>
        <p:txBody>
          <a:bodyPr wrap="square">
            <a:spAutoFit/>
          </a:bodyPr>
          <a:lstStyle/>
          <a:p>
            <a:pPr algn="just">
              <a:buFont typeface="Arial" pitchFamily="34" charset="0"/>
              <a:buChar char="•"/>
            </a:pPr>
            <a:r>
              <a:rPr lang="en-US" sz="2400" dirty="0">
                <a:latin typeface="Times New Roman" pitchFamily="18" charset="0"/>
                <a:cs typeface="Times New Roman" pitchFamily="18" charset="0"/>
              </a:rPr>
              <a:t>Both multi-core CPU and many-core GPU processors can handle multiple instruction threads at different magnitudes today.</a:t>
            </a:r>
          </a:p>
          <a:p>
            <a:pPr algn="just">
              <a:buFont typeface="Arial" pitchFamily="34" charset="0"/>
              <a:buChar char="•"/>
            </a:pPr>
            <a:r>
              <a:rPr lang="en-US" sz="2400" dirty="0">
                <a:latin typeface="Times New Roman" pitchFamily="18" charset="0"/>
                <a:cs typeface="Times New Roman" pitchFamily="18" charset="0"/>
              </a:rPr>
              <a:t> Each core is essentially a processor with its own private cache (L1 cache).</a:t>
            </a:r>
          </a:p>
          <a:p>
            <a:pPr algn="just">
              <a:buFont typeface="Arial" pitchFamily="34" charset="0"/>
              <a:buChar char="•"/>
            </a:pPr>
            <a:r>
              <a:rPr lang="en-US" sz="2400" dirty="0">
                <a:latin typeface="Times New Roman" pitchFamily="18" charset="0"/>
                <a:cs typeface="Times New Roman" pitchFamily="18" charset="0"/>
              </a:rPr>
              <a:t> Multiple cores are housed in the same chip with an L2 cache that is shared by all cores. In the future, multiple CMPs could be built on the same CPU chip with even the L3 cache on the chip.</a:t>
            </a:r>
          </a:p>
          <a:p>
            <a:pPr algn="just">
              <a:buFont typeface="Arial" pitchFamily="34" charset="0"/>
              <a:buChar char="•"/>
            </a:pPr>
            <a:r>
              <a:rPr lang="en-US" sz="2400" dirty="0" err="1">
                <a:latin typeface="Times New Roman" pitchFamily="18" charset="0"/>
                <a:cs typeface="Times New Roman" pitchFamily="18" charset="0"/>
              </a:rPr>
              <a:t>Multicore</a:t>
            </a:r>
            <a:r>
              <a:rPr lang="en-US" sz="2400" dirty="0">
                <a:latin typeface="Times New Roman" pitchFamily="18" charset="0"/>
                <a:cs typeface="Times New Roman" pitchFamily="18" charset="0"/>
              </a:rPr>
              <a:t> and multithreaded CPUs are equipped with many high-end processors, including the Intel i7, Xeon, AMD </a:t>
            </a:r>
            <a:r>
              <a:rPr lang="en-US" sz="2400" dirty="0" err="1">
                <a:latin typeface="Times New Roman" pitchFamily="18" charset="0"/>
                <a:cs typeface="Times New Roman" pitchFamily="18" charset="0"/>
              </a:rPr>
              <a:t>Opteron</a:t>
            </a:r>
            <a:r>
              <a:rPr lang="en-US" sz="2400" dirty="0">
                <a:latin typeface="Times New Roman" pitchFamily="18" charset="0"/>
                <a:cs typeface="Times New Roman" pitchFamily="18" charset="0"/>
              </a:rPr>
              <a:t>, Sun Niagara, IBM Power 6, and X cell processors. </a:t>
            </a:r>
          </a:p>
          <a:p>
            <a:pPr algn="just">
              <a:buFont typeface="Arial" pitchFamily="34" charset="0"/>
              <a:buChar char="•"/>
            </a:pPr>
            <a:r>
              <a:rPr lang="en-US" sz="2400" dirty="0">
                <a:latin typeface="Times New Roman" pitchFamily="18" charset="0"/>
                <a:cs typeface="Times New Roman" pitchFamily="18" charset="0"/>
              </a:rPr>
              <a:t>Each core could be also multithreaded.</a:t>
            </a:r>
          </a:p>
          <a:p>
            <a:pPr algn="just">
              <a:buFont typeface="Arial" pitchFamily="34" charset="0"/>
              <a:buChar char="•"/>
            </a:pPr>
            <a:r>
              <a:rPr lang="en-US" sz="2400" dirty="0">
                <a:latin typeface="Times New Roman" pitchFamily="18" charset="0"/>
                <a:cs typeface="Times New Roman" pitchFamily="18" charset="0"/>
              </a:rPr>
              <a:t> For example, the Niagara II is built with eight cores with eight threads handled by each core. This implies that the maximum ILP and TLP that can be exploited in Niagara is 64 (8 × 8 = 64)</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Department_header.jpg"/>
          <p:cNvPicPr>
            <a:picLocks noChangeAspect="1"/>
          </p:cNvPicPr>
          <p:nvPr/>
        </p:nvPicPr>
        <p:blipFill>
          <a:blip r:embed="rId2"/>
          <a:stretch>
            <a:fillRect/>
          </a:stretch>
        </p:blipFill>
        <p:spPr>
          <a:xfrm>
            <a:off x="152400" y="0"/>
            <a:ext cx="8991600" cy="1371600"/>
          </a:xfrm>
          <a:prstGeom prst="rect">
            <a:avLst/>
          </a:prstGeom>
        </p:spPr>
      </p:pic>
      <p:sp>
        <p:nvSpPr>
          <p:cNvPr id="6" name="Rectangle 5"/>
          <p:cNvSpPr/>
          <p:nvPr/>
        </p:nvSpPr>
        <p:spPr>
          <a:xfrm>
            <a:off x="152400" y="1219201"/>
            <a:ext cx="8610600" cy="5755422"/>
          </a:xfrm>
          <a:prstGeom prst="rect">
            <a:avLst/>
          </a:prstGeom>
        </p:spPr>
        <p:txBody>
          <a:bodyPr wrap="square">
            <a:spAutoFit/>
          </a:bodyPr>
          <a:lstStyle/>
          <a:p>
            <a:pPr algn="just"/>
            <a:r>
              <a:rPr lang="en-US" sz="2800" b="1" dirty="0">
                <a:latin typeface="Times New Roman" pitchFamily="18" charset="0"/>
                <a:cs typeface="Times New Roman" pitchFamily="18" charset="0"/>
              </a:rPr>
              <a:t>1.2.1.2 </a:t>
            </a:r>
            <a:r>
              <a:rPr lang="en-US" sz="2800" b="1" dirty="0" err="1">
                <a:latin typeface="Times New Roman" pitchFamily="18" charset="0"/>
                <a:cs typeface="Times New Roman" pitchFamily="18" charset="0"/>
              </a:rPr>
              <a:t>Multicore</a:t>
            </a:r>
            <a:r>
              <a:rPr lang="en-US" sz="2800" b="1" dirty="0">
                <a:latin typeface="Times New Roman" pitchFamily="18" charset="0"/>
                <a:cs typeface="Times New Roman" pitchFamily="18" charset="0"/>
              </a:rPr>
              <a:t> CPU and Many-Core GPU Architectures </a:t>
            </a:r>
          </a:p>
          <a:p>
            <a:pPr algn="just">
              <a:buFont typeface="Wingdings" pitchFamily="2" charset="2"/>
              <a:buChar char="v"/>
            </a:pPr>
            <a:r>
              <a:rPr lang="en-US" sz="2400" dirty="0" err="1">
                <a:latin typeface="Times New Roman" pitchFamily="18" charset="0"/>
                <a:cs typeface="Times New Roman" pitchFamily="18" charset="0"/>
              </a:rPr>
              <a:t>Multicore</a:t>
            </a:r>
            <a:r>
              <a:rPr lang="en-US" sz="2400" dirty="0">
                <a:latin typeface="Times New Roman" pitchFamily="18" charset="0"/>
                <a:cs typeface="Times New Roman" pitchFamily="18" charset="0"/>
              </a:rPr>
              <a:t> CPUs may increase from the tens of cores to hundreds or more in the future.  </a:t>
            </a:r>
          </a:p>
          <a:p>
            <a:pPr algn="just">
              <a:buFont typeface="Wingdings" pitchFamily="2" charset="2"/>
              <a:buChar char="v"/>
            </a:pPr>
            <a:r>
              <a:rPr lang="en-US" sz="2400" dirty="0">
                <a:latin typeface="Times New Roman" pitchFamily="18" charset="0"/>
                <a:cs typeface="Times New Roman" pitchFamily="18" charset="0"/>
              </a:rPr>
              <a:t>Now, x-86 processors have been extended to serve HPC and HTC systems in some high-end server processors.</a:t>
            </a:r>
          </a:p>
          <a:p>
            <a:pPr algn="just">
              <a:buFont typeface="Wingdings" pitchFamily="2" charset="2"/>
              <a:buChar char="v"/>
            </a:pPr>
            <a:r>
              <a:rPr lang="en-US" sz="2400" dirty="0">
                <a:latin typeface="Times New Roman" pitchFamily="18" charset="0"/>
                <a:cs typeface="Times New Roman" pitchFamily="18" charset="0"/>
              </a:rPr>
              <a:t> Many RISC processors have been replaced with </a:t>
            </a:r>
            <a:r>
              <a:rPr lang="en-US" sz="2400" dirty="0" err="1">
                <a:latin typeface="Times New Roman" pitchFamily="18" charset="0"/>
                <a:cs typeface="Times New Roman" pitchFamily="18" charset="0"/>
              </a:rPr>
              <a:t>multicore</a:t>
            </a:r>
            <a:r>
              <a:rPr lang="en-US" sz="2400" dirty="0">
                <a:latin typeface="Times New Roman" pitchFamily="18" charset="0"/>
                <a:cs typeface="Times New Roman" pitchFamily="18" charset="0"/>
              </a:rPr>
              <a:t> x-86 processors and many-core GPUs in the Top 500 systems. </a:t>
            </a:r>
          </a:p>
          <a:p>
            <a:pPr algn="just">
              <a:buFont typeface="Wingdings" pitchFamily="2" charset="2"/>
              <a:buChar char="v"/>
            </a:pPr>
            <a:r>
              <a:rPr lang="en-US" sz="2400" dirty="0">
                <a:latin typeface="Times New Roman" pitchFamily="18" charset="0"/>
                <a:cs typeface="Times New Roman" pitchFamily="18" charset="0"/>
              </a:rPr>
              <a:t>This trend indicates that x-86 upgrades will dominate in data centers and supercomputers. </a:t>
            </a:r>
          </a:p>
          <a:p>
            <a:pPr algn="just">
              <a:buFont typeface="Wingdings" pitchFamily="2" charset="2"/>
              <a:buChar char="v"/>
            </a:pPr>
            <a:r>
              <a:rPr lang="en-US" sz="2400" dirty="0">
                <a:latin typeface="Times New Roman" pitchFamily="18" charset="0"/>
                <a:cs typeface="Times New Roman" pitchFamily="18" charset="0"/>
              </a:rPr>
              <a:t>The GPU also has been applied in large clusters to build supercomputers in MPPs. </a:t>
            </a:r>
          </a:p>
          <a:p>
            <a:pPr algn="just">
              <a:buFont typeface="Wingdings" pitchFamily="2" charset="2"/>
              <a:buChar char="v"/>
            </a:pPr>
            <a:r>
              <a:rPr lang="en-US" sz="2400" dirty="0">
                <a:latin typeface="Times New Roman" pitchFamily="18" charset="0"/>
                <a:cs typeface="Times New Roman" pitchFamily="18" charset="0"/>
              </a:rPr>
              <a:t>In the future, the processor industry is also keen to develop asymmetric or heterogeneous chip multiprocessors that can house both fat CPU cores and thin GPU cores on the same chip</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Department_header.jpg"/>
          <p:cNvPicPr>
            <a:picLocks noChangeAspect="1"/>
          </p:cNvPicPr>
          <p:nvPr/>
        </p:nvPicPr>
        <p:blipFill>
          <a:blip r:embed="rId2"/>
          <a:stretch>
            <a:fillRect/>
          </a:stretch>
        </p:blipFill>
        <p:spPr>
          <a:xfrm>
            <a:off x="152400" y="0"/>
            <a:ext cx="8991600" cy="1371600"/>
          </a:xfrm>
          <a:prstGeom prst="rect">
            <a:avLst/>
          </a:prstGeom>
        </p:spPr>
      </p:pic>
      <p:sp>
        <p:nvSpPr>
          <p:cNvPr id="5" name="Rectangle 4"/>
          <p:cNvSpPr/>
          <p:nvPr/>
        </p:nvSpPr>
        <p:spPr>
          <a:xfrm>
            <a:off x="228600" y="1371600"/>
            <a:ext cx="8686800" cy="5262979"/>
          </a:xfrm>
          <a:prstGeom prst="rect">
            <a:avLst/>
          </a:prstGeom>
        </p:spPr>
        <p:txBody>
          <a:bodyPr wrap="square">
            <a:spAutoFit/>
          </a:bodyPr>
          <a:lstStyle/>
          <a:p>
            <a:pPr algn="just"/>
            <a:r>
              <a:rPr lang="en-US" sz="4000" b="1" dirty="0">
                <a:latin typeface="Times New Roman" pitchFamily="18" charset="0"/>
                <a:cs typeface="Times New Roman" pitchFamily="18" charset="0"/>
              </a:rPr>
              <a:t>1.2.1.3 Multithreading Technology</a:t>
            </a:r>
          </a:p>
          <a:p>
            <a:pPr algn="just"/>
            <a:r>
              <a:rPr lang="en-US" sz="3200" dirty="0">
                <a:latin typeface="Times New Roman" pitchFamily="18" charset="0"/>
                <a:cs typeface="Times New Roman" pitchFamily="18" charset="0"/>
              </a:rPr>
              <a:t>Consider in Figure ,the dispatch of five independent threads of instructions to four pipelined data paths (functional units) in each of the following five processor categories</a:t>
            </a:r>
            <a:r>
              <a:rPr lang="en-US" sz="2000" dirty="0"/>
              <a:t>,</a:t>
            </a:r>
          </a:p>
          <a:p>
            <a:pPr marL="457200" indent="-457200">
              <a:buFont typeface="+mj-lt"/>
              <a:buAutoNum type="arabicPeriod"/>
            </a:pPr>
            <a:r>
              <a:rPr lang="en-US" sz="2800" dirty="0">
                <a:latin typeface="Times New Roman" pitchFamily="18" charset="0"/>
                <a:cs typeface="Times New Roman" pitchFamily="18" charset="0"/>
              </a:rPr>
              <a:t>a four-issue superscalar processor</a:t>
            </a:r>
          </a:p>
          <a:p>
            <a:pPr marL="457200" indent="-457200">
              <a:buFont typeface="+mj-lt"/>
              <a:buAutoNum type="arabicPeriod"/>
            </a:pPr>
            <a:r>
              <a:rPr lang="en-US" sz="2800" dirty="0">
                <a:latin typeface="Times New Roman" pitchFamily="18" charset="0"/>
                <a:cs typeface="Times New Roman" pitchFamily="18" charset="0"/>
              </a:rPr>
              <a:t>a fine-grain multithreaded processor</a:t>
            </a:r>
          </a:p>
          <a:p>
            <a:pPr marL="457200" indent="-457200">
              <a:buFont typeface="+mj-lt"/>
              <a:buAutoNum type="arabicPeriod"/>
            </a:pPr>
            <a:r>
              <a:rPr lang="en-US" sz="2800" dirty="0">
                <a:latin typeface="Times New Roman" pitchFamily="18" charset="0"/>
                <a:cs typeface="Times New Roman" pitchFamily="18" charset="0"/>
              </a:rPr>
              <a:t> a coarse-grain multithreaded processor </a:t>
            </a:r>
          </a:p>
          <a:p>
            <a:pPr marL="457200" indent="-457200">
              <a:buFont typeface="+mj-lt"/>
              <a:buAutoNum type="arabicPeriod"/>
            </a:pPr>
            <a:r>
              <a:rPr lang="en-US" sz="2800" dirty="0">
                <a:latin typeface="Times New Roman" pitchFamily="18" charset="0"/>
                <a:cs typeface="Times New Roman" pitchFamily="18" charset="0"/>
              </a:rPr>
              <a:t>a two-core CMP</a:t>
            </a:r>
          </a:p>
          <a:p>
            <a:pPr marL="457200" indent="-457200">
              <a:buFont typeface="+mj-lt"/>
              <a:buAutoNum type="arabicPeriod"/>
            </a:pPr>
            <a:r>
              <a:rPr lang="en-US" sz="2800" dirty="0">
                <a:latin typeface="Times New Roman" pitchFamily="18" charset="0"/>
                <a:cs typeface="Times New Roman" pitchFamily="18" charset="0"/>
              </a:rPr>
              <a:t>a simultaneous multithreaded (SMT) processor </a:t>
            </a:r>
          </a:p>
          <a:p>
            <a:pPr marL="457200" indent="-457200" algn="just">
              <a:buFont typeface="+mj-lt"/>
              <a:buAutoNum type="arabicPeriod"/>
            </a:pPr>
            <a:endParaRPr lang="en-US" sz="2800" dirty="0">
              <a:latin typeface="Times New Roman" pitchFamily="18" charset="0"/>
              <a:cs typeface="Times New Roman" pitchFamily="18" charset="0"/>
            </a:endParaRP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Department_header.jpg"/>
          <p:cNvPicPr>
            <a:picLocks noChangeAspect="1"/>
          </p:cNvPicPr>
          <p:nvPr/>
        </p:nvPicPr>
        <p:blipFill>
          <a:blip r:embed="rId2"/>
          <a:stretch>
            <a:fillRect/>
          </a:stretch>
        </p:blipFill>
        <p:spPr>
          <a:xfrm>
            <a:off x="152400" y="0"/>
            <a:ext cx="8991600" cy="1371600"/>
          </a:xfrm>
          <a:prstGeom prst="rect">
            <a:avLst/>
          </a:prstGeom>
        </p:spPr>
      </p:pic>
      <p:pic>
        <p:nvPicPr>
          <p:cNvPr id="3074" name="Picture 2"/>
          <p:cNvPicPr>
            <a:picLocks noChangeAspect="1" noChangeArrowheads="1"/>
          </p:cNvPicPr>
          <p:nvPr/>
        </p:nvPicPr>
        <p:blipFill>
          <a:blip r:embed="rId3"/>
          <a:srcRect/>
          <a:stretch>
            <a:fillRect/>
          </a:stretch>
        </p:blipFill>
        <p:spPr bwMode="auto">
          <a:xfrm>
            <a:off x="609600" y="1524000"/>
            <a:ext cx="8382000" cy="5057775"/>
          </a:xfrm>
          <a:prstGeom prst="rect">
            <a:avLst/>
          </a:prstGeom>
          <a:noFill/>
          <a:ln w="9525">
            <a:noFill/>
            <a:miter lim="800000"/>
            <a:headEnd/>
            <a:tailEnd/>
          </a:ln>
          <a:effectLst/>
        </p:spPr>
      </p:pic>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Department_header.jpg"/>
          <p:cNvPicPr>
            <a:picLocks noChangeAspect="1"/>
          </p:cNvPicPr>
          <p:nvPr/>
        </p:nvPicPr>
        <p:blipFill>
          <a:blip r:embed="rId2"/>
          <a:stretch>
            <a:fillRect/>
          </a:stretch>
        </p:blipFill>
        <p:spPr>
          <a:xfrm>
            <a:off x="152400" y="0"/>
            <a:ext cx="8991600" cy="1371600"/>
          </a:xfrm>
          <a:prstGeom prst="rect">
            <a:avLst/>
          </a:prstGeom>
        </p:spPr>
      </p:pic>
      <p:sp>
        <p:nvSpPr>
          <p:cNvPr id="5" name="Rectangle 4"/>
          <p:cNvSpPr/>
          <p:nvPr/>
        </p:nvSpPr>
        <p:spPr>
          <a:xfrm>
            <a:off x="0" y="1371600"/>
            <a:ext cx="8915400" cy="6001643"/>
          </a:xfrm>
          <a:prstGeom prst="rect">
            <a:avLst/>
          </a:prstGeom>
        </p:spPr>
        <p:txBody>
          <a:bodyPr wrap="square">
            <a:spAutoFit/>
          </a:bodyPr>
          <a:lstStyle/>
          <a:p>
            <a:pPr algn="just">
              <a:buFont typeface="Wingdings" pitchFamily="2" charset="2"/>
              <a:buChar char="ü"/>
            </a:pPr>
            <a:r>
              <a:rPr lang="en-US" sz="3200" b="1" i="1" dirty="0">
                <a:latin typeface="Times New Roman" pitchFamily="18" charset="0"/>
                <a:cs typeface="Times New Roman" pitchFamily="18" charset="0"/>
              </a:rPr>
              <a:t>The superscalar processor </a:t>
            </a:r>
            <a:r>
              <a:rPr lang="en-US" sz="3200" dirty="0">
                <a:latin typeface="Times New Roman" pitchFamily="18" charset="0"/>
                <a:cs typeface="Times New Roman" pitchFamily="18" charset="0"/>
              </a:rPr>
              <a:t>is single-threaded with four functional units. </a:t>
            </a:r>
          </a:p>
          <a:p>
            <a:pPr algn="just">
              <a:buFont typeface="Wingdings" pitchFamily="2" charset="2"/>
              <a:buChar char="ü"/>
            </a:pPr>
            <a:r>
              <a:rPr lang="en-US" sz="3200" dirty="0">
                <a:latin typeface="Times New Roman" pitchFamily="18" charset="0"/>
                <a:cs typeface="Times New Roman" pitchFamily="18" charset="0"/>
              </a:rPr>
              <a:t>Each of the three multithreaded processors is four-way multithreaded over four functional data paths. </a:t>
            </a:r>
          </a:p>
          <a:p>
            <a:pPr algn="just">
              <a:buFont typeface="Wingdings" pitchFamily="2" charset="2"/>
              <a:buChar char="ü"/>
            </a:pPr>
            <a:r>
              <a:rPr lang="en-US" sz="3200" dirty="0">
                <a:latin typeface="Times New Roman" pitchFamily="18" charset="0"/>
                <a:cs typeface="Times New Roman" pitchFamily="18" charset="0"/>
              </a:rPr>
              <a:t>In the dual-core processor, assume two processing cores, each a single-threaded two-way superscalar processor</a:t>
            </a:r>
          </a:p>
          <a:p>
            <a:pPr algn="just">
              <a:buFont typeface="Wingdings" pitchFamily="2" charset="2"/>
              <a:buChar char="ü"/>
            </a:pPr>
            <a:r>
              <a:rPr lang="en-US" sz="3200" dirty="0">
                <a:latin typeface="Times New Roman" pitchFamily="18" charset="0"/>
                <a:cs typeface="Times New Roman" pitchFamily="18" charset="0"/>
              </a:rPr>
              <a:t>Instructions from different threads are distinguished by specific shading patterns for instructions from five independent threads.</a:t>
            </a:r>
          </a:p>
          <a:p>
            <a:pPr algn="just">
              <a:buFont typeface="Wingdings" pitchFamily="2" charset="2"/>
              <a:buChar char="ü"/>
            </a:pPr>
            <a:endParaRPr lang="en-US" sz="3200" dirty="0">
              <a:latin typeface="Times New Roman" pitchFamily="18" charset="0"/>
              <a:cs typeface="Times New Roman" pitchFamily="18" charset="0"/>
            </a:endParaRPr>
          </a:p>
          <a:p>
            <a:pPr>
              <a:buFont typeface="Wingdings" pitchFamily="2" charset="2"/>
              <a:buChar char="ü"/>
            </a:pPr>
            <a:endParaRPr lang="en-US" sz="2800"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Department_header.jpg"/>
          <p:cNvPicPr>
            <a:picLocks noGrp="1" noChangeAspect="1"/>
          </p:cNvPicPr>
          <p:nvPr>
            <p:ph idx="1"/>
          </p:nvPr>
        </p:nvPicPr>
        <p:blipFill>
          <a:blip r:embed="rId3"/>
          <a:stretch>
            <a:fillRect/>
          </a:stretch>
        </p:blipFill>
        <p:spPr>
          <a:xfrm>
            <a:off x="0" y="228600"/>
            <a:ext cx="8915400" cy="1428750"/>
          </a:xfrm>
        </p:spPr>
      </p:pic>
      <p:sp>
        <p:nvSpPr>
          <p:cNvPr id="3" name="Rectangle 2"/>
          <p:cNvSpPr/>
          <p:nvPr/>
        </p:nvSpPr>
        <p:spPr>
          <a:xfrm>
            <a:off x="0" y="1600200"/>
            <a:ext cx="8610600" cy="4216539"/>
          </a:xfrm>
          <a:prstGeom prst="rect">
            <a:avLst/>
          </a:prstGeom>
        </p:spPr>
        <p:txBody>
          <a:bodyPr wrap="square">
            <a:spAutoFit/>
          </a:bodyPr>
          <a:lstStyle/>
          <a:p>
            <a:pPr lvl="2" algn="just"/>
            <a:r>
              <a:rPr lang="en-US" sz="2800" b="1" dirty="0">
                <a:latin typeface="Times New Roman" pitchFamily="18" charset="0"/>
                <a:cs typeface="Times New Roman" pitchFamily="18" charset="0"/>
              </a:rPr>
              <a:t>1.1.1 The Age of Internet Computing </a:t>
            </a:r>
          </a:p>
          <a:p>
            <a:pPr lvl="2" algn="just">
              <a:buFont typeface="Wingdings" pitchFamily="2" charset="2"/>
              <a:buChar char="v"/>
            </a:pPr>
            <a:r>
              <a:rPr lang="en-US" sz="2000" dirty="0">
                <a:latin typeface="Times New Roman" pitchFamily="18" charset="0"/>
                <a:cs typeface="Times New Roman" pitchFamily="18" charset="0"/>
              </a:rPr>
              <a:t>Billions of people use the Internet every day. </a:t>
            </a:r>
          </a:p>
          <a:p>
            <a:pPr lvl="2" algn="just">
              <a:buFont typeface="Wingdings" pitchFamily="2" charset="2"/>
              <a:buChar char="v"/>
            </a:pPr>
            <a:r>
              <a:rPr lang="en-US" sz="2000" dirty="0">
                <a:latin typeface="Times New Roman" pitchFamily="18" charset="0"/>
                <a:cs typeface="Times New Roman" pitchFamily="18" charset="0"/>
              </a:rPr>
              <a:t>As a result, supercomputer sites and large data centers must provide high-performance computing services to huge numbers of Internet users concurrently. </a:t>
            </a:r>
          </a:p>
          <a:p>
            <a:pPr lvl="2" algn="just">
              <a:buFont typeface="Wingdings" pitchFamily="2" charset="2"/>
              <a:buChar char="v"/>
            </a:pPr>
            <a:r>
              <a:rPr lang="en-US" sz="2000" dirty="0">
                <a:latin typeface="Times New Roman" pitchFamily="18" charset="0"/>
                <a:cs typeface="Times New Roman" pitchFamily="18" charset="0"/>
              </a:rPr>
              <a:t>Because of this high demand, the </a:t>
            </a:r>
            <a:r>
              <a:rPr lang="en-US" sz="2000" dirty="0" err="1">
                <a:latin typeface="Times New Roman" pitchFamily="18" charset="0"/>
                <a:cs typeface="Times New Roman" pitchFamily="18" charset="0"/>
              </a:rPr>
              <a:t>Linpack</a:t>
            </a:r>
            <a:r>
              <a:rPr lang="en-US" sz="2000" dirty="0">
                <a:latin typeface="Times New Roman" pitchFamily="18" charset="0"/>
                <a:cs typeface="Times New Roman" pitchFamily="18" charset="0"/>
              </a:rPr>
              <a:t> Benchmark for high-performance computing (HPC) applications is no longer optimal for measuring system performance. </a:t>
            </a:r>
          </a:p>
          <a:p>
            <a:pPr lvl="2" algn="just">
              <a:buFont typeface="Wingdings" pitchFamily="2" charset="2"/>
              <a:buChar char="v"/>
            </a:pPr>
            <a:r>
              <a:rPr lang="en-US" sz="2000" dirty="0">
                <a:latin typeface="Times New Roman" pitchFamily="18" charset="0"/>
                <a:cs typeface="Times New Roman" pitchFamily="18" charset="0"/>
              </a:rPr>
              <a:t>The emergence of computing clouds instead demands high-throughput computing (HTC) systems built with parallel and distributed computing technologies . </a:t>
            </a:r>
          </a:p>
          <a:p>
            <a:pPr lvl="2" algn="just">
              <a:buFont typeface="Wingdings" pitchFamily="2" charset="2"/>
              <a:buChar char="v"/>
            </a:pPr>
            <a:r>
              <a:rPr lang="en-US" sz="2000" dirty="0">
                <a:latin typeface="Times New Roman" pitchFamily="18" charset="0"/>
                <a:cs typeface="Times New Roman" pitchFamily="18" charset="0"/>
              </a:rPr>
              <a:t>We have to upgrade data centers using fast servers, storage systems, and high-bandwidth networks..</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Department_header.jpg"/>
          <p:cNvPicPr>
            <a:picLocks noChangeAspect="1"/>
          </p:cNvPicPr>
          <p:nvPr/>
        </p:nvPicPr>
        <p:blipFill>
          <a:blip r:embed="rId2"/>
          <a:stretch>
            <a:fillRect/>
          </a:stretch>
        </p:blipFill>
        <p:spPr>
          <a:xfrm>
            <a:off x="152400" y="0"/>
            <a:ext cx="8991600" cy="1371600"/>
          </a:xfrm>
          <a:prstGeom prst="rect">
            <a:avLst/>
          </a:prstGeom>
        </p:spPr>
      </p:pic>
      <p:sp>
        <p:nvSpPr>
          <p:cNvPr id="6" name="Rectangle 5"/>
          <p:cNvSpPr/>
          <p:nvPr/>
        </p:nvSpPr>
        <p:spPr>
          <a:xfrm>
            <a:off x="381000" y="1447799"/>
            <a:ext cx="8534400" cy="5262979"/>
          </a:xfrm>
          <a:prstGeom prst="rect">
            <a:avLst/>
          </a:prstGeom>
        </p:spPr>
        <p:txBody>
          <a:bodyPr wrap="square">
            <a:spAutoFit/>
          </a:bodyPr>
          <a:lstStyle/>
          <a:p>
            <a:pPr algn="just">
              <a:buFont typeface="Wingdings" pitchFamily="2" charset="2"/>
              <a:buChar char="§"/>
            </a:pPr>
            <a:r>
              <a:rPr lang="en-US" sz="2800" dirty="0">
                <a:latin typeface="Times New Roman" pitchFamily="18" charset="0"/>
                <a:cs typeface="Times New Roman" pitchFamily="18" charset="0"/>
              </a:rPr>
              <a:t>Typical instruction scheduling patterns are shown here. </a:t>
            </a:r>
          </a:p>
          <a:p>
            <a:pPr algn="just">
              <a:buFont typeface="Wingdings" pitchFamily="2" charset="2"/>
              <a:buChar char="§"/>
            </a:pPr>
            <a:r>
              <a:rPr lang="en-US" sz="2800" dirty="0">
                <a:latin typeface="Times New Roman" pitchFamily="18" charset="0"/>
                <a:cs typeface="Times New Roman" pitchFamily="18" charset="0"/>
              </a:rPr>
              <a:t>Only instructions from the same thread are executed in a superscalar processor.</a:t>
            </a:r>
          </a:p>
          <a:p>
            <a:pPr algn="just">
              <a:buFont typeface="Wingdings" pitchFamily="2" charset="2"/>
              <a:buChar char="§"/>
            </a:pPr>
            <a:r>
              <a:rPr lang="en-US" sz="2800" b="1" i="1" u="sng" dirty="0">
                <a:latin typeface="Times New Roman" pitchFamily="18" charset="0"/>
                <a:cs typeface="Times New Roman" pitchFamily="18" charset="0"/>
              </a:rPr>
              <a:t>Fine-grain multithreading </a:t>
            </a:r>
            <a:r>
              <a:rPr lang="en-US" sz="2800" dirty="0">
                <a:latin typeface="Times New Roman" pitchFamily="18" charset="0"/>
                <a:cs typeface="Times New Roman" pitchFamily="18" charset="0"/>
              </a:rPr>
              <a:t>switches the execution of instructions from different threads per cycle. </a:t>
            </a:r>
          </a:p>
          <a:p>
            <a:pPr algn="just">
              <a:buFont typeface="Wingdings" pitchFamily="2" charset="2"/>
              <a:buChar char="§"/>
            </a:pPr>
            <a:r>
              <a:rPr lang="en-US" sz="2800" b="1" i="1" u="sng" dirty="0">
                <a:latin typeface="Times New Roman" pitchFamily="18" charset="0"/>
                <a:cs typeface="Times New Roman" pitchFamily="18" charset="0"/>
              </a:rPr>
              <a:t>Course-grain multithreading executes </a:t>
            </a:r>
            <a:r>
              <a:rPr lang="en-US" sz="2800" dirty="0">
                <a:latin typeface="Times New Roman" pitchFamily="18" charset="0"/>
                <a:cs typeface="Times New Roman" pitchFamily="18" charset="0"/>
              </a:rPr>
              <a:t>many instructions from the same thread for quite a few cycles before switching to another thread</a:t>
            </a:r>
          </a:p>
          <a:p>
            <a:pPr algn="just">
              <a:buFont typeface="Wingdings" pitchFamily="2" charset="2"/>
              <a:buChar char="§"/>
            </a:pPr>
            <a:r>
              <a:rPr lang="en-US" sz="2800" dirty="0">
                <a:latin typeface="Times New Roman" pitchFamily="18" charset="0"/>
                <a:cs typeface="Times New Roman" pitchFamily="18" charset="0"/>
              </a:rPr>
              <a:t>The </a:t>
            </a:r>
            <a:r>
              <a:rPr lang="en-US" sz="2800" dirty="0" err="1">
                <a:latin typeface="Times New Roman" pitchFamily="18" charset="0"/>
                <a:cs typeface="Times New Roman" pitchFamily="18" charset="0"/>
              </a:rPr>
              <a:t>multicore</a:t>
            </a:r>
            <a:r>
              <a:rPr lang="en-US" sz="2800" dirty="0">
                <a:latin typeface="Times New Roman" pitchFamily="18" charset="0"/>
                <a:cs typeface="Times New Roman" pitchFamily="18" charset="0"/>
              </a:rPr>
              <a:t> CMP executes instructions from different threads completely. </a:t>
            </a:r>
          </a:p>
          <a:p>
            <a:pPr algn="just">
              <a:buFont typeface="Wingdings" pitchFamily="2" charset="2"/>
              <a:buChar char="§"/>
            </a:pPr>
            <a:r>
              <a:rPr lang="en-US" sz="2800" dirty="0">
                <a:latin typeface="Times New Roman" pitchFamily="18" charset="0"/>
                <a:cs typeface="Times New Roman" pitchFamily="18" charset="0"/>
              </a:rPr>
              <a:t>The SMT allows simultaneous scheduling of instructions from different threads in the same cycle</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Department_header.jpg"/>
          <p:cNvPicPr>
            <a:picLocks noChangeAspect="1"/>
          </p:cNvPicPr>
          <p:nvPr/>
        </p:nvPicPr>
        <p:blipFill>
          <a:blip r:embed="rId2"/>
          <a:stretch>
            <a:fillRect/>
          </a:stretch>
        </p:blipFill>
        <p:spPr>
          <a:xfrm>
            <a:off x="152400" y="0"/>
            <a:ext cx="8991600" cy="1371600"/>
          </a:xfrm>
          <a:prstGeom prst="rect">
            <a:avLst/>
          </a:prstGeom>
        </p:spPr>
      </p:pic>
      <p:sp>
        <p:nvSpPr>
          <p:cNvPr id="5" name="Rectangle 4"/>
          <p:cNvSpPr/>
          <p:nvPr/>
        </p:nvSpPr>
        <p:spPr>
          <a:xfrm>
            <a:off x="304800" y="1371600"/>
            <a:ext cx="8686800" cy="4524315"/>
          </a:xfrm>
          <a:prstGeom prst="rect">
            <a:avLst/>
          </a:prstGeom>
        </p:spPr>
        <p:txBody>
          <a:bodyPr wrap="square">
            <a:spAutoFit/>
          </a:bodyPr>
          <a:lstStyle/>
          <a:p>
            <a:pPr algn="just">
              <a:buFont typeface="Wingdings" pitchFamily="2" charset="2"/>
              <a:buChar char="v"/>
            </a:pPr>
            <a:r>
              <a:rPr lang="en-US" sz="3200" dirty="0">
                <a:latin typeface="Times New Roman" pitchFamily="18" charset="0"/>
                <a:cs typeface="Times New Roman" pitchFamily="18" charset="0"/>
              </a:rPr>
              <a:t>These execution patterns closely mimic an ordinary program. </a:t>
            </a:r>
          </a:p>
          <a:p>
            <a:pPr algn="just">
              <a:buFont typeface="Wingdings" pitchFamily="2" charset="2"/>
              <a:buChar char="v"/>
            </a:pPr>
            <a:r>
              <a:rPr lang="en-US" sz="3200" dirty="0">
                <a:latin typeface="Times New Roman" pitchFamily="18" charset="0"/>
                <a:cs typeface="Times New Roman" pitchFamily="18" charset="0"/>
              </a:rPr>
              <a:t>The blank squares correspond to no available instructions for an instruction data path at a particular processor cycle.</a:t>
            </a:r>
          </a:p>
          <a:p>
            <a:pPr algn="just">
              <a:buFont typeface="Wingdings" pitchFamily="2" charset="2"/>
              <a:buChar char="v"/>
            </a:pPr>
            <a:r>
              <a:rPr lang="en-US" sz="3200" dirty="0">
                <a:latin typeface="Times New Roman" pitchFamily="18" charset="0"/>
                <a:cs typeface="Times New Roman" pitchFamily="18" charset="0"/>
              </a:rPr>
              <a:t> More blank cells imply lower scheduling efficiency. </a:t>
            </a:r>
          </a:p>
          <a:p>
            <a:pPr algn="just">
              <a:buFont typeface="Wingdings" pitchFamily="2" charset="2"/>
              <a:buChar char="v"/>
            </a:pPr>
            <a:r>
              <a:rPr lang="en-US" sz="3200" dirty="0">
                <a:latin typeface="Times New Roman" pitchFamily="18" charset="0"/>
                <a:cs typeface="Times New Roman" pitchFamily="18" charset="0"/>
              </a:rPr>
              <a:t>The maximum ILP or maximum TLP is difficult to achieve at each processor cycle. </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Department_header.jpg"/>
          <p:cNvPicPr>
            <a:picLocks noChangeAspect="1"/>
          </p:cNvPicPr>
          <p:nvPr/>
        </p:nvPicPr>
        <p:blipFill>
          <a:blip r:embed="rId2"/>
          <a:stretch>
            <a:fillRect/>
          </a:stretch>
        </p:blipFill>
        <p:spPr>
          <a:xfrm>
            <a:off x="152400" y="0"/>
            <a:ext cx="8991600" cy="1371600"/>
          </a:xfrm>
          <a:prstGeom prst="rect">
            <a:avLst/>
          </a:prstGeom>
        </p:spPr>
      </p:pic>
      <p:sp>
        <p:nvSpPr>
          <p:cNvPr id="1026" name="AutoShape 2" descr="Image result for GPU"/>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pic>
        <p:nvPicPr>
          <p:cNvPr id="1027" name="Picture 3"/>
          <p:cNvPicPr>
            <a:picLocks noChangeAspect="1" noChangeArrowheads="1"/>
          </p:cNvPicPr>
          <p:nvPr/>
        </p:nvPicPr>
        <p:blipFill>
          <a:blip r:embed="rId3"/>
          <a:srcRect/>
          <a:stretch>
            <a:fillRect/>
          </a:stretch>
        </p:blipFill>
        <p:spPr bwMode="auto">
          <a:xfrm>
            <a:off x="685801" y="1371600"/>
            <a:ext cx="5791200" cy="4575382"/>
          </a:xfrm>
          <a:prstGeom prst="rect">
            <a:avLst/>
          </a:prstGeom>
          <a:noFill/>
          <a:ln w="9525">
            <a:noFill/>
            <a:miter lim="800000"/>
            <a:headEnd/>
            <a:tailEnd/>
          </a:ln>
          <a:effectLst/>
        </p:spPr>
      </p:pic>
      <p:sp>
        <p:nvSpPr>
          <p:cNvPr id="6" name="Rectangle 5"/>
          <p:cNvSpPr/>
          <p:nvPr/>
        </p:nvSpPr>
        <p:spPr>
          <a:xfrm>
            <a:off x="228600" y="5334000"/>
            <a:ext cx="8610600" cy="1200329"/>
          </a:xfrm>
          <a:prstGeom prst="rect">
            <a:avLst/>
          </a:prstGeom>
        </p:spPr>
        <p:txBody>
          <a:bodyPr wrap="square">
            <a:spAutoFit/>
          </a:bodyPr>
          <a:lstStyle/>
          <a:p>
            <a:r>
              <a:rPr lang="en-US" dirty="0"/>
              <a:t>https://video.search.yahoo.com/search/video;_ylt=AwrjJnqMTsRnnH8LeUJXNyoA;_ylu=Y29sbwNncTEEcG9zAzEEdnRpZAMEc2VjA3BpdnM-?p=WORKING+OF+GPU&amp;fr2=piv-web&amp;type=E210US1641G0&amp;fr=mcafee#id=1&amp;vid=28f58be436258cbb767cbb4d14ec85b2&amp;action=view</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Department_header.jpg"/>
          <p:cNvPicPr>
            <a:picLocks noChangeAspect="1"/>
          </p:cNvPicPr>
          <p:nvPr/>
        </p:nvPicPr>
        <p:blipFill>
          <a:blip r:embed="rId2"/>
          <a:stretch>
            <a:fillRect/>
          </a:stretch>
        </p:blipFill>
        <p:spPr>
          <a:xfrm>
            <a:off x="152400" y="0"/>
            <a:ext cx="8991600" cy="1371600"/>
          </a:xfrm>
          <a:prstGeom prst="rect">
            <a:avLst/>
          </a:prstGeom>
        </p:spPr>
      </p:pic>
      <p:sp>
        <p:nvSpPr>
          <p:cNvPr id="6" name="Rectangle 5"/>
          <p:cNvSpPr/>
          <p:nvPr/>
        </p:nvSpPr>
        <p:spPr>
          <a:xfrm>
            <a:off x="228600" y="1219200"/>
            <a:ext cx="8763000" cy="5755422"/>
          </a:xfrm>
          <a:prstGeom prst="rect">
            <a:avLst/>
          </a:prstGeom>
        </p:spPr>
        <p:txBody>
          <a:bodyPr wrap="square">
            <a:spAutoFit/>
          </a:bodyPr>
          <a:lstStyle/>
          <a:p>
            <a:pPr algn="just"/>
            <a:r>
              <a:rPr lang="en-US" sz="3200" b="1" dirty="0"/>
              <a:t>1.2.2 GPU Computing to </a:t>
            </a:r>
            <a:r>
              <a:rPr lang="en-US" sz="3200" b="1" dirty="0" err="1"/>
              <a:t>Exascale</a:t>
            </a:r>
            <a:r>
              <a:rPr lang="en-US" sz="3200" b="1" dirty="0"/>
              <a:t> and Beyond</a:t>
            </a:r>
          </a:p>
          <a:p>
            <a:pPr algn="just">
              <a:buFont typeface="Wingdings" pitchFamily="2" charset="2"/>
              <a:buChar char="Ø"/>
            </a:pPr>
            <a:r>
              <a:rPr lang="en-US" sz="2400" dirty="0">
                <a:latin typeface="Times New Roman" pitchFamily="18" charset="0"/>
                <a:cs typeface="Times New Roman" pitchFamily="18" charset="0"/>
              </a:rPr>
              <a:t>A GPU is a graphics coprocessor or accelerator mounted on a computer’s graphics card or video card.</a:t>
            </a:r>
          </a:p>
          <a:p>
            <a:pPr algn="just">
              <a:buFont typeface="Wingdings" pitchFamily="2" charset="2"/>
              <a:buChar char="Ø"/>
            </a:pPr>
            <a:r>
              <a:rPr lang="en-US" sz="2400" dirty="0">
                <a:latin typeface="Times New Roman" pitchFamily="18" charset="0"/>
                <a:cs typeface="Times New Roman" pitchFamily="18" charset="0"/>
              </a:rPr>
              <a:t> A GPU offloads the CPU from tedious graphics tasks in video editing applications. </a:t>
            </a:r>
          </a:p>
          <a:p>
            <a:pPr algn="just">
              <a:buFont typeface="Wingdings" pitchFamily="2" charset="2"/>
              <a:buChar char="Ø"/>
            </a:pPr>
            <a:r>
              <a:rPr lang="en-US" sz="2400" dirty="0">
                <a:latin typeface="Times New Roman" pitchFamily="18" charset="0"/>
                <a:cs typeface="Times New Roman" pitchFamily="18" charset="0"/>
              </a:rPr>
              <a:t>The world’s first GPU, the </a:t>
            </a:r>
            <a:r>
              <a:rPr lang="en-US" sz="2400" dirty="0" err="1">
                <a:latin typeface="Times New Roman" pitchFamily="18" charset="0"/>
                <a:cs typeface="Times New Roman" pitchFamily="18" charset="0"/>
              </a:rPr>
              <a:t>GeForce</a:t>
            </a:r>
            <a:r>
              <a:rPr lang="en-US" sz="2400" dirty="0">
                <a:latin typeface="Times New Roman" pitchFamily="18" charset="0"/>
                <a:cs typeface="Times New Roman" pitchFamily="18" charset="0"/>
              </a:rPr>
              <a:t> 256, was marketed by NVIDIA in 1999. </a:t>
            </a:r>
          </a:p>
          <a:p>
            <a:pPr algn="just">
              <a:buFont typeface="Wingdings" pitchFamily="2" charset="2"/>
              <a:buChar char="Ø"/>
            </a:pPr>
            <a:r>
              <a:rPr lang="en-US" sz="2400" dirty="0">
                <a:latin typeface="Times New Roman" pitchFamily="18" charset="0"/>
                <a:cs typeface="Times New Roman" pitchFamily="18" charset="0"/>
              </a:rPr>
              <a:t>These GPU chips can process a minimum of 10 million polygons per second, and are used in nearly every computer on the market today.</a:t>
            </a:r>
          </a:p>
          <a:p>
            <a:pPr algn="just">
              <a:buFont typeface="Wingdings" pitchFamily="2" charset="2"/>
              <a:buChar char="Ø"/>
            </a:pPr>
            <a:r>
              <a:rPr lang="en-US" sz="2400" dirty="0">
                <a:latin typeface="Times New Roman" pitchFamily="18" charset="0"/>
                <a:cs typeface="Times New Roman" pitchFamily="18" charset="0"/>
              </a:rPr>
              <a:t> Some GPU features were also integrated into certain CPUs. Traditional CPUs are structured with only a few cores. </a:t>
            </a:r>
          </a:p>
          <a:p>
            <a:pPr algn="just">
              <a:buFont typeface="Wingdings" pitchFamily="2" charset="2"/>
              <a:buChar char="Ø"/>
            </a:pPr>
            <a:r>
              <a:rPr lang="en-US" sz="2400" dirty="0">
                <a:latin typeface="Times New Roman" pitchFamily="18" charset="0"/>
                <a:cs typeface="Times New Roman" pitchFamily="18" charset="0"/>
              </a:rPr>
              <a:t>For example, the Xeon X5670 CPU has six cores. However, a modern GPU chip can be built with hundreds of processing cores. </a:t>
            </a:r>
          </a:p>
          <a:p>
            <a:pPr algn="just"/>
            <a:r>
              <a:rPr lang="en-US" sz="2400" dirty="0">
                <a:latin typeface="Times New Roman" pitchFamily="18" charset="0"/>
                <a:cs typeface="Times New Roman" pitchFamily="18" charset="0"/>
              </a:rPr>
              <a:t> </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Department_header.jpg"/>
          <p:cNvPicPr>
            <a:picLocks noChangeAspect="1"/>
          </p:cNvPicPr>
          <p:nvPr/>
        </p:nvPicPr>
        <p:blipFill>
          <a:blip r:embed="rId2"/>
          <a:stretch>
            <a:fillRect/>
          </a:stretch>
        </p:blipFill>
        <p:spPr>
          <a:xfrm>
            <a:off x="152400" y="0"/>
            <a:ext cx="8991600" cy="1371600"/>
          </a:xfrm>
          <a:prstGeom prst="rect">
            <a:avLst/>
          </a:prstGeom>
        </p:spPr>
      </p:pic>
      <p:sp>
        <p:nvSpPr>
          <p:cNvPr id="6" name="Rectangle 5"/>
          <p:cNvSpPr/>
          <p:nvPr/>
        </p:nvSpPr>
        <p:spPr>
          <a:xfrm>
            <a:off x="228600" y="1219200"/>
            <a:ext cx="8763000" cy="3600986"/>
          </a:xfrm>
          <a:prstGeom prst="rect">
            <a:avLst/>
          </a:prstGeom>
        </p:spPr>
        <p:txBody>
          <a:bodyPr wrap="square">
            <a:spAutoFit/>
          </a:bodyPr>
          <a:lstStyle/>
          <a:p>
            <a:pPr algn="just"/>
            <a:r>
              <a:rPr lang="en-US" sz="3200" b="1" dirty="0"/>
              <a:t>1.2.2 GPU Computing to </a:t>
            </a:r>
            <a:r>
              <a:rPr lang="en-US" sz="3200" b="1" dirty="0" err="1"/>
              <a:t>Exascale</a:t>
            </a:r>
            <a:r>
              <a:rPr lang="en-US" sz="3200" b="1" dirty="0"/>
              <a:t> and Beyond</a:t>
            </a:r>
          </a:p>
          <a:p>
            <a:pPr algn="just">
              <a:buFont typeface="Wingdings" pitchFamily="2" charset="2"/>
              <a:buChar char="Ø"/>
            </a:pPr>
            <a:r>
              <a:rPr lang="en-US" sz="2800" dirty="0"/>
              <a:t>Unlike CPUs, GPUs have a throughput architecture that exploits massive parallelism by executing many concurrent threads slowly, instead of executing a single long thread in a conventional microprocessor very quickly. </a:t>
            </a:r>
          </a:p>
          <a:p>
            <a:pPr algn="just">
              <a:buFont typeface="Wingdings" pitchFamily="2" charset="2"/>
              <a:buChar char="Ø"/>
            </a:pPr>
            <a:r>
              <a:rPr lang="en-US" sz="2800" dirty="0"/>
              <a:t>Lately, parallel GPUs or GPU clusters have been garnering a lot of attention against the use of CPUs with limited parallelism. </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Department_header.jpg"/>
          <p:cNvPicPr>
            <a:picLocks noChangeAspect="1"/>
          </p:cNvPicPr>
          <p:nvPr/>
        </p:nvPicPr>
        <p:blipFill>
          <a:blip r:embed="rId2"/>
          <a:stretch>
            <a:fillRect/>
          </a:stretch>
        </p:blipFill>
        <p:spPr>
          <a:xfrm>
            <a:off x="152400" y="0"/>
            <a:ext cx="8991600" cy="1371600"/>
          </a:xfrm>
          <a:prstGeom prst="rect">
            <a:avLst/>
          </a:prstGeom>
        </p:spPr>
      </p:pic>
      <p:sp>
        <p:nvSpPr>
          <p:cNvPr id="5" name="Rectangle 4"/>
          <p:cNvSpPr/>
          <p:nvPr/>
        </p:nvSpPr>
        <p:spPr>
          <a:xfrm>
            <a:off x="0" y="1524000"/>
            <a:ext cx="8763000" cy="5386090"/>
          </a:xfrm>
          <a:prstGeom prst="rect">
            <a:avLst/>
          </a:prstGeom>
        </p:spPr>
        <p:txBody>
          <a:bodyPr wrap="square">
            <a:spAutoFit/>
          </a:bodyPr>
          <a:lstStyle/>
          <a:p>
            <a:pPr algn="just"/>
            <a:r>
              <a:rPr lang="en-US" sz="3200" b="1" dirty="0">
                <a:latin typeface="Times New Roman" pitchFamily="18" charset="0"/>
                <a:cs typeface="Times New Roman" pitchFamily="18" charset="0"/>
              </a:rPr>
              <a:t>1.2.2.1 How GPUs Work</a:t>
            </a:r>
          </a:p>
          <a:p>
            <a:pPr algn="just">
              <a:buFont typeface="Wingdings" pitchFamily="2" charset="2"/>
              <a:buChar char="v"/>
            </a:pPr>
            <a:r>
              <a:rPr lang="en-US" sz="2400" dirty="0">
                <a:latin typeface="Times New Roman" pitchFamily="18" charset="0"/>
                <a:cs typeface="Times New Roman" pitchFamily="18" charset="0"/>
              </a:rPr>
              <a:t>Early GPUs functioned as coprocessors attached to the CPU. </a:t>
            </a:r>
          </a:p>
          <a:p>
            <a:pPr algn="just">
              <a:buFont typeface="Wingdings" pitchFamily="2" charset="2"/>
              <a:buChar char="v"/>
            </a:pPr>
            <a:r>
              <a:rPr lang="en-US" sz="2400" dirty="0">
                <a:latin typeface="Times New Roman" pitchFamily="18" charset="0"/>
                <a:cs typeface="Times New Roman" pitchFamily="18" charset="0"/>
              </a:rPr>
              <a:t>Today, the NVIDIA GPU has been upgraded to 128 cores on a single chip. </a:t>
            </a:r>
          </a:p>
          <a:p>
            <a:pPr algn="just">
              <a:buFont typeface="Wingdings" pitchFamily="2" charset="2"/>
              <a:buChar char="v"/>
            </a:pPr>
            <a:r>
              <a:rPr lang="en-US" sz="2400" dirty="0">
                <a:latin typeface="Times New Roman" pitchFamily="18" charset="0"/>
                <a:cs typeface="Times New Roman" pitchFamily="18" charset="0"/>
              </a:rPr>
              <a:t>Each core on a GPU can handle eight threads of instructions. </a:t>
            </a:r>
          </a:p>
          <a:p>
            <a:pPr algn="just">
              <a:buFont typeface="Wingdings" pitchFamily="2" charset="2"/>
              <a:buChar char="v"/>
            </a:pPr>
            <a:r>
              <a:rPr lang="en-US" sz="2400" dirty="0">
                <a:latin typeface="Times New Roman" pitchFamily="18" charset="0"/>
                <a:cs typeface="Times New Roman" pitchFamily="18" charset="0"/>
              </a:rPr>
              <a:t>This translates to having up to 1,024 threads executed concurrently on a single GPU. </a:t>
            </a:r>
          </a:p>
          <a:p>
            <a:pPr algn="just">
              <a:buFont typeface="Wingdings" pitchFamily="2" charset="2"/>
              <a:buChar char="v"/>
            </a:pPr>
            <a:r>
              <a:rPr lang="en-US" sz="2400" dirty="0">
                <a:latin typeface="Times New Roman" pitchFamily="18" charset="0"/>
                <a:cs typeface="Times New Roman" pitchFamily="18" charset="0"/>
              </a:rPr>
              <a:t>This is true massive parallelism, compared to only a few threads that can be handled by a conventional CPU.</a:t>
            </a:r>
          </a:p>
          <a:p>
            <a:pPr algn="just">
              <a:buFont typeface="Wingdings" pitchFamily="2" charset="2"/>
              <a:buChar char="v"/>
            </a:pPr>
            <a:r>
              <a:rPr lang="en-US" sz="2400" dirty="0">
                <a:latin typeface="Times New Roman" pitchFamily="18" charset="0"/>
                <a:cs typeface="Times New Roman" pitchFamily="18" charset="0"/>
              </a:rPr>
              <a:t> The CPU is optimized for latency caches, while the GPU is optimized to deliver much higher throughput with explicit management of on-chip memory. </a:t>
            </a:r>
          </a:p>
          <a:p>
            <a:pPr algn="just">
              <a:buFont typeface="Wingdings" pitchFamily="2" charset="2"/>
              <a:buChar char="v"/>
            </a:pPr>
            <a:r>
              <a:rPr lang="en-US" sz="2400" dirty="0">
                <a:latin typeface="Times New Roman" pitchFamily="18" charset="0"/>
                <a:cs typeface="Times New Roman" pitchFamily="18" charset="0"/>
              </a:rPr>
              <a:t>Modern GPUs are not restricted to accelerated graphics or video coding..</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Department_header.jpg"/>
          <p:cNvPicPr>
            <a:picLocks noChangeAspect="1"/>
          </p:cNvPicPr>
          <p:nvPr/>
        </p:nvPicPr>
        <p:blipFill>
          <a:blip r:embed="rId2"/>
          <a:stretch>
            <a:fillRect/>
          </a:stretch>
        </p:blipFill>
        <p:spPr>
          <a:xfrm>
            <a:off x="152400" y="0"/>
            <a:ext cx="8991600" cy="1371600"/>
          </a:xfrm>
          <a:prstGeom prst="rect">
            <a:avLst/>
          </a:prstGeom>
        </p:spPr>
      </p:pic>
      <p:sp>
        <p:nvSpPr>
          <p:cNvPr id="6" name="Rectangle 5"/>
          <p:cNvSpPr/>
          <p:nvPr/>
        </p:nvSpPr>
        <p:spPr>
          <a:xfrm>
            <a:off x="381000" y="1582341"/>
            <a:ext cx="8077200" cy="5262979"/>
          </a:xfrm>
          <a:prstGeom prst="rect">
            <a:avLst/>
          </a:prstGeom>
        </p:spPr>
        <p:txBody>
          <a:bodyPr wrap="square">
            <a:spAutoFit/>
          </a:bodyPr>
          <a:lstStyle/>
          <a:p>
            <a:pPr algn="just">
              <a:buFont typeface="Wingdings" pitchFamily="2" charset="2"/>
              <a:buChar char="ü"/>
            </a:pPr>
            <a:r>
              <a:rPr lang="en-US" sz="2800" dirty="0">
                <a:latin typeface="Times New Roman" pitchFamily="18" charset="0"/>
                <a:cs typeface="Times New Roman" pitchFamily="18" charset="0"/>
              </a:rPr>
              <a:t>They are used in HPC systems to power supercomputers with massive parallelism at </a:t>
            </a:r>
            <a:r>
              <a:rPr lang="en-US" sz="2800" dirty="0" err="1">
                <a:latin typeface="Times New Roman" pitchFamily="18" charset="0"/>
                <a:cs typeface="Times New Roman" pitchFamily="18" charset="0"/>
              </a:rPr>
              <a:t>multicore</a:t>
            </a:r>
            <a:r>
              <a:rPr lang="en-US" sz="2800" dirty="0">
                <a:latin typeface="Times New Roman" pitchFamily="18" charset="0"/>
                <a:cs typeface="Times New Roman" pitchFamily="18" charset="0"/>
              </a:rPr>
              <a:t> and multithreading levels.</a:t>
            </a:r>
          </a:p>
          <a:p>
            <a:pPr algn="just">
              <a:buFont typeface="Wingdings" pitchFamily="2" charset="2"/>
              <a:buChar char="ü"/>
            </a:pPr>
            <a:r>
              <a:rPr lang="en-US" sz="2800" dirty="0">
                <a:latin typeface="Times New Roman" pitchFamily="18" charset="0"/>
                <a:cs typeface="Times New Roman" pitchFamily="18" charset="0"/>
              </a:rPr>
              <a:t> GPUs are designed to handle large numbers of floating-point operations in parallel. In a way, the GPU offloads the CPU from all data-intensive calculations, not just those that are related to video processing. Conventional GPUs are widely used in mobile phones, game consoles, embedded systems, PCs, and servers.</a:t>
            </a:r>
          </a:p>
          <a:p>
            <a:pPr algn="just">
              <a:buFont typeface="Wingdings" pitchFamily="2" charset="2"/>
              <a:buChar char="ü"/>
            </a:pPr>
            <a:r>
              <a:rPr lang="en-US" sz="2800" dirty="0">
                <a:latin typeface="Times New Roman" pitchFamily="18" charset="0"/>
                <a:cs typeface="Times New Roman" pitchFamily="18" charset="0"/>
              </a:rPr>
              <a:t> The NVIDIA CUDA Tesla or Fermi is used in GPU clusters or in HPC systems for parallel processing of massive floating-pointing data.</a:t>
            </a:r>
            <a:endParaRPr lang="en-US" sz="2800" dirty="0"/>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Department_header.jpg"/>
          <p:cNvPicPr>
            <a:picLocks noChangeAspect="1"/>
          </p:cNvPicPr>
          <p:nvPr/>
        </p:nvPicPr>
        <p:blipFill>
          <a:blip r:embed="rId2"/>
          <a:stretch>
            <a:fillRect/>
          </a:stretch>
        </p:blipFill>
        <p:spPr>
          <a:xfrm>
            <a:off x="152400" y="0"/>
            <a:ext cx="8991600" cy="1371600"/>
          </a:xfrm>
          <a:prstGeom prst="rect">
            <a:avLst/>
          </a:prstGeom>
        </p:spPr>
      </p:pic>
      <p:sp>
        <p:nvSpPr>
          <p:cNvPr id="6" name="Rectangle 5"/>
          <p:cNvSpPr/>
          <p:nvPr/>
        </p:nvSpPr>
        <p:spPr>
          <a:xfrm>
            <a:off x="0" y="1295400"/>
            <a:ext cx="8839200" cy="5755422"/>
          </a:xfrm>
          <a:prstGeom prst="rect">
            <a:avLst/>
          </a:prstGeom>
        </p:spPr>
        <p:txBody>
          <a:bodyPr wrap="square">
            <a:spAutoFit/>
          </a:bodyPr>
          <a:lstStyle/>
          <a:p>
            <a:pPr algn="just"/>
            <a:r>
              <a:rPr lang="en-US" sz="3200" dirty="0">
                <a:latin typeface="Times New Roman" pitchFamily="18" charset="0"/>
                <a:cs typeface="Times New Roman" pitchFamily="18" charset="0"/>
              </a:rPr>
              <a:t>1.2.2.2 GPU Programming Model</a:t>
            </a:r>
            <a:endParaRPr lang="en-US" sz="2400" dirty="0">
              <a:latin typeface="Times New Roman" pitchFamily="18" charset="0"/>
              <a:cs typeface="Times New Roman" pitchFamily="18" charset="0"/>
            </a:endParaRPr>
          </a:p>
          <a:p>
            <a:pPr algn="just">
              <a:buFont typeface="Wingdings" pitchFamily="2" charset="2"/>
              <a:buChar char="v"/>
            </a:pPr>
            <a:r>
              <a:rPr lang="en-US" sz="2400" dirty="0"/>
              <a:t>Figure shows the interaction between a CPU and GPU in performing parallel execution of floating-point operations concurrently. </a:t>
            </a:r>
          </a:p>
          <a:p>
            <a:pPr algn="just">
              <a:buFont typeface="Wingdings" pitchFamily="2" charset="2"/>
              <a:buChar char="v"/>
            </a:pPr>
            <a:r>
              <a:rPr lang="en-US" sz="2400" dirty="0"/>
              <a:t>The CPU is the conventional </a:t>
            </a:r>
            <a:r>
              <a:rPr lang="en-US" sz="2400" dirty="0" err="1"/>
              <a:t>multicore</a:t>
            </a:r>
            <a:r>
              <a:rPr lang="en-US" sz="2400" dirty="0"/>
              <a:t> processor with limited parallelism to exploit. </a:t>
            </a:r>
          </a:p>
          <a:p>
            <a:pPr algn="just">
              <a:buFont typeface="Wingdings" pitchFamily="2" charset="2"/>
              <a:buChar char="v"/>
            </a:pPr>
            <a:r>
              <a:rPr lang="en-US" sz="2400" dirty="0"/>
              <a:t>The GPU has a many-core architecture that has hundreds of simple processing cores organized as multiprocessors.</a:t>
            </a:r>
          </a:p>
          <a:p>
            <a:pPr algn="just">
              <a:buFont typeface="Wingdings" pitchFamily="2" charset="2"/>
              <a:buChar char="v"/>
            </a:pPr>
            <a:r>
              <a:rPr lang="en-US" sz="2400" dirty="0"/>
              <a:t> Each core can have one or more threads. Essentially, the CPU’s floating-point kernel computation role is largely offloaded to the many-core GPU.</a:t>
            </a:r>
          </a:p>
          <a:p>
            <a:pPr algn="just">
              <a:buFont typeface="Wingdings" pitchFamily="2" charset="2"/>
              <a:buChar char="v"/>
            </a:pPr>
            <a:r>
              <a:rPr lang="en-US" sz="2400" dirty="0"/>
              <a:t> The CPU instructs the GPU to perform massive data processing. The bandwidth must be matched between the on-board main memory and the on-chip GPU memory. This process is carried out in NVIDIA’s CUDA programming using the </a:t>
            </a:r>
            <a:r>
              <a:rPr lang="en-US" sz="2400" dirty="0" err="1"/>
              <a:t>GeForce</a:t>
            </a:r>
            <a:r>
              <a:rPr lang="en-US" sz="2400" dirty="0"/>
              <a:t> 8800 or Tesla and Fermi GPUs.</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Department_header.jpg"/>
          <p:cNvPicPr>
            <a:picLocks noChangeAspect="1"/>
          </p:cNvPicPr>
          <p:nvPr/>
        </p:nvPicPr>
        <p:blipFill>
          <a:blip r:embed="rId2"/>
          <a:stretch>
            <a:fillRect/>
          </a:stretch>
        </p:blipFill>
        <p:spPr>
          <a:xfrm>
            <a:off x="152400" y="0"/>
            <a:ext cx="8991600" cy="1371600"/>
          </a:xfrm>
          <a:prstGeom prst="rect">
            <a:avLst/>
          </a:prstGeom>
        </p:spPr>
      </p:pic>
      <p:pic>
        <p:nvPicPr>
          <p:cNvPr id="1026" name="Picture 2"/>
          <p:cNvPicPr>
            <a:picLocks noChangeAspect="1" noChangeArrowheads="1"/>
          </p:cNvPicPr>
          <p:nvPr/>
        </p:nvPicPr>
        <p:blipFill>
          <a:blip r:embed="rId3"/>
          <a:srcRect/>
          <a:stretch>
            <a:fillRect/>
          </a:stretch>
        </p:blipFill>
        <p:spPr bwMode="auto">
          <a:xfrm>
            <a:off x="685800" y="1524000"/>
            <a:ext cx="8077200" cy="4572000"/>
          </a:xfrm>
          <a:prstGeom prst="rect">
            <a:avLst/>
          </a:prstGeom>
          <a:noFill/>
          <a:ln w="9525">
            <a:noFill/>
            <a:miter lim="800000"/>
            <a:headEnd/>
            <a:tailEnd/>
          </a:ln>
          <a:effectLst/>
        </p:spPr>
      </p:pic>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Department_header.jpg"/>
          <p:cNvPicPr>
            <a:picLocks noChangeAspect="1"/>
          </p:cNvPicPr>
          <p:nvPr/>
        </p:nvPicPr>
        <p:blipFill>
          <a:blip r:embed="rId2"/>
          <a:stretch>
            <a:fillRect/>
          </a:stretch>
        </p:blipFill>
        <p:spPr>
          <a:xfrm>
            <a:off x="152400" y="0"/>
            <a:ext cx="8991600" cy="1371600"/>
          </a:xfrm>
          <a:prstGeom prst="rect">
            <a:avLst/>
          </a:prstGeom>
        </p:spPr>
      </p:pic>
      <p:sp>
        <p:nvSpPr>
          <p:cNvPr id="3" name="Rectangle 2"/>
          <p:cNvSpPr/>
          <p:nvPr/>
        </p:nvSpPr>
        <p:spPr>
          <a:xfrm>
            <a:off x="304800" y="1219200"/>
            <a:ext cx="8229600" cy="5878532"/>
          </a:xfrm>
          <a:prstGeom prst="rect">
            <a:avLst/>
          </a:prstGeom>
        </p:spPr>
        <p:txBody>
          <a:bodyPr wrap="square">
            <a:spAutoFit/>
          </a:bodyPr>
          <a:lstStyle/>
          <a:p>
            <a:r>
              <a:rPr lang="en-US" sz="4000" b="1" dirty="0"/>
              <a:t>1.2.2.3 Power Efficiency of the GPU</a:t>
            </a:r>
          </a:p>
          <a:p>
            <a:pPr algn="just">
              <a:buFont typeface="Wingdings" pitchFamily="2" charset="2"/>
              <a:buChar char="§"/>
            </a:pPr>
            <a:r>
              <a:rPr lang="en-US" sz="2400" dirty="0"/>
              <a:t>Bill Dally of Stanford University considers power and massive parallelism as the major benefits of GPUs over CPUs for the future.</a:t>
            </a:r>
          </a:p>
          <a:p>
            <a:pPr algn="just">
              <a:buFont typeface="Wingdings" pitchFamily="2" charset="2"/>
              <a:buChar char="§"/>
            </a:pPr>
            <a:r>
              <a:rPr lang="en-US" sz="2400" dirty="0"/>
              <a:t> By extrapolating current technology and computer architecture, it was estimated that 60 </a:t>
            </a:r>
            <a:r>
              <a:rPr lang="en-US" sz="2400" dirty="0" err="1"/>
              <a:t>Gflops</a:t>
            </a:r>
            <a:r>
              <a:rPr lang="en-US" sz="2400" dirty="0"/>
              <a:t>/watt per core is needed to run an </a:t>
            </a:r>
            <a:r>
              <a:rPr lang="en-US" sz="2400" dirty="0" err="1"/>
              <a:t>exaflops</a:t>
            </a:r>
            <a:r>
              <a:rPr lang="en-US" sz="2400" dirty="0"/>
              <a:t> system.</a:t>
            </a:r>
          </a:p>
          <a:p>
            <a:pPr algn="just">
              <a:buFont typeface="Wingdings" pitchFamily="2" charset="2"/>
              <a:buChar char="§"/>
            </a:pPr>
            <a:r>
              <a:rPr lang="en-US" sz="2400" dirty="0"/>
              <a:t> Power constrains what we can put in a CPU or GPU chip. Dally has estimated that the CPU chip consumes about 2 </a:t>
            </a:r>
            <a:r>
              <a:rPr lang="en-US" sz="2400" dirty="0" err="1"/>
              <a:t>nJ</a:t>
            </a:r>
            <a:r>
              <a:rPr lang="en-US" sz="2400" dirty="0"/>
              <a:t>/instruction, while the GPU chip requires 200 </a:t>
            </a:r>
            <a:r>
              <a:rPr lang="en-US" sz="2400" dirty="0" err="1"/>
              <a:t>pJ</a:t>
            </a:r>
            <a:r>
              <a:rPr lang="en-US" sz="2400" dirty="0"/>
              <a:t>/instruction, which is 1/10 less than that of the CPU.</a:t>
            </a:r>
          </a:p>
          <a:p>
            <a:pPr algn="just">
              <a:buFont typeface="Wingdings" pitchFamily="2" charset="2"/>
              <a:buChar char="§"/>
            </a:pPr>
            <a:r>
              <a:rPr lang="en-US" sz="2400" dirty="0"/>
              <a:t> The CPU is optimized for latency in caches and memory, while the GPU is optimized for throughput with explicit management of on-chip memory.</a:t>
            </a:r>
          </a:p>
          <a:p>
            <a:pPr algn="just">
              <a:buFont typeface="Wingdings" pitchFamily="2" charset="2"/>
              <a:buChar char="§"/>
            </a:pPr>
            <a:endParaRPr lang="en-US" sz="2400"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Department_header.jpg"/>
          <p:cNvPicPr>
            <a:picLocks noGrp="1" noChangeAspect="1"/>
          </p:cNvPicPr>
          <p:nvPr>
            <p:ph idx="1"/>
          </p:nvPr>
        </p:nvPicPr>
        <p:blipFill>
          <a:blip r:embed="rId3"/>
          <a:stretch>
            <a:fillRect/>
          </a:stretch>
        </p:blipFill>
        <p:spPr>
          <a:xfrm>
            <a:off x="0" y="228600"/>
            <a:ext cx="8915400" cy="1428750"/>
          </a:xfrm>
        </p:spPr>
      </p:pic>
      <p:sp>
        <p:nvSpPr>
          <p:cNvPr id="3" name="Rectangle 2"/>
          <p:cNvSpPr/>
          <p:nvPr/>
        </p:nvSpPr>
        <p:spPr>
          <a:xfrm>
            <a:off x="304800" y="1874996"/>
            <a:ext cx="8610600" cy="4678204"/>
          </a:xfrm>
          <a:prstGeom prst="rect">
            <a:avLst/>
          </a:prstGeom>
        </p:spPr>
        <p:txBody>
          <a:bodyPr wrap="square">
            <a:spAutoFit/>
          </a:bodyPr>
          <a:lstStyle/>
          <a:p>
            <a:r>
              <a:rPr lang="en-US" sz="2800" b="1" dirty="0"/>
              <a:t>1.1.1.1 The Platform Evolution </a:t>
            </a:r>
          </a:p>
          <a:p>
            <a:pPr algn="just">
              <a:buFont typeface="Wingdings" pitchFamily="2" charset="2"/>
              <a:buChar char="v"/>
            </a:pPr>
            <a:r>
              <a:rPr lang="en-US" dirty="0">
                <a:latin typeface="Times New Roman" pitchFamily="18" charset="0"/>
                <a:cs typeface="Times New Roman" pitchFamily="18" charset="0"/>
              </a:rPr>
              <a:t>Computer technology has gone through five generations of development, with each generation lasting from 10 to 20 years.</a:t>
            </a:r>
          </a:p>
          <a:p>
            <a:pPr algn="just">
              <a:buFont typeface="Wingdings" pitchFamily="2" charset="2"/>
              <a:buChar char="v"/>
            </a:pPr>
            <a:r>
              <a:rPr lang="en-US" dirty="0">
                <a:latin typeface="Times New Roman" pitchFamily="18" charset="0"/>
                <a:cs typeface="Times New Roman" pitchFamily="18" charset="0"/>
              </a:rPr>
              <a:t> Successive generations are overlapped in about 10 years. </a:t>
            </a:r>
          </a:p>
          <a:p>
            <a:pPr algn="just">
              <a:buFont typeface="Wingdings" pitchFamily="2" charset="2"/>
              <a:buChar char="v"/>
            </a:pPr>
            <a:r>
              <a:rPr lang="en-US" dirty="0">
                <a:latin typeface="Times New Roman" pitchFamily="18" charset="0"/>
                <a:cs typeface="Times New Roman" pitchFamily="18" charset="0"/>
              </a:rPr>
              <a:t>For instance, from 1950 to 1970, a handful of </a:t>
            </a:r>
            <a:r>
              <a:rPr lang="en-US" dirty="0">
                <a:solidFill>
                  <a:srgbClr val="FF0000"/>
                </a:solidFill>
                <a:latin typeface="Times New Roman" pitchFamily="18" charset="0"/>
                <a:cs typeface="Times New Roman" pitchFamily="18" charset="0"/>
              </a:rPr>
              <a:t>mainframes,</a:t>
            </a:r>
            <a:r>
              <a:rPr lang="en-US" dirty="0">
                <a:latin typeface="Times New Roman" pitchFamily="18" charset="0"/>
                <a:cs typeface="Times New Roman" pitchFamily="18" charset="0"/>
              </a:rPr>
              <a:t> including the IBM 360 and CDC 6400, were built to satisfy the demands of large businesses and government organizations. </a:t>
            </a:r>
          </a:p>
          <a:p>
            <a:pPr algn="just">
              <a:buFont typeface="Wingdings" pitchFamily="2" charset="2"/>
              <a:buChar char="v"/>
            </a:pPr>
            <a:r>
              <a:rPr lang="en-US" dirty="0">
                <a:latin typeface="Times New Roman" pitchFamily="18" charset="0"/>
                <a:cs typeface="Times New Roman" pitchFamily="18" charset="0"/>
              </a:rPr>
              <a:t>From 1960 to 1980, lower-cost </a:t>
            </a:r>
            <a:r>
              <a:rPr lang="en-US" dirty="0">
                <a:solidFill>
                  <a:srgbClr val="FF0000"/>
                </a:solidFill>
                <a:latin typeface="Times New Roman" pitchFamily="18" charset="0"/>
                <a:cs typeface="Times New Roman" pitchFamily="18" charset="0"/>
              </a:rPr>
              <a:t>mini computers </a:t>
            </a:r>
            <a:r>
              <a:rPr lang="en-US" dirty="0">
                <a:latin typeface="Times New Roman" pitchFamily="18" charset="0"/>
                <a:cs typeface="Times New Roman" pitchFamily="18" charset="0"/>
              </a:rPr>
              <a:t>such as the DEC PDP 11 and VAX Series became popular among small businesses and on college campuses.</a:t>
            </a:r>
          </a:p>
          <a:p>
            <a:pPr algn="just">
              <a:buFont typeface="Wingdings" pitchFamily="2" charset="2"/>
              <a:buChar char="v"/>
            </a:pPr>
            <a:r>
              <a:rPr lang="en-US" dirty="0">
                <a:latin typeface="Times New Roman" pitchFamily="18" charset="0"/>
                <a:cs typeface="Times New Roman" pitchFamily="18" charset="0"/>
              </a:rPr>
              <a:t> From 1970 to 1990, we saw widespread use of </a:t>
            </a:r>
            <a:r>
              <a:rPr lang="en-US" dirty="0">
                <a:solidFill>
                  <a:srgbClr val="FF0000"/>
                </a:solidFill>
                <a:latin typeface="Times New Roman" pitchFamily="18" charset="0"/>
                <a:cs typeface="Times New Roman" pitchFamily="18" charset="0"/>
              </a:rPr>
              <a:t>personal computers </a:t>
            </a:r>
            <a:r>
              <a:rPr lang="en-US" dirty="0">
                <a:latin typeface="Times New Roman" pitchFamily="18" charset="0"/>
                <a:cs typeface="Times New Roman" pitchFamily="18" charset="0"/>
              </a:rPr>
              <a:t>built with VLSI microprocessors.</a:t>
            </a:r>
          </a:p>
          <a:p>
            <a:pPr algn="just">
              <a:buFont typeface="Wingdings" pitchFamily="2" charset="2"/>
              <a:buChar char="v"/>
            </a:pPr>
            <a:r>
              <a:rPr lang="en-US" dirty="0">
                <a:latin typeface="Times New Roman" pitchFamily="18" charset="0"/>
                <a:cs typeface="Times New Roman" pitchFamily="18" charset="0"/>
              </a:rPr>
              <a:t> From 1980 to 2000, massive numbers of </a:t>
            </a:r>
            <a:r>
              <a:rPr lang="en-US" dirty="0">
                <a:solidFill>
                  <a:srgbClr val="FF0000"/>
                </a:solidFill>
                <a:latin typeface="Times New Roman" pitchFamily="18" charset="0"/>
                <a:cs typeface="Times New Roman" pitchFamily="18" charset="0"/>
              </a:rPr>
              <a:t>portable computers and pervasive devices </a:t>
            </a:r>
            <a:r>
              <a:rPr lang="en-US" dirty="0">
                <a:latin typeface="Times New Roman" pitchFamily="18" charset="0"/>
                <a:cs typeface="Times New Roman" pitchFamily="18" charset="0"/>
              </a:rPr>
              <a:t>appeared in both wired and wireless applications. </a:t>
            </a:r>
          </a:p>
          <a:p>
            <a:pPr algn="just">
              <a:buFont typeface="Wingdings" pitchFamily="2" charset="2"/>
              <a:buChar char="v"/>
            </a:pPr>
            <a:r>
              <a:rPr lang="en-US" dirty="0">
                <a:latin typeface="Times New Roman" pitchFamily="18" charset="0"/>
                <a:cs typeface="Times New Roman" pitchFamily="18" charset="0"/>
              </a:rPr>
              <a:t>Since 1990, the use of both </a:t>
            </a:r>
            <a:r>
              <a:rPr lang="en-US" dirty="0">
                <a:solidFill>
                  <a:srgbClr val="FF0000"/>
                </a:solidFill>
                <a:latin typeface="Times New Roman" pitchFamily="18" charset="0"/>
                <a:cs typeface="Times New Roman" pitchFamily="18" charset="0"/>
              </a:rPr>
              <a:t>HPC and HTC </a:t>
            </a:r>
            <a:r>
              <a:rPr lang="en-US" dirty="0">
                <a:latin typeface="Times New Roman" pitchFamily="18" charset="0"/>
                <a:cs typeface="Times New Roman" pitchFamily="18" charset="0"/>
              </a:rPr>
              <a:t>systems hidden in clusters, grids, or Internet clouds has proliferated. These systems are employed by both consumers and high-end web-scale computing and information services.</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Department_header.jpg"/>
          <p:cNvPicPr>
            <a:picLocks noChangeAspect="1"/>
          </p:cNvPicPr>
          <p:nvPr/>
        </p:nvPicPr>
        <p:blipFill>
          <a:blip r:embed="rId2"/>
          <a:stretch>
            <a:fillRect/>
          </a:stretch>
        </p:blipFill>
        <p:spPr>
          <a:xfrm>
            <a:off x="152400" y="0"/>
            <a:ext cx="8991600" cy="1371600"/>
          </a:xfrm>
          <a:prstGeom prst="rect">
            <a:avLst/>
          </a:prstGeom>
        </p:spPr>
      </p:pic>
      <p:pic>
        <p:nvPicPr>
          <p:cNvPr id="2050" name="Picture 2"/>
          <p:cNvPicPr>
            <a:picLocks noChangeAspect="1" noChangeArrowheads="1"/>
          </p:cNvPicPr>
          <p:nvPr/>
        </p:nvPicPr>
        <p:blipFill>
          <a:blip r:embed="rId3"/>
          <a:srcRect/>
          <a:stretch>
            <a:fillRect/>
          </a:stretch>
        </p:blipFill>
        <p:spPr bwMode="auto">
          <a:xfrm>
            <a:off x="950913" y="1676400"/>
            <a:ext cx="7849607" cy="4419599"/>
          </a:xfrm>
          <a:prstGeom prst="rect">
            <a:avLst/>
          </a:prstGeom>
          <a:noFill/>
          <a:ln w="9525">
            <a:noFill/>
            <a:miter lim="800000"/>
            <a:headEnd/>
            <a:tailEnd/>
          </a:ln>
          <a:effectLst/>
        </p:spPr>
      </p:pic>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Department_header.jpg"/>
          <p:cNvPicPr>
            <a:picLocks noChangeAspect="1"/>
          </p:cNvPicPr>
          <p:nvPr/>
        </p:nvPicPr>
        <p:blipFill>
          <a:blip r:embed="rId2"/>
          <a:stretch>
            <a:fillRect/>
          </a:stretch>
        </p:blipFill>
        <p:spPr>
          <a:xfrm>
            <a:off x="152400" y="0"/>
            <a:ext cx="8991600" cy="1371600"/>
          </a:xfrm>
          <a:prstGeom prst="rect">
            <a:avLst/>
          </a:prstGeom>
        </p:spPr>
      </p:pic>
      <p:sp>
        <p:nvSpPr>
          <p:cNvPr id="5" name="Rectangle 4"/>
          <p:cNvSpPr/>
          <p:nvPr/>
        </p:nvSpPr>
        <p:spPr>
          <a:xfrm>
            <a:off x="228600" y="1295401"/>
            <a:ext cx="8610600" cy="4647426"/>
          </a:xfrm>
          <a:prstGeom prst="rect">
            <a:avLst/>
          </a:prstGeom>
        </p:spPr>
        <p:txBody>
          <a:bodyPr wrap="square">
            <a:spAutoFit/>
          </a:bodyPr>
          <a:lstStyle/>
          <a:p>
            <a:r>
              <a:rPr lang="en-US" sz="2800" b="1" dirty="0">
                <a:latin typeface="Times New Roman" pitchFamily="18" charset="0"/>
                <a:cs typeface="Times New Roman" pitchFamily="18" charset="0"/>
              </a:rPr>
              <a:t>1.2.3 Memory, Storage, and Wide-Area Networking </a:t>
            </a:r>
          </a:p>
          <a:p>
            <a:r>
              <a:rPr lang="en-US" sz="2800" b="1" dirty="0">
                <a:latin typeface="Times New Roman" pitchFamily="18" charset="0"/>
                <a:cs typeface="Times New Roman" pitchFamily="18" charset="0"/>
              </a:rPr>
              <a:t>1.2.3.1 Memory Technology</a:t>
            </a:r>
          </a:p>
          <a:p>
            <a:pPr algn="just">
              <a:buFont typeface="Wingdings" pitchFamily="2" charset="2"/>
              <a:buChar char="Ø"/>
            </a:pPr>
            <a:r>
              <a:rPr lang="en-US" sz="2000" dirty="0">
                <a:latin typeface="Times New Roman" pitchFamily="18" charset="0"/>
                <a:cs typeface="Times New Roman" pitchFamily="18" charset="0"/>
              </a:rPr>
              <a:t>The upper curve in Figure1.10 plots the growth of DRAM chip capacity from 16 KB in 1976 to 64 GB in 2011.</a:t>
            </a:r>
          </a:p>
          <a:p>
            <a:pPr algn="just">
              <a:buFont typeface="Wingdings" pitchFamily="2" charset="2"/>
              <a:buChar char="Ø"/>
            </a:pPr>
            <a:r>
              <a:rPr lang="en-US" sz="2000" dirty="0">
                <a:latin typeface="Times New Roman" pitchFamily="18" charset="0"/>
                <a:cs typeface="Times New Roman" pitchFamily="18" charset="0"/>
              </a:rPr>
              <a:t>This shows that memory chips have experienced a4 x increase in capacity  every three years.</a:t>
            </a:r>
          </a:p>
          <a:p>
            <a:pPr algn="just">
              <a:buFont typeface="Wingdings" pitchFamily="2" charset="2"/>
              <a:buChar char="Ø"/>
            </a:pPr>
            <a:r>
              <a:rPr lang="en-US" sz="2000" dirty="0">
                <a:latin typeface="Times New Roman" pitchFamily="18" charset="0"/>
                <a:cs typeface="Times New Roman" pitchFamily="18" charset="0"/>
              </a:rPr>
              <a:t> Memory access time did not improve much in the past. </a:t>
            </a:r>
          </a:p>
          <a:p>
            <a:pPr algn="just">
              <a:buFont typeface="Wingdings" pitchFamily="2" charset="2"/>
              <a:buChar char="Ø"/>
            </a:pPr>
            <a:r>
              <a:rPr lang="en-US" sz="2000" dirty="0" err="1">
                <a:latin typeface="Times New Roman" pitchFamily="18" charset="0"/>
                <a:cs typeface="Times New Roman" pitchFamily="18" charset="0"/>
              </a:rPr>
              <a:t>Infact</a:t>
            </a:r>
            <a:r>
              <a:rPr lang="en-US" sz="2000" dirty="0">
                <a:latin typeface="Times New Roman" pitchFamily="18" charset="0"/>
                <a:cs typeface="Times New Roman" pitchFamily="18" charset="0"/>
              </a:rPr>
              <a:t>, the memory wall problem is getting worse as the processor gets faster . </a:t>
            </a:r>
          </a:p>
          <a:p>
            <a:pPr algn="just">
              <a:buFont typeface="Wingdings" pitchFamily="2" charset="2"/>
              <a:buChar char="Ø"/>
            </a:pPr>
            <a:r>
              <a:rPr lang="en-US" sz="2000" dirty="0">
                <a:latin typeface="Times New Roman" pitchFamily="18" charset="0"/>
                <a:cs typeface="Times New Roman" pitchFamily="18" charset="0"/>
              </a:rPr>
              <a:t>This represents an approximately 10x increase in capacity every eight years. </a:t>
            </a:r>
          </a:p>
          <a:p>
            <a:pPr algn="just">
              <a:buFont typeface="Wingdings" pitchFamily="2" charset="2"/>
              <a:buChar char="Ø"/>
            </a:pPr>
            <a:r>
              <a:rPr lang="en-US" sz="2000" dirty="0">
                <a:latin typeface="Times New Roman" pitchFamily="18" charset="0"/>
                <a:cs typeface="Times New Roman" pitchFamily="18" charset="0"/>
              </a:rPr>
              <a:t>The capacity increase of disk arrays will be even greater in the years to come.</a:t>
            </a:r>
          </a:p>
          <a:p>
            <a:pPr algn="just">
              <a:buFont typeface="Wingdings" pitchFamily="2" charset="2"/>
              <a:buChar char="Ø"/>
            </a:pPr>
            <a:r>
              <a:rPr lang="en-US" sz="2000" dirty="0">
                <a:latin typeface="Times New Roman" pitchFamily="18" charset="0"/>
                <a:cs typeface="Times New Roman" pitchFamily="18" charset="0"/>
              </a:rPr>
              <a:t>Faster processor speed and larger memory capacity result in a wider gap between processors and memory. </a:t>
            </a:r>
          </a:p>
          <a:p>
            <a:pPr algn="just">
              <a:buFont typeface="Wingdings" pitchFamily="2" charset="2"/>
              <a:buChar char="Ø"/>
            </a:pPr>
            <a:r>
              <a:rPr lang="en-US" sz="2000" dirty="0">
                <a:latin typeface="Times New Roman" pitchFamily="18" charset="0"/>
                <a:cs typeface="Times New Roman" pitchFamily="18" charset="0"/>
              </a:rPr>
              <a:t>The memory wall maybe come even worse a problem limiting the CPU performance in the future.</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Department_header.jpg"/>
          <p:cNvPicPr>
            <a:picLocks noChangeAspect="1"/>
          </p:cNvPicPr>
          <p:nvPr/>
        </p:nvPicPr>
        <p:blipFill>
          <a:blip r:embed="rId2"/>
          <a:stretch>
            <a:fillRect/>
          </a:stretch>
        </p:blipFill>
        <p:spPr>
          <a:xfrm>
            <a:off x="152400" y="0"/>
            <a:ext cx="8991600" cy="1371600"/>
          </a:xfrm>
          <a:prstGeom prst="rect">
            <a:avLst/>
          </a:prstGeom>
        </p:spPr>
      </p:pic>
      <p:pic>
        <p:nvPicPr>
          <p:cNvPr id="1026" name="Picture 2"/>
          <p:cNvPicPr>
            <a:picLocks noChangeAspect="1" noChangeArrowheads="1"/>
          </p:cNvPicPr>
          <p:nvPr/>
        </p:nvPicPr>
        <p:blipFill>
          <a:blip r:embed="rId3"/>
          <a:srcRect/>
          <a:stretch>
            <a:fillRect/>
          </a:stretch>
        </p:blipFill>
        <p:spPr bwMode="auto">
          <a:xfrm>
            <a:off x="762000" y="1066800"/>
            <a:ext cx="7335837" cy="5286375"/>
          </a:xfrm>
          <a:prstGeom prst="rect">
            <a:avLst/>
          </a:prstGeom>
          <a:noFill/>
          <a:ln w="9525">
            <a:noFill/>
            <a:miter lim="800000"/>
            <a:headEnd/>
            <a:tailEnd/>
          </a:ln>
          <a:effectLst/>
        </p:spPr>
      </p:pic>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Department_header.jpg"/>
          <p:cNvPicPr>
            <a:picLocks noChangeAspect="1"/>
          </p:cNvPicPr>
          <p:nvPr/>
        </p:nvPicPr>
        <p:blipFill>
          <a:blip r:embed="rId2"/>
          <a:stretch>
            <a:fillRect/>
          </a:stretch>
        </p:blipFill>
        <p:spPr>
          <a:xfrm>
            <a:off x="152400" y="0"/>
            <a:ext cx="8991600" cy="1371600"/>
          </a:xfrm>
          <a:prstGeom prst="rect">
            <a:avLst/>
          </a:prstGeom>
        </p:spPr>
      </p:pic>
      <p:sp>
        <p:nvSpPr>
          <p:cNvPr id="6" name="Rectangle 5"/>
          <p:cNvSpPr/>
          <p:nvPr/>
        </p:nvSpPr>
        <p:spPr>
          <a:xfrm>
            <a:off x="0" y="1295400"/>
            <a:ext cx="8839200" cy="5324535"/>
          </a:xfrm>
          <a:prstGeom prst="rect">
            <a:avLst/>
          </a:prstGeom>
        </p:spPr>
        <p:txBody>
          <a:bodyPr wrap="square">
            <a:spAutoFit/>
          </a:bodyPr>
          <a:lstStyle/>
          <a:p>
            <a:pPr algn="just"/>
            <a:r>
              <a:rPr lang="en-US" sz="3200" b="1" dirty="0"/>
              <a:t>1.2.3.2 Disks and Storage Technology</a:t>
            </a:r>
          </a:p>
          <a:p>
            <a:pPr algn="just">
              <a:buFont typeface="Wingdings" pitchFamily="2" charset="2"/>
              <a:buChar char="§"/>
            </a:pPr>
            <a:r>
              <a:rPr lang="en-US" sz="2200" dirty="0"/>
              <a:t>After 2011,disks or disk arrays have exceeded 3T Bin capacity. </a:t>
            </a:r>
          </a:p>
          <a:p>
            <a:pPr algn="just">
              <a:buFont typeface="Wingdings" pitchFamily="2" charset="2"/>
              <a:buChar char="§"/>
            </a:pPr>
            <a:r>
              <a:rPr lang="en-US" sz="2200" dirty="0"/>
              <a:t>The lower curve in Figure1.10 shows the disk storage growth in 7 orders of magnitude in 33 years .</a:t>
            </a:r>
          </a:p>
          <a:p>
            <a:pPr algn="just">
              <a:buFont typeface="Wingdings" pitchFamily="2" charset="2"/>
              <a:buChar char="§"/>
            </a:pPr>
            <a:r>
              <a:rPr lang="en-US" sz="2200" dirty="0"/>
              <a:t>The rapid growth of flash memory and solid-state drives(SSDs)also impacts the future of HPC and HTC  systems.</a:t>
            </a:r>
          </a:p>
          <a:p>
            <a:pPr algn="just">
              <a:buFont typeface="Wingdings" pitchFamily="2" charset="2"/>
              <a:buChar char="§"/>
            </a:pPr>
            <a:r>
              <a:rPr lang="en-US" sz="2200" dirty="0"/>
              <a:t>A typical SSD can handle 300,000 to 1 million write cycles per block. So the SSD can last for several years , even under conditions of heavy write usage.</a:t>
            </a:r>
          </a:p>
          <a:p>
            <a:pPr algn="just">
              <a:buFont typeface="Wingdings" pitchFamily="2" charset="2"/>
              <a:buChar char="§"/>
            </a:pPr>
            <a:r>
              <a:rPr lang="en-US" sz="2200" dirty="0"/>
              <a:t> Flash and SSD will demonstrate impressive speed ups in many applications.</a:t>
            </a:r>
          </a:p>
          <a:p>
            <a:pPr algn="just">
              <a:buFont typeface="Wingdings" pitchFamily="2" charset="2"/>
              <a:buChar char="§"/>
            </a:pPr>
            <a:r>
              <a:rPr lang="en-US" sz="2200" dirty="0"/>
              <a:t>Eventually, power consumption, cooling, and packaging will limit large system development. </a:t>
            </a:r>
          </a:p>
          <a:p>
            <a:pPr algn="just">
              <a:buFont typeface="Wingdings" pitchFamily="2" charset="2"/>
              <a:buChar char="§"/>
            </a:pPr>
            <a:r>
              <a:rPr lang="en-US" sz="2200" dirty="0"/>
              <a:t>Power increases linearly with respect to clock frequency and </a:t>
            </a:r>
            <a:r>
              <a:rPr lang="en-US" sz="2200" dirty="0" err="1"/>
              <a:t>quadratically</a:t>
            </a:r>
            <a:r>
              <a:rPr lang="en-US" sz="2200" dirty="0"/>
              <a:t> with respect to voltage applied on chips. Clock rate cannot be increased indefinitely. Lowered voltage supplies are very much in demand. </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Department_header.jpg"/>
          <p:cNvPicPr>
            <a:picLocks noChangeAspect="1"/>
          </p:cNvPicPr>
          <p:nvPr/>
        </p:nvPicPr>
        <p:blipFill>
          <a:blip r:embed="rId2"/>
          <a:stretch>
            <a:fillRect/>
          </a:stretch>
        </p:blipFill>
        <p:spPr>
          <a:xfrm>
            <a:off x="152400" y="0"/>
            <a:ext cx="8991600" cy="1371600"/>
          </a:xfrm>
          <a:prstGeom prst="rect">
            <a:avLst/>
          </a:prstGeom>
        </p:spPr>
      </p:pic>
      <p:sp>
        <p:nvSpPr>
          <p:cNvPr id="6" name="Rectangle 5"/>
          <p:cNvSpPr/>
          <p:nvPr/>
        </p:nvSpPr>
        <p:spPr>
          <a:xfrm>
            <a:off x="457200" y="1524000"/>
            <a:ext cx="8382000" cy="3847207"/>
          </a:xfrm>
          <a:prstGeom prst="rect">
            <a:avLst/>
          </a:prstGeom>
        </p:spPr>
        <p:txBody>
          <a:bodyPr wrap="square">
            <a:spAutoFit/>
          </a:bodyPr>
          <a:lstStyle/>
          <a:p>
            <a:pPr algn="just"/>
            <a:r>
              <a:rPr lang="en-US" sz="3200" dirty="0"/>
              <a:t>Jim Gray once said in an invited talk at the University of Southern California, “</a:t>
            </a:r>
            <a:r>
              <a:rPr lang="en-US" sz="3200" b="1" dirty="0"/>
              <a:t>Tape units are dead, disks are tape units, flashes are disks, and memory are caches now</a:t>
            </a:r>
            <a:r>
              <a:rPr lang="en-US" sz="3200" dirty="0"/>
              <a:t>.”This clearly paints the future for disk and storage technology. In 2011, the SSDs are still too expensive to replace stable disk arrays in the storage market. </a:t>
            </a:r>
          </a:p>
          <a:p>
            <a:pPr algn="just"/>
            <a:endParaRPr lang="en-US" sz="2000" dirty="0"/>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Department_header.jpg"/>
          <p:cNvPicPr>
            <a:picLocks noChangeAspect="1"/>
          </p:cNvPicPr>
          <p:nvPr/>
        </p:nvPicPr>
        <p:blipFill>
          <a:blip r:embed="rId2"/>
          <a:stretch>
            <a:fillRect/>
          </a:stretch>
        </p:blipFill>
        <p:spPr>
          <a:xfrm>
            <a:off x="152400" y="0"/>
            <a:ext cx="8991600" cy="1371600"/>
          </a:xfrm>
          <a:prstGeom prst="rect">
            <a:avLst/>
          </a:prstGeom>
        </p:spPr>
      </p:pic>
      <p:sp>
        <p:nvSpPr>
          <p:cNvPr id="3" name="Rectangle 2"/>
          <p:cNvSpPr/>
          <p:nvPr/>
        </p:nvSpPr>
        <p:spPr>
          <a:xfrm>
            <a:off x="304800" y="1295400"/>
            <a:ext cx="8686800" cy="5386090"/>
          </a:xfrm>
          <a:prstGeom prst="rect">
            <a:avLst/>
          </a:prstGeom>
        </p:spPr>
        <p:txBody>
          <a:bodyPr wrap="square">
            <a:spAutoFit/>
          </a:bodyPr>
          <a:lstStyle/>
          <a:p>
            <a:r>
              <a:rPr lang="en-US" sz="3200" b="1" dirty="0"/>
              <a:t>1.2.3.3 System-Area Interconnects</a:t>
            </a:r>
          </a:p>
          <a:p>
            <a:pPr marL="457200" indent="-457200" algn="just">
              <a:buFont typeface="Wingdings" pitchFamily="2" charset="2"/>
              <a:buChar char="v"/>
            </a:pPr>
            <a:r>
              <a:rPr lang="en-US" sz="2400" dirty="0"/>
              <a:t>The nodes in small clusters are mostly interconnected by an Ethernet switch or a local area network (LAN).</a:t>
            </a:r>
          </a:p>
          <a:p>
            <a:pPr marL="457200" indent="-457200" algn="just">
              <a:buFont typeface="Wingdings" pitchFamily="2" charset="2"/>
              <a:buChar char="v"/>
            </a:pPr>
            <a:r>
              <a:rPr lang="en-US" sz="2400" dirty="0"/>
              <a:t>A storage area network(SAN) connects servers to network storage such as disk arrays.</a:t>
            </a:r>
          </a:p>
          <a:p>
            <a:pPr marL="457200" indent="-457200" algn="just">
              <a:buFont typeface="Wingdings" pitchFamily="2" charset="2"/>
              <a:buChar char="v"/>
            </a:pPr>
            <a:r>
              <a:rPr lang="en-US" sz="2400" dirty="0"/>
              <a:t>Network attached storage(NAS) connects client hosts directly to the disk arrays . </a:t>
            </a:r>
          </a:p>
          <a:p>
            <a:pPr marL="457200" indent="-457200" algn="just">
              <a:buFont typeface="Wingdings" pitchFamily="2" charset="2"/>
              <a:buChar char="v"/>
            </a:pPr>
            <a:r>
              <a:rPr lang="en-US" sz="2400" dirty="0"/>
              <a:t>All three types of networks often appear in a  large cluster built with commercial network components. </a:t>
            </a:r>
          </a:p>
          <a:p>
            <a:pPr marL="457200" indent="-457200" algn="just">
              <a:buFont typeface="Wingdings" pitchFamily="2" charset="2"/>
              <a:buChar char="v"/>
            </a:pPr>
            <a:r>
              <a:rPr lang="en-US" sz="2400" dirty="0"/>
              <a:t>If no large distributed storage is shared ,a small cluster could be built with a multi port Giga bit Ethernet switch plus copper cables to link the end machines. All three types of networks are commercially available.</a:t>
            </a:r>
          </a:p>
          <a:p>
            <a:endParaRPr lang="en-US" sz="2400" dirty="0"/>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Department_header.jpg"/>
          <p:cNvPicPr>
            <a:picLocks noChangeAspect="1"/>
          </p:cNvPicPr>
          <p:nvPr/>
        </p:nvPicPr>
        <p:blipFill>
          <a:blip r:embed="rId2"/>
          <a:stretch>
            <a:fillRect/>
          </a:stretch>
        </p:blipFill>
        <p:spPr>
          <a:xfrm>
            <a:off x="152400" y="0"/>
            <a:ext cx="8991600" cy="1371600"/>
          </a:xfrm>
          <a:prstGeom prst="rect">
            <a:avLst/>
          </a:prstGeom>
        </p:spPr>
      </p:pic>
      <p:pic>
        <p:nvPicPr>
          <p:cNvPr id="1026" name="Picture 2"/>
          <p:cNvPicPr>
            <a:picLocks noChangeAspect="1" noChangeArrowheads="1"/>
          </p:cNvPicPr>
          <p:nvPr/>
        </p:nvPicPr>
        <p:blipFill>
          <a:blip r:embed="rId3"/>
          <a:srcRect/>
          <a:stretch>
            <a:fillRect/>
          </a:stretch>
        </p:blipFill>
        <p:spPr bwMode="auto">
          <a:xfrm>
            <a:off x="304800" y="1828800"/>
            <a:ext cx="8617935" cy="4572000"/>
          </a:xfrm>
          <a:prstGeom prst="rect">
            <a:avLst/>
          </a:prstGeom>
          <a:noFill/>
          <a:ln w="9525">
            <a:noFill/>
            <a:miter lim="800000"/>
            <a:headEnd/>
            <a:tailEnd/>
          </a:ln>
          <a:effectLst/>
        </p:spPr>
      </p:pic>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Department_header.jpg"/>
          <p:cNvPicPr>
            <a:picLocks noChangeAspect="1"/>
          </p:cNvPicPr>
          <p:nvPr/>
        </p:nvPicPr>
        <p:blipFill>
          <a:blip r:embed="rId2"/>
          <a:stretch>
            <a:fillRect/>
          </a:stretch>
        </p:blipFill>
        <p:spPr>
          <a:xfrm>
            <a:off x="152400" y="0"/>
            <a:ext cx="8991600" cy="1371600"/>
          </a:xfrm>
          <a:prstGeom prst="rect">
            <a:avLst/>
          </a:prstGeom>
        </p:spPr>
      </p:pic>
      <p:sp>
        <p:nvSpPr>
          <p:cNvPr id="3" name="Rectangle 2"/>
          <p:cNvSpPr/>
          <p:nvPr/>
        </p:nvSpPr>
        <p:spPr>
          <a:xfrm>
            <a:off x="609600" y="1295400"/>
            <a:ext cx="8077200" cy="5447645"/>
          </a:xfrm>
          <a:prstGeom prst="rect">
            <a:avLst/>
          </a:prstGeom>
        </p:spPr>
        <p:txBody>
          <a:bodyPr wrap="square">
            <a:spAutoFit/>
          </a:bodyPr>
          <a:lstStyle/>
          <a:p>
            <a:r>
              <a:rPr lang="en-US" sz="2800" b="1" dirty="0"/>
              <a:t>1.2.3.4 Wide-Area Networking</a:t>
            </a:r>
          </a:p>
          <a:p>
            <a:pPr algn="just">
              <a:buFont typeface="Wingdings" pitchFamily="2" charset="2"/>
              <a:buChar char="ü"/>
            </a:pPr>
            <a:r>
              <a:rPr lang="en-US" sz="2000" dirty="0"/>
              <a:t>The rapid growth of Ethernet bandwidth from 10 Mbps in 1979 to 1 </a:t>
            </a:r>
            <a:r>
              <a:rPr lang="en-US" sz="2000" dirty="0" err="1"/>
              <a:t>Gbps</a:t>
            </a:r>
            <a:r>
              <a:rPr lang="en-US" sz="2000" dirty="0"/>
              <a:t> in 1999, and 40 ~ 100 GE in 2011.</a:t>
            </a:r>
          </a:p>
          <a:p>
            <a:pPr algn="just">
              <a:buFont typeface="Wingdings" pitchFamily="2" charset="2"/>
              <a:buChar char="ü"/>
            </a:pPr>
            <a:r>
              <a:rPr lang="en-US" sz="2000" dirty="0"/>
              <a:t>It has been speculated that 1 </a:t>
            </a:r>
            <a:r>
              <a:rPr lang="en-US" sz="2000" dirty="0" err="1"/>
              <a:t>Tbps</a:t>
            </a:r>
            <a:r>
              <a:rPr lang="en-US" sz="2000" dirty="0"/>
              <a:t> network links will become available by 2013. According to Berman, Fox, and Hey , network links with 1,000, 1,000, 100, 10, and 1 </a:t>
            </a:r>
            <a:r>
              <a:rPr lang="en-US" sz="2000" dirty="0" err="1"/>
              <a:t>Gbps</a:t>
            </a:r>
            <a:r>
              <a:rPr lang="en-US" sz="2000" dirty="0"/>
              <a:t> bandwidths were reported, respectively, for international, national, organization, optical desktop, and copper desktop connections in 2006.</a:t>
            </a:r>
          </a:p>
          <a:p>
            <a:pPr algn="just">
              <a:buFont typeface="Wingdings" pitchFamily="2" charset="2"/>
              <a:buChar char="ü"/>
            </a:pPr>
            <a:r>
              <a:rPr lang="en-US" sz="2000" dirty="0"/>
              <a:t>An increase factor of two per year on network performance was reported, which is faster than Moore’s law on CPU speed doubling every 18 months. </a:t>
            </a:r>
          </a:p>
          <a:p>
            <a:pPr algn="just">
              <a:buFont typeface="Wingdings" pitchFamily="2" charset="2"/>
              <a:buChar char="ü"/>
            </a:pPr>
            <a:r>
              <a:rPr lang="en-US" sz="2000" dirty="0"/>
              <a:t>The implication is that more computers will be used concurrently in the future. High-bandwidth networking increases the capability of building massively distributed systems. The IDC 2010 report predicted that both </a:t>
            </a:r>
            <a:r>
              <a:rPr lang="en-US" sz="2000" dirty="0" err="1"/>
              <a:t>InfiniBand</a:t>
            </a:r>
            <a:r>
              <a:rPr lang="en-US" sz="2000" dirty="0"/>
              <a:t> and Ethernet will be the two major interconnect choices in the HPC arena.</a:t>
            </a:r>
          </a:p>
          <a:p>
            <a:pPr algn="just">
              <a:buFont typeface="Wingdings" pitchFamily="2" charset="2"/>
              <a:buChar char="ü"/>
            </a:pPr>
            <a:r>
              <a:rPr lang="en-US" sz="2000" dirty="0"/>
              <a:t> Most data centers are using Gigabit Ethernet as the interconnect in their server clusters.</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Department_header.jpg"/>
          <p:cNvPicPr>
            <a:picLocks noChangeAspect="1"/>
          </p:cNvPicPr>
          <p:nvPr/>
        </p:nvPicPr>
        <p:blipFill>
          <a:blip r:embed="rId2"/>
          <a:stretch>
            <a:fillRect/>
          </a:stretch>
        </p:blipFill>
        <p:spPr>
          <a:xfrm>
            <a:off x="152400" y="0"/>
            <a:ext cx="8991600" cy="1371600"/>
          </a:xfrm>
          <a:prstGeom prst="rect">
            <a:avLst/>
          </a:prstGeom>
        </p:spPr>
      </p:pic>
      <p:sp>
        <p:nvSpPr>
          <p:cNvPr id="5" name="Rectangle 4"/>
          <p:cNvSpPr/>
          <p:nvPr/>
        </p:nvSpPr>
        <p:spPr>
          <a:xfrm>
            <a:off x="228600" y="1447801"/>
            <a:ext cx="8458200" cy="1077218"/>
          </a:xfrm>
          <a:prstGeom prst="rect">
            <a:avLst/>
          </a:prstGeom>
        </p:spPr>
        <p:txBody>
          <a:bodyPr wrap="square">
            <a:spAutoFit/>
          </a:bodyPr>
          <a:lstStyle/>
          <a:p>
            <a:r>
              <a:rPr lang="en-US" sz="3200" b="1" dirty="0"/>
              <a:t>1.2.4 Virtual Machines and Virtualization Middleware</a:t>
            </a:r>
          </a:p>
        </p:txBody>
      </p:sp>
      <p:sp>
        <p:nvSpPr>
          <p:cNvPr id="6" name="Rectangle 5"/>
          <p:cNvSpPr/>
          <p:nvPr/>
        </p:nvSpPr>
        <p:spPr>
          <a:xfrm>
            <a:off x="457200" y="2590800"/>
            <a:ext cx="6629400" cy="1661993"/>
          </a:xfrm>
          <a:prstGeom prst="rect">
            <a:avLst/>
          </a:prstGeom>
        </p:spPr>
        <p:txBody>
          <a:bodyPr wrap="square">
            <a:spAutoFit/>
          </a:bodyPr>
          <a:lstStyle/>
          <a:p>
            <a:r>
              <a:rPr lang="en-US" sz="2800" dirty="0"/>
              <a:t>1.2.4.1 Virtual Machines</a:t>
            </a:r>
          </a:p>
          <a:p>
            <a:r>
              <a:rPr lang="en-US" sz="2800" dirty="0"/>
              <a:t>1.2.4.2 VM Primitive Operations</a:t>
            </a:r>
          </a:p>
          <a:p>
            <a:r>
              <a:rPr lang="en-US" sz="2800" dirty="0"/>
              <a:t>1.2.4.3 Virtual Infrastructures</a:t>
            </a:r>
          </a:p>
          <a:p>
            <a:endParaRPr lang="en-US" dirty="0"/>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Department_header.jpg"/>
          <p:cNvPicPr>
            <a:picLocks noChangeAspect="1"/>
          </p:cNvPicPr>
          <p:nvPr/>
        </p:nvPicPr>
        <p:blipFill>
          <a:blip r:embed="rId2"/>
          <a:stretch>
            <a:fillRect/>
          </a:stretch>
        </p:blipFill>
        <p:spPr>
          <a:xfrm>
            <a:off x="152400" y="0"/>
            <a:ext cx="8991600" cy="1371600"/>
          </a:xfrm>
          <a:prstGeom prst="rect">
            <a:avLst/>
          </a:prstGeom>
        </p:spPr>
      </p:pic>
      <p:pic>
        <p:nvPicPr>
          <p:cNvPr id="2050" name="Picture 2"/>
          <p:cNvPicPr>
            <a:picLocks noChangeAspect="1" noChangeArrowheads="1"/>
          </p:cNvPicPr>
          <p:nvPr/>
        </p:nvPicPr>
        <p:blipFill>
          <a:blip r:embed="rId3"/>
          <a:srcRect/>
          <a:stretch>
            <a:fillRect/>
          </a:stretch>
        </p:blipFill>
        <p:spPr bwMode="auto">
          <a:xfrm>
            <a:off x="295284" y="2133600"/>
            <a:ext cx="8620115" cy="4191000"/>
          </a:xfrm>
          <a:prstGeom prst="rect">
            <a:avLst/>
          </a:prstGeom>
          <a:noFill/>
          <a:ln w="9525">
            <a:noFill/>
            <a:miter lim="800000"/>
            <a:headEnd/>
            <a:tailEnd/>
          </a:ln>
          <a:effectLst/>
        </p:spPr>
      </p:pic>
      <p:sp>
        <p:nvSpPr>
          <p:cNvPr id="7" name="Rectangle 6"/>
          <p:cNvSpPr/>
          <p:nvPr/>
        </p:nvSpPr>
        <p:spPr>
          <a:xfrm>
            <a:off x="304800" y="1371600"/>
            <a:ext cx="4572000" cy="523220"/>
          </a:xfrm>
          <a:prstGeom prst="rect">
            <a:avLst/>
          </a:prstGeom>
        </p:spPr>
        <p:txBody>
          <a:bodyPr wrap="square">
            <a:spAutoFit/>
          </a:bodyPr>
          <a:lstStyle/>
          <a:p>
            <a:r>
              <a:rPr lang="en-US" sz="2800" dirty="0"/>
              <a:t>1.2.4.1 Virtual Machines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Department_header.jpg"/>
          <p:cNvPicPr>
            <a:picLocks noGrp="1" noChangeAspect="1"/>
          </p:cNvPicPr>
          <p:nvPr>
            <p:ph idx="1"/>
          </p:nvPr>
        </p:nvPicPr>
        <p:blipFill>
          <a:blip r:embed="rId3"/>
          <a:stretch>
            <a:fillRect/>
          </a:stretch>
        </p:blipFill>
        <p:spPr>
          <a:xfrm>
            <a:off x="0" y="228600"/>
            <a:ext cx="8915400" cy="1428750"/>
          </a:xfrm>
        </p:spPr>
      </p:pic>
      <p:pic>
        <p:nvPicPr>
          <p:cNvPr id="1026" name="Picture 2"/>
          <p:cNvPicPr>
            <a:picLocks noChangeAspect="1" noChangeArrowheads="1"/>
          </p:cNvPicPr>
          <p:nvPr/>
        </p:nvPicPr>
        <p:blipFill>
          <a:blip r:embed="rId4"/>
          <a:srcRect/>
          <a:stretch>
            <a:fillRect/>
          </a:stretch>
        </p:blipFill>
        <p:spPr bwMode="auto">
          <a:xfrm>
            <a:off x="304800" y="1600200"/>
            <a:ext cx="8125717" cy="4535487"/>
          </a:xfrm>
          <a:prstGeom prst="rect">
            <a:avLst/>
          </a:prstGeom>
          <a:noFill/>
          <a:ln w="9525">
            <a:noFill/>
            <a:miter lim="800000"/>
            <a:headEnd/>
            <a:tailEnd/>
          </a:ln>
          <a:effectLst/>
        </p:spPr>
      </p:pic>
      <p:sp>
        <p:nvSpPr>
          <p:cNvPr id="5" name="Rectangle 4"/>
          <p:cNvSpPr/>
          <p:nvPr/>
        </p:nvSpPr>
        <p:spPr>
          <a:xfrm>
            <a:off x="0" y="6096000"/>
            <a:ext cx="9144000" cy="646331"/>
          </a:xfrm>
          <a:prstGeom prst="rect">
            <a:avLst/>
          </a:prstGeom>
        </p:spPr>
        <p:txBody>
          <a:bodyPr wrap="square">
            <a:spAutoFit/>
          </a:bodyPr>
          <a:lstStyle/>
          <a:p>
            <a:r>
              <a:rPr lang="en-US" dirty="0"/>
              <a:t>Evolutionary trend toward parallel, distributed, and cloud computing with clusters, MPPs, P2P networks, grids, clouds, web services, and the Internet of Things.</a:t>
            </a: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Department_header.jpg"/>
          <p:cNvPicPr>
            <a:picLocks noChangeAspect="1"/>
          </p:cNvPicPr>
          <p:nvPr/>
        </p:nvPicPr>
        <p:blipFill>
          <a:blip r:embed="rId2"/>
          <a:stretch>
            <a:fillRect/>
          </a:stretch>
        </p:blipFill>
        <p:spPr>
          <a:xfrm>
            <a:off x="152400" y="0"/>
            <a:ext cx="8991600" cy="1371600"/>
          </a:xfrm>
          <a:prstGeom prst="rect">
            <a:avLst/>
          </a:prstGeom>
        </p:spPr>
      </p:pic>
      <p:sp>
        <p:nvSpPr>
          <p:cNvPr id="6" name="Rectangle 5"/>
          <p:cNvSpPr/>
          <p:nvPr/>
        </p:nvSpPr>
        <p:spPr>
          <a:xfrm>
            <a:off x="304800" y="1295400"/>
            <a:ext cx="8839200" cy="5562600"/>
          </a:xfrm>
          <a:prstGeom prst="rect">
            <a:avLst/>
          </a:prstGeom>
        </p:spPr>
        <p:txBody>
          <a:bodyPr wrap="square">
            <a:spAutoFit/>
          </a:bodyPr>
          <a:lstStyle/>
          <a:p>
            <a:pPr algn="just"/>
            <a:r>
              <a:rPr lang="en-US" sz="4400" b="1" dirty="0"/>
              <a:t>1.2.4.1 Virtual Machines</a:t>
            </a:r>
          </a:p>
          <a:p>
            <a:pPr algn="just"/>
            <a:r>
              <a:rPr lang="en-US" sz="2400" dirty="0"/>
              <a:t> </a:t>
            </a:r>
            <a:r>
              <a:rPr lang="en-US" sz="3200" b="1" i="1" dirty="0"/>
              <a:t>as shown in part (a) of the figure. </a:t>
            </a:r>
            <a:endParaRPr lang="en-US" sz="2400" b="1" i="1" dirty="0"/>
          </a:p>
          <a:p>
            <a:pPr algn="just">
              <a:buFont typeface="Wingdings" pitchFamily="2" charset="2"/>
              <a:buChar char="q"/>
            </a:pPr>
            <a:r>
              <a:rPr lang="en-US" sz="2400" dirty="0"/>
              <a:t>The VM can be provisioned for any hardware system. </a:t>
            </a:r>
          </a:p>
          <a:p>
            <a:pPr algn="just">
              <a:buFont typeface="Wingdings" pitchFamily="2" charset="2"/>
              <a:buChar char="q"/>
            </a:pPr>
            <a:r>
              <a:rPr lang="en-US" sz="2400" dirty="0"/>
              <a:t>The VM is built with virtual resources managed by a guest OS to run a specific application. </a:t>
            </a:r>
          </a:p>
          <a:p>
            <a:pPr algn="just">
              <a:buFont typeface="Wingdings" pitchFamily="2" charset="2"/>
              <a:buChar char="q"/>
            </a:pPr>
            <a:r>
              <a:rPr lang="en-US" sz="2400" dirty="0"/>
              <a:t>Between the VMs and the host platform, one needs to deploy a middleware layer called a virtual machine monitor (VMM). </a:t>
            </a:r>
          </a:p>
          <a:p>
            <a:pPr algn="just"/>
            <a:r>
              <a:rPr lang="en-US" sz="3200" b="1" i="1" dirty="0"/>
              <a:t>Figure (b) shows </a:t>
            </a:r>
          </a:p>
          <a:p>
            <a:pPr algn="just">
              <a:buFont typeface="Wingdings" pitchFamily="2" charset="2"/>
              <a:buChar char="q"/>
            </a:pPr>
            <a:r>
              <a:rPr lang="en-US" sz="2400" dirty="0"/>
              <a:t>A native VM installed with the use of a VMM called a hypervisor in privileged mode.</a:t>
            </a:r>
          </a:p>
          <a:p>
            <a:pPr algn="just"/>
            <a:r>
              <a:rPr lang="en-US" sz="2400" dirty="0"/>
              <a:t> For example,</a:t>
            </a:r>
          </a:p>
          <a:p>
            <a:pPr algn="just"/>
            <a:r>
              <a:rPr lang="en-US" sz="2400" dirty="0"/>
              <a:t>	the hardware has x-86 architecture running the Windows system.</a:t>
            </a: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Department_header.jpg"/>
          <p:cNvPicPr>
            <a:picLocks noChangeAspect="1"/>
          </p:cNvPicPr>
          <p:nvPr/>
        </p:nvPicPr>
        <p:blipFill>
          <a:blip r:embed="rId2"/>
          <a:stretch>
            <a:fillRect/>
          </a:stretch>
        </p:blipFill>
        <p:spPr>
          <a:xfrm>
            <a:off x="152400" y="0"/>
            <a:ext cx="8991600" cy="1371600"/>
          </a:xfrm>
          <a:prstGeom prst="rect">
            <a:avLst/>
          </a:prstGeom>
        </p:spPr>
      </p:pic>
      <p:sp>
        <p:nvSpPr>
          <p:cNvPr id="5" name="Rectangle 4"/>
          <p:cNvSpPr/>
          <p:nvPr/>
        </p:nvSpPr>
        <p:spPr>
          <a:xfrm>
            <a:off x="0" y="1219201"/>
            <a:ext cx="9144000" cy="5447645"/>
          </a:xfrm>
          <a:prstGeom prst="rect">
            <a:avLst/>
          </a:prstGeom>
        </p:spPr>
        <p:txBody>
          <a:bodyPr wrap="square">
            <a:spAutoFit/>
          </a:bodyPr>
          <a:lstStyle/>
          <a:p>
            <a:pPr algn="just"/>
            <a:r>
              <a:rPr lang="en-US" sz="2400" b="1" dirty="0"/>
              <a:t>in Figure (c)</a:t>
            </a:r>
          </a:p>
          <a:p>
            <a:pPr algn="just">
              <a:buFont typeface="Wingdings" pitchFamily="2" charset="2"/>
              <a:buChar char="q"/>
            </a:pPr>
            <a:r>
              <a:rPr lang="en-US" sz="2400" dirty="0"/>
              <a:t>Here the VMM runs in </a:t>
            </a:r>
            <a:r>
              <a:rPr lang="en-US" sz="2400" dirty="0" err="1"/>
              <a:t>nonprivileged</a:t>
            </a:r>
            <a:r>
              <a:rPr lang="en-US" sz="2400" dirty="0"/>
              <a:t> mode. </a:t>
            </a:r>
          </a:p>
          <a:p>
            <a:pPr algn="just">
              <a:buFont typeface="Wingdings" pitchFamily="2" charset="2"/>
              <a:buChar char="q"/>
            </a:pPr>
            <a:r>
              <a:rPr lang="en-US" sz="2400" dirty="0"/>
              <a:t>The host OS need not be modified. The VM can also be implemented with a dual mode.</a:t>
            </a:r>
          </a:p>
          <a:p>
            <a:pPr algn="just"/>
            <a:r>
              <a:rPr lang="en-US" sz="2400" b="1" dirty="0"/>
              <a:t>Figure  (d)</a:t>
            </a:r>
          </a:p>
          <a:p>
            <a:pPr algn="just">
              <a:buFont typeface="Wingdings" pitchFamily="2" charset="2"/>
              <a:buChar char="q"/>
            </a:pPr>
            <a:r>
              <a:rPr lang="en-US" sz="2400" dirty="0"/>
              <a:t>Part of the VMM runs at the user level and another part runs at the supervisor level. </a:t>
            </a:r>
          </a:p>
          <a:p>
            <a:pPr algn="just">
              <a:buFont typeface="Wingdings" pitchFamily="2" charset="2"/>
              <a:buChar char="q"/>
            </a:pPr>
            <a:r>
              <a:rPr lang="en-US" sz="2400" dirty="0"/>
              <a:t>In this case, the host OS may have to be modified to some extent. Multiple VMs can be ported to a given hardware system to support the virtualization process. </a:t>
            </a:r>
          </a:p>
          <a:p>
            <a:pPr algn="just">
              <a:buFont typeface="Wingdings" pitchFamily="2" charset="2"/>
              <a:buChar char="q"/>
            </a:pPr>
            <a:r>
              <a:rPr lang="en-US" sz="2400" dirty="0"/>
              <a:t>The VM approach offers hardware independence of the OS and applications. </a:t>
            </a:r>
          </a:p>
          <a:p>
            <a:pPr algn="just">
              <a:buFont typeface="Wingdings" pitchFamily="2" charset="2"/>
              <a:buChar char="q"/>
            </a:pPr>
            <a:r>
              <a:rPr lang="en-US" sz="2000" dirty="0"/>
              <a:t>The user application running on its dedicated OS could be bundled together as a virtual appliance that can be ported to any hardware platform. The VM could run on an OS different from that of the host computer</a:t>
            </a: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Department_header.jpg"/>
          <p:cNvPicPr>
            <a:picLocks noChangeAspect="1"/>
          </p:cNvPicPr>
          <p:nvPr/>
        </p:nvPicPr>
        <p:blipFill>
          <a:blip r:embed="rId2"/>
          <a:stretch>
            <a:fillRect/>
          </a:stretch>
        </p:blipFill>
        <p:spPr>
          <a:xfrm>
            <a:off x="152400" y="0"/>
            <a:ext cx="8991600" cy="1371600"/>
          </a:xfrm>
          <a:prstGeom prst="rect">
            <a:avLst/>
          </a:prstGeom>
        </p:spPr>
      </p:pic>
      <p:sp>
        <p:nvSpPr>
          <p:cNvPr id="5" name="Rectangle 4"/>
          <p:cNvSpPr/>
          <p:nvPr/>
        </p:nvSpPr>
        <p:spPr>
          <a:xfrm>
            <a:off x="457200" y="1295401"/>
            <a:ext cx="8382000" cy="3600986"/>
          </a:xfrm>
          <a:prstGeom prst="rect">
            <a:avLst/>
          </a:prstGeom>
        </p:spPr>
        <p:txBody>
          <a:bodyPr wrap="square">
            <a:spAutoFit/>
          </a:bodyPr>
          <a:lstStyle/>
          <a:p>
            <a:pPr algn="just"/>
            <a:r>
              <a:rPr lang="en-US" sz="3200" b="1" dirty="0"/>
              <a:t>1.2.4.2 VM Primitive Operations </a:t>
            </a:r>
          </a:p>
          <a:p>
            <a:pPr algn="just">
              <a:buFont typeface="Wingdings" pitchFamily="2" charset="2"/>
              <a:buChar char="v"/>
            </a:pPr>
            <a:r>
              <a:rPr lang="en-US" sz="2800" dirty="0"/>
              <a:t>The VMM provides the VM abstraction to the guest OS. </a:t>
            </a:r>
          </a:p>
          <a:p>
            <a:pPr algn="just">
              <a:buFont typeface="Wingdings" pitchFamily="2" charset="2"/>
              <a:buChar char="v"/>
            </a:pPr>
            <a:r>
              <a:rPr lang="en-US" sz="2800" dirty="0"/>
              <a:t>With full virtualization, the VMM exports a VM abstraction identical to the physical machine so that a standard OS such as Windows 2000 or Linux can run just as it would on the physical hardware.</a:t>
            </a:r>
          </a:p>
          <a:p>
            <a:pPr algn="just"/>
            <a:endParaRPr lang="en-US" sz="2800" dirty="0"/>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Department_header.jpg"/>
          <p:cNvPicPr>
            <a:picLocks noChangeAspect="1"/>
          </p:cNvPicPr>
          <p:nvPr/>
        </p:nvPicPr>
        <p:blipFill>
          <a:blip r:embed="rId2"/>
          <a:stretch>
            <a:fillRect/>
          </a:stretch>
        </p:blipFill>
        <p:spPr>
          <a:xfrm>
            <a:off x="152400" y="0"/>
            <a:ext cx="8991600" cy="1371600"/>
          </a:xfrm>
          <a:prstGeom prst="rect">
            <a:avLst/>
          </a:prstGeom>
        </p:spPr>
      </p:pic>
      <p:sp>
        <p:nvSpPr>
          <p:cNvPr id="3" name="Rectangle 2"/>
          <p:cNvSpPr/>
          <p:nvPr/>
        </p:nvSpPr>
        <p:spPr>
          <a:xfrm>
            <a:off x="381000" y="1600201"/>
            <a:ext cx="8534400" cy="954107"/>
          </a:xfrm>
          <a:prstGeom prst="rect">
            <a:avLst/>
          </a:prstGeom>
        </p:spPr>
        <p:txBody>
          <a:bodyPr wrap="square">
            <a:spAutoFit/>
          </a:bodyPr>
          <a:lstStyle/>
          <a:p>
            <a:r>
              <a:rPr lang="en-US" sz="2800" dirty="0"/>
              <a:t>VMM operations are indicated by Mendel </a:t>
            </a:r>
            <a:r>
              <a:rPr lang="en-US" sz="2800" dirty="0" err="1"/>
              <a:t>Rosenblum</a:t>
            </a:r>
            <a:r>
              <a:rPr lang="en-US" sz="2800" dirty="0"/>
              <a:t> and illustrated in Figure</a:t>
            </a:r>
          </a:p>
        </p:txBody>
      </p:sp>
      <p:pic>
        <p:nvPicPr>
          <p:cNvPr id="3074" name="Picture 2"/>
          <p:cNvPicPr>
            <a:picLocks noChangeAspect="1" noChangeArrowheads="1"/>
          </p:cNvPicPr>
          <p:nvPr/>
        </p:nvPicPr>
        <p:blipFill>
          <a:blip r:embed="rId3"/>
          <a:srcRect/>
          <a:stretch>
            <a:fillRect/>
          </a:stretch>
        </p:blipFill>
        <p:spPr bwMode="auto">
          <a:xfrm>
            <a:off x="1524000" y="2590800"/>
            <a:ext cx="4279495" cy="2873375"/>
          </a:xfrm>
          <a:prstGeom prst="rect">
            <a:avLst/>
          </a:prstGeom>
          <a:noFill/>
          <a:ln w="9525">
            <a:noFill/>
            <a:miter lim="800000"/>
            <a:headEnd/>
            <a:tailEnd/>
          </a:ln>
          <a:effectLst/>
        </p:spPr>
      </p:pic>
      <p:sp>
        <p:nvSpPr>
          <p:cNvPr id="5" name="Rectangle 4"/>
          <p:cNvSpPr/>
          <p:nvPr/>
        </p:nvSpPr>
        <p:spPr>
          <a:xfrm>
            <a:off x="838200" y="5638800"/>
            <a:ext cx="8001000" cy="461665"/>
          </a:xfrm>
          <a:prstGeom prst="rect">
            <a:avLst/>
          </a:prstGeom>
        </p:spPr>
        <p:txBody>
          <a:bodyPr wrap="square">
            <a:spAutoFit/>
          </a:bodyPr>
          <a:lstStyle/>
          <a:p>
            <a:r>
              <a:rPr lang="en-US" sz="2400" dirty="0"/>
              <a:t>First, the VMs can be multiplexed between hardware machines </a:t>
            </a:r>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Department_header.jpg"/>
          <p:cNvPicPr>
            <a:picLocks noChangeAspect="1"/>
          </p:cNvPicPr>
          <p:nvPr/>
        </p:nvPicPr>
        <p:blipFill>
          <a:blip r:embed="rId2"/>
          <a:stretch>
            <a:fillRect/>
          </a:stretch>
        </p:blipFill>
        <p:spPr>
          <a:xfrm>
            <a:off x="152400" y="0"/>
            <a:ext cx="8991600" cy="1371600"/>
          </a:xfrm>
          <a:prstGeom prst="rect">
            <a:avLst/>
          </a:prstGeom>
        </p:spPr>
      </p:pic>
      <p:pic>
        <p:nvPicPr>
          <p:cNvPr id="4098" name="Picture 2"/>
          <p:cNvPicPr>
            <a:picLocks noChangeAspect="1" noChangeArrowheads="1"/>
          </p:cNvPicPr>
          <p:nvPr/>
        </p:nvPicPr>
        <p:blipFill>
          <a:blip r:embed="rId3"/>
          <a:srcRect/>
          <a:stretch>
            <a:fillRect/>
          </a:stretch>
        </p:blipFill>
        <p:spPr bwMode="auto">
          <a:xfrm>
            <a:off x="1219200" y="2209800"/>
            <a:ext cx="5943600" cy="4114800"/>
          </a:xfrm>
          <a:prstGeom prst="rect">
            <a:avLst/>
          </a:prstGeom>
          <a:noFill/>
          <a:ln w="9525">
            <a:noFill/>
            <a:miter lim="800000"/>
            <a:headEnd/>
            <a:tailEnd/>
          </a:ln>
          <a:effectLst/>
        </p:spPr>
      </p:pic>
      <p:sp>
        <p:nvSpPr>
          <p:cNvPr id="5" name="Rectangle 4"/>
          <p:cNvSpPr/>
          <p:nvPr/>
        </p:nvSpPr>
        <p:spPr>
          <a:xfrm>
            <a:off x="762000" y="1676401"/>
            <a:ext cx="8153400" cy="461665"/>
          </a:xfrm>
          <a:prstGeom prst="rect">
            <a:avLst/>
          </a:prstGeom>
        </p:spPr>
        <p:txBody>
          <a:bodyPr wrap="square">
            <a:spAutoFit/>
          </a:bodyPr>
          <a:lstStyle/>
          <a:p>
            <a:r>
              <a:rPr lang="en-US" sz="2400" dirty="0"/>
              <a:t>Second, a VM can be suspended and stored in stable storage.</a:t>
            </a:r>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Department_header.jpg"/>
          <p:cNvPicPr>
            <a:picLocks noChangeAspect="1"/>
          </p:cNvPicPr>
          <p:nvPr/>
        </p:nvPicPr>
        <p:blipFill>
          <a:blip r:embed="rId2"/>
          <a:stretch>
            <a:fillRect/>
          </a:stretch>
        </p:blipFill>
        <p:spPr>
          <a:xfrm>
            <a:off x="152400" y="0"/>
            <a:ext cx="8991600" cy="1371600"/>
          </a:xfrm>
          <a:prstGeom prst="rect">
            <a:avLst/>
          </a:prstGeom>
        </p:spPr>
      </p:pic>
      <p:pic>
        <p:nvPicPr>
          <p:cNvPr id="5122" name="Picture 2"/>
          <p:cNvPicPr>
            <a:picLocks noChangeAspect="1" noChangeArrowheads="1"/>
          </p:cNvPicPr>
          <p:nvPr/>
        </p:nvPicPr>
        <p:blipFill>
          <a:blip r:embed="rId3"/>
          <a:srcRect/>
          <a:stretch>
            <a:fillRect/>
          </a:stretch>
        </p:blipFill>
        <p:spPr bwMode="auto">
          <a:xfrm>
            <a:off x="1600200" y="2971800"/>
            <a:ext cx="5562600" cy="3720928"/>
          </a:xfrm>
          <a:prstGeom prst="rect">
            <a:avLst/>
          </a:prstGeom>
          <a:noFill/>
          <a:ln w="9525">
            <a:noFill/>
            <a:miter lim="800000"/>
            <a:headEnd/>
            <a:tailEnd/>
          </a:ln>
          <a:effectLst/>
        </p:spPr>
      </p:pic>
      <p:sp>
        <p:nvSpPr>
          <p:cNvPr id="5" name="Rectangle 4"/>
          <p:cNvSpPr/>
          <p:nvPr/>
        </p:nvSpPr>
        <p:spPr>
          <a:xfrm>
            <a:off x="762000" y="1524000"/>
            <a:ext cx="8077200" cy="954107"/>
          </a:xfrm>
          <a:prstGeom prst="rect">
            <a:avLst/>
          </a:prstGeom>
        </p:spPr>
        <p:txBody>
          <a:bodyPr wrap="square">
            <a:spAutoFit/>
          </a:bodyPr>
          <a:lstStyle/>
          <a:p>
            <a:r>
              <a:rPr lang="en-US" sz="2800" dirty="0"/>
              <a:t>Third, a suspended VM can be resumed or provisioned to a new hardware platform</a:t>
            </a:r>
            <a:r>
              <a:rPr lang="en-US" dirty="0"/>
              <a:t>.</a:t>
            </a:r>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Department_header.jpg"/>
          <p:cNvPicPr>
            <a:picLocks noChangeAspect="1"/>
          </p:cNvPicPr>
          <p:nvPr/>
        </p:nvPicPr>
        <p:blipFill>
          <a:blip r:embed="rId2"/>
          <a:stretch>
            <a:fillRect/>
          </a:stretch>
        </p:blipFill>
        <p:spPr>
          <a:xfrm>
            <a:off x="152400" y="0"/>
            <a:ext cx="8991600" cy="1371600"/>
          </a:xfrm>
          <a:prstGeom prst="rect">
            <a:avLst/>
          </a:prstGeom>
        </p:spPr>
      </p:pic>
      <p:pic>
        <p:nvPicPr>
          <p:cNvPr id="6146" name="Picture 2"/>
          <p:cNvPicPr>
            <a:picLocks noChangeAspect="1" noChangeArrowheads="1"/>
          </p:cNvPicPr>
          <p:nvPr/>
        </p:nvPicPr>
        <p:blipFill>
          <a:blip r:embed="rId3"/>
          <a:srcRect/>
          <a:stretch>
            <a:fillRect/>
          </a:stretch>
        </p:blipFill>
        <p:spPr bwMode="auto">
          <a:xfrm>
            <a:off x="1143000" y="2133600"/>
            <a:ext cx="7010400" cy="4017901"/>
          </a:xfrm>
          <a:prstGeom prst="rect">
            <a:avLst/>
          </a:prstGeom>
          <a:noFill/>
          <a:ln w="9525">
            <a:noFill/>
            <a:miter lim="800000"/>
            <a:headEnd/>
            <a:tailEnd/>
          </a:ln>
          <a:effectLst/>
        </p:spPr>
      </p:pic>
      <p:sp>
        <p:nvSpPr>
          <p:cNvPr id="5" name="Rectangle 4"/>
          <p:cNvSpPr/>
          <p:nvPr/>
        </p:nvSpPr>
        <p:spPr>
          <a:xfrm>
            <a:off x="533400" y="1447801"/>
            <a:ext cx="8153400" cy="830997"/>
          </a:xfrm>
          <a:prstGeom prst="rect">
            <a:avLst/>
          </a:prstGeom>
        </p:spPr>
        <p:txBody>
          <a:bodyPr wrap="square">
            <a:spAutoFit/>
          </a:bodyPr>
          <a:lstStyle/>
          <a:p>
            <a:r>
              <a:rPr lang="en-US" sz="2400" b="1" dirty="0"/>
              <a:t>Finally, a VM can be migrated from one hardware platform to another</a:t>
            </a:r>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Department_header.jpg"/>
          <p:cNvPicPr>
            <a:picLocks noChangeAspect="1"/>
          </p:cNvPicPr>
          <p:nvPr/>
        </p:nvPicPr>
        <p:blipFill>
          <a:blip r:embed="rId2"/>
          <a:stretch>
            <a:fillRect/>
          </a:stretch>
        </p:blipFill>
        <p:spPr>
          <a:xfrm>
            <a:off x="152400" y="0"/>
            <a:ext cx="8991600" cy="1371600"/>
          </a:xfrm>
          <a:prstGeom prst="rect">
            <a:avLst/>
          </a:prstGeom>
        </p:spPr>
      </p:pic>
      <p:sp>
        <p:nvSpPr>
          <p:cNvPr id="3" name="Rectangle 2"/>
          <p:cNvSpPr/>
          <p:nvPr/>
        </p:nvSpPr>
        <p:spPr>
          <a:xfrm>
            <a:off x="228600" y="1305342"/>
            <a:ext cx="8458200" cy="4893647"/>
          </a:xfrm>
          <a:prstGeom prst="rect">
            <a:avLst/>
          </a:prstGeom>
        </p:spPr>
        <p:txBody>
          <a:bodyPr wrap="square">
            <a:spAutoFit/>
          </a:bodyPr>
          <a:lstStyle/>
          <a:p>
            <a:pPr algn="just">
              <a:buFont typeface="Wingdings" pitchFamily="2" charset="2"/>
              <a:buChar char="Ø"/>
            </a:pPr>
            <a:r>
              <a:rPr lang="en-US" sz="2400" dirty="0"/>
              <a:t>These VM operations enable a VM to be provisioned to any available hardware platform. </a:t>
            </a:r>
          </a:p>
          <a:p>
            <a:pPr algn="just">
              <a:buFont typeface="Wingdings" pitchFamily="2" charset="2"/>
              <a:buChar char="Ø"/>
            </a:pPr>
            <a:r>
              <a:rPr lang="en-US" sz="2400" dirty="0"/>
              <a:t>They also enable flexibility in porting distributed application executions.</a:t>
            </a:r>
          </a:p>
          <a:p>
            <a:pPr algn="just">
              <a:buFont typeface="Wingdings" pitchFamily="2" charset="2"/>
              <a:buChar char="Ø"/>
            </a:pPr>
            <a:r>
              <a:rPr lang="en-US" sz="2400" dirty="0"/>
              <a:t> the VM approach will significantly enhance the utilization of server resources. </a:t>
            </a:r>
          </a:p>
          <a:p>
            <a:pPr algn="just">
              <a:buFont typeface="Wingdings" pitchFamily="2" charset="2"/>
              <a:buChar char="Ø"/>
            </a:pPr>
            <a:r>
              <a:rPr lang="en-US" sz="2400" dirty="0"/>
              <a:t>Multiple server functions can be consolidated on the same hardware platform to achieve higher system efficiency. </a:t>
            </a:r>
          </a:p>
          <a:p>
            <a:pPr algn="just">
              <a:buFont typeface="Wingdings" pitchFamily="2" charset="2"/>
              <a:buChar char="Ø"/>
            </a:pPr>
            <a:r>
              <a:rPr lang="en-US" sz="2400" dirty="0"/>
              <a:t>This will eliminate server sprawl via deployment of systems as VMs, which move transparency to the shared hardware. </a:t>
            </a:r>
          </a:p>
          <a:p>
            <a:pPr algn="just">
              <a:buFont typeface="Wingdings" pitchFamily="2" charset="2"/>
              <a:buChar char="Ø"/>
            </a:pPr>
            <a:r>
              <a:rPr lang="en-US" sz="2400" dirty="0"/>
              <a:t>With this approach, VMware claimed that server utilization could be increased from its current 5–15 percent to 60–80 percent.</a:t>
            </a:r>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Department_header.jpg"/>
          <p:cNvPicPr>
            <a:picLocks noChangeAspect="1"/>
          </p:cNvPicPr>
          <p:nvPr/>
        </p:nvPicPr>
        <p:blipFill>
          <a:blip r:embed="rId2"/>
          <a:stretch>
            <a:fillRect/>
          </a:stretch>
        </p:blipFill>
        <p:spPr>
          <a:xfrm>
            <a:off x="152400" y="0"/>
            <a:ext cx="8991600" cy="1371600"/>
          </a:xfrm>
          <a:prstGeom prst="rect">
            <a:avLst/>
          </a:prstGeom>
        </p:spPr>
      </p:pic>
      <p:sp>
        <p:nvSpPr>
          <p:cNvPr id="3" name="Rectangle 2"/>
          <p:cNvSpPr/>
          <p:nvPr/>
        </p:nvSpPr>
        <p:spPr>
          <a:xfrm>
            <a:off x="228600" y="1523999"/>
            <a:ext cx="8763000" cy="4462760"/>
          </a:xfrm>
          <a:prstGeom prst="rect">
            <a:avLst/>
          </a:prstGeom>
        </p:spPr>
        <p:txBody>
          <a:bodyPr wrap="square">
            <a:spAutoFit/>
          </a:bodyPr>
          <a:lstStyle/>
          <a:p>
            <a:pPr algn="just"/>
            <a:r>
              <a:rPr lang="en-US" sz="3200" b="1" dirty="0"/>
              <a:t>1.2.4.3 Virtual Infrastructures</a:t>
            </a:r>
          </a:p>
          <a:p>
            <a:pPr algn="just">
              <a:buFont typeface="Wingdings" pitchFamily="2" charset="2"/>
              <a:buChar char="§"/>
            </a:pPr>
            <a:r>
              <a:rPr lang="en-US" sz="2800" dirty="0"/>
              <a:t>Physical resources for compute, storage, and networking  are mapped to the needy applications embedded in various VMs at the top. </a:t>
            </a:r>
          </a:p>
          <a:p>
            <a:pPr algn="just">
              <a:buFont typeface="Wingdings" pitchFamily="2" charset="2"/>
              <a:buChar char="§"/>
            </a:pPr>
            <a:r>
              <a:rPr lang="en-US" sz="2800" dirty="0"/>
              <a:t>Hardware and software are then separated. </a:t>
            </a:r>
          </a:p>
          <a:p>
            <a:pPr algn="just">
              <a:buFont typeface="Wingdings" pitchFamily="2" charset="2"/>
              <a:buChar char="§"/>
            </a:pPr>
            <a:r>
              <a:rPr lang="en-US" sz="2800" dirty="0"/>
              <a:t>Virtual infrastructure is what connects resources to distributed applications. </a:t>
            </a:r>
          </a:p>
          <a:p>
            <a:pPr algn="just">
              <a:buFont typeface="Wingdings" pitchFamily="2" charset="2"/>
              <a:buChar char="§"/>
            </a:pPr>
            <a:r>
              <a:rPr lang="en-US" sz="2800" dirty="0"/>
              <a:t>It is a dynamic mapping of system resources to specific applications. The result is decreased costs and increased efficiency and responsiveness. </a:t>
            </a:r>
          </a:p>
        </p:txBody>
      </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Department_header.jpg"/>
          <p:cNvPicPr>
            <a:picLocks noChangeAspect="1"/>
          </p:cNvPicPr>
          <p:nvPr/>
        </p:nvPicPr>
        <p:blipFill>
          <a:blip r:embed="rId2"/>
          <a:stretch>
            <a:fillRect/>
          </a:stretch>
        </p:blipFill>
        <p:spPr>
          <a:xfrm>
            <a:off x="152400" y="0"/>
            <a:ext cx="8991600" cy="1371600"/>
          </a:xfrm>
          <a:prstGeom prst="rect">
            <a:avLst/>
          </a:prstGeom>
        </p:spPr>
      </p:pic>
      <p:pic>
        <p:nvPicPr>
          <p:cNvPr id="7170" name="Picture 2"/>
          <p:cNvPicPr>
            <a:picLocks noChangeAspect="1" noChangeArrowheads="1"/>
          </p:cNvPicPr>
          <p:nvPr/>
        </p:nvPicPr>
        <p:blipFill>
          <a:blip r:embed="rId3"/>
          <a:srcRect/>
          <a:stretch>
            <a:fillRect/>
          </a:stretch>
        </p:blipFill>
        <p:spPr bwMode="auto">
          <a:xfrm>
            <a:off x="228600" y="1524000"/>
            <a:ext cx="8673888" cy="5002212"/>
          </a:xfrm>
          <a:prstGeom prst="rect">
            <a:avLst/>
          </a:prstGeom>
          <a:noFill/>
          <a:ln w="9525">
            <a:noFill/>
            <a:miter lim="800000"/>
            <a:headEnd/>
            <a:tailEnd/>
          </a:ln>
          <a:effectLst/>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Department_header.jpg"/>
          <p:cNvPicPr>
            <a:picLocks noGrp="1" noChangeAspect="1"/>
          </p:cNvPicPr>
          <p:nvPr>
            <p:ph idx="1"/>
          </p:nvPr>
        </p:nvPicPr>
        <p:blipFill>
          <a:blip r:embed="rId3"/>
          <a:stretch>
            <a:fillRect/>
          </a:stretch>
        </p:blipFill>
        <p:spPr>
          <a:xfrm>
            <a:off x="0" y="228600"/>
            <a:ext cx="8915400" cy="1428750"/>
          </a:xfrm>
        </p:spPr>
      </p:pic>
      <p:sp>
        <p:nvSpPr>
          <p:cNvPr id="3" name="Rectangle 2"/>
          <p:cNvSpPr/>
          <p:nvPr/>
        </p:nvSpPr>
        <p:spPr>
          <a:xfrm>
            <a:off x="838200" y="1676400"/>
            <a:ext cx="7848600" cy="4462760"/>
          </a:xfrm>
          <a:prstGeom prst="rect">
            <a:avLst/>
          </a:prstGeom>
        </p:spPr>
        <p:txBody>
          <a:bodyPr wrap="square">
            <a:spAutoFit/>
          </a:bodyPr>
          <a:lstStyle/>
          <a:p>
            <a:pPr algn="just"/>
            <a:r>
              <a:rPr lang="en-US" sz="2400" b="1" dirty="0"/>
              <a:t>1.1.1.2 High-Performance Computing</a:t>
            </a:r>
          </a:p>
          <a:p>
            <a:pPr algn="just">
              <a:buFont typeface="Wingdings" pitchFamily="2" charset="2"/>
              <a:buChar char="q"/>
            </a:pPr>
            <a:r>
              <a:rPr lang="en-US" sz="2000" dirty="0"/>
              <a:t>For many years, HPC systems emphasize the raw speed performance. </a:t>
            </a:r>
          </a:p>
          <a:p>
            <a:pPr algn="just">
              <a:buFont typeface="Wingdings" pitchFamily="2" charset="2"/>
              <a:buChar char="q"/>
            </a:pPr>
            <a:r>
              <a:rPr lang="en-US" sz="2000" dirty="0"/>
              <a:t>The speed of HPC systems has increased from </a:t>
            </a:r>
            <a:r>
              <a:rPr lang="en-US" sz="2000" dirty="0" err="1"/>
              <a:t>Gflops</a:t>
            </a:r>
            <a:r>
              <a:rPr lang="en-US" sz="2000" dirty="0"/>
              <a:t> in the early 1990s to now </a:t>
            </a:r>
            <a:r>
              <a:rPr lang="en-US" sz="2000" dirty="0" err="1"/>
              <a:t>Pflops</a:t>
            </a:r>
            <a:r>
              <a:rPr lang="en-US" sz="2000" dirty="0"/>
              <a:t> in 2010. </a:t>
            </a:r>
          </a:p>
          <a:p>
            <a:pPr algn="just">
              <a:buFont typeface="Wingdings" pitchFamily="2" charset="2"/>
              <a:buChar char="q"/>
            </a:pPr>
            <a:r>
              <a:rPr lang="en-US" sz="2000" dirty="0"/>
              <a:t>This improvement was driven mainly by the demands from scientific, engineering, and manufacturing communities. </a:t>
            </a:r>
          </a:p>
          <a:p>
            <a:pPr algn="just"/>
            <a:r>
              <a:rPr lang="en-US" sz="2000" dirty="0"/>
              <a:t>For example, </a:t>
            </a:r>
          </a:p>
          <a:p>
            <a:pPr algn="just">
              <a:buFont typeface="Wingdings" pitchFamily="2" charset="2"/>
              <a:buChar char="q"/>
            </a:pPr>
            <a:r>
              <a:rPr lang="en-US" sz="2000" dirty="0"/>
              <a:t>the Top 500 most powerful computer systems in the world are measured by floating-point speed in </a:t>
            </a:r>
            <a:r>
              <a:rPr lang="en-US" sz="2000" dirty="0" err="1"/>
              <a:t>Linpack</a:t>
            </a:r>
            <a:r>
              <a:rPr lang="en-US" sz="2000" dirty="0"/>
              <a:t> benchmark results. </a:t>
            </a:r>
          </a:p>
          <a:p>
            <a:pPr algn="just">
              <a:buFont typeface="Wingdings" pitchFamily="2" charset="2"/>
              <a:buChar char="q"/>
            </a:pPr>
            <a:r>
              <a:rPr lang="en-US" sz="2000" dirty="0"/>
              <a:t>However, the number of supercomputer users is limited to less than 10% of all computer users. </a:t>
            </a:r>
          </a:p>
          <a:p>
            <a:pPr algn="just">
              <a:buFont typeface="Wingdings" pitchFamily="2" charset="2"/>
              <a:buChar char="q"/>
            </a:pPr>
            <a:r>
              <a:rPr lang="en-US" sz="2000" dirty="0"/>
              <a:t>Today, the majority of computer users are using desktop computers or large servers when they conduct Internet searches and market-driven computing tasks.</a:t>
            </a:r>
          </a:p>
        </p:txBody>
      </p:sp>
    </p:spTree>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Department_header.jpg"/>
          <p:cNvPicPr>
            <a:picLocks noChangeAspect="1"/>
          </p:cNvPicPr>
          <p:nvPr/>
        </p:nvPicPr>
        <p:blipFill>
          <a:blip r:embed="rId2"/>
          <a:stretch>
            <a:fillRect/>
          </a:stretch>
        </p:blipFill>
        <p:spPr>
          <a:xfrm>
            <a:off x="152400" y="0"/>
            <a:ext cx="8991600" cy="1371600"/>
          </a:xfrm>
          <a:prstGeom prst="rect">
            <a:avLst/>
          </a:prstGeom>
        </p:spPr>
      </p:pic>
      <p:sp>
        <p:nvSpPr>
          <p:cNvPr id="6" name="Rectangle 5"/>
          <p:cNvSpPr/>
          <p:nvPr/>
        </p:nvSpPr>
        <p:spPr>
          <a:xfrm>
            <a:off x="228600" y="1295400"/>
            <a:ext cx="8534400" cy="5786199"/>
          </a:xfrm>
          <a:prstGeom prst="rect">
            <a:avLst/>
          </a:prstGeom>
        </p:spPr>
        <p:txBody>
          <a:bodyPr wrap="square">
            <a:spAutoFit/>
          </a:bodyPr>
          <a:lstStyle/>
          <a:p>
            <a:pPr algn="just"/>
            <a:r>
              <a:rPr lang="en-US" sz="3200" b="1" u="sng" dirty="0"/>
              <a:t>1.2.5 Data Center Virtualization for Cloud Computing</a:t>
            </a:r>
          </a:p>
          <a:p>
            <a:pPr algn="just">
              <a:buFont typeface="Wingdings" pitchFamily="2" charset="2"/>
              <a:buChar char="v"/>
            </a:pPr>
            <a:r>
              <a:rPr lang="en-US" sz="2400" dirty="0"/>
              <a:t>Cloud architecture is built with commodity hardware and network devices. Almost all cloud platforms choose the popular x86 processors. </a:t>
            </a:r>
          </a:p>
          <a:p>
            <a:pPr algn="just">
              <a:buFont typeface="Wingdings" pitchFamily="2" charset="2"/>
              <a:buChar char="v"/>
            </a:pPr>
            <a:r>
              <a:rPr lang="en-US" sz="2400" dirty="0"/>
              <a:t>Low-cost terabyte disks and Gigabit Ethernet are used to build data centers. </a:t>
            </a:r>
          </a:p>
          <a:p>
            <a:pPr algn="just">
              <a:buFont typeface="Wingdings" pitchFamily="2" charset="2"/>
              <a:buChar char="v"/>
            </a:pPr>
            <a:r>
              <a:rPr lang="en-US" sz="2400" dirty="0"/>
              <a:t>Data center design emphasizes the performance/price ratio over speed performance alone.</a:t>
            </a:r>
          </a:p>
          <a:p>
            <a:pPr algn="just">
              <a:buFont typeface="Wingdings" pitchFamily="2" charset="2"/>
              <a:buChar char="v"/>
            </a:pPr>
            <a:r>
              <a:rPr lang="en-US" sz="2400" dirty="0"/>
              <a:t>storage and energy efficiency are more important than shear speed performance. Worldwide, about 43 million servers are in use as of 2010. </a:t>
            </a:r>
          </a:p>
          <a:p>
            <a:pPr algn="just">
              <a:buFont typeface="Wingdings" pitchFamily="2" charset="2"/>
              <a:buChar char="v"/>
            </a:pPr>
            <a:r>
              <a:rPr lang="en-US" sz="2400" dirty="0"/>
              <a:t>The cost of utilities exceeds the cost of hardware after three years.</a:t>
            </a:r>
          </a:p>
          <a:p>
            <a:pPr algn="just">
              <a:buFont typeface="Wingdings" pitchFamily="2" charset="2"/>
              <a:buChar char="v"/>
            </a:pPr>
            <a:endParaRPr lang="en-US" dirty="0"/>
          </a:p>
        </p:txBody>
      </p:sp>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Department_header.jpg"/>
          <p:cNvPicPr>
            <a:picLocks noChangeAspect="1"/>
          </p:cNvPicPr>
          <p:nvPr/>
        </p:nvPicPr>
        <p:blipFill>
          <a:blip r:embed="rId2"/>
          <a:stretch>
            <a:fillRect/>
          </a:stretch>
        </p:blipFill>
        <p:spPr>
          <a:xfrm>
            <a:off x="152400" y="0"/>
            <a:ext cx="8991600" cy="1371600"/>
          </a:xfrm>
          <a:prstGeom prst="rect">
            <a:avLst/>
          </a:prstGeom>
        </p:spPr>
      </p:pic>
      <p:sp>
        <p:nvSpPr>
          <p:cNvPr id="3" name="Rectangle 2"/>
          <p:cNvSpPr/>
          <p:nvPr/>
        </p:nvSpPr>
        <p:spPr>
          <a:xfrm>
            <a:off x="228600" y="1219200"/>
            <a:ext cx="8763000" cy="5139869"/>
          </a:xfrm>
          <a:prstGeom prst="rect">
            <a:avLst/>
          </a:prstGeom>
        </p:spPr>
        <p:txBody>
          <a:bodyPr wrap="square">
            <a:spAutoFit/>
          </a:bodyPr>
          <a:lstStyle/>
          <a:p>
            <a:pPr algn="just"/>
            <a:r>
              <a:rPr lang="en-US" sz="2800" b="1" dirty="0"/>
              <a:t>1.2.5.1 Data Center Growth and Cost Breakdown</a:t>
            </a:r>
          </a:p>
          <a:p>
            <a:pPr algn="just">
              <a:buFont typeface="Wingdings" pitchFamily="2" charset="2"/>
              <a:buChar char="Ø"/>
            </a:pPr>
            <a:r>
              <a:rPr lang="en-US" sz="2000" dirty="0"/>
              <a:t>A large data center may be built with thousands of servers. </a:t>
            </a:r>
          </a:p>
          <a:p>
            <a:pPr algn="just">
              <a:buFont typeface="Wingdings" pitchFamily="2" charset="2"/>
              <a:buChar char="Ø"/>
            </a:pPr>
            <a:r>
              <a:rPr lang="en-US" sz="2000" dirty="0"/>
              <a:t>Smaller data centers are typically built with hundreds of servers. </a:t>
            </a:r>
          </a:p>
          <a:p>
            <a:pPr algn="just">
              <a:buFont typeface="Wingdings" pitchFamily="2" charset="2"/>
              <a:buChar char="Ø"/>
            </a:pPr>
            <a:r>
              <a:rPr lang="en-US" sz="2000" dirty="0"/>
              <a:t>The cost to build and maintain data center servers has increased over the years.</a:t>
            </a:r>
          </a:p>
          <a:p>
            <a:pPr algn="just">
              <a:buFont typeface="Wingdings" pitchFamily="2" charset="2"/>
              <a:buChar char="Ø"/>
            </a:pPr>
            <a:r>
              <a:rPr lang="en-US" sz="2000" dirty="0"/>
              <a:t>Accordingtoa2009IDCreport , typically only </a:t>
            </a:r>
          </a:p>
          <a:p>
            <a:pPr algn="just"/>
            <a:r>
              <a:rPr lang="en-US" sz="2000" dirty="0"/>
              <a:t>30 percent of data center costs goes toward purchasing IT equipment (such as servers and disks)</a:t>
            </a:r>
          </a:p>
          <a:p>
            <a:pPr algn="just"/>
            <a:r>
              <a:rPr lang="en-US" sz="2000" dirty="0"/>
              <a:t>33 percent is attributed to the chiller</a:t>
            </a:r>
          </a:p>
          <a:p>
            <a:pPr algn="just"/>
            <a:r>
              <a:rPr lang="en-US" sz="2000" dirty="0"/>
              <a:t>18 percent to the uninterruptible power supply (UPS),</a:t>
            </a:r>
          </a:p>
          <a:p>
            <a:pPr algn="just"/>
            <a:r>
              <a:rPr lang="en-US" sz="2000" dirty="0"/>
              <a:t>9 percent to computer room air conditioning (CRAC)</a:t>
            </a:r>
          </a:p>
          <a:p>
            <a:pPr algn="just"/>
            <a:r>
              <a:rPr lang="en-US" sz="2000" dirty="0"/>
              <a:t> and the remaining 7 percent to power distribution, lighting, and transformer costs.</a:t>
            </a:r>
          </a:p>
          <a:p>
            <a:pPr algn="just">
              <a:buFont typeface="Wingdings" pitchFamily="2" charset="2"/>
              <a:buChar char="Ø"/>
            </a:pPr>
            <a:r>
              <a:rPr lang="en-US" sz="2000" dirty="0"/>
              <a:t> Thus, about 60 percent of the cost to run a data center is allocated to management and maintenance. </a:t>
            </a:r>
          </a:p>
          <a:p>
            <a:pPr algn="just">
              <a:buFont typeface="Wingdings" pitchFamily="2" charset="2"/>
              <a:buChar char="Ø"/>
            </a:pPr>
            <a:r>
              <a:rPr lang="en-US" sz="2000" dirty="0"/>
              <a:t>The server purchase cost did not increase much with time. </a:t>
            </a:r>
          </a:p>
          <a:p>
            <a:pPr algn="just">
              <a:buFont typeface="Wingdings" pitchFamily="2" charset="2"/>
              <a:buChar char="Ø"/>
            </a:pPr>
            <a:r>
              <a:rPr lang="en-US" sz="2000" dirty="0"/>
              <a:t>The cost of electricity and cooling did increase from 5 percent to 14 percent in 15 years</a:t>
            </a:r>
          </a:p>
        </p:txBody>
      </p:sp>
    </p:spTree>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Department_header.jpg"/>
          <p:cNvPicPr>
            <a:picLocks noChangeAspect="1"/>
          </p:cNvPicPr>
          <p:nvPr/>
        </p:nvPicPr>
        <p:blipFill>
          <a:blip r:embed="rId2"/>
          <a:stretch>
            <a:fillRect/>
          </a:stretch>
        </p:blipFill>
        <p:spPr>
          <a:xfrm>
            <a:off x="152400" y="0"/>
            <a:ext cx="8991600" cy="1371600"/>
          </a:xfrm>
          <a:prstGeom prst="rect">
            <a:avLst/>
          </a:prstGeom>
        </p:spPr>
      </p:pic>
      <p:sp>
        <p:nvSpPr>
          <p:cNvPr id="3" name="Rectangle 2"/>
          <p:cNvSpPr/>
          <p:nvPr/>
        </p:nvSpPr>
        <p:spPr>
          <a:xfrm>
            <a:off x="228600" y="1143000"/>
            <a:ext cx="8458200" cy="5693866"/>
          </a:xfrm>
          <a:prstGeom prst="rect">
            <a:avLst/>
          </a:prstGeom>
        </p:spPr>
        <p:txBody>
          <a:bodyPr wrap="square">
            <a:spAutoFit/>
          </a:bodyPr>
          <a:lstStyle/>
          <a:p>
            <a:pPr algn="just"/>
            <a:r>
              <a:rPr lang="en-US" sz="2800" b="1" dirty="0">
                <a:latin typeface="Times New Roman" pitchFamily="18" charset="0"/>
                <a:cs typeface="Times New Roman" pitchFamily="18" charset="0"/>
              </a:rPr>
              <a:t>1.2.5.2 Low-Cost Design Philosophy</a:t>
            </a:r>
          </a:p>
          <a:p>
            <a:pPr algn="just">
              <a:buFont typeface="Wingdings" pitchFamily="2" charset="2"/>
              <a:buChar char="ü"/>
            </a:pPr>
            <a:r>
              <a:rPr lang="en-US" sz="2800" dirty="0">
                <a:latin typeface="Times New Roman" pitchFamily="18" charset="0"/>
                <a:cs typeface="Times New Roman" pitchFamily="18" charset="0"/>
              </a:rPr>
              <a:t>High-end switches or routers may be too cost-prohibitive for building data centers. </a:t>
            </a:r>
          </a:p>
          <a:p>
            <a:pPr algn="just">
              <a:buFont typeface="Wingdings" pitchFamily="2" charset="2"/>
              <a:buChar char="ü"/>
            </a:pPr>
            <a:r>
              <a:rPr lang="en-US" sz="2800" dirty="0">
                <a:latin typeface="Times New Roman" pitchFamily="18" charset="0"/>
                <a:cs typeface="Times New Roman" pitchFamily="18" charset="0"/>
              </a:rPr>
              <a:t>Thus, using high-bandwidth networks may not fit the economics of cloud computing. </a:t>
            </a:r>
          </a:p>
          <a:p>
            <a:pPr algn="just">
              <a:buFont typeface="Wingdings" pitchFamily="2" charset="2"/>
              <a:buChar char="ü"/>
            </a:pPr>
            <a:r>
              <a:rPr lang="en-US" sz="2800" dirty="0">
                <a:latin typeface="Times New Roman" pitchFamily="18" charset="0"/>
                <a:cs typeface="Times New Roman" pitchFamily="18" charset="0"/>
              </a:rPr>
              <a:t>Given a fixed budget, commodity switches and networks are more desirable in data centers.</a:t>
            </a:r>
          </a:p>
          <a:p>
            <a:pPr algn="just">
              <a:buFont typeface="Wingdings" pitchFamily="2" charset="2"/>
              <a:buChar char="ü"/>
            </a:pPr>
            <a:r>
              <a:rPr lang="en-US" sz="2800" dirty="0">
                <a:latin typeface="Times New Roman" pitchFamily="18" charset="0"/>
                <a:cs typeface="Times New Roman" pitchFamily="18" charset="0"/>
              </a:rPr>
              <a:t> Similarly, using commodity x86 servers is more desired over expensive mainframes. </a:t>
            </a:r>
          </a:p>
          <a:p>
            <a:pPr algn="just">
              <a:buFont typeface="Wingdings" pitchFamily="2" charset="2"/>
              <a:buChar char="ü"/>
            </a:pPr>
            <a:r>
              <a:rPr lang="en-US" sz="2800" dirty="0">
                <a:latin typeface="Times New Roman" pitchFamily="18" charset="0"/>
                <a:cs typeface="Times New Roman" pitchFamily="18" charset="0"/>
              </a:rPr>
              <a:t>The software layer handles network traffic balancing, fault tolerance, and expandability.</a:t>
            </a:r>
          </a:p>
          <a:p>
            <a:pPr algn="just">
              <a:buFont typeface="Wingdings" pitchFamily="2" charset="2"/>
              <a:buChar char="ü"/>
            </a:pPr>
            <a:r>
              <a:rPr lang="en-US" sz="2800" dirty="0">
                <a:latin typeface="Times New Roman" pitchFamily="18" charset="0"/>
                <a:cs typeface="Times New Roman" pitchFamily="18" charset="0"/>
              </a:rPr>
              <a:t> Currently, nearly all cloud computing data centers use Ethernet as their fundamental network technology.</a:t>
            </a:r>
          </a:p>
        </p:txBody>
      </p:sp>
    </p:spTree>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Department_header.jpg"/>
          <p:cNvPicPr>
            <a:picLocks noChangeAspect="1"/>
          </p:cNvPicPr>
          <p:nvPr/>
        </p:nvPicPr>
        <p:blipFill>
          <a:blip r:embed="rId2"/>
          <a:stretch>
            <a:fillRect/>
          </a:stretch>
        </p:blipFill>
        <p:spPr>
          <a:xfrm>
            <a:off x="152400" y="0"/>
            <a:ext cx="8991600" cy="1371600"/>
          </a:xfrm>
          <a:prstGeom prst="rect">
            <a:avLst/>
          </a:prstGeom>
        </p:spPr>
      </p:pic>
      <p:sp>
        <p:nvSpPr>
          <p:cNvPr id="5" name="Rectangle 4"/>
          <p:cNvSpPr/>
          <p:nvPr/>
        </p:nvSpPr>
        <p:spPr>
          <a:xfrm>
            <a:off x="457200" y="1371600"/>
            <a:ext cx="8382000" cy="5324535"/>
          </a:xfrm>
          <a:prstGeom prst="rect">
            <a:avLst/>
          </a:prstGeom>
        </p:spPr>
        <p:txBody>
          <a:bodyPr wrap="square">
            <a:spAutoFit/>
          </a:bodyPr>
          <a:lstStyle/>
          <a:p>
            <a:pPr algn="just"/>
            <a:r>
              <a:rPr lang="en-US" sz="2800" b="1" dirty="0">
                <a:latin typeface="Times New Roman" pitchFamily="18" charset="0"/>
                <a:cs typeface="Times New Roman" pitchFamily="18" charset="0"/>
              </a:rPr>
              <a:t>1.2.5.3 Convergence of Technologies</a:t>
            </a:r>
          </a:p>
          <a:p>
            <a:pPr algn="just"/>
            <a:r>
              <a:rPr lang="en-US" sz="2400" dirty="0">
                <a:latin typeface="Times New Roman" pitchFamily="18" charset="0"/>
                <a:cs typeface="Times New Roman" pitchFamily="18" charset="0"/>
              </a:rPr>
              <a:t>Essentially, cloud computing is enabled by the convergence of technologies in four areas:</a:t>
            </a:r>
          </a:p>
          <a:p>
            <a:pPr marL="457200" indent="-457200" algn="just">
              <a:buAutoNum type="arabicParenBoth"/>
            </a:pPr>
            <a:r>
              <a:rPr lang="en-US" sz="2400" b="1" i="1" dirty="0">
                <a:latin typeface="Times New Roman" pitchFamily="18" charset="0"/>
                <a:cs typeface="Times New Roman" pitchFamily="18" charset="0"/>
              </a:rPr>
              <a:t>Hard ware virtualization and multi-core chips</a:t>
            </a:r>
          </a:p>
          <a:p>
            <a:pPr marL="457200" indent="-457200" algn="just"/>
            <a:r>
              <a:rPr lang="en-US" sz="2400" dirty="0">
                <a:latin typeface="Times New Roman" pitchFamily="18" charset="0"/>
                <a:cs typeface="Times New Roman" pitchFamily="18" charset="0"/>
              </a:rPr>
              <a:t>enable the existence of dynamic configurations in the cloud. </a:t>
            </a:r>
          </a:p>
          <a:p>
            <a:pPr algn="just"/>
            <a:r>
              <a:rPr lang="en-US" sz="2400" b="1" i="1" dirty="0">
                <a:latin typeface="Times New Roman" pitchFamily="18" charset="0"/>
                <a:cs typeface="Times New Roman" pitchFamily="18" charset="0"/>
              </a:rPr>
              <a:t>(2) Utility and grid computing </a:t>
            </a:r>
          </a:p>
          <a:p>
            <a:pPr algn="just"/>
            <a:r>
              <a:rPr lang="en-US" sz="2400" dirty="0">
                <a:latin typeface="Times New Roman" pitchFamily="18" charset="0"/>
                <a:cs typeface="Times New Roman" pitchFamily="18" charset="0"/>
              </a:rPr>
              <a:t>lay the necessary foundation for computing clouds. </a:t>
            </a:r>
          </a:p>
          <a:p>
            <a:pPr algn="just"/>
            <a:r>
              <a:rPr lang="en-US" sz="2400" b="1" i="1" dirty="0">
                <a:latin typeface="Times New Roman" pitchFamily="18" charset="0"/>
                <a:cs typeface="Times New Roman" pitchFamily="18" charset="0"/>
              </a:rPr>
              <a:t>(3) SOA, Web 2.0, and WS </a:t>
            </a:r>
            <a:r>
              <a:rPr lang="en-US" sz="2400" b="1" i="1" dirty="0" err="1">
                <a:latin typeface="Times New Roman" pitchFamily="18" charset="0"/>
                <a:cs typeface="Times New Roman" pitchFamily="18" charset="0"/>
              </a:rPr>
              <a:t>mashups</a:t>
            </a:r>
            <a:endParaRPr lang="en-US" sz="2400" b="1" i="1" dirty="0">
              <a:latin typeface="Times New Roman" pitchFamily="18" charset="0"/>
              <a:cs typeface="Times New Roman" pitchFamily="18" charset="0"/>
            </a:endParaRPr>
          </a:p>
          <a:p>
            <a:pPr algn="just"/>
            <a:r>
              <a:rPr lang="en-US" sz="2400" dirty="0">
                <a:latin typeface="Times New Roman" pitchFamily="18" charset="0"/>
                <a:cs typeface="Times New Roman" pitchFamily="18" charset="0"/>
              </a:rPr>
              <a:t>are pushing the cloud another step forward. Finally, achievements in autonomic computing and automated data center operations contribute to the rise of cloud computing.</a:t>
            </a:r>
          </a:p>
          <a:p>
            <a:pPr algn="just"/>
            <a:r>
              <a:rPr lang="en-US" sz="2400" b="1" i="1" dirty="0">
                <a:latin typeface="Times New Roman" pitchFamily="18" charset="0"/>
                <a:cs typeface="Times New Roman" pitchFamily="18" charset="0"/>
              </a:rPr>
              <a:t>(4) </a:t>
            </a:r>
            <a:r>
              <a:rPr lang="en-US" sz="2400" b="1" i="1" dirty="0" err="1">
                <a:latin typeface="Times New Roman" pitchFamily="18" charset="0"/>
                <a:cs typeface="Times New Roman" pitchFamily="18" charset="0"/>
              </a:rPr>
              <a:t>Atonomic</a:t>
            </a:r>
            <a:r>
              <a:rPr lang="en-US" sz="2400" b="1" i="1" dirty="0">
                <a:latin typeface="Times New Roman" pitchFamily="18" charset="0"/>
                <a:cs typeface="Times New Roman" pitchFamily="18" charset="0"/>
              </a:rPr>
              <a:t> computing and data center automation. </a:t>
            </a:r>
          </a:p>
          <a:p>
            <a:pPr algn="just"/>
            <a:r>
              <a:rPr lang="en-US" sz="2400" dirty="0">
                <a:latin typeface="Times New Roman" pitchFamily="18" charset="0"/>
                <a:cs typeface="Times New Roman" pitchFamily="18" charset="0"/>
              </a:rPr>
              <a:t>contribute to the rise of cloud computing</a:t>
            </a:r>
          </a:p>
          <a:p>
            <a:pPr algn="just"/>
            <a:r>
              <a:rPr lang="en-US" sz="2400" dirty="0">
                <a:latin typeface="Times New Roman" pitchFamily="18" charset="0"/>
                <a:cs typeface="Times New Roman" pitchFamily="18" charset="0"/>
              </a:rPr>
              <a:t> </a:t>
            </a:r>
          </a:p>
        </p:txBody>
      </p:sp>
    </p:spTree>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Department_header.jpg"/>
          <p:cNvPicPr>
            <a:picLocks noChangeAspect="1"/>
          </p:cNvPicPr>
          <p:nvPr/>
        </p:nvPicPr>
        <p:blipFill>
          <a:blip r:embed="rId2"/>
          <a:stretch>
            <a:fillRect/>
          </a:stretch>
        </p:blipFill>
        <p:spPr>
          <a:xfrm>
            <a:off x="152400" y="0"/>
            <a:ext cx="8991600" cy="1371600"/>
          </a:xfrm>
          <a:prstGeom prst="rect">
            <a:avLst/>
          </a:prstGeom>
        </p:spPr>
      </p:pic>
      <p:sp>
        <p:nvSpPr>
          <p:cNvPr id="3" name="Rectangle 2"/>
          <p:cNvSpPr/>
          <p:nvPr/>
        </p:nvSpPr>
        <p:spPr>
          <a:xfrm>
            <a:off x="152400" y="1219200"/>
            <a:ext cx="8534400" cy="5693866"/>
          </a:xfrm>
          <a:prstGeom prst="rect">
            <a:avLst/>
          </a:prstGeom>
        </p:spPr>
        <p:txBody>
          <a:bodyPr wrap="square">
            <a:spAutoFit/>
          </a:bodyPr>
          <a:lstStyle/>
          <a:p>
            <a:pPr algn="just">
              <a:buFont typeface="Wingdings" pitchFamily="2" charset="2"/>
              <a:buChar char="§"/>
            </a:pPr>
            <a:r>
              <a:rPr lang="en-US" sz="2800" dirty="0"/>
              <a:t>Jim Gray once posted the following question: “</a:t>
            </a:r>
            <a:r>
              <a:rPr lang="en-US" sz="2800" b="1" i="1" dirty="0"/>
              <a:t>Science faces a data deluge. How to manage and analyze information?”</a:t>
            </a:r>
            <a:r>
              <a:rPr lang="en-US" sz="2800" dirty="0"/>
              <a:t> This implies that science and our society face the same challenge of data deluge. </a:t>
            </a:r>
          </a:p>
          <a:p>
            <a:pPr algn="just">
              <a:buFont typeface="Wingdings" pitchFamily="2" charset="2"/>
              <a:buChar char="§"/>
            </a:pPr>
            <a:r>
              <a:rPr lang="en-US" sz="2800" dirty="0"/>
              <a:t>Data comes from sensors, lab experiments, simulations, individual archives, and the web in all scales and formats. Preservation, movement, and access of massive data sets require generic tools supporting high-performance, scalable file systems, databases, algorithms, workflows, and visualization. </a:t>
            </a:r>
          </a:p>
          <a:p>
            <a:pPr algn="just">
              <a:buFont typeface="Wingdings" pitchFamily="2" charset="2"/>
              <a:buChar char="§"/>
            </a:pPr>
            <a:r>
              <a:rPr lang="en-US" sz="2800" dirty="0"/>
              <a:t>With science becoming data-centric, a new paradigm of scientific discovery is becoming based on data-intensive technologies.</a:t>
            </a:r>
          </a:p>
        </p:txBody>
      </p:sp>
    </p:spTree>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Department_header.jpg"/>
          <p:cNvPicPr>
            <a:picLocks noChangeAspect="1"/>
          </p:cNvPicPr>
          <p:nvPr/>
        </p:nvPicPr>
        <p:blipFill>
          <a:blip r:embed="rId2"/>
          <a:stretch>
            <a:fillRect/>
          </a:stretch>
        </p:blipFill>
        <p:spPr>
          <a:xfrm>
            <a:off x="152400" y="0"/>
            <a:ext cx="8991600" cy="1371600"/>
          </a:xfrm>
          <a:prstGeom prst="rect">
            <a:avLst/>
          </a:prstGeom>
        </p:spPr>
      </p:pic>
      <p:sp>
        <p:nvSpPr>
          <p:cNvPr id="6" name="Rectangle 5"/>
          <p:cNvSpPr/>
          <p:nvPr/>
        </p:nvSpPr>
        <p:spPr>
          <a:xfrm>
            <a:off x="152400" y="1371600"/>
            <a:ext cx="8991600" cy="3970318"/>
          </a:xfrm>
          <a:prstGeom prst="rect">
            <a:avLst/>
          </a:prstGeom>
        </p:spPr>
        <p:txBody>
          <a:bodyPr wrap="square">
            <a:spAutoFit/>
          </a:bodyPr>
          <a:lstStyle/>
          <a:p>
            <a:pPr algn="just">
              <a:buFont typeface="Wingdings" pitchFamily="2" charset="2"/>
              <a:buChar char="q"/>
            </a:pPr>
            <a:r>
              <a:rPr lang="en-US" sz="2800" dirty="0"/>
              <a:t>On January 11, 2007, the Computer Science and Telecommunication Board (CSTB) recommended </a:t>
            </a:r>
            <a:r>
              <a:rPr lang="en-US" sz="2800" i="1" dirty="0"/>
              <a:t>fostering tools for data capture, data creation, and data analysis</a:t>
            </a:r>
            <a:r>
              <a:rPr lang="en-US" sz="2800" dirty="0"/>
              <a:t>.</a:t>
            </a:r>
          </a:p>
          <a:p>
            <a:pPr algn="just">
              <a:buFont typeface="Wingdings" pitchFamily="2" charset="2"/>
              <a:buChar char="q"/>
            </a:pPr>
            <a:r>
              <a:rPr lang="en-US" sz="2800" dirty="0"/>
              <a:t> A cycle of interaction exists among four technical areas. </a:t>
            </a:r>
          </a:p>
          <a:p>
            <a:pPr algn="just">
              <a:buFont typeface="Wingdings" pitchFamily="2" charset="2"/>
              <a:buChar char="q"/>
            </a:pPr>
            <a:r>
              <a:rPr lang="en-US" sz="2800" dirty="0"/>
              <a:t>First, cloud technology is driven by a surge of interest in data deluge. Also, cloud computing impacts e-science greatly, which explores </a:t>
            </a:r>
            <a:r>
              <a:rPr lang="en-US" sz="2800" b="1" i="1" dirty="0" err="1"/>
              <a:t>multicore</a:t>
            </a:r>
            <a:r>
              <a:rPr lang="en-US" sz="2800" b="1" i="1" dirty="0"/>
              <a:t> and parallel computing </a:t>
            </a:r>
            <a:r>
              <a:rPr lang="en-US" sz="2800" dirty="0"/>
              <a:t>technologies.</a:t>
            </a:r>
          </a:p>
          <a:p>
            <a:pPr algn="just">
              <a:buFont typeface="Wingdings" pitchFamily="2" charset="2"/>
              <a:buChar char="q"/>
            </a:pPr>
            <a:r>
              <a:rPr lang="en-US" sz="2800" dirty="0"/>
              <a:t> These two hot areas enable the buildup of data deluge. </a:t>
            </a:r>
          </a:p>
        </p:txBody>
      </p:sp>
    </p:spTree>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Department_header.jpg"/>
          <p:cNvPicPr>
            <a:picLocks noChangeAspect="1"/>
          </p:cNvPicPr>
          <p:nvPr/>
        </p:nvPicPr>
        <p:blipFill>
          <a:blip r:embed="rId2"/>
          <a:stretch>
            <a:fillRect/>
          </a:stretch>
        </p:blipFill>
        <p:spPr>
          <a:xfrm>
            <a:off x="152400" y="0"/>
            <a:ext cx="8991600" cy="1371600"/>
          </a:xfrm>
          <a:prstGeom prst="rect">
            <a:avLst/>
          </a:prstGeom>
        </p:spPr>
      </p:pic>
      <p:sp>
        <p:nvSpPr>
          <p:cNvPr id="3" name="Rectangle 2"/>
          <p:cNvSpPr/>
          <p:nvPr/>
        </p:nvSpPr>
        <p:spPr>
          <a:xfrm>
            <a:off x="304800" y="1143000"/>
            <a:ext cx="8686800" cy="4401205"/>
          </a:xfrm>
          <a:prstGeom prst="rect">
            <a:avLst/>
          </a:prstGeom>
        </p:spPr>
        <p:txBody>
          <a:bodyPr wrap="square">
            <a:spAutoFit/>
          </a:bodyPr>
          <a:lstStyle/>
          <a:p>
            <a:pPr algn="just">
              <a:buFont typeface="Wingdings" pitchFamily="2" charset="2"/>
              <a:buChar char="ü"/>
            </a:pPr>
            <a:r>
              <a:rPr lang="en-US" sz="2800" dirty="0"/>
              <a:t>By linking computer science and technologies with scientists, a spectrum of e-science or e-research applications in biology, chemistry, physics, the social sciences, and the humanities has generated new insights from interdisciplinary activities.</a:t>
            </a:r>
          </a:p>
          <a:p>
            <a:pPr algn="just">
              <a:buFont typeface="Wingdings" pitchFamily="2" charset="2"/>
              <a:buChar char="ü"/>
            </a:pPr>
            <a:r>
              <a:rPr lang="en-US" sz="2800" dirty="0"/>
              <a:t> Cloud computing is a transformative approach as it promises much more than a data center model. </a:t>
            </a:r>
          </a:p>
          <a:p>
            <a:pPr algn="just">
              <a:buFont typeface="Wingdings" pitchFamily="2" charset="2"/>
              <a:buChar char="ü"/>
            </a:pPr>
            <a:r>
              <a:rPr lang="en-US" sz="2800" dirty="0"/>
              <a:t>It fundamentally changes how we interact with information. The cloud provides services on demand at the infrastructure, platform, or software level. </a:t>
            </a:r>
          </a:p>
        </p:txBody>
      </p:sp>
    </p:spTree>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Department_header.jpg"/>
          <p:cNvPicPr>
            <a:picLocks noChangeAspect="1"/>
          </p:cNvPicPr>
          <p:nvPr/>
        </p:nvPicPr>
        <p:blipFill>
          <a:blip r:embed="rId2"/>
          <a:stretch>
            <a:fillRect/>
          </a:stretch>
        </p:blipFill>
        <p:spPr>
          <a:xfrm>
            <a:off x="152400" y="0"/>
            <a:ext cx="8991600" cy="1371600"/>
          </a:xfrm>
          <a:prstGeom prst="rect">
            <a:avLst/>
          </a:prstGeom>
        </p:spPr>
      </p:pic>
      <p:sp>
        <p:nvSpPr>
          <p:cNvPr id="3" name="Rectangle 2"/>
          <p:cNvSpPr/>
          <p:nvPr/>
        </p:nvSpPr>
        <p:spPr>
          <a:xfrm>
            <a:off x="152400" y="1219200"/>
            <a:ext cx="8382000" cy="2954655"/>
          </a:xfrm>
          <a:prstGeom prst="rect">
            <a:avLst/>
          </a:prstGeom>
        </p:spPr>
        <p:txBody>
          <a:bodyPr wrap="square">
            <a:spAutoFit/>
          </a:bodyPr>
          <a:lstStyle/>
          <a:p>
            <a:pPr algn="just">
              <a:buFont typeface="Wingdings" pitchFamily="2" charset="2"/>
              <a:buChar char="ü"/>
            </a:pPr>
            <a:r>
              <a:rPr lang="en-US" sz="2800" dirty="0"/>
              <a:t>At the platform level, </a:t>
            </a:r>
            <a:r>
              <a:rPr lang="en-US" sz="2800" dirty="0" err="1"/>
              <a:t>MapReduce</a:t>
            </a:r>
            <a:r>
              <a:rPr lang="en-US" sz="2800" dirty="0"/>
              <a:t> offers a new programming model that transparently handles data parallelism with natural fault tolerance capability. </a:t>
            </a:r>
            <a:endParaRPr lang="en-US" sz="2800" dirty="0">
              <a:latin typeface="Times New Roman" pitchFamily="18" charset="0"/>
              <a:cs typeface="Times New Roman" pitchFamily="18" charset="0"/>
            </a:endParaRPr>
          </a:p>
          <a:p>
            <a:pPr algn="just">
              <a:buFont typeface="Wingdings" pitchFamily="2" charset="2"/>
              <a:buChar char="ü"/>
            </a:pPr>
            <a:r>
              <a:rPr lang="en-US" sz="2800" dirty="0">
                <a:latin typeface="Times New Roman" pitchFamily="18" charset="0"/>
                <a:cs typeface="Times New Roman" pitchFamily="18" charset="0"/>
              </a:rPr>
              <a:t>Iterative </a:t>
            </a:r>
            <a:r>
              <a:rPr lang="en-US" sz="2800" dirty="0" err="1">
                <a:latin typeface="Times New Roman" pitchFamily="18" charset="0"/>
                <a:cs typeface="Times New Roman" pitchFamily="18" charset="0"/>
              </a:rPr>
              <a:t>MapReduce</a:t>
            </a:r>
            <a:r>
              <a:rPr lang="en-US" sz="2800" dirty="0">
                <a:latin typeface="Times New Roman" pitchFamily="18" charset="0"/>
                <a:cs typeface="Times New Roman" pitchFamily="18" charset="0"/>
              </a:rPr>
              <a:t> extends </a:t>
            </a:r>
            <a:r>
              <a:rPr lang="en-US" sz="2800" dirty="0" err="1">
                <a:latin typeface="Times New Roman" pitchFamily="18" charset="0"/>
                <a:cs typeface="Times New Roman" pitchFamily="18" charset="0"/>
              </a:rPr>
              <a:t>MapReduce</a:t>
            </a:r>
            <a:r>
              <a:rPr lang="en-US" sz="2800" dirty="0">
                <a:latin typeface="Times New Roman" pitchFamily="18" charset="0"/>
                <a:cs typeface="Times New Roman" pitchFamily="18" charset="0"/>
              </a:rPr>
              <a:t> to support a broader range of data mining algorithms commonly used in scientific applications.</a:t>
            </a:r>
          </a:p>
          <a:p>
            <a:pPr algn="just"/>
            <a:endParaRPr lang="en-US" dirty="0"/>
          </a:p>
        </p:txBody>
      </p:sp>
    </p:spTree>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Department_header.jpg"/>
          <p:cNvPicPr>
            <a:picLocks noChangeAspect="1"/>
          </p:cNvPicPr>
          <p:nvPr/>
        </p:nvPicPr>
        <p:blipFill>
          <a:blip r:embed="rId2"/>
          <a:stretch>
            <a:fillRect/>
          </a:stretch>
        </p:blipFill>
        <p:spPr>
          <a:xfrm>
            <a:off x="152400" y="0"/>
            <a:ext cx="8991600" cy="1371600"/>
          </a:xfrm>
          <a:prstGeom prst="rect">
            <a:avLst/>
          </a:prstGeom>
        </p:spPr>
      </p:pic>
      <p:sp>
        <p:nvSpPr>
          <p:cNvPr id="3" name="Rectangle 2"/>
          <p:cNvSpPr/>
          <p:nvPr/>
        </p:nvSpPr>
        <p:spPr>
          <a:xfrm>
            <a:off x="228600" y="1219201"/>
            <a:ext cx="8534400" cy="5509200"/>
          </a:xfrm>
          <a:prstGeom prst="rect">
            <a:avLst/>
          </a:prstGeom>
        </p:spPr>
        <p:txBody>
          <a:bodyPr wrap="square">
            <a:spAutoFit/>
          </a:bodyPr>
          <a:lstStyle/>
          <a:p>
            <a:r>
              <a:rPr lang="en-US" sz="3200" b="1" dirty="0"/>
              <a:t>1.3 SYSTEM MODELS FOR DISTRIBUTED AND CLOUD COMPUTING</a:t>
            </a:r>
          </a:p>
          <a:p>
            <a:pPr algn="just">
              <a:buFont typeface="Wingdings" pitchFamily="2" charset="2"/>
              <a:buChar char="ü"/>
            </a:pPr>
            <a:r>
              <a:rPr lang="en-US" sz="2400" dirty="0"/>
              <a:t>Distributed and cloud computing systems are built over a large number of autonomous computer nodes. </a:t>
            </a:r>
          </a:p>
          <a:p>
            <a:pPr algn="just">
              <a:buFont typeface="Wingdings" pitchFamily="2" charset="2"/>
              <a:buChar char="ü"/>
            </a:pPr>
            <a:r>
              <a:rPr lang="en-US" sz="2400" dirty="0"/>
              <a:t>These node machines are interconnected by </a:t>
            </a:r>
            <a:r>
              <a:rPr lang="en-US" sz="2400" dirty="0" err="1"/>
              <a:t>SANs,LANs,or</a:t>
            </a:r>
            <a:r>
              <a:rPr lang="en-US" sz="2400" dirty="0"/>
              <a:t> WANs in a hierarchical manner.</a:t>
            </a:r>
          </a:p>
          <a:p>
            <a:pPr algn="just">
              <a:buFont typeface="Wingdings" pitchFamily="2" charset="2"/>
              <a:buChar char="ü"/>
            </a:pPr>
            <a:r>
              <a:rPr lang="en-US" sz="2400" dirty="0"/>
              <a:t>With today’s networking technology, a few LAN switches can easily connect hundreds of machines as a working cluster. </a:t>
            </a:r>
          </a:p>
          <a:p>
            <a:pPr algn="just">
              <a:buFont typeface="Wingdings" pitchFamily="2" charset="2"/>
              <a:buChar char="ü"/>
            </a:pPr>
            <a:r>
              <a:rPr lang="en-US" sz="2400" dirty="0"/>
              <a:t>A WAN can connect many local clusters to form a very large cluster of clusters. </a:t>
            </a:r>
          </a:p>
          <a:p>
            <a:pPr algn="just">
              <a:buFont typeface="Wingdings" pitchFamily="2" charset="2"/>
              <a:buChar char="ü"/>
            </a:pPr>
            <a:r>
              <a:rPr lang="en-US" sz="2400" dirty="0"/>
              <a:t>In this sense, one can build a massive system with millions of computers connected to edge </a:t>
            </a:r>
            <a:r>
              <a:rPr lang="en-US" sz="2400" dirty="0" err="1"/>
              <a:t>networks.Massive</a:t>
            </a:r>
            <a:r>
              <a:rPr lang="en-US" sz="2400" dirty="0"/>
              <a:t> systems are considered highly scalable, and can reach web-scale connectivity, either physically or logically. </a:t>
            </a:r>
          </a:p>
        </p:txBody>
      </p:sp>
    </p:spTree>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Department_header.jpg"/>
          <p:cNvPicPr>
            <a:picLocks noChangeAspect="1"/>
          </p:cNvPicPr>
          <p:nvPr/>
        </p:nvPicPr>
        <p:blipFill>
          <a:blip r:embed="rId2"/>
          <a:stretch>
            <a:fillRect/>
          </a:stretch>
        </p:blipFill>
        <p:spPr>
          <a:xfrm>
            <a:off x="152400" y="0"/>
            <a:ext cx="8991600" cy="1371600"/>
          </a:xfrm>
          <a:prstGeom prst="rect">
            <a:avLst/>
          </a:prstGeom>
        </p:spPr>
      </p:pic>
      <p:sp>
        <p:nvSpPr>
          <p:cNvPr id="3" name="Rectangle 2"/>
          <p:cNvSpPr/>
          <p:nvPr/>
        </p:nvSpPr>
        <p:spPr>
          <a:xfrm>
            <a:off x="0" y="1295400"/>
            <a:ext cx="9144000" cy="5262979"/>
          </a:xfrm>
          <a:prstGeom prst="rect">
            <a:avLst/>
          </a:prstGeom>
        </p:spPr>
        <p:txBody>
          <a:bodyPr wrap="square">
            <a:spAutoFit/>
          </a:bodyPr>
          <a:lstStyle/>
          <a:p>
            <a:r>
              <a:rPr lang="en-US" sz="2800" dirty="0">
                <a:latin typeface="Times New Roman" pitchFamily="18" charset="0"/>
                <a:cs typeface="Times New Roman" pitchFamily="18" charset="0"/>
              </a:rPr>
              <a:t>Massive systems are classified into four groups:</a:t>
            </a:r>
          </a:p>
          <a:p>
            <a:pPr marL="514350" indent="-514350">
              <a:buFont typeface="+mj-lt"/>
              <a:buAutoNum type="arabicPeriod"/>
            </a:pPr>
            <a:r>
              <a:rPr lang="en-US" sz="2800" dirty="0">
                <a:latin typeface="Times New Roman" pitchFamily="18" charset="0"/>
                <a:cs typeface="Times New Roman" pitchFamily="18" charset="0"/>
              </a:rPr>
              <a:t>Clusters</a:t>
            </a:r>
          </a:p>
          <a:p>
            <a:pPr marL="514350" indent="-514350">
              <a:buFont typeface="+mj-lt"/>
              <a:buAutoNum type="arabicPeriod"/>
            </a:pPr>
            <a:r>
              <a:rPr lang="en-US" sz="2800" dirty="0">
                <a:latin typeface="Times New Roman" pitchFamily="18" charset="0"/>
                <a:cs typeface="Times New Roman" pitchFamily="18" charset="0"/>
              </a:rPr>
              <a:t>P2P networks</a:t>
            </a:r>
          </a:p>
          <a:p>
            <a:pPr marL="514350" indent="-514350">
              <a:buFont typeface="+mj-lt"/>
              <a:buAutoNum type="arabicPeriod"/>
            </a:pPr>
            <a:r>
              <a:rPr lang="en-US" sz="2800" dirty="0">
                <a:latin typeface="Times New Roman" pitchFamily="18" charset="0"/>
                <a:cs typeface="Times New Roman" pitchFamily="18" charset="0"/>
              </a:rPr>
              <a:t>Computing grids,</a:t>
            </a:r>
          </a:p>
          <a:p>
            <a:pPr marL="514350" indent="-514350">
              <a:buFont typeface="+mj-lt"/>
              <a:buAutoNum type="arabicPeriod"/>
            </a:pPr>
            <a:r>
              <a:rPr lang="en-US" sz="2800" dirty="0">
                <a:latin typeface="Times New Roman" pitchFamily="18" charset="0"/>
                <a:cs typeface="Times New Roman" pitchFamily="18" charset="0"/>
              </a:rPr>
              <a:t>Internet clouds . </a:t>
            </a:r>
          </a:p>
          <a:p>
            <a:pPr algn="just">
              <a:buFont typeface="Wingdings" pitchFamily="2" charset="2"/>
              <a:buChar char="ü"/>
            </a:pPr>
            <a:r>
              <a:rPr lang="en-US" sz="2800" dirty="0">
                <a:latin typeface="Times New Roman" pitchFamily="18" charset="0"/>
                <a:cs typeface="Times New Roman" pitchFamily="18" charset="0"/>
              </a:rPr>
              <a:t>In terms of node number, these four system classes may involve hundreds, thousands, or even millions of computers as participating nodes.</a:t>
            </a:r>
          </a:p>
          <a:p>
            <a:pPr algn="just">
              <a:buFont typeface="Wingdings" pitchFamily="2" charset="2"/>
              <a:buChar char="ü"/>
            </a:pPr>
            <a:r>
              <a:rPr lang="en-US" sz="2800" dirty="0">
                <a:latin typeface="Times New Roman" pitchFamily="18" charset="0"/>
                <a:cs typeface="Times New Roman" pitchFamily="18" charset="0"/>
              </a:rPr>
              <a:t>These machines work collectively, cooperatively, or collaboratively at various levels.</a:t>
            </a:r>
          </a:p>
          <a:p>
            <a:pPr algn="just">
              <a:buFont typeface="Wingdings" pitchFamily="2" charset="2"/>
              <a:buChar char="ü"/>
            </a:pPr>
            <a:r>
              <a:rPr lang="en-US" sz="2800" dirty="0">
                <a:latin typeface="Times New Roman" pitchFamily="18" charset="0"/>
                <a:cs typeface="Times New Roman" pitchFamily="18" charset="0"/>
              </a:rPr>
              <a:t>The table entries characterize these four system classes in various technical and application aspects.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Department_header.jpg"/>
          <p:cNvPicPr>
            <a:picLocks noGrp="1" noChangeAspect="1"/>
          </p:cNvPicPr>
          <p:nvPr>
            <p:ph idx="1"/>
          </p:nvPr>
        </p:nvPicPr>
        <p:blipFill>
          <a:blip r:embed="rId3"/>
          <a:stretch>
            <a:fillRect/>
          </a:stretch>
        </p:blipFill>
        <p:spPr>
          <a:xfrm>
            <a:off x="0" y="228600"/>
            <a:ext cx="8915400" cy="1428750"/>
          </a:xfrm>
        </p:spPr>
      </p:pic>
      <p:sp>
        <p:nvSpPr>
          <p:cNvPr id="3" name="Rectangle 2"/>
          <p:cNvSpPr/>
          <p:nvPr/>
        </p:nvSpPr>
        <p:spPr>
          <a:xfrm>
            <a:off x="457200" y="1752600"/>
            <a:ext cx="8305800" cy="4493538"/>
          </a:xfrm>
          <a:prstGeom prst="rect">
            <a:avLst/>
          </a:prstGeom>
        </p:spPr>
        <p:txBody>
          <a:bodyPr wrap="square">
            <a:spAutoFit/>
          </a:bodyPr>
          <a:lstStyle/>
          <a:p>
            <a:pPr algn="just"/>
            <a:r>
              <a:rPr lang="en-US" sz="2200" b="1" dirty="0"/>
              <a:t>1.1.1.3 High-Throughput Computing </a:t>
            </a:r>
          </a:p>
          <a:p>
            <a:pPr algn="just">
              <a:buFont typeface="Wingdings" pitchFamily="2" charset="2"/>
              <a:buChar char="q"/>
            </a:pPr>
            <a:r>
              <a:rPr lang="en-US" sz="2200" dirty="0"/>
              <a:t>The development of market-oriented high-end computing systems is undergoing a strategic change from an HPC paradigm to an HTC paradigm.</a:t>
            </a:r>
          </a:p>
          <a:p>
            <a:pPr algn="just">
              <a:buFont typeface="Wingdings" pitchFamily="2" charset="2"/>
              <a:buChar char="q"/>
            </a:pPr>
            <a:r>
              <a:rPr lang="en-US" sz="2200" dirty="0"/>
              <a:t> This HTC paradigm pays more attention to </a:t>
            </a:r>
            <a:r>
              <a:rPr lang="en-US" sz="2200" b="1" dirty="0"/>
              <a:t>high-flux computing. </a:t>
            </a:r>
          </a:p>
          <a:p>
            <a:pPr algn="just">
              <a:buFont typeface="Wingdings" pitchFamily="2" charset="2"/>
              <a:buChar char="q"/>
            </a:pPr>
            <a:r>
              <a:rPr lang="en-US" sz="2200" dirty="0"/>
              <a:t>The main application for high-flux computing is in Internet searches and web services by millions or more users simultaneously.</a:t>
            </a:r>
          </a:p>
          <a:p>
            <a:pPr algn="just">
              <a:buFont typeface="Wingdings" pitchFamily="2" charset="2"/>
              <a:buChar char="q"/>
            </a:pPr>
            <a:r>
              <a:rPr lang="en-US" sz="2200" dirty="0"/>
              <a:t> The performance goal thus shifts to measure high throughput or the number of tasks completed per unit of time. </a:t>
            </a:r>
          </a:p>
          <a:p>
            <a:pPr algn="just">
              <a:buFont typeface="Wingdings" pitchFamily="2" charset="2"/>
              <a:buChar char="q"/>
            </a:pPr>
            <a:r>
              <a:rPr lang="en-US" sz="2200" dirty="0"/>
              <a:t>HTC technology needs to not only improve in terms of batch processing speed, but also address the acute problems of cost, energy savings, security, and reliability at many data and enterprise computing centers. </a:t>
            </a:r>
          </a:p>
        </p:txBody>
      </p:sp>
    </p:spTree>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Department_header.jpg"/>
          <p:cNvPicPr>
            <a:picLocks noChangeAspect="1"/>
          </p:cNvPicPr>
          <p:nvPr/>
        </p:nvPicPr>
        <p:blipFill>
          <a:blip r:embed="rId2"/>
          <a:stretch>
            <a:fillRect/>
          </a:stretch>
        </p:blipFill>
        <p:spPr>
          <a:xfrm>
            <a:off x="152400" y="0"/>
            <a:ext cx="8991600" cy="1371600"/>
          </a:xfrm>
          <a:prstGeom prst="rect">
            <a:avLst/>
          </a:prstGeom>
        </p:spPr>
      </p:pic>
      <p:pic>
        <p:nvPicPr>
          <p:cNvPr id="1026" name="Picture 2"/>
          <p:cNvPicPr>
            <a:picLocks noChangeAspect="1" noChangeArrowheads="1"/>
          </p:cNvPicPr>
          <p:nvPr/>
        </p:nvPicPr>
        <p:blipFill>
          <a:blip r:embed="rId3"/>
          <a:srcRect/>
          <a:stretch>
            <a:fillRect/>
          </a:stretch>
        </p:blipFill>
        <p:spPr bwMode="auto">
          <a:xfrm>
            <a:off x="381000" y="1219200"/>
            <a:ext cx="8382000" cy="5638800"/>
          </a:xfrm>
          <a:prstGeom prst="rect">
            <a:avLst/>
          </a:prstGeom>
          <a:noFill/>
          <a:ln w="9525">
            <a:noFill/>
            <a:miter lim="800000"/>
            <a:headEnd/>
            <a:tailEnd/>
          </a:ln>
          <a:effectLst/>
        </p:spPr>
      </p:pic>
    </p:spTree>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Department_header.jpg"/>
          <p:cNvPicPr>
            <a:picLocks noChangeAspect="1"/>
          </p:cNvPicPr>
          <p:nvPr/>
        </p:nvPicPr>
        <p:blipFill>
          <a:blip r:embed="rId2"/>
          <a:stretch>
            <a:fillRect/>
          </a:stretch>
        </p:blipFill>
        <p:spPr>
          <a:xfrm>
            <a:off x="152400" y="0"/>
            <a:ext cx="8991600" cy="1371600"/>
          </a:xfrm>
          <a:prstGeom prst="rect">
            <a:avLst/>
          </a:prstGeom>
        </p:spPr>
      </p:pic>
      <p:sp>
        <p:nvSpPr>
          <p:cNvPr id="3" name="Rectangle 2"/>
          <p:cNvSpPr/>
          <p:nvPr/>
        </p:nvSpPr>
        <p:spPr>
          <a:xfrm>
            <a:off x="228600" y="1371600"/>
            <a:ext cx="8915400" cy="4893647"/>
          </a:xfrm>
          <a:prstGeom prst="rect">
            <a:avLst/>
          </a:prstGeom>
        </p:spPr>
        <p:txBody>
          <a:bodyPr wrap="square">
            <a:spAutoFit/>
          </a:bodyPr>
          <a:lstStyle/>
          <a:p>
            <a:pPr algn="just">
              <a:buFont typeface="Wingdings" pitchFamily="2" charset="2"/>
              <a:buChar char="ü"/>
            </a:pPr>
            <a:r>
              <a:rPr lang="en-US" sz="2600" dirty="0"/>
              <a:t>From the application perspective, </a:t>
            </a:r>
            <a:r>
              <a:rPr lang="en-US" sz="2600" b="1" dirty="0"/>
              <a:t>clusters</a:t>
            </a:r>
            <a:r>
              <a:rPr lang="en-US" sz="2600" dirty="0"/>
              <a:t> are most popular in supercomputing applications.  </a:t>
            </a:r>
          </a:p>
          <a:p>
            <a:pPr algn="just">
              <a:buFont typeface="Wingdings" pitchFamily="2" charset="2"/>
              <a:buChar char="ü"/>
            </a:pPr>
            <a:r>
              <a:rPr lang="en-US" sz="2600" dirty="0"/>
              <a:t>It is fair to say that clusters have laid the necessary foundation for building large-scale grids and clouds.</a:t>
            </a:r>
          </a:p>
          <a:p>
            <a:pPr algn="just">
              <a:buFont typeface="Wingdings" pitchFamily="2" charset="2"/>
              <a:buChar char="ü"/>
            </a:pPr>
            <a:r>
              <a:rPr lang="en-US" sz="2600" b="1" dirty="0"/>
              <a:t>P2P networks </a:t>
            </a:r>
            <a:r>
              <a:rPr lang="en-US" sz="2600" dirty="0"/>
              <a:t>appeal most to business applications. However, the content industry was reluctant to accept P2P technology for lack of copyright protection in ad hoc networks. </a:t>
            </a:r>
          </a:p>
          <a:p>
            <a:pPr algn="just">
              <a:buFont typeface="Wingdings" pitchFamily="2" charset="2"/>
              <a:buChar char="ü"/>
            </a:pPr>
            <a:r>
              <a:rPr lang="en-US" sz="2600" dirty="0"/>
              <a:t>Many </a:t>
            </a:r>
            <a:r>
              <a:rPr lang="en-US" sz="2600" b="1" dirty="0"/>
              <a:t>national grids </a:t>
            </a:r>
            <a:r>
              <a:rPr lang="en-US" sz="2600" dirty="0"/>
              <a:t>built in the past decade were underutilized for lack of reliable middleware or well-coded applications. </a:t>
            </a:r>
          </a:p>
          <a:p>
            <a:pPr algn="just">
              <a:buFont typeface="Wingdings" pitchFamily="2" charset="2"/>
              <a:buChar char="ü"/>
            </a:pPr>
            <a:r>
              <a:rPr lang="en-US" sz="2600" dirty="0"/>
              <a:t>Potential advantages of </a:t>
            </a:r>
            <a:r>
              <a:rPr lang="en-US" sz="2600" b="1" dirty="0"/>
              <a:t>cloud computing </a:t>
            </a:r>
            <a:r>
              <a:rPr lang="en-US" sz="2600" dirty="0"/>
              <a:t>include its low cost and simplicity for both providers and users.</a:t>
            </a:r>
          </a:p>
        </p:txBody>
      </p:sp>
    </p:spTree>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Department_header.jpg"/>
          <p:cNvPicPr>
            <a:picLocks noChangeAspect="1"/>
          </p:cNvPicPr>
          <p:nvPr/>
        </p:nvPicPr>
        <p:blipFill>
          <a:blip r:embed="rId2"/>
          <a:stretch>
            <a:fillRect/>
          </a:stretch>
        </p:blipFill>
        <p:spPr>
          <a:xfrm>
            <a:off x="152400" y="0"/>
            <a:ext cx="8991600" cy="1371600"/>
          </a:xfrm>
          <a:prstGeom prst="rect">
            <a:avLst/>
          </a:prstGeom>
        </p:spPr>
      </p:pic>
      <p:sp>
        <p:nvSpPr>
          <p:cNvPr id="3" name="Rectangle 2"/>
          <p:cNvSpPr/>
          <p:nvPr/>
        </p:nvSpPr>
        <p:spPr>
          <a:xfrm>
            <a:off x="152400" y="1219200"/>
            <a:ext cx="8991600" cy="3662541"/>
          </a:xfrm>
          <a:prstGeom prst="rect">
            <a:avLst/>
          </a:prstGeom>
        </p:spPr>
        <p:txBody>
          <a:bodyPr wrap="square">
            <a:spAutoFit/>
          </a:bodyPr>
          <a:lstStyle/>
          <a:p>
            <a:pPr algn="just"/>
            <a:r>
              <a:rPr lang="en-US" sz="4000" b="1" dirty="0"/>
              <a:t>1.3.1 Clusters of Cooperative Computers</a:t>
            </a:r>
          </a:p>
          <a:p>
            <a:pPr algn="just">
              <a:buFont typeface="Wingdings" pitchFamily="2" charset="2"/>
              <a:buChar char="q"/>
            </a:pPr>
            <a:r>
              <a:rPr lang="en-US" sz="3200" dirty="0"/>
              <a:t>A computing cluster consists of interconnected stand-alone computers which work cooperatively as a single integrated computing resource. </a:t>
            </a:r>
          </a:p>
          <a:p>
            <a:pPr algn="just">
              <a:buFont typeface="Wingdings" pitchFamily="2" charset="2"/>
              <a:buChar char="q"/>
            </a:pPr>
            <a:r>
              <a:rPr lang="en-US" sz="3200" dirty="0"/>
              <a:t>In the past, clustered computer systems have demonstrated impressive results in handling heavy workloads with large data sets</a:t>
            </a:r>
          </a:p>
        </p:txBody>
      </p:sp>
    </p:spTree>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Department_header.jpg"/>
          <p:cNvPicPr>
            <a:picLocks noChangeAspect="1"/>
          </p:cNvPicPr>
          <p:nvPr/>
        </p:nvPicPr>
        <p:blipFill>
          <a:blip r:embed="rId2"/>
          <a:stretch>
            <a:fillRect/>
          </a:stretch>
        </p:blipFill>
        <p:spPr>
          <a:xfrm>
            <a:off x="152400" y="0"/>
            <a:ext cx="8991600" cy="1371600"/>
          </a:xfrm>
          <a:prstGeom prst="rect">
            <a:avLst/>
          </a:prstGeom>
        </p:spPr>
      </p:pic>
      <p:sp>
        <p:nvSpPr>
          <p:cNvPr id="3" name="Rectangle 2"/>
          <p:cNvSpPr/>
          <p:nvPr/>
        </p:nvSpPr>
        <p:spPr>
          <a:xfrm>
            <a:off x="533400" y="1371600"/>
            <a:ext cx="5412758" cy="523220"/>
          </a:xfrm>
          <a:prstGeom prst="rect">
            <a:avLst/>
          </a:prstGeom>
        </p:spPr>
        <p:txBody>
          <a:bodyPr wrap="square">
            <a:spAutoFit/>
          </a:bodyPr>
          <a:lstStyle/>
          <a:p>
            <a:r>
              <a:rPr lang="en-US" sz="2800" b="1" dirty="0"/>
              <a:t>1.3.1.1 Cluster Architecture</a:t>
            </a:r>
          </a:p>
        </p:txBody>
      </p:sp>
      <p:pic>
        <p:nvPicPr>
          <p:cNvPr id="2050" name="Picture 2"/>
          <p:cNvPicPr>
            <a:picLocks noChangeAspect="1" noChangeArrowheads="1"/>
          </p:cNvPicPr>
          <p:nvPr/>
        </p:nvPicPr>
        <p:blipFill>
          <a:blip r:embed="rId3"/>
          <a:srcRect/>
          <a:stretch>
            <a:fillRect/>
          </a:stretch>
        </p:blipFill>
        <p:spPr bwMode="auto">
          <a:xfrm>
            <a:off x="533400" y="2209800"/>
            <a:ext cx="8077200" cy="4042941"/>
          </a:xfrm>
          <a:prstGeom prst="rect">
            <a:avLst/>
          </a:prstGeom>
          <a:noFill/>
          <a:ln w="9525">
            <a:noFill/>
            <a:miter lim="800000"/>
            <a:headEnd/>
            <a:tailEnd/>
          </a:ln>
          <a:effectLst/>
        </p:spPr>
      </p:pic>
    </p:spTree>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Department_header.jpg"/>
          <p:cNvPicPr>
            <a:picLocks noChangeAspect="1"/>
          </p:cNvPicPr>
          <p:nvPr/>
        </p:nvPicPr>
        <p:blipFill>
          <a:blip r:embed="rId2"/>
          <a:stretch>
            <a:fillRect/>
          </a:stretch>
        </p:blipFill>
        <p:spPr>
          <a:xfrm>
            <a:off x="152400" y="0"/>
            <a:ext cx="8991600" cy="1371600"/>
          </a:xfrm>
          <a:prstGeom prst="rect">
            <a:avLst/>
          </a:prstGeom>
        </p:spPr>
      </p:pic>
      <p:sp>
        <p:nvSpPr>
          <p:cNvPr id="3" name="Rectangle 2"/>
          <p:cNvSpPr/>
          <p:nvPr/>
        </p:nvSpPr>
        <p:spPr>
          <a:xfrm>
            <a:off x="228600" y="1295400"/>
            <a:ext cx="8915400" cy="5632311"/>
          </a:xfrm>
          <a:prstGeom prst="rect">
            <a:avLst/>
          </a:prstGeom>
        </p:spPr>
        <p:txBody>
          <a:bodyPr wrap="square">
            <a:spAutoFit/>
          </a:bodyPr>
          <a:lstStyle/>
          <a:p>
            <a:pPr>
              <a:buFont typeface="Wingdings" pitchFamily="2" charset="2"/>
              <a:buChar char="ü"/>
            </a:pPr>
            <a:r>
              <a:rPr lang="en-US" sz="2400" dirty="0"/>
              <a:t>Figure shows the architecture of a typical server cluster built around a low-latency, high bandwidth interconnection network.</a:t>
            </a:r>
          </a:p>
          <a:p>
            <a:pPr>
              <a:buFont typeface="Wingdings" pitchFamily="2" charset="2"/>
              <a:buChar char="ü"/>
            </a:pPr>
            <a:r>
              <a:rPr lang="en-US" sz="2400" dirty="0"/>
              <a:t> This network can be as simple as a SAN or a LAN. </a:t>
            </a:r>
          </a:p>
          <a:p>
            <a:pPr>
              <a:buFont typeface="Wingdings" pitchFamily="2" charset="2"/>
              <a:buChar char="ü"/>
            </a:pPr>
            <a:r>
              <a:rPr lang="en-US" sz="2400" dirty="0"/>
              <a:t>To build a larger cluster with more nodes, the interconnection network can be built with multiple levels of Gigabit Ethernet, </a:t>
            </a:r>
            <a:r>
              <a:rPr lang="en-US" sz="2400" dirty="0" err="1"/>
              <a:t>Myrinet</a:t>
            </a:r>
            <a:r>
              <a:rPr lang="en-US" sz="2400" dirty="0"/>
              <a:t>, or </a:t>
            </a:r>
            <a:r>
              <a:rPr lang="en-US" sz="2400" dirty="0" err="1"/>
              <a:t>InfiniBand</a:t>
            </a:r>
            <a:r>
              <a:rPr lang="en-US" sz="2400" dirty="0"/>
              <a:t> switches. </a:t>
            </a:r>
          </a:p>
          <a:p>
            <a:pPr>
              <a:buFont typeface="Wingdings" pitchFamily="2" charset="2"/>
              <a:buChar char="ü"/>
            </a:pPr>
            <a:r>
              <a:rPr lang="en-US" sz="2400" dirty="0"/>
              <a:t> The cluster is connected to the Internet via a virtual private network (VPN) gateway. </a:t>
            </a:r>
          </a:p>
          <a:p>
            <a:pPr>
              <a:buFont typeface="Wingdings" pitchFamily="2" charset="2"/>
              <a:buChar char="ü"/>
            </a:pPr>
            <a:r>
              <a:rPr lang="en-US" sz="2400" dirty="0"/>
              <a:t>The gateway IP address locates the cluster. </a:t>
            </a:r>
          </a:p>
          <a:p>
            <a:pPr>
              <a:buFont typeface="Wingdings" pitchFamily="2" charset="2"/>
              <a:buChar char="ü"/>
            </a:pPr>
            <a:r>
              <a:rPr lang="en-US" sz="2400" dirty="0"/>
              <a:t>The system image of a computer is decided by the way the OS manages the shared cluster resources. </a:t>
            </a:r>
          </a:p>
          <a:p>
            <a:pPr>
              <a:buFont typeface="Wingdings" pitchFamily="2" charset="2"/>
              <a:buChar char="ü"/>
            </a:pPr>
            <a:r>
              <a:rPr lang="en-US" sz="2400" dirty="0"/>
              <a:t>Most clusters have loosely coupled node computers. All resources of a server node are managed by their own OS. Thus, most clusters have multiple system images as a result of having many autonomous nodes under different OS control.</a:t>
            </a:r>
          </a:p>
        </p:txBody>
      </p:sp>
    </p:spTree>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Department_header.jpg"/>
          <p:cNvPicPr>
            <a:picLocks noChangeAspect="1"/>
          </p:cNvPicPr>
          <p:nvPr/>
        </p:nvPicPr>
        <p:blipFill>
          <a:blip r:embed="rId2"/>
          <a:stretch>
            <a:fillRect/>
          </a:stretch>
        </p:blipFill>
        <p:spPr>
          <a:xfrm>
            <a:off x="152400" y="0"/>
            <a:ext cx="8991600" cy="1371600"/>
          </a:xfrm>
          <a:prstGeom prst="rect">
            <a:avLst/>
          </a:prstGeom>
        </p:spPr>
      </p:pic>
      <p:sp>
        <p:nvSpPr>
          <p:cNvPr id="5" name="Rectangle 4"/>
          <p:cNvSpPr/>
          <p:nvPr/>
        </p:nvSpPr>
        <p:spPr>
          <a:xfrm>
            <a:off x="228600" y="1219201"/>
            <a:ext cx="8610600" cy="5386090"/>
          </a:xfrm>
          <a:prstGeom prst="rect">
            <a:avLst/>
          </a:prstGeom>
        </p:spPr>
        <p:txBody>
          <a:bodyPr wrap="square">
            <a:spAutoFit/>
          </a:bodyPr>
          <a:lstStyle/>
          <a:p>
            <a:pPr algn="just"/>
            <a:r>
              <a:rPr lang="en-US" sz="3200" b="1" dirty="0"/>
              <a:t>1.3.1.2 Single-System Image </a:t>
            </a:r>
          </a:p>
          <a:p>
            <a:pPr algn="just">
              <a:buFont typeface="Wingdings" pitchFamily="2" charset="2"/>
              <a:buChar char="ü"/>
            </a:pPr>
            <a:r>
              <a:rPr lang="en-US" sz="2600" dirty="0">
                <a:latin typeface="Times New Roman" pitchFamily="18" charset="0"/>
                <a:cs typeface="Times New Roman" pitchFamily="18" charset="0"/>
              </a:rPr>
              <a:t>Greg </a:t>
            </a:r>
            <a:r>
              <a:rPr lang="en-US" sz="2600" dirty="0" err="1">
                <a:latin typeface="Times New Roman" pitchFamily="18" charset="0"/>
                <a:cs typeface="Times New Roman" pitchFamily="18" charset="0"/>
              </a:rPr>
              <a:t>Pfister</a:t>
            </a:r>
            <a:r>
              <a:rPr lang="en-US" sz="2600" dirty="0">
                <a:latin typeface="Times New Roman" pitchFamily="18" charset="0"/>
                <a:cs typeface="Times New Roman" pitchFamily="18" charset="0"/>
              </a:rPr>
              <a:t> has indicated that an ideal cluster should merge multiple system images into a single-system image (SSI). </a:t>
            </a:r>
          </a:p>
          <a:p>
            <a:pPr algn="just">
              <a:buFont typeface="Wingdings" pitchFamily="2" charset="2"/>
              <a:buChar char="ü"/>
            </a:pPr>
            <a:r>
              <a:rPr lang="en-US" sz="2600" dirty="0">
                <a:latin typeface="Times New Roman" pitchFamily="18" charset="0"/>
                <a:cs typeface="Times New Roman" pitchFamily="18" charset="0"/>
              </a:rPr>
              <a:t>Cluster designers desire a cluster operating system or some middle ware to support SSI at various levels, including the sharing of CPUs, memory, and I/O across all cluster nodes. </a:t>
            </a:r>
          </a:p>
          <a:p>
            <a:pPr algn="just">
              <a:buFont typeface="Wingdings" pitchFamily="2" charset="2"/>
              <a:buChar char="ü"/>
            </a:pPr>
            <a:r>
              <a:rPr lang="en-US" sz="2600" dirty="0">
                <a:latin typeface="Times New Roman" pitchFamily="18" charset="0"/>
                <a:cs typeface="Times New Roman" pitchFamily="18" charset="0"/>
              </a:rPr>
              <a:t>An SSI is an illusion created by software or hardware that presents a collection of resources as one integrated, powerful resource. </a:t>
            </a:r>
          </a:p>
          <a:p>
            <a:pPr algn="just">
              <a:buFont typeface="Wingdings" pitchFamily="2" charset="2"/>
              <a:buChar char="ü"/>
            </a:pPr>
            <a:r>
              <a:rPr lang="en-US" sz="2600" dirty="0">
                <a:latin typeface="Times New Roman" pitchFamily="18" charset="0"/>
                <a:cs typeface="Times New Roman" pitchFamily="18" charset="0"/>
              </a:rPr>
              <a:t>SSI makes the cluster appear like a single machine to the user. </a:t>
            </a:r>
          </a:p>
          <a:p>
            <a:pPr algn="just">
              <a:buFont typeface="Wingdings" pitchFamily="2" charset="2"/>
              <a:buChar char="ü"/>
            </a:pPr>
            <a:r>
              <a:rPr lang="en-US" sz="2600" dirty="0">
                <a:latin typeface="Times New Roman" pitchFamily="18" charset="0"/>
                <a:cs typeface="Times New Roman" pitchFamily="18" charset="0"/>
              </a:rPr>
              <a:t>A cluster with multiple system images is nothing but a collection of independent computers</a:t>
            </a:r>
          </a:p>
        </p:txBody>
      </p:sp>
    </p:spTree>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Department_header.jpg"/>
          <p:cNvPicPr>
            <a:picLocks noChangeAspect="1"/>
          </p:cNvPicPr>
          <p:nvPr/>
        </p:nvPicPr>
        <p:blipFill>
          <a:blip r:embed="rId2"/>
          <a:stretch>
            <a:fillRect/>
          </a:stretch>
        </p:blipFill>
        <p:spPr>
          <a:xfrm>
            <a:off x="152400" y="0"/>
            <a:ext cx="8991600" cy="1371600"/>
          </a:xfrm>
          <a:prstGeom prst="rect">
            <a:avLst/>
          </a:prstGeom>
        </p:spPr>
      </p:pic>
      <p:sp>
        <p:nvSpPr>
          <p:cNvPr id="6" name="Rectangle 5"/>
          <p:cNvSpPr/>
          <p:nvPr/>
        </p:nvSpPr>
        <p:spPr>
          <a:xfrm>
            <a:off x="152400" y="1295400"/>
            <a:ext cx="8991600" cy="5693866"/>
          </a:xfrm>
          <a:prstGeom prst="rect">
            <a:avLst/>
          </a:prstGeom>
        </p:spPr>
        <p:txBody>
          <a:bodyPr wrap="square">
            <a:spAutoFit/>
          </a:bodyPr>
          <a:lstStyle/>
          <a:p>
            <a:r>
              <a:rPr lang="en-US" sz="2800" b="1" dirty="0"/>
              <a:t>1.3.1.3 Hardware, Software, and Middleware Support</a:t>
            </a:r>
          </a:p>
          <a:p>
            <a:pPr marL="457200" indent="-457200" algn="just">
              <a:buFont typeface="Wingdings" pitchFamily="2" charset="2"/>
              <a:buChar char="§"/>
            </a:pPr>
            <a:r>
              <a:rPr lang="en-US" sz="2400" dirty="0">
                <a:latin typeface="Times New Roman" pitchFamily="18" charset="0"/>
                <a:cs typeface="Times New Roman" pitchFamily="18" charset="0"/>
              </a:rPr>
              <a:t>Clusters exploring massive parallelism are commonly known as MPPs. </a:t>
            </a:r>
          </a:p>
          <a:p>
            <a:pPr marL="457200" indent="-457200" algn="just">
              <a:buFont typeface="Wingdings" pitchFamily="2" charset="2"/>
              <a:buChar char="§"/>
            </a:pPr>
            <a:r>
              <a:rPr lang="en-US" sz="2400" dirty="0">
                <a:latin typeface="Times New Roman" pitchFamily="18" charset="0"/>
                <a:cs typeface="Times New Roman" pitchFamily="18" charset="0"/>
              </a:rPr>
              <a:t>Almost all HPC clusters in the Top 500 list are also MPPs. </a:t>
            </a:r>
          </a:p>
          <a:p>
            <a:pPr marL="457200" indent="-457200" algn="just">
              <a:buFont typeface="Wingdings" pitchFamily="2" charset="2"/>
              <a:buChar char="§"/>
            </a:pPr>
            <a:r>
              <a:rPr lang="en-US" sz="2400" dirty="0">
                <a:latin typeface="Times New Roman" pitchFamily="18" charset="0"/>
                <a:cs typeface="Times New Roman" pitchFamily="18" charset="0"/>
              </a:rPr>
              <a:t>The building blocks are </a:t>
            </a:r>
            <a:r>
              <a:rPr lang="en-US" sz="2400" b="1" dirty="0">
                <a:latin typeface="Times New Roman" pitchFamily="18" charset="0"/>
                <a:cs typeface="Times New Roman" pitchFamily="18" charset="0"/>
              </a:rPr>
              <a:t>computer nodes </a:t>
            </a:r>
            <a:r>
              <a:rPr lang="en-US" sz="2400" dirty="0">
                <a:latin typeface="Times New Roman" pitchFamily="18" charset="0"/>
                <a:cs typeface="Times New Roman" pitchFamily="18" charset="0"/>
              </a:rPr>
              <a:t>(PCs, workstations, servers, or SMP), </a:t>
            </a:r>
            <a:r>
              <a:rPr lang="en-US" sz="2400" b="1" dirty="0">
                <a:latin typeface="Times New Roman" pitchFamily="18" charset="0"/>
                <a:cs typeface="Times New Roman" pitchFamily="18" charset="0"/>
              </a:rPr>
              <a:t>special communication software such as PVM or MPI, and a network interface card </a:t>
            </a:r>
            <a:r>
              <a:rPr lang="en-US" sz="2400" dirty="0">
                <a:latin typeface="Times New Roman" pitchFamily="18" charset="0"/>
                <a:cs typeface="Times New Roman" pitchFamily="18" charset="0"/>
              </a:rPr>
              <a:t>in each computer node. </a:t>
            </a:r>
          </a:p>
          <a:p>
            <a:pPr marL="457200" indent="-457200" algn="just">
              <a:buFont typeface="Wingdings" pitchFamily="2" charset="2"/>
              <a:buChar char="§"/>
            </a:pPr>
            <a:r>
              <a:rPr lang="en-US" sz="2400" dirty="0">
                <a:latin typeface="Times New Roman" pitchFamily="18" charset="0"/>
                <a:cs typeface="Times New Roman" pitchFamily="18" charset="0"/>
              </a:rPr>
              <a:t>Most clusters run under the </a:t>
            </a:r>
            <a:r>
              <a:rPr lang="en-US" sz="2400" b="1" dirty="0">
                <a:latin typeface="Times New Roman" pitchFamily="18" charset="0"/>
                <a:cs typeface="Times New Roman" pitchFamily="18" charset="0"/>
              </a:rPr>
              <a:t>Linux OS</a:t>
            </a:r>
            <a:r>
              <a:rPr lang="en-US" sz="2400" dirty="0">
                <a:latin typeface="Times New Roman" pitchFamily="18" charset="0"/>
                <a:cs typeface="Times New Roman" pitchFamily="18" charset="0"/>
              </a:rPr>
              <a:t>. The computer nodes are interconnected by a high-bandwidth network .</a:t>
            </a:r>
          </a:p>
          <a:p>
            <a:pPr marL="457200" indent="-457200" algn="just">
              <a:buFont typeface="Wingdings" pitchFamily="2" charset="2"/>
              <a:buChar char="§"/>
            </a:pPr>
            <a:r>
              <a:rPr lang="en-US" sz="2400" dirty="0">
                <a:latin typeface="Times New Roman" pitchFamily="18" charset="0"/>
                <a:cs typeface="Times New Roman" pitchFamily="18" charset="0"/>
              </a:rPr>
              <a:t>Special cluster </a:t>
            </a:r>
            <a:r>
              <a:rPr lang="en-US" sz="2400" b="1" dirty="0">
                <a:latin typeface="Times New Roman" pitchFamily="18" charset="0"/>
                <a:cs typeface="Times New Roman" pitchFamily="18" charset="0"/>
              </a:rPr>
              <a:t>middleware supports are needed to create SSI or high availability (HA).</a:t>
            </a:r>
          </a:p>
          <a:p>
            <a:pPr marL="457200" indent="-457200" algn="just">
              <a:buFont typeface="Wingdings" pitchFamily="2" charset="2"/>
              <a:buChar char="§"/>
            </a:pPr>
            <a:r>
              <a:rPr lang="en-US" sz="2400" dirty="0">
                <a:latin typeface="Times New Roman" pitchFamily="18" charset="0"/>
                <a:cs typeface="Times New Roman" pitchFamily="18" charset="0"/>
              </a:rPr>
              <a:t>Both sequential and parallel applications can run on the cluster, and special parallel environments are needed to facilitate use of the cluster resources.</a:t>
            </a:r>
          </a:p>
          <a:p>
            <a:pPr marL="457200" indent="-457200" algn="just">
              <a:buFont typeface="Wingdings" pitchFamily="2" charset="2"/>
              <a:buChar char="§"/>
            </a:pPr>
            <a:r>
              <a:rPr lang="en-US" sz="2400" dirty="0">
                <a:latin typeface="Times New Roman" pitchFamily="18" charset="0"/>
                <a:cs typeface="Times New Roman" pitchFamily="18" charset="0"/>
              </a:rPr>
              <a:t> For example, distributed memory has multiple images. </a:t>
            </a:r>
          </a:p>
        </p:txBody>
      </p:sp>
    </p:spTree>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Department_header.jpg"/>
          <p:cNvPicPr>
            <a:picLocks noChangeAspect="1"/>
          </p:cNvPicPr>
          <p:nvPr/>
        </p:nvPicPr>
        <p:blipFill>
          <a:blip r:embed="rId2"/>
          <a:stretch>
            <a:fillRect/>
          </a:stretch>
        </p:blipFill>
        <p:spPr>
          <a:xfrm>
            <a:off x="152400" y="0"/>
            <a:ext cx="8991600" cy="1371600"/>
          </a:xfrm>
          <a:prstGeom prst="rect">
            <a:avLst/>
          </a:prstGeom>
        </p:spPr>
      </p:pic>
      <p:sp>
        <p:nvSpPr>
          <p:cNvPr id="3" name="Rectangle 2"/>
          <p:cNvSpPr/>
          <p:nvPr/>
        </p:nvSpPr>
        <p:spPr>
          <a:xfrm>
            <a:off x="228600" y="1905000"/>
            <a:ext cx="8686800" cy="3108543"/>
          </a:xfrm>
          <a:prstGeom prst="rect">
            <a:avLst/>
          </a:prstGeom>
        </p:spPr>
        <p:txBody>
          <a:bodyPr wrap="square">
            <a:spAutoFit/>
          </a:bodyPr>
          <a:lstStyle/>
          <a:p>
            <a:pPr algn="just">
              <a:buFont typeface="Wingdings" pitchFamily="2" charset="2"/>
              <a:buChar char="ü"/>
            </a:pPr>
            <a:r>
              <a:rPr lang="en-US" sz="2800" dirty="0">
                <a:latin typeface="Times New Roman" pitchFamily="18" charset="0"/>
                <a:cs typeface="Times New Roman" pitchFamily="18" charset="0"/>
              </a:rPr>
              <a:t>Users may want all distributed memory to be shared by all servers by forming distributed shared memory (DSM).</a:t>
            </a:r>
          </a:p>
          <a:p>
            <a:pPr algn="just">
              <a:buFont typeface="Wingdings" pitchFamily="2" charset="2"/>
              <a:buChar char="ü"/>
            </a:pPr>
            <a:r>
              <a:rPr lang="en-US" sz="2800" dirty="0">
                <a:latin typeface="Times New Roman" pitchFamily="18" charset="0"/>
                <a:cs typeface="Times New Roman" pitchFamily="18" charset="0"/>
              </a:rPr>
              <a:t> Many SSI features are expensive or difficult to achieve at various cluster operational levels. Instead of achieving SSI, many clusters are loosely coupled machines. </a:t>
            </a:r>
          </a:p>
          <a:p>
            <a:pPr algn="just">
              <a:buFont typeface="Wingdings" pitchFamily="2" charset="2"/>
              <a:buChar char="ü"/>
            </a:pPr>
            <a:r>
              <a:rPr lang="en-US" sz="2800" dirty="0">
                <a:latin typeface="Times New Roman" pitchFamily="18" charset="0"/>
                <a:cs typeface="Times New Roman" pitchFamily="18" charset="0"/>
              </a:rPr>
              <a:t>Using virtualization, one can build many virtual clusters dynamically, upon user demand. </a:t>
            </a:r>
          </a:p>
        </p:txBody>
      </p:sp>
    </p:spTree>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Department_header.jpg"/>
          <p:cNvPicPr>
            <a:picLocks noChangeAspect="1"/>
          </p:cNvPicPr>
          <p:nvPr/>
        </p:nvPicPr>
        <p:blipFill>
          <a:blip r:embed="rId2"/>
          <a:stretch>
            <a:fillRect/>
          </a:stretch>
        </p:blipFill>
        <p:spPr>
          <a:xfrm>
            <a:off x="152400" y="0"/>
            <a:ext cx="8991600" cy="1371600"/>
          </a:xfrm>
          <a:prstGeom prst="rect">
            <a:avLst/>
          </a:prstGeom>
        </p:spPr>
      </p:pic>
      <p:sp>
        <p:nvSpPr>
          <p:cNvPr id="3" name="Rectangle 2"/>
          <p:cNvSpPr/>
          <p:nvPr/>
        </p:nvSpPr>
        <p:spPr>
          <a:xfrm>
            <a:off x="304800" y="1443841"/>
            <a:ext cx="8610600" cy="5570756"/>
          </a:xfrm>
          <a:prstGeom prst="rect">
            <a:avLst/>
          </a:prstGeom>
        </p:spPr>
        <p:txBody>
          <a:bodyPr wrap="square">
            <a:spAutoFit/>
          </a:bodyPr>
          <a:lstStyle/>
          <a:p>
            <a:pPr algn="just"/>
            <a:r>
              <a:rPr lang="en-US" sz="3600" b="1" dirty="0"/>
              <a:t>1.3.1.4 Major Cluster Design Issues</a:t>
            </a:r>
          </a:p>
          <a:p>
            <a:pPr algn="just">
              <a:buFont typeface="Wingdings" pitchFamily="2" charset="2"/>
              <a:buChar char="ü"/>
            </a:pPr>
            <a:r>
              <a:rPr lang="en-US" sz="2800" dirty="0"/>
              <a:t> </a:t>
            </a:r>
            <a:r>
              <a:rPr lang="en-US" sz="3200" dirty="0"/>
              <a:t>Unfortunately, a cluster-wide OS for complete resource sharing is not available yet.</a:t>
            </a:r>
          </a:p>
          <a:p>
            <a:pPr algn="just">
              <a:buFont typeface="Wingdings" pitchFamily="2" charset="2"/>
              <a:buChar char="ü"/>
            </a:pPr>
            <a:r>
              <a:rPr lang="en-US" sz="3200" dirty="0"/>
              <a:t> Middleware or OS extensions were developed at the user space to achieve SSI at selected functional levels. Without this middleware, cluster nodes cannot work together effectively to achieve cooperative computing. </a:t>
            </a:r>
          </a:p>
          <a:p>
            <a:pPr algn="just">
              <a:buFont typeface="Wingdings" pitchFamily="2" charset="2"/>
              <a:buChar char="ü"/>
            </a:pPr>
            <a:r>
              <a:rPr lang="en-US" sz="3200" dirty="0"/>
              <a:t>The software environments and applications must rely on the middleware to achieve high performance. </a:t>
            </a:r>
          </a:p>
        </p:txBody>
      </p:sp>
    </p:spTree>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Department_header.jpg"/>
          <p:cNvPicPr>
            <a:picLocks noChangeAspect="1"/>
          </p:cNvPicPr>
          <p:nvPr/>
        </p:nvPicPr>
        <p:blipFill>
          <a:blip r:embed="rId3"/>
          <a:stretch>
            <a:fillRect/>
          </a:stretch>
        </p:blipFill>
        <p:spPr>
          <a:xfrm>
            <a:off x="152400" y="0"/>
            <a:ext cx="8991600" cy="1371600"/>
          </a:xfrm>
          <a:prstGeom prst="rect">
            <a:avLst/>
          </a:prstGeom>
        </p:spPr>
      </p:pic>
      <p:pic>
        <p:nvPicPr>
          <p:cNvPr id="3074" name="Picture 2"/>
          <p:cNvPicPr>
            <a:picLocks noChangeAspect="1" noChangeArrowheads="1"/>
          </p:cNvPicPr>
          <p:nvPr/>
        </p:nvPicPr>
        <p:blipFill>
          <a:blip r:embed="rId4"/>
          <a:srcRect/>
          <a:stretch>
            <a:fillRect/>
          </a:stretch>
        </p:blipFill>
        <p:spPr bwMode="auto">
          <a:xfrm>
            <a:off x="228600" y="1219200"/>
            <a:ext cx="8610600" cy="5638800"/>
          </a:xfrm>
          <a:prstGeom prst="rect">
            <a:avLst/>
          </a:prstGeom>
          <a:noFill/>
          <a:ln w="9525">
            <a:noFill/>
            <a:miter lim="800000"/>
            <a:headEnd/>
            <a:tailEnd/>
          </a:ln>
          <a:effectLst/>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274638"/>
            <a:ext cx="8991600" cy="1143000"/>
          </a:xfrm>
        </p:spPr>
        <p:txBody>
          <a:bodyPr>
            <a:normAutofit fontScale="90000"/>
          </a:bodyPr>
          <a:lstStyle/>
          <a:p>
            <a:r>
              <a:rPr lang="en-US" dirty="0"/>
              <a:t>1.1.1.4 Three New Computing Paradigms</a:t>
            </a:r>
          </a:p>
        </p:txBody>
      </p:sp>
      <p:sp>
        <p:nvSpPr>
          <p:cNvPr id="3" name="Content Placeholder 2"/>
          <p:cNvSpPr>
            <a:spLocks noGrp="1"/>
          </p:cNvSpPr>
          <p:nvPr>
            <p:ph idx="1"/>
          </p:nvPr>
        </p:nvSpPr>
        <p:spPr/>
        <p:txBody>
          <a:bodyPr>
            <a:normAutofit fontScale="70000" lnSpcReduction="20000"/>
          </a:bodyPr>
          <a:lstStyle/>
          <a:p>
            <a:pPr algn="just">
              <a:buFont typeface="Wingdings" pitchFamily="2" charset="2"/>
              <a:buChar char="q"/>
              <a:tabLst>
                <a:tab pos="1317625" algn="l"/>
              </a:tabLst>
            </a:pPr>
            <a:r>
              <a:rPr lang="en-US" dirty="0"/>
              <a:t>When the Internet was introduced in 1969, </a:t>
            </a:r>
            <a:r>
              <a:rPr lang="en-US" dirty="0">
                <a:solidFill>
                  <a:srgbClr val="FF0000"/>
                </a:solidFill>
              </a:rPr>
              <a:t>Leonard </a:t>
            </a:r>
            <a:r>
              <a:rPr lang="en-US" dirty="0" err="1">
                <a:solidFill>
                  <a:srgbClr val="FF0000"/>
                </a:solidFill>
              </a:rPr>
              <a:t>Klienrock</a:t>
            </a:r>
            <a:r>
              <a:rPr lang="en-US" dirty="0">
                <a:solidFill>
                  <a:srgbClr val="FF0000"/>
                </a:solidFill>
              </a:rPr>
              <a:t> </a:t>
            </a:r>
            <a:r>
              <a:rPr lang="en-US" dirty="0"/>
              <a:t>of UCLA declared: “</a:t>
            </a:r>
            <a:r>
              <a:rPr lang="en-US" b="1" i="1" dirty="0"/>
              <a:t>As of now, computer networks are still in their infancy, but as they grow up and become sophisticated, we will probably see the spread of computer utilities, which like present electric and telephone utilities, will service individual homes and offices across the country</a:t>
            </a:r>
            <a:r>
              <a:rPr lang="en-US" dirty="0"/>
              <a:t>.” </a:t>
            </a:r>
          </a:p>
          <a:p>
            <a:pPr algn="just">
              <a:buNone/>
            </a:pPr>
            <a:r>
              <a:rPr lang="en-US" dirty="0"/>
              <a:t>Many people have redefined the term “computer” since that time. </a:t>
            </a:r>
          </a:p>
          <a:p>
            <a:pPr algn="just">
              <a:buFont typeface="Wingdings" pitchFamily="2" charset="2"/>
              <a:buChar char="q"/>
            </a:pPr>
            <a:r>
              <a:rPr lang="en-US" dirty="0"/>
              <a:t>In </a:t>
            </a:r>
            <a:r>
              <a:rPr lang="en-US" b="1" dirty="0"/>
              <a:t>1984, John Gage </a:t>
            </a:r>
            <a:r>
              <a:rPr lang="en-US" dirty="0"/>
              <a:t>of Sun Microsystems created the slogan, “</a:t>
            </a:r>
            <a:r>
              <a:rPr lang="en-US" u="sng" dirty="0"/>
              <a:t>The net work is the computer.</a:t>
            </a:r>
            <a:r>
              <a:rPr lang="en-US" dirty="0"/>
              <a:t>” </a:t>
            </a:r>
          </a:p>
          <a:p>
            <a:pPr algn="just">
              <a:buFont typeface="Wingdings" pitchFamily="2" charset="2"/>
              <a:buChar char="q"/>
            </a:pPr>
            <a:r>
              <a:rPr lang="en-US" dirty="0"/>
              <a:t>In </a:t>
            </a:r>
            <a:r>
              <a:rPr lang="en-US" b="1" dirty="0"/>
              <a:t>2008, David Patterson </a:t>
            </a:r>
            <a:r>
              <a:rPr lang="en-US" dirty="0"/>
              <a:t>of UC Berkeley said, “</a:t>
            </a:r>
            <a:r>
              <a:rPr lang="en-US" u="sng" dirty="0"/>
              <a:t>The data center is the computer. There are dramatic differences between developing software for millions to use as a service versus distributing software to run on their PCs</a:t>
            </a:r>
            <a:r>
              <a:rPr lang="en-US" dirty="0"/>
              <a:t>.” </a:t>
            </a:r>
          </a:p>
          <a:p>
            <a:pPr algn="just">
              <a:buFont typeface="Wingdings" pitchFamily="2" charset="2"/>
              <a:buChar char="q"/>
            </a:pPr>
            <a:r>
              <a:rPr lang="en-US" dirty="0"/>
              <a:t>Recently, </a:t>
            </a:r>
            <a:r>
              <a:rPr lang="en-US" b="1" dirty="0" err="1"/>
              <a:t>Rajkumar</a:t>
            </a:r>
            <a:r>
              <a:rPr lang="en-US" b="1" dirty="0"/>
              <a:t> </a:t>
            </a:r>
            <a:r>
              <a:rPr lang="en-US" b="1" dirty="0" err="1"/>
              <a:t>Buyya</a:t>
            </a:r>
            <a:r>
              <a:rPr lang="en-US" b="1" dirty="0"/>
              <a:t> </a:t>
            </a:r>
            <a:r>
              <a:rPr lang="en-US" dirty="0"/>
              <a:t>of Melbourne University simply said: “</a:t>
            </a:r>
            <a:r>
              <a:rPr lang="en-US" u="sng" dirty="0"/>
              <a:t>The cloud is the computer</a:t>
            </a:r>
            <a:r>
              <a:rPr lang="en-US" dirty="0"/>
              <a:t>.”</a:t>
            </a:r>
          </a:p>
        </p:txBody>
      </p:sp>
    </p:spTree>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Department_header.jpg"/>
          <p:cNvPicPr>
            <a:picLocks noChangeAspect="1"/>
          </p:cNvPicPr>
          <p:nvPr/>
        </p:nvPicPr>
        <p:blipFill>
          <a:blip r:embed="rId2"/>
          <a:stretch>
            <a:fillRect/>
          </a:stretch>
        </p:blipFill>
        <p:spPr>
          <a:xfrm>
            <a:off x="152400" y="0"/>
            <a:ext cx="8991600" cy="1371600"/>
          </a:xfrm>
          <a:prstGeom prst="rect">
            <a:avLst/>
          </a:prstGeom>
        </p:spPr>
      </p:pic>
      <p:sp>
        <p:nvSpPr>
          <p:cNvPr id="3" name="Rectangle 2"/>
          <p:cNvSpPr/>
          <p:nvPr/>
        </p:nvSpPr>
        <p:spPr>
          <a:xfrm>
            <a:off x="304800" y="1371600"/>
            <a:ext cx="8458200" cy="5016758"/>
          </a:xfrm>
          <a:prstGeom prst="rect">
            <a:avLst/>
          </a:prstGeom>
        </p:spPr>
        <p:txBody>
          <a:bodyPr wrap="square">
            <a:spAutoFit/>
          </a:bodyPr>
          <a:lstStyle/>
          <a:p>
            <a:r>
              <a:rPr lang="en-US" sz="3200" b="1" dirty="0"/>
              <a:t>1.3.2 Grid Computing Infrastructures</a:t>
            </a:r>
          </a:p>
          <a:p>
            <a:pPr algn="just">
              <a:buFont typeface="Wingdings" pitchFamily="2" charset="2"/>
              <a:buChar char="Ø"/>
            </a:pPr>
            <a:r>
              <a:rPr lang="en-US" sz="2400" dirty="0"/>
              <a:t>In the past 30 years, users have experienced a natural growth path from Internet to web and grid computing services. </a:t>
            </a:r>
          </a:p>
          <a:p>
            <a:pPr algn="just">
              <a:buFont typeface="Wingdings" pitchFamily="2" charset="2"/>
              <a:buChar char="Ø"/>
            </a:pPr>
            <a:r>
              <a:rPr lang="en-US" sz="2400" dirty="0"/>
              <a:t>Internet services such as the Telnet command enables a local computer to connect to a remote computer.</a:t>
            </a:r>
          </a:p>
          <a:p>
            <a:pPr algn="just">
              <a:buFont typeface="Wingdings" pitchFamily="2" charset="2"/>
              <a:buChar char="Ø"/>
            </a:pPr>
            <a:r>
              <a:rPr lang="en-US" sz="2400" dirty="0"/>
              <a:t> A web service such as HTTP enables remote access of remote web pages. </a:t>
            </a:r>
          </a:p>
          <a:p>
            <a:pPr algn="just">
              <a:buFont typeface="Wingdings" pitchFamily="2" charset="2"/>
              <a:buChar char="Ø"/>
            </a:pPr>
            <a:r>
              <a:rPr lang="en-US" sz="2400" dirty="0"/>
              <a:t>Grid computing is envisioned to allow close interaction among applications running on distant computers simultaneously. </a:t>
            </a:r>
          </a:p>
          <a:p>
            <a:pPr algn="just">
              <a:buFont typeface="Wingdings" pitchFamily="2" charset="2"/>
              <a:buChar char="Ø"/>
            </a:pPr>
            <a:r>
              <a:rPr lang="en-US" sz="2400" dirty="0"/>
              <a:t>Forbes Magazine has projected the global growth of the IT-based economy from $1 trillion in 2001 to $20 trillion by 2015. </a:t>
            </a:r>
          </a:p>
          <a:p>
            <a:pPr algn="just">
              <a:buFont typeface="Wingdings" pitchFamily="2" charset="2"/>
              <a:buChar char="Ø"/>
            </a:pPr>
            <a:r>
              <a:rPr lang="en-US" sz="2400" dirty="0"/>
              <a:t>The evolution from Internet to web and grid services is certainly playing a major role in this growth</a:t>
            </a:r>
          </a:p>
        </p:txBody>
      </p:sp>
    </p:spTree>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Department_header.jpg"/>
          <p:cNvPicPr>
            <a:picLocks noChangeAspect="1"/>
          </p:cNvPicPr>
          <p:nvPr/>
        </p:nvPicPr>
        <p:blipFill>
          <a:blip r:embed="rId2"/>
          <a:stretch>
            <a:fillRect/>
          </a:stretch>
        </p:blipFill>
        <p:spPr>
          <a:xfrm>
            <a:off x="152400" y="0"/>
            <a:ext cx="8991600" cy="1371600"/>
          </a:xfrm>
          <a:prstGeom prst="rect">
            <a:avLst/>
          </a:prstGeom>
        </p:spPr>
      </p:pic>
      <p:sp>
        <p:nvSpPr>
          <p:cNvPr id="3" name="Rectangle 2"/>
          <p:cNvSpPr/>
          <p:nvPr/>
        </p:nvSpPr>
        <p:spPr>
          <a:xfrm>
            <a:off x="457200" y="1295400"/>
            <a:ext cx="8686800" cy="5386090"/>
          </a:xfrm>
          <a:prstGeom prst="rect">
            <a:avLst/>
          </a:prstGeom>
        </p:spPr>
        <p:txBody>
          <a:bodyPr wrap="square">
            <a:spAutoFit/>
          </a:bodyPr>
          <a:lstStyle/>
          <a:p>
            <a:r>
              <a:rPr lang="en-US" sz="3200" b="1" dirty="0"/>
              <a:t>1.3.2.1 Computational Grids</a:t>
            </a:r>
          </a:p>
          <a:p>
            <a:pPr algn="just">
              <a:buFont typeface="Wingdings" pitchFamily="2" charset="2"/>
              <a:buChar char="§"/>
            </a:pPr>
            <a:r>
              <a:rPr lang="en-US" sz="2400" dirty="0"/>
              <a:t>Like an electric utility power grid, a computing grid offers an infrastructure that couples computers, software/middleware, special instruments, and people and sensors together. </a:t>
            </a:r>
          </a:p>
          <a:p>
            <a:pPr algn="just">
              <a:buFont typeface="Wingdings" pitchFamily="2" charset="2"/>
              <a:buChar char="§"/>
            </a:pPr>
            <a:r>
              <a:rPr lang="en-US" sz="2400" dirty="0"/>
              <a:t>The grid is often constructed across LAN, WAN, or Internet backbone networks at a regional, national ,  or global scale. </a:t>
            </a:r>
          </a:p>
          <a:p>
            <a:pPr algn="just">
              <a:buFont typeface="Wingdings" pitchFamily="2" charset="2"/>
              <a:buChar char="§"/>
            </a:pPr>
            <a:r>
              <a:rPr lang="en-US" sz="2400" dirty="0"/>
              <a:t>Enterprises or organizations present grids as integrated computing resources. </a:t>
            </a:r>
          </a:p>
          <a:p>
            <a:pPr algn="just">
              <a:buFont typeface="Wingdings" pitchFamily="2" charset="2"/>
              <a:buChar char="§"/>
            </a:pPr>
            <a:r>
              <a:rPr lang="en-US" sz="2400" dirty="0"/>
              <a:t>They can also be viewed as virtual platforms to support virtual organizations.</a:t>
            </a:r>
          </a:p>
          <a:p>
            <a:pPr algn="just">
              <a:buFont typeface="Wingdings" pitchFamily="2" charset="2"/>
              <a:buChar char="§"/>
            </a:pPr>
            <a:r>
              <a:rPr lang="en-US" sz="2400" dirty="0"/>
              <a:t> The computers used in a grid are primarily workstations, servers, clusters, and super computers. </a:t>
            </a:r>
          </a:p>
          <a:p>
            <a:pPr algn="just">
              <a:buFont typeface="Wingdings" pitchFamily="2" charset="2"/>
              <a:buChar char="§"/>
            </a:pPr>
            <a:r>
              <a:rPr lang="en-US" sz="2400" dirty="0"/>
              <a:t>Personal computers, laptops, and PDAs can be used as access devices to a grid system.</a:t>
            </a:r>
          </a:p>
        </p:txBody>
      </p:sp>
    </p:spTree>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Department_header.jpg"/>
          <p:cNvPicPr>
            <a:picLocks noChangeAspect="1"/>
          </p:cNvPicPr>
          <p:nvPr/>
        </p:nvPicPr>
        <p:blipFill>
          <a:blip r:embed="rId2"/>
          <a:stretch>
            <a:fillRect/>
          </a:stretch>
        </p:blipFill>
        <p:spPr>
          <a:xfrm>
            <a:off x="152400" y="0"/>
            <a:ext cx="8991600" cy="1371600"/>
          </a:xfrm>
          <a:prstGeom prst="rect">
            <a:avLst/>
          </a:prstGeom>
        </p:spPr>
      </p:pic>
      <p:pic>
        <p:nvPicPr>
          <p:cNvPr id="1026" name="Picture 2"/>
          <p:cNvPicPr>
            <a:picLocks noChangeAspect="1" noChangeArrowheads="1"/>
          </p:cNvPicPr>
          <p:nvPr/>
        </p:nvPicPr>
        <p:blipFill>
          <a:blip r:embed="rId3"/>
          <a:srcRect/>
          <a:stretch>
            <a:fillRect/>
          </a:stretch>
        </p:blipFill>
        <p:spPr bwMode="auto">
          <a:xfrm>
            <a:off x="304800" y="1371600"/>
            <a:ext cx="8686800" cy="4800600"/>
          </a:xfrm>
          <a:prstGeom prst="rect">
            <a:avLst/>
          </a:prstGeom>
          <a:noFill/>
          <a:ln w="9525">
            <a:noFill/>
            <a:miter lim="800000"/>
            <a:headEnd/>
            <a:tailEnd/>
          </a:ln>
          <a:effectLst/>
        </p:spPr>
      </p:pic>
    </p:spTree>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Department_header.jpg"/>
          <p:cNvPicPr>
            <a:picLocks noChangeAspect="1"/>
          </p:cNvPicPr>
          <p:nvPr/>
        </p:nvPicPr>
        <p:blipFill>
          <a:blip r:embed="rId2"/>
          <a:stretch>
            <a:fillRect/>
          </a:stretch>
        </p:blipFill>
        <p:spPr>
          <a:xfrm>
            <a:off x="152400" y="0"/>
            <a:ext cx="8991600" cy="1371600"/>
          </a:xfrm>
          <a:prstGeom prst="rect">
            <a:avLst/>
          </a:prstGeom>
        </p:spPr>
      </p:pic>
      <p:sp>
        <p:nvSpPr>
          <p:cNvPr id="3" name="Rectangle 2"/>
          <p:cNvSpPr/>
          <p:nvPr/>
        </p:nvSpPr>
        <p:spPr>
          <a:xfrm>
            <a:off x="533400" y="1219200"/>
            <a:ext cx="8610600" cy="5262979"/>
          </a:xfrm>
          <a:prstGeom prst="rect">
            <a:avLst/>
          </a:prstGeom>
        </p:spPr>
        <p:txBody>
          <a:bodyPr wrap="square">
            <a:spAutoFit/>
          </a:bodyPr>
          <a:lstStyle/>
          <a:p>
            <a:pPr algn="just">
              <a:buFont typeface="Wingdings" pitchFamily="2" charset="2"/>
              <a:buChar char="§"/>
            </a:pPr>
            <a:r>
              <a:rPr lang="en-US" sz="2800" dirty="0"/>
              <a:t>Figure shows an example of computational grid built over multiple resource sites owned by different organizations . </a:t>
            </a:r>
          </a:p>
          <a:p>
            <a:pPr algn="just">
              <a:buFont typeface="Wingdings" pitchFamily="2" charset="2"/>
              <a:buChar char="§"/>
            </a:pPr>
            <a:r>
              <a:rPr lang="en-US" sz="2800" dirty="0"/>
              <a:t>The resource sites offer complementary computing resources, including workstations, large servers, a mesh of processors, and Linux clusters to satisfy a chain of computational needs .</a:t>
            </a:r>
          </a:p>
          <a:p>
            <a:pPr algn="just">
              <a:buFont typeface="Wingdings" pitchFamily="2" charset="2"/>
              <a:buChar char="§"/>
            </a:pPr>
            <a:r>
              <a:rPr lang="en-US" sz="2800" dirty="0"/>
              <a:t>The grid is built across various IP broadband networks including LAN sand WANs already used by enterprises or organizations over the Internet. </a:t>
            </a:r>
          </a:p>
          <a:p>
            <a:pPr algn="just">
              <a:buFont typeface="Wingdings" pitchFamily="2" charset="2"/>
              <a:buChar char="§"/>
            </a:pPr>
            <a:r>
              <a:rPr lang="en-US" sz="2800" dirty="0"/>
              <a:t>The grid is presented to users as an integrated resource pool as shown in the upper half of the figure.</a:t>
            </a:r>
          </a:p>
        </p:txBody>
      </p:sp>
    </p:spTree>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Department_header.jpg"/>
          <p:cNvPicPr>
            <a:picLocks noChangeAspect="1"/>
          </p:cNvPicPr>
          <p:nvPr/>
        </p:nvPicPr>
        <p:blipFill>
          <a:blip r:embed="rId2"/>
          <a:stretch>
            <a:fillRect/>
          </a:stretch>
        </p:blipFill>
        <p:spPr>
          <a:xfrm>
            <a:off x="152400" y="0"/>
            <a:ext cx="8991600" cy="1371600"/>
          </a:xfrm>
          <a:prstGeom prst="rect">
            <a:avLst/>
          </a:prstGeom>
        </p:spPr>
      </p:pic>
      <p:sp>
        <p:nvSpPr>
          <p:cNvPr id="3" name="Rectangle 2"/>
          <p:cNvSpPr/>
          <p:nvPr/>
        </p:nvSpPr>
        <p:spPr>
          <a:xfrm>
            <a:off x="457200" y="1371601"/>
            <a:ext cx="8077200" cy="4893647"/>
          </a:xfrm>
          <a:prstGeom prst="rect">
            <a:avLst/>
          </a:prstGeom>
        </p:spPr>
        <p:txBody>
          <a:bodyPr wrap="square">
            <a:spAutoFit/>
          </a:bodyPr>
          <a:lstStyle/>
          <a:p>
            <a:pPr algn="just"/>
            <a:r>
              <a:rPr lang="en-US" sz="3200" b="1" dirty="0">
                <a:latin typeface="Times New Roman" pitchFamily="18" charset="0"/>
                <a:cs typeface="Times New Roman" pitchFamily="18" charset="0"/>
              </a:rPr>
              <a:t>1.3.2.2 Grid Families </a:t>
            </a:r>
          </a:p>
          <a:p>
            <a:pPr algn="just">
              <a:buFont typeface="Arial" pitchFamily="34" charset="0"/>
              <a:buChar char="•"/>
            </a:pPr>
            <a:r>
              <a:rPr lang="en-US" sz="2800" dirty="0"/>
              <a:t>Grid technology demands new distributed computing models, software/middleware support, network protocols, and hardware infrastructures. </a:t>
            </a:r>
          </a:p>
          <a:p>
            <a:pPr algn="just">
              <a:buFont typeface="Arial" pitchFamily="34" charset="0"/>
              <a:buChar char="•"/>
            </a:pPr>
            <a:r>
              <a:rPr lang="en-US" sz="2800" dirty="0"/>
              <a:t>New grid service providers (GSPs) and new grid applications have emerged rapidly, similar to the growth of Internet and web services in the past two decades. </a:t>
            </a:r>
          </a:p>
          <a:p>
            <a:pPr algn="just">
              <a:buFont typeface="Arial" pitchFamily="34" charset="0"/>
              <a:buChar char="•"/>
            </a:pPr>
            <a:r>
              <a:rPr lang="en-US" sz="2800" dirty="0"/>
              <a:t>Grid systems are classified in essentially two categories: </a:t>
            </a:r>
            <a:r>
              <a:rPr lang="en-US" sz="2800" b="1" i="1" dirty="0"/>
              <a:t>computational or data grids and P2P grids</a:t>
            </a:r>
            <a:r>
              <a:rPr lang="en-US" sz="2400" dirty="0"/>
              <a:t>. </a:t>
            </a:r>
          </a:p>
        </p:txBody>
      </p:sp>
    </p:spTree>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Department_header.jpg"/>
          <p:cNvPicPr>
            <a:picLocks noChangeAspect="1"/>
          </p:cNvPicPr>
          <p:nvPr/>
        </p:nvPicPr>
        <p:blipFill>
          <a:blip r:embed="rId2"/>
          <a:stretch>
            <a:fillRect/>
          </a:stretch>
        </p:blipFill>
        <p:spPr>
          <a:xfrm>
            <a:off x="152400" y="0"/>
            <a:ext cx="8991600" cy="1371600"/>
          </a:xfrm>
          <a:prstGeom prst="rect">
            <a:avLst/>
          </a:prstGeom>
        </p:spPr>
      </p:pic>
      <p:pic>
        <p:nvPicPr>
          <p:cNvPr id="2050" name="Picture 2"/>
          <p:cNvPicPr>
            <a:picLocks noChangeAspect="1" noChangeArrowheads="1"/>
          </p:cNvPicPr>
          <p:nvPr/>
        </p:nvPicPr>
        <p:blipFill>
          <a:blip r:embed="rId3"/>
          <a:srcRect/>
          <a:stretch>
            <a:fillRect/>
          </a:stretch>
        </p:blipFill>
        <p:spPr bwMode="auto">
          <a:xfrm>
            <a:off x="369232" y="1981200"/>
            <a:ext cx="8774768" cy="4267200"/>
          </a:xfrm>
          <a:prstGeom prst="rect">
            <a:avLst/>
          </a:prstGeom>
          <a:noFill/>
          <a:ln w="9525">
            <a:noFill/>
            <a:miter lim="800000"/>
            <a:headEnd/>
            <a:tailEnd/>
          </a:ln>
          <a:effectLst/>
        </p:spPr>
      </p:pic>
    </p:spTree>
  </p:cSld>
  <p:clrMapOvr>
    <a:masterClrMapping/>
  </p:clrMapOvr>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Department_header.jpg"/>
          <p:cNvPicPr>
            <a:picLocks noChangeAspect="1"/>
          </p:cNvPicPr>
          <p:nvPr/>
        </p:nvPicPr>
        <p:blipFill>
          <a:blip r:embed="rId2"/>
          <a:stretch>
            <a:fillRect/>
          </a:stretch>
        </p:blipFill>
        <p:spPr>
          <a:xfrm>
            <a:off x="152400" y="0"/>
            <a:ext cx="8991600" cy="1371600"/>
          </a:xfrm>
          <a:prstGeom prst="rect">
            <a:avLst/>
          </a:prstGeom>
        </p:spPr>
      </p:pic>
      <p:sp>
        <p:nvSpPr>
          <p:cNvPr id="3" name="Rectangle 2"/>
          <p:cNvSpPr/>
          <p:nvPr/>
        </p:nvSpPr>
        <p:spPr>
          <a:xfrm>
            <a:off x="381000" y="1371600"/>
            <a:ext cx="8534400" cy="3539430"/>
          </a:xfrm>
          <a:prstGeom prst="rect">
            <a:avLst/>
          </a:prstGeom>
        </p:spPr>
        <p:txBody>
          <a:bodyPr wrap="square">
            <a:spAutoFit/>
          </a:bodyPr>
          <a:lstStyle/>
          <a:p>
            <a:pPr algn="just"/>
            <a:r>
              <a:rPr lang="en-US" sz="2800" b="1" dirty="0"/>
              <a:t>1.3.3 Peer-to-Peer Network Families </a:t>
            </a:r>
          </a:p>
          <a:p>
            <a:pPr algn="just">
              <a:buFont typeface="Wingdings" pitchFamily="2" charset="2"/>
              <a:buChar char="ü"/>
            </a:pPr>
            <a:r>
              <a:rPr lang="en-US" sz="2800" dirty="0"/>
              <a:t>An example of a well-established distributed system is the client-server architecture. </a:t>
            </a:r>
          </a:p>
          <a:p>
            <a:pPr algn="just">
              <a:buFont typeface="Wingdings" pitchFamily="2" charset="2"/>
              <a:buChar char="ü"/>
            </a:pPr>
            <a:r>
              <a:rPr lang="en-US" sz="2800" dirty="0"/>
              <a:t>In this scenario, client machines (PCs and workstations) are connected to a central server for compute, e-mail, file access, and database applications. </a:t>
            </a:r>
          </a:p>
          <a:p>
            <a:pPr algn="just">
              <a:buFont typeface="Wingdings" pitchFamily="2" charset="2"/>
              <a:buChar char="ü"/>
            </a:pPr>
            <a:r>
              <a:rPr lang="en-US" sz="2800" dirty="0"/>
              <a:t>The P2P architecture offers a distributed model of networked systems. </a:t>
            </a:r>
          </a:p>
        </p:txBody>
      </p:sp>
    </p:spTree>
  </p:cSld>
  <p:clrMapOvr>
    <a:masterClrMapping/>
  </p:clrMapOvr>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Department_header.jpg"/>
          <p:cNvPicPr>
            <a:picLocks noChangeAspect="1"/>
          </p:cNvPicPr>
          <p:nvPr/>
        </p:nvPicPr>
        <p:blipFill>
          <a:blip r:embed="rId2"/>
          <a:stretch>
            <a:fillRect/>
          </a:stretch>
        </p:blipFill>
        <p:spPr>
          <a:xfrm>
            <a:off x="152400" y="0"/>
            <a:ext cx="8991600" cy="1371600"/>
          </a:xfrm>
          <a:prstGeom prst="rect">
            <a:avLst/>
          </a:prstGeom>
        </p:spPr>
      </p:pic>
      <p:sp>
        <p:nvSpPr>
          <p:cNvPr id="5" name="Rectangle 4"/>
          <p:cNvSpPr/>
          <p:nvPr/>
        </p:nvSpPr>
        <p:spPr>
          <a:xfrm>
            <a:off x="152400" y="914400"/>
            <a:ext cx="8991600" cy="5724644"/>
          </a:xfrm>
          <a:prstGeom prst="rect">
            <a:avLst/>
          </a:prstGeom>
        </p:spPr>
        <p:txBody>
          <a:bodyPr wrap="square">
            <a:spAutoFit/>
          </a:bodyPr>
          <a:lstStyle/>
          <a:p>
            <a:endParaRPr lang="en-US" b="1" dirty="0"/>
          </a:p>
          <a:p>
            <a:r>
              <a:rPr lang="en-US" sz="3600" b="1" dirty="0"/>
              <a:t>1.3.3.1P2P System</a:t>
            </a:r>
            <a:r>
              <a:rPr lang="en-US" sz="1600" dirty="0"/>
              <a:t> </a:t>
            </a:r>
          </a:p>
          <a:p>
            <a:pPr algn="just">
              <a:buFont typeface="Wingdings" pitchFamily="2" charset="2"/>
              <a:buChar char="Ø"/>
            </a:pPr>
            <a:r>
              <a:rPr lang="en-US" sz="2400" b="1" dirty="0"/>
              <a:t>Peer Roles and Functionality</a:t>
            </a:r>
          </a:p>
          <a:p>
            <a:pPr algn="just"/>
            <a:r>
              <a:rPr lang="en-US" sz="2400" dirty="0"/>
              <a:t>Every node functions as both a </a:t>
            </a:r>
            <a:r>
              <a:rPr lang="en-US" sz="2400" b="1" dirty="0"/>
              <a:t>client</a:t>
            </a:r>
            <a:r>
              <a:rPr lang="en-US" sz="2400" dirty="0"/>
              <a:t> and a </a:t>
            </a:r>
            <a:r>
              <a:rPr lang="en-US" sz="2400" b="1" dirty="0"/>
              <a:t>server</a:t>
            </a:r>
            <a:r>
              <a:rPr lang="en-US" sz="2400" dirty="0"/>
              <a:t>, sharing system resources.</a:t>
            </a:r>
          </a:p>
          <a:p>
            <a:pPr algn="just"/>
            <a:r>
              <a:rPr lang="en-US" sz="2400" dirty="0"/>
              <a:t>Peers are regular client computers connected to the Internet.</a:t>
            </a:r>
          </a:p>
          <a:p>
            <a:pPr algn="just">
              <a:buFont typeface="Wingdings" pitchFamily="2" charset="2"/>
              <a:buChar char="Ø"/>
            </a:pPr>
            <a:r>
              <a:rPr lang="en-US" sz="2400" b="1" dirty="0"/>
              <a:t> Decentralized Nature</a:t>
            </a:r>
          </a:p>
          <a:p>
            <a:pPr algn="just"/>
            <a:r>
              <a:rPr lang="en-US" sz="2400" dirty="0"/>
              <a:t>No </a:t>
            </a:r>
            <a:r>
              <a:rPr lang="en-US" sz="2400" b="1" dirty="0"/>
              <a:t>master-slave relationship</a:t>
            </a:r>
            <a:r>
              <a:rPr lang="en-US" sz="2400" dirty="0"/>
              <a:t> exists among peers.</a:t>
            </a:r>
          </a:p>
          <a:p>
            <a:pPr algn="just"/>
            <a:r>
              <a:rPr lang="en-US" sz="2400" dirty="0"/>
              <a:t>No </a:t>
            </a:r>
            <a:r>
              <a:rPr lang="en-US" sz="2400" b="1" dirty="0"/>
              <a:t>central coordination</a:t>
            </a:r>
            <a:r>
              <a:rPr lang="en-US" sz="2400" dirty="0"/>
              <a:t> or </a:t>
            </a:r>
            <a:r>
              <a:rPr lang="en-US" sz="2400" b="1" dirty="0"/>
              <a:t>central database</a:t>
            </a:r>
            <a:r>
              <a:rPr lang="en-US" sz="2400" dirty="0"/>
              <a:t> is required.</a:t>
            </a:r>
          </a:p>
          <a:p>
            <a:pPr algn="just"/>
            <a:r>
              <a:rPr lang="en-US" sz="2400" dirty="0"/>
              <a:t>Each peer operates autonomously and can </a:t>
            </a:r>
            <a:r>
              <a:rPr lang="en-US" sz="2400" b="1" dirty="0"/>
              <a:t>join or leave</a:t>
            </a:r>
            <a:r>
              <a:rPr lang="en-US" sz="2400" dirty="0"/>
              <a:t> the system freely.</a:t>
            </a:r>
          </a:p>
          <a:p>
            <a:pPr algn="just"/>
            <a:r>
              <a:rPr lang="en-US" sz="2400" dirty="0"/>
              <a:t>No peer has a </a:t>
            </a:r>
            <a:r>
              <a:rPr lang="en-US" sz="2400" b="1" dirty="0"/>
              <a:t>global view</a:t>
            </a:r>
            <a:r>
              <a:rPr lang="en-US" sz="2400" dirty="0"/>
              <a:t> of the entire P2P system.</a:t>
            </a:r>
          </a:p>
          <a:p>
            <a:pPr algn="just">
              <a:buFont typeface="Wingdings" pitchFamily="2" charset="2"/>
              <a:buChar char="Ø"/>
            </a:pPr>
            <a:r>
              <a:rPr lang="en-US" sz="2400" b="1" dirty="0"/>
              <a:t> Self-Organizing and Distributed Control</a:t>
            </a:r>
          </a:p>
          <a:p>
            <a:pPr algn="just"/>
            <a:r>
              <a:rPr lang="en-US" sz="2400" dirty="0"/>
              <a:t>The system is </a:t>
            </a:r>
            <a:r>
              <a:rPr lang="en-US" sz="2400" b="1" dirty="0"/>
              <a:t>self-organizing</a:t>
            </a:r>
            <a:r>
              <a:rPr lang="en-US" sz="2400" dirty="0"/>
              <a:t> and operates with </a:t>
            </a:r>
            <a:r>
              <a:rPr lang="en-US" sz="2400" b="1" dirty="0"/>
              <a:t>distributed control</a:t>
            </a:r>
            <a:r>
              <a:rPr lang="en-US" sz="2400" dirty="0"/>
              <a:t>.</a:t>
            </a:r>
          </a:p>
          <a:p>
            <a:pPr algn="just"/>
            <a:r>
              <a:rPr lang="en-US" sz="2400" dirty="0"/>
              <a:t>Participating peers dynamically form the </a:t>
            </a:r>
            <a:r>
              <a:rPr lang="en-US" sz="2400" b="1" dirty="0"/>
              <a:t>physical network</a:t>
            </a:r>
            <a:r>
              <a:rPr lang="en-US" sz="2400" dirty="0"/>
              <a:t>.</a:t>
            </a:r>
          </a:p>
        </p:txBody>
      </p:sp>
    </p:spTree>
  </p:cSld>
  <p:clrMapOvr>
    <a:masterClrMapping/>
  </p:clrMapOvr>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Department_header.jpg"/>
          <p:cNvPicPr>
            <a:picLocks noChangeAspect="1"/>
          </p:cNvPicPr>
          <p:nvPr/>
        </p:nvPicPr>
        <p:blipFill>
          <a:blip r:embed="rId2"/>
          <a:stretch>
            <a:fillRect/>
          </a:stretch>
        </p:blipFill>
        <p:spPr>
          <a:xfrm>
            <a:off x="152400" y="0"/>
            <a:ext cx="8991600" cy="1371600"/>
          </a:xfrm>
          <a:prstGeom prst="rect">
            <a:avLst/>
          </a:prstGeom>
        </p:spPr>
      </p:pic>
      <p:sp>
        <p:nvSpPr>
          <p:cNvPr id="3" name="Rectangle 2"/>
          <p:cNvSpPr/>
          <p:nvPr/>
        </p:nvSpPr>
        <p:spPr>
          <a:xfrm>
            <a:off x="457200" y="1447800"/>
            <a:ext cx="8686800" cy="4832092"/>
          </a:xfrm>
          <a:prstGeom prst="rect">
            <a:avLst/>
          </a:prstGeom>
        </p:spPr>
        <p:txBody>
          <a:bodyPr wrap="square">
            <a:spAutoFit/>
          </a:bodyPr>
          <a:lstStyle/>
          <a:p>
            <a:pPr algn="just"/>
            <a:r>
              <a:rPr lang="en-US" sz="2800" b="1" dirty="0"/>
              <a:t>P2P Network Architecture (Figure 1.17)</a:t>
            </a:r>
          </a:p>
          <a:p>
            <a:pPr algn="just"/>
            <a:r>
              <a:rPr lang="en-US" sz="2800" dirty="0"/>
              <a:t>Initially, peers are </a:t>
            </a:r>
            <a:r>
              <a:rPr lang="en-US" sz="2800" b="1" dirty="0"/>
              <a:t>unrelated</a:t>
            </a:r>
            <a:r>
              <a:rPr lang="en-US" sz="2800" dirty="0"/>
              <a:t> and only connect upon joining.</a:t>
            </a:r>
          </a:p>
          <a:p>
            <a:pPr algn="just"/>
            <a:r>
              <a:rPr lang="en-US" sz="2800" dirty="0"/>
              <a:t>P2P networks do not use a </a:t>
            </a:r>
            <a:r>
              <a:rPr lang="en-US" sz="2800" b="1" dirty="0"/>
              <a:t>dedicated interconnection network</a:t>
            </a:r>
            <a:r>
              <a:rPr lang="en-US" sz="2800" dirty="0"/>
              <a:t> (like clusters or grids).</a:t>
            </a:r>
          </a:p>
          <a:p>
            <a:pPr algn="just"/>
            <a:r>
              <a:rPr lang="en-US" sz="2800" dirty="0"/>
              <a:t>The </a:t>
            </a:r>
            <a:r>
              <a:rPr lang="en-US" sz="2800" b="1" dirty="0"/>
              <a:t>physical network</a:t>
            </a:r>
            <a:r>
              <a:rPr lang="en-US" sz="2800" dirty="0"/>
              <a:t> is an </a:t>
            </a:r>
            <a:r>
              <a:rPr lang="en-US" sz="2800" b="1" dirty="0"/>
              <a:t>ad hoc</a:t>
            </a:r>
            <a:r>
              <a:rPr lang="en-US" sz="2800" dirty="0"/>
              <a:t> structure, formed dynamically over the Internet.</a:t>
            </a:r>
          </a:p>
          <a:p>
            <a:pPr algn="just"/>
            <a:r>
              <a:rPr lang="en-US" sz="2800" dirty="0"/>
              <a:t>Uses standard protocols such as </a:t>
            </a:r>
            <a:r>
              <a:rPr lang="en-US" sz="2800" b="1" dirty="0"/>
              <a:t>TCP/IP</a:t>
            </a:r>
            <a:r>
              <a:rPr lang="en-US" sz="2800" dirty="0"/>
              <a:t> and </a:t>
            </a:r>
            <a:r>
              <a:rPr lang="en-US" sz="2800" b="1" dirty="0"/>
              <a:t>NAI</a:t>
            </a:r>
            <a:r>
              <a:rPr lang="en-US" sz="2800" dirty="0"/>
              <a:t> for communication.</a:t>
            </a:r>
          </a:p>
          <a:p>
            <a:pPr algn="just"/>
            <a:r>
              <a:rPr lang="en-US" sz="2800" dirty="0"/>
              <a:t>Network size and topology </a:t>
            </a:r>
            <a:r>
              <a:rPr lang="en-US" sz="2800" b="1" dirty="0"/>
              <a:t>change dynamically</a:t>
            </a:r>
            <a:r>
              <a:rPr lang="en-US" sz="2800" dirty="0"/>
              <a:t> due to the free membership nature of P2P.</a:t>
            </a:r>
          </a:p>
        </p:txBody>
      </p:sp>
    </p:spTree>
  </p:cSld>
  <p:clrMapOvr>
    <a:masterClrMapping/>
  </p:clrMapOvr>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Department_header.jpg"/>
          <p:cNvPicPr>
            <a:picLocks noChangeAspect="1"/>
          </p:cNvPicPr>
          <p:nvPr/>
        </p:nvPicPr>
        <p:blipFill>
          <a:blip r:embed="rId2"/>
          <a:stretch>
            <a:fillRect/>
          </a:stretch>
        </p:blipFill>
        <p:spPr>
          <a:xfrm>
            <a:off x="152400" y="0"/>
            <a:ext cx="8991600" cy="1371600"/>
          </a:xfrm>
          <a:prstGeom prst="rect">
            <a:avLst/>
          </a:prstGeom>
        </p:spPr>
      </p:pic>
      <p:pic>
        <p:nvPicPr>
          <p:cNvPr id="3074" name="Picture 2"/>
          <p:cNvPicPr>
            <a:picLocks noChangeAspect="1" noChangeArrowheads="1"/>
          </p:cNvPicPr>
          <p:nvPr/>
        </p:nvPicPr>
        <p:blipFill>
          <a:blip r:embed="rId3"/>
          <a:srcRect/>
          <a:stretch>
            <a:fillRect/>
          </a:stretch>
        </p:blipFill>
        <p:spPr bwMode="auto">
          <a:xfrm>
            <a:off x="381000" y="2133600"/>
            <a:ext cx="8330453" cy="4114800"/>
          </a:xfrm>
          <a:prstGeom prst="rect">
            <a:avLst/>
          </a:prstGeom>
          <a:noFill/>
          <a:ln w="9525">
            <a:noFill/>
            <a:miter lim="800000"/>
            <a:headEnd/>
            <a:tailEnd/>
          </a:ln>
          <a:effectLst/>
        </p:spPr>
      </p:pic>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2442</TotalTime>
  <Words>14728</Words>
  <Application>Microsoft Office PowerPoint</Application>
  <PresentationFormat>On-screen Show (4:3)</PresentationFormat>
  <Paragraphs>790</Paragraphs>
  <Slides>171</Slides>
  <Notes>10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171</vt:i4>
      </vt:variant>
    </vt:vector>
  </HeadingPairs>
  <TitlesOfParts>
    <vt:vector size="176" baseType="lpstr">
      <vt:lpstr>Arial</vt:lpstr>
      <vt:lpstr>Calibri</vt:lpstr>
      <vt:lpstr>Times New Roman</vt:lpstr>
      <vt:lpstr>Wingdings</vt:lpstr>
      <vt:lpstr>Office Theme</vt:lpstr>
      <vt:lpstr>Module-1</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1.1.1.4 Three New Computing Paradigms</vt:lpstr>
      <vt:lpstr>PowerPoint Presentation</vt:lpstr>
      <vt:lpstr>PowerPoint Presentation</vt:lpstr>
      <vt:lpstr> Distributed computing</vt:lpstr>
      <vt:lpstr>Cloud computing</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Module-1</dc:title>
  <dc:creator>dell</dc:creator>
  <cp:lastModifiedBy>Likitha D</cp:lastModifiedBy>
  <cp:revision>371</cp:revision>
  <dcterms:created xsi:type="dcterms:W3CDTF">2025-02-10T08:29:21Z</dcterms:created>
  <dcterms:modified xsi:type="dcterms:W3CDTF">2026-01-26T08:15:49Z</dcterms:modified>
</cp:coreProperties>
</file>