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wdp" ContentType="image/vnd.ms-photo"/>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10" r:id="rId1"/>
    <p:sldMasterId id="2147483824" r:id="rId2"/>
  </p:sldMasterIdLst>
  <p:notesMasterIdLst>
    <p:notesMasterId r:id="rId128"/>
  </p:notesMasterIdLst>
  <p:handoutMasterIdLst>
    <p:handoutMasterId r:id="rId129"/>
  </p:handoutMasterIdLst>
  <p:sldIdLst>
    <p:sldId id="256" r:id="rId3"/>
    <p:sldId id="258" r:id="rId4"/>
    <p:sldId id="379" r:id="rId5"/>
    <p:sldId id="381" r:id="rId6"/>
    <p:sldId id="380" r:id="rId7"/>
    <p:sldId id="382" r:id="rId8"/>
    <p:sldId id="262" r:id="rId9"/>
    <p:sldId id="263" r:id="rId10"/>
    <p:sldId id="264" r:id="rId11"/>
    <p:sldId id="266" r:id="rId12"/>
    <p:sldId id="267" r:id="rId13"/>
    <p:sldId id="268" r:id="rId14"/>
    <p:sldId id="265" r:id="rId15"/>
    <p:sldId id="269" r:id="rId16"/>
    <p:sldId id="270" r:id="rId17"/>
    <p:sldId id="271" r:id="rId18"/>
    <p:sldId id="272" r:id="rId19"/>
    <p:sldId id="273" r:id="rId20"/>
    <p:sldId id="274" r:id="rId21"/>
    <p:sldId id="276" r:id="rId22"/>
    <p:sldId id="278" r:id="rId23"/>
    <p:sldId id="275" r:id="rId24"/>
    <p:sldId id="277" r:id="rId25"/>
    <p:sldId id="279" r:id="rId26"/>
    <p:sldId id="280" r:id="rId27"/>
    <p:sldId id="281" r:id="rId28"/>
    <p:sldId id="282" r:id="rId29"/>
    <p:sldId id="283" r:id="rId30"/>
    <p:sldId id="284" r:id="rId31"/>
    <p:sldId id="285" r:id="rId32"/>
    <p:sldId id="286" r:id="rId33"/>
    <p:sldId id="287" r:id="rId34"/>
    <p:sldId id="288" r:id="rId35"/>
    <p:sldId id="290" r:id="rId36"/>
    <p:sldId id="291" r:id="rId37"/>
    <p:sldId id="292" r:id="rId38"/>
    <p:sldId id="293" r:id="rId39"/>
    <p:sldId id="289" r:id="rId40"/>
    <p:sldId id="301" r:id="rId41"/>
    <p:sldId id="302" r:id="rId42"/>
    <p:sldId id="303"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18" r:id="rId57"/>
    <p:sldId id="319" r:id="rId58"/>
    <p:sldId id="320" r:id="rId59"/>
    <p:sldId id="321" r:id="rId60"/>
    <p:sldId id="322" r:id="rId61"/>
    <p:sldId id="323" r:id="rId62"/>
    <p:sldId id="324" r:id="rId63"/>
    <p:sldId id="325" r:id="rId64"/>
    <p:sldId id="326" r:id="rId65"/>
    <p:sldId id="327" r:id="rId66"/>
    <p:sldId id="328" r:id="rId67"/>
    <p:sldId id="330" r:id="rId68"/>
    <p:sldId id="332" r:id="rId69"/>
    <p:sldId id="333" r:id="rId70"/>
    <p:sldId id="334" r:id="rId71"/>
    <p:sldId id="335" r:id="rId72"/>
    <p:sldId id="383" r:id="rId73"/>
    <p:sldId id="336" r:id="rId74"/>
    <p:sldId id="337" r:id="rId75"/>
    <p:sldId id="338" r:id="rId76"/>
    <p:sldId id="339" r:id="rId77"/>
    <p:sldId id="340" r:id="rId78"/>
    <p:sldId id="341" r:id="rId79"/>
    <p:sldId id="342" r:id="rId80"/>
    <p:sldId id="343" r:id="rId81"/>
    <p:sldId id="348" r:id="rId82"/>
    <p:sldId id="344" r:id="rId83"/>
    <p:sldId id="345" r:id="rId84"/>
    <p:sldId id="346" r:id="rId85"/>
    <p:sldId id="347" r:id="rId86"/>
    <p:sldId id="294" r:id="rId87"/>
    <p:sldId id="384" r:id="rId88"/>
    <p:sldId id="295" r:id="rId89"/>
    <p:sldId id="297" r:id="rId90"/>
    <p:sldId id="296" r:id="rId91"/>
    <p:sldId id="299" r:id="rId92"/>
    <p:sldId id="349" r:id="rId93"/>
    <p:sldId id="350" r:id="rId94"/>
    <p:sldId id="298" r:id="rId95"/>
    <p:sldId id="300" r:id="rId96"/>
    <p:sldId id="351" r:id="rId97"/>
    <p:sldId id="352" r:id="rId98"/>
    <p:sldId id="385" r:id="rId99"/>
    <p:sldId id="386" r:id="rId100"/>
    <p:sldId id="387" r:id="rId101"/>
    <p:sldId id="353" r:id="rId102"/>
    <p:sldId id="354" r:id="rId103"/>
    <p:sldId id="355" r:id="rId104"/>
    <p:sldId id="356" r:id="rId105"/>
    <p:sldId id="357" r:id="rId106"/>
    <p:sldId id="358" r:id="rId107"/>
    <p:sldId id="359" r:id="rId108"/>
    <p:sldId id="377" r:id="rId109"/>
    <p:sldId id="360" r:id="rId110"/>
    <p:sldId id="361" r:id="rId111"/>
    <p:sldId id="362" r:id="rId112"/>
    <p:sldId id="363" r:id="rId113"/>
    <p:sldId id="364" r:id="rId114"/>
    <p:sldId id="365" r:id="rId115"/>
    <p:sldId id="366" r:id="rId116"/>
    <p:sldId id="367" r:id="rId117"/>
    <p:sldId id="368" r:id="rId118"/>
    <p:sldId id="369" r:id="rId119"/>
    <p:sldId id="370" r:id="rId120"/>
    <p:sldId id="371" r:id="rId121"/>
    <p:sldId id="372" r:id="rId122"/>
    <p:sldId id="373" r:id="rId123"/>
    <p:sldId id="374" r:id="rId124"/>
    <p:sldId id="375" r:id="rId125"/>
    <p:sldId id="376" r:id="rId126"/>
    <p:sldId id="378" r:id="rId127"/>
  </p:sldIdLst>
  <p:sldSz cx="9144000" cy="5143500" type="screen16x9"/>
  <p:notesSz cx="6858000" cy="9144000"/>
  <p:embeddedFontLst>
    <p:embeddedFont>
      <p:font typeface="Calibri" pitchFamily="34" charset="0"/>
      <p:regular r:id="rId130"/>
      <p:bold r:id="rId131"/>
      <p:italic r:id="rId132"/>
      <p:boldItalic r:id="rId133"/>
    </p:embeddedFont>
    <p:embeddedFont>
      <p:font typeface="Arial Black" pitchFamily="34" charset="0"/>
      <p:bold r:id="rId134"/>
    </p:embeddedFont>
    <p:embeddedFont>
      <p:font typeface="Cambria" pitchFamily="18" charset="0"/>
      <p:regular r:id="rId135"/>
      <p:bold r:id="rId136"/>
      <p:italic r:id="rId137"/>
      <p:boldItalic r:id="rId138"/>
    </p:embeddedFont>
    <p:embeddedFont>
      <p:font typeface="Tahoma" pitchFamily="34" charset="0"/>
      <p:regular r:id="rId139"/>
      <p:bold r:id="rId140"/>
    </p:embeddedFont>
    <p:embeddedFont>
      <p:font typeface="Georgia" pitchFamily="18" charset="0"/>
      <p:regular r:id="rId141"/>
      <p:bold r:id="rId142"/>
      <p:italic r:id="rId143"/>
      <p:boldItalic r:id="rId1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3CC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5284" autoAdjust="0"/>
  </p:normalViewPr>
  <p:slideViewPr>
    <p:cSldViewPr snapToGrid="0">
      <p:cViewPr>
        <p:scale>
          <a:sx n="90" d="100"/>
          <a:sy n="90" d="100"/>
        </p:scale>
        <p:origin x="-816" y="-144"/>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font" Target="fonts/font4.fntdata"/><Relationship Id="rId138" Type="http://schemas.openxmlformats.org/officeDocument/2006/relationships/font" Target="fonts/font9.fntdata"/><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notesMaster" Target="notesMasters/notesMaster1.xml"/><Relationship Id="rId144" Type="http://schemas.openxmlformats.org/officeDocument/2006/relationships/font" Target="fonts/font15.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font" Target="fonts/font5.fntdata"/><Relationship Id="rId139" Type="http://schemas.openxmlformats.org/officeDocument/2006/relationships/font" Target="fonts/font10.fntdata"/><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handoutMaster" Target="handoutMasters/handoutMaster1.xml"/><Relationship Id="rId137"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font" Target="fonts/font3.fntdata"/><Relationship Id="rId140" Type="http://schemas.openxmlformats.org/officeDocument/2006/relationships/font" Target="fonts/font11.fntdata"/><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font" Target="fonts/font1.fntdata"/><Relationship Id="rId135" Type="http://schemas.openxmlformats.org/officeDocument/2006/relationships/font" Target="fonts/font6.fntdata"/><Relationship Id="rId143" Type="http://schemas.openxmlformats.org/officeDocument/2006/relationships/font" Target="fonts/font14.fntdata"/><Relationship Id="rId14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font" Target="fonts/font12.fntdata"/><Relationship Id="rId14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font" Target="fonts/font2.fntdata"/><Relationship Id="rId136" Type="http://schemas.openxmlformats.org/officeDocument/2006/relationships/font" Target="fonts/font7.fntdata"/><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font" Target="fonts/font1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39EC7C-2672-420D-A4D7-8EF1F28FEE77}" type="datetimeFigureOut">
              <a:rPr lang="en-US" smtClean="0"/>
              <a:pPr/>
              <a:t>4/3/2025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9EC5DE-E229-46F6-A44A-3FD13280944C}" type="slidenum">
              <a:rPr lang="en-US" smtClean="0"/>
              <a:pPr/>
              <a:t>‹#›</a:t>
            </a:fld>
            <a:endParaRPr lang="en-US"/>
          </a:p>
        </p:txBody>
      </p:sp>
    </p:spTree>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xmlns="" val="3081166348"/>
      </p:ext>
    </p:extLst>
  </p:cSld>
  <p:clrMap bg1="lt1" tx1="dk1" bg2="dk2" tx2="lt2" accent1="accent1" accent2="accent2" accent3="accent3" accent4="accent4" accent5="accent5" accent6="accent6" hlink="hlink" folHlink="folHlink"/>
  <p:hf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pPr eaLnBrk="1" latinLnBrk="0" hangingPunct="1"/>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418675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pPr eaLnBrk="1" latinLnBrk="0" hangingPunct="1"/>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2119096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pPr eaLnBrk="1" latinLnBrk="0" hangingPunct="1"/>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13242988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0" name="Google Shape;20;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710560" y="142303"/>
            <a:ext cx="4153534" cy="391795"/>
          </a:xfrm>
          <a:prstGeom prst="rect">
            <a:avLst/>
          </a:prstGeom>
        </p:spPr>
        <p:txBody>
          <a:bodyPr wrap="square" lIns="0" tIns="0" rIns="0" bIns="0">
            <a:spAutoFit/>
          </a:bodyPr>
          <a:lstStyle>
            <a:lvl1pPr>
              <a:defRPr sz="2500" b="1" i="1">
                <a:solidFill>
                  <a:srgbClr val="FF0000"/>
                </a:solidFill>
                <a:latin typeface="Calibri"/>
                <a:cs typeface="Calibri"/>
              </a:defRPr>
            </a:lvl1pPr>
          </a:lstStyle>
          <a:p>
            <a:endParaRPr/>
          </a:p>
        </p:txBody>
      </p:sp>
      <p:sp>
        <p:nvSpPr>
          <p:cNvPr id="3" name="Holder 3"/>
          <p:cNvSpPr>
            <a:spLocks noGrp="1"/>
          </p:cNvSpPr>
          <p:nvPr>
            <p:ph type="subTitle" idx="4"/>
          </p:nvPr>
        </p:nvSpPr>
        <p:spPr>
          <a:xfrm>
            <a:off x="1371600" y="2880360"/>
            <a:ext cx="6400800" cy="1285875"/>
          </a:xfrm>
          <a:prstGeom prst="rect">
            <a:avLst/>
          </a:prstGeom>
        </p:spPr>
        <p:txBody>
          <a:bodyPr wrap="square" lIns="0" tIns="0" rIns="0" bIns="0">
            <a:spAutoFit/>
          </a:bodyPr>
          <a:lstStyle>
            <a:lvl1pPr>
              <a:defRPr sz="32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xmlns="" val="1655336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1">
                <a:solidFill>
                  <a:srgbClr val="FF000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32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xmlns="" val="11200343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1">
                <a:solidFill>
                  <a:srgbClr val="FF0000"/>
                </a:solidFill>
                <a:latin typeface="Calibri"/>
                <a:cs typeface="Calibri"/>
              </a:defRPr>
            </a:lvl1pPr>
          </a:lstStyle>
          <a:p>
            <a:endParaRPr/>
          </a:p>
        </p:txBody>
      </p:sp>
      <p:sp>
        <p:nvSpPr>
          <p:cNvPr id="3" name="Holder 3"/>
          <p:cNvSpPr>
            <a:spLocks noGrp="1"/>
          </p:cNvSpPr>
          <p:nvPr>
            <p:ph sz="half" idx="2"/>
          </p:nvPr>
        </p:nvSpPr>
        <p:spPr>
          <a:xfrm>
            <a:off x="472440" y="1146822"/>
            <a:ext cx="3992879" cy="339471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sz="half" idx="3"/>
          </p:nvPr>
        </p:nvSpPr>
        <p:spPr>
          <a:xfrm>
            <a:off x="4648200" y="1177302"/>
            <a:ext cx="4038600" cy="3394710"/>
          </a:xfrm>
          <a:prstGeom prst="rect">
            <a:avLst/>
          </a:prstGeom>
        </p:spPr>
        <p:txBody>
          <a:bodyPr wrap="square" lIns="0" tIns="0" rIns="0" bIns="0">
            <a:spAutoFit/>
          </a:bodyPr>
          <a:lstStyle>
            <a:lvl1pPr>
              <a:defRPr b="0" i="0">
                <a:solidFill>
                  <a:schemeClr val="tx1"/>
                </a:solidFil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xmlns="" val="21438780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1">
                <a:solidFill>
                  <a:srgbClr val="FF000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xmlns="" val="14167668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xmlns="" val="365269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pPr eaLnBrk="1" latinLnBrk="0" hangingPunct="1"/>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2640346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eaLnBrk="1" latinLnBrk="0" hangingPunct="1"/>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216399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pPr eaLnBrk="1" latinLnBrk="0" hangingPunct="1"/>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1047720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pPr eaLnBrk="1" latinLnBrk="0" hangingPunct="1"/>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915753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pPr eaLnBrk="1" latinLnBrk="0" hangingPunct="1"/>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54511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2498176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eaLnBrk="1" latinLnBrk="0" hangingPunct="1"/>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480498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eaLnBrk="1" latinLnBrk="0" hangingPunct="1"/>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spTree>
    <p:extLst>
      <p:ext uri="{BB962C8B-B14F-4D97-AF65-F5344CB8AC3E}">
        <p14:creationId xmlns:p14="http://schemas.microsoft.com/office/powerpoint/2010/main" xmlns="" val="2461102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2.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IN"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latinLnBrk="0" hangingPunct="1"/>
            <a:endParaRPr lang="en-US">
              <a:solidFill>
                <a:schemeClr val="tx1">
                  <a:shade val="50000"/>
                </a:scheme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0" lang="en-US">
              <a:solidFill>
                <a:schemeClr val="tx1">
                  <a:shade val="50000"/>
                </a:scheme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a:t>
            </a:fld>
            <a:endParaRPr lang="en"/>
          </a:p>
        </p:txBody>
      </p:sp>
      <p:pic>
        <p:nvPicPr>
          <p:cNvPr id="7" name="Picture 2"/>
          <p:cNvPicPr>
            <a:picLocks noChangeAspect="1" noChangeArrowheads="1"/>
          </p:cNvPicPr>
          <p:nvPr userDrawn="1"/>
        </p:nvPicPr>
        <p:blipFill>
          <a:blip r:embed="rId14"/>
          <a:srcRect/>
          <a:stretch>
            <a:fillRect/>
          </a:stretch>
        </p:blipFill>
        <p:spPr bwMode="auto">
          <a:xfrm>
            <a:off x="2" y="0"/>
            <a:ext cx="9143998" cy="871870"/>
          </a:xfrm>
          <a:prstGeom prst="rect">
            <a:avLst/>
          </a:prstGeom>
          <a:noFill/>
          <a:ln w="9525">
            <a:noFill/>
            <a:miter lim="800000"/>
            <a:headEnd/>
            <a:tailEnd/>
          </a:ln>
          <a:effectLst/>
        </p:spPr>
      </p:pic>
    </p:spTree>
    <p:extLst>
      <p:ext uri="{BB962C8B-B14F-4D97-AF65-F5344CB8AC3E}">
        <p14:creationId xmlns:p14="http://schemas.microsoft.com/office/powerpoint/2010/main" xmlns="" val="2285561038"/>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834072" y="155511"/>
            <a:ext cx="7475855" cy="635635"/>
          </a:xfrm>
          <a:prstGeom prst="rect">
            <a:avLst/>
          </a:prstGeom>
        </p:spPr>
        <p:txBody>
          <a:bodyPr wrap="square" lIns="0" tIns="0" rIns="0" bIns="0">
            <a:spAutoFit/>
          </a:bodyPr>
          <a:lstStyle>
            <a:lvl1pPr>
              <a:defRPr sz="2500" b="1" i="1">
                <a:solidFill>
                  <a:srgbClr val="FF0000"/>
                </a:solidFill>
                <a:latin typeface="Calibri"/>
                <a:cs typeface="Calibri"/>
              </a:defRPr>
            </a:lvl1pPr>
          </a:lstStyle>
          <a:p>
            <a:endParaRPr/>
          </a:p>
        </p:txBody>
      </p:sp>
      <p:sp>
        <p:nvSpPr>
          <p:cNvPr id="3" name="Holder 3"/>
          <p:cNvSpPr>
            <a:spLocks noGrp="1"/>
          </p:cNvSpPr>
          <p:nvPr>
            <p:ph type="body" idx="1"/>
          </p:nvPr>
        </p:nvSpPr>
        <p:spPr>
          <a:xfrm>
            <a:off x="504825" y="1206500"/>
            <a:ext cx="7627620" cy="2284729"/>
          </a:xfrm>
          <a:prstGeom prst="rect">
            <a:avLst/>
          </a:prstGeom>
        </p:spPr>
        <p:txBody>
          <a:bodyPr wrap="square" lIns="0" tIns="0" rIns="0" bIns="0">
            <a:spAutoFit/>
          </a:bodyPr>
          <a:lstStyle>
            <a:lvl1pPr>
              <a:defRPr sz="32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4783455"/>
            <a:ext cx="2926080" cy="257175"/>
          </a:xfrm>
          <a:prstGeom prst="rect">
            <a:avLst/>
          </a:prstGeom>
        </p:spPr>
        <p:txBody>
          <a:bodyPr wrap="square" lIns="0" tIns="0" rIns="0" bIns="0">
            <a:spAutoFit/>
          </a:bodyPr>
          <a:lstStyle>
            <a:lvl1pPr algn="ctr">
              <a:defRPr>
                <a:solidFill>
                  <a:schemeClr val="tx1">
                    <a:tint val="75000"/>
                  </a:schemeClr>
                </a:solidFill>
              </a:defRPr>
            </a:lvl1pPr>
          </a:lstStyle>
          <a:p>
            <a:pPr>
              <a:buClrTx/>
              <a:buFontTx/>
              <a:buNone/>
            </a:pPr>
            <a:endParaRPr sz="1800">
              <a:solidFill>
                <a:prstClr val="black">
                  <a:tint val="75000"/>
                </a:prstClr>
              </a:solidFill>
            </a:endParaRPr>
          </a:p>
        </p:txBody>
      </p:sp>
      <p:sp>
        <p:nvSpPr>
          <p:cNvPr id="5" name="Holder 5"/>
          <p:cNvSpPr>
            <a:spLocks noGrp="1"/>
          </p:cNvSpPr>
          <p:nvPr>
            <p:ph type="dt" sz="half" idx="6"/>
          </p:nvPr>
        </p:nvSpPr>
        <p:spPr>
          <a:xfrm>
            <a:off x="457200" y="4783455"/>
            <a:ext cx="2103120" cy="257175"/>
          </a:xfrm>
          <a:prstGeom prst="rect">
            <a:avLst/>
          </a:prstGeom>
        </p:spPr>
        <p:txBody>
          <a:bodyPr wrap="square" lIns="0" tIns="0" rIns="0" bIns="0">
            <a:spAutoFit/>
          </a:bodyPr>
          <a:lstStyle>
            <a:lvl1pPr algn="l">
              <a:defRPr>
                <a:solidFill>
                  <a:schemeClr val="tx1">
                    <a:tint val="75000"/>
                  </a:schemeClr>
                </a:solidFill>
              </a:defRPr>
            </a:lvl1pPr>
          </a:lstStyle>
          <a:p>
            <a:pPr>
              <a:buClrTx/>
              <a:buFontTx/>
              <a:buNone/>
            </a:pPr>
            <a:endParaRPr lang="en-US" sz="1800">
              <a:solidFill>
                <a:prstClr val="black">
                  <a:tint val="75000"/>
                </a:prstClr>
              </a:solidFill>
            </a:endParaRPr>
          </a:p>
        </p:txBody>
      </p:sp>
      <p:sp>
        <p:nvSpPr>
          <p:cNvPr id="6" name="Holder 6"/>
          <p:cNvSpPr>
            <a:spLocks noGrp="1"/>
          </p:cNvSpPr>
          <p:nvPr>
            <p:ph type="sldNum" sz="quarter" idx="7"/>
          </p:nvPr>
        </p:nvSpPr>
        <p:spPr>
          <a:xfrm>
            <a:off x="6583680" y="4783455"/>
            <a:ext cx="2103120" cy="257175"/>
          </a:xfrm>
          <a:prstGeom prst="rect">
            <a:avLst/>
          </a:prstGeom>
        </p:spPr>
        <p:txBody>
          <a:bodyPr wrap="square" lIns="0" tIns="0" rIns="0" bIns="0">
            <a:spAutoFit/>
          </a:bodyPr>
          <a:lstStyle>
            <a:lvl1pPr algn="r">
              <a:defRPr>
                <a:solidFill>
                  <a:schemeClr val="tx1">
                    <a:tint val="75000"/>
                  </a:schemeClr>
                </a:solidFill>
              </a:defRPr>
            </a:lvl1pPr>
          </a:lstStyle>
          <a:p>
            <a:pPr>
              <a:buClrTx/>
              <a:buFontTx/>
              <a:buNone/>
            </a:pPr>
            <a:fld id="{B6F15528-21DE-4FAA-801E-634DDDAF4B2B}" type="slidenum">
              <a:rPr sz="1800">
                <a:solidFill>
                  <a:prstClr val="black">
                    <a:tint val="75000"/>
                  </a:prstClr>
                </a:solidFill>
              </a:rPr>
              <a:pPr>
                <a:buClrTx/>
                <a:buFontTx/>
                <a:buNone/>
              </a:pPr>
              <a:t>‹#›</a:t>
            </a:fld>
            <a:endParaRPr sz="1800">
              <a:solidFill>
                <a:prstClr val="black">
                  <a:tint val="75000"/>
                </a:prstClr>
              </a:solidFill>
            </a:endParaRPr>
          </a:p>
        </p:txBody>
      </p:sp>
      <p:pic>
        <p:nvPicPr>
          <p:cNvPr id="8" name="Picture 2"/>
          <p:cNvPicPr>
            <a:picLocks noChangeAspect="1" noChangeArrowheads="1"/>
          </p:cNvPicPr>
          <p:nvPr userDrawn="1"/>
        </p:nvPicPr>
        <p:blipFill>
          <a:blip r:embed="rId7"/>
          <a:srcRect/>
          <a:stretch>
            <a:fillRect/>
          </a:stretch>
        </p:blipFill>
        <p:spPr bwMode="auto">
          <a:xfrm>
            <a:off x="2" y="0"/>
            <a:ext cx="9143998" cy="723014"/>
          </a:xfrm>
          <a:prstGeom prst="rect">
            <a:avLst/>
          </a:prstGeom>
          <a:noFill/>
          <a:ln w="9525">
            <a:noFill/>
            <a:miter lim="800000"/>
            <a:headEnd/>
            <a:tailEnd/>
          </a:ln>
          <a:effectLst/>
        </p:spPr>
      </p:pic>
    </p:spTree>
    <p:extLst>
      <p:ext uri="{BB962C8B-B14F-4D97-AF65-F5344CB8AC3E}">
        <p14:creationId xmlns:p14="http://schemas.microsoft.com/office/powerpoint/2010/main" xmlns="" val="659510632"/>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5" Type="http://schemas.openxmlformats.org/officeDocument/2006/relationships/image" Target="../media/image80.jpeg"/><Relationship Id="rId4" Type="http://schemas.openxmlformats.org/officeDocument/2006/relationships/image" Target="../media/image79.jpeg"/></Relationships>
</file>

<file path=ppt/slides/_rels/slide10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tdil-dc.in/--"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11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123.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en.wikipedia.org/wiki/Sanskrit_language" TargetMode="External"/><Relationship Id="rId2" Type="http://schemas.openxmlformats.org/officeDocument/2006/relationships/hyperlink" Target="https://en.wikipedia.org/wiki/Help:IPA/English" TargetMode="Externa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en.wikipedia.org/wiki/Ancient_India" TargetMode="External"/></Relationships>
</file>

<file path=ppt/slides/_rels/slide8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61" name="Google Shape;61;p13"/>
          <p:cNvSpPr txBox="1"/>
          <p:nvPr/>
        </p:nvSpPr>
        <p:spPr>
          <a:xfrm>
            <a:off x="1477600" y="4186550"/>
            <a:ext cx="4861200" cy="6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solidFill>
                <a:schemeClr val="dk2"/>
              </a:solidFill>
            </a:endParaRPr>
          </a:p>
        </p:txBody>
      </p:sp>
      <p:sp>
        <p:nvSpPr>
          <p:cNvPr id="8" name="Google Shape;59;p13"/>
          <p:cNvSpPr txBox="1">
            <a:spLocks/>
          </p:cNvSpPr>
          <p:nvPr/>
        </p:nvSpPr>
        <p:spPr>
          <a:xfrm>
            <a:off x="4295553" y="961880"/>
            <a:ext cx="4678326" cy="2514967"/>
          </a:xfrm>
          <a:prstGeom prst="rect">
            <a:avLst/>
          </a:prstGeom>
          <a:noFill/>
          <a:ln>
            <a:noFill/>
          </a:ln>
        </p:spPr>
        <p:txBody>
          <a:bodyPr spcFirstLastPara="1" wrap="square" lIns="91425" tIns="91425" rIns="91425" bIns="91425" anchor="b"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IN" sz="4200" dirty="0" smtClean="0">
                <a:solidFill>
                  <a:srgbClr val="FF0000"/>
                </a:solidFill>
              </a:rPr>
              <a:t>Indian Knowledge System</a:t>
            </a:r>
            <a:br>
              <a:rPr lang="en-IN" sz="4200" dirty="0" smtClean="0">
                <a:solidFill>
                  <a:srgbClr val="FF0000"/>
                </a:solidFill>
              </a:rPr>
            </a:br>
            <a:r>
              <a:rPr lang="en-IN" sz="4000" dirty="0" smtClean="0">
                <a:solidFill>
                  <a:srgbClr val="FF0000"/>
                </a:solidFill>
              </a:rPr>
              <a:t>(BIKS609)</a:t>
            </a:r>
          </a:p>
          <a:p>
            <a:endParaRPr lang="en-IN" sz="4000" dirty="0" smtClean="0">
              <a:solidFill>
                <a:srgbClr val="FF0000"/>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27748" y="876300"/>
            <a:ext cx="3538757" cy="31654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7" name="Slide Number Placeholder 2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a:t>
            </a:fld>
            <a:endParaRPr lang="en"/>
          </a:p>
        </p:txBody>
      </p:sp>
      <p:sp>
        <p:nvSpPr>
          <p:cNvPr id="7" name="TextBox 6"/>
          <p:cNvSpPr txBox="1"/>
          <p:nvPr/>
        </p:nvSpPr>
        <p:spPr>
          <a:xfrm>
            <a:off x="5390707" y="3349256"/>
            <a:ext cx="2785729" cy="954107"/>
          </a:xfrm>
          <a:prstGeom prst="rect">
            <a:avLst/>
          </a:prstGeom>
          <a:noFill/>
        </p:spPr>
        <p:txBody>
          <a:bodyPr wrap="square" rtlCol="0">
            <a:spAutoFit/>
          </a:bodyPr>
          <a:lstStyle/>
          <a:p>
            <a:r>
              <a:rPr lang="en-US" b="1" dirty="0" smtClean="0">
                <a:solidFill>
                  <a:srgbClr val="FF0000"/>
                </a:solidFill>
              </a:rPr>
              <a:t>Presented by:</a:t>
            </a:r>
          </a:p>
          <a:p>
            <a:r>
              <a:rPr lang="en-US" dirty="0" smtClean="0"/>
              <a:t>NAMITHA AP</a:t>
            </a:r>
          </a:p>
          <a:p>
            <a:r>
              <a:rPr lang="en-US" dirty="0" smtClean="0"/>
              <a:t>Asst. professor</a:t>
            </a:r>
          </a:p>
          <a:p>
            <a:r>
              <a:rPr lang="en-US" dirty="0" smtClean="0"/>
              <a:t>Dept of Civil Engineering</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670" y="776177"/>
            <a:ext cx="8229600" cy="478438"/>
          </a:xfrm>
        </p:spPr>
        <p:txBody>
          <a:bodyPr>
            <a:noAutofit/>
          </a:bodyPr>
          <a:lstStyle/>
          <a:p>
            <a:r>
              <a:rPr lang="en-IN" sz="2000" dirty="0">
                <a:solidFill>
                  <a:srgbClr val="FF0000"/>
                </a:solidFill>
                <a:latin typeface="Times New Roman" pitchFamily="18" charset="0"/>
                <a:cs typeface="Times New Roman" pitchFamily="18" charset="0"/>
              </a:rPr>
              <a:t>An ecosystem for Sanskrit Language Processing</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36982" y="1201479"/>
            <a:ext cx="8410777" cy="3798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a:t>
            </a:fld>
            <a:endParaRPr lang="en"/>
          </a:p>
        </p:txBody>
      </p:sp>
    </p:spTree>
    <p:extLst>
      <p:ext uri="{BB962C8B-B14F-4D97-AF65-F5344CB8AC3E}">
        <p14:creationId xmlns:p14="http://schemas.microsoft.com/office/powerpoint/2010/main" xmlns="" val="170838074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Bhaskaracharya, the great Indian astronomer &amp; mathematician of ancient  India, was the first to calculate the time taken by the earth to orbit the  sun. Bhaskaracharya rightly calculated the time taken by"/>
          <p:cNvPicPr>
            <a:picLocks noChangeAspect="1" noChangeArrowheads="1"/>
          </p:cNvPicPr>
          <p:nvPr/>
        </p:nvPicPr>
        <p:blipFill>
          <a:blip r:embed="rId2"/>
          <a:srcRect/>
          <a:stretch>
            <a:fillRect/>
          </a:stretch>
        </p:blipFill>
        <p:spPr bwMode="auto">
          <a:xfrm>
            <a:off x="762000" y="971550"/>
            <a:ext cx="3352800" cy="2971800"/>
          </a:xfrm>
          <a:prstGeom prst="rect">
            <a:avLst/>
          </a:prstGeom>
          <a:noFill/>
        </p:spPr>
      </p:pic>
      <p:pic>
        <p:nvPicPr>
          <p:cNvPr id="35844" name="Picture 4" descr="List of Ancient Astronomers and their contribution"/>
          <p:cNvPicPr>
            <a:picLocks noChangeAspect="1" noChangeArrowheads="1"/>
          </p:cNvPicPr>
          <p:nvPr/>
        </p:nvPicPr>
        <p:blipFill>
          <a:blip r:embed="rId3"/>
          <a:srcRect/>
          <a:stretch>
            <a:fillRect/>
          </a:stretch>
        </p:blipFill>
        <p:spPr bwMode="auto">
          <a:xfrm>
            <a:off x="4876800" y="971550"/>
            <a:ext cx="3886200" cy="2971800"/>
          </a:xfrm>
          <a:prstGeom prst="rect">
            <a:avLst/>
          </a:prstGeom>
          <a:noFill/>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100</a:t>
            </a:fld>
            <a:endParaRPr lang="en"/>
          </a:p>
        </p:txBody>
      </p:sp>
    </p:spTree>
    <p:extLst>
      <p:ext uri="{BB962C8B-B14F-4D97-AF65-F5344CB8AC3E}">
        <p14:creationId xmlns:p14="http://schemas.microsoft.com/office/powerpoint/2010/main" xmlns="" val="171088392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4072" y="155511"/>
            <a:ext cx="7475855" cy="430887"/>
          </a:xfrm>
        </p:spPr>
        <p:txBody>
          <a:bodyPr>
            <a:normAutofit fontScale="90000"/>
          </a:bodyPr>
          <a:lstStyle/>
          <a:p>
            <a:r>
              <a:rPr lang="en-US" sz="2800" dirty="0" smtClean="0">
                <a:solidFill>
                  <a:srgbClr val="FF0000"/>
                </a:solidFill>
                <a:latin typeface="Times New Roman" pitchFamily="18" charset="0"/>
                <a:cs typeface="Times New Roman" pitchFamily="18" charset="0"/>
              </a:rPr>
              <a:t>Craft and Trade</a:t>
            </a:r>
            <a:endParaRPr lang="en-US" dirty="0">
              <a:solidFill>
                <a:srgbClr val="FF0000"/>
              </a:solidFill>
            </a:endParaRPr>
          </a:p>
        </p:txBody>
      </p:sp>
      <p:pic>
        <p:nvPicPr>
          <p:cNvPr id="4" name="Picture 3" descr="C:\Users\hp\Desktop\hh.jpg"/>
          <p:cNvPicPr>
            <a:picLocks noChangeAspect="1" noChangeArrowheads="1"/>
          </p:cNvPicPr>
          <p:nvPr/>
        </p:nvPicPr>
        <p:blipFill>
          <a:blip r:embed="rId2"/>
          <a:srcRect/>
          <a:stretch>
            <a:fillRect/>
          </a:stretch>
        </p:blipFill>
        <p:spPr bwMode="auto">
          <a:xfrm>
            <a:off x="4572000" y="895350"/>
            <a:ext cx="3203795" cy="2038350"/>
          </a:xfrm>
          <a:prstGeom prst="rect">
            <a:avLst/>
          </a:prstGeom>
          <a:noFill/>
          <a:ln w="9525">
            <a:noFill/>
            <a:miter lim="800000"/>
            <a:headEnd/>
            <a:tailEnd/>
          </a:ln>
        </p:spPr>
      </p:pic>
      <p:pic>
        <p:nvPicPr>
          <p:cNvPr id="5" name="Picture 4" descr="C:\Users\hp\Desktop\hh2.jpg"/>
          <p:cNvPicPr>
            <a:picLocks noChangeAspect="1" noChangeArrowheads="1"/>
          </p:cNvPicPr>
          <p:nvPr/>
        </p:nvPicPr>
        <p:blipFill>
          <a:blip r:embed="rId3"/>
          <a:srcRect/>
          <a:stretch>
            <a:fillRect/>
          </a:stretch>
        </p:blipFill>
        <p:spPr bwMode="auto">
          <a:xfrm>
            <a:off x="762000" y="3105150"/>
            <a:ext cx="3352800" cy="2038350"/>
          </a:xfrm>
          <a:prstGeom prst="rect">
            <a:avLst/>
          </a:prstGeom>
          <a:noFill/>
          <a:ln w="9525">
            <a:noFill/>
            <a:miter lim="800000"/>
            <a:headEnd/>
            <a:tailEnd/>
          </a:ln>
        </p:spPr>
      </p:pic>
      <p:pic>
        <p:nvPicPr>
          <p:cNvPr id="6" name="Picture 5" descr="C:\Users\hp\Desktop\hh3.jpg"/>
          <p:cNvPicPr>
            <a:picLocks noChangeAspect="1" noChangeArrowheads="1"/>
          </p:cNvPicPr>
          <p:nvPr/>
        </p:nvPicPr>
        <p:blipFill>
          <a:blip r:embed="rId4"/>
          <a:srcRect/>
          <a:stretch>
            <a:fillRect/>
          </a:stretch>
        </p:blipFill>
        <p:spPr bwMode="auto">
          <a:xfrm>
            <a:off x="4572000" y="3075215"/>
            <a:ext cx="3200400" cy="2068285"/>
          </a:xfrm>
          <a:prstGeom prst="rect">
            <a:avLst/>
          </a:prstGeom>
          <a:noFill/>
          <a:ln w="9525">
            <a:noFill/>
            <a:miter lim="800000"/>
            <a:headEnd/>
            <a:tailEnd/>
          </a:ln>
        </p:spPr>
      </p:pic>
      <p:pic>
        <p:nvPicPr>
          <p:cNvPr id="7" name="Picture 6" descr="C:\Users\hp\Desktop\hh4.jpg"/>
          <p:cNvPicPr>
            <a:picLocks noChangeAspect="1" noChangeArrowheads="1"/>
          </p:cNvPicPr>
          <p:nvPr/>
        </p:nvPicPr>
        <p:blipFill>
          <a:blip r:embed="rId5"/>
          <a:srcRect/>
          <a:stretch>
            <a:fillRect/>
          </a:stretch>
        </p:blipFill>
        <p:spPr bwMode="auto">
          <a:xfrm>
            <a:off x="762000" y="895350"/>
            <a:ext cx="3352800" cy="2063262"/>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101</a:t>
            </a:fld>
            <a:endParaRPr lang="en"/>
          </a:p>
        </p:txBody>
      </p:sp>
    </p:spTree>
    <p:extLst>
      <p:ext uri="{BB962C8B-B14F-4D97-AF65-F5344CB8AC3E}">
        <p14:creationId xmlns:p14="http://schemas.microsoft.com/office/powerpoint/2010/main" xmlns="" val="255378325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96702" y="871870"/>
            <a:ext cx="8436935" cy="2493282"/>
          </a:xfrm>
          <a:prstGeom prst="rect">
            <a:avLst/>
          </a:prstGeom>
        </p:spPr>
      </p:pic>
      <p:sp>
        <p:nvSpPr>
          <p:cNvPr id="3" name="object 3"/>
          <p:cNvSpPr txBox="1"/>
          <p:nvPr/>
        </p:nvSpPr>
        <p:spPr>
          <a:xfrm>
            <a:off x="345948" y="3662267"/>
            <a:ext cx="3066097" cy="593913"/>
          </a:xfrm>
          <a:prstGeom prst="rect">
            <a:avLst/>
          </a:prstGeom>
        </p:spPr>
        <p:txBody>
          <a:bodyPr vert="horz" wrap="square" lIns="0" tIns="9049" rIns="0" bIns="0" rtlCol="0">
            <a:spAutoFit/>
          </a:bodyPr>
          <a:lstStyle/>
          <a:p>
            <a:pPr marL="108585" marR="3810" indent="-99536">
              <a:spcBef>
                <a:spcPts val="71"/>
              </a:spcBef>
              <a:tabLst>
                <a:tab pos="1368742" algn="l"/>
                <a:tab pos="1849755" algn="l"/>
                <a:tab pos="2703195" algn="l"/>
              </a:tabLst>
            </a:pPr>
            <a:r>
              <a:rPr sz="1900" b="1" spc="199" dirty="0">
                <a:latin typeface="Tahoma"/>
                <a:cs typeface="Tahoma"/>
              </a:rPr>
              <a:t>M</a:t>
            </a:r>
            <a:r>
              <a:rPr sz="1900" b="1" spc="-38" dirty="0">
                <a:latin typeface="Tahoma"/>
                <a:cs typeface="Tahoma"/>
              </a:rPr>
              <a:t> </a:t>
            </a:r>
            <a:r>
              <a:rPr sz="1900" b="1" dirty="0">
                <a:latin typeface="Tahoma"/>
                <a:cs typeface="Tahoma"/>
              </a:rPr>
              <a:t>A</a:t>
            </a:r>
            <a:r>
              <a:rPr sz="1900" b="1" spc="-30" dirty="0">
                <a:latin typeface="Tahoma"/>
                <a:cs typeface="Tahoma"/>
              </a:rPr>
              <a:t> </a:t>
            </a:r>
            <a:r>
              <a:rPr sz="1900" b="1" dirty="0">
                <a:latin typeface="Tahoma"/>
                <a:cs typeface="Tahoma"/>
              </a:rPr>
              <a:t>J</a:t>
            </a:r>
            <a:r>
              <a:rPr sz="1900" b="1" spc="-34" dirty="0">
                <a:latin typeface="Tahoma"/>
                <a:cs typeface="Tahoma"/>
              </a:rPr>
              <a:t> </a:t>
            </a:r>
            <a:r>
              <a:rPr sz="1900" b="1" dirty="0">
                <a:latin typeface="Tahoma"/>
                <a:cs typeface="Tahoma"/>
              </a:rPr>
              <a:t>O</a:t>
            </a:r>
            <a:r>
              <a:rPr sz="1900" b="1" spc="-26" dirty="0">
                <a:latin typeface="Tahoma"/>
                <a:cs typeface="Tahoma"/>
              </a:rPr>
              <a:t> </a:t>
            </a:r>
            <a:r>
              <a:rPr sz="1900" b="1" spc="-38" dirty="0">
                <a:latin typeface="Tahoma"/>
                <a:cs typeface="Tahoma"/>
              </a:rPr>
              <a:t>R</a:t>
            </a:r>
            <a:r>
              <a:rPr sz="1900" b="1" dirty="0">
                <a:latin typeface="Tahoma"/>
                <a:cs typeface="Tahoma"/>
              </a:rPr>
              <a:t>	</a:t>
            </a:r>
            <a:r>
              <a:rPr sz="1900" b="1" spc="71" dirty="0">
                <a:latin typeface="Tahoma"/>
                <a:cs typeface="Tahoma"/>
              </a:rPr>
              <a:t>C</a:t>
            </a:r>
            <a:r>
              <a:rPr sz="1900" b="1" spc="-30" dirty="0">
                <a:latin typeface="Tahoma"/>
                <a:cs typeface="Tahoma"/>
              </a:rPr>
              <a:t> </a:t>
            </a:r>
            <a:r>
              <a:rPr sz="1900" b="1" spc="-240" dirty="0">
                <a:latin typeface="Tahoma"/>
                <a:cs typeface="Tahoma"/>
              </a:rPr>
              <a:t>I</a:t>
            </a:r>
            <a:r>
              <a:rPr sz="1900" b="1" spc="-34" dirty="0">
                <a:latin typeface="Tahoma"/>
                <a:cs typeface="Tahoma"/>
              </a:rPr>
              <a:t> </a:t>
            </a:r>
            <a:r>
              <a:rPr sz="1900" b="1" dirty="0">
                <a:latin typeface="Tahoma"/>
                <a:cs typeface="Tahoma"/>
              </a:rPr>
              <a:t>T</a:t>
            </a:r>
            <a:r>
              <a:rPr sz="1900" b="1" spc="-30" dirty="0">
                <a:latin typeface="Tahoma"/>
                <a:cs typeface="Tahoma"/>
              </a:rPr>
              <a:t> </a:t>
            </a:r>
            <a:r>
              <a:rPr sz="1900" b="1" spc="-240" dirty="0">
                <a:latin typeface="Tahoma"/>
                <a:cs typeface="Tahoma"/>
              </a:rPr>
              <a:t>I</a:t>
            </a:r>
            <a:r>
              <a:rPr sz="1900" b="1" spc="-34" dirty="0">
                <a:latin typeface="Tahoma"/>
                <a:cs typeface="Tahoma"/>
              </a:rPr>
              <a:t> </a:t>
            </a:r>
            <a:r>
              <a:rPr sz="1900" b="1" spc="68" dirty="0">
                <a:latin typeface="Tahoma"/>
                <a:cs typeface="Tahoma"/>
              </a:rPr>
              <a:t>E</a:t>
            </a:r>
            <a:r>
              <a:rPr sz="1900" b="1" spc="-30" dirty="0">
                <a:latin typeface="Tahoma"/>
                <a:cs typeface="Tahoma"/>
              </a:rPr>
              <a:t> </a:t>
            </a:r>
            <a:r>
              <a:rPr sz="1900" b="1" spc="-38" dirty="0">
                <a:latin typeface="Tahoma"/>
                <a:cs typeface="Tahoma"/>
              </a:rPr>
              <a:t>S</a:t>
            </a:r>
            <a:r>
              <a:rPr sz="1900" b="1" dirty="0">
                <a:latin typeface="Tahoma"/>
                <a:cs typeface="Tahoma"/>
              </a:rPr>
              <a:t>	</a:t>
            </a:r>
            <a:r>
              <a:rPr sz="1900" b="1" spc="-240" dirty="0">
                <a:latin typeface="Tahoma"/>
                <a:cs typeface="Tahoma"/>
              </a:rPr>
              <a:t>I</a:t>
            </a:r>
            <a:r>
              <a:rPr sz="1900" b="1" spc="-34" dirty="0">
                <a:latin typeface="Tahoma"/>
                <a:cs typeface="Tahoma"/>
              </a:rPr>
              <a:t> </a:t>
            </a:r>
            <a:r>
              <a:rPr sz="1900" b="1" spc="90" dirty="0">
                <a:latin typeface="Tahoma"/>
                <a:cs typeface="Tahoma"/>
              </a:rPr>
              <a:t>N </a:t>
            </a:r>
            <a:r>
              <a:rPr sz="1900" b="1" dirty="0">
                <a:latin typeface="Tahoma"/>
                <a:cs typeface="Tahoma"/>
              </a:rPr>
              <a:t>T</a:t>
            </a:r>
            <a:r>
              <a:rPr sz="1900" b="1" spc="-38" dirty="0">
                <a:latin typeface="Tahoma"/>
                <a:cs typeface="Tahoma"/>
              </a:rPr>
              <a:t> </a:t>
            </a:r>
            <a:r>
              <a:rPr sz="1900" b="1" dirty="0">
                <a:latin typeface="Tahoma"/>
                <a:cs typeface="Tahoma"/>
              </a:rPr>
              <a:t>R</a:t>
            </a:r>
            <a:r>
              <a:rPr sz="1900" b="1" spc="-34" dirty="0">
                <a:latin typeface="Tahoma"/>
                <a:cs typeface="Tahoma"/>
              </a:rPr>
              <a:t> </a:t>
            </a:r>
            <a:r>
              <a:rPr sz="1900" b="1" dirty="0">
                <a:latin typeface="Tahoma"/>
                <a:cs typeface="Tahoma"/>
              </a:rPr>
              <a:t>A</a:t>
            </a:r>
            <a:r>
              <a:rPr sz="1900" b="1" spc="-34" dirty="0">
                <a:latin typeface="Tahoma"/>
                <a:cs typeface="Tahoma"/>
              </a:rPr>
              <a:t> </a:t>
            </a:r>
            <a:r>
              <a:rPr sz="1900" b="1" dirty="0">
                <a:latin typeface="Tahoma"/>
                <a:cs typeface="Tahoma"/>
              </a:rPr>
              <a:t>D</a:t>
            </a:r>
            <a:r>
              <a:rPr sz="1900" b="1" spc="-41" dirty="0">
                <a:latin typeface="Tahoma"/>
                <a:cs typeface="Tahoma"/>
              </a:rPr>
              <a:t> </a:t>
            </a:r>
            <a:r>
              <a:rPr sz="1900" b="1" spc="-240" dirty="0">
                <a:latin typeface="Tahoma"/>
                <a:cs typeface="Tahoma"/>
              </a:rPr>
              <a:t>I</a:t>
            </a:r>
            <a:r>
              <a:rPr sz="1900" b="1" spc="-34" dirty="0">
                <a:latin typeface="Tahoma"/>
                <a:cs typeface="Tahoma"/>
              </a:rPr>
              <a:t> </a:t>
            </a:r>
            <a:r>
              <a:rPr sz="1900" b="1" spc="127" dirty="0">
                <a:latin typeface="Tahoma"/>
                <a:cs typeface="Tahoma"/>
              </a:rPr>
              <a:t>N</a:t>
            </a:r>
            <a:r>
              <a:rPr sz="1900" b="1" spc="-38" dirty="0">
                <a:latin typeface="Tahoma"/>
                <a:cs typeface="Tahoma"/>
              </a:rPr>
              <a:t> G</a:t>
            </a:r>
            <a:r>
              <a:rPr sz="1900" b="1" dirty="0">
                <a:latin typeface="Tahoma"/>
                <a:cs typeface="Tahoma"/>
              </a:rPr>
              <a:t>	R</a:t>
            </a:r>
            <a:r>
              <a:rPr sz="1900" b="1" spc="-38" dirty="0">
                <a:latin typeface="Tahoma"/>
                <a:cs typeface="Tahoma"/>
              </a:rPr>
              <a:t> </a:t>
            </a:r>
            <a:r>
              <a:rPr sz="1900" b="1" dirty="0">
                <a:latin typeface="Tahoma"/>
                <a:cs typeface="Tahoma"/>
              </a:rPr>
              <a:t>O</a:t>
            </a:r>
            <a:r>
              <a:rPr sz="1900" b="1" spc="-34" dirty="0">
                <a:latin typeface="Tahoma"/>
                <a:cs typeface="Tahoma"/>
              </a:rPr>
              <a:t> </a:t>
            </a:r>
            <a:r>
              <a:rPr sz="1900" b="1" spc="83" dirty="0">
                <a:latin typeface="Tahoma"/>
                <a:cs typeface="Tahoma"/>
              </a:rPr>
              <a:t>U</a:t>
            </a:r>
            <a:r>
              <a:rPr sz="1900" b="1" spc="-34" dirty="0">
                <a:latin typeface="Tahoma"/>
                <a:cs typeface="Tahoma"/>
              </a:rPr>
              <a:t> </a:t>
            </a:r>
            <a:r>
              <a:rPr sz="1900" b="1" dirty="0">
                <a:latin typeface="Tahoma"/>
                <a:cs typeface="Tahoma"/>
              </a:rPr>
              <a:t>T</a:t>
            </a:r>
            <a:r>
              <a:rPr sz="1900" b="1" spc="-38" dirty="0">
                <a:latin typeface="Tahoma"/>
                <a:cs typeface="Tahoma"/>
              </a:rPr>
              <a:t> </a:t>
            </a:r>
            <a:r>
              <a:rPr sz="1900" b="1" spc="30" dirty="0">
                <a:latin typeface="Tahoma"/>
                <a:cs typeface="Tahoma"/>
              </a:rPr>
              <a:t>E</a:t>
            </a:r>
            <a:endParaRPr sz="1900">
              <a:latin typeface="Tahoma"/>
              <a:cs typeface="Tahoma"/>
            </a:endParaRPr>
          </a:p>
        </p:txBody>
      </p:sp>
      <p:sp>
        <p:nvSpPr>
          <p:cNvPr id="4" name="object 4"/>
          <p:cNvSpPr txBox="1"/>
          <p:nvPr/>
        </p:nvSpPr>
        <p:spPr>
          <a:xfrm>
            <a:off x="3833908" y="3400921"/>
            <a:ext cx="5124926" cy="1461169"/>
          </a:xfrm>
          <a:prstGeom prst="rect">
            <a:avLst/>
          </a:prstGeom>
        </p:spPr>
        <p:txBody>
          <a:bodyPr vert="horz" wrap="square" lIns="0" tIns="9525" rIns="0" bIns="0" rtlCol="0">
            <a:spAutoFit/>
          </a:bodyPr>
          <a:lstStyle/>
          <a:p>
            <a:pPr marL="180975" marR="3810" indent="-171450" algn="just">
              <a:lnSpc>
                <a:spcPct val="120000"/>
              </a:lnSpc>
              <a:spcBef>
                <a:spcPts val="75"/>
              </a:spcBef>
              <a:buFont typeface="Arial MT"/>
              <a:buChar char="•"/>
              <a:tabLst>
                <a:tab pos="180975" algn="l"/>
              </a:tabLst>
            </a:pPr>
            <a:r>
              <a:rPr sz="1600" spc="-68" dirty="0">
                <a:latin typeface="Times New Roman" pitchFamily="18" charset="0"/>
                <a:cs typeface="Times New Roman" pitchFamily="18" charset="0"/>
              </a:rPr>
              <a:t>These</a:t>
            </a:r>
            <a:r>
              <a:rPr sz="1600" spc="-49" dirty="0">
                <a:latin typeface="Times New Roman" pitchFamily="18" charset="0"/>
                <a:cs typeface="Times New Roman" pitchFamily="18" charset="0"/>
              </a:rPr>
              <a:t> </a:t>
            </a:r>
            <a:r>
              <a:rPr sz="1600" spc="-56" dirty="0">
                <a:latin typeface="Times New Roman" pitchFamily="18" charset="0"/>
                <a:cs typeface="Times New Roman" pitchFamily="18" charset="0"/>
              </a:rPr>
              <a:t>trade</a:t>
            </a:r>
            <a:r>
              <a:rPr sz="1600" spc="-45" dirty="0">
                <a:latin typeface="Times New Roman" pitchFamily="18" charset="0"/>
                <a:cs typeface="Times New Roman" pitchFamily="18" charset="0"/>
              </a:rPr>
              <a:t> </a:t>
            </a:r>
            <a:r>
              <a:rPr sz="1600" spc="-38" dirty="0">
                <a:latin typeface="Times New Roman" pitchFamily="18" charset="0"/>
                <a:cs typeface="Times New Roman" pitchFamily="18" charset="0"/>
              </a:rPr>
              <a:t>networks</a:t>
            </a:r>
            <a:r>
              <a:rPr sz="1600" spc="-45" dirty="0">
                <a:latin typeface="Times New Roman" pitchFamily="18" charset="0"/>
                <a:cs typeface="Times New Roman" pitchFamily="18" charset="0"/>
              </a:rPr>
              <a:t> </a:t>
            </a:r>
            <a:r>
              <a:rPr sz="1600" spc="-79" dirty="0">
                <a:latin typeface="Times New Roman" pitchFamily="18" charset="0"/>
                <a:cs typeface="Times New Roman" pitchFamily="18" charset="0"/>
              </a:rPr>
              <a:t>expanded</a:t>
            </a:r>
            <a:r>
              <a:rPr sz="1600" spc="-49" dirty="0">
                <a:latin typeface="Times New Roman" pitchFamily="18" charset="0"/>
                <a:cs typeface="Times New Roman" pitchFamily="18" charset="0"/>
              </a:rPr>
              <a:t> </a:t>
            </a:r>
            <a:r>
              <a:rPr sz="1600" spc="-60" dirty="0">
                <a:latin typeface="Times New Roman" pitchFamily="18" charset="0"/>
                <a:cs typeface="Times New Roman" pitchFamily="18" charset="0"/>
              </a:rPr>
              <a:t>considerably</a:t>
            </a:r>
            <a:r>
              <a:rPr sz="1600" spc="-45" dirty="0">
                <a:latin typeface="Times New Roman" pitchFamily="18" charset="0"/>
                <a:cs typeface="Times New Roman" pitchFamily="18" charset="0"/>
              </a:rPr>
              <a:t> </a:t>
            </a:r>
            <a:r>
              <a:rPr sz="1600" spc="-49" dirty="0">
                <a:latin typeface="Times New Roman" pitchFamily="18" charset="0"/>
                <a:cs typeface="Times New Roman" pitchFamily="18" charset="0"/>
              </a:rPr>
              <a:t>in</a:t>
            </a:r>
            <a:r>
              <a:rPr sz="1600" spc="-53" dirty="0">
                <a:latin typeface="Times New Roman" pitchFamily="18" charset="0"/>
                <a:cs typeface="Times New Roman" pitchFamily="18" charset="0"/>
              </a:rPr>
              <a:t> </a:t>
            </a:r>
            <a:r>
              <a:rPr sz="1600" spc="-34" dirty="0">
                <a:latin typeface="Times New Roman" pitchFamily="18" charset="0"/>
                <a:cs typeface="Times New Roman" pitchFamily="18" charset="0"/>
              </a:rPr>
              <a:t>extent</a:t>
            </a:r>
            <a:r>
              <a:rPr sz="1600" spc="-41" dirty="0">
                <a:latin typeface="Times New Roman" pitchFamily="18" charset="0"/>
                <a:cs typeface="Times New Roman" pitchFamily="18" charset="0"/>
              </a:rPr>
              <a:t> </a:t>
            </a:r>
            <a:r>
              <a:rPr sz="1600" spc="-19" dirty="0">
                <a:latin typeface="Times New Roman" pitchFamily="18" charset="0"/>
                <a:cs typeface="Times New Roman" pitchFamily="18" charset="0"/>
              </a:rPr>
              <a:t>and </a:t>
            </a:r>
            <a:r>
              <a:rPr sz="1600" spc="-49" dirty="0">
                <a:latin typeface="Times New Roman" pitchFamily="18" charset="0"/>
                <a:cs typeface="Times New Roman" pitchFamily="18" charset="0"/>
              </a:rPr>
              <a:t>diversity</a:t>
            </a:r>
            <a:r>
              <a:rPr sz="1600" spc="-38" dirty="0">
                <a:latin typeface="Times New Roman" pitchFamily="18" charset="0"/>
                <a:cs typeface="Times New Roman" pitchFamily="18" charset="0"/>
              </a:rPr>
              <a:t> </a:t>
            </a:r>
            <a:r>
              <a:rPr sz="1600" spc="-56" dirty="0">
                <a:latin typeface="Times New Roman" pitchFamily="18" charset="0"/>
                <a:cs typeface="Times New Roman" pitchFamily="18" charset="0"/>
              </a:rPr>
              <a:t>before</a:t>
            </a:r>
            <a:r>
              <a:rPr sz="1600" spc="-23" dirty="0">
                <a:latin typeface="Times New Roman" pitchFamily="18" charset="0"/>
                <a:cs typeface="Times New Roman" pitchFamily="18" charset="0"/>
              </a:rPr>
              <a:t> </a:t>
            </a:r>
            <a:r>
              <a:rPr sz="1600" spc="-105" dirty="0">
                <a:latin typeface="Times New Roman" pitchFamily="18" charset="0"/>
                <a:cs typeface="Times New Roman" pitchFamily="18" charset="0"/>
              </a:rPr>
              <a:t>and</a:t>
            </a:r>
            <a:r>
              <a:rPr sz="1600" spc="-53" dirty="0">
                <a:latin typeface="Times New Roman" pitchFamily="18" charset="0"/>
                <a:cs typeface="Times New Roman" pitchFamily="18" charset="0"/>
              </a:rPr>
              <a:t> </a:t>
            </a:r>
            <a:r>
              <a:rPr sz="1600" spc="-79" dirty="0">
                <a:latin typeface="Times New Roman" pitchFamily="18" charset="0"/>
                <a:cs typeface="Times New Roman" pitchFamily="18" charset="0"/>
              </a:rPr>
              <a:t>during</a:t>
            </a:r>
            <a:r>
              <a:rPr sz="1600" spc="-30" dirty="0">
                <a:latin typeface="Times New Roman" pitchFamily="18" charset="0"/>
                <a:cs typeface="Times New Roman" pitchFamily="18" charset="0"/>
              </a:rPr>
              <a:t> </a:t>
            </a:r>
            <a:r>
              <a:rPr sz="1600" spc="-41" dirty="0">
                <a:latin typeface="Times New Roman" pitchFamily="18" charset="0"/>
                <a:cs typeface="Times New Roman" pitchFamily="18" charset="0"/>
              </a:rPr>
              <a:t>the</a:t>
            </a:r>
            <a:r>
              <a:rPr sz="1600" spc="-38" dirty="0">
                <a:latin typeface="Times New Roman" pitchFamily="18" charset="0"/>
                <a:cs typeface="Times New Roman" pitchFamily="18" charset="0"/>
              </a:rPr>
              <a:t> </a:t>
            </a:r>
            <a:r>
              <a:rPr sz="1600" spc="-113" dirty="0">
                <a:latin typeface="Times New Roman" pitchFamily="18" charset="0"/>
                <a:cs typeface="Times New Roman" pitchFamily="18" charset="0"/>
              </a:rPr>
              <a:t>Indus</a:t>
            </a:r>
            <a:r>
              <a:rPr sz="1600" spc="-23" dirty="0">
                <a:latin typeface="Times New Roman" pitchFamily="18" charset="0"/>
                <a:cs typeface="Times New Roman" pitchFamily="18" charset="0"/>
              </a:rPr>
              <a:t> </a:t>
            </a:r>
            <a:r>
              <a:rPr sz="1600" spc="-30" dirty="0">
                <a:latin typeface="Times New Roman" pitchFamily="18" charset="0"/>
                <a:cs typeface="Times New Roman" pitchFamily="18" charset="0"/>
              </a:rPr>
              <a:t>Civilization</a:t>
            </a:r>
            <a:r>
              <a:rPr sz="1600" spc="-60" dirty="0">
                <a:latin typeface="Times New Roman" pitchFamily="18" charset="0"/>
                <a:cs typeface="Times New Roman" pitchFamily="18" charset="0"/>
              </a:rPr>
              <a:t> </a:t>
            </a:r>
            <a:r>
              <a:rPr sz="1600" spc="-75" dirty="0">
                <a:latin typeface="Times New Roman" pitchFamily="18" charset="0"/>
                <a:cs typeface="Times New Roman" pitchFamily="18" charset="0"/>
              </a:rPr>
              <a:t>(2600–1900</a:t>
            </a:r>
            <a:r>
              <a:rPr sz="1600" spc="-26" dirty="0">
                <a:latin typeface="Times New Roman" pitchFamily="18" charset="0"/>
                <a:cs typeface="Times New Roman" pitchFamily="18" charset="0"/>
              </a:rPr>
              <a:t> </a:t>
            </a:r>
            <a:r>
              <a:rPr sz="1600" spc="-8" dirty="0">
                <a:latin typeface="Times New Roman" pitchFamily="18" charset="0"/>
                <a:cs typeface="Times New Roman" pitchFamily="18" charset="0"/>
              </a:rPr>
              <a:t>BCE), </a:t>
            </a:r>
            <a:r>
              <a:rPr sz="1600" spc="-71" dirty="0">
                <a:latin typeface="Times New Roman" pitchFamily="18" charset="0"/>
                <a:cs typeface="Times New Roman" pitchFamily="18" charset="0"/>
              </a:rPr>
              <a:t>when</a:t>
            </a:r>
            <a:r>
              <a:rPr sz="1600" spc="-34" dirty="0">
                <a:latin typeface="Times New Roman" pitchFamily="18" charset="0"/>
                <a:cs typeface="Times New Roman" pitchFamily="18" charset="0"/>
              </a:rPr>
              <a:t> </a:t>
            </a:r>
            <a:r>
              <a:rPr sz="1600" spc="-38" dirty="0">
                <a:latin typeface="Times New Roman" pitchFamily="18" charset="0"/>
                <a:cs typeface="Times New Roman" pitchFamily="18" charset="0"/>
              </a:rPr>
              <a:t>cities</a:t>
            </a:r>
            <a:r>
              <a:rPr sz="1600" spc="-49" dirty="0">
                <a:latin typeface="Times New Roman" pitchFamily="18" charset="0"/>
                <a:cs typeface="Times New Roman" pitchFamily="18" charset="0"/>
              </a:rPr>
              <a:t> like</a:t>
            </a:r>
            <a:r>
              <a:rPr sz="1600" spc="-41" dirty="0">
                <a:latin typeface="Times New Roman" pitchFamily="18" charset="0"/>
                <a:cs typeface="Times New Roman" pitchFamily="18" charset="0"/>
              </a:rPr>
              <a:t> </a:t>
            </a:r>
            <a:r>
              <a:rPr sz="1600" spc="-56" dirty="0">
                <a:latin typeface="Times New Roman" pitchFamily="18" charset="0"/>
                <a:cs typeface="Times New Roman" pitchFamily="18" charset="0"/>
              </a:rPr>
              <a:t>Mohenjo-</a:t>
            </a:r>
            <a:r>
              <a:rPr sz="1600" spc="-53" dirty="0">
                <a:latin typeface="Times New Roman" pitchFamily="18" charset="0"/>
                <a:cs typeface="Times New Roman" pitchFamily="18" charset="0"/>
              </a:rPr>
              <a:t>daro</a:t>
            </a:r>
            <a:r>
              <a:rPr sz="1600" spc="-15" dirty="0">
                <a:latin typeface="Times New Roman" pitchFamily="18" charset="0"/>
                <a:cs typeface="Times New Roman" pitchFamily="18" charset="0"/>
              </a:rPr>
              <a:t> </a:t>
            </a:r>
            <a:r>
              <a:rPr sz="1600" spc="-94" dirty="0">
                <a:latin typeface="Times New Roman" pitchFamily="18" charset="0"/>
                <a:cs typeface="Times New Roman" pitchFamily="18" charset="0"/>
              </a:rPr>
              <a:t>(Sind),</a:t>
            </a:r>
            <a:r>
              <a:rPr sz="1600" spc="-30" dirty="0">
                <a:latin typeface="Times New Roman" pitchFamily="18" charset="0"/>
                <a:cs typeface="Times New Roman" pitchFamily="18" charset="0"/>
              </a:rPr>
              <a:t> </a:t>
            </a:r>
            <a:r>
              <a:rPr sz="1600" spc="-79" dirty="0">
                <a:latin typeface="Times New Roman" pitchFamily="18" charset="0"/>
                <a:cs typeface="Times New Roman" pitchFamily="18" charset="0"/>
              </a:rPr>
              <a:t>Harappa</a:t>
            </a:r>
            <a:r>
              <a:rPr sz="1600" spc="-41" dirty="0">
                <a:latin typeface="Times New Roman" pitchFamily="18" charset="0"/>
                <a:cs typeface="Times New Roman" pitchFamily="18" charset="0"/>
              </a:rPr>
              <a:t> </a:t>
            </a:r>
            <a:r>
              <a:rPr sz="1600" spc="-94" dirty="0">
                <a:latin typeface="Times New Roman" pitchFamily="18" charset="0"/>
                <a:cs typeface="Times New Roman" pitchFamily="18" charset="0"/>
              </a:rPr>
              <a:t>(Punjab),</a:t>
            </a:r>
            <a:r>
              <a:rPr sz="1600" spc="-34" dirty="0">
                <a:latin typeface="Times New Roman" pitchFamily="18" charset="0"/>
                <a:cs typeface="Times New Roman" pitchFamily="18" charset="0"/>
              </a:rPr>
              <a:t> </a:t>
            </a:r>
            <a:r>
              <a:rPr sz="1600" spc="-19" dirty="0">
                <a:latin typeface="Times New Roman" pitchFamily="18" charset="0"/>
                <a:cs typeface="Times New Roman" pitchFamily="18" charset="0"/>
              </a:rPr>
              <a:t>Rakhigarhi </a:t>
            </a:r>
            <a:r>
              <a:rPr sz="1600" spc="-83" dirty="0">
                <a:latin typeface="Times New Roman" pitchFamily="18" charset="0"/>
                <a:cs typeface="Times New Roman" pitchFamily="18" charset="0"/>
              </a:rPr>
              <a:t>(Haryana)</a:t>
            </a:r>
            <a:r>
              <a:rPr sz="1600" spc="-23" dirty="0">
                <a:latin typeface="Times New Roman" pitchFamily="18" charset="0"/>
                <a:cs typeface="Times New Roman" pitchFamily="18" charset="0"/>
              </a:rPr>
              <a:t> </a:t>
            </a:r>
            <a:r>
              <a:rPr sz="1600" dirty="0">
                <a:latin typeface="Times New Roman" pitchFamily="18" charset="0"/>
                <a:cs typeface="Times New Roman" pitchFamily="18" charset="0"/>
              </a:rPr>
              <a:t>or</a:t>
            </a:r>
            <a:r>
              <a:rPr sz="1600" spc="-26" dirty="0">
                <a:latin typeface="Times New Roman" pitchFamily="18" charset="0"/>
                <a:cs typeface="Times New Roman" pitchFamily="18" charset="0"/>
              </a:rPr>
              <a:t> </a:t>
            </a:r>
            <a:r>
              <a:rPr sz="1600" spc="-49" dirty="0">
                <a:latin typeface="Times New Roman" pitchFamily="18" charset="0"/>
                <a:cs typeface="Times New Roman" pitchFamily="18" charset="0"/>
              </a:rPr>
              <a:t>Dholavira</a:t>
            </a:r>
            <a:r>
              <a:rPr sz="1600" spc="-19" dirty="0">
                <a:latin typeface="Times New Roman" pitchFamily="18" charset="0"/>
                <a:cs typeface="Times New Roman" pitchFamily="18" charset="0"/>
              </a:rPr>
              <a:t> </a:t>
            </a:r>
            <a:r>
              <a:rPr sz="1600" spc="-64" dirty="0">
                <a:latin typeface="Times New Roman" pitchFamily="18" charset="0"/>
                <a:cs typeface="Times New Roman" pitchFamily="18" charset="0"/>
              </a:rPr>
              <a:t>(Gujarat)</a:t>
            </a:r>
            <a:r>
              <a:rPr sz="1600" spc="-30" dirty="0">
                <a:latin typeface="Times New Roman" pitchFamily="18" charset="0"/>
                <a:cs typeface="Times New Roman" pitchFamily="18" charset="0"/>
              </a:rPr>
              <a:t> </a:t>
            </a:r>
            <a:r>
              <a:rPr sz="1600" spc="-86" dirty="0">
                <a:latin typeface="Times New Roman" pitchFamily="18" charset="0"/>
                <a:cs typeface="Times New Roman" pitchFamily="18" charset="0"/>
              </a:rPr>
              <a:t>became</a:t>
            </a:r>
            <a:r>
              <a:rPr sz="1600" spc="-30" dirty="0">
                <a:latin typeface="Times New Roman" pitchFamily="18" charset="0"/>
                <a:cs typeface="Times New Roman" pitchFamily="18" charset="0"/>
              </a:rPr>
              <a:t> </a:t>
            </a:r>
            <a:r>
              <a:rPr sz="1600" spc="-68" dirty="0">
                <a:latin typeface="Times New Roman" pitchFamily="18" charset="0"/>
                <a:cs typeface="Times New Roman" pitchFamily="18" charset="0"/>
              </a:rPr>
              <a:t>major</a:t>
            </a:r>
            <a:r>
              <a:rPr sz="1600" spc="-38" dirty="0">
                <a:latin typeface="Times New Roman" pitchFamily="18" charset="0"/>
                <a:cs typeface="Times New Roman" pitchFamily="18" charset="0"/>
              </a:rPr>
              <a:t> </a:t>
            </a:r>
            <a:r>
              <a:rPr sz="1600" spc="-56" dirty="0">
                <a:latin typeface="Times New Roman" pitchFamily="18" charset="0"/>
                <a:cs typeface="Times New Roman" pitchFamily="18" charset="0"/>
              </a:rPr>
              <a:t>trade</a:t>
            </a:r>
            <a:r>
              <a:rPr sz="1600" spc="-19" dirty="0">
                <a:latin typeface="Times New Roman" pitchFamily="18" charset="0"/>
                <a:cs typeface="Times New Roman" pitchFamily="18" charset="0"/>
              </a:rPr>
              <a:t> </a:t>
            </a:r>
            <a:r>
              <a:rPr sz="1600" spc="-8" dirty="0">
                <a:latin typeface="Times New Roman" pitchFamily="18" charset="0"/>
                <a:cs typeface="Times New Roman" pitchFamily="18" charset="0"/>
              </a:rPr>
              <a:t>centres.</a:t>
            </a:r>
            <a:endParaRPr sz="16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102</a:t>
            </a:fld>
            <a:endParaRPr lang="en"/>
          </a:p>
        </p:txBody>
      </p:sp>
    </p:spTree>
    <p:extLst>
      <p:ext uri="{BB962C8B-B14F-4D97-AF65-F5344CB8AC3E}">
        <p14:creationId xmlns:p14="http://schemas.microsoft.com/office/powerpoint/2010/main" xmlns="" val="284131761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81000" y="914400"/>
            <a:ext cx="8029353" cy="3943350"/>
          </a:xfrm>
          <a:prstGeom prst="rect">
            <a:avLst/>
          </a:prstGeom>
        </p:spPr>
      </p:pic>
      <p:sp>
        <p:nvSpPr>
          <p:cNvPr id="3" name="object 3"/>
          <p:cNvSpPr txBox="1">
            <a:spLocks noGrp="1"/>
          </p:cNvSpPr>
          <p:nvPr>
            <p:ph type="title"/>
          </p:nvPr>
        </p:nvSpPr>
        <p:spPr>
          <a:xfrm>
            <a:off x="1151287" y="520789"/>
            <a:ext cx="3169920" cy="840615"/>
          </a:xfrm>
          <a:prstGeom prst="rect">
            <a:avLst/>
          </a:prstGeom>
        </p:spPr>
        <p:txBody>
          <a:bodyPr vert="horz" wrap="square" lIns="0" tIns="9525" rIns="0" bIns="0" rtlCol="0">
            <a:spAutoFit/>
          </a:bodyPr>
          <a:lstStyle/>
          <a:p>
            <a:pPr marL="852964" marR="3810" indent="-843915">
              <a:spcBef>
                <a:spcPts val="75"/>
              </a:spcBef>
              <a:tabLst>
                <a:tab pos="2528888" algn="l"/>
              </a:tabLst>
            </a:pPr>
            <a:r>
              <a:rPr sz="2700" spc="38" dirty="0">
                <a:solidFill>
                  <a:schemeClr val="accent6">
                    <a:lumMod val="40000"/>
                    <a:lumOff val="60000"/>
                  </a:schemeClr>
                </a:solidFill>
                <a:latin typeface="Tahoma"/>
                <a:cs typeface="Tahoma"/>
              </a:rPr>
              <a:t>K</a:t>
            </a:r>
            <a:r>
              <a:rPr sz="2700" spc="-221" dirty="0">
                <a:solidFill>
                  <a:schemeClr val="accent6">
                    <a:lumMod val="40000"/>
                    <a:lumOff val="60000"/>
                  </a:schemeClr>
                </a:solidFill>
                <a:latin typeface="Tahoma"/>
                <a:cs typeface="Tahoma"/>
              </a:rPr>
              <a:t> </a:t>
            </a:r>
            <a:r>
              <a:rPr sz="2700" dirty="0">
                <a:solidFill>
                  <a:schemeClr val="accent6">
                    <a:lumMod val="40000"/>
                    <a:lumOff val="60000"/>
                  </a:schemeClr>
                </a:solidFill>
                <a:latin typeface="Tahoma"/>
                <a:cs typeface="Tahoma"/>
              </a:rPr>
              <a:t>A</a:t>
            </a:r>
            <a:r>
              <a:rPr sz="2700" spc="-225" dirty="0">
                <a:solidFill>
                  <a:schemeClr val="accent6">
                    <a:lumMod val="40000"/>
                    <a:lumOff val="60000"/>
                  </a:schemeClr>
                </a:solidFill>
                <a:latin typeface="Tahoma"/>
                <a:cs typeface="Tahoma"/>
              </a:rPr>
              <a:t> </a:t>
            </a:r>
            <a:r>
              <a:rPr sz="2700" spc="139" dirty="0">
                <a:solidFill>
                  <a:schemeClr val="accent6">
                    <a:lumMod val="40000"/>
                    <a:lumOff val="60000"/>
                  </a:schemeClr>
                </a:solidFill>
                <a:latin typeface="Tahoma"/>
                <a:cs typeface="Tahoma"/>
              </a:rPr>
              <a:t>U</a:t>
            </a:r>
            <a:r>
              <a:rPr sz="2700" spc="-225" dirty="0">
                <a:solidFill>
                  <a:schemeClr val="accent6">
                    <a:lumMod val="40000"/>
                    <a:lumOff val="60000"/>
                  </a:schemeClr>
                </a:solidFill>
                <a:latin typeface="Tahoma"/>
                <a:cs typeface="Tahoma"/>
              </a:rPr>
              <a:t> </a:t>
            </a:r>
            <a:r>
              <a:rPr sz="2700" spc="-23" dirty="0">
                <a:solidFill>
                  <a:schemeClr val="accent6">
                    <a:lumMod val="40000"/>
                    <a:lumOff val="60000"/>
                  </a:schemeClr>
                </a:solidFill>
                <a:latin typeface="Tahoma"/>
                <a:cs typeface="Tahoma"/>
              </a:rPr>
              <a:t>T</a:t>
            </a:r>
            <a:r>
              <a:rPr sz="2700" spc="-225" dirty="0">
                <a:solidFill>
                  <a:schemeClr val="accent6">
                    <a:lumMod val="40000"/>
                    <a:lumOff val="60000"/>
                  </a:schemeClr>
                </a:solidFill>
                <a:latin typeface="Tahoma"/>
                <a:cs typeface="Tahoma"/>
              </a:rPr>
              <a:t> </a:t>
            </a:r>
            <a:r>
              <a:rPr sz="2700" spc="-326" dirty="0">
                <a:solidFill>
                  <a:schemeClr val="accent6">
                    <a:lumMod val="40000"/>
                    <a:lumOff val="60000"/>
                  </a:schemeClr>
                </a:solidFill>
                <a:latin typeface="Tahoma"/>
                <a:cs typeface="Tahoma"/>
              </a:rPr>
              <a:t>I</a:t>
            </a:r>
            <a:r>
              <a:rPr sz="2700" spc="-225" dirty="0">
                <a:solidFill>
                  <a:schemeClr val="accent6">
                    <a:lumMod val="40000"/>
                    <a:lumOff val="60000"/>
                  </a:schemeClr>
                </a:solidFill>
                <a:latin typeface="Tahoma"/>
                <a:cs typeface="Tahoma"/>
              </a:rPr>
              <a:t> </a:t>
            </a:r>
            <a:r>
              <a:rPr sz="2700" spc="124" dirty="0">
                <a:solidFill>
                  <a:schemeClr val="accent6">
                    <a:lumMod val="40000"/>
                    <a:lumOff val="60000"/>
                  </a:schemeClr>
                </a:solidFill>
                <a:latin typeface="Tahoma"/>
                <a:cs typeface="Tahoma"/>
              </a:rPr>
              <a:t>L</a:t>
            </a:r>
            <a:r>
              <a:rPr sz="2700" spc="-240" dirty="0">
                <a:solidFill>
                  <a:schemeClr val="accent6">
                    <a:lumMod val="40000"/>
                    <a:lumOff val="60000"/>
                  </a:schemeClr>
                </a:solidFill>
                <a:latin typeface="Tahoma"/>
                <a:cs typeface="Tahoma"/>
              </a:rPr>
              <a:t> </a:t>
            </a:r>
            <a:r>
              <a:rPr sz="2700" spc="-79" dirty="0">
                <a:solidFill>
                  <a:schemeClr val="accent6">
                    <a:lumMod val="40000"/>
                    <a:lumOff val="60000"/>
                  </a:schemeClr>
                </a:solidFill>
                <a:latin typeface="Tahoma"/>
                <a:cs typeface="Tahoma"/>
              </a:rPr>
              <a:t>Y</a:t>
            </a:r>
            <a:r>
              <a:rPr sz="2700" spc="-229" dirty="0">
                <a:solidFill>
                  <a:schemeClr val="accent6">
                    <a:lumMod val="40000"/>
                    <a:lumOff val="60000"/>
                  </a:schemeClr>
                </a:solidFill>
                <a:latin typeface="Tahoma"/>
                <a:cs typeface="Tahoma"/>
              </a:rPr>
              <a:t> </a:t>
            </a:r>
            <a:r>
              <a:rPr sz="2700" spc="-38" dirty="0">
                <a:solidFill>
                  <a:schemeClr val="accent6">
                    <a:lumMod val="40000"/>
                    <a:lumOff val="60000"/>
                  </a:schemeClr>
                </a:solidFill>
                <a:latin typeface="Tahoma"/>
                <a:cs typeface="Tahoma"/>
              </a:rPr>
              <a:t>A</a:t>
            </a:r>
            <a:r>
              <a:rPr sz="2700" dirty="0">
                <a:solidFill>
                  <a:schemeClr val="accent6">
                    <a:lumMod val="40000"/>
                    <a:lumOff val="60000"/>
                  </a:schemeClr>
                </a:solidFill>
                <a:latin typeface="Tahoma"/>
                <a:cs typeface="Tahoma"/>
              </a:rPr>
              <a:t>	O</a:t>
            </a:r>
            <a:r>
              <a:rPr sz="2700" spc="-206" dirty="0">
                <a:solidFill>
                  <a:schemeClr val="accent6">
                    <a:lumMod val="40000"/>
                    <a:lumOff val="60000"/>
                  </a:schemeClr>
                </a:solidFill>
                <a:latin typeface="Tahoma"/>
                <a:cs typeface="Tahoma"/>
              </a:rPr>
              <a:t> </a:t>
            </a:r>
            <a:r>
              <a:rPr sz="2700" spc="146" dirty="0">
                <a:solidFill>
                  <a:schemeClr val="accent6">
                    <a:lumMod val="40000"/>
                    <a:lumOff val="60000"/>
                  </a:schemeClr>
                </a:solidFill>
                <a:latin typeface="Tahoma"/>
                <a:cs typeface="Tahoma"/>
              </a:rPr>
              <a:t>N </a:t>
            </a:r>
            <a:r>
              <a:rPr sz="2700" spc="-23" dirty="0">
                <a:solidFill>
                  <a:schemeClr val="accent6">
                    <a:lumMod val="40000"/>
                    <a:lumOff val="60000"/>
                  </a:schemeClr>
                </a:solidFill>
                <a:latin typeface="Tahoma"/>
                <a:cs typeface="Tahoma"/>
              </a:rPr>
              <a:t>T</a:t>
            </a:r>
            <a:r>
              <a:rPr sz="2700" spc="-217" dirty="0">
                <a:solidFill>
                  <a:schemeClr val="accent6">
                    <a:lumMod val="40000"/>
                    <a:lumOff val="60000"/>
                  </a:schemeClr>
                </a:solidFill>
                <a:latin typeface="Tahoma"/>
                <a:cs typeface="Tahoma"/>
              </a:rPr>
              <a:t> </a:t>
            </a:r>
            <a:r>
              <a:rPr sz="2700" spc="-45" dirty="0">
                <a:solidFill>
                  <a:schemeClr val="accent6">
                    <a:lumMod val="40000"/>
                    <a:lumOff val="60000"/>
                  </a:schemeClr>
                </a:solidFill>
                <a:latin typeface="Tahoma"/>
                <a:cs typeface="Tahoma"/>
              </a:rPr>
              <a:t>R</a:t>
            </a:r>
            <a:r>
              <a:rPr sz="2700" spc="-217" dirty="0">
                <a:solidFill>
                  <a:schemeClr val="accent6">
                    <a:lumMod val="40000"/>
                    <a:lumOff val="60000"/>
                  </a:schemeClr>
                </a:solidFill>
                <a:latin typeface="Tahoma"/>
                <a:cs typeface="Tahoma"/>
              </a:rPr>
              <a:t> </a:t>
            </a:r>
            <a:r>
              <a:rPr sz="2700" dirty="0">
                <a:solidFill>
                  <a:schemeClr val="accent6">
                    <a:lumMod val="40000"/>
                    <a:lumOff val="60000"/>
                  </a:schemeClr>
                </a:solidFill>
                <a:latin typeface="Tahoma"/>
                <a:cs typeface="Tahoma"/>
              </a:rPr>
              <a:t>A</a:t>
            </a:r>
            <a:r>
              <a:rPr sz="2700" spc="-217" dirty="0">
                <a:solidFill>
                  <a:schemeClr val="accent6">
                    <a:lumMod val="40000"/>
                    <a:lumOff val="60000"/>
                  </a:schemeClr>
                </a:solidFill>
                <a:latin typeface="Tahoma"/>
                <a:cs typeface="Tahoma"/>
              </a:rPr>
              <a:t> </a:t>
            </a:r>
            <a:r>
              <a:rPr sz="2700" dirty="0">
                <a:solidFill>
                  <a:schemeClr val="accent6">
                    <a:lumMod val="40000"/>
                    <a:lumOff val="60000"/>
                  </a:schemeClr>
                </a:solidFill>
                <a:latin typeface="Tahoma"/>
                <a:cs typeface="Tahoma"/>
              </a:rPr>
              <a:t>D</a:t>
            </a:r>
            <a:r>
              <a:rPr sz="2700" spc="-225" dirty="0">
                <a:solidFill>
                  <a:schemeClr val="accent6">
                    <a:lumMod val="40000"/>
                    <a:lumOff val="60000"/>
                  </a:schemeClr>
                </a:solidFill>
                <a:latin typeface="Tahoma"/>
                <a:cs typeface="Tahoma"/>
              </a:rPr>
              <a:t> </a:t>
            </a:r>
            <a:r>
              <a:rPr sz="2700" spc="60" dirty="0">
                <a:solidFill>
                  <a:schemeClr val="accent6">
                    <a:lumMod val="40000"/>
                    <a:lumOff val="60000"/>
                  </a:schemeClr>
                </a:solidFill>
                <a:latin typeface="Tahoma"/>
                <a:cs typeface="Tahoma"/>
              </a:rPr>
              <a:t>E</a:t>
            </a:r>
            <a:endParaRPr sz="2700" dirty="0">
              <a:solidFill>
                <a:schemeClr val="accent6">
                  <a:lumMod val="40000"/>
                  <a:lumOff val="60000"/>
                </a:schemeClr>
              </a:solidFill>
              <a:latin typeface="Tahoma"/>
              <a:cs typeface="Tahoma"/>
            </a:endParaRPr>
          </a:p>
        </p:txBody>
      </p:sp>
      <p:sp>
        <p:nvSpPr>
          <p:cNvPr id="4" name="object 4"/>
          <p:cNvSpPr txBox="1"/>
          <p:nvPr/>
        </p:nvSpPr>
        <p:spPr>
          <a:xfrm>
            <a:off x="663015" y="1456267"/>
            <a:ext cx="4603251" cy="2820163"/>
          </a:xfrm>
          <a:prstGeom prst="rect">
            <a:avLst/>
          </a:prstGeom>
        </p:spPr>
        <p:txBody>
          <a:bodyPr vert="horz" wrap="square" lIns="0" tIns="9049" rIns="0" bIns="0" rtlCol="0">
            <a:spAutoFit/>
          </a:bodyPr>
          <a:lstStyle/>
          <a:p>
            <a:pPr marL="180975" marR="3810" indent="-171450">
              <a:lnSpc>
                <a:spcPct val="110000"/>
              </a:lnSpc>
              <a:spcBef>
                <a:spcPts val="71"/>
              </a:spcBef>
              <a:buFont typeface="Arial MT"/>
              <a:buChar char="•"/>
              <a:tabLst>
                <a:tab pos="180975" algn="l"/>
              </a:tabLst>
            </a:pPr>
            <a:r>
              <a:rPr sz="2000" spc="-83" dirty="0">
                <a:solidFill>
                  <a:srgbClr val="FFFF00"/>
                </a:solidFill>
                <a:latin typeface="Times New Roman" pitchFamily="18" charset="0"/>
                <a:cs typeface="Times New Roman" pitchFamily="18" charset="0"/>
              </a:rPr>
              <a:t>Kauṭilya’s</a:t>
            </a:r>
            <a:r>
              <a:rPr sz="2000" spc="-23" dirty="0">
                <a:solidFill>
                  <a:srgbClr val="FFFF00"/>
                </a:solidFill>
                <a:latin typeface="Times New Roman" pitchFamily="18" charset="0"/>
                <a:cs typeface="Times New Roman" pitchFamily="18" charset="0"/>
              </a:rPr>
              <a:t> </a:t>
            </a:r>
            <a:r>
              <a:rPr sz="2000" spc="-49" dirty="0">
                <a:solidFill>
                  <a:srgbClr val="FFFF00"/>
                </a:solidFill>
                <a:latin typeface="Times New Roman" pitchFamily="18" charset="0"/>
                <a:cs typeface="Times New Roman" pitchFamily="18" charset="0"/>
              </a:rPr>
              <a:t>Arthaśāstra</a:t>
            </a:r>
            <a:r>
              <a:rPr sz="2000" spc="-45" dirty="0">
                <a:solidFill>
                  <a:srgbClr val="FFFF00"/>
                </a:solidFill>
                <a:latin typeface="Times New Roman" pitchFamily="18" charset="0"/>
                <a:cs typeface="Times New Roman" pitchFamily="18" charset="0"/>
              </a:rPr>
              <a:t> </a:t>
            </a:r>
            <a:r>
              <a:rPr sz="2000" spc="-68" dirty="0">
                <a:solidFill>
                  <a:srgbClr val="FFFF00"/>
                </a:solidFill>
                <a:latin typeface="Times New Roman" pitchFamily="18" charset="0"/>
                <a:cs typeface="Times New Roman" pitchFamily="18" charset="0"/>
              </a:rPr>
              <a:t>mentions</a:t>
            </a:r>
            <a:r>
              <a:rPr sz="2000" spc="-34" dirty="0">
                <a:solidFill>
                  <a:srgbClr val="FFFF00"/>
                </a:solidFill>
                <a:latin typeface="Times New Roman" pitchFamily="18" charset="0"/>
                <a:cs typeface="Times New Roman" pitchFamily="18" charset="0"/>
              </a:rPr>
              <a:t> </a:t>
            </a:r>
            <a:r>
              <a:rPr sz="2000" spc="-64" dirty="0">
                <a:solidFill>
                  <a:srgbClr val="FFFF00"/>
                </a:solidFill>
                <a:latin typeface="Times New Roman" pitchFamily="18" charset="0"/>
                <a:cs typeface="Times New Roman" pitchFamily="18" charset="0"/>
              </a:rPr>
              <a:t>trade</a:t>
            </a:r>
            <a:r>
              <a:rPr sz="2000" spc="-53" dirty="0">
                <a:solidFill>
                  <a:srgbClr val="FFFF00"/>
                </a:solidFill>
                <a:latin typeface="Times New Roman" pitchFamily="18" charset="0"/>
                <a:cs typeface="Times New Roman" pitchFamily="18" charset="0"/>
              </a:rPr>
              <a:t> </a:t>
            </a:r>
            <a:r>
              <a:rPr sz="2000" spc="-150" dirty="0">
                <a:solidFill>
                  <a:srgbClr val="FFFF00"/>
                </a:solidFill>
                <a:latin typeface="Times New Roman" pitchFamily="18" charset="0"/>
                <a:cs typeface="Times New Roman" pitchFamily="18" charset="0"/>
              </a:rPr>
              <a:t>as</a:t>
            </a:r>
            <a:r>
              <a:rPr sz="2000" spc="-53" dirty="0">
                <a:solidFill>
                  <a:srgbClr val="FFFF00"/>
                </a:solidFill>
                <a:latin typeface="Times New Roman" pitchFamily="18" charset="0"/>
                <a:cs typeface="Times New Roman" pitchFamily="18" charset="0"/>
              </a:rPr>
              <a:t> </a:t>
            </a:r>
            <a:r>
              <a:rPr sz="2000" spc="-64" dirty="0">
                <a:solidFill>
                  <a:srgbClr val="FFFF00"/>
                </a:solidFill>
                <a:latin typeface="Times New Roman" pitchFamily="18" charset="0"/>
                <a:cs typeface="Times New Roman" pitchFamily="18" charset="0"/>
              </a:rPr>
              <a:t>one</a:t>
            </a:r>
            <a:r>
              <a:rPr sz="2000" spc="-56" dirty="0">
                <a:solidFill>
                  <a:srgbClr val="FFFF00"/>
                </a:solidFill>
                <a:latin typeface="Times New Roman" pitchFamily="18" charset="0"/>
                <a:cs typeface="Times New Roman" pitchFamily="18" charset="0"/>
              </a:rPr>
              <a:t> </a:t>
            </a:r>
            <a:r>
              <a:rPr sz="2000" spc="-19" dirty="0">
                <a:solidFill>
                  <a:srgbClr val="FFFF00"/>
                </a:solidFill>
                <a:latin typeface="Times New Roman" pitchFamily="18" charset="0"/>
                <a:cs typeface="Times New Roman" pitchFamily="18" charset="0"/>
              </a:rPr>
              <a:t>of </a:t>
            </a:r>
            <a:r>
              <a:rPr sz="2000" spc="-53" dirty="0">
                <a:solidFill>
                  <a:srgbClr val="FFFF00"/>
                </a:solidFill>
                <a:latin typeface="Times New Roman" pitchFamily="18" charset="0"/>
                <a:cs typeface="Times New Roman" pitchFamily="18" charset="0"/>
              </a:rPr>
              <a:t>the</a:t>
            </a:r>
            <a:r>
              <a:rPr sz="2000" spc="-71" dirty="0">
                <a:solidFill>
                  <a:srgbClr val="FFFF00"/>
                </a:solidFill>
                <a:latin typeface="Times New Roman" pitchFamily="18" charset="0"/>
                <a:cs typeface="Times New Roman" pitchFamily="18" charset="0"/>
              </a:rPr>
              <a:t> </a:t>
            </a:r>
            <a:r>
              <a:rPr sz="2000" spc="-53" dirty="0">
                <a:solidFill>
                  <a:srgbClr val="FFFF00"/>
                </a:solidFill>
                <a:latin typeface="Times New Roman" pitchFamily="18" charset="0"/>
                <a:cs typeface="Times New Roman" pitchFamily="18" charset="0"/>
              </a:rPr>
              <a:t>three</a:t>
            </a:r>
            <a:r>
              <a:rPr sz="2000" spc="-64" dirty="0">
                <a:solidFill>
                  <a:srgbClr val="FFFF00"/>
                </a:solidFill>
                <a:latin typeface="Times New Roman" pitchFamily="18" charset="0"/>
                <a:cs typeface="Times New Roman" pitchFamily="18" charset="0"/>
              </a:rPr>
              <a:t> </a:t>
            </a:r>
            <a:r>
              <a:rPr sz="2000" spc="-71" dirty="0">
                <a:solidFill>
                  <a:srgbClr val="FFFF00"/>
                </a:solidFill>
                <a:latin typeface="Times New Roman" pitchFamily="18" charset="0"/>
                <a:cs typeface="Times New Roman" pitchFamily="18" charset="0"/>
              </a:rPr>
              <a:t>major</a:t>
            </a:r>
            <a:r>
              <a:rPr sz="2000" spc="-49" dirty="0">
                <a:solidFill>
                  <a:srgbClr val="FFFF00"/>
                </a:solidFill>
                <a:latin typeface="Times New Roman" pitchFamily="18" charset="0"/>
                <a:cs typeface="Times New Roman" pitchFamily="18" charset="0"/>
              </a:rPr>
              <a:t> </a:t>
            </a:r>
            <a:r>
              <a:rPr sz="2000" spc="-75" dirty="0">
                <a:solidFill>
                  <a:srgbClr val="FFFF00"/>
                </a:solidFill>
                <a:latin typeface="Times New Roman" pitchFamily="18" charset="0"/>
                <a:cs typeface="Times New Roman" pitchFamily="18" charset="0"/>
              </a:rPr>
              <a:t>types</a:t>
            </a:r>
            <a:r>
              <a:rPr sz="2000" spc="-60" dirty="0">
                <a:solidFill>
                  <a:srgbClr val="FFFF00"/>
                </a:solidFill>
                <a:latin typeface="Times New Roman" pitchFamily="18" charset="0"/>
                <a:cs typeface="Times New Roman" pitchFamily="18" charset="0"/>
              </a:rPr>
              <a:t> </a:t>
            </a:r>
            <a:r>
              <a:rPr sz="2000" spc="-26" dirty="0">
                <a:solidFill>
                  <a:srgbClr val="FFFF00"/>
                </a:solidFill>
                <a:latin typeface="Times New Roman" pitchFamily="18" charset="0"/>
                <a:cs typeface="Times New Roman" pitchFamily="18" charset="0"/>
              </a:rPr>
              <a:t>of</a:t>
            </a:r>
            <a:r>
              <a:rPr sz="2000" spc="-60" dirty="0">
                <a:solidFill>
                  <a:srgbClr val="FFFF00"/>
                </a:solidFill>
                <a:latin typeface="Times New Roman" pitchFamily="18" charset="0"/>
                <a:cs typeface="Times New Roman" pitchFamily="18" charset="0"/>
              </a:rPr>
              <a:t> </a:t>
            </a:r>
            <a:r>
              <a:rPr sz="2000" spc="-56" dirty="0">
                <a:solidFill>
                  <a:srgbClr val="FFFF00"/>
                </a:solidFill>
                <a:latin typeface="Times New Roman" pitchFamily="18" charset="0"/>
                <a:cs typeface="Times New Roman" pitchFamily="18" charset="0"/>
              </a:rPr>
              <a:t>economic</a:t>
            </a:r>
            <a:r>
              <a:rPr sz="2000" spc="-49" dirty="0">
                <a:solidFill>
                  <a:srgbClr val="FFFF00"/>
                </a:solidFill>
                <a:latin typeface="Times New Roman" pitchFamily="18" charset="0"/>
                <a:cs typeface="Times New Roman" pitchFamily="18" charset="0"/>
              </a:rPr>
              <a:t> </a:t>
            </a:r>
            <a:r>
              <a:rPr sz="2000" spc="-56" dirty="0">
                <a:solidFill>
                  <a:srgbClr val="FFFF00"/>
                </a:solidFill>
                <a:latin typeface="Times New Roman" pitchFamily="18" charset="0"/>
                <a:cs typeface="Times New Roman" pitchFamily="18" charset="0"/>
              </a:rPr>
              <a:t>activities</a:t>
            </a:r>
            <a:r>
              <a:rPr sz="2000" spc="-53" dirty="0">
                <a:solidFill>
                  <a:srgbClr val="FFFF00"/>
                </a:solidFill>
                <a:latin typeface="Times New Roman" pitchFamily="18" charset="0"/>
                <a:cs typeface="Times New Roman" pitchFamily="18" charset="0"/>
              </a:rPr>
              <a:t> </a:t>
            </a:r>
            <a:r>
              <a:rPr sz="2000" spc="-49" dirty="0">
                <a:solidFill>
                  <a:srgbClr val="FFFF00"/>
                </a:solidFill>
                <a:latin typeface="Times New Roman" pitchFamily="18" charset="0"/>
                <a:cs typeface="Times New Roman" pitchFamily="18" charset="0"/>
              </a:rPr>
              <a:t>and </a:t>
            </a:r>
            <a:r>
              <a:rPr sz="2000" spc="-68" dirty="0">
                <a:solidFill>
                  <a:srgbClr val="FFFF00"/>
                </a:solidFill>
                <a:latin typeface="Times New Roman" pitchFamily="18" charset="0"/>
                <a:cs typeface="Times New Roman" pitchFamily="18" charset="0"/>
              </a:rPr>
              <a:t>describes</a:t>
            </a:r>
            <a:r>
              <a:rPr sz="2000" spc="-60" dirty="0">
                <a:solidFill>
                  <a:srgbClr val="FFFF00"/>
                </a:solidFill>
                <a:latin typeface="Times New Roman" pitchFamily="18" charset="0"/>
                <a:cs typeface="Times New Roman" pitchFamily="18" charset="0"/>
              </a:rPr>
              <a:t> </a:t>
            </a:r>
            <a:r>
              <a:rPr sz="2000" spc="-53" dirty="0">
                <a:solidFill>
                  <a:srgbClr val="FFFF00"/>
                </a:solidFill>
                <a:latin typeface="Times New Roman" pitchFamily="18" charset="0"/>
                <a:cs typeface="Times New Roman" pitchFamily="18" charset="0"/>
              </a:rPr>
              <a:t>the</a:t>
            </a:r>
            <a:r>
              <a:rPr sz="2000" spc="-68" dirty="0">
                <a:solidFill>
                  <a:srgbClr val="FFFF00"/>
                </a:solidFill>
                <a:latin typeface="Times New Roman" pitchFamily="18" charset="0"/>
                <a:cs typeface="Times New Roman" pitchFamily="18" charset="0"/>
              </a:rPr>
              <a:t> </a:t>
            </a:r>
            <a:r>
              <a:rPr sz="2000" spc="-60" dirty="0">
                <a:solidFill>
                  <a:srgbClr val="FFFF00"/>
                </a:solidFill>
                <a:latin typeface="Times New Roman" pitchFamily="18" charset="0"/>
                <a:cs typeface="Times New Roman" pitchFamily="18" charset="0"/>
              </a:rPr>
              <a:t>duties </a:t>
            </a:r>
            <a:r>
              <a:rPr sz="2000" spc="-38" dirty="0">
                <a:solidFill>
                  <a:srgbClr val="FFFF00"/>
                </a:solidFill>
                <a:latin typeface="Times New Roman" pitchFamily="18" charset="0"/>
                <a:cs typeface="Times New Roman" pitchFamily="18" charset="0"/>
              </a:rPr>
              <a:t>of</a:t>
            </a:r>
            <a:r>
              <a:rPr sz="2000" spc="-71" dirty="0">
                <a:solidFill>
                  <a:srgbClr val="FFFF00"/>
                </a:solidFill>
                <a:latin typeface="Times New Roman" pitchFamily="18" charset="0"/>
                <a:cs typeface="Times New Roman" pitchFamily="18" charset="0"/>
              </a:rPr>
              <a:t> </a:t>
            </a:r>
            <a:r>
              <a:rPr sz="2000" spc="-45" dirty="0">
                <a:solidFill>
                  <a:srgbClr val="FFFF00"/>
                </a:solidFill>
                <a:latin typeface="Times New Roman" pitchFamily="18" charset="0"/>
                <a:cs typeface="Times New Roman" pitchFamily="18" charset="0"/>
              </a:rPr>
              <a:t>the</a:t>
            </a:r>
            <a:r>
              <a:rPr sz="2000" spc="-79" dirty="0">
                <a:solidFill>
                  <a:srgbClr val="FFFF00"/>
                </a:solidFill>
                <a:latin typeface="Times New Roman" pitchFamily="18" charset="0"/>
                <a:cs typeface="Times New Roman" pitchFamily="18" charset="0"/>
              </a:rPr>
              <a:t> </a:t>
            </a:r>
            <a:r>
              <a:rPr sz="2000" spc="-56" dirty="0">
                <a:solidFill>
                  <a:srgbClr val="FFFF00"/>
                </a:solidFill>
                <a:latin typeface="Times New Roman" pitchFamily="18" charset="0"/>
                <a:cs typeface="Times New Roman" pitchFamily="18" charset="0"/>
              </a:rPr>
              <a:t>‘Superintendents’</a:t>
            </a:r>
            <a:r>
              <a:rPr sz="2000" spc="-23" dirty="0">
                <a:solidFill>
                  <a:srgbClr val="FFFF00"/>
                </a:solidFill>
                <a:latin typeface="Times New Roman" pitchFamily="18" charset="0"/>
                <a:cs typeface="Times New Roman" pitchFamily="18" charset="0"/>
              </a:rPr>
              <a:t> </a:t>
            </a:r>
            <a:r>
              <a:rPr sz="2000" spc="-19" dirty="0">
                <a:solidFill>
                  <a:srgbClr val="FFFF00"/>
                </a:solidFill>
                <a:latin typeface="Times New Roman" pitchFamily="18" charset="0"/>
                <a:cs typeface="Times New Roman" pitchFamily="18" charset="0"/>
              </a:rPr>
              <a:t>of </a:t>
            </a:r>
            <a:r>
              <a:rPr sz="2000" spc="-45" dirty="0">
                <a:solidFill>
                  <a:srgbClr val="FFFF00"/>
                </a:solidFill>
                <a:latin typeface="Times New Roman" pitchFamily="18" charset="0"/>
                <a:cs typeface="Times New Roman" pitchFamily="18" charset="0"/>
              </a:rPr>
              <a:t>Commerce,</a:t>
            </a:r>
            <a:r>
              <a:rPr sz="2000" spc="-49" dirty="0">
                <a:solidFill>
                  <a:srgbClr val="FFFF00"/>
                </a:solidFill>
                <a:latin typeface="Times New Roman" pitchFamily="18" charset="0"/>
                <a:cs typeface="Times New Roman" pitchFamily="18" charset="0"/>
              </a:rPr>
              <a:t> </a:t>
            </a:r>
            <a:r>
              <a:rPr sz="2000" spc="-75" dirty="0">
                <a:solidFill>
                  <a:srgbClr val="FFFF00"/>
                </a:solidFill>
                <a:latin typeface="Times New Roman" pitchFamily="18" charset="0"/>
                <a:cs typeface="Times New Roman" pitchFamily="18" charset="0"/>
              </a:rPr>
              <a:t>Tolls,</a:t>
            </a:r>
            <a:r>
              <a:rPr sz="2000" spc="-30" dirty="0">
                <a:solidFill>
                  <a:srgbClr val="FFFF00"/>
                </a:solidFill>
                <a:latin typeface="Times New Roman" pitchFamily="18" charset="0"/>
                <a:cs typeface="Times New Roman" pitchFamily="18" charset="0"/>
              </a:rPr>
              <a:t> </a:t>
            </a:r>
            <a:r>
              <a:rPr sz="2000" spc="-98" dirty="0">
                <a:solidFill>
                  <a:srgbClr val="FFFF00"/>
                </a:solidFill>
                <a:latin typeface="Times New Roman" pitchFamily="18" charset="0"/>
                <a:cs typeface="Times New Roman" pitchFamily="18" charset="0"/>
              </a:rPr>
              <a:t>Shipping,</a:t>
            </a:r>
            <a:r>
              <a:rPr sz="2000" spc="-11" dirty="0">
                <a:solidFill>
                  <a:srgbClr val="FFFF00"/>
                </a:solidFill>
                <a:latin typeface="Times New Roman" pitchFamily="18" charset="0"/>
                <a:cs typeface="Times New Roman" pitchFamily="18" charset="0"/>
              </a:rPr>
              <a:t> </a:t>
            </a:r>
            <a:r>
              <a:rPr sz="2000" spc="-90" dirty="0">
                <a:solidFill>
                  <a:srgbClr val="FFFF00"/>
                </a:solidFill>
                <a:latin typeface="Times New Roman" pitchFamily="18" charset="0"/>
                <a:cs typeface="Times New Roman" pitchFamily="18" charset="0"/>
              </a:rPr>
              <a:t>Mining,</a:t>
            </a:r>
            <a:r>
              <a:rPr sz="2000" spc="-34" dirty="0">
                <a:solidFill>
                  <a:srgbClr val="FFFF00"/>
                </a:solidFill>
                <a:latin typeface="Times New Roman" pitchFamily="18" charset="0"/>
                <a:cs typeface="Times New Roman" pitchFamily="18" charset="0"/>
              </a:rPr>
              <a:t> </a:t>
            </a:r>
            <a:r>
              <a:rPr sz="2000" spc="-8" dirty="0">
                <a:solidFill>
                  <a:srgbClr val="FFFF00"/>
                </a:solidFill>
                <a:latin typeface="Times New Roman" pitchFamily="18" charset="0"/>
                <a:cs typeface="Times New Roman" pitchFamily="18" charset="0"/>
              </a:rPr>
              <a:t>Textile, </a:t>
            </a:r>
            <a:r>
              <a:rPr sz="2000" spc="-94" dirty="0">
                <a:solidFill>
                  <a:srgbClr val="FFFF00"/>
                </a:solidFill>
                <a:latin typeface="Times New Roman" pitchFamily="18" charset="0"/>
                <a:cs typeface="Times New Roman" pitchFamily="18" charset="0"/>
              </a:rPr>
              <a:t>Labour,</a:t>
            </a:r>
            <a:r>
              <a:rPr sz="2000" spc="-34" dirty="0">
                <a:solidFill>
                  <a:srgbClr val="FFFF00"/>
                </a:solidFill>
                <a:latin typeface="Times New Roman" pitchFamily="18" charset="0"/>
                <a:cs typeface="Times New Roman" pitchFamily="18" charset="0"/>
              </a:rPr>
              <a:t> </a:t>
            </a:r>
            <a:r>
              <a:rPr sz="2000" spc="-15" dirty="0">
                <a:solidFill>
                  <a:srgbClr val="FFFF00"/>
                </a:solidFill>
                <a:latin typeface="Times New Roman" pitchFamily="18" charset="0"/>
                <a:cs typeface="Times New Roman" pitchFamily="18" charset="0"/>
              </a:rPr>
              <a:t>etc.</a:t>
            </a:r>
            <a:endParaRPr sz="2000" dirty="0">
              <a:solidFill>
                <a:srgbClr val="FFFF00"/>
              </a:solidFill>
              <a:latin typeface="Times New Roman" pitchFamily="18" charset="0"/>
              <a:cs typeface="Times New Roman" pitchFamily="18" charset="0"/>
            </a:endParaRPr>
          </a:p>
          <a:p>
            <a:pPr marL="180975" marR="194309" indent="-171450">
              <a:lnSpc>
                <a:spcPct val="110000"/>
              </a:lnSpc>
              <a:spcBef>
                <a:spcPts val="750"/>
              </a:spcBef>
              <a:buFont typeface="Arial MT"/>
              <a:buChar char="•"/>
              <a:tabLst>
                <a:tab pos="180975" algn="l"/>
              </a:tabLst>
            </a:pPr>
            <a:r>
              <a:rPr sz="2000" spc="-53" dirty="0">
                <a:solidFill>
                  <a:srgbClr val="FFFF00"/>
                </a:solidFill>
                <a:latin typeface="Times New Roman" pitchFamily="18" charset="0"/>
                <a:cs typeface="Times New Roman" pitchFamily="18" charset="0"/>
              </a:rPr>
              <a:t>The</a:t>
            </a:r>
            <a:r>
              <a:rPr sz="2000" spc="-60" dirty="0">
                <a:solidFill>
                  <a:srgbClr val="FFFF00"/>
                </a:solidFill>
                <a:latin typeface="Times New Roman" pitchFamily="18" charset="0"/>
                <a:cs typeface="Times New Roman" pitchFamily="18" charset="0"/>
              </a:rPr>
              <a:t> </a:t>
            </a:r>
            <a:r>
              <a:rPr sz="2000" spc="-68" dirty="0">
                <a:solidFill>
                  <a:srgbClr val="FFFF00"/>
                </a:solidFill>
                <a:latin typeface="Times New Roman" pitchFamily="18" charset="0"/>
                <a:cs typeface="Times New Roman" pitchFamily="18" charset="0"/>
              </a:rPr>
              <a:t>state</a:t>
            </a:r>
            <a:r>
              <a:rPr sz="2000" spc="-60" dirty="0">
                <a:solidFill>
                  <a:srgbClr val="FFFF00"/>
                </a:solidFill>
                <a:latin typeface="Times New Roman" pitchFamily="18" charset="0"/>
                <a:cs typeface="Times New Roman" pitchFamily="18" charset="0"/>
              </a:rPr>
              <a:t> </a:t>
            </a:r>
            <a:r>
              <a:rPr sz="2000" spc="-64" dirty="0">
                <a:solidFill>
                  <a:srgbClr val="FFFF00"/>
                </a:solidFill>
                <a:latin typeface="Times New Roman" pitchFamily="18" charset="0"/>
                <a:cs typeface="Times New Roman" pitchFamily="18" charset="0"/>
              </a:rPr>
              <a:t>should</a:t>
            </a:r>
            <a:r>
              <a:rPr sz="2000" spc="-26" dirty="0">
                <a:solidFill>
                  <a:srgbClr val="FFFF00"/>
                </a:solidFill>
                <a:latin typeface="Times New Roman" pitchFamily="18" charset="0"/>
                <a:cs typeface="Times New Roman" pitchFamily="18" charset="0"/>
              </a:rPr>
              <a:t> </a:t>
            </a:r>
            <a:r>
              <a:rPr sz="2000" spc="-124" dirty="0">
                <a:solidFill>
                  <a:srgbClr val="FFFF00"/>
                </a:solidFill>
                <a:latin typeface="Times New Roman" pitchFamily="18" charset="0"/>
                <a:cs typeface="Times New Roman" pitchFamily="18" charset="0"/>
              </a:rPr>
              <a:t>make</a:t>
            </a:r>
            <a:r>
              <a:rPr sz="2000" spc="-60" dirty="0">
                <a:solidFill>
                  <a:srgbClr val="FFFF00"/>
                </a:solidFill>
                <a:latin typeface="Times New Roman" pitchFamily="18" charset="0"/>
                <a:cs typeface="Times New Roman" pitchFamily="18" charset="0"/>
              </a:rPr>
              <a:t> </a:t>
            </a:r>
            <a:r>
              <a:rPr sz="2000" spc="-71" dirty="0">
                <a:solidFill>
                  <a:srgbClr val="FFFF00"/>
                </a:solidFill>
                <a:latin typeface="Times New Roman" pitchFamily="18" charset="0"/>
                <a:cs typeface="Times New Roman" pitchFamily="18" charset="0"/>
              </a:rPr>
              <a:t>sure</a:t>
            </a:r>
            <a:r>
              <a:rPr sz="2000" spc="-45" dirty="0">
                <a:solidFill>
                  <a:srgbClr val="FFFF00"/>
                </a:solidFill>
                <a:latin typeface="Times New Roman" pitchFamily="18" charset="0"/>
                <a:cs typeface="Times New Roman" pitchFamily="18" charset="0"/>
              </a:rPr>
              <a:t> </a:t>
            </a:r>
            <a:r>
              <a:rPr sz="2000" spc="-60" dirty="0">
                <a:solidFill>
                  <a:srgbClr val="FFFF00"/>
                </a:solidFill>
                <a:latin typeface="Times New Roman" pitchFamily="18" charset="0"/>
                <a:cs typeface="Times New Roman" pitchFamily="18" charset="0"/>
              </a:rPr>
              <a:t>that </a:t>
            </a:r>
            <a:r>
              <a:rPr sz="2000" spc="-64" dirty="0">
                <a:solidFill>
                  <a:srgbClr val="FFFF00"/>
                </a:solidFill>
                <a:latin typeface="Times New Roman" pitchFamily="18" charset="0"/>
                <a:cs typeface="Times New Roman" pitchFamily="18" charset="0"/>
              </a:rPr>
              <a:t>trade</a:t>
            </a:r>
            <a:r>
              <a:rPr sz="2000" spc="-49" dirty="0">
                <a:solidFill>
                  <a:srgbClr val="FFFF00"/>
                </a:solidFill>
                <a:latin typeface="Times New Roman" pitchFamily="18" charset="0"/>
                <a:cs typeface="Times New Roman" pitchFamily="18" charset="0"/>
              </a:rPr>
              <a:t> </a:t>
            </a:r>
            <a:r>
              <a:rPr sz="2000" spc="-8" dirty="0">
                <a:solidFill>
                  <a:srgbClr val="FFFF00"/>
                </a:solidFill>
                <a:latin typeface="Times New Roman" pitchFamily="18" charset="0"/>
                <a:cs typeface="Times New Roman" pitchFamily="18" charset="0"/>
              </a:rPr>
              <a:t>routes </a:t>
            </a:r>
            <a:r>
              <a:rPr sz="2000" spc="-64" dirty="0">
                <a:solidFill>
                  <a:srgbClr val="FFFF00"/>
                </a:solidFill>
                <a:latin typeface="Times New Roman" pitchFamily="18" charset="0"/>
                <a:cs typeface="Times New Roman" pitchFamily="18" charset="0"/>
              </a:rPr>
              <a:t>were</a:t>
            </a:r>
            <a:r>
              <a:rPr sz="2000" spc="-56" dirty="0">
                <a:solidFill>
                  <a:srgbClr val="FFFF00"/>
                </a:solidFill>
                <a:latin typeface="Times New Roman" pitchFamily="18" charset="0"/>
                <a:cs typeface="Times New Roman" pitchFamily="18" charset="0"/>
              </a:rPr>
              <a:t> </a:t>
            </a:r>
            <a:r>
              <a:rPr sz="2000" spc="-127" dirty="0">
                <a:solidFill>
                  <a:srgbClr val="FFFF00"/>
                </a:solidFill>
                <a:latin typeface="Times New Roman" pitchFamily="18" charset="0"/>
                <a:cs typeface="Times New Roman" pitchFamily="18" charset="0"/>
              </a:rPr>
              <a:t>safe,</a:t>
            </a:r>
            <a:r>
              <a:rPr sz="2000" spc="-49" dirty="0">
                <a:solidFill>
                  <a:srgbClr val="FFFF00"/>
                </a:solidFill>
                <a:latin typeface="Times New Roman" pitchFamily="18" charset="0"/>
                <a:cs typeface="Times New Roman" pitchFamily="18" charset="0"/>
              </a:rPr>
              <a:t> </a:t>
            </a:r>
            <a:r>
              <a:rPr sz="2000" spc="-124" dirty="0">
                <a:solidFill>
                  <a:srgbClr val="FFFF00"/>
                </a:solidFill>
                <a:latin typeface="Times New Roman" pitchFamily="18" charset="0"/>
                <a:cs typeface="Times New Roman" pitchFamily="18" charset="0"/>
              </a:rPr>
              <a:t>and</a:t>
            </a:r>
            <a:r>
              <a:rPr sz="2000" spc="-38" dirty="0">
                <a:solidFill>
                  <a:srgbClr val="FFFF00"/>
                </a:solidFill>
                <a:latin typeface="Times New Roman" pitchFamily="18" charset="0"/>
                <a:cs typeface="Times New Roman" pitchFamily="18" charset="0"/>
              </a:rPr>
              <a:t> </a:t>
            </a:r>
            <a:r>
              <a:rPr sz="2000" spc="-83" dirty="0">
                <a:solidFill>
                  <a:srgbClr val="FFFF00"/>
                </a:solidFill>
                <a:latin typeface="Times New Roman" pitchFamily="18" charset="0"/>
                <a:cs typeface="Times New Roman" pitchFamily="18" charset="0"/>
              </a:rPr>
              <a:t>goods</a:t>
            </a:r>
            <a:r>
              <a:rPr sz="2000" spc="-41" dirty="0">
                <a:solidFill>
                  <a:srgbClr val="FFFF00"/>
                </a:solidFill>
                <a:latin typeface="Times New Roman" pitchFamily="18" charset="0"/>
                <a:cs typeface="Times New Roman" pitchFamily="18" charset="0"/>
              </a:rPr>
              <a:t> </a:t>
            </a:r>
            <a:r>
              <a:rPr sz="2000" spc="-64" dirty="0">
                <a:solidFill>
                  <a:srgbClr val="FFFF00"/>
                </a:solidFill>
                <a:latin typeface="Times New Roman" pitchFamily="18" charset="0"/>
                <a:cs typeface="Times New Roman" pitchFamily="18" charset="0"/>
              </a:rPr>
              <a:t>were</a:t>
            </a:r>
            <a:r>
              <a:rPr sz="2000" spc="-53" dirty="0">
                <a:solidFill>
                  <a:srgbClr val="FFFF00"/>
                </a:solidFill>
                <a:latin typeface="Times New Roman" pitchFamily="18" charset="0"/>
                <a:cs typeface="Times New Roman" pitchFamily="18" charset="0"/>
              </a:rPr>
              <a:t> </a:t>
            </a:r>
            <a:r>
              <a:rPr sz="2000" spc="-8" dirty="0">
                <a:solidFill>
                  <a:srgbClr val="FFFF00"/>
                </a:solidFill>
                <a:latin typeface="Times New Roman" pitchFamily="18" charset="0"/>
                <a:cs typeface="Times New Roman" pitchFamily="18" charset="0"/>
              </a:rPr>
              <a:t>not</a:t>
            </a:r>
            <a:r>
              <a:rPr sz="2000" spc="-41" dirty="0">
                <a:solidFill>
                  <a:srgbClr val="FFFF00"/>
                </a:solidFill>
                <a:latin typeface="Times New Roman" pitchFamily="18" charset="0"/>
                <a:cs typeface="Times New Roman" pitchFamily="18" charset="0"/>
              </a:rPr>
              <a:t> </a:t>
            </a:r>
            <a:r>
              <a:rPr sz="2000" spc="-83" dirty="0">
                <a:solidFill>
                  <a:srgbClr val="FFFF00"/>
                </a:solidFill>
                <a:latin typeface="Times New Roman" pitchFamily="18" charset="0"/>
                <a:cs typeface="Times New Roman" pitchFamily="18" charset="0"/>
              </a:rPr>
              <a:t>adulterated,</a:t>
            </a:r>
            <a:r>
              <a:rPr sz="2000" spc="-34" dirty="0">
                <a:solidFill>
                  <a:srgbClr val="FFFF00"/>
                </a:solidFill>
                <a:latin typeface="Times New Roman" pitchFamily="18" charset="0"/>
                <a:cs typeface="Times New Roman" pitchFamily="18" charset="0"/>
              </a:rPr>
              <a:t> </a:t>
            </a:r>
            <a:r>
              <a:rPr sz="2000" spc="-19" dirty="0">
                <a:solidFill>
                  <a:srgbClr val="FFFF00"/>
                </a:solidFill>
                <a:latin typeface="Times New Roman" pitchFamily="18" charset="0"/>
                <a:cs typeface="Times New Roman" pitchFamily="18" charset="0"/>
              </a:rPr>
              <a:t>or </a:t>
            </a:r>
            <a:r>
              <a:rPr sz="2000" spc="-71" dirty="0">
                <a:solidFill>
                  <a:srgbClr val="FFFF00"/>
                </a:solidFill>
                <a:latin typeface="Times New Roman" pitchFamily="18" charset="0"/>
                <a:cs typeface="Times New Roman" pitchFamily="18" charset="0"/>
              </a:rPr>
              <a:t>consumers</a:t>
            </a:r>
            <a:r>
              <a:rPr sz="2000" spc="-23" dirty="0">
                <a:solidFill>
                  <a:srgbClr val="FFFF00"/>
                </a:solidFill>
                <a:latin typeface="Times New Roman" pitchFamily="18" charset="0"/>
                <a:cs typeface="Times New Roman" pitchFamily="18" charset="0"/>
              </a:rPr>
              <a:t> </a:t>
            </a:r>
            <a:r>
              <a:rPr sz="2000" spc="-83" dirty="0">
                <a:solidFill>
                  <a:srgbClr val="FFFF00"/>
                </a:solidFill>
                <a:latin typeface="Times New Roman" pitchFamily="18" charset="0"/>
                <a:cs typeface="Times New Roman" pitchFamily="18" charset="0"/>
              </a:rPr>
              <a:t>duped</a:t>
            </a:r>
            <a:r>
              <a:rPr sz="2000" spc="-19" dirty="0">
                <a:solidFill>
                  <a:srgbClr val="FFFF00"/>
                </a:solidFill>
                <a:latin typeface="Times New Roman" pitchFamily="18" charset="0"/>
                <a:cs typeface="Times New Roman" pitchFamily="18" charset="0"/>
              </a:rPr>
              <a:t> </a:t>
            </a:r>
            <a:r>
              <a:rPr sz="2000" spc="-120" dirty="0">
                <a:solidFill>
                  <a:srgbClr val="FFFF00"/>
                </a:solidFill>
                <a:latin typeface="Times New Roman" pitchFamily="18" charset="0"/>
                <a:cs typeface="Times New Roman" pitchFamily="18" charset="0"/>
              </a:rPr>
              <a:t>by</a:t>
            </a:r>
            <a:r>
              <a:rPr sz="2000" spc="-41" dirty="0">
                <a:solidFill>
                  <a:srgbClr val="FFFF00"/>
                </a:solidFill>
                <a:latin typeface="Times New Roman" pitchFamily="18" charset="0"/>
                <a:cs typeface="Times New Roman" pitchFamily="18" charset="0"/>
              </a:rPr>
              <a:t> </a:t>
            </a:r>
            <a:r>
              <a:rPr sz="2000" spc="-71" dirty="0">
                <a:solidFill>
                  <a:srgbClr val="FFFF00"/>
                </a:solidFill>
                <a:latin typeface="Times New Roman" pitchFamily="18" charset="0"/>
                <a:cs typeface="Times New Roman" pitchFamily="18" charset="0"/>
              </a:rPr>
              <a:t>unscrupulous</a:t>
            </a:r>
            <a:r>
              <a:rPr sz="2000" dirty="0">
                <a:solidFill>
                  <a:srgbClr val="FFFF00"/>
                </a:solidFill>
                <a:latin typeface="Times New Roman" pitchFamily="18" charset="0"/>
                <a:cs typeface="Times New Roman" pitchFamily="18" charset="0"/>
              </a:rPr>
              <a:t> </a:t>
            </a:r>
            <a:r>
              <a:rPr sz="2000" spc="-8" dirty="0">
                <a:solidFill>
                  <a:srgbClr val="FFFF00"/>
                </a:solidFill>
                <a:latin typeface="Times New Roman" pitchFamily="18" charset="0"/>
                <a:cs typeface="Times New Roman" pitchFamily="18" charset="0"/>
              </a:rPr>
              <a:t>traders.</a:t>
            </a:r>
            <a:endParaRPr sz="2000" dirty="0">
              <a:solidFill>
                <a:srgbClr val="FFFF0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103</a:t>
            </a:fld>
            <a:endParaRPr lang="en"/>
          </a:p>
        </p:txBody>
      </p:sp>
    </p:spTree>
    <p:extLst>
      <p:ext uri="{BB962C8B-B14F-4D97-AF65-F5344CB8AC3E}">
        <p14:creationId xmlns:p14="http://schemas.microsoft.com/office/powerpoint/2010/main" xmlns="" val="396348582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884670" y="1010785"/>
            <a:ext cx="3543300" cy="747801"/>
          </a:xfrm>
          <a:prstGeom prst="rect">
            <a:avLst/>
          </a:prstGeom>
        </p:spPr>
        <p:txBody>
          <a:bodyPr vert="horz" wrap="square" lIns="0" tIns="9049" rIns="0" bIns="0" rtlCol="0">
            <a:spAutoFit/>
          </a:bodyPr>
          <a:lstStyle/>
          <a:p>
            <a:pPr marL="9525">
              <a:spcBef>
                <a:spcPts val="71"/>
              </a:spcBef>
              <a:tabLst>
                <a:tab pos="1540192" algn="l"/>
                <a:tab pos="3334703" algn="l"/>
              </a:tabLst>
            </a:pPr>
            <a:r>
              <a:rPr sz="2400" spc="41" dirty="0">
                <a:latin typeface="Georgia"/>
                <a:cs typeface="Georgia"/>
              </a:rPr>
              <a:t>T</a:t>
            </a:r>
            <a:r>
              <a:rPr sz="2400" spc="-23" dirty="0">
                <a:latin typeface="Georgia"/>
                <a:cs typeface="Georgia"/>
              </a:rPr>
              <a:t> </a:t>
            </a:r>
            <a:r>
              <a:rPr sz="2400" spc="98" dirty="0">
                <a:latin typeface="Georgia"/>
                <a:cs typeface="Georgia"/>
              </a:rPr>
              <a:t>R</a:t>
            </a:r>
            <a:r>
              <a:rPr sz="2400" spc="-8" dirty="0">
                <a:latin typeface="Georgia"/>
                <a:cs typeface="Georgia"/>
              </a:rPr>
              <a:t> </a:t>
            </a:r>
            <a:r>
              <a:rPr sz="2400" spc="79" dirty="0">
                <a:latin typeface="Georgia"/>
                <a:cs typeface="Georgia"/>
              </a:rPr>
              <a:t>A</a:t>
            </a:r>
            <a:r>
              <a:rPr sz="2400" spc="-15" dirty="0">
                <a:latin typeface="Georgia"/>
                <a:cs typeface="Georgia"/>
              </a:rPr>
              <a:t> </a:t>
            </a:r>
            <a:r>
              <a:rPr sz="2400" spc="68" dirty="0">
                <a:latin typeface="Georgia"/>
                <a:cs typeface="Georgia"/>
              </a:rPr>
              <a:t>D</a:t>
            </a:r>
            <a:r>
              <a:rPr sz="2400" spc="-19" dirty="0">
                <a:latin typeface="Georgia"/>
                <a:cs typeface="Georgia"/>
              </a:rPr>
              <a:t> </a:t>
            </a:r>
            <a:r>
              <a:rPr sz="2400" spc="8" dirty="0" smtClean="0">
                <a:latin typeface="Georgia"/>
                <a:cs typeface="Georgia"/>
              </a:rPr>
              <a:t>E</a:t>
            </a:r>
            <a:r>
              <a:rPr lang="en-IN" sz="2400" spc="8" dirty="0" smtClean="0">
                <a:latin typeface="Georgia"/>
                <a:cs typeface="Georgia"/>
              </a:rPr>
              <a:t/>
            </a:r>
            <a:br>
              <a:rPr lang="en-IN" sz="2400" spc="8" dirty="0" smtClean="0">
                <a:latin typeface="Georgia"/>
                <a:cs typeface="Georgia"/>
              </a:rPr>
            </a:br>
            <a:r>
              <a:rPr lang="en-IN" sz="2400" spc="8" dirty="0" smtClean="0">
                <a:latin typeface="Georgia"/>
                <a:cs typeface="Georgia"/>
              </a:rPr>
              <a:t>          </a:t>
            </a:r>
            <a:r>
              <a:rPr sz="2400" spc="98" smtClean="0">
                <a:latin typeface="Georgia"/>
                <a:cs typeface="Georgia"/>
              </a:rPr>
              <a:t>R</a:t>
            </a:r>
            <a:r>
              <a:rPr sz="2400" spc="-11" smtClean="0">
                <a:latin typeface="Georgia"/>
                <a:cs typeface="Georgia"/>
              </a:rPr>
              <a:t> </a:t>
            </a:r>
            <a:r>
              <a:rPr sz="2400" spc="49" dirty="0">
                <a:latin typeface="Georgia"/>
                <a:cs typeface="Georgia"/>
              </a:rPr>
              <a:t>O</a:t>
            </a:r>
            <a:r>
              <a:rPr sz="2400" spc="-15" dirty="0">
                <a:latin typeface="Georgia"/>
                <a:cs typeface="Georgia"/>
              </a:rPr>
              <a:t> </a:t>
            </a:r>
            <a:r>
              <a:rPr sz="2400" spc="53" dirty="0">
                <a:latin typeface="Georgia"/>
                <a:cs typeface="Georgia"/>
              </a:rPr>
              <a:t>U</a:t>
            </a:r>
            <a:r>
              <a:rPr sz="2400" spc="-15" dirty="0">
                <a:latin typeface="Georgia"/>
                <a:cs typeface="Georgia"/>
              </a:rPr>
              <a:t> </a:t>
            </a:r>
            <a:r>
              <a:rPr sz="2400" spc="41" dirty="0">
                <a:latin typeface="Georgia"/>
                <a:cs typeface="Georgia"/>
              </a:rPr>
              <a:t>T</a:t>
            </a:r>
            <a:r>
              <a:rPr sz="2400" spc="-23" dirty="0">
                <a:latin typeface="Georgia"/>
                <a:cs typeface="Georgia"/>
              </a:rPr>
              <a:t> </a:t>
            </a:r>
            <a:r>
              <a:rPr sz="2400" spc="45" dirty="0">
                <a:latin typeface="Georgia"/>
                <a:cs typeface="Georgia"/>
              </a:rPr>
              <a:t>E</a:t>
            </a:r>
            <a:r>
              <a:rPr sz="2400" spc="-8" dirty="0">
                <a:latin typeface="Georgia"/>
                <a:cs typeface="Georgia"/>
              </a:rPr>
              <a:t> </a:t>
            </a:r>
            <a:r>
              <a:rPr sz="2400" spc="30" dirty="0">
                <a:latin typeface="Georgia"/>
                <a:cs typeface="Georgia"/>
              </a:rPr>
              <a:t>S</a:t>
            </a:r>
            <a:r>
              <a:rPr sz="2400" b="1">
                <a:latin typeface="Georgia"/>
                <a:cs typeface="Georgia"/>
              </a:rPr>
              <a:t>	</a:t>
            </a:r>
            <a:endParaRPr sz="2400" spc="34" dirty="0">
              <a:latin typeface="Georgia"/>
              <a:cs typeface="Georgia"/>
            </a:endParaRPr>
          </a:p>
        </p:txBody>
      </p:sp>
      <p:sp>
        <p:nvSpPr>
          <p:cNvPr id="3" name="object 3"/>
          <p:cNvSpPr txBox="1"/>
          <p:nvPr/>
        </p:nvSpPr>
        <p:spPr>
          <a:xfrm>
            <a:off x="4889205" y="2247457"/>
            <a:ext cx="3579019" cy="918200"/>
          </a:xfrm>
          <a:prstGeom prst="rect">
            <a:avLst/>
          </a:prstGeom>
        </p:spPr>
        <p:txBody>
          <a:bodyPr vert="horz" wrap="square" lIns="0" tIns="45720" rIns="0" bIns="0" rtlCol="0">
            <a:spAutoFit/>
          </a:bodyPr>
          <a:lstStyle/>
          <a:p>
            <a:pPr marL="292894" marR="286703" algn="ctr">
              <a:lnSpc>
                <a:spcPts val="2265"/>
              </a:lnSpc>
              <a:spcBef>
                <a:spcPts val="360"/>
              </a:spcBef>
            </a:pPr>
            <a:r>
              <a:rPr sz="2000" b="1" spc="53" dirty="0">
                <a:latin typeface="Georgia"/>
                <a:cs typeface="Georgia"/>
              </a:rPr>
              <a:t>U</a:t>
            </a:r>
            <a:r>
              <a:rPr sz="2000" b="1" spc="-15" dirty="0">
                <a:latin typeface="Georgia"/>
                <a:cs typeface="Georgia"/>
              </a:rPr>
              <a:t> </a:t>
            </a:r>
            <a:r>
              <a:rPr sz="2000" b="1" spc="41" dirty="0">
                <a:latin typeface="Georgia"/>
                <a:cs typeface="Georgia"/>
              </a:rPr>
              <a:t>T</a:t>
            </a:r>
            <a:r>
              <a:rPr sz="2000" b="1" spc="-19" dirty="0">
                <a:latin typeface="Georgia"/>
                <a:cs typeface="Georgia"/>
              </a:rPr>
              <a:t> </a:t>
            </a:r>
            <a:r>
              <a:rPr sz="2000" b="1" spc="41" dirty="0">
                <a:latin typeface="Georgia"/>
                <a:cs typeface="Georgia"/>
              </a:rPr>
              <a:t>T</a:t>
            </a:r>
            <a:r>
              <a:rPr sz="2000" b="1" spc="-19" dirty="0">
                <a:latin typeface="Georgia"/>
                <a:cs typeface="Georgia"/>
              </a:rPr>
              <a:t> </a:t>
            </a:r>
            <a:r>
              <a:rPr sz="2000" b="1" spc="64" dirty="0">
                <a:latin typeface="Georgia"/>
                <a:cs typeface="Georgia"/>
              </a:rPr>
              <a:t>A</a:t>
            </a:r>
            <a:r>
              <a:rPr sz="2000" b="1" spc="-11" dirty="0">
                <a:latin typeface="Georgia"/>
                <a:cs typeface="Georgia"/>
              </a:rPr>
              <a:t> </a:t>
            </a:r>
            <a:r>
              <a:rPr sz="2000" b="1" spc="83" dirty="0">
                <a:latin typeface="Georgia"/>
                <a:cs typeface="Georgia"/>
              </a:rPr>
              <a:t>R</a:t>
            </a:r>
            <a:r>
              <a:rPr sz="2000" b="1" spc="-11" dirty="0">
                <a:latin typeface="Georgia"/>
                <a:cs typeface="Georgia"/>
              </a:rPr>
              <a:t> </a:t>
            </a:r>
            <a:r>
              <a:rPr sz="2000" b="1" spc="64" dirty="0">
                <a:latin typeface="Georgia"/>
                <a:cs typeface="Georgia"/>
              </a:rPr>
              <a:t>A</a:t>
            </a:r>
            <a:r>
              <a:rPr sz="2000" b="1" spc="-15" dirty="0">
                <a:latin typeface="Georgia"/>
                <a:cs typeface="Georgia"/>
              </a:rPr>
              <a:t> </a:t>
            </a:r>
            <a:r>
              <a:rPr sz="2000" b="1" spc="86" dirty="0">
                <a:latin typeface="Georgia"/>
                <a:cs typeface="Georgia"/>
              </a:rPr>
              <a:t>P</a:t>
            </a:r>
            <a:r>
              <a:rPr sz="2000" b="1" spc="-11" dirty="0">
                <a:latin typeface="Georgia"/>
                <a:cs typeface="Georgia"/>
              </a:rPr>
              <a:t> </a:t>
            </a:r>
            <a:r>
              <a:rPr sz="2000" b="1" spc="64" dirty="0">
                <a:latin typeface="Georgia"/>
                <a:cs typeface="Georgia"/>
              </a:rPr>
              <a:t>A</a:t>
            </a:r>
            <a:r>
              <a:rPr sz="2000" b="1" spc="-4" dirty="0">
                <a:latin typeface="Georgia"/>
                <a:cs typeface="Georgia"/>
              </a:rPr>
              <a:t> </a:t>
            </a:r>
            <a:r>
              <a:rPr sz="2000" b="1" spc="41" dirty="0">
                <a:latin typeface="Georgia"/>
                <a:cs typeface="Georgia"/>
              </a:rPr>
              <a:t>T</a:t>
            </a:r>
            <a:r>
              <a:rPr sz="2000" b="1" spc="-11" dirty="0">
                <a:latin typeface="Georgia"/>
                <a:cs typeface="Georgia"/>
              </a:rPr>
              <a:t> </a:t>
            </a:r>
            <a:r>
              <a:rPr sz="2000" b="1" spc="94" dirty="0">
                <a:latin typeface="Georgia"/>
                <a:cs typeface="Georgia"/>
              </a:rPr>
              <a:t>H</a:t>
            </a:r>
            <a:r>
              <a:rPr sz="2000" b="1" spc="-4" dirty="0">
                <a:latin typeface="Georgia"/>
                <a:cs typeface="Georgia"/>
              </a:rPr>
              <a:t> </a:t>
            </a:r>
            <a:r>
              <a:rPr sz="2000" b="1" spc="26" dirty="0">
                <a:latin typeface="Georgia"/>
                <a:cs typeface="Georgia"/>
              </a:rPr>
              <a:t>A </a:t>
            </a:r>
            <a:r>
              <a:rPr sz="2000" b="1" spc="64" dirty="0">
                <a:latin typeface="Georgia"/>
                <a:cs typeface="Georgia"/>
              </a:rPr>
              <a:t>A</a:t>
            </a:r>
            <a:r>
              <a:rPr sz="2000" b="1" spc="-15" dirty="0">
                <a:latin typeface="Georgia"/>
                <a:cs typeface="Georgia"/>
              </a:rPr>
              <a:t> </a:t>
            </a:r>
            <a:r>
              <a:rPr sz="2000" b="1" spc="53" dirty="0">
                <a:latin typeface="Georgia"/>
                <a:cs typeface="Georgia"/>
              </a:rPr>
              <a:t>N</a:t>
            </a:r>
            <a:r>
              <a:rPr sz="2000" b="1" spc="-15" dirty="0">
                <a:latin typeface="Georgia"/>
                <a:cs typeface="Georgia"/>
              </a:rPr>
              <a:t> </a:t>
            </a:r>
            <a:r>
              <a:rPr sz="2000" b="1" spc="23" dirty="0">
                <a:latin typeface="Georgia"/>
                <a:cs typeface="Georgia"/>
              </a:rPr>
              <a:t>D</a:t>
            </a:r>
            <a:endParaRPr sz="2000">
              <a:latin typeface="Georgia"/>
              <a:cs typeface="Georgia"/>
            </a:endParaRPr>
          </a:p>
          <a:p>
            <a:pPr algn="ctr">
              <a:lnSpc>
                <a:spcPts val="2168"/>
              </a:lnSpc>
            </a:pPr>
            <a:r>
              <a:rPr sz="2000" b="1" spc="68" dirty="0">
                <a:latin typeface="Georgia"/>
                <a:cs typeface="Georgia"/>
              </a:rPr>
              <a:t>D</a:t>
            </a:r>
            <a:r>
              <a:rPr sz="2000" b="1" spc="-23" dirty="0">
                <a:latin typeface="Georgia"/>
                <a:cs typeface="Georgia"/>
              </a:rPr>
              <a:t> </a:t>
            </a:r>
            <a:r>
              <a:rPr sz="2000" b="1" spc="79" dirty="0">
                <a:latin typeface="Georgia"/>
                <a:cs typeface="Georgia"/>
              </a:rPr>
              <a:t>A</a:t>
            </a:r>
            <a:r>
              <a:rPr sz="2000" b="1" spc="-15" dirty="0">
                <a:latin typeface="Georgia"/>
                <a:cs typeface="Georgia"/>
              </a:rPr>
              <a:t> </a:t>
            </a:r>
            <a:r>
              <a:rPr sz="2000" b="1" spc="120" dirty="0">
                <a:latin typeface="Georgia"/>
                <a:cs typeface="Georgia"/>
              </a:rPr>
              <a:t>K</a:t>
            </a:r>
            <a:r>
              <a:rPr sz="2000" b="1" spc="-15" dirty="0">
                <a:latin typeface="Georgia"/>
                <a:cs typeface="Georgia"/>
              </a:rPr>
              <a:t> </a:t>
            </a:r>
            <a:r>
              <a:rPr sz="2000" b="1" spc="68" dirty="0">
                <a:latin typeface="Georgia"/>
                <a:cs typeface="Georgia"/>
              </a:rPr>
              <a:t>S</a:t>
            </a:r>
            <a:r>
              <a:rPr sz="2000" b="1" spc="-8" dirty="0">
                <a:latin typeface="Georgia"/>
                <a:cs typeface="Georgia"/>
              </a:rPr>
              <a:t> </a:t>
            </a:r>
            <a:r>
              <a:rPr sz="2000" b="1" spc="94" dirty="0">
                <a:latin typeface="Georgia"/>
                <a:cs typeface="Georgia"/>
              </a:rPr>
              <a:t>H</a:t>
            </a:r>
            <a:r>
              <a:rPr sz="2000" b="1" spc="-11" dirty="0">
                <a:latin typeface="Georgia"/>
                <a:cs typeface="Georgia"/>
              </a:rPr>
              <a:t> </a:t>
            </a:r>
            <a:r>
              <a:rPr sz="2000" b="1" spc="75" dirty="0">
                <a:latin typeface="Georgia"/>
                <a:cs typeface="Georgia"/>
              </a:rPr>
              <a:t>I</a:t>
            </a:r>
            <a:r>
              <a:rPr sz="2000" b="1" spc="-15" dirty="0">
                <a:latin typeface="Georgia"/>
                <a:cs typeface="Georgia"/>
              </a:rPr>
              <a:t> </a:t>
            </a:r>
            <a:r>
              <a:rPr sz="2000" b="1" spc="53" dirty="0">
                <a:latin typeface="Georgia"/>
                <a:cs typeface="Georgia"/>
              </a:rPr>
              <a:t>N</a:t>
            </a:r>
            <a:r>
              <a:rPr sz="2000" b="1" spc="-4" dirty="0">
                <a:latin typeface="Georgia"/>
                <a:cs typeface="Georgia"/>
              </a:rPr>
              <a:t> </a:t>
            </a:r>
            <a:r>
              <a:rPr sz="2000" b="1" spc="79" dirty="0">
                <a:latin typeface="Georgia"/>
                <a:cs typeface="Georgia"/>
              </a:rPr>
              <a:t>A</a:t>
            </a:r>
            <a:r>
              <a:rPr sz="2000" b="1" spc="-15" dirty="0">
                <a:latin typeface="Georgia"/>
                <a:cs typeface="Georgia"/>
              </a:rPr>
              <a:t> </a:t>
            </a:r>
            <a:r>
              <a:rPr sz="2000" b="1" spc="101" dirty="0">
                <a:latin typeface="Georgia"/>
                <a:cs typeface="Georgia"/>
              </a:rPr>
              <a:t>P</a:t>
            </a:r>
            <a:r>
              <a:rPr sz="2000" b="1" spc="-8" dirty="0">
                <a:latin typeface="Georgia"/>
                <a:cs typeface="Georgia"/>
              </a:rPr>
              <a:t> </a:t>
            </a:r>
            <a:r>
              <a:rPr sz="2000" b="1" spc="79" dirty="0">
                <a:latin typeface="Georgia"/>
                <a:cs typeface="Georgia"/>
              </a:rPr>
              <a:t>A</a:t>
            </a:r>
            <a:r>
              <a:rPr sz="2000" b="1" spc="-4" dirty="0">
                <a:latin typeface="Georgia"/>
                <a:cs typeface="Georgia"/>
              </a:rPr>
              <a:t> </a:t>
            </a:r>
            <a:r>
              <a:rPr sz="2000" b="1" spc="41" dirty="0">
                <a:latin typeface="Georgia"/>
                <a:cs typeface="Georgia"/>
              </a:rPr>
              <a:t>T</a:t>
            </a:r>
            <a:r>
              <a:rPr sz="2000" b="1" spc="-11" dirty="0">
                <a:latin typeface="Georgia"/>
                <a:cs typeface="Georgia"/>
              </a:rPr>
              <a:t> </a:t>
            </a:r>
            <a:r>
              <a:rPr sz="2000" b="1" spc="94" dirty="0">
                <a:latin typeface="Georgia"/>
                <a:cs typeface="Georgia"/>
              </a:rPr>
              <a:t>H</a:t>
            </a:r>
            <a:r>
              <a:rPr sz="2000" b="1" spc="-11" dirty="0">
                <a:latin typeface="Georgia"/>
                <a:cs typeface="Georgia"/>
              </a:rPr>
              <a:t> </a:t>
            </a:r>
            <a:r>
              <a:rPr sz="2000" b="1" spc="41" dirty="0">
                <a:latin typeface="Georgia"/>
                <a:cs typeface="Georgia"/>
              </a:rPr>
              <a:t>A</a:t>
            </a:r>
            <a:endParaRPr sz="2000">
              <a:latin typeface="Georgia"/>
              <a:cs typeface="Georgia"/>
            </a:endParaRPr>
          </a:p>
        </p:txBody>
      </p:sp>
      <p:sp>
        <p:nvSpPr>
          <p:cNvPr id="4" name="object 4"/>
          <p:cNvSpPr txBox="1"/>
          <p:nvPr/>
        </p:nvSpPr>
        <p:spPr>
          <a:xfrm>
            <a:off x="5179040" y="3225244"/>
            <a:ext cx="3572933" cy="1074333"/>
          </a:xfrm>
          <a:prstGeom prst="rect">
            <a:avLst/>
          </a:prstGeom>
        </p:spPr>
        <p:txBody>
          <a:bodyPr vert="horz" wrap="square" lIns="0" tIns="50483" rIns="0" bIns="0" rtlCol="0">
            <a:spAutoFit/>
          </a:bodyPr>
          <a:lstStyle/>
          <a:p>
            <a:pPr marL="180499" indent="-170974" algn="just">
              <a:spcBef>
                <a:spcPts val="398"/>
              </a:spcBef>
              <a:buFont typeface="Arial MT"/>
              <a:buChar char="•"/>
              <a:tabLst>
                <a:tab pos="180499" algn="l"/>
              </a:tabLst>
            </a:pPr>
            <a:r>
              <a:rPr sz="1600" spc="-34" dirty="0">
                <a:latin typeface="Times New Roman" pitchFamily="18" charset="0"/>
                <a:cs typeface="Times New Roman" pitchFamily="18" charset="0"/>
              </a:rPr>
              <a:t>Two</a:t>
            </a:r>
            <a:r>
              <a:rPr sz="1600" spc="-38" dirty="0">
                <a:latin typeface="Times New Roman" pitchFamily="18" charset="0"/>
                <a:cs typeface="Times New Roman" pitchFamily="18" charset="0"/>
              </a:rPr>
              <a:t> </a:t>
            </a:r>
            <a:r>
              <a:rPr sz="1600" spc="-60" dirty="0">
                <a:latin typeface="Times New Roman" pitchFamily="18" charset="0"/>
                <a:cs typeface="Times New Roman" pitchFamily="18" charset="0"/>
              </a:rPr>
              <a:t>major</a:t>
            </a:r>
            <a:r>
              <a:rPr sz="1600" spc="-30" dirty="0">
                <a:latin typeface="Times New Roman" pitchFamily="18" charset="0"/>
                <a:cs typeface="Times New Roman" pitchFamily="18" charset="0"/>
              </a:rPr>
              <a:t> </a:t>
            </a:r>
            <a:r>
              <a:rPr sz="1600" spc="-60" dirty="0">
                <a:latin typeface="Times New Roman" pitchFamily="18" charset="0"/>
                <a:cs typeface="Times New Roman" pitchFamily="18" charset="0"/>
              </a:rPr>
              <a:t>routes,</a:t>
            </a:r>
            <a:r>
              <a:rPr sz="1600" spc="-45" dirty="0">
                <a:latin typeface="Times New Roman" pitchFamily="18" charset="0"/>
                <a:cs typeface="Times New Roman" pitchFamily="18" charset="0"/>
              </a:rPr>
              <a:t> </a:t>
            </a:r>
            <a:r>
              <a:rPr sz="1600" spc="-8" dirty="0">
                <a:latin typeface="Times New Roman" pitchFamily="18" charset="0"/>
                <a:cs typeface="Times New Roman" pitchFamily="18" charset="0"/>
              </a:rPr>
              <a:t>called</a:t>
            </a:r>
            <a:endParaRPr sz="1600" dirty="0">
              <a:latin typeface="Times New Roman" pitchFamily="18" charset="0"/>
              <a:cs typeface="Times New Roman" pitchFamily="18" charset="0"/>
            </a:endParaRPr>
          </a:p>
          <a:p>
            <a:pPr marL="180975" algn="just">
              <a:spcBef>
                <a:spcPts val="323"/>
              </a:spcBef>
            </a:pPr>
            <a:r>
              <a:rPr sz="1600" spc="-49" dirty="0" err="1">
                <a:latin typeface="Times New Roman" pitchFamily="18" charset="0"/>
                <a:cs typeface="Times New Roman" pitchFamily="18" charset="0"/>
              </a:rPr>
              <a:t>Uttarāpatha</a:t>
            </a:r>
            <a:r>
              <a:rPr sz="1600" spc="-49" dirty="0">
                <a:latin typeface="Times New Roman" pitchFamily="18" charset="0"/>
                <a:cs typeface="Times New Roman" pitchFamily="18" charset="0"/>
              </a:rPr>
              <a:t> </a:t>
            </a:r>
            <a:r>
              <a:rPr sz="1600" spc="-19" dirty="0" smtClean="0">
                <a:latin typeface="Times New Roman" pitchFamily="18" charset="0"/>
                <a:cs typeface="Times New Roman" pitchFamily="18" charset="0"/>
              </a:rPr>
              <a:t>and</a:t>
            </a:r>
            <a:r>
              <a:rPr lang="en-US" sz="1600" spc="-19" dirty="0">
                <a:latin typeface="Times New Roman" pitchFamily="18" charset="0"/>
                <a:cs typeface="Times New Roman" pitchFamily="18" charset="0"/>
              </a:rPr>
              <a:t> </a:t>
            </a:r>
            <a:r>
              <a:rPr sz="1600" spc="-64" dirty="0" err="1" smtClean="0">
                <a:latin typeface="Times New Roman" pitchFamily="18" charset="0"/>
                <a:cs typeface="Times New Roman" pitchFamily="18" charset="0"/>
              </a:rPr>
              <a:t>Dakṣiṇāpatha</a:t>
            </a:r>
            <a:r>
              <a:rPr sz="1600" spc="-64" dirty="0">
                <a:latin typeface="Times New Roman" pitchFamily="18" charset="0"/>
                <a:cs typeface="Times New Roman" pitchFamily="18" charset="0"/>
              </a:rPr>
              <a:t>,</a:t>
            </a:r>
            <a:r>
              <a:rPr sz="1600" spc="-34" dirty="0">
                <a:latin typeface="Times New Roman" pitchFamily="18" charset="0"/>
                <a:cs typeface="Times New Roman" pitchFamily="18" charset="0"/>
              </a:rPr>
              <a:t> </a:t>
            </a:r>
            <a:r>
              <a:rPr sz="1600" spc="-49" dirty="0">
                <a:latin typeface="Times New Roman" pitchFamily="18" charset="0"/>
                <a:cs typeface="Times New Roman" pitchFamily="18" charset="0"/>
              </a:rPr>
              <a:t>connected </a:t>
            </a:r>
            <a:r>
              <a:rPr sz="1600" spc="-19" dirty="0">
                <a:latin typeface="Times New Roman" pitchFamily="18" charset="0"/>
                <a:cs typeface="Times New Roman" pitchFamily="18" charset="0"/>
              </a:rPr>
              <a:t>the </a:t>
            </a:r>
            <a:r>
              <a:rPr sz="1600" spc="-26" dirty="0">
                <a:latin typeface="Times New Roman" pitchFamily="18" charset="0"/>
                <a:cs typeface="Times New Roman" pitchFamily="18" charset="0"/>
              </a:rPr>
              <a:t>northern</a:t>
            </a:r>
            <a:r>
              <a:rPr sz="1600" spc="-71" dirty="0">
                <a:latin typeface="Times New Roman" pitchFamily="18" charset="0"/>
                <a:cs typeface="Times New Roman" pitchFamily="18" charset="0"/>
              </a:rPr>
              <a:t> </a:t>
            </a:r>
            <a:r>
              <a:rPr sz="1600" spc="-124" dirty="0">
                <a:latin typeface="Times New Roman" pitchFamily="18" charset="0"/>
                <a:cs typeface="Times New Roman" pitchFamily="18" charset="0"/>
              </a:rPr>
              <a:t>and</a:t>
            </a:r>
            <a:r>
              <a:rPr sz="1600" spc="19" dirty="0">
                <a:latin typeface="Times New Roman" pitchFamily="18" charset="0"/>
                <a:cs typeface="Times New Roman" pitchFamily="18" charset="0"/>
              </a:rPr>
              <a:t> </a:t>
            </a:r>
            <a:r>
              <a:rPr sz="1600" spc="-45" dirty="0">
                <a:latin typeface="Times New Roman" pitchFamily="18" charset="0"/>
                <a:cs typeface="Times New Roman" pitchFamily="18" charset="0"/>
              </a:rPr>
              <a:t>southern</a:t>
            </a:r>
            <a:r>
              <a:rPr sz="1600" spc="-41" dirty="0">
                <a:latin typeface="Times New Roman" pitchFamily="18" charset="0"/>
                <a:cs typeface="Times New Roman" pitchFamily="18" charset="0"/>
              </a:rPr>
              <a:t> </a:t>
            </a:r>
            <a:r>
              <a:rPr sz="1600" spc="-15" dirty="0">
                <a:latin typeface="Times New Roman" pitchFamily="18" charset="0"/>
                <a:cs typeface="Times New Roman" pitchFamily="18" charset="0"/>
              </a:rPr>
              <a:t>parts </a:t>
            </a:r>
            <a:r>
              <a:rPr sz="1600" spc="-26" dirty="0">
                <a:latin typeface="Times New Roman" pitchFamily="18" charset="0"/>
                <a:cs typeface="Times New Roman" pitchFamily="18" charset="0"/>
              </a:rPr>
              <a:t>of</a:t>
            </a:r>
            <a:r>
              <a:rPr sz="1600" spc="-71" dirty="0">
                <a:latin typeface="Times New Roman" pitchFamily="18" charset="0"/>
                <a:cs typeface="Times New Roman" pitchFamily="18" charset="0"/>
              </a:rPr>
              <a:t> </a:t>
            </a:r>
            <a:r>
              <a:rPr sz="1600" spc="-45" dirty="0">
                <a:latin typeface="Times New Roman" pitchFamily="18" charset="0"/>
                <a:cs typeface="Times New Roman" pitchFamily="18" charset="0"/>
              </a:rPr>
              <a:t>the</a:t>
            </a:r>
            <a:r>
              <a:rPr sz="1600" spc="-56" dirty="0">
                <a:latin typeface="Times New Roman" pitchFamily="18" charset="0"/>
                <a:cs typeface="Times New Roman" pitchFamily="18" charset="0"/>
              </a:rPr>
              <a:t> </a:t>
            </a:r>
            <a:r>
              <a:rPr sz="1600" spc="-8" dirty="0">
                <a:latin typeface="Times New Roman" pitchFamily="18" charset="0"/>
                <a:cs typeface="Times New Roman" pitchFamily="18" charset="0"/>
              </a:rPr>
              <a:t>country.</a:t>
            </a:r>
            <a:endParaRPr sz="1600" dirty="0">
              <a:latin typeface="Times New Roman" pitchFamily="18" charset="0"/>
              <a:cs typeface="Times New Roman" pitchFamily="18" charset="0"/>
            </a:endParaRPr>
          </a:p>
        </p:txBody>
      </p:sp>
      <p:pic>
        <p:nvPicPr>
          <p:cNvPr id="5" name="object 5"/>
          <p:cNvPicPr/>
          <p:nvPr/>
        </p:nvPicPr>
        <p:blipFill>
          <a:blip r:embed="rId2" cstate="print">
            <a:duotone>
              <a:prstClr val="black"/>
              <a:schemeClr val="tx2">
                <a:tint val="45000"/>
                <a:satMod val="400000"/>
              </a:schemeClr>
            </a:duotone>
          </a:blip>
          <a:stretch>
            <a:fillRect/>
          </a:stretch>
        </p:blipFill>
        <p:spPr>
          <a:xfrm>
            <a:off x="685800" y="861237"/>
            <a:ext cx="3854302" cy="4282263"/>
          </a:xfrm>
          <a:prstGeom prst="rect">
            <a:avLst/>
          </a:prstGeom>
        </p:spPr>
      </p:pic>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104</a:t>
            </a:fld>
            <a:endParaRPr lang="en"/>
          </a:p>
        </p:txBody>
      </p:sp>
    </p:spTree>
    <p:extLst>
      <p:ext uri="{BB962C8B-B14F-4D97-AF65-F5344CB8AC3E}">
        <p14:creationId xmlns:p14="http://schemas.microsoft.com/office/powerpoint/2010/main" xmlns="" val="169015156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4000" cy="5143499"/>
          </a:xfrm>
          <a:prstGeom prst="rect">
            <a:avLst/>
          </a:prstGeom>
        </p:spPr>
      </p:pic>
      <p:sp>
        <p:nvSpPr>
          <p:cNvPr id="3" name="object 3"/>
          <p:cNvSpPr txBox="1">
            <a:spLocks noGrp="1"/>
          </p:cNvSpPr>
          <p:nvPr>
            <p:ph type="title"/>
          </p:nvPr>
        </p:nvSpPr>
        <p:spPr>
          <a:xfrm>
            <a:off x="3662458" y="669227"/>
            <a:ext cx="4884896" cy="470802"/>
          </a:xfrm>
          <a:prstGeom prst="rect">
            <a:avLst/>
          </a:prstGeom>
        </p:spPr>
        <p:txBody>
          <a:bodyPr vert="horz" wrap="square" lIns="0" tIns="9049" rIns="0" bIns="0" rtlCol="0">
            <a:spAutoFit/>
          </a:bodyPr>
          <a:lstStyle/>
          <a:p>
            <a:pPr marL="9525">
              <a:spcBef>
                <a:spcPts val="71"/>
              </a:spcBef>
              <a:tabLst>
                <a:tab pos="1877378" algn="l"/>
                <a:tab pos="3459956" algn="l"/>
              </a:tabLst>
            </a:pPr>
            <a:r>
              <a:rPr sz="3000" spc="-41" dirty="0">
                <a:solidFill>
                  <a:srgbClr val="6F2F9F"/>
                </a:solidFill>
                <a:latin typeface="Tahoma"/>
                <a:cs typeface="Tahoma"/>
              </a:rPr>
              <a:t>T</a:t>
            </a:r>
            <a:r>
              <a:rPr sz="3000" spc="-315" dirty="0">
                <a:solidFill>
                  <a:srgbClr val="6F2F9F"/>
                </a:solidFill>
                <a:latin typeface="Tahoma"/>
                <a:cs typeface="Tahoma"/>
              </a:rPr>
              <a:t> </a:t>
            </a:r>
            <a:r>
              <a:rPr sz="3000" spc="-49" dirty="0">
                <a:solidFill>
                  <a:srgbClr val="6F2F9F"/>
                </a:solidFill>
                <a:latin typeface="Tahoma"/>
                <a:cs typeface="Tahoma"/>
              </a:rPr>
              <a:t>R</a:t>
            </a:r>
            <a:r>
              <a:rPr sz="3000" spc="-319" dirty="0">
                <a:solidFill>
                  <a:srgbClr val="6F2F9F"/>
                </a:solidFill>
                <a:latin typeface="Tahoma"/>
                <a:cs typeface="Tahoma"/>
              </a:rPr>
              <a:t> </a:t>
            </a:r>
            <a:r>
              <a:rPr sz="3000" dirty="0">
                <a:solidFill>
                  <a:srgbClr val="6F2F9F"/>
                </a:solidFill>
                <a:latin typeface="Tahoma"/>
                <a:cs typeface="Tahoma"/>
              </a:rPr>
              <a:t>A</a:t>
            </a:r>
            <a:r>
              <a:rPr sz="3000" spc="-315" dirty="0">
                <a:solidFill>
                  <a:srgbClr val="6F2F9F"/>
                </a:solidFill>
                <a:latin typeface="Tahoma"/>
                <a:cs typeface="Tahoma"/>
              </a:rPr>
              <a:t> </a:t>
            </a:r>
            <a:r>
              <a:rPr sz="3000" dirty="0">
                <a:solidFill>
                  <a:srgbClr val="6F2F9F"/>
                </a:solidFill>
                <a:latin typeface="Tahoma"/>
                <a:cs typeface="Tahoma"/>
              </a:rPr>
              <a:t>D</a:t>
            </a:r>
            <a:r>
              <a:rPr sz="3000" spc="-315" dirty="0">
                <a:solidFill>
                  <a:srgbClr val="6F2F9F"/>
                </a:solidFill>
                <a:latin typeface="Tahoma"/>
                <a:cs typeface="Tahoma"/>
              </a:rPr>
              <a:t> </a:t>
            </a:r>
            <a:r>
              <a:rPr sz="3000" spc="71" dirty="0">
                <a:solidFill>
                  <a:srgbClr val="6F2F9F"/>
                </a:solidFill>
                <a:latin typeface="Tahoma"/>
                <a:cs typeface="Tahoma"/>
              </a:rPr>
              <a:t>E</a:t>
            </a:r>
            <a:r>
              <a:rPr sz="3000" dirty="0">
                <a:solidFill>
                  <a:srgbClr val="6F2F9F"/>
                </a:solidFill>
                <a:latin typeface="Tahoma"/>
                <a:cs typeface="Tahoma"/>
              </a:rPr>
              <a:t>	</a:t>
            </a:r>
            <a:r>
              <a:rPr sz="3000" spc="120" dirty="0">
                <a:solidFill>
                  <a:srgbClr val="6F2F9F"/>
                </a:solidFill>
                <a:latin typeface="Tahoma"/>
                <a:cs typeface="Tahoma"/>
              </a:rPr>
              <a:t>W</a:t>
            </a:r>
            <a:r>
              <a:rPr sz="3000" spc="-326" dirty="0">
                <a:solidFill>
                  <a:srgbClr val="6F2F9F"/>
                </a:solidFill>
                <a:latin typeface="Tahoma"/>
                <a:cs typeface="Tahoma"/>
              </a:rPr>
              <a:t> </a:t>
            </a:r>
            <a:r>
              <a:rPr sz="3000" spc="-379" dirty="0">
                <a:solidFill>
                  <a:srgbClr val="6F2F9F"/>
                </a:solidFill>
                <a:latin typeface="Tahoma"/>
                <a:cs typeface="Tahoma"/>
              </a:rPr>
              <a:t>I</a:t>
            </a:r>
            <a:r>
              <a:rPr sz="3000" spc="-315" dirty="0">
                <a:solidFill>
                  <a:srgbClr val="6F2F9F"/>
                </a:solidFill>
                <a:latin typeface="Tahoma"/>
                <a:cs typeface="Tahoma"/>
              </a:rPr>
              <a:t> </a:t>
            </a:r>
            <a:r>
              <a:rPr sz="3000" spc="-41" dirty="0">
                <a:solidFill>
                  <a:srgbClr val="6F2F9F"/>
                </a:solidFill>
                <a:latin typeface="Tahoma"/>
                <a:cs typeface="Tahoma"/>
              </a:rPr>
              <a:t>T</a:t>
            </a:r>
            <a:r>
              <a:rPr sz="3000" spc="-319" dirty="0">
                <a:solidFill>
                  <a:srgbClr val="6F2F9F"/>
                </a:solidFill>
                <a:latin typeface="Tahoma"/>
                <a:cs typeface="Tahoma"/>
              </a:rPr>
              <a:t> </a:t>
            </a:r>
            <a:r>
              <a:rPr sz="3000" spc="146" dirty="0">
                <a:solidFill>
                  <a:srgbClr val="6F2F9F"/>
                </a:solidFill>
                <a:latin typeface="Tahoma"/>
                <a:cs typeface="Tahoma"/>
              </a:rPr>
              <a:t>H</a:t>
            </a:r>
            <a:r>
              <a:rPr sz="3000" dirty="0">
                <a:solidFill>
                  <a:srgbClr val="6F2F9F"/>
                </a:solidFill>
                <a:latin typeface="Tahoma"/>
                <a:cs typeface="Tahoma"/>
              </a:rPr>
              <a:t>	</a:t>
            </a:r>
            <a:r>
              <a:rPr sz="3000" spc="-49" dirty="0">
                <a:solidFill>
                  <a:srgbClr val="6F2F9F"/>
                </a:solidFill>
                <a:latin typeface="Tahoma"/>
                <a:cs typeface="Tahoma"/>
              </a:rPr>
              <a:t>R</a:t>
            </a:r>
            <a:r>
              <a:rPr sz="3000" spc="-319" dirty="0">
                <a:solidFill>
                  <a:srgbClr val="6F2F9F"/>
                </a:solidFill>
                <a:latin typeface="Tahoma"/>
                <a:cs typeface="Tahoma"/>
              </a:rPr>
              <a:t> </a:t>
            </a:r>
            <a:r>
              <a:rPr sz="3000" dirty="0">
                <a:solidFill>
                  <a:srgbClr val="6F2F9F"/>
                </a:solidFill>
                <a:latin typeface="Tahoma"/>
                <a:cs typeface="Tahoma"/>
              </a:rPr>
              <a:t>O</a:t>
            </a:r>
            <a:r>
              <a:rPr sz="3000" spc="-319" dirty="0">
                <a:solidFill>
                  <a:srgbClr val="6F2F9F"/>
                </a:solidFill>
                <a:latin typeface="Tahoma"/>
                <a:cs typeface="Tahoma"/>
              </a:rPr>
              <a:t> </a:t>
            </a:r>
            <a:r>
              <a:rPr sz="3000" spc="344" dirty="0">
                <a:solidFill>
                  <a:srgbClr val="6F2F9F"/>
                </a:solidFill>
                <a:latin typeface="Tahoma"/>
                <a:cs typeface="Tahoma"/>
              </a:rPr>
              <a:t>M</a:t>
            </a:r>
            <a:r>
              <a:rPr sz="3000" spc="-315" dirty="0">
                <a:solidFill>
                  <a:srgbClr val="6F2F9F"/>
                </a:solidFill>
                <a:latin typeface="Tahoma"/>
                <a:cs typeface="Tahoma"/>
              </a:rPr>
              <a:t> </a:t>
            </a:r>
            <a:r>
              <a:rPr sz="3000" spc="71" dirty="0">
                <a:solidFill>
                  <a:srgbClr val="6F2F9F"/>
                </a:solidFill>
                <a:latin typeface="Tahoma"/>
                <a:cs typeface="Tahoma"/>
              </a:rPr>
              <a:t>E</a:t>
            </a:r>
            <a:endParaRPr sz="3000">
              <a:latin typeface="Tahoma"/>
              <a:cs typeface="Tahoma"/>
            </a:endParaRPr>
          </a:p>
        </p:txBody>
      </p:sp>
      <p:sp>
        <p:nvSpPr>
          <p:cNvPr id="4" name="object 4"/>
          <p:cNvSpPr txBox="1"/>
          <p:nvPr/>
        </p:nvSpPr>
        <p:spPr>
          <a:xfrm>
            <a:off x="4449699" y="1340738"/>
            <a:ext cx="3487579" cy="1529745"/>
          </a:xfrm>
          <a:prstGeom prst="rect">
            <a:avLst/>
          </a:prstGeom>
          <a:solidFill>
            <a:srgbClr val="D5CECC"/>
          </a:solidFill>
        </p:spPr>
        <p:txBody>
          <a:bodyPr vert="horz" wrap="square" lIns="0" tIns="21431" rIns="0" bIns="0" rtlCol="0">
            <a:spAutoFit/>
          </a:bodyPr>
          <a:lstStyle/>
          <a:p>
            <a:pPr marL="69056" algn="just">
              <a:spcBef>
                <a:spcPts val="169"/>
              </a:spcBef>
            </a:pPr>
            <a:r>
              <a:rPr sz="1400" b="1" spc="-64" dirty="0">
                <a:latin typeface="Tahoma"/>
                <a:cs typeface="Tahoma"/>
              </a:rPr>
              <a:t>Roman</a:t>
            </a:r>
            <a:r>
              <a:rPr sz="1400" b="1" spc="-38" dirty="0">
                <a:latin typeface="Tahoma"/>
                <a:cs typeface="Tahoma"/>
              </a:rPr>
              <a:t> </a:t>
            </a:r>
            <a:r>
              <a:rPr sz="1400" b="1" spc="-26" dirty="0">
                <a:latin typeface="Tahoma"/>
                <a:cs typeface="Tahoma"/>
              </a:rPr>
              <a:t>traders</a:t>
            </a:r>
            <a:r>
              <a:rPr sz="1400" b="1" spc="-68" dirty="0">
                <a:latin typeface="Tahoma"/>
                <a:cs typeface="Tahoma"/>
              </a:rPr>
              <a:t> </a:t>
            </a:r>
            <a:r>
              <a:rPr sz="1400" b="1" spc="-38" dirty="0">
                <a:latin typeface="Tahoma"/>
                <a:cs typeface="Tahoma"/>
              </a:rPr>
              <a:t>frequented </a:t>
            </a:r>
            <a:r>
              <a:rPr sz="1400" b="1" spc="-30" dirty="0">
                <a:latin typeface="Tahoma"/>
                <a:cs typeface="Tahoma"/>
              </a:rPr>
              <a:t>south</a:t>
            </a:r>
            <a:r>
              <a:rPr sz="1400" b="1" spc="-53" dirty="0">
                <a:latin typeface="Tahoma"/>
                <a:cs typeface="Tahoma"/>
              </a:rPr>
              <a:t> </a:t>
            </a:r>
            <a:r>
              <a:rPr sz="1400" b="1" spc="-8" dirty="0">
                <a:latin typeface="Tahoma"/>
                <a:cs typeface="Tahoma"/>
              </a:rPr>
              <a:t>Indian</a:t>
            </a:r>
            <a:endParaRPr sz="1400">
              <a:latin typeface="Tahoma"/>
              <a:cs typeface="Tahoma"/>
            </a:endParaRPr>
          </a:p>
          <a:p>
            <a:pPr marL="69056" algn="just">
              <a:spcBef>
                <a:spcPts val="4"/>
              </a:spcBef>
            </a:pPr>
            <a:r>
              <a:rPr sz="1400" b="1" spc="-15" dirty="0">
                <a:latin typeface="Tahoma"/>
                <a:cs typeface="Tahoma"/>
              </a:rPr>
              <a:t>ports.</a:t>
            </a:r>
            <a:r>
              <a:rPr sz="1400" b="1" spc="-53" dirty="0">
                <a:latin typeface="Tahoma"/>
                <a:cs typeface="Tahoma"/>
              </a:rPr>
              <a:t> </a:t>
            </a:r>
            <a:r>
              <a:rPr sz="1400" b="1" dirty="0">
                <a:latin typeface="Tahoma"/>
                <a:cs typeface="Tahoma"/>
              </a:rPr>
              <a:t>One</a:t>
            </a:r>
            <a:r>
              <a:rPr sz="1400" b="1" spc="-45" dirty="0">
                <a:latin typeface="Tahoma"/>
                <a:cs typeface="Tahoma"/>
              </a:rPr>
              <a:t> </a:t>
            </a:r>
            <a:r>
              <a:rPr sz="1400" b="1" spc="-41" dirty="0">
                <a:latin typeface="Tahoma"/>
                <a:cs typeface="Tahoma"/>
              </a:rPr>
              <a:t>early</a:t>
            </a:r>
            <a:r>
              <a:rPr sz="1400" b="1" spc="-45" dirty="0">
                <a:latin typeface="Tahoma"/>
                <a:cs typeface="Tahoma"/>
              </a:rPr>
              <a:t> </a:t>
            </a:r>
            <a:r>
              <a:rPr sz="1400" b="1" spc="-53" dirty="0">
                <a:latin typeface="Tahoma"/>
                <a:cs typeface="Tahoma"/>
              </a:rPr>
              <a:t>Tamil</a:t>
            </a:r>
            <a:r>
              <a:rPr sz="1400" b="1" spc="-45" dirty="0">
                <a:latin typeface="Tahoma"/>
                <a:cs typeface="Tahoma"/>
              </a:rPr>
              <a:t> </a:t>
            </a:r>
            <a:r>
              <a:rPr sz="1400" b="1" dirty="0">
                <a:latin typeface="Tahoma"/>
                <a:cs typeface="Tahoma"/>
              </a:rPr>
              <a:t>text</a:t>
            </a:r>
            <a:r>
              <a:rPr sz="1400" b="1" spc="-49" dirty="0">
                <a:latin typeface="Tahoma"/>
                <a:cs typeface="Tahoma"/>
              </a:rPr>
              <a:t> </a:t>
            </a:r>
            <a:r>
              <a:rPr sz="1400" b="1" spc="-8" dirty="0">
                <a:latin typeface="Tahoma"/>
                <a:cs typeface="Tahoma"/>
              </a:rPr>
              <a:t>states,</a:t>
            </a:r>
            <a:endParaRPr sz="1400">
              <a:latin typeface="Tahoma"/>
              <a:cs typeface="Tahoma"/>
            </a:endParaRPr>
          </a:p>
          <a:p>
            <a:pPr marL="69056" marR="169545" algn="just"/>
            <a:r>
              <a:rPr sz="1400" b="1" dirty="0">
                <a:latin typeface="Tahoma"/>
                <a:cs typeface="Tahoma"/>
              </a:rPr>
              <a:t>for</a:t>
            </a:r>
            <a:r>
              <a:rPr sz="1400" b="1" spc="-60" dirty="0">
                <a:latin typeface="Tahoma"/>
                <a:cs typeface="Tahoma"/>
              </a:rPr>
              <a:t> </a:t>
            </a:r>
            <a:r>
              <a:rPr sz="1400" b="1" spc="-45" dirty="0">
                <a:latin typeface="Tahoma"/>
                <a:cs typeface="Tahoma"/>
              </a:rPr>
              <a:t>example, </a:t>
            </a:r>
            <a:r>
              <a:rPr sz="1400" b="1" dirty="0">
                <a:latin typeface="Tahoma"/>
                <a:cs typeface="Tahoma"/>
              </a:rPr>
              <a:t>“The</a:t>
            </a:r>
            <a:r>
              <a:rPr sz="1400" b="1" spc="-38" dirty="0">
                <a:latin typeface="Tahoma"/>
                <a:cs typeface="Tahoma"/>
              </a:rPr>
              <a:t> </a:t>
            </a:r>
            <a:r>
              <a:rPr sz="1400" b="1" spc="-49" dirty="0">
                <a:latin typeface="Tahoma"/>
                <a:cs typeface="Tahoma"/>
              </a:rPr>
              <a:t>beautiful </a:t>
            </a:r>
            <a:r>
              <a:rPr sz="1400" b="1" spc="-64" dirty="0">
                <a:latin typeface="Tahoma"/>
                <a:cs typeface="Tahoma"/>
              </a:rPr>
              <a:t>ships</a:t>
            </a:r>
            <a:r>
              <a:rPr sz="1400" b="1" spc="-34" dirty="0">
                <a:latin typeface="Tahoma"/>
                <a:cs typeface="Tahoma"/>
              </a:rPr>
              <a:t> </a:t>
            </a:r>
            <a:r>
              <a:rPr sz="1400" b="1" dirty="0">
                <a:latin typeface="Tahoma"/>
                <a:cs typeface="Tahoma"/>
              </a:rPr>
              <a:t>of</a:t>
            </a:r>
            <a:r>
              <a:rPr sz="1400" b="1" spc="-56" dirty="0">
                <a:latin typeface="Tahoma"/>
                <a:cs typeface="Tahoma"/>
              </a:rPr>
              <a:t> </a:t>
            </a:r>
            <a:r>
              <a:rPr sz="1400" b="1" spc="-19" dirty="0">
                <a:latin typeface="Tahoma"/>
                <a:cs typeface="Tahoma"/>
              </a:rPr>
              <a:t>the </a:t>
            </a:r>
            <a:r>
              <a:rPr sz="1400" b="1" spc="-98" dirty="0">
                <a:latin typeface="Tahoma"/>
                <a:cs typeface="Tahoma"/>
              </a:rPr>
              <a:t>Yavanas</a:t>
            </a:r>
            <a:r>
              <a:rPr sz="1400" b="1" spc="-4" dirty="0">
                <a:latin typeface="Tahoma"/>
                <a:cs typeface="Tahoma"/>
              </a:rPr>
              <a:t> </a:t>
            </a:r>
            <a:r>
              <a:rPr sz="1400" b="1" spc="-68" dirty="0">
                <a:latin typeface="Tahoma"/>
                <a:cs typeface="Tahoma"/>
              </a:rPr>
              <a:t>[a</a:t>
            </a:r>
            <a:r>
              <a:rPr sz="1400" b="1" spc="-30" dirty="0">
                <a:latin typeface="Tahoma"/>
                <a:cs typeface="Tahoma"/>
              </a:rPr>
              <a:t> </a:t>
            </a:r>
            <a:r>
              <a:rPr sz="1400" b="1" spc="-41" dirty="0">
                <a:latin typeface="Tahoma"/>
                <a:cs typeface="Tahoma"/>
              </a:rPr>
              <a:t>word</a:t>
            </a:r>
            <a:r>
              <a:rPr sz="1400" b="1" spc="-56" dirty="0">
                <a:latin typeface="Tahoma"/>
                <a:cs typeface="Tahoma"/>
              </a:rPr>
              <a:t> </a:t>
            </a:r>
            <a:r>
              <a:rPr sz="1400" b="1" dirty="0">
                <a:latin typeface="Tahoma"/>
                <a:cs typeface="Tahoma"/>
              </a:rPr>
              <a:t>for</a:t>
            </a:r>
            <a:r>
              <a:rPr sz="1400" b="1" spc="-41" dirty="0">
                <a:latin typeface="Tahoma"/>
                <a:cs typeface="Tahoma"/>
              </a:rPr>
              <a:t> </a:t>
            </a:r>
            <a:r>
              <a:rPr sz="1400" b="1" spc="-23" dirty="0">
                <a:latin typeface="Tahoma"/>
                <a:cs typeface="Tahoma"/>
              </a:rPr>
              <a:t>Greeks</a:t>
            </a:r>
            <a:r>
              <a:rPr sz="1400" b="1" spc="-30" dirty="0">
                <a:latin typeface="Tahoma"/>
                <a:cs typeface="Tahoma"/>
              </a:rPr>
              <a:t> </a:t>
            </a:r>
            <a:r>
              <a:rPr sz="1400" b="1" dirty="0">
                <a:latin typeface="Tahoma"/>
                <a:cs typeface="Tahoma"/>
              </a:rPr>
              <a:t>or</a:t>
            </a:r>
            <a:r>
              <a:rPr sz="1400" b="1" spc="-41" dirty="0">
                <a:latin typeface="Tahoma"/>
                <a:cs typeface="Tahoma"/>
              </a:rPr>
              <a:t> </a:t>
            </a:r>
            <a:r>
              <a:rPr sz="1400" b="1" spc="-38" dirty="0">
                <a:latin typeface="Tahoma"/>
                <a:cs typeface="Tahoma"/>
              </a:rPr>
              <a:t>Romans] </a:t>
            </a:r>
            <a:r>
              <a:rPr sz="1400" b="1" spc="-8" dirty="0">
                <a:latin typeface="Tahoma"/>
                <a:cs typeface="Tahoma"/>
              </a:rPr>
              <a:t>arrived</a:t>
            </a:r>
            <a:endParaRPr sz="1400">
              <a:latin typeface="Tahoma"/>
              <a:cs typeface="Tahoma"/>
            </a:endParaRPr>
          </a:p>
          <a:p>
            <a:pPr marL="69056" algn="just"/>
            <a:r>
              <a:rPr sz="1400" b="1" spc="-53" dirty="0">
                <a:latin typeface="Tahoma"/>
                <a:cs typeface="Tahoma"/>
              </a:rPr>
              <a:t>filled</a:t>
            </a:r>
            <a:r>
              <a:rPr sz="1400" b="1" spc="-49" dirty="0">
                <a:latin typeface="Tahoma"/>
                <a:cs typeface="Tahoma"/>
              </a:rPr>
              <a:t> </a:t>
            </a:r>
            <a:r>
              <a:rPr sz="1400" b="1" spc="-45" dirty="0">
                <a:latin typeface="Tahoma"/>
                <a:cs typeface="Tahoma"/>
              </a:rPr>
              <a:t>with</a:t>
            </a:r>
            <a:r>
              <a:rPr sz="1400" b="1" spc="-53" dirty="0">
                <a:latin typeface="Tahoma"/>
                <a:cs typeface="Tahoma"/>
              </a:rPr>
              <a:t> </a:t>
            </a:r>
            <a:r>
              <a:rPr sz="1400" b="1" spc="-68" dirty="0">
                <a:latin typeface="Tahoma"/>
                <a:cs typeface="Tahoma"/>
              </a:rPr>
              <a:t>goods</a:t>
            </a:r>
            <a:r>
              <a:rPr sz="1400" b="1" spc="-30" dirty="0">
                <a:latin typeface="Tahoma"/>
                <a:cs typeface="Tahoma"/>
              </a:rPr>
              <a:t> </a:t>
            </a:r>
            <a:r>
              <a:rPr sz="1400" b="1" spc="-56" dirty="0">
                <a:latin typeface="Tahoma"/>
                <a:cs typeface="Tahoma"/>
              </a:rPr>
              <a:t>such</a:t>
            </a:r>
            <a:r>
              <a:rPr sz="1400" b="1" spc="-38" dirty="0">
                <a:latin typeface="Tahoma"/>
                <a:cs typeface="Tahoma"/>
              </a:rPr>
              <a:t> </a:t>
            </a:r>
            <a:r>
              <a:rPr sz="1400" b="1" spc="-86" dirty="0">
                <a:latin typeface="Tahoma"/>
                <a:cs typeface="Tahoma"/>
              </a:rPr>
              <a:t>as</a:t>
            </a:r>
            <a:r>
              <a:rPr sz="1400" b="1" spc="-11" dirty="0">
                <a:latin typeface="Tahoma"/>
                <a:cs typeface="Tahoma"/>
              </a:rPr>
              <a:t> </a:t>
            </a:r>
            <a:r>
              <a:rPr sz="1400" b="1" spc="-23" dirty="0">
                <a:latin typeface="Tahoma"/>
                <a:cs typeface="Tahoma"/>
              </a:rPr>
              <a:t>oil,</a:t>
            </a:r>
            <a:r>
              <a:rPr sz="1400" b="1" spc="-41" dirty="0">
                <a:latin typeface="Tahoma"/>
                <a:cs typeface="Tahoma"/>
              </a:rPr>
              <a:t> </a:t>
            </a:r>
            <a:r>
              <a:rPr sz="1400" b="1" spc="-53" dirty="0">
                <a:latin typeface="Tahoma"/>
                <a:cs typeface="Tahoma"/>
              </a:rPr>
              <a:t>wine,</a:t>
            </a:r>
            <a:r>
              <a:rPr sz="1400" b="1" spc="-19" dirty="0">
                <a:latin typeface="Tahoma"/>
                <a:cs typeface="Tahoma"/>
              </a:rPr>
              <a:t> </a:t>
            </a:r>
            <a:r>
              <a:rPr sz="1400" b="1" spc="-8" dirty="0">
                <a:latin typeface="Tahoma"/>
                <a:cs typeface="Tahoma"/>
              </a:rPr>
              <a:t>glass</a:t>
            </a:r>
            <a:endParaRPr sz="1400">
              <a:latin typeface="Tahoma"/>
              <a:cs typeface="Tahoma"/>
            </a:endParaRPr>
          </a:p>
          <a:p>
            <a:pPr marL="69056" algn="just"/>
            <a:r>
              <a:rPr sz="1400" b="1" spc="-68" dirty="0">
                <a:latin typeface="Tahoma"/>
                <a:cs typeface="Tahoma"/>
              </a:rPr>
              <a:t>vases,</a:t>
            </a:r>
            <a:r>
              <a:rPr sz="1400" b="1" spc="-19" dirty="0">
                <a:latin typeface="Tahoma"/>
                <a:cs typeface="Tahoma"/>
              </a:rPr>
              <a:t> </a:t>
            </a:r>
            <a:r>
              <a:rPr sz="1400" b="1" spc="-64" dirty="0">
                <a:latin typeface="Tahoma"/>
                <a:cs typeface="Tahoma"/>
              </a:rPr>
              <a:t>gold</a:t>
            </a:r>
            <a:r>
              <a:rPr sz="1400" b="1" spc="-26" dirty="0">
                <a:latin typeface="Tahoma"/>
                <a:cs typeface="Tahoma"/>
              </a:rPr>
              <a:t> </a:t>
            </a:r>
            <a:r>
              <a:rPr sz="1400" b="1" spc="-60" dirty="0">
                <a:latin typeface="Tahoma"/>
                <a:cs typeface="Tahoma"/>
              </a:rPr>
              <a:t>and</a:t>
            </a:r>
            <a:r>
              <a:rPr sz="1400" b="1" spc="-19" dirty="0">
                <a:latin typeface="Tahoma"/>
                <a:cs typeface="Tahoma"/>
              </a:rPr>
              <a:t> </a:t>
            </a:r>
            <a:r>
              <a:rPr sz="1400" b="1" spc="-45" dirty="0">
                <a:latin typeface="Tahoma"/>
                <a:cs typeface="Tahoma"/>
              </a:rPr>
              <a:t>silver</a:t>
            </a:r>
            <a:r>
              <a:rPr sz="1400" b="1" spc="-26" dirty="0">
                <a:latin typeface="Tahoma"/>
                <a:cs typeface="Tahoma"/>
              </a:rPr>
              <a:t> </a:t>
            </a:r>
            <a:r>
              <a:rPr sz="1400" b="1" spc="-8" dirty="0">
                <a:latin typeface="Tahoma"/>
                <a:cs typeface="Tahoma"/>
              </a:rPr>
              <a:t>coins.”</a:t>
            </a:r>
            <a:endParaRPr sz="1400">
              <a:latin typeface="Tahoma"/>
              <a:cs typeface="Tahoma"/>
            </a:endParaRP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105</a:t>
            </a:fld>
            <a:endParaRPr lang="en"/>
          </a:p>
        </p:txBody>
      </p:sp>
    </p:spTree>
    <p:extLst>
      <p:ext uri="{BB962C8B-B14F-4D97-AF65-F5344CB8AC3E}">
        <p14:creationId xmlns:p14="http://schemas.microsoft.com/office/powerpoint/2010/main" xmlns="" val="15469634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89916" y="1825715"/>
            <a:ext cx="2790825" cy="2718532"/>
          </a:xfrm>
          <a:prstGeom prst="rect">
            <a:avLst/>
          </a:prstGeom>
        </p:spPr>
        <p:txBody>
          <a:bodyPr vert="horz" wrap="square" lIns="0" tIns="10001" rIns="0" bIns="0" rtlCol="0">
            <a:spAutoFit/>
          </a:bodyPr>
          <a:lstStyle/>
          <a:p>
            <a:pPr marL="180975" marR="3810" indent="-171450" algn="just">
              <a:spcBef>
                <a:spcPts val="79"/>
              </a:spcBef>
              <a:buFont typeface="Arial MT"/>
              <a:buChar char="•"/>
              <a:tabLst>
                <a:tab pos="180975" algn="l"/>
              </a:tabLst>
            </a:pPr>
            <a:r>
              <a:rPr sz="1600" spc="-30" dirty="0">
                <a:latin typeface="Times New Roman" pitchFamily="18" charset="0"/>
                <a:cs typeface="Times New Roman" pitchFamily="18" charset="0"/>
              </a:rPr>
              <a:t>The</a:t>
            </a:r>
            <a:r>
              <a:rPr sz="1600" spc="-26" dirty="0">
                <a:latin typeface="Times New Roman" pitchFamily="18" charset="0"/>
                <a:cs typeface="Times New Roman" pitchFamily="18" charset="0"/>
              </a:rPr>
              <a:t> </a:t>
            </a:r>
            <a:r>
              <a:rPr sz="1600" spc="-34" dirty="0">
                <a:latin typeface="Times New Roman" pitchFamily="18" charset="0"/>
                <a:cs typeface="Times New Roman" pitchFamily="18" charset="0"/>
              </a:rPr>
              <a:t>1st </a:t>
            </a:r>
            <a:r>
              <a:rPr sz="1600" spc="-38" dirty="0">
                <a:latin typeface="Times New Roman" pitchFamily="18" charset="0"/>
                <a:cs typeface="Times New Roman" pitchFamily="18" charset="0"/>
              </a:rPr>
              <a:t>century </a:t>
            </a:r>
            <a:r>
              <a:rPr sz="1600" dirty="0">
                <a:latin typeface="Times New Roman" pitchFamily="18" charset="0"/>
                <a:cs typeface="Times New Roman" pitchFamily="18" charset="0"/>
              </a:rPr>
              <a:t>BCE</a:t>
            </a:r>
            <a:r>
              <a:rPr sz="1600" spc="-23" dirty="0">
                <a:latin typeface="Times New Roman" pitchFamily="18" charset="0"/>
                <a:cs typeface="Times New Roman" pitchFamily="18" charset="0"/>
              </a:rPr>
              <a:t> </a:t>
            </a:r>
            <a:r>
              <a:rPr sz="1600" spc="-8" dirty="0">
                <a:latin typeface="Times New Roman" pitchFamily="18" charset="0"/>
                <a:cs typeface="Times New Roman" pitchFamily="18" charset="0"/>
              </a:rPr>
              <a:t>Greek</a:t>
            </a:r>
            <a:r>
              <a:rPr sz="1600" spc="-34" dirty="0">
                <a:latin typeface="Times New Roman" pitchFamily="18" charset="0"/>
                <a:cs typeface="Times New Roman" pitchFamily="18" charset="0"/>
              </a:rPr>
              <a:t> </a:t>
            </a:r>
            <a:r>
              <a:rPr sz="1600" spc="-56" dirty="0">
                <a:latin typeface="Times New Roman" pitchFamily="18" charset="0"/>
                <a:cs typeface="Times New Roman" pitchFamily="18" charset="0"/>
              </a:rPr>
              <a:t>geographer</a:t>
            </a:r>
            <a:r>
              <a:rPr sz="1600" spc="-45" dirty="0">
                <a:latin typeface="Times New Roman" pitchFamily="18" charset="0"/>
                <a:cs typeface="Times New Roman" pitchFamily="18" charset="0"/>
              </a:rPr>
              <a:t> </a:t>
            </a:r>
            <a:r>
              <a:rPr sz="1600" spc="-8" dirty="0">
                <a:latin typeface="Times New Roman" pitchFamily="18" charset="0"/>
                <a:cs typeface="Times New Roman" pitchFamily="18" charset="0"/>
              </a:rPr>
              <a:t>Strabo </a:t>
            </a:r>
            <a:r>
              <a:rPr sz="1600" spc="-30" dirty="0">
                <a:latin typeface="Times New Roman" pitchFamily="18" charset="0"/>
                <a:cs typeface="Times New Roman" pitchFamily="18" charset="0"/>
              </a:rPr>
              <a:t>notes</a:t>
            </a:r>
            <a:r>
              <a:rPr sz="1600" spc="-34" dirty="0">
                <a:latin typeface="Times New Roman" pitchFamily="18" charset="0"/>
                <a:cs typeface="Times New Roman" pitchFamily="18" charset="0"/>
              </a:rPr>
              <a:t> </a:t>
            </a:r>
            <a:r>
              <a:rPr sz="1600" spc="-41" dirty="0">
                <a:latin typeface="Times New Roman" pitchFamily="18" charset="0"/>
                <a:cs typeface="Times New Roman" pitchFamily="18" charset="0"/>
              </a:rPr>
              <a:t>that</a:t>
            </a:r>
            <a:r>
              <a:rPr sz="1600" spc="-34" dirty="0">
                <a:latin typeface="Times New Roman" pitchFamily="18" charset="0"/>
                <a:cs typeface="Times New Roman" pitchFamily="18" charset="0"/>
              </a:rPr>
              <a:t> </a:t>
            </a:r>
            <a:r>
              <a:rPr sz="1600" spc="-38" dirty="0">
                <a:latin typeface="Times New Roman" pitchFamily="18" charset="0"/>
                <a:cs typeface="Times New Roman" pitchFamily="18" charset="0"/>
              </a:rPr>
              <a:t>in</a:t>
            </a:r>
            <a:r>
              <a:rPr sz="1600" spc="-30" dirty="0">
                <a:latin typeface="Times New Roman" pitchFamily="18" charset="0"/>
                <a:cs typeface="Times New Roman" pitchFamily="18" charset="0"/>
              </a:rPr>
              <a:t> </a:t>
            </a:r>
            <a:r>
              <a:rPr sz="1600" spc="-49" dirty="0">
                <a:latin typeface="Times New Roman" pitchFamily="18" charset="0"/>
                <a:cs typeface="Times New Roman" pitchFamily="18" charset="0"/>
              </a:rPr>
              <a:t>his</a:t>
            </a:r>
            <a:r>
              <a:rPr sz="1600" spc="-23" dirty="0">
                <a:latin typeface="Times New Roman" pitchFamily="18" charset="0"/>
                <a:cs typeface="Times New Roman" pitchFamily="18" charset="0"/>
              </a:rPr>
              <a:t> </a:t>
            </a:r>
            <a:r>
              <a:rPr sz="1600" spc="-41" dirty="0">
                <a:latin typeface="Times New Roman" pitchFamily="18" charset="0"/>
                <a:cs typeface="Times New Roman" pitchFamily="18" charset="0"/>
              </a:rPr>
              <a:t>time,</a:t>
            </a:r>
            <a:r>
              <a:rPr sz="1600" spc="-19" dirty="0">
                <a:latin typeface="Times New Roman" pitchFamily="18" charset="0"/>
                <a:cs typeface="Times New Roman" pitchFamily="18" charset="0"/>
              </a:rPr>
              <a:t> </a:t>
            </a:r>
            <a:r>
              <a:rPr sz="1600" spc="-49" dirty="0">
                <a:latin typeface="Times New Roman" pitchFamily="18" charset="0"/>
                <a:cs typeface="Times New Roman" pitchFamily="18" charset="0"/>
              </a:rPr>
              <a:t>about</a:t>
            </a:r>
            <a:r>
              <a:rPr sz="1600" spc="-26" dirty="0">
                <a:latin typeface="Times New Roman" pitchFamily="18" charset="0"/>
                <a:cs typeface="Times New Roman" pitchFamily="18" charset="0"/>
              </a:rPr>
              <a:t> </a:t>
            </a:r>
            <a:r>
              <a:rPr sz="1600" spc="-53" dirty="0">
                <a:latin typeface="Times New Roman" pitchFamily="18" charset="0"/>
                <a:cs typeface="Times New Roman" pitchFamily="18" charset="0"/>
              </a:rPr>
              <a:t>120</a:t>
            </a:r>
            <a:r>
              <a:rPr sz="1600" spc="-38" dirty="0">
                <a:latin typeface="Times New Roman" pitchFamily="18" charset="0"/>
                <a:cs typeface="Times New Roman" pitchFamily="18" charset="0"/>
              </a:rPr>
              <a:t> </a:t>
            </a:r>
            <a:r>
              <a:rPr sz="1600" spc="-56" dirty="0">
                <a:latin typeface="Times New Roman" pitchFamily="18" charset="0"/>
                <a:cs typeface="Times New Roman" pitchFamily="18" charset="0"/>
              </a:rPr>
              <a:t>ships</a:t>
            </a:r>
            <a:r>
              <a:rPr sz="1600" spc="-30" dirty="0">
                <a:latin typeface="Times New Roman" pitchFamily="18" charset="0"/>
                <a:cs typeface="Times New Roman" pitchFamily="18" charset="0"/>
              </a:rPr>
              <a:t> </a:t>
            </a:r>
            <a:r>
              <a:rPr sz="1600" spc="-56" dirty="0">
                <a:latin typeface="Times New Roman" pitchFamily="18" charset="0"/>
                <a:cs typeface="Times New Roman" pitchFamily="18" charset="0"/>
              </a:rPr>
              <a:t>sailed</a:t>
            </a:r>
            <a:r>
              <a:rPr sz="1600" spc="-19" dirty="0">
                <a:latin typeface="Times New Roman" pitchFamily="18" charset="0"/>
                <a:cs typeface="Times New Roman" pitchFamily="18" charset="0"/>
              </a:rPr>
              <a:t> for </a:t>
            </a:r>
            <a:r>
              <a:rPr sz="1600" spc="-71" dirty="0">
                <a:latin typeface="Times New Roman" pitchFamily="18" charset="0"/>
                <a:cs typeface="Times New Roman" pitchFamily="18" charset="0"/>
              </a:rPr>
              <a:t>India</a:t>
            </a:r>
            <a:r>
              <a:rPr sz="1600" spc="-49" dirty="0">
                <a:latin typeface="Times New Roman" pitchFamily="18" charset="0"/>
                <a:cs typeface="Times New Roman" pitchFamily="18" charset="0"/>
              </a:rPr>
              <a:t> </a:t>
            </a:r>
            <a:r>
              <a:rPr sz="1600" spc="-26" dirty="0">
                <a:latin typeface="Times New Roman" pitchFamily="18" charset="0"/>
                <a:cs typeface="Times New Roman" pitchFamily="18" charset="0"/>
              </a:rPr>
              <a:t>in</a:t>
            </a:r>
            <a:r>
              <a:rPr sz="1600" spc="-34" dirty="0">
                <a:latin typeface="Times New Roman" pitchFamily="18" charset="0"/>
                <a:cs typeface="Times New Roman" pitchFamily="18" charset="0"/>
              </a:rPr>
              <a:t> </a:t>
            </a:r>
            <a:r>
              <a:rPr sz="1600" spc="-116" dirty="0">
                <a:latin typeface="Times New Roman" pitchFamily="18" charset="0"/>
                <a:cs typeface="Times New Roman" pitchFamily="18" charset="0"/>
              </a:rPr>
              <a:t>a</a:t>
            </a:r>
            <a:r>
              <a:rPr sz="1600" spc="-38" dirty="0">
                <a:latin typeface="Times New Roman" pitchFamily="18" charset="0"/>
                <a:cs typeface="Times New Roman" pitchFamily="18" charset="0"/>
              </a:rPr>
              <a:t> </a:t>
            </a:r>
            <a:r>
              <a:rPr sz="1600" spc="-60" dirty="0">
                <a:latin typeface="Times New Roman" pitchFamily="18" charset="0"/>
                <a:cs typeface="Times New Roman" pitchFamily="18" charset="0"/>
              </a:rPr>
              <a:t>single</a:t>
            </a:r>
            <a:r>
              <a:rPr sz="1600" spc="-30" dirty="0">
                <a:latin typeface="Times New Roman" pitchFamily="18" charset="0"/>
                <a:cs typeface="Times New Roman" pitchFamily="18" charset="0"/>
              </a:rPr>
              <a:t> </a:t>
            </a:r>
            <a:r>
              <a:rPr sz="1600" spc="-64" dirty="0">
                <a:latin typeface="Times New Roman" pitchFamily="18" charset="0"/>
                <a:cs typeface="Times New Roman" pitchFamily="18" charset="0"/>
              </a:rPr>
              <a:t>season</a:t>
            </a:r>
            <a:r>
              <a:rPr sz="1600" spc="-41" dirty="0">
                <a:latin typeface="Times New Roman" pitchFamily="18" charset="0"/>
                <a:cs typeface="Times New Roman" pitchFamily="18" charset="0"/>
              </a:rPr>
              <a:t> </a:t>
            </a:r>
            <a:r>
              <a:rPr sz="1600" spc="-38" dirty="0">
                <a:latin typeface="Times New Roman" pitchFamily="18" charset="0"/>
                <a:cs typeface="Times New Roman" pitchFamily="18" charset="0"/>
              </a:rPr>
              <a:t>from</a:t>
            </a:r>
            <a:r>
              <a:rPr sz="1600" spc="-41" dirty="0">
                <a:latin typeface="Times New Roman" pitchFamily="18" charset="0"/>
                <a:cs typeface="Times New Roman" pitchFamily="18" charset="0"/>
              </a:rPr>
              <a:t> </a:t>
            </a:r>
            <a:r>
              <a:rPr sz="1600" spc="-26" dirty="0">
                <a:latin typeface="Times New Roman" pitchFamily="18" charset="0"/>
                <a:cs typeface="Times New Roman" pitchFamily="18" charset="0"/>
              </a:rPr>
              <a:t>the</a:t>
            </a:r>
            <a:r>
              <a:rPr sz="1600" spc="-30" dirty="0">
                <a:latin typeface="Times New Roman" pitchFamily="18" charset="0"/>
                <a:cs typeface="Times New Roman" pitchFamily="18" charset="0"/>
              </a:rPr>
              <a:t> </a:t>
            </a:r>
            <a:r>
              <a:rPr sz="1600" spc="-60" dirty="0">
                <a:latin typeface="Times New Roman" pitchFamily="18" charset="0"/>
                <a:cs typeface="Times New Roman" pitchFamily="18" charset="0"/>
              </a:rPr>
              <a:t>Red</a:t>
            </a:r>
            <a:r>
              <a:rPr sz="1600" spc="-30" dirty="0">
                <a:latin typeface="Times New Roman" pitchFamily="18" charset="0"/>
                <a:cs typeface="Times New Roman" pitchFamily="18" charset="0"/>
              </a:rPr>
              <a:t> </a:t>
            </a:r>
            <a:r>
              <a:rPr sz="1600" spc="-79" dirty="0">
                <a:latin typeface="Times New Roman" pitchFamily="18" charset="0"/>
                <a:cs typeface="Times New Roman" pitchFamily="18" charset="0"/>
              </a:rPr>
              <a:t>Sea</a:t>
            </a:r>
            <a:r>
              <a:rPr sz="1600" spc="-41" dirty="0">
                <a:latin typeface="Times New Roman" pitchFamily="18" charset="0"/>
                <a:cs typeface="Times New Roman" pitchFamily="18" charset="0"/>
              </a:rPr>
              <a:t> </a:t>
            </a:r>
            <a:r>
              <a:rPr sz="1600" spc="-15" dirty="0">
                <a:latin typeface="Times New Roman" pitchFamily="18" charset="0"/>
                <a:cs typeface="Times New Roman" pitchFamily="18" charset="0"/>
              </a:rPr>
              <a:t>port</a:t>
            </a:r>
            <a:r>
              <a:rPr sz="1600" spc="375" dirty="0">
                <a:latin typeface="Times New Roman" pitchFamily="18" charset="0"/>
                <a:cs typeface="Times New Roman" pitchFamily="18" charset="0"/>
              </a:rPr>
              <a:t> </a:t>
            </a:r>
            <a:r>
              <a:rPr sz="1600" spc="-23" dirty="0">
                <a:latin typeface="Times New Roman" pitchFamily="18" charset="0"/>
                <a:cs typeface="Times New Roman" pitchFamily="18" charset="0"/>
              </a:rPr>
              <a:t>of</a:t>
            </a:r>
            <a:r>
              <a:rPr sz="1600" spc="-45" dirty="0">
                <a:latin typeface="Times New Roman" pitchFamily="18" charset="0"/>
                <a:cs typeface="Times New Roman" pitchFamily="18" charset="0"/>
              </a:rPr>
              <a:t> </a:t>
            </a:r>
            <a:r>
              <a:rPr sz="1600" spc="-38" dirty="0">
                <a:latin typeface="Times New Roman" pitchFamily="18" charset="0"/>
                <a:cs typeface="Times New Roman" pitchFamily="18" charset="0"/>
              </a:rPr>
              <a:t>Myos</a:t>
            </a:r>
            <a:r>
              <a:rPr sz="1600" spc="-53" dirty="0">
                <a:latin typeface="Times New Roman" pitchFamily="18" charset="0"/>
                <a:cs typeface="Times New Roman" pitchFamily="18" charset="0"/>
              </a:rPr>
              <a:t> </a:t>
            </a:r>
            <a:r>
              <a:rPr sz="1600" spc="-19" dirty="0">
                <a:latin typeface="Times New Roman" pitchFamily="18" charset="0"/>
                <a:cs typeface="Times New Roman" pitchFamily="18" charset="0"/>
              </a:rPr>
              <a:t>Hormos.</a:t>
            </a:r>
            <a:r>
              <a:rPr sz="1600" spc="-49" dirty="0">
                <a:latin typeface="Times New Roman" pitchFamily="18" charset="0"/>
                <a:cs typeface="Times New Roman" pitchFamily="18" charset="0"/>
              </a:rPr>
              <a:t> </a:t>
            </a:r>
            <a:r>
              <a:rPr sz="1600" spc="-41" dirty="0">
                <a:latin typeface="Times New Roman" pitchFamily="18" charset="0"/>
                <a:cs typeface="Times New Roman" pitchFamily="18" charset="0"/>
              </a:rPr>
              <a:t>Berenike </a:t>
            </a:r>
            <a:r>
              <a:rPr sz="1600" dirty="0">
                <a:latin typeface="Times New Roman" pitchFamily="18" charset="0"/>
                <a:cs typeface="Times New Roman" pitchFamily="18" charset="0"/>
              </a:rPr>
              <a:t>(or</a:t>
            </a:r>
            <a:r>
              <a:rPr sz="1600" spc="-49" dirty="0">
                <a:latin typeface="Times New Roman" pitchFamily="18" charset="0"/>
                <a:cs typeface="Times New Roman" pitchFamily="18" charset="0"/>
              </a:rPr>
              <a:t> </a:t>
            </a:r>
            <a:r>
              <a:rPr sz="1600" spc="-41" dirty="0">
                <a:latin typeface="Times New Roman" pitchFamily="18" charset="0"/>
                <a:cs typeface="Times New Roman" pitchFamily="18" charset="0"/>
              </a:rPr>
              <a:t>Berenice) </a:t>
            </a:r>
            <a:r>
              <a:rPr sz="1600" spc="-19" dirty="0">
                <a:latin typeface="Times New Roman" pitchFamily="18" charset="0"/>
                <a:cs typeface="Times New Roman" pitchFamily="18" charset="0"/>
              </a:rPr>
              <a:t>was </a:t>
            </a:r>
            <a:r>
              <a:rPr sz="1600" spc="-34" dirty="0">
                <a:latin typeface="Times New Roman" pitchFamily="18" charset="0"/>
                <a:cs typeface="Times New Roman" pitchFamily="18" charset="0"/>
              </a:rPr>
              <a:t>another</a:t>
            </a:r>
            <a:r>
              <a:rPr sz="1600" spc="-41" dirty="0">
                <a:latin typeface="Times New Roman" pitchFamily="18" charset="0"/>
                <a:cs typeface="Times New Roman" pitchFamily="18" charset="0"/>
              </a:rPr>
              <a:t> </a:t>
            </a:r>
            <a:r>
              <a:rPr sz="1600" spc="-60" dirty="0">
                <a:latin typeface="Times New Roman" pitchFamily="18" charset="0"/>
                <a:cs typeface="Times New Roman" pitchFamily="18" charset="0"/>
              </a:rPr>
              <a:t>Egyptian</a:t>
            </a:r>
            <a:r>
              <a:rPr sz="1600" spc="-26" dirty="0">
                <a:latin typeface="Times New Roman" pitchFamily="18" charset="0"/>
                <a:cs typeface="Times New Roman" pitchFamily="18" charset="0"/>
              </a:rPr>
              <a:t> </a:t>
            </a:r>
            <a:r>
              <a:rPr sz="1600" dirty="0">
                <a:latin typeface="Times New Roman" pitchFamily="18" charset="0"/>
                <a:cs typeface="Times New Roman" pitchFamily="18" charset="0"/>
              </a:rPr>
              <a:t>port</a:t>
            </a:r>
            <a:r>
              <a:rPr sz="1600" spc="-26" dirty="0">
                <a:latin typeface="Times New Roman" pitchFamily="18" charset="0"/>
                <a:cs typeface="Times New Roman" pitchFamily="18" charset="0"/>
              </a:rPr>
              <a:t> </a:t>
            </a:r>
            <a:r>
              <a:rPr sz="1600" spc="-41" dirty="0">
                <a:latin typeface="Times New Roman" pitchFamily="18" charset="0"/>
                <a:cs typeface="Times New Roman" pitchFamily="18" charset="0"/>
              </a:rPr>
              <a:t>that</a:t>
            </a:r>
            <a:r>
              <a:rPr sz="1600" spc="-38" dirty="0">
                <a:latin typeface="Times New Roman" pitchFamily="18" charset="0"/>
                <a:cs typeface="Times New Roman" pitchFamily="18" charset="0"/>
              </a:rPr>
              <a:t> </a:t>
            </a:r>
            <a:r>
              <a:rPr sz="1600" spc="-86" dirty="0">
                <a:latin typeface="Times New Roman" pitchFamily="18" charset="0"/>
                <a:cs typeface="Times New Roman" pitchFamily="18" charset="0"/>
              </a:rPr>
              <a:t>saw</a:t>
            </a:r>
            <a:r>
              <a:rPr sz="1600" spc="-11" dirty="0">
                <a:latin typeface="Times New Roman" pitchFamily="18" charset="0"/>
                <a:cs typeface="Times New Roman" pitchFamily="18" charset="0"/>
              </a:rPr>
              <a:t> </a:t>
            </a:r>
            <a:r>
              <a:rPr sz="1600" spc="-86" dirty="0">
                <a:latin typeface="Times New Roman" pitchFamily="18" charset="0"/>
                <a:cs typeface="Times New Roman" pitchFamily="18" charset="0"/>
              </a:rPr>
              <a:t>many</a:t>
            </a:r>
            <a:r>
              <a:rPr sz="1600" spc="-30" dirty="0">
                <a:latin typeface="Times New Roman" pitchFamily="18" charset="0"/>
                <a:cs typeface="Times New Roman" pitchFamily="18" charset="0"/>
              </a:rPr>
              <a:t> </a:t>
            </a:r>
            <a:r>
              <a:rPr sz="1600" spc="-15" dirty="0">
                <a:latin typeface="Times New Roman" pitchFamily="18" charset="0"/>
                <a:cs typeface="Times New Roman" pitchFamily="18" charset="0"/>
              </a:rPr>
              <a:t>ships </a:t>
            </a:r>
            <a:r>
              <a:rPr sz="1600" spc="-60" dirty="0">
                <a:latin typeface="Times New Roman" pitchFamily="18" charset="0"/>
                <a:cs typeface="Times New Roman" pitchFamily="18" charset="0"/>
              </a:rPr>
              <a:t>sailing</a:t>
            </a:r>
            <a:r>
              <a:rPr sz="1600" spc="-34" dirty="0">
                <a:latin typeface="Times New Roman" pitchFamily="18" charset="0"/>
                <a:cs typeface="Times New Roman" pitchFamily="18" charset="0"/>
              </a:rPr>
              <a:t> </a:t>
            </a:r>
            <a:r>
              <a:rPr sz="1600" dirty="0">
                <a:latin typeface="Times New Roman" pitchFamily="18" charset="0"/>
                <a:cs typeface="Times New Roman" pitchFamily="18" charset="0"/>
              </a:rPr>
              <a:t>to</a:t>
            </a:r>
            <a:r>
              <a:rPr sz="1600" spc="-15" dirty="0">
                <a:latin typeface="Times New Roman" pitchFamily="18" charset="0"/>
                <a:cs typeface="Times New Roman" pitchFamily="18" charset="0"/>
              </a:rPr>
              <a:t> </a:t>
            </a:r>
            <a:r>
              <a:rPr sz="1600" spc="-79" dirty="0">
                <a:latin typeface="Times New Roman" pitchFamily="18" charset="0"/>
                <a:cs typeface="Times New Roman" pitchFamily="18" charset="0"/>
              </a:rPr>
              <a:t>and</a:t>
            </a:r>
            <a:r>
              <a:rPr sz="1600" spc="-26" dirty="0">
                <a:latin typeface="Times New Roman" pitchFamily="18" charset="0"/>
                <a:cs typeface="Times New Roman" pitchFamily="18" charset="0"/>
              </a:rPr>
              <a:t> </a:t>
            </a:r>
            <a:r>
              <a:rPr sz="1600" spc="-38" dirty="0">
                <a:latin typeface="Times New Roman" pitchFamily="18" charset="0"/>
                <a:cs typeface="Times New Roman" pitchFamily="18" charset="0"/>
              </a:rPr>
              <a:t>from</a:t>
            </a:r>
            <a:r>
              <a:rPr sz="1600" spc="-30" dirty="0">
                <a:latin typeface="Times New Roman" pitchFamily="18" charset="0"/>
                <a:cs typeface="Times New Roman" pitchFamily="18" charset="0"/>
              </a:rPr>
              <a:t> </a:t>
            </a:r>
            <a:r>
              <a:rPr sz="1600" spc="-83" dirty="0">
                <a:latin typeface="Times New Roman" pitchFamily="18" charset="0"/>
                <a:cs typeface="Times New Roman" pitchFamily="18" charset="0"/>
              </a:rPr>
              <a:t>India,</a:t>
            </a:r>
            <a:r>
              <a:rPr sz="1600" spc="-23" dirty="0">
                <a:latin typeface="Times New Roman" pitchFamily="18" charset="0"/>
                <a:cs typeface="Times New Roman" pitchFamily="18" charset="0"/>
              </a:rPr>
              <a:t> </a:t>
            </a:r>
            <a:r>
              <a:rPr sz="1600" spc="-79" dirty="0">
                <a:latin typeface="Times New Roman" pitchFamily="18" charset="0"/>
                <a:cs typeface="Times New Roman" pitchFamily="18" charset="0"/>
              </a:rPr>
              <a:t>and</a:t>
            </a:r>
            <a:r>
              <a:rPr sz="1600" spc="-26" dirty="0">
                <a:latin typeface="Times New Roman" pitchFamily="18" charset="0"/>
                <a:cs typeface="Times New Roman" pitchFamily="18" charset="0"/>
              </a:rPr>
              <a:t> </a:t>
            </a:r>
            <a:r>
              <a:rPr sz="1600" spc="-41" dirty="0">
                <a:latin typeface="Times New Roman" pitchFamily="18" charset="0"/>
                <a:cs typeface="Times New Roman" pitchFamily="18" charset="0"/>
              </a:rPr>
              <a:t>where</a:t>
            </a:r>
            <a:r>
              <a:rPr sz="1600" spc="-23" dirty="0">
                <a:latin typeface="Times New Roman" pitchFamily="18" charset="0"/>
                <a:cs typeface="Times New Roman" pitchFamily="18" charset="0"/>
              </a:rPr>
              <a:t> </a:t>
            </a:r>
            <a:r>
              <a:rPr sz="1600" spc="-30" dirty="0">
                <a:latin typeface="Times New Roman" pitchFamily="18" charset="0"/>
                <a:cs typeface="Times New Roman" pitchFamily="18" charset="0"/>
              </a:rPr>
              <a:t>excavations </a:t>
            </a:r>
            <a:r>
              <a:rPr sz="1600" spc="-94" dirty="0">
                <a:latin typeface="Times New Roman" pitchFamily="18" charset="0"/>
                <a:cs typeface="Times New Roman" pitchFamily="18" charset="0"/>
              </a:rPr>
              <a:t>have</a:t>
            </a:r>
            <a:r>
              <a:rPr sz="1600" spc="-34" dirty="0">
                <a:latin typeface="Times New Roman" pitchFamily="18" charset="0"/>
                <a:cs typeface="Times New Roman" pitchFamily="18" charset="0"/>
              </a:rPr>
              <a:t> </a:t>
            </a:r>
            <a:r>
              <a:rPr sz="1600" spc="-45" dirty="0">
                <a:latin typeface="Times New Roman" pitchFamily="18" charset="0"/>
                <a:cs typeface="Times New Roman" pitchFamily="18" charset="0"/>
              </a:rPr>
              <a:t>brought </a:t>
            </a:r>
            <a:r>
              <a:rPr sz="1600" dirty="0">
                <a:latin typeface="Times New Roman" pitchFamily="18" charset="0"/>
                <a:cs typeface="Times New Roman" pitchFamily="18" charset="0"/>
              </a:rPr>
              <a:t>to</a:t>
            </a:r>
            <a:r>
              <a:rPr sz="1600" spc="-26" dirty="0">
                <a:latin typeface="Times New Roman" pitchFamily="18" charset="0"/>
                <a:cs typeface="Times New Roman" pitchFamily="18" charset="0"/>
              </a:rPr>
              <a:t> </a:t>
            </a:r>
            <a:r>
              <a:rPr sz="1600" spc="-41" dirty="0">
                <a:latin typeface="Times New Roman" pitchFamily="18" charset="0"/>
                <a:cs typeface="Times New Roman" pitchFamily="18" charset="0"/>
              </a:rPr>
              <a:t>light</a:t>
            </a:r>
            <a:r>
              <a:rPr sz="1600" spc="-38" dirty="0">
                <a:latin typeface="Times New Roman" pitchFamily="18" charset="0"/>
                <a:cs typeface="Times New Roman" pitchFamily="18" charset="0"/>
              </a:rPr>
              <a:t> </a:t>
            </a:r>
            <a:r>
              <a:rPr sz="1600" spc="-53" dirty="0">
                <a:latin typeface="Times New Roman" pitchFamily="18" charset="0"/>
                <a:cs typeface="Times New Roman" pitchFamily="18" charset="0"/>
              </a:rPr>
              <a:t>evidence</a:t>
            </a:r>
            <a:r>
              <a:rPr sz="1600" spc="-34" dirty="0">
                <a:latin typeface="Times New Roman" pitchFamily="18" charset="0"/>
                <a:cs typeface="Times New Roman" pitchFamily="18" charset="0"/>
              </a:rPr>
              <a:t> </a:t>
            </a:r>
            <a:r>
              <a:rPr sz="1600" spc="-23" dirty="0">
                <a:latin typeface="Times New Roman" pitchFamily="18" charset="0"/>
                <a:cs typeface="Times New Roman" pitchFamily="18" charset="0"/>
              </a:rPr>
              <a:t>of</a:t>
            </a:r>
            <a:r>
              <a:rPr sz="1600" spc="-34" dirty="0">
                <a:latin typeface="Times New Roman" pitchFamily="18" charset="0"/>
                <a:cs typeface="Times New Roman" pitchFamily="18" charset="0"/>
              </a:rPr>
              <a:t> </a:t>
            </a:r>
            <a:r>
              <a:rPr sz="1600" spc="-56" dirty="0">
                <a:latin typeface="Times New Roman" pitchFamily="18" charset="0"/>
                <a:cs typeface="Times New Roman" pitchFamily="18" charset="0"/>
              </a:rPr>
              <a:t>such</a:t>
            </a:r>
            <a:r>
              <a:rPr sz="1600" spc="-26" dirty="0">
                <a:latin typeface="Times New Roman" pitchFamily="18" charset="0"/>
                <a:cs typeface="Times New Roman" pitchFamily="18" charset="0"/>
              </a:rPr>
              <a:t> </a:t>
            </a:r>
            <a:r>
              <a:rPr sz="1600" spc="-8" dirty="0">
                <a:latin typeface="Times New Roman" pitchFamily="18" charset="0"/>
                <a:cs typeface="Times New Roman" pitchFamily="18" charset="0"/>
              </a:rPr>
              <a:t>trade</a:t>
            </a:r>
            <a:r>
              <a:rPr sz="1600" spc="-8" dirty="0" smtClean="0">
                <a:latin typeface="Times New Roman" pitchFamily="18" charset="0"/>
                <a:cs typeface="Times New Roman" pitchFamily="18" charset="0"/>
              </a:rPr>
              <a:t>.</a:t>
            </a:r>
            <a:endParaRPr sz="1600" dirty="0">
              <a:latin typeface="Times New Roman" pitchFamily="18" charset="0"/>
              <a:cs typeface="Times New Roman" pitchFamily="18" charset="0"/>
            </a:endParaRPr>
          </a:p>
        </p:txBody>
      </p:sp>
      <p:pic>
        <p:nvPicPr>
          <p:cNvPr id="3" name="object 3"/>
          <p:cNvPicPr/>
          <p:nvPr/>
        </p:nvPicPr>
        <p:blipFill>
          <a:blip r:embed="rId2" cstate="print"/>
          <a:stretch>
            <a:fillRect/>
          </a:stretch>
        </p:blipFill>
        <p:spPr>
          <a:xfrm>
            <a:off x="380999" y="438150"/>
            <a:ext cx="5705475" cy="4368118"/>
          </a:xfrm>
          <a:prstGeom prst="rect">
            <a:avLst/>
          </a:prstGeom>
        </p:spPr>
      </p:pic>
      <p:sp>
        <p:nvSpPr>
          <p:cNvPr id="4" name="object 4"/>
          <p:cNvSpPr txBox="1">
            <a:spLocks noGrp="1"/>
          </p:cNvSpPr>
          <p:nvPr>
            <p:ph type="title"/>
          </p:nvPr>
        </p:nvSpPr>
        <p:spPr>
          <a:xfrm>
            <a:off x="6289928" y="584200"/>
            <a:ext cx="2438400" cy="624690"/>
          </a:xfrm>
          <a:prstGeom prst="rect">
            <a:avLst/>
          </a:prstGeom>
        </p:spPr>
        <p:txBody>
          <a:bodyPr vert="horz" wrap="square" lIns="0" tIns="9049" rIns="0" bIns="0" rtlCol="0">
            <a:spAutoFit/>
          </a:bodyPr>
          <a:lstStyle/>
          <a:p>
            <a:pPr marL="516731" marR="3810" indent="-507683">
              <a:spcBef>
                <a:spcPts val="71"/>
              </a:spcBef>
              <a:tabLst>
                <a:tab pos="1434465" algn="l"/>
              </a:tabLst>
            </a:pPr>
            <a:r>
              <a:rPr sz="2000" b="1" spc="165" dirty="0">
                <a:solidFill>
                  <a:srgbClr val="FF0000"/>
                </a:solidFill>
                <a:latin typeface="Cambria" pitchFamily="18" charset="0"/>
                <a:ea typeface="Cambria" pitchFamily="18" charset="0"/>
                <a:cs typeface="Tahoma"/>
              </a:rPr>
              <a:t>T</a:t>
            </a:r>
            <a:r>
              <a:rPr sz="2000" b="1" spc="-98" dirty="0">
                <a:solidFill>
                  <a:srgbClr val="FF0000"/>
                </a:solidFill>
                <a:latin typeface="Cambria" pitchFamily="18" charset="0"/>
                <a:ea typeface="Cambria" pitchFamily="18" charset="0"/>
                <a:cs typeface="Tahoma"/>
              </a:rPr>
              <a:t> </a:t>
            </a:r>
            <a:r>
              <a:rPr sz="2000" b="1" spc="-83" dirty="0">
                <a:solidFill>
                  <a:srgbClr val="FF0000"/>
                </a:solidFill>
                <a:latin typeface="Cambria" pitchFamily="18" charset="0"/>
                <a:ea typeface="Cambria" pitchFamily="18" charset="0"/>
                <a:cs typeface="Tahoma"/>
              </a:rPr>
              <a:t>R</a:t>
            </a:r>
            <a:r>
              <a:rPr sz="2000" b="1" spc="-94" dirty="0">
                <a:solidFill>
                  <a:srgbClr val="FF0000"/>
                </a:solidFill>
                <a:latin typeface="Cambria" pitchFamily="18" charset="0"/>
                <a:ea typeface="Cambria" pitchFamily="18" charset="0"/>
                <a:cs typeface="Tahoma"/>
              </a:rPr>
              <a:t> </a:t>
            </a:r>
            <a:r>
              <a:rPr sz="2000" b="1" spc="184" dirty="0">
                <a:solidFill>
                  <a:srgbClr val="FF0000"/>
                </a:solidFill>
                <a:latin typeface="Cambria" pitchFamily="18" charset="0"/>
                <a:ea typeface="Cambria" pitchFamily="18" charset="0"/>
                <a:cs typeface="Tahoma"/>
              </a:rPr>
              <a:t>A</a:t>
            </a:r>
            <a:r>
              <a:rPr sz="2000" b="1" spc="-90" dirty="0">
                <a:solidFill>
                  <a:srgbClr val="FF0000"/>
                </a:solidFill>
                <a:latin typeface="Cambria" pitchFamily="18" charset="0"/>
                <a:ea typeface="Cambria" pitchFamily="18" charset="0"/>
                <a:cs typeface="Tahoma"/>
              </a:rPr>
              <a:t> </a:t>
            </a:r>
            <a:r>
              <a:rPr sz="2000" b="1" spc="64" dirty="0">
                <a:solidFill>
                  <a:srgbClr val="FF0000"/>
                </a:solidFill>
                <a:latin typeface="Cambria" pitchFamily="18" charset="0"/>
                <a:ea typeface="Cambria" pitchFamily="18" charset="0"/>
                <a:cs typeface="Tahoma"/>
              </a:rPr>
              <a:t>D</a:t>
            </a:r>
            <a:r>
              <a:rPr sz="2000" b="1" spc="-98" dirty="0">
                <a:solidFill>
                  <a:srgbClr val="FF0000"/>
                </a:solidFill>
                <a:latin typeface="Cambria" pitchFamily="18" charset="0"/>
                <a:ea typeface="Cambria" pitchFamily="18" charset="0"/>
                <a:cs typeface="Tahoma"/>
              </a:rPr>
              <a:t> </a:t>
            </a:r>
            <a:r>
              <a:rPr sz="2000" b="1" spc="-38" dirty="0" smtClean="0">
                <a:solidFill>
                  <a:srgbClr val="FF0000"/>
                </a:solidFill>
                <a:latin typeface="Cambria" pitchFamily="18" charset="0"/>
                <a:ea typeface="Cambria" pitchFamily="18" charset="0"/>
                <a:cs typeface="Tahoma"/>
              </a:rPr>
              <a:t>E</a:t>
            </a:r>
            <a:r>
              <a:rPr lang="en-US" sz="2000" b="1" spc="-38" dirty="0" smtClean="0">
                <a:solidFill>
                  <a:srgbClr val="FF0000"/>
                </a:solidFill>
                <a:latin typeface="Cambria" pitchFamily="18" charset="0"/>
                <a:ea typeface="Cambria" pitchFamily="18" charset="0"/>
                <a:cs typeface="Tahoma"/>
              </a:rPr>
              <a:t>           </a:t>
            </a:r>
            <a:r>
              <a:rPr sz="2000" b="1" spc="214" dirty="0" smtClean="0">
                <a:solidFill>
                  <a:srgbClr val="FF0000"/>
                </a:solidFill>
                <a:latin typeface="Cambria" pitchFamily="18" charset="0"/>
                <a:ea typeface="Cambria" pitchFamily="18" charset="0"/>
                <a:cs typeface="Tahoma"/>
              </a:rPr>
              <a:t>W</a:t>
            </a:r>
            <a:r>
              <a:rPr sz="2000" b="1" spc="-98" dirty="0" smtClean="0">
                <a:solidFill>
                  <a:srgbClr val="FF0000"/>
                </a:solidFill>
                <a:latin typeface="Cambria" pitchFamily="18" charset="0"/>
                <a:ea typeface="Cambria" pitchFamily="18" charset="0"/>
                <a:cs typeface="Tahoma"/>
              </a:rPr>
              <a:t> </a:t>
            </a:r>
            <a:r>
              <a:rPr sz="2000" b="1" spc="-356" dirty="0">
                <a:solidFill>
                  <a:srgbClr val="FF0000"/>
                </a:solidFill>
                <a:latin typeface="Cambria" pitchFamily="18" charset="0"/>
                <a:ea typeface="Cambria" pitchFamily="18" charset="0"/>
                <a:cs typeface="Tahoma"/>
              </a:rPr>
              <a:t>I</a:t>
            </a:r>
            <a:r>
              <a:rPr sz="2000" b="1" spc="-94" dirty="0">
                <a:solidFill>
                  <a:srgbClr val="FF0000"/>
                </a:solidFill>
                <a:latin typeface="Cambria" pitchFamily="18" charset="0"/>
                <a:ea typeface="Cambria" pitchFamily="18" charset="0"/>
                <a:cs typeface="Tahoma"/>
              </a:rPr>
              <a:t> </a:t>
            </a:r>
            <a:r>
              <a:rPr sz="2000" b="1" spc="165" dirty="0">
                <a:solidFill>
                  <a:srgbClr val="FF0000"/>
                </a:solidFill>
                <a:latin typeface="Cambria" pitchFamily="18" charset="0"/>
                <a:ea typeface="Cambria" pitchFamily="18" charset="0"/>
                <a:cs typeface="Tahoma"/>
              </a:rPr>
              <a:t>T</a:t>
            </a:r>
            <a:r>
              <a:rPr sz="2000" b="1" spc="-98" dirty="0">
                <a:solidFill>
                  <a:srgbClr val="FF0000"/>
                </a:solidFill>
                <a:latin typeface="Cambria" pitchFamily="18" charset="0"/>
                <a:ea typeface="Cambria" pitchFamily="18" charset="0"/>
                <a:cs typeface="Tahoma"/>
              </a:rPr>
              <a:t> </a:t>
            </a:r>
            <a:r>
              <a:rPr sz="2000" b="1" spc="71" dirty="0">
                <a:solidFill>
                  <a:srgbClr val="FF0000"/>
                </a:solidFill>
                <a:latin typeface="Cambria" pitchFamily="18" charset="0"/>
                <a:ea typeface="Cambria" pitchFamily="18" charset="0"/>
                <a:cs typeface="Tahoma"/>
              </a:rPr>
              <a:t>H </a:t>
            </a:r>
            <a:r>
              <a:rPr lang="en-US" sz="2000" b="1" spc="71" dirty="0" smtClean="0">
                <a:solidFill>
                  <a:srgbClr val="FF0000"/>
                </a:solidFill>
                <a:latin typeface="Cambria" pitchFamily="18" charset="0"/>
                <a:ea typeface="Cambria" pitchFamily="18" charset="0"/>
                <a:cs typeface="Tahoma"/>
              </a:rPr>
              <a:t>              </a:t>
            </a:r>
            <a:r>
              <a:rPr sz="2000" b="1" spc="60" dirty="0" smtClean="0">
                <a:solidFill>
                  <a:srgbClr val="FF0000"/>
                </a:solidFill>
                <a:latin typeface="Cambria" pitchFamily="18" charset="0"/>
                <a:ea typeface="Cambria" pitchFamily="18" charset="0"/>
                <a:cs typeface="Tahoma"/>
              </a:rPr>
              <a:t>G</a:t>
            </a:r>
            <a:r>
              <a:rPr sz="2000" b="1" spc="-124" dirty="0" smtClean="0">
                <a:solidFill>
                  <a:srgbClr val="FF0000"/>
                </a:solidFill>
                <a:latin typeface="Cambria" pitchFamily="18" charset="0"/>
                <a:ea typeface="Cambria" pitchFamily="18" charset="0"/>
                <a:cs typeface="Tahoma"/>
              </a:rPr>
              <a:t> </a:t>
            </a:r>
            <a:r>
              <a:rPr sz="2000" b="1" spc="-83" dirty="0">
                <a:solidFill>
                  <a:srgbClr val="FF0000"/>
                </a:solidFill>
                <a:latin typeface="Cambria" pitchFamily="18" charset="0"/>
                <a:ea typeface="Cambria" pitchFamily="18" charset="0"/>
                <a:cs typeface="Tahoma"/>
              </a:rPr>
              <a:t>R</a:t>
            </a:r>
            <a:r>
              <a:rPr sz="2000" b="1" spc="-98" dirty="0">
                <a:solidFill>
                  <a:srgbClr val="FF0000"/>
                </a:solidFill>
                <a:latin typeface="Cambria" pitchFamily="18" charset="0"/>
                <a:ea typeface="Cambria" pitchFamily="18" charset="0"/>
                <a:cs typeface="Tahoma"/>
              </a:rPr>
              <a:t> </a:t>
            </a:r>
            <a:r>
              <a:rPr sz="2000" b="1" dirty="0">
                <a:solidFill>
                  <a:srgbClr val="FF0000"/>
                </a:solidFill>
                <a:latin typeface="Cambria" pitchFamily="18" charset="0"/>
                <a:ea typeface="Cambria" pitchFamily="18" charset="0"/>
                <a:cs typeface="Tahoma"/>
              </a:rPr>
              <a:t>E</a:t>
            </a:r>
            <a:r>
              <a:rPr sz="2000" b="1" spc="-105" dirty="0">
                <a:solidFill>
                  <a:srgbClr val="FF0000"/>
                </a:solidFill>
                <a:latin typeface="Cambria" pitchFamily="18" charset="0"/>
                <a:ea typeface="Cambria" pitchFamily="18" charset="0"/>
                <a:cs typeface="Tahoma"/>
              </a:rPr>
              <a:t> </a:t>
            </a:r>
            <a:r>
              <a:rPr sz="2000" b="1" dirty="0">
                <a:solidFill>
                  <a:srgbClr val="FF0000"/>
                </a:solidFill>
                <a:latin typeface="Cambria" pitchFamily="18" charset="0"/>
                <a:ea typeface="Cambria" pitchFamily="18" charset="0"/>
                <a:cs typeface="Tahoma"/>
              </a:rPr>
              <a:t>E</a:t>
            </a:r>
            <a:r>
              <a:rPr sz="2000" b="1" spc="-109" dirty="0">
                <a:solidFill>
                  <a:srgbClr val="FF0000"/>
                </a:solidFill>
                <a:latin typeface="Cambria" pitchFamily="18" charset="0"/>
                <a:ea typeface="Cambria" pitchFamily="18" charset="0"/>
                <a:cs typeface="Tahoma"/>
              </a:rPr>
              <a:t> </a:t>
            </a:r>
            <a:r>
              <a:rPr sz="2000" b="1" spc="124" dirty="0">
                <a:solidFill>
                  <a:srgbClr val="FF0000"/>
                </a:solidFill>
                <a:latin typeface="Cambria" pitchFamily="18" charset="0"/>
                <a:ea typeface="Cambria" pitchFamily="18" charset="0"/>
                <a:cs typeface="Tahoma"/>
              </a:rPr>
              <a:t>C</a:t>
            </a:r>
            <a:r>
              <a:rPr sz="2000" b="1" spc="-105" dirty="0">
                <a:solidFill>
                  <a:srgbClr val="FF0000"/>
                </a:solidFill>
                <a:latin typeface="Cambria" pitchFamily="18" charset="0"/>
                <a:ea typeface="Cambria" pitchFamily="18" charset="0"/>
                <a:cs typeface="Tahoma"/>
              </a:rPr>
              <a:t> </a:t>
            </a:r>
            <a:r>
              <a:rPr sz="2000" b="1" spc="-38" dirty="0">
                <a:solidFill>
                  <a:srgbClr val="FF0000"/>
                </a:solidFill>
                <a:latin typeface="Cambria" pitchFamily="18" charset="0"/>
                <a:ea typeface="Cambria" pitchFamily="18" charset="0"/>
                <a:cs typeface="Tahoma"/>
              </a:rPr>
              <a:t>E</a:t>
            </a: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106</a:t>
            </a:fld>
            <a:endParaRPr lang="en"/>
          </a:p>
        </p:txBody>
      </p:sp>
    </p:spTree>
    <p:extLst>
      <p:ext uri="{BB962C8B-B14F-4D97-AF65-F5344CB8AC3E}">
        <p14:creationId xmlns:p14="http://schemas.microsoft.com/office/powerpoint/2010/main" xmlns="" val="234492007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353175" y="1122981"/>
            <a:ext cx="2790825" cy="3344345"/>
          </a:xfrm>
          <a:prstGeom prst="rect">
            <a:avLst/>
          </a:prstGeom>
        </p:spPr>
        <p:txBody>
          <a:bodyPr vert="horz" wrap="square" lIns="0" tIns="10001" rIns="0" bIns="0" rtlCol="0">
            <a:spAutoFit/>
          </a:bodyPr>
          <a:lstStyle/>
          <a:p>
            <a:pPr marL="9525" marR="3810" algn="just">
              <a:spcBef>
                <a:spcPts val="79"/>
              </a:spcBef>
              <a:tabLst>
                <a:tab pos="180975" algn="l"/>
              </a:tabLst>
            </a:pPr>
            <a:endParaRPr dirty="0">
              <a:latin typeface="Times New Roman" pitchFamily="18" charset="0"/>
              <a:cs typeface="Times New Roman" pitchFamily="18" charset="0"/>
            </a:endParaRPr>
          </a:p>
          <a:p>
            <a:pPr marL="180975" marR="27623" indent="-171450" algn="just">
              <a:spcBef>
                <a:spcPts val="750"/>
              </a:spcBef>
              <a:buFont typeface="Arial MT"/>
              <a:buChar char="•"/>
              <a:tabLst>
                <a:tab pos="180975" algn="l"/>
              </a:tabLst>
            </a:pPr>
            <a:r>
              <a:rPr spc="-38" dirty="0">
                <a:latin typeface="Times New Roman" pitchFamily="18" charset="0"/>
                <a:cs typeface="Times New Roman" pitchFamily="18" charset="0"/>
              </a:rPr>
              <a:t>Inscriptions</a:t>
            </a:r>
            <a:r>
              <a:rPr spc="-53" dirty="0">
                <a:latin typeface="Times New Roman" pitchFamily="18" charset="0"/>
                <a:cs typeface="Times New Roman" pitchFamily="18" charset="0"/>
              </a:rPr>
              <a:t> </a:t>
            </a:r>
            <a:r>
              <a:rPr spc="-26" dirty="0">
                <a:latin typeface="Times New Roman" pitchFamily="18" charset="0"/>
                <a:cs typeface="Times New Roman" pitchFamily="18" charset="0"/>
              </a:rPr>
              <a:t>in </a:t>
            </a:r>
            <a:r>
              <a:rPr spc="-71" dirty="0">
                <a:latin typeface="Times New Roman" pitchFamily="18" charset="0"/>
                <a:cs typeface="Times New Roman" pitchFamily="18" charset="0"/>
              </a:rPr>
              <a:t>Tamil</a:t>
            </a:r>
            <a:r>
              <a:rPr spc="-23" dirty="0">
                <a:latin typeface="Times New Roman" pitchFamily="18" charset="0"/>
                <a:cs typeface="Times New Roman" pitchFamily="18" charset="0"/>
              </a:rPr>
              <a:t> </a:t>
            </a:r>
            <a:r>
              <a:rPr spc="-86" dirty="0">
                <a:latin typeface="Times New Roman" pitchFamily="18" charset="0"/>
                <a:cs typeface="Times New Roman" pitchFamily="18" charset="0"/>
              </a:rPr>
              <a:t>language</a:t>
            </a:r>
            <a:r>
              <a:rPr spc="-38" dirty="0">
                <a:latin typeface="Times New Roman" pitchFamily="18" charset="0"/>
                <a:cs typeface="Times New Roman" pitchFamily="18" charset="0"/>
              </a:rPr>
              <a:t> </a:t>
            </a:r>
            <a:r>
              <a:rPr spc="-79" dirty="0">
                <a:latin typeface="Times New Roman" pitchFamily="18" charset="0"/>
                <a:cs typeface="Times New Roman" pitchFamily="18" charset="0"/>
              </a:rPr>
              <a:t>and</a:t>
            </a:r>
            <a:r>
              <a:rPr spc="-26" dirty="0">
                <a:latin typeface="Times New Roman" pitchFamily="18" charset="0"/>
                <a:cs typeface="Times New Roman" pitchFamily="18" charset="0"/>
              </a:rPr>
              <a:t> </a:t>
            </a:r>
            <a:r>
              <a:rPr spc="-71" dirty="0">
                <a:latin typeface="Times New Roman" pitchFamily="18" charset="0"/>
                <a:cs typeface="Times New Roman" pitchFamily="18" charset="0"/>
              </a:rPr>
              <a:t>Tamil</a:t>
            </a:r>
            <a:r>
              <a:rPr spc="-23" dirty="0">
                <a:latin typeface="Times New Roman" pitchFamily="18" charset="0"/>
                <a:cs typeface="Times New Roman" pitchFamily="18" charset="0"/>
              </a:rPr>
              <a:t> </a:t>
            </a:r>
            <a:r>
              <a:rPr spc="-8" dirty="0">
                <a:latin typeface="Times New Roman" pitchFamily="18" charset="0"/>
                <a:cs typeface="Times New Roman" pitchFamily="18" charset="0"/>
              </a:rPr>
              <a:t>Brahmi </a:t>
            </a:r>
            <a:r>
              <a:rPr spc="-19" dirty="0">
                <a:latin typeface="Times New Roman" pitchFamily="18" charset="0"/>
                <a:cs typeface="Times New Roman" pitchFamily="18" charset="0"/>
              </a:rPr>
              <a:t>script</a:t>
            </a:r>
            <a:r>
              <a:rPr spc="-34" dirty="0">
                <a:latin typeface="Times New Roman" pitchFamily="18" charset="0"/>
                <a:cs typeface="Times New Roman" pitchFamily="18" charset="0"/>
              </a:rPr>
              <a:t> </a:t>
            </a:r>
            <a:r>
              <a:rPr spc="-94" dirty="0">
                <a:latin typeface="Times New Roman" pitchFamily="18" charset="0"/>
                <a:cs typeface="Times New Roman" pitchFamily="18" charset="0"/>
              </a:rPr>
              <a:t>have</a:t>
            </a:r>
            <a:r>
              <a:rPr spc="-26" dirty="0">
                <a:latin typeface="Times New Roman" pitchFamily="18" charset="0"/>
                <a:cs typeface="Times New Roman" pitchFamily="18" charset="0"/>
              </a:rPr>
              <a:t> </a:t>
            </a:r>
            <a:r>
              <a:rPr spc="-56" dirty="0">
                <a:latin typeface="Times New Roman" pitchFamily="18" charset="0"/>
                <a:cs typeface="Times New Roman" pitchFamily="18" charset="0"/>
              </a:rPr>
              <a:t>been</a:t>
            </a:r>
            <a:r>
              <a:rPr spc="-26" dirty="0">
                <a:latin typeface="Times New Roman" pitchFamily="18" charset="0"/>
                <a:cs typeface="Times New Roman" pitchFamily="18" charset="0"/>
              </a:rPr>
              <a:t> </a:t>
            </a:r>
            <a:r>
              <a:rPr spc="-56" dirty="0">
                <a:latin typeface="Times New Roman" pitchFamily="18" charset="0"/>
                <a:cs typeface="Times New Roman" pitchFamily="18" charset="0"/>
              </a:rPr>
              <a:t>found</a:t>
            </a:r>
            <a:r>
              <a:rPr spc="-30" dirty="0">
                <a:latin typeface="Times New Roman" pitchFamily="18" charset="0"/>
                <a:cs typeface="Times New Roman" pitchFamily="18" charset="0"/>
              </a:rPr>
              <a:t> </a:t>
            </a:r>
            <a:r>
              <a:rPr spc="-15" dirty="0">
                <a:latin typeface="Times New Roman" pitchFamily="18" charset="0"/>
                <a:cs typeface="Times New Roman" pitchFamily="18" charset="0"/>
              </a:rPr>
              <a:t>on</a:t>
            </a:r>
            <a:r>
              <a:rPr spc="-30" dirty="0">
                <a:latin typeface="Times New Roman" pitchFamily="18" charset="0"/>
                <a:cs typeface="Times New Roman" pitchFamily="18" charset="0"/>
              </a:rPr>
              <a:t> </a:t>
            </a:r>
            <a:r>
              <a:rPr spc="-41" dirty="0">
                <a:latin typeface="Times New Roman" pitchFamily="18" charset="0"/>
                <a:cs typeface="Times New Roman" pitchFamily="18" charset="0"/>
              </a:rPr>
              <a:t>potsherds</a:t>
            </a:r>
            <a:r>
              <a:rPr spc="-60" dirty="0">
                <a:latin typeface="Times New Roman" pitchFamily="18" charset="0"/>
                <a:cs typeface="Times New Roman" pitchFamily="18" charset="0"/>
              </a:rPr>
              <a:t> </a:t>
            </a:r>
            <a:r>
              <a:rPr spc="-53" dirty="0">
                <a:latin typeface="Times New Roman" pitchFamily="18" charset="0"/>
                <a:cs typeface="Times New Roman" pitchFamily="18" charset="0"/>
              </a:rPr>
              <a:t>at</a:t>
            </a:r>
            <a:r>
              <a:rPr spc="-23" dirty="0">
                <a:latin typeface="Times New Roman" pitchFamily="18" charset="0"/>
                <a:cs typeface="Times New Roman" pitchFamily="18" charset="0"/>
              </a:rPr>
              <a:t> </a:t>
            </a:r>
            <a:r>
              <a:rPr spc="-19" dirty="0">
                <a:latin typeface="Times New Roman" pitchFamily="18" charset="0"/>
                <a:cs typeface="Times New Roman" pitchFamily="18" charset="0"/>
              </a:rPr>
              <a:t>another </a:t>
            </a:r>
            <a:r>
              <a:rPr spc="-60" dirty="0">
                <a:latin typeface="Times New Roman" pitchFamily="18" charset="0"/>
                <a:cs typeface="Times New Roman" pitchFamily="18" charset="0"/>
              </a:rPr>
              <a:t>Red</a:t>
            </a:r>
            <a:r>
              <a:rPr spc="-30" dirty="0">
                <a:latin typeface="Times New Roman" pitchFamily="18" charset="0"/>
                <a:cs typeface="Times New Roman" pitchFamily="18" charset="0"/>
              </a:rPr>
              <a:t> </a:t>
            </a:r>
            <a:r>
              <a:rPr spc="-79" dirty="0">
                <a:latin typeface="Times New Roman" pitchFamily="18" charset="0"/>
                <a:cs typeface="Times New Roman" pitchFamily="18" charset="0"/>
              </a:rPr>
              <a:t>Sea</a:t>
            </a:r>
            <a:r>
              <a:rPr spc="-45" dirty="0">
                <a:latin typeface="Times New Roman" pitchFamily="18" charset="0"/>
                <a:cs typeface="Times New Roman" pitchFamily="18" charset="0"/>
              </a:rPr>
              <a:t> </a:t>
            </a:r>
            <a:r>
              <a:rPr spc="-8" dirty="0">
                <a:latin typeface="Times New Roman" pitchFamily="18" charset="0"/>
                <a:cs typeface="Times New Roman" pitchFamily="18" charset="0"/>
              </a:rPr>
              <a:t>port,</a:t>
            </a:r>
            <a:r>
              <a:rPr spc="-30" dirty="0">
                <a:latin typeface="Times New Roman" pitchFamily="18" charset="0"/>
                <a:cs typeface="Times New Roman" pitchFamily="18" charset="0"/>
              </a:rPr>
              <a:t> </a:t>
            </a:r>
            <a:r>
              <a:rPr spc="-8" dirty="0">
                <a:latin typeface="Times New Roman" pitchFamily="18" charset="0"/>
                <a:cs typeface="Times New Roman" pitchFamily="18" charset="0"/>
              </a:rPr>
              <a:t>Quseir</a:t>
            </a:r>
            <a:r>
              <a:rPr spc="-34" dirty="0">
                <a:latin typeface="Times New Roman" pitchFamily="18" charset="0"/>
                <a:cs typeface="Times New Roman" pitchFamily="18" charset="0"/>
              </a:rPr>
              <a:t> </a:t>
            </a:r>
            <a:r>
              <a:rPr spc="-68" dirty="0">
                <a:latin typeface="Times New Roman" pitchFamily="18" charset="0"/>
                <a:cs typeface="Times New Roman" pitchFamily="18" charset="0"/>
              </a:rPr>
              <a:t>al-</a:t>
            </a:r>
            <a:r>
              <a:rPr spc="-41" dirty="0">
                <a:latin typeface="Times New Roman" pitchFamily="18" charset="0"/>
                <a:cs typeface="Times New Roman" pitchFamily="18" charset="0"/>
              </a:rPr>
              <a:t>Qadim,</a:t>
            </a:r>
            <a:r>
              <a:rPr spc="-45" dirty="0">
                <a:latin typeface="Times New Roman" pitchFamily="18" charset="0"/>
                <a:cs typeface="Times New Roman" pitchFamily="18" charset="0"/>
              </a:rPr>
              <a:t> </a:t>
            </a:r>
            <a:r>
              <a:rPr spc="-64" dirty="0">
                <a:latin typeface="Times New Roman" pitchFamily="18" charset="0"/>
                <a:cs typeface="Times New Roman" pitchFamily="18" charset="0"/>
              </a:rPr>
              <a:t>dating</a:t>
            </a:r>
            <a:r>
              <a:rPr spc="-41" dirty="0">
                <a:latin typeface="Times New Roman" pitchFamily="18" charset="0"/>
                <a:cs typeface="Times New Roman" pitchFamily="18" charset="0"/>
              </a:rPr>
              <a:t> </a:t>
            </a:r>
            <a:r>
              <a:rPr spc="-64" dirty="0">
                <a:latin typeface="Times New Roman" pitchFamily="18" charset="0"/>
                <a:cs typeface="Times New Roman" pitchFamily="18" charset="0"/>
              </a:rPr>
              <a:t>back</a:t>
            </a:r>
            <a:r>
              <a:rPr spc="-34" dirty="0">
                <a:latin typeface="Times New Roman" pitchFamily="18" charset="0"/>
                <a:cs typeface="Times New Roman" pitchFamily="18" charset="0"/>
              </a:rPr>
              <a:t> </a:t>
            </a:r>
            <a:r>
              <a:rPr spc="-19" dirty="0">
                <a:latin typeface="Times New Roman" pitchFamily="18" charset="0"/>
                <a:cs typeface="Times New Roman" pitchFamily="18" charset="0"/>
              </a:rPr>
              <a:t>to </a:t>
            </a:r>
            <a:r>
              <a:rPr spc="-30" dirty="0">
                <a:latin typeface="Times New Roman" pitchFamily="18" charset="0"/>
                <a:cs typeface="Times New Roman" pitchFamily="18" charset="0"/>
              </a:rPr>
              <a:t>the</a:t>
            </a:r>
            <a:r>
              <a:rPr spc="-49" dirty="0">
                <a:latin typeface="Times New Roman" pitchFamily="18" charset="0"/>
                <a:cs typeface="Times New Roman" pitchFamily="18" charset="0"/>
              </a:rPr>
              <a:t> </a:t>
            </a:r>
            <a:r>
              <a:rPr spc="-23" dirty="0">
                <a:latin typeface="Times New Roman" pitchFamily="18" charset="0"/>
                <a:cs typeface="Times New Roman" pitchFamily="18" charset="0"/>
              </a:rPr>
              <a:t>first</a:t>
            </a:r>
            <a:r>
              <a:rPr spc="-38" dirty="0">
                <a:latin typeface="Times New Roman" pitchFamily="18" charset="0"/>
                <a:cs typeface="Times New Roman" pitchFamily="18" charset="0"/>
              </a:rPr>
              <a:t> </a:t>
            </a:r>
            <a:r>
              <a:rPr spc="-34" dirty="0">
                <a:latin typeface="Times New Roman" pitchFamily="18" charset="0"/>
                <a:cs typeface="Times New Roman" pitchFamily="18" charset="0"/>
              </a:rPr>
              <a:t>centuries</a:t>
            </a:r>
            <a:r>
              <a:rPr spc="-53" dirty="0">
                <a:latin typeface="Times New Roman" pitchFamily="18" charset="0"/>
                <a:cs typeface="Times New Roman" pitchFamily="18" charset="0"/>
              </a:rPr>
              <a:t> </a:t>
            </a:r>
            <a:r>
              <a:rPr dirty="0">
                <a:latin typeface="Times New Roman" pitchFamily="18" charset="0"/>
                <a:cs typeface="Times New Roman" pitchFamily="18" charset="0"/>
              </a:rPr>
              <a:t>CE.</a:t>
            </a:r>
            <a:r>
              <a:rPr spc="-38" dirty="0">
                <a:latin typeface="Times New Roman" pitchFamily="18" charset="0"/>
                <a:cs typeface="Times New Roman" pitchFamily="18" charset="0"/>
              </a:rPr>
              <a:t> </a:t>
            </a:r>
            <a:r>
              <a:rPr spc="-53" dirty="0">
                <a:latin typeface="Times New Roman" pitchFamily="18" charset="0"/>
                <a:cs typeface="Times New Roman" pitchFamily="18" charset="0"/>
              </a:rPr>
              <a:t>Since</a:t>
            </a:r>
            <a:r>
              <a:rPr spc="-49" dirty="0">
                <a:latin typeface="Times New Roman" pitchFamily="18" charset="0"/>
                <a:cs typeface="Times New Roman" pitchFamily="18" charset="0"/>
              </a:rPr>
              <a:t> </a:t>
            </a:r>
            <a:r>
              <a:rPr spc="-26" dirty="0">
                <a:latin typeface="Times New Roman" pitchFamily="18" charset="0"/>
                <a:cs typeface="Times New Roman" pitchFamily="18" charset="0"/>
              </a:rPr>
              <a:t>there</a:t>
            </a:r>
            <a:r>
              <a:rPr spc="-41" dirty="0">
                <a:latin typeface="Times New Roman" pitchFamily="18" charset="0"/>
                <a:cs typeface="Times New Roman" pitchFamily="18" charset="0"/>
              </a:rPr>
              <a:t> </a:t>
            </a:r>
            <a:r>
              <a:rPr spc="-75" dirty="0">
                <a:latin typeface="Times New Roman" pitchFamily="18" charset="0"/>
                <a:cs typeface="Times New Roman" pitchFamily="18" charset="0"/>
              </a:rPr>
              <a:t>was</a:t>
            </a:r>
            <a:r>
              <a:rPr spc="-41" dirty="0">
                <a:latin typeface="Times New Roman" pitchFamily="18" charset="0"/>
                <a:cs typeface="Times New Roman" pitchFamily="18" charset="0"/>
              </a:rPr>
              <a:t> </a:t>
            </a:r>
            <a:r>
              <a:rPr spc="-15" dirty="0">
                <a:latin typeface="Times New Roman" pitchFamily="18" charset="0"/>
                <a:cs typeface="Times New Roman" pitchFamily="18" charset="0"/>
              </a:rPr>
              <a:t>no</a:t>
            </a:r>
            <a:r>
              <a:rPr spc="-41" dirty="0">
                <a:latin typeface="Times New Roman" pitchFamily="18" charset="0"/>
                <a:cs typeface="Times New Roman" pitchFamily="18" charset="0"/>
              </a:rPr>
              <a:t> </a:t>
            </a:r>
            <a:r>
              <a:rPr spc="-15" dirty="0">
                <a:latin typeface="Times New Roman" pitchFamily="18" charset="0"/>
                <a:cs typeface="Times New Roman" pitchFamily="18" charset="0"/>
              </a:rPr>
              <a:t>Suez </a:t>
            </a:r>
            <a:r>
              <a:rPr spc="-41" dirty="0">
                <a:latin typeface="Times New Roman" pitchFamily="18" charset="0"/>
                <a:cs typeface="Times New Roman" pitchFamily="18" charset="0"/>
              </a:rPr>
              <a:t>Canal</a:t>
            </a:r>
            <a:r>
              <a:rPr spc="-34" dirty="0">
                <a:latin typeface="Times New Roman" pitchFamily="18" charset="0"/>
                <a:cs typeface="Times New Roman" pitchFamily="18" charset="0"/>
              </a:rPr>
              <a:t> </a:t>
            </a:r>
            <a:r>
              <a:rPr spc="-26" dirty="0">
                <a:latin typeface="Times New Roman" pitchFamily="18" charset="0"/>
                <a:cs typeface="Times New Roman" pitchFamily="18" charset="0"/>
              </a:rPr>
              <a:t>in</a:t>
            </a:r>
            <a:r>
              <a:rPr spc="-34" dirty="0">
                <a:latin typeface="Times New Roman" pitchFamily="18" charset="0"/>
                <a:cs typeface="Times New Roman" pitchFamily="18" charset="0"/>
              </a:rPr>
              <a:t> </a:t>
            </a:r>
            <a:r>
              <a:rPr spc="-30" dirty="0">
                <a:latin typeface="Times New Roman" pitchFamily="18" charset="0"/>
                <a:cs typeface="Times New Roman" pitchFamily="18" charset="0"/>
              </a:rPr>
              <a:t>those</a:t>
            </a:r>
            <a:r>
              <a:rPr spc="-53" dirty="0">
                <a:latin typeface="Times New Roman" pitchFamily="18" charset="0"/>
                <a:cs typeface="Times New Roman" pitchFamily="18" charset="0"/>
              </a:rPr>
              <a:t> </a:t>
            </a:r>
            <a:r>
              <a:rPr spc="-90" dirty="0">
                <a:latin typeface="Times New Roman" pitchFamily="18" charset="0"/>
                <a:cs typeface="Times New Roman" pitchFamily="18" charset="0"/>
              </a:rPr>
              <a:t>days,</a:t>
            </a:r>
            <a:r>
              <a:rPr spc="-34" dirty="0">
                <a:latin typeface="Times New Roman" pitchFamily="18" charset="0"/>
                <a:cs typeface="Times New Roman" pitchFamily="18" charset="0"/>
              </a:rPr>
              <a:t> </a:t>
            </a:r>
            <a:r>
              <a:rPr spc="-56" dirty="0">
                <a:latin typeface="Times New Roman" pitchFamily="18" charset="0"/>
                <a:cs typeface="Times New Roman" pitchFamily="18" charset="0"/>
              </a:rPr>
              <a:t>goods</a:t>
            </a:r>
            <a:r>
              <a:rPr spc="-41" dirty="0">
                <a:latin typeface="Times New Roman" pitchFamily="18" charset="0"/>
                <a:cs typeface="Times New Roman" pitchFamily="18" charset="0"/>
              </a:rPr>
              <a:t> </a:t>
            </a:r>
            <a:r>
              <a:rPr spc="-38" dirty="0">
                <a:latin typeface="Times New Roman" pitchFamily="18" charset="0"/>
                <a:cs typeface="Times New Roman" pitchFamily="18" charset="0"/>
              </a:rPr>
              <a:t>traded</a:t>
            </a:r>
            <a:r>
              <a:rPr spc="-49" dirty="0">
                <a:latin typeface="Times New Roman" pitchFamily="18" charset="0"/>
                <a:cs typeface="Times New Roman" pitchFamily="18" charset="0"/>
              </a:rPr>
              <a:t> </a:t>
            </a:r>
            <a:r>
              <a:rPr spc="-26" dirty="0">
                <a:latin typeface="Times New Roman" pitchFamily="18" charset="0"/>
                <a:cs typeface="Times New Roman" pitchFamily="18" charset="0"/>
              </a:rPr>
              <a:t>in</a:t>
            </a:r>
            <a:r>
              <a:rPr spc="-38" dirty="0">
                <a:latin typeface="Times New Roman" pitchFamily="18" charset="0"/>
                <a:cs typeface="Times New Roman" pitchFamily="18" charset="0"/>
              </a:rPr>
              <a:t> </a:t>
            </a:r>
            <a:r>
              <a:rPr spc="-8" dirty="0">
                <a:latin typeface="Times New Roman" pitchFamily="18" charset="0"/>
                <a:cs typeface="Times New Roman" pitchFamily="18" charset="0"/>
              </a:rPr>
              <a:t>either </a:t>
            </a:r>
            <a:r>
              <a:rPr spc="-26" dirty="0">
                <a:latin typeface="Times New Roman" pitchFamily="18" charset="0"/>
                <a:cs typeface="Times New Roman" pitchFamily="18" charset="0"/>
              </a:rPr>
              <a:t>direction</a:t>
            </a:r>
            <a:r>
              <a:rPr spc="-45" dirty="0">
                <a:latin typeface="Times New Roman" pitchFamily="18" charset="0"/>
                <a:cs typeface="Times New Roman" pitchFamily="18" charset="0"/>
              </a:rPr>
              <a:t> </a:t>
            </a:r>
            <a:r>
              <a:rPr spc="-86" dirty="0">
                <a:latin typeface="Times New Roman" pitchFamily="18" charset="0"/>
                <a:cs typeface="Times New Roman" pitchFamily="18" charset="0"/>
              </a:rPr>
              <a:t>had</a:t>
            </a:r>
            <a:r>
              <a:rPr spc="-34" dirty="0">
                <a:latin typeface="Times New Roman" pitchFamily="18" charset="0"/>
                <a:cs typeface="Times New Roman" pitchFamily="18" charset="0"/>
              </a:rPr>
              <a:t> </a:t>
            </a:r>
            <a:r>
              <a:rPr dirty="0">
                <a:latin typeface="Times New Roman" pitchFamily="18" charset="0"/>
                <a:cs typeface="Times New Roman" pitchFamily="18" charset="0"/>
              </a:rPr>
              <a:t>to</a:t>
            </a:r>
            <a:r>
              <a:rPr spc="-34" dirty="0">
                <a:latin typeface="Times New Roman" pitchFamily="18" charset="0"/>
                <a:cs typeface="Times New Roman" pitchFamily="18" charset="0"/>
              </a:rPr>
              <a:t> </a:t>
            </a:r>
            <a:r>
              <a:rPr spc="-56" dirty="0">
                <a:latin typeface="Times New Roman" pitchFamily="18" charset="0"/>
                <a:cs typeface="Times New Roman" pitchFamily="18" charset="0"/>
              </a:rPr>
              <a:t>be</a:t>
            </a:r>
            <a:r>
              <a:rPr spc="-23" dirty="0">
                <a:latin typeface="Times New Roman" pitchFamily="18" charset="0"/>
                <a:cs typeface="Times New Roman" pitchFamily="18" charset="0"/>
              </a:rPr>
              <a:t> </a:t>
            </a:r>
            <a:r>
              <a:rPr spc="-49" dirty="0">
                <a:latin typeface="Times New Roman" pitchFamily="18" charset="0"/>
                <a:cs typeface="Times New Roman" pitchFamily="18" charset="0"/>
              </a:rPr>
              <a:t>offloaded</a:t>
            </a:r>
            <a:r>
              <a:rPr spc="-34" dirty="0">
                <a:latin typeface="Times New Roman" pitchFamily="18" charset="0"/>
                <a:cs typeface="Times New Roman" pitchFamily="18" charset="0"/>
              </a:rPr>
              <a:t> </a:t>
            </a:r>
            <a:r>
              <a:rPr spc="-38" dirty="0">
                <a:latin typeface="Times New Roman" pitchFamily="18" charset="0"/>
                <a:cs typeface="Times New Roman" pitchFamily="18" charset="0"/>
              </a:rPr>
              <a:t>in</a:t>
            </a:r>
            <a:r>
              <a:rPr spc="-30" dirty="0">
                <a:latin typeface="Times New Roman" pitchFamily="18" charset="0"/>
                <a:cs typeface="Times New Roman" pitchFamily="18" charset="0"/>
              </a:rPr>
              <a:t> </a:t>
            </a:r>
            <a:r>
              <a:rPr spc="-60" dirty="0">
                <a:latin typeface="Times New Roman" pitchFamily="18" charset="0"/>
                <a:cs typeface="Times New Roman" pitchFamily="18" charset="0"/>
              </a:rPr>
              <a:t>Egypt,</a:t>
            </a:r>
            <a:r>
              <a:rPr spc="-34" dirty="0">
                <a:latin typeface="Times New Roman" pitchFamily="18" charset="0"/>
                <a:cs typeface="Times New Roman" pitchFamily="18" charset="0"/>
              </a:rPr>
              <a:t> </a:t>
            </a:r>
            <a:r>
              <a:rPr spc="-23" dirty="0">
                <a:latin typeface="Times New Roman" pitchFamily="18" charset="0"/>
                <a:cs typeface="Times New Roman" pitchFamily="18" charset="0"/>
              </a:rPr>
              <a:t>either</a:t>
            </a:r>
            <a:r>
              <a:rPr spc="-26" dirty="0">
                <a:latin typeface="Times New Roman" pitchFamily="18" charset="0"/>
                <a:cs typeface="Times New Roman" pitchFamily="18" charset="0"/>
              </a:rPr>
              <a:t> </a:t>
            </a:r>
            <a:r>
              <a:rPr spc="-19" dirty="0">
                <a:latin typeface="Times New Roman" pitchFamily="18" charset="0"/>
                <a:cs typeface="Times New Roman" pitchFamily="18" charset="0"/>
              </a:rPr>
              <a:t>at </a:t>
            </a:r>
            <a:r>
              <a:rPr spc="-34" dirty="0">
                <a:latin typeface="Times New Roman" pitchFamily="18" charset="0"/>
                <a:cs typeface="Times New Roman" pitchFamily="18" charset="0"/>
              </a:rPr>
              <a:t>Alexandria</a:t>
            </a:r>
            <a:r>
              <a:rPr spc="-45" dirty="0">
                <a:latin typeface="Times New Roman" pitchFamily="18" charset="0"/>
                <a:cs typeface="Times New Roman" pitchFamily="18" charset="0"/>
              </a:rPr>
              <a:t> </a:t>
            </a:r>
            <a:r>
              <a:rPr spc="-8" dirty="0">
                <a:latin typeface="Times New Roman" pitchFamily="18" charset="0"/>
                <a:cs typeface="Times New Roman" pitchFamily="18" charset="0"/>
              </a:rPr>
              <a:t>on</a:t>
            </a:r>
            <a:r>
              <a:rPr spc="-23" dirty="0">
                <a:latin typeface="Times New Roman" pitchFamily="18" charset="0"/>
                <a:cs typeface="Times New Roman" pitchFamily="18" charset="0"/>
              </a:rPr>
              <a:t> </a:t>
            </a:r>
            <a:r>
              <a:rPr spc="-30" dirty="0">
                <a:latin typeface="Times New Roman" pitchFamily="18" charset="0"/>
                <a:cs typeface="Times New Roman" pitchFamily="18" charset="0"/>
              </a:rPr>
              <a:t>the</a:t>
            </a:r>
            <a:r>
              <a:rPr spc="-26" dirty="0">
                <a:latin typeface="Times New Roman" pitchFamily="18" charset="0"/>
                <a:cs typeface="Times New Roman" pitchFamily="18" charset="0"/>
              </a:rPr>
              <a:t> </a:t>
            </a:r>
            <a:r>
              <a:rPr spc="-41" dirty="0">
                <a:latin typeface="Times New Roman" pitchFamily="18" charset="0"/>
                <a:cs typeface="Times New Roman" pitchFamily="18" charset="0"/>
              </a:rPr>
              <a:t>Mediterranean </a:t>
            </a:r>
            <a:r>
              <a:rPr dirty="0">
                <a:latin typeface="Times New Roman" pitchFamily="18" charset="0"/>
                <a:cs typeface="Times New Roman" pitchFamily="18" charset="0"/>
              </a:rPr>
              <a:t>or</a:t>
            </a:r>
            <a:r>
              <a:rPr spc="-23" dirty="0">
                <a:latin typeface="Times New Roman" pitchFamily="18" charset="0"/>
                <a:cs typeface="Times New Roman" pitchFamily="18" charset="0"/>
              </a:rPr>
              <a:t> </a:t>
            </a:r>
            <a:r>
              <a:rPr spc="-56" dirty="0">
                <a:latin typeface="Times New Roman" pitchFamily="18" charset="0"/>
                <a:cs typeface="Times New Roman" pitchFamily="18" charset="0"/>
              </a:rPr>
              <a:t>at</a:t>
            </a:r>
            <a:r>
              <a:rPr spc="-30" dirty="0">
                <a:latin typeface="Times New Roman" pitchFamily="18" charset="0"/>
                <a:cs typeface="Times New Roman" pitchFamily="18" charset="0"/>
              </a:rPr>
              <a:t> </a:t>
            </a:r>
            <a:r>
              <a:rPr spc="-15" dirty="0">
                <a:latin typeface="Times New Roman" pitchFamily="18" charset="0"/>
                <a:cs typeface="Times New Roman" pitchFamily="18" charset="0"/>
              </a:rPr>
              <a:t>some </a:t>
            </a:r>
            <a:r>
              <a:rPr spc="-60" dirty="0">
                <a:latin typeface="Times New Roman" pitchFamily="18" charset="0"/>
                <a:cs typeface="Times New Roman" pitchFamily="18" charset="0"/>
              </a:rPr>
              <a:t>Red</a:t>
            </a:r>
            <a:r>
              <a:rPr spc="-26" dirty="0">
                <a:latin typeface="Times New Roman" pitchFamily="18" charset="0"/>
                <a:cs typeface="Times New Roman" pitchFamily="18" charset="0"/>
              </a:rPr>
              <a:t> </a:t>
            </a:r>
            <a:r>
              <a:rPr spc="-79" dirty="0">
                <a:latin typeface="Times New Roman" pitchFamily="18" charset="0"/>
                <a:cs typeface="Times New Roman" pitchFamily="18" charset="0"/>
              </a:rPr>
              <a:t>Sea</a:t>
            </a:r>
            <a:r>
              <a:rPr spc="-45" dirty="0">
                <a:latin typeface="Times New Roman" pitchFamily="18" charset="0"/>
                <a:cs typeface="Times New Roman" pitchFamily="18" charset="0"/>
              </a:rPr>
              <a:t> </a:t>
            </a:r>
            <a:r>
              <a:rPr dirty="0">
                <a:latin typeface="Times New Roman" pitchFamily="18" charset="0"/>
                <a:cs typeface="Times New Roman" pitchFamily="18" charset="0"/>
              </a:rPr>
              <a:t>port</a:t>
            </a:r>
            <a:r>
              <a:rPr spc="-38" dirty="0">
                <a:latin typeface="Times New Roman" pitchFamily="18" charset="0"/>
                <a:cs typeface="Times New Roman" pitchFamily="18" charset="0"/>
              </a:rPr>
              <a:t> </a:t>
            </a:r>
            <a:r>
              <a:rPr spc="-79" dirty="0">
                <a:latin typeface="Times New Roman" pitchFamily="18" charset="0"/>
                <a:cs typeface="Times New Roman" pitchFamily="18" charset="0"/>
              </a:rPr>
              <a:t>and</a:t>
            </a:r>
            <a:r>
              <a:rPr spc="-34" dirty="0">
                <a:latin typeface="Times New Roman" pitchFamily="18" charset="0"/>
                <a:cs typeface="Times New Roman" pitchFamily="18" charset="0"/>
              </a:rPr>
              <a:t> </a:t>
            </a:r>
            <a:r>
              <a:rPr spc="-30" dirty="0">
                <a:latin typeface="Times New Roman" pitchFamily="18" charset="0"/>
                <a:cs typeface="Times New Roman" pitchFamily="18" charset="0"/>
              </a:rPr>
              <a:t>carried</a:t>
            </a:r>
            <a:r>
              <a:rPr spc="-26" dirty="0">
                <a:latin typeface="Times New Roman" pitchFamily="18" charset="0"/>
                <a:cs typeface="Times New Roman" pitchFamily="18" charset="0"/>
              </a:rPr>
              <a:t> </a:t>
            </a:r>
            <a:r>
              <a:rPr spc="-56" dirty="0">
                <a:latin typeface="Times New Roman" pitchFamily="18" charset="0"/>
                <a:cs typeface="Times New Roman" pitchFamily="18" charset="0"/>
              </a:rPr>
              <a:t>overland.</a:t>
            </a:r>
            <a:r>
              <a:rPr spc="-45" dirty="0">
                <a:latin typeface="Times New Roman" pitchFamily="18" charset="0"/>
                <a:cs typeface="Times New Roman" pitchFamily="18" charset="0"/>
              </a:rPr>
              <a:t> </a:t>
            </a:r>
            <a:r>
              <a:rPr spc="-60" dirty="0">
                <a:latin typeface="Times New Roman" pitchFamily="18" charset="0"/>
                <a:cs typeface="Times New Roman" pitchFamily="18" charset="0"/>
              </a:rPr>
              <a:t>East</a:t>
            </a:r>
            <a:r>
              <a:rPr spc="-38" dirty="0">
                <a:latin typeface="Times New Roman" pitchFamily="18" charset="0"/>
                <a:cs typeface="Times New Roman" pitchFamily="18" charset="0"/>
              </a:rPr>
              <a:t> </a:t>
            </a:r>
            <a:r>
              <a:rPr spc="-8" dirty="0">
                <a:latin typeface="Times New Roman" pitchFamily="18" charset="0"/>
                <a:cs typeface="Times New Roman" pitchFamily="18" charset="0"/>
              </a:rPr>
              <a:t>Africa </a:t>
            </a:r>
            <a:r>
              <a:rPr spc="-75" dirty="0">
                <a:latin typeface="Times New Roman" pitchFamily="18" charset="0"/>
                <a:cs typeface="Times New Roman" pitchFamily="18" charset="0"/>
              </a:rPr>
              <a:t>was</a:t>
            </a:r>
            <a:r>
              <a:rPr spc="-34" dirty="0">
                <a:latin typeface="Times New Roman" pitchFamily="18" charset="0"/>
                <a:cs typeface="Times New Roman" pitchFamily="18" charset="0"/>
              </a:rPr>
              <a:t> </a:t>
            </a:r>
            <a:r>
              <a:rPr spc="-53" dirty="0">
                <a:latin typeface="Times New Roman" pitchFamily="18" charset="0"/>
                <a:cs typeface="Times New Roman" pitchFamily="18" charset="0"/>
              </a:rPr>
              <a:t>also</a:t>
            </a:r>
            <a:r>
              <a:rPr spc="-30" dirty="0">
                <a:latin typeface="Times New Roman" pitchFamily="18" charset="0"/>
                <a:cs typeface="Times New Roman" pitchFamily="18" charset="0"/>
              </a:rPr>
              <a:t> </a:t>
            </a:r>
            <a:r>
              <a:rPr spc="-23" dirty="0">
                <a:latin typeface="Times New Roman" pitchFamily="18" charset="0"/>
                <a:cs typeface="Times New Roman" pitchFamily="18" charset="0"/>
              </a:rPr>
              <a:t>part</a:t>
            </a:r>
            <a:r>
              <a:rPr spc="-41" dirty="0">
                <a:latin typeface="Times New Roman" pitchFamily="18" charset="0"/>
                <a:cs typeface="Times New Roman" pitchFamily="18" charset="0"/>
              </a:rPr>
              <a:t> </a:t>
            </a:r>
            <a:r>
              <a:rPr spc="-15" dirty="0">
                <a:latin typeface="Times New Roman" pitchFamily="18" charset="0"/>
                <a:cs typeface="Times New Roman" pitchFamily="18" charset="0"/>
              </a:rPr>
              <a:t>of</a:t>
            </a:r>
            <a:r>
              <a:rPr spc="-30" dirty="0">
                <a:latin typeface="Times New Roman" pitchFamily="18" charset="0"/>
                <a:cs typeface="Times New Roman" pitchFamily="18" charset="0"/>
              </a:rPr>
              <a:t> </a:t>
            </a:r>
            <a:r>
              <a:rPr spc="-34" dirty="0">
                <a:latin typeface="Times New Roman" pitchFamily="18" charset="0"/>
                <a:cs typeface="Times New Roman" pitchFamily="18" charset="0"/>
              </a:rPr>
              <a:t>this</a:t>
            </a:r>
            <a:r>
              <a:rPr spc="-45" dirty="0">
                <a:latin typeface="Times New Roman" pitchFamily="18" charset="0"/>
                <a:cs typeface="Times New Roman" pitchFamily="18" charset="0"/>
              </a:rPr>
              <a:t> trade</a:t>
            </a:r>
            <a:r>
              <a:rPr spc="-41" dirty="0">
                <a:latin typeface="Times New Roman" pitchFamily="18" charset="0"/>
                <a:cs typeface="Times New Roman" pitchFamily="18" charset="0"/>
              </a:rPr>
              <a:t> </a:t>
            </a:r>
            <a:r>
              <a:rPr spc="-30" dirty="0">
                <a:latin typeface="Times New Roman" pitchFamily="18" charset="0"/>
                <a:cs typeface="Times New Roman" pitchFamily="18" charset="0"/>
              </a:rPr>
              <a:t>network.</a:t>
            </a:r>
            <a:r>
              <a:rPr spc="-41" dirty="0">
                <a:latin typeface="Times New Roman" pitchFamily="18" charset="0"/>
                <a:cs typeface="Times New Roman" pitchFamily="18" charset="0"/>
              </a:rPr>
              <a:t> </a:t>
            </a:r>
            <a:r>
              <a:rPr spc="-26" dirty="0">
                <a:latin typeface="Times New Roman" pitchFamily="18" charset="0"/>
                <a:cs typeface="Times New Roman" pitchFamily="18" charset="0"/>
              </a:rPr>
              <a:t>The</a:t>
            </a:r>
            <a:r>
              <a:rPr spc="-34" dirty="0">
                <a:latin typeface="Times New Roman" pitchFamily="18" charset="0"/>
                <a:cs typeface="Times New Roman" pitchFamily="18" charset="0"/>
              </a:rPr>
              <a:t> </a:t>
            </a:r>
            <a:r>
              <a:rPr spc="-15" dirty="0">
                <a:latin typeface="Times New Roman" pitchFamily="18" charset="0"/>
                <a:cs typeface="Times New Roman" pitchFamily="18" charset="0"/>
              </a:rPr>
              <a:t>same </a:t>
            </a:r>
            <a:r>
              <a:rPr spc="-79" dirty="0">
                <a:latin typeface="Times New Roman" pitchFamily="18" charset="0"/>
                <a:cs typeface="Times New Roman" pitchFamily="18" charset="0"/>
              </a:rPr>
              <a:t>sea</a:t>
            </a:r>
            <a:r>
              <a:rPr spc="-34" dirty="0">
                <a:latin typeface="Times New Roman" pitchFamily="18" charset="0"/>
                <a:cs typeface="Times New Roman" pitchFamily="18" charset="0"/>
              </a:rPr>
              <a:t> </a:t>
            </a:r>
            <a:r>
              <a:rPr spc="-26" dirty="0">
                <a:latin typeface="Times New Roman" pitchFamily="18" charset="0"/>
                <a:cs typeface="Times New Roman" pitchFamily="18" charset="0"/>
              </a:rPr>
              <a:t>routes</a:t>
            </a:r>
            <a:r>
              <a:rPr spc="-38" dirty="0">
                <a:latin typeface="Times New Roman" pitchFamily="18" charset="0"/>
                <a:cs typeface="Times New Roman" pitchFamily="18" charset="0"/>
              </a:rPr>
              <a:t> were</a:t>
            </a:r>
            <a:r>
              <a:rPr spc="-19" dirty="0">
                <a:latin typeface="Times New Roman" pitchFamily="18" charset="0"/>
                <a:cs typeface="Times New Roman" pitchFamily="18" charset="0"/>
              </a:rPr>
              <a:t> </a:t>
            </a:r>
            <a:r>
              <a:rPr spc="-30" dirty="0">
                <a:latin typeface="Times New Roman" pitchFamily="18" charset="0"/>
                <a:cs typeface="Times New Roman" pitchFamily="18" charset="0"/>
              </a:rPr>
              <a:t>later</a:t>
            </a:r>
            <a:r>
              <a:rPr spc="-38" dirty="0">
                <a:latin typeface="Times New Roman" pitchFamily="18" charset="0"/>
                <a:cs typeface="Times New Roman" pitchFamily="18" charset="0"/>
              </a:rPr>
              <a:t> </a:t>
            </a:r>
            <a:r>
              <a:rPr spc="-60" dirty="0">
                <a:latin typeface="Times New Roman" pitchFamily="18" charset="0"/>
                <a:cs typeface="Times New Roman" pitchFamily="18" charset="0"/>
              </a:rPr>
              <a:t>much</a:t>
            </a:r>
            <a:r>
              <a:rPr spc="-34" dirty="0">
                <a:latin typeface="Times New Roman" pitchFamily="18" charset="0"/>
                <a:cs typeface="Times New Roman" pitchFamily="18" charset="0"/>
              </a:rPr>
              <a:t> </a:t>
            </a:r>
            <a:r>
              <a:rPr spc="-45" dirty="0">
                <a:latin typeface="Times New Roman" pitchFamily="18" charset="0"/>
                <a:cs typeface="Times New Roman" pitchFamily="18" charset="0"/>
              </a:rPr>
              <a:t>frequented</a:t>
            </a:r>
            <a:r>
              <a:rPr spc="-34" dirty="0">
                <a:latin typeface="Times New Roman" pitchFamily="18" charset="0"/>
                <a:cs typeface="Times New Roman" pitchFamily="18" charset="0"/>
              </a:rPr>
              <a:t> </a:t>
            </a:r>
            <a:r>
              <a:rPr spc="-79" dirty="0">
                <a:latin typeface="Times New Roman" pitchFamily="18" charset="0"/>
                <a:cs typeface="Times New Roman" pitchFamily="18" charset="0"/>
              </a:rPr>
              <a:t>by</a:t>
            </a:r>
            <a:r>
              <a:rPr spc="-34" dirty="0">
                <a:latin typeface="Times New Roman" pitchFamily="18" charset="0"/>
                <a:cs typeface="Times New Roman" pitchFamily="18" charset="0"/>
              </a:rPr>
              <a:t> </a:t>
            </a:r>
            <a:r>
              <a:rPr spc="-19" dirty="0">
                <a:latin typeface="Times New Roman" pitchFamily="18" charset="0"/>
                <a:cs typeface="Times New Roman" pitchFamily="18" charset="0"/>
              </a:rPr>
              <a:t>the </a:t>
            </a:r>
            <a:r>
              <a:rPr spc="-30" dirty="0">
                <a:latin typeface="Times New Roman" pitchFamily="18" charset="0"/>
                <a:cs typeface="Times New Roman" pitchFamily="18" charset="0"/>
              </a:rPr>
              <a:t>Arabs</a:t>
            </a:r>
            <a:r>
              <a:rPr spc="-38" dirty="0">
                <a:latin typeface="Times New Roman" pitchFamily="18" charset="0"/>
                <a:cs typeface="Times New Roman" pitchFamily="18" charset="0"/>
              </a:rPr>
              <a:t> </a:t>
            </a:r>
            <a:r>
              <a:rPr spc="-15" dirty="0">
                <a:latin typeface="Times New Roman" pitchFamily="18" charset="0"/>
                <a:cs typeface="Times New Roman" pitchFamily="18" charset="0"/>
              </a:rPr>
              <a:t>for</a:t>
            </a:r>
            <a:r>
              <a:rPr spc="-34" dirty="0">
                <a:latin typeface="Times New Roman" pitchFamily="18" charset="0"/>
                <a:cs typeface="Times New Roman" pitchFamily="18" charset="0"/>
              </a:rPr>
              <a:t> </a:t>
            </a:r>
            <a:r>
              <a:rPr spc="-15" dirty="0">
                <a:latin typeface="Times New Roman" pitchFamily="18" charset="0"/>
                <a:cs typeface="Times New Roman" pitchFamily="18" charset="0"/>
              </a:rPr>
              <a:t>their</a:t>
            </a:r>
            <a:r>
              <a:rPr spc="-34" dirty="0">
                <a:latin typeface="Times New Roman" pitchFamily="18" charset="0"/>
                <a:cs typeface="Times New Roman" pitchFamily="18" charset="0"/>
              </a:rPr>
              <a:t> </a:t>
            </a:r>
            <a:r>
              <a:rPr spc="-45" dirty="0">
                <a:latin typeface="Times New Roman" pitchFamily="18" charset="0"/>
                <a:cs typeface="Times New Roman" pitchFamily="18" charset="0"/>
              </a:rPr>
              <a:t>trade </a:t>
            </a:r>
            <a:r>
              <a:rPr spc="-15" dirty="0">
                <a:latin typeface="Times New Roman" pitchFamily="18" charset="0"/>
                <a:cs typeface="Times New Roman" pitchFamily="18" charset="0"/>
              </a:rPr>
              <a:t>with</a:t>
            </a:r>
            <a:r>
              <a:rPr spc="-41" dirty="0">
                <a:latin typeface="Times New Roman" pitchFamily="18" charset="0"/>
                <a:cs typeface="Times New Roman" pitchFamily="18" charset="0"/>
              </a:rPr>
              <a:t> </a:t>
            </a:r>
            <a:r>
              <a:rPr spc="-79" dirty="0">
                <a:latin typeface="Times New Roman" pitchFamily="18" charset="0"/>
                <a:cs typeface="Times New Roman" pitchFamily="18" charset="0"/>
              </a:rPr>
              <a:t>Indian</a:t>
            </a:r>
            <a:r>
              <a:rPr spc="-41" dirty="0">
                <a:latin typeface="Times New Roman" pitchFamily="18" charset="0"/>
                <a:cs typeface="Times New Roman" pitchFamily="18" charset="0"/>
              </a:rPr>
              <a:t> </a:t>
            </a:r>
            <a:r>
              <a:rPr spc="-8" dirty="0">
                <a:latin typeface="Times New Roman" pitchFamily="18" charset="0"/>
                <a:cs typeface="Times New Roman" pitchFamily="18" charset="0"/>
              </a:rPr>
              <a:t>ports.</a:t>
            </a:r>
            <a:endParaRPr dirty="0">
              <a:latin typeface="Times New Roman" pitchFamily="18" charset="0"/>
              <a:cs typeface="Times New Roman" pitchFamily="18" charset="0"/>
            </a:endParaRPr>
          </a:p>
        </p:txBody>
      </p:sp>
      <p:pic>
        <p:nvPicPr>
          <p:cNvPr id="3" name="object 3"/>
          <p:cNvPicPr/>
          <p:nvPr/>
        </p:nvPicPr>
        <p:blipFill>
          <a:blip r:embed="rId2" cstate="print"/>
          <a:stretch>
            <a:fillRect/>
          </a:stretch>
        </p:blipFill>
        <p:spPr>
          <a:xfrm>
            <a:off x="380999" y="438150"/>
            <a:ext cx="5705475" cy="4368118"/>
          </a:xfrm>
          <a:prstGeom prst="rect">
            <a:avLst/>
          </a:prstGeom>
        </p:spPr>
      </p:pic>
      <p:sp>
        <p:nvSpPr>
          <p:cNvPr id="4" name="object 4"/>
          <p:cNvSpPr txBox="1">
            <a:spLocks noGrp="1"/>
          </p:cNvSpPr>
          <p:nvPr>
            <p:ph type="title"/>
          </p:nvPr>
        </p:nvSpPr>
        <p:spPr>
          <a:xfrm>
            <a:off x="6429924" y="765544"/>
            <a:ext cx="2438400" cy="624690"/>
          </a:xfrm>
          <a:prstGeom prst="rect">
            <a:avLst/>
          </a:prstGeom>
        </p:spPr>
        <p:txBody>
          <a:bodyPr vert="horz" wrap="square" lIns="0" tIns="9049" rIns="0" bIns="0" rtlCol="0">
            <a:spAutoFit/>
          </a:bodyPr>
          <a:lstStyle/>
          <a:p>
            <a:pPr marL="516731" marR="3810" indent="-507683">
              <a:spcBef>
                <a:spcPts val="71"/>
              </a:spcBef>
              <a:tabLst>
                <a:tab pos="1434465" algn="l"/>
              </a:tabLst>
            </a:pPr>
            <a:r>
              <a:rPr sz="2000" b="1" spc="165" dirty="0">
                <a:solidFill>
                  <a:srgbClr val="FF0000"/>
                </a:solidFill>
                <a:latin typeface="Cambria" pitchFamily="18" charset="0"/>
                <a:ea typeface="Cambria" pitchFamily="18" charset="0"/>
                <a:cs typeface="Tahoma"/>
              </a:rPr>
              <a:t>T</a:t>
            </a:r>
            <a:r>
              <a:rPr sz="2000" b="1" spc="-98" dirty="0">
                <a:solidFill>
                  <a:srgbClr val="FF0000"/>
                </a:solidFill>
                <a:latin typeface="Cambria" pitchFamily="18" charset="0"/>
                <a:ea typeface="Cambria" pitchFamily="18" charset="0"/>
                <a:cs typeface="Tahoma"/>
              </a:rPr>
              <a:t> </a:t>
            </a:r>
            <a:r>
              <a:rPr sz="2000" b="1" spc="-83" dirty="0">
                <a:solidFill>
                  <a:srgbClr val="FF0000"/>
                </a:solidFill>
                <a:latin typeface="Cambria" pitchFamily="18" charset="0"/>
                <a:ea typeface="Cambria" pitchFamily="18" charset="0"/>
                <a:cs typeface="Tahoma"/>
              </a:rPr>
              <a:t>R</a:t>
            </a:r>
            <a:r>
              <a:rPr sz="2000" b="1" spc="-94" dirty="0">
                <a:solidFill>
                  <a:srgbClr val="FF0000"/>
                </a:solidFill>
                <a:latin typeface="Cambria" pitchFamily="18" charset="0"/>
                <a:ea typeface="Cambria" pitchFamily="18" charset="0"/>
                <a:cs typeface="Tahoma"/>
              </a:rPr>
              <a:t> </a:t>
            </a:r>
            <a:r>
              <a:rPr sz="2000" b="1" spc="184" dirty="0">
                <a:solidFill>
                  <a:srgbClr val="FF0000"/>
                </a:solidFill>
                <a:latin typeface="Cambria" pitchFamily="18" charset="0"/>
                <a:ea typeface="Cambria" pitchFamily="18" charset="0"/>
                <a:cs typeface="Tahoma"/>
              </a:rPr>
              <a:t>A</a:t>
            </a:r>
            <a:r>
              <a:rPr sz="2000" b="1" spc="-90" dirty="0">
                <a:solidFill>
                  <a:srgbClr val="FF0000"/>
                </a:solidFill>
                <a:latin typeface="Cambria" pitchFamily="18" charset="0"/>
                <a:ea typeface="Cambria" pitchFamily="18" charset="0"/>
                <a:cs typeface="Tahoma"/>
              </a:rPr>
              <a:t> </a:t>
            </a:r>
            <a:r>
              <a:rPr sz="2000" b="1" spc="64" dirty="0">
                <a:solidFill>
                  <a:srgbClr val="FF0000"/>
                </a:solidFill>
                <a:latin typeface="Cambria" pitchFamily="18" charset="0"/>
                <a:ea typeface="Cambria" pitchFamily="18" charset="0"/>
                <a:cs typeface="Tahoma"/>
              </a:rPr>
              <a:t>D</a:t>
            </a:r>
            <a:r>
              <a:rPr sz="2000" b="1" spc="-98" dirty="0">
                <a:solidFill>
                  <a:srgbClr val="FF0000"/>
                </a:solidFill>
                <a:latin typeface="Cambria" pitchFamily="18" charset="0"/>
                <a:ea typeface="Cambria" pitchFamily="18" charset="0"/>
                <a:cs typeface="Tahoma"/>
              </a:rPr>
              <a:t> </a:t>
            </a:r>
            <a:r>
              <a:rPr sz="2000" b="1" spc="-38" dirty="0" smtClean="0">
                <a:solidFill>
                  <a:srgbClr val="FF0000"/>
                </a:solidFill>
                <a:latin typeface="Cambria" pitchFamily="18" charset="0"/>
                <a:ea typeface="Cambria" pitchFamily="18" charset="0"/>
                <a:cs typeface="Tahoma"/>
              </a:rPr>
              <a:t>E</a:t>
            </a:r>
            <a:r>
              <a:rPr lang="en-US" sz="2000" b="1" spc="-38" dirty="0" smtClean="0">
                <a:solidFill>
                  <a:srgbClr val="FF0000"/>
                </a:solidFill>
                <a:latin typeface="Cambria" pitchFamily="18" charset="0"/>
                <a:ea typeface="Cambria" pitchFamily="18" charset="0"/>
                <a:cs typeface="Tahoma"/>
              </a:rPr>
              <a:t>           </a:t>
            </a:r>
            <a:r>
              <a:rPr sz="2000" b="1" spc="214" dirty="0" smtClean="0">
                <a:solidFill>
                  <a:srgbClr val="FF0000"/>
                </a:solidFill>
                <a:latin typeface="Cambria" pitchFamily="18" charset="0"/>
                <a:ea typeface="Cambria" pitchFamily="18" charset="0"/>
                <a:cs typeface="Tahoma"/>
              </a:rPr>
              <a:t>W</a:t>
            </a:r>
            <a:r>
              <a:rPr sz="2000" b="1" spc="-98" dirty="0" smtClean="0">
                <a:solidFill>
                  <a:srgbClr val="FF0000"/>
                </a:solidFill>
                <a:latin typeface="Cambria" pitchFamily="18" charset="0"/>
                <a:ea typeface="Cambria" pitchFamily="18" charset="0"/>
                <a:cs typeface="Tahoma"/>
              </a:rPr>
              <a:t> </a:t>
            </a:r>
            <a:r>
              <a:rPr sz="2000" b="1" spc="-356" dirty="0">
                <a:solidFill>
                  <a:srgbClr val="FF0000"/>
                </a:solidFill>
                <a:latin typeface="Cambria" pitchFamily="18" charset="0"/>
                <a:ea typeface="Cambria" pitchFamily="18" charset="0"/>
                <a:cs typeface="Tahoma"/>
              </a:rPr>
              <a:t>I</a:t>
            </a:r>
            <a:r>
              <a:rPr sz="2000" b="1" spc="-94" dirty="0">
                <a:solidFill>
                  <a:srgbClr val="FF0000"/>
                </a:solidFill>
                <a:latin typeface="Cambria" pitchFamily="18" charset="0"/>
                <a:ea typeface="Cambria" pitchFamily="18" charset="0"/>
                <a:cs typeface="Tahoma"/>
              </a:rPr>
              <a:t> </a:t>
            </a:r>
            <a:r>
              <a:rPr sz="2000" b="1" spc="165" dirty="0">
                <a:solidFill>
                  <a:srgbClr val="FF0000"/>
                </a:solidFill>
                <a:latin typeface="Cambria" pitchFamily="18" charset="0"/>
                <a:ea typeface="Cambria" pitchFamily="18" charset="0"/>
                <a:cs typeface="Tahoma"/>
              </a:rPr>
              <a:t>T</a:t>
            </a:r>
            <a:r>
              <a:rPr sz="2000" b="1" spc="-98" dirty="0">
                <a:solidFill>
                  <a:srgbClr val="FF0000"/>
                </a:solidFill>
                <a:latin typeface="Cambria" pitchFamily="18" charset="0"/>
                <a:ea typeface="Cambria" pitchFamily="18" charset="0"/>
                <a:cs typeface="Tahoma"/>
              </a:rPr>
              <a:t> </a:t>
            </a:r>
            <a:r>
              <a:rPr sz="2000" b="1" spc="71" dirty="0">
                <a:solidFill>
                  <a:srgbClr val="FF0000"/>
                </a:solidFill>
                <a:latin typeface="Cambria" pitchFamily="18" charset="0"/>
                <a:ea typeface="Cambria" pitchFamily="18" charset="0"/>
                <a:cs typeface="Tahoma"/>
              </a:rPr>
              <a:t>H </a:t>
            </a:r>
            <a:r>
              <a:rPr lang="en-US" sz="2000" b="1" spc="71" dirty="0" smtClean="0">
                <a:solidFill>
                  <a:srgbClr val="FF0000"/>
                </a:solidFill>
                <a:latin typeface="Cambria" pitchFamily="18" charset="0"/>
                <a:ea typeface="Cambria" pitchFamily="18" charset="0"/>
                <a:cs typeface="Tahoma"/>
              </a:rPr>
              <a:t>              </a:t>
            </a:r>
            <a:r>
              <a:rPr sz="2000" b="1" spc="60" dirty="0" smtClean="0">
                <a:solidFill>
                  <a:srgbClr val="FF0000"/>
                </a:solidFill>
                <a:latin typeface="Cambria" pitchFamily="18" charset="0"/>
                <a:ea typeface="Cambria" pitchFamily="18" charset="0"/>
                <a:cs typeface="Tahoma"/>
              </a:rPr>
              <a:t>G</a:t>
            </a:r>
            <a:r>
              <a:rPr sz="2000" b="1" spc="-124" dirty="0" smtClean="0">
                <a:solidFill>
                  <a:srgbClr val="FF0000"/>
                </a:solidFill>
                <a:latin typeface="Cambria" pitchFamily="18" charset="0"/>
                <a:ea typeface="Cambria" pitchFamily="18" charset="0"/>
                <a:cs typeface="Tahoma"/>
              </a:rPr>
              <a:t> </a:t>
            </a:r>
            <a:r>
              <a:rPr sz="2000" b="1" spc="-83" dirty="0">
                <a:solidFill>
                  <a:srgbClr val="FF0000"/>
                </a:solidFill>
                <a:latin typeface="Cambria" pitchFamily="18" charset="0"/>
                <a:ea typeface="Cambria" pitchFamily="18" charset="0"/>
                <a:cs typeface="Tahoma"/>
              </a:rPr>
              <a:t>R</a:t>
            </a:r>
            <a:r>
              <a:rPr sz="2000" b="1" spc="-98" dirty="0">
                <a:solidFill>
                  <a:srgbClr val="FF0000"/>
                </a:solidFill>
                <a:latin typeface="Cambria" pitchFamily="18" charset="0"/>
                <a:ea typeface="Cambria" pitchFamily="18" charset="0"/>
                <a:cs typeface="Tahoma"/>
              </a:rPr>
              <a:t> </a:t>
            </a:r>
            <a:r>
              <a:rPr sz="2000" b="1" dirty="0">
                <a:solidFill>
                  <a:srgbClr val="FF0000"/>
                </a:solidFill>
                <a:latin typeface="Cambria" pitchFamily="18" charset="0"/>
                <a:ea typeface="Cambria" pitchFamily="18" charset="0"/>
                <a:cs typeface="Tahoma"/>
              </a:rPr>
              <a:t>E</a:t>
            </a:r>
            <a:r>
              <a:rPr sz="2000" b="1" spc="-105" dirty="0">
                <a:solidFill>
                  <a:srgbClr val="FF0000"/>
                </a:solidFill>
                <a:latin typeface="Cambria" pitchFamily="18" charset="0"/>
                <a:ea typeface="Cambria" pitchFamily="18" charset="0"/>
                <a:cs typeface="Tahoma"/>
              </a:rPr>
              <a:t> </a:t>
            </a:r>
            <a:r>
              <a:rPr sz="2000" b="1" dirty="0">
                <a:solidFill>
                  <a:srgbClr val="FF0000"/>
                </a:solidFill>
                <a:latin typeface="Cambria" pitchFamily="18" charset="0"/>
                <a:ea typeface="Cambria" pitchFamily="18" charset="0"/>
                <a:cs typeface="Tahoma"/>
              </a:rPr>
              <a:t>E</a:t>
            </a:r>
            <a:r>
              <a:rPr sz="2000" b="1" spc="-109" dirty="0">
                <a:solidFill>
                  <a:srgbClr val="FF0000"/>
                </a:solidFill>
                <a:latin typeface="Cambria" pitchFamily="18" charset="0"/>
                <a:ea typeface="Cambria" pitchFamily="18" charset="0"/>
                <a:cs typeface="Tahoma"/>
              </a:rPr>
              <a:t> </a:t>
            </a:r>
            <a:r>
              <a:rPr sz="2000" b="1" spc="124" dirty="0">
                <a:solidFill>
                  <a:srgbClr val="FF0000"/>
                </a:solidFill>
                <a:latin typeface="Cambria" pitchFamily="18" charset="0"/>
                <a:ea typeface="Cambria" pitchFamily="18" charset="0"/>
                <a:cs typeface="Tahoma"/>
              </a:rPr>
              <a:t>C</a:t>
            </a:r>
            <a:r>
              <a:rPr sz="2000" b="1" spc="-105" dirty="0">
                <a:solidFill>
                  <a:srgbClr val="FF0000"/>
                </a:solidFill>
                <a:latin typeface="Cambria" pitchFamily="18" charset="0"/>
                <a:ea typeface="Cambria" pitchFamily="18" charset="0"/>
                <a:cs typeface="Tahoma"/>
              </a:rPr>
              <a:t> </a:t>
            </a:r>
            <a:r>
              <a:rPr sz="2000" b="1" spc="-38" dirty="0">
                <a:solidFill>
                  <a:srgbClr val="FF0000"/>
                </a:solidFill>
                <a:latin typeface="Cambria" pitchFamily="18" charset="0"/>
                <a:ea typeface="Cambria" pitchFamily="18" charset="0"/>
                <a:cs typeface="Tahoma"/>
              </a:rPr>
              <a:t>E</a:t>
            </a: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107</a:t>
            </a:fld>
            <a:endParaRPr lang="en"/>
          </a:p>
        </p:txBody>
      </p:sp>
    </p:spTree>
    <p:extLst>
      <p:ext uri="{BB962C8B-B14F-4D97-AF65-F5344CB8AC3E}">
        <p14:creationId xmlns:p14="http://schemas.microsoft.com/office/powerpoint/2010/main" xmlns="" val="381883206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337810" y="520064"/>
            <a:ext cx="2606040" cy="4103370"/>
          </a:xfrm>
          <a:prstGeom prst="rect">
            <a:avLst/>
          </a:prstGeom>
        </p:spPr>
      </p:pic>
      <p:sp>
        <p:nvSpPr>
          <p:cNvPr id="3" name="object 3"/>
          <p:cNvSpPr txBox="1">
            <a:spLocks noGrp="1"/>
          </p:cNvSpPr>
          <p:nvPr>
            <p:ph type="title"/>
          </p:nvPr>
        </p:nvSpPr>
        <p:spPr>
          <a:xfrm>
            <a:off x="1031938" y="200121"/>
            <a:ext cx="2620328" cy="840615"/>
          </a:xfrm>
          <a:prstGeom prst="rect">
            <a:avLst/>
          </a:prstGeom>
        </p:spPr>
        <p:txBody>
          <a:bodyPr vert="horz" wrap="square" lIns="0" tIns="9525" rIns="0" bIns="0" rtlCol="0">
            <a:spAutoFit/>
          </a:bodyPr>
          <a:lstStyle/>
          <a:p>
            <a:pPr marL="355759" marR="3810" indent="-346710">
              <a:spcBef>
                <a:spcPts val="75"/>
              </a:spcBef>
              <a:tabLst>
                <a:tab pos="1687830" algn="l"/>
              </a:tabLst>
            </a:pPr>
            <a:r>
              <a:rPr sz="2700" dirty="0">
                <a:latin typeface="Tahoma"/>
                <a:cs typeface="Tahoma"/>
              </a:rPr>
              <a:t>P</a:t>
            </a:r>
            <a:r>
              <a:rPr sz="2700" spc="-263" dirty="0">
                <a:latin typeface="Tahoma"/>
                <a:cs typeface="Tahoma"/>
              </a:rPr>
              <a:t> </a:t>
            </a:r>
            <a:r>
              <a:rPr sz="2700" dirty="0">
                <a:latin typeface="Tahoma"/>
                <a:cs typeface="Tahoma"/>
              </a:rPr>
              <a:t>O</a:t>
            </a:r>
            <a:r>
              <a:rPr sz="2700" spc="-259" dirty="0">
                <a:latin typeface="Tahoma"/>
                <a:cs typeface="Tahoma"/>
              </a:rPr>
              <a:t> </a:t>
            </a:r>
            <a:r>
              <a:rPr sz="2700" spc="-45" dirty="0">
                <a:latin typeface="Tahoma"/>
                <a:cs typeface="Tahoma"/>
              </a:rPr>
              <a:t>R</a:t>
            </a:r>
            <a:r>
              <a:rPr sz="2700" spc="-255" dirty="0">
                <a:latin typeface="Tahoma"/>
                <a:cs typeface="Tahoma"/>
              </a:rPr>
              <a:t> </a:t>
            </a:r>
            <a:r>
              <a:rPr sz="2700" spc="-23" dirty="0">
                <a:latin typeface="Tahoma"/>
                <a:cs typeface="Tahoma"/>
              </a:rPr>
              <a:t>T</a:t>
            </a:r>
            <a:r>
              <a:rPr sz="2700" spc="-259" dirty="0">
                <a:latin typeface="Tahoma"/>
                <a:cs typeface="Tahoma"/>
              </a:rPr>
              <a:t> </a:t>
            </a:r>
            <a:r>
              <a:rPr sz="2700" spc="-38" dirty="0">
                <a:latin typeface="Tahoma"/>
                <a:cs typeface="Tahoma"/>
              </a:rPr>
              <a:t>S</a:t>
            </a:r>
            <a:r>
              <a:rPr sz="2700" dirty="0">
                <a:latin typeface="Tahoma"/>
                <a:cs typeface="Tahoma"/>
              </a:rPr>
              <a:t>	A</a:t>
            </a:r>
            <a:r>
              <a:rPr sz="2700" spc="-263" dirty="0">
                <a:latin typeface="Tahoma"/>
                <a:cs typeface="Tahoma"/>
              </a:rPr>
              <a:t> </a:t>
            </a:r>
            <a:r>
              <a:rPr sz="2700" spc="184" dirty="0">
                <a:latin typeface="Tahoma"/>
                <a:cs typeface="Tahoma"/>
              </a:rPr>
              <a:t>N</a:t>
            </a:r>
            <a:r>
              <a:rPr sz="2700" spc="-263" dirty="0">
                <a:latin typeface="Tahoma"/>
                <a:cs typeface="Tahoma"/>
              </a:rPr>
              <a:t> </a:t>
            </a:r>
            <a:r>
              <a:rPr sz="2700" spc="-38" dirty="0">
                <a:latin typeface="Tahoma"/>
                <a:cs typeface="Tahoma"/>
              </a:rPr>
              <a:t>D </a:t>
            </a:r>
            <a:r>
              <a:rPr sz="2700" spc="-56" dirty="0">
                <a:latin typeface="Tahoma"/>
                <a:cs typeface="Tahoma"/>
              </a:rPr>
              <a:t>S</a:t>
            </a:r>
            <a:r>
              <a:rPr sz="2700" spc="-263" dirty="0">
                <a:latin typeface="Tahoma"/>
                <a:cs typeface="Tahoma"/>
              </a:rPr>
              <a:t> </a:t>
            </a:r>
            <a:r>
              <a:rPr sz="2700" dirty="0">
                <a:latin typeface="Tahoma"/>
                <a:cs typeface="Tahoma"/>
              </a:rPr>
              <a:t>A</a:t>
            </a:r>
            <a:r>
              <a:rPr sz="2700" spc="-266" dirty="0">
                <a:latin typeface="Tahoma"/>
                <a:cs typeface="Tahoma"/>
              </a:rPr>
              <a:t> </a:t>
            </a:r>
            <a:r>
              <a:rPr sz="2700" spc="-326" dirty="0">
                <a:latin typeface="Tahoma"/>
                <a:cs typeface="Tahoma"/>
              </a:rPr>
              <a:t>I</a:t>
            </a:r>
            <a:r>
              <a:rPr sz="2700" spc="-263" dirty="0">
                <a:latin typeface="Tahoma"/>
                <a:cs typeface="Tahoma"/>
              </a:rPr>
              <a:t> </a:t>
            </a:r>
            <a:r>
              <a:rPr sz="2700" spc="124" dirty="0">
                <a:latin typeface="Tahoma"/>
                <a:cs typeface="Tahoma"/>
              </a:rPr>
              <a:t>L</a:t>
            </a:r>
            <a:r>
              <a:rPr sz="2700" spc="-259" dirty="0">
                <a:latin typeface="Tahoma"/>
                <a:cs typeface="Tahoma"/>
              </a:rPr>
              <a:t> </a:t>
            </a:r>
            <a:r>
              <a:rPr sz="2700" dirty="0">
                <a:latin typeface="Tahoma"/>
                <a:cs typeface="Tahoma"/>
              </a:rPr>
              <a:t>O</a:t>
            </a:r>
            <a:r>
              <a:rPr sz="2700" spc="-263" dirty="0">
                <a:latin typeface="Tahoma"/>
                <a:cs typeface="Tahoma"/>
              </a:rPr>
              <a:t> </a:t>
            </a:r>
            <a:r>
              <a:rPr sz="2700" spc="-45" dirty="0">
                <a:latin typeface="Tahoma"/>
                <a:cs typeface="Tahoma"/>
              </a:rPr>
              <a:t>R</a:t>
            </a:r>
            <a:r>
              <a:rPr sz="2700" spc="-263" dirty="0">
                <a:latin typeface="Tahoma"/>
                <a:cs typeface="Tahoma"/>
              </a:rPr>
              <a:t> </a:t>
            </a:r>
            <a:r>
              <a:rPr sz="2700" spc="-38" dirty="0">
                <a:latin typeface="Tahoma"/>
                <a:cs typeface="Tahoma"/>
              </a:rPr>
              <a:t>S</a:t>
            </a:r>
            <a:endParaRPr sz="2700">
              <a:latin typeface="Tahoma"/>
              <a:cs typeface="Tahoma"/>
            </a:endParaRPr>
          </a:p>
        </p:txBody>
      </p:sp>
      <p:sp>
        <p:nvSpPr>
          <p:cNvPr id="4" name="object 4"/>
          <p:cNvSpPr txBox="1"/>
          <p:nvPr/>
        </p:nvSpPr>
        <p:spPr>
          <a:xfrm>
            <a:off x="524713" y="1592580"/>
            <a:ext cx="3594259" cy="1671611"/>
          </a:xfrm>
          <a:prstGeom prst="rect">
            <a:avLst/>
          </a:prstGeom>
        </p:spPr>
        <p:txBody>
          <a:bodyPr vert="horz" wrap="square" lIns="0" tIns="9525" rIns="0" bIns="0" rtlCol="0">
            <a:spAutoFit/>
          </a:bodyPr>
          <a:lstStyle/>
          <a:p>
            <a:pPr marL="179546" marR="3810" indent="-170497">
              <a:lnSpc>
                <a:spcPct val="120000"/>
              </a:lnSpc>
              <a:spcBef>
                <a:spcPts val="75"/>
              </a:spcBef>
              <a:buFont typeface="Arial MT"/>
              <a:buChar char="•"/>
              <a:tabLst>
                <a:tab pos="180499" algn="l"/>
              </a:tabLst>
            </a:pPr>
            <a:r>
              <a:rPr spc="-124" dirty="0">
                <a:latin typeface="Times New Roman" pitchFamily="18" charset="0"/>
                <a:cs typeface="Times New Roman" pitchFamily="18" charset="0"/>
              </a:rPr>
              <a:t>Indians</a:t>
            </a:r>
            <a:r>
              <a:rPr spc="-53" dirty="0">
                <a:latin typeface="Times New Roman" pitchFamily="18" charset="0"/>
                <a:cs typeface="Times New Roman" pitchFamily="18" charset="0"/>
              </a:rPr>
              <a:t> </a:t>
            </a:r>
            <a:r>
              <a:rPr dirty="0">
                <a:latin typeface="Times New Roman" pitchFamily="18" charset="0"/>
                <a:cs typeface="Times New Roman" pitchFamily="18" charset="0"/>
              </a:rPr>
              <a:t>too</a:t>
            </a:r>
            <a:r>
              <a:rPr spc="-56" dirty="0">
                <a:latin typeface="Times New Roman" pitchFamily="18" charset="0"/>
                <a:cs typeface="Times New Roman" pitchFamily="18" charset="0"/>
              </a:rPr>
              <a:t> </a:t>
            </a:r>
            <a:r>
              <a:rPr spc="-68" dirty="0">
                <a:latin typeface="Times New Roman" pitchFamily="18" charset="0"/>
                <a:cs typeface="Times New Roman" pitchFamily="18" charset="0"/>
              </a:rPr>
              <a:t>were</a:t>
            </a:r>
            <a:r>
              <a:rPr spc="-49" dirty="0">
                <a:latin typeface="Times New Roman" pitchFamily="18" charset="0"/>
                <a:cs typeface="Times New Roman" pitchFamily="18" charset="0"/>
              </a:rPr>
              <a:t> </a:t>
            </a:r>
            <a:r>
              <a:rPr spc="-68" dirty="0">
                <a:latin typeface="Times New Roman" pitchFamily="18" charset="0"/>
                <a:cs typeface="Times New Roman" pitchFamily="18" charset="0"/>
              </a:rPr>
              <a:t>shipbuilders</a:t>
            </a:r>
            <a:r>
              <a:rPr spc="-53" dirty="0">
                <a:latin typeface="Times New Roman" pitchFamily="18" charset="0"/>
                <a:cs typeface="Times New Roman" pitchFamily="18" charset="0"/>
              </a:rPr>
              <a:t> </a:t>
            </a:r>
            <a:r>
              <a:rPr spc="-19" dirty="0">
                <a:latin typeface="Times New Roman" pitchFamily="18" charset="0"/>
                <a:cs typeface="Times New Roman" pitchFamily="18" charset="0"/>
              </a:rPr>
              <a:t>and 	</a:t>
            </a:r>
            <a:r>
              <a:rPr spc="-79" dirty="0">
                <a:latin typeface="Times New Roman" pitchFamily="18" charset="0"/>
                <a:cs typeface="Times New Roman" pitchFamily="18" charset="0"/>
              </a:rPr>
              <a:t>sailors.</a:t>
            </a:r>
            <a:r>
              <a:rPr spc="-71" dirty="0">
                <a:latin typeface="Times New Roman" pitchFamily="18" charset="0"/>
                <a:cs typeface="Times New Roman" pitchFamily="18" charset="0"/>
              </a:rPr>
              <a:t> </a:t>
            </a:r>
            <a:r>
              <a:rPr spc="-45" dirty="0">
                <a:latin typeface="Times New Roman" pitchFamily="18" charset="0"/>
                <a:cs typeface="Times New Roman" pitchFamily="18" charset="0"/>
              </a:rPr>
              <a:t>There</a:t>
            </a:r>
            <a:r>
              <a:rPr spc="-53" dirty="0">
                <a:latin typeface="Times New Roman" pitchFamily="18" charset="0"/>
                <a:cs typeface="Times New Roman" pitchFamily="18" charset="0"/>
              </a:rPr>
              <a:t> </a:t>
            </a:r>
            <a:r>
              <a:rPr spc="-68" dirty="0">
                <a:latin typeface="Times New Roman" pitchFamily="18" charset="0"/>
                <a:cs typeface="Times New Roman" pitchFamily="18" charset="0"/>
              </a:rPr>
              <a:t>is</a:t>
            </a:r>
            <a:r>
              <a:rPr spc="-60" dirty="0">
                <a:latin typeface="Times New Roman" pitchFamily="18" charset="0"/>
                <a:cs typeface="Times New Roman" pitchFamily="18" charset="0"/>
              </a:rPr>
              <a:t> </a:t>
            </a:r>
            <a:r>
              <a:rPr spc="-90" dirty="0">
                <a:latin typeface="Times New Roman" pitchFamily="18" charset="0"/>
                <a:cs typeface="Times New Roman" pitchFamily="18" charset="0"/>
              </a:rPr>
              <a:t>evidence</a:t>
            </a:r>
            <a:r>
              <a:rPr spc="-53" dirty="0">
                <a:latin typeface="Times New Roman" pitchFamily="18" charset="0"/>
                <a:cs typeface="Times New Roman" pitchFamily="18" charset="0"/>
              </a:rPr>
              <a:t> </a:t>
            </a:r>
            <a:r>
              <a:rPr spc="-94" dirty="0">
                <a:latin typeface="Times New Roman" pitchFamily="18" charset="0"/>
                <a:cs typeface="Times New Roman" pitchFamily="18" charset="0"/>
              </a:rPr>
              <a:t>(some</a:t>
            </a:r>
            <a:r>
              <a:rPr spc="-53" dirty="0">
                <a:latin typeface="Times New Roman" pitchFamily="18" charset="0"/>
                <a:cs typeface="Times New Roman" pitchFamily="18" charset="0"/>
              </a:rPr>
              <a:t> </a:t>
            </a:r>
            <a:r>
              <a:rPr spc="-34" dirty="0">
                <a:latin typeface="Times New Roman" pitchFamily="18" charset="0"/>
                <a:cs typeface="Times New Roman" pitchFamily="18" charset="0"/>
              </a:rPr>
              <a:t>of</a:t>
            </a:r>
            <a:r>
              <a:rPr spc="-53" dirty="0">
                <a:latin typeface="Times New Roman" pitchFamily="18" charset="0"/>
                <a:cs typeface="Times New Roman" pitchFamily="18" charset="0"/>
              </a:rPr>
              <a:t> </a:t>
            </a:r>
            <a:r>
              <a:rPr spc="-19" dirty="0">
                <a:latin typeface="Times New Roman" pitchFamily="18" charset="0"/>
                <a:cs typeface="Times New Roman" pitchFamily="18" charset="0"/>
              </a:rPr>
              <a:t>it 	</a:t>
            </a:r>
            <a:r>
              <a:rPr spc="-49" dirty="0">
                <a:latin typeface="Times New Roman" pitchFamily="18" charset="0"/>
                <a:cs typeface="Times New Roman" pitchFamily="18" charset="0"/>
              </a:rPr>
              <a:t>from</a:t>
            </a:r>
            <a:r>
              <a:rPr spc="-94" dirty="0">
                <a:latin typeface="Times New Roman" pitchFamily="18" charset="0"/>
                <a:cs typeface="Times New Roman" pitchFamily="18" charset="0"/>
              </a:rPr>
              <a:t> </a:t>
            </a:r>
            <a:r>
              <a:rPr spc="-8" dirty="0">
                <a:latin typeface="Times New Roman" pitchFamily="18" charset="0"/>
                <a:cs typeface="Times New Roman" pitchFamily="18" charset="0"/>
              </a:rPr>
              <a:t>Greek</a:t>
            </a:r>
            <a:r>
              <a:rPr spc="-109" dirty="0">
                <a:latin typeface="Times New Roman" pitchFamily="18" charset="0"/>
                <a:cs typeface="Times New Roman" pitchFamily="18" charset="0"/>
              </a:rPr>
              <a:t> </a:t>
            </a:r>
            <a:r>
              <a:rPr spc="-53" dirty="0">
                <a:latin typeface="Times New Roman" pitchFamily="18" charset="0"/>
                <a:cs typeface="Times New Roman" pitchFamily="18" charset="0"/>
              </a:rPr>
              <a:t>texts)</a:t>
            </a:r>
            <a:r>
              <a:rPr spc="-86" dirty="0">
                <a:latin typeface="Times New Roman" pitchFamily="18" charset="0"/>
                <a:cs typeface="Times New Roman" pitchFamily="18" charset="0"/>
              </a:rPr>
              <a:t> </a:t>
            </a:r>
            <a:r>
              <a:rPr spc="-64" dirty="0">
                <a:latin typeface="Times New Roman" pitchFamily="18" charset="0"/>
                <a:cs typeface="Times New Roman" pitchFamily="18" charset="0"/>
              </a:rPr>
              <a:t>that</a:t>
            </a:r>
            <a:r>
              <a:rPr spc="-75" dirty="0">
                <a:latin typeface="Times New Roman" pitchFamily="18" charset="0"/>
                <a:cs typeface="Times New Roman" pitchFamily="18" charset="0"/>
              </a:rPr>
              <a:t> </a:t>
            </a:r>
            <a:r>
              <a:rPr spc="-15" dirty="0">
                <a:latin typeface="Times New Roman" pitchFamily="18" charset="0"/>
                <a:cs typeface="Times New Roman" pitchFamily="18" charset="0"/>
              </a:rPr>
              <a:t>shipbuilding 	</a:t>
            </a:r>
            <a:r>
              <a:rPr spc="-124" dirty="0">
                <a:latin typeface="Times New Roman" pitchFamily="18" charset="0"/>
                <a:cs typeface="Times New Roman" pitchFamily="18" charset="0"/>
              </a:rPr>
              <a:t>was</a:t>
            </a:r>
            <a:r>
              <a:rPr spc="-64" dirty="0">
                <a:latin typeface="Times New Roman" pitchFamily="18" charset="0"/>
                <a:cs typeface="Times New Roman" pitchFamily="18" charset="0"/>
              </a:rPr>
              <a:t> </a:t>
            </a:r>
            <a:r>
              <a:rPr spc="-191" dirty="0">
                <a:latin typeface="Times New Roman" pitchFamily="18" charset="0"/>
                <a:cs typeface="Times New Roman" pitchFamily="18" charset="0"/>
              </a:rPr>
              <a:t>a</a:t>
            </a:r>
            <a:r>
              <a:rPr spc="-53" dirty="0">
                <a:latin typeface="Times New Roman" pitchFamily="18" charset="0"/>
                <a:cs typeface="Times New Roman" pitchFamily="18" charset="0"/>
              </a:rPr>
              <a:t> </a:t>
            </a:r>
            <a:r>
              <a:rPr spc="-75" dirty="0">
                <a:latin typeface="Times New Roman" pitchFamily="18" charset="0"/>
                <a:cs typeface="Times New Roman" pitchFamily="18" charset="0"/>
              </a:rPr>
              <a:t>flourishing</a:t>
            </a:r>
            <a:r>
              <a:rPr spc="-53" dirty="0">
                <a:latin typeface="Times New Roman" pitchFamily="18" charset="0"/>
                <a:cs typeface="Times New Roman" pitchFamily="18" charset="0"/>
              </a:rPr>
              <a:t> </a:t>
            </a:r>
            <a:r>
              <a:rPr spc="-68" dirty="0">
                <a:latin typeface="Times New Roman" pitchFamily="18" charset="0"/>
                <a:cs typeface="Times New Roman" pitchFamily="18" charset="0"/>
              </a:rPr>
              <a:t>activity</a:t>
            </a:r>
            <a:r>
              <a:rPr spc="-49" dirty="0">
                <a:latin typeface="Times New Roman" pitchFamily="18" charset="0"/>
                <a:cs typeface="Times New Roman" pitchFamily="18" charset="0"/>
              </a:rPr>
              <a:t> </a:t>
            </a:r>
            <a:r>
              <a:rPr spc="-60" dirty="0">
                <a:latin typeface="Times New Roman" pitchFamily="18" charset="0"/>
                <a:cs typeface="Times New Roman" pitchFamily="18" charset="0"/>
              </a:rPr>
              <a:t>right</a:t>
            </a:r>
            <a:r>
              <a:rPr spc="-53" dirty="0">
                <a:latin typeface="Times New Roman" pitchFamily="18" charset="0"/>
                <a:cs typeface="Times New Roman" pitchFamily="18" charset="0"/>
              </a:rPr>
              <a:t> </a:t>
            </a:r>
            <a:r>
              <a:rPr spc="-15" dirty="0">
                <a:latin typeface="Times New Roman" pitchFamily="18" charset="0"/>
                <a:cs typeface="Times New Roman" pitchFamily="18" charset="0"/>
              </a:rPr>
              <a:t>from 	</a:t>
            </a:r>
            <a:r>
              <a:rPr spc="-90" dirty="0">
                <a:latin typeface="Times New Roman" pitchFamily="18" charset="0"/>
                <a:cs typeface="Times New Roman" pitchFamily="18" charset="0"/>
              </a:rPr>
              <a:t>Mauryan</a:t>
            </a:r>
            <a:r>
              <a:rPr spc="-26" dirty="0">
                <a:latin typeface="Times New Roman" pitchFamily="18" charset="0"/>
                <a:cs typeface="Times New Roman" pitchFamily="18" charset="0"/>
              </a:rPr>
              <a:t> </a:t>
            </a:r>
            <a:r>
              <a:rPr spc="-8" dirty="0">
                <a:latin typeface="Times New Roman" pitchFamily="18" charset="0"/>
                <a:cs typeface="Times New Roman" pitchFamily="18" charset="0"/>
              </a:rPr>
              <a:t>times.</a:t>
            </a:r>
            <a:endParaRPr>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108</a:t>
            </a:fld>
            <a:endParaRPr lang="en"/>
          </a:p>
        </p:txBody>
      </p:sp>
    </p:spTree>
    <p:extLst>
      <p:ext uri="{BB962C8B-B14F-4D97-AF65-F5344CB8AC3E}">
        <p14:creationId xmlns:p14="http://schemas.microsoft.com/office/powerpoint/2010/main" xmlns="" val="393605648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3824" y="151162"/>
            <a:ext cx="6979920" cy="378950"/>
          </a:xfrm>
          <a:prstGeom prst="rect">
            <a:avLst/>
          </a:prstGeom>
        </p:spPr>
        <p:txBody>
          <a:bodyPr vert="horz" wrap="square" lIns="0" tIns="9525" rIns="0" bIns="0" rtlCol="0">
            <a:spAutoFit/>
          </a:bodyPr>
          <a:lstStyle/>
          <a:p>
            <a:pPr marL="9525">
              <a:spcBef>
                <a:spcPts val="75"/>
              </a:spcBef>
              <a:tabLst>
                <a:tab pos="2780347" algn="l"/>
                <a:tab pos="3537109" algn="l"/>
              </a:tabLst>
            </a:pPr>
            <a:r>
              <a:rPr sz="2400" spc="199" dirty="0"/>
              <a:t>N</a:t>
            </a:r>
            <a:r>
              <a:rPr sz="2400" spc="-56" dirty="0"/>
              <a:t> </a:t>
            </a:r>
            <a:r>
              <a:rPr sz="2400" spc="113" dirty="0"/>
              <a:t>Ā</a:t>
            </a:r>
            <a:r>
              <a:rPr sz="2400" spc="-64" dirty="0"/>
              <a:t> </a:t>
            </a:r>
            <a:r>
              <a:rPr sz="2400" spc="101" dirty="0"/>
              <a:t>G</a:t>
            </a:r>
            <a:r>
              <a:rPr sz="2400" spc="-53" dirty="0"/>
              <a:t> </a:t>
            </a:r>
            <a:r>
              <a:rPr sz="2400" spc="113" dirty="0"/>
              <a:t>A</a:t>
            </a:r>
            <a:r>
              <a:rPr sz="2400" spc="-64" dirty="0"/>
              <a:t> </a:t>
            </a:r>
            <a:r>
              <a:rPr sz="2400" dirty="0"/>
              <a:t>D</a:t>
            </a:r>
            <a:r>
              <a:rPr sz="2400" spc="-60" dirty="0"/>
              <a:t> </a:t>
            </a:r>
            <a:r>
              <a:rPr sz="2400" spc="113" dirty="0"/>
              <a:t>A</a:t>
            </a:r>
            <a:r>
              <a:rPr sz="2400" spc="-64" dirty="0"/>
              <a:t> </a:t>
            </a:r>
            <a:r>
              <a:rPr sz="2400" spc="41" dirty="0"/>
              <a:t>T</a:t>
            </a:r>
            <a:r>
              <a:rPr sz="2400" spc="-53" dirty="0"/>
              <a:t> </a:t>
            </a:r>
            <a:r>
              <a:rPr sz="2400" spc="41" dirty="0"/>
              <a:t>T</a:t>
            </a:r>
            <a:r>
              <a:rPr sz="2400" spc="-56" dirty="0"/>
              <a:t> </a:t>
            </a:r>
            <a:r>
              <a:rPr sz="2400" spc="75" dirty="0"/>
              <a:t>A</a:t>
            </a:r>
            <a:r>
              <a:rPr sz="2400" dirty="0"/>
              <a:t>	</a:t>
            </a:r>
            <a:r>
              <a:rPr sz="2400" spc="41" dirty="0"/>
              <a:t>T</a:t>
            </a:r>
            <a:r>
              <a:rPr sz="2400" spc="-56" dirty="0"/>
              <a:t> </a:t>
            </a:r>
            <a:r>
              <a:rPr sz="2400" spc="120" dirty="0"/>
              <a:t>O</a:t>
            </a:r>
            <a:r>
              <a:rPr sz="2400" dirty="0"/>
              <a:t>	</a:t>
            </a:r>
            <a:r>
              <a:rPr sz="2400" spc="172" dirty="0"/>
              <a:t>S</a:t>
            </a:r>
            <a:r>
              <a:rPr sz="2400" spc="-56" dirty="0"/>
              <a:t> </a:t>
            </a:r>
            <a:r>
              <a:rPr sz="2400" spc="161" dirty="0"/>
              <a:t>U</a:t>
            </a:r>
            <a:r>
              <a:rPr sz="2400" spc="-53" dirty="0"/>
              <a:t> </a:t>
            </a:r>
            <a:r>
              <a:rPr sz="2400" spc="158" dirty="0"/>
              <a:t>V</a:t>
            </a:r>
            <a:r>
              <a:rPr sz="2400" spc="-60" dirty="0"/>
              <a:t> </a:t>
            </a:r>
            <a:r>
              <a:rPr sz="2400" spc="113" dirty="0"/>
              <a:t>A</a:t>
            </a:r>
            <a:r>
              <a:rPr sz="2400" spc="-60" dirty="0"/>
              <a:t> </a:t>
            </a:r>
            <a:r>
              <a:rPr sz="2400" dirty="0"/>
              <a:t>R</a:t>
            </a:r>
            <a:r>
              <a:rPr sz="2400" spc="-53" dirty="0"/>
              <a:t> </a:t>
            </a:r>
            <a:r>
              <a:rPr sz="2400" spc="199" dirty="0"/>
              <a:t>N</a:t>
            </a:r>
            <a:r>
              <a:rPr sz="2400" spc="-56" dirty="0"/>
              <a:t> </a:t>
            </a:r>
            <a:r>
              <a:rPr sz="2400" spc="113" dirty="0"/>
              <a:t>A</a:t>
            </a:r>
            <a:r>
              <a:rPr sz="2400" spc="-60" dirty="0"/>
              <a:t> </a:t>
            </a:r>
            <a:r>
              <a:rPr sz="2400" dirty="0"/>
              <a:t>B</a:t>
            </a:r>
            <a:r>
              <a:rPr sz="2400" spc="-60" dirty="0"/>
              <a:t> </a:t>
            </a:r>
            <a:r>
              <a:rPr sz="2400" dirty="0"/>
              <a:t>H</a:t>
            </a:r>
            <a:r>
              <a:rPr sz="2400" spc="-56" dirty="0"/>
              <a:t> </a:t>
            </a:r>
            <a:r>
              <a:rPr sz="2400" spc="161" dirty="0"/>
              <a:t>Ū</a:t>
            </a:r>
            <a:r>
              <a:rPr sz="2400" spc="-53" dirty="0"/>
              <a:t> </a:t>
            </a:r>
            <a:r>
              <a:rPr sz="2400" spc="199" dirty="0"/>
              <a:t>M</a:t>
            </a:r>
            <a:r>
              <a:rPr sz="2400" spc="-64" dirty="0"/>
              <a:t> </a:t>
            </a:r>
            <a:r>
              <a:rPr sz="2400" spc="-38" dirty="0"/>
              <a:t>I</a:t>
            </a:r>
            <a:endParaRPr sz="2400"/>
          </a:p>
        </p:txBody>
      </p:sp>
      <p:pic>
        <p:nvPicPr>
          <p:cNvPr id="3" name="object 3"/>
          <p:cNvPicPr/>
          <p:nvPr/>
        </p:nvPicPr>
        <p:blipFill>
          <a:blip r:embed="rId2" cstate="print"/>
          <a:stretch>
            <a:fillRect/>
          </a:stretch>
        </p:blipFill>
        <p:spPr>
          <a:xfrm>
            <a:off x="209169" y="805814"/>
            <a:ext cx="6476237" cy="3861054"/>
          </a:xfrm>
          <a:prstGeom prst="rect">
            <a:avLst/>
          </a:prstGeom>
        </p:spPr>
      </p:pic>
      <p:sp>
        <p:nvSpPr>
          <p:cNvPr id="4" name="object 4"/>
          <p:cNvSpPr txBox="1"/>
          <p:nvPr/>
        </p:nvSpPr>
        <p:spPr>
          <a:xfrm>
            <a:off x="6747933" y="1562245"/>
            <a:ext cx="2102507" cy="2072779"/>
          </a:xfrm>
          <a:prstGeom prst="rect">
            <a:avLst/>
          </a:prstGeom>
        </p:spPr>
        <p:txBody>
          <a:bodyPr vert="horz" wrap="square" lIns="0" tIns="9049" rIns="0" bIns="0" rtlCol="0">
            <a:spAutoFit/>
          </a:bodyPr>
          <a:lstStyle/>
          <a:p>
            <a:pPr marL="9525" marR="3810" algn="just">
              <a:lnSpc>
                <a:spcPct val="120100"/>
              </a:lnSpc>
              <a:spcBef>
                <a:spcPts val="71"/>
              </a:spcBef>
              <a:tabLst>
                <a:tab pos="311944" algn="l"/>
              </a:tabLst>
            </a:pPr>
            <a:r>
              <a:rPr b="1" spc="-53" dirty="0" smtClean="0">
                <a:latin typeface="Times New Roman" pitchFamily="18" charset="0"/>
                <a:cs typeface="Times New Roman" pitchFamily="18" charset="0"/>
              </a:rPr>
              <a:t>Early</a:t>
            </a:r>
            <a:r>
              <a:rPr b="1" spc="-8" dirty="0" smtClean="0">
                <a:latin typeface="Times New Roman" pitchFamily="18" charset="0"/>
                <a:cs typeface="Times New Roman" pitchFamily="18" charset="0"/>
              </a:rPr>
              <a:t> </a:t>
            </a:r>
            <a:r>
              <a:rPr b="1" spc="-56" dirty="0" smtClean="0">
                <a:latin typeface="Times New Roman" pitchFamily="18" charset="0"/>
                <a:cs typeface="Times New Roman" pitchFamily="18" charset="0"/>
              </a:rPr>
              <a:t>Buddhist</a:t>
            </a:r>
            <a:r>
              <a:rPr b="1" spc="-34" dirty="0" smtClean="0">
                <a:latin typeface="Times New Roman" pitchFamily="18" charset="0"/>
                <a:cs typeface="Times New Roman" pitchFamily="18" charset="0"/>
              </a:rPr>
              <a:t> </a:t>
            </a:r>
            <a:r>
              <a:rPr b="1" spc="-90" dirty="0" smtClean="0">
                <a:latin typeface="Times New Roman" pitchFamily="18" charset="0"/>
                <a:cs typeface="Times New Roman" pitchFamily="18" charset="0"/>
              </a:rPr>
              <a:t>and</a:t>
            </a:r>
            <a:r>
              <a:rPr b="1" spc="-23" dirty="0" smtClean="0">
                <a:latin typeface="Times New Roman" pitchFamily="18" charset="0"/>
                <a:cs typeface="Times New Roman" pitchFamily="18" charset="0"/>
              </a:rPr>
              <a:t> </a:t>
            </a:r>
            <a:r>
              <a:rPr b="1" spc="-15" dirty="0" smtClean="0">
                <a:latin typeface="Times New Roman" pitchFamily="18" charset="0"/>
                <a:cs typeface="Times New Roman" pitchFamily="18" charset="0"/>
              </a:rPr>
              <a:t>Jain </a:t>
            </a:r>
            <a:r>
              <a:rPr b="1" spc="-38" dirty="0" smtClean="0">
                <a:latin typeface="Times New Roman" pitchFamily="18" charset="0"/>
                <a:cs typeface="Times New Roman" pitchFamily="18" charset="0"/>
              </a:rPr>
              <a:t>literatures</a:t>
            </a:r>
            <a:r>
              <a:rPr b="1" spc="-49" dirty="0" smtClean="0">
                <a:latin typeface="Times New Roman" pitchFamily="18" charset="0"/>
                <a:cs typeface="Times New Roman" pitchFamily="18" charset="0"/>
              </a:rPr>
              <a:t> </a:t>
            </a:r>
            <a:r>
              <a:rPr b="1" spc="-23" dirty="0" smtClean="0">
                <a:latin typeface="Times New Roman" pitchFamily="18" charset="0"/>
                <a:cs typeface="Times New Roman" pitchFamily="18" charset="0"/>
              </a:rPr>
              <a:t>corroborate</a:t>
            </a:r>
            <a:r>
              <a:rPr b="1" spc="-8" dirty="0" smtClean="0">
                <a:latin typeface="Times New Roman" pitchFamily="18" charset="0"/>
                <a:cs typeface="Times New Roman" pitchFamily="18" charset="0"/>
              </a:rPr>
              <a:t> </a:t>
            </a:r>
            <a:r>
              <a:rPr b="1" spc="-68" dirty="0" smtClean="0">
                <a:latin typeface="Times New Roman" pitchFamily="18" charset="0"/>
                <a:cs typeface="Times New Roman" pitchFamily="18" charset="0"/>
              </a:rPr>
              <a:t>this:</a:t>
            </a:r>
            <a:r>
              <a:rPr b="1" spc="-34" dirty="0" smtClean="0">
                <a:latin typeface="Times New Roman" pitchFamily="18" charset="0"/>
                <a:cs typeface="Times New Roman" pitchFamily="18" charset="0"/>
              </a:rPr>
              <a:t> </a:t>
            </a:r>
            <a:r>
              <a:rPr b="1" spc="-38" dirty="0" smtClean="0">
                <a:latin typeface="Times New Roman" pitchFamily="18" charset="0"/>
                <a:cs typeface="Times New Roman" pitchFamily="18" charset="0"/>
              </a:rPr>
              <a:t>a </a:t>
            </a:r>
            <a:r>
              <a:rPr b="1" spc="-109" dirty="0" smtClean="0">
                <a:latin typeface="Times New Roman" pitchFamily="18" charset="0"/>
                <a:cs typeface="Times New Roman" pitchFamily="18" charset="0"/>
              </a:rPr>
              <a:t>Jain</a:t>
            </a:r>
            <a:r>
              <a:rPr b="1" spc="-38" dirty="0" smtClean="0">
                <a:latin typeface="Times New Roman" pitchFamily="18" charset="0"/>
                <a:cs typeface="Times New Roman" pitchFamily="18" charset="0"/>
              </a:rPr>
              <a:t> </a:t>
            </a:r>
            <a:r>
              <a:rPr b="1" spc="-26" dirty="0" smtClean="0">
                <a:latin typeface="Times New Roman" pitchFamily="18" charset="0"/>
                <a:cs typeface="Times New Roman" pitchFamily="18" charset="0"/>
              </a:rPr>
              <a:t>text,</a:t>
            </a:r>
            <a:r>
              <a:rPr b="1" spc="-56" dirty="0" smtClean="0">
                <a:latin typeface="Times New Roman" pitchFamily="18" charset="0"/>
                <a:cs typeface="Times New Roman" pitchFamily="18" charset="0"/>
              </a:rPr>
              <a:t> </a:t>
            </a:r>
            <a:r>
              <a:rPr b="1" spc="-15" dirty="0" smtClean="0">
                <a:latin typeface="Times New Roman" pitchFamily="18" charset="0"/>
                <a:cs typeface="Times New Roman" pitchFamily="18" charset="0"/>
              </a:rPr>
              <a:t>for</a:t>
            </a:r>
            <a:r>
              <a:rPr b="1" spc="-41" dirty="0" smtClean="0">
                <a:latin typeface="Times New Roman" pitchFamily="18" charset="0"/>
                <a:cs typeface="Times New Roman" pitchFamily="18" charset="0"/>
              </a:rPr>
              <a:t> </a:t>
            </a:r>
            <a:r>
              <a:rPr b="1" spc="-56" dirty="0" smtClean="0">
                <a:latin typeface="Times New Roman" pitchFamily="18" charset="0"/>
                <a:cs typeface="Times New Roman" pitchFamily="18" charset="0"/>
              </a:rPr>
              <a:t>instance,</a:t>
            </a:r>
            <a:r>
              <a:rPr b="1" spc="-53" dirty="0" smtClean="0">
                <a:latin typeface="Times New Roman" pitchFamily="18" charset="0"/>
                <a:cs typeface="Times New Roman" pitchFamily="18" charset="0"/>
              </a:rPr>
              <a:t> </a:t>
            </a:r>
            <a:r>
              <a:rPr b="1" spc="-8" dirty="0" smtClean="0">
                <a:latin typeface="Times New Roman" pitchFamily="18" charset="0"/>
                <a:cs typeface="Times New Roman" pitchFamily="18" charset="0"/>
              </a:rPr>
              <a:t>refers</a:t>
            </a:r>
            <a:r>
              <a:rPr lang="en-IN" b="1" spc="-8" dirty="0" smtClean="0">
                <a:latin typeface="Times New Roman" pitchFamily="18" charset="0"/>
                <a:cs typeface="Times New Roman" pitchFamily="18" charset="0"/>
              </a:rPr>
              <a:t> </a:t>
            </a:r>
            <a:r>
              <a:rPr b="1" dirty="0" smtClean="0">
                <a:latin typeface="Times New Roman" pitchFamily="18" charset="0"/>
                <a:cs typeface="Times New Roman" pitchFamily="18" charset="0"/>
              </a:rPr>
              <a:t>to</a:t>
            </a:r>
            <a:r>
              <a:rPr b="1" spc="-15" dirty="0" smtClean="0">
                <a:latin typeface="Times New Roman" pitchFamily="18" charset="0"/>
                <a:cs typeface="Times New Roman" pitchFamily="18" charset="0"/>
              </a:rPr>
              <a:t> </a:t>
            </a:r>
            <a:r>
              <a:rPr b="1" spc="-131" dirty="0" smtClean="0">
                <a:latin typeface="Times New Roman" pitchFamily="18" charset="0"/>
                <a:cs typeface="Times New Roman" pitchFamily="18" charset="0"/>
              </a:rPr>
              <a:t>a</a:t>
            </a:r>
            <a:r>
              <a:rPr b="1" spc="-15" dirty="0" smtClean="0">
                <a:latin typeface="Times New Roman" pitchFamily="18" charset="0"/>
                <a:cs typeface="Times New Roman" pitchFamily="18" charset="0"/>
              </a:rPr>
              <a:t> </a:t>
            </a:r>
            <a:r>
              <a:rPr b="1" spc="-71" dirty="0" smtClean="0">
                <a:latin typeface="Times New Roman" pitchFamily="18" charset="0"/>
                <a:cs typeface="Times New Roman" pitchFamily="18" charset="0"/>
              </a:rPr>
              <a:t>merchant,</a:t>
            </a:r>
            <a:r>
              <a:rPr b="1" spc="-23" dirty="0" smtClean="0">
                <a:latin typeface="Times New Roman" pitchFamily="18" charset="0"/>
                <a:cs typeface="Times New Roman" pitchFamily="18" charset="0"/>
              </a:rPr>
              <a:t> </a:t>
            </a:r>
            <a:r>
              <a:rPr b="1" spc="-64" dirty="0" err="1" smtClean="0">
                <a:latin typeface="Times New Roman" pitchFamily="18" charset="0"/>
                <a:cs typeface="Times New Roman" pitchFamily="18" charset="0"/>
              </a:rPr>
              <a:t>Nāgadatta</a:t>
            </a:r>
            <a:r>
              <a:rPr b="1" spc="-64" dirty="0" smtClean="0">
                <a:latin typeface="Times New Roman" pitchFamily="18" charset="0"/>
                <a:cs typeface="Times New Roman" pitchFamily="18" charset="0"/>
              </a:rPr>
              <a:t>, </a:t>
            </a:r>
            <a:r>
              <a:rPr b="1" spc="-19" dirty="0" smtClean="0">
                <a:latin typeface="Times New Roman" pitchFamily="18" charset="0"/>
                <a:cs typeface="Times New Roman" pitchFamily="18" charset="0"/>
              </a:rPr>
              <a:t>who</a:t>
            </a:r>
            <a:r>
              <a:rPr b="1" spc="-30" dirty="0" smtClean="0">
                <a:latin typeface="Times New Roman" pitchFamily="18" charset="0"/>
                <a:cs typeface="Times New Roman" pitchFamily="18" charset="0"/>
              </a:rPr>
              <a:t> </a:t>
            </a:r>
            <a:r>
              <a:rPr b="1" spc="-56" dirty="0" smtClean="0">
                <a:latin typeface="Times New Roman" pitchFamily="18" charset="0"/>
                <a:cs typeface="Times New Roman" pitchFamily="18" charset="0"/>
              </a:rPr>
              <a:t>travelled</a:t>
            </a:r>
            <a:r>
              <a:rPr lang="en-IN" b="1" spc="-26" dirty="0">
                <a:latin typeface="Times New Roman" pitchFamily="18" charset="0"/>
                <a:cs typeface="Times New Roman" pitchFamily="18" charset="0"/>
              </a:rPr>
              <a:t> </a:t>
            </a:r>
            <a:r>
              <a:rPr b="1" spc="-19" dirty="0" smtClean="0">
                <a:latin typeface="Times New Roman" pitchFamily="18" charset="0"/>
                <a:cs typeface="Times New Roman" pitchFamily="18" charset="0"/>
              </a:rPr>
              <a:t>to</a:t>
            </a:r>
            <a:r>
              <a:rPr lang="en-IN" b="1" spc="-19" dirty="0" smtClean="0">
                <a:latin typeface="Times New Roman" pitchFamily="18" charset="0"/>
                <a:cs typeface="Times New Roman" pitchFamily="18" charset="0"/>
              </a:rPr>
              <a:t> </a:t>
            </a:r>
            <a:r>
              <a:rPr b="1" spc="-75" dirty="0" err="1" smtClean="0">
                <a:latin typeface="Times New Roman" pitchFamily="18" charset="0"/>
                <a:cs typeface="Times New Roman" pitchFamily="18" charset="0"/>
              </a:rPr>
              <a:t>Suvarnabhūmi</a:t>
            </a:r>
            <a:r>
              <a:rPr b="1" spc="-23" dirty="0" smtClean="0">
                <a:latin typeface="Times New Roman" pitchFamily="18" charset="0"/>
                <a:cs typeface="Times New Roman" pitchFamily="18" charset="0"/>
              </a:rPr>
              <a:t> </a:t>
            </a:r>
            <a:r>
              <a:rPr b="1" spc="-105" dirty="0" smtClean="0">
                <a:latin typeface="Times New Roman" pitchFamily="18" charset="0"/>
                <a:cs typeface="Times New Roman" pitchFamily="18" charset="0"/>
              </a:rPr>
              <a:t>(a</a:t>
            </a:r>
            <a:r>
              <a:rPr b="1" spc="-23" dirty="0" smtClean="0">
                <a:latin typeface="Times New Roman" pitchFamily="18" charset="0"/>
                <a:cs typeface="Times New Roman" pitchFamily="18" charset="0"/>
              </a:rPr>
              <a:t> </a:t>
            </a:r>
            <a:r>
              <a:rPr b="1" spc="-53" dirty="0" smtClean="0">
                <a:latin typeface="Times New Roman" pitchFamily="18" charset="0"/>
                <a:cs typeface="Times New Roman" pitchFamily="18" charset="0"/>
              </a:rPr>
              <a:t>reference</a:t>
            </a:r>
            <a:r>
              <a:rPr b="1" spc="-49" dirty="0" smtClean="0">
                <a:latin typeface="Times New Roman" pitchFamily="18" charset="0"/>
                <a:cs typeface="Times New Roman" pitchFamily="18" charset="0"/>
              </a:rPr>
              <a:t> </a:t>
            </a:r>
            <a:r>
              <a:rPr b="1" spc="-19" dirty="0" smtClean="0">
                <a:latin typeface="Times New Roman" pitchFamily="18" charset="0"/>
                <a:cs typeface="Times New Roman" pitchFamily="18" charset="0"/>
              </a:rPr>
              <a:t>to</a:t>
            </a:r>
            <a:r>
              <a:rPr lang="en-IN" b="1" spc="-19" dirty="0" smtClean="0">
                <a:latin typeface="Times New Roman" pitchFamily="18" charset="0"/>
                <a:cs typeface="Times New Roman" pitchFamily="18" charset="0"/>
              </a:rPr>
              <a:t> </a:t>
            </a:r>
            <a:r>
              <a:rPr b="1" spc="-71" dirty="0" smtClean="0">
                <a:latin typeface="Times New Roman" pitchFamily="18" charset="0"/>
                <a:cs typeface="Times New Roman" pitchFamily="18" charset="0"/>
              </a:rPr>
              <a:t>Sumatra)</a:t>
            </a:r>
            <a:r>
              <a:rPr b="1" spc="-38" dirty="0" smtClean="0">
                <a:latin typeface="Times New Roman" pitchFamily="18" charset="0"/>
                <a:cs typeface="Times New Roman" pitchFamily="18" charset="0"/>
              </a:rPr>
              <a:t> </a:t>
            </a:r>
            <a:r>
              <a:rPr b="1" spc="-15" dirty="0" smtClean="0">
                <a:latin typeface="Times New Roman" pitchFamily="18" charset="0"/>
                <a:cs typeface="Times New Roman" pitchFamily="18" charset="0"/>
              </a:rPr>
              <a:t>with</a:t>
            </a:r>
            <a:r>
              <a:rPr b="1" spc="-53" dirty="0" smtClean="0">
                <a:latin typeface="Times New Roman" pitchFamily="18" charset="0"/>
                <a:cs typeface="Times New Roman" pitchFamily="18" charset="0"/>
              </a:rPr>
              <a:t> </a:t>
            </a:r>
            <a:r>
              <a:rPr b="1" spc="-71" dirty="0" smtClean="0">
                <a:latin typeface="Times New Roman" pitchFamily="18" charset="0"/>
                <a:cs typeface="Times New Roman" pitchFamily="18" charset="0"/>
              </a:rPr>
              <a:t>five</a:t>
            </a:r>
            <a:r>
              <a:rPr b="1" spc="-53" dirty="0" smtClean="0">
                <a:latin typeface="Times New Roman" pitchFamily="18" charset="0"/>
                <a:cs typeface="Times New Roman" pitchFamily="18" charset="0"/>
              </a:rPr>
              <a:t> </a:t>
            </a:r>
            <a:r>
              <a:rPr b="1" spc="-8" dirty="0" smtClean="0">
                <a:latin typeface="Times New Roman" pitchFamily="18" charset="0"/>
                <a:cs typeface="Times New Roman" pitchFamily="18" charset="0"/>
              </a:rPr>
              <a:t>hundred</a:t>
            </a:r>
            <a:endParaRPr b="1" dirty="0" smtClean="0">
              <a:latin typeface="Times New Roman" pitchFamily="18" charset="0"/>
              <a:cs typeface="Times New Roman" pitchFamily="18" charset="0"/>
            </a:endParaRPr>
          </a:p>
          <a:p>
            <a:pPr algn="just">
              <a:spcBef>
                <a:spcPts val="293"/>
              </a:spcBef>
            </a:pPr>
            <a:r>
              <a:rPr b="1" spc="-64" dirty="0" smtClean="0">
                <a:latin typeface="Times New Roman" pitchFamily="18" charset="0"/>
                <a:cs typeface="Times New Roman" pitchFamily="18" charset="0"/>
              </a:rPr>
              <a:t>ships</a:t>
            </a:r>
            <a:r>
              <a:rPr b="1" spc="-45" dirty="0" smtClean="0">
                <a:latin typeface="Times New Roman" pitchFamily="18" charset="0"/>
                <a:cs typeface="Times New Roman" pitchFamily="18" charset="0"/>
              </a:rPr>
              <a:t> </a:t>
            </a:r>
            <a:r>
              <a:rPr b="1" dirty="0" smtClean="0">
                <a:latin typeface="Times New Roman" pitchFamily="18" charset="0"/>
                <a:cs typeface="Times New Roman" pitchFamily="18" charset="0"/>
              </a:rPr>
              <a:t>to</a:t>
            </a:r>
            <a:r>
              <a:rPr b="1" spc="-34" dirty="0" smtClean="0">
                <a:latin typeface="Times New Roman" pitchFamily="18" charset="0"/>
                <a:cs typeface="Times New Roman" pitchFamily="18" charset="0"/>
              </a:rPr>
              <a:t> </a:t>
            </a:r>
            <a:r>
              <a:rPr b="1" spc="-38" dirty="0" smtClean="0">
                <a:latin typeface="Times New Roman" pitchFamily="18" charset="0"/>
                <a:cs typeface="Times New Roman" pitchFamily="18" charset="0"/>
              </a:rPr>
              <a:t>conduct </a:t>
            </a:r>
            <a:r>
              <a:rPr b="1" spc="-8" dirty="0" smtClean="0">
                <a:latin typeface="Times New Roman" pitchFamily="18" charset="0"/>
                <a:cs typeface="Times New Roman" pitchFamily="18" charset="0"/>
              </a:rPr>
              <a:t>trade.</a:t>
            </a:r>
            <a:endParaRPr b="1"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109</a:t>
            </a:fld>
            <a:endParaRPr lang="en"/>
          </a:p>
        </p:txBody>
      </p:sp>
    </p:spTree>
    <p:extLst>
      <p:ext uri="{BB962C8B-B14F-4D97-AF65-F5344CB8AC3E}">
        <p14:creationId xmlns:p14="http://schemas.microsoft.com/office/powerpoint/2010/main" xmlns="" val="1347986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84" y="691116"/>
            <a:ext cx="8229600" cy="857250"/>
          </a:xfrm>
        </p:spPr>
        <p:txBody>
          <a:bodyPr>
            <a:noAutofit/>
          </a:bodyPr>
          <a:lstStyle/>
          <a:p>
            <a:r>
              <a:rPr lang="en-IN" sz="2000" dirty="0">
                <a:solidFill>
                  <a:srgbClr val="FF0000"/>
                </a:solidFill>
                <a:latin typeface="Times New Roman" pitchFamily="18" charset="0"/>
                <a:cs typeface="Times New Roman" pitchFamily="18" charset="0"/>
              </a:rPr>
              <a:t>An ecosystem for Sanskrit Language Processing</a:t>
            </a:r>
          </a:p>
        </p:txBody>
      </p:sp>
      <p:sp>
        <p:nvSpPr>
          <p:cNvPr id="3" name="Content Placeholder 2"/>
          <p:cNvSpPr>
            <a:spLocks noGrp="1"/>
          </p:cNvSpPr>
          <p:nvPr>
            <p:ph idx="1"/>
          </p:nvPr>
        </p:nvSpPr>
        <p:spPr>
          <a:xfrm>
            <a:off x="296737" y="1446029"/>
            <a:ext cx="4073244" cy="2211572"/>
          </a:xfrm>
        </p:spPr>
        <p:txBody>
          <a:bodyPr>
            <a:normAutofit/>
          </a:bodyPr>
          <a:lstStyle/>
          <a:p>
            <a:pPr algn="just"/>
            <a:r>
              <a:rPr lang="en-IN" sz="1600" dirty="0">
                <a:latin typeface="Times New Roman" pitchFamily="18" charset="0"/>
                <a:cs typeface="Times New Roman" pitchFamily="18" charset="0"/>
              </a:rPr>
              <a:t>By the turn of the century, the Ministry of Communication and Information Technology, Government of India set up the Technology </a:t>
            </a:r>
            <a:r>
              <a:rPr lang="en-IN" sz="1600" dirty="0" smtClean="0">
                <a:latin typeface="Times New Roman" pitchFamily="18" charset="0"/>
                <a:cs typeface="Times New Roman" pitchFamily="18" charset="0"/>
              </a:rPr>
              <a:t>Development </a:t>
            </a:r>
            <a:r>
              <a:rPr lang="en-IN" sz="1600" dirty="0">
                <a:latin typeface="Times New Roman" pitchFamily="18" charset="0"/>
                <a:cs typeface="Times New Roman" pitchFamily="18" charset="0"/>
              </a:rPr>
              <a:t>for Indian Languages </a:t>
            </a:r>
            <a:r>
              <a:rPr lang="en-IN" sz="1600" dirty="0" smtClean="0">
                <a:latin typeface="Times New Roman" pitchFamily="18" charset="0"/>
                <a:cs typeface="Times New Roman" pitchFamily="18" charset="0"/>
              </a:rPr>
              <a:t>program.</a:t>
            </a:r>
          </a:p>
          <a:p>
            <a:pPr algn="just"/>
            <a:r>
              <a:rPr lang="en-IN" sz="1600" dirty="0">
                <a:latin typeface="Times New Roman" pitchFamily="18" charset="0"/>
                <a:cs typeface="Times New Roman" pitchFamily="18" charset="0"/>
                <a:hlinkClick r:id="rId2"/>
              </a:rPr>
              <a:t>https://tdil-dc.in</a:t>
            </a:r>
            <a:r>
              <a:rPr lang="en-IN" sz="1600" dirty="0" smtClean="0">
                <a:latin typeface="Times New Roman" pitchFamily="18" charset="0"/>
                <a:cs typeface="Times New Roman" pitchFamily="18" charset="0"/>
                <a:hlinkClick r:id="rId2"/>
              </a:rPr>
              <a:t>/--</a:t>
            </a:r>
            <a:r>
              <a:rPr lang="en-IN" sz="1600" dirty="0" smtClean="0">
                <a:latin typeface="Times New Roman" pitchFamily="18" charset="0"/>
                <a:cs typeface="Times New Roman" pitchFamily="18" charset="0"/>
              </a:rPr>
              <a:t> </a:t>
            </a:r>
            <a:r>
              <a:rPr lang="en-IN" sz="1600" dirty="0">
                <a:latin typeface="Times New Roman" pitchFamily="18" charset="0"/>
                <a:cs typeface="Times New Roman" pitchFamily="18" charset="0"/>
              </a:rPr>
              <a:t>Technology Development for Indian Languages</a:t>
            </a:r>
            <a:endParaRPr lang="en-IN" sz="1600" dirty="0" smtClean="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28130" y="3585798"/>
            <a:ext cx="2068830" cy="6634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572000" y="1488559"/>
            <a:ext cx="4358640" cy="36549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0" y="4422908"/>
            <a:ext cx="4572000" cy="523220"/>
          </a:xfrm>
          <a:prstGeom prst="rect">
            <a:avLst/>
          </a:prstGeom>
        </p:spPr>
        <p:txBody>
          <a:bodyPr>
            <a:spAutoFit/>
          </a:bodyPr>
          <a:lstStyle/>
          <a:p>
            <a:pPr algn="ctr"/>
            <a:r>
              <a:rPr lang="en-IN" dirty="0">
                <a:solidFill>
                  <a:srgbClr val="FF0000"/>
                </a:solidFill>
              </a:rPr>
              <a:t>Ministry of Electronics &amp; Information Technology, </a:t>
            </a:r>
            <a:r>
              <a:rPr lang="en-IN" dirty="0" err="1">
                <a:solidFill>
                  <a:srgbClr val="FF0000"/>
                </a:solidFill>
              </a:rPr>
              <a:t>MeitY</a:t>
            </a:r>
            <a:r>
              <a:rPr lang="en-IN" dirty="0">
                <a:solidFill>
                  <a:srgbClr val="FF0000"/>
                </a:solidFill>
              </a:rPr>
              <a:t>, Govt. Of India</a:t>
            </a:r>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a:t>
            </a:fld>
            <a:endParaRPr lang="en"/>
          </a:p>
        </p:txBody>
      </p:sp>
    </p:spTree>
    <p:extLst>
      <p:ext uri="{BB962C8B-B14F-4D97-AF65-F5344CB8AC3E}">
        <p14:creationId xmlns:p14="http://schemas.microsoft.com/office/powerpoint/2010/main" xmlns="" val="174054361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 y="0"/>
            <a:ext cx="6086474" cy="4800600"/>
          </a:xfrm>
          <a:prstGeom prst="rect">
            <a:avLst/>
          </a:prstGeom>
        </p:spPr>
      </p:pic>
      <p:sp>
        <p:nvSpPr>
          <p:cNvPr id="3" name="object 3"/>
          <p:cNvSpPr txBox="1"/>
          <p:nvPr/>
        </p:nvSpPr>
        <p:spPr>
          <a:xfrm>
            <a:off x="6229498" y="2275564"/>
            <a:ext cx="2709333" cy="2336409"/>
          </a:xfrm>
          <a:prstGeom prst="rect">
            <a:avLst/>
          </a:prstGeom>
        </p:spPr>
        <p:txBody>
          <a:bodyPr vert="horz" wrap="square" lIns="0" tIns="9525" rIns="0" bIns="0" rtlCol="0">
            <a:spAutoFit/>
          </a:bodyPr>
          <a:lstStyle/>
          <a:p>
            <a:pPr marL="9525" marR="403384" algn="just">
              <a:lnSpc>
                <a:spcPct val="120000"/>
              </a:lnSpc>
              <a:spcBef>
                <a:spcPts val="75"/>
              </a:spcBef>
              <a:tabLst>
                <a:tab pos="180499" algn="l"/>
              </a:tabLst>
            </a:pPr>
            <a:r>
              <a:rPr spc="-38" dirty="0">
                <a:latin typeface="Times New Roman" pitchFamily="18" charset="0"/>
                <a:cs typeface="Times New Roman" pitchFamily="18" charset="0"/>
              </a:rPr>
              <a:t>Chinese</a:t>
            </a:r>
            <a:r>
              <a:rPr spc="-41" dirty="0">
                <a:latin typeface="Times New Roman" pitchFamily="18" charset="0"/>
                <a:cs typeface="Times New Roman" pitchFamily="18" charset="0"/>
              </a:rPr>
              <a:t> </a:t>
            </a:r>
            <a:r>
              <a:rPr spc="-34" dirty="0">
                <a:latin typeface="Times New Roman" pitchFamily="18" charset="0"/>
                <a:cs typeface="Times New Roman" pitchFamily="18" charset="0"/>
              </a:rPr>
              <a:t>historical</a:t>
            </a:r>
            <a:r>
              <a:rPr spc="-19" dirty="0">
                <a:latin typeface="Times New Roman" pitchFamily="18" charset="0"/>
                <a:cs typeface="Times New Roman" pitchFamily="18" charset="0"/>
              </a:rPr>
              <a:t> </a:t>
            </a:r>
            <a:r>
              <a:rPr spc="-38" dirty="0">
                <a:latin typeface="Times New Roman" pitchFamily="18" charset="0"/>
                <a:cs typeface="Times New Roman" pitchFamily="18" charset="0"/>
              </a:rPr>
              <a:t>sources </a:t>
            </a:r>
            <a:r>
              <a:rPr spc="-45" dirty="0">
                <a:latin typeface="Times New Roman" pitchFamily="18" charset="0"/>
                <a:cs typeface="Times New Roman" pitchFamily="18" charset="0"/>
              </a:rPr>
              <a:t>refer</a:t>
            </a:r>
            <a:r>
              <a:rPr spc="-34" dirty="0">
                <a:latin typeface="Times New Roman" pitchFamily="18" charset="0"/>
                <a:cs typeface="Times New Roman" pitchFamily="18" charset="0"/>
              </a:rPr>
              <a:t> </a:t>
            </a:r>
            <a:r>
              <a:rPr dirty="0">
                <a:latin typeface="Times New Roman" pitchFamily="18" charset="0"/>
                <a:cs typeface="Times New Roman" pitchFamily="18" charset="0"/>
              </a:rPr>
              <a:t>to</a:t>
            </a:r>
            <a:r>
              <a:rPr spc="-15" dirty="0">
                <a:latin typeface="Times New Roman" pitchFamily="18" charset="0"/>
                <a:cs typeface="Times New Roman" pitchFamily="18" charset="0"/>
              </a:rPr>
              <a:t> </a:t>
            </a:r>
            <a:r>
              <a:rPr spc="-49" dirty="0">
                <a:latin typeface="Times New Roman" pitchFamily="18" charset="0"/>
                <a:cs typeface="Times New Roman" pitchFamily="18" charset="0"/>
              </a:rPr>
              <a:t>maritime</a:t>
            </a:r>
            <a:r>
              <a:rPr spc="-15" dirty="0">
                <a:latin typeface="Times New Roman" pitchFamily="18" charset="0"/>
                <a:cs typeface="Times New Roman" pitchFamily="18" charset="0"/>
              </a:rPr>
              <a:t> </a:t>
            </a:r>
            <a:r>
              <a:rPr spc="-8" dirty="0" smtClean="0">
                <a:latin typeface="Times New Roman" pitchFamily="18" charset="0"/>
                <a:cs typeface="Times New Roman" pitchFamily="18" charset="0"/>
              </a:rPr>
              <a:t>traders</a:t>
            </a:r>
            <a:r>
              <a:rPr lang="en-IN" spc="-8" dirty="0" smtClean="0">
                <a:latin typeface="Times New Roman" pitchFamily="18" charset="0"/>
                <a:cs typeface="Times New Roman" pitchFamily="18" charset="0"/>
              </a:rPr>
              <a:t> </a:t>
            </a:r>
            <a:r>
              <a:rPr spc="-71" dirty="0" smtClean="0">
                <a:latin typeface="Times New Roman" pitchFamily="18" charset="0"/>
                <a:cs typeface="Times New Roman" pitchFamily="18" charset="0"/>
              </a:rPr>
              <a:t>bringing</a:t>
            </a:r>
            <a:r>
              <a:rPr spc="-23" dirty="0" smtClean="0">
                <a:latin typeface="Times New Roman" pitchFamily="18" charset="0"/>
                <a:cs typeface="Times New Roman" pitchFamily="18" charset="0"/>
              </a:rPr>
              <a:t> </a:t>
            </a:r>
            <a:r>
              <a:rPr spc="-60" dirty="0">
                <a:latin typeface="Times New Roman" pitchFamily="18" charset="0"/>
                <a:cs typeface="Times New Roman" pitchFamily="18" charset="0"/>
              </a:rPr>
              <a:t>indian</a:t>
            </a:r>
            <a:r>
              <a:rPr spc="-23" dirty="0">
                <a:latin typeface="Times New Roman" pitchFamily="18" charset="0"/>
                <a:cs typeface="Times New Roman" pitchFamily="18" charset="0"/>
              </a:rPr>
              <a:t> </a:t>
            </a:r>
            <a:r>
              <a:rPr spc="-38" dirty="0">
                <a:latin typeface="Times New Roman" pitchFamily="18" charset="0"/>
                <a:cs typeface="Times New Roman" pitchFamily="18" charset="0"/>
              </a:rPr>
              <a:t>products</a:t>
            </a:r>
            <a:r>
              <a:rPr spc="-34" dirty="0">
                <a:latin typeface="Times New Roman" pitchFamily="18" charset="0"/>
                <a:cs typeface="Times New Roman" pitchFamily="18" charset="0"/>
              </a:rPr>
              <a:t> </a:t>
            </a:r>
            <a:r>
              <a:rPr dirty="0">
                <a:latin typeface="Times New Roman" pitchFamily="18" charset="0"/>
                <a:cs typeface="Times New Roman" pitchFamily="18" charset="0"/>
              </a:rPr>
              <a:t>to</a:t>
            </a:r>
            <a:r>
              <a:rPr spc="-23" dirty="0">
                <a:latin typeface="Times New Roman" pitchFamily="18" charset="0"/>
                <a:cs typeface="Times New Roman" pitchFamily="18" charset="0"/>
              </a:rPr>
              <a:t> </a:t>
            </a:r>
            <a:r>
              <a:rPr spc="-64" dirty="0">
                <a:latin typeface="Times New Roman" pitchFamily="18" charset="0"/>
                <a:cs typeface="Times New Roman" pitchFamily="18" charset="0"/>
              </a:rPr>
              <a:t>china</a:t>
            </a:r>
            <a:r>
              <a:rPr spc="-26" dirty="0">
                <a:latin typeface="Times New Roman" pitchFamily="18" charset="0"/>
                <a:cs typeface="Times New Roman" pitchFamily="18" charset="0"/>
              </a:rPr>
              <a:t> </a:t>
            </a:r>
            <a:r>
              <a:rPr spc="-19" dirty="0" smtClean="0">
                <a:latin typeface="Times New Roman" pitchFamily="18" charset="0"/>
                <a:cs typeface="Times New Roman" pitchFamily="18" charset="0"/>
              </a:rPr>
              <a:t>as</a:t>
            </a:r>
            <a:r>
              <a:rPr lang="en-IN" spc="-19" dirty="0" smtClean="0">
                <a:latin typeface="Times New Roman" pitchFamily="18" charset="0"/>
                <a:cs typeface="Times New Roman" pitchFamily="18" charset="0"/>
              </a:rPr>
              <a:t> </a:t>
            </a:r>
            <a:r>
              <a:rPr spc="-64" dirty="0" smtClean="0">
                <a:latin typeface="Times New Roman" pitchFamily="18" charset="0"/>
                <a:cs typeface="Times New Roman" pitchFamily="18" charset="0"/>
              </a:rPr>
              <a:t>far</a:t>
            </a:r>
            <a:r>
              <a:rPr spc="-41" dirty="0" smtClean="0">
                <a:latin typeface="Times New Roman" pitchFamily="18" charset="0"/>
                <a:cs typeface="Times New Roman" pitchFamily="18" charset="0"/>
              </a:rPr>
              <a:t> </a:t>
            </a:r>
            <a:r>
              <a:rPr spc="-71" dirty="0">
                <a:latin typeface="Times New Roman" pitchFamily="18" charset="0"/>
                <a:cs typeface="Times New Roman" pitchFamily="18" charset="0"/>
              </a:rPr>
              <a:t>back</a:t>
            </a:r>
            <a:r>
              <a:rPr spc="-15" dirty="0">
                <a:latin typeface="Times New Roman" pitchFamily="18" charset="0"/>
                <a:cs typeface="Times New Roman" pitchFamily="18" charset="0"/>
              </a:rPr>
              <a:t> </a:t>
            </a:r>
            <a:r>
              <a:rPr spc="-105" dirty="0">
                <a:latin typeface="Times New Roman" pitchFamily="18" charset="0"/>
                <a:cs typeface="Times New Roman" pitchFamily="18" charset="0"/>
              </a:rPr>
              <a:t>as</a:t>
            </a:r>
            <a:r>
              <a:rPr spc="-34" dirty="0">
                <a:latin typeface="Times New Roman" pitchFamily="18" charset="0"/>
                <a:cs typeface="Times New Roman" pitchFamily="18" charset="0"/>
              </a:rPr>
              <a:t> </a:t>
            </a:r>
            <a:r>
              <a:rPr spc="-45" dirty="0">
                <a:latin typeface="Times New Roman" pitchFamily="18" charset="0"/>
                <a:cs typeface="Times New Roman" pitchFamily="18" charset="0"/>
              </a:rPr>
              <a:t>the</a:t>
            </a:r>
            <a:r>
              <a:rPr spc="-49" dirty="0">
                <a:latin typeface="Times New Roman" pitchFamily="18" charset="0"/>
                <a:cs typeface="Times New Roman" pitchFamily="18" charset="0"/>
              </a:rPr>
              <a:t> </a:t>
            </a:r>
            <a:r>
              <a:rPr spc="-34" dirty="0">
                <a:latin typeface="Times New Roman" pitchFamily="18" charset="0"/>
                <a:cs typeface="Times New Roman" pitchFamily="18" charset="0"/>
              </a:rPr>
              <a:t>7th </a:t>
            </a:r>
            <a:r>
              <a:rPr lang="en-IN" spc="-8" dirty="0" err="1">
                <a:latin typeface="Times New Roman" pitchFamily="18" charset="0"/>
                <a:cs typeface="Times New Roman" pitchFamily="18" charset="0"/>
              </a:rPr>
              <a:t>C</a:t>
            </a:r>
            <a:r>
              <a:rPr spc="-8" dirty="0" err="1" smtClean="0">
                <a:latin typeface="Times New Roman" pitchFamily="18" charset="0"/>
                <a:cs typeface="Times New Roman" pitchFamily="18" charset="0"/>
              </a:rPr>
              <a:t>entur</a:t>
            </a:r>
            <a:r>
              <a:rPr lang="en-IN" spc="-8" dirty="0" smtClean="0">
                <a:latin typeface="Times New Roman" pitchFamily="18" charset="0"/>
                <a:cs typeface="Times New Roman" pitchFamily="18" charset="0"/>
              </a:rPr>
              <a:t>y </a:t>
            </a:r>
            <a:r>
              <a:rPr lang="en-IN" spc="-64" dirty="0" smtClean="0">
                <a:latin typeface="Times New Roman" pitchFamily="18" charset="0"/>
                <a:cs typeface="Times New Roman" pitchFamily="18" charset="0"/>
              </a:rPr>
              <a:t>BCE</a:t>
            </a:r>
            <a:r>
              <a:rPr spc="-64" dirty="0" smtClean="0">
                <a:latin typeface="Times New Roman" pitchFamily="18" charset="0"/>
                <a:cs typeface="Times New Roman" pitchFamily="18" charset="0"/>
              </a:rPr>
              <a:t>.</a:t>
            </a:r>
            <a:r>
              <a:rPr spc="-23" dirty="0" smtClean="0">
                <a:latin typeface="Times New Roman" pitchFamily="18" charset="0"/>
                <a:cs typeface="Times New Roman" pitchFamily="18" charset="0"/>
              </a:rPr>
              <a:t> </a:t>
            </a:r>
            <a:r>
              <a:rPr spc="-94" dirty="0">
                <a:latin typeface="Times New Roman" pitchFamily="18" charset="0"/>
                <a:cs typeface="Times New Roman" pitchFamily="18" charset="0"/>
              </a:rPr>
              <a:t>glass</a:t>
            </a:r>
            <a:r>
              <a:rPr spc="-23" dirty="0">
                <a:latin typeface="Times New Roman" pitchFamily="18" charset="0"/>
                <a:cs typeface="Times New Roman" pitchFamily="18" charset="0"/>
              </a:rPr>
              <a:t> </a:t>
            </a:r>
            <a:r>
              <a:rPr spc="-86" dirty="0">
                <a:latin typeface="Times New Roman" pitchFamily="18" charset="0"/>
                <a:cs typeface="Times New Roman" pitchFamily="18" charset="0"/>
              </a:rPr>
              <a:t>beads</a:t>
            </a:r>
            <a:r>
              <a:rPr spc="-15" dirty="0">
                <a:latin typeface="Times New Roman" pitchFamily="18" charset="0"/>
                <a:cs typeface="Times New Roman" pitchFamily="18" charset="0"/>
              </a:rPr>
              <a:t> </a:t>
            </a:r>
            <a:r>
              <a:rPr spc="-90" dirty="0">
                <a:latin typeface="Times New Roman" pitchFamily="18" charset="0"/>
                <a:cs typeface="Times New Roman" pitchFamily="18" charset="0"/>
              </a:rPr>
              <a:t>and</a:t>
            </a:r>
            <a:r>
              <a:rPr spc="-26" dirty="0">
                <a:latin typeface="Times New Roman" pitchFamily="18" charset="0"/>
                <a:cs typeface="Times New Roman" pitchFamily="18" charset="0"/>
              </a:rPr>
              <a:t> </a:t>
            </a:r>
            <a:r>
              <a:rPr spc="-8" dirty="0">
                <a:latin typeface="Times New Roman" pitchFamily="18" charset="0"/>
                <a:cs typeface="Times New Roman" pitchFamily="18" charset="0"/>
              </a:rPr>
              <a:t>bangles </a:t>
            </a:r>
            <a:r>
              <a:rPr spc="-64" dirty="0">
                <a:latin typeface="Times New Roman" pitchFamily="18" charset="0"/>
                <a:cs typeface="Times New Roman" pitchFamily="18" charset="0"/>
              </a:rPr>
              <a:t>found</a:t>
            </a:r>
            <a:r>
              <a:rPr spc="-34" dirty="0">
                <a:latin typeface="Times New Roman" pitchFamily="18" charset="0"/>
                <a:cs typeface="Times New Roman" pitchFamily="18" charset="0"/>
              </a:rPr>
              <a:t> </a:t>
            </a:r>
            <a:r>
              <a:rPr spc="-26" dirty="0">
                <a:latin typeface="Times New Roman" pitchFamily="18" charset="0"/>
                <a:cs typeface="Times New Roman" pitchFamily="18" charset="0"/>
              </a:rPr>
              <a:t>in</a:t>
            </a:r>
            <a:r>
              <a:rPr spc="-34" dirty="0">
                <a:latin typeface="Times New Roman" pitchFamily="18" charset="0"/>
                <a:cs typeface="Times New Roman" pitchFamily="18" charset="0"/>
              </a:rPr>
              <a:t> </a:t>
            </a:r>
            <a:r>
              <a:rPr spc="-45" dirty="0">
                <a:latin typeface="Times New Roman" pitchFamily="18" charset="0"/>
                <a:cs typeface="Times New Roman" pitchFamily="18" charset="0"/>
              </a:rPr>
              <a:t>the </a:t>
            </a:r>
            <a:r>
              <a:rPr spc="-101" dirty="0">
                <a:latin typeface="Times New Roman" pitchFamily="18" charset="0"/>
                <a:cs typeface="Times New Roman" pitchFamily="18" charset="0"/>
              </a:rPr>
              <a:t>malay</a:t>
            </a:r>
            <a:r>
              <a:rPr spc="-15" dirty="0">
                <a:latin typeface="Times New Roman" pitchFamily="18" charset="0"/>
                <a:cs typeface="Times New Roman" pitchFamily="18" charset="0"/>
              </a:rPr>
              <a:t> </a:t>
            </a:r>
            <a:r>
              <a:rPr spc="-68" dirty="0">
                <a:latin typeface="Times New Roman" pitchFamily="18" charset="0"/>
                <a:cs typeface="Times New Roman" pitchFamily="18" charset="0"/>
              </a:rPr>
              <a:t>peninsula,</a:t>
            </a:r>
            <a:r>
              <a:rPr spc="-45" dirty="0">
                <a:latin typeface="Times New Roman" pitchFamily="18" charset="0"/>
                <a:cs typeface="Times New Roman" pitchFamily="18" charset="0"/>
              </a:rPr>
              <a:t> </a:t>
            </a:r>
            <a:r>
              <a:rPr spc="-94" dirty="0">
                <a:latin typeface="Times New Roman" pitchFamily="18" charset="0"/>
                <a:cs typeface="Times New Roman" pitchFamily="18" charset="0"/>
              </a:rPr>
              <a:t>java </a:t>
            </a:r>
            <a:r>
              <a:rPr spc="-90" dirty="0">
                <a:latin typeface="Times New Roman" pitchFamily="18" charset="0"/>
                <a:cs typeface="Times New Roman" pitchFamily="18" charset="0"/>
              </a:rPr>
              <a:t>and</a:t>
            </a:r>
            <a:r>
              <a:rPr spc="-41" dirty="0">
                <a:latin typeface="Times New Roman" pitchFamily="18" charset="0"/>
                <a:cs typeface="Times New Roman" pitchFamily="18" charset="0"/>
              </a:rPr>
              <a:t> </a:t>
            </a:r>
            <a:r>
              <a:rPr spc="-23" dirty="0">
                <a:latin typeface="Times New Roman" pitchFamily="18" charset="0"/>
                <a:cs typeface="Times New Roman" pitchFamily="18" charset="0"/>
              </a:rPr>
              <a:t>borneo</a:t>
            </a:r>
            <a:r>
              <a:rPr spc="-45" dirty="0">
                <a:latin typeface="Times New Roman" pitchFamily="18" charset="0"/>
                <a:cs typeface="Times New Roman" pitchFamily="18" charset="0"/>
              </a:rPr>
              <a:t> </a:t>
            </a:r>
            <a:r>
              <a:rPr spc="-26" dirty="0">
                <a:latin typeface="Times New Roman" pitchFamily="18" charset="0"/>
                <a:cs typeface="Times New Roman" pitchFamily="18" charset="0"/>
              </a:rPr>
              <a:t>point</a:t>
            </a:r>
            <a:r>
              <a:rPr spc="-49" dirty="0">
                <a:latin typeface="Times New Roman" pitchFamily="18" charset="0"/>
                <a:cs typeface="Times New Roman" pitchFamily="18" charset="0"/>
              </a:rPr>
              <a:t> </a:t>
            </a:r>
            <a:r>
              <a:rPr dirty="0">
                <a:latin typeface="Times New Roman" pitchFamily="18" charset="0"/>
                <a:cs typeface="Times New Roman" pitchFamily="18" charset="0"/>
              </a:rPr>
              <a:t>to</a:t>
            </a:r>
            <a:r>
              <a:rPr spc="-49" dirty="0">
                <a:latin typeface="Times New Roman" pitchFamily="18" charset="0"/>
                <a:cs typeface="Times New Roman" pitchFamily="18" charset="0"/>
              </a:rPr>
              <a:t> </a:t>
            </a:r>
            <a:r>
              <a:rPr spc="-38" dirty="0" smtClean="0">
                <a:latin typeface="Times New Roman" pitchFamily="18" charset="0"/>
                <a:cs typeface="Times New Roman" pitchFamily="18" charset="0"/>
              </a:rPr>
              <a:t>a</a:t>
            </a:r>
            <a:r>
              <a:rPr lang="en-IN" spc="-38" dirty="0" smtClean="0">
                <a:latin typeface="Times New Roman" pitchFamily="18" charset="0"/>
                <a:cs typeface="Times New Roman" pitchFamily="18" charset="0"/>
              </a:rPr>
              <a:t> </a:t>
            </a:r>
            <a:r>
              <a:rPr spc="-53" dirty="0" smtClean="0">
                <a:latin typeface="Times New Roman" pitchFamily="18" charset="0"/>
                <a:cs typeface="Times New Roman" pitchFamily="18" charset="0"/>
              </a:rPr>
              <a:t>trade</a:t>
            </a:r>
            <a:r>
              <a:rPr spc="-41" dirty="0" smtClean="0">
                <a:latin typeface="Times New Roman" pitchFamily="18" charset="0"/>
                <a:cs typeface="Times New Roman" pitchFamily="18" charset="0"/>
              </a:rPr>
              <a:t> </a:t>
            </a:r>
            <a:r>
              <a:rPr spc="-34" dirty="0">
                <a:latin typeface="Times New Roman" pitchFamily="18" charset="0"/>
                <a:cs typeface="Times New Roman" pitchFamily="18" charset="0"/>
              </a:rPr>
              <a:t>contact</a:t>
            </a:r>
            <a:r>
              <a:rPr spc="-53" dirty="0">
                <a:latin typeface="Times New Roman" pitchFamily="18" charset="0"/>
                <a:cs typeface="Times New Roman" pitchFamily="18" charset="0"/>
              </a:rPr>
              <a:t> </a:t>
            </a:r>
            <a:r>
              <a:rPr spc="-15" dirty="0">
                <a:latin typeface="Times New Roman" pitchFamily="18" charset="0"/>
                <a:cs typeface="Times New Roman" pitchFamily="18" charset="0"/>
              </a:rPr>
              <a:t>with</a:t>
            </a:r>
            <a:r>
              <a:rPr spc="-53" dirty="0">
                <a:latin typeface="Times New Roman" pitchFamily="18" charset="0"/>
                <a:cs typeface="Times New Roman" pitchFamily="18" charset="0"/>
              </a:rPr>
              <a:t> </a:t>
            </a:r>
            <a:r>
              <a:rPr lang="en-IN" spc="-8" dirty="0" smtClean="0">
                <a:latin typeface="Times New Roman" pitchFamily="18" charset="0"/>
                <a:cs typeface="Times New Roman" pitchFamily="18" charset="0"/>
              </a:rPr>
              <a:t>S</a:t>
            </a:r>
            <a:r>
              <a:rPr spc="-8" dirty="0" smtClean="0">
                <a:latin typeface="Times New Roman" pitchFamily="18" charset="0"/>
                <a:cs typeface="Times New Roman" pitchFamily="18" charset="0"/>
              </a:rPr>
              <a:t>southern</a:t>
            </a:r>
            <a:r>
              <a:rPr lang="en-IN" spc="-8" dirty="0" smtClean="0">
                <a:latin typeface="Times New Roman" pitchFamily="18" charset="0"/>
                <a:cs typeface="Times New Roman" pitchFamily="18" charset="0"/>
              </a:rPr>
              <a:t> I</a:t>
            </a:r>
            <a:r>
              <a:rPr spc="-60" dirty="0" err="1" smtClean="0">
                <a:latin typeface="Times New Roman" pitchFamily="18" charset="0"/>
                <a:cs typeface="Times New Roman" pitchFamily="18" charset="0"/>
              </a:rPr>
              <a:t>ndia</a:t>
            </a:r>
            <a:r>
              <a:rPr lang="en-IN" spc="-41" dirty="0">
                <a:latin typeface="Times New Roman" pitchFamily="18" charset="0"/>
                <a:cs typeface="Times New Roman" pitchFamily="18" charset="0"/>
              </a:rPr>
              <a:t> </a:t>
            </a:r>
            <a:r>
              <a:rPr spc="-86" dirty="0" smtClean="0">
                <a:latin typeface="Times New Roman" pitchFamily="18" charset="0"/>
                <a:cs typeface="Times New Roman" pitchFamily="18" charset="0"/>
              </a:rPr>
              <a:t>going</a:t>
            </a:r>
            <a:r>
              <a:rPr spc="-19" dirty="0" smtClean="0">
                <a:latin typeface="Times New Roman" pitchFamily="18" charset="0"/>
                <a:cs typeface="Times New Roman" pitchFamily="18" charset="0"/>
              </a:rPr>
              <a:t> </a:t>
            </a:r>
            <a:r>
              <a:rPr spc="-68" dirty="0">
                <a:latin typeface="Times New Roman" pitchFamily="18" charset="0"/>
                <a:cs typeface="Times New Roman" pitchFamily="18" charset="0"/>
              </a:rPr>
              <a:t>back</a:t>
            </a:r>
            <a:r>
              <a:rPr spc="-11" dirty="0">
                <a:latin typeface="Times New Roman" pitchFamily="18" charset="0"/>
                <a:cs typeface="Times New Roman" pitchFamily="18" charset="0"/>
              </a:rPr>
              <a:t> </a:t>
            </a:r>
            <a:r>
              <a:rPr dirty="0">
                <a:latin typeface="Times New Roman" pitchFamily="18" charset="0"/>
                <a:cs typeface="Times New Roman" pitchFamily="18" charset="0"/>
              </a:rPr>
              <a:t>to</a:t>
            </a:r>
            <a:r>
              <a:rPr spc="-34" dirty="0">
                <a:latin typeface="Times New Roman" pitchFamily="18" charset="0"/>
                <a:cs typeface="Times New Roman" pitchFamily="18" charset="0"/>
              </a:rPr>
              <a:t> </a:t>
            </a:r>
            <a:r>
              <a:rPr spc="-38" dirty="0">
                <a:latin typeface="Times New Roman" pitchFamily="18" charset="0"/>
                <a:cs typeface="Times New Roman" pitchFamily="18" charset="0"/>
              </a:rPr>
              <a:t>the</a:t>
            </a:r>
            <a:r>
              <a:rPr spc="-41" dirty="0">
                <a:latin typeface="Times New Roman" pitchFamily="18" charset="0"/>
                <a:cs typeface="Times New Roman" pitchFamily="18" charset="0"/>
              </a:rPr>
              <a:t> </a:t>
            </a:r>
            <a:r>
              <a:rPr spc="-30" dirty="0">
                <a:latin typeface="Times New Roman" pitchFamily="18" charset="0"/>
                <a:cs typeface="Times New Roman" pitchFamily="18" charset="0"/>
              </a:rPr>
              <a:t>1st </a:t>
            </a:r>
            <a:r>
              <a:rPr spc="-53" dirty="0">
                <a:latin typeface="Times New Roman" pitchFamily="18" charset="0"/>
                <a:cs typeface="Times New Roman" pitchFamily="18" charset="0"/>
              </a:rPr>
              <a:t>millennium</a:t>
            </a:r>
            <a:r>
              <a:rPr spc="-38" dirty="0">
                <a:latin typeface="Times New Roman" pitchFamily="18" charset="0"/>
                <a:cs typeface="Times New Roman" pitchFamily="18" charset="0"/>
              </a:rPr>
              <a:t> </a:t>
            </a:r>
            <a:r>
              <a:rPr lang="en-IN" spc="-15" dirty="0" smtClean="0">
                <a:latin typeface="Times New Roman" pitchFamily="18" charset="0"/>
                <a:cs typeface="Times New Roman" pitchFamily="18" charset="0"/>
              </a:rPr>
              <a:t>BCE</a:t>
            </a:r>
            <a:r>
              <a:rPr spc="-15" dirty="0" smtClean="0">
                <a:latin typeface="Times New Roman" pitchFamily="18" charset="0"/>
                <a:cs typeface="Times New Roman" pitchFamily="18" charset="0"/>
              </a:rPr>
              <a:t>.</a:t>
            </a:r>
            <a:endParaRPr dirty="0">
              <a:latin typeface="Times New Roman" pitchFamily="18" charset="0"/>
              <a:cs typeface="Times New Roman" pitchFamily="18" charset="0"/>
            </a:endParaRPr>
          </a:p>
        </p:txBody>
      </p:sp>
      <p:sp>
        <p:nvSpPr>
          <p:cNvPr id="5" name="object 5"/>
          <p:cNvSpPr txBox="1"/>
          <p:nvPr/>
        </p:nvSpPr>
        <p:spPr>
          <a:xfrm>
            <a:off x="6241313" y="701872"/>
            <a:ext cx="2530548" cy="1446389"/>
          </a:xfrm>
          <a:prstGeom prst="rect">
            <a:avLst/>
          </a:prstGeom>
        </p:spPr>
        <p:txBody>
          <a:bodyPr vert="horz" wrap="square" lIns="0" tIns="10001" rIns="0" bIns="0" rtlCol="0">
            <a:spAutoFit/>
          </a:bodyPr>
          <a:lstStyle/>
          <a:p>
            <a:pPr marL="9049" marR="3810" algn="ctr">
              <a:spcBef>
                <a:spcPts val="79"/>
              </a:spcBef>
              <a:tabLst>
                <a:tab pos="739616" algn="l"/>
                <a:tab pos="1084898" algn="l"/>
              </a:tabLst>
            </a:pPr>
            <a:r>
              <a:rPr lang="pt-BR" sz="1800" b="1" spc="278" dirty="0">
                <a:latin typeface="Tahoma"/>
                <a:cs typeface="Tahoma"/>
              </a:rPr>
              <a:t>M</a:t>
            </a:r>
            <a:r>
              <a:rPr lang="pt-BR" sz="1800" b="1" spc="-184" dirty="0">
                <a:latin typeface="Tahoma"/>
                <a:cs typeface="Tahoma"/>
              </a:rPr>
              <a:t> </a:t>
            </a:r>
            <a:r>
              <a:rPr lang="pt-BR" sz="1800" b="1" dirty="0">
                <a:latin typeface="Tahoma"/>
                <a:cs typeface="Tahoma"/>
              </a:rPr>
              <a:t>A</a:t>
            </a:r>
            <a:r>
              <a:rPr lang="pt-BR" sz="1800" b="1" spc="-176" dirty="0">
                <a:latin typeface="Tahoma"/>
                <a:cs typeface="Tahoma"/>
              </a:rPr>
              <a:t> </a:t>
            </a:r>
            <a:r>
              <a:rPr lang="pt-BR" sz="1800" b="1" spc="-41" dirty="0">
                <a:latin typeface="Tahoma"/>
                <a:cs typeface="Tahoma"/>
              </a:rPr>
              <a:t>R</a:t>
            </a:r>
            <a:r>
              <a:rPr lang="pt-BR" sz="1800" b="1" spc="-180" dirty="0">
                <a:latin typeface="Tahoma"/>
                <a:cs typeface="Tahoma"/>
              </a:rPr>
              <a:t> </a:t>
            </a:r>
            <a:r>
              <a:rPr lang="pt-BR" sz="1800" b="1" spc="-304" dirty="0">
                <a:latin typeface="Tahoma"/>
                <a:cs typeface="Tahoma"/>
              </a:rPr>
              <a:t>I</a:t>
            </a:r>
            <a:r>
              <a:rPr lang="pt-BR" sz="1800" b="1" spc="-172" dirty="0">
                <a:latin typeface="Tahoma"/>
                <a:cs typeface="Tahoma"/>
              </a:rPr>
              <a:t> </a:t>
            </a:r>
            <a:r>
              <a:rPr lang="pt-BR" sz="1800" b="1" spc="-34" dirty="0">
                <a:latin typeface="Tahoma"/>
                <a:cs typeface="Tahoma"/>
              </a:rPr>
              <a:t>T</a:t>
            </a:r>
            <a:r>
              <a:rPr lang="pt-BR" sz="1800" b="1" spc="-176" dirty="0">
                <a:latin typeface="Tahoma"/>
                <a:cs typeface="Tahoma"/>
              </a:rPr>
              <a:t> </a:t>
            </a:r>
            <a:r>
              <a:rPr lang="pt-BR" sz="1800" b="1" spc="-304" dirty="0">
                <a:latin typeface="Tahoma"/>
                <a:cs typeface="Tahoma"/>
              </a:rPr>
              <a:t>I</a:t>
            </a:r>
            <a:r>
              <a:rPr lang="pt-BR" sz="1800" b="1" spc="-176" dirty="0">
                <a:latin typeface="Tahoma"/>
                <a:cs typeface="Tahoma"/>
              </a:rPr>
              <a:t> </a:t>
            </a:r>
            <a:r>
              <a:rPr lang="pt-BR" sz="1800" b="1" spc="278" dirty="0">
                <a:latin typeface="Tahoma"/>
                <a:cs typeface="Tahoma"/>
              </a:rPr>
              <a:t>M</a:t>
            </a:r>
            <a:r>
              <a:rPr lang="pt-BR" sz="1800" b="1" spc="-184" dirty="0">
                <a:latin typeface="Tahoma"/>
                <a:cs typeface="Tahoma"/>
              </a:rPr>
              <a:t> </a:t>
            </a:r>
            <a:r>
              <a:rPr lang="pt-BR" sz="1800" b="1" spc="49" dirty="0">
                <a:latin typeface="Tahoma"/>
                <a:cs typeface="Tahoma"/>
              </a:rPr>
              <a:t>E </a:t>
            </a:r>
            <a:endParaRPr lang="pt-BR" sz="1800" b="1" spc="49" dirty="0" smtClean="0">
              <a:latin typeface="Tahoma"/>
              <a:cs typeface="Tahoma"/>
            </a:endParaRPr>
          </a:p>
          <a:p>
            <a:pPr marL="9049" marR="3810" algn="ctr">
              <a:spcBef>
                <a:spcPts val="79"/>
              </a:spcBef>
              <a:tabLst>
                <a:tab pos="739616" algn="l"/>
                <a:tab pos="1084898" algn="l"/>
              </a:tabLst>
            </a:pPr>
            <a:r>
              <a:rPr lang="pt-BR" sz="1800" b="1" spc="-34" dirty="0" smtClean="0">
                <a:latin typeface="Tahoma"/>
                <a:cs typeface="Tahoma"/>
              </a:rPr>
              <a:t>T</a:t>
            </a:r>
            <a:r>
              <a:rPr lang="pt-BR" sz="1800" b="1" spc="-180" dirty="0" smtClean="0">
                <a:latin typeface="Tahoma"/>
                <a:cs typeface="Tahoma"/>
              </a:rPr>
              <a:t> </a:t>
            </a:r>
            <a:r>
              <a:rPr lang="pt-BR" sz="1800" b="1" spc="-41" dirty="0">
                <a:latin typeface="Tahoma"/>
                <a:cs typeface="Tahoma"/>
              </a:rPr>
              <a:t>R</a:t>
            </a:r>
            <a:r>
              <a:rPr lang="pt-BR" sz="1800" b="1" spc="-176" dirty="0">
                <a:latin typeface="Tahoma"/>
                <a:cs typeface="Tahoma"/>
              </a:rPr>
              <a:t> </a:t>
            </a:r>
            <a:r>
              <a:rPr lang="pt-BR" sz="1800" b="1" dirty="0">
                <a:latin typeface="Tahoma"/>
                <a:cs typeface="Tahoma"/>
              </a:rPr>
              <a:t>A</a:t>
            </a:r>
            <a:r>
              <a:rPr lang="pt-BR" sz="1800" b="1" spc="-180" dirty="0">
                <a:latin typeface="Tahoma"/>
                <a:cs typeface="Tahoma"/>
              </a:rPr>
              <a:t> </a:t>
            </a:r>
            <a:r>
              <a:rPr lang="pt-BR" sz="1800" b="1" dirty="0">
                <a:latin typeface="Tahoma"/>
                <a:cs typeface="Tahoma"/>
              </a:rPr>
              <a:t>D</a:t>
            </a:r>
            <a:r>
              <a:rPr lang="pt-BR" sz="1800" b="1" spc="-180" dirty="0">
                <a:latin typeface="Tahoma"/>
                <a:cs typeface="Tahoma"/>
              </a:rPr>
              <a:t> </a:t>
            </a:r>
            <a:r>
              <a:rPr lang="pt-BR" sz="1800" b="1" spc="86" dirty="0">
                <a:latin typeface="Tahoma"/>
                <a:cs typeface="Tahoma"/>
              </a:rPr>
              <a:t>E</a:t>
            </a:r>
            <a:r>
              <a:rPr lang="pt-BR" sz="1800" b="1" spc="-172" dirty="0">
                <a:latin typeface="Tahoma"/>
                <a:cs typeface="Tahoma"/>
              </a:rPr>
              <a:t> </a:t>
            </a:r>
            <a:r>
              <a:rPr lang="pt-BR" sz="1800" b="1" spc="-41" dirty="0">
                <a:latin typeface="Tahoma"/>
                <a:cs typeface="Tahoma"/>
              </a:rPr>
              <a:t>R</a:t>
            </a:r>
            <a:r>
              <a:rPr lang="pt-BR" sz="1800" b="1" spc="-180" dirty="0">
                <a:latin typeface="Tahoma"/>
                <a:cs typeface="Tahoma"/>
              </a:rPr>
              <a:t> </a:t>
            </a:r>
            <a:r>
              <a:rPr lang="pt-BR" sz="1800" b="1" spc="-38" dirty="0" smtClean="0">
                <a:latin typeface="Tahoma"/>
                <a:cs typeface="Tahoma"/>
              </a:rPr>
              <a:t>S</a:t>
            </a:r>
          </a:p>
          <a:p>
            <a:pPr marL="9049" marR="3810" algn="ctr">
              <a:spcBef>
                <a:spcPts val="79"/>
              </a:spcBef>
              <a:tabLst>
                <a:tab pos="739616" algn="l"/>
                <a:tab pos="1084898" algn="l"/>
              </a:tabLst>
            </a:pPr>
            <a:r>
              <a:rPr sz="1800" b="1" spc="-19" dirty="0" smtClean="0">
                <a:latin typeface="Tahoma"/>
                <a:cs typeface="Tahoma"/>
              </a:rPr>
              <a:t>T</a:t>
            </a:r>
            <a:r>
              <a:rPr sz="1800" b="1" spc="-180" dirty="0" smtClean="0">
                <a:latin typeface="Tahoma"/>
                <a:cs typeface="Tahoma"/>
              </a:rPr>
              <a:t> </a:t>
            </a:r>
            <a:r>
              <a:rPr sz="1800" b="1" spc="-38" dirty="0">
                <a:latin typeface="Tahoma"/>
                <a:cs typeface="Tahoma"/>
              </a:rPr>
              <a:t>O</a:t>
            </a:r>
            <a:r>
              <a:rPr sz="1800" b="1" dirty="0">
                <a:latin typeface="Tahoma"/>
                <a:cs typeface="Tahoma"/>
              </a:rPr>
              <a:t>	</a:t>
            </a:r>
            <a:r>
              <a:rPr sz="1800" b="1" spc="94" dirty="0">
                <a:latin typeface="Tahoma"/>
                <a:cs typeface="Tahoma"/>
              </a:rPr>
              <a:t>C</a:t>
            </a:r>
            <a:r>
              <a:rPr sz="1800" b="1" spc="-184" dirty="0">
                <a:latin typeface="Tahoma"/>
                <a:cs typeface="Tahoma"/>
              </a:rPr>
              <a:t> </a:t>
            </a:r>
            <a:r>
              <a:rPr sz="1800" b="1" spc="146" dirty="0">
                <a:latin typeface="Tahoma"/>
                <a:cs typeface="Tahoma"/>
              </a:rPr>
              <a:t>H</a:t>
            </a:r>
            <a:r>
              <a:rPr sz="1800" b="1" spc="-188" dirty="0">
                <a:latin typeface="Tahoma"/>
                <a:cs typeface="Tahoma"/>
              </a:rPr>
              <a:t> </a:t>
            </a:r>
            <a:r>
              <a:rPr sz="1800" b="1" spc="-304" dirty="0">
                <a:latin typeface="Tahoma"/>
                <a:cs typeface="Tahoma"/>
              </a:rPr>
              <a:t>I</a:t>
            </a:r>
            <a:r>
              <a:rPr sz="1800" b="1" spc="-176" dirty="0">
                <a:latin typeface="Tahoma"/>
                <a:cs typeface="Tahoma"/>
              </a:rPr>
              <a:t> </a:t>
            </a:r>
            <a:r>
              <a:rPr sz="1800" b="1" spc="184" dirty="0">
                <a:latin typeface="Tahoma"/>
                <a:cs typeface="Tahoma"/>
              </a:rPr>
              <a:t>N</a:t>
            </a:r>
            <a:r>
              <a:rPr sz="1800" b="1" spc="-184" dirty="0">
                <a:latin typeface="Tahoma"/>
                <a:cs typeface="Tahoma"/>
              </a:rPr>
              <a:t> </a:t>
            </a:r>
            <a:r>
              <a:rPr sz="1800" b="1" spc="-38" dirty="0">
                <a:latin typeface="Tahoma"/>
                <a:cs typeface="Tahoma"/>
              </a:rPr>
              <a:t>A </a:t>
            </a:r>
            <a:endParaRPr lang="en-IN" sz="1800" b="1" spc="-38" dirty="0" smtClean="0">
              <a:latin typeface="Tahoma"/>
              <a:cs typeface="Tahoma"/>
            </a:endParaRPr>
          </a:p>
          <a:p>
            <a:pPr marL="9049" marR="3810" algn="ctr">
              <a:spcBef>
                <a:spcPts val="79"/>
              </a:spcBef>
              <a:tabLst>
                <a:tab pos="739616" algn="l"/>
                <a:tab pos="1084898" algn="l"/>
              </a:tabLst>
            </a:pPr>
            <a:r>
              <a:rPr sz="1800" b="1" dirty="0" smtClean="0">
                <a:latin typeface="Tahoma"/>
                <a:cs typeface="Tahoma"/>
              </a:rPr>
              <a:t>A</a:t>
            </a:r>
            <a:r>
              <a:rPr sz="1800" b="1" spc="-176" dirty="0" smtClean="0">
                <a:latin typeface="Tahoma"/>
                <a:cs typeface="Tahoma"/>
              </a:rPr>
              <a:t> </a:t>
            </a:r>
            <a:r>
              <a:rPr sz="1800" b="1" spc="184" dirty="0">
                <a:latin typeface="Tahoma"/>
                <a:cs typeface="Tahoma"/>
              </a:rPr>
              <a:t>N</a:t>
            </a:r>
            <a:r>
              <a:rPr sz="1800" b="1" spc="-180" dirty="0">
                <a:latin typeface="Tahoma"/>
                <a:cs typeface="Tahoma"/>
              </a:rPr>
              <a:t> </a:t>
            </a:r>
            <a:r>
              <a:rPr sz="1800" b="1" spc="-38" dirty="0">
                <a:latin typeface="Tahoma"/>
                <a:cs typeface="Tahoma"/>
              </a:rPr>
              <a:t>D</a:t>
            </a:r>
            <a:r>
              <a:rPr sz="1800" b="1" dirty="0">
                <a:latin typeface="Tahoma"/>
                <a:cs typeface="Tahoma"/>
              </a:rPr>
              <a:t>	</a:t>
            </a:r>
            <a:endParaRPr lang="en-IN" sz="1800" b="1" dirty="0" smtClean="0">
              <a:latin typeface="Tahoma"/>
              <a:cs typeface="Tahoma"/>
            </a:endParaRPr>
          </a:p>
          <a:p>
            <a:pPr marL="9049" marR="3810" algn="ctr">
              <a:spcBef>
                <a:spcPts val="79"/>
              </a:spcBef>
              <a:tabLst>
                <a:tab pos="739616" algn="l"/>
                <a:tab pos="1084898" algn="l"/>
              </a:tabLst>
            </a:pPr>
            <a:r>
              <a:rPr sz="1800" b="1" dirty="0" smtClean="0">
                <a:latin typeface="Tahoma"/>
                <a:cs typeface="Tahoma"/>
              </a:rPr>
              <a:t>F</a:t>
            </a:r>
            <a:r>
              <a:rPr sz="1800" b="1" spc="-172" dirty="0" smtClean="0">
                <a:latin typeface="Tahoma"/>
                <a:cs typeface="Tahoma"/>
              </a:rPr>
              <a:t> </a:t>
            </a:r>
            <a:r>
              <a:rPr sz="1800" b="1" dirty="0">
                <a:latin typeface="Tahoma"/>
                <a:cs typeface="Tahoma"/>
              </a:rPr>
              <a:t>A</a:t>
            </a:r>
            <a:r>
              <a:rPr sz="1800" b="1" spc="-169" dirty="0">
                <a:latin typeface="Tahoma"/>
                <a:cs typeface="Tahoma"/>
              </a:rPr>
              <a:t> </a:t>
            </a:r>
            <a:r>
              <a:rPr sz="1800" b="1" spc="-38" dirty="0">
                <a:latin typeface="Tahoma"/>
                <a:cs typeface="Tahoma"/>
              </a:rPr>
              <a:t>R </a:t>
            </a:r>
            <a:r>
              <a:rPr sz="1800" b="1" spc="86" dirty="0">
                <a:latin typeface="Tahoma"/>
                <a:cs typeface="Tahoma"/>
              </a:rPr>
              <a:t>E</a:t>
            </a:r>
            <a:r>
              <a:rPr sz="1800" b="1" spc="-172" dirty="0">
                <a:latin typeface="Tahoma"/>
                <a:cs typeface="Tahoma"/>
              </a:rPr>
              <a:t> </a:t>
            </a:r>
            <a:r>
              <a:rPr sz="1800" b="1" dirty="0">
                <a:latin typeface="Tahoma"/>
                <a:cs typeface="Tahoma"/>
              </a:rPr>
              <a:t>A</a:t>
            </a:r>
            <a:r>
              <a:rPr sz="1800" b="1" spc="-176" dirty="0">
                <a:latin typeface="Tahoma"/>
                <a:cs typeface="Tahoma"/>
              </a:rPr>
              <a:t> </a:t>
            </a:r>
            <a:r>
              <a:rPr sz="1800" b="1" spc="-53" dirty="0">
                <a:latin typeface="Tahoma"/>
                <a:cs typeface="Tahoma"/>
              </a:rPr>
              <a:t>S</a:t>
            </a:r>
            <a:r>
              <a:rPr sz="1800" b="1" spc="-180" dirty="0">
                <a:latin typeface="Tahoma"/>
                <a:cs typeface="Tahoma"/>
              </a:rPr>
              <a:t> </a:t>
            </a:r>
            <a:r>
              <a:rPr sz="1800" b="1" spc="-38" dirty="0">
                <a:latin typeface="Tahoma"/>
                <a:cs typeface="Tahoma"/>
              </a:rPr>
              <a:t>T</a:t>
            </a:r>
            <a:endParaRPr sz="1800" b="1" dirty="0">
              <a:latin typeface="Tahoma"/>
              <a:cs typeface="Tahoma"/>
            </a:endParaRPr>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110</a:t>
            </a:fld>
            <a:endParaRPr lang="en"/>
          </a:p>
        </p:txBody>
      </p:sp>
    </p:spTree>
    <p:extLst>
      <p:ext uri="{BB962C8B-B14F-4D97-AF65-F5344CB8AC3E}">
        <p14:creationId xmlns:p14="http://schemas.microsoft.com/office/powerpoint/2010/main" xmlns="" val="264405894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39699" y="539114"/>
            <a:ext cx="6916579" cy="593913"/>
          </a:xfrm>
          <a:prstGeom prst="rect">
            <a:avLst/>
          </a:prstGeom>
        </p:spPr>
        <p:txBody>
          <a:bodyPr vert="horz" wrap="square" lIns="0" tIns="9049" rIns="0" bIns="0" rtlCol="0">
            <a:spAutoFit/>
          </a:bodyPr>
          <a:lstStyle/>
          <a:p>
            <a:pPr marL="9525">
              <a:spcBef>
                <a:spcPts val="71"/>
              </a:spcBef>
              <a:tabLst>
                <a:tab pos="1911668" algn="l"/>
                <a:tab pos="3729514" algn="l"/>
                <a:tab pos="4401979" algn="l"/>
              </a:tabLst>
            </a:pPr>
            <a:r>
              <a:rPr sz="1900" spc="-161" dirty="0">
                <a:latin typeface="Tahoma"/>
                <a:cs typeface="Tahoma"/>
              </a:rPr>
              <a:t>S</a:t>
            </a:r>
            <a:r>
              <a:rPr sz="1900" spc="-30" dirty="0">
                <a:latin typeface="Tahoma"/>
                <a:cs typeface="Tahoma"/>
              </a:rPr>
              <a:t> </a:t>
            </a:r>
            <a:r>
              <a:rPr sz="1900" spc="165" dirty="0">
                <a:latin typeface="Tahoma"/>
                <a:cs typeface="Tahoma"/>
              </a:rPr>
              <a:t>A</a:t>
            </a:r>
            <a:r>
              <a:rPr sz="1900" spc="-64" dirty="0">
                <a:latin typeface="Tahoma"/>
                <a:cs typeface="Tahoma"/>
              </a:rPr>
              <a:t> </a:t>
            </a:r>
            <a:r>
              <a:rPr sz="1900" spc="143" dirty="0">
                <a:latin typeface="Tahoma"/>
                <a:cs typeface="Tahoma"/>
              </a:rPr>
              <a:t>N</a:t>
            </a:r>
            <a:r>
              <a:rPr sz="1900" spc="-38" dirty="0">
                <a:latin typeface="Tahoma"/>
                <a:cs typeface="Tahoma"/>
              </a:rPr>
              <a:t> </a:t>
            </a:r>
            <a:r>
              <a:rPr sz="1900" spc="-161" dirty="0">
                <a:latin typeface="Tahoma"/>
                <a:cs typeface="Tahoma"/>
              </a:rPr>
              <a:t>S</a:t>
            </a:r>
            <a:r>
              <a:rPr sz="1900" spc="-30" dirty="0">
                <a:latin typeface="Tahoma"/>
                <a:cs typeface="Tahoma"/>
              </a:rPr>
              <a:t> </a:t>
            </a:r>
            <a:r>
              <a:rPr sz="1900" spc="75" dirty="0">
                <a:latin typeface="Tahoma"/>
                <a:cs typeface="Tahoma"/>
              </a:rPr>
              <a:t>K</a:t>
            </a:r>
            <a:r>
              <a:rPr sz="1900" spc="-38" dirty="0">
                <a:latin typeface="Tahoma"/>
                <a:cs typeface="Tahoma"/>
              </a:rPr>
              <a:t> </a:t>
            </a:r>
            <a:r>
              <a:rPr sz="1900" dirty="0">
                <a:latin typeface="Tahoma"/>
                <a:cs typeface="Tahoma"/>
              </a:rPr>
              <a:t>R</a:t>
            </a:r>
            <a:r>
              <a:rPr sz="1900" spc="-34" dirty="0">
                <a:latin typeface="Tahoma"/>
                <a:cs typeface="Tahoma"/>
              </a:rPr>
              <a:t> </a:t>
            </a:r>
            <a:r>
              <a:rPr sz="1900" spc="-319" dirty="0">
                <a:latin typeface="Tahoma"/>
                <a:cs typeface="Tahoma"/>
              </a:rPr>
              <a:t>I</a:t>
            </a:r>
            <a:r>
              <a:rPr sz="1900" spc="-34" dirty="0">
                <a:latin typeface="Tahoma"/>
                <a:cs typeface="Tahoma"/>
              </a:rPr>
              <a:t> </a:t>
            </a:r>
            <a:r>
              <a:rPr sz="1900" spc="109" dirty="0">
                <a:latin typeface="Tahoma"/>
                <a:cs typeface="Tahoma"/>
              </a:rPr>
              <a:t>T</a:t>
            </a:r>
            <a:r>
              <a:rPr sz="1900" dirty="0">
                <a:latin typeface="Tahoma"/>
                <a:cs typeface="Tahoma"/>
              </a:rPr>
              <a:t>	</a:t>
            </a:r>
            <a:r>
              <a:rPr sz="1900" spc="146" dirty="0">
                <a:latin typeface="Tahoma"/>
                <a:cs typeface="Tahoma"/>
              </a:rPr>
              <a:t>T</a:t>
            </a:r>
            <a:r>
              <a:rPr sz="1900" spc="-79" dirty="0">
                <a:latin typeface="Tahoma"/>
                <a:cs typeface="Tahoma"/>
              </a:rPr>
              <a:t> </a:t>
            </a:r>
            <a:r>
              <a:rPr sz="1900" dirty="0">
                <a:latin typeface="Tahoma"/>
                <a:cs typeface="Tahoma"/>
              </a:rPr>
              <a:t>R</a:t>
            </a:r>
            <a:r>
              <a:rPr sz="1900" spc="-41" dirty="0">
                <a:latin typeface="Tahoma"/>
                <a:cs typeface="Tahoma"/>
              </a:rPr>
              <a:t> </a:t>
            </a:r>
            <a:r>
              <a:rPr sz="1900" dirty="0">
                <a:latin typeface="Tahoma"/>
                <a:cs typeface="Tahoma"/>
              </a:rPr>
              <a:t>E</a:t>
            </a:r>
            <a:r>
              <a:rPr sz="1900" spc="-45" dirty="0">
                <a:latin typeface="Tahoma"/>
                <a:cs typeface="Tahoma"/>
              </a:rPr>
              <a:t> </a:t>
            </a:r>
            <a:r>
              <a:rPr sz="1900" spc="165" dirty="0">
                <a:latin typeface="Tahoma"/>
                <a:cs typeface="Tahoma"/>
              </a:rPr>
              <a:t>A</a:t>
            </a:r>
            <a:r>
              <a:rPr sz="1900" spc="-225" dirty="0">
                <a:latin typeface="Tahoma"/>
                <a:cs typeface="Tahoma"/>
              </a:rPr>
              <a:t> </a:t>
            </a:r>
            <a:r>
              <a:rPr sz="1900" spc="146" dirty="0">
                <a:latin typeface="Tahoma"/>
                <a:cs typeface="Tahoma"/>
              </a:rPr>
              <a:t>T</a:t>
            </a:r>
            <a:r>
              <a:rPr sz="1900" spc="-41" dirty="0">
                <a:latin typeface="Tahoma"/>
                <a:cs typeface="Tahoma"/>
              </a:rPr>
              <a:t> </a:t>
            </a:r>
            <a:r>
              <a:rPr sz="1900" spc="-319" dirty="0">
                <a:latin typeface="Tahoma"/>
                <a:cs typeface="Tahoma"/>
              </a:rPr>
              <a:t>I</a:t>
            </a:r>
            <a:r>
              <a:rPr sz="1900" spc="-34" dirty="0">
                <a:latin typeface="Tahoma"/>
                <a:cs typeface="Tahoma"/>
              </a:rPr>
              <a:t> </a:t>
            </a:r>
            <a:r>
              <a:rPr sz="1900" spc="-161" dirty="0">
                <a:latin typeface="Tahoma"/>
                <a:cs typeface="Tahoma"/>
              </a:rPr>
              <a:t>S</a:t>
            </a:r>
            <a:r>
              <a:rPr sz="1900" spc="-30" dirty="0">
                <a:latin typeface="Tahoma"/>
                <a:cs typeface="Tahoma"/>
              </a:rPr>
              <a:t> </a:t>
            </a:r>
            <a:r>
              <a:rPr sz="1900" spc="-38" dirty="0">
                <a:latin typeface="Tahoma"/>
                <a:cs typeface="Tahoma"/>
              </a:rPr>
              <a:t>E</a:t>
            </a:r>
            <a:r>
              <a:rPr sz="1900" dirty="0">
                <a:latin typeface="Tahoma"/>
                <a:cs typeface="Tahoma"/>
              </a:rPr>
              <a:t>	</a:t>
            </a:r>
            <a:r>
              <a:rPr sz="1900" spc="127" dirty="0">
                <a:latin typeface="Tahoma"/>
                <a:cs typeface="Tahoma"/>
              </a:rPr>
              <a:t>O</a:t>
            </a:r>
            <a:r>
              <a:rPr sz="1900" spc="-34" dirty="0">
                <a:latin typeface="Tahoma"/>
                <a:cs typeface="Tahoma"/>
              </a:rPr>
              <a:t> </a:t>
            </a:r>
            <a:r>
              <a:rPr sz="1900" spc="105" dirty="0">
                <a:latin typeface="Tahoma"/>
                <a:cs typeface="Tahoma"/>
              </a:rPr>
              <a:t>N</a:t>
            </a:r>
            <a:r>
              <a:rPr sz="1900" dirty="0">
                <a:latin typeface="Tahoma"/>
                <a:cs typeface="Tahoma"/>
              </a:rPr>
              <a:t>	</a:t>
            </a:r>
            <a:r>
              <a:rPr sz="1900" spc="-161" dirty="0">
                <a:latin typeface="Tahoma"/>
                <a:cs typeface="Tahoma"/>
              </a:rPr>
              <a:t>S</a:t>
            </a:r>
            <a:r>
              <a:rPr sz="1900" spc="-30" dirty="0">
                <a:latin typeface="Tahoma"/>
                <a:cs typeface="Tahoma"/>
              </a:rPr>
              <a:t> </a:t>
            </a:r>
            <a:r>
              <a:rPr sz="1900" spc="83" dirty="0">
                <a:latin typeface="Tahoma"/>
                <a:cs typeface="Tahoma"/>
              </a:rPr>
              <a:t>H</a:t>
            </a:r>
            <a:r>
              <a:rPr sz="1900" spc="-38" dirty="0">
                <a:latin typeface="Tahoma"/>
                <a:cs typeface="Tahoma"/>
              </a:rPr>
              <a:t> </a:t>
            </a:r>
            <a:r>
              <a:rPr sz="1900" spc="-319" dirty="0">
                <a:latin typeface="Tahoma"/>
                <a:cs typeface="Tahoma"/>
              </a:rPr>
              <a:t>I</a:t>
            </a:r>
            <a:r>
              <a:rPr sz="1900" spc="-34" dirty="0">
                <a:latin typeface="Tahoma"/>
                <a:cs typeface="Tahoma"/>
              </a:rPr>
              <a:t> </a:t>
            </a:r>
            <a:r>
              <a:rPr sz="1900" dirty="0">
                <a:latin typeface="Tahoma"/>
                <a:cs typeface="Tahoma"/>
              </a:rPr>
              <a:t>P</a:t>
            </a:r>
            <a:r>
              <a:rPr sz="1900" spc="-38" dirty="0">
                <a:latin typeface="Tahoma"/>
                <a:cs typeface="Tahoma"/>
              </a:rPr>
              <a:t> </a:t>
            </a:r>
            <a:r>
              <a:rPr sz="1900" dirty="0">
                <a:latin typeface="Tahoma"/>
                <a:cs typeface="Tahoma"/>
              </a:rPr>
              <a:t>B</a:t>
            </a:r>
            <a:r>
              <a:rPr sz="1900" spc="-34" dirty="0">
                <a:latin typeface="Tahoma"/>
                <a:cs typeface="Tahoma"/>
              </a:rPr>
              <a:t> </a:t>
            </a:r>
            <a:r>
              <a:rPr sz="1900" spc="124" dirty="0">
                <a:latin typeface="Tahoma"/>
                <a:cs typeface="Tahoma"/>
              </a:rPr>
              <a:t>U</a:t>
            </a:r>
            <a:r>
              <a:rPr sz="1900" spc="-30" dirty="0">
                <a:latin typeface="Tahoma"/>
                <a:cs typeface="Tahoma"/>
              </a:rPr>
              <a:t> </a:t>
            </a:r>
            <a:r>
              <a:rPr sz="1900" spc="-319" dirty="0">
                <a:latin typeface="Tahoma"/>
                <a:cs typeface="Tahoma"/>
              </a:rPr>
              <a:t>I</a:t>
            </a:r>
            <a:r>
              <a:rPr sz="1900" spc="-34" dirty="0">
                <a:latin typeface="Tahoma"/>
                <a:cs typeface="Tahoma"/>
              </a:rPr>
              <a:t> </a:t>
            </a:r>
            <a:r>
              <a:rPr sz="1900" dirty="0">
                <a:latin typeface="Tahoma"/>
                <a:cs typeface="Tahoma"/>
              </a:rPr>
              <a:t>L</a:t>
            </a:r>
            <a:r>
              <a:rPr sz="1900" spc="-34" dirty="0">
                <a:latin typeface="Tahoma"/>
                <a:cs typeface="Tahoma"/>
              </a:rPr>
              <a:t> </a:t>
            </a:r>
            <a:r>
              <a:rPr sz="1900" spc="56" dirty="0">
                <a:latin typeface="Tahoma"/>
                <a:cs typeface="Tahoma"/>
              </a:rPr>
              <a:t>D</a:t>
            </a:r>
            <a:r>
              <a:rPr sz="1900" spc="-19" dirty="0">
                <a:latin typeface="Tahoma"/>
                <a:cs typeface="Tahoma"/>
              </a:rPr>
              <a:t> </a:t>
            </a:r>
            <a:r>
              <a:rPr sz="1900" spc="-319" dirty="0">
                <a:latin typeface="Tahoma"/>
                <a:cs typeface="Tahoma"/>
              </a:rPr>
              <a:t>I</a:t>
            </a:r>
            <a:r>
              <a:rPr sz="1900" spc="-34" dirty="0">
                <a:latin typeface="Tahoma"/>
                <a:cs typeface="Tahoma"/>
              </a:rPr>
              <a:t> </a:t>
            </a:r>
            <a:r>
              <a:rPr sz="1900" spc="143" dirty="0">
                <a:latin typeface="Tahoma"/>
                <a:cs typeface="Tahoma"/>
              </a:rPr>
              <a:t>N</a:t>
            </a:r>
            <a:r>
              <a:rPr sz="1900" spc="-23" dirty="0">
                <a:latin typeface="Tahoma"/>
                <a:cs typeface="Tahoma"/>
              </a:rPr>
              <a:t> </a:t>
            </a:r>
            <a:r>
              <a:rPr sz="1900" spc="15" dirty="0">
                <a:latin typeface="Tahoma"/>
                <a:cs typeface="Tahoma"/>
              </a:rPr>
              <a:t>G</a:t>
            </a:r>
            <a:endParaRPr sz="1900">
              <a:latin typeface="Tahoma"/>
              <a:cs typeface="Tahoma"/>
            </a:endParaRPr>
          </a:p>
        </p:txBody>
      </p:sp>
      <p:pic>
        <p:nvPicPr>
          <p:cNvPr id="3" name="object 3"/>
          <p:cNvPicPr/>
          <p:nvPr/>
        </p:nvPicPr>
        <p:blipFill>
          <a:blip r:embed="rId2" cstate="print"/>
          <a:stretch>
            <a:fillRect/>
          </a:stretch>
        </p:blipFill>
        <p:spPr>
          <a:xfrm>
            <a:off x="670941" y="1361312"/>
            <a:ext cx="2199132" cy="1833372"/>
          </a:xfrm>
          <a:prstGeom prst="rect">
            <a:avLst/>
          </a:prstGeom>
        </p:spPr>
      </p:pic>
      <p:pic>
        <p:nvPicPr>
          <p:cNvPr id="4" name="object 4"/>
          <p:cNvPicPr/>
          <p:nvPr/>
        </p:nvPicPr>
        <p:blipFill>
          <a:blip r:embed="rId3" cstate="print"/>
          <a:stretch>
            <a:fillRect/>
          </a:stretch>
        </p:blipFill>
        <p:spPr>
          <a:xfrm>
            <a:off x="3292983" y="1558115"/>
            <a:ext cx="2199132" cy="1636569"/>
          </a:xfrm>
          <a:prstGeom prst="rect">
            <a:avLst/>
          </a:prstGeom>
        </p:spPr>
      </p:pic>
      <p:pic>
        <p:nvPicPr>
          <p:cNvPr id="5" name="object 5"/>
          <p:cNvPicPr/>
          <p:nvPr/>
        </p:nvPicPr>
        <p:blipFill>
          <a:blip r:embed="rId4" cstate="print"/>
          <a:stretch>
            <a:fillRect/>
          </a:stretch>
        </p:blipFill>
        <p:spPr>
          <a:xfrm>
            <a:off x="5916167" y="1361312"/>
            <a:ext cx="2199132" cy="1833372"/>
          </a:xfrm>
          <a:prstGeom prst="rect">
            <a:avLst/>
          </a:prstGeom>
        </p:spPr>
      </p:pic>
      <p:sp>
        <p:nvSpPr>
          <p:cNvPr id="6" name="object 6"/>
          <p:cNvSpPr txBox="1"/>
          <p:nvPr/>
        </p:nvSpPr>
        <p:spPr>
          <a:xfrm>
            <a:off x="809549" y="3734924"/>
            <a:ext cx="7902651" cy="896015"/>
          </a:xfrm>
          <a:prstGeom prst="rect">
            <a:avLst/>
          </a:prstGeom>
        </p:spPr>
        <p:txBody>
          <a:bodyPr vert="horz" wrap="square" lIns="0" tIns="9525" rIns="0" bIns="0" rtlCol="0">
            <a:spAutoFit/>
          </a:bodyPr>
          <a:lstStyle/>
          <a:p>
            <a:pPr marL="9525" marR="3810">
              <a:lnSpc>
                <a:spcPct val="120000"/>
              </a:lnSpc>
              <a:spcBef>
                <a:spcPts val="75"/>
              </a:spcBef>
              <a:tabLst>
                <a:tab pos="180499" algn="l"/>
              </a:tabLst>
            </a:pPr>
            <a:r>
              <a:rPr sz="1600" spc="68" dirty="0">
                <a:latin typeface="Times New Roman" pitchFamily="18" charset="0"/>
                <a:cs typeface="Times New Roman" pitchFamily="18" charset="0"/>
              </a:rPr>
              <a:t>A</a:t>
            </a:r>
            <a:r>
              <a:rPr sz="1600" spc="-30" dirty="0">
                <a:latin typeface="Times New Roman" pitchFamily="18" charset="0"/>
                <a:cs typeface="Times New Roman" pitchFamily="18" charset="0"/>
              </a:rPr>
              <a:t> </a:t>
            </a:r>
            <a:r>
              <a:rPr sz="1600" spc="-41" dirty="0">
                <a:latin typeface="Times New Roman" pitchFamily="18" charset="0"/>
                <a:cs typeface="Times New Roman" pitchFamily="18" charset="0"/>
              </a:rPr>
              <a:t>Sanskrit</a:t>
            </a:r>
            <a:r>
              <a:rPr sz="1600" spc="-34" dirty="0">
                <a:latin typeface="Times New Roman" pitchFamily="18" charset="0"/>
                <a:cs typeface="Times New Roman" pitchFamily="18" charset="0"/>
              </a:rPr>
              <a:t> treatise</a:t>
            </a:r>
            <a:r>
              <a:rPr sz="1600" spc="-41" dirty="0">
                <a:latin typeface="Times New Roman" pitchFamily="18" charset="0"/>
                <a:cs typeface="Times New Roman" pitchFamily="18" charset="0"/>
              </a:rPr>
              <a:t> </a:t>
            </a:r>
            <a:r>
              <a:rPr sz="1600" spc="-8" dirty="0">
                <a:latin typeface="Times New Roman" pitchFamily="18" charset="0"/>
                <a:cs typeface="Times New Roman" pitchFamily="18" charset="0"/>
              </a:rPr>
              <a:t>on</a:t>
            </a:r>
            <a:r>
              <a:rPr sz="1600" spc="-26" dirty="0">
                <a:latin typeface="Times New Roman" pitchFamily="18" charset="0"/>
                <a:cs typeface="Times New Roman" pitchFamily="18" charset="0"/>
              </a:rPr>
              <a:t> </a:t>
            </a:r>
            <a:r>
              <a:rPr sz="1600" spc="-56" dirty="0">
                <a:latin typeface="Times New Roman" pitchFamily="18" charset="0"/>
                <a:cs typeface="Times New Roman" pitchFamily="18" charset="0"/>
              </a:rPr>
              <a:t>shipbuilding,</a:t>
            </a:r>
            <a:r>
              <a:rPr sz="1600" spc="-38" dirty="0">
                <a:latin typeface="Times New Roman" pitchFamily="18" charset="0"/>
                <a:cs typeface="Times New Roman" pitchFamily="18" charset="0"/>
              </a:rPr>
              <a:t> </a:t>
            </a:r>
            <a:r>
              <a:rPr sz="1600" spc="-45" dirty="0">
                <a:latin typeface="Times New Roman" pitchFamily="18" charset="0"/>
                <a:cs typeface="Times New Roman" pitchFamily="18" charset="0"/>
              </a:rPr>
              <a:t>Yuktikalpataru</a:t>
            </a:r>
            <a:r>
              <a:rPr sz="1600" spc="-41" dirty="0">
                <a:latin typeface="Times New Roman" pitchFamily="18" charset="0"/>
                <a:cs typeface="Times New Roman" pitchFamily="18" charset="0"/>
              </a:rPr>
              <a:t> </a:t>
            </a:r>
            <a:r>
              <a:rPr sz="1600" spc="-23" dirty="0">
                <a:latin typeface="Times New Roman" pitchFamily="18" charset="0"/>
                <a:cs typeface="Times New Roman" pitchFamily="18" charset="0"/>
              </a:rPr>
              <a:t>of</a:t>
            </a:r>
            <a:r>
              <a:rPr sz="1600" spc="-34" dirty="0">
                <a:latin typeface="Times New Roman" pitchFamily="18" charset="0"/>
                <a:cs typeface="Times New Roman" pitchFamily="18" charset="0"/>
              </a:rPr>
              <a:t> </a:t>
            </a:r>
            <a:r>
              <a:rPr sz="1600" spc="-53" dirty="0">
                <a:latin typeface="Times New Roman" pitchFamily="18" charset="0"/>
                <a:cs typeface="Times New Roman" pitchFamily="18" charset="0"/>
              </a:rPr>
              <a:t>Bhoja</a:t>
            </a:r>
            <a:r>
              <a:rPr sz="1600" spc="-45" dirty="0">
                <a:latin typeface="Times New Roman" pitchFamily="18" charset="0"/>
                <a:cs typeface="Times New Roman" pitchFamily="18" charset="0"/>
              </a:rPr>
              <a:t> </a:t>
            </a:r>
            <a:r>
              <a:rPr sz="1600" spc="-41" dirty="0">
                <a:latin typeface="Times New Roman" pitchFamily="18" charset="0"/>
                <a:cs typeface="Times New Roman" pitchFamily="18" charset="0"/>
              </a:rPr>
              <a:t>Narapati,</a:t>
            </a:r>
            <a:r>
              <a:rPr sz="1600" spc="-38" dirty="0">
                <a:latin typeface="Times New Roman" pitchFamily="18" charset="0"/>
                <a:cs typeface="Times New Roman" pitchFamily="18" charset="0"/>
              </a:rPr>
              <a:t> </a:t>
            </a:r>
            <a:r>
              <a:rPr sz="1600" spc="-23" dirty="0">
                <a:latin typeface="Times New Roman" pitchFamily="18" charset="0"/>
                <a:cs typeface="Times New Roman" pitchFamily="18" charset="0"/>
              </a:rPr>
              <a:t>of</a:t>
            </a:r>
            <a:r>
              <a:rPr sz="1600" spc="-30" dirty="0">
                <a:latin typeface="Times New Roman" pitchFamily="18" charset="0"/>
                <a:cs typeface="Times New Roman" pitchFamily="18" charset="0"/>
              </a:rPr>
              <a:t> </a:t>
            </a:r>
            <a:r>
              <a:rPr sz="1600" spc="-38" dirty="0">
                <a:latin typeface="Times New Roman" pitchFamily="18" charset="0"/>
                <a:cs typeface="Times New Roman" pitchFamily="18" charset="0"/>
              </a:rPr>
              <a:t>uncertain </a:t>
            </a:r>
            <a:r>
              <a:rPr sz="1600" spc="-60" dirty="0">
                <a:latin typeface="Times New Roman" pitchFamily="18" charset="0"/>
                <a:cs typeface="Times New Roman" pitchFamily="18" charset="0"/>
              </a:rPr>
              <a:t>date,</a:t>
            </a:r>
            <a:r>
              <a:rPr sz="1600" spc="-26" dirty="0">
                <a:latin typeface="Times New Roman" pitchFamily="18" charset="0"/>
                <a:cs typeface="Times New Roman" pitchFamily="18" charset="0"/>
              </a:rPr>
              <a:t> </a:t>
            </a:r>
            <a:r>
              <a:rPr sz="1600" spc="-45" dirty="0">
                <a:latin typeface="Times New Roman" pitchFamily="18" charset="0"/>
                <a:cs typeface="Times New Roman" pitchFamily="18" charset="0"/>
              </a:rPr>
              <a:t>describes</a:t>
            </a:r>
            <a:r>
              <a:rPr sz="1600" spc="-26" dirty="0">
                <a:latin typeface="Times New Roman" pitchFamily="18" charset="0"/>
                <a:cs typeface="Times New Roman" pitchFamily="18" charset="0"/>
              </a:rPr>
              <a:t> </a:t>
            </a:r>
            <a:r>
              <a:rPr sz="1600" spc="-38" dirty="0">
                <a:latin typeface="Times New Roman" pitchFamily="18" charset="0"/>
                <a:cs typeface="Times New Roman" pitchFamily="18" charset="0"/>
              </a:rPr>
              <a:t>in</a:t>
            </a:r>
            <a:r>
              <a:rPr sz="1600" spc="-34" dirty="0">
                <a:latin typeface="Times New Roman" pitchFamily="18" charset="0"/>
                <a:cs typeface="Times New Roman" pitchFamily="18" charset="0"/>
              </a:rPr>
              <a:t> </a:t>
            </a:r>
            <a:r>
              <a:rPr sz="1600" spc="-41" dirty="0">
                <a:latin typeface="Times New Roman" pitchFamily="18" charset="0"/>
                <a:cs typeface="Times New Roman" pitchFamily="18" charset="0"/>
              </a:rPr>
              <a:t>detail</a:t>
            </a:r>
            <a:r>
              <a:rPr sz="1600" spc="-26" dirty="0">
                <a:latin typeface="Times New Roman" pitchFamily="18" charset="0"/>
                <a:cs typeface="Times New Roman" pitchFamily="18" charset="0"/>
              </a:rPr>
              <a:t> </a:t>
            </a:r>
            <a:r>
              <a:rPr sz="1600" spc="-41" dirty="0">
                <a:latin typeface="Times New Roman" pitchFamily="18" charset="0"/>
                <a:cs typeface="Times New Roman" pitchFamily="18" charset="0"/>
              </a:rPr>
              <a:t>various</a:t>
            </a:r>
            <a:r>
              <a:rPr sz="1600" spc="-38" dirty="0">
                <a:latin typeface="Times New Roman" pitchFamily="18" charset="0"/>
                <a:cs typeface="Times New Roman" pitchFamily="18" charset="0"/>
              </a:rPr>
              <a:t> </a:t>
            </a:r>
            <a:r>
              <a:rPr sz="1600" spc="-41" dirty="0">
                <a:latin typeface="Times New Roman" pitchFamily="18" charset="0"/>
                <a:cs typeface="Times New Roman" pitchFamily="18" charset="0"/>
              </a:rPr>
              <a:t>kinds</a:t>
            </a:r>
            <a:r>
              <a:rPr sz="1600" spc="-38" dirty="0">
                <a:latin typeface="Times New Roman" pitchFamily="18" charset="0"/>
                <a:cs typeface="Times New Roman" pitchFamily="18" charset="0"/>
              </a:rPr>
              <a:t> </a:t>
            </a:r>
            <a:r>
              <a:rPr sz="1600" spc="-23" dirty="0">
                <a:latin typeface="Times New Roman" pitchFamily="18" charset="0"/>
                <a:cs typeface="Times New Roman" pitchFamily="18" charset="0"/>
              </a:rPr>
              <a:t>of</a:t>
            </a:r>
            <a:r>
              <a:rPr sz="1600" spc="-34" dirty="0">
                <a:latin typeface="Times New Roman" pitchFamily="18" charset="0"/>
                <a:cs typeface="Times New Roman" pitchFamily="18" charset="0"/>
              </a:rPr>
              <a:t> </a:t>
            </a:r>
            <a:r>
              <a:rPr sz="1600" spc="-8" dirty="0">
                <a:latin typeface="Times New Roman" pitchFamily="18" charset="0"/>
                <a:cs typeface="Times New Roman" pitchFamily="18" charset="0"/>
              </a:rPr>
              <a:t>ships, </a:t>
            </a:r>
            <a:r>
              <a:rPr sz="1600" spc="-15" dirty="0">
                <a:latin typeface="Times New Roman" pitchFamily="18" charset="0"/>
                <a:cs typeface="Times New Roman" pitchFamily="18" charset="0"/>
              </a:rPr>
              <a:t>their</a:t>
            </a:r>
            <a:r>
              <a:rPr sz="1600" spc="-41" dirty="0">
                <a:latin typeface="Times New Roman" pitchFamily="18" charset="0"/>
                <a:cs typeface="Times New Roman" pitchFamily="18" charset="0"/>
              </a:rPr>
              <a:t> </a:t>
            </a:r>
            <a:r>
              <a:rPr sz="1600" spc="-19" dirty="0">
                <a:latin typeface="Times New Roman" pitchFamily="18" charset="0"/>
                <a:cs typeface="Times New Roman" pitchFamily="18" charset="0"/>
              </a:rPr>
              <a:t>proportions</a:t>
            </a:r>
            <a:r>
              <a:rPr sz="1600" spc="-56" dirty="0">
                <a:latin typeface="Times New Roman" pitchFamily="18" charset="0"/>
                <a:cs typeface="Times New Roman" pitchFamily="18" charset="0"/>
              </a:rPr>
              <a:t> </a:t>
            </a:r>
            <a:r>
              <a:rPr sz="1600" spc="-79" dirty="0">
                <a:latin typeface="Times New Roman" pitchFamily="18" charset="0"/>
                <a:cs typeface="Times New Roman" pitchFamily="18" charset="0"/>
              </a:rPr>
              <a:t>and</a:t>
            </a:r>
            <a:r>
              <a:rPr sz="1600" spc="-34" dirty="0">
                <a:latin typeface="Times New Roman" pitchFamily="18" charset="0"/>
                <a:cs typeface="Times New Roman" pitchFamily="18" charset="0"/>
              </a:rPr>
              <a:t> </a:t>
            </a:r>
            <a:r>
              <a:rPr sz="1600" spc="-56" dirty="0">
                <a:latin typeface="Times New Roman" pitchFamily="18" charset="0"/>
                <a:cs typeface="Times New Roman" pitchFamily="18" charset="0"/>
              </a:rPr>
              <a:t>sizes,</a:t>
            </a:r>
            <a:r>
              <a:rPr sz="1600" spc="-23" dirty="0">
                <a:latin typeface="Times New Roman" pitchFamily="18" charset="0"/>
                <a:cs typeface="Times New Roman" pitchFamily="18" charset="0"/>
              </a:rPr>
              <a:t> </a:t>
            </a:r>
            <a:r>
              <a:rPr sz="1600" spc="-26" dirty="0">
                <a:latin typeface="Times New Roman" pitchFamily="18" charset="0"/>
                <a:cs typeface="Times New Roman" pitchFamily="18" charset="0"/>
              </a:rPr>
              <a:t>the </a:t>
            </a:r>
            <a:r>
              <a:rPr sz="1600" spc="-45" dirty="0">
                <a:latin typeface="Times New Roman" pitchFamily="18" charset="0"/>
                <a:cs typeface="Times New Roman" pitchFamily="18" charset="0"/>
              </a:rPr>
              <a:t>materials</a:t>
            </a:r>
            <a:r>
              <a:rPr sz="1600" spc="-41" dirty="0">
                <a:latin typeface="Times New Roman" pitchFamily="18" charset="0"/>
                <a:cs typeface="Times New Roman" pitchFamily="18" charset="0"/>
              </a:rPr>
              <a:t> </a:t>
            </a:r>
            <a:r>
              <a:rPr sz="1600" spc="-8" dirty="0">
                <a:latin typeface="Times New Roman" pitchFamily="18" charset="0"/>
                <a:cs typeface="Times New Roman" pitchFamily="18" charset="0"/>
              </a:rPr>
              <a:t>out</a:t>
            </a:r>
            <a:r>
              <a:rPr sz="1600" spc="-34" dirty="0">
                <a:latin typeface="Times New Roman" pitchFamily="18" charset="0"/>
                <a:cs typeface="Times New Roman" pitchFamily="18" charset="0"/>
              </a:rPr>
              <a:t> </a:t>
            </a:r>
            <a:r>
              <a:rPr sz="1600" spc="-23" dirty="0">
                <a:latin typeface="Times New Roman" pitchFamily="18" charset="0"/>
                <a:cs typeface="Times New Roman" pitchFamily="18" charset="0"/>
              </a:rPr>
              <a:t>of</a:t>
            </a:r>
            <a:r>
              <a:rPr sz="1600" spc="-34" dirty="0">
                <a:latin typeface="Times New Roman" pitchFamily="18" charset="0"/>
                <a:cs typeface="Times New Roman" pitchFamily="18" charset="0"/>
              </a:rPr>
              <a:t> </a:t>
            </a:r>
            <a:r>
              <a:rPr sz="1600" spc="-45" dirty="0">
                <a:latin typeface="Times New Roman" pitchFamily="18" charset="0"/>
                <a:cs typeface="Times New Roman" pitchFamily="18" charset="0"/>
              </a:rPr>
              <a:t>which</a:t>
            </a:r>
            <a:r>
              <a:rPr sz="1600" spc="-38" dirty="0">
                <a:latin typeface="Times New Roman" pitchFamily="18" charset="0"/>
                <a:cs typeface="Times New Roman" pitchFamily="18" charset="0"/>
              </a:rPr>
              <a:t> </a:t>
            </a:r>
            <a:r>
              <a:rPr sz="1600" spc="-45" dirty="0">
                <a:latin typeface="Times New Roman" pitchFamily="18" charset="0"/>
                <a:cs typeface="Times New Roman" pitchFamily="18" charset="0"/>
              </a:rPr>
              <a:t>they</a:t>
            </a:r>
            <a:r>
              <a:rPr sz="1600" spc="-30" dirty="0">
                <a:latin typeface="Times New Roman" pitchFamily="18" charset="0"/>
                <a:cs typeface="Times New Roman" pitchFamily="18" charset="0"/>
              </a:rPr>
              <a:t> </a:t>
            </a:r>
            <a:r>
              <a:rPr sz="1600" spc="-34" dirty="0">
                <a:latin typeface="Times New Roman" pitchFamily="18" charset="0"/>
                <a:cs typeface="Times New Roman" pitchFamily="18" charset="0"/>
              </a:rPr>
              <a:t>were</a:t>
            </a:r>
            <a:r>
              <a:rPr sz="1600" dirty="0">
                <a:latin typeface="Times New Roman" pitchFamily="18" charset="0"/>
                <a:cs typeface="Times New Roman" pitchFamily="18" charset="0"/>
              </a:rPr>
              <a:t> </a:t>
            </a:r>
            <a:r>
              <a:rPr sz="1600" spc="-41" dirty="0">
                <a:latin typeface="Times New Roman" pitchFamily="18" charset="0"/>
                <a:cs typeface="Times New Roman" pitchFamily="18" charset="0"/>
              </a:rPr>
              <a:t>built,</a:t>
            </a:r>
            <a:r>
              <a:rPr sz="1600" spc="-38" dirty="0">
                <a:latin typeface="Times New Roman" pitchFamily="18" charset="0"/>
                <a:cs typeface="Times New Roman" pitchFamily="18" charset="0"/>
              </a:rPr>
              <a:t> </a:t>
            </a:r>
            <a:r>
              <a:rPr sz="1600" spc="-26" dirty="0">
                <a:latin typeface="Times New Roman" pitchFamily="18" charset="0"/>
                <a:cs typeface="Times New Roman" pitchFamily="18" charset="0"/>
              </a:rPr>
              <a:t>the</a:t>
            </a:r>
            <a:r>
              <a:rPr sz="1600" spc="-30" dirty="0">
                <a:latin typeface="Times New Roman" pitchFamily="18" charset="0"/>
                <a:cs typeface="Times New Roman" pitchFamily="18" charset="0"/>
              </a:rPr>
              <a:t> </a:t>
            </a:r>
            <a:r>
              <a:rPr sz="1600" spc="-83" dirty="0">
                <a:latin typeface="Times New Roman" pitchFamily="18" charset="0"/>
                <a:cs typeface="Times New Roman" pitchFamily="18" charset="0"/>
              </a:rPr>
              <a:t>ways</a:t>
            </a:r>
            <a:r>
              <a:rPr sz="1600" spc="-23" dirty="0">
                <a:latin typeface="Times New Roman" pitchFamily="18" charset="0"/>
                <a:cs typeface="Times New Roman" pitchFamily="18" charset="0"/>
              </a:rPr>
              <a:t> </a:t>
            </a:r>
            <a:r>
              <a:rPr sz="1600" dirty="0">
                <a:latin typeface="Times New Roman" pitchFamily="18" charset="0"/>
                <a:cs typeface="Times New Roman" pitchFamily="18" charset="0"/>
              </a:rPr>
              <a:t>to</a:t>
            </a:r>
            <a:r>
              <a:rPr sz="1600" spc="-38" dirty="0">
                <a:latin typeface="Times New Roman" pitchFamily="18" charset="0"/>
                <a:cs typeface="Times New Roman" pitchFamily="18" charset="0"/>
              </a:rPr>
              <a:t> </a:t>
            </a:r>
            <a:r>
              <a:rPr sz="1600" spc="-34" dirty="0">
                <a:latin typeface="Times New Roman" pitchFamily="18" charset="0"/>
                <a:cs typeface="Times New Roman" pitchFamily="18" charset="0"/>
              </a:rPr>
              <a:t>decorate</a:t>
            </a:r>
            <a:r>
              <a:rPr sz="1600" spc="-41" dirty="0">
                <a:latin typeface="Times New Roman" pitchFamily="18" charset="0"/>
                <a:cs typeface="Times New Roman" pitchFamily="18" charset="0"/>
              </a:rPr>
              <a:t> </a:t>
            </a:r>
            <a:r>
              <a:rPr sz="1600" spc="-56" dirty="0">
                <a:latin typeface="Times New Roman" pitchFamily="18" charset="0"/>
                <a:cs typeface="Times New Roman" pitchFamily="18" charset="0"/>
              </a:rPr>
              <a:t>them,</a:t>
            </a:r>
            <a:r>
              <a:rPr sz="1600" spc="-34" dirty="0">
                <a:latin typeface="Times New Roman" pitchFamily="18" charset="0"/>
                <a:cs typeface="Times New Roman" pitchFamily="18" charset="0"/>
              </a:rPr>
              <a:t> </a:t>
            </a:r>
            <a:r>
              <a:rPr sz="1600" spc="-15" dirty="0">
                <a:latin typeface="Times New Roman" pitchFamily="18" charset="0"/>
                <a:cs typeface="Times New Roman" pitchFamily="18" charset="0"/>
              </a:rPr>
              <a:t>etc.</a:t>
            </a:r>
            <a:endParaRPr sz="1600" dirty="0">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111</a:t>
            </a:fld>
            <a:endParaRPr lang="en"/>
          </a:p>
        </p:txBody>
      </p:sp>
    </p:spTree>
    <p:extLst>
      <p:ext uri="{BB962C8B-B14F-4D97-AF65-F5344CB8AC3E}">
        <p14:creationId xmlns:p14="http://schemas.microsoft.com/office/powerpoint/2010/main" xmlns="" val="25088331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960533" y="798099"/>
            <a:ext cx="3115734" cy="2751907"/>
          </a:xfrm>
          <a:prstGeom prst="rect">
            <a:avLst/>
          </a:prstGeom>
        </p:spPr>
        <p:txBody>
          <a:bodyPr vert="horz" wrap="square" lIns="0" tIns="9525" rIns="0" bIns="0" rtlCol="0">
            <a:spAutoFit/>
          </a:bodyPr>
          <a:lstStyle/>
          <a:p>
            <a:pPr marL="180022" marR="3810" indent="-170497" algn="just">
              <a:lnSpc>
                <a:spcPct val="110000"/>
              </a:lnSpc>
              <a:spcBef>
                <a:spcPts val="75"/>
              </a:spcBef>
              <a:buFont typeface="Arial MT"/>
              <a:buChar char="•"/>
              <a:tabLst>
                <a:tab pos="180975" algn="l"/>
              </a:tabLst>
            </a:pPr>
            <a:r>
              <a:rPr sz="1800" spc="-101" dirty="0">
                <a:latin typeface="Times New Roman" pitchFamily="18" charset="0"/>
                <a:cs typeface="Times New Roman" pitchFamily="18" charset="0"/>
              </a:rPr>
              <a:t>Land</a:t>
            </a:r>
            <a:r>
              <a:rPr sz="1800" spc="-45" dirty="0">
                <a:latin typeface="Times New Roman" pitchFamily="18" charset="0"/>
                <a:cs typeface="Times New Roman" pitchFamily="18" charset="0"/>
              </a:rPr>
              <a:t> </a:t>
            </a:r>
            <a:r>
              <a:rPr sz="1800" spc="-56" dirty="0">
                <a:latin typeface="Times New Roman" pitchFamily="18" charset="0"/>
                <a:cs typeface="Times New Roman" pitchFamily="18" charset="0"/>
              </a:rPr>
              <a:t>routes</a:t>
            </a:r>
            <a:r>
              <a:rPr sz="1800" spc="-45" dirty="0">
                <a:latin typeface="Times New Roman" pitchFamily="18" charset="0"/>
                <a:cs typeface="Times New Roman" pitchFamily="18" charset="0"/>
              </a:rPr>
              <a:t> </a:t>
            </a:r>
            <a:r>
              <a:rPr sz="1800" spc="-83" dirty="0">
                <a:latin typeface="Times New Roman" pitchFamily="18" charset="0"/>
                <a:cs typeface="Times New Roman" pitchFamily="18" charset="0"/>
              </a:rPr>
              <a:t>were,</a:t>
            </a:r>
            <a:r>
              <a:rPr sz="1800" spc="-49" dirty="0">
                <a:latin typeface="Times New Roman" pitchFamily="18" charset="0"/>
                <a:cs typeface="Times New Roman" pitchFamily="18" charset="0"/>
              </a:rPr>
              <a:t> </a:t>
            </a:r>
            <a:r>
              <a:rPr sz="1800" spc="-19" dirty="0">
                <a:latin typeface="Times New Roman" pitchFamily="18" charset="0"/>
                <a:cs typeface="Times New Roman" pitchFamily="18" charset="0"/>
              </a:rPr>
              <a:t>of 	</a:t>
            </a:r>
            <a:r>
              <a:rPr sz="1800" spc="-64" dirty="0">
                <a:latin typeface="Times New Roman" pitchFamily="18" charset="0"/>
                <a:cs typeface="Times New Roman" pitchFamily="18" charset="0"/>
              </a:rPr>
              <a:t>course,</a:t>
            </a:r>
            <a:r>
              <a:rPr sz="1800" spc="-79" dirty="0">
                <a:latin typeface="Times New Roman" pitchFamily="18" charset="0"/>
                <a:cs typeface="Times New Roman" pitchFamily="18" charset="0"/>
              </a:rPr>
              <a:t> </a:t>
            </a:r>
            <a:r>
              <a:rPr sz="1800" spc="-41" dirty="0">
                <a:latin typeface="Times New Roman" pitchFamily="18" charset="0"/>
                <a:cs typeface="Times New Roman" pitchFamily="18" charset="0"/>
              </a:rPr>
              <a:t>part</a:t>
            </a:r>
            <a:r>
              <a:rPr sz="1800" spc="-94" dirty="0">
                <a:latin typeface="Times New Roman" pitchFamily="18" charset="0"/>
                <a:cs typeface="Times New Roman" pitchFamily="18" charset="0"/>
              </a:rPr>
              <a:t> </a:t>
            </a:r>
            <a:r>
              <a:rPr sz="1800" spc="-23" dirty="0">
                <a:latin typeface="Times New Roman" pitchFamily="18" charset="0"/>
                <a:cs typeface="Times New Roman" pitchFamily="18" charset="0"/>
              </a:rPr>
              <a:t>of</a:t>
            </a:r>
            <a:r>
              <a:rPr sz="1800" spc="-83" dirty="0">
                <a:latin typeface="Times New Roman" pitchFamily="18" charset="0"/>
                <a:cs typeface="Times New Roman" pitchFamily="18" charset="0"/>
              </a:rPr>
              <a:t> </a:t>
            </a:r>
            <a:r>
              <a:rPr sz="1800" spc="-15" dirty="0">
                <a:latin typeface="Times New Roman" pitchFamily="18" charset="0"/>
                <a:cs typeface="Times New Roman" pitchFamily="18" charset="0"/>
              </a:rPr>
              <a:t>this 	</a:t>
            </a:r>
            <a:r>
              <a:rPr sz="1800" spc="-53" dirty="0">
                <a:latin typeface="Times New Roman" pitchFamily="18" charset="0"/>
                <a:cs typeface="Times New Roman" pitchFamily="18" charset="0"/>
              </a:rPr>
              <a:t>network,</a:t>
            </a:r>
            <a:r>
              <a:rPr sz="1800" spc="-45" dirty="0">
                <a:latin typeface="Times New Roman" pitchFamily="18" charset="0"/>
                <a:cs typeface="Times New Roman" pitchFamily="18" charset="0"/>
              </a:rPr>
              <a:t> </a:t>
            </a:r>
            <a:r>
              <a:rPr sz="1800" spc="-8" dirty="0">
                <a:latin typeface="Times New Roman" pitchFamily="18" charset="0"/>
                <a:cs typeface="Times New Roman" pitchFamily="18" charset="0"/>
              </a:rPr>
              <a:t>especially 	</a:t>
            </a:r>
            <a:r>
              <a:rPr sz="1800" spc="-56" dirty="0">
                <a:latin typeface="Times New Roman" pitchFamily="18" charset="0"/>
                <a:cs typeface="Times New Roman" pitchFamily="18" charset="0"/>
              </a:rPr>
              <a:t>the</a:t>
            </a:r>
            <a:r>
              <a:rPr sz="1800" spc="-64" dirty="0">
                <a:latin typeface="Times New Roman" pitchFamily="18" charset="0"/>
                <a:cs typeface="Times New Roman" pitchFamily="18" charset="0"/>
              </a:rPr>
              <a:t> </a:t>
            </a:r>
            <a:r>
              <a:rPr sz="1800" spc="-124" dirty="0">
                <a:latin typeface="Times New Roman" pitchFamily="18" charset="0"/>
                <a:cs typeface="Times New Roman" pitchFamily="18" charset="0"/>
              </a:rPr>
              <a:t>famed</a:t>
            </a:r>
            <a:r>
              <a:rPr sz="1800" spc="-64" dirty="0">
                <a:latin typeface="Times New Roman" pitchFamily="18" charset="0"/>
                <a:cs typeface="Times New Roman" pitchFamily="18" charset="0"/>
              </a:rPr>
              <a:t> </a:t>
            </a:r>
            <a:r>
              <a:rPr sz="1800" spc="-53" dirty="0">
                <a:latin typeface="Times New Roman" pitchFamily="18" charset="0"/>
                <a:cs typeface="Times New Roman" pitchFamily="18" charset="0"/>
              </a:rPr>
              <a:t>Silk</a:t>
            </a:r>
            <a:r>
              <a:rPr sz="1800" spc="-68" dirty="0">
                <a:latin typeface="Times New Roman" pitchFamily="18" charset="0"/>
                <a:cs typeface="Times New Roman" pitchFamily="18" charset="0"/>
              </a:rPr>
              <a:t> </a:t>
            </a:r>
            <a:r>
              <a:rPr sz="1800" spc="-15" dirty="0">
                <a:latin typeface="Times New Roman" pitchFamily="18" charset="0"/>
                <a:cs typeface="Times New Roman" pitchFamily="18" charset="0"/>
              </a:rPr>
              <a:t>Road 	</a:t>
            </a:r>
            <a:r>
              <a:rPr sz="1800" spc="-79" dirty="0" smtClean="0">
                <a:latin typeface="Times New Roman" pitchFamily="18" charset="0"/>
                <a:cs typeface="Times New Roman" pitchFamily="18" charset="0"/>
              </a:rPr>
              <a:t>through</a:t>
            </a:r>
            <a:r>
              <a:rPr lang="en-IN" sz="1800" spc="-41" dirty="0">
                <a:latin typeface="Times New Roman" pitchFamily="18" charset="0"/>
                <a:cs typeface="Times New Roman" pitchFamily="18" charset="0"/>
              </a:rPr>
              <a:t> </a:t>
            </a:r>
            <a:r>
              <a:rPr sz="1800" spc="-15" dirty="0" smtClean="0">
                <a:latin typeface="Times New Roman" pitchFamily="18" charset="0"/>
                <a:cs typeface="Times New Roman" pitchFamily="18" charset="0"/>
              </a:rPr>
              <a:t>which </a:t>
            </a:r>
            <a:r>
              <a:rPr sz="1800" spc="-15" dirty="0">
                <a:latin typeface="Times New Roman" pitchFamily="18" charset="0"/>
                <a:cs typeface="Times New Roman" pitchFamily="18" charset="0"/>
              </a:rPr>
              <a:t>	</a:t>
            </a:r>
            <a:r>
              <a:rPr sz="1800" spc="-64" dirty="0">
                <a:latin typeface="Times New Roman" pitchFamily="18" charset="0"/>
                <a:cs typeface="Times New Roman" pitchFamily="18" charset="0"/>
              </a:rPr>
              <a:t>countless</a:t>
            </a:r>
            <a:r>
              <a:rPr sz="1800" spc="-19" dirty="0">
                <a:latin typeface="Times New Roman" pitchFamily="18" charset="0"/>
                <a:cs typeface="Times New Roman" pitchFamily="18" charset="0"/>
              </a:rPr>
              <a:t> </a:t>
            </a:r>
            <a:r>
              <a:rPr sz="1800" spc="-127" dirty="0">
                <a:latin typeface="Times New Roman" pitchFamily="18" charset="0"/>
                <a:cs typeface="Times New Roman" pitchFamily="18" charset="0"/>
              </a:rPr>
              <a:t>caravans</a:t>
            </a:r>
            <a:r>
              <a:rPr sz="1800" spc="-41" dirty="0">
                <a:latin typeface="Times New Roman" pitchFamily="18" charset="0"/>
                <a:cs typeface="Times New Roman" pitchFamily="18" charset="0"/>
              </a:rPr>
              <a:t> </a:t>
            </a:r>
            <a:r>
              <a:rPr sz="1800" spc="-19" dirty="0">
                <a:latin typeface="Times New Roman" pitchFamily="18" charset="0"/>
                <a:cs typeface="Times New Roman" pitchFamily="18" charset="0"/>
              </a:rPr>
              <a:t>of 	</a:t>
            </a:r>
            <a:r>
              <a:rPr sz="1800" spc="-60" dirty="0">
                <a:latin typeface="Times New Roman" pitchFamily="18" charset="0"/>
                <a:cs typeface="Times New Roman" pitchFamily="18" charset="0"/>
              </a:rPr>
              <a:t>traders</a:t>
            </a:r>
            <a:r>
              <a:rPr sz="1800" spc="-49" dirty="0">
                <a:latin typeface="Times New Roman" pitchFamily="18" charset="0"/>
                <a:cs typeface="Times New Roman" pitchFamily="18" charset="0"/>
              </a:rPr>
              <a:t> </a:t>
            </a:r>
            <a:r>
              <a:rPr sz="1800" spc="-86" dirty="0">
                <a:latin typeface="Times New Roman" pitchFamily="18" charset="0"/>
                <a:cs typeface="Times New Roman" pitchFamily="18" charset="0"/>
              </a:rPr>
              <a:t>crossing</a:t>
            </a:r>
            <a:r>
              <a:rPr sz="1800" spc="-45" dirty="0">
                <a:latin typeface="Times New Roman" pitchFamily="18" charset="0"/>
                <a:cs typeface="Times New Roman" pitchFamily="18" charset="0"/>
              </a:rPr>
              <a:t> </a:t>
            </a:r>
            <a:r>
              <a:rPr sz="1800" spc="-116" dirty="0">
                <a:latin typeface="Times New Roman" pitchFamily="18" charset="0"/>
                <a:cs typeface="Times New Roman" pitchFamily="18" charset="0"/>
              </a:rPr>
              <a:t>many 	</a:t>
            </a:r>
            <a:r>
              <a:rPr sz="1800" spc="-98" dirty="0">
                <a:latin typeface="Times New Roman" pitchFamily="18" charset="0"/>
                <a:cs typeface="Times New Roman" pitchFamily="18" charset="0"/>
              </a:rPr>
              <a:t>kingdoms</a:t>
            </a:r>
            <a:r>
              <a:rPr sz="1800" spc="-15" dirty="0">
                <a:latin typeface="Times New Roman" pitchFamily="18" charset="0"/>
                <a:cs typeface="Times New Roman" pitchFamily="18" charset="0"/>
              </a:rPr>
              <a:t> </a:t>
            </a:r>
            <a:r>
              <a:rPr sz="1800" spc="-8" dirty="0">
                <a:latin typeface="Times New Roman" pitchFamily="18" charset="0"/>
                <a:cs typeface="Times New Roman" pitchFamily="18" charset="0"/>
              </a:rPr>
              <a:t>connected 	</a:t>
            </a:r>
            <a:r>
              <a:rPr sz="1800" spc="-53" dirty="0">
                <a:latin typeface="Times New Roman" pitchFamily="18" charset="0"/>
                <a:cs typeface="Times New Roman" pitchFamily="18" charset="0"/>
              </a:rPr>
              <a:t>the</a:t>
            </a:r>
            <a:r>
              <a:rPr sz="1800" spc="-86" dirty="0">
                <a:latin typeface="Times New Roman" pitchFamily="18" charset="0"/>
                <a:cs typeface="Times New Roman" pitchFamily="18" charset="0"/>
              </a:rPr>
              <a:t> </a:t>
            </a:r>
            <a:r>
              <a:rPr sz="1800" spc="-8" dirty="0">
                <a:latin typeface="Times New Roman" pitchFamily="18" charset="0"/>
                <a:cs typeface="Times New Roman" pitchFamily="18" charset="0"/>
              </a:rPr>
              <a:t>Mediterranean 	</a:t>
            </a:r>
            <a:r>
              <a:rPr sz="1800" spc="-15" dirty="0">
                <a:latin typeface="Times New Roman" pitchFamily="18" charset="0"/>
                <a:cs typeface="Times New Roman" pitchFamily="18" charset="0"/>
              </a:rPr>
              <a:t>world</a:t>
            </a:r>
            <a:r>
              <a:rPr sz="1800" spc="-113" dirty="0">
                <a:latin typeface="Times New Roman" pitchFamily="18" charset="0"/>
                <a:cs typeface="Times New Roman" pitchFamily="18" charset="0"/>
              </a:rPr>
              <a:t> </a:t>
            </a:r>
            <a:r>
              <a:rPr sz="1800" spc="-34" dirty="0">
                <a:latin typeface="Times New Roman" pitchFamily="18" charset="0"/>
                <a:cs typeface="Times New Roman" pitchFamily="18" charset="0"/>
              </a:rPr>
              <a:t>with</a:t>
            </a:r>
            <a:r>
              <a:rPr sz="1800" spc="-101" dirty="0">
                <a:latin typeface="Times New Roman" pitchFamily="18" charset="0"/>
                <a:cs typeface="Times New Roman" pitchFamily="18" charset="0"/>
              </a:rPr>
              <a:t> </a:t>
            </a:r>
            <a:r>
              <a:rPr sz="1800" spc="-8" dirty="0">
                <a:latin typeface="Times New Roman" pitchFamily="18" charset="0"/>
                <a:cs typeface="Times New Roman" pitchFamily="18" charset="0"/>
              </a:rPr>
              <a:t>Asia.</a:t>
            </a:r>
            <a:endParaRPr sz="1800" dirty="0">
              <a:latin typeface="Times New Roman" pitchFamily="18" charset="0"/>
              <a:cs typeface="Times New Roman" pitchFamily="18" charset="0"/>
            </a:endParaRPr>
          </a:p>
        </p:txBody>
      </p:sp>
      <p:pic>
        <p:nvPicPr>
          <p:cNvPr id="3" name="object 3"/>
          <p:cNvPicPr/>
          <p:nvPr/>
        </p:nvPicPr>
        <p:blipFill>
          <a:blip r:embed="rId2" cstate="print"/>
          <a:stretch>
            <a:fillRect/>
          </a:stretch>
        </p:blipFill>
        <p:spPr>
          <a:xfrm>
            <a:off x="109728" y="195453"/>
            <a:ext cx="5772150" cy="3442716"/>
          </a:xfrm>
          <a:prstGeom prst="rect">
            <a:avLst/>
          </a:prstGeom>
        </p:spPr>
      </p:pic>
      <p:sp>
        <p:nvSpPr>
          <p:cNvPr id="4" name="object 4"/>
          <p:cNvSpPr txBox="1"/>
          <p:nvPr/>
        </p:nvSpPr>
        <p:spPr>
          <a:xfrm>
            <a:off x="457276" y="4108247"/>
            <a:ext cx="5970269" cy="425116"/>
          </a:xfrm>
          <a:prstGeom prst="rect">
            <a:avLst/>
          </a:prstGeom>
        </p:spPr>
        <p:txBody>
          <a:bodyPr vert="horz" wrap="square" lIns="0" tIns="9525" rIns="0" bIns="0" rtlCol="0">
            <a:spAutoFit/>
          </a:bodyPr>
          <a:lstStyle/>
          <a:p>
            <a:pPr marL="9525">
              <a:spcBef>
                <a:spcPts val="75"/>
              </a:spcBef>
              <a:tabLst>
                <a:tab pos="1112044" algn="l"/>
                <a:tab pos="3233738" algn="l"/>
                <a:tab pos="4477703" algn="l"/>
              </a:tabLst>
            </a:pPr>
            <a:r>
              <a:rPr sz="2700" b="1" spc="-23" dirty="0">
                <a:latin typeface="Tahoma"/>
                <a:cs typeface="Tahoma"/>
              </a:rPr>
              <a:t>T</a:t>
            </a:r>
            <a:r>
              <a:rPr sz="2700" b="1" spc="-270" dirty="0">
                <a:latin typeface="Tahoma"/>
                <a:cs typeface="Tahoma"/>
              </a:rPr>
              <a:t> </a:t>
            </a:r>
            <a:r>
              <a:rPr sz="2700" b="1" spc="165" dirty="0">
                <a:latin typeface="Tahoma"/>
                <a:cs typeface="Tahoma"/>
              </a:rPr>
              <a:t>H</a:t>
            </a:r>
            <a:r>
              <a:rPr sz="2700" b="1" spc="-266" dirty="0">
                <a:latin typeface="Tahoma"/>
                <a:cs typeface="Tahoma"/>
              </a:rPr>
              <a:t> </a:t>
            </a:r>
            <a:r>
              <a:rPr sz="2700" b="1" spc="60" dirty="0">
                <a:latin typeface="Tahoma"/>
                <a:cs typeface="Tahoma"/>
              </a:rPr>
              <a:t>E</a:t>
            </a:r>
            <a:r>
              <a:rPr sz="2700" b="1" dirty="0">
                <a:latin typeface="Tahoma"/>
                <a:cs typeface="Tahoma"/>
              </a:rPr>
              <a:t>	F</a:t>
            </a:r>
            <a:r>
              <a:rPr sz="2700" b="1" spc="-259" dirty="0">
                <a:latin typeface="Tahoma"/>
                <a:cs typeface="Tahoma"/>
              </a:rPr>
              <a:t> </a:t>
            </a:r>
            <a:r>
              <a:rPr sz="2700" b="1" dirty="0">
                <a:latin typeface="Tahoma"/>
                <a:cs typeface="Tahoma"/>
              </a:rPr>
              <a:t>A</a:t>
            </a:r>
            <a:r>
              <a:rPr sz="2700" b="1" spc="-259" dirty="0">
                <a:latin typeface="Tahoma"/>
                <a:cs typeface="Tahoma"/>
              </a:rPr>
              <a:t> </a:t>
            </a:r>
            <a:r>
              <a:rPr sz="2700" b="1" spc="311" dirty="0">
                <a:latin typeface="Tahoma"/>
                <a:cs typeface="Tahoma"/>
              </a:rPr>
              <a:t>M</a:t>
            </a:r>
            <a:r>
              <a:rPr sz="2700" b="1" spc="-259" dirty="0">
                <a:latin typeface="Tahoma"/>
                <a:cs typeface="Tahoma"/>
              </a:rPr>
              <a:t> </a:t>
            </a:r>
            <a:r>
              <a:rPr sz="2700" b="1" dirty="0">
                <a:latin typeface="Tahoma"/>
                <a:cs typeface="Tahoma"/>
              </a:rPr>
              <a:t>O</a:t>
            </a:r>
            <a:r>
              <a:rPr sz="2700" b="1" spc="-259" dirty="0">
                <a:latin typeface="Tahoma"/>
                <a:cs typeface="Tahoma"/>
              </a:rPr>
              <a:t> </a:t>
            </a:r>
            <a:r>
              <a:rPr sz="2700" b="1" spc="139" dirty="0">
                <a:latin typeface="Tahoma"/>
                <a:cs typeface="Tahoma"/>
              </a:rPr>
              <a:t>U</a:t>
            </a:r>
            <a:r>
              <a:rPr sz="2700" b="1" spc="-259" dirty="0">
                <a:latin typeface="Tahoma"/>
                <a:cs typeface="Tahoma"/>
              </a:rPr>
              <a:t> </a:t>
            </a:r>
            <a:r>
              <a:rPr sz="2700" b="1" spc="-38" dirty="0">
                <a:latin typeface="Tahoma"/>
                <a:cs typeface="Tahoma"/>
              </a:rPr>
              <a:t>S</a:t>
            </a:r>
            <a:r>
              <a:rPr sz="2700" b="1" dirty="0">
                <a:latin typeface="Tahoma"/>
                <a:cs typeface="Tahoma"/>
              </a:rPr>
              <a:t>	</a:t>
            </a:r>
            <a:r>
              <a:rPr sz="2700" b="1" spc="-56" dirty="0">
                <a:latin typeface="Tahoma"/>
                <a:cs typeface="Tahoma"/>
              </a:rPr>
              <a:t>S</a:t>
            </a:r>
            <a:r>
              <a:rPr sz="2700" b="1" spc="-270" dirty="0">
                <a:latin typeface="Tahoma"/>
                <a:cs typeface="Tahoma"/>
              </a:rPr>
              <a:t> </a:t>
            </a:r>
            <a:r>
              <a:rPr sz="2700" b="1" spc="-326" dirty="0">
                <a:latin typeface="Tahoma"/>
                <a:cs typeface="Tahoma"/>
              </a:rPr>
              <a:t>I</a:t>
            </a:r>
            <a:r>
              <a:rPr sz="2700" b="1" spc="-270" dirty="0">
                <a:latin typeface="Tahoma"/>
                <a:cs typeface="Tahoma"/>
              </a:rPr>
              <a:t> </a:t>
            </a:r>
            <a:r>
              <a:rPr sz="2700" b="1" spc="124" dirty="0">
                <a:latin typeface="Tahoma"/>
                <a:cs typeface="Tahoma"/>
              </a:rPr>
              <a:t>L</a:t>
            </a:r>
            <a:r>
              <a:rPr sz="2700" b="1" spc="-266" dirty="0">
                <a:latin typeface="Tahoma"/>
                <a:cs typeface="Tahoma"/>
              </a:rPr>
              <a:t> </a:t>
            </a:r>
            <a:r>
              <a:rPr sz="2700" b="1" dirty="0">
                <a:latin typeface="Tahoma"/>
                <a:cs typeface="Tahoma"/>
              </a:rPr>
              <a:t>K	</a:t>
            </a:r>
            <a:r>
              <a:rPr sz="2700" b="1" spc="-45" dirty="0">
                <a:latin typeface="Tahoma"/>
                <a:cs typeface="Tahoma"/>
              </a:rPr>
              <a:t>R</a:t>
            </a:r>
            <a:r>
              <a:rPr sz="2700" b="1" spc="-263" dirty="0">
                <a:latin typeface="Tahoma"/>
                <a:cs typeface="Tahoma"/>
              </a:rPr>
              <a:t> </a:t>
            </a:r>
            <a:r>
              <a:rPr sz="2700" b="1" dirty="0">
                <a:latin typeface="Tahoma"/>
                <a:cs typeface="Tahoma"/>
              </a:rPr>
              <a:t>O</a:t>
            </a:r>
            <a:r>
              <a:rPr sz="2700" b="1" spc="-263" dirty="0">
                <a:latin typeface="Tahoma"/>
                <a:cs typeface="Tahoma"/>
              </a:rPr>
              <a:t> </a:t>
            </a:r>
            <a:r>
              <a:rPr sz="2700" b="1" spc="139" dirty="0">
                <a:latin typeface="Tahoma"/>
                <a:cs typeface="Tahoma"/>
              </a:rPr>
              <a:t>U</a:t>
            </a:r>
            <a:r>
              <a:rPr sz="2700" b="1" spc="-263" dirty="0">
                <a:latin typeface="Tahoma"/>
                <a:cs typeface="Tahoma"/>
              </a:rPr>
              <a:t> </a:t>
            </a:r>
            <a:r>
              <a:rPr sz="2700" b="1" spc="-23" dirty="0">
                <a:latin typeface="Tahoma"/>
                <a:cs typeface="Tahoma"/>
              </a:rPr>
              <a:t>T</a:t>
            </a:r>
            <a:r>
              <a:rPr sz="2700" b="1" spc="-263" dirty="0">
                <a:latin typeface="Tahoma"/>
                <a:cs typeface="Tahoma"/>
              </a:rPr>
              <a:t> </a:t>
            </a:r>
            <a:r>
              <a:rPr sz="2700" b="1" spc="60" dirty="0">
                <a:latin typeface="Tahoma"/>
                <a:cs typeface="Tahoma"/>
              </a:rPr>
              <a:t>E</a:t>
            </a:r>
            <a:endParaRPr sz="2700">
              <a:latin typeface="Tahoma"/>
              <a:cs typeface="Tahoma"/>
            </a:endParaRP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112</a:t>
            </a:fld>
            <a:endParaRPr lang="en"/>
          </a:p>
        </p:txBody>
      </p:sp>
    </p:spTree>
    <p:extLst>
      <p:ext uri="{BB962C8B-B14F-4D97-AF65-F5344CB8AC3E}">
        <p14:creationId xmlns:p14="http://schemas.microsoft.com/office/powerpoint/2010/main" xmlns="" val="263164133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 y="956930"/>
            <a:ext cx="5699050" cy="3849385"/>
          </a:xfrm>
          <a:prstGeom prst="rect">
            <a:avLst/>
          </a:prstGeom>
        </p:spPr>
      </p:pic>
      <p:sp>
        <p:nvSpPr>
          <p:cNvPr id="3" name="object 3"/>
          <p:cNvSpPr txBox="1"/>
          <p:nvPr/>
        </p:nvSpPr>
        <p:spPr>
          <a:xfrm>
            <a:off x="6473571" y="1944164"/>
            <a:ext cx="2154555" cy="2518221"/>
          </a:xfrm>
          <a:prstGeom prst="rect">
            <a:avLst/>
          </a:prstGeom>
        </p:spPr>
        <p:txBody>
          <a:bodyPr vert="horz" wrap="square" lIns="0" tIns="59531" rIns="0" bIns="0" rtlCol="0">
            <a:spAutoFit/>
          </a:bodyPr>
          <a:lstStyle/>
          <a:p>
            <a:pPr marL="9525" algn="just">
              <a:spcBef>
                <a:spcPts val="469"/>
              </a:spcBef>
              <a:tabLst>
                <a:tab pos="180499" algn="l"/>
              </a:tabLst>
            </a:pPr>
            <a:r>
              <a:rPr sz="1700" spc="-86" dirty="0">
                <a:latin typeface="Times New Roman" pitchFamily="18" charset="0"/>
                <a:cs typeface="Times New Roman" pitchFamily="18" charset="0"/>
              </a:rPr>
              <a:t>By</a:t>
            </a:r>
            <a:r>
              <a:rPr sz="1700" spc="-60" dirty="0">
                <a:latin typeface="Times New Roman" pitchFamily="18" charset="0"/>
                <a:cs typeface="Times New Roman" pitchFamily="18" charset="0"/>
              </a:rPr>
              <a:t> </a:t>
            </a:r>
            <a:r>
              <a:rPr sz="1700" spc="-41" dirty="0">
                <a:latin typeface="Times New Roman" pitchFamily="18" charset="0"/>
                <a:cs typeface="Times New Roman" pitchFamily="18" charset="0"/>
              </a:rPr>
              <a:t>the</a:t>
            </a:r>
            <a:r>
              <a:rPr sz="1700" spc="-90" dirty="0">
                <a:latin typeface="Times New Roman" pitchFamily="18" charset="0"/>
                <a:cs typeface="Times New Roman" pitchFamily="18" charset="0"/>
              </a:rPr>
              <a:t> </a:t>
            </a:r>
            <a:r>
              <a:rPr sz="1700" spc="-41" dirty="0">
                <a:latin typeface="Times New Roman" pitchFamily="18" charset="0"/>
                <a:cs typeface="Times New Roman" pitchFamily="18" charset="0"/>
              </a:rPr>
              <a:t>9th</a:t>
            </a:r>
            <a:r>
              <a:rPr sz="1700" spc="-86" dirty="0">
                <a:latin typeface="Times New Roman" pitchFamily="18" charset="0"/>
                <a:cs typeface="Times New Roman" pitchFamily="18" charset="0"/>
              </a:rPr>
              <a:t> </a:t>
            </a:r>
            <a:r>
              <a:rPr sz="1700" spc="-38" dirty="0">
                <a:latin typeface="Times New Roman" pitchFamily="18" charset="0"/>
                <a:cs typeface="Times New Roman" pitchFamily="18" charset="0"/>
              </a:rPr>
              <a:t>century</a:t>
            </a:r>
            <a:r>
              <a:rPr sz="1700" spc="-79" dirty="0">
                <a:latin typeface="Times New Roman" pitchFamily="18" charset="0"/>
                <a:cs typeface="Times New Roman" pitchFamily="18" charset="0"/>
              </a:rPr>
              <a:t> </a:t>
            </a:r>
            <a:r>
              <a:rPr sz="1700" spc="-19" dirty="0">
                <a:latin typeface="Times New Roman" pitchFamily="18" charset="0"/>
                <a:cs typeface="Times New Roman" pitchFamily="18" charset="0"/>
              </a:rPr>
              <a:t>CE,</a:t>
            </a:r>
            <a:endParaRPr sz="1700" dirty="0">
              <a:latin typeface="Times New Roman" pitchFamily="18" charset="0"/>
              <a:cs typeface="Times New Roman" pitchFamily="18" charset="0"/>
            </a:endParaRPr>
          </a:p>
          <a:p>
            <a:pPr marL="9525" algn="just">
              <a:spcBef>
                <a:spcPts val="394"/>
              </a:spcBef>
            </a:pPr>
            <a:r>
              <a:rPr sz="1700" spc="-45" dirty="0">
                <a:latin typeface="Times New Roman" pitchFamily="18" charset="0"/>
                <a:cs typeface="Times New Roman" pitchFamily="18" charset="0"/>
              </a:rPr>
              <a:t>the</a:t>
            </a:r>
            <a:r>
              <a:rPr sz="1700" spc="-86" dirty="0">
                <a:latin typeface="Times New Roman" pitchFamily="18" charset="0"/>
                <a:cs typeface="Times New Roman" pitchFamily="18" charset="0"/>
              </a:rPr>
              <a:t> </a:t>
            </a:r>
            <a:r>
              <a:rPr sz="1700" spc="-15" dirty="0">
                <a:latin typeface="Times New Roman" pitchFamily="18" charset="0"/>
                <a:cs typeface="Times New Roman" pitchFamily="18" charset="0"/>
              </a:rPr>
              <a:t>Cōḻas</a:t>
            </a:r>
            <a:r>
              <a:rPr sz="1700" spc="-79" dirty="0">
                <a:latin typeface="Times New Roman" pitchFamily="18" charset="0"/>
                <a:cs typeface="Times New Roman" pitchFamily="18" charset="0"/>
              </a:rPr>
              <a:t> </a:t>
            </a:r>
            <a:r>
              <a:rPr sz="1700" spc="-98" dirty="0">
                <a:latin typeface="Times New Roman" pitchFamily="18" charset="0"/>
                <a:cs typeface="Times New Roman" pitchFamily="18" charset="0"/>
              </a:rPr>
              <a:t>kings</a:t>
            </a:r>
            <a:r>
              <a:rPr sz="1700" spc="-38" dirty="0">
                <a:latin typeface="Times New Roman" pitchFamily="18" charset="0"/>
                <a:cs typeface="Times New Roman" pitchFamily="18" charset="0"/>
              </a:rPr>
              <a:t> </a:t>
            </a:r>
            <a:r>
              <a:rPr sz="1700" spc="-19" dirty="0">
                <a:latin typeface="Times New Roman" pitchFamily="18" charset="0"/>
                <a:cs typeface="Times New Roman" pitchFamily="18" charset="0"/>
              </a:rPr>
              <a:t>of</a:t>
            </a:r>
            <a:endParaRPr sz="1700" dirty="0">
              <a:latin typeface="Times New Roman" pitchFamily="18" charset="0"/>
              <a:cs typeface="Times New Roman" pitchFamily="18" charset="0"/>
            </a:endParaRPr>
          </a:p>
          <a:p>
            <a:pPr marL="9525" marR="28575" algn="just">
              <a:lnSpc>
                <a:spcPct val="120000"/>
              </a:lnSpc>
              <a:spcBef>
                <a:spcPts val="4"/>
              </a:spcBef>
            </a:pPr>
            <a:r>
              <a:rPr sz="1700" spc="-53" dirty="0">
                <a:latin typeface="Times New Roman" pitchFamily="18" charset="0"/>
                <a:cs typeface="Times New Roman" pitchFamily="18" charset="0"/>
              </a:rPr>
              <a:t>south</a:t>
            </a:r>
            <a:r>
              <a:rPr sz="1700" spc="-60" dirty="0">
                <a:latin typeface="Times New Roman" pitchFamily="18" charset="0"/>
                <a:cs typeface="Times New Roman" pitchFamily="18" charset="0"/>
              </a:rPr>
              <a:t> </a:t>
            </a:r>
            <a:r>
              <a:rPr sz="1700" spc="-124" dirty="0">
                <a:latin typeface="Times New Roman" pitchFamily="18" charset="0"/>
                <a:cs typeface="Times New Roman" pitchFamily="18" charset="0"/>
              </a:rPr>
              <a:t>India</a:t>
            </a:r>
            <a:r>
              <a:rPr sz="1700" spc="-38" dirty="0">
                <a:latin typeface="Times New Roman" pitchFamily="18" charset="0"/>
                <a:cs typeface="Times New Roman" pitchFamily="18" charset="0"/>
              </a:rPr>
              <a:t> </a:t>
            </a:r>
            <a:r>
              <a:rPr sz="1700" spc="-131" dirty="0">
                <a:latin typeface="Times New Roman" pitchFamily="18" charset="0"/>
                <a:cs typeface="Times New Roman" pitchFamily="18" charset="0"/>
              </a:rPr>
              <a:t>had</a:t>
            </a:r>
            <a:r>
              <a:rPr sz="1700" spc="-41" dirty="0">
                <a:latin typeface="Times New Roman" pitchFamily="18" charset="0"/>
                <a:cs typeface="Times New Roman" pitchFamily="18" charset="0"/>
              </a:rPr>
              <a:t> </a:t>
            </a:r>
            <a:r>
              <a:rPr sz="1700" spc="-30" dirty="0">
                <a:latin typeface="Times New Roman" pitchFamily="18" charset="0"/>
                <a:cs typeface="Times New Roman" pitchFamily="18" charset="0"/>
              </a:rPr>
              <a:t>built</a:t>
            </a:r>
            <a:r>
              <a:rPr sz="1700" spc="-49" dirty="0">
                <a:latin typeface="Times New Roman" pitchFamily="18" charset="0"/>
                <a:cs typeface="Times New Roman" pitchFamily="18" charset="0"/>
              </a:rPr>
              <a:t> </a:t>
            </a:r>
            <a:r>
              <a:rPr sz="1700" spc="-38" dirty="0">
                <a:latin typeface="Times New Roman" pitchFamily="18" charset="0"/>
                <a:cs typeface="Times New Roman" pitchFamily="18" charset="0"/>
              </a:rPr>
              <a:t>a </a:t>
            </a:r>
            <a:r>
              <a:rPr sz="1700" spc="-146" dirty="0">
                <a:latin typeface="Times New Roman" pitchFamily="18" charset="0"/>
                <a:cs typeface="Times New Roman" pitchFamily="18" charset="0"/>
              </a:rPr>
              <a:t>navy</a:t>
            </a:r>
            <a:r>
              <a:rPr sz="1700" spc="-30" dirty="0">
                <a:latin typeface="Times New Roman" pitchFamily="18" charset="0"/>
                <a:cs typeface="Times New Roman" pitchFamily="18" charset="0"/>
              </a:rPr>
              <a:t> </a:t>
            </a:r>
            <a:r>
              <a:rPr sz="1700" spc="-56" dirty="0">
                <a:latin typeface="Times New Roman" pitchFamily="18" charset="0"/>
                <a:cs typeface="Times New Roman" pitchFamily="18" charset="0"/>
              </a:rPr>
              <a:t>powerful</a:t>
            </a:r>
            <a:r>
              <a:rPr sz="1700" spc="-15" dirty="0">
                <a:latin typeface="Times New Roman" pitchFamily="18" charset="0"/>
                <a:cs typeface="Times New Roman" pitchFamily="18" charset="0"/>
              </a:rPr>
              <a:t> </a:t>
            </a:r>
            <a:r>
              <a:rPr sz="1700" spc="-105" dirty="0">
                <a:latin typeface="Times New Roman" pitchFamily="18" charset="0"/>
                <a:cs typeface="Times New Roman" pitchFamily="18" charset="0"/>
              </a:rPr>
              <a:t>enough</a:t>
            </a:r>
            <a:r>
              <a:rPr sz="1700" spc="-15" dirty="0">
                <a:latin typeface="Times New Roman" pitchFamily="18" charset="0"/>
                <a:cs typeface="Times New Roman" pitchFamily="18" charset="0"/>
              </a:rPr>
              <a:t> </a:t>
            </a:r>
            <a:r>
              <a:rPr sz="1700" spc="-19" dirty="0">
                <a:latin typeface="Times New Roman" pitchFamily="18" charset="0"/>
                <a:cs typeface="Times New Roman" pitchFamily="18" charset="0"/>
              </a:rPr>
              <a:t>to </a:t>
            </a:r>
            <a:r>
              <a:rPr sz="1700" spc="-49" dirty="0">
                <a:latin typeface="Times New Roman" pitchFamily="18" charset="0"/>
                <a:cs typeface="Times New Roman" pitchFamily="18" charset="0"/>
              </a:rPr>
              <a:t>briefly</a:t>
            </a:r>
            <a:r>
              <a:rPr sz="1700" spc="-56" dirty="0">
                <a:latin typeface="Times New Roman" pitchFamily="18" charset="0"/>
                <a:cs typeface="Times New Roman" pitchFamily="18" charset="0"/>
              </a:rPr>
              <a:t> conquer </a:t>
            </a:r>
            <a:r>
              <a:rPr sz="1700" spc="-53" dirty="0">
                <a:latin typeface="Times New Roman" pitchFamily="18" charset="0"/>
                <a:cs typeface="Times New Roman" pitchFamily="18" charset="0"/>
              </a:rPr>
              <a:t>parts</a:t>
            </a:r>
            <a:r>
              <a:rPr sz="1700" spc="-56" dirty="0">
                <a:latin typeface="Times New Roman" pitchFamily="18" charset="0"/>
                <a:cs typeface="Times New Roman" pitchFamily="18" charset="0"/>
              </a:rPr>
              <a:t> </a:t>
            </a:r>
            <a:r>
              <a:rPr sz="1700" spc="-19" dirty="0">
                <a:latin typeface="Times New Roman" pitchFamily="18" charset="0"/>
                <a:cs typeface="Times New Roman" pitchFamily="18" charset="0"/>
              </a:rPr>
              <a:t>of </a:t>
            </a:r>
            <a:r>
              <a:rPr sz="1700" spc="-109" dirty="0">
                <a:latin typeface="Times New Roman" pitchFamily="18" charset="0"/>
                <a:cs typeface="Times New Roman" pitchFamily="18" charset="0"/>
              </a:rPr>
              <a:t>Malaysia</a:t>
            </a:r>
            <a:r>
              <a:rPr sz="1700" spc="-15" dirty="0">
                <a:latin typeface="Times New Roman" pitchFamily="18" charset="0"/>
                <a:cs typeface="Times New Roman" pitchFamily="18" charset="0"/>
              </a:rPr>
              <a:t> </a:t>
            </a:r>
            <a:r>
              <a:rPr sz="1700" spc="-79" dirty="0">
                <a:latin typeface="Times New Roman" pitchFamily="18" charset="0"/>
                <a:cs typeface="Times New Roman" pitchFamily="18" charset="0"/>
              </a:rPr>
              <a:t>(Perak)</a:t>
            </a:r>
            <a:r>
              <a:rPr sz="1700" spc="-11" dirty="0">
                <a:latin typeface="Times New Roman" pitchFamily="18" charset="0"/>
                <a:cs typeface="Times New Roman" pitchFamily="18" charset="0"/>
              </a:rPr>
              <a:t> </a:t>
            </a:r>
            <a:r>
              <a:rPr sz="1700" spc="-19" dirty="0">
                <a:latin typeface="Times New Roman" pitchFamily="18" charset="0"/>
                <a:cs typeface="Times New Roman" pitchFamily="18" charset="0"/>
              </a:rPr>
              <a:t>and </a:t>
            </a:r>
            <a:r>
              <a:rPr sz="1700" spc="-101" dirty="0">
                <a:latin typeface="Times New Roman" pitchFamily="18" charset="0"/>
                <a:cs typeface="Times New Roman" pitchFamily="18" charset="0"/>
              </a:rPr>
              <a:t>Indonesia</a:t>
            </a:r>
            <a:r>
              <a:rPr sz="1700" spc="-15" dirty="0">
                <a:latin typeface="Times New Roman" pitchFamily="18" charset="0"/>
                <a:cs typeface="Times New Roman" pitchFamily="18" charset="0"/>
              </a:rPr>
              <a:t> </a:t>
            </a:r>
            <a:r>
              <a:rPr sz="1700" spc="-64" dirty="0">
                <a:latin typeface="Times New Roman" pitchFamily="18" charset="0"/>
                <a:cs typeface="Times New Roman" pitchFamily="18" charset="0"/>
              </a:rPr>
              <a:t>(the</a:t>
            </a:r>
            <a:r>
              <a:rPr sz="1700" spc="-38" dirty="0">
                <a:latin typeface="Times New Roman" pitchFamily="18" charset="0"/>
                <a:cs typeface="Times New Roman" pitchFamily="18" charset="0"/>
              </a:rPr>
              <a:t> </a:t>
            </a:r>
            <a:r>
              <a:rPr sz="1700" spc="-15" dirty="0">
                <a:latin typeface="Times New Roman" pitchFamily="18" charset="0"/>
                <a:cs typeface="Times New Roman" pitchFamily="18" charset="0"/>
              </a:rPr>
              <a:t>Śrīvijaya </a:t>
            </a:r>
            <a:r>
              <a:rPr sz="1700" spc="-8" dirty="0">
                <a:latin typeface="Times New Roman" pitchFamily="18" charset="0"/>
                <a:cs typeface="Times New Roman" pitchFamily="18" charset="0"/>
              </a:rPr>
              <a:t>kingdom).</a:t>
            </a:r>
            <a:endParaRPr sz="1700" dirty="0">
              <a:latin typeface="Times New Roman" pitchFamily="18" charset="0"/>
              <a:cs typeface="Times New Roman" pitchFamily="18" charset="0"/>
            </a:endParaRPr>
          </a:p>
        </p:txBody>
      </p:sp>
      <p:sp>
        <p:nvSpPr>
          <p:cNvPr id="4" name="object 4"/>
          <p:cNvSpPr txBox="1">
            <a:spLocks noGrp="1"/>
          </p:cNvSpPr>
          <p:nvPr>
            <p:ph type="title"/>
          </p:nvPr>
        </p:nvSpPr>
        <p:spPr>
          <a:xfrm>
            <a:off x="5741036" y="1045805"/>
            <a:ext cx="3179679" cy="301525"/>
          </a:xfrm>
          <a:prstGeom prst="rect">
            <a:avLst/>
          </a:prstGeom>
        </p:spPr>
        <p:txBody>
          <a:bodyPr vert="horz" wrap="square" lIns="0" tIns="9049" rIns="0" bIns="0" rtlCol="0">
            <a:spAutoFit/>
          </a:bodyPr>
          <a:lstStyle/>
          <a:p>
            <a:pPr marL="1017270" marR="3810" indent="-1008221">
              <a:spcBef>
                <a:spcPts val="71"/>
              </a:spcBef>
              <a:tabLst>
                <a:tab pos="1598771" algn="l"/>
                <a:tab pos="2233136" algn="l"/>
              </a:tabLst>
            </a:pPr>
            <a:r>
              <a:rPr sz="1900" spc="180" dirty="0"/>
              <a:t>C</a:t>
            </a:r>
            <a:r>
              <a:rPr sz="1900" spc="68" dirty="0"/>
              <a:t> </a:t>
            </a:r>
            <a:r>
              <a:rPr sz="1900" dirty="0"/>
              <a:t>H</a:t>
            </a:r>
            <a:r>
              <a:rPr sz="1900" spc="64" dirty="0"/>
              <a:t> </a:t>
            </a:r>
            <a:r>
              <a:rPr sz="1900" spc="109" dirty="0"/>
              <a:t>O</a:t>
            </a:r>
            <a:r>
              <a:rPr sz="1900" spc="68" dirty="0"/>
              <a:t> </a:t>
            </a:r>
            <a:r>
              <a:rPr sz="1900" dirty="0"/>
              <a:t>L</a:t>
            </a:r>
            <a:r>
              <a:rPr sz="1900" spc="64" dirty="0"/>
              <a:t> </a:t>
            </a:r>
            <a:r>
              <a:rPr sz="1900" spc="86"/>
              <a:t>A</a:t>
            </a:r>
            <a:r>
              <a:rPr sz="1900" spc="71"/>
              <a:t> </a:t>
            </a:r>
            <a:r>
              <a:rPr sz="1900" spc="98" smtClean="0"/>
              <a:t>S</a:t>
            </a:r>
            <a:r>
              <a:rPr lang="en-US" sz="1900" spc="98" dirty="0" smtClean="0"/>
              <a:t> </a:t>
            </a:r>
            <a:r>
              <a:rPr sz="1900" smtClean="0"/>
              <a:t>T</a:t>
            </a:r>
            <a:r>
              <a:rPr sz="1900" spc="86" smtClean="0"/>
              <a:t> </a:t>
            </a:r>
            <a:r>
              <a:rPr sz="1900" spc="71" smtClean="0"/>
              <a:t>O</a:t>
            </a:r>
            <a:r>
              <a:rPr lang="en-US" sz="1900" spc="71" dirty="0" smtClean="0"/>
              <a:t> </a:t>
            </a:r>
            <a:r>
              <a:rPr sz="1900" smtClean="0"/>
              <a:t>F</a:t>
            </a:r>
            <a:r>
              <a:rPr sz="1900" spc="68" smtClean="0"/>
              <a:t> </a:t>
            </a:r>
            <a:r>
              <a:rPr sz="1900" spc="86" dirty="0"/>
              <a:t>A</a:t>
            </a:r>
            <a:r>
              <a:rPr sz="1900" spc="75" dirty="0"/>
              <a:t> </a:t>
            </a:r>
            <a:r>
              <a:rPr sz="1900" spc="-38" dirty="0"/>
              <a:t>R </a:t>
            </a:r>
            <a:r>
              <a:rPr sz="1900" dirty="0"/>
              <a:t>E</a:t>
            </a:r>
            <a:r>
              <a:rPr sz="1900" spc="64" dirty="0"/>
              <a:t> </a:t>
            </a:r>
            <a:r>
              <a:rPr sz="1900" spc="86" dirty="0"/>
              <a:t>A</a:t>
            </a:r>
            <a:r>
              <a:rPr sz="1900" spc="68" dirty="0"/>
              <a:t> </a:t>
            </a:r>
            <a:r>
              <a:rPr sz="1900" spc="135" dirty="0"/>
              <a:t>S</a:t>
            </a:r>
            <a:r>
              <a:rPr sz="1900" spc="64" dirty="0"/>
              <a:t> </a:t>
            </a:r>
            <a:r>
              <a:rPr sz="1900" spc="-38" dirty="0"/>
              <a:t>T</a:t>
            </a:r>
            <a:endParaRPr sz="190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113</a:t>
            </a:fld>
            <a:endParaRPr lang="en"/>
          </a:p>
        </p:txBody>
      </p:sp>
    </p:spTree>
    <p:extLst>
      <p:ext uri="{BB962C8B-B14F-4D97-AF65-F5344CB8AC3E}">
        <p14:creationId xmlns:p14="http://schemas.microsoft.com/office/powerpoint/2010/main" xmlns="" val="40272755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5181" y="698705"/>
            <a:ext cx="4444411" cy="255839"/>
          </a:xfrm>
          <a:prstGeom prst="rect">
            <a:avLst/>
          </a:prstGeom>
        </p:spPr>
        <p:txBody>
          <a:bodyPr vert="horz" wrap="square" lIns="0" tIns="9525" rIns="0" bIns="0" rtlCol="0">
            <a:spAutoFit/>
          </a:bodyPr>
          <a:lstStyle/>
          <a:p>
            <a:pPr marL="9525">
              <a:spcBef>
                <a:spcPts val="75"/>
              </a:spcBef>
              <a:tabLst>
                <a:tab pos="2265045" algn="l"/>
                <a:tab pos="3060859" algn="l"/>
                <a:tab pos="4131469" algn="l"/>
              </a:tabLst>
            </a:pPr>
            <a:r>
              <a:rPr sz="1600" spc="38" dirty="0">
                <a:latin typeface="Tahoma"/>
                <a:cs typeface="Tahoma"/>
              </a:rPr>
              <a:t>K</a:t>
            </a:r>
            <a:r>
              <a:rPr sz="1600" spc="-266" dirty="0">
                <a:latin typeface="Tahoma"/>
                <a:cs typeface="Tahoma"/>
              </a:rPr>
              <a:t> </a:t>
            </a:r>
            <a:r>
              <a:rPr sz="1600" dirty="0">
                <a:latin typeface="Tahoma"/>
                <a:cs typeface="Tahoma"/>
              </a:rPr>
              <a:t>A</a:t>
            </a:r>
            <a:r>
              <a:rPr sz="1600" spc="-266" dirty="0">
                <a:latin typeface="Tahoma"/>
                <a:cs typeface="Tahoma"/>
              </a:rPr>
              <a:t> </a:t>
            </a:r>
            <a:r>
              <a:rPr sz="1600" spc="124" dirty="0">
                <a:latin typeface="Tahoma"/>
                <a:cs typeface="Tahoma"/>
              </a:rPr>
              <a:t>L</a:t>
            </a:r>
            <a:r>
              <a:rPr sz="1600" spc="-266" dirty="0">
                <a:latin typeface="Tahoma"/>
                <a:cs typeface="Tahoma"/>
              </a:rPr>
              <a:t> </a:t>
            </a:r>
            <a:r>
              <a:rPr sz="1600" spc="-326" dirty="0">
                <a:latin typeface="Tahoma"/>
                <a:cs typeface="Tahoma"/>
              </a:rPr>
              <a:t>I</a:t>
            </a:r>
            <a:r>
              <a:rPr sz="1600" spc="-266" dirty="0">
                <a:latin typeface="Tahoma"/>
                <a:cs typeface="Tahoma"/>
              </a:rPr>
              <a:t> </a:t>
            </a:r>
            <a:r>
              <a:rPr sz="1600" spc="184" dirty="0">
                <a:latin typeface="Tahoma"/>
                <a:cs typeface="Tahoma"/>
              </a:rPr>
              <a:t>N</a:t>
            </a:r>
            <a:r>
              <a:rPr sz="1600" spc="-270" dirty="0">
                <a:latin typeface="Tahoma"/>
                <a:cs typeface="Tahoma"/>
              </a:rPr>
              <a:t> </a:t>
            </a:r>
            <a:r>
              <a:rPr sz="1600">
                <a:latin typeface="Tahoma"/>
                <a:cs typeface="Tahoma"/>
              </a:rPr>
              <a:t>G</a:t>
            </a:r>
            <a:r>
              <a:rPr sz="1600" spc="-266">
                <a:latin typeface="Tahoma"/>
                <a:cs typeface="Tahoma"/>
              </a:rPr>
              <a:t> </a:t>
            </a:r>
            <a:r>
              <a:rPr sz="1600" spc="-38" smtClean="0">
                <a:latin typeface="Tahoma"/>
                <a:cs typeface="Tahoma"/>
              </a:rPr>
              <a:t>A</a:t>
            </a:r>
            <a:r>
              <a:rPr lang="en-US" sz="1600" spc="-38" dirty="0" smtClean="0">
                <a:latin typeface="Tahoma"/>
                <a:cs typeface="Tahoma"/>
              </a:rPr>
              <a:t> </a:t>
            </a:r>
            <a:r>
              <a:rPr sz="1600" spc="-23" smtClean="0">
                <a:latin typeface="Tahoma"/>
                <a:cs typeface="Tahoma"/>
              </a:rPr>
              <a:t>T</a:t>
            </a:r>
            <a:r>
              <a:rPr sz="1600" spc="-266" smtClean="0">
                <a:latin typeface="Tahoma"/>
                <a:cs typeface="Tahoma"/>
              </a:rPr>
              <a:t> </a:t>
            </a:r>
            <a:r>
              <a:rPr sz="1600" spc="-38" smtClean="0">
                <a:latin typeface="Tahoma"/>
                <a:cs typeface="Tahoma"/>
              </a:rPr>
              <a:t>O</a:t>
            </a:r>
            <a:r>
              <a:rPr lang="en-US" sz="1600" spc="-38" dirty="0" smtClean="0">
                <a:latin typeface="Tahoma"/>
                <a:cs typeface="Tahoma"/>
              </a:rPr>
              <a:t> </a:t>
            </a:r>
            <a:r>
              <a:rPr sz="1600" smtClean="0">
                <a:latin typeface="Tahoma"/>
                <a:cs typeface="Tahoma"/>
              </a:rPr>
              <a:t>F</a:t>
            </a:r>
            <a:r>
              <a:rPr sz="1600" spc="-255" smtClean="0">
                <a:latin typeface="Tahoma"/>
                <a:cs typeface="Tahoma"/>
              </a:rPr>
              <a:t> </a:t>
            </a:r>
            <a:r>
              <a:rPr sz="1600">
                <a:latin typeface="Tahoma"/>
                <a:cs typeface="Tahoma"/>
              </a:rPr>
              <a:t>A</a:t>
            </a:r>
            <a:r>
              <a:rPr sz="1600" spc="-251">
                <a:latin typeface="Tahoma"/>
                <a:cs typeface="Tahoma"/>
              </a:rPr>
              <a:t> </a:t>
            </a:r>
            <a:r>
              <a:rPr sz="1600" spc="-38" smtClean="0">
                <a:latin typeface="Tahoma"/>
                <a:cs typeface="Tahoma"/>
              </a:rPr>
              <a:t>R</a:t>
            </a:r>
            <a:r>
              <a:rPr lang="en-US" sz="1600" spc="-38" dirty="0" smtClean="0">
                <a:latin typeface="Tahoma"/>
                <a:cs typeface="Tahoma"/>
              </a:rPr>
              <a:t> </a:t>
            </a:r>
            <a:r>
              <a:rPr sz="1600" spc="98" smtClean="0">
                <a:latin typeface="Tahoma"/>
                <a:cs typeface="Tahoma"/>
              </a:rPr>
              <a:t>E</a:t>
            </a:r>
            <a:r>
              <a:rPr sz="1600" spc="-266" smtClean="0">
                <a:latin typeface="Tahoma"/>
                <a:cs typeface="Tahoma"/>
              </a:rPr>
              <a:t> </a:t>
            </a:r>
            <a:r>
              <a:rPr sz="1600" dirty="0">
                <a:latin typeface="Tahoma"/>
                <a:cs typeface="Tahoma"/>
              </a:rPr>
              <a:t>A</a:t>
            </a:r>
            <a:r>
              <a:rPr sz="1600" spc="-263" dirty="0">
                <a:latin typeface="Tahoma"/>
                <a:cs typeface="Tahoma"/>
              </a:rPr>
              <a:t> </a:t>
            </a:r>
            <a:r>
              <a:rPr sz="1600" spc="-56" dirty="0">
                <a:latin typeface="Tahoma"/>
                <a:cs typeface="Tahoma"/>
              </a:rPr>
              <a:t>S</a:t>
            </a:r>
            <a:r>
              <a:rPr sz="1600" spc="-263" dirty="0">
                <a:latin typeface="Tahoma"/>
                <a:cs typeface="Tahoma"/>
              </a:rPr>
              <a:t> </a:t>
            </a:r>
            <a:r>
              <a:rPr sz="1600" spc="-38" dirty="0">
                <a:latin typeface="Tahoma"/>
                <a:cs typeface="Tahoma"/>
              </a:rPr>
              <a:t>T</a:t>
            </a:r>
            <a:endParaRPr sz="1600">
              <a:latin typeface="Tahoma"/>
              <a:cs typeface="Tahoma"/>
            </a:endParaRPr>
          </a:p>
        </p:txBody>
      </p:sp>
      <p:pic>
        <p:nvPicPr>
          <p:cNvPr id="3" name="object 3"/>
          <p:cNvPicPr/>
          <p:nvPr/>
        </p:nvPicPr>
        <p:blipFill>
          <a:blip r:embed="rId2" cstate="print"/>
          <a:stretch>
            <a:fillRect/>
          </a:stretch>
        </p:blipFill>
        <p:spPr>
          <a:xfrm>
            <a:off x="2869275" y="1028966"/>
            <a:ext cx="6118479" cy="3701034"/>
          </a:xfrm>
          <a:prstGeom prst="rect">
            <a:avLst/>
          </a:prstGeom>
        </p:spPr>
      </p:pic>
      <p:sp>
        <p:nvSpPr>
          <p:cNvPr id="4" name="object 4"/>
          <p:cNvSpPr txBox="1"/>
          <p:nvPr/>
        </p:nvSpPr>
        <p:spPr>
          <a:xfrm>
            <a:off x="250047" y="1061651"/>
            <a:ext cx="1175385" cy="240931"/>
          </a:xfrm>
          <a:prstGeom prst="rect">
            <a:avLst/>
          </a:prstGeom>
        </p:spPr>
        <p:txBody>
          <a:bodyPr vert="horz" wrap="square" lIns="0" tIns="10001" rIns="0" bIns="0" rtlCol="0">
            <a:spAutoFit/>
          </a:bodyPr>
          <a:lstStyle/>
          <a:p>
            <a:pPr marL="9525">
              <a:spcBef>
                <a:spcPts val="79"/>
              </a:spcBef>
              <a:tabLst>
                <a:tab pos="358140" algn="l"/>
                <a:tab pos="817721" algn="l"/>
              </a:tabLst>
            </a:pPr>
            <a:r>
              <a:rPr sz="1500" spc="-19" dirty="0">
                <a:latin typeface="Times New Roman" pitchFamily="18" charset="0"/>
                <a:cs typeface="Times New Roman" pitchFamily="18" charset="0"/>
              </a:rPr>
              <a:t>In</a:t>
            </a:r>
            <a:r>
              <a:rPr sz="1500" dirty="0">
                <a:latin typeface="Times New Roman" pitchFamily="18" charset="0"/>
                <a:cs typeface="Times New Roman" pitchFamily="18" charset="0"/>
              </a:rPr>
              <a:t>	</a:t>
            </a:r>
            <a:r>
              <a:rPr sz="1500" spc="-19" dirty="0">
                <a:latin typeface="Times New Roman" pitchFamily="18" charset="0"/>
                <a:cs typeface="Times New Roman" pitchFamily="18" charset="0"/>
              </a:rPr>
              <a:t>the</a:t>
            </a:r>
            <a:r>
              <a:rPr sz="1500" dirty="0">
                <a:latin typeface="Times New Roman" pitchFamily="18" charset="0"/>
                <a:cs typeface="Times New Roman" pitchFamily="18" charset="0"/>
              </a:rPr>
              <a:t>	</a:t>
            </a:r>
            <a:r>
              <a:rPr sz="1500" spc="-23" dirty="0">
                <a:latin typeface="Times New Roman" pitchFamily="18" charset="0"/>
                <a:cs typeface="Times New Roman" pitchFamily="18" charset="0"/>
              </a:rPr>
              <a:t>next</a:t>
            </a:r>
            <a:endParaRPr sz="1500">
              <a:latin typeface="Times New Roman" pitchFamily="18" charset="0"/>
              <a:cs typeface="Times New Roman" pitchFamily="18" charset="0"/>
            </a:endParaRPr>
          </a:p>
        </p:txBody>
      </p:sp>
      <p:sp>
        <p:nvSpPr>
          <p:cNvPr id="5" name="object 5"/>
          <p:cNvSpPr txBox="1"/>
          <p:nvPr/>
        </p:nvSpPr>
        <p:spPr>
          <a:xfrm>
            <a:off x="1570182" y="1051018"/>
            <a:ext cx="901065" cy="248126"/>
          </a:xfrm>
          <a:prstGeom prst="rect">
            <a:avLst/>
          </a:prstGeom>
        </p:spPr>
        <p:txBody>
          <a:bodyPr vert="horz" wrap="square" lIns="0" tIns="10001" rIns="0" bIns="0" rtlCol="0">
            <a:spAutoFit/>
          </a:bodyPr>
          <a:lstStyle/>
          <a:p>
            <a:pPr marL="9525">
              <a:spcBef>
                <a:spcPts val="79"/>
              </a:spcBef>
            </a:pPr>
            <a:r>
              <a:rPr sz="1500" spc="-64" dirty="0">
                <a:latin typeface="Times New Roman" pitchFamily="18" charset="0"/>
                <a:cs typeface="Times New Roman" pitchFamily="18" charset="0"/>
              </a:rPr>
              <a:t>millennium</a:t>
            </a:r>
            <a:r>
              <a:rPr sz="1500" spc="-64" dirty="0">
                <a:latin typeface="Tahoma"/>
                <a:cs typeface="Tahoma"/>
              </a:rPr>
              <a:t>,</a:t>
            </a:r>
            <a:endParaRPr sz="1500">
              <a:latin typeface="Tahoma"/>
              <a:cs typeface="Tahoma"/>
            </a:endParaRPr>
          </a:p>
        </p:txBody>
      </p:sp>
      <p:sp>
        <p:nvSpPr>
          <p:cNvPr id="6" name="object 6"/>
          <p:cNvSpPr txBox="1"/>
          <p:nvPr/>
        </p:nvSpPr>
        <p:spPr>
          <a:xfrm>
            <a:off x="281945" y="1258352"/>
            <a:ext cx="2264093" cy="3472104"/>
          </a:xfrm>
          <a:prstGeom prst="rect">
            <a:avLst/>
          </a:prstGeom>
        </p:spPr>
        <p:txBody>
          <a:bodyPr vert="horz" wrap="square" lIns="0" tIns="9525" rIns="0" bIns="0" rtlCol="0">
            <a:spAutoFit/>
          </a:bodyPr>
          <a:lstStyle/>
          <a:p>
            <a:pPr marL="9525" marR="3810" algn="just">
              <a:lnSpc>
                <a:spcPct val="100099"/>
              </a:lnSpc>
              <a:spcBef>
                <a:spcPts val="75"/>
              </a:spcBef>
              <a:tabLst>
                <a:tab pos="1629251" algn="l"/>
              </a:tabLst>
            </a:pPr>
            <a:r>
              <a:rPr sz="1500" b="1" dirty="0">
                <a:latin typeface="Times New Roman" pitchFamily="18" charset="0"/>
                <a:cs typeface="Times New Roman" pitchFamily="18" charset="0"/>
              </a:rPr>
              <a:t>Kaliñga</a:t>
            </a:r>
            <a:r>
              <a:rPr sz="1500" b="1" spc="127" dirty="0">
                <a:latin typeface="Times New Roman" pitchFamily="18" charset="0"/>
                <a:cs typeface="Times New Roman" pitchFamily="18" charset="0"/>
              </a:rPr>
              <a:t> </a:t>
            </a:r>
            <a:r>
              <a:rPr sz="1500" spc="127" dirty="0">
                <a:latin typeface="Times New Roman" pitchFamily="18" charset="0"/>
                <a:cs typeface="Times New Roman" pitchFamily="18" charset="0"/>
              </a:rPr>
              <a:t> </a:t>
            </a:r>
            <a:r>
              <a:rPr sz="1500" dirty="0">
                <a:latin typeface="Times New Roman" pitchFamily="18" charset="0"/>
                <a:cs typeface="Times New Roman" pitchFamily="18" charset="0"/>
              </a:rPr>
              <a:t>(modern</a:t>
            </a:r>
            <a:r>
              <a:rPr sz="1500" spc="124" dirty="0">
                <a:latin typeface="Times New Roman" pitchFamily="18" charset="0"/>
                <a:cs typeface="Times New Roman" pitchFamily="18" charset="0"/>
              </a:rPr>
              <a:t>  </a:t>
            </a:r>
            <a:r>
              <a:rPr sz="1500" spc="-45" dirty="0">
                <a:latin typeface="Times New Roman" pitchFamily="18" charset="0"/>
                <a:cs typeface="Times New Roman" pitchFamily="18" charset="0"/>
              </a:rPr>
              <a:t>Odisha) </a:t>
            </a:r>
            <a:r>
              <a:rPr sz="1500" spc="-8" dirty="0">
                <a:latin typeface="Times New Roman" pitchFamily="18" charset="0"/>
                <a:cs typeface="Times New Roman" pitchFamily="18" charset="0"/>
              </a:rPr>
              <a:t>and</a:t>
            </a:r>
            <a:r>
              <a:rPr sz="1500" spc="-71" dirty="0">
                <a:latin typeface="Times New Roman" pitchFamily="18" charset="0"/>
                <a:cs typeface="Times New Roman" pitchFamily="18" charset="0"/>
              </a:rPr>
              <a:t> </a:t>
            </a:r>
            <a:r>
              <a:rPr sz="1500" spc="-60" dirty="0">
                <a:latin typeface="Times New Roman" pitchFamily="18" charset="0"/>
                <a:cs typeface="Times New Roman" pitchFamily="18" charset="0"/>
              </a:rPr>
              <a:t>Bengal</a:t>
            </a:r>
            <a:r>
              <a:rPr sz="1500" spc="-41" dirty="0">
                <a:latin typeface="Times New Roman" pitchFamily="18" charset="0"/>
                <a:cs typeface="Times New Roman" pitchFamily="18" charset="0"/>
              </a:rPr>
              <a:t> </a:t>
            </a:r>
            <a:r>
              <a:rPr sz="1500" dirty="0">
                <a:latin typeface="Times New Roman" pitchFamily="18" charset="0"/>
                <a:cs typeface="Times New Roman" pitchFamily="18" charset="0"/>
              </a:rPr>
              <a:t>were</a:t>
            </a:r>
            <a:r>
              <a:rPr sz="1500" spc="-41" dirty="0">
                <a:latin typeface="Times New Roman" pitchFamily="18" charset="0"/>
                <a:cs typeface="Times New Roman" pitchFamily="18" charset="0"/>
              </a:rPr>
              <a:t> </a:t>
            </a:r>
            <a:r>
              <a:rPr sz="1500" spc="-94" dirty="0">
                <a:latin typeface="Times New Roman" pitchFamily="18" charset="0"/>
                <a:cs typeface="Times New Roman" pitchFamily="18" charset="0"/>
              </a:rPr>
              <a:t>engaged</a:t>
            </a:r>
            <a:r>
              <a:rPr sz="1500" spc="-26" dirty="0">
                <a:latin typeface="Times New Roman" pitchFamily="18" charset="0"/>
                <a:cs typeface="Times New Roman" pitchFamily="18" charset="0"/>
              </a:rPr>
              <a:t> </a:t>
            </a:r>
            <a:r>
              <a:rPr sz="1500" spc="-19" dirty="0">
                <a:latin typeface="Times New Roman" pitchFamily="18" charset="0"/>
                <a:cs typeface="Times New Roman" pitchFamily="18" charset="0"/>
              </a:rPr>
              <a:t>in </a:t>
            </a:r>
            <a:r>
              <a:rPr sz="1500" dirty="0">
                <a:latin typeface="Times New Roman" pitchFamily="18" charset="0"/>
                <a:cs typeface="Times New Roman" pitchFamily="18" charset="0"/>
              </a:rPr>
              <a:t>a</a:t>
            </a:r>
            <a:r>
              <a:rPr sz="1500" spc="304" dirty="0">
                <a:latin typeface="Times New Roman" pitchFamily="18" charset="0"/>
                <a:cs typeface="Times New Roman" pitchFamily="18" charset="0"/>
              </a:rPr>
              <a:t> </a:t>
            </a:r>
            <a:r>
              <a:rPr sz="1500" dirty="0">
                <a:latin typeface="Times New Roman" pitchFamily="18" charset="0"/>
                <a:cs typeface="Times New Roman" pitchFamily="18" charset="0"/>
              </a:rPr>
              <a:t>busy</a:t>
            </a:r>
            <a:r>
              <a:rPr sz="1500" spc="307" dirty="0">
                <a:latin typeface="Times New Roman" pitchFamily="18" charset="0"/>
                <a:cs typeface="Times New Roman" pitchFamily="18" charset="0"/>
              </a:rPr>
              <a:t> </a:t>
            </a:r>
            <a:r>
              <a:rPr sz="1500" dirty="0">
                <a:latin typeface="Times New Roman" pitchFamily="18" charset="0"/>
                <a:cs typeface="Times New Roman" pitchFamily="18" charset="0"/>
              </a:rPr>
              <a:t>traffic</a:t>
            </a:r>
            <a:r>
              <a:rPr sz="1500" spc="319" dirty="0">
                <a:latin typeface="Times New Roman" pitchFamily="18" charset="0"/>
                <a:cs typeface="Times New Roman" pitchFamily="18" charset="0"/>
              </a:rPr>
              <a:t> </a:t>
            </a:r>
            <a:r>
              <a:rPr sz="1500" dirty="0">
                <a:latin typeface="Times New Roman" pitchFamily="18" charset="0"/>
                <a:cs typeface="Times New Roman" pitchFamily="18" charset="0"/>
              </a:rPr>
              <a:t>with</a:t>
            </a:r>
            <a:r>
              <a:rPr sz="1500" spc="307" dirty="0">
                <a:latin typeface="Times New Roman" pitchFamily="18" charset="0"/>
                <a:cs typeface="Times New Roman" pitchFamily="18" charset="0"/>
              </a:rPr>
              <a:t> </a:t>
            </a:r>
            <a:r>
              <a:rPr sz="1500" spc="-60" dirty="0">
                <a:latin typeface="Times New Roman" pitchFamily="18" charset="0"/>
                <a:cs typeface="Times New Roman" pitchFamily="18" charset="0"/>
              </a:rPr>
              <a:t>Burma </a:t>
            </a:r>
            <a:r>
              <a:rPr sz="1500" dirty="0">
                <a:latin typeface="Times New Roman" pitchFamily="18" charset="0"/>
                <a:cs typeface="Times New Roman" pitchFamily="18" charset="0"/>
              </a:rPr>
              <a:t>and</a:t>
            </a:r>
            <a:r>
              <a:rPr sz="1500" spc="-8" dirty="0">
                <a:latin typeface="Times New Roman" pitchFamily="18" charset="0"/>
                <a:cs typeface="Times New Roman" pitchFamily="18" charset="0"/>
              </a:rPr>
              <a:t> </a:t>
            </a:r>
            <a:r>
              <a:rPr sz="1500" dirty="0">
                <a:latin typeface="Times New Roman" pitchFamily="18" charset="0"/>
                <a:cs typeface="Times New Roman" pitchFamily="18" charset="0"/>
              </a:rPr>
              <a:t>all</a:t>
            </a:r>
            <a:r>
              <a:rPr sz="1500" spc="23" dirty="0">
                <a:latin typeface="Times New Roman" pitchFamily="18" charset="0"/>
                <a:cs typeface="Times New Roman" pitchFamily="18" charset="0"/>
              </a:rPr>
              <a:t> </a:t>
            </a:r>
            <a:r>
              <a:rPr sz="1500" dirty="0">
                <a:latin typeface="Times New Roman" pitchFamily="18" charset="0"/>
                <a:cs typeface="Times New Roman" pitchFamily="18" charset="0"/>
              </a:rPr>
              <a:t>the</a:t>
            </a:r>
            <a:r>
              <a:rPr sz="1500" spc="19" dirty="0">
                <a:latin typeface="Times New Roman" pitchFamily="18" charset="0"/>
                <a:cs typeface="Times New Roman" pitchFamily="18" charset="0"/>
              </a:rPr>
              <a:t> </a:t>
            </a:r>
            <a:r>
              <a:rPr sz="1500" spc="-30" dirty="0">
                <a:latin typeface="Times New Roman" pitchFamily="18" charset="0"/>
                <a:cs typeface="Times New Roman" pitchFamily="18" charset="0"/>
              </a:rPr>
              <a:t>way</a:t>
            </a:r>
            <a:r>
              <a:rPr sz="1500" spc="19" dirty="0">
                <a:latin typeface="Times New Roman" pitchFamily="18" charset="0"/>
                <a:cs typeface="Times New Roman" pitchFamily="18" charset="0"/>
              </a:rPr>
              <a:t> </a:t>
            </a:r>
            <a:r>
              <a:rPr sz="1500" dirty="0">
                <a:latin typeface="Times New Roman" pitchFamily="18" charset="0"/>
                <a:cs typeface="Times New Roman" pitchFamily="18" charset="0"/>
              </a:rPr>
              <a:t>to</a:t>
            </a:r>
            <a:r>
              <a:rPr sz="1500" spc="19" dirty="0">
                <a:latin typeface="Times New Roman" pitchFamily="18" charset="0"/>
                <a:cs typeface="Times New Roman" pitchFamily="18" charset="0"/>
              </a:rPr>
              <a:t> </a:t>
            </a:r>
            <a:r>
              <a:rPr sz="1500" spc="-158" dirty="0">
                <a:latin typeface="Times New Roman" pitchFamily="18" charset="0"/>
                <a:cs typeface="Times New Roman" pitchFamily="18" charset="0"/>
              </a:rPr>
              <a:t>Java;</a:t>
            </a:r>
            <a:r>
              <a:rPr sz="1500" spc="41" dirty="0">
                <a:latin typeface="Times New Roman" pitchFamily="18" charset="0"/>
                <a:cs typeface="Times New Roman" pitchFamily="18" charset="0"/>
              </a:rPr>
              <a:t> </a:t>
            </a:r>
            <a:r>
              <a:rPr sz="1500" spc="-23" dirty="0">
                <a:latin typeface="Times New Roman" pitchFamily="18" charset="0"/>
                <a:cs typeface="Times New Roman" pitchFamily="18" charset="0"/>
              </a:rPr>
              <a:t>the </a:t>
            </a:r>
            <a:r>
              <a:rPr sz="1500" spc="-53" dirty="0" smtClean="0">
                <a:latin typeface="Times New Roman" pitchFamily="18" charset="0"/>
                <a:cs typeface="Times New Roman" pitchFamily="18" charset="0"/>
              </a:rPr>
              <a:t>7th-</a:t>
            </a:r>
            <a:r>
              <a:rPr sz="1500" spc="-8" dirty="0" smtClean="0">
                <a:latin typeface="Times New Roman" pitchFamily="18" charset="0"/>
                <a:cs typeface="Times New Roman" pitchFamily="18" charset="0"/>
              </a:rPr>
              <a:t>century</a:t>
            </a:r>
            <a:r>
              <a:rPr lang="en-IN" sz="1500" dirty="0">
                <a:latin typeface="Times New Roman" pitchFamily="18" charset="0"/>
                <a:cs typeface="Times New Roman" pitchFamily="18" charset="0"/>
              </a:rPr>
              <a:t> </a:t>
            </a:r>
            <a:r>
              <a:rPr sz="1500" spc="-45" dirty="0" smtClean="0">
                <a:latin typeface="Times New Roman" pitchFamily="18" charset="0"/>
                <a:cs typeface="Times New Roman" pitchFamily="18" charset="0"/>
              </a:rPr>
              <a:t>Chinese </a:t>
            </a:r>
            <a:r>
              <a:rPr sz="1500" spc="-23" dirty="0">
                <a:latin typeface="Times New Roman" pitchFamily="18" charset="0"/>
                <a:cs typeface="Times New Roman" pitchFamily="18" charset="0"/>
              </a:rPr>
              <a:t>traveller</a:t>
            </a:r>
            <a:r>
              <a:rPr sz="1500" spc="-98" dirty="0">
                <a:latin typeface="Times New Roman" pitchFamily="18" charset="0"/>
                <a:cs typeface="Times New Roman" pitchFamily="18" charset="0"/>
              </a:rPr>
              <a:t> </a:t>
            </a:r>
            <a:r>
              <a:rPr sz="1500" b="1" spc="-19" dirty="0">
                <a:latin typeface="Times New Roman" pitchFamily="18" charset="0"/>
                <a:cs typeface="Times New Roman" pitchFamily="18" charset="0"/>
              </a:rPr>
              <a:t>Hsuan</a:t>
            </a:r>
            <a:r>
              <a:rPr sz="1500" b="1" spc="-68" dirty="0">
                <a:latin typeface="Times New Roman" pitchFamily="18" charset="0"/>
                <a:cs typeface="Times New Roman" pitchFamily="18" charset="0"/>
              </a:rPr>
              <a:t> </a:t>
            </a:r>
            <a:r>
              <a:rPr sz="1500" b="1" spc="-94" dirty="0">
                <a:latin typeface="Times New Roman" pitchFamily="18" charset="0"/>
                <a:cs typeface="Times New Roman" pitchFamily="18" charset="0"/>
              </a:rPr>
              <a:t>Tsang</a:t>
            </a:r>
            <a:r>
              <a:rPr sz="1500" b="1" spc="-23" dirty="0">
                <a:latin typeface="Times New Roman" pitchFamily="18" charset="0"/>
                <a:cs typeface="Times New Roman" pitchFamily="18" charset="0"/>
              </a:rPr>
              <a:t> </a:t>
            </a:r>
            <a:r>
              <a:rPr sz="1500" spc="-26" dirty="0">
                <a:latin typeface="Times New Roman" pitchFamily="18" charset="0"/>
                <a:cs typeface="Times New Roman" pitchFamily="18" charset="0"/>
              </a:rPr>
              <a:t>noted </a:t>
            </a:r>
            <a:r>
              <a:rPr sz="1500" dirty="0">
                <a:latin typeface="Times New Roman" pitchFamily="18" charset="0"/>
                <a:cs typeface="Times New Roman" pitchFamily="18" charset="0"/>
              </a:rPr>
              <a:t>that</a:t>
            </a:r>
            <a:r>
              <a:rPr sz="1500" spc="26" dirty="0">
                <a:latin typeface="Times New Roman" pitchFamily="18" charset="0"/>
                <a:cs typeface="Times New Roman" pitchFamily="18" charset="0"/>
              </a:rPr>
              <a:t>  </a:t>
            </a:r>
            <a:r>
              <a:rPr sz="1500" dirty="0">
                <a:latin typeface="Times New Roman" pitchFamily="18" charset="0"/>
                <a:cs typeface="Times New Roman" pitchFamily="18" charset="0"/>
              </a:rPr>
              <a:t>merchants</a:t>
            </a:r>
            <a:r>
              <a:rPr sz="1500" spc="30" dirty="0">
                <a:latin typeface="Times New Roman" pitchFamily="18" charset="0"/>
                <a:cs typeface="Times New Roman" pitchFamily="18" charset="0"/>
              </a:rPr>
              <a:t>  </a:t>
            </a:r>
            <a:r>
              <a:rPr sz="1500" dirty="0">
                <a:latin typeface="Times New Roman" pitchFamily="18" charset="0"/>
                <a:cs typeface="Times New Roman" pitchFamily="18" charset="0"/>
              </a:rPr>
              <a:t>left</a:t>
            </a:r>
            <a:r>
              <a:rPr sz="1500" spc="26" dirty="0">
                <a:latin typeface="Times New Roman" pitchFamily="18" charset="0"/>
                <a:cs typeface="Times New Roman" pitchFamily="18" charset="0"/>
              </a:rPr>
              <a:t>  </a:t>
            </a:r>
            <a:r>
              <a:rPr sz="1500" spc="-30" dirty="0">
                <a:latin typeface="Times New Roman" pitchFamily="18" charset="0"/>
                <a:cs typeface="Times New Roman" pitchFamily="18" charset="0"/>
              </a:rPr>
              <a:t>from </a:t>
            </a:r>
            <a:r>
              <a:rPr sz="1500" dirty="0">
                <a:latin typeface="Times New Roman" pitchFamily="18" charset="0"/>
                <a:cs typeface="Times New Roman" pitchFamily="18" charset="0"/>
              </a:rPr>
              <a:t>Puri</a:t>
            </a:r>
            <a:r>
              <a:rPr sz="1500" spc="41" dirty="0">
                <a:latin typeface="Times New Roman" pitchFamily="18" charset="0"/>
                <a:cs typeface="Times New Roman" pitchFamily="18" charset="0"/>
              </a:rPr>
              <a:t> </a:t>
            </a:r>
            <a:r>
              <a:rPr sz="1500" dirty="0">
                <a:latin typeface="Times New Roman" pitchFamily="18" charset="0"/>
                <a:cs typeface="Times New Roman" pitchFamily="18" charset="0"/>
              </a:rPr>
              <a:t>“for</a:t>
            </a:r>
            <a:r>
              <a:rPr sz="1500" spc="41" dirty="0">
                <a:latin typeface="Times New Roman" pitchFamily="18" charset="0"/>
                <a:cs typeface="Times New Roman" pitchFamily="18" charset="0"/>
              </a:rPr>
              <a:t> </a:t>
            </a:r>
            <a:r>
              <a:rPr sz="1500" spc="-15" dirty="0">
                <a:latin typeface="Times New Roman" pitchFamily="18" charset="0"/>
                <a:cs typeface="Times New Roman" pitchFamily="18" charset="0"/>
              </a:rPr>
              <a:t>distant</a:t>
            </a:r>
            <a:r>
              <a:rPr sz="1500" spc="49" dirty="0">
                <a:latin typeface="Times New Roman" pitchFamily="18" charset="0"/>
                <a:cs typeface="Times New Roman" pitchFamily="18" charset="0"/>
              </a:rPr>
              <a:t> </a:t>
            </a:r>
            <a:r>
              <a:rPr sz="1500" spc="-34" dirty="0">
                <a:latin typeface="Times New Roman" pitchFamily="18" charset="0"/>
                <a:cs typeface="Times New Roman" pitchFamily="18" charset="0"/>
              </a:rPr>
              <a:t>countries”. </a:t>
            </a:r>
            <a:r>
              <a:rPr sz="1500" dirty="0">
                <a:latin typeface="Times New Roman" pitchFamily="18" charset="0"/>
                <a:cs typeface="Times New Roman" pitchFamily="18" charset="0"/>
              </a:rPr>
              <a:t>By</a:t>
            </a:r>
            <a:r>
              <a:rPr sz="1500" spc="41" dirty="0">
                <a:latin typeface="Times New Roman" pitchFamily="18" charset="0"/>
                <a:cs typeface="Times New Roman" pitchFamily="18" charset="0"/>
              </a:rPr>
              <a:t> </a:t>
            </a:r>
            <a:r>
              <a:rPr sz="1500" dirty="0">
                <a:latin typeface="Times New Roman" pitchFamily="18" charset="0"/>
                <a:cs typeface="Times New Roman" pitchFamily="18" charset="0"/>
              </a:rPr>
              <a:t>the</a:t>
            </a:r>
            <a:r>
              <a:rPr sz="1500" spc="45" dirty="0">
                <a:latin typeface="Times New Roman" pitchFamily="18" charset="0"/>
                <a:cs typeface="Times New Roman" pitchFamily="18" charset="0"/>
              </a:rPr>
              <a:t> </a:t>
            </a:r>
            <a:r>
              <a:rPr sz="1500" dirty="0">
                <a:latin typeface="Times New Roman" pitchFamily="18" charset="0"/>
                <a:cs typeface="Times New Roman" pitchFamily="18" charset="0"/>
              </a:rPr>
              <a:t>9th</a:t>
            </a:r>
            <a:r>
              <a:rPr sz="1500" spc="45" dirty="0">
                <a:latin typeface="Times New Roman" pitchFamily="18" charset="0"/>
                <a:cs typeface="Times New Roman" pitchFamily="18" charset="0"/>
              </a:rPr>
              <a:t> </a:t>
            </a:r>
            <a:r>
              <a:rPr sz="1500" spc="-8" dirty="0">
                <a:latin typeface="Times New Roman" pitchFamily="18" charset="0"/>
                <a:cs typeface="Times New Roman" pitchFamily="18" charset="0"/>
              </a:rPr>
              <a:t>century</a:t>
            </a:r>
            <a:r>
              <a:rPr sz="1500" spc="49" dirty="0">
                <a:latin typeface="Times New Roman" pitchFamily="18" charset="0"/>
                <a:cs typeface="Times New Roman" pitchFamily="18" charset="0"/>
              </a:rPr>
              <a:t> </a:t>
            </a:r>
            <a:r>
              <a:rPr sz="1500" dirty="0">
                <a:latin typeface="Times New Roman" pitchFamily="18" charset="0"/>
                <a:cs typeface="Times New Roman" pitchFamily="18" charset="0"/>
              </a:rPr>
              <a:t>CE,</a:t>
            </a:r>
            <a:r>
              <a:rPr sz="1500" spc="45" dirty="0">
                <a:latin typeface="Times New Roman" pitchFamily="18" charset="0"/>
                <a:cs typeface="Times New Roman" pitchFamily="18" charset="0"/>
              </a:rPr>
              <a:t> </a:t>
            </a:r>
            <a:r>
              <a:rPr sz="1500" spc="-26" dirty="0">
                <a:latin typeface="Times New Roman" pitchFamily="18" charset="0"/>
                <a:cs typeface="Times New Roman" pitchFamily="18" charset="0"/>
              </a:rPr>
              <a:t>the </a:t>
            </a:r>
            <a:r>
              <a:rPr sz="1500" b="1" dirty="0">
                <a:latin typeface="Times New Roman" pitchFamily="18" charset="0"/>
                <a:cs typeface="Times New Roman" pitchFamily="18" charset="0"/>
              </a:rPr>
              <a:t>Cōḻas</a:t>
            </a:r>
            <a:r>
              <a:rPr sz="1500" b="1" spc="251" dirty="0">
                <a:latin typeface="Times New Roman" pitchFamily="18" charset="0"/>
                <a:cs typeface="Times New Roman" pitchFamily="18" charset="0"/>
              </a:rPr>
              <a:t> </a:t>
            </a:r>
            <a:r>
              <a:rPr sz="1500" b="1" dirty="0">
                <a:latin typeface="Times New Roman" pitchFamily="18" charset="0"/>
                <a:cs typeface="Times New Roman" pitchFamily="18" charset="0"/>
              </a:rPr>
              <a:t>kings</a:t>
            </a:r>
            <a:r>
              <a:rPr sz="1500" spc="251" dirty="0">
                <a:latin typeface="Times New Roman" pitchFamily="18" charset="0"/>
                <a:cs typeface="Times New Roman" pitchFamily="18" charset="0"/>
              </a:rPr>
              <a:t> </a:t>
            </a:r>
            <a:r>
              <a:rPr sz="1500" dirty="0">
                <a:latin typeface="Times New Roman" pitchFamily="18" charset="0"/>
                <a:cs typeface="Times New Roman" pitchFamily="18" charset="0"/>
              </a:rPr>
              <a:t>of</a:t>
            </a:r>
            <a:r>
              <a:rPr sz="1500" spc="251" dirty="0">
                <a:latin typeface="Times New Roman" pitchFamily="18" charset="0"/>
                <a:cs typeface="Times New Roman" pitchFamily="18" charset="0"/>
              </a:rPr>
              <a:t> </a:t>
            </a:r>
            <a:r>
              <a:rPr sz="1500" dirty="0">
                <a:latin typeface="Times New Roman" pitchFamily="18" charset="0"/>
                <a:cs typeface="Times New Roman" pitchFamily="18" charset="0"/>
              </a:rPr>
              <a:t>south</a:t>
            </a:r>
            <a:r>
              <a:rPr sz="1500" spc="255" dirty="0">
                <a:latin typeface="Times New Roman" pitchFamily="18" charset="0"/>
                <a:cs typeface="Times New Roman" pitchFamily="18" charset="0"/>
              </a:rPr>
              <a:t> </a:t>
            </a:r>
            <a:r>
              <a:rPr sz="1500" spc="-101" dirty="0">
                <a:latin typeface="Times New Roman" pitchFamily="18" charset="0"/>
                <a:cs typeface="Times New Roman" pitchFamily="18" charset="0"/>
              </a:rPr>
              <a:t>India </a:t>
            </a:r>
            <a:r>
              <a:rPr sz="1500" dirty="0">
                <a:latin typeface="Times New Roman" pitchFamily="18" charset="0"/>
                <a:cs typeface="Times New Roman" pitchFamily="18" charset="0"/>
              </a:rPr>
              <a:t>had</a:t>
            </a:r>
            <a:r>
              <a:rPr sz="1500" spc="270" dirty="0">
                <a:latin typeface="Times New Roman" pitchFamily="18" charset="0"/>
                <a:cs typeface="Times New Roman" pitchFamily="18" charset="0"/>
              </a:rPr>
              <a:t> </a:t>
            </a:r>
            <a:r>
              <a:rPr sz="1500" dirty="0">
                <a:latin typeface="Times New Roman" pitchFamily="18" charset="0"/>
                <a:cs typeface="Times New Roman" pitchFamily="18" charset="0"/>
              </a:rPr>
              <a:t>built</a:t>
            </a:r>
            <a:r>
              <a:rPr sz="1500" spc="278" dirty="0">
                <a:latin typeface="Times New Roman" pitchFamily="18" charset="0"/>
                <a:cs typeface="Times New Roman" pitchFamily="18" charset="0"/>
              </a:rPr>
              <a:t> </a:t>
            </a:r>
            <a:r>
              <a:rPr sz="1500" dirty="0">
                <a:latin typeface="Times New Roman" pitchFamily="18" charset="0"/>
                <a:cs typeface="Times New Roman" pitchFamily="18" charset="0"/>
              </a:rPr>
              <a:t>a</a:t>
            </a:r>
            <a:r>
              <a:rPr sz="1500" spc="270" dirty="0">
                <a:latin typeface="Times New Roman" pitchFamily="18" charset="0"/>
                <a:cs typeface="Times New Roman" pitchFamily="18" charset="0"/>
              </a:rPr>
              <a:t> </a:t>
            </a:r>
            <a:r>
              <a:rPr sz="1500" dirty="0">
                <a:latin typeface="Times New Roman" pitchFamily="18" charset="0"/>
                <a:cs typeface="Times New Roman" pitchFamily="18" charset="0"/>
              </a:rPr>
              <a:t>navy</a:t>
            </a:r>
            <a:r>
              <a:rPr sz="1500" spc="270" dirty="0">
                <a:latin typeface="Times New Roman" pitchFamily="18" charset="0"/>
                <a:cs typeface="Times New Roman" pitchFamily="18" charset="0"/>
              </a:rPr>
              <a:t> </a:t>
            </a:r>
            <a:r>
              <a:rPr sz="1500" spc="-41" dirty="0">
                <a:latin typeface="Times New Roman" pitchFamily="18" charset="0"/>
                <a:cs typeface="Times New Roman" pitchFamily="18" charset="0"/>
              </a:rPr>
              <a:t>powerful </a:t>
            </a:r>
            <a:r>
              <a:rPr sz="1500" dirty="0">
                <a:latin typeface="Times New Roman" pitchFamily="18" charset="0"/>
                <a:cs typeface="Times New Roman" pitchFamily="18" charset="0"/>
              </a:rPr>
              <a:t>enough</a:t>
            </a:r>
            <a:r>
              <a:rPr sz="1500" spc="263" dirty="0">
                <a:latin typeface="Times New Roman" pitchFamily="18" charset="0"/>
                <a:cs typeface="Times New Roman" pitchFamily="18" charset="0"/>
              </a:rPr>
              <a:t> </a:t>
            </a:r>
            <a:r>
              <a:rPr sz="1500" dirty="0">
                <a:latin typeface="Times New Roman" pitchFamily="18" charset="0"/>
                <a:cs typeface="Times New Roman" pitchFamily="18" charset="0"/>
              </a:rPr>
              <a:t>to</a:t>
            </a:r>
            <a:r>
              <a:rPr sz="1500" spc="270" dirty="0">
                <a:latin typeface="Times New Roman" pitchFamily="18" charset="0"/>
                <a:cs typeface="Times New Roman" pitchFamily="18" charset="0"/>
              </a:rPr>
              <a:t> </a:t>
            </a:r>
            <a:r>
              <a:rPr sz="1500" dirty="0">
                <a:latin typeface="Times New Roman" pitchFamily="18" charset="0"/>
                <a:cs typeface="Times New Roman" pitchFamily="18" charset="0"/>
              </a:rPr>
              <a:t>briefly</a:t>
            </a:r>
            <a:r>
              <a:rPr sz="1500" spc="266" dirty="0">
                <a:latin typeface="Times New Roman" pitchFamily="18" charset="0"/>
                <a:cs typeface="Times New Roman" pitchFamily="18" charset="0"/>
              </a:rPr>
              <a:t> </a:t>
            </a:r>
            <a:r>
              <a:rPr sz="1500" spc="-38" dirty="0">
                <a:latin typeface="Times New Roman" pitchFamily="18" charset="0"/>
                <a:cs typeface="Times New Roman" pitchFamily="18" charset="0"/>
              </a:rPr>
              <a:t>conquer </a:t>
            </a:r>
            <a:r>
              <a:rPr sz="1500" spc="-41" dirty="0">
                <a:latin typeface="Times New Roman" pitchFamily="18" charset="0"/>
                <a:cs typeface="Times New Roman" pitchFamily="18" charset="0"/>
              </a:rPr>
              <a:t>parts</a:t>
            </a:r>
            <a:r>
              <a:rPr sz="1500" spc="-56" dirty="0">
                <a:latin typeface="Times New Roman" pitchFamily="18" charset="0"/>
                <a:cs typeface="Times New Roman" pitchFamily="18" charset="0"/>
              </a:rPr>
              <a:t> </a:t>
            </a:r>
            <a:r>
              <a:rPr sz="1500" dirty="0">
                <a:latin typeface="Times New Roman" pitchFamily="18" charset="0"/>
                <a:cs typeface="Times New Roman" pitchFamily="18" charset="0"/>
              </a:rPr>
              <a:t>of</a:t>
            </a:r>
            <a:r>
              <a:rPr sz="1500" spc="-41" dirty="0">
                <a:latin typeface="Times New Roman" pitchFamily="18" charset="0"/>
                <a:cs typeface="Times New Roman" pitchFamily="18" charset="0"/>
              </a:rPr>
              <a:t> </a:t>
            </a:r>
            <a:r>
              <a:rPr sz="1500" b="1" spc="-94" dirty="0">
                <a:latin typeface="Times New Roman" pitchFamily="18" charset="0"/>
                <a:cs typeface="Times New Roman" pitchFamily="18" charset="0"/>
              </a:rPr>
              <a:t>Malaysia</a:t>
            </a:r>
            <a:r>
              <a:rPr sz="1500" b="1" spc="-23" dirty="0">
                <a:latin typeface="Times New Roman" pitchFamily="18" charset="0"/>
                <a:cs typeface="Times New Roman" pitchFamily="18" charset="0"/>
              </a:rPr>
              <a:t> </a:t>
            </a:r>
            <a:r>
              <a:rPr sz="1500" b="1" spc="-68" dirty="0">
                <a:latin typeface="Times New Roman" pitchFamily="18" charset="0"/>
                <a:cs typeface="Times New Roman" pitchFamily="18" charset="0"/>
              </a:rPr>
              <a:t>(Perak)</a:t>
            </a:r>
            <a:r>
              <a:rPr sz="1500" b="1" spc="-41" dirty="0">
                <a:latin typeface="Times New Roman" pitchFamily="18" charset="0"/>
                <a:cs typeface="Times New Roman" pitchFamily="18" charset="0"/>
              </a:rPr>
              <a:t> </a:t>
            </a:r>
            <a:r>
              <a:rPr sz="1500" b="1" spc="-64" dirty="0">
                <a:latin typeface="Times New Roman" pitchFamily="18" charset="0"/>
                <a:cs typeface="Times New Roman" pitchFamily="18" charset="0"/>
              </a:rPr>
              <a:t>and </a:t>
            </a:r>
            <a:r>
              <a:rPr sz="1500" b="1" dirty="0">
                <a:latin typeface="Times New Roman" pitchFamily="18" charset="0"/>
                <a:cs typeface="Times New Roman" pitchFamily="18" charset="0"/>
              </a:rPr>
              <a:t>Indonesia</a:t>
            </a:r>
            <a:r>
              <a:rPr sz="1500" b="1" spc="139" dirty="0">
                <a:latin typeface="Times New Roman" pitchFamily="18" charset="0"/>
                <a:cs typeface="Times New Roman" pitchFamily="18" charset="0"/>
              </a:rPr>
              <a:t>   </a:t>
            </a:r>
            <a:r>
              <a:rPr sz="1500" b="1" dirty="0">
                <a:latin typeface="Times New Roman" pitchFamily="18" charset="0"/>
                <a:cs typeface="Times New Roman" pitchFamily="18" charset="0"/>
              </a:rPr>
              <a:t>(the</a:t>
            </a:r>
            <a:r>
              <a:rPr sz="1500" b="1" spc="135" dirty="0">
                <a:latin typeface="Times New Roman" pitchFamily="18" charset="0"/>
                <a:cs typeface="Times New Roman" pitchFamily="18" charset="0"/>
              </a:rPr>
              <a:t>   </a:t>
            </a:r>
            <a:r>
              <a:rPr sz="1500" b="1" spc="-86" dirty="0">
                <a:latin typeface="Times New Roman" pitchFamily="18" charset="0"/>
                <a:cs typeface="Times New Roman" pitchFamily="18" charset="0"/>
              </a:rPr>
              <a:t>Śrīvijaya </a:t>
            </a:r>
            <a:r>
              <a:rPr sz="1500" b="1" spc="-8" dirty="0">
                <a:latin typeface="Times New Roman" pitchFamily="18" charset="0"/>
                <a:cs typeface="Times New Roman" pitchFamily="18" charset="0"/>
              </a:rPr>
              <a:t>kingdom).</a:t>
            </a:r>
            <a:endParaRPr sz="1500" b="1" dirty="0">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114</a:t>
            </a:fld>
            <a:endParaRPr lang="en"/>
          </a:p>
        </p:txBody>
      </p:sp>
    </p:spTree>
    <p:extLst>
      <p:ext uri="{BB962C8B-B14F-4D97-AF65-F5344CB8AC3E}">
        <p14:creationId xmlns:p14="http://schemas.microsoft.com/office/powerpoint/2010/main" xmlns="" val="279046467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24200" y="965284"/>
            <a:ext cx="5715000" cy="643093"/>
          </a:xfrm>
          <a:prstGeom prst="rect">
            <a:avLst/>
          </a:prstGeom>
        </p:spPr>
        <p:txBody>
          <a:bodyPr vert="horz" wrap="square" lIns="0" tIns="45244" rIns="0" bIns="0" rtlCol="0">
            <a:spAutoFit/>
          </a:bodyPr>
          <a:lstStyle/>
          <a:p>
            <a:pPr marL="9525" marR="3810" indent="226219">
              <a:lnSpc>
                <a:spcPts val="2273"/>
              </a:lnSpc>
              <a:spcBef>
                <a:spcPts val="356"/>
              </a:spcBef>
              <a:tabLst>
                <a:tab pos="1438275" algn="l"/>
                <a:tab pos="1869281" algn="l"/>
                <a:tab pos="3183255" algn="l"/>
              </a:tabLst>
            </a:pPr>
            <a:r>
              <a:rPr sz="2400" dirty="0"/>
              <a:t>B</a:t>
            </a:r>
            <a:r>
              <a:rPr sz="2400" spc="11" dirty="0"/>
              <a:t> </a:t>
            </a:r>
            <a:r>
              <a:rPr sz="2400" spc="116" dirty="0"/>
              <a:t>Y</a:t>
            </a:r>
            <a:r>
              <a:rPr sz="2400" spc="19" dirty="0"/>
              <a:t> </a:t>
            </a:r>
            <a:r>
              <a:rPr sz="2400" spc="409" dirty="0"/>
              <a:t>-</a:t>
            </a:r>
            <a:r>
              <a:rPr sz="2400" spc="15" dirty="0"/>
              <a:t> </a:t>
            </a:r>
            <a:r>
              <a:rPr sz="2400" spc="75" dirty="0"/>
              <a:t>P</a:t>
            </a:r>
            <a:r>
              <a:rPr sz="2400" spc="19" dirty="0"/>
              <a:t> </a:t>
            </a:r>
            <a:r>
              <a:rPr sz="2400" dirty="0"/>
              <a:t>R</a:t>
            </a:r>
            <a:r>
              <a:rPr sz="2400" spc="11" dirty="0"/>
              <a:t> </a:t>
            </a:r>
            <a:r>
              <a:rPr sz="2400" spc="124" dirty="0"/>
              <a:t>O</a:t>
            </a:r>
            <a:r>
              <a:rPr sz="2400" spc="15" dirty="0"/>
              <a:t> </a:t>
            </a:r>
            <a:r>
              <a:rPr sz="2400" dirty="0"/>
              <a:t>D</a:t>
            </a:r>
            <a:r>
              <a:rPr sz="2400" spc="23" dirty="0"/>
              <a:t> </a:t>
            </a:r>
            <a:r>
              <a:rPr sz="2400" spc="143" dirty="0"/>
              <a:t>U</a:t>
            </a:r>
            <a:r>
              <a:rPr sz="2400" spc="23" dirty="0"/>
              <a:t> </a:t>
            </a:r>
            <a:r>
              <a:rPr sz="2400" spc="188" dirty="0"/>
              <a:t>C</a:t>
            </a:r>
            <a:r>
              <a:rPr sz="2400" spc="15" dirty="0"/>
              <a:t> </a:t>
            </a:r>
            <a:r>
              <a:rPr sz="2400" dirty="0"/>
              <a:t>T</a:t>
            </a:r>
            <a:r>
              <a:rPr sz="2400" spc="15" dirty="0"/>
              <a:t> </a:t>
            </a:r>
            <a:r>
              <a:rPr sz="2400" spc="101" dirty="0"/>
              <a:t>S</a:t>
            </a:r>
            <a:r>
              <a:rPr sz="2400" dirty="0"/>
              <a:t>	</a:t>
            </a:r>
            <a:r>
              <a:rPr sz="2400" spc="124" dirty="0"/>
              <a:t>O</a:t>
            </a:r>
            <a:r>
              <a:rPr sz="2400" spc="8" dirty="0"/>
              <a:t> </a:t>
            </a:r>
            <a:r>
              <a:rPr sz="2400" spc="-38" dirty="0"/>
              <a:t>F</a:t>
            </a:r>
            <a:r>
              <a:rPr sz="2400" spc="525" dirty="0"/>
              <a:t> </a:t>
            </a:r>
            <a:r>
              <a:rPr sz="2400" dirty="0"/>
              <a:t>T</a:t>
            </a:r>
            <a:r>
              <a:rPr sz="2400" spc="19" dirty="0"/>
              <a:t> </a:t>
            </a:r>
            <a:r>
              <a:rPr sz="2400" dirty="0"/>
              <a:t>R</a:t>
            </a:r>
            <a:r>
              <a:rPr sz="2400" spc="19" dirty="0"/>
              <a:t> </a:t>
            </a:r>
            <a:r>
              <a:rPr sz="2400" spc="98" dirty="0"/>
              <a:t>A</a:t>
            </a:r>
            <a:r>
              <a:rPr sz="2400" spc="23" dirty="0"/>
              <a:t> </a:t>
            </a:r>
            <a:r>
              <a:rPr sz="2400" dirty="0"/>
              <a:t>D</a:t>
            </a:r>
            <a:r>
              <a:rPr sz="2400" spc="19" dirty="0"/>
              <a:t> </a:t>
            </a:r>
            <a:r>
              <a:rPr sz="2400" spc="-38" dirty="0" smtClean="0"/>
              <a:t>E</a:t>
            </a:r>
            <a:r>
              <a:rPr lang="en-US" sz="2400" spc="-38" dirty="0" smtClean="0"/>
              <a:t>   </a:t>
            </a:r>
            <a:r>
              <a:rPr sz="2400" spc="150" dirty="0" smtClean="0"/>
              <a:t>–</a:t>
            </a:r>
            <a:r>
              <a:rPr sz="2400" dirty="0"/>
              <a:t>	</a:t>
            </a:r>
            <a:r>
              <a:rPr lang="en-US" sz="2400" dirty="0" smtClean="0"/>
              <a:t>                        </a:t>
            </a:r>
            <a:r>
              <a:rPr sz="2400" spc="188" dirty="0" smtClean="0"/>
              <a:t>C</a:t>
            </a:r>
            <a:r>
              <a:rPr sz="2400" spc="15" dirty="0" smtClean="0"/>
              <a:t> </a:t>
            </a:r>
            <a:r>
              <a:rPr sz="2400" spc="143" dirty="0"/>
              <a:t>U</a:t>
            </a:r>
            <a:r>
              <a:rPr sz="2400" spc="15" dirty="0"/>
              <a:t> </a:t>
            </a:r>
            <a:r>
              <a:rPr sz="2400" spc="38" dirty="0"/>
              <a:t>L</a:t>
            </a:r>
            <a:r>
              <a:rPr sz="2400" spc="19" dirty="0"/>
              <a:t> </a:t>
            </a:r>
            <a:r>
              <a:rPr sz="2400" dirty="0"/>
              <a:t>T</a:t>
            </a:r>
            <a:r>
              <a:rPr sz="2400" spc="15" dirty="0"/>
              <a:t> </a:t>
            </a:r>
            <a:r>
              <a:rPr sz="2400" spc="143" dirty="0"/>
              <a:t>U</a:t>
            </a:r>
            <a:r>
              <a:rPr sz="2400" spc="15" dirty="0"/>
              <a:t> </a:t>
            </a:r>
            <a:r>
              <a:rPr sz="2400" dirty="0"/>
              <a:t>R</a:t>
            </a:r>
            <a:r>
              <a:rPr sz="2400" spc="15" dirty="0"/>
              <a:t> </a:t>
            </a:r>
            <a:r>
              <a:rPr sz="2400" spc="98" dirty="0"/>
              <a:t>A</a:t>
            </a:r>
            <a:r>
              <a:rPr sz="2400" spc="19" dirty="0"/>
              <a:t> </a:t>
            </a:r>
            <a:r>
              <a:rPr sz="2400" dirty="0" smtClean="0"/>
              <a:t>L</a:t>
            </a:r>
            <a:r>
              <a:rPr lang="en-US" sz="2400" dirty="0" smtClean="0"/>
              <a:t>  </a:t>
            </a:r>
            <a:r>
              <a:rPr sz="2400" dirty="0" smtClean="0"/>
              <a:t>E</a:t>
            </a:r>
            <a:r>
              <a:rPr sz="2400" spc="11" dirty="0" smtClean="0"/>
              <a:t> </a:t>
            </a:r>
            <a:r>
              <a:rPr sz="2400" dirty="0"/>
              <a:t>X</a:t>
            </a:r>
            <a:r>
              <a:rPr sz="2400" spc="19" dirty="0"/>
              <a:t> </a:t>
            </a:r>
            <a:r>
              <a:rPr sz="2400" spc="188" dirty="0"/>
              <a:t>C</a:t>
            </a:r>
            <a:r>
              <a:rPr sz="2400" spc="11" dirty="0"/>
              <a:t> </a:t>
            </a:r>
            <a:r>
              <a:rPr sz="2400" dirty="0"/>
              <a:t>H</a:t>
            </a:r>
            <a:r>
              <a:rPr sz="2400" spc="19" dirty="0"/>
              <a:t> </a:t>
            </a:r>
            <a:r>
              <a:rPr sz="2400" spc="98" dirty="0"/>
              <a:t>A</a:t>
            </a:r>
            <a:r>
              <a:rPr sz="2400" spc="15" dirty="0"/>
              <a:t> </a:t>
            </a:r>
            <a:r>
              <a:rPr sz="2400" spc="176" dirty="0"/>
              <a:t>N</a:t>
            </a:r>
            <a:r>
              <a:rPr sz="2400" spc="11" dirty="0"/>
              <a:t> </a:t>
            </a:r>
            <a:r>
              <a:rPr sz="2400" spc="90" dirty="0"/>
              <a:t>G</a:t>
            </a:r>
            <a:r>
              <a:rPr sz="2400" spc="8" dirty="0"/>
              <a:t> </a:t>
            </a:r>
            <a:r>
              <a:rPr sz="2400" spc="-38" dirty="0"/>
              <a:t>E</a:t>
            </a:r>
          </a:p>
        </p:txBody>
      </p:sp>
      <p:sp>
        <p:nvSpPr>
          <p:cNvPr id="3" name="object 3"/>
          <p:cNvSpPr txBox="1">
            <a:spLocks noGrp="1"/>
          </p:cNvSpPr>
          <p:nvPr>
            <p:ph idx="1"/>
          </p:nvPr>
        </p:nvSpPr>
        <p:spPr>
          <a:xfrm>
            <a:off x="3207487" y="1716863"/>
            <a:ext cx="5257801" cy="2643031"/>
          </a:xfrm>
          <a:prstGeom prst="rect">
            <a:avLst/>
          </a:prstGeom>
        </p:spPr>
        <p:txBody>
          <a:bodyPr vert="horz" wrap="square" lIns="0" tIns="9525" rIns="0" bIns="0" rtlCol="0">
            <a:spAutoFit/>
          </a:bodyPr>
          <a:lstStyle/>
          <a:p>
            <a:pPr marL="180975" marR="3810" indent="-171450" algn="just">
              <a:lnSpc>
                <a:spcPct val="120000"/>
              </a:lnSpc>
              <a:spcBef>
                <a:spcPts val="75"/>
              </a:spcBef>
              <a:buFont typeface="Arial MT"/>
              <a:buChar char="•"/>
              <a:tabLst>
                <a:tab pos="180975" algn="l"/>
              </a:tabLst>
            </a:pPr>
            <a:r>
              <a:rPr sz="1600" spc="-105" dirty="0">
                <a:latin typeface="Times New Roman" pitchFamily="18" charset="0"/>
                <a:cs typeface="Times New Roman" pitchFamily="18" charset="0"/>
              </a:rPr>
              <a:t>Indian</a:t>
            </a:r>
            <a:r>
              <a:rPr sz="1600" spc="-56" dirty="0">
                <a:latin typeface="Times New Roman" pitchFamily="18" charset="0"/>
                <a:cs typeface="Times New Roman" pitchFamily="18" charset="0"/>
              </a:rPr>
              <a:t> </a:t>
            </a:r>
            <a:r>
              <a:rPr sz="1600" spc="-23" dirty="0">
                <a:latin typeface="Times New Roman" pitchFamily="18" charset="0"/>
                <a:cs typeface="Times New Roman" pitchFamily="18" charset="0"/>
              </a:rPr>
              <a:t>texts</a:t>
            </a:r>
            <a:r>
              <a:rPr sz="1600" spc="-34" dirty="0">
                <a:latin typeface="Times New Roman" pitchFamily="18" charset="0"/>
                <a:cs typeface="Times New Roman" pitchFamily="18" charset="0"/>
              </a:rPr>
              <a:t> </a:t>
            </a:r>
            <a:r>
              <a:rPr sz="1600" spc="-83" dirty="0">
                <a:latin typeface="Times New Roman" pitchFamily="18" charset="0"/>
                <a:cs typeface="Times New Roman" pitchFamily="18" charset="0"/>
              </a:rPr>
              <a:t>emphasize</a:t>
            </a:r>
            <a:r>
              <a:rPr sz="1600" spc="-49" dirty="0">
                <a:latin typeface="Times New Roman" pitchFamily="18" charset="0"/>
                <a:cs typeface="Times New Roman" pitchFamily="18" charset="0"/>
              </a:rPr>
              <a:t> </a:t>
            </a:r>
            <a:r>
              <a:rPr sz="1600" spc="-56" dirty="0">
                <a:latin typeface="Times New Roman" pitchFamily="18" charset="0"/>
                <a:cs typeface="Times New Roman" pitchFamily="18" charset="0"/>
              </a:rPr>
              <a:t>that</a:t>
            </a:r>
            <a:r>
              <a:rPr sz="1600" spc="-45" dirty="0">
                <a:latin typeface="Times New Roman" pitchFamily="18" charset="0"/>
                <a:cs typeface="Times New Roman" pitchFamily="18" charset="0"/>
              </a:rPr>
              <a:t> </a:t>
            </a:r>
            <a:r>
              <a:rPr sz="1600" spc="-68" dirty="0">
                <a:latin typeface="Times New Roman" pitchFamily="18" charset="0"/>
                <a:cs typeface="Times New Roman" pitchFamily="18" charset="0"/>
              </a:rPr>
              <a:t>merchants</a:t>
            </a:r>
            <a:r>
              <a:rPr sz="1600" spc="-60" dirty="0">
                <a:latin typeface="Times New Roman" pitchFamily="18" charset="0"/>
                <a:cs typeface="Times New Roman" pitchFamily="18" charset="0"/>
              </a:rPr>
              <a:t> </a:t>
            </a:r>
            <a:r>
              <a:rPr sz="1600" spc="-105" dirty="0">
                <a:latin typeface="Times New Roman" pitchFamily="18" charset="0"/>
                <a:cs typeface="Times New Roman" pitchFamily="18" charset="0"/>
              </a:rPr>
              <a:t>and</a:t>
            </a:r>
            <a:r>
              <a:rPr sz="1600" spc="-41" dirty="0">
                <a:latin typeface="Times New Roman" pitchFamily="18" charset="0"/>
                <a:cs typeface="Times New Roman" pitchFamily="18" charset="0"/>
              </a:rPr>
              <a:t> </a:t>
            </a:r>
            <a:r>
              <a:rPr sz="1600" spc="-56" dirty="0">
                <a:latin typeface="Times New Roman" pitchFamily="18" charset="0"/>
                <a:cs typeface="Times New Roman" pitchFamily="18" charset="0"/>
              </a:rPr>
              <a:t>traders</a:t>
            </a:r>
            <a:r>
              <a:rPr sz="1600" spc="-53" dirty="0">
                <a:latin typeface="Times New Roman" pitchFamily="18" charset="0"/>
                <a:cs typeface="Times New Roman" pitchFamily="18" charset="0"/>
              </a:rPr>
              <a:t> </a:t>
            </a:r>
            <a:r>
              <a:rPr sz="1600" spc="-79" dirty="0">
                <a:latin typeface="Times New Roman" pitchFamily="18" charset="0"/>
                <a:cs typeface="Times New Roman" pitchFamily="18" charset="0"/>
              </a:rPr>
              <a:t>are</a:t>
            </a:r>
            <a:r>
              <a:rPr sz="1600" spc="-45" dirty="0">
                <a:latin typeface="Times New Roman" pitchFamily="18" charset="0"/>
                <a:cs typeface="Times New Roman" pitchFamily="18" charset="0"/>
              </a:rPr>
              <a:t> </a:t>
            </a:r>
            <a:r>
              <a:rPr sz="1600" dirty="0">
                <a:latin typeface="Times New Roman" pitchFamily="18" charset="0"/>
                <a:cs typeface="Times New Roman" pitchFamily="18" charset="0"/>
              </a:rPr>
              <a:t>to</a:t>
            </a:r>
            <a:r>
              <a:rPr sz="1600" spc="-41" dirty="0">
                <a:latin typeface="Times New Roman" pitchFamily="18" charset="0"/>
                <a:cs typeface="Times New Roman" pitchFamily="18" charset="0"/>
              </a:rPr>
              <a:t> </a:t>
            </a:r>
            <a:r>
              <a:rPr sz="1600" spc="-8" dirty="0">
                <a:latin typeface="Times New Roman" pitchFamily="18" charset="0"/>
                <a:cs typeface="Times New Roman" pitchFamily="18" charset="0"/>
              </a:rPr>
              <a:t>follow </a:t>
            </a:r>
            <a:r>
              <a:rPr sz="1600" spc="-60" dirty="0">
                <a:latin typeface="Times New Roman" pitchFamily="18" charset="0"/>
                <a:cs typeface="Times New Roman" pitchFamily="18" charset="0"/>
              </a:rPr>
              <a:t>ethical</a:t>
            </a:r>
            <a:r>
              <a:rPr sz="1600" spc="-64" dirty="0">
                <a:latin typeface="Times New Roman" pitchFamily="18" charset="0"/>
                <a:cs typeface="Times New Roman" pitchFamily="18" charset="0"/>
              </a:rPr>
              <a:t> </a:t>
            </a:r>
            <a:r>
              <a:rPr sz="1600" spc="-45" dirty="0">
                <a:latin typeface="Times New Roman" pitchFamily="18" charset="0"/>
                <a:cs typeface="Times New Roman" pitchFamily="18" charset="0"/>
              </a:rPr>
              <a:t>principles</a:t>
            </a:r>
            <a:r>
              <a:rPr sz="1600" spc="-60" dirty="0">
                <a:latin typeface="Times New Roman" pitchFamily="18" charset="0"/>
                <a:cs typeface="Times New Roman" pitchFamily="18" charset="0"/>
              </a:rPr>
              <a:t> </a:t>
            </a:r>
            <a:r>
              <a:rPr sz="1600" spc="-56" dirty="0">
                <a:latin typeface="Times New Roman" pitchFamily="18" charset="0"/>
                <a:cs typeface="Times New Roman" pitchFamily="18" charset="0"/>
              </a:rPr>
              <a:t>in</a:t>
            </a:r>
            <a:r>
              <a:rPr sz="1600" spc="-49" dirty="0">
                <a:latin typeface="Times New Roman" pitchFamily="18" charset="0"/>
                <a:cs typeface="Times New Roman" pitchFamily="18" charset="0"/>
              </a:rPr>
              <a:t> </a:t>
            </a:r>
            <a:r>
              <a:rPr sz="1600" spc="-23" dirty="0">
                <a:latin typeface="Times New Roman" pitchFamily="18" charset="0"/>
                <a:cs typeface="Times New Roman" pitchFamily="18" charset="0"/>
              </a:rPr>
              <a:t>their</a:t>
            </a:r>
            <a:r>
              <a:rPr sz="1600" spc="-60" dirty="0">
                <a:latin typeface="Times New Roman" pitchFamily="18" charset="0"/>
                <a:cs typeface="Times New Roman" pitchFamily="18" charset="0"/>
              </a:rPr>
              <a:t> </a:t>
            </a:r>
            <a:r>
              <a:rPr sz="1600" spc="-86" dirty="0">
                <a:latin typeface="Times New Roman" pitchFamily="18" charset="0"/>
                <a:cs typeface="Times New Roman" pitchFamily="18" charset="0"/>
              </a:rPr>
              <a:t>businesses,</a:t>
            </a:r>
            <a:r>
              <a:rPr sz="1600" spc="-41" dirty="0">
                <a:latin typeface="Times New Roman" pitchFamily="18" charset="0"/>
                <a:cs typeface="Times New Roman" pitchFamily="18" charset="0"/>
              </a:rPr>
              <a:t> </a:t>
            </a:r>
            <a:r>
              <a:rPr sz="1600" spc="-105" dirty="0">
                <a:latin typeface="Times New Roman" pitchFamily="18" charset="0"/>
                <a:cs typeface="Times New Roman" pitchFamily="18" charset="0"/>
              </a:rPr>
              <a:t>and</a:t>
            </a:r>
            <a:r>
              <a:rPr sz="1600" spc="-68" dirty="0">
                <a:latin typeface="Times New Roman" pitchFamily="18" charset="0"/>
                <a:cs typeface="Times New Roman" pitchFamily="18" charset="0"/>
              </a:rPr>
              <a:t> </a:t>
            </a:r>
            <a:r>
              <a:rPr sz="1600" spc="-71" dirty="0">
                <a:latin typeface="Times New Roman" pitchFamily="18" charset="0"/>
                <a:cs typeface="Times New Roman" pitchFamily="18" charset="0"/>
              </a:rPr>
              <a:t>they</a:t>
            </a:r>
            <a:r>
              <a:rPr sz="1600" spc="-49" dirty="0">
                <a:latin typeface="Times New Roman" pitchFamily="18" charset="0"/>
                <a:cs typeface="Times New Roman" pitchFamily="18" charset="0"/>
              </a:rPr>
              <a:t> </a:t>
            </a:r>
            <a:r>
              <a:rPr sz="1600" spc="-56" dirty="0">
                <a:latin typeface="Times New Roman" pitchFamily="18" charset="0"/>
                <a:cs typeface="Times New Roman" pitchFamily="18" charset="0"/>
              </a:rPr>
              <a:t>were</a:t>
            </a:r>
            <a:r>
              <a:rPr sz="1600" spc="-41" dirty="0">
                <a:latin typeface="Times New Roman" pitchFamily="18" charset="0"/>
                <a:cs typeface="Times New Roman" pitchFamily="18" charset="0"/>
              </a:rPr>
              <a:t> </a:t>
            </a:r>
            <a:r>
              <a:rPr sz="1600" spc="-8" dirty="0">
                <a:latin typeface="Times New Roman" pitchFamily="18" charset="0"/>
                <a:cs typeface="Times New Roman" pitchFamily="18" charset="0"/>
              </a:rPr>
              <a:t>indeed </a:t>
            </a:r>
            <a:r>
              <a:rPr sz="1600" spc="-60" dirty="0">
                <a:latin typeface="Times New Roman" pitchFamily="18" charset="0"/>
                <a:cs typeface="Times New Roman" pitchFamily="18" charset="0"/>
              </a:rPr>
              <a:t>respected</a:t>
            </a:r>
            <a:r>
              <a:rPr sz="1600" spc="-45" dirty="0">
                <a:latin typeface="Times New Roman" pitchFamily="18" charset="0"/>
                <a:cs typeface="Times New Roman" pitchFamily="18" charset="0"/>
              </a:rPr>
              <a:t> </a:t>
            </a:r>
            <a:r>
              <a:rPr sz="1600" spc="-105" dirty="0">
                <a:latin typeface="Times New Roman" pitchFamily="18" charset="0"/>
                <a:cs typeface="Times New Roman" pitchFamily="18" charset="0"/>
              </a:rPr>
              <a:t>and</a:t>
            </a:r>
            <a:r>
              <a:rPr sz="1600" spc="-64" dirty="0">
                <a:latin typeface="Times New Roman" pitchFamily="18" charset="0"/>
                <a:cs typeface="Times New Roman" pitchFamily="18" charset="0"/>
              </a:rPr>
              <a:t> </a:t>
            </a:r>
            <a:r>
              <a:rPr sz="1600" spc="-45" dirty="0">
                <a:latin typeface="Times New Roman" pitchFamily="18" charset="0"/>
                <a:cs typeface="Times New Roman" pitchFamily="18" charset="0"/>
              </a:rPr>
              <a:t>often</a:t>
            </a:r>
            <a:r>
              <a:rPr sz="1600" spc="-53" dirty="0">
                <a:latin typeface="Times New Roman" pitchFamily="18" charset="0"/>
                <a:cs typeface="Times New Roman" pitchFamily="18" charset="0"/>
              </a:rPr>
              <a:t> </a:t>
            </a:r>
            <a:r>
              <a:rPr sz="1600" spc="-68" dirty="0">
                <a:latin typeface="Times New Roman" pitchFamily="18" charset="0"/>
                <a:cs typeface="Times New Roman" pitchFamily="18" charset="0"/>
              </a:rPr>
              <a:t>praised</a:t>
            </a:r>
            <a:r>
              <a:rPr sz="1600" spc="-45" dirty="0">
                <a:latin typeface="Times New Roman" pitchFamily="18" charset="0"/>
                <a:cs typeface="Times New Roman" pitchFamily="18" charset="0"/>
              </a:rPr>
              <a:t> </a:t>
            </a:r>
            <a:r>
              <a:rPr sz="1600" spc="-101" dirty="0">
                <a:latin typeface="Times New Roman" pitchFamily="18" charset="0"/>
                <a:cs typeface="Times New Roman" pitchFamily="18" charset="0"/>
              </a:rPr>
              <a:t>by</a:t>
            </a:r>
            <a:r>
              <a:rPr sz="1600" spc="-68" dirty="0">
                <a:latin typeface="Times New Roman" pitchFamily="18" charset="0"/>
                <a:cs typeface="Times New Roman" pitchFamily="18" charset="0"/>
              </a:rPr>
              <a:t> </a:t>
            </a:r>
            <a:r>
              <a:rPr sz="1600" spc="-75" dirty="0">
                <a:latin typeface="Times New Roman" pitchFamily="18" charset="0"/>
                <a:cs typeface="Times New Roman" pitchFamily="18" charset="0"/>
              </a:rPr>
              <a:t>foreign</a:t>
            </a:r>
            <a:r>
              <a:rPr sz="1600" spc="-49" dirty="0">
                <a:latin typeface="Times New Roman" pitchFamily="18" charset="0"/>
                <a:cs typeface="Times New Roman" pitchFamily="18" charset="0"/>
              </a:rPr>
              <a:t> </a:t>
            </a:r>
            <a:r>
              <a:rPr sz="1600" spc="-53" dirty="0">
                <a:latin typeface="Times New Roman" pitchFamily="18" charset="0"/>
                <a:cs typeface="Times New Roman" pitchFamily="18" charset="0"/>
              </a:rPr>
              <a:t>travellers </a:t>
            </a:r>
            <a:r>
              <a:rPr sz="1600" spc="-23" dirty="0">
                <a:latin typeface="Times New Roman" pitchFamily="18" charset="0"/>
                <a:cs typeface="Times New Roman" pitchFamily="18" charset="0"/>
              </a:rPr>
              <a:t>for</a:t>
            </a:r>
            <a:r>
              <a:rPr sz="1600" spc="-45" dirty="0">
                <a:latin typeface="Times New Roman" pitchFamily="18" charset="0"/>
                <a:cs typeface="Times New Roman" pitchFamily="18" charset="0"/>
              </a:rPr>
              <a:t> </a:t>
            </a:r>
            <a:r>
              <a:rPr sz="1600" spc="-23" dirty="0">
                <a:latin typeface="Times New Roman" pitchFamily="18" charset="0"/>
                <a:cs typeface="Times New Roman" pitchFamily="18" charset="0"/>
              </a:rPr>
              <a:t>their</a:t>
            </a:r>
            <a:r>
              <a:rPr sz="1600" spc="-49" dirty="0">
                <a:latin typeface="Times New Roman" pitchFamily="18" charset="0"/>
                <a:cs typeface="Times New Roman" pitchFamily="18" charset="0"/>
              </a:rPr>
              <a:t> </a:t>
            </a:r>
            <a:r>
              <a:rPr sz="1600" spc="-15" dirty="0">
                <a:latin typeface="Times New Roman" pitchFamily="18" charset="0"/>
                <a:cs typeface="Times New Roman" pitchFamily="18" charset="0"/>
              </a:rPr>
              <a:t>good </a:t>
            </a:r>
            <a:r>
              <a:rPr sz="1600" spc="-60" dirty="0">
                <a:latin typeface="Times New Roman" pitchFamily="18" charset="0"/>
                <a:cs typeface="Times New Roman" pitchFamily="18" charset="0"/>
              </a:rPr>
              <a:t>character</a:t>
            </a:r>
            <a:r>
              <a:rPr sz="1600" spc="-41" dirty="0">
                <a:latin typeface="Times New Roman" pitchFamily="18" charset="0"/>
                <a:cs typeface="Times New Roman" pitchFamily="18" charset="0"/>
              </a:rPr>
              <a:t> </a:t>
            </a:r>
            <a:r>
              <a:rPr sz="1600" spc="-105" dirty="0">
                <a:latin typeface="Times New Roman" pitchFamily="18" charset="0"/>
                <a:cs typeface="Times New Roman" pitchFamily="18" charset="0"/>
              </a:rPr>
              <a:t>and</a:t>
            </a:r>
            <a:r>
              <a:rPr sz="1600" spc="-26" dirty="0">
                <a:latin typeface="Times New Roman" pitchFamily="18" charset="0"/>
                <a:cs typeface="Times New Roman" pitchFamily="18" charset="0"/>
              </a:rPr>
              <a:t> </a:t>
            </a:r>
            <a:r>
              <a:rPr sz="1600" spc="-49" dirty="0">
                <a:latin typeface="Times New Roman" pitchFamily="18" charset="0"/>
                <a:cs typeface="Times New Roman" pitchFamily="18" charset="0"/>
              </a:rPr>
              <a:t>trustworthiness.</a:t>
            </a:r>
            <a:r>
              <a:rPr sz="1600" spc="-38" dirty="0">
                <a:latin typeface="Times New Roman" pitchFamily="18" charset="0"/>
                <a:cs typeface="Times New Roman" pitchFamily="18" charset="0"/>
              </a:rPr>
              <a:t> </a:t>
            </a:r>
            <a:r>
              <a:rPr sz="1600" spc="-60" dirty="0">
                <a:latin typeface="Times New Roman" pitchFamily="18" charset="0"/>
                <a:cs typeface="Times New Roman" pitchFamily="18" charset="0"/>
              </a:rPr>
              <a:t>Thus</a:t>
            </a:r>
            <a:r>
              <a:rPr sz="1600" spc="-34" dirty="0">
                <a:latin typeface="Times New Roman" pitchFamily="18" charset="0"/>
                <a:cs typeface="Times New Roman" pitchFamily="18" charset="0"/>
              </a:rPr>
              <a:t> </a:t>
            </a:r>
            <a:r>
              <a:rPr sz="1600" spc="-49" dirty="0">
                <a:latin typeface="Times New Roman" pitchFamily="18" charset="0"/>
                <a:cs typeface="Times New Roman" pitchFamily="18" charset="0"/>
              </a:rPr>
              <a:t>the</a:t>
            </a:r>
            <a:r>
              <a:rPr sz="1600" spc="-19" dirty="0">
                <a:latin typeface="Times New Roman" pitchFamily="18" charset="0"/>
                <a:cs typeface="Times New Roman" pitchFamily="18" charset="0"/>
              </a:rPr>
              <a:t> </a:t>
            </a:r>
            <a:r>
              <a:rPr sz="1600" spc="-53" dirty="0">
                <a:latin typeface="Times New Roman" pitchFamily="18" charset="0"/>
                <a:cs typeface="Times New Roman" pitchFamily="18" charset="0"/>
              </a:rPr>
              <a:t>12th-century </a:t>
            </a:r>
            <a:r>
              <a:rPr sz="1600" b="1" spc="-15" dirty="0">
                <a:latin typeface="Times New Roman" pitchFamily="18" charset="0"/>
                <a:cs typeface="Times New Roman" pitchFamily="18" charset="0"/>
              </a:rPr>
              <a:t>Arab</a:t>
            </a:r>
            <a:r>
              <a:rPr sz="1600" spc="-15" dirty="0">
                <a:latin typeface="Times New Roman" pitchFamily="18" charset="0"/>
                <a:cs typeface="Times New Roman" pitchFamily="18" charset="0"/>
              </a:rPr>
              <a:t> </a:t>
            </a:r>
            <a:r>
              <a:rPr sz="1600" spc="-83" dirty="0">
                <a:latin typeface="Times New Roman" pitchFamily="18" charset="0"/>
                <a:cs typeface="Times New Roman" pitchFamily="18" charset="0"/>
              </a:rPr>
              <a:t>geographer</a:t>
            </a:r>
            <a:r>
              <a:rPr sz="1600" spc="-34" dirty="0">
                <a:latin typeface="Times New Roman" pitchFamily="18" charset="0"/>
                <a:cs typeface="Times New Roman" pitchFamily="18" charset="0"/>
              </a:rPr>
              <a:t> </a:t>
            </a:r>
            <a:r>
              <a:rPr sz="1600" b="1" spc="-75" dirty="0">
                <a:latin typeface="Times New Roman" pitchFamily="18" charset="0"/>
                <a:cs typeface="Times New Roman" pitchFamily="18" charset="0"/>
              </a:rPr>
              <a:t>alIdrīsī</a:t>
            </a:r>
            <a:r>
              <a:rPr sz="1600" spc="-41" dirty="0">
                <a:latin typeface="Times New Roman" pitchFamily="18" charset="0"/>
                <a:cs typeface="Times New Roman" pitchFamily="18" charset="0"/>
              </a:rPr>
              <a:t> </a:t>
            </a:r>
            <a:r>
              <a:rPr sz="1600" spc="-49" dirty="0">
                <a:latin typeface="Times New Roman" pitchFamily="18" charset="0"/>
                <a:cs typeface="Times New Roman" pitchFamily="18" charset="0"/>
              </a:rPr>
              <a:t>writes,</a:t>
            </a:r>
            <a:r>
              <a:rPr sz="1600" spc="-26" dirty="0">
                <a:latin typeface="Times New Roman" pitchFamily="18" charset="0"/>
                <a:cs typeface="Times New Roman" pitchFamily="18" charset="0"/>
              </a:rPr>
              <a:t> </a:t>
            </a:r>
            <a:r>
              <a:rPr sz="1600" spc="-83" dirty="0">
                <a:latin typeface="Times New Roman" pitchFamily="18" charset="0"/>
                <a:cs typeface="Times New Roman" pitchFamily="18" charset="0"/>
              </a:rPr>
              <a:t>“Indians</a:t>
            </a:r>
            <a:r>
              <a:rPr sz="1600" spc="-49" dirty="0">
                <a:latin typeface="Times New Roman" pitchFamily="18" charset="0"/>
                <a:cs typeface="Times New Roman" pitchFamily="18" charset="0"/>
              </a:rPr>
              <a:t> </a:t>
            </a:r>
            <a:r>
              <a:rPr sz="1600" spc="-79" dirty="0">
                <a:latin typeface="Times New Roman" pitchFamily="18" charset="0"/>
                <a:cs typeface="Times New Roman" pitchFamily="18" charset="0"/>
              </a:rPr>
              <a:t>are</a:t>
            </a:r>
            <a:r>
              <a:rPr sz="1600" spc="-41" dirty="0">
                <a:latin typeface="Times New Roman" pitchFamily="18" charset="0"/>
                <a:cs typeface="Times New Roman" pitchFamily="18" charset="0"/>
              </a:rPr>
              <a:t> </a:t>
            </a:r>
            <a:r>
              <a:rPr sz="1600" spc="-68" dirty="0">
                <a:latin typeface="Times New Roman" pitchFamily="18" charset="0"/>
                <a:cs typeface="Times New Roman" pitchFamily="18" charset="0"/>
              </a:rPr>
              <a:t>naturally</a:t>
            </a:r>
            <a:r>
              <a:rPr sz="1600" spc="-56" dirty="0">
                <a:latin typeface="Times New Roman" pitchFamily="18" charset="0"/>
                <a:cs typeface="Times New Roman" pitchFamily="18" charset="0"/>
              </a:rPr>
              <a:t> </a:t>
            </a:r>
            <a:r>
              <a:rPr sz="1600" spc="-53" dirty="0">
                <a:latin typeface="Times New Roman" pitchFamily="18" charset="0"/>
                <a:cs typeface="Times New Roman" pitchFamily="18" charset="0"/>
              </a:rPr>
              <a:t>inclined</a:t>
            </a:r>
            <a:r>
              <a:rPr sz="1600" spc="-60" dirty="0">
                <a:latin typeface="Times New Roman" pitchFamily="18" charset="0"/>
                <a:cs typeface="Times New Roman" pitchFamily="18" charset="0"/>
              </a:rPr>
              <a:t> </a:t>
            </a:r>
            <a:r>
              <a:rPr sz="1600" spc="-19" dirty="0">
                <a:latin typeface="Times New Roman" pitchFamily="18" charset="0"/>
                <a:cs typeface="Times New Roman" pitchFamily="18" charset="0"/>
              </a:rPr>
              <a:t>to</a:t>
            </a:r>
            <a:r>
              <a:rPr sz="1600" spc="375" dirty="0">
                <a:latin typeface="Times New Roman" pitchFamily="18" charset="0"/>
                <a:cs typeface="Times New Roman" pitchFamily="18" charset="0"/>
              </a:rPr>
              <a:t> </a:t>
            </a:r>
            <a:r>
              <a:rPr sz="1600" spc="-60" dirty="0">
                <a:latin typeface="Times New Roman" pitchFamily="18" charset="0"/>
                <a:cs typeface="Times New Roman" pitchFamily="18" charset="0"/>
              </a:rPr>
              <a:t>justice</a:t>
            </a:r>
            <a:r>
              <a:rPr sz="1600" spc="-56" dirty="0">
                <a:latin typeface="Times New Roman" pitchFamily="18" charset="0"/>
                <a:cs typeface="Times New Roman" pitchFamily="18" charset="0"/>
              </a:rPr>
              <a:t> </a:t>
            </a:r>
            <a:r>
              <a:rPr sz="1600" spc="-105" dirty="0">
                <a:latin typeface="Times New Roman" pitchFamily="18" charset="0"/>
                <a:cs typeface="Times New Roman" pitchFamily="18" charset="0"/>
              </a:rPr>
              <a:t>and</a:t>
            </a:r>
            <a:r>
              <a:rPr sz="1600" spc="-60" dirty="0">
                <a:latin typeface="Times New Roman" pitchFamily="18" charset="0"/>
                <a:cs typeface="Times New Roman" pitchFamily="18" charset="0"/>
              </a:rPr>
              <a:t> </a:t>
            </a:r>
            <a:r>
              <a:rPr sz="1600" spc="-75" dirty="0">
                <a:latin typeface="Times New Roman" pitchFamily="18" charset="0"/>
                <a:cs typeface="Times New Roman" pitchFamily="18" charset="0"/>
              </a:rPr>
              <a:t>never</a:t>
            </a:r>
            <a:r>
              <a:rPr sz="1600" spc="-41" dirty="0">
                <a:latin typeface="Times New Roman" pitchFamily="18" charset="0"/>
                <a:cs typeface="Times New Roman" pitchFamily="18" charset="0"/>
              </a:rPr>
              <a:t> </a:t>
            </a:r>
            <a:r>
              <a:rPr sz="1600" spc="-49" dirty="0">
                <a:latin typeface="Times New Roman" pitchFamily="18" charset="0"/>
                <a:cs typeface="Times New Roman" pitchFamily="18" charset="0"/>
              </a:rPr>
              <a:t>depart</a:t>
            </a:r>
            <a:r>
              <a:rPr sz="1600" spc="-41" dirty="0">
                <a:latin typeface="Times New Roman" pitchFamily="18" charset="0"/>
                <a:cs typeface="Times New Roman" pitchFamily="18" charset="0"/>
              </a:rPr>
              <a:t> </a:t>
            </a:r>
            <a:r>
              <a:rPr sz="1600" spc="-49" dirty="0">
                <a:latin typeface="Times New Roman" pitchFamily="18" charset="0"/>
                <a:cs typeface="Times New Roman" pitchFamily="18" charset="0"/>
              </a:rPr>
              <a:t>from</a:t>
            </a:r>
            <a:r>
              <a:rPr sz="1600" spc="-56" dirty="0">
                <a:latin typeface="Times New Roman" pitchFamily="18" charset="0"/>
                <a:cs typeface="Times New Roman" pitchFamily="18" charset="0"/>
              </a:rPr>
              <a:t> </a:t>
            </a:r>
            <a:r>
              <a:rPr sz="1600" dirty="0">
                <a:latin typeface="Times New Roman" pitchFamily="18" charset="0"/>
                <a:cs typeface="Times New Roman" pitchFamily="18" charset="0"/>
              </a:rPr>
              <a:t>it</a:t>
            </a:r>
            <a:r>
              <a:rPr sz="1600" spc="-41" dirty="0">
                <a:latin typeface="Times New Roman" pitchFamily="18" charset="0"/>
                <a:cs typeface="Times New Roman" pitchFamily="18" charset="0"/>
              </a:rPr>
              <a:t> </a:t>
            </a:r>
            <a:r>
              <a:rPr sz="1600" spc="-60" dirty="0">
                <a:latin typeface="Times New Roman" pitchFamily="18" charset="0"/>
                <a:cs typeface="Times New Roman" pitchFamily="18" charset="0"/>
              </a:rPr>
              <a:t>in</a:t>
            </a:r>
            <a:r>
              <a:rPr sz="1600" spc="-64" dirty="0">
                <a:latin typeface="Times New Roman" pitchFamily="18" charset="0"/>
                <a:cs typeface="Times New Roman" pitchFamily="18" charset="0"/>
              </a:rPr>
              <a:t> </a:t>
            </a:r>
            <a:r>
              <a:rPr sz="1600" spc="-23" dirty="0">
                <a:latin typeface="Times New Roman" pitchFamily="18" charset="0"/>
                <a:cs typeface="Times New Roman" pitchFamily="18" charset="0"/>
              </a:rPr>
              <a:t>their</a:t>
            </a:r>
            <a:r>
              <a:rPr sz="1600" spc="-49" dirty="0">
                <a:latin typeface="Times New Roman" pitchFamily="18" charset="0"/>
                <a:cs typeface="Times New Roman" pitchFamily="18" charset="0"/>
              </a:rPr>
              <a:t> </a:t>
            </a:r>
            <a:r>
              <a:rPr sz="1600" spc="-75" dirty="0">
                <a:latin typeface="Times New Roman" pitchFamily="18" charset="0"/>
                <a:cs typeface="Times New Roman" pitchFamily="18" charset="0"/>
              </a:rPr>
              <a:t>actions.</a:t>
            </a:r>
            <a:r>
              <a:rPr sz="1600" spc="-68" dirty="0">
                <a:latin typeface="Times New Roman" pitchFamily="18" charset="0"/>
                <a:cs typeface="Times New Roman" pitchFamily="18" charset="0"/>
              </a:rPr>
              <a:t> </a:t>
            </a:r>
            <a:r>
              <a:rPr sz="1600" spc="-19" dirty="0">
                <a:latin typeface="Times New Roman" pitchFamily="18" charset="0"/>
                <a:cs typeface="Times New Roman" pitchFamily="18" charset="0"/>
              </a:rPr>
              <a:t>Their</a:t>
            </a:r>
            <a:r>
              <a:rPr sz="1600" spc="-49" dirty="0">
                <a:latin typeface="Times New Roman" pitchFamily="18" charset="0"/>
                <a:cs typeface="Times New Roman" pitchFamily="18" charset="0"/>
              </a:rPr>
              <a:t> </a:t>
            </a:r>
            <a:r>
              <a:rPr sz="1600" spc="-71" dirty="0">
                <a:latin typeface="Times New Roman" pitchFamily="18" charset="0"/>
                <a:cs typeface="Times New Roman" pitchFamily="18" charset="0"/>
              </a:rPr>
              <a:t>good</a:t>
            </a:r>
            <a:r>
              <a:rPr sz="1600" spc="-53" dirty="0">
                <a:latin typeface="Times New Roman" pitchFamily="18" charset="0"/>
                <a:cs typeface="Times New Roman" pitchFamily="18" charset="0"/>
              </a:rPr>
              <a:t> </a:t>
            </a:r>
            <a:r>
              <a:rPr sz="1600" spc="-34" dirty="0">
                <a:latin typeface="Times New Roman" pitchFamily="18" charset="0"/>
                <a:cs typeface="Times New Roman" pitchFamily="18" charset="0"/>
              </a:rPr>
              <a:t>faith, </a:t>
            </a:r>
            <a:r>
              <a:rPr sz="1600" spc="-83" dirty="0">
                <a:latin typeface="Times New Roman" pitchFamily="18" charset="0"/>
                <a:cs typeface="Times New Roman" pitchFamily="18" charset="0"/>
              </a:rPr>
              <a:t>honesty,</a:t>
            </a:r>
            <a:r>
              <a:rPr sz="1600" spc="-64" dirty="0">
                <a:latin typeface="Times New Roman" pitchFamily="18" charset="0"/>
                <a:cs typeface="Times New Roman" pitchFamily="18" charset="0"/>
              </a:rPr>
              <a:t> </a:t>
            </a:r>
            <a:r>
              <a:rPr sz="1600" spc="-105" dirty="0">
                <a:latin typeface="Times New Roman" pitchFamily="18" charset="0"/>
                <a:cs typeface="Times New Roman" pitchFamily="18" charset="0"/>
              </a:rPr>
              <a:t>and</a:t>
            </a:r>
            <a:r>
              <a:rPr sz="1600" spc="-53" dirty="0">
                <a:latin typeface="Times New Roman" pitchFamily="18" charset="0"/>
                <a:cs typeface="Times New Roman" pitchFamily="18" charset="0"/>
              </a:rPr>
              <a:t> </a:t>
            </a:r>
            <a:r>
              <a:rPr sz="1600" spc="-56" dirty="0">
                <a:latin typeface="Times New Roman" pitchFamily="18" charset="0"/>
                <a:cs typeface="Times New Roman" pitchFamily="18" charset="0"/>
              </a:rPr>
              <a:t>fidelity </a:t>
            </a:r>
            <a:r>
              <a:rPr sz="1600" dirty="0">
                <a:latin typeface="Times New Roman" pitchFamily="18" charset="0"/>
                <a:cs typeface="Times New Roman" pitchFamily="18" charset="0"/>
              </a:rPr>
              <a:t>to</a:t>
            </a:r>
            <a:r>
              <a:rPr sz="1600" spc="-49" dirty="0">
                <a:latin typeface="Times New Roman" pitchFamily="18" charset="0"/>
                <a:cs typeface="Times New Roman" pitchFamily="18" charset="0"/>
              </a:rPr>
              <a:t> </a:t>
            </a:r>
            <a:r>
              <a:rPr sz="1600" spc="-23" dirty="0">
                <a:latin typeface="Times New Roman" pitchFamily="18" charset="0"/>
                <a:cs typeface="Times New Roman" pitchFamily="18" charset="0"/>
              </a:rPr>
              <a:t>their</a:t>
            </a:r>
            <a:r>
              <a:rPr sz="1600" spc="-53" dirty="0">
                <a:latin typeface="Times New Roman" pitchFamily="18" charset="0"/>
                <a:cs typeface="Times New Roman" pitchFamily="18" charset="0"/>
              </a:rPr>
              <a:t> </a:t>
            </a:r>
            <a:r>
              <a:rPr sz="1600" spc="-101" dirty="0">
                <a:latin typeface="Times New Roman" pitchFamily="18" charset="0"/>
                <a:cs typeface="Times New Roman" pitchFamily="18" charset="0"/>
              </a:rPr>
              <a:t>engagements</a:t>
            </a:r>
            <a:r>
              <a:rPr sz="1600" spc="-68" dirty="0">
                <a:latin typeface="Times New Roman" pitchFamily="18" charset="0"/>
                <a:cs typeface="Times New Roman" pitchFamily="18" charset="0"/>
              </a:rPr>
              <a:t> </a:t>
            </a:r>
            <a:r>
              <a:rPr sz="1600" spc="-79" dirty="0">
                <a:latin typeface="Times New Roman" pitchFamily="18" charset="0"/>
                <a:cs typeface="Times New Roman" pitchFamily="18" charset="0"/>
              </a:rPr>
              <a:t>are</a:t>
            </a:r>
            <a:r>
              <a:rPr sz="1600" spc="-53" dirty="0">
                <a:latin typeface="Times New Roman" pitchFamily="18" charset="0"/>
                <a:cs typeface="Times New Roman" pitchFamily="18" charset="0"/>
              </a:rPr>
              <a:t> </a:t>
            </a:r>
            <a:r>
              <a:rPr sz="1600" spc="-45" dirty="0">
                <a:latin typeface="Times New Roman" pitchFamily="18" charset="0"/>
                <a:cs typeface="Times New Roman" pitchFamily="18" charset="0"/>
              </a:rPr>
              <a:t>well</a:t>
            </a:r>
            <a:r>
              <a:rPr sz="1600" spc="-53" dirty="0">
                <a:latin typeface="Times New Roman" pitchFamily="18" charset="0"/>
                <a:cs typeface="Times New Roman" pitchFamily="18" charset="0"/>
              </a:rPr>
              <a:t> </a:t>
            </a:r>
            <a:r>
              <a:rPr sz="1600" spc="-64" dirty="0">
                <a:latin typeface="Times New Roman" pitchFamily="18" charset="0"/>
                <a:cs typeface="Times New Roman" pitchFamily="18" charset="0"/>
              </a:rPr>
              <a:t>known,</a:t>
            </a:r>
            <a:r>
              <a:rPr sz="1600" spc="-71" dirty="0">
                <a:latin typeface="Times New Roman" pitchFamily="18" charset="0"/>
                <a:cs typeface="Times New Roman" pitchFamily="18" charset="0"/>
              </a:rPr>
              <a:t> </a:t>
            </a:r>
            <a:r>
              <a:rPr sz="1600" spc="-19" dirty="0">
                <a:latin typeface="Times New Roman" pitchFamily="18" charset="0"/>
                <a:cs typeface="Times New Roman" pitchFamily="18" charset="0"/>
              </a:rPr>
              <a:t>and </a:t>
            </a:r>
            <a:r>
              <a:rPr sz="1600" spc="-71" dirty="0">
                <a:latin typeface="Times New Roman" pitchFamily="18" charset="0"/>
                <a:cs typeface="Times New Roman" pitchFamily="18" charset="0"/>
              </a:rPr>
              <a:t>they</a:t>
            </a:r>
            <a:r>
              <a:rPr sz="1600" spc="-49" dirty="0">
                <a:latin typeface="Times New Roman" pitchFamily="18" charset="0"/>
                <a:cs typeface="Times New Roman" pitchFamily="18" charset="0"/>
              </a:rPr>
              <a:t> </a:t>
            </a:r>
            <a:r>
              <a:rPr sz="1600" spc="-79" dirty="0">
                <a:latin typeface="Times New Roman" pitchFamily="18" charset="0"/>
                <a:cs typeface="Times New Roman" pitchFamily="18" charset="0"/>
              </a:rPr>
              <a:t>are</a:t>
            </a:r>
            <a:r>
              <a:rPr sz="1600" spc="-53" dirty="0">
                <a:latin typeface="Times New Roman" pitchFamily="18" charset="0"/>
                <a:cs typeface="Times New Roman" pitchFamily="18" charset="0"/>
              </a:rPr>
              <a:t> </a:t>
            </a:r>
            <a:r>
              <a:rPr sz="1600" spc="-23" dirty="0">
                <a:latin typeface="Times New Roman" pitchFamily="18" charset="0"/>
                <a:cs typeface="Times New Roman" pitchFamily="18" charset="0"/>
              </a:rPr>
              <a:t>so</a:t>
            </a:r>
            <a:r>
              <a:rPr sz="1600" spc="-49" dirty="0">
                <a:latin typeface="Times New Roman" pitchFamily="18" charset="0"/>
                <a:cs typeface="Times New Roman" pitchFamily="18" charset="0"/>
              </a:rPr>
              <a:t> </a:t>
            </a:r>
            <a:r>
              <a:rPr sz="1600" spc="-86" dirty="0">
                <a:latin typeface="Times New Roman" pitchFamily="18" charset="0"/>
                <a:cs typeface="Times New Roman" pitchFamily="18" charset="0"/>
              </a:rPr>
              <a:t>famous</a:t>
            </a:r>
            <a:r>
              <a:rPr sz="1600" spc="-53" dirty="0">
                <a:latin typeface="Times New Roman" pitchFamily="18" charset="0"/>
                <a:cs typeface="Times New Roman" pitchFamily="18" charset="0"/>
              </a:rPr>
              <a:t> </a:t>
            </a:r>
            <a:r>
              <a:rPr sz="1600" spc="-26" dirty="0">
                <a:latin typeface="Times New Roman" pitchFamily="18" charset="0"/>
                <a:cs typeface="Times New Roman" pitchFamily="18" charset="0"/>
              </a:rPr>
              <a:t>for</a:t>
            </a:r>
            <a:r>
              <a:rPr sz="1600" spc="-53" dirty="0">
                <a:latin typeface="Times New Roman" pitchFamily="18" charset="0"/>
                <a:cs typeface="Times New Roman" pitchFamily="18" charset="0"/>
              </a:rPr>
              <a:t> </a:t>
            </a:r>
            <a:r>
              <a:rPr sz="1600" spc="-60" dirty="0">
                <a:latin typeface="Times New Roman" pitchFamily="18" charset="0"/>
                <a:cs typeface="Times New Roman" pitchFamily="18" charset="0"/>
              </a:rPr>
              <a:t>these</a:t>
            </a:r>
            <a:r>
              <a:rPr sz="1600" spc="-41" dirty="0">
                <a:latin typeface="Times New Roman" pitchFamily="18" charset="0"/>
                <a:cs typeface="Times New Roman" pitchFamily="18" charset="0"/>
              </a:rPr>
              <a:t> </a:t>
            </a:r>
            <a:r>
              <a:rPr sz="1600" spc="-64" dirty="0">
                <a:latin typeface="Times New Roman" pitchFamily="18" charset="0"/>
                <a:cs typeface="Times New Roman" pitchFamily="18" charset="0"/>
              </a:rPr>
              <a:t>qualities</a:t>
            </a:r>
            <a:r>
              <a:rPr sz="1600" spc="-68" dirty="0">
                <a:latin typeface="Times New Roman" pitchFamily="18" charset="0"/>
                <a:cs typeface="Times New Roman" pitchFamily="18" charset="0"/>
              </a:rPr>
              <a:t> </a:t>
            </a:r>
            <a:r>
              <a:rPr sz="1600" spc="-56" dirty="0">
                <a:latin typeface="Times New Roman" pitchFamily="18" charset="0"/>
                <a:cs typeface="Times New Roman" pitchFamily="18" charset="0"/>
              </a:rPr>
              <a:t>that</a:t>
            </a:r>
            <a:r>
              <a:rPr sz="1600" spc="-53" dirty="0">
                <a:latin typeface="Times New Roman" pitchFamily="18" charset="0"/>
                <a:cs typeface="Times New Roman" pitchFamily="18" charset="0"/>
              </a:rPr>
              <a:t> </a:t>
            </a:r>
            <a:r>
              <a:rPr sz="1600" spc="-49" dirty="0">
                <a:latin typeface="Times New Roman" pitchFamily="18" charset="0"/>
                <a:cs typeface="Times New Roman" pitchFamily="18" charset="0"/>
              </a:rPr>
              <a:t>people</a:t>
            </a:r>
            <a:r>
              <a:rPr sz="1600" spc="-34" dirty="0">
                <a:latin typeface="Times New Roman" pitchFamily="18" charset="0"/>
                <a:cs typeface="Times New Roman" pitchFamily="18" charset="0"/>
              </a:rPr>
              <a:t> </a:t>
            </a:r>
            <a:r>
              <a:rPr sz="1600" spc="-41" dirty="0">
                <a:latin typeface="Times New Roman" pitchFamily="18" charset="0"/>
                <a:cs typeface="Times New Roman" pitchFamily="18" charset="0"/>
              </a:rPr>
              <a:t>flock</a:t>
            </a:r>
            <a:r>
              <a:rPr sz="1600" spc="-60" dirty="0">
                <a:latin typeface="Times New Roman" pitchFamily="18" charset="0"/>
                <a:cs typeface="Times New Roman" pitchFamily="18" charset="0"/>
              </a:rPr>
              <a:t> </a:t>
            </a:r>
            <a:r>
              <a:rPr sz="1600" dirty="0">
                <a:latin typeface="Times New Roman" pitchFamily="18" charset="0"/>
                <a:cs typeface="Times New Roman" pitchFamily="18" charset="0"/>
              </a:rPr>
              <a:t>to</a:t>
            </a:r>
            <a:r>
              <a:rPr sz="1600" spc="-41" dirty="0">
                <a:latin typeface="Times New Roman" pitchFamily="18" charset="0"/>
                <a:cs typeface="Times New Roman" pitchFamily="18" charset="0"/>
              </a:rPr>
              <a:t> </a:t>
            </a:r>
            <a:r>
              <a:rPr sz="1600" spc="-8" dirty="0">
                <a:latin typeface="Times New Roman" pitchFamily="18" charset="0"/>
                <a:cs typeface="Times New Roman" pitchFamily="18" charset="0"/>
              </a:rPr>
              <a:t>their </a:t>
            </a:r>
            <a:r>
              <a:rPr sz="1600" spc="-34" dirty="0">
                <a:latin typeface="Times New Roman" pitchFamily="18" charset="0"/>
                <a:cs typeface="Times New Roman" pitchFamily="18" charset="0"/>
              </a:rPr>
              <a:t>country</a:t>
            </a:r>
            <a:r>
              <a:rPr sz="1600" spc="-68" dirty="0">
                <a:latin typeface="Times New Roman" pitchFamily="18" charset="0"/>
                <a:cs typeface="Times New Roman" pitchFamily="18" charset="0"/>
              </a:rPr>
              <a:t> </a:t>
            </a:r>
            <a:r>
              <a:rPr sz="1600" spc="-45" dirty="0">
                <a:latin typeface="Times New Roman" pitchFamily="18" charset="0"/>
                <a:cs typeface="Times New Roman" pitchFamily="18" charset="0"/>
              </a:rPr>
              <a:t>from</a:t>
            </a:r>
            <a:r>
              <a:rPr sz="1600" spc="-56" dirty="0">
                <a:latin typeface="Times New Roman" pitchFamily="18" charset="0"/>
                <a:cs typeface="Times New Roman" pitchFamily="18" charset="0"/>
              </a:rPr>
              <a:t> </a:t>
            </a:r>
            <a:r>
              <a:rPr sz="1600" spc="-71" dirty="0">
                <a:latin typeface="Times New Roman" pitchFamily="18" charset="0"/>
                <a:cs typeface="Times New Roman" pitchFamily="18" charset="0"/>
              </a:rPr>
              <a:t>every</a:t>
            </a:r>
            <a:r>
              <a:rPr sz="1600" spc="-49" dirty="0">
                <a:latin typeface="Times New Roman" pitchFamily="18" charset="0"/>
                <a:cs typeface="Times New Roman" pitchFamily="18" charset="0"/>
              </a:rPr>
              <a:t> </a:t>
            </a:r>
            <a:r>
              <a:rPr sz="1600" spc="-8" dirty="0">
                <a:latin typeface="Times New Roman" pitchFamily="18" charset="0"/>
                <a:cs typeface="Times New Roman" pitchFamily="18" charset="0"/>
              </a:rPr>
              <a:t>side.”</a:t>
            </a:r>
          </a:p>
        </p:txBody>
      </p:sp>
      <p:grpSp>
        <p:nvGrpSpPr>
          <p:cNvPr id="4" name="object 4"/>
          <p:cNvGrpSpPr/>
          <p:nvPr/>
        </p:nvGrpSpPr>
        <p:grpSpPr>
          <a:xfrm>
            <a:off x="0" y="988828"/>
            <a:ext cx="2764465" cy="3817487"/>
            <a:chOff x="0" y="0"/>
            <a:chExt cx="4038600" cy="6408420"/>
          </a:xfrm>
        </p:grpSpPr>
        <p:pic>
          <p:nvPicPr>
            <p:cNvPr id="5" name="object 5"/>
            <p:cNvPicPr/>
            <p:nvPr/>
          </p:nvPicPr>
          <p:blipFill>
            <a:blip r:embed="rId2" cstate="print"/>
            <a:stretch>
              <a:fillRect/>
            </a:stretch>
          </p:blipFill>
          <p:spPr>
            <a:xfrm>
              <a:off x="0" y="0"/>
              <a:ext cx="4038599" cy="2141220"/>
            </a:xfrm>
            <a:prstGeom prst="rect">
              <a:avLst/>
            </a:prstGeom>
          </p:spPr>
        </p:pic>
        <p:pic>
          <p:nvPicPr>
            <p:cNvPr id="6" name="object 6"/>
            <p:cNvPicPr/>
            <p:nvPr/>
          </p:nvPicPr>
          <p:blipFill>
            <a:blip r:embed="rId3" cstate="print"/>
            <a:stretch>
              <a:fillRect/>
            </a:stretch>
          </p:blipFill>
          <p:spPr>
            <a:xfrm>
              <a:off x="0" y="2113788"/>
              <a:ext cx="4038599" cy="4294632"/>
            </a:xfrm>
            <a:prstGeom prst="rect">
              <a:avLst/>
            </a:prstGeom>
          </p:spPr>
        </p:pic>
      </p:gr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115</a:t>
            </a:fld>
            <a:endParaRPr lang="en"/>
          </a:p>
        </p:txBody>
      </p:sp>
    </p:spTree>
    <p:extLst>
      <p:ext uri="{BB962C8B-B14F-4D97-AF65-F5344CB8AC3E}">
        <p14:creationId xmlns:p14="http://schemas.microsoft.com/office/powerpoint/2010/main" xmlns="" val="18730991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156" y="835995"/>
            <a:ext cx="7475855" cy="384721"/>
          </a:xfrm>
        </p:spPr>
        <p:txBody>
          <a:bodyPr>
            <a:noAutofit/>
          </a:bodyPr>
          <a:lstStyle/>
          <a:p>
            <a:r>
              <a:rPr lang="en-US" sz="2000" dirty="0" smtClean="0">
                <a:solidFill>
                  <a:srgbClr val="FF0000"/>
                </a:solidFill>
              </a:rPr>
              <a:t>Engineering and Technology</a:t>
            </a:r>
            <a:endParaRPr lang="en-US" sz="2000" dirty="0">
              <a:solidFill>
                <a:srgbClr val="FF0000"/>
              </a:solidFill>
            </a:endParaRPr>
          </a:p>
        </p:txBody>
      </p:sp>
      <p:sp>
        <p:nvSpPr>
          <p:cNvPr id="3" name="Text Placeholder 2"/>
          <p:cNvSpPr>
            <a:spLocks noGrp="1"/>
          </p:cNvSpPr>
          <p:nvPr>
            <p:ph type="body" idx="1"/>
          </p:nvPr>
        </p:nvSpPr>
        <p:spPr>
          <a:xfrm>
            <a:off x="287079" y="1456901"/>
            <a:ext cx="8382000" cy="3877985"/>
          </a:xfrm>
        </p:spPr>
        <p:txBody>
          <a:bodyPr>
            <a:normAutofit/>
          </a:bodyPr>
          <a:lstStyle/>
          <a:p>
            <a:pPr>
              <a:buFont typeface="Arial" pitchFamily="34" charset="0"/>
              <a:buChar char="•"/>
            </a:pPr>
            <a:r>
              <a:rPr lang="en-US" sz="1600" dirty="0" smtClean="0">
                <a:latin typeface="Times New Roman" pitchFamily="18" charset="0"/>
                <a:cs typeface="Times New Roman" pitchFamily="18" charset="0"/>
              </a:rPr>
              <a:t>Technology is today defined as applied science, but early humans developed technologies such as stone-working, agriculture, animal husbandry, pottery, metallurgy, textile manufacture, bead-making, wood-carving, cart-making, sailing, etc. with hardly any science to back them up.</a:t>
            </a:r>
          </a:p>
          <a:p>
            <a:pPr>
              <a:buFont typeface="Arial" pitchFamily="34" charset="0"/>
              <a:buChar char="•"/>
            </a:pPr>
            <a:r>
              <a:rPr lang="en-US" sz="1600" dirty="0" smtClean="0">
                <a:latin typeface="Times New Roman" pitchFamily="18" charset="0"/>
                <a:cs typeface="Times New Roman" pitchFamily="18" charset="0"/>
              </a:rPr>
              <a:t> If we define technology as a human way of altering the surrounding material world, we find that the first stone tools in the Indian subcontinent go back more than two million years! (That was long before the advent of modern man in India, which is thought to have occurred some 70,000 years ago.) Jumping across ages, the ―</a:t>
            </a:r>
            <a:r>
              <a:rPr lang="en-US" sz="1600" b="1" dirty="0" smtClean="0">
                <a:latin typeface="Times New Roman" pitchFamily="18" charset="0"/>
                <a:cs typeface="Times New Roman" pitchFamily="18" charset="0"/>
              </a:rPr>
              <a:t>Neolithic</a:t>
            </a:r>
            <a:r>
              <a:rPr lang="en-US" sz="1600" dirty="0" smtClean="0">
                <a:latin typeface="Times New Roman" pitchFamily="18" charset="0"/>
                <a:cs typeface="Times New Roman" pitchFamily="18" charset="0"/>
              </a:rPr>
              <a:t> revolution‖ of some 9,000 years ago saw the development in agriculture in parts of the Indus and the Ganges valleys, which in turn triggered the need for pots, water management, metal tools, transport, etc</a:t>
            </a:r>
          </a:p>
          <a:p>
            <a:pPr>
              <a:buFont typeface="Arial" pitchFamily="34" charset="0"/>
              <a:buChar char="•"/>
            </a:pPr>
            <a:r>
              <a:rPr lang="en-US" sz="1600" dirty="0" smtClean="0">
                <a:latin typeface="Times New Roman" pitchFamily="18" charset="0"/>
                <a:cs typeface="Times New Roman" pitchFamily="18" charset="0"/>
              </a:rPr>
              <a:t>The </a:t>
            </a:r>
            <a:r>
              <a:rPr lang="en-US" sz="1600" b="1" dirty="0" err="1" smtClean="0">
                <a:latin typeface="Times New Roman" pitchFamily="18" charset="0"/>
                <a:cs typeface="Times New Roman" pitchFamily="18" charset="0"/>
              </a:rPr>
              <a:t>Harappans</a:t>
            </a:r>
            <a:r>
              <a:rPr lang="en-US" sz="1600" dirty="0" smtClean="0">
                <a:latin typeface="Times New Roman" pitchFamily="18" charset="0"/>
                <a:cs typeface="Times New Roman" pitchFamily="18" charset="0"/>
              </a:rPr>
              <a:t> also developed advanced grid-based town-planning, sanitation that collected used waters from individual bathrooms into municipal drains that were regularly inspected and cleaned.</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116</a:t>
            </a:fld>
            <a:endParaRPr lang="en"/>
          </a:p>
        </p:txBody>
      </p:sp>
    </p:spTree>
    <p:extLst>
      <p:ext uri="{BB962C8B-B14F-4D97-AF65-F5344CB8AC3E}">
        <p14:creationId xmlns:p14="http://schemas.microsoft.com/office/powerpoint/2010/main" xmlns="" val="253918652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507" y="780137"/>
            <a:ext cx="8229600" cy="857250"/>
          </a:xfrm>
        </p:spPr>
        <p:txBody>
          <a:bodyPr rtlCol="0">
            <a:noAutofit/>
          </a:bodyPr>
          <a:lstStyle/>
          <a:p>
            <a:pPr fontAlgn="auto">
              <a:spcAft>
                <a:spcPts val="0"/>
              </a:spcAft>
              <a:defRPr/>
            </a:pPr>
            <a:r>
              <a:rPr lang="en-IN" sz="2000" b="1" dirty="0" smtClean="0">
                <a:solidFill>
                  <a:srgbClr val="FF0000"/>
                </a:solidFill>
              </a:rPr>
              <a:t>Step well, an ancient water harvesting structure</a:t>
            </a:r>
            <a:endParaRPr lang="en-IN" sz="2000" dirty="0">
              <a:solidFill>
                <a:srgbClr val="FF0000"/>
              </a:solidFill>
            </a:endParaRPr>
          </a:p>
        </p:txBody>
      </p:sp>
      <p:sp>
        <p:nvSpPr>
          <p:cNvPr id="32771" name="Content Placeholder 2"/>
          <p:cNvSpPr>
            <a:spLocks noGrp="1"/>
          </p:cNvSpPr>
          <p:nvPr>
            <p:ph sz="quarter" idx="1"/>
          </p:nvPr>
        </p:nvSpPr>
        <p:spPr>
          <a:xfrm>
            <a:off x="381000" y="1807535"/>
            <a:ext cx="3962400" cy="2135814"/>
          </a:xfrm>
        </p:spPr>
        <p:txBody>
          <a:bodyPr>
            <a:normAutofit lnSpcReduction="10000"/>
          </a:bodyPr>
          <a:lstStyle/>
          <a:p>
            <a:r>
              <a:rPr lang="en-IN" sz="2000" dirty="0" smtClean="0">
                <a:solidFill>
                  <a:schemeClr val="tx1"/>
                </a:solidFill>
                <a:latin typeface="Times New Roman" pitchFamily="18" charset="0"/>
                <a:cs typeface="Times New Roman" pitchFamily="18" charset="0"/>
              </a:rPr>
              <a:t>A step well is exactly what it sounds like- steps down to a well. </a:t>
            </a:r>
          </a:p>
          <a:p>
            <a:r>
              <a:rPr lang="en-IN" sz="2000" dirty="0" smtClean="0">
                <a:solidFill>
                  <a:schemeClr val="tx1"/>
                </a:solidFill>
                <a:latin typeface="Times New Roman" pitchFamily="18" charset="0"/>
                <a:cs typeface="Times New Roman" pitchFamily="18" charset="0"/>
              </a:rPr>
              <a:t>The earliest step wells date back to about 550 AD were developed in India as a necessity for areas suffering from torrential seasonal rains</a:t>
            </a:r>
          </a:p>
          <a:p>
            <a:endParaRPr lang="en-IN" sz="2000" dirty="0" smtClean="0">
              <a:latin typeface="Times New Roman" pitchFamily="18" charset="0"/>
              <a:cs typeface="Times New Roman" pitchFamily="18" charset="0"/>
            </a:endParaRPr>
          </a:p>
        </p:txBody>
      </p:sp>
      <p:pic>
        <p:nvPicPr>
          <p:cNvPr id="32772" name="Picture 3" descr="C:\Users\hp\Desktop\stepwell.jpg"/>
          <p:cNvPicPr>
            <a:picLocks noChangeAspect="1" noChangeArrowheads="1"/>
          </p:cNvPicPr>
          <p:nvPr/>
        </p:nvPicPr>
        <p:blipFill>
          <a:blip r:embed="rId2"/>
          <a:srcRect/>
          <a:stretch>
            <a:fillRect/>
          </a:stretch>
        </p:blipFill>
        <p:spPr bwMode="auto">
          <a:xfrm>
            <a:off x="4258340" y="1616149"/>
            <a:ext cx="4687888" cy="268605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117</a:t>
            </a:fld>
            <a:endParaRPr lang="en"/>
          </a:p>
        </p:txBody>
      </p:sp>
    </p:spTree>
    <p:extLst>
      <p:ext uri="{BB962C8B-B14F-4D97-AF65-F5344CB8AC3E}">
        <p14:creationId xmlns:p14="http://schemas.microsoft.com/office/powerpoint/2010/main" xmlns="" val="67297357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85800" y="754912"/>
            <a:ext cx="7239000" cy="4217138"/>
          </a:xfrm>
        </p:spPr>
        <p:txBody>
          <a:bodyPr rtlCol="0">
            <a:normAutofit/>
          </a:bodyPr>
          <a:lstStyle/>
          <a:p>
            <a:pPr algn="ctr" fontAlgn="auto">
              <a:spcAft>
                <a:spcPts val="0"/>
              </a:spcAft>
              <a:buFont typeface="Arial" pitchFamily="34" charset="0"/>
              <a:buNone/>
              <a:defRPr/>
            </a:pPr>
            <a:r>
              <a:rPr lang="en-IN" sz="2000" b="1" dirty="0" smtClean="0">
                <a:solidFill>
                  <a:srgbClr val="FF0000"/>
                </a:solidFill>
                <a:latin typeface="Times New Roman" pitchFamily="18" charset="0"/>
                <a:cs typeface="Times New Roman" pitchFamily="18" charset="0"/>
              </a:rPr>
              <a:t>TANKA, AN ANCIENT WATER HARVESTING SYSTEM @RAJASHTHAN</a:t>
            </a:r>
          </a:p>
          <a:p>
            <a:pPr algn="ctr" fontAlgn="auto">
              <a:spcAft>
                <a:spcPts val="0"/>
              </a:spcAft>
              <a:buFont typeface="Arial" pitchFamily="34" charset="0"/>
              <a:buNone/>
              <a:defRPr/>
            </a:pPr>
            <a:endParaRPr lang="en-US" sz="2000" b="1" dirty="0" smtClean="0">
              <a:solidFill>
                <a:srgbClr val="FF0000"/>
              </a:solidFill>
              <a:latin typeface="Times New Roman" pitchFamily="18" charset="0"/>
              <a:cs typeface="Times New Roman" pitchFamily="18" charset="0"/>
            </a:endParaRPr>
          </a:p>
        </p:txBody>
      </p:sp>
      <p:pic>
        <p:nvPicPr>
          <p:cNvPr id="33795" name="Picture 2" descr="C:\Users\hp\Desktop\tankas.jpg"/>
          <p:cNvPicPr>
            <a:picLocks noChangeAspect="1" noChangeArrowheads="1"/>
          </p:cNvPicPr>
          <p:nvPr/>
        </p:nvPicPr>
        <p:blipFill>
          <a:blip r:embed="rId2"/>
          <a:srcRect/>
          <a:stretch>
            <a:fillRect/>
          </a:stretch>
        </p:blipFill>
        <p:spPr bwMode="auto">
          <a:xfrm>
            <a:off x="1676400" y="1828800"/>
            <a:ext cx="5391150" cy="302895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118</a:t>
            </a:fld>
            <a:endParaRPr lang="en"/>
          </a:p>
        </p:txBody>
      </p:sp>
    </p:spTree>
    <p:extLst>
      <p:ext uri="{BB962C8B-B14F-4D97-AF65-F5344CB8AC3E}">
        <p14:creationId xmlns:p14="http://schemas.microsoft.com/office/powerpoint/2010/main" xmlns="" val="53070741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489098"/>
            <a:ext cx="8458200" cy="3797152"/>
          </a:xfrm>
        </p:spPr>
        <p:txBody>
          <a:bodyPr rtlCol="0">
            <a:normAutofit/>
          </a:bodyPr>
          <a:lstStyle/>
          <a:p>
            <a:pPr algn="ctr" fontAlgn="auto">
              <a:spcAft>
                <a:spcPts val="0"/>
              </a:spcAft>
              <a:buFont typeface="Arial" pitchFamily="34" charset="0"/>
              <a:buNone/>
              <a:defRPr/>
            </a:pPr>
            <a:endParaRPr lang="en-US" sz="2000" dirty="0" smtClean="0">
              <a:latin typeface="Times New Roman" pitchFamily="18" charset="0"/>
              <a:cs typeface="Times New Roman" pitchFamily="18" charset="0"/>
            </a:endParaRPr>
          </a:p>
          <a:p>
            <a:pPr algn="ctr" fontAlgn="auto">
              <a:spcAft>
                <a:spcPts val="0"/>
              </a:spcAft>
              <a:buFont typeface="Arial" pitchFamily="34" charset="0"/>
              <a:buNone/>
              <a:defRPr/>
            </a:pPr>
            <a:r>
              <a:rPr lang="en-IN" sz="2000" b="1" dirty="0" smtClean="0">
                <a:solidFill>
                  <a:srgbClr val="FF0000"/>
                </a:solidFill>
                <a:latin typeface="Times New Roman" pitchFamily="18" charset="0"/>
                <a:cs typeface="Times New Roman" pitchFamily="18" charset="0"/>
              </a:rPr>
              <a:t>JOHAD, AN ANCIENT PRACTICE OF RAJASTHAN</a:t>
            </a:r>
          </a:p>
          <a:p>
            <a:pPr algn="ctr" fontAlgn="auto">
              <a:spcAft>
                <a:spcPts val="0"/>
              </a:spcAft>
              <a:buFont typeface="Arial" pitchFamily="34" charset="0"/>
              <a:buNone/>
              <a:defRPr/>
            </a:pPr>
            <a:endParaRPr lang="en-US" sz="2000" dirty="0" smtClean="0">
              <a:latin typeface="Times New Roman" pitchFamily="18" charset="0"/>
              <a:cs typeface="Times New Roman" pitchFamily="18" charset="0"/>
            </a:endParaRPr>
          </a:p>
        </p:txBody>
      </p:sp>
      <p:pic>
        <p:nvPicPr>
          <p:cNvPr id="34819" name="Picture 3" descr="C:\Users\hp\Desktop\johads.jpg"/>
          <p:cNvPicPr>
            <a:picLocks noChangeAspect="1" noChangeArrowheads="1"/>
          </p:cNvPicPr>
          <p:nvPr/>
        </p:nvPicPr>
        <p:blipFill>
          <a:blip r:embed="rId2"/>
          <a:srcRect/>
          <a:stretch>
            <a:fillRect/>
          </a:stretch>
        </p:blipFill>
        <p:spPr bwMode="auto">
          <a:xfrm>
            <a:off x="228600" y="1430079"/>
            <a:ext cx="8686800" cy="325755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119</a:t>
            </a:fld>
            <a:endParaRPr lang="en"/>
          </a:p>
        </p:txBody>
      </p:sp>
    </p:spTree>
    <p:extLst>
      <p:ext uri="{BB962C8B-B14F-4D97-AF65-F5344CB8AC3E}">
        <p14:creationId xmlns:p14="http://schemas.microsoft.com/office/powerpoint/2010/main" xmlns="" val="3744895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609" y="610016"/>
            <a:ext cx="8229600" cy="857250"/>
          </a:xfrm>
        </p:spPr>
        <p:txBody>
          <a:bodyPr>
            <a:noAutofit/>
          </a:bodyPr>
          <a:lstStyle/>
          <a:p>
            <a:r>
              <a:rPr lang="en-IN" sz="2000" dirty="0">
                <a:solidFill>
                  <a:srgbClr val="FF0000"/>
                </a:solidFill>
                <a:latin typeface="Times New Roman" pitchFamily="18" charset="0"/>
                <a:cs typeface="Times New Roman" pitchFamily="18" charset="0"/>
              </a:rPr>
              <a:t>An ecosystem for Sanskrit Language Processing</a:t>
            </a:r>
          </a:p>
        </p:txBody>
      </p:sp>
      <p:sp>
        <p:nvSpPr>
          <p:cNvPr id="3" name="Content Placeholder 2"/>
          <p:cNvSpPr>
            <a:spLocks noGrp="1"/>
          </p:cNvSpPr>
          <p:nvPr>
            <p:ph idx="1"/>
          </p:nvPr>
        </p:nvSpPr>
        <p:spPr>
          <a:xfrm>
            <a:off x="0" y="1540393"/>
            <a:ext cx="8785860" cy="3394472"/>
          </a:xfrm>
        </p:spPr>
        <p:txBody>
          <a:bodyPr>
            <a:normAutofit/>
          </a:bodyPr>
          <a:lstStyle/>
          <a:p>
            <a:pPr algn="just"/>
            <a:r>
              <a:rPr lang="en-IN" sz="1600" dirty="0">
                <a:latin typeface="Times New Roman" pitchFamily="18" charset="0"/>
                <a:cs typeface="Times New Roman" pitchFamily="18" charset="0"/>
              </a:rPr>
              <a:t>The </a:t>
            </a:r>
            <a:r>
              <a:rPr lang="en-IN" sz="1600" dirty="0" err="1">
                <a:latin typeface="Times New Roman" pitchFamily="18" charset="0"/>
                <a:cs typeface="Times New Roman" pitchFamily="18" charset="0"/>
              </a:rPr>
              <a:t>Akshar</a:t>
            </a:r>
            <a:r>
              <a:rPr lang="en-IN" sz="1600" dirty="0">
                <a:latin typeface="Times New Roman" pitchFamily="18" charset="0"/>
                <a:cs typeface="Times New Roman" pitchFamily="18" charset="0"/>
              </a:rPr>
              <a:t> </a:t>
            </a:r>
            <a:r>
              <a:rPr lang="en-IN" sz="1600" dirty="0" err="1">
                <a:latin typeface="Times New Roman" pitchFamily="18" charset="0"/>
                <a:cs typeface="Times New Roman" pitchFamily="18" charset="0"/>
              </a:rPr>
              <a:t>Bharati</a:t>
            </a:r>
            <a:r>
              <a:rPr lang="en-IN" sz="1600" dirty="0">
                <a:latin typeface="Times New Roman" pitchFamily="18" charset="0"/>
                <a:cs typeface="Times New Roman" pitchFamily="18" charset="0"/>
              </a:rPr>
              <a:t> group developed '</a:t>
            </a:r>
            <a:r>
              <a:rPr lang="en-IN" sz="1600" dirty="0" err="1">
                <a:latin typeface="Times New Roman" pitchFamily="18" charset="0"/>
                <a:cs typeface="Times New Roman" pitchFamily="18" charset="0"/>
              </a:rPr>
              <a:t>Anusäraka</a:t>
            </a:r>
            <a:r>
              <a:rPr lang="en-IN" sz="1600" dirty="0">
                <a:latin typeface="Times New Roman" pitchFamily="18" charset="0"/>
                <a:cs typeface="Times New Roman" pitchFamily="18" charset="0"/>
              </a:rPr>
              <a:t>', a language </a:t>
            </a:r>
            <a:r>
              <a:rPr lang="en-IN" sz="1600" dirty="0" err="1">
                <a:latin typeface="Times New Roman" pitchFamily="18" charset="0"/>
                <a:cs typeface="Times New Roman" pitchFamily="18" charset="0"/>
              </a:rPr>
              <a:t>accessor</a:t>
            </a:r>
            <a:r>
              <a:rPr lang="en-IN" sz="1600" dirty="0">
                <a:latin typeface="Times New Roman" pitchFamily="18" charset="0"/>
                <a:cs typeface="Times New Roman" pitchFamily="18" charset="0"/>
              </a:rPr>
              <a:t> that employed techniques based on </a:t>
            </a:r>
            <a:r>
              <a:rPr lang="en-IN" sz="1600" dirty="0" err="1">
                <a:latin typeface="Times New Roman" pitchFamily="18" charset="0"/>
                <a:cs typeface="Times New Roman" pitchFamily="18" charset="0"/>
              </a:rPr>
              <a:t>Pärini's</a:t>
            </a:r>
            <a:r>
              <a:rPr lang="en-IN" sz="1600" dirty="0">
                <a:latin typeface="Times New Roman" pitchFamily="18" charset="0"/>
                <a:cs typeface="Times New Roman" pitchFamily="18" charset="0"/>
              </a:rPr>
              <a:t> </a:t>
            </a:r>
            <a:r>
              <a:rPr lang="en-IN" sz="1600" dirty="0" err="1">
                <a:latin typeface="Times New Roman" pitchFamily="18" charset="0"/>
                <a:cs typeface="Times New Roman" pitchFamily="18" charset="0"/>
              </a:rPr>
              <a:t>Astädhyayl</a:t>
            </a:r>
            <a:r>
              <a:rPr lang="en-IN" sz="1600" dirty="0" smtClean="0">
                <a:latin typeface="Times New Roman" pitchFamily="18" charset="0"/>
                <a:cs typeface="Times New Roman" pitchFamily="18" charset="0"/>
              </a:rPr>
              <a:t>.</a:t>
            </a:r>
          </a:p>
          <a:p>
            <a:pPr algn="just"/>
            <a:r>
              <a:rPr lang="en-IN" sz="1600" dirty="0">
                <a:latin typeface="Times New Roman" pitchFamily="18" charset="0"/>
                <a:cs typeface="Times New Roman" pitchFamily="18" charset="0"/>
              </a:rPr>
              <a:t>Beginning in 2002, a suite of Sanskrit computational tools was developed through several research projects. These activities were carried out in several Universities including the </a:t>
            </a:r>
            <a:r>
              <a:rPr lang="en-IN" sz="1600" dirty="0">
                <a:solidFill>
                  <a:srgbClr val="FF0000"/>
                </a:solidFill>
                <a:latin typeface="Times New Roman" pitchFamily="18" charset="0"/>
                <a:cs typeface="Times New Roman" pitchFamily="18" charset="0"/>
              </a:rPr>
              <a:t>Jawaharlal Nehru University </a:t>
            </a:r>
            <a:r>
              <a:rPr lang="en-IN" sz="1600" dirty="0" smtClean="0">
                <a:solidFill>
                  <a:srgbClr val="FF0000"/>
                </a:solidFill>
                <a:latin typeface="Times New Roman" pitchFamily="18" charset="0"/>
                <a:cs typeface="Times New Roman" pitchFamily="18" charset="0"/>
              </a:rPr>
              <a:t>(JNU), </a:t>
            </a:r>
            <a:r>
              <a:rPr lang="en-IN" sz="1600" dirty="0">
                <a:solidFill>
                  <a:srgbClr val="FF0000"/>
                </a:solidFill>
                <a:latin typeface="Times New Roman" pitchFamily="18" charset="0"/>
                <a:cs typeface="Times New Roman" pitchFamily="18" charset="0"/>
              </a:rPr>
              <a:t>Delhi</a:t>
            </a:r>
            <a:r>
              <a:rPr lang="en-IN" sz="1600" dirty="0" smtClean="0">
                <a:solidFill>
                  <a:srgbClr val="FF0000"/>
                </a:solidFill>
                <a:latin typeface="Times New Roman" pitchFamily="18" charset="0"/>
                <a:cs typeface="Times New Roman" pitchFamily="18" charset="0"/>
              </a:rPr>
              <a:t>, University </a:t>
            </a:r>
            <a:r>
              <a:rPr lang="en-IN" sz="1600" dirty="0">
                <a:solidFill>
                  <a:srgbClr val="FF0000"/>
                </a:solidFill>
                <a:latin typeface="Times New Roman" pitchFamily="18" charset="0"/>
                <a:cs typeface="Times New Roman" pitchFamily="18" charset="0"/>
              </a:rPr>
              <a:t>of Hyderabad, IIT Kanpur, IIT Bombay, and </a:t>
            </a:r>
            <a:r>
              <a:rPr lang="en-IN" sz="1600" dirty="0" err="1">
                <a:solidFill>
                  <a:srgbClr val="FF0000"/>
                </a:solidFill>
                <a:latin typeface="Times New Roman" pitchFamily="18" charset="0"/>
                <a:cs typeface="Times New Roman" pitchFamily="18" charset="0"/>
              </a:rPr>
              <a:t>Rashtriya</a:t>
            </a:r>
            <a:r>
              <a:rPr lang="en-IN" sz="1600" dirty="0">
                <a:solidFill>
                  <a:srgbClr val="FF0000"/>
                </a:solidFill>
                <a:latin typeface="Times New Roman" pitchFamily="18" charset="0"/>
                <a:cs typeface="Times New Roman" pitchFamily="18" charset="0"/>
              </a:rPr>
              <a:t> Sanskrit </a:t>
            </a:r>
            <a:r>
              <a:rPr lang="en-IN" sz="1600" dirty="0" err="1">
                <a:solidFill>
                  <a:srgbClr val="FF0000"/>
                </a:solidFill>
                <a:latin typeface="Times New Roman" pitchFamily="18" charset="0"/>
                <a:cs typeface="Times New Roman" pitchFamily="18" charset="0"/>
              </a:rPr>
              <a:t>Vidyapeeth</a:t>
            </a:r>
            <a:r>
              <a:rPr lang="en-IN" sz="1600" dirty="0">
                <a:solidFill>
                  <a:srgbClr val="FF0000"/>
                </a:solidFill>
                <a:latin typeface="Times New Roman" pitchFamily="18" charset="0"/>
                <a:cs typeface="Times New Roman" pitchFamily="18" charset="0"/>
              </a:rPr>
              <a:t>, </a:t>
            </a:r>
            <a:r>
              <a:rPr lang="en-IN" sz="1600" dirty="0" err="1">
                <a:solidFill>
                  <a:srgbClr val="FF0000"/>
                </a:solidFill>
                <a:latin typeface="Times New Roman" pitchFamily="18" charset="0"/>
                <a:cs typeface="Times New Roman" pitchFamily="18" charset="0"/>
              </a:rPr>
              <a:t>Tirupati</a:t>
            </a:r>
            <a:r>
              <a:rPr lang="en-IN" sz="1600" dirty="0">
                <a:solidFill>
                  <a:srgbClr val="FF0000"/>
                </a:solidFill>
                <a:latin typeface="Times New Roman" pitchFamily="18" charset="0"/>
                <a:cs typeface="Times New Roman" pitchFamily="18" charset="0"/>
              </a:rPr>
              <a:t>. </a:t>
            </a:r>
            <a:endParaRPr lang="en-IN" sz="1600" dirty="0" smtClean="0">
              <a:solidFill>
                <a:srgbClr val="FF0000"/>
              </a:solidFill>
              <a:latin typeface="Times New Roman" pitchFamily="18" charset="0"/>
              <a:cs typeface="Times New Roman" pitchFamily="18" charset="0"/>
            </a:endParaRPr>
          </a:p>
          <a:p>
            <a:pPr algn="just"/>
            <a:r>
              <a:rPr lang="en-IN" sz="1600" dirty="0">
                <a:latin typeface="Times New Roman" pitchFamily="18" charset="0"/>
                <a:cs typeface="Times New Roman" pitchFamily="18" charset="0"/>
              </a:rPr>
              <a:t>In 2008, the Indian Government funded a major consortium project to develop various tools for analysis of Sanskrit text and a Sanskrit-Hindi machine translation </a:t>
            </a:r>
            <a:r>
              <a:rPr lang="en-IN" sz="1600" dirty="0" smtClean="0">
                <a:latin typeface="Times New Roman" pitchFamily="18" charset="0"/>
                <a:cs typeface="Times New Roman" pitchFamily="18" charset="0"/>
              </a:rPr>
              <a:t>system.</a:t>
            </a:r>
            <a:endParaRPr lang="en-IN" sz="1600" dirty="0" smtClean="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12</a:t>
            </a:fld>
            <a:endParaRPr lang="en"/>
          </a:p>
        </p:txBody>
      </p:sp>
    </p:spTree>
    <p:extLst>
      <p:ext uri="{BB962C8B-B14F-4D97-AF65-F5344CB8AC3E}">
        <p14:creationId xmlns:p14="http://schemas.microsoft.com/office/powerpoint/2010/main" xmlns="" val="3239823143"/>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850605"/>
            <a:ext cx="7924800" cy="3744017"/>
          </a:xfrm>
        </p:spPr>
        <p:txBody>
          <a:bodyPr rtlCol="0">
            <a:normAutofit/>
          </a:bodyPr>
          <a:lstStyle/>
          <a:p>
            <a:pPr algn="ctr" fontAlgn="auto">
              <a:spcAft>
                <a:spcPts val="0"/>
              </a:spcAft>
              <a:buFont typeface="Arial" pitchFamily="34" charset="0"/>
              <a:buNone/>
              <a:defRPr/>
            </a:pPr>
            <a:r>
              <a:rPr lang="en-IN" sz="1800" b="1" dirty="0" smtClean="0">
                <a:solidFill>
                  <a:srgbClr val="FF0000"/>
                </a:solidFill>
                <a:latin typeface="Times New Roman" pitchFamily="18" charset="0"/>
                <a:cs typeface="Times New Roman" pitchFamily="18" charset="0"/>
              </a:rPr>
              <a:t>ZABO A TRADITIONAL PRACTICES AMONG THE NAGA COMMUNITIES, NAGALAND.</a:t>
            </a:r>
            <a:endParaRPr lang="en-IN" sz="1800" b="1" dirty="0">
              <a:solidFill>
                <a:srgbClr val="FF0000"/>
              </a:solidFill>
              <a:latin typeface="Times New Roman" pitchFamily="18" charset="0"/>
              <a:cs typeface="Times New Roman" pitchFamily="18" charset="0"/>
            </a:endParaRPr>
          </a:p>
        </p:txBody>
      </p:sp>
      <p:pic>
        <p:nvPicPr>
          <p:cNvPr id="35843" name="Picture 4" descr="C:\Users\hp\Desktop\zabo.jpg"/>
          <p:cNvPicPr>
            <a:picLocks noChangeAspect="1" noChangeArrowheads="1"/>
          </p:cNvPicPr>
          <p:nvPr/>
        </p:nvPicPr>
        <p:blipFill>
          <a:blip r:embed="rId2"/>
          <a:srcRect/>
          <a:stretch>
            <a:fillRect/>
          </a:stretch>
        </p:blipFill>
        <p:spPr bwMode="auto">
          <a:xfrm>
            <a:off x="1066800" y="1404550"/>
            <a:ext cx="6259033" cy="3396049"/>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120</a:t>
            </a:fld>
            <a:endParaRPr lang="en"/>
          </a:p>
        </p:txBody>
      </p:sp>
    </p:spTree>
    <p:extLst>
      <p:ext uri="{BB962C8B-B14F-4D97-AF65-F5344CB8AC3E}">
        <p14:creationId xmlns:p14="http://schemas.microsoft.com/office/powerpoint/2010/main" xmlns="" val="152228815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806303" y="925475"/>
            <a:ext cx="7475855" cy="384721"/>
          </a:xfrm>
        </p:spPr>
        <p:txBody>
          <a:bodyPr>
            <a:noAutofit/>
          </a:bodyPr>
          <a:lstStyle/>
          <a:p>
            <a:pPr algn="ctr"/>
            <a:r>
              <a:rPr lang="en-IN" sz="2000" b="1" dirty="0" smtClean="0">
                <a:solidFill>
                  <a:srgbClr val="FF0000"/>
                </a:solidFill>
              </a:rPr>
              <a:t>Bamboo drip irrigation</a:t>
            </a:r>
          </a:p>
        </p:txBody>
      </p:sp>
      <p:sp>
        <p:nvSpPr>
          <p:cNvPr id="36867" name="Content Placeholder 2"/>
          <p:cNvSpPr>
            <a:spLocks noGrp="1"/>
          </p:cNvSpPr>
          <p:nvPr>
            <p:ph sz="quarter" idx="1"/>
          </p:nvPr>
        </p:nvSpPr>
        <p:spPr>
          <a:xfrm>
            <a:off x="494193" y="1823189"/>
            <a:ext cx="7627620" cy="1846659"/>
          </a:xfrm>
        </p:spPr>
        <p:txBody>
          <a:bodyPr>
            <a:noAutofit/>
          </a:bodyPr>
          <a:lstStyle/>
          <a:p>
            <a:pPr algn="just"/>
            <a:r>
              <a:rPr lang="en-IN" sz="1600" dirty="0" smtClean="0">
                <a:solidFill>
                  <a:schemeClr val="tx1"/>
                </a:solidFill>
                <a:latin typeface="Times New Roman" pitchFamily="18" charset="0"/>
                <a:cs typeface="Times New Roman" pitchFamily="18" charset="0"/>
              </a:rPr>
              <a:t>In different states of North-Eastern part of India Bamboo drip irrigation is a common practice.</a:t>
            </a:r>
          </a:p>
          <a:p>
            <a:pPr algn="just"/>
            <a:endParaRPr lang="en-IN" sz="1600" dirty="0" smtClean="0">
              <a:solidFill>
                <a:schemeClr val="tx1"/>
              </a:solidFill>
              <a:latin typeface="Times New Roman" pitchFamily="18" charset="0"/>
              <a:cs typeface="Times New Roman" pitchFamily="18" charset="0"/>
            </a:endParaRPr>
          </a:p>
          <a:p>
            <a:pPr algn="just"/>
            <a:r>
              <a:rPr lang="en-IN" sz="1600" dirty="0" smtClean="0">
                <a:solidFill>
                  <a:schemeClr val="tx1"/>
                </a:solidFill>
                <a:latin typeface="Times New Roman" pitchFamily="18" charset="0"/>
                <a:cs typeface="Times New Roman" pitchFamily="18" charset="0"/>
              </a:rPr>
              <a:t>The design of the Bamboo pipe for irrigation varies with variation of rainfall, which reflects the uniqueness of traditional knowledge system of the local communities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121</a:t>
            </a:fld>
            <a:endParaRPr lang="en"/>
          </a:p>
        </p:txBody>
      </p:sp>
    </p:spTree>
    <p:extLst>
      <p:ext uri="{BB962C8B-B14F-4D97-AF65-F5344CB8AC3E}">
        <p14:creationId xmlns:p14="http://schemas.microsoft.com/office/powerpoint/2010/main" xmlns="" val="50711460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691116"/>
            <a:ext cx="4114800" cy="3364416"/>
          </a:xfrm>
        </p:spPr>
        <p:txBody>
          <a:bodyPr rtlCol="0">
            <a:noAutofit/>
          </a:bodyPr>
          <a:lstStyle/>
          <a:p>
            <a:pPr algn="l" fontAlgn="auto">
              <a:spcAft>
                <a:spcPts val="0"/>
              </a:spcAft>
              <a:buFont typeface="Arial" pitchFamily="34" charset="0"/>
              <a:buNone/>
              <a:defRPr/>
            </a:pPr>
            <a:r>
              <a:rPr lang="en-IN" sz="2400" b="1" dirty="0" smtClean="0">
                <a:solidFill>
                  <a:srgbClr val="FF0000"/>
                </a:solidFill>
                <a:latin typeface="Times New Roman" pitchFamily="18" charset="0"/>
                <a:cs typeface="Times New Roman" pitchFamily="18" charset="0"/>
              </a:rPr>
              <a:t>    </a:t>
            </a:r>
            <a:r>
              <a:rPr lang="en-IN" sz="1800" b="1" dirty="0" smtClean="0">
                <a:solidFill>
                  <a:srgbClr val="FF0000"/>
                </a:solidFill>
                <a:latin typeface="Times New Roman" pitchFamily="18" charset="0"/>
                <a:cs typeface="Times New Roman" pitchFamily="18" charset="0"/>
              </a:rPr>
              <a:t>BAMBOO DRIP IRRIGATION OF KARBI-ANGLONG, ASSAM</a:t>
            </a:r>
            <a:endParaRPr lang="en-IN" sz="2400" b="1" dirty="0" smtClean="0">
              <a:solidFill>
                <a:srgbClr val="FF0000"/>
              </a:solidFill>
              <a:latin typeface="Times New Roman" pitchFamily="18" charset="0"/>
              <a:cs typeface="Times New Roman" pitchFamily="18" charset="0"/>
            </a:endParaRPr>
          </a:p>
          <a:p>
            <a:pPr algn="l" fontAlgn="auto">
              <a:spcAft>
                <a:spcPts val="0"/>
              </a:spcAft>
              <a:buFont typeface="Arial" pitchFamily="34" charset="0"/>
              <a:buNone/>
              <a:defRPr/>
            </a:pPr>
            <a:endParaRPr lang="en-IN" sz="2400" b="1" dirty="0" smtClean="0">
              <a:solidFill>
                <a:srgbClr val="FF0000"/>
              </a:solidFill>
              <a:latin typeface="Times New Roman" pitchFamily="18" charset="0"/>
              <a:cs typeface="Times New Roman" pitchFamily="18" charset="0"/>
            </a:endParaRPr>
          </a:p>
          <a:p>
            <a:pPr algn="l" fontAlgn="auto">
              <a:spcAft>
                <a:spcPts val="0"/>
              </a:spcAft>
              <a:buFont typeface="Arial" pitchFamily="34" charset="0"/>
              <a:buNone/>
              <a:defRPr/>
            </a:pPr>
            <a:endParaRPr lang="en-IN" sz="2400" b="1" dirty="0" smtClean="0">
              <a:solidFill>
                <a:srgbClr val="FF0000"/>
              </a:solidFill>
              <a:latin typeface="Times New Roman" pitchFamily="18" charset="0"/>
              <a:cs typeface="Times New Roman" pitchFamily="18" charset="0"/>
            </a:endParaRPr>
          </a:p>
          <a:p>
            <a:pPr algn="l" fontAlgn="auto">
              <a:spcAft>
                <a:spcPts val="0"/>
              </a:spcAft>
              <a:buFont typeface="Arial" pitchFamily="34" charset="0"/>
              <a:buNone/>
              <a:defRPr/>
            </a:pPr>
            <a:endParaRPr lang="en-US" sz="2400" b="1" dirty="0" smtClean="0">
              <a:solidFill>
                <a:srgbClr val="FF0000"/>
              </a:solidFill>
              <a:latin typeface="Times New Roman" pitchFamily="18" charset="0"/>
              <a:cs typeface="Times New Roman" pitchFamily="18" charset="0"/>
            </a:endParaRPr>
          </a:p>
          <a:p>
            <a:pPr algn="l" fontAlgn="auto">
              <a:spcAft>
                <a:spcPts val="0"/>
              </a:spcAft>
              <a:buFont typeface="Arial" pitchFamily="34" charset="0"/>
              <a:buNone/>
              <a:defRPr/>
            </a:pPr>
            <a:endParaRPr lang="en-US" sz="2400" b="1" dirty="0" smtClean="0">
              <a:solidFill>
                <a:srgbClr val="FF0000"/>
              </a:solidFill>
              <a:latin typeface="Times New Roman" pitchFamily="18" charset="0"/>
              <a:cs typeface="Times New Roman" pitchFamily="18" charset="0"/>
            </a:endParaRPr>
          </a:p>
          <a:p>
            <a:pPr algn="l" fontAlgn="auto">
              <a:spcAft>
                <a:spcPts val="0"/>
              </a:spcAft>
              <a:buFont typeface="Arial" pitchFamily="34" charset="0"/>
              <a:buNone/>
              <a:defRPr/>
            </a:pPr>
            <a:endParaRPr lang="en-IN" sz="2400" b="1" dirty="0" smtClean="0">
              <a:solidFill>
                <a:srgbClr val="FF0000"/>
              </a:solidFill>
              <a:latin typeface="Times New Roman" pitchFamily="18" charset="0"/>
              <a:cs typeface="Times New Roman" pitchFamily="18" charset="0"/>
            </a:endParaRPr>
          </a:p>
          <a:p>
            <a:pPr algn="l" fontAlgn="auto">
              <a:spcAft>
                <a:spcPts val="0"/>
              </a:spcAft>
              <a:buFont typeface="Arial" pitchFamily="34" charset="0"/>
              <a:buNone/>
              <a:defRPr/>
            </a:pPr>
            <a:r>
              <a:rPr lang="en-IN" sz="1800" b="1" dirty="0" smtClean="0">
                <a:solidFill>
                  <a:srgbClr val="FF0000"/>
                </a:solidFill>
                <a:latin typeface="Times New Roman" pitchFamily="18" charset="0"/>
                <a:cs typeface="Times New Roman" pitchFamily="18" charset="0"/>
              </a:rPr>
              <a:t>BAMBOO DRIP IRRIGATION</a:t>
            </a:r>
          </a:p>
          <a:p>
            <a:pPr algn="l" fontAlgn="auto">
              <a:spcAft>
                <a:spcPts val="0"/>
              </a:spcAft>
              <a:buFont typeface="Arial" pitchFamily="34" charset="0"/>
              <a:buNone/>
              <a:defRPr/>
            </a:pPr>
            <a:r>
              <a:rPr lang="en-IN" sz="1800" b="1" dirty="0" smtClean="0">
                <a:solidFill>
                  <a:srgbClr val="FF0000"/>
                </a:solidFill>
                <a:latin typeface="Times New Roman" pitchFamily="18" charset="0"/>
                <a:cs typeface="Times New Roman" pitchFamily="18" charset="0"/>
              </a:rPr>
              <a:t>    OF MEGHALAYA</a:t>
            </a:r>
            <a:endParaRPr lang="en-IN" sz="1800" b="1" dirty="0">
              <a:solidFill>
                <a:srgbClr val="FF0000"/>
              </a:solidFill>
              <a:latin typeface="Times New Roman" pitchFamily="18" charset="0"/>
              <a:cs typeface="Times New Roman" pitchFamily="18" charset="0"/>
            </a:endParaRPr>
          </a:p>
        </p:txBody>
      </p:sp>
      <p:pic>
        <p:nvPicPr>
          <p:cNvPr id="37891" name="Picture 2" descr="C:\Users\hp\Desktop\bamboo1.jpg"/>
          <p:cNvPicPr>
            <a:picLocks noChangeAspect="1" noChangeArrowheads="1"/>
          </p:cNvPicPr>
          <p:nvPr/>
        </p:nvPicPr>
        <p:blipFill>
          <a:blip r:embed="rId2"/>
          <a:srcRect/>
          <a:stretch>
            <a:fillRect/>
          </a:stretch>
        </p:blipFill>
        <p:spPr bwMode="auto">
          <a:xfrm>
            <a:off x="4421372" y="940599"/>
            <a:ext cx="3489251" cy="1818550"/>
          </a:xfrm>
          <a:prstGeom prst="rect">
            <a:avLst/>
          </a:prstGeom>
          <a:noFill/>
          <a:ln w="9525">
            <a:noFill/>
            <a:miter lim="800000"/>
            <a:headEnd/>
            <a:tailEnd/>
          </a:ln>
        </p:spPr>
      </p:pic>
      <p:pic>
        <p:nvPicPr>
          <p:cNvPr id="37892" name="Picture 3" descr="C:\Users\hp\Desktop\bamboo2.jpg"/>
          <p:cNvPicPr>
            <a:picLocks noChangeAspect="1" noChangeArrowheads="1"/>
          </p:cNvPicPr>
          <p:nvPr/>
        </p:nvPicPr>
        <p:blipFill>
          <a:blip r:embed="rId3"/>
          <a:srcRect/>
          <a:stretch>
            <a:fillRect/>
          </a:stretch>
        </p:blipFill>
        <p:spPr bwMode="auto">
          <a:xfrm>
            <a:off x="0" y="1470616"/>
            <a:ext cx="4191000" cy="2046684"/>
          </a:xfrm>
          <a:prstGeom prst="rect">
            <a:avLst/>
          </a:prstGeom>
          <a:noFill/>
          <a:ln w="9525">
            <a:noFill/>
            <a:miter lim="800000"/>
            <a:headEnd/>
            <a:tailEnd/>
          </a:ln>
        </p:spPr>
      </p:pic>
      <p:pic>
        <p:nvPicPr>
          <p:cNvPr id="37893" name="Picture 4" descr="C:\Users\hp\Desktop\bamboo3.jpg"/>
          <p:cNvPicPr>
            <a:picLocks noChangeAspect="1" noChangeArrowheads="1"/>
          </p:cNvPicPr>
          <p:nvPr/>
        </p:nvPicPr>
        <p:blipFill>
          <a:blip r:embed="rId4"/>
          <a:srcRect/>
          <a:stretch>
            <a:fillRect/>
          </a:stretch>
        </p:blipFill>
        <p:spPr bwMode="auto">
          <a:xfrm>
            <a:off x="4343400" y="3170872"/>
            <a:ext cx="3609753" cy="1801178"/>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122</a:t>
            </a:fld>
            <a:endParaRPr lang="en"/>
          </a:p>
        </p:txBody>
      </p:sp>
    </p:spTree>
    <p:extLst>
      <p:ext uri="{BB962C8B-B14F-4D97-AF65-F5344CB8AC3E}">
        <p14:creationId xmlns:p14="http://schemas.microsoft.com/office/powerpoint/2010/main" xmlns="" val="297837133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507" y="673812"/>
            <a:ext cx="8229600" cy="857250"/>
          </a:xfrm>
        </p:spPr>
        <p:txBody>
          <a:bodyPr rtlCol="0">
            <a:noAutofit/>
          </a:bodyPr>
          <a:lstStyle/>
          <a:p>
            <a:pPr fontAlgn="auto">
              <a:spcAft>
                <a:spcPts val="0"/>
              </a:spcAft>
              <a:defRPr/>
            </a:pPr>
            <a:r>
              <a:rPr lang="en-IN" sz="2000" b="1" dirty="0" smtClean="0">
                <a:solidFill>
                  <a:srgbClr val="FF0000"/>
                </a:solidFill>
              </a:rPr>
              <a:t>Traditional Housing: </a:t>
            </a:r>
            <a:br>
              <a:rPr lang="en-IN" sz="2000" b="1" dirty="0" smtClean="0">
                <a:solidFill>
                  <a:srgbClr val="FF0000"/>
                </a:solidFill>
              </a:rPr>
            </a:br>
            <a:r>
              <a:rPr lang="en-IN" sz="2000" b="1" dirty="0" smtClean="0">
                <a:solidFill>
                  <a:srgbClr val="FF0000"/>
                </a:solidFill>
                <a:latin typeface="Times New Roman" pitchFamily="18" charset="0"/>
                <a:cs typeface="Times New Roman" pitchFamily="18" charset="0"/>
              </a:rPr>
              <a:t>Vernacular Architecture</a:t>
            </a:r>
            <a:endParaRPr lang="en-IN" sz="2000" b="1" dirty="0">
              <a:solidFill>
                <a:srgbClr val="FF0000"/>
              </a:solidFill>
            </a:endParaRPr>
          </a:p>
        </p:txBody>
      </p:sp>
      <p:sp>
        <p:nvSpPr>
          <p:cNvPr id="3" name="Content Placeholder 2"/>
          <p:cNvSpPr>
            <a:spLocks noGrp="1"/>
          </p:cNvSpPr>
          <p:nvPr>
            <p:ph sz="quarter" idx="1"/>
          </p:nvPr>
        </p:nvSpPr>
        <p:spPr>
          <a:xfrm>
            <a:off x="228600" y="1690577"/>
            <a:ext cx="3864935" cy="2904046"/>
          </a:xfrm>
        </p:spPr>
        <p:txBody>
          <a:bodyPr rtlCol="0">
            <a:normAutofit/>
          </a:bodyPr>
          <a:lstStyle/>
          <a:p>
            <a:pPr marL="0" indent="0" algn="just" fontAlgn="auto">
              <a:lnSpc>
                <a:spcPct val="150000"/>
              </a:lnSpc>
              <a:spcAft>
                <a:spcPts val="0"/>
              </a:spcAft>
              <a:buNone/>
              <a:defRPr/>
            </a:pPr>
            <a:r>
              <a:rPr lang="en-IN" sz="1600" dirty="0" smtClean="0">
                <a:latin typeface="Times New Roman" pitchFamily="18" charset="0"/>
                <a:cs typeface="Times New Roman" pitchFamily="18" charset="0"/>
              </a:rPr>
              <a:t>Usually these are called Vernacular Architecture, which is an architectural style and design based on local needs, availability of construction materials and reflecting local traditions.</a:t>
            </a:r>
            <a:endParaRPr lang="en-IN" sz="1600" dirty="0">
              <a:latin typeface="Times New Roman" pitchFamily="18" charset="0"/>
              <a:cs typeface="Times New Roman" pitchFamily="18" charset="0"/>
            </a:endParaRPr>
          </a:p>
        </p:txBody>
      </p:sp>
      <p:pic>
        <p:nvPicPr>
          <p:cNvPr id="38916" name="Picture 2" descr="C:\Users\hp\Desktop\kerala.jpg"/>
          <p:cNvPicPr>
            <a:picLocks noChangeAspect="1" noChangeArrowheads="1"/>
          </p:cNvPicPr>
          <p:nvPr/>
        </p:nvPicPr>
        <p:blipFill>
          <a:blip r:embed="rId2"/>
          <a:srcRect/>
          <a:stretch>
            <a:fillRect/>
          </a:stretch>
        </p:blipFill>
        <p:spPr bwMode="auto">
          <a:xfrm>
            <a:off x="4166339" y="1484572"/>
            <a:ext cx="4679950" cy="30861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123</a:t>
            </a:fld>
            <a:endParaRPr lang="en"/>
          </a:p>
        </p:txBody>
      </p:sp>
    </p:spTree>
    <p:extLst>
      <p:ext uri="{BB962C8B-B14F-4D97-AF65-F5344CB8AC3E}">
        <p14:creationId xmlns:p14="http://schemas.microsoft.com/office/powerpoint/2010/main" xmlns="" val="230684170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sz="quarter" idx="1"/>
          </p:nvPr>
        </p:nvSpPr>
        <p:spPr>
          <a:xfrm>
            <a:off x="762000" y="861237"/>
            <a:ext cx="7315200" cy="3139144"/>
          </a:xfrm>
        </p:spPr>
        <p:txBody>
          <a:bodyPr>
            <a:normAutofit/>
          </a:bodyPr>
          <a:lstStyle/>
          <a:p>
            <a:pPr algn="ctr">
              <a:buFont typeface="Arial" charset="0"/>
              <a:buNone/>
            </a:pPr>
            <a:r>
              <a:rPr lang="en-IN" sz="2000" b="1" dirty="0" smtClean="0">
                <a:solidFill>
                  <a:srgbClr val="FF0000"/>
                </a:solidFill>
                <a:latin typeface="Times New Roman" pitchFamily="18" charset="0"/>
                <a:cs typeface="Times New Roman" pitchFamily="18" charset="0"/>
              </a:rPr>
              <a:t>VERNACULAR HOUSING OF KERALA</a:t>
            </a:r>
          </a:p>
          <a:p>
            <a:pPr algn="ctr"/>
            <a:endParaRPr lang="en-US" sz="2000" b="1" dirty="0" smtClean="0">
              <a:solidFill>
                <a:srgbClr val="FF0000"/>
              </a:solidFill>
              <a:latin typeface="Times New Roman" pitchFamily="18" charset="0"/>
              <a:cs typeface="Times New Roman" pitchFamily="18" charset="0"/>
            </a:endParaRPr>
          </a:p>
          <a:p>
            <a:pPr algn="ctr"/>
            <a:endParaRPr lang="en-US" sz="2000" b="1" dirty="0" smtClean="0">
              <a:solidFill>
                <a:srgbClr val="FF0000"/>
              </a:solidFill>
              <a:latin typeface="Times New Roman" pitchFamily="18" charset="0"/>
              <a:cs typeface="Times New Roman" pitchFamily="18" charset="0"/>
            </a:endParaRPr>
          </a:p>
          <a:p>
            <a:pPr algn="ctr"/>
            <a:endParaRPr lang="en-US" sz="2000" b="1" dirty="0" smtClean="0">
              <a:solidFill>
                <a:srgbClr val="FF0000"/>
              </a:solidFill>
              <a:latin typeface="Times New Roman" pitchFamily="18" charset="0"/>
              <a:cs typeface="Times New Roman" pitchFamily="18" charset="0"/>
            </a:endParaRPr>
          </a:p>
          <a:p>
            <a:pPr algn="ctr"/>
            <a:endParaRPr lang="en-US" sz="2000" b="1" dirty="0" smtClean="0">
              <a:solidFill>
                <a:srgbClr val="FF0000"/>
              </a:solidFill>
              <a:latin typeface="Times New Roman" pitchFamily="18" charset="0"/>
              <a:cs typeface="Times New Roman" pitchFamily="18" charset="0"/>
            </a:endParaRPr>
          </a:p>
          <a:p>
            <a:pPr algn="ctr"/>
            <a:endParaRPr lang="en-US" sz="2000" b="1" dirty="0" smtClean="0">
              <a:solidFill>
                <a:srgbClr val="FF0000"/>
              </a:solidFill>
              <a:latin typeface="Times New Roman" pitchFamily="18" charset="0"/>
              <a:cs typeface="Times New Roman" pitchFamily="18" charset="0"/>
            </a:endParaRPr>
          </a:p>
          <a:p>
            <a:pPr algn="ctr"/>
            <a:endParaRPr lang="en-US" sz="2000" b="1" dirty="0" smtClean="0">
              <a:solidFill>
                <a:srgbClr val="FF0000"/>
              </a:solidFill>
              <a:latin typeface="Times New Roman" pitchFamily="18" charset="0"/>
              <a:cs typeface="Times New Roman" pitchFamily="18" charset="0"/>
            </a:endParaRPr>
          </a:p>
          <a:p>
            <a:pPr algn="ctr">
              <a:buFont typeface="Arial" charset="0"/>
              <a:buNone/>
            </a:pPr>
            <a:endParaRPr lang="en-US" sz="2000" b="1" dirty="0" smtClean="0">
              <a:solidFill>
                <a:srgbClr val="FF0000"/>
              </a:solidFill>
              <a:latin typeface="Times New Roman" pitchFamily="18" charset="0"/>
              <a:cs typeface="Times New Roman" pitchFamily="18" charset="0"/>
            </a:endParaRPr>
          </a:p>
        </p:txBody>
      </p:sp>
      <p:pic>
        <p:nvPicPr>
          <p:cNvPr id="39939" name="Picture 2" descr="C:\Users\hp\Desktop\kerala1.jpg"/>
          <p:cNvPicPr>
            <a:picLocks noChangeAspect="1" noChangeArrowheads="1"/>
          </p:cNvPicPr>
          <p:nvPr/>
        </p:nvPicPr>
        <p:blipFill>
          <a:blip r:embed="rId2"/>
          <a:srcRect/>
          <a:stretch>
            <a:fillRect/>
          </a:stretch>
        </p:blipFill>
        <p:spPr bwMode="auto">
          <a:xfrm>
            <a:off x="793750" y="1270591"/>
            <a:ext cx="7213600" cy="360045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124</a:t>
            </a:fld>
            <a:endParaRPr lang="en"/>
          </a:p>
        </p:txBody>
      </p:sp>
    </p:spTree>
    <p:extLst>
      <p:ext uri="{BB962C8B-B14F-4D97-AF65-F5344CB8AC3E}">
        <p14:creationId xmlns:p14="http://schemas.microsoft.com/office/powerpoint/2010/main" xmlns="" val="413762506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solidFill>
                  <a:srgbClr val="FF0000"/>
                </a:solidFill>
              </a:rPr>
              <a:t>Thank you</a:t>
            </a:r>
            <a:endParaRPr lang="en-IN" dirty="0">
              <a:solidFill>
                <a:srgbClr val="FF0000"/>
              </a:solidFill>
            </a:endParaRPr>
          </a:p>
        </p:txBody>
      </p:sp>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125</a:t>
            </a:fld>
            <a:endParaRPr lang="en"/>
          </a:p>
        </p:txBody>
      </p:sp>
    </p:spTree>
    <p:extLst>
      <p:ext uri="{BB962C8B-B14F-4D97-AF65-F5344CB8AC3E}">
        <p14:creationId xmlns:p14="http://schemas.microsoft.com/office/powerpoint/2010/main" xmlns="" val="1396383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405" y="663179"/>
            <a:ext cx="8229600" cy="857250"/>
          </a:xfrm>
        </p:spPr>
        <p:txBody>
          <a:bodyPr>
            <a:normAutofit/>
          </a:bodyPr>
          <a:lstStyle/>
          <a:p>
            <a:r>
              <a:rPr lang="en-IN" sz="2000" dirty="0" smtClean="0">
                <a:solidFill>
                  <a:srgbClr val="FF0000"/>
                </a:solidFill>
                <a:latin typeface="Times New Roman" pitchFamily="18" charset="0"/>
                <a:cs typeface="Times New Roman" pitchFamily="18" charset="0"/>
              </a:rPr>
              <a:t>Linguistics- Language</a:t>
            </a:r>
            <a:endParaRPr lang="en-IN" sz="2000" dirty="0">
              <a:solidFill>
                <a:srgbClr val="FF0000"/>
              </a:solidFill>
              <a:latin typeface="Times New Roman" pitchFamily="18" charset="0"/>
              <a:cs typeface="Times New Roman" pitchFamily="18" charset="0"/>
            </a:endParaRPr>
          </a:p>
        </p:txBody>
      </p:sp>
      <p:sp>
        <p:nvSpPr>
          <p:cNvPr id="4" name="Content Placeholder 3"/>
          <p:cNvSpPr>
            <a:spLocks noGrp="1"/>
          </p:cNvSpPr>
          <p:nvPr>
            <p:ph idx="1"/>
          </p:nvPr>
        </p:nvSpPr>
        <p:spPr>
          <a:xfrm>
            <a:off x="457200" y="1509823"/>
            <a:ext cx="8229600" cy="3084800"/>
          </a:xfrm>
        </p:spPr>
        <p:txBody>
          <a:bodyPr>
            <a:normAutofit/>
          </a:bodyPr>
          <a:lstStyle/>
          <a:p>
            <a:pPr algn="just"/>
            <a:r>
              <a:rPr lang="en-IN" sz="1600" dirty="0">
                <a:latin typeface="Times New Roman" pitchFamily="18" charset="0"/>
                <a:cs typeface="Times New Roman" pitchFamily="18" charset="0"/>
              </a:rPr>
              <a:t>Language has been the most effective tool for our communication since time immemorial.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Though </a:t>
            </a:r>
            <a:r>
              <a:rPr lang="en-IN" sz="1600" dirty="0">
                <a:latin typeface="Times New Roman" pitchFamily="18" charset="0"/>
                <a:cs typeface="Times New Roman" pitchFamily="18" charset="0"/>
              </a:rPr>
              <a:t>some basic communications can be handled with gestures, language becomes inevitable for communicating elaborate and </a:t>
            </a:r>
            <a:r>
              <a:rPr lang="en-IN" sz="1600" dirty="0" smtClean="0">
                <a:latin typeface="Times New Roman" pitchFamily="18" charset="0"/>
                <a:cs typeface="Times New Roman" pitchFamily="18" charset="0"/>
              </a:rPr>
              <a:t>complex ideas. </a:t>
            </a:r>
          </a:p>
          <a:p>
            <a:pPr algn="just"/>
            <a:r>
              <a:rPr lang="en-IN" sz="1600" dirty="0" smtClean="0">
                <a:latin typeface="Times New Roman" pitchFamily="18" charset="0"/>
                <a:cs typeface="Times New Roman" pitchFamily="18" charset="0"/>
              </a:rPr>
              <a:t>Scientific discovery</a:t>
            </a:r>
            <a:r>
              <a:rPr lang="en-IN" sz="1600" dirty="0">
                <a:latin typeface="Times New Roman" pitchFamily="18" charset="0"/>
                <a:cs typeface="Times New Roman" pitchFamily="18" charset="0"/>
              </a:rPr>
              <a:t>, the advancement of knowledge, and collaborative working require a common method of communication.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Language </a:t>
            </a:r>
            <a:r>
              <a:rPr lang="en-IN" sz="1600" dirty="0">
                <a:latin typeface="Times New Roman" pitchFamily="18" charset="0"/>
                <a:cs typeface="Times New Roman" pitchFamily="18" charset="0"/>
              </a:rPr>
              <a:t>plays this role in a civilized society.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As </a:t>
            </a:r>
            <a:r>
              <a:rPr lang="en-IN" sz="1600" dirty="0">
                <a:latin typeface="Times New Roman" pitchFamily="18" charset="0"/>
                <a:cs typeface="Times New Roman" pitchFamily="18" charset="0"/>
              </a:rPr>
              <a:t>technology and computing </a:t>
            </a:r>
            <a:r>
              <a:rPr lang="en-IN" sz="1600" dirty="0" smtClean="0">
                <a:latin typeface="Times New Roman" pitchFamily="18" charset="0"/>
                <a:cs typeface="Times New Roman" pitchFamily="18" charset="0"/>
              </a:rPr>
              <a:t>skill improves</a:t>
            </a:r>
            <a:r>
              <a:rPr lang="en-IN" sz="1600" dirty="0">
                <a:latin typeface="Times New Roman" pitchFamily="18" charset="0"/>
                <a:cs typeface="Times New Roman" pitchFamily="18" charset="0"/>
              </a:rPr>
              <a:t>, we are able to develop better applications using Artificial Intelligence (Al) techniques.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This </a:t>
            </a:r>
            <a:r>
              <a:rPr lang="en-IN" sz="1600" dirty="0">
                <a:latin typeface="Times New Roman" pitchFamily="18" charset="0"/>
                <a:cs typeface="Times New Roman" pitchFamily="18" charset="0"/>
              </a:rPr>
              <a:t>requires us to develop efficient Natural Language Processing (NLP) capabilities. A systematic study of languages and their capabilities for the evolving requirements has become important for the science and technology community. </a:t>
            </a:r>
            <a:endParaRPr lang="en-IN" sz="1600" dirty="0" smtClean="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13</a:t>
            </a:fld>
            <a:endParaRPr lang="en"/>
          </a:p>
        </p:txBody>
      </p:sp>
    </p:spTree>
    <p:extLst>
      <p:ext uri="{BB962C8B-B14F-4D97-AF65-F5344CB8AC3E}">
        <p14:creationId xmlns:p14="http://schemas.microsoft.com/office/powerpoint/2010/main" xmlns="" val="5267851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2773" y="535588"/>
            <a:ext cx="8229600" cy="857250"/>
          </a:xfrm>
        </p:spPr>
        <p:txBody>
          <a:bodyPr>
            <a:normAutofit/>
          </a:bodyPr>
          <a:lstStyle/>
          <a:p>
            <a:r>
              <a:rPr lang="en-IN" sz="2000" dirty="0" smtClean="0">
                <a:solidFill>
                  <a:srgbClr val="FF0000"/>
                </a:solidFill>
                <a:latin typeface="Times New Roman" pitchFamily="18" charset="0"/>
                <a:cs typeface="Times New Roman" pitchFamily="18" charset="0"/>
              </a:rPr>
              <a:t>Linguistics- Language</a:t>
            </a:r>
            <a:endParaRPr lang="en-IN" sz="2000" dirty="0">
              <a:solidFill>
                <a:srgbClr val="FF0000"/>
              </a:solidFill>
              <a:latin typeface="Times New Roman" pitchFamily="18" charset="0"/>
              <a:cs typeface="Times New Roman" pitchFamily="18" charset="0"/>
            </a:endParaRPr>
          </a:p>
        </p:txBody>
      </p:sp>
      <p:sp>
        <p:nvSpPr>
          <p:cNvPr id="4" name="Content Placeholder 3"/>
          <p:cNvSpPr>
            <a:spLocks noGrp="1"/>
          </p:cNvSpPr>
          <p:nvPr>
            <p:ph idx="1"/>
          </p:nvPr>
        </p:nvSpPr>
        <p:spPr/>
        <p:txBody>
          <a:bodyPr>
            <a:noAutofit/>
          </a:bodyPr>
          <a:lstStyle/>
          <a:p>
            <a:pPr algn="just"/>
            <a:r>
              <a:rPr lang="en-IN" sz="1600" dirty="0" smtClean="0">
                <a:latin typeface="Times New Roman" pitchFamily="18" charset="0"/>
                <a:cs typeface="Times New Roman" pitchFamily="18" charset="0"/>
              </a:rPr>
              <a:t>Components of Language</a:t>
            </a:r>
          </a:p>
          <a:p>
            <a:pPr lvl="1" algn="just"/>
            <a:r>
              <a:rPr lang="en-IN" sz="1600" dirty="0">
                <a:latin typeface="Times New Roman" pitchFamily="18" charset="0"/>
                <a:cs typeface="Times New Roman" pitchFamily="18" charset="0"/>
              </a:rPr>
              <a:t>Language is a tool used by everyone in a community and It is very difficult to maintain it </a:t>
            </a:r>
            <a:r>
              <a:rPr lang="en-IN" sz="1600" dirty="0" smtClean="0">
                <a:latin typeface="Times New Roman" pitchFamily="18" charset="0"/>
                <a:cs typeface="Times New Roman" pitchFamily="18" charset="0"/>
              </a:rPr>
              <a:t>unchanged.</a:t>
            </a:r>
          </a:p>
          <a:p>
            <a:pPr lvl="1" algn="just"/>
            <a:r>
              <a:rPr lang="en-IN" sz="1600" dirty="0">
                <a:latin typeface="Times New Roman" pitchFamily="18" charset="0"/>
                <a:cs typeface="Times New Roman" pitchFamily="18" charset="0"/>
              </a:rPr>
              <a:t>Communication is key to trade, science and technology, and societal progress. It hinges on our ability to effectively process language as it is central to all human transactions and </a:t>
            </a:r>
            <a:r>
              <a:rPr lang="en-IN" sz="1600" dirty="0" smtClean="0">
                <a:latin typeface="Times New Roman" pitchFamily="18" charset="0"/>
                <a:cs typeface="Times New Roman" pitchFamily="18" charset="0"/>
              </a:rPr>
              <a:t>pursuits.</a:t>
            </a:r>
          </a:p>
          <a:p>
            <a:pPr lvl="1" algn="just"/>
            <a:r>
              <a:rPr lang="en-IN" sz="1600" dirty="0">
                <a:latin typeface="Times New Roman" pitchFamily="18" charset="0"/>
                <a:cs typeface="Times New Roman" pitchFamily="18" charset="0"/>
              </a:rPr>
              <a:t>Language processing has two dimensions: receptive and productive</a:t>
            </a:r>
            <a:r>
              <a:rPr lang="en-IN" sz="1600" dirty="0" smtClean="0">
                <a:latin typeface="Times New Roman" pitchFamily="18" charset="0"/>
                <a:cs typeface="Times New Roman" pitchFamily="18" charset="0"/>
              </a:rPr>
              <a:t>.</a:t>
            </a:r>
          </a:p>
          <a:p>
            <a:pPr lvl="2" algn="just"/>
            <a:r>
              <a:rPr lang="en-IN" sz="1600" dirty="0" smtClean="0">
                <a:latin typeface="Times New Roman" pitchFamily="18" charset="0"/>
                <a:cs typeface="Times New Roman" pitchFamily="18" charset="0"/>
              </a:rPr>
              <a:t>The </a:t>
            </a:r>
            <a:r>
              <a:rPr lang="en-IN" sz="1600" dirty="0">
                <a:latin typeface="Times New Roman" pitchFamily="18" charset="0"/>
                <a:cs typeface="Times New Roman" pitchFamily="18" charset="0"/>
              </a:rPr>
              <a:t>receptive part of a language deals with the ability of an individual to receive language inputs from multiple sources and process them to decipher the intended message and comprehend </a:t>
            </a:r>
            <a:r>
              <a:rPr lang="en-IN" sz="1600" dirty="0" smtClean="0">
                <a:latin typeface="Times New Roman" pitchFamily="18" charset="0"/>
                <a:cs typeface="Times New Roman" pitchFamily="18" charset="0"/>
              </a:rPr>
              <a:t>them - </a:t>
            </a:r>
            <a:r>
              <a:rPr lang="en-IN" sz="1600" dirty="0">
                <a:solidFill>
                  <a:srgbClr val="FF0000"/>
                </a:solidFill>
                <a:latin typeface="Times New Roman" pitchFamily="18" charset="0"/>
                <a:cs typeface="Times New Roman" pitchFamily="18" charset="0"/>
              </a:rPr>
              <a:t>listening and reading</a:t>
            </a:r>
            <a:endParaRPr lang="en-IN" sz="1600" dirty="0" smtClean="0">
              <a:solidFill>
                <a:srgbClr val="FF0000"/>
              </a:solidFill>
              <a:latin typeface="Times New Roman" pitchFamily="18" charset="0"/>
              <a:cs typeface="Times New Roman" pitchFamily="18" charset="0"/>
            </a:endParaRPr>
          </a:p>
          <a:p>
            <a:pPr lvl="2" algn="just"/>
            <a:r>
              <a:rPr lang="en-IN" sz="1600" dirty="0" smtClean="0">
                <a:latin typeface="Times New Roman" pitchFamily="18" charset="0"/>
                <a:cs typeface="Times New Roman" pitchFamily="18" charset="0"/>
              </a:rPr>
              <a:t>On </a:t>
            </a:r>
            <a:r>
              <a:rPr lang="en-IN" sz="1600" dirty="0">
                <a:latin typeface="Times New Roman" pitchFamily="18" charset="0"/>
                <a:cs typeface="Times New Roman" pitchFamily="18" charset="0"/>
              </a:rPr>
              <a:t>the other hand, the productive part of the language is to transmit back to others for their </a:t>
            </a:r>
            <a:r>
              <a:rPr lang="en-IN" sz="1600" dirty="0" smtClean="0">
                <a:latin typeface="Times New Roman" pitchFamily="18" charset="0"/>
                <a:cs typeface="Times New Roman" pitchFamily="18" charset="0"/>
              </a:rPr>
              <a:t>consumption- </a:t>
            </a:r>
            <a:r>
              <a:rPr lang="en-IN" sz="1600" dirty="0">
                <a:solidFill>
                  <a:srgbClr val="FF0000"/>
                </a:solidFill>
                <a:latin typeface="Times New Roman" pitchFamily="18" charset="0"/>
                <a:cs typeface="Times New Roman" pitchFamily="18" charset="0"/>
              </a:rPr>
              <a:t>speaking and writing </a:t>
            </a:r>
            <a:endParaRPr lang="en-IN" sz="1600" dirty="0" smtClean="0">
              <a:solidFill>
                <a:srgbClr val="FF0000"/>
              </a:solidFill>
              <a:latin typeface="Times New Roman" pitchFamily="18" charset="0"/>
              <a:cs typeface="Times New Roman" pitchFamily="18" charset="0"/>
            </a:endParaRPr>
          </a:p>
          <a:p>
            <a:pPr lvl="2" algn="just"/>
            <a:r>
              <a:rPr lang="en-IN" sz="1600" dirty="0">
                <a:latin typeface="Times New Roman" pitchFamily="18" charset="0"/>
                <a:cs typeface="Times New Roman" pitchFamily="18" charset="0"/>
              </a:rPr>
              <a:t>Viewed from another perspective, </a:t>
            </a:r>
            <a:r>
              <a:rPr lang="en-IN" sz="1600" b="1" dirty="0">
                <a:solidFill>
                  <a:srgbClr val="FF0000"/>
                </a:solidFill>
                <a:latin typeface="Times New Roman" pitchFamily="18" charset="0"/>
                <a:cs typeface="Times New Roman" pitchFamily="18" charset="0"/>
              </a:rPr>
              <a:t>sound</a:t>
            </a:r>
            <a:r>
              <a:rPr lang="en-IN" sz="1600" dirty="0">
                <a:latin typeface="Times New Roman" pitchFamily="18" charset="0"/>
                <a:cs typeface="Times New Roman" pitchFamily="18" charset="0"/>
              </a:rPr>
              <a:t> (listening and speaking) and </a:t>
            </a:r>
            <a:r>
              <a:rPr lang="en-IN" sz="1600" b="1" dirty="0">
                <a:solidFill>
                  <a:srgbClr val="FF0000"/>
                </a:solidFill>
                <a:latin typeface="Times New Roman" pitchFamily="18" charset="0"/>
                <a:cs typeface="Times New Roman" pitchFamily="18" charset="0"/>
              </a:rPr>
              <a:t>script</a:t>
            </a:r>
            <a:r>
              <a:rPr lang="en-IN" sz="1600" dirty="0">
                <a:solidFill>
                  <a:srgbClr val="FF0000"/>
                </a:solidFill>
                <a:latin typeface="Times New Roman" pitchFamily="18" charset="0"/>
                <a:cs typeface="Times New Roman" pitchFamily="18" charset="0"/>
              </a:rPr>
              <a:t> </a:t>
            </a:r>
            <a:r>
              <a:rPr lang="en-IN" sz="1600" dirty="0">
                <a:latin typeface="Times New Roman" pitchFamily="18" charset="0"/>
                <a:cs typeface="Times New Roman" pitchFamily="18" charset="0"/>
              </a:rPr>
              <a:t>(reading and writing) are the essential elements of a language. </a:t>
            </a:r>
            <a:endParaRPr lang="en-IN" sz="1600" dirty="0" smtClean="0">
              <a:solidFill>
                <a:srgbClr val="FF0000"/>
              </a:solidFill>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14</a:t>
            </a:fld>
            <a:endParaRPr lang="en"/>
          </a:p>
        </p:txBody>
      </p:sp>
    </p:spTree>
    <p:extLst>
      <p:ext uri="{BB962C8B-B14F-4D97-AF65-F5344CB8AC3E}">
        <p14:creationId xmlns:p14="http://schemas.microsoft.com/office/powerpoint/2010/main" xmlns="" val="33114352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2772" y="843933"/>
            <a:ext cx="8229600" cy="857250"/>
          </a:xfrm>
        </p:spPr>
        <p:txBody>
          <a:bodyPr>
            <a:normAutofit/>
          </a:bodyPr>
          <a:lstStyle/>
          <a:p>
            <a:r>
              <a:rPr lang="en-IN" sz="2000" dirty="0" smtClean="0">
                <a:solidFill>
                  <a:srgbClr val="FF0000"/>
                </a:solidFill>
                <a:latin typeface="Times New Roman" pitchFamily="18" charset="0"/>
                <a:cs typeface="Times New Roman" pitchFamily="18" charset="0"/>
              </a:rPr>
              <a:t>Linguistics- Language</a:t>
            </a:r>
            <a:endParaRPr lang="en-IN" sz="2000" dirty="0">
              <a:solidFill>
                <a:srgbClr val="FF0000"/>
              </a:solidFill>
              <a:latin typeface="Times New Roman" pitchFamily="18" charset="0"/>
              <a:cs typeface="Times New Roman" pitchFamily="18" charset="0"/>
            </a:endParaRPr>
          </a:p>
        </p:txBody>
      </p:sp>
      <p:sp>
        <p:nvSpPr>
          <p:cNvPr id="4" name="Content Placeholder 3"/>
          <p:cNvSpPr>
            <a:spLocks noGrp="1"/>
          </p:cNvSpPr>
          <p:nvPr>
            <p:ph idx="1"/>
          </p:nvPr>
        </p:nvSpPr>
        <p:spPr>
          <a:xfrm>
            <a:off x="457200" y="1679943"/>
            <a:ext cx="8229600" cy="2914679"/>
          </a:xfrm>
        </p:spPr>
        <p:txBody>
          <a:bodyPr>
            <a:normAutofit/>
          </a:bodyPr>
          <a:lstStyle/>
          <a:p>
            <a:pPr algn="just"/>
            <a:r>
              <a:rPr lang="en-IN" sz="1600" dirty="0" smtClean="0">
                <a:latin typeface="Times New Roman" pitchFamily="18" charset="0"/>
                <a:cs typeface="Times New Roman" pitchFamily="18" charset="0"/>
              </a:rPr>
              <a:t>Components of Language</a:t>
            </a:r>
          </a:p>
        </p:txBody>
      </p:sp>
      <p:pic>
        <p:nvPicPr>
          <p:cNvPr id="6146" name="Picture 2"/>
          <p:cNvPicPr>
            <a:picLocks noChangeAspect="1" noChangeArrowheads="1"/>
          </p:cNvPicPr>
          <p:nvPr/>
        </p:nvPicPr>
        <p:blipFill>
          <a:blip r:embed="rId2">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0" y="2052637"/>
            <a:ext cx="4090035" cy="28518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Rectangle 1"/>
          <p:cNvSpPr/>
          <p:nvPr/>
        </p:nvSpPr>
        <p:spPr>
          <a:xfrm>
            <a:off x="4201323" y="2560112"/>
            <a:ext cx="4572000" cy="1815882"/>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r>
              <a:rPr lang="en-IN" dirty="0"/>
              <a:t>Note: </a:t>
            </a:r>
          </a:p>
          <a:p>
            <a:pPr marL="285750" indent="-285750">
              <a:buFont typeface="Arial" pitchFamily="34" charset="0"/>
              <a:buChar char="•"/>
            </a:pPr>
            <a:r>
              <a:rPr lang="en-IN" dirty="0"/>
              <a:t>One of the </a:t>
            </a:r>
            <a:r>
              <a:rPr lang="en-IN" dirty="0" err="1"/>
              <a:t>Vedängas</a:t>
            </a:r>
            <a:r>
              <a:rPr lang="en-IN" dirty="0"/>
              <a:t> known as </a:t>
            </a:r>
            <a:r>
              <a:rPr lang="en-IN" dirty="0" err="1"/>
              <a:t>Vyškarana</a:t>
            </a:r>
            <a:r>
              <a:rPr lang="en-IN" dirty="0"/>
              <a:t> focuses on linguistics and phonetics aspects of Sanskrit language. </a:t>
            </a:r>
          </a:p>
          <a:p>
            <a:pPr marL="285750" indent="-285750">
              <a:buFont typeface="Arial" pitchFamily="34" charset="0"/>
              <a:buChar char="•"/>
            </a:pPr>
            <a:r>
              <a:rPr lang="en-IN" dirty="0"/>
              <a:t>Astadhyayi is considered a fine creation of human intelligence and the best available descriptive model of a language.</a:t>
            </a:r>
          </a:p>
          <a:p>
            <a:endParaRPr lang="en-IN"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15</a:t>
            </a:fld>
            <a:endParaRPr lang="en"/>
          </a:p>
        </p:txBody>
      </p:sp>
    </p:spTree>
    <p:extLst>
      <p:ext uri="{BB962C8B-B14F-4D97-AF65-F5344CB8AC3E}">
        <p14:creationId xmlns:p14="http://schemas.microsoft.com/office/powerpoint/2010/main" xmlns="" val="942690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2772" y="726974"/>
            <a:ext cx="8229600" cy="857250"/>
          </a:xfrm>
        </p:spPr>
        <p:txBody>
          <a:bodyPr>
            <a:normAutofit/>
          </a:bodyPr>
          <a:lstStyle/>
          <a:p>
            <a:r>
              <a:rPr lang="en-IN" sz="2000" dirty="0" smtClean="0">
                <a:solidFill>
                  <a:srgbClr val="FF0000"/>
                </a:solidFill>
              </a:rPr>
              <a:t>Linguistics- Language</a:t>
            </a:r>
            <a:endParaRPr lang="en-IN" sz="2000" dirty="0">
              <a:solidFill>
                <a:srgbClr val="FF0000"/>
              </a:solidFill>
            </a:endParaRPr>
          </a:p>
        </p:txBody>
      </p:sp>
      <p:sp>
        <p:nvSpPr>
          <p:cNvPr id="4" name="Content Placeholder 3"/>
          <p:cNvSpPr>
            <a:spLocks noGrp="1"/>
          </p:cNvSpPr>
          <p:nvPr>
            <p:ph idx="1"/>
          </p:nvPr>
        </p:nvSpPr>
        <p:spPr>
          <a:xfrm>
            <a:off x="255182" y="1594884"/>
            <a:ext cx="8229600" cy="3548615"/>
          </a:xfrm>
        </p:spPr>
        <p:txBody>
          <a:bodyPr>
            <a:noAutofit/>
          </a:bodyPr>
          <a:lstStyle/>
          <a:p>
            <a:pPr algn="just"/>
            <a:r>
              <a:rPr lang="en-IN" sz="1600" dirty="0">
                <a:latin typeface="Times New Roman" pitchFamily="18" charset="0"/>
                <a:cs typeface="Times New Roman" pitchFamily="18" charset="0"/>
              </a:rPr>
              <a:t>Linguistics is a branch of language research that provides a scientific study of a language. It is a systematic study of language to understand speech sounds, grammatical structures, and meaning.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It </a:t>
            </a:r>
            <a:r>
              <a:rPr lang="en-IN" sz="1600" dirty="0">
                <a:latin typeface="Times New Roman" pitchFamily="18" charset="0"/>
                <a:cs typeface="Times New Roman" pitchFamily="18" charset="0"/>
              </a:rPr>
              <a:t>helps us analyse the language form and meaning and identify systematic methods integral to the language to derive the word forms and their meaning using structured rules and </a:t>
            </a:r>
            <a:r>
              <a:rPr lang="en-IN" sz="1600" dirty="0" smtClean="0">
                <a:latin typeface="Times New Roman" pitchFamily="18" charset="0"/>
                <a:cs typeface="Times New Roman" pitchFamily="18" charset="0"/>
              </a:rPr>
              <a:t>syntax.</a:t>
            </a:r>
          </a:p>
          <a:p>
            <a:pPr algn="just"/>
            <a:r>
              <a:rPr lang="en-IN" sz="1600" dirty="0">
                <a:latin typeface="Times New Roman" pitchFamily="18" charset="0"/>
                <a:cs typeface="Times New Roman" pitchFamily="18" charset="0"/>
              </a:rPr>
              <a:t>The earliest approach to a systematic treatment of linguistics is attributed to the Indian </a:t>
            </a:r>
            <a:r>
              <a:rPr lang="en-IN" sz="1600" dirty="0" smtClean="0">
                <a:latin typeface="Times New Roman" pitchFamily="18" charset="0"/>
                <a:cs typeface="Times New Roman" pitchFamily="18" charset="0"/>
              </a:rPr>
              <a:t>grammarian, Panini </a:t>
            </a:r>
            <a:r>
              <a:rPr lang="en-IN" sz="1600" dirty="0">
                <a:latin typeface="Times New Roman" pitchFamily="18" charset="0"/>
                <a:cs typeface="Times New Roman" pitchFamily="18" charset="0"/>
              </a:rPr>
              <a:t>who lived in the 6th Century BCE. His work on Sanskrit grammar known as </a:t>
            </a:r>
            <a:r>
              <a:rPr lang="en-IN" sz="1600" dirty="0" err="1" smtClean="0">
                <a:latin typeface="Times New Roman" pitchFamily="18" charset="0"/>
                <a:cs typeface="Times New Roman" pitchFamily="18" charset="0"/>
              </a:rPr>
              <a:t>Aştadhyayi</a:t>
            </a:r>
            <a:r>
              <a:rPr lang="en-IN" sz="1600" dirty="0" smtClean="0">
                <a:latin typeface="Times New Roman" pitchFamily="18" charset="0"/>
                <a:cs typeface="Times New Roman" pitchFamily="18" charset="0"/>
              </a:rPr>
              <a:t> </a:t>
            </a:r>
            <a:r>
              <a:rPr lang="en-IN" sz="1600" dirty="0">
                <a:latin typeface="Times New Roman" pitchFamily="18" charset="0"/>
                <a:cs typeface="Times New Roman" pitchFamily="18" charset="0"/>
              </a:rPr>
              <a:t>is a magnum opus on linguistics. </a:t>
            </a:r>
            <a:endParaRPr lang="en-IN" sz="1600" dirty="0" smtClean="0">
              <a:solidFill>
                <a:srgbClr val="FF0000"/>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16</a:t>
            </a:fld>
            <a:endParaRPr lang="en"/>
          </a:p>
        </p:txBody>
      </p:sp>
    </p:spTree>
    <p:extLst>
      <p:ext uri="{BB962C8B-B14F-4D97-AF65-F5344CB8AC3E}">
        <p14:creationId xmlns:p14="http://schemas.microsoft.com/office/powerpoint/2010/main" xmlns="" val="33398047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037" y="478465"/>
            <a:ext cx="8229600" cy="818680"/>
          </a:xfrm>
        </p:spPr>
        <p:txBody>
          <a:bodyPr>
            <a:normAutofit/>
          </a:bodyPr>
          <a:lstStyle/>
          <a:p>
            <a:r>
              <a:rPr lang="en-IN" sz="2000" dirty="0">
                <a:solidFill>
                  <a:srgbClr val="FF0000"/>
                </a:solidFill>
                <a:latin typeface="Times New Roman" pitchFamily="18" charset="0"/>
                <a:cs typeface="Times New Roman" pitchFamily="18" charset="0"/>
              </a:rPr>
              <a:t>PHONETICS IN SANSKRIT</a:t>
            </a:r>
          </a:p>
        </p:txBody>
      </p:sp>
      <p:sp>
        <p:nvSpPr>
          <p:cNvPr id="3" name="Content Placeholder 2"/>
          <p:cNvSpPr>
            <a:spLocks noGrp="1"/>
          </p:cNvSpPr>
          <p:nvPr>
            <p:ph idx="1"/>
          </p:nvPr>
        </p:nvSpPr>
        <p:spPr>
          <a:xfrm>
            <a:off x="414670" y="1272541"/>
            <a:ext cx="8191500" cy="3870959"/>
          </a:xfrm>
        </p:spPr>
        <p:txBody>
          <a:bodyPr>
            <a:noAutofit/>
          </a:bodyPr>
          <a:lstStyle/>
          <a:p>
            <a:pPr algn="just"/>
            <a:r>
              <a:rPr lang="en-IN" sz="1600" dirty="0" smtClean="0">
                <a:latin typeface="Times New Roman" pitchFamily="18" charset="0"/>
                <a:cs typeface="Times New Roman" pitchFamily="18" charset="0"/>
              </a:rPr>
              <a:t>Phonetics is </a:t>
            </a:r>
            <a:r>
              <a:rPr lang="en-IN" sz="1600" dirty="0">
                <a:latin typeface="Times New Roman" pitchFamily="18" charset="0"/>
                <a:cs typeface="Times New Roman" pitchFamily="18" charset="0"/>
              </a:rPr>
              <a:t>the study of sounds in a language, particularly the production of sound in a language and how it communicates the language corresponding to the scripts of the language.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It </a:t>
            </a:r>
            <a:r>
              <a:rPr lang="en-IN" sz="1600" dirty="0">
                <a:latin typeface="Times New Roman" pitchFamily="18" charset="0"/>
                <a:cs typeface="Times New Roman" pitchFamily="18" charset="0"/>
              </a:rPr>
              <a:t>also addresses the issue of how the sound is perceived in the language. Phonetics in the Sanskrit language has been addressed in some detail, since this is vital, because the ancient Indian knowledge tradition is oral.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The </a:t>
            </a:r>
            <a:r>
              <a:rPr lang="en-IN" sz="1600" dirty="0">
                <a:latin typeface="Times New Roman" pitchFamily="18" charset="0"/>
                <a:cs typeface="Times New Roman" pitchFamily="18" charset="0"/>
              </a:rPr>
              <a:t>entire transmission of the Vedas from time immemorial has survived several thousand years on account of scientific methods of oral rendering.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This </a:t>
            </a:r>
            <a:r>
              <a:rPr lang="en-IN" sz="1600" dirty="0">
                <a:latin typeface="Times New Roman" pitchFamily="18" charset="0"/>
                <a:cs typeface="Times New Roman" pitchFamily="18" charset="0"/>
              </a:rPr>
              <a:t>also ensured an faultless</a:t>
            </a:r>
            <a:r>
              <a:rPr lang="en-IN" sz="1600" dirty="0" smtClean="0">
                <a:latin typeface="Times New Roman" pitchFamily="18" charset="0"/>
                <a:cs typeface="Times New Roman" pitchFamily="18" charset="0"/>
              </a:rPr>
              <a:t> </a:t>
            </a:r>
            <a:r>
              <a:rPr lang="en-IN" sz="1600" dirty="0">
                <a:latin typeface="Times New Roman" pitchFamily="18" charset="0"/>
                <a:cs typeface="Times New Roman" pitchFamily="18" charset="0"/>
              </a:rPr>
              <a:t>textual transmission superior to the classical texts of other cultures.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This </a:t>
            </a:r>
            <a:r>
              <a:rPr lang="en-IN" sz="1600" dirty="0">
                <a:latin typeface="Times New Roman" pitchFamily="18" charset="0"/>
                <a:cs typeface="Times New Roman" pitchFamily="18" charset="0"/>
              </a:rPr>
              <a:t>is perhaps the reason for United Nations Educational, Scientific and Cultural Organization </a:t>
            </a:r>
            <a:r>
              <a:rPr lang="en-IN" sz="1600" dirty="0" smtClean="0">
                <a:latin typeface="Times New Roman" pitchFamily="18" charset="0"/>
                <a:cs typeface="Times New Roman" pitchFamily="18" charset="0"/>
              </a:rPr>
              <a:t>(UNESCO) </a:t>
            </a:r>
            <a:r>
              <a:rPr lang="en-IN" sz="1600" dirty="0">
                <a:latin typeface="Times New Roman" pitchFamily="18" charset="0"/>
                <a:cs typeface="Times New Roman" pitchFamily="18" charset="0"/>
              </a:rPr>
              <a:t>recognizing Vedas in the form of oral knowledge as a heritage for preservation</a:t>
            </a:r>
            <a:r>
              <a:rPr lang="en-IN" sz="1600" dirty="0" smtClean="0">
                <a:latin typeface="Times New Roman" pitchFamily="18" charset="0"/>
                <a:cs typeface="Times New Roman" pitchFamily="18" charset="0"/>
              </a:rPr>
              <a:t>.</a:t>
            </a:r>
          </a:p>
          <a:p>
            <a:pPr algn="just"/>
            <a:r>
              <a:rPr lang="en-IN" sz="1600" dirty="0">
                <a:latin typeface="Times New Roman" pitchFamily="18" charset="0"/>
                <a:cs typeface="Times New Roman" pitchFamily="18" charset="0"/>
              </a:rPr>
              <a:t>The science of the study of sound, known as </a:t>
            </a:r>
            <a:r>
              <a:rPr lang="en-IN" sz="1600" b="1" dirty="0" err="1">
                <a:solidFill>
                  <a:srgbClr val="FF0000"/>
                </a:solidFill>
                <a:latin typeface="Times New Roman" pitchFamily="18" charset="0"/>
                <a:cs typeface="Times New Roman" pitchFamily="18" charset="0"/>
              </a:rPr>
              <a:t>Šikşă</a:t>
            </a:r>
            <a:r>
              <a:rPr lang="en-IN" sz="1600" dirty="0">
                <a:latin typeface="Times New Roman" pitchFamily="18" charset="0"/>
                <a:cs typeface="Times New Roman" pitchFamily="18" charset="0"/>
              </a:rPr>
              <a:t>, forms one of the six of the </a:t>
            </a:r>
            <a:r>
              <a:rPr lang="en-IN" sz="1600" dirty="0" err="1">
                <a:latin typeface="Times New Roman" pitchFamily="18" charset="0"/>
                <a:cs typeface="Times New Roman" pitchFamily="18" charset="0"/>
              </a:rPr>
              <a:t>Vedangas</a:t>
            </a:r>
            <a:r>
              <a:rPr lang="en-IN" sz="1600" dirty="0">
                <a:latin typeface="Times New Roman" pitchFamily="18" charset="0"/>
                <a:cs typeface="Times New Roman" pitchFamily="18" charset="0"/>
              </a:rPr>
              <a:t>.</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17</a:t>
            </a:fld>
            <a:endParaRPr lang="en"/>
          </a:p>
        </p:txBody>
      </p:sp>
    </p:spTree>
    <p:extLst>
      <p:ext uri="{BB962C8B-B14F-4D97-AF65-F5344CB8AC3E}">
        <p14:creationId xmlns:p14="http://schemas.microsoft.com/office/powerpoint/2010/main" xmlns="" val="35911232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23014"/>
            <a:ext cx="7833360" cy="605790"/>
          </a:xfrm>
        </p:spPr>
        <p:txBody>
          <a:bodyPr>
            <a:normAutofit/>
          </a:bodyPr>
          <a:lstStyle/>
          <a:p>
            <a:r>
              <a:rPr lang="en-IN" sz="2000" dirty="0">
                <a:solidFill>
                  <a:srgbClr val="FF0000"/>
                </a:solidFill>
                <a:latin typeface="Times New Roman" pitchFamily="18" charset="0"/>
                <a:cs typeface="Times New Roman" pitchFamily="18" charset="0"/>
              </a:rPr>
              <a:t>PHONETICS IN SANSKRIT</a:t>
            </a:r>
          </a:p>
        </p:txBody>
      </p:sp>
      <p:pic>
        <p:nvPicPr>
          <p:cNvPr id="7170" name="Picture 2"/>
          <p:cNvPicPr>
            <a:picLocks noGrp="1" noChangeAspect="1" noChangeArrowheads="1"/>
          </p:cNvPicPr>
          <p:nvPr>
            <p:ph idx="1"/>
          </p:nvPr>
        </p:nvPicPr>
        <p:blipFill>
          <a:blip r:embed="rId2">
            <a:duotone>
              <a:schemeClr val="accent6">
                <a:shade val="45000"/>
                <a:satMod val="135000"/>
              </a:schemeClr>
              <a:prstClr val="white"/>
            </a:duotone>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val="0"/>
              </a:ext>
            </a:extLst>
          </a:blip>
          <a:srcRect/>
          <a:stretch>
            <a:fillRect/>
          </a:stretch>
        </p:blipFill>
        <p:spPr bwMode="auto">
          <a:xfrm>
            <a:off x="5528310" y="2338671"/>
            <a:ext cx="2487930" cy="24634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duotone>
              <a:schemeClr val="accent6">
                <a:shade val="45000"/>
                <a:satMod val="135000"/>
              </a:schemeClr>
              <a:prstClr val="white"/>
            </a:duotone>
            <a:extLst>
              <a:ext uri="{BEBA8EAE-BF5A-486C-A8C5-ECC9F3942E4B}">
                <a14:imgProps xmlns:a14="http://schemas.microsoft.com/office/drawing/2010/main" xmlns="">
                  <a14:imgLayer r:embed="rId5">
                    <a14:imgEffect>
                      <a14:brightnessContrast contrast="40000"/>
                    </a14:imgEffect>
                  </a14:imgLayer>
                </a14:imgProps>
              </a:ext>
              <a:ext uri="{28A0092B-C50C-407E-A947-70E740481C1C}">
                <a14:useLocalDpi xmlns:a14="http://schemas.microsoft.com/office/drawing/2010/main" xmlns="" val="0"/>
              </a:ext>
            </a:extLst>
          </a:blip>
          <a:srcRect/>
          <a:stretch>
            <a:fillRect/>
          </a:stretch>
        </p:blipFill>
        <p:spPr bwMode="auto">
          <a:xfrm>
            <a:off x="2792730" y="2586721"/>
            <a:ext cx="2604360" cy="20451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4"/>
          <p:cNvSpPr/>
          <p:nvPr/>
        </p:nvSpPr>
        <p:spPr>
          <a:xfrm>
            <a:off x="3702564" y="4802089"/>
            <a:ext cx="4214615" cy="307777"/>
          </a:xfrm>
          <a:prstGeom prst="rect">
            <a:avLst/>
          </a:prstGeom>
        </p:spPr>
        <p:txBody>
          <a:bodyPr wrap="none">
            <a:spAutoFit/>
          </a:bodyPr>
          <a:lstStyle/>
          <a:p>
            <a:r>
              <a:rPr lang="en-IN" dirty="0">
                <a:solidFill>
                  <a:srgbClr val="C00000"/>
                </a:solidFill>
              </a:rPr>
              <a:t>Origin of Sound from the Oral Cavity-An Illustration</a:t>
            </a:r>
          </a:p>
        </p:txBody>
      </p:sp>
      <p:sp>
        <p:nvSpPr>
          <p:cNvPr id="6" name="Rectangle 5"/>
          <p:cNvSpPr/>
          <p:nvPr/>
        </p:nvSpPr>
        <p:spPr>
          <a:xfrm>
            <a:off x="328911" y="1232176"/>
            <a:ext cx="8670309" cy="1600438"/>
          </a:xfrm>
          <a:prstGeom prst="rect">
            <a:avLst/>
          </a:prstGeom>
        </p:spPr>
        <p:txBody>
          <a:bodyPr wrap="square">
            <a:spAutoFit/>
          </a:bodyPr>
          <a:lstStyle/>
          <a:p>
            <a:pPr marL="171450" indent="-171450" algn="just">
              <a:buFont typeface="Arial" pitchFamily="34" charset="0"/>
              <a:buChar char="•"/>
            </a:pPr>
            <a:r>
              <a:rPr lang="en-IN" dirty="0">
                <a:latin typeface="Times New Roman" pitchFamily="18" charset="0"/>
                <a:ea typeface="Cambria" pitchFamily="18" charset="0"/>
                <a:cs typeface="Times New Roman" pitchFamily="18" charset="0"/>
              </a:rPr>
              <a:t> In the earliest Indian traditions, </a:t>
            </a:r>
            <a:r>
              <a:rPr lang="en-IN" dirty="0" err="1" smtClean="0">
                <a:latin typeface="Times New Roman" pitchFamily="18" charset="0"/>
                <a:ea typeface="Cambria" pitchFamily="18" charset="0"/>
                <a:cs typeface="Times New Roman" pitchFamily="18" charset="0"/>
              </a:rPr>
              <a:t>Prätiśākhyas</a:t>
            </a:r>
            <a:r>
              <a:rPr lang="en-IN" dirty="0">
                <a:latin typeface="Times New Roman" pitchFamily="18" charset="0"/>
                <a:ea typeface="Cambria" pitchFamily="18" charset="0"/>
                <a:cs typeface="Times New Roman" pitchFamily="18" charset="0"/>
              </a:rPr>
              <a:t>, address the issue of how sounds are produced</a:t>
            </a:r>
            <a:r>
              <a:rPr lang="en-IN" dirty="0" smtClean="0">
                <a:latin typeface="Times New Roman" pitchFamily="18" charset="0"/>
                <a:ea typeface="Cambria" pitchFamily="18" charset="0"/>
                <a:cs typeface="Times New Roman" pitchFamily="18" charset="0"/>
              </a:rPr>
              <a:t>.</a:t>
            </a:r>
          </a:p>
          <a:p>
            <a:pPr marL="171450" indent="-171450" algn="just">
              <a:buFont typeface="Arial" pitchFamily="34" charset="0"/>
              <a:buChar char="•"/>
            </a:pPr>
            <a:r>
              <a:rPr lang="en-IN" dirty="0" err="1" smtClean="0">
                <a:latin typeface="Times New Roman" pitchFamily="18" charset="0"/>
                <a:ea typeface="Cambria" pitchFamily="18" charset="0"/>
                <a:cs typeface="Times New Roman" pitchFamily="18" charset="0"/>
              </a:rPr>
              <a:t>Rgveda-prätiśākhya</a:t>
            </a:r>
            <a:r>
              <a:rPr lang="en-IN" dirty="0" smtClean="0">
                <a:latin typeface="Times New Roman" pitchFamily="18" charset="0"/>
                <a:ea typeface="Cambria" pitchFamily="18" charset="0"/>
                <a:cs typeface="Times New Roman" pitchFamily="18" charset="0"/>
              </a:rPr>
              <a:t> </a:t>
            </a:r>
            <a:r>
              <a:rPr lang="en-IN" dirty="0">
                <a:latin typeface="Times New Roman" pitchFamily="18" charset="0"/>
                <a:ea typeface="Cambria" pitchFamily="18" charset="0"/>
                <a:cs typeface="Times New Roman" pitchFamily="18" charset="0"/>
              </a:rPr>
              <a:t>and the </a:t>
            </a:r>
            <a:r>
              <a:rPr lang="en-IN" dirty="0" err="1">
                <a:latin typeface="Times New Roman" pitchFamily="18" charset="0"/>
                <a:ea typeface="Cambria" pitchFamily="18" charset="0"/>
                <a:cs typeface="Times New Roman" pitchFamily="18" charset="0"/>
              </a:rPr>
              <a:t>Taittiriya-prātiśākhya</a:t>
            </a:r>
            <a:r>
              <a:rPr lang="en-IN" dirty="0">
                <a:latin typeface="Times New Roman" pitchFamily="18" charset="0"/>
                <a:ea typeface="Cambria" pitchFamily="18" charset="0"/>
                <a:cs typeface="Times New Roman" pitchFamily="18" charset="0"/>
              </a:rPr>
              <a:t> are the earliest works on the subject</a:t>
            </a:r>
            <a:r>
              <a:rPr lang="en-IN" dirty="0" smtClean="0">
                <a:latin typeface="Times New Roman" pitchFamily="18" charset="0"/>
                <a:ea typeface="Cambria" pitchFamily="18" charset="0"/>
                <a:cs typeface="Times New Roman" pitchFamily="18" charset="0"/>
              </a:rPr>
              <a:t>.</a:t>
            </a:r>
          </a:p>
          <a:p>
            <a:pPr marL="171450" indent="-171450" algn="just">
              <a:buFont typeface="Arial" pitchFamily="34" charset="0"/>
              <a:buChar char="•"/>
            </a:pPr>
            <a:r>
              <a:rPr lang="en-IN" dirty="0" smtClean="0">
                <a:latin typeface="Times New Roman" pitchFamily="18" charset="0"/>
                <a:ea typeface="Cambria" pitchFamily="18" charset="0"/>
                <a:cs typeface="Times New Roman" pitchFamily="18" charset="0"/>
              </a:rPr>
              <a:t>According </a:t>
            </a:r>
            <a:r>
              <a:rPr lang="en-IN" dirty="0">
                <a:latin typeface="Times New Roman" pitchFamily="18" charset="0"/>
                <a:ea typeface="Cambria" pitchFamily="18" charset="0"/>
                <a:cs typeface="Times New Roman" pitchFamily="18" charset="0"/>
              </a:rPr>
              <a:t>to these texts, the sound primarily arises at the junction of the throat and the chest due to the movement of the breath in the body and manifests in the oral cavity at different locations resulting in various sound </a:t>
            </a:r>
            <a:r>
              <a:rPr lang="en-IN" dirty="0" smtClean="0">
                <a:latin typeface="Times New Roman" pitchFamily="18" charset="0"/>
                <a:ea typeface="Cambria" pitchFamily="18" charset="0"/>
                <a:cs typeface="Times New Roman" pitchFamily="18" charset="0"/>
              </a:rPr>
              <a:t>patterns.</a:t>
            </a:r>
          </a:p>
          <a:p>
            <a:pPr marL="171450" indent="-171450" algn="just">
              <a:buFont typeface="Arial" pitchFamily="34" charset="0"/>
              <a:buChar char="•"/>
            </a:pPr>
            <a:r>
              <a:rPr lang="en-IN" dirty="0" smtClean="0">
                <a:latin typeface="Times New Roman" pitchFamily="18" charset="0"/>
                <a:ea typeface="Cambria" pitchFamily="18" charset="0"/>
                <a:cs typeface="Times New Roman" pitchFamily="18" charset="0"/>
              </a:rPr>
              <a:t>According </a:t>
            </a:r>
            <a:r>
              <a:rPr lang="en-IN" dirty="0">
                <a:latin typeface="Times New Roman" pitchFamily="18" charset="0"/>
                <a:ea typeface="Cambria" pitchFamily="18" charset="0"/>
                <a:cs typeface="Times New Roman" pitchFamily="18" charset="0"/>
              </a:rPr>
              <a:t>to </a:t>
            </a:r>
            <a:r>
              <a:rPr lang="en-IN" dirty="0" err="1">
                <a:latin typeface="Times New Roman" pitchFamily="18" charset="0"/>
                <a:ea typeface="Cambria" pitchFamily="18" charset="0"/>
                <a:cs typeface="Times New Roman" pitchFamily="18" charset="0"/>
              </a:rPr>
              <a:t>Pănini</a:t>
            </a:r>
            <a:r>
              <a:rPr lang="en-IN" dirty="0">
                <a:latin typeface="Times New Roman" pitchFamily="18" charset="0"/>
                <a:ea typeface="Cambria" pitchFamily="18" charset="0"/>
                <a:cs typeface="Times New Roman" pitchFamily="18" charset="0"/>
              </a:rPr>
              <a:t>, the origin of the sounds specific to the letters (</a:t>
            </a:r>
            <a:r>
              <a:rPr lang="en-IN" dirty="0" err="1">
                <a:latin typeface="Times New Roman" pitchFamily="18" charset="0"/>
                <a:ea typeface="Cambria" pitchFamily="18" charset="0"/>
                <a:cs typeface="Times New Roman" pitchFamily="18" charset="0"/>
              </a:rPr>
              <a:t>varņas</a:t>
            </a:r>
            <a:r>
              <a:rPr lang="en-IN" dirty="0">
                <a:latin typeface="Times New Roman" pitchFamily="18" charset="0"/>
                <a:ea typeface="Cambria" pitchFamily="18" charset="0"/>
                <a:cs typeface="Times New Roman" pitchFamily="18" charset="0"/>
              </a:rPr>
              <a:t>) in Sanskrit is related to many dimensions. First among them is the origin of the sound in the oral cavity. </a:t>
            </a:r>
            <a:endParaRPr lang="en-IN" dirty="0" smtClean="0">
              <a:latin typeface="Times New Roman" pitchFamily="18" charset="0"/>
              <a:ea typeface="Cambria" pitchFamily="18" charset="0"/>
              <a:cs typeface="Times New Roman" pitchFamily="18" charset="0"/>
            </a:endParaRPr>
          </a:p>
          <a:p>
            <a:pPr marL="171450" indent="-171450" algn="just">
              <a:buFont typeface="Arial" pitchFamily="34" charset="0"/>
              <a:buChar char="•"/>
            </a:pPr>
            <a:r>
              <a:rPr lang="en-IN" dirty="0" smtClean="0">
                <a:latin typeface="Times New Roman" pitchFamily="18" charset="0"/>
                <a:ea typeface="Cambria" pitchFamily="18" charset="0"/>
                <a:cs typeface="Times New Roman" pitchFamily="18" charset="0"/>
              </a:rPr>
              <a:t>Figure illustrates </a:t>
            </a:r>
            <a:r>
              <a:rPr lang="en-IN" dirty="0">
                <a:latin typeface="Times New Roman" pitchFamily="18" charset="0"/>
                <a:ea typeface="Cambria" pitchFamily="18" charset="0"/>
                <a:cs typeface="Times New Roman" pitchFamily="18" charset="0"/>
              </a:rPr>
              <a:t>this pictorially. </a:t>
            </a:r>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18</a:t>
            </a:fld>
            <a:endParaRPr lang="en"/>
          </a:p>
        </p:txBody>
      </p:sp>
    </p:spTree>
    <p:extLst>
      <p:ext uri="{BB962C8B-B14F-4D97-AF65-F5344CB8AC3E}">
        <p14:creationId xmlns:p14="http://schemas.microsoft.com/office/powerpoint/2010/main" xmlns="" val="14020894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95" y="839972"/>
            <a:ext cx="7833360" cy="605790"/>
          </a:xfrm>
        </p:spPr>
        <p:txBody>
          <a:bodyPr>
            <a:normAutofit/>
          </a:bodyPr>
          <a:lstStyle/>
          <a:p>
            <a:r>
              <a:rPr lang="en-IN" sz="1600" dirty="0" smtClean="0">
                <a:solidFill>
                  <a:srgbClr val="FF0000"/>
                </a:solidFill>
                <a:latin typeface="Times New Roman" pitchFamily="18" charset="0"/>
                <a:cs typeface="Times New Roman" pitchFamily="18" charset="0"/>
              </a:rPr>
              <a:t>PHONETICS </a:t>
            </a:r>
            <a:r>
              <a:rPr lang="en-IN" sz="1600" dirty="0">
                <a:solidFill>
                  <a:srgbClr val="FF0000"/>
                </a:solidFill>
                <a:latin typeface="Times New Roman" pitchFamily="18" charset="0"/>
                <a:cs typeface="Times New Roman" pitchFamily="18" charset="0"/>
              </a:rPr>
              <a:t>IN SANSKRIT</a:t>
            </a:r>
          </a:p>
        </p:txBody>
      </p:sp>
      <p:pic>
        <p:nvPicPr>
          <p:cNvPr id="8194" name="Picture 2"/>
          <p:cNvPicPr>
            <a:picLocks noGrp="1" noChangeAspect="1" noChangeArrowheads="1"/>
          </p:cNvPicPr>
          <p:nvPr>
            <p:ph idx="1"/>
          </p:nvPr>
        </p:nvPicPr>
        <p:blipFill>
          <a:blip r:embed="rId2">
            <a:duotone>
              <a:schemeClr val="accent5">
                <a:shade val="45000"/>
                <a:satMod val="135000"/>
              </a:schemeClr>
              <a:prstClr val="white"/>
            </a:duotone>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val="0"/>
              </a:ext>
            </a:extLst>
          </a:blip>
          <a:srcRect/>
          <a:stretch>
            <a:fillRect/>
          </a:stretch>
        </p:blipFill>
        <p:spPr bwMode="auto">
          <a:xfrm>
            <a:off x="1324462" y="1527535"/>
            <a:ext cx="6430936" cy="33588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19</a:t>
            </a:fld>
            <a:endParaRPr lang="en"/>
          </a:p>
        </p:txBody>
      </p:sp>
    </p:spTree>
    <p:extLst>
      <p:ext uri="{BB962C8B-B14F-4D97-AF65-F5344CB8AC3E}">
        <p14:creationId xmlns:p14="http://schemas.microsoft.com/office/powerpoint/2010/main" xmlns="" val="38846865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smtClean="0">
                <a:solidFill>
                  <a:srgbClr val="FF0000"/>
                </a:solidFill>
              </a:rPr>
              <a:t>Unit 2</a:t>
            </a:r>
            <a:endParaRPr lang="en-IN" dirty="0">
              <a:solidFill>
                <a:srgbClr val="FF0000"/>
              </a:solidFill>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a:t>
            </a:fld>
            <a:endParaRPr lang="en"/>
          </a:p>
        </p:txBody>
      </p:sp>
    </p:spTree>
    <p:extLst>
      <p:ext uri="{BB962C8B-B14F-4D97-AF65-F5344CB8AC3E}">
        <p14:creationId xmlns:p14="http://schemas.microsoft.com/office/powerpoint/2010/main" xmlns="" val="38401650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837" y="1010093"/>
            <a:ext cx="7833360" cy="605790"/>
          </a:xfrm>
        </p:spPr>
        <p:txBody>
          <a:bodyPr>
            <a:normAutofit/>
          </a:bodyPr>
          <a:lstStyle/>
          <a:p>
            <a:r>
              <a:rPr lang="en-IN" sz="2000" dirty="0" smtClean="0">
                <a:solidFill>
                  <a:srgbClr val="FF0000"/>
                </a:solidFill>
                <a:latin typeface="Times New Roman" pitchFamily="18" charset="0"/>
                <a:cs typeface="Times New Roman" pitchFamily="18" charset="0"/>
              </a:rPr>
              <a:t>PHONETICS </a:t>
            </a:r>
            <a:r>
              <a:rPr lang="en-IN" sz="2000" dirty="0">
                <a:solidFill>
                  <a:srgbClr val="FF0000"/>
                </a:solidFill>
                <a:latin typeface="Times New Roman" pitchFamily="18" charset="0"/>
                <a:cs typeface="Times New Roman" pitchFamily="18" charset="0"/>
              </a:rPr>
              <a:t>IN SANSKRIT</a:t>
            </a:r>
          </a:p>
        </p:txBody>
      </p:sp>
      <p:sp>
        <p:nvSpPr>
          <p:cNvPr id="3" name="Content Placeholder 2"/>
          <p:cNvSpPr>
            <a:spLocks noGrp="1"/>
          </p:cNvSpPr>
          <p:nvPr>
            <p:ph idx="1"/>
          </p:nvPr>
        </p:nvSpPr>
        <p:spPr>
          <a:xfrm>
            <a:off x="382772" y="2020186"/>
            <a:ext cx="8229600" cy="2892056"/>
          </a:xfrm>
        </p:spPr>
        <p:txBody>
          <a:bodyPr>
            <a:normAutofit/>
          </a:bodyPr>
          <a:lstStyle/>
          <a:p>
            <a:pPr marL="0" indent="0">
              <a:buNone/>
            </a:pPr>
            <a:r>
              <a:rPr lang="en-IN" sz="1600" dirty="0">
                <a:solidFill>
                  <a:srgbClr val="FF0000"/>
                </a:solidFill>
                <a:latin typeface="Times New Roman" pitchFamily="18" charset="0"/>
                <a:cs typeface="Times New Roman" pitchFamily="18" charset="0"/>
              </a:rPr>
              <a:t>Four Levels of </a:t>
            </a:r>
            <a:r>
              <a:rPr lang="en-IN" sz="1600" dirty="0" err="1">
                <a:solidFill>
                  <a:srgbClr val="FF0000"/>
                </a:solidFill>
                <a:latin typeface="Times New Roman" pitchFamily="18" charset="0"/>
                <a:cs typeface="Times New Roman" pitchFamily="18" charset="0"/>
              </a:rPr>
              <a:t>Vāk</a:t>
            </a:r>
            <a:r>
              <a:rPr lang="en-IN" sz="1600" dirty="0">
                <a:solidFill>
                  <a:srgbClr val="FF0000"/>
                </a:solidFill>
                <a:latin typeface="Times New Roman" pitchFamily="18" charset="0"/>
                <a:cs typeface="Times New Roman" pitchFamily="18" charset="0"/>
              </a:rPr>
              <a:t> (</a:t>
            </a:r>
            <a:r>
              <a:rPr lang="en-IN" sz="1600" dirty="0" smtClean="0">
                <a:solidFill>
                  <a:srgbClr val="FF0000"/>
                </a:solidFill>
                <a:latin typeface="Times New Roman" pitchFamily="18" charset="0"/>
                <a:cs typeface="Times New Roman" pitchFamily="18" charset="0"/>
              </a:rPr>
              <a:t>Speech).</a:t>
            </a:r>
          </a:p>
          <a:p>
            <a:r>
              <a:rPr lang="en-IN" sz="1600" dirty="0" smtClean="0">
                <a:latin typeface="Times New Roman" pitchFamily="18" charset="0"/>
                <a:cs typeface="Times New Roman" pitchFamily="18" charset="0"/>
              </a:rPr>
              <a:t>Speech </a:t>
            </a:r>
            <a:r>
              <a:rPr lang="en-IN" sz="1600" dirty="0">
                <a:latin typeface="Times New Roman" pitchFamily="18" charset="0"/>
                <a:cs typeface="Times New Roman" pitchFamily="18" charset="0"/>
              </a:rPr>
              <a:t>is measured in four levels; the wise who understand know them. Three remain hidden, and only the fourth is spoken by </a:t>
            </a:r>
            <a:r>
              <a:rPr lang="en-IN" sz="1600" dirty="0" smtClean="0">
                <a:latin typeface="Times New Roman" pitchFamily="18" charset="0"/>
                <a:cs typeface="Times New Roman" pitchFamily="18" charset="0"/>
              </a:rPr>
              <a:t>humans.</a:t>
            </a:r>
          </a:p>
          <a:p>
            <a:r>
              <a:rPr lang="en-IN" sz="1600" dirty="0">
                <a:latin typeface="Times New Roman" pitchFamily="18" charset="0"/>
                <a:cs typeface="Times New Roman" pitchFamily="18" charset="0"/>
              </a:rPr>
              <a:t>This verse is a direct reference to the </a:t>
            </a:r>
            <a:r>
              <a:rPr lang="en-IN" sz="1600" b="1" dirty="0">
                <a:latin typeface="Times New Roman" pitchFamily="18" charset="0"/>
                <a:cs typeface="Times New Roman" pitchFamily="18" charset="0"/>
              </a:rPr>
              <a:t>four levels of speech</a:t>
            </a:r>
            <a:r>
              <a:rPr lang="en-IN" sz="1600" dirty="0">
                <a:latin typeface="Times New Roman" pitchFamily="18" charset="0"/>
                <a:cs typeface="Times New Roman" pitchFamily="18" charset="0"/>
              </a:rPr>
              <a:t> (</a:t>
            </a:r>
            <a:r>
              <a:rPr lang="en-IN" sz="1600" i="1" dirty="0" err="1">
                <a:latin typeface="Times New Roman" pitchFamily="18" charset="0"/>
                <a:cs typeface="Times New Roman" pitchFamily="18" charset="0"/>
              </a:rPr>
              <a:t>Parā</a:t>
            </a:r>
            <a:r>
              <a:rPr lang="en-IN" sz="1600" i="1" dirty="0">
                <a:latin typeface="Times New Roman" pitchFamily="18" charset="0"/>
                <a:cs typeface="Times New Roman" pitchFamily="18" charset="0"/>
              </a:rPr>
              <a:t>, </a:t>
            </a:r>
            <a:r>
              <a:rPr lang="en-IN" sz="1600" i="1" dirty="0" err="1">
                <a:latin typeface="Times New Roman" pitchFamily="18" charset="0"/>
                <a:cs typeface="Times New Roman" pitchFamily="18" charset="0"/>
              </a:rPr>
              <a:t>Pashyanti</a:t>
            </a:r>
            <a:r>
              <a:rPr lang="en-IN" sz="1600" i="1" dirty="0">
                <a:latin typeface="Times New Roman" pitchFamily="18" charset="0"/>
                <a:cs typeface="Times New Roman" pitchFamily="18" charset="0"/>
              </a:rPr>
              <a:t>, </a:t>
            </a:r>
            <a:r>
              <a:rPr lang="en-IN" sz="1600" i="1" dirty="0" err="1">
                <a:latin typeface="Times New Roman" pitchFamily="18" charset="0"/>
                <a:cs typeface="Times New Roman" pitchFamily="18" charset="0"/>
              </a:rPr>
              <a:t>Madhyamā</a:t>
            </a:r>
            <a:r>
              <a:rPr lang="en-IN" sz="1600" i="1" dirty="0">
                <a:latin typeface="Times New Roman" pitchFamily="18" charset="0"/>
                <a:cs typeface="Times New Roman" pitchFamily="18" charset="0"/>
              </a:rPr>
              <a:t>, </a:t>
            </a:r>
            <a:r>
              <a:rPr lang="en-IN" sz="1600" i="1" dirty="0" err="1">
                <a:latin typeface="Times New Roman" pitchFamily="18" charset="0"/>
                <a:cs typeface="Times New Roman" pitchFamily="18" charset="0"/>
              </a:rPr>
              <a:t>Vaikhari</a:t>
            </a:r>
            <a:r>
              <a:rPr lang="en-IN" sz="1600" dirty="0">
                <a:latin typeface="Times New Roman" pitchFamily="18" charset="0"/>
                <a:cs typeface="Times New Roman" pitchFamily="18" charset="0"/>
              </a:rPr>
              <a:t>) and emphasizes the depth of phonetics beyond just spoken words.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20</a:t>
            </a:fld>
            <a:endParaRPr lang="en"/>
          </a:p>
        </p:txBody>
      </p:sp>
    </p:spTree>
    <p:extLst>
      <p:ext uri="{BB962C8B-B14F-4D97-AF65-F5344CB8AC3E}">
        <p14:creationId xmlns:p14="http://schemas.microsoft.com/office/powerpoint/2010/main" xmlns="" val="41440078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8409" y="744279"/>
            <a:ext cx="7833360" cy="605790"/>
          </a:xfrm>
        </p:spPr>
        <p:txBody>
          <a:bodyPr>
            <a:normAutofit/>
          </a:bodyPr>
          <a:lstStyle/>
          <a:p>
            <a:r>
              <a:rPr lang="en-IN" sz="1800" dirty="0" smtClean="0">
                <a:solidFill>
                  <a:srgbClr val="FF0000"/>
                </a:solidFill>
                <a:latin typeface="Times New Roman" pitchFamily="18" charset="0"/>
                <a:cs typeface="Times New Roman" pitchFamily="18" charset="0"/>
              </a:rPr>
              <a:t>PHONETICS </a:t>
            </a:r>
            <a:r>
              <a:rPr lang="en-IN" sz="1800" dirty="0">
                <a:solidFill>
                  <a:srgbClr val="FF0000"/>
                </a:solidFill>
                <a:latin typeface="Times New Roman" pitchFamily="18" charset="0"/>
                <a:cs typeface="Times New Roman" pitchFamily="18" charset="0"/>
              </a:rPr>
              <a:t>IN SANSKRIT</a:t>
            </a:r>
          </a:p>
        </p:txBody>
      </p:sp>
      <p:sp>
        <p:nvSpPr>
          <p:cNvPr id="3" name="Content Placeholder 2"/>
          <p:cNvSpPr>
            <a:spLocks noGrp="1"/>
          </p:cNvSpPr>
          <p:nvPr>
            <p:ph idx="1"/>
          </p:nvPr>
        </p:nvSpPr>
        <p:spPr>
          <a:xfrm>
            <a:off x="382773" y="1562986"/>
            <a:ext cx="8304028" cy="3519554"/>
          </a:xfrm>
        </p:spPr>
        <p:txBody>
          <a:bodyPr>
            <a:normAutofit/>
          </a:bodyPr>
          <a:lstStyle/>
          <a:p>
            <a:pPr marL="0" indent="0">
              <a:buNone/>
            </a:pPr>
            <a:r>
              <a:rPr lang="en-IN" sz="1600" dirty="0">
                <a:solidFill>
                  <a:srgbClr val="FF0000"/>
                </a:solidFill>
                <a:latin typeface="Times New Roman" pitchFamily="18" charset="0"/>
                <a:cs typeface="Times New Roman" pitchFamily="18" charset="0"/>
              </a:rPr>
              <a:t>Four Levels of </a:t>
            </a:r>
            <a:r>
              <a:rPr lang="en-IN" sz="1600" dirty="0" err="1">
                <a:solidFill>
                  <a:srgbClr val="FF0000"/>
                </a:solidFill>
                <a:latin typeface="Times New Roman" pitchFamily="18" charset="0"/>
                <a:cs typeface="Times New Roman" pitchFamily="18" charset="0"/>
              </a:rPr>
              <a:t>Vāk</a:t>
            </a:r>
            <a:r>
              <a:rPr lang="en-IN" sz="1600" dirty="0">
                <a:solidFill>
                  <a:srgbClr val="FF0000"/>
                </a:solidFill>
                <a:latin typeface="Times New Roman" pitchFamily="18" charset="0"/>
                <a:cs typeface="Times New Roman" pitchFamily="18" charset="0"/>
              </a:rPr>
              <a:t> (</a:t>
            </a:r>
            <a:r>
              <a:rPr lang="en-IN" sz="1600" dirty="0" smtClean="0">
                <a:solidFill>
                  <a:srgbClr val="FF0000"/>
                </a:solidFill>
                <a:latin typeface="Times New Roman" pitchFamily="18" charset="0"/>
                <a:cs typeface="Times New Roman" pitchFamily="18" charset="0"/>
              </a:rPr>
              <a:t>Speech).</a:t>
            </a:r>
          </a:p>
          <a:p>
            <a:r>
              <a:rPr lang="en-IN" sz="1600" dirty="0" smtClean="0">
                <a:latin typeface="Times New Roman" pitchFamily="18" charset="0"/>
                <a:cs typeface="Times New Roman" pitchFamily="18" charset="0"/>
              </a:rPr>
              <a:t>These stages represent different levels of expression, from the most subtle to the most gross (manifested) form:</a:t>
            </a:r>
          </a:p>
          <a:p>
            <a:r>
              <a:rPr lang="en-IN" sz="1600" b="1" dirty="0" err="1" smtClean="0">
                <a:latin typeface="Times New Roman" pitchFamily="18" charset="0"/>
                <a:cs typeface="Times New Roman" pitchFamily="18" charset="0"/>
              </a:rPr>
              <a:t>Parā</a:t>
            </a:r>
            <a:r>
              <a:rPr lang="en-IN" sz="1600" b="1" dirty="0" smtClean="0">
                <a:latin typeface="Times New Roman" pitchFamily="18" charset="0"/>
                <a:cs typeface="Times New Roman" pitchFamily="18" charset="0"/>
              </a:rPr>
              <a:t> (</a:t>
            </a:r>
            <a:r>
              <a:rPr lang="en-IN" sz="1600" b="1" dirty="0" err="1" smtClean="0">
                <a:latin typeface="Times New Roman" pitchFamily="18" charset="0"/>
                <a:cs typeface="Times New Roman" pitchFamily="18" charset="0"/>
              </a:rPr>
              <a:t>परा</a:t>
            </a:r>
            <a:r>
              <a:rPr lang="en-IN" sz="1600" b="1" dirty="0" smtClean="0">
                <a:latin typeface="Times New Roman" pitchFamily="18" charset="0"/>
                <a:cs typeface="Times New Roman" pitchFamily="18" charset="0"/>
              </a:rPr>
              <a:t>) – The Transcendental Speech</a:t>
            </a:r>
            <a:endParaRPr lang="en-IN" sz="1600" dirty="0" smtClean="0">
              <a:latin typeface="Times New Roman" pitchFamily="18" charset="0"/>
              <a:cs typeface="Times New Roman" pitchFamily="18" charset="0"/>
            </a:endParaRPr>
          </a:p>
          <a:p>
            <a:r>
              <a:rPr lang="en-IN" sz="1600" b="1" dirty="0" err="1" smtClean="0">
                <a:latin typeface="Times New Roman" pitchFamily="18" charset="0"/>
                <a:cs typeface="Times New Roman" pitchFamily="18" charset="0"/>
              </a:rPr>
              <a:t>Pashyanti</a:t>
            </a:r>
            <a:r>
              <a:rPr lang="en-IN" sz="1600" b="1" dirty="0" smtClean="0">
                <a:latin typeface="Times New Roman" pitchFamily="18" charset="0"/>
                <a:cs typeface="Times New Roman" pitchFamily="18" charset="0"/>
              </a:rPr>
              <a:t> (</a:t>
            </a:r>
            <a:r>
              <a:rPr lang="en-IN" sz="1600" b="1" dirty="0" err="1" smtClean="0">
                <a:latin typeface="Times New Roman" pitchFamily="18" charset="0"/>
                <a:cs typeface="Times New Roman" pitchFamily="18" charset="0"/>
              </a:rPr>
              <a:t>पश्यन्ती</a:t>
            </a:r>
            <a:r>
              <a:rPr lang="en-IN" sz="1600" b="1" dirty="0" smtClean="0">
                <a:latin typeface="Times New Roman" pitchFamily="18" charset="0"/>
                <a:cs typeface="Times New Roman" pitchFamily="18" charset="0"/>
              </a:rPr>
              <a:t>) – The Visionary Speech</a:t>
            </a:r>
            <a:endParaRPr lang="en-IN" sz="1600" dirty="0" smtClean="0">
              <a:latin typeface="Times New Roman" pitchFamily="18" charset="0"/>
              <a:cs typeface="Times New Roman" pitchFamily="18" charset="0"/>
            </a:endParaRPr>
          </a:p>
          <a:p>
            <a:r>
              <a:rPr lang="en-IN" sz="1600" b="1" dirty="0" err="1" smtClean="0">
                <a:latin typeface="Times New Roman" pitchFamily="18" charset="0"/>
                <a:cs typeface="Times New Roman" pitchFamily="18" charset="0"/>
              </a:rPr>
              <a:t>Madhyama</a:t>
            </a:r>
            <a:r>
              <a:rPr lang="en-IN" sz="1600" b="1" dirty="0" smtClean="0">
                <a:latin typeface="Times New Roman" pitchFamily="18" charset="0"/>
                <a:cs typeface="Times New Roman" pitchFamily="18" charset="0"/>
              </a:rPr>
              <a:t> </a:t>
            </a:r>
            <a:r>
              <a:rPr lang="en-IN" sz="1600" b="1" dirty="0">
                <a:latin typeface="Times New Roman" pitchFamily="18" charset="0"/>
                <a:cs typeface="Times New Roman" pitchFamily="18" charset="0"/>
              </a:rPr>
              <a:t>(</a:t>
            </a:r>
            <a:r>
              <a:rPr lang="en-IN" sz="1600" b="1" dirty="0" err="1">
                <a:latin typeface="Times New Roman" pitchFamily="18" charset="0"/>
                <a:cs typeface="Times New Roman" pitchFamily="18" charset="0"/>
              </a:rPr>
              <a:t>मध्यम</a:t>
            </a:r>
            <a:r>
              <a:rPr lang="en-IN" sz="1600" b="1" dirty="0">
                <a:latin typeface="Times New Roman" pitchFamily="18" charset="0"/>
                <a:cs typeface="Times New Roman" pitchFamily="18" charset="0"/>
              </a:rPr>
              <a:t>) – The Mental Speech</a:t>
            </a:r>
            <a:endParaRPr lang="en-IN" sz="1600" dirty="0">
              <a:latin typeface="Times New Roman" pitchFamily="18" charset="0"/>
              <a:cs typeface="Times New Roman" pitchFamily="18" charset="0"/>
            </a:endParaRPr>
          </a:p>
          <a:p>
            <a:r>
              <a:rPr lang="en-IN" sz="1600" b="1" dirty="0" err="1" smtClean="0">
                <a:latin typeface="Times New Roman" pitchFamily="18" charset="0"/>
                <a:cs typeface="Times New Roman" pitchFamily="18" charset="0"/>
              </a:rPr>
              <a:t>Vaikhari</a:t>
            </a:r>
            <a:r>
              <a:rPr lang="en-IN" sz="1600" b="1" dirty="0" smtClean="0">
                <a:latin typeface="Times New Roman" pitchFamily="18" charset="0"/>
                <a:cs typeface="Times New Roman" pitchFamily="18" charset="0"/>
              </a:rPr>
              <a:t> </a:t>
            </a:r>
            <a:r>
              <a:rPr lang="en-IN" sz="1600" b="1" dirty="0">
                <a:latin typeface="Times New Roman" pitchFamily="18" charset="0"/>
                <a:cs typeface="Times New Roman" pitchFamily="18" charset="0"/>
              </a:rPr>
              <a:t>(</a:t>
            </a:r>
            <a:r>
              <a:rPr lang="en-IN" sz="1600" b="1" dirty="0" err="1">
                <a:latin typeface="Times New Roman" pitchFamily="18" charset="0"/>
                <a:cs typeface="Times New Roman" pitchFamily="18" charset="0"/>
              </a:rPr>
              <a:t>वैखरी</a:t>
            </a:r>
            <a:r>
              <a:rPr lang="en-IN" sz="1600" b="1" dirty="0">
                <a:latin typeface="Times New Roman" pitchFamily="18" charset="0"/>
                <a:cs typeface="Times New Roman" pitchFamily="18" charset="0"/>
              </a:rPr>
              <a:t>) – The Audible Speech</a:t>
            </a:r>
            <a:endParaRPr lang="en-IN" sz="1600" dirty="0">
              <a:latin typeface="Times New Roman" pitchFamily="18" charset="0"/>
              <a:cs typeface="Times New Roman" pitchFamily="18" charset="0"/>
            </a:endParaRPr>
          </a:p>
          <a:p>
            <a:r>
              <a:rPr lang="en-IN" sz="1600" dirty="0" smtClean="0">
                <a:latin typeface="Times New Roman" pitchFamily="18" charset="0"/>
                <a:cs typeface="Times New Roman" pitchFamily="18" charset="0"/>
              </a:rPr>
              <a:t>These </a:t>
            </a:r>
            <a:r>
              <a:rPr lang="en-IN" sz="1600" dirty="0">
                <a:latin typeface="Times New Roman" pitchFamily="18" charset="0"/>
                <a:cs typeface="Times New Roman" pitchFamily="18" charset="0"/>
              </a:rPr>
              <a:t>stages reflect the journey of speech from pure consciousness to external expression and are deeply connected to spiritual practices like </a:t>
            </a:r>
            <a:r>
              <a:rPr lang="en-IN" sz="1600" b="1" dirty="0">
                <a:latin typeface="Times New Roman" pitchFamily="18" charset="0"/>
                <a:cs typeface="Times New Roman" pitchFamily="18" charset="0"/>
              </a:rPr>
              <a:t>mantra recitation, meditation, and self-awareness</a:t>
            </a:r>
            <a:r>
              <a:rPr lang="en-IN" sz="1600" dirty="0">
                <a:latin typeface="Times New Roman" pitchFamily="18" charset="0"/>
                <a:cs typeface="Times New Roman" pitchFamily="18" charset="0"/>
              </a:rPr>
              <a:t>.</a:t>
            </a:r>
          </a:p>
          <a:p>
            <a:endParaRPr lang="en-IN"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21</a:t>
            </a:fld>
            <a:endParaRPr lang="en"/>
          </a:p>
        </p:txBody>
      </p:sp>
    </p:spTree>
    <p:extLst>
      <p:ext uri="{BB962C8B-B14F-4D97-AF65-F5344CB8AC3E}">
        <p14:creationId xmlns:p14="http://schemas.microsoft.com/office/powerpoint/2010/main" xmlns="" val="29426842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0306" y="893135"/>
            <a:ext cx="7833360" cy="605790"/>
          </a:xfrm>
        </p:spPr>
        <p:txBody>
          <a:bodyPr>
            <a:normAutofit/>
          </a:bodyPr>
          <a:lstStyle/>
          <a:p>
            <a:r>
              <a:rPr lang="en-IN" sz="1600" dirty="0" smtClean="0">
                <a:solidFill>
                  <a:srgbClr val="FF0000"/>
                </a:solidFill>
                <a:latin typeface="Times New Roman" pitchFamily="18" charset="0"/>
                <a:cs typeface="Times New Roman" pitchFamily="18" charset="0"/>
              </a:rPr>
              <a:t>PHONETICS </a:t>
            </a:r>
            <a:r>
              <a:rPr lang="en-IN" sz="1600" dirty="0">
                <a:solidFill>
                  <a:srgbClr val="FF0000"/>
                </a:solidFill>
                <a:latin typeface="Times New Roman" pitchFamily="18" charset="0"/>
                <a:cs typeface="Times New Roman" pitchFamily="18" charset="0"/>
              </a:rPr>
              <a:t>IN SANSKRIT</a:t>
            </a:r>
          </a:p>
        </p:txBody>
      </p:sp>
      <p:sp>
        <p:nvSpPr>
          <p:cNvPr id="3" name="Content Placeholder 2"/>
          <p:cNvSpPr>
            <a:spLocks noGrp="1"/>
          </p:cNvSpPr>
          <p:nvPr>
            <p:ph idx="1"/>
          </p:nvPr>
        </p:nvSpPr>
        <p:spPr>
          <a:xfrm>
            <a:off x="308344" y="1616149"/>
            <a:ext cx="8399721" cy="3094252"/>
          </a:xfrm>
        </p:spPr>
        <p:txBody>
          <a:bodyPr>
            <a:normAutofit lnSpcReduction="10000"/>
          </a:bodyPr>
          <a:lstStyle/>
          <a:p>
            <a:pPr marL="0" indent="0">
              <a:buNone/>
            </a:pPr>
            <a:r>
              <a:rPr lang="en-IN" sz="1600" dirty="0">
                <a:solidFill>
                  <a:srgbClr val="FF0000"/>
                </a:solidFill>
                <a:latin typeface="Times New Roman" pitchFamily="18" charset="0"/>
                <a:cs typeface="Times New Roman" pitchFamily="18" charset="0"/>
              </a:rPr>
              <a:t>Four Levels of </a:t>
            </a:r>
            <a:r>
              <a:rPr lang="en-IN" sz="1600" dirty="0" err="1">
                <a:solidFill>
                  <a:srgbClr val="FF0000"/>
                </a:solidFill>
                <a:latin typeface="Times New Roman" pitchFamily="18" charset="0"/>
                <a:cs typeface="Times New Roman" pitchFamily="18" charset="0"/>
              </a:rPr>
              <a:t>Vāk</a:t>
            </a:r>
            <a:r>
              <a:rPr lang="en-IN" sz="1600" dirty="0">
                <a:solidFill>
                  <a:srgbClr val="FF0000"/>
                </a:solidFill>
                <a:latin typeface="Times New Roman" pitchFamily="18" charset="0"/>
                <a:cs typeface="Times New Roman" pitchFamily="18" charset="0"/>
              </a:rPr>
              <a:t> (</a:t>
            </a:r>
            <a:r>
              <a:rPr lang="en-IN" sz="1600" dirty="0" smtClean="0">
                <a:solidFill>
                  <a:srgbClr val="FF0000"/>
                </a:solidFill>
                <a:latin typeface="Times New Roman" pitchFamily="18" charset="0"/>
                <a:cs typeface="Times New Roman" pitchFamily="18" charset="0"/>
              </a:rPr>
              <a:t>Speech).</a:t>
            </a:r>
          </a:p>
          <a:p>
            <a:r>
              <a:rPr lang="en-IN" sz="1600" dirty="0" smtClean="0">
                <a:latin typeface="Times New Roman" pitchFamily="18" charset="0"/>
                <a:cs typeface="Times New Roman" pitchFamily="18" charset="0"/>
              </a:rPr>
              <a:t>These </a:t>
            </a:r>
            <a:r>
              <a:rPr lang="en-IN" sz="1600" dirty="0">
                <a:latin typeface="Times New Roman" pitchFamily="18" charset="0"/>
                <a:cs typeface="Times New Roman" pitchFamily="18" charset="0"/>
              </a:rPr>
              <a:t>stages represent different levels of expression, from the most subtle to the most gross (manifested) form:</a:t>
            </a:r>
          </a:p>
          <a:p>
            <a:r>
              <a:rPr lang="en-IN" sz="1600" b="1" dirty="0" err="1">
                <a:latin typeface="Times New Roman" pitchFamily="18" charset="0"/>
                <a:cs typeface="Times New Roman" pitchFamily="18" charset="0"/>
              </a:rPr>
              <a:t>Parā</a:t>
            </a:r>
            <a:r>
              <a:rPr lang="en-IN" sz="1600" b="1" dirty="0">
                <a:latin typeface="Times New Roman" pitchFamily="18" charset="0"/>
                <a:cs typeface="Times New Roman" pitchFamily="18" charset="0"/>
              </a:rPr>
              <a:t> (</a:t>
            </a:r>
            <a:r>
              <a:rPr lang="en-IN" sz="1600" b="1" dirty="0" err="1">
                <a:latin typeface="Times New Roman" pitchFamily="18" charset="0"/>
                <a:cs typeface="Times New Roman" pitchFamily="18" charset="0"/>
              </a:rPr>
              <a:t>परा</a:t>
            </a:r>
            <a:r>
              <a:rPr lang="en-IN" sz="1600" b="1" dirty="0">
                <a:latin typeface="Times New Roman" pitchFamily="18" charset="0"/>
                <a:cs typeface="Times New Roman" pitchFamily="18" charset="0"/>
              </a:rPr>
              <a:t>) – The Transcendental Speech</a:t>
            </a:r>
            <a:endParaRPr lang="en-IN" sz="1600" dirty="0">
              <a:latin typeface="Times New Roman" pitchFamily="18" charset="0"/>
              <a:cs typeface="Times New Roman" pitchFamily="18" charset="0"/>
            </a:endParaRPr>
          </a:p>
          <a:p>
            <a:pPr lvl="1"/>
            <a:r>
              <a:rPr lang="en-IN" sz="1600" dirty="0">
                <a:latin typeface="Times New Roman" pitchFamily="18" charset="0"/>
                <a:cs typeface="Times New Roman" pitchFamily="18" charset="0"/>
              </a:rPr>
              <a:t>This is the most subtle, </a:t>
            </a:r>
            <a:r>
              <a:rPr lang="en-IN" sz="1600" dirty="0" err="1">
                <a:latin typeface="Times New Roman" pitchFamily="18" charset="0"/>
                <a:cs typeface="Times New Roman" pitchFamily="18" charset="0"/>
              </a:rPr>
              <a:t>unmanifested</a:t>
            </a:r>
            <a:r>
              <a:rPr lang="en-IN" sz="1600" dirty="0">
                <a:latin typeface="Times New Roman" pitchFamily="18" charset="0"/>
                <a:cs typeface="Times New Roman" pitchFamily="18" charset="0"/>
              </a:rPr>
              <a:t>, and supreme form of speech.</a:t>
            </a:r>
          </a:p>
          <a:p>
            <a:pPr lvl="1"/>
            <a:r>
              <a:rPr lang="en-IN" sz="1600" dirty="0">
                <a:latin typeface="Times New Roman" pitchFamily="18" charset="0"/>
                <a:cs typeface="Times New Roman" pitchFamily="18" charset="0"/>
              </a:rPr>
              <a:t>It exists in the form of pure consciousness and is beyond words and thought.</a:t>
            </a:r>
          </a:p>
          <a:p>
            <a:pPr lvl="1"/>
            <a:r>
              <a:rPr lang="en-IN" sz="1600" dirty="0">
                <a:latin typeface="Times New Roman" pitchFamily="18" charset="0"/>
                <a:cs typeface="Times New Roman" pitchFamily="18" charset="0"/>
              </a:rPr>
              <a:t>It is associated with the </a:t>
            </a:r>
            <a:r>
              <a:rPr lang="en-IN" sz="1600" b="1" dirty="0" err="1">
                <a:latin typeface="Times New Roman" pitchFamily="18" charset="0"/>
                <a:cs typeface="Times New Roman" pitchFamily="18" charset="0"/>
              </a:rPr>
              <a:t>Kundalini</a:t>
            </a:r>
            <a:r>
              <a:rPr lang="en-IN" sz="1600" b="1" dirty="0">
                <a:latin typeface="Times New Roman" pitchFamily="18" charset="0"/>
                <a:cs typeface="Times New Roman" pitchFamily="18" charset="0"/>
              </a:rPr>
              <a:t> Shakti</a:t>
            </a:r>
            <a:r>
              <a:rPr lang="en-IN" sz="1600" dirty="0">
                <a:latin typeface="Times New Roman" pitchFamily="18" charset="0"/>
                <a:cs typeface="Times New Roman" pitchFamily="18" charset="0"/>
              </a:rPr>
              <a:t> at the </a:t>
            </a:r>
            <a:r>
              <a:rPr lang="en-IN" sz="1600" b="1" dirty="0" err="1">
                <a:latin typeface="Times New Roman" pitchFamily="18" charset="0"/>
                <a:cs typeface="Times New Roman" pitchFamily="18" charset="0"/>
              </a:rPr>
              <a:t>Muladhara</a:t>
            </a:r>
            <a:r>
              <a:rPr lang="en-IN" sz="1600" b="1" dirty="0">
                <a:latin typeface="Times New Roman" pitchFamily="18" charset="0"/>
                <a:cs typeface="Times New Roman" pitchFamily="18" charset="0"/>
              </a:rPr>
              <a:t> (Root) Chakra</a:t>
            </a:r>
            <a:r>
              <a:rPr lang="en-IN" sz="1600" dirty="0">
                <a:latin typeface="Times New Roman" pitchFamily="18" charset="0"/>
                <a:cs typeface="Times New Roman" pitchFamily="18" charset="0"/>
              </a:rPr>
              <a:t>.</a:t>
            </a:r>
          </a:p>
          <a:p>
            <a:r>
              <a:rPr lang="en-IN" sz="1600" b="1" dirty="0" err="1">
                <a:latin typeface="Times New Roman" pitchFamily="18" charset="0"/>
                <a:cs typeface="Times New Roman" pitchFamily="18" charset="0"/>
              </a:rPr>
              <a:t>Pashyanti</a:t>
            </a:r>
            <a:r>
              <a:rPr lang="en-IN" sz="1600" b="1" dirty="0">
                <a:latin typeface="Times New Roman" pitchFamily="18" charset="0"/>
                <a:cs typeface="Times New Roman" pitchFamily="18" charset="0"/>
              </a:rPr>
              <a:t> (</a:t>
            </a:r>
            <a:r>
              <a:rPr lang="en-IN" sz="1600" b="1" dirty="0" err="1">
                <a:latin typeface="Times New Roman" pitchFamily="18" charset="0"/>
                <a:cs typeface="Times New Roman" pitchFamily="18" charset="0"/>
              </a:rPr>
              <a:t>पश्यन्ती</a:t>
            </a:r>
            <a:r>
              <a:rPr lang="en-IN" sz="1600" b="1" dirty="0">
                <a:latin typeface="Times New Roman" pitchFamily="18" charset="0"/>
                <a:cs typeface="Times New Roman" pitchFamily="18" charset="0"/>
              </a:rPr>
              <a:t>) – The Visionary Speech</a:t>
            </a:r>
            <a:endParaRPr lang="en-IN" sz="1600" dirty="0">
              <a:latin typeface="Times New Roman" pitchFamily="18" charset="0"/>
              <a:cs typeface="Times New Roman" pitchFamily="18" charset="0"/>
            </a:endParaRPr>
          </a:p>
          <a:p>
            <a:pPr lvl="1"/>
            <a:r>
              <a:rPr lang="en-IN" sz="1600" dirty="0">
                <a:latin typeface="Times New Roman" pitchFamily="18" charset="0"/>
                <a:cs typeface="Times New Roman" pitchFamily="18" charset="0"/>
              </a:rPr>
              <a:t>This stage is more subtle than ordinary thought but begins to take form.</a:t>
            </a:r>
          </a:p>
          <a:p>
            <a:pPr lvl="1"/>
            <a:r>
              <a:rPr lang="en-IN" sz="1600" dirty="0">
                <a:latin typeface="Times New Roman" pitchFamily="18" charset="0"/>
                <a:cs typeface="Times New Roman" pitchFamily="18" charset="0"/>
              </a:rPr>
              <a:t>It is intuitive and beyond words but can be perceived internally as a deep insight.</a:t>
            </a:r>
          </a:p>
          <a:p>
            <a:pPr lvl="1"/>
            <a:r>
              <a:rPr lang="en-IN" sz="1600" dirty="0">
                <a:latin typeface="Times New Roman" pitchFamily="18" charset="0"/>
                <a:cs typeface="Times New Roman" pitchFamily="18" charset="0"/>
              </a:rPr>
              <a:t>It is linked to the </a:t>
            </a:r>
            <a:r>
              <a:rPr lang="en-IN" sz="1600" b="1" dirty="0" err="1">
                <a:latin typeface="Times New Roman" pitchFamily="18" charset="0"/>
                <a:cs typeface="Times New Roman" pitchFamily="18" charset="0"/>
              </a:rPr>
              <a:t>Manipura</a:t>
            </a:r>
            <a:r>
              <a:rPr lang="en-IN" sz="1600" b="1" dirty="0">
                <a:latin typeface="Times New Roman" pitchFamily="18" charset="0"/>
                <a:cs typeface="Times New Roman" pitchFamily="18" charset="0"/>
              </a:rPr>
              <a:t> (Solar Plexus) Chakra</a:t>
            </a:r>
            <a:r>
              <a:rPr lang="en-IN" sz="1600" dirty="0">
                <a:latin typeface="Times New Roman" pitchFamily="18" charset="0"/>
                <a:cs typeface="Times New Roman" pitchFamily="18" charset="0"/>
              </a:rPr>
              <a:t>.</a:t>
            </a:r>
          </a:p>
          <a:p>
            <a:pPr marL="0" indent="0">
              <a:buNone/>
            </a:pPr>
            <a:endParaRPr lang="en-IN"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22</a:t>
            </a:fld>
            <a:endParaRPr lang="en"/>
          </a:p>
        </p:txBody>
      </p:sp>
    </p:spTree>
    <p:extLst>
      <p:ext uri="{BB962C8B-B14F-4D97-AF65-F5344CB8AC3E}">
        <p14:creationId xmlns:p14="http://schemas.microsoft.com/office/powerpoint/2010/main" xmlns="" val="7118992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95" y="818707"/>
            <a:ext cx="7833360" cy="605790"/>
          </a:xfrm>
        </p:spPr>
        <p:txBody>
          <a:bodyPr>
            <a:normAutofit/>
          </a:bodyPr>
          <a:lstStyle/>
          <a:p>
            <a:r>
              <a:rPr lang="en-IN" sz="1600" dirty="0" smtClean="0">
                <a:solidFill>
                  <a:srgbClr val="FF0000"/>
                </a:solidFill>
                <a:latin typeface="Times New Roman" pitchFamily="18" charset="0"/>
                <a:cs typeface="Times New Roman" pitchFamily="18" charset="0"/>
              </a:rPr>
              <a:t>PHONETICS </a:t>
            </a:r>
            <a:r>
              <a:rPr lang="en-IN" sz="1600" dirty="0">
                <a:solidFill>
                  <a:srgbClr val="FF0000"/>
                </a:solidFill>
                <a:latin typeface="Times New Roman" pitchFamily="18" charset="0"/>
                <a:cs typeface="Times New Roman" pitchFamily="18" charset="0"/>
              </a:rPr>
              <a:t>IN SANSKRIT</a:t>
            </a:r>
          </a:p>
        </p:txBody>
      </p:sp>
      <p:sp>
        <p:nvSpPr>
          <p:cNvPr id="3" name="Content Placeholder 2"/>
          <p:cNvSpPr>
            <a:spLocks noGrp="1"/>
          </p:cNvSpPr>
          <p:nvPr>
            <p:ph idx="1"/>
          </p:nvPr>
        </p:nvSpPr>
        <p:spPr>
          <a:xfrm>
            <a:off x="435935" y="1477925"/>
            <a:ext cx="8229600" cy="3537984"/>
          </a:xfrm>
        </p:spPr>
        <p:txBody>
          <a:bodyPr>
            <a:normAutofit lnSpcReduction="10000"/>
          </a:bodyPr>
          <a:lstStyle/>
          <a:p>
            <a:pPr algn="just"/>
            <a:r>
              <a:rPr lang="en-IN" sz="1600" b="1" dirty="0" err="1" smtClean="0">
                <a:latin typeface="Times New Roman" pitchFamily="18" charset="0"/>
                <a:cs typeface="Times New Roman" pitchFamily="18" charset="0"/>
              </a:rPr>
              <a:t>Madhyama</a:t>
            </a:r>
            <a:r>
              <a:rPr lang="en-IN" sz="1600" b="1" dirty="0" smtClean="0">
                <a:latin typeface="Times New Roman" pitchFamily="18" charset="0"/>
                <a:cs typeface="Times New Roman" pitchFamily="18" charset="0"/>
              </a:rPr>
              <a:t> (</a:t>
            </a:r>
            <a:r>
              <a:rPr lang="en-IN" sz="1600" b="1" dirty="0" err="1" smtClean="0">
                <a:latin typeface="Times New Roman" pitchFamily="18" charset="0"/>
                <a:cs typeface="Times New Roman" pitchFamily="18" charset="0"/>
              </a:rPr>
              <a:t>मध्यम</a:t>
            </a:r>
            <a:r>
              <a:rPr lang="en-IN" sz="1600" b="1" dirty="0" smtClean="0">
                <a:latin typeface="Times New Roman" pitchFamily="18" charset="0"/>
                <a:cs typeface="Times New Roman" pitchFamily="18" charset="0"/>
              </a:rPr>
              <a:t>) – The Mental Speech</a:t>
            </a:r>
            <a:endParaRPr lang="en-IN" sz="1600" dirty="0" smtClean="0">
              <a:latin typeface="Times New Roman" pitchFamily="18" charset="0"/>
              <a:cs typeface="Times New Roman" pitchFamily="18" charset="0"/>
            </a:endParaRPr>
          </a:p>
          <a:p>
            <a:pPr lvl="1" algn="just"/>
            <a:r>
              <a:rPr lang="en-IN" sz="1600" dirty="0" smtClean="0">
                <a:latin typeface="Times New Roman" pitchFamily="18" charset="0"/>
                <a:cs typeface="Times New Roman" pitchFamily="18" charset="0"/>
              </a:rPr>
              <a:t>This </a:t>
            </a:r>
            <a:r>
              <a:rPr lang="en-IN" sz="1600" dirty="0">
                <a:latin typeface="Times New Roman" pitchFamily="18" charset="0"/>
                <a:cs typeface="Times New Roman" pitchFamily="18" charset="0"/>
              </a:rPr>
              <a:t>is the intermediate stage, where speech is formulated as thoughts before being spoken.</a:t>
            </a:r>
          </a:p>
          <a:p>
            <a:pPr lvl="1" algn="just"/>
            <a:r>
              <a:rPr lang="en-IN" sz="1600" dirty="0">
                <a:latin typeface="Times New Roman" pitchFamily="18" charset="0"/>
                <a:cs typeface="Times New Roman" pitchFamily="18" charset="0"/>
              </a:rPr>
              <a:t>It is mental and can exist without external sound (like inner speech or mental dialogue).</a:t>
            </a:r>
          </a:p>
          <a:p>
            <a:pPr lvl="1" algn="just"/>
            <a:r>
              <a:rPr lang="en-IN" sz="1600" dirty="0">
                <a:latin typeface="Times New Roman" pitchFamily="18" charset="0"/>
                <a:cs typeface="Times New Roman" pitchFamily="18" charset="0"/>
              </a:rPr>
              <a:t>It is associated with the </a:t>
            </a:r>
            <a:r>
              <a:rPr lang="en-IN" sz="1600" b="1" dirty="0" err="1">
                <a:latin typeface="Times New Roman" pitchFamily="18" charset="0"/>
                <a:cs typeface="Times New Roman" pitchFamily="18" charset="0"/>
              </a:rPr>
              <a:t>Anahata</a:t>
            </a:r>
            <a:r>
              <a:rPr lang="en-IN" sz="1600" b="1" dirty="0">
                <a:latin typeface="Times New Roman" pitchFamily="18" charset="0"/>
                <a:cs typeface="Times New Roman" pitchFamily="18" charset="0"/>
              </a:rPr>
              <a:t> (Heart) Chakra</a:t>
            </a:r>
            <a:r>
              <a:rPr lang="en-IN" sz="1600" dirty="0">
                <a:latin typeface="Times New Roman" pitchFamily="18" charset="0"/>
                <a:cs typeface="Times New Roman" pitchFamily="18" charset="0"/>
              </a:rPr>
              <a:t>.</a:t>
            </a:r>
          </a:p>
          <a:p>
            <a:pPr algn="just"/>
            <a:r>
              <a:rPr lang="en-IN" sz="1600" b="1" dirty="0" err="1">
                <a:latin typeface="Times New Roman" pitchFamily="18" charset="0"/>
                <a:cs typeface="Times New Roman" pitchFamily="18" charset="0"/>
              </a:rPr>
              <a:t>Vaikhari</a:t>
            </a:r>
            <a:r>
              <a:rPr lang="en-IN" sz="1600" b="1" dirty="0">
                <a:latin typeface="Times New Roman" pitchFamily="18" charset="0"/>
                <a:cs typeface="Times New Roman" pitchFamily="18" charset="0"/>
              </a:rPr>
              <a:t> (</a:t>
            </a:r>
            <a:r>
              <a:rPr lang="en-IN" sz="1600" b="1" dirty="0" err="1">
                <a:latin typeface="Times New Roman" pitchFamily="18" charset="0"/>
                <a:cs typeface="Times New Roman" pitchFamily="18" charset="0"/>
              </a:rPr>
              <a:t>वैखरी</a:t>
            </a:r>
            <a:r>
              <a:rPr lang="en-IN" sz="1600" b="1" dirty="0">
                <a:latin typeface="Times New Roman" pitchFamily="18" charset="0"/>
                <a:cs typeface="Times New Roman" pitchFamily="18" charset="0"/>
              </a:rPr>
              <a:t>) – The Audible Speech</a:t>
            </a:r>
            <a:endParaRPr lang="en-IN" sz="1600" dirty="0">
              <a:latin typeface="Times New Roman" pitchFamily="18" charset="0"/>
              <a:cs typeface="Times New Roman" pitchFamily="18" charset="0"/>
            </a:endParaRPr>
          </a:p>
          <a:p>
            <a:pPr lvl="1" algn="just"/>
            <a:r>
              <a:rPr lang="en-IN" sz="1600" dirty="0">
                <a:latin typeface="Times New Roman" pitchFamily="18" charset="0"/>
                <a:cs typeface="Times New Roman" pitchFamily="18" charset="0"/>
              </a:rPr>
              <a:t>This is the grossest, fully manifested stage where words are spoken aloud.</a:t>
            </a:r>
          </a:p>
          <a:p>
            <a:pPr lvl="1" algn="just"/>
            <a:r>
              <a:rPr lang="en-IN" sz="1600" dirty="0">
                <a:latin typeface="Times New Roman" pitchFamily="18" charset="0"/>
                <a:cs typeface="Times New Roman" pitchFamily="18" charset="0"/>
              </a:rPr>
              <a:t>It is the level of communication in which sounds, language, and expression are fully formed.</a:t>
            </a:r>
          </a:p>
          <a:p>
            <a:pPr lvl="1" algn="just"/>
            <a:r>
              <a:rPr lang="en-IN" sz="1600" dirty="0">
                <a:latin typeface="Times New Roman" pitchFamily="18" charset="0"/>
                <a:cs typeface="Times New Roman" pitchFamily="18" charset="0"/>
              </a:rPr>
              <a:t>It is connected with the </a:t>
            </a:r>
            <a:r>
              <a:rPr lang="en-IN" sz="1600" b="1" dirty="0" err="1">
                <a:latin typeface="Times New Roman" pitchFamily="18" charset="0"/>
                <a:cs typeface="Times New Roman" pitchFamily="18" charset="0"/>
              </a:rPr>
              <a:t>Vishuddha</a:t>
            </a:r>
            <a:r>
              <a:rPr lang="en-IN" sz="1600" b="1" dirty="0">
                <a:latin typeface="Times New Roman" pitchFamily="18" charset="0"/>
                <a:cs typeface="Times New Roman" pitchFamily="18" charset="0"/>
              </a:rPr>
              <a:t> (Throat) Chakra</a:t>
            </a:r>
            <a:r>
              <a:rPr lang="en-IN" sz="1600" dirty="0">
                <a:latin typeface="Times New Roman" pitchFamily="18" charset="0"/>
                <a:cs typeface="Times New Roman" pitchFamily="18" charset="0"/>
              </a:rPr>
              <a:t>.</a:t>
            </a:r>
          </a:p>
          <a:p>
            <a:pPr algn="just"/>
            <a:r>
              <a:rPr lang="en-IN" sz="1600" dirty="0">
                <a:latin typeface="Times New Roman" pitchFamily="18" charset="0"/>
                <a:cs typeface="Times New Roman" pitchFamily="18" charset="0"/>
              </a:rPr>
              <a:t>These stages reflect the journey of speech from pure consciousness to external expression and are deeply connected to spiritual practices like </a:t>
            </a:r>
            <a:r>
              <a:rPr lang="en-IN" sz="1600" b="1" dirty="0">
                <a:latin typeface="Times New Roman" pitchFamily="18" charset="0"/>
                <a:cs typeface="Times New Roman" pitchFamily="18" charset="0"/>
              </a:rPr>
              <a:t>mantra recitation, meditation, and self-awareness</a:t>
            </a:r>
            <a:r>
              <a:rPr lang="en-IN" sz="1600" dirty="0">
                <a:latin typeface="Times New Roman" pitchFamily="18" charset="0"/>
                <a:cs typeface="Times New Roman" pitchFamily="18" charset="0"/>
              </a:rPr>
              <a:t>.</a:t>
            </a:r>
          </a:p>
          <a:p>
            <a:pPr algn="just"/>
            <a:endParaRPr lang="en-IN"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23</a:t>
            </a:fld>
            <a:endParaRPr lang="en"/>
          </a:p>
        </p:txBody>
      </p:sp>
    </p:spTree>
    <p:extLst>
      <p:ext uri="{BB962C8B-B14F-4D97-AF65-F5344CB8AC3E}">
        <p14:creationId xmlns:p14="http://schemas.microsoft.com/office/powerpoint/2010/main" xmlns="" val="1513448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934" y="567486"/>
            <a:ext cx="8229600" cy="857250"/>
          </a:xfrm>
        </p:spPr>
        <p:txBody>
          <a:bodyPr>
            <a:normAutofit/>
          </a:bodyPr>
          <a:lstStyle/>
          <a:p>
            <a:r>
              <a:rPr lang="en-IN" sz="1600" dirty="0">
                <a:solidFill>
                  <a:srgbClr val="FF0000"/>
                </a:solidFill>
                <a:latin typeface="Times New Roman" pitchFamily="18" charset="0"/>
                <a:cs typeface="Times New Roman" pitchFamily="18" charset="0"/>
              </a:rPr>
              <a:t>PATTERNS IN SANSKRIT VOCABULARY</a:t>
            </a:r>
          </a:p>
        </p:txBody>
      </p:sp>
      <p:pic>
        <p:nvPicPr>
          <p:cNvPr id="9218" name="Picture 2"/>
          <p:cNvPicPr>
            <a:picLocks noGrp="1" noChangeAspect="1" noChangeArrowheads="1"/>
          </p:cNvPicPr>
          <p:nvPr>
            <p:ph idx="1"/>
          </p:nvPr>
        </p:nvPicPr>
        <p:blipFill>
          <a:blip r:embed="rId2">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0" y="1362031"/>
            <a:ext cx="5184672" cy="25613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842010" y="4101881"/>
            <a:ext cx="3512820"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IN" dirty="0" smtClean="0">
                <a:solidFill>
                  <a:srgbClr val="FF0000"/>
                </a:solidFill>
              </a:rPr>
              <a:t>Word = base + suffix</a:t>
            </a:r>
            <a:endParaRPr lang="en-IN" dirty="0">
              <a:solidFill>
                <a:srgbClr val="FF0000"/>
              </a:solidFill>
            </a:endParaRPr>
          </a:p>
        </p:txBody>
      </p:sp>
      <p:pic>
        <p:nvPicPr>
          <p:cNvPr id="9219" name="Picture 3"/>
          <p:cNvPicPr>
            <a:picLocks noChangeAspect="1" noChangeArrowheads="1"/>
          </p:cNvPicPr>
          <p:nvPr/>
        </p:nvPicPr>
        <p:blipFill>
          <a:blip r:embed="rId3">
            <a:duotone>
              <a:prstClr val="black"/>
              <a:schemeClr val="accent3">
                <a:tint val="45000"/>
                <a:satMod val="400000"/>
              </a:schemeClr>
            </a:duotone>
            <a:extLst>
              <a:ext uri="{28A0092B-C50C-407E-A947-70E740481C1C}">
                <a14:useLocalDpi xmlns:a14="http://schemas.microsoft.com/office/drawing/2010/main" xmlns="" val="0"/>
              </a:ext>
            </a:extLst>
          </a:blip>
          <a:srcRect/>
          <a:stretch>
            <a:fillRect/>
          </a:stretch>
        </p:blipFill>
        <p:spPr bwMode="auto">
          <a:xfrm>
            <a:off x="4924425" y="2993171"/>
            <a:ext cx="4219575" cy="2076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24</a:t>
            </a:fld>
            <a:endParaRPr lang="en"/>
          </a:p>
        </p:txBody>
      </p:sp>
    </p:spTree>
    <p:extLst>
      <p:ext uri="{BB962C8B-B14F-4D97-AF65-F5344CB8AC3E}">
        <p14:creationId xmlns:p14="http://schemas.microsoft.com/office/powerpoint/2010/main" xmlns="" val="7876365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67486"/>
            <a:ext cx="8229600" cy="857250"/>
          </a:xfrm>
        </p:spPr>
        <p:txBody>
          <a:bodyPr>
            <a:normAutofit/>
          </a:bodyPr>
          <a:lstStyle/>
          <a:p>
            <a:r>
              <a:rPr lang="en-IN" sz="1600" dirty="0">
                <a:solidFill>
                  <a:srgbClr val="FF0000"/>
                </a:solidFill>
              </a:rPr>
              <a:t>PATTERNS IN SANSKRIT VOCABULARY</a:t>
            </a:r>
          </a:p>
        </p:txBody>
      </p:sp>
      <p:pic>
        <p:nvPicPr>
          <p:cNvPr id="10242" name="Picture 2"/>
          <p:cNvPicPr>
            <a:picLocks noGrp="1" noChangeAspect="1" noChangeArrowheads="1"/>
          </p:cNvPicPr>
          <p:nvPr>
            <p:ph idx="1"/>
          </p:nvPr>
        </p:nvPicPr>
        <p:blipFill>
          <a:blip r:embed="rId2">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1073784" y="1141094"/>
            <a:ext cx="6681535" cy="26917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1714500" y="4076700"/>
            <a:ext cx="5600700" cy="30777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IN" dirty="0" smtClean="0"/>
              <a:t>The word generation scheme in </a:t>
            </a:r>
            <a:r>
              <a:rPr lang="en-IN" dirty="0" err="1" smtClean="0"/>
              <a:t>sanskrit</a:t>
            </a:r>
            <a:r>
              <a:rPr lang="en-IN" dirty="0" smtClean="0"/>
              <a:t> grammar</a:t>
            </a:r>
            <a:endParaRPr lang="en-IN"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25</a:t>
            </a:fld>
            <a:endParaRPr lang="en"/>
          </a:p>
        </p:txBody>
      </p:sp>
    </p:spTree>
    <p:extLst>
      <p:ext uri="{BB962C8B-B14F-4D97-AF65-F5344CB8AC3E}">
        <p14:creationId xmlns:p14="http://schemas.microsoft.com/office/powerpoint/2010/main" xmlns="" val="3021700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874" y="652547"/>
            <a:ext cx="8229600" cy="857250"/>
          </a:xfrm>
        </p:spPr>
        <p:txBody>
          <a:bodyPr>
            <a:normAutofit/>
          </a:bodyPr>
          <a:lstStyle/>
          <a:p>
            <a:r>
              <a:rPr lang="en-IN" sz="1600" dirty="0" smtClean="0">
                <a:solidFill>
                  <a:srgbClr val="FF0000"/>
                </a:solidFill>
                <a:latin typeface="Times New Roman" pitchFamily="18" charset="0"/>
                <a:cs typeface="Times New Roman" pitchFamily="18" charset="0"/>
              </a:rPr>
              <a:t>Computational concepts in Astadhyayi</a:t>
            </a:r>
            <a:endParaRPr lang="en-IN" sz="1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594883"/>
            <a:ext cx="8229600" cy="2999739"/>
          </a:xfrm>
        </p:spPr>
        <p:txBody>
          <a:bodyPr>
            <a:normAutofit/>
          </a:bodyPr>
          <a:lstStyle/>
          <a:p>
            <a:r>
              <a:rPr lang="en-IN" sz="1600" dirty="0" smtClean="0">
                <a:latin typeface="Times New Roman" pitchFamily="18" charset="0"/>
                <a:cs typeface="Times New Roman" pitchFamily="18" charset="0"/>
              </a:rPr>
              <a:t>The </a:t>
            </a:r>
            <a:r>
              <a:rPr lang="en-IN" sz="1600" dirty="0">
                <a:latin typeface="Times New Roman" pitchFamily="18" charset="0"/>
                <a:cs typeface="Times New Roman" pitchFamily="18" charset="0"/>
              </a:rPr>
              <a:t>Sanskrit grammar highly structured, easily amenable for machine coding, and enhancing its attractiveness for current-day applications such as Natural Language Processing. </a:t>
            </a:r>
            <a:endParaRPr lang="en-IN" sz="1600" dirty="0" smtClean="0">
              <a:latin typeface="Times New Roman" pitchFamily="18" charset="0"/>
              <a:cs typeface="Times New Roman" pitchFamily="18" charset="0"/>
            </a:endParaRPr>
          </a:p>
          <a:p>
            <a:r>
              <a:rPr lang="en-IN" sz="1600" dirty="0" smtClean="0">
                <a:latin typeface="Times New Roman" pitchFamily="18" charset="0"/>
                <a:cs typeface="Times New Roman" pitchFamily="18" charset="0"/>
              </a:rPr>
              <a:t>A </a:t>
            </a:r>
            <a:r>
              <a:rPr lang="en-IN" sz="1600" dirty="0">
                <a:latin typeface="Times New Roman" pitchFamily="18" charset="0"/>
                <a:cs typeface="Times New Roman" pitchFamily="18" charset="0"/>
              </a:rPr>
              <a:t>computer language is a formal language with its own vocabulary and syntax for representing knowledge precisely. Instructions are given in the form of algorithms. </a:t>
            </a:r>
            <a:endParaRPr lang="en-IN" sz="1600" dirty="0" smtClean="0">
              <a:latin typeface="Times New Roman" pitchFamily="18" charset="0"/>
              <a:cs typeface="Times New Roman" pitchFamily="18" charset="0"/>
            </a:endParaRPr>
          </a:p>
          <a:p>
            <a:r>
              <a:rPr lang="en-IN" sz="1600" dirty="0" smtClean="0">
                <a:latin typeface="Times New Roman" pitchFamily="18" charset="0"/>
                <a:cs typeface="Times New Roman" pitchFamily="18" charset="0"/>
              </a:rPr>
              <a:t>Panini's </a:t>
            </a:r>
            <a:r>
              <a:rPr lang="en-IN" sz="1600" dirty="0">
                <a:latin typeface="Times New Roman" pitchFamily="18" charset="0"/>
                <a:cs typeface="Times New Roman" pitchFamily="18" charset="0"/>
              </a:rPr>
              <a:t>grammar shares many of these characteristics. He has developed a meta-language for the knowledge processing system created by him. </a:t>
            </a:r>
            <a:endParaRPr lang="en-IN" sz="1600" dirty="0" smtClean="0">
              <a:latin typeface="Times New Roman" pitchFamily="18" charset="0"/>
              <a:cs typeface="Times New Roman" pitchFamily="18" charset="0"/>
            </a:endParaRPr>
          </a:p>
          <a:p>
            <a:r>
              <a:rPr lang="en-IN" sz="1600" dirty="0" smtClean="0">
                <a:latin typeface="Times New Roman" pitchFamily="18" charset="0"/>
                <a:cs typeface="Times New Roman" pitchFamily="18" charset="0"/>
              </a:rPr>
              <a:t>The </a:t>
            </a:r>
            <a:r>
              <a:rPr lang="en-IN" sz="1600" dirty="0">
                <a:latin typeface="Times New Roman" pitchFamily="18" charset="0"/>
                <a:cs typeface="Times New Roman" pitchFamily="18" charset="0"/>
              </a:rPr>
              <a:t>entire Sanskrit grammar of Panini rests on a fundamental set of </a:t>
            </a:r>
            <a:r>
              <a:rPr lang="en-IN" sz="1600" dirty="0" err="1">
                <a:latin typeface="Times New Roman" pitchFamily="18" charset="0"/>
                <a:cs typeface="Times New Roman" pitchFamily="18" charset="0"/>
              </a:rPr>
              <a:t>sūtras</a:t>
            </a:r>
            <a:r>
              <a:rPr lang="en-IN" sz="1600" dirty="0">
                <a:latin typeface="Times New Roman" pitchFamily="18" charset="0"/>
                <a:cs typeface="Times New Roman" pitchFamily="18" charset="0"/>
              </a:rPr>
              <a:t> known as </a:t>
            </a:r>
            <a:r>
              <a:rPr lang="en-IN" sz="1600" dirty="0" err="1">
                <a:latin typeface="Times New Roman" pitchFamily="18" charset="0"/>
                <a:cs typeface="Times New Roman" pitchFamily="18" charset="0"/>
              </a:rPr>
              <a:t>Mäheśvara</a:t>
            </a:r>
            <a:r>
              <a:rPr lang="en-IN" sz="1600" dirty="0">
                <a:latin typeface="Times New Roman" pitchFamily="18" charset="0"/>
                <a:cs typeface="Times New Roman" pitchFamily="18" charset="0"/>
              </a:rPr>
              <a:t> </a:t>
            </a:r>
            <a:r>
              <a:rPr lang="en-IN" sz="1600" dirty="0" err="1">
                <a:latin typeface="Times New Roman" pitchFamily="18" charset="0"/>
                <a:cs typeface="Times New Roman" pitchFamily="18" charset="0"/>
              </a:rPr>
              <a:t>sūtras</a:t>
            </a:r>
            <a:r>
              <a:rPr lang="en-IN" sz="1600" dirty="0" smtClean="0">
                <a:latin typeface="Times New Roman" pitchFamily="18" charset="0"/>
                <a:cs typeface="Times New Roman" pitchFamily="18" charset="0"/>
              </a:rPr>
              <a:t>. They are 14 in number. </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26</a:t>
            </a:fld>
            <a:endParaRPr lang="en"/>
          </a:p>
        </p:txBody>
      </p:sp>
    </p:spTree>
    <p:extLst>
      <p:ext uri="{BB962C8B-B14F-4D97-AF65-F5344CB8AC3E}">
        <p14:creationId xmlns:p14="http://schemas.microsoft.com/office/powerpoint/2010/main" xmlns="" val="14373007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772" y="588751"/>
            <a:ext cx="8229600" cy="857250"/>
          </a:xfrm>
        </p:spPr>
        <p:txBody>
          <a:bodyPr>
            <a:normAutofit/>
          </a:bodyPr>
          <a:lstStyle/>
          <a:p>
            <a:r>
              <a:rPr lang="en-IN" sz="1600" dirty="0">
                <a:solidFill>
                  <a:srgbClr val="FF0000"/>
                </a:solidFill>
                <a:latin typeface="Times New Roman" pitchFamily="18" charset="0"/>
                <a:cs typeface="Times New Roman" pitchFamily="18" charset="0"/>
              </a:rPr>
              <a:t>Computational concepts in Astadhyayi</a:t>
            </a:r>
            <a:endParaRPr lang="en-IN" sz="1600" dirty="0">
              <a:latin typeface="Times New Roman" pitchFamily="18" charset="0"/>
              <a:cs typeface="Times New Roman" pitchFamily="18" charset="0"/>
            </a:endParaRPr>
          </a:p>
        </p:txBody>
      </p:sp>
      <p:pic>
        <p:nvPicPr>
          <p:cNvPr id="11266" name="Picture 2"/>
          <p:cNvPicPr>
            <a:picLocks noGrp="1" noChangeAspect="1" noChangeArrowheads="1"/>
          </p:cNvPicPr>
          <p:nvPr>
            <p:ph idx="1"/>
          </p:nvPr>
        </p:nvPicPr>
        <p:blipFill>
          <a:blip r:embed="rId2">
            <a:duotone>
              <a:schemeClr val="accent2">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1112520" y="1369509"/>
            <a:ext cx="6021927" cy="27452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2042160" y="4396740"/>
            <a:ext cx="5212080" cy="30777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IN" dirty="0" smtClean="0"/>
              <a:t>The Paninians Algorithm for Grammatical Operations</a:t>
            </a:r>
            <a:endParaRPr lang="en-IN"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27</a:t>
            </a:fld>
            <a:endParaRPr lang="en"/>
          </a:p>
        </p:txBody>
      </p:sp>
    </p:spTree>
    <p:extLst>
      <p:ext uri="{BB962C8B-B14F-4D97-AF65-F5344CB8AC3E}">
        <p14:creationId xmlns:p14="http://schemas.microsoft.com/office/powerpoint/2010/main" xmlns="" val="30566175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242" y="588751"/>
            <a:ext cx="8229600" cy="857250"/>
          </a:xfrm>
        </p:spPr>
        <p:txBody>
          <a:bodyPr>
            <a:normAutofit/>
          </a:bodyPr>
          <a:lstStyle/>
          <a:p>
            <a:r>
              <a:rPr lang="en-IN" sz="1600" dirty="0" smtClean="0">
                <a:solidFill>
                  <a:srgbClr val="FF0000"/>
                </a:solidFill>
                <a:latin typeface="Times New Roman" pitchFamily="18" charset="0"/>
                <a:cs typeface="Times New Roman" pitchFamily="18" charset="0"/>
              </a:rPr>
              <a:t>IMPORTANCE OF VERBS</a:t>
            </a:r>
            <a:endParaRPr lang="en-IN" sz="1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89098" y="1584251"/>
            <a:ext cx="8197702" cy="3010372"/>
          </a:xfrm>
        </p:spPr>
        <p:txBody>
          <a:bodyPr>
            <a:normAutofit/>
          </a:bodyPr>
          <a:lstStyle/>
          <a:p>
            <a:pPr algn="just"/>
            <a:r>
              <a:rPr lang="en-IN" sz="1600" dirty="0">
                <a:latin typeface="Times New Roman" pitchFamily="18" charset="0"/>
                <a:cs typeface="Times New Roman" pitchFamily="18" charset="0"/>
              </a:rPr>
              <a:t>The importance of the verbs is further amplified by the fact that several of the noun roots are also derived from the verb roots only</a:t>
            </a:r>
            <a:r>
              <a:rPr lang="en-IN" sz="1600" dirty="0" smtClean="0">
                <a:latin typeface="Times New Roman" pitchFamily="18" charset="0"/>
                <a:cs typeface="Times New Roman" pitchFamily="18" charset="0"/>
              </a:rPr>
              <a:t>.</a:t>
            </a:r>
          </a:p>
          <a:p>
            <a:pPr algn="just"/>
            <a:r>
              <a:rPr lang="en-IN" sz="1600" dirty="0">
                <a:latin typeface="Times New Roman" pitchFamily="18" charset="0"/>
                <a:cs typeface="Times New Roman" pitchFamily="18" charset="0"/>
              </a:rPr>
              <a:t>Since most words (both the verb forms and noun forms) originate from the verb roots (</a:t>
            </a:r>
            <a:r>
              <a:rPr lang="en-IN" sz="1600" dirty="0" err="1">
                <a:latin typeface="Times New Roman" pitchFamily="18" charset="0"/>
                <a:cs typeface="Times New Roman" pitchFamily="18" charset="0"/>
              </a:rPr>
              <a:t>dhatus</a:t>
            </a:r>
            <a:r>
              <a:rPr lang="en-IN" sz="1600" dirty="0">
                <a:latin typeface="Times New Roman" pitchFamily="18" charset="0"/>
                <a:cs typeface="Times New Roman" pitchFamily="18" charset="0"/>
              </a:rPr>
              <a:t>) there is another important dimension to this. In Sanskrit, we often find several synonyms for a word. Each synonym for a word is often derived from a </a:t>
            </a:r>
            <a:r>
              <a:rPr lang="en-IN" sz="1600" dirty="0" err="1">
                <a:latin typeface="Times New Roman" pitchFamily="18" charset="0"/>
                <a:cs typeface="Times New Roman" pitchFamily="18" charset="0"/>
              </a:rPr>
              <a:t>dhâtu</a:t>
            </a:r>
            <a:r>
              <a:rPr lang="en-IN" sz="1600" dirty="0" smtClean="0">
                <a:latin typeface="Times New Roman" pitchFamily="18" charset="0"/>
                <a:cs typeface="Times New Roman" pitchFamily="18" charset="0"/>
              </a:rPr>
              <a:t>.</a:t>
            </a:r>
          </a:p>
          <a:p>
            <a:pPr algn="just"/>
            <a:endParaRPr lang="en-IN"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28</a:t>
            </a:fld>
            <a:endParaRPr lang="en"/>
          </a:p>
        </p:txBody>
      </p:sp>
    </p:spTree>
    <p:extLst>
      <p:ext uri="{BB962C8B-B14F-4D97-AF65-F5344CB8AC3E}">
        <p14:creationId xmlns:p14="http://schemas.microsoft.com/office/powerpoint/2010/main" xmlns="" val="7980530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037" y="726975"/>
            <a:ext cx="8229600" cy="857250"/>
          </a:xfrm>
        </p:spPr>
        <p:txBody>
          <a:bodyPr>
            <a:normAutofit/>
          </a:bodyPr>
          <a:lstStyle/>
          <a:p>
            <a:r>
              <a:rPr lang="en-IN" sz="1600" dirty="0" smtClean="0">
                <a:solidFill>
                  <a:srgbClr val="FF0000"/>
                </a:solidFill>
                <a:latin typeface="Times New Roman" pitchFamily="18" charset="0"/>
                <a:cs typeface="Times New Roman" pitchFamily="18" charset="0"/>
              </a:rPr>
              <a:t>Role of Sanskrit in NLP</a:t>
            </a:r>
            <a:endParaRPr lang="en-IN" sz="1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40242" y="1477927"/>
            <a:ext cx="8346558" cy="3116696"/>
          </a:xfrm>
        </p:spPr>
        <p:txBody>
          <a:bodyPr>
            <a:normAutofit/>
          </a:bodyPr>
          <a:lstStyle/>
          <a:p>
            <a:pPr algn="just"/>
            <a:r>
              <a:rPr lang="en-IN" sz="1600" dirty="0">
                <a:latin typeface="Times New Roman" pitchFamily="18" charset="0"/>
                <a:cs typeface="Times New Roman" pitchFamily="18" charset="0"/>
              </a:rPr>
              <a:t>Natural Language Processing (NLP) is a branch of linguistics mainly concerned with the processing of natural language data using computers and programming techniques.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NLP </a:t>
            </a:r>
            <a:r>
              <a:rPr lang="en-IN" sz="1600" dirty="0">
                <a:latin typeface="Times New Roman" pitchFamily="18" charset="0"/>
                <a:cs typeface="Times New Roman" pitchFamily="18" charset="0"/>
              </a:rPr>
              <a:t>uses </a:t>
            </a:r>
            <a:r>
              <a:rPr lang="en-IN" sz="1600" dirty="0" smtClean="0">
                <a:latin typeface="Times New Roman" pitchFamily="18" charset="0"/>
                <a:cs typeface="Times New Roman" pitchFamily="18" charset="0"/>
              </a:rPr>
              <a:t>ideas </a:t>
            </a:r>
            <a:r>
              <a:rPr lang="en-IN" sz="1600" dirty="0">
                <a:latin typeface="Times New Roman" pitchFamily="18" charset="0"/>
                <a:cs typeface="Times New Roman" pitchFamily="18" charset="0"/>
              </a:rPr>
              <a:t>from linguistics, computer science, and artificial intelligence to make natural languages understandable to computers so that computers can carry out actions based on the instructions given in a natural language</a:t>
            </a:r>
            <a:r>
              <a:rPr lang="en-IN" sz="1600" dirty="0" smtClean="0">
                <a:latin typeface="Times New Roman" pitchFamily="18" charset="0"/>
                <a:cs typeface="Times New Roman" pitchFamily="18" charset="0"/>
              </a:rPr>
              <a:t>.</a:t>
            </a:r>
          </a:p>
          <a:p>
            <a:pPr algn="just"/>
            <a:r>
              <a:rPr lang="en-IN" sz="1600" dirty="0" smtClean="0">
                <a:latin typeface="Times New Roman" pitchFamily="18" charset="0"/>
                <a:cs typeface="Times New Roman" pitchFamily="18" charset="0"/>
              </a:rPr>
              <a:t>NLP </a:t>
            </a:r>
            <a:r>
              <a:rPr lang="en-IN" sz="1600" dirty="0">
                <a:latin typeface="Times New Roman" pitchFamily="18" charset="0"/>
                <a:cs typeface="Times New Roman" pitchFamily="18" charset="0"/>
              </a:rPr>
              <a:t>can be viewed as two sub-sets of ideas; Natural Language Generation (NLG) is the process of generating test from a meaning representation using a logic implemented through computer programs.</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29</a:t>
            </a:fld>
            <a:endParaRPr lang="en"/>
          </a:p>
        </p:txBody>
      </p:sp>
    </p:spTree>
    <p:extLst>
      <p:ext uri="{BB962C8B-B14F-4D97-AF65-F5344CB8AC3E}">
        <p14:creationId xmlns:p14="http://schemas.microsoft.com/office/powerpoint/2010/main" xmlns="" val="41063154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53902" y="571057"/>
            <a:ext cx="8001000" cy="1367041"/>
          </a:xfrm>
          <a:prstGeom prst="rect">
            <a:avLst/>
          </a:prstGeom>
        </p:spPr>
        <p:txBody>
          <a:bodyPr vert="horz" wrap="square" lIns="0" tIns="12700" rIns="0" bIns="0" rtlCol="0">
            <a:spAutoFit/>
          </a:bodyPr>
          <a:lstStyle/>
          <a:p>
            <a:pPr marL="12700" algn="ctr">
              <a:spcBef>
                <a:spcPts val="100"/>
              </a:spcBef>
            </a:pPr>
            <a:r>
              <a:rPr lang="en-US" sz="1600" b="0" i="0" spc="-50" dirty="0" smtClean="0">
                <a:solidFill>
                  <a:srgbClr val="FF0000"/>
                </a:solidFill>
                <a:latin typeface="Times New Roman" pitchFamily="18" charset="0"/>
                <a:cs typeface="Times New Roman" pitchFamily="18" charset="0"/>
              </a:rPr>
              <a:t/>
            </a:r>
            <a:br>
              <a:rPr lang="en-US" sz="1600" b="0" i="0" spc="-50" dirty="0" smtClean="0">
                <a:solidFill>
                  <a:srgbClr val="FF0000"/>
                </a:solidFill>
                <a:latin typeface="Times New Roman" pitchFamily="18" charset="0"/>
                <a:cs typeface="Times New Roman" pitchFamily="18" charset="0"/>
              </a:rPr>
            </a:br>
            <a:r>
              <a:rPr lang="en-US" sz="2400" dirty="0" smtClean="0">
                <a:solidFill>
                  <a:srgbClr val="FF0000"/>
                </a:solidFill>
                <a:latin typeface="Times New Roman" pitchFamily="18" charset="0"/>
                <a:cs typeface="Times New Roman" pitchFamily="18" charset="0"/>
              </a:rPr>
              <a:t>Traditional Knowledge In Humanities And Sciences</a:t>
            </a:r>
            <a:r>
              <a:rPr lang="en-US" sz="2400" dirty="0" smtClean="0">
                <a:solidFill>
                  <a:srgbClr val="FF0000"/>
                </a:solidFill>
                <a:latin typeface="Arial Black" pitchFamily="34" charset="0"/>
              </a:rPr>
              <a:t/>
            </a:r>
            <a:br>
              <a:rPr lang="en-US" sz="2400" dirty="0" smtClean="0">
                <a:solidFill>
                  <a:srgbClr val="FF0000"/>
                </a:solidFill>
                <a:latin typeface="Arial Black" pitchFamily="34" charset="0"/>
              </a:rPr>
            </a:br>
            <a:r>
              <a:rPr lang="en-US" sz="1600" b="0" i="0" spc="-50" dirty="0" smtClean="0">
                <a:solidFill>
                  <a:srgbClr val="FF0000"/>
                </a:solidFill>
              </a:rPr>
              <a:t/>
            </a:r>
            <a:br>
              <a:rPr lang="en-US" sz="1600" b="0" i="0" spc="-50" dirty="0" smtClean="0">
                <a:solidFill>
                  <a:srgbClr val="FF0000"/>
                </a:solidFill>
              </a:rPr>
            </a:br>
            <a:r>
              <a:rPr lang="en-US" sz="1600" b="0" i="0" spc="-50" dirty="0" smtClean="0">
                <a:solidFill>
                  <a:srgbClr val="FF0000"/>
                </a:solidFill>
              </a:rPr>
              <a:t/>
            </a:r>
            <a:br>
              <a:rPr lang="en-US" sz="1600" b="0" i="0" spc="-50" dirty="0" smtClean="0">
                <a:solidFill>
                  <a:srgbClr val="FF0000"/>
                </a:solidFill>
              </a:rPr>
            </a:br>
            <a:endParaRPr sz="1600" dirty="0">
              <a:solidFill>
                <a:srgbClr val="FF0000"/>
              </a:solidFill>
              <a:latin typeface="Calibri"/>
              <a:cs typeface="Calibri"/>
            </a:endParaRPr>
          </a:p>
        </p:txBody>
      </p:sp>
      <p:pic>
        <p:nvPicPr>
          <p:cNvPr id="13314" name="Picture 2" descr="Indian Knowledge System Lab"/>
          <p:cNvPicPr>
            <a:picLocks noChangeAspect="1" noChangeArrowheads="1"/>
          </p:cNvPicPr>
          <p:nvPr/>
        </p:nvPicPr>
        <p:blipFill>
          <a:blip r:embed="rId2"/>
          <a:srcRect/>
          <a:stretch>
            <a:fillRect/>
          </a:stretch>
        </p:blipFill>
        <p:spPr bwMode="auto">
          <a:xfrm>
            <a:off x="2819400" y="1403498"/>
            <a:ext cx="3646345" cy="3740002"/>
          </a:xfrm>
          <a:prstGeom prst="rect">
            <a:avLst/>
          </a:prstGeom>
          <a:noFill/>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a:t>
            </a:fld>
            <a:endParaRPr lang="en"/>
          </a:p>
        </p:txBody>
      </p:sp>
    </p:spTree>
    <p:extLst>
      <p:ext uri="{BB962C8B-B14F-4D97-AF65-F5344CB8AC3E}">
        <p14:creationId xmlns:p14="http://schemas.microsoft.com/office/powerpoint/2010/main" xmlns="" val="20528923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302" y="769505"/>
            <a:ext cx="8229600" cy="857250"/>
          </a:xfrm>
        </p:spPr>
        <p:txBody>
          <a:bodyPr>
            <a:normAutofit/>
          </a:bodyPr>
          <a:lstStyle/>
          <a:p>
            <a:r>
              <a:rPr lang="en-IN" sz="1600" dirty="0" smtClean="0">
                <a:solidFill>
                  <a:srgbClr val="FF0000"/>
                </a:solidFill>
                <a:latin typeface="Times New Roman" pitchFamily="18" charset="0"/>
                <a:cs typeface="Times New Roman" pitchFamily="18" charset="0"/>
              </a:rPr>
              <a:t>Mathematics</a:t>
            </a:r>
            <a:endParaRPr lang="en-IN" sz="1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488557"/>
            <a:ext cx="8229600" cy="3106065"/>
          </a:xfrm>
        </p:spPr>
        <p:txBody>
          <a:bodyPr>
            <a:normAutofit/>
          </a:bodyPr>
          <a:lstStyle/>
          <a:p>
            <a:r>
              <a:rPr lang="en-IN" sz="1600" dirty="0" smtClean="0">
                <a:latin typeface="Times New Roman" pitchFamily="18" charset="0"/>
                <a:cs typeface="Times New Roman" pitchFamily="18" charset="0"/>
              </a:rPr>
              <a:t>Geometry is an ancient science in India. </a:t>
            </a:r>
            <a:endParaRPr lang="en-IN" sz="1600" dirty="0">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23855" y="2103120"/>
            <a:ext cx="2920133" cy="29260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8890" y="2103120"/>
            <a:ext cx="4048125" cy="2590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30</a:t>
            </a:fld>
            <a:endParaRPr lang="en"/>
          </a:p>
        </p:txBody>
      </p:sp>
    </p:spTree>
    <p:extLst>
      <p:ext uri="{BB962C8B-B14F-4D97-AF65-F5344CB8AC3E}">
        <p14:creationId xmlns:p14="http://schemas.microsoft.com/office/powerpoint/2010/main" xmlns="" val="3381098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489" y="641913"/>
            <a:ext cx="8229600" cy="540781"/>
          </a:xfrm>
        </p:spPr>
        <p:txBody>
          <a:bodyPr>
            <a:normAutofit/>
          </a:bodyPr>
          <a:lstStyle/>
          <a:p>
            <a:r>
              <a:rPr lang="en-IN" sz="1600" dirty="0" smtClean="0">
                <a:solidFill>
                  <a:srgbClr val="FF0000"/>
                </a:solidFill>
                <a:latin typeface="Times New Roman" pitchFamily="18" charset="0"/>
                <a:cs typeface="Times New Roman" pitchFamily="18" charset="0"/>
              </a:rPr>
              <a:t>Mathematics</a:t>
            </a:r>
            <a:endParaRPr lang="en-IN" sz="1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382233"/>
            <a:ext cx="4130040" cy="3212390"/>
          </a:xfrm>
        </p:spPr>
        <p:txBody>
          <a:bodyPr>
            <a:normAutofit/>
          </a:bodyPr>
          <a:lstStyle/>
          <a:p>
            <a:pPr algn="just"/>
            <a:r>
              <a:rPr lang="en-IN" sz="1600" b="1" dirty="0" err="1">
                <a:latin typeface="Times New Roman" pitchFamily="18" charset="0"/>
                <a:cs typeface="Times New Roman" pitchFamily="18" charset="0"/>
              </a:rPr>
              <a:t>Syena</a:t>
            </a:r>
            <a:r>
              <a:rPr lang="en-IN" sz="1600" b="1" dirty="0">
                <a:latin typeface="Times New Roman" pitchFamily="18" charset="0"/>
                <a:cs typeface="Times New Roman" pitchFamily="18" charset="0"/>
              </a:rPr>
              <a:t> </a:t>
            </a:r>
            <a:r>
              <a:rPr lang="en-IN" sz="1600" b="1" dirty="0" err="1">
                <a:latin typeface="Times New Roman" pitchFamily="18" charset="0"/>
                <a:cs typeface="Times New Roman" pitchFamily="18" charset="0"/>
              </a:rPr>
              <a:t>Chiti</a:t>
            </a:r>
            <a:r>
              <a:rPr lang="en-IN" sz="1600" b="1" dirty="0">
                <a:latin typeface="Times New Roman" pitchFamily="18" charset="0"/>
                <a:cs typeface="Times New Roman" pitchFamily="18" charset="0"/>
              </a:rPr>
              <a:t>, a eagle shaped altar used to perform fire rituals during the Vedic Era (1500 -1000 BCE). Discovered at </a:t>
            </a:r>
            <a:r>
              <a:rPr lang="en-IN" sz="1600" b="1" dirty="0" err="1">
                <a:latin typeface="Times New Roman" pitchFamily="18" charset="0"/>
                <a:cs typeface="Times New Roman" pitchFamily="18" charset="0"/>
              </a:rPr>
              <a:t>Purola</a:t>
            </a:r>
            <a:r>
              <a:rPr lang="en-IN" sz="1600" b="1" dirty="0">
                <a:latin typeface="Times New Roman" pitchFamily="18" charset="0"/>
                <a:cs typeface="Times New Roman" pitchFamily="18" charset="0"/>
              </a:rPr>
              <a:t>, </a:t>
            </a:r>
            <a:r>
              <a:rPr lang="en-IN" sz="1600" b="1" dirty="0" err="1">
                <a:latin typeface="Times New Roman" pitchFamily="18" charset="0"/>
                <a:cs typeface="Times New Roman" pitchFamily="18" charset="0"/>
              </a:rPr>
              <a:t>Uttarakhand</a:t>
            </a:r>
            <a:r>
              <a:rPr lang="en-IN" sz="1600" b="1" dirty="0">
                <a:latin typeface="Times New Roman" pitchFamily="18" charset="0"/>
                <a:cs typeface="Times New Roman" pitchFamily="18" charset="0"/>
              </a:rPr>
              <a:t>, India during excavations in 1952 to 1954</a:t>
            </a:r>
          </a:p>
          <a:p>
            <a:pPr algn="just"/>
            <a:endParaRPr lang="en-IN" sz="1600" dirty="0">
              <a:latin typeface="Times New Roman" pitchFamily="18" charset="0"/>
              <a:cs typeface="Times New Roman" pitchFamily="18" charset="0"/>
            </a:endParaRP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b="6691"/>
          <a:stretch/>
        </p:blipFill>
        <p:spPr bwMode="auto">
          <a:xfrm>
            <a:off x="4784408" y="1350335"/>
            <a:ext cx="4238625" cy="33893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31</a:t>
            </a:fld>
            <a:endParaRPr lang="en"/>
          </a:p>
        </p:txBody>
      </p:sp>
    </p:spTree>
    <p:extLst>
      <p:ext uri="{BB962C8B-B14F-4D97-AF65-F5344CB8AC3E}">
        <p14:creationId xmlns:p14="http://schemas.microsoft.com/office/powerpoint/2010/main" xmlns="" val="21711850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344" y="631281"/>
            <a:ext cx="8229600" cy="540781"/>
          </a:xfrm>
        </p:spPr>
        <p:txBody>
          <a:bodyPr>
            <a:normAutofit/>
          </a:bodyPr>
          <a:lstStyle/>
          <a:p>
            <a:r>
              <a:rPr lang="en-IN" sz="2000" dirty="0" smtClean="0">
                <a:solidFill>
                  <a:srgbClr val="FF0000"/>
                </a:solidFill>
                <a:latin typeface="Times New Roman" pitchFamily="18" charset="0"/>
                <a:cs typeface="Times New Roman" pitchFamily="18" charset="0"/>
              </a:rPr>
              <a:t>Mathematics</a:t>
            </a:r>
            <a:endParaRPr lang="en-IN" sz="2000" dirty="0">
              <a:solidFill>
                <a:srgbClr val="FF0000"/>
              </a:solidFill>
              <a:latin typeface="Times New Roman" pitchFamily="18" charset="0"/>
              <a:cs typeface="Times New Roman" pitchFamily="18" charset="0"/>
            </a:endParaRPr>
          </a:p>
        </p:txBody>
      </p:sp>
      <p:sp>
        <p:nvSpPr>
          <p:cNvPr id="5" name="Content Placeholder 4"/>
          <p:cNvSpPr>
            <a:spLocks noGrp="1"/>
          </p:cNvSpPr>
          <p:nvPr>
            <p:ph idx="1"/>
          </p:nvPr>
        </p:nvSpPr>
        <p:spPr>
          <a:xfrm>
            <a:off x="266700" y="1190847"/>
            <a:ext cx="4572000" cy="3403776"/>
          </a:xfrm>
        </p:spPr>
        <p:txBody>
          <a:bodyPr>
            <a:normAutofit/>
          </a:bodyPr>
          <a:lstStyle/>
          <a:p>
            <a:pPr algn="just"/>
            <a:r>
              <a:rPr lang="en-IN" sz="1600" dirty="0">
                <a:latin typeface="Times New Roman" pitchFamily="18" charset="0"/>
                <a:cs typeface="Times New Roman" pitchFamily="18" charset="0"/>
              </a:rPr>
              <a:t>The </a:t>
            </a:r>
            <a:r>
              <a:rPr lang="en-IN" sz="1600" dirty="0" err="1">
                <a:latin typeface="Times New Roman" pitchFamily="18" charset="0"/>
                <a:cs typeface="Times New Roman" pitchFamily="18" charset="0"/>
              </a:rPr>
              <a:t>Shulba</a:t>
            </a:r>
            <a:r>
              <a:rPr lang="en-IN" sz="1600" dirty="0">
                <a:latin typeface="Times New Roman" pitchFamily="18" charset="0"/>
                <a:cs typeface="Times New Roman" pitchFamily="18" charset="0"/>
              </a:rPr>
              <a:t> Sutras are part of the larger corpus of texts called the </a:t>
            </a:r>
            <a:r>
              <a:rPr lang="en-IN" sz="1600" dirty="0" err="1">
                <a:latin typeface="Times New Roman" pitchFamily="18" charset="0"/>
                <a:cs typeface="Times New Roman" pitchFamily="18" charset="0"/>
              </a:rPr>
              <a:t>Shrauta</a:t>
            </a:r>
            <a:r>
              <a:rPr lang="en-IN" sz="1600" dirty="0">
                <a:latin typeface="Times New Roman" pitchFamily="18" charset="0"/>
                <a:cs typeface="Times New Roman" pitchFamily="18" charset="0"/>
              </a:rPr>
              <a:t> Sutras, considered to be appendices to the Vedas. They are the only sources of knowledge of Indian mathematics from the Vedic period.</a:t>
            </a:r>
          </a:p>
          <a:p>
            <a:pPr algn="just"/>
            <a:r>
              <a:rPr lang="en-IN" sz="1600" dirty="0" smtClean="0">
                <a:latin typeface="Times New Roman" pitchFamily="18" charset="0"/>
                <a:cs typeface="Times New Roman" pitchFamily="18" charset="0"/>
              </a:rPr>
              <a:t>The </a:t>
            </a:r>
            <a:r>
              <a:rPr lang="en-IN" sz="1600" dirty="0">
                <a:latin typeface="Times New Roman" pitchFamily="18" charset="0"/>
                <a:cs typeface="Times New Roman" pitchFamily="18" charset="0"/>
              </a:rPr>
              <a:t>four major </a:t>
            </a:r>
            <a:r>
              <a:rPr lang="en-IN" sz="1600" dirty="0" err="1">
                <a:latin typeface="Times New Roman" pitchFamily="18" charset="0"/>
                <a:cs typeface="Times New Roman" pitchFamily="18" charset="0"/>
              </a:rPr>
              <a:t>Shulba</a:t>
            </a:r>
            <a:r>
              <a:rPr lang="en-IN" sz="1600" dirty="0">
                <a:latin typeface="Times New Roman" pitchFamily="18" charset="0"/>
                <a:cs typeface="Times New Roman" pitchFamily="18" charset="0"/>
              </a:rPr>
              <a:t> Sutras, which are mathematically the most significant, are those attributed to </a:t>
            </a:r>
            <a:r>
              <a:rPr lang="en-IN" sz="1600" dirty="0" err="1">
                <a:latin typeface="Times New Roman" pitchFamily="18" charset="0"/>
                <a:cs typeface="Times New Roman" pitchFamily="18" charset="0"/>
              </a:rPr>
              <a:t>Baudhayana</a:t>
            </a:r>
            <a:r>
              <a:rPr lang="en-IN" sz="1600" dirty="0">
                <a:latin typeface="Times New Roman" pitchFamily="18" charset="0"/>
                <a:cs typeface="Times New Roman" pitchFamily="18" charset="0"/>
              </a:rPr>
              <a:t>, </a:t>
            </a:r>
            <a:r>
              <a:rPr lang="en-IN" sz="1600" dirty="0" err="1">
                <a:latin typeface="Times New Roman" pitchFamily="18" charset="0"/>
                <a:cs typeface="Times New Roman" pitchFamily="18" charset="0"/>
              </a:rPr>
              <a:t>Manava</a:t>
            </a:r>
            <a:r>
              <a:rPr lang="en-IN" sz="1600" dirty="0">
                <a:latin typeface="Times New Roman" pitchFamily="18" charset="0"/>
                <a:cs typeface="Times New Roman" pitchFamily="18" charset="0"/>
              </a:rPr>
              <a:t>, </a:t>
            </a:r>
            <a:r>
              <a:rPr lang="en-IN" sz="1600" dirty="0" err="1">
                <a:latin typeface="Times New Roman" pitchFamily="18" charset="0"/>
                <a:cs typeface="Times New Roman" pitchFamily="18" charset="0"/>
              </a:rPr>
              <a:t>Apastamba</a:t>
            </a:r>
            <a:r>
              <a:rPr lang="en-IN" sz="1600" dirty="0">
                <a:latin typeface="Times New Roman" pitchFamily="18" charset="0"/>
                <a:cs typeface="Times New Roman" pitchFamily="18" charset="0"/>
              </a:rPr>
              <a:t> and </a:t>
            </a:r>
            <a:r>
              <a:rPr lang="en-IN" sz="1600" dirty="0" err="1" smtClean="0">
                <a:latin typeface="Times New Roman" pitchFamily="18" charset="0"/>
                <a:cs typeface="Times New Roman" pitchFamily="18" charset="0"/>
              </a:rPr>
              <a:t>Katyayana</a:t>
            </a:r>
            <a:r>
              <a:rPr lang="en-IN" sz="1600" dirty="0" smtClean="0">
                <a:latin typeface="Times New Roman" pitchFamily="18" charset="0"/>
                <a:cs typeface="Times New Roman" pitchFamily="18" charset="0"/>
              </a:rPr>
              <a:t>.</a:t>
            </a:r>
          </a:p>
          <a:p>
            <a:pPr algn="just"/>
            <a:r>
              <a:rPr lang="en-IN" sz="1600" dirty="0">
                <a:latin typeface="Times New Roman" pitchFamily="18" charset="0"/>
                <a:cs typeface="Times New Roman" pitchFamily="18" charset="0"/>
              </a:rPr>
              <a:t>Pythagorean theorem and Pythagorean </a:t>
            </a:r>
            <a:r>
              <a:rPr lang="en-IN" sz="1600" dirty="0" smtClean="0">
                <a:latin typeface="Times New Roman" pitchFamily="18" charset="0"/>
                <a:cs typeface="Times New Roman" pitchFamily="18" charset="0"/>
              </a:rPr>
              <a:t>triples</a:t>
            </a:r>
          </a:p>
          <a:p>
            <a:pPr algn="just"/>
            <a:endParaRPr lang="en-IN" sz="1600" dirty="0">
              <a:latin typeface="Times New Roman" pitchFamily="18" charset="0"/>
              <a:cs typeface="Times New Roman" pitchFamily="18" charset="0"/>
            </a:endParaRPr>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034260" y="1732111"/>
            <a:ext cx="3842863" cy="21250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32</a:t>
            </a:fld>
            <a:endParaRPr lang="en"/>
          </a:p>
        </p:txBody>
      </p:sp>
    </p:spTree>
    <p:extLst>
      <p:ext uri="{BB962C8B-B14F-4D97-AF65-F5344CB8AC3E}">
        <p14:creationId xmlns:p14="http://schemas.microsoft.com/office/powerpoint/2010/main" xmlns="" val="31168021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344" y="758872"/>
            <a:ext cx="8229600" cy="388381"/>
          </a:xfrm>
        </p:spPr>
        <p:txBody>
          <a:bodyPr>
            <a:noAutofit/>
          </a:bodyPr>
          <a:lstStyle/>
          <a:p>
            <a:r>
              <a:rPr lang="en-IN" sz="2000" b="1" dirty="0" smtClean="0">
                <a:solidFill>
                  <a:srgbClr val="FF0000"/>
                </a:solidFill>
                <a:latin typeface="Times New Roman" pitchFamily="18" charset="0"/>
                <a:cs typeface="Times New Roman" pitchFamily="18" charset="0"/>
              </a:rPr>
              <a:t>Indian </a:t>
            </a:r>
            <a:r>
              <a:rPr lang="en-IN" sz="2000" b="1" dirty="0">
                <a:solidFill>
                  <a:srgbClr val="FF0000"/>
                </a:solidFill>
                <a:latin typeface="Times New Roman" pitchFamily="18" charset="0"/>
                <a:cs typeface="Times New Roman" pitchFamily="18" charset="0"/>
              </a:rPr>
              <a:t>Mathematicians &amp; Their </a:t>
            </a:r>
            <a:r>
              <a:rPr lang="en-IN" sz="2000" b="1" dirty="0" smtClean="0">
                <a:solidFill>
                  <a:srgbClr val="FF0000"/>
                </a:solidFill>
                <a:latin typeface="Times New Roman" pitchFamily="18" charset="0"/>
                <a:cs typeface="Times New Roman" pitchFamily="18" charset="0"/>
              </a:rPr>
              <a:t>Inventions</a:t>
            </a:r>
            <a:endParaRPr lang="en-IN"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21920" y="1127051"/>
            <a:ext cx="5349240" cy="3650452"/>
          </a:xfrm>
        </p:spPr>
        <p:txBody>
          <a:bodyPr>
            <a:normAutofit fontScale="70000" lnSpcReduction="20000"/>
          </a:bodyPr>
          <a:lstStyle/>
          <a:p>
            <a:pPr marL="0" indent="0" algn="just">
              <a:buNone/>
            </a:pPr>
            <a:r>
              <a:rPr lang="en-IN" b="1" dirty="0" smtClean="0">
                <a:latin typeface="Times New Roman" pitchFamily="18" charset="0"/>
                <a:cs typeface="Times New Roman" pitchFamily="18" charset="0"/>
              </a:rPr>
              <a:t>Aryabhata </a:t>
            </a:r>
            <a:r>
              <a:rPr lang="en-IN" b="1" dirty="0">
                <a:latin typeface="Times New Roman" pitchFamily="18" charset="0"/>
                <a:cs typeface="Times New Roman" pitchFamily="18" charset="0"/>
              </a:rPr>
              <a:t>(476–550 CE)</a:t>
            </a:r>
          </a:p>
          <a:p>
            <a:pPr algn="just"/>
            <a:r>
              <a:rPr lang="en-IN" dirty="0">
                <a:latin typeface="Times New Roman" pitchFamily="18" charset="0"/>
                <a:cs typeface="Times New Roman" pitchFamily="18" charset="0"/>
              </a:rPr>
              <a:t>Aryabhata, an ancient Indian mathematician and astronomer from around the 5th century CE, rocked the math scene with his awesome ideas. He's the brains behind zero and our decimal number system - you know, the numbers we use every day</a:t>
            </a:r>
            <a:r>
              <a:rPr lang="en-IN" dirty="0" smtClean="0">
                <a:latin typeface="Times New Roman" pitchFamily="18" charset="0"/>
                <a:cs typeface="Times New Roman" pitchFamily="18" charset="0"/>
              </a:rPr>
              <a:t>!</a:t>
            </a:r>
          </a:p>
          <a:p>
            <a:pPr algn="just"/>
            <a:r>
              <a:rPr lang="en-IN" dirty="0" smtClean="0">
                <a:latin typeface="Times New Roman" pitchFamily="18" charset="0"/>
                <a:cs typeface="Times New Roman" pitchFamily="18" charset="0"/>
              </a:rPr>
              <a:t>Invented </a:t>
            </a:r>
            <a:r>
              <a:rPr lang="en-IN" dirty="0">
                <a:latin typeface="Times New Roman" pitchFamily="18" charset="0"/>
                <a:cs typeface="Times New Roman" pitchFamily="18" charset="0"/>
              </a:rPr>
              <a:t>the concept of zero and the decimal numeral </a:t>
            </a:r>
            <a:r>
              <a:rPr lang="en-IN" dirty="0" smtClean="0">
                <a:latin typeface="Times New Roman" pitchFamily="18" charset="0"/>
                <a:cs typeface="Times New Roman" pitchFamily="18" charset="0"/>
              </a:rPr>
              <a:t>system.</a:t>
            </a:r>
          </a:p>
          <a:p>
            <a:pPr algn="just"/>
            <a:r>
              <a:rPr lang="en-IN" dirty="0" smtClean="0">
                <a:latin typeface="Times New Roman" pitchFamily="18" charset="0"/>
                <a:cs typeface="Times New Roman" pitchFamily="18" charset="0"/>
              </a:rPr>
              <a:t>Authored </a:t>
            </a:r>
            <a:r>
              <a:rPr lang="en-IN" dirty="0">
                <a:latin typeface="Times New Roman" pitchFamily="18" charset="0"/>
                <a:cs typeface="Times New Roman" pitchFamily="18" charset="0"/>
              </a:rPr>
              <a:t>the </a:t>
            </a:r>
            <a:r>
              <a:rPr lang="en-IN" dirty="0" err="1">
                <a:latin typeface="Times New Roman" pitchFamily="18" charset="0"/>
                <a:cs typeface="Times New Roman" pitchFamily="18" charset="0"/>
              </a:rPr>
              <a:t>Aryabhatiya</a:t>
            </a:r>
            <a:r>
              <a:rPr lang="en-IN" dirty="0">
                <a:latin typeface="Times New Roman" pitchFamily="18" charset="0"/>
                <a:cs typeface="Times New Roman" pitchFamily="18" charset="0"/>
              </a:rPr>
              <a:t>, a significant work in Indian mathematics.</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755005" y="1116330"/>
            <a:ext cx="3201318" cy="28232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33</a:t>
            </a:fld>
            <a:endParaRPr lang="en"/>
          </a:p>
        </p:txBody>
      </p:sp>
    </p:spTree>
    <p:extLst>
      <p:ext uri="{BB962C8B-B14F-4D97-AF65-F5344CB8AC3E}">
        <p14:creationId xmlns:p14="http://schemas.microsoft.com/office/powerpoint/2010/main" xmlns="" val="36237771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405" y="812034"/>
            <a:ext cx="8229600" cy="388381"/>
          </a:xfrm>
        </p:spPr>
        <p:txBody>
          <a:bodyPr>
            <a:noAutofit/>
          </a:bodyPr>
          <a:lstStyle/>
          <a:p>
            <a:r>
              <a:rPr lang="en-IN" sz="2400" b="1" dirty="0" smtClean="0">
                <a:solidFill>
                  <a:srgbClr val="FF0000"/>
                </a:solidFill>
                <a:latin typeface="Times New Roman" pitchFamily="18" charset="0"/>
                <a:cs typeface="Times New Roman" pitchFamily="18" charset="0"/>
              </a:rPr>
              <a:t> </a:t>
            </a:r>
            <a:r>
              <a:rPr lang="en-IN" sz="2400" b="1" dirty="0">
                <a:solidFill>
                  <a:srgbClr val="FF0000"/>
                </a:solidFill>
                <a:latin typeface="Times New Roman" pitchFamily="18" charset="0"/>
                <a:cs typeface="Times New Roman" pitchFamily="18" charset="0"/>
              </a:rPr>
              <a:t>Indian Mathematicians &amp; Their </a:t>
            </a:r>
            <a:r>
              <a:rPr lang="en-IN" sz="2400" b="1" dirty="0" smtClean="0">
                <a:solidFill>
                  <a:srgbClr val="FF0000"/>
                </a:solidFill>
                <a:latin typeface="Times New Roman" pitchFamily="18" charset="0"/>
                <a:cs typeface="Times New Roman" pitchFamily="18" charset="0"/>
              </a:rPr>
              <a:t>Inventions</a:t>
            </a:r>
            <a:endParaRPr lang="en-IN" sz="24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21920" y="1265274"/>
            <a:ext cx="5349240" cy="3512229"/>
          </a:xfrm>
        </p:spPr>
        <p:txBody>
          <a:bodyPr>
            <a:normAutofit/>
          </a:bodyPr>
          <a:lstStyle/>
          <a:p>
            <a:pPr marL="0" indent="0">
              <a:buNone/>
            </a:pPr>
            <a:r>
              <a:rPr lang="en-IN" sz="1600" b="1" dirty="0" err="1" smtClean="0">
                <a:latin typeface="Times New Roman" pitchFamily="18" charset="0"/>
                <a:cs typeface="Times New Roman" pitchFamily="18" charset="0"/>
              </a:rPr>
              <a:t>Brahmagupta</a:t>
            </a:r>
            <a:r>
              <a:rPr lang="en-IN" sz="1600" b="1" dirty="0" smtClean="0">
                <a:latin typeface="Times New Roman" pitchFamily="18" charset="0"/>
                <a:cs typeface="Times New Roman" pitchFamily="18" charset="0"/>
              </a:rPr>
              <a:t> </a:t>
            </a:r>
            <a:r>
              <a:rPr lang="en-IN" sz="1600" b="1" dirty="0">
                <a:latin typeface="Times New Roman" pitchFamily="18" charset="0"/>
                <a:cs typeface="Times New Roman" pitchFamily="18" charset="0"/>
              </a:rPr>
              <a:t>(598–668 CE</a:t>
            </a:r>
            <a:r>
              <a:rPr lang="en-IN" sz="1600" b="1" dirty="0" smtClean="0">
                <a:latin typeface="Times New Roman" pitchFamily="18" charset="0"/>
                <a:cs typeface="Times New Roman" pitchFamily="18" charset="0"/>
              </a:rPr>
              <a:t>)</a:t>
            </a:r>
          </a:p>
          <a:p>
            <a:pPr algn="just"/>
            <a:r>
              <a:rPr lang="en-IN" sz="1600" dirty="0" err="1">
                <a:latin typeface="Times New Roman" pitchFamily="18" charset="0"/>
                <a:cs typeface="Times New Roman" pitchFamily="18" charset="0"/>
              </a:rPr>
              <a:t>Brahmagupta</a:t>
            </a:r>
            <a:r>
              <a:rPr lang="en-IN" sz="1600" dirty="0">
                <a:latin typeface="Times New Roman" pitchFamily="18" charset="0"/>
                <a:cs typeface="Times New Roman" pitchFamily="18" charset="0"/>
              </a:rPr>
              <a:t>, a genius from ancient India (around the 6th–7th century CE) shaped our math world. He played with numbers, but not just the positive ones – he delved into the world of zero and negative numbers, making math even more exciting</a:t>
            </a:r>
            <a:r>
              <a:rPr lang="en-IN" sz="1600" dirty="0" smtClean="0">
                <a:latin typeface="Times New Roman" pitchFamily="18" charset="0"/>
                <a:cs typeface="Times New Roman" pitchFamily="18" charset="0"/>
              </a:rPr>
              <a:t>.</a:t>
            </a:r>
          </a:p>
          <a:p>
            <a:r>
              <a:rPr lang="en-IN" sz="1600" dirty="0" smtClean="0">
                <a:latin typeface="Times New Roman" pitchFamily="18" charset="0"/>
                <a:cs typeface="Times New Roman" pitchFamily="18" charset="0"/>
              </a:rPr>
              <a:t>Developed </a:t>
            </a:r>
            <a:r>
              <a:rPr lang="en-IN" sz="1600" dirty="0">
                <a:latin typeface="Times New Roman" pitchFamily="18" charset="0"/>
                <a:cs typeface="Times New Roman" pitchFamily="18" charset="0"/>
              </a:rPr>
              <a:t>rules for arithmetic operations using zero and negative </a:t>
            </a:r>
            <a:r>
              <a:rPr lang="en-IN" sz="1600" dirty="0" smtClean="0">
                <a:latin typeface="Times New Roman" pitchFamily="18" charset="0"/>
                <a:cs typeface="Times New Roman" pitchFamily="18" charset="0"/>
              </a:rPr>
              <a:t>numbers.</a:t>
            </a:r>
          </a:p>
          <a:p>
            <a:r>
              <a:rPr lang="en-IN" sz="1600" dirty="0" smtClean="0">
                <a:latin typeface="Times New Roman" pitchFamily="18" charset="0"/>
                <a:cs typeface="Times New Roman" pitchFamily="18" charset="0"/>
              </a:rPr>
              <a:t>Contributed </a:t>
            </a:r>
            <a:r>
              <a:rPr lang="en-IN" sz="1600" dirty="0">
                <a:latin typeface="Times New Roman" pitchFamily="18" charset="0"/>
                <a:cs typeface="Times New Roman" pitchFamily="18" charset="0"/>
              </a:rPr>
              <a:t>to algebra with the </a:t>
            </a:r>
            <a:r>
              <a:rPr lang="en-IN" sz="1600" dirty="0" err="1">
                <a:latin typeface="Times New Roman" pitchFamily="18" charset="0"/>
                <a:cs typeface="Times New Roman" pitchFamily="18" charset="0"/>
              </a:rPr>
              <a:t>Brahmasphutasiddhanta</a:t>
            </a:r>
            <a:r>
              <a:rPr lang="en-IN" sz="1600" dirty="0">
                <a:latin typeface="Times New Roman" pitchFamily="18" charset="0"/>
                <a:cs typeface="Times New Roman" pitchFamily="18" charset="0"/>
              </a:rPr>
              <a:t>.</a:t>
            </a:r>
            <a:endParaRPr lang="en-IN" sz="1600" b="1" dirty="0">
              <a:latin typeface="Times New Roman" pitchFamily="18" charset="0"/>
              <a:cs typeface="Times New Roman" pitchFamily="18" charset="0"/>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613400" y="1233376"/>
            <a:ext cx="3530600" cy="31366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34</a:t>
            </a:fld>
            <a:endParaRPr lang="en"/>
          </a:p>
        </p:txBody>
      </p:sp>
    </p:spTree>
    <p:extLst>
      <p:ext uri="{BB962C8B-B14F-4D97-AF65-F5344CB8AC3E}">
        <p14:creationId xmlns:p14="http://schemas.microsoft.com/office/powerpoint/2010/main" xmlns="" val="20163385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567" y="833300"/>
            <a:ext cx="8229600" cy="388381"/>
          </a:xfrm>
        </p:spPr>
        <p:txBody>
          <a:bodyPr>
            <a:noAutofit/>
          </a:bodyPr>
          <a:lstStyle/>
          <a:p>
            <a:r>
              <a:rPr lang="en-IN" sz="2000" b="1" dirty="0" smtClean="0">
                <a:solidFill>
                  <a:srgbClr val="FF0000"/>
                </a:solidFill>
                <a:latin typeface="Times New Roman" pitchFamily="18" charset="0"/>
                <a:cs typeface="Times New Roman" pitchFamily="18" charset="0"/>
              </a:rPr>
              <a:t> </a:t>
            </a:r>
            <a:r>
              <a:rPr lang="en-IN" sz="2000" b="1" dirty="0">
                <a:solidFill>
                  <a:srgbClr val="FF0000"/>
                </a:solidFill>
                <a:latin typeface="Times New Roman" pitchFamily="18" charset="0"/>
                <a:cs typeface="Times New Roman" pitchFamily="18" charset="0"/>
              </a:rPr>
              <a:t>Indian Mathematicians &amp; Their </a:t>
            </a:r>
            <a:r>
              <a:rPr lang="en-IN" sz="2000" b="1" dirty="0" smtClean="0">
                <a:solidFill>
                  <a:srgbClr val="FF0000"/>
                </a:solidFill>
                <a:latin typeface="Times New Roman" pitchFamily="18" charset="0"/>
                <a:cs typeface="Times New Roman" pitchFamily="18" charset="0"/>
              </a:rPr>
              <a:t>Inventions</a:t>
            </a:r>
            <a:endParaRPr lang="en-IN"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80752" y="1307805"/>
            <a:ext cx="5290407" cy="3469698"/>
          </a:xfrm>
        </p:spPr>
        <p:txBody>
          <a:bodyPr>
            <a:normAutofit/>
          </a:bodyPr>
          <a:lstStyle/>
          <a:p>
            <a:pPr marL="0" indent="0" algn="just">
              <a:buNone/>
            </a:pPr>
            <a:r>
              <a:rPr lang="en-IN" sz="1600" b="1" dirty="0" err="1" smtClean="0">
                <a:latin typeface="Times New Roman" pitchFamily="18" charset="0"/>
                <a:cs typeface="Times New Roman" pitchFamily="18" charset="0"/>
              </a:rPr>
              <a:t>Bhaskara</a:t>
            </a:r>
            <a:r>
              <a:rPr lang="en-IN" sz="1600" b="1" dirty="0" smtClean="0">
                <a:latin typeface="Times New Roman" pitchFamily="18" charset="0"/>
                <a:cs typeface="Times New Roman" pitchFamily="18" charset="0"/>
              </a:rPr>
              <a:t> </a:t>
            </a:r>
            <a:r>
              <a:rPr lang="en-IN" sz="1600" b="1" dirty="0">
                <a:latin typeface="Times New Roman" pitchFamily="18" charset="0"/>
                <a:cs typeface="Times New Roman" pitchFamily="18" charset="0"/>
              </a:rPr>
              <a:t>II (1114–1185</a:t>
            </a:r>
            <a:r>
              <a:rPr lang="en-IN" sz="1600" b="1" dirty="0" smtClean="0">
                <a:latin typeface="Times New Roman" pitchFamily="18" charset="0"/>
                <a:cs typeface="Times New Roman" pitchFamily="18" charset="0"/>
              </a:rPr>
              <a:t>)</a:t>
            </a:r>
          </a:p>
          <a:p>
            <a:pPr algn="just"/>
            <a:r>
              <a:rPr lang="en-IN" sz="1600" dirty="0" err="1">
                <a:latin typeface="Times New Roman" pitchFamily="18" charset="0"/>
                <a:cs typeface="Times New Roman" pitchFamily="18" charset="0"/>
              </a:rPr>
              <a:t>Bhaskara</a:t>
            </a:r>
            <a:r>
              <a:rPr lang="en-IN" sz="1600" dirty="0">
                <a:latin typeface="Times New Roman" pitchFamily="18" charset="0"/>
                <a:cs typeface="Times New Roman" pitchFamily="18" charset="0"/>
              </a:rPr>
              <a:t> II is an ancient math whiz from India (around the 12th century). He rocked the math world with his brainpower. </a:t>
            </a:r>
            <a:r>
              <a:rPr lang="en-IN" sz="1600" dirty="0" err="1">
                <a:latin typeface="Times New Roman" pitchFamily="18" charset="0"/>
                <a:cs typeface="Times New Roman" pitchFamily="18" charset="0"/>
              </a:rPr>
              <a:t>Bhaskara</a:t>
            </a:r>
            <a:r>
              <a:rPr lang="en-IN" sz="1600" dirty="0">
                <a:latin typeface="Times New Roman" pitchFamily="18" charset="0"/>
                <a:cs typeface="Times New Roman" pitchFamily="18" charset="0"/>
              </a:rPr>
              <a:t> II loved playing with numbers, especially tricky ones. His super cool book, </a:t>
            </a:r>
            <a:r>
              <a:rPr lang="en-IN" sz="1600" dirty="0" err="1">
                <a:latin typeface="Times New Roman" pitchFamily="18" charset="0"/>
                <a:cs typeface="Times New Roman" pitchFamily="18" charset="0"/>
              </a:rPr>
              <a:t>Siddhanta</a:t>
            </a:r>
            <a:r>
              <a:rPr lang="en-IN" sz="1600" dirty="0">
                <a:latin typeface="Times New Roman" pitchFamily="18" charset="0"/>
                <a:cs typeface="Times New Roman" pitchFamily="18" charset="0"/>
              </a:rPr>
              <a:t> </a:t>
            </a:r>
            <a:r>
              <a:rPr lang="en-IN" sz="1600" dirty="0" err="1">
                <a:latin typeface="Times New Roman" pitchFamily="18" charset="0"/>
                <a:cs typeface="Times New Roman" pitchFamily="18" charset="0"/>
              </a:rPr>
              <a:t>Shiromani</a:t>
            </a:r>
            <a:r>
              <a:rPr lang="en-IN" sz="1600" dirty="0">
                <a:latin typeface="Times New Roman" pitchFamily="18" charset="0"/>
                <a:cs typeface="Times New Roman" pitchFamily="18" charset="0"/>
              </a:rPr>
              <a:t>, spilled the beans on math and stars</a:t>
            </a:r>
            <a:r>
              <a:rPr lang="en-IN" sz="1600" dirty="0" smtClean="0">
                <a:latin typeface="Times New Roman" pitchFamily="18" charset="0"/>
                <a:cs typeface="Times New Roman" pitchFamily="18" charset="0"/>
              </a:rPr>
              <a:t>.</a:t>
            </a:r>
          </a:p>
          <a:p>
            <a:pPr algn="just"/>
            <a:r>
              <a:rPr lang="en-IN" sz="1600" dirty="0" smtClean="0">
                <a:latin typeface="Times New Roman" pitchFamily="18" charset="0"/>
                <a:cs typeface="Times New Roman" pitchFamily="18" charset="0"/>
              </a:rPr>
              <a:t>Known </a:t>
            </a:r>
            <a:r>
              <a:rPr lang="en-IN" sz="1600" dirty="0">
                <a:latin typeface="Times New Roman" pitchFamily="18" charset="0"/>
                <a:cs typeface="Times New Roman" pitchFamily="18" charset="0"/>
              </a:rPr>
              <a:t>for his work on indeterminate equations and </a:t>
            </a:r>
            <a:r>
              <a:rPr lang="en-IN" sz="1600" dirty="0" smtClean="0">
                <a:latin typeface="Times New Roman" pitchFamily="18" charset="0"/>
                <a:cs typeface="Times New Roman" pitchFamily="18" charset="0"/>
              </a:rPr>
              <a:t>solutions.</a:t>
            </a:r>
          </a:p>
          <a:p>
            <a:pPr algn="just"/>
            <a:r>
              <a:rPr lang="en-IN" sz="1600" dirty="0" smtClean="0">
                <a:latin typeface="Times New Roman" pitchFamily="18" charset="0"/>
                <a:cs typeface="Times New Roman" pitchFamily="18" charset="0"/>
              </a:rPr>
              <a:t>Wrote </a:t>
            </a:r>
            <a:r>
              <a:rPr lang="en-IN" sz="1600" dirty="0" err="1">
                <a:latin typeface="Times New Roman" pitchFamily="18" charset="0"/>
                <a:cs typeface="Times New Roman" pitchFamily="18" charset="0"/>
              </a:rPr>
              <a:t>Siddhanta</a:t>
            </a:r>
            <a:r>
              <a:rPr lang="en-IN" sz="1600" dirty="0">
                <a:latin typeface="Times New Roman" pitchFamily="18" charset="0"/>
                <a:cs typeface="Times New Roman" pitchFamily="18" charset="0"/>
              </a:rPr>
              <a:t> </a:t>
            </a:r>
            <a:r>
              <a:rPr lang="en-IN" sz="1600" dirty="0" err="1">
                <a:latin typeface="Times New Roman" pitchFamily="18" charset="0"/>
                <a:cs typeface="Times New Roman" pitchFamily="18" charset="0"/>
              </a:rPr>
              <a:t>Shiromani</a:t>
            </a:r>
            <a:r>
              <a:rPr lang="en-IN" sz="1600" dirty="0">
                <a:latin typeface="Times New Roman" pitchFamily="18" charset="0"/>
                <a:cs typeface="Times New Roman" pitchFamily="18" charset="0"/>
              </a:rPr>
              <a:t>, a comprehensive mathematical and astronomical treatise.</a:t>
            </a:r>
            <a:endParaRPr lang="en-IN" sz="1600" b="1" dirty="0">
              <a:latin typeface="Times New Roman" pitchFamily="18" charset="0"/>
              <a:cs typeface="Times New Roman" pitchFamily="18" charset="0"/>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05513" y="1214438"/>
            <a:ext cx="2867025" cy="2867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35</a:t>
            </a:fld>
            <a:endParaRPr lang="en"/>
          </a:p>
        </p:txBody>
      </p:sp>
    </p:spTree>
    <p:extLst>
      <p:ext uri="{BB962C8B-B14F-4D97-AF65-F5344CB8AC3E}">
        <p14:creationId xmlns:p14="http://schemas.microsoft.com/office/powerpoint/2010/main" xmlns="" val="8829818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568" y="875830"/>
            <a:ext cx="8229600" cy="388381"/>
          </a:xfrm>
        </p:spPr>
        <p:txBody>
          <a:bodyPr>
            <a:noAutofit/>
          </a:bodyPr>
          <a:lstStyle/>
          <a:p>
            <a:r>
              <a:rPr lang="en-IN" sz="2400" b="1" dirty="0" smtClean="0">
                <a:solidFill>
                  <a:srgbClr val="FF0000"/>
                </a:solidFill>
                <a:latin typeface="Times New Roman" pitchFamily="18" charset="0"/>
                <a:cs typeface="Times New Roman" pitchFamily="18" charset="0"/>
              </a:rPr>
              <a:t> </a:t>
            </a:r>
            <a:r>
              <a:rPr lang="en-IN" sz="2400" b="1" dirty="0">
                <a:solidFill>
                  <a:srgbClr val="FF0000"/>
                </a:solidFill>
                <a:latin typeface="Times New Roman" pitchFamily="18" charset="0"/>
                <a:cs typeface="Times New Roman" pitchFamily="18" charset="0"/>
              </a:rPr>
              <a:t>Indian Mathematicians &amp; Their </a:t>
            </a:r>
            <a:r>
              <a:rPr lang="en-IN" sz="2400" b="1" dirty="0" smtClean="0">
                <a:solidFill>
                  <a:srgbClr val="FF0000"/>
                </a:solidFill>
                <a:latin typeface="Times New Roman" pitchFamily="18" charset="0"/>
                <a:cs typeface="Times New Roman" pitchFamily="18" charset="0"/>
              </a:rPr>
              <a:t>Inventions</a:t>
            </a:r>
            <a:endParaRPr lang="en-IN" sz="24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59488" y="1318437"/>
            <a:ext cx="5311672" cy="3459066"/>
          </a:xfrm>
        </p:spPr>
        <p:txBody>
          <a:bodyPr>
            <a:normAutofit/>
          </a:bodyPr>
          <a:lstStyle/>
          <a:p>
            <a:pPr marL="0" indent="0" algn="just">
              <a:buNone/>
            </a:pPr>
            <a:r>
              <a:rPr lang="en-IN" sz="1600" b="1" dirty="0" err="1" smtClean="0">
                <a:latin typeface="Times New Roman" pitchFamily="18" charset="0"/>
                <a:cs typeface="Times New Roman" pitchFamily="18" charset="0"/>
              </a:rPr>
              <a:t>Srinivasa</a:t>
            </a:r>
            <a:r>
              <a:rPr lang="en-IN" sz="1600" b="1" dirty="0" smtClean="0">
                <a:latin typeface="Times New Roman" pitchFamily="18" charset="0"/>
                <a:cs typeface="Times New Roman" pitchFamily="18" charset="0"/>
              </a:rPr>
              <a:t> </a:t>
            </a:r>
            <a:r>
              <a:rPr lang="en-IN" sz="1600" b="1" dirty="0" err="1" smtClean="0">
                <a:latin typeface="Times New Roman" pitchFamily="18" charset="0"/>
                <a:cs typeface="Times New Roman" pitchFamily="18" charset="0"/>
              </a:rPr>
              <a:t>Ramanujan</a:t>
            </a:r>
            <a:r>
              <a:rPr lang="en-IN" sz="1600" b="1" dirty="0" smtClean="0">
                <a:latin typeface="Times New Roman" pitchFamily="18" charset="0"/>
                <a:cs typeface="Times New Roman" pitchFamily="18" charset="0"/>
              </a:rPr>
              <a:t> </a:t>
            </a:r>
            <a:r>
              <a:rPr lang="en-IN" sz="1600" b="1" dirty="0">
                <a:latin typeface="Times New Roman" pitchFamily="18" charset="0"/>
                <a:cs typeface="Times New Roman" pitchFamily="18" charset="0"/>
              </a:rPr>
              <a:t>(1887–1920)</a:t>
            </a:r>
          </a:p>
          <a:p>
            <a:pPr algn="just"/>
            <a:r>
              <a:rPr lang="en-IN" sz="1600" dirty="0" err="1">
                <a:latin typeface="Times New Roman" pitchFamily="18" charset="0"/>
                <a:cs typeface="Times New Roman" pitchFamily="18" charset="0"/>
              </a:rPr>
              <a:t>Ramanujan</a:t>
            </a:r>
            <a:r>
              <a:rPr lang="en-IN" sz="1600" dirty="0">
                <a:latin typeface="Times New Roman" pitchFamily="18" charset="0"/>
                <a:cs typeface="Times New Roman" pitchFamily="18" charset="0"/>
              </a:rPr>
              <a:t>, who lived from 1887 to 1920, from India did amazing things with numbers</a:t>
            </a:r>
            <a:r>
              <a:rPr lang="en-IN" sz="1600" dirty="0" smtClean="0">
                <a:latin typeface="Times New Roman" pitchFamily="18" charset="0"/>
                <a:cs typeface="Times New Roman" pitchFamily="18" charset="0"/>
              </a:rPr>
              <a:t>.</a:t>
            </a:r>
          </a:p>
          <a:p>
            <a:pPr algn="just"/>
            <a:r>
              <a:rPr lang="en-IN" sz="1600" dirty="0" smtClean="0">
                <a:latin typeface="Times New Roman" pitchFamily="18" charset="0"/>
                <a:cs typeface="Times New Roman" pitchFamily="18" charset="0"/>
              </a:rPr>
              <a:t> </a:t>
            </a:r>
            <a:r>
              <a:rPr lang="en-IN" sz="1600" dirty="0">
                <a:latin typeface="Times New Roman" pitchFamily="18" charset="0"/>
                <a:cs typeface="Times New Roman" pitchFamily="18" charset="0"/>
              </a:rPr>
              <a:t>He didn't have fancy degrees or much schooling, but his brain was like a math machine. </a:t>
            </a:r>
            <a:endParaRPr lang="en-IN" sz="1600" dirty="0" smtClean="0">
              <a:latin typeface="Times New Roman" pitchFamily="18" charset="0"/>
              <a:cs typeface="Times New Roman" pitchFamily="18" charset="0"/>
            </a:endParaRPr>
          </a:p>
          <a:p>
            <a:pPr algn="just"/>
            <a:r>
              <a:rPr lang="en-IN" sz="1600" dirty="0" err="1" smtClean="0">
                <a:latin typeface="Times New Roman" pitchFamily="18" charset="0"/>
                <a:cs typeface="Times New Roman" pitchFamily="18" charset="0"/>
              </a:rPr>
              <a:t>Ramanujan</a:t>
            </a:r>
            <a:r>
              <a:rPr lang="en-IN" sz="1600" dirty="0" smtClean="0">
                <a:latin typeface="Times New Roman" pitchFamily="18" charset="0"/>
                <a:cs typeface="Times New Roman" pitchFamily="18" charset="0"/>
              </a:rPr>
              <a:t> </a:t>
            </a:r>
            <a:r>
              <a:rPr lang="en-IN" sz="1600" dirty="0">
                <a:latin typeface="Times New Roman" pitchFamily="18" charset="0"/>
                <a:cs typeface="Times New Roman" pitchFamily="18" charset="0"/>
              </a:rPr>
              <a:t>found patterns in numbers that no one else could see. It's like he had a special connection with math</a:t>
            </a:r>
            <a:r>
              <a:rPr lang="en-IN" sz="1600" dirty="0" smtClean="0">
                <a:latin typeface="Times New Roman" pitchFamily="18" charset="0"/>
                <a:cs typeface="Times New Roman" pitchFamily="18" charset="0"/>
              </a:rPr>
              <a:t>.</a:t>
            </a:r>
          </a:p>
          <a:p>
            <a:pPr algn="just"/>
            <a:r>
              <a:rPr lang="en-IN" sz="1600" dirty="0" smtClean="0">
                <a:latin typeface="Times New Roman" pitchFamily="18" charset="0"/>
                <a:cs typeface="Times New Roman" pitchFamily="18" charset="0"/>
              </a:rPr>
              <a:t>Discovered </a:t>
            </a:r>
            <a:r>
              <a:rPr lang="en-IN" sz="1600" dirty="0">
                <a:latin typeface="Times New Roman" pitchFamily="18" charset="0"/>
                <a:cs typeface="Times New Roman" pitchFamily="18" charset="0"/>
              </a:rPr>
              <a:t>numerous results in number theory and infinite </a:t>
            </a:r>
            <a:r>
              <a:rPr lang="en-IN" sz="1600" dirty="0" smtClean="0">
                <a:latin typeface="Times New Roman" pitchFamily="18" charset="0"/>
                <a:cs typeface="Times New Roman" pitchFamily="18" charset="0"/>
              </a:rPr>
              <a:t>series.</a:t>
            </a:r>
          </a:p>
          <a:p>
            <a:pPr algn="just"/>
            <a:r>
              <a:rPr lang="en-IN" sz="1600" dirty="0" smtClean="0">
                <a:latin typeface="Times New Roman" pitchFamily="18" charset="0"/>
                <a:cs typeface="Times New Roman" pitchFamily="18" charset="0"/>
              </a:rPr>
              <a:t>Independently </a:t>
            </a:r>
            <a:r>
              <a:rPr lang="en-IN" sz="1600" dirty="0">
                <a:latin typeface="Times New Roman" pitchFamily="18" charset="0"/>
                <a:cs typeface="Times New Roman" pitchFamily="18" charset="0"/>
              </a:rPr>
              <a:t>developed theorems that were later rediscovered in modern mathematics.</a:t>
            </a:r>
            <a:endParaRPr lang="en-IN" sz="1600" b="1" dirty="0">
              <a:latin typeface="Times New Roman" pitchFamily="18" charset="0"/>
              <a:cs typeface="Times New Roman" pitchFamily="18" charset="0"/>
            </a:endParaRPr>
          </a:p>
        </p:txBody>
      </p:sp>
      <p:pic>
        <p:nvPicPr>
          <p:cNvPr id="18434"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r="8065"/>
          <a:stretch/>
        </p:blipFill>
        <p:spPr bwMode="auto">
          <a:xfrm>
            <a:off x="6010586" y="1303707"/>
            <a:ext cx="2171700" cy="3152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36</a:t>
            </a:fld>
            <a:endParaRPr lang="en"/>
          </a:p>
        </p:txBody>
      </p:sp>
    </p:spTree>
    <p:extLst>
      <p:ext uri="{BB962C8B-B14F-4D97-AF65-F5344CB8AC3E}">
        <p14:creationId xmlns:p14="http://schemas.microsoft.com/office/powerpoint/2010/main" xmlns="" val="9457385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097" y="812035"/>
            <a:ext cx="8229600" cy="388381"/>
          </a:xfrm>
        </p:spPr>
        <p:txBody>
          <a:bodyPr>
            <a:noAutofit/>
          </a:bodyPr>
          <a:lstStyle/>
          <a:p>
            <a:r>
              <a:rPr lang="en-IN" sz="2400" b="1" dirty="0" smtClean="0">
                <a:solidFill>
                  <a:srgbClr val="FF0000"/>
                </a:solidFill>
              </a:rPr>
              <a:t> </a:t>
            </a:r>
            <a:r>
              <a:rPr lang="en-IN" sz="2400" b="1" dirty="0">
                <a:solidFill>
                  <a:srgbClr val="FF0000"/>
                </a:solidFill>
              </a:rPr>
              <a:t>Indian Mathematicians &amp; Their </a:t>
            </a:r>
            <a:r>
              <a:rPr lang="en-IN" sz="2400" b="1" dirty="0" smtClean="0">
                <a:solidFill>
                  <a:srgbClr val="FF0000"/>
                </a:solidFill>
              </a:rPr>
              <a:t>Inventions</a:t>
            </a:r>
            <a:endParaRPr lang="en-IN" sz="2400" dirty="0">
              <a:solidFill>
                <a:srgbClr val="FF0000"/>
              </a:solidFill>
            </a:endParaRPr>
          </a:p>
        </p:txBody>
      </p:sp>
      <p:sp>
        <p:nvSpPr>
          <p:cNvPr id="3" name="Content Placeholder 2"/>
          <p:cNvSpPr>
            <a:spLocks noGrp="1"/>
          </p:cNvSpPr>
          <p:nvPr>
            <p:ph idx="1"/>
          </p:nvPr>
        </p:nvSpPr>
        <p:spPr>
          <a:xfrm>
            <a:off x="0" y="1310877"/>
            <a:ext cx="5349240" cy="3832623"/>
          </a:xfrm>
        </p:spPr>
        <p:txBody>
          <a:bodyPr>
            <a:normAutofit/>
          </a:bodyPr>
          <a:lstStyle/>
          <a:p>
            <a:pPr marL="0" indent="0" algn="just">
              <a:buNone/>
            </a:pPr>
            <a:r>
              <a:rPr lang="en-IN" sz="1600" b="1" dirty="0" err="1">
                <a:latin typeface="Times New Roman" pitchFamily="18" charset="0"/>
                <a:cs typeface="Times New Roman" pitchFamily="18" charset="0"/>
              </a:rPr>
              <a:t>Shakuntala</a:t>
            </a:r>
            <a:r>
              <a:rPr lang="en-IN" sz="1600" b="1" dirty="0">
                <a:latin typeface="Times New Roman" pitchFamily="18" charset="0"/>
                <a:cs typeface="Times New Roman" pitchFamily="18" charset="0"/>
              </a:rPr>
              <a:t> Devi (1929-2013)</a:t>
            </a:r>
          </a:p>
          <a:p>
            <a:pPr algn="just"/>
            <a:r>
              <a:rPr lang="en-IN" sz="1600" dirty="0" err="1">
                <a:latin typeface="Times New Roman" pitchFamily="18" charset="0"/>
                <a:cs typeface="Times New Roman" pitchFamily="18" charset="0"/>
              </a:rPr>
              <a:t>Shakuntala</a:t>
            </a:r>
            <a:r>
              <a:rPr lang="en-IN" sz="1600" dirty="0">
                <a:latin typeface="Times New Roman" pitchFamily="18" charset="0"/>
                <a:cs typeface="Times New Roman" pitchFamily="18" charset="0"/>
              </a:rPr>
              <a:t> Devi, a brilliant mathematician from India, was like a math wizard with a super-fast brain.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She </a:t>
            </a:r>
            <a:r>
              <a:rPr lang="en-IN" sz="1600" dirty="0">
                <a:latin typeface="Times New Roman" pitchFamily="18" charset="0"/>
                <a:cs typeface="Times New Roman" pitchFamily="18" charset="0"/>
              </a:rPr>
              <a:t>didn't need a calculator; numbers seemed to dance in her mind effortlessly. </a:t>
            </a:r>
            <a:endParaRPr lang="en-IN" sz="1600" dirty="0" smtClean="0">
              <a:latin typeface="Times New Roman" pitchFamily="18" charset="0"/>
              <a:cs typeface="Times New Roman" pitchFamily="18" charset="0"/>
            </a:endParaRPr>
          </a:p>
          <a:p>
            <a:pPr algn="just"/>
            <a:r>
              <a:rPr lang="en-IN" sz="1600" dirty="0" err="1" smtClean="0">
                <a:latin typeface="Times New Roman" pitchFamily="18" charset="0"/>
                <a:cs typeface="Times New Roman" pitchFamily="18" charset="0"/>
              </a:rPr>
              <a:t>Shakuntala</a:t>
            </a:r>
            <a:r>
              <a:rPr lang="en-IN" sz="1600" dirty="0" smtClean="0">
                <a:latin typeface="Times New Roman" pitchFamily="18" charset="0"/>
                <a:cs typeface="Times New Roman" pitchFamily="18" charset="0"/>
              </a:rPr>
              <a:t> </a:t>
            </a:r>
            <a:r>
              <a:rPr lang="en-IN" sz="1600" dirty="0">
                <a:latin typeface="Times New Roman" pitchFamily="18" charset="0"/>
                <a:cs typeface="Times New Roman" pitchFamily="18" charset="0"/>
              </a:rPr>
              <a:t>even set world records, solving enormous math problems in just seconds, showcasing her incredible skills.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Beyond </a:t>
            </a:r>
            <a:r>
              <a:rPr lang="en-IN" sz="1600" dirty="0">
                <a:latin typeface="Times New Roman" pitchFamily="18" charset="0"/>
                <a:cs typeface="Times New Roman" pitchFamily="18" charset="0"/>
              </a:rPr>
              <a:t>her mathematical prowess, she shared her love for math through books and shows, making the subject more accessible and enjoyable for everyone</a:t>
            </a:r>
            <a:r>
              <a:rPr lang="en-IN" sz="1600" dirty="0" smtClean="0">
                <a:latin typeface="Times New Roman" pitchFamily="18" charset="0"/>
                <a:cs typeface="Times New Roman" pitchFamily="18" charset="0"/>
              </a:rPr>
              <a:t>.</a:t>
            </a:r>
          </a:p>
          <a:p>
            <a:pPr algn="just"/>
            <a:r>
              <a:rPr lang="en-IN" sz="1600" dirty="0">
                <a:latin typeface="Times New Roman" pitchFamily="18" charset="0"/>
                <a:cs typeface="Times New Roman" pitchFamily="18" charset="0"/>
              </a:rPr>
              <a:t>Known as the </a:t>
            </a:r>
            <a:r>
              <a:rPr lang="en-IN" sz="1600" dirty="0">
                <a:solidFill>
                  <a:srgbClr val="FF0000"/>
                </a:solidFill>
                <a:latin typeface="Times New Roman" pitchFamily="18" charset="0"/>
                <a:cs typeface="Times New Roman" pitchFamily="18" charset="0"/>
              </a:rPr>
              <a:t>'Human Computer</a:t>
            </a:r>
            <a:r>
              <a:rPr lang="en-IN" sz="1600" dirty="0">
                <a:latin typeface="Times New Roman" pitchFamily="18" charset="0"/>
                <a:cs typeface="Times New Roman" pitchFamily="18" charset="0"/>
              </a:rPr>
              <a:t>,' she gained fame for solving intricate math equations without using </a:t>
            </a:r>
            <a:r>
              <a:rPr lang="en-IN" sz="1600" dirty="0" smtClean="0">
                <a:latin typeface="Times New Roman" pitchFamily="18" charset="0"/>
                <a:cs typeface="Times New Roman" pitchFamily="18" charset="0"/>
              </a:rPr>
              <a:t>calculators.</a:t>
            </a:r>
          </a:p>
          <a:p>
            <a:pPr algn="just"/>
            <a:r>
              <a:rPr lang="en-IN" sz="1600" dirty="0" smtClean="0">
                <a:latin typeface="Times New Roman" pitchFamily="18" charset="0"/>
                <a:cs typeface="Times New Roman" pitchFamily="18" charset="0"/>
              </a:rPr>
              <a:t>Her </a:t>
            </a:r>
            <a:r>
              <a:rPr lang="en-IN" sz="1600" dirty="0">
                <a:latin typeface="Times New Roman" pitchFamily="18" charset="0"/>
                <a:cs typeface="Times New Roman" pitchFamily="18" charset="0"/>
              </a:rPr>
              <a:t>superior intellect led her to set numerous world records in mathematics.</a:t>
            </a:r>
            <a:endParaRPr lang="en-IN" sz="1600" b="1" dirty="0">
              <a:latin typeface="Times New Roman" pitchFamily="18" charset="0"/>
              <a:cs typeface="Times New Roman" pitchFamily="18" charset="0"/>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503413" y="1822233"/>
            <a:ext cx="3497580" cy="19867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37</a:t>
            </a:fld>
            <a:endParaRPr lang="en"/>
          </a:p>
        </p:txBody>
      </p:sp>
    </p:spTree>
    <p:extLst>
      <p:ext uri="{BB962C8B-B14F-4D97-AF65-F5344CB8AC3E}">
        <p14:creationId xmlns:p14="http://schemas.microsoft.com/office/powerpoint/2010/main" xmlns="" val="8004547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rPr>
              <a:t>Mathematics</a:t>
            </a:r>
            <a:endParaRPr lang="en-IN" b="1" dirty="0">
              <a:solidFill>
                <a:srgbClr val="FF0000"/>
              </a:solidFill>
            </a:endParaRPr>
          </a:p>
        </p:txBody>
      </p:sp>
      <p:sp>
        <p:nvSpPr>
          <p:cNvPr id="3" name="Content Placeholder 2"/>
          <p:cNvSpPr>
            <a:spLocks noGrp="1"/>
          </p:cNvSpPr>
          <p:nvPr>
            <p:ph idx="1"/>
          </p:nvPr>
        </p:nvSpPr>
        <p:spPr/>
        <p:txBody>
          <a:bodyPr/>
          <a:lstStyle/>
          <a:p>
            <a:pPr algn="just"/>
            <a:r>
              <a:rPr lang="en-IN" dirty="0" smtClean="0"/>
              <a:t>There are around 27 more great Indian ancient mathematicians, who contributed continuous stream of mathematical theory </a:t>
            </a:r>
            <a:r>
              <a:rPr lang="en-IN" smtClean="0"/>
              <a:t>building.</a:t>
            </a:r>
            <a:endParaRPr lang="en-IN" dirty="0" smtClean="0"/>
          </a:p>
        </p:txBody>
      </p:sp>
      <p:pic>
        <p:nvPicPr>
          <p:cNvPr id="4" name="Picture 2" descr="Mathematics in Ancient India (Set of 4 Books) | Exotic India Art"/>
          <p:cNvPicPr>
            <a:picLocks noChangeAspect="1" noChangeArrowheads="1"/>
          </p:cNvPicPr>
          <p:nvPr/>
        </p:nvPicPr>
        <p:blipFill>
          <a:blip r:embed="rId2"/>
          <a:srcRect/>
          <a:stretch>
            <a:fillRect/>
          </a:stretch>
        </p:blipFill>
        <p:spPr bwMode="auto">
          <a:xfrm>
            <a:off x="152400" y="133350"/>
            <a:ext cx="8839200" cy="4876800"/>
          </a:xfrm>
          <a:prstGeom prst="rect">
            <a:avLst/>
          </a:prstGeom>
          <a:noFill/>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38</a:t>
            </a:fld>
            <a:endParaRPr lang="en"/>
          </a:p>
        </p:txBody>
      </p:sp>
    </p:spTree>
    <p:extLst>
      <p:ext uri="{BB962C8B-B14F-4D97-AF65-F5344CB8AC3E}">
        <p14:creationId xmlns:p14="http://schemas.microsoft.com/office/powerpoint/2010/main" xmlns="" val="30917950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097" y="695076"/>
            <a:ext cx="8229600" cy="613171"/>
          </a:xfrm>
        </p:spPr>
        <p:txBody>
          <a:bodyPr>
            <a:normAutofit/>
          </a:bodyPr>
          <a:lstStyle/>
          <a:p>
            <a:r>
              <a:rPr lang="en-US" sz="2000" dirty="0" smtClean="0">
                <a:solidFill>
                  <a:srgbClr val="FF0000"/>
                </a:solidFill>
                <a:latin typeface="Times New Roman" pitchFamily="18" charset="0"/>
                <a:cs typeface="Times New Roman" pitchFamily="18" charset="0"/>
              </a:rPr>
              <a:t>Number system and units of measurement</a:t>
            </a:r>
            <a:endParaRPr lang="en-US"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93405" y="1318436"/>
            <a:ext cx="8293395" cy="3539313"/>
          </a:xfrm>
        </p:spPr>
        <p:txBody>
          <a:bodyPr>
            <a:normAutofit/>
          </a:bodyPr>
          <a:lstStyle/>
          <a:p>
            <a:r>
              <a:rPr lang="en-US" sz="1600" dirty="0" smtClean="0">
                <a:latin typeface="Times New Roman" pitchFamily="18" charset="0"/>
                <a:cs typeface="Times New Roman" pitchFamily="18" charset="0"/>
              </a:rPr>
              <a:t>The contribution of ancient Indians to the development of mathematical concepts is well known and acknowledged</a:t>
            </a:r>
          </a:p>
          <a:p>
            <a:r>
              <a:rPr lang="en-US" sz="1600" dirty="0" smtClean="0">
                <a:latin typeface="Times New Roman" pitchFamily="18" charset="0"/>
                <a:cs typeface="Times New Roman" pitchFamily="18" charset="0"/>
              </a:rPr>
              <a:t>The street widths in Indus-</a:t>
            </a:r>
            <a:r>
              <a:rPr lang="en-US" sz="1600" dirty="0" err="1" smtClean="0">
                <a:latin typeface="Times New Roman" pitchFamily="18" charset="0"/>
                <a:cs typeface="Times New Roman" pitchFamily="18" charset="0"/>
              </a:rPr>
              <a:t>Sraswati</a:t>
            </a:r>
            <a:r>
              <a:rPr lang="en-US" sz="1600" dirty="0" smtClean="0">
                <a:latin typeface="Times New Roman" pitchFamily="18" charset="0"/>
                <a:cs typeface="Times New Roman" pitchFamily="18" charset="0"/>
              </a:rPr>
              <a:t> civilization were highly standardized</a:t>
            </a:r>
          </a:p>
          <a:p>
            <a:r>
              <a:rPr lang="en-US" sz="1600" dirty="0" smtClean="0">
                <a:latin typeface="Times New Roman" pitchFamily="18" charset="0"/>
                <a:cs typeface="Times New Roman" pitchFamily="18" charset="0"/>
              </a:rPr>
              <a:t>Kalibangan, a city in Indus-</a:t>
            </a:r>
            <a:r>
              <a:rPr lang="en-US" sz="1600" dirty="0" err="1" smtClean="0">
                <a:latin typeface="Times New Roman" pitchFamily="18" charset="0"/>
                <a:cs typeface="Times New Roman" pitchFamily="18" charset="0"/>
              </a:rPr>
              <a:t>Sraswati</a:t>
            </a:r>
            <a:r>
              <a:rPr lang="en-US" sz="1600" dirty="0" smtClean="0">
                <a:latin typeface="Times New Roman" pitchFamily="18" charset="0"/>
                <a:cs typeface="Times New Roman" pitchFamily="18" charset="0"/>
              </a:rPr>
              <a:t> civilization had street widths 1.8m, 3.6m, 5.4m and 7.2m (built with standard 1,2,3 and 4 </a:t>
            </a:r>
            <a:r>
              <a:rPr lang="en-US" sz="1600" dirty="0" err="1" smtClean="0">
                <a:latin typeface="Times New Roman" pitchFamily="18" charset="0"/>
                <a:cs typeface="Times New Roman" pitchFamily="18" charset="0"/>
              </a:rPr>
              <a:t>Dhanus</a:t>
            </a:r>
            <a:r>
              <a:rPr lang="en-US" sz="1600" dirty="0" smtClean="0">
                <a:latin typeface="Times New Roman" pitchFamily="18" charset="0"/>
                <a:cs typeface="Times New Roman" pitchFamily="18" charset="0"/>
              </a:rPr>
              <a:t>)</a:t>
            </a:r>
          </a:p>
          <a:p>
            <a:r>
              <a:rPr lang="en-US" sz="1600" dirty="0" smtClean="0">
                <a:latin typeface="Times New Roman" pitchFamily="18" charset="0"/>
                <a:cs typeface="Times New Roman" pitchFamily="18" charset="0"/>
              </a:rPr>
              <a:t>In </a:t>
            </a:r>
            <a:r>
              <a:rPr lang="en-US" sz="1600" dirty="0" err="1" smtClean="0">
                <a:latin typeface="Times New Roman" pitchFamily="18" charset="0"/>
                <a:cs typeface="Times New Roman" pitchFamily="18" charset="0"/>
              </a:rPr>
              <a:t>Arthashasthra</a:t>
            </a:r>
            <a:r>
              <a:rPr lang="en-US" sz="1600" dirty="0" smtClean="0">
                <a:latin typeface="Times New Roman" pitchFamily="18" charset="0"/>
                <a:cs typeface="Times New Roman" pitchFamily="18" charset="0"/>
              </a:rPr>
              <a:t>, there is a mention of 2 types of </a:t>
            </a:r>
            <a:r>
              <a:rPr lang="en-US" sz="1600" dirty="0" err="1" smtClean="0">
                <a:latin typeface="Times New Roman" pitchFamily="18" charset="0"/>
                <a:cs typeface="Times New Roman" pitchFamily="18" charset="0"/>
              </a:rPr>
              <a:t>Dhanus</a:t>
            </a:r>
            <a:r>
              <a:rPr lang="en-US" sz="1600" dirty="0" smtClean="0">
                <a:latin typeface="Times New Roman" pitchFamily="18" charset="0"/>
                <a:cs typeface="Times New Roman" pitchFamily="18" charset="0"/>
              </a:rPr>
              <a:t> as units for measuring lengths and distances: </a:t>
            </a:r>
            <a:r>
              <a:rPr lang="en-US" sz="1600" dirty="0" err="1" smtClean="0">
                <a:latin typeface="Times New Roman" pitchFamily="18" charset="0"/>
                <a:cs typeface="Times New Roman" pitchFamily="18" charset="0"/>
              </a:rPr>
              <a:t>Dhanus</a:t>
            </a:r>
            <a:r>
              <a:rPr lang="en-US" sz="1600" dirty="0" smtClean="0">
                <a:latin typeface="Times New Roman" pitchFamily="18" charset="0"/>
                <a:cs typeface="Times New Roman" pitchFamily="18" charset="0"/>
              </a:rPr>
              <a:t>=96 </a:t>
            </a:r>
            <a:r>
              <a:rPr lang="en-US" sz="1600" dirty="0" err="1" smtClean="0">
                <a:latin typeface="Times New Roman" pitchFamily="18" charset="0"/>
                <a:cs typeface="Times New Roman" pitchFamily="18" charset="0"/>
              </a:rPr>
              <a:t>angulas</a:t>
            </a:r>
            <a:r>
              <a:rPr lang="en-US" sz="1600" dirty="0" smtClean="0">
                <a:latin typeface="Times New Roman" pitchFamily="18" charset="0"/>
                <a:cs typeface="Times New Roman" pitchFamily="18" charset="0"/>
              </a:rPr>
              <a:t> and </a:t>
            </a:r>
            <a:r>
              <a:rPr lang="en-US" sz="1600" dirty="0" err="1" smtClean="0">
                <a:latin typeface="Times New Roman" pitchFamily="18" charset="0"/>
                <a:cs typeface="Times New Roman" pitchFamily="18" charset="0"/>
              </a:rPr>
              <a:t>Garhapatya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Dhanus</a:t>
            </a:r>
            <a:r>
              <a:rPr lang="en-US" sz="1600" dirty="0" smtClean="0">
                <a:latin typeface="Times New Roman" pitchFamily="18" charset="0"/>
                <a:cs typeface="Times New Roman" pitchFamily="18" charset="0"/>
              </a:rPr>
              <a:t>=108 </a:t>
            </a:r>
            <a:r>
              <a:rPr lang="en-US" sz="1600" dirty="0" err="1" smtClean="0">
                <a:latin typeface="Times New Roman" pitchFamily="18" charset="0"/>
                <a:cs typeface="Times New Roman" pitchFamily="18" charset="0"/>
              </a:rPr>
              <a:t>angulas</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39</a:t>
            </a:fld>
            <a:endParaRPr lang="en"/>
          </a:p>
        </p:txBody>
      </p:sp>
    </p:spTree>
    <p:extLst>
      <p:ext uri="{BB962C8B-B14F-4D97-AF65-F5344CB8AC3E}">
        <p14:creationId xmlns:p14="http://schemas.microsoft.com/office/powerpoint/2010/main" xmlns="" val="13842476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8599" y="786808"/>
            <a:ext cx="8713381" cy="4177145"/>
          </a:xfrm>
        </p:spPr>
        <p:txBody>
          <a:bodyPr>
            <a:normAutofit fontScale="92500" lnSpcReduction="20000"/>
          </a:bodyPr>
          <a:lstStyle/>
          <a:p>
            <a:pPr marL="0" indent="0" algn="just">
              <a:buNone/>
            </a:pPr>
            <a:r>
              <a:rPr lang="en-US" sz="1700" b="1" dirty="0" smtClean="0">
                <a:latin typeface="Times New Roman" pitchFamily="18" charset="0"/>
                <a:cs typeface="Times New Roman" pitchFamily="18" charset="0"/>
              </a:rPr>
              <a:t>Key Characteristics of Traditional Knowledge:</a:t>
            </a:r>
          </a:p>
          <a:p>
            <a:pPr lvl="0" algn="just"/>
            <a:r>
              <a:rPr lang="en-US" sz="1700" b="1" dirty="0" smtClean="0">
                <a:latin typeface="Times New Roman" pitchFamily="18" charset="0"/>
                <a:cs typeface="Times New Roman" pitchFamily="18" charset="0"/>
              </a:rPr>
              <a:t>Oral Tradition</a:t>
            </a:r>
            <a:r>
              <a:rPr lang="en-US" sz="1700" dirty="0" smtClean="0">
                <a:latin typeface="Times New Roman" pitchFamily="18" charset="0"/>
                <a:cs typeface="Times New Roman" pitchFamily="18" charset="0"/>
              </a:rPr>
              <a:t>: It is often passed down orally, through stories, myths, legends, songs, rituals, and direct teaching. This transmission can be informal or part of structured education, with elders playing a critical role in sharing knowledge.</a:t>
            </a:r>
          </a:p>
          <a:p>
            <a:pPr lvl="0" algn="just"/>
            <a:r>
              <a:rPr lang="en-US" sz="1700" b="1" dirty="0" smtClean="0">
                <a:latin typeface="Times New Roman" pitchFamily="18" charset="0"/>
                <a:cs typeface="Times New Roman" pitchFamily="18" charset="0"/>
              </a:rPr>
              <a:t>Context-Specific</a:t>
            </a:r>
            <a:r>
              <a:rPr lang="en-US" sz="1700" dirty="0" smtClean="0">
                <a:latin typeface="Times New Roman" pitchFamily="18" charset="0"/>
                <a:cs typeface="Times New Roman" pitchFamily="18" charset="0"/>
              </a:rPr>
              <a:t>: Traditional knowledge is usually tailored to the local environment and specific cultural practices. For instance, the farming techniques used by one community may differ from those of another due to variations in soil, climate, and available resources.</a:t>
            </a:r>
          </a:p>
          <a:p>
            <a:pPr lvl="0" algn="just"/>
            <a:endParaRPr lang="en-US" sz="1700" dirty="0" smtClean="0">
              <a:latin typeface="Times New Roman" pitchFamily="18" charset="0"/>
              <a:cs typeface="Times New Roman" pitchFamily="18" charset="0"/>
            </a:endParaRPr>
          </a:p>
          <a:p>
            <a:pPr lvl="0" algn="just"/>
            <a:r>
              <a:rPr lang="en-US" sz="1700" b="1" dirty="0" smtClean="0">
                <a:latin typeface="Times New Roman" pitchFamily="18" charset="0"/>
                <a:cs typeface="Times New Roman" pitchFamily="18" charset="0"/>
              </a:rPr>
              <a:t>Holistic</a:t>
            </a:r>
            <a:r>
              <a:rPr lang="en-US" sz="1700" dirty="0" smtClean="0">
                <a:latin typeface="Times New Roman" pitchFamily="18" charset="0"/>
                <a:cs typeface="Times New Roman" pitchFamily="18" charset="0"/>
              </a:rPr>
              <a:t>: Traditional knowledge often takes a holistic approach, connecting various aspects of life. It might blend practical knowledge (such as how to grow food) with spiritual beliefs, social customs, and ethical considerations about nature, human relationships, and the community.</a:t>
            </a:r>
          </a:p>
          <a:p>
            <a:pPr lvl="0" algn="just"/>
            <a:endParaRPr lang="en-US" sz="1700" dirty="0" smtClean="0">
              <a:latin typeface="Times New Roman" pitchFamily="18" charset="0"/>
              <a:cs typeface="Times New Roman" pitchFamily="18" charset="0"/>
            </a:endParaRPr>
          </a:p>
          <a:p>
            <a:pPr lvl="0" algn="just"/>
            <a:r>
              <a:rPr lang="en-US" sz="1700" b="1" dirty="0" smtClean="0">
                <a:latin typeface="Times New Roman" pitchFamily="18" charset="0"/>
                <a:cs typeface="Times New Roman" pitchFamily="18" charset="0"/>
              </a:rPr>
              <a:t>Cultural and Social Significance</a:t>
            </a:r>
            <a:r>
              <a:rPr lang="en-US" sz="1700" dirty="0" smtClean="0">
                <a:latin typeface="Times New Roman" pitchFamily="18" charset="0"/>
                <a:cs typeface="Times New Roman" pitchFamily="18" charset="0"/>
              </a:rPr>
              <a:t>: It helps preserve a community’s identity, values, and worldview. In many indigenous cultures, traditional knowledge is integral to maintaining community cohesion and understanding one’s place in the broader world.</a:t>
            </a:r>
          </a:p>
          <a:p>
            <a:pPr lvl="0" algn="just"/>
            <a:r>
              <a:rPr lang="en-US" sz="1700" b="1" dirty="0" smtClean="0">
                <a:latin typeface="Times New Roman" pitchFamily="18" charset="0"/>
                <a:cs typeface="Times New Roman" pitchFamily="18" charset="0"/>
              </a:rPr>
              <a:t>Practical Use</a:t>
            </a:r>
            <a:r>
              <a:rPr lang="en-US" sz="1700" dirty="0" smtClean="0">
                <a:latin typeface="Times New Roman" pitchFamily="18" charset="0"/>
                <a:cs typeface="Times New Roman" pitchFamily="18" charset="0"/>
              </a:rPr>
              <a:t>: Traditional knowledge is often deeply practical, helping communities solve everyday problems related to agriculture, medicine, building, navigation, and social organization. It includes things like herbal medicine, sustainable agricultural practices, and water management.</a:t>
            </a:r>
          </a:p>
          <a:p>
            <a:pPr algn="just"/>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a:t>
            </a:fld>
            <a:endParaRPr lang="en"/>
          </a:p>
        </p:txBody>
      </p:sp>
    </p:spTree>
    <p:extLst>
      <p:ext uri="{BB962C8B-B14F-4D97-AF65-F5344CB8AC3E}">
        <p14:creationId xmlns:p14="http://schemas.microsoft.com/office/powerpoint/2010/main" xmlns="" val="31511947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9102" y="4457700"/>
            <a:ext cx="5334000" cy="685800"/>
          </a:xfrm>
        </p:spPr>
        <p:txBody>
          <a:bodyPr>
            <a:normAutofit fontScale="62500" lnSpcReduction="20000"/>
          </a:bodyPr>
          <a:lstStyle/>
          <a:p>
            <a:pPr>
              <a:buNone/>
            </a:pPr>
            <a:r>
              <a:rPr lang="en-US" dirty="0" smtClean="0"/>
              <a:t>(1) Kalibangan–reconstructed computer image</a:t>
            </a:r>
          </a:p>
          <a:p>
            <a:pPr>
              <a:buNone/>
            </a:pPr>
            <a:r>
              <a:rPr lang="en-US" dirty="0" smtClean="0"/>
              <a:t>(2) Kalibangan-fire altars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262270" y="859021"/>
            <a:ext cx="4118344" cy="3603551"/>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4809460" y="834103"/>
            <a:ext cx="4036828" cy="3635299"/>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40</a:t>
            </a:fld>
            <a:endParaRPr lang="en"/>
          </a:p>
        </p:txBody>
      </p:sp>
    </p:spTree>
    <p:extLst>
      <p:ext uri="{BB962C8B-B14F-4D97-AF65-F5344CB8AC3E}">
        <p14:creationId xmlns:p14="http://schemas.microsoft.com/office/powerpoint/2010/main" xmlns="" val="27022032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1936"/>
            <a:ext cx="8229600" cy="689371"/>
          </a:xfrm>
        </p:spPr>
        <p:txBody>
          <a:bodyPr>
            <a:normAutofit/>
          </a:bodyPr>
          <a:lstStyle/>
          <a:p>
            <a:r>
              <a:rPr lang="en-US" sz="2000" dirty="0" smtClean="0">
                <a:solidFill>
                  <a:srgbClr val="FF0000"/>
                </a:solidFill>
                <a:latin typeface="Times New Roman" pitchFamily="18" charset="0"/>
                <a:cs typeface="Times New Roman" pitchFamily="18" charset="0"/>
              </a:rPr>
              <a:t>Salient features of Indian numeral system</a:t>
            </a:r>
            <a:endParaRPr lang="en-US"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477926"/>
            <a:ext cx="8229600" cy="3303623"/>
          </a:xfrm>
        </p:spPr>
        <p:txBody>
          <a:bodyPr>
            <a:normAutofit/>
          </a:bodyPr>
          <a:lstStyle/>
          <a:p>
            <a:pPr algn="just"/>
            <a:r>
              <a:rPr lang="en-US" sz="1600" dirty="0" smtClean="0">
                <a:latin typeface="Times New Roman" pitchFamily="18" charset="0"/>
                <a:cs typeface="Times New Roman" pitchFamily="18" charset="0"/>
              </a:rPr>
              <a:t>Sanskrit has unique names for numbers starting from one to very large numbers.</a:t>
            </a:r>
          </a:p>
          <a:p>
            <a:pPr algn="just"/>
            <a:r>
              <a:rPr lang="en-US" sz="1600" dirty="0" smtClean="0">
                <a:latin typeface="Times New Roman" pitchFamily="18" charset="0"/>
                <a:cs typeface="Times New Roman" pitchFamily="18" charset="0"/>
              </a:rPr>
              <a:t>The first 9 digits names are- </a:t>
            </a:r>
            <a:r>
              <a:rPr lang="en-US" sz="1600" dirty="0" err="1" smtClean="0">
                <a:latin typeface="Times New Roman" pitchFamily="18" charset="0"/>
                <a:cs typeface="Times New Roman" pitchFamily="18" charset="0"/>
              </a:rPr>
              <a:t>ekam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dve</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trini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catvari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panca</a:t>
            </a:r>
            <a:r>
              <a:rPr lang="en-US" sz="1600" dirty="0" smtClean="0">
                <a:latin typeface="Times New Roman" pitchFamily="18" charset="0"/>
                <a:cs typeface="Times New Roman" pitchFamily="18" charset="0"/>
              </a:rPr>
              <a:t>, sat, </a:t>
            </a:r>
            <a:r>
              <a:rPr lang="en-US" sz="1600" dirty="0" err="1" smtClean="0">
                <a:latin typeface="Times New Roman" pitchFamily="18" charset="0"/>
                <a:cs typeface="Times New Roman" pitchFamily="18" charset="0"/>
              </a:rPr>
              <a:t>sapta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asta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nava</a:t>
            </a:r>
            <a:endParaRPr lang="en-US" sz="1600" dirty="0" smtClean="0">
              <a:latin typeface="Times New Roman" pitchFamily="18" charset="0"/>
              <a:cs typeface="Times New Roman" pitchFamily="18" charset="0"/>
            </a:endParaRPr>
          </a:p>
          <a:p>
            <a:pPr algn="just"/>
            <a:r>
              <a:rPr lang="en-US" sz="1600" dirty="0" smtClean="0">
                <a:latin typeface="Times New Roman" pitchFamily="18" charset="0"/>
                <a:cs typeface="Times New Roman" pitchFamily="18" charset="0"/>
              </a:rPr>
              <a:t>From 10 to 100 in steps of 10 names are- </a:t>
            </a:r>
            <a:r>
              <a:rPr lang="en-US" sz="1600" dirty="0" err="1" smtClean="0">
                <a:latin typeface="Times New Roman" pitchFamily="18" charset="0"/>
                <a:cs typeface="Times New Roman" pitchFamily="18" charset="0"/>
              </a:rPr>
              <a:t>dasa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vimsati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trimsat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catvarimsat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pancasat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sasti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saptati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asti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navati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sata</a:t>
            </a:r>
            <a:r>
              <a:rPr lang="en-US" sz="1600" dirty="0" smtClean="0">
                <a:latin typeface="Times New Roman" pitchFamily="18" charset="0"/>
                <a:cs typeface="Times New Roman" pitchFamily="18" charset="0"/>
              </a:rPr>
              <a:t>.</a:t>
            </a:r>
          </a:p>
          <a:p>
            <a:pPr algn="just"/>
            <a:r>
              <a:rPr lang="en-US" sz="1600" dirty="0">
                <a:latin typeface="Times New Roman" pitchFamily="18" charset="0"/>
                <a:cs typeface="Times New Roman" pitchFamily="18" charset="0"/>
              </a:rPr>
              <a:t>A legacy of using large numbers with unique names for these large numbers</a:t>
            </a:r>
          </a:p>
          <a:p>
            <a:pPr algn="just"/>
            <a:r>
              <a:rPr lang="en-US" sz="1600" dirty="0">
                <a:latin typeface="Times New Roman" pitchFamily="18" charset="0"/>
                <a:cs typeface="Times New Roman" pitchFamily="18" charset="0"/>
              </a:rPr>
              <a:t>Developing a robust place value system for the </a:t>
            </a:r>
            <a:r>
              <a:rPr lang="en-US" sz="1600" dirty="0" smtClean="0">
                <a:latin typeface="Times New Roman" pitchFamily="18" charset="0"/>
                <a:cs typeface="Times New Roman" pitchFamily="18" charset="0"/>
              </a:rPr>
              <a:t>numerals.</a:t>
            </a:r>
            <a:endParaRPr lang="en-US" sz="1600" dirty="0">
              <a:latin typeface="Times New Roman" pitchFamily="18" charset="0"/>
              <a:cs typeface="Times New Roman" pitchFamily="18" charset="0"/>
            </a:endParaRPr>
          </a:p>
          <a:p>
            <a:pPr algn="just"/>
            <a:r>
              <a:rPr lang="en-US" sz="1600" dirty="0">
                <a:latin typeface="Times New Roman" pitchFamily="18" charset="0"/>
                <a:cs typeface="Times New Roman" pitchFamily="18" charset="0"/>
              </a:rPr>
              <a:t>Concept of zero and its use beyond being a placeholder</a:t>
            </a:r>
          </a:p>
          <a:p>
            <a:pPr algn="just"/>
            <a:r>
              <a:rPr lang="en-US" sz="1600" dirty="0">
                <a:latin typeface="Times New Roman" pitchFamily="18" charset="0"/>
                <a:cs typeface="Times New Roman" pitchFamily="18" charset="0"/>
              </a:rPr>
              <a:t>A decimal system that opened possibilities for arithmetic operations</a:t>
            </a:r>
          </a:p>
          <a:p>
            <a:pPr algn="just"/>
            <a:endParaRPr lang="en-US" sz="1600" dirty="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41</a:t>
            </a:fld>
            <a:endParaRPr lang="en"/>
          </a:p>
        </p:txBody>
      </p:sp>
    </p:spTree>
    <p:extLst>
      <p:ext uri="{BB962C8B-B14F-4D97-AF65-F5344CB8AC3E}">
        <p14:creationId xmlns:p14="http://schemas.microsoft.com/office/powerpoint/2010/main" xmlns="" val="7191490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5" y="843933"/>
            <a:ext cx="8229600" cy="536971"/>
          </a:xfrm>
        </p:spPr>
        <p:txBody>
          <a:bodyPr>
            <a:normAutofit/>
          </a:bodyPr>
          <a:lstStyle/>
          <a:p>
            <a:r>
              <a:rPr lang="en-US" sz="2000" dirty="0" smtClean="0">
                <a:solidFill>
                  <a:srgbClr val="FF0000"/>
                </a:solidFill>
                <a:latin typeface="Times New Roman" pitchFamily="18" charset="0"/>
                <a:cs typeface="Times New Roman" pitchFamily="18" charset="0"/>
              </a:rPr>
              <a:t>Concept of zero and its importance</a:t>
            </a:r>
            <a:endParaRPr lang="en-US"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50874" y="1520456"/>
            <a:ext cx="8495414" cy="3261093"/>
          </a:xfrm>
        </p:spPr>
        <p:txBody>
          <a:bodyPr>
            <a:normAutofit/>
          </a:bodyPr>
          <a:lstStyle/>
          <a:p>
            <a:pPr algn="just"/>
            <a:r>
              <a:rPr lang="en-US" sz="1600" dirty="0" smtClean="0">
                <a:latin typeface="Times New Roman" pitchFamily="18" charset="0"/>
                <a:cs typeface="Times New Roman" pitchFamily="18" charset="0"/>
              </a:rPr>
              <a:t>Today zero both as a symbol and a concept meaning the absence of any quantity allows us to perform calculus, solve complicated equations and to have invented computer operations using binary digits</a:t>
            </a:r>
          </a:p>
          <a:p>
            <a:pPr algn="just"/>
            <a:r>
              <a:rPr lang="en-US" sz="1600" dirty="0" smtClean="0">
                <a:latin typeface="Times New Roman" pitchFamily="18" charset="0"/>
                <a:cs typeface="Times New Roman" pitchFamily="18" charset="0"/>
              </a:rPr>
              <a:t>The concept of zero was established during 500 to 300 BCE and fully developed in India by 600 BCE</a:t>
            </a:r>
          </a:p>
          <a:p>
            <a:pPr algn="just"/>
            <a:r>
              <a:rPr lang="en-US" sz="1600" dirty="0" smtClean="0">
                <a:latin typeface="Times New Roman" pitchFamily="18" charset="0"/>
                <a:cs typeface="Times New Roman" pitchFamily="18" charset="0"/>
              </a:rPr>
              <a:t>This allowed ancient Indians to develop a method for handling large numbers. </a:t>
            </a:r>
          </a:p>
          <a:p>
            <a:pPr algn="just"/>
            <a:r>
              <a:rPr lang="en-US" sz="1600" dirty="0" smtClean="0">
                <a:latin typeface="Times New Roman" pitchFamily="18" charset="0"/>
                <a:cs typeface="Times New Roman" pitchFamily="18" charset="0"/>
              </a:rPr>
              <a:t>The number name to indicate zero is </a:t>
            </a:r>
            <a:r>
              <a:rPr lang="en-US" sz="1600" dirty="0" err="1" smtClean="0">
                <a:latin typeface="Times New Roman" pitchFamily="18" charset="0"/>
                <a:cs typeface="Times New Roman" pitchFamily="18" charset="0"/>
              </a:rPr>
              <a:t>Sunya</a:t>
            </a:r>
            <a:r>
              <a:rPr lang="en-US" sz="1600" dirty="0" smtClean="0">
                <a:latin typeface="Times New Roman" pitchFamily="18" charset="0"/>
                <a:cs typeface="Times New Roman" pitchFamily="18" charset="0"/>
              </a:rPr>
              <a:t> </a:t>
            </a:r>
          </a:p>
          <a:p>
            <a:pPr algn="just"/>
            <a:r>
              <a:rPr lang="en-US" sz="1600" dirty="0" smtClean="0">
                <a:latin typeface="Times New Roman" pitchFamily="18" charset="0"/>
                <a:cs typeface="Times New Roman" pitchFamily="18" charset="0"/>
              </a:rPr>
              <a:t>Pingala, an Indian philosopher who authored </a:t>
            </a:r>
            <a:r>
              <a:rPr lang="en-US" sz="1600" dirty="0" err="1" smtClean="0">
                <a:latin typeface="Times New Roman" pitchFamily="18" charset="0"/>
                <a:cs typeface="Times New Roman" pitchFamily="18" charset="0"/>
              </a:rPr>
              <a:t>Chandahshastra</a:t>
            </a:r>
            <a:r>
              <a:rPr lang="en-US" sz="1600" dirty="0" smtClean="0">
                <a:latin typeface="Times New Roman" pitchFamily="18" charset="0"/>
                <a:cs typeface="Times New Roman" pitchFamily="18" charset="0"/>
              </a:rPr>
              <a:t> which dealt with the </a:t>
            </a:r>
            <a:r>
              <a:rPr lang="en-US" sz="1600" dirty="0" err="1" smtClean="0">
                <a:latin typeface="Times New Roman" pitchFamily="18" charset="0"/>
                <a:cs typeface="Times New Roman" pitchFamily="18" charset="0"/>
              </a:rPr>
              <a:t>metres</a:t>
            </a:r>
            <a:r>
              <a:rPr lang="en-US" sz="1600" dirty="0" smtClean="0">
                <a:latin typeface="Times New Roman" pitchFamily="18" charset="0"/>
                <a:cs typeface="Times New Roman" pitchFamily="18" charset="0"/>
              </a:rPr>
              <a:t> in which the word </a:t>
            </a:r>
            <a:r>
              <a:rPr lang="en-US" sz="1600" dirty="0" err="1" smtClean="0">
                <a:latin typeface="Times New Roman" pitchFamily="18" charset="0"/>
                <a:cs typeface="Times New Roman" pitchFamily="18" charset="0"/>
              </a:rPr>
              <a:t>Sunya</a:t>
            </a:r>
            <a:r>
              <a:rPr lang="en-US" sz="1600" dirty="0" smtClean="0">
                <a:latin typeface="Times New Roman" pitchFamily="18" charset="0"/>
                <a:cs typeface="Times New Roman" pitchFamily="18" charset="0"/>
              </a:rPr>
              <a:t> was used which obtained the mathematical connotation of zero.</a:t>
            </a:r>
          </a:p>
          <a:p>
            <a:pPr algn="just"/>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42</a:t>
            </a:fld>
            <a:endParaRPr lang="en"/>
          </a:p>
        </p:txBody>
      </p:sp>
    </p:spTree>
    <p:extLst>
      <p:ext uri="{BB962C8B-B14F-4D97-AF65-F5344CB8AC3E}">
        <p14:creationId xmlns:p14="http://schemas.microsoft.com/office/powerpoint/2010/main" xmlns="" val="37318890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5182" y="988828"/>
            <a:ext cx="6086352" cy="3792722"/>
          </a:xfrm>
        </p:spPr>
        <p:txBody>
          <a:bodyPr>
            <a:normAutofit/>
          </a:bodyPr>
          <a:lstStyle/>
          <a:p>
            <a:pPr algn="just"/>
            <a:r>
              <a:rPr lang="en-US" sz="1600" dirty="0" err="1" smtClean="0">
                <a:latin typeface="Times New Roman" pitchFamily="18" charset="0"/>
                <a:cs typeface="Times New Roman" pitchFamily="18" charset="0"/>
              </a:rPr>
              <a:t>Brahmagupta</a:t>
            </a:r>
            <a:r>
              <a:rPr lang="en-US" sz="1600" dirty="0" smtClean="0">
                <a:latin typeface="Times New Roman" pitchFamily="18" charset="0"/>
                <a:cs typeface="Times New Roman" pitchFamily="18" charset="0"/>
              </a:rPr>
              <a:t> developed a symbol for zero in 628 CE</a:t>
            </a:r>
          </a:p>
          <a:p>
            <a:pPr algn="just"/>
            <a:r>
              <a:rPr lang="en-US" sz="1600" dirty="0" smtClean="0">
                <a:latin typeface="Times New Roman" pitchFamily="18" charset="0"/>
                <a:cs typeface="Times New Roman" pitchFamily="18" charset="0"/>
              </a:rPr>
              <a:t>Ancient Indians used zero in computations and there by elevated zero from a place holder to a numeral</a:t>
            </a:r>
          </a:p>
          <a:p>
            <a:pPr algn="just"/>
            <a:r>
              <a:rPr lang="en-US" sz="1600" dirty="0" err="1" smtClean="0">
                <a:latin typeface="Times New Roman" pitchFamily="18" charset="0"/>
                <a:cs typeface="Times New Roman" pitchFamily="18" charset="0"/>
              </a:rPr>
              <a:t>Bhaskara</a:t>
            </a:r>
            <a:r>
              <a:rPr lang="en-US" sz="1600" dirty="0" smtClean="0">
                <a:latin typeface="Times New Roman" pitchFamily="18" charset="0"/>
                <a:cs typeface="Times New Roman" pitchFamily="18" charset="0"/>
              </a:rPr>
              <a:t> II, in his bijaganita introduced the properties of zero when mathematical operator such as addition and subtraction are </a:t>
            </a:r>
          </a:p>
          <a:p>
            <a:pPr algn="just">
              <a:buNone/>
            </a:pPr>
            <a:r>
              <a:rPr lang="en-US" sz="1600" dirty="0" smtClean="0">
                <a:latin typeface="Times New Roman" pitchFamily="18" charset="0"/>
                <a:cs typeface="Times New Roman" pitchFamily="18" charset="0"/>
              </a:rPr>
              <a:t>	operated on it </a:t>
            </a:r>
          </a:p>
          <a:p>
            <a:pPr algn="just"/>
            <a:r>
              <a:rPr lang="en-US" sz="1600" dirty="0" smtClean="0">
                <a:latin typeface="Times New Roman" pitchFamily="18" charset="0"/>
                <a:cs typeface="Times New Roman" pitchFamily="18" charset="0"/>
              </a:rPr>
              <a:t>He also stated that it's nature does not change when numbers are added to or subtracted from zero</a:t>
            </a:r>
            <a:endParaRPr lang="en-US" sz="16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srcRect/>
          <a:stretch>
            <a:fillRect/>
          </a:stretch>
        </p:blipFill>
        <p:spPr bwMode="auto">
          <a:xfrm>
            <a:off x="6417733" y="1030817"/>
            <a:ext cx="2290763" cy="2862263"/>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43</a:t>
            </a:fld>
            <a:endParaRPr lang="en"/>
          </a:p>
        </p:txBody>
      </p:sp>
    </p:spTree>
    <p:extLst>
      <p:ext uri="{BB962C8B-B14F-4D97-AF65-F5344CB8AC3E}">
        <p14:creationId xmlns:p14="http://schemas.microsoft.com/office/powerpoint/2010/main" xmlns="" val="5657411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302" y="950258"/>
            <a:ext cx="8229600" cy="613171"/>
          </a:xfrm>
        </p:spPr>
        <p:txBody>
          <a:bodyPr>
            <a:normAutofit/>
          </a:bodyPr>
          <a:lstStyle/>
          <a:p>
            <a:r>
              <a:rPr lang="en-US" sz="2000" dirty="0" smtClean="0">
                <a:solidFill>
                  <a:srgbClr val="FF0000"/>
                </a:solidFill>
                <a:latin typeface="Times New Roman" pitchFamily="18" charset="0"/>
                <a:cs typeface="Times New Roman" pitchFamily="18" charset="0"/>
              </a:rPr>
              <a:t>Large numbers and their representation</a:t>
            </a:r>
            <a:endParaRPr lang="en-US"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29609" y="1818166"/>
            <a:ext cx="8357191" cy="2963383"/>
          </a:xfrm>
        </p:spPr>
        <p:txBody>
          <a:bodyPr>
            <a:normAutofit/>
          </a:bodyPr>
          <a:lstStyle/>
          <a:p>
            <a:pPr algn="just"/>
            <a:r>
              <a:rPr lang="en-US" sz="1600" dirty="0" smtClean="0">
                <a:latin typeface="Times New Roman" pitchFamily="18" charset="0"/>
                <a:cs typeface="Times New Roman" pitchFamily="18" charset="0"/>
              </a:rPr>
              <a:t>In  Taittiriya samhita book 7 chapter 2 there is a reference to numbers up to 10</a:t>
            </a:r>
            <a:r>
              <a:rPr lang="en-US" sz="1600" baseline="30000" dirty="0" smtClean="0">
                <a:latin typeface="Times New Roman" pitchFamily="18" charset="0"/>
                <a:cs typeface="Times New Roman" pitchFamily="18" charset="0"/>
              </a:rPr>
              <a:t>13</a:t>
            </a:r>
          </a:p>
          <a:p>
            <a:pPr lvl="0" algn="just"/>
            <a:r>
              <a:rPr lang="en-US" sz="1600" dirty="0" smtClean="0">
                <a:latin typeface="Times New Roman" pitchFamily="18" charset="0"/>
                <a:cs typeface="Times New Roman" pitchFamily="18" charset="0"/>
              </a:rPr>
              <a:t>In </a:t>
            </a:r>
            <a:r>
              <a:rPr lang="en-US" sz="1600" dirty="0" err="1" smtClean="0">
                <a:latin typeface="Times New Roman" pitchFamily="18" charset="0"/>
                <a:cs typeface="Times New Roman" pitchFamily="18" charset="0"/>
              </a:rPr>
              <a:t>bruhadaranyaka-upanishad</a:t>
            </a:r>
            <a:r>
              <a:rPr lang="en-US" sz="1600" dirty="0" smtClean="0">
                <a:latin typeface="Times New Roman" pitchFamily="18" charset="0"/>
                <a:cs typeface="Times New Roman" pitchFamily="18" charset="0"/>
              </a:rPr>
              <a:t>, there is a reference of number 10</a:t>
            </a:r>
            <a:r>
              <a:rPr lang="en-US" sz="1600" baseline="30000" dirty="0" smtClean="0">
                <a:latin typeface="Times New Roman" pitchFamily="18" charset="0"/>
                <a:cs typeface="Times New Roman" pitchFamily="18" charset="0"/>
              </a:rPr>
              <a:t>14</a:t>
            </a:r>
            <a:r>
              <a:rPr lang="en-US" sz="1600" dirty="0" smtClean="0">
                <a:latin typeface="Times New Roman" pitchFamily="18" charset="0"/>
                <a:cs typeface="Times New Roman" pitchFamily="18" charset="0"/>
              </a:rPr>
              <a:t> </a:t>
            </a:r>
          </a:p>
          <a:p>
            <a:pPr lvl="0" algn="just"/>
            <a:r>
              <a:rPr lang="en-US" sz="1600" dirty="0" smtClean="0">
                <a:latin typeface="Times New Roman" pitchFamily="18" charset="0"/>
                <a:cs typeface="Times New Roman" pitchFamily="18" charset="0"/>
              </a:rPr>
              <a:t>One of the reasons for the use of large numbers could be the interest in astronomy since astronomical calculations require large numbers</a:t>
            </a:r>
          </a:p>
          <a:p>
            <a:pPr algn="just"/>
            <a:endParaRPr lang="en-US" sz="1600" dirty="0" smtClean="0">
              <a:latin typeface="Times New Roman" pitchFamily="18" charset="0"/>
              <a:cs typeface="Times New Roman" pitchFamily="18" charset="0"/>
            </a:endParaRPr>
          </a:p>
          <a:p>
            <a:pPr algn="just"/>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44</a:t>
            </a:fld>
            <a:endParaRPr lang="en"/>
          </a:p>
        </p:txBody>
      </p:sp>
    </p:spTree>
    <p:extLst>
      <p:ext uri="{BB962C8B-B14F-4D97-AF65-F5344CB8AC3E}">
        <p14:creationId xmlns:p14="http://schemas.microsoft.com/office/powerpoint/2010/main" xmlns="" val="12595407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297172" y="884687"/>
            <a:ext cx="6937744" cy="4258813"/>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45</a:t>
            </a:fld>
            <a:endParaRPr lang="en"/>
          </a:p>
        </p:txBody>
      </p:sp>
    </p:spTree>
    <p:extLst>
      <p:ext uri="{BB962C8B-B14F-4D97-AF65-F5344CB8AC3E}">
        <p14:creationId xmlns:p14="http://schemas.microsoft.com/office/powerpoint/2010/main" xmlns="" val="30419202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3680222"/>
          </a:xfrm>
        </p:spPr>
        <p:txBody>
          <a:bodyPr>
            <a:normAutofit/>
          </a:bodyPr>
          <a:lstStyle/>
          <a:p>
            <a:pPr>
              <a:buNone/>
            </a:pPr>
            <a:r>
              <a:rPr lang="en-US" sz="1600" dirty="0" smtClean="0">
                <a:latin typeface="Times New Roman" pitchFamily="18" charset="0"/>
                <a:cs typeface="Times New Roman" pitchFamily="18" charset="0"/>
              </a:rPr>
              <a:t>3 categories of naming conventions were employed to develop the number names in Sanskrit</a:t>
            </a:r>
          </a:p>
          <a:p>
            <a:pPr>
              <a:buNone/>
            </a:pPr>
            <a:endParaRPr lang="en-US" sz="1600" dirty="0">
              <a:latin typeface="Times New Roman" pitchFamily="18" charset="0"/>
              <a:cs typeface="Times New Roman" pitchFamily="18" charset="0"/>
            </a:endParaRPr>
          </a:p>
        </p:txBody>
      </p:sp>
      <p:pic>
        <p:nvPicPr>
          <p:cNvPr id="4099" name="Picture 3"/>
          <p:cNvPicPr>
            <a:picLocks noChangeAspect="1" noChangeArrowheads="1"/>
          </p:cNvPicPr>
          <p:nvPr/>
        </p:nvPicPr>
        <p:blipFill>
          <a:blip r:embed="rId2" cstate="print"/>
          <a:srcRect/>
          <a:stretch>
            <a:fillRect/>
          </a:stretch>
        </p:blipFill>
        <p:spPr bwMode="auto">
          <a:xfrm>
            <a:off x="466061" y="1633132"/>
            <a:ext cx="8305800" cy="297180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46</a:t>
            </a:fld>
            <a:endParaRPr lang="en"/>
          </a:p>
        </p:txBody>
      </p:sp>
    </p:spTree>
    <p:extLst>
      <p:ext uri="{BB962C8B-B14F-4D97-AF65-F5344CB8AC3E}">
        <p14:creationId xmlns:p14="http://schemas.microsoft.com/office/powerpoint/2010/main" xmlns="" val="2499497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754" y="769504"/>
            <a:ext cx="8229600" cy="536971"/>
          </a:xfrm>
        </p:spPr>
        <p:txBody>
          <a:bodyPr>
            <a:normAutofit/>
          </a:bodyPr>
          <a:lstStyle/>
          <a:p>
            <a:r>
              <a:rPr lang="en-US" sz="2000" dirty="0" smtClean="0">
                <a:solidFill>
                  <a:srgbClr val="FF0000"/>
                </a:solidFill>
                <a:latin typeface="Times New Roman" pitchFamily="18" charset="0"/>
                <a:cs typeface="Times New Roman" pitchFamily="18" charset="0"/>
              </a:rPr>
              <a:t>Place value of numerals</a:t>
            </a:r>
            <a:endParaRPr lang="en-US"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562986"/>
            <a:ext cx="8686800" cy="3370964"/>
          </a:xfrm>
        </p:spPr>
        <p:txBody>
          <a:bodyPr>
            <a:normAutofit/>
          </a:bodyPr>
          <a:lstStyle/>
          <a:p>
            <a:pPr algn="just"/>
            <a:r>
              <a:rPr lang="en-US" sz="1600" dirty="0" smtClean="0">
                <a:latin typeface="Times New Roman" pitchFamily="18" charset="0"/>
                <a:cs typeface="Times New Roman" pitchFamily="18" charset="0"/>
              </a:rPr>
              <a:t>In his work </a:t>
            </a:r>
            <a:r>
              <a:rPr lang="en-US" sz="1600" dirty="0" err="1" smtClean="0">
                <a:latin typeface="Times New Roman" pitchFamily="18" charset="0"/>
                <a:cs typeface="Times New Roman" pitchFamily="18" charset="0"/>
              </a:rPr>
              <a:t>ganitha</a:t>
            </a:r>
            <a:r>
              <a:rPr lang="en-US" sz="1600" dirty="0" smtClean="0">
                <a:latin typeface="Times New Roman" pitchFamily="18" charset="0"/>
                <a:cs typeface="Times New Roman" pitchFamily="18" charset="0"/>
              </a:rPr>
              <a:t>-Sara-</a:t>
            </a:r>
            <a:r>
              <a:rPr lang="en-US" sz="1600" dirty="0" err="1" smtClean="0">
                <a:latin typeface="Times New Roman" pitchFamily="18" charset="0"/>
                <a:cs typeface="Times New Roman" pitchFamily="18" charset="0"/>
              </a:rPr>
              <a:t>sangrah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Mahavira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Acharya</a:t>
            </a:r>
            <a:r>
              <a:rPr lang="en-US" sz="1600" dirty="0" smtClean="0">
                <a:latin typeface="Times New Roman" pitchFamily="18" charset="0"/>
                <a:cs typeface="Times New Roman" pitchFamily="18" charset="0"/>
              </a:rPr>
              <a:t> gives the result of operation as </a:t>
            </a:r>
            <a:r>
              <a:rPr lang="en-US" sz="1600" dirty="0" err="1" smtClean="0">
                <a:latin typeface="Times New Roman" pitchFamily="18" charset="0"/>
                <a:cs typeface="Times New Roman" pitchFamily="18" charset="0"/>
              </a:rPr>
              <a:t>ekadhi</a:t>
            </a:r>
            <a:r>
              <a:rPr lang="en-US" sz="1600" dirty="0" smtClean="0">
                <a:latin typeface="Times New Roman" pitchFamily="18" charset="0"/>
                <a:cs typeface="Times New Roman" pitchFamily="18" charset="0"/>
              </a:rPr>
              <a:t>-sad-</a:t>
            </a:r>
            <a:r>
              <a:rPr lang="en-US" sz="1600" dirty="0" err="1" smtClean="0">
                <a:latin typeface="Times New Roman" pitchFamily="18" charset="0"/>
                <a:cs typeface="Times New Roman" pitchFamily="18" charset="0"/>
              </a:rPr>
              <a:t>antani</a:t>
            </a:r>
            <a:r>
              <a:rPr lang="en-US" sz="1600" dirty="0" smtClean="0">
                <a:latin typeface="Times New Roman" pitchFamily="18" charset="0"/>
                <a:cs typeface="Times New Roman" pitchFamily="18" charset="0"/>
              </a:rPr>
              <a:t>-</a:t>
            </a:r>
            <a:r>
              <a:rPr lang="en-US" sz="1600" dirty="0" err="1" smtClean="0">
                <a:latin typeface="Times New Roman" pitchFamily="18" charset="0"/>
                <a:cs typeface="Times New Roman" pitchFamily="18" charset="0"/>
              </a:rPr>
              <a:t>kramena</a:t>
            </a:r>
            <a:r>
              <a:rPr lang="en-US" sz="1600" dirty="0" smtClean="0">
                <a:latin typeface="Times New Roman" pitchFamily="18" charset="0"/>
                <a:cs typeface="Times New Roman" pitchFamily="18" charset="0"/>
              </a:rPr>
              <a:t>-</a:t>
            </a:r>
            <a:r>
              <a:rPr lang="en-US" sz="1600" dirty="0" err="1" smtClean="0">
                <a:latin typeface="Times New Roman" pitchFamily="18" charset="0"/>
                <a:cs typeface="Times New Roman" pitchFamily="18" charset="0"/>
              </a:rPr>
              <a:t>hinani</a:t>
            </a:r>
            <a:endParaRPr lang="en-US" sz="1600" dirty="0" smtClean="0">
              <a:latin typeface="Times New Roman" pitchFamily="18" charset="0"/>
              <a:cs typeface="Times New Roman" pitchFamily="18" charset="0"/>
            </a:endParaRPr>
          </a:p>
          <a:p>
            <a:pPr algn="just"/>
            <a:r>
              <a:rPr lang="en-US" sz="1600" dirty="0" smtClean="0">
                <a:latin typeface="Times New Roman" pitchFamily="18" charset="0"/>
                <a:cs typeface="Times New Roman" pitchFamily="18" charset="0"/>
              </a:rPr>
              <a:t>This means beginning with one and going up to 6 and then decreasing by one  the number depicted is 123456 54321 which is the square of the number 111111111</a:t>
            </a:r>
          </a:p>
          <a:p>
            <a:pPr algn="just"/>
            <a:r>
              <a:rPr lang="en-US" sz="1600" dirty="0" smtClean="0">
                <a:latin typeface="Times New Roman" pitchFamily="18" charset="0"/>
                <a:cs typeface="Times New Roman" pitchFamily="18" charset="0"/>
              </a:rPr>
              <a:t>Place value of numerals is a concept in which a numeral or a symbol used has a unique meaning and value</a:t>
            </a:r>
          </a:p>
          <a:p>
            <a:pPr algn="just"/>
            <a:r>
              <a:rPr lang="en-US" sz="1600" dirty="0" smtClean="0">
                <a:latin typeface="Times New Roman" pitchFamily="18" charset="0"/>
                <a:cs typeface="Times New Roman" pitchFamily="18" charset="0"/>
              </a:rPr>
              <a:t>It enables easy arithmetic computations facilitating scientific analysis using zero as a place holder is the fact that with numbers from 0 to 9 any numerical quantity can be represented with just 10 symbols this idea is later fully embraced by other mathematicians and scientists</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47</a:t>
            </a:fld>
            <a:endParaRPr lang="en"/>
          </a:p>
        </p:txBody>
      </p:sp>
    </p:spTree>
    <p:extLst>
      <p:ext uri="{BB962C8B-B14F-4D97-AF65-F5344CB8AC3E}">
        <p14:creationId xmlns:p14="http://schemas.microsoft.com/office/powerpoint/2010/main" xmlns="" val="36775337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304800" y="940570"/>
            <a:ext cx="3576084" cy="3840979"/>
          </a:xfrm>
          <a:prstGeom prst="rect">
            <a:avLst/>
          </a:prstGeom>
          <a:noFill/>
          <a:ln w="9525">
            <a:noFill/>
            <a:miter lim="800000"/>
            <a:headEnd/>
            <a:tailEnd/>
          </a:ln>
        </p:spPr>
      </p:pic>
      <p:pic>
        <p:nvPicPr>
          <p:cNvPr id="5123" name="Picture 3"/>
          <p:cNvPicPr>
            <a:picLocks noGrp="1" noChangeAspect="1" noChangeArrowheads="1"/>
          </p:cNvPicPr>
          <p:nvPr>
            <p:ph idx="1"/>
          </p:nvPr>
        </p:nvPicPr>
        <p:blipFill>
          <a:blip r:embed="rId3" cstate="print"/>
          <a:srcRect/>
          <a:stretch>
            <a:fillRect/>
          </a:stretch>
        </p:blipFill>
        <p:spPr bwMode="auto">
          <a:xfrm>
            <a:off x="4800599" y="925033"/>
            <a:ext cx="3599435" cy="3932717"/>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48</a:t>
            </a:fld>
            <a:endParaRPr lang="en"/>
          </a:p>
        </p:txBody>
      </p:sp>
    </p:spTree>
    <p:extLst>
      <p:ext uri="{BB962C8B-B14F-4D97-AF65-F5344CB8AC3E}">
        <p14:creationId xmlns:p14="http://schemas.microsoft.com/office/powerpoint/2010/main" xmlns="" val="3528906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549" y="790770"/>
            <a:ext cx="8229600" cy="857250"/>
          </a:xfrm>
        </p:spPr>
        <p:txBody>
          <a:bodyPr>
            <a:normAutofit/>
          </a:bodyPr>
          <a:lstStyle/>
          <a:p>
            <a:r>
              <a:rPr lang="en-US" sz="2000" dirty="0" smtClean="0">
                <a:solidFill>
                  <a:srgbClr val="FF0000"/>
                </a:solidFill>
                <a:latin typeface="Times New Roman" pitchFamily="18" charset="0"/>
                <a:cs typeface="Times New Roman" pitchFamily="18" charset="0"/>
              </a:rPr>
              <a:t>Decimal system</a:t>
            </a:r>
            <a:endParaRPr lang="en-US"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754371"/>
            <a:ext cx="8229600" cy="2840251"/>
          </a:xfrm>
        </p:spPr>
        <p:txBody>
          <a:bodyPr>
            <a:normAutofit/>
          </a:bodyPr>
          <a:lstStyle/>
          <a:p>
            <a:pPr algn="just"/>
            <a:r>
              <a:rPr lang="en-US" sz="1600" dirty="0" err="1" smtClean="0">
                <a:latin typeface="Times New Roman" pitchFamily="18" charset="0"/>
                <a:cs typeface="Times New Roman" pitchFamily="18" charset="0"/>
              </a:rPr>
              <a:t>Bhaskaracharya’s</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Leelavathi</a:t>
            </a:r>
            <a:r>
              <a:rPr lang="en-US" sz="1600" dirty="0" smtClean="0">
                <a:latin typeface="Times New Roman" pitchFamily="18" charset="0"/>
                <a:cs typeface="Times New Roman" pitchFamily="18" charset="0"/>
              </a:rPr>
              <a:t> deals with arithmetic, algebra and geometry</a:t>
            </a:r>
            <a:endParaRPr lang="en-US" sz="16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cstate="print"/>
          <a:srcRect/>
          <a:stretch>
            <a:fillRect/>
          </a:stretch>
        </p:blipFill>
        <p:spPr bwMode="auto">
          <a:xfrm>
            <a:off x="675168" y="2268722"/>
            <a:ext cx="7848600" cy="25146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49</a:t>
            </a:fld>
            <a:endParaRPr lang="en"/>
          </a:p>
        </p:txBody>
      </p:sp>
    </p:spTree>
    <p:extLst>
      <p:ext uri="{BB962C8B-B14F-4D97-AF65-F5344CB8AC3E}">
        <p14:creationId xmlns:p14="http://schemas.microsoft.com/office/powerpoint/2010/main" xmlns="" val="1515099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descr="Key characteristics of traditional knowledge systems. Adapted from... |  Download Scientific Diagra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1508" name="AutoShape 4" descr="Key characteristics of traditional knowledge systems. Adapted from... |  Download Scientific Diagra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1509" name="Picture 5" descr="C:\Users\ADMIN\Desktop\Key-characteristics-of-traditional-knowledge-systems-Adapted-from-Jones-and-Marchand.png"/>
          <p:cNvPicPr>
            <a:picLocks noChangeAspect="1" noChangeArrowheads="1"/>
          </p:cNvPicPr>
          <p:nvPr/>
        </p:nvPicPr>
        <p:blipFill>
          <a:blip r:embed="rId2"/>
          <a:srcRect/>
          <a:stretch>
            <a:fillRect/>
          </a:stretch>
        </p:blipFill>
        <p:spPr bwMode="auto">
          <a:xfrm>
            <a:off x="2209800" y="595884"/>
            <a:ext cx="4105940" cy="4511981"/>
          </a:xfrm>
          <a:prstGeom prst="rect">
            <a:avLst/>
          </a:prstGeom>
          <a:noFill/>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a:t>
            </a:fld>
            <a:endParaRPr lang="en"/>
          </a:p>
        </p:txBody>
      </p:sp>
    </p:spTree>
    <p:extLst>
      <p:ext uri="{BB962C8B-B14F-4D97-AF65-F5344CB8AC3E}">
        <p14:creationId xmlns:p14="http://schemas.microsoft.com/office/powerpoint/2010/main" xmlns="" val="2858654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670" y="705709"/>
            <a:ext cx="8229600" cy="613171"/>
          </a:xfrm>
        </p:spPr>
        <p:txBody>
          <a:bodyPr>
            <a:normAutofit/>
          </a:bodyPr>
          <a:lstStyle/>
          <a:p>
            <a:r>
              <a:rPr lang="en-US" sz="2000" dirty="0" smtClean="0">
                <a:solidFill>
                  <a:srgbClr val="FF0000"/>
                </a:solidFill>
                <a:latin typeface="Times New Roman" pitchFamily="18" charset="0"/>
                <a:cs typeface="Times New Roman" pitchFamily="18" charset="0"/>
              </a:rPr>
              <a:t>Unique approaches to represent numbers</a:t>
            </a:r>
            <a:endParaRPr lang="en-US"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93405" y="1446028"/>
            <a:ext cx="8293395" cy="3411722"/>
          </a:xfrm>
        </p:spPr>
        <p:txBody>
          <a:bodyPr>
            <a:noAutofit/>
          </a:bodyPr>
          <a:lstStyle/>
          <a:p>
            <a:pPr algn="just">
              <a:buNone/>
            </a:pPr>
            <a:r>
              <a:rPr lang="en-US" sz="1600" u="sng" dirty="0" smtClean="0">
                <a:latin typeface="Times New Roman" pitchFamily="18" charset="0"/>
                <a:cs typeface="Times New Roman" pitchFamily="18" charset="0"/>
              </a:rPr>
              <a:t>Bhuta-sankhya system</a:t>
            </a:r>
          </a:p>
          <a:p>
            <a:pPr algn="just"/>
            <a:r>
              <a:rPr lang="en-US" sz="1600" dirty="0" smtClean="0">
                <a:latin typeface="Times New Roman" pitchFamily="18" charset="0"/>
                <a:cs typeface="Times New Roman" pitchFamily="18" charset="0"/>
              </a:rPr>
              <a:t>It is a structured approach to express numbers 0 to 9 using certain entities. Those are </a:t>
            </a:r>
            <a:r>
              <a:rPr lang="en-US" sz="1600" dirty="0" err="1" smtClean="0">
                <a:latin typeface="Times New Roman" pitchFamily="18" charset="0"/>
                <a:cs typeface="Times New Roman" pitchFamily="18" charset="0"/>
              </a:rPr>
              <a:t>bhuta</a:t>
            </a:r>
            <a:r>
              <a:rPr lang="en-US" sz="1600" dirty="0" smtClean="0">
                <a:latin typeface="Times New Roman" pitchFamily="18" charset="0"/>
                <a:cs typeface="Times New Roman" pitchFamily="18" charset="0"/>
              </a:rPr>
              <a:t> and </a:t>
            </a:r>
            <a:r>
              <a:rPr lang="en-US" sz="1600" dirty="0" err="1" smtClean="0">
                <a:latin typeface="Times New Roman" pitchFamily="18" charset="0"/>
                <a:cs typeface="Times New Roman" pitchFamily="18" charset="0"/>
              </a:rPr>
              <a:t>sankhya</a:t>
            </a:r>
            <a:r>
              <a:rPr lang="en-US" sz="1600" dirty="0" smtClean="0">
                <a:latin typeface="Times New Roman" pitchFamily="18" charset="0"/>
                <a:cs typeface="Times New Roman" pitchFamily="18" charset="0"/>
              </a:rPr>
              <a:t> the former denotes some entity and the later a number the entities are things, beings or concepts that are commonly known to the people </a:t>
            </a:r>
          </a:p>
          <a:p>
            <a:pPr algn="just"/>
            <a:r>
              <a:rPr lang="en-US" sz="1600" dirty="0" err="1" smtClean="0">
                <a:latin typeface="Times New Roman" pitchFamily="18" charset="0"/>
                <a:cs typeface="Times New Roman" pitchFamily="18" charset="0"/>
              </a:rPr>
              <a:t>Eg</a:t>
            </a:r>
            <a:r>
              <a:rPr lang="en-US" sz="1600" dirty="0" smtClean="0">
                <a:latin typeface="Times New Roman" pitchFamily="18" charset="0"/>
                <a:cs typeface="Times New Roman" pitchFamily="18" charset="0"/>
              </a:rPr>
              <a:t>: the word </a:t>
            </a:r>
            <a:r>
              <a:rPr lang="en-US" sz="1600" dirty="0" err="1" smtClean="0">
                <a:latin typeface="Times New Roman" pitchFamily="18" charset="0"/>
                <a:cs typeface="Times New Roman" pitchFamily="18" charset="0"/>
              </a:rPr>
              <a:t>chandra</a:t>
            </a:r>
            <a:r>
              <a:rPr lang="en-US" sz="1600" dirty="0" smtClean="0">
                <a:latin typeface="Times New Roman" pitchFamily="18" charset="0"/>
                <a:cs typeface="Times New Roman" pitchFamily="18" charset="0"/>
              </a:rPr>
              <a:t> denotes the number 1, the word eye denotes the number 2 and the word </a:t>
            </a:r>
            <a:r>
              <a:rPr lang="en-US" sz="1600" dirty="0" err="1" smtClean="0">
                <a:latin typeface="Times New Roman" pitchFamily="18" charset="0"/>
                <a:cs typeface="Times New Roman" pitchFamily="18" charset="0"/>
              </a:rPr>
              <a:t>Guna</a:t>
            </a:r>
            <a:r>
              <a:rPr lang="en-US" sz="1600" dirty="0" smtClean="0">
                <a:latin typeface="Times New Roman" pitchFamily="18" charset="0"/>
                <a:cs typeface="Times New Roman" pitchFamily="18" charset="0"/>
              </a:rPr>
              <a:t> denotes the number 3</a:t>
            </a:r>
          </a:p>
          <a:p>
            <a:pPr algn="just">
              <a:buNone/>
            </a:pPr>
            <a:r>
              <a:rPr lang="en-US" sz="1600" dirty="0" smtClean="0">
                <a:latin typeface="Times New Roman" pitchFamily="18" charset="0"/>
                <a:cs typeface="Times New Roman" pitchFamily="18" charset="0"/>
              </a:rPr>
              <a:t>Kala denotes 1/16, </a:t>
            </a:r>
            <a:r>
              <a:rPr lang="en-US" sz="1600" dirty="0" err="1" smtClean="0">
                <a:latin typeface="Times New Roman" pitchFamily="18" charset="0"/>
                <a:cs typeface="Times New Roman" pitchFamily="18" charset="0"/>
              </a:rPr>
              <a:t>kustha</a:t>
            </a:r>
            <a:r>
              <a:rPr lang="en-US" sz="1600" dirty="0" smtClean="0">
                <a:latin typeface="Times New Roman" pitchFamily="18" charset="0"/>
                <a:cs typeface="Times New Roman" pitchFamily="18" charset="0"/>
              </a:rPr>
              <a:t> denotes 1/12 and </a:t>
            </a:r>
            <a:r>
              <a:rPr lang="en-US" sz="1600" dirty="0" err="1" smtClean="0">
                <a:latin typeface="Times New Roman" pitchFamily="18" charset="0"/>
                <a:cs typeface="Times New Roman" pitchFamily="18" charset="0"/>
              </a:rPr>
              <a:t>sapha</a:t>
            </a:r>
            <a:r>
              <a:rPr lang="en-US" sz="1600" dirty="0" smtClean="0">
                <a:latin typeface="Times New Roman" pitchFamily="18" charset="0"/>
                <a:cs typeface="Times New Roman" pitchFamily="18" charset="0"/>
              </a:rPr>
              <a:t> denotes 1/4</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50</a:t>
            </a:fld>
            <a:endParaRPr lang="en"/>
          </a:p>
        </p:txBody>
      </p:sp>
    </p:spTree>
    <p:extLst>
      <p:ext uri="{BB962C8B-B14F-4D97-AF65-F5344CB8AC3E}">
        <p14:creationId xmlns:p14="http://schemas.microsoft.com/office/powerpoint/2010/main" xmlns="" val="29808650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81000" y="855430"/>
            <a:ext cx="7412665" cy="377372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51</a:t>
            </a:fld>
            <a:endParaRPr lang="en"/>
          </a:p>
        </p:txBody>
      </p:sp>
    </p:spTree>
    <p:extLst>
      <p:ext uri="{BB962C8B-B14F-4D97-AF65-F5344CB8AC3E}">
        <p14:creationId xmlns:p14="http://schemas.microsoft.com/office/powerpoint/2010/main" xmlns="" val="14770772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1730154" y="868551"/>
            <a:ext cx="4745074" cy="4143814"/>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52</a:t>
            </a:fld>
            <a:endParaRPr lang="en"/>
          </a:p>
        </p:txBody>
      </p:sp>
    </p:spTree>
    <p:extLst>
      <p:ext uri="{BB962C8B-B14F-4D97-AF65-F5344CB8AC3E}">
        <p14:creationId xmlns:p14="http://schemas.microsoft.com/office/powerpoint/2010/main" xmlns="" val="16350074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404" y="790770"/>
            <a:ext cx="8229600" cy="613171"/>
          </a:xfrm>
        </p:spPr>
        <p:txBody>
          <a:bodyPr>
            <a:normAutofit/>
          </a:bodyPr>
          <a:lstStyle/>
          <a:p>
            <a:r>
              <a:rPr lang="en-US" sz="1800" dirty="0" smtClean="0">
                <a:solidFill>
                  <a:srgbClr val="FF0000"/>
                </a:solidFill>
                <a:latin typeface="Times New Roman" pitchFamily="18" charset="0"/>
                <a:cs typeface="Times New Roman" pitchFamily="18" charset="0"/>
              </a:rPr>
              <a:t>Katapayadi system</a:t>
            </a:r>
            <a:endParaRPr lang="en-US" sz="18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93405" y="1456660"/>
            <a:ext cx="8293395" cy="3401090"/>
          </a:xfrm>
        </p:spPr>
        <p:txBody>
          <a:bodyPr>
            <a:noAutofit/>
          </a:bodyPr>
          <a:lstStyle/>
          <a:p>
            <a:pPr algn="just"/>
            <a:r>
              <a:rPr lang="en-US" sz="1600" dirty="0" smtClean="0">
                <a:latin typeface="Times New Roman" pitchFamily="18" charset="0"/>
                <a:cs typeface="Times New Roman" pitchFamily="18" charset="0"/>
              </a:rPr>
              <a:t>The Katapayadi system is an ancient Indian method of encoding numbers into words using letters from the Sanskrit alphabet</a:t>
            </a:r>
          </a:p>
          <a:p>
            <a:pPr algn="just"/>
            <a:r>
              <a:rPr lang="en-US" sz="1600" dirty="0" smtClean="0">
                <a:latin typeface="Times New Roman" pitchFamily="18" charset="0"/>
                <a:cs typeface="Times New Roman" pitchFamily="18" charset="0"/>
              </a:rPr>
              <a:t>It assigns numerical values to consonants and some vowels based on their position, aiding in memorization and preservation of knowledge </a:t>
            </a:r>
          </a:p>
          <a:p>
            <a:pPr algn="just"/>
            <a:r>
              <a:rPr lang="en-US" sz="1600" dirty="0" smtClean="0">
                <a:latin typeface="Times New Roman" pitchFamily="18" charset="0"/>
                <a:cs typeface="Times New Roman" pitchFamily="18" charset="0"/>
              </a:rPr>
              <a:t>Using the alphabet in the place of numbers one can construct words which reveal the number expressed in the word  the advantage is representing long numbers using a nice word can be easily remembered</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53</a:t>
            </a:fld>
            <a:endParaRPr lang="en"/>
          </a:p>
        </p:txBody>
      </p:sp>
    </p:spTree>
    <p:extLst>
      <p:ext uri="{BB962C8B-B14F-4D97-AF65-F5344CB8AC3E}">
        <p14:creationId xmlns:p14="http://schemas.microsoft.com/office/powerpoint/2010/main" xmlns="" val="8820256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18977" y="914399"/>
            <a:ext cx="8367823" cy="4095751"/>
            <a:chOff x="457200" y="361951"/>
            <a:chExt cx="8229600" cy="4781549"/>
          </a:xfrm>
        </p:grpSpPr>
        <p:pic>
          <p:nvPicPr>
            <p:cNvPr id="9218" name="Picture 2"/>
            <p:cNvPicPr>
              <a:picLocks noChangeAspect="1" noChangeArrowheads="1"/>
            </p:cNvPicPr>
            <p:nvPr/>
          </p:nvPicPr>
          <p:blipFill>
            <a:blip r:embed="rId2" cstate="print"/>
            <a:srcRect/>
            <a:stretch>
              <a:fillRect/>
            </a:stretch>
          </p:blipFill>
          <p:spPr bwMode="auto">
            <a:xfrm>
              <a:off x="457200" y="361951"/>
              <a:ext cx="8153400" cy="3657600"/>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457200" y="3943350"/>
              <a:ext cx="8229600" cy="1200150"/>
            </a:xfrm>
            <a:prstGeom prst="rect">
              <a:avLst/>
            </a:prstGeom>
            <a:noFill/>
            <a:ln w="9525">
              <a:noFill/>
              <a:miter lim="800000"/>
              <a:headEnd/>
              <a:tailEnd/>
            </a:ln>
          </p:spPr>
        </p:pic>
      </p:gr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54</a:t>
            </a:fld>
            <a:endParaRPr lang="en"/>
          </a:p>
        </p:txBody>
      </p:sp>
    </p:spTree>
    <p:extLst>
      <p:ext uri="{BB962C8B-B14F-4D97-AF65-F5344CB8AC3E}">
        <p14:creationId xmlns:p14="http://schemas.microsoft.com/office/powerpoint/2010/main" xmlns="" val="28025413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743740" y="832929"/>
            <a:ext cx="5800059" cy="2653219"/>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609600" y="3714750"/>
            <a:ext cx="7772400" cy="99060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55</a:t>
            </a:fld>
            <a:endParaRPr lang="en"/>
          </a:p>
        </p:txBody>
      </p:sp>
    </p:spTree>
    <p:extLst>
      <p:ext uri="{BB962C8B-B14F-4D97-AF65-F5344CB8AC3E}">
        <p14:creationId xmlns:p14="http://schemas.microsoft.com/office/powerpoint/2010/main" xmlns="" val="7417847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865" y="815605"/>
            <a:ext cx="8763000" cy="609600"/>
          </a:xfrm>
        </p:spPr>
        <p:txBody>
          <a:bodyPr>
            <a:noAutofit/>
          </a:bodyPr>
          <a:lstStyle/>
          <a:p>
            <a:r>
              <a:rPr lang="en-US" sz="2000" dirty="0" smtClean="0">
                <a:solidFill>
                  <a:srgbClr val="FF0000"/>
                </a:solidFill>
                <a:latin typeface="Times New Roman" pitchFamily="18" charset="0"/>
                <a:cs typeface="Times New Roman" pitchFamily="18" charset="0"/>
              </a:rPr>
              <a:t>Measurements for time, distance and weight</a:t>
            </a:r>
            <a:endParaRPr lang="en-US"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18977" y="1648047"/>
            <a:ext cx="8367823" cy="3133502"/>
          </a:xfrm>
        </p:spPr>
        <p:txBody>
          <a:bodyPr>
            <a:normAutofit/>
          </a:bodyPr>
          <a:lstStyle/>
          <a:p>
            <a:pPr algn="just"/>
            <a:r>
              <a:rPr lang="en-US" sz="1600" dirty="0" smtClean="0">
                <a:latin typeface="Times New Roman" pitchFamily="18" charset="0"/>
                <a:cs typeface="Times New Roman" pitchFamily="18" charset="0"/>
              </a:rPr>
              <a:t>Time is the elapsed period for the light to pass through the physical entity, length is the measure of the size of the entity and weight is the mass of the entity</a:t>
            </a:r>
          </a:p>
          <a:p>
            <a:pPr algn="just"/>
            <a:r>
              <a:rPr lang="en-US" sz="1600" dirty="0" smtClean="0">
                <a:latin typeface="Times New Roman" pitchFamily="18" charset="0"/>
                <a:cs typeface="Times New Roman" pitchFamily="18" charset="0"/>
              </a:rPr>
              <a:t>At the smallest level there is a fundamental measure called </a:t>
            </a:r>
            <a:r>
              <a:rPr lang="en-US" sz="1600" dirty="0" err="1" smtClean="0">
                <a:latin typeface="Times New Roman" pitchFamily="18" charset="0"/>
                <a:cs typeface="Times New Roman" pitchFamily="18" charset="0"/>
              </a:rPr>
              <a:t>paramanu</a:t>
            </a:r>
            <a:r>
              <a:rPr lang="en-US" sz="1600" dirty="0">
                <a:latin typeface="Times New Roman" pitchFamily="18" charset="0"/>
                <a:cs typeface="Times New Roman" pitchFamily="18" charset="0"/>
              </a:rPr>
              <a:t> </a:t>
            </a:r>
            <a:r>
              <a:rPr lang="en-US" sz="1600" dirty="0" smtClean="0">
                <a:latin typeface="Times New Roman" pitchFamily="18" charset="0"/>
                <a:cs typeface="Times New Roman" pitchFamily="18" charset="0"/>
              </a:rPr>
              <a:t>this term is not the modern day’s sub-atomic particle the time taken for light to pass through a </a:t>
            </a:r>
            <a:r>
              <a:rPr lang="en-US" sz="1600" dirty="0" err="1" smtClean="0">
                <a:latin typeface="Times New Roman" pitchFamily="18" charset="0"/>
                <a:cs typeface="Times New Roman" pitchFamily="18" charset="0"/>
              </a:rPr>
              <a:t>paramanu</a:t>
            </a:r>
            <a:r>
              <a:rPr lang="en-US" sz="1600" dirty="0" smtClean="0">
                <a:latin typeface="Times New Roman" pitchFamily="18" charset="0"/>
                <a:cs typeface="Times New Roman" pitchFamily="18" charset="0"/>
              </a:rPr>
              <a:t> constitutes the smallest measure of time similarly for weight and length also constitutes the smallest measures</a:t>
            </a:r>
          </a:p>
          <a:p>
            <a:pPr algn="just"/>
            <a:r>
              <a:rPr lang="en-US" sz="1600" dirty="0">
                <a:latin typeface="Times New Roman" pitchFamily="18" charset="0"/>
                <a:cs typeface="Times New Roman" pitchFamily="18" charset="0"/>
              </a:rPr>
              <a:t>T</a:t>
            </a:r>
            <a:r>
              <a:rPr lang="en-US" sz="1600" dirty="0" smtClean="0">
                <a:latin typeface="Times New Roman" pitchFamily="18" charset="0"/>
                <a:cs typeface="Times New Roman" pitchFamily="18" charset="0"/>
              </a:rPr>
              <a:t>he measures for parmanu are-</a:t>
            </a:r>
            <a:endParaRPr lang="en-US" sz="1600" dirty="0">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cstate="print"/>
          <a:srcRect/>
          <a:stretch>
            <a:fillRect/>
          </a:stretch>
        </p:blipFill>
        <p:spPr bwMode="auto">
          <a:xfrm>
            <a:off x="4309533" y="3198283"/>
            <a:ext cx="3962400" cy="10668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56</a:t>
            </a:fld>
            <a:endParaRPr lang="en"/>
          </a:p>
        </p:txBody>
      </p:sp>
    </p:spTree>
    <p:extLst>
      <p:ext uri="{BB962C8B-B14F-4D97-AF65-F5344CB8AC3E}">
        <p14:creationId xmlns:p14="http://schemas.microsoft.com/office/powerpoint/2010/main" xmlns="" val="42369615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1552353" y="892268"/>
            <a:ext cx="6343108" cy="4251232"/>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57</a:t>
            </a:fld>
            <a:endParaRPr lang="en"/>
          </a:p>
        </p:txBody>
      </p:sp>
    </p:spTree>
    <p:extLst>
      <p:ext uri="{BB962C8B-B14F-4D97-AF65-F5344CB8AC3E}">
        <p14:creationId xmlns:p14="http://schemas.microsoft.com/office/powerpoint/2010/main" xmlns="" val="18866526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4158" y="903766"/>
            <a:ext cx="8112642" cy="3953983"/>
          </a:xfrm>
        </p:spPr>
        <p:txBody>
          <a:bodyPr>
            <a:normAutofit/>
          </a:bodyPr>
          <a:lstStyle/>
          <a:p>
            <a:pPr algn="just"/>
            <a:r>
              <a:rPr lang="en-US" sz="1600" dirty="0" smtClean="0">
                <a:latin typeface="Times New Roman" pitchFamily="18" charset="0"/>
                <a:cs typeface="Times New Roman" pitchFamily="18" charset="0"/>
              </a:rPr>
              <a:t>The ancient Indians were interested in studying the origin of the universe so time is a very important aspect studies pertaining to jyotishya also requires measures of time the smallest measure of time is of the order of 10</a:t>
            </a:r>
            <a:r>
              <a:rPr lang="en-US" sz="1600" baseline="30000" dirty="0" smtClean="0">
                <a:latin typeface="Times New Roman" pitchFamily="18" charset="0"/>
                <a:cs typeface="Times New Roman" pitchFamily="18" charset="0"/>
              </a:rPr>
              <a:t>-5  </a:t>
            </a:r>
            <a:r>
              <a:rPr lang="en-US" sz="1600" dirty="0" smtClean="0">
                <a:latin typeface="Times New Roman" pitchFamily="18" charset="0"/>
                <a:cs typeface="Times New Roman" pitchFamily="18" charset="0"/>
              </a:rPr>
              <a:t>seconds to the largest number 10</a:t>
            </a:r>
            <a:r>
              <a:rPr lang="en-US" sz="1600" baseline="30000" dirty="0" smtClean="0">
                <a:latin typeface="Times New Roman" pitchFamily="18" charset="0"/>
                <a:cs typeface="Times New Roman" pitchFamily="18" charset="0"/>
              </a:rPr>
              <a:t>11</a:t>
            </a:r>
            <a:r>
              <a:rPr lang="en-US" sz="1600" dirty="0" smtClean="0">
                <a:latin typeface="Times New Roman" pitchFamily="18" charset="0"/>
                <a:cs typeface="Times New Roman" pitchFamily="18" charset="0"/>
              </a:rPr>
              <a:t> human years</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58</a:t>
            </a:fld>
            <a:endParaRPr lang="en"/>
          </a:p>
        </p:txBody>
      </p:sp>
    </p:spTree>
    <p:extLst>
      <p:ext uri="{BB962C8B-B14F-4D97-AF65-F5344CB8AC3E}">
        <p14:creationId xmlns:p14="http://schemas.microsoft.com/office/powerpoint/2010/main" xmlns="" val="29827373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1945759" y="935665"/>
            <a:ext cx="5423430" cy="4207834"/>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59</a:t>
            </a:fld>
            <a:endParaRPr lang="en"/>
          </a:p>
        </p:txBody>
      </p:sp>
    </p:spTree>
    <p:extLst>
      <p:ext uri="{BB962C8B-B14F-4D97-AF65-F5344CB8AC3E}">
        <p14:creationId xmlns:p14="http://schemas.microsoft.com/office/powerpoint/2010/main" xmlns="" val="175184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8600" y="819150"/>
            <a:ext cx="8610600" cy="3046988"/>
          </a:xfrm>
        </p:spPr>
        <p:txBody>
          <a:bodyPr>
            <a:normAutofit lnSpcReduction="10000"/>
          </a:bodyPr>
          <a:lstStyle/>
          <a:p>
            <a:pPr algn="just"/>
            <a:r>
              <a:rPr lang="en-US" sz="1600" b="1" dirty="0" smtClean="0">
                <a:latin typeface="Times New Roman" pitchFamily="18" charset="0"/>
                <a:cs typeface="Times New Roman" pitchFamily="18" charset="0"/>
              </a:rPr>
              <a:t>Key Disciplines in the Humanities:</a:t>
            </a:r>
          </a:p>
          <a:p>
            <a:pPr lvl="1" algn="just"/>
            <a:r>
              <a:rPr lang="en-US" sz="1600" b="1" dirty="0" smtClean="0">
                <a:latin typeface="Times New Roman" pitchFamily="18" charset="0"/>
                <a:cs typeface="Times New Roman" pitchFamily="18" charset="0"/>
              </a:rPr>
              <a:t>Literature</a:t>
            </a:r>
            <a:endParaRPr lang="en-US" sz="1600" dirty="0" smtClean="0">
              <a:latin typeface="Times New Roman" pitchFamily="18" charset="0"/>
              <a:cs typeface="Times New Roman" pitchFamily="18" charset="0"/>
            </a:endParaRPr>
          </a:p>
          <a:p>
            <a:pPr lvl="1" algn="just"/>
            <a:r>
              <a:rPr lang="en-US" sz="1600" b="1" dirty="0" smtClean="0">
                <a:latin typeface="Times New Roman" pitchFamily="18" charset="0"/>
                <a:cs typeface="Times New Roman" pitchFamily="18" charset="0"/>
              </a:rPr>
              <a:t>Philosophy</a:t>
            </a:r>
            <a:endParaRPr lang="en-US" sz="1600" dirty="0" smtClean="0">
              <a:latin typeface="Times New Roman" pitchFamily="18" charset="0"/>
              <a:cs typeface="Times New Roman" pitchFamily="18" charset="0"/>
            </a:endParaRPr>
          </a:p>
          <a:p>
            <a:pPr lvl="1" algn="just"/>
            <a:r>
              <a:rPr lang="en-US" sz="1600" b="1" dirty="0" smtClean="0">
                <a:latin typeface="Times New Roman" pitchFamily="18" charset="0"/>
                <a:cs typeface="Times New Roman" pitchFamily="18" charset="0"/>
              </a:rPr>
              <a:t>History</a:t>
            </a:r>
            <a:endParaRPr lang="en-US" sz="1600" dirty="0" smtClean="0">
              <a:latin typeface="Times New Roman" pitchFamily="18" charset="0"/>
              <a:cs typeface="Times New Roman" pitchFamily="18" charset="0"/>
            </a:endParaRPr>
          </a:p>
          <a:p>
            <a:pPr lvl="1" algn="just"/>
            <a:r>
              <a:rPr lang="en-US" sz="1600" b="1" dirty="0" smtClean="0">
                <a:latin typeface="Times New Roman" pitchFamily="18" charset="0"/>
                <a:cs typeface="Times New Roman" pitchFamily="18" charset="0"/>
              </a:rPr>
              <a:t>Art History</a:t>
            </a:r>
            <a:endParaRPr lang="en-US" sz="1600" dirty="0" smtClean="0">
              <a:latin typeface="Times New Roman" pitchFamily="18" charset="0"/>
              <a:cs typeface="Times New Roman" pitchFamily="18" charset="0"/>
            </a:endParaRPr>
          </a:p>
          <a:p>
            <a:pPr lvl="1" algn="just"/>
            <a:r>
              <a:rPr lang="en-US" sz="1600" b="1" dirty="0" smtClean="0">
                <a:latin typeface="Times New Roman" pitchFamily="18" charset="0"/>
                <a:cs typeface="Times New Roman" pitchFamily="18" charset="0"/>
              </a:rPr>
              <a:t>Linguistics</a:t>
            </a:r>
            <a:endParaRPr lang="en-US" sz="1600" dirty="0" smtClean="0">
              <a:latin typeface="Times New Roman" pitchFamily="18" charset="0"/>
              <a:cs typeface="Times New Roman" pitchFamily="18" charset="0"/>
            </a:endParaRPr>
          </a:p>
          <a:p>
            <a:pPr lvl="1" algn="just"/>
            <a:r>
              <a:rPr lang="en-US" sz="1600" b="1" dirty="0" smtClean="0">
                <a:latin typeface="Times New Roman" pitchFamily="18" charset="0"/>
                <a:cs typeface="Times New Roman" pitchFamily="18" charset="0"/>
              </a:rPr>
              <a:t>Religious Studies</a:t>
            </a:r>
            <a:endParaRPr lang="en-US" sz="1600" dirty="0" smtClean="0">
              <a:latin typeface="Times New Roman" pitchFamily="18" charset="0"/>
              <a:cs typeface="Times New Roman" pitchFamily="18" charset="0"/>
            </a:endParaRPr>
          </a:p>
          <a:p>
            <a:pPr algn="just"/>
            <a:r>
              <a:rPr lang="en-US" sz="1600" b="1" dirty="0" smtClean="0">
                <a:latin typeface="Times New Roman" pitchFamily="18" charset="0"/>
                <a:cs typeface="Times New Roman" pitchFamily="18" charset="0"/>
              </a:rPr>
              <a:t>Importance of the Humanities:</a:t>
            </a:r>
          </a:p>
          <a:p>
            <a:pPr lvl="1" algn="just"/>
            <a:r>
              <a:rPr lang="en-US" sz="1600" b="1" dirty="0" smtClean="0">
                <a:latin typeface="Times New Roman" pitchFamily="18" charset="0"/>
                <a:cs typeface="Times New Roman" pitchFamily="18" charset="0"/>
              </a:rPr>
              <a:t>Fostering Critical and Ethical Thinking</a:t>
            </a:r>
            <a:endParaRPr lang="en-US" sz="1600" dirty="0" smtClean="0">
              <a:latin typeface="Times New Roman" pitchFamily="18" charset="0"/>
              <a:cs typeface="Times New Roman" pitchFamily="18" charset="0"/>
            </a:endParaRPr>
          </a:p>
          <a:p>
            <a:pPr lvl="1" algn="just"/>
            <a:r>
              <a:rPr lang="en-US" sz="1600" b="1" dirty="0" smtClean="0">
                <a:latin typeface="Times New Roman" pitchFamily="18" charset="0"/>
                <a:cs typeface="Times New Roman" pitchFamily="18" charset="0"/>
              </a:rPr>
              <a:t>Understanding Human Diversity</a:t>
            </a:r>
            <a:endParaRPr lang="en-US" sz="1600" dirty="0" smtClean="0">
              <a:latin typeface="Times New Roman" pitchFamily="18" charset="0"/>
              <a:cs typeface="Times New Roman" pitchFamily="18" charset="0"/>
            </a:endParaRPr>
          </a:p>
          <a:p>
            <a:pPr lvl="1" algn="just"/>
            <a:r>
              <a:rPr lang="en-US" sz="1600" b="1" dirty="0" smtClean="0">
                <a:latin typeface="Times New Roman" pitchFamily="18" charset="0"/>
                <a:cs typeface="Times New Roman" pitchFamily="18" charset="0"/>
              </a:rPr>
              <a:t>Building Communication Skills</a:t>
            </a:r>
            <a:endParaRPr lang="en-US" sz="1600" dirty="0" smtClean="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a:t>
            </a:fld>
            <a:endParaRPr lang="en"/>
          </a:p>
        </p:txBody>
      </p:sp>
    </p:spTree>
    <p:extLst>
      <p:ext uri="{BB962C8B-B14F-4D97-AF65-F5344CB8AC3E}">
        <p14:creationId xmlns:p14="http://schemas.microsoft.com/office/powerpoint/2010/main" xmlns="" val="3520617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9098" y="871870"/>
            <a:ext cx="8197702" cy="3833480"/>
          </a:xfrm>
        </p:spPr>
        <p:txBody>
          <a:bodyPr>
            <a:normAutofit/>
          </a:bodyPr>
          <a:lstStyle/>
          <a:p>
            <a:pPr algn="just"/>
            <a:r>
              <a:rPr lang="en-US" sz="1600" dirty="0" smtClean="0">
                <a:latin typeface="Times New Roman" pitchFamily="18" charset="0"/>
                <a:cs typeface="Times New Roman" pitchFamily="18" charset="0"/>
              </a:rPr>
              <a:t>The balances were made of copper or bronze pans and suspended in a metallic beam using cotton thread </a:t>
            </a:r>
          </a:p>
          <a:p>
            <a:pPr algn="just"/>
            <a:r>
              <a:rPr lang="en-US" sz="1600" dirty="0" smtClean="0">
                <a:latin typeface="Times New Roman" pitchFamily="18" charset="0"/>
                <a:cs typeface="Times New Roman" pitchFamily="18" charset="0"/>
              </a:rPr>
              <a:t>These practices are evident in Arthashastra, Ayurveda</a:t>
            </a:r>
            <a:r>
              <a:rPr lang="en-US" sz="1600" dirty="0">
                <a:latin typeface="Times New Roman" pitchFamily="18" charset="0"/>
                <a:cs typeface="Times New Roman" pitchFamily="18" charset="0"/>
              </a:rPr>
              <a:t> </a:t>
            </a:r>
            <a:r>
              <a:rPr lang="en-US" sz="1600" dirty="0" smtClean="0">
                <a:latin typeface="Times New Roman" pitchFamily="18" charset="0"/>
                <a:cs typeface="Times New Roman" pitchFamily="18" charset="0"/>
              </a:rPr>
              <a:t>some lower denominations of weight were used to measure gold silver and gems</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60</a:t>
            </a:fld>
            <a:endParaRPr lang="en"/>
          </a:p>
        </p:txBody>
      </p:sp>
    </p:spTree>
    <p:extLst>
      <p:ext uri="{BB962C8B-B14F-4D97-AF65-F5344CB8AC3E}">
        <p14:creationId xmlns:p14="http://schemas.microsoft.com/office/powerpoint/2010/main" xmlns="" val="36724765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4419600" y="994796"/>
            <a:ext cx="3810000" cy="3939153"/>
          </a:xfrm>
          <a:prstGeom prst="rect">
            <a:avLst/>
          </a:prstGeom>
          <a:noFill/>
          <a:ln w="9525">
            <a:noFill/>
            <a:miter lim="800000"/>
            <a:headEnd/>
            <a:tailEnd/>
          </a:ln>
        </p:spPr>
      </p:pic>
      <p:pic>
        <p:nvPicPr>
          <p:cNvPr id="14339" name="Picture 3"/>
          <p:cNvPicPr>
            <a:picLocks noGrp="1" noChangeAspect="1" noChangeArrowheads="1"/>
          </p:cNvPicPr>
          <p:nvPr>
            <p:ph idx="1"/>
          </p:nvPr>
        </p:nvPicPr>
        <p:blipFill>
          <a:blip r:embed="rId3" cstate="print"/>
          <a:srcRect/>
          <a:stretch>
            <a:fillRect/>
          </a:stretch>
        </p:blipFill>
        <p:spPr bwMode="auto">
          <a:xfrm>
            <a:off x="304800" y="1065296"/>
            <a:ext cx="3267740" cy="3716253"/>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61</a:t>
            </a:fld>
            <a:endParaRPr lang="en"/>
          </a:p>
        </p:txBody>
      </p:sp>
    </p:spTree>
    <p:extLst>
      <p:ext uri="{BB962C8B-B14F-4D97-AF65-F5344CB8AC3E}">
        <p14:creationId xmlns:p14="http://schemas.microsoft.com/office/powerpoint/2010/main" xmlns="" val="38065093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82155"/>
            <a:ext cx="8229600" cy="613171"/>
          </a:xfrm>
        </p:spPr>
        <p:txBody>
          <a:bodyPr>
            <a:normAutofit/>
          </a:bodyPr>
          <a:lstStyle/>
          <a:p>
            <a:r>
              <a:rPr lang="en-US" sz="1600" dirty="0" smtClean="0">
                <a:solidFill>
                  <a:srgbClr val="FF0000"/>
                </a:solidFill>
                <a:latin typeface="Times New Roman" pitchFamily="18" charset="0"/>
                <a:cs typeface="Times New Roman" pitchFamily="18" charset="0"/>
              </a:rPr>
              <a:t>Pingala and the binary system</a:t>
            </a:r>
            <a:endParaRPr lang="en-US" sz="16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93405" y="1594884"/>
            <a:ext cx="8293395" cy="3186666"/>
          </a:xfrm>
        </p:spPr>
        <p:txBody>
          <a:bodyPr>
            <a:normAutofit/>
          </a:bodyPr>
          <a:lstStyle/>
          <a:p>
            <a:pPr algn="just"/>
            <a:r>
              <a:rPr lang="en-US" sz="1600" dirty="0" smtClean="0">
                <a:latin typeface="Times New Roman" pitchFamily="18" charset="0"/>
                <a:cs typeface="Times New Roman" pitchFamily="18" charset="0"/>
              </a:rPr>
              <a:t>The basic building block of poetry is a syllable</a:t>
            </a:r>
          </a:p>
          <a:p>
            <a:pPr algn="just"/>
            <a:r>
              <a:rPr lang="en-US" sz="1600" dirty="0" smtClean="0">
                <a:latin typeface="Times New Roman" pitchFamily="18" charset="0"/>
                <a:cs typeface="Times New Roman" pitchFamily="18" charset="0"/>
              </a:rPr>
              <a:t>A syllable is a oval or a oval with one or more consonants preceding it  there are two types of syllables defined by Pingala in </a:t>
            </a:r>
            <a:r>
              <a:rPr lang="en-US" sz="1600" dirty="0" err="1" smtClean="0">
                <a:latin typeface="Times New Roman" pitchFamily="18" charset="0"/>
                <a:cs typeface="Times New Roman" pitchFamily="18" charset="0"/>
              </a:rPr>
              <a:t>Chanda-Shastra</a:t>
            </a:r>
            <a:endParaRPr lang="en-US" sz="1600" dirty="0" smtClean="0">
              <a:latin typeface="Times New Roman" pitchFamily="18" charset="0"/>
              <a:cs typeface="Times New Roman" pitchFamily="18" charset="0"/>
            </a:endParaRPr>
          </a:p>
          <a:p>
            <a:pPr algn="just"/>
            <a:endParaRPr lang="en-US" sz="1600" dirty="0">
              <a:latin typeface="Times New Roman" pitchFamily="18" charset="0"/>
              <a:cs typeface="Times New Roman" pitchFamily="18" charset="0"/>
            </a:endParaRPr>
          </a:p>
        </p:txBody>
      </p:sp>
      <p:pic>
        <p:nvPicPr>
          <p:cNvPr id="15362" name="Picture 2"/>
          <p:cNvPicPr>
            <a:picLocks noChangeAspect="1" noChangeArrowheads="1"/>
          </p:cNvPicPr>
          <p:nvPr/>
        </p:nvPicPr>
        <p:blipFill>
          <a:blip r:embed="rId2" cstate="print"/>
          <a:srcRect/>
          <a:stretch>
            <a:fillRect/>
          </a:stretch>
        </p:blipFill>
        <p:spPr bwMode="auto">
          <a:xfrm>
            <a:off x="1134534" y="2683982"/>
            <a:ext cx="7010400" cy="20574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62</a:t>
            </a:fld>
            <a:endParaRPr lang="en"/>
          </a:p>
        </p:txBody>
      </p:sp>
    </p:spTree>
    <p:extLst>
      <p:ext uri="{BB962C8B-B14F-4D97-AF65-F5344CB8AC3E}">
        <p14:creationId xmlns:p14="http://schemas.microsoft.com/office/powerpoint/2010/main" xmlns="" val="21375573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861238" y="982794"/>
            <a:ext cx="7421526" cy="3874956"/>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63</a:t>
            </a:fld>
            <a:endParaRPr lang="en"/>
          </a:p>
        </p:txBody>
      </p:sp>
    </p:spTree>
    <p:extLst>
      <p:ext uri="{BB962C8B-B14F-4D97-AF65-F5344CB8AC3E}">
        <p14:creationId xmlns:p14="http://schemas.microsoft.com/office/powerpoint/2010/main" xmlns="" val="40589054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935" y="1020726"/>
            <a:ext cx="8250865" cy="3913224"/>
          </a:xfrm>
        </p:spPr>
        <p:txBody>
          <a:bodyPr>
            <a:normAutofit/>
          </a:bodyPr>
          <a:lstStyle/>
          <a:p>
            <a:pPr algn="just"/>
            <a:r>
              <a:rPr lang="en-US" sz="1600" dirty="0" smtClean="0">
                <a:latin typeface="Times New Roman" pitchFamily="18" charset="0"/>
                <a:cs typeface="Times New Roman" pitchFamily="18" charset="0"/>
              </a:rPr>
              <a:t>Pingala first defined groups of 3 using </a:t>
            </a:r>
            <a:r>
              <a:rPr lang="en-US" sz="1600" dirty="0" err="1" smtClean="0">
                <a:latin typeface="Times New Roman" pitchFamily="18" charset="0"/>
                <a:cs typeface="Times New Roman" pitchFamily="18" charset="0"/>
              </a:rPr>
              <a:t>laghu</a:t>
            </a:r>
            <a:r>
              <a:rPr lang="en-US" sz="1600" dirty="0" smtClean="0">
                <a:latin typeface="Times New Roman" pitchFamily="18" charset="0"/>
                <a:cs typeface="Times New Roman" pitchFamily="18" charset="0"/>
              </a:rPr>
              <a:t> and guru as the basic building block since </a:t>
            </a:r>
            <a:r>
              <a:rPr lang="en-US" sz="1600" dirty="0" err="1" smtClean="0">
                <a:latin typeface="Times New Roman" pitchFamily="18" charset="0"/>
                <a:cs typeface="Times New Roman" pitchFamily="18" charset="0"/>
              </a:rPr>
              <a:t>laghu</a:t>
            </a:r>
            <a:r>
              <a:rPr lang="en-US" sz="1600" dirty="0" smtClean="0">
                <a:latin typeface="Times New Roman" pitchFamily="18" charset="0"/>
                <a:cs typeface="Times New Roman" pitchFamily="18" charset="0"/>
              </a:rPr>
              <a:t> and Guru form part of a binary system it amounts to find out a binary word of length 3 </a:t>
            </a:r>
          </a:p>
          <a:p>
            <a:pPr algn="just"/>
            <a:r>
              <a:rPr lang="en-US" sz="1600" dirty="0" smtClean="0">
                <a:latin typeface="Times New Roman" pitchFamily="18" charset="0"/>
                <a:cs typeface="Times New Roman" pitchFamily="18" charset="0"/>
              </a:rPr>
              <a:t>Pingala defined 8 categories of building blocks called </a:t>
            </a:r>
            <a:r>
              <a:rPr lang="en-US" sz="1600" dirty="0" err="1" smtClean="0">
                <a:latin typeface="Times New Roman" pitchFamily="18" charset="0"/>
                <a:cs typeface="Times New Roman" pitchFamily="18" charset="0"/>
              </a:rPr>
              <a:t>ganas</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64</a:t>
            </a:fld>
            <a:endParaRPr lang="en"/>
          </a:p>
        </p:txBody>
      </p:sp>
    </p:spTree>
    <p:extLst>
      <p:ext uri="{BB962C8B-B14F-4D97-AF65-F5344CB8AC3E}">
        <p14:creationId xmlns:p14="http://schemas.microsoft.com/office/powerpoint/2010/main" xmlns="" val="24106658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4811380" y="1239136"/>
            <a:ext cx="3917950" cy="3182938"/>
          </a:xfrm>
          <a:prstGeom prst="rect">
            <a:avLst/>
          </a:prstGeom>
          <a:noFill/>
          <a:ln w="9525">
            <a:noFill/>
            <a:miter lim="800000"/>
            <a:headEnd/>
            <a:tailEnd/>
          </a:ln>
        </p:spPr>
      </p:pic>
      <p:pic>
        <p:nvPicPr>
          <p:cNvPr id="17411" name="Picture 3"/>
          <p:cNvPicPr>
            <a:picLocks noChangeAspect="1" noChangeArrowheads="1"/>
          </p:cNvPicPr>
          <p:nvPr/>
        </p:nvPicPr>
        <p:blipFill>
          <a:blip r:embed="rId3" cstate="print"/>
          <a:srcRect/>
          <a:stretch>
            <a:fillRect/>
          </a:stretch>
        </p:blipFill>
        <p:spPr bwMode="auto">
          <a:xfrm>
            <a:off x="503274" y="892405"/>
            <a:ext cx="3994298" cy="1966424"/>
          </a:xfrm>
          <a:prstGeom prst="rect">
            <a:avLst/>
          </a:prstGeom>
          <a:noFill/>
          <a:ln w="9525">
            <a:noFill/>
            <a:miter lim="800000"/>
            <a:headEnd/>
            <a:tailEnd/>
          </a:ln>
        </p:spPr>
      </p:pic>
      <p:pic>
        <p:nvPicPr>
          <p:cNvPr id="17412" name="Picture 4"/>
          <p:cNvPicPr>
            <a:picLocks noChangeAspect="1" noChangeArrowheads="1"/>
          </p:cNvPicPr>
          <p:nvPr/>
        </p:nvPicPr>
        <p:blipFill>
          <a:blip r:embed="rId4" cstate="print"/>
          <a:srcRect/>
          <a:stretch>
            <a:fillRect/>
          </a:stretch>
        </p:blipFill>
        <p:spPr bwMode="auto">
          <a:xfrm>
            <a:off x="1905000" y="3101466"/>
            <a:ext cx="2401186" cy="1832484"/>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65</a:t>
            </a:fld>
            <a:endParaRPr lang="en"/>
          </a:p>
        </p:txBody>
      </p:sp>
    </p:spTree>
    <p:extLst>
      <p:ext uri="{BB962C8B-B14F-4D97-AF65-F5344CB8AC3E}">
        <p14:creationId xmlns:p14="http://schemas.microsoft.com/office/powerpoint/2010/main" xmlns="" val="16524125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140" y="907728"/>
            <a:ext cx="8229600" cy="689371"/>
          </a:xfrm>
        </p:spPr>
        <p:txBody>
          <a:bodyPr>
            <a:normAutofit/>
          </a:bodyPr>
          <a:lstStyle/>
          <a:p>
            <a:r>
              <a:rPr lang="en-US" sz="2000" dirty="0" smtClean="0">
                <a:solidFill>
                  <a:srgbClr val="FF0000"/>
                </a:solidFill>
                <a:latin typeface="Times New Roman" pitchFamily="18" charset="0"/>
                <a:cs typeface="Times New Roman" pitchFamily="18" charset="0"/>
              </a:rPr>
              <a:t>Unique aspect of Indian mathematics</a:t>
            </a:r>
            <a:endParaRPr lang="en-US"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65814" y="1711842"/>
            <a:ext cx="8573386" cy="3069708"/>
          </a:xfrm>
        </p:spPr>
        <p:txBody>
          <a:bodyPr>
            <a:noAutofit/>
          </a:bodyPr>
          <a:lstStyle/>
          <a:p>
            <a:pPr algn="just"/>
            <a:r>
              <a:rPr lang="en-US" sz="1600" dirty="0" smtClean="0">
                <a:latin typeface="Times New Roman" pitchFamily="18" charset="0"/>
                <a:cs typeface="Times New Roman" pitchFamily="18" charset="0"/>
              </a:rPr>
              <a:t>Indian mathematics is a seamless blend of poetry, literature, logic and mathematical thinking waived into a single work. Therefore there is no fear or stress in learning mathematics</a:t>
            </a:r>
          </a:p>
          <a:p>
            <a:pPr algn="just"/>
            <a:r>
              <a:rPr lang="en-US" sz="1600" dirty="0" smtClean="0">
                <a:latin typeface="Times New Roman" pitchFamily="18" charset="0"/>
                <a:cs typeface="Times New Roman" pitchFamily="18" charset="0"/>
              </a:rPr>
              <a:t>Mathematics was considered as a part of life. This is why mathematics could be found in temple inscriptions, literary work addressing issues of life and in a discussion on religion or spirituality</a:t>
            </a:r>
          </a:p>
          <a:p>
            <a:pPr algn="just"/>
            <a:r>
              <a:rPr lang="en-US" sz="1600" dirty="0" smtClean="0">
                <a:latin typeface="Times New Roman" pitchFamily="18" charset="0"/>
                <a:cs typeface="Times New Roman" pitchFamily="18" charset="0"/>
              </a:rPr>
              <a:t>The use of sutras is characteristic in the Indian tradition to convey Ideas and concepts. These improve the retention of complex ideas and details very easily.</a:t>
            </a:r>
          </a:p>
          <a:p>
            <a:pPr algn="just"/>
            <a:r>
              <a:rPr lang="en-US" sz="1600" dirty="0" smtClean="0">
                <a:latin typeface="Times New Roman" pitchFamily="18" charset="0"/>
                <a:cs typeface="Times New Roman" pitchFamily="18" charset="0"/>
              </a:rPr>
              <a:t>There has been an uninterrupted tradition of mathematical thinking and it has widely spread across the length and breadth of India</a:t>
            </a:r>
          </a:p>
          <a:p>
            <a:pPr algn="just"/>
            <a:r>
              <a:rPr lang="en-US" sz="1600" dirty="0" smtClean="0">
                <a:latin typeface="Times New Roman" pitchFamily="18" charset="0"/>
                <a:cs typeface="Times New Roman" pitchFamily="18" charset="0"/>
              </a:rPr>
              <a:t>One of the important characteristics of Indian mathematics is its algorithmic approach and the fact that it allows for approximate solutions based on the needs of real life situations</a:t>
            </a:r>
          </a:p>
          <a:p>
            <a:pPr algn="just"/>
            <a:endParaRPr lang="en-US" sz="1600" dirty="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66</a:t>
            </a:fld>
            <a:endParaRPr lang="en"/>
          </a:p>
        </p:txBody>
      </p:sp>
    </p:spTree>
    <p:extLst>
      <p:ext uri="{BB962C8B-B14F-4D97-AF65-F5344CB8AC3E}">
        <p14:creationId xmlns:p14="http://schemas.microsoft.com/office/powerpoint/2010/main" xmlns="" val="22579486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1456660" y="925033"/>
            <a:ext cx="6789293" cy="4008916"/>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67</a:t>
            </a:fld>
            <a:endParaRPr lang="en"/>
          </a:p>
        </p:txBody>
      </p:sp>
    </p:spTree>
    <p:extLst>
      <p:ext uri="{BB962C8B-B14F-4D97-AF65-F5344CB8AC3E}">
        <p14:creationId xmlns:p14="http://schemas.microsoft.com/office/powerpoint/2010/main" xmlns="" val="40796042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1212112" y="830776"/>
            <a:ext cx="7081283" cy="4103173"/>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68</a:t>
            </a:fld>
            <a:endParaRPr lang="en"/>
          </a:p>
        </p:txBody>
      </p:sp>
    </p:spTree>
    <p:extLst>
      <p:ext uri="{BB962C8B-B14F-4D97-AF65-F5344CB8AC3E}">
        <p14:creationId xmlns:p14="http://schemas.microsoft.com/office/powerpoint/2010/main" xmlns="" val="11523722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1233377" y="978751"/>
            <a:ext cx="6974958" cy="4031397"/>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69</a:t>
            </a:fld>
            <a:endParaRPr lang="en"/>
          </a:p>
        </p:txBody>
      </p:sp>
    </p:spTree>
    <p:extLst>
      <p:ext uri="{BB962C8B-B14F-4D97-AF65-F5344CB8AC3E}">
        <p14:creationId xmlns:p14="http://schemas.microsoft.com/office/powerpoint/2010/main" xmlns="" val="25255887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marL="114300" indent="0"/>
            <a:r>
              <a:rPr lang="en-IN" dirty="0" smtClean="0">
                <a:solidFill>
                  <a:srgbClr val="FF0000"/>
                </a:solidFill>
                <a:latin typeface="Cambria" pitchFamily="18" charset="0"/>
                <a:ea typeface="Cambria" pitchFamily="18" charset="0"/>
              </a:rPr>
              <a:t>Linguistics</a:t>
            </a:r>
            <a:endParaRPr lang="en-IN" b="1" dirty="0">
              <a:solidFill>
                <a:srgbClr val="FF0000"/>
              </a:solidFill>
              <a:latin typeface="Cambria" pitchFamily="18" charset="0"/>
              <a:ea typeface="Cambria" pitchFamily="18" charset="0"/>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a:t>
            </a:fld>
            <a:endParaRPr lang="en"/>
          </a:p>
        </p:txBody>
      </p:sp>
    </p:spTree>
    <p:extLst>
      <p:ext uri="{BB962C8B-B14F-4D97-AF65-F5344CB8AC3E}">
        <p14:creationId xmlns:p14="http://schemas.microsoft.com/office/powerpoint/2010/main" xmlns="" val="309067370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1807535" y="798093"/>
            <a:ext cx="5911702" cy="2535656"/>
          </a:xfrm>
          <a:prstGeom prst="rect">
            <a:avLst/>
          </a:prstGeom>
          <a:noFill/>
          <a:ln w="9525">
            <a:noFill/>
            <a:miter lim="800000"/>
            <a:headEnd/>
            <a:tailEnd/>
          </a:ln>
        </p:spPr>
      </p:pic>
      <p:pic>
        <p:nvPicPr>
          <p:cNvPr id="21507" name="Picture 3"/>
          <p:cNvPicPr>
            <a:picLocks noGrp="1" noChangeAspect="1" noChangeArrowheads="1"/>
          </p:cNvPicPr>
          <p:nvPr>
            <p:ph idx="1"/>
          </p:nvPr>
        </p:nvPicPr>
        <p:blipFill>
          <a:blip r:embed="rId3" cstate="print"/>
          <a:srcRect/>
          <a:stretch>
            <a:fillRect/>
          </a:stretch>
        </p:blipFill>
        <p:spPr bwMode="auto">
          <a:xfrm>
            <a:off x="1839433" y="3306726"/>
            <a:ext cx="5922334" cy="1703423"/>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70</a:t>
            </a:fld>
            <a:endParaRPr lang="en"/>
          </a:p>
        </p:txBody>
      </p:sp>
    </p:spTree>
    <p:extLst>
      <p:ext uri="{BB962C8B-B14F-4D97-AF65-F5344CB8AC3E}">
        <p14:creationId xmlns:p14="http://schemas.microsoft.com/office/powerpoint/2010/main" xmlns="" val="31308657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71</a:t>
            </a:fld>
            <a:endParaRPr lang="en"/>
          </a:p>
        </p:txBody>
      </p:sp>
      <p:sp>
        <p:nvSpPr>
          <p:cNvPr id="2050" name="AutoShape 2" descr="blob:https://web.whatsapp.com/1241a1c2-54c4-469b-97b8-4759b4cabf4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052" name="Picture 4" descr="C:\Users\ADMIN\Downloads\PHOTO-2025-04-03-22-18-44.jpg"/>
          <p:cNvPicPr>
            <a:picLocks noChangeAspect="1" noChangeArrowheads="1"/>
          </p:cNvPicPr>
          <p:nvPr/>
        </p:nvPicPr>
        <p:blipFill>
          <a:blip r:embed="rId2"/>
          <a:srcRect/>
          <a:stretch>
            <a:fillRect/>
          </a:stretch>
        </p:blipFill>
        <p:spPr bwMode="auto">
          <a:xfrm>
            <a:off x="1087768" y="911883"/>
            <a:ext cx="6695265" cy="4231617"/>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405" y="918360"/>
            <a:ext cx="8229600" cy="689371"/>
          </a:xfrm>
        </p:spPr>
        <p:txBody>
          <a:bodyPr>
            <a:normAutofit/>
          </a:bodyPr>
          <a:lstStyle/>
          <a:p>
            <a:r>
              <a:rPr lang="en-US" sz="2000" dirty="0" smtClean="0">
                <a:solidFill>
                  <a:srgbClr val="FF0000"/>
                </a:solidFill>
                <a:latin typeface="Times New Roman" pitchFamily="18" charset="0"/>
                <a:cs typeface="Times New Roman" pitchFamily="18" charset="0"/>
              </a:rPr>
              <a:t>Arithmetic</a:t>
            </a:r>
            <a:r>
              <a:rPr lang="en-US"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3" name="Content Placeholder 2"/>
          <p:cNvSpPr>
            <a:spLocks noGrp="1"/>
          </p:cNvSpPr>
          <p:nvPr>
            <p:ph idx="1"/>
          </p:nvPr>
        </p:nvSpPr>
        <p:spPr>
          <a:xfrm>
            <a:off x="372140" y="1669312"/>
            <a:ext cx="8314660" cy="3188438"/>
          </a:xfrm>
        </p:spPr>
        <p:txBody>
          <a:bodyPr>
            <a:noAutofit/>
          </a:bodyPr>
          <a:lstStyle/>
          <a:p>
            <a:pPr algn="just"/>
            <a:r>
              <a:rPr lang="en-US" sz="1800" dirty="0" smtClean="0">
                <a:latin typeface="Times New Roman" pitchFamily="18" charset="0"/>
                <a:cs typeface="Times New Roman" pitchFamily="18" charset="0"/>
              </a:rPr>
              <a:t>Arithmetic is the branch of mathematics dealing with computation, using numbers basic mathematical operator are addition, subtraction, multiplication and division</a:t>
            </a:r>
          </a:p>
          <a:p>
            <a:pPr algn="just"/>
            <a:r>
              <a:rPr lang="en-US" sz="1800" dirty="0" err="1" smtClean="0">
                <a:latin typeface="Times New Roman" pitchFamily="18" charset="0"/>
                <a:cs typeface="Times New Roman" pitchFamily="18" charset="0"/>
              </a:rPr>
              <a:t>Brahmagupta</a:t>
            </a:r>
            <a:r>
              <a:rPr lang="en-US" sz="1800" dirty="0" smtClean="0">
                <a:latin typeface="Times New Roman" pitchFamily="18" charset="0"/>
                <a:cs typeface="Times New Roman" pitchFamily="18" charset="0"/>
              </a:rPr>
              <a:t> established the use of zero as a number and give rules for multiplication, division, addition and subtraction of zero</a:t>
            </a:r>
          </a:p>
          <a:p>
            <a:pPr algn="just"/>
            <a:r>
              <a:rPr lang="en-US" sz="1800" dirty="0" err="1" smtClean="0">
                <a:latin typeface="Times New Roman" pitchFamily="18" charset="0"/>
                <a:cs typeface="Times New Roman" pitchFamily="18" charset="0"/>
              </a:rPr>
              <a:t>Aryabhata</a:t>
            </a:r>
            <a:r>
              <a:rPr lang="en-US" sz="1800" dirty="0" smtClean="0">
                <a:latin typeface="Times New Roman" pitchFamily="18" charset="0"/>
                <a:cs typeface="Times New Roman" pitchFamily="18" charset="0"/>
              </a:rPr>
              <a:t> identified the mathematical operation of the square. He also presented an algorithm for determining the square root and cube root of a number</a:t>
            </a:r>
            <a:endParaRPr lang="en-US" sz="18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72</a:t>
            </a:fld>
            <a:endParaRPr lang="en"/>
          </a:p>
        </p:txBody>
      </p:sp>
    </p:spTree>
    <p:extLst>
      <p:ext uri="{BB962C8B-B14F-4D97-AF65-F5344CB8AC3E}">
        <p14:creationId xmlns:p14="http://schemas.microsoft.com/office/powerpoint/2010/main" xmlns="" val="30563882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0" y="828011"/>
            <a:ext cx="5334000" cy="3200400"/>
          </a:xfrm>
          <a:prstGeom prst="rect">
            <a:avLst/>
          </a:prstGeom>
          <a:noFill/>
          <a:ln w="9525">
            <a:noFill/>
            <a:miter lim="800000"/>
            <a:headEnd/>
            <a:tailEnd/>
          </a:ln>
        </p:spPr>
      </p:pic>
      <p:pic>
        <p:nvPicPr>
          <p:cNvPr id="22531" name="Picture 3"/>
          <p:cNvPicPr>
            <a:picLocks noGrp="1" noChangeAspect="1" noChangeArrowheads="1"/>
          </p:cNvPicPr>
          <p:nvPr>
            <p:ph idx="1"/>
          </p:nvPr>
        </p:nvPicPr>
        <p:blipFill>
          <a:blip r:embed="rId3" cstate="print"/>
          <a:srcRect/>
          <a:stretch>
            <a:fillRect/>
          </a:stretch>
        </p:blipFill>
        <p:spPr bwMode="auto">
          <a:xfrm>
            <a:off x="5638800" y="1504950"/>
            <a:ext cx="3276600" cy="342900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73</a:t>
            </a:fld>
            <a:endParaRPr lang="en"/>
          </a:p>
        </p:txBody>
      </p:sp>
    </p:spTree>
    <p:extLst>
      <p:ext uri="{BB962C8B-B14F-4D97-AF65-F5344CB8AC3E}">
        <p14:creationId xmlns:p14="http://schemas.microsoft.com/office/powerpoint/2010/main" xmlns="" val="342438017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457201" y="896639"/>
            <a:ext cx="7262036" cy="396111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74</a:t>
            </a:fld>
            <a:endParaRPr lang="en"/>
          </a:p>
        </p:txBody>
      </p:sp>
    </p:spTree>
    <p:extLst>
      <p:ext uri="{BB962C8B-B14F-4D97-AF65-F5344CB8AC3E}">
        <p14:creationId xmlns:p14="http://schemas.microsoft.com/office/powerpoint/2010/main" xmlns="" val="315108201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39626"/>
            <a:ext cx="8229600" cy="536971"/>
          </a:xfrm>
        </p:spPr>
        <p:txBody>
          <a:bodyPr>
            <a:normAutofit/>
          </a:bodyPr>
          <a:lstStyle/>
          <a:p>
            <a:r>
              <a:rPr lang="en-US" sz="2000" dirty="0" smtClean="0">
                <a:solidFill>
                  <a:srgbClr val="FF0000"/>
                </a:solidFill>
                <a:latin typeface="Times New Roman" pitchFamily="18" charset="0"/>
                <a:cs typeface="Times New Roman" pitchFamily="18" charset="0"/>
              </a:rPr>
              <a:t>Geometry</a:t>
            </a:r>
            <a:r>
              <a:rPr lang="en-US"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3" name="Content Placeholder 2"/>
          <p:cNvSpPr>
            <a:spLocks noGrp="1"/>
          </p:cNvSpPr>
          <p:nvPr>
            <p:ph idx="1"/>
          </p:nvPr>
        </p:nvSpPr>
        <p:spPr>
          <a:xfrm>
            <a:off x="478464" y="1616148"/>
            <a:ext cx="8208335" cy="3241601"/>
          </a:xfrm>
        </p:spPr>
        <p:txBody>
          <a:bodyPr>
            <a:normAutofit/>
          </a:bodyPr>
          <a:lstStyle/>
          <a:p>
            <a:pPr algn="just"/>
            <a:r>
              <a:rPr lang="en-US" sz="1600" dirty="0" err="1" smtClean="0">
                <a:latin typeface="Times New Roman" pitchFamily="18" charset="0"/>
                <a:cs typeface="Times New Roman" pitchFamily="18" charset="0"/>
              </a:rPr>
              <a:t>Sulba</a:t>
            </a:r>
            <a:r>
              <a:rPr lang="en-US" sz="1600" dirty="0" smtClean="0">
                <a:latin typeface="Times New Roman" pitchFamily="18" charset="0"/>
                <a:cs typeface="Times New Roman" pitchFamily="18" charset="0"/>
              </a:rPr>
              <a:t> sutras give exact methods for the construction of altars </a:t>
            </a:r>
          </a:p>
          <a:p>
            <a:pPr algn="just"/>
            <a:r>
              <a:rPr lang="en-US" sz="1600" dirty="0" err="1" smtClean="0">
                <a:latin typeface="Times New Roman" pitchFamily="18" charset="0"/>
                <a:cs typeface="Times New Roman" pitchFamily="18" charset="0"/>
              </a:rPr>
              <a:t>Sulba</a:t>
            </a:r>
            <a:r>
              <a:rPr lang="en-US" sz="1600" dirty="0" smtClean="0">
                <a:latin typeface="Times New Roman" pitchFamily="18" charset="0"/>
                <a:cs typeface="Times New Roman" pitchFamily="18" charset="0"/>
              </a:rPr>
              <a:t> sutras are a part of the </a:t>
            </a:r>
            <a:r>
              <a:rPr lang="en-US" sz="1600" dirty="0" err="1" smtClean="0">
                <a:latin typeface="Times New Roman" pitchFamily="18" charset="0"/>
                <a:cs typeface="Times New Roman" pitchFamily="18" charset="0"/>
              </a:rPr>
              <a:t>vedanga</a:t>
            </a:r>
            <a:r>
              <a:rPr lang="en-US" sz="1600" dirty="0" smtClean="0">
                <a:latin typeface="Times New Roman" pitchFamily="18" charset="0"/>
                <a:cs typeface="Times New Roman" pitchFamily="18" charset="0"/>
              </a:rPr>
              <a:t>. They give information on the layout of </a:t>
            </a:r>
            <a:r>
              <a:rPr lang="en-US" sz="1600" dirty="0" err="1" smtClean="0">
                <a:latin typeface="Times New Roman" pitchFamily="18" charset="0"/>
                <a:cs typeface="Times New Roman" pitchFamily="18" charset="0"/>
              </a:rPr>
              <a:t>vedi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citi</a:t>
            </a:r>
            <a:r>
              <a:rPr lang="en-US" sz="1600" dirty="0" smtClean="0">
                <a:latin typeface="Times New Roman" pitchFamily="18" charset="0"/>
                <a:cs typeface="Times New Roman" pitchFamily="18" charset="0"/>
              </a:rPr>
              <a:t> and </a:t>
            </a:r>
            <a:r>
              <a:rPr lang="en-US" sz="1600" dirty="0" err="1" smtClean="0">
                <a:latin typeface="Times New Roman" pitchFamily="18" charset="0"/>
                <a:cs typeface="Times New Roman" pitchFamily="18" charset="0"/>
              </a:rPr>
              <a:t>mandapa</a:t>
            </a:r>
            <a:r>
              <a:rPr lang="en-US" sz="1600" dirty="0" smtClean="0">
                <a:latin typeface="Times New Roman" pitchFamily="18" charset="0"/>
                <a:cs typeface="Times New Roman" pitchFamily="18" charset="0"/>
              </a:rPr>
              <a:t>. </a:t>
            </a:r>
          </a:p>
          <a:p>
            <a:pPr algn="just"/>
            <a:r>
              <a:rPr lang="en-US" sz="1600" dirty="0" smtClean="0">
                <a:latin typeface="Times New Roman" pitchFamily="18" charset="0"/>
                <a:cs typeface="Times New Roman" pitchFamily="18" charset="0"/>
              </a:rPr>
              <a:t>With the help of a thread and a pin construction methods for various shapes are described in the </a:t>
            </a:r>
            <a:r>
              <a:rPr lang="en-US" sz="1600" dirty="0" err="1" smtClean="0">
                <a:latin typeface="Times New Roman" pitchFamily="18" charset="0"/>
                <a:cs typeface="Times New Roman" pitchFamily="18" charset="0"/>
              </a:rPr>
              <a:t>Sulba</a:t>
            </a:r>
            <a:r>
              <a:rPr lang="en-US" sz="1600" dirty="0" smtClean="0">
                <a:latin typeface="Times New Roman" pitchFamily="18" charset="0"/>
                <a:cs typeface="Times New Roman" pitchFamily="18" charset="0"/>
              </a:rPr>
              <a:t> sutras.</a:t>
            </a:r>
          </a:p>
          <a:p>
            <a:pPr algn="just"/>
            <a:r>
              <a:rPr lang="en-US" sz="1600" dirty="0" smtClean="0">
                <a:latin typeface="Times New Roman" pitchFamily="18" charset="0"/>
                <a:cs typeface="Times New Roman" pitchFamily="18" charset="0"/>
              </a:rPr>
              <a:t>The 4 </a:t>
            </a:r>
            <a:r>
              <a:rPr lang="en-US" sz="1600" dirty="0" err="1" smtClean="0">
                <a:latin typeface="Times New Roman" pitchFamily="18" charset="0"/>
                <a:cs typeface="Times New Roman" pitchFamily="18" charset="0"/>
              </a:rPr>
              <a:t>Sulba</a:t>
            </a:r>
            <a:r>
              <a:rPr lang="en-US" sz="1600" dirty="0" smtClean="0">
                <a:latin typeface="Times New Roman" pitchFamily="18" charset="0"/>
                <a:cs typeface="Times New Roman" pitchFamily="18" charset="0"/>
              </a:rPr>
              <a:t> sutras are attributed to </a:t>
            </a:r>
            <a:r>
              <a:rPr lang="en-US" sz="1600" dirty="0" err="1" smtClean="0">
                <a:latin typeface="Times New Roman" pitchFamily="18" charset="0"/>
                <a:cs typeface="Times New Roman" pitchFamily="18" charset="0"/>
              </a:rPr>
              <a:t>Bodhayana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manu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apastamba</a:t>
            </a:r>
            <a:r>
              <a:rPr lang="en-US" sz="1600" dirty="0" smtClean="0">
                <a:latin typeface="Times New Roman" pitchFamily="18" charset="0"/>
                <a:cs typeface="Times New Roman" pitchFamily="18" charset="0"/>
              </a:rPr>
              <a:t> and </a:t>
            </a:r>
            <a:r>
              <a:rPr lang="en-US" sz="1600" dirty="0" err="1" smtClean="0">
                <a:latin typeface="Times New Roman" pitchFamily="18" charset="0"/>
                <a:cs typeface="Times New Roman" pitchFamily="18" charset="0"/>
              </a:rPr>
              <a:t>kathyayana</a:t>
            </a:r>
            <a:r>
              <a:rPr lang="en-US" sz="1600" dirty="0" smtClean="0">
                <a:latin typeface="Times New Roman" pitchFamily="18" charset="0"/>
                <a:cs typeface="Times New Roman" pitchFamily="18" charset="0"/>
              </a:rPr>
              <a:t>.</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75</a:t>
            </a:fld>
            <a:endParaRPr lang="en"/>
          </a:p>
        </p:txBody>
      </p:sp>
    </p:spTree>
    <p:extLst>
      <p:ext uri="{BB962C8B-B14F-4D97-AF65-F5344CB8AC3E}">
        <p14:creationId xmlns:p14="http://schemas.microsoft.com/office/powerpoint/2010/main" xmlns="" val="40869583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083" y="856364"/>
            <a:ext cx="8229600" cy="3394472"/>
          </a:xfrm>
        </p:spPr>
        <p:txBody>
          <a:bodyPr>
            <a:normAutofit/>
          </a:bodyPr>
          <a:lstStyle/>
          <a:p>
            <a:r>
              <a:rPr lang="en-US" sz="1600" dirty="0" smtClean="0">
                <a:latin typeface="Times New Roman" pitchFamily="18" charset="0"/>
                <a:cs typeface="Times New Roman" pitchFamily="18" charset="0"/>
              </a:rPr>
              <a:t>In </a:t>
            </a:r>
            <a:r>
              <a:rPr lang="en-US" sz="1600" dirty="0" err="1" smtClean="0">
                <a:latin typeface="Times New Roman" pitchFamily="18" charset="0"/>
                <a:cs typeface="Times New Roman" pitchFamily="18" charset="0"/>
              </a:rPr>
              <a:t>Bodhayana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sulbha</a:t>
            </a:r>
            <a:r>
              <a:rPr lang="en-US" sz="1600" dirty="0" smtClean="0">
                <a:latin typeface="Times New Roman" pitchFamily="18" charset="0"/>
                <a:cs typeface="Times New Roman" pitchFamily="18" charset="0"/>
              </a:rPr>
              <a:t> sutra, the theorem is stated as-the sum of the areas of the squares formed by the length and the breadth of a rectangle equals the area produced by the diagonal of the rectangle</a:t>
            </a:r>
          </a:p>
          <a:p>
            <a:r>
              <a:rPr lang="en-US" sz="1600" dirty="0" smtClean="0">
                <a:latin typeface="Times New Roman" pitchFamily="18" charset="0"/>
                <a:cs typeface="Times New Roman" pitchFamily="18" charset="0"/>
              </a:rPr>
              <a:t>Let us consider a rectangle </a:t>
            </a:r>
          </a:p>
          <a:p>
            <a:pPr>
              <a:buNone/>
            </a:pPr>
            <a:r>
              <a:rPr lang="en-US" sz="1600" dirty="0" smtClean="0">
                <a:latin typeface="Times New Roman" pitchFamily="18" charset="0"/>
                <a:cs typeface="Times New Roman" pitchFamily="18" charset="0"/>
              </a:rPr>
              <a:t>	of length a and breadth b </a:t>
            </a:r>
          </a:p>
          <a:p>
            <a:pPr>
              <a:buNone/>
            </a:pPr>
            <a:r>
              <a:rPr lang="en-US" sz="1600" dirty="0" smtClean="0">
                <a:latin typeface="Times New Roman" pitchFamily="18" charset="0"/>
                <a:cs typeface="Times New Roman" pitchFamily="18" charset="0"/>
              </a:rPr>
              <a:t>	and diagonal as c</a:t>
            </a:r>
            <a:endParaRPr lang="en-US" sz="1600" dirty="0">
              <a:latin typeface="Times New Roman" pitchFamily="18" charset="0"/>
              <a:cs typeface="Times New Roman" pitchFamily="18" charset="0"/>
            </a:endParaRPr>
          </a:p>
        </p:txBody>
      </p:sp>
      <p:pic>
        <p:nvPicPr>
          <p:cNvPr id="24578" name="Picture 2"/>
          <p:cNvPicPr>
            <a:picLocks noChangeAspect="1" noChangeArrowheads="1"/>
          </p:cNvPicPr>
          <p:nvPr/>
        </p:nvPicPr>
        <p:blipFill>
          <a:blip r:embed="rId2" cstate="print"/>
          <a:srcRect/>
          <a:stretch>
            <a:fillRect/>
          </a:stretch>
        </p:blipFill>
        <p:spPr bwMode="auto">
          <a:xfrm>
            <a:off x="4191000" y="1765302"/>
            <a:ext cx="4123660" cy="3244847"/>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76</a:t>
            </a:fld>
            <a:endParaRPr lang="en"/>
          </a:p>
        </p:txBody>
      </p:sp>
    </p:spTree>
    <p:extLst>
      <p:ext uri="{BB962C8B-B14F-4D97-AF65-F5344CB8AC3E}">
        <p14:creationId xmlns:p14="http://schemas.microsoft.com/office/powerpoint/2010/main" xmlns="" val="33303004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856" y="760672"/>
            <a:ext cx="8229600" cy="533400"/>
          </a:xfrm>
        </p:spPr>
        <p:txBody>
          <a:bodyPr>
            <a:normAutofit/>
          </a:bodyPr>
          <a:lstStyle/>
          <a:p>
            <a:r>
              <a:rPr lang="en-US" sz="1800" dirty="0" smtClean="0">
                <a:solidFill>
                  <a:srgbClr val="FF0000"/>
                </a:solidFill>
                <a:latin typeface="Times New Roman" pitchFamily="18" charset="0"/>
                <a:cs typeface="Times New Roman" pitchFamily="18" charset="0"/>
              </a:rPr>
              <a:t>The value of </a:t>
            </a:r>
            <a:r>
              <a:rPr lang="el-GR" sz="1800" dirty="0" smtClean="0">
                <a:solidFill>
                  <a:srgbClr val="FF0000"/>
                </a:solidFill>
                <a:latin typeface="Times New Roman" pitchFamily="18" charset="0"/>
                <a:cs typeface="Times New Roman" pitchFamily="18" charset="0"/>
              </a:rPr>
              <a:t>π</a:t>
            </a:r>
            <a:endParaRPr lang="en-US" sz="18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222744"/>
            <a:ext cx="8229600" cy="3635006"/>
          </a:xfrm>
        </p:spPr>
        <p:txBody>
          <a:bodyPr>
            <a:normAutofit/>
          </a:bodyPr>
          <a:lstStyle/>
          <a:p>
            <a:r>
              <a:rPr lang="en-US" sz="1600" dirty="0" smtClean="0">
                <a:latin typeface="Times New Roman" pitchFamily="18" charset="0"/>
                <a:cs typeface="Times New Roman" pitchFamily="18" charset="0"/>
              </a:rPr>
              <a:t>From </a:t>
            </a:r>
            <a:r>
              <a:rPr lang="en-US" sz="1600" dirty="0" err="1" smtClean="0">
                <a:latin typeface="Times New Roman" pitchFamily="18" charset="0"/>
                <a:cs typeface="Times New Roman" pitchFamily="18" charset="0"/>
              </a:rPr>
              <a:t>vedic</a:t>
            </a:r>
            <a:r>
              <a:rPr lang="en-US" sz="1600" dirty="0" smtClean="0">
                <a:latin typeface="Times New Roman" pitchFamily="18" charset="0"/>
                <a:cs typeface="Times New Roman" pitchFamily="18" charset="0"/>
              </a:rPr>
              <a:t> period Indians understood that the ratio of area of a circle to its perimeter was a constant</a:t>
            </a:r>
          </a:p>
          <a:p>
            <a:r>
              <a:rPr lang="en-US" sz="1600" dirty="0" smtClean="0">
                <a:latin typeface="Times New Roman" pitchFamily="18" charset="0"/>
                <a:cs typeface="Times New Roman" pitchFamily="18" charset="0"/>
              </a:rPr>
              <a:t>Early Indian works took the value of </a:t>
            </a:r>
            <a:r>
              <a:rPr lang="el-GR" sz="1600" dirty="0" smtClean="0">
                <a:solidFill>
                  <a:srgbClr val="FF0000"/>
                </a:solidFill>
                <a:latin typeface="Times New Roman" pitchFamily="18" charset="0"/>
                <a:cs typeface="Times New Roman" pitchFamily="18" charset="0"/>
              </a:rPr>
              <a:t>π</a:t>
            </a:r>
            <a:r>
              <a:rPr lang="en-US" sz="1600" dirty="0" smtClean="0">
                <a:solidFill>
                  <a:srgbClr val="FF0000"/>
                </a:solidFill>
                <a:latin typeface="Times New Roman" pitchFamily="18" charset="0"/>
                <a:cs typeface="Times New Roman" pitchFamily="18" charset="0"/>
              </a:rPr>
              <a:t> </a:t>
            </a:r>
            <a:r>
              <a:rPr lang="en-US" sz="1600" dirty="0" smtClean="0">
                <a:latin typeface="Times New Roman" pitchFamily="18" charset="0"/>
                <a:cs typeface="Times New Roman" pitchFamily="18" charset="0"/>
              </a:rPr>
              <a:t>as 3. </a:t>
            </a:r>
            <a:r>
              <a:rPr lang="en-US" sz="1600" dirty="0" err="1" smtClean="0">
                <a:latin typeface="Times New Roman" pitchFamily="18" charset="0"/>
                <a:cs typeface="Times New Roman" pitchFamily="18" charset="0"/>
              </a:rPr>
              <a:t>sulbha</a:t>
            </a:r>
            <a:r>
              <a:rPr lang="en-US" sz="1600" dirty="0" smtClean="0">
                <a:latin typeface="Times New Roman" pitchFamily="18" charset="0"/>
                <a:cs typeface="Times New Roman" pitchFamily="18" charset="0"/>
              </a:rPr>
              <a:t> sutras estimated it as 3.08. </a:t>
            </a:r>
            <a:r>
              <a:rPr lang="en-US" sz="1600" dirty="0" err="1" smtClean="0">
                <a:latin typeface="Times New Roman" pitchFamily="18" charset="0"/>
                <a:cs typeface="Times New Roman" pitchFamily="18" charset="0"/>
              </a:rPr>
              <a:t>Aryabhatiyam</a:t>
            </a:r>
            <a:r>
              <a:rPr lang="en-US" sz="1600" dirty="0" smtClean="0">
                <a:latin typeface="Times New Roman" pitchFamily="18" charset="0"/>
                <a:cs typeface="Times New Roman" pitchFamily="18" charset="0"/>
              </a:rPr>
              <a:t> discusses </a:t>
            </a:r>
            <a:r>
              <a:rPr lang="el-GR" sz="1600" dirty="0" smtClean="0">
                <a:solidFill>
                  <a:srgbClr val="FF0000"/>
                </a:solidFill>
                <a:latin typeface="Times New Roman" pitchFamily="18" charset="0"/>
                <a:cs typeface="Times New Roman" pitchFamily="18" charset="0"/>
              </a:rPr>
              <a:t>π</a:t>
            </a:r>
            <a:r>
              <a:rPr lang="en-US" sz="1600" dirty="0" smtClean="0">
                <a:solidFill>
                  <a:srgbClr val="FF0000"/>
                </a:solidFill>
                <a:latin typeface="Times New Roman" pitchFamily="18" charset="0"/>
                <a:cs typeface="Times New Roman" pitchFamily="18" charset="0"/>
              </a:rPr>
              <a:t> </a:t>
            </a:r>
            <a:r>
              <a:rPr lang="en-US" sz="1600" dirty="0" smtClean="0">
                <a:latin typeface="Times New Roman" pitchFamily="18" charset="0"/>
                <a:cs typeface="Times New Roman" pitchFamily="18" charset="0"/>
              </a:rPr>
              <a:t>as</a:t>
            </a:r>
            <a:endParaRPr lang="en-US" sz="1600" dirty="0">
              <a:latin typeface="Times New Roman" pitchFamily="18" charset="0"/>
              <a:cs typeface="Times New Roman" pitchFamily="18" charset="0"/>
            </a:endParaRPr>
          </a:p>
        </p:txBody>
      </p:sp>
      <p:pic>
        <p:nvPicPr>
          <p:cNvPr id="25602" name="Picture 2"/>
          <p:cNvPicPr>
            <a:picLocks noChangeAspect="1" noChangeArrowheads="1"/>
          </p:cNvPicPr>
          <p:nvPr/>
        </p:nvPicPr>
        <p:blipFill>
          <a:blip r:embed="rId2" cstate="print"/>
          <a:srcRect/>
          <a:stretch>
            <a:fillRect/>
          </a:stretch>
        </p:blipFill>
        <p:spPr bwMode="auto">
          <a:xfrm>
            <a:off x="1371600" y="2343150"/>
            <a:ext cx="7467600" cy="280035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77</a:t>
            </a:fld>
            <a:endParaRPr lang="en"/>
          </a:p>
        </p:txBody>
      </p:sp>
    </p:spTree>
    <p:extLst>
      <p:ext uri="{BB962C8B-B14F-4D97-AF65-F5344CB8AC3E}">
        <p14:creationId xmlns:p14="http://schemas.microsoft.com/office/powerpoint/2010/main" xmlns="" val="189828641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1415901" y="1053491"/>
            <a:ext cx="6664842" cy="1066375"/>
          </a:xfrm>
          <a:prstGeom prst="rect">
            <a:avLst/>
          </a:prstGeom>
          <a:noFill/>
          <a:ln w="9525">
            <a:noFill/>
            <a:miter lim="800000"/>
            <a:headEnd/>
            <a:tailEnd/>
          </a:ln>
        </p:spPr>
      </p:pic>
      <p:pic>
        <p:nvPicPr>
          <p:cNvPr id="26628" name="Picture 4"/>
          <p:cNvPicPr>
            <a:picLocks noChangeAspect="1" noChangeArrowheads="1"/>
          </p:cNvPicPr>
          <p:nvPr/>
        </p:nvPicPr>
        <p:blipFill>
          <a:blip r:embed="rId3" cstate="print"/>
          <a:srcRect/>
          <a:stretch>
            <a:fillRect/>
          </a:stretch>
        </p:blipFill>
        <p:spPr bwMode="auto">
          <a:xfrm>
            <a:off x="1130595" y="2061830"/>
            <a:ext cx="6950149" cy="308167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78</a:t>
            </a:fld>
            <a:endParaRPr lang="en"/>
          </a:p>
        </p:txBody>
      </p:sp>
    </p:spTree>
    <p:extLst>
      <p:ext uri="{BB962C8B-B14F-4D97-AF65-F5344CB8AC3E}">
        <p14:creationId xmlns:p14="http://schemas.microsoft.com/office/powerpoint/2010/main" xmlns="" val="30406320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548" y="750038"/>
            <a:ext cx="8229600" cy="613171"/>
          </a:xfrm>
        </p:spPr>
        <p:txBody>
          <a:bodyPr>
            <a:normAutofit/>
          </a:bodyPr>
          <a:lstStyle/>
          <a:p>
            <a:r>
              <a:rPr lang="en-US" sz="1600" dirty="0" smtClean="0">
                <a:solidFill>
                  <a:srgbClr val="FF0000"/>
                </a:solidFill>
                <a:latin typeface="Times New Roman" pitchFamily="18" charset="0"/>
                <a:cs typeface="Times New Roman" pitchFamily="18" charset="0"/>
              </a:rPr>
              <a:t>Trigonometry</a:t>
            </a:r>
            <a:r>
              <a:rPr lang="en-U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467292"/>
            <a:ext cx="8229600" cy="3238057"/>
          </a:xfrm>
        </p:spPr>
        <p:txBody>
          <a:bodyPr>
            <a:normAutofit/>
          </a:bodyPr>
          <a:lstStyle/>
          <a:p>
            <a:r>
              <a:rPr lang="en-US" sz="1600" dirty="0" smtClean="0">
                <a:latin typeface="Times New Roman" pitchFamily="18" charset="0"/>
                <a:cs typeface="Times New Roman" pitchFamily="18" charset="0"/>
              </a:rPr>
              <a:t>It is called </a:t>
            </a:r>
            <a:r>
              <a:rPr lang="en-US" sz="1600" dirty="0" err="1" smtClean="0">
                <a:latin typeface="Times New Roman" pitchFamily="18" charset="0"/>
                <a:cs typeface="Times New Roman" pitchFamily="18" charset="0"/>
              </a:rPr>
              <a:t>jyotpatti</a:t>
            </a:r>
            <a:r>
              <a:rPr lang="en-US" sz="1600" dirty="0" smtClean="0">
                <a:latin typeface="Times New Roman" pitchFamily="18" charset="0"/>
                <a:cs typeface="Times New Roman" pitchFamily="18" charset="0"/>
              </a:rPr>
              <a:t>, the science of computation of chords in Indian mathematics</a:t>
            </a:r>
          </a:p>
          <a:p>
            <a:pPr>
              <a:buNone/>
            </a:pPr>
            <a:endParaRPr lang="en-US" sz="1600" dirty="0">
              <a:latin typeface="Times New Roman" pitchFamily="18" charset="0"/>
              <a:cs typeface="Times New Roman" pitchFamily="18" charset="0"/>
            </a:endParaRPr>
          </a:p>
        </p:txBody>
      </p:sp>
      <p:pic>
        <p:nvPicPr>
          <p:cNvPr id="27650" name="Picture 2"/>
          <p:cNvPicPr>
            <a:picLocks noChangeAspect="1" noChangeArrowheads="1"/>
          </p:cNvPicPr>
          <p:nvPr/>
        </p:nvPicPr>
        <p:blipFill>
          <a:blip r:embed="rId2" cstate="print"/>
          <a:srcRect/>
          <a:stretch>
            <a:fillRect/>
          </a:stretch>
        </p:blipFill>
        <p:spPr bwMode="auto">
          <a:xfrm>
            <a:off x="439479" y="2031262"/>
            <a:ext cx="6286500" cy="1214438"/>
          </a:xfrm>
          <a:prstGeom prst="rect">
            <a:avLst/>
          </a:prstGeom>
          <a:noFill/>
          <a:ln w="9525">
            <a:noFill/>
            <a:miter lim="800000"/>
            <a:headEnd/>
            <a:tailEnd/>
          </a:ln>
        </p:spPr>
      </p:pic>
      <p:pic>
        <p:nvPicPr>
          <p:cNvPr id="27651" name="Picture 3"/>
          <p:cNvPicPr>
            <a:picLocks noChangeAspect="1" noChangeArrowheads="1"/>
          </p:cNvPicPr>
          <p:nvPr/>
        </p:nvPicPr>
        <p:blipFill>
          <a:blip r:embed="rId3" cstate="print"/>
          <a:srcRect/>
          <a:stretch>
            <a:fillRect/>
          </a:stretch>
        </p:blipFill>
        <p:spPr bwMode="auto">
          <a:xfrm>
            <a:off x="4343400" y="3205808"/>
            <a:ext cx="3450265" cy="1804341"/>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79</a:t>
            </a:fld>
            <a:endParaRPr lang="en"/>
          </a:p>
        </p:txBody>
      </p:sp>
    </p:spTree>
    <p:extLst>
      <p:ext uri="{BB962C8B-B14F-4D97-AF65-F5344CB8AC3E}">
        <p14:creationId xmlns:p14="http://schemas.microsoft.com/office/powerpoint/2010/main" xmlns="" val="4235358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52" y="524956"/>
            <a:ext cx="8229600" cy="857250"/>
          </a:xfrm>
        </p:spPr>
        <p:txBody>
          <a:bodyPr>
            <a:normAutofit/>
          </a:bodyPr>
          <a:lstStyle/>
          <a:p>
            <a:r>
              <a:rPr lang="en-IN" sz="2400" dirty="0" smtClean="0">
                <a:solidFill>
                  <a:srgbClr val="FF0000"/>
                </a:solidFill>
                <a:latin typeface="Times New Roman" pitchFamily="18" charset="0"/>
                <a:cs typeface="Times New Roman" pitchFamily="18" charset="0"/>
              </a:rPr>
              <a:t>About Linguistics</a:t>
            </a:r>
            <a:endParaRPr lang="en-IN" sz="24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25302" y="1307804"/>
            <a:ext cx="5146157" cy="3507326"/>
          </a:xfrm>
        </p:spPr>
        <p:txBody>
          <a:bodyPr>
            <a:noAutofit/>
          </a:bodyPr>
          <a:lstStyle/>
          <a:p>
            <a:pPr algn="just"/>
            <a:r>
              <a:rPr lang="en-IN" sz="1600" b="1" dirty="0" err="1">
                <a:latin typeface="Times New Roman" pitchFamily="18" charset="0"/>
                <a:cs typeface="Times New Roman" pitchFamily="18" charset="0"/>
              </a:rPr>
              <a:t>Pāṇini</a:t>
            </a:r>
            <a:r>
              <a:rPr lang="en-IN" sz="1600" dirty="0">
                <a:latin typeface="Times New Roman" pitchFamily="18" charset="0"/>
                <a:cs typeface="Times New Roman" pitchFamily="18" charset="0"/>
              </a:rPr>
              <a:t> (</a:t>
            </a:r>
            <a:r>
              <a:rPr lang="en-IN" sz="1600" dirty="0">
                <a:latin typeface="Times New Roman" pitchFamily="18" charset="0"/>
                <a:cs typeface="Times New Roman" pitchFamily="18" charset="0"/>
                <a:hlinkClick r:id="rId2" tooltip="Help:IPA/English"/>
              </a:rPr>
              <a:t>/ˈ</a:t>
            </a:r>
            <a:r>
              <a:rPr lang="en-IN" sz="1600" dirty="0" err="1">
                <a:latin typeface="Times New Roman" pitchFamily="18" charset="0"/>
                <a:cs typeface="Times New Roman" pitchFamily="18" charset="0"/>
                <a:hlinkClick r:id="rId2" tooltip="Help:IPA/English"/>
              </a:rPr>
              <a:t>pɑːnɪni</a:t>
            </a:r>
            <a:r>
              <a:rPr lang="en-IN" sz="1600" dirty="0">
                <a:latin typeface="Times New Roman" pitchFamily="18" charset="0"/>
                <a:cs typeface="Times New Roman" pitchFamily="18" charset="0"/>
                <a:hlinkClick r:id="rId2" tooltip="Help:IPA/English"/>
              </a:rPr>
              <a:t>/</a:t>
            </a:r>
            <a:r>
              <a:rPr lang="en-IN" sz="1600" dirty="0">
                <a:latin typeface="Times New Roman" pitchFamily="18" charset="0"/>
                <a:cs typeface="Times New Roman" pitchFamily="18" charset="0"/>
              </a:rPr>
              <a:t>; </a:t>
            </a:r>
            <a:r>
              <a:rPr lang="en-IN" sz="1600" dirty="0">
                <a:latin typeface="Times New Roman" pitchFamily="18" charset="0"/>
                <a:cs typeface="Times New Roman" pitchFamily="18" charset="0"/>
                <a:hlinkClick r:id="rId3" tooltip="Sanskrit language"/>
              </a:rPr>
              <a:t>Sanskrit</a:t>
            </a:r>
            <a:r>
              <a:rPr lang="en-IN" sz="1600" dirty="0">
                <a:latin typeface="Times New Roman" pitchFamily="18" charset="0"/>
                <a:cs typeface="Times New Roman" pitchFamily="18" charset="0"/>
              </a:rPr>
              <a:t>: </a:t>
            </a:r>
            <a:r>
              <a:rPr lang="en-IN" sz="1600" dirty="0" err="1">
                <a:latin typeface="Times New Roman" pitchFamily="18" charset="0"/>
                <a:cs typeface="Times New Roman" pitchFamily="18" charset="0"/>
              </a:rPr>
              <a:t>पाणिनि</a:t>
            </a:r>
            <a:r>
              <a:rPr lang="en-IN" sz="1600" dirty="0">
                <a:latin typeface="Times New Roman" pitchFamily="18" charset="0"/>
                <a:cs typeface="Times New Roman" pitchFamily="18" charset="0"/>
              </a:rPr>
              <a:t>, </a:t>
            </a:r>
            <a:r>
              <a:rPr lang="en-IN" sz="1600" i="1" dirty="0" err="1">
                <a:latin typeface="Times New Roman" pitchFamily="18" charset="0"/>
                <a:cs typeface="Times New Roman" pitchFamily="18" charset="0"/>
              </a:rPr>
              <a:t>pāṇini</a:t>
            </a:r>
            <a:r>
              <a:rPr lang="en-IN" sz="1600" dirty="0">
                <a:latin typeface="Times New Roman" pitchFamily="18" charset="0"/>
                <a:cs typeface="Times New Roman" pitchFamily="18" charset="0"/>
              </a:rPr>
              <a:t>) was a Sanskrit grammarian, logician, philologist, and revered scholar in </a:t>
            </a:r>
            <a:r>
              <a:rPr lang="en-IN" sz="1600" dirty="0">
                <a:latin typeface="Times New Roman" pitchFamily="18" charset="0"/>
                <a:cs typeface="Times New Roman" pitchFamily="18" charset="0"/>
                <a:hlinkClick r:id="rId4" tooltip="Ancient India"/>
              </a:rPr>
              <a:t>ancient </a:t>
            </a:r>
            <a:r>
              <a:rPr lang="en-IN" sz="1600" dirty="0" smtClean="0">
                <a:latin typeface="Times New Roman" pitchFamily="18" charset="0"/>
                <a:cs typeface="Times New Roman" pitchFamily="18" charset="0"/>
                <a:hlinkClick r:id="rId4" tooltip="Ancient India"/>
              </a:rPr>
              <a:t>India</a:t>
            </a:r>
            <a:r>
              <a:rPr lang="en-IN" sz="1600" dirty="0">
                <a:latin typeface="Times New Roman" pitchFamily="18" charset="0"/>
                <a:cs typeface="Times New Roman" pitchFamily="18" charset="0"/>
              </a:rPr>
              <a:t> during the mid-1st millennium </a:t>
            </a:r>
            <a:r>
              <a:rPr lang="en-IN" sz="1600" dirty="0" smtClean="0">
                <a:latin typeface="Times New Roman" pitchFamily="18" charset="0"/>
                <a:cs typeface="Times New Roman" pitchFamily="18" charset="0"/>
              </a:rPr>
              <a:t>BCE dated </a:t>
            </a:r>
            <a:r>
              <a:rPr lang="en-IN" sz="1600" dirty="0">
                <a:latin typeface="Times New Roman" pitchFamily="18" charset="0"/>
                <a:cs typeface="Times New Roman" pitchFamily="18" charset="0"/>
              </a:rPr>
              <a:t>variously by most scholars between the </a:t>
            </a:r>
            <a:r>
              <a:rPr lang="en-IN" sz="1600" dirty="0" smtClean="0">
                <a:latin typeface="Times New Roman" pitchFamily="18" charset="0"/>
                <a:cs typeface="Times New Roman" pitchFamily="18" charset="0"/>
              </a:rPr>
              <a:t>6</a:t>
            </a:r>
            <a:r>
              <a:rPr lang="en-IN" sz="1600" baseline="30000" dirty="0" smtClean="0">
                <a:latin typeface="Times New Roman" pitchFamily="18" charset="0"/>
                <a:cs typeface="Times New Roman" pitchFamily="18" charset="0"/>
              </a:rPr>
              <a:t>th</a:t>
            </a:r>
            <a:r>
              <a:rPr lang="en-IN" sz="1600" dirty="0" smtClean="0">
                <a:latin typeface="Times New Roman" pitchFamily="18" charset="0"/>
                <a:cs typeface="Times New Roman" pitchFamily="18" charset="0"/>
              </a:rPr>
              <a:t>–5</a:t>
            </a:r>
            <a:r>
              <a:rPr lang="en-IN" sz="1600" baseline="30000" dirty="0" smtClean="0">
                <a:latin typeface="Times New Roman" pitchFamily="18" charset="0"/>
                <a:cs typeface="Times New Roman" pitchFamily="18" charset="0"/>
              </a:rPr>
              <a:t>th</a:t>
            </a:r>
            <a:r>
              <a:rPr lang="en-IN" sz="1600" dirty="0" smtClean="0">
                <a:latin typeface="Times New Roman" pitchFamily="18" charset="0"/>
                <a:cs typeface="Times New Roman" pitchFamily="18" charset="0"/>
              </a:rPr>
              <a:t> and 4</a:t>
            </a:r>
            <a:r>
              <a:rPr lang="en-IN" sz="1600" baseline="30000" dirty="0" smtClean="0">
                <a:latin typeface="Times New Roman" pitchFamily="18" charset="0"/>
                <a:cs typeface="Times New Roman" pitchFamily="18" charset="0"/>
              </a:rPr>
              <a:t>th</a:t>
            </a:r>
            <a:r>
              <a:rPr lang="en-IN" sz="1600" dirty="0" smtClean="0">
                <a:latin typeface="Times New Roman" pitchFamily="18" charset="0"/>
                <a:cs typeface="Times New Roman" pitchFamily="18" charset="0"/>
              </a:rPr>
              <a:t> century </a:t>
            </a:r>
            <a:r>
              <a:rPr lang="en-IN" sz="1600" dirty="0">
                <a:latin typeface="Times New Roman" pitchFamily="18" charset="0"/>
                <a:cs typeface="Times New Roman" pitchFamily="18" charset="0"/>
              </a:rPr>
              <a:t>BCE</a:t>
            </a:r>
            <a:r>
              <a:rPr lang="en-IN" sz="1600" dirty="0" smtClean="0">
                <a:latin typeface="Times New Roman" pitchFamily="18" charset="0"/>
                <a:cs typeface="Times New Roman" pitchFamily="18" charset="0"/>
              </a:rPr>
              <a:t>.</a:t>
            </a:r>
          </a:p>
          <a:p>
            <a:pPr algn="just"/>
            <a:r>
              <a:rPr lang="en-IN" sz="1600" dirty="0">
                <a:latin typeface="Times New Roman" pitchFamily="18" charset="0"/>
                <a:cs typeface="Times New Roman" pitchFamily="18" charset="0"/>
              </a:rPr>
              <a:t>Panini's work on Sanskrit grammar has been acclaimed to be one of the best in the field of linguistics and phonetics.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It </a:t>
            </a:r>
            <a:r>
              <a:rPr lang="en-IN" sz="1600" dirty="0">
                <a:latin typeface="Times New Roman" pitchFamily="18" charset="0"/>
                <a:cs typeface="Times New Roman" pitchFamily="18" charset="0"/>
              </a:rPr>
              <a:t>has attracted wide attention. The accompanying figure is a Birch bark manuscript from Kashmir of the </a:t>
            </a:r>
            <a:r>
              <a:rPr lang="en-IN" sz="1600" dirty="0" err="1">
                <a:latin typeface="Times New Roman" pitchFamily="18" charset="0"/>
                <a:cs typeface="Times New Roman" pitchFamily="18" charset="0"/>
              </a:rPr>
              <a:t>Rupavatara</a:t>
            </a:r>
            <a:r>
              <a:rPr lang="en-IN" sz="1600" dirty="0">
                <a:latin typeface="Times New Roman" pitchFamily="18" charset="0"/>
                <a:cs typeface="Times New Roman" pitchFamily="18" charset="0"/>
              </a:rPr>
              <a:t>, a grammatical textbook based on the Sanskrit grammar of Panini. </a:t>
            </a:r>
            <a:endParaRPr lang="en-IN" sz="1600" dirty="0" smtClean="0">
              <a:latin typeface="Times New Roman" pitchFamily="18" charset="0"/>
              <a:cs typeface="Times New Roman" pitchFamily="18" charset="0"/>
            </a:endParaRPr>
          </a:p>
          <a:p>
            <a:pPr algn="just"/>
            <a:r>
              <a:rPr lang="en-IN" sz="1600" dirty="0" smtClean="0">
                <a:latin typeface="Times New Roman" pitchFamily="18" charset="0"/>
                <a:cs typeface="Times New Roman" pitchFamily="18" charset="0"/>
              </a:rPr>
              <a:t>It </a:t>
            </a:r>
            <a:r>
              <a:rPr lang="en-IN" sz="1600" dirty="0">
                <a:latin typeface="Times New Roman" pitchFamily="18" charset="0"/>
                <a:cs typeface="Times New Roman" pitchFamily="18" charset="0"/>
              </a:rPr>
              <a:t>was composed by </a:t>
            </a:r>
            <a:r>
              <a:rPr lang="en-IN" sz="1600" dirty="0" err="1">
                <a:latin typeface="Times New Roman" pitchFamily="18" charset="0"/>
                <a:cs typeface="Times New Roman" pitchFamily="18" charset="0"/>
              </a:rPr>
              <a:t>Dharmakirti</a:t>
            </a:r>
            <a:r>
              <a:rPr lang="en-IN" sz="1600" dirty="0">
                <a:latin typeface="Times New Roman" pitchFamily="18" charset="0"/>
                <a:cs typeface="Times New Roman" pitchFamily="18" charset="0"/>
              </a:rPr>
              <a:t>, a Buddhist monk from Ceylon. The manuscript was transcribed in 1663.</a:t>
            </a:r>
          </a:p>
        </p:txBody>
      </p:sp>
      <p:pic>
        <p:nvPicPr>
          <p:cNvPr id="4"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836920" y="979170"/>
            <a:ext cx="2891790" cy="40233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a:t>
            </a:fld>
            <a:endParaRPr lang="en"/>
          </a:p>
        </p:txBody>
      </p:sp>
    </p:spTree>
    <p:extLst>
      <p:ext uri="{BB962C8B-B14F-4D97-AF65-F5344CB8AC3E}">
        <p14:creationId xmlns:p14="http://schemas.microsoft.com/office/powerpoint/2010/main" xmlns="" val="256741402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98475" y="796112"/>
            <a:ext cx="5181600" cy="4648200"/>
          </a:xfrm>
        </p:spPr>
        <p:txBody>
          <a:bodyPr/>
          <a:lstStyle/>
          <a:p>
            <a:pPr lvl="0"/>
            <a:endParaRPr lang="en-US" sz="1600" dirty="0" smtClean="0">
              <a:latin typeface="Times New Roman" pitchFamily="18" charset="0"/>
              <a:cs typeface="Times New Roman" pitchFamily="18" charset="0"/>
            </a:endParaRPr>
          </a:p>
          <a:p>
            <a:pPr>
              <a:buFont typeface="Wingdings" pitchFamily="2" charset="2"/>
              <a:buChar char="q"/>
            </a:pPr>
            <a:r>
              <a:rPr lang="en-US" sz="1600" b="1" dirty="0" smtClean="0">
                <a:latin typeface="Times New Roman" pitchFamily="18" charset="0"/>
                <a:cs typeface="Times New Roman" pitchFamily="18" charset="0"/>
              </a:rPr>
              <a:t>Agricultural Calendars and Crop Rotation</a:t>
            </a:r>
            <a:r>
              <a:rPr lang="en-US" sz="1600" dirty="0" smtClean="0">
                <a:latin typeface="Times New Roman" pitchFamily="18" charset="0"/>
                <a:cs typeface="Times New Roman" pitchFamily="18" charset="0"/>
              </a:rPr>
              <a:t>:</a:t>
            </a:r>
          </a:p>
          <a:p>
            <a:pPr>
              <a:buFont typeface="Arial" pitchFamily="34" charset="0"/>
              <a:buChar char="•"/>
            </a:pPr>
            <a:r>
              <a:rPr lang="en-US" sz="1600" dirty="0" smtClean="0">
                <a:latin typeface="Times New Roman" pitchFamily="18" charset="0"/>
                <a:cs typeface="Times New Roman" pitchFamily="18" charset="0"/>
              </a:rPr>
              <a:t> Indigenous communities often developed </a:t>
            </a:r>
            <a:r>
              <a:rPr lang="en-US" sz="1600" b="1" dirty="0" smtClean="0">
                <a:latin typeface="Times New Roman" pitchFamily="18" charset="0"/>
                <a:cs typeface="Times New Roman" pitchFamily="18" charset="0"/>
              </a:rPr>
              <a:t>mathematical systems </a:t>
            </a:r>
            <a:r>
              <a:rPr lang="en-US" sz="1600" dirty="0" smtClean="0">
                <a:latin typeface="Times New Roman" pitchFamily="18" charset="0"/>
                <a:cs typeface="Times New Roman" pitchFamily="18" charset="0"/>
              </a:rPr>
              <a:t>to predict </a:t>
            </a:r>
            <a:r>
              <a:rPr lang="en-US" sz="1600" b="1" dirty="0" smtClean="0">
                <a:latin typeface="Times New Roman" pitchFamily="18" charset="0"/>
                <a:cs typeface="Times New Roman" pitchFamily="18" charset="0"/>
              </a:rPr>
              <a:t>seasonal patterns </a:t>
            </a:r>
            <a:r>
              <a:rPr lang="en-US" sz="1600" dirty="0" smtClean="0">
                <a:latin typeface="Times New Roman" pitchFamily="18" charset="0"/>
                <a:cs typeface="Times New Roman" pitchFamily="18" charset="0"/>
              </a:rPr>
              <a:t>and </a:t>
            </a:r>
            <a:r>
              <a:rPr lang="en-US" sz="1600" b="1" dirty="0" smtClean="0">
                <a:latin typeface="Times New Roman" pitchFamily="18" charset="0"/>
                <a:cs typeface="Times New Roman" pitchFamily="18" charset="0"/>
              </a:rPr>
              <a:t>crop cycles </a:t>
            </a:r>
            <a:r>
              <a:rPr lang="en-US" sz="1600" dirty="0" smtClean="0">
                <a:latin typeface="Times New Roman" pitchFamily="18" charset="0"/>
                <a:cs typeface="Times New Roman" pitchFamily="18" charset="0"/>
              </a:rPr>
              <a:t>based on </a:t>
            </a:r>
            <a:r>
              <a:rPr lang="en-US" sz="1600" b="1" dirty="0" smtClean="0">
                <a:latin typeface="Times New Roman" pitchFamily="18" charset="0"/>
                <a:cs typeface="Times New Roman" pitchFamily="18" charset="0"/>
              </a:rPr>
              <a:t>astronomical knowledge</a:t>
            </a:r>
            <a:r>
              <a:rPr lang="en-US" sz="1600" dirty="0" smtClean="0">
                <a:latin typeface="Times New Roman" pitchFamily="18" charset="0"/>
                <a:cs typeface="Times New Roman" pitchFamily="18" charset="0"/>
              </a:rPr>
              <a:t>.</a:t>
            </a:r>
          </a:p>
          <a:p>
            <a:pPr>
              <a:buFont typeface="Arial" pitchFamily="34" charset="0"/>
              <a:buChar char="•"/>
            </a:pPr>
            <a:r>
              <a:rPr lang="en-US" sz="1600" dirty="0" smtClean="0">
                <a:latin typeface="Times New Roman" pitchFamily="18" charset="0"/>
                <a:cs typeface="Times New Roman" pitchFamily="18" charset="0"/>
              </a:rPr>
              <a:t> The </a:t>
            </a:r>
            <a:r>
              <a:rPr lang="en-US" sz="1600" b="1" dirty="0" smtClean="0">
                <a:latin typeface="Times New Roman" pitchFamily="18" charset="0"/>
                <a:cs typeface="Times New Roman" pitchFamily="18" charset="0"/>
              </a:rPr>
              <a:t>Maya</a:t>
            </a:r>
            <a:r>
              <a:rPr lang="en-US" sz="1600" dirty="0" smtClean="0">
                <a:latin typeface="Times New Roman" pitchFamily="18" charset="0"/>
                <a:cs typeface="Times New Roman" pitchFamily="18" charset="0"/>
              </a:rPr>
              <a:t>, for example, understood the need for a balanced agricultural system, where the knowledge of the </a:t>
            </a:r>
            <a:r>
              <a:rPr lang="en-US" sz="1600" b="1" dirty="0" smtClean="0">
                <a:latin typeface="Times New Roman" pitchFamily="18" charset="0"/>
                <a:cs typeface="Times New Roman" pitchFamily="18" charset="0"/>
              </a:rPr>
              <a:t>solar cycle </a:t>
            </a:r>
            <a:r>
              <a:rPr lang="en-US" sz="1600" dirty="0" smtClean="0">
                <a:latin typeface="Times New Roman" pitchFamily="18" charset="0"/>
                <a:cs typeface="Times New Roman" pitchFamily="18" charset="0"/>
              </a:rPr>
              <a:t>and </a:t>
            </a:r>
            <a:r>
              <a:rPr lang="en-US" sz="1600" b="1" dirty="0" smtClean="0">
                <a:latin typeface="Times New Roman" pitchFamily="18" charset="0"/>
                <a:cs typeface="Times New Roman" pitchFamily="18" charset="0"/>
              </a:rPr>
              <a:t>lunar cycles </a:t>
            </a:r>
            <a:r>
              <a:rPr lang="en-US" sz="1600" dirty="0" smtClean="0">
                <a:latin typeface="Times New Roman" pitchFamily="18" charset="0"/>
                <a:cs typeface="Times New Roman" pitchFamily="18" charset="0"/>
              </a:rPr>
              <a:t>allowed them to organize planting and harvesting.</a:t>
            </a:r>
          </a:p>
          <a:p>
            <a:pPr>
              <a:buFont typeface="Arial" pitchFamily="34" charset="0"/>
              <a:buChar char="•"/>
            </a:pPr>
            <a:r>
              <a:rPr lang="en-US" sz="1600" dirty="0" smtClean="0">
                <a:latin typeface="Times New Roman" pitchFamily="18" charset="0"/>
                <a:cs typeface="Times New Roman" pitchFamily="18" charset="0"/>
              </a:rPr>
              <a:t>In other parts of the world, such as </a:t>
            </a:r>
            <a:r>
              <a:rPr lang="en-US" sz="1600" b="1" dirty="0" smtClean="0">
                <a:latin typeface="Times New Roman" pitchFamily="18" charset="0"/>
                <a:cs typeface="Times New Roman" pitchFamily="18" charset="0"/>
              </a:rPr>
              <a:t>China </a:t>
            </a:r>
            <a:r>
              <a:rPr lang="en-US" sz="1600" dirty="0" smtClean="0">
                <a:latin typeface="Times New Roman" pitchFamily="18" charset="0"/>
                <a:cs typeface="Times New Roman" pitchFamily="18" charset="0"/>
              </a:rPr>
              <a:t>and </a:t>
            </a:r>
            <a:r>
              <a:rPr lang="en-US" sz="1600" b="1" dirty="0" smtClean="0">
                <a:latin typeface="Times New Roman" pitchFamily="18" charset="0"/>
                <a:cs typeface="Times New Roman" pitchFamily="18" charset="0"/>
              </a:rPr>
              <a:t>India</a:t>
            </a:r>
            <a:r>
              <a:rPr lang="en-US" sz="1600"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agricultural knowledge </a:t>
            </a:r>
            <a:r>
              <a:rPr lang="en-US" sz="1600" dirty="0" smtClean="0">
                <a:latin typeface="Times New Roman" pitchFamily="18" charset="0"/>
                <a:cs typeface="Times New Roman" pitchFamily="18" charset="0"/>
              </a:rPr>
              <a:t>was embedded in </a:t>
            </a:r>
            <a:r>
              <a:rPr lang="en-US" sz="1600" b="1" dirty="0" smtClean="0">
                <a:latin typeface="Times New Roman" pitchFamily="18" charset="0"/>
                <a:cs typeface="Times New Roman" pitchFamily="18" charset="0"/>
              </a:rPr>
              <a:t>mathematical calculations</a:t>
            </a:r>
            <a:r>
              <a:rPr lang="en-US" sz="1600" dirty="0" smtClean="0">
                <a:latin typeface="Times New Roman" pitchFamily="18" charset="0"/>
                <a:cs typeface="Times New Roman" pitchFamily="18" charset="0"/>
              </a:rPr>
              <a:t>, such as the </a:t>
            </a:r>
            <a:r>
              <a:rPr lang="en-US" sz="1600" b="1" dirty="0" smtClean="0">
                <a:latin typeface="Times New Roman" pitchFamily="18" charset="0"/>
                <a:cs typeface="Times New Roman" pitchFamily="18" charset="0"/>
              </a:rPr>
              <a:t>timing  of the monsoon season</a:t>
            </a:r>
            <a:r>
              <a:rPr lang="en-US" sz="1600" dirty="0" smtClean="0">
                <a:latin typeface="Times New Roman" pitchFamily="18" charset="0"/>
                <a:cs typeface="Times New Roman" pitchFamily="18" charset="0"/>
              </a:rPr>
              <a:t>, the </a:t>
            </a:r>
            <a:r>
              <a:rPr lang="en-US" sz="1600" b="1" dirty="0" smtClean="0">
                <a:latin typeface="Times New Roman" pitchFamily="18" charset="0"/>
                <a:cs typeface="Times New Roman" pitchFamily="18" charset="0"/>
              </a:rPr>
              <a:t>distribution of water for irrigation</a:t>
            </a:r>
            <a:r>
              <a:rPr lang="en-US" sz="1600" dirty="0" smtClean="0">
                <a:latin typeface="Times New Roman" pitchFamily="18" charset="0"/>
                <a:cs typeface="Times New Roman" pitchFamily="18" charset="0"/>
              </a:rPr>
              <a:t>, and the </a:t>
            </a:r>
            <a:r>
              <a:rPr lang="en-US" sz="1600" b="1" dirty="0" smtClean="0">
                <a:latin typeface="Times New Roman" pitchFamily="18" charset="0"/>
                <a:cs typeface="Times New Roman" pitchFamily="18" charset="0"/>
              </a:rPr>
              <a:t>synchronization of planting schedules </a:t>
            </a:r>
            <a:r>
              <a:rPr lang="en-US" sz="1600" dirty="0" smtClean="0">
                <a:latin typeface="Times New Roman" pitchFamily="18" charset="0"/>
                <a:cs typeface="Times New Roman" pitchFamily="18" charset="0"/>
              </a:rPr>
              <a:t>to maximize harvests.</a:t>
            </a:r>
            <a:endParaRPr lang="en-US" sz="1600" dirty="0" smtClean="0"/>
          </a:p>
          <a:p>
            <a:endParaRPr lang="en-US" sz="1600" dirty="0">
              <a:latin typeface="Times New Roman" pitchFamily="18" charset="0"/>
              <a:cs typeface="Times New Roman" pitchFamily="18" charset="0"/>
            </a:endParaRPr>
          </a:p>
        </p:txBody>
      </p:sp>
      <p:sp>
        <p:nvSpPr>
          <p:cNvPr id="31746" name="AutoShape 2" descr="Let us align with Vedic Calend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1748" name="AutoShape 4" descr="Let us align with Vedic Calend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1750" name="AutoShape 6" descr="Let us align with Vedic Calend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1752" name="AutoShape 8" descr="Let us align with Vedic Calend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1754" name="AutoShape 10" descr="Let us align with Vedic Calend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1756" name="AutoShape 12" descr="Let us align with Vedic Calendar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1758" name="AutoShape 14" descr="C:\Users\ADMIN\AppData\Local\Temp\{F347213D-349A-4565-A6D4-C8E36B50271A}.tmp"/>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1760" name="AutoShape 16" descr="C:\Users\ADMIN\AppData\Local\Temp\{790742C7-1162-4384-963C-41C94A2D3AD1}.tmp"/>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1762" name="AutoShape 18" descr="C:\Users\ADMIN\AppData\Local\Temp\{B66E9402-6A28-4C81-8ED4-4661D1EA409F}.tmp"/>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1764" name="AutoShape 20" descr="C:\Users\ADMIN\AppData\Local\Temp\{B66E9402-6A28-4C81-8ED4-4661D1EA409F}.tmp"/>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1766" name="AutoShape 22" descr="C:\Users\ADMIN\AppData\Local\Temp\{B66E9402-6A28-4C81-8ED4-4661D1EA409F}.tmp"/>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1767" name="Picture 23"/>
          <p:cNvPicPr>
            <a:picLocks noChangeAspect="1" noChangeArrowheads="1"/>
          </p:cNvPicPr>
          <p:nvPr/>
        </p:nvPicPr>
        <p:blipFill>
          <a:blip r:embed="rId2"/>
          <a:srcRect/>
          <a:stretch>
            <a:fillRect/>
          </a:stretch>
        </p:blipFill>
        <p:spPr bwMode="auto">
          <a:xfrm>
            <a:off x="5613990" y="1092237"/>
            <a:ext cx="3530009" cy="3738238"/>
          </a:xfrm>
          <a:prstGeom prst="rect">
            <a:avLst/>
          </a:prstGeom>
          <a:noFill/>
          <a:ln w="9525">
            <a:noFill/>
            <a:miter lim="800000"/>
            <a:headEnd/>
            <a:tailEnd/>
          </a:ln>
          <a:effectLst/>
        </p:spPr>
      </p:pic>
      <p:sp>
        <p:nvSpPr>
          <p:cNvPr id="15" name="Slide Number Placeholder 1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80</a:t>
            </a:fld>
            <a:endParaRPr lang="en"/>
          </a:p>
        </p:txBody>
      </p:sp>
    </p:spTree>
    <p:extLst>
      <p:ext uri="{BB962C8B-B14F-4D97-AF65-F5344CB8AC3E}">
        <p14:creationId xmlns:p14="http://schemas.microsoft.com/office/powerpoint/2010/main" xmlns="" val="8874752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302" y="835098"/>
            <a:ext cx="8229600" cy="613171"/>
          </a:xfrm>
        </p:spPr>
        <p:txBody>
          <a:bodyPr>
            <a:normAutofit/>
          </a:bodyPr>
          <a:lstStyle/>
          <a:p>
            <a:r>
              <a:rPr lang="en-US" sz="2000" dirty="0" smtClean="0">
                <a:solidFill>
                  <a:srgbClr val="FF0000"/>
                </a:solidFill>
                <a:latin typeface="Times New Roman" pitchFamily="18" charset="0"/>
                <a:cs typeface="Times New Roman" pitchFamily="18" charset="0"/>
              </a:rPr>
              <a:t>Physics</a:t>
            </a:r>
            <a:r>
              <a:rPr lang="en-US"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3" name="Content Placeholder 2"/>
          <p:cNvSpPr>
            <a:spLocks noGrp="1"/>
          </p:cNvSpPr>
          <p:nvPr>
            <p:ph idx="1"/>
          </p:nvPr>
        </p:nvSpPr>
        <p:spPr>
          <a:xfrm>
            <a:off x="294167" y="1616148"/>
            <a:ext cx="8534400" cy="3527351"/>
          </a:xfrm>
        </p:spPr>
        <p:txBody>
          <a:bodyPr>
            <a:normAutofit/>
          </a:bodyPr>
          <a:lstStyle/>
          <a:p>
            <a:pPr>
              <a:buNone/>
            </a:pPr>
            <a:r>
              <a:rPr lang="en-US" sz="1600" u="sng" dirty="0" smtClean="0">
                <a:latin typeface="Times New Roman" pitchFamily="18" charset="0"/>
                <a:cs typeface="Times New Roman" pitchFamily="18" charset="0"/>
              </a:rPr>
              <a:t>Prameya-A vaisesikan approach to physical reality</a:t>
            </a:r>
            <a:endParaRPr lang="en-US" sz="1600" dirty="0" smtClean="0">
              <a:latin typeface="Times New Roman" pitchFamily="18" charset="0"/>
              <a:cs typeface="Times New Roman" pitchFamily="18" charset="0"/>
            </a:endParaRPr>
          </a:p>
          <a:p>
            <a:r>
              <a:rPr lang="en-US" sz="1600" dirty="0" smtClean="0">
                <a:latin typeface="Times New Roman" pitchFamily="18" charset="0"/>
                <a:cs typeface="Times New Roman" pitchFamily="18" charset="0"/>
              </a:rPr>
              <a:t>Physics is one of the foundational aspects of science and technology like mathematics </a:t>
            </a:r>
          </a:p>
          <a:p>
            <a:r>
              <a:rPr lang="en-US" sz="1600" dirty="0" smtClean="0">
                <a:latin typeface="Times New Roman" pitchFamily="18" charset="0"/>
                <a:cs typeface="Times New Roman" pitchFamily="18" charset="0"/>
              </a:rPr>
              <a:t>it is a study of the reality and is concerned with space, time, matter and energy</a:t>
            </a:r>
          </a:p>
          <a:p>
            <a:r>
              <a:rPr lang="en-US" sz="1600" dirty="0" err="1" smtClean="0">
                <a:latin typeface="Times New Roman" pitchFamily="18" charset="0"/>
                <a:cs typeface="Times New Roman" pitchFamily="18" charset="0"/>
              </a:rPr>
              <a:t>Vaisheshika</a:t>
            </a:r>
            <a:r>
              <a:rPr lang="en-US" sz="1600" dirty="0" smtClean="0">
                <a:latin typeface="Times New Roman" pitchFamily="18" charset="0"/>
                <a:cs typeface="Times New Roman" pitchFamily="18" charset="0"/>
              </a:rPr>
              <a:t> has provided an overall framework and higher level of abstraction of the physical reality </a:t>
            </a:r>
          </a:p>
          <a:p>
            <a:r>
              <a:rPr lang="en-US" sz="1600" dirty="0" smtClean="0">
                <a:latin typeface="Times New Roman" pitchFamily="18" charset="0"/>
                <a:cs typeface="Times New Roman" pitchFamily="18" charset="0"/>
              </a:rPr>
              <a:t>it describes all the nameable and knowable entities </a:t>
            </a:r>
          </a:p>
          <a:p>
            <a:r>
              <a:rPr lang="en-US" sz="1600" dirty="0" smtClean="0">
                <a:latin typeface="Times New Roman" pitchFamily="18" charset="0"/>
                <a:cs typeface="Times New Roman" pitchFamily="18" charset="0"/>
              </a:rPr>
              <a:t>this was propounded by </a:t>
            </a:r>
            <a:r>
              <a:rPr lang="en-US" sz="1600" dirty="0" err="1" smtClean="0">
                <a:latin typeface="Times New Roman" pitchFamily="18" charset="0"/>
                <a:cs typeface="Times New Roman" pitchFamily="18" charset="0"/>
              </a:rPr>
              <a:t>kanada</a:t>
            </a:r>
            <a:r>
              <a:rPr lang="en-US" sz="1600" dirty="0" smtClean="0">
                <a:latin typeface="Times New Roman" pitchFamily="18" charset="0"/>
                <a:cs typeface="Times New Roman" pitchFamily="18" charset="0"/>
              </a:rPr>
              <a:t>, a sage who lived between 6</a:t>
            </a:r>
            <a:r>
              <a:rPr lang="en-US" sz="1600" baseline="30000" dirty="0" smtClean="0">
                <a:latin typeface="Times New Roman" pitchFamily="18" charset="0"/>
                <a:cs typeface="Times New Roman" pitchFamily="18" charset="0"/>
              </a:rPr>
              <a:t>th</a:t>
            </a:r>
            <a:r>
              <a:rPr lang="en-US" sz="1600" dirty="0" smtClean="0">
                <a:latin typeface="Times New Roman" pitchFamily="18" charset="0"/>
                <a:cs typeface="Times New Roman" pitchFamily="18" charset="0"/>
              </a:rPr>
              <a:t>-2</a:t>
            </a:r>
            <a:r>
              <a:rPr lang="en-US" sz="1600" baseline="30000" dirty="0" smtClean="0">
                <a:latin typeface="Times New Roman" pitchFamily="18" charset="0"/>
                <a:cs typeface="Times New Roman" pitchFamily="18" charset="0"/>
              </a:rPr>
              <a:t>nd</a:t>
            </a:r>
            <a:r>
              <a:rPr lang="en-US" sz="1600" dirty="0" smtClean="0">
                <a:latin typeface="Times New Roman" pitchFamily="18" charset="0"/>
                <a:cs typeface="Times New Roman" pitchFamily="18" charset="0"/>
              </a:rPr>
              <a:t> century BCE</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81</a:t>
            </a:fld>
            <a:endParaRPr lang="en"/>
          </a:p>
        </p:txBody>
      </p:sp>
    </p:spTree>
    <p:extLst>
      <p:ext uri="{BB962C8B-B14F-4D97-AF65-F5344CB8AC3E}">
        <p14:creationId xmlns:p14="http://schemas.microsoft.com/office/powerpoint/2010/main" xmlns="" val="124750865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a:stretch>
            <a:fillRect/>
          </a:stretch>
        </p:blipFill>
        <p:spPr bwMode="auto">
          <a:xfrm>
            <a:off x="381000" y="1005220"/>
            <a:ext cx="8229600" cy="1198563"/>
          </a:xfrm>
          <a:prstGeom prst="rect">
            <a:avLst/>
          </a:prstGeom>
          <a:noFill/>
          <a:ln w="9525">
            <a:noFill/>
            <a:miter lim="800000"/>
            <a:headEnd/>
            <a:tailEnd/>
          </a:ln>
        </p:spPr>
      </p:pic>
      <p:pic>
        <p:nvPicPr>
          <p:cNvPr id="28675" name="Picture 3"/>
          <p:cNvPicPr>
            <a:picLocks noGrp="1" noChangeAspect="1" noChangeArrowheads="1"/>
          </p:cNvPicPr>
          <p:nvPr>
            <p:ph idx="1"/>
          </p:nvPr>
        </p:nvPicPr>
        <p:blipFill>
          <a:blip r:embed="rId3" cstate="print"/>
          <a:srcRect/>
          <a:stretch>
            <a:fillRect/>
          </a:stretch>
        </p:blipFill>
        <p:spPr bwMode="auto">
          <a:xfrm>
            <a:off x="315433" y="2357327"/>
            <a:ext cx="8458200" cy="228600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82</a:t>
            </a:fld>
            <a:endParaRPr lang="en"/>
          </a:p>
        </p:txBody>
      </p:sp>
    </p:spTree>
    <p:extLst>
      <p:ext uri="{BB962C8B-B14F-4D97-AF65-F5344CB8AC3E}">
        <p14:creationId xmlns:p14="http://schemas.microsoft.com/office/powerpoint/2010/main" xmlns="" val="238340038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8977" y="870540"/>
            <a:ext cx="8229600" cy="3394472"/>
          </a:xfrm>
        </p:spPr>
        <p:txBody>
          <a:bodyPr>
            <a:normAutofit/>
          </a:bodyPr>
          <a:lstStyle/>
          <a:p>
            <a:r>
              <a:rPr lang="en-US" sz="1600" dirty="0" smtClean="0">
                <a:latin typeface="Times New Roman" pitchFamily="18" charset="0"/>
                <a:cs typeface="Times New Roman" pitchFamily="18" charset="0"/>
              </a:rPr>
              <a:t>6 sub categories constitute existence and knowledge of physical reality</a:t>
            </a:r>
          </a:p>
          <a:p>
            <a:r>
              <a:rPr lang="en-US" sz="1600" dirty="0" err="1" smtClean="0">
                <a:latin typeface="Times New Roman" pitchFamily="18" charset="0"/>
                <a:cs typeface="Times New Roman" pitchFamily="18" charset="0"/>
              </a:rPr>
              <a:t>Dravya</a:t>
            </a:r>
            <a:r>
              <a:rPr lang="en-US" sz="1600" dirty="0" smtClean="0">
                <a:latin typeface="Times New Roman" pitchFamily="18" charset="0"/>
                <a:cs typeface="Times New Roman" pitchFamily="18" charset="0"/>
              </a:rPr>
              <a:t> (substance), </a:t>
            </a:r>
            <a:r>
              <a:rPr lang="en-US" sz="1600" dirty="0" err="1" smtClean="0">
                <a:latin typeface="Times New Roman" pitchFamily="18" charset="0"/>
                <a:cs typeface="Times New Roman" pitchFamily="18" charset="0"/>
              </a:rPr>
              <a:t>guna</a:t>
            </a:r>
            <a:r>
              <a:rPr lang="en-US" sz="1600" dirty="0" smtClean="0">
                <a:latin typeface="Times New Roman" pitchFamily="18" charset="0"/>
                <a:cs typeface="Times New Roman" pitchFamily="18" charset="0"/>
              </a:rPr>
              <a:t> (attributes) and karma (action) are objective aspects.</a:t>
            </a:r>
          </a:p>
          <a:p>
            <a:r>
              <a:rPr lang="en-US" sz="1600" dirty="0" err="1" smtClean="0">
                <a:latin typeface="Times New Roman" pitchFamily="18" charset="0"/>
                <a:cs typeface="Times New Roman" pitchFamily="18" charset="0"/>
              </a:rPr>
              <a:t>Samanya</a:t>
            </a:r>
            <a:r>
              <a:rPr lang="en-US" sz="1600" dirty="0" smtClean="0">
                <a:latin typeface="Times New Roman" pitchFamily="18" charset="0"/>
                <a:cs typeface="Times New Roman" pitchFamily="18" charset="0"/>
              </a:rPr>
              <a:t> (universality), </a:t>
            </a:r>
            <a:r>
              <a:rPr lang="en-US" sz="1600" dirty="0" err="1" smtClean="0">
                <a:latin typeface="Times New Roman" pitchFamily="18" charset="0"/>
                <a:cs typeface="Times New Roman" pitchFamily="18" charset="0"/>
              </a:rPr>
              <a:t>visesa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speciality</a:t>
            </a:r>
            <a:r>
              <a:rPr lang="en-US" sz="1600" dirty="0" smtClean="0">
                <a:latin typeface="Times New Roman" pitchFamily="18" charset="0"/>
                <a:cs typeface="Times New Roman" pitchFamily="18" charset="0"/>
              </a:rPr>
              <a:t>) and </a:t>
            </a:r>
            <a:r>
              <a:rPr lang="en-US" sz="1600" dirty="0" err="1" smtClean="0">
                <a:latin typeface="Times New Roman" pitchFamily="18" charset="0"/>
                <a:cs typeface="Times New Roman" pitchFamily="18" charset="0"/>
              </a:rPr>
              <a:t>samavaya</a:t>
            </a:r>
            <a:r>
              <a:rPr lang="en-US" sz="1600" dirty="0" smtClean="0">
                <a:latin typeface="Times New Roman" pitchFamily="18" charset="0"/>
                <a:cs typeface="Times New Roman" pitchFamily="18" charset="0"/>
              </a:rPr>
              <a:t> (inherence) are outcomes of intellectual discrimination</a:t>
            </a:r>
            <a:endParaRPr lang="en-US" sz="1600" dirty="0">
              <a:latin typeface="Times New Roman" pitchFamily="18" charset="0"/>
              <a:cs typeface="Times New Roman" pitchFamily="18" charset="0"/>
            </a:endParaRPr>
          </a:p>
        </p:txBody>
      </p:sp>
      <p:pic>
        <p:nvPicPr>
          <p:cNvPr id="29698" name="Picture 2"/>
          <p:cNvPicPr>
            <a:picLocks noChangeAspect="1" noChangeArrowheads="1"/>
          </p:cNvPicPr>
          <p:nvPr/>
        </p:nvPicPr>
        <p:blipFill>
          <a:blip r:embed="rId2" cstate="print"/>
          <a:srcRect/>
          <a:stretch>
            <a:fillRect/>
          </a:stretch>
        </p:blipFill>
        <p:spPr bwMode="auto">
          <a:xfrm>
            <a:off x="2798135" y="2362643"/>
            <a:ext cx="5334000" cy="241935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83</a:t>
            </a:fld>
            <a:endParaRPr lang="en"/>
          </a:p>
        </p:txBody>
      </p:sp>
    </p:spTree>
    <p:extLst>
      <p:ext uri="{BB962C8B-B14F-4D97-AF65-F5344CB8AC3E}">
        <p14:creationId xmlns:p14="http://schemas.microsoft.com/office/powerpoint/2010/main" xmlns="" val="211377954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935" y="1084521"/>
            <a:ext cx="8229600" cy="4058979"/>
          </a:xfrm>
        </p:spPr>
        <p:txBody>
          <a:bodyPr>
            <a:normAutofit/>
          </a:bodyPr>
          <a:lstStyle/>
          <a:p>
            <a:r>
              <a:rPr lang="en-US" sz="1600" dirty="0" err="1" smtClean="0">
                <a:latin typeface="Times New Roman" pitchFamily="18" charset="0"/>
                <a:cs typeface="Times New Roman" pitchFamily="18" charset="0"/>
              </a:rPr>
              <a:t>Dravya</a:t>
            </a:r>
            <a:r>
              <a:rPr lang="en-US" sz="1600" dirty="0" smtClean="0">
                <a:latin typeface="Times New Roman" pitchFamily="18" charset="0"/>
                <a:cs typeface="Times New Roman" pitchFamily="18" charset="0"/>
              </a:rPr>
              <a:t> constitutes the basic building block of the physical reality</a:t>
            </a:r>
          </a:p>
          <a:p>
            <a:r>
              <a:rPr lang="en-US" sz="1600" dirty="0" smtClean="0">
                <a:latin typeface="Times New Roman" pitchFamily="18" charset="0"/>
                <a:cs typeface="Times New Roman" pitchFamily="18" charset="0"/>
              </a:rPr>
              <a:t>There are certain fundamental characteristics of a substance as per </a:t>
            </a:r>
            <a:r>
              <a:rPr lang="en-US" sz="1600" dirty="0" err="1" smtClean="0">
                <a:latin typeface="Times New Roman" pitchFamily="18" charset="0"/>
                <a:cs typeface="Times New Roman" pitchFamily="18" charset="0"/>
              </a:rPr>
              <a:t>vaisesika</a:t>
            </a:r>
            <a:r>
              <a:rPr lang="en-US" sz="1600" dirty="0" smtClean="0">
                <a:latin typeface="Times New Roman" pitchFamily="18" charset="0"/>
                <a:cs typeface="Times New Roman" pitchFamily="18" charset="0"/>
              </a:rPr>
              <a:t>. </a:t>
            </a:r>
          </a:p>
          <a:p>
            <a:r>
              <a:rPr lang="en-US" sz="1600" dirty="0" smtClean="0">
                <a:latin typeface="Times New Roman" pitchFamily="18" charset="0"/>
                <a:cs typeface="Times New Roman" pitchFamily="18" charset="0"/>
              </a:rPr>
              <a:t>substances process Karma (action) and </a:t>
            </a:r>
            <a:r>
              <a:rPr lang="en-US" sz="1600" dirty="0" err="1" smtClean="0">
                <a:latin typeface="Times New Roman" pitchFamily="18" charset="0"/>
                <a:cs typeface="Times New Roman" pitchFamily="18" charset="0"/>
              </a:rPr>
              <a:t>Guna</a:t>
            </a:r>
            <a:r>
              <a:rPr lang="en-US" sz="1600" dirty="0" smtClean="0">
                <a:latin typeface="Times New Roman" pitchFamily="18" charset="0"/>
                <a:cs typeface="Times New Roman" pitchFamily="18" charset="0"/>
              </a:rPr>
              <a:t> (attributes) in them</a:t>
            </a:r>
          </a:p>
          <a:p>
            <a:r>
              <a:rPr lang="en-US" sz="1600" dirty="0" smtClean="0">
                <a:latin typeface="Times New Roman" pitchFamily="18" charset="0"/>
                <a:cs typeface="Times New Roman" pitchFamily="18" charset="0"/>
              </a:rPr>
              <a:t>There are 9 types of substances identified in </a:t>
            </a:r>
            <a:r>
              <a:rPr lang="en-US" sz="1600" dirty="0" err="1" smtClean="0">
                <a:latin typeface="Times New Roman" pitchFamily="18" charset="0"/>
                <a:cs typeface="Times New Roman" pitchFamily="18" charset="0"/>
              </a:rPr>
              <a:t>viseshika</a:t>
            </a:r>
            <a:r>
              <a:rPr lang="en-US" sz="1600" dirty="0" smtClean="0">
                <a:latin typeface="Times New Roman" pitchFamily="18" charset="0"/>
                <a:cs typeface="Times New Roman" pitchFamily="18" charset="0"/>
              </a:rPr>
              <a:t>. They are </a:t>
            </a:r>
            <a:r>
              <a:rPr lang="en-US" sz="1600" dirty="0" err="1" smtClean="0">
                <a:latin typeface="Times New Roman" pitchFamily="18" charset="0"/>
                <a:cs typeface="Times New Roman" pitchFamily="18" charset="0"/>
              </a:rPr>
              <a:t>Prithvi</a:t>
            </a:r>
            <a:r>
              <a:rPr lang="en-US" sz="1600" dirty="0" smtClean="0">
                <a:latin typeface="Times New Roman" pitchFamily="18" charset="0"/>
                <a:cs typeface="Times New Roman" pitchFamily="18" charset="0"/>
              </a:rPr>
              <a:t> (Earth), </a:t>
            </a:r>
            <a:r>
              <a:rPr lang="en-US" sz="1600" dirty="0" err="1" smtClean="0">
                <a:latin typeface="Times New Roman" pitchFamily="18" charset="0"/>
                <a:cs typeface="Times New Roman" pitchFamily="18" charset="0"/>
              </a:rPr>
              <a:t>ap</a:t>
            </a:r>
            <a:r>
              <a:rPr lang="en-US" sz="1600" dirty="0" smtClean="0">
                <a:latin typeface="Times New Roman" pitchFamily="18" charset="0"/>
                <a:cs typeface="Times New Roman" pitchFamily="18" charset="0"/>
              </a:rPr>
              <a:t> (water), </a:t>
            </a:r>
            <a:r>
              <a:rPr lang="en-US" sz="1600" dirty="0" err="1" smtClean="0">
                <a:latin typeface="Times New Roman" pitchFamily="18" charset="0"/>
                <a:cs typeface="Times New Roman" pitchFamily="18" charset="0"/>
              </a:rPr>
              <a:t>Tejas</a:t>
            </a:r>
            <a:r>
              <a:rPr lang="en-US" sz="1600" dirty="0" smtClean="0">
                <a:latin typeface="Times New Roman" pitchFamily="18" charset="0"/>
                <a:cs typeface="Times New Roman" pitchFamily="18" charset="0"/>
              </a:rPr>
              <a:t> (fire), </a:t>
            </a:r>
            <a:r>
              <a:rPr lang="en-US" sz="1600" dirty="0" err="1" smtClean="0">
                <a:latin typeface="Times New Roman" pitchFamily="18" charset="0"/>
                <a:cs typeface="Times New Roman" pitchFamily="18" charset="0"/>
              </a:rPr>
              <a:t>vayu</a:t>
            </a:r>
            <a:r>
              <a:rPr lang="en-US" sz="1600" dirty="0" smtClean="0">
                <a:latin typeface="Times New Roman" pitchFamily="18" charset="0"/>
                <a:cs typeface="Times New Roman" pitchFamily="18" charset="0"/>
              </a:rPr>
              <a:t> (air), </a:t>
            </a:r>
            <a:r>
              <a:rPr lang="en-US" sz="1600" dirty="0" err="1" smtClean="0">
                <a:latin typeface="Times New Roman" pitchFamily="18" charset="0"/>
                <a:cs typeface="Times New Roman" pitchFamily="18" charset="0"/>
              </a:rPr>
              <a:t>akasha</a:t>
            </a:r>
            <a:r>
              <a:rPr lang="en-US" sz="1600" dirty="0" smtClean="0">
                <a:latin typeface="Times New Roman" pitchFamily="18" charset="0"/>
                <a:cs typeface="Times New Roman" pitchFamily="18" charset="0"/>
              </a:rPr>
              <a:t> (ether), </a:t>
            </a:r>
            <a:r>
              <a:rPr lang="en-US" sz="1600" dirty="0" err="1" smtClean="0">
                <a:latin typeface="Times New Roman" pitchFamily="18" charset="0"/>
                <a:cs typeface="Times New Roman" pitchFamily="18" charset="0"/>
              </a:rPr>
              <a:t>dik</a:t>
            </a:r>
            <a:r>
              <a:rPr lang="en-US" sz="1600" dirty="0" smtClean="0">
                <a:latin typeface="Times New Roman" pitchFamily="18" charset="0"/>
                <a:cs typeface="Times New Roman" pitchFamily="18" charset="0"/>
              </a:rPr>
              <a:t> (space), Kala (time), </a:t>
            </a:r>
            <a:r>
              <a:rPr lang="en-US" sz="1600" dirty="0" err="1" smtClean="0">
                <a:latin typeface="Times New Roman" pitchFamily="18" charset="0"/>
                <a:cs typeface="Times New Roman" pitchFamily="18" charset="0"/>
              </a:rPr>
              <a:t>atma</a:t>
            </a:r>
            <a:r>
              <a:rPr lang="en-US" sz="1600" dirty="0" smtClean="0">
                <a:latin typeface="Times New Roman" pitchFamily="18" charset="0"/>
                <a:cs typeface="Times New Roman" pitchFamily="18" charset="0"/>
              </a:rPr>
              <a:t> (atman) and </a:t>
            </a:r>
            <a:r>
              <a:rPr lang="en-US" sz="1600" dirty="0" err="1" smtClean="0">
                <a:latin typeface="Times New Roman" pitchFamily="18" charset="0"/>
                <a:cs typeface="Times New Roman" pitchFamily="18" charset="0"/>
              </a:rPr>
              <a:t>Manas</a:t>
            </a:r>
            <a:r>
              <a:rPr lang="en-US" sz="1600" dirty="0" smtClean="0">
                <a:latin typeface="Times New Roman" pitchFamily="18" charset="0"/>
                <a:cs typeface="Times New Roman" pitchFamily="18" charset="0"/>
              </a:rPr>
              <a:t> (mind)</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84</a:t>
            </a:fld>
            <a:endParaRPr lang="en"/>
          </a:p>
        </p:txBody>
      </p:sp>
    </p:spTree>
    <p:extLst>
      <p:ext uri="{BB962C8B-B14F-4D97-AF65-F5344CB8AC3E}">
        <p14:creationId xmlns:p14="http://schemas.microsoft.com/office/powerpoint/2010/main" xmlns="" val="192377406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363" y="982156"/>
            <a:ext cx="8229600" cy="403621"/>
          </a:xfrm>
        </p:spPr>
        <p:txBody>
          <a:bodyPr>
            <a:normAutofit/>
          </a:bodyPr>
          <a:lstStyle/>
          <a:p>
            <a:r>
              <a:rPr lang="en-IN" sz="2000" dirty="0">
                <a:solidFill>
                  <a:srgbClr val="FF0000"/>
                </a:solidFill>
                <a:latin typeface="Times New Roman" pitchFamily="18" charset="0"/>
                <a:cs typeface="Times New Roman" pitchFamily="18" charset="0"/>
              </a:rPr>
              <a:t>Chemistry and Metallurgy in India</a:t>
            </a:r>
          </a:p>
        </p:txBody>
      </p:sp>
      <p:sp>
        <p:nvSpPr>
          <p:cNvPr id="3" name="Content Placeholder 2"/>
          <p:cNvSpPr>
            <a:spLocks noGrp="1"/>
          </p:cNvSpPr>
          <p:nvPr>
            <p:ph idx="1"/>
          </p:nvPr>
        </p:nvSpPr>
        <p:spPr>
          <a:xfrm>
            <a:off x="478464" y="1594884"/>
            <a:ext cx="8208335" cy="3441935"/>
          </a:xfrm>
        </p:spPr>
        <p:txBody>
          <a:bodyPr>
            <a:noAutofit/>
          </a:bodyPr>
          <a:lstStyle/>
          <a:p>
            <a:pPr algn="just"/>
            <a:r>
              <a:rPr lang="en-IN" sz="2000" b="1" dirty="0"/>
              <a:t>Early Chemical Techniques, Technology and </a:t>
            </a:r>
            <a:r>
              <a:rPr lang="en-IN" sz="2000" b="1" dirty="0" smtClean="0"/>
              <a:t>Arts</a:t>
            </a:r>
          </a:p>
          <a:p>
            <a:pPr lvl="1" algn="just"/>
            <a:r>
              <a:rPr lang="en-IN" sz="1600" dirty="0"/>
              <a:t>The Indus Valley Civilisation or </a:t>
            </a:r>
            <a:r>
              <a:rPr lang="en-IN" sz="1600" dirty="0" err="1"/>
              <a:t>Harrapan</a:t>
            </a:r>
            <a:r>
              <a:rPr lang="en-IN" sz="1600" dirty="0"/>
              <a:t> civilisation spreads across in India extensively. </a:t>
            </a:r>
            <a:endParaRPr lang="en-IN" sz="1600" dirty="0" smtClean="0"/>
          </a:p>
          <a:p>
            <a:pPr lvl="1" algn="just"/>
            <a:r>
              <a:rPr lang="en-IN" sz="1600" dirty="0" smtClean="0"/>
              <a:t>It </a:t>
            </a:r>
            <a:r>
              <a:rPr lang="en-IN" sz="1600" dirty="0"/>
              <a:t>spread from </a:t>
            </a:r>
            <a:r>
              <a:rPr lang="en-IN" sz="1600" dirty="0" err="1"/>
              <a:t>Alamgirpur</a:t>
            </a:r>
            <a:r>
              <a:rPr lang="en-IN" sz="1600" dirty="0"/>
              <a:t> in </a:t>
            </a:r>
            <a:r>
              <a:rPr lang="en-IN" sz="1600" dirty="0" smtClean="0"/>
              <a:t>Western </a:t>
            </a:r>
            <a:r>
              <a:rPr lang="en-IN" sz="1600" dirty="0"/>
              <a:t>Uttar Pradesh (in the East) to </a:t>
            </a:r>
            <a:r>
              <a:rPr lang="en-IN" sz="1600" dirty="0" err="1"/>
              <a:t>Sutkagendor</a:t>
            </a:r>
            <a:r>
              <a:rPr lang="en-IN" sz="1600" dirty="0"/>
              <a:t> in </a:t>
            </a:r>
            <a:r>
              <a:rPr lang="en-IN" sz="1600" dirty="0" err="1"/>
              <a:t>Makaran</a:t>
            </a:r>
            <a:r>
              <a:rPr lang="en-IN" sz="1600" dirty="0"/>
              <a:t> and </a:t>
            </a:r>
            <a:r>
              <a:rPr lang="en-IN" sz="1600" dirty="0" err="1"/>
              <a:t>Bhagatrav</a:t>
            </a:r>
            <a:r>
              <a:rPr lang="en-IN" sz="1600" dirty="0"/>
              <a:t> in South Gujarat (in the West) and from </a:t>
            </a:r>
            <a:r>
              <a:rPr lang="en-IN" sz="1600" dirty="0" err="1"/>
              <a:t>Gumla</a:t>
            </a:r>
            <a:r>
              <a:rPr lang="en-IN" sz="1600" dirty="0"/>
              <a:t> and </a:t>
            </a:r>
            <a:r>
              <a:rPr lang="en-IN" sz="1600" dirty="0" err="1"/>
              <a:t>Ropar</a:t>
            </a:r>
            <a:r>
              <a:rPr lang="en-IN" sz="1600" dirty="0"/>
              <a:t> (in the North) to </a:t>
            </a:r>
            <a:r>
              <a:rPr lang="en-IN" sz="1600" dirty="0" err="1"/>
              <a:t>Daimabad</a:t>
            </a:r>
            <a:r>
              <a:rPr lang="en-IN" sz="1600" dirty="0"/>
              <a:t> in </a:t>
            </a:r>
            <a:r>
              <a:rPr lang="en-IN" sz="1600" dirty="0" err="1"/>
              <a:t>Maharastra</a:t>
            </a:r>
            <a:r>
              <a:rPr lang="en-IN" sz="1600" dirty="0"/>
              <a:t> (in the South). </a:t>
            </a:r>
            <a:endParaRPr lang="en-IN" sz="1600" dirty="0" smtClean="0"/>
          </a:p>
          <a:p>
            <a:pPr lvl="1" algn="just"/>
            <a:r>
              <a:rPr lang="en-IN" sz="1600" dirty="0" smtClean="0"/>
              <a:t>Indus </a:t>
            </a:r>
            <a:r>
              <a:rPr lang="en-IN" sz="1600" dirty="0"/>
              <a:t>Valley Civilisation is known for its technological knowledge in variety of fields. </a:t>
            </a:r>
            <a:endParaRPr lang="en-IN" sz="1600" dirty="0" smtClean="0"/>
          </a:p>
          <a:p>
            <a:pPr lvl="1" algn="just"/>
            <a:r>
              <a:rPr lang="en-IN" sz="1600" dirty="0" smtClean="0"/>
              <a:t>Indus </a:t>
            </a:r>
            <a:r>
              <a:rPr lang="en-IN" sz="1600" dirty="0"/>
              <a:t>Valley people used a number of minerals for a variety of purposes. </a:t>
            </a:r>
            <a:endParaRPr lang="en-IN" sz="1600" dirty="0" smtClean="0"/>
          </a:p>
          <a:p>
            <a:pPr lvl="1" algn="just"/>
            <a:r>
              <a:rPr lang="en-IN" sz="1600" dirty="0" smtClean="0"/>
              <a:t>Archaeological </a:t>
            </a:r>
            <a:r>
              <a:rPr lang="en-IN" sz="1600" dirty="0"/>
              <a:t>findings show that baked bricks were used in the construction work. Gypsum cement has been used in the construction work in which lime, sand and traces of CaCO</a:t>
            </a:r>
            <a:r>
              <a:rPr lang="en-IN" sz="1600" baseline="-25000" dirty="0"/>
              <a:t>3</a:t>
            </a:r>
            <a:r>
              <a:rPr lang="en-IN" sz="1600" dirty="0"/>
              <a:t> have been found</a:t>
            </a:r>
            <a:r>
              <a:rPr lang="en-IN" sz="1600" dirty="0" smtClean="0"/>
              <a:t>.</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85</a:t>
            </a:fld>
            <a:endParaRPr lang="en" dirty="0"/>
          </a:p>
        </p:txBody>
      </p:sp>
    </p:spTree>
    <p:extLst>
      <p:ext uri="{BB962C8B-B14F-4D97-AF65-F5344CB8AC3E}">
        <p14:creationId xmlns:p14="http://schemas.microsoft.com/office/powerpoint/2010/main" xmlns="" val="132261677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1" algn="just"/>
            <a:r>
              <a:rPr lang="en-IN" sz="1600" dirty="0" smtClean="0"/>
              <a:t>Archaeological evidences show the mass production of pottery in Indus Valley Civilisation or the </a:t>
            </a:r>
            <a:r>
              <a:rPr lang="en-IN" sz="1600" dirty="0" err="1" smtClean="0"/>
              <a:t>Harappan</a:t>
            </a:r>
            <a:r>
              <a:rPr lang="en-IN" sz="1600" dirty="0" smtClean="0"/>
              <a:t> culture, which can be regarded as the earliest chemical process in which materials were mixed, moulded and subjected to fire to achieve desirable qualities.</a:t>
            </a:r>
          </a:p>
          <a:p>
            <a:pPr lvl="1" algn="just"/>
            <a:r>
              <a:rPr lang="en-IN" sz="1600" dirty="0" err="1" smtClean="0"/>
              <a:t>Harappans</a:t>
            </a:r>
            <a:r>
              <a:rPr lang="en-IN" sz="1600" dirty="0" smtClean="0"/>
              <a:t> made faience, which is glazed with ceramic. It was used in ornaments. Indus Valley faience was stronger because it was made from partially melted quartz</a:t>
            </a:r>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86</a:t>
            </a:fld>
            <a:endParaRPr lang="en"/>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711" y="865198"/>
            <a:ext cx="8229600" cy="434101"/>
          </a:xfrm>
        </p:spPr>
        <p:txBody>
          <a:bodyPr>
            <a:noAutofit/>
          </a:bodyPr>
          <a:lstStyle/>
          <a:p>
            <a:r>
              <a:rPr lang="en-IN" sz="2000" dirty="0">
                <a:solidFill>
                  <a:srgbClr val="FF0000"/>
                </a:solidFill>
                <a:latin typeface="Times New Roman" pitchFamily="18" charset="0"/>
                <a:cs typeface="Times New Roman" pitchFamily="18" charset="0"/>
              </a:rPr>
              <a:t>Different Areas of Development in Ancient India</a:t>
            </a:r>
          </a:p>
        </p:txBody>
      </p:sp>
      <p:sp>
        <p:nvSpPr>
          <p:cNvPr id="3" name="Content Placeholder 2"/>
          <p:cNvSpPr>
            <a:spLocks noGrp="1"/>
          </p:cNvSpPr>
          <p:nvPr>
            <p:ph sz="half" idx="1"/>
          </p:nvPr>
        </p:nvSpPr>
        <p:spPr>
          <a:xfrm>
            <a:off x="202019" y="1350335"/>
            <a:ext cx="6847367" cy="3663624"/>
          </a:xfrm>
        </p:spPr>
        <p:txBody>
          <a:bodyPr>
            <a:noAutofit/>
          </a:bodyPr>
          <a:lstStyle/>
          <a:p>
            <a:pPr>
              <a:lnSpc>
                <a:spcPct val="120000"/>
              </a:lnSpc>
              <a:buFont typeface="Wingdings" pitchFamily="2" charset="2"/>
              <a:buChar char="Ø"/>
            </a:pPr>
            <a:r>
              <a:rPr lang="en-IN" sz="1600" dirty="0" smtClean="0">
                <a:latin typeface="Times New Roman" pitchFamily="18" charset="0"/>
                <a:ea typeface="Cambria" pitchFamily="18" charset="0"/>
                <a:cs typeface="Times New Roman" pitchFamily="18" charset="0"/>
              </a:rPr>
              <a:t>The </a:t>
            </a:r>
            <a:r>
              <a:rPr lang="en-IN" sz="1600" dirty="0">
                <a:latin typeface="Times New Roman" pitchFamily="18" charset="0"/>
                <a:ea typeface="Cambria" pitchFamily="18" charset="0"/>
                <a:cs typeface="Times New Roman" pitchFamily="18" charset="0"/>
              </a:rPr>
              <a:t>major chemical arts and crafts in early period were pottery, jewellery making, dying of cloths, tanning of leather, glass making, etc. </a:t>
            </a:r>
            <a:endParaRPr lang="en-IN" sz="1600" dirty="0" smtClean="0">
              <a:latin typeface="Times New Roman" pitchFamily="18" charset="0"/>
              <a:ea typeface="Cambria" pitchFamily="18" charset="0"/>
              <a:cs typeface="Times New Roman" pitchFamily="18" charset="0"/>
            </a:endParaRPr>
          </a:p>
          <a:p>
            <a:pPr>
              <a:lnSpc>
                <a:spcPct val="120000"/>
              </a:lnSpc>
              <a:buFont typeface="Wingdings" pitchFamily="2" charset="2"/>
              <a:buChar char="Ø"/>
            </a:pPr>
            <a:r>
              <a:rPr lang="en-IN" sz="1600" dirty="0" smtClean="0">
                <a:latin typeface="Times New Roman" pitchFamily="18" charset="0"/>
                <a:ea typeface="Cambria" pitchFamily="18" charset="0"/>
                <a:cs typeface="Times New Roman" pitchFamily="18" charset="0"/>
              </a:rPr>
              <a:t>Copper </a:t>
            </a:r>
            <a:r>
              <a:rPr lang="en-IN" sz="1600" dirty="0">
                <a:latin typeface="Times New Roman" pitchFamily="18" charset="0"/>
                <a:ea typeface="Cambria" pitchFamily="18" charset="0"/>
                <a:cs typeface="Times New Roman" pitchFamily="18" charset="0"/>
              </a:rPr>
              <a:t>utensils, iron, gold, silver ornaments and terracotta discs and painted grey pottery have been found in many archaeological sites in North India. </a:t>
            </a:r>
            <a:endParaRPr lang="en-IN" sz="1600" dirty="0" smtClean="0">
              <a:latin typeface="Times New Roman" pitchFamily="18" charset="0"/>
              <a:ea typeface="Cambria" pitchFamily="18" charset="0"/>
              <a:cs typeface="Times New Roman" pitchFamily="18" charset="0"/>
            </a:endParaRPr>
          </a:p>
          <a:p>
            <a:pPr>
              <a:lnSpc>
                <a:spcPct val="120000"/>
              </a:lnSpc>
              <a:buFont typeface="Wingdings" pitchFamily="2" charset="2"/>
              <a:buChar char="Ø"/>
            </a:pPr>
            <a:r>
              <a:rPr lang="en-IN" sz="1600" dirty="0" smtClean="0">
                <a:latin typeface="Times New Roman" pitchFamily="18" charset="0"/>
                <a:ea typeface="Cambria" pitchFamily="18" charset="0"/>
                <a:cs typeface="Times New Roman" pitchFamily="18" charset="0"/>
              </a:rPr>
              <a:t>The </a:t>
            </a:r>
            <a:r>
              <a:rPr lang="en-IN" sz="1600" dirty="0">
                <a:latin typeface="Times New Roman" pitchFamily="18" charset="0"/>
                <a:ea typeface="Cambria" pitchFamily="18" charset="0"/>
                <a:cs typeface="Times New Roman" pitchFamily="18" charset="0"/>
              </a:rPr>
              <a:t>golden gloss of the northern black polished ware could not be replicated and is still a technological mystery. </a:t>
            </a:r>
          </a:p>
          <a:p>
            <a:pPr>
              <a:lnSpc>
                <a:spcPct val="120000"/>
              </a:lnSpc>
              <a:buFont typeface="Wingdings" pitchFamily="2" charset="2"/>
              <a:buChar char="Ø"/>
            </a:pPr>
            <a:r>
              <a:rPr lang="en-IN" sz="1600" b="1" dirty="0" smtClean="0">
                <a:latin typeface="Times New Roman" pitchFamily="18" charset="0"/>
                <a:ea typeface="Cambria" pitchFamily="18" charset="0"/>
                <a:cs typeface="Times New Roman" pitchFamily="18" charset="0"/>
              </a:rPr>
              <a:t>Glass </a:t>
            </a:r>
            <a:r>
              <a:rPr lang="en-IN" sz="1600" b="1" dirty="0">
                <a:latin typeface="Times New Roman" pitchFamily="18" charset="0"/>
                <a:ea typeface="Cambria" pitchFamily="18" charset="0"/>
                <a:cs typeface="Times New Roman" pitchFamily="18" charset="0"/>
              </a:rPr>
              <a:t>Making </a:t>
            </a:r>
            <a:r>
              <a:rPr lang="en-IN" sz="1600" b="1" dirty="0" smtClean="0">
                <a:latin typeface="Times New Roman" pitchFamily="18" charset="0"/>
                <a:ea typeface="Cambria" pitchFamily="18" charset="0"/>
                <a:cs typeface="Times New Roman" pitchFamily="18" charset="0"/>
              </a:rPr>
              <a:t>- </a:t>
            </a:r>
            <a:endParaRPr lang="en-IN" sz="1600" dirty="0">
              <a:latin typeface="Times New Roman" pitchFamily="18" charset="0"/>
              <a:cs typeface="Times New Roman" pitchFamily="18" charset="0"/>
            </a:endParaRPr>
          </a:p>
          <a:p>
            <a:pPr lvl="1"/>
            <a:r>
              <a:rPr lang="en-IN" sz="1600" b="1" i="1" dirty="0" err="1">
                <a:latin typeface="Times New Roman" pitchFamily="18" charset="0"/>
                <a:cs typeface="Times New Roman" pitchFamily="18" charset="0"/>
              </a:rPr>
              <a:t>Suśruta</a:t>
            </a:r>
            <a:r>
              <a:rPr lang="en-IN" sz="1600" b="1" i="1" dirty="0">
                <a:latin typeface="Times New Roman" pitchFamily="18" charset="0"/>
                <a:cs typeface="Times New Roman" pitchFamily="18" charset="0"/>
              </a:rPr>
              <a:t> </a:t>
            </a:r>
            <a:r>
              <a:rPr lang="en-IN" sz="1600" b="1" i="1" dirty="0" err="1">
                <a:latin typeface="Times New Roman" pitchFamily="18" charset="0"/>
                <a:cs typeface="Times New Roman" pitchFamily="18" charset="0"/>
              </a:rPr>
              <a:t>Saṁhiṭa</a:t>
            </a:r>
            <a:r>
              <a:rPr lang="en-IN" sz="1600" dirty="0">
                <a:latin typeface="Times New Roman" pitchFamily="18" charset="0"/>
                <a:cs typeface="Times New Roman" pitchFamily="18" charset="0"/>
              </a:rPr>
              <a:t>: This mentions about different instruments made of glass crystals and quartz, used in the absence of other instruments. </a:t>
            </a:r>
          </a:p>
          <a:p>
            <a:pPr lvl="1"/>
            <a:r>
              <a:rPr lang="en-IN" sz="1600" b="1" i="1" dirty="0" err="1">
                <a:latin typeface="Times New Roman" pitchFamily="18" charset="0"/>
                <a:cs typeface="Times New Roman" pitchFamily="18" charset="0"/>
              </a:rPr>
              <a:t>Arthaśāstra</a:t>
            </a:r>
            <a:r>
              <a:rPr lang="en-IN" sz="1600" b="1" i="1" dirty="0">
                <a:latin typeface="Times New Roman" pitchFamily="18" charset="0"/>
                <a:cs typeface="Times New Roman" pitchFamily="18" charset="0"/>
              </a:rPr>
              <a:t> of </a:t>
            </a:r>
            <a:r>
              <a:rPr lang="en-IN" sz="1600" b="1" i="1" dirty="0" err="1">
                <a:latin typeface="Times New Roman" pitchFamily="18" charset="0"/>
                <a:cs typeface="Times New Roman" pitchFamily="18" charset="0"/>
              </a:rPr>
              <a:t>Kauṭilya</a:t>
            </a:r>
            <a:r>
              <a:rPr lang="en-IN" sz="1600" dirty="0">
                <a:latin typeface="Times New Roman" pitchFamily="18" charset="0"/>
                <a:cs typeface="Times New Roman" pitchFamily="18" charset="0"/>
              </a:rPr>
              <a:t>: According to this book, advance licence fee was imposed for starting glass industry, which was payable in advance like modern surety money </a:t>
            </a:r>
            <a:endParaRPr lang="en-IN" sz="1600" b="1" dirty="0" smtClean="0">
              <a:latin typeface="Times New Roman" pitchFamily="18" charset="0"/>
              <a:ea typeface="Cambria" pitchFamily="18" charset="0"/>
              <a:cs typeface="Times New Roman" pitchFamily="18" charset="0"/>
            </a:endParaRPr>
          </a:p>
        </p:txBody>
      </p:sp>
      <p:pic>
        <p:nvPicPr>
          <p:cNvPr id="1026" name="Picture 2"/>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bwMode="auto">
          <a:xfrm>
            <a:off x="6995160" y="1445577"/>
            <a:ext cx="1828800" cy="27965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87</a:t>
            </a:fld>
            <a:endParaRPr lang="en"/>
          </a:p>
        </p:txBody>
      </p:sp>
    </p:spTree>
    <p:extLst>
      <p:ext uri="{BB962C8B-B14F-4D97-AF65-F5344CB8AC3E}">
        <p14:creationId xmlns:p14="http://schemas.microsoft.com/office/powerpoint/2010/main" xmlns="" val="62523111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712" y="833300"/>
            <a:ext cx="8229600" cy="434101"/>
          </a:xfrm>
        </p:spPr>
        <p:txBody>
          <a:bodyPr>
            <a:noAutofit/>
          </a:bodyPr>
          <a:lstStyle/>
          <a:p>
            <a:r>
              <a:rPr lang="en-IN" sz="1800" dirty="0">
                <a:solidFill>
                  <a:srgbClr val="FF0000"/>
                </a:solidFill>
                <a:latin typeface="Times New Roman" pitchFamily="18" charset="0"/>
                <a:cs typeface="Times New Roman" pitchFamily="18" charset="0"/>
              </a:rPr>
              <a:t>Different Areas of Development in Ancient India</a:t>
            </a:r>
          </a:p>
        </p:txBody>
      </p:sp>
      <p:sp>
        <p:nvSpPr>
          <p:cNvPr id="3" name="Content Placeholder 2"/>
          <p:cNvSpPr>
            <a:spLocks noGrp="1"/>
          </p:cNvSpPr>
          <p:nvPr>
            <p:ph sz="half" idx="1"/>
          </p:nvPr>
        </p:nvSpPr>
        <p:spPr>
          <a:xfrm>
            <a:off x="1" y="1180214"/>
            <a:ext cx="6698512" cy="3963286"/>
          </a:xfrm>
        </p:spPr>
        <p:txBody>
          <a:bodyPr>
            <a:noAutofit/>
          </a:bodyPr>
          <a:lstStyle/>
          <a:p>
            <a:pPr algn="just">
              <a:lnSpc>
                <a:spcPct val="120000"/>
              </a:lnSpc>
              <a:buFont typeface="Wingdings" pitchFamily="2" charset="2"/>
              <a:buChar char="Ø"/>
            </a:pPr>
            <a:r>
              <a:rPr lang="en-IN" sz="1500" b="1" dirty="0" smtClean="0">
                <a:latin typeface="Cambria" pitchFamily="18" charset="0"/>
                <a:ea typeface="Cambria" pitchFamily="18" charset="0"/>
              </a:rPr>
              <a:t>Paints </a:t>
            </a:r>
            <a:r>
              <a:rPr lang="en-IN" sz="1500" b="1" dirty="0">
                <a:latin typeface="Cambria" pitchFamily="18" charset="0"/>
                <a:ea typeface="Cambria" pitchFamily="18" charset="0"/>
              </a:rPr>
              <a:t>and Dyes </a:t>
            </a:r>
            <a:r>
              <a:rPr lang="en-IN" sz="1500" b="1" dirty="0" smtClean="0">
                <a:latin typeface="Cambria" pitchFamily="18" charset="0"/>
                <a:ea typeface="Cambria" pitchFamily="18" charset="0"/>
              </a:rPr>
              <a:t>–</a:t>
            </a:r>
          </a:p>
          <a:p>
            <a:pPr algn="just"/>
            <a:r>
              <a:rPr lang="en-IN" sz="1500" b="1" i="1" dirty="0" err="1" smtClean="0"/>
              <a:t>Varāhamihira’s</a:t>
            </a:r>
            <a:r>
              <a:rPr lang="en-IN" sz="1500" b="1" i="1" dirty="0" smtClean="0"/>
              <a:t> </a:t>
            </a:r>
            <a:r>
              <a:rPr lang="en-IN" sz="1500" b="1" i="1" dirty="0" err="1"/>
              <a:t>Bṛhatsaṁhitā</a:t>
            </a:r>
            <a:r>
              <a:rPr lang="en-IN" sz="1500" b="1" i="1" dirty="0"/>
              <a:t> </a:t>
            </a:r>
            <a:r>
              <a:rPr lang="en-IN" sz="1500" dirty="0"/>
              <a:t>is a sort of encyclopaedia, which was composed in the sixth century C.E</a:t>
            </a:r>
            <a:r>
              <a:rPr lang="en-IN" sz="1500" dirty="0" smtClean="0"/>
              <a:t>.</a:t>
            </a:r>
          </a:p>
          <a:p>
            <a:pPr algn="just"/>
            <a:r>
              <a:rPr lang="en-IN" sz="1500" dirty="0" smtClean="0"/>
              <a:t>It </a:t>
            </a:r>
            <a:r>
              <a:rPr lang="en-IN" sz="1500" dirty="0"/>
              <a:t>informs about the preparation of glutinous material to be applied on walls and roofs of houses and temples</a:t>
            </a:r>
            <a:r>
              <a:rPr lang="en-IN" sz="1500" dirty="0" smtClean="0"/>
              <a:t>.</a:t>
            </a:r>
          </a:p>
          <a:p>
            <a:pPr algn="just"/>
            <a:r>
              <a:rPr lang="en-IN" sz="1500" dirty="0" smtClean="0"/>
              <a:t>It </a:t>
            </a:r>
            <a:r>
              <a:rPr lang="en-IN" sz="1500" dirty="0"/>
              <a:t>was prepared entirely from extracts of various plants, fruits, seeds and barks which were concentrated by boiling and then treated with various resins. </a:t>
            </a:r>
            <a:endParaRPr lang="en-IN" sz="1500" b="1" dirty="0" smtClean="0">
              <a:latin typeface="Cambria" pitchFamily="18" charset="0"/>
              <a:ea typeface="Cambria" pitchFamily="18" charset="0"/>
            </a:endParaRPr>
          </a:p>
          <a:p>
            <a:pPr algn="just"/>
            <a:r>
              <a:rPr lang="en-IN" sz="1500" b="1" dirty="0" smtClean="0">
                <a:latin typeface="Cambria" pitchFamily="18" charset="0"/>
                <a:ea typeface="Cambria" pitchFamily="18" charset="0"/>
              </a:rPr>
              <a:t>Perfumes </a:t>
            </a:r>
            <a:r>
              <a:rPr lang="en-IN" sz="1500" b="1" dirty="0">
                <a:latin typeface="Cambria" pitchFamily="18" charset="0"/>
                <a:ea typeface="Cambria" pitchFamily="18" charset="0"/>
              </a:rPr>
              <a:t>and Cosmetics </a:t>
            </a:r>
            <a:r>
              <a:rPr lang="en-IN" sz="1500" b="1" dirty="0" smtClean="0">
                <a:latin typeface="Cambria" pitchFamily="18" charset="0"/>
                <a:ea typeface="Cambria" pitchFamily="18" charset="0"/>
              </a:rPr>
              <a:t>- </a:t>
            </a:r>
            <a:endParaRPr lang="en-IN" sz="1500" dirty="0"/>
          </a:p>
          <a:p>
            <a:pPr algn="just"/>
            <a:r>
              <a:rPr lang="en-IN" sz="1500" dirty="0" err="1"/>
              <a:t>Varāhamihira’s</a:t>
            </a:r>
            <a:r>
              <a:rPr lang="en-IN" sz="1500" dirty="0"/>
              <a:t> </a:t>
            </a:r>
            <a:r>
              <a:rPr lang="en-IN" sz="1500" i="1" dirty="0" err="1"/>
              <a:t>Bṛhatsaṁhitā</a:t>
            </a:r>
            <a:r>
              <a:rPr lang="en-IN" sz="1500" i="1" dirty="0"/>
              <a:t> </a:t>
            </a:r>
            <a:r>
              <a:rPr lang="en-IN" sz="1500" dirty="0"/>
              <a:t>gives references to perfumes and cosmetics. Recipes for hair dyeing were made from plants like indigo and minerals like iron powder, black iron or steel and acidic extracts of sour rice gruel. </a:t>
            </a:r>
          </a:p>
          <a:p>
            <a:pPr algn="just"/>
            <a:r>
              <a:rPr lang="en-IN" sz="1500" i="1" dirty="0" err="1"/>
              <a:t>Gandhayukti</a:t>
            </a:r>
            <a:r>
              <a:rPr lang="en-IN" sz="1500" i="1" dirty="0"/>
              <a:t> </a:t>
            </a:r>
            <a:r>
              <a:rPr lang="en-IN" sz="1500" dirty="0"/>
              <a:t>describes recipes for making scents, mouth perfumes, bath powders, incense and talcum powder. </a:t>
            </a:r>
          </a:p>
          <a:p>
            <a:pPr algn="just"/>
            <a:r>
              <a:rPr lang="en-IN" sz="1500" i="1" dirty="0" err="1"/>
              <a:t>Aṣṭāṅga</a:t>
            </a:r>
            <a:r>
              <a:rPr lang="en-IN" sz="1500" i="1" dirty="0"/>
              <a:t> </a:t>
            </a:r>
            <a:r>
              <a:rPr lang="en-IN" sz="1500" i="1" dirty="0" err="1"/>
              <a:t>Hridaya</a:t>
            </a:r>
            <a:r>
              <a:rPr lang="en-IN" sz="1500" i="1" dirty="0"/>
              <a:t>, </a:t>
            </a:r>
            <a:r>
              <a:rPr lang="en-IN" sz="1500" dirty="0"/>
              <a:t>a 1500 year old book of </a:t>
            </a:r>
            <a:r>
              <a:rPr lang="en-IN" sz="1500" i="1" dirty="0" err="1"/>
              <a:t>Āyurveda</a:t>
            </a:r>
            <a:r>
              <a:rPr lang="en-IN" sz="1500" dirty="0"/>
              <a:t>, describes six different formulations to be used in the six seasons of the year for body beautification </a:t>
            </a:r>
            <a:endParaRPr lang="en-IN" sz="1500" b="1" dirty="0" smtClean="0">
              <a:latin typeface="Cambria" pitchFamily="18" charset="0"/>
              <a:ea typeface="Cambria" pitchFamily="18" charset="0"/>
            </a:endParaRPr>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bwMode="auto">
          <a:xfrm>
            <a:off x="6714283" y="1470652"/>
            <a:ext cx="2429717" cy="2590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88</a:t>
            </a:fld>
            <a:endParaRPr lang="en"/>
          </a:p>
        </p:txBody>
      </p:sp>
    </p:spTree>
    <p:extLst>
      <p:ext uri="{BB962C8B-B14F-4D97-AF65-F5344CB8AC3E}">
        <p14:creationId xmlns:p14="http://schemas.microsoft.com/office/powerpoint/2010/main" xmlns="" val="135173519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857" y="1127051"/>
            <a:ext cx="8995144" cy="4016449"/>
          </a:xfrm>
        </p:spPr>
        <p:txBody>
          <a:bodyPr>
            <a:noAutofit/>
          </a:bodyPr>
          <a:lstStyle/>
          <a:p>
            <a:pPr algn="just">
              <a:lnSpc>
                <a:spcPct val="120000"/>
              </a:lnSpc>
              <a:buFont typeface="Wingdings" pitchFamily="2" charset="2"/>
              <a:buChar char="Ø"/>
            </a:pPr>
            <a:r>
              <a:rPr lang="en-IN" sz="1600" b="1" dirty="0" err="1">
                <a:latin typeface="Times New Roman" pitchFamily="18" charset="0"/>
                <a:ea typeface="Cambria" pitchFamily="18" charset="0"/>
                <a:cs typeface="Times New Roman" pitchFamily="18" charset="0"/>
              </a:rPr>
              <a:t>Nagarjuna’s</a:t>
            </a:r>
            <a:r>
              <a:rPr lang="en-IN" sz="1600" b="1" dirty="0">
                <a:latin typeface="Times New Roman" pitchFamily="18" charset="0"/>
                <a:ea typeface="Cambria" pitchFamily="18" charset="0"/>
                <a:cs typeface="Times New Roman" pitchFamily="18" charset="0"/>
              </a:rPr>
              <a:t> work </a:t>
            </a:r>
            <a:r>
              <a:rPr lang="en-IN" sz="1600" b="1" i="1" dirty="0" err="1">
                <a:latin typeface="Times New Roman" pitchFamily="18" charset="0"/>
                <a:ea typeface="Cambria" pitchFamily="18" charset="0"/>
                <a:cs typeface="Times New Roman" pitchFamily="18" charset="0"/>
              </a:rPr>
              <a:t>Rasratnākara</a:t>
            </a:r>
            <a:r>
              <a:rPr lang="en-IN" sz="1600" b="1" i="1" dirty="0">
                <a:latin typeface="Times New Roman" pitchFamily="18" charset="0"/>
                <a:ea typeface="Cambria" pitchFamily="18" charset="0"/>
                <a:cs typeface="Times New Roman" pitchFamily="18" charset="0"/>
              </a:rPr>
              <a:t> </a:t>
            </a:r>
            <a:r>
              <a:rPr lang="en-IN" sz="1600" dirty="0">
                <a:latin typeface="Times New Roman" pitchFamily="18" charset="0"/>
                <a:ea typeface="Cambria" pitchFamily="18" charset="0"/>
                <a:cs typeface="Times New Roman" pitchFamily="18" charset="0"/>
              </a:rPr>
              <a:t>deals with the formulation of mercury compounds. He was a great Indian scientist. He was a reputed chemist, alchemist, and metallurgist. He has discussed methods for the extraction of metals like gold, silver, tin and copper. </a:t>
            </a:r>
          </a:p>
          <a:p>
            <a:pPr algn="just">
              <a:lnSpc>
                <a:spcPct val="120000"/>
              </a:lnSpc>
              <a:buFont typeface="Wingdings" pitchFamily="2" charset="2"/>
              <a:buChar char="Ø"/>
            </a:pPr>
            <a:r>
              <a:rPr lang="en-IN" sz="1600" b="1" dirty="0" err="1">
                <a:latin typeface="Times New Roman" pitchFamily="18" charset="0"/>
                <a:ea typeface="Cambria" pitchFamily="18" charset="0"/>
                <a:cs typeface="Times New Roman" pitchFamily="18" charset="0"/>
              </a:rPr>
              <a:t>Kautilya’s</a:t>
            </a:r>
            <a:r>
              <a:rPr lang="en-IN" sz="1600" b="1" dirty="0">
                <a:latin typeface="Times New Roman" pitchFamily="18" charset="0"/>
                <a:ea typeface="Cambria" pitchFamily="18" charset="0"/>
                <a:cs typeface="Times New Roman" pitchFamily="18" charset="0"/>
              </a:rPr>
              <a:t> </a:t>
            </a:r>
            <a:r>
              <a:rPr lang="en-IN" sz="1600" b="1" i="1" dirty="0" err="1">
                <a:latin typeface="Times New Roman" pitchFamily="18" charset="0"/>
                <a:ea typeface="Cambria" pitchFamily="18" charset="0"/>
                <a:cs typeface="Times New Roman" pitchFamily="18" charset="0"/>
              </a:rPr>
              <a:t>Arthaśāstra</a:t>
            </a:r>
            <a:r>
              <a:rPr lang="en-IN" sz="1600" b="1" i="1" dirty="0">
                <a:latin typeface="Times New Roman" pitchFamily="18" charset="0"/>
                <a:ea typeface="Cambria" pitchFamily="18" charset="0"/>
                <a:cs typeface="Times New Roman" pitchFamily="18" charset="0"/>
              </a:rPr>
              <a:t> </a:t>
            </a:r>
            <a:r>
              <a:rPr lang="en-IN" sz="1600" dirty="0">
                <a:latin typeface="Times New Roman" pitchFamily="18" charset="0"/>
                <a:ea typeface="Cambria" pitchFamily="18" charset="0"/>
                <a:cs typeface="Times New Roman" pitchFamily="18" charset="0"/>
              </a:rPr>
              <a:t>describes the production of salt from sea. </a:t>
            </a:r>
          </a:p>
          <a:p>
            <a:pPr algn="just">
              <a:lnSpc>
                <a:spcPct val="120000"/>
              </a:lnSpc>
              <a:buFont typeface="Wingdings" pitchFamily="2" charset="2"/>
              <a:buChar char="Ø"/>
            </a:pPr>
            <a:r>
              <a:rPr lang="en-IN" sz="1600" b="1" dirty="0" err="1">
                <a:latin typeface="Times New Roman" pitchFamily="18" charset="0"/>
                <a:ea typeface="Cambria" pitchFamily="18" charset="0"/>
                <a:cs typeface="Times New Roman" pitchFamily="18" charset="0"/>
              </a:rPr>
              <a:t>Cakrapāṇi</a:t>
            </a:r>
            <a:r>
              <a:rPr lang="en-IN" sz="1600" dirty="0">
                <a:latin typeface="Times New Roman" pitchFamily="18" charset="0"/>
                <a:ea typeface="Cambria" pitchFamily="18" charset="0"/>
                <a:cs typeface="Times New Roman" pitchFamily="18" charset="0"/>
              </a:rPr>
              <a:t> discovered mercury sulphide. The credit for inventing soap goes to him. He used mustard oil and some </a:t>
            </a:r>
            <a:r>
              <a:rPr lang="en-IN" sz="1600" dirty="0" err="1">
                <a:latin typeface="Times New Roman" pitchFamily="18" charset="0"/>
                <a:ea typeface="Cambria" pitchFamily="18" charset="0"/>
                <a:cs typeface="Times New Roman" pitchFamily="18" charset="0"/>
              </a:rPr>
              <a:t>alkalies</a:t>
            </a:r>
            <a:r>
              <a:rPr lang="en-IN" sz="1600" dirty="0">
                <a:latin typeface="Times New Roman" pitchFamily="18" charset="0"/>
                <a:ea typeface="Cambria" pitchFamily="18" charset="0"/>
                <a:cs typeface="Times New Roman" pitchFamily="18" charset="0"/>
              </a:rPr>
              <a:t> as ingredients for making soap. Indians began making soaps in eighteenth C.E., oil of </a:t>
            </a:r>
            <a:r>
              <a:rPr lang="en-IN" sz="1600" dirty="0" err="1">
                <a:latin typeface="Times New Roman" pitchFamily="18" charset="0"/>
                <a:ea typeface="Cambria" pitchFamily="18" charset="0"/>
                <a:cs typeface="Times New Roman" pitchFamily="18" charset="0"/>
              </a:rPr>
              <a:t>eranda</a:t>
            </a:r>
            <a:r>
              <a:rPr lang="en-IN" sz="1600" dirty="0">
                <a:latin typeface="Times New Roman" pitchFamily="18" charset="0"/>
                <a:ea typeface="Cambria" pitchFamily="18" charset="0"/>
                <a:cs typeface="Times New Roman" pitchFamily="18" charset="0"/>
              </a:rPr>
              <a:t> and seeds of </a:t>
            </a:r>
            <a:r>
              <a:rPr lang="en-IN" sz="1600" dirty="0" err="1">
                <a:latin typeface="Times New Roman" pitchFamily="18" charset="0"/>
                <a:ea typeface="Cambria" pitchFamily="18" charset="0"/>
                <a:cs typeface="Times New Roman" pitchFamily="18" charset="0"/>
              </a:rPr>
              <a:t>mahua</a:t>
            </a:r>
            <a:r>
              <a:rPr lang="en-IN" sz="1600" dirty="0">
                <a:latin typeface="Times New Roman" pitchFamily="18" charset="0"/>
                <a:ea typeface="Cambria" pitchFamily="18" charset="0"/>
                <a:cs typeface="Times New Roman" pitchFamily="18" charset="0"/>
              </a:rPr>
              <a:t> plant and calcium carbonate were used for making soap. </a:t>
            </a:r>
          </a:p>
          <a:p>
            <a:pPr algn="just">
              <a:lnSpc>
                <a:spcPct val="120000"/>
              </a:lnSpc>
              <a:buFont typeface="Wingdings" pitchFamily="2" charset="2"/>
              <a:buChar char="Ø"/>
            </a:pPr>
            <a:r>
              <a:rPr lang="en-IN" sz="1600" dirty="0">
                <a:latin typeface="Times New Roman" pitchFamily="18" charset="0"/>
                <a:ea typeface="Cambria" pitchFamily="18" charset="0"/>
                <a:cs typeface="Times New Roman" pitchFamily="18" charset="0"/>
              </a:rPr>
              <a:t>A book </a:t>
            </a:r>
            <a:r>
              <a:rPr lang="en-IN" sz="1600" b="1" i="1" dirty="0" err="1">
                <a:latin typeface="Times New Roman" pitchFamily="18" charset="0"/>
                <a:ea typeface="Cambria" pitchFamily="18" charset="0"/>
                <a:cs typeface="Times New Roman" pitchFamily="18" charset="0"/>
              </a:rPr>
              <a:t>Rasārṇavam</a:t>
            </a:r>
            <a:r>
              <a:rPr lang="en-IN" sz="1600" b="1" i="1" dirty="0">
                <a:latin typeface="Times New Roman" pitchFamily="18" charset="0"/>
                <a:ea typeface="Cambria" pitchFamily="18" charset="0"/>
                <a:cs typeface="Times New Roman" pitchFamily="18" charset="0"/>
              </a:rPr>
              <a:t> </a:t>
            </a:r>
            <a:r>
              <a:rPr lang="en-IN" sz="1600" dirty="0">
                <a:latin typeface="Times New Roman" pitchFamily="18" charset="0"/>
                <a:ea typeface="Cambria" pitchFamily="18" charset="0"/>
                <a:cs typeface="Times New Roman" pitchFamily="18" charset="0"/>
              </a:rPr>
              <a:t>appeared around 800 C.E. It discusses the usage of various furnaces, ovens and crucibles for different purposes. </a:t>
            </a:r>
          </a:p>
          <a:p>
            <a:pPr algn="just">
              <a:lnSpc>
                <a:spcPct val="120000"/>
              </a:lnSpc>
              <a:buFont typeface="Wingdings" pitchFamily="2" charset="2"/>
              <a:buChar char="Ø"/>
            </a:pPr>
            <a:r>
              <a:rPr lang="en-IN" sz="1600" b="1" i="1" dirty="0" err="1">
                <a:latin typeface="Times New Roman" pitchFamily="18" charset="0"/>
                <a:ea typeface="Cambria" pitchFamily="18" charset="0"/>
                <a:cs typeface="Times New Roman" pitchFamily="18" charset="0"/>
              </a:rPr>
              <a:t>Suśruta</a:t>
            </a:r>
            <a:r>
              <a:rPr lang="en-IN" sz="1600" b="1" i="1" dirty="0">
                <a:latin typeface="Times New Roman" pitchFamily="18" charset="0"/>
                <a:ea typeface="Cambria" pitchFamily="18" charset="0"/>
                <a:cs typeface="Times New Roman" pitchFamily="18" charset="0"/>
              </a:rPr>
              <a:t> </a:t>
            </a:r>
            <a:r>
              <a:rPr lang="en-IN" sz="1600" b="1" i="1" dirty="0" err="1">
                <a:latin typeface="Times New Roman" pitchFamily="18" charset="0"/>
                <a:ea typeface="Cambria" pitchFamily="18" charset="0"/>
                <a:cs typeface="Times New Roman" pitchFamily="18" charset="0"/>
              </a:rPr>
              <a:t>Saṁhitā</a:t>
            </a:r>
            <a:r>
              <a:rPr lang="en-IN" sz="1600" b="1" i="1" dirty="0">
                <a:latin typeface="Times New Roman" pitchFamily="18" charset="0"/>
                <a:ea typeface="Cambria" pitchFamily="18" charset="0"/>
                <a:cs typeface="Times New Roman" pitchFamily="18" charset="0"/>
              </a:rPr>
              <a:t> </a:t>
            </a:r>
            <a:r>
              <a:rPr lang="en-IN" sz="1600" dirty="0">
                <a:latin typeface="Times New Roman" pitchFamily="18" charset="0"/>
                <a:ea typeface="Cambria" pitchFamily="18" charset="0"/>
                <a:cs typeface="Times New Roman" pitchFamily="18" charset="0"/>
              </a:rPr>
              <a:t>explains the importance of </a:t>
            </a:r>
            <a:r>
              <a:rPr lang="en-IN" sz="1600" dirty="0" err="1">
                <a:latin typeface="Times New Roman" pitchFamily="18" charset="0"/>
                <a:ea typeface="Cambria" pitchFamily="18" charset="0"/>
                <a:cs typeface="Times New Roman" pitchFamily="18" charset="0"/>
              </a:rPr>
              <a:t>alkalies</a:t>
            </a:r>
            <a:r>
              <a:rPr lang="en-IN" sz="1600" dirty="0">
                <a:latin typeface="Times New Roman" pitchFamily="18" charset="0"/>
                <a:ea typeface="Cambria" pitchFamily="18" charset="0"/>
                <a:cs typeface="Times New Roman" pitchFamily="18" charset="0"/>
              </a:rPr>
              <a:t>. </a:t>
            </a:r>
            <a:endParaRPr lang="en-IN" sz="1600" dirty="0" smtClean="0">
              <a:latin typeface="Times New Roman" pitchFamily="18" charset="0"/>
              <a:ea typeface="Cambria" pitchFamily="18" charset="0"/>
              <a:cs typeface="Times New Roman" pitchFamily="18" charset="0"/>
            </a:endParaRPr>
          </a:p>
          <a:p>
            <a:pPr algn="just">
              <a:lnSpc>
                <a:spcPct val="120000"/>
              </a:lnSpc>
              <a:buFont typeface="Wingdings" pitchFamily="2" charset="2"/>
              <a:buChar char="Ø"/>
            </a:pPr>
            <a:r>
              <a:rPr lang="en-IN" sz="1600" dirty="0" smtClean="0">
                <a:latin typeface="Times New Roman" pitchFamily="18" charset="0"/>
                <a:ea typeface="Cambria" pitchFamily="18" charset="0"/>
                <a:cs typeface="Times New Roman" pitchFamily="18" charset="0"/>
              </a:rPr>
              <a:t>The </a:t>
            </a:r>
            <a:r>
              <a:rPr lang="en-IN" sz="1600" b="1" i="1" dirty="0" err="1">
                <a:latin typeface="Times New Roman" pitchFamily="18" charset="0"/>
                <a:ea typeface="Cambria" pitchFamily="18" charset="0"/>
                <a:cs typeface="Times New Roman" pitchFamily="18" charset="0"/>
              </a:rPr>
              <a:t>Caraka</a:t>
            </a:r>
            <a:r>
              <a:rPr lang="en-IN" sz="1600" b="1" i="1" dirty="0">
                <a:latin typeface="Times New Roman" pitchFamily="18" charset="0"/>
                <a:ea typeface="Cambria" pitchFamily="18" charset="0"/>
                <a:cs typeface="Times New Roman" pitchFamily="18" charset="0"/>
              </a:rPr>
              <a:t> </a:t>
            </a:r>
            <a:r>
              <a:rPr lang="en-IN" sz="1600" b="1" i="1" dirty="0" err="1">
                <a:latin typeface="Times New Roman" pitchFamily="18" charset="0"/>
                <a:ea typeface="Cambria" pitchFamily="18" charset="0"/>
                <a:cs typeface="Times New Roman" pitchFamily="18" charset="0"/>
              </a:rPr>
              <a:t>Saṁhitā</a:t>
            </a:r>
            <a:r>
              <a:rPr lang="en-IN" sz="1600" b="1" i="1" dirty="0">
                <a:latin typeface="Times New Roman" pitchFamily="18" charset="0"/>
                <a:ea typeface="Cambria" pitchFamily="18" charset="0"/>
                <a:cs typeface="Times New Roman" pitchFamily="18" charset="0"/>
              </a:rPr>
              <a:t> </a:t>
            </a:r>
            <a:r>
              <a:rPr lang="en-IN" sz="1600" dirty="0">
                <a:latin typeface="Times New Roman" pitchFamily="18" charset="0"/>
                <a:ea typeface="Cambria" pitchFamily="18" charset="0"/>
                <a:cs typeface="Times New Roman" pitchFamily="18" charset="0"/>
              </a:rPr>
              <a:t>mentions about ancient Indians who knew how to prepare sulphuric acid and nitric acid; oxides of copper tin and zinc; sulphates of copper, zinc and iron; and the carbonates of lead and iron </a:t>
            </a:r>
          </a:p>
          <a:p>
            <a:pPr algn="just"/>
            <a:endParaRPr lang="en-IN" sz="1600" dirty="0">
              <a:latin typeface="Times New Roman" pitchFamily="18" charset="0"/>
              <a:cs typeface="Times New Roman" pitchFamily="18" charset="0"/>
            </a:endParaRPr>
          </a:p>
        </p:txBody>
      </p:sp>
      <p:sp>
        <p:nvSpPr>
          <p:cNvPr id="4" name="Title 1"/>
          <p:cNvSpPr>
            <a:spLocks noGrp="1"/>
          </p:cNvSpPr>
          <p:nvPr>
            <p:ph type="title"/>
          </p:nvPr>
        </p:nvSpPr>
        <p:spPr>
          <a:xfrm>
            <a:off x="446567" y="758872"/>
            <a:ext cx="8229600" cy="368179"/>
          </a:xfrm>
        </p:spPr>
        <p:txBody>
          <a:bodyPr>
            <a:noAutofit/>
          </a:bodyPr>
          <a:lstStyle/>
          <a:p>
            <a:r>
              <a:rPr lang="en-IN" sz="1600" dirty="0">
                <a:solidFill>
                  <a:srgbClr val="FF0000"/>
                </a:solidFill>
                <a:latin typeface="Times New Roman" pitchFamily="18" charset="0"/>
                <a:cs typeface="Times New Roman" pitchFamily="18" charset="0"/>
              </a:rPr>
              <a:t>Different Areas of Development in Ancient India</a:t>
            </a:r>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89</a:t>
            </a:fld>
            <a:endParaRPr lang="en"/>
          </a:p>
        </p:txBody>
      </p:sp>
    </p:spTree>
    <p:extLst>
      <p:ext uri="{BB962C8B-B14F-4D97-AF65-F5344CB8AC3E}">
        <p14:creationId xmlns:p14="http://schemas.microsoft.com/office/powerpoint/2010/main" xmlns="" val="26679073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466" y="818706"/>
            <a:ext cx="8229600" cy="574131"/>
          </a:xfrm>
        </p:spPr>
        <p:txBody>
          <a:bodyPr>
            <a:noAutofit/>
          </a:bodyPr>
          <a:lstStyle/>
          <a:p>
            <a:r>
              <a:rPr lang="en-IN" sz="2000" dirty="0">
                <a:solidFill>
                  <a:srgbClr val="FF0000"/>
                </a:solidFill>
                <a:latin typeface="Times New Roman" pitchFamily="18" charset="0"/>
                <a:cs typeface="Times New Roman" pitchFamily="18" charset="0"/>
              </a:rPr>
              <a:t>An ecosystem for Sanskrit Language Processing</a:t>
            </a:r>
          </a:p>
        </p:txBody>
      </p:sp>
      <p:sp>
        <p:nvSpPr>
          <p:cNvPr id="3" name="Content Placeholder 2"/>
          <p:cNvSpPr>
            <a:spLocks noGrp="1"/>
          </p:cNvSpPr>
          <p:nvPr>
            <p:ph idx="1"/>
          </p:nvPr>
        </p:nvSpPr>
        <p:spPr>
          <a:xfrm>
            <a:off x="457200" y="1412802"/>
            <a:ext cx="8229600" cy="3394472"/>
          </a:xfrm>
        </p:spPr>
        <p:txBody>
          <a:bodyPr>
            <a:normAutofit/>
          </a:bodyPr>
          <a:lstStyle/>
          <a:p>
            <a:pPr algn="just"/>
            <a:r>
              <a:rPr lang="en-IN" sz="1600" dirty="0" smtClean="0">
                <a:latin typeface="Times New Roman" pitchFamily="18" charset="0"/>
                <a:cs typeface="Times New Roman" pitchFamily="18" charset="0"/>
              </a:rPr>
              <a:t>An ecosystem for Sanskrit Language Processing (NLP) involves developing tools and resources to enable computers to understand, </a:t>
            </a:r>
            <a:r>
              <a:rPr lang="en-IN" sz="1600" dirty="0" err="1" smtClean="0">
                <a:latin typeface="Times New Roman" pitchFamily="18" charset="0"/>
                <a:cs typeface="Times New Roman" pitchFamily="18" charset="0"/>
              </a:rPr>
              <a:t>analyze</a:t>
            </a:r>
            <a:r>
              <a:rPr lang="en-IN" sz="1600" dirty="0" smtClean="0">
                <a:latin typeface="Times New Roman" pitchFamily="18" charset="0"/>
                <a:cs typeface="Times New Roman" pitchFamily="18" charset="0"/>
              </a:rPr>
              <a:t>, and generate Sanskrit text, leveraging its unique linguistic features and </a:t>
            </a:r>
            <a:r>
              <a:rPr lang="en-IN" sz="1600" dirty="0" err="1" smtClean="0">
                <a:latin typeface="Times New Roman" pitchFamily="18" charset="0"/>
                <a:cs typeface="Times New Roman" pitchFamily="18" charset="0"/>
              </a:rPr>
              <a:t>Paninian</a:t>
            </a:r>
            <a:r>
              <a:rPr lang="en-IN" sz="1600" dirty="0" smtClean="0">
                <a:latin typeface="Times New Roman" pitchFamily="18" charset="0"/>
                <a:cs typeface="Times New Roman" pitchFamily="18" charset="0"/>
              </a:rPr>
              <a:t> grammar for efficient and accurate processing. </a:t>
            </a:r>
          </a:p>
          <a:p>
            <a:pPr algn="just"/>
            <a:r>
              <a:rPr lang="en-IN" sz="1600" dirty="0">
                <a:latin typeface="Times New Roman" pitchFamily="18" charset="0"/>
                <a:cs typeface="Times New Roman" pitchFamily="18" charset="0"/>
              </a:rPr>
              <a:t>Sanskrit is one of three ancient languages (Sanskrit, Greek, and Latin). While ancient Greek and Latin have attained a state of being classical, the Sanskrit language continues to be in use, albeit in specific domains by researchers</a:t>
            </a:r>
            <a:r>
              <a:rPr lang="en-IN" sz="1600" dirty="0" smtClean="0">
                <a:latin typeface="Times New Roman" pitchFamily="18" charset="0"/>
                <a:cs typeface="Times New Roman" pitchFamily="18" charset="0"/>
              </a:rPr>
              <a:t>.</a:t>
            </a:r>
          </a:p>
          <a:p>
            <a:pPr algn="just"/>
            <a:r>
              <a:rPr lang="en-IN" sz="1600" dirty="0">
                <a:latin typeface="Times New Roman" pitchFamily="18" charset="0"/>
                <a:cs typeface="Times New Roman" pitchFamily="18" charset="0"/>
              </a:rPr>
              <a:t>The efforts began in the late 1980s with several projects digitizing Sanskrit texts. Over a decade a central registry of digitized Indic texts was created in some Universities in </a:t>
            </a:r>
            <a:r>
              <a:rPr lang="en-IN" sz="1600" dirty="0" smtClean="0">
                <a:latin typeface="Times New Roman" pitchFamily="18" charset="0"/>
                <a:cs typeface="Times New Roman" pitchFamily="18" charset="0"/>
              </a:rPr>
              <a:t>Germany.</a:t>
            </a:r>
          </a:p>
          <a:p>
            <a:pPr algn="just"/>
            <a:r>
              <a:rPr lang="en-IN" sz="1600" dirty="0">
                <a:latin typeface="Times New Roman" pitchFamily="18" charset="0"/>
                <a:cs typeface="Times New Roman" pitchFamily="18" charset="0"/>
              </a:rPr>
              <a:t>The Cologne Digital Sanskrit Lexicon project digitized the </a:t>
            </a:r>
            <a:r>
              <a:rPr lang="en-IN" sz="1600" dirty="0" err="1">
                <a:latin typeface="Times New Roman" pitchFamily="18" charset="0"/>
                <a:cs typeface="Times New Roman" pitchFamily="18" charset="0"/>
              </a:rPr>
              <a:t>Monier</a:t>
            </a:r>
            <a:r>
              <a:rPr lang="en-IN" sz="1600" dirty="0">
                <a:latin typeface="Times New Roman" pitchFamily="18" charset="0"/>
                <a:cs typeface="Times New Roman" pitchFamily="18" charset="0"/>
              </a:rPr>
              <a:t> Williams' Sanskrit-English </a:t>
            </a:r>
            <a:r>
              <a:rPr lang="en-IN" sz="1600" dirty="0" smtClean="0">
                <a:latin typeface="Times New Roman" pitchFamily="18" charset="0"/>
                <a:cs typeface="Times New Roman" pitchFamily="18" charset="0"/>
              </a:rPr>
              <a:t>Dictionary.</a:t>
            </a:r>
          </a:p>
          <a:p>
            <a:pPr algn="just"/>
            <a:r>
              <a:rPr lang="en-IN" sz="1600" dirty="0">
                <a:latin typeface="Times New Roman" pitchFamily="18" charset="0"/>
                <a:cs typeface="Times New Roman" pitchFamily="18" charset="0"/>
              </a:rPr>
              <a:t>Furthermore, the Digital Dictionaries of South Asia project at the University of Chicago digitized </a:t>
            </a:r>
            <a:r>
              <a:rPr lang="en-IN" sz="1600" dirty="0" err="1">
                <a:latin typeface="Times New Roman" pitchFamily="18" charset="0"/>
                <a:cs typeface="Times New Roman" pitchFamily="18" charset="0"/>
              </a:rPr>
              <a:t>Apte's</a:t>
            </a:r>
            <a:r>
              <a:rPr lang="en-IN" sz="1600" dirty="0">
                <a:latin typeface="Times New Roman" pitchFamily="18" charset="0"/>
                <a:cs typeface="Times New Roman" pitchFamily="18" charset="0"/>
              </a:rPr>
              <a:t> and </a:t>
            </a:r>
            <a:r>
              <a:rPr lang="en-IN" sz="1600" dirty="0" err="1">
                <a:latin typeface="Times New Roman" pitchFamily="18" charset="0"/>
                <a:cs typeface="Times New Roman" pitchFamily="18" charset="0"/>
              </a:rPr>
              <a:t>MacDonell's</a:t>
            </a:r>
            <a:r>
              <a:rPr lang="en-IN" sz="1600" dirty="0">
                <a:latin typeface="Times New Roman" pitchFamily="18" charset="0"/>
                <a:cs typeface="Times New Roman" pitchFamily="18" charset="0"/>
              </a:rPr>
              <a:t> Sanskrit-English dictionaries.</a:t>
            </a:r>
            <a:endParaRPr lang="en-IN" sz="1600" dirty="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9</a:t>
            </a:fld>
            <a:endParaRPr lang="en"/>
          </a:p>
        </p:txBody>
      </p:sp>
    </p:spTree>
    <p:extLst>
      <p:ext uri="{BB962C8B-B14F-4D97-AF65-F5344CB8AC3E}">
        <p14:creationId xmlns:p14="http://schemas.microsoft.com/office/powerpoint/2010/main" xmlns="" val="186133901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4130"/>
            <a:ext cx="5257800" cy="3729370"/>
          </a:xfrm>
        </p:spPr>
        <p:txBody>
          <a:bodyPr>
            <a:normAutofit/>
          </a:bodyPr>
          <a:lstStyle/>
          <a:p>
            <a:pPr>
              <a:buFont typeface="Wingdings" pitchFamily="2" charset="2"/>
              <a:buChar char="Ø"/>
            </a:pPr>
            <a:r>
              <a:rPr lang="en-IN" sz="1600" b="1" dirty="0" smtClean="0">
                <a:latin typeface="Times New Roman" pitchFamily="18" charset="0"/>
                <a:cs typeface="Times New Roman" pitchFamily="18" charset="0"/>
              </a:rPr>
              <a:t>Paper </a:t>
            </a:r>
            <a:r>
              <a:rPr lang="en-IN" sz="1600" b="1" dirty="0">
                <a:latin typeface="Times New Roman" pitchFamily="18" charset="0"/>
                <a:cs typeface="Times New Roman" pitchFamily="18" charset="0"/>
              </a:rPr>
              <a:t>and Ink Making </a:t>
            </a:r>
            <a:r>
              <a:rPr lang="en-IN" sz="1600" b="1" dirty="0" smtClean="0">
                <a:latin typeface="Times New Roman" pitchFamily="18" charset="0"/>
                <a:cs typeface="Times New Roman" pitchFamily="18" charset="0"/>
              </a:rPr>
              <a:t>- </a:t>
            </a:r>
            <a:endParaRPr lang="en-IN" sz="1600" dirty="0">
              <a:latin typeface="Times New Roman" pitchFamily="18" charset="0"/>
              <a:cs typeface="Times New Roman" pitchFamily="18" charset="0"/>
            </a:endParaRPr>
          </a:p>
          <a:p>
            <a:pPr lvl="1" algn="just"/>
            <a:r>
              <a:rPr lang="en-IN" sz="1600" dirty="0">
                <a:latin typeface="Times New Roman" pitchFamily="18" charset="0"/>
                <a:cs typeface="Times New Roman" pitchFamily="18" charset="0"/>
              </a:rPr>
              <a:t>Collecting evidences for researching into the history of </a:t>
            </a:r>
            <a:r>
              <a:rPr lang="en-IN" sz="1600" dirty="0" smtClean="0">
                <a:latin typeface="Times New Roman" pitchFamily="18" charset="0"/>
                <a:cs typeface="Times New Roman" pitchFamily="18" charset="0"/>
              </a:rPr>
              <a:t>paper making </a:t>
            </a:r>
            <a:r>
              <a:rPr lang="en-IN" sz="1600" dirty="0">
                <a:latin typeface="Times New Roman" pitchFamily="18" charset="0"/>
                <a:cs typeface="Times New Roman" pitchFamily="18" charset="0"/>
              </a:rPr>
              <a:t>is difficult as paper is easily destroyed by </a:t>
            </a:r>
            <a:r>
              <a:rPr lang="en-IN" sz="1600" dirty="0" smtClean="0">
                <a:latin typeface="Times New Roman" pitchFamily="18" charset="0"/>
                <a:cs typeface="Times New Roman" pitchFamily="18" charset="0"/>
              </a:rPr>
              <a:t>environment or </a:t>
            </a:r>
            <a:r>
              <a:rPr lang="en-IN" sz="1600" dirty="0">
                <a:latin typeface="Times New Roman" pitchFamily="18" charset="0"/>
                <a:cs typeface="Times New Roman" pitchFamily="18" charset="0"/>
              </a:rPr>
              <a:t>fungal or insect attack. </a:t>
            </a:r>
            <a:endParaRPr lang="en-IN" sz="1600" dirty="0" smtClean="0">
              <a:latin typeface="Times New Roman" pitchFamily="18" charset="0"/>
              <a:cs typeface="Times New Roman" pitchFamily="18" charset="0"/>
            </a:endParaRPr>
          </a:p>
          <a:p>
            <a:pPr lvl="1" algn="just"/>
            <a:r>
              <a:rPr lang="en-IN" sz="1600" dirty="0" smtClean="0">
                <a:latin typeface="Times New Roman" pitchFamily="18" charset="0"/>
                <a:cs typeface="Times New Roman" pitchFamily="18" charset="0"/>
              </a:rPr>
              <a:t>Very </a:t>
            </a:r>
            <a:r>
              <a:rPr lang="en-IN" sz="1600" dirty="0">
                <a:latin typeface="Times New Roman" pitchFamily="18" charset="0"/>
                <a:cs typeface="Times New Roman" pitchFamily="18" charset="0"/>
              </a:rPr>
              <a:t>few ancient specimens </a:t>
            </a:r>
            <a:r>
              <a:rPr lang="en-IN" sz="1600" dirty="0" smtClean="0">
                <a:latin typeface="Times New Roman" pitchFamily="18" charset="0"/>
                <a:cs typeface="Times New Roman" pitchFamily="18" charset="0"/>
              </a:rPr>
              <a:t>have survived </a:t>
            </a:r>
            <a:r>
              <a:rPr lang="en-IN" sz="1600" dirty="0">
                <a:latin typeface="Times New Roman" pitchFamily="18" charset="0"/>
                <a:cs typeface="Times New Roman" pitchFamily="18" charset="0"/>
              </a:rPr>
              <a:t>in the protective environment of </a:t>
            </a:r>
            <a:r>
              <a:rPr lang="en-IN" sz="1600" dirty="0" err="1">
                <a:latin typeface="Times New Roman" pitchFamily="18" charset="0"/>
                <a:cs typeface="Times New Roman" pitchFamily="18" charset="0"/>
              </a:rPr>
              <a:t>Stūpas</a:t>
            </a:r>
            <a:r>
              <a:rPr lang="en-IN" sz="1600" dirty="0">
                <a:latin typeface="Times New Roman" pitchFamily="18" charset="0"/>
                <a:cs typeface="Times New Roman" pitchFamily="18" charset="0"/>
              </a:rPr>
              <a:t> or </a:t>
            </a:r>
            <a:r>
              <a:rPr lang="en-IN" sz="1600" dirty="0" err="1" smtClean="0">
                <a:latin typeface="Times New Roman" pitchFamily="18" charset="0"/>
                <a:cs typeface="Times New Roman" pitchFamily="18" charset="0"/>
              </a:rPr>
              <a:t>libraries.Very</a:t>
            </a:r>
            <a:r>
              <a:rPr lang="en-IN" sz="1600" dirty="0" smtClean="0">
                <a:latin typeface="Times New Roman" pitchFamily="18" charset="0"/>
                <a:cs typeface="Times New Roman" pitchFamily="18" charset="0"/>
              </a:rPr>
              <a:t> few ancient specimens have survived in the protective environment of </a:t>
            </a:r>
            <a:r>
              <a:rPr lang="en-IN" sz="1600" i="1" dirty="0" err="1" smtClean="0">
                <a:latin typeface="Times New Roman" pitchFamily="18" charset="0"/>
                <a:cs typeface="Times New Roman" pitchFamily="18" charset="0"/>
              </a:rPr>
              <a:t>Stūpas</a:t>
            </a:r>
            <a:r>
              <a:rPr lang="en-IN" sz="1600" i="1" dirty="0" smtClean="0">
                <a:latin typeface="Times New Roman" pitchFamily="18" charset="0"/>
                <a:cs typeface="Times New Roman" pitchFamily="18" charset="0"/>
              </a:rPr>
              <a:t> </a:t>
            </a:r>
            <a:r>
              <a:rPr lang="en-IN" sz="1600" dirty="0" smtClean="0">
                <a:latin typeface="Times New Roman" pitchFamily="18" charset="0"/>
                <a:cs typeface="Times New Roman" pitchFamily="18" charset="0"/>
              </a:rPr>
              <a:t>or libraries. </a:t>
            </a:r>
          </a:p>
          <a:p>
            <a:pPr lvl="1" algn="just"/>
            <a:r>
              <a:rPr lang="en-IN" sz="1600" dirty="0" smtClean="0">
                <a:latin typeface="Times New Roman" pitchFamily="18" charset="0"/>
                <a:cs typeface="Times New Roman" pitchFamily="18" charset="0"/>
              </a:rPr>
              <a:t>An ink pot has been obtained in the excavations at </a:t>
            </a:r>
            <a:r>
              <a:rPr lang="en-IN" sz="1600" dirty="0" err="1" smtClean="0">
                <a:latin typeface="Times New Roman" pitchFamily="18" charset="0"/>
                <a:cs typeface="Times New Roman" pitchFamily="18" charset="0"/>
              </a:rPr>
              <a:t>Taxila</a:t>
            </a:r>
            <a:r>
              <a:rPr lang="en-IN" sz="1600" dirty="0" smtClean="0">
                <a:latin typeface="Times New Roman" pitchFamily="18" charset="0"/>
                <a:cs typeface="Times New Roman" pitchFamily="18" charset="0"/>
              </a:rPr>
              <a:t> that indicate that ink was used in India from fourth century. Colours of ink were made from chalk, red lead and </a:t>
            </a:r>
            <a:r>
              <a:rPr lang="en-IN" sz="1600" dirty="0" err="1" smtClean="0">
                <a:latin typeface="Times New Roman" pitchFamily="18" charset="0"/>
                <a:cs typeface="Times New Roman" pitchFamily="18" charset="0"/>
              </a:rPr>
              <a:t>minium</a:t>
            </a:r>
            <a:r>
              <a:rPr lang="en-IN" sz="1600" dirty="0" smtClean="0">
                <a:latin typeface="Times New Roman" pitchFamily="18" charset="0"/>
                <a:cs typeface="Times New Roman" pitchFamily="18" charset="0"/>
              </a:rPr>
              <a:t> (i.e., </a:t>
            </a:r>
            <a:r>
              <a:rPr lang="en-IN" sz="1600" i="1" dirty="0" err="1" smtClean="0">
                <a:latin typeface="Times New Roman" pitchFamily="18" charset="0"/>
                <a:cs typeface="Times New Roman" pitchFamily="18" charset="0"/>
              </a:rPr>
              <a:t>Sindoor</a:t>
            </a:r>
            <a:r>
              <a:rPr lang="en-IN" sz="1600" dirty="0" smtClean="0">
                <a:latin typeface="Times New Roman" pitchFamily="18" charset="0"/>
                <a:cs typeface="Times New Roman" pitchFamily="18" charset="0"/>
              </a:rPr>
              <a:t>). The recipe for making ink is given </a:t>
            </a:r>
            <a:r>
              <a:rPr lang="en-IN" sz="1600" b="1" dirty="0" smtClean="0">
                <a:latin typeface="Times New Roman" pitchFamily="18" charset="0"/>
                <a:cs typeface="Times New Roman" pitchFamily="18" charset="0"/>
              </a:rPr>
              <a:t>in </a:t>
            </a:r>
            <a:r>
              <a:rPr lang="en-IN" sz="1600" b="1" i="1" dirty="0" err="1" smtClean="0">
                <a:latin typeface="Times New Roman" pitchFamily="18" charset="0"/>
                <a:cs typeface="Times New Roman" pitchFamily="18" charset="0"/>
              </a:rPr>
              <a:t>Rasaratnākara</a:t>
            </a:r>
            <a:r>
              <a:rPr lang="en-IN" sz="1600" b="1" i="1" dirty="0" smtClean="0">
                <a:latin typeface="Times New Roman" pitchFamily="18" charset="0"/>
                <a:cs typeface="Times New Roman" pitchFamily="18" charset="0"/>
              </a:rPr>
              <a:t> </a:t>
            </a:r>
            <a:r>
              <a:rPr lang="en-IN" sz="1600" b="1" dirty="0" smtClean="0">
                <a:latin typeface="Times New Roman" pitchFamily="18" charset="0"/>
                <a:cs typeface="Times New Roman" pitchFamily="18" charset="0"/>
              </a:rPr>
              <a:t>of </a:t>
            </a:r>
            <a:r>
              <a:rPr lang="en-IN" sz="1600" b="1" dirty="0" err="1" smtClean="0">
                <a:latin typeface="Times New Roman" pitchFamily="18" charset="0"/>
                <a:cs typeface="Times New Roman" pitchFamily="18" charset="0"/>
              </a:rPr>
              <a:t>Nityanatha</a:t>
            </a:r>
            <a:r>
              <a:rPr lang="en-IN" sz="1600" dirty="0" smtClean="0">
                <a:latin typeface="Times New Roman" pitchFamily="18" charset="0"/>
                <a:cs typeface="Times New Roman" pitchFamily="18" charset="0"/>
              </a:rPr>
              <a:t>. </a:t>
            </a:r>
            <a:endParaRPr lang="en-IN" sz="1600" dirty="0">
              <a:latin typeface="Times New Roman" pitchFamily="18" charset="0"/>
              <a:cs typeface="Times New Roman" pitchFamily="18" charset="0"/>
            </a:endParaRPr>
          </a:p>
        </p:txBody>
      </p:sp>
      <p:sp>
        <p:nvSpPr>
          <p:cNvPr id="4" name="Title 1"/>
          <p:cNvSpPr>
            <a:spLocks noGrp="1"/>
          </p:cNvSpPr>
          <p:nvPr>
            <p:ph type="title"/>
          </p:nvPr>
        </p:nvSpPr>
        <p:spPr>
          <a:xfrm>
            <a:off x="404038" y="822668"/>
            <a:ext cx="8229600" cy="472201"/>
          </a:xfrm>
        </p:spPr>
        <p:txBody>
          <a:bodyPr>
            <a:noAutofit/>
          </a:bodyPr>
          <a:lstStyle/>
          <a:p>
            <a:r>
              <a:rPr lang="en-IN" sz="2000" dirty="0">
                <a:solidFill>
                  <a:srgbClr val="FF0000"/>
                </a:solidFill>
                <a:latin typeface="Times New Roman" pitchFamily="18" charset="0"/>
                <a:cs typeface="Times New Roman" pitchFamily="18" charset="0"/>
              </a:rPr>
              <a:t>Different Areas of Development in Ancient India</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11538" y="1652389"/>
            <a:ext cx="2390775" cy="2895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90</a:t>
            </a:fld>
            <a:endParaRPr lang="en"/>
          </a:p>
        </p:txBody>
      </p:sp>
    </p:spTree>
    <p:extLst>
      <p:ext uri="{BB962C8B-B14F-4D97-AF65-F5344CB8AC3E}">
        <p14:creationId xmlns:p14="http://schemas.microsoft.com/office/powerpoint/2010/main" xmlns="" val="370587030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9133" y="687139"/>
            <a:ext cx="7475855" cy="369332"/>
          </a:xfrm>
        </p:spPr>
        <p:txBody>
          <a:bodyPr/>
          <a:lstStyle/>
          <a:p>
            <a:r>
              <a:rPr lang="en-IN" sz="2400" dirty="0"/>
              <a:t>Different Areas of Development in Ancient India</a:t>
            </a:r>
            <a:endParaRPr lang="en-US" dirty="0"/>
          </a:p>
        </p:txBody>
      </p:sp>
      <p:sp>
        <p:nvSpPr>
          <p:cNvPr id="3" name="Text Placeholder 2"/>
          <p:cNvSpPr>
            <a:spLocks noGrp="1"/>
          </p:cNvSpPr>
          <p:nvPr>
            <p:ph type="body" idx="1"/>
          </p:nvPr>
        </p:nvSpPr>
        <p:spPr>
          <a:xfrm>
            <a:off x="202019" y="1116419"/>
            <a:ext cx="8814390" cy="4228535"/>
          </a:xfrm>
        </p:spPr>
        <p:txBody>
          <a:bodyPr/>
          <a:lstStyle/>
          <a:p>
            <a:pPr algn="just">
              <a:buFont typeface="Arial" pitchFamily="34" charset="0"/>
              <a:buChar char="•"/>
            </a:pPr>
            <a:r>
              <a:rPr lang="en-US" sz="1800" dirty="0" smtClean="0">
                <a:latin typeface="Times New Roman" pitchFamily="18" charset="0"/>
                <a:cs typeface="Times New Roman" pitchFamily="18" charset="0"/>
              </a:rPr>
              <a:t>Chemistry in Traditional Knowledge in Humanities and Science reflects the intricate relationship between cultural practices, empirical knowledge, and the understanding of natural elements. </a:t>
            </a:r>
          </a:p>
          <a:p>
            <a:pPr algn="just">
              <a:buFont typeface="Arial" pitchFamily="34" charset="0"/>
              <a:buChar char="•"/>
            </a:pPr>
            <a:r>
              <a:rPr lang="en-US" sz="1800" dirty="0" smtClean="0">
                <a:latin typeface="Times New Roman" pitchFamily="18" charset="0"/>
                <a:cs typeface="Times New Roman" pitchFamily="18" charset="0"/>
              </a:rPr>
              <a:t>While modern chemistry is a scientific discipline that explores matter, its interactions, and transformations using precise methods, traditional knowledge often included intuitive and experiential knowledge of substances, their properties, and their transformations.</a:t>
            </a:r>
          </a:p>
          <a:p>
            <a:pPr algn="just">
              <a:buFont typeface="Arial" pitchFamily="34" charset="0"/>
              <a:buChar char="•"/>
            </a:pPr>
            <a:r>
              <a:rPr lang="en-US" sz="1800" dirty="0" smtClean="0">
                <a:latin typeface="Times New Roman" pitchFamily="18" charset="0"/>
                <a:cs typeface="Times New Roman" pitchFamily="18" charset="0"/>
              </a:rPr>
              <a:t> This knowledge was passed down through generations and shaped the way people interacted with the world around them. </a:t>
            </a:r>
          </a:p>
          <a:p>
            <a:pPr algn="just">
              <a:buFont typeface="Arial" pitchFamily="34" charset="0"/>
              <a:buChar char="•"/>
            </a:pPr>
            <a:r>
              <a:rPr lang="en-US" sz="1800" dirty="0" smtClean="0">
                <a:latin typeface="Times New Roman" pitchFamily="18" charset="0"/>
                <a:cs typeface="Times New Roman" pitchFamily="18" charset="0"/>
              </a:rPr>
              <a:t>In both humanities and science, traditional knowledge about chemistry contributed significantly to fields like medicine, agriculture, metallurgy, art, and rituals. </a:t>
            </a:r>
          </a:p>
          <a:p>
            <a:pPr algn="just">
              <a:buFont typeface="Arial" pitchFamily="34" charset="0"/>
              <a:buChar char="•"/>
            </a:pPr>
            <a:r>
              <a:rPr lang="en-US" sz="1800" dirty="0" smtClean="0">
                <a:latin typeface="Times New Roman" pitchFamily="18" charset="0"/>
                <a:cs typeface="Times New Roman" pitchFamily="18" charset="0"/>
              </a:rPr>
              <a:t>An overview of chemistry in traditional knowledge through the lens of both humanities and science:</a:t>
            </a:r>
          </a:p>
          <a:p>
            <a:pPr marL="0" lvl="1" algn="just">
              <a:buFont typeface="Arial" pitchFamily="34" charset="0"/>
              <a:buChar char="•"/>
            </a:pPr>
            <a:r>
              <a:rPr lang="en-US" dirty="0" smtClean="0">
                <a:latin typeface="Times New Roman" pitchFamily="18" charset="0"/>
                <a:cs typeface="Times New Roman" pitchFamily="18" charset="0"/>
              </a:rPr>
              <a:t>Traditional medicine systems across the world have often relied on a deep understanding of the chemical properties of natural substances, including plants, minerals, and animal products.</a:t>
            </a:r>
            <a:endParaRPr lang="en-US" sz="1600" dirty="0" smtClean="0">
              <a:latin typeface="Times New Roman" pitchFamily="18" charset="0"/>
              <a:cs typeface="Times New Roman" pitchFamily="18" charset="0"/>
            </a:endParaRPr>
          </a:p>
          <a:p>
            <a:pPr algn="just">
              <a:buFont typeface="Arial" pitchFamily="34" charset="0"/>
              <a:buChar char="•"/>
            </a:pPr>
            <a:endParaRPr lang="en-US" sz="1800" dirty="0" smtClean="0">
              <a:latin typeface="Times New Roman" pitchFamily="18" charset="0"/>
              <a:cs typeface="Times New Roman" pitchFamily="18" charset="0"/>
            </a:endParaRPr>
          </a:p>
          <a:p>
            <a:pPr algn="just"/>
            <a:endParaRPr lang="en-US" sz="1600" dirty="0"/>
          </a:p>
        </p:txBody>
      </p:sp>
      <p:sp>
        <p:nvSpPr>
          <p:cNvPr id="4" name="Slide Number Placeholder 3"/>
          <p:cNvSpPr>
            <a:spLocks noGrp="1"/>
          </p:cNvSpPr>
          <p:nvPr>
            <p:ph type="sldNum" sz="quarter" idx="7"/>
          </p:nvPr>
        </p:nvSpPr>
        <p:spPr/>
        <p:txBody>
          <a:bodyPr/>
          <a:lstStyle/>
          <a:p>
            <a:fld id="{B6F15528-21DE-4FAA-801E-634DDDAF4B2B}" type="slidenum">
              <a:rPr lang="en-US" smtClean="0">
                <a:solidFill>
                  <a:prstClr val="black">
                    <a:tint val="75000"/>
                  </a:prstClr>
                </a:solidFill>
              </a:rPr>
              <a:pPr/>
              <a:t>91</a:t>
            </a:fld>
            <a:endParaRPr lang="en-US">
              <a:solidFill>
                <a:prstClr val="black">
                  <a:tint val="75000"/>
                </a:prstClr>
              </a:solidFill>
            </a:endParaRPr>
          </a:p>
        </p:txBody>
      </p:sp>
    </p:spTree>
    <p:extLst>
      <p:ext uri="{BB962C8B-B14F-4D97-AF65-F5344CB8AC3E}">
        <p14:creationId xmlns:p14="http://schemas.microsoft.com/office/powerpoint/2010/main" xmlns="" val="105624043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80236" y="696875"/>
            <a:ext cx="9448800" cy="2215991"/>
          </a:xfrm>
        </p:spPr>
        <p:txBody>
          <a:bodyPr/>
          <a:lstStyle/>
          <a:p>
            <a:pPr lvl="2" algn="just">
              <a:buFont typeface="Arial" pitchFamily="34" charset="0"/>
              <a:buChar char="•"/>
            </a:pPr>
            <a:r>
              <a:rPr lang="en-US" sz="1600" dirty="0" smtClean="0">
                <a:latin typeface="Times New Roman" pitchFamily="18" charset="0"/>
                <a:cs typeface="Times New Roman" pitchFamily="18" charset="0"/>
              </a:rPr>
              <a:t>In </a:t>
            </a:r>
            <a:r>
              <a:rPr lang="en-US" sz="1600" dirty="0" err="1" smtClean="0">
                <a:latin typeface="Times New Roman" pitchFamily="18" charset="0"/>
                <a:cs typeface="Times New Roman" pitchFamily="18" charset="0"/>
              </a:rPr>
              <a:t>Ayurvedic</a:t>
            </a:r>
            <a:r>
              <a:rPr lang="en-US" sz="1600" dirty="0" smtClean="0">
                <a:latin typeface="Times New Roman" pitchFamily="18" charset="0"/>
                <a:cs typeface="Times New Roman" pitchFamily="18" charset="0"/>
              </a:rPr>
              <a:t> practices, medicinal herbs, minerals, and metals were used to balance bodily humors (</a:t>
            </a:r>
            <a:r>
              <a:rPr lang="en-US" sz="1600" dirty="0" err="1" smtClean="0">
                <a:latin typeface="Times New Roman" pitchFamily="18" charset="0"/>
                <a:cs typeface="Times New Roman" pitchFamily="18" charset="0"/>
              </a:rPr>
              <a:t>doshas</a:t>
            </a:r>
            <a:r>
              <a:rPr lang="en-US" sz="1600" dirty="0" smtClean="0">
                <a:latin typeface="Times New Roman" pitchFamily="18" charset="0"/>
                <a:cs typeface="Times New Roman" pitchFamily="18" charset="0"/>
              </a:rPr>
              <a:t>). </a:t>
            </a:r>
          </a:p>
          <a:p>
            <a:pPr lvl="2" algn="just">
              <a:buFont typeface="Arial" pitchFamily="34" charset="0"/>
              <a:buChar char="•"/>
            </a:pPr>
            <a:r>
              <a:rPr lang="en-US" sz="1600" dirty="0" smtClean="0">
                <a:latin typeface="Times New Roman" pitchFamily="18" charset="0"/>
                <a:cs typeface="Times New Roman" pitchFamily="18" charset="0"/>
              </a:rPr>
              <a:t>This involved a knowledge of how substances could react within the body to restore balance. Substances like mercury and sulfur were processed through alchemy (</a:t>
            </a:r>
            <a:r>
              <a:rPr lang="en-US" sz="1600" dirty="0" err="1" smtClean="0">
                <a:latin typeface="Times New Roman" pitchFamily="18" charset="0"/>
                <a:cs typeface="Times New Roman" pitchFamily="18" charset="0"/>
              </a:rPr>
              <a:t>RasaShastra</a:t>
            </a:r>
            <a:r>
              <a:rPr lang="en-US" sz="1600" dirty="0" smtClean="0">
                <a:latin typeface="Times New Roman" pitchFamily="18" charset="0"/>
                <a:cs typeface="Times New Roman" pitchFamily="18" charset="0"/>
              </a:rPr>
              <a:t>) to create compounds that were believed to heal and purify.</a:t>
            </a:r>
          </a:p>
          <a:p>
            <a:pPr lvl="2" algn="just">
              <a:buFont typeface="Arial" pitchFamily="34" charset="0"/>
              <a:buChar char="•"/>
            </a:pPr>
            <a:r>
              <a:rPr lang="en-US" sz="1600" dirty="0" smtClean="0">
                <a:latin typeface="Times New Roman" pitchFamily="18" charset="0"/>
                <a:cs typeface="Times New Roman" pitchFamily="18" charset="0"/>
              </a:rPr>
              <a:t>The use of essential oils like eucalyptus and sandalwood has a direct link to modern chemistry, where their chemical compounds (such as </a:t>
            </a:r>
            <a:r>
              <a:rPr lang="en-US" sz="1600" dirty="0" err="1" smtClean="0">
                <a:latin typeface="Times New Roman" pitchFamily="18" charset="0"/>
                <a:cs typeface="Times New Roman" pitchFamily="18" charset="0"/>
              </a:rPr>
              <a:t>terpenes</a:t>
            </a:r>
            <a:r>
              <a:rPr lang="en-US" sz="1600" dirty="0" smtClean="0">
                <a:latin typeface="Times New Roman" pitchFamily="18" charset="0"/>
                <a:cs typeface="Times New Roman" pitchFamily="18" charset="0"/>
              </a:rPr>
              <a:t> and phenols) are now recognized for their antiseptic, anti- inflammatory, and antioxidant properties.</a:t>
            </a:r>
          </a:p>
          <a:p>
            <a:pPr algn="just"/>
            <a:endParaRPr lang="en-US" sz="1600" dirty="0"/>
          </a:p>
        </p:txBody>
      </p:sp>
      <p:pic>
        <p:nvPicPr>
          <p:cNvPr id="34818" name="Picture 2" descr="Temple Science: Formula of Electrolytic Cell, Hydrogen Balloons Discovered  by Sage Agastya in Ancient India"/>
          <p:cNvPicPr>
            <a:picLocks noChangeAspect="1" noChangeArrowheads="1"/>
          </p:cNvPicPr>
          <p:nvPr/>
        </p:nvPicPr>
        <p:blipFill>
          <a:blip r:embed="rId2"/>
          <a:srcRect/>
          <a:stretch>
            <a:fillRect/>
          </a:stretch>
        </p:blipFill>
        <p:spPr bwMode="auto">
          <a:xfrm>
            <a:off x="4572000" y="2800350"/>
            <a:ext cx="3276600" cy="2343150"/>
          </a:xfrm>
          <a:prstGeom prst="rect">
            <a:avLst/>
          </a:prstGeom>
          <a:noFill/>
        </p:spPr>
      </p:pic>
      <p:pic>
        <p:nvPicPr>
          <p:cNvPr id="34820" name="Picture 4" descr="Who is Nagarjuna ?? The ancient indian chemical scientist who discovered  the methods for … | Amazing facts for students, Indian history facts,  Amazing science facts"/>
          <p:cNvPicPr>
            <a:picLocks noChangeAspect="1" noChangeArrowheads="1"/>
          </p:cNvPicPr>
          <p:nvPr/>
        </p:nvPicPr>
        <p:blipFill>
          <a:blip r:embed="rId3"/>
          <a:srcRect/>
          <a:stretch>
            <a:fillRect/>
          </a:stretch>
        </p:blipFill>
        <p:spPr bwMode="auto">
          <a:xfrm>
            <a:off x="762000" y="2814017"/>
            <a:ext cx="3200400" cy="2329483"/>
          </a:xfrm>
          <a:prstGeom prst="rect">
            <a:avLst/>
          </a:prstGeom>
          <a:noFill/>
        </p:spPr>
      </p:pic>
      <p:sp>
        <p:nvSpPr>
          <p:cNvPr id="5" name="Slide Number Placeholder 4"/>
          <p:cNvSpPr>
            <a:spLocks noGrp="1"/>
          </p:cNvSpPr>
          <p:nvPr>
            <p:ph type="sldNum" sz="quarter" idx="7"/>
          </p:nvPr>
        </p:nvSpPr>
        <p:spPr/>
        <p:txBody>
          <a:bodyPr/>
          <a:lstStyle/>
          <a:p>
            <a:fld id="{B6F15528-21DE-4FAA-801E-634DDDAF4B2B}" type="slidenum">
              <a:rPr lang="en-US" smtClean="0">
                <a:solidFill>
                  <a:prstClr val="black">
                    <a:tint val="75000"/>
                  </a:prstClr>
                </a:solidFill>
              </a:rPr>
              <a:pPr/>
              <a:t>92</a:t>
            </a:fld>
            <a:endParaRPr lang="en-US">
              <a:solidFill>
                <a:prstClr val="black">
                  <a:tint val="75000"/>
                </a:prstClr>
              </a:solidFill>
            </a:endParaRPr>
          </a:p>
        </p:txBody>
      </p:sp>
    </p:spTree>
    <p:extLst>
      <p:ext uri="{BB962C8B-B14F-4D97-AF65-F5344CB8AC3E}">
        <p14:creationId xmlns:p14="http://schemas.microsoft.com/office/powerpoint/2010/main" xmlns="" val="43550809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5" y="610016"/>
            <a:ext cx="8229600" cy="857250"/>
          </a:xfrm>
        </p:spPr>
        <p:txBody>
          <a:bodyPr>
            <a:noAutofit/>
          </a:bodyPr>
          <a:lstStyle/>
          <a:p>
            <a:r>
              <a:rPr lang="en-IN" sz="1800" dirty="0">
                <a:solidFill>
                  <a:srgbClr val="FF0000"/>
                </a:solidFill>
                <a:latin typeface="Times New Roman" pitchFamily="18" charset="0"/>
                <a:cs typeface="Times New Roman" pitchFamily="18" charset="0"/>
              </a:rPr>
              <a:t/>
            </a:r>
            <a:br>
              <a:rPr lang="en-IN" sz="1800" dirty="0">
                <a:solidFill>
                  <a:srgbClr val="FF0000"/>
                </a:solidFill>
                <a:latin typeface="Times New Roman" pitchFamily="18" charset="0"/>
                <a:cs typeface="Times New Roman" pitchFamily="18" charset="0"/>
              </a:rPr>
            </a:br>
            <a:r>
              <a:rPr lang="en-IN" sz="1800" b="1" dirty="0">
                <a:solidFill>
                  <a:srgbClr val="FF0000"/>
                </a:solidFill>
                <a:latin typeface="Times New Roman" pitchFamily="18" charset="0"/>
                <a:cs typeface="Times New Roman" pitchFamily="18" charset="0"/>
              </a:rPr>
              <a:t>Knowledge </a:t>
            </a:r>
            <a:r>
              <a:rPr lang="en-IN" sz="1800" b="1" dirty="0" smtClean="0">
                <a:solidFill>
                  <a:srgbClr val="FF0000"/>
                </a:solidFill>
                <a:latin typeface="Times New Roman" pitchFamily="18" charset="0"/>
                <a:cs typeface="Times New Roman" pitchFamily="18" charset="0"/>
              </a:rPr>
              <a:t>o</a:t>
            </a:r>
            <a:r>
              <a:rPr lang="en-IN" sz="1800" dirty="0" smtClean="0">
                <a:solidFill>
                  <a:srgbClr val="FF0000"/>
                </a:solidFill>
                <a:latin typeface="Times New Roman" pitchFamily="18" charset="0"/>
                <a:cs typeface="Times New Roman" pitchFamily="18" charset="0"/>
              </a:rPr>
              <a:t>f </a:t>
            </a:r>
            <a:r>
              <a:rPr lang="en-IN" sz="1800" b="1" dirty="0" smtClean="0">
                <a:solidFill>
                  <a:srgbClr val="FF0000"/>
                </a:solidFill>
                <a:latin typeface="Times New Roman" pitchFamily="18" charset="0"/>
                <a:cs typeface="Times New Roman" pitchFamily="18" charset="0"/>
              </a:rPr>
              <a:t>Fund</a:t>
            </a:r>
            <a:r>
              <a:rPr lang="en-IN" sz="1800" dirty="0" smtClean="0">
                <a:solidFill>
                  <a:srgbClr val="FF0000"/>
                </a:solidFill>
                <a:latin typeface="Times New Roman" pitchFamily="18" charset="0"/>
                <a:cs typeface="Times New Roman" pitchFamily="18" charset="0"/>
              </a:rPr>
              <a:t>a</a:t>
            </a:r>
            <a:r>
              <a:rPr lang="en-IN" sz="1800" b="1" dirty="0" smtClean="0">
                <a:solidFill>
                  <a:srgbClr val="FF0000"/>
                </a:solidFill>
                <a:latin typeface="Times New Roman" pitchFamily="18" charset="0"/>
                <a:cs typeface="Times New Roman" pitchFamily="18" charset="0"/>
              </a:rPr>
              <a:t>ment</a:t>
            </a:r>
            <a:r>
              <a:rPr lang="en-IN" sz="1800" dirty="0" smtClean="0">
                <a:solidFill>
                  <a:srgbClr val="FF0000"/>
                </a:solidFill>
                <a:latin typeface="Times New Roman" pitchFamily="18" charset="0"/>
                <a:cs typeface="Times New Roman" pitchFamily="18" charset="0"/>
              </a:rPr>
              <a:t>a</a:t>
            </a:r>
            <a:r>
              <a:rPr lang="en-IN" sz="1800" b="1" dirty="0" smtClean="0">
                <a:solidFill>
                  <a:srgbClr val="FF0000"/>
                </a:solidFill>
                <a:latin typeface="Times New Roman" pitchFamily="18" charset="0"/>
                <a:cs typeface="Times New Roman" pitchFamily="18" charset="0"/>
              </a:rPr>
              <a:t>l </a:t>
            </a:r>
            <a:r>
              <a:rPr lang="en-IN" sz="1800" dirty="0">
                <a:solidFill>
                  <a:srgbClr val="FF0000"/>
                </a:solidFill>
                <a:latin typeface="Times New Roman" pitchFamily="18" charset="0"/>
                <a:cs typeface="Times New Roman" pitchFamily="18" charset="0"/>
              </a:rPr>
              <a:t>C</a:t>
            </a:r>
            <a:r>
              <a:rPr lang="en-IN" sz="1800" b="1" dirty="0">
                <a:solidFill>
                  <a:srgbClr val="FF0000"/>
                </a:solidFill>
                <a:latin typeface="Times New Roman" pitchFamily="18" charset="0"/>
                <a:cs typeface="Times New Roman" pitchFamily="18" charset="0"/>
              </a:rPr>
              <a:t>oncepts </a:t>
            </a:r>
            <a:r>
              <a:rPr lang="en-IN" sz="1800" b="1" dirty="0" smtClean="0">
                <a:solidFill>
                  <a:srgbClr val="FF0000"/>
                </a:solidFill>
                <a:latin typeface="Times New Roman" pitchFamily="18" charset="0"/>
                <a:cs typeface="Times New Roman" pitchFamily="18" charset="0"/>
              </a:rPr>
              <a:t>o</a:t>
            </a:r>
            <a:r>
              <a:rPr lang="en-IN" sz="1800" dirty="0" smtClean="0">
                <a:solidFill>
                  <a:srgbClr val="FF0000"/>
                </a:solidFill>
                <a:latin typeface="Times New Roman" pitchFamily="18" charset="0"/>
                <a:cs typeface="Times New Roman" pitchFamily="18" charset="0"/>
              </a:rPr>
              <a:t>f </a:t>
            </a:r>
            <a:r>
              <a:rPr lang="en-IN" sz="1800" b="1" dirty="0" smtClean="0">
                <a:solidFill>
                  <a:srgbClr val="FF0000"/>
                </a:solidFill>
                <a:latin typeface="Times New Roman" pitchFamily="18" charset="0"/>
                <a:cs typeface="Times New Roman" pitchFamily="18" charset="0"/>
              </a:rPr>
              <a:t>Chemistry </a:t>
            </a:r>
            <a:r>
              <a:rPr lang="en-IN" sz="1800" dirty="0">
                <a:solidFill>
                  <a:srgbClr val="FF0000"/>
                </a:solidFill>
                <a:latin typeface="Times New Roman" pitchFamily="18" charset="0"/>
                <a:cs typeface="Times New Roman" pitchFamily="18" charset="0"/>
              </a:rPr>
              <a:t/>
            </a:r>
            <a:br>
              <a:rPr lang="en-IN" sz="1800" dirty="0">
                <a:solidFill>
                  <a:srgbClr val="FF0000"/>
                </a:solidFill>
                <a:latin typeface="Times New Roman" pitchFamily="18" charset="0"/>
                <a:cs typeface="Times New Roman" pitchFamily="18" charset="0"/>
              </a:rPr>
            </a:br>
            <a:endParaRPr lang="en-IN" sz="18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0" y="1020726"/>
            <a:ext cx="9144000" cy="3573897"/>
          </a:xfrm>
        </p:spPr>
        <p:txBody>
          <a:bodyPr>
            <a:noAutofit/>
          </a:bodyPr>
          <a:lstStyle/>
          <a:p>
            <a:pPr algn="just"/>
            <a:r>
              <a:rPr lang="en-IN" sz="1600" b="1" dirty="0">
                <a:latin typeface="Times New Roman" pitchFamily="18" charset="0"/>
                <a:cs typeface="Times New Roman" pitchFamily="18" charset="0"/>
              </a:rPr>
              <a:t>Concept of Atom </a:t>
            </a:r>
            <a:endParaRPr lang="en-IN" sz="1600" dirty="0">
              <a:latin typeface="Times New Roman" pitchFamily="18" charset="0"/>
              <a:cs typeface="Times New Roman" pitchFamily="18" charset="0"/>
            </a:endParaRPr>
          </a:p>
          <a:p>
            <a:pPr lvl="1" algn="just"/>
            <a:r>
              <a:rPr lang="en-IN" sz="1600" dirty="0">
                <a:latin typeface="Times New Roman" pitchFamily="18" charset="0"/>
                <a:cs typeface="Times New Roman" pitchFamily="18" charset="0"/>
              </a:rPr>
              <a:t>The concept, that matter is ultimately made of indivisible building blocks, appeared in India a few centuries back as a part of philosophical speculations</a:t>
            </a:r>
            <a:r>
              <a:rPr lang="en-IN" sz="1600" dirty="0" smtClean="0">
                <a:latin typeface="Times New Roman" pitchFamily="18" charset="0"/>
                <a:cs typeface="Times New Roman" pitchFamily="18" charset="0"/>
              </a:rPr>
              <a:t>.</a:t>
            </a:r>
          </a:p>
          <a:p>
            <a:pPr lvl="1" algn="just"/>
            <a:r>
              <a:rPr lang="en-IN" sz="1600" dirty="0" smtClean="0">
                <a:latin typeface="Times New Roman" pitchFamily="18" charset="0"/>
                <a:cs typeface="Times New Roman" pitchFamily="18" charset="0"/>
              </a:rPr>
              <a:t> </a:t>
            </a:r>
            <a:r>
              <a:rPr lang="en-IN" sz="1600" b="1" i="1" dirty="0" err="1">
                <a:latin typeface="Times New Roman" pitchFamily="18" charset="0"/>
                <a:cs typeface="Times New Roman" pitchFamily="18" charset="0"/>
              </a:rPr>
              <a:t>Acārya</a:t>
            </a:r>
            <a:r>
              <a:rPr lang="en-IN" sz="1600" b="1" i="1" dirty="0">
                <a:latin typeface="Times New Roman" pitchFamily="18" charset="0"/>
                <a:cs typeface="Times New Roman" pitchFamily="18" charset="0"/>
              </a:rPr>
              <a:t> Kanda </a:t>
            </a:r>
            <a:r>
              <a:rPr lang="en-IN" sz="1600" dirty="0">
                <a:latin typeface="Times New Roman" pitchFamily="18" charset="0"/>
                <a:cs typeface="Times New Roman" pitchFamily="18" charset="0"/>
              </a:rPr>
              <a:t>born in 600 B.C.E., originally known by the name </a:t>
            </a:r>
            <a:r>
              <a:rPr lang="en-IN" sz="1600" i="1" dirty="0" err="1">
                <a:latin typeface="Times New Roman" pitchFamily="18" charset="0"/>
                <a:cs typeface="Times New Roman" pitchFamily="18" charset="0"/>
              </a:rPr>
              <a:t>Kaśyapa</a:t>
            </a:r>
            <a:r>
              <a:rPr lang="en-IN" sz="1600" i="1" dirty="0">
                <a:latin typeface="Times New Roman" pitchFamily="18" charset="0"/>
                <a:cs typeface="Times New Roman" pitchFamily="18" charset="0"/>
              </a:rPr>
              <a:t> </a:t>
            </a:r>
            <a:r>
              <a:rPr lang="en-IN" sz="1600" dirty="0">
                <a:latin typeface="Times New Roman" pitchFamily="18" charset="0"/>
                <a:cs typeface="Times New Roman" pitchFamily="18" charset="0"/>
              </a:rPr>
              <a:t>was the first profounder of the ‘atomic theory’. He formulated the theory of very small indivisible particles which he named ‘</a:t>
            </a:r>
            <a:r>
              <a:rPr lang="en-IN" sz="1600" i="1" dirty="0" err="1">
                <a:latin typeface="Times New Roman" pitchFamily="18" charset="0"/>
                <a:cs typeface="Times New Roman" pitchFamily="18" charset="0"/>
              </a:rPr>
              <a:t>Anu</a:t>
            </a:r>
            <a:r>
              <a:rPr lang="en-IN" sz="1600" dirty="0">
                <a:latin typeface="Times New Roman" pitchFamily="18" charset="0"/>
                <a:cs typeface="Times New Roman" pitchFamily="18" charset="0"/>
              </a:rPr>
              <a:t>’ (comparable to molecules). </a:t>
            </a:r>
            <a:endParaRPr lang="en-IN" sz="1600" dirty="0" smtClean="0">
              <a:latin typeface="Times New Roman" pitchFamily="18" charset="0"/>
              <a:cs typeface="Times New Roman" pitchFamily="18" charset="0"/>
            </a:endParaRPr>
          </a:p>
          <a:p>
            <a:pPr lvl="1" algn="just"/>
            <a:r>
              <a:rPr lang="en-IN" sz="1600" dirty="0" smtClean="0">
                <a:latin typeface="Times New Roman" pitchFamily="18" charset="0"/>
                <a:cs typeface="Times New Roman" pitchFamily="18" charset="0"/>
              </a:rPr>
              <a:t>He </a:t>
            </a:r>
            <a:r>
              <a:rPr lang="en-IN" sz="1600" dirty="0">
                <a:latin typeface="Times New Roman" pitchFamily="18" charset="0"/>
                <a:cs typeface="Times New Roman" pitchFamily="18" charset="0"/>
              </a:rPr>
              <a:t>authored the text ‘</a:t>
            </a:r>
            <a:r>
              <a:rPr lang="en-IN" sz="1600" b="1" i="1" dirty="0" err="1">
                <a:latin typeface="Times New Roman" pitchFamily="18" charset="0"/>
                <a:cs typeface="Times New Roman" pitchFamily="18" charset="0"/>
              </a:rPr>
              <a:t>Vaiśeṣika</a:t>
            </a:r>
            <a:r>
              <a:rPr lang="en-IN" sz="1600" b="1" i="1" dirty="0">
                <a:latin typeface="Times New Roman" pitchFamily="18" charset="0"/>
                <a:cs typeface="Times New Roman" pitchFamily="18" charset="0"/>
              </a:rPr>
              <a:t> </a:t>
            </a:r>
            <a:r>
              <a:rPr lang="en-IN" sz="1600" b="1" i="1" dirty="0" err="1">
                <a:latin typeface="Times New Roman" pitchFamily="18" charset="0"/>
                <a:cs typeface="Times New Roman" pitchFamily="18" charset="0"/>
              </a:rPr>
              <a:t>Sūtras</a:t>
            </a:r>
            <a:r>
              <a:rPr lang="en-IN" sz="1600" dirty="0">
                <a:latin typeface="Times New Roman" pitchFamily="18" charset="0"/>
                <a:cs typeface="Times New Roman" pitchFamily="18" charset="0"/>
              </a:rPr>
              <a:t>’. According to him all substances are aggregated form of smaller units called atoms (</a:t>
            </a:r>
            <a:r>
              <a:rPr lang="en-IN" sz="1600" i="1" dirty="0" err="1">
                <a:latin typeface="Times New Roman" pitchFamily="18" charset="0"/>
                <a:cs typeface="Times New Roman" pitchFamily="18" charset="0"/>
              </a:rPr>
              <a:t>Paramãṇu</a:t>
            </a:r>
            <a:r>
              <a:rPr lang="en-IN" sz="1600" dirty="0">
                <a:latin typeface="Times New Roman" pitchFamily="18" charset="0"/>
                <a:cs typeface="Times New Roman" pitchFamily="18" charset="0"/>
              </a:rPr>
              <a:t>), which are eternal, indestructible, spherical, </a:t>
            </a:r>
            <a:r>
              <a:rPr lang="en-IN" sz="1600" dirty="0" err="1">
                <a:latin typeface="Times New Roman" pitchFamily="18" charset="0"/>
                <a:cs typeface="Times New Roman" pitchFamily="18" charset="0"/>
              </a:rPr>
              <a:t>suprasensible</a:t>
            </a:r>
            <a:r>
              <a:rPr lang="en-IN" sz="1600" dirty="0">
                <a:latin typeface="Times New Roman" pitchFamily="18" charset="0"/>
                <a:cs typeface="Times New Roman" pitchFamily="18" charset="0"/>
              </a:rPr>
              <a:t> and in motion at the primordial </a:t>
            </a:r>
            <a:r>
              <a:rPr lang="en-IN" sz="1600" dirty="0" smtClean="0">
                <a:latin typeface="Times New Roman" pitchFamily="18" charset="0"/>
                <a:cs typeface="Times New Roman" pitchFamily="18" charset="0"/>
              </a:rPr>
              <a:t>state. He </a:t>
            </a:r>
            <a:r>
              <a:rPr lang="en-IN" sz="1600" dirty="0">
                <a:latin typeface="Times New Roman" pitchFamily="18" charset="0"/>
                <a:cs typeface="Times New Roman" pitchFamily="18" charset="0"/>
              </a:rPr>
              <a:t>explained that this individual entity cannot be sensed through any human organ. </a:t>
            </a:r>
            <a:endParaRPr lang="en-IN" sz="1600" dirty="0" smtClean="0">
              <a:latin typeface="Times New Roman" pitchFamily="18" charset="0"/>
              <a:cs typeface="Times New Roman" pitchFamily="18" charset="0"/>
            </a:endParaRPr>
          </a:p>
          <a:p>
            <a:pPr lvl="1" algn="just"/>
            <a:r>
              <a:rPr lang="en-IN" sz="1600" b="1" dirty="0" err="1" smtClean="0">
                <a:latin typeface="Times New Roman" pitchFamily="18" charset="0"/>
                <a:cs typeface="Times New Roman" pitchFamily="18" charset="0"/>
              </a:rPr>
              <a:t>Kaṇāda</a:t>
            </a:r>
            <a:r>
              <a:rPr lang="en-IN" sz="1600" b="1" dirty="0" smtClean="0">
                <a:latin typeface="Times New Roman" pitchFamily="18" charset="0"/>
                <a:cs typeface="Times New Roman" pitchFamily="18" charset="0"/>
              </a:rPr>
              <a:t> </a:t>
            </a:r>
            <a:r>
              <a:rPr lang="en-IN" sz="1600" dirty="0">
                <a:latin typeface="Times New Roman" pitchFamily="18" charset="0"/>
                <a:cs typeface="Times New Roman" pitchFamily="18" charset="0"/>
              </a:rPr>
              <a:t>also added that there are varieties of atoms that are as different as the different classes of substances. He said these could form pairs or triplets (</a:t>
            </a:r>
            <a:r>
              <a:rPr lang="en-IN" sz="1600" i="1" dirty="0" err="1">
                <a:latin typeface="Times New Roman" pitchFamily="18" charset="0"/>
                <a:cs typeface="Times New Roman" pitchFamily="18" charset="0"/>
              </a:rPr>
              <a:t>aṇu</a:t>
            </a:r>
            <a:r>
              <a:rPr lang="en-IN" sz="1600" dirty="0">
                <a:latin typeface="Times New Roman" pitchFamily="18" charset="0"/>
                <a:cs typeface="Times New Roman" pitchFamily="18" charset="0"/>
              </a:rPr>
              <a:t>), among other combinations, and unseen forces caused interaction between them. He conceptualised this theory around 2500 years before John Dalton (1766– 1844). </a:t>
            </a:r>
            <a:endParaRPr lang="en-IN" sz="1600" dirty="0" smtClean="0">
              <a:latin typeface="Times New Roman" pitchFamily="18" charset="0"/>
              <a:cs typeface="Times New Roman" pitchFamily="18" charset="0"/>
            </a:endParaRPr>
          </a:p>
          <a:p>
            <a:pPr lvl="1" algn="just"/>
            <a:r>
              <a:rPr lang="en-IN" sz="1600" b="1" dirty="0" smtClean="0">
                <a:latin typeface="Times New Roman" pitchFamily="18" charset="0"/>
                <a:cs typeface="Times New Roman" pitchFamily="18" charset="0"/>
              </a:rPr>
              <a:t>John </a:t>
            </a:r>
            <a:r>
              <a:rPr lang="en-IN" sz="1600" b="1" dirty="0">
                <a:latin typeface="Times New Roman" pitchFamily="18" charset="0"/>
                <a:cs typeface="Times New Roman" pitchFamily="18" charset="0"/>
              </a:rPr>
              <a:t>Dalton </a:t>
            </a:r>
            <a:r>
              <a:rPr lang="en-IN" sz="1600" dirty="0">
                <a:latin typeface="Times New Roman" pitchFamily="18" charset="0"/>
                <a:cs typeface="Times New Roman" pitchFamily="18" charset="0"/>
              </a:rPr>
              <a:t>presented his atomic theory which was a turning point in the study of matter. </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93</a:t>
            </a:fld>
            <a:endParaRPr lang="en"/>
          </a:p>
        </p:txBody>
      </p:sp>
    </p:spTree>
    <p:extLst>
      <p:ext uri="{BB962C8B-B14F-4D97-AF65-F5344CB8AC3E}">
        <p14:creationId xmlns:p14="http://schemas.microsoft.com/office/powerpoint/2010/main" xmlns="" val="208470097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098" y="503691"/>
            <a:ext cx="8229600" cy="857250"/>
          </a:xfrm>
        </p:spPr>
        <p:txBody>
          <a:bodyPr>
            <a:noAutofit/>
          </a:bodyPr>
          <a:lstStyle/>
          <a:p>
            <a:r>
              <a:rPr lang="en-IN" sz="2000" dirty="0">
                <a:solidFill>
                  <a:srgbClr val="FF0000"/>
                </a:solidFill>
                <a:latin typeface="Times New Roman" pitchFamily="18" charset="0"/>
                <a:cs typeface="Times New Roman" pitchFamily="18" charset="0"/>
              </a:rPr>
              <a:t/>
            </a:r>
            <a:br>
              <a:rPr lang="en-IN" sz="2000" dirty="0">
                <a:solidFill>
                  <a:srgbClr val="FF0000"/>
                </a:solidFill>
                <a:latin typeface="Times New Roman" pitchFamily="18" charset="0"/>
                <a:cs typeface="Times New Roman" pitchFamily="18" charset="0"/>
              </a:rPr>
            </a:br>
            <a:r>
              <a:rPr lang="en-IN" sz="2000" b="1" dirty="0">
                <a:solidFill>
                  <a:srgbClr val="FF0000"/>
                </a:solidFill>
                <a:latin typeface="Times New Roman" pitchFamily="18" charset="0"/>
                <a:cs typeface="Times New Roman" pitchFamily="18" charset="0"/>
              </a:rPr>
              <a:t>Knowledge </a:t>
            </a:r>
            <a:r>
              <a:rPr lang="en-IN" sz="2000" b="1" dirty="0" smtClean="0">
                <a:solidFill>
                  <a:srgbClr val="FF0000"/>
                </a:solidFill>
                <a:latin typeface="Times New Roman" pitchFamily="18" charset="0"/>
                <a:cs typeface="Times New Roman" pitchFamily="18" charset="0"/>
              </a:rPr>
              <a:t>o</a:t>
            </a:r>
            <a:r>
              <a:rPr lang="en-IN" sz="2000" dirty="0" smtClean="0">
                <a:solidFill>
                  <a:srgbClr val="FF0000"/>
                </a:solidFill>
                <a:latin typeface="Times New Roman" pitchFamily="18" charset="0"/>
                <a:cs typeface="Times New Roman" pitchFamily="18" charset="0"/>
              </a:rPr>
              <a:t>f </a:t>
            </a:r>
            <a:r>
              <a:rPr lang="en-IN" sz="2000" b="1" dirty="0" smtClean="0">
                <a:solidFill>
                  <a:srgbClr val="FF0000"/>
                </a:solidFill>
                <a:latin typeface="Times New Roman" pitchFamily="18" charset="0"/>
                <a:cs typeface="Times New Roman" pitchFamily="18" charset="0"/>
              </a:rPr>
              <a:t>Fund</a:t>
            </a:r>
            <a:r>
              <a:rPr lang="en-IN" sz="2000" dirty="0" smtClean="0">
                <a:solidFill>
                  <a:srgbClr val="FF0000"/>
                </a:solidFill>
                <a:latin typeface="Times New Roman" pitchFamily="18" charset="0"/>
                <a:cs typeface="Times New Roman" pitchFamily="18" charset="0"/>
              </a:rPr>
              <a:t>a</a:t>
            </a:r>
            <a:r>
              <a:rPr lang="en-IN" sz="2000" b="1" dirty="0" smtClean="0">
                <a:solidFill>
                  <a:srgbClr val="FF0000"/>
                </a:solidFill>
                <a:latin typeface="Times New Roman" pitchFamily="18" charset="0"/>
                <a:cs typeface="Times New Roman" pitchFamily="18" charset="0"/>
              </a:rPr>
              <a:t>ment</a:t>
            </a:r>
            <a:r>
              <a:rPr lang="en-IN" sz="2000" dirty="0" smtClean="0">
                <a:solidFill>
                  <a:srgbClr val="FF0000"/>
                </a:solidFill>
                <a:latin typeface="Times New Roman" pitchFamily="18" charset="0"/>
                <a:cs typeface="Times New Roman" pitchFamily="18" charset="0"/>
              </a:rPr>
              <a:t>a</a:t>
            </a:r>
            <a:r>
              <a:rPr lang="en-IN" sz="2000" b="1" dirty="0" smtClean="0">
                <a:solidFill>
                  <a:srgbClr val="FF0000"/>
                </a:solidFill>
                <a:latin typeface="Times New Roman" pitchFamily="18" charset="0"/>
                <a:cs typeface="Times New Roman" pitchFamily="18" charset="0"/>
              </a:rPr>
              <a:t>l </a:t>
            </a:r>
            <a:r>
              <a:rPr lang="en-IN" sz="2000" dirty="0">
                <a:solidFill>
                  <a:srgbClr val="FF0000"/>
                </a:solidFill>
                <a:latin typeface="Times New Roman" pitchFamily="18" charset="0"/>
                <a:cs typeface="Times New Roman" pitchFamily="18" charset="0"/>
              </a:rPr>
              <a:t>C</a:t>
            </a:r>
            <a:r>
              <a:rPr lang="en-IN" sz="2000" b="1" dirty="0">
                <a:solidFill>
                  <a:srgbClr val="FF0000"/>
                </a:solidFill>
                <a:latin typeface="Times New Roman" pitchFamily="18" charset="0"/>
                <a:cs typeface="Times New Roman" pitchFamily="18" charset="0"/>
              </a:rPr>
              <a:t>oncepts </a:t>
            </a:r>
            <a:r>
              <a:rPr lang="en-IN" sz="2000" b="1" dirty="0" smtClean="0">
                <a:solidFill>
                  <a:srgbClr val="FF0000"/>
                </a:solidFill>
                <a:latin typeface="Times New Roman" pitchFamily="18" charset="0"/>
                <a:cs typeface="Times New Roman" pitchFamily="18" charset="0"/>
              </a:rPr>
              <a:t>o</a:t>
            </a:r>
            <a:r>
              <a:rPr lang="en-IN" sz="2000" dirty="0" smtClean="0">
                <a:solidFill>
                  <a:srgbClr val="FF0000"/>
                </a:solidFill>
                <a:latin typeface="Times New Roman" pitchFamily="18" charset="0"/>
                <a:cs typeface="Times New Roman" pitchFamily="18" charset="0"/>
              </a:rPr>
              <a:t>f </a:t>
            </a:r>
            <a:r>
              <a:rPr lang="en-IN" sz="2000" b="1" dirty="0" smtClean="0">
                <a:solidFill>
                  <a:srgbClr val="FF0000"/>
                </a:solidFill>
                <a:latin typeface="Times New Roman" pitchFamily="18" charset="0"/>
                <a:cs typeface="Times New Roman" pitchFamily="18" charset="0"/>
              </a:rPr>
              <a:t>Chemistry </a:t>
            </a:r>
            <a:r>
              <a:rPr lang="en-IN" sz="2000" dirty="0">
                <a:solidFill>
                  <a:srgbClr val="FF0000"/>
                </a:solidFill>
                <a:latin typeface="Times New Roman" pitchFamily="18" charset="0"/>
                <a:cs typeface="Times New Roman" pitchFamily="18" charset="0"/>
              </a:rPr>
              <a:t/>
            </a:r>
            <a:br>
              <a:rPr lang="en-IN" sz="2000" dirty="0">
                <a:solidFill>
                  <a:srgbClr val="FF0000"/>
                </a:solidFill>
                <a:latin typeface="Times New Roman" pitchFamily="18" charset="0"/>
                <a:cs typeface="Times New Roman" pitchFamily="18" charset="0"/>
              </a:rPr>
            </a:br>
            <a:endParaRPr lang="en-IN"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50874" y="1360967"/>
            <a:ext cx="8229600" cy="3520735"/>
          </a:xfrm>
        </p:spPr>
        <p:txBody>
          <a:bodyPr>
            <a:normAutofit/>
          </a:bodyPr>
          <a:lstStyle/>
          <a:p>
            <a:pPr>
              <a:buFont typeface="Wingdings" pitchFamily="2" charset="2"/>
              <a:buChar char="Ø"/>
            </a:pPr>
            <a:r>
              <a:rPr lang="en-IN" sz="1600" b="1" dirty="0" smtClean="0">
                <a:latin typeface="Times New Roman" pitchFamily="18" charset="0"/>
                <a:cs typeface="Times New Roman" pitchFamily="18" charset="0"/>
              </a:rPr>
              <a:t>Nano </a:t>
            </a:r>
            <a:r>
              <a:rPr lang="en-IN" sz="1600" b="1" dirty="0">
                <a:latin typeface="Times New Roman" pitchFamily="18" charset="0"/>
                <a:cs typeface="Times New Roman" pitchFamily="18" charset="0"/>
              </a:rPr>
              <a:t>particles </a:t>
            </a:r>
            <a:r>
              <a:rPr lang="en-IN" sz="1600" b="1" dirty="0" smtClean="0">
                <a:latin typeface="Times New Roman" pitchFamily="18" charset="0"/>
                <a:cs typeface="Times New Roman" pitchFamily="18" charset="0"/>
              </a:rPr>
              <a:t>–</a:t>
            </a:r>
          </a:p>
          <a:p>
            <a:pPr lvl="1" algn="just">
              <a:buFont typeface="Wingdings" pitchFamily="2" charset="2"/>
              <a:buChar char="§"/>
            </a:pPr>
            <a:r>
              <a:rPr lang="en-IN" sz="1600" dirty="0" smtClean="0">
                <a:latin typeface="Times New Roman" pitchFamily="18" charset="0"/>
                <a:cs typeface="Times New Roman" pitchFamily="18" charset="0"/>
              </a:rPr>
              <a:t>The </a:t>
            </a:r>
            <a:r>
              <a:rPr lang="en-IN" sz="1600" dirty="0">
                <a:latin typeface="Times New Roman" pitchFamily="18" charset="0"/>
                <a:cs typeface="Times New Roman" pitchFamily="18" charset="0"/>
              </a:rPr>
              <a:t>concept of reduction of particle size of metals is clearly discussed in </a:t>
            </a:r>
            <a:r>
              <a:rPr lang="en-IN" sz="1600" i="1" dirty="0" err="1">
                <a:latin typeface="Times New Roman" pitchFamily="18" charset="0"/>
                <a:cs typeface="Times New Roman" pitchFamily="18" charset="0"/>
              </a:rPr>
              <a:t>Caraka</a:t>
            </a:r>
            <a:r>
              <a:rPr lang="en-IN" sz="1600" i="1" dirty="0">
                <a:latin typeface="Times New Roman" pitchFamily="18" charset="0"/>
                <a:cs typeface="Times New Roman" pitchFamily="18" charset="0"/>
              </a:rPr>
              <a:t> </a:t>
            </a:r>
            <a:r>
              <a:rPr lang="en-IN" sz="1600" i="1" dirty="0" err="1">
                <a:latin typeface="Times New Roman" pitchFamily="18" charset="0"/>
                <a:cs typeface="Times New Roman" pitchFamily="18" charset="0"/>
              </a:rPr>
              <a:t>Saṁhitā</a:t>
            </a:r>
            <a:r>
              <a:rPr lang="en-IN" sz="1600" dirty="0">
                <a:latin typeface="Times New Roman" pitchFamily="18" charset="0"/>
                <a:cs typeface="Times New Roman" pitchFamily="18" charset="0"/>
              </a:rPr>
              <a:t>. Extreme reduction of particle size is now termed as nanotechnology. Nanotechnology and </a:t>
            </a:r>
            <a:r>
              <a:rPr lang="en-IN" sz="1600" dirty="0" err="1">
                <a:latin typeface="Times New Roman" pitchFamily="18" charset="0"/>
                <a:cs typeface="Times New Roman" pitchFamily="18" charset="0"/>
              </a:rPr>
              <a:t>nano</a:t>
            </a:r>
            <a:r>
              <a:rPr lang="en-IN" sz="1600" dirty="0">
                <a:latin typeface="Times New Roman" pitchFamily="18" charset="0"/>
                <a:cs typeface="Times New Roman" pitchFamily="18" charset="0"/>
              </a:rPr>
              <a:t> science is the study and use of structures between 1 and 100 nanometre size. The ‘</a:t>
            </a:r>
            <a:r>
              <a:rPr lang="en-IN" sz="1600" dirty="0" err="1">
                <a:latin typeface="Times New Roman" pitchFamily="18" charset="0"/>
                <a:cs typeface="Times New Roman" pitchFamily="18" charset="0"/>
              </a:rPr>
              <a:t>nanoscale</a:t>
            </a:r>
            <a:r>
              <a:rPr lang="en-IN" sz="1600" dirty="0">
                <a:latin typeface="Times New Roman" pitchFamily="18" charset="0"/>
                <a:cs typeface="Times New Roman" pitchFamily="18" charset="0"/>
              </a:rPr>
              <a:t>’ is typically measured in nanometres, i.e., billionths of a metre. </a:t>
            </a:r>
          </a:p>
          <a:p>
            <a:pPr marL="377825" lvl="1" algn="just">
              <a:buFont typeface="Wingdings" pitchFamily="2" charset="2"/>
              <a:buChar char="Ø"/>
            </a:pPr>
            <a:r>
              <a:rPr lang="en-IN" sz="1600" b="1" dirty="0" smtClean="0">
                <a:latin typeface="Times New Roman" pitchFamily="18" charset="0"/>
                <a:cs typeface="Times New Roman" pitchFamily="18" charset="0"/>
              </a:rPr>
              <a:t>Metallurgy in India</a:t>
            </a:r>
          </a:p>
          <a:p>
            <a:pPr marL="835025" lvl="2" indent="-285750" algn="just">
              <a:buFont typeface="Wingdings" pitchFamily="2" charset="2"/>
              <a:buChar char="§"/>
            </a:pPr>
            <a:r>
              <a:rPr lang="en-IN" sz="1600" dirty="0">
                <a:latin typeface="Times New Roman" pitchFamily="18" charset="0"/>
                <a:cs typeface="Times New Roman" pitchFamily="18" charset="0"/>
              </a:rPr>
              <a:t>For over 7000 years, India has had a high tradition </a:t>
            </a:r>
            <a:r>
              <a:rPr lang="en-IN" sz="1600" dirty="0" smtClean="0">
                <a:latin typeface="Times New Roman" pitchFamily="18" charset="0"/>
                <a:cs typeface="Times New Roman" pitchFamily="18" charset="0"/>
              </a:rPr>
              <a:t>of metallurgical </a:t>
            </a:r>
            <a:r>
              <a:rPr lang="en-IN" sz="1600" dirty="0">
                <a:latin typeface="Times New Roman" pitchFamily="18" charset="0"/>
                <a:cs typeface="Times New Roman" pitchFamily="18" charset="0"/>
              </a:rPr>
              <a:t>skills. The two important sources for </a:t>
            </a:r>
            <a:r>
              <a:rPr lang="en-IN" sz="1600" dirty="0" smtClean="0">
                <a:latin typeface="Times New Roman" pitchFamily="18" charset="0"/>
                <a:cs typeface="Times New Roman" pitchFamily="18" charset="0"/>
              </a:rPr>
              <a:t>the history </a:t>
            </a:r>
            <a:r>
              <a:rPr lang="en-IN" sz="1600" dirty="0">
                <a:latin typeface="Times New Roman" pitchFamily="18" charset="0"/>
                <a:cs typeface="Times New Roman" pitchFamily="18" charset="0"/>
              </a:rPr>
              <a:t>of Indian metallurgy are archaeological </a:t>
            </a:r>
            <a:r>
              <a:rPr lang="en-IN" sz="1600" dirty="0" smtClean="0">
                <a:latin typeface="Times New Roman" pitchFamily="18" charset="0"/>
                <a:cs typeface="Times New Roman" pitchFamily="18" charset="0"/>
              </a:rPr>
              <a:t>excavations and </a:t>
            </a:r>
            <a:r>
              <a:rPr lang="en-IN" sz="1600" dirty="0">
                <a:latin typeface="Times New Roman" pitchFamily="18" charset="0"/>
                <a:cs typeface="Times New Roman" pitchFamily="18" charset="0"/>
              </a:rPr>
              <a:t>literary evidences. The first evidence of metal in </a:t>
            </a:r>
            <a:r>
              <a:rPr lang="en-IN" sz="1600" dirty="0" smtClean="0">
                <a:latin typeface="Times New Roman" pitchFamily="18" charset="0"/>
                <a:cs typeface="Times New Roman" pitchFamily="18" charset="0"/>
              </a:rPr>
              <a:t>Indian subcontinent </a:t>
            </a:r>
            <a:r>
              <a:rPr lang="en-IN" sz="1600" dirty="0">
                <a:latin typeface="Times New Roman" pitchFamily="18" charset="0"/>
                <a:cs typeface="Times New Roman" pitchFamily="18" charset="0"/>
              </a:rPr>
              <a:t>comes from </a:t>
            </a:r>
            <a:r>
              <a:rPr lang="en-IN" sz="1600" dirty="0" err="1">
                <a:latin typeface="Times New Roman" pitchFamily="18" charset="0"/>
                <a:cs typeface="Times New Roman" pitchFamily="18" charset="0"/>
              </a:rPr>
              <a:t>Mehrgarh</a:t>
            </a:r>
            <a:r>
              <a:rPr lang="en-IN" sz="1600" dirty="0">
                <a:latin typeface="Times New Roman" pitchFamily="18" charset="0"/>
                <a:cs typeface="Times New Roman" pitchFamily="18" charset="0"/>
              </a:rPr>
              <a:t> in Baluchistan, </a:t>
            </a:r>
            <a:r>
              <a:rPr lang="en-IN" sz="1600" dirty="0" smtClean="0">
                <a:latin typeface="Times New Roman" pitchFamily="18" charset="0"/>
                <a:cs typeface="Times New Roman" pitchFamily="18" charset="0"/>
              </a:rPr>
              <a:t>where a </a:t>
            </a:r>
            <a:r>
              <a:rPr lang="en-IN" sz="1600" dirty="0">
                <a:latin typeface="Times New Roman" pitchFamily="18" charset="0"/>
                <a:cs typeface="Times New Roman" pitchFamily="18" charset="0"/>
              </a:rPr>
              <a:t>small copper bead was dated to about 6000 B.C.E.</a:t>
            </a: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94</a:t>
            </a:fld>
            <a:endParaRPr lang="en"/>
          </a:p>
        </p:txBody>
      </p:sp>
    </p:spTree>
    <p:extLst>
      <p:ext uri="{BB962C8B-B14F-4D97-AF65-F5344CB8AC3E}">
        <p14:creationId xmlns:p14="http://schemas.microsoft.com/office/powerpoint/2010/main" xmlns="" val="307310709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5337" y="793465"/>
            <a:ext cx="7475855" cy="369332"/>
          </a:xfrm>
        </p:spPr>
        <p:txBody>
          <a:bodyPr>
            <a:normAutofit fontScale="90000"/>
          </a:bodyPr>
          <a:lstStyle/>
          <a:p>
            <a:r>
              <a:rPr lang="en-US" sz="2400" dirty="0" smtClean="0">
                <a:solidFill>
                  <a:srgbClr val="FF0000"/>
                </a:solidFill>
                <a:latin typeface="Times New Roman" pitchFamily="18" charset="0"/>
                <a:cs typeface="Times New Roman" pitchFamily="18" charset="0"/>
              </a:rPr>
              <a:t>Astronomy</a:t>
            </a:r>
            <a:endParaRPr lang="en-US" dirty="0">
              <a:solidFill>
                <a:srgbClr val="FF0000"/>
              </a:solidFill>
            </a:endParaRPr>
          </a:p>
        </p:txBody>
      </p:sp>
      <p:sp>
        <p:nvSpPr>
          <p:cNvPr id="3" name="Text Placeholder 2"/>
          <p:cNvSpPr>
            <a:spLocks noGrp="1"/>
          </p:cNvSpPr>
          <p:nvPr>
            <p:ph type="body" idx="1"/>
          </p:nvPr>
        </p:nvSpPr>
        <p:spPr>
          <a:xfrm>
            <a:off x="0" y="1169582"/>
            <a:ext cx="9144000" cy="3266688"/>
          </a:xfrm>
        </p:spPr>
        <p:txBody>
          <a:bodyPr>
            <a:noAutofit/>
          </a:bodyPr>
          <a:lstStyle/>
          <a:p>
            <a:pPr algn="just"/>
            <a:r>
              <a:rPr lang="en-US" sz="1600" dirty="0" smtClean="0">
                <a:latin typeface="Times New Roman" pitchFamily="18" charset="0"/>
                <a:cs typeface="Times New Roman" pitchFamily="18" charset="0"/>
              </a:rPr>
              <a:t>The intellectual achievements of ancient India lay scattered across several fields of study texts ranging from the Vedas and the Upanishads to a whole range of scriptural scientific and artistic sources.</a:t>
            </a:r>
          </a:p>
          <a:p>
            <a:pPr algn="just"/>
            <a:r>
              <a:rPr lang="en-US" sz="1600" dirty="0" smtClean="0">
                <a:latin typeface="Times New Roman" pitchFamily="18" charset="0"/>
                <a:cs typeface="Times New Roman" pitchFamily="18" charset="0"/>
              </a:rPr>
              <a:t> In ancient India, the development of knowledge in scientific disciplines like Astronomy, arithmetic, algebra, medicine, chemistry, biology were the results of meticulously accurate observations of natural phenomena.</a:t>
            </a:r>
          </a:p>
          <a:p>
            <a:pPr algn="just"/>
            <a:r>
              <a:rPr lang="en-US" sz="1600" dirty="0" smtClean="0">
                <a:latin typeface="Times New Roman" pitchFamily="18" charset="0"/>
                <a:cs typeface="Times New Roman" pitchFamily="18" charset="0"/>
              </a:rPr>
              <a:t> The contribution of ancient India in this field was not well documented but it is known to many prominent astronomers and physicists in the world. India stood in the highest position in the Vedic period</a:t>
            </a:r>
          </a:p>
          <a:p>
            <a:pPr algn="just"/>
            <a:r>
              <a:rPr lang="en-US" sz="1600" dirty="0" smtClean="0">
                <a:latin typeface="Times New Roman" pitchFamily="18" charset="0"/>
                <a:cs typeface="Times New Roman" pitchFamily="18" charset="0"/>
              </a:rPr>
              <a:t>The knowledge of Astronomy is found mostly in Sanskrit in the shape of </a:t>
            </a:r>
            <a:r>
              <a:rPr lang="en-US" sz="1600" dirty="0" err="1" smtClean="0">
                <a:latin typeface="Times New Roman" pitchFamily="18" charset="0"/>
                <a:cs typeface="Times New Roman" pitchFamily="18" charset="0"/>
              </a:rPr>
              <a:t>Shloka</a:t>
            </a:r>
            <a:r>
              <a:rPr lang="en-US" sz="1600" dirty="0" smtClean="0">
                <a:latin typeface="Times New Roman" pitchFamily="18" charset="0"/>
                <a:cs typeface="Times New Roman" pitchFamily="18" charset="0"/>
              </a:rPr>
              <a:t> in Vedas, Vishnu </a:t>
            </a:r>
            <a:r>
              <a:rPr lang="en-US" sz="1600" dirty="0" err="1" smtClean="0">
                <a:latin typeface="Times New Roman" pitchFamily="18" charset="0"/>
                <a:cs typeface="Times New Roman" pitchFamily="18" charset="0"/>
              </a:rPr>
              <a:t>Purana</a:t>
            </a:r>
            <a:r>
              <a:rPr lang="en-US" sz="1600" dirty="0" smtClean="0">
                <a:latin typeface="Times New Roman" pitchFamily="18" charset="0"/>
                <a:cs typeface="Times New Roman" pitchFamily="18" charset="0"/>
              </a:rPr>
              <a:t>, Ramayana, Mahabharata, </a:t>
            </a:r>
            <a:r>
              <a:rPr lang="en-US" sz="1600" dirty="0" err="1" smtClean="0">
                <a:latin typeface="Times New Roman" pitchFamily="18" charset="0"/>
                <a:cs typeface="Times New Roman" pitchFamily="18" charset="0"/>
              </a:rPr>
              <a:t>Srimad</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Bhagavad</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Gita</a:t>
            </a:r>
            <a:r>
              <a:rPr lang="en-US" sz="1600" dirty="0" smtClean="0">
                <a:latin typeface="Times New Roman" pitchFamily="18" charset="0"/>
                <a:cs typeface="Times New Roman" pitchFamily="18" charset="0"/>
              </a:rPr>
              <a:t>, and so many epics. </a:t>
            </a:r>
          </a:p>
          <a:p>
            <a:pPr algn="just"/>
            <a:r>
              <a:rPr lang="en-US" sz="1600" dirty="0" smtClean="0">
                <a:latin typeface="Times New Roman" pitchFamily="18" charset="0"/>
                <a:cs typeface="Times New Roman" pitchFamily="18" charset="0"/>
              </a:rPr>
              <a:t>In India, all scientific information is imbibed in routine life by explaining them through mythological Stories. </a:t>
            </a:r>
          </a:p>
          <a:p>
            <a:pPr algn="just"/>
            <a:r>
              <a:rPr lang="en-US" sz="1600" dirty="0" smtClean="0">
                <a:latin typeface="Times New Roman" pitchFamily="18" charset="0"/>
                <a:cs typeface="Times New Roman" pitchFamily="18" charset="0"/>
              </a:rPr>
              <a:t>Through tradition or custom, all scientific truths are brought to the stage of implementation in day-to-day life. During the period 2500 BCE and 500 CE, the Astronomy of ancient India formed several treatises in India. </a:t>
            </a:r>
          </a:p>
          <a:p>
            <a:pPr algn="just"/>
            <a:r>
              <a:rPr lang="en-US" sz="1600" dirty="0" smtClean="0">
                <a:latin typeface="Times New Roman" pitchFamily="18" charset="0"/>
                <a:cs typeface="Times New Roman" pitchFamily="18" charset="0"/>
              </a:rPr>
              <a:t>The different applications of Astronomy are observed in Rig Veda written in 2000 BCE in India.</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95</a:t>
            </a:fld>
            <a:endParaRPr lang="en"/>
          </a:p>
        </p:txBody>
      </p:sp>
    </p:spTree>
    <p:extLst>
      <p:ext uri="{BB962C8B-B14F-4D97-AF65-F5344CB8AC3E}">
        <p14:creationId xmlns:p14="http://schemas.microsoft.com/office/powerpoint/2010/main" xmlns="" val="198865579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6065" y="886490"/>
            <a:ext cx="8534400" cy="3657600"/>
          </a:xfrm>
        </p:spPr>
        <p:txBody>
          <a:bodyPr>
            <a:normAutofit lnSpcReduction="10000"/>
          </a:bodyPr>
          <a:lstStyle/>
          <a:p>
            <a:pPr algn="just"/>
            <a:r>
              <a:rPr lang="en-US" sz="1600" dirty="0" smtClean="0">
                <a:latin typeface="Times New Roman" pitchFamily="18" charset="0"/>
                <a:cs typeface="Times New Roman" pitchFamily="18" charset="0"/>
              </a:rPr>
              <a:t>Astronomy was linked with Astrology in ancient India in the forecasting of horoscopes.</a:t>
            </a:r>
          </a:p>
          <a:p>
            <a:pPr algn="just"/>
            <a:r>
              <a:rPr lang="en-US" sz="1600" dirty="0" smtClean="0">
                <a:latin typeface="Times New Roman" pitchFamily="18" charset="0"/>
                <a:cs typeface="Times New Roman" pitchFamily="18" charset="0"/>
              </a:rPr>
              <a:t> It is still continuing today. </a:t>
            </a:r>
          </a:p>
          <a:p>
            <a:pPr algn="just"/>
            <a:r>
              <a:rPr lang="en-US" sz="1600" dirty="0" smtClean="0">
                <a:latin typeface="Times New Roman" pitchFamily="18" charset="0"/>
                <a:cs typeface="Times New Roman" pitchFamily="18" charset="0"/>
              </a:rPr>
              <a:t>The Astronomy and the Astrology of India were based upon sidereal calculations. Astronomical principles were applied (</a:t>
            </a:r>
            <a:r>
              <a:rPr lang="en-US" sz="1600" dirty="0" err="1" smtClean="0">
                <a:latin typeface="Times New Roman" pitchFamily="18" charset="0"/>
                <a:cs typeface="Times New Roman" pitchFamily="18" charset="0"/>
              </a:rPr>
              <a:t>i</a:t>
            </a:r>
            <a:r>
              <a:rPr lang="en-US" sz="1600" dirty="0" smtClean="0">
                <a:latin typeface="Times New Roman" pitchFamily="18" charset="0"/>
                <a:cs typeface="Times New Roman" pitchFamily="18" charset="0"/>
              </a:rPr>
              <a:t>) to calculate the occurrences of eclipses, (ii) to determine the Earth's circumference, (iii) to explain the sun as a star, and the number of planets in the solar system Astronomy was linked with Astrology in ancient India in the forecasting of horoscopes.</a:t>
            </a:r>
          </a:p>
          <a:p>
            <a:pPr algn="just"/>
            <a:r>
              <a:rPr lang="en-US" sz="1600" dirty="0" smtClean="0">
                <a:latin typeface="Times New Roman" pitchFamily="18" charset="0"/>
                <a:cs typeface="Times New Roman" pitchFamily="18" charset="0"/>
              </a:rPr>
              <a:t> It is still continuing today. The Astronomy and the Astrology of India were based upon sidereal calculations.</a:t>
            </a:r>
          </a:p>
          <a:p>
            <a:pPr algn="just"/>
            <a:r>
              <a:rPr lang="en-US" sz="1600" dirty="0" smtClean="0">
                <a:latin typeface="Times New Roman" pitchFamily="18" charset="0"/>
                <a:cs typeface="Times New Roman" pitchFamily="18" charset="0"/>
              </a:rPr>
              <a:t> Astronomical principles were applied (</a:t>
            </a:r>
            <a:r>
              <a:rPr lang="en-US" sz="1600" dirty="0" err="1" smtClean="0">
                <a:latin typeface="Times New Roman" pitchFamily="18" charset="0"/>
                <a:cs typeface="Times New Roman" pitchFamily="18" charset="0"/>
              </a:rPr>
              <a:t>i</a:t>
            </a:r>
            <a:r>
              <a:rPr lang="en-US" sz="1600" dirty="0" smtClean="0">
                <a:latin typeface="Times New Roman" pitchFamily="18" charset="0"/>
                <a:cs typeface="Times New Roman" pitchFamily="18" charset="0"/>
              </a:rPr>
              <a:t>) to calculate the occurrences of eclipses, (ii) to determine the Earth's circumference, (iii) to explain the sun as a star, and the number of planets in the solar system. </a:t>
            </a:r>
          </a:p>
          <a:p>
            <a:pPr algn="just"/>
            <a:r>
              <a:rPr lang="en-US" sz="1600" dirty="0" smtClean="0">
                <a:latin typeface="Times New Roman" pitchFamily="18" charset="0"/>
                <a:cs typeface="Times New Roman" pitchFamily="18" charset="0"/>
              </a:rPr>
              <a:t>The word </a:t>
            </a:r>
            <a:r>
              <a:rPr lang="en-US" sz="1600" dirty="0" err="1" smtClean="0">
                <a:latin typeface="Times New Roman" pitchFamily="18" charset="0"/>
                <a:cs typeface="Times New Roman" pitchFamily="18" charset="0"/>
              </a:rPr>
              <a:t>Khagola</a:t>
            </a:r>
            <a:r>
              <a:rPr lang="en-US" sz="1600" dirty="0" smtClean="0">
                <a:latin typeface="Times New Roman" pitchFamily="18" charset="0"/>
                <a:cs typeface="Times New Roman" pitchFamily="18" charset="0"/>
              </a:rPr>
              <a:t> perhaps was derived from the famous astronomical observatory of the </a:t>
            </a:r>
            <a:r>
              <a:rPr lang="en-US" sz="1600" dirty="0" err="1" smtClean="0">
                <a:latin typeface="Times New Roman" pitchFamily="18" charset="0"/>
                <a:cs typeface="Times New Roman" pitchFamily="18" charset="0"/>
              </a:rPr>
              <a:t>Nalanda</a:t>
            </a:r>
            <a:r>
              <a:rPr lang="en-US" sz="1600" dirty="0" smtClean="0">
                <a:latin typeface="Times New Roman" pitchFamily="18" charset="0"/>
                <a:cs typeface="Times New Roman" pitchFamily="18" charset="0"/>
              </a:rPr>
              <a:t> University at </a:t>
            </a:r>
            <a:r>
              <a:rPr lang="en-US" sz="1600" dirty="0" err="1" smtClean="0">
                <a:latin typeface="Times New Roman" pitchFamily="18" charset="0"/>
                <a:cs typeface="Times New Roman" pitchFamily="18" charset="0"/>
              </a:rPr>
              <a:t>Khagola</a:t>
            </a:r>
            <a:r>
              <a:rPr lang="en-US" sz="1600" dirty="0" smtClean="0">
                <a:latin typeface="Times New Roman" pitchFamily="18" charset="0"/>
                <a:cs typeface="Times New Roman" pitchFamily="18" charset="0"/>
              </a:rPr>
              <a:t>, where the famous Indian astronomer, </a:t>
            </a:r>
            <a:r>
              <a:rPr lang="en-US" sz="1600" dirty="0" err="1" smtClean="0">
                <a:latin typeface="Times New Roman" pitchFamily="18" charset="0"/>
                <a:cs typeface="Times New Roman" pitchFamily="18" charset="0"/>
              </a:rPr>
              <a:t>Aryabhatta</a:t>
            </a:r>
            <a:r>
              <a:rPr lang="en-US" sz="1600" dirty="0" smtClean="0">
                <a:latin typeface="Times New Roman" pitchFamily="18" charset="0"/>
                <a:cs typeface="Times New Roman" pitchFamily="18" charset="0"/>
              </a:rPr>
              <a:t> studied and extended the subject in the 6th century.</a:t>
            </a:r>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96</a:t>
            </a:fld>
            <a:endParaRPr lang="en"/>
          </a:p>
        </p:txBody>
      </p:sp>
    </p:spTree>
    <p:extLst>
      <p:ext uri="{BB962C8B-B14F-4D97-AF65-F5344CB8AC3E}">
        <p14:creationId xmlns:p14="http://schemas.microsoft.com/office/powerpoint/2010/main" xmlns="" val="36613840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488" y="471792"/>
            <a:ext cx="8229600" cy="857250"/>
          </a:xfrm>
        </p:spPr>
        <p:txBody>
          <a:bodyPr>
            <a:normAutofit/>
          </a:bodyPr>
          <a:lstStyle/>
          <a:p>
            <a:r>
              <a:rPr lang="en-US" sz="2000" dirty="0" smtClean="0">
                <a:solidFill>
                  <a:srgbClr val="FF0000"/>
                </a:solidFill>
                <a:latin typeface="Times New Roman" pitchFamily="18" charset="0"/>
                <a:cs typeface="Times New Roman" pitchFamily="18" charset="0"/>
              </a:rPr>
              <a:t>ASTROLOGY</a:t>
            </a:r>
            <a:endParaRPr lang="en-US" sz="2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55181" y="1400839"/>
            <a:ext cx="8591107" cy="3742661"/>
          </a:xfrm>
        </p:spPr>
        <p:txBody>
          <a:bodyPr>
            <a:normAutofit/>
          </a:bodyPr>
          <a:lstStyle/>
          <a:p>
            <a:r>
              <a:rPr lang="en-US" sz="1600" dirty="0" smtClean="0">
                <a:latin typeface="Times New Roman" pitchFamily="18" charset="0"/>
                <a:cs typeface="Times New Roman" pitchFamily="18" charset="0"/>
              </a:rPr>
              <a:t>In India, astrology, </a:t>
            </a:r>
            <a:r>
              <a:rPr lang="en-US" sz="1600" i="1" dirty="0" err="1" smtClean="0">
                <a:latin typeface="Times New Roman" pitchFamily="18" charset="0"/>
                <a:cs typeface="Times New Roman" pitchFamily="18" charset="0"/>
              </a:rPr>
              <a:t>Jyotiṣa</a:t>
            </a:r>
            <a:r>
              <a:rPr lang="en-US" sz="1600" dirty="0" smtClean="0">
                <a:latin typeface="Times New Roman" pitchFamily="18" charset="0"/>
                <a:cs typeface="Times New Roman" pitchFamily="18" charset="0"/>
              </a:rPr>
              <a:t>, is defined as </a:t>
            </a:r>
            <a:r>
              <a:rPr lang="en-US" sz="1600" i="1" dirty="0" err="1" smtClean="0">
                <a:latin typeface="Times New Roman" pitchFamily="18" charset="0"/>
                <a:cs typeface="Times New Roman" pitchFamily="18" charset="0"/>
              </a:rPr>
              <a:t>Jyotiṣam</a:t>
            </a:r>
            <a:r>
              <a:rPr lang="en-US" sz="1600" i="1" dirty="0" smtClean="0">
                <a:latin typeface="Times New Roman" pitchFamily="18" charset="0"/>
                <a:cs typeface="Times New Roman" pitchFamily="18" charset="0"/>
              </a:rPr>
              <a:t> </a:t>
            </a:r>
            <a:r>
              <a:rPr lang="en-US" sz="1600" i="1" dirty="0" err="1" smtClean="0">
                <a:latin typeface="Times New Roman" pitchFamily="18" charset="0"/>
                <a:cs typeface="Times New Roman" pitchFamily="18" charset="0"/>
              </a:rPr>
              <a:t>sūryādi</a:t>
            </a:r>
            <a:r>
              <a:rPr lang="en-US" sz="1600" i="1" dirty="0" smtClean="0">
                <a:latin typeface="Times New Roman" pitchFamily="18" charset="0"/>
                <a:cs typeface="Times New Roman" pitchFamily="18" charset="0"/>
              </a:rPr>
              <a:t> </a:t>
            </a:r>
            <a:r>
              <a:rPr lang="en-US" sz="1600" i="1" dirty="0" err="1" smtClean="0">
                <a:latin typeface="Times New Roman" pitchFamily="18" charset="0"/>
                <a:cs typeface="Times New Roman" pitchFamily="18" charset="0"/>
              </a:rPr>
              <a:t>grahāṇām</a:t>
            </a:r>
            <a:r>
              <a:rPr lang="en-US" sz="1600" i="1" dirty="0" smtClean="0">
                <a:latin typeface="Times New Roman" pitchFamily="18" charset="0"/>
                <a:cs typeface="Times New Roman" pitchFamily="18" charset="0"/>
              </a:rPr>
              <a:t> </a:t>
            </a:r>
            <a:r>
              <a:rPr lang="en-US" sz="1600" i="1" dirty="0" err="1" smtClean="0">
                <a:latin typeface="Times New Roman" pitchFamily="18" charset="0"/>
                <a:cs typeface="Times New Roman" pitchFamily="18" charset="0"/>
              </a:rPr>
              <a:t>bodhakamśāstram</a:t>
            </a:r>
            <a:r>
              <a:rPr lang="en-US" sz="1600" dirty="0" smtClean="0">
                <a:latin typeface="Times New Roman" pitchFamily="18" charset="0"/>
                <a:cs typeface="Times New Roman" pitchFamily="18" charset="0"/>
              </a:rPr>
              <a:t>, the system which explains the influences of the sun, moon, and planets.</a:t>
            </a:r>
          </a:p>
          <a:p>
            <a:r>
              <a:rPr lang="en-US" sz="1600" dirty="0" smtClean="0">
                <a:latin typeface="Times New Roman" pitchFamily="18" charset="0"/>
                <a:cs typeface="Times New Roman" pitchFamily="18" charset="0"/>
              </a:rPr>
              <a:t>Indian astrology came explicitly to light around 1200 BCE, when the monk </a:t>
            </a:r>
            <a:r>
              <a:rPr lang="en-US" sz="1600" dirty="0" err="1" smtClean="0">
                <a:latin typeface="Times New Roman" pitchFamily="18" charset="0"/>
                <a:cs typeface="Times New Roman" pitchFamily="18" charset="0"/>
              </a:rPr>
              <a:t>Lagadha</a:t>
            </a:r>
            <a:r>
              <a:rPr lang="en-US" sz="1600" dirty="0" smtClean="0">
                <a:latin typeface="Times New Roman" pitchFamily="18" charset="0"/>
                <a:cs typeface="Times New Roman" pitchFamily="18" charset="0"/>
              </a:rPr>
              <a:t> compiled the </a:t>
            </a:r>
            <a:r>
              <a:rPr lang="en-US" sz="1600" i="1" dirty="0" err="1" smtClean="0">
                <a:latin typeface="Times New Roman" pitchFamily="18" charset="0"/>
                <a:cs typeface="Times New Roman" pitchFamily="18" charset="0"/>
              </a:rPr>
              <a:t>Vedānga‐Jyotiṣa</a:t>
            </a:r>
            <a:r>
              <a:rPr lang="en-US" sz="1600" dirty="0" smtClean="0">
                <a:latin typeface="Times New Roman" pitchFamily="18" charset="0"/>
                <a:cs typeface="Times New Roman" pitchFamily="18" charset="0"/>
              </a:rPr>
              <a:t> on the basis of </a:t>
            </a:r>
            <a:r>
              <a:rPr lang="en-US" sz="1600" i="1" dirty="0" smtClean="0">
                <a:latin typeface="Times New Roman" pitchFamily="18" charset="0"/>
                <a:cs typeface="Times New Roman" pitchFamily="18" charset="0"/>
              </a:rPr>
              <a:t>Vedas</a:t>
            </a:r>
            <a:r>
              <a:rPr lang="en-US" sz="1600" dirty="0" smtClean="0">
                <a:latin typeface="Times New Roman" pitchFamily="18" charset="0"/>
                <a:cs typeface="Times New Roman" pitchFamily="18" charset="0"/>
              </a:rPr>
              <a:t>, in which lunar and solar months are described, with their adjustment by </a:t>
            </a:r>
            <a:r>
              <a:rPr lang="en-US" sz="1600" i="1" dirty="0" err="1" smtClean="0">
                <a:latin typeface="Times New Roman" pitchFamily="18" charset="0"/>
                <a:cs typeface="Times New Roman" pitchFamily="18" charset="0"/>
              </a:rPr>
              <a:t>Adhimāsa</a:t>
            </a:r>
            <a:r>
              <a:rPr lang="en-US" sz="1600" dirty="0" smtClean="0">
                <a:latin typeface="Times New Roman" pitchFamily="18" charset="0"/>
                <a:cs typeface="Times New Roman" pitchFamily="18" charset="0"/>
              </a:rPr>
              <a:t> (lunar leap month). </a:t>
            </a:r>
            <a:r>
              <a:rPr lang="en-US" sz="1600" i="1" dirty="0" err="1" smtClean="0">
                <a:latin typeface="Times New Roman" pitchFamily="18" charset="0"/>
                <a:cs typeface="Times New Roman" pitchFamily="18" charset="0"/>
              </a:rPr>
              <a:t>ṛtus</a:t>
            </a:r>
            <a:r>
              <a:rPr lang="en-US" sz="1600" dirty="0" smtClean="0">
                <a:latin typeface="Times New Roman" pitchFamily="18" charset="0"/>
                <a:cs typeface="Times New Roman" pitchFamily="18" charset="0"/>
              </a:rPr>
              <a:t> (seasons), years, and </a:t>
            </a:r>
            <a:r>
              <a:rPr lang="en-US" sz="1600" i="1" dirty="0" err="1" smtClean="0">
                <a:latin typeface="Times New Roman" pitchFamily="18" charset="0"/>
                <a:cs typeface="Times New Roman" pitchFamily="18" charset="0"/>
              </a:rPr>
              <a:t>yugas</a:t>
            </a:r>
            <a:r>
              <a:rPr lang="en-US" sz="1600" dirty="0" smtClean="0">
                <a:latin typeface="Times New Roman" pitchFamily="18" charset="0"/>
                <a:cs typeface="Times New Roman" pitchFamily="18" charset="0"/>
              </a:rPr>
              <a:t> (eras) are also described. Twenty‐seven constellations, eclipses, seven planets, and twelve signs of the zodiac were also known at that time.</a:t>
            </a:r>
          </a:p>
          <a:p>
            <a:r>
              <a:rPr lang="en-US" sz="1600" dirty="0" smtClean="0">
                <a:latin typeface="Times New Roman" pitchFamily="18" charset="0"/>
                <a:cs typeface="Times New Roman" pitchFamily="18" charset="0"/>
              </a:rPr>
              <a:t>In the period from 500 BCE to the beginning of the Christian era some texts were written on the subject of astrology. Nineteen famous sages composed their </a:t>
            </a:r>
            <a:r>
              <a:rPr lang="en-US" sz="1600" i="1" dirty="0" err="1" smtClean="0">
                <a:latin typeface="Times New Roman" pitchFamily="18" charset="0"/>
                <a:cs typeface="Times New Roman" pitchFamily="18" charset="0"/>
              </a:rPr>
              <a:t>Siddhāntas</a:t>
            </a:r>
            <a:r>
              <a:rPr lang="en-US" sz="1600" dirty="0" smtClean="0">
                <a:latin typeface="Times New Roman" pitchFamily="18" charset="0"/>
                <a:cs typeface="Times New Roman" pitchFamily="18" charset="0"/>
              </a:rPr>
              <a:t> (texts). </a:t>
            </a:r>
            <a:r>
              <a:rPr lang="en-US" sz="1600" i="1" dirty="0" err="1" smtClean="0">
                <a:latin typeface="Times New Roman" pitchFamily="18" charset="0"/>
                <a:cs typeface="Times New Roman" pitchFamily="18" charset="0"/>
              </a:rPr>
              <a:t>Candra‐prajnapti</a:t>
            </a:r>
            <a:r>
              <a:rPr lang="en-US" sz="1600" dirty="0" smtClean="0">
                <a:latin typeface="Times New Roman" pitchFamily="18" charset="0"/>
                <a:cs typeface="Times New Roman" pitchFamily="18" charset="0"/>
              </a:rPr>
              <a:t>, </a:t>
            </a:r>
            <a:r>
              <a:rPr lang="en-US" sz="1600" i="1" dirty="0" err="1" smtClean="0">
                <a:latin typeface="Times New Roman" pitchFamily="18" charset="0"/>
                <a:cs typeface="Times New Roman" pitchFamily="18" charset="0"/>
              </a:rPr>
              <a:t>Sūrya‐prajnapti</a:t>
            </a:r>
            <a:r>
              <a:rPr lang="en-US" sz="1600" dirty="0" smtClean="0">
                <a:latin typeface="Times New Roman" pitchFamily="18" charset="0"/>
                <a:cs typeface="Times New Roman" pitchFamily="18" charset="0"/>
              </a:rPr>
              <a:t>, and </a:t>
            </a:r>
            <a:r>
              <a:rPr lang="en-US" sz="1600" i="1" dirty="0" err="1" smtClean="0">
                <a:latin typeface="Times New Roman" pitchFamily="18" charset="0"/>
                <a:cs typeface="Times New Roman" pitchFamily="18" charset="0"/>
              </a:rPr>
              <a:t>Jyotiṣakaraṇḍaka</a:t>
            </a:r>
            <a:r>
              <a:rPr lang="en-US" sz="1600" dirty="0" smtClean="0">
                <a:latin typeface="Times New Roman" pitchFamily="18" charset="0"/>
                <a:cs typeface="Times New Roman" pitchFamily="18" charset="0"/>
              </a:rPr>
              <a:t> were written. The </a:t>
            </a:r>
            <a:r>
              <a:rPr lang="en-US" sz="1600" i="1" dirty="0" err="1" smtClean="0">
                <a:latin typeface="Times New Roman" pitchFamily="18" charset="0"/>
                <a:cs typeface="Times New Roman" pitchFamily="18" charset="0"/>
              </a:rPr>
              <a:t>Sūryasiddhānta</a:t>
            </a:r>
            <a:r>
              <a:rPr lang="en-US" sz="1600" dirty="0" smtClean="0">
                <a:latin typeface="Times New Roman" pitchFamily="18" charset="0"/>
                <a:cs typeface="Times New Roman" pitchFamily="18" charset="0"/>
              </a:rPr>
              <a:t>, the ancient text of Indian astrology, was composed around 200 BCE.</a:t>
            </a:r>
          </a:p>
          <a:p>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97</a:t>
            </a:fld>
            <a:endParaRPr lang="en"/>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93135"/>
            <a:ext cx="9143999" cy="3934046"/>
          </a:xfrm>
        </p:spPr>
        <p:txBody>
          <a:bodyPr>
            <a:noAutofit/>
          </a:bodyPr>
          <a:lstStyle/>
          <a:p>
            <a:pPr algn="just"/>
            <a:r>
              <a:rPr lang="en-US" sz="1600" dirty="0" smtClean="0">
                <a:solidFill>
                  <a:srgbClr val="FF0000"/>
                </a:solidFill>
                <a:latin typeface="Times New Roman" pitchFamily="18" charset="0"/>
                <a:cs typeface="Times New Roman" pitchFamily="18" charset="0"/>
              </a:rPr>
              <a:t>Origins and Development:</a:t>
            </a:r>
          </a:p>
          <a:p>
            <a:pPr algn="just"/>
            <a:r>
              <a:rPr lang="en-US" sz="1600" b="1" dirty="0" smtClean="0">
                <a:latin typeface="Times New Roman" pitchFamily="18" charset="0"/>
                <a:cs typeface="Times New Roman" pitchFamily="18" charset="0"/>
              </a:rPr>
              <a:t>Vedic Roots:</a:t>
            </a:r>
            <a:r>
              <a:rPr lang="en-US" sz="1600" b="1"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Jyotish</a:t>
            </a:r>
            <a:r>
              <a:rPr lang="en-US" sz="1600" dirty="0" smtClean="0">
                <a:latin typeface="Times New Roman" pitchFamily="18" charset="0"/>
                <a:cs typeface="Times New Roman" pitchFamily="18" charset="0"/>
              </a:rPr>
              <a:t>, or Vedic astrology, is deeply rooted in the Vedas, the oldest scriptures of Hinduism, which date back to 1500-1200 BCE. </a:t>
            </a:r>
          </a:p>
          <a:p>
            <a:pPr algn="just"/>
            <a:r>
              <a:rPr lang="en-US" sz="1600" b="1" dirty="0" err="1" smtClean="0">
                <a:latin typeface="Times New Roman" pitchFamily="18" charset="0"/>
                <a:cs typeface="Times New Roman" pitchFamily="18" charset="0"/>
              </a:rPr>
              <a:t>Vedanga</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Jyotisha</a:t>
            </a:r>
            <a:r>
              <a:rPr lang="en-US" sz="1600" b="1" dirty="0" smtClean="0">
                <a:latin typeface="Times New Roman" pitchFamily="18" charset="0"/>
                <a:cs typeface="Times New Roman" pitchFamily="18" charset="0"/>
              </a:rPr>
              <a:t>:</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The </a:t>
            </a:r>
            <a:r>
              <a:rPr lang="en-US" sz="1600" dirty="0" err="1" smtClean="0">
                <a:latin typeface="Times New Roman" pitchFamily="18" charset="0"/>
                <a:cs typeface="Times New Roman" pitchFamily="18" charset="0"/>
              </a:rPr>
              <a:t>Vedanga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Jyotisha</a:t>
            </a:r>
            <a:r>
              <a:rPr lang="en-US" sz="1600" dirty="0" smtClean="0">
                <a:latin typeface="Times New Roman" pitchFamily="18" charset="0"/>
                <a:cs typeface="Times New Roman" pitchFamily="18" charset="0"/>
              </a:rPr>
              <a:t>, a text within the Vedas, provides rules for tracking the movements of the sun and moon, forming the foundation for astronomical calculations and understanding planetary motions. </a:t>
            </a:r>
          </a:p>
          <a:p>
            <a:pPr algn="just"/>
            <a:r>
              <a:rPr lang="en-US" sz="1600" b="1" dirty="0" smtClean="0">
                <a:latin typeface="Times New Roman" pitchFamily="18" charset="0"/>
                <a:cs typeface="Times New Roman" pitchFamily="18" charset="0"/>
              </a:rPr>
              <a:t>Hellenistic Influence:</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The interaction of Indian and Hellenistic cultures, particularly through the Greco-Bactrian and Indo-Greek Kingdoms, is believed to have influenced the development of </a:t>
            </a:r>
            <a:r>
              <a:rPr lang="en-US" sz="1600" dirty="0" err="1" smtClean="0">
                <a:latin typeface="Times New Roman" pitchFamily="18" charset="0"/>
                <a:cs typeface="Times New Roman" pitchFamily="18" charset="0"/>
              </a:rPr>
              <a:t>horoscopic</a:t>
            </a:r>
            <a:r>
              <a:rPr lang="en-US" sz="1600" dirty="0" smtClean="0">
                <a:latin typeface="Times New Roman" pitchFamily="18" charset="0"/>
                <a:cs typeface="Times New Roman" pitchFamily="18" charset="0"/>
              </a:rPr>
              <a:t> astrology in India. </a:t>
            </a:r>
          </a:p>
          <a:p>
            <a:pPr algn="just"/>
            <a:r>
              <a:rPr lang="en-US" sz="1600" b="1" dirty="0" smtClean="0">
                <a:latin typeface="Times New Roman" pitchFamily="18" charset="0"/>
                <a:cs typeface="Times New Roman" pitchFamily="18" charset="0"/>
              </a:rPr>
              <a:t>Key Texts:</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The </a:t>
            </a:r>
            <a:r>
              <a:rPr lang="en-US" sz="1600" dirty="0" err="1" smtClean="0">
                <a:latin typeface="Times New Roman" pitchFamily="18" charset="0"/>
                <a:cs typeface="Times New Roman" pitchFamily="18" charset="0"/>
              </a:rPr>
              <a:t>Brihat-Samhita</a:t>
            </a:r>
            <a:r>
              <a:rPr lang="en-US" sz="1600" dirty="0" smtClean="0">
                <a:latin typeface="Times New Roman" pitchFamily="18" charset="0"/>
                <a:cs typeface="Times New Roman" pitchFamily="18" charset="0"/>
              </a:rPr>
              <a:t>, a comprehensive treatise on various aspects of life, including astrology, and the </a:t>
            </a:r>
            <a:r>
              <a:rPr lang="en-US" sz="1600" dirty="0" err="1" smtClean="0">
                <a:latin typeface="Times New Roman" pitchFamily="18" charset="0"/>
                <a:cs typeface="Times New Roman" pitchFamily="18" charset="0"/>
              </a:rPr>
              <a:t>Brihat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Hora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Shastra</a:t>
            </a:r>
            <a:r>
              <a:rPr lang="en-US" sz="1600" dirty="0" smtClean="0">
                <a:latin typeface="Times New Roman" pitchFamily="18" charset="0"/>
                <a:cs typeface="Times New Roman" pitchFamily="18" charset="0"/>
              </a:rPr>
              <a:t>, which focuses on predictive astrology, are considered foundational texts. </a:t>
            </a:r>
          </a:p>
          <a:p>
            <a:pPr algn="just"/>
            <a:r>
              <a:rPr lang="en-US" sz="1600" b="1" dirty="0" err="1" smtClean="0">
                <a:latin typeface="Times New Roman" pitchFamily="18" charset="0"/>
                <a:cs typeface="Times New Roman" pitchFamily="18" charset="0"/>
              </a:rPr>
              <a:t>Panchasiddhantika</a:t>
            </a:r>
            <a:r>
              <a:rPr lang="en-US" sz="1600" b="1" dirty="0" smtClean="0">
                <a:latin typeface="Times New Roman" pitchFamily="18" charset="0"/>
                <a:cs typeface="Times New Roman" pitchFamily="18" charset="0"/>
              </a:rPr>
              <a:t>:</a:t>
            </a:r>
            <a:r>
              <a:rPr lang="en-US" sz="1600" b="1"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Varahamihira's</a:t>
            </a:r>
            <a:r>
              <a:rPr lang="en-US" sz="1600" dirty="0" smtClean="0">
                <a:latin typeface="Times New Roman" pitchFamily="18" charset="0"/>
                <a:cs typeface="Times New Roman" pitchFamily="18" charset="0"/>
              </a:rPr>
              <a:t> work, </a:t>
            </a:r>
            <a:r>
              <a:rPr lang="en-US" sz="1600" dirty="0" err="1" smtClean="0">
                <a:latin typeface="Times New Roman" pitchFamily="18" charset="0"/>
                <a:cs typeface="Times New Roman" pitchFamily="18" charset="0"/>
              </a:rPr>
              <a:t>Panchasiddhantika</a:t>
            </a:r>
            <a:r>
              <a:rPr lang="en-US" sz="1600" dirty="0" smtClean="0">
                <a:latin typeface="Times New Roman" pitchFamily="18" charset="0"/>
                <a:cs typeface="Times New Roman" pitchFamily="18" charset="0"/>
              </a:rPr>
              <a:t>, synthesized five different astronomical systems prevalent in his time, showcasing his understanding of celestial workings. </a:t>
            </a:r>
          </a:p>
          <a:p>
            <a:pPr algn="just"/>
            <a:endParaRPr lang="en-US" sz="1600" dirty="0" smtClean="0">
              <a:latin typeface="Times New Roman" pitchFamily="18" charset="0"/>
              <a:cs typeface="Times New Roman" pitchFamily="18" charset="0"/>
            </a:endParaRPr>
          </a:p>
          <a:p>
            <a:pPr algn="just"/>
            <a:endParaRPr lang="en-US" sz="16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98</a:t>
            </a:fld>
            <a:endParaRPr lang="en"/>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786809"/>
            <a:ext cx="9144000" cy="3646967"/>
          </a:xfrm>
        </p:spPr>
        <p:txBody>
          <a:bodyPr>
            <a:noAutofit/>
          </a:bodyPr>
          <a:lstStyle/>
          <a:p>
            <a:pPr algn="just"/>
            <a:r>
              <a:rPr lang="en-US" sz="1600" dirty="0" smtClean="0">
                <a:solidFill>
                  <a:srgbClr val="FF0000"/>
                </a:solidFill>
                <a:latin typeface="Times New Roman" pitchFamily="18" charset="0"/>
                <a:cs typeface="Times New Roman" pitchFamily="18" charset="0"/>
              </a:rPr>
              <a:t>Key Concepts and Practices:</a:t>
            </a:r>
          </a:p>
          <a:p>
            <a:pPr algn="just"/>
            <a:r>
              <a:rPr lang="en-US" sz="1600" b="1" dirty="0" err="1" smtClean="0">
                <a:latin typeface="Times New Roman" pitchFamily="18" charset="0"/>
                <a:cs typeface="Times New Roman" pitchFamily="18" charset="0"/>
              </a:rPr>
              <a:t>Janam</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Kundali</a:t>
            </a:r>
            <a:r>
              <a:rPr lang="en-US" sz="1600" b="1" dirty="0" smtClean="0">
                <a:latin typeface="Times New Roman" pitchFamily="18" charset="0"/>
                <a:cs typeface="Times New Roman" pitchFamily="18" charset="0"/>
              </a:rPr>
              <a:t> (Birth Chart</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Vedic </a:t>
            </a:r>
            <a:r>
              <a:rPr lang="en-US" sz="1600" dirty="0" smtClean="0">
                <a:latin typeface="Times New Roman" pitchFamily="18" charset="0"/>
                <a:cs typeface="Times New Roman" pitchFamily="18" charset="0"/>
              </a:rPr>
              <a:t>astrology uses birth charts, or </a:t>
            </a:r>
            <a:r>
              <a:rPr lang="en-US" sz="1600" dirty="0" err="1" smtClean="0">
                <a:latin typeface="Times New Roman" pitchFamily="18" charset="0"/>
                <a:cs typeface="Times New Roman" pitchFamily="18" charset="0"/>
              </a:rPr>
              <a:t>Janam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Kundali</a:t>
            </a:r>
            <a:r>
              <a:rPr lang="en-US" sz="1600" dirty="0" smtClean="0">
                <a:latin typeface="Times New Roman" pitchFamily="18" charset="0"/>
                <a:cs typeface="Times New Roman" pitchFamily="18" charset="0"/>
              </a:rPr>
              <a:t>, to analyze the positions of planets at the time of a person's birth, which is believed to influence their life and destiny. </a:t>
            </a:r>
          </a:p>
          <a:p>
            <a:pPr algn="just"/>
            <a:r>
              <a:rPr lang="en-US" sz="1600" b="1" dirty="0" smtClean="0">
                <a:latin typeface="Times New Roman" pitchFamily="18" charset="0"/>
                <a:cs typeface="Times New Roman" pitchFamily="18" charset="0"/>
              </a:rPr>
              <a:t>Planets and Zodiac </a:t>
            </a:r>
            <a:r>
              <a:rPr lang="en-US" sz="1600" b="1" dirty="0" smtClean="0">
                <a:latin typeface="Times New Roman" pitchFamily="18" charset="0"/>
                <a:cs typeface="Times New Roman" pitchFamily="18" charset="0"/>
              </a:rPr>
              <a:t>Signs: </a:t>
            </a:r>
            <a:r>
              <a:rPr lang="en-US" sz="1600" dirty="0" smtClean="0">
                <a:latin typeface="Times New Roman" pitchFamily="18" charset="0"/>
                <a:cs typeface="Times New Roman" pitchFamily="18" charset="0"/>
              </a:rPr>
              <a:t>The </a:t>
            </a:r>
            <a:r>
              <a:rPr lang="en-US" sz="1600" dirty="0" smtClean="0">
                <a:latin typeface="Times New Roman" pitchFamily="18" charset="0"/>
                <a:cs typeface="Times New Roman" pitchFamily="18" charset="0"/>
              </a:rPr>
              <a:t>system incorporates the nine planets (</a:t>
            </a:r>
            <a:r>
              <a:rPr lang="en-US" sz="1600" dirty="0" err="1" smtClean="0">
                <a:latin typeface="Times New Roman" pitchFamily="18" charset="0"/>
                <a:cs typeface="Times New Roman" pitchFamily="18" charset="0"/>
              </a:rPr>
              <a:t>Rahu</a:t>
            </a:r>
            <a:r>
              <a:rPr lang="en-US" sz="1600" dirty="0" smtClean="0">
                <a:latin typeface="Times New Roman" pitchFamily="18" charset="0"/>
                <a:cs typeface="Times New Roman" pitchFamily="18" charset="0"/>
              </a:rPr>
              <a:t> and </a:t>
            </a:r>
            <a:r>
              <a:rPr lang="en-US" sz="1600" dirty="0" err="1" smtClean="0">
                <a:latin typeface="Times New Roman" pitchFamily="18" charset="0"/>
                <a:cs typeface="Times New Roman" pitchFamily="18" charset="0"/>
              </a:rPr>
              <a:t>Ketu</a:t>
            </a:r>
            <a:r>
              <a:rPr lang="en-US" sz="1600" dirty="0" smtClean="0">
                <a:latin typeface="Times New Roman" pitchFamily="18" charset="0"/>
                <a:cs typeface="Times New Roman" pitchFamily="18" charset="0"/>
              </a:rPr>
              <a:t> are considered as shadow planets), the twelve zodiac signs, and the twenty-seven </a:t>
            </a:r>
            <a:r>
              <a:rPr lang="en-US" sz="1600" dirty="0" err="1" smtClean="0">
                <a:latin typeface="Times New Roman" pitchFamily="18" charset="0"/>
                <a:cs typeface="Times New Roman" pitchFamily="18" charset="0"/>
              </a:rPr>
              <a:t>nakshatras</a:t>
            </a:r>
            <a:r>
              <a:rPr lang="en-US" sz="1600" dirty="0" smtClean="0">
                <a:latin typeface="Times New Roman" pitchFamily="18" charset="0"/>
                <a:cs typeface="Times New Roman" pitchFamily="18" charset="0"/>
              </a:rPr>
              <a:t> (lunar mansions). </a:t>
            </a:r>
          </a:p>
          <a:p>
            <a:pPr algn="just"/>
            <a:r>
              <a:rPr lang="en-US" sz="1600" b="1" dirty="0" err="1" smtClean="0">
                <a:latin typeface="Times New Roman" pitchFamily="18" charset="0"/>
                <a:cs typeface="Times New Roman" pitchFamily="18" charset="0"/>
              </a:rPr>
              <a:t>Dasha</a:t>
            </a:r>
            <a:r>
              <a:rPr lang="en-US"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Systems: </a:t>
            </a:r>
            <a:r>
              <a:rPr lang="en-US" sz="1600" dirty="0" err="1" smtClean="0">
                <a:latin typeface="Times New Roman" pitchFamily="18" charset="0"/>
                <a:cs typeface="Times New Roman" pitchFamily="18" charset="0"/>
              </a:rPr>
              <a:t>Dasha</a:t>
            </a:r>
            <a:r>
              <a:rPr lang="en-US"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systems, which are periods of planetary influence, are used to predict life events and understand the impact of planetary transits. </a:t>
            </a:r>
          </a:p>
          <a:p>
            <a:pPr algn="just"/>
            <a:r>
              <a:rPr lang="en-US" sz="1600" b="1" dirty="0" err="1" smtClean="0">
                <a:latin typeface="Times New Roman" pitchFamily="18" charset="0"/>
                <a:cs typeface="Times New Roman" pitchFamily="18" charset="0"/>
              </a:rPr>
              <a:t>Nakshatras</a:t>
            </a:r>
            <a:r>
              <a:rPr lang="en-US" sz="1600" b="1"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Nakshatras</a:t>
            </a:r>
            <a:r>
              <a:rPr lang="en-US" sz="1600" dirty="0" smtClean="0">
                <a:latin typeface="Times New Roman" pitchFamily="18" charset="0"/>
                <a:cs typeface="Times New Roman" pitchFamily="18" charset="0"/>
              </a:rPr>
              <a:t>, or lunar mansions, are subdivisions of the zodiac, each associated with specific characteristics and influences. </a:t>
            </a:r>
          </a:p>
          <a:p>
            <a:pPr algn="just"/>
            <a:r>
              <a:rPr lang="en-US" sz="1600" b="1" dirty="0" err="1" smtClean="0">
                <a:latin typeface="Times New Roman" pitchFamily="18" charset="0"/>
                <a:cs typeface="Times New Roman" pitchFamily="18" charset="0"/>
              </a:rPr>
              <a:t>Muhurta</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Shastra</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A </a:t>
            </a:r>
            <a:r>
              <a:rPr lang="en-US" sz="1600" dirty="0" smtClean="0">
                <a:latin typeface="Times New Roman" pitchFamily="18" charset="0"/>
                <a:cs typeface="Times New Roman" pitchFamily="18" charset="0"/>
              </a:rPr>
              <a:t>form of </a:t>
            </a:r>
            <a:r>
              <a:rPr lang="en-US" sz="1600" dirty="0" err="1" smtClean="0">
                <a:latin typeface="Times New Roman" pitchFamily="18" charset="0"/>
                <a:cs typeface="Times New Roman" pitchFamily="18" charset="0"/>
              </a:rPr>
              <a:t>catarchic</a:t>
            </a:r>
            <a:r>
              <a:rPr lang="en-US" sz="1600" dirty="0" smtClean="0">
                <a:latin typeface="Times New Roman" pitchFamily="18" charset="0"/>
                <a:cs typeface="Times New Roman" pitchFamily="18" charset="0"/>
              </a:rPr>
              <a:t> astrology, </a:t>
            </a:r>
            <a:r>
              <a:rPr lang="en-US" sz="1600" dirty="0" err="1" smtClean="0">
                <a:latin typeface="Times New Roman" pitchFamily="18" charset="0"/>
                <a:cs typeface="Times New Roman" pitchFamily="18" charset="0"/>
              </a:rPr>
              <a:t>muhurta-shastra</a:t>
            </a:r>
            <a:r>
              <a:rPr lang="en-US" sz="1600" dirty="0" smtClean="0">
                <a:latin typeface="Times New Roman" pitchFamily="18" charset="0"/>
                <a:cs typeface="Times New Roman" pitchFamily="18" charset="0"/>
              </a:rPr>
              <a:t>, is used for determining auspicious times for important events and activities. </a:t>
            </a:r>
          </a:p>
          <a:p>
            <a:pPr algn="just"/>
            <a:r>
              <a:rPr lang="en-US" sz="1600" b="1" dirty="0" err="1" smtClean="0">
                <a:latin typeface="Times New Roman" pitchFamily="18" charset="0"/>
                <a:cs typeface="Times New Roman" pitchFamily="18" charset="0"/>
              </a:rPr>
              <a:t>Saṃhitā</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Siddhānta</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Jātaka</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Praśāna</a:t>
            </a:r>
            <a:r>
              <a:rPr lang="en-US" sz="1600" b="1" dirty="0" smtClean="0">
                <a:latin typeface="Times New Roman" pitchFamily="18" charset="0"/>
                <a:cs typeface="Times New Roman" pitchFamily="18" charset="0"/>
              </a:rPr>
              <a:t>, and </a:t>
            </a:r>
            <a:r>
              <a:rPr lang="en-US" sz="1600" b="1" dirty="0" err="1" smtClean="0">
                <a:latin typeface="Times New Roman" pitchFamily="18" charset="0"/>
                <a:cs typeface="Times New Roman" pitchFamily="18" charset="0"/>
              </a:rPr>
              <a:t>Śakuna</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The </a:t>
            </a:r>
            <a:r>
              <a:rPr lang="en-US" sz="1600" dirty="0" smtClean="0">
                <a:latin typeface="Times New Roman" pitchFamily="18" charset="0"/>
                <a:cs typeface="Times New Roman" pitchFamily="18" charset="0"/>
              </a:rPr>
              <a:t>subject matter of astrology may be divided into five groups: </a:t>
            </a:r>
            <a:r>
              <a:rPr lang="en-US" sz="1600" dirty="0" err="1" smtClean="0">
                <a:latin typeface="Times New Roman" pitchFamily="18" charset="0"/>
                <a:cs typeface="Times New Roman" pitchFamily="18" charset="0"/>
              </a:rPr>
              <a:t>Saṃhitā</a:t>
            </a:r>
            <a:r>
              <a:rPr lang="en-US" sz="1600" dirty="0" smtClean="0">
                <a:latin typeface="Times New Roman" pitchFamily="18" charset="0"/>
                <a:cs typeface="Times New Roman" pitchFamily="18" charset="0"/>
              </a:rPr>
              <a:t> (miscellaneous astrological materials), </a:t>
            </a:r>
            <a:r>
              <a:rPr lang="en-US" sz="1600" dirty="0" err="1" smtClean="0">
                <a:latin typeface="Times New Roman" pitchFamily="18" charset="0"/>
                <a:cs typeface="Times New Roman" pitchFamily="18" charset="0"/>
              </a:rPr>
              <a:t>Siddhānta</a:t>
            </a:r>
            <a:r>
              <a:rPr lang="en-US" sz="1600" dirty="0" smtClean="0">
                <a:latin typeface="Times New Roman" pitchFamily="18" charset="0"/>
                <a:cs typeface="Times New Roman" pitchFamily="18" charset="0"/>
              </a:rPr>
              <a:t> (mathematical calculations), </a:t>
            </a:r>
            <a:r>
              <a:rPr lang="en-US" sz="1600" dirty="0" err="1" smtClean="0">
                <a:latin typeface="Times New Roman" pitchFamily="18" charset="0"/>
                <a:cs typeface="Times New Roman" pitchFamily="18" charset="0"/>
              </a:rPr>
              <a:t>Jātaka</a:t>
            </a:r>
            <a:r>
              <a:rPr lang="en-US" sz="1600" dirty="0" smtClean="0">
                <a:latin typeface="Times New Roman" pitchFamily="18" charset="0"/>
                <a:cs typeface="Times New Roman" pitchFamily="18" charset="0"/>
              </a:rPr>
              <a:t> (birth chart), </a:t>
            </a:r>
            <a:r>
              <a:rPr lang="en-US" sz="1600" dirty="0" err="1" smtClean="0">
                <a:latin typeface="Times New Roman" pitchFamily="18" charset="0"/>
                <a:cs typeface="Times New Roman" pitchFamily="18" charset="0"/>
              </a:rPr>
              <a:t>Praśāna</a:t>
            </a:r>
            <a:r>
              <a:rPr lang="en-US" sz="1600" dirty="0" smtClean="0">
                <a:latin typeface="Times New Roman" pitchFamily="18" charset="0"/>
                <a:cs typeface="Times New Roman" pitchFamily="18" charset="0"/>
              </a:rPr>
              <a:t> (interrogatory astrology), and </a:t>
            </a:r>
            <a:r>
              <a:rPr lang="en-US" sz="1600" dirty="0" err="1" smtClean="0">
                <a:latin typeface="Times New Roman" pitchFamily="18" charset="0"/>
                <a:cs typeface="Times New Roman" pitchFamily="18" charset="0"/>
              </a:rPr>
              <a:t>Śakuna</a:t>
            </a:r>
            <a:r>
              <a:rPr lang="en-US" sz="1600" dirty="0" smtClean="0">
                <a:latin typeface="Times New Roman" pitchFamily="18" charset="0"/>
                <a:cs typeface="Times New Roman" pitchFamily="18" charset="0"/>
              </a:rPr>
              <a:t> (omens). </a:t>
            </a:r>
            <a:endParaRPr lang="en-US" sz="1600"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pPr marL="0" lvl="0" indent="0" algn="r" rtl="0">
                <a:spcBef>
                  <a:spcPts val="0"/>
                </a:spcBef>
                <a:spcAft>
                  <a:spcPts val="0"/>
                </a:spcAft>
                <a:buNone/>
              </a:pPr>
              <a:t>99</a:t>
            </a:fld>
            <a:endParaRPr lang="en"/>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11592</TotalTime>
  <Words>6676</Words>
  <Application>Microsoft Office PowerPoint</Application>
  <PresentationFormat>On-screen Show (16:9)</PresentationFormat>
  <Paragraphs>573</Paragraphs>
  <Slides>125</Slides>
  <Notes>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125</vt:i4>
      </vt:variant>
    </vt:vector>
  </HeadingPairs>
  <TitlesOfParts>
    <vt:vector size="136" baseType="lpstr">
      <vt:lpstr>Arial</vt:lpstr>
      <vt:lpstr>Calibri</vt:lpstr>
      <vt:lpstr>Times New Roman</vt:lpstr>
      <vt:lpstr>Arial Black</vt:lpstr>
      <vt:lpstr>Cambria</vt:lpstr>
      <vt:lpstr>Wingdings</vt:lpstr>
      <vt:lpstr>Tahoma</vt:lpstr>
      <vt:lpstr>Arial MT</vt:lpstr>
      <vt:lpstr>Georgia</vt:lpstr>
      <vt:lpstr>Office Theme</vt:lpstr>
      <vt:lpstr>1_Office Theme</vt:lpstr>
      <vt:lpstr>Slide 1</vt:lpstr>
      <vt:lpstr>Unit 2</vt:lpstr>
      <vt:lpstr> Traditional Knowledge In Humanities And Sciences   </vt:lpstr>
      <vt:lpstr>Slide 4</vt:lpstr>
      <vt:lpstr>Slide 5</vt:lpstr>
      <vt:lpstr>Slide 6</vt:lpstr>
      <vt:lpstr>Linguistics</vt:lpstr>
      <vt:lpstr>About Linguistics</vt:lpstr>
      <vt:lpstr>An ecosystem for Sanskrit Language Processing</vt:lpstr>
      <vt:lpstr>An ecosystem for Sanskrit Language Processing</vt:lpstr>
      <vt:lpstr>An ecosystem for Sanskrit Language Processing</vt:lpstr>
      <vt:lpstr>An ecosystem for Sanskrit Language Processing</vt:lpstr>
      <vt:lpstr>Linguistics- Language</vt:lpstr>
      <vt:lpstr>Linguistics- Language</vt:lpstr>
      <vt:lpstr>Linguistics- Language</vt:lpstr>
      <vt:lpstr>Linguistics- Language</vt:lpstr>
      <vt:lpstr>PHONETICS IN SANSKRIT</vt:lpstr>
      <vt:lpstr>PHONETICS IN SANSKRIT</vt:lpstr>
      <vt:lpstr>PHONETICS IN SANSKRIT</vt:lpstr>
      <vt:lpstr>PHONETICS IN SANSKRIT</vt:lpstr>
      <vt:lpstr>PHONETICS IN SANSKRIT</vt:lpstr>
      <vt:lpstr>PHONETICS IN SANSKRIT</vt:lpstr>
      <vt:lpstr>PHONETICS IN SANSKRIT</vt:lpstr>
      <vt:lpstr>PATTERNS IN SANSKRIT VOCABULARY</vt:lpstr>
      <vt:lpstr>PATTERNS IN SANSKRIT VOCABULARY</vt:lpstr>
      <vt:lpstr>Computational concepts in Astadhyayi</vt:lpstr>
      <vt:lpstr>Computational concepts in Astadhyayi</vt:lpstr>
      <vt:lpstr>IMPORTANCE OF VERBS</vt:lpstr>
      <vt:lpstr>Role of Sanskrit in NLP</vt:lpstr>
      <vt:lpstr>Mathematics</vt:lpstr>
      <vt:lpstr>Mathematics</vt:lpstr>
      <vt:lpstr>Mathematics</vt:lpstr>
      <vt:lpstr>Indian Mathematicians &amp; Their Inventions</vt:lpstr>
      <vt:lpstr> Indian Mathematicians &amp; Their Inventions</vt:lpstr>
      <vt:lpstr> Indian Mathematicians &amp; Their Inventions</vt:lpstr>
      <vt:lpstr> Indian Mathematicians &amp; Their Inventions</vt:lpstr>
      <vt:lpstr> Indian Mathematicians &amp; Their Inventions</vt:lpstr>
      <vt:lpstr>Mathematics</vt:lpstr>
      <vt:lpstr>Number system and units of measurement</vt:lpstr>
      <vt:lpstr>Slide 40</vt:lpstr>
      <vt:lpstr>Salient features of Indian numeral system</vt:lpstr>
      <vt:lpstr>Concept of zero and its importance</vt:lpstr>
      <vt:lpstr>Slide 43</vt:lpstr>
      <vt:lpstr>Large numbers and their representation</vt:lpstr>
      <vt:lpstr>Slide 45</vt:lpstr>
      <vt:lpstr>Slide 46</vt:lpstr>
      <vt:lpstr>Place value of numerals</vt:lpstr>
      <vt:lpstr>Slide 48</vt:lpstr>
      <vt:lpstr>Decimal system</vt:lpstr>
      <vt:lpstr>Unique approaches to represent numbers</vt:lpstr>
      <vt:lpstr>Slide 51</vt:lpstr>
      <vt:lpstr>Slide 52</vt:lpstr>
      <vt:lpstr>Katapayadi system</vt:lpstr>
      <vt:lpstr>Slide 54</vt:lpstr>
      <vt:lpstr>Slide 55</vt:lpstr>
      <vt:lpstr>Measurements for time, distance and weight</vt:lpstr>
      <vt:lpstr>Slide 57</vt:lpstr>
      <vt:lpstr>Slide 58</vt:lpstr>
      <vt:lpstr>Slide 59</vt:lpstr>
      <vt:lpstr>Slide 60</vt:lpstr>
      <vt:lpstr>Slide 61</vt:lpstr>
      <vt:lpstr>Pingala and the binary system</vt:lpstr>
      <vt:lpstr>Slide 63</vt:lpstr>
      <vt:lpstr>Slide 64</vt:lpstr>
      <vt:lpstr>Slide 65</vt:lpstr>
      <vt:lpstr>Unique aspect of Indian mathematics</vt:lpstr>
      <vt:lpstr>Slide 67</vt:lpstr>
      <vt:lpstr>Slide 68</vt:lpstr>
      <vt:lpstr>Slide 69</vt:lpstr>
      <vt:lpstr>Slide 70</vt:lpstr>
      <vt:lpstr>Slide 71</vt:lpstr>
      <vt:lpstr>Arithmetic </vt:lpstr>
      <vt:lpstr>Slide 73</vt:lpstr>
      <vt:lpstr>Slide 74</vt:lpstr>
      <vt:lpstr>Geometry </vt:lpstr>
      <vt:lpstr>Slide 76</vt:lpstr>
      <vt:lpstr>The value of π</vt:lpstr>
      <vt:lpstr>Slide 78</vt:lpstr>
      <vt:lpstr>Trigonometry </vt:lpstr>
      <vt:lpstr>Slide 80</vt:lpstr>
      <vt:lpstr>Physics </vt:lpstr>
      <vt:lpstr>Slide 82</vt:lpstr>
      <vt:lpstr>Slide 83</vt:lpstr>
      <vt:lpstr>Slide 84</vt:lpstr>
      <vt:lpstr>Chemistry and Metallurgy in India</vt:lpstr>
      <vt:lpstr>Slide 86</vt:lpstr>
      <vt:lpstr>Different Areas of Development in Ancient India</vt:lpstr>
      <vt:lpstr>Different Areas of Development in Ancient India</vt:lpstr>
      <vt:lpstr>Different Areas of Development in Ancient India</vt:lpstr>
      <vt:lpstr>Different Areas of Development in Ancient India</vt:lpstr>
      <vt:lpstr>Different Areas of Development in Ancient India</vt:lpstr>
      <vt:lpstr>Slide 92</vt:lpstr>
      <vt:lpstr> Knowledge of Fundamental Concepts of Chemistry  </vt:lpstr>
      <vt:lpstr> Knowledge of Fundamental Concepts of Chemistry  </vt:lpstr>
      <vt:lpstr>Astronomy</vt:lpstr>
      <vt:lpstr>Slide 96</vt:lpstr>
      <vt:lpstr>ASTROLOGY</vt:lpstr>
      <vt:lpstr>Slide 98</vt:lpstr>
      <vt:lpstr>Slide 99</vt:lpstr>
      <vt:lpstr>Slide 100</vt:lpstr>
      <vt:lpstr>Craft and Trade</vt:lpstr>
      <vt:lpstr>Slide 102</vt:lpstr>
      <vt:lpstr>K A U T I L Y A O N T R A D E</vt:lpstr>
      <vt:lpstr>T R A D E           R O U T E S </vt:lpstr>
      <vt:lpstr>T R A D E W I T H R O M E</vt:lpstr>
      <vt:lpstr>T R A D E           W I T H               G R E E C E</vt:lpstr>
      <vt:lpstr>T R A D E           W I T H               G R E E C E</vt:lpstr>
      <vt:lpstr>P O R T S A N D S A I L O R S</vt:lpstr>
      <vt:lpstr>N Ā G A D A T T A T O S U V A R N A B H Ū M I</vt:lpstr>
      <vt:lpstr>Slide 110</vt:lpstr>
      <vt:lpstr>S A N S K R I T T R E A T I S E O N S H I P B U I L D I N G</vt:lpstr>
      <vt:lpstr>Slide 112</vt:lpstr>
      <vt:lpstr>C H O L A S T O F A R E A S T</vt:lpstr>
      <vt:lpstr>K A L I N G A T O F A R E A S T</vt:lpstr>
      <vt:lpstr>B Y - P R O D U C T S O F T R A D E   –                         C U L T U R A L  E X C H A N G E</vt:lpstr>
      <vt:lpstr>Engineering and Technology</vt:lpstr>
      <vt:lpstr>Step well, an ancient water harvesting structure</vt:lpstr>
      <vt:lpstr>Slide 118</vt:lpstr>
      <vt:lpstr>Slide 119</vt:lpstr>
      <vt:lpstr>Slide 120</vt:lpstr>
      <vt:lpstr>Bamboo drip irrigation</vt:lpstr>
      <vt:lpstr>Slide 122</vt:lpstr>
      <vt:lpstr>Traditional Housing:  Vernacular Architecture</vt:lpstr>
      <vt:lpstr>Slide 124</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Optical &amp; Wireless Communication</dc:title>
  <dc:creator>HP</dc:creator>
  <cp:lastModifiedBy>ADMIN</cp:lastModifiedBy>
  <cp:revision>1336</cp:revision>
  <dcterms:modified xsi:type="dcterms:W3CDTF">2025-04-03T17:09:50Z</dcterms:modified>
</cp:coreProperties>
</file>