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7"/>
  </p:notesMasterIdLst>
  <p:sldIdLst>
    <p:sldId id="1508" r:id="rId2"/>
    <p:sldId id="1520" r:id="rId3"/>
    <p:sldId id="1525" r:id="rId4"/>
    <p:sldId id="1554" r:id="rId5"/>
    <p:sldId id="1555" r:id="rId6"/>
    <p:sldId id="1527" r:id="rId7"/>
    <p:sldId id="1528" r:id="rId8"/>
    <p:sldId id="1539" r:id="rId9"/>
    <p:sldId id="1543" r:id="rId10"/>
    <p:sldId id="1526" r:id="rId11"/>
    <p:sldId id="1540" r:id="rId12"/>
    <p:sldId id="1541" r:id="rId13"/>
    <p:sldId id="1542" r:id="rId14"/>
    <p:sldId id="1538" r:id="rId15"/>
    <p:sldId id="1521" r:id="rId16"/>
    <p:sldId id="1552" r:id="rId17"/>
    <p:sldId id="1553" r:id="rId18"/>
    <p:sldId id="1544" r:id="rId19"/>
    <p:sldId id="1545" r:id="rId20"/>
    <p:sldId id="1547" r:id="rId21"/>
    <p:sldId id="1546" r:id="rId22"/>
    <p:sldId id="1522" r:id="rId23"/>
    <p:sldId id="1530" r:id="rId24"/>
    <p:sldId id="1551" r:id="rId25"/>
    <p:sldId id="1523" r:id="rId26"/>
    <p:sldId id="1550" r:id="rId27"/>
    <p:sldId id="1556" r:id="rId28"/>
    <p:sldId id="1531" r:id="rId29"/>
    <p:sldId id="1536" r:id="rId30"/>
    <p:sldId id="1532" r:id="rId31"/>
    <p:sldId id="1535" r:id="rId32"/>
    <p:sldId id="1533" r:id="rId33"/>
    <p:sldId id="1537" r:id="rId34"/>
    <p:sldId id="1534" r:id="rId35"/>
    <p:sldId id="154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CC6600"/>
    <a:srgbClr val="44C4EC"/>
    <a:srgbClr val="FF6699"/>
    <a:srgbClr val="FF99FF"/>
    <a:srgbClr val="5808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54" autoAdjust="0"/>
  </p:normalViewPr>
  <p:slideViewPr>
    <p:cSldViewPr snapToGrid="0">
      <p:cViewPr varScale="1">
        <p:scale>
          <a:sx n="85" d="100"/>
          <a:sy n="85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B57A6-CE56-4298-B4EF-53553C89DA87}" type="datetimeFigureOut">
              <a:rPr lang="en-IN" smtClean="0"/>
              <a:t>11-04-2025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6F056-63A4-4201-81B0-F70F9B8CDD76}" type="slidenum">
              <a:rPr lang="en-IN" smtClean="0"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0876A-52BC-46AB-8FD7-AF74D4A6F91C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FCB6-7798-4F58-B3B1-AAEDAA286B53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B43BF-E31D-40B4-86AA-1D9159A42A47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1pPr>
            <a:lvl2pPr>
              <a:defRPr sz="3600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2pPr>
            <a:lvl3pPr>
              <a:defRPr sz="3200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3pPr>
            <a:lvl4pPr>
              <a:defRPr sz="2800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4pPr>
            <a:lvl5pPr>
              <a:defRPr sz="2800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2E94D-7833-4E21-87A4-3A52BA91CBA7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2060"/>
                </a:solidFill>
                <a:latin typeface="Times New Roman" panose="02020503050405090304" pitchFamily="18" charset="0"/>
                <a:cs typeface="Times New Roman" panose="02020503050405090304" pitchFamily="18" charset="0"/>
              </a:defRPr>
            </a:lvl1pPr>
          </a:lstStyle>
          <a:p>
            <a:r>
              <a:rPr lang="en-IN" dirty="0" smtClean="0"/>
              <a:t>Prof J V </a:t>
            </a:r>
            <a:r>
              <a:rPr lang="en-IN" dirty="0" err="1" smtClean="0"/>
              <a:t>Gorabal</a:t>
            </a:r>
            <a:r>
              <a:rPr lang="en-IN" dirty="0" smtClean="0"/>
              <a:t> ,CSE </a:t>
            </a:r>
            <a:r>
              <a:rPr lang="en-IN" dirty="0" err="1" smtClean="0"/>
              <a:t>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170" y="12651"/>
            <a:ext cx="1705213" cy="7049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525" y="6092737"/>
            <a:ext cx="895475" cy="628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7" y="12651"/>
            <a:ext cx="2298197" cy="768098"/>
          </a:xfrm>
          <a:prstGeom prst="rect">
            <a:avLst/>
          </a:prstGeom>
        </p:spPr>
      </p:pic>
      <p:pic>
        <p:nvPicPr>
          <p:cNvPr id="12" name="Picture 11" descr="Screenshot 2022-11-27 at 6.39.26 PM"/>
          <p:cNvPicPr>
            <a:picLocks noChangeAspect="1"/>
          </p:cNvPicPr>
          <p:nvPr userDrawn="1"/>
        </p:nvPicPr>
        <p:blipFill>
          <a:blip r:embed="rId5"/>
          <a:srcRect r="11610"/>
          <a:stretch>
            <a:fillRect/>
          </a:stretch>
        </p:blipFill>
        <p:spPr>
          <a:xfrm>
            <a:off x="9386570" y="12700"/>
            <a:ext cx="892175" cy="7683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626" y="49754"/>
            <a:ext cx="732944" cy="7309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98AB3-7A29-443F-8CB3-300C26C415EA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FBA09-DA45-4E63-AF1A-0ADAEBE7450D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4596B-6D50-454C-9FEC-9DE6D760E652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72595-D96C-4D65-B836-085324C59806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ECA6-D4DC-4A8C-BCAF-C4FA89108DC5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82774-6B70-46D1-A7B0-58982DBB2682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F95C5-E5B5-4911-9C74-0F953B1BCBBD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03DAA-151B-4BDD-9127-588932D680F3}" type="datetime1">
              <a:rPr lang="en-IN" smtClean="0"/>
              <a:t>11-04-2025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Prof J V Gorabal ,CSE ATMECE,Mysore</a:t>
            </a:r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0DA7D-3764-4EAA-9B26-5A9828F3888C}" type="slidenum">
              <a:rPr lang="en-IN" smtClean="0"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		Unit-3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143" y="1525180"/>
            <a:ext cx="11103428" cy="4351338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Traditional Knowledge in Professional domain: Town planning and architecture-Construction, Health, wellness and Psychology-Medicine, Agriculture, Governance and public administration, United Nations Sustainable development goals. </a:t>
            </a:r>
          </a:p>
          <a:p>
            <a:pPr algn="just">
              <a:lnSpc>
                <a:spcPct val="150000"/>
              </a:lnSpc>
            </a:pP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4213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671" y="690590"/>
            <a:ext cx="10515600" cy="1325563"/>
          </a:xfrm>
        </p:spPr>
        <p:txBody>
          <a:bodyPr/>
          <a:lstStyle/>
          <a:p>
            <a:r>
              <a:rPr lang="en-US" b="1" dirty="0"/>
              <a:t>Holistic Approach to Town Planning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8000">
              <a:lnSpc>
                <a:spcPct val="150000"/>
              </a:lnSpc>
            </a:pPr>
            <a:r>
              <a:rPr lang="en-IN" sz="3600" dirty="0"/>
              <a:t>Thatched Roofing</a:t>
            </a:r>
            <a:r>
              <a:rPr lang="en-IN" sz="3600" dirty="0" smtClean="0"/>
              <a:t>:</a:t>
            </a:r>
          </a:p>
          <a:p>
            <a:pPr marL="288000">
              <a:lnSpc>
                <a:spcPct val="150000"/>
              </a:lnSpc>
            </a:pPr>
            <a:r>
              <a:rPr lang="en-IN" sz="3600" dirty="0"/>
              <a:t>Craftsmanship and Skill</a:t>
            </a:r>
            <a:r>
              <a:rPr lang="en-IN" sz="3600" dirty="0" smtClean="0"/>
              <a:t>:</a:t>
            </a:r>
          </a:p>
          <a:p>
            <a:pPr marL="288000">
              <a:lnSpc>
                <a:spcPct val="150000"/>
              </a:lnSpc>
            </a:pPr>
            <a:r>
              <a:rPr lang="en-US" sz="3600" dirty="0"/>
              <a:t>Circular or Organic Planning </a:t>
            </a:r>
            <a:r>
              <a:rPr lang="en-US" sz="3600" dirty="0" smtClean="0"/>
              <a:t>Patterns</a:t>
            </a:r>
          </a:p>
          <a:p>
            <a:pPr marL="288000">
              <a:lnSpc>
                <a:spcPct val="150000"/>
              </a:lnSpc>
            </a:pPr>
            <a:r>
              <a:rPr lang="en-IN" sz="3600" dirty="0"/>
              <a:t>Town Planning and </a:t>
            </a:r>
            <a:r>
              <a:rPr lang="en-IN" sz="3600" dirty="0" smtClean="0"/>
              <a:t>Ecology-Water Management</a:t>
            </a:r>
            <a:endParaRPr lang="en-IN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1942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   Town Planning</a:t>
            </a:r>
            <a:endParaRPr lang="en-IN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887" y="1825304"/>
            <a:ext cx="9002225" cy="4188038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2627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Ancient Water Harvesting System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5122" name="Picture 2" descr="India's Ancient Water Harvesting Syste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51" y="1690688"/>
            <a:ext cx="7737697" cy="4351338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1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Ancient Indian Craftsmanship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6146" name="Picture 2" descr="Centre for Indic Studi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045" y="1568881"/>
            <a:ext cx="6524967" cy="4351338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31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	In Summary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447" y="1825625"/>
            <a:ext cx="11437750" cy="435133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/>
              <a:t>Indigenous knowledge systems in town planning and construction offer valuable lessons in sustainability, community, and ecological balance.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16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`		</a:t>
            </a:r>
            <a:r>
              <a:rPr lang="en-US" b="1" dirty="0" smtClean="0"/>
              <a:t>Examples of TK in Healthcare	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125" y="1590494"/>
            <a:ext cx="11377749" cy="4351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Health, Wellness &amp; Psychology</a:t>
            </a:r>
          </a:p>
          <a:p>
            <a:pPr algn="just">
              <a:lnSpc>
                <a:spcPct val="150000"/>
              </a:lnSpc>
            </a:pP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Ayurveda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400" dirty="0"/>
              <a:t>– Herbal medicine system with treatments like </a:t>
            </a:r>
            <a:r>
              <a:rPr lang="en-IN" sz="2400" dirty="0" err="1"/>
              <a:t>Panchakarma</a:t>
            </a:r>
            <a:r>
              <a:rPr lang="en-IN" sz="24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Yoga &amp; Meditation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400" dirty="0"/>
              <a:t>– Practices for physical and mental well-being.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Naturopathy (Siddha System in Tamil Nadu)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400" dirty="0"/>
              <a:t>– Use of herbs, minerals, and diet for healing.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Folk Healing Practices (Himalayan &amp; Tribal Medicine)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2400" dirty="0"/>
              <a:t>– Use of local herbs and rituals.</a:t>
            </a:r>
          </a:p>
          <a:p>
            <a:pPr algn="just">
              <a:lnSpc>
                <a:spcPct val="150000"/>
              </a:lnSpc>
            </a:pPr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933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257" y="443502"/>
            <a:ext cx="10515600" cy="1325563"/>
          </a:xfrm>
        </p:spPr>
        <p:txBody>
          <a:bodyPr/>
          <a:lstStyle/>
          <a:p>
            <a:r>
              <a:rPr lang="en-US" dirty="0" smtClean="0"/>
              <a:t>          Alternative Medicine ; Naturopathy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4098" name="Picture 2" descr="Alternative Medicine, Naturopathy, Homeopathy, Ayurveda Centre in Indi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68" y="1938882"/>
            <a:ext cx="5281372" cy="407003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Kannur in Kerala May Soon Get India's First-Of-Its-Kind Ayurvedic Village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291" y="1938882"/>
            <a:ext cx="5695406" cy="407003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4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Naturopathy: A Wellness Therapy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499054"/>
            <a:ext cx="8685620" cy="4351338"/>
          </a:xfrm>
        </p:spPr>
        <p:txBody>
          <a:bodyPr>
            <a:noAutofit/>
          </a:bodyPr>
          <a:lstStyle/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Life Style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Diabetes, Depression, Insomnia, Osteoarthritis, Osteoporosis, Arthritis, and Joint Pain.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Neurological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Migraine, Spondylitis, Sciatica, Paralysis, Epilepsy, Parkinson’s Disease, etc.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Digestive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Constipation, Indigestion, Hyper Acidity, Colitis, Ulcerative Colitis, Gastritis, etc.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 err="1">
                <a:solidFill>
                  <a:schemeClr val="accent2">
                    <a:lumMod val="75000"/>
                  </a:schemeClr>
                </a:solidFill>
              </a:rPr>
              <a:t>Gynecological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Amenorrhea, </a:t>
            </a:r>
            <a:r>
              <a:rPr lang="en-IN" sz="1726" dirty="0" err="1"/>
              <a:t>Polymenorrhagia</a:t>
            </a:r>
            <a:r>
              <a:rPr lang="en-IN" sz="1726" dirty="0"/>
              <a:t>, </a:t>
            </a:r>
            <a:r>
              <a:rPr lang="en-IN" sz="1726" dirty="0" err="1"/>
              <a:t>Metrorrhagia</a:t>
            </a:r>
            <a:r>
              <a:rPr lang="en-IN" sz="1726" dirty="0"/>
              <a:t>, Dysmenorrhea, Leucorrhoea.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Circulatory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Hypertension, Low Blood Pressure, Anaemia, etc.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Respiratory</a:t>
            </a:r>
            <a:r>
              <a:rPr lang="en-IN" sz="1726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1726" dirty="0"/>
              <a:t>Cold, Cough, Asthma, Bronchitis, Sinusitis, etc.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r>
              <a:rPr lang="en-IN" sz="1726" b="1" dirty="0">
                <a:solidFill>
                  <a:schemeClr val="accent2">
                    <a:lumMod val="75000"/>
                  </a:schemeClr>
                </a:solidFill>
              </a:rPr>
              <a:t>Skin Problems</a:t>
            </a:r>
            <a:r>
              <a:rPr lang="en-IN" sz="1726" dirty="0"/>
              <a:t>: Eczema, Psoriasis, </a:t>
            </a:r>
            <a:r>
              <a:rPr lang="en-IN" sz="1726" dirty="0" err="1"/>
              <a:t>Urticaria</a:t>
            </a:r>
            <a:r>
              <a:rPr lang="en-IN" sz="1726" dirty="0"/>
              <a:t>, Hair Fall, etc.</a:t>
            </a:r>
          </a:p>
          <a:p>
            <a:pPr marL="360000" algn="just">
              <a:lnSpc>
                <a:spcPct val="170000"/>
              </a:lnSpc>
              <a:spcBef>
                <a:spcPts val="600"/>
              </a:spcBef>
            </a:pPr>
            <a:endParaRPr lang="en-IN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5122" name="Picture 2" descr="Naturopathy – Jaipur Ayurveda Hospital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855" y="2324917"/>
            <a:ext cx="3319145" cy="289124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89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Yoga and  Meditation</a:t>
            </a:r>
            <a:br>
              <a:rPr lang="en-US" dirty="0" smtClean="0"/>
            </a:br>
            <a:r>
              <a:rPr lang="en-US" dirty="0" smtClean="0"/>
              <a:t>          Ancient Ayurveda  Practices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8194" name="Picture 2" descr="Modern Science Backs Up Ancient Knowledge Of Ayurveda - Behind the Bench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66268"/>
            <a:ext cx="5257800" cy="365120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67" y="2266269"/>
            <a:ext cx="5227320" cy="365120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3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Ancient Ayurveda Medicine and </a:t>
            </a:r>
            <a:r>
              <a:rPr lang="en-US" dirty="0" err="1" smtClean="0"/>
              <a:t>Surgey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9218" name="Picture 2" descr="Ancient Indian Medicine and Surgery: A Legacy of Excellence and Insigh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04" y="1690688"/>
            <a:ext cx="8581991" cy="4351338"/>
          </a:xfrm>
          <a:prstGeom prst="rect">
            <a:avLst/>
          </a:prstGeom>
          <a:ln w="1270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17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4995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Traditional Knowledge in Professional Domains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1" y="1646238"/>
            <a:ext cx="11874136" cy="480681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>
                <a:solidFill>
                  <a:schemeClr val="accent2">
                    <a:lumMod val="75000"/>
                  </a:schemeClr>
                </a:solidFill>
              </a:rPr>
              <a:t>Traditional Knowledge (TK) </a:t>
            </a:r>
            <a:r>
              <a:rPr lang="en-US" sz="2500" dirty="0"/>
              <a:t>in the professional domain refers to indigenous and ancient practices applied in fields like architecture, medicine, agriculture, and governance</a:t>
            </a:r>
            <a:r>
              <a:rPr lang="en-US" sz="25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5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500" b="1" dirty="0">
                <a:solidFill>
                  <a:schemeClr val="accent2">
                    <a:lumMod val="75000"/>
                  </a:schemeClr>
                </a:solidFill>
              </a:rPr>
              <a:t>It integrates sustainability, </a:t>
            </a:r>
            <a:r>
              <a:rPr lang="en-US" sz="2500" dirty="0"/>
              <a:t>cultural heritage, and practical wisdom for efficient resource management. </a:t>
            </a:r>
            <a:endParaRPr lang="en-US" sz="2500" dirty="0" smtClean="0"/>
          </a:p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chemeClr val="accent2">
                    <a:lumMod val="75000"/>
                  </a:schemeClr>
                </a:solidFill>
              </a:rPr>
              <a:t>Recognizing </a:t>
            </a:r>
            <a:r>
              <a:rPr lang="en-US" sz="2500" b="1" dirty="0">
                <a:solidFill>
                  <a:schemeClr val="accent2">
                    <a:lumMod val="75000"/>
                  </a:schemeClr>
                </a:solidFill>
              </a:rPr>
              <a:t>and preserving TK </a:t>
            </a:r>
            <a:r>
              <a:rPr lang="en-US" sz="2500" dirty="0"/>
              <a:t>enhances innovation and aligns with modern global goals, including the United Nations Sustainable Development Goals (SDGs).</a:t>
            </a:r>
            <a:endParaRPr lang="en-IN" sz="25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723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/>
            </a:r>
            <a:br>
              <a:rPr lang="en-IN" dirty="0" smtClean="0"/>
            </a:br>
            <a:r>
              <a:rPr lang="en-IN" dirty="0"/>
              <a:t/>
            </a:r>
            <a:br>
              <a:rPr lang="en-IN" dirty="0"/>
            </a:br>
            <a:r>
              <a:rPr lang="en-IN" b="1" dirty="0" smtClean="0"/>
              <a:t>      Here </a:t>
            </a:r>
            <a:r>
              <a:rPr lang="en-IN" b="1" dirty="0"/>
              <a:t>are the steps of </a:t>
            </a:r>
            <a:r>
              <a:rPr lang="en-IN" b="1" dirty="0" err="1"/>
              <a:t>Panchakarma</a:t>
            </a:r>
            <a:r>
              <a:rPr lang="en-IN" b="1" dirty="0"/>
              <a:t>:</a:t>
            </a:r>
            <a:br>
              <a:rPr lang="en-IN" b="1" dirty="0"/>
            </a:b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8647" cy="4187717"/>
          </a:xfrm>
          <a:ln w="38100">
            <a:solidFill>
              <a:srgbClr val="002060"/>
            </a:solidFill>
          </a:ln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60000"/>
              </a:lnSpc>
            </a:pPr>
            <a:r>
              <a:rPr lang="en-IN" b="1" dirty="0" err="1" smtClean="0"/>
              <a:t>Purvakarma</a:t>
            </a:r>
            <a:r>
              <a:rPr lang="en-IN" dirty="0" smtClean="0"/>
              <a:t> </a:t>
            </a:r>
            <a:r>
              <a:rPr lang="en-IN" dirty="0"/>
              <a:t>(Preparatory Procedures)</a:t>
            </a:r>
          </a:p>
          <a:p>
            <a:pPr lvl="1" algn="just">
              <a:lnSpc>
                <a:spcPct val="160000"/>
              </a:lnSpc>
            </a:pPr>
            <a:r>
              <a:rPr lang="en-IN" dirty="0" err="1"/>
              <a:t>Abhyanga</a:t>
            </a:r>
            <a:r>
              <a:rPr lang="en-IN" dirty="0"/>
              <a:t> (Oil Massage)</a:t>
            </a:r>
          </a:p>
          <a:p>
            <a:pPr lvl="1" algn="just">
              <a:lnSpc>
                <a:spcPct val="160000"/>
              </a:lnSpc>
            </a:pPr>
            <a:r>
              <a:rPr lang="en-IN" dirty="0" err="1"/>
              <a:t>Swedana</a:t>
            </a:r>
            <a:r>
              <a:rPr lang="en-IN" dirty="0"/>
              <a:t> (Fomentation/Steaming)</a:t>
            </a:r>
          </a:p>
          <a:p>
            <a:pPr algn="just">
              <a:lnSpc>
                <a:spcPct val="160000"/>
              </a:lnSpc>
            </a:pPr>
            <a:r>
              <a:rPr lang="en-IN" b="1" dirty="0" err="1"/>
              <a:t>Vamana</a:t>
            </a:r>
            <a:r>
              <a:rPr lang="en-IN" dirty="0"/>
              <a:t> (Therapeutic Vomiting)</a:t>
            </a:r>
          </a:p>
          <a:p>
            <a:pPr algn="just">
              <a:lnSpc>
                <a:spcPct val="160000"/>
              </a:lnSpc>
            </a:pPr>
            <a:r>
              <a:rPr lang="en-IN" b="1" dirty="0" err="1"/>
              <a:t>Virechana</a:t>
            </a:r>
            <a:r>
              <a:rPr lang="en-IN" dirty="0"/>
              <a:t> (Purgation)</a:t>
            </a:r>
          </a:p>
          <a:p>
            <a:pPr algn="just">
              <a:lnSpc>
                <a:spcPct val="160000"/>
              </a:lnSpc>
            </a:pPr>
            <a:r>
              <a:rPr lang="en-IN" b="1" dirty="0" err="1"/>
              <a:t>Basti</a:t>
            </a:r>
            <a:r>
              <a:rPr lang="en-IN" dirty="0"/>
              <a:t> (Enema Therapy)</a:t>
            </a:r>
          </a:p>
          <a:p>
            <a:pPr algn="just">
              <a:lnSpc>
                <a:spcPct val="160000"/>
              </a:lnSpc>
            </a:pPr>
            <a:r>
              <a:rPr lang="en-IN" b="1" dirty="0" err="1"/>
              <a:t>Raktamokshana</a:t>
            </a:r>
            <a:r>
              <a:rPr lang="en-IN" dirty="0"/>
              <a:t> (Bloodletting)</a:t>
            </a:r>
          </a:p>
          <a:p>
            <a:pPr algn="just">
              <a:lnSpc>
                <a:spcPct val="160000"/>
              </a:lnSpc>
            </a:pP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11266" name="Picture 2" descr="Rediscovering Health with Panchakarma: A Approach to Hea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10" y="1825625"/>
            <a:ext cx="4517437" cy="4187717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93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Ancient </a:t>
            </a:r>
            <a:r>
              <a:rPr lang="en-US" dirty="0" err="1" smtClean="0"/>
              <a:t>Ayiurveda</a:t>
            </a:r>
            <a:r>
              <a:rPr lang="en-US" dirty="0" smtClean="0"/>
              <a:t>: </a:t>
            </a:r>
            <a:r>
              <a:rPr lang="en-US" dirty="0" err="1" smtClean="0"/>
              <a:t>Panchakarma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10242" name="Picture 2" descr="Transform Your Health with Kerala's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45" y="2075091"/>
            <a:ext cx="4946302" cy="3519796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966" y="2075090"/>
            <a:ext cx="5078278" cy="3519797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844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b="1" dirty="0" smtClean="0"/>
              <a:t>TK in Agriculture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12116"/>
            <a:ext cx="6818810" cy="4351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1930" b="1" dirty="0" smtClean="0">
                <a:solidFill>
                  <a:schemeClr val="accent2">
                    <a:lumMod val="75000"/>
                  </a:schemeClr>
                </a:solidFill>
              </a:rPr>
              <a:t>Organic 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Farming (Zero Budget Natural Farming</a:t>
            </a:r>
            <a:r>
              <a:rPr lang="en-IN" sz="1930" b="1" dirty="0" smtClean="0">
                <a:solidFill>
                  <a:schemeClr val="accent2">
                    <a:lumMod val="75000"/>
                  </a:schemeClr>
                </a:solidFill>
              </a:rPr>
              <a:t>,)</a:t>
            </a:r>
            <a:r>
              <a:rPr lang="en-IN" sz="193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1930" dirty="0"/>
              <a:t>– Use of cow dung and urine as fertilizers.</a:t>
            </a:r>
          </a:p>
          <a:p>
            <a:pPr algn="just">
              <a:lnSpc>
                <a:spcPct val="150000"/>
              </a:lnSpc>
            </a:pPr>
            <a:r>
              <a:rPr lang="en-IN" sz="1930" b="1" dirty="0" err="1" smtClean="0">
                <a:solidFill>
                  <a:schemeClr val="accent2">
                    <a:lumMod val="75000"/>
                  </a:schemeClr>
                </a:solidFill>
              </a:rPr>
              <a:t>Panchgavya</a:t>
            </a:r>
            <a:r>
              <a:rPr lang="en-IN" sz="193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in Agriculture</a:t>
            </a:r>
            <a:r>
              <a:rPr lang="en-IN" sz="193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1930" dirty="0"/>
              <a:t>– Use of five cow products (milk, curd, ghee, urine, dung) for farming.</a:t>
            </a:r>
          </a:p>
          <a:p>
            <a:pPr algn="just">
              <a:lnSpc>
                <a:spcPct val="150000"/>
              </a:lnSpc>
            </a:pPr>
            <a:r>
              <a:rPr lang="en-IN" sz="1930" b="1" dirty="0" smtClean="0">
                <a:solidFill>
                  <a:schemeClr val="accent2">
                    <a:lumMod val="75000"/>
                  </a:schemeClr>
                </a:solidFill>
              </a:rPr>
              <a:t>Sacred 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Groves (</a:t>
            </a:r>
            <a:r>
              <a:rPr lang="en-IN" sz="1930" b="1" dirty="0" err="1">
                <a:solidFill>
                  <a:schemeClr val="accent2">
                    <a:lumMod val="75000"/>
                  </a:schemeClr>
                </a:solidFill>
              </a:rPr>
              <a:t>Orans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 in Rajasthan, </a:t>
            </a:r>
            <a:r>
              <a:rPr lang="en-IN" sz="1930" b="1" dirty="0" err="1">
                <a:solidFill>
                  <a:schemeClr val="accent2">
                    <a:lumMod val="75000"/>
                  </a:schemeClr>
                </a:solidFill>
              </a:rPr>
              <a:t>Devarakadu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 in Karnataka)</a:t>
            </a:r>
            <a:r>
              <a:rPr lang="en-IN" sz="193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1930" dirty="0"/>
              <a:t>– Community-based forest conservation.</a:t>
            </a:r>
          </a:p>
          <a:p>
            <a:pPr algn="just">
              <a:lnSpc>
                <a:spcPct val="150000"/>
              </a:lnSpc>
            </a:pPr>
            <a:r>
              <a:rPr lang="en-IN" sz="1930" b="1" dirty="0" smtClean="0">
                <a:solidFill>
                  <a:schemeClr val="accent2">
                    <a:lumMod val="75000"/>
                  </a:schemeClr>
                </a:solidFill>
              </a:rPr>
              <a:t>Traditional 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Irrigation (</a:t>
            </a:r>
            <a:r>
              <a:rPr lang="en-IN" sz="1930" b="1" dirty="0" err="1">
                <a:solidFill>
                  <a:schemeClr val="accent2">
                    <a:lumMod val="75000"/>
                  </a:schemeClr>
                </a:solidFill>
              </a:rPr>
              <a:t>Ahar-Pyne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 in Bihar, </a:t>
            </a:r>
            <a:r>
              <a:rPr lang="en-IN" sz="1930" b="1" dirty="0" err="1">
                <a:solidFill>
                  <a:schemeClr val="accent2">
                    <a:lumMod val="75000"/>
                  </a:schemeClr>
                </a:solidFill>
              </a:rPr>
              <a:t>Kuhls</a:t>
            </a:r>
            <a:r>
              <a:rPr lang="en-IN" sz="1930" b="1" dirty="0">
                <a:solidFill>
                  <a:schemeClr val="accent2">
                    <a:lumMod val="75000"/>
                  </a:schemeClr>
                </a:solidFill>
              </a:rPr>
              <a:t> in Himachal Pradesh)</a:t>
            </a:r>
            <a:r>
              <a:rPr lang="en-IN" sz="193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1930" dirty="0"/>
              <a:t>– Efficient water management systems.</a:t>
            </a:r>
          </a:p>
          <a:p>
            <a:pPr algn="just">
              <a:lnSpc>
                <a:spcPct val="150000"/>
              </a:lnSpc>
            </a:pPr>
            <a:endParaRPr lang="en-IN" sz="193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5206" t="11973" r="3082" b="12188"/>
          <a:stretch/>
        </p:blipFill>
        <p:spPr>
          <a:xfrm>
            <a:off x="7001692" y="1690688"/>
            <a:ext cx="4715692" cy="3900215"/>
          </a:xfrm>
          <a:prstGeom prst="rect">
            <a:avLst/>
          </a:prstGeom>
          <a:ln w="5715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15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Nature Friendly : Organic Farming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062" y="1538243"/>
            <a:ext cx="11403875" cy="4351338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70000"/>
              </a:lnSpc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Organic farming comprises </a:t>
            </a:r>
            <a:r>
              <a:rPr lang="en-US" dirty="0"/>
              <a:t>various techniques like using green manure, vermicomposting, crop rotation, biological pest control, etc. which does not harm the soil, are eco-friendly and increase the fertility of soil.</a:t>
            </a:r>
          </a:p>
          <a:p>
            <a:pPr algn="just">
              <a:lnSpc>
                <a:spcPct val="170000"/>
              </a:lnSpc>
            </a:pPr>
            <a:r>
              <a:rPr lang="en-US" dirty="0"/>
              <a:t>Organic farming is needed as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it improves human health</a:t>
            </a:r>
            <a:r>
              <a:rPr lang="en-US" b="1" dirty="0">
                <a:solidFill>
                  <a:srgbClr val="00B050"/>
                </a:solidFill>
              </a:rPr>
              <a:t>, </a:t>
            </a:r>
            <a:endParaRPr lang="en-US" b="1" dirty="0" smtClean="0">
              <a:solidFill>
                <a:srgbClr val="00B050"/>
              </a:solidFill>
            </a:endParaRPr>
          </a:p>
          <a:p>
            <a:pPr algn="just">
              <a:lnSpc>
                <a:spcPct val="170000"/>
              </a:lnSpc>
            </a:pPr>
            <a:r>
              <a:rPr lang="en-US" dirty="0" smtClean="0"/>
              <a:t>There </a:t>
            </a:r>
            <a:r>
              <a:rPr lang="en-US" dirty="0"/>
              <a:t>are several benefits of organic farming such as they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reduce soil erosion, </a:t>
            </a:r>
            <a:r>
              <a:rPr lang="en-US" dirty="0">
                <a:solidFill>
                  <a:srgbClr val="CC00FF"/>
                </a:solidFill>
              </a:rPr>
              <a:t>recycle animal wastes </a:t>
            </a:r>
            <a:r>
              <a:rPr lang="en-US" dirty="0"/>
              <a:t>back into the farm, use fewer pesticides and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decreases the nitrate leaching in the surface and ground water.</a:t>
            </a:r>
          </a:p>
          <a:p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545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Organic Farming A Nature Friendly 			             	                    Agriculture</a:t>
            </a:r>
            <a:endParaRPr lang="en-IN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8974"/>
          <a:stretch/>
        </p:blipFill>
        <p:spPr>
          <a:xfrm>
            <a:off x="215537" y="2051844"/>
            <a:ext cx="5334000" cy="401029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022" y="2085317"/>
            <a:ext cx="5564778" cy="394335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24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509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 smtClean="0"/>
              <a:t>TK in Governance </a:t>
            </a:r>
            <a:r>
              <a:rPr lang="en-IN" sz="4000" b="1" dirty="0"/>
              <a:t>&amp; Public Administration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074" y="1512115"/>
            <a:ext cx="11456126" cy="4530725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Panchayat Raj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System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Traditional village self-governance structure.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Joint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Family System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Social governance model ensuring financial and emotional stability.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err="1" smtClean="0">
                <a:solidFill>
                  <a:schemeClr val="accent2">
                    <a:lumMod val="75000"/>
                  </a:schemeClr>
                </a:solidFill>
              </a:rPr>
              <a:t>Lok</a:t>
            </a: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b="1" dirty="0" err="1">
                <a:solidFill>
                  <a:schemeClr val="accent2">
                    <a:lumMod val="75000"/>
                  </a:schemeClr>
                </a:solidFill>
              </a:rPr>
              <a:t>Adalats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Informal dispute resolution mechanisms based on community consensus</a:t>
            </a:r>
          </a:p>
          <a:p>
            <a:pPr algn="just">
              <a:lnSpc>
                <a:spcPct val="150000"/>
              </a:lnSpc>
            </a:pPr>
            <a:endParaRPr lang="en-IN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951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err="1" smtClean="0"/>
              <a:t>Panchhyathraj</a:t>
            </a:r>
            <a:r>
              <a:rPr lang="en-US" sz="4000" dirty="0" smtClean="0"/>
              <a:t> System : Joint Family Importance</a:t>
            </a:r>
            <a:endParaRPr lang="en-IN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1026" name="Picture 2" descr="How can we strengthen the Panchayati Raj system? | ID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" y="1946072"/>
            <a:ext cx="5201920" cy="3901440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oint family system - Sawan Boo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493" y="1946072"/>
            <a:ext cx="5303822" cy="3901440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dirty="0" err="1" smtClean="0"/>
              <a:t>Lok</a:t>
            </a:r>
            <a:r>
              <a:rPr lang="en-US" dirty="0" smtClean="0"/>
              <a:t> </a:t>
            </a:r>
            <a:r>
              <a:rPr lang="en-US" dirty="0" err="1" smtClean="0"/>
              <a:t>Adalat</a:t>
            </a:r>
            <a:r>
              <a:rPr lang="en-US" dirty="0" smtClean="0"/>
              <a:t>: Disputes Resolution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smtClean="0"/>
              <a:t>Prof J V </a:t>
            </a:r>
            <a:r>
              <a:rPr lang="en-IN" dirty="0" err="1" smtClean="0"/>
              <a:t>Gorabal</a:t>
            </a:r>
            <a:r>
              <a:rPr lang="en-IN" dirty="0" smtClean="0"/>
              <a:t> ,CSE </a:t>
            </a:r>
            <a:r>
              <a:rPr lang="en-IN" dirty="0" err="1" smtClean="0"/>
              <a:t>ATMECE,Mysore</a:t>
            </a:r>
            <a:endParaRPr lang="en-IN" dirty="0"/>
          </a:p>
        </p:txBody>
      </p:sp>
      <p:sp>
        <p:nvSpPr>
          <p:cNvPr id="3" name="Rectangle 2"/>
          <p:cNvSpPr/>
          <p:nvPr/>
        </p:nvSpPr>
        <p:spPr>
          <a:xfrm>
            <a:off x="169334" y="1946816"/>
            <a:ext cx="5926666" cy="3831818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Lok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means "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People's Court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in Hindi. It is part of the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Alternative Dispute Resolution (ADR)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system in India, where disputes are settled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amicably and quickly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outside formal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courts</a:t>
            </a:r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"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Lok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Adalat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as a formalized system is a modern concept, its roots can be traced to ancient Indian traditions of dispute resolution, particularly village-level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panchayats and informal arbitration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which served as informal "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people's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courts”</a:t>
            </a:r>
            <a:endParaRPr lang="en-IN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Lok Adalat and Legal A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850" y="1946816"/>
            <a:ext cx="5676372" cy="3750228"/>
          </a:xfrm>
          <a:prstGeom prst="rect">
            <a:avLst/>
          </a:prstGeom>
          <a:noFill/>
          <a:ln w="571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9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United </a:t>
            </a:r>
            <a:r>
              <a:rPr lang="en-US" b="1" dirty="0"/>
              <a:t>Nations Sustainable development goals. </a:t>
            </a:r>
            <a:r>
              <a:rPr lang="en-US" dirty="0"/>
              <a:t/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942" y="1825625"/>
            <a:ext cx="10826858" cy="435133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No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Poverty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End poverty in all its forms everywhere.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Zero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Hunger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End hunger, achieve food security and improved nutrition, and promote sustainable agriculture.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Good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Health and Well-being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Ensure healthy lives and promote well-being for all at all ages.</a:t>
            </a:r>
          </a:p>
          <a:p>
            <a:pPr marL="0" indent="0" algn="just">
              <a:buNone/>
            </a:pP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9979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/>
              <a:t>United Nations Sustainable development goals.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931" y="1825625"/>
            <a:ext cx="11298265" cy="4730158"/>
          </a:xfrm>
        </p:spPr>
        <p:txBody>
          <a:bodyPr>
            <a:noAutofit/>
          </a:bodyPr>
          <a:lstStyle/>
          <a:p>
            <a:pPr algn="just">
              <a:lnSpc>
                <a:spcPct val="170000"/>
              </a:lnSpc>
            </a:pPr>
            <a:r>
              <a:rPr lang="en-IN" sz="2800" b="1" dirty="0">
                <a:solidFill>
                  <a:schemeClr val="accent2">
                    <a:lumMod val="75000"/>
                  </a:schemeClr>
                </a:solidFill>
              </a:rPr>
              <a:t>Quality Education</a:t>
            </a:r>
            <a:r>
              <a:rPr lang="en-IN" sz="28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800" dirty="0"/>
              <a:t>Ensure inclusive and equitable quality education and promote lifelong learning opportunities for all.</a:t>
            </a:r>
          </a:p>
          <a:p>
            <a:pPr algn="just">
              <a:lnSpc>
                <a:spcPct val="170000"/>
              </a:lnSpc>
            </a:pPr>
            <a:r>
              <a:rPr lang="en-IN" sz="2800" b="1" dirty="0" smtClean="0">
                <a:solidFill>
                  <a:schemeClr val="accent2">
                    <a:lumMod val="75000"/>
                  </a:schemeClr>
                </a:solidFill>
              </a:rPr>
              <a:t>Gender </a:t>
            </a:r>
            <a:r>
              <a:rPr lang="en-IN" sz="2800" b="1" dirty="0">
                <a:solidFill>
                  <a:schemeClr val="accent2">
                    <a:lumMod val="75000"/>
                  </a:schemeClr>
                </a:solidFill>
              </a:rPr>
              <a:t>Equality</a:t>
            </a:r>
            <a:r>
              <a:rPr lang="en-IN" sz="28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800" dirty="0"/>
              <a:t>Achieve gender equality and empower all women and girls.</a:t>
            </a:r>
          </a:p>
          <a:p>
            <a:pPr algn="just">
              <a:lnSpc>
                <a:spcPct val="170000"/>
              </a:lnSpc>
            </a:pPr>
            <a:r>
              <a:rPr lang="en-IN" sz="2800" b="1" dirty="0" smtClean="0">
                <a:solidFill>
                  <a:schemeClr val="accent2">
                    <a:lumMod val="75000"/>
                  </a:schemeClr>
                </a:solidFill>
              </a:rPr>
              <a:t>Clean </a:t>
            </a:r>
            <a:r>
              <a:rPr lang="en-IN" sz="2800" b="1" dirty="0">
                <a:solidFill>
                  <a:schemeClr val="accent2">
                    <a:lumMod val="75000"/>
                  </a:schemeClr>
                </a:solidFill>
              </a:rPr>
              <a:t>Water and Sanitation</a:t>
            </a:r>
            <a:r>
              <a:rPr lang="en-IN" sz="2800" dirty="0"/>
              <a:t>: Ensure availability and sustainable management of water and sanitation for all.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en-IN" sz="2800" dirty="0" smtClean="0"/>
              <a:t>  </a:t>
            </a:r>
            <a:r>
              <a:rPr lang="en-IN" sz="2800" dirty="0"/>
              <a:t> </a:t>
            </a:r>
          </a:p>
          <a:p>
            <a:endParaRPr lang="en-IN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0347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896" y="490492"/>
            <a:ext cx="10515600" cy="1325563"/>
          </a:xfrm>
        </p:spPr>
        <p:txBody>
          <a:bodyPr/>
          <a:lstStyle/>
          <a:p>
            <a:r>
              <a:rPr lang="en-US" b="1" dirty="0"/>
              <a:t>Holistic Approach to Town Planning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749" y="1646238"/>
            <a:ext cx="11715205" cy="4351338"/>
          </a:xfrm>
        </p:spPr>
        <p:txBody>
          <a:bodyPr>
            <a:normAutofit fontScale="85000" lnSpcReduction="20000"/>
          </a:bodyPr>
          <a:lstStyle/>
          <a:p>
            <a:pPr marL="432000">
              <a:lnSpc>
                <a:spcPct val="150000"/>
              </a:lnSpc>
            </a:pPr>
            <a:r>
              <a:rPr lang="en-IN" sz="2800" dirty="0"/>
              <a:t>Cultural Significance</a:t>
            </a:r>
            <a:r>
              <a:rPr lang="en-IN" sz="2800" dirty="0" smtClean="0"/>
              <a:t>:</a:t>
            </a:r>
          </a:p>
          <a:p>
            <a:pPr marL="432000">
              <a:lnSpc>
                <a:spcPct val="150000"/>
              </a:lnSpc>
            </a:pPr>
            <a:r>
              <a:rPr lang="en-IN" sz="2800" dirty="0"/>
              <a:t>Community-</a:t>
            </a:r>
            <a:r>
              <a:rPr lang="en-IN" sz="2800" dirty="0" err="1"/>
              <a:t>Centered</a:t>
            </a:r>
            <a:r>
              <a:rPr lang="en-IN" sz="2800" dirty="0"/>
              <a:t> Design</a:t>
            </a:r>
            <a:r>
              <a:rPr lang="en-IN" sz="2800" dirty="0" smtClean="0"/>
              <a:t>:</a:t>
            </a:r>
          </a:p>
          <a:p>
            <a:pPr marL="432000">
              <a:lnSpc>
                <a:spcPct val="150000"/>
              </a:lnSpc>
            </a:pPr>
            <a:r>
              <a:rPr lang="en-US" sz="2800" dirty="0"/>
              <a:t>Sustainable and Environmentally Conscious </a:t>
            </a:r>
            <a:r>
              <a:rPr lang="en-US" sz="2800" dirty="0" smtClean="0"/>
              <a:t>Architecture</a:t>
            </a:r>
          </a:p>
          <a:p>
            <a:pPr marL="432000">
              <a:lnSpc>
                <a:spcPct val="150000"/>
              </a:lnSpc>
            </a:pPr>
            <a:r>
              <a:rPr lang="en-IN" sz="2800" dirty="0"/>
              <a:t>Use of Local Materials</a:t>
            </a:r>
            <a:r>
              <a:rPr lang="en-IN" sz="2800" dirty="0" smtClean="0"/>
              <a:t>:</a:t>
            </a:r>
          </a:p>
          <a:p>
            <a:pPr marL="432000">
              <a:lnSpc>
                <a:spcPct val="150000"/>
              </a:lnSpc>
            </a:pPr>
            <a:r>
              <a:rPr lang="en-IN" sz="2800" dirty="0"/>
              <a:t>Adaptation to Climate</a:t>
            </a:r>
            <a:r>
              <a:rPr lang="en-IN" sz="2800" dirty="0" smtClean="0"/>
              <a:t>:</a:t>
            </a:r>
          </a:p>
          <a:p>
            <a:pPr marL="432000">
              <a:lnSpc>
                <a:spcPct val="150000"/>
              </a:lnSpc>
            </a:pPr>
            <a:r>
              <a:rPr lang="en-IN" sz="2800" dirty="0"/>
              <a:t>Natural Ventilation</a:t>
            </a:r>
            <a:r>
              <a:rPr lang="en-IN" sz="2800" dirty="0" smtClean="0"/>
              <a:t>:</a:t>
            </a:r>
          </a:p>
          <a:p>
            <a:pPr marL="432000">
              <a:lnSpc>
                <a:spcPct val="150000"/>
              </a:lnSpc>
            </a:pPr>
            <a:r>
              <a:rPr lang="en-IN" sz="2800" dirty="0"/>
              <a:t>Traditional Construction </a:t>
            </a:r>
            <a:r>
              <a:rPr lang="en-IN" sz="2800" dirty="0" smtClean="0"/>
              <a:t>Techniques- Mud and Earth  based construction</a:t>
            </a:r>
            <a:endParaRPr lang="en-IN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6362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United Nations Sustainable development goals.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IN" b="1" dirty="0">
                <a:solidFill>
                  <a:schemeClr val="accent2">
                    <a:lumMod val="75000"/>
                  </a:schemeClr>
                </a:solidFill>
              </a:rPr>
              <a:t>Affordable and Clean Energy</a:t>
            </a:r>
            <a:r>
              <a:rPr lang="en-IN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dirty="0"/>
              <a:t>Ensure access to affordable, reliable, sustainable, and modern energy for all.</a:t>
            </a:r>
          </a:p>
          <a:p>
            <a:pPr algn="just">
              <a:lnSpc>
                <a:spcPct val="150000"/>
              </a:lnSpc>
            </a:pPr>
            <a:r>
              <a:rPr lang="en-IN" b="1" dirty="0" smtClean="0">
                <a:solidFill>
                  <a:schemeClr val="accent2">
                    <a:lumMod val="75000"/>
                  </a:schemeClr>
                </a:solidFill>
              </a:rPr>
              <a:t>Decent </a:t>
            </a:r>
            <a:r>
              <a:rPr lang="en-IN" b="1" dirty="0">
                <a:solidFill>
                  <a:schemeClr val="accent2">
                    <a:lumMod val="75000"/>
                  </a:schemeClr>
                </a:solidFill>
              </a:rPr>
              <a:t>Work and Economic Growth</a:t>
            </a:r>
            <a:r>
              <a:rPr lang="en-IN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dirty="0"/>
              <a:t>Promote sustained, inclusive, and sustainable economic growth, full and productive employment, and decent work for all.</a:t>
            </a:r>
          </a:p>
          <a:p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426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504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United Nations Sustainable development goals.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980" y="1825625"/>
            <a:ext cx="11794210" cy="4351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Industry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, Innovation, and Infrastructure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Build resilient infrastructure, promote inclusive and sustainable industrialization, and foster innovation.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Reduced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Inequality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Reduce inequality within and among countries.</a:t>
            </a:r>
          </a:p>
          <a:p>
            <a:pPr algn="just">
              <a:lnSpc>
                <a:spcPct val="150000"/>
              </a:lnSpc>
            </a:pPr>
            <a:r>
              <a:rPr lang="en-IN" sz="3200" b="1" dirty="0" smtClean="0">
                <a:solidFill>
                  <a:schemeClr val="accent2">
                    <a:lumMod val="75000"/>
                  </a:schemeClr>
                </a:solidFill>
              </a:rPr>
              <a:t>Sustainable 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Cities and Communities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3200" dirty="0"/>
              <a:t>Make cities and human settlements inclusive, safe, resilient, and sustainable.</a:t>
            </a:r>
          </a:p>
          <a:p>
            <a:pPr algn="just">
              <a:lnSpc>
                <a:spcPct val="150000"/>
              </a:lnSpc>
            </a:pPr>
            <a:endParaRPr lang="en-IN" sz="29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4783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30" y="500062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United Nations Sustainable development goals.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973" y="1825625"/>
            <a:ext cx="11747715" cy="4351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Responsible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Consumption and Production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Ensure sustainable consumption and production patterns.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Climate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Action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Take urgent action to combat climate change and its impacts.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Life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Below Water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Conserve and sustainably use the oceans, seas, and marine resources for sustainable development.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Life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on Land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Protect, restore, and promote sustainable use of terrestrial ecosystems, manage forests sustainably, combat desertification, halt and reverse land degradation, and halt biodiversity loss</a:t>
            </a:r>
            <a:r>
              <a:rPr lang="en-IN" sz="2400" dirty="0" smtClean="0"/>
              <a:t>.</a:t>
            </a:r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913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30" y="701540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United Nations Sustainable development goals.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973" y="1825625"/>
            <a:ext cx="11747715" cy="435133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Responsible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Consumption and Production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Ensure sustainable consumption and production patterns.</a:t>
            </a:r>
          </a:p>
          <a:p>
            <a:pPr algn="just">
              <a:lnSpc>
                <a:spcPct val="150000"/>
              </a:lnSpc>
            </a:pPr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Climate </a:t>
            </a:r>
            <a:r>
              <a:rPr lang="en-IN" sz="2400" b="1" dirty="0">
                <a:solidFill>
                  <a:schemeClr val="accent2">
                    <a:lumMod val="75000"/>
                  </a:schemeClr>
                </a:solidFill>
              </a:rPr>
              <a:t>Action</a:t>
            </a:r>
            <a:r>
              <a:rPr lang="en-IN" sz="2400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dirty="0"/>
              <a:t>Take urgent action to combat climate change and its impacts</a:t>
            </a:r>
            <a:r>
              <a:rPr lang="en-IN" sz="24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IN" sz="2400" b="1" smtClean="0">
                <a:solidFill>
                  <a:schemeClr val="accent2">
                    <a:lumMod val="75000"/>
                  </a:schemeClr>
                </a:solidFill>
              </a:rPr>
              <a:t>Life Below Water</a:t>
            </a:r>
            <a:r>
              <a:rPr lang="en-IN" sz="240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smtClean="0"/>
              <a:t>Conserve and sustainably use the oceans, seas, and marine resources for sustainable development.</a:t>
            </a:r>
          </a:p>
          <a:p>
            <a:pPr algn="just">
              <a:lnSpc>
                <a:spcPct val="150000"/>
              </a:lnSpc>
            </a:pPr>
            <a:r>
              <a:rPr lang="en-IN" sz="2400" b="1" smtClean="0">
                <a:solidFill>
                  <a:schemeClr val="accent2">
                    <a:lumMod val="75000"/>
                  </a:schemeClr>
                </a:solidFill>
              </a:rPr>
              <a:t>Life on Land</a:t>
            </a:r>
            <a:r>
              <a:rPr lang="en-IN" sz="240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sz="2400" smtClean="0"/>
              <a:t>Protect, restore, and promote sustainable use of terrestrial ecosystems, manage forests sustainably, combat desertification, halt and reverse land degradation, and halt biodiversity loss.</a:t>
            </a:r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8134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United Nations Sustainable development goals.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966" y="1825625"/>
            <a:ext cx="11592732" cy="4351338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60000"/>
              </a:lnSpc>
            </a:pPr>
            <a:r>
              <a:rPr lang="en-IN" b="1" dirty="0" smtClean="0">
                <a:solidFill>
                  <a:schemeClr val="accent2">
                    <a:lumMod val="75000"/>
                  </a:schemeClr>
                </a:solidFill>
              </a:rPr>
              <a:t>Peace</a:t>
            </a:r>
            <a:r>
              <a:rPr lang="en-IN" b="1" dirty="0">
                <a:solidFill>
                  <a:schemeClr val="accent2">
                    <a:lumMod val="75000"/>
                  </a:schemeClr>
                </a:solidFill>
              </a:rPr>
              <a:t>, Justice, and Strong Institutions</a:t>
            </a:r>
            <a:r>
              <a:rPr lang="en-IN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dirty="0"/>
              <a:t>Promote peaceful and inclusive societies for sustainable development, provide access to justice for all, and build effective, accountable, and inclusive institutions at all levels.</a:t>
            </a:r>
          </a:p>
          <a:p>
            <a:pPr algn="just">
              <a:lnSpc>
                <a:spcPct val="160000"/>
              </a:lnSpc>
            </a:pPr>
            <a:r>
              <a:rPr lang="en-IN" b="1" dirty="0" smtClean="0">
                <a:solidFill>
                  <a:schemeClr val="accent2">
                    <a:lumMod val="75000"/>
                  </a:schemeClr>
                </a:solidFill>
              </a:rPr>
              <a:t>Partnerships </a:t>
            </a:r>
            <a:r>
              <a:rPr lang="en-IN" b="1" dirty="0">
                <a:solidFill>
                  <a:schemeClr val="accent2">
                    <a:lumMod val="75000"/>
                  </a:schemeClr>
                </a:solidFill>
              </a:rPr>
              <a:t>for the Goals</a:t>
            </a:r>
            <a:r>
              <a:rPr lang="en-IN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en-IN" dirty="0"/>
              <a:t>Strengthen the means of implementation and revitalize the global partnership for sustainable development.</a:t>
            </a:r>
          </a:p>
          <a:p>
            <a:pPr algn="just">
              <a:lnSpc>
                <a:spcPct val="160000"/>
              </a:lnSpc>
            </a:pPr>
            <a:endParaRPr lang="en-IN" dirty="0"/>
          </a:p>
          <a:p>
            <a:pPr algn="just">
              <a:lnSpc>
                <a:spcPct val="160000"/>
              </a:lnSpc>
            </a:pP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8212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Few  Takeaways  From Ancient Practices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420" y="1847850"/>
            <a:ext cx="6351649" cy="435133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Sustainability and Harmony with </a:t>
            </a:r>
            <a:r>
              <a:rPr lang="en-US" dirty="0" smtClean="0"/>
              <a:t>Nature</a:t>
            </a:r>
          </a:p>
          <a:p>
            <a:pPr>
              <a:lnSpc>
                <a:spcPct val="150000"/>
              </a:lnSpc>
            </a:pPr>
            <a:r>
              <a:rPr lang="en-IN" dirty="0"/>
              <a:t>Holistic Health </a:t>
            </a:r>
            <a:r>
              <a:rPr lang="en-IN" dirty="0" smtClean="0"/>
              <a:t>Focus</a:t>
            </a:r>
          </a:p>
          <a:p>
            <a:pPr>
              <a:lnSpc>
                <a:spcPct val="150000"/>
              </a:lnSpc>
            </a:pPr>
            <a:r>
              <a:rPr lang="en-IN" dirty="0"/>
              <a:t>Natural Building </a:t>
            </a:r>
            <a:r>
              <a:rPr lang="en-IN" dirty="0" smtClean="0"/>
              <a:t>Materials</a:t>
            </a:r>
          </a:p>
          <a:p>
            <a:pPr>
              <a:lnSpc>
                <a:spcPct val="150000"/>
              </a:lnSpc>
            </a:pPr>
            <a:r>
              <a:rPr lang="en-IN" dirty="0"/>
              <a:t>Environmental </a:t>
            </a:r>
            <a:r>
              <a:rPr lang="en-IN" dirty="0" smtClean="0"/>
              <a:t>Awareness</a:t>
            </a:r>
          </a:p>
          <a:p>
            <a:pPr>
              <a:lnSpc>
                <a:spcPct val="150000"/>
              </a:lnSpc>
            </a:pPr>
            <a:r>
              <a:rPr lang="en-US" dirty="0"/>
              <a:t>Energy Efficiency and Passive </a:t>
            </a:r>
            <a:r>
              <a:rPr lang="en-US" dirty="0" smtClean="0"/>
              <a:t>Design</a:t>
            </a:r>
          </a:p>
          <a:p>
            <a:pPr>
              <a:lnSpc>
                <a:spcPct val="150000"/>
              </a:lnSpc>
            </a:pPr>
            <a:r>
              <a:rPr lang="en-IN" dirty="0"/>
              <a:t>Mindful and Intentional Living</a:t>
            </a:r>
          </a:p>
          <a:p>
            <a:pPr>
              <a:lnSpc>
                <a:spcPct val="150000"/>
              </a:lnSpc>
            </a:pP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8194" name="Picture 2" descr="250+ Takeaways Stock Photos, Pictures &amp; Royalty-Free Images - iStock | Food  takeaways, Eating takeaways, 3 takeaway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9" t="7870" r="8103" b="10609"/>
          <a:stretch/>
        </p:blipFill>
        <p:spPr bwMode="auto">
          <a:xfrm rot="20210283">
            <a:off x="8125096" y="2625635"/>
            <a:ext cx="2612571" cy="2508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92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en-IN" dirty="0" smtClean="0"/>
              <a:t>	 </a:t>
            </a:r>
            <a:r>
              <a:rPr lang="en-IN" b="1" dirty="0" smtClean="0">
                <a:solidFill>
                  <a:schemeClr val="accent2">
                    <a:lumMod val="75000"/>
                  </a:schemeClr>
                </a:solidFill>
              </a:rPr>
              <a:t>Town </a:t>
            </a:r>
            <a:r>
              <a:rPr lang="en-IN" b="1" dirty="0">
                <a:solidFill>
                  <a:schemeClr val="accent2">
                    <a:lumMod val="75000"/>
                  </a:schemeClr>
                </a:solidFill>
              </a:rPr>
              <a:t>Planning &amp;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697" y="1825625"/>
            <a:ext cx="11560629" cy="4351338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50000"/>
              </a:lnSpc>
            </a:pP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Jaipur City Planning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Based on </a:t>
            </a:r>
            <a:r>
              <a:rPr lang="en-IN" sz="3200" i="1" dirty="0" err="1"/>
              <a:t>Vastu</a:t>
            </a:r>
            <a:r>
              <a:rPr lang="en-IN" sz="3200" i="1" dirty="0"/>
              <a:t> Shastra</a:t>
            </a:r>
            <a:r>
              <a:rPr lang="en-IN" sz="3200" dirty="0"/>
              <a:t> and grid-based architecture.</a:t>
            </a:r>
          </a:p>
          <a:p>
            <a:pPr lvl="0" algn="just">
              <a:lnSpc>
                <a:spcPct val="150000"/>
              </a:lnSpc>
            </a:pP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Indus Valley Civilization (Mohenjo-Daro, Harappa)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Advanced drainage and urban planning.</a:t>
            </a:r>
          </a:p>
          <a:p>
            <a:pPr lvl="0" algn="just">
              <a:lnSpc>
                <a:spcPct val="150000"/>
              </a:lnSpc>
            </a:pP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Stepwells (</a:t>
            </a:r>
            <a:r>
              <a:rPr lang="en-IN" sz="3200" b="1" dirty="0" err="1">
                <a:solidFill>
                  <a:schemeClr val="accent2">
                    <a:lumMod val="75000"/>
                  </a:schemeClr>
                </a:solidFill>
              </a:rPr>
              <a:t>Baolis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) of Rajasthan &amp; Gujarat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Water conservation structures with intricate designs.</a:t>
            </a:r>
          </a:p>
          <a:p>
            <a:pPr lvl="0" algn="just">
              <a:lnSpc>
                <a:spcPct val="150000"/>
              </a:lnSpc>
            </a:pPr>
            <a:r>
              <a:rPr lang="en-IN" sz="3200" b="1" dirty="0" err="1">
                <a:solidFill>
                  <a:schemeClr val="accent2">
                    <a:lumMod val="75000"/>
                  </a:schemeClr>
                </a:solidFill>
              </a:rPr>
              <a:t>Vastu</a:t>
            </a:r>
            <a:r>
              <a:rPr lang="en-IN" sz="3200" b="1" dirty="0">
                <a:solidFill>
                  <a:schemeClr val="accent2">
                    <a:lumMod val="75000"/>
                  </a:schemeClr>
                </a:solidFill>
              </a:rPr>
              <a:t> Shastra</a:t>
            </a:r>
            <a:r>
              <a:rPr lang="en-IN" sz="3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N" sz="3200" dirty="0"/>
              <a:t>– Ancient science of architecture and spatial design for harmony.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IN" sz="3200" dirty="0"/>
              <a:t> </a:t>
            </a:r>
          </a:p>
          <a:p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8472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8828" y="652508"/>
            <a:ext cx="10515600" cy="1325563"/>
          </a:xfrm>
        </p:spPr>
        <p:txBody>
          <a:bodyPr/>
          <a:lstStyle/>
          <a:p>
            <a:r>
              <a:rPr lang="en-US" dirty="0" smtClean="0"/>
              <a:t>     </a:t>
            </a:r>
            <a:r>
              <a:rPr lang="en-US" sz="4000" dirty="0" smtClean="0"/>
              <a:t>Ancient  Water Conservation System:                     		     Stepwells in </a:t>
            </a:r>
            <a:r>
              <a:rPr lang="en-US" sz="4000" dirty="0" err="1" smtClean="0"/>
              <a:t>Gujarath</a:t>
            </a:r>
            <a:endParaRPr lang="en-IN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7170" name="Picture 2" descr="Ancient Indian Water Conservation Techniques- Part 2 | RainWater Harvesting  Filters, Products &amp; Consultancy Servic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5" y="2325189"/>
            <a:ext cx="5594090" cy="3540034"/>
          </a:xfrm>
          <a:prstGeom prst="rect">
            <a:avLst/>
          </a:prstGeom>
          <a:ln w="5715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tepwells or Vavs of Gujarat – A Perfect Example for a Community Based  Rainwater Harvesting | RainWater Harvesting Filters, Products &amp; Consultancy  Servi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25189"/>
            <a:ext cx="5765074" cy="3540034"/>
          </a:xfrm>
          <a:prstGeom prst="rect">
            <a:avLst/>
          </a:prstGeom>
          <a:ln w="5715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16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Olden Days Houses using  Mud  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1026" name="Picture 2" descr="Indian village old style living area with houses | Premium AI-generated 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30252"/>
            <a:ext cx="4911671" cy="3325813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30252"/>
            <a:ext cx="5000786" cy="332581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186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Olden </a:t>
            </a:r>
            <a:r>
              <a:rPr lang="en-US" dirty="0"/>
              <a:t>Days </a:t>
            </a:r>
            <a:r>
              <a:rPr lang="en-US" dirty="0" smtClean="0"/>
              <a:t>Houses and Architecture</a:t>
            </a:r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2050" name="Picture 2" descr="Mud House Visit - What I learned | Architect Russ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93" y="2182087"/>
            <a:ext cx="5333538" cy="3474597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ancient material that cools hom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120" y="2182087"/>
            <a:ext cx="4974955" cy="3474596"/>
          </a:xfrm>
          <a:prstGeom prst="rect">
            <a:avLst/>
          </a:prstGeom>
          <a:ln w="1270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10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</a:t>
            </a:r>
            <a:r>
              <a:rPr lang="en-US" b="1" dirty="0" smtClean="0"/>
              <a:t>Thatched Roofing</a:t>
            </a:r>
            <a:endParaRPr lang="en-IN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4098" name="Picture 2" descr="Thatch roofing - Designing Building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77" y="2241346"/>
            <a:ext cx="5317017" cy="3719375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he Thatched Roof: A Charming History - Cottage style decorating,  renovating and entertaining Ideas for indoors and o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988" y="2241347"/>
            <a:ext cx="5454812" cy="3719375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88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548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/>
              <a:t>Kusum</a:t>
            </a:r>
            <a:r>
              <a:rPr lang="en-US" sz="3600" dirty="0"/>
              <a:t> </a:t>
            </a:r>
            <a:r>
              <a:rPr lang="en-US" sz="3600" dirty="0" err="1"/>
              <a:t>sarovar</a:t>
            </a:r>
            <a:r>
              <a:rPr lang="en-US" sz="3600" dirty="0"/>
              <a:t> ancient abandoned temple in India UP</a:t>
            </a:r>
            <a:endParaRPr lang="en-IN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 J V Gorabal ,CSE ATMECE,Mysore</a:t>
            </a:r>
            <a:endParaRPr lang="en-IN" dirty="0"/>
          </a:p>
        </p:txBody>
      </p:sp>
      <p:pic>
        <p:nvPicPr>
          <p:cNvPr id="7170" name="Picture 2" descr="https://www.greshamsmith.com/wp-content/uploads/2023/05/From-Shikharas-to-Jaalies-The-Influence-of-Ancient-Indian-Architecture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033" y="1881051"/>
            <a:ext cx="8801745" cy="3926659"/>
          </a:xfrm>
          <a:prstGeom prst="rect">
            <a:avLst/>
          </a:prstGeom>
          <a:ln w="1270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35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1494</Words>
  <Application>Microsoft Office PowerPoint</Application>
  <PresentationFormat>Widescreen</PresentationFormat>
  <Paragraphs>150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Office Theme</vt:lpstr>
      <vt:lpstr>     Unit-3</vt:lpstr>
      <vt:lpstr>Traditional Knowledge in Professional Domains</vt:lpstr>
      <vt:lpstr>Holistic Approach to Town Planning</vt:lpstr>
      <vt:lpstr>  Town Planning &amp; Architecture</vt:lpstr>
      <vt:lpstr>     Ancient  Water Conservation System:                            Stepwells in Gujarath</vt:lpstr>
      <vt:lpstr>         Olden Days Houses using  Mud  </vt:lpstr>
      <vt:lpstr>  Olden Days Houses and Architecture</vt:lpstr>
      <vt:lpstr>   Thatched Roofing</vt:lpstr>
      <vt:lpstr>Kusum sarovar ancient abandoned temple in India UP</vt:lpstr>
      <vt:lpstr>Holistic Approach to Town Planning</vt:lpstr>
      <vt:lpstr>      Town Planning</vt:lpstr>
      <vt:lpstr>         Ancient Water Harvesting System</vt:lpstr>
      <vt:lpstr>            Ancient Indian Craftsmanship</vt:lpstr>
      <vt:lpstr>    In Summary</vt:lpstr>
      <vt:lpstr>`  Examples of TK in Healthcare </vt:lpstr>
      <vt:lpstr>          Alternative Medicine ; Naturopathy</vt:lpstr>
      <vt:lpstr> Naturopathy: A Wellness Therapy</vt:lpstr>
      <vt:lpstr>                Yoga and  Meditation           Ancient Ayurveda  Practices</vt:lpstr>
      <vt:lpstr>Ancient Ayurveda Medicine and Surgey</vt:lpstr>
      <vt:lpstr>        Here are the steps of Panchakarma: </vt:lpstr>
      <vt:lpstr>        Ancient Ayiurveda: Panchakarma</vt:lpstr>
      <vt:lpstr>TK in Agriculture</vt:lpstr>
      <vt:lpstr> Nature Friendly : Organic Farming</vt:lpstr>
      <vt:lpstr> Organic Farming A Nature Friendly                                      Agriculture</vt:lpstr>
      <vt:lpstr>TK in Governance &amp; Public Administration</vt:lpstr>
      <vt:lpstr>Panchhyathraj System : Joint Family Importance</vt:lpstr>
      <vt:lpstr> Lok Adalat: Disputes Resolution</vt:lpstr>
      <vt:lpstr> United Nations Sustainable development goals.  </vt:lpstr>
      <vt:lpstr>United Nations Sustainable development goals.</vt:lpstr>
      <vt:lpstr>United Nations Sustainable development goals.</vt:lpstr>
      <vt:lpstr>United Nations Sustainable development goals.</vt:lpstr>
      <vt:lpstr>United Nations Sustainable development goals.</vt:lpstr>
      <vt:lpstr>United Nations Sustainable development goals.</vt:lpstr>
      <vt:lpstr>United Nations Sustainable development goals.</vt:lpstr>
      <vt:lpstr> Few  Takeaways  From Ancient Practices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atme</dc:creator>
  <cp:lastModifiedBy>atme</cp:lastModifiedBy>
  <cp:revision>2161</cp:revision>
  <dcterms:created xsi:type="dcterms:W3CDTF">2024-12-12T00:29:40Z</dcterms:created>
  <dcterms:modified xsi:type="dcterms:W3CDTF">2025-04-11T10:17:39Z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1033-3.1.1.5096</vt:lpwstr>
  </property>
  <property fmtid="{D5CDD505-2E9C-101B-9397-08002B2CF9AE}" pid="3" name="ContentTypeId">
    <vt:lpwstr>0x010100B8934E6A2FBEBF439E32751D7DE7FCB6</vt:lpwstr>
  </property>
</Properties>
</file>