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5"/>
  </p:notesMasterIdLst>
  <p:sldIdLst>
    <p:sldId id="259" r:id="rId2"/>
    <p:sldId id="258" r:id="rId3"/>
    <p:sldId id="260" r:id="rId4"/>
    <p:sldId id="261" r:id="rId5"/>
    <p:sldId id="262" r:id="rId6"/>
    <p:sldId id="263" r:id="rId7"/>
    <p:sldId id="264" r:id="rId8"/>
    <p:sldId id="288" r:id="rId9"/>
    <p:sldId id="266" r:id="rId10"/>
    <p:sldId id="267" r:id="rId11"/>
    <p:sldId id="268" r:id="rId12"/>
    <p:sldId id="269" r:id="rId13"/>
    <p:sldId id="271" r:id="rId14"/>
    <p:sldId id="272" r:id="rId15"/>
    <p:sldId id="273" r:id="rId16"/>
    <p:sldId id="274" r:id="rId17"/>
    <p:sldId id="275" r:id="rId18"/>
    <p:sldId id="276" r:id="rId19"/>
    <p:sldId id="277" r:id="rId20"/>
    <p:sldId id="278" r:id="rId21"/>
    <p:sldId id="279" r:id="rId22"/>
    <p:sldId id="280" r:id="rId23"/>
    <p:sldId id="282" r:id="rId24"/>
    <p:sldId id="281" r:id="rId25"/>
    <p:sldId id="283" r:id="rId26"/>
    <p:sldId id="284" r:id="rId27"/>
    <p:sldId id="289" r:id="rId28"/>
    <p:sldId id="290" r:id="rId29"/>
    <p:sldId id="291" r:id="rId30"/>
    <p:sldId id="292" r:id="rId31"/>
    <p:sldId id="293" r:id="rId32"/>
    <p:sldId id="294" r:id="rId33"/>
    <p:sldId id="295" r:id="rId34"/>
    <p:sldId id="296" r:id="rId35"/>
    <p:sldId id="297" r:id="rId36"/>
    <p:sldId id="286" r:id="rId37"/>
    <p:sldId id="287" r:id="rId38"/>
    <p:sldId id="298" r:id="rId39"/>
    <p:sldId id="299" r:id="rId40"/>
    <p:sldId id="300" r:id="rId41"/>
    <p:sldId id="302" r:id="rId42"/>
    <p:sldId id="301" r:id="rId43"/>
    <p:sldId id="303" r:id="rId44"/>
    <p:sldId id="304" r:id="rId45"/>
    <p:sldId id="305" r:id="rId46"/>
    <p:sldId id="306" r:id="rId47"/>
    <p:sldId id="308" r:id="rId48"/>
    <p:sldId id="309" r:id="rId49"/>
    <p:sldId id="307"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1138" y="82"/>
      </p:cViewPr>
      <p:guideLst>
        <p:guide orient="horz" pos="180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DE95B-81FF-4979-8473-2CBA60695881}" type="datetimeFigureOut">
              <a:rPr lang="en-US" smtClean="0"/>
              <a:pPr/>
              <a:t>1/21/2026</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3988BC-CDC4-4855-BA0D-0190A4A086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621B77B-142C-2BA6-E080-4AC7C39E0AF4}"/>
              </a:ext>
            </a:extLst>
          </p:cNvPr>
          <p:cNvSpPr/>
          <p:nvPr/>
        </p:nvSpPr>
        <p:spPr>
          <a:xfrm>
            <a:off x="0" y="5355876"/>
            <a:ext cx="9144000" cy="359124"/>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cxnSp>
        <p:nvCxnSpPr>
          <p:cNvPr id="12" name="Straight Connector 11">
            <a:extLst>
              <a:ext uri="{FF2B5EF4-FFF2-40B4-BE49-F238E27FC236}">
                <a16:creationId xmlns:a16="http://schemas.microsoft.com/office/drawing/2014/main" id="{D913C2A7-4716-2B6F-267E-3C47268491B7}"/>
              </a:ext>
            </a:extLst>
          </p:cNvPr>
          <p:cNvCxnSpPr>
            <a:cxnSpLocks/>
          </p:cNvCxnSpPr>
          <p:nvPr/>
        </p:nvCxnSpPr>
        <p:spPr>
          <a:xfrm>
            <a:off x="0" y="340235"/>
            <a:ext cx="9144000" cy="0"/>
          </a:xfrm>
          <a:prstGeom prst="line">
            <a:avLst/>
          </a:prstGeom>
          <a:ln w="114300">
            <a:solidFill>
              <a:schemeClr val="accent1"/>
            </a:solidFill>
          </a:ln>
        </p:spPr>
        <p:style>
          <a:lnRef idx="2">
            <a:schemeClr val="accent1"/>
          </a:lnRef>
          <a:fillRef idx="0">
            <a:schemeClr val="accent1"/>
          </a:fillRef>
          <a:effectRef idx="1">
            <a:schemeClr val="accent1"/>
          </a:effectRef>
          <a:fontRef idx="minor">
            <a:schemeClr val="tx1"/>
          </a:fontRef>
        </p:style>
      </p:cxnSp>
      <p:sp>
        <p:nvSpPr>
          <p:cNvPr id="3" name="Content Placeholder 2">
            <a:extLst>
              <a:ext uri="{FF2B5EF4-FFF2-40B4-BE49-F238E27FC236}">
                <a16:creationId xmlns:a16="http://schemas.microsoft.com/office/drawing/2014/main" id="{4F7850F1-354C-3E3B-50FE-6EB4243BC6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D71559C-5D94-D614-6CF9-71BB5411520A}"/>
              </a:ext>
            </a:extLst>
          </p:cNvPr>
          <p:cNvSpPr>
            <a:spLocks noGrp="1"/>
          </p:cNvSpPr>
          <p:nvPr>
            <p:ph type="dt" sz="half" idx="10"/>
          </p:nvPr>
        </p:nvSpPr>
        <p:spPr>
          <a:xfrm>
            <a:off x="485775" y="5374765"/>
            <a:ext cx="2057400" cy="304271"/>
          </a:xfrm>
        </p:spPr>
        <p:txBody>
          <a:bodyPr/>
          <a:lstStyle>
            <a:lvl1pPr>
              <a:defRPr sz="1200" b="1">
                <a:solidFill>
                  <a:schemeClr val="bg1"/>
                </a:solidFill>
                <a:latin typeface="Times New Roman" panose="02020603050405020304" pitchFamily="18" charset="0"/>
                <a:cs typeface="Times New Roman" panose="02020603050405020304" pitchFamily="18" charset="0"/>
              </a:defRPr>
            </a:lvl1pPr>
          </a:lstStyle>
          <a:p>
            <a:fld id="{3166BF88-8CF3-4EDA-9B3E-A1566EDE81CD}" type="datetimeFigureOut">
              <a:rPr lang="en-US" smtClean="0"/>
              <a:pPr/>
              <a:t>1/21/2026</a:t>
            </a:fld>
            <a:endParaRPr lang="en-US"/>
          </a:p>
        </p:txBody>
      </p:sp>
      <p:sp>
        <p:nvSpPr>
          <p:cNvPr id="5" name="Footer Placeholder 4">
            <a:extLst>
              <a:ext uri="{FF2B5EF4-FFF2-40B4-BE49-F238E27FC236}">
                <a16:creationId xmlns:a16="http://schemas.microsoft.com/office/drawing/2014/main" id="{C684F6B6-9AA5-F0BD-A802-CA0796475F38}"/>
              </a:ext>
            </a:extLst>
          </p:cNvPr>
          <p:cNvSpPr>
            <a:spLocks noGrp="1"/>
          </p:cNvSpPr>
          <p:nvPr>
            <p:ph type="ftr" sz="quarter" idx="11"/>
          </p:nvPr>
        </p:nvSpPr>
        <p:spPr>
          <a:xfrm>
            <a:off x="3028950" y="5390915"/>
            <a:ext cx="3327073" cy="304271"/>
          </a:xfrm>
        </p:spPr>
        <p:txBody>
          <a:bodyPr/>
          <a:lstStyle>
            <a:lvl1pPr>
              <a:defRPr sz="1200" b="1">
                <a:solidFill>
                  <a:schemeClr val="bg1"/>
                </a:solidFill>
                <a:latin typeface="Times New Roman" panose="02020603050405020304" pitchFamily="18"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AA8C1424-251A-802F-A76B-91F63E9EC9A9}"/>
              </a:ext>
            </a:extLst>
          </p:cNvPr>
          <p:cNvSpPr>
            <a:spLocks noGrp="1"/>
          </p:cNvSpPr>
          <p:nvPr>
            <p:ph type="sldNum" sz="quarter" idx="12"/>
          </p:nvPr>
        </p:nvSpPr>
        <p:spPr>
          <a:xfrm>
            <a:off x="6772275" y="5390915"/>
            <a:ext cx="2057400" cy="304271"/>
          </a:xfrm>
        </p:spPr>
        <p:txBody>
          <a:bodyPr/>
          <a:lstStyle>
            <a:lvl1pPr>
              <a:defRPr sz="1200" b="0">
                <a:latin typeface="Times New Roman" panose="02020603050405020304" pitchFamily="18" charset="0"/>
                <a:cs typeface="Times New Roman" panose="02020603050405020304" pitchFamily="18" charset="0"/>
              </a:defRPr>
            </a:lvl1pPr>
          </a:lstStyle>
          <a:p>
            <a:fld id="{A434AFC3-9495-4F5F-A870-F899191D3DD5}" type="slidenum">
              <a:rPr lang="en-US" smtClean="0"/>
              <a:pPr/>
              <a:t>‹#›</a:t>
            </a:fld>
            <a:endParaRPr lang="en-US"/>
          </a:p>
        </p:txBody>
      </p:sp>
      <p:pic>
        <p:nvPicPr>
          <p:cNvPr id="9" name="Picture 8">
            <a:extLst>
              <a:ext uri="{FF2B5EF4-FFF2-40B4-BE49-F238E27FC236}">
                <a16:creationId xmlns:a16="http://schemas.microsoft.com/office/drawing/2014/main" id="{1A141797-7157-96B4-BD29-C7A3AFDA65EC}"/>
              </a:ext>
            </a:extLst>
          </p:cNvPr>
          <p:cNvPicPr>
            <a:picLocks noChangeAspect="1"/>
          </p:cNvPicPr>
          <p:nvPr/>
        </p:nvPicPr>
        <p:blipFill>
          <a:blip r:embed="rId2"/>
          <a:srcRect l="71817" t="8743" b="10708"/>
          <a:stretch>
            <a:fillRect/>
          </a:stretch>
        </p:blipFill>
        <p:spPr>
          <a:xfrm>
            <a:off x="6252622" y="58917"/>
            <a:ext cx="2577053" cy="562636"/>
          </a:xfrm>
          <a:prstGeom prst="rect">
            <a:avLst/>
          </a:prstGeom>
        </p:spPr>
      </p:pic>
      <p:pic>
        <p:nvPicPr>
          <p:cNvPr id="10" name="Picture 9">
            <a:extLst>
              <a:ext uri="{FF2B5EF4-FFF2-40B4-BE49-F238E27FC236}">
                <a16:creationId xmlns:a16="http://schemas.microsoft.com/office/drawing/2014/main" id="{5F98AD1F-8DA7-3F7E-0B75-F3E28891844F}"/>
              </a:ext>
            </a:extLst>
          </p:cNvPr>
          <p:cNvPicPr>
            <a:picLocks noChangeAspect="1"/>
          </p:cNvPicPr>
          <p:nvPr/>
        </p:nvPicPr>
        <p:blipFill>
          <a:blip r:embed="rId2"/>
          <a:srcRect t="2582" r="76134"/>
          <a:stretch>
            <a:fillRect/>
          </a:stretch>
        </p:blipFill>
        <p:spPr>
          <a:xfrm>
            <a:off x="87198" y="0"/>
            <a:ext cx="2182305" cy="680470"/>
          </a:xfrm>
          <a:prstGeom prst="rect">
            <a:avLst/>
          </a:prstGeom>
        </p:spPr>
      </p:pic>
    </p:spTree>
    <p:extLst>
      <p:ext uri="{BB962C8B-B14F-4D97-AF65-F5344CB8AC3E}">
        <p14:creationId xmlns:p14="http://schemas.microsoft.com/office/powerpoint/2010/main" val="3977994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6DD56-CDF3-1872-61AC-A3DE97ADF0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26DCEF-4625-E8E8-86C9-01F68342BB0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A63E05-A969-7031-CCC3-E484080CEF4C}"/>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5" name="Footer Placeholder 4">
            <a:extLst>
              <a:ext uri="{FF2B5EF4-FFF2-40B4-BE49-F238E27FC236}">
                <a16:creationId xmlns:a16="http://schemas.microsoft.com/office/drawing/2014/main" id="{CA8649DE-19C4-6AC1-9451-A03B49F51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73039A-D70E-AC72-5A4C-16D6B8FC75C6}"/>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658027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8A860A-34AF-1226-63DF-45BD4F9A7DEB}"/>
              </a:ext>
            </a:extLst>
          </p:cNvPr>
          <p:cNvSpPr>
            <a:spLocks noGrp="1"/>
          </p:cNvSpPr>
          <p:nvPr>
            <p:ph type="title" orient="vert"/>
          </p:nvPr>
        </p:nvSpPr>
        <p:spPr>
          <a:xfrm>
            <a:off x="6543675" y="304271"/>
            <a:ext cx="1971675" cy="484319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19D8EA3-4A4E-05BA-0B4A-9A30A3202243}"/>
              </a:ext>
            </a:extLst>
          </p:cNvPr>
          <p:cNvSpPr>
            <a:spLocks noGrp="1"/>
          </p:cNvSpPr>
          <p:nvPr>
            <p:ph type="body" orient="vert" idx="1"/>
          </p:nvPr>
        </p:nvSpPr>
        <p:spPr>
          <a:xfrm>
            <a:off x="628650" y="304271"/>
            <a:ext cx="5800725"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78B492-F25A-07CD-D89F-A0421876341E}"/>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5" name="Footer Placeholder 4">
            <a:extLst>
              <a:ext uri="{FF2B5EF4-FFF2-40B4-BE49-F238E27FC236}">
                <a16:creationId xmlns:a16="http://schemas.microsoft.com/office/drawing/2014/main" id="{20C1EFB9-FDF8-2617-0D89-1AF6764959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05C487-B3B7-2BAA-2981-5CBE7F9C58C0}"/>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2088959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311700" y="494472"/>
            <a:ext cx="8520600" cy="636333"/>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3" name="Google Shape;23;p4"/>
          <p:cNvSpPr txBox="1">
            <a:spLocks noGrp="1"/>
          </p:cNvSpPr>
          <p:nvPr>
            <p:ph type="body" idx="1"/>
          </p:nvPr>
        </p:nvSpPr>
        <p:spPr>
          <a:xfrm>
            <a:off x="311700" y="1280528"/>
            <a:ext cx="8520600" cy="3796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4"/>
          <p:cNvSpPr txBox="1">
            <a:spLocks noGrp="1"/>
          </p:cNvSpPr>
          <p:nvPr>
            <p:ph type="sldNum" idx="12"/>
          </p:nvPr>
        </p:nvSpPr>
        <p:spPr>
          <a:xfrm>
            <a:off x="8472458" y="5181352"/>
            <a:ext cx="548700" cy="437333"/>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extLst>
      <p:ext uri="{BB962C8B-B14F-4D97-AF65-F5344CB8AC3E}">
        <p14:creationId xmlns:p14="http://schemas.microsoft.com/office/powerpoint/2010/main" val="4270212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66BF88-8CF3-4EDA-9B3E-A1566EDE81CD}" type="datetimeFigureOut">
              <a:rPr lang="en-US" smtClean="0"/>
              <a:pPr/>
              <a:t>1/21/2026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3354763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CDE6-0A63-7C9E-849A-C151FA2562B0}"/>
              </a:ext>
            </a:extLst>
          </p:cNvPr>
          <p:cNvSpPr>
            <a:spLocks noGrp="1"/>
          </p:cNvSpPr>
          <p:nvPr>
            <p:ph type="ctrTitle"/>
          </p:nvPr>
        </p:nvSpPr>
        <p:spPr>
          <a:xfrm>
            <a:off x="1143000" y="935302"/>
            <a:ext cx="6858000" cy="1989667"/>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DE8CE789-278E-50A0-0F8F-087BF4E1A430}"/>
              </a:ext>
            </a:extLst>
          </p:cNvPr>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CBB2925-7F5C-0DE7-0A43-CD73B0061000}"/>
              </a:ext>
            </a:extLst>
          </p:cNvPr>
          <p:cNvSpPr>
            <a:spLocks noGrp="1"/>
          </p:cNvSpPr>
          <p:nvPr>
            <p:ph type="dt" sz="half" idx="10"/>
          </p:nvPr>
        </p:nvSpPr>
        <p:spPr>
          <a:xfrm>
            <a:off x="628650" y="5425430"/>
            <a:ext cx="2057400" cy="304271"/>
          </a:xfrm>
        </p:spPr>
        <p:txBody>
          <a:bodyPr/>
          <a:lstStyle/>
          <a:p>
            <a:fld id="{3166BF88-8CF3-4EDA-9B3E-A1566EDE81CD}" type="datetimeFigureOut">
              <a:rPr lang="en-US" smtClean="0"/>
              <a:pPr/>
              <a:t>1/21/2026</a:t>
            </a:fld>
            <a:endParaRPr lang="en-US"/>
          </a:p>
        </p:txBody>
      </p:sp>
      <p:sp>
        <p:nvSpPr>
          <p:cNvPr id="5" name="Footer Placeholder 4">
            <a:extLst>
              <a:ext uri="{FF2B5EF4-FFF2-40B4-BE49-F238E27FC236}">
                <a16:creationId xmlns:a16="http://schemas.microsoft.com/office/drawing/2014/main" id="{1F6565A9-F625-E52D-658C-E890EB3A922E}"/>
              </a:ext>
            </a:extLst>
          </p:cNvPr>
          <p:cNvSpPr>
            <a:spLocks noGrp="1"/>
          </p:cNvSpPr>
          <p:nvPr>
            <p:ph type="ftr" sz="quarter" idx="11"/>
          </p:nvPr>
        </p:nvSpPr>
        <p:spPr>
          <a:xfrm>
            <a:off x="3028950" y="5426850"/>
            <a:ext cx="3334143" cy="304271"/>
          </a:xfrm>
        </p:spPr>
        <p:txBody>
          <a:bodyPr/>
          <a:lstStyle/>
          <a:p>
            <a:endParaRPr lang="en-US"/>
          </a:p>
        </p:txBody>
      </p:sp>
      <p:sp>
        <p:nvSpPr>
          <p:cNvPr id="6" name="Slide Number Placeholder 5">
            <a:extLst>
              <a:ext uri="{FF2B5EF4-FFF2-40B4-BE49-F238E27FC236}">
                <a16:creationId xmlns:a16="http://schemas.microsoft.com/office/drawing/2014/main" id="{F3F14D4D-A4F9-98EE-B1C7-F3B4899312AC}"/>
              </a:ext>
            </a:extLst>
          </p:cNvPr>
          <p:cNvSpPr>
            <a:spLocks noGrp="1"/>
          </p:cNvSpPr>
          <p:nvPr>
            <p:ph type="sldNum" sz="quarter" idx="12"/>
          </p:nvPr>
        </p:nvSpPr>
        <p:spPr>
          <a:xfrm>
            <a:off x="6769035" y="5425430"/>
            <a:ext cx="2057400" cy="304271"/>
          </a:xfrm>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735966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C319A-7C5D-8B74-07AC-8C055B9AD155}"/>
              </a:ext>
            </a:extLst>
          </p:cNvPr>
          <p:cNvSpPr>
            <a:spLocks noGrp="1"/>
          </p:cNvSpPr>
          <p:nvPr>
            <p:ph type="title"/>
          </p:nvPr>
        </p:nvSpPr>
        <p:spPr>
          <a:xfrm>
            <a:off x="623888" y="1424782"/>
            <a:ext cx="7886700" cy="2377281"/>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3E22681-CF09-AA2B-4674-6FDF9C728AAC}"/>
              </a:ext>
            </a:extLst>
          </p:cNvPr>
          <p:cNvSpPr>
            <a:spLocks noGrp="1"/>
          </p:cNvSpPr>
          <p:nvPr>
            <p:ph type="body" idx="1"/>
          </p:nvPr>
        </p:nvSpPr>
        <p:spPr>
          <a:xfrm>
            <a:off x="623888" y="3824553"/>
            <a:ext cx="7886700" cy="1250156"/>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369E6A-B268-A074-A358-36D70C967B13}"/>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5" name="Footer Placeholder 4">
            <a:extLst>
              <a:ext uri="{FF2B5EF4-FFF2-40B4-BE49-F238E27FC236}">
                <a16:creationId xmlns:a16="http://schemas.microsoft.com/office/drawing/2014/main" id="{7EDEF524-3F6C-08CB-C15D-6728FE7440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16C20E-EDF9-D6BD-4C5A-A292E198353E}"/>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2122160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426D3-641A-D575-BE6C-0EE8D13B8C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C0ECA7-D8FA-85F5-CD83-CA385993AA03}"/>
              </a:ext>
            </a:extLst>
          </p:cNvPr>
          <p:cNvSpPr>
            <a:spLocks noGrp="1"/>
          </p:cNvSpPr>
          <p:nvPr>
            <p:ph sz="half" idx="1"/>
          </p:nvPr>
        </p:nvSpPr>
        <p:spPr>
          <a:xfrm>
            <a:off x="628650" y="1521354"/>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A027A7-7FB5-EC6A-B6CD-FB1BF343EC63}"/>
              </a:ext>
            </a:extLst>
          </p:cNvPr>
          <p:cNvSpPr>
            <a:spLocks noGrp="1"/>
          </p:cNvSpPr>
          <p:nvPr>
            <p:ph sz="half" idx="2"/>
          </p:nvPr>
        </p:nvSpPr>
        <p:spPr>
          <a:xfrm>
            <a:off x="4629150" y="1521354"/>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A491107-BC7E-4494-FA9E-037A6F43B1A4}"/>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6" name="Footer Placeholder 5">
            <a:extLst>
              <a:ext uri="{FF2B5EF4-FFF2-40B4-BE49-F238E27FC236}">
                <a16:creationId xmlns:a16="http://schemas.microsoft.com/office/drawing/2014/main" id="{65169A8C-2540-DBCE-F2C5-4E7ACBD1B0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ECAF18-FF04-9201-E476-B65AFD931B29}"/>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1859518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B13BB-E3F9-2139-154B-709DB66FD1B8}"/>
              </a:ext>
            </a:extLst>
          </p:cNvPr>
          <p:cNvSpPr>
            <a:spLocks noGrp="1"/>
          </p:cNvSpPr>
          <p:nvPr>
            <p:ph type="title"/>
          </p:nvPr>
        </p:nvSpPr>
        <p:spPr>
          <a:xfrm>
            <a:off x="629841" y="304271"/>
            <a:ext cx="7886700" cy="1104636"/>
          </a:xfrm>
        </p:spPr>
        <p:txBody>
          <a:bodyPr/>
          <a:lstStyle/>
          <a:p>
            <a:r>
              <a:rPr lang="en-US"/>
              <a:t>Click to edit Master title style</a:t>
            </a:r>
          </a:p>
        </p:txBody>
      </p:sp>
      <p:sp>
        <p:nvSpPr>
          <p:cNvPr id="3" name="Text Placeholder 2">
            <a:extLst>
              <a:ext uri="{FF2B5EF4-FFF2-40B4-BE49-F238E27FC236}">
                <a16:creationId xmlns:a16="http://schemas.microsoft.com/office/drawing/2014/main" id="{5333ECE6-7C10-D377-260A-9A08298E02C9}"/>
              </a:ext>
            </a:extLst>
          </p:cNvPr>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EB31E6E-700B-AAB7-8DE4-AFB0263E7C48}"/>
              </a:ext>
            </a:extLst>
          </p:cNvPr>
          <p:cNvSpPr>
            <a:spLocks noGrp="1"/>
          </p:cNvSpPr>
          <p:nvPr>
            <p:ph sz="half" idx="2"/>
          </p:nvPr>
        </p:nvSpPr>
        <p:spPr>
          <a:xfrm>
            <a:off x="629842" y="2087563"/>
            <a:ext cx="3868340"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DA99DA-6773-4E21-0465-EAE4472F5093}"/>
              </a:ext>
            </a:extLst>
          </p:cNvPr>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571C9B1A-ABCE-F433-9567-F75C8458ED06}"/>
              </a:ext>
            </a:extLst>
          </p:cNvPr>
          <p:cNvSpPr>
            <a:spLocks noGrp="1"/>
          </p:cNvSpPr>
          <p:nvPr>
            <p:ph sz="quarter" idx="4"/>
          </p:nvPr>
        </p:nvSpPr>
        <p:spPr>
          <a:xfrm>
            <a:off x="4629150" y="2087563"/>
            <a:ext cx="3887391"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0BF258C-E1BF-2D41-2B17-D3E819206646}"/>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8" name="Footer Placeholder 7">
            <a:extLst>
              <a:ext uri="{FF2B5EF4-FFF2-40B4-BE49-F238E27FC236}">
                <a16:creationId xmlns:a16="http://schemas.microsoft.com/office/drawing/2014/main" id="{C898BA4E-9354-E9CD-9AFD-2796976B9C2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4C658E-7637-C1DC-4BAF-45433E2DC30F}"/>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4071214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7530F-78B3-CBB1-F028-BFD008B306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8FE4F4-246F-0AF7-21F6-9AEAD7B524ED}"/>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4" name="Footer Placeholder 3">
            <a:extLst>
              <a:ext uri="{FF2B5EF4-FFF2-40B4-BE49-F238E27FC236}">
                <a16:creationId xmlns:a16="http://schemas.microsoft.com/office/drawing/2014/main" id="{DC87DC5F-5EBA-82B6-4C4D-18B0779CF4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C7791C7-B99F-DE6B-E003-CBD8BE03EA60}"/>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1556453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6A9185B-CE4B-E943-210E-CD8875500BD1}"/>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3" name="Footer Placeholder 2">
            <a:extLst>
              <a:ext uri="{FF2B5EF4-FFF2-40B4-BE49-F238E27FC236}">
                <a16:creationId xmlns:a16="http://schemas.microsoft.com/office/drawing/2014/main" id="{4DD8EF95-17B1-CD03-17B2-C6E3F3D71C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82A382-E946-A983-83BE-3AD7C5BCAA71}"/>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38926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EED82-7A5F-2900-16FA-72BBE44235B6}"/>
              </a:ext>
            </a:extLst>
          </p:cNvPr>
          <p:cNvSpPr>
            <a:spLocks noGrp="1"/>
          </p:cNvSpPr>
          <p:nvPr>
            <p:ph type="title"/>
          </p:nvPr>
        </p:nvSpPr>
        <p:spPr>
          <a:xfrm>
            <a:off x="629841" y="381000"/>
            <a:ext cx="2949178" cy="13335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CED500C-8466-C9F6-F4E6-26804658954E}"/>
              </a:ext>
            </a:extLst>
          </p:cNvPr>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9E4EBC-1969-5E55-4050-5E3F3750F208}"/>
              </a:ext>
            </a:extLst>
          </p:cNvPr>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FCD2119-87A9-5765-45C3-0364B0AB4366}"/>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6" name="Footer Placeholder 5">
            <a:extLst>
              <a:ext uri="{FF2B5EF4-FFF2-40B4-BE49-F238E27FC236}">
                <a16:creationId xmlns:a16="http://schemas.microsoft.com/office/drawing/2014/main" id="{427A2692-665C-6051-8BED-D22C99182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D27AF-CAD8-D91B-4B1B-EF5B9C913CDE}"/>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1842410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8F43A-D929-A8FA-7328-590F4937CE2B}"/>
              </a:ext>
            </a:extLst>
          </p:cNvPr>
          <p:cNvSpPr>
            <a:spLocks noGrp="1"/>
          </p:cNvSpPr>
          <p:nvPr>
            <p:ph type="title"/>
          </p:nvPr>
        </p:nvSpPr>
        <p:spPr>
          <a:xfrm>
            <a:off x="629841" y="381000"/>
            <a:ext cx="2949178" cy="13335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ED39B1E-2EEF-FEEC-EA46-C7DD76E03322}"/>
              </a:ext>
            </a:extLst>
          </p:cNvPr>
          <p:cNvSpPr>
            <a:spLocks noGrp="1"/>
          </p:cNvSpPr>
          <p:nvPr>
            <p:ph type="pic" idx="1"/>
          </p:nvPr>
        </p:nvSpPr>
        <p:spPr>
          <a:xfrm>
            <a:off x="3887391" y="822855"/>
            <a:ext cx="4629150" cy="406135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a:extLst>
              <a:ext uri="{FF2B5EF4-FFF2-40B4-BE49-F238E27FC236}">
                <a16:creationId xmlns:a16="http://schemas.microsoft.com/office/drawing/2014/main" id="{DFC8DB13-736F-1A0A-0D29-F3B995D8E159}"/>
              </a:ext>
            </a:extLst>
          </p:cNvPr>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C553C72-6B83-5082-9C25-4EC3F749BB1A}"/>
              </a:ext>
            </a:extLst>
          </p:cNvPr>
          <p:cNvSpPr>
            <a:spLocks noGrp="1"/>
          </p:cNvSpPr>
          <p:nvPr>
            <p:ph type="dt" sz="half" idx="10"/>
          </p:nvPr>
        </p:nvSpPr>
        <p:spPr/>
        <p:txBody>
          <a:bodyPr/>
          <a:lstStyle/>
          <a:p>
            <a:fld id="{3166BF88-8CF3-4EDA-9B3E-A1566EDE81CD}" type="datetimeFigureOut">
              <a:rPr lang="en-US" smtClean="0"/>
              <a:pPr/>
              <a:t>1/21/2026</a:t>
            </a:fld>
            <a:endParaRPr lang="en-US"/>
          </a:p>
        </p:txBody>
      </p:sp>
      <p:sp>
        <p:nvSpPr>
          <p:cNvPr id="6" name="Footer Placeholder 5">
            <a:extLst>
              <a:ext uri="{FF2B5EF4-FFF2-40B4-BE49-F238E27FC236}">
                <a16:creationId xmlns:a16="http://schemas.microsoft.com/office/drawing/2014/main" id="{92A4E9D6-F937-823D-0BC2-204BFE696E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0A5E81-092E-0A27-286A-96BAD6EB84D0}"/>
              </a:ext>
            </a:extLst>
          </p:cNvPr>
          <p:cNvSpPr>
            <a:spLocks noGrp="1"/>
          </p:cNvSpPr>
          <p:nvPr>
            <p:ph type="sldNum" sz="quarter" idx="12"/>
          </p:nvPr>
        </p:nvSpPr>
        <p:spPr/>
        <p:txBody>
          <a:bodyPr/>
          <a:lstStyle/>
          <a:p>
            <a:fld id="{A434AFC3-9495-4F5F-A870-F899191D3DD5}" type="slidenum">
              <a:rPr lang="en-US" smtClean="0"/>
              <a:pPr/>
              <a:t>‹#›</a:t>
            </a:fld>
            <a:endParaRPr lang="en-US"/>
          </a:p>
        </p:txBody>
      </p:sp>
    </p:spTree>
    <p:extLst>
      <p:ext uri="{BB962C8B-B14F-4D97-AF65-F5344CB8AC3E}">
        <p14:creationId xmlns:p14="http://schemas.microsoft.com/office/powerpoint/2010/main" val="2559786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BC0D81E-5243-0059-9338-B29B8CD6C29D}"/>
              </a:ext>
            </a:extLst>
          </p:cNvPr>
          <p:cNvSpPr/>
          <p:nvPr/>
        </p:nvSpPr>
        <p:spPr>
          <a:xfrm>
            <a:off x="0" y="5440829"/>
            <a:ext cx="9144000" cy="30427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Placeholder 1">
            <a:extLst>
              <a:ext uri="{FF2B5EF4-FFF2-40B4-BE49-F238E27FC236}">
                <a16:creationId xmlns:a16="http://schemas.microsoft.com/office/drawing/2014/main" id="{0117B5D0-CE32-2866-3C19-CA8BD35D4451}"/>
              </a:ext>
            </a:extLst>
          </p:cNvPr>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2233D7-D1BB-45C6-FF60-BFBB8CA29E57}"/>
              </a:ext>
            </a:extLst>
          </p:cNvPr>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745C1D-260E-6887-1182-4A90B1A86694}"/>
              </a:ext>
            </a:extLst>
          </p:cNvPr>
          <p:cNvSpPr>
            <a:spLocks noGrp="1"/>
          </p:cNvSpPr>
          <p:nvPr>
            <p:ph type="dt" sz="half" idx="2"/>
          </p:nvPr>
        </p:nvSpPr>
        <p:spPr>
          <a:xfrm>
            <a:off x="628650" y="5450921"/>
            <a:ext cx="2057400" cy="304271"/>
          </a:xfrm>
          <a:prstGeom prst="rect">
            <a:avLst/>
          </a:prstGeom>
        </p:spPr>
        <p:txBody>
          <a:bodyPr vert="horz" lIns="91440" tIns="45720" rIns="91440" bIns="45720" rtlCol="0" anchor="ctr"/>
          <a:lstStyle>
            <a:lvl1pPr algn="l">
              <a:defRPr sz="1050" b="1">
                <a:solidFill>
                  <a:schemeClr val="bg1"/>
                </a:solidFill>
                <a:latin typeface="Times New Roman" panose="02020603050405020304" pitchFamily="18" charset="0"/>
                <a:cs typeface="Times New Roman" panose="02020603050405020304" pitchFamily="18" charset="0"/>
              </a:defRPr>
            </a:lvl1pPr>
          </a:lstStyle>
          <a:p>
            <a:fld id="{3166BF88-8CF3-4EDA-9B3E-A1566EDE81CD}" type="datetimeFigureOut">
              <a:rPr lang="en-US" smtClean="0"/>
              <a:pPr/>
              <a:t>1/21/2026</a:t>
            </a:fld>
            <a:endParaRPr lang="en-US"/>
          </a:p>
        </p:txBody>
      </p:sp>
      <p:sp>
        <p:nvSpPr>
          <p:cNvPr id="5" name="Footer Placeholder 4">
            <a:extLst>
              <a:ext uri="{FF2B5EF4-FFF2-40B4-BE49-F238E27FC236}">
                <a16:creationId xmlns:a16="http://schemas.microsoft.com/office/drawing/2014/main" id="{CADCA7D0-8F06-93BB-6C2E-8452DF427873}"/>
              </a:ext>
            </a:extLst>
          </p:cNvPr>
          <p:cNvSpPr>
            <a:spLocks noGrp="1"/>
          </p:cNvSpPr>
          <p:nvPr>
            <p:ph type="ftr" sz="quarter" idx="3"/>
          </p:nvPr>
        </p:nvSpPr>
        <p:spPr>
          <a:xfrm>
            <a:off x="3028950" y="5444389"/>
            <a:ext cx="3334143" cy="304271"/>
          </a:xfrm>
          <a:prstGeom prst="rect">
            <a:avLst/>
          </a:prstGeom>
        </p:spPr>
        <p:txBody>
          <a:bodyPr vert="horz" lIns="91440" tIns="45720" rIns="91440" bIns="45720" rtlCol="0" anchor="ctr"/>
          <a:lstStyle>
            <a:lvl1pPr algn="ctr">
              <a:defRPr sz="1200" b="1">
                <a:solidFill>
                  <a:schemeClr val="bg1"/>
                </a:solidFill>
                <a:latin typeface="Times New Roman" panose="02020603050405020304" pitchFamily="18"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D7DA874D-49F1-D123-20BD-5C04AC6D9F08}"/>
              </a:ext>
            </a:extLst>
          </p:cNvPr>
          <p:cNvSpPr>
            <a:spLocks noGrp="1"/>
          </p:cNvSpPr>
          <p:nvPr>
            <p:ph type="sldNum" sz="quarter" idx="4"/>
          </p:nvPr>
        </p:nvSpPr>
        <p:spPr>
          <a:xfrm>
            <a:off x="6769035" y="5450921"/>
            <a:ext cx="2057400" cy="304271"/>
          </a:xfrm>
          <a:prstGeom prst="rect">
            <a:avLst/>
          </a:prstGeom>
        </p:spPr>
        <p:txBody>
          <a:bodyPr vert="horz" lIns="91440" tIns="45720" rIns="91440" bIns="45720" rtlCol="0" anchor="ctr"/>
          <a:lstStyle>
            <a:lvl1pPr algn="r">
              <a:defRPr sz="1200" b="1">
                <a:solidFill>
                  <a:schemeClr val="bg1"/>
                </a:solidFill>
                <a:latin typeface="Times New Roman" panose="02020603050405020304" pitchFamily="18" charset="0"/>
                <a:cs typeface="Times New Roman" panose="02020603050405020304" pitchFamily="18" charset="0"/>
              </a:defRPr>
            </a:lvl1pPr>
          </a:lstStyle>
          <a:p>
            <a:fld id="{A434AFC3-9495-4F5F-A870-F899191D3DD5}" type="slidenum">
              <a:rPr lang="en-US" smtClean="0"/>
              <a:pPr/>
              <a:t>‹#›</a:t>
            </a:fld>
            <a:endParaRPr lang="en-US"/>
          </a:p>
        </p:txBody>
      </p:sp>
      <p:pic>
        <p:nvPicPr>
          <p:cNvPr id="8" name="Picture 7">
            <a:extLst>
              <a:ext uri="{FF2B5EF4-FFF2-40B4-BE49-F238E27FC236}">
                <a16:creationId xmlns:a16="http://schemas.microsoft.com/office/drawing/2014/main" id="{EA1563F5-61C6-2299-A84E-4D49DF4EC761}"/>
              </a:ext>
            </a:extLst>
          </p:cNvPr>
          <p:cNvPicPr>
            <a:picLocks noChangeAspect="1"/>
          </p:cNvPicPr>
          <p:nvPr/>
        </p:nvPicPr>
        <p:blipFill>
          <a:blip r:embed="rId15"/>
          <a:stretch>
            <a:fillRect/>
          </a:stretch>
        </p:blipFill>
        <p:spPr>
          <a:xfrm>
            <a:off x="0" y="0"/>
            <a:ext cx="9144000" cy="687876"/>
          </a:xfrm>
          <a:prstGeom prst="rect">
            <a:avLst/>
          </a:prstGeom>
        </p:spPr>
      </p:pic>
    </p:spTree>
    <p:extLst>
      <p:ext uri="{BB962C8B-B14F-4D97-AF65-F5344CB8AC3E}">
        <p14:creationId xmlns:p14="http://schemas.microsoft.com/office/powerpoint/2010/main" val="253226519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53.pn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61" name="Google Shape;61;p13"/>
          <p:cNvSpPr txBox="1"/>
          <p:nvPr/>
        </p:nvSpPr>
        <p:spPr>
          <a:xfrm>
            <a:off x="1477600" y="4651722"/>
            <a:ext cx="4861200" cy="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solidFill>
                <a:schemeClr val="dk2"/>
              </a:solidFill>
            </a:endParaRPr>
          </a:p>
        </p:txBody>
      </p:sp>
      <p:sp>
        <p:nvSpPr>
          <p:cNvPr id="8" name="Google Shape;59;p13"/>
          <p:cNvSpPr txBox="1">
            <a:spLocks/>
          </p:cNvSpPr>
          <p:nvPr/>
        </p:nvSpPr>
        <p:spPr>
          <a:xfrm>
            <a:off x="4790067" y="800100"/>
            <a:ext cx="3886196" cy="4343400"/>
          </a:xfrm>
          <a:prstGeom prst="rect">
            <a:avLst/>
          </a:prstGeom>
          <a:noFill/>
          <a:ln>
            <a:noFill/>
          </a:ln>
        </p:spPr>
        <p:txBody>
          <a:bodyPr spcFirstLastPara="1" wrap="square" lIns="91425" tIns="91425" rIns="91425" bIns="91425" anchor="b" anchorCtr="0">
            <a:normAutofit fontScale="82500" lnSpcReduction="1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IN" sz="4200" dirty="0">
                <a:solidFill>
                  <a:srgbClr val="FF0000"/>
                </a:solidFill>
              </a:rPr>
              <a:t>Indian Knowledge System</a:t>
            </a:r>
            <a:br>
              <a:rPr lang="en-IN" sz="4200" dirty="0">
                <a:solidFill>
                  <a:srgbClr val="FF0000"/>
                </a:solidFill>
              </a:rPr>
            </a:br>
            <a:r>
              <a:rPr lang="en-IN" sz="4000" dirty="0">
                <a:solidFill>
                  <a:srgbClr val="FF0000"/>
                </a:solidFill>
              </a:rPr>
              <a:t>(BIKS609)</a:t>
            </a:r>
          </a:p>
          <a:p>
            <a:endParaRPr lang="en-IN" sz="4000" dirty="0">
              <a:solidFill>
                <a:srgbClr val="FF0000"/>
              </a:solidFill>
            </a:endParaRPr>
          </a:p>
          <a:p>
            <a:pPr algn="l"/>
            <a:endParaRPr lang="en-IN" sz="2200" dirty="0">
              <a:solidFill>
                <a:srgbClr val="FF0000"/>
              </a:solidFill>
            </a:endParaRPr>
          </a:p>
          <a:p>
            <a:pPr algn="l"/>
            <a:endParaRPr lang="en-IN" sz="2200" dirty="0">
              <a:solidFill>
                <a:srgbClr val="FF0000"/>
              </a:solidFill>
            </a:endParaRPr>
          </a:p>
          <a:p>
            <a:pPr algn="l"/>
            <a:r>
              <a:rPr lang="en-IN" sz="2200" dirty="0">
                <a:solidFill>
                  <a:srgbClr val="FF0000"/>
                </a:solidFill>
              </a:rPr>
              <a:t>Presented by:</a:t>
            </a:r>
          </a:p>
          <a:p>
            <a:pPr algn="l"/>
            <a:r>
              <a:rPr lang="en-IN" sz="2200" dirty="0" err="1">
                <a:solidFill>
                  <a:schemeClr val="tx1"/>
                </a:solidFill>
              </a:rPr>
              <a:t>Madhurya</a:t>
            </a:r>
            <a:r>
              <a:rPr lang="en-IN" sz="2200" dirty="0">
                <a:solidFill>
                  <a:schemeClr val="tx1"/>
                </a:solidFill>
              </a:rPr>
              <a:t> B </a:t>
            </a:r>
            <a:r>
              <a:rPr lang="en-IN" sz="2200" dirty="0" err="1">
                <a:solidFill>
                  <a:schemeClr val="tx1"/>
                </a:solidFill>
              </a:rPr>
              <a:t>Eshwar</a:t>
            </a:r>
            <a:endParaRPr lang="en-IN" sz="2200" dirty="0">
              <a:solidFill>
                <a:schemeClr val="tx1"/>
              </a:solidFill>
            </a:endParaRPr>
          </a:p>
          <a:p>
            <a:pPr algn="l"/>
            <a:r>
              <a:rPr lang="en-IN" sz="2200" dirty="0">
                <a:solidFill>
                  <a:schemeClr val="tx1"/>
                </a:solidFill>
              </a:rPr>
              <a:t>Dept. of ECE</a:t>
            </a:r>
          </a:p>
          <a:p>
            <a:pPr algn="l"/>
            <a:r>
              <a:rPr lang="en-IN" sz="2200" dirty="0">
                <a:solidFill>
                  <a:schemeClr val="tx1"/>
                </a:solidFill>
              </a:rPr>
              <a:t>ATMECE</a:t>
            </a:r>
            <a:br>
              <a:rPr lang="en-IN" sz="4000" dirty="0">
                <a:solidFill>
                  <a:srgbClr val="FF0000"/>
                </a:solidFill>
              </a:rPr>
            </a:br>
            <a:endParaRPr lang="en-IN" sz="4200" dirty="0">
              <a:solidFill>
                <a:srgbClr val="FF0000"/>
              </a:solidFill>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7749" y="973667"/>
            <a:ext cx="3538757" cy="3517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800100"/>
            <a:ext cx="8229600" cy="5029200"/>
          </a:xfrm>
        </p:spPr>
        <p:txBody>
          <a:bodyPr>
            <a:normAutofit/>
          </a:bodyPr>
          <a:lstStyle/>
          <a:p>
            <a:r>
              <a:rPr lang="en-US" dirty="0"/>
              <a:t>Vastu Shastra deals with town planning, design of unitary structures like temples, residential houses, sculpture, painting and furniture </a:t>
            </a:r>
          </a:p>
          <a:p>
            <a:r>
              <a:rPr lang="en-US" dirty="0"/>
              <a:t>Vastu Shastra is also known as vastu </a:t>
            </a:r>
            <a:r>
              <a:rPr lang="en-US" dirty="0" err="1"/>
              <a:t>vidya</a:t>
            </a:r>
            <a:r>
              <a:rPr lang="en-US" dirty="0"/>
              <a:t> or </a:t>
            </a:r>
            <a:r>
              <a:rPr lang="en-US" dirty="0" err="1"/>
              <a:t>Shilpa</a:t>
            </a:r>
            <a:r>
              <a:rPr lang="en-US" dirty="0"/>
              <a:t> Shastra implies the science related to artistic creations through design, fabrication and construction </a:t>
            </a:r>
          </a:p>
          <a:p>
            <a:r>
              <a:rPr lang="en-US" dirty="0"/>
              <a:t>Four things or considered as vastu </a:t>
            </a:r>
          </a:p>
          <a:p>
            <a:pPr marL="514350" indent="-514350">
              <a:buFont typeface="+mj-lt"/>
              <a:buAutoNum type="arabicPeriod"/>
            </a:pPr>
            <a:r>
              <a:rPr lang="en-US" dirty="0"/>
              <a:t>the earth or the ground (</a:t>
            </a:r>
            <a:r>
              <a:rPr lang="en-US" dirty="0" err="1"/>
              <a:t>Bhoomi</a:t>
            </a:r>
            <a:r>
              <a:rPr lang="en-US" dirty="0"/>
              <a:t>)</a:t>
            </a:r>
          </a:p>
          <a:p>
            <a:pPr marL="514350" indent="-514350">
              <a:buFont typeface="+mj-lt"/>
              <a:buAutoNum type="arabicPeriod"/>
            </a:pPr>
            <a:r>
              <a:rPr lang="en-US" dirty="0"/>
              <a:t>temple or palace (</a:t>
            </a:r>
            <a:r>
              <a:rPr lang="en-US" dirty="0" err="1"/>
              <a:t>prasadha</a:t>
            </a:r>
            <a:r>
              <a:rPr lang="en-US" dirty="0"/>
              <a:t>) </a:t>
            </a:r>
          </a:p>
          <a:p>
            <a:pPr marL="514350" indent="-514350">
              <a:buFont typeface="+mj-lt"/>
              <a:buAutoNum type="arabicPeriod"/>
            </a:pPr>
            <a:r>
              <a:rPr lang="en-US" dirty="0"/>
              <a:t>conveyance (Yana)</a:t>
            </a:r>
          </a:p>
          <a:p>
            <a:pPr marL="514350" indent="-514350">
              <a:buFont typeface="+mj-lt"/>
              <a:buAutoNum type="arabicPeriod"/>
            </a:pPr>
            <a:r>
              <a:rPr lang="en-US" dirty="0"/>
              <a:t>couch (</a:t>
            </a:r>
            <a:r>
              <a:rPr lang="en-US" dirty="0" err="1"/>
              <a:t>sayana</a:t>
            </a:r>
            <a:r>
              <a:rPr lang="en-US" dirty="0"/>
              <a:t>)</a:t>
            </a:r>
          </a:p>
          <a:p>
            <a:pPr marL="514350" indent="-514350"/>
            <a:r>
              <a:rPr lang="en-US" dirty="0"/>
              <a:t>Out of all these </a:t>
            </a:r>
            <a:r>
              <a:rPr lang="en-US" dirty="0" err="1"/>
              <a:t>Bhoomi</a:t>
            </a:r>
            <a:r>
              <a:rPr lang="en-US" dirty="0"/>
              <a:t> is considered the primary one and is described first in the vastu text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533400" y="1333500"/>
            <a:ext cx="7848600" cy="33528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9100"/>
            <a:ext cx="8229600" cy="685800"/>
          </a:xfrm>
        </p:spPr>
        <p:txBody>
          <a:bodyPr>
            <a:normAutofit/>
          </a:bodyPr>
          <a:lstStyle/>
          <a:p>
            <a:r>
              <a:rPr lang="en-US" dirty="0">
                <a:solidFill>
                  <a:srgbClr val="FF0000"/>
                </a:solidFill>
              </a:rPr>
              <a:t>Literary sources</a:t>
            </a:r>
          </a:p>
        </p:txBody>
      </p:sp>
      <p:pic>
        <p:nvPicPr>
          <p:cNvPr id="5122" name="Picture 2"/>
          <p:cNvPicPr>
            <a:picLocks noGrp="1" noChangeAspect="1" noChangeArrowheads="1"/>
          </p:cNvPicPr>
          <p:nvPr>
            <p:ph idx="1"/>
          </p:nvPr>
        </p:nvPicPr>
        <p:blipFill>
          <a:blip r:embed="rId2" cstate="print"/>
          <a:srcRect/>
          <a:stretch>
            <a:fillRect/>
          </a:stretch>
        </p:blipFill>
        <p:spPr bwMode="auto">
          <a:xfrm>
            <a:off x="609600" y="1028700"/>
            <a:ext cx="8001000" cy="40386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Eight limbs of vastu</a:t>
            </a:r>
          </a:p>
        </p:txBody>
      </p:sp>
      <p:pic>
        <p:nvPicPr>
          <p:cNvPr id="7170" name="Picture 2"/>
          <p:cNvPicPr>
            <a:picLocks noGrp="1" noChangeAspect="1" noChangeArrowheads="1"/>
          </p:cNvPicPr>
          <p:nvPr>
            <p:ph idx="1"/>
          </p:nvPr>
        </p:nvPicPr>
        <p:blipFill>
          <a:blip r:embed="rId2" cstate="print"/>
          <a:srcRect/>
          <a:stretch>
            <a:fillRect/>
          </a:stretch>
        </p:blipFill>
        <p:spPr bwMode="auto">
          <a:xfrm>
            <a:off x="5105400" y="1257300"/>
            <a:ext cx="3837908" cy="3771900"/>
          </a:xfrm>
          <a:prstGeom prst="rect">
            <a:avLst/>
          </a:prstGeom>
          <a:noFill/>
          <a:ln w="9525">
            <a:noFill/>
            <a:miter lim="800000"/>
            <a:headEnd/>
            <a:tailEnd/>
          </a:ln>
        </p:spPr>
      </p:pic>
      <p:sp>
        <p:nvSpPr>
          <p:cNvPr id="5" name="TextBox 4"/>
          <p:cNvSpPr txBox="1"/>
          <p:nvPr/>
        </p:nvSpPr>
        <p:spPr>
          <a:xfrm>
            <a:off x="381000" y="1181100"/>
            <a:ext cx="4572000" cy="3970318"/>
          </a:xfrm>
          <a:prstGeom prst="rect">
            <a:avLst/>
          </a:prstGeom>
          <a:noFill/>
        </p:spPr>
        <p:txBody>
          <a:bodyPr wrap="square" rtlCol="0">
            <a:spAutoFit/>
          </a:bodyPr>
          <a:lstStyle/>
          <a:p>
            <a:r>
              <a:rPr lang="en-US" sz="2800" dirty="0"/>
              <a:t>Yajamana (host) </a:t>
            </a:r>
          </a:p>
          <a:p>
            <a:r>
              <a:rPr lang="en-US" sz="2800" dirty="0"/>
              <a:t>Sthapatya (architecture)</a:t>
            </a:r>
          </a:p>
          <a:p>
            <a:r>
              <a:rPr lang="en-US" sz="2800" dirty="0" err="1"/>
              <a:t>Shilpin</a:t>
            </a:r>
            <a:r>
              <a:rPr lang="en-US" sz="2800" dirty="0"/>
              <a:t> (technician) </a:t>
            </a:r>
          </a:p>
          <a:p>
            <a:r>
              <a:rPr lang="en-US" sz="2800" dirty="0"/>
              <a:t>Bhumi (land) </a:t>
            </a:r>
          </a:p>
          <a:p>
            <a:r>
              <a:rPr lang="en-US" sz="2800" dirty="0"/>
              <a:t>Vastospati Puja (offerings) </a:t>
            </a:r>
          </a:p>
          <a:p>
            <a:r>
              <a:rPr lang="en-US" sz="2800" dirty="0"/>
              <a:t>Pada vinyasa (site layout) </a:t>
            </a:r>
          </a:p>
          <a:p>
            <a:r>
              <a:rPr lang="en-US" sz="2800" dirty="0"/>
              <a:t>Vastu (materials) </a:t>
            </a:r>
          </a:p>
          <a:p>
            <a:r>
              <a:rPr lang="en-US" sz="2800" dirty="0"/>
              <a:t>Alankarana (renovations and decorations)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Town planning</a:t>
            </a:r>
          </a:p>
        </p:txBody>
      </p:sp>
      <p:pic>
        <p:nvPicPr>
          <p:cNvPr id="8194" name="Picture 2"/>
          <p:cNvPicPr>
            <a:picLocks noGrp="1" noChangeAspect="1" noChangeArrowheads="1"/>
          </p:cNvPicPr>
          <p:nvPr>
            <p:ph idx="1"/>
          </p:nvPr>
        </p:nvPicPr>
        <p:blipFill>
          <a:blip r:embed="rId2" cstate="print"/>
          <a:srcRect/>
          <a:stretch>
            <a:fillRect/>
          </a:stretch>
        </p:blipFill>
        <p:spPr bwMode="auto">
          <a:xfrm>
            <a:off x="762000" y="1181100"/>
            <a:ext cx="7696199" cy="3962399"/>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52400" y="760638"/>
            <a:ext cx="4038600" cy="4687661"/>
          </a:xfrm>
          <a:prstGeom prst="rect">
            <a:avLst/>
          </a:prstGeom>
          <a:noFill/>
          <a:ln w="9525">
            <a:noFill/>
            <a:miter lim="800000"/>
            <a:headEnd/>
            <a:tailEnd/>
          </a:ln>
        </p:spPr>
      </p:pic>
      <p:pic>
        <p:nvPicPr>
          <p:cNvPr id="9219" name="Picture 3"/>
          <p:cNvPicPr>
            <a:picLocks noGrp="1" noChangeAspect="1" noChangeArrowheads="1"/>
          </p:cNvPicPr>
          <p:nvPr>
            <p:ph idx="1"/>
          </p:nvPr>
        </p:nvPicPr>
        <p:blipFill>
          <a:blip r:embed="rId3" cstate="print"/>
          <a:srcRect/>
          <a:stretch>
            <a:fillRect/>
          </a:stretch>
        </p:blipFill>
        <p:spPr bwMode="auto">
          <a:xfrm>
            <a:off x="4648200" y="755529"/>
            <a:ext cx="3657600" cy="469277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cstate="print"/>
          <a:srcRect/>
          <a:stretch>
            <a:fillRect/>
          </a:stretch>
        </p:blipFill>
        <p:spPr bwMode="auto">
          <a:xfrm>
            <a:off x="228600" y="876300"/>
            <a:ext cx="2743200" cy="4343400"/>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3124200" y="876300"/>
            <a:ext cx="2514600" cy="4495800"/>
          </a:xfrm>
          <a:prstGeom prst="rect">
            <a:avLst/>
          </a:prstGeom>
          <a:noFill/>
          <a:ln w="9525">
            <a:noFill/>
            <a:miter lim="800000"/>
            <a:headEnd/>
            <a:tailEnd/>
          </a:ln>
        </p:spPr>
      </p:pic>
      <p:pic>
        <p:nvPicPr>
          <p:cNvPr id="10244" name="Picture 4"/>
          <p:cNvPicPr>
            <a:picLocks noChangeAspect="1" noChangeArrowheads="1"/>
          </p:cNvPicPr>
          <p:nvPr/>
        </p:nvPicPr>
        <p:blipFill>
          <a:blip r:embed="rId4" cstate="print"/>
          <a:srcRect/>
          <a:stretch>
            <a:fillRect/>
          </a:stretch>
        </p:blipFill>
        <p:spPr bwMode="auto">
          <a:xfrm>
            <a:off x="6019800" y="1104900"/>
            <a:ext cx="2895600" cy="2971800"/>
          </a:xfrm>
          <a:prstGeom prst="rect">
            <a:avLst/>
          </a:prstGeom>
          <a:noFill/>
          <a:ln w="9525">
            <a:noFill/>
            <a:miter lim="800000"/>
            <a:headEnd/>
            <a:tailEnd/>
          </a:ln>
        </p:spPr>
      </p:pic>
      <p:sp>
        <p:nvSpPr>
          <p:cNvPr id="7" name="TextBox 6"/>
          <p:cNvSpPr txBox="1"/>
          <p:nvPr/>
        </p:nvSpPr>
        <p:spPr>
          <a:xfrm>
            <a:off x="419100" y="506968"/>
            <a:ext cx="2362200" cy="369332"/>
          </a:xfrm>
          <a:prstGeom prst="rect">
            <a:avLst/>
          </a:prstGeom>
          <a:noFill/>
        </p:spPr>
        <p:txBody>
          <a:bodyPr wrap="square" rtlCol="0">
            <a:spAutoFit/>
          </a:bodyPr>
          <a:lstStyle/>
          <a:p>
            <a:r>
              <a:rPr lang="en-US" dirty="0" err="1"/>
              <a:t>Dandaka</a:t>
            </a:r>
            <a:endParaRPr lang="en-US" dirty="0"/>
          </a:p>
        </p:txBody>
      </p:sp>
      <p:sp>
        <p:nvSpPr>
          <p:cNvPr id="8" name="TextBox 7"/>
          <p:cNvSpPr txBox="1"/>
          <p:nvPr/>
        </p:nvSpPr>
        <p:spPr>
          <a:xfrm>
            <a:off x="3429000" y="495300"/>
            <a:ext cx="2362200" cy="369332"/>
          </a:xfrm>
          <a:prstGeom prst="rect">
            <a:avLst/>
          </a:prstGeom>
          <a:noFill/>
        </p:spPr>
        <p:txBody>
          <a:bodyPr wrap="square" rtlCol="0">
            <a:spAutoFit/>
          </a:bodyPr>
          <a:lstStyle/>
          <a:p>
            <a:r>
              <a:rPr lang="en-US" dirty="0" err="1"/>
              <a:t>Nandyavatra</a:t>
            </a:r>
            <a:endParaRPr lang="en-US" dirty="0"/>
          </a:p>
        </p:txBody>
      </p:sp>
      <p:sp>
        <p:nvSpPr>
          <p:cNvPr id="9" name="TextBox 8"/>
          <p:cNvSpPr txBox="1"/>
          <p:nvPr/>
        </p:nvSpPr>
        <p:spPr>
          <a:xfrm>
            <a:off x="6248400" y="495300"/>
            <a:ext cx="2362200" cy="369332"/>
          </a:xfrm>
          <a:prstGeom prst="rect">
            <a:avLst/>
          </a:prstGeom>
          <a:noFill/>
        </p:spPr>
        <p:txBody>
          <a:bodyPr wrap="square" rtlCol="0">
            <a:spAutoFit/>
          </a:bodyPr>
          <a:lstStyle/>
          <a:p>
            <a:r>
              <a:rPr lang="en-US" dirty="0" err="1"/>
              <a:t>Sarvatobhadra</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43001" y="794657"/>
            <a:ext cx="3352800" cy="4267200"/>
          </a:xfrm>
          <a:prstGeom prst="rect">
            <a:avLst/>
          </a:prstGeom>
          <a:noFill/>
          <a:ln w="9525">
            <a:noFill/>
            <a:miter lim="800000"/>
            <a:headEnd/>
            <a:tailEnd/>
          </a:ln>
        </p:spPr>
      </p:pic>
      <p:pic>
        <p:nvPicPr>
          <p:cNvPr id="11267" name="Picture 3"/>
          <p:cNvPicPr>
            <a:picLocks noGrp="1" noChangeAspect="1" noChangeArrowheads="1"/>
          </p:cNvPicPr>
          <p:nvPr>
            <p:ph idx="1"/>
          </p:nvPr>
        </p:nvPicPr>
        <p:blipFill>
          <a:blip r:embed="rId3" cstate="print"/>
          <a:srcRect/>
          <a:stretch>
            <a:fillRect/>
          </a:stretch>
        </p:blipFill>
        <p:spPr bwMode="auto">
          <a:xfrm>
            <a:off x="4648200" y="800100"/>
            <a:ext cx="3429000" cy="4648200"/>
          </a:xfrm>
          <a:prstGeom prst="rect">
            <a:avLst/>
          </a:prstGeom>
          <a:noFill/>
          <a:ln w="9525">
            <a:noFill/>
            <a:miter lim="800000"/>
            <a:headEnd/>
            <a:tailEnd/>
          </a:ln>
        </p:spPr>
      </p:pic>
      <p:sp>
        <p:nvSpPr>
          <p:cNvPr id="6" name="TextBox 5"/>
          <p:cNvSpPr txBox="1"/>
          <p:nvPr/>
        </p:nvSpPr>
        <p:spPr>
          <a:xfrm>
            <a:off x="-76200" y="876300"/>
            <a:ext cx="1752600" cy="461665"/>
          </a:xfrm>
          <a:prstGeom prst="rect">
            <a:avLst/>
          </a:prstGeom>
          <a:noFill/>
        </p:spPr>
        <p:txBody>
          <a:bodyPr wrap="square" rtlCol="0">
            <a:spAutoFit/>
          </a:bodyPr>
          <a:lstStyle/>
          <a:p>
            <a:r>
              <a:rPr lang="en-US" sz="2400" dirty="0"/>
              <a:t>Swastika</a:t>
            </a:r>
            <a:r>
              <a:rPr lang="en-US" dirty="0"/>
              <a:t> </a:t>
            </a:r>
          </a:p>
        </p:txBody>
      </p:sp>
      <p:sp>
        <p:nvSpPr>
          <p:cNvPr id="7" name="TextBox 6"/>
          <p:cNvSpPr txBox="1"/>
          <p:nvPr/>
        </p:nvSpPr>
        <p:spPr>
          <a:xfrm>
            <a:off x="7353299" y="2781300"/>
            <a:ext cx="1752600" cy="461665"/>
          </a:xfrm>
          <a:prstGeom prst="rect">
            <a:avLst/>
          </a:prstGeom>
          <a:noFill/>
        </p:spPr>
        <p:txBody>
          <a:bodyPr wrap="square" rtlCol="0">
            <a:spAutoFit/>
          </a:bodyPr>
          <a:lstStyle/>
          <a:p>
            <a:r>
              <a:rPr lang="en-US" sz="2400" dirty="0" err="1"/>
              <a:t>Prastara</a:t>
            </a:r>
            <a:r>
              <a:rPr lang="en-US" dirty="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381000" y="876300"/>
            <a:ext cx="3124200" cy="4267200"/>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5410200" y="804565"/>
            <a:ext cx="3657600" cy="2819400"/>
          </a:xfrm>
          <a:prstGeom prst="rect">
            <a:avLst/>
          </a:prstGeom>
          <a:noFill/>
          <a:ln w="9525">
            <a:noFill/>
            <a:miter lim="800000"/>
            <a:headEnd/>
            <a:tailEnd/>
          </a:ln>
        </p:spPr>
      </p:pic>
      <p:pic>
        <p:nvPicPr>
          <p:cNvPr id="12292" name="Picture 4"/>
          <p:cNvPicPr>
            <a:picLocks noGrp="1" noChangeAspect="1" noChangeArrowheads="1"/>
          </p:cNvPicPr>
          <p:nvPr>
            <p:ph idx="1"/>
          </p:nvPr>
        </p:nvPicPr>
        <p:blipFill>
          <a:blip r:embed="rId4" cstate="print"/>
          <a:stretch>
            <a:fillRect/>
          </a:stretch>
        </p:blipFill>
        <p:spPr bwMode="auto">
          <a:xfrm>
            <a:off x="3424237" y="2229644"/>
            <a:ext cx="2295525" cy="2209800"/>
          </a:xfrm>
          <a:prstGeom prst="rect">
            <a:avLst/>
          </a:prstGeom>
          <a:noFill/>
          <a:ln w="9525">
            <a:noFill/>
            <a:miter lim="800000"/>
            <a:headEnd/>
            <a:tailEnd/>
          </a:ln>
        </p:spPr>
      </p:pic>
      <p:sp>
        <p:nvSpPr>
          <p:cNvPr id="7" name="TextBox 6"/>
          <p:cNvSpPr txBox="1"/>
          <p:nvPr/>
        </p:nvSpPr>
        <p:spPr>
          <a:xfrm>
            <a:off x="1671637" y="571500"/>
            <a:ext cx="1752600" cy="461665"/>
          </a:xfrm>
          <a:prstGeom prst="rect">
            <a:avLst/>
          </a:prstGeom>
          <a:noFill/>
        </p:spPr>
        <p:txBody>
          <a:bodyPr wrap="square" rtlCol="0">
            <a:spAutoFit/>
          </a:bodyPr>
          <a:lstStyle/>
          <a:p>
            <a:r>
              <a:rPr lang="en-US" sz="2400" dirty="0" err="1"/>
              <a:t>Padmaka</a:t>
            </a:r>
            <a:r>
              <a:rPr lang="en-US" sz="2400" dirty="0"/>
              <a:t> </a:t>
            </a:r>
          </a:p>
        </p:txBody>
      </p:sp>
      <p:sp>
        <p:nvSpPr>
          <p:cNvPr id="8" name="TextBox 7"/>
          <p:cNvSpPr txBox="1"/>
          <p:nvPr/>
        </p:nvSpPr>
        <p:spPr>
          <a:xfrm>
            <a:off x="4038600" y="266700"/>
            <a:ext cx="1752600" cy="461665"/>
          </a:xfrm>
          <a:prstGeom prst="rect">
            <a:avLst/>
          </a:prstGeom>
          <a:noFill/>
        </p:spPr>
        <p:txBody>
          <a:bodyPr wrap="square" rtlCol="0">
            <a:spAutoFit/>
          </a:bodyPr>
          <a:lstStyle/>
          <a:p>
            <a:r>
              <a:rPr lang="en-US" sz="2400" dirty="0" err="1"/>
              <a:t>Karmukha</a:t>
            </a:r>
            <a:r>
              <a:rPr lang="en-US" sz="2400" dirty="0"/>
              <a:t>  </a:t>
            </a:r>
          </a:p>
        </p:txBody>
      </p:sp>
      <p:sp>
        <p:nvSpPr>
          <p:cNvPr id="9" name="TextBox 8"/>
          <p:cNvSpPr txBox="1"/>
          <p:nvPr/>
        </p:nvSpPr>
        <p:spPr>
          <a:xfrm>
            <a:off x="3505200" y="2705100"/>
            <a:ext cx="1905000" cy="461665"/>
          </a:xfrm>
          <a:prstGeom prst="rect">
            <a:avLst/>
          </a:prstGeom>
          <a:noFill/>
        </p:spPr>
        <p:txBody>
          <a:bodyPr wrap="square" rtlCol="0">
            <a:spAutoFit/>
          </a:bodyPr>
          <a:lstStyle/>
          <a:p>
            <a:r>
              <a:rPr lang="en-US" sz="2400" dirty="0" err="1"/>
              <a:t>Chaturmukha</a:t>
            </a:r>
            <a:r>
              <a:rPr lang="en-US" sz="2400" dirty="0"/>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
            <a:ext cx="8229600" cy="799835"/>
          </a:xfrm>
        </p:spPr>
        <p:txBody>
          <a:bodyPr/>
          <a:lstStyle/>
          <a:p>
            <a:r>
              <a:rPr lang="en-US" dirty="0">
                <a:solidFill>
                  <a:srgbClr val="FF0000"/>
                </a:solidFill>
              </a:rPr>
              <a:t>Temple architecture</a:t>
            </a:r>
          </a:p>
        </p:txBody>
      </p:sp>
      <p:sp>
        <p:nvSpPr>
          <p:cNvPr id="3" name="Content Placeholder 2"/>
          <p:cNvSpPr>
            <a:spLocks noGrp="1"/>
          </p:cNvSpPr>
          <p:nvPr>
            <p:ph idx="1"/>
          </p:nvPr>
        </p:nvSpPr>
        <p:spPr>
          <a:xfrm>
            <a:off x="457200" y="1104900"/>
            <a:ext cx="8229600" cy="4343400"/>
          </a:xfrm>
        </p:spPr>
        <p:txBody>
          <a:bodyPr>
            <a:normAutofit/>
          </a:bodyPr>
          <a:lstStyle/>
          <a:p>
            <a:r>
              <a:rPr lang="en-US" dirty="0"/>
              <a:t>Temple (</a:t>
            </a:r>
            <a:r>
              <a:rPr lang="en-US" dirty="0" err="1"/>
              <a:t>prasadha</a:t>
            </a:r>
            <a:r>
              <a:rPr lang="en-US" dirty="0"/>
              <a:t>) is an important element of vastu </a:t>
            </a:r>
            <a:r>
              <a:rPr lang="en-US" dirty="0" err="1"/>
              <a:t>shastra</a:t>
            </a:r>
            <a:endParaRPr lang="en-US" dirty="0"/>
          </a:p>
          <a:p>
            <a:r>
              <a:rPr lang="en-US" dirty="0"/>
              <a:t>Building of temples is considered as important by the kings and wealthy individuals </a:t>
            </a:r>
          </a:p>
          <a:p>
            <a:r>
              <a:rPr lang="en-US" dirty="0"/>
              <a:t>Temples present a style that has precise and harmonious geometry when viewed from all four sides and above </a:t>
            </a:r>
          </a:p>
          <a:p>
            <a:r>
              <a:rPr lang="en-US" dirty="0"/>
              <a:t>The structure has a square form and grid ground plans, tall towers, rich and elaborate sculptures, decorating the wall and the towers </a:t>
            </a:r>
          </a:p>
          <a:p>
            <a:r>
              <a:rPr lang="en-US" dirty="0"/>
              <a:t>The north Indian style of temple architecture is known as Nagara and the south Indian style is </a:t>
            </a:r>
            <a:r>
              <a:rPr lang="en-US" dirty="0" err="1"/>
              <a:t>Dravida</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IN" dirty="0">
                <a:solidFill>
                  <a:srgbClr val="FF0000"/>
                </a:solidFill>
                <a:latin typeface="Cambria" pitchFamily="18" charset="0"/>
                <a:ea typeface="Cambria" pitchFamily="18" charset="0"/>
              </a:rPr>
              <a:t>Syllabus</a:t>
            </a:r>
            <a:endParaRPr lang="en-IN" dirty="0"/>
          </a:p>
        </p:txBody>
      </p:sp>
      <p:sp>
        <p:nvSpPr>
          <p:cNvPr id="4" name="Text Placeholder 3"/>
          <p:cNvSpPr>
            <a:spLocks noGrp="1"/>
          </p:cNvSpPr>
          <p:nvPr>
            <p:ph type="body" idx="1"/>
          </p:nvPr>
        </p:nvSpPr>
        <p:spPr>
          <a:xfrm>
            <a:off x="311700" y="1092200"/>
            <a:ext cx="8520600" cy="4080933"/>
          </a:xfrm>
        </p:spPr>
        <p:txBody>
          <a:bodyPr>
            <a:normAutofit fontScale="92500" lnSpcReduction="10000"/>
          </a:bodyPr>
          <a:lstStyle/>
          <a:p>
            <a:pPr marL="114300" indent="0" algn="ctr">
              <a:buNone/>
            </a:pPr>
            <a:r>
              <a:rPr lang="en-IN" dirty="0">
                <a:solidFill>
                  <a:srgbClr val="FF0000"/>
                </a:solidFill>
                <a:latin typeface="Cambria" pitchFamily="18" charset="0"/>
                <a:ea typeface="Cambria" pitchFamily="18" charset="0"/>
              </a:rPr>
              <a:t> </a:t>
            </a:r>
            <a:r>
              <a:rPr lang="en-IN" b="1" dirty="0">
                <a:solidFill>
                  <a:srgbClr val="FF0000"/>
                </a:solidFill>
                <a:latin typeface="Cambria" pitchFamily="18" charset="0"/>
                <a:ea typeface="Cambria" pitchFamily="18" charset="0"/>
              </a:rPr>
              <a:t>Unit-I </a:t>
            </a:r>
            <a:r>
              <a:rPr lang="en-IN" dirty="0">
                <a:solidFill>
                  <a:srgbClr val="FF0000"/>
                </a:solidFill>
                <a:latin typeface="Cambria" pitchFamily="18" charset="0"/>
                <a:ea typeface="Cambria" pitchFamily="18" charset="0"/>
              </a:rPr>
              <a:t>	</a:t>
            </a:r>
          </a:p>
          <a:p>
            <a:pPr marL="114300" indent="0" algn="just">
              <a:buNone/>
            </a:pPr>
            <a:r>
              <a:rPr lang="en-IN" b="1" dirty="0">
                <a:latin typeface="Cambria" pitchFamily="18" charset="0"/>
                <a:ea typeface="Cambria" pitchFamily="18" charset="0"/>
              </a:rPr>
              <a:t>Introduction to Indian Knowledge Systems (IKS): </a:t>
            </a:r>
          </a:p>
          <a:p>
            <a:pPr marL="114300" indent="0" algn="just">
              <a:buNone/>
            </a:pPr>
            <a:r>
              <a:rPr lang="en-IN" dirty="0">
                <a:latin typeface="Cambria" pitchFamily="18" charset="0"/>
                <a:ea typeface="Cambria" pitchFamily="18" charset="0"/>
              </a:rPr>
              <a:t>Overview, Vedic Corpus, Philosophy, Character scope and importance, traditional knowledge vis-a-vis indigenous knowledge, traditional knowledge vs. western knowledge. 	</a:t>
            </a:r>
          </a:p>
          <a:p>
            <a:pPr marL="114300" indent="0" algn="ctr">
              <a:buNone/>
            </a:pPr>
            <a:r>
              <a:rPr lang="en-IN" dirty="0">
                <a:solidFill>
                  <a:schemeClr val="tx1"/>
                </a:solidFill>
                <a:latin typeface="Cambria" pitchFamily="18" charset="0"/>
                <a:ea typeface="Cambria" pitchFamily="18" charset="0"/>
              </a:rPr>
              <a:t> </a:t>
            </a:r>
            <a:r>
              <a:rPr lang="en-IN" b="1" dirty="0">
                <a:solidFill>
                  <a:srgbClr val="FF0000"/>
                </a:solidFill>
                <a:latin typeface="Cambria" pitchFamily="18" charset="0"/>
                <a:ea typeface="Cambria" pitchFamily="18" charset="0"/>
              </a:rPr>
              <a:t>Unit – II </a:t>
            </a:r>
            <a:r>
              <a:rPr lang="en-IN" dirty="0">
                <a:solidFill>
                  <a:schemeClr val="tx1"/>
                </a:solidFill>
                <a:latin typeface="Cambria" pitchFamily="18" charset="0"/>
                <a:ea typeface="Cambria" pitchFamily="18" charset="0"/>
              </a:rPr>
              <a:t>	</a:t>
            </a:r>
          </a:p>
          <a:p>
            <a:pPr marL="114300" indent="0" algn="just">
              <a:buNone/>
            </a:pPr>
            <a:r>
              <a:rPr lang="en-IN" b="1" dirty="0">
                <a:solidFill>
                  <a:schemeClr val="tx1"/>
                </a:solidFill>
                <a:latin typeface="Cambria" pitchFamily="18" charset="0"/>
                <a:ea typeface="Cambria" pitchFamily="18" charset="0"/>
              </a:rPr>
              <a:t>Traditional Knowledge in Humanities and Science</a:t>
            </a:r>
            <a:r>
              <a:rPr lang="en-IN" dirty="0">
                <a:solidFill>
                  <a:schemeClr val="tx1"/>
                </a:solidFill>
                <a:latin typeface="Cambria" pitchFamily="18" charset="0"/>
                <a:ea typeface="Cambria" pitchFamily="18" charset="0"/>
              </a:rPr>
              <a:t>s: </a:t>
            </a:r>
          </a:p>
          <a:p>
            <a:pPr marL="114300" indent="0" algn="just">
              <a:buNone/>
            </a:pPr>
            <a:r>
              <a:rPr lang="en-IN" dirty="0" err="1">
                <a:solidFill>
                  <a:schemeClr val="tx1"/>
                </a:solidFill>
                <a:latin typeface="Cambria" pitchFamily="18" charset="0"/>
                <a:ea typeface="Cambria" pitchFamily="18" charset="0"/>
              </a:rPr>
              <a:t>Lingistics</a:t>
            </a:r>
            <a:r>
              <a:rPr lang="en-IN" dirty="0">
                <a:solidFill>
                  <a:schemeClr val="tx1"/>
                </a:solidFill>
                <a:latin typeface="Cambria" pitchFamily="18" charset="0"/>
                <a:ea typeface="Cambria" pitchFamily="18" charset="0"/>
              </a:rPr>
              <a:t>, Number and measurements- Mathematics, Chemistry, Physics, Art, Astronomy, Astrology, Crafts and Trade in India and Engineering and Technology. 	</a:t>
            </a:r>
          </a:p>
          <a:p>
            <a:pPr marL="114300" indent="0" algn="ctr">
              <a:buNone/>
            </a:pPr>
            <a:r>
              <a:rPr lang="en-IN" dirty="0">
                <a:solidFill>
                  <a:schemeClr val="tx1"/>
                </a:solidFill>
                <a:latin typeface="Cambria" pitchFamily="18" charset="0"/>
                <a:ea typeface="Cambria" pitchFamily="18" charset="0"/>
              </a:rPr>
              <a:t> </a:t>
            </a:r>
            <a:r>
              <a:rPr lang="en-IN" b="1" dirty="0">
                <a:solidFill>
                  <a:srgbClr val="FF0000"/>
                </a:solidFill>
                <a:latin typeface="Cambria" pitchFamily="18" charset="0"/>
                <a:ea typeface="Cambria" pitchFamily="18" charset="0"/>
              </a:rPr>
              <a:t>Unit – III </a:t>
            </a:r>
            <a:r>
              <a:rPr lang="en-IN" dirty="0">
                <a:solidFill>
                  <a:schemeClr val="tx1"/>
                </a:solidFill>
                <a:latin typeface="Cambria" pitchFamily="18" charset="0"/>
                <a:ea typeface="Cambria" pitchFamily="18" charset="0"/>
              </a:rPr>
              <a:t>	</a:t>
            </a:r>
          </a:p>
          <a:p>
            <a:pPr marL="114300" indent="0" algn="just">
              <a:buNone/>
            </a:pPr>
            <a:r>
              <a:rPr lang="en-IN" b="1" dirty="0">
                <a:solidFill>
                  <a:schemeClr val="tx1"/>
                </a:solidFill>
                <a:latin typeface="Cambria" pitchFamily="18" charset="0"/>
                <a:ea typeface="Cambria" pitchFamily="18" charset="0"/>
              </a:rPr>
              <a:t>Traditional Knowledge in Professional domain: </a:t>
            </a:r>
          </a:p>
          <a:p>
            <a:pPr marL="114300" indent="0" algn="just">
              <a:buNone/>
            </a:pPr>
            <a:r>
              <a:rPr lang="en-IN" dirty="0">
                <a:solidFill>
                  <a:schemeClr val="tx1"/>
                </a:solidFill>
                <a:latin typeface="Cambria" pitchFamily="18" charset="0"/>
                <a:ea typeface="Cambria" pitchFamily="18" charset="0"/>
              </a:rPr>
              <a:t>Town planning and architecture- Construction, Health, wellness and Psychology Medicine, Agriculture, Governance and public administration, United Nations Sustainable development goals. </a:t>
            </a:r>
            <a:r>
              <a:rPr lang="en-IN" dirty="0">
                <a:latin typeface="Cambria" pitchFamily="18" charset="0"/>
                <a:ea typeface="Cambria" pitchFamily="18" charset="0"/>
              </a:rPr>
              <a:t>	</a:t>
            </a:r>
            <a:endParaRPr lang="en-IN" sz="1600" dirty="0">
              <a:latin typeface="Cambria" pitchFamily="18" charset="0"/>
              <a:ea typeface="Cambria" pitchFamily="18" charset="0"/>
            </a:endParaRPr>
          </a:p>
          <a:p>
            <a:pPr marL="114300" indent="0">
              <a:buNone/>
            </a:pPr>
            <a:endParaRPr lang="en-IN" dirty="0"/>
          </a:p>
        </p:txBody>
      </p:sp>
    </p:spTree>
    <p:extLst>
      <p:ext uri="{BB962C8B-B14F-4D97-AF65-F5344CB8AC3E}">
        <p14:creationId xmlns:p14="http://schemas.microsoft.com/office/powerpoint/2010/main" val="3904122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1500"/>
            <a:ext cx="8229600" cy="5029200"/>
          </a:xfrm>
        </p:spPr>
        <p:txBody>
          <a:bodyPr>
            <a:normAutofit/>
          </a:bodyPr>
          <a:lstStyle/>
          <a:p>
            <a:pPr>
              <a:buNone/>
            </a:pPr>
            <a:r>
              <a:rPr lang="en-US" dirty="0"/>
              <a:t>From an architectural perspective the components of the temple are as follows</a:t>
            </a:r>
          </a:p>
          <a:p>
            <a:r>
              <a:rPr lang="en-US" dirty="0" err="1"/>
              <a:t>Garbhagruha</a:t>
            </a:r>
            <a:r>
              <a:rPr lang="en-US" dirty="0"/>
              <a:t> is the womb or epicenter of the temple </a:t>
            </a:r>
          </a:p>
          <a:p>
            <a:r>
              <a:rPr lang="en-US" dirty="0" err="1"/>
              <a:t>Mantapa</a:t>
            </a:r>
            <a:r>
              <a:rPr lang="en-US" dirty="0"/>
              <a:t> is the pavilion structure in front of </a:t>
            </a:r>
            <a:r>
              <a:rPr lang="en-US" dirty="0" err="1"/>
              <a:t>garba</a:t>
            </a:r>
            <a:r>
              <a:rPr lang="en-US" dirty="0"/>
              <a:t> </a:t>
            </a:r>
            <a:r>
              <a:rPr lang="en-US" dirty="0" err="1"/>
              <a:t>gruha</a:t>
            </a:r>
            <a:r>
              <a:rPr lang="en-US" dirty="0"/>
              <a:t> </a:t>
            </a:r>
          </a:p>
          <a:p>
            <a:r>
              <a:rPr lang="en-US" dirty="0" err="1"/>
              <a:t>Prakara</a:t>
            </a:r>
            <a:r>
              <a:rPr lang="en-US" dirty="0"/>
              <a:t> is the open space for </a:t>
            </a:r>
            <a:r>
              <a:rPr lang="en-US" dirty="0" err="1"/>
              <a:t>pradakshina</a:t>
            </a:r>
            <a:r>
              <a:rPr lang="en-US" dirty="0"/>
              <a:t> around the </a:t>
            </a:r>
            <a:r>
              <a:rPr lang="en-US" dirty="0" err="1"/>
              <a:t>garba</a:t>
            </a:r>
            <a:r>
              <a:rPr lang="en-US" dirty="0"/>
              <a:t> </a:t>
            </a:r>
            <a:r>
              <a:rPr lang="en-US" dirty="0" err="1"/>
              <a:t>gruha</a:t>
            </a:r>
            <a:r>
              <a:rPr lang="en-US" dirty="0"/>
              <a:t> </a:t>
            </a:r>
          </a:p>
          <a:p>
            <a:r>
              <a:rPr lang="en-US" dirty="0" err="1"/>
              <a:t>Adhistana</a:t>
            </a:r>
            <a:r>
              <a:rPr lang="en-US" dirty="0"/>
              <a:t> is the base platform on which the entire super structure rests </a:t>
            </a:r>
          </a:p>
          <a:p>
            <a:r>
              <a:rPr lang="en-US" dirty="0" err="1"/>
              <a:t>Stamba</a:t>
            </a:r>
            <a:r>
              <a:rPr lang="en-US" dirty="0"/>
              <a:t> are pillars that support various structures and helps in developing elevation for the temple</a:t>
            </a:r>
          </a:p>
          <a:p>
            <a:r>
              <a:rPr lang="en-US" dirty="0" err="1"/>
              <a:t>Prastara</a:t>
            </a:r>
            <a:r>
              <a:rPr lang="en-US" dirty="0"/>
              <a:t> is the entablature in the temple structure </a:t>
            </a:r>
          </a:p>
          <a:p>
            <a:r>
              <a:rPr lang="en-US" dirty="0"/>
              <a:t>Shikhara is superstructure or tower like infrastructure that is built above the </a:t>
            </a:r>
            <a:r>
              <a:rPr lang="en-US" dirty="0" err="1"/>
              <a:t>garba</a:t>
            </a:r>
            <a:r>
              <a:rPr lang="en-US" dirty="0"/>
              <a:t> </a:t>
            </a:r>
            <a:r>
              <a:rPr lang="en-US" dirty="0" err="1"/>
              <a:t>gruha</a:t>
            </a:r>
            <a:r>
              <a:rPr lang="en-US" dirty="0"/>
              <a:t> </a:t>
            </a:r>
          </a:p>
          <a:p>
            <a:r>
              <a:rPr lang="en-US" dirty="0" err="1"/>
              <a:t>Stupi</a:t>
            </a:r>
            <a:r>
              <a:rPr lang="en-US" dirty="0"/>
              <a:t> is the finial to the structure</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914400" y="952500"/>
            <a:ext cx="6629400" cy="44196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990600" y="1028700"/>
            <a:ext cx="6781800" cy="39505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1371601" y="621373"/>
            <a:ext cx="5562599" cy="3845852"/>
          </a:xfrm>
          <a:prstGeom prst="rect">
            <a:avLst/>
          </a:prstGeom>
          <a:noFill/>
          <a:ln w="9525">
            <a:noFill/>
            <a:miter lim="800000"/>
            <a:headEnd/>
            <a:tailEnd/>
          </a:ln>
        </p:spPr>
      </p:pic>
      <p:sp>
        <p:nvSpPr>
          <p:cNvPr id="5" name="TextBox 4"/>
          <p:cNvSpPr txBox="1"/>
          <p:nvPr/>
        </p:nvSpPr>
        <p:spPr>
          <a:xfrm>
            <a:off x="228600" y="4533900"/>
            <a:ext cx="8763000" cy="1015663"/>
          </a:xfrm>
          <a:prstGeom prst="rect">
            <a:avLst/>
          </a:prstGeom>
          <a:noFill/>
        </p:spPr>
        <p:txBody>
          <a:bodyPr wrap="square" rtlCol="0">
            <a:spAutoFit/>
          </a:bodyPr>
          <a:lstStyle/>
          <a:p>
            <a:r>
              <a:rPr lang="en-US" sz="2000" dirty="0"/>
              <a:t>Shikhara is found in North Indian temples and Vimana is found in South Indian temples.</a:t>
            </a:r>
          </a:p>
          <a:p>
            <a:r>
              <a:rPr lang="en-US" sz="2000" dirty="0"/>
              <a:t>Shikhara has a curving shape while </a:t>
            </a:r>
            <a:r>
              <a:rPr lang="en-US" sz="2000" dirty="0" err="1"/>
              <a:t>vimana</a:t>
            </a:r>
            <a:r>
              <a:rPr lang="en-US" sz="2000" dirty="0"/>
              <a:t> has a pyramidal-like structure.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685800" y="876300"/>
            <a:ext cx="8000999" cy="4572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723900"/>
            <a:ext cx="6096000" cy="1066800"/>
          </a:xfrm>
        </p:spPr>
        <p:txBody>
          <a:bodyPr/>
          <a:lstStyle/>
          <a:p>
            <a:pPr>
              <a:buNone/>
            </a:pPr>
            <a:r>
              <a:rPr lang="en-IN" dirty="0">
                <a:solidFill>
                  <a:srgbClr val="FF0000"/>
                </a:solidFill>
                <a:latin typeface="Cambria" pitchFamily="18" charset="0"/>
                <a:ea typeface="Cambria" pitchFamily="18" charset="0"/>
              </a:rPr>
              <a:t>Health, wellness and Psychology</a:t>
            </a:r>
            <a:endParaRPr lang="en-US" dirty="0">
              <a:solidFill>
                <a:srgbClr val="FF0000"/>
              </a:solidFill>
            </a:endParaRPr>
          </a:p>
        </p:txBody>
      </p:sp>
      <p:pic>
        <p:nvPicPr>
          <p:cNvPr id="17410" name="Picture 2"/>
          <p:cNvPicPr>
            <a:picLocks noChangeAspect="1" noChangeArrowheads="1"/>
          </p:cNvPicPr>
          <p:nvPr/>
        </p:nvPicPr>
        <p:blipFill>
          <a:blip r:embed="rId2" cstate="print"/>
          <a:srcRect/>
          <a:stretch>
            <a:fillRect/>
          </a:stretch>
        </p:blipFill>
        <p:spPr bwMode="auto">
          <a:xfrm>
            <a:off x="304800" y="1638300"/>
            <a:ext cx="3895725" cy="3171825"/>
          </a:xfrm>
          <a:prstGeom prst="rect">
            <a:avLst/>
          </a:prstGeom>
          <a:noFill/>
          <a:ln w="9525">
            <a:noFill/>
            <a:miter lim="800000"/>
            <a:headEnd/>
            <a:tailEnd/>
          </a:ln>
        </p:spPr>
      </p:pic>
      <p:pic>
        <p:nvPicPr>
          <p:cNvPr id="17411" name="Picture 3"/>
          <p:cNvPicPr>
            <a:picLocks noChangeAspect="1" noChangeArrowheads="1"/>
          </p:cNvPicPr>
          <p:nvPr/>
        </p:nvPicPr>
        <p:blipFill>
          <a:blip r:embed="rId3" cstate="print"/>
          <a:srcRect/>
          <a:stretch>
            <a:fillRect/>
          </a:stretch>
        </p:blipFill>
        <p:spPr bwMode="auto">
          <a:xfrm>
            <a:off x="4572000" y="1485900"/>
            <a:ext cx="4267200" cy="32766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029200"/>
          </a:xfrm>
        </p:spPr>
        <p:txBody>
          <a:bodyPr>
            <a:normAutofit/>
          </a:bodyPr>
          <a:lstStyle/>
          <a:p>
            <a:r>
              <a:rPr lang="en-US" dirty="0"/>
              <a:t>Charaka said that health is the best source of right deeds, wealth, desires and emancipation while diseases are destroyers of this source, welfare and life itself </a:t>
            </a:r>
          </a:p>
          <a:p>
            <a:r>
              <a:rPr lang="en-US" dirty="0"/>
              <a:t>Therefore the focus is on how to keep oneself hale and healthy</a:t>
            </a:r>
          </a:p>
          <a:p>
            <a:r>
              <a:rPr lang="en-US" dirty="0"/>
              <a:t>The Indian health system focuses both on the preventive and curative aspects of health </a:t>
            </a:r>
          </a:p>
          <a:p>
            <a:r>
              <a:rPr lang="en-US" dirty="0"/>
              <a:t>The mental health of a person place a significant role in overall wellness. So Psychology is closely linked to health and wellness.</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0114"/>
            <a:ext cx="8229600" cy="723635"/>
          </a:xfrm>
        </p:spPr>
        <p:txBody>
          <a:bodyPr>
            <a:normAutofit/>
          </a:bodyPr>
          <a:lstStyle/>
          <a:p>
            <a:r>
              <a:rPr lang="en-US" dirty="0">
                <a:solidFill>
                  <a:srgbClr val="FF0000"/>
                </a:solidFill>
              </a:rPr>
              <a:t>Ayurveda-the definition of health</a:t>
            </a:r>
            <a:endParaRPr lang="en-US" dirty="0"/>
          </a:p>
        </p:txBody>
      </p:sp>
      <p:sp>
        <p:nvSpPr>
          <p:cNvPr id="3" name="Content Placeholder 2"/>
          <p:cNvSpPr>
            <a:spLocks noGrp="1"/>
          </p:cNvSpPr>
          <p:nvPr>
            <p:ph idx="1"/>
          </p:nvPr>
        </p:nvSpPr>
        <p:spPr>
          <a:xfrm>
            <a:off x="304800" y="876300"/>
            <a:ext cx="8534400" cy="4495800"/>
          </a:xfrm>
        </p:spPr>
        <p:txBody>
          <a:bodyPr>
            <a:normAutofit/>
          </a:bodyPr>
          <a:lstStyle/>
          <a:p>
            <a:r>
              <a:rPr lang="en-US" dirty="0"/>
              <a:t>The word Ayurveda is derived from two words </a:t>
            </a:r>
            <a:r>
              <a:rPr lang="en-US" dirty="0" err="1"/>
              <a:t>Ayus</a:t>
            </a:r>
            <a:r>
              <a:rPr lang="en-US" dirty="0"/>
              <a:t> and Veda </a:t>
            </a:r>
          </a:p>
          <a:p>
            <a:r>
              <a:rPr lang="en-US" dirty="0" err="1"/>
              <a:t>Ayush</a:t>
            </a:r>
            <a:r>
              <a:rPr lang="en-US" dirty="0"/>
              <a:t> is translated as life. Charaka samhita defines </a:t>
            </a:r>
            <a:r>
              <a:rPr lang="en-US" dirty="0" err="1"/>
              <a:t>Ayush</a:t>
            </a:r>
            <a:r>
              <a:rPr lang="en-US" dirty="0"/>
              <a:t> as the association of body, senses, mind and atman </a:t>
            </a:r>
          </a:p>
          <a:p>
            <a:r>
              <a:rPr lang="en-US" dirty="0"/>
              <a:t>It is also called as </a:t>
            </a:r>
            <a:r>
              <a:rPr lang="en-US" dirty="0" err="1"/>
              <a:t>dhari</a:t>
            </a:r>
            <a:r>
              <a:rPr lang="en-US" dirty="0"/>
              <a:t>, (one which holds) </a:t>
            </a:r>
            <a:r>
              <a:rPr lang="en-US" dirty="0" err="1"/>
              <a:t>jeevitham</a:t>
            </a:r>
            <a:r>
              <a:rPr lang="en-US" dirty="0"/>
              <a:t> (flow of consciousness), </a:t>
            </a:r>
            <a:r>
              <a:rPr lang="en-US" dirty="0" err="1"/>
              <a:t>nithyaga</a:t>
            </a:r>
            <a:r>
              <a:rPr lang="en-US" dirty="0"/>
              <a:t> (one with constant movement) and </a:t>
            </a:r>
            <a:r>
              <a:rPr lang="en-US" dirty="0" err="1"/>
              <a:t>anubandha</a:t>
            </a:r>
            <a:r>
              <a:rPr lang="en-US" dirty="0"/>
              <a:t> (one which binds or connects) </a:t>
            </a:r>
          </a:p>
          <a:p>
            <a:r>
              <a:rPr lang="en-US" dirty="0"/>
              <a:t>The word Veda has already explained in in </a:t>
            </a:r>
            <a:r>
              <a:rPr lang="en-US" dirty="0" err="1"/>
              <a:t>vedic</a:t>
            </a:r>
            <a:r>
              <a:rPr lang="en-US" dirty="0"/>
              <a:t> text ancient Indians considered body to be the first instrument for leading a satisfactory life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27957"/>
            <a:ext cx="8382000" cy="5029200"/>
          </a:xfrm>
        </p:spPr>
        <p:txBody>
          <a:bodyPr>
            <a:normAutofit/>
          </a:bodyPr>
          <a:lstStyle/>
          <a:p>
            <a:r>
              <a:rPr lang="en-US" sz="2800" dirty="0"/>
              <a:t>The word Veda is derived from the Sanskrit root </a:t>
            </a:r>
            <a:r>
              <a:rPr lang="en-US" sz="2800" dirty="0" err="1"/>
              <a:t>vid</a:t>
            </a:r>
            <a:r>
              <a:rPr lang="en-US" sz="2800" dirty="0"/>
              <a:t> (to know) </a:t>
            </a:r>
          </a:p>
          <a:p>
            <a:r>
              <a:rPr lang="en-US" sz="2800" dirty="0"/>
              <a:t>It means to exist, to know, to discriminate, to obtain and to make known </a:t>
            </a:r>
          </a:p>
          <a:p>
            <a:r>
              <a:rPr lang="en-US" sz="2800" dirty="0"/>
              <a:t>Veda indicates a vast body of knowledge conserving the eternal spiritual values and principles and practices for gainful and happy living</a:t>
            </a:r>
          </a:p>
        </p:txBody>
      </p:sp>
      <p:pic>
        <p:nvPicPr>
          <p:cNvPr id="4" name="Picture 2"/>
          <p:cNvPicPr>
            <a:picLocks noChangeAspect="1" noChangeArrowheads="1"/>
          </p:cNvPicPr>
          <p:nvPr/>
        </p:nvPicPr>
        <p:blipFill>
          <a:blip r:embed="rId2" cstate="print"/>
          <a:srcRect/>
          <a:stretch>
            <a:fillRect/>
          </a:stretch>
        </p:blipFill>
        <p:spPr bwMode="auto">
          <a:xfrm>
            <a:off x="609600" y="3695700"/>
            <a:ext cx="7772400" cy="18288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23900"/>
            <a:ext cx="4800600" cy="5334000"/>
          </a:xfrm>
        </p:spPr>
        <p:txBody>
          <a:bodyPr>
            <a:normAutofit/>
          </a:bodyPr>
          <a:lstStyle/>
          <a:p>
            <a:r>
              <a:rPr lang="en-US" sz="2400" dirty="0"/>
              <a:t>The definition comprises 2 parts- </a:t>
            </a:r>
          </a:p>
          <a:p>
            <a:r>
              <a:rPr lang="en-US" sz="2400" dirty="0"/>
              <a:t>The first part states that good health is based on the equilibrium of </a:t>
            </a:r>
            <a:r>
              <a:rPr lang="en-US" sz="2400" dirty="0" err="1"/>
              <a:t>dosha</a:t>
            </a:r>
            <a:r>
              <a:rPr lang="en-US" sz="2400" dirty="0"/>
              <a:t> (</a:t>
            </a:r>
            <a:r>
              <a:rPr lang="en-US" sz="2400" dirty="0" err="1"/>
              <a:t>humour</a:t>
            </a:r>
            <a:r>
              <a:rPr lang="en-US" sz="2400" dirty="0"/>
              <a:t>), Agni (digestive fire), </a:t>
            </a:r>
            <a:r>
              <a:rPr lang="en-US" sz="2400" dirty="0" err="1"/>
              <a:t>dhatu</a:t>
            </a:r>
            <a:r>
              <a:rPr lang="en-US" sz="2400" dirty="0"/>
              <a:t> (seven body tissues) and mala (urine and other waste products) </a:t>
            </a:r>
          </a:p>
          <a:p>
            <a:r>
              <a:rPr lang="en-US" sz="2400" dirty="0"/>
              <a:t>The second part states that maintaining physical, mental and spiritual well being is also a part of good health</a:t>
            </a:r>
          </a:p>
          <a:p>
            <a:r>
              <a:rPr lang="en-US" sz="2400" dirty="0"/>
              <a:t>Fig 13.1 schematically shows the definition of health</a:t>
            </a:r>
          </a:p>
        </p:txBody>
      </p:sp>
      <p:pic>
        <p:nvPicPr>
          <p:cNvPr id="4" name="Picture 3"/>
          <p:cNvPicPr>
            <a:picLocks noChangeAspect="1" noChangeArrowheads="1"/>
          </p:cNvPicPr>
          <p:nvPr/>
        </p:nvPicPr>
        <p:blipFill>
          <a:blip r:embed="rId2" cstate="print"/>
          <a:srcRect/>
          <a:stretch>
            <a:fillRect/>
          </a:stretch>
        </p:blipFill>
        <p:spPr bwMode="auto">
          <a:xfrm>
            <a:off x="5105400" y="876300"/>
            <a:ext cx="3733800" cy="37338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571500"/>
            <a:ext cx="8229600" cy="1377421"/>
          </a:xfrm>
        </p:spPr>
        <p:txBody>
          <a:bodyPr>
            <a:normAutofit/>
          </a:bodyPr>
          <a:lstStyle/>
          <a:p>
            <a:r>
              <a:rPr lang="en-US" dirty="0">
                <a:solidFill>
                  <a:srgbClr val="FF0000"/>
                </a:solidFill>
              </a:rPr>
              <a:t>Traditional knowledge in professional domain</a:t>
            </a:r>
          </a:p>
        </p:txBody>
      </p:sp>
      <p:sp>
        <p:nvSpPr>
          <p:cNvPr id="3" name="Subtitle 2"/>
          <p:cNvSpPr>
            <a:spLocks noGrp="1"/>
          </p:cNvSpPr>
          <p:nvPr>
            <p:ph type="subTitle" idx="1"/>
          </p:nvPr>
        </p:nvSpPr>
        <p:spPr>
          <a:xfrm>
            <a:off x="1295400" y="2476500"/>
            <a:ext cx="6400800" cy="1460500"/>
          </a:xfrm>
        </p:spPr>
        <p:txBody>
          <a:bodyPr/>
          <a:lstStyle/>
          <a:p>
            <a:r>
              <a:rPr lang="en-US" dirty="0">
                <a:solidFill>
                  <a:schemeClr val="tx1"/>
                </a:solidFill>
              </a:rPr>
              <a:t>Unit 3</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47700"/>
            <a:ext cx="8229600" cy="533400"/>
          </a:xfrm>
        </p:spPr>
        <p:txBody>
          <a:bodyPr>
            <a:normAutofit fontScale="90000"/>
          </a:bodyPr>
          <a:lstStyle/>
          <a:p>
            <a:r>
              <a:rPr lang="en-US" dirty="0">
                <a:solidFill>
                  <a:srgbClr val="FF0000"/>
                </a:solidFill>
              </a:rPr>
              <a:t>Physical aspects of health</a:t>
            </a:r>
          </a:p>
        </p:txBody>
      </p:sp>
      <p:sp>
        <p:nvSpPr>
          <p:cNvPr id="3" name="Content Placeholder 2"/>
          <p:cNvSpPr>
            <a:spLocks noGrp="1"/>
          </p:cNvSpPr>
          <p:nvPr>
            <p:ph idx="1"/>
          </p:nvPr>
        </p:nvSpPr>
        <p:spPr>
          <a:xfrm>
            <a:off x="228600" y="1409700"/>
            <a:ext cx="8534400" cy="4572000"/>
          </a:xfrm>
        </p:spPr>
        <p:txBody>
          <a:bodyPr>
            <a:normAutofit/>
          </a:bodyPr>
          <a:lstStyle/>
          <a:p>
            <a:r>
              <a:rPr lang="en-US" dirty="0"/>
              <a:t>According to sushruta, a balanced state of </a:t>
            </a:r>
            <a:r>
              <a:rPr lang="en-US" dirty="0" err="1"/>
              <a:t>dosha</a:t>
            </a:r>
            <a:r>
              <a:rPr lang="en-US" dirty="0"/>
              <a:t>, Agni (healthy digestive fire or juice) and </a:t>
            </a:r>
            <a:r>
              <a:rPr lang="en-US" dirty="0" err="1"/>
              <a:t>dhatus</a:t>
            </a:r>
            <a:r>
              <a:rPr lang="en-US" dirty="0"/>
              <a:t> (vital fluids and tissues of the body) being in normal state and quantity </a:t>
            </a:r>
          </a:p>
          <a:p>
            <a:r>
              <a:rPr lang="en-US" dirty="0"/>
              <a:t>Agni is responsible for health, longevity and vital breath </a:t>
            </a:r>
          </a:p>
          <a:p>
            <a:r>
              <a:rPr lang="en-US" dirty="0"/>
              <a:t>When it extinguishers in the body the person dies and when it is in it's normal state the person stays healthy and leaves longer</a:t>
            </a:r>
          </a:p>
          <a:p>
            <a:r>
              <a:rPr lang="en-US" dirty="0"/>
              <a:t>The human body is made up of 7 </a:t>
            </a:r>
            <a:r>
              <a:rPr lang="en-US" dirty="0" err="1"/>
              <a:t>dhatus</a:t>
            </a:r>
            <a:r>
              <a:rPr lang="en-US" dirty="0"/>
              <a:t> (basic substances). They are-plasma (Rasa), blood (</a:t>
            </a:r>
            <a:r>
              <a:rPr lang="en-US" dirty="0" err="1"/>
              <a:t>rakhta</a:t>
            </a:r>
            <a:r>
              <a:rPr lang="en-US" dirty="0"/>
              <a:t>), flesh (</a:t>
            </a:r>
            <a:r>
              <a:rPr lang="en-US" dirty="0" err="1"/>
              <a:t>mamsa</a:t>
            </a:r>
            <a:r>
              <a:rPr lang="en-US" dirty="0"/>
              <a:t>), fat (</a:t>
            </a:r>
            <a:r>
              <a:rPr lang="en-US" dirty="0" err="1"/>
              <a:t>medas</a:t>
            </a:r>
            <a:r>
              <a:rPr lang="en-US" dirty="0"/>
              <a:t>), bones (</a:t>
            </a:r>
            <a:r>
              <a:rPr lang="en-US" dirty="0" err="1"/>
              <a:t>asthi</a:t>
            </a:r>
            <a:r>
              <a:rPr lang="en-US" dirty="0"/>
              <a:t>), bone marrow (</a:t>
            </a:r>
            <a:r>
              <a:rPr lang="en-US" dirty="0" err="1"/>
              <a:t>majja</a:t>
            </a:r>
            <a:r>
              <a:rPr lang="en-US" dirty="0"/>
              <a:t>) and semen (</a:t>
            </a:r>
            <a:r>
              <a:rPr lang="en-US" dirty="0" err="1"/>
              <a:t>shukra</a:t>
            </a:r>
            <a:r>
              <a:rPr lang="en-US" dirty="0"/>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762000" y="876300"/>
            <a:ext cx="7200900" cy="4426241"/>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1950"/>
            <a:ext cx="8229600" cy="685800"/>
          </a:xfrm>
        </p:spPr>
        <p:txBody>
          <a:bodyPr>
            <a:normAutofit/>
          </a:bodyPr>
          <a:lstStyle/>
          <a:p>
            <a:r>
              <a:rPr lang="en-US" dirty="0">
                <a:solidFill>
                  <a:srgbClr val="FF0000"/>
                </a:solidFill>
              </a:rPr>
              <a:t>Psychological aspects of health </a:t>
            </a:r>
          </a:p>
        </p:txBody>
      </p:sp>
      <p:sp>
        <p:nvSpPr>
          <p:cNvPr id="3" name="Content Placeholder 2"/>
          <p:cNvSpPr>
            <a:spLocks noGrp="1"/>
          </p:cNvSpPr>
          <p:nvPr>
            <p:ph idx="1"/>
          </p:nvPr>
        </p:nvSpPr>
        <p:spPr>
          <a:xfrm>
            <a:off x="457200" y="952500"/>
            <a:ext cx="8305800" cy="4419600"/>
          </a:xfrm>
        </p:spPr>
        <p:txBody>
          <a:bodyPr/>
          <a:lstStyle/>
          <a:p>
            <a:r>
              <a:rPr lang="en-US" dirty="0"/>
              <a:t>Mind (</a:t>
            </a:r>
            <a:r>
              <a:rPr lang="en-US" dirty="0" err="1"/>
              <a:t>Manas</a:t>
            </a:r>
            <a:r>
              <a:rPr lang="en-US" dirty="0"/>
              <a:t>) is considered as a subtle internal organ that cannot be seen but its presence can be inferred. </a:t>
            </a:r>
            <a:r>
              <a:rPr lang="en-US" dirty="0" err="1"/>
              <a:t>Eg</a:t>
            </a:r>
            <a:r>
              <a:rPr lang="en-US" dirty="0"/>
              <a:t>: when a person eats his favorite sweet, he enjoys it</a:t>
            </a:r>
          </a:p>
          <a:p>
            <a:r>
              <a:rPr lang="en-US" dirty="0"/>
              <a:t>The mind is an internal sense organ of our awareness of happiness, unhappiness etc</a:t>
            </a:r>
          </a:p>
          <a:p>
            <a:r>
              <a:rPr lang="en-US" dirty="0"/>
              <a:t>If the mind is not controlled, the sense organs will behave in an uncontrolled fashion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3657"/>
            <a:ext cx="8229600" cy="609599"/>
          </a:xfrm>
        </p:spPr>
        <p:txBody>
          <a:bodyPr>
            <a:normAutofit/>
          </a:bodyPr>
          <a:lstStyle/>
          <a:p>
            <a:r>
              <a:rPr lang="en-US" dirty="0">
                <a:solidFill>
                  <a:srgbClr val="FF0000"/>
                </a:solidFill>
              </a:rPr>
              <a:t>Tri-</a:t>
            </a:r>
            <a:r>
              <a:rPr lang="en-US" dirty="0" err="1">
                <a:solidFill>
                  <a:srgbClr val="FF0000"/>
                </a:solidFill>
              </a:rPr>
              <a:t>doshas</a:t>
            </a:r>
            <a:r>
              <a:rPr lang="en-US" dirty="0">
                <a:solidFill>
                  <a:srgbClr val="FF0000"/>
                </a:solidFill>
              </a:rPr>
              <a:t> relationship to health</a:t>
            </a:r>
          </a:p>
        </p:txBody>
      </p:sp>
      <p:sp>
        <p:nvSpPr>
          <p:cNvPr id="3" name="Content Placeholder 2"/>
          <p:cNvSpPr>
            <a:spLocks noGrp="1"/>
          </p:cNvSpPr>
          <p:nvPr>
            <p:ph idx="1"/>
          </p:nvPr>
        </p:nvSpPr>
        <p:spPr>
          <a:xfrm>
            <a:off x="457200" y="800100"/>
            <a:ext cx="8229600" cy="4648200"/>
          </a:xfrm>
        </p:spPr>
        <p:txBody>
          <a:bodyPr>
            <a:normAutofit/>
          </a:bodyPr>
          <a:lstStyle/>
          <a:p>
            <a:r>
              <a:rPr lang="en-US" sz="2400" dirty="0"/>
              <a:t>Health in Ayurveda is the balanced state of the 3 </a:t>
            </a:r>
            <a:r>
              <a:rPr lang="en-US" sz="2400" dirty="0" err="1"/>
              <a:t>doshas</a:t>
            </a:r>
            <a:r>
              <a:rPr lang="en-US" sz="2400" dirty="0"/>
              <a:t> (Tri-</a:t>
            </a:r>
            <a:r>
              <a:rPr lang="en-US" sz="2400" dirty="0" err="1"/>
              <a:t>doshas</a:t>
            </a:r>
            <a:r>
              <a:rPr lang="en-US" sz="2400" dirty="0"/>
              <a:t>)</a:t>
            </a:r>
          </a:p>
          <a:p>
            <a:r>
              <a:rPr lang="en-US" sz="2400" dirty="0"/>
              <a:t>The word </a:t>
            </a:r>
            <a:r>
              <a:rPr lang="en-US" sz="2400" dirty="0" err="1"/>
              <a:t>Dosha</a:t>
            </a:r>
            <a:r>
              <a:rPr lang="en-US" sz="2400" dirty="0"/>
              <a:t> means that which perishes, spoils, or refutes. These </a:t>
            </a:r>
            <a:r>
              <a:rPr lang="en-US" sz="2400" dirty="0" err="1"/>
              <a:t>dosha's</a:t>
            </a:r>
            <a:r>
              <a:rPr lang="en-US" sz="2400" dirty="0"/>
              <a:t> are </a:t>
            </a:r>
            <a:r>
              <a:rPr lang="en-US" sz="2400" dirty="0" err="1"/>
              <a:t>vata</a:t>
            </a:r>
            <a:r>
              <a:rPr lang="en-US" sz="2400" dirty="0"/>
              <a:t>, </a:t>
            </a:r>
            <a:r>
              <a:rPr lang="en-US" sz="2400" dirty="0" err="1"/>
              <a:t>pitta</a:t>
            </a:r>
            <a:r>
              <a:rPr lang="en-US" sz="2400" dirty="0"/>
              <a:t> and </a:t>
            </a:r>
            <a:r>
              <a:rPr lang="en-US" sz="2400" dirty="0" err="1"/>
              <a:t>kapha</a:t>
            </a:r>
            <a:endParaRPr lang="en-US" sz="2400" dirty="0"/>
          </a:p>
        </p:txBody>
      </p:sp>
      <p:pic>
        <p:nvPicPr>
          <p:cNvPr id="3075" name="Picture 3"/>
          <p:cNvPicPr>
            <a:picLocks noChangeAspect="1" noChangeArrowheads="1"/>
          </p:cNvPicPr>
          <p:nvPr/>
        </p:nvPicPr>
        <p:blipFill>
          <a:blip r:embed="rId2" cstate="print"/>
          <a:srcRect/>
          <a:stretch>
            <a:fillRect/>
          </a:stretch>
        </p:blipFill>
        <p:spPr bwMode="auto">
          <a:xfrm>
            <a:off x="0" y="2552700"/>
            <a:ext cx="4114800" cy="2743200"/>
          </a:xfrm>
          <a:prstGeom prst="rect">
            <a:avLst/>
          </a:prstGeom>
          <a:noFill/>
          <a:ln w="9525">
            <a:noFill/>
            <a:miter lim="800000"/>
            <a:headEnd/>
            <a:tailEnd/>
          </a:ln>
        </p:spPr>
      </p:pic>
      <p:pic>
        <p:nvPicPr>
          <p:cNvPr id="5122" name="Picture 2"/>
          <p:cNvPicPr>
            <a:picLocks noChangeAspect="1" noChangeArrowheads="1"/>
          </p:cNvPicPr>
          <p:nvPr/>
        </p:nvPicPr>
        <p:blipFill>
          <a:blip r:embed="rId3" cstate="print"/>
          <a:srcRect/>
          <a:stretch>
            <a:fillRect/>
          </a:stretch>
        </p:blipFill>
        <p:spPr bwMode="auto">
          <a:xfrm>
            <a:off x="4191000" y="2628900"/>
            <a:ext cx="4953000" cy="2519363"/>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00100"/>
            <a:ext cx="8229600" cy="5029200"/>
          </a:xfrm>
        </p:spPr>
        <p:txBody>
          <a:bodyPr>
            <a:normAutofit/>
          </a:bodyPr>
          <a:lstStyle/>
          <a:p>
            <a:r>
              <a:rPr lang="en-US" dirty="0"/>
              <a:t>According to tri-</a:t>
            </a:r>
            <a:r>
              <a:rPr lang="en-US" dirty="0" err="1"/>
              <a:t>dosha</a:t>
            </a:r>
            <a:r>
              <a:rPr lang="en-US" dirty="0"/>
              <a:t> theory, </a:t>
            </a:r>
            <a:r>
              <a:rPr lang="en-US" dirty="0" err="1"/>
              <a:t>kapha</a:t>
            </a:r>
            <a:r>
              <a:rPr lang="en-US" dirty="0"/>
              <a:t> represents solid material substratum of the human body, </a:t>
            </a:r>
            <a:r>
              <a:rPr lang="en-US" dirty="0" err="1"/>
              <a:t>pitta</a:t>
            </a:r>
            <a:r>
              <a:rPr lang="en-US" dirty="0"/>
              <a:t>-chemical activity and </a:t>
            </a:r>
            <a:r>
              <a:rPr lang="en-US" dirty="0" err="1"/>
              <a:t>vata</a:t>
            </a:r>
            <a:r>
              <a:rPr lang="en-US" dirty="0"/>
              <a:t>-the energy pool of motion and movement </a:t>
            </a:r>
          </a:p>
          <a:p>
            <a:r>
              <a:rPr lang="en-US" dirty="0"/>
              <a:t>These three </a:t>
            </a:r>
            <a:r>
              <a:rPr lang="en-US" dirty="0" err="1"/>
              <a:t>doshas</a:t>
            </a:r>
            <a:r>
              <a:rPr lang="en-US" dirty="0"/>
              <a:t> coexist in a predetermined proportion and function in a complimentary manner.</a:t>
            </a:r>
          </a:p>
          <a:p>
            <a:r>
              <a:rPr lang="en-US" dirty="0"/>
              <a:t>When these are in an equilibrium state, the body is in a healthy condition. By contrast when the </a:t>
            </a:r>
            <a:r>
              <a:rPr lang="en-US" dirty="0" err="1"/>
              <a:t>doshas</a:t>
            </a:r>
            <a:r>
              <a:rPr lang="en-US" dirty="0"/>
              <a:t> are vitiated they cause disease</a:t>
            </a:r>
          </a:p>
          <a:p>
            <a:r>
              <a:rPr lang="en-US" dirty="0" err="1"/>
              <a:t>Vata</a:t>
            </a:r>
            <a:r>
              <a:rPr lang="en-US" dirty="0"/>
              <a:t> is light, cool, dry, mobile, subtle and rough. </a:t>
            </a:r>
            <a:r>
              <a:rPr lang="en-US" dirty="0" err="1"/>
              <a:t>Pitta</a:t>
            </a:r>
            <a:r>
              <a:rPr lang="en-US" dirty="0"/>
              <a:t> is oily, sharp, hot, light, stinking, liquid. </a:t>
            </a:r>
            <a:r>
              <a:rPr lang="en-US" dirty="0" err="1"/>
              <a:t>Kapha</a:t>
            </a:r>
            <a:r>
              <a:rPr lang="en-US" dirty="0"/>
              <a:t> is cool, moist, stable, heavy, slow and slippery</a:t>
            </a:r>
          </a:p>
          <a:p>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990600" y="800100"/>
            <a:ext cx="6629400" cy="4507992"/>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2" cstate="print"/>
          <a:srcRect/>
          <a:stretch>
            <a:fillRect/>
          </a:stretch>
        </p:blipFill>
        <p:spPr bwMode="auto">
          <a:xfrm>
            <a:off x="1066800" y="876300"/>
            <a:ext cx="6934200" cy="1676400"/>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a:stretch>
            <a:fillRect/>
          </a:stretch>
        </p:blipFill>
        <p:spPr bwMode="auto">
          <a:xfrm>
            <a:off x="609600" y="2450122"/>
            <a:ext cx="7086600" cy="2998177"/>
          </a:xfrm>
          <a:prstGeom prst="rect">
            <a:avLst/>
          </a:prstGeom>
          <a:noFill/>
          <a:ln w="9525">
            <a:noFill/>
            <a:miter lim="800000"/>
            <a:headEnd/>
            <a:tailEnd/>
          </a:ln>
        </p:spPr>
      </p:pic>
      <p:cxnSp>
        <p:nvCxnSpPr>
          <p:cNvPr id="8" name="Straight Connector 7"/>
          <p:cNvCxnSpPr/>
          <p:nvPr/>
        </p:nvCxnSpPr>
        <p:spPr>
          <a:xfrm>
            <a:off x="0" y="1943100"/>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2900"/>
            <a:ext cx="8229600" cy="685799"/>
          </a:xfrm>
        </p:spPr>
        <p:txBody>
          <a:bodyPr>
            <a:normAutofit/>
          </a:bodyPr>
          <a:lstStyle/>
          <a:p>
            <a:r>
              <a:rPr lang="en-US" dirty="0">
                <a:solidFill>
                  <a:srgbClr val="FF0000"/>
                </a:solidFill>
              </a:rPr>
              <a:t>Diagnostic techniques </a:t>
            </a:r>
          </a:p>
        </p:txBody>
      </p:sp>
      <p:sp>
        <p:nvSpPr>
          <p:cNvPr id="3" name="Content Placeholder 2"/>
          <p:cNvSpPr>
            <a:spLocks noGrp="1"/>
          </p:cNvSpPr>
          <p:nvPr>
            <p:ph idx="1"/>
          </p:nvPr>
        </p:nvSpPr>
        <p:spPr>
          <a:xfrm>
            <a:off x="457200" y="800100"/>
            <a:ext cx="8229600" cy="4305036"/>
          </a:xfrm>
        </p:spPr>
        <p:txBody>
          <a:bodyPr>
            <a:normAutofit/>
          </a:bodyPr>
          <a:lstStyle/>
          <a:p>
            <a:r>
              <a:rPr lang="en-US" sz="2800" dirty="0"/>
              <a:t>The medical techniques can be </a:t>
            </a:r>
            <a:r>
              <a:rPr lang="en-US" sz="2800" dirty="0" err="1"/>
              <a:t>categorised</a:t>
            </a:r>
            <a:r>
              <a:rPr lang="en-US" sz="2800" dirty="0"/>
              <a:t> into three groups diagnostic techniques prognostic techniques and therapeutic techniques</a:t>
            </a:r>
          </a:p>
        </p:txBody>
      </p:sp>
      <p:pic>
        <p:nvPicPr>
          <p:cNvPr id="3073" name="Picture 1"/>
          <p:cNvPicPr>
            <a:picLocks noChangeAspect="1" noChangeArrowheads="1"/>
          </p:cNvPicPr>
          <p:nvPr/>
        </p:nvPicPr>
        <p:blipFill>
          <a:blip r:embed="rId2" cstate="print"/>
          <a:srcRect/>
          <a:stretch>
            <a:fillRect/>
          </a:stretch>
        </p:blipFill>
        <p:spPr bwMode="auto">
          <a:xfrm>
            <a:off x="1524000" y="2247900"/>
            <a:ext cx="6477000" cy="32004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23900"/>
            <a:ext cx="8534400" cy="5334000"/>
          </a:xfrm>
        </p:spPr>
        <p:txBody>
          <a:bodyPr>
            <a:normAutofit/>
          </a:bodyPr>
          <a:lstStyle/>
          <a:p>
            <a:r>
              <a:rPr lang="en-US" dirty="0" err="1">
                <a:solidFill>
                  <a:srgbClr val="FF0000"/>
                </a:solidFill>
              </a:rPr>
              <a:t>Darshana</a:t>
            </a:r>
            <a:r>
              <a:rPr lang="en-US" dirty="0">
                <a:solidFill>
                  <a:srgbClr val="FF0000"/>
                </a:solidFill>
              </a:rPr>
              <a:t> </a:t>
            </a:r>
            <a:r>
              <a:rPr lang="en-US" dirty="0" err="1">
                <a:solidFill>
                  <a:srgbClr val="FF0000"/>
                </a:solidFill>
              </a:rPr>
              <a:t>Pariksha</a:t>
            </a:r>
            <a:r>
              <a:rPr lang="en-US" dirty="0">
                <a:solidFill>
                  <a:srgbClr val="FF0000"/>
                </a:solidFill>
              </a:rPr>
              <a:t>- </a:t>
            </a:r>
            <a:r>
              <a:rPr lang="en-US" dirty="0"/>
              <a:t>this is a visual technique of inspection of the patient, the affected parts </a:t>
            </a:r>
          </a:p>
          <a:p>
            <a:r>
              <a:rPr lang="en-US" dirty="0" err="1">
                <a:solidFill>
                  <a:srgbClr val="FF0000"/>
                </a:solidFill>
              </a:rPr>
              <a:t>Sparsha</a:t>
            </a:r>
            <a:r>
              <a:rPr lang="en-US" dirty="0">
                <a:solidFill>
                  <a:srgbClr val="FF0000"/>
                </a:solidFill>
              </a:rPr>
              <a:t> </a:t>
            </a:r>
            <a:r>
              <a:rPr lang="en-US" dirty="0" err="1">
                <a:solidFill>
                  <a:srgbClr val="FF0000"/>
                </a:solidFill>
              </a:rPr>
              <a:t>Pariksha</a:t>
            </a:r>
            <a:r>
              <a:rPr lang="en-US" dirty="0">
                <a:solidFill>
                  <a:srgbClr val="FF0000"/>
                </a:solidFill>
              </a:rPr>
              <a:t>- </a:t>
            </a:r>
            <a:r>
              <a:rPr lang="en-US" dirty="0"/>
              <a:t>by a physical examination of the patient the physician can get knowledge of heat, pulsations etc </a:t>
            </a:r>
          </a:p>
          <a:p>
            <a:r>
              <a:rPr lang="en-US" dirty="0" err="1">
                <a:solidFill>
                  <a:srgbClr val="FF0000"/>
                </a:solidFill>
              </a:rPr>
              <a:t>Prashna</a:t>
            </a:r>
            <a:r>
              <a:rPr lang="en-US" dirty="0">
                <a:solidFill>
                  <a:srgbClr val="FF0000"/>
                </a:solidFill>
              </a:rPr>
              <a:t> </a:t>
            </a:r>
            <a:r>
              <a:rPr lang="en-US" dirty="0" err="1">
                <a:solidFill>
                  <a:srgbClr val="FF0000"/>
                </a:solidFill>
              </a:rPr>
              <a:t>Pariksha</a:t>
            </a:r>
            <a:r>
              <a:rPr lang="en-US" dirty="0">
                <a:solidFill>
                  <a:srgbClr val="FF0000"/>
                </a:solidFill>
              </a:rPr>
              <a:t>- </a:t>
            </a:r>
            <a:r>
              <a:rPr lang="en-US" dirty="0"/>
              <a:t>engaging the patient is a technique to elicit some information which will be helpful in diagnosis </a:t>
            </a:r>
          </a:p>
          <a:p>
            <a:r>
              <a:rPr lang="en-US" dirty="0" err="1">
                <a:solidFill>
                  <a:srgbClr val="FF0000"/>
                </a:solidFill>
              </a:rPr>
              <a:t>Nadi</a:t>
            </a:r>
            <a:r>
              <a:rPr lang="en-US" dirty="0">
                <a:solidFill>
                  <a:srgbClr val="FF0000"/>
                </a:solidFill>
              </a:rPr>
              <a:t> </a:t>
            </a:r>
            <a:r>
              <a:rPr lang="en-US" dirty="0" err="1">
                <a:solidFill>
                  <a:srgbClr val="FF0000"/>
                </a:solidFill>
              </a:rPr>
              <a:t>Pariksha</a:t>
            </a:r>
            <a:r>
              <a:rPr lang="en-US" dirty="0">
                <a:solidFill>
                  <a:srgbClr val="FF0000"/>
                </a:solidFill>
              </a:rPr>
              <a:t>- </a:t>
            </a:r>
            <a:r>
              <a:rPr lang="en-US" dirty="0"/>
              <a:t>by observing the pulse, the health of the individual is assessed </a:t>
            </a:r>
          </a:p>
          <a:p>
            <a:r>
              <a:rPr lang="en-US" dirty="0" err="1">
                <a:solidFill>
                  <a:srgbClr val="FF0000"/>
                </a:solidFill>
              </a:rPr>
              <a:t>Mutra</a:t>
            </a:r>
            <a:r>
              <a:rPr lang="en-US" dirty="0">
                <a:solidFill>
                  <a:srgbClr val="FF0000"/>
                </a:solidFill>
              </a:rPr>
              <a:t> </a:t>
            </a:r>
            <a:r>
              <a:rPr lang="en-US" dirty="0" err="1">
                <a:solidFill>
                  <a:srgbClr val="FF0000"/>
                </a:solidFill>
              </a:rPr>
              <a:t>Pariksha</a:t>
            </a:r>
            <a:r>
              <a:rPr lang="en-US" dirty="0">
                <a:solidFill>
                  <a:srgbClr val="FF0000"/>
                </a:solidFill>
              </a:rPr>
              <a:t>- </a:t>
            </a:r>
            <a:r>
              <a:rPr lang="en-US" dirty="0"/>
              <a:t>a drop of oil is left on the surface of the urine and observed (</a:t>
            </a:r>
            <a:r>
              <a:rPr lang="en-US" dirty="0" err="1"/>
              <a:t>Taila</a:t>
            </a:r>
            <a:r>
              <a:rPr lang="en-US" dirty="0"/>
              <a:t> </a:t>
            </a:r>
            <a:r>
              <a:rPr lang="en-US" dirty="0" err="1"/>
              <a:t>bindu</a:t>
            </a:r>
            <a:r>
              <a:rPr lang="en-US" dirty="0"/>
              <a:t> </a:t>
            </a:r>
            <a:r>
              <a:rPr lang="en-US" dirty="0" err="1"/>
              <a:t>pariksha</a:t>
            </a:r>
            <a:r>
              <a:rPr lang="en-US" dirty="0"/>
              <a:t>)</a:t>
            </a:r>
          </a:p>
          <a:p>
            <a:r>
              <a:rPr lang="en-US" dirty="0">
                <a:solidFill>
                  <a:srgbClr val="FF0000"/>
                </a:solidFill>
              </a:rPr>
              <a:t>Mala </a:t>
            </a:r>
            <a:r>
              <a:rPr lang="en-US" dirty="0" err="1">
                <a:solidFill>
                  <a:srgbClr val="FF0000"/>
                </a:solidFill>
              </a:rPr>
              <a:t>Pariksha</a:t>
            </a:r>
            <a:r>
              <a:rPr lang="en-US" dirty="0">
                <a:solidFill>
                  <a:srgbClr val="FF0000"/>
                </a:solidFill>
              </a:rPr>
              <a:t>- </a:t>
            </a:r>
            <a:r>
              <a:rPr lang="en-US" dirty="0"/>
              <a:t>Analysis of the movement of </a:t>
            </a:r>
            <a:r>
              <a:rPr lang="en-US" dirty="0" err="1"/>
              <a:t>Faecal</a:t>
            </a:r>
            <a:r>
              <a:rPr lang="en-US" dirty="0"/>
              <a:t> matter when dropped in water is made to assess the digestive and metabolic conditions of the patient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986" y="495300"/>
            <a:ext cx="8229600" cy="647435"/>
          </a:xfrm>
        </p:spPr>
        <p:txBody>
          <a:bodyPr>
            <a:noAutofit/>
          </a:bodyPr>
          <a:lstStyle/>
          <a:p>
            <a:r>
              <a:rPr lang="en-US" sz="3200" dirty="0">
                <a:solidFill>
                  <a:srgbClr val="FF0000"/>
                </a:solidFill>
              </a:rPr>
              <a:t>Yoga way of life relevance to health and wellness</a:t>
            </a:r>
          </a:p>
        </p:txBody>
      </p:sp>
      <p:sp>
        <p:nvSpPr>
          <p:cNvPr id="3" name="Content Placeholder 2"/>
          <p:cNvSpPr>
            <a:spLocks noGrp="1"/>
          </p:cNvSpPr>
          <p:nvPr>
            <p:ph idx="1"/>
          </p:nvPr>
        </p:nvSpPr>
        <p:spPr>
          <a:xfrm>
            <a:off x="457200" y="952500"/>
            <a:ext cx="8229600" cy="4419600"/>
          </a:xfrm>
        </p:spPr>
        <p:txBody>
          <a:bodyPr>
            <a:normAutofit/>
          </a:bodyPr>
          <a:lstStyle/>
          <a:p>
            <a:r>
              <a:rPr lang="en-US" dirty="0"/>
              <a:t>According to yoga, we are unconscious of mental and emotional processes that habitually create stress </a:t>
            </a:r>
          </a:p>
          <a:p>
            <a:r>
              <a:rPr lang="en-US" dirty="0"/>
              <a:t>Yoga involves a systematic method by which we can expand our awareness of these process and eventually gain control over them </a:t>
            </a:r>
          </a:p>
          <a:p>
            <a:r>
              <a:rPr lang="en-US" dirty="0"/>
              <a:t>The yoga way of life addresses 3 aspects </a:t>
            </a:r>
          </a:p>
          <a:p>
            <a:pPr marL="514350" indent="-514350">
              <a:buFont typeface="+mj-lt"/>
              <a:buAutoNum type="arabicPeriod"/>
            </a:pPr>
            <a:r>
              <a:rPr lang="en-US" dirty="0"/>
              <a:t>physical exercises that help an individual stay physically fit, nimble and flexible </a:t>
            </a:r>
          </a:p>
          <a:p>
            <a:pPr marL="514350" indent="-514350">
              <a:buFont typeface="+mj-lt"/>
              <a:buAutoNum type="arabicPeriod"/>
            </a:pPr>
            <a:r>
              <a:rPr lang="en-US" dirty="0"/>
              <a:t>meditation addresses the issue of calming the mind and providing a stable psychological state </a:t>
            </a:r>
          </a:p>
          <a:p>
            <a:pPr marL="514350" indent="-514350">
              <a:buFont typeface="+mj-lt"/>
              <a:buAutoNum type="arabicPeriod"/>
            </a:pPr>
            <a:r>
              <a:rPr lang="en-US" dirty="0"/>
              <a:t>set of ideas help reorient one’s goals and World views so that there is a degree of realism that governs one’s living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647700"/>
            <a:ext cx="5562600" cy="762000"/>
          </a:xfrm>
        </p:spPr>
        <p:txBody>
          <a:bodyPr/>
          <a:lstStyle/>
          <a:p>
            <a:pPr>
              <a:buNone/>
            </a:pPr>
            <a:r>
              <a:rPr lang="en-US" dirty="0">
                <a:solidFill>
                  <a:srgbClr val="FF0000"/>
                </a:solidFill>
              </a:rPr>
              <a:t>Town planning and architecture</a:t>
            </a:r>
          </a:p>
        </p:txBody>
      </p:sp>
      <p:pic>
        <p:nvPicPr>
          <p:cNvPr id="2050" name="Picture 2"/>
          <p:cNvPicPr>
            <a:picLocks noChangeAspect="1" noChangeArrowheads="1"/>
          </p:cNvPicPr>
          <p:nvPr/>
        </p:nvPicPr>
        <p:blipFill>
          <a:blip r:embed="rId2" cstate="print"/>
          <a:srcRect/>
          <a:stretch>
            <a:fillRect/>
          </a:stretch>
        </p:blipFill>
        <p:spPr bwMode="auto">
          <a:xfrm>
            <a:off x="762000" y="1257300"/>
            <a:ext cx="7467600" cy="4162425"/>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524000" y="723900"/>
            <a:ext cx="5334000" cy="4445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0"/>
            <a:ext cx="8229600" cy="647435"/>
          </a:xfrm>
        </p:spPr>
        <p:txBody>
          <a:bodyPr>
            <a:normAutofit/>
          </a:bodyPr>
          <a:lstStyle/>
          <a:p>
            <a:r>
              <a:rPr lang="en-US" dirty="0">
                <a:solidFill>
                  <a:srgbClr val="FF0000"/>
                </a:solidFill>
              </a:rPr>
              <a:t>Indian approach to psychology</a:t>
            </a:r>
          </a:p>
        </p:txBody>
      </p:sp>
      <p:sp>
        <p:nvSpPr>
          <p:cNvPr id="3" name="Content Placeholder 2"/>
          <p:cNvSpPr>
            <a:spLocks noGrp="1"/>
          </p:cNvSpPr>
          <p:nvPr>
            <p:ph idx="1"/>
          </p:nvPr>
        </p:nvSpPr>
        <p:spPr>
          <a:xfrm>
            <a:off x="152400" y="1333500"/>
            <a:ext cx="8686800" cy="4724400"/>
          </a:xfrm>
        </p:spPr>
        <p:txBody>
          <a:bodyPr>
            <a:normAutofit/>
          </a:bodyPr>
          <a:lstStyle/>
          <a:p>
            <a:r>
              <a:rPr lang="en-US" dirty="0"/>
              <a:t>Psychology is a study of the mind and its </a:t>
            </a:r>
            <a:r>
              <a:rPr lang="en-US" dirty="0" err="1"/>
              <a:t>behaviour</a:t>
            </a:r>
            <a:endParaRPr lang="en-US" dirty="0"/>
          </a:p>
          <a:p>
            <a:r>
              <a:rPr lang="en-US" dirty="0"/>
              <a:t>Indian psychological tradition is different from the Western approach </a:t>
            </a:r>
          </a:p>
          <a:p>
            <a:r>
              <a:rPr lang="en-US" dirty="0"/>
              <a:t>In the Indian approach, the body-mind-consciousness plays an integrated role in matters of health and wellness</a:t>
            </a:r>
          </a:p>
          <a:p>
            <a:r>
              <a:rPr lang="en-US" dirty="0"/>
              <a:t>The Vedic Corpus and the philosophical systems (</a:t>
            </a:r>
            <a:r>
              <a:rPr lang="en-US" dirty="0" err="1"/>
              <a:t>darshanas</a:t>
            </a:r>
            <a:r>
              <a:rPr lang="en-US" dirty="0"/>
              <a:t>) how carried forward a tradition of discussion on matters of importance to psychology which serves as the source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srcRect/>
          <a:stretch>
            <a:fillRect/>
          </a:stretch>
        </p:blipFill>
        <p:spPr bwMode="auto">
          <a:xfrm>
            <a:off x="1524000" y="952500"/>
            <a:ext cx="5181600" cy="4360127"/>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907" y="342900"/>
            <a:ext cx="8229600" cy="762000"/>
          </a:xfrm>
        </p:spPr>
        <p:txBody>
          <a:bodyPr/>
          <a:lstStyle/>
          <a:p>
            <a:r>
              <a:rPr lang="en-US" dirty="0">
                <a:solidFill>
                  <a:srgbClr val="FF0000"/>
                </a:solidFill>
              </a:rPr>
              <a:t>The tri-</a:t>
            </a:r>
            <a:r>
              <a:rPr lang="en-US" dirty="0" err="1">
                <a:solidFill>
                  <a:srgbClr val="FF0000"/>
                </a:solidFill>
              </a:rPr>
              <a:t>guna</a:t>
            </a:r>
            <a:r>
              <a:rPr lang="en-US" dirty="0">
                <a:solidFill>
                  <a:srgbClr val="FF0000"/>
                </a:solidFill>
              </a:rPr>
              <a:t> system</a:t>
            </a:r>
          </a:p>
        </p:txBody>
      </p:sp>
      <p:sp>
        <p:nvSpPr>
          <p:cNvPr id="3" name="Content Placeholder 2"/>
          <p:cNvSpPr>
            <a:spLocks noGrp="1"/>
          </p:cNvSpPr>
          <p:nvPr>
            <p:ph idx="1"/>
          </p:nvPr>
        </p:nvSpPr>
        <p:spPr>
          <a:xfrm>
            <a:off x="457200" y="952500"/>
            <a:ext cx="8229600" cy="4343400"/>
          </a:xfrm>
        </p:spPr>
        <p:txBody>
          <a:bodyPr>
            <a:normAutofit/>
          </a:bodyPr>
          <a:lstStyle/>
          <a:p>
            <a:r>
              <a:rPr lang="en-US" sz="2400" dirty="0"/>
              <a:t>In Indian system, the </a:t>
            </a:r>
            <a:r>
              <a:rPr lang="en-US" sz="2400" dirty="0" err="1"/>
              <a:t>triguna</a:t>
            </a:r>
            <a:r>
              <a:rPr lang="en-US" sz="2400" dirty="0"/>
              <a:t> system is the basic building block of not only human beings but all conceivable forms of physical reality</a:t>
            </a:r>
          </a:p>
          <a:p>
            <a:r>
              <a:rPr lang="en-US" sz="2400" dirty="0" err="1"/>
              <a:t>Triguna</a:t>
            </a:r>
            <a:r>
              <a:rPr lang="en-US" sz="2400" dirty="0"/>
              <a:t> can be summarized as below-</a:t>
            </a:r>
          </a:p>
        </p:txBody>
      </p:sp>
      <p:pic>
        <p:nvPicPr>
          <p:cNvPr id="56322" name="Picture 2"/>
          <p:cNvPicPr>
            <a:picLocks noChangeAspect="1" noChangeArrowheads="1"/>
          </p:cNvPicPr>
          <p:nvPr/>
        </p:nvPicPr>
        <p:blipFill>
          <a:blip r:embed="rId2" cstate="print"/>
          <a:srcRect/>
          <a:stretch>
            <a:fillRect/>
          </a:stretch>
        </p:blipFill>
        <p:spPr bwMode="auto">
          <a:xfrm>
            <a:off x="533400" y="2552700"/>
            <a:ext cx="8077200" cy="22860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a:off x="228600" y="2628900"/>
            <a:ext cx="8077200" cy="2895600"/>
          </a:xfrm>
          <a:prstGeom prst="rect">
            <a:avLst/>
          </a:prstGeom>
          <a:noFill/>
          <a:ln w="9525">
            <a:noFill/>
            <a:miter lim="800000"/>
            <a:headEnd/>
            <a:tailEnd/>
          </a:ln>
        </p:spPr>
      </p:pic>
      <p:sp>
        <p:nvSpPr>
          <p:cNvPr id="3" name="TextBox 2"/>
          <p:cNvSpPr txBox="1"/>
          <p:nvPr/>
        </p:nvSpPr>
        <p:spPr>
          <a:xfrm>
            <a:off x="381000" y="647700"/>
            <a:ext cx="8382000" cy="1938992"/>
          </a:xfrm>
          <a:prstGeom prst="rect">
            <a:avLst/>
          </a:prstGeom>
          <a:noFill/>
        </p:spPr>
        <p:txBody>
          <a:bodyPr wrap="square" rtlCol="0">
            <a:spAutoFit/>
          </a:bodyPr>
          <a:lstStyle/>
          <a:p>
            <a:pPr>
              <a:buFont typeface="Arial" pitchFamily="34" charset="0"/>
              <a:buChar char="•"/>
            </a:pPr>
            <a:r>
              <a:rPr lang="en-US" sz="2400" dirty="0" err="1"/>
              <a:t>Sattva</a:t>
            </a:r>
            <a:r>
              <a:rPr lang="en-US" sz="2400" dirty="0"/>
              <a:t> is the source of knowledge and embodiment of happiness that every individual experiences</a:t>
            </a:r>
          </a:p>
          <a:p>
            <a:pPr>
              <a:buFont typeface="Arial" pitchFamily="34" charset="0"/>
              <a:buChar char="•"/>
            </a:pPr>
            <a:r>
              <a:rPr lang="en-US" sz="2400" dirty="0"/>
              <a:t>Rajas is known to be the nature of passion, the source of desire and attachment</a:t>
            </a:r>
          </a:p>
          <a:p>
            <a:pPr>
              <a:buFont typeface="Arial" pitchFamily="34" charset="0"/>
              <a:buChar char="•"/>
            </a:pPr>
            <a:r>
              <a:rPr lang="en-US" sz="2400" dirty="0" err="1"/>
              <a:t>Tamas</a:t>
            </a:r>
            <a:r>
              <a:rPr lang="en-US" sz="2400" dirty="0"/>
              <a:t> is born of ignorance, deluding all embodied beings.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762000" y="996042"/>
            <a:ext cx="6400800" cy="4376057"/>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0"/>
            <a:ext cx="8229600" cy="762000"/>
          </a:xfrm>
        </p:spPr>
        <p:txBody>
          <a:bodyPr/>
          <a:lstStyle/>
          <a:p>
            <a:r>
              <a:rPr lang="en-US" dirty="0">
                <a:solidFill>
                  <a:srgbClr val="FF0000"/>
                </a:solidFill>
              </a:rPr>
              <a:t>Medicine </a:t>
            </a:r>
          </a:p>
        </p:txBody>
      </p:sp>
      <p:pic>
        <p:nvPicPr>
          <p:cNvPr id="1026" name="Picture 2"/>
          <p:cNvPicPr>
            <a:picLocks noChangeAspect="1" noChangeArrowheads="1"/>
          </p:cNvPicPr>
          <p:nvPr/>
        </p:nvPicPr>
        <p:blipFill>
          <a:blip r:embed="rId2" cstate="print"/>
          <a:srcRect/>
          <a:stretch>
            <a:fillRect/>
          </a:stretch>
        </p:blipFill>
        <p:spPr bwMode="auto">
          <a:xfrm>
            <a:off x="4800600" y="800100"/>
            <a:ext cx="4343400" cy="27432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152400" y="1790700"/>
            <a:ext cx="4648200" cy="36576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76300"/>
            <a:ext cx="8229600" cy="5029200"/>
          </a:xfrm>
        </p:spPr>
        <p:txBody>
          <a:bodyPr>
            <a:normAutofit/>
          </a:bodyPr>
          <a:lstStyle/>
          <a:p>
            <a:r>
              <a:rPr lang="en-US" dirty="0"/>
              <a:t>The Atharva Veda dating from the early iron age is one of the first Indian text dealing with medicine</a:t>
            </a:r>
          </a:p>
          <a:p>
            <a:r>
              <a:rPr lang="en-US" dirty="0"/>
              <a:t>It also contain prescriptions of herbs for various ailments. The use of herbs to treat ailments would later form a large part of Ayurveda.</a:t>
            </a:r>
          </a:p>
          <a:p>
            <a:r>
              <a:rPr lang="en-US" dirty="0"/>
              <a:t>Ayurveda meaning the complete knowledge for long life is another medical system of India </a:t>
            </a:r>
          </a:p>
          <a:p>
            <a:r>
              <a:rPr lang="en-US" dirty="0"/>
              <a:t>Its two most famous texts belong to the schools of charaka and sushruta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381000"/>
            <a:ext cx="8229600" cy="762000"/>
          </a:xfrm>
        </p:spPr>
        <p:txBody>
          <a:bodyPr>
            <a:normAutofit/>
          </a:bodyPr>
          <a:lstStyle/>
          <a:p>
            <a:r>
              <a:rPr lang="en-US" dirty="0">
                <a:solidFill>
                  <a:srgbClr val="FF0000"/>
                </a:solidFill>
              </a:rPr>
              <a:t>Eight components</a:t>
            </a:r>
          </a:p>
        </p:txBody>
      </p:sp>
      <p:sp>
        <p:nvSpPr>
          <p:cNvPr id="3" name="Content Placeholder 2"/>
          <p:cNvSpPr>
            <a:spLocks noGrp="1"/>
          </p:cNvSpPr>
          <p:nvPr>
            <p:ph idx="1"/>
          </p:nvPr>
        </p:nvSpPr>
        <p:spPr>
          <a:xfrm>
            <a:off x="304800" y="952500"/>
            <a:ext cx="8534400" cy="4419600"/>
          </a:xfrm>
        </p:spPr>
        <p:txBody>
          <a:bodyPr>
            <a:normAutofit/>
          </a:bodyPr>
          <a:lstStyle/>
          <a:p>
            <a:r>
              <a:rPr lang="en-US" sz="2400" dirty="0"/>
              <a:t>The earliest classical Sanskrit works on Ayurveda describe medical science as being divided into 8 components. the components are</a:t>
            </a:r>
          </a:p>
        </p:txBody>
      </p:sp>
      <p:pic>
        <p:nvPicPr>
          <p:cNvPr id="3074" name="Picture 2"/>
          <p:cNvPicPr>
            <a:picLocks noChangeAspect="1" noChangeArrowheads="1"/>
          </p:cNvPicPr>
          <p:nvPr/>
        </p:nvPicPr>
        <p:blipFill>
          <a:blip r:embed="rId2" cstate="print"/>
          <a:srcRect/>
          <a:stretch>
            <a:fillRect/>
          </a:stretch>
        </p:blipFill>
        <p:spPr bwMode="auto">
          <a:xfrm>
            <a:off x="533400" y="2095500"/>
            <a:ext cx="8077200" cy="34290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762000" y="876300"/>
            <a:ext cx="7086600" cy="425196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95300"/>
            <a:ext cx="8534400" cy="723635"/>
          </a:xfrm>
        </p:spPr>
        <p:txBody>
          <a:bodyPr>
            <a:normAutofit/>
          </a:bodyPr>
          <a:lstStyle/>
          <a:p>
            <a:r>
              <a:rPr lang="en-US" sz="3600" dirty="0">
                <a:solidFill>
                  <a:srgbClr val="FF0000"/>
                </a:solidFill>
              </a:rPr>
              <a:t>Indian architecture- A historical perspective</a:t>
            </a:r>
          </a:p>
        </p:txBody>
      </p:sp>
      <p:sp>
        <p:nvSpPr>
          <p:cNvPr id="3" name="Content Placeholder 2"/>
          <p:cNvSpPr>
            <a:spLocks noGrp="1"/>
          </p:cNvSpPr>
          <p:nvPr>
            <p:ph idx="1"/>
          </p:nvPr>
        </p:nvSpPr>
        <p:spPr>
          <a:xfrm>
            <a:off x="457200" y="1028700"/>
            <a:ext cx="8229600" cy="4343400"/>
          </a:xfrm>
        </p:spPr>
        <p:txBody>
          <a:bodyPr>
            <a:normAutofit/>
          </a:bodyPr>
          <a:lstStyle/>
          <a:p>
            <a:r>
              <a:rPr lang="en-US" dirty="0"/>
              <a:t>Town planning and architecture is the basic Instinct of every living being to protect self from the weather and other living beings </a:t>
            </a:r>
          </a:p>
          <a:p>
            <a:r>
              <a:rPr lang="en-US" dirty="0"/>
              <a:t>This also lead to the creativity in the field of construction resulting in several incredible temple structures</a:t>
            </a:r>
          </a:p>
          <a:p>
            <a:r>
              <a:rPr lang="en-US" dirty="0"/>
              <a:t>Archaeological exploration of the Sindhu Saraswati civilization points to a well developed town planning in ancient times </a:t>
            </a:r>
          </a:p>
          <a:p>
            <a:r>
              <a:rPr lang="en-US" dirty="0"/>
              <a:t>Harappa was a planned city with the streets generally oriented along with the cardinal directions</a:t>
            </a:r>
          </a:p>
          <a:p>
            <a:r>
              <a:rPr lang="en-US" dirty="0"/>
              <a:t>The analysis of sites such as </a:t>
            </a:r>
            <a:r>
              <a:rPr lang="en-US" dirty="0" err="1"/>
              <a:t>Dholavira</a:t>
            </a:r>
            <a:r>
              <a:rPr lang="en-US" dirty="0"/>
              <a:t>, </a:t>
            </a:r>
            <a:r>
              <a:rPr lang="en-US" dirty="0" err="1"/>
              <a:t>Lothal</a:t>
            </a:r>
            <a:r>
              <a:rPr lang="en-US" dirty="0"/>
              <a:t>, Harappa and Mohenjodaro points to a well developed town planning</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15686"/>
            <a:ext cx="8229600" cy="838200"/>
          </a:xfrm>
        </p:spPr>
        <p:txBody>
          <a:bodyPr/>
          <a:lstStyle/>
          <a:p>
            <a:r>
              <a:rPr lang="en-US" dirty="0">
                <a:solidFill>
                  <a:srgbClr val="FF0000"/>
                </a:solidFill>
              </a:rPr>
              <a:t>Shastra karma-the art of surgery</a:t>
            </a:r>
          </a:p>
        </p:txBody>
      </p:sp>
      <p:sp>
        <p:nvSpPr>
          <p:cNvPr id="3" name="Content Placeholder 2"/>
          <p:cNvSpPr>
            <a:spLocks noGrp="1"/>
          </p:cNvSpPr>
          <p:nvPr>
            <p:ph idx="1"/>
          </p:nvPr>
        </p:nvSpPr>
        <p:spPr>
          <a:xfrm>
            <a:off x="457200" y="952500"/>
            <a:ext cx="8229600" cy="4419600"/>
          </a:xfrm>
        </p:spPr>
        <p:txBody>
          <a:bodyPr>
            <a:normAutofit/>
          </a:bodyPr>
          <a:lstStyle/>
          <a:p>
            <a:r>
              <a:rPr lang="en-US" dirty="0"/>
              <a:t>The practice of surgery has been recorded in India around 800 BC </a:t>
            </a:r>
          </a:p>
          <a:p>
            <a:r>
              <a:rPr lang="en-US" dirty="0"/>
              <a:t>The oldest treatise dealing with surgery is the sushruta samhita </a:t>
            </a:r>
          </a:p>
          <a:p>
            <a:r>
              <a:rPr lang="en-US" dirty="0"/>
              <a:t>sushruta who lived in Kashi was one of the many Indian medical practitioners who included Atriya and Charaka</a:t>
            </a:r>
          </a:p>
          <a:p>
            <a:r>
              <a:rPr lang="en-US" dirty="0"/>
              <a:t>Sushruta was one of the first to study the human anatomy </a:t>
            </a:r>
          </a:p>
          <a:p>
            <a:r>
              <a:rPr lang="en-US" dirty="0"/>
              <a:t>He has described the study of anatomy with the aid of a dead body in his text </a:t>
            </a:r>
          </a:p>
          <a:p>
            <a:r>
              <a:rPr lang="en-US" dirty="0"/>
              <a:t>He was conducting rhinoplasty (plastic surgery) and opthalmialogy (ejection of cataracts)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23900"/>
            <a:ext cx="8229600" cy="4876800"/>
          </a:xfrm>
        </p:spPr>
        <p:txBody>
          <a:bodyPr>
            <a:normAutofit/>
          </a:bodyPr>
          <a:lstStyle/>
          <a:p>
            <a:r>
              <a:rPr lang="en-US" dirty="0"/>
              <a:t>He described surgery under 7 heads- </a:t>
            </a:r>
          </a:p>
          <a:p>
            <a:r>
              <a:rPr lang="en-US" dirty="0" err="1"/>
              <a:t>Chedya</a:t>
            </a:r>
            <a:r>
              <a:rPr lang="en-US" dirty="0"/>
              <a:t> (excision)</a:t>
            </a:r>
          </a:p>
          <a:p>
            <a:r>
              <a:rPr lang="en-US" dirty="0" err="1"/>
              <a:t>Lekhya</a:t>
            </a:r>
            <a:r>
              <a:rPr lang="en-US" dirty="0"/>
              <a:t> (scarification)</a:t>
            </a:r>
          </a:p>
          <a:p>
            <a:r>
              <a:rPr lang="en-US" dirty="0" err="1"/>
              <a:t>Vedhya</a:t>
            </a:r>
            <a:r>
              <a:rPr lang="en-US" dirty="0"/>
              <a:t> (puncturing)</a:t>
            </a:r>
          </a:p>
          <a:p>
            <a:r>
              <a:rPr lang="en-US" dirty="0" err="1"/>
              <a:t>Esya</a:t>
            </a:r>
            <a:r>
              <a:rPr lang="en-US" dirty="0"/>
              <a:t> (exploration)</a:t>
            </a:r>
          </a:p>
          <a:p>
            <a:r>
              <a:rPr lang="en-US" dirty="0" err="1"/>
              <a:t>Ahrya</a:t>
            </a:r>
            <a:r>
              <a:rPr lang="en-US" dirty="0"/>
              <a:t> (extraction)</a:t>
            </a:r>
          </a:p>
          <a:p>
            <a:r>
              <a:rPr lang="en-US" dirty="0" err="1"/>
              <a:t>Vsrya</a:t>
            </a:r>
            <a:r>
              <a:rPr lang="en-US" dirty="0"/>
              <a:t> (evacuation)</a:t>
            </a:r>
          </a:p>
          <a:p>
            <a:r>
              <a:rPr lang="en-US" dirty="0" err="1"/>
              <a:t>Sivya</a:t>
            </a:r>
            <a:r>
              <a:rPr lang="en-US" dirty="0"/>
              <a:t> (suturing)</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95300"/>
            <a:ext cx="8229600" cy="838200"/>
          </a:xfrm>
        </p:spPr>
        <p:txBody>
          <a:bodyPr/>
          <a:lstStyle/>
          <a:p>
            <a:r>
              <a:rPr lang="en-US" dirty="0">
                <a:solidFill>
                  <a:srgbClr val="FF0000"/>
                </a:solidFill>
              </a:rPr>
              <a:t>Agriculture </a:t>
            </a:r>
          </a:p>
        </p:txBody>
      </p:sp>
      <p:pic>
        <p:nvPicPr>
          <p:cNvPr id="4098" name="Picture 2"/>
          <p:cNvPicPr>
            <a:picLocks noChangeAspect="1" noChangeArrowheads="1"/>
          </p:cNvPicPr>
          <p:nvPr/>
        </p:nvPicPr>
        <p:blipFill>
          <a:blip r:embed="rId2" cstate="print"/>
          <a:srcRect/>
          <a:stretch>
            <a:fillRect/>
          </a:stretch>
        </p:blipFill>
        <p:spPr bwMode="auto">
          <a:xfrm>
            <a:off x="4800600" y="876300"/>
            <a:ext cx="4191000" cy="27051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152400" y="2628900"/>
            <a:ext cx="4648200" cy="29718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7300"/>
            <a:ext cx="8229600" cy="4724400"/>
          </a:xfrm>
        </p:spPr>
        <p:txBody>
          <a:bodyPr>
            <a:normAutofit/>
          </a:bodyPr>
          <a:lstStyle/>
          <a:p>
            <a:r>
              <a:rPr lang="en-US" dirty="0"/>
              <a:t>According to written history, Indian agriculture began by 9000 BCE on North West India as a result of early cultivation of plants, domestication of crops and animals </a:t>
            </a:r>
          </a:p>
          <a:p>
            <a:r>
              <a:rPr lang="en-US" dirty="0"/>
              <a:t>Settled life soon followed with implements and techniques being developed for agriculture</a:t>
            </a:r>
          </a:p>
          <a:p>
            <a:r>
              <a:rPr lang="en-US" dirty="0"/>
              <a:t>IKS offer a wealth of knowledge on traditional farming techniques that are often well-suited to local environmental conditions and resource availability. </a:t>
            </a:r>
          </a:p>
          <a:p>
            <a:r>
              <a:rPr lang="en-US" dirty="0"/>
              <a:t>Practices such as organic farming, crop rotation, mixed cropping, and water conservation methods are integral to IKS and promote sustainable agriculture in rural areas</a:t>
            </a:r>
          </a:p>
        </p:txBody>
      </p:sp>
      <p:sp>
        <p:nvSpPr>
          <p:cNvPr id="4" name="TextBox 3"/>
          <p:cNvSpPr txBox="1"/>
          <p:nvPr/>
        </p:nvSpPr>
        <p:spPr>
          <a:xfrm>
            <a:off x="876300" y="495300"/>
            <a:ext cx="7391400" cy="646331"/>
          </a:xfrm>
          <a:prstGeom prst="rect">
            <a:avLst/>
          </a:prstGeom>
          <a:noFill/>
        </p:spPr>
        <p:txBody>
          <a:bodyPr wrap="square" rtlCol="0">
            <a:spAutoFit/>
          </a:bodyPr>
          <a:lstStyle/>
          <a:p>
            <a:pPr algn="ctr"/>
            <a:r>
              <a:rPr lang="en-US" sz="3600" dirty="0">
                <a:solidFill>
                  <a:srgbClr val="FF0000"/>
                </a:solidFill>
              </a:rPr>
              <a:t>How it all started?</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00100"/>
            <a:ext cx="8229600" cy="5181600"/>
          </a:xfrm>
        </p:spPr>
        <p:txBody>
          <a:bodyPr>
            <a:normAutofit/>
          </a:bodyPr>
          <a:lstStyle/>
          <a:p>
            <a:r>
              <a:rPr lang="en-US" dirty="0"/>
              <a:t>Agro-</a:t>
            </a:r>
            <a:r>
              <a:rPr lang="en-US" dirty="0" err="1"/>
              <a:t>pastoralism</a:t>
            </a:r>
            <a:r>
              <a:rPr lang="en-US" dirty="0"/>
              <a:t> in India included threshing, planting crops in rows and storing grain in granaries </a:t>
            </a:r>
          </a:p>
          <a:p>
            <a:r>
              <a:rPr lang="en-US" dirty="0"/>
              <a:t>Barley and wheat cultivation along with the rearing of cattle, sheep and goat was visible in </a:t>
            </a:r>
            <a:r>
              <a:rPr lang="en-US" dirty="0" err="1"/>
              <a:t>Mehrgarh</a:t>
            </a:r>
            <a:r>
              <a:rPr lang="en-US" dirty="0"/>
              <a:t> by 8000 to 6000 BCE </a:t>
            </a:r>
          </a:p>
          <a:p>
            <a:r>
              <a:rPr lang="en-US" dirty="0"/>
              <a:t>Double monsoons lead to two harvests being reaped in 1 year </a:t>
            </a:r>
          </a:p>
          <a:p>
            <a:r>
              <a:rPr lang="en-US" dirty="0"/>
              <a:t>Indian products soon reached the world via existing trading networks and foreign crops were introduced to India </a:t>
            </a:r>
          </a:p>
          <a:p>
            <a:r>
              <a:rPr lang="en-US" dirty="0"/>
              <a:t>Plants and animals were considered essential to survival by the Indians and came to be worshipped</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600201" y="887452"/>
            <a:ext cx="5638799" cy="4332248"/>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00100"/>
            <a:ext cx="8229600" cy="5181600"/>
          </a:xfrm>
        </p:spPr>
        <p:txBody>
          <a:bodyPr>
            <a:normAutofit/>
          </a:bodyPr>
          <a:lstStyle/>
          <a:p>
            <a:r>
              <a:rPr lang="en-US" dirty="0"/>
              <a:t>Sophisticated irrigation and water storage systems were developed by the Indus valley civilization and canal irrigation system was also developed</a:t>
            </a:r>
          </a:p>
          <a:p>
            <a:r>
              <a:rPr lang="en-US" dirty="0"/>
              <a:t>Mauryan facilitation included construction and maintenance of dams</a:t>
            </a:r>
          </a:p>
          <a:p>
            <a:r>
              <a:rPr lang="en-US" dirty="0"/>
              <a:t>the Greek diploma at Megasthene 300 BC in his book Indika provides a secular eye-witness account of Indian agriculture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33400" y="714709"/>
            <a:ext cx="3276600" cy="210197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5105400" y="524608"/>
            <a:ext cx="3352800" cy="2256692"/>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381000" y="2933700"/>
            <a:ext cx="4114800" cy="2590800"/>
          </a:xfrm>
          <a:prstGeom prst="rect">
            <a:avLst/>
          </a:prstGeom>
          <a:noFill/>
          <a:ln w="9525">
            <a:noFill/>
            <a:miter lim="800000"/>
            <a:headEnd/>
            <a:tailEnd/>
          </a:ln>
        </p:spPr>
      </p:pic>
      <p:pic>
        <p:nvPicPr>
          <p:cNvPr id="3077" name="Picture 5"/>
          <p:cNvPicPr>
            <a:picLocks noChangeAspect="1" noChangeArrowheads="1"/>
          </p:cNvPicPr>
          <p:nvPr/>
        </p:nvPicPr>
        <p:blipFill>
          <a:blip r:embed="rId5" cstate="print"/>
          <a:srcRect/>
          <a:stretch>
            <a:fillRect/>
          </a:stretch>
        </p:blipFill>
        <p:spPr bwMode="auto">
          <a:xfrm>
            <a:off x="4876800" y="2933700"/>
            <a:ext cx="3962400" cy="251460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04800" y="749300"/>
            <a:ext cx="3276600" cy="2184400"/>
          </a:xfrm>
          <a:prstGeom prst="rect">
            <a:avLst/>
          </a:prstGeom>
          <a:noFill/>
          <a:ln w="9525">
            <a:noFill/>
            <a:miter lim="800000"/>
            <a:headEnd/>
            <a:tailEnd/>
          </a:ln>
        </p:spPr>
      </p:pic>
      <p:pic>
        <p:nvPicPr>
          <p:cNvPr id="4099" name="Picture 3"/>
          <p:cNvPicPr>
            <a:picLocks noGrp="1" noChangeAspect="1" noChangeArrowheads="1"/>
          </p:cNvPicPr>
          <p:nvPr>
            <p:ph idx="1"/>
          </p:nvPr>
        </p:nvPicPr>
        <p:blipFill>
          <a:blip r:embed="rId3" cstate="print"/>
          <a:srcRect/>
          <a:stretch>
            <a:fillRect/>
          </a:stretch>
        </p:blipFill>
        <p:spPr bwMode="auto">
          <a:xfrm>
            <a:off x="4724400" y="711201"/>
            <a:ext cx="3429000" cy="2222500"/>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a:stretch>
            <a:fillRect/>
          </a:stretch>
        </p:blipFill>
        <p:spPr bwMode="auto">
          <a:xfrm>
            <a:off x="2514600" y="3009900"/>
            <a:ext cx="4038600" cy="27051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990600" y="800886"/>
            <a:ext cx="6629400" cy="464741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95300"/>
            <a:ext cx="8763000" cy="5181600"/>
          </a:xfrm>
        </p:spPr>
        <p:txBody>
          <a:bodyPr>
            <a:normAutofit lnSpcReduction="10000"/>
          </a:bodyPr>
          <a:lstStyle/>
          <a:p>
            <a:r>
              <a:rPr lang="en-US" dirty="0" err="1"/>
              <a:t>Dholavira</a:t>
            </a:r>
            <a:r>
              <a:rPr lang="en-US" dirty="0"/>
              <a:t> a 48 hectare city located in the </a:t>
            </a:r>
            <a:r>
              <a:rPr lang="en-US" dirty="0" err="1"/>
              <a:t>Rann</a:t>
            </a:r>
            <a:r>
              <a:rPr lang="en-US" dirty="0"/>
              <a:t> of </a:t>
            </a:r>
            <a:r>
              <a:rPr lang="en-US" dirty="0" err="1"/>
              <a:t>Kachch</a:t>
            </a:r>
            <a:r>
              <a:rPr lang="en-US" dirty="0"/>
              <a:t> had very low rainfall. So they had drains to harvest rainwater and several dams built across two nearby streams to divert seasonal waters to a network of large reservoirs </a:t>
            </a:r>
          </a:p>
          <a:p>
            <a:r>
              <a:rPr lang="en-US" dirty="0"/>
              <a:t>Harappa was a planned city of 25 hectares with the streets oriented along with cardinal directions </a:t>
            </a:r>
          </a:p>
          <a:p>
            <a:r>
              <a:rPr lang="en-US" dirty="0"/>
              <a:t>Houses were built with the bricks of the standardized proportions, roofs consisted of wooden structures covered with grass or leaves </a:t>
            </a:r>
          </a:p>
          <a:p>
            <a:r>
              <a:rPr lang="en-US" dirty="0"/>
              <a:t>most houses had individual bathrooms connected to extensive drainage networks</a:t>
            </a:r>
          </a:p>
          <a:p>
            <a:r>
              <a:rPr lang="en-US" dirty="0" err="1"/>
              <a:t>Mohenjodaro’s</a:t>
            </a:r>
            <a:r>
              <a:rPr lang="en-US" dirty="0"/>
              <a:t> great bath called granary demonstrated advanced planning and construction skills</a:t>
            </a:r>
          </a:p>
          <a:p>
            <a:r>
              <a:rPr lang="en-US" dirty="0"/>
              <a:t>temple architecture belong to cave temples that are carved out of hard rock found in several places in India</a:t>
            </a:r>
          </a:p>
          <a:p>
            <a:r>
              <a:rPr lang="en-US" dirty="0"/>
              <a:t>The famous Ajanta and </a:t>
            </a:r>
            <a:r>
              <a:rPr lang="en-US" dirty="0" err="1"/>
              <a:t>Ellora</a:t>
            </a:r>
            <a:r>
              <a:rPr lang="en-US" dirty="0"/>
              <a:t> caves in Maharashtra, cave temples of </a:t>
            </a:r>
            <a:r>
              <a:rPr lang="en-US" dirty="0" err="1"/>
              <a:t>Mahabalipuram</a:t>
            </a:r>
            <a:r>
              <a:rPr lang="en-US" dirty="0"/>
              <a:t> and the temples of </a:t>
            </a:r>
            <a:r>
              <a:rPr lang="en-US" dirty="0" err="1"/>
              <a:t>Badami</a:t>
            </a:r>
            <a:r>
              <a:rPr lang="en-US" dirty="0"/>
              <a:t>, </a:t>
            </a:r>
            <a:r>
              <a:rPr lang="en-US" dirty="0" err="1"/>
              <a:t>Aihole</a:t>
            </a:r>
            <a:r>
              <a:rPr lang="en-US" dirty="0"/>
              <a:t> and </a:t>
            </a:r>
            <a:r>
              <a:rPr lang="en-US" dirty="0" err="1"/>
              <a:t>Pattadkal</a:t>
            </a:r>
            <a:r>
              <a:rPr lang="en-US" dirty="0"/>
              <a:t> are great examples of temple architecture in South India</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609600" y="749300"/>
            <a:ext cx="7467600" cy="4622800"/>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990600" y="876300"/>
            <a:ext cx="6629400" cy="4441698"/>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685800" y="664298"/>
            <a:ext cx="7315200" cy="4707802"/>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733425"/>
            <a:ext cx="8610600" cy="2743200"/>
          </a:xfrm>
        </p:spPr>
        <p:txBody>
          <a:bodyPr>
            <a:normAutofit fontScale="92500"/>
          </a:bodyPr>
          <a:lstStyle/>
          <a:p>
            <a:r>
              <a:rPr lang="en-US" dirty="0"/>
              <a:t>Organic farming has been practiced several years back. It is a form of farming where biological materials alongside beneficial microbes are used to provide nutrients to crops. Doing this increases sustainability. It also ensures that the soil remains alive and also healthy since organic wastes are used. They include:</a:t>
            </a:r>
          </a:p>
          <a:p>
            <a:r>
              <a:rPr lang="en-US" dirty="0"/>
              <a:t>Crop wastes</a:t>
            </a:r>
          </a:p>
          <a:p>
            <a:r>
              <a:rPr lang="en-US" dirty="0"/>
              <a:t>Animal wastes</a:t>
            </a:r>
          </a:p>
          <a:p>
            <a:r>
              <a:rPr lang="en-US" dirty="0"/>
              <a:t>Farm wastes</a:t>
            </a:r>
          </a:p>
          <a:p>
            <a:r>
              <a:rPr lang="en-US" dirty="0"/>
              <a:t>Aquatic wastes</a:t>
            </a:r>
          </a:p>
          <a:p>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3124200" y="2095500"/>
            <a:ext cx="4232928" cy="24574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52400" y="1028700"/>
            <a:ext cx="4267200" cy="3810000"/>
          </a:xfrm>
          <a:prstGeom prst="rect">
            <a:avLst/>
          </a:prstGeom>
          <a:noFill/>
          <a:ln w="9525">
            <a:noFill/>
            <a:miter lim="800000"/>
            <a:headEnd/>
            <a:tailEnd/>
          </a:ln>
        </p:spPr>
      </p:pic>
      <p:pic>
        <p:nvPicPr>
          <p:cNvPr id="1027" name="Picture 3"/>
          <p:cNvPicPr>
            <a:picLocks noGrp="1" noChangeAspect="1" noChangeArrowheads="1"/>
          </p:cNvPicPr>
          <p:nvPr>
            <p:ph idx="1"/>
          </p:nvPr>
        </p:nvPicPr>
        <p:blipFill>
          <a:blip r:embed="rId3" cstate="print"/>
          <a:srcRect/>
          <a:stretch>
            <a:fillRect/>
          </a:stretch>
        </p:blipFill>
        <p:spPr bwMode="auto">
          <a:xfrm>
            <a:off x="4648200" y="1104900"/>
            <a:ext cx="4495800" cy="3657600"/>
          </a:xfrm>
          <a:prstGeom prst="rect">
            <a:avLst/>
          </a:prstGeom>
          <a:noFill/>
          <a:ln w="9525">
            <a:noFill/>
            <a:miter lim="800000"/>
            <a:headEnd/>
            <a:tailEnd/>
          </a:ln>
        </p:spPr>
      </p:pic>
      <p:sp>
        <p:nvSpPr>
          <p:cNvPr id="6" name="TextBox 5"/>
          <p:cNvSpPr txBox="1"/>
          <p:nvPr/>
        </p:nvSpPr>
        <p:spPr>
          <a:xfrm>
            <a:off x="5410200" y="4000500"/>
            <a:ext cx="2971800" cy="369332"/>
          </a:xfrm>
          <a:prstGeom prst="rect">
            <a:avLst/>
          </a:prstGeom>
          <a:noFill/>
        </p:spPr>
        <p:txBody>
          <a:bodyPr wrap="square" rtlCol="0">
            <a:spAutoFit/>
          </a:bodyPr>
          <a:lstStyle/>
          <a:p>
            <a:r>
              <a:rPr lang="en-US" dirty="0"/>
              <a:t>Mohenjodaro town planning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6314" y="4076700"/>
            <a:ext cx="4114800" cy="533400"/>
          </a:xfrm>
        </p:spPr>
        <p:txBody>
          <a:bodyPr>
            <a:normAutofit fontScale="92500"/>
          </a:bodyPr>
          <a:lstStyle/>
          <a:p>
            <a:pPr>
              <a:buNone/>
            </a:pPr>
            <a:r>
              <a:rPr lang="en-US" sz="2400" dirty="0"/>
              <a:t>Figure. </a:t>
            </a:r>
            <a:r>
              <a:rPr lang="en-US" sz="2400" dirty="0" err="1"/>
              <a:t>Mohenjodaro’s</a:t>
            </a:r>
            <a:r>
              <a:rPr lang="en-US" sz="2400" dirty="0"/>
              <a:t> granary</a:t>
            </a:r>
          </a:p>
        </p:txBody>
      </p:sp>
      <p:pic>
        <p:nvPicPr>
          <p:cNvPr id="1027" name="Picture 3"/>
          <p:cNvPicPr>
            <a:picLocks noChangeAspect="1" noChangeArrowheads="1"/>
          </p:cNvPicPr>
          <p:nvPr/>
        </p:nvPicPr>
        <p:blipFill>
          <a:blip r:embed="rId2" cstate="print"/>
          <a:srcRect/>
          <a:stretch>
            <a:fillRect/>
          </a:stretch>
        </p:blipFill>
        <p:spPr bwMode="auto">
          <a:xfrm>
            <a:off x="337457" y="876300"/>
            <a:ext cx="4114800" cy="31242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561114" y="838200"/>
            <a:ext cx="4429125" cy="3124200"/>
          </a:xfrm>
          <a:prstGeom prst="rect">
            <a:avLst/>
          </a:prstGeom>
          <a:noFill/>
          <a:ln w="9525">
            <a:noFill/>
            <a:miter lim="800000"/>
            <a:headEnd/>
            <a:tailEnd/>
          </a:ln>
        </p:spPr>
      </p:pic>
      <p:sp>
        <p:nvSpPr>
          <p:cNvPr id="7" name="Content Placeholder 2"/>
          <p:cNvSpPr txBox="1">
            <a:spLocks/>
          </p:cNvSpPr>
          <p:nvPr/>
        </p:nvSpPr>
        <p:spPr>
          <a:xfrm>
            <a:off x="4886325" y="4000500"/>
            <a:ext cx="4114800" cy="533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schemeClr val="tx1"/>
                </a:solidFill>
                <a:effectLst/>
                <a:uLnTx/>
                <a:uFillTx/>
                <a:latin typeface="+mn-lt"/>
                <a:ea typeface="+mn-ea"/>
                <a:cs typeface="+mn-cs"/>
              </a:rPr>
              <a:t>Figure.</a:t>
            </a:r>
            <a:r>
              <a:rPr kumimoji="0" lang="en-US" sz="2400" b="0" i="0" u="none" strike="noStrike" kern="1200" cap="none" spc="0" normalizeH="0" noProof="0" dirty="0">
                <a:ln>
                  <a:noFill/>
                </a:ln>
                <a:solidFill>
                  <a:schemeClr val="tx1"/>
                </a:solidFill>
                <a:effectLst/>
                <a:uLnTx/>
                <a:uFillTx/>
                <a:latin typeface="+mn-lt"/>
                <a:ea typeface="+mn-ea"/>
                <a:cs typeface="+mn-cs"/>
              </a:rPr>
              <a:t> </a:t>
            </a:r>
            <a:r>
              <a:rPr kumimoji="0" lang="en-US" sz="2400" b="0" i="0" u="none" strike="noStrike" kern="1200" cap="none" spc="0" normalizeH="0" noProof="0" dirty="0" err="1">
                <a:ln>
                  <a:noFill/>
                </a:ln>
                <a:solidFill>
                  <a:schemeClr val="tx1"/>
                </a:solidFill>
                <a:effectLst/>
                <a:uLnTx/>
                <a:uFillTx/>
                <a:latin typeface="+mn-lt"/>
                <a:ea typeface="+mn-ea"/>
                <a:cs typeface="+mn-cs"/>
              </a:rPr>
              <a:t>Badami</a:t>
            </a:r>
            <a:r>
              <a:rPr kumimoji="0" lang="en-US" sz="2400" b="0" i="0" u="none" strike="noStrike" kern="1200" cap="none" spc="0" normalizeH="0" noProof="0" dirty="0">
                <a:ln>
                  <a:noFill/>
                </a:ln>
                <a:solidFill>
                  <a:schemeClr val="tx1"/>
                </a:solidFill>
                <a:effectLst/>
                <a:uLnTx/>
                <a:uFillTx/>
                <a:latin typeface="+mn-lt"/>
                <a:ea typeface="+mn-ea"/>
                <a:cs typeface="+mn-cs"/>
              </a:rPr>
              <a:t> cave temple</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0"/>
            <a:ext cx="8610600" cy="952500"/>
          </a:xfrm>
        </p:spPr>
        <p:txBody>
          <a:bodyPr>
            <a:normAutofit/>
          </a:bodyPr>
          <a:lstStyle/>
          <a:p>
            <a:r>
              <a:rPr lang="en-US" dirty="0">
                <a:solidFill>
                  <a:srgbClr val="FF0000"/>
                </a:solidFill>
              </a:rPr>
              <a:t>Vastu shastra-the science of architecture</a:t>
            </a:r>
          </a:p>
        </p:txBody>
      </p:sp>
      <p:pic>
        <p:nvPicPr>
          <p:cNvPr id="3074" name="Picture 2"/>
          <p:cNvPicPr>
            <a:picLocks noChangeAspect="1" noChangeArrowheads="1"/>
          </p:cNvPicPr>
          <p:nvPr/>
        </p:nvPicPr>
        <p:blipFill>
          <a:blip r:embed="rId2" cstate="print"/>
          <a:srcRect/>
          <a:stretch>
            <a:fillRect/>
          </a:stretch>
        </p:blipFill>
        <p:spPr bwMode="auto">
          <a:xfrm>
            <a:off x="990600" y="1714500"/>
            <a:ext cx="7086600" cy="35814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Final">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Final</Template>
  <TotalTime>3487</TotalTime>
  <Words>2279</Words>
  <Application>Microsoft Office PowerPoint</Application>
  <PresentationFormat>On-screen Show (16:10)</PresentationFormat>
  <Paragraphs>182</Paragraphs>
  <Slides>63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Aptos</vt:lpstr>
      <vt:lpstr>Aptos Display</vt:lpstr>
      <vt:lpstr>Arial</vt:lpstr>
      <vt:lpstr>Calibri</vt:lpstr>
      <vt:lpstr>Cambria</vt:lpstr>
      <vt:lpstr>Times New Roman</vt:lpstr>
      <vt:lpstr>Final</vt:lpstr>
      <vt:lpstr>PowerPoint Presentation</vt:lpstr>
      <vt:lpstr>Syllabus</vt:lpstr>
      <vt:lpstr>Traditional knowledge in professional domain</vt:lpstr>
      <vt:lpstr>PowerPoint Presentation</vt:lpstr>
      <vt:lpstr>Indian architecture- A historical perspective</vt:lpstr>
      <vt:lpstr>PowerPoint Presentation</vt:lpstr>
      <vt:lpstr>PowerPoint Presentation</vt:lpstr>
      <vt:lpstr>PowerPoint Presentation</vt:lpstr>
      <vt:lpstr>Vastu shastra-the science of architecture</vt:lpstr>
      <vt:lpstr>PowerPoint Presentation</vt:lpstr>
      <vt:lpstr>PowerPoint Presentation</vt:lpstr>
      <vt:lpstr>Literary sources</vt:lpstr>
      <vt:lpstr>Eight limbs of vastu</vt:lpstr>
      <vt:lpstr>Town planning</vt:lpstr>
      <vt:lpstr>PowerPoint Presentation</vt:lpstr>
      <vt:lpstr>PowerPoint Presentation</vt:lpstr>
      <vt:lpstr>PowerPoint Presentation</vt:lpstr>
      <vt:lpstr>PowerPoint Presentation</vt:lpstr>
      <vt:lpstr>Temple architecture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Ayurveda-the definition of health</vt:lpstr>
      <vt:lpstr>PowerPoint Presentation</vt:lpstr>
      <vt:lpstr>PowerPoint Presentation</vt:lpstr>
      <vt:lpstr>Physical aspects of health</vt:lpstr>
      <vt:lpstr>PowerPoint Presentation</vt:lpstr>
      <vt:lpstr>Psychological aspects of health </vt:lpstr>
      <vt:lpstr>Tri-doshas relationship to health</vt:lpstr>
      <vt:lpstr>PowerPoint Presentation</vt:lpstr>
      <vt:lpstr>PowerPoint Presentation</vt:lpstr>
      <vt:lpstr>PowerPoint Presentation</vt:lpstr>
      <vt:lpstr>Diagnostic techniques </vt:lpstr>
      <vt:lpstr>PowerPoint Presentation</vt:lpstr>
      <vt:lpstr>Yoga way of life relevance to health and wellness</vt:lpstr>
      <vt:lpstr>PowerPoint Presentation</vt:lpstr>
      <vt:lpstr>Indian approach to psychology</vt:lpstr>
      <vt:lpstr>PowerPoint Presentation</vt:lpstr>
      <vt:lpstr>The tri-guna system</vt:lpstr>
      <vt:lpstr>PowerPoint Presentation</vt:lpstr>
      <vt:lpstr>PowerPoint Presentation</vt:lpstr>
      <vt:lpstr>Medicine </vt:lpstr>
      <vt:lpstr>PowerPoint Presentation</vt:lpstr>
      <vt:lpstr>Eight components</vt:lpstr>
      <vt:lpstr>PowerPoint Presentation</vt:lpstr>
      <vt:lpstr>Shastra karma-the art of surgery</vt:lpstr>
      <vt:lpstr>PowerPoint Presentation</vt:lpstr>
      <vt:lpstr>Agriculture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Traditional knowledge in professional domain</dc:title>
  <dc:creator>Harish Krishnegowda</dc:creator>
  <cp:lastModifiedBy>KAVYASHREE E D</cp:lastModifiedBy>
  <cp:revision>37</cp:revision>
  <dcterms:created xsi:type="dcterms:W3CDTF">2025-04-23T04:50:16Z</dcterms:created>
  <dcterms:modified xsi:type="dcterms:W3CDTF">2026-01-21T10:24:46Z</dcterms:modified>
</cp:coreProperties>
</file>