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Lst>
  <p:notesMasterIdLst>
    <p:notesMasterId r:id="rId22"/>
  </p:notesMasterIdLst>
  <p:sldIdLst>
    <p:sldId id="1507" r:id="rId2"/>
    <p:sldId id="1508" r:id="rId3"/>
    <p:sldId id="1509" r:id="rId4"/>
    <p:sldId id="1510" r:id="rId5"/>
    <p:sldId id="1511" r:id="rId6"/>
    <p:sldId id="1512" r:id="rId7"/>
    <p:sldId id="1513" r:id="rId8"/>
    <p:sldId id="1514" r:id="rId9"/>
    <p:sldId id="1515" r:id="rId10"/>
    <p:sldId id="1516" r:id="rId11"/>
    <p:sldId id="1523" r:id="rId12"/>
    <p:sldId id="1524" r:id="rId13"/>
    <p:sldId id="1525" r:id="rId14"/>
    <p:sldId id="1522" r:id="rId15"/>
    <p:sldId id="1526" r:id="rId16"/>
    <p:sldId id="1521" r:id="rId17"/>
    <p:sldId id="1527" r:id="rId18"/>
    <p:sldId id="1528" r:id="rId19"/>
    <p:sldId id="1519" r:id="rId20"/>
    <p:sldId id="152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FF"/>
    <a:srgbClr val="CC6600"/>
    <a:srgbClr val="44C4EC"/>
    <a:srgbClr val="FF6699"/>
    <a:srgbClr val="FF99FF"/>
    <a:srgbClr val="5808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54" autoAdjust="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BB57A6-CE56-4298-B4EF-53553C89DA87}" type="datetimeFigureOut">
              <a:rPr lang="en-IN" smtClean="0"/>
              <a:t>12-02-2025</a:t>
            </a:fld>
            <a:endParaRPr lang="en-IN"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D6F056-63A4-4201-81B0-F70F9B8CDD76}" type="slidenum">
              <a:rPr lang="en-IN" smtClean="0"/>
              <a:t>‹#›</a:t>
            </a:fld>
            <a:endParaRPr lang="en-IN"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B220876A-52BC-46AB-8FD7-AF74D4A6F91C}" type="datetime1">
              <a:rPr lang="en-IN" smtClean="0"/>
              <a:t>12-02-2025</a:t>
            </a:fld>
            <a:endParaRPr lang="en-IN" dirty="0"/>
          </a:p>
        </p:txBody>
      </p:sp>
      <p:sp>
        <p:nvSpPr>
          <p:cNvPr id="5" name="Footer Placeholder 4"/>
          <p:cNvSpPr>
            <a:spLocks noGrp="1"/>
          </p:cNvSpPr>
          <p:nvPr>
            <p:ph type="ftr" sz="quarter" idx="11"/>
          </p:nvPr>
        </p:nvSpPr>
        <p:spPr/>
        <p:txBody>
          <a:bodyPr/>
          <a:lstStyle/>
          <a:p>
            <a:r>
              <a:rPr lang="pt-BR" smtClean="0"/>
              <a:t>Prof J V Gorabal ,CSE ATMECE,Mysore</a:t>
            </a:r>
            <a:endParaRPr lang="en-IN" dirty="0"/>
          </a:p>
        </p:txBody>
      </p:sp>
      <p:sp>
        <p:nvSpPr>
          <p:cNvPr id="6" name="Slide Number Placeholder 5"/>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471FCB6-7798-4F58-B3B1-AAEDAA286B53}" type="datetime1">
              <a:rPr lang="en-IN" smtClean="0"/>
              <a:t>12-02-2025</a:t>
            </a:fld>
            <a:endParaRPr lang="en-IN" dirty="0"/>
          </a:p>
        </p:txBody>
      </p:sp>
      <p:sp>
        <p:nvSpPr>
          <p:cNvPr id="5" name="Footer Placeholder 4"/>
          <p:cNvSpPr>
            <a:spLocks noGrp="1"/>
          </p:cNvSpPr>
          <p:nvPr>
            <p:ph type="ftr" sz="quarter" idx="11"/>
          </p:nvPr>
        </p:nvSpPr>
        <p:spPr/>
        <p:txBody>
          <a:bodyPr/>
          <a:lstStyle/>
          <a:p>
            <a:r>
              <a:rPr lang="pt-BR" smtClean="0"/>
              <a:t>Prof J V Gorabal ,CSE ATMECE,Mysore</a:t>
            </a:r>
            <a:endParaRPr lang="en-IN" dirty="0"/>
          </a:p>
        </p:txBody>
      </p:sp>
      <p:sp>
        <p:nvSpPr>
          <p:cNvPr id="6" name="Slide Number Placeholder 5"/>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C03B43BF-E31D-40B4-86AA-1D9159A42A47}" type="datetime1">
              <a:rPr lang="en-IN" smtClean="0"/>
              <a:t>12-02-2025</a:t>
            </a:fld>
            <a:endParaRPr lang="en-IN" dirty="0"/>
          </a:p>
        </p:txBody>
      </p:sp>
      <p:sp>
        <p:nvSpPr>
          <p:cNvPr id="5" name="Footer Placeholder 4"/>
          <p:cNvSpPr>
            <a:spLocks noGrp="1"/>
          </p:cNvSpPr>
          <p:nvPr>
            <p:ph type="ftr" sz="quarter" idx="11"/>
          </p:nvPr>
        </p:nvSpPr>
        <p:spPr/>
        <p:txBody>
          <a:bodyPr/>
          <a:lstStyle/>
          <a:p>
            <a:r>
              <a:rPr lang="pt-BR" smtClean="0"/>
              <a:t>Prof J V Gorabal ,CSE ATMECE,Mysore</a:t>
            </a:r>
            <a:endParaRPr lang="en-IN" dirty="0"/>
          </a:p>
        </p:txBody>
      </p:sp>
      <p:sp>
        <p:nvSpPr>
          <p:cNvPr id="6" name="Slide Number Placeholder 5"/>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lvl1pPr>
              <a:defRPr>
                <a:solidFill>
                  <a:schemeClr val="accent2"/>
                </a:solidFill>
                <a:latin typeface="Times New Roman" panose="02020503050405090304" pitchFamily="18" charset="0"/>
                <a:cs typeface="Times New Roman" panose="02020503050405090304" pitchFamily="18" charset="0"/>
              </a:defRPr>
            </a:lvl1pPr>
          </a:lstStyle>
          <a:p>
            <a:r>
              <a:rPr lang="en-US" dirty="0" smtClean="0"/>
              <a:t>Click to edit Master title style</a:t>
            </a:r>
            <a:endParaRPr lang="en-IN" dirty="0"/>
          </a:p>
        </p:txBody>
      </p:sp>
      <p:sp>
        <p:nvSpPr>
          <p:cNvPr id="3" name="Content Placeholder 2"/>
          <p:cNvSpPr>
            <a:spLocks noGrp="1"/>
          </p:cNvSpPr>
          <p:nvPr>
            <p:ph idx="1"/>
          </p:nvPr>
        </p:nvSpPr>
        <p:spPr/>
        <p:txBody>
          <a:bodyPr>
            <a:normAutofit/>
          </a:bodyPr>
          <a:lstStyle>
            <a:lvl1pPr>
              <a:defRPr sz="4000">
                <a:solidFill>
                  <a:srgbClr val="002060"/>
                </a:solidFill>
                <a:latin typeface="Times New Roman" panose="02020503050405090304" pitchFamily="18" charset="0"/>
                <a:cs typeface="Times New Roman" panose="02020503050405090304" pitchFamily="18" charset="0"/>
              </a:defRPr>
            </a:lvl1pPr>
            <a:lvl2pPr>
              <a:defRPr sz="3600">
                <a:solidFill>
                  <a:srgbClr val="002060"/>
                </a:solidFill>
                <a:latin typeface="Times New Roman" panose="02020503050405090304" pitchFamily="18" charset="0"/>
                <a:cs typeface="Times New Roman" panose="02020503050405090304" pitchFamily="18" charset="0"/>
              </a:defRPr>
            </a:lvl2pPr>
            <a:lvl3pPr>
              <a:defRPr sz="3200">
                <a:solidFill>
                  <a:srgbClr val="002060"/>
                </a:solidFill>
                <a:latin typeface="Times New Roman" panose="02020503050405090304" pitchFamily="18" charset="0"/>
                <a:cs typeface="Times New Roman" panose="02020503050405090304" pitchFamily="18" charset="0"/>
              </a:defRPr>
            </a:lvl3pPr>
            <a:lvl4pPr>
              <a:defRPr sz="2800">
                <a:solidFill>
                  <a:srgbClr val="002060"/>
                </a:solidFill>
                <a:latin typeface="Times New Roman" panose="02020503050405090304" pitchFamily="18" charset="0"/>
                <a:cs typeface="Times New Roman" panose="02020503050405090304" pitchFamily="18" charset="0"/>
              </a:defRPr>
            </a:lvl4pPr>
            <a:lvl5pPr>
              <a:defRPr sz="2800">
                <a:solidFill>
                  <a:srgbClr val="002060"/>
                </a:solidFill>
                <a:latin typeface="Times New Roman" panose="02020503050405090304" pitchFamily="18" charset="0"/>
                <a:cs typeface="Times New Roman" panose="02020503050405090304" pitchFamily="18" charset="0"/>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4" name="Date Placeholder 3"/>
          <p:cNvSpPr>
            <a:spLocks noGrp="1"/>
          </p:cNvSpPr>
          <p:nvPr>
            <p:ph type="dt" sz="half" idx="10"/>
          </p:nvPr>
        </p:nvSpPr>
        <p:spPr/>
        <p:txBody>
          <a:bodyPr/>
          <a:lstStyle/>
          <a:p>
            <a:fld id="{31F2E94D-7833-4E21-87A4-3A52BA91CBA7}" type="datetime1">
              <a:rPr lang="en-IN" smtClean="0"/>
              <a:t>12-02-2025</a:t>
            </a:fld>
            <a:endParaRPr lang="en-IN" dirty="0"/>
          </a:p>
        </p:txBody>
      </p:sp>
      <p:sp>
        <p:nvSpPr>
          <p:cNvPr id="5" name="Footer Placeholder 4"/>
          <p:cNvSpPr>
            <a:spLocks noGrp="1"/>
          </p:cNvSpPr>
          <p:nvPr>
            <p:ph type="ftr" sz="quarter" idx="11"/>
          </p:nvPr>
        </p:nvSpPr>
        <p:spPr/>
        <p:txBody>
          <a:bodyPr/>
          <a:lstStyle>
            <a:lvl1pPr>
              <a:defRPr b="1">
                <a:solidFill>
                  <a:srgbClr val="002060"/>
                </a:solidFill>
                <a:latin typeface="Times New Roman" panose="02020503050405090304" pitchFamily="18" charset="0"/>
                <a:cs typeface="Times New Roman" panose="02020503050405090304" pitchFamily="18" charset="0"/>
              </a:defRPr>
            </a:lvl1pPr>
          </a:lstStyle>
          <a:p>
            <a:r>
              <a:rPr lang="en-IN" dirty="0" smtClean="0"/>
              <a:t>Prof J V </a:t>
            </a:r>
            <a:r>
              <a:rPr lang="en-IN" dirty="0" err="1" smtClean="0"/>
              <a:t>Gorabal</a:t>
            </a:r>
            <a:r>
              <a:rPr lang="en-IN" dirty="0" smtClean="0"/>
              <a:t> ,CSE </a:t>
            </a:r>
            <a:r>
              <a:rPr lang="en-IN" dirty="0" err="1" smtClean="0"/>
              <a:t>ATMECE,Mysore</a:t>
            </a:r>
            <a:endParaRPr lang="en-IN" dirty="0"/>
          </a:p>
        </p:txBody>
      </p:sp>
      <p:sp>
        <p:nvSpPr>
          <p:cNvPr id="6" name="Slide Number Placeholder 5"/>
          <p:cNvSpPr>
            <a:spLocks noGrp="1"/>
          </p:cNvSpPr>
          <p:nvPr>
            <p:ph type="sldNum" sz="quarter" idx="12"/>
          </p:nvPr>
        </p:nvSpPr>
        <p:spPr/>
        <p:txBody>
          <a:bodyPr/>
          <a:lstStyle/>
          <a:p>
            <a:fld id="{22A0DA7D-3764-4EAA-9B26-5A9828F3888C}" type="slidenum">
              <a:rPr lang="en-IN" smtClean="0"/>
              <a:t>‹#›</a:t>
            </a:fld>
            <a:endParaRPr lang="en-IN"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80170" y="12651"/>
            <a:ext cx="1705213" cy="704948"/>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296525" y="6092737"/>
            <a:ext cx="895475" cy="628738"/>
          </a:xfrm>
          <a:prstGeom prst="rect">
            <a:avLst/>
          </a:prstGeom>
        </p:spPr>
      </p:pic>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6617" y="12651"/>
            <a:ext cx="2298197" cy="768098"/>
          </a:xfrm>
          <a:prstGeom prst="rect">
            <a:avLst/>
          </a:prstGeom>
        </p:spPr>
      </p:pic>
      <p:pic>
        <p:nvPicPr>
          <p:cNvPr id="12" name="Picture 11" descr="Screenshot 2022-11-27 at 6.39.26 PM"/>
          <p:cNvPicPr>
            <a:picLocks noChangeAspect="1"/>
          </p:cNvPicPr>
          <p:nvPr userDrawn="1"/>
        </p:nvPicPr>
        <p:blipFill>
          <a:blip r:embed="rId5"/>
          <a:srcRect r="11610"/>
          <a:stretch>
            <a:fillRect/>
          </a:stretch>
        </p:blipFill>
        <p:spPr>
          <a:xfrm>
            <a:off x="9386570" y="12700"/>
            <a:ext cx="892175" cy="768350"/>
          </a:xfrm>
          <a:prstGeom prst="rect">
            <a:avLst/>
          </a:prstGeom>
        </p:spPr>
      </p:pic>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53626" y="49754"/>
            <a:ext cx="732944" cy="730995"/>
          </a:xfrm>
          <a:prstGeom prst="rect">
            <a:avLst/>
          </a:prstGeom>
        </p:spPr>
      </p:pic>
      <p:pic>
        <p:nvPicPr>
          <p:cNvPr id="6148" name="Picture 4" descr="https://dynamic.brandcrowd.com/asset/logo/7afbc693-286a-4c73-bd53-53d8c9298042/logo-search-grid-1x?logoTemplateVersion=2&amp;v=638324362438530000&amp;text=Indian+Knowledge+Systems"/>
          <p:cNvPicPr>
            <a:picLocks noChangeAspect="1" noChangeArrowheads="1"/>
          </p:cNvPicPr>
          <p:nvPr userDrawn="1"/>
        </p:nvPicPr>
        <p:blipFill rotWithShape="1">
          <a:blip r:embed="rId7">
            <a:extLst>
              <a:ext uri="{28A0092B-C50C-407E-A947-70E740481C1C}">
                <a14:useLocalDpi xmlns:a14="http://schemas.microsoft.com/office/drawing/2010/main" val="0"/>
              </a:ext>
            </a:extLst>
          </a:blip>
          <a:srcRect t="16894" b="26992"/>
          <a:stretch/>
        </p:blipFill>
        <p:spPr bwMode="auto">
          <a:xfrm>
            <a:off x="13952" y="6092737"/>
            <a:ext cx="838200" cy="7329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B698AB3-7A29-443F-8CB3-300C26C415EA}" type="datetime1">
              <a:rPr lang="en-IN" smtClean="0"/>
              <a:t>12-02-2025</a:t>
            </a:fld>
            <a:endParaRPr lang="en-IN" dirty="0"/>
          </a:p>
        </p:txBody>
      </p:sp>
      <p:sp>
        <p:nvSpPr>
          <p:cNvPr id="5" name="Footer Placeholder 4"/>
          <p:cNvSpPr>
            <a:spLocks noGrp="1"/>
          </p:cNvSpPr>
          <p:nvPr>
            <p:ph type="ftr" sz="quarter" idx="11"/>
          </p:nvPr>
        </p:nvSpPr>
        <p:spPr/>
        <p:txBody>
          <a:bodyPr/>
          <a:lstStyle/>
          <a:p>
            <a:r>
              <a:rPr lang="pt-BR" smtClean="0"/>
              <a:t>Prof J V Gorabal ,CSE ATMECE,Mysore</a:t>
            </a:r>
            <a:endParaRPr lang="en-IN" dirty="0"/>
          </a:p>
        </p:txBody>
      </p:sp>
      <p:sp>
        <p:nvSpPr>
          <p:cNvPr id="6" name="Slide Number Placeholder 5"/>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E4FFBA09-DA45-4E63-AF1A-0ADAEBE7450D}" type="datetime1">
              <a:rPr lang="en-IN" smtClean="0"/>
              <a:t>12-02-2025</a:t>
            </a:fld>
            <a:endParaRPr lang="en-IN" dirty="0"/>
          </a:p>
        </p:txBody>
      </p:sp>
      <p:sp>
        <p:nvSpPr>
          <p:cNvPr id="6" name="Footer Placeholder 5"/>
          <p:cNvSpPr>
            <a:spLocks noGrp="1"/>
          </p:cNvSpPr>
          <p:nvPr>
            <p:ph type="ftr" sz="quarter" idx="11"/>
          </p:nvPr>
        </p:nvSpPr>
        <p:spPr/>
        <p:txBody>
          <a:bodyPr/>
          <a:lstStyle/>
          <a:p>
            <a:r>
              <a:rPr lang="pt-BR" smtClean="0"/>
              <a:t>Prof J V Gorabal ,CSE ATMECE,Mysore</a:t>
            </a:r>
            <a:endParaRPr lang="en-IN" dirty="0"/>
          </a:p>
        </p:txBody>
      </p:sp>
      <p:sp>
        <p:nvSpPr>
          <p:cNvPr id="7" name="Slide Number Placeholder 6"/>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D8A4596B-6D50-454C-9FEC-9DE6D760E652}" type="datetime1">
              <a:rPr lang="en-IN" smtClean="0"/>
              <a:t>12-02-2025</a:t>
            </a:fld>
            <a:endParaRPr lang="en-IN" dirty="0"/>
          </a:p>
        </p:txBody>
      </p:sp>
      <p:sp>
        <p:nvSpPr>
          <p:cNvPr id="8" name="Footer Placeholder 7"/>
          <p:cNvSpPr>
            <a:spLocks noGrp="1"/>
          </p:cNvSpPr>
          <p:nvPr>
            <p:ph type="ftr" sz="quarter" idx="11"/>
          </p:nvPr>
        </p:nvSpPr>
        <p:spPr/>
        <p:txBody>
          <a:bodyPr/>
          <a:lstStyle/>
          <a:p>
            <a:r>
              <a:rPr lang="pt-BR" smtClean="0"/>
              <a:t>Prof J V Gorabal ,CSE ATMECE,Mysore</a:t>
            </a:r>
            <a:endParaRPr lang="en-IN" dirty="0"/>
          </a:p>
        </p:txBody>
      </p:sp>
      <p:sp>
        <p:nvSpPr>
          <p:cNvPr id="9" name="Slide Number Placeholder 8"/>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E3772595-D96C-4D65-B836-085324C59806}" type="datetime1">
              <a:rPr lang="en-IN" smtClean="0"/>
              <a:t>12-02-2025</a:t>
            </a:fld>
            <a:endParaRPr lang="en-IN" dirty="0"/>
          </a:p>
        </p:txBody>
      </p:sp>
      <p:sp>
        <p:nvSpPr>
          <p:cNvPr id="4" name="Footer Placeholder 3"/>
          <p:cNvSpPr>
            <a:spLocks noGrp="1"/>
          </p:cNvSpPr>
          <p:nvPr>
            <p:ph type="ftr" sz="quarter" idx="11"/>
          </p:nvPr>
        </p:nvSpPr>
        <p:spPr/>
        <p:txBody>
          <a:bodyPr/>
          <a:lstStyle/>
          <a:p>
            <a:r>
              <a:rPr lang="pt-BR" smtClean="0"/>
              <a:t>Prof J V Gorabal ,CSE ATMECE,Mysore</a:t>
            </a:r>
            <a:endParaRPr lang="en-IN" dirty="0"/>
          </a:p>
        </p:txBody>
      </p:sp>
      <p:sp>
        <p:nvSpPr>
          <p:cNvPr id="5" name="Slide Number Placeholder 4"/>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ACECA6-D4DC-4A8C-BCAF-C4FA89108DC5}" type="datetime1">
              <a:rPr lang="en-IN" smtClean="0"/>
              <a:t>12-02-2025</a:t>
            </a:fld>
            <a:endParaRPr lang="en-IN" dirty="0"/>
          </a:p>
        </p:txBody>
      </p:sp>
      <p:sp>
        <p:nvSpPr>
          <p:cNvPr id="3" name="Footer Placeholder 2"/>
          <p:cNvSpPr>
            <a:spLocks noGrp="1"/>
          </p:cNvSpPr>
          <p:nvPr>
            <p:ph type="ftr" sz="quarter" idx="11"/>
          </p:nvPr>
        </p:nvSpPr>
        <p:spPr/>
        <p:txBody>
          <a:bodyPr/>
          <a:lstStyle/>
          <a:p>
            <a:r>
              <a:rPr lang="pt-BR" smtClean="0"/>
              <a:t>Prof J V Gorabal ,CSE ATMECE,Mysore</a:t>
            </a:r>
            <a:endParaRPr lang="en-IN" dirty="0"/>
          </a:p>
        </p:txBody>
      </p:sp>
      <p:sp>
        <p:nvSpPr>
          <p:cNvPr id="4" name="Slide Number Placeholder 3"/>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A982774-6B70-46D1-A7B0-58982DBB2682}" type="datetime1">
              <a:rPr lang="en-IN" smtClean="0"/>
              <a:t>12-02-2025</a:t>
            </a:fld>
            <a:endParaRPr lang="en-IN" dirty="0"/>
          </a:p>
        </p:txBody>
      </p:sp>
      <p:sp>
        <p:nvSpPr>
          <p:cNvPr id="6" name="Footer Placeholder 5"/>
          <p:cNvSpPr>
            <a:spLocks noGrp="1"/>
          </p:cNvSpPr>
          <p:nvPr>
            <p:ph type="ftr" sz="quarter" idx="11"/>
          </p:nvPr>
        </p:nvSpPr>
        <p:spPr/>
        <p:txBody>
          <a:bodyPr/>
          <a:lstStyle/>
          <a:p>
            <a:r>
              <a:rPr lang="pt-BR" smtClean="0"/>
              <a:t>Prof J V Gorabal ,CSE ATMECE,Mysore</a:t>
            </a:r>
            <a:endParaRPr lang="en-IN" dirty="0"/>
          </a:p>
        </p:txBody>
      </p:sp>
      <p:sp>
        <p:nvSpPr>
          <p:cNvPr id="7" name="Slide Number Placeholder 6"/>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2DF95C5-E5B5-4911-9C74-0F953B1BCBBD}" type="datetime1">
              <a:rPr lang="en-IN" smtClean="0"/>
              <a:t>12-02-2025</a:t>
            </a:fld>
            <a:endParaRPr lang="en-IN" dirty="0"/>
          </a:p>
        </p:txBody>
      </p:sp>
      <p:sp>
        <p:nvSpPr>
          <p:cNvPr id="6" name="Footer Placeholder 5"/>
          <p:cNvSpPr>
            <a:spLocks noGrp="1"/>
          </p:cNvSpPr>
          <p:nvPr>
            <p:ph type="ftr" sz="quarter" idx="11"/>
          </p:nvPr>
        </p:nvSpPr>
        <p:spPr/>
        <p:txBody>
          <a:bodyPr/>
          <a:lstStyle/>
          <a:p>
            <a:r>
              <a:rPr lang="pt-BR" smtClean="0"/>
              <a:t>Prof J V Gorabal ,CSE ATMECE,Mysore</a:t>
            </a:r>
            <a:endParaRPr lang="en-IN" dirty="0"/>
          </a:p>
        </p:txBody>
      </p:sp>
      <p:sp>
        <p:nvSpPr>
          <p:cNvPr id="7" name="Slide Number Placeholder 6"/>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403DAA-151B-4BDD-9127-588932D680F3}" type="datetime1">
              <a:rPr lang="en-IN" smtClean="0"/>
              <a:t>12-02-2025</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Prof J V Gorabal ,CSE ATMECE,Mysore</a:t>
            </a:r>
            <a:endParaRPr lang="en-IN"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A0DA7D-3764-4EAA-9B26-5A9828F3888C}" type="slidenum">
              <a:rPr lang="en-IN" smtClean="0"/>
              <a:t>‹#›</a:t>
            </a:fld>
            <a:endParaRPr lang="en-I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4954" y="639445"/>
            <a:ext cx="10515600" cy="1325563"/>
          </a:xfrm>
        </p:spPr>
        <p:txBody>
          <a:bodyPr>
            <a:normAutofit/>
          </a:bodyPr>
          <a:lstStyle/>
          <a:p>
            <a:r>
              <a:rPr lang="en-US" sz="3600" dirty="0" smtClean="0"/>
              <a:t>  </a:t>
            </a:r>
            <a:r>
              <a:rPr lang="en-US" sz="3600" b="1" dirty="0" smtClean="0"/>
              <a:t>Introduction </a:t>
            </a:r>
            <a:r>
              <a:rPr lang="en-US" sz="3600" b="1" dirty="0"/>
              <a:t>to Indian Knowledge Systems (IKS</a:t>
            </a:r>
            <a:r>
              <a:rPr lang="en-US" sz="3600" b="1" dirty="0" smtClean="0"/>
              <a:t>)</a:t>
            </a:r>
            <a:endParaRPr lang="en-IN" sz="3600" b="1" dirty="0"/>
          </a:p>
        </p:txBody>
      </p:sp>
      <p:sp>
        <p:nvSpPr>
          <p:cNvPr id="3" name="Content Placeholder 2"/>
          <p:cNvSpPr>
            <a:spLocks noGrp="1"/>
          </p:cNvSpPr>
          <p:nvPr>
            <p:ph idx="1"/>
          </p:nvPr>
        </p:nvSpPr>
        <p:spPr/>
        <p:txBody>
          <a:bodyPr>
            <a:normAutofit/>
          </a:bodyPr>
          <a:lstStyle/>
          <a:p>
            <a:pPr algn="just">
              <a:lnSpc>
                <a:spcPct val="150000"/>
              </a:lnSpc>
            </a:pPr>
            <a:r>
              <a:rPr lang="en-US" sz="3200" dirty="0"/>
              <a:t>Introduction to Indian Knowledge Systems (IKS): Overview, Vedic Corpus, Philosophy, Character scope and importance, traditional knowledge vis-a-vis indigenous knowledge, traditional knowledge vs. western knowledge</a:t>
            </a:r>
            <a:endParaRPr lang="en-IN" sz="32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Tree>
    <p:extLst>
      <p:ext uri="{BB962C8B-B14F-4D97-AF65-F5344CB8AC3E}">
        <p14:creationId xmlns:p14="http://schemas.microsoft.com/office/powerpoint/2010/main" val="38380444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 </a:t>
            </a:r>
            <a:br>
              <a:rPr lang="en-IN" dirty="0" smtClean="0"/>
            </a:br>
            <a:r>
              <a:rPr lang="en-IN" dirty="0" smtClean="0"/>
              <a:t> 		      </a:t>
            </a:r>
            <a:r>
              <a:rPr lang="en-IN" b="1" dirty="0" smtClean="0"/>
              <a:t>Importance: IKS </a:t>
            </a:r>
            <a:r>
              <a:rPr lang="en-IN" dirty="0"/>
              <a:t/>
            </a:r>
            <a:br>
              <a:rPr lang="en-IN" dirty="0"/>
            </a:br>
            <a:endParaRPr lang="en-IN" dirty="0"/>
          </a:p>
        </p:txBody>
      </p:sp>
      <p:sp>
        <p:nvSpPr>
          <p:cNvPr id="3" name="Content Placeholder 2"/>
          <p:cNvSpPr>
            <a:spLocks noGrp="1"/>
          </p:cNvSpPr>
          <p:nvPr>
            <p:ph idx="1"/>
          </p:nvPr>
        </p:nvSpPr>
        <p:spPr/>
        <p:txBody>
          <a:bodyPr/>
          <a:lstStyle/>
          <a:p>
            <a:pPr lvl="0" algn="just">
              <a:lnSpc>
                <a:spcPct val="150000"/>
              </a:lnSpc>
            </a:pPr>
            <a:r>
              <a:rPr lang="en-IN" sz="3600" dirty="0" smtClean="0"/>
              <a:t>Preservation </a:t>
            </a:r>
            <a:r>
              <a:rPr lang="en-IN" sz="3600" dirty="0"/>
              <a:t>of cultural identity.</a:t>
            </a:r>
          </a:p>
          <a:p>
            <a:pPr lvl="0" algn="just">
              <a:lnSpc>
                <a:spcPct val="150000"/>
              </a:lnSpc>
            </a:pPr>
            <a:r>
              <a:rPr lang="en-IN" sz="3600" dirty="0"/>
              <a:t>Provides frameworks for sustainable living.</a:t>
            </a:r>
          </a:p>
          <a:p>
            <a:pPr lvl="0" algn="just">
              <a:lnSpc>
                <a:spcPct val="150000"/>
              </a:lnSpc>
            </a:pPr>
            <a:r>
              <a:rPr lang="en-IN" sz="3600" dirty="0"/>
              <a:t>Offers alternative paradigms in science and ethics.</a:t>
            </a:r>
          </a:p>
          <a:p>
            <a:pPr marL="0" indent="0">
              <a:buNone/>
            </a:pPr>
            <a:endParaRPr lang="en-IN" dirty="0"/>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Tree>
    <p:extLst>
      <p:ext uri="{BB962C8B-B14F-4D97-AF65-F5344CB8AC3E}">
        <p14:creationId xmlns:p14="http://schemas.microsoft.com/office/powerpoint/2010/main" val="3139953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Traditional </a:t>
            </a:r>
            <a:r>
              <a:rPr lang="en-US" b="1" dirty="0"/>
              <a:t>Knowledge (TK)</a:t>
            </a:r>
            <a:endParaRPr lang="en-IN" dirty="0"/>
          </a:p>
        </p:txBody>
      </p:sp>
      <p:sp>
        <p:nvSpPr>
          <p:cNvPr id="3" name="Content Placeholder 2"/>
          <p:cNvSpPr>
            <a:spLocks noGrp="1"/>
          </p:cNvSpPr>
          <p:nvPr>
            <p:ph idx="1"/>
          </p:nvPr>
        </p:nvSpPr>
        <p:spPr>
          <a:xfrm>
            <a:off x="444137" y="1825625"/>
            <a:ext cx="11416937" cy="4351338"/>
          </a:xfrm>
        </p:spPr>
        <p:txBody>
          <a:bodyPr>
            <a:normAutofit/>
          </a:bodyPr>
          <a:lstStyle/>
          <a:p>
            <a:pPr algn="just">
              <a:lnSpc>
                <a:spcPct val="150000"/>
              </a:lnSpc>
            </a:pPr>
            <a:r>
              <a:rPr lang="en-US" sz="2800" b="1" dirty="0">
                <a:solidFill>
                  <a:schemeClr val="accent2">
                    <a:lumMod val="75000"/>
                  </a:schemeClr>
                </a:solidFill>
              </a:rPr>
              <a:t>Traditional Knowledge (TK)</a:t>
            </a:r>
            <a:r>
              <a:rPr lang="en-US" sz="2800" dirty="0">
                <a:solidFill>
                  <a:schemeClr val="accent2">
                    <a:lumMod val="75000"/>
                  </a:schemeClr>
                </a:solidFill>
              </a:rPr>
              <a:t> </a:t>
            </a:r>
            <a:r>
              <a:rPr lang="en-US" sz="2800" dirty="0"/>
              <a:t>refers to the </a:t>
            </a:r>
            <a:r>
              <a:rPr lang="en-US" sz="2800" b="1" dirty="0"/>
              <a:t>knowledge, skills, practices, and beliefs</a:t>
            </a:r>
            <a:r>
              <a:rPr lang="en-US" sz="2800" dirty="0"/>
              <a:t> that have been developed, preserved, and passed down through generations within a community. It encompasses a wide range of </a:t>
            </a:r>
            <a:r>
              <a:rPr lang="en-US" sz="2800" b="1" dirty="0"/>
              <a:t>cultural, agricultural, medicinal, and ecological</a:t>
            </a:r>
            <a:r>
              <a:rPr lang="en-US" sz="2800" dirty="0"/>
              <a:t> knowledge systems that contribute to the sustainability and well-being of societies.</a:t>
            </a:r>
            <a:endParaRPr lang="en-IN" sz="28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Tree>
    <p:extLst>
      <p:ext uri="{BB962C8B-B14F-4D97-AF65-F5344CB8AC3E}">
        <p14:creationId xmlns:p14="http://schemas.microsoft.com/office/powerpoint/2010/main" val="32785409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8680" y="500062"/>
            <a:ext cx="10515600" cy="1325563"/>
          </a:xfrm>
        </p:spPr>
        <p:txBody>
          <a:bodyPr/>
          <a:lstStyle/>
          <a:p>
            <a:r>
              <a:rPr lang="en-US" dirty="0" smtClean="0"/>
              <a:t>          </a:t>
            </a:r>
            <a:r>
              <a:rPr lang="en-US" b="1" dirty="0" smtClean="0"/>
              <a:t>Key Characteristics of TK</a:t>
            </a:r>
            <a:endParaRPr lang="en-IN" b="1"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Content Placeholder 5"/>
          <p:cNvSpPr>
            <a:spLocks noGrp="1"/>
          </p:cNvSpPr>
          <p:nvPr>
            <p:ph idx="1"/>
          </p:nvPr>
        </p:nvSpPr>
        <p:spPr>
          <a:xfrm>
            <a:off x="222069" y="1825625"/>
            <a:ext cx="11808822" cy="4351338"/>
          </a:xfrm>
        </p:spPr>
        <p:txBody>
          <a:bodyPr>
            <a:normAutofit fontScale="92500"/>
          </a:bodyPr>
          <a:lstStyle/>
          <a:p>
            <a:pPr lvl="0" eaLnBrk="0" fontAlgn="base" hangingPunct="0">
              <a:lnSpc>
                <a:spcPct val="150000"/>
              </a:lnSpc>
            </a:pPr>
            <a:r>
              <a:rPr lang="en-US" sz="3000" b="1" dirty="0">
                <a:solidFill>
                  <a:schemeClr val="accent2">
                    <a:lumMod val="75000"/>
                  </a:schemeClr>
                </a:solidFill>
              </a:rPr>
              <a:t>Oral Transmission</a:t>
            </a:r>
            <a:r>
              <a:rPr lang="en-US" sz="3000" dirty="0">
                <a:solidFill>
                  <a:schemeClr val="accent2">
                    <a:lumMod val="75000"/>
                  </a:schemeClr>
                </a:solidFill>
              </a:rPr>
              <a:t> – </a:t>
            </a:r>
            <a:r>
              <a:rPr lang="en-US" sz="3000" dirty="0"/>
              <a:t>Passed down through storytelling, customs, and practices.</a:t>
            </a:r>
            <a:endParaRPr lang="en-IN" sz="3000" dirty="0"/>
          </a:p>
          <a:p>
            <a:pPr lvl="0" eaLnBrk="0" fontAlgn="base" hangingPunct="0">
              <a:lnSpc>
                <a:spcPct val="150000"/>
              </a:lnSpc>
            </a:pPr>
            <a:r>
              <a:rPr lang="en-US" sz="3000" b="1" dirty="0">
                <a:solidFill>
                  <a:schemeClr val="accent2">
                    <a:lumMod val="75000"/>
                  </a:schemeClr>
                </a:solidFill>
              </a:rPr>
              <a:t>Community-Based</a:t>
            </a:r>
            <a:r>
              <a:rPr lang="en-US" sz="3000" dirty="0">
                <a:solidFill>
                  <a:schemeClr val="accent2">
                    <a:lumMod val="75000"/>
                  </a:schemeClr>
                </a:solidFill>
              </a:rPr>
              <a:t> </a:t>
            </a:r>
            <a:r>
              <a:rPr lang="en-US" sz="3000" dirty="0"/>
              <a:t>– Belongs to a specific group or culture.</a:t>
            </a:r>
            <a:endParaRPr lang="en-IN" sz="3000" dirty="0"/>
          </a:p>
          <a:p>
            <a:pPr lvl="0" eaLnBrk="0" fontAlgn="base" hangingPunct="0">
              <a:lnSpc>
                <a:spcPct val="150000"/>
              </a:lnSpc>
            </a:pPr>
            <a:r>
              <a:rPr lang="en-US" sz="3000" b="1" dirty="0">
                <a:solidFill>
                  <a:schemeClr val="accent2">
                    <a:lumMod val="75000"/>
                  </a:schemeClr>
                </a:solidFill>
              </a:rPr>
              <a:t>Holistic Approach</a:t>
            </a:r>
            <a:r>
              <a:rPr lang="en-US" sz="3000" dirty="0">
                <a:solidFill>
                  <a:schemeClr val="accent2">
                    <a:lumMod val="75000"/>
                  </a:schemeClr>
                </a:solidFill>
              </a:rPr>
              <a:t> </a:t>
            </a:r>
            <a:r>
              <a:rPr lang="en-US" sz="3000" dirty="0"/>
              <a:t>– Integrates environmental, spiritual, and social aspects.</a:t>
            </a:r>
            <a:endParaRPr lang="en-IN" sz="3000" dirty="0"/>
          </a:p>
          <a:p>
            <a:pPr lvl="0" eaLnBrk="0" fontAlgn="base" hangingPunct="0">
              <a:lnSpc>
                <a:spcPct val="150000"/>
              </a:lnSpc>
            </a:pPr>
            <a:r>
              <a:rPr lang="en-US" sz="3000" b="1" dirty="0">
                <a:solidFill>
                  <a:schemeClr val="accent2">
                    <a:lumMod val="75000"/>
                  </a:schemeClr>
                </a:solidFill>
              </a:rPr>
              <a:t>Adaptation &amp; Evolution</a:t>
            </a:r>
            <a:r>
              <a:rPr lang="en-US" sz="3000" dirty="0">
                <a:solidFill>
                  <a:schemeClr val="accent2">
                    <a:lumMod val="75000"/>
                  </a:schemeClr>
                </a:solidFill>
              </a:rPr>
              <a:t> – </a:t>
            </a:r>
            <a:r>
              <a:rPr lang="en-US" sz="3000" dirty="0"/>
              <a:t>Changes over time based on new experiences.</a:t>
            </a:r>
            <a:endParaRPr lang="en-IN" sz="3000" dirty="0"/>
          </a:p>
          <a:p>
            <a:pPr lvl="0" eaLnBrk="0" fontAlgn="base" hangingPunct="0">
              <a:lnSpc>
                <a:spcPct val="150000"/>
              </a:lnSpc>
            </a:pPr>
            <a:r>
              <a:rPr lang="en-US" sz="3000" b="1" dirty="0">
                <a:solidFill>
                  <a:schemeClr val="accent2">
                    <a:lumMod val="75000"/>
                  </a:schemeClr>
                </a:solidFill>
              </a:rPr>
              <a:t>Sustainability</a:t>
            </a:r>
            <a:r>
              <a:rPr lang="en-US" sz="3000" dirty="0"/>
              <a:t> – Focuses on harmony with nature and long-term survival. </a:t>
            </a:r>
            <a:endParaRPr lang="en-IN" sz="3000" dirty="0"/>
          </a:p>
          <a:p>
            <a:pPr>
              <a:lnSpc>
                <a:spcPct val="150000"/>
              </a:lnSpc>
            </a:pPr>
            <a:endParaRPr lang="en-IN" dirty="0"/>
          </a:p>
        </p:txBody>
      </p:sp>
    </p:spTree>
    <p:extLst>
      <p:ext uri="{BB962C8B-B14F-4D97-AF65-F5344CB8AC3E}">
        <p14:creationId xmlns:p14="http://schemas.microsoft.com/office/powerpoint/2010/main" val="40273949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571" y="500062"/>
            <a:ext cx="10515600" cy="1325563"/>
          </a:xfrm>
        </p:spPr>
        <p:txBody>
          <a:bodyPr/>
          <a:lstStyle/>
          <a:p>
            <a:pPr algn="ctr"/>
            <a:r>
              <a:rPr lang="en-US" b="1" dirty="0" smtClean="0"/>
              <a:t>Examples of TK</a:t>
            </a:r>
            <a:endParaRPr lang="en-IN" b="1" dirty="0"/>
          </a:p>
        </p:txBody>
      </p:sp>
      <p:sp>
        <p:nvSpPr>
          <p:cNvPr id="3" name="Content Placeholder 2"/>
          <p:cNvSpPr>
            <a:spLocks noGrp="1"/>
          </p:cNvSpPr>
          <p:nvPr>
            <p:ph idx="1"/>
          </p:nvPr>
        </p:nvSpPr>
        <p:spPr>
          <a:xfrm>
            <a:off x="185057" y="1525180"/>
            <a:ext cx="11821886" cy="4351338"/>
          </a:xfrm>
        </p:spPr>
        <p:txBody>
          <a:bodyPr>
            <a:noAutofit/>
          </a:bodyPr>
          <a:lstStyle/>
          <a:p>
            <a:pPr lvl="0" algn="just">
              <a:lnSpc>
                <a:spcPct val="170000"/>
              </a:lnSpc>
            </a:pPr>
            <a:r>
              <a:rPr lang="en-IN" sz="2600" b="1" dirty="0">
                <a:solidFill>
                  <a:schemeClr val="accent2">
                    <a:lumMod val="75000"/>
                  </a:schemeClr>
                </a:solidFill>
              </a:rPr>
              <a:t>Ayurveda &amp; Unani Medicine</a:t>
            </a:r>
            <a:r>
              <a:rPr lang="en-IN" sz="2600" dirty="0">
                <a:solidFill>
                  <a:schemeClr val="accent2">
                    <a:lumMod val="75000"/>
                  </a:schemeClr>
                </a:solidFill>
              </a:rPr>
              <a:t> </a:t>
            </a:r>
            <a:r>
              <a:rPr lang="en-IN" sz="2600" dirty="0"/>
              <a:t>– Ancient Indian and Persian healing practices.</a:t>
            </a:r>
          </a:p>
          <a:p>
            <a:pPr lvl="0" algn="just">
              <a:lnSpc>
                <a:spcPct val="170000"/>
              </a:lnSpc>
            </a:pPr>
            <a:r>
              <a:rPr lang="en-IN" sz="2600" b="1" dirty="0">
                <a:solidFill>
                  <a:schemeClr val="accent2">
                    <a:lumMod val="75000"/>
                  </a:schemeClr>
                </a:solidFill>
              </a:rPr>
              <a:t>Organic Farming Techniques</a:t>
            </a:r>
            <a:r>
              <a:rPr lang="en-IN" sz="2600" dirty="0">
                <a:solidFill>
                  <a:schemeClr val="accent2">
                    <a:lumMod val="75000"/>
                  </a:schemeClr>
                </a:solidFill>
              </a:rPr>
              <a:t> </a:t>
            </a:r>
            <a:r>
              <a:rPr lang="en-IN" sz="2600" dirty="0"/>
              <a:t>– Crop rotation, composting, and natural fertilizers.</a:t>
            </a:r>
          </a:p>
          <a:p>
            <a:pPr lvl="0" algn="just">
              <a:lnSpc>
                <a:spcPct val="170000"/>
              </a:lnSpc>
            </a:pPr>
            <a:r>
              <a:rPr lang="en-IN" sz="2600" b="1" dirty="0">
                <a:solidFill>
                  <a:schemeClr val="accent2">
                    <a:lumMod val="75000"/>
                  </a:schemeClr>
                </a:solidFill>
              </a:rPr>
              <a:t>Handloom Weaving &amp; Textiles</a:t>
            </a:r>
            <a:r>
              <a:rPr lang="en-IN" sz="2600" dirty="0">
                <a:solidFill>
                  <a:schemeClr val="accent2">
                    <a:lumMod val="75000"/>
                  </a:schemeClr>
                </a:solidFill>
              </a:rPr>
              <a:t> </a:t>
            </a:r>
            <a:r>
              <a:rPr lang="en-IN" sz="2600" dirty="0"/>
              <a:t>– Traditional sarees like </a:t>
            </a:r>
            <a:r>
              <a:rPr lang="en-IN" sz="2600" dirty="0" err="1"/>
              <a:t>Kanjeevaram</a:t>
            </a:r>
            <a:r>
              <a:rPr lang="en-IN" sz="2600" dirty="0"/>
              <a:t>, </a:t>
            </a:r>
            <a:r>
              <a:rPr lang="en-IN" sz="2600" dirty="0" err="1"/>
              <a:t>Banarasi</a:t>
            </a:r>
            <a:r>
              <a:rPr lang="en-IN" sz="2600" dirty="0"/>
              <a:t>.</a:t>
            </a:r>
          </a:p>
          <a:p>
            <a:pPr lvl="0" algn="just">
              <a:lnSpc>
                <a:spcPct val="170000"/>
              </a:lnSpc>
            </a:pPr>
            <a:r>
              <a:rPr lang="en-IN" sz="2600" b="1" dirty="0">
                <a:solidFill>
                  <a:schemeClr val="accent2">
                    <a:lumMod val="75000"/>
                  </a:schemeClr>
                </a:solidFill>
              </a:rPr>
              <a:t>Vedic Mathematics</a:t>
            </a:r>
            <a:r>
              <a:rPr lang="en-IN" sz="2600" dirty="0">
                <a:solidFill>
                  <a:schemeClr val="accent2">
                    <a:lumMod val="75000"/>
                  </a:schemeClr>
                </a:solidFill>
              </a:rPr>
              <a:t> </a:t>
            </a:r>
            <a:r>
              <a:rPr lang="en-IN" sz="2600" dirty="0"/>
              <a:t>– Ancient Indian mathematical techniques.</a:t>
            </a:r>
          </a:p>
          <a:p>
            <a:pPr lvl="0" algn="just">
              <a:lnSpc>
                <a:spcPct val="170000"/>
              </a:lnSpc>
            </a:pPr>
            <a:r>
              <a:rPr lang="en-IN" sz="2600" b="1" dirty="0">
                <a:solidFill>
                  <a:schemeClr val="accent2">
                    <a:lumMod val="75000"/>
                  </a:schemeClr>
                </a:solidFill>
              </a:rPr>
              <a:t>Water Conservation Methods</a:t>
            </a:r>
            <a:r>
              <a:rPr lang="en-IN" sz="2600" dirty="0">
                <a:solidFill>
                  <a:schemeClr val="accent2">
                    <a:lumMod val="75000"/>
                  </a:schemeClr>
                </a:solidFill>
              </a:rPr>
              <a:t> </a:t>
            </a:r>
            <a:r>
              <a:rPr lang="en-IN" sz="2600" dirty="0"/>
              <a:t>– Stepwells and rainwater harvesting in India.</a:t>
            </a:r>
          </a:p>
          <a:p>
            <a:pPr marL="0" indent="0" algn="just">
              <a:lnSpc>
                <a:spcPct val="170000"/>
              </a:lnSpc>
              <a:buNone/>
            </a:pPr>
            <a:r>
              <a:rPr lang="en-IN" sz="2600" dirty="0"/>
              <a:t> </a:t>
            </a:r>
          </a:p>
          <a:p>
            <a:endParaRPr lang="en-IN" sz="24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Tree>
    <p:extLst>
      <p:ext uri="{BB962C8B-B14F-4D97-AF65-F5344CB8AC3E}">
        <p14:creationId xmlns:p14="http://schemas.microsoft.com/office/powerpoint/2010/main" val="25842539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8829" y="743948"/>
            <a:ext cx="10515600" cy="1325563"/>
          </a:xfrm>
        </p:spPr>
        <p:txBody>
          <a:bodyPr>
            <a:normAutofit fontScale="90000"/>
          </a:bodyPr>
          <a:lstStyle/>
          <a:p>
            <a:r>
              <a:rPr lang="en-US" b="1" dirty="0" smtClean="0"/>
              <a:t/>
            </a:r>
            <a:br>
              <a:rPr lang="en-US" b="1" dirty="0" smtClean="0"/>
            </a:br>
            <a:r>
              <a:rPr lang="en-US" b="1" dirty="0"/>
              <a:t> </a:t>
            </a:r>
            <a:r>
              <a:rPr lang="en-US" b="1" dirty="0" smtClean="0"/>
              <a:t>             Indigenous </a:t>
            </a:r>
            <a:r>
              <a:rPr lang="en-US" b="1" dirty="0"/>
              <a:t>Knowledge</a:t>
            </a:r>
            <a:br>
              <a:rPr lang="en-US" b="1" dirty="0"/>
            </a:br>
            <a:endParaRPr lang="en-IN" dirty="0"/>
          </a:p>
        </p:txBody>
      </p:sp>
      <p:sp>
        <p:nvSpPr>
          <p:cNvPr id="3" name="Content Placeholder 2"/>
          <p:cNvSpPr>
            <a:spLocks noGrp="1"/>
          </p:cNvSpPr>
          <p:nvPr>
            <p:ph idx="1"/>
          </p:nvPr>
        </p:nvSpPr>
        <p:spPr>
          <a:xfrm>
            <a:off x="209006" y="1825625"/>
            <a:ext cx="11625943" cy="4351338"/>
          </a:xfrm>
        </p:spPr>
        <p:txBody>
          <a:bodyPr>
            <a:normAutofit/>
          </a:bodyPr>
          <a:lstStyle/>
          <a:p>
            <a:pPr algn="just">
              <a:lnSpc>
                <a:spcPct val="150000"/>
              </a:lnSpc>
            </a:pPr>
            <a:r>
              <a:rPr lang="en-US" sz="3200" dirty="0" smtClean="0"/>
              <a:t>Indigenous </a:t>
            </a:r>
            <a:r>
              <a:rPr lang="en-US" sz="3200" dirty="0"/>
              <a:t>Knowledge (IK) refers to the unique, local knowledge systems developed, maintained, and passed down by indigenous communities over generations. It is deeply connected to their culture, environment, and way of life, playing a vital role in biodiversity conservation, agriculture, medicine, and spirituality.</a:t>
            </a:r>
          </a:p>
          <a:p>
            <a:pPr>
              <a:lnSpc>
                <a:spcPct val="150000"/>
              </a:lnSpc>
            </a:pPr>
            <a:endParaRPr lang="en-US" sz="3200" dirty="0"/>
          </a:p>
          <a:p>
            <a:pPr>
              <a:lnSpc>
                <a:spcPct val="150000"/>
              </a:lnSpc>
            </a:pPr>
            <a:endParaRPr lang="en-IN" sz="3200" dirty="0"/>
          </a:p>
          <a:p>
            <a:pPr>
              <a:lnSpc>
                <a:spcPct val="150000"/>
              </a:lnSpc>
            </a:pPr>
            <a:endParaRPr lang="en-IN" sz="32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Tree>
    <p:extLst>
      <p:ext uri="{BB962C8B-B14F-4D97-AF65-F5344CB8AC3E}">
        <p14:creationId xmlns:p14="http://schemas.microsoft.com/office/powerpoint/2010/main" val="24146311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      </a:t>
            </a:r>
            <a:r>
              <a:rPr lang="en-IN" b="1" dirty="0" smtClean="0"/>
              <a:t>Examples </a:t>
            </a:r>
            <a:r>
              <a:rPr lang="en-IN" b="1" dirty="0"/>
              <a:t>of Indigenous Knowledge:</a:t>
            </a:r>
          </a:p>
        </p:txBody>
      </p:sp>
      <p:sp>
        <p:nvSpPr>
          <p:cNvPr id="3" name="Content Placeholder 2"/>
          <p:cNvSpPr>
            <a:spLocks noGrp="1"/>
          </p:cNvSpPr>
          <p:nvPr>
            <p:ph idx="1"/>
          </p:nvPr>
        </p:nvSpPr>
        <p:spPr>
          <a:xfrm>
            <a:off x="407125" y="1551305"/>
            <a:ext cx="11377749" cy="4351338"/>
          </a:xfrm>
        </p:spPr>
        <p:txBody>
          <a:bodyPr>
            <a:normAutofit fontScale="92500" lnSpcReduction="10000"/>
          </a:bodyPr>
          <a:lstStyle/>
          <a:p>
            <a:pPr algn="just">
              <a:lnSpc>
                <a:spcPct val="150000"/>
              </a:lnSpc>
            </a:pPr>
            <a:r>
              <a:rPr lang="en-IN" sz="2600" b="1" dirty="0" smtClean="0">
                <a:solidFill>
                  <a:schemeClr val="accent2">
                    <a:lumMod val="75000"/>
                  </a:schemeClr>
                </a:solidFill>
              </a:rPr>
              <a:t>Tribal </a:t>
            </a:r>
            <a:r>
              <a:rPr lang="en-IN" sz="2600" b="1" dirty="0">
                <a:solidFill>
                  <a:schemeClr val="accent2">
                    <a:lumMod val="75000"/>
                  </a:schemeClr>
                </a:solidFill>
              </a:rPr>
              <a:t>Herbal Medicine</a:t>
            </a:r>
            <a:r>
              <a:rPr lang="en-IN" sz="2600" dirty="0">
                <a:solidFill>
                  <a:schemeClr val="accent2">
                    <a:lumMod val="75000"/>
                  </a:schemeClr>
                </a:solidFill>
              </a:rPr>
              <a:t> </a:t>
            </a:r>
            <a:r>
              <a:rPr lang="en-IN" sz="2600" dirty="0"/>
              <a:t>– Use of plants for healing (e.g., Ayurveda, Amazonian medicine).</a:t>
            </a:r>
          </a:p>
          <a:p>
            <a:pPr algn="just">
              <a:lnSpc>
                <a:spcPct val="150000"/>
              </a:lnSpc>
            </a:pPr>
            <a:r>
              <a:rPr lang="en-IN" sz="2600" b="1" dirty="0" smtClean="0">
                <a:solidFill>
                  <a:schemeClr val="accent2">
                    <a:lumMod val="75000"/>
                  </a:schemeClr>
                </a:solidFill>
              </a:rPr>
              <a:t>Traditional </a:t>
            </a:r>
            <a:r>
              <a:rPr lang="en-IN" sz="2600" b="1" dirty="0">
                <a:solidFill>
                  <a:schemeClr val="accent2">
                    <a:lumMod val="75000"/>
                  </a:schemeClr>
                </a:solidFill>
              </a:rPr>
              <a:t>Water Management </a:t>
            </a:r>
            <a:r>
              <a:rPr lang="en-IN" sz="2600" dirty="0"/>
              <a:t>– Stepwells in India, terraced farming.</a:t>
            </a:r>
          </a:p>
          <a:p>
            <a:pPr algn="just">
              <a:lnSpc>
                <a:spcPct val="150000"/>
              </a:lnSpc>
            </a:pPr>
            <a:r>
              <a:rPr lang="en-IN" sz="2600" b="1" dirty="0" smtClean="0">
                <a:solidFill>
                  <a:schemeClr val="accent2">
                    <a:lumMod val="75000"/>
                  </a:schemeClr>
                </a:solidFill>
              </a:rPr>
              <a:t>Sacred </a:t>
            </a:r>
            <a:r>
              <a:rPr lang="en-IN" sz="2600" b="1" dirty="0">
                <a:solidFill>
                  <a:schemeClr val="accent2">
                    <a:lumMod val="75000"/>
                  </a:schemeClr>
                </a:solidFill>
              </a:rPr>
              <a:t>Groves Conservation</a:t>
            </a:r>
            <a:r>
              <a:rPr lang="en-IN" sz="2600" dirty="0">
                <a:solidFill>
                  <a:schemeClr val="accent2">
                    <a:lumMod val="75000"/>
                  </a:schemeClr>
                </a:solidFill>
              </a:rPr>
              <a:t> </a:t>
            </a:r>
            <a:r>
              <a:rPr lang="en-IN" sz="2600" dirty="0"/>
              <a:t>– Forest areas protected for spiritual and ecological reasons.</a:t>
            </a:r>
          </a:p>
          <a:p>
            <a:pPr algn="just">
              <a:lnSpc>
                <a:spcPct val="150000"/>
              </a:lnSpc>
            </a:pPr>
            <a:r>
              <a:rPr lang="en-IN" sz="2600" b="1" dirty="0" smtClean="0">
                <a:solidFill>
                  <a:schemeClr val="accent2">
                    <a:lumMod val="75000"/>
                  </a:schemeClr>
                </a:solidFill>
              </a:rPr>
              <a:t>Animal </a:t>
            </a:r>
            <a:r>
              <a:rPr lang="en-IN" sz="2600" b="1" dirty="0">
                <a:solidFill>
                  <a:schemeClr val="accent2">
                    <a:lumMod val="75000"/>
                  </a:schemeClr>
                </a:solidFill>
              </a:rPr>
              <a:t>Tracking &amp; Navigation</a:t>
            </a:r>
            <a:r>
              <a:rPr lang="en-IN" sz="2600" dirty="0">
                <a:solidFill>
                  <a:schemeClr val="accent2">
                    <a:lumMod val="75000"/>
                  </a:schemeClr>
                </a:solidFill>
              </a:rPr>
              <a:t> </a:t>
            </a:r>
            <a:r>
              <a:rPr lang="en-IN" sz="2600" dirty="0"/>
              <a:t>– Used by indigenous people for hunting and migration.</a:t>
            </a:r>
          </a:p>
          <a:p>
            <a:pPr algn="just">
              <a:lnSpc>
                <a:spcPct val="150000"/>
              </a:lnSpc>
            </a:pPr>
            <a:r>
              <a:rPr lang="en-IN" sz="2600" b="1" dirty="0" smtClean="0">
                <a:solidFill>
                  <a:schemeClr val="accent2">
                    <a:lumMod val="75000"/>
                  </a:schemeClr>
                </a:solidFill>
              </a:rPr>
              <a:t>Astronomical </a:t>
            </a:r>
            <a:r>
              <a:rPr lang="en-IN" sz="2600" b="1" dirty="0">
                <a:solidFill>
                  <a:schemeClr val="accent2">
                    <a:lumMod val="75000"/>
                  </a:schemeClr>
                </a:solidFill>
              </a:rPr>
              <a:t>Observations</a:t>
            </a:r>
            <a:r>
              <a:rPr lang="en-IN" sz="2600" dirty="0">
                <a:solidFill>
                  <a:schemeClr val="accent2">
                    <a:lumMod val="75000"/>
                  </a:schemeClr>
                </a:solidFill>
              </a:rPr>
              <a:t> </a:t>
            </a:r>
            <a:r>
              <a:rPr lang="en-IN" sz="2600" dirty="0"/>
              <a:t>– Indigenous star maps and lunar calendars</a:t>
            </a:r>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Tree>
    <p:extLst>
      <p:ext uri="{BB962C8B-B14F-4D97-AF65-F5344CB8AC3E}">
        <p14:creationId xmlns:p14="http://schemas.microsoft.com/office/powerpoint/2010/main" val="215431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4143" y="874576"/>
            <a:ext cx="10515600" cy="1325563"/>
          </a:xfrm>
        </p:spPr>
        <p:txBody>
          <a:bodyPr/>
          <a:lstStyle/>
          <a:p>
            <a:r>
              <a:rPr lang="en-IN" b="1" dirty="0" smtClean="0"/>
              <a:t>Examples: Indigenous </a:t>
            </a:r>
            <a:r>
              <a:rPr lang="en-IN" b="1" dirty="0"/>
              <a:t>Knowledge</a:t>
            </a:r>
            <a:r>
              <a:rPr lang="en-IN" dirty="0"/>
              <a:t/>
            </a:r>
            <a:br>
              <a:rPr lang="en-IN" dirty="0"/>
            </a:br>
            <a:endParaRPr lang="en-IN" dirty="0"/>
          </a:p>
        </p:txBody>
      </p:sp>
      <p:sp>
        <p:nvSpPr>
          <p:cNvPr id="3" name="Content Placeholder 2"/>
          <p:cNvSpPr>
            <a:spLocks noGrp="1"/>
          </p:cNvSpPr>
          <p:nvPr>
            <p:ph idx="1"/>
          </p:nvPr>
        </p:nvSpPr>
        <p:spPr>
          <a:xfrm>
            <a:off x="509451" y="1537357"/>
            <a:ext cx="11377749" cy="4351338"/>
          </a:xfrm>
        </p:spPr>
        <p:txBody>
          <a:bodyPr>
            <a:noAutofit/>
          </a:bodyPr>
          <a:lstStyle/>
          <a:p>
            <a:pPr algn="just">
              <a:lnSpc>
                <a:spcPct val="150000"/>
              </a:lnSpc>
            </a:pPr>
            <a:r>
              <a:rPr lang="en-IN" sz="3200" b="1" dirty="0" smtClean="0">
                <a:solidFill>
                  <a:schemeClr val="accent2">
                    <a:lumMod val="75000"/>
                  </a:schemeClr>
                </a:solidFill>
              </a:rPr>
              <a:t>Ayurveda </a:t>
            </a:r>
            <a:r>
              <a:rPr lang="en-IN" sz="3200" b="1" dirty="0">
                <a:solidFill>
                  <a:schemeClr val="accent2">
                    <a:lumMod val="75000"/>
                  </a:schemeClr>
                </a:solidFill>
              </a:rPr>
              <a:t>&amp; Siddha</a:t>
            </a:r>
            <a:r>
              <a:rPr lang="en-IN" sz="3200" dirty="0">
                <a:solidFill>
                  <a:schemeClr val="accent2">
                    <a:lumMod val="75000"/>
                  </a:schemeClr>
                </a:solidFill>
              </a:rPr>
              <a:t> </a:t>
            </a:r>
            <a:r>
              <a:rPr lang="en-IN" sz="3200" dirty="0"/>
              <a:t>– Traditional Indian medicine systems.</a:t>
            </a:r>
          </a:p>
          <a:p>
            <a:pPr algn="just">
              <a:lnSpc>
                <a:spcPct val="150000"/>
              </a:lnSpc>
            </a:pPr>
            <a:r>
              <a:rPr lang="en-IN" sz="3200" dirty="0" smtClean="0"/>
              <a:t> </a:t>
            </a:r>
            <a:r>
              <a:rPr lang="en-IN" sz="3200" b="1" dirty="0">
                <a:solidFill>
                  <a:schemeClr val="accent2">
                    <a:lumMod val="75000"/>
                  </a:schemeClr>
                </a:solidFill>
              </a:rPr>
              <a:t>Water Harvesting Techniques</a:t>
            </a:r>
            <a:r>
              <a:rPr lang="en-IN" sz="3200" dirty="0">
                <a:solidFill>
                  <a:schemeClr val="accent2">
                    <a:lumMod val="75000"/>
                  </a:schemeClr>
                </a:solidFill>
              </a:rPr>
              <a:t> </a:t>
            </a:r>
            <a:r>
              <a:rPr lang="en-IN" sz="3200" dirty="0"/>
              <a:t>– Stepwells in Rajasthan, India.</a:t>
            </a:r>
          </a:p>
          <a:p>
            <a:pPr algn="just">
              <a:lnSpc>
                <a:spcPct val="150000"/>
              </a:lnSpc>
            </a:pPr>
            <a:r>
              <a:rPr lang="en-IN" sz="3200" dirty="0" smtClean="0"/>
              <a:t> </a:t>
            </a:r>
            <a:r>
              <a:rPr lang="en-IN" sz="3200" b="1" dirty="0">
                <a:solidFill>
                  <a:schemeClr val="accent2">
                    <a:lumMod val="75000"/>
                  </a:schemeClr>
                </a:solidFill>
              </a:rPr>
              <a:t>Sustainable Agriculture</a:t>
            </a:r>
            <a:r>
              <a:rPr lang="en-IN" sz="3200" dirty="0">
                <a:solidFill>
                  <a:schemeClr val="accent2">
                    <a:lumMod val="75000"/>
                  </a:schemeClr>
                </a:solidFill>
              </a:rPr>
              <a:t> </a:t>
            </a:r>
            <a:r>
              <a:rPr lang="en-IN" sz="3200" dirty="0"/>
              <a:t>– Mixed cropping, organic farming.</a:t>
            </a:r>
          </a:p>
          <a:p>
            <a:pPr algn="just">
              <a:lnSpc>
                <a:spcPct val="150000"/>
              </a:lnSpc>
            </a:pPr>
            <a:r>
              <a:rPr lang="en-IN" sz="3200" b="1" dirty="0" smtClean="0">
                <a:solidFill>
                  <a:schemeClr val="accent2">
                    <a:lumMod val="75000"/>
                  </a:schemeClr>
                </a:solidFill>
              </a:rPr>
              <a:t>Astronomical </a:t>
            </a:r>
            <a:r>
              <a:rPr lang="en-IN" sz="3200" b="1" dirty="0">
                <a:solidFill>
                  <a:schemeClr val="accent2">
                    <a:lumMod val="75000"/>
                  </a:schemeClr>
                </a:solidFill>
              </a:rPr>
              <a:t>Knowledge</a:t>
            </a:r>
            <a:r>
              <a:rPr lang="en-IN" sz="3200" dirty="0">
                <a:solidFill>
                  <a:schemeClr val="accent2">
                    <a:lumMod val="75000"/>
                  </a:schemeClr>
                </a:solidFill>
              </a:rPr>
              <a:t> </a:t>
            </a:r>
            <a:r>
              <a:rPr lang="en-IN" sz="3200" dirty="0"/>
              <a:t>– Navigation using stars by indigenous tribes.</a:t>
            </a:r>
          </a:p>
          <a:p>
            <a:pPr algn="just">
              <a:lnSpc>
                <a:spcPct val="150000"/>
              </a:lnSpc>
            </a:pPr>
            <a:endParaRPr lang="en-IN" sz="32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Tree>
    <p:extLst>
      <p:ext uri="{BB962C8B-B14F-4D97-AF65-F5344CB8AC3E}">
        <p14:creationId xmlns:p14="http://schemas.microsoft.com/office/powerpoint/2010/main" val="38343105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Importance of Indigenous Knowledge:</a:t>
            </a:r>
          </a:p>
        </p:txBody>
      </p:sp>
      <p:sp>
        <p:nvSpPr>
          <p:cNvPr id="3" name="Content Placeholder 2"/>
          <p:cNvSpPr>
            <a:spLocks noGrp="1"/>
          </p:cNvSpPr>
          <p:nvPr>
            <p:ph idx="1"/>
          </p:nvPr>
        </p:nvSpPr>
        <p:spPr>
          <a:xfrm>
            <a:off x="838199" y="1825625"/>
            <a:ext cx="11088189" cy="4351338"/>
          </a:xfrm>
        </p:spPr>
        <p:txBody>
          <a:bodyPr>
            <a:normAutofit/>
          </a:bodyPr>
          <a:lstStyle/>
          <a:p>
            <a:pPr algn="just">
              <a:lnSpc>
                <a:spcPct val="150000"/>
              </a:lnSpc>
            </a:pPr>
            <a:r>
              <a:rPr lang="en-IN" dirty="0" smtClean="0"/>
              <a:t> </a:t>
            </a:r>
            <a:r>
              <a:rPr lang="en-IN" sz="3200" dirty="0"/>
              <a:t>Preserves cultural heritage and identity.</a:t>
            </a:r>
          </a:p>
          <a:p>
            <a:pPr algn="just">
              <a:lnSpc>
                <a:spcPct val="150000"/>
              </a:lnSpc>
            </a:pPr>
            <a:r>
              <a:rPr lang="en-IN" sz="3200" dirty="0" smtClean="0"/>
              <a:t> </a:t>
            </a:r>
            <a:r>
              <a:rPr lang="en-IN" sz="3200" dirty="0"/>
              <a:t>Supports sustainable development and resource management.</a:t>
            </a:r>
          </a:p>
          <a:p>
            <a:pPr algn="just">
              <a:lnSpc>
                <a:spcPct val="150000"/>
              </a:lnSpc>
            </a:pPr>
            <a:r>
              <a:rPr lang="en-IN" sz="3200" dirty="0" smtClean="0"/>
              <a:t>Helps </a:t>
            </a:r>
            <a:r>
              <a:rPr lang="en-IN" sz="3200" dirty="0"/>
              <a:t>in climate change adaptation and disaster resilience.</a:t>
            </a:r>
          </a:p>
          <a:p>
            <a:pPr algn="just">
              <a:lnSpc>
                <a:spcPct val="150000"/>
              </a:lnSpc>
            </a:pPr>
            <a:r>
              <a:rPr lang="en-IN" sz="3200" dirty="0" smtClean="0"/>
              <a:t>Provides </a:t>
            </a:r>
            <a:r>
              <a:rPr lang="en-IN" sz="3200" dirty="0"/>
              <a:t>alternative medicinal and agricultural knowledge.</a:t>
            </a:r>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Tree>
    <p:extLst>
      <p:ext uri="{BB962C8B-B14F-4D97-AF65-F5344CB8AC3E}">
        <p14:creationId xmlns:p14="http://schemas.microsoft.com/office/powerpoint/2010/main" val="13638005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solidFill>
                  <a:schemeClr val="accent2">
                    <a:lumMod val="75000"/>
                  </a:schemeClr>
                </a:solidFill>
              </a:rPr>
              <a:t>         Indigenous </a:t>
            </a:r>
            <a:r>
              <a:rPr lang="en-IN" b="1" dirty="0">
                <a:solidFill>
                  <a:schemeClr val="accent2">
                    <a:lumMod val="75000"/>
                  </a:schemeClr>
                </a:solidFill>
              </a:rPr>
              <a:t>Knowledge (IK)</a:t>
            </a:r>
            <a:endParaRPr lang="en-IN" dirty="0"/>
          </a:p>
        </p:txBody>
      </p:sp>
      <p:sp>
        <p:nvSpPr>
          <p:cNvPr id="3" name="Content Placeholder 2"/>
          <p:cNvSpPr>
            <a:spLocks noGrp="1"/>
          </p:cNvSpPr>
          <p:nvPr>
            <p:ph idx="1"/>
          </p:nvPr>
        </p:nvSpPr>
        <p:spPr>
          <a:xfrm>
            <a:off x="394063" y="1342299"/>
            <a:ext cx="11403873" cy="4895850"/>
          </a:xfrm>
        </p:spPr>
        <p:txBody>
          <a:bodyPr>
            <a:noAutofit/>
          </a:bodyPr>
          <a:lstStyle/>
          <a:p>
            <a:pPr algn="just">
              <a:lnSpc>
                <a:spcPct val="150000"/>
              </a:lnSpc>
            </a:pPr>
            <a:r>
              <a:rPr lang="en-IN" sz="2400" b="1" dirty="0" smtClean="0">
                <a:solidFill>
                  <a:schemeClr val="accent2">
                    <a:lumMod val="75000"/>
                  </a:schemeClr>
                </a:solidFill>
              </a:rPr>
              <a:t>Indigenous </a:t>
            </a:r>
            <a:r>
              <a:rPr lang="en-IN" sz="2400" b="1" dirty="0">
                <a:solidFill>
                  <a:schemeClr val="accent2">
                    <a:lumMod val="75000"/>
                  </a:schemeClr>
                </a:solidFill>
              </a:rPr>
              <a:t>Knowledge (IK)</a:t>
            </a:r>
            <a:r>
              <a:rPr lang="en-IN" sz="2400" dirty="0">
                <a:solidFill>
                  <a:schemeClr val="accent2">
                    <a:lumMod val="75000"/>
                  </a:schemeClr>
                </a:solidFill>
              </a:rPr>
              <a:t> </a:t>
            </a:r>
            <a:r>
              <a:rPr lang="en-IN" sz="2400" dirty="0"/>
              <a:t>is specific to </a:t>
            </a:r>
            <a:r>
              <a:rPr lang="en-IN" sz="2400" b="1" dirty="0"/>
              <a:t>indigenous communities</a:t>
            </a:r>
            <a:r>
              <a:rPr lang="en-IN" sz="2400" dirty="0"/>
              <a:t>, deeply tied to their </a:t>
            </a:r>
            <a:r>
              <a:rPr lang="en-IN" sz="2400" b="1" dirty="0"/>
              <a:t>ancestral land, culture, and spiritual beliefs</a:t>
            </a:r>
            <a:r>
              <a:rPr lang="en-IN" sz="2400" dirty="0"/>
              <a:t>, whereas </a:t>
            </a:r>
            <a:r>
              <a:rPr lang="en-IN" sz="2400" b="1" dirty="0"/>
              <a:t>Traditional Knowledge (TK)</a:t>
            </a:r>
            <a:r>
              <a:rPr lang="en-IN" sz="2400" dirty="0"/>
              <a:t> is a broader term that includes knowledge from </a:t>
            </a:r>
            <a:r>
              <a:rPr lang="en-IN" sz="2400" b="1" dirty="0"/>
              <a:t>various cultural groups</a:t>
            </a:r>
            <a:r>
              <a:rPr lang="en-IN" sz="2400" dirty="0"/>
              <a:t>, not just indigenous peoples.</a:t>
            </a:r>
          </a:p>
          <a:p>
            <a:pPr algn="just">
              <a:lnSpc>
                <a:spcPct val="150000"/>
              </a:lnSpc>
            </a:pPr>
            <a:r>
              <a:rPr lang="en-IN" sz="2400" b="1" dirty="0" smtClean="0">
                <a:solidFill>
                  <a:schemeClr val="accent2">
                    <a:lumMod val="75000"/>
                  </a:schemeClr>
                </a:solidFill>
              </a:rPr>
              <a:t>IK </a:t>
            </a:r>
            <a:r>
              <a:rPr lang="en-IN" sz="2400" b="1" dirty="0">
                <a:solidFill>
                  <a:schemeClr val="accent2">
                    <a:lumMod val="75000"/>
                  </a:schemeClr>
                </a:solidFill>
              </a:rPr>
              <a:t>is localized and passed through generations </a:t>
            </a:r>
            <a:r>
              <a:rPr lang="en-IN" sz="2400" b="1" dirty="0"/>
              <a:t>within indigenous tribes</a:t>
            </a:r>
            <a:r>
              <a:rPr lang="en-IN" sz="2400" dirty="0"/>
              <a:t>, while </a:t>
            </a:r>
            <a:r>
              <a:rPr lang="en-IN" sz="2400" b="1" dirty="0"/>
              <a:t>TK can be shared across different communities and regions</a:t>
            </a:r>
            <a:r>
              <a:rPr lang="en-IN" sz="2400" dirty="0"/>
              <a:t> over time.</a:t>
            </a:r>
          </a:p>
          <a:p>
            <a:pPr algn="just">
              <a:lnSpc>
                <a:spcPct val="150000"/>
              </a:lnSpc>
            </a:pPr>
            <a:r>
              <a:rPr lang="en-IN" sz="2400" b="1" dirty="0" smtClean="0">
                <a:solidFill>
                  <a:schemeClr val="accent2">
                    <a:lumMod val="75000"/>
                  </a:schemeClr>
                </a:solidFill>
              </a:rPr>
              <a:t>IK </a:t>
            </a:r>
            <a:r>
              <a:rPr lang="en-IN" sz="2400" b="1" dirty="0">
                <a:solidFill>
                  <a:schemeClr val="accent2">
                    <a:lumMod val="75000"/>
                  </a:schemeClr>
                </a:solidFill>
              </a:rPr>
              <a:t>primarily focuses on sustainable living, </a:t>
            </a:r>
            <a:r>
              <a:rPr lang="en-IN" sz="2400" b="1" dirty="0"/>
              <a:t>environmental balance, and survival techniques</a:t>
            </a:r>
            <a:r>
              <a:rPr lang="en-IN" sz="2400" dirty="0"/>
              <a:t>, whereas </a:t>
            </a:r>
            <a:r>
              <a:rPr lang="en-IN" sz="2400" b="1" dirty="0"/>
              <a:t>TK encompasses wider aspects like agriculture, medicine, art, and technology</a:t>
            </a:r>
            <a:r>
              <a:rPr lang="en-IN" sz="2400" dirty="0"/>
              <a:t>.</a:t>
            </a:r>
          </a:p>
          <a:p>
            <a:pPr marL="0" indent="0" algn="just">
              <a:lnSpc>
                <a:spcPct val="150000"/>
              </a:lnSpc>
              <a:buNone/>
            </a:pPr>
            <a:r>
              <a:rPr lang="en-IN" sz="2400" dirty="0"/>
              <a:t> </a:t>
            </a:r>
          </a:p>
          <a:p>
            <a:pPr algn="just">
              <a:lnSpc>
                <a:spcPct val="150000"/>
              </a:lnSpc>
            </a:pPr>
            <a:endParaRPr lang="en-IN" sz="18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Tree>
    <p:extLst>
      <p:ext uri="{BB962C8B-B14F-4D97-AF65-F5344CB8AC3E}">
        <p14:creationId xmlns:p14="http://schemas.microsoft.com/office/powerpoint/2010/main" val="18823868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4000" b="1" dirty="0"/>
              <a:t>Traditional Knowledge vs. Western Knowledge</a:t>
            </a:r>
            <a:endParaRPr lang="en-IN" sz="4000" dirty="0"/>
          </a:p>
        </p:txBody>
      </p:sp>
      <p:sp>
        <p:nvSpPr>
          <p:cNvPr id="3" name="Content Placeholder 2"/>
          <p:cNvSpPr>
            <a:spLocks noGrp="1"/>
          </p:cNvSpPr>
          <p:nvPr>
            <p:ph idx="1"/>
          </p:nvPr>
        </p:nvSpPr>
        <p:spPr>
          <a:xfrm>
            <a:off x="838200" y="1316174"/>
            <a:ext cx="10515600" cy="4351338"/>
          </a:xfrm>
        </p:spPr>
        <p:txBody>
          <a:bodyPr>
            <a:noAutofit/>
          </a:bodyPr>
          <a:lstStyle/>
          <a:p>
            <a:pPr lvl="0" algn="just">
              <a:lnSpc>
                <a:spcPct val="150000"/>
              </a:lnSpc>
            </a:pPr>
            <a:r>
              <a:rPr lang="en-IN" sz="2800" b="1" dirty="0" smtClean="0">
                <a:solidFill>
                  <a:schemeClr val="accent2">
                    <a:lumMod val="75000"/>
                  </a:schemeClr>
                </a:solidFill>
              </a:rPr>
              <a:t>Traditional </a:t>
            </a:r>
            <a:r>
              <a:rPr lang="en-IN" sz="2800" b="1" dirty="0">
                <a:solidFill>
                  <a:schemeClr val="accent2">
                    <a:lumMod val="75000"/>
                  </a:schemeClr>
                </a:solidFill>
              </a:rPr>
              <a:t>Knowledge:</a:t>
            </a:r>
            <a:endParaRPr lang="en-IN" sz="2800" dirty="0">
              <a:solidFill>
                <a:schemeClr val="accent2">
                  <a:lumMod val="75000"/>
                </a:schemeClr>
              </a:solidFill>
            </a:endParaRPr>
          </a:p>
          <a:p>
            <a:pPr lvl="1" algn="just">
              <a:lnSpc>
                <a:spcPct val="150000"/>
              </a:lnSpc>
            </a:pPr>
            <a:r>
              <a:rPr lang="en-IN" sz="2400" dirty="0"/>
              <a:t>Holistic and context-specific.</a:t>
            </a:r>
          </a:p>
          <a:p>
            <a:pPr lvl="1" algn="just">
              <a:lnSpc>
                <a:spcPct val="150000"/>
              </a:lnSpc>
            </a:pPr>
            <a:r>
              <a:rPr lang="en-IN" sz="2400" dirty="0"/>
              <a:t>Focus on sustainability and community.</a:t>
            </a:r>
          </a:p>
          <a:p>
            <a:pPr lvl="1" algn="just">
              <a:lnSpc>
                <a:spcPct val="150000"/>
              </a:lnSpc>
            </a:pPr>
            <a:r>
              <a:rPr lang="en-IN" sz="2400" dirty="0"/>
              <a:t>Integrates spirituality and ethics.</a:t>
            </a:r>
          </a:p>
          <a:p>
            <a:pPr lvl="0" algn="just">
              <a:lnSpc>
                <a:spcPct val="150000"/>
              </a:lnSpc>
            </a:pPr>
            <a:r>
              <a:rPr lang="en-IN" sz="2800" b="1" dirty="0">
                <a:solidFill>
                  <a:schemeClr val="accent2">
                    <a:lumMod val="75000"/>
                  </a:schemeClr>
                </a:solidFill>
              </a:rPr>
              <a:t>Western Knowledge:</a:t>
            </a:r>
            <a:endParaRPr lang="en-IN" sz="2800" dirty="0">
              <a:solidFill>
                <a:schemeClr val="accent2">
                  <a:lumMod val="75000"/>
                </a:schemeClr>
              </a:solidFill>
            </a:endParaRPr>
          </a:p>
          <a:p>
            <a:pPr lvl="1" algn="just">
              <a:lnSpc>
                <a:spcPct val="150000"/>
              </a:lnSpc>
            </a:pPr>
            <a:r>
              <a:rPr lang="en-IN" sz="2400" dirty="0"/>
              <a:t>Analytical and reductionist.</a:t>
            </a:r>
          </a:p>
          <a:p>
            <a:pPr lvl="1" algn="just">
              <a:lnSpc>
                <a:spcPct val="150000"/>
              </a:lnSpc>
            </a:pPr>
            <a:r>
              <a:rPr lang="en-IN" sz="2400" dirty="0"/>
              <a:t>Dominated by industrial and technological paradigms.</a:t>
            </a:r>
          </a:p>
          <a:p>
            <a:pPr lvl="1" algn="just">
              <a:lnSpc>
                <a:spcPct val="150000"/>
              </a:lnSpc>
            </a:pPr>
            <a:r>
              <a:rPr lang="en-IN" sz="2400" dirty="0"/>
              <a:t>Emphasis on material progress and individualism.</a:t>
            </a:r>
          </a:p>
          <a:p>
            <a:pPr algn="just">
              <a:lnSpc>
                <a:spcPct val="150000"/>
              </a:lnSpc>
            </a:pPr>
            <a:endParaRPr lang="en-IN" sz="28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Tree>
    <p:extLst>
      <p:ext uri="{BB962C8B-B14F-4D97-AF65-F5344CB8AC3E}">
        <p14:creationId xmlns:p14="http://schemas.microsoft.com/office/powerpoint/2010/main" val="18795259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Indian </a:t>
            </a:r>
            <a:r>
              <a:rPr lang="en-US" b="1" dirty="0"/>
              <a:t>Knowledge Systems (IKS)</a:t>
            </a:r>
            <a:endParaRPr lang="en-IN" dirty="0"/>
          </a:p>
        </p:txBody>
      </p:sp>
      <p:sp>
        <p:nvSpPr>
          <p:cNvPr id="3" name="Content Placeholder 2"/>
          <p:cNvSpPr>
            <a:spLocks noGrp="1"/>
          </p:cNvSpPr>
          <p:nvPr>
            <p:ph idx="1"/>
          </p:nvPr>
        </p:nvSpPr>
        <p:spPr>
          <a:xfrm>
            <a:off x="365760" y="1825625"/>
            <a:ext cx="6021977" cy="4351338"/>
          </a:xfrm>
        </p:spPr>
        <p:txBody>
          <a:bodyPr>
            <a:normAutofit fontScale="92500" lnSpcReduction="10000"/>
          </a:bodyPr>
          <a:lstStyle/>
          <a:p>
            <a:pPr algn="just">
              <a:lnSpc>
                <a:spcPct val="150000"/>
              </a:lnSpc>
            </a:pPr>
            <a:r>
              <a:rPr lang="en-US" sz="3600" b="1" dirty="0">
                <a:solidFill>
                  <a:schemeClr val="accent2">
                    <a:lumMod val="75000"/>
                  </a:schemeClr>
                </a:solidFill>
              </a:rPr>
              <a:t>Definition:</a:t>
            </a:r>
            <a:r>
              <a:rPr lang="en-US" sz="3600" dirty="0">
                <a:solidFill>
                  <a:schemeClr val="accent2">
                    <a:lumMod val="75000"/>
                  </a:schemeClr>
                </a:solidFill>
              </a:rPr>
              <a:t> </a:t>
            </a:r>
            <a:r>
              <a:rPr lang="en-US" sz="3600" dirty="0"/>
              <a:t>IKS encompasses the diverse traditional knowledge developed in India over millennia, including philosophy, science, medicine, arts, and literature</a:t>
            </a:r>
            <a:r>
              <a:rPr lang="en-US" sz="3600" dirty="0" smtClean="0"/>
              <a:t>.</a:t>
            </a:r>
          </a:p>
          <a:p>
            <a:pPr algn="just">
              <a:lnSpc>
                <a:spcPct val="150000"/>
              </a:lnSpc>
            </a:pPr>
            <a:endParaRPr lang="en-US" sz="3200" dirty="0"/>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122" name="Picture 2" descr="Indian Knowledge Systems"/>
          <p:cNvPicPr>
            <a:picLocks noChangeAspect="1" noChangeArrowheads="1"/>
          </p:cNvPicPr>
          <p:nvPr/>
        </p:nvPicPr>
        <p:blipFill rotWithShape="1">
          <a:blip r:embed="rId2">
            <a:extLst>
              <a:ext uri="{28A0092B-C50C-407E-A947-70E740481C1C}">
                <a14:useLocalDpi xmlns:a14="http://schemas.microsoft.com/office/drawing/2010/main" val="0"/>
              </a:ext>
            </a:extLst>
          </a:blip>
          <a:srcRect b="10161"/>
          <a:stretch/>
        </p:blipFill>
        <p:spPr bwMode="auto">
          <a:xfrm>
            <a:off x="6831875" y="2047603"/>
            <a:ext cx="5107576" cy="3464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07094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lstStyle/>
          <a:p>
            <a:r>
              <a:rPr lang="en-US" dirty="0" smtClean="0"/>
              <a:t>				The Final Word </a:t>
            </a:r>
            <a:endParaRPr lang="en-IN" dirty="0"/>
          </a:p>
        </p:txBody>
      </p:sp>
      <p:sp>
        <p:nvSpPr>
          <p:cNvPr id="3" name="Content Placeholder 2"/>
          <p:cNvSpPr>
            <a:spLocks noGrp="1"/>
          </p:cNvSpPr>
          <p:nvPr>
            <p:ph idx="1"/>
          </p:nvPr>
        </p:nvSpPr>
        <p:spPr>
          <a:xfrm>
            <a:off x="169818" y="1093221"/>
            <a:ext cx="8427720" cy="4351338"/>
          </a:xfrm>
        </p:spPr>
        <p:txBody>
          <a:bodyPr>
            <a:noAutofit/>
          </a:bodyPr>
          <a:lstStyle/>
          <a:p>
            <a:pPr lvl="0" algn="just">
              <a:lnSpc>
                <a:spcPct val="150000"/>
              </a:lnSpc>
            </a:pPr>
            <a:r>
              <a:rPr lang="en-IN" sz="2800" dirty="0" smtClean="0"/>
              <a:t>Indian Knowledge Systems represent a vast and rich heritage of wisdom and practical knowledge.</a:t>
            </a:r>
          </a:p>
          <a:p>
            <a:pPr lvl="0" algn="just">
              <a:lnSpc>
                <a:spcPct val="150000"/>
              </a:lnSpc>
            </a:pPr>
            <a:r>
              <a:rPr lang="en-IN" sz="2800" dirty="0" smtClean="0"/>
              <a:t>They bridge the gap between ancient wisdom and contemporary needs.</a:t>
            </a:r>
          </a:p>
          <a:p>
            <a:pPr lvl="0" algn="just">
              <a:lnSpc>
                <a:spcPct val="150000"/>
              </a:lnSpc>
            </a:pPr>
            <a:r>
              <a:rPr lang="en-IN" sz="2800" dirty="0" smtClean="0"/>
              <a:t>Understanding IKS fosters global appreciation for sustainable and holistic approaches to life. </a:t>
            </a:r>
            <a:r>
              <a:rPr lang="en-IN" sz="2800" b="1" dirty="0" smtClean="0"/>
              <a:t>Visual:</a:t>
            </a:r>
            <a:r>
              <a:rPr lang="en-IN" sz="2800" dirty="0" smtClean="0"/>
              <a:t> A tree symbolizing knowledge with roots in tradition and branches in modernity.</a:t>
            </a:r>
          </a:p>
          <a:p>
            <a:pPr algn="just">
              <a:lnSpc>
                <a:spcPct val="150000"/>
              </a:lnSpc>
            </a:pPr>
            <a:endParaRPr lang="en-IN" sz="2800" dirty="0" smtClean="0"/>
          </a:p>
          <a:p>
            <a:pPr algn="just">
              <a:lnSpc>
                <a:spcPct val="150000"/>
              </a:lnSpc>
            </a:pPr>
            <a:endParaRPr lang="en-IN" sz="28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7170" name="Picture 2" descr="A tree with intricate roots branches and leaves symbolizing the roots of  ones identity the branches | Premium AI-generated vect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21139" y="2031383"/>
            <a:ext cx="3379421" cy="3125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50619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dirty="0" smtClean="0"/>
              <a:t>Scope of IKS</a:t>
            </a:r>
            <a:endParaRPr lang="en-IN" b="1" dirty="0"/>
          </a:p>
        </p:txBody>
      </p:sp>
      <p:sp>
        <p:nvSpPr>
          <p:cNvPr id="3" name="Content Placeholder 2"/>
          <p:cNvSpPr>
            <a:spLocks noGrp="1"/>
          </p:cNvSpPr>
          <p:nvPr>
            <p:ph idx="1"/>
          </p:nvPr>
        </p:nvSpPr>
        <p:spPr>
          <a:xfrm>
            <a:off x="531222" y="1512116"/>
            <a:ext cx="11129555" cy="4351338"/>
          </a:xfrm>
        </p:spPr>
        <p:txBody>
          <a:bodyPr/>
          <a:lstStyle/>
          <a:p>
            <a:pPr algn="just">
              <a:lnSpc>
                <a:spcPct val="150000"/>
              </a:lnSpc>
            </a:pPr>
            <a:r>
              <a:rPr lang="en-US" dirty="0"/>
              <a:t>Includes Vedic literature, philosophy, Ayurveda, astronomy, mathematics, and art.</a:t>
            </a:r>
          </a:p>
          <a:p>
            <a:pPr algn="just">
              <a:lnSpc>
                <a:spcPct val="150000"/>
              </a:lnSpc>
            </a:pPr>
            <a:r>
              <a:rPr lang="en-US" dirty="0"/>
              <a:t>Integrates spiritual wisdom with practical applications.</a:t>
            </a:r>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Tree>
    <p:extLst>
      <p:ext uri="{BB962C8B-B14F-4D97-AF65-F5344CB8AC3E}">
        <p14:creationId xmlns:p14="http://schemas.microsoft.com/office/powerpoint/2010/main" val="24142374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6394" y="743948"/>
            <a:ext cx="10515600" cy="1325563"/>
          </a:xfrm>
        </p:spPr>
        <p:txBody>
          <a:bodyPr>
            <a:normAutofit fontScale="90000"/>
          </a:bodyPr>
          <a:lstStyle/>
          <a:p>
            <a:r>
              <a:rPr lang="en-IN" b="1" dirty="0" smtClean="0"/>
              <a:t/>
            </a:r>
            <a:br>
              <a:rPr lang="en-IN" b="1" dirty="0" smtClean="0"/>
            </a:br>
            <a:r>
              <a:rPr lang="en-IN" b="1" dirty="0" smtClean="0"/>
              <a:t>	     How is it Relevance Today?</a:t>
            </a:r>
            <a:r>
              <a:rPr lang="en-IN" b="1" dirty="0"/>
              <a:t/>
            </a:r>
            <a:br>
              <a:rPr lang="en-IN" b="1" dirty="0"/>
            </a:br>
            <a:endParaRPr lang="en-IN" b="1" dirty="0"/>
          </a:p>
        </p:txBody>
      </p:sp>
      <p:sp>
        <p:nvSpPr>
          <p:cNvPr id="3" name="Content Placeholder 2"/>
          <p:cNvSpPr>
            <a:spLocks noGrp="1"/>
          </p:cNvSpPr>
          <p:nvPr>
            <p:ph idx="1"/>
          </p:nvPr>
        </p:nvSpPr>
        <p:spPr>
          <a:xfrm>
            <a:off x="404949" y="1825625"/>
            <a:ext cx="11573691" cy="4351338"/>
          </a:xfrm>
        </p:spPr>
        <p:txBody>
          <a:bodyPr/>
          <a:lstStyle/>
          <a:p>
            <a:pPr algn="just">
              <a:lnSpc>
                <a:spcPct val="150000"/>
              </a:lnSpc>
            </a:pPr>
            <a:r>
              <a:rPr lang="en-US" dirty="0"/>
              <a:t>Offers sustainable solutions for global challenges.</a:t>
            </a:r>
          </a:p>
          <a:p>
            <a:pPr algn="just">
              <a:lnSpc>
                <a:spcPct val="150000"/>
              </a:lnSpc>
            </a:pPr>
            <a:r>
              <a:rPr lang="en-US" dirty="0"/>
              <a:t>Enriches the world’s intellectual and cultural fabric.</a:t>
            </a:r>
          </a:p>
          <a:p>
            <a:pPr algn="just">
              <a:lnSpc>
                <a:spcPct val="150000"/>
              </a:lnSpc>
            </a:pPr>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Tree>
    <p:extLst>
      <p:ext uri="{BB962C8B-B14F-4D97-AF65-F5344CB8AC3E}">
        <p14:creationId xmlns:p14="http://schemas.microsoft.com/office/powerpoint/2010/main" val="3558554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949" y="532202"/>
            <a:ext cx="10515600" cy="1325563"/>
          </a:xfrm>
        </p:spPr>
        <p:txBody>
          <a:bodyPr>
            <a:normAutofit fontScale="90000"/>
          </a:bodyPr>
          <a:lstStyle/>
          <a:p>
            <a:r>
              <a:rPr lang="en-IN" b="1" dirty="0" smtClean="0"/>
              <a:t/>
            </a:r>
            <a:br>
              <a:rPr lang="en-IN" b="1" dirty="0" smtClean="0"/>
            </a:br>
            <a:r>
              <a:rPr lang="en-IN" b="1" dirty="0"/>
              <a:t>	</a:t>
            </a:r>
            <a:r>
              <a:rPr lang="en-IN" b="1" dirty="0" smtClean="0"/>
              <a:t>			  The </a:t>
            </a:r>
            <a:r>
              <a:rPr lang="en-IN" b="1" dirty="0"/>
              <a:t>Vedic Corpus</a:t>
            </a:r>
            <a:br>
              <a:rPr lang="en-IN" b="1" dirty="0"/>
            </a:br>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5" name="Rectangle 1"/>
          <p:cNvSpPr>
            <a:spLocks noGrp="1" noChangeArrowheads="1"/>
          </p:cNvSpPr>
          <p:nvPr>
            <p:ph idx="1"/>
          </p:nvPr>
        </p:nvSpPr>
        <p:spPr bwMode="auto">
          <a:xfrm>
            <a:off x="313510" y="1636057"/>
            <a:ext cx="11495314" cy="5221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sz="2800" b="1" i="0" u="none" strike="noStrike" cap="none" normalizeH="0" baseline="0" dirty="0" smtClean="0">
                <a:ln>
                  <a:noFill/>
                </a:ln>
                <a:solidFill>
                  <a:schemeClr val="accent2">
                    <a:lumMod val="75000"/>
                  </a:schemeClr>
                </a:solidFill>
                <a:effectLst/>
                <a:latin typeface="Times New Roman" panose="02020603050405020304" pitchFamily="18" charset="0"/>
                <a:cs typeface="Times New Roman" panose="02020603050405020304" pitchFamily="18" charset="0"/>
              </a:rPr>
              <a:t>Components of the Vedic Corpus:</a:t>
            </a:r>
          </a:p>
          <a:p>
            <a:pPr algn="just">
              <a:lnSpc>
                <a:spcPct val="150000"/>
              </a:lnSpc>
            </a:pPr>
            <a:r>
              <a:rPr lang="en-IN" sz="3600" b="1" dirty="0" err="1">
                <a:solidFill>
                  <a:schemeClr val="accent2">
                    <a:lumMod val="75000"/>
                  </a:schemeClr>
                </a:solidFill>
              </a:rPr>
              <a:t>Ṛgveda</a:t>
            </a:r>
            <a:r>
              <a:rPr lang="en-IN" sz="3600" dirty="0">
                <a:solidFill>
                  <a:schemeClr val="accent2">
                    <a:lumMod val="75000"/>
                  </a:schemeClr>
                </a:solidFill>
              </a:rPr>
              <a:t> </a:t>
            </a:r>
            <a:r>
              <a:rPr lang="en-IN" sz="3600" dirty="0"/>
              <a:t>– Hymns dedicated to deities, the oldest Veda.</a:t>
            </a:r>
          </a:p>
          <a:p>
            <a:pPr algn="just">
              <a:lnSpc>
                <a:spcPct val="150000"/>
              </a:lnSpc>
            </a:pPr>
            <a:r>
              <a:rPr lang="en-IN" sz="3600" b="1" dirty="0" smtClean="0">
                <a:solidFill>
                  <a:schemeClr val="accent2">
                    <a:lumMod val="75000"/>
                  </a:schemeClr>
                </a:solidFill>
              </a:rPr>
              <a:t>Yajurveda</a:t>
            </a:r>
            <a:r>
              <a:rPr lang="en-IN" sz="3600" dirty="0" smtClean="0"/>
              <a:t> </a:t>
            </a:r>
            <a:r>
              <a:rPr lang="en-IN" sz="3600" dirty="0"/>
              <a:t>– Ritualistic formulas for sacrifices.</a:t>
            </a:r>
          </a:p>
          <a:p>
            <a:pPr algn="just">
              <a:lnSpc>
                <a:spcPct val="150000"/>
              </a:lnSpc>
            </a:pPr>
            <a:r>
              <a:rPr lang="en-IN" sz="3600" b="1" dirty="0" err="1" smtClean="0">
                <a:solidFill>
                  <a:schemeClr val="accent2">
                    <a:lumMod val="75000"/>
                  </a:schemeClr>
                </a:solidFill>
              </a:rPr>
              <a:t>Samaveda</a:t>
            </a:r>
            <a:r>
              <a:rPr lang="en-IN" sz="3600" dirty="0" smtClean="0"/>
              <a:t> </a:t>
            </a:r>
            <a:r>
              <a:rPr lang="en-IN" sz="3600" dirty="0"/>
              <a:t>– Musical and melodic chants for rituals.</a:t>
            </a:r>
          </a:p>
          <a:p>
            <a:pPr algn="just">
              <a:lnSpc>
                <a:spcPct val="150000"/>
              </a:lnSpc>
            </a:pPr>
            <a:r>
              <a:rPr lang="en-IN" sz="3600" b="1" dirty="0" smtClean="0">
                <a:solidFill>
                  <a:schemeClr val="accent2">
                    <a:lumMod val="75000"/>
                  </a:schemeClr>
                </a:solidFill>
              </a:rPr>
              <a:t>Atharvaveda</a:t>
            </a:r>
            <a:r>
              <a:rPr lang="en-IN" sz="3600" dirty="0" smtClean="0">
                <a:solidFill>
                  <a:schemeClr val="accent2">
                    <a:lumMod val="75000"/>
                  </a:schemeClr>
                </a:solidFill>
              </a:rPr>
              <a:t> </a:t>
            </a:r>
            <a:r>
              <a:rPr lang="en-IN" sz="3600" dirty="0"/>
              <a:t>– Hymns, spells, and philosophical insights.</a:t>
            </a:r>
          </a:p>
          <a:p>
            <a:pPr marL="0" marR="0" lvl="0" indent="0" algn="l" defTabSz="914400" rtl="0" eaLnBrk="0" fontAlgn="base" latinLnBrk="0" hangingPunct="0">
              <a:lnSpc>
                <a:spcPct val="150000"/>
              </a:lnSpc>
              <a:spcBef>
                <a:spcPct val="0"/>
              </a:spcBef>
              <a:spcAft>
                <a:spcPct val="0"/>
              </a:spcAft>
              <a:buClrTx/>
              <a:buSzTx/>
              <a:buFontTx/>
              <a:buChar char="•"/>
              <a:tabLst/>
            </a:pPr>
            <a:endParaRPr kumimoji="0" lang="en-US" altLang="en-US" sz="2800" b="0" i="0" u="none" strike="noStrike" cap="none" normalizeH="0" baseline="0" dirty="0" smtClean="0">
              <a:ln>
                <a:noFill/>
              </a:ln>
              <a:solidFill>
                <a:schemeClr val="accent2">
                  <a:lumMod val="75000"/>
                </a:schemeClr>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23477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t>
            </a:r>
            <a:r>
              <a:rPr lang="en-US" b="1" dirty="0" smtClean="0"/>
              <a:t>Purpose  of  Vedic Corpus</a:t>
            </a:r>
            <a:r>
              <a:rPr lang="en-US" b="1" dirty="0"/>
              <a:t/>
            </a:r>
            <a:br>
              <a:rPr lang="en-US" b="1" dirty="0"/>
            </a:br>
            <a:endParaRPr lang="en-IN" b="1" dirty="0"/>
          </a:p>
        </p:txBody>
      </p:sp>
      <p:sp>
        <p:nvSpPr>
          <p:cNvPr id="3" name="Content Placeholder 2"/>
          <p:cNvSpPr>
            <a:spLocks noGrp="1"/>
          </p:cNvSpPr>
          <p:nvPr>
            <p:ph idx="1"/>
          </p:nvPr>
        </p:nvSpPr>
        <p:spPr/>
        <p:txBody>
          <a:bodyPr/>
          <a:lstStyle/>
          <a:p>
            <a:pPr algn="just">
              <a:lnSpc>
                <a:spcPct val="150000"/>
              </a:lnSpc>
            </a:pPr>
            <a:r>
              <a:rPr lang="en-US" dirty="0" smtClean="0"/>
              <a:t>Foundation </a:t>
            </a:r>
            <a:r>
              <a:rPr lang="en-US" dirty="0"/>
              <a:t>of Indian spirituality, philosophy, and sciences</a:t>
            </a:r>
            <a:r>
              <a:rPr lang="en-US" dirty="0" smtClean="0"/>
              <a:t>.</a:t>
            </a:r>
          </a:p>
          <a:p>
            <a:pPr algn="just">
              <a:lnSpc>
                <a:spcPct val="150000"/>
              </a:lnSpc>
            </a:pPr>
            <a:r>
              <a:rPr lang="en-US" dirty="0" smtClean="0"/>
              <a:t>Served </a:t>
            </a:r>
            <a:r>
              <a:rPr lang="en-US" dirty="0"/>
              <a:t>as the basis for societal and cultural frameworks.</a:t>
            </a:r>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Tree>
    <p:extLst>
      <p:ext uri="{BB962C8B-B14F-4D97-AF65-F5344CB8AC3E}">
        <p14:creationId xmlns:p14="http://schemas.microsoft.com/office/powerpoint/2010/main" val="1651828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446" y="822325"/>
            <a:ext cx="10515600" cy="1325563"/>
          </a:xfrm>
        </p:spPr>
        <p:txBody>
          <a:bodyPr/>
          <a:lstStyle/>
          <a:p>
            <a:pPr algn="ctr"/>
            <a:r>
              <a:rPr lang="en-IN" b="1" dirty="0"/>
              <a:t>Indian Philosophy and Thought</a:t>
            </a:r>
            <a:br>
              <a:rPr lang="en-IN" b="1" dirty="0"/>
            </a:br>
            <a:endParaRPr lang="en-IN" dirty="0"/>
          </a:p>
        </p:txBody>
      </p:sp>
      <p:sp>
        <p:nvSpPr>
          <p:cNvPr id="3" name="Content Placeholder 2"/>
          <p:cNvSpPr>
            <a:spLocks noGrp="1"/>
          </p:cNvSpPr>
          <p:nvPr>
            <p:ph idx="1"/>
          </p:nvPr>
        </p:nvSpPr>
        <p:spPr>
          <a:xfrm>
            <a:off x="483325" y="1825625"/>
            <a:ext cx="11482251" cy="4351338"/>
          </a:xfrm>
        </p:spPr>
        <p:txBody>
          <a:bodyPr>
            <a:normAutofit/>
          </a:bodyPr>
          <a:lstStyle/>
          <a:p>
            <a:pPr algn="just">
              <a:lnSpc>
                <a:spcPct val="150000"/>
              </a:lnSpc>
            </a:pPr>
            <a:r>
              <a:rPr lang="en-IN" dirty="0"/>
              <a:t>Core Philosophical Schools (</a:t>
            </a:r>
            <a:r>
              <a:rPr lang="en-IN" dirty="0" err="1"/>
              <a:t>Darshanas</a:t>
            </a:r>
            <a:r>
              <a:rPr lang="en-IN" dirty="0" smtClean="0"/>
              <a:t>):</a:t>
            </a:r>
          </a:p>
          <a:p>
            <a:pPr algn="just">
              <a:lnSpc>
                <a:spcPct val="150000"/>
              </a:lnSpc>
            </a:pPr>
            <a:r>
              <a:rPr lang="en-IN" dirty="0" err="1" smtClean="0"/>
              <a:t>Astika</a:t>
            </a:r>
            <a:r>
              <a:rPr lang="en-IN" dirty="0" smtClean="0"/>
              <a:t> </a:t>
            </a:r>
            <a:r>
              <a:rPr lang="en-IN" dirty="0"/>
              <a:t>(Orthodox): </a:t>
            </a:r>
            <a:r>
              <a:rPr lang="en-IN" dirty="0" smtClean="0"/>
              <a:t>Nyaya</a:t>
            </a:r>
            <a:r>
              <a:rPr lang="en-IN" dirty="0"/>
              <a:t>, </a:t>
            </a:r>
            <a:r>
              <a:rPr lang="en-IN" dirty="0" err="1"/>
              <a:t>Vaisheshika</a:t>
            </a:r>
            <a:r>
              <a:rPr lang="en-IN" dirty="0"/>
              <a:t>, </a:t>
            </a:r>
            <a:r>
              <a:rPr lang="en-IN" dirty="0" smtClean="0"/>
              <a:t>Samkhya</a:t>
            </a:r>
            <a:r>
              <a:rPr lang="en-IN" dirty="0"/>
              <a:t>, Yoga, </a:t>
            </a:r>
            <a:r>
              <a:rPr lang="en-IN" dirty="0" err="1"/>
              <a:t>Mimamsa</a:t>
            </a:r>
            <a:r>
              <a:rPr lang="en-IN" dirty="0"/>
              <a:t>, Vedanta</a:t>
            </a:r>
            <a:r>
              <a:rPr lang="en-IN" dirty="0" smtClean="0"/>
              <a:t>.</a:t>
            </a:r>
          </a:p>
          <a:p>
            <a:pPr algn="just">
              <a:lnSpc>
                <a:spcPct val="150000"/>
              </a:lnSpc>
            </a:pPr>
            <a:r>
              <a:rPr lang="en-IN" dirty="0" err="1" smtClean="0"/>
              <a:t>Nastika</a:t>
            </a:r>
            <a:r>
              <a:rPr lang="en-IN" dirty="0" smtClean="0"/>
              <a:t> </a:t>
            </a:r>
            <a:r>
              <a:rPr lang="en-IN" dirty="0"/>
              <a:t>(Heterodox): Buddhism, Jainism, </a:t>
            </a:r>
            <a:r>
              <a:rPr lang="en-IN" dirty="0" err="1"/>
              <a:t>Charvaka</a:t>
            </a:r>
            <a:r>
              <a:rPr lang="en-IN" dirty="0"/>
              <a:t>.</a:t>
            </a:r>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Tree>
    <p:extLst>
      <p:ext uri="{BB962C8B-B14F-4D97-AF65-F5344CB8AC3E}">
        <p14:creationId xmlns:p14="http://schemas.microsoft.com/office/powerpoint/2010/main" val="33394233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2703" y="639445"/>
            <a:ext cx="10515600" cy="1325563"/>
          </a:xfrm>
        </p:spPr>
        <p:txBody>
          <a:bodyPr/>
          <a:lstStyle/>
          <a:p>
            <a:r>
              <a:rPr lang="en-IN" b="1" dirty="0" smtClean="0"/>
              <a:t>        Indian </a:t>
            </a:r>
            <a:r>
              <a:rPr lang="en-IN" b="1" dirty="0"/>
              <a:t>Philosophy and Thought</a:t>
            </a:r>
            <a:endParaRPr lang="en-IN" dirty="0"/>
          </a:p>
        </p:txBody>
      </p:sp>
      <p:sp>
        <p:nvSpPr>
          <p:cNvPr id="3" name="Content Placeholder 2"/>
          <p:cNvSpPr>
            <a:spLocks noGrp="1"/>
          </p:cNvSpPr>
          <p:nvPr>
            <p:ph idx="1"/>
          </p:nvPr>
        </p:nvSpPr>
        <p:spPr>
          <a:xfrm>
            <a:off x="838200" y="1825625"/>
            <a:ext cx="11022874" cy="4351338"/>
          </a:xfrm>
        </p:spPr>
        <p:txBody>
          <a:bodyPr>
            <a:normAutofit/>
          </a:bodyPr>
          <a:lstStyle/>
          <a:p>
            <a:pPr>
              <a:lnSpc>
                <a:spcPct val="150000"/>
              </a:lnSpc>
            </a:pPr>
            <a:r>
              <a:rPr lang="en-IN" sz="3200" b="1" dirty="0">
                <a:solidFill>
                  <a:schemeClr val="accent2">
                    <a:lumMod val="75000"/>
                  </a:schemeClr>
                </a:solidFill>
              </a:rPr>
              <a:t>Key Characteristics:</a:t>
            </a:r>
            <a:endParaRPr lang="en-IN" sz="3200" dirty="0">
              <a:solidFill>
                <a:schemeClr val="accent2">
                  <a:lumMod val="75000"/>
                </a:schemeClr>
              </a:solidFill>
            </a:endParaRPr>
          </a:p>
          <a:p>
            <a:pPr lvl="0">
              <a:lnSpc>
                <a:spcPct val="150000"/>
              </a:lnSpc>
            </a:pPr>
            <a:r>
              <a:rPr lang="en-IN" sz="3200" dirty="0"/>
              <a:t>Holistic approach to understanding reality.</a:t>
            </a:r>
          </a:p>
          <a:p>
            <a:pPr lvl="0">
              <a:lnSpc>
                <a:spcPct val="150000"/>
              </a:lnSpc>
            </a:pPr>
            <a:r>
              <a:rPr lang="en-IN" sz="3200" dirty="0"/>
              <a:t>Emphasis on ethics, spirituality, and self-realization.</a:t>
            </a:r>
          </a:p>
          <a:p>
            <a:pPr lvl="0">
              <a:lnSpc>
                <a:spcPct val="150000"/>
              </a:lnSpc>
            </a:pPr>
            <a:r>
              <a:rPr lang="en-IN" sz="3200" dirty="0"/>
              <a:t>Interconnection of metaphysics, epistemology, and practical life.</a:t>
            </a:r>
          </a:p>
          <a:p>
            <a:pPr marL="0" indent="0">
              <a:lnSpc>
                <a:spcPct val="150000"/>
              </a:lnSpc>
              <a:buNone/>
            </a:pPr>
            <a:r>
              <a:rPr lang="en-IN" sz="3200" dirty="0"/>
              <a:t> </a:t>
            </a:r>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Tree>
    <p:extLst>
      <p:ext uri="{BB962C8B-B14F-4D97-AF65-F5344CB8AC3E}">
        <p14:creationId xmlns:p14="http://schemas.microsoft.com/office/powerpoint/2010/main" val="28643469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3600" b="1" dirty="0" smtClean="0"/>
              <a:t/>
            </a:r>
            <a:br>
              <a:rPr lang="en-IN" sz="3600" b="1" dirty="0" smtClean="0"/>
            </a:br>
            <a:r>
              <a:rPr lang="en-IN" sz="3600" b="1" dirty="0"/>
              <a:t> </a:t>
            </a:r>
            <a:r>
              <a:rPr lang="en-IN" sz="3600" b="1" dirty="0" smtClean="0"/>
              <a:t>        Character</a:t>
            </a:r>
            <a:r>
              <a:rPr lang="en-IN" sz="3600" b="1" dirty="0"/>
              <a:t>, Scope, and Importance of IKS</a:t>
            </a:r>
            <a:r>
              <a:rPr lang="en-IN" sz="2000" dirty="0"/>
              <a:t/>
            </a:r>
            <a:br>
              <a:rPr lang="en-IN" sz="2000" dirty="0"/>
            </a:br>
            <a:endParaRPr lang="en-IN" sz="3600" dirty="0"/>
          </a:p>
        </p:txBody>
      </p:sp>
      <p:sp>
        <p:nvSpPr>
          <p:cNvPr id="3" name="Content Placeholder 2"/>
          <p:cNvSpPr>
            <a:spLocks noGrp="1"/>
          </p:cNvSpPr>
          <p:nvPr>
            <p:ph idx="1"/>
          </p:nvPr>
        </p:nvSpPr>
        <p:spPr>
          <a:xfrm>
            <a:off x="838199" y="1825625"/>
            <a:ext cx="10918371" cy="4351338"/>
          </a:xfrm>
        </p:spPr>
        <p:txBody>
          <a:bodyPr>
            <a:normAutofit fontScale="92500" lnSpcReduction="20000"/>
          </a:bodyPr>
          <a:lstStyle/>
          <a:p>
            <a:pPr lvl="0" algn="just">
              <a:lnSpc>
                <a:spcPct val="150000"/>
              </a:lnSpc>
            </a:pPr>
            <a:r>
              <a:rPr lang="en-IN" sz="3600" b="1" dirty="0" smtClean="0">
                <a:solidFill>
                  <a:schemeClr val="accent2">
                    <a:lumMod val="75000"/>
                  </a:schemeClr>
                </a:solidFill>
              </a:rPr>
              <a:t>Character</a:t>
            </a:r>
            <a:r>
              <a:rPr lang="en-IN" sz="3600" b="1" dirty="0">
                <a:solidFill>
                  <a:schemeClr val="accent2">
                    <a:lumMod val="75000"/>
                  </a:schemeClr>
                </a:solidFill>
              </a:rPr>
              <a:t>:</a:t>
            </a:r>
            <a:endParaRPr lang="en-IN" sz="3200" dirty="0">
              <a:solidFill>
                <a:schemeClr val="accent2">
                  <a:lumMod val="75000"/>
                </a:schemeClr>
              </a:solidFill>
            </a:endParaRPr>
          </a:p>
          <a:p>
            <a:pPr lvl="1" algn="just">
              <a:lnSpc>
                <a:spcPct val="150000"/>
              </a:lnSpc>
            </a:pPr>
            <a:r>
              <a:rPr lang="en-IN" sz="3200" dirty="0"/>
              <a:t>Integrative and interdisciplinary.</a:t>
            </a:r>
            <a:endParaRPr lang="en-IN" sz="2800" dirty="0"/>
          </a:p>
          <a:p>
            <a:pPr lvl="1" algn="just">
              <a:lnSpc>
                <a:spcPct val="150000"/>
              </a:lnSpc>
            </a:pPr>
            <a:r>
              <a:rPr lang="en-IN" sz="3200" dirty="0"/>
              <a:t>Combines spiritual wisdom with scientific inquiry.</a:t>
            </a:r>
            <a:endParaRPr lang="en-IN" sz="2800" dirty="0"/>
          </a:p>
          <a:p>
            <a:pPr lvl="0" algn="just">
              <a:lnSpc>
                <a:spcPct val="150000"/>
              </a:lnSpc>
            </a:pPr>
            <a:r>
              <a:rPr lang="en-IN" sz="3600" b="1" dirty="0">
                <a:solidFill>
                  <a:schemeClr val="accent2">
                    <a:lumMod val="75000"/>
                  </a:schemeClr>
                </a:solidFill>
              </a:rPr>
              <a:t>Scope:</a:t>
            </a:r>
            <a:endParaRPr lang="en-IN" sz="3200" dirty="0">
              <a:solidFill>
                <a:schemeClr val="accent2">
                  <a:lumMod val="75000"/>
                </a:schemeClr>
              </a:solidFill>
            </a:endParaRPr>
          </a:p>
          <a:p>
            <a:pPr lvl="1" algn="just">
              <a:lnSpc>
                <a:spcPct val="150000"/>
              </a:lnSpc>
            </a:pPr>
            <a:r>
              <a:rPr lang="en-IN" sz="3200" dirty="0"/>
              <a:t>Encompasses knowledge systems in medicine (Ayurveda), architecture (</a:t>
            </a:r>
            <a:r>
              <a:rPr lang="en-IN" sz="3200" dirty="0" err="1"/>
              <a:t>Vastu</a:t>
            </a:r>
            <a:r>
              <a:rPr lang="en-IN" sz="3200" dirty="0"/>
              <a:t> Shastra), astronomy (</a:t>
            </a:r>
            <a:r>
              <a:rPr lang="en-IN" sz="3200" dirty="0" err="1"/>
              <a:t>Jyotisha</a:t>
            </a:r>
            <a:r>
              <a:rPr lang="en-IN" sz="3200" dirty="0"/>
              <a:t>), and more.</a:t>
            </a:r>
            <a:endParaRPr lang="en-IN" sz="2800" dirty="0"/>
          </a:p>
          <a:p>
            <a:pPr algn="just">
              <a:lnSpc>
                <a:spcPct val="150000"/>
              </a:lnSpc>
            </a:pPr>
            <a:endParaRPr lang="en-IN" sz="3600" dirty="0"/>
          </a:p>
          <a:p>
            <a:pPr algn="just">
              <a:lnSpc>
                <a:spcPct val="150000"/>
              </a:lnSpc>
            </a:pPr>
            <a:endParaRPr lang="en-IN" sz="36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Tree>
    <p:extLst>
      <p:ext uri="{BB962C8B-B14F-4D97-AF65-F5344CB8AC3E}">
        <p14:creationId xmlns:p14="http://schemas.microsoft.com/office/powerpoint/2010/main" val="34621210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679</TotalTime>
  <Words>1035</Words>
  <Application>Microsoft Office PowerPoint</Application>
  <PresentationFormat>Widescreen</PresentationFormat>
  <Paragraphs>111</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Times New Roman</vt:lpstr>
      <vt:lpstr>Office Theme</vt:lpstr>
      <vt:lpstr>  Introduction to Indian Knowledge Systems (IKS)</vt:lpstr>
      <vt:lpstr>   Indian Knowledge Systems (IKS)</vt:lpstr>
      <vt:lpstr>      Scope of IKS</vt:lpstr>
      <vt:lpstr>       How is it Relevance Today? </vt:lpstr>
      <vt:lpstr>       The Vedic Corpus </vt:lpstr>
      <vt:lpstr>                  Purpose  of  Vedic Corpus </vt:lpstr>
      <vt:lpstr>Indian Philosophy and Thought </vt:lpstr>
      <vt:lpstr>        Indian Philosophy and Thought</vt:lpstr>
      <vt:lpstr>          Character, Scope, and Importance of IKS </vt:lpstr>
      <vt:lpstr>           Importance: IKS  </vt:lpstr>
      <vt:lpstr>         Traditional Knowledge (TK)</vt:lpstr>
      <vt:lpstr>          Key Characteristics of TK</vt:lpstr>
      <vt:lpstr>Examples of TK</vt:lpstr>
      <vt:lpstr>               Indigenous Knowledge </vt:lpstr>
      <vt:lpstr>      Examples of Indigenous Knowledge:</vt:lpstr>
      <vt:lpstr>Examples: Indigenous Knowledge </vt:lpstr>
      <vt:lpstr>Importance of Indigenous Knowledge:</vt:lpstr>
      <vt:lpstr>         Indigenous Knowledge (IK)</vt:lpstr>
      <vt:lpstr>Traditional Knowledge vs. Western Knowledge</vt:lpstr>
      <vt:lpstr>    The Final Word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atme</dc:creator>
  <cp:lastModifiedBy>atme</cp:lastModifiedBy>
  <cp:revision>2104</cp:revision>
  <dcterms:created xsi:type="dcterms:W3CDTF">2024-12-12T00:29:40Z</dcterms:created>
  <dcterms:modified xsi:type="dcterms:W3CDTF">2025-02-12T10:39:32Z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1033-3.1.1.5096</vt:lpwstr>
  </property>
  <property fmtid="{D5CDD505-2E9C-101B-9397-08002B2CF9AE}" pid="3" name="ContentTypeId">
    <vt:lpwstr>0x010100B8934E6A2FBEBF439E32751D7DE7FCB6</vt:lpwstr>
  </property>
</Properties>
</file>