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17"/>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570"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CD2AFA-6F82-465E-9825-0F69EC142BA4}" type="datetimeFigureOut">
              <a:rPr lang="en-US" smtClean="0"/>
              <a:t>1/21/2026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A8EA6D-9DBD-4FBB-B6CA-BFC1E2C3785E}" type="slidenum">
              <a:rPr lang="en-US" smtClean="0"/>
              <a:t>‹#›</a:t>
            </a:fld>
            <a:endParaRPr lang="en-US"/>
          </a:p>
        </p:txBody>
      </p:sp>
    </p:spTree>
    <p:extLst>
      <p:ext uri="{BB962C8B-B14F-4D97-AF65-F5344CB8AC3E}">
        <p14:creationId xmlns:p14="http://schemas.microsoft.com/office/powerpoint/2010/main" val="147388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621B77B-142C-2BA6-E080-4AC7C39E0AF4}"/>
              </a:ext>
            </a:extLst>
          </p:cNvPr>
          <p:cNvSpPr/>
          <p:nvPr/>
        </p:nvSpPr>
        <p:spPr>
          <a:xfrm>
            <a:off x="0" y="6427051"/>
            <a:ext cx="9144000" cy="430949"/>
          </a:xfrm>
          <a:prstGeom prst="rect">
            <a:avLst/>
          </a:prstGeom>
          <a:solidFill>
            <a:schemeClr val="accent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2" name="Straight Connector 11">
            <a:extLst>
              <a:ext uri="{FF2B5EF4-FFF2-40B4-BE49-F238E27FC236}">
                <a16:creationId xmlns:a16="http://schemas.microsoft.com/office/drawing/2014/main" id="{D913C2A7-4716-2B6F-267E-3C47268491B7}"/>
              </a:ext>
            </a:extLst>
          </p:cNvPr>
          <p:cNvCxnSpPr>
            <a:cxnSpLocks/>
          </p:cNvCxnSpPr>
          <p:nvPr/>
        </p:nvCxnSpPr>
        <p:spPr>
          <a:xfrm>
            <a:off x="0" y="408282"/>
            <a:ext cx="9144000" cy="0"/>
          </a:xfrm>
          <a:prstGeom prst="line">
            <a:avLst/>
          </a:prstGeom>
          <a:ln w="114300">
            <a:solidFill>
              <a:schemeClr val="accent1"/>
            </a:solidFill>
          </a:ln>
        </p:spPr>
        <p:style>
          <a:lnRef idx="2">
            <a:schemeClr val="accent1"/>
          </a:lnRef>
          <a:fillRef idx="0">
            <a:schemeClr val="accent1"/>
          </a:fillRef>
          <a:effectRef idx="1">
            <a:schemeClr val="accent1"/>
          </a:effectRef>
          <a:fontRef idx="minor">
            <a:schemeClr val="tx1"/>
          </a:fontRef>
        </p:style>
      </p:cxnSp>
      <p:sp>
        <p:nvSpPr>
          <p:cNvPr id="3" name="Content Placeholder 2">
            <a:extLst>
              <a:ext uri="{FF2B5EF4-FFF2-40B4-BE49-F238E27FC236}">
                <a16:creationId xmlns:a16="http://schemas.microsoft.com/office/drawing/2014/main" id="{4F7850F1-354C-3E3B-50FE-6EB4243BC68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D71559C-5D94-D614-6CF9-71BB5411520A}"/>
              </a:ext>
            </a:extLst>
          </p:cNvPr>
          <p:cNvSpPr>
            <a:spLocks noGrp="1"/>
          </p:cNvSpPr>
          <p:nvPr>
            <p:ph type="dt" sz="half" idx="10"/>
          </p:nvPr>
        </p:nvSpPr>
        <p:spPr>
          <a:xfrm>
            <a:off x="485775" y="6449719"/>
            <a:ext cx="2057400" cy="365125"/>
          </a:xfrm>
        </p:spPr>
        <p:txBody>
          <a:bodyPr/>
          <a:lstStyle>
            <a:lvl1pPr>
              <a:defRPr sz="1200" b="1">
                <a:solidFill>
                  <a:schemeClr val="bg1"/>
                </a:solidFill>
                <a:latin typeface="Times New Roman" panose="02020603050405020304" pitchFamily="18" charset="0"/>
                <a:cs typeface="Times New Roman" panose="02020603050405020304" pitchFamily="18" charset="0"/>
              </a:defRPr>
            </a:lvl1pPr>
          </a:lstStyle>
          <a:p>
            <a:fld id="{245C4D7C-9D61-490F-88A5-39C5426CBEFA}" type="datetime1">
              <a:rPr lang="en-US" smtClean="0"/>
              <a:t>1/21/2026</a:t>
            </a:fld>
            <a:endParaRPr lang="en-US"/>
          </a:p>
        </p:txBody>
      </p:sp>
      <p:sp>
        <p:nvSpPr>
          <p:cNvPr id="5" name="Footer Placeholder 4">
            <a:extLst>
              <a:ext uri="{FF2B5EF4-FFF2-40B4-BE49-F238E27FC236}">
                <a16:creationId xmlns:a16="http://schemas.microsoft.com/office/drawing/2014/main" id="{C684F6B6-9AA5-F0BD-A802-CA0796475F38}"/>
              </a:ext>
            </a:extLst>
          </p:cNvPr>
          <p:cNvSpPr>
            <a:spLocks noGrp="1"/>
          </p:cNvSpPr>
          <p:nvPr>
            <p:ph type="ftr" sz="quarter" idx="11"/>
          </p:nvPr>
        </p:nvSpPr>
        <p:spPr>
          <a:xfrm>
            <a:off x="3028950" y="6469098"/>
            <a:ext cx="3327073" cy="365125"/>
          </a:xfrm>
        </p:spPr>
        <p:txBody>
          <a:bodyPr/>
          <a:lstStyle>
            <a:lvl1pPr>
              <a:defRPr sz="1200" b="1">
                <a:solidFill>
                  <a:schemeClr val="bg1"/>
                </a:solidFill>
                <a:latin typeface="Times New Roman" panose="02020603050405020304" pitchFamily="18" charset="0"/>
                <a:cs typeface="Times New Roman" panose="02020603050405020304" pitchFamily="18" charset="0"/>
              </a:defRPr>
            </a:lvl1pPr>
          </a:lstStyle>
          <a:p>
            <a:r>
              <a:rPr lang="en-US"/>
              <a:t>Department of Computer Science and Engineering</a:t>
            </a:r>
          </a:p>
        </p:txBody>
      </p:sp>
      <p:sp>
        <p:nvSpPr>
          <p:cNvPr id="6" name="Slide Number Placeholder 5">
            <a:extLst>
              <a:ext uri="{FF2B5EF4-FFF2-40B4-BE49-F238E27FC236}">
                <a16:creationId xmlns:a16="http://schemas.microsoft.com/office/drawing/2014/main" id="{AA8C1424-251A-802F-A76B-91F63E9EC9A9}"/>
              </a:ext>
            </a:extLst>
          </p:cNvPr>
          <p:cNvSpPr>
            <a:spLocks noGrp="1"/>
          </p:cNvSpPr>
          <p:nvPr>
            <p:ph type="sldNum" sz="quarter" idx="12"/>
          </p:nvPr>
        </p:nvSpPr>
        <p:spPr>
          <a:xfrm>
            <a:off x="6772275" y="6469098"/>
            <a:ext cx="2057400" cy="365125"/>
          </a:xfrm>
        </p:spPr>
        <p:txBody>
          <a:bodyPr/>
          <a:lstStyle>
            <a:lvl1pPr>
              <a:defRPr sz="1200" b="0">
                <a:latin typeface="Times New Roman" panose="02020603050405020304" pitchFamily="18" charset="0"/>
                <a:cs typeface="Times New Roman" panose="02020603050405020304" pitchFamily="18" charset="0"/>
              </a:defRPr>
            </a:lvl1pPr>
          </a:lstStyle>
          <a:p>
            <a:fld id="{B6F15528-21DE-4FAA-801E-634DDDAF4B2B}" type="slidenum">
              <a:rPr lang="en-US" smtClean="0"/>
              <a:pPr/>
              <a:t>‹#›</a:t>
            </a:fld>
            <a:endParaRPr lang="en-US"/>
          </a:p>
        </p:txBody>
      </p:sp>
      <p:pic>
        <p:nvPicPr>
          <p:cNvPr id="9" name="Picture 8">
            <a:extLst>
              <a:ext uri="{FF2B5EF4-FFF2-40B4-BE49-F238E27FC236}">
                <a16:creationId xmlns:a16="http://schemas.microsoft.com/office/drawing/2014/main" id="{1A141797-7157-96B4-BD29-C7A3AFDA65EC}"/>
              </a:ext>
            </a:extLst>
          </p:cNvPr>
          <p:cNvPicPr>
            <a:picLocks noChangeAspect="1"/>
          </p:cNvPicPr>
          <p:nvPr/>
        </p:nvPicPr>
        <p:blipFill>
          <a:blip r:embed="rId2"/>
          <a:srcRect l="71817" t="8743" b="10708"/>
          <a:stretch>
            <a:fillRect/>
          </a:stretch>
        </p:blipFill>
        <p:spPr>
          <a:xfrm>
            <a:off x="6252622" y="70701"/>
            <a:ext cx="2577053" cy="675163"/>
          </a:xfrm>
          <a:prstGeom prst="rect">
            <a:avLst/>
          </a:prstGeom>
        </p:spPr>
      </p:pic>
      <p:pic>
        <p:nvPicPr>
          <p:cNvPr id="10" name="Picture 9">
            <a:extLst>
              <a:ext uri="{FF2B5EF4-FFF2-40B4-BE49-F238E27FC236}">
                <a16:creationId xmlns:a16="http://schemas.microsoft.com/office/drawing/2014/main" id="{5F98AD1F-8DA7-3F7E-0B75-F3E28891844F}"/>
              </a:ext>
            </a:extLst>
          </p:cNvPr>
          <p:cNvPicPr>
            <a:picLocks noChangeAspect="1"/>
          </p:cNvPicPr>
          <p:nvPr/>
        </p:nvPicPr>
        <p:blipFill>
          <a:blip r:embed="rId2"/>
          <a:srcRect t="2582" r="76134"/>
          <a:stretch>
            <a:fillRect/>
          </a:stretch>
        </p:blipFill>
        <p:spPr>
          <a:xfrm>
            <a:off x="87198" y="0"/>
            <a:ext cx="2182305" cy="816564"/>
          </a:xfrm>
          <a:prstGeom prst="rect">
            <a:avLst/>
          </a:prstGeom>
        </p:spPr>
      </p:pic>
    </p:spTree>
    <p:extLst>
      <p:ext uri="{BB962C8B-B14F-4D97-AF65-F5344CB8AC3E}">
        <p14:creationId xmlns:p14="http://schemas.microsoft.com/office/powerpoint/2010/main" val="451601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6DD56-CDF3-1872-61AC-A3DE97ADF02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26DCEF-4625-E8E8-86C9-01F68342BB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A63E05-A969-7031-CCC3-E484080CEF4C}"/>
              </a:ext>
            </a:extLst>
          </p:cNvPr>
          <p:cNvSpPr>
            <a:spLocks noGrp="1"/>
          </p:cNvSpPr>
          <p:nvPr>
            <p:ph type="dt" sz="half" idx="10"/>
          </p:nvPr>
        </p:nvSpPr>
        <p:spPr/>
        <p:txBody>
          <a:bodyPr/>
          <a:lstStyle/>
          <a:p>
            <a:fld id="{B3534012-AA30-44B5-B988-00E142660AE5}" type="datetime1">
              <a:rPr lang="en-US" smtClean="0"/>
              <a:t>1/21/2026</a:t>
            </a:fld>
            <a:endParaRPr lang="en-US"/>
          </a:p>
        </p:txBody>
      </p:sp>
      <p:sp>
        <p:nvSpPr>
          <p:cNvPr id="5" name="Footer Placeholder 4">
            <a:extLst>
              <a:ext uri="{FF2B5EF4-FFF2-40B4-BE49-F238E27FC236}">
                <a16:creationId xmlns:a16="http://schemas.microsoft.com/office/drawing/2014/main" id="{CA8649DE-19C4-6AC1-9451-A03B49F51931}"/>
              </a:ext>
            </a:extLst>
          </p:cNvPr>
          <p:cNvSpPr>
            <a:spLocks noGrp="1"/>
          </p:cNvSpPr>
          <p:nvPr>
            <p:ph type="ftr" sz="quarter" idx="11"/>
          </p:nvPr>
        </p:nvSpPr>
        <p:spPr/>
        <p:txBody>
          <a:bodyPr/>
          <a:lstStyle/>
          <a:p>
            <a:r>
              <a:rPr lang="en-US"/>
              <a:t>Department of Computer Science and Engineering</a:t>
            </a:r>
          </a:p>
        </p:txBody>
      </p:sp>
      <p:sp>
        <p:nvSpPr>
          <p:cNvPr id="6" name="Slide Number Placeholder 5">
            <a:extLst>
              <a:ext uri="{FF2B5EF4-FFF2-40B4-BE49-F238E27FC236}">
                <a16:creationId xmlns:a16="http://schemas.microsoft.com/office/drawing/2014/main" id="{E873039A-D70E-AC72-5A4C-16D6B8FC75C6}"/>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69998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8A860A-34AF-1226-63DF-45BD4F9A7DEB}"/>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19D8EA3-4A4E-05BA-0B4A-9A30A3202243}"/>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78B492-F25A-07CD-D89F-A0421876341E}"/>
              </a:ext>
            </a:extLst>
          </p:cNvPr>
          <p:cNvSpPr>
            <a:spLocks noGrp="1"/>
          </p:cNvSpPr>
          <p:nvPr>
            <p:ph type="dt" sz="half" idx="10"/>
          </p:nvPr>
        </p:nvSpPr>
        <p:spPr/>
        <p:txBody>
          <a:bodyPr/>
          <a:lstStyle/>
          <a:p>
            <a:fld id="{136D9231-5BC3-42BA-89A2-9C7847F00535}" type="datetime1">
              <a:rPr lang="en-US" smtClean="0"/>
              <a:t>1/21/2026</a:t>
            </a:fld>
            <a:endParaRPr lang="en-US"/>
          </a:p>
        </p:txBody>
      </p:sp>
      <p:sp>
        <p:nvSpPr>
          <p:cNvPr id="5" name="Footer Placeholder 4">
            <a:extLst>
              <a:ext uri="{FF2B5EF4-FFF2-40B4-BE49-F238E27FC236}">
                <a16:creationId xmlns:a16="http://schemas.microsoft.com/office/drawing/2014/main" id="{20C1EFB9-FDF8-2617-0D89-1AF6764959D9}"/>
              </a:ext>
            </a:extLst>
          </p:cNvPr>
          <p:cNvSpPr>
            <a:spLocks noGrp="1"/>
          </p:cNvSpPr>
          <p:nvPr>
            <p:ph type="ftr" sz="quarter" idx="11"/>
          </p:nvPr>
        </p:nvSpPr>
        <p:spPr/>
        <p:txBody>
          <a:bodyPr/>
          <a:lstStyle/>
          <a:p>
            <a:r>
              <a:rPr lang="en-US"/>
              <a:t>Department of Computer Science and Engineering</a:t>
            </a:r>
          </a:p>
        </p:txBody>
      </p:sp>
      <p:sp>
        <p:nvSpPr>
          <p:cNvPr id="6" name="Slide Number Placeholder 5">
            <a:extLst>
              <a:ext uri="{FF2B5EF4-FFF2-40B4-BE49-F238E27FC236}">
                <a16:creationId xmlns:a16="http://schemas.microsoft.com/office/drawing/2014/main" id="{BB05C487-B3B7-2BAA-2981-5CBE7F9C58C0}"/>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7924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Date Placeholder 3"/>
          <p:cNvSpPr>
            <a:spLocks noGrp="1"/>
          </p:cNvSpPr>
          <p:nvPr>
            <p:ph type="dt" sz="half" idx="10"/>
          </p:nvPr>
        </p:nvSpPr>
        <p:spPr/>
        <p:txBody>
          <a:bodyPr/>
          <a:lstStyle/>
          <a:p>
            <a:fld id="{72AD14BC-BF4D-4060-864D-1DA4F5CAF032}" type="datetime1">
              <a:rPr lang="en-US" smtClean="0"/>
              <a:t>1/21/2026</a:t>
            </a:fld>
            <a:endParaRPr lang="en-US"/>
          </a:p>
        </p:txBody>
      </p:sp>
      <p:sp>
        <p:nvSpPr>
          <p:cNvPr id="5" name="Footer Placeholder 4"/>
          <p:cNvSpPr>
            <a:spLocks noGrp="1"/>
          </p:cNvSpPr>
          <p:nvPr>
            <p:ph type="ftr" sz="quarter" idx="11"/>
          </p:nvPr>
        </p:nvSpPr>
        <p:spPr/>
        <p:txBody>
          <a:bodyPr/>
          <a:lstStyle/>
          <a:p>
            <a:r>
              <a:rPr lang="en-US"/>
              <a:t>Department of Computer Science and Engineering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76463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C1200-B813-C5B9-4AF6-CAC73E950CF0}"/>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DD5A8F-10AE-616F-12E0-B7162791E54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2A8CDD6-5BC1-9818-3CD9-18FE990C164B}"/>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75C36470-47DD-808F-D69F-0F076582FD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D729BC-8D4F-07B0-E86A-FD51AC326A4B}"/>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2280047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DB9AE-A358-9BE2-9C65-5F672056AC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A42141-3219-DB98-5117-F6234369D1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A3BDBF-400B-33D3-B27D-1D69A2FC6C3F}"/>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FE247E19-17AD-88B5-3B55-2BD99D5A21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CDAE0E-A4E7-5C32-59D4-9232447D12F8}"/>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2573827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0E707-C3D2-3B73-542D-64D8C0EAD215}"/>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5A799C-D6A7-8183-4240-DEF132277D97}"/>
              </a:ext>
            </a:extLst>
          </p:cNvPr>
          <p:cNvSpPr>
            <a:spLocks noGrp="1"/>
          </p:cNvSpPr>
          <p:nvPr>
            <p:ph type="body" idx="1"/>
          </p:nvPr>
        </p:nvSpPr>
        <p:spPr>
          <a:xfrm>
            <a:off x="623888" y="4589463"/>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C166E7-B56F-53CD-7E00-764A2CED279C}"/>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9D329C02-34DD-8FFB-BCE9-ED2D708A64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25F332-A633-161A-6D68-04C451FA48B6}"/>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25660042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A82E7-24A1-BF55-4395-6A7E02FE9A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A2ADA3-6D38-57E3-B6EC-D1F057C87F20}"/>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FEE947-BC6D-21CE-45CD-5418F7C35B3D}"/>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B23975C-ED4F-1D31-63E4-232CE285D586}"/>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6" name="Footer Placeholder 5">
            <a:extLst>
              <a:ext uri="{FF2B5EF4-FFF2-40B4-BE49-F238E27FC236}">
                <a16:creationId xmlns:a16="http://schemas.microsoft.com/office/drawing/2014/main" id="{F3569A31-6AD7-7EE4-879C-5E1E11B2BC8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B28A961-331E-30E8-FB51-D76E5A6C4C35}"/>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3809519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7304C-89C2-0F07-B6A6-5D437E0348B3}"/>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CDD59D-1F53-1356-A09B-2B2624C3C73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A8E41E-95F6-561E-CBF6-EA28E509B9FD}"/>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76C571E-C3F8-0DAD-5F23-C78F3F1C83C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31E331-2F83-9894-5A1C-76E5EDB5E91A}"/>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EEF96B-8DA4-D5D6-0E08-BFEB3BAD8BF2}"/>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8" name="Footer Placeholder 7">
            <a:extLst>
              <a:ext uri="{FF2B5EF4-FFF2-40B4-BE49-F238E27FC236}">
                <a16:creationId xmlns:a16="http://schemas.microsoft.com/office/drawing/2014/main" id="{3156F2C9-66FF-7513-89E6-4CEFD8F6DEE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34A386-1BA5-6DDE-AAED-FC3251A5DEE3}"/>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510064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50AC2-CDC1-3FD4-D45A-24106150082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82E189-B05E-DEEF-7A1A-A343BE51DFDD}"/>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4" name="Footer Placeholder 3">
            <a:extLst>
              <a:ext uri="{FF2B5EF4-FFF2-40B4-BE49-F238E27FC236}">
                <a16:creationId xmlns:a16="http://schemas.microsoft.com/office/drawing/2014/main" id="{23CA1395-362E-BA1C-E92E-B1508FAEFB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1453151-CEC6-3642-909F-EDED827A30A2}"/>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3928235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D09AA0F-8483-0A93-CB54-7E0E96782C2A}"/>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3" name="Footer Placeholder 2">
            <a:extLst>
              <a:ext uri="{FF2B5EF4-FFF2-40B4-BE49-F238E27FC236}">
                <a16:creationId xmlns:a16="http://schemas.microsoft.com/office/drawing/2014/main" id="{FA97D398-1D68-D0F6-DAB2-F77BF8276EA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7B9FA3C-9608-1D04-E045-9A0855A6ABD1}"/>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2965275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CCDE6-0A63-7C9E-849A-C151FA2562B0}"/>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DE8CE789-278E-50A0-0F8F-087BF4E1A43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CBB2925-7F5C-0DE7-0A43-CD73B0061000}"/>
              </a:ext>
            </a:extLst>
          </p:cNvPr>
          <p:cNvSpPr>
            <a:spLocks noGrp="1"/>
          </p:cNvSpPr>
          <p:nvPr>
            <p:ph type="dt" sz="half" idx="10"/>
          </p:nvPr>
        </p:nvSpPr>
        <p:spPr>
          <a:xfrm>
            <a:off x="628650" y="6510517"/>
            <a:ext cx="2057400" cy="365125"/>
          </a:xfrm>
        </p:spPr>
        <p:txBody>
          <a:bodyPr/>
          <a:lstStyle/>
          <a:p>
            <a:fld id="{627B1666-0285-4FA4-8C9C-50BD5CD4905B}" type="datetime1">
              <a:rPr lang="en-US" smtClean="0"/>
              <a:t>1/21/2026</a:t>
            </a:fld>
            <a:endParaRPr lang="en-US"/>
          </a:p>
        </p:txBody>
      </p:sp>
      <p:sp>
        <p:nvSpPr>
          <p:cNvPr id="5" name="Footer Placeholder 4">
            <a:extLst>
              <a:ext uri="{FF2B5EF4-FFF2-40B4-BE49-F238E27FC236}">
                <a16:creationId xmlns:a16="http://schemas.microsoft.com/office/drawing/2014/main" id="{1F6565A9-F625-E52D-658C-E890EB3A922E}"/>
              </a:ext>
            </a:extLst>
          </p:cNvPr>
          <p:cNvSpPr>
            <a:spLocks noGrp="1"/>
          </p:cNvSpPr>
          <p:nvPr>
            <p:ph type="ftr" sz="quarter" idx="11"/>
          </p:nvPr>
        </p:nvSpPr>
        <p:spPr>
          <a:xfrm>
            <a:off x="3028950" y="6512220"/>
            <a:ext cx="3334143" cy="365125"/>
          </a:xfrm>
        </p:spPr>
        <p:txBody>
          <a:bodyPr/>
          <a:lstStyle/>
          <a:p>
            <a:r>
              <a:rPr lang="en-US"/>
              <a:t>Department of Computer Science and Engineering</a:t>
            </a:r>
          </a:p>
        </p:txBody>
      </p:sp>
      <p:sp>
        <p:nvSpPr>
          <p:cNvPr id="6" name="Slide Number Placeholder 5">
            <a:extLst>
              <a:ext uri="{FF2B5EF4-FFF2-40B4-BE49-F238E27FC236}">
                <a16:creationId xmlns:a16="http://schemas.microsoft.com/office/drawing/2014/main" id="{F3F14D4D-A4F9-98EE-B1C7-F3B4899312AC}"/>
              </a:ext>
            </a:extLst>
          </p:cNvPr>
          <p:cNvSpPr>
            <a:spLocks noGrp="1"/>
          </p:cNvSpPr>
          <p:nvPr>
            <p:ph type="sldNum" sz="quarter" idx="12"/>
          </p:nvPr>
        </p:nvSpPr>
        <p:spPr>
          <a:xfrm>
            <a:off x="6769035" y="6510517"/>
            <a:ext cx="2057400"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83347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34827-FAA7-2113-1D1C-CCA6990B6F3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1DDA38-5EAF-3350-CA45-0EEFA8B1C15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2A383E-A3BC-F9E7-3AB8-D5B009CC3D6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0C1EE43-7898-B829-509F-5CC7FA3A3DC5}"/>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6" name="Footer Placeholder 5">
            <a:extLst>
              <a:ext uri="{FF2B5EF4-FFF2-40B4-BE49-F238E27FC236}">
                <a16:creationId xmlns:a16="http://schemas.microsoft.com/office/drawing/2014/main" id="{EE85E430-DAAB-1041-B9A6-B990D30571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46ED7C-6947-A2C6-5D4E-ED8C75062E28}"/>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14743201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07732-0909-4C09-FC74-5356D31C1516}"/>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CB08452-8306-BD11-05BC-547084FE8A5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2D3B7C0-0AFD-67EB-F5EF-71E04BF5F7E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561137-AC2B-7427-B5AC-08AC0543F549}"/>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6" name="Footer Placeholder 5">
            <a:extLst>
              <a:ext uri="{FF2B5EF4-FFF2-40B4-BE49-F238E27FC236}">
                <a16:creationId xmlns:a16="http://schemas.microsoft.com/office/drawing/2014/main" id="{2BE926C9-57BE-5BB4-440E-BE9D12E678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9B5ACE-B2EB-34E6-4D24-3C1E32BFEE88}"/>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13806649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F20D8-002A-CB55-2F1C-8CB259445C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C5B916-41EA-E980-409F-EBF8424BC3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B19383-B42E-3815-E117-DFD4E9E48140}"/>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472D39B7-1BED-2E75-3F38-487760AEEE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0E5BF-2E34-77A0-0E2B-15B018E9C2BB}"/>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32215075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1D541B-BC1E-170A-6A57-ABD9C0CB08C1}"/>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2EBD58-2B60-6021-8212-261A3B83C960}"/>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DDAA92-093E-FB11-B244-5B0053F6B777}"/>
              </a:ext>
            </a:extLst>
          </p:cNvPr>
          <p:cNvSpPr>
            <a:spLocks noGrp="1"/>
          </p:cNvSpPr>
          <p:nvPr>
            <p:ph type="dt" sz="half" idx="10"/>
          </p:nvPr>
        </p:nvSpPr>
        <p:spPr/>
        <p:txBody>
          <a:body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5F2FFBED-D482-F77F-998D-D65068E17B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D3DF52-D472-D969-2243-E49B5C6CE6C4}"/>
              </a:ext>
            </a:extLst>
          </p:cNvPr>
          <p:cNvSpPr>
            <a:spLocks noGrp="1"/>
          </p:cNvSpPr>
          <p:nvPr>
            <p:ph type="sldNum" sz="quarter" idx="12"/>
          </p:nvPr>
        </p:nvSpPr>
        <p:spPr/>
        <p:txBody>
          <a:bodyPr/>
          <a:lstStyle/>
          <a:p>
            <a:fld id="{379ED415-A5BA-456C-8F23-24060F7C92D9}" type="slidenum">
              <a:rPr lang="en-US" smtClean="0"/>
              <a:t>‹#›</a:t>
            </a:fld>
            <a:endParaRPr lang="en-US"/>
          </a:p>
        </p:txBody>
      </p:sp>
    </p:spTree>
    <p:extLst>
      <p:ext uri="{BB962C8B-B14F-4D97-AF65-F5344CB8AC3E}">
        <p14:creationId xmlns:p14="http://schemas.microsoft.com/office/powerpoint/2010/main" val="410811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C319A-7C5D-8B74-07AC-8C055B9AD155}"/>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03E22681-CF09-AA2B-4674-6FDF9C728AAC}"/>
              </a:ext>
            </a:extLst>
          </p:cNvPr>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369E6A-B268-A074-A358-36D70C967B13}"/>
              </a:ext>
            </a:extLst>
          </p:cNvPr>
          <p:cNvSpPr>
            <a:spLocks noGrp="1"/>
          </p:cNvSpPr>
          <p:nvPr>
            <p:ph type="dt" sz="half" idx="10"/>
          </p:nvPr>
        </p:nvSpPr>
        <p:spPr/>
        <p:txBody>
          <a:bodyPr/>
          <a:lstStyle/>
          <a:p>
            <a:fld id="{765A123C-D532-4C18-93B9-B3E59023C85F}" type="datetime1">
              <a:rPr lang="en-US" smtClean="0"/>
              <a:t>1/21/2026</a:t>
            </a:fld>
            <a:endParaRPr lang="en-US"/>
          </a:p>
        </p:txBody>
      </p:sp>
      <p:sp>
        <p:nvSpPr>
          <p:cNvPr id="5" name="Footer Placeholder 4">
            <a:extLst>
              <a:ext uri="{FF2B5EF4-FFF2-40B4-BE49-F238E27FC236}">
                <a16:creationId xmlns:a16="http://schemas.microsoft.com/office/drawing/2014/main" id="{7EDEF524-3F6C-08CB-C15D-6728FE744070}"/>
              </a:ext>
            </a:extLst>
          </p:cNvPr>
          <p:cNvSpPr>
            <a:spLocks noGrp="1"/>
          </p:cNvSpPr>
          <p:nvPr>
            <p:ph type="ftr" sz="quarter" idx="11"/>
          </p:nvPr>
        </p:nvSpPr>
        <p:spPr/>
        <p:txBody>
          <a:bodyPr/>
          <a:lstStyle/>
          <a:p>
            <a:r>
              <a:rPr lang="en-US"/>
              <a:t>Department of Computer Science and Engineering</a:t>
            </a:r>
          </a:p>
        </p:txBody>
      </p:sp>
      <p:sp>
        <p:nvSpPr>
          <p:cNvPr id="6" name="Slide Number Placeholder 5">
            <a:extLst>
              <a:ext uri="{FF2B5EF4-FFF2-40B4-BE49-F238E27FC236}">
                <a16:creationId xmlns:a16="http://schemas.microsoft.com/office/drawing/2014/main" id="{7316C20E-EDF9-D6BD-4C5A-A292E198353E}"/>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92449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426D3-641A-D575-BE6C-0EE8D13B8C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C0ECA7-D8FA-85F5-CD83-CA385993AA03}"/>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9A027A7-7FB5-EC6A-B6CD-FB1BF343EC63}"/>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A491107-BC7E-4494-FA9E-037A6F43B1A4}"/>
              </a:ext>
            </a:extLst>
          </p:cNvPr>
          <p:cNvSpPr>
            <a:spLocks noGrp="1"/>
          </p:cNvSpPr>
          <p:nvPr>
            <p:ph type="dt" sz="half" idx="10"/>
          </p:nvPr>
        </p:nvSpPr>
        <p:spPr/>
        <p:txBody>
          <a:bodyPr/>
          <a:lstStyle/>
          <a:p>
            <a:fld id="{2A288FBD-CE92-4B83-8E93-8FA94F62766A}" type="datetime1">
              <a:rPr lang="en-US" smtClean="0"/>
              <a:t>1/21/2026</a:t>
            </a:fld>
            <a:endParaRPr lang="en-US"/>
          </a:p>
        </p:txBody>
      </p:sp>
      <p:sp>
        <p:nvSpPr>
          <p:cNvPr id="6" name="Footer Placeholder 5">
            <a:extLst>
              <a:ext uri="{FF2B5EF4-FFF2-40B4-BE49-F238E27FC236}">
                <a16:creationId xmlns:a16="http://schemas.microsoft.com/office/drawing/2014/main" id="{65169A8C-2540-DBCE-F2C5-4E7ACBD1B06E}"/>
              </a:ext>
            </a:extLst>
          </p:cNvPr>
          <p:cNvSpPr>
            <a:spLocks noGrp="1"/>
          </p:cNvSpPr>
          <p:nvPr>
            <p:ph type="ftr" sz="quarter" idx="11"/>
          </p:nvPr>
        </p:nvSpPr>
        <p:spPr/>
        <p:txBody>
          <a:bodyPr/>
          <a:lstStyle/>
          <a:p>
            <a:r>
              <a:rPr lang="en-US"/>
              <a:t>Department of Computer Science and Engineering</a:t>
            </a:r>
          </a:p>
        </p:txBody>
      </p:sp>
      <p:sp>
        <p:nvSpPr>
          <p:cNvPr id="7" name="Slide Number Placeholder 6">
            <a:extLst>
              <a:ext uri="{FF2B5EF4-FFF2-40B4-BE49-F238E27FC236}">
                <a16:creationId xmlns:a16="http://schemas.microsoft.com/office/drawing/2014/main" id="{09ECAF18-FF04-9201-E476-B65AFD931B29}"/>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75390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B13BB-E3F9-2139-154B-709DB66FD1B8}"/>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33ECE6-7C10-D377-260A-9A08298E02C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B31E6E-700B-AAB7-8DE4-AFB0263E7C48}"/>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DA99DA-6773-4E21-0465-EAE4472F509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71C9B1A-ABCE-F433-9567-F75C8458ED06}"/>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BF258C-E1BF-2D41-2B17-D3E819206646}"/>
              </a:ext>
            </a:extLst>
          </p:cNvPr>
          <p:cNvSpPr>
            <a:spLocks noGrp="1"/>
          </p:cNvSpPr>
          <p:nvPr>
            <p:ph type="dt" sz="half" idx="10"/>
          </p:nvPr>
        </p:nvSpPr>
        <p:spPr/>
        <p:txBody>
          <a:bodyPr/>
          <a:lstStyle/>
          <a:p>
            <a:fld id="{F3674585-475D-4598-BB66-913CB8192AB3}" type="datetime1">
              <a:rPr lang="en-US" smtClean="0"/>
              <a:t>1/21/2026</a:t>
            </a:fld>
            <a:endParaRPr lang="en-US"/>
          </a:p>
        </p:txBody>
      </p:sp>
      <p:sp>
        <p:nvSpPr>
          <p:cNvPr id="8" name="Footer Placeholder 7">
            <a:extLst>
              <a:ext uri="{FF2B5EF4-FFF2-40B4-BE49-F238E27FC236}">
                <a16:creationId xmlns:a16="http://schemas.microsoft.com/office/drawing/2014/main" id="{C898BA4E-9354-E9CD-9AFD-2796976B9C21}"/>
              </a:ext>
            </a:extLst>
          </p:cNvPr>
          <p:cNvSpPr>
            <a:spLocks noGrp="1"/>
          </p:cNvSpPr>
          <p:nvPr>
            <p:ph type="ftr" sz="quarter" idx="11"/>
          </p:nvPr>
        </p:nvSpPr>
        <p:spPr/>
        <p:txBody>
          <a:bodyPr/>
          <a:lstStyle/>
          <a:p>
            <a:r>
              <a:rPr lang="en-US"/>
              <a:t>Department of Computer Science and Engineering</a:t>
            </a:r>
          </a:p>
        </p:txBody>
      </p:sp>
      <p:sp>
        <p:nvSpPr>
          <p:cNvPr id="9" name="Slide Number Placeholder 8">
            <a:extLst>
              <a:ext uri="{FF2B5EF4-FFF2-40B4-BE49-F238E27FC236}">
                <a16:creationId xmlns:a16="http://schemas.microsoft.com/office/drawing/2014/main" id="{034C658E-7637-C1DC-4BAF-45433E2DC30F}"/>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79788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7530F-78B3-CBB1-F028-BFD008B306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B8FE4F4-246F-0AF7-21F6-9AEAD7B524ED}"/>
              </a:ext>
            </a:extLst>
          </p:cNvPr>
          <p:cNvSpPr>
            <a:spLocks noGrp="1"/>
          </p:cNvSpPr>
          <p:nvPr>
            <p:ph type="dt" sz="half" idx="10"/>
          </p:nvPr>
        </p:nvSpPr>
        <p:spPr/>
        <p:txBody>
          <a:bodyPr/>
          <a:lstStyle/>
          <a:p>
            <a:fld id="{E70D2847-C98C-46DB-BFE7-C5AF36AE54B2}" type="datetime1">
              <a:rPr lang="en-US" smtClean="0"/>
              <a:t>1/21/2026</a:t>
            </a:fld>
            <a:endParaRPr lang="en-US"/>
          </a:p>
        </p:txBody>
      </p:sp>
      <p:sp>
        <p:nvSpPr>
          <p:cNvPr id="4" name="Footer Placeholder 3">
            <a:extLst>
              <a:ext uri="{FF2B5EF4-FFF2-40B4-BE49-F238E27FC236}">
                <a16:creationId xmlns:a16="http://schemas.microsoft.com/office/drawing/2014/main" id="{DC87DC5F-5EBA-82B6-4C4D-18B0779CF43D}"/>
              </a:ext>
            </a:extLst>
          </p:cNvPr>
          <p:cNvSpPr>
            <a:spLocks noGrp="1"/>
          </p:cNvSpPr>
          <p:nvPr>
            <p:ph type="ftr" sz="quarter" idx="11"/>
          </p:nvPr>
        </p:nvSpPr>
        <p:spPr/>
        <p:txBody>
          <a:bodyPr/>
          <a:lstStyle/>
          <a:p>
            <a:r>
              <a:rPr lang="en-US"/>
              <a:t>Department of Computer Science and Engineering</a:t>
            </a:r>
          </a:p>
        </p:txBody>
      </p:sp>
      <p:sp>
        <p:nvSpPr>
          <p:cNvPr id="5" name="Slide Number Placeholder 4">
            <a:extLst>
              <a:ext uri="{FF2B5EF4-FFF2-40B4-BE49-F238E27FC236}">
                <a16:creationId xmlns:a16="http://schemas.microsoft.com/office/drawing/2014/main" id="{AC7791C7-B99F-DE6B-E003-CBD8BE03EA60}"/>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65065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A9185B-CE4B-E943-210E-CD8875500BD1}"/>
              </a:ext>
            </a:extLst>
          </p:cNvPr>
          <p:cNvSpPr>
            <a:spLocks noGrp="1"/>
          </p:cNvSpPr>
          <p:nvPr>
            <p:ph type="dt" sz="half" idx="10"/>
          </p:nvPr>
        </p:nvSpPr>
        <p:spPr/>
        <p:txBody>
          <a:bodyPr/>
          <a:lstStyle/>
          <a:p>
            <a:fld id="{BFD68FE7-4DAE-426B-B6A0-DE44902E206C}" type="datetime1">
              <a:rPr lang="en-US" smtClean="0"/>
              <a:t>1/21/2026</a:t>
            </a:fld>
            <a:endParaRPr lang="en-US"/>
          </a:p>
        </p:txBody>
      </p:sp>
      <p:sp>
        <p:nvSpPr>
          <p:cNvPr id="3" name="Footer Placeholder 2">
            <a:extLst>
              <a:ext uri="{FF2B5EF4-FFF2-40B4-BE49-F238E27FC236}">
                <a16:creationId xmlns:a16="http://schemas.microsoft.com/office/drawing/2014/main" id="{4DD8EF95-17B1-CD03-17B2-C6E3F3D71C46}"/>
              </a:ext>
            </a:extLst>
          </p:cNvPr>
          <p:cNvSpPr>
            <a:spLocks noGrp="1"/>
          </p:cNvSpPr>
          <p:nvPr>
            <p:ph type="ftr" sz="quarter" idx="11"/>
          </p:nvPr>
        </p:nvSpPr>
        <p:spPr/>
        <p:txBody>
          <a:bodyPr/>
          <a:lstStyle/>
          <a:p>
            <a:r>
              <a:rPr lang="en-US"/>
              <a:t>Department of Computer Science and Engineering</a:t>
            </a:r>
          </a:p>
        </p:txBody>
      </p:sp>
      <p:sp>
        <p:nvSpPr>
          <p:cNvPr id="4" name="Slide Number Placeholder 3">
            <a:extLst>
              <a:ext uri="{FF2B5EF4-FFF2-40B4-BE49-F238E27FC236}">
                <a16:creationId xmlns:a16="http://schemas.microsoft.com/office/drawing/2014/main" id="{3982A382-E946-A983-83BE-3AD7C5BCAA71}"/>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64714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EED82-7A5F-2900-16FA-72BBE44235B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9CED500C-8466-C9F6-F4E6-26804658954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9E4EBC-1969-5E55-4050-5E3F3750F20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FCD2119-87A9-5765-45C3-0364B0AB4366}"/>
              </a:ext>
            </a:extLst>
          </p:cNvPr>
          <p:cNvSpPr>
            <a:spLocks noGrp="1"/>
          </p:cNvSpPr>
          <p:nvPr>
            <p:ph type="dt" sz="half" idx="10"/>
          </p:nvPr>
        </p:nvSpPr>
        <p:spPr/>
        <p:txBody>
          <a:bodyPr/>
          <a:lstStyle/>
          <a:p>
            <a:fld id="{F4E79C03-3180-4068-BB93-E1DDA6B65BE6}" type="datetime1">
              <a:rPr lang="en-US" smtClean="0"/>
              <a:t>1/21/2026</a:t>
            </a:fld>
            <a:endParaRPr lang="en-US"/>
          </a:p>
        </p:txBody>
      </p:sp>
      <p:sp>
        <p:nvSpPr>
          <p:cNvPr id="6" name="Footer Placeholder 5">
            <a:extLst>
              <a:ext uri="{FF2B5EF4-FFF2-40B4-BE49-F238E27FC236}">
                <a16:creationId xmlns:a16="http://schemas.microsoft.com/office/drawing/2014/main" id="{427A2692-665C-6051-8BED-D22C991820C0}"/>
              </a:ext>
            </a:extLst>
          </p:cNvPr>
          <p:cNvSpPr>
            <a:spLocks noGrp="1"/>
          </p:cNvSpPr>
          <p:nvPr>
            <p:ph type="ftr" sz="quarter" idx="11"/>
          </p:nvPr>
        </p:nvSpPr>
        <p:spPr>
          <a:xfrm>
            <a:off x="3028950" y="6533267"/>
            <a:ext cx="3740085" cy="365125"/>
          </a:xfrm>
        </p:spPr>
        <p:txBody>
          <a:bodyPr/>
          <a:lstStyle/>
          <a:p>
            <a:r>
              <a:rPr lang="en-US"/>
              <a:t>Department of Computer Science and Engineering</a:t>
            </a:r>
          </a:p>
        </p:txBody>
      </p:sp>
      <p:sp>
        <p:nvSpPr>
          <p:cNvPr id="7" name="Slide Number Placeholder 6">
            <a:extLst>
              <a:ext uri="{FF2B5EF4-FFF2-40B4-BE49-F238E27FC236}">
                <a16:creationId xmlns:a16="http://schemas.microsoft.com/office/drawing/2014/main" id="{C0AD27AF-CAD8-D91B-4B1B-EF5B9C913CDE}"/>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01944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8F43A-D929-A8FA-7328-590F4937CE2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8ED39B1E-2EEF-FEEC-EA46-C7DD76E03322}"/>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DFC8DB13-736F-1A0A-0D29-F3B995D8E15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BC553C72-6B83-5082-9C25-4EC3F749BB1A}"/>
              </a:ext>
            </a:extLst>
          </p:cNvPr>
          <p:cNvSpPr>
            <a:spLocks noGrp="1"/>
          </p:cNvSpPr>
          <p:nvPr>
            <p:ph type="dt" sz="half" idx="10"/>
          </p:nvPr>
        </p:nvSpPr>
        <p:spPr/>
        <p:txBody>
          <a:bodyPr/>
          <a:lstStyle/>
          <a:p>
            <a:fld id="{4B255A93-5223-4E54-B917-D7D7237F2ADF}" type="datetime1">
              <a:rPr lang="en-US" smtClean="0"/>
              <a:t>1/21/2026</a:t>
            </a:fld>
            <a:endParaRPr lang="en-US"/>
          </a:p>
        </p:txBody>
      </p:sp>
      <p:sp>
        <p:nvSpPr>
          <p:cNvPr id="6" name="Footer Placeholder 5">
            <a:extLst>
              <a:ext uri="{FF2B5EF4-FFF2-40B4-BE49-F238E27FC236}">
                <a16:creationId xmlns:a16="http://schemas.microsoft.com/office/drawing/2014/main" id="{92A4E9D6-F937-823D-0BC2-204BFE696EDD}"/>
              </a:ext>
            </a:extLst>
          </p:cNvPr>
          <p:cNvSpPr>
            <a:spLocks noGrp="1"/>
          </p:cNvSpPr>
          <p:nvPr>
            <p:ph type="ftr" sz="quarter" idx="11"/>
          </p:nvPr>
        </p:nvSpPr>
        <p:spPr>
          <a:xfrm>
            <a:off x="3028950" y="6533267"/>
            <a:ext cx="3740085" cy="365125"/>
          </a:xfrm>
        </p:spPr>
        <p:txBody>
          <a:bodyPr/>
          <a:lstStyle/>
          <a:p>
            <a:r>
              <a:rPr lang="en-US"/>
              <a:t>Department of Computer Science and Engineering</a:t>
            </a:r>
          </a:p>
        </p:txBody>
      </p:sp>
      <p:sp>
        <p:nvSpPr>
          <p:cNvPr id="7" name="Slide Number Placeholder 6">
            <a:extLst>
              <a:ext uri="{FF2B5EF4-FFF2-40B4-BE49-F238E27FC236}">
                <a16:creationId xmlns:a16="http://schemas.microsoft.com/office/drawing/2014/main" id="{B00A5E81-092E-0A27-286A-96BAD6EB84D0}"/>
              </a:ext>
            </a:extLst>
          </p:cNvPr>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20267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BC0D81E-5243-0059-9338-B29B8CD6C29D}"/>
              </a:ext>
            </a:extLst>
          </p:cNvPr>
          <p:cNvSpPr/>
          <p:nvPr/>
        </p:nvSpPr>
        <p:spPr>
          <a:xfrm>
            <a:off x="0" y="6528995"/>
            <a:ext cx="9144000" cy="36512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Placeholder 1">
            <a:extLst>
              <a:ext uri="{FF2B5EF4-FFF2-40B4-BE49-F238E27FC236}">
                <a16:creationId xmlns:a16="http://schemas.microsoft.com/office/drawing/2014/main" id="{0117B5D0-CE32-2866-3C19-CA8BD35D4451}"/>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E2233D7-D1BB-45C6-FF60-BFBB8CA29E5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745C1D-260E-6887-1182-4A90B1A86694}"/>
              </a:ext>
            </a:extLst>
          </p:cNvPr>
          <p:cNvSpPr>
            <a:spLocks noGrp="1"/>
          </p:cNvSpPr>
          <p:nvPr>
            <p:ph type="dt" sz="half" idx="2"/>
          </p:nvPr>
        </p:nvSpPr>
        <p:spPr>
          <a:xfrm>
            <a:off x="628650" y="6541106"/>
            <a:ext cx="2057400" cy="365125"/>
          </a:xfrm>
          <a:prstGeom prst="rect">
            <a:avLst/>
          </a:prstGeom>
        </p:spPr>
        <p:txBody>
          <a:bodyPr vert="horz" lIns="91440" tIns="45720" rIns="91440" bIns="45720" rtlCol="0" anchor="ctr"/>
          <a:lstStyle>
            <a:lvl1pPr algn="l">
              <a:defRPr sz="1050" b="1">
                <a:solidFill>
                  <a:schemeClr val="bg1"/>
                </a:solidFill>
                <a:latin typeface="Times New Roman" panose="02020603050405020304" pitchFamily="18" charset="0"/>
                <a:cs typeface="Times New Roman" panose="02020603050405020304" pitchFamily="18" charset="0"/>
              </a:defRPr>
            </a:lvl1pPr>
          </a:lstStyle>
          <a:p>
            <a:fld id="{2FE1D20D-DE5A-472E-B62E-74B347F0C718}" type="datetime1">
              <a:rPr lang="en-US" smtClean="0"/>
              <a:t>1/21/2026</a:t>
            </a:fld>
            <a:endParaRPr lang="en-US"/>
          </a:p>
        </p:txBody>
      </p:sp>
      <p:sp>
        <p:nvSpPr>
          <p:cNvPr id="5" name="Footer Placeholder 4">
            <a:extLst>
              <a:ext uri="{FF2B5EF4-FFF2-40B4-BE49-F238E27FC236}">
                <a16:creationId xmlns:a16="http://schemas.microsoft.com/office/drawing/2014/main" id="{CADCA7D0-8F06-93BB-6C2E-8452DF427873}"/>
              </a:ext>
            </a:extLst>
          </p:cNvPr>
          <p:cNvSpPr>
            <a:spLocks noGrp="1"/>
          </p:cNvSpPr>
          <p:nvPr>
            <p:ph type="ftr" sz="quarter" idx="3"/>
          </p:nvPr>
        </p:nvSpPr>
        <p:spPr>
          <a:xfrm>
            <a:off x="3028950" y="6533267"/>
            <a:ext cx="3334143" cy="365125"/>
          </a:xfrm>
          <a:prstGeom prst="rect">
            <a:avLst/>
          </a:prstGeom>
        </p:spPr>
        <p:txBody>
          <a:bodyPr vert="horz" lIns="91440" tIns="45720" rIns="91440" bIns="45720" rtlCol="0" anchor="ctr"/>
          <a:lstStyle>
            <a:lvl1pPr algn="ctr">
              <a:defRPr sz="1200" b="1">
                <a:solidFill>
                  <a:schemeClr val="bg1"/>
                </a:solidFill>
                <a:latin typeface="Times New Roman" panose="02020603050405020304" pitchFamily="18" charset="0"/>
                <a:cs typeface="Times New Roman" panose="02020603050405020304" pitchFamily="18" charset="0"/>
              </a:defRPr>
            </a:lvl1pPr>
          </a:lstStyle>
          <a:p>
            <a:r>
              <a:rPr lang="en-US"/>
              <a:t>Department of Computer Science and Engineering</a:t>
            </a:r>
          </a:p>
        </p:txBody>
      </p:sp>
      <p:sp>
        <p:nvSpPr>
          <p:cNvPr id="6" name="Slide Number Placeholder 5">
            <a:extLst>
              <a:ext uri="{FF2B5EF4-FFF2-40B4-BE49-F238E27FC236}">
                <a16:creationId xmlns:a16="http://schemas.microsoft.com/office/drawing/2014/main" id="{D7DA874D-49F1-D123-20BD-5C04AC6D9F08}"/>
              </a:ext>
            </a:extLst>
          </p:cNvPr>
          <p:cNvSpPr>
            <a:spLocks noGrp="1"/>
          </p:cNvSpPr>
          <p:nvPr>
            <p:ph type="sldNum" sz="quarter" idx="4"/>
          </p:nvPr>
        </p:nvSpPr>
        <p:spPr>
          <a:xfrm>
            <a:off x="6769035" y="6541106"/>
            <a:ext cx="2057400" cy="365125"/>
          </a:xfrm>
          <a:prstGeom prst="rect">
            <a:avLst/>
          </a:prstGeom>
        </p:spPr>
        <p:txBody>
          <a:bodyPr vert="horz" lIns="91440" tIns="45720" rIns="91440" bIns="45720" rtlCol="0" anchor="ctr"/>
          <a:lstStyle>
            <a:lvl1pPr algn="r">
              <a:defRPr sz="1200" b="1">
                <a:solidFill>
                  <a:schemeClr val="bg1"/>
                </a:solidFill>
                <a:latin typeface="Times New Roman" panose="02020603050405020304" pitchFamily="18" charset="0"/>
                <a:cs typeface="Times New Roman" panose="02020603050405020304" pitchFamily="18" charset="0"/>
              </a:defRPr>
            </a:lvl1pPr>
          </a:lstStyle>
          <a:p>
            <a:fld id="{B6F15528-21DE-4FAA-801E-634DDDAF4B2B}" type="slidenum">
              <a:rPr lang="en-US" smtClean="0"/>
              <a:pPr/>
              <a:t>‹#›</a:t>
            </a:fld>
            <a:endParaRPr lang="en-US"/>
          </a:p>
        </p:txBody>
      </p:sp>
      <p:pic>
        <p:nvPicPr>
          <p:cNvPr id="8" name="Picture 7">
            <a:extLst>
              <a:ext uri="{FF2B5EF4-FFF2-40B4-BE49-F238E27FC236}">
                <a16:creationId xmlns:a16="http://schemas.microsoft.com/office/drawing/2014/main" id="{EA1563F5-61C6-2299-A84E-4D49DF4EC761}"/>
              </a:ext>
            </a:extLst>
          </p:cNvPr>
          <p:cNvPicPr>
            <a:picLocks noChangeAspect="1"/>
          </p:cNvPicPr>
          <p:nvPr/>
        </p:nvPicPr>
        <p:blipFill>
          <a:blip r:embed="rId14"/>
          <a:stretch>
            <a:fillRect/>
          </a:stretch>
        </p:blipFill>
        <p:spPr>
          <a:xfrm>
            <a:off x="0" y="1"/>
            <a:ext cx="9144000" cy="825451"/>
          </a:xfrm>
          <a:prstGeom prst="rect">
            <a:avLst/>
          </a:prstGeom>
        </p:spPr>
      </p:pic>
    </p:spTree>
    <p:extLst>
      <p:ext uri="{BB962C8B-B14F-4D97-AF65-F5344CB8AC3E}">
        <p14:creationId xmlns:p14="http://schemas.microsoft.com/office/powerpoint/2010/main" val="8732792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9CB84E-ACC9-C910-578F-9E7786F3D171}"/>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F9A9ABF-319F-23F2-E580-A852E3D29C3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479E16-3F04-E45B-F111-E4257DE4094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2A93E54-029D-4884-8376-10B09A236EB6}" type="datetimeFigureOut">
              <a:rPr lang="en-US" smtClean="0"/>
              <a:t>1/21/2026</a:t>
            </a:fld>
            <a:endParaRPr lang="en-US"/>
          </a:p>
        </p:txBody>
      </p:sp>
      <p:sp>
        <p:nvSpPr>
          <p:cNvPr id="5" name="Footer Placeholder 4">
            <a:extLst>
              <a:ext uri="{FF2B5EF4-FFF2-40B4-BE49-F238E27FC236}">
                <a16:creationId xmlns:a16="http://schemas.microsoft.com/office/drawing/2014/main" id="{7BC6D4C6-63B9-DF15-0E21-5898C009F618}"/>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DDB2390-91D5-EE17-AA41-9099EEA02E9F}"/>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9ED415-A5BA-456C-8F23-24060F7C92D9}" type="slidenum">
              <a:rPr lang="en-US" smtClean="0"/>
              <a:t>‹#›</a:t>
            </a:fld>
            <a:endParaRPr lang="en-US"/>
          </a:p>
        </p:txBody>
      </p:sp>
    </p:spTree>
    <p:extLst>
      <p:ext uri="{BB962C8B-B14F-4D97-AF65-F5344CB8AC3E}">
        <p14:creationId xmlns:p14="http://schemas.microsoft.com/office/powerpoint/2010/main" val="355736730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682625"/>
            <a:ext cx="8305800" cy="1143000"/>
          </a:xfrm>
        </p:spPr>
        <p:txBody>
          <a:bodyPr>
            <a:normAutofit/>
          </a:bodyPr>
          <a:lstStyle/>
          <a:p>
            <a:pPr algn="ctr"/>
            <a:r>
              <a:rPr lang="en-US" sz="2800" b="1" dirty="0"/>
              <a:t>INTRODUCTION TO INDIAN KNOWLEDGE  SYSTEM</a:t>
            </a:r>
          </a:p>
        </p:txBody>
      </p:sp>
      <p:sp>
        <p:nvSpPr>
          <p:cNvPr id="3" name="Content Placeholder 2"/>
          <p:cNvSpPr>
            <a:spLocks noGrp="1"/>
          </p:cNvSpPr>
          <p:nvPr>
            <p:ph idx="1"/>
          </p:nvPr>
        </p:nvSpPr>
        <p:spPr/>
        <p:txBody>
          <a:bodyPr>
            <a:normAutofit/>
          </a:bodyPr>
          <a:lstStyle/>
          <a:p>
            <a:pPr algn="just"/>
            <a:r>
              <a:rPr lang="en-US" sz="2800" dirty="0">
                <a:latin typeface="+mj-lt"/>
              </a:rPr>
              <a:t>Indian knowledge refers to the knowledge, beliefs, and practices that have been passed down through generations in India. It includes a wide range of subjects, such as science, philosophy, art, and social norms. </a:t>
            </a:r>
          </a:p>
        </p:txBody>
      </p:sp>
      <p:sp>
        <p:nvSpPr>
          <p:cNvPr id="4" name="Date Placeholder 3">
            <a:extLst>
              <a:ext uri="{FF2B5EF4-FFF2-40B4-BE49-F238E27FC236}">
                <a16:creationId xmlns:a16="http://schemas.microsoft.com/office/drawing/2014/main" id="{5D11A1D6-B081-543F-A037-1A04DE33741D}"/>
              </a:ext>
            </a:extLst>
          </p:cNvPr>
          <p:cNvSpPr>
            <a:spLocks noGrp="1"/>
          </p:cNvSpPr>
          <p:nvPr>
            <p:ph type="dt" sz="half" idx="10"/>
          </p:nvPr>
        </p:nvSpPr>
        <p:spPr/>
        <p:txBody>
          <a:bodyPr/>
          <a:lstStyle/>
          <a:p>
            <a:fld id="{FF35CB18-1F38-41FD-8A21-6A90CC2C377C}" type="datetime1">
              <a:rPr lang="en-US" smtClean="0"/>
              <a:t>1/21/2026</a:t>
            </a:fld>
            <a:endParaRPr lang="en-US"/>
          </a:p>
        </p:txBody>
      </p:sp>
      <p:sp>
        <p:nvSpPr>
          <p:cNvPr id="5" name="Footer Placeholder 4">
            <a:extLst>
              <a:ext uri="{FF2B5EF4-FFF2-40B4-BE49-F238E27FC236}">
                <a16:creationId xmlns:a16="http://schemas.microsoft.com/office/drawing/2014/main" id="{4387A4DE-54BE-72B6-8C09-E387E55FBA5A}"/>
              </a:ext>
            </a:extLst>
          </p:cNvPr>
          <p:cNvSpPr>
            <a:spLocks noGrp="1"/>
          </p:cNvSpPr>
          <p:nvPr>
            <p:ph type="ftr" sz="quarter" idx="11"/>
          </p:nvPr>
        </p:nvSpPr>
        <p:spPr>
          <a:xfrm>
            <a:off x="2577936" y="6535497"/>
            <a:ext cx="3988127" cy="365125"/>
          </a:xfrm>
        </p:spPr>
        <p:txBody>
          <a:bodyPr/>
          <a:lstStyle/>
          <a:p>
            <a:r>
              <a:rPr lang="en-US" dirty="0"/>
              <a:t>Department of Computer Science and Engineering</a:t>
            </a:r>
          </a:p>
        </p:txBody>
      </p:sp>
      <p:sp>
        <p:nvSpPr>
          <p:cNvPr id="6" name="Slide Number Placeholder 5">
            <a:extLst>
              <a:ext uri="{FF2B5EF4-FFF2-40B4-BE49-F238E27FC236}">
                <a16:creationId xmlns:a16="http://schemas.microsoft.com/office/drawing/2014/main" id="{1FF2223A-7ECC-DA3F-8663-29975F78E794}"/>
              </a:ext>
            </a:extLst>
          </p:cNvPr>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1111044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0068"/>
            <a:ext cx="8229600" cy="5943600"/>
          </a:xfrm>
        </p:spPr>
        <p:txBody>
          <a:bodyPr>
            <a:normAutofit/>
          </a:bodyPr>
          <a:lstStyle/>
          <a:p>
            <a:pPr marL="0" indent="0" algn="just">
              <a:buNone/>
            </a:pPr>
            <a:r>
              <a:rPr lang="en-US" sz="2400" dirty="0">
                <a:latin typeface="+mj-lt"/>
              </a:rPr>
              <a:t>  </a:t>
            </a:r>
            <a:r>
              <a:rPr lang="en-US" sz="4400" b="1" dirty="0">
                <a:latin typeface="+mj-lt"/>
              </a:rPr>
              <a:t>Examples</a:t>
            </a:r>
          </a:p>
          <a:p>
            <a:pPr algn="just"/>
            <a:r>
              <a:rPr lang="en-US" sz="2400" b="1" dirty="0">
                <a:latin typeface="+mj-lt"/>
              </a:rPr>
              <a:t>Traditional knowledge</a:t>
            </a:r>
            <a:endParaRPr lang="en-US" sz="2400" dirty="0">
              <a:latin typeface="+mj-lt"/>
            </a:endParaRPr>
          </a:p>
          <a:p>
            <a:pPr marL="0" indent="0" algn="just" fontAlgn="ctr">
              <a:buNone/>
            </a:pPr>
            <a:r>
              <a:rPr lang="en-US" sz="2400" dirty="0">
                <a:latin typeface="+mj-lt"/>
              </a:rPr>
              <a:t>   Includes knowledge of traditional medicine, botany, and agricultural practices </a:t>
            </a:r>
          </a:p>
          <a:p>
            <a:pPr algn="just"/>
            <a:r>
              <a:rPr lang="en-US" sz="2400" b="1" dirty="0">
                <a:latin typeface="+mj-lt"/>
              </a:rPr>
              <a:t>Indigenous knowledge</a:t>
            </a:r>
            <a:endParaRPr lang="en-US" sz="2400" dirty="0">
              <a:latin typeface="+mj-lt"/>
            </a:endParaRPr>
          </a:p>
          <a:p>
            <a:pPr marL="0" indent="0" algn="just">
              <a:buNone/>
            </a:pPr>
            <a:r>
              <a:rPr lang="en-US" sz="2400" dirty="0">
                <a:latin typeface="+mj-lt"/>
              </a:rPr>
              <a:t>      Includes knowledge of cultural issues, sustainable development, and problem-solving strategies </a:t>
            </a:r>
          </a:p>
          <a:p>
            <a:pPr algn="just"/>
            <a:endParaRPr lang="en-US" sz="2400" dirty="0">
              <a:latin typeface="+mj-lt"/>
            </a:endParaRPr>
          </a:p>
        </p:txBody>
      </p:sp>
      <p:sp>
        <p:nvSpPr>
          <p:cNvPr id="2" name="Date Placeholder 1">
            <a:extLst>
              <a:ext uri="{FF2B5EF4-FFF2-40B4-BE49-F238E27FC236}">
                <a16:creationId xmlns:a16="http://schemas.microsoft.com/office/drawing/2014/main" id="{06DF45BE-0E30-3EC6-8B31-1B27CB09C3D0}"/>
              </a:ext>
            </a:extLst>
          </p:cNvPr>
          <p:cNvSpPr>
            <a:spLocks noGrp="1"/>
          </p:cNvSpPr>
          <p:nvPr>
            <p:ph type="dt" sz="half" idx="10"/>
          </p:nvPr>
        </p:nvSpPr>
        <p:spPr/>
        <p:txBody>
          <a:bodyPr/>
          <a:lstStyle/>
          <a:p>
            <a:fld id="{0F63F68A-9B96-4715-BD6C-06B5D02B49BC}" type="datetime1">
              <a:rPr lang="en-US" smtClean="0"/>
              <a:t>1/21/2026</a:t>
            </a:fld>
            <a:endParaRPr lang="en-US"/>
          </a:p>
        </p:txBody>
      </p:sp>
      <p:sp>
        <p:nvSpPr>
          <p:cNvPr id="4" name="Footer Placeholder 3">
            <a:extLst>
              <a:ext uri="{FF2B5EF4-FFF2-40B4-BE49-F238E27FC236}">
                <a16:creationId xmlns:a16="http://schemas.microsoft.com/office/drawing/2014/main" id="{74C42E12-EE69-D45A-BE81-6BB657D29A42}"/>
              </a:ext>
            </a:extLst>
          </p:cNvPr>
          <p:cNvSpPr>
            <a:spLocks noGrp="1"/>
          </p:cNvSpPr>
          <p:nvPr>
            <p:ph type="ftr" sz="quarter" idx="11"/>
          </p:nvPr>
        </p:nvSpPr>
        <p:spPr>
          <a:xfrm>
            <a:off x="3028950" y="6533267"/>
            <a:ext cx="39052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B24BBF4F-C7B6-56AE-FC32-B7662FD58F93}"/>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25088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65" y="914400"/>
            <a:ext cx="8229600" cy="6096000"/>
          </a:xfrm>
        </p:spPr>
        <p:txBody>
          <a:bodyPr>
            <a:normAutofit/>
          </a:bodyPr>
          <a:lstStyle/>
          <a:p>
            <a:pPr algn="just" fontAlgn="ctr"/>
            <a:r>
              <a:rPr lang="en-US" sz="2400" b="1" dirty="0">
                <a:latin typeface="+mj-lt"/>
              </a:rPr>
              <a:t>Importance</a:t>
            </a:r>
            <a:r>
              <a:rPr lang="en-US" sz="2400" dirty="0">
                <a:latin typeface="+mj-lt"/>
              </a:rPr>
              <a:t> </a:t>
            </a:r>
          </a:p>
          <a:p>
            <a:pPr algn="just">
              <a:buFont typeface="Wingdings" pitchFamily="2" charset="2"/>
              <a:buChar char="ü"/>
            </a:pPr>
            <a:r>
              <a:rPr lang="en-US" sz="2400" b="1" dirty="0">
                <a:latin typeface="+mj-lt"/>
              </a:rPr>
              <a:t> Traditional knowledge</a:t>
            </a:r>
            <a:endParaRPr lang="en-US" sz="2400" dirty="0">
              <a:latin typeface="+mj-lt"/>
            </a:endParaRPr>
          </a:p>
          <a:p>
            <a:pPr marL="0" indent="0" algn="just">
              <a:buNone/>
            </a:pPr>
            <a:r>
              <a:rPr lang="en-US" sz="2400" dirty="0">
                <a:latin typeface="+mj-lt"/>
              </a:rPr>
              <a:t>    Important for protecting the livelihoods of indigenous people, and for its health benefits</a:t>
            </a:r>
          </a:p>
          <a:p>
            <a:pPr algn="just">
              <a:buFont typeface="Wingdings" pitchFamily="2" charset="2"/>
              <a:buChar char="ü"/>
            </a:pPr>
            <a:r>
              <a:rPr lang="en-US" sz="2400" b="1" dirty="0">
                <a:latin typeface="+mj-lt"/>
              </a:rPr>
              <a:t>Indigenous knowledge</a:t>
            </a:r>
            <a:endParaRPr lang="en-US" sz="2400" dirty="0">
              <a:latin typeface="+mj-lt"/>
            </a:endParaRPr>
          </a:p>
          <a:p>
            <a:pPr algn="just"/>
            <a:r>
              <a:rPr lang="en-US" sz="2400" dirty="0">
                <a:latin typeface="+mj-lt"/>
              </a:rPr>
              <a:t>Important for providing problem-solving strategies for local communities, especially the poor</a:t>
            </a:r>
          </a:p>
          <a:p>
            <a:pPr marL="0" indent="0" algn="just" fontAlgn="ctr">
              <a:buNone/>
            </a:pPr>
            <a:r>
              <a:rPr lang="en-US" sz="2400" dirty="0">
                <a:latin typeface="+mj-lt"/>
              </a:rPr>
              <a:t>    </a:t>
            </a:r>
            <a:r>
              <a:rPr lang="en-US" sz="2400" b="1" dirty="0">
                <a:latin typeface="+mj-lt"/>
              </a:rPr>
              <a:t>Application </a:t>
            </a:r>
          </a:p>
          <a:p>
            <a:pPr algn="just">
              <a:buFont typeface="Wingdings" pitchFamily="2" charset="2"/>
              <a:buChar char="ü"/>
            </a:pPr>
            <a:r>
              <a:rPr lang="en-US" sz="2400" b="1" dirty="0">
                <a:latin typeface="+mj-lt"/>
              </a:rPr>
              <a:t>Traditional knowledge</a:t>
            </a:r>
            <a:endParaRPr lang="en-US" sz="2400" dirty="0">
              <a:latin typeface="+mj-lt"/>
            </a:endParaRPr>
          </a:p>
          <a:p>
            <a:pPr marL="0" indent="0" algn="just">
              <a:buNone/>
            </a:pPr>
            <a:r>
              <a:rPr lang="en-US" sz="2400" dirty="0">
                <a:latin typeface="+mj-lt"/>
              </a:rPr>
              <a:t>    Can be used in scientific, conservation, and sustainable development efforts</a:t>
            </a:r>
          </a:p>
          <a:p>
            <a:pPr algn="just">
              <a:buFont typeface="Wingdings" pitchFamily="2" charset="2"/>
              <a:buChar char="ü"/>
            </a:pPr>
            <a:r>
              <a:rPr lang="en-US" sz="2400" b="1" dirty="0">
                <a:latin typeface="+mj-lt"/>
              </a:rPr>
              <a:t>Indigenous knowledge</a:t>
            </a:r>
            <a:endParaRPr lang="en-US" sz="2400" dirty="0">
              <a:latin typeface="+mj-lt"/>
            </a:endParaRPr>
          </a:p>
          <a:p>
            <a:pPr marL="0" indent="0" algn="just">
              <a:buNone/>
            </a:pPr>
            <a:r>
              <a:rPr lang="en-US" sz="2400" dirty="0">
                <a:latin typeface="+mj-lt"/>
              </a:rPr>
              <a:t>     Can be used to fill knowledge gaps in Western systems, and to update education policies</a:t>
            </a:r>
          </a:p>
          <a:p>
            <a:pPr algn="just"/>
            <a:endParaRPr lang="en-US" sz="2400" dirty="0">
              <a:latin typeface="+mj-lt"/>
            </a:endParaRPr>
          </a:p>
        </p:txBody>
      </p:sp>
      <p:sp>
        <p:nvSpPr>
          <p:cNvPr id="2" name="Date Placeholder 1">
            <a:extLst>
              <a:ext uri="{FF2B5EF4-FFF2-40B4-BE49-F238E27FC236}">
                <a16:creationId xmlns:a16="http://schemas.microsoft.com/office/drawing/2014/main" id="{A5168F0E-FA14-F04E-BA42-89765480EFEC}"/>
              </a:ext>
            </a:extLst>
          </p:cNvPr>
          <p:cNvSpPr>
            <a:spLocks noGrp="1"/>
          </p:cNvSpPr>
          <p:nvPr>
            <p:ph type="dt" sz="half" idx="10"/>
          </p:nvPr>
        </p:nvSpPr>
        <p:spPr/>
        <p:txBody>
          <a:bodyPr/>
          <a:lstStyle/>
          <a:p>
            <a:fld id="{9189EA27-E148-40E5-A256-FAF840E67E2A}" type="datetime1">
              <a:rPr lang="en-US" smtClean="0"/>
              <a:t>1/21/2026</a:t>
            </a:fld>
            <a:endParaRPr lang="en-US"/>
          </a:p>
        </p:txBody>
      </p:sp>
      <p:sp>
        <p:nvSpPr>
          <p:cNvPr id="4" name="Footer Placeholder 3">
            <a:extLst>
              <a:ext uri="{FF2B5EF4-FFF2-40B4-BE49-F238E27FC236}">
                <a16:creationId xmlns:a16="http://schemas.microsoft.com/office/drawing/2014/main" id="{B47A17C7-473D-9268-5E5E-6373450F7852}"/>
              </a:ext>
            </a:extLst>
          </p:cNvPr>
          <p:cNvSpPr>
            <a:spLocks noGrp="1"/>
          </p:cNvSpPr>
          <p:nvPr>
            <p:ph type="ftr" sz="quarter" idx="11"/>
          </p:nvPr>
        </p:nvSpPr>
        <p:spPr>
          <a:xfrm>
            <a:off x="3028950" y="6533267"/>
            <a:ext cx="36766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F731E5F7-812B-3EDE-83A1-F46C5EF0D346}"/>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025418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1038831"/>
            <a:ext cx="8229600" cy="5867400"/>
          </a:xfrm>
        </p:spPr>
        <p:txBody>
          <a:bodyPr>
            <a:normAutofit/>
          </a:bodyPr>
          <a:lstStyle/>
          <a:p>
            <a:pPr marL="0" indent="0">
              <a:buNone/>
            </a:pPr>
            <a:r>
              <a:rPr lang="en-US" sz="2800" dirty="0">
                <a:latin typeface="+mj-lt"/>
              </a:rPr>
              <a:t>   </a:t>
            </a:r>
            <a:r>
              <a:rPr lang="en-US" sz="2800" b="1" u="sng" dirty="0">
                <a:latin typeface="+mj-lt"/>
              </a:rPr>
              <a:t>Traditional Knowledge </a:t>
            </a:r>
            <a:r>
              <a:rPr lang="en-US" sz="2800" b="1" u="sng" dirty="0" err="1">
                <a:latin typeface="+mj-lt"/>
              </a:rPr>
              <a:t>Vs</a:t>
            </a:r>
            <a:r>
              <a:rPr lang="en-US" sz="2800" b="1" u="sng" dirty="0">
                <a:latin typeface="+mj-lt"/>
              </a:rPr>
              <a:t> Western Knowledge</a:t>
            </a:r>
          </a:p>
          <a:p>
            <a:pPr marL="0" indent="0" algn="just">
              <a:buNone/>
            </a:pPr>
            <a:r>
              <a:rPr lang="en-US" sz="2800" dirty="0">
                <a:latin typeface="+mj-lt"/>
              </a:rPr>
              <a:t>    Western science is objective and quantitative as opposed to traditional knowledge, which is mainly subjective and qualitative. Western science is based on an academic and literate transmission, while traditional knowledge is often passed on orally from one generation to the next by the elders</a:t>
            </a:r>
          </a:p>
        </p:txBody>
      </p:sp>
      <p:sp>
        <p:nvSpPr>
          <p:cNvPr id="2" name="Date Placeholder 1">
            <a:extLst>
              <a:ext uri="{FF2B5EF4-FFF2-40B4-BE49-F238E27FC236}">
                <a16:creationId xmlns:a16="http://schemas.microsoft.com/office/drawing/2014/main" id="{279BF44D-6BF5-AC4D-7F03-5F692394AB48}"/>
              </a:ext>
            </a:extLst>
          </p:cNvPr>
          <p:cNvSpPr>
            <a:spLocks noGrp="1"/>
          </p:cNvSpPr>
          <p:nvPr>
            <p:ph type="dt" sz="half" idx="10"/>
          </p:nvPr>
        </p:nvSpPr>
        <p:spPr/>
        <p:txBody>
          <a:bodyPr/>
          <a:lstStyle/>
          <a:p>
            <a:fld id="{7E506323-A100-4362-941B-8F523E206B7D}" type="datetime1">
              <a:rPr lang="en-US" smtClean="0"/>
              <a:t>1/21/2026</a:t>
            </a:fld>
            <a:endParaRPr lang="en-US"/>
          </a:p>
        </p:txBody>
      </p:sp>
      <p:sp>
        <p:nvSpPr>
          <p:cNvPr id="4" name="Footer Placeholder 3">
            <a:extLst>
              <a:ext uri="{FF2B5EF4-FFF2-40B4-BE49-F238E27FC236}">
                <a16:creationId xmlns:a16="http://schemas.microsoft.com/office/drawing/2014/main" id="{8BF80E9C-92CE-DFB9-F88F-1964EA0DF889}"/>
              </a:ext>
            </a:extLst>
          </p:cNvPr>
          <p:cNvSpPr>
            <a:spLocks noGrp="1"/>
          </p:cNvSpPr>
          <p:nvPr>
            <p:ph type="ftr" sz="quarter" idx="11"/>
          </p:nvPr>
        </p:nvSpPr>
        <p:spPr>
          <a:xfrm>
            <a:off x="3028950" y="6533267"/>
            <a:ext cx="36766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DBB21E42-0051-E189-BFD4-4CCD94D73452}"/>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134338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72229"/>
            <a:ext cx="8458200" cy="5943600"/>
          </a:xfrm>
        </p:spPr>
        <p:txBody>
          <a:bodyPr>
            <a:normAutofit fontScale="92500" lnSpcReduction="20000"/>
          </a:bodyPr>
          <a:lstStyle/>
          <a:p>
            <a:pPr marL="0" indent="0" algn="just" fontAlgn="ctr">
              <a:buNone/>
            </a:pPr>
            <a:r>
              <a:rPr lang="en-US" sz="1800" dirty="0">
                <a:latin typeface="+mj-lt"/>
              </a:rPr>
              <a:t> </a:t>
            </a:r>
            <a:r>
              <a:rPr lang="en-US" sz="1800" b="1" dirty="0">
                <a:latin typeface="+mj-lt"/>
              </a:rPr>
              <a:t>Values</a:t>
            </a:r>
            <a:endParaRPr lang="en-US" sz="1800" dirty="0">
              <a:latin typeface="+mj-lt"/>
            </a:endParaRPr>
          </a:p>
          <a:p>
            <a:pPr algn="just"/>
            <a:r>
              <a:rPr lang="en-US" sz="1800" dirty="0">
                <a:latin typeface="+mj-lt"/>
              </a:rPr>
              <a:t>Traditional cultures may value family, community, and collectivism, while Western cultures may value individualism, personal freedoms, and equality.</a:t>
            </a:r>
          </a:p>
          <a:p>
            <a:pPr algn="just"/>
            <a:r>
              <a:rPr lang="en-US" sz="1800" b="1" dirty="0">
                <a:latin typeface="+mj-lt"/>
              </a:rPr>
              <a:t>Social interactions</a:t>
            </a:r>
            <a:endParaRPr lang="en-US" sz="1800" dirty="0">
              <a:latin typeface="+mj-lt"/>
            </a:endParaRPr>
          </a:p>
          <a:p>
            <a:pPr marL="0" indent="0" algn="just">
              <a:buNone/>
            </a:pPr>
            <a:r>
              <a:rPr lang="en-US" sz="1800" dirty="0">
                <a:latin typeface="+mj-lt"/>
              </a:rPr>
              <a:t>       Traditional cultures may have more complex social hierarchies and   </a:t>
            </a:r>
          </a:p>
          <a:p>
            <a:pPr marL="0" indent="0" algn="just">
              <a:buNone/>
            </a:pPr>
            <a:r>
              <a:rPr lang="en-US" sz="1800" dirty="0">
                <a:latin typeface="+mj-lt"/>
              </a:rPr>
              <a:t>       formalities, while Western cultures may be more informal.</a:t>
            </a:r>
          </a:p>
          <a:p>
            <a:pPr algn="just"/>
            <a:r>
              <a:rPr lang="en-US" sz="1800" b="1" dirty="0">
                <a:latin typeface="+mj-lt"/>
              </a:rPr>
              <a:t>Religion</a:t>
            </a:r>
            <a:endParaRPr lang="en-US" sz="1800" dirty="0">
              <a:latin typeface="+mj-lt"/>
            </a:endParaRPr>
          </a:p>
          <a:p>
            <a:pPr marL="0" indent="0" algn="just">
              <a:buNone/>
            </a:pPr>
            <a:r>
              <a:rPr lang="en-US" sz="1800" dirty="0">
                <a:latin typeface="+mj-lt"/>
              </a:rPr>
              <a:t>     Traditional cultures may place a central role on spirituality and religion, while  </a:t>
            </a:r>
          </a:p>
          <a:p>
            <a:pPr marL="0" indent="0" algn="just">
              <a:buNone/>
            </a:pPr>
            <a:r>
              <a:rPr lang="en-US" sz="1800" dirty="0">
                <a:latin typeface="+mj-lt"/>
              </a:rPr>
              <a:t>     Western cultures may be more secular.</a:t>
            </a:r>
          </a:p>
          <a:p>
            <a:pPr marL="0" indent="0" algn="just" fontAlgn="ctr">
              <a:buNone/>
            </a:pPr>
            <a:r>
              <a:rPr lang="en-US" sz="1800" dirty="0">
                <a:latin typeface="+mj-lt"/>
              </a:rPr>
              <a:t> </a:t>
            </a:r>
          </a:p>
          <a:p>
            <a:pPr algn="just"/>
            <a:r>
              <a:rPr lang="en-US" sz="1800" b="1" dirty="0">
                <a:latin typeface="+mj-lt"/>
              </a:rPr>
              <a:t>Transmission</a:t>
            </a:r>
            <a:endParaRPr lang="en-US" sz="1800" dirty="0">
              <a:latin typeface="+mj-lt"/>
            </a:endParaRPr>
          </a:p>
          <a:p>
            <a:pPr marL="0" indent="0" algn="just">
              <a:buNone/>
            </a:pPr>
            <a:r>
              <a:rPr lang="en-US" sz="1800" dirty="0">
                <a:latin typeface="+mj-lt"/>
              </a:rPr>
              <a:t>    Traditional knowledge may be passed down orally from one generation to the   </a:t>
            </a:r>
          </a:p>
          <a:p>
            <a:pPr marL="0" indent="0" algn="just">
              <a:buNone/>
            </a:pPr>
            <a:r>
              <a:rPr lang="en-US" sz="1800" dirty="0">
                <a:latin typeface="+mj-lt"/>
              </a:rPr>
              <a:t>      next, while Western knowledge may be based on academic and literate   </a:t>
            </a:r>
          </a:p>
          <a:p>
            <a:pPr marL="0" indent="0" algn="just">
              <a:buNone/>
            </a:pPr>
            <a:r>
              <a:rPr lang="en-US" sz="1800" dirty="0">
                <a:latin typeface="+mj-lt"/>
              </a:rPr>
              <a:t>     transmission.</a:t>
            </a:r>
          </a:p>
          <a:p>
            <a:pPr algn="just"/>
            <a:r>
              <a:rPr lang="en-US" sz="1800" b="1" dirty="0">
                <a:latin typeface="+mj-lt"/>
              </a:rPr>
              <a:t>Objectivity</a:t>
            </a:r>
            <a:endParaRPr lang="en-US" sz="1800" dirty="0">
              <a:latin typeface="+mj-lt"/>
            </a:endParaRPr>
          </a:p>
          <a:p>
            <a:pPr algn="just"/>
            <a:r>
              <a:rPr lang="en-US" sz="1800" dirty="0">
                <a:latin typeface="+mj-lt"/>
              </a:rPr>
              <a:t>Western science may be more objective and quantitative, while traditional knowledge may be more subjective and qualitative.</a:t>
            </a:r>
          </a:p>
          <a:p>
            <a:pPr algn="just"/>
            <a:r>
              <a:rPr lang="en-US" sz="1800" dirty="0">
                <a:latin typeface="+mj-lt"/>
              </a:rPr>
              <a:t>Clothing:</a:t>
            </a:r>
          </a:p>
          <a:p>
            <a:pPr algn="just" fontAlgn="ctr"/>
            <a:r>
              <a:rPr lang="en-US" sz="1800" b="1" dirty="0">
                <a:latin typeface="+mj-lt"/>
              </a:rPr>
              <a:t>Traditional wear</a:t>
            </a:r>
            <a:r>
              <a:rPr lang="en-US" sz="1800" dirty="0">
                <a:latin typeface="+mj-lt"/>
              </a:rPr>
              <a:t>: Traditional wear may include </a:t>
            </a:r>
            <a:r>
              <a:rPr lang="en-US" sz="1800" dirty="0" err="1">
                <a:latin typeface="+mj-lt"/>
              </a:rPr>
              <a:t>lehengas</a:t>
            </a:r>
            <a:r>
              <a:rPr lang="en-US" sz="1800" dirty="0">
                <a:latin typeface="+mj-lt"/>
              </a:rPr>
              <a:t> and </a:t>
            </a:r>
            <a:r>
              <a:rPr lang="en-US" sz="1800" dirty="0" err="1">
                <a:latin typeface="+mj-lt"/>
              </a:rPr>
              <a:t>salwar-kameez</a:t>
            </a:r>
            <a:r>
              <a:rPr lang="en-US" sz="1800" dirty="0">
                <a:latin typeface="+mj-lt"/>
              </a:rPr>
              <a:t>. </a:t>
            </a:r>
          </a:p>
          <a:p>
            <a:pPr algn="just"/>
            <a:r>
              <a:rPr lang="en-US" sz="1800" b="1" dirty="0">
                <a:latin typeface="+mj-lt"/>
              </a:rPr>
              <a:t>Western wear</a:t>
            </a:r>
            <a:r>
              <a:rPr lang="en-US" sz="1800" dirty="0">
                <a:latin typeface="+mj-lt"/>
              </a:rPr>
              <a:t>: Western wear may include cowboy hats, blue jeans, leather belts, and cowboy boots. </a:t>
            </a:r>
          </a:p>
          <a:p>
            <a:pPr algn="just"/>
            <a:endParaRPr lang="en-US" sz="1800" dirty="0">
              <a:latin typeface="+mj-lt"/>
            </a:endParaRPr>
          </a:p>
        </p:txBody>
      </p:sp>
      <p:sp>
        <p:nvSpPr>
          <p:cNvPr id="2" name="Date Placeholder 1">
            <a:extLst>
              <a:ext uri="{FF2B5EF4-FFF2-40B4-BE49-F238E27FC236}">
                <a16:creationId xmlns:a16="http://schemas.microsoft.com/office/drawing/2014/main" id="{FC29E8B1-D715-E88B-C7F1-ECE9A12DCF55}"/>
              </a:ext>
            </a:extLst>
          </p:cNvPr>
          <p:cNvSpPr>
            <a:spLocks noGrp="1"/>
          </p:cNvSpPr>
          <p:nvPr>
            <p:ph type="dt" sz="half" idx="10"/>
          </p:nvPr>
        </p:nvSpPr>
        <p:spPr/>
        <p:txBody>
          <a:bodyPr/>
          <a:lstStyle/>
          <a:p>
            <a:fld id="{4F35378B-6BEA-4F0A-B659-E9B513CA6487}" type="datetime1">
              <a:rPr lang="en-US" smtClean="0"/>
              <a:t>1/21/2026</a:t>
            </a:fld>
            <a:endParaRPr lang="en-US"/>
          </a:p>
        </p:txBody>
      </p:sp>
      <p:sp>
        <p:nvSpPr>
          <p:cNvPr id="4" name="Footer Placeholder 3">
            <a:extLst>
              <a:ext uri="{FF2B5EF4-FFF2-40B4-BE49-F238E27FC236}">
                <a16:creationId xmlns:a16="http://schemas.microsoft.com/office/drawing/2014/main" id="{B817E093-ABB3-6E13-5081-9C27601D7427}"/>
              </a:ext>
            </a:extLst>
          </p:cNvPr>
          <p:cNvSpPr>
            <a:spLocks noGrp="1"/>
          </p:cNvSpPr>
          <p:nvPr>
            <p:ph type="ftr" sz="quarter" idx="11"/>
          </p:nvPr>
        </p:nvSpPr>
        <p:spPr>
          <a:xfrm>
            <a:off x="3028950" y="6533267"/>
            <a:ext cx="35242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92880042-47A9-EE1B-9E45-4D40B5423E41}"/>
              </a:ext>
            </a:extLst>
          </p:cNvPr>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370204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50" y="1024881"/>
            <a:ext cx="8229600" cy="5715000"/>
          </a:xfrm>
        </p:spPr>
        <p:txBody>
          <a:bodyPr>
            <a:normAutofit/>
          </a:bodyPr>
          <a:lstStyle/>
          <a:p>
            <a:pPr>
              <a:buFont typeface="Wingdings" pitchFamily="2" charset="2"/>
              <a:buChar char="q"/>
            </a:pPr>
            <a:r>
              <a:rPr lang="en-US" sz="2400" b="1" dirty="0">
                <a:solidFill>
                  <a:srgbClr val="001D35"/>
                </a:solidFill>
                <a:latin typeface="+mj-lt"/>
              </a:rPr>
              <a:t> Local ecological knowledge:</a:t>
            </a:r>
            <a:endParaRPr lang="en-US" sz="2400" dirty="0">
              <a:solidFill>
                <a:srgbClr val="001D35"/>
              </a:solidFill>
              <a:latin typeface="+mj-lt"/>
            </a:endParaRPr>
          </a:p>
          <a:p>
            <a:pPr marL="0" indent="0" algn="just">
              <a:buNone/>
            </a:pPr>
            <a:r>
              <a:rPr lang="en-US" sz="2400" dirty="0">
                <a:latin typeface="+mj-lt"/>
              </a:rPr>
              <a:t>   Traditional knowledge often includes deep understanding of local ecosystems, including plant and animal life, weather patterns, and land management practices</a:t>
            </a:r>
          </a:p>
          <a:p>
            <a:pPr marL="0" indent="0" algn="just">
              <a:buNone/>
            </a:pPr>
            <a:endParaRPr lang="en-US" sz="2400" dirty="0">
              <a:latin typeface="+mj-lt"/>
            </a:endParaRPr>
          </a:p>
          <a:p>
            <a:pPr>
              <a:buFont typeface="Wingdings" pitchFamily="2" charset="2"/>
              <a:buChar char="q"/>
            </a:pPr>
            <a:r>
              <a:rPr lang="en-US" sz="2400" b="1" dirty="0">
                <a:solidFill>
                  <a:srgbClr val="001D35"/>
                </a:solidFill>
                <a:latin typeface="+mj-lt"/>
              </a:rPr>
              <a:t> Cultural identity:</a:t>
            </a:r>
            <a:endParaRPr lang="en-US" sz="2400" dirty="0">
              <a:solidFill>
                <a:srgbClr val="001D35"/>
              </a:solidFill>
              <a:latin typeface="+mj-lt"/>
            </a:endParaRPr>
          </a:p>
          <a:p>
            <a:pPr marL="0" indent="0" algn="just">
              <a:buNone/>
            </a:pPr>
            <a:r>
              <a:rPr lang="en-US" sz="2400" dirty="0">
                <a:solidFill>
                  <a:srgbClr val="001D35"/>
                </a:solidFill>
                <a:latin typeface="+mj-lt"/>
              </a:rPr>
              <a:t>  Studying traditional knowledge is crucial for understanding and preserving cultural heritage and identity of communities. </a:t>
            </a:r>
          </a:p>
          <a:p>
            <a:pPr marL="0" indent="0">
              <a:buNone/>
            </a:pPr>
            <a:endParaRPr lang="en-US" sz="2400" dirty="0">
              <a:latin typeface="+mj-lt"/>
            </a:endParaRPr>
          </a:p>
        </p:txBody>
      </p:sp>
      <p:sp>
        <p:nvSpPr>
          <p:cNvPr id="2" name="Date Placeholder 1">
            <a:extLst>
              <a:ext uri="{FF2B5EF4-FFF2-40B4-BE49-F238E27FC236}">
                <a16:creationId xmlns:a16="http://schemas.microsoft.com/office/drawing/2014/main" id="{0BDB80B9-BCF9-7549-9732-4F46431CCD12}"/>
              </a:ext>
            </a:extLst>
          </p:cNvPr>
          <p:cNvSpPr>
            <a:spLocks noGrp="1"/>
          </p:cNvSpPr>
          <p:nvPr>
            <p:ph type="dt" sz="half" idx="10"/>
          </p:nvPr>
        </p:nvSpPr>
        <p:spPr/>
        <p:txBody>
          <a:bodyPr/>
          <a:lstStyle/>
          <a:p>
            <a:fld id="{90E54B4D-4EE1-471E-B62E-9AF9E913C69D}" type="datetime1">
              <a:rPr lang="en-US" smtClean="0"/>
              <a:t>1/21/2026</a:t>
            </a:fld>
            <a:endParaRPr lang="en-US"/>
          </a:p>
        </p:txBody>
      </p:sp>
      <p:sp>
        <p:nvSpPr>
          <p:cNvPr id="4" name="Footer Placeholder 3">
            <a:extLst>
              <a:ext uri="{FF2B5EF4-FFF2-40B4-BE49-F238E27FC236}">
                <a16:creationId xmlns:a16="http://schemas.microsoft.com/office/drawing/2014/main" id="{59FF6393-DA03-142A-981C-68D82FC12390}"/>
              </a:ext>
            </a:extLst>
          </p:cNvPr>
          <p:cNvSpPr>
            <a:spLocks noGrp="1"/>
          </p:cNvSpPr>
          <p:nvPr>
            <p:ph type="ftr" sz="quarter" idx="11"/>
          </p:nvPr>
        </p:nvSpPr>
        <p:spPr>
          <a:xfrm>
            <a:off x="3028950" y="6533267"/>
            <a:ext cx="3740085"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60A10E5F-15D6-4AB9-7D8E-CB84AFD6BA6A}"/>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094784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74552"/>
            <a:ext cx="7886700" cy="1325563"/>
          </a:xfrm>
        </p:spPr>
        <p:txBody>
          <a:bodyPr>
            <a:normAutofit/>
          </a:bodyPr>
          <a:lstStyle/>
          <a:p>
            <a:r>
              <a:rPr lang="en-US" sz="3200" dirty="0"/>
              <a:t>What is included in Indian knowledge?</a:t>
            </a:r>
          </a:p>
        </p:txBody>
      </p:sp>
      <p:sp>
        <p:nvSpPr>
          <p:cNvPr id="3" name="Content Placeholder 2"/>
          <p:cNvSpPr>
            <a:spLocks noGrp="1"/>
          </p:cNvSpPr>
          <p:nvPr>
            <p:ph idx="1"/>
          </p:nvPr>
        </p:nvSpPr>
        <p:spPr/>
        <p:txBody>
          <a:bodyPr/>
          <a:lstStyle/>
          <a:p>
            <a:r>
              <a:rPr lang="en-US" b="1" dirty="0">
                <a:latin typeface="+mj-lt"/>
              </a:rPr>
              <a:t>Vedic literature</a:t>
            </a:r>
            <a:r>
              <a:rPr lang="en-US" dirty="0">
                <a:latin typeface="+mj-lt"/>
              </a:rPr>
              <a:t>.</a:t>
            </a:r>
          </a:p>
          <a:p>
            <a:r>
              <a:rPr lang="en-US" b="1" dirty="0">
                <a:latin typeface="+mj-lt"/>
              </a:rPr>
              <a:t>Yoga.</a:t>
            </a:r>
          </a:p>
          <a:p>
            <a:r>
              <a:rPr lang="en-US" b="1" dirty="0">
                <a:latin typeface="+mj-lt"/>
              </a:rPr>
              <a:t>Ayurveda.</a:t>
            </a:r>
          </a:p>
          <a:p>
            <a:r>
              <a:rPr lang="en-US" b="1" dirty="0">
                <a:latin typeface="+mj-lt"/>
              </a:rPr>
              <a:t>Sanskrit.</a:t>
            </a:r>
          </a:p>
          <a:p>
            <a:r>
              <a:rPr lang="en-US" b="1" dirty="0">
                <a:latin typeface="+mj-lt"/>
              </a:rPr>
              <a:t>Indian languages.</a:t>
            </a:r>
          </a:p>
          <a:p>
            <a:r>
              <a:rPr lang="en-US" b="1" dirty="0">
                <a:latin typeface="+mj-lt"/>
              </a:rPr>
              <a:t>Indian art.</a:t>
            </a:r>
          </a:p>
          <a:p>
            <a:r>
              <a:rPr lang="en-US" b="1" dirty="0">
                <a:latin typeface="+mj-lt"/>
              </a:rPr>
              <a:t>Cultural and social practices.</a:t>
            </a:r>
            <a:endParaRPr lang="en-US" dirty="0">
              <a:latin typeface="+mj-lt"/>
            </a:endParaRPr>
          </a:p>
        </p:txBody>
      </p:sp>
      <p:sp>
        <p:nvSpPr>
          <p:cNvPr id="4" name="Date Placeholder 3">
            <a:extLst>
              <a:ext uri="{FF2B5EF4-FFF2-40B4-BE49-F238E27FC236}">
                <a16:creationId xmlns:a16="http://schemas.microsoft.com/office/drawing/2014/main" id="{9072CDD7-A077-CD2D-B032-C3EDD7B35046}"/>
              </a:ext>
            </a:extLst>
          </p:cNvPr>
          <p:cNvSpPr>
            <a:spLocks noGrp="1"/>
          </p:cNvSpPr>
          <p:nvPr>
            <p:ph type="dt" sz="half" idx="10"/>
          </p:nvPr>
        </p:nvSpPr>
        <p:spPr/>
        <p:txBody>
          <a:bodyPr/>
          <a:lstStyle/>
          <a:p>
            <a:fld id="{5C4DBBCF-2584-4459-9F37-A40CE9857828}" type="datetime1">
              <a:rPr lang="en-US" smtClean="0"/>
              <a:t>1/21/2026</a:t>
            </a:fld>
            <a:endParaRPr lang="en-US"/>
          </a:p>
        </p:txBody>
      </p:sp>
      <p:sp>
        <p:nvSpPr>
          <p:cNvPr id="5" name="Footer Placeholder 4">
            <a:extLst>
              <a:ext uri="{FF2B5EF4-FFF2-40B4-BE49-F238E27FC236}">
                <a16:creationId xmlns:a16="http://schemas.microsoft.com/office/drawing/2014/main" id="{CC4BD167-8C65-63D5-B10F-4581877549E4}"/>
              </a:ext>
            </a:extLst>
          </p:cNvPr>
          <p:cNvSpPr>
            <a:spLocks noGrp="1"/>
          </p:cNvSpPr>
          <p:nvPr>
            <p:ph type="ftr" sz="quarter" idx="11"/>
          </p:nvPr>
        </p:nvSpPr>
        <p:spPr>
          <a:xfrm>
            <a:off x="3028950" y="6533267"/>
            <a:ext cx="3740085" cy="365125"/>
          </a:xfrm>
        </p:spPr>
        <p:txBody>
          <a:bodyPr/>
          <a:lstStyle/>
          <a:p>
            <a:r>
              <a:rPr lang="en-US" dirty="0"/>
              <a:t>Department of Computer Science and Engineering</a:t>
            </a:r>
          </a:p>
        </p:txBody>
      </p:sp>
      <p:sp>
        <p:nvSpPr>
          <p:cNvPr id="6" name="Slide Number Placeholder 5">
            <a:extLst>
              <a:ext uri="{FF2B5EF4-FFF2-40B4-BE49-F238E27FC236}">
                <a16:creationId xmlns:a16="http://schemas.microsoft.com/office/drawing/2014/main" id="{85A22FCC-2BC3-84BA-B27D-BACE959ED22B}"/>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898462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229600" cy="6019800"/>
          </a:xfrm>
        </p:spPr>
        <p:txBody>
          <a:bodyPr>
            <a:normAutofit/>
          </a:bodyPr>
          <a:lstStyle/>
          <a:p>
            <a:pPr algn="just"/>
            <a:r>
              <a:rPr lang="en-US" sz="2400" b="1" dirty="0">
                <a:latin typeface="+mj-lt"/>
              </a:rPr>
              <a:t>Vedic literature</a:t>
            </a:r>
            <a:r>
              <a:rPr lang="en-US" sz="2400" dirty="0">
                <a:latin typeface="+mj-lt"/>
              </a:rPr>
              <a:t>: The Vedas, Upanishads, and </a:t>
            </a:r>
            <a:r>
              <a:rPr lang="en-US" sz="2400" dirty="0" err="1">
                <a:latin typeface="+mj-lt"/>
              </a:rPr>
              <a:t>Upvedas</a:t>
            </a:r>
            <a:r>
              <a:rPr lang="en-US" sz="2400" dirty="0">
                <a:latin typeface="+mj-lt"/>
              </a:rPr>
              <a:t> are the foundation of Indian knowledge. These texts cover a wide range of topics, including medicine, astronomy, mathematics, and philosophy. </a:t>
            </a:r>
          </a:p>
          <a:p>
            <a:pPr algn="just"/>
            <a:r>
              <a:rPr lang="en-US" sz="2400" b="1" dirty="0">
                <a:latin typeface="+mj-lt"/>
              </a:rPr>
              <a:t>Yoga</a:t>
            </a:r>
            <a:r>
              <a:rPr lang="en-US" sz="2400" dirty="0">
                <a:latin typeface="+mj-lt"/>
              </a:rPr>
              <a:t>: Yoga practices like </a:t>
            </a:r>
            <a:r>
              <a:rPr lang="en-US" sz="2400" dirty="0" err="1">
                <a:latin typeface="+mj-lt"/>
              </a:rPr>
              <a:t>asanas</a:t>
            </a:r>
            <a:r>
              <a:rPr lang="en-US" sz="2400" dirty="0">
                <a:latin typeface="+mj-lt"/>
              </a:rPr>
              <a:t> (postures), pranayama (breath control), and meditation can help reduce stress and improve well-being. </a:t>
            </a:r>
          </a:p>
          <a:p>
            <a:pPr algn="just"/>
            <a:r>
              <a:rPr lang="en-US" sz="2400" b="1" dirty="0">
                <a:latin typeface="+mj-lt"/>
              </a:rPr>
              <a:t>Ayurveda</a:t>
            </a:r>
            <a:r>
              <a:rPr lang="en-US" sz="2400" dirty="0">
                <a:latin typeface="+mj-lt"/>
              </a:rPr>
              <a:t>: Ayurveda is a system of medicine that is part of the Indian knowledge system. </a:t>
            </a:r>
          </a:p>
          <a:p>
            <a:pPr algn="just"/>
            <a:r>
              <a:rPr lang="en-US" sz="2400" b="1" dirty="0">
                <a:latin typeface="+mj-lt"/>
              </a:rPr>
              <a:t>Sanskrit</a:t>
            </a:r>
            <a:r>
              <a:rPr lang="en-US" sz="2400" dirty="0">
                <a:latin typeface="+mj-lt"/>
              </a:rPr>
              <a:t>: Sanskrit is a language that is part of the Indian knowledge system. </a:t>
            </a:r>
          </a:p>
          <a:p>
            <a:pPr algn="just"/>
            <a:r>
              <a:rPr lang="en-US" sz="2400" b="1" dirty="0">
                <a:latin typeface="+mj-lt"/>
              </a:rPr>
              <a:t>Indian languages</a:t>
            </a:r>
            <a:r>
              <a:rPr lang="en-US" sz="2400" dirty="0">
                <a:latin typeface="+mj-lt"/>
              </a:rPr>
              <a:t>: The Indian knowledge system includes many Indian languages. </a:t>
            </a:r>
          </a:p>
          <a:p>
            <a:pPr algn="just"/>
            <a:endParaRPr lang="en-US" sz="2400" dirty="0">
              <a:latin typeface="+mj-lt"/>
            </a:endParaRPr>
          </a:p>
          <a:p>
            <a:endParaRPr lang="en-US" sz="2400" dirty="0">
              <a:latin typeface="+mj-lt"/>
            </a:endParaRPr>
          </a:p>
        </p:txBody>
      </p:sp>
      <p:sp>
        <p:nvSpPr>
          <p:cNvPr id="2" name="Date Placeholder 1">
            <a:extLst>
              <a:ext uri="{FF2B5EF4-FFF2-40B4-BE49-F238E27FC236}">
                <a16:creationId xmlns:a16="http://schemas.microsoft.com/office/drawing/2014/main" id="{4321D631-1651-2B4A-10CD-CB44A7540AE5}"/>
              </a:ext>
            </a:extLst>
          </p:cNvPr>
          <p:cNvSpPr>
            <a:spLocks noGrp="1"/>
          </p:cNvSpPr>
          <p:nvPr>
            <p:ph type="dt" sz="half" idx="10"/>
          </p:nvPr>
        </p:nvSpPr>
        <p:spPr/>
        <p:txBody>
          <a:bodyPr/>
          <a:lstStyle/>
          <a:p>
            <a:fld id="{9B956704-6F16-447C-9D35-EC2997EB8AE6}" type="datetime1">
              <a:rPr lang="en-US" smtClean="0"/>
              <a:t>1/21/2026</a:t>
            </a:fld>
            <a:endParaRPr lang="en-US"/>
          </a:p>
        </p:txBody>
      </p:sp>
      <p:sp>
        <p:nvSpPr>
          <p:cNvPr id="4" name="Footer Placeholder 3">
            <a:extLst>
              <a:ext uri="{FF2B5EF4-FFF2-40B4-BE49-F238E27FC236}">
                <a16:creationId xmlns:a16="http://schemas.microsoft.com/office/drawing/2014/main" id="{3901F0DB-418C-355A-656B-DFB87F92C586}"/>
              </a:ext>
            </a:extLst>
          </p:cNvPr>
          <p:cNvSpPr>
            <a:spLocks noGrp="1"/>
          </p:cNvSpPr>
          <p:nvPr>
            <p:ph type="ftr" sz="quarter" idx="11"/>
          </p:nvPr>
        </p:nvSpPr>
        <p:spPr>
          <a:xfrm>
            <a:off x="3028950" y="6533267"/>
            <a:ext cx="3740085"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F76389A2-880C-3A83-7A68-310311C88E68}"/>
              </a:ext>
            </a:extLst>
          </p:cNvPr>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404497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867400"/>
          </a:xfrm>
        </p:spPr>
        <p:txBody>
          <a:bodyPr>
            <a:normAutofit/>
          </a:bodyPr>
          <a:lstStyle/>
          <a:p>
            <a:pPr algn="just"/>
            <a:r>
              <a:rPr lang="en-US" sz="2400" b="1" dirty="0">
                <a:latin typeface="+mj-lt"/>
              </a:rPr>
              <a:t>Indian art</a:t>
            </a:r>
            <a:r>
              <a:rPr lang="en-US" sz="2400" dirty="0">
                <a:latin typeface="+mj-lt"/>
              </a:rPr>
              <a:t>: The Indian knowledge system includes Indian sculpture, music, dance, drama, and visual arts. </a:t>
            </a:r>
          </a:p>
          <a:p>
            <a:pPr algn="just"/>
            <a:r>
              <a:rPr lang="en-US" sz="2400" b="1" dirty="0">
                <a:latin typeface="+mj-lt"/>
              </a:rPr>
              <a:t>Cultural and social practices</a:t>
            </a:r>
            <a:r>
              <a:rPr lang="en-US" sz="2400" dirty="0">
                <a:latin typeface="+mj-lt"/>
              </a:rPr>
              <a:t>: The Indian knowledge system includes cultural and social practices and traditions. </a:t>
            </a:r>
          </a:p>
          <a:p>
            <a:pPr marL="0" indent="0" algn="just">
              <a:buNone/>
            </a:pPr>
            <a:r>
              <a:rPr lang="en-US" sz="2400" b="1" u="sng" dirty="0">
                <a:latin typeface="+mj-lt"/>
              </a:rPr>
              <a:t>How has Indian knowledge influenced society?</a:t>
            </a:r>
            <a:r>
              <a:rPr lang="en-US" sz="2400" u="sng" dirty="0">
                <a:latin typeface="+mj-lt"/>
              </a:rPr>
              <a:t> </a:t>
            </a:r>
          </a:p>
          <a:p>
            <a:pPr algn="just"/>
            <a:r>
              <a:rPr lang="en-US" sz="2400" dirty="0">
                <a:latin typeface="+mj-lt"/>
              </a:rPr>
              <a:t>Indian knowledge has shaped Indian society and culture.</a:t>
            </a:r>
          </a:p>
          <a:p>
            <a:pPr algn="just"/>
            <a:r>
              <a:rPr lang="en-US" sz="2400" dirty="0">
                <a:latin typeface="+mj-lt"/>
              </a:rPr>
              <a:t>Indian knowledge has contributed to scientific advancements in mathematics, astronomy, and metallurgy.</a:t>
            </a:r>
          </a:p>
          <a:p>
            <a:pPr algn="just"/>
            <a:r>
              <a:rPr lang="en-US" sz="2400" dirty="0">
                <a:latin typeface="+mj-lt"/>
              </a:rPr>
              <a:t>The Indian knowledge system promotes sustainable living practices.</a:t>
            </a:r>
          </a:p>
          <a:p>
            <a:pPr marL="0" indent="0" algn="just">
              <a:buNone/>
            </a:pPr>
            <a:endParaRPr lang="en-US" sz="2400" dirty="0">
              <a:latin typeface="+mj-lt"/>
            </a:endParaRPr>
          </a:p>
        </p:txBody>
      </p:sp>
      <p:sp>
        <p:nvSpPr>
          <p:cNvPr id="2" name="Date Placeholder 1">
            <a:extLst>
              <a:ext uri="{FF2B5EF4-FFF2-40B4-BE49-F238E27FC236}">
                <a16:creationId xmlns:a16="http://schemas.microsoft.com/office/drawing/2014/main" id="{2328FFAD-C986-7AC5-C4A1-6C0AD80FCCF4}"/>
              </a:ext>
            </a:extLst>
          </p:cNvPr>
          <p:cNvSpPr>
            <a:spLocks noGrp="1"/>
          </p:cNvSpPr>
          <p:nvPr>
            <p:ph type="dt" sz="half" idx="10"/>
          </p:nvPr>
        </p:nvSpPr>
        <p:spPr/>
        <p:txBody>
          <a:bodyPr/>
          <a:lstStyle/>
          <a:p>
            <a:fld id="{CB745E56-E62C-429C-B8CF-45C5C8C0AEAD}" type="datetime1">
              <a:rPr lang="en-US" smtClean="0"/>
              <a:t>1/21/2026</a:t>
            </a:fld>
            <a:endParaRPr lang="en-US"/>
          </a:p>
        </p:txBody>
      </p:sp>
      <p:sp>
        <p:nvSpPr>
          <p:cNvPr id="4" name="Footer Placeholder 3">
            <a:extLst>
              <a:ext uri="{FF2B5EF4-FFF2-40B4-BE49-F238E27FC236}">
                <a16:creationId xmlns:a16="http://schemas.microsoft.com/office/drawing/2014/main" id="{76B377E1-1061-DCBD-0379-87C6A95214D7}"/>
              </a:ext>
            </a:extLst>
          </p:cNvPr>
          <p:cNvSpPr>
            <a:spLocks noGrp="1"/>
          </p:cNvSpPr>
          <p:nvPr>
            <p:ph type="ftr" sz="quarter" idx="11"/>
          </p:nvPr>
        </p:nvSpPr>
        <p:spPr>
          <a:xfrm>
            <a:off x="3028950" y="6533267"/>
            <a:ext cx="36004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F2FCB018-EBB7-6126-F307-F698234296FE}"/>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3129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9337" y="1031132"/>
            <a:ext cx="8534400" cy="5791200"/>
          </a:xfrm>
        </p:spPr>
        <p:txBody>
          <a:bodyPr>
            <a:normAutofit/>
          </a:bodyPr>
          <a:lstStyle/>
          <a:p>
            <a:pPr marL="0" indent="0">
              <a:buNone/>
            </a:pPr>
            <a:r>
              <a:rPr lang="en-US" sz="2400" dirty="0">
                <a:latin typeface="+mj-lt"/>
              </a:rPr>
              <a:t>    </a:t>
            </a:r>
            <a:r>
              <a:rPr lang="en-US" sz="2400" b="1" u="sng" dirty="0">
                <a:latin typeface="+mj-lt"/>
              </a:rPr>
              <a:t>CHRACTER SCOPE AND IMPORTANCE</a:t>
            </a:r>
            <a:endParaRPr lang="en-US" sz="2400" dirty="0">
              <a:latin typeface="+mj-lt"/>
            </a:endParaRPr>
          </a:p>
          <a:p>
            <a:pPr algn="just"/>
            <a:r>
              <a:rPr lang="en-US" sz="2400" dirty="0">
                <a:latin typeface="+mj-lt"/>
              </a:rPr>
              <a:t>The Indian Knowledge System (IKS) encompasses a vast array of traditional knowledge practices, including philosophy, mathematics, astronomy, medicine (Ayurveda), yoga, art, literature, and agriculture, originating from ancient India, characterized by a holistic approach to life and a deep connection with nature, with significant importance in providing solutions to contemporary challenges through its unique perspective on sustainability, health, and ethical living; key aspects include the Vedas, Upanishads, and principles like "Ahimsa" (non-violence) which contribute to a rich cultural heritage and can offer valuable insights for modern society. </a:t>
            </a:r>
          </a:p>
        </p:txBody>
      </p:sp>
      <p:sp>
        <p:nvSpPr>
          <p:cNvPr id="2" name="Date Placeholder 1">
            <a:extLst>
              <a:ext uri="{FF2B5EF4-FFF2-40B4-BE49-F238E27FC236}">
                <a16:creationId xmlns:a16="http://schemas.microsoft.com/office/drawing/2014/main" id="{473C290A-1C48-3222-AFB4-71486A5356F4}"/>
              </a:ext>
            </a:extLst>
          </p:cNvPr>
          <p:cNvSpPr>
            <a:spLocks noGrp="1"/>
          </p:cNvSpPr>
          <p:nvPr>
            <p:ph type="dt" sz="half" idx="10"/>
          </p:nvPr>
        </p:nvSpPr>
        <p:spPr/>
        <p:txBody>
          <a:bodyPr/>
          <a:lstStyle/>
          <a:p>
            <a:fld id="{691F0569-3267-45C2-8178-4FC2E7EDC9B9}" type="datetime1">
              <a:rPr lang="en-US" smtClean="0"/>
              <a:t>1/21/2026</a:t>
            </a:fld>
            <a:endParaRPr lang="en-US"/>
          </a:p>
        </p:txBody>
      </p:sp>
      <p:sp>
        <p:nvSpPr>
          <p:cNvPr id="4" name="Footer Placeholder 3">
            <a:extLst>
              <a:ext uri="{FF2B5EF4-FFF2-40B4-BE49-F238E27FC236}">
                <a16:creationId xmlns:a16="http://schemas.microsoft.com/office/drawing/2014/main" id="{49C8277C-FEAD-621E-ED11-969640266FF9}"/>
              </a:ext>
            </a:extLst>
          </p:cNvPr>
          <p:cNvSpPr>
            <a:spLocks noGrp="1"/>
          </p:cNvSpPr>
          <p:nvPr>
            <p:ph type="ftr" sz="quarter" idx="11"/>
          </p:nvPr>
        </p:nvSpPr>
        <p:spPr>
          <a:xfrm>
            <a:off x="3028950" y="6533267"/>
            <a:ext cx="3717387"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5B2677B2-0243-D002-8A66-B673738EAA5D}"/>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81356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565" y="925749"/>
            <a:ext cx="8229600" cy="5943600"/>
          </a:xfrm>
        </p:spPr>
        <p:txBody>
          <a:bodyPr>
            <a:normAutofit/>
          </a:bodyPr>
          <a:lstStyle/>
          <a:p>
            <a:pPr marL="0" indent="0" algn="just">
              <a:buNone/>
            </a:pPr>
            <a:r>
              <a:rPr lang="en-US" sz="3200" b="1" dirty="0">
                <a:latin typeface="+mj-lt"/>
              </a:rPr>
              <a:t>Key aspects of the Indian Knowledge System:</a:t>
            </a:r>
          </a:p>
          <a:p>
            <a:pPr algn="just">
              <a:buFont typeface="Wingdings" pitchFamily="2" charset="2"/>
              <a:buChar char="Ø"/>
            </a:pPr>
            <a:r>
              <a:rPr lang="en-US" sz="2400" b="1" dirty="0">
                <a:latin typeface="+mj-lt"/>
              </a:rPr>
              <a:t>  Holistic perspective:</a:t>
            </a:r>
            <a:endParaRPr lang="en-US" sz="2400" dirty="0">
              <a:latin typeface="+mj-lt"/>
            </a:endParaRPr>
          </a:p>
          <a:p>
            <a:pPr marL="0" indent="0" algn="just" fontAlgn="ctr">
              <a:buNone/>
            </a:pPr>
            <a:r>
              <a:rPr lang="en-US" sz="2400" dirty="0">
                <a:latin typeface="+mj-lt"/>
              </a:rPr>
              <a:t>    IKS views knowledge as interconnected, integrating physical, mental, and spiritual aspects of life, unlike the often compartmentalized Western approach. </a:t>
            </a:r>
          </a:p>
          <a:p>
            <a:pPr algn="just">
              <a:buFont typeface="Wingdings" pitchFamily="2" charset="2"/>
              <a:buChar char="Ø"/>
            </a:pPr>
            <a:r>
              <a:rPr lang="en-US" sz="2400" b="1" dirty="0">
                <a:latin typeface="+mj-lt"/>
              </a:rPr>
              <a:t>Ancient texts:</a:t>
            </a:r>
            <a:endParaRPr lang="en-US" sz="2400" dirty="0">
              <a:latin typeface="+mj-lt"/>
            </a:endParaRPr>
          </a:p>
          <a:p>
            <a:pPr marL="0" indent="0" algn="just" fontAlgn="ctr">
              <a:buNone/>
            </a:pPr>
            <a:r>
              <a:rPr lang="en-US" sz="2400" dirty="0">
                <a:latin typeface="+mj-lt"/>
              </a:rPr>
              <a:t>   The Vedas, Upanishads, and other scriptures serve as foundational texts for IKS, providing philosophical and practical knowledge on various aspects of life. </a:t>
            </a:r>
          </a:p>
          <a:p>
            <a:pPr algn="just">
              <a:buFont typeface="Wingdings" pitchFamily="2" charset="2"/>
              <a:buChar char="Ø"/>
            </a:pPr>
            <a:r>
              <a:rPr lang="en-US" sz="2400" b="1" dirty="0">
                <a:latin typeface="+mj-lt"/>
              </a:rPr>
              <a:t>Ayurveda and Yoga:</a:t>
            </a:r>
            <a:endParaRPr lang="en-US" sz="2400" dirty="0">
              <a:latin typeface="+mj-lt"/>
            </a:endParaRPr>
          </a:p>
          <a:p>
            <a:pPr marL="0" indent="0" algn="just">
              <a:buNone/>
            </a:pPr>
            <a:r>
              <a:rPr lang="en-US" sz="2400" dirty="0">
                <a:latin typeface="+mj-lt"/>
              </a:rPr>
              <a:t>   These traditional Indian practices are prominent within IKS, focusing on holistic health through diet, lifestyle, and meditation techniques. </a:t>
            </a:r>
          </a:p>
          <a:p>
            <a:pPr algn="just"/>
            <a:endParaRPr lang="en-US" sz="2400" dirty="0">
              <a:latin typeface="+mj-lt"/>
            </a:endParaRPr>
          </a:p>
        </p:txBody>
      </p:sp>
      <p:sp>
        <p:nvSpPr>
          <p:cNvPr id="2" name="Date Placeholder 1">
            <a:extLst>
              <a:ext uri="{FF2B5EF4-FFF2-40B4-BE49-F238E27FC236}">
                <a16:creationId xmlns:a16="http://schemas.microsoft.com/office/drawing/2014/main" id="{9A7D6B16-E2F0-F380-BF07-955867A30F26}"/>
              </a:ext>
            </a:extLst>
          </p:cNvPr>
          <p:cNvSpPr>
            <a:spLocks noGrp="1"/>
          </p:cNvSpPr>
          <p:nvPr>
            <p:ph type="dt" sz="half" idx="10"/>
          </p:nvPr>
        </p:nvSpPr>
        <p:spPr/>
        <p:txBody>
          <a:bodyPr/>
          <a:lstStyle/>
          <a:p>
            <a:fld id="{96725C1C-62AE-43C2-A300-E20898ABF423}" type="datetime1">
              <a:rPr lang="en-US" smtClean="0"/>
              <a:t>1/21/2026</a:t>
            </a:fld>
            <a:endParaRPr lang="en-US"/>
          </a:p>
        </p:txBody>
      </p:sp>
      <p:sp>
        <p:nvSpPr>
          <p:cNvPr id="4" name="Footer Placeholder 3">
            <a:extLst>
              <a:ext uri="{FF2B5EF4-FFF2-40B4-BE49-F238E27FC236}">
                <a16:creationId xmlns:a16="http://schemas.microsoft.com/office/drawing/2014/main" id="{B0309D69-5B85-CBF4-9DC9-BC48AF736B8F}"/>
              </a:ext>
            </a:extLst>
          </p:cNvPr>
          <p:cNvSpPr>
            <a:spLocks noGrp="1"/>
          </p:cNvSpPr>
          <p:nvPr>
            <p:ph type="ftr" sz="quarter" idx="11"/>
          </p:nvPr>
        </p:nvSpPr>
        <p:spPr>
          <a:xfrm>
            <a:off x="3028950" y="6533267"/>
            <a:ext cx="36004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A1E4CC6F-A37C-FD35-63E6-7A9BF1537A68}"/>
              </a:ext>
            </a:extLst>
          </p:cNvPr>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099141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867400"/>
          </a:xfrm>
        </p:spPr>
        <p:txBody>
          <a:bodyPr>
            <a:normAutofit/>
          </a:bodyPr>
          <a:lstStyle/>
          <a:p>
            <a:pPr algn="just">
              <a:buFont typeface="Wingdings" pitchFamily="2" charset="2"/>
              <a:buChar char="Ø"/>
            </a:pPr>
            <a:r>
              <a:rPr lang="en-US" sz="2400" b="1" dirty="0">
                <a:latin typeface="+mj-lt"/>
              </a:rPr>
              <a:t>Mathematics and Astronomy:</a:t>
            </a:r>
            <a:endParaRPr lang="en-US" sz="2400" dirty="0">
              <a:latin typeface="+mj-lt"/>
            </a:endParaRPr>
          </a:p>
          <a:p>
            <a:pPr marL="0" indent="0" algn="just" fontAlgn="ctr">
              <a:buNone/>
            </a:pPr>
            <a:r>
              <a:rPr lang="en-US" sz="2400" dirty="0">
                <a:latin typeface="+mj-lt"/>
              </a:rPr>
              <a:t>   Indian mathematicians like Aryabhata made significant contributions to mathematics, including the concept of zero and decimal system. </a:t>
            </a:r>
          </a:p>
          <a:p>
            <a:pPr algn="just">
              <a:buFont typeface="Wingdings" pitchFamily="2" charset="2"/>
              <a:buChar char="Ø"/>
            </a:pPr>
            <a:r>
              <a:rPr lang="en-US" sz="2400" b="1" dirty="0">
                <a:latin typeface="+mj-lt"/>
              </a:rPr>
              <a:t>Environmental awareness:</a:t>
            </a:r>
            <a:endParaRPr lang="en-US" sz="2400" dirty="0">
              <a:latin typeface="+mj-lt"/>
            </a:endParaRPr>
          </a:p>
          <a:p>
            <a:pPr marL="0" indent="0" algn="just" fontAlgn="ctr">
              <a:buNone/>
            </a:pPr>
            <a:r>
              <a:rPr lang="en-US" sz="2400" dirty="0">
                <a:latin typeface="+mj-lt"/>
              </a:rPr>
              <a:t>   IKS emphasizes harmony with nature and sustainable practices in agriculture and resource management. </a:t>
            </a:r>
          </a:p>
          <a:p>
            <a:pPr algn="just">
              <a:buFont typeface="Wingdings" pitchFamily="2" charset="2"/>
              <a:buChar char="Ø"/>
            </a:pPr>
            <a:r>
              <a:rPr lang="en-US" sz="2400" b="1" dirty="0">
                <a:latin typeface="+mj-lt"/>
              </a:rPr>
              <a:t>Ethical principles:</a:t>
            </a:r>
            <a:endParaRPr lang="en-US" sz="2400" dirty="0">
              <a:latin typeface="+mj-lt"/>
            </a:endParaRPr>
          </a:p>
          <a:p>
            <a:pPr marL="0" indent="0" algn="just">
              <a:buNone/>
            </a:pPr>
            <a:r>
              <a:rPr lang="en-US" sz="2400" dirty="0">
                <a:latin typeface="+mj-lt"/>
              </a:rPr>
              <a:t>    Concepts like "Ahimsa" (non-violence) and "Dharma" (righteous conduct) are central to the ethical framework of IKS. </a:t>
            </a:r>
          </a:p>
          <a:p>
            <a:pPr marL="0" indent="0" algn="just">
              <a:buNone/>
            </a:pPr>
            <a:endParaRPr lang="en-US" sz="2400" dirty="0">
              <a:latin typeface="+mj-lt"/>
            </a:endParaRPr>
          </a:p>
        </p:txBody>
      </p:sp>
      <p:sp>
        <p:nvSpPr>
          <p:cNvPr id="2" name="Date Placeholder 1">
            <a:extLst>
              <a:ext uri="{FF2B5EF4-FFF2-40B4-BE49-F238E27FC236}">
                <a16:creationId xmlns:a16="http://schemas.microsoft.com/office/drawing/2014/main" id="{A644E027-5B86-550E-AAF2-1AE58E8B6254}"/>
              </a:ext>
            </a:extLst>
          </p:cNvPr>
          <p:cNvSpPr>
            <a:spLocks noGrp="1"/>
          </p:cNvSpPr>
          <p:nvPr>
            <p:ph type="dt" sz="half" idx="10"/>
          </p:nvPr>
        </p:nvSpPr>
        <p:spPr/>
        <p:txBody>
          <a:bodyPr/>
          <a:lstStyle/>
          <a:p>
            <a:fld id="{AF6E6A8A-D342-4214-B6C4-D970808E9DF1}" type="datetime1">
              <a:rPr lang="en-US" smtClean="0"/>
              <a:t>1/21/2026</a:t>
            </a:fld>
            <a:endParaRPr lang="en-US"/>
          </a:p>
        </p:txBody>
      </p:sp>
      <p:sp>
        <p:nvSpPr>
          <p:cNvPr id="4" name="Footer Placeholder 3">
            <a:extLst>
              <a:ext uri="{FF2B5EF4-FFF2-40B4-BE49-F238E27FC236}">
                <a16:creationId xmlns:a16="http://schemas.microsoft.com/office/drawing/2014/main" id="{F42D500C-5C92-311F-26E5-7A4765A7574A}"/>
              </a:ext>
            </a:extLst>
          </p:cNvPr>
          <p:cNvSpPr>
            <a:spLocks noGrp="1"/>
          </p:cNvSpPr>
          <p:nvPr>
            <p:ph type="ftr" sz="quarter" idx="11"/>
          </p:nvPr>
        </p:nvSpPr>
        <p:spPr>
          <a:xfrm>
            <a:off x="3028950" y="6533267"/>
            <a:ext cx="3740085"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02DCB3BD-A93A-625A-22D0-1C38A6F45D19}"/>
              </a:ext>
            </a:extLst>
          </p:cNvPr>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149547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0231"/>
            <a:ext cx="8229600" cy="6096000"/>
          </a:xfrm>
        </p:spPr>
        <p:txBody>
          <a:bodyPr>
            <a:normAutofit/>
          </a:bodyPr>
          <a:lstStyle/>
          <a:p>
            <a:pPr algn="just">
              <a:buFont typeface="Wingdings" pitchFamily="2" charset="2"/>
              <a:buChar char="q"/>
            </a:pPr>
            <a:r>
              <a:rPr lang="en-US" sz="2400" b="1" dirty="0">
                <a:latin typeface="+mj-lt"/>
              </a:rPr>
              <a:t>Importance of Indian  Knowledge System</a:t>
            </a:r>
          </a:p>
          <a:p>
            <a:pPr algn="just"/>
            <a:r>
              <a:rPr lang="en-US" sz="2400" b="1" dirty="0">
                <a:latin typeface="+mj-lt"/>
              </a:rPr>
              <a:t>Addressing contemporary issues:</a:t>
            </a:r>
            <a:endParaRPr lang="en-US" sz="2400" dirty="0">
              <a:latin typeface="+mj-lt"/>
            </a:endParaRPr>
          </a:p>
          <a:p>
            <a:pPr marL="0" indent="0" algn="just">
              <a:buNone/>
            </a:pPr>
            <a:r>
              <a:rPr lang="en-US" sz="2400" dirty="0">
                <a:latin typeface="+mj-lt"/>
              </a:rPr>
              <a:t>     IKS can provide solutions to modern problems like climate change, mental health, and sustainable development due to its focus on holistic well-being and natural harmony. </a:t>
            </a:r>
          </a:p>
          <a:p>
            <a:pPr algn="just"/>
            <a:r>
              <a:rPr lang="en-US" sz="2400" b="1" dirty="0">
                <a:latin typeface="+mj-lt"/>
              </a:rPr>
              <a:t>Cultural preservation:</a:t>
            </a:r>
            <a:endParaRPr lang="en-US" sz="2400" dirty="0">
              <a:latin typeface="+mj-lt"/>
            </a:endParaRPr>
          </a:p>
          <a:p>
            <a:pPr marL="0" indent="0" algn="just">
              <a:buNone/>
            </a:pPr>
            <a:r>
              <a:rPr lang="en-US" sz="2400" dirty="0">
                <a:latin typeface="+mj-lt"/>
              </a:rPr>
              <a:t>      Studying IKS helps to preserve and appreciate India's rich heritage and traditional knowledge practices. </a:t>
            </a:r>
          </a:p>
          <a:p>
            <a:pPr algn="just"/>
            <a:r>
              <a:rPr lang="en-US" sz="2400" b="1" dirty="0">
                <a:latin typeface="+mj-lt"/>
              </a:rPr>
              <a:t>Personal development:</a:t>
            </a:r>
            <a:endParaRPr lang="en-US" sz="2400" dirty="0">
              <a:latin typeface="+mj-lt"/>
            </a:endParaRPr>
          </a:p>
          <a:p>
            <a:pPr marL="0" indent="0" algn="just">
              <a:buNone/>
            </a:pPr>
            <a:r>
              <a:rPr lang="en-US" sz="2400" dirty="0">
                <a:latin typeface="+mj-lt"/>
              </a:rPr>
              <a:t>     Practicing elements of IKS like yoga and meditation can enhance individual well-being and mental clarity. </a:t>
            </a:r>
          </a:p>
          <a:p>
            <a:pPr algn="just"/>
            <a:r>
              <a:rPr lang="en-US" sz="2400" b="1" dirty="0">
                <a:latin typeface="+mj-lt"/>
              </a:rPr>
              <a:t>Educational value:</a:t>
            </a:r>
            <a:endParaRPr lang="en-US" sz="2400" dirty="0">
              <a:latin typeface="+mj-lt"/>
            </a:endParaRPr>
          </a:p>
          <a:p>
            <a:pPr marL="0" indent="0" algn="just">
              <a:buNone/>
            </a:pPr>
            <a:r>
              <a:rPr lang="en-US" sz="2400" dirty="0">
                <a:latin typeface="+mj-lt"/>
              </a:rPr>
              <a:t>       Integrating IKS into education can provide students with a diverse perspective and deeper understanding of their cultural roots. </a:t>
            </a:r>
          </a:p>
          <a:p>
            <a:pPr marL="0" indent="0" algn="just">
              <a:buNone/>
            </a:pPr>
            <a:endParaRPr lang="en-US" sz="2400" dirty="0">
              <a:latin typeface="+mj-lt"/>
            </a:endParaRPr>
          </a:p>
          <a:p>
            <a:pPr algn="just">
              <a:buFont typeface="Wingdings" pitchFamily="2" charset="2"/>
              <a:buChar char="q"/>
            </a:pPr>
            <a:endParaRPr lang="en-US" sz="2400" b="1" dirty="0">
              <a:latin typeface="+mj-lt"/>
            </a:endParaRPr>
          </a:p>
        </p:txBody>
      </p:sp>
      <p:sp>
        <p:nvSpPr>
          <p:cNvPr id="2" name="Date Placeholder 1">
            <a:extLst>
              <a:ext uri="{FF2B5EF4-FFF2-40B4-BE49-F238E27FC236}">
                <a16:creationId xmlns:a16="http://schemas.microsoft.com/office/drawing/2014/main" id="{9314BE49-C526-7A13-81B0-C2A96EC4D987}"/>
              </a:ext>
            </a:extLst>
          </p:cNvPr>
          <p:cNvSpPr>
            <a:spLocks noGrp="1"/>
          </p:cNvSpPr>
          <p:nvPr>
            <p:ph type="dt" sz="half" idx="10"/>
          </p:nvPr>
        </p:nvSpPr>
        <p:spPr/>
        <p:txBody>
          <a:bodyPr/>
          <a:lstStyle/>
          <a:p>
            <a:fld id="{E7E8002B-B3E4-4A55-BB44-6B9216B54997}" type="datetime1">
              <a:rPr lang="en-US" smtClean="0"/>
              <a:t>1/21/2026</a:t>
            </a:fld>
            <a:endParaRPr lang="en-US"/>
          </a:p>
        </p:txBody>
      </p:sp>
      <p:sp>
        <p:nvSpPr>
          <p:cNvPr id="4" name="Footer Placeholder 3">
            <a:extLst>
              <a:ext uri="{FF2B5EF4-FFF2-40B4-BE49-F238E27FC236}">
                <a16:creationId xmlns:a16="http://schemas.microsoft.com/office/drawing/2014/main" id="{D3672CCA-499B-495D-B35B-270B7343F53C}"/>
              </a:ext>
            </a:extLst>
          </p:cNvPr>
          <p:cNvSpPr>
            <a:spLocks noGrp="1"/>
          </p:cNvSpPr>
          <p:nvPr>
            <p:ph type="ftr" sz="quarter" idx="11"/>
          </p:nvPr>
        </p:nvSpPr>
        <p:spPr>
          <a:xfrm>
            <a:off x="3028950" y="6533267"/>
            <a:ext cx="3829050"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C7AE871C-3897-AA08-D630-F3CFD040A753}"/>
              </a:ext>
            </a:extLst>
          </p:cNvPr>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168494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 y="838200"/>
            <a:ext cx="8763000" cy="6477000"/>
          </a:xfrm>
        </p:spPr>
        <p:txBody>
          <a:bodyPr>
            <a:normAutofit/>
          </a:bodyPr>
          <a:lstStyle/>
          <a:p>
            <a:pPr algn="just">
              <a:buFont typeface="Wingdings" pitchFamily="2" charset="2"/>
              <a:buChar char="q"/>
            </a:pPr>
            <a:r>
              <a:rPr lang="en-US" sz="2400" b="1" dirty="0">
                <a:latin typeface="+mj-lt"/>
              </a:rPr>
              <a:t> Global impact:</a:t>
            </a:r>
            <a:endParaRPr lang="en-US" sz="2400" dirty="0">
              <a:latin typeface="+mj-lt"/>
            </a:endParaRPr>
          </a:p>
          <a:p>
            <a:pPr marL="0" indent="0" algn="just">
              <a:buNone/>
            </a:pPr>
            <a:r>
              <a:rPr lang="en-US" sz="2400" dirty="0">
                <a:latin typeface="+mj-lt"/>
              </a:rPr>
              <a:t>   The principles and practices of IKS have the potential to contribute positively to global discourse on sustainability and ethical living. </a:t>
            </a:r>
          </a:p>
          <a:p>
            <a:pPr marL="0" indent="0" algn="just">
              <a:buNone/>
            </a:pPr>
            <a:endParaRPr lang="en-US" sz="2400" dirty="0">
              <a:latin typeface="+mj-lt"/>
            </a:endParaRPr>
          </a:p>
          <a:p>
            <a:pPr marL="0" indent="0" algn="just">
              <a:buNone/>
            </a:pPr>
            <a:r>
              <a:rPr lang="en-US" sz="2400" dirty="0">
                <a:latin typeface="+mj-lt"/>
              </a:rPr>
              <a:t> </a:t>
            </a:r>
            <a:r>
              <a:rPr lang="en-US" sz="2400" b="1" u="sng" dirty="0">
                <a:latin typeface="+mj-lt"/>
              </a:rPr>
              <a:t>Traditional knowledge </a:t>
            </a:r>
            <a:r>
              <a:rPr lang="en-US" sz="2400" b="1" u="sng" dirty="0" err="1">
                <a:latin typeface="+mj-lt"/>
              </a:rPr>
              <a:t>vis</a:t>
            </a:r>
            <a:r>
              <a:rPr lang="en-US" sz="2400" b="1" u="sng" dirty="0">
                <a:latin typeface="+mj-lt"/>
              </a:rPr>
              <a:t> a </a:t>
            </a:r>
            <a:r>
              <a:rPr lang="en-US" sz="2400" b="1" u="sng" dirty="0" err="1">
                <a:latin typeface="+mj-lt"/>
              </a:rPr>
              <a:t>vis</a:t>
            </a:r>
            <a:r>
              <a:rPr lang="en-US" sz="2400" b="1" u="sng" dirty="0">
                <a:latin typeface="+mj-lt"/>
              </a:rPr>
              <a:t> indigenous knowledge</a:t>
            </a:r>
          </a:p>
          <a:p>
            <a:pPr marL="0" indent="0" algn="just" fontAlgn="ctr">
              <a:buNone/>
            </a:pPr>
            <a:r>
              <a:rPr lang="en-US" sz="2400" dirty="0">
                <a:latin typeface="+mj-lt"/>
              </a:rPr>
              <a:t>    </a:t>
            </a:r>
            <a:r>
              <a:rPr lang="en-US" sz="2800" dirty="0">
                <a:latin typeface="+mj-lt"/>
              </a:rPr>
              <a:t> </a:t>
            </a:r>
            <a:r>
              <a:rPr lang="en-US" sz="2800" b="1" dirty="0">
                <a:latin typeface="+mj-lt"/>
              </a:rPr>
              <a:t>Definition</a:t>
            </a:r>
            <a:r>
              <a:rPr lang="en-US" sz="3200" b="1" dirty="0">
                <a:latin typeface="+mj-lt"/>
              </a:rPr>
              <a:t> ;</a:t>
            </a:r>
          </a:p>
          <a:p>
            <a:pPr algn="just"/>
            <a:r>
              <a:rPr lang="en-US" sz="2400" b="1" dirty="0">
                <a:latin typeface="+mj-lt"/>
              </a:rPr>
              <a:t>Traditional knowledge</a:t>
            </a:r>
            <a:endParaRPr lang="en-US" sz="2400" dirty="0">
              <a:latin typeface="+mj-lt"/>
            </a:endParaRPr>
          </a:p>
          <a:p>
            <a:pPr marL="0" indent="0" algn="just">
              <a:buNone/>
            </a:pPr>
            <a:r>
              <a:rPr lang="en-US" sz="2400" dirty="0">
                <a:latin typeface="+mj-lt"/>
              </a:rPr>
              <a:t>    Knowledge that is passed down through generations and is associated with a community or culture</a:t>
            </a:r>
          </a:p>
          <a:p>
            <a:pPr algn="just"/>
            <a:r>
              <a:rPr lang="en-US" sz="2400" b="1" dirty="0">
                <a:latin typeface="+mj-lt"/>
              </a:rPr>
              <a:t>Indigenous knowledge</a:t>
            </a:r>
            <a:endParaRPr lang="en-US" sz="2400" dirty="0">
              <a:latin typeface="+mj-lt"/>
            </a:endParaRPr>
          </a:p>
          <a:p>
            <a:pPr marL="0" indent="0" algn="just">
              <a:buNone/>
            </a:pPr>
            <a:r>
              <a:rPr lang="en-US" sz="2400" dirty="0">
                <a:latin typeface="+mj-lt"/>
              </a:rPr>
              <a:t>    Knowledge that is passed down through generations within indigenous communities and is associated with a unique culture or society</a:t>
            </a:r>
          </a:p>
          <a:p>
            <a:pPr marL="0" indent="0" algn="just">
              <a:buNone/>
            </a:pPr>
            <a:endParaRPr lang="en-US" sz="2400" b="1" dirty="0">
              <a:latin typeface="+mj-lt"/>
            </a:endParaRPr>
          </a:p>
        </p:txBody>
      </p:sp>
      <p:sp>
        <p:nvSpPr>
          <p:cNvPr id="2" name="Date Placeholder 1">
            <a:extLst>
              <a:ext uri="{FF2B5EF4-FFF2-40B4-BE49-F238E27FC236}">
                <a16:creationId xmlns:a16="http://schemas.microsoft.com/office/drawing/2014/main" id="{B2DB4828-DD18-A3CF-992C-CE214CC1344B}"/>
              </a:ext>
            </a:extLst>
          </p:cNvPr>
          <p:cNvSpPr>
            <a:spLocks noGrp="1"/>
          </p:cNvSpPr>
          <p:nvPr>
            <p:ph type="dt" sz="half" idx="10"/>
          </p:nvPr>
        </p:nvSpPr>
        <p:spPr/>
        <p:txBody>
          <a:bodyPr/>
          <a:lstStyle/>
          <a:p>
            <a:fld id="{5518FD62-EA25-466F-B985-AD4E60CC0B88}" type="datetime1">
              <a:rPr lang="en-US" smtClean="0"/>
              <a:t>1/21/2026</a:t>
            </a:fld>
            <a:endParaRPr lang="en-US"/>
          </a:p>
        </p:txBody>
      </p:sp>
      <p:sp>
        <p:nvSpPr>
          <p:cNvPr id="4" name="Footer Placeholder 3">
            <a:extLst>
              <a:ext uri="{FF2B5EF4-FFF2-40B4-BE49-F238E27FC236}">
                <a16:creationId xmlns:a16="http://schemas.microsoft.com/office/drawing/2014/main" id="{FE99AE31-2F2A-CB2D-A9C4-BA8836247E54}"/>
              </a:ext>
            </a:extLst>
          </p:cNvPr>
          <p:cNvSpPr>
            <a:spLocks noGrp="1"/>
          </p:cNvSpPr>
          <p:nvPr>
            <p:ph type="ftr" sz="quarter" idx="11"/>
          </p:nvPr>
        </p:nvSpPr>
        <p:spPr>
          <a:xfrm>
            <a:off x="3028950" y="6533267"/>
            <a:ext cx="3740085" cy="365125"/>
          </a:xfrm>
        </p:spPr>
        <p:txBody>
          <a:bodyPr/>
          <a:lstStyle/>
          <a:p>
            <a:r>
              <a:rPr lang="en-US" dirty="0"/>
              <a:t>Department of Computer Science and Engineering</a:t>
            </a:r>
          </a:p>
        </p:txBody>
      </p:sp>
      <p:sp>
        <p:nvSpPr>
          <p:cNvPr id="5" name="Slide Number Placeholder 4">
            <a:extLst>
              <a:ext uri="{FF2B5EF4-FFF2-40B4-BE49-F238E27FC236}">
                <a16:creationId xmlns:a16="http://schemas.microsoft.com/office/drawing/2014/main" id="{8EFCFF07-1A2F-1A6D-C806-2B885019892A}"/>
              </a:ext>
            </a:extLst>
          </p:cNvPr>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942753891"/>
      </p:ext>
    </p:extLst>
  </p:cSld>
  <p:clrMapOvr>
    <a:masterClrMapping/>
  </p:clrMapOvr>
</p:sld>
</file>

<file path=ppt/theme/theme1.xml><?xml version="1.0" encoding="utf-8"?>
<a:theme xmlns:a="http://schemas.openxmlformats.org/drawingml/2006/main" name="Final">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Final</Template>
  <TotalTime>131</TotalTime>
  <Words>1184</Words>
  <Application>Microsoft Office PowerPoint</Application>
  <PresentationFormat>On-screen Show (4:3)</PresentationFormat>
  <Paragraphs>136</Paragraphs>
  <Slides>14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Aptos</vt:lpstr>
      <vt:lpstr>Aptos Display</vt:lpstr>
      <vt:lpstr>Arial</vt:lpstr>
      <vt:lpstr>Times New Roman</vt:lpstr>
      <vt:lpstr>Wingdings</vt:lpstr>
      <vt:lpstr>Final</vt:lpstr>
      <vt:lpstr>Custom Design</vt:lpstr>
      <vt:lpstr>INTRODUCTION TO INDIAN KNOWLEDGE  SYSTEM</vt:lpstr>
      <vt:lpstr>What is included in Indian knowledge?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INDIAN KNOWLEDGE  SYSTEM</dc:title>
  <dc:creator>USER</dc:creator>
  <cp:lastModifiedBy>KAVYASHREE E D</cp:lastModifiedBy>
  <cp:revision>17</cp:revision>
  <dcterms:created xsi:type="dcterms:W3CDTF">2006-08-16T00:00:00Z</dcterms:created>
  <dcterms:modified xsi:type="dcterms:W3CDTF">2026-01-21T10:03:16Z</dcterms:modified>
</cp:coreProperties>
</file>