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1" r:id="rId10"/>
    <p:sldId id="265" r:id="rId11"/>
    <p:sldId id="266" r:id="rId12"/>
    <p:sldId id="267" r:id="rId13"/>
    <p:sldId id="268" r:id="rId14"/>
    <p:sldId id="273" r:id="rId15"/>
    <p:sldId id="274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7564D-5497-4065-FFB1-C876B5820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2D97F-D23E-C017-BA3E-0C740FB5A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2BB88-B265-B029-F967-42C7C67F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ADBDE-0798-ACA9-A0DB-A5D411F9F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9A08A-03D7-0A78-4776-904CE5AC4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598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1E10-76A2-6F09-F864-0D4E175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BF50DB-65AF-464F-FB98-AA4C5D572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6D9EA-72C7-8CC2-D079-0623E5A64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AAD38-AADD-6EA3-3D33-5175B8516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E785-22F1-9EB7-16C7-17F702FB1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932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08BED3-D148-09B6-F374-7B024696E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8708E8-F059-790E-A43F-B768D44C8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4823A-37E9-BA33-077F-427C678DE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CE45F-5A91-B166-2EB2-8FCF9DFF0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CCA51-1D7B-1C0C-F053-6E50F7219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5651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6AA75-9223-7D0A-D6FD-86F148DD1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6E768-0008-AE12-CA05-DDF7679E8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BDAF5-9706-60A4-FD58-238297FEF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914F0-184D-09AA-29D2-C3850A5EC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EFCEB-981C-8904-AB28-11ECEB74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089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9E84-EB9C-DD78-9758-9D24E82A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7ED3B-81DD-56A0-66F1-A21C33B30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C1AFD-6DCA-7573-4718-E1D5E216E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573B2-C958-45DE-5F3F-4FEDAEE6C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702FC-DBD5-5EBD-DEFA-08EE8CAE6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945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0578B-E914-C92D-A486-55DE3BD1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EF226-4B37-8499-C779-2EAAB1849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C2841-2B3F-673C-9B9F-476F45C99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FA7203-5A9B-63E1-8B78-27BBD68FF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15B9E-1445-20BB-7F4B-BF2D879CC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8E5EE-18B2-C202-C905-09475691B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769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8F3D5-9F8F-070D-F33F-BE035DC8D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191C8-4390-4CE4-958A-0391306C6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E59E8B-B10F-D334-CE2A-802CE082E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067418-2BC3-E3C2-AD70-1EC3200B39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4CE564-F77A-1326-E306-1914AF5D1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292F18-F37C-B517-73F6-2F4B5EEE1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B3ACF3-8E6B-42B0-C23E-6F781D2A7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5773B9-0080-4C07-C63B-9C91B5B3C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549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867DC-03DA-A800-A4D2-DFAE62F4A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0F58A9-F65D-94E7-0C1B-295CB17E3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5FF48-4DB3-8EFF-59F0-4B6E68896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1AE4D9-7A49-528E-4CB6-7D3C6A7D6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862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E2925F-9707-81AB-65BE-784E716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F0FD9F-C9D1-2D5D-7E7B-6CC23BB35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3151D-1D96-6276-58BA-E9455ECD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778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1B94-987B-9003-8336-CF027B15B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F0677-5036-DFCC-DF3B-1D989FD47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CCA8B7-7AC3-8494-B4AF-A10F7569E8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2CC5E-5A21-D838-910A-68A4AD4F2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26754-11DE-252F-83C2-6312C6DB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D911F-E2FA-7DC4-39E1-049027ED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412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590A8-7C49-0AB5-F2FB-E3BA25DE0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CA3C84-F2D7-12AC-85E0-727F1ACC2D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A9DCE-2707-34E5-3A6C-4AEA95FA6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D093D-8E51-FEDE-4DD1-6FCEF0699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8A9409-3383-CC31-B659-25A92A900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648DAF-26FD-5419-CB4F-5AABD3E08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2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2249F3-710E-962E-5EF8-7067C057B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0A7CE1-2167-1AE1-B511-EB55CBE45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67959-D8E3-1464-6CFA-260C709E5A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3BACD-78C4-478A-99EC-A246D494394C}" type="datetimeFigureOut">
              <a:rPr lang="en-IN" smtClean="0"/>
              <a:t>22-11-2025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7E768-28A0-231E-F679-06918A206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40E0B-B5BE-75B5-0515-C0DD12BD7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43329-7F7E-4DA2-990D-4331FADF212B}" type="slidenum">
              <a:rPr lang="en-IN" smtClean="0"/>
              <a:t>‹#›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D343D-7815-C531-560F-B290628A8D6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30396"/>
            <a:ext cx="12192000" cy="16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3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10E01-CBA3-C73F-4247-B4B06AF9A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1987" y="2076092"/>
            <a:ext cx="9144000" cy="2387600"/>
          </a:xfrm>
        </p:spPr>
        <p:txBody>
          <a:bodyPr>
            <a:noAutofit/>
          </a:bodyPr>
          <a:lstStyle/>
          <a:p>
            <a:r>
              <a:rPr lang="en-IN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STATISTICS</a:t>
            </a:r>
            <a:br>
              <a:rPr lang="en-IN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 Code – MBA302</a:t>
            </a:r>
            <a:br>
              <a:rPr lang="en-IN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Lakshmi M R</a:t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</a:t>
            </a:r>
            <a:endParaRPr lang="en-I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B6FA47-699C-8632-4EC5-B73DEA2A39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1987" y="4699819"/>
            <a:ext cx="9144000" cy="1256071"/>
          </a:xfrm>
        </p:spPr>
        <p:txBody>
          <a:bodyPr>
            <a:normAutofit/>
          </a:bodyPr>
          <a:lstStyle/>
          <a:p>
            <a:r>
              <a:rPr lang="en-I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2 - </a:t>
            </a:r>
            <a:r>
              <a:rPr lang="en-IN" sz="3600" b="1" dirty="0"/>
              <a:t>Correlation and Regression</a:t>
            </a:r>
            <a:endParaRPr lang="en-I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18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ABE9-368D-E472-7C62-0729452B5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0662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– Meaning &amp; Significance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E1F6A-49DA-0FCB-CD47-1F9A525F3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4437"/>
            <a:ext cx="10515600" cy="3930315"/>
          </a:xfrm>
        </p:spPr>
        <p:txBody>
          <a:bodyPr>
            <a:normAutofit/>
          </a:bodyPr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 - Regression is a statistical method used to predict the value of one variable (dependent) based on another (independent).</a:t>
            </a:r>
          </a:p>
          <a:p>
            <a:pPr marL="0" indent="0">
              <a:buNone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Helps in prediction and forecasting.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the nature and strength of relationship.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Determines how much one variable influences another.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for trend analysis, planning, and control.</a:t>
            </a:r>
          </a:p>
          <a:p>
            <a:pPr marL="0" indent="0">
              <a:buNone/>
            </a:pPr>
            <a:endParaRPr lang="en-I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94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FE8B3-8A38-A7B6-EC27-B4A2E90E5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6214"/>
            <a:ext cx="10515600" cy="1325563"/>
          </a:xfrm>
        </p:spPr>
        <p:txBody>
          <a:bodyPr>
            <a:normAutofit/>
          </a:bodyPr>
          <a:lstStyle/>
          <a:p>
            <a:r>
              <a:rPr lang="en-I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 Analysis – Meaning &amp;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694E4-3469-BF08-22FC-E84E2CB9E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91777"/>
            <a:ext cx="10515600" cy="3636842"/>
          </a:xfrm>
        </p:spPr>
        <p:txBody>
          <a:bodyPr>
            <a:normAutofit/>
          </a:bodyPr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method to study the linear relationship between dependent and independent variables.</a:t>
            </a:r>
          </a:p>
          <a:p>
            <a:pPr marL="0" indent="0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Uses the equation:</a:t>
            </a:r>
            <a:b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 a + bX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= slope (change in Y for unit change in X)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intercept (value of Y when X = 0)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least squares method.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492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739BE-5FF1-0B18-6363-DE8F38A4B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7972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Regression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71BFB-68E6-A8AE-1080-6C3C6418D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23535"/>
            <a:ext cx="10515600" cy="3598608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Linear Regression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One dependent, one independent.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Regression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One dependent, more than one independent.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Non-linear Regression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Curvilinear relationship.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For binary dependent variable.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Polynomial Regression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Higher-degree curves</a:t>
            </a:r>
          </a:p>
        </p:txBody>
      </p:sp>
    </p:spTree>
    <p:extLst>
      <p:ext uri="{BB962C8B-B14F-4D97-AF65-F5344CB8AC3E}">
        <p14:creationId xmlns:p14="http://schemas.microsoft.com/office/powerpoint/2010/main" val="4141698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31CBB-C653-CEEB-6E62-3637758C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8979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Lines of Regression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98035-2799-3DB3-C464-2E6D20197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7729"/>
            <a:ext cx="10515600" cy="40630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lines in simple regression: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line of Y on X - Predicts Y using X.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line of X on Y - Predicts X using Y.</a:t>
            </a:r>
          </a:p>
          <a:p>
            <a:pPr marL="0" indent="0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lines intersect at (Mean of X, Mean of Y).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Slopes (</a:t>
            </a:r>
            <a:r>
              <a:rPr lang="en-I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bₓy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I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bᵧx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determine strength of relationship.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correlation is perfect, both lines coincide.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06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07BAB-709F-FB33-3611-D1A711282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7" y="1212004"/>
            <a:ext cx="10515600" cy="1325563"/>
          </a:xfrm>
        </p:spPr>
        <p:txBody>
          <a:bodyPr>
            <a:normAutofit/>
          </a:bodyPr>
          <a:lstStyle/>
          <a:p>
            <a:r>
              <a:rPr lang="en-I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between Correlation &amp; Regression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4987CC6-94F6-3663-5F51-3593B3E975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28981"/>
              </p:ext>
            </p:extLst>
          </p:nvPr>
        </p:nvGraphicFramePr>
        <p:xfrm>
          <a:off x="838203" y="2184694"/>
          <a:ext cx="10515597" cy="4369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694">
                  <a:extLst>
                    <a:ext uri="{9D8B030D-6E8A-4147-A177-3AD203B41FA5}">
                      <a16:colId xmlns:a16="http://schemas.microsoft.com/office/drawing/2014/main" val="522075534"/>
                    </a:ext>
                  </a:extLst>
                </a:gridCol>
                <a:gridCol w="4257368">
                  <a:extLst>
                    <a:ext uri="{9D8B030D-6E8A-4147-A177-3AD203B41FA5}">
                      <a16:colId xmlns:a16="http://schemas.microsoft.com/office/drawing/2014/main" val="2843954722"/>
                    </a:ext>
                  </a:extLst>
                </a:gridCol>
                <a:gridCol w="4628535">
                  <a:extLst>
                    <a:ext uri="{9D8B030D-6E8A-4147-A177-3AD203B41FA5}">
                      <a16:colId xmlns:a16="http://schemas.microsoft.com/office/drawing/2014/main" val="3418477445"/>
                    </a:ext>
                  </a:extLst>
                </a:gridCol>
              </a:tblGrid>
              <a:tr h="70247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Basis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Correlation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Regression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668341382"/>
                  </a:ext>
                </a:extLst>
              </a:tr>
              <a:tr h="81332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Meaning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Measures the strength and direction of relationship between two variables.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Explains the relationship and predicts the value of one variable based on another.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2302381247"/>
                  </a:ext>
                </a:extLst>
              </a:tr>
              <a:tr h="81332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Purpose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find whether variables are related and how strongly.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estimate or forecast the value of the dependent variable from the independent variable.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3694448600"/>
                  </a:ext>
                </a:extLst>
              </a:tr>
              <a:tr h="10682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Dependence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distinction between dependent and independent variables — both are treated equally.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Clear distinction — one variable is dependent (Y) and the other is independent (X).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3409652943"/>
                  </a:ext>
                </a:extLst>
              </a:tr>
              <a:tr h="81332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Gives a single value called correlation coefficient (r) ranging from –1 to +1.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Gives a regression equation, e.g., Y = a + </a:t>
                      </a:r>
                      <a:r>
                        <a:rPr lang="en-IN" sz="20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bX.</a:t>
                      </a:r>
                      <a:endParaRPr lang="en-IN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3916849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70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2ABDFC-213F-FCD0-853E-4A93606DA5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119200"/>
              </p:ext>
            </p:extLst>
          </p:nvPr>
        </p:nvGraphicFramePr>
        <p:xfrm>
          <a:off x="838201" y="1855122"/>
          <a:ext cx="10515597" cy="4351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694">
                  <a:extLst>
                    <a:ext uri="{9D8B030D-6E8A-4147-A177-3AD203B41FA5}">
                      <a16:colId xmlns:a16="http://schemas.microsoft.com/office/drawing/2014/main" val="522075534"/>
                    </a:ext>
                  </a:extLst>
                </a:gridCol>
                <a:gridCol w="4257368">
                  <a:extLst>
                    <a:ext uri="{9D8B030D-6E8A-4147-A177-3AD203B41FA5}">
                      <a16:colId xmlns:a16="http://schemas.microsoft.com/office/drawing/2014/main" val="2843954722"/>
                    </a:ext>
                  </a:extLst>
                </a:gridCol>
                <a:gridCol w="4628535">
                  <a:extLst>
                    <a:ext uri="{9D8B030D-6E8A-4147-A177-3AD203B41FA5}">
                      <a16:colId xmlns:a16="http://schemas.microsoft.com/office/drawing/2014/main" val="3418477445"/>
                    </a:ext>
                  </a:extLst>
                </a:gridCol>
              </a:tblGrid>
              <a:tr h="100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 of Relationship</a:t>
                      </a:r>
                    </a:p>
                  </a:txBody>
                  <a:tcPr marL="58018" marR="58018" marT="29009" marB="29009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direction — positive, negative, or no relationship.</a:t>
                      </a:r>
                    </a:p>
                  </a:txBody>
                  <a:tcPr marL="58018" marR="58018" marT="29009" marB="29009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Indicates cause-and-effect relationship and predicts the magnitude of change.</a:t>
                      </a:r>
                    </a:p>
                  </a:txBody>
                  <a:tcPr marL="58018" marR="58018" marT="29009" marB="29009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381247"/>
                  </a:ext>
                </a:extLst>
              </a:tr>
              <a:tr h="100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Measurement of Units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Unit-free (no units).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 units because dependent variable is measured.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3694448600"/>
                  </a:ext>
                </a:extLst>
              </a:tr>
              <a:tr h="132498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Usage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Used to measure degree of association between variables.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Used to predict or estimate unknown values using known data.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3409652943"/>
                  </a:ext>
                </a:extLst>
              </a:tr>
              <a:tr h="100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and weight show correlation.</a:t>
                      </a:r>
                    </a:p>
                  </a:txBody>
                  <a:tcPr marL="58018" marR="58018" marT="29009" marB="2900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can be predicted from height using regression analysis.</a:t>
                      </a:r>
                    </a:p>
                  </a:txBody>
                  <a:tcPr marL="58018" marR="58018" marT="29009" marB="29009" anchor="ctr"/>
                </a:tc>
                <a:extLst>
                  <a:ext uri="{0D108BD9-81ED-4DB2-BD59-A6C34878D82A}">
                    <a16:rowId xmlns:a16="http://schemas.microsoft.com/office/drawing/2014/main" val="3916849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780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D54C3-9532-258E-1476-83A42D4AA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8301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Error of Estimate</a:t>
            </a:r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72325-DCD0-8FD9-AD66-D54B4A16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1083"/>
            <a:ext cx="10515600" cy="3895879"/>
          </a:xfrm>
        </p:spPr>
        <p:txBody>
          <a:bodyPr>
            <a:normAutofit/>
          </a:bodyPr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 - Standard error of estimate measures the accuracy of predictions made using the regression line.</a:t>
            </a:r>
          </a:p>
          <a:p>
            <a:pPr marL="0" indent="0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Smaller value → better fit of regression line.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the amount of deviation of actual values from predicted values.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 to standard deviation but based on predicted values.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92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CDEC-9FF1-B560-7BAB-E4FD04E35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 of Correlation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D12D0-990C-7D8A-9928-AFF26A646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8735"/>
            <a:ext cx="10515600" cy="37582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Correlation is a statistical technique to ascertain the association or relationship between two or more variables. Correlation analysis is a statistical technique to study the degree and direction of relationship between two or more variables. </a:t>
            </a:r>
          </a:p>
          <a:p>
            <a:r>
              <a:rPr lang="en-US" dirty="0"/>
              <a:t>A correlation coefficient is a statistical measure of the degree to which changes to the value of one variable predict change to the value of another. When the fluctuation of one variable reliably predicts a similar fluctuation in another variable, there’s often a tendency to think that means that the change in one causes the change in the other.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8027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89CB3-43E5-8676-1F81-BDBFC9A3D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5974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Correlation</a:t>
            </a:r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77C76-6483-6021-8F4C-C3A136B52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6105"/>
            <a:ext cx="10515600" cy="3850858"/>
          </a:xfrm>
        </p:spPr>
        <p:txBody>
          <a:bodyPr>
            <a:normAutofit/>
          </a:bodyPr>
          <a:lstStyle/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how strongly two variables move together.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Helps in prediction and forecasting.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in decision-making for business, economics, social sciences.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Indicates whether variables have positive, negative, or no relationship.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Basis for regression analysis</a:t>
            </a:r>
          </a:p>
        </p:txBody>
      </p:sp>
    </p:spTree>
    <p:extLst>
      <p:ext uri="{BB962C8B-B14F-4D97-AF65-F5344CB8AC3E}">
        <p14:creationId xmlns:p14="http://schemas.microsoft.com/office/powerpoint/2010/main" val="3947998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56C3B-385A-CA16-03C8-1B302A850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156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Correlation</a:t>
            </a:r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6A84C-48A0-8F98-05CC-1338CFB05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9642"/>
            <a:ext cx="10515600" cy="441157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Based on Direction: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Positive: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Both variables move in same direction.</a:t>
            </a: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Negative: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Variables move in opposite directions.</a:t>
            </a: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Zero: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 relationship.</a:t>
            </a:r>
          </a:p>
          <a:p>
            <a:pPr marL="0" lvl="0" indent="0">
              <a:buNone/>
            </a:pP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Based on Degree: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Perfect (±1)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Moderate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Based on Method: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correlation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(two variables)</a:t>
            </a: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correlation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(more than two variables)</a:t>
            </a:r>
          </a:p>
          <a:p>
            <a:pPr lvl="1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Partial correlation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(controlling other variables)</a:t>
            </a:r>
          </a:p>
          <a:p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913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4B97F-ABCA-C6A1-36DB-F39C3345B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6859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Methods of Studying Correlation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75911-2C4E-7938-1CE5-47F0EDD51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9641"/>
            <a:ext cx="10515600" cy="4027321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 diagram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Karl Pearson’s correlation coefficient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Spearman’s rank correlation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Concurrent deviation method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 of determination (R²)</a:t>
            </a:r>
          </a:p>
          <a:p>
            <a:pPr marL="457200" indent="-457200">
              <a:buFont typeface="+mj-lt"/>
              <a:buAutoNum type="arabicPeriod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77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8D086-9BA2-F691-C037-1256475ED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Scatter Diagram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 - A scatter diagram is a graph of paired data, showing the pattern of relationship between two variables.</a:t>
            </a:r>
          </a:p>
          <a:p>
            <a:pPr marL="0" indent="0">
              <a:buNone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Gives a visual idea of correlation.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the direction and strength of relationship.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for identifying outliers and non-linear patterns.</a:t>
            </a:r>
          </a:p>
        </p:txBody>
      </p:sp>
    </p:spTree>
    <p:extLst>
      <p:ext uri="{BB962C8B-B14F-4D97-AF65-F5344CB8AC3E}">
        <p14:creationId xmlns:p14="http://schemas.microsoft.com/office/powerpoint/2010/main" val="1852085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DFB71-E0D3-5EC1-AD5C-E7DAC8F06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CBBA2-BF6E-1000-6107-94506E52A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Karl Pearson’s Correlation Coefficient (r)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Meaning- A mathematical measure of linear correlation between two variables.</a:t>
            </a:r>
          </a:p>
          <a:p>
            <a:pPr marL="0" indent="0">
              <a:buNone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ranges from –1 to +1.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+1: Perfect positive linear correlation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–1: Perfect negative linear correlation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0: No linear correlation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Affected by outliers.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Applicable only when variables have linear relationship.</a:t>
            </a:r>
          </a:p>
        </p:txBody>
      </p:sp>
    </p:spTree>
    <p:extLst>
      <p:ext uri="{BB962C8B-B14F-4D97-AF65-F5344CB8AC3E}">
        <p14:creationId xmlns:p14="http://schemas.microsoft.com/office/powerpoint/2010/main" val="411198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68BCA-6310-FDE3-F472-D55462B49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C5815-C56B-A800-BEB9-9EFC87EE9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b="1" dirty="0"/>
              <a:t>3. Spearman’s Rank Correlation (ρ)</a:t>
            </a:r>
          </a:p>
          <a:p>
            <a:r>
              <a:rPr lang="en-IN" dirty="0"/>
              <a:t>Meaning - A non-parametric measure of correlation using ranks instead of actual data values.</a:t>
            </a:r>
          </a:p>
          <a:p>
            <a:pPr marL="0" indent="0">
              <a:buNone/>
            </a:pPr>
            <a:r>
              <a:rPr lang="en-IN" b="1" dirty="0"/>
              <a:t>Properties:</a:t>
            </a:r>
          </a:p>
          <a:p>
            <a:pPr lvl="0"/>
            <a:r>
              <a:rPr lang="en-IN" dirty="0"/>
              <a:t>Used when data are ordinal, ranked, or not normally distributed.</a:t>
            </a:r>
          </a:p>
          <a:p>
            <a:pPr lvl="0"/>
            <a:r>
              <a:rPr lang="en-IN" dirty="0"/>
              <a:t>Less affected by extreme values.</a:t>
            </a:r>
          </a:p>
          <a:p>
            <a:pPr lvl="0"/>
            <a:r>
              <a:rPr lang="en-IN" dirty="0"/>
              <a:t>Measures monotonic relationship.</a:t>
            </a:r>
          </a:p>
          <a:p>
            <a:pPr lvl="0"/>
            <a:r>
              <a:rPr lang="en-IN" dirty="0"/>
              <a:t>Value also ranges from –1 to +1.</a:t>
            </a:r>
          </a:p>
        </p:txBody>
      </p:sp>
    </p:spTree>
    <p:extLst>
      <p:ext uri="{BB962C8B-B14F-4D97-AF65-F5344CB8AC3E}">
        <p14:creationId xmlns:p14="http://schemas.microsoft.com/office/powerpoint/2010/main" val="554652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A5F75-7CF3-D9AA-6AC2-E43FA8ACD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30363"/>
            <a:ext cx="10515600" cy="1325563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 of Correlation</a:t>
            </a:r>
            <a:endParaRPr lang="en-IN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9769BC3-454C-72C7-21FB-15F7839A5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211652"/>
              </p:ext>
            </p:extLst>
          </p:nvPr>
        </p:nvGraphicFramePr>
        <p:xfrm>
          <a:off x="963562" y="2291807"/>
          <a:ext cx="10515600" cy="4306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812">
                  <a:extLst>
                    <a:ext uri="{9D8B030D-6E8A-4147-A177-3AD203B41FA5}">
                      <a16:colId xmlns:a16="http://schemas.microsoft.com/office/drawing/2014/main" val="2312200091"/>
                    </a:ext>
                  </a:extLst>
                </a:gridCol>
                <a:gridCol w="4071588">
                  <a:extLst>
                    <a:ext uri="{9D8B030D-6E8A-4147-A177-3AD203B41FA5}">
                      <a16:colId xmlns:a16="http://schemas.microsoft.com/office/drawing/2014/main" val="137089701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431072932"/>
                    </a:ext>
                  </a:extLst>
                </a:gridCol>
              </a:tblGrid>
              <a:tr h="24983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Degree of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Correlation Co-efficient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Correlation Co-efficient (r)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4008136"/>
                  </a:ext>
                </a:extLst>
              </a:tr>
              <a:tr h="40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Perfect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951475"/>
                  </a:ext>
                </a:extLst>
              </a:tr>
              <a:tr h="64312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Limited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IN" sz="22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IN" sz="2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5633382"/>
                  </a:ext>
                </a:extLst>
              </a:tr>
              <a:tr h="64312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i) High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+0.75 to +1.00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–0.75 to –1.00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2515505"/>
                  </a:ext>
                </a:extLst>
              </a:tr>
              <a:tr h="64312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ii) Moderate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+0.25 to +0.75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–0.25 to –0.75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598224"/>
                  </a:ext>
                </a:extLst>
              </a:tr>
              <a:tr h="40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iii) Low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0 to +0.25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0 to –0.25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4363012"/>
                  </a:ext>
                </a:extLst>
              </a:tr>
              <a:tr h="64312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Absence of Correlation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sz="2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0077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035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1014</Words>
  <Application>Microsoft Office PowerPoint</Application>
  <PresentationFormat>Widescreen</PresentationFormat>
  <Paragraphs>135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BUSINESS STATISTICS Subject Code – MBA302 By  Lakshmi M R Assistant Professor</vt:lpstr>
      <vt:lpstr>Meaning of Correlation</vt:lpstr>
      <vt:lpstr>Significance of Correlation </vt:lpstr>
      <vt:lpstr>Types of Correlation </vt:lpstr>
      <vt:lpstr>Methods of Studying Correlation </vt:lpstr>
      <vt:lpstr>PowerPoint Presentation</vt:lpstr>
      <vt:lpstr>PowerPoint Presentation</vt:lpstr>
      <vt:lpstr>PowerPoint Presentation</vt:lpstr>
      <vt:lpstr>Degree of Correlation</vt:lpstr>
      <vt:lpstr>Regression – Meaning &amp; Significance</vt:lpstr>
      <vt:lpstr>Linear Regression Analysis – Meaning &amp; Properties</vt:lpstr>
      <vt:lpstr>Types of Regression Models</vt:lpstr>
      <vt:lpstr>Lines of Regression</vt:lpstr>
      <vt:lpstr>Difference between Correlation &amp; Regression</vt:lpstr>
      <vt:lpstr>PowerPoint Presentation</vt:lpstr>
      <vt:lpstr>Standard Error of Estimate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Lakshmi Aachalkar</dc:creator>
  <cp:lastModifiedBy>Lakshmi Aachalkar</cp:lastModifiedBy>
  <cp:revision>6</cp:revision>
  <dcterms:created xsi:type="dcterms:W3CDTF">2025-11-16T10:53:06Z</dcterms:created>
  <dcterms:modified xsi:type="dcterms:W3CDTF">2025-11-22T14:25:01Z</dcterms:modified>
</cp:coreProperties>
</file>