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sldIdLst>
    <p:sldId id="256" r:id="rId2"/>
    <p:sldId id="258" r:id="rId3"/>
    <p:sldId id="259" r:id="rId4"/>
    <p:sldId id="260" r:id="rId5"/>
    <p:sldId id="261" r:id="rId6"/>
    <p:sldId id="262" r:id="rId7"/>
    <p:sldId id="266" r:id="rId8"/>
    <p:sldId id="263" r:id="rId9"/>
    <p:sldId id="268" r:id="rId10"/>
    <p:sldId id="269" r:id="rId11"/>
    <p:sldId id="270" r:id="rId12"/>
    <p:sldId id="271" r:id="rId13"/>
    <p:sldId id="272" r:id="rId14"/>
    <p:sldId id="275" r:id="rId15"/>
    <p:sldId id="276" r:id="rId16"/>
    <p:sldId id="278" r:id="rId17"/>
    <p:sldId id="279" r:id="rId18"/>
    <p:sldId id="280" r:id="rId19"/>
    <p:sldId id="282" r:id="rId20"/>
    <p:sldId id="284" r:id="rId21"/>
    <p:sldId id="288" r:id="rId22"/>
    <p:sldId id="289" r:id="rId23"/>
    <p:sldId id="292" r:id="rId24"/>
    <p:sldId id="293" r:id="rId25"/>
    <p:sldId id="296" r:id="rId26"/>
    <p:sldId id="297" r:id="rId27"/>
    <p:sldId id="298" r:id="rId28"/>
    <p:sldId id="299" r:id="rId29"/>
    <p:sldId id="300" r:id="rId30"/>
    <p:sldId id="301" r:id="rId31"/>
    <p:sldId id="302" r:id="rId32"/>
    <p:sldId id="303" r:id="rId33"/>
    <p:sldId id="304" r:id="rId34"/>
    <p:sldId id="305" r:id="rId35"/>
    <p:sldId id="306" r:id="rId36"/>
    <p:sldId id="310" r:id="rId37"/>
    <p:sldId id="311" r:id="rId38"/>
    <p:sldId id="312" r:id="rId39"/>
    <p:sldId id="313" r:id="rId40"/>
    <p:sldId id="314" r:id="rId41"/>
    <p:sldId id="315" r:id="rId42"/>
    <p:sldId id="316" r:id="rId43"/>
    <p:sldId id="319" r:id="rId44"/>
    <p:sldId id="320" r:id="rId45"/>
    <p:sldId id="321" r:id="rId46"/>
    <p:sldId id="322" r:id="rId47"/>
    <p:sldId id="323" r:id="rId48"/>
    <p:sldId id="324"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91F78-9D3E-61F1-9FCA-B043DD579E7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1241BD7-8058-294D-6EF0-0CCA966D4E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AFC6FD6-D95D-F57E-E3BA-9C8401B54147}"/>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5" name="Footer Placeholder 4">
            <a:extLst>
              <a:ext uri="{FF2B5EF4-FFF2-40B4-BE49-F238E27FC236}">
                <a16:creationId xmlns:a16="http://schemas.microsoft.com/office/drawing/2014/main" id="{59237634-EE02-8C9C-8B11-9C6D82D16B2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1B7571F-01D6-A93E-11FA-619CAB21D0BF}"/>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2604390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C0211-ED04-93D1-10B6-A3648B57CF4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9883C28-E67D-33CF-9D31-0C702D90D40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891F7A1-62C7-61CE-1728-ABB6CCA536EC}"/>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5" name="Footer Placeholder 4">
            <a:extLst>
              <a:ext uri="{FF2B5EF4-FFF2-40B4-BE49-F238E27FC236}">
                <a16:creationId xmlns:a16="http://schemas.microsoft.com/office/drawing/2014/main" id="{EB13A7E8-BCE6-806B-C11C-88E0EAC7B1C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90C5C19-7BCD-F2E8-A9E6-64513AC9F0AE}"/>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372119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2DBEE9-03E5-B247-B02C-8683199DF24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33BC61D-D0F4-357A-C060-4DBD14564CE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405B170-D8BD-B4E0-4BB2-164C6ADCB36B}"/>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5" name="Footer Placeholder 4">
            <a:extLst>
              <a:ext uri="{FF2B5EF4-FFF2-40B4-BE49-F238E27FC236}">
                <a16:creationId xmlns:a16="http://schemas.microsoft.com/office/drawing/2014/main" id="{6E7D9DC6-31A3-9619-7662-7DA40816218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DA0260E-5EE2-D5A9-5AEE-2C5AE383E1EB}"/>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1447884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63AD6-02AD-6C7F-8B66-B6BFF67FEEF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D4F44CE-0C38-CFD8-8367-7921EA4FB0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740CCFE-6ECB-16A1-3A58-F04A9D79E739}"/>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5" name="Footer Placeholder 4">
            <a:extLst>
              <a:ext uri="{FF2B5EF4-FFF2-40B4-BE49-F238E27FC236}">
                <a16:creationId xmlns:a16="http://schemas.microsoft.com/office/drawing/2014/main" id="{F55B7A37-8DBE-A18C-1CAD-46F2ECA78C3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42469BF-B012-E6D4-E7AE-D9AB8289C991}"/>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4009605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7594A-4E4F-0F1C-3D8B-AE225F38C08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E1F1FAC-5555-8C93-6759-77A0231B42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AEA3945-CFEB-08A0-7F56-D0264B520EC9}"/>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5" name="Footer Placeholder 4">
            <a:extLst>
              <a:ext uri="{FF2B5EF4-FFF2-40B4-BE49-F238E27FC236}">
                <a16:creationId xmlns:a16="http://schemas.microsoft.com/office/drawing/2014/main" id="{166DCCFB-60AB-7A40-6662-73B1A75709C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47209D3-B4DB-0D8B-96A8-4D154B4BE120}"/>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1113522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D6C9E-84D7-99EF-112A-6816C260683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26072D4-4DC3-401D-52ED-B43F681FE86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EBF72A5D-D893-65CD-6E69-43D4809A8F0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3939BD85-9442-04BA-7C8E-E5B92926B0CE}"/>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6" name="Footer Placeholder 5">
            <a:extLst>
              <a:ext uri="{FF2B5EF4-FFF2-40B4-BE49-F238E27FC236}">
                <a16:creationId xmlns:a16="http://schemas.microsoft.com/office/drawing/2014/main" id="{655B2635-FF09-19A1-F556-B775B29E5FC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1597865-9AB3-B050-9868-1A2CE9D6B08B}"/>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241627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9BBAD-E866-AC22-C473-394C153DB8A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54DC45F-AFC2-472C-0F86-700CEE0BF1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3A79369-8A22-7C4A-B30D-494706E3242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02B2B780-5F2D-73B9-BDE3-39837E274F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B840662-5FCB-24A0-4B38-AED140E050E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66E65863-A677-26E0-F139-FE42D55AD422}"/>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8" name="Footer Placeholder 7">
            <a:extLst>
              <a:ext uri="{FF2B5EF4-FFF2-40B4-BE49-F238E27FC236}">
                <a16:creationId xmlns:a16="http://schemas.microsoft.com/office/drawing/2014/main" id="{5A07E58C-C572-F73D-CE6D-24DC4F5DDACE}"/>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792CBE66-8B47-F28C-67CF-8CFDB88C23CE}"/>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3802850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9506D-88E9-9022-FF18-340F1D52BD57}"/>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A133691-79DE-3E45-F733-8602C2B3873E}"/>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4" name="Footer Placeholder 3">
            <a:extLst>
              <a:ext uri="{FF2B5EF4-FFF2-40B4-BE49-F238E27FC236}">
                <a16:creationId xmlns:a16="http://schemas.microsoft.com/office/drawing/2014/main" id="{E1EC8691-CAE4-5037-82F0-C43D4107E117}"/>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11FCAE01-AC19-2618-272F-E78F7675A9B7}"/>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2532959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C8DBFE3-8C74-05D5-BC92-F78E54640092}"/>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3" name="Footer Placeholder 2">
            <a:extLst>
              <a:ext uri="{FF2B5EF4-FFF2-40B4-BE49-F238E27FC236}">
                <a16:creationId xmlns:a16="http://schemas.microsoft.com/office/drawing/2014/main" id="{5F91368D-6AE2-BFD1-D945-FE33A66C5300}"/>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11F0871F-155C-17CE-5E6A-B1A309F18C2D}"/>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1875505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D3CCA-19DC-0C8C-9704-C054402367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2C6A9333-6836-2E6A-4254-C9F7C70525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A0D8EBC-42C6-E622-7BFC-A8286891EA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01B69B-0ABC-B5FE-4CCA-C2F8EF578E91}"/>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6" name="Footer Placeholder 5">
            <a:extLst>
              <a:ext uri="{FF2B5EF4-FFF2-40B4-BE49-F238E27FC236}">
                <a16:creationId xmlns:a16="http://schemas.microsoft.com/office/drawing/2014/main" id="{FB8FFBB3-1522-60A3-B7C1-2549ECD86A0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84BD802-4D74-D468-C4D2-F43A5EA22889}"/>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3954944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37946-B33C-C713-7EB1-BDD7ED56F0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1F4CF2AF-ADF1-9BF6-C78C-EFEFBEEED4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53E1D84C-0D8C-EA40-472D-5BE7ACFDB0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8DFC2C-906C-AADB-B74E-76AD67A89769}"/>
              </a:ext>
            </a:extLst>
          </p:cNvPr>
          <p:cNvSpPr>
            <a:spLocks noGrp="1"/>
          </p:cNvSpPr>
          <p:nvPr>
            <p:ph type="dt" sz="half" idx="10"/>
          </p:nvPr>
        </p:nvSpPr>
        <p:spPr/>
        <p:txBody>
          <a:bodyPr/>
          <a:lstStyle/>
          <a:p>
            <a:fld id="{7CE6BDA2-3FEA-4C61-A4FD-EE0B8FF69195}" type="datetimeFigureOut">
              <a:rPr lang="en-IN" smtClean="0"/>
              <a:t>16-11-2025</a:t>
            </a:fld>
            <a:endParaRPr lang="en-IN"/>
          </a:p>
        </p:txBody>
      </p:sp>
      <p:sp>
        <p:nvSpPr>
          <p:cNvPr id="6" name="Footer Placeholder 5">
            <a:extLst>
              <a:ext uri="{FF2B5EF4-FFF2-40B4-BE49-F238E27FC236}">
                <a16:creationId xmlns:a16="http://schemas.microsoft.com/office/drawing/2014/main" id="{1F8F86CF-A5F5-327B-E910-DFC84E24C88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A754218-D85F-5949-3878-7AC7FFF0A044}"/>
              </a:ext>
            </a:extLst>
          </p:cNvPr>
          <p:cNvSpPr>
            <a:spLocks noGrp="1"/>
          </p:cNvSpPr>
          <p:nvPr>
            <p:ph type="sldNum" sz="quarter" idx="12"/>
          </p:nvPr>
        </p:nvSpPr>
        <p:spPr/>
        <p:txBody>
          <a:bodyPr/>
          <a:lstStyle/>
          <a:p>
            <a:fld id="{00A7C74A-C031-4209-950B-3C177A3EC06E}" type="slidenum">
              <a:rPr lang="en-IN" smtClean="0"/>
              <a:t>‹#›</a:t>
            </a:fld>
            <a:endParaRPr lang="en-IN"/>
          </a:p>
        </p:txBody>
      </p:sp>
    </p:spTree>
    <p:extLst>
      <p:ext uri="{BB962C8B-B14F-4D97-AF65-F5344CB8AC3E}">
        <p14:creationId xmlns:p14="http://schemas.microsoft.com/office/powerpoint/2010/main" val="4273966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556E0CC-1F88-7BB1-1B4B-D631987DAA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8EB47B26-8989-64B8-5B3A-63444DA52A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60F034C-A6B7-6358-A520-724142A92B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E6BDA2-3FEA-4C61-A4FD-EE0B8FF69195}" type="datetimeFigureOut">
              <a:rPr lang="en-IN" smtClean="0"/>
              <a:t>16-11-2025</a:t>
            </a:fld>
            <a:endParaRPr lang="en-IN"/>
          </a:p>
        </p:txBody>
      </p:sp>
      <p:sp>
        <p:nvSpPr>
          <p:cNvPr id="5" name="Footer Placeholder 4">
            <a:extLst>
              <a:ext uri="{FF2B5EF4-FFF2-40B4-BE49-F238E27FC236}">
                <a16:creationId xmlns:a16="http://schemas.microsoft.com/office/drawing/2014/main" id="{AD67BEFA-A8BB-AC86-5186-FCF785C2D6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7B5C23B-E6EA-115B-3F1D-81CCFF0F8C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A7C74A-C031-4209-950B-3C177A3EC06E}" type="slidenum">
              <a:rPr lang="en-IN" smtClean="0"/>
              <a:t>‹#›</a:t>
            </a:fld>
            <a:endParaRPr lang="en-IN"/>
          </a:p>
        </p:txBody>
      </p:sp>
      <p:pic>
        <p:nvPicPr>
          <p:cNvPr id="8" name="Picture 7">
            <a:extLst>
              <a:ext uri="{FF2B5EF4-FFF2-40B4-BE49-F238E27FC236}">
                <a16:creationId xmlns:a16="http://schemas.microsoft.com/office/drawing/2014/main" id="{F78661FC-565B-AC41-7865-9FDCE6195C7F}"/>
              </a:ext>
            </a:extLst>
          </p:cNvPr>
          <p:cNvPicPr>
            <a:picLocks noChangeAspect="1"/>
          </p:cNvPicPr>
          <p:nvPr userDrawn="1"/>
        </p:nvPicPr>
        <p:blipFill>
          <a:blip r:embed="rId13"/>
          <a:stretch>
            <a:fillRect/>
          </a:stretch>
        </p:blipFill>
        <p:spPr>
          <a:xfrm>
            <a:off x="0" y="0"/>
            <a:ext cx="12192000" cy="1775280"/>
          </a:xfrm>
          <a:prstGeom prst="rect">
            <a:avLst/>
          </a:prstGeom>
        </p:spPr>
      </p:pic>
    </p:spTree>
    <p:extLst>
      <p:ext uri="{BB962C8B-B14F-4D97-AF65-F5344CB8AC3E}">
        <p14:creationId xmlns:p14="http://schemas.microsoft.com/office/powerpoint/2010/main" val="156170739"/>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geeksforgeeks.org/range-meaning-coefficient-of-range-merits-and-demerits/?ref=lbp" TargetMode="External"/><Relationship Id="rId2" Type="http://schemas.openxmlformats.org/officeDocument/2006/relationships/hyperlink" Target="https://www.geeksforgeeks.org/measures-of-dispersion/"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10E01-CBA3-C73F-4247-B4B06AF9AE43}"/>
              </a:ext>
            </a:extLst>
          </p:cNvPr>
          <p:cNvSpPr>
            <a:spLocks noGrp="1"/>
          </p:cNvSpPr>
          <p:nvPr>
            <p:ph type="ctrTitle"/>
          </p:nvPr>
        </p:nvSpPr>
        <p:spPr>
          <a:xfrm>
            <a:off x="1641987" y="2076092"/>
            <a:ext cx="9144000" cy="2387600"/>
          </a:xfrm>
        </p:spPr>
        <p:txBody>
          <a:bodyPr>
            <a:noAutofit/>
          </a:bodyPr>
          <a:lstStyle/>
          <a:p>
            <a:r>
              <a:rPr lang="en-IN" sz="4400" b="1" dirty="0">
                <a:latin typeface="Times New Roman" panose="02020603050405020304" pitchFamily="18" charset="0"/>
                <a:cs typeface="Times New Roman" panose="02020603050405020304" pitchFamily="18" charset="0"/>
              </a:rPr>
              <a:t>BUSINESS STATISTICS</a:t>
            </a:r>
            <a:br>
              <a:rPr lang="en-IN" sz="4600" b="1" dirty="0">
                <a:latin typeface="Times New Roman" panose="02020603050405020304" pitchFamily="18" charset="0"/>
                <a:cs typeface="Times New Roman" panose="02020603050405020304" pitchFamily="18" charset="0"/>
              </a:rPr>
            </a:br>
            <a:r>
              <a:rPr lang="en-IN" sz="3600" b="1" dirty="0">
                <a:latin typeface="Times New Roman" panose="02020603050405020304" pitchFamily="18" charset="0"/>
                <a:cs typeface="Times New Roman" panose="02020603050405020304" pitchFamily="18" charset="0"/>
              </a:rPr>
              <a:t>Subject Code – MBA302</a:t>
            </a:r>
            <a:br>
              <a:rPr lang="en-IN" sz="4600" b="1"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By </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Lakshmi M R</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Assistant Professor</a:t>
            </a:r>
            <a:endParaRPr lang="en-IN" sz="28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D6B6FA47-699C-8632-4EC5-B73DEA2A393D}"/>
              </a:ext>
            </a:extLst>
          </p:cNvPr>
          <p:cNvSpPr>
            <a:spLocks noGrp="1"/>
          </p:cNvSpPr>
          <p:nvPr>
            <p:ph type="subTitle" idx="1"/>
          </p:nvPr>
        </p:nvSpPr>
        <p:spPr>
          <a:xfrm>
            <a:off x="1641987" y="4699819"/>
            <a:ext cx="9144000" cy="1256071"/>
          </a:xfrm>
        </p:spPr>
        <p:txBody>
          <a:bodyPr>
            <a:normAutofit/>
          </a:bodyPr>
          <a:lstStyle/>
          <a:p>
            <a:r>
              <a:rPr lang="en-IN" sz="3600" b="1" dirty="0">
                <a:latin typeface="Times New Roman" panose="02020603050405020304" pitchFamily="18" charset="0"/>
                <a:cs typeface="Times New Roman" panose="02020603050405020304" pitchFamily="18" charset="0"/>
              </a:rPr>
              <a:t>Module 1 - Introduction to Statistics</a:t>
            </a:r>
          </a:p>
        </p:txBody>
      </p:sp>
    </p:spTree>
    <p:extLst>
      <p:ext uri="{BB962C8B-B14F-4D97-AF65-F5344CB8AC3E}">
        <p14:creationId xmlns:p14="http://schemas.microsoft.com/office/powerpoint/2010/main" val="4146318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14A54-2695-9A96-9793-9C1755797642}"/>
              </a:ext>
            </a:extLst>
          </p:cNvPr>
          <p:cNvSpPr>
            <a:spLocks noGrp="1"/>
          </p:cNvSpPr>
          <p:nvPr>
            <p:ph type="title"/>
          </p:nvPr>
        </p:nvSpPr>
        <p:spPr>
          <a:xfrm>
            <a:off x="621889" y="1505666"/>
            <a:ext cx="10515600" cy="1325563"/>
          </a:xfrm>
        </p:spPr>
        <p:txBody>
          <a:bodyPr/>
          <a:lstStyle/>
          <a:p>
            <a:r>
              <a:rPr lang="en-US" b="1" dirty="0"/>
              <a:t>Merits of Arithmetic mean </a:t>
            </a:r>
            <a:endParaRPr lang="en-IN" b="1" dirty="0"/>
          </a:p>
        </p:txBody>
      </p:sp>
      <p:sp>
        <p:nvSpPr>
          <p:cNvPr id="3" name="Content Placeholder 2">
            <a:extLst>
              <a:ext uri="{FF2B5EF4-FFF2-40B4-BE49-F238E27FC236}">
                <a16:creationId xmlns:a16="http://schemas.microsoft.com/office/drawing/2014/main" id="{5439B740-CD3B-4C0F-60D7-DCA9C8986154}"/>
              </a:ext>
            </a:extLst>
          </p:cNvPr>
          <p:cNvSpPr>
            <a:spLocks noGrp="1"/>
          </p:cNvSpPr>
          <p:nvPr>
            <p:ph idx="1"/>
          </p:nvPr>
        </p:nvSpPr>
        <p:spPr>
          <a:xfrm>
            <a:off x="730045" y="2506662"/>
            <a:ext cx="10515600" cy="3717157"/>
          </a:xfrm>
        </p:spPr>
        <p:txBody>
          <a:bodyPr>
            <a:normAutofit/>
          </a:bodyPr>
          <a:lstStyle/>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is rigidly defined.</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is easy to understand and easy to calculate.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If the number of items is sufficiently large, it is more accurate and more reliable.</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is a calculated value and is not based on its position in the series.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is possible to calculate even if some of the details of the data are lacking.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Of all averages, it is affected least by fluctuations of sampling.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provides a good basis for comparison.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6745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C15C1-88EA-5892-BD69-CE7BE0D0A5AF}"/>
              </a:ext>
            </a:extLst>
          </p:cNvPr>
          <p:cNvSpPr>
            <a:spLocks noGrp="1"/>
          </p:cNvSpPr>
          <p:nvPr>
            <p:ph type="title"/>
          </p:nvPr>
        </p:nvSpPr>
        <p:spPr>
          <a:xfrm>
            <a:off x="739877" y="1417176"/>
            <a:ext cx="10515600" cy="1325563"/>
          </a:xfrm>
        </p:spPr>
        <p:txBody>
          <a:bodyPr/>
          <a:lstStyle/>
          <a:p>
            <a:r>
              <a:rPr lang="en-IN" b="1" dirty="0">
                <a:latin typeface="Times New Roman" panose="02020603050405020304" pitchFamily="18" charset="0"/>
                <a:cs typeface="Times New Roman" panose="02020603050405020304" pitchFamily="18" charset="0"/>
              </a:rPr>
              <a:t>Demerits of Arithmetic mean</a:t>
            </a:r>
          </a:p>
        </p:txBody>
      </p:sp>
      <p:sp>
        <p:nvSpPr>
          <p:cNvPr id="3" name="Content Placeholder 2">
            <a:extLst>
              <a:ext uri="{FF2B5EF4-FFF2-40B4-BE49-F238E27FC236}">
                <a16:creationId xmlns:a16="http://schemas.microsoft.com/office/drawing/2014/main" id="{C652267B-13A6-9FD7-C90B-1DE4A66DDE44}"/>
              </a:ext>
            </a:extLst>
          </p:cNvPr>
          <p:cNvSpPr>
            <a:spLocks noGrp="1"/>
          </p:cNvSpPr>
          <p:nvPr>
            <p:ph idx="1"/>
          </p:nvPr>
        </p:nvSpPr>
        <p:spPr>
          <a:xfrm>
            <a:off x="838200" y="2526890"/>
            <a:ext cx="10515600" cy="3650073"/>
          </a:xfrm>
        </p:spPr>
        <p:txBody>
          <a:bodyPr>
            <a:noAutofit/>
          </a:bodyPr>
          <a:lstStyle/>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cannot be obtained by inspection nor located through a frequency graph.</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 It cannot be in the study of qualitative phenomena not capable of numerical measurement i.e. Intelligence, beauty, honesty etc.,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can ignore any single item only at the risk of losing its accuracy.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is affected very much by extreme values.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cannot be calculated for open-end classes.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may lead to fallacious conclusions, if the details of the data from which it is computed are not given.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9881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7D3E0-F1E7-F961-1EE3-5F9A78A5EF46}"/>
              </a:ext>
            </a:extLst>
          </p:cNvPr>
          <p:cNvSpPr>
            <a:spLocks noGrp="1"/>
          </p:cNvSpPr>
          <p:nvPr>
            <p:ph type="title"/>
          </p:nvPr>
        </p:nvSpPr>
        <p:spPr>
          <a:xfrm>
            <a:off x="967740" y="1358643"/>
            <a:ext cx="10515600" cy="1325563"/>
          </a:xfrm>
        </p:spPr>
        <p:txBody>
          <a:bodyPr/>
          <a:lstStyle/>
          <a:p>
            <a:r>
              <a:rPr lang="en-IN" b="1" dirty="0">
                <a:latin typeface="Times New Roman" panose="02020603050405020304" pitchFamily="18" charset="0"/>
                <a:cs typeface="Times New Roman" panose="02020603050405020304" pitchFamily="18" charset="0"/>
              </a:rPr>
              <a:t>Median </a:t>
            </a:r>
          </a:p>
        </p:txBody>
      </p:sp>
      <p:sp>
        <p:nvSpPr>
          <p:cNvPr id="3" name="Content Placeholder 2">
            <a:extLst>
              <a:ext uri="{FF2B5EF4-FFF2-40B4-BE49-F238E27FC236}">
                <a16:creationId xmlns:a16="http://schemas.microsoft.com/office/drawing/2014/main" id="{D774762B-4065-0500-1545-A058687917F7}"/>
              </a:ext>
            </a:extLst>
          </p:cNvPr>
          <p:cNvSpPr>
            <a:spLocks noGrp="1"/>
          </p:cNvSpPr>
          <p:nvPr>
            <p:ph idx="1"/>
          </p:nvPr>
        </p:nvSpPr>
        <p:spPr>
          <a:xfrm>
            <a:off x="1097280" y="2684206"/>
            <a:ext cx="10256520" cy="3696929"/>
          </a:xfrm>
        </p:spPr>
        <p:txBody>
          <a:bodyPr/>
          <a:lstStyle/>
          <a:p>
            <a:r>
              <a:rPr lang="en-US" dirty="0"/>
              <a:t>The median is the middle most item that divides the group into two equal parts, one part comprising all values greater, and the other, all values less than that item. </a:t>
            </a:r>
          </a:p>
          <a:p>
            <a:pPr marL="0" indent="0">
              <a:buNone/>
            </a:pPr>
            <a:r>
              <a:rPr lang="en-IN" b="1" dirty="0"/>
              <a:t>Ungrouped or Raw data</a:t>
            </a:r>
          </a:p>
          <a:p>
            <a:r>
              <a:rPr lang="en-US" dirty="0"/>
              <a:t>Arrange the given values in the ascending order. If the number of values are odd, median is the middle value. If the number of values are even, median is the mean of middle two values.</a:t>
            </a:r>
          </a:p>
          <a:p>
            <a:endParaRPr lang="en-IN" b="1" dirty="0"/>
          </a:p>
          <a:p>
            <a:endParaRPr lang="en-IN" b="1" dirty="0"/>
          </a:p>
        </p:txBody>
      </p:sp>
    </p:spTree>
    <p:extLst>
      <p:ext uri="{BB962C8B-B14F-4D97-AF65-F5344CB8AC3E}">
        <p14:creationId xmlns:p14="http://schemas.microsoft.com/office/powerpoint/2010/main" val="4125341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5A7A46-E44C-57AB-9FE3-20A957079842}"/>
              </a:ext>
            </a:extLst>
          </p:cNvPr>
          <p:cNvSpPr>
            <a:spLocks noGrp="1"/>
          </p:cNvSpPr>
          <p:nvPr>
            <p:ph idx="1"/>
          </p:nvPr>
        </p:nvSpPr>
        <p:spPr>
          <a:xfrm>
            <a:off x="1107112" y="2084438"/>
            <a:ext cx="10058400" cy="4689987"/>
          </a:xfrm>
        </p:spPr>
        <p:txBody>
          <a:bodyPr>
            <a:normAutofit/>
          </a:bodyPr>
          <a:lstStyle/>
          <a:p>
            <a:r>
              <a:rPr lang="en-IN" sz="2400" b="1" dirty="0"/>
              <a:t>Grouped data </a:t>
            </a:r>
          </a:p>
          <a:p>
            <a:r>
              <a:rPr lang="en-US" sz="2400" dirty="0">
                <a:latin typeface="Times New Roman" panose="02020603050405020304" pitchFamily="18" charset="0"/>
                <a:cs typeface="Times New Roman" panose="02020603050405020304" pitchFamily="18" charset="0"/>
              </a:rPr>
              <a:t>In a grouped distribution, values are associated with frequencies. Grouping can be in the form of a discrete frequency distribution or a continuous frequency distribution. Whatever may be the type of distribution, cumulative frequencies have to be calculated to know the total number of items.</a:t>
            </a:r>
          </a:p>
          <a:p>
            <a:r>
              <a:rPr lang="en-IN" sz="2400" b="1" dirty="0"/>
              <a:t>Cumulative frequency (cf) </a:t>
            </a:r>
          </a:p>
          <a:p>
            <a:r>
              <a:rPr lang="en-US" sz="2400" dirty="0">
                <a:latin typeface="Times New Roman" panose="02020603050405020304" pitchFamily="18" charset="0"/>
                <a:cs typeface="Times New Roman" panose="02020603050405020304" pitchFamily="18" charset="0"/>
              </a:rPr>
              <a:t>Cumulative frequency of each class is the sum of the frequency of the class and the frequencies of the pervious classes, </a:t>
            </a:r>
            <a:r>
              <a:rPr lang="en-US" sz="2400" dirty="0" err="1">
                <a:latin typeface="Times New Roman" panose="02020603050405020304" pitchFamily="18" charset="0"/>
                <a:cs typeface="Times New Roman" panose="02020603050405020304" pitchFamily="18" charset="0"/>
              </a:rPr>
              <a:t>ie</a:t>
            </a:r>
            <a:r>
              <a:rPr lang="en-US" sz="2400" dirty="0">
                <a:latin typeface="Times New Roman" panose="02020603050405020304" pitchFamily="18" charset="0"/>
                <a:cs typeface="Times New Roman" panose="02020603050405020304" pitchFamily="18" charset="0"/>
              </a:rPr>
              <a:t> adding the frequencies successively, so that the last cumulative frequency gives the total number of items. </a:t>
            </a:r>
          </a:p>
          <a:p>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24217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357EB-83FB-F8F7-468B-485306C7E2E6}"/>
              </a:ext>
            </a:extLst>
          </p:cNvPr>
          <p:cNvSpPr>
            <a:spLocks noGrp="1"/>
          </p:cNvSpPr>
          <p:nvPr>
            <p:ph type="title"/>
          </p:nvPr>
        </p:nvSpPr>
        <p:spPr>
          <a:xfrm>
            <a:off x="762000" y="1289358"/>
            <a:ext cx="10515600" cy="1325563"/>
          </a:xfrm>
        </p:spPr>
        <p:txBody>
          <a:bodyPr/>
          <a:lstStyle/>
          <a:p>
            <a:r>
              <a:rPr lang="en-IN" b="1" dirty="0">
                <a:latin typeface="Times New Roman" panose="02020603050405020304" pitchFamily="18" charset="0"/>
                <a:cs typeface="Times New Roman" panose="02020603050405020304" pitchFamily="18" charset="0"/>
              </a:rPr>
              <a:t>Merits &amp; Demerits of Median </a:t>
            </a:r>
          </a:p>
        </p:txBody>
      </p:sp>
      <p:sp>
        <p:nvSpPr>
          <p:cNvPr id="3" name="Content Placeholder 2">
            <a:extLst>
              <a:ext uri="{FF2B5EF4-FFF2-40B4-BE49-F238E27FC236}">
                <a16:creationId xmlns:a16="http://schemas.microsoft.com/office/drawing/2014/main" id="{41A3479E-FD95-7DDF-1CD1-9999C354EBD6}"/>
              </a:ext>
            </a:extLst>
          </p:cNvPr>
          <p:cNvSpPr>
            <a:spLocks noGrp="1"/>
          </p:cNvSpPr>
          <p:nvPr>
            <p:ph sz="half" idx="1"/>
          </p:nvPr>
        </p:nvSpPr>
        <p:spPr>
          <a:xfrm>
            <a:off x="838200" y="2438399"/>
            <a:ext cx="5181600" cy="3738563"/>
          </a:xfrm>
        </p:spPr>
        <p:txBody>
          <a:bodyPr>
            <a:normAutofit/>
          </a:bodyPr>
          <a:lstStyle/>
          <a:p>
            <a:pPr marL="0" indent="0">
              <a:buNone/>
            </a:pPr>
            <a:r>
              <a:rPr lang="en-IN" sz="2000" b="1" dirty="0">
                <a:latin typeface="Times New Roman" panose="02020603050405020304" pitchFamily="18" charset="0"/>
                <a:cs typeface="Times New Roman" panose="02020603050405020304" pitchFamily="18" charset="0"/>
              </a:rPr>
              <a:t>Merits –</a:t>
            </a:r>
          </a:p>
          <a:p>
            <a:pPr marL="0" indent="0">
              <a:lnSpc>
                <a:spcPct val="110000"/>
              </a:lnSpc>
              <a:buNone/>
            </a:pPr>
            <a:r>
              <a:rPr lang="en-IN" sz="2000" dirty="0">
                <a:latin typeface="Times New Roman" panose="02020603050405020304" pitchFamily="18" charset="0"/>
                <a:cs typeface="Times New Roman" panose="02020603050405020304" pitchFamily="18" charset="0"/>
              </a:rPr>
              <a:t>1. </a:t>
            </a:r>
            <a:r>
              <a:rPr lang="en-US" sz="2000" dirty="0">
                <a:latin typeface="Times New Roman" panose="02020603050405020304" pitchFamily="18" charset="0"/>
                <a:cs typeface="Times New Roman" panose="02020603050405020304" pitchFamily="18" charset="0"/>
              </a:rPr>
              <a:t>Median is not influenced by extreme values because it is a positional average.</a:t>
            </a:r>
          </a:p>
          <a:p>
            <a:pPr marL="0" indent="0">
              <a:lnSpc>
                <a:spcPct val="110000"/>
              </a:lnSpc>
              <a:buNone/>
            </a:pPr>
            <a:r>
              <a:rPr lang="en-US" sz="2000" dirty="0">
                <a:latin typeface="Times New Roman" panose="02020603050405020304" pitchFamily="18" charset="0"/>
                <a:cs typeface="Times New Roman" panose="02020603050405020304" pitchFamily="18" charset="0"/>
              </a:rPr>
              <a:t> 2. Median can be calculated in case of distribution with open-end intervals. </a:t>
            </a:r>
          </a:p>
          <a:p>
            <a:pPr marL="0" indent="0">
              <a:lnSpc>
                <a:spcPct val="110000"/>
              </a:lnSpc>
              <a:buNone/>
            </a:pPr>
            <a:r>
              <a:rPr lang="en-US" sz="2000" dirty="0">
                <a:latin typeface="Times New Roman" panose="02020603050405020304" pitchFamily="18" charset="0"/>
                <a:cs typeface="Times New Roman" panose="02020603050405020304" pitchFamily="18" charset="0"/>
              </a:rPr>
              <a:t>3. Median can be located even if the data are incomplete</a:t>
            </a:r>
            <a:endParaRPr lang="en-IN" sz="20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9CECD46A-20E2-C995-31F1-ECCF5A698B93}"/>
              </a:ext>
            </a:extLst>
          </p:cNvPr>
          <p:cNvSpPr>
            <a:spLocks noGrp="1"/>
          </p:cNvSpPr>
          <p:nvPr>
            <p:ph sz="half" idx="2"/>
          </p:nvPr>
        </p:nvSpPr>
        <p:spPr>
          <a:xfrm>
            <a:off x="6172200" y="2438399"/>
            <a:ext cx="5181600" cy="3738564"/>
          </a:xfrm>
        </p:spPr>
        <p:txBody>
          <a:bodyPr>
            <a:noAutofit/>
          </a:bodyPr>
          <a:lstStyle/>
          <a:p>
            <a:pPr marL="0" indent="0">
              <a:buNone/>
            </a:pPr>
            <a:r>
              <a:rPr lang="en-IN" sz="2000" b="1" dirty="0">
                <a:latin typeface="Times New Roman" panose="02020603050405020304" pitchFamily="18" charset="0"/>
                <a:cs typeface="Times New Roman" panose="02020603050405020304" pitchFamily="18" charset="0"/>
              </a:rPr>
              <a:t>Demerits –</a:t>
            </a:r>
          </a:p>
          <a:p>
            <a:pPr marL="0" indent="0">
              <a:lnSpc>
                <a:spcPct val="110000"/>
              </a:lnSpc>
              <a:buNone/>
            </a:pPr>
            <a:r>
              <a:rPr lang="en-IN" sz="2000" dirty="0">
                <a:latin typeface="Times New Roman" panose="02020603050405020304" pitchFamily="18" charset="0"/>
                <a:cs typeface="Times New Roman" panose="02020603050405020304" pitchFamily="18" charset="0"/>
              </a:rPr>
              <a:t>1. </a:t>
            </a:r>
            <a:r>
              <a:rPr lang="en-US" sz="2000" dirty="0">
                <a:latin typeface="Times New Roman" panose="02020603050405020304" pitchFamily="18" charset="0"/>
                <a:cs typeface="Times New Roman" panose="02020603050405020304" pitchFamily="18" charset="0"/>
              </a:rPr>
              <a:t>A slight change in the series may bring drastic change in median value. </a:t>
            </a:r>
          </a:p>
          <a:p>
            <a:pPr marL="0" indent="0">
              <a:lnSpc>
                <a:spcPct val="110000"/>
              </a:lnSpc>
              <a:buNone/>
            </a:pPr>
            <a:r>
              <a:rPr lang="en-US" sz="2000" dirty="0">
                <a:latin typeface="Times New Roman" panose="02020603050405020304" pitchFamily="18" charset="0"/>
                <a:cs typeface="Times New Roman" panose="02020603050405020304" pitchFamily="18" charset="0"/>
              </a:rPr>
              <a:t>2. In case of even number of items or continuous series, median is an estimated value other than any value in the series. </a:t>
            </a:r>
          </a:p>
          <a:p>
            <a:pPr marL="0" indent="0">
              <a:lnSpc>
                <a:spcPct val="110000"/>
              </a:lnSpc>
              <a:buNone/>
            </a:pPr>
            <a:r>
              <a:rPr lang="en-US" sz="2000" dirty="0">
                <a:latin typeface="Times New Roman" panose="02020603050405020304" pitchFamily="18" charset="0"/>
                <a:cs typeface="Times New Roman" panose="02020603050405020304" pitchFamily="18" charset="0"/>
              </a:rPr>
              <a:t>3. It is not suitable for further mathematical treatment except its use in calculating mean deviation. </a:t>
            </a:r>
          </a:p>
          <a:p>
            <a:pPr marL="0" indent="0">
              <a:lnSpc>
                <a:spcPct val="110000"/>
              </a:lnSpc>
              <a:buNone/>
            </a:pPr>
            <a:r>
              <a:rPr lang="en-US" sz="2000" dirty="0">
                <a:latin typeface="Times New Roman" panose="02020603050405020304" pitchFamily="18" charset="0"/>
                <a:cs typeface="Times New Roman" panose="02020603050405020304" pitchFamily="18" charset="0"/>
              </a:rPr>
              <a:t>4. It does not take into account all the observations.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08975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DBDE-6F94-BA55-3CEB-0512511F0C78}"/>
              </a:ext>
            </a:extLst>
          </p:cNvPr>
          <p:cNvSpPr>
            <a:spLocks noGrp="1"/>
          </p:cNvSpPr>
          <p:nvPr>
            <p:ph type="title"/>
          </p:nvPr>
        </p:nvSpPr>
        <p:spPr>
          <a:xfrm>
            <a:off x="838200" y="1338519"/>
            <a:ext cx="10515600" cy="1325563"/>
          </a:xfrm>
        </p:spPr>
        <p:txBody>
          <a:bodyPr/>
          <a:lstStyle/>
          <a:p>
            <a:r>
              <a:rPr lang="en-IN" b="1" dirty="0">
                <a:latin typeface="Times New Roman" panose="02020603050405020304" pitchFamily="18" charset="0"/>
                <a:cs typeface="Times New Roman" panose="02020603050405020304" pitchFamily="18" charset="0"/>
              </a:rPr>
              <a:t>Mode</a:t>
            </a:r>
          </a:p>
        </p:txBody>
      </p:sp>
      <p:sp>
        <p:nvSpPr>
          <p:cNvPr id="3" name="Content Placeholder 2">
            <a:extLst>
              <a:ext uri="{FF2B5EF4-FFF2-40B4-BE49-F238E27FC236}">
                <a16:creationId xmlns:a16="http://schemas.microsoft.com/office/drawing/2014/main" id="{F45B26B7-B314-DAA0-F62C-E6BDCB38DBE6}"/>
              </a:ext>
            </a:extLst>
          </p:cNvPr>
          <p:cNvSpPr>
            <a:spLocks noGrp="1"/>
          </p:cNvSpPr>
          <p:nvPr>
            <p:ph idx="1"/>
          </p:nvPr>
        </p:nvSpPr>
        <p:spPr>
          <a:xfrm>
            <a:off x="1066800" y="2871019"/>
            <a:ext cx="10058400" cy="3146324"/>
          </a:xfrm>
        </p:spPr>
        <p:txBody>
          <a:bodyPr>
            <a:normAutofit fontScale="92500" lnSpcReduction="20000"/>
          </a:bodyPr>
          <a:lstStyle/>
          <a:p>
            <a:r>
              <a:rPr lang="en-US" dirty="0"/>
              <a:t>In the words of </a:t>
            </a:r>
            <a:r>
              <a:rPr lang="en-US" b="1" dirty="0"/>
              <a:t>Croxton and Cowden</a:t>
            </a:r>
            <a:r>
              <a:rPr lang="en-US" dirty="0"/>
              <a:t>, “The mode of a distribution is value at the point around which the items tend to be most heavily concentrated. It may be regarded as the most typical of a series of values.”</a:t>
            </a:r>
          </a:p>
          <a:p>
            <a:endParaRPr lang="en-US" dirty="0"/>
          </a:p>
          <a:p>
            <a:r>
              <a:rPr lang="en-US" dirty="0"/>
              <a:t>According to </a:t>
            </a:r>
            <a:r>
              <a:rPr lang="en-US" b="1" dirty="0"/>
              <a:t>A.M. Tuttle</a:t>
            </a:r>
            <a:r>
              <a:rPr lang="en-US" dirty="0"/>
              <a:t>, ‘Mode is the value which has the greatest frequency density in its immediate neighborhood’. Accordingly, mode may also be termed as the fashionable value (a derivation of the French word ‘la Mode’) of the distribution.</a:t>
            </a:r>
          </a:p>
          <a:p>
            <a:endParaRPr lang="en-US" dirty="0"/>
          </a:p>
          <a:p>
            <a:endParaRPr lang="en-IN" dirty="0"/>
          </a:p>
        </p:txBody>
      </p:sp>
    </p:spTree>
    <p:extLst>
      <p:ext uri="{BB962C8B-B14F-4D97-AF65-F5344CB8AC3E}">
        <p14:creationId xmlns:p14="http://schemas.microsoft.com/office/powerpoint/2010/main" val="1413323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44225-7C4C-87F2-8AC6-9F8A61A1717F}"/>
              </a:ext>
            </a:extLst>
          </p:cNvPr>
          <p:cNvSpPr>
            <a:spLocks noGrp="1"/>
          </p:cNvSpPr>
          <p:nvPr>
            <p:ph type="title"/>
          </p:nvPr>
        </p:nvSpPr>
        <p:spPr>
          <a:xfrm>
            <a:off x="759542" y="1414462"/>
            <a:ext cx="10515600" cy="1325563"/>
          </a:xfrm>
        </p:spPr>
        <p:txBody>
          <a:bodyPr/>
          <a:lstStyle/>
          <a:p>
            <a:r>
              <a:rPr lang="en-IN" b="1" dirty="0">
                <a:latin typeface="Times New Roman" panose="02020603050405020304" pitchFamily="18" charset="0"/>
                <a:cs typeface="Times New Roman" panose="02020603050405020304" pitchFamily="18" charset="0"/>
              </a:rPr>
              <a:t>Merits of Mode</a:t>
            </a:r>
          </a:p>
        </p:txBody>
      </p:sp>
      <p:sp>
        <p:nvSpPr>
          <p:cNvPr id="3" name="Content Placeholder 2">
            <a:extLst>
              <a:ext uri="{FF2B5EF4-FFF2-40B4-BE49-F238E27FC236}">
                <a16:creationId xmlns:a16="http://schemas.microsoft.com/office/drawing/2014/main" id="{57BDB05E-F3A8-9C59-98D0-4BEB0750CF4E}"/>
              </a:ext>
            </a:extLst>
          </p:cNvPr>
          <p:cNvSpPr>
            <a:spLocks noGrp="1"/>
          </p:cNvSpPr>
          <p:nvPr>
            <p:ph idx="1"/>
          </p:nvPr>
        </p:nvSpPr>
        <p:spPr>
          <a:xfrm>
            <a:off x="838200" y="2740025"/>
            <a:ext cx="10515600" cy="3621446"/>
          </a:xfrm>
        </p:spPr>
        <p:txBody>
          <a:bodyPr>
            <a:normAutofit/>
          </a:bodyPr>
          <a:lstStyle/>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It is easy to understand and simple to calculate.</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  It is not affected by extremely large or small values.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 It can be located just by inspection in ungrouped data and discrete frequency distribution.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can be useful for qualitative data.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 It can be computed in an open-end frequency table.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 It can be located graphically.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997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71E13-604A-991C-9A57-062D0FE7ED10}"/>
              </a:ext>
            </a:extLst>
          </p:cNvPr>
          <p:cNvSpPr>
            <a:spLocks noGrp="1"/>
          </p:cNvSpPr>
          <p:nvPr>
            <p:ph type="title"/>
          </p:nvPr>
        </p:nvSpPr>
        <p:spPr>
          <a:xfrm>
            <a:off x="730045" y="1358642"/>
            <a:ext cx="10515600" cy="1325563"/>
          </a:xfrm>
        </p:spPr>
        <p:txBody>
          <a:bodyPr/>
          <a:lstStyle/>
          <a:p>
            <a:r>
              <a:rPr lang="en-IN" b="1" dirty="0">
                <a:latin typeface="Times New Roman" panose="02020603050405020304" pitchFamily="18" charset="0"/>
                <a:cs typeface="Times New Roman" panose="02020603050405020304" pitchFamily="18" charset="0"/>
              </a:rPr>
              <a:t>Demerits of Mode</a:t>
            </a:r>
          </a:p>
        </p:txBody>
      </p:sp>
      <p:sp>
        <p:nvSpPr>
          <p:cNvPr id="3" name="Content Placeholder 2">
            <a:extLst>
              <a:ext uri="{FF2B5EF4-FFF2-40B4-BE49-F238E27FC236}">
                <a16:creationId xmlns:a16="http://schemas.microsoft.com/office/drawing/2014/main" id="{D07A0F41-9148-BA2B-7FF0-AF7ED9661F45}"/>
              </a:ext>
            </a:extLst>
          </p:cNvPr>
          <p:cNvSpPr>
            <a:spLocks noGrp="1"/>
          </p:cNvSpPr>
          <p:nvPr>
            <p:ph idx="1"/>
          </p:nvPr>
        </p:nvSpPr>
        <p:spPr>
          <a:xfrm>
            <a:off x="838200" y="2684205"/>
            <a:ext cx="10515600" cy="3492757"/>
          </a:xfrm>
        </p:spPr>
        <p:txBody>
          <a:bodyPr>
            <a:normAutofit/>
          </a:bodyPr>
          <a:lstStyle/>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is not well defined.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is not based on all the values.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is stable for large values so it will not be well defined if the data consists of a small number of values.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It is not capable of further mathematical treatment.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Sometimes the data has one or more than one mode and sometimes the data has no mode at all.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6830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2F22A-9E56-0EE6-6791-425F321C8A42}"/>
              </a:ext>
            </a:extLst>
          </p:cNvPr>
          <p:cNvSpPr>
            <a:spLocks noGrp="1"/>
          </p:cNvSpPr>
          <p:nvPr>
            <p:ph type="title"/>
          </p:nvPr>
        </p:nvSpPr>
        <p:spPr>
          <a:xfrm>
            <a:off x="838200" y="1407344"/>
            <a:ext cx="10515600" cy="1325563"/>
          </a:xfrm>
        </p:spPr>
        <p:txBody>
          <a:bodyPr/>
          <a:lstStyle/>
          <a:p>
            <a:r>
              <a:rPr lang="en-IN" b="1" dirty="0">
                <a:latin typeface="Times New Roman" panose="02020603050405020304" pitchFamily="18" charset="0"/>
                <a:cs typeface="Times New Roman" panose="02020603050405020304" pitchFamily="18" charset="0"/>
              </a:rPr>
              <a:t>Geometric mean (G.M)</a:t>
            </a:r>
          </a:p>
        </p:txBody>
      </p:sp>
      <p:sp>
        <p:nvSpPr>
          <p:cNvPr id="3" name="Content Placeholder 2">
            <a:extLst>
              <a:ext uri="{FF2B5EF4-FFF2-40B4-BE49-F238E27FC236}">
                <a16:creationId xmlns:a16="http://schemas.microsoft.com/office/drawing/2014/main" id="{D1F2ACF4-C23A-5E8B-6F63-E8906283513D}"/>
              </a:ext>
            </a:extLst>
          </p:cNvPr>
          <p:cNvSpPr>
            <a:spLocks noGrp="1"/>
          </p:cNvSpPr>
          <p:nvPr>
            <p:ph idx="1"/>
          </p:nvPr>
        </p:nvSpPr>
        <p:spPr>
          <a:xfrm>
            <a:off x="838200" y="2526889"/>
            <a:ext cx="10515600" cy="3965986"/>
          </a:xfrm>
        </p:spPr>
        <p:txBody>
          <a:bodyPr>
            <a:normAutofit fontScale="85000" lnSpcReduction="20000"/>
          </a:bodyPr>
          <a:lstStyle/>
          <a:p>
            <a:r>
              <a:rPr lang="en-US" dirty="0">
                <a:latin typeface="Times New Roman" panose="02020603050405020304" pitchFamily="18" charset="0"/>
                <a:cs typeface="Times New Roman" panose="02020603050405020304" pitchFamily="18" charset="0"/>
              </a:rPr>
              <a:t>The geometric mean is a measure of central tendency that indicates the central value of a set of numbers by taking the nth root of their product (where n,n,n……….) is the total number of values). It is particularly useful for data sets that involve ratios, rates, or percentages, and for comparing things that grow or vary exponentially.</a:t>
            </a:r>
          </a:p>
          <a:p>
            <a:r>
              <a:rPr lang="en-US" b="1" dirty="0">
                <a:latin typeface="Times New Roman" panose="02020603050405020304" pitchFamily="18" charset="0"/>
                <a:cs typeface="Times New Roman" panose="02020603050405020304" pitchFamily="18" charset="0"/>
              </a:rPr>
              <a:t>Advantages</a:t>
            </a:r>
            <a:r>
              <a:rPr lang="en-US" dirty="0">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Suitable for multiplicative processes.</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Less affected by extreme values (compared to arithmetic mean).</a:t>
            </a:r>
          </a:p>
          <a:p>
            <a:r>
              <a:rPr lang="en-US" b="1" dirty="0">
                <a:latin typeface="Times New Roman" panose="02020603050405020304" pitchFamily="18" charset="0"/>
                <a:cs typeface="Times New Roman" panose="02020603050405020304" pitchFamily="18" charset="0"/>
              </a:rPr>
              <a:t>Disadvantages</a:t>
            </a:r>
            <a:r>
              <a:rPr lang="en-US" dirty="0">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Requires all values to be positive.</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More computationally intensive than the arithmetic mean.</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14335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FF3D4-51EF-CC47-A781-4B22D490C9BB}"/>
              </a:ext>
            </a:extLst>
          </p:cNvPr>
          <p:cNvSpPr>
            <a:spLocks noGrp="1"/>
          </p:cNvSpPr>
          <p:nvPr>
            <p:ph type="title"/>
          </p:nvPr>
        </p:nvSpPr>
        <p:spPr>
          <a:xfrm>
            <a:off x="720213" y="1348351"/>
            <a:ext cx="10515600" cy="1325563"/>
          </a:xfrm>
        </p:spPr>
        <p:txBody>
          <a:bodyPr/>
          <a:lstStyle/>
          <a:p>
            <a:r>
              <a:rPr lang="en-IN" b="1" dirty="0">
                <a:latin typeface="Times New Roman" panose="02020603050405020304" pitchFamily="18" charset="0"/>
                <a:cs typeface="Times New Roman" panose="02020603050405020304" pitchFamily="18" charset="0"/>
              </a:rPr>
              <a:t>Harmonic mean (H.M) </a:t>
            </a:r>
          </a:p>
        </p:txBody>
      </p:sp>
      <p:sp>
        <p:nvSpPr>
          <p:cNvPr id="3" name="Content Placeholder 2">
            <a:extLst>
              <a:ext uri="{FF2B5EF4-FFF2-40B4-BE49-F238E27FC236}">
                <a16:creationId xmlns:a16="http://schemas.microsoft.com/office/drawing/2014/main" id="{C3E7B6D8-0880-A531-11AF-FD798694FDC8}"/>
              </a:ext>
            </a:extLst>
          </p:cNvPr>
          <p:cNvSpPr>
            <a:spLocks noGrp="1"/>
          </p:cNvSpPr>
          <p:nvPr>
            <p:ph idx="1"/>
          </p:nvPr>
        </p:nvSpPr>
        <p:spPr>
          <a:xfrm>
            <a:off x="838200" y="2546555"/>
            <a:ext cx="10515600" cy="3814916"/>
          </a:xfrm>
        </p:spPr>
        <p:txBody>
          <a:bodyPr>
            <a:normAutofit fontScale="85000" lnSpcReduction="20000"/>
          </a:bodyPr>
          <a:lstStyle/>
          <a:p>
            <a:r>
              <a:rPr lang="en-US" dirty="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harmonic mean (H.M.)</a:t>
            </a:r>
            <a:r>
              <a:rPr lang="en-US" dirty="0">
                <a:latin typeface="Times New Roman" panose="02020603050405020304" pitchFamily="18" charset="0"/>
                <a:cs typeface="Times New Roman" panose="02020603050405020304" pitchFamily="18" charset="0"/>
              </a:rPr>
              <a:t> is another measure of central tendency, particularly effective for sets of numbers that are rates or ratios. Unlike the arithmetic or geometric means, the harmonic mean emphasizes smaller values in a data set, making it especially useful when dealing with quantities like speeds, densities, or other situations where the reciprocal of the values is meaningful.</a:t>
            </a:r>
          </a:p>
          <a:p>
            <a:r>
              <a:rPr lang="en-US" b="1" dirty="0">
                <a:latin typeface="Times New Roman" panose="02020603050405020304" pitchFamily="18" charset="0"/>
                <a:cs typeface="Times New Roman" panose="02020603050405020304" pitchFamily="18" charset="0"/>
              </a:rPr>
              <a:t>Advantages</a:t>
            </a:r>
            <a:r>
              <a:rPr lang="en-US" dirty="0">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Accurate for averaging rates or ratios.</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Minimizes the impact of large outliers, emphasizing smaller values.</a:t>
            </a:r>
          </a:p>
          <a:p>
            <a:r>
              <a:rPr lang="en-US" b="1" dirty="0">
                <a:latin typeface="Times New Roman" panose="02020603050405020304" pitchFamily="18" charset="0"/>
                <a:cs typeface="Times New Roman" panose="02020603050405020304" pitchFamily="18" charset="0"/>
              </a:rPr>
              <a:t>Disadvantages</a:t>
            </a:r>
            <a:r>
              <a:rPr lang="en-US" dirty="0">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Requires all values to be positive.</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Sensitive to very small numbers, which can skew the mean.</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814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AE148-C9E6-09A0-4A0A-D7982BB89EBC}"/>
              </a:ext>
            </a:extLst>
          </p:cNvPr>
          <p:cNvSpPr>
            <a:spLocks noGrp="1"/>
          </p:cNvSpPr>
          <p:nvPr>
            <p:ph type="title"/>
          </p:nvPr>
        </p:nvSpPr>
        <p:spPr>
          <a:xfrm>
            <a:off x="838200" y="1397000"/>
            <a:ext cx="10515600" cy="1325563"/>
          </a:xfrm>
        </p:spPr>
        <p:txBody>
          <a:bodyPr>
            <a:normAutofit/>
          </a:bodyPr>
          <a:lstStyle/>
          <a:p>
            <a:r>
              <a:rPr lang="en-IN" b="1" dirty="0">
                <a:latin typeface="Times New Roman" panose="02020603050405020304" pitchFamily="18" charset="0"/>
                <a:cs typeface="Times New Roman" panose="02020603050405020304" pitchFamily="18" charset="0"/>
              </a:rPr>
              <a:t>Meaning of Statistics</a:t>
            </a:r>
          </a:p>
        </p:txBody>
      </p:sp>
      <p:sp>
        <p:nvSpPr>
          <p:cNvPr id="3" name="Content Placeholder 2">
            <a:extLst>
              <a:ext uri="{FF2B5EF4-FFF2-40B4-BE49-F238E27FC236}">
                <a16:creationId xmlns:a16="http://schemas.microsoft.com/office/drawing/2014/main" id="{1ED7C1A0-5C47-9EFD-C664-A4653EB78890}"/>
              </a:ext>
            </a:extLst>
          </p:cNvPr>
          <p:cNvSpPr>
            <a:spLocks noGrp="1"/>
          </p:cNvSpPr>
          <p:nvPr>
            <p:ph sz="half" idx="1"/>
          </p:nvPr>
        </p:nvSpPr>
        <p:spPr>
          <a:xfrm>
            <a:off x="838200" y="2722563"/>
            <a:ext cx="5181600" cy="3454400"/>
          </a:xfrm>
        </p:spPr>
        <p:txBody>
          <a:bodyPr>
            <a:normAutofit/>
          </a:bodyPr>
          <a:lstStyle/>
          <a:p>
            <a:pPr marL="457200" indent="-457200">
              <a:buFont typeface="+mj-lt"/>
              <a:buAutoNum type="alphaLcPeriod"/>
            </a:pPr>
            <a:r>
              <a:rPr lang="en-US" sz="2400" b="0" i="0" dirty="0">
                <a:solidFill>
                  <a:srgbClr val="333333"/>
                </a:solidFill>
                <a:effectLst/>
                <a:latin typeface="Times New Roman" panose="02020603050405020304" pitchFamily="18" charset="0"/>
                <a:cs typeface="Times New Roman" panose="02020603050405020304" pitchFamily="18" charset="0"/>
              </a:rPr>
              <a:t>Statistics is the science concerned with developing and studying methods for collecting, analyzing, interpreting and presenting empirical data.</a:t>
            </a:r>
          </a:p>
          <a:p>
            <a:pPr marL="457200" indent="-457200">
              <a:buFont typeface="+mj-lt"/>
              <a:buAutoNum type="alphaLcPeriod"/>
            </a:pPr>
            <a:r>
              <a:rPr lang="en-US" sz="2400" b="0" i="0" dirty="0">
                <a:solidFill>
                  <a:srgbClr val="001D35"/>
                </a:solidFill>
                <a:effectLst/>
                <a:latin typeface="Times New Roman" panose="02020603050405020304" pitchFamily="18" charset="0"/>
                <a:cs typeface="Times New Roman" panose="02020603050405020304" pitchFamily="18" charset="0"/>
              </a:rPr>
              <a:t>Statistics in business is </a:t>
            </a:r>
            <a:r>
              <a:rPr lang="en-US" sz="2400" dirty="0">
                <a:latin typeface="Times New Roman" panose="02020603050405020304" pitchFamily="18" charset="0"/>
                <a:cs typeface="Times New Roman" panose="02020603050405020304" pitchFamily="18" charset="0"/>
              </a:rPr>
              <a:t>the use of statistical methods to analyze data and make decisions in a business setting</a:t>
            </a:r>
            <a:r>
              <a:rPr lang="en-US" sz="2400" b="0" i="0" dirty="0">
                <a:solidFill>
                  <a:srgbClr val="001D35"/>
                </a:solidFill>
                <a:effectLst/>
                <a:latin typeface="Times New Roman" panose="02020603050405020304" pitchFamily="18" charset="0"/>
                <a:cs typeface="Times New Roman" panose="02020603050405020304" pitchFamily="18" charset="0"/>
              </a:rPr>
              <a:t>.</a:t>
            </a:r>
            <a:endParaRPr lang="en-IN" sz="2400" dirty="0">
              <a:latin typeface="Times New Roman" panose="02020603050405020304" pitchFamily="18" charset="0"/>
              <a:cs typeface="Times New Roman" panose="02020603050405020304" pitchFamily="18" charset="0"/>
            </a:endParaRPr>
          </a:p>
        </p:txBody>
      </p:sp>
      <p:pic>
        <p:nvPicPr>
          <p:cNvPr id="1026" name="Picture 2" descr="Statistics: Definition, Types, and Importance">
            <a:extLst>
              <a:ext uri="{FF2B5EF4-FFF2-40B4-BE49-F238E27FC236}">
                <a16:creationId xmlns:a16="http://schemas.microsoft.com/office/drawing/2014/main" id="{878767B3-9D64-EC0F-F89D-5F371C1FEE60}"/>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172200" y="2274094"/>
            <a:ext cx="5181600" cy="345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20967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37171-EB45-A6B9-FA4F-C55685DE5E07}"/>
              </a:ext>
            </a:extLst>
          </p:cNvPr>
          <p:cNvSpPr>
            <a:spLocks noGrp="1"/>
          </p:cNvSpPr>
          <p:nvPr>
            <p:ph type="title"/>
          </p:nvPr>
        </p:nvSpPr>
        <p:spPr>
          <a:xfrm>
            <a:off x="838200" y="1466338"/>
            <a:ext cx="10515600" cy="1325563"/>
          </a:xfrm>
        </p:spPr>
        <p:txBody>
          <a:bodyPr/>
          <a:lstStyle/>
          <a:p>
            <a:r>
              <a:rPr lang="en-IN" b="1" dirty="0"/>
              <a:t>Quartiles</a:t>
            </a:r>
          </a:p>
        </p:txBody>
      </p:sp>
      <p:sp>
        <p:nvSpPr>
          <p:cNvPr id="3" name="Content Placeholder 2">
            <a:extLst>
              <a:ext uri="{FF2B5EF4-FFF2-40B4-BE49-F238E27FC236}">
                <a16:creationId xmlns:a16="http://schemas.microsoft.com/office/drawing/2014/main" id="{EC5BD1FD-8257-A33B-0378-F530064D96A1}"/>
              </a:ext>
            </a:extLst>
          </p:cNvPr>
          <p:cNvSpPr>
            <a:spLocks noGrp="1"/>
          </p:cNvSpPr>
          <p:nvPr>
            <p:ph idx="1"/>
          </p:nvPr>
        </p:nvSpPr>
        <p:spPr>
          <a:xfrm>
            <a:off x="857864" y="3215147"/>
            <a:ext cx="10515600" cy="2961815"/>
          </a:xfrm>
        </p:spPr>
        <p:txBody>
          <a:bodyPr/>
          <a:lstStyle/>
          <a:p>
            <a:r>
              <a:rPr lang="en-US" dirty="0">
                <a:latin typeface="Times New Roman" panose="02020603050405020304" pitchFamily="18" charset="0"/>
                <a:cs typeface="Times New Roman" panose="02020603050405020304" pitchFamily="18" charset="0"/>
              </a:rPr>
              <a:t>The quartiles divide the distribution in four parts. There are three quartiles. The second quartile divides the distribution into two halves and therefore is the same as the median. The first (lower).quartile (Q1) marks off the first one-fourth, the third (upper) quartile (Q3) marks off the three-fourth. It may be noted that the second quartile is the value of the median and 50th percentile.</a:t>
            </a:r>
          </a:p>
          <a:p>
            <a:pPr marL="0" indent="0">
              <a:buNone/>
            </a:pPr>
            <a:endParaRPr lang="en-US" dirty="0">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7281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82DDB-13F2-2A71-5D14-27175F24520B}"/>
              </a:ext>
            </a:extLst>
          </p:cNvPr>
          <p:cNvSpPr>
            <a:spLocks noGrp="1"/>
          </p:cNvSpPr>
          <p:nvPr>
            <p:ph type="title"/>
          </p:nvPr>
        </p:nvSpPr>
        <p:spPr>
          <a:xfrm>
            <a:off x="1036321" y="1296269"/>
            <a:ext cx="10515600" cy="1325563"/>
          </a:xfrm>
        </p:spPr>
        <p:txBody>
          <a:bodyPr/>
          <a:lstStyle/>
          <a:p>
            <a:r>
              <a:rPr lang="en-IN" b="1" dirty="0"/>
              <a:t>Deciles</a:t>
            </a:r>
          </a:p>
        </p:txBody>
      </p:sp>
      <p:pic>
        <p:nvPicPr>
          <p:cNvPr id="6" name="Content Placeholder 5">
            <a:extLst>
              <a:ext uri="{FF2B5EF4-FFF2-40B4-BE49-F238E27FC236}">
                <a16:creationId xmlns:a16="http://schemas.microsoft.com/office/drawing/2014/main" id="{89FE22DA-83E2-7F3C-5142-AE3AAE8A39DB}"/>
              </a:ext>
            </a:extLst>
          </p:cNvPr>
          <p:cNvPicPr>
            <a:picLocks noGrp="1" noChangeAspect="1"/>
          </p:cNvPicPr>
          <p:nvPr>
            <p:ph idx="1"/>
          </p:nvPr>
        </p:nvPicPr>
        <p:blipFill>
          <a:blip r:embed="rId2"/>
          <a:stretch>
            <a:fillRect/>
          </a:stretch>
        </p:blipFill>
        <p:spPr>
          <a:xfrm>
            <a:off x="1199534" y="2189432"/>
            <a:ext cx="9956145" cy="2104103"/>
          </a:xfrm>
        </p:spPr>
      </p:pic>
      <p:pic>
        <p:nvPicPr>
          <p:cNvPr id="8" name="Picture 7">
            <a:extLst>
              <a:ext uri="{FF2B5EF4-FFF2-40B4-BE49-F238E27FC236}">
                <a16:creationId xmlns:a16="http://schemas.microsoft.com/office/drawing/2014/main" id="{DA80BED3-6F89-B887-B48E-6EBF84ABF284}"/>
              </a:ext>
            </a:extLst>
          </p:cNvPr>
          <p:cNvPicPr>
            <a:picLocks noChangeAspect="1"/>
          </p:cNvPicPr>
          <p:nvPr/>
        </p:nvPicPr>
        <p:blipFill>
          <a:blip r:embed="rId3"/>
          <a:stretch>
            <a:fillRect/>
          </a:stretch>
        </p:blipFill>
        <p:spPr>
          <a:xfrm>
            <a:off x="1523615" y="4236168"/>
            <a:ext cx="9144770" cy="2200582"/>
          </a:xfrm>
          <a:prstGeom prst="rect">
            <a:avLst/>
          </a:prstGeom>
        </p:spPr>
      </p:pic>
    </p:spTree>
    <p:extLst>
      <p:ext uri="{BB962C8B-B14F-4D97-AF65-F5344CB8AC3E}">
        <p14:creationId xmlns:p14="http://schemas.microsoft.com/office/powerpoint/2010/main" val="3827247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82FFC5-C771-2E8B-7E38-89610F9D8C1B}"/>
              </a:ext>
            </a:extLst>
          </p:cNvPr>
          <p:cNvPicPr>
            <a:picLocks noChangeAspect="1"/>
          </p:cNvPicPr>
          <p:nvPr/>
        </p:nvPicPr>
        <p:blipFill>
          <a:blip r:embed="rId2"/>
          <a:stretch>
            <a:fillRect/>
          </a:stretch>
        </p:blipFill>
        <p:spPr>
          <a:xfrm>
            <a:off x="865239" y="1828800"/>
            <a:ext cx="10461521" cy="4874027"/>
          </a:xfrm>
          <a:prstGeom prst="rect">
            <a:avLst/>
          </a:prstGeom>
        </p:spPr>
      </p:pic>
    </p:spTree>
    <p:extLst>
      <p:ext uri="{BB962C8B-B14F-4D97-AF65-F5344CB8AC3E}">
        <p14:creationId xmlns:p14="http://schemas.microsoft.com/office/powerpoint/2010/main" val="4169465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05D87-E66C-8398-537E-AE4816E7584E}"/>
              </a:ext>
            </a:extLst>
          </p:cNvPr>
          <p:cNvSpPr>
            <a:spLocks noGrp="1"/>
          </p:cNvSpPr>
          <p:nvPr>
            <p:ph type="title"/>
          </p:nvPr>
        </p:nvSpPr>
        <p:spPr>
          <a:xfrm>
            <a:off x="838200" y="1399383"/>
            <a:ext cx="10515600" cy="1325563"/>
          </a:xfrm>
        </p:spPr>
        <p:txBody>
          <a:bodyPr/>
          <a:lstStyle/>
          <a:p>
            <a:r>
              <a:rPr lang="en-IN" b="1" dirty="0"/>
              <a:t>Percentiles</a:t>
            </a:r>
          </a:p>
        </p:txBody>
      </p:sp>
      <p:pic>
        <p:nvPicPr>
          <p:cNvPr id="5" name="Content Placeholder 4">
            <a:extLst>
              <a:ext uri="{FF2B5EF4-FFF2-40B4-BE49-F238E27FC236}">
                <a16:creationId xmlns:a16="http://schemas.microsoft.com/office/drawing/2014/main" id="{26F28955-7F14-4308-752D-86A0138C58F3}"/>
              </a:ext>
            </a:extLst>
          </p:cNvPr>
          <p:cNvPicPr>
            <a:picLocks noGrp="1" noChangeAspect="1"/>
          </p:cNvPicPr>
          <p:nvPr>
            <p:ph idx="1"/>
          </p:nvPr>
        </p:nvPicPr>
        <p:blipFill>
          <a:blip r:embed="rId2"/>
          <a:stretch>
            <a:fillRect/>
          </a:stretch>
        </p:blipFill>
        <p:spPr>
          <a:xfrm>
            <a:off x="1066800" y="2471783"/>
            <a:ext cx="10058400" cy="1914433"/>
          </a:xfrm>
        </p:spPr>
      </p:pic>
      <p:pic>
        <p:nvPicPr>
          <p:cNvPr id="7" name="Picture 6">
            <a:extLst>
              <a:ext uri="{FF2B5EF4-FFF2-40B4-BE49-F238E27FC236}">
                <a16:creationId xmlns:a16="http://schemas.microsoft.com/office/drawing/2014/main" id="{94E445AD-40FD-E36F-118C-8792FB841826}"/>
              </a:ext>
            </a:extLst>
          </p:cNvPr>
          <p:cNvPicPr>
            <a:picLocks noChangeAspect="1"/>
          </p:cNvPicPr>
          <p:nvPr/>
        </p:nvPicPr>
        <p:blipFill>
          <a:blip r:embed="rId3"/>
          <a:stretch>
            <a:fillRect/>
          </a:stretch>
        </p:blipFill>
        <p:spPr>
          <a:xfrm>
            <a:off x="1177414" y="4303671"/>
            <a:ext cx="10176386" cy="2005781"/>
          </a:xfrm>
          <a:prstGeom prst="rect">
            <a:avLst/>
          </a:prstGeom>
        </p:spPr>
      </p:pic>
    </p:spTree>
    <p:extLst>
      <p:ext uri="{BB962C8B-B14F-4D97-AF65-F5344CB8AC3E}">
        <p14:creationId xmlns:p14="http://schemas.microsoft.com/office/powerpoint/2010/main" val="15810833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9B581D6-A78A-8258-2823-E48232741D3E}"/>
              </a:ext>
            </a:extLst>
          </p:cNvPr>
          <p:cNvPicPr>
            <a:picLocks noChangeAspect="1"/>
          </p:cNvPicPr>
          <p:nvPr/>
        </p:nvPicPr>
        <p:blipFill>
          <a:blip r:embed="rId2"/>
          <a:stretch>
            <a:fillRect/>
          </a:stretch>
        </p:blipFill>
        <p:spPr>
          <a:xfrm>
            <a:off x="776748" y="1833692"/>
            <a:ext cx="10137058" cy="4635934"/>
          </a:xfrm>
          <a:prstGeom prst="rect">
            <a:avLst/>
          </a:prstGeom>
        </p:spPr>
      </p:pic>
    </p:spTree>
    <p:extLst>
      <p:ext uri="{BB962C8B-B14F-4D97-AF65-F5344CB8AC3E}">
        <p14:creationId xmlns:p14="http://schemas.microsoft.com/office/powerpoint/2010/main" val="3899652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0BA9F-40CE-C24A-2A20-8B0ED93BD81A}"/>
              </a:ext>
            </a:extLst>
          </p:cNvPr>
          <p:cNvSpPr>
            <a:spLocks noGrp="1"/>
          </p:cNvSpPr>
          <p:nvPr>
            <p:ph type="title"/>
          </p:nvPr>
        </p:nvSpPr>
        <p:spPr>
          <a:xfrm>
            <a:off x="838200" y="1387680"/>
            <a:ext cx="10515600" cy="1325563"/>
          </a:xfrm>
        </p:spPr>
        <p:txBody>
          <a:bodyPr/>
          <a:lstStyle/>
          <a:p>
            <a:r>
              <a:rPr lang="en-IN" b="1" dirty="0"/>
              <a:t>Measures of Dispersion</a:t>
            </a:r>
          </a:p>
        </p:txBody>
      </p:sp>
      <p:sp>
        <p:nvSpPr>
          <p:cNvPr id="3" name="Content Placeholder 2">
            <a:extLst>
              <a:ext uri="{FF2B5EF4-FFF2-40B4-BE49-F238E27FC236}">
                <a16:creationId xmlns:a16="http://schemas.microsoft.com/office/drawing/2014/main" id="{F25B0E2C-941A-68DC-E195-F3448ABB8E25}"/>
              </a:ext>
            </a:extLst>
          </p:cNvPr>
          <p:cNvSpPr>
            <a:spLocks noGrp="1"/>
          </p:cNvSpPr>
          <p:nvPr>
            <p:ph idx="1"/>
          </p:nvPr>
        </p:nvSpPr>
        <p:spPr>
          <a:xfrm>
            <a:off x="838200" y="2585883"/>
            <a:ext cx="10515600" cy="4080388"/>
          </a:xfrm>
        </p:spPr>
        <p:txBody>
          <a:bodyPr>
            <a:normAutofit/>
          </a:bodyPr>
          <a:lstStyle/>
          <a:p>
            <a:r>
              <a:rPr lang="en-US" sz="2400" b="1" i="0" dirty="0">
                <a:solidFill>
                  <a:srgbClr val="273239"/>
                </a:solidFill>
                <a:effectLst/>
                <a:latin typeface="Nunito" pitchFamily="2" charset="0"/>
              </a:rPr>
              <a:t>Measures of Dispersion</a:t>
            </a:r>
            <a:r>
              <a:rPr lang="en-US" sz="2400" b="0" i="0" dirty="0">
                <a:solidFill>
                  <a:srgbClr val="273239"/>
                </a:solidFill>
                <a:effectLst/>
                <a:latin typeface="Nunito" pitchFamily="2" charset="0"/>
              </a:rPr>
              <a:t> are used to represent the scattering of data. These are the numbers that show the various aspects of the data spread across various parameters.</a:t>
            </a:r>
          </a:p>
          <a:p>
            <a:r>
              <a:rPr lang="en-US" sz="2400" b="0" i="0" dirty="0">
                <a:solidFill>
                  <a:srgbClr val="273239"/>
                </a:solidFill>
                <a:effectLst/>
                <a:latin typeface="Nunito" pitchFamily="2" charset="0"/>
              </a:rPr>
              <a:t>Measures of Dispersion measure the scattering of the data. It tells us how the values are distributed in the data set. In statistics, we define the measure of dispersion as various parameters that are used to define the various attributes of the data.</a:t>
            </a:r>
          </a:p>
          <a:p>
            <a:r>
              <a:rPr lang="en-US" sz="2400" dirty="0"/>
              <a:t>There are two types of measure of dispersion, which are: </a:t>
            </a:r>
          </a:p>
          <a:p>
            <a:r>
              <a:rPr lang="en-US" sz="2400" dirty="0"/>
              <a:t>(a) Absolute Measures of Dispersion </a:t>
            </a:r>
          </a:p>
          <a:p>
            <a:r>
              <a:rPr lang="en-US" sz="2400" dirty="0"/>
              <a:t>(b) Relative Measures of Dispersion</a:t>
            </a:r>
            <a:endParaRPr lang="en-US" sz="2400" dirty="0">
              <a:solidFill>
                <a:srgbClr val="273239"/>
              </a:solidFill>
              <a:latin typeface="Nunito" pitchFamily="2" charset="0"/>
            </a:endParaRPr>
          </a:p>
          <a:p>
            <a:endParaRPr lang="en-IN" sz="2400" dirty="0"/>
          </a:p>
        </p:txBody>
      </p:sp>
    </p:spTree>
    <p:extLst>
      <p:ext uri="{BB962C8B-B14F-4D97-AF65-F5344CB8AC3E}">
        <p14:creationId xmlns:p14="http://schemas.microsoft.com/office/powerpoint/2010/main" val="22680350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5D2B8-E347-AA5B-1629-B6C15FF723E2}"/>
              </a:ext>
            </a:extLst>
          </p:cNvPr>
          <p:cNvSpPr>
            <a:spLocks noGrp="1"/>
          </p:cNvSpPr>
          <p:nvPr>
            <p:ph type="title"/>
          </p:nvPr>
        </p:nvSpPr>
        <p:spPr>
          <a:xfrm>
            <a:off x="838200" y="1250028"/>
            <a:ext cx="10515600" cy="1325563"/>
          </a:xfrm>
        </p:spPr>
        <p:txBody>
          <a:bodyPr>
            <a:normAutofit/>
          </a:bodyPr>
          <a:lstStyle/>
          <a:p>
            <a:r>
              <a:rPr lang="en-US" sz="4400" b="1" dirty="0">
                <a:latin typeface="Times New Roman" panose="02020603050405020304" pitchFamily="18" charset="0"/>
                <a:cs typeface="Times New Roman" panose="02020603050405020304" pitchFamily="18" charset="0"/>
              </a:rPr>
              <a:t>Properties of a good measure of Dispersion</a:t>
            </a:r>
            <a:endParaRPr lang="en-IN" sz="4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CBA88F8-AFE5-01B6-4696-11A47901684D}"/>
              </a:ext>
            </a:extLst>
          </p:cNvPr>
          <p:cNvSpPr>
            <a:spLocks noGrp="1"/>
          </p:cNvSpPr>
          <p:nvPr>
            <p:ph idx="1"/>
          </p:nvPr>
        </p:nvSpPr>
        <p:spPr>
          <a:xfrm>
            <a:off x="838200" y="2297573"/>
            <a:ext cx="10515600" cy="4351338"/>
          </a:xfrm>
        </p:spPr>
        <p:txBody>
          <a:bodyPr>
            <a:normAutofit/>
          </a:bodyPr>
          <a:lstStyle/>
          <a:p>
            <a:r>
              <a:rPr lang="en-US" sz="2400" dirty="0">
                <a:latin typeface="Times New Roman" panose="02020603050405020304" pitchFamily="18" charset="0"/>
                <a:cs typeface="Times New Roman" panose="02020603050405020304" pitchFamily="18" charset="0"/>
              </a:rPr>
              <a:t>1. It should be simple to understand. </a:t>
            </a:r>
          </a:p>
          <a:p>
            <a:r>
              <a:rPr lang="en-US" sz="2400" dirty="0">
                <a:latin typeface="Times New Roman" panose="02020603050405020304" pitchFamily="18" charset="0"/>
                <a:cs typeface="Times New Roman" panose="02020603050405020304" pitchFamily="18" charset="0"/>
              </a:rPr>
              <a:t>2. It should be easy to compute. </a:t>
            </a:r>
          </a:p>
          <a:p>
            <a:r>
              <a:rPr lang="en-US" sz="2400" dirty="0">
                <a:latin typeface="Times New Roman" panose="02020603050405020304" pitchFamily="18" charset="0"/>
                <a:cs typeface="Times New Roman" panose="02020603050405020304" pitchFamily="18" charset="0"/>
              </a:rPr>
              <a:t>3. It should be rigidly defined.</a:t>
            </a:r>
          </a:p>
          <a:p>
            <a:r>
              <a:rPr lang="en-US" sz="2400" dirty="0">
                <a:latin typeface="Times New Roman" panose="02020603050405020304" pitchFamily="18" charset="0"/>
                <a:cs typeface="Times New Roman" panose="02020603050405020304" pitchFamily="18" charset="0"/>
              </a:rPr>
              <a:t> 4. It should be based on each individual item of the distribution. </a:t>
            </a:r>
          </a:p>
          <a:p>
            <a:r>
              <a:rPr lang="en-US" sz="2400" dirty="0">
                <a:latin typeface="Times New Roman" panose="02020603050405020304" pitchFamily="18" charset="0"/>
                <a:cs typeface="Times New Roman" panose="02020603050405020304" pitchFamily="18" charset="0"/>
              </a:rPr>
              <a:t>5. It should be capable of further algebraic treatment. </a:t>
            </a:r>
          </a:p>
          <a:p>
            <a:r>
              <a:rPr lang="en-US" sz="2400" dirty="0">
                <a:latin typeface="Times New Roman" panose="02020603050405020304" pitchFamily="18" charset="0"/>
                <a:cs typeface="Times New Roman" panose="02020603050405020304" pitchFamily="18" charset="0"/>
              </a:rPr>
              <a:t>6. It should have sampling stability. </a:t>
            </a:r>
          </a:p>
          <a:p>
            <a:r>
              <a:rPr lang="en-US" sz="2400" dirty="0">
                <a:latin typeface="Times New Roman" panose="02020603050405020304" pitchFamily="18" charset="0"/>
                <a:cs typeface="Times New Roman" panose="02020603050405020304" pitchFamily="18" charset="0"/>
              </a:rPr>
              <a:t>7. It should not be unduly affected by the extreme items.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535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521AC-BFE2-A7DB-043C-C7FB1CBED98B}"/>
              </a:ext>
            </a:extLst>
          </p:cNvPr>
          <p:cNvSpPr>
            <a:spLocks noGrp="1"/>
          </p:cNvSpPr>
          <p:nvPr>
            <p:ph type="title"/>
          </p:nvPr>
        </p:nvSpPr>
        <p:spPr>
          <a:xfrm>
            <a:off x="759542" y="1446673"/>
            <a:ext cx="10515600" cy="1325563"/>
          </a:xfrm>
        </p:spPr>
        <p:txBody>
          <a:bodyPr/>
          <a:lstStyle/>
          <a:p>
            <a:r>
              <a:rPr lang="en-IN" b="1" dirty="0"/>
              <a:t>Types of Measures of Dispersion </a:t>
            </a:r>
          </a:p>
        </p:txBody>
      </p:sp>
      <p:pic>
        <p:nvPicPr>
          <p:cNvPr id="5" name="Content Placeholder 4">
            <a:extLst>
              <a:ext uri="{FF2B5EF4-FFF2-40B4-BE49-F238E27FC236}">
                <a16:creationId xmlns:a16="http://schemas.microsoft.com/office/drawing/2014/main" id="{A839C763-6B5C-01A7-6CED-C07A99228BFF}"/>
              </a:ext>
            </a:extLst>
          </p:cNvPr>
          <p:cNvPicPr>
            <a:picLocks noGrp="1" noChangeAspect="1"/>
          </p:cNvPicPr>
          <p:nvPr>
            <p:ph idx="1"/>
          </p:nvPr>
        </p:nvPicPr>
        <p:blipFill>
          <a:blip r:embed="rId2"/>
          <a:stretch>
            <a:fillRect/>
          </a:stretch>
        </p:blipFill>
        <p:spPr>
          <a:xfrm>
            <a:off x="2949678" y="3025780"/>
            <a:ext cx="6489290" cy="3610479"/>
          </a:xfrm>
        </p:spPr>
      </p:pic>
    </p:spTree>
    <p:extLst>
      <p:ext uri="{BB962C8B-B14F-4D97-AF65-F5344CB8AC3E}">
        <p14:creationId xmlns:p14="http://schemas.microsoft.com/office/powerpoint/2010/main" val="25905008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92C0D-AEAB-A4F5-977B-010CFCDAFFAF}"/>
              </a:ext>
            </a:extLst>
          </p:cNvPr>
          <p:cNvSpPr>
            <a:spLocks noGrp="1"/>
          </p:cNvSpPr>
          <p:nvPr>
            <p:ph type="title"/>
          </p:nvPr>
        </p:nvSpPr>
        <p:spPr>
          <a:xfrm>
            <a:off x="684325" y="1543665"/>
            <a:ext cx="10058400" cy="1366685"/>
          </a:xfrm>
        </p:spPr>
        <p:txBody>
          <a:bodyPr>
            <a:normAutofit fontScale="90000"/>
          </a:bodyPr>
          <a:lstStyle/>
          <a:p>
            <a:pPr fontAlgn="base">
              <a:lnSpc>
                <a:spcPct val="100000"/>
              </a:lnSpc>
            </a:pPr>
            <a:r>
              <a:rPr lang="en-IN" sz="4400" b="1" i="0" dirty="0">
                <a:solidFill>
                  <a:srgbClr val="273239"/>
                </a:solidFill>
                <a:effectLst/>
                <a:latin typeface="Times New Roman" panose="02020603050405020304" pitchFamily="18" charset="0"/>
                <a:cs typeface="Times New Roman" panose="02020603050405020304" pitchFamily="18" charset="0"/>
              </a:rPr>
              <a:t>Absolute measure of dispersion</a:t>
            </a:r>
            <a:br>
              <a:rPr lang="en-IN" sz="1400" b="1" i="0" dirty="0">
                <a:solidFill>
                  <a:srgbClr val="273239"/>
                </a:solidFill>
                <a:effectLst/>
                <a:latin typeface="Nunito" pitchFamily="2" charset="0"/>
              </a:rPr>
            </a:br>
            <a:br>
              <a:rPr lang="en-IN" sz="1400" dirty="0"/>
            </a:br>
            <a:endParaRPr lang="en-IN" sz="4000" dirty="0"/>
          </a:p>
        </p:txBody>
      </p:sp>
      <p:sp>
        <p:nvSpPr>
          <p:cNvPr id="3" name="Content Placeholder 2">
            <a:extLst>
              <a:ext uri="{FF2B5EF4-FFF2-40B4-BE49-F238E27FC236}">
                <a16:creationId xmlns:a16="http://schemas.microsoft.com/office/drawing/2014/main" id="{CAF4E722-4966-85CC-681E-61BA89559943}"/>
              </a:ext>
            </a:extLst>
          </p:cNvPr>
          <p:cNvSpPr>
            <a:spLocks noGrp="1"/>
          </p:cNvSpPr>
          <p:nvPr>
            <p:ph idx="1"/>
          </p:nvPr>
        </p:nvSpPr>
        <p:spPr>
          <a:xfrm>
            <a:off x="580103" y="2320412"/>
            <a:ext cx="10825316" cy="4375355"/>
          </a:xfrm>
        </p:spPr>
        <p:txBody>
          <a:bodyPr>
            <a:noAutofit/>
          </a:bodyPr>
          <a:lstStyle/>
          <a:p>
            <a:pPr algn="just" rtl="0" fontAlgn="base">
              <a:spcAft>
                <a:spcPts val="750"/>
              </a:spcAft>
            </a:pPr>
            <a:r>
              <a:rPr lang="en-US" sz="1800" b="0" i="0" dirty="0">
                <a:solidFill>
                  <a:srgbClr val="273239"/>
                </a:solidFill>
                <a:effectLst/>
                <a:latin typeface="Times New Roman" panose="02020603050405020304" pitchFamily="18" charset="0"/>
                <a:cs typeface="Times New Roman" panose="02020603050405020304" pitchFamily="18" charset="0"/>
              </a:rPr>
              <a:t>The measures of dispersion that are measured and expressed in the units of data themselves are called Absolute Measure of Dispersion. For example – Meters, Dollars, Kg, etc.</a:t>
            </a:r>
          </a:p>
          <a:p>
            <a:pPr algn="just"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Range:</a:t>
            </a:r>
            <a:r>
              <a:rPr lang="en-US" sz="1800" b="0" i="0" dirty="0">
                <a:solidFill>
                  <a:srgbClr val="273239"/>
                </a:solidFill>
                <a:effectLst/>
                <a:latin typeface="Times New Roman" panose="02020603050405020304" pitchFamily="18" charset="0"/>
                <a:cs typeface="Times New Roman" panose="02020603050405020304" pitchFamily="18" charset="0"/>
              </a:rPr>
              <a:t> It is defined as the difference between the largest and the smallest value in the distribution.</a:t>
            </a:r>
          </a:p>
          <a:p>
            <a:pPr algn="just"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Mean Deviation: </a:t>
            </a:r>
            <a:r>
              <a:rPr lang="en-US" sz="1800" b="0" i="0" dirty="0">
                <a:solidFill>
                  <a:srgbClr val="273239"/>
                </a:solidFill>
                <a:effectLst/>
                <a:latin typeface="Times New Roman" panose="02020603050405020304" pitchFamily="18" charset="0"/>
                <a:cs typeface="Times New Roman" panose="02020603050405020304" pitchFamily="18" charset="0"/>
              </a:rPr>
              <a:t>It is the arithmetic mean of the difference between the values and their mean.</a:t>
            </a:r>
          </a:p>
          <a:p>
            <a:pPr algn="just"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Standard Deviation: </a:t>
            </a:r>
            <a:r>
              <a:rPr lang="en-US" sz="1800" b="0" i="0" dirty="0">
                <a:solidFill>
                  <a:srgbClr val="273239"/>
                </a:solidFill>
                <a:effectLst/>
                <a:latin typeface="Times New Roman" panose="02020603050405020304" pitchFamily="18" charset="0"/>
                <a:cs typeface="Times New Roman" panose="02020603050405020304" pitchFamily="18" charset="0"/>
              </a:rPr>
              <a:t>It is the square root of the arithmetic average of the square of the deviations measured from the mean.</a:t>
            </a:r>
          </a:p>
          <a:p>
            <a:pPr algn="just"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Variance:</a:t>
            </a:r>
            <a:r>
              <a:rPr lang="en-US" sz="1800" b="0" i="0" dirty="0">
                <a:solidFill>
                  <a:srgbClr val="273239"/>
                </a:solidFill>
                <a:effectLst/>
                <a:latin typeface="Times New Roman" panose="02020603050405020304" pitchFamily="18" charset="0"/>
                <a:cs typeface="Times New Roman" panose="02020603050405020304" pitchFamily="18" charset="0"/>
              </a:rPr>
              <a:t> It is defined as the average of the square deviation from the mean of the given data set.</a:t>
            </a:r>
          </a:p>
          <a:p>
            <a:pPr algn="just"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Quartile Deviation</a:t>
            </a:r>
            <a:r>
              <a:rPr lang="en-US" sz="1800" b="0" i="0" dirty="0">
                <a:solidFill>
                  <a:srgbClr val="273239"/>
                </a:solidFill>
                <a:effectLst/>
                <a:latin typeface="Times New Roman" panose="02020603050405020304" pitchFamily="18" charset="0"/>
                <a:cs typeface="Times New Roman" panose="02020603050405020304" pitchFamily="18" charset="0"/>
              </a:rPr>
              <a:t>: It is defined as half of the difference between the third quartile and the first quartile in a given data set.</a:t>
            </a:r>
          </a:p>
          <a:p>
            <a:pPr algn="just"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Interquartile Range:</a:t>
            </a:r>
            <a:r>
              <a:rPr lang="en-US" sz="1800" b="0" i="0" dirty="0">
                <a:solidFill>
                  <a:srgbClr val="273239"/>
                </a:solidFill>
                <a:effectLst/>
                <a:latin typeface="Times New Roman" panose="02020603050405020304" pitchFamily="18" charset="0"/>
                <a:cs typeface="Times New Roman" panose="02020603050405020304" pitchFamily="18" charset="0"/>
              </a:rPr>
              <a:t> The difference between upper(Q</a:t>
            </a:r>
            <a:r>
              <a:rPr lang="en-US" sz="1800" b="0" i="0" baseline="-25000" dirty="0">
                <a:solidFill>
                  <a:srgbClr val="273239"/>
                </a:solidFill>
                <a:effectLst/>
                <a:latin typeface="Times New Roman" panose="02020603050405020304" pitchFamily="18" charset="0"/>
                <a:cs typeface="Times New Roman" panose="02020603050405020304" pitchFamily="18" charset="0"/>
              </a:rPr>
              <a:t>3</a:t>
            </a:r>
            <a:r>
              <a:rPr lang="en-US" sz="1800" b="0" i="0" dirty="0">
                <a:solidFill>
                  <a:srgbClr val="273239"/>
                </a:solidFill>
                <a:effectLst/>
                <a:latin typeface="Times New Roman" panose="02020603050405020304" pitchFamily="18" charset="0"/>
                <a:cs typeface="Times New Roman" panose="02020603050405020304" pitchFamily="18" charset="0"/>
              </a:rPr>
              <a:t> ) and lower(Q</a:t>
            </a:r>
            <a:r>
              <a:rPr lang="en-US" sz="1800" b="0" i="0" baseline="-25000" dirty="0">
                <a:solidFill>
                  <a:srgbClr val="273239"/>
                </a:solidFill>
                <a:effectLst/>
                <a:latin typeface="Times New Roman" panose="02020603050405020304" pitchFamily="18" charset="0"/>
                <a:cs typeface="Times New Roman" panose="02020603050405020304" pitchFamily="18" charset="0"/>
              </a:rPr>
              <a:t>1</a:t>
            </a:r>
            <a:r>
              <a:rPr lang="en-US" sz="1800" b="0" i="0" dirty="0">
                <a:solidFill>
                  <a:srgbClr val="273239"/>
                </a:solidFill>
                <a:effectLst/>
                <a:latin typeface="Times New Roman" panose="02020603050405020304" pitchFamily="18" charset="0"/>
                <a:cs typeface="Times New Roman" panose="02020603050405020304" pitchFamily="18" charset="0"/>
              </a:rPr>
              <a:t>) quartile is called </a:t>
            </a:r>
            <a:r>
              <a:rPr lang="en-US" sz="1800" b="0" i="0" dirty="0" err="1">
                <a:solidFill>
                  <a:srgbClr val="273239"/>
                </a:solidFill>
                <a:effectLst/>
                <a:latin typeface="Times New Roman" panose="02020603050405020304" pitchFamily="18" charset="0"/>
                <a:cs typeface="Times New Roman" panose="02020603050405020304" pitchFamily="18" charset="0"/>
              </a:rPr>
              <a:t>Interterquartile</a:t>
            </a:r>
            <a:r>
              <a:rPr lang="en-US" sz="1800" b="0" i="0" dirty="0">
                <a:solidFill>
                  <a:srgbClr val="273239"/>
                </a:solidFill>
                <a:effectLst/>
                <a:latin typeface="Times New Roman" panose="02020603050405020304" pitchFamily="18" charset="0"/>
                <a:cs typeface="Times New Roman" panose="02020603050405020304" pitchFamily="18" charset="0"/>
              </a:rPr>
              <a:t> Range. Its formula is given as Q</a:t>
            </a:r>
            <a:r>
              <a:rPr lang="en-US" sz="1800" b="0" i="0" baseline="-25000" dirty="0">
                <a:solidFill>
                  <a:srgbClr val="273239"/>
                </a:solidFill>
                <a:effectLst/>
                <a:latin typeface="Times New Roman" panose="02020603050405020304" pitchFamily="18" charset="0"/>
                <a:cs typeface="Times New Roman" panose="02020603050405020304" pitchFamily="18" charset="0"/>
              </a:rPr>
              <a:t>3</a:t>
            </a:r>
            <a:r>
              <a:rPr lang="en-US" sz="1800" b="0" i="0" dirty="0">
                <a:solidFill>
                  <a:srgbClr val="273239"/>
                </a:solidFill>
                <a:effectLst/>
                <a:latin typeface="Times New Roman" panose="02020603050405020304" pitchFamily="18" charset="0"/>
                <a:cs typeface="Times New Roman" panose="02020603050405020304" pitchFamily="18" charset="0"/>
              </a:rPr>
              <a:t> – Q</a:t>
            </a:r>
            <a:r>
              <a:rPr lang="en-US" sz="1800" b="0" i="0" baseline="-25000" dirty="0">
                <a:solidFill>
                  <a:srgbClr val="273239"/>
                </a:solidFill>
                <a:effectLst/>
                <a:latin typeface="Times New Roman" panose="02020603050405020304" pitchFamily="18" charset="0"/>
                <a:cs typeface="Times New Roman" panose="02020603050405020304" pitchFamily="18" charset="0"/>
              </a:rPr>
              <a:t>1.</a:t>
            </a:r>
            <a:endParaRPr lang="en-US" sz="1800" b="0" i="0" dirty="0">
              <a:solidFill>
                <a:srgbClr val="273239"/>
              </a:solidFill>
              <a:effectLst/>
              <a:latin typeface="Times New Roman" panose="02020603050405020304" pitchFamily="18" charset="0"/>
              <a:cs typeface="Times New Roman" panose="02020603050405020304" pitchFamily="18" charset="0"/>
            </a:endParaRPr>
          </a:p>
          <a:p>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89572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42080-C65C-ABC9-CEC5-91C1911103D9}"/>
              </a:ext>
            </a:extLst>
          </p:cNvPr>
          <p:cNvSpPr>
            <a:spLocks noGrp="1"/>
          </p:cNvSpPr>
          <p:nvPr>
            <p:ph type="title"/>
          </p:nvPr>
        </p:nvSpPr>
        <p:spPr>
          <a:xfrm>
            <a:off x="880970" y="1592826"/>
            <a:ext cx="10058400" cy="1226083"/>
          </a:xfrm>
        </p:spPr>
        <p:txBody>
          <a:bodyPr>
            <a:normAutofit/>
          </a:bodyPr>
          <a:lstStyle/>
          <a:p>
            <a:r>
              <a:rPr lang="en-IN" sz="3200" b="1" i="0" dirty="0">
                <a:solidFill>
                  <a:srgbClr val="273239"/>
                </a:solidFill>
                <a:effectLst/>
                <a:latin typeface="Times New Roman" panose="02020603050405020304" pitchFamily="18" charset="0"/>
                <a:cs typeface="Times New Roman" panose="02020603050405020304" pitchFamily="18" charset="0"/>
              </a:rPr>
              <a:t>Relative Measure of Dispersion</a:t>
            </a:r>
            <a:br>
              <a:rPr lang="en-IN" sz="3200" b="1" i="0" dirty="0">
                <a:solidFill>
                  <a:srgbClr val="273239"/>
                </a:solidFill>
                <a:effectLst/>
                <a:latin typeface="Times New Roman" panose="02020603050405020304" pitchFamily="18" charset="0"/>
                <a:cs typeface="Times New Roman" panose="02020603050405020304" pitchFamily="18" charset="0"/>
              </a:rPr>
            </a:br>
            <a:endParaRPr lang="en-IN" sz="32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EF01632-FC84-236D-065B-79A44BF76C48}"/>
              </a:ext>
            </a:extLst>
          </p:cNvPr>
          <p:cNvSpPr>
            <a:spLocks noGrp="1"/>
          </p:cNvSpPr>
          <p:nvPr>
            <p:ph idx="1"/>
          </p:nvPr>
        </p:nvSpPr>
        <p:spPr>
          <a:xfrm>
            <a:off x="959629" y="2433483"/>
            <a:ext cx="10058400" cy="4055807"/>
          </a:xfrm>
        </p:spPr>
        <p:txBody>
          <a:bodyPr>
            <a:noAutofit/>
          </a:bodyPr>
          <a:lstStyle/>
          <a:p>
            <a:pPr algn="just" rtl="0" fontAlgn="base">
              <a:spcAft>
                <a:spcPts val="750"/>
              </a:spcAft>
            </a:pPr>
            <a:r>
              <a:rPr lang="en-US" sz="2000" b="0" i="0" dirty="0">
                <a:solidFill>
                  <a:srgbClr val="273239"/>
                </a:solidFill>
                <a:effectLst/>
                <a:latin typeface="Nunito" pitchFamily="2" charset="0"/>
              </a:rPr>
              <a:t>We use relative measures of dispersion to measure the two quantities that have different units to get a better idea about the scattering of the data.</a:t>
            </a:r>
          </a:p>
          <a:p>
            <a:pPr algn="just" rtl="0" fontAlgn="base">
              <a:spcAft>
                <a:spcPts val="750"/>
              </a:spcAft>
            </a:pPr>
            <a:r>
              <a:rPr lang="en-US" sz="2000" b="1" i="0" dirty="0">
                <a:solidFill>
                  <a:srgbClr val="273239"/>
                </a:solidFill>
                <a:effectLst/>
                <a:latin typeface="Times New Roman" panose="02020603050405020304" pitchFamily="18" charset="0"/>
                <a:cs typeface="Times New Roman" panose="02020603050405020304" pitchFamily="18" charset="0"/>
              </a:rPr>
              <a:t>Coefficient of Range:</a:t>
            </a:r>
            <a:r>
              <a:rPr lang="en-US" sz="2000" b="0" i="0" dirty="0">
                <a:solidFill>
                  <a:srgbClr val="273239"/>
                </a:solidFill>
                <a:effectLst/>
                <a:latin typeface="Times New Roman" panose="02020603050405020304" pitchFamily="18" charset="0"/>
                <a:cs typeface="Times New Roman" panose="02020603050405020304" pitchFamily="18" charset="0"/>
              </a:rPr>
              <a:t> It is defined as the ratio of the difference between the highest and lowest value in a data set to the sum of the highest and lowest value.</a:t>
            </a:r>
          </a:p>
          <a:p>
            <a:pPr algn="just" rtl="0" fontAlgn="base">
              <a:spcAft>
                <a:spcPts val="750"/>
              </a:spcAft>
            </a:pPr>
            <a:r>
              <a:rPr lang="en-US" sz="2000" b="1" i="0" dirty="0">
                <a:solidFill>
                  <a:srgbClr val="273239"/>
                </a:solidFill>
                <a:effectLst/>
                <a:latin typeface="Times New Roman" panose="02020603050405020304" pitchFamily="18" charset="0"/>
                <a:cs typeface="Times New Roman" panose="02020603050405020304" pitchFamily="18" charset="0"/>
              </a:rPr>
              <a:t>Coefficient of Variation: </a:t>
            </a:r>
            <a:r>
              <a:rPr lang="en-US" sz="2000" b="0" i="0" dirty="0">
                <a:solidFill>
                  <a:srgbClr val="273239"/>
                </a:solidFill>
                <a:effectLst/>
                <a:latin typeface="Times New Roman" panose="02020603050405020304" pitchFamily="18" charset="0"/>
                <a:cs typeface="Times New Roman" panose="02020603050405020304" pitchFamily="18" charset="0"/>
              </a:rPr>
              <a:t>It is defined as the ratio of the standard deviation to the mean of the data set. We use percentages to express the coefficient of variation.</a:t>
            </a:r>
          </a:p>
          <a:p>
            <a:pPr algn="just" rtl="0" fontAlgn="base">
              <a:spcAft>
                <a:spcPts val="750"/>
              </a:spcAft>
            </a:pPr>
            <a:r>
              <a:rPr lang="en-US" sz="2000" b="1" i="0" dirty="0">
                <a:solidFill>
                  <a:srgbClr val="273239"/>
                </a:solidFill>
                <a:effectLst/>
                <a:latin typeface="Times New Roman" panose="02020603050405020304" pitchFamily="18" charset="0"/>
                <a:cs typeface="Times New Roman" panose="02020603050405020304" pitchFamily="18" charset="0"/>
              </a:rPr>
              <a:t>Coefficient of Mean Deviation:</a:t>
            </a:r>
            <a:r>
              <a:rPr lang="en-US" sz="2000" b="0" i="0" dirty="0">
                <a:solidFill>
                  <a:srgbClr val="273239"/>
                </a:solidFill>
                <a:effectLst/>
                <a:latin typeface="Times New Roman" panose="02020603050405020304" pitchFamily="18" charset="0"/>
                <a:cs typeface="Times New Roman" panose="02020603050405020304" pitchFamily="18" charset="0"/>
              </a:rPr>
              <a:t> It is defined as the ratio of the mean deviation to the value of the central point of the data set.</a:t>
            </a:r>
          </a:p>
          <a:p>
            <a:pPr algn="just" rtl="0" fontAlgn="base">
              <a:spcAft>
                <a:spcPts val="750"/>
              </a:spcAft>
            </a:pPr>
            <a:r>
              <a:rPr lang="en-US" sz="2000" b="1" i="0" dirty="0">
                <a:solidFill>
                  <a:srgbClr val="273239"/>
                </a:solidFill>
                <a:effectLst/>
                <a:latin typeface="Times New Roman" panose="02020603050405020304" pitchFamily="18" charset="0"/>
                <a:cs typeface="Times New Roman" panose="02020603050405020304" pitchFamily="18" charset="0"/>
              </a:rPr>
              <a:t>Coefficient of Quartile Deviation:</a:t>
            </a:r>
            <a:r>
              <a:rPr lang="en-US" sz="2000" b="0" i="0" dirty="0">
                <a:solidFill>
                  <a:srgbClr val="273239"/>
                </a:solidFill>
                <a:effectLst/>
                <a:latin typeface="Times New Roman" panose="02020603050405020304" pitchFamily="18" charset="0"/>
                <a:cs typeface="Times New Roman" panose="02020603050405020304" pitchFamily="18" charset="0"/>
              </a:rPr>
              <a:t> It is defined as the ratio of the difference between the third quartile and the first quartile to the sum of the third and first quartiles.</a:t>
            </a:r>
          </a:p>
          <a:p>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3686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6A334-B406-9E96-AFCE-E37CBE6F3AE1}"/>
              </a:ext>
            </a:extLst>
          </p:cNvPr>
          <p:cNvSpPr>
            <a:spLocks noGrp="1"/>
          </p:cNvSpPr>
          <p:nvPr>
            <p:ph type="title"/>
          </p:nvPr>
        </p:nvSpPr>
        <p:spPr>
          <a:xfrm>
            <a:off x="838200" y="1348351"/>
            <a:ext cx="10515600" cy="1325563"/>
          </a:xfrm>
        </p:spPr>
        <p:txBody>
          <a:bodyPr/>
          <a:lstStyle/>
          <a:p>
            <a:r>
              <a:rPr lang="en-IN" b="1" dirty="0">
                <a:latin typeface="Times New Roman" panose="02020603050405020304" pitchFamily="18" charset="0"/>
                <a:cs typeface="Times New Roman" panose="02020603050405020304" pitchFamily="18" charset="0"/>
              </a:rPr>
              <a:t>Definitions of Statistics</a:t>
            </a:r>
          </a:p>
        </p:txBody>
      </p:sp>
      <p:sp>
        <p:nvSpPr>
          <p:cNvPr id="3" name="Content Placeholder 2">
            <a:extLst>
              <a:ext uri="{FF2B5EF4-FFF2-40B4-BE49-F238E27FC236}">
                <a16:creationId xmlns:a16="http://schemas.microsoft.com/office/drawing/2014/main" id="{3CE5EC79-F1D4-F41D-7B35-F71F7436B811}"/>
              </a:ext>
            </a:extLst>
          </p:cNvPr>
          <p:cNvSpPr>
            <a:spLocks noGrp="1"/>
          </p:cNvSpPr>
          <p:nvPr>
            <p:ph idx="1"/>
          </p:nvPr>
        </p:nvSpPr>
        <p:spPr>
          <a:xfrm>
            <a:off x="838200" y="2467897"/>
            <a:ext cx="10515600" cy="4024978"/>
          </a:xfrm>
        </p:spPr>
        <p:txBody>
          <a:bodyPr>
            <a:normAutofit fontScale="92500" lnSpcReduction="10000"/>
          </a:bodyPr>
          <a:lstStyle/>
          <a:p>
            <a:pPr marL="457200" indent="-457200">
              <a:buFont typeface="+mj-lt"/>
              <a:buAutoNum type="arabicPeriod"/>
            </a:pPr>
            <a:r>
              <a:rPr lang="en-US" dirty="0">
                <a:latin typeface="Times New Roman" panose="02020603050405020304" pitchFamily="18" charset="0"/>
                <a:cs typeface="Times New Roman" panose="02020603050405020304" pitchFamily="18" charset="0"/>
              </a:rPr>
              <a:t>“Statistics are the classified facts representing the conditions of the people in a State…specially those facts which can be stated in number or in tables of numbers or in any tabular or classified arrangement.”—</a:t>
            </a:r>
            <a:r>
              <a:rPr lang="en-US" b="1" dirty="0">
                <a:latin typeface="Times New Roman" panose="02020603050405020304" pitchFamily="18" charset="0"/>
                <a:cs typeface="Times New Roman" panose="02020603050405020304" pitchFamily="18" charset="0"/>
              </a:rPr>
              <a:t>Webster.</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 “Statistics are numerical statements of facts in any department of enquiry placed in relation to each other.”— </a:t>
            </a:r>
            <a:r>
              <a:rPr lang="en-US" b="1" dirty="0">
                <a:latin typeface="Times New Roman" panose="02020603050405020304" pitchFamily="18" charset="0"/>
                <a:cs typeface="Times New Roman" panose="02020603050405020304" pitchFamily="18" charset="0"/>
              </a:rPr>
              <a:t>Bowley</a:t>
            </a:r>
            <a:r>
              <a:rPr lang="en-US" dirty="0">
                <a:latin typeface="Times New Roman" panose="02020603050405020304" pitchFamily="18" charset="0"/>
                <a:cs typeface="Times New Roman" panose="02020603050405020304" pitchFamily="18" charset="0"/>
              </a:rPr>
              <a:t>.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“By statistics we mean quantitative data affected to a marked extent by multiplicity of causes”.—</a:t>
            </a:r>
            <a:r>
              <a:rPr lang="en-US" b="1" dirty="0">
                <a:latin typeface="Times New Roman" panose="02020603050405020304" pitchFamily="18" charset="0"/>
                <a:cs typeface="Times New Roman" panose="02020603050405020304" pitchFamily="18" charset="0"/>
              </a:rPr>
              <a:t>Yule and Kendall</a:t>
            </a:r>
            <a:r>
              <a:rPr lang="en-US" dirty="0">
                <a:latin typeface="Times New Roman" panose="02020603050405020304" pitchFamily="18" charset="0"/>
                <a:cs typeface="Times New Roman" panose="02020603050405020304" pitchFamily="18" charset="0"/>
              </a:rPr>
              <a:t>.</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 </a:t>
            </a:r>
            <a:r>
              <a:rPr lang="en-US" dirty="0"/>
              <a:t>“Statistics may be defined as the science of collection, presentation, analysis and interpretation of numerical data.” —</a:t>
            </a:r>
            <a:r>
              <a:rPr lang="en-US" b="1" dirty="0"/>
              <a:t>Croxton and Cowden.</a:t>
            </a:r>
          </a:p>
          <a:p>
            <a:pPr marL="457200" indent="-457200">
              <a:buFont typeface="+mj-lt"/>
              <a:buAutoNum type="arabicPeriod"/>
            </a:pPr>
            <a:r>
              <a:rPr lang="en-US" dirty="0"/>
              <a:t>“Statistics is the science of estimates and probabilities.” — </a:t>
            </a:r>
            <a:r>
              <a:rPr lang="en-US" b="1" dirty="0"/>
              <a:t>Boddington</a:t>
            </a:r>
            <a:endParaRPr lang="en-IN"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57785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D9781-D31C-BC10-C489-9AD9CEBCC4FD}"/>
              </a:ext>
            </a:extLst>
          </p:cNvPr>
          <p:cNvSpPr>
            <a:spLocks noGrp="1"/>
          </p:cNvSpPr>
          <p:nvPr>
            <p:ph type="title"/>
          </p:nvPr>
        </p:nvSpPr>
        <p:spPr>
          <a:xfrm>
            <a:off x="838200" y="1643456"/>
            <a:ext cx="10058400" cy="863770"/>
          </a:xfrm>
        </p:spPr>
        <p:txBody>
          <a:bodyPr>
            <a:normAutofit/>
          </a:bodyPr>
          <a:lstStyle/>
          <a:p>
            <a:r>
              <a:rPr lang="en-IN" sz="4000" b="1" i="0" dirty="0">
                <a:solidFill>
                  <a:srgbClr val="273239"/>
                </a:solidFill>
                <a:effectLst/>
                <a:latin typeface="Times New Roman" panose="02020603050405020304" pitchFamily="18" charset="0"/>
                <a:cs typeface="Times New Roman" panose="02020603050405020304" pitchFamily="18" charset="0"/>
              </a:rPr>
              <a:t>Range</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DBAA89E-ADED-639B-D518-DF495F55F602}"/>
              </a:ext>
            </a:extLst>
          </p:cNvPr>
          <p:cNvSpPr>
            <a:spLocks noGrp="1"/>
          </p:cNvSpPr>
          <p:nvPr>
            <p:ph idx="1"/>
          </p:nvPr>
        </p:nvSpPr>
        <p:spPr>
          <a:xfrm>
            <a:off x="838200" y="2871019"/>
            <a:ext cx="10515600" cy="3795252"/>
          </a:xfrm>
        </p:spPr>
        <p:txBody>
          <a:bodyPr>
            <a:normAutofit/>
          </a:bodyPr>
          <a:lstStyle/>
          <a:p>
            <a:pPr algn="just" rtl="0" fontAlgn="base">
              <a:spcAft>
                <a:spcPts val="750"/>
              </a:spcAft>
            </a:pPr>
            <a:r>
              <a:rPr lang="en-US" sz="2400" b="1" i="0" dirty="0">
                <a:solidFill>
                  <a:srgbClr val="273239"/>
                </a:solidFill>
                <a:effectLst/>
                <a:latin typeface="Times New Roman" panose="02020603050405020304" pitchFamily="18" charset="0"/>
                <a:cs typeface="Times New Roman" panose="02020603050405020304" pitchFamily="18" charset="0"/>
              </a:rPr>
              <a:t>Range</a:t>
            </a:r>
            <a:r>
              <a:rPr lang="en-US" sz="2400" b="0" i="0" dirty="0">
                <a:solidFill>
                  <a:srgbClr val="273239"/>
                </a:solidFill>
                <a:effectLst/>
                <a:latin typeface="Times New Roman" panose="02020603050405020304" pitchFamily="18" charset="0"/>
                <a:cs typeface="Times New Roman" panose="02020603050405020304" pitchFamily="18" charset="0"/>
              </a:rPr>
              <a:t> is the easiest to understand of all the </a:t>
            </a:r>
            <a:r>
              <a:rPr lang="en-US" sz="2400" u="sng" dirty="0">
                <a:solidFill>
                  <a:srgbClr val="273239"/>
                </a:solidFill>
                <a:effectLst/>
                <a:latin typeface="Times New Roman" panose="02020603050405020304" pitchFamily="18" charset="0"/>
                <a:cs typeface="Times New Roman" panose="02020603050405020304" pitchFamily="18" charset="0"/>
                <a:hlinkClick r:id="rId2"/>
              </a:rPr>
              <a:t>measures of </a:t>
            </a:r>
            <a:r>
              <a:rPr lang="en-US" sz="2400" dirty="0">
                <a:solidFill>
                  <a:srgbClr val="273239"/>
                </a:solidFill>
                <a:effectLst/>
                <a:latin typeface="Times New Roman" panose="02020603050405020304" pitchFamily="18" charset="0"/>
                <a:cs typeface="Times New Roman" panose="02020603050405020304" pitchFamily="18" charset="0"/>
                <a:hlinkClick r:id="rId2"/>
              </a:rPr>
              <a:t>dispersion</a:t>
            </a:r>
            <a:r>
              <a:rPr lang="en-US" sz="2400" b="0" i="0" dirty="0">
                <a:solidFill>
                  <a:srgbClr val="273239"/>
                </a:solidFill>
                <a:effectLst/>
                <a:latin typeface="Times New Roman" panose="02020603050405020304" pitchFamily="18" charset="0"/>
                <a:cs typeface="Times New Roman" panose="02020603050405020304" pitchFamily="18" charset="0"/>
              </a:rPr>
              <a:t>. The difference between the largest and smallest item in a distribution is called range. It can be written as:</a:t>
            </a:r>
          </a:p>
          <a:p>
            <a:pPr algn="ctr" rtl="0" fontAlgn="base">
              <a:spcAft>
                <a:spcPts val="750"/>
              </a:spcAft>
            </a:pPr>
            <a:r>
              <a:rPr lang="en-US" sz="2400" b="1" i="0" dirty="0">
                <a:solidFill>
                  <a:srgbClr val="273239"/>
                </a:solidFill>
                <a:effectLst/>
                <a:latin typeface="Times New Roman" panose="02020603050405020304" pitchFamily="18" charset="0"/>
                <a:cs typeface="Times New Roman" panose="02020603050405020304" pitchFamily="18" charset="0"/>
              </a:rPr>
              <a:t>Range (R) = Largest item (L) – Smallest item (S)</a:t>
            </a:r>
          </a:p>
          <a:p>
            <a:pPr algn="l" fontAlgn="base"/>
            <a:r>
              <a:rPr lang="en-US" sz="2400" b="1" i="0" dirty="0">
                <a:solidFill>
                  <a:srgbClr val="273239"/>
                </a:solidFill>
                <a:effectLst/>
                <a:latin typeface="Times New Roman" panose="02020603050405020304" pitchFamily="18" charset="0"/>
                <a:cs typeface="Times New Roman" panose="02020603050405020304" pitchFamily="18" charset="0"/>
              </a:rPr>
              <a:t>What is Coefficient of Range?</a:t>
            </a:r>
          </a:p>
          <a:p>
            <a:pPr algn="just" rtl="0" fontAlgn="base">
              <a:spcAft>
                <a:spcPts val="750"/>
              </a:spcAft>
            </a:pPr>
            <a:r>
              <a:rPr lang="en-US" sz="2400" b="0" i="0" dirty="0">
                <a:solidFill>
                  <a:srgbClr val="273239"/>
                </a:solidFill>
                <a:effectLst/>
                <a:latin typeface="Times New Roman" panose="02020603050405020304" pitchFamily="18" charset="0"/>
                <a:cs typeface="Times New Roman" panose="02020603050405020304" pitchFamily="18" charset="0"/>
              </a:rPr>
              <a:t>The ratio of the difference between two extreme items (the largest and smallest) of the distribution to their sum is known as the </a:t>
            </a:r>
            <a:r>
              <a:rPr lang="en-US" sz="2400" b="1" i="0" u="sng" dirty="0">
                <a:solidFill>
                  <a:srgbClr val="273239"/>
                </a:solidFill>
                <a:effectLst/>
                <a:latin typeface="Times New Roman" panose="02020603050405020304" pitchFamily="18" charset="0"/>
                <a:cs typeface="Times New Roman" panose="02020603050405020304" pitchFamily="18" charset="0"/>
                <a:hlinkClick r:id="rId3"/>
              </a:rPr>
              <a:t>Coefficient of Range</a:t>
            </a:r>
            <a:r>
              <a:rPr lang="en-US" sz="2400" b="0" i="0" dirty="0">
                <a:solidFill>
                  <a:srgbClr val="273239"/>
                </a:solidFill>
                <a:effectLst/>
                <a:latin typeface="Times New Roman" panose="02020603050405020304" pitchFamily="18" charset="0"/>
                <a:cs typeface="Times New Roman" panose="02020603050405020304" pitchFamily="18" charset="0"/>
              </a:rPr>
              <a:t>. The coefficient of the range is a relative measure of dispersion. Symbolically, the range can be expressed as:</a:t>
            </a:r>
          </a:p>
          <a:p>
            <a:pPr rtl="0" fontAlgn="base">
              <a:spcAft>
                <a:spcPts val="750"/>
              </a:spcAft>
            </a:pPr>
            <a:endParaRPr lang="en-US" sz="2400" b="1" dirty="0">
              <a:solidFill>
                <a:srgbClr val="273239"/>
              </a:solidFill>
              <a:latin typeface="Times New Roman" panose="02020603050405020304" pitchFamily="18" charset="0"/>
              <a:cs typeface="Times New Roman" panose="02020603050405020304" pitchFamily="18" charset="0"/>
            </a:endParaRPr>
          </a:p>
          <a:p>
            <a:pPr algn="ctr" rtl="0" fontAlgn="base">
              <a:spcAft>
                <a:spcPts val="750"/>
              </a:spcAft>
            </a:pPr>
            <a:endParaRPr lang="en-US" sz="2400" b="0" i="0" dirty="0">
              <a:solidFill>
                <a:srgbClr val="273239"/>
              </a:solidFill>
              <a:effectLst/>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05099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50537-32DB-FA95-5BC0-8F1386585285}"/>
              </a:ext>
            </a:extLst>
          </p:cNvPr>
          <p:cNvSpPr>
            <a:spLocks noGrp="1"/>
          </p:cNvSpPr>
          <p:nvPr>
            <p:ph type="title"/>
          </p:nvPr>
        </p:nvSpPr>
        <p:spPr>
          <a:xfrm>
            <a:off x="1066800" y="1653288"/>
            <a:ext cx="10058400" cy="1060416"/>
          </a:xfrm>
        </p:spPr>
        <p:txBody>
          <a:bodyPr>
            <a:normAutofit/>
          </a:bodyPr>
          <a:lstStyle/>
          <a:p>
            <a:r>
              <a:rPr lang="en-IN" sz="4400" b="1" dirty="0">
                <a:latin typeface="Times New Roman" panose="02020603050405020304" pitchFamily="18" charset="0"/>
                <a:cs typeface="Times New Roman" panose="02020603050405020304" pitchFamily="18" charset="0"/>
              </a:rPr>
              <a:t>Quartile deviation</a:t>
            </a:r>
          </a:p>
        </p:txBody>
      </p:sp>
      <p:sp>
        <p:nvSpPr>
          <p:cNvPr id="3" name="Content Placeholder 2">
            <a:extLst>
              <a:ext uri="{FF2B5EF4-FFF2-40B4-BE49-F238E27FC236}">
                <a16:creationId xmlns:a16="http://schemas.microsoft.com/office/drawing/2014/main" id="{69DF7E35-8DDA-F39A-5193-D16B98AD5DAB}"/>
              </a:ext>
            </a:extLst>
          </p:cNvPr>
          <p:cNvSpPr>
            <a:spLocks noGrp="1"/>
          </p:cNvSpPr>
          <p:nvPr>
            <p:ph idx="1"/>
          </p:nvPr>
        </p:nvSpPr>
        <p:spPr>
          <a:xfrm>
            <a:off x="838200" y="3067665"/>
            <a:ext cx="10515600" cy="3109298"/>
          </a:xfrm>
        </p:spPr>
        <p:txBody>
          <a:bodyPr/>
          <a:lstStyle/>
          <a:p>
            <a:pPr rtl="0" fontAlgn="base">
              <a:spcAft>
                <a:spcPts val="750"/>
              </a:spcAft>
            </a:pPr>
            <a:r>
              <a:rPr lang="en-US" dirty="0"/>
              <a:t>Quartile </a:t>
            </a:r>
            <a:r>
              <a:rPr lang="en-US" dirty="0">
                <a:effectLst/>
              </a:rPr>
              <a:t>Deviation or Semi-Interquartile Range is the half of difference between the Upper Quartile (Q</a:t>
            </a:r>
            <a:r>
              <a:rPr lang="en-US" baseline="-25000" dirty="0">
                <a:effectLst/>
              </a:rPr>
              <a:t>3</a:t>
            </a:r>
            <a:r>
              <a:rPr lang="en-US" dirty="0">
                <a:effectLst/>
              </a:rPr>
              <a:t>) and the Lower Quartile (Q</a:t>
            </a:r>
            <a:r>
              <a:rPr lang="en-US" baseline="-25000" dirty="0">
                <a:effectLst/>
              </a:rPr>
              <a:t>1</a:t>
            </a:r>
            <a:r>
              <a:rPr lang="en-US" dirty="0">
                <a:effectLst/>
              </a:rPr>
              <a:t>). In simple terms, QD is the half of inter-quartile range. Hence, the formula for determining Quartile Deviation is as follows:</a:t>
            </a:r>
          </a:p>
          <a:p>
            <a:pPr marL="0" indent="0">
              <a:buNone/>
            </a:pPr>
            <a:br>
              <a:rPr lang="en-US" b="0" i="0" dirty="0">
                <a:solidFill>
                  <a:srgbClr val="273239"/>
                </a:solidFill>
                <a:effectLst/>
                <a:latin typeface="KaTeX_Main"/>
              </a:rPr>
            </a:br>
            <a:endParaRPr lang="en-IN" dirty="0"/>
          </a:p>
        </p:txBody>
      </p:sp>
    </p:spTree>
    <p:extLst>
      <p:ext uri="{BB962C8B-B14F-4D97-AF65-F5344CB8AC3E}">
        <p14:creationId xmlns:p14="http://schemas.microsoft.com/office/powerpoint/2010/main" val="4931781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31406C-3266-F5EF-0119-F92C79858F74}"/>
              </a:ext>
            </a:extLst>
          </p:cNvPr>
          <p:cNvPicPr>
            <a:picLocks noChangeAspect="1"/>
          </p:cNvPicPr>
          <p:nvPr/>
        </p:nvPicPr>
        <p:blipFill>
          <a:blip r:embed="rId2"/>
          <a:stretch>
            <a:fillRect/>
          </a:stretch>
        </p:blipFill>
        <p:spPr>
          <a:xfrm>
            <a:off x="821473" y="1770242"/>
            <a:ext cx="10745700" cy="5087758"/>
          </a:xfrm>
          <a:prstGeom prst="rect">
            <a:avLst/>
          </a:prstGeom>
        </p:spPr>
      </p:pic>
    </p:spTree>
    <p:extLst>
      <p:ext uri="{BB962C8B-B14F-4D97-AF65-F5344CB8AC3E}">
        <p14:creationId xmlns:p14="http://schemas.microsoft.com/office/powerpoint/2010/main" val="36166409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FA439-0131-0FC6-000F-A38E52A8DE69}"/>
              </a:ext>
            </a:extLst>
          </p:cNvPr>
          <p:cNvSpPr>
            <a:spLocks noGrp="1"/>
          </p:cNvSpPr>
          <p:nvPr>
            <p:ph type="title"/>
          </p:nvPr>
        </p:nvSpPr>
        <p:spPr>
          <a:xfrm>
            <a:off x="762000" y="1299189"/>
            <a:ext cx="10515600" cy="1325563"/>
          </a:xfrm>
        </p:spPr>
        <p:txBody>
          <a:bodyPr>
            <a:normAutofit/>
          </a:bodyPr>
          <a:lstStyle/>
          <a:p>
            <a:r>
              <a:rPr lang="en-IN" sz="4400" b="1" dirty="0">
                <a:latin typeface="Times New Roman" panose="02020603050405020304" pitchFamily="18" charset="0"/>
                <a:cs typeface="Times New Roman" panose="02020603050405020304" pitchFamily="18" charset="0"/>
              </a:rPr>
              <a:t>Advantages &amp; disadvantages of QD</a:t>
            </a:r>
          </a:p>
        </p:txBody>
      </p:sp>
      <p:sp>
        <p:nvSpPr>
          <p:cNvPr id="3" name="Content Placeholder 2">
            <a:extLst>
              <a:ext uri="{FF2B5EF4-FFF2-40B4-BE49-F238E27FC236}">
                <a16:creationId xmlns:a16="http://schemas.microsoft.com/office/drawing/2014/main" id="{FA05C243-64CC-ED07-74F9-4A0D59416EB4}"/>
              </a:ext>
            </a:extLst>
          </p:cNvPr>
          <p:cNvSpPr>
            <a:spLocks noGrp="1"/>
          </p:cNvSpPr>
          <p:nvPr>
            <p:ph sz="half" idx="1"/>
          </p:nvPr>
        </p:nvSpPr>
        <p:spPr>
          <a:xfrm>
            <a:off x="838200" y="2349909"/>
            <a:ext cx="5181600" cy="4351338"/>
          </a:xfrm>
        </p:spPr>
        <p:txBody>
          <a:bodyPr>
            <a:normAutofit fontScale="85000" lnSpcReduction="20000"/>
          </a:bodyPr>
          <a:lstStyle/>
          <a:p>
            <a:r>
              <a:rPr lang="en-US" dirty="0"/>
              <a:t>Advantages </a:t>
            </a:r>
          </a:p>
          <a:p>
            <a:pPr>
              <a:buFont typeface="Wingdings" panose="05000000000000000000" pitchFamily="2" charset="2"/>
              <a:buChar char="Ø"/>
            </a:pPr>
            <a:r>
              <a:rPr lang="en-US" dirty="0"/>
              <a:t>It is easy to calculate. We are required simply to find the values of Q1 and Q3 and then apply the formula of absolute and coefficient of quartile deviation. </a:t>
            </a:r>
          </a:p>
          <a:p>
            <a:pPr>
              <a:buFont typeface="Wingdings" panose="05000000000000000000" pitchFamily="2" charset="2"/>
              <a:buChar char="Ø"/>
            </a:pPr>
            <a:r>
              <a:rPr lang="en-US" dirty="0"/>
              <a:t> It has better results than range method. While calculating range, we consider only the extreme values that make dispersion erratic, in the case of quartile deviation; we take into account middle 50% items.</a:t>
            </a:r>
          </a:p>
          <a:p>
            <a:pPr>
              <a:buFont typeface="Wingdings" panose="05000000000000000000" pitchFamily="2" charset="2"/>
              <a:buChar char="Ø"/>
            </a:pPr>
            <a:r>
              <a:rPr lang="en-US" dirty="0"/>
              <a:t> The quartile deviation is not affected by the extreme items. </a:t>
            </a:r>
            <a:endParaRPr lang="en-IN" dirty="0"/>
          </a:p>
        </p:txBody>
      </p:sp>
      <p:sp>
        <p:nvSpPr>
          <p:cNvPr id="4" name="Content Placeholder 3">
            <a:extLst>
              <a:ext uri="{FF2B5EF4-FFF2-40B4-BE49-F238E27FC236}">
                <a16:creationId xmlns:a16="http://schemas.microsoft.com/office/drawing/2014/main" id="{7BCD440B-754A-DCB4-FC52-C2FBE846128E}"/>
              </a:ext>
            </a:extLst>
          </p:cNvPr>
          <p:cNvSpPr>
            <a:spLocks noGrp="1"/>
          </p:cNvSpPr>
          <p:nvPr>
            <p:ph sz="half" idx="2"/>
          </p:nvPr>
        </p:nvSpPr>
        <p:spPr>
          <a:xfrm>
            <a:off x="6172200" y="2349909"/>
            <a:ext cx="5181600" cy="4351338"/>
          </a:xfrm>
        </p:spPr>
        <p:txBody>
          <a:bodyPr>
            <a:normAutofit fontScale="85000" lnSpcReduction="20000"/>
          </a:bodyPr>
          <a:lstStyle/>
          <a:p>
            <a:r>
              <a:rPr lang="en-US" dirty="0"/>
              <a:t>Disadvantages</a:t>
            </a:r>
          </a:p>
          <a:p>
            <a:pPr>
              <a:buFont typeface="Wingdings" panose="05000000000000000000" pitchFamily="2" charset="2"/>
              <a:buChar char="Ø"/>
            </a:pPr>
            <a:r>
              <a:rPr lang="en-US" dirty="0"/>
              <a:t> It is completely dependent on the central items. If these values are irregular and abnormal the result is bound to be affected.</a:t>
            </a:r>
          </a:p>
          <a:p>
            <a:pPr>
              <a:buFont typeface="Wingdings" panose="05000000000000000000" pitchFamily="2" charset="2"/>
              <a:buChar char="Ø"/>
            </a:pPr>
            <a:r>
              <a:rPr lang="en-US" dirty="0"/>
              <a:t>  All the items of the frequency distribution are not given equal importance in finding the values of Q1 and Q3. </a:t>
            </a:r>
          </a:p>
          <a:p>
            <a:pPr>
              <a:buFont typeface="Wingdings" panose="05000000000000000000" pitchFamily="2" charset="2"/>
              <a:buChar char="Ø"/>
            </a:pPr>
            <a:r>
              <a:rPr lang="en-US" dirty="0"/>
              <a:t> Because it does not take into account all the items of the series, considered to be inaccurate.</a:t>
            </a:r>
            <a:endParaRPr lang="en-IN" dirty="0"/>
          </a:p>
          <a:p>
            <a:endParaRPr lang="en-IN" dirty="0"/>
          </a:p>
        </p:txBody>
      </p:sp>
    </p:spTree>
    <p:extLst>
      <p:ext uri="{BB962C8B-B14F-4D97-AF65-F5344CB8AC3E}">
        <p14:creationId xmlns:p14="http://schemas.microsoft.com/office/powerpoint/2010/main" val="35559959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AF214-29D5-449E-E773-503EE2EFAB47}"/>
              </a:ext>
            </a:extLst>
          </p:cNvPr>
          <p:cNvSpPr>
            <a:spLocks noGrp="1"/>
          </p:cNvSpPr>
          <p:nvPr>
            <p:ph type="title"/>
          </p:nvPr>
        </p:nvSpPr>
        <p:spPr>
          <a:xfrm>
            <a:off x="838200" y="1230364"/>
            <a:ext cx="10515600" cy="1325563"/>
          </a:xfrm>
        </p:spPr>
        <p:txBody>
          <a:bodyPr>
            <a:normAutofit/>
          </a:bodyPr>
          <a:lstStyle/>
          <a:p>
            <a:r>
              <a:rPr lang="en-IN" sz="4400" b="1" dirty="0">
                <a:latin typeface="Times New Roman" panose="02020603050405020304" pitchFamily="18" charset="0"/>
                <a:cs typeface="Times New Roman" panose="02020603050405020304" pitchFamily="18" charset="0"/>
              </a:rPr>
              <a:t>Mean Deviation</a:t>
            </a:r>
          </a:p>
        </p:txBody>
      </p:sp>
      <p:sp>
        <p:nvSpPr>
          <p:cNvPr id="3" name="Content Placeholder 2">
            <a:extLst>
              <a:ext uri="{FF2B5EF4-FFF2-40B4-BE49-F238E27FC236}">
                <a16:creationId xmlns:a16="http://schemas.microsoft.com/office/drawing/2014/main" id="{A55D5D2F-7688-4359-4221-D0AEC37EF323}"/>
              </a:ext>
            </a:extLst>
          </p:cNvPr>
          <p:cNvSpPr>
            <a:spLocks noGrp="1"/>
          </p:cNvSpPr>
          <p:nvPr>
            <p:ph idx="1"/>
          </p:nvPr>
        </p:nvSpPr>
        <p:spPr>
          <a:xfrm>
            <a:off x="838200" y="2320413"/>
            <a:ext cx="10515600" cy="4326192"/>
          </a:xfrm>
        </p:spPr>
        <p:txBody>
          <a:bodyPr>
            <a:normAutofit fontScale="85000" lnSpcReduction="20000"/>
          </a:bodyPr>
          <a:lstStyle/>
          <a:p>
            <a:pPr algn="just" rtl="0" fontAlgn="base">
              <a:spcAft>
                <a:spcPts val="750"/>
              </a:spcAft>
            </a:pPr>
            <a:r>
              <a:rPr lang="en-US" i="0" dirty="0">
                <a:solidFill>
                  <a:srgbClr val="273239"/>
                </a:solidFill>
                <a:effectLst/>
                <a:latin typeface="Times New Roman" panose="02020603050405020304" pitchFamily="18" charset="0"/>
                <a:cs typeface="Times New Roman" panose="02020603050405020304" pitchFamily="18" charset="0"/>
              </a:rPr>
              <a:t>The arithmetic average of the deviations of various items from a measure of central tendency (mean, median, or mode) is known as the Mean Deviation of a series. Other names for Mean Deviation are the First Moment of Dispersion and Average Deviation.</a:t>
            </a:r>
          </a:p>
          <a:p>
            <a:pPr algn="just" rtl="0" fontAlgn="base">
              <a:spcAft>
                <a:spcPts val="750"/>
              </a:spcAft>
            </a:pPr>
            <a:r>
              <a:rPr lang="en-US" i="0" dirty="0">
                <a:solidFill>
                  <a:srgbClr val="273239"/>
                </a:solidFill>
                <a:effectLst/>
                <a:latin typeface="Times New Roman" panose="02020603050405020304" pitchFamily="18" charset="0"/>
                <a:cs typeface="Times New Roman" panose="02020603050405020304" pitchFamily="18" charset="0"/>
              </a:rPr>
              <a:t>Mean deviation is calculated by using all of the items in the series. Mean deviation can theoretically be calculated by taking deviations from any of the three averages. However, in reality, either the mean or the median is used to determine the mean deviation. Mode is usually not considered because its value is uncertain and provides incorrect results. Since the sum of deviations from the median is less than the sum of deviations from the mean, the former is considered better than the latter.</a:t>
            </a:r>
          </a:p>
          <a:p>
            <a:pPr algn="just" rtl="0" fontAlgn="base">
              <a:spcAft>
                <a:spcPts val="750"/>
              </a:spcAft>
            </a:pPr>
            <a:r>
              <a:rPr lang="en-US" i="0" dirty="0">
                <a:solidFill>
                  <a:srgbClr val="273239"/>
                </a:solidFill>
                <a:effectLst/>
                <a:latin typeface="Times New Roman" panose="02020603050405020304" pitchFamily="18" charset="0"/>
                <a:cs typeface="Times New Roman" panose="02020603050405020304" pitchFamily="18" charset="0"/>
              </a:rPr>
              <a:t>Note: The sign (+ or -) of deviations is ignored while calculating deviations from the selected average, assuming all deviations are positive.</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84991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C23E0-2E93-B468-691D-E2B603D4F20E}"/>
              </a:ext>
            </a:extLst>
          </p:cNvPr>
          <p:cNvSpPr>
            <a:spLocks noGrp="1"/>
          </p:cNvSpPr>
          <p:nvPr>
            <p:ph type="title"/>
          </p:nvPr>
        </p:nvSpPr>
        <p:spPr>
          <a:xfrm>
            <a:off x="762000" y="1240656"/>
            <a:ext cx="10515600" cy="1325563"/>
          </a:xfrm>
        </p:spPr>
        <p:txBody>
          <a:bodyPr>
            <a:normAutofit/>
          </a:bodyPr>
          <a:lstStyle/>
          <a:p>
            <a:r>
              <a:rPr lang="en-IN" sz="4400" b="1" dirty="0">
                <a:latin typeface="Times New Roman" panose="02020603050405020304" pitchFamily="18" charset="0"/>
                <a:cs typeface="Times New Roman" panose="02020603050405020304" pitchFamily="18" charset="0"/>
              </a:rPr>
              <a:t>Advantages &amp; disadvantages of MD</a:t>
            </a:r>
          </a:p>
        </p:txBody>
      </p:sp>
      <p:sp>
        <p:nvSpPr>
          <p:cNvPr id="3" name="Content Placeholder 2">
            <a:extLst>
              <a:ext uri="{FF2B5EF4-FFF2-40B4-BE49-F238E27FC236}">
                <a16:creationId xmlns:a16="http://schemas.microsoft.com/office/drawing/2014/main" id="{2DA7C649-0E55-3F21-5131-48DC67A461C0}"/>
              </a:ext>
            </a:extLst>
          </p:cNvPr>
          <p:cNvSpPr>
            <a:spLocks noGrp="1"/>
          </p:cNvSpPr>
          <p:nvPr>
            <p:ph sz="half" idx="1"/>
          </p:nvPr>
        </p:nvSpPr>
        <p:spPr>
          <a:xfrm>
            <a:off x="838200" y="2300747"/>
            <a:ext cx="5181600" cy="4296697"/>
          </a:xfrm>
        </p:spPr>
        <p:txBody>
          <a:bodyPr>
            <a:noAutofit/>
          </a:bodyPr>
          <a:lstStyle/>
          <a:p>
            <a:pPr marL="0" indent="0">
              <a:buNone/>
            </a:pPr>
            <a:r>
              <a:rPr lang="en-US" sz="2000" b="1" dirty="0"/>
              <a:t>Advantages</a:t>
            </a:r>
          </a:p>
          <a:p>
            <a:pPr>
              <a:buFont typeface="Wingdings" panose="05000000000000000000" pitchFamily="2" charset="2"/>
              <a:buChar char="Ø"/>
            </a:pPr>
            <a:r>
              <a:rPr lang="en-US" sz="2000" dirty="0"/>
              <a:t>Average deviation takes into account all the items of a series and hence, it provides sufficiently representative results. </a:t>
            </a:r>
          </a:p>
          <a:p>
            <a:pPr>
              <a:buFont typeface="Wingdings" panose="05000000000000000000" pitchFamily="2" charset="2"/>
              <a:buChar char="Ø"/>
            </a:pPr>
            <a:r>
              <a:rPr lang="en-US" sz="2000" dirty="0"/>
              <a:t> It simplifies calculations since all signs of the deviations are taken as positive. </a:t>
            </a:r>
          </a:p>
          <a:p>
            <a:pPr>
              <a:buFont typeface="Wingdings" panose="05000000000000000000" pitchFamily="2" charset="2"/>
              <a:buChar char="Ø"/>
            </a:pPr>
            <a:r>
              <a:rPr lang="en-US" sz="2000" dirty="0"/>
              <a:t> Average Deviation may be calculated either by taking deviations from Mean or Median or Mode. </a:t>
            </a:r>
          </a:p>
          <a:p>
            <a:pPr>
              <a:buFont typeface="Wingdings" panose="05000000000000000000" pitchFamily="2" charset="2"/>
              <a:buChar char="Ø"/>
            </a:pPr>
            <a:r>
              <a:rPr lang="en-US" sz="2000" dirty="0"/>
              <a:t>Average Deviation is not affected by extreme items. </a:t>
            </a:r>
          </a:p>
          <a:p>
            <a:pPr>
              <a:buFont typeface="Wingdings" panose="05000000000000000000" pitchFamily="2" charset="2"/>
              <a:buChar char="Ø"/>
            </a:pPr>
            <a:r>
              <a:rPr lang="en-US" sz="2000" dirty="0"/>
              <a:t>It is easy to calculate and understand.</a:t>
            </a:r>
          </a:p>
          <a:p>
            <a:pPr>
              <a:buFont typeface="Wingdings" panose="05000000000000000000" pitchFamily="2" charset="2"/>
              <a:buChar char="Ø"/>
            </a:pPr>
            <a:r>
              <a:rPr lang="en-US" sz="2000" dirty="0"/>
              <a:t> Average deviation is used to make healthy comparisons</a:t>
            </a:r>
            <a:endParaRPr lang="en-IN" sz="2000" dirty="0"/>
          </a:p>
        </p:txBody>
      </p:sp>
      <p:sp>
        <p:nvSpPr>
          <p:cNvPr id="4" name="Content Placeholder 3">
            <a:extLst>
              <a:ext uri="{FF2B5EF4-FFF2-40B4-BE49-F238E27FC236}">
                <a16:creationId xmlns:a16="http://schemas.microsoft.com/office/drawing/2014/main" id="{BEA98D72-3FFC-C727-4FCD-E45CC73AE723}"/>
              </a:ext>
            </a:extLst>
          </p:cNvPr>
          <p:cNvSpPr>
            <a:spLocks noGrp="1"/>
          </p:cNvSpPr>
          <p:nvPr>
            <p:ph sz="half" idx="2"/>
          </p:nvPr>
        </p:nvSpPr>
        <p:spPr>
          <a:xfrm>
            <a:off x="6172200" y="2566219"/>
            <a:ext cx="5181600" cy="3610744"/>
          </a:xfrm>
        </p:spPr>
        <p:txBody>
          <a:bodyPr>
            <a:normAutofit/>
          </a:bodyPr>
          <a:lstStyle/>
          <a:p>
            <a:r>
              <a:rPr lang="en-IN" sz="2000" dirty="0"/>
              <a:t>Disadvantages.</a:t>
            </a:r>
          </a:p>
          <a:p>
            <a:r>
              <a:rPr lang="en-US" sz="2000" dirty="0">
                <a:latin typeface="Times New Roman" panose="02020603050405020304" pitchFamily="18" charset="0"/>
                <a:cs typeface="Times New Roman" panose="02020603050405020304" pitchFamily="18" charset="0"/>
              </a:rPr>
              <a:t>It is illogical and mathematically unsound to assume all negative signs as positive signs. </a:t>
            </a:r>
          </a:p>
          <a:p>
            <a:r>
              <a:rPr lang="en-US" sz="2000" dirty="0">
                <a:latin typeface="Times New Roman" panose="02020603050405020304" pitchFamily="18" charset="0"/>
                <a:cs typeface="Times New Roman" panose="02020603050405020304" pitchFamily="18" charset="0"/>
              </a:rPr>
              <a:t> Because the method is not mathematically sound, the results obtained by this method are not reliable. </a:t>
            </a:r>
          </a:p>
          <a:p>
            <a:r>
              <a:rPr lang="en-US" sz="2000" dirty="0">
                <a:latin typeface="Times New Roman" panose="02020603050405020304" pitchFamily="18" charset="0"/>
                <a:cs typeface="Times New Roman" panose="02020603050405020304" pitchFamily="18" charset="0"/>
              </a:rPr>
              <a:t> This method is unsuitable for making comparisons either of the series or structure of the series. </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55152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E7B57-2106-A9C8-940B-BFD56E783F4D}"/>
              </a:ext>
            </a:extLst>
          </p:cNvPr>
          <p:cNvSpPr>
            <a:spLocks noGrp="1"/>
          </p:cNvSpPr>
          <p:nvPr>
            <p:ph type="title"/>
          </p:nvPr>
        </p:nvSpPr>
        <p:spPr>
          <a:xfrm>
            <a:off x="838200" y="1358642"/>
            <a:ext cx="10515600" cy="1325563"/>
          </a:xfrm>
        </p:spPr>
        <p:txBody>
          <a:bodyPr>
            <a:normAutofit/>
          </a:bodyPr>
          <a:lstStyle/>
          <a:p>
            <a:r>
              <a:rPr lang="en-IN" sz="4400" b="1" dirty="0">
                <a:latin typeface="Times New Roman" panose="02020603050405020304" pitchFamily="18" charset="0"/>
                <a:cs typeface="Times New Roman" panose="02020603050405020304" pitchFamily="18" charset="0"/>
              </a:rPr>
              <a:t>Standard Deviation</a:t>
            </a:r>
          </a:p>
        </p:txBody>
      </p:sp>
      <p:sp>
        <p:nvSpPr>
          <p:cNvPr id="3" name="Content Placeholder 2">
            <a:extLst>
              <a:ext uri="{FF2B5EF4-FFF2-40B4-BE49-F238E27FC236}">
                <a16:creationId xmlns:a16="http://schemas.microsoft.com/office/drawing/2014/main" id="{360C4085-962E-B9FE-55F1-08EC2C391B15}"/>
              </a:ext>
            </a:extLst>
          </p:cNvPr>
          <p:cNvSpPr>
            <a:spLocks noGrp="1"/>
          </p:cNvSpPr>
          <p:nvPr>
            <p:ph idx="1"/>
          </p:nvPr>
        </p:nvSpPr>
        <p:spPr>
          <a:xfrm>
            <a:off x="838200" y="2684205"/>
            <a:ext cx="10515600" cy="3492757"/>
          </a:xfrm>
        </p:spPr>
        <p:txBody>
          <a:bodyPr>
            <a:normAutofit lnSpcReduction="10000"/>
          </a:bodyPr>
          <a:lstStyle/>
          <a:p>
            <a:r>
              <a:rPr lang="en-US" dirty="0">
                <a:latin typeface="Times New Roman" panose="02020603050405020304" pitchFamily="18" charset="0"/>
                <a:cs typeface="Times New Roman" panose="02020603050405020304" pitchFamily="18" charset="0"/>
              </a:rPr>
              <a:t>The standard deviation, which is shown by Greek letter s (read as sigma) is extremely useful in judging the representativeness of the mean. The concept of standard deviation, which was introduced by Karl Pearson has a practical significance because it is free from all defects, which exists in a range, quartile deviation or average deviation. Standard deviation is calculated as the square root of average of squared deviations taken from actual mean. It is also called root mean square deviation. The square of standard deviation i.e., S2 is called „variance”. </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06925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B2C24-7884-9E9E-1981-31995C1F3A69}"/>
              </a:ext>
            </a:extLst>
          </p:cNvPr>
          <p:cNvSpPr>
            <a:spLocks noGrp="1"/>
          </p:cNvSpPr>
          <p:nvPr>
            <p:ph type="title"/>
          </p:nvPr>
        </p:nvSpPr>
        <p:spPr>
          <a:xfrm>
            <a:off x="838200" y="1348351"/>
            <a:ext cx="10515600" cy="1325563"/>
          </a:xfrm>
        </p:spPr>
        <p:txBody>
          <a:bodyPr/>
          <a:lstStyle/>
          <a:p>
            <a:r>
              <a:rPr lang="en-IN" b="1" dirty="0"/>
              <a:t>Properties of Standard Deviation</a:t>
            </a:r>
          </a:p>
        </p:txBody>
      </p:sp>
      <p:sp>
        <p:nvSpPr>
          <p:cNvPr id="3" name="Content Placeholder 2">
            <a:extLst>
              <a:ext uri="{FF2B5EF4-FFF2-40B4-BE49-F238E27FC236}">
                <a16:creationId xmlns:a16="http://schemas.microsoft.com/office/drawing/2014/main" id="{C8B92551-E8CF-4B18-92ED-D3D692BC4BEC}"/>
              </a:ext>
            </a:extLst>
          </p:cNvPr>
          <p:cNvSpPr>
            <a:spLocks noGrp="1"/>
          </p:cNvSpPr>
          <p:nvPr>
            <p:ph idx="1"/>
          </p:nvPr>
        </p:nvSpPr>
        <p:spPr>
          <a:xfrm>
            <a:off x="1097280" y="2340077"/>
            <a:ext cx="10058400" cy="4434349"/>
          </a:xfrm>
        </p:spPr>
        <p:txBody>
          <a:bodyPr>
            <a:noAutofit/>
          </a:bodyPr>
          <a:lstStyle/>
          <a:p>
            <a:pPr algn="l"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1. Independent of Change of Origin: </a:t>
            </a:r>
            <a:r>
              <a:rPr lang="en-US" sz="1800" b="0" i="0" dirty="0">
                <a:solidFill>
                  <a:srgbClr val="273239"/>
                </a:solidFill>
                <a:effectLst/>
                <a:latin typeface="Times New Roman" panose="02020603050405020304" pitchFamily="18" charset="0"/>
                <a:cs typeface="Times New Roman" panose="02020603050405020304" pitchFamily="18" charset="0"/>
              </a:rPr>
              <a:t>Standard Deviation is independent of change of origin. It means that the value of standard deviation remains the same if a constant is added or subtracted from all observations in a series.</a:t>
            </a:r>
          </a:p>
          <a:p>
            <a:pPr algn="l"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2. Standard Deviation of the Combined Series: </a:t>
            </a:r>
            <a:r>
              <a:rPr lang="en-US" sz="1800" b="0" i="0" dirty="0">
                <a:solidFill>
                  <a:srgbClr val="273239"/>
                </a:solidFill>
                <a:effectLst/>
                <a:latin typeface="Times New Roman" panose="02020603050405020304" pitchFamily="18" charset="0"/>
                <a:cs typeface="Times New Roman" panose="02020603050405020304" pitchFamily="18" charset="0"/>
              </a:rPr>
              <a:t>Just like the arithmetic mean, one can determine the combined standard deviation of two or more groups. </a:t>
            </a:r>
          </a:p>
          <a:p>
            <a:pPr algn="l"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3. Never less than Mean Deviation from Mean: </a:t>
            </a:r>
            <a:r>
              <a:rPr lang="en-US" sz="1800" b="0" i="0" dirty="0">
                <a:solidFill>
                  <a:srgbClr val="273239"/>
                </a:solidFill>
                <a:effectLst/>
                <a:latin typeface="Times New Roman" panose="02020603050405020304" pitchFamily="18" charset="0"/>
                <a:cs typeface="Times New Roman" panose="02020603050405020304" pitchFamily="18" charset="0"/>
              </a:rPr>
              <a:t>For a given set of observations, the standard deviation of the series is never less than its mean deviation from the mean.</a:t>
            </a:r>
          </a:p>
          <a:p>
            <a:pPr algn="l"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4. Affected by Change of Scale: </a:t>
            </a:r>
            <a:r>
              <a:rPr lang="en-US" sz="1800" b="0" i="0" dirty="0">
                <a:solidFill>
                  <a:srgbClr val="273239"/>
                </a:solidFill>
                <a:effectLst/>
                <a:latin typeface="Times New Roman" panose="02020603050405020304" pitchFamily="18" charset="0"/>
                <a:cs typeface="Times New Roman" panose="02020603050405020304" pitchFamily="18" charset="0"/>
              </a:rPr>
              <a:t>Standard Deviation is affected by the change of scale. It means that if a constant is multiplied or divided to/by all of the observations, then the standard deviation will also get multiplied or divided by this constant.</a:t>
            </a:r>
          </a:p>
          <a:p>
            <a:pPr algn="l"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5. Sum of the Square of the Deviations of the items from their Arithmetic Mean is Minimum: </a:t>
            </a:r>
            <a:r>
              <a:rPr lang="en-US" sz="1800" b="0" i="0" dirty="0">
                <a:solidFill>
                  <a:srgbClr val="273239"/>
                </a:solidFill>
                <a:effectLst/>
                <a:latin typeface="Times New Roman" panose="02020603050405020304" pitchFamily="18" charset="0"/>
                <a:cs typeface="Times New Roman" panose="02020603050405020304" pitchFamily="18" charset="0"/>
              </a:rPr>
              <a:t>It means that the sum of the squares of deviations from the mean is always less than the sum of squares of deviations taken from the assumed mean.</a:t>
            </a:r>
          </a:p>
          <a:p>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21164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91663-DE0C-EBFE-98E1-CE2E64981B1F}"/>
              </a:ext>
            </a:extLst>
          </p:cNvPr>
          <p:cNvSpPr>
            <a:spLocks noGrp="1"/>
          </p:cNvSpPr>
          <p:nvPr>
            <p:ph type="title"/>
          </p:nvPr>
        </p:nvSpPr>
        <p:spPr>
          <a:xfrm>
            <a:off x="769374" y="1328687"/>
            <a:ext cx="10515600" cy="1325563"/>
          </a:xfrm>
        </p:spPr>
        <p:txBody>
          <a:bodyPr/>
          <a:lstStyle/>
          <a:p>
            <a:r>
              <a:rPr lang="en-IN" b="1" dirty="0"/>
              <a:t>Advantages of SD</a:t>
            </a:r>
          </a:p>
        </p:txBody>
      </p:sp>
      <p:sp>
        <p:nvSpPr>
          <p:cNvPr id="3" name="Content Placeholder 2">
            <a:extLst>
              <a:ext uri="{FF2B5EF4-FFF2-40B4-BE49-F238E27FC236}">
                <a16:creationId xmlns:a16="http://schemas.microsoft.com/office/drawing/2014/main" id="{482CD90D-4A03-8214-8715-C9622F46F168}"/>
              </a:ext>
            </a:extLst>
          </p:cNvPr>
          <p:cNvSpPr>
            <a:spLocks noGrp="1"/>
          </p:cNvSpPr>
          <p:nvPr>
            <p:ph idx="1"/>
          </p:nvPr>
        </p:nvSpPr>
        <p:spPr>
          <a:xfrm>
            <a:off x="838200" y="2458065"/>
            <a:ext cx="10515600" cy="4034810"/>
          </a:xfrm>
        </p:spPr>
        <p:txBody>
          <a:bodyPr>
            <a:noAutofit/>
          </a:bodyPr>
          <a:lstStyle/>
          <a:p>
            <a:pPr algn="l"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1. Based on all Values: </a:t>
            </a:r>
            <a:r>
              <a:rPr lang="en-US" sz="1800" b="0" i="0" dirty="0">
                <a:solidFill>
                  <a:srgbClr val="273239"/>
                </a:solidFill>
                <a:effectLst/>
                <a:latin typeface="Times New Roman" panose="02020603050405020304" pitchFamily="18" charset="0"/>
                <a:cs typeface="Times New Roman" panose="02020603050405020304" pitchFamily="18" charset="0"/>
              </a:rPr>
              <a:t>Every item of a series is considered in Standard Deviation. Therefore, a change in even one value of the series affects the value of standard deviation.</a:t>
            </a:r>
          </a:p>
          <a:p>
            <a:pPr algn="l"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2. Algebraic Treatment: </a:t>
            </a:r>
            <a:r>
              <a:rPr lang="en-US" sz="1800" b="0" i="0" dirty="0">
                <a:solidFill>
                  <a:srgbClr val="273239"/>
                </a:solidFill>
                <a:effectLst/>
                <a:latin typeface="Times New Roman" panose="02020603050405020304" pitchFamily="18" charset="0"/>
                <a:cs typeface="Times New Roman" panose="02020603050405020304" pitchFamily="18" charset="0"/>
              </a:rPr>
              <a:t>Further algebraic treatment is possible in case of standard deviation. </a:t>
            </a:r>
            <a:r>
              <a:rPr lang="en-US" sz="1800" b="1" i="0" dirty="0">
                <a:solidFill>
                  <a:srgbClr val="273239"/>
                </a:solidFill>
                <a:effectLst/>
                <a:latin typeface="Times New Roman" panose="02020603050405020304" pitchFamily="18" charset="0"/>
                <a:cs typeface="Times New Roman" panose="02020603050405020304" pitchFamily="18" charset="0"/>
              </a:rPr>
              <a:t>For example, </a:t>
            </a:r>
            <a:r>
              <a:rPr lang="en-US" sz="1800" b="0" i="0" dirty="0">
                <a:solidFill>
                  <a:srgbClr val="273239"/>
                </a:solidFill>
                <a:effectLst/>
                <a:latin typeface="Times New Roman" panose="02020603050405020304" pitchFamily="18" charset="0"/>
                <a:cs typeface="Times New Roman" panose="02020603050405020304" pitchFamily="18" charset="0"/>
              </a:rPr>
              <a:t>if one knows the standard deviation of different groups, their combined standard deviation can be easily determined. </a:t>
            </a:r>
          </a:p>
          <a:p>
            <a:pPr algn="l"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3. Better Mathematical Process: </a:t>
            </a:r>
            <a:r>
              <a:rPr lang="en-US" sz="1800" b="0" i="0" dirty="0">
                <a:solidFill>
                  <a:srgbClr val="273239"/>
                </a:solidFill>
                <a:effectLst/>
                <a:latin typeface="Times New Roman" panose="02020603050405020304" pitchFamily="18" charset="0"/>
                <a:cs typeface="Times New Roman" panose="02020603050405020304" pitchFamily="18" charset="0"/>
              </a:rPr>
              <a:t>The drawback of ignoring signs of deviations(as done in mean deviation) is removed in standard deviation through squaring of deviations.</a:t>
            </a:r>
          </a:p>
          <a:p>
            <a:pPr algn="l"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4. Rigidly Defined: </a:t>
            </a:r>
            <a:r>
              <a:rPr lang="en-US" sz="1800" b="0" i="0" dirty="0">
                <a:solidFill>
                  <a:srgbClr val="273239"/>
                </a:solidFill>
                <a:effectLst/>
                <a:latin typeface="Times New Roman" panose="02020603050405020304" pitchFamily="18" charset="0"/>
                <a:cs typeface="Times New Roman" panose="02020603050405020304" pitchFamily="18" charset="0"/>
              </a:rPr>
              <a:t>By far, standard deviation is the most essential and widely used measure of dispersion. It is a definite measure of dispersion; hence, is rigidly defined.</a:t>
            </a:r>
          </a:p>
          <a:p>
            <a:pPr algn="l" rtl="0" fontAlgn="base">
              <a:spcAft>
                <a:spcPts val="750"/>
              </a:spcAft>
            </a:pPr>
            <a:r>
              <a:rPr lang="en-US" sz="1800" b="1" i="0" dirty="0">
                <a:solidFill>
                  <a:srgbClr val="273239"/>
                </a:solidFill>
                <a:effectLst/>
                <a:latin typeface="Times New Roman" panose="02020603050405020304" pitchFamily="18" charset="0"/>
                <a:cs typeface="Times New Roman" panose="02020603050405020304" pitchFamily="18" charset="0"/>
              </a:rPr>
              <a:t>5. Less effect of Fluctuations in Sampling: </a:t>
            </a:r>
            <a:r>
              <a:rPr lang="en-US" sz="1800" b="0" i="0" dirty="0">
                <a:solidFill>
                  <a:srgbClr val="273239"/>
                </a:solidFill>
                <a:effectLst/>
                <a:latin typeface="Times New Roman" panose="02020603050405020304" pitchFamily="18" charset="0"/>
                <a:cs typeface="Times New Roman" panose="02020603050405020304" pitchFamily="18" charset="0"/>
              </a:rPr>
              <a:t>If various independent samples are drawn from the same population, then we can see that the standard deviation of the distribution is least affected from one sample to another as compared to the effect caused by other </a:t>
            </a:r>
            <a:r>
              <a:rPr lang="en-US" sz="1800" dirty="0">
                <a:latin typeface="Times New Roman" panose="02020603050405020304" pitchFamily="18" charset="0"/>
                <a:cs typeface="Times New Roman" panose="02020603050405020304" pitchFamily="18" charset="0"/>
              </a:rPr>
              <a:t>measures of dispersion. </a:t>
            </a:r>
            <a:endParaRPr lang="en-US" sz="1800" b="0" i="0" dirty="0">
              <a:effectLst/>
              <a:latin typeface="Times New Roman" panose="02020603050405020304" pitchFamily="18" charset="0"/>
              <a:cs typeface="Times New Roman" panose="02020603050405020304" pitchFamily="18" charset="0"/>
            </a:endParaRPr>
          </a:p>
          <a:p>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69285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8F7A6-5784-63BF-26A1-003FB7FD7E8C}"/>
              </a:ext>
            </a:extLst>
          </p:cNvPr>
          <p:cNvSpPr>
            <a:spLocks noGrp="1"/>
          </p:cNvSpPr>
          <p:nvPr>
            <p:ph type="title"/>
          </p:nvPr>
        </p:nvSpPr>
        <p:spPr>
          <a:xfrm>
            <a:off x="739878" y="1358183"/>
            <a:ext cx="10515600" cy="1325563"/>
          </a:xfrm>
        </p:spPr>
        <p:txBody>
          <a:bodyPr/>
          <a:lstStyle/>
          <a:p>
            <a:r>
              <a:rPr lang="en-IN" b="1" dirty="0"/>
              <a:t>Disadvantages of SD</a:t>
            </a:r>
          </a:p>
        </p:txBody>
      </p:sp>
      <p:sp>
        <p:nvSpPr>
          <p:cNvPr id="3" name="Content Placeholder 2">
            <a:extLst>
              <a:ext uri="{FF2B5EF4-FFF2-40B4-BE49-F238E27FC236}">
                <a16:creationId xmlns:a16="http://schemas.microsoft.com/office/drawing/2014/main" id="{AA85E04B-2076-1B53-6FA9-92EFEE5F2DD5}"/>
              </a:ext>
            </a:extLst>
          </p:cNvPr>
          <p:cNvSpPr>
            <a:spLocks noGrp="1"/>
          </p:cNvSpPr>
          <p:nvPr>
            <p:ph idx="1"/>
          </p:nvPr>
        </p:nvSpPr>
        <p:spPr>
          <a:xfrm>
            <a:off x="838200" y="2399071"/>
            <a:ext cx="10515600" cy="4093804"/>
          </a:xfrm>
        </p:spPr>
        <p:txBody>
          <a:bodyPr>
            <a:normAutofit/>
          </a:bodyPr>
          <a:lstStyle/>
          <a:p>
            <a:pPr algn="l" rtl="0" fontAlgn="base">
              <a:spcAft>
                <a:spcPts val="750"/>
              </a:spcAft>
            </a:pPr>
            <a:r>
              <a:rPr lang="en-US" sz="2400" b="1" i="0" dirty="0">
                <a:solidFill>
                  <a:srgbClr val="273239"/>
                </a:solidFill>
                <a:effectLst/>
                <a:latin typeface="Times New Roman" panose="02020603050405020304" pitchFamily="18" charset="0"/>
                <a:cs typeface="Times New Roman" panose="02020603050405020304" pitchFamily="18" charset="0"/>
              </a:rPr>
              <a:t>1. Difficult to Compute: </a:t>
            </a:r>
            <a:r>
              <a:rPr lang="en-US" sz="2400" b="0" i="0" dirty="0">
                <a:solidFill>
                  <a:srgbClr val="273239"/>
                </a:solidFill>
                <a:effectLst/>
                <a:latin typeface="Times New Roman" panose="02020603050405020304" pitchFamily="18" charset="0"/>
                <a:cs typeface="Times New Roman" panose="02020603050405020304" pitchFamily="18" charset="0"/>
              </a:rPr>
              <a:t>As compared to other measures of dispersion, it is difficult to compute standard deviation.</a:t>
            </a:r>
          </a:p>
          <a:p>
            <a:pPr algn="l" rtl="0" fontAlgn="base">
              <a:spcAft>
                <a:spcPts val="750"/>
              </a:spcAft>
            </a:pPr>
            <a:r>
              <a:rPr lang="en-US" sz="2400" b="1" i="0" dirty="0">
                <a:solidFill>
                  <a:srgbClr val="273239"/>
                </a:solidFill>
                <a:effectLst/>
                <a:latin typeface="Times New Roman" panose="02020603050405020304" pitchFamily="18" charset="0"/>
                <a:cs typeface="Times New Roman" panose="02020603050405020304" pitchFamily="18" charset="0"/>
              </a:rPr>
              <a:t>2. Depend upon Units of Measurement: </a:t>
            </a:r>
            <a:r>
              <a:rPr lang="en-US" sz="2400" b="0" i="0" dirty="0">
                <a:solidFill>
                  <a:srgbClr val="273239"/>
                </a:solidFill>
                <a:effectLst/>
                <a:latin typeface="Times New Roman" panose="02020603050405020304" pitchFamily="18" charset="0"/>
                <a:cs typeface="Times New Roman" panose="02020603050405020304" pitchFamily="18" charset="0"/>
              </a:rPr>
              <a:t>Standard Deviation of a series depends upon the units of measurement of the observations. Therefore, one cannot use standard deviation for comparing the dispersion of the distributions that are expressed in different units.</a:t>
            </a:r>
          </a:p>
          <a:p>
            <a:pPr algn="l" rtl="0" fontAlgn="base">
              <a:spcAft>
                <a:spcPts val="750"/>
              </a:spcAft>
            </a:pPr>
            <a:r>
              <a:rPr lang="en-US" sz="2400" b="1" i="0" dirty="0">
                <a:solidFill>
                  <a:srgbClr val="273239"/>
                </a:solidFill>
                <a:effectLst/>
                <a:latin typeface="Times New Roman" panose="02020603050405020304" pitchFamily="18" charset="0"/>
                <a:cs typeface="Times New Roman" panose="02020603050405020304" pitchFamily="18" charset="0"/>
              </a:rPr>
              <a:t>3. More Stress on Extreme Values: </a:t>
            </a:r>
            <a:r>
              <a:rPr lang="en-US" sz="2400" b="0" i="0" dirty="0">
                <a:solidFill>
                  <a:srgbClr val="273239"/>
                </a:solidFill>
                <a:effectLst/>
                <a:latin typeface="Times New Roman" panose="02020603050405020304" pitchFamily="18" charset="0"/>
                <a:cs typeface="Times New Roman" panose="02020603050405020304" pitchFamily="18" charset="0"/>
              </a:rPr>
              <a:t>Standard Deviation gives more weightage to the extreme values and less weightage to the values which are nearer to mean.</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7852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A1C8A-A638-FB69-5A7C-53F117D6D8DD}"/>
              </a:ext>
            </a:extLst>
          </p:cNvPr>
          <p:cNvSpPr>
            <a:spLocks noGrp="1"/>
          </p:cNvSpPr>
          <p:nvPr>
            <p:ph type="title"/>
          </p:nvPr>
        </p:nvSpPr>
        <p:spPr>
          <a:xfrm>
            <a:off x="838200" y="1358642"/>
            <a:ext cx="10515600" cy="1325563"/>
          </a:xfrm>
        </p:spPr>
        <p:txBody>
          <a:bodyPr/>
          <a:lstStyle/>
          <a:p>
            <a:r>
              <a:rPr lang="en-IN" b="1" dirty="0">
                <a:latin typeface="Times New Roman" panose="02020603050405020304" pitchFamily="18" charset="0"/>
                <a:cs typeface="Times New Roman" panose="02020603050405020304" pitchFamily="18" charset="0"/>
              </a:rPr>
              <a:t>Importances of Statistics</a:t>
            </a:r>
          </a:p>
        </p:txBody>
      </p:sp>
      <p:pic>
        <p:nvPicPr>
          <p:cNvPr id="3074" name="Picture 2" descr="Importance-of-Business-Statistics-copy">
            <a:extLst>
              <a:ext uri="{FF2B5EF4-FFF2-40B4-BE49-F238E27FC236}">
                <a16:creationId xmlns:a16="http://schemas.microsoft.com/office/drawing/2014/main" id="{C1F1F9CB-2E06-435E-9DD3-13EE171FFD1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131642" y="2684205"/>
            <a:ext cx="6086032" cy="3808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38308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761F3-C81D-B0B5-BB88-36FCB0D146FF}"/>
              </a:ext>
            </a:extLst>
          </p:cNvPr>
          <p:cNvSpPr>
            <a:spLocks noGrp="1"/>
          </p:cNvSpPr>
          <p:nvPr>
            <p:ph type="title"/>
          </p:nvPr>
        </p:nvSpPr>
        <p:spPr>
          <a:xfrm>
            <a:off x="838200" y="1759974"/>
            <a:ext cx="10058400" cy="1160207"/>
          </a:xfrm>
        </p:spPr>
        <p:txBody>
          <a:bodyPr>
            <a:normAutofit fontScale="90000"/>
          </a:bodyPr>
          <a:lstStyle/>
          <a:p>
            <a:r>
              <a:rPr lang="en-IN" sz="4400" b="1" i="0" dirty="0">
                <a:solidFill>
                  <a:srgbClr val="273239"/>
                </a:solidFill>
                <a:effectLst/>
                <a:latin typeface="Times New Roman" panose="02020603050405020304" pitchFamily="18" charset="0"/>
                <a:cs typeface="Times New Roman" panose="02020603050405020304" pitchFamily="18" charset="0"/>
              </a:rPr>
              <a:t>Coefficient of Standard Deviation</a:t>
            </a:r>
            <a:br>
              <a:rPr lang="en-IN" sz="4400" b="1" i="0" dirty="0">
                <a:solidFill>
                  <a:srgbClr val="273239"/>
                </a:solidFill>
                <a:effectLst/>
                <a:latin typeface="Times New Roman" panose="02020603050405020304" pitchFamily="18" charset="0"/>
                <a:cs typeface="Times New Roman" panose="02020603050405020304" pitchFamily="18" charset="0"/>
              </a:rPr>
            </a:br>
            <a:endParaRPr lang="en-IN" sz="4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30E1126-B9B6-E390-3982-9CB75A7C1FD7}"/>
              </a:ext>
            </a:extLst>
          </p:cNvPr>
          <p:cNvSpPr>
            <a:spLocks noGrp="1"/>
          </p:cNvSpPr>
          <p:nvPr>
            <p:ph idx="1"/>
          </p:nvPr>
        </p:nvSpPr>
        <p:spPr>
          <a:xfrm>
            <a:off x="838200" y="2605547"/>
            <a:ext cx="10515600" cy="3571415"/>
          </a:xfrm>
        </p:spPr>
        <p:txBody>
          <a:bodyPr>
            <a:normAutofit/>
          </a:bodyPr>
          <a:lstStyle/>
          <a:p>
            <a:pPr algn="l" rtl="0" fontAlgn="base">
              <a:spcAft>
                <a:spcPts val="750"/>
              </a:spcAft>
            </a:pPr>
            <a:r>
              <a:rPr lang="en-US" sz="2400" i="0" dirty="0">
                <a:solidFill>
                  <a:srgbClr val="273239"/>
                </a:solidFill>
                <a:effectLst/>
                <a:latin typeface="Times New Roman" panose="02020603050405020304" pitchFamily="18" charset="0"/>
                <a:cs typeface="Times New Roman" panose="02020603050405020304" pitchFamily="18" charset="0"/>
              </a:rPr>
              <a:t>As Standard Deviation is an absolute measure of dispersion, one cannot use it for comparing the variability of two or more series when they are expressed in different units. Therefore, in order to compare the variability of two or more series with different units it is essential to determine the relative measure of Standard Deviation. Two of the relative measures of Standard Deviation are Coefficient of Standard Deviation and Coefficient of Variation.</a:t>
            </a:r>
          </a:p>
          <a:p>
            <a:pPr algn="l" rtl="0" fontAlgn="base">
              <a:spcAft>
                <a:spcPts val="750"/>
              </a:spcAft>
            </a:pPr>
            <a:r>
              <a:rPr lang="en-US" sz="2400" i="0" dirty="0">
                <a:solidFill>
                  <a:srgbClr val="273239"/>
                </a:solidFill>
                <a:effectLst/>
                <a:latin typeface="Times New Roman" panose="02020603050405020304" pitchFamily="18" charset="0"/>
                <a:cs typeface="Times New Roman" panose="02020603050405020304" pitchFamily="18" charset="0"/>
              </a:rPr>
              <a:t>Coefficient of Standard Deviation is a relative measure of Standard Deviation and is determined by dividing Standard Deviation by the Mean of the given data set. It is also known as the Standard Coefficient of Dispersion.</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90978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C016C-1DFA-690D-F054-AE97BC3E5DEA}"/>
              </a:ext>
            </a:extLst>
          </p:cNvPr>
          <p:cNvSpPr>
            <a:spLocks noGrp="1"/>
          </p:cNvSpPr>
          <p:nvPr>
            <p:ph type="title"/>
          </p:nvPr>
        </p:nvSpPr>
        <p:spPr>
          <a:xfrm>
            <a:off x="1055001" y="806245"/>
            <a:ext cx="10058400" cy="1383399"/>
          </a:xfrm>
        </p:spPr>
        <p:txBody>
          <a:bodyPr>
            <a:noAutofit/>
          </a:bodyPr>
          <a:lstStyle/>
          <a:p>
            <a:br>
              <a:rPr lang="en-US" sz="7200" b="1" i="0" dirty="0">
                <a:solidFill>
                  <a:srgbClr val="273239"/>
                </a:solidFill>
                <a:effectLst/>
                <a:latin typeface="Times New Roman" panose="02020603050405020304" pitchFamily="18" charset="0"/>
                <a:cs typeface="Times New Roman" panose="02020603050405020304" pitchFamily="18" charset="0"/>
              </a:rPr>
            </a:br>
            <a:br>
              <a:rPr lang="en-IN" sz="7200" b="1" i="0" dirty="0">
                <a:solidFill>
                  <a:srgbClr val="273239"/>
                </a:solidFill>
                <a:effectLst/>
                <a:latin typeface="Times New Roman" panose="02020603050405020304" pitchFamily="18" charset="0"/>
                <a:cs typeface="Times New Roman" panose="02020603050405020304" pitchFamily="18" charset="0"/>
              </a:rPr>
            </a:br>
            <a:r>
              <a:rPr lang="en-US" sz="3200" b="1" i="0" dirty="0">
                <a:solidFill>
                  <a:srgbClr val="273239"/>
                </a:solidFill>
                <a:effectLst/>
                <a:latin typeface="Times New Roman" panose="02020603050405020304" pitchFamily="18" charset="0"/>
                <a:cs typeface="Times New Roman" panose="02020603050405020304" pitchFamily="18" charset="0"/>
              </a:rPr>
              <a:t>Difference between Dispersion and Skewness</a:t>
            </a:r>
            <a:br>
              <a:rPr lang="en-US" sz="3200" b="1" i="0" dirty="0">
                <a:solidFill>
                  <a:srgbClr val="273239"/>
                </a:solidFill>
                <a:effectLst/>
                <a:latin typeface="Times New Roman" panose="02020603050405020304" pitchFamily="18" charset="0"/>
                <a:cs typeface="Times New Roman" panose="02020603050405020304" pitchFamily="18" charset="0"/>
              </a:rPr>
            </a:br>
            <a:endParaRPr lang="en-IN" sz="7200" dirty="0">
              <a:latin typeface="Times New Roman" panose="02020603050405020304" pitchFamily="18" charset="0"/>
              <a:cs typeface="Times New Roman" panose="02020603050405020304" pitchFamily="18" charset="0"/>
            </a:endParaRPr>
          </a:p>
        </p:txBody>
      </p:sp>
      <p:pic>
        <p:nvPicPr>
          <p:cNvPr id="5" name="Content Placeholder 4">
            <a:extLst>
              <a:ext uri="{FF2B5EF4-FFF2-40B4-BE49-F238E27FC236}">
                <a16:creationId xmlns:a16="http://schemas.microsoft.com/office/drawing/2014/main" id="{344CFA9B-A3F2-80BF-9E22-AE8E668AA63B}"/>
              </a:ext>
            </a:extLst>
          </p:cNvPr>
          <p:cNvPicPr>
            <a:picLocks noGrp="1" noChangeAspect="1"/>
          </p:cNvPicPr>
          <p:nvPr>
            <p:ph idx="1"/>
          </p:nvPr>
        </p:nvPicPr>
        <p:blipFill>
          <a:blip r:embed="rId2"/>
          <a:stretch>
            <a:fillRect/>
          </a:stretch>
        </p:blipFill>
        <p:spPr>
          <a:xfrm>
            <a:off x="1055001" y="2318211"/>
            <a:ext cx="10142957" cy="4022725"/>
          </a:xfrm>
        </p:spPr>
      </p:pic>
    </p:spTree>
    <p:extLst>
      <p:ext uri="{BB962C8B-B14F-4D97-AF65-F5344CB8AC3E}">
        <p14:creationId xmlns:p14="http://schemas.microsoft.com/office/powerpoint/2010/main" val="6339260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1EC2A33-F06C-460A-EE68-2DD205D4D992}"/>
              </a:ext>
            </a:extLst>
          </p:cNvPr>
          <p:cNvPicPr>
            <a:picLocks noChangeAspect="1"/>
          </p:cNvPicPr>
          <p:nvPr/>
        </p:nvPicPr>
        <p:blipFill>
          <a:blip r:embed="rId2"/>
          <a:stretch>
            <a:fillRect/>
          </a:stretch>
        </p:blipFill>
        <p:spPr>
          <a:xfrm>
            <a:off x="931606" y="1726086"/>
            <a:ext cx="10328787" cy="5131914"/>
          </a:xfrm>
          <a:prstGeom prst="rect">
            <a:avLst/>
          </a:prstGeom>
        </p:spPr>
      </p:pic>
    </p:spTree>
    <p:extLst>
      <p:ext uri="{BB962C8B-B14F-4D97-AF65-F5344CB8AC3E}">
        <p14:creationId xmlns:p14="http://schemas.microsoft.com/office/powerpoint/2010/main" val="22548091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568AD-D8BE-33B9-BDB4-28C476CF2B92}"/>
              </a:ext>
            </a:extLst>
          </p:cNvPr>
          <p:cNvSpPr>
            <a:spLocks noGrp="1"/>
          </p:cNvSpPr>
          <p:nvPr>
            <p:ph type="title"/>
          </p:nvPr>
        </p:nvSpPr>
        <p:spPr>
          <a:xfrm>
            <a:off x="838200" y="1328686"/>
            <a:ext cx="10515600" cy="1325563"/>
          </a:xfrm>
        </p:spPr>
        <p:txBody>
          <a:bodyPr/>
          <a:lstStyle/>
          <a:p>
            <a:r>
              <a:rPr lang="en-IN" b="1" dirty="0">
                <a:latin typeface="Times New Roman" panose="02020603050405020304" pitchFamily="18" charset="0"/>
                <a:cs typeface="Times New Roman" panose="02020603050405020304" pitchFamily="18" charset="0"/>
              </a:rPr>
              <a:t>Standard Deviations</a:t>
            </a:r>
          </a:p>
        </p:txBody>
      </p:sp>
      <p:sp>
        <p:nvSpPr>
          <p:cNvPr id="3" name="Content Placeholder 2">
            <a:extLst>
              <a:ext uri="{FF2B5EF4-FFF2-40B4-BE49-F238E27FC236}">
                <a16:creationId xmlns:a16="http://schemas.microsoft.com/office/drawing/2014/main" id="{0BFECBB1-4957-5EE5-81B7-B0408E8CBB80}"/>
              </a:ext>
            </a:extLst>
          </p:cNvPr>
          <p:cNvSpPr>
            <a:spLocks noGrp="1"/>
          </p:cNvSpPr>
          <p:nvPr>
            <p:ph idx="1"/>
          </p:nvPr>
        </p:nvSpPr>
        <p:spPr>
          <a:xfrm>
            <a:off x="838200" y="2330245"/>
            <a:ext cx="10515600" cy="4162630"/>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According to Yule and Kenndall, "The standard deviation is the square-root of the arithmetic mean of the square of all the deviations, deviations being measured from the arithmetic mean of the observation.</a:t>
            </a:r>
          </a:p>
          <a:p>
            <a:pPr marL="0" indent="0">
              <a:buNone/>
            </a:pPr>
            <a:r>
              <a:rPr lang="en-US" sz="2400" dirty="0">
                <a:latin typeface="Times New Roman" panose="02020603050405020304" pitchFamily="18" charset="0"/>
                <a:cs typeface="Times New Roman" panose="02020603050405020304" pitchFamily="18" charset="0"/>
              </a:rPr>
              <a:t>Properties </a:t>
            </a:r>
          </a:p>
          <a:p>
            <a:pPr marL="514350" indent="-514350">
              <a:buAutoNum type="arabicParenR"/>
            </a:pPr>
            <a:r>
              <a:rPr lang="en-US" sz="2400" dirty="0">
                <a:latin typeface="Times New Roman" panose="02020603050405020304" pitchFamily="18" charset="0"/>
                <a:cs typeface="Times New Roman" panose="02020603050405020304" pitchFamily="18" charset="0"/>
              </a:rPr>
              <a:t>Standard deviation is always positive.</a:t>
            </a:r>
          </a:p>
          <a:p>
            <a:pPr marL="514350" indent="-514350">
              <a:buAutoNum type="arabicParenR"/>
            </a:pPr>
            <a:r>
              <a:rPr lang="en-US" sz="2400" dirty="0">
                <a:latin typeface="Times New Roman" panose="02020603050405020304" pitchFamily="18" charset="0"/>
                <a:cs typeface="Times New Roman" panose="02020603050405020304" pitchFamily="18" charset="0"/>
              </a:rPr>
              <a:t>Standard deviation will not change if all the variables are summated with the same number.</a:t>
            </a:r>
          </a:p>
          <a:p>
            <a:pPr marL="514350" indent="-514350">
              <a:buAutoNum type="arabicParenR"/>
            </a:pPr>
            <a:r>
              <a:rPr lang="en-US" sz="2400" dirty="0">
                <a:latin typeface="Times New Roman" panose="02020603050405020304" pitchFamily="18" charset="0"/>
                <a:cs typeface="Times New Roman" panose="02020603050405020304" pitchFamily="18" charset="0"/>
              </a:rPr>
              <a:t>If researcher multiplies the variable with the same number, then the output received will be multiplied by the square of that same number.</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4485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3AFB3-1F3B-E543-2B0E-09E1572615FE}"/>
              </a:ext>
            </a:extLst>
          </p:cNvPr>
          <p:cNvSpPr>
            <a:spLocks noGrp="1"/>
          </p:cNvSpPr>
          <p:nvPr>
            <p:ph type="title"/>
          </p:nvPr>
        </p:nvSpPr>
        <p:spPr>
          <a:xfrm>
            <a:off x="838200" y="1672815"/>
            <a:ext cx="10515600" cy="1325563"/>
          </a:xfrm>
        </p:spPr>
        <p:txBody>
          <a:bodyPr/>
          <a:lstStyle/>
          <a:p>
            <a:r>
              <a:rPr lang="en-US" b="1" dirty="0">
                <a:latin typeface="Times New Roman" panose="02020603050405020304" pitchFamily="18" charset="0"/>
                <a:cs typeface="Times New Roman" panose="02020603050405020304" pitchFamily="18" charset="0"/>
              </a:rPr>
              <a:t>Variance</a:t>
            </a:r>
            <a:br>
              <a:rPr lang="en-US" b="1"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63B64CB-9818-6034-2074-641B9C6352A0}"/>
              </a:ext>
            </a:extLst>
          </p:cNvPr>
          <p:cNvSpPr>
            <a:spLocks noGrp="1"/>
          </p:cNvSpPr>
          <p:nvPr>
            <p:ph idx="1"/>
          </p:nvPr>
        </p:nvSpPr>
        <p:spPr>
          <a:xfrm>
            <a:off x="838200" y="2556387"/>
            <a:ext cx="10515600" cy="3620576"/>
          </a:xfrm>
        </p:spPr>
        <p:txBody>
          <a:bodyPr>
            <a:normAutofit/>
          </a:bodyPr>
          <a:lstStyle/>
          <a:p>
            <a:r>
              <a:rPr lang="en-US" sz="2400" dirty="0">
                <a:latin typeface="Times New Roman" panose="02020603050405020304" pitchFamily="18" charset="0"/>
                <a:cs typeface="Times New Roman" panose="02020603050405020304" pitchFamily="18" charset="0"/>
              </a:rPr>
              <a:t>Variance is the average of the squared deviations from the mean.</a:t>
            </a:r>
          </a:p>
          <a:p>
            <a:r>
              <a:rPr lang="en-US" sz="2400" dirty="0">
                <a:latin typeface="Times New Roman" panose="02020603050405020304" pitchFamily="18" charset="0"/>
                <a:cs typeface="Times New Roman" panose="02020603050405020304" pitchFamily="18" charset="0"/>
              </a:rPr>
              <a:t>It is the square of standard deviation.</a:t>
            </a:r>
          </a:p>
          <a:p>
            <a:r>
              <a:rPr lang="en-US" sz="2400" dirty="0">
                <a:latin typeface="Times New Roman" panose="02020603050405020304" pitchFamily="18" charset="0"/>
                <a:cs typeface="Times New Roman" panose="02020603050405020304" pitchFamily="18" charset="0"/>
              </a:rPr>
              <a:t>Shows how spread out the data is.</a:t>
            </a:r>
          </a:p>
          <a:p>
            <a:pPr marL="0" indent="0">
              <a:buNone/>
            </a:pPr>
            <a:r>
              <a:rPr lang="en-US" sz="2400" b="1" dirty="0">
                <a:latin typeface="Times New Roman" panose="02020603050405020304" pitchFamily="18" charset="0"/>
                <a:cs typeface="Times New Roman" panose="02020603050405020304" pitchFamily="18" charset="0"/>
              </a:rPr>
              <a:t>Coefficient of Variation (CV)</a:t>
            </a:r>
          </a:p>
          <a:p>
            <a:r>
              <a:rPr lang="en-US" sz="2400" dirty="0">
                <a:latin typeface="Times New Roman" panose="02020603050405020304" pitchFamily="18" charset="0"/>
                <a:cs typeface="Times New Roman" panose="02020603050405020304" pitchFamily="18" charset="0"/>
              </a:rPr>
              <a:t>CV = (Standard Deviation / Mean) × 100</a:t>
            </a:r>
          </a:p>
          <a:p>
            <a:r>
              <a:rPr lang="en-US" sz="2400" dirty="0">
                <a:latin typeface="Times New Roman" panose="02020603050405020304" pitchFamily="18" charset="0"/>
                <a:cs typeface="Times New Roman" panose="02020603050405020304" pitchFamily="18" charset="0"/>
              </a:rPr>
              <a:t>It measures relative variability and helps compare two data sets with different units or means.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41350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101B2-BBEB-E9F7-83E3-ABD93ECCFCA7}"/>
              </a:ext>
            </a:extLst>
          </p:cNvPr>
          <p:cNvSpPr>
            <a:spLocks noGrp="1"/>
          </p:cNvSpPr>
          <p:nvPr>
            <p:ph type="title"/>
          </p:nvPr>
        </p:nvSpPr>
        <p:spPr>
          <a:xfrm>
            <a:off x="838200" y="1602658"/>
            <a:ext cx="10515600" cy="1130249"/>
          </a:xfrm>
        </p:spPr>
        <p:txBody>
          <a:bodyPr>
            <a:normAutofit fontScale="90000"/>
          </a:bodyPr>
          <a:lstStyle/>
          <a:p>
            <a:r>
              <a:rPr lang="en-US" b="1" dirty="0">
                <a:latin typeface="Times New Roman" panose="02020603050405020304" pitchFamily="18" charset="0"/>
                <a:cs typeface="Times New Roman" panose="02020603050405020304" pitchFamily="18" charset="0"/>
              </a:rPr>
              <a:t>Skewness</a:t>
            </a:r>
            <a:br>
              <a:rPr lang="en-US" b="1"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93F1B1C-6BE5-9AC6-79EE-64910F756EAB}"/>
              </a:ext>
            </a:extLst>
          </p:cNvPr>
          <p:cNvSpPr>
            <a:spLocks noGrp="1"/>
          </p:cNvSpPr>
          <p:nvPr>
            <p:ph idx="1"/>
          </p:nvPr>
        </p:nvSpPr>
        <p:spPr>
          <a:xfrm>
            <a:off x="838200" y="2507225"/>
            <a:ext cx="10515600" cy="3669737"/>
          </a:xfrm>
        </p:spPr>
        <p:txBody>
          <a:bodyPr/>
          <a:lstStyle/>
          <a:p>
            <a:r>
              <a:rPr lang="en-US" sz="2400" dirty="0">
                <a:latin typeface="Times New Roman" panose="02020603050405020304" pitchFamily="18" charset="0"/>
                <a:cs typeface="Times New Roman" panose="02020603050405020304" pitchFamily="18" charset="0"/>
              </a:rPr>
              <a:t>Skewness measures the degree and direction of asymmetry of a distribution.</a:t>
            </a:r>
          </a:p>
          <a:p>
            <a:r>
              <a:rPr lang="en-US" sz="2400" dirty="0">
                <a:latin typeface="Times New Roman" panose="02020603050405020304" pitchFamily="18" charset="0"/>
                <a:cs typeface="Times New Roman" panose="02020603050405020304" pitchFamily="18" charset="0"/>
              </a:rPr>
              <a:t>Positive skew → tail on right side</a:t>
            </a:r>
          </a:p>
          <a:p>
            <a:r>
              <a:rPr lang="en-US" sz="2400" dirty="0">
                <a:latin typeface="Times New Roman" panose="02020603050405020304" pitchFamily="18" charset="0"/>
                <a:cs typeface="Times New Roman" panose="02020603050405020304" pitchFamily="18" charset="0"/>
              </a:rPr>
              <a:t>Negative skew → tail on left side</a:t>
            </a:r>
          </a:p>
          <a:p>
            <a:r>
              <a:rPr lang="en-US" sz="2400" dirty="0">
                <a:latin typeface="Times New Roman" panose="02020603050405020304" pitchFamily="18" charset="0"/>
                <a:cs typeface="Times New Roman" panose="02020603050405020304" pitchFamily="18" charset="0"/>
              </a:rPr>
              <a:t>Zero skew → perfectly symmetric</a:t>
            </a:r>
          </a:p>
          <a:p>
            <a:endParaRPr lang="en-IN" dirty="0"/>
          </a:p>
        </p:txBody>
      </p:sp>
    </p:spTree>
    <p:extLst>
      <p:ext uri="{BB962C8B-B14F-4D97-AF65-F5344CB8AC3E}">
        <p14:creationId xmlns:p14="http://schemas.microsoft.com/office/powerpoint/2010/main" val="21026524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6FC1A-05E0-B94E-FF91-09A5DBD99C21}"/>
              </a:ext>
            </a:extLst>
          </p:cNvPr>
          <p:cNvSpPr>
            <a:spLocks noGrp="1"/>
          </p:cNvSpPr>
          <p:nvPr>
            <p:ph type="title"/>
          </p:nvPr>
        </p:nvSpPr>
        <p:spPr>
          <a:xfrm>
            <a:off x="838200" y="1751933"/>
            <a:ext cx="10515600" cy="1325563"/>
          </a:xfrm>
        </p:spPr>
        <p:txBody>
          <a:bodyPr/>
          <a:lstStyle/>
          <a:p>
            <a:r>
              <a:rPr lang="en-US" b="1" dirty="0">
                <a:latin typeface="Times New Roman" panose="02020603050405020304" pitchFamily="18" charset="0"/>
                <a:cs typeface="Times New Roman" panose="02020603050405020304" pitchFamily="18" charset="0"/>
              </a:rPr>
              <a:t>Moments</a:t>
            </a:r>
            <a:br>
              <a:rPr lang="en-US" b="1"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17977FE-8F59-12A0-654D-CB2E263A3D1F}"/>
              </a:ext>
            </a:extLst>
          </p:cNvPr>
          <p:cNvSpPr>
            <a:spLocks noGrp="1"/>
          </p:cNvSpPr>
          <p:nvPr>
            <p:ph idx="1"/>
          </p:nvPr>
        </p:nvSpPr>
        <p:spPr>
          <a:xfrm>
            <a:off x="838200" y="2644877"/>
            <a:ext cx="10515600" cy="3532086"/>
          </a:xfrm>
        </p:spPr>
        <p:txBody>
          <a:bodyPr/>
          <a:lstStyle/>
          <a:p>
            <a:r>
              <a:rPr lang="en-US" dirty="0">
                <a:latin typeface="Times New Roman" panose="02020603050405020304" pitchFamily="18" charset="0"/>
                <a:cs typeface="Times New Roman" panose="02020603050405020304" pitchFamily="18" charset="0"/>
              </a:rPr>
              <a:t>Moments are statistical measures used to describe the shape of a distribution.</a:t>
            </a:r>
          </a:p>
          <a:p>
            <a:r>
              <a:rPr lang="en-US" dirty="0">
                <a:latin typeface="Times New Roman" panose="02020603050405020304" pitchFamily="18" charset="0"/>
                <a:cs typeface="Times New Roman" panose="02020603050405020304" pitchFamily="18" charset="0"/>
              </a:rPr>
              <a:t>1st moment: Mean</a:t>
            </a:r>
          </a:p>
          <a:p>
            <a:r>
              <a:rPr lang="en-US" dirty="0">
                <a:latin typeface="Times New Roman" panose="02020603050405020304" pitchFamily="18" charset="0"/>
                <a:cs typeface="Times New Roman" panose="02020603050405020304" pitchFamily="18" charset="0"/>
              </a:rPr>
              <a:t>2nd moment: Variance</a:t>
            </a:r>
          </a:p>
          <a:p>
            <a:r>
              <a:rPr lang="en-US" dirty="0">
                <a:latin typeface="Times New Roman" panose="02020603050405020304" pitchFamily="18" charset="0"/>
                <a:cs typeface="Times New Roman" panose="02020603050405020304" pitchFamily="18" charset="0"/>
              </a:rPr>
              <a:t>3rd moment: Skewness</a:t>
            </a:r>
          </a:p>
          <a:p>
            <a:r>
              <a:rPr lang="en-US" dirty="0">
                <a:latin typeface="Times New Roman" panose="02020603050405020304" pitchFamily="18" charset="0"/>
                <a:cs typeface="Times New Roman" panose="02020603050405020304" pitchFamily="18" charset="0"/>
              </a:rPr>
              <a:t>4th moment: Kurtosis</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61687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22553-7776-D21F-35CE-F429CC531BFE}"/>
              </a:ext>
            </a:extLst>
          </p:cNvPr>
          <p:cNvSpPr>
            <a:spLocks noGrp="1"/>
          </p:cNvSpPr>
          <p:nvPr>
            <p:ph type="title"/>
          </p:nvPr>
        </p:nvSpPr>
        <p:spPr>
          <a:xfrm>
            <a:off x="838200" y="1741641"/>
            <a:ext cx="10515600" cy="1325563"/>
          </a:xfrm>
        </p:spPr>
        <p:txBody>
          <a:bodyPr/>
          <a:lstStyle/>
          <a:p>
            <a:r>
              <a:rPr lang="en-US" b="1" dirty="0">
                <a:latin typeface="Times New Roman" panose="02020603050405020304" pitchFamily="18" charset="0"/>
                <a:cs typeface="Times New Roman" panose="02020603050405020304" pitchFamily="18" charset="0"/>
              </a:rPr>
              <a:t>Kurtosis</a:t>
            </a:r>
            <a:br>
              <a:rPr lang="en-US" b="1"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63D6068-E908-0C8E-9633-10ABDA256422}"/>
              </a:ext>
            </a:extLst>
          </p:cNvPr>
          <p:cNvSpPr>
            <a:spLocks noGrp="1"/>
          </p:cNvSpPr>
          <p:nvPr>
            <p:ph idx="1"/>
          </p:nvPr>
        </p:nvSpPr>
        <p:spPr>
          <a:xfrm>
            <a:off x="838200" y="2526889"/>
            <a:ext cx="10515600" cy="3650073"/>
          </a:xfrm>
        </p:spPr>
        <p:txBody>
          <a:bodyPr/>
          <a:lstStyle/>
          <a:p>
            <a:r>
              <a:rPr lang="en-US" dirty="0">
                <a:latin typeface="Times New Roman" panose="02020603050405020304" pitchFamily="18" charset="0"/>
                <a:cs typeface="Times New Roman" panose="02020603050405020304" pitchFamily="18" charset="0"/>
              </a:rPr>
              <a:t>Kurtosis measures the peakedness or flatness of a distribution compared to a normal distribution.</a:t>
            </a:r>
          </a:p>
          <a:p>
            <a:r>
              <a:rPr lang="en-US" dirty="0">
                <a:latin typeface="Times New Roman" panose="02020603050405020304" pitchFamily="18" charset="0"/>
                <a:cs typeface="Times New Roman" panose="02020603050405020304" pitchFamily="18" charset="0"/>
              </a:rPr>
              <a:t>Leptokurtic → more peaked</a:t>
            </a:r>
          </a:p>
          <a:p>
            <a:r>
              <a:rPr lang="en-US" dirty="0">
                <a:latin typeface="Times New Roman" panose="02020603050405020304" pitchFamily="18" charset="0"/>
                <a:cs typeface="Times New Roman" panose="02020603050405020304" pitchFamily="18" charset="0"/>
              </a:rPr>
              <a:t>Platykurtic → flatter</a:t>
            </a:r>
          </a:p>
          <a:p>
            <a:r>
              <a:rPr lang="en-US" dirty="0">
                <a:latin typeface="Times New Roman" panose="02020603050405020304" pitchFamily="18" charset="0"/>
                <a:cs typeface="Times New Roman" panose="02020603050405020304" pitchFamily="18" charset="0"/>
              </a:rPr>
              <a:t>Mesokurtic → normal-shaped</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00148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50EA4-D17D-9667-2E61-B07979D271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6664F9-724E-2D6D-4418-E2F826E18DBF}"/>
              </a:ext>
            </a:extLst>
          </p:cNvPr>
          <p:cNvSpPr>
            <a:spLocks noGrp="1"/>
          </p:cNvSpPr>
          <p:nvPr>
            <p:ph type="title"/>
          </p:nvPr>
        </p:nvSpPr>
        <p:spPr>
          <a:xfrm>
            <a:off x="838200" y="1741641"/>
            <a:ext cx="10515600" cy="1325563"/>
          </a:xfrm>
        </p:spPr>
        <p:txBody>
          <a:bodyPr/>
          <a:lstStyle/>
          <a:p>
            <a:r>
              <a:rPr lang="en-US" b="1" dirty="0">
                <a:latin typeface="Times New Roman" panose="02020603050405020304" pitchFamily="18" charset="0"/>
                <a:cs typeface="Times New Roman" panose="02020603050405020304" pitchFamily="18" charset="0"/>
              </a:rPr>
              <a:t>Kurtosis</a:t>
            </a:r>
            <a:br>
              <a:rPr lang="en-US" b="1"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8F5CA31-5B7C-5284-1258-9D07C97CAD59}"/>
              </a:ext>
            </a:extLst>
          </p:cNvPr>
          <p:cNvSpPr>
            <a:spLocks noGrp="1"/>
          </p:cNvSpPr>
          <p:nvPr>
            <p:ph idx="1"/>
          </p:nvPr>
        </p:nvSpPr>
        <p:spPr>
          <a:xfrm>
            <a:off x="838200" y="2526889"/>
            <a:ext cx="10515600" cy="3650073"/>
          </a:xfrm>
        </p:spPr>
        <p:txBody>
          <a:bodyPr/>
          <a:lstStyle/>
          <a:p>
            <a:r>
              <a:rPr lang="en-US" dirty="0">
                <a:latin typeface="Times New Roman" panose="02020603050405020304" pitchFamily="18" charset="0"/>
                <a:cs typeface="Times New Roman" panose="02020603050405020304" pitchFamily="18" charset="0"/>
              </a:rPr>
              <a:t>Kurtosis measures the peakedness or flatness of a distribution compared to a normal distribution.</a:t>
            </a:r>
          </a:p>
          <a:p>
            <a:r>
              <a:rPr lang="en-US" dirty="0">
                <a:latin typeface="Times New Roman" panose="02020603050405020304" pitchFamily="18" charset="0"/>
                <a:cs typeface="Times New Roman" panose="02020603050405020304" pitchFamily="18" charset="0"/>
              </a:rPr>
              <a:t>Leptokurtic → more peaked</a:t>
            </a:r>
          </a:p>
          <a:p>
            <a:r>
              <a:rPr lang="en-US" dirty="0">
                <a:latin typeface="Times New Roman" panose="02020603050405020304" pitchFamily="18" charset="0"/>
                <a:cs typeface="Times New Roman" panose="02020603050405020304" pitchFamily="18" charset="0"/>
              </a:rPr>
              <a:t>Platykurtic → flatter</a:t>
            </a:r>
          </a:p>
          <a:p>
            <a:r>
              <a:rPr lang="en-US" dirty="0">
                <a:latin typeface="Times New Roman" panose="02020603050405020304" pitchFamily="18" charset="0"/>
                <a:cs typeface="Times New Roman" panose="02020603050405020304" pitchFamily="18" charset="0"/>
              </a:rPr>
              <a:t>Mesokurtic → normal-shaped</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6421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00354-CEBF-7CE2-C487-AA015A83F920}"/>
              </a:ext>
            </a:extLst>
          </p:cNvPr>
          <p:cNvSpPr>
            <a:spLocks noGrp="1"/>
          </p:cNvSpPr>
          <p:nvPr>
            <p:ph type="title"/>
          </p:nvPr>
        </p:nvSpPr>
        <p:spPr>
          <a:xfrm>
            <a:off x="838200" y="1446673"/>
            <a:ext cx="10515600" cy="1325563"/>
          </a:xfrm>
        </p:spPr>
        <p:txBody>
          <a:bodyPr/>
          <a:lstStyle/>
          <a:p>
            <a:r>
              <a:rPr lang="en-IN" b="1" dirty="0">
                <a:latin typeface="Times New Roman" panose="02020603050405020304" pitchFamily="18" charset="0"/>
                <a:cs typeface="Times New Roman" panose="02020603050405020304" pitchFamily="18" charset="0"/>
              </a:rPr>
              <a:t>Types of Business Statistics</a:t>
            </a:r>
          </a:p>
        </p:txBody>
      </p:sp>
      <p:pic>
        <p:nvPicPr>
          <p:cNvPr id="4098" name="Picture 2" descr="Types of Statistics">
            <a:extLst>
              <a:ext uri="{FF2B5EF4-FFF2-40B4-BE49-F238E27FC236}">
                <a16:creationId xmlns:a16="http://schemas.microsoft.com/office/drawing/2014/main" id="{CBEA5653-23B5-D3DA-317E-233891735B9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8529" y="2605548"/>
            <a:ext cx="9625781" cy="3887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8244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A08B5A5-29D8-8443-4CC1-C0BFEF52B5E1}"/>
              </a:ext>
            </a:extLst>
          </p:cNvPr>
          <p:cNvSpPr>
            <a:spLocks noGrp="1"/>
          </p:cNvSpPr>
          <p:nvPr>
            <p:ph type="body" idx="1"/>
          </p:nvPr>
        </p:nvSpPr>
        <p:spPr>
          <a:xfrm>
            <a:off x="1097279" y="1474838"/>
            <a:ext cx="9993507" cy="1071716"/>
          </a:xfrm>
        </p:spPr>
        <p:txBody>
          <a:bodyPr>
            <a:normAutofit/>
          </a:bodyPr>
          <a:lstStyle/>
          <a:p>
            <a:r>
              <a:rPr lang="en-IN" sz="4800" b="1" dirty="0">
                <a:solidFill>
                  <a:schemeClr val="tx1"/>
                </a:solidFill>
                <a:latin typeface="Times New Roman" panose="02020603050405020304" pitchFamily="18" charset="0"/>
                <a:cs typeface="Times New Roman" panose="02020603050405020304" pitchFamily="18" charset="0"/>
              </a:rPr>
              <a:t>Descriptive Statistics</a:t>
            </a:r>
          </a:p>
        </p:txBody>
      </p:sp>
      <p:sp>
        <p:nvSpPr>
          <p:cNvPr id="4" name="Content Placeholder 3">
            <a:extLst>
              <a:ext uri="{FF2B5EF4-FFF2-40B4-BE49-F238E27FC236}">
                <a16:creationId xmlns:a16="http://schemas.microsoft.com/office/drawing/2014/main" id="{77813C17-CCBF-EC7C-7630-F54AA1D88196}"/>
              </a:ext>
            </a:extLst>
          </p:cNvPr>
          <p:cNvSpPr>
            <a:spLocks noGrp="1"/>
          </p:cNvSpPr>
          <p:nvPr>
            <p:ph sz="half" idx="2"/>
          </p:nvPr>
        </p:nvSpPr>
        <p:spPr>
          <a:xfrm>
            <a:off x="1097279" y="2546554"/>
            <a:ext cx="10140991" cy="3413979"/>
          </a:xfrm>
        </p:spPr>
        <p:txBody>
          <a:bodyPr>
            <a:normAutofit/>
          </a:bodyPr>
          <a:lstStyle/>
          <a:p>
            <a:pPr>
              <a:lnSpc>
                <a:spcPct val="120000"/>
              </a:lnSpc>
            </a:pPr>
            <a:r>
              <a:rPr lang="en-IN" sz="2400" i="0" dirty="0">
                <a:solidFill>
                  <a:schemeClr val="tx1"/>
                </a:solidFill>
                <a:effectLst/>
                <a:latin typeface="Times New Roman" panose="02020603050405020304" pitchFamily="18" charset="0"/>
                <a:cs typeface="Times New Roman" panose="02020603050405020304" pitchFamily="18" charset="0"/>
              </a:rPr>
              <a:t>It </a:t>
            </a:r>
            <a:r>
              <a:rPr lang="en-US" sz="2400" i="0" dirty="0">
                <a:solidFill>
                  <a:schemeClr val="tx1"/>
                </a:solidFill>
                <a:effectLst/>
                <a:latin typeface="Times New Roman" panose="02020603050405020304" pitchFamily="18" charset="0"/>
                <a:cs typeface="Times New Roman" panose="02020603050405020304" pitchFamily="18" charset="0"/>
              </a:rPr>
              <a:t>uses data that provides a description of the population either through numerical calculated graphs or tables. It provides a graphical summary of data.</a:t>
            </a:r>
          </a:p>
          <a:p>
            <a:pPr>
              <a:lnSpc>
                <a:spcPct val="120000"/>
              </a:lnSpc>
            </a:pPr>
            <a:r>
              <a:rPr lang="en-US" sz="2400" b="1" dirty="0">
                <a:solidFill>
                  <a:schemeClr val="tx1"/>
                </a:solidFill>
                <a:latin typeface="Times New Roman" panose="02020603050405020304" pitchFamily="18" charset="0"/>
                <a:cs typeface="Times New Roman" panose="02020603050405020304" pitchFamily="18" charset="0"/>
              </a:rPr>
              <a:t>Types of Descriptive Statistics</a:t>
            </a:r>
            <a:endParaRPr lang="en-US" sz="2400" b="1" i="0" dirty="0">
              <a:solidFill>
                <a:schemeClr val="tx1"/>
              </a:solidFill>
              <a:effectLst/>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Measure of Central Tendency </a:t>
            </a:r>
          </a:p>
          <a:p>
            <a:pPr marL="457200" indent="-457200">
              <a:buFont typeface="+mj-lt"/>
              <a:buAutoNum type="arabicPeriod"/>
            </a:pPr>
            <a:r>
              <a:rPr lang="en-IN" sz="2400" b="0" i="0" dirty="0">
                <a:solidFill>
                  <a:schemeClr val="tx1"/>
                </a:solidFill>
                <a:effectLst/>
                <a:latin typeface="Times New Roman" panose="02020603050405020304" pitchFamily="18" charset="0"/>
                <a:cs typeface="Times New Roman" panose="02020603050405020304" pitchFamily="18" charset="0"/>
              </a:rPr>
              <a:t>Measure of Variability</a:t>
            </a:r>
          </a:p>
          <a:p>
            <a:endParaRPr lang="en-IN" b="1" i="0" dirty="0">
              <a:solidFill>
                <a:srgbClr val="273239"/>
              </a:solidFill>
              <a:effectLst/>
              <a:latin typeface="Nunito" pitchFamily="2" charset="0"/>
            </a:endParaRPr>
          </a:p>
          <a:p>
            <a:endParaRPr lang="en-US" dirty="0">
              <a:solidFill>
                <a:srgbClr val="273239"/>
              </a:solidFill>
              <a:latin typeface="Nunito" panose="020F0502020204030204" pitchFamily="2" charset="0"/>
            </a:endParaRPr>
          </a:p>
          <a:p>
            <a:pPr marL="0" indent="0">
              <a:buNone/>
            </a:pPr>
            <a:endParaRPr lang="en-IN" dirty="0"/>
          </a:p>
        </p:txBody>
      </p:sp>
    </p:spTree>
    <p:extLst>
      <p:ext uri="{BB962C8B-B14F-4D97-AF65-F5344CB8AC3E}">
        <p14:creationId xmlns:p14="http://schemas.microsoft.com/office/powerpoint/2010/main" val="3016232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AB637B4-70B7-F7EE-A879-FBC0F8208B73}"/>
              </a:ext>
            </a:extLst>
          </p:cNvPr>
          <p:cNvSpPr>
            <a:spLocks noGrp="1"/>
          </p:cNvSpPr>
          <p:nvPr>
            <p:ph type="body" idx="1"/>
          </p:nvPr>
        </p:nvSpPr>
        <p:spPr>
          <a:xfrm>
            <a:off x="1280478" y="1086644"/>
            <a:ext cx="4937760" cy="1278193"/>
          </a:xfrm>
        </p:spPr>
        <p:txBody>
          <a:bodyPr/>
          <a:lstStyle/>
          <a:p>
            <a:br>
              <a:rPr lang="en-IN" b="1" i="0" dirty="0">
                <a:solidFill>
                  <a:srgbClr val="273239"/>
                </a:solidFill>
                <a:effectLst/>
                <a:latin typeface="Nunito" pitchFamily="2" charset="0"/>
              </a:rPr>
            </a:br>
            <a:r>
              <a:rPr lang="en-IN" sz="2400" b="1" i="0" dirty="0">
                <a:solidFill>
                  <a:srgbClr val="273239"/>
                </a:solidFill>
                <a:effectLst/>
                <a:latin typeface="Times New Roman" panose="02020603050405020304" pitchFamily="18" charset="0"/>
                <a:cs typeface="Times New Roman" panose="02020603050405020304" pitchFamily="18" charset="0"/>
              </a:rPr>
              <a:t>Measure of Central Tendency</a:t>
            </a:r>
            <a:endParaRPr lang="en-IN" sz="24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FD308224-DD7C-F019-0745-790C74519E89}"/>
              </a:ext>
            </a:extLst>
          </p:cNvPr>
          <p:cNvSpPr>
            <a:spLocks noGrp="1"/>
          </p:cNvSpPr>
          <p:nvPr>
            <p:ph sz="half" idx="2"/>
          </p:nvPr>
        </p:nvSpPr>
        <p:spPr>
          <a:xfrm>
            <a:off x="1158240" y="2595716"/>
            <a:ext cx="4937760" cy="3984250"/>
          </a:xfrm>
        </p:spPr>
        <p:txBody>
          <a:bodyPr>
            <a:normAutofit fontScale="85000" lnSpcReduction="20000"/>
          </a:bodyPr>
          <a:lstStyle/>
          <a:p>
            <a:pPr algn="l" rtl="0" fontAlgn="base">
              <a:spcAft>
                <a:spcPts val="750"/>
              </a:spcAft>
            </a:pPr>
            <a:r>
              <a:rPr lang="en-US" i="0" dirty="0">
                <a:solidFill>
                  <a:srgbClr val="273239"/>
                </a:solidFill>
                <a:effectLst/>
                <a:latin typeface="Times New Roman" panose="02020603050405020304" pitchFamily="18" charset="0"/>
                <a:cs typeface="Times New Roman" panose="02020603050405020304" pitchFamily="18" charset="0"/>
              </a:rPr>
              <a:t>Measure of Central Tendency is also known as summary statistics </a:t>
            </a:r>
            <a:r>
              <a:rPr lang="en-US" b="0" i="0" dirty="0">
                <a:solidFill>
                  <a:srgbClr val="273239"/>
                </a:solidFill>
                <a:effectLst/>
                <a:latin typeface="Times New Roman" panose="02020603050405020304" pitchFamily="18" charset="0"/>
                <a:cs typeface="Times New Roman" panose="02020603050405020304" pitchFamily="18" charset="0"/>
              </a:rPr>
              <a:t>that are used to represent the center point or a particular value of a data set or sample set. In statistics, there are three common measures of central tendency that are:</a:t>
            </a:r>
          </a:p>
          <a:p>
            <a:pPr algn="l" fontAlgn="base">
              <a:lnSpc>
                <a:spcPct val="100000"/>
              </a:lnSpc>
              <a:spcAft>
                <a:spcPts val="1800"/>
              </a:spcAft>
              <a:buFont typeface="Arial" panose="020B0604020202020204" pitchFamily="34" charset="0"/>
              <a:buChar char="•"/>
            </a:pPr>
            <a:r>
              <a:rPr lang="en-US" b="0" i="0" dirty="0">
                <a:solidFill>
                  <a:srgbClr val="273239"/>
                </a:solidFill>
                <a:effectLst/>
                <a:latin typeface="Times New Roman" panose="02020603050405020304" pitchFamily="18" charset="0"/>
                <a:cs typeface="Times New Roman" panose="02020603050405020304" pitchFamily="18" charset="0"/>
              </a:rPr>
              <a:t>Mean </a:t>
            </a:r>
          </a:p>
          <a:p>
            <a:pPr algn="l" fontAlgn="base">
              <a:lnSpc>
                <a:spcPct val="100000"/>
              </a:lnSpc>
              <a:spcAft>
                <a:spcPts val="1800"/>
              </a:spcAft>
              <a:buFont typeface="Arial" panose="020B0604020202020204" pitchFamily="34" charset="0"/>
              <a:buChar char="•"/>
            </a:pPr>
            <a:r>
              <a:rPr lang="en-US" b="0" i="0" dirty="0">
                <a:solidFill>
                  <a:srgbClr val="273239"/>
                </a:solidFill>
                <a:effectLst/>
                <a:latin typeface="Times New Roman" panose="02020603050405020304" pitchFamily="18" charset="0"/>
                <a:cs typeface="Times New Roman" panose="02020603050405020304" pitchFamily="18" charset="0"/>
              </a:rPr>
              <a:t>Median</a:t>
            </a:r>
          </a:p>
          <a:p>
            <a:pPr algn="l" fontAlgn="base">
              <a:lnSpc>
                <a:spcPct val="100000"/>
              </a:lnSpc>
              <a:spcAft>
                <a:spcPts val="1800"/>
              </a:spcAft>
              <a:buFont typeface="Arial" panose="020B0604020202020204" pitchFamily="34" charset="0"/>
              <a:buChar char="•"/>
            </a:pPr>
            <a:r>
              <a:rPr lang="en-US" b="0" i="0" dirty="0">
                <a:solidFill>
                  <a:srgbClr val="273239"/>
                </a:solidFill>
                <a:effectLst/>
                <a:latin typeface="Times New Roman" panose="02020603050405020304" pitchFamily="18" charset="0"/>
                <a:cs typeface="Times New Roman" panose="02020603050405020304" pitchFamily="18" charset="0"/>
              </a:rPr>
              <a:t>Mode</a:t>
            </a:r>
          </a:p>
          <a:p>
            <a:endParaRPr lang="en-IN" dirty="0"/>
          </a:p>
        </p:txBody>
      </p:sp>
      <p:sp>
        <p:nvSpPr>
          <p:cNvPr id="7" name="Title 1">
            <a:extLst>
              <a:ext uri="{FF2B5EF4-FFF2-40B4-BE49-F238E27FC236}">
                <a16:creationId xmlns:a16="http://schemas.microsoft.com/office/drawing/2014/main" id="{77A0583C-899B-C61A-53FA-73AB221A6C9A}"/>
              </a:ext>
            </a:extLst>
          </p:cNvPr>
          <p:cNvSpPr>
            <a:spLocks noGrp="1"/>
          </p:cNvSpPr>
          <p:nvPr>
            <p:ph type="body" sz="quarter" idx="3"/>
          </p:nvPr>
        </p:nvSpPr>
        <p:spPr>
          <a:xfrm>
            <a:off x="6304446" y="1809135"/>
            <a:ext cx="4937125" cy="954088"/>
          </a:xfrm>
        </p:spPr>
        <p:txBody>
          <a:bodyPr/>
          <a:lstStyle/>
          <a:p>
            <a:endParaRPr lang="en-IN" sz="2000" b="0" i="0" dirty="0">
              <a:solidFill>
                <a:schemeClr val="tx1"/>
              </a:solidFill>
              <a:effectLst/>
              <a:latin typeface="Times New Roman" panose="02020603050405020304" pitchFamily="18" charset="0"/>
              <a:cs typeface="Times New Roman" panose="02020603050405020304" pitchFamily="18" charset="0"/>
            </a:endParaRPr>
          </a:p>
          <a:p>
            <a:r>
              <a:rPr lang="en-IN" sz="2400" b="1" i="0" dirty="0">
                <a:solidFill>
                  <a:schemeClr val="tx1"/>
                </a:solidFill>
                <a:effectLst/>
                <a:latin typeface="Times New Roman" panose="02020603050405020304" pitchFamily="18" charset="0"/>
                <a:cs typeface="Times New Roman" panose="02020603050405020304" pitchFamily="18" charset="0"/>
              </a:rPr>
              <a:t>Measure of Variability</a:t>
            </a:r>
          </a:p>
          <a:p>
            <a:endParaRPr lang="en-IN" dirty="0"/>
          </a:p>
        </p:txBody>
      </p:sp>
      <p:sp>
        <p:nvSpPr>
          <p:cNvPr id="6" name="Content Placeholder 5">
            <a:extLst>
              <a:ext uri="{FF2B5EF4-FFF2-40B4-BE49-F238E27FC236}">
                <a16:creationId xmlns:a16="http://schemas.microsoft.com/office/drawing/2014/main" id="{D13F2418-D6E6-8D54-8547-7429FBFC43A0}"/>
              </a:ext>
            </a:extLst>
          </p:cNvPr>
          <p:cNvSpPr>
            <a:spLocks noGrp="1"/>
          </p:cNvSpPr>
          <p:nvPr>
            <p:ph sz="quarter" idx="4"/>
          </p:nvPr>
        </p:nvSpPr>
        <p:spPr>
          <a:xfrm>
            <a:off x="6304446" y="2595716"/>
            <a:ext cx="4937760" cy="3980700"/>
          </a:xfrm>
        </p:spPr>
        <p:txBody>
          <a:bodyPr>
            <a:normAutofit fontScale="85000" lnSpcReduction="20000"/>
          </a:bodyPr>
          <a:lstStyle/>
          <a:p>
            <a:r>
              <a:rPr lang="en-US" i="0" dirty="0">
                <a:solidFill>
                  <a:srgbClr val="273239"/>
                </a:solidFill>
                <a:effectLst/>
                <a:latin typeface="Times New Roman" panose="02020603050405020304" pitchFamily="18" charset="0"/>
                <a:cs typeface="Times New Roman" panose="02020603050405020304" pitchFamily="18" charset="0"/>
              </a:rPr>
              <a:t>The measure of Variability is also known as the measure of dispersion and is used to describe variability in a sample or population. In statistics, there are three common measures of variability as</a:t>
            </a:r>
          </a:p>
          <a:p>
            <a:pPr>
              <a:lnSpc>
                <a:spcPct val="150000"/>
              </a:lnSpc>
              <a:buFont typeface="Arial" panose="020B0604020202020204" pitchFamily="34" charset="0"/>
              <a:buChar char="•"/>
            </a:pPr>
            <a:r>
              <a:rPr lang="en-IN" i="0" dirty="0">
                <a:solidFill>
                  <a:srgbClr val="273239"/>
                </a:solidFill>
                <a:effectLst/>
                <a:latin typeface="Nunito" pitchFamily="2" charset="0"/>
              </a:rPr>
              <a:t>Range of Data</a:t>
            </a:r>
          </a:p>
          <a:p>
            <a:pPr>
              <a:lnSpc>
                <a:spcPct val="150000"/>
              </a:lnSpc>
              <a:buFont typeface="Arial" panose="020B0604020202020204" pitchFamily="34" charset="0"/>
              <a:buChar char="•"/>
            </a:pPr>
            <a:r>
              <a:rPr lang="en-IN" i="0" dirty="0">
                <a:solidFill>
                  <a:srgbClr val="273239"/>
                </a:solidFill>
                <a:effectLst/>
                <a:latin typeface="Nunito" pitchFamily="2" charset="0"/>
              </a:rPr>
              <a:t> Variance</a:t>
            </a:r>
          </a:p>
          <a:p>
            <a:pPr>
              <a:lnSpc>
                <a:spcPct val="150000"/>
              </a:lnSpc>
              <a:buFont typeface="Arial" panose="020B0604020202020204" pitchFamily="34" charset="0"/>
              <a:buChar char="•"/>
            </a:pPr>
            <a:r>
              <a:rPr lang="en-IN" i="0" dirty="0">
                <a:solidFill>
                  <a:srgbClr val="273239"/>
                </a:solidFill>
                <a:effectLst/>
                <a:latin typeface="Nunito" pitchFamily="2" charset="0"/>
              </a:rPr>
              <a:t>Dispersion</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6036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731E5-0834-A03B-9CE6-81FE595D2978}"/>
              </a:ext>
            </a:extLst>
          </p:cNvPr>
          <p:cNvSpPr>
            <a:spLocks noGrp="1"/>
          </p:cNvSpPr>
          <p:nvPr>
            <p:ph type="title"/>
          </p:nvPr>
        </p:nvSpPr>
        <p:spPr>
          <a:xfrm>
            <a:off x="1097280" y="286605"/>
            <a:ext cx="10058400" cy="1217730"/>
          </a:xfrm>
        </p:spPr>
        <p:txBody>
          <a:bodyPr>
            <a:noAutofit/>
          </a:bodyPr>
          <a:lstStyle/>
          <a:p>
            <a:br>
              <a:rPr lang="en-IN" sz="4000" b="1" dirty="0">
                <a:solidFill>
                  <a:schemeClr val="tx1"/>
                </a:solidFill>
                <a:latin typeface="Times New Roman" panose="02020603050405020304" pitchFamily="18" charset="0"/>
                <a:cs typeface="Times New Roman" panose="02020603050405020304" pitchFamily="18" charset="0"/>
              </a:rPr>
            </a:br>
            <a:br>
              <a:rPr lang="en-IN" sz="4000" b="1" dirty="0">
                <a:solidFill>
                  <a:schemeClr val="tx1"/>
                </a:solidFill>
                <a:latin typeface="Times New Roman" panose="02020603050405020304" pitchFamily="18" charset="0"/>
                <a:cs typeface="Times New Roman" panose="02020603050405020304" pitchFamily="18" charset="0"/>
              </a:rPr>
            </a:br>
            <a:br>
              <a:rPr lang="en-IN" sz="4000" b="1" dirty="0">
                <a:solidFill>
                  <a:schemeClr val="tx1"/>
                </a:solidFill>
                <a:latin typeface="Times New Roman" panose="02020603050405020304" pitchFamily="18" charset="0"/>
                <a:cs typeface="Times New Roman" panose="02020603050405020304" pitchFamily="18" charset="0"/>
              </a:rPr>
            </a:br>
            <a:br>
              <a:rPr lang="en-IN" sz="4000" b="1" dirty="0">
                <a:solidFill>
                  <a:schemeClr val="tx1"/>
                </a:solidFill>
                <a:latin typeface="Times New Roman" panose="02020603050405020304" pitchFamily="18" charset="0"/>
                <a:cs typeface="Times New Roman" panose="02020603050405020304" pitchFamily="18" charset="0"/>
              </a:rPr>
            </a:br>
            <a:r>
              <a:rPr lang="en-IN" sz="4000" b="1" dirty="0">
                <a:solidFill>
                  <a:schemeClr val="tx1"/>
                </a:solidFill>
                <a:latin typeface="Times New Roman" panose="02020603050405020304" pitchFamily="18" charset="0"/>
                <a:cs typeface="Times New Roman" panose="02020603050405020304" pitchFamily="18" charset="0"/>
              </a:rPr>
              <a:t>Inferential Statistics</a:t>
            </a:r>
            <a:endParaRPr lang="en-IN" sz="4000" dirty="0"/>
          </a:p>
        </p:txBody>
      </p:sp>
      <p:sp>
        <p:nvSpPr>
          <p:cNvPr id="3" name="Content Placeholder 2">
            <a:extLst>
              <a:ext uri="{FF2B5EF4-FFF2-40B4-BE49-F238E27FC236}">
                <a16:creationId xmlns:a16="http://schemas.microsoft.com/office/drawing/2014/main" id="{8D2521DA-C83E-3E8E-9C84-60901CC0A4D3}"/>
              </a:ext>
            </a:extLst>
          </p:cNvPr>
          <p:cNvSpPr>
            <a:spLocks noGrp="1"/>
          </p:cNvSpPr>
          <p:nvPr>
            <p:ph idx="1"/>
          </p:nvPr>
        </p:nvSpPr>
        <p:spPr>
          <a:xfrm>
            <a:off x="1097280" y="2448231"/>
            <a:ext cx="10363200" cy="4123163"/>
          </a:xfrm>
        </p:spPr>
        <p:txBody>
          <a:bodyPr>
            <a:normAutofit lnSpcReduction="10000"/>
          </a:bodyPr>
          <a:lstStyle/>
          <a:p>
            <a:r>
              <a:rPr lang="en-US" sz="2000" i="0" dirty="0">
                <a:solidFill>
                  <a:srgbClr val="273239"/>
                </a:solidFill>
                <a:effectLst/>
                <a:latin typeface="Times New Roman" panose="02020603050405020304" pitchFamily="18" charset="0"/>
                <a:cs typeface="Times New Roman" panose="02020603050405020304" pitchFamily="18" charset="0"/>
              </a:rPr>
              <a:t>Inferential Statistics makes inferences and predictions about the population based on a sample of data taken from the population. It generalizes a large dataset and applies probabilities to draw a conclusion.</a:t>
            </a:r>
          </a:p>
          <a:p>
            <a:pPr marL="0" indent="0">
              <a:buNone/>
            </a:pPr>
            <a:r>
              <a:rPr lang="en-US" sz="2200" b="1" i="0" dirty="0">
                <a:solidFill>
                  <a:srgbClr val="273239"/>
                </a:solidFill>
                <a:effectLst/>
                <a:latin typeface="Times New Roman" panose="02020603050405020304" pitchFamily="18" charset="0"/>
                <a:cs typeface="Times New Roman" panose="02020603050405020304" pitchFamily="18" charset="0"/>
              </a:rPr>
              <a:t>Types of Inferential Statistics</a:t>
            </a:r>
          </a:p>
          <a:p>
            <a:pPr marL="457200" indent="-457200" algn="l" fontAlgn="base">
              <a:buFont typeface="+mj-lt"/>
              <a:buAutoNum type="arabicPeriod"/>
            </a:pPr>
            <a:r>
              <a:rPr lang="en-US" sz="2200" dirty="0">
                <a:solidFill>
                  <a:srgbClr val="273239"/>
                </a:solidFill>
                <a:effectLst/>
                <a:latin typeface="Times New Roman" panose="02020603050405020304" pitchFamily="18" charset="0"/>
                <a:cs typeface="Times New Roman" panose="02020603050405020304" pitchFamily="18" charset="0"/>
              </a:rPr>
              <a:t>One sample test of difference/One sample hypothesis test</a:t>
            </a:r>
          </a:p>
          <a:p>
            <a:pPr marL="457200" indent="-457200" algn="l" fontAlgn="base">
              <a:buFont typeface="+mj-lt"/>
              <a:buAutoNum type="arabicPeriod"/>
            </a:pPr>
            <a:r>
              <a:rPr lang="en-US" sz="2200" dirty="0">
                <a:solidFill>
                  <a:srgbClr val="273239"/>
                </a:solidFill>
                <a:effectLst/>
                <a:latin typeface="Times New Roman" panose="02020603050405020304" pitchFamily="18" charset="0"/>
                <a:cs typeface="Times New Roman" panose="02020603050405020304" pitchFamily="18" charset="0"/>
              </a:rPr>
              <a:t>Confidence Interval</a:t>
            </a:r>
          </a:p>
          <a:p>
            <a:pPr marL="457200" indent="-457200" algn="l" fontAlgn="base">
              <a:buFont typeface="+mj-lt"/>
              <a:buAutoNum type="arabicPeriod"/>
            </a:pPr>
            <a:r>
              <a:rPr lang="en-US" sz="2200" dirty="0">
                <a:solidFill>
                  <a:srgbClr val="273239"/>
                </a:solidFill>
                <a:effectLst/>
                <a:latin typeface="Times New Roman" panose="02020603050405020304" pitchFamily="18" charset="0"/>
                <a:cs typeface="Times New Roman" panose="02020603050405020304" pitchFamily="18" charset="0"/>
              </a:rPr>
              <a:t>Contingency Tables and Chi-Square Statistic</a:t>
            </a:r>
          </a:p>
          <a:p>
            <a:pPr marL="457200" indent="-457200" algn="l" fontAlgn="base">
              <a:buFont typeface="+mj-lt"/>
              <a:buAutoNum type="arabicPeriod"/>
            </a:pPr>
            <a:r>
              <a:rPr lang="en-US" sz="2200" dirty="0">
                <a:solidFill>
                  <a:srgbClr val="273239"/>
                </a:solidFill>
                <a:effectLst/>
                <a:latin typeface="Times New Roman" panose="02020603050405020304" pitchFamily="18" charset="0"/>
                <a:cs typeface="Times New Roman" panose="02020603050405020304" pitchFamily="18" charset="0"/>
              </a:rPr>
              <a:t>T-test or Anova</a:t>
            </a:r>
          </a:p>
          <a:p>
            <a:pPr marL="457200" indent="-457200" algn="l" fontAlgn="base">
              <a:buFont typeface="+mj-lt"/>
              <a:buAutoNum type="arabicPeriod"/>
            </a:pPr>
            <a:r>
              <a:rPr lang="en-US" sz="2200" dirty="0">
                <a:solidFill>
                  <a:srgbClr val="273239"/>
                </a:solidFill>
                <a:effectLst/>
                <a:latin typeface="Times New Roman" panose="02020603050405020304" pitchFamily="18" charset="0"/>
                <a:cs typeface="Times New Roman" panose="02020603050405020304" pitchFamily="18" charset="0"/>
              </a:rPr>
              <a:t>Pearson Correlation</a:t>
            </a:r>
          </a:p>
          <a:p>
            <a:pPr marL="457200" indent="-457200" algn="l" fontAlgn="base">
              <a:buFont typeface="+mj-lt"/>
              <a:buAutoNum type="arabicPeriod"/>
            </a:pPr>
            <a:r>
              <a:rPr lang="en-US" sz="2200" dirty="0">
                <a:solidFill>
                  <a:srgbClr val="273239"/>
                </a:solidFill>
                <a:effectLst/>
                <a:latin typeface="Times New Roman" panose="02020603050405020304" pitchFamily="18" charset="0"/>
                <a:cs typeface="Times New Roman" panose="02020603050405020304" pitchFamily="18" charset="0"/>
              </a:rPr>
              <a:t>Bivariate Regression</a:t>
            </a:r>
          </a:p>
          <a:p>
            <a:pPr marL="457200" indent="-457200" algn="l" fontAlgn="base">
              <a:buFont typeface="+mj-lt"/>
              <a:buAutoNum type="arabicPeriod"/>
            </a:pPr>
            <a:r>
              <a:rPr lang="en-US" sz="2200" dirty="0">
                <a:solidFill>
                  <a:srgbClr val="273239"/>
                </a:solidFill>
                <a:effectLst/>
                <a:latin typeface="Times New Roman" panose="02020603050405020304" pitchFamily="18" charset="0"/>
                <a:cs typeface="Times New Roman" panose="02020603050405020304" pitchFamily="18" charset="0"/>
              </a:rPr>
              <a:t>Multi-variate Regression</a:t>
            </a:r>
          </a:p>
          <a:p>
            <a:endParaRPr lang="en-IN" dirty="0"/>
          </a:p>
        </p:txBody>
      </p:sp>
    </p:spTree>
    <p:extLst>
      <p:ext uri="{BB962C8B-B14F-4D97-AF65-F5344CB8AC3E}">
        <p14:creationId xmlns:p14="http://schemas.microsoft.com/office/powerpoint/2010/main" val="3524281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632AA-4825-9245-E3F5-1F4EF940FDCE}"/>
              </a:ext>
            </a:extLst>
          </p:cNvPr>
          <p:cNvSpPr>
            <a:spLocks noGrp="1"/>
          </p:cNvSpPr>
          <p:nvPr>
            <p:ph type="title"/>
          </p:nvPr>
        </p:nvSpPr>
        <p:spPr>
          <a:xfrm>
            <a:off x="710381" y="1387680"/>
            <a:ext cx="10515600" cy="1325563"/>
          </a:xfrm>
        </p:spPr>
        <p:txBody>
          <a:bodyPr/>
          <a:lstStyle/>
          <a:p>
            <a:r>
              <a:rPr lang="en-IN" b="1" dirty="0"/>
              <a:t>Arithmetic mean</a:t>
            </a:r>
          </a:p>
        </p:txBody>
      </p:sp>
      <p:sp>
        <p:nvSpPr>
          <p:cNvPr id="3" name="Content Placeholder 2">
            <a:extLst>
              <a:ext uri="{FF2B5EF4-FFF2-40B4-BE49-F238E27FC236}">
                <a16:creationId xmlns:a16="http://schemas.microsoft.com/office/drawing/2014/main" id="{F1500FC9-5E61-F1FC-FD5C-DA58EA248113}"/>
              </a:ext>
            </a:extLst>
          </p:cNvPr>
          <p:cNvSpPr>
            <a:spLocks noGrp="1"/>
          </p:cNvSpPr>
          <p:nvPr>
            <p:ph idx="1"/>
          </p:nvPr>
        </p:nvSpPr>
        <p:spPr>
          <a:xfrm>
            <a:off x="838200" y="2340077"/>
            <a:ext cx="10515600" cy="4267200"/>
          </a:xfrm>
        </p:spPr>
        <p:txBody>
          <a:bodyPr>
            <a:normAutofit/>
          </a:bodyPr>
          <a:lstStyle/>
          <a:p>
            <a:r>
              <a:rPr lang="en-US" sz="2400" dirty="0">
                <a:latin typeface="Times New Roman" panose="02020603050405020304" pitchFamily="18" charset="0"/>
                <a:cs typeface="Times New Roman" panose="02020603050405020304" pitchFamily="18" charset="0"/>
              </a:rPr>
              <a:t>Arithmetic mean or simply the mean of a variable is defined as the sum of the observations divided by the number of observations. It is denoted by the symbol If the variable x assumes n values x1, x2 … xn then the mean is given by.</a:t>
            </a:r>
          </a:p>
          <a:p>
            <a:r>
              <a:rPr lang="en-US" sz="2000" b="0" i="0" dirty="0">
                <a:solidFill>
                  <a:srgbClr val="040C28"/>
                </a:solidFill>
                <a:effectLst/>
                <a:latin typeface="Google Sans"/>
              </a:rPr>
              <a:t>AM = Sum of all Observations/Total Number of Observations</a:t>
            </a:r>
            <a:r>
              <a:rPr lang="en-US" sz="2000" b="0" i="0" dirty="0">
                <a:solidFill>
                  <a:srgbClr val="474747"/>
                </a:solidFill>
                <a:effectLst/>
                <a:latin typeface="Google Sans"/>
              </a:rPr>
              <a:t>.</a:t>
            </a:r>
            <a:endParaRPr lang="en-US" sz="2400" b="0" i="0" dirty="0">
              <a:solidFill>
                <a:srgbClr val="474747"/>
              </a:solidFill>
              <a:effectLst/>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41B43B8B-B5E9-38FB-DCDA-2100296FDDC1}"/>
              </a:ext>
            </a:extLst>
          </p:cNvPr>
          <p:cNvPicPr>
            <a:picLocks noChangeAspect="1"/>
          </p:cNvPicPr>
          <p:nvPr/>
        </p:nvPicPr>
        <p:blipFill>
          <a:blip r:embed="rId2"/>
          <a:stretch>
            <a:fillRect/>
          </a:stretch>
        </p:blipFill>
        <p:spPr>
          <a:xfrm>
            <a:off x="1156273" y="3831547"/>
            <a:ext cx="6377235" cy="2480353"/>
          </a:xfrm>
          <a:prstGeom prst="rect">
            <a:avLst/>
          </a:prstGeom>
        </p:spPr>
      </p:pic>
    </p:spTree>
    <p:extLst>
      <p:ext uri="{BB962C8B-B14F-4D97-AF65-F5344CB8AC3E}">
        <p14:creationId xmlns:p14="http://schemas.microsoft.com/office/powerpoint/2010/main" val="5868103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297</TotalTime>
  <Words>3635</Words>
  <Application>Microsoft Office PowerPoint</Application>
  <PresentationFormat>Widescreen</PresentationFormat>
  <Paragraphs>232</Paragraphs>
  <Slides>48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48</vt:i4>
      </vt:variant>
    </vt:vector>
  </HeadingPairs>
  <TitlesOfParts>
    <vt:vector size="57" baseType="lpstr">
      <vt:lpstr>Arial</vt:lpstr>
      <vt:lpstr>Calibri</vt:lpstr>
      <vt:lpstr>Calibri Light</vt:lpstr>
      <vt:lpstr>Google Sans</vt:lpstr>
      <vt:lpstr>KaTeX_Main</vt:lpstr>
      <vt:lpstr>Nunito</vt:lpstr>
      <vt:lpstr>Times New Roman</vt:lpstr>
      <vt:lpstr>Wingdings</vt:lpstr>
      <vt:lpstr>Office Theme</vt:lpstr>
      <vt:lpstr>BUSINESS STATISTICS Subject Code – MBA302 By  Lakshmi M R Assistant Professor</vt:lpstr>
      <vt:lpstr>Meaning of Statistics</vt:lpstr>
      <vt:lpstr>Definitions of Statistics</vt:lpstr>
      <vt:lpstr>Importances of Statistics</vt:lpstr>
      <vt:lpstr>Types of Business Statistics</vt:lpstr>
      <vt:lpstr>PowerPoint Presentation</vt:lpstr>
      <vt:lpstr>PowerPoint Presentation</vt:lpstr>
      <vt:lpstr>    Inferential Statistics</vt:lpstr>
      <vt:lpstr>Arithmetic mean</vt:lpstr>
      <vt:lpstr>Merits of Arithmetic mean </vt:lpstr>
      <vt:lpstr>Demerits of Arithmetic mean</vt:lpstr>
      <vt:lpstr>Median </vt:lpstr>
      <vt:lpstr>PowerPoint Presentation</vt:lpstr>
      <vt:lpstr>Merits &amp; Demerits of Median </vt:lpstr>
      <vt:lpstr>Mode</vt:lpstr>
      <vt:lpstr>Merits of Mode</vt:lpstr>
      <vt:lpstr>Demerits of Mode</vt:lpstr>
      <vt:lpstr>Geometric mean (G.M)</vt:lpstr>
      <vt:lpstr>Harmonic mean (H.M) </vt:lpstr>
      <vt:lpstr>Quartiles</vt:lpstr>
      <vt:lpstr>Deciles</vt:lpstr>
      <vt:lpstr>PowerPoint Presentation</vt:lpstr>
      <vt:lpstr>Percentiles</vt:lpstr>
      <vt:lpstr>PowerPoint Presentation</vt:lpstr>
      <vt:lpstr>Measures of Dispersion</vt:lpstr>
      <vt:lpstr>Properties of a good measure of Dispersion</vt:lpstr>
      <vt:lpstr>Types of Measures of Dispersion </vt:lpstr>
      <vt:lpstr>Absolute measure of dispersion  </vt:lpstr>
      <vt:lpstr>Relative Measure of Dispersion </vt:lpstr>
      <vt:lpstr>Range</vt:lpstr>
      <vt:lpstr>Quartile deviation</vt:lpstr>
      <vt:lpstr>PowerPoint Presentation</vt:lpstr>
      <vt:lpstr>Advantages &amp; disadvantages of QD</vt:lpstr>
      <vt:lpstr>Mean Deviation</vt:lpstr>
      <vt:lpstr>Advantages &amp; disadvantages of MD</vt:lpstr>
      <vt:lpstr>Standard Deviation</vt:lpstr>
      <vt:lpstr>Properties of Standard Deviation</vt:lpstr>
      <vt:lpstr>Advantages of SD</vt:lpstr>
      <vt:lpstr>Disadvantages of SD</vt:lpstr>
      <vt:lpstr>Coefficient of Standard Deviation </vt:lpstr>
      <vt:lpstr>  Difference between Dispersion and Skewness </vt:lpstr>
      <vt:lpstr>PowerPoint Presentation</vt:lpstr>
      <vt:lpstr>Standard Deviations</vt:lpstr>
      <vt:lpstr>Variance </vt:lpstr>
      <vt:lpstr>Skewness </vt:lpstr>
      <vt:lpstr>Moments </vt:lpstr>
      <vt:lpstr>Kurtosis </vt:lpstr>
      <vt:lpstr>Kurtosis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Lakshmi Aachalkar</cp:lastModifiedBy>
  <cp:revision>9</cp:revision>
  <dcterms:created xsi:type="dcterms:W3CDTF">2024-12-23T14:11:39Z</dcterms:created>
  <dcterms:modified xsi:type="dcterms:W3CDTF">2025-11-16T10:50:57Z</dcterms:modified>
</cp:coreProperties>
</file>