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6" r:id="rId41"/>
    <p:sldId id="29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14D222-098B-4793-B26C-FBA1BF038F84}" v="85" dt="2025-12-05T04:14:38.6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5" d="100"/>
          <a:sy n="75" d="100"/>
        </p:scale>
        <p:origin x="90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delSld modSld">
      <pc:chgData name="Pallavi Raju" userId="d1798d0ead0d486c" providerId="LiveId" clId="{A80063DE-6DD3-41AA-B5B8-860D6B8522CE}" dt="2025-12-05T04:14:59.505" v="1328" actId="2696"/>
      <pc:docMkLst>
        <pc:docMk/>
      </pc:docMkLst>
      <pc:sldChg chg="addSp delSp modSp mod">
        <pc:chgData name="Pallavi Raju" userId="d1798d0ead0d486c" providerId="LiveId" clId="{A80063DE-6DD3-41AA-B5B8-860D6B8522CE}" dt="2025-12-04T19:12:20.139" v="50" actId="255"/>
        <pc:sldMkLst>
          <pc:docMk/>
          <pc:sldMk cId="510698636" sldId="257"/>
        </pc:sldMkLst>
        <pc:spChg chg="mod">
          <ac:chgData name="Pallavi Raju" userId="d1798d0ead0d486c" providerId="LiveId" clId="{A80063DE-6DD3-41AA-B5B8-860D6B8522CE}" dt="2025-12-04T19:12:20.139" v="50" actId="255"/>
          <ac:spMkLst>
            <pc:docMk/>
            <pc:sldMk cId="510698636" sldId="257"/>
            <ac:spMk id="3" creationId="{C469046E-405F-4FDB-177B-93D65E0534B9}"/>
          </ac:spMkLst>
        </pc:spChg>
        <pc:spChg chg="add del">
          <ac:chgData name="Pallavi Raju" userId="d1798d0ead0d486c" providerId="LiveId" clId="{A80063DE-6DD3-41AA-B5B8-860D6B8522CE}" dt="2025-12-04T19:10:51.774" v="22" actId="22"/>
          <ac:spMkLst>
            <pc:docMk/>
            <pc:sldMk cId="510698636" sldId="257"/>
            <ac:spMk id="5" creationId="{EB579553-825C-4B78-8092-A1711C24DB9A}"/>
          </ac:spMkLst>
        </pc:spChg>
      </pc:sldChg>
      <pc:sldChg chg="addSp modSp mod">
        <pc:chgData name="Pallavi Raju" userId="d1798d0ead0d486c" providerId="LiveId" clId="{A80063DE-6DD3-41AA-B5B8-860D6B8522CE}" dt="2025-12-04T19:16:42.944" v="146" actId="1076"/>
        <pc:sldMkLst>
          <pc:docMk/>
          <pc:sldMk cId="730022003" sldId="258"/>
        </pc:sldMkLst>
        <pc:spChg chg="mod">
          <ac:chgData name="Pallavi Raju" userId="d1798d0ead0d486c" providerId="LiveId" clId="{A80063DE-6DD3-41AA-B5B8-860D6B8522CE}" dt="2025-12-04T19:16:42.944" v="146" actId="1076"/>
          <ac:spMkLst>
            <pc:docMk/>
            <pc:sldMk cId="730022003" sldId="258"/>
            <ac:spMk id="3" creationId="{F425223D-15F6-F8A0-C2EB-159C7145BE32}"/>
          </ac:spMkLst>
        </pc:spChg>
        <pc:spChg chg="add">
          <ac:chgData name="Pallavi Raju" userId="d1798d0ead0d486c" providerId="LiveId" clId="{A80063DE-6DD3-41AA-B5B8-860D6B8522CE}" dt="2025-12-04T19:14:28.812" v="97"/>
          <ac:spMkLst>
            <pc:docMk/>
            <pc:sldMk cId="730022003" sldId="258"/>
            <ac:spMk id="4" creationId="{0FF711BF-82B7-41C5-980B-952808BC133B}"/>
          </ac:spMkLst>
        </pc:spChg>
        <pc:spChg chg="add">
          <ac:chgData name="Pallavi Raju" userId="d1798d0ead0d486c" providerId="LiveId" clId="{A80063DE-6DD3-41AA-B5B8-860D6B8522CE}" dt="2025-12-04T19:15:18.968" v="106"/>
          <ac:spMkLst>
            <pc:docMk/>
            <pc:sldMk cId="730022003" sldId="258"/>
            <ac:spMk id="5" creationId="{109EEB38-4AF4-0D96-669E-854DD0A050A9}"/>
          </ac:spMkLst>
        </pc:spChg>
      </pc:sldChg>
      <pc:sldChg chg="modSp mod">
        <pc:chgData name="Pallavi Raju" userId="d1798d0ead0d486c" providerId="LiveId" clId="{A80063DE-6DD3-41AA-B5B8-860D6B8522CE}" dt="2025-12-04T19:29:43.712" v="300" actId="27636"/>
        <pc:sldMkLst>
          <pc:docMk/>
          <pc:sldMk cId="3849592349" sldId="259"/>
        </pc:sldMkLst>
        <pc:spChg chg="mod">
          <ac:chgData name="Pallavi Raju" userId="d1798d0ead0d486c" providerId="LiveId" clId="{A80063DE-6DD3-41AA-B5B8-860D6B8522CE}" dt="2025-12-04T19:29:43.712" v="300" actId="27636"/>
          <ac:spMkLst>
            <pc:docMk/>
            <pc:sldMk cId="3849592349" sldId="259"/>
            <ac:spMk id="3" creationId="{2847C1FD-E8CF-8F81-6800-E8DDEBB1660D}"/>
          </ac:spMkLst>
        </pc:spChg>
      </pc:sldChg>
      <pc:sldChg chg="modSp mod">
        <pc:chgData name="Pallavi Raju" userId="d1798d0ead0d486c" providerId="LiveId" clId="{A80063DE-6DD3-41AA-B5B8-860D6B8522CE}" dt="2025-12-04T19:29:09.883" v="289" actId="1076"/>
        <pc:sldMkLst>
          <pc:docMk/>
          <pc:sldMk cId="2024741615" sldId="260"/>
        </pc:sldMkLst>
        <pc:spChg chg="mod">
          <ac:chgData name="Pallavi Raju" userId="d1798d0ead0d486c" providerId="LiveId" clId="{A80063DE-6DD3-41AA-B5B8-860D6B8522CE}" dt="2025-12-04T19:29:09.883" v="289" actId="1076"/>
          <ac:spMkLst>
            <pc:docMk/>
            <pc:sldMk cId="2024741615" sldId="260"/>
            <ac:spMk id="3" creationId="{E929EA5C-AA02-5028-6E69-F0D17ECEDA20}"/>
          </ac:spMkLst>
        </pc:spChg>
      </pc:sldChg>
      <pc:sldChg chg="modSp mod">
        <pc:chgData name="Pallavi Raju" userId="d1798d0ead0d486c" providerId="LiveId" clId="{A80063DE-6DD3-41AA-B5B8-860D6B8522CE}" dt="2025-12-04T19:38:53.087" v="387" actId="2711"/>
        <pc:sldMkLst>
          <pc:docMk/>
          <pc:sldMk cId="3478512957" sldId="261"/>
        </pc:sldMkLst>
        <pc:spChg chg="mod">
          <ac:chgData name="Pallavi Raju" userId="d1798d0ead0d486c" providerId="LiveId" clId="{A80063DE-6DD3-41AA-B5B8-860D6B8522CE}" dt="2025-12-04T19:38:53.087" v="387" actId="2711"/>
          <ac:spMkLst>
            <pc:docMk/>
            <pc:sldMk cId="3478512957" sldId="261"/>
            <ac:spMk id="3" creationId="{713FBE96-5AD7-5081-03A6-F474B67B4558}"/>
          </ac:spMkLst>
        </pc:spChg>
      </pc:sldChg>
      <pc:sldChg chg="modSp mod">
        <pc:chgData name="Pallavi Raju" userId="d1798d0ead0d486c" providerId="LiveId" clId="{A80063DE-6DD3-41AA-B5B8-860D6B8522CE}" dt="2025-12-04T19:41:14.563" v="457" actId="1076"/>
        <pc:sldMkLst>
          <pc:docMk/>
          <pc:sldMk cId="3656442598" sldId="262"/>
        </pc:sldMkLst>
        <pc:spChg chg="mod">
          <ac:chgData name="Pallavi Raju" userId="d1798d0ead0d486c" providerId="LiveId" clId="{A80063DE-6DD3-41AA-B5B8-860D6B8522CE}" dt="2025-12-04T19:41:14.563" v="457" actId="1076"/>
          <ac:spMkLst>
            <pc:docMk/>
            <pc:sldMk cId="3656442598" sldId="262"/>
            <ac:spMk id="3" creationId="{D19A381D-219A-4B5B-9BD8-C7080008BEE1}"/>
          </ac:spMkLst>
        </pc:spChg>
      </pc:sldChg>
      <pc:sldChg chg="modSp mod">
        <pc:chgData name="Pallavi Raju" userId="d1798d0ead0d486c" providerId="LiveId" clId="{A80063DE-6DD3-41AA-B5B8-860D6B8522CE}" dt="2025-12-04T19:46:10.413" v="511" actId="255"/>
        <pc:sldMkLst>
          <pc:docMk/>
          <pc:sldMk cId="3972054752" sldId="263"/>
        </pc:sldMkLst>
        <pc:spChg chg="mod">
          <ac:chgData name="Pallavi Raju" userId="d1798d0ead0d486c" providerId="LiveId" clId="{A80063DE-6DD3-41AA-B5B8-860D6B8522CE}" dt="2025-12-04T19:46:10.413" v="511" actId="255"/>
          <ac:spMkLst>
            <pc:docMk/>
            <pc:sldMk cId="3972054752" sldId="263"/>
            <ac:spMk id="3" creationId="{5050EEB6-390D-63C6-865A-25DA88A76032}"/>
          </ac:spMkLst>
        </pc:spChg>
      </pc:sldChg>
      <pc:sldChg chg="modSp mod">
        <pc:chgData name="Pallavi Raju" userId="d1798d0ead0d486c" providerId="LiveId" clId="{A80063DE-6DD3-41AA-B5B8-860D6B8522CE}" dt="2025-12-04T19:47:25.975" v="529" actId="14100"/>
        <pc:sldMkLst>
          <pc:docMk/>
          <pc:sldMk cId="3987967786" sldId="264"/>
        </pc:sldMkLst>
        <pc:spChg chg="mod">
          <ac:chgData name="Pallavi Raju" userId="d1798d0ead0d486c" providerId="LiveId" clId="{A80063DE-6DD3-41AA-B5B8-860D6B8522CE}" dt="2025-12-04T19:47:25.975" v="529" actId="14100"/>
          <ac:spMkLst>
            <pc:docMk/>
            <pc:sldMk cId="3987967786" sldId="264"/>
            <ac:spMk id="3" creationId="{FC163F53-1635-1E43-79A4-D403737C8FF4}"/>
          </ac:spMkLst>
        </pc:spChg>
      </pc:sldChg>
      <pc:sldChg chg="modSp mod">
        <pc:chgData name="Pallavi Raju" userId="d1798d0ead0d486c" providerId="LiveId" clId="{A80063DE-6DD3-41AA-B5B8-860D6B8522CE}" dt="2025-12-04T19:49:29.868" v="620" actId="1076"/>
        <pc:sldMkLst>
          <pc:docMk/>
          <pc:sldMk cId="2177004484" sldId="265"/>
        </pc:sldMkLst>
        <pc:spChg chg="mod">
          <ac:chgData name="Pallavi Raju" userId="d1798d0ead0d486c" providerId="LiveId" clId="{A80063DE-6DD3-41AA-B5B8-860D6B8522CE}" dt="2025-12-04T19:49:29.868" v="620" actId="1076"/>
          <ac:spMkLst>
            <pc:docMk/>
            <pc:sldMk cId="2177004484" sldId="265"/>
            <ac:spMk id="3" creationId="{D80F6B33-A458-7DC0-9BCC-CE518BCC2E29}"/>
          </ac:spMkLst>
        </pc:spChg>
      </pc:sldChg>
      <pc:sldChg chg="modSp mod">
        <pc:chgData name="Pallavi Raju" userId="d1798d0ead0d486c" providerId="LiveId" clId="{A80063DE-6DD3-41AA-B5B8-860D6B8522CE}" dt="2025-12-04T19:50:30.271" v="644" actId="1076"/>
        <pc:sldMkLst>
          <pc:docMk/>
          <pc:sldMk cId="29920248" sldId="266"/>
        </pc:sldMkLst>
        <pc:spChg chg="mod">
          <ac:chgData name="Pallavi Raju" userId="d1798d0ead0d486c" providerId="LiveId" clId="{A80063DE-6DD3-41AA-B5B8-860D6B8522CE}" dt="2025-12-04T19:50:30.271" v="644" actId="1076"/>
          <ac:spMkLst>
            <pc:docMk/>
            <pc:sldMk cId="29920248" sldId="266"/>
            <ac:spMk id="3" creationId="{28BFBB46-04F8-E28E-17AD-E936E9363979}"/>
          </ac:spMkLst>
        </pc:spChg>
      </pc:sldChg>
      <pc:sldChg chg="modSp mod">
        <pc:chgData name="Pallavi Raju" userId="d1798d0ead0d486c" providerId="LiveId" clId="{A80063DE-6DD3-41AA-B5B8-860D6B8522CE}" dt="2025-12-04T19:51:46.753" v="719" actId="27636"/>
        <pc:sldMkLst>
          <pc:docMk/>
          <pc:sldMk cId="888046528" sldId="267"/>
        </pc:sldMkLst>
        <pc:spChg chg="mod">
          <ac:chgData name="Pallavi Raju" userId="d1798d0ead0d486c" providerId="LiveId" clId="{A80063DE-6DD3-41AA-B5B8-860D6B8522CE}" dt="2025-12-04T19:51:46.753" v="719" actId="27636"/>
          <ac:spMkLst>
            <pc:docMk/>
            <pc:sldMk cId="888046528" sldId="267"/>
            <ac:spMk id="3" creationId="{8970D4C1-40BB-0246-854E-3A9AD4C2FB85}"/>
          </ac:spMkLst>
        </pc:spChg>
      </pc:sldChg>
      <pc:sldChg chg="addSp modSp mod">
        <pc:chgData name="Pallavi Raju" userId="d1798d0ead0d486c" providerId="LiveId" clId="{A80063DE-6DD3-41AA-B5B8-860D6B8522CE}" dt="2025-12-04T19:54:00.723" v="804" actId="1076"/>
        <pc:sldMkLst>
          <pc:docMk/>
          <pc:sldMk cId="2069975952" sldId="268"/>
        </pc:sldMkLst>
        <pc:spChg chg="mod">
          <ac:chgData name="Pallavi Raju" userId="d1798d0ead0d486c" providerId="LiveId" clId="{A80063DE-6DD3-41AA-B5B8-860D6B8522CE}" dt="2025-12-04T19:54:00.723" v="804" actId="1076"/>
          <ac:spMkLst>
            <pc:docMk/>
            <pc:sldMk cId="2069975952" sldId="268"/>
            <ac:spMk id="3" creationId="{54E118DD-B545-CDD4-E52A-8964AAF1C061}"/>
          </ac:spMkLst>
        </pc:spChg>
        <pc:spChg chg="add">
          <ac:chgData name="Pallavi Raju" userId="d1798d0ead0d486c" providerId="LiveId" clId="{A80063DE-6DD3-41AA-B5B8-860D6B8522CE}" dt="2025-12-04T19:53:07.217" v="794"/>
          <ac:spMkLst>
            <pc:docMk/>
            <pc:sldMk cId="2069975952" sldId="268"/>
            <ac:spMk id="4" creationId="{8AA93250-9B87-EA48-959C-97B4636EA44F}"/>
          </ac:spMkLst>
        </pc:spChg>
      </pc:sldChg>
      <pc:sldChg chg="modSp mod">
        <pc:chgData name="Pallavi Raju" userId="d1798d0ead0d486c" providerId="LiveId" clId="{A80063DE-6DD3-41AA-B5B8-860D6B8522CE}" dt="2025-12-04T19:57:48.687" v="845" actId="1076"/>
        <pc:sldMkLst>
          <pc:docMk/>
          <pc:sldMk cId="2678879239" sldId="269"/>
        </pc:sldMkLst>
        <pc:spChg chg="mod">
          <ac:chgData name="Pallavi Raju" userId="d1798d0ead0d486c" providerId="LiveId" clId="{A80063DE-6DD3-41AA-B5B8-860D6B8522CE}" dt="2025-12-04T19:57:48.687" v="845" actId="1076"/>
          <ac:spMkLst>
            <pc:docMk/>
            <pc:sldMk cId="2678879239" sldId="269"/>
            <ac:spMk id="3" creationId="{5DC4A5F2-64AD-E6E6-33C7-F22C3CFE8780}"/>
          </ac:spMkLst>
        </pc:spChg>
      </pc:sldChg>
      <pc:sldChg chg="modSp mod">
        <pc:chgData name="Pallavi Raju" userId="d1798d0ead0d486c" providerId="LiveId" clId="{A80063DE-6DD3-41AA-B5B8-860D6B8522CE}" dt="2025-12-04T19:59:34.369" v="882" actId="1076"/>
        <pc:sldMkLst>
          <pc:docMk/>
          <pc:sldMk cId="2543133524" sldId="270"/>
        </pc:sldMkLst>
        <pc:spChg chg="mod">
          <ac:chgData name="Pallavi Raju" userId="d1798d0ead0d486c" providerId="LiveId" clId="{A80063DE-6DD3-41AA-B5B8-860D6B8522CE}" dt="2025-12-04T19:59:34.369" v="882" actId="1076"/>
          <ac:spMkLst>
            <pc:docMk/>
            <pc:sldMk cId="2543133524" sldId="270"/>
            <ac:spMk id="3" creationId="{2B25F789-8301-B447-BF90-2D352095F41C}"/>
          </ac:spMkLst>
        </pc:spChg>
      </pc:sldChg>
      <pc:sldChg chg="modSp mod">
        <pc:chgData name="Pallavi Raju" userId="d1798d0ead0d486c" providerId="LiveId" clId="{A80063DE-6DD3-41AA-B5B8-860D6B8522CE}" dt="2025-12-04T20:00:48.229" v="915" actId="1076"/>
        <pc:sldMkLst>
          <pc:docMk/>
          <pc:sldMk cId="3888489578" sldId="271"/>
        </pc:sldMkLst>
        <pc:spChg chg="mod">
          <ac:chgData name="Pallavi Raju" userId="d1798d0ead0d486c" providerId="LiveId" clId="{A80063DE-6DD3-41AA-B5B8-860D6B8522CE}" dt="2025-12-04T20:00:48.229" v="915" actId="1076"/>
          <ac:spMkLst>
            <pc:docMk/>
            <pc:sldMk cId="3888489578" sldId="271"/>
            <ac:spMk id="3" creationId="{7EEE2C0F-4D1B-36C9-0C1C-320CFCFE35B3}"/>
          </ac:spMkLst>
        </pc:spChg>
      </pc:sldChg>
      <pc:sldChg chg="modSp mod">
        <pc:chgData name="Pallavi Raju" userId="d1798d0ead0d486c" providerId="LiveId" clId="{A80063DE-6DD3-41AA-B5B8-860D6B8522CE}" dt="2025-12-04T20:05:13.338" v="992" actId="14100"/>
        <pc:sldMkLst>
          <pc:docMk/>
          <pc:sldMk cId="2457388396" sldId="272"/>
        </pc:sldMkLst>
        <pc:spChg chg="mod">
          <ac:chgData name="Pallavi Raju" userId="d1798d0ead0d486c" providerId="LiveId" clId="{A80063DE-6DD3-41AA-B5B8-860D6B8522CE}" dt="2025-12-04T20:05:13.338" v="992" actId="14100"/>
          <ac:spMkLst>
            <pc:docMk/>
            <pc:sldMk cId="2457388396" sldId="272"/>
            <ac:spMk id="3" creationId="{FF19E494-76EB-E046-30B5-22E050781CB9}"/>
          </ac:spMkLst>
        </pc:spChg>
      </pc:sldChg>
      <pc:sldChg chg="modSp mod">
        <pc:chgData name="Pallavi Raju" userId="d1798d0ead0d486c" providerId="LiveId" clId="{A80063DE-6DD3-41AA-B5B8-860D6B8522CE}" dt="2025-12-04T20:06:59.117" v="1038" actId="27636"/>
        <pc:sldMkLst>
          <pc:docMk/>
          <pc:sldMk cId="3066541790" sldId="273"/>
        </pc:sldMkLst>
        <pc:spChg chg="mod">
          <ac:chgData name="Pallavi Raju" userId="d1798d0ead0d486c" providerId="LiveId" clId="{A80063DE-6DD3-41AA-B5B8-860D6B8522CE}" dt="2025-12-04T20:06:59.117" v="1038" actId="27636"/>
          <ac:spMkLst>
            <pc:docMk/>
            <pc:sldMk cId="3066541790" sldId="273"/>
            <ac:spMk id="3" creationId="{48483321-8A32-67CA-418A-3AF357F1D01C}"/>
          </ac:spMkLst>
        </pc:spChg>
      </pc:sldChg>
      <pc:sldChg chg="modSp mod">
        <pc:chgData name="Pallavi Raju" userId="d1798d0ead0d486c" providerId="LiveId" clId="{A80063DE-6DD3-41AA-B5B8-860D6B8522CE}" dt="2025-12-04T20:07:08.185" v="1039" actId="5793"/>
        <pc:sldMkLst>
          <pc:docMk/>
          <pc:sldMk cId="2922788388" sldId="274"/>
        </pc:sldMkLst>
        <pc:spChg chg="mod">
          <ac:chgData name="Pallavi Raju" userId="d1798d0ead0d486c" providerId="LiveId" clId="{A80063DE-6DD3-41AA-B5B8-860D6B8522CE}" dt="2025-12-04T20:07:08.185" v="1039" actId="5793"/>
          <ac:spMkLst>
            <pc:docMk/>
            <pc:sldMk cId="2922788388" sldId="274"/>
            <ac:spMk id="3" creationId="{224089D4-BE82-0D0D-338A-B077C5DA2D5F}"/>
          </ac:spMkLst>
        </pc:spChg>
      </pc:sldChg>
      <pc:sldChg chg="modSp mod">
        <pc:chgData name="Pallavi Raju" userId="d1798d0ead0d486c" providerId="LiveId" clId="{A80063DE-6DD3-41AA-B5B8-860D6B8522CE}" dt="2025-12-05T04:00:51.006" v="1093" actId="27636"/>
        <pc:sldMkLst>
          <pc:docMk/>
          <pc:sldMk cId="3301187306" sldId="291"/>
        </pc:sldMkLst>
        <pc:spChg chg="mod">
          <ac:chgData name="Pallavi Raju" userId="d1798d0ead0d486c" providerId="LiveId" clId="{A80063DE-6DD3-41AA-B5B8-860D6B8522CE}" dt="2025-12-05T04:00:51.006" v="1093" actId="27636"/>
          <ac:spMkLst>
            <pc:docMk/>
            <pc:sldMk cId="3301187306" sldId="291"/>
            <ac:spMk id="3" creationId="{DE73F88C-CD97-27AA-17D0-C2A8D73D2416}"/>
          </ac:spMkLst>
        </pc:spChg>
      </pc:sldChg>
      <pc:sldChg chg="addSp modSp mod">
        <pc:chgData name="Pallavi Raju" userId="d1798d0ead0d486c" providerId="LiveId" clId="{A80063DE-6DD3-41AA-B5B8-860D6B8522CE}" dt="2025-12-05T04:03:05.588" v="1177" actId="1076"/>
        <pc:sldMkLst>
          <pc:docMk/>
          <pc:sldMk cId="246434217" sldId="292"/>
        </pc:sldMkLst>
        <pc:spChg chg="add">
          <ac:chgData name="Pallavi Raju" userId="d1798d0ead0d486c" providerId="LiveId" clId="{A80063DE-6DD3-41AA-B5B8-860D6B8522CE}" dt="2025-12-05T04:01:42.624" v="1148"/>
          <ac:spMkLst>
            <pc:docMk/>
            <pc:sldMk cId="246434217" sldId="292"/>
            <ac:spMk id="2" creationId="{9F706011-F6BA-0A82-810A-DE85C707007E}"/>
          </ac:spMkLst>
        </pc:spChg>
        <pc:spChg chg="mod">
          <ac:chgData name="Pallavi Raju" userId="d1798d0ead0d486c" providerId="LiveId" clId="{A80063DE-6DD3-41AA-B5B8-860D6B8522CE}" dt="2025-12-05T04:03:05.588" v="1177" actId="1076"/>
          <ac:spMkLst>
            <pc:docMk/>
            <pc:sldMk cId="246434217" sldId="292"/>
            <ac:spMk id="3" creationId="{3F71F59E-71D7-1C83-6C00-774BE1BF0BFE}"/>
          </ac:spMkLst>
        </pc:spChg>
        <pc:spChg chg="add">
          <ac:chgData name="Pallavi Raju" userId="d1798d0ead0d486c" providerId="LiveId" clId="{A80063DE-6DD3-41AA-B5B8-860D6B8522CE}" dt="2025-12-05T04:02:01.069" v="1150"/>
          <ac:spMkLst>
            <pc:docMk/>
            <pc:sldMk cId="246434217" sldId="292"/>
            <ac:spMk id="4" creationId="{DEC89DE9-0DFD-620F-3210-5F4364488787}"/>
          </ac:spMkLst>
        </pc:spChg>
      </pc:sldChg>
      <pc:sldChg chg="addSp modSp mod">
        <pc:chgData name="Pallavi Raju" userId="d1798d0ead0d486c" providerId="LiveId" clId="{A80063DE-6DD3-41AA-B5B8-860D6B8522CE}" dt="2025-12-05T04:06:36.759" v="1234" actId="14100"/>
        <pc:sldMkLst>
          <pc:docMk/>
          <pc:sldMk cId="4289626824" sldId="293"/>
        </pc:sldMkLst>
        <pc:spChg chg="mod">
          <ac:chgData name="Pallavi Raju" userId="d1798d0ead0d486c" providerId="LiveId" clId="{A80063DE-6DD3-41AA-B5B8-860D6B8522CE}" dt="2025-12-05T04:03:48.778" v="1226" actId="255"/>
          <ac:spMkLst>
            <pc:docMk/>
            <pc:sldMk cId="4289626824" sldId="293"/>
            <ac:spMk id="3" creationId="{3EB6C0AE-0A51-91E4-D667-F78AE11B2DE0}"/>
          </ac:spMkLst>
        </pc:spChg>
        <pc:picChg chg="add mod">
          <ac:chgData name="Pallavi Raju" userId="d1798d0ead0d486c" providerId="LiveId" clId="{A80063DE-6DD3-41AA-B5B8-860D6B8522CE}" dt="2025-12-05T04:06:36.759" v="1234" actId="14100"/>
          <ac:picMkLst>
            <pc:docMk/>
            <pc:sldMk cId="4289626824" sldId="293"/>
            <ac:picMk id="4" creationId="{26E6ED91-98F7-0F31-84AA-AB6C735BA8A5}"/>
          </ac:picMkLst>
        </pc:picChg>
      </pc:sldChg>
      <pc:sldChg chg="modSp mod">
        <pc:chgData name="Pallavi Raju" userId="d1798d0ead0d486c" providerId="LiveId" clId="{A80063DE-6DD3-41AA-B5B8-860D6B8522CE}" dt="2025-12-05T04:12:51.796" v="1283" actId="1076"/>
        <pc:sldMkLst>
          <pc:docMk/>
          <pc:sldMk cId="680102887" sldId="294"/>
        </pc:sldMkLst>
        <pc:spChg chg="mod">
          <ac:chgData name="Pallavi Raju" userId="d1798d0ead0d486c" providerId="LiveId" clId="{A80063DE-6DD3-41AA-B5B8-860D6B8522CE}" dt="2025-12-05T04:12:51.796" v="1283" actId="1076"/>
          <ac:spMkLst>
            <pc:docMk/>
            <pc:sldMk cId="680102887" sldId="294"/>
            <ac:spMk id="3" creationId="{1A9D2021-A830-407A-4704-D4573F346088}"/>
          </ac:spMkLst>
        </pc:spChg>
      </pc:sldChg>
      <pc:sldChg chg="addSp delSp modSp del mod">
        <pc:chgData name="Pallavi Raju" userId="d1798d0ead0d486c" providerId="LiveId" clId="{A80063DE-6DD3-41AA-B5B8-860D6B8522CE}" dt="2025-12-05T04:14:59.505" v="1328" actId="2696"/>
        <pc:sldMkLst>
          <pc:docMk/>
          <pc:sldMk cId="1815962064" sldId="295"/>
        </pc:sldMkLst>
        <pc:spChg chg="del mod">
          <ac:chgData name="Pallavi Raju" userId="d1798d0ead0d486c" providerId="LiveId" clId="{A80063DE-6DD3-41AA-B5B8-860D6B8522CE}" dt="2025-12-05T04:08:05.433" v="1239" actId="931"/>
          <ac:spMkLst>
            <pc:docMk/>
            <pc:sldMk cId="1815962064" sldId="295"/>
            <ac:spMk id="3" creationId="{E522471B-2C73-24BC-3988-51A052CC7258}"/>
          </ac:spMkLst>
        </pc:spChg>
        <pc:spChg chg="add mod">
          <ac:chgData name="Pallavi Raju" userId="d1798d0ead0d486c" providerId="LiveId" clId="{A80063DE-6DD3-41AA-B5B8-860D6B8522CE}" dt="2025-12-05T04:08:45.849" v="1253" actId="478"/>
          <ac:spMkLst>
            <pc:docMk/>
            <pc:sldMk cId="1815962064" sldId="295"/>
            <ac:spMk id="6" creationId="{F31B490B-0B53-3019-8FCA-BAFD95EC0999}"/>
          </ac:spMkLst>
        </pc:spChg>
        <pc:picChg chg="add del mod modCrop">
          <ac:chgData name="Pallavi Raju" userId="d1798d0ead0d486c" providerId="LiveId" clId="{A80063DE-6DD3-41AA-B5B8-860D6B8522CE}" dt="2025-12-05T04:08:45.849" v="1253" actId="478"/>
          <ac:picMkLst>
            <pc:docMk/>
            <pc:sldMk cId="1815962064" sldId="295"/>
            <ac:picMk id="4" creationId="{08E3275F-C969-D25A-10D3-75A2BDC74325}"/>
          </ac:picMkLst>
        </pc:picChg>
      </pc:sldChg>
      <pc:sldChg chg="delSp modSp new mod">
        <pc:chgData name="Pallavi Raju" userId="d1798d0ead0d486c" providerId="LiveId" clId="{A80063DE-6DD3-41AA-B5B8-860D6B8522CE}" dt="2025-12-05T04:13:45.951" v="1310" actId="255"/>
        <pc:sldMkLst>
          <pc:docMk/>
          <pc:sldMk cId="3712829695" sldId="296"/>
        </pc:sldMkLst>
        <pc:spChg chg="del">
          <ac:chgData name="Pallavi Raju" userId="d1798d0ead0d486c" providerId="LiveId" clId="{A80063DE-6DD3-41AA-B5B8-860D6B8522CE}" dt="2025-12-05T04:12:55.165" v="1285" actId="478"/>
          <ac:spMkLst>
            <pc:docMk/>
            <pc:sldMk cId="3712829695" sldId="296"/>
            <ac:spMk id="2" creationId="{C1C48B37-3C6A-DC27-F539-4DD6FB8059C3}"/>
          </ac:spMkLst>
        </pc:spChg>
        <pc:spChg chg="mod">
          <ac:chgData name="Pallavi Raju" userId="d1798d0ead0d486c" providerId="LiveId" clId="{A80063DE-6DD3-41AA-B5B8-860D6B8522CE}" dt="2025-12-05T04:13:45.951" v="1310" actId="255"/>
          <ac:spMkLst>
            <pc:docMk/>
            <pc:sldMk cId="3712829695" sldId="296"/>
            <ac:spMk id="3" creationId="{1EBCE66E-C60B-9A37-A74B-9391372987FC}"/>
          </ac:spMkLst>
        </pc:spChg>
      </pc:sldChg>
      <pc:sldChg chg="delSp modSp new mod">
        <pc:chgData name="Pallavi Raju" userId="d1798d0ead0d486c" providerId="LiveId" clId="{A80063DE-6DD3-41AA-B5B8-860D6B8522CE}" dt="2025-12-05T04:14:50.524" v="1327" actId="255"/>
        <pc:sldMkLst>
          <pc:docMk/>
          <pc:sldMk cId="3657233594" sldId="297"/>
        </pc:sldMkLst>
        <pc:spChg chg="del">
          <ac:chgData name="Pallavi Raju" userId="d1798d0ead0d486c" providerId="LiveId" clId="{A80063DE-6DD3-41AA-B5B8-860D6B8522CE}" dt="2025-12-05T04:13:50.570" v="1312" actId="478"/>
          <ac:spMkLst>
            <pc:docMk/>
            <pc:sldMk cId="3657233594" sldId="297"/>
            <ac:spMk id="2" creationId="{9A9DFF3C-362F-B2B9-6554-6DCD4602388F}"/>
          </ac:spMkLst>
        </pc:spChg>
        <pc:spChg chg="mod">
          <ac:chgData name="Pallavi Raju" userId="d1798d0ead0d486c" providerId="LiveId" clId="{A80063DE-6DD3-41AA-B5B8-860D6B8522CE}" dt="2025-12-05T04:14:50.524" v="1327" actId="255"/>
          <ac:spMkLst>
            <pc:docMk/>
            <pc:sldMk cId="3657233594" sldId="297"/>
            <ac:spMk id="3" creationId="{6CC97867-D796-935F-B082-02C9CCD4F05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2CB29-4959-E2B8-204C-1DA67D1BE4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067156C-0D26-EC7D-CE5E-F346292BFB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28FB1D9-D43E-00AF-2194-6C9986FFD525}"/>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5" name="Footer Placeholder 4">
            <a:extLst>
              <a:ext uri="{FF2B5EF4-FFF2-40B4-BE49-F238E27FC236}">
                <a16:creationId xmlns:a16="http://schemas.microsoft.com/office/drawing/2014/main" id="{E62105A2-A842-6348-E377-65C784FC2E1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24FD944-ADA4-F553-5759-E3C59CBFB4C3}"/>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1288987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193F1-6DE5-C3A3-5C73-A840F4346B8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1BBEB07-D35F-EE30-2FE8-E7FA26F8C2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9276CE5-16E2-A603-E93B-B08DB0CF61A7}"/>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5" name="Footer Placeholder 4">
            <a:extLst>
              <a:ext uri="{FF2B5EF4-FFF2-40B4-BE49-F238E27FC236}">
                <a16:creationId xmlns:a16="http://schemas.microsoft.com/office/drawing/2014/main" id="{84D39D60-8C87-B514-D744-D674EC67B38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06FA190-A58A-C8FE-90F8-97A09DDCCBA7}"/>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3656083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675681-B072-EFDF-E335-F2358B9302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9AA9A7A-E246-9DFB-198D-EE26C5006D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741381F-EACC-4D74-515C-7B257120A1AE}"/>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5" name="Footer Placeholder 4">
            <a:extLst>
              <a:ext uri="{FF2B5EF4-FFF2-40B4-BE49-F238E27FC236}">
                <a16:creationId xmlns:a16="http://schemas.microsoft.com/office/drawing/2014/main" id="{5BB2718E-FB00-6185-CD74-59631B909C7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D2B3D6C-8C69-5450-B66D-062A0CF00782}"/>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15354954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77FD5-DF61-D6B4-DF20-39C8864F2A2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51D9FB2-E87F-29DB-4ECA-8C9492F43E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8121DC1-66B1-BCE4-BC45-445F8CBCB54B}"/>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5" name="Footer Placeholder 4">
            <a:extLst>
              <a:ext uri="{FF2B5EF4-FFF2-40B4-BE49-F238E27FC236}">
                <a16:creationId xmlns:a16="http://schemas.microsoft.com/office/drawing/2014/main" id="{D09EAACF-E5E1-1D46-61AD-C7DBF7A9FFA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81C23D7-D3E3-6BE2-6EA1-7C072CA9412D}"/>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1071272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D9378-4B2F-541D-66C5-ECEFE06E73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149E7B7-672B-0459-DCAD-066AE57906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85911A-23D4-7B0D-C549-E90A0E9CC3F5}"/>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5" name="Footer Placeholder 4">
            <a:extLst>
              <a:ext uri="{FF2B5EF4-FFF2-40B4-BE49-F238E27FC236}">
                <a16:creationId xmlns:a16="http://schemas.microsoft.com/office/drawing/2014/main" id="{54E93E31-2EF3-BB7A-1772-396ECE553FB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CD4A345-22F5-9A3C-C020-0B782DA1BF4A}"/>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2395191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3FA14-21D7-48C3-AB19-9C5A783C483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00E984B-4B1C-00E2-D2E6-E59786328DE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2B46C618-DE63-805A-5324-C5E68FBAF19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1A2BD15-1E5A-E85C-B2C7-A03CD4CB0F10}"/>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6" name="Footer Placeholder 5">
            <a:extLst>
              <a:ext uri="{FF2B5EF4-FFF2-40B4-BE49-F238E27FC236}">
                <a16:creationId xmlns:a16="http://schemas.microsoft.com/office/drawing/2014/main" id="{05811623-28DF-CA13-CC5F-AD863FCB087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E2D34AE-E1FC-EFDE-A0C1-7DCDCECAC573}"/>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270866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B5309-A24B-F5CD-209F-21A86126B096}"/>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FCBE544-AA7D-1B16-3A90-7A40869536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9A99AD8-F427-C0F1-D981-0ADC085E63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EE8B446-C07B-3724-32D6-DC6981F070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55AC54-BBF6-8E5F-E947-F17E294917B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153D844-CE96-4CA0-D128-486F18CFACF4}"/>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8" name="Footer Placeholder 7">
            <a:extLst>
              <a:ext uri="{FF2B5EF4-FFF2-40B4-BE49-F238E27FC236}">
                <a16:creationId xmlns:a16="http://schemas.microsoft.com/office/drawing/2014/main" id="{AECB29B1-B4C6-F666-148E-E11B9EDBAB5B}"/>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C126290-D4E8-D578-A50B-D15CF9DF0137}"/>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762392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B5E4A-8441-1123-E34A-D19D6A48FC06}"/>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D3480DC-C8E9-FBDC-B28C-AC9521AE6F7B}"/>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4" name="Footer Placeholder 3">
            <a:extLst>
              <a:ext uri="{FF2B5EF4-FFF2-40B4-BE49-F238E27FC236}">
                <a16:creationId xmlns:a16="http://schemas.microsoft.com/office/drawing/2014/main" id="{D6A931BD-B7D7-420F-EEEC-E7678602EEC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B3D56EB-CADC-D0CD-7533-4719F4331F1B}"/>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4257812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25AD89-93DC-323F-FFCB-540FF223B639}"/>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3" name="Footer Placeholder 2">
            <a:extLst>
              <a:ext uri="{FF2B5EF4-FFF2-40B4-BE49-F238E27FC236}">
                <a16:creationId xmlns:a16="http://schemas.microsoft.com/office/drawing/2014/main" id="{F67B701B-6BDA-09B9-875F-9B71BD6019C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C81D3E9-87B4-CC9E-4CC6-86B395F67D5B}"/>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1200172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ECAC5-3C0F-D7DB-FD44-05DF6C6805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D2660C86-5E2F-1C29-5CC8-55BC2277E4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841AFDF-F7AC-FB66-7833-84D127A6DB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209315-7A18-53B3-6EDE-487229867D48}"/>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6" name="Footer Placeholder 5">
            <a:extLst>
              <a:ext uri="{FF2B5EF4-FFF2-40B4-BE49-F238E27FC236}">
                <a16:creationId xmlns:a16="http://schemas.microsoft.com/office/drawing/2014/main" id="{393995D4-5563-E48E-CDC4-236D2BF9927E}"/>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931A20E-1E4A-EB5D-F296-099280DC024F}"/>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2880285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71E90-34CE-6CCE-D36B-830157A376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CE53F3EA-EEEC-09C0-EDA2-5CC0145FA2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2772D4FA-F2E8-1027-4C39-0C42E66FB2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E236B3-3C60-1799-39C5-05934CB12BC2}"/>
              </a:ext>
            </a:extLst>
          </p:cNvPr>
          <p:cNvSpPr>
            <a:spLocks noGrp="1"/>
          </p:cNvSpPr>
          <p:nvPr>
            <p:ph type="dt" sz="half" idx="10"/>
          </p:nvPr>
        </p:nvSpPr>
        <p:spPr/>
        <p:txBody>
          <a:bodyPr/>
          <a:lstStyle/>
          <a:p>
            <a:fld id="{EC51D37A-0B3D-490D-8C2D-327EF0C5B6EB}" type="datetimeFigureOut">
              <a:rPr lang="en-IN" smtClean="0"/>
              <a:t>05-12-2025</a:t>
            </a:fld>
            <a:endParaRPr lang="en-IN"/>
          </a:p>
        </p:txBody>
      </p:sp>
      <p:sp>
        <p:nvSpPr>
          <p:cNvPr id="6" name="Footer Placeholder 5">
            <a:extLst>
              <a:ext uri="{FF2B5EF4-FFF2-40B4-BE49-F238E27FC236}">
                <a16:creationId xmlns:a16="http://schemas.microsoft.com/office/drawing/2014/main" id="{7476DA25-EE3E-0FFC-4880-F2AA7A5AEC29}"/>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2C89AF8-61A1-9A9F-E866-0863D523CD90}"/>
              </a:ext>
            </a:extLst>
          </p:cNvPr>
          <p:cNvSpPr>
            <a:spLocks noGrp="1"/>
          </p:cNvSpPr>
          <p:nvPr>
            <p:ph type="sldNum" sz="quarter" idx="12"/>
          </p:nvPr>
        </p:nvSpPr>
        <p:spPr/>
        <p:txBody>
          <a:bodyPr/>
          <a:lstStyle/>
          <a:p>
            <a:fld id="{7F5BADE1-5C64-47D7-9964-D0751CE7E4BF}" type="slidenum">
              <a:rPr lang="en-IN" smtClean="0"/>
              <a:t>‹#›</a:t>
            </a:fld>
            <a:endParaRPr lang="en-IN"/>
          </a:p>
        </p:txBody>
      </p:sp>
    </p:spTree>
    <p:extLst>
      <p:ext uri="{BB962C8B-B14F-4D97-AF65-F5344CB8AC3E}">
        <p14:creationId xmlns:p14="http://schemas.microsoft.com/office/powerpoint/2010/main" val="733070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10D63F-8937-B58C-CC73-766C60F8E0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F7CEBE0-5CE5-F8C7-16B0-A786E99A9C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3F46608-C08F-9167-F9BF-76C277D828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51D37A-0B3D-490D-8C2D-327EF0C5B6EB}" type="datetimeFigureOut">
              <a:rPr lang="en-IN" smtClean="0"/>
              <a:t>05-12-2025</a:t>
            </a:fld>
            <a:endParaRPr lang="en-IN"/>
          </a:p>
        </p:txBody>
      </p:sp>
      <p:sp>
        <p:nvSpPr>
          <p:cNvPr id="5" name="Footer Placeholder 4">
            <a:extLst>
              <a:ext uri="{FF2B5EF4-FFF2-40B4-BE49-F238E27FC236}">
                <a16:creationId xmlns:a16="http://schemas.microsoft.com/office/drawing/2014/main" id="{9843DEF3-370C-81D5-A9F5-1FBF46C1E9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0A0D5328-7172-8BB0-629F-BA42FD69BC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5BADE1-5C64-47D7-9964-D0751CE7E4BF}" type="slidenum">
              <a:rPr lang="en-IN" smtClean="0"/>
              <a:t>‹#›</a:t>
            </a:fld>
            <a:endParaRPr lang="en-IN"/>
          </a:p>
        </p:txBody>
      </p:sp>
      <p:pic>
        <p:nvPicPr>
          <p:cNvPr id="8" name="Picture 7">
            <a:extLst>
              <a:ext uri="{FF2B5EF4-FFF2-40B4-BE49-F238E27FC236}">
                <a16:creationId xmlns:a16="http://schemas.microsoft.com/office/drawing/2014/main" id="{A93245C9-5B18-365D-583F-40743CA9F3D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276350"/>
          </a:xfrm>
          <a:prstGeom prst="rect">
            <a:avLst/>
          </a:prstGeom>
        </p:spPr>
      </p:pic>
    </p:spTree>
    <p:extLst>
      <p:ext uri="{BB962C8B-B14F-4D97-AF65-F5344CB8AC3E}">
        <p14:creationId xmlns:p14="http://schemas.microsoft.com/office/powerpoint/2010/main" val="1170629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31DBC93-ADC4-C25B-407D-9C04375232CA}"/>
              </a:ext>
            </a:extLst>
          </p:cNvPr>
          <p:cNvSpPr>
            <a:spLocks noGrp="1"/>
          </p:cNvSpPr>
          <p:nvPr>
            <p:ph type="subTitle" idx="1"/>
          </p:nvPr>
        </p:nvSpPr>
        <p:spPr>
          <a:xfrm>
            <a:off x="1524000" y="1391920"/>
            <a:ext cx="9144000" cy="5171440"/>
          </a:xfrm>
        </p:spPr>
        <p:txBody>
          <a:bodyPr/>
          <a:lstStyle/>
          <a:p>
            <a:r>
              <a:rPr lang="en-US" b="1" dirty="0">
                <a:latin typeface="Times New Roman" panose="02020603050405020304" pitchFamily="18" charset="0"/>
                <a:cs typeface="Times New Roman" panose="02020603050405020304" pitchFamily="18" charset="0"/>
              </a:rPr>
              <a:t>MANAGERIAL</a:t>
            </a:r>
          </a:p>
          <a:p>
            <a:r>
              <a:rPr lang="en-US" b="1" dirty="0">
                <a:latin typeface="Times New Roman" panose="02020603050405020304" pitchFamily="18" charset="0"/>
                <a:cs typeface="Times New Roman" panose="02020603050405020304" pitchFamily="18" charset="0"/>
              </a:rPr>
              <a:t> COMMUNICATION</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SUBJECT CODE – MBA106</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MODULE-2 </a:t>
            </a:r>
          </a:p>
          <a:p>
            <a:r>
              <a:rPr lang="en-US" b="1" dirty="0">
                <a:latin typeface="Times New Roman" panose="02020603050405020304" pitchFamily="18" charset="0"/>
                <a:cs typeface="Times New Roman" panose="02020603050405020304" pitchFamily="18" charset="0"/>
              </a:rPr>
              <a:t>ORAL COMMUNICATION</a:t>
            </a:r>
          </a:p>
          <a:p>
            <a:pPr>
              <a:lnSpc>
                <a:spcPct val="100000"/>
              </a:lnSpc>
            </a:pPr>
            <a:endParaRPr lang="en-US" b="1"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endParaRPr lang="en-IN" dirty="0"/>
          </a:p>
        </p:txBody>
      </p:sp>
    </p:spTree>
    <p:extLst>
      <p:ext uri="{BB962C8B-B14F-4D97-AF65-F5344CB8AC3E}">
        <p14:creationId xmlns:p14="http://schemas.microsoft.com/office/powerpoint/2010/main" val="2340535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80F6B33-A458-7DC0-9BCC-CE518BCC2E29}"/>
              </a:ext>
            </a:extLst>
          </p:cNvPr>
          <p:cNvSpPr>
            <a:spLocks noGrp="1"/>
          </p:cNvSpPr>
          <p:nvPr>
            <p:ph idx="1"/>
          </p:nvPr>
        </p:nvSpPr>
        <p:spPr>
          <a:xfrm>
            <a:off x="868680" y="1767840"/>
            <a:ext cx="11018520" cy="4642803"/>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CONVERSATION CONTROL TECHNIQUES</a:t>
            </a:r>
          </a:p>
          <a:p>
            <a:pPr marL="0" indent="0">
              <a:buNone/>
            </a:pPr>
            <a:r>
              <a:rPr lang="en-US" sz="2200" dirty="0">
                <a:latin typeface="Times New Roman" panose="02020603050405020304" pitchFamily="18" charset="0"/>
                <a:cs typeface="Times New Roman" panose="02020603050405020304" pitchFamily="18" charset="0"/>
              </a:rPr>
              <a:t>Some important techniques for controlling a conversation are:</a:t>
            </a:r>
          </a:p>
          <a:p>
            <a:r>
              <a:rPr lang="en-US" sz="2200" b="1" dirty="0">
                <a:latin typeface="Times New Roman" panose="02020603050405020304" pitchFamily="18" charset="0"/>
                <a:cs typeface="Times New Roman" panose="02020603050405020304" pitchFamily="18" charset="0"/>
              </a:rPr>
              <a:t>Questioning: </a:t>
            </a:r>
            <a:r>
              <a:rPr lang="en-US" sz="2200" dirty="0">
                <a:latin typeface="Times New Roman" panose="02020603050405020304" pitchFamily="18" charset="0"/>
                <a:cs typeface="Times New Roman" panose="02020603050405020304" pitchFamily="18" charset="0"/>
              </a:rPr>
              <a:t>Using questions is the simplest way to start and guide a conversation. Open-ended questions encourage others to share their thoughts. The topics should be general and comfortable, avoiding sensitive or problem-related issues.</a:t>
            </a:r>
          </a:p>
          <a:p>
            <a:r>
              <a:rPr lang="en-US" sz="2200" b="1" dirty="0">
                <a:latin typeface="Times New Roman" panose="02020603050405020304" pitchFamily="18" charset="0"/>
                <a:cs typeface="Times New Roman" panose="02020603050405020304" pitchFamily="18" charset="0"/>
              </a:rPr>
              <a:t>Compliments: </a:t>
            </a:r>
            <a:r>
              <a:rPr lang="en-US" sz="2200" dirty="0">
                <a:latin typeface="Times New Roman" panose="02020603050405020304" pitchFamily="18" charset="0"/>
                <a:cs typeface="Times New Roman" panose="02020603050405020304" pitchFamily="18" charset="0"/>
              </a:rPr>
              <a:t>Praise and appreciation make people feel positive and cooperative. Compliments should be genuine, not excessive or fake, as overdoing it can sound flattering or offensive.</a:t>
            </a:r>
          </a:p>
          <a:p>
            <a:r>
              <a:rPr lang="en-US" sz="2200" b="1" dirty="0">
                <a:latin typeface="Times New Roman" panose="02020603050405020304" pitchFamily="18" charset="0"/>
                <a:cs typeface="Times New Roman" panose="02020603050405020304" pitchFamily="18" charset="0"/>
              </a:rPr>
              <a:t>Eye Contact: </a:t>
            </a:r>
            <a:r>
              <a:rPr lang="en-US" sz="2200" dirty="0">
                <a:latin typeface="Times New Roman" panose="02020603050405020304" pitchFamily="18" charset="0"/>
                <a:cs typeface="Times New Roman" panose="02020603050405020304" pitchFamily="18" charset="0"/>
              </a:rPr>
              <a:t>Maintaining steady eye contact shows honesty, confidence, and attentiveness. It also indicates dominance in the conversation when needed. Avoiding eye contact may signal discomfort or lack of confidence.</a:t>
            </a:r>
          </a:p>
          <a:p>
            <a:pPr marL="0" indent="0">
              <a:buNone/>
            </a:pPr>
            <a:endParaRPr lang="en-IN" dirty="0"/>
          </a:p>
        </p:txBody>
      </p:sp>
    </p:spTree>
    <p:extLst>
      <p:ext uri="{BB962C8B-B14F-4D97-AF65-F5344CB8AC3E}">
        <p14:creationId xmlns:p14="http://schemas.microsoft.com/office/powerpoint/2010/main" val="2177004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BFBB46-04F8-E28E-17AD-E936E9363979}"/>
              </a:ext>
            </a:extLst>
          </p:cNvPr>
          <p:cNvSpPr>
            <a:spLocks noGrp="1"/>
          </p:cNvSpPr>
          <p:nvPr>
            <p:ph idx="1"/>
          </p:nvPr>
        </p:nvSpPr>
        <p:spPr>
          <a:xfrm>
            <a:off x="960120" y="2008505"/>
            <a:ext cx="10515600" cy="4351338"/>
          </a:xfrm>
        </p:spPr>
        <p:txBody>
          <a:bodyPr>
            <a:normAutofit/>
          </a:bodyPr>
          <a:lstStyle/>
          <a:p>
            <a:r>
              <a:rPr lang="en-US" sz="2200" b="1" dirty="0">
                <a:latin typeface="Times New Roman" panose="02020603050405020304" pitchFamily="18" charset="0"/>
                <a:cs typeface="Times New Roman" panose="02020603050405020304" pitchFamily="18" charset="0"/>
              </a:rPr>
              <a:t>Pauses: </a:t>
            </a:r>
            <a:r>
              <a:rPr lang="en-US" sz="2200" dirty="0">
                <a:latin typeface="Times New Roman" panose="02020603050405020304" pitchFamily="18" charset="0"/>
                <a:cs typeface="Times New Roman" panose="02020603050405020304" pitchFamily="18" charset="0"/>
              </a:rPr>
              <a:t>Strategic pauses or moments of silence can control the flow of conversation. People tend to fill pauses, allowing the speaker to guide the discussion. Pauses can also help highlight important points and maintain attention.</a:t>
            </a:r>
          </a:p>
          <a:p>
            <a:r>
              <a:rPr lang="en-US" sz="2200" b="1" dirty="0">
                <a:latin typeface="Times New Roman" panose="02020603050405020304" pitchFamily="18" charset="0"/>
                <a:cs typeface="Times New Roman" panose="02020603050405020304" pitchFamily="18" charset="0"/>
              </a:rPr>
              <a:t>Reflection: </a:t>
            </a:r>
            <a:r>
              <a:rPr lang="en-US" sz="2200" dirty="0">
                <a:latin typeface="Times New Roman" panose="02020603050405020304" pitchFamily="18" charset="0"/>
                <a:cs typeface="Times New Roman" panose="02020603050405020304" pitchFamily="18" charset="0"/>
              </a:rPr>
              <a:t>Reflection involves listening carefully, understanding the hidden meaning, and responding thoughtfully. It shows the speaker that their feelings and ideas are taken seriously. Reflection requires using appropriate gestures, body language, and words to indicate genuine interest.</a:t>
            </a:r>
          </a:p>
          <a:p>
            <a:r>
              <a:rPr lang="en-US" sz="2200" b="1" dirty="0">
                <a:latin typeface="Times New Roman" panose="02020603050405020304" pitchFamily="18" charset="0"/>
                <a:cs typeface="Times New Roman" panose="02020603050405020304" pitchFamily="18" charset="0"/>
              </a:rPr>
              <a:t>Empathy: </a:t>
            </a:r>
            <a:r>
              <a:rPr lang="en-US" sz="2200" dirty="0">
                <a:latin typeface="Times New Roman" panose="02020603050405020304" pitchFamily="18" charset="0"/>
                <a:cs typeface="Times New Roman" panose="02020603050405020304" pitchFamily="18" charset="0"/>
              </a:rPr>
              <a:t>Empathy is the ability to see things from the other person’s perspective and understand their feelings, emotions, and needs. It builds trust and strengthens communication. Empathy can be natural or developed with practice.</a:t>
            </a:r>
          </a:p>
          <a:p>
            <a:endParaRPr lang="en-IN" dirty="0"/>
          </a:p>
        </p:txBody>
      </p:sp>
    </p:spTree>
    <p:extLst>
      <p:ext uri="{BB962C8B-B14F-4D97-AF65-F5344CB8AC3E}">
        <p14:creationId xmlns:p14="http://schemas.microsoft.com/office/powerpoint/2010/main" val="29920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70D4C1-40BB-0246-854E-3A9AD4C2FB85}"/>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IMPORTANCE OF CONVERSATION CONTROL</a:t>
            </a:r>
          </a:p>
          <a:p>
            <a:pPr marL="0" indent="0">
              <a:buNone/>
            </a:pPr>
            <a:r>
              <a:rPr lang="en-US" sz="2200" dirty="0">
                <a:latin typeface="Times New Roman" panose="02020603050405020304" pitchFamily="18" charset="0"/>
                <a:cs typeface="Times New Roman" panose="02020603050405020304" pitchFamily="18" charset="0"/>
              </a:rPr>
              <a:t>Conversation control is important because it:</a:t>
            </a:r>
          </a:p>
          <a:p>
            <a:r>
              <a:rPr lang="en-US" sz="2200" dirty="0">
                <a:latin typeface="Times New Roman" panose="02020603050405020304" pitchFamily="18" charset="0"/>
                <a:cs typeface="Times New Roman" panose="02020603050405020304" pitchFamily="18" charset="0"/>
              </a:rPr>
              <a:t>Develops confidence in handling opposition.</a:t>
            </a:r>
          </a:p>
          <a:p>
            <a:r>
              <a:rPr lang="en-US" sz="2200" dirty="0">
                <a:latin typeface="Times New Roman" panose="02020603050405020304" pitchFamily="18" charset="0"/>
                <a:cs typeface="Times New Roman" panose="02020603050405020304" pitchFamily="18" charset="0"/>
              </a:rPr>
              <a:t>Helps gather information quickly.</a:t>
            </a:r>
          </a:p>
          <a:p>
            <a:r>
              <a:rPr lang="en-US" sz="2200" dirty="0">
                <a:latin typeface="Times New Roman" panose="02020603050405020304" pitchFamily="18" charset="0"/>
                <a:cs typeface="Times New Roman" panose="02020603050405020304" pitchFamily="18" charset="0"/>
              </a:rPr>
              <a:t>Ensures persuasion during discussions or meetings.</a:t>
            </a:r>
          </a:p>
          <a:p>
            <a:r>
              <a:rPr lang="en-US" sz="2200" dirty="0">
                <a:latin typeface="Times New Roman" panose="02020603050405020304" pitchFamily="18" charset="0"/>
                <a:cs typeface="Times New Roman" panose="02020603050405020304" pitchFamily="18" charset="0"/>
              </a:rPr>
              <a:t>Guides the direction of the conversation effectively.</a:t>
            </a:r>
          </a:p>
          <a:p>
            <a:r>
              <a:rPr lang="en-US" sz="2200" dirty="0">
                <a:latin typeface="Times New Roman" panose="02020603050405020304" pitchFamily="18" charset="0"/>
                <a:cs typeface="Times New Roman" panose="02020603050405020304" pitchFamily="18" charset="0"/>
              </a:rPr>
              <a:t>Improves interviewing and appraisal skills.</a:t>
            </a:r>
          </a:p>
          <a:p>
            <a:r>
              <a:rPr lang="en-US" sz="2200" dirty="0">
                <a:latin typeface="Times New Roman" panose="02020603050405020304" pitchFamily="18" charset="0"/>
                <a:cs typeface="Times New Roman" panose="02020603050405020304" pitchFamily="18" charset="0"/>
              </a:rPr>
              <a:t>Develops social communication skills for personal and professional use.</a:t>
            </a:r>
          </a:p>
          <a:p>
            <a:pPr marL="0" indent="0">
              <a:buNone/>
            </a:pPr>
            <a:endParaRPr lang="en-IN" dirty="0"/>
          </a:p>
        </p:txBody>
      </p:sp>
    </p:spTree>
    <p:extLst>
      <p:ext uri="{BB962C8B-B14F-4D97-AF65-F5344CB8AC3E}">
        <p14:creationId xmlns:p14="http://schemas.microsoft.com/office/powerpoint/2010/main" val="888046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E118DD-B545-CDD4-E52A-8964AAF1C061}"/>
              </a:ext>
            </a:extLst>
          </p:cNvPr>
          <p:cNvSpPr>
            <a:spLocks noGrp="1"/>
          </p:cNvSpPr>
          <p:nvPr>
            <p:ph idx="1"/>
          </p:nvPr>
        </p:nvSpPr>
        <p:spPr>
          <a:xfrm>
            <a:off x="497840" y="1734185"/>
            <a:ext cx="1119632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REFLECTION &amp; EMPATHY: TWO SIDES OF EFFECTIVE ORAL COMMUNICATION</a:t>
            </a:r>
          </a:p>
          <a:p>
            <a:pPr marL="0" indent="0">
              <a:buNone/>
            </a:pPr>
            <a:r>
              <a:rPr lang="en-US" sz="2200" b="1" dirty="0">
                <a:latin typeface="Times New Roman" panose="02020603050405020304" pitchFamily="18" charset="0"/>
                <a:cs typeface="Times New Roman" panose="02020603050405020304" pitchFamily="18" charset="0"/>
              </a:rPr>
              <a:t>Reflection</a:t>
            </a:r>
            <a:r>
              <a:rPr lang="en-US" sz="2200" dirty="0">
                <a:latin typeface="Times New Roman" panose="02020603050405020304" pitchFamily="18" charset="0"/>
                <a:cs typeface="Times New Roman" panose="02020603050405020304" pitchFamily="18" charset="0"/>
              </a:rPr>
              <a:t> makes others feel heard and valued. By understanding the speaker’s feelings and reproducing them in your response, you show active listening and concern.</a:t>
            </a:r>
          </a:p>
          <a:p>
            <a:pPr marL="0" indent="0">
              <a:buNone/>
            </a:pPr>
            <a:r>
              <a:rPr lang="en-US" sz="2200" dirty="0">
                <a:latin typeface="Times New Roman" panose="02020603050405020304" pitchFamily="18" charset="0"/>
                <a:cs typeface="Times New Roman" panose="02020603050405020304" pitchFamily="18" charset="0"/>
              </a:rPr>
              <a:t>Example: If someone says, “I feel this </a:t>
            </a:r>
            <a:r>
              <a:rPr lang="en-US" sz="2200" dirty="0" err="1">
                <a:latin typeface="Times New Roman" panose="02020603050405020304" pitchFamily="18" charset="0"/>
                <a:cs typeface="Times New Roman" panose="02020603050405020304" pitchFamily="18" charset="0"/>
              </a:rPr>
              <a:t>organisation</a:t>
            </a:r>
            <a:r>
              <a:rPr lang="en-US" sz="2200" dirty="0">
                <a:latin typeface="Times New Roman" panose="02020603050405020304" pitchFamily="18" charset="0"/>
                <a:cs typeface="Times New Roman" panose="02020603050405020304" pitchFamily="18" charset="0"/>
              </a:rPr>
              <a:t> doesn’t value me anymore,” a reflective response could be, “Do you feel your contributions are not being acknowledged?” This encourages the speaker to express their thoughts further.</a:t>
            </a:r>
          </a:p>
          <a:p>
            <a:pPr marL="0" indent="0">
              <a:buNone/>
            </a:pPr>
            <a:r>
              <a:rPr lang="en-US" sz="2200" b="1" dirty="0">
                <a:latin typeface="Times New Roman" panose="02020603050405020304" pitchFamily="18" charset="0"/>
                <a:cs typeface="Times New Roman" panose="02020603050405020304" pitchFamily="18" charset="0"/>
              </a:rPr>
              <a:t>Empathy</a:t>
            </a:r>
            <a:r>
              <a:rPr lang="en-US" sz="2200" dirty="0">
                <a:latin typeface="Times New Roman" panose="02020603050405020304" pitchFamily="18" charset="0"/>
                <a:cs typeface="Times New Roman" panose="02020603050405020304" pitchFamily="18" charset="0"/>
              </a:rPr>
              <a:t> allows you to understand others’ viewpoints and feelings. It requires imagination and sensitivity, especially when interacting with people who have different perspectives. Empathy strengthens trust, cooperation, and effective communication.</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9975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C4A5F2-64AD-E6E6-33C7-F22C3CFE8780}"/>
              </a:ext>
            </a:extLst>
          </p:cNvPr>
          <p:cNvSpPr>
            <a:spLocks noGrp="1"/>
          </p:cNvSpPr>
          <p:nvPr>
            <p:ph idx="1"/>
          </p:nvPr>
        </p:nvSpPr>
        <p:spPr>
          <a:xfrm>
            <a:off x="838200" y="1645920"/>
            <a:ext cx="10515600" cy="4805363"/>
          </a:xfrm>
        </p:spPr>
        <p:txBody>
          <a:bodyPr>
            <a:normAutofit/>
          </a:bodyPr>
          <a:lstStyle/>
          <a:p>
            <a:pPr marL="0" indent="0">
              <a:buNone/>
            </a:pPr>
            <a:r>
              <a:rPr lang="en-IN" sz="2200" b="1" dirty="0">
                <a:latin typeface="Times New Roman" panose="02020603050405020304" pitchFamily="18" charset="0"/>
                <a:cs typeface="Times New Roman" panose="02020603050405020304" pitchFamily="18" charset="0"/>
              </a:rPr>
              <a:t>MODES OF ORAL COMMUNICATION</a:t>
            </a:r>
          </a:p>
          <a:p>
            <a:pPr marL="0" indent="0">
              <a:buNone/>
            </a:pPr>
            <a:r>
              <a:rPr lang="en-US" sz="2200" dirty="0">
                <a:latin typeface="Times New Roman" panose="02020603050405020304" pitchFamily="18" charset="0"/>
                <a:cs typeface="Times New Roman" panose="02020603050405020304" pitchFamily="18" charset="0"/>
              </a:rPr>
              <a:t>Oral communication refers to the exchange of information through spoken words. It can take place formally or informally within an organization. The main modes of oral communication are:</a:t>
            </a:r>
          </a:p>
          <a:p>
            <a:pPr marL="0" indent="0">
              <a:buNone/>
            </a:pPr>
            <a:r>
              <a:rPr lang="en-US" sz="2200" b="1" dirty="0">
                <a:latin typeface="Times New Roman" panose="02020603050405020304" pitchFamily="18" charset="0"/>
                <a:cs typeface="Times New Roman" panose="02020603050405020304" pitchFamily="18" charset="0"/>
              </a:rPr>
              <a:t>1. Face-to-Face Communication: </a:t>
            </a:r>
            <a:r>
              <a:rPr lang="en-US" sz="2200" dirty="0">
                <a:latin typeface="Times New Roman" panose="02020603050405020304" pitchFamily="18" charset="0"/>
                <a:cs typeface="Times New Roman" panose="02020603050405020304" pitchFamily="18" charset="0"/>
              </a:rPr>
              <a:t>This mode involves direct conversation between two or more people in the same place. It allows immediate feedback, better understanding and personal interaction. Examples include meetings, interviews, counseling and discussions.</a:t>
            </a:r>
          </a:p>
          <a:p>
            <a:pPr marL="0" indent="0">
              <a:buNone/>
            </a:pPr>
            <a:r>
              <a:rPr lang="en-US" sz="2200" b="1" dirty="0">
                <a:latin typeface="Times New Roman" panose="02020603050405020304" pitchFamily="18" charset="0"/>
                <a:cs typeface="Times New Roman" panose="02020603050405020304" pitchFamily="18" charset="0"/>
              </a:rPr>
              <a:t>2. Telephonic Communication: </a:t>
            </a:r>
            <a:r>
              <a:rPr lang="en-US" sz="2200" dirty="0">
                <a:latin typeface="Times New Roman" panose="02020603050405020304" pitchFamily="18" charset="0"/>
                <a:cs typeface="Times New Roman" panose="02020603050405020304" pitchFamily="18" charset="0"/>
              </a:rPr>
              <a:t>In this mode, communication takes place through telephone calls, audio calls or mobile communication. It is useful when two people are at different locations and need instant communication. It is fast, convenient and cost-effective, but lacks visual cues like body language.</a:t>
            </a:r>
          </a:p>
          <a:p>
            <a:pPr marL="514350" indent="-514350">
              <a:buAutoNum type="arabicPeriod"/>
            </a:pPr>
            <a:endParaRPr lang="en-US" dirty="0"/>
          </a:p>
          <a:p>
            <a:pPr marL="0" indent="0">
              <a:buNone/>
            </a:pPr>
            <a:endParaRPr lang="en-IN" dirty="0"/>
          </a:p>
        </p:txBody>
      </p:sp>
    </p:spTree>
    <p:extLst>
      <p:ext uri="{BB962C8B-B14F-4D97-AF65-F5344CB8AC3E}">
        <p14:creationId xmlns:p14="http://schemas.microsoft.com/office/powerpoint/2010/main" val="2678879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25F789-8301-B447-BF90-2D352095F41C}"/>
              </a:ext>
            </a:extLst>
          </p:cNvPr>
          <p:cNvSpPr>
            <a:spLocks noGrp="1"/>
          </p:cNvSpPr>
          <p:nvPr>
            <p:ph idx="1"/>
          </p:nvPr>
        </p:nvSpPr>
        <p:spPr>
          <a:xfrm>
            <a:off x="838200" y="2018665"/>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Video Conferencing: </a:t>
            </a:r>
            <a:r>
              <a:rPr lang="en-US" sz="2200" dirty="0">
                <a:latin typeface="Times New Roman" panose="02020603050405020304" pitchFamily="18" charset="0"/>
                <a:cs typeface="Times New Roman" panose="02020603050405020304" pitchFamily="18" charset="0"/>
              </a:rPr>
              <a:t>Video conferencing enables people to communicate using both audio and visual signals through a digital platform. It is used for virtual meetings, online classes, interviews and conferences. It saves travel time and cost, and enables collaboration with people across different locations.</a:t>
            </a:r>
          </a:p>
          <a:p>
            <a:pPr marL="0" indent="0">
              <a:buNone/>
            </a:pPr>
            <a:r>
              <a:rPr lang="en-US" sz="2200" b="1" dirty="0">
                <a:latin typeface="Times New Roman" panose="02020603050405020304" pitchFamily="18" charset="0"/>
                <a:cs typeface="Times New Roman" panose="02020603050405020304" pitchFamily="18" charset="0"/>
              </a:rPr>
              <a:t>4. Meetings and Conferences: </a:t>
            </a:r>
            <a:r>
              <a:rPr lang="en-US" sz="2200" dirty="0">
                <a:latin typeface="Times New Roman" panose="02020603050405020304" pitchFamily="18" charset="0"/>
                <a:cs typeface="Times New Roman" panose="02020603050405020304" pitchFamily="18" charset="0"/>
              </a:rPr>
              <a:t>These are formal gatherings where members of the organization come together to discuss issues, make decisions or review performance. Meetings may be informal or structured with agenda and minutes. Conferences involve larger groups and expert presentations.</a:t>
            </a:r>
          </a:p>
          <a:p>
            <a:pPr marL="0" indent="0">
              <a:buNone/>
            </a:pPr>
            <a:r>
              <a:rPr lang="en-US" sz="2200" b="1" dirty="0">
                <a:latin typeface="Times New Roman" panose="02020603050405020304" pitchFamily="18" charset="0"/>
                <a:cs typeface="Times New Roman" panose="02020603050405020304" pitchFamily="18" charset="0"/>
              </a:rPr>
              <a:t>5. Public Speaking / Presentations: </a:t>
            </a:r>
            <a:r>
              <a:rPr lang="en-US" sz="2200" dirty="0">
                <a:latin typeface="Times New Roman" panose="02020603050405020304" pitchFamily="18" charset="0"/>
                <a:cs typeface="Times New Roman" panose="02020603050405020304" pitchFamily="18" charset="0"/>
              </a:rPr>
              <a:t>In this mode, a speaker addresses a large group of listeners to inform, persuade or motivate. Examples include seminars, lectures and business presentations. It requires clear speech, confidence and good body language.</a:t>
            </a:r>
          </a:p>
          <a:p>
            <a:pPr marL="0" indent="0">
              <a:buNone/>
            </a:pPr>
            <a:endParaRPr lang="en-IN" dirty="0"/>
          </a:p>
        </p:txBody>
      </p:sp>
    </p:spTree>
    <p:extLst>
      <p:ext uri="{BB962C8B-B14F-4D97-AF65-F5344CB8AC3E}">
        <p14:creationId xmlns:p14="http://schemas.microsoft.com/office/powerpoint/2010/main" val="2543133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EE2C0F-4D1B-36C9-0C1C-320CFCFE35B3}"/>
              </a:ext>
            </a:extLst>
          </p:cNvPr>
          <p:cNvSpPr>
            <a:spLocks noGrp="1"/>
          </p:cNvSpPr>
          <p:nvPr>
            <p:ph idx="1"/>
          </p:nvPr>
        </p:nvSpPr>
        <p:spPr>
          <a:xfrm>
            <a:off x="838200" y="2110105"/>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6. Group Discussions: </a:t>
            </a:r>
            <a:r>
              <a:rPr lang="en-US" sz="2200" dirty="0">
                <a:latin typeface="Times New Roman" panose="02020603050405020304" pitchFamily="18" charset="0"/>
                <a:cs typeface="Times New Roman" panose="02020603050405020304" pitchFamily="18" charset="0"/>
              </a:rPr>
              <a:t>A group discussion involves exchange of ideas among a small group of people on a particular topic. It improves decision-making, teamwork and problem-solving. Members must listen actively and contribute logically.</a:t>
            </a:r>
          </a:p>
          <a:p>
            <a:pPr marL="0" indent="0">
              <a:buNone/>
            </a:pPr>
            <a:r>
              <a:rPr lang="en-US" sz="2200" b="1" dirty="0">
                <a:latin typeface="Times New Roman" panose="02020603050405020304" pitchFamily="18" charset="0"/>
                <a:cs typeface="Times New Roman" panose="02020603050405020304" pitchFamily="18" charset="0"/>
              </a:rPr>
              <a:t>7. Interviews: </a:t>
            </a:r>
            <a:r>
              <a:rPr lang="en-US" sz="2200" dirty="0">
                <a:latin typeface="Times New Roman" panose="02020603050405020304" pitchFamily="18" charset="0"/>
                <a:cs typeface="Times New Roman" panose="02020603050405020304" pitchFamily="18" charset="0"/>
              </a:rPr>
              <a:t>Interviews are one-to-one or panel conversations conducted to gather information, evaluate candidates or clarify issues. They are widely used in recruitment and performance appraisal. Interviews require preparation, clarity and proper questioning.</a:t>
            </a:r>
          </a:p>
          <a:p>
            <a:pPr marL="0" indent="0">
              <a:buNone/>
            </a:pPr>
            <a:r>
              <a:rPr lang="en-US" sz="2200" b="1" dirty="0">
                <a:latin typeface="Times New Roman" panose="02020603050405020304" pitchFamily="18" charset="0"/>
                <a:cs typeface="Times New Roman" panose="02020603050405020304" pitchFamily="18" charset="0"/>
              </a:rPr>
              <a:t>8. Speeches: </a:t>
            </a:r>
            <a:r>
              <a:rPr lang="en-US" sz="2200" dirty="0">
                <a:latin typeface="Times New Roman" panose="02020603050405020304" pitchFamily="18" charset="0"/>
                <a:cs typeface="Times New Roman" panose="02020603050405020304" pitchFamily="18" charset="0"/>
              </a:rPr>
              <a:t>A speech is a formal talk delivered to an audience for influencing opinions, creating awareness or inspiring people. It is commonly used in events, ceremonies and corporate functions.</a:t>
            </a:r>
          </a:p>
          <a:p>
            <a:pPr marL="0" indent="0">
              <a:buNone/>
            </a:pPr>
            <a:endParaRPr lang="en-IN" dirty="0"/>
          </a:p>
        </p:txBody>
      </p:sp>
    </p:spTree>
    <p:extLst>
      <p:ext uri="{BB962C8B-B14F-4D97-AF65-F5344CB8AC3E}">
        <p14:creationId xmlns:p14="http://schemas.microsoft.com/office/powerpoint/2010/main" val="38884895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19E494-76EB-E046-30B5-22E050781CB9}"/>
              </a:ext>
            </a:extLst>
          </p:cNvPr>
          <p:cNvSpPr>
            <a:spLocks noGrp="1"/>
          </p:cNvSpPr>
          <p:nvPr>
            <p:ph idx="1"/>
          </p:nvPr>
        </p:nvSpPr>
        <p:spPr>
          <a:xfrm>
            <a:off x="838200" y="1706880"/>
            <a:ext cx="10515600" cy="447008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EFFECTIVENESS OF ORAL COMMUNICATION</a:t>
            </a:r>
          </a:p>
          <a:p>
            <a:pPr marL="0" indent="0">
              <a:buNone/>
            </a:pPr>
            <a:r>
              <a:rPr lang="en-US" sz="2200" dirty="0">
                <a:latin typeface="Times New Roman" panose="02020603050405020304" pitchFamily="18" charset="0"/>
                <a:cs typeface="Times New Roman" panose="02020603050405020304" pitchFamily="18" charset="0"/>
              </a:rPr>
              <a:t>Oral communication is effective when the message is clearly understood by the receiver and produces the desired response. The effectiveness depends on several factors.</a:t>
            </a:r>
          </a:p>
          <a:p>
            <a:pPr marL="0" indent="0">
              <a:buNone/>
            </a:pPr>
            <a:r>
              <a:rPr lang="en-US" sz="2200" b="1" dirty="0">
                <a:latin typeface="Times New Roman" panose="02020603050405020304" pitchFamily="18" charset="0"/>
                <a:cs typeface="Times New Roman" panose="02020603050405020304" pitchFamily="18" charset="0"/>
              </a:rPr>
              <a:t>1. Clarity of Message: </a:t>
            </a:r>
            <a:r>
              <a:rPr lang="en-US" sz="2200" dirty="0">
                <a:latin typeface="Times New Roman" panose="02020603050405020304" pitchFamily="18" charset="0"/>
                <a:cs typeface="Times New Roman" panose="02020603050405020304" pitchFamily="18" charset="0"/>
              </a:rPr>
              <a:t>The communication must be simple, clear and well-structured. The speaker should avoid jargon, ambiguous words and long sentences. A clear message reduces confusion and increases understanding.</a:t>
            </a:r>
          </a:p>
          <a:p>
            <a:pPr marL="0" indent="0">
              <a:buNone/>
            </a:pPr>
            <a:r>
              <a:rPr lang="en-US" sz="2200" b="1" dirty="0">
                <a:latin typeface="Times New Roman" panose="02020603050405020304" pitchFamily="18" charset="0"/>
                <a:cs typeface="Times New Roman" panose="02020603050405020304" pitchFamily="18" charset="0"/>
              </a:rPr>
              <a:t>2. Tone and Language: </a:t>
            </a:r>
            <a:r>
              <a:rPr lang="en-US" sz="2200" dirty="0">
                <a:latin typeface="Times New Roman" panose="02020603050405020304" pitchFamily="18" charset="0"/>
                <a:cs typeface="Times New Roman" panose="02020603050405020304" pitchFamily="18" charset="0"/>
              </a:rPr>
              <a:t>The tone of voice and choice of words influence the interpretation of the message. A polite, respectful and confident tone makes communication meaningful. Language should match the listener’s background.</a:t>
            </a:r>
          </a:p>
          <a:p>
            <a:pPr marL="0" indent="0">
              <a:buNone/>
            </a:pPr>
            <a:r>
              <a:rPr lang="en-US" sz="2200" b="1" dirty="0">
                <a:latin typeface="Times New Roman" panose="02020603050405020304" pitchFamily="18" charset="0"/>
                <a:cs typeface="Times New Roman" panose="02020603050405020304" pitchFamily="18" charset="0"/>
              </a:rPr>
              <a:t>3. Body Language / Non-Verbal Cues: </a:t>
            </a:r>
            <a:r>
              <a:rPr lang="en-US" sz="2200" dirty="0">
                <a:latin typeface="Times New Roman" panose="02020603050405020304" pitchFamily="18" charset="0"/>
                <a:cs typeface="Times New Roman" panose="02020603050405020304" pitchFamily="18" charset="0"/>
              </a:rPr>
              <a:t>Effective oral communication requires supportive facial expressions, eye contact and gestures. Non-verbal cues help the listener understand emotions, attitudes and seriousness of the message.</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7388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483321-8A32-67CA-418A-3AF357F1D01C}"/>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4. Active Listening: </a:t>
            </a:r>
            <a:r>
              <a:rPr lang="en-US" sz="2200" dirty="0">
                <a:latin typeface="Times New Roman" panose="02020603050405020304" pitchFamily="18" charset="0"/>
                <a:cs typeface="Times New Roman" panose="02020603050405020304" pitchFamily="18" charset="0"/>
              </a:rPr>
              <a:t>Communication is effective when both parties listen actively. The listener must pay attention, ask questions and give feedback. Active listening avoids misunderstanding and encourages cooperation.</a:t>
            </a:r>
          </a:p>
          <a:p>
            <a:pPr marL="0" indent="0">
              <a:buNone/>
            </a:pPr>
            <a:r>
              <a:rPr lang="en-US" sz="2200" b="1" dirty="0">
                <a:latin typeface="Times New Roman" panose="02020603050405020304" pitchFamily="18" charset="0"/>
                <a:cs typeface="Times New Roman" panose="02020603050405020304" pitchFamily="18" charset="0"/>
              </a:rPr>
              <a:t>5. Immediate Feedback: </a:t>
            </a:r>
            <a:r>
              <a:rPr lang="en-US" sz="2200" dirty="0">
                <a:latin typeface="Times New Roman" panose="02020603050405020304" pitchFamily="18" charset="0"/>
                <a:cs typeface="Times New Roman" panose="02020603050405020304" pitchFamily="18" charset="0"/>
              </a:rPr>
              <a:t>Oral communication becomes effective due to instant feedback. The speaker can quickly check whether the message is understood and make corrections if required. It enhances accuracy and involvement.</a:t>
            </a:r>
          </a:p>
          <a:p>
            <a:pPr marL="0" indent="0">
              <a:buNone/>
            </a:pPr>
            <a:r>
              <a:rPr lang="en-US" sz="2200" b="1" dirty="0">
                <a:latin typeface="Times New Roman" panose="02020603050405020304" pitchFamily="18" charset="0"/>
                <a:cs typeface="Times New Roman" panose="02020603050405020304" pitchFamily="18" charset="0"/>
              </a:rPr>
              <a:t>6. Confidence and Fluency: </a:t>
            </a:r>
            <a:r>
              <a:rPr lang="en-US" sz="2200" dirty="0">
                <a:latin typeface="Times New Roman" panose="02020603050405020304" pitchFamily="18" charset="0"/>
                <a:cs typeface="Times New Roman" panose="02020603050405020304" pitchFamily="18" charset="0"/>
              </a:rPr>
              <a:t>An effective communicator must speak with confidence, proper pace and fluency. Clear pronunciation and well-</a:t>
            </a:r>
            <a:r>
              <a:rPr lang="en-US" sz="2200" dirty="0" err="1">
                <a:latin typeface="Times New Roman" panose="02020603050405020304" pitchFamily="18" charset="0"/>
                <a:cs typeface="Times New Roman" panose="02020603050405020304" pitchFamily="18" charset="0"/>
              </a:rPr>
              <a:t>organised</a:t>
            </a:r>
            <a:r>
              <a:rPr lang="en-US" sz="2200" dirty="0">
                <a:latin typeface="Times New Roman" panose="02020603050405020304" pitchFamily="18" charset="0"/>
                <a:cs typeface="Times New Roman" panose="02020603050405020304" pitchFamily="18" charset="0"/>
              </a:rPr>
              <a:t> thoughts help in maintaining listener interest and credibility.</a:t>
            </a:r>
          </a:p>
          <a:p>
            <a:pPr marL="0" indent="0">
              <a:buNone/>
            </a:pPr>
            <a:r>
              <a:rPr lang="en-US" sz="2200" b="1" dirty="0">
                <a:latin typeface="Times New Roman" panose="02020603050405020304" pitchFamily="18" charset="0"/>
                <a:cs typeface="Times New Roman" panose="02020603050405020304" pitchFamily="18" charset="0"/>
              </a:rPr>
              <a:t>7. Audience Understanding: </a:t>
            </a:r>
            <a:r>
              <a:rPr lang="en-US" sz="2200" dirty="0">
                <a:latin typeface="Times New Roman" panose="02020603050405020304" pitchFamily="18" charset="0"/>
                <a:cs typeface="Times New Roman" panose="02020603050405020304" pitchFamily="18" charset="0"/>
              </a:rPr>
              <a:t>The speaker must understand the needs, background and expectations of the audience. Content should be relevant and presented at an appropriate level. This improves acceptance and response.</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3066541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4089D4-BE82-0D0D-338A-B077C5DA2D5F}"/>
              </a:ext>
            </a:extLst>
          </p:cNvPr>
          <p:cNvSpPr>
            <a:spLocks noGrp="1"/>
          </p:cNvSpPr>
          <p:nvPr>
            <p:ph idx="1"/>
          </p:nvPr>
        </p:nvSpPr>
        <p:spPr>
          <a:xfrm>
            <a:off x="838200" y="1927225"/>
            <a:ext cx="10515600" cy="4351338"/>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LISTENING</a:t>
            </a:r>
          </a:p>
          <a:p>
            <a:pPr marL="0" indent="0">
              <a:buNone/>
            </a:pPr>
            <a:r>
              <a:rPr lang="en-US" sz="2200" dirty="0">
                <a:latin typeface="Times New Roman" panose="02020603050405020304" pitchFamily="18" charset="0"/>
                <a:cs typeface="Times New Roman" panose="02020603050405020304" pitchFamily="18" charset="0"/>
              </a:rPr>
              <a:t>Listening is the active process of receiving, attending to, interpreting, evaluating and responding to spoken messages. Unlike hearing (a passive physiological act), listening requires mental effort and understanding.</a:t>
            </a:r>
          </a:p>
          <a:p>
            <a:pPr marL="0" indent="0">
              <a:buNone/>
            </a:pPr>
            <a:r>
              <a:rPr lang="en-US" sz="2200" b="1" dirty="0">
                <a:latin typeface="Times New Roman" panose="02020603050405020304" pitchFamily="18" charset="0"/>
                <a:cs typeface="Times New Roman" panose="02020603050405020304" pitchFamily="18" charset="0"/>
              </a:rPr>
              <a:t>Hearing vs Listening:</a:t>
            </a:r>
            <a:r>
              <a:rPr lang="en-US" sz="2200" dirty="0">
                <a:latin typeface="Times New Roman" panose="02020603050405020304" pitchFamily="18" charset="0"/>
                <a:cs typeface="Times New Roman" panose="02020603050405020304" pitchFamily="18" charset="0"/>
              </a:rPr>
              <a:t> Hearing = physiological detection of sound. Listening = purposeful effort to make sense of what is heard.</a:t>
            </a:r>
          </a:p>
          <a:p>
            <a:pPr marL="0" indent="0">
              <a:buNone/>
            </a:pPr>
            <a:r>
              <a:rPr lang="en-US" sz="2200" dirty="0">
                <a:latin typeface="Times New Roman" panose="02020603050405020304" pitchFamily="18" charset="0"/>
                <a:cs typeface="Times New Roman" panose="02020603050405020304" pitchFamily="18" charset="0"/>
              </a:rPr>
              <a:t>Effective listening reduces miscommunication, builds relationships, improves learning and decision-making, and increases productivity.</a:t>
            </a:r>
          </a:p>
          <a:p>
            <a:pPr marL="0" indent="0">
              <a:buNone/>
            </a:pPr>
            <a:r>
              <a:rPr lang="en-US" sz="2200" dirty="0">
                <a:latin typeface="Times New Roman" panose="02020603050405020304" pitchFamily="18" charset="0"/>
                <a:cs typeface="Times New Roman" panose="02020603050405020304" pitchFamily="18" charset="0"/>
              </a:rPr>
              <a:t>Good listeners show attention through body language (eye contact, nodding) and by giving meaningful feedback (questions, paraphrase).</a:t>
            </a:r>
          </a:p>
          <a:p>
            <a:pPr marL="0" indent="0">
              <a:buNone/>
            </a:pPr>
            <a:r>
              <a:rPr lang="en-US" sz="2200" b="1" dirty="0">
                <a:latin typeface="Times New Roman" panose="02020603050405020304" pitchFamily="18" charset="0"/>
                <a:cs typeface="Times New Roman" panose="02020603050405020304" pitchFamily="18" charset="0"/>
              </a:rPr>
              <a:t>According to M.V. Rodriques, </a:t>
            </a:r>
            <a:r>
              <a:rPr lang="en-US" sz="2200" dirty="0">
                <a:latin typeface="Times New Roman" panose="02020603050405020304" pitchFamily="18" charset="0"/>
                <a:cs typeface="Times New Roman" panose="02020603050405020304" pitchFamily="18" charset="0"/>
              </a:rPr>
              <a:t>“ listening is a process of receiving , interpreting and reacting to the messages received from the communication sender”.</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2788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69046E-405F-4FDB-177B-93D65E0534B9}"/>
              </a:ext>
            </a:extLst>
          </p:cNvPr>
          <p:cNvSpPr>
            <a:spLocks noGrp="1"/>
          </p:cNvSpPr>
          <p:nvPr>
            <p:ph idx="1"/>
          </p:nvPr>
        </p:nvSpPr>
        <p:spPr>
          <a:xfrm>
            <a:off x="589280" y="1493520"/>
            <a:ext cx="11155680" cy="516128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ORAL COMMUNICATION</a:t>
            </a:r>
          </a:p>
          <a:p>
            <a:r>
              <a:rPr lang="en-US" sz="2400" dirty="0">
                <a:latin typeface="Times New Roman" panose="02020603050405020304" pitchFamily="18" charset="0"/>
                <a:cs typeface="Times New Roman" panose="02020603050405020304" pitchFamily="18" charset="0"/>
              </a:rPr>
              <a:t>Oral communication refers to the exchange of information through spoken words between a sender and a receiver. </a:t>
            </a:r>
          </a:p>
          <a:p>
            <a:r>
              <a:rPr lang="en-US" sz="2400" dirty="0">
                <a:latin typeface="Times New Roman" panose="02020603050405020304" pitchFamily="18" charset="0"/>
                <a:cs typeface="Times New Roman" panose="02020603050405020304" pitchFamily="18" charset="0"/>
              </a:rPr>
              <a:t>It is considered a fast and natural form of communication because messages are delivered and understood instantly. </a:t>
            </a:r>
          </a:p>
          <a:p>
            <a:r>
              <a:rPr lang="en-US" sz="2400" dirty="0">
                <a:latin typeface="Times New Roman" panose="02020603050405020304" pitchFamily="18" charset="0"/>
                <a:cs typeface="Times New Roman" panose="02020603050405020304" pitchFamily="18" charset="0"/>
              </a:rPr>
              <a:t>When compared to written communication, oral communication is more flexible, interactive, and often informal.</a:t>
            </a:r>
          </a:p>
          <a:p>
            <a:r>
              <a:rPr lang="en-US" sz="2400" dirty="0">
                <a:latin typeface="Times New Roman" panose="02020603050405020304" pitchFamily="18" charset="0"/>
                <a:cs typeface="Times New Roman" panose="02020603050405020304" pitchFamily="18" charset="0"/>
              </a:rPr>
              <a:t>In business organisations, oral communication plays a major role because communication activities take up a significant portion of an executive’s time.</a:t>
            </a:r>
          </a:p>
          <a:p>
            <a:r>
              <a:rPr lang="en-US" sz="2400" dirty="0">
                <a:latin typeface="Times New Roman" panose="02020603050405020304" pitchFamily="18" charset="0"/>
                <a:cs typeface="Times New Roman" panose="02020603050405020304" pitchFamily="18" charset="0"/>
              </a:rPr>
              <a:t>Research shows that around 70% of an executive’s time is spent communicating, out of which 45% is devoted to listening, 30% to speaking, while only 16% is used for reading and 9% for writing. </a:t>
            </a:r>
          </a:p>
          <a:p>
            <a:r>
              <a:rPr lang="en-US" sz="2400" dirty="0">
                <a:latin typeface="Times New Roman" panose="02020603050405020304" pitchFamily="18" charset="0"/>
                <a:cs typeface="Times New Roman" panose="02020603050405020304" pitchFamily="18" charset="0"/>
              </a:rPr>
              <a:t>This indicates that oral communication (speaking + listening) accounts for 75% of total communication, which is why managers are advised to develop strong oral communication skills.</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0698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3E14B9-249B-923F-D4A0-E3E87EE002E9}"/>
              </a:ext>
            </a:extLst>
          </p:cNvPr>
          <p:cNvSpPr>
            <a:spLocks noGrp="1"/>
          </p:cNvSpPr>
          <p:nvPr>
            <p:ph idx="1"/>
          </p:nvPr>
        </p:nvSpPr>
        <p:spPr>
          <a:xfrm>
            <a:off x="528320" y="1493520"/>
            <a:ext cx="11297920" cy="5080000"/>
          </a:xfrm>
        </p:spPr>
        <p:txBody>
          <a:bodyPr>
            <a:normAutofit fontScale="70000" lnSpcReduction="20000"/>
          </a:bodyPr>
          <a:lstStyle/>
          <a:p>
            <a:pPr marL="0" indent="0">
              <a:buNone/>
            </a:pPr>
            <a:r>
              <a:rPr lang="en-US" sz="3400" b="1" dirty="0">
                <a:latin typeface="Times New Roman" panose="02020603050405020304" pitchFamily="18" charset="0"/>
                <a:cs typeface="Times New Roman" panose="02020603050405020304" pitchFamily="18" charset="0"/>
              </a:rPr>
              <a:t>Elements of Effective Listening</a:t>
            </a:r>
            <a:endParaRPr lang="en-US" sz="3400"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Hearing</a:t>
            </a:r>
            <a:r>
              <a:rPr lang="en-US" dirty="0">
                <a:latin typeface="Times New Roman" panose="02020603050405020304" pitchFamily="18" charset="0"/>
                <a:cs typeface="Times New Roman" panose="02020603050405020304" pitchFamily="18" charset="0"/>
              </a:rPr>
              <a:t>: It is the physiological ability of ears to detect sound. It is the necessary first step; without physical hearing, listening cannot begin.</a:t>
            </a:r>
          </a:p>
          <a:p>
            <a:pPr marL="0" indent="0">
              <a:buNone/>
            </a:pPr>
            <a:r>
              <a:rPr lang="en-US" dirty="0">
                <a:latin typeface="Times New Roman" panose="02020603050405020304" pitchFamily="18" charset="0"/>
                <a:cs typeface="Times New Roman" panose="02020603050405020304" pitchFamily="18" charset="0"/>
              </a:rPr>
              <a:t>     Example: In a noisy classroom, hearing may be impaired and listening will be difficult.</a:t>
            </a:r>
          </a:p>
          <a:p>
            <a:r>
              <a:rPr lang="en-US" b="1" dirty="0">
                <a:latin typeface="Times New Roman" panose="02020603050405020304" pitchFamily="18" charset="0"/>
                <a:cs typeface="Times New Roman" panose="02020603050405020304" pitchFamily="18" charset="0"/>
              </a:rPr>
              <a:t>Filtering</a:t>
            </a:r>
            <a:r>
              <a:rPr lang="en-US" dirty="0">
                <a:latin typeface="Times New Roman" panose="02020603050405020304" pitchFamily="18" charset="0"/>
                <a:cs typeface="Times New Roman" panose="02020603050405020304" pitchFamily="18" charset="0"/>
              </a:rPr>
              <a:t>: It means </a:t>
            </a:r>
            <a:r>
              <a:rPr lang="en-US" b="1"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electing relevant stimuli from competing noises or internal distractions. Helps focus on important parts of the speaker’s message and ignore irrelevant inputs.</a:t>
            </a:r>
          </a:p>
          <a:p>
            <a:pPr marL="0" indent="0">
              <a:buNone/>
            </a:pPr>
            <a:r>
              <a:rPr lang="en-US" dirty="0">
                <a:latin typeface="Times New Roman" panose="02020603050405020304" pitchFamily="18" charset="0"/>
                <a:cs typeface="Times New Roman" panose="02020603050405020304" pitchFamily="18" charset="0"/>
              </a:rPr>
              <a:t>     Example: Tuning out traffic noise to focus on a teacher’s lecture.</a:t>
            </a:r>
          </a:p>
          <a:p>
            <a:r>
              <a:rPr lang="en-US" b="1" dirty="0">
                <a:latin typeface="Times New Roman" panose="02020603050405020304" pitchFamily="18" charset="0"/>
                <a:cs typeface="Times New Roman" panose="02020603050405020304" pitchFamily="18" charset="0"/>
              </a:rPr>
              <a:t>Interpreting: </a:t>
            </a:r>
            <a:r>
              <a:rPr lang="en-US" dirty="0">
                <a:latin typeface="Times New Roman" panose="02020603050405020304" pitchFamily="18" charset="0"/>
                <a:cs typeface="Times New Roman" panose="02020603050405020304" pitchFamily="18" charset="0"/>
              </a:rPr>
              <a:t>Assigning meaning to the words, tone, pauses and non-verbal cues. Different listeners may interpret the same words differently; interpretation must consider context.</a:t>
            </a:r>
          </a:p>
          <a:p>
            <a:pPr marL="0" indent="0">
              <a:buNone/>
            </a:pPr>
            <a:r>
              <a:rPr lang="en-US" dirty="0">
                <a:latin typeface="Times New Roman" panose="02020603050405020304" pitchFamily="18" charset="0"/>
                <a:cs typeface="Times New Roman" panose="02020603050405020304" pitchFamily="18" charset="0"/>
              </a:rPr>
              <a:t>     Example: Recognizing sarcasm from tone even if words seem positive.</a:t>
            </a:r>
          </a:p>
          <a:p>
            <a:r>
              <a:rPr lang="en-US" b="1" dirty="0">
                <a:latin typeface="Times New Roman" panose="02020603050405020304" pitchFamily="18" charset="0"/>
                <a:cs typeface="Times New Roman" panose="02020603050405020304" pitchFamily="18" charset="0"/>
              </a:rPr>
              <a:t>Evaluating: </a:t>
            </a:r>
            <a:r>
              <a:rPr lang="en-US" dirty="0">
                <a:latin typeface="Times New Roman" panose="02020603050405020304" pitchFamily="18" charset="0"/>
                <a:cs typeface="Times New Roman" panose="02020603050405020304" pitchFamily="18" charset="0"/>
              </a:rPr>
              <a:t>Judging the accuracy, relevance and logic of the message. Helps the listener decide whether to accept, reject or seek clarification.</a:t>
            </a:r>
          </a:p>
          <a:p>
            <a:pPr marL="0" indent="0">
              <a:buNone/>
            </a:pPr>
            <a:r>
              <a:rPr lang="en-US" dirty="0">
                <a:latin typeface="Times New Roman" panose="02020603050405020304" pitchFamily="18" charset="0"/>
                <a:cs typeface="Times New Roman" panose="02020603050405020304" pitchFamily="18" charset="0"/>
              </a:rPr>
              <a:t>    Example: Checking facts in a sales pitch before making a decision.</a:t>
            </a:r>
          </a:p>
          <a:p>
            <a:r>
              <a:rPr lang="en-US" b="1" dirty="0">
                <a:latin typeface="Times New Roman" panose="02020603050405020304" pitchFamily="18" charset="0"/>
                <a:cs typeface="Times New Roman" panose="02020603050405020304" pitchFamily="18" charset="0"/>
              </a:rPr>
              <a:t>Responding: </a:t>
            </a:r>
            <a:r>
              <a:rPr lang="en-US" dirty="0">
                <a:latin typeface="Times New Roman" panose="02020603050405020304" pitchFamily="18" charset="0"/>
                <a:cs typeface="Times New Roman" panose="02020603050405020304" pitchFamily="18" charset="0"/>
              </a:rPr>
              <a:t>Providing feedback (verbal or non-verbal) to indicate comprehension and to continue the communication loop. Confirms to the speaker that the message was received and understood—or that clarification is needed.</a:t>
            </a:r>
          </a:p>
          <a:p>
            <a:pPr marL="0" indent="0">
              <a:buNone/>
            </a:pPr>
            <a:r>
              <a:rPr lang="en-US" dirty="0">
                <a:latin typeface="Times New Roman" panose="02020603050405020304" pitchFamily="18" charset="0"/>
                <a:cs typeface="Times New Roman" panose="02020603050405020304" pitchFamily="18" charset="0"/>
              </a:rPr>
              <a:t>    Example: Saying “So you mean…?” or nodding and asking a question after a presentation.</a:t>
            </a:r>
          </a:p>
          <a:p>
            <a:pPr marL="0" indent="0">
              <a:buNone/>
            </a:pPr>
            <a:endParaRPr lang="en-IN" dirty="0"/>
          </a:p>
        </p:txBody>
      </p:sp>
    </p:spTree>
    <p:extLst>
      <p:ext uri="{BB962C8B-B14F-4D97-AF65-F5344CB8AC3E}">
        <p14:creationId xmlns:p14="http://schemas.microsoft.com/office/powerpoint/2010/main" val="939045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C490A0-7B45-EA57-AFFD-948451FBB2A4}"/>
              </a:ext>
            </a:extLst>
          </p:cNvPr>
          <p:cNvSpPr>
            <a:spLocks noGrp="1"/>
          </p:cNvSpPr>
          <p:nvPr>
            <p:ph idx="1"/>
          </p:nvPr>
        </p:nvSpPr>
        <p:spPr>
          <a:xfrm>
            <a:off x="838200" y="1473200"/>
            <a:ext cx="10515600" cy="5191760"/>
          </a:xfrm>
        </p:spPr>
        <p:txBody>
          <a:bodyPr/>
          <a:lstStyle/>
          <a:p>
            <a:pPr marL="0" indent="0">
              <a:buNone/>
            </a:pPr>
            <a:r>
              <a:rPr lang="en-IN" sz="2400" b="1" dirty="0">
                <a:latin typeface="Times New Roman" panose="02020603050405020304" pitchFamily="18" charset="0"/>
                <a:cs typeface="Times New Roman" panose="02020603050405020304" pitchFamily="18" charset="0"/>
              </a:rPr>
              <a:t>Objectives of Listening</a:t>
            </a:r>
          </a:p>
          <a:p>
            <a:r>
              <a:rPr lang="en-US" sz="2200" dirty="0">
                <a:latin typeface="Times New Roman" panose="02020603050405020304" pitchFamily="18" charset="0"/>
                <a:cs typeface="Times New Roman" panose="02020603050405020304" pitchFamily="18" charset="0"/>
              </a:rPr>
              <a:t>To build and strengthen relationships: Listening shows respect and interest, which fosters trust and rapport.</a:t>
            </a:r>
          </a:p>
          <a:p>
            <a:r>
              <a:rPr lang="en-US" sz="2200" dirty="0">
                <a:latin typeface="Times New Roman" panose="02020603050405020304" pitchFamily="18" charset="0"/>
                <a:cs typeface="Times New Roman" panose="02020603050405020304" pitchFamily="18" charset="0"/>
              </a:rPr>
              <a:t>To obtain and understand information: To learn facts, instructions, procedures and ideas accurately.</a:t>
            </a:r>
          </a:p>
          <a:p>
            <a:r>
              <a:rPr lang="en-IN" sz="2200" dirty="0">
                <a:latin typeface="Times New Roman" panose="02020603050405020304" pitchFamily="18" charset="0"/>
                <a:cs typeface="Times New Roman" panose="02020603050405020304" pitchFamily="18" charset="0"/>
              </a:rPr>
              <a:t>To evaluate messages objectively: </a:t>
            </a:r>
            <a:r>
              <a:rPr lang="en-US" sz="2200" dirty="0">
                <a:latin typeface="Times New Roman" panose="02020603050405020304" pitchFamily="18" charset="0"/>
                <a:cs typeface="Times New Roman" panose="02020603050405020304" pitchFamily="18" charset="0"/>
              </a:rPr>
              <a:t>To judge claims, weigh pros and cons and make decisions.</a:t>
            </a:r>
            <a:endParaRPr lang="en-IN" sz="2200" dirty="0">
              <a:latin typeface="Times New Roman" panose="02020603050405020304" pitchFamily="18" charset="0"/>
              <a:cs typeface="Times New Roman" panose="02020603050405020304" pitchFamily="18" charset="0"/>
            </a:endParaRPr>
          </a:p>
          <a:p>
            <a:r>
              <a:rPr lang="en-IN" sz="2200" dirty="0">
                <a:latin typeface="Times New Roman" panose="02020603050405020304" pitchFamily="18" charset="0"/>
                <a:cs typeface="Times New Roman" panose="02020603050405020304" pitchFamily="18" charset="0"/>
              </a:rPr>
              <a:t>For enjoyment and appreciation: </a:t>
            </a:r>
            <a:r>
              <a:rPr lang="en-US" sz="2200" dirty="0">
                <a:latin typeface="Times New Roman" panose="02020603050405020304" pitchFamily="18" charset="0"/>
                <a:cs typeface="Times New Roman" panose="02020603050405020304" pitchFamily="18" charset="0"/>
              </a:rPr>
              <a:t>To experience pleasure from music, stories, speeches or </a:t>
            </a:r>
            <a:r>
              <a:rPr lang="en-US" sz="2200" dirty="0" err="1">
                <a:latin typeface="Times New Roman" panose="02020603050405020304" pitchFamily="18" charset="0"/>
                <a:cs typeface="Times New Roman" panose="02020603050405020304" pitchFamily="18" charset="0"/>
              </a:rPr>
              <a:t>humour</a:t>
            </a:r>
            <a:r>
              <a:rPr lang="en-US" sz="2200" dirty="0">
                <a:latin typeface="Times New Roman" panose="02020603050405020304" pitchFamily="18" charset="0"/>
                <a:cs typeface="Times New Roman" panose="02020603050405020304" pitchFamily="18" charset="0"/>
              </a:rPr>
              <a:t>.</a:t>
            </a:r>
            <a:endParaRPr lang="en-IN" sz="2200" dirty="0">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To provide support and counsel: To understand problems, give emotional support, and offer advice.</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3122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8099CC-505A-AE1B-F3F7-67E50D356D8E}"/>
              </a:ext>
            </a:extLst>
          </p:cNvPr>
          <p:cNvSpPr>
            <a:spLocks noGrp="1"/>
          </p:cNvSpPr>
          <p:nvPr>
            <p:ph idx="1"/>
          </p:nvPr>
        </p:nvSpPr>
        <p:spPr>
          <a:xfrm>
            <a:off x="579120" y="1534160"/>
            <a:ext cx="11145520" cy="4998720"/>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TYPES OF LISTENING</a:t>
            </a:r>
          </a:p>
          <a:p>
            <a:pPr marL="0" indent="0">
              <a:buNone/>
            </a:pPr>
            <a:r>
              <a:rPr lang="en-US" sz="2400" b="1" dirty="0">
                <a:latin typeface="Times New Roman" panose="02020603050405020304" pitchFamily="18" charset="0"/>
                <a:cs typeface="Times New Roman" panose="02020603050405020304" pitchFamily="18" charset="0"/>
              </a:rPr>
              <a:t>1. Discriminative Listening: </a:t>
            </a:r>
            <a:r>
              <a:rPr lang="en-US" sz="2400" dirty="0">
                <a:latin typeface="Times New Roman" panose="02020603050405020304" pitchFamily="18" charset="0"/>
                <a:cs typeface="Times New Roman" panose="02020603050405020304" pitchFamily="18" charset="0"/>
              </a:rPr>
              <a:t>Discriminative listening refers to the ability to differentiate between various sounds, tones, languages, and voice modulations. </a:t>
            </a:r>
          </a:p>
          <a:p>
            <a:r>
              <a:rPr lang="en-US" sz="2400" dirty="0">
                <a:latin typeface="Times New Roman" panose="02020603050405020304" pitchFamily="18" charset="0"/>
                <a:cs typeface="Times New Roman" panose="02020603050405020304" pitchFamily="18" charset="0"/>
              </a:rPr>
              <a:t>The main focus here is not on the meaning of words, but on identifying subtle differences such as accents, emotional tone, or pronunciation. </a:t>
            </a:r>
          </a:p>
          <a:p>
            <a:r>
              <a:rPr lang="en-US" sz="2400" dirty="0">
                <a:latin typeface="Times New Roman" panose="02020603050405020304" pitchFamily="18" charset="0"/>
                <a:cs typeface="Times New Roman" panose="02020603050405020304" pitchFamily="18" charset="0"/>
              </a:rPr>
              <a:t>This type of listening helps a person judge another’s attitude or mood by observing how something is said rather than what is said. </a:t>
            </a:r>
          </a:p>
          <a:p>
            <a:r>
              <a:rPr lang="en-US" sz="2400" dirty="0">
                <a:latin typeface="Times New Roman" panose="02020603050405020304" pitchFamily="18" charset="0"/>
                <a:cs typeface="Times New Roman" panose="02020603050405020304" pitchFamily="18" charset="0"/>
              </a:rPr>
              <a:t>For example, noticing a change in a friend’s tone and recognizing that they are upset.</a:t>
            </a:r>
          </a:p>
          <a:p>
            <a:pPr marL="0" indent="0">
              <a:buNone/>
            </a:pPr>
            <a:r>
              <a:rPr lang="en-US" sz="2400" b="1" dirty="0">
                <a:latin typeface="Times New Roman" panose="02020603050405020304" pitchFamily="18" charset="0"/>
                <a:cs typeface="Times New Roman" panose="02020603050405020304" pitchFamily="18" charset="0"/>
              </a:rPr>
              <a:t>2. Comprehensive (Informational) Listening: </a:t>
            </a:r>
            <a:r>
              <a:rPr lang="en-US" sz="2400" dirty="0">
                <a:latin typeface="Times New Roman" panose="02020603050405020304" pitchFamily="18" charset="0"/>
                <a:cs typeface="Times New Roman" panose="02020603050405020304" pitchFamily="18" charset="0"/>
              </a:rPr>
              <a:t>Comprehensive listening occurs when the listener aims to understand, learn, and interpret the meaning of what is being communicated.</a:t>
            </a:r>
          </a:p>
          <a:p>
            <a:r>
              <a:rPr lang="en-US" sz="2400" dirty="0">
                <a:latin typeface="Times New Roman" panose="02020603050405020304" pitchFamily="18" charset="0"/>
                <a:cs typeface="Times New Roman" panose="02020603050405020304" pitchFamily="18" charset="0"/>
              </a:rPr>
              <a:t>It requires focus, vocabulary knowledge, and mental processing of information. This is common in classrooms, business meetings, or when following instructions. </a:t>
            </a:r>
          </a:p>
          <a:p>
            <a:r>
              <a:rPr lang="en-US" sz="2400" dirty="0">
                <a:latin typeface="Times New Roman" panose="02020603050405020304" pitchFamily="18" charset="0"/>
                <a:cs typeface="Times New Roman" panose="02020603050405020304" pitchFamily="18" charset="0"/>
              </a:rPr>
              <a:t>Effective comprehensive listening helps the listener grasp ideas, facts, and concepts clearly, which is essential for performance, learning, and decision-making.</a:t>
            </a:r>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20217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4B37C2-B93C-226E-665D-C956FF5C957A}"/>
              </a:ext>
            </a:extLst>
          </p:cNvPr>
          <p:cNvSpPr>
            <a:spLocks noGrp="1"/>
          </p:cNvSpPr>
          <p:nvPr>
            <p:ph idx="1"/>
          </p:nvPr>
        </p:nvSpPr>
        <p:spPr/>
        <p:txBody>
          <a:bodyPr>
            <a:normAutofit fontScale="85000" lnSpcReduction="20000"/>
          </a:bodyPr>
          <a:lstStyle/>
          <a:p>
            <a:pPr marL="0" indent="0">
              <a:buNone/>
            </a:pPr>
            <a:r>
              <a:rPr lang="en-US" sz="2600" b="1" dirty="0">
                <a:latin typeface="Times New Roman" panose="02020603050405020304" pitchFamily="18" charset="0"/>
                <a:cs typeface="Times New Roman" panose="02020603050405020304" pitchFamily="18" charset="0"/>
              </a:rPr>
              <a:t>3. Active Listening: </a:t>
            </a:r>
            <a:r>
              <a:rPr lang="en-US" sz="2600" dirty="0">
                <a:latin typeface="Times New Roman" panose="02020603050405020304" pitchFamily="18" charset="0"/>
                <a:cs typeface="Times New Roman" panose="02020603050405020304" pitchFamily="18" charset="0"/>
              </a:rPr>
              <a:t>Active listening is a conscious effort to fully understand the speaker by paying close attention, asking questions, and giving feedback. </a:t>
            </a:r>
          </a:p>
          <a:p>
            <a:r>
              <a:rPr lang="en-US" sz="2600" dirty="0">
                <a:latin typeface="Times New Roman" panose="02020603050405020304" pitchFamily="18" charset="0"/>
                <a:cs typeface="Times New Roman" panose="02020603050405020304" pitchFamily="18" charset="0"/>
              </a:rPr>
              <a:t>It involves verbal and non-verbal responses such as nodding, paraphrasing, and clarifying doubts. </a:t>
            </a:r>
          </a:p>
          <a:p>
            <a:r>
              <a:rPr lang="en-US" sz="2600" dirty="0">
                <a:latin typeface="Times New Roman" panose="02020603050405020304" pitchFamily="18" charset="0"/>
                <a:cs typeface="Times New Roman" panose="02020603050405020304" pitchFamily="18" charset="0"/>
              </a:rPr>
              <a:t>Active listeners try to reflect both the content and the emotions of the speaker, which helps build trust and reduce misunderstandings.</a:t>
            </a:r>
          </a:p>
          <a:p>
            <a:r>
              <a:rPr lang="en-US" sz="2600" dirty="0">
                <a:latin typeface="Times New Roman" panose="02020603050405020304" pitchFamily="18" charset="0"/>
                <a:cs typeface="Times New Roman" panose="02020603050405020304" pitchFamily="18" charset="0"/>
              </a:rPr>
              <a:t> It is commonly used in counselling, interviews, and team discussions.</a:t>
            </a:r>
          </a:p>
          <a:p>
            <a:pPr marL="0" indent="0">
              <a:buNone/>
            </a:pPr>
            <a:r>
              <a:rPr lang="en-US" sz="2600" b="1" dirty="0">
                <a:latin typeface="Times New Roman" panose="02020603050405020304" pitchFamily="18" charset="0"/>
                <a:cs typeface="Times New Roman" panose="02020603050405020304" pitchFamily="18" charset="0"/>
              </a:rPr>
              <a:t>4. Passive Listening: </a:t>
            </a:r>
            <a:r>
              <a:rPr lang="en-US" sz="2600" dirty="0">
                <a:latin typeface="Times New Roman" panose="02020603050405020304" pitchFamily="18" charset="0"/>
                <a:cs typeface="Times New Roman" panose="02020603050405020304" pitchFamily="18" charset="0"/>
              </a:rPr>
              <a:t>Passive listening is when a person hears the words being spoken but does not make an effort to understand or respond. </a:t>
            </a:r>
          </a:p>
          <a:p>
            <a:r>
              <a:rPr lang="en-US" sz="2600" dirty="0">
                <a:latin typeface="Times New Roman" panose="02020603050405020304" pitchFamily="18" charset="0"/>
                <a:cs typeface="Times New Roman" panose="02020603050405020304" pitchFamily="18" charset="0"/>
              </a:rPr>
              <a:t>The listener may be physically present but mentally distracted or indifferent. This type of listening is often used when the information is not important, such as background music or announcements. </a:t>
            </a:r>
          </a:p>
          <a:p>
            <a:r>
              <a:rPr lang="en-US" sz="2600" dirty="0">
                <a:latin typeface="Times New Roman" panose="02020603050405020304" pitchFamily="18" charset="0"/>
                <a:cs typeface="Times New Roman" panose="02020603050405020304" pitchFamily="18" charset="0"/>
              </a:rPr>
              <a:t>Although it requires little effort, passive listening can lead to poor understanding and communication breakdown if used in important situations.</a:t>
            </a:r>
          </a:p>
          <a:p>
            <a:pPr marL="0" indent="0">
              <a:buNone/>
            </a:pPr>
            <a:endParaRPr lang="en-IN" dirty="0"/>
          </a:p>
        </p:txBody>
      </p:sp>
    </p:spTree>
    <p:extLst>
      <p:ext uri="{BB962C8B-B14F-4D97-AF65-F5344CB8AC3E}">
        <p14:creationId xmlns:p14="http://schemas.microsoft.com/office/powerpoint/2010/main" val="3686826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092149-49B9-C7B9-E64B-C3FC5E9CC316}"/>
              </a:ext>
            </a:extLst>
          </p:cNvPr>
          <p:cNvSpPr>
            <a:spLocks noGrp="1"/>
          </p:cNvSpPr>
          <p:nvPr>
            <p:ph idx="1"/>
          </p:nvPr>
        </p:nvSpPr>
        <p:spPr>
          <a:xfrm>
            <a:off x="518160" y="1564640"/>
            <a:ext cx="11130280" cy="4826000"/>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5. Critical (Evaluative) Listening: </a:t>
            </a:r>
            <a:r>
              <a:rPr lang="en-US" sz="2400" dirty="0">
                <a:latin typeface="Times New Roman" panose="02020603050405020304" pitchFamily="18" charset="0"/>
                <a:cs typeface="Times New Roman" panose="02020603050405020304" pitchFamily="18" charset="0"/>
              </a:rPr>
              <a:t>Critical listening involves </a:t>
            </a:r>
            <a:r>
              <a:rPr lang="en-US" sz="2400" dirty="0" err="1">
                <a:latin typeface="Times New Roman" panose="02020603050405020304" pitchFamily="18" charset="0"/>
                <a:cs typeface="Times New Roman" panose="02020603050405020304" pitchFamily="18" charset="0"/>
              </a:rPr>
              <a:t>analysing</a:t>
            </a:r>
            <a:r>
              <a:rPr lang="en-US" sz="2400" dirty="0">
                <a:latin typeface="Times New Roman" panose="02020603050405020304" pitchFamily="18" charset="0"/>
                <a:cs typeface="Times New Roman" panose="02020603050405020304" pitchFamily="18" charset="0"/>
              </a:rPr>
              <a:t>, evaluating, and judging the content of the message before forming an opinion. </a:t>
            </a:r>
          </a:p>
          <a:p>
            <a:r>
              <a:rPr lang="en-US" sz="2400" dirty="0">
                <a:latin typeface="Times New Roman" panose="02020603050405020304" pitchFamily="18" charset="0"/>
                <a:cs typeface="Times New Roman" panose="02020603050405020304" pitchFamily="18" charset="0"/>
              </a:rPr>
              <a:t>The listener actively assesses the logic, evidence, and reliability of what is being said. </a:t>
            </a:r>
          </a:p>
          <a:p>
            <a:r>
              <a:rPr lang="en-US" sz="2400" dirty="0">
                <a:latin typeface="Times New Roman" panose="02020603050405020304" pitchFamily="18" charset="0"/>
                <a:cs typeface="Times New Roman" panose="02020603050405020304" pitchFamily="18" charset="0"/>
              </a:rPr>
              <a:t>This type of listening is common when making decisions, solving problems, or comparing proposals.</a:t>
            </a:r>
          </a:p>
          <a:p>
            <a:r>
              <a:rPr lang="en-US" sz="2400" dirty="0">
                <a:latin typeface="Times New Roman" panose="02020603050405020304" pitchFamily="18" charset="0"/>
                <a:cs typeface="Times New Roman" panose="02020603050405020304" pitchFamily="18" charset="0"/>
              </a:rPr>
              <a:t>Critical listeners remain objective and avoid emotional bias. It is especially important in business negotiations, interviews, and academic discussions.</a:t>
            </a:r>
          </a:p>
          <a:p>
            <a:pPr marL="0" indent="0">
              <a:buNone/>
            </a:pPr>
            <a:r>
              <a:rPr lang="en-US" sz="2400" b="1" dirty="0">
                <a:latin typeface="Times New Roman" panose="02020603050405020304" pitchFamily="18" charset="0"/>
                <a:cs typeface="Times New Roman" panose="02020603050405020304" pitchFamily="18" charset="0"/>
              </a:rPr>
              <a:t>6. Biased (Selective) Listening: </a:t>
            </a:r>
            <a:r>
              <a:rPr lang="en-US" sz="2400" dirty="0">
                <a:latin typeface="Times New Roman" panose="02020603050405020304" pitchFamily="18" charset="0"/>
                <a:cs typeface="Times New Roman" panose="02020603050405020304" pitchFamily="18" charset="0"/>
              </a:rPr>
              <a:t>Biased listening occurs when a person listens only to the information that supports their existing beliefs, opinions, or interests. </a:t>
            </a:r>
          </a:p>
          <a:p>
            <a:r>
              <a:rPr lang="en-US" sz="2400" dirty="0">
                <a:latin typeface="Times New Roman" panose="02020603050405020304" pitchFamily="18" charset="0"/>
                <a:cs typeface="Times New Roman" panose="02020603050405020304" pitchFamily="18" charset="0"/>
              </a:rPr>
              <a:t>The listener ignores parts of the message that contradict their point of view. This can lead to misunderstanding, prejudice, and conflicts. </a:t>
            </a:r>
          </a:p>
          <a:p>
            <a:r>
              <a:rPr lang="en-US" sz="2400" dirty="0">
                <a:latin typeface="Times New Roman" panose="02020603050405020304" pitchFamily="18" charset="0"/>
                <a:cs typeface="Times New Roman" panose="02020603050405020304" pitchFamily="18" charset="0"/>
              </a:rPr>
              <a:t>People with biased listening habits often respond emotionally rather than logically.</a:t>
            </a:r>
          </a:p>
          <a:p>
            <a:r>
              <a:rPr lang="en-US" sz="2400" dirty="0">
                <a:latin typeface="Times New Roman" panose="02020603050405020304" pitchFamily="18" charset="0"/>
                <a:cs typeface="Times New Roman" panose="02020603050405020304" pitchFamily="18" charset="0"/>
              </a:rPr>
              <a:t>It is a barrier to effective communication and needs to be corrected through open-mindedness.</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37321902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F50CA7-8CB9-C025-E2F7-AA9168D82E19}"/>
              </a:ext>
            </a:extLst>
          </p:cNvPr>
          <p:cNvSpPr>
            <a:spLocks noGrp="1"/>
          </p:cNvSpPr>
          <p:nvPr>
            <p:ph idx="1"/>
          </p:nvPr>
        </p:nvSpPr>
        <p:spPr>
          <a:xfrm>
            <a:off x="619760" y="1564640"/>
            <a:ext cx="11287760" cy="503936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7. Empathetic Listening: </a:t>
            </a:r>
            <a:r>
              <a:rPr lang="en-US" sz="2200" dirty="0">
                <a:latin typeface="Times New Roman" panose="02020603050405020304" pitchFamily="18" charset="0"/>
                <a:cs typeface="Times New Roman" panose="02020603050405020304" pitchFamily="18" charset="0"/>
              </a:rPr>
              <a:t>Empathetic listening is focused on understanding the feelings, emotions, and experiences of the speaker. </a:t>
            </a:r>
          </a:p>
          <a:p>
            <a:r>
              <a:rPr lang="en-US" sz="2200" dirty="0">
                <a:latin typeface="Times New Roman" panose="02020603050405020304" pitchFamily="18" charset="0"/>
                <a:cs typeface="Times New Roman" panose="02020603050405020304" pitchFamily="18" charset="0"/>
              </a:rPr>
              <a:t>The listener tries to see the situation from the speaker’s point of view and offers emotional support rather than giving advice or judging. </a:t>
            </a:r>
          </a:p>
          <a:p>
            <a:r>
              <a:rPr lang="en-US" sz="2200" dirty="0">
                <a:latin typeface="Times New Roman" panose="02020603050405020304" pitchFamily="18" charset="0"/>
                <a:cs typeface="Times New Roman" panose="02020603050405020304" pitchFamily="18" charset="0"/>
              </a:rPr>
              <a:t>This type of listening builds trust and strengthens relationships. It is widely used in counselling, personal conversations, and conflict resolution.</a:t>
            </a:r>
          </a:p>
          <a:p>
            <a:pPr marL="0" indent="0">
              <a:buNone/>
            </a:pPr>
            <a:r>
              <a:rPr lang="en-US" sz="2200" b="1" dirty="0">
                <a:latin typeface="Times New Roman" panose="02020603050405020304" pitchFamily="18" charset="0"/>
                <a:cs typeface="Times New Roman" panose="02020603050405020304" pitchFamily="18" charset="0"/>
              </a:rPr>
              <a:t>8. Appreciative Listening: </a:t>
            </a:r>
            <a:r>
              <a:rPr lang="en-US" sz="2200" dirty="0">
                <a:latin typeface="Times New Roman" panose="02020603050405020304" pitchFamily="18" charset="0"/>
                <a:cs typeface="Times New Roman" panose="02020603050405020304" pitchFamily="18" charset="0"/>
              </a:rPr>
              <a:t>Appreciative listening is done for enjoyment and pleasure rather than information or evaluation. </a:t>
            </a:r>
          </a:p>
          <a:p>
            <a:r>
              <a:rPr lang="en-US" sz="2200" dirty="0">
                <a:latin typeface="Times New Roman" panose="02020603050405020304" pitchFamily="18" charset="0"/>
                <a:cs typeface="Times New Roman" panose="02020603050405020304" pitchFamily="18" charset="0"/>
              </a:rPr>
              <a:t>People engage in it while listening to music, storytelling, speeches, or entertainment programs. </a:t>
            </a:r>
          </a:p>
          <a:p>
            <a:r>
              <a:rPr lang="en-US" sz="2200" dirty="0">
                <a:latin typeface="Times New Roman" panose="02020603050405020304" pitchFamily="18" charset="0"/>
                <a:cs typeface="Times New Roman" panose="02020603050405020304" pitchFamily="18" charset="0"/>
              </a:rPr>
              <a:t>The listener reacts emotionally and aesthetically, enjoying the rhythm, tone, or artistic value of the message. </a:t>
            </a:r>
          </a:p>
          <a:p>
            <a:r>
              <a:rPr lang="en-US" sz="2200" dirty="0">
                <a:latin typeface="Times New Roman" panose="02020603050405020304" pitchFamily="18" charset="0"/>
                <a:cs typeface="Times New Roman" panose="02020603050405020304" pitchFamily="18" charset="0"/>
              </a:rPr>
              <a:t>This type of listening helps people relax, feel motivated, and appreciate creativity.</a:t>
            </a:r>
          </a:p>
          <a:p>
            <a:pPr marL="0" indent="0">
              <a:buNone/>
            </a:pPr>
            <a:endParaRPr lang="en-IN" dirty="0"/>
          </a:p>
        </p:txBody>
      </p:sp>
    </p:spTree>
    <p:extLst>
      <p:ext uri="{BB962C8B-B14F-4D97-AF65-F5344CB8AC3E}">
        <p14:creationId xmlns:p14="http://schemas.microsoft.com/office/powerpoint/2010/main" val="565848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556BB0-A952-44ED-BE5D-5993FECC0C1A}"/>
              </a:ext>
            </a:extLst>
          </p:cNvPr>
          <p:cNvSpPr>
            <a:spLocks noGrp="1"/>
          </p:cNvSpPr>
          <p:nvPr>
            <p:ph idx="1"/>
          </p:nvPr>
        </p:nvSpPr>
        <p:spPr>
          <a:xfrm>
            <a:off x="436880" y="1412240"/>
            <a:ext cx="11145520" cy="476472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LISTENING AS A COMMUNICATION SKILL</a:t>
            </a:r>
          </a:p>
          <a:p>
            <a:r>
              <a:rPr lang="en-US" sz="2200" dirty="0">
                <a:latin typeface="Times New Roman" panose="02020603050405020304" pitchFamily="18" charset="0"/>
                <a:cs typeface="Times New Roman" panose="02020603050405020304" pitchFamily="18" charset="0"/>
              </a:rPr>
              <a:t>Listening is an essential communication skill that involves the ability to receive, understand, interpret and respond to messages accurately. </a:t>
            </a:r>
          </a:p>
          <a:p>
            <a:r>
              <a:rPr lang="en-US" sz="2200" dirty="0">
                <a:latin typeface="Times New Roman" panose="02020603050405020304" pitchFamily="18" charset="0"/>
                <a:cs typeface="Times New Roman" panose="02020603050405020304" pitchFamily="18" charset="0"/>
              </a:rPr>
              <a:t>It is not just hearing words, but actively processing information, understanding the speaker’s intent, and giving meaningful feedback. Good listening helps in building strong relationships and avoiding misunderstandings.</a:t>
            </a:r>
          </a:p>
          <a:p>
            <a:pPr marL="0" indent="0">
              <a:buNone/>
            </a:pPr>
            <a:r>
              <a:rPr lang="en-US" sz="2200" b="1" dirty="0">
                <a:latin typeface="Times New Roman" panose="02020603050405020304" pitchFamily="18" charset="0"/>
                <a:cs typeface="Times New Roman" panose="02020603050405020304" pitchFamily="18" charset="0"/>
              </a:rPr>
              <a:t>1. Importance of Listening in the Workplace: </a:t>
            </a:r>
            <a:r>
              <a:rPr lang="en-US" sz="2200" dirty="0">
                <a:latin typeface="Times New Roman" panose="02020603050405020304" pitchFamily="18" charset="0"/>
                <a:cs typeface="Times New Roman" panose="02020603050405020304" pitchFamily="18" charset="0"/>
              </a:rPr>
              <a:t>Employers highly value listening because it plays a key role in effective coordination and performance. </a:t>
            </a:r>
          </a:p>
          <a:p>
            <a:r>
              <a:rPr lang="en-US" sz="2200" dirty="0">
                <a:latin typeface="Times New Roman" panose="02020603050405020304" pitchFamily="18" charset="0"/>
                <a:cs typeface="Times New Roman" panose="02020603050405020304" pitchFamily="18" charset="0"/>
              </a:rPr>
              <a:t>When people listen carefully, they can follow instructions clearly, avoid errors, and provide better service to customers. </a:t>
            </a:r>
          </a:p>
          <a:p>
            <a:r>
              <a:rPr lang="en-US" sz="2200" dirty="0">
                <a:latin typeface="Times New Roman" panose="02020603050405020304" pitchFamily="18" charset="0"/>
                <a:cs typeface="Times New Roman" panose="02020603050405020304" pitchFamily="18" charset="0"/>
              </a:rPr>
              <a:t>Moreover, </a:t>
            </a:r>
            <a:r>
              <a:rPr lang="en-US" sz="2200" dirty="0" err="1">
                <a:latin typeface="Times New Roman" panose="02020603050405020304" pitchFamily="18" charset="0"/>
                <a:cs typeface="Times New Roman" panose="02020603050405020304" pitchFamily="18" charset="0"/>
              </a:rPr>
              <a:t>organisations</a:t>
            </a:r>
            <a:r>
              <a:rPr lang="en-US" sz="2200" dirty="0">
                <a:latin typeface="Times New Roman" panose="02020603050405020304" pitchFamily="18" charset="0"/>
                <a:cs typeface="Times New Roman" panose="02020603050405020304" pitchFamily="18" charset="0"/>
              </a:rPr>
              <a:t> encourage listening skills because it supports brainstorming, innovation, and conflict resolution. Many companies also provide formal listening skills training to employees.</a:t>
            </a:r>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2735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3E6CBC-3D1A-1F0B-18DA-3A32722F225A}"/>
              </a:ext>
            </a:extLst>
          </p:cNvPr>
          <p:cNvSpPr>
            <a:spLocks noGrp="1"/>
          </p:cNvSpPr>
          <p:nvPr>
            <p:ph idx="1"/>
          </p:nvPr>
        </p:nvSpPr>
        <p:spPr>
          <a:xfrm>
            <a:off x="386080" y="1615440"/>
            <a:ext cx="11602720" cy="503936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2. Outcomes of Good Listening: </a:t>
            </a:r>
            <a:r>
              <a:rPr lang="en-US" sz="2200" dirty="0">
                <a:latin typeface="Times New Roman" panose="02020603050405020304" pitchFamily="18" charset="0"/>
                <a:cs typeface="Times New Roman" panose="02020603050405020304" pitchFamily="18" charset="0"/>
              </a:rPr>
              <a:t>Good listening provides multiple positive outcomes, such as:</a:t>
            </a:r>
          </a:p>
          <a:p>
            <a:r>
              <a:rPr lang="en-US" sz="2200" b="1" dirty="0">
                <a:latin typeface="Times New Roman" panose="02020603050405020304" pitchFamily="18" charset="0"/>
                <a:cs typeface="Times New Roman" panose="02020603050405020304" pitchFamily="18" charset="0"/>
              </a:rPr>
              <a:t>Improved productivity</a:t>
            </a:r>
            <a:r>
              <a:rPr lang="en-US" sz="2200" dirty="0">
                <a:latin typeface="Times New Roman" panose="02020603050405020304" pitchFamily="18" charset="0"/>
                <a:cs typeface="Times New Roman" panose="02020603050405020304" pitchFamily="18" charset="0"/>
              </a:rPr>
              <a:t>, because work is done correctly the first time.</a:t>
            </a:r>
          </a:p>
          <a:p>
            <a:r>
              <a:rPr lang="en-US" sz="2200" b="1" dirty="0">
                <a:latin typeface="Times New Roman" panose="02020603050405020304" pitchFamily="18" charset="0"/>
                <a:cs typeface="Times New Roman" panose="02020603050405020304" pitchFamily="18" charset="0"/>
              </a:rPr>
              <a:t>Better teamwork</a:t>
            </a:r>
            <a:r>
              <a:rPr lang="en-US" sz="2200" dirty="0">
                <a:latin typeface="Times New Roman" panose="02020603050405020304" pitchFamily="18" charset="0"/>
                <a:cs typeface="Times New Roman" panose="02020603050405020304" pitchFamily="18" charset="0"/>
              </a:rPr>
              <a:t>, as listening builds trust and cooperation among employees.</a:t>
            </a:r>
          </a:p>
          <a:p>
            <a:r>
              <a:rPr lang="en-US" sz="2200" b="1" dirty="0">
                <a:latin typeface="Times New Roman" panose="02020603050405020304" pitchFamily="18" charset="0"/>
                <a:cs typeface="Times New Roman" panose="02020603050405020304" pitchFamily="18" charset="0"/>
              </a:rPr>
              <a:t>Higher morale</a:t>
            </a:r>
            <a:r>
              <a:rPr lang="en-US" sz="2200" dirty="0">
                <a:latin typeface="Times New Roman" panose="02020603050405020304" pitchFamily="18" charset="0"/>
                <a:cs typeface="Times New Roman" panose="02020603050405020304" pitchFamily="18" charset="0"/>
              </a:rPr>
              <a:t>, since employees feel respected and valued when their opinions are heard.</a:t>
            </a:r>
          </a:p>
          <a:p>
            <a:r>
              <a:rPr lang="en-US" sz="2200" b="1" dirty="0">
                <a:latin typeface="Times New Roman" panose="02020603050405020304" pitchFamily="18" charset="0"/>
                <a:cs typeface="Times New Roman" panose="02020603050405020304" pitchFamily="18" charset="0"/>
              </a:rPr>
              <a:t>Enhanced problem-solving</a:t>
            </a:r>
            <a:r>
              <a:rPr lang="en-US" sz="2200" dirty="0">
                <a:latin typeface="Times New Roman" panose="02020603050405020304" pitchFamily="18" charset="0"/>
                <a:cs typeface="Times New Roman" panose="02020603050405020304" pitchFamily="18" charset="0"/>
              </a:rPr>
              <a:t>, because listening helps in identifying real issues and making accurate decisions.</a:t>
            </a:r>
          </a:p>
          <a:p>
            <a:pPr marL="0" indent="0">
              <a:buNone/>
            </a:pPr>
            <a:r>
              <a:rPr lang="en-US" sz="2200" dirty="0">
                <a:latin typeface="Times New Roman" panose="02020603050405020304" pitchFamily="18" charset="0"/>
                <a:cs typeface="Times New Roman" panose="02020603050405020304" pitchFamily="18" charset="0"/>
              </a:rPr>
              <a:t>Overall, effective listening contributes to a positive </a:t>
            </a:r>
            <a:r>
              <a:rPr lang="en-US" sz="2200" dirty="0" err="1">
                <a:latin typeface="Times New Roman" panose="02020603050405020304" pitchFamily="18" charset="0"/>
                <a:cs typeface="Times New Roman" panose="02020603050405020304" pitchFamily="18" charset="0"/>
              </a:rPr>
              <a:t>organisational</a:t>
            </a:r>
            <a:r>
              <a:rPr lang="en-US" sz="2200" dirty="0">
                <a:latin typeface="Times New Roman" panose="02020603050405020304" pitchFamily="18" charset="0"/>
                <a:cs typeface="Times New Roman" panose="02020603050405020304" pitchFamily="18" charset="0"/>
              </a:rPr>
              <a:t> climate and reduces workplace conflict.</a:t>
            </a:r>
          </a:p>
          <a:p>
            <a:pPr marL="0" indent="0">
              <a:buNone/>
            </a:pPr>
            <a:endParaRPr lang="en-IN" dirty="0"/>
          </a:p>
        </p:txBody>
      </p:sp>
    </p:spTree>
    <p:extLst>
      <p:ext uri="{BB962C8B-B14F-4D97-AF65-F5344CB8AC3E}">
        <p14:creationId xmlns:p14="http://schemas.microsoft.com/office/powerpoint/2010/main" val="1441744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575E02E-F03C-CBEC-6326-D6B2F479E96C}"/>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3. Developing Listening Skills: </a:t>
            </a:r>
            <a:r>
              <a:rPr lang="en-US" sz="2200" dirty="0">
                <a:latin typeface="Times New Roman" panose="02020603050405020304" pitchFamily="18" charset="0"/>
                <a:cs typeface="Times New Roman" panose="02020603050405020304" pitchFamily="18" charset="0"/>
              </a:rPr>
              <a:t>Listening is a skill that can be improved through constant practice. Some important methods include:</a:t>
            </a:r>
          </a:p>
          <a:p>
            <a:r>
              <a:rPr lang="en-US" sz="2200" b="1" dirty="0">
                <a:latin typeface="Times New Roman" panose="02020603050405020304" pitchFamily="18" charset="0"/>
                <a:cs typeface="Times New Roman" panose="02020603050405020304" pitchFamily="18" charset="0"/>
              </a:rPr>
              <a:t>Patience</a:t>
            </a:r>
            <a:r>
              <a:rPr lang="en-US" sz="2200" dirty="0">
                <a:latin typeface="Times New Roman" panose="02020603050405020304" pitchFamily="18" charset="0"/>
                <a:cs typeface="Times New Roman" panose="02020603050405020304" pitchFamily="18" charset="0"/>
              </a:rPr>
              <a:t>: Allowing the speaker to express ideas fully without interruption.</a:t>
            </a:r>
          </a:p>
          <a:p>
            <a:r>
              <a:rPr lang="en-US" sz="2200" b="1" dirty="0">
                <a:latin typeface="Times New Roman" panose="02020603050405020304" pitchFamily="18" charset="0"/>
                <a:cs typeface="Times New Roman" panose="02020603050405020304" pitchFamily="18" charset="0"/>
              </a:rPr>
              <a:t>Note-taking</a:t>
            </a:r>
            <a:r>
              <a:rPr lang="en-US" sz="2200" dirty="0">
                <a:latin typeface="Times New Roman" panose="02020603050405020304" pitchFamily="18" charset="0"/>
                <a:cs typeface="Times New Roman" panose="02020603050405020304" pitchFamily="18" charset="0"/>
              </a:rPr>
              <a:t>: Recording key points for clarity and recall.</a:t>
            </a:r>
          </a:p>
          <a:p>
            <a:r>
              <a:rPr lang="en-US" sz="2200" b="1" dirty="0">
                <a:latin typeface="Times New Roman" panose="02020603050405020304" pitchFamily="18" charset="0"/>
                <a:cs typeface="Times New Roman" panose="02020603050405020304" pitchFamily="18" charset="0"/>
              </a:rPr>
              <a:t>Asking good questions</a:t>
            </a:r>
            <a:r>
              <a:rPr lang="en-US" sz="2200" dirty="0">
                <a:latin typeface="Times New Roman" panose="02020603050405020304" pitchFamily="18" charset="0"/>
                <a:cs typeface="Times New Roman" panose="02020603050405020304" pitchFamily="18" charset="0"/>
              </a:rPr>
              <a:t>: Clarifying doubts to ensure correct understanding.</a:t>
            </a:r>
          </a:p>
          <a:p>
            <a:r>
              <a:rPr lang="en-US" sz="2200" b="1" dirty="0" err="1">
                <a:latin typeface="Times New Roman" panose="02020603050405020304" pitchFamily="18" charset="0"/>
                <a:cs typeface="Times New Roman" panose="02020603050405020304" pitchFamily="18" charset="0"/>
              </a:rPr>
              <a:t>Summarising</a:t>
            </a:r>
            <a:r>
              <a:rPr lang="en-US" sz="2200" dirty="0">
                <a:latin typeface="Times New Roman" panose="02020603050405020304" pitchFamily="18" charset="0"/>
                <a:cs typeface="Times New Roman" panose="02020603050405020304" pitchFamily="18" charset="0"/>
              </a:rPr>
              <a:t>: Restating important points to confirm accurate interpretation.</a:t>
            </a:r>
          </a:p>
          <a:p>
            <a:r>
              <a:rPr lang="en-US" sz="2200" b="1" dirty="0">
                <a:latin typeface="Times New Roman" panose="02020603050405020304" pitchFamily="18" charset="0"/>
                <a:cs typeface="Times New Roman" panose="02020603050405020304" pitchFamily="18" charset="0"/>
              </a:rPr>
              <a:t>Managing internal distractions</a:t>
            </a:r>
            <a:r>
              <a:rPr lang="en-US" sz="2200" dirty="0">
                <a:latin typeface="Times New Roman" panose="02020603050405020304" pitchFamily="18" charset="0"/>
                <a:cs typeface="Times New Roman" panose="02020603050405020304" pitchFamily="18" charset="0"/>
              </a:rPr>
              <a:t>: Controlling wandering thoughts, emotions, or biases.</a:t>
            </a:r>
          </a:p>
          <a:p>
            <a:pPr marL="0" indent="0">
              <a:buNone/>
            </a:pPr>
            <a:r>
              <a:rPr lang="en-US" sz="2200" dirty="0">
                <a:latin typeface="Times New Roman" panose="02020603050405020304" pitchFamily="18" charset="0"/>
                <a:cs typeface="Times New Roman" panose="02020603050405020304" pitchFamily="18" charset="0"/>
              </a:rPr>
              <a:t>Through these techniques, individuals can become active and effective listeners</a:t>
            </a:r>
            <a:r>
              <a:rPr lang="en-US" sz="2200" dirty="0"/>
              <a:t>.</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953421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DFC9C7-FCFA-A059-AC26-6A819B9BF7A5}"/>
              </a:ext>
            </a:extLst>
          </p:cNvPr>
          <p:cNvSpPr>
            <a:spLocks noGrp="1"/>
          </p:cNvSpPr>
          <p:nvPr>
            <p:ph idx="1"/>
          </p:nvPr>
        </p:nvSpPr>
        <p:spPr>
          <a:xfrm>
            <a:off x="518160" y="1483360"/>
            <a:ext cx="11308080" cy="52222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APPROACHES TO LISTENING</a:t>
            </a:r>
          </a:p>
          <a:p>
            <a:pPr marL="457200" indent="-457200">
              <a:buAutoNum type="arabicParenR"/>
            </a:pPr>
            <a:r>
              <a:rPr lang="en-US" sz="2200" b="1" dirty="0">
                <a:latin typeface="Times New Roman" panose="02020603050405020304" pitchFamily="18" charset="0"/>
                <a:cs typeface="Times New Roman" panose="02020603050405020304" pitchFamily="18" charset="0"/>
              </a:rPr>
              <a:t>Appreciative</a:t>
            </a:r>
            <a:r>
              <a:rPr lang="en-US" sz="2200" dirty="0">
                <a:latin typeface="Times New Roman" panose="02020603050405020304" pitchFamily="18" charset="0"/>
                <a:cs typeface="Times New Roman" panose="02020603050405020304" pitchFamily="18" charset="0"/>
              </a:rPr>
              <a:t> listeners simply enjoy the interaction and listen for enjoyment, </a:t>
            </a:r>
            <a:r>
              <a:rPr lang="en-US" sz="2200" dirty="0" err="1">
                <a:latin typeface="Times New Roman" panose="02020603050405020304" pitchFamily="18" charset="0"/>
                <a:cs typeface="Times New Roman" panose="02020603050405020304" pitchFamily="18" charset="0"/>
              </a:rPr>
              <a:t>humour</a:t>
            </a:r>
            <a:r>
              <a:rPr lang="en-US" sz="2200" dirty="0">
                <a:latin typeface="Times New Roman" panose="02020603050405020304" pitchFamily="18" charset="0"/>
                <a:cs typeface="Times New Roman" panose="02020603050405020304" pitchFamily="18" charset="0"/>
              </a:rPr>
              <a:t>, and to connect with others. </a:t>
            </a:r>
          </a:p>
          <a:p>
            <a:pPr marL="457200" indent="-457200">
              <a:buAutoNum type="arabicParenR"/>
            </a:pPr>
            <a:r>
              <a:rPr lang="en-US" sz="2200" b="1" dirty="0">
                <a:latin typeface="Times New Roman" panose="02020603050405020304" pitchFamily="18" charset="0"/>
                <a:cs typeface="Times New Roman" panose="02020603050405020304" pitchFamily="18" charset="0"/>
              </a:rPr>
              <a:t>Empathic</a:t>
            </a:r>
            <a:r>
              <a:rPr lang="en-US" sz="2200" dirty="0">
                <a:latin typeface="Times New Roman" panose="02020603050405020304" pitchFamily="18" charset="0"/>
                <a:cs typeface="Times New Roman" panose="02020603050405020304" pitchFamily="18" charset="0"/>
              </a:rPr>
              <a:t> listeners listen to understand others better. They try to understand both the speaker's perspective and emotions. </a:t>
            </a:r>
          </a:p>
          <a:p>
            <a:pPr marL="457200" indent="-457200">
              <a:buAutoNum type="arabicParenR"/>
            </a:pPr>
            <a:r>
              <a:rPr lang="en-US" sz="2200" b="1" dirty="0">
                <a:latin typeface="Times New Roman" panose="02020603050405020304" pitchFamily="18" charset="0"/>
                <a:cs typeface="Times New Roman" panose="02020603050405020304" pitchFamily="18" charset="0"/>
              </a:rPr>
              <a:t>Comprehensive</a:t>
            </a:r>
            <a:r>
              <a:rPr lang="en-US" sz="2200" dirty="0">
                <a:latin typeface="Times New Roman" panose="02020603050405020304" pitchFamily="18" charset="0"/>
                <a:cs typeface="Times New Roman" panose="02020603050405020304" pitchFamily="18" charset="0"/>
              </a:rPr>
              <a:t> listeners focus on the main ideas. They are naturally good at identifying problems and opportunities even when people are </a:t>
            </a:r>
            <a:r>
              <a:rPr lang="en-US" sz="2200" dirty="0" err="1">
                <a:latin typeface="Times New Roman" panose="02020603050405020304" pitchFamily="18" charset="0"/>
                <a:cs typeface="Times New Roman" panose="02020603050405020304" pitchFamily="18" charset="0"/>
              </a:rPr>
              <a:t>disorganised</a:t>
            </a:r>
            <a:r>
              <a:rPr lang="en-US" sz="2200" dirty="0">
                <a:latin typeface="Times New Roman" panose="02020603050405020304" pitchFamily="18" charset="0"/>
                <a:cs typeface="Times New Roman" panose="02020603050405020304" pitchFamily="18" charset="0"/>
              </a:rPr>
              <a:t>. </a:t>
            </a:r>
          </a:p>
          <a:p>
            <a:pPr marL="457200" indent="-457200">
              <a:buAutoNum type="arabicParenR"/>
            </a:pPr>
            <a:r>
              <a:rPr lang="en-US" sz="2200" b="1" dirty="0">
                <a:latin typeface="Times New Roman" panose="02020603050405020304" pitchFamily="18" charset="0"/>
                <a:cs typeface="Times New Roman" panose="02020603050405020304" pitchFamily="18" charset="0"/>
              </a:rPr>
              <a:t>Discerning</a:t>
            </a:r>
            <a:r>
              <a:rPr lang="en-US" sz="2200" dirty="0">
                <a:latin typeface="Times New Roman" panose="02020603050405020304" pitchFamily="18" charset="0"/>
                <a:cs typeface="Times New Roman" panose="02020603050405020304" pitchFamily="18" charset="0"/>
              </a:rPr>
              <a:t> listeners pay attention to details others miss. They minimize distractions and listen for specific, detailed information. </a:t>
            </a:r>
          </a:p>
          <a:p>
            <a:pPr marL="457200" indent="-457200">
              <a:buAutoNum type="arabicParenR"/>
            </a:pPr>
            <a:r>
              <a:rPr lang="en-US" sz="2200" b="1" dirty="0">
                <a:latin typeface="Times New Roman" panose="02020603050405020304" pitchFamily="18" charset="0"/>
                <a:cs typeface="Times New Roman" panose="02020603050405020304" pitchFamily="18" charset="0"/>
              </a:rPr>
              <a:t>Evaluative</a:t>
            </a:r>
            <a:r>
              <a:rPr lang="en-US" sz="2200" dirty="0">
                <a:latin typeface="Times New Roman" panose="02020603050405020304" pitchFamily="18" charset="0"/>
                <a:cs typeface="Times New Roman" panose="02020603050405020304" pitchFamily="18" charset="0"/>
              </a:rPr>
              <a:t> listeners listen for information that will help them evaluate judge the accuracy of the speaker or the content. They verify facts and don't tolerate exaggerations or inconsistencies.</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5761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25223D-15F6-F8A0-C2EB-159C7145BE32}"/>
              </a:ext>
            </a:extLst>
          </p:cNvPr>
          <p:cNvSpPr>
            <a:spLocks noGrp="1"/>
          </p:cNvSpPr>
          <p:nvPr>
            <p:ph idx="1"/>
          </p:nvPr>
        </p:nvSpPr>
        <p:spPr>
          <a:xfrm>
            <a:off x="411480" y="1442720"/>
            <a:ext cx="11369040" cy="5039360"/>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CHARACTERISTICS OF ORAL COMMUNICATION</a:t>
            </a:r>
          </a:p>
          <a:p>
            <a:r>
              <a:rPr lang="en-US" sz="2400" b="1" dirty="0">
                <a:latin typeface="Times New Roman" panose="02020603050405020304" pitchFamily="18" charset="0"/>
                <a:cs typeface="Times New Roman" panose="02020603050405020304" pitchFamily="18" charset="0"/>
              </a:rPr>
              <a:t>Instant and Two-way: </a:t>
            </a:r>
            <a:r>
              <a:rPr lang="en-US" sz="2400" dirty="0">
                <a:latin typeface="Times New Roman" panose="02020603050405020304" pitchFamily="18" charset="0"/>
                <a:cs typeface="Times New Roman" panose="02020603050405020304" pitchFamily="18" charset="0"/>
              </a:rPr>
              <a:t>Oral communication happens quickly. The speaker talks, and the listener can respond immediately, making it interactive.</a:t>
            </a:r>
          </a:p>
          <a:p>
            <a:r>
              <a:rPr lang="en-US" sz="2400" b="1" dirty="0">
                <a:latin typeface="Times New Roman" panose="02020603050405020304" pitchFamily="18" charset="0"/>
                <a:cs typeface="Times New Roman" panose="02020603050405020304" pitchFamily="18" charset="0"/>
              </a:rPr>
              <a:t>One-time Communication: </a:t>
            </a:r>
            <a:r>
              <a:rPr lang="en-US" sz="2400" dirty="0">
                <a:latin typeface="Times New Roman" panose="02020603050405020304" pitchFamily="18" charset="0"/>
                <a:cs typeface="Times New Roman" panose="02020603050405020304" pitchFamily="18" charset="0"/>
              </a:rPr>
              <a:t>Once spoken, words cannot be repeated exactly the same way. There’s usually no record, so it cannot be used as a reference later.</a:t>
            </a:r>
          </a:p>
          <a:p>
            <a:r>
              <a:rPr lang="en-US" sz="2400" b="1" dirty="0">
                <a:latin typeface="Times New Roman" panose="02020603050405020304" pitchFamily="18" charset="0"/>
                <a:cs typeface="Times New Roman" panose="02020603050405020304" pitchFamily="18" charset="0"/>
              </a:rPr>
              <a:t>Everyday Language: </a:t>
            </a:r>
            <a:r>
              <a:rPr lang="en-US" sz="2400" dirty="0">
                <a:latin typeface="Times New Roman" panose="02020603050405020304" pitchFamily="18" charset="0"/>
                <a:cs typeface="Times New Roman" panose="02020603050405020304" pitchFamily="18" charset="0"/>
              </a:rPr>
              <a:t>It uses simple, common language that people understand easily in daily life.</a:t>
            </a:r>
          </a:p>
          <a:p>
            <a:r>
              <a:rPr lang="en-US" sz="2400" b="1" dirty="0">
                <a:latin typeface="Times New Roman" panose="02020603050405020304" pitchFamily="18" charset="0"/>
                <a:cs typeface="Times New Roman" panose="02020603050405020304" pitchFamily="18" charset="0"/>
              </a:rPr>
              <a:t>Both Present: </a:t>
            </a:r>
            <a:r>
              <a:rPr lang="en-US" sz="2400" dirty="0">
                <a:latin typeface="Times New Roman" panose="02020603050405020304" pitchFamily="18" charset="0"/>
                <a:cs typeface="Times New Roman" panose="02020603050405020304" pitchFamily="18" charset="0"/>
              </a:rPr>
              <a:t>The speaker and listener need to be present at the same time (either physically or virtually) for communication to happen.</a:t>
            </a:r>
          </a:p>
          <a:p>
            <a:r>
              <a:rPr lang="en-US" sz="2400" b="1" dirty="0">
                <a:latin typeface="Times New Roman" panose="02020603050405020304" pitchFamily="18" charset="0"/>
                <a:cs typeface="Times New Roman" panose="02020603050405020304" pitchFamily="18" charset="0"/>
              </a:rPr>
              <a:t>Follows Principles: </a:t>
            </a:r>
            <a:r>
              <a:rPr lang="en-US" sz="2400" dirty="0">
                <a:latin typeface="Times New Roman" panose="02020603050405020304" pitchFamily="18" charset="0"/>
                <a:cs typeface="Times New Roman" panose="02020603050405020304" pitchFamily="18" charset="0"/>
              </a:rPr>
              <a:t>To be effective, communication should be clear, polite, confident, and relevant, so the listener can understand properly.</a:t>
            </a:r>
          </a:p>
          <a:p>
            <a:r>
              <a:rPr lang="en-US" sz="2400" b="1" dirty="0">
                <a:latin typeface="Times New Roman" panose="02020603050405020304" pitchFamily="18" charset="0"/>
                <a:cs typeface="Times New Roman" panose="02020603050405020304" pitchFamily="18" charset="0"/>
              </a:rPr>
              <a:t>Body Language and Voice Matter: </a:t>
            </a:r>
            <a:r>
              <a:rPr lang="en-US" sz="2400" dirty="0">
                <a:latin typeface="Times New Roman" panose="02020603050405020304" pitchFamily="18" charset="0"/>
                <a:cs typeface="Times New Roman" panose="02020603050405020304" pitchFamily="18" charset="0"/>
              </a:rPr>
              <a:t>Gestures, facial expressions, and voice tone (loud, soft, fast, slow) make the message more effective and easier to understand.</a:t>
            </a:r>
          </a:p>
          <a:p>
            <a:r>
              <a:rPr lang="en-US" sz="2400" b="1" dirty="0">
                <a:latin typeface="Times New Roman" panose="02020603050405020304" pitchFamily="18" charset="0"/>
                <a:cs typeface="Times New Roman" panose="02020603050405020304" pitchFamily="18" charset="0"/>
              </a:rPr>
              <a:t>Cannot be Corrected: </a:t>
            </a:r>
            <a:r>
              <a:rPr lang="en-US" sz="2400" dirty="0">
                <a:latin typeface="Times New Roman" panose="02020603050405020304" pitchFamily="18" charset="0"/>
                <a:cs typeface="Times New Roman" panose="02020603050405020304" pitchFamily="18" charset="0"/>
              </a:rPr>
              <a:t>Spoken words cannot be edited like written ones, so the speaker should think carefully before speaking.</a:t>
            </a: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00220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A86FBB-9B8A-6B9D-CF8A-64192A990DE1}"/>
              </a:ext>
            </a:extLst>
          </p:cNvPr>
          <p:cNvSpPr>
            <a:spLocks noGrp="1"/>
          </p:cNvSpPr>
          <p:nvPr>
            <p:ph idx="1"/>
          </p:nvPr>
        </p:nvSpPr>
        <p:spPr>
          <a:xfrm>
            <a:off x="838200" y="1564640"/>
            <a:ext cx="10515600" cy="461232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PROCESS OF LISTENING</a:t>
            </a:r>
          </a:p>
          <a:p>
            <a:pPr marL="0" indent="0">
              <a:buNone/>
            </a:pPr>
            <a:endParaRPr lang="en-IN" sz="2400" b="1" dirty="0">
              <a:latin typeface="Times New Roman" panose="02020603050405020304" pitchFamily="18" charset="0"/>
              <a:cs typeface="Times New Roman" panose="02020603050405020304" pitchFamily="18" charset="0"/>
            </a:endParaRPr>
          </a:p>
        </p:txBody>
      </p:sp>
      <p:sp>
        <p:nvSpPr>
          <p:cNvPr id="2" name="Rectangle 1">
            <a:extLst>
              <a:ext uri="{FF2B5EF4-FFF2-40B4-BE49-F238E27FC236}">
                <a16:creationId xmlns:a16="http://schemas.microsoft.com/office/drawing/2014/main" id="{9C20E8B1-23E6-F4A8-1157-E083A8BA4DE8}"/>
              </a:ext>
            </a:extLst>
          </p:cNvPr>
          <p:cNvSpPr/>
          <p:nvPr/>
        </p:nvSpPr>
        <p:spPr>
          <a:xfrm>
            <a:off x="4511040" y="2393157"/>
            <a:ext cx="2529840" cy="4267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Sensing</a:t>
            </a:r>
            <a:r>
              <a:rPr lang="en-IN" dirty="0"/>
              <a:t>/Selecting Stage</a:t>
            </a:r>
          </a:p>
        </p:txBody>
      </p:sp>
      <p:sp>
        <p:nvSpPr>
          <p:cNvPr id="6" name="Rectangle 5">
            <a:extLst>
              <a:ext uri="{FF2B5EF4-FFF2-40B4-BE49-F238E27FC236}">
                <a16:creationId xmlns:a16="http://schemas.microsoft.com/office/drawing/2014/main" id="{4858E4C6-C0EB-0206-1FCA-0D9519ABD3C3}"/>
              </a:ext>
            </a:extLst>
          </p:cNvPr>
          <p:cNvSpPr/>
          <p:nvPr/>
        </p:nvSpPr>
        <p:spPr>
          <a:xfrm>
            <a:off x="4511040" y="4572000"/>
            <a:ext cx="2529840" cy="4267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Responding Stage</a:t>
            </a:r>
          </a:p>
        </p:txBody>
      </p:sp>
      <p:sp>
        <p:nvSpPr>
          <p:cNvPr id="7" name="Rectangle 6">
            <a:extLst>
              <a:ext uri="{FF2B5EF4-FFF2-40B4-BE49-F238E27FC236}">
                <a16:creationId xmlns:a16="http://schemas.microsoft.com/office/drawing/2014/main" id="{868F3B0A-525D-4273-A201-4E2A8A71AB57}"/>
              </a:ext>
            </a:extLst>
          </p:cNvPr>
          <p:cNvSpPr/>
          <p:nvPr/>
        </p:nvSpPr>
        <p:spPr>
          <a:xfrm>
            <a:off x="4511040" y="5303520"/>
            <a:ext cx="2529840" cy="4267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Remembering Stage</a:t>
            </a:r>
          </a:p>
        </p:txBody>
      </p:sp>
      <p:cxnSp>
        <p:nvCxnSpPr>
          <p:cNvPr id="9" name="Straight Arrow Connector 8">
            <a:extLst>
              <a:ext uri="{FF2B5EF4-FFF2-40B4-BE49-F238E27FC236}">
                <a16:creationId xmlns:a16="http://schemas.microsoft.com/office/drawing/2014/main" id="{65EC8E97-44CA-225E-FE08-33D942998673}"/>
              </a:ext>
            </a:extLst>
          </p:cNvPr>
          <p:cNvCxnSpPr>
            <a:cxnSpLocks/>
            <a:stCxn id="2" idx="2"/>
          </p:cNvCxnSpPr>
          <p:nvPr/>
        </p:nvCxnSpPr>
        <p:spPr>
          <a:xfrm>
            <a:off x="5775960" y="2819877"/>
            <a:ext cx="0" cy="2638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A930313-312A-B830-8092-BFFAB918DF54}"/>
              </a:ext>
            </a:extLst>
          </p:cNvPr>
          <p:cNvCxnSpPr>
            <a:cxnSpLocks/>
          </p:cNvCxnSpPr>
          <p:nvPr/>
        </p:nvCxnSpPr>
        <p:spPr>
          <a:xfrm>
            <a:off x="5775960" y="3510439"/>
            <a:ext cx="0" cy="2638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9DC6363-D309-C5A3-489C-C7806F4A5B23}"/>
              </a:ext>
            </a:extLst>
          </p:cNvPr>
          <p:cNvCxnSpPr>
            <a:cxnSpLocks/>
            <a:endCxn id="6" idx="0"/>
          </p:cNvCxnSpPr>
          <p:nvPr/>
        </p:nvCxnSpPr>
        <p:spPr>
          <a:xfrm>
            <a:off x="5775960" y="4201001"/>
            <a:ext cx="0" cy="370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5AA85D1-373C-3341-FC9A-E666E601ED38}"/>
              </a:ext>
            </a:extLst>
          </p:cNvPr>
          <p:cNvCxnSpPr>
            <a:stCxn id="6" idx="2"/>
            <a:endCxn id="7" idx="0"/>
          </p:cNvCxnSpPr>
          <p:nvPr/>
        </p:nvCxnSpPr>
        <p:spPr>
          <a:xfrm>
            <a:off x="5775960" y="4998720"/>
            <a:ext cx="0" cy="304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F6695C51-ED49-1907-6E79-8A00063CA14E}"/>
              </a:ext>
            </a:extLst>
          </p:cNvPr>
          <p:cNvSpPr/>
          <p:nvPr/>
        </p:nvSpPr>
        <p:spPr>
          <a:xfrm>
            <a:off x="4511040" y="3129916"/>
            <a:ext cx="2529840" cy="4267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Interpreting Stage</a:t>
            </a:r>
          </a:p>
        </p:txBody>
      </p:sp>
      <p:sp>
        <p:nvSpPr>
          <p:cNvPr id="21" name="Rectangle 20">
            <a:extLst>
              <a:ext uri="{FF2B5EF4-FFF2-40B4-BE49-F238E27FC236}">
                <a16:creationId xmlns:a16="http://schemas.microsoft.com/office/drawing/2014/main" id="{8D9CAB07-B3D7-A78F-917D-C4DC00B0F746}"/>
              </a:ext>
            </a:extLst>
          </p:cNvPr>
          <p:cNvSpPr/>
          <p:nvPr/>
        </p:nvSpPr>
        <p:spPr>
          <a:xfrm>
            <a:off x="4511040" y="3820478"/>
            <a:ext cx="2529840" cy="4267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dirty="0">
                <a:latin typeface="Times New Roman" panose="02020603050405020304" pitchFamily="18" charset="0"/>
                <a:cs typeface="Times New Roman" panose="02020603050405020304" pitchFamily="18" charset="0"/>
              </a:rPr>
              <a:t>Evaluating Stage</a:t>
            </a:r>
          </a:p>
        </p:txBody>
      </p:sp>
    </p:spTree>
    <p:extLst>
      <p:ext uri="{BB962C8B-B14F-4D97-AF65-F5344CB8AC3E}">
        <p14:creationId xmlns:p14="http://schemas.microsoft.com/office/powerpoint/2010/main" val="362402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9C266-F364-1098-840A-8C1A8D49EFB0}"/>
              </a:ext>
            </a:extLst>
          </p:cNvPr>
          <p:cNvSpPr>
            <a:spLocks noGrp="1"/>
          </p:cNvSpPr>
          <p:nvPr>
            <p:ph idx="1"/>
          </p:nvPr>
        </p:nvSpPr>
        <p:spPr>
          <a:xfrm>
            <a:off x="838200" y="2181225"/>
            <a:ext cx="10515600" cy="3833495"/>
          </a:xfrm>
        </p:spPr>
        <p:txBody>
          <a:bodyPr>
            <a:normAutofit/>
          </a:bodyPr>
          <a:lstStyle/>
          <a:p>
            <a:pPr marL="514350" indent="-514350">
              <a:buAutoNum type="arabicParenR"/>
            </a:pPr>
            <a:r>
              <a:rPr lang="en-US" sz="2200" b="1" dirty="0">
                <a:latin typeface="Times New Roman" panose="02020603050405020304" pitchFamily="18" charset="0"/>
                <a:cs typeface="Times New Roman" panose="02020603050405020304" pitchFamily="18" charset="0"/>
              </a:rPr>
              <a:t>Sensing/Selecting Stage: </a:t>
            </a:r>
            <a:r>
              <a:rPr lang="en-US" sz="2200" dirty="0">
                <a:latin typeface="Times New Roman" panose="02020603050405020304" pitchFamily="18" charset="0"/>
                <a:cs typeface="Times New Roman" panose="02020603050405020304" pitchFamily="18" charset="0"/>
              </a:rPr>
              <a:t>A number of stimuli surround the listener but he only chooses the relevant ones. He then transforms them into a message.</a:t>
            </a:r>
          </a:p>
          <a:p>
            <a:pPr marL="514350" indent="-514350">
              <a:buAutoNum type="arabicParenR"/>
            </a:pPr>
            <a:r>
              <a:rPr lang="en-US" sz="2200" b="1" dirty="0">
                <a:latin typeface="Times New Roman" panose="02020603050405020304" pitchFamily="18" charset="0"/>
                <a:cs typeface="Times New Roman" panose="02020603050405020304" pitchFamily="18" charset="0"/>
              </a:rPr>
              <a:t>Interpreting Stage: </a:t>
            </a:r>
            <a:r>
              <a:rPr lang="en-US" sz="2200" dirty="0">
                <a:latin typeface="Times New Roman" panose="02020603050405020304" pitchFamily="18" charset="0"/>
                <a:cs typeface="Times New Roman" panose="02020603050405020304" pitchFamily="18" charset="0"/>
              </a:rPr>
              <a:t>During this stage, the listener tries to interpret or assign meaning to the message. In this process, the listener is confronted with many emotional, environmental, linguistic, semantic or psychological hurdles. </a:t>
            </a:r>
          </a:p>
          <a:p>
            <a:pPr marL="514350" indent="-514350">
              <a:buAutoNum type="arabicParenR"/>
            </a:pPr>
            <a:r>
              <a:rPr lang="en-US" sz="2200" b="1" dirty="0">
                <a:latin typeface="Times New Roman" panose="02020603050405020304" pitchFamily="18" charset="0"/>
                <a:cs typeface="Times New Roman" panose="02020603050405020304" pitchFamily="18" charset="0"/>
              </a:rPr>
              <a:t>Evaluating Stage: </a:t>
            </a:r>
            <a:r>
              <a:rPr lang="en-US" sz="2200" dirty="0">
                <a:latin typeface="Times New Roman" panose="02020603050405020304" pitchFamily="18" charset="0"/>
                <a:cs typeface="Times New Roman" panose="02020603050405020304" pitchFamily="18" charset="0"/>
              </a:rPr>
              <a:t>At this stage, the listener evaluates the message of the speaker and examines it to form a point of view, ask himself what the crucial aspects of the speaker's argument are, infers conclusions from the speaker's comments and checks the correctness of information and facts for or against what the speaker has said</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505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15D57B-2A44-CAA9-6ABD-D8E0DA795A9B}"/>
              </a:ext>
            </a:extLst>
          </p:cNvPr>
          <p:cNvSpPr>
            <a:spLocks noGrp="1"/>
          </p:cNvSpPr>
          <p:nvPr>
            <p:ph idx="1"/>
          </p:nvPr>
        </p:nvSpPr>
        <p:spPr>
          <a:xfrm>
            <a:off x="838200" y="2130425"/>
            <a:ext cx="10515600" cy="3985895"/>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4) Responding Stage: </a:t>
            </a:r>
            <a:r>
              <a:rPr lang="en-US" sz="2200" dirty="0">
                <a:latin typeface="Times New Roman" panose="02020603050405020304" pitchFamily="18" charset="0"/>
                <a:cs typeface="Times New Roman" panose="02020603050405020304" pitchFamily="18" charset="0"/>
              </a:rPr>
              <a:t>At this stage, the listener has interpreted and </a:t>
            </a:r>
            <a:r>
              <a:rPr lang="en-US" sz="2200" dirty="0" err="1">
                <a:latin typeface="Times New Roman" panose="02020603050405020304" pitchFamily="18" charset="0"/>
                <a:cs typeface="Times New Roman" panose="02020603050405020304" pitchFamily="18" charset="0"/>
              </a:rPr>
              <a:t>analysed</a:t>
            </a:r>
            <a:r>
              <a:rPr lang="en-US" sz="2200" dirty="0">
                <a:latin typeface="Times New Roman" panose="02020603050405020304" pitchFamily="18" charset="0"/>
                <a:cs typeface="Times New Roman" panose="02020603050405020304" pitchFamily="18" charset="0"/>
              </a:rPr>
              <a:t> the message and is prepared to respond to the speaker. The listener's body language and other non-verbal cues let the speaker know whether what he has said has made sense to the listener or not and also if the listener has been only pretending to pay attention.</a:t>
            </a:r>
          </a:p>
          <a:p>
            <a:pPr marL="0" indent="0">
              <a:buNone/>
            </a:pPr>
            <a:r>
              <a:rPr lang="en-US" sz="2200" b="1" dirty="0">
                <a:latin typeface="Times New Roman" panose="02020603050405020304" pitchFamily="18" charset="0"/>
                <a:cs typeface="Times New Roman" panose="02020603050405020304" pitchFamily="18" charset="0"/>
              </a:rPr>
              <a:t>5) Remembering Stage: </a:t>
            </a:r>
            <a:r>
              <a:rPr lang="en-US" sz="2200" dirty="0">
                <a:latin typeface="Times New Roman" panose="02020603050405020304" pitchFamily="18" charset="0"/>
                <a:cs typeface="Times New Roman" panose="02020603050405020304" pitchFamily="18" charset="0"/>
              </a:rPr>
              <a:t>This is the last stage of listening. If one listens effectively, one may remember the parts what one has heard. In fact, how much one remembers of a talk or a speech is often an indication of how much attention he paid to it, while the presentation was going on. It is unfortunate that regardless of how good a speaker is, most listeners. can recall only 10-25 per cent of a presentation or speech</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1385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BC76F4-53D6-76A5-7452-3F623A2EAB99}"/>
              </a:ext>
            </a:extLst>
          </p:cNvPr>
          <p:cNvSpPr>
            <a:spLocks noGrp="1"/>
          </p:cNvSpPr>
          <p:nvPr>
            <p:ph idx="1"/>
          </p:nvPr>
        </p:nvSpPr>
        <p:spPr>
          <a:xfrm>
            <a:off x="919480" y="1910080"/>
            <a:ext cx="10515600" cy="4561840"/>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HOW TO BE A GOOD LISTENER/ OVERCOMING THE BARRIERS TO LISTENING</a:t>
            </a:r>
          </a:p>
          <a:p>
            <a:pPr marL="0" indent="0">
              <a:buNone/>
            </a:pPr>
            <a:r>
              <a:rPr lang="en-US" sz="2400" b="1" dirty="0">
                <a:latin typeface="Times New Roman" panose="02020603050405020304" pitchFamily="18" charset="0"/>
                <a:cs typeface="Times New Roman" panose="02020603050405020304" pitchFamily="18" charset="0"/>
              </a:rPr>
              <a:t>1. Maintain Eye Contact: </a:t>
            </a:r>
            <a:r>
              <a:rPr lang="en-US" sz="2400" dirty="0">
                <a:latin typeface="Times New Roman" panose="02020603050405020304" pitchFamily="18" charset="0"/>
                <a:cs typeface="Times New Roman" panose="02020603050405020304" pitchFamily="18" charset="0"/>
              </a:rPr>
              <a:t>Maintaining eye contact shows interest and attentiveness. It makes the speaker feel respected and encourages open communication.</a:t>
            </a:r>
          </a:p>
          <a:p>
            <a:pPr marL="0" indent="0">
              <a:buNone/>
            </a:pPr>
            <a:r>
              <a:rPr lang="en-US" sz="2400" b="1" dirty="0">
                <a:latin typeface="Times New Roman" panose="02020603050405020304" pitchFamily="18" charset="0"/>
                <a:cs typeface="Times New Roman" panose="02020603050405020304" pitchFamily="18" charset="0"/>
              </a:rPr>
              <a:t>2. Notice Body Language: </a:t>
            </a:r>
            <a:r>
              <a:rPr lang="en-US" sz="2400" dirty="0">
                <a:latin typeface="Times New Roman" panose="02020603050405020304" pitchFamily="18" charset="0"/>
                <a:cs typeface="Times New Roman" panose="02020603050405020304" pitchFamily="18" charset="0"/>
              </a:rPr>
              <a:t>Observe facial expressions, gestures, and posture. Non-verbal cues help you understand emotions and hidden meanings beyond words.</a:t>
            </a:r>
          </a:p>
          <a:p>
            <a:pPr marL="0" indent="0">
              <a:buNone/>
            </a:pPr>
            <a:r>
              <a:rPr lang="en-US" sz="2400" b="1" dirty="0">
                <a:latin typeface="Times New Roman" panose="02020603050405020304" pitchFamily="18" charset="0"/>
                <a:cs typeface="Times New Roman" panose="02020603050405020304" pitchFamily="18" charset="0"/>
              </a:rPr>
              <a:t>3. Avoid Distractions: </a:t>
            </a:r>
            <a:r>
              <a:rPr lang="en-US" sz="2400" dirty="0">
                <a:latin typeface="Times New Roman" panose="02020603050405020304" pitchFamily="18" charset="0"/>
                <a:cs typeface="Times New Roman" panose="02020603050405020304" pitchFamily="18" charset="0"/>
              </a:rPr>
              <a:t>Eliminate physical and mental distractions such as phones, noise, or daydreaming. Focus fully on the speaker to avoid missing important information.</a:t>
            </a:r>
          </a:p>
          <a:p>
            <a:pPr marL="0" indent="0">
              <a:buNone/>
            </a:pPr>
            <a:r>
              <a:rPr lang="en-US" sz="2400" b="1" dirty="0">
                <a:latin typeface="Times New Roman" panose="02020603050405020304" pitchFamily="18" charset="0"/>
                <a:cs typeface="Times New Roman" panose="02020603050405020304" pitchFamily="18" charset="0"/>
              </a:rPr>
              <a:t>4. Ask Questions to Clarify: </a:t>
            </a:r>
            <a:r>
              <a:rPr lang="en-US" sz="2400" dirty="0">
                <a:latin typeface="Times New Roman" panose="02020603050405020304" pitchFamily="18" charset="0"/>
                <a:cs typeface="Times New Roman" panose="02020603050405020304" pitchFamily="18" charset="0"/>
              </a:rPr>
              <a:t>Ask relevant questions to clear doubts and confirm understanding. It shows active participation and prevents miscommunication.</a:t>
            </a:r>
          </a:p>
          <a:p>
            <a:pPr marL="0" indent="0">
              <a:buNone/>
            </a:pPr>
            <a:r>
              <a:rPr lang="en-US" sz="2400" b="1" dirty="0">
                <a:latin typeface="Times New Roman" panose="02020603050405020304" pitchFamily="18" charset="0"/>
                <a:cs typeface="Times New Roman" panose="02020603050405020304" pitchFamily="18" charset="0"/>
              </a:rPr>
              <a:t>5. Paraphrase and </a:t>
            </a:r>
            <a:r>
              <a:rPr lang="en-US" sz="2400" b="1" dirty="0" err="1">
                <a:latin typeface="Times New Roman" panose="02020603050405020304" pitchFamily="18" charset="0"/>
                <a:cs typeface="Times New Roman" panose="02020603050405020304" pitchFamily="18" charset="0"/>
              </a:rPr>
              <a:t>Summarise</a:t>
            </a:r>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Restate the speaker’s message in your own words to ensure accuracy. It helps in remembering and shows that you are listening sincerely.</a:t>
            </a:r>
          </a:p>
          <a:p>
            <a:pPr marL="0" indent="0">
              <a:buNone/>
            </a:pPr>
            <a:endParaRPr lang="en-US" sz="2400" dirty="0"/>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09095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DC6D25-1870-05CF-DF9E-B048EEE2323D}"/>
              </a:ext>
            </a:extLst>
          </p:cNvPr>
          <p:cNvSpPr>
            <a:spLocks noGrp="1"/>
          </p:cNvSpPr>
          <p:nvPr>
            <p:ph idx="1"/>
          </p:nvPr>
        </p:nvSpPr>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6. Don’t Jump to Conclusions: </a:t>
            </a:r>
            <a:r>
              <a:rPr lang="en-US" sz="2400" dirty="0">
                <a:latin typeface="Times New Roman" panose="02020603050405020304" pitchFamily="18" charset="0"/>
                <a:cs typeface="Times New Roman" panose="02020603050405020304" pitchFamily="18" charset="0"/>
              </a:rPr>
              <a:t>Avoid forming opinions or judging before the speaker finishes. Premature assumptions lead to misunderstandings and conflict.</a:t>
            </a:r>
          </a:p>
          <a:p>
            <a:pPr marL="0" indent="0">
              <a:buNone/>
            </a:pPr>
            <a:r>
              <a:rPr lang="en-US" sz="2400" b="1" dirty="0">
                <a:latin typeface="Times New Roman" panose="02020603050405020304" pitchFamily="18" charset="0"/>
                <a:cs typeface="Times New Roman" panose="02020603050405020304" pitchFamily="18" charset="0"/>
              </a:rPr>
              <a:t>7. Don’t Interrupt the Speaker: </a:t>
            </a:r>
            <a:r>
              <a:rPr lang="en-US" sz="2400" dirty="0">
                <a:latin typeface="Times New Roman" panose="02020603050405020304" pitchFamily="18" charset="0"/>
                <a:cs typeface="Times New Roman" panose="02020603050405020304" pitchFamily="18" charset="0"/>
              </a:rPr>
              <a:t>Allow the speaker to express fully without cutting in. Interrupting shows disrespect and disrupts the flow of communication.</a:t>
            </a:r>
          </a:p>
          <a:p>
            <a:pPr marL="0" indent="0">
              <a:buNone/>
            </a:pPr>
            <a:r>
              <a:rPr lang="en-US" sz="2400" b="1" dirty="0">
                <a:latin typeface="Times New Roman" panose="02020603050405020304" pitchFamily="18" charset="0"/>
                <a:cs typeface="Times New Roman" panose="02020603050405020304" pitchFamily="18" charset="0"/>
              </a:rPr>
              <a:t>8. Be Patient: </a:t>
            </a:r>
            <a:r>
              <a:rPr lang="en-US" sz="2400" dirty="0">
                <a:latin typeface="Times New Roman" panose="02020603050405020304" pitchFamily="18" charset="0"/>
                <a:cs typeface="Times New Roman" panose="02020603050405020304" pitchFamily="18" charset="0"/>
              </a:rPr>
              <a:t>Allow the speaker enough time to express ideas without rushing or finishing their sentences. Patience helps build trust and makes communication more comfortable.</a:t>
            </a:r>
          </a:p>
          <a:p>
            <a:pPr marL="0" indent="0">
              <a:buNone/>
            </a:pPr>
            <a:r>
              <a:rPr lang="en-US" sz="2400" b="1" dirty="0">
                <a:latin typeface="Times New Roman" panose="02020603050405020304" pitchFamily="18" charset="0"/>
                <a:cs typeface="Times New Roman" panose="02020603050405020304" pitchFamily="18" charset="0"/>
              </a:rPr>
              <a:t>9. Control Emotional Reactions: </a:t>
            </a:r>
            <a:r>
              <a:rPr lang="en-US" sz="2400" dirty="0">
                <a:latin typeface="Times New Roman" panose="02020603050405020304" pitchFamily="18" charset="0"/>
                <a:cs typeface="Times New Roman" panose="02020603050405020304" pitchFamily="18" charset="0"/>
              </a:rPr>
              <a:t>Stay calm and avoid reacting emotionally to statements you don’t agree with. Emotional reactions block understanding and may lead to arguments.</a:t>
            </a:r>
          </a:p>
          <a:p>
            <a:pPr marL="0" indent="0">
              <a:buNone/>
            </a:pPr>
            <a:r>
              <a:rPr lang="en-US" sz="2400" b="1" dirty="0">
                <a:latin typeface="Times New Roman" panose="02020603050405020304" pitchFamily="18" charset="0"/>
                <a:cs typeface="Times New Roman" panose="02020603050405020304" pitchFamily="18" charset="0"/>
              </a:rPr>
              <a:t>10. Give Feedback Politely: </a:t>
            </a:r>
            <a:r>
              <a:rPr lang="en-US" sz="2400" dirty="0">
                <a:latin typeface="Times New Roman" panose="02020603050405020304" pitchFamily="18" charset="0"/>
                <a:cs typeface="Times New Roman" panose="02020603050405020304" pitchFamily="18" charset="0"/>
              </a:rPr>
              <a:t>Provide thoughtful feedback using supportive language and positive tone. Good feedback encourages open dialogue and improves the quality of communication.</a:t>
            </a:r>
          </a:p>
          <a:p>
            <a:pPr marL="0" indent="0">
              <a:buNone/>
            </a:pPr>
            <a:endParaRPr lang="en-US" dirty="0"/>
          </a:p>
          <a:p>
            <a:pPr marL="0" indent="0">
              <a:buNone/>
            </a:pPr>
            <a:endParaRPr lang="en-US" dirty="0"/>
          </a:p>
          <a:p>
            <a:pPr marL="0" indent="0">
              <a:buNone/>
            </a:pPr>
            <a:endParaRPr lang="en-US" dirty="0"/>
          </a:p>
          <a:p>
            <a:pPr marL="0" indent="0">
              <a:buNone/>
            </a:pPr>
            <a:endParaRPr lang="en-IN" dirty="0"/>
          </a:p>
        </p:txBody>
      </p:sp>
    </p:spTree>
    <p:extLst>
      <p:ext uri="{BB962C8B-B14F-4D97-AF65-F5344CB8AC3E}">
        <p14:creationId xmlns:p14="http://schemas.microsoft.com/office/powerpoint/2010/main" val="41399510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D168952-8CF8-515B-B796-C80F1DF9E1B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5120" y="1584960"/>
            <a:ext cx="8910320" cy="4968239"/>
          </a:xfrm>
        </p:spPr>
      </p:pic>
    </p:spTree>
    <p:extLst>
      <p:ext uri="{BB962C8B-B14F-4D97-AF65-F5344CB8AC3E}">
        <p14:creationId xmlns:p14="http://schemas.microsoft.com/office/powerpoint/2010/main" val="20774447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73F88C-CD97-27AA-17D0-C2A8D73D2416}"/>
              </a:ext>
            </a:extLst>
          </p:cNvPr>
          <p:cNvSpPr>
            <a:spLocks noGrp="1"/>
          </p:cNvSpPr>
          <p:nvPr>
            <p:ph idx="1"/>
          </p:nvPr>
        </p:nvSpPr>
        <p:spPr>
          <a:xfrm>
            <a:off x="508000" y="1534160"/>
            <a:ext cx="11389360" cy="4978400"/>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NON-VERBAL COMMUNICATION</a:t>
            </a:r>
          </a:p>
          <a:p>
            <a:r>
              <a:rPr lang="en-US" sz="2400" dirty="0">
                <a:latin typeface="Times New Roman" panose="02020603050405020304" pitchFamily="18" charset="0"/>
                <a:cs typeface="Times New Roman" panose="02020603050405020304" pitchFamily="18" charset="0"/>
              </a:rPr>
              <a:t>Non-verbal communication refers to the process of sending and receiving messages without using spoken or written words. Instead of language, it uses body movements, gestures, facial expressions, eye contact, posture, tone of voice, and other physical signals to convey information.</a:t>
            </a:r>
          </a:p>
          <a:p>
            <a:r>
              <a:rPr lang="en-US" sz="2400" dirty="0">
                <a:latin typeface="Times New Roman" panose="02020603050405020304" pitchFamily="18" charset="0"/>
                <a:cs typeface="Times New Roman" panose="02020603050405020304" pitchFamily="18" charset="0"/>
              </a:rPr>
              <a:t>It plays a major role in communication because it helps to express emotions, attitudes, intentions, and personality more naturally and effectively than verbal communication. For example, a smile can show friendliness, a firm handshake can show confidence, and raising eyebrows can show surprise without saying anything.</a:t>
            </a:r>
          </a:p>
          <a:p>
            <a:r>
              <a:rPr lang="en-US" sz="2400" dirty="0">
                <a:latin typeface="Times New Roman" panose="02020603050405020304" pitchFamily="18" charset="0"/>
                <a:cs typeface="Times New Roman" panose="02020603050405020304" pitchFamily="18" charset="0"/>
              </a:rPr>
              <a:t>Non-verbal communication is often spontaneous and subconscious, meaning people do it automatically without thinking, and others interpret it through observation. It is also more powerful because the true feelings of a person are often revealed through body language, even when their words say something different.</a:t>
            </a:r>
          </a:p>
          <a:p>
            <a:r>
              <a:rPr lang="en-US" sz="2400" dirty="0">
                <a:latin typeface="Times New Roman" panose="02020603050405020304" pitchFamily="18" charset="0"/>
                <a:cs typeface="Times New Roman" panose="02020603050405020304" pitchFamily="18" charset="0"/>
              </a:rPr>
              <a:t>Thus, non-verbal communication acts as a supporting tool to verbal communication, helping the receiver understand the real meaning behind the message.</a:t>
            </a:r>
          </a:p>
          <a:p>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11873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71F59E-71D7-1C83-6C00-774BE1BF0BFE}"/>
              </a:ext>
            </a:extLst>
          </p:cNvPr>
          <p:cNvSpPr>
            <a:spLocks noGrp="1"/>
          </p:cNvSpPr>
          <p:nvPr>
            <p:ph idx="1"/>
          </p:nvPr>
        </p:nvSpPr>
        <p:spPr>
          <a:xfrm>
            <a:off x="838200" y="1950720"/>
            <a:ext cx="10515600" cy="4652963"/>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CHARACTERISTICS OF NON-VERBAL COMMUNICATION</a:t>
            </a:r>
          </a:p>
          <a:p>
            <a:r>
              <a:rPr lang="en-US" sz="2200" b="1" dirty="0">
                <a:latin typeface="Times New Roman" panose="02020603050405020304" pitchFamily="18" charset="0"/>
                <a:cs typeface="Times New Roman" panose="02020603050405020304" pitchFamily="18" charset="0"/>
              </a:rPr>
              <a:t>It is continuous: </a:t>
            </a:r>
            <a:r>
              <a:rPr lang="en-US" sz="2200" dirty="0">
                <a:latin typeface="Times New Roman" panose="02020603050405020304" pitchFamily="18" charset="0"/>
                <a:cs typeface="Times New Roman" panose="02020603050405020304" pitchFamily="18" charset="0"/>
              </a:rPr>
              <a:t>It happens all the time, even when a person is silent.</a:t>
            </a:r>
          </a:p>
          <a:p>
            <a:r>
              <a:rPr lang="en-US" sz="2200" b="1" dirty="0">
                <a:latin typeface="Times New Roman" panose="02020603050405020304" pitchFamily="18" charset="0"/>
                <a:cs typeface="Times New Roman" panose="02020603050405020304" pitchFamily="18" charset="0"/>
              </a:rPr>
              <a:t>It is mostly unconscious: </a:t>
            </a:r>
            <a:r>
              <a:rPr lang="en-US" sz="2200" dirty="0">
                <a:latin typeface="Times New Roman" panose="02020603050405020304" pitchFamily="18" charset="0"/>
                <a:cs typeface="Times New Roman" panose="02020603050405020304" pitchFamily="18" charset="0"/>
              </a:rPr>
              <a:t>People send many signals without </a:t>
            </a:r>
            <a:r>
              <a:rPr lang="en-US" sz="2200" dirty="0" err="1">
                <a:latin typeface="Times New Roman" panose="02020603050405020304" pitchFamily="18" charset="0"/>
                <a:cs typeface="Times New Roman" panose="02020603050405020304" pitchFamily="18" charset="0"/>
              </a:rPr>
              <a:t>realising</a:t>
            </a:r>
            <a:r>
              <a:rPr lang="en-US" sz="2200" dirty="0">
                <a:latin typeface="Times New Roman" panose="02020603050405020304" pitchFamily="18" charset="0"/>
                <a:cs typeface="Times New Roman" panose="02020603050405020304" pitchFamily="18" charset="0"/>
              </a:rPr>
              <a:t> it.</a:t>
            </a:r>
          </a:p>
          <a:p>
            <a:r>
              <a:rPr lang="en-US" sz="2200" b="1" dirty="0">
                <a:latin typeface="Times New Roman" panose="02020603050405020304" pitchFamily="18" charset="0"/>
                <a:cs typeface="Times New Roman" panose="02020603050405020304" pitchFamily="18" charset="0"/>
              </a:rPr>
              <a:t>It expresses feelings quickly: </a:t>
            </a:r>
            <a:r>
              <a:rPr lang="en-US" sz="2200" dirty="0">
                <a:latin typeface="Times New Roman" panose="02020603050405020304" pitchFamily="18" charset="0"/>
                <a:cs typeface="Times New Roman" panose="02020603050405020304" pitchFamily="18" charset="0"/>
              </a:rPr>
              <a:t>Emotions like anger, happiness, fear are shown faster non-verbally.</a:t>
            </a:r>
          </a:p>
          <a:p>
            <a:r>
              <a:rPr lang="en-US" sz="2200" b="1" dirty="0">
                <a:latin typeface="Times New Roman" panose="02020603050405020304" pitchFamily="18" charset="0"/>
                <a:cs typeface="Times New Roman" panose="02020603050405020304" pitchFamily="18" charset="0"/>
              </a:rPr>
              <a:t>It may contradict verbal messages: </a:t>
            </a:r>
            <a:r>
              <a:rPr lang="en-US" sz="2200" dirty="0">
                <a:latin typeface="Times New Roman" panose="02020603050405020304" pitchFamily="18" charset="0"/>
                <a:cs typeface="Times New Roman" panose="02020603050405020304" pitchFamily="18" charset="0"/>
              </a:rPr>
              <a:t>Words may say one thing, body language may show the opposite.</a:t>
            </a:r>
          </a:p>
          <a:p>
            <a:r>
              <a:rPr lang="en-US" sz="2200" b="1" dirty="0">
                <a:latin typeface="Times New Roman" panose="02020603050405020304" pitchFamily="18" charset="0"/>
                <a:cs typeface="Times New Roman" panose="02020603050405020304" pitchFamily="18" charset="0"/>
              </a:rPr>
              <a:t>It is culture-specific: </a:t>
            </a:r>
            <a:r>
              <a:rPr lang="en-US" sz="2200" dirty="0">
                <a:latin typeface="Times New Roman" panose="02020603050405020304" pitchFamily="18" charset="0"/>
                <a:cs typeface="Times New Roman" panose="02020603050405020304" pitchFamily="18" charset="0"/>
              </a:rPr>
              <a:t>Non-verbal meanings vary across cultures.</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4342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6C0AE-0A51-91E4-D667-F78AE11B2DE0}"/>
              </a:ext>
            </a:extLst>
          </p:cNvPr>
          <p:cNvSpPr>
            <a:spLocks noGrp="1"/>
          </p:cNvSpPr>
          <p:nvPr>
            <p:ph idx="1"/>
          </p:nvPr>
        </p:nvSpPr>
        <p:spPr>
          <a:xfrm>
            <a:off x="838200" y="1371600"/>
            <a:ext cx="10515600" cy="51206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CLASSIFICATION OF NON-VERBAL COMMUNICATION</a:t>
            </a:r>
            <a:endParaRPr lang="en-IN" sz="24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26E6ED91-98F7-0F31-84AA-AB6C735BA8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3040" y="1879600"/>
            <a:ext cx="7813040" cy="4691502"/>
          </a:xfrm>
          <a:prstGeom prst="rect">
            <a:avLst/>
          </a:prstGeom>
        </p:spPr>
      </p:pic>
    </p:spTree>
    <p:extLst>
      <p:ext uri="{BB962C8B-B14F-4D97-AF65-F5344CB8AC3E}">
        <p14:creationId xmlns:p14="http://schemas.microsoft.com/office/powerpoint/2010/main" val="42896268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9D2021-A830-407A-4704-D4573F346088}"/>
              </a:ext>
            </a:extLst>
          </p:cNvPr>
          <p:cNvSpPr>
            <a:spLocks noGrp="1"/>
          </p:cNvSpPr>
          <p:nvPr>
            <p:ph idx="1"/>
          </p:nvPr>
        </p:nvSpPr>
        <p:spPr>
          <a:xfrm>
            <a:off x="838200" y="1656080"/>
            <a:ext cx="10515600" cy="4693603"/>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1) Kinesics (Body Movements): </a:t>
            </a:r>
            <a:r>
              <a:rPr lang="en-US" sz="2200" dirty="0">
                <a:latin typeface="Times New Roman" panose="02020603050405020304" pitchFamily="18" charset="0"/>
                <a:cs typeface="Times New Roman" panose="02020603050405020304" pitchFamily="18" charset="0"/>
              </a:rPr>
              <a:t>Kinesics refers to body movements such as gestures, posture, and facial actions. These movements communicate emotions like confidence, nervousness, interest, or boredom without using words. For example, standing straight shows confidence, while slouching may show lack of interest. It helps the listener understand the speaker’s attitude.</a:t>
            </a:r>
          </a:p>
          <a:p>
            <a:pPr marL="0" indent="0">
              <a:buNone/>
            </a:pPr>
            <a:r>
              <a:rPr lang="en-US" sz="2200" b="1" dirty="0">
                <a:latin typeface="Times New Roman" panose="02020603050405020304" pitchFamily="18" charset="0"/>
                <a:cs typeface="Times New Roman" panose="02020603050405020304" pitchFamily="18" charset="0"/>
              </a:rPr>
              <a:t>2) Facial Expressions: </a:t>
            </a:r>
            <a:r>
              <a:rPr lang="en-US" sz="2200" dirty="0">
                <a:latin typeface="Times New Roman" panose="02020603050405020304" pitchFamily="18" charset="0"/>
                <a:cs typeface="Times New Roman" panose="02020603050405020304" pitchFamily="18" charset="0"/>
              </a:rPr>
              <a:t>Facial expressions show emotions on the face such as happiness, sadness, anger, or fear. They help others quickly understand what a person is feeling. Even if someone does not speak, their facial expressions can reveal their true emotions. A smile, frown, or raised eyebrows can express feelings more clearly than words.</a:t>
            </a:r>
          </a:p>
          <a:p>
            <a:pPr marL="0" indent="0">
              <a:buNone/>
            </a:pPr>
            <a:r>
              <a:rPr lang="en-US" sz="2200" b="1" dirty="0">
                <a:latin typeface="Times New Roman" panose="02020603050405020304" pitchFamily="18" charset="0"/>
                <a:cs typeface="Times New Roman" panose="02020603050405020304" pitchFamily="18" charset="0"/>
              </a:rPr>
              <a:t>3) Eye Contact: </a:t>
            </a:r>
            <a:r>
              <a:rPr lang="en-US" sz="2200" dirty="0">
                <a:latin typeface="Times New Roman" panose="02020603050405020304" pitchFamily="18" charset="0"/>
                <a:cs typeface="Times New Roman" panose="02020603050405020304" pitchFamily="18" charset="0"/>
              </a:rPr>
              <a:t>Eye contact is the way we look at others while communicating. Good eye contact shows confidence, honesty, and interest in the conversation. Avoiding eye contact may indicate shyness, fear, or dishonesty. The amount of eye contact used can affect how trustworthy and attentive a person appears.</a:t>
            </a:r>
          </a:p>
          <a:p>
            <a:pPr marL="0" indent="0">
              <a:buNone/>
            </a:pPr>
            <a:endParaRPr lang="en-US" sz="22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680102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47C1FD-E8CF-8F81-6800-E8DDEBB1660D}"/>
              </a:ext>
            </a:extLst>
          </p:cNvPr>
          <p:cNvSpPr>
            <a:spLocks noGrp="1"/>
          </p:cNvSpPr>
          <p:nvPr>
            <p:ph idx="1"/>
          </p:nvPr>
        </p:nvSpPr>
        <p:spPr>
          <a:xfrm>
            <a:off x="325120" y="1452880"/>
            <a:ext cx="11470640" cy="51917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PRINCIPLES OF SUCCESSFUL ORAL COMMUNICATION</a:t>
            </a:r>
          </a:p>
          <a:p>
            <a:pPr marL="0" indent="0">
              <a:buNone/>
            </a:pPr>
            <a:r>
              <a:rPr lang="en-US" sz="2200" dirty="0">
                <a:latin typeface="Times New Roman" panose="02020603050405020304" pitchFamily="18" charset="0"/>
                <a:cs typeface="Times New Roman" panose="02020603050405020304" pitchFamily="18" charset="0"/>
              </a:rPr>
              <a:t>Successful oral communication depends on how effectively the speaker conveys the message to the audience. The following principles help ensure that communication is clear, understandable, and impactful:</a:t>
            </a:r>
          </a:p>
          <a:p>
            <a:r>
              <a:rPr lang="en-US" sz="2200" b="1" dirty="0">
                <a:latin typeface="Times New Roman" panose="02020603050405020304" pitchFamily="18" charset="0"/>
                <a:cs typeface="Times New Roman" panose="02020603050405020304" pitchFamily="18" charset="0"/>
              </a:rPr>
              <a:t>Brevity: </a:t>
            </a:r>
            <a:r>
              <a:rPr lang="en-US" sz="2200" dirty="0">
                <a:latin typeface="Times New Roman" panose="02020603050405020304" pitchFamily="18" charset="0"/>
                <a:cs typeface="Times New Roman" panose="02020603050405020304" pitchFamily="18" charset="0"/>
              </a:rPr>
              <a:t>Communication should be concise and to the point. The speaker should avoid giving too much information or too little, as both can make the audience lose interest. Using simple words and phrases instead of complicated or ornamental language helps the audience understand easily. This also saves time for both the speaker and the listeners.</a:t>
            </a:r>
          </a:p>
          <a:p>
            <a:r>
              <a:rPr lang="en-US" sz="2200" b="1" dirty="0">
                <a:latin typeface="Times New Roman" panose="02020603050405020304" pitchFamily="18" charset="0"/>
                <a:cs typeface="Times New Roman" panose="02020603050405020304" pitchFamily="18" charset="0"/>
              </a:rPr>
              <a:t>Clarity: </a:t>
            </a:r>
            <a:r>
              <a:rPr lang="en-US" sz="2200" dirty="0">
                <a:latin typeface="Times New Roman" panose="02020603050405020304" pitchFamily="18" charset="0"/>
                <a:cs typeface="Times New Roman" panose="02020603050405020304" pitchFamily="18" charset="0"/>
              </a:rPr>
              <a:t>Before speaking, the speaker must have a clear understanding of the ideas they want to convey. If the speaker is not clear, the audience will get confused. Using short, simple, and common words helps make the message clear and easy to follow.</a:t>
            </a:r>
          </a:p>
          <a:p>
            <a:r>
              <a:rPr lang="en-US" sz="2200" b="1" dirty="0">
                <a:latin typeface="Times New Roman" panose="02020603050405020304" pitchFamily="18" charset="0"/>
                <a:cs typeface="Times New Roman" panose="02020603050405020304" pitchFamily="18" charset="0"/>
              </a:rPr>
              <a:t>Choosing Precise Words: </a:t>
            </a:r>
            <a:r>
              <a:rPr lang="en-US" sz="2200" dirty="0">
                <a:latin typeface="Times New Roman" panose="02020603050405020304" pitchFamily="18" charset="0"/>
                <a:cs typeface="Times New Roman" panose="02020603050405020304" pitchFamily="18" charset="0"/>
              </a:rPr>
              <a:t>Using correct and appropriate words ensures that the message is delivered exactly as intended. Avoid using difficult words, technical terms, or jargons that the audience may not understand. A good command over synonyms and antonyms can help in choosing the most suitable words.</a:t>
            </a:r>
          </a:p>
          <a:p>
            <a:endParaRPr lang="en-US" sz="2400" dirty="0">
              <a:latin typeface="Times New Roman" panose="02020603050405020304" pitchFamily="18" charset="0"/>
              <a:cs typeface="Times New Roman" panose="02020603050405020304" pitchFamily="18" charset="0"/>
            </a:endParaRPr>
          </a:p>
          <a:p>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95923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BCE66E-C60B-9A37-A74B-9391372987FC}"/>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4) Proxemics (Use of Space): </a:t>
            </a:r>
            <a:r>
              <a:rPr lang="en-US" sz="2200" dirty="0">
                <a:latin typeface="Times New Roman" panose="02020603050405020304" pitchFamily="18" charset="0"/>
                <a:cs typeface="Times New Roman" panose="02020603050405020304" pitchFamily="18" charset="0"/>
              </a:rPr>
              <a:t>Proxemics refers to the physical distance people maintain while communicating. More distance usually indicates formality, while less distance shows closeness or familiarity. Personal space helps people feel comfortable, and invading it can make others feel uneasy or threatened.</a:t>
            </a:r>
          </a:p>
          <a:p>
            <a:pPr marL="0" indent="0">
              <a:buNone/>
            </a:pPr>
            <a:r>
              <a:rPr lang="en-US" sz="2200" b="1" dirty="0">
                <a:latin typeface="Times New Roman" panose="02020603050405020304" pitchFamily="18" charset="0"/>
                <a:cs typeface="Times New Roman" panose="02020603050405020304" pitchFamily="18" charset="0"/>
              </a:rPr>
              <a:t>5) Haptics (Touch): </a:t>
            </a:r>
            <a:r>
              <a:rPr lang="en-US" sz="2200" dirty="0">
                <a:latin typeface="Times New Roman" panose="02020603050405020304" pitchFamily="18" charset="0"/>
                <a:cs typeface="Times New Roman" panose="02020603050405020304" pitchFamily="18" charset="0"/>
              </a:rPr>
              <a:t>Haptics involves the use of touch in communication, such as handshakes, hugs, or pats on the back. Touch can show support, care, friendship, or authority, depending on how it is used. It helps build relationships but must be used appropriately to avoid discomfort.</a:t>
            </a:r>
          </a:p>
          <a:p>
            <a:pPr marL="0" indent="0">
              <a:buNone/>
            </a:pPr>
            <a:r>
              <a:rPr lang="en-US" sz="2200" b="1" dirty="0">
                <a:latin typeface="Times New Roman" panose="02020603050405020304" pitchFamily="18" charset="0"/>
                <a:cs typeface="Times New Roman" panose="02020603050405020304" pitchFamily="18" charset="0"/>
              </a:rPr>
              <a:t>6) Paralanguage (Tone, Pitch, Speed): </a:t>
            </a:r>
            <a:r>
              <a:rPr lang="en-US" sz="2200" dirty="0">
                <a:latin typeface="Times New Roman" panose="02020603050405020304" pitchFamily="18" charset="0"/>
                <a:cs typeface="Times New Roman" panose="02020603050405020304" pitchFamily="18" charset="0"/>
              </a:rPr>
              <a:t>Paralanguage refers to how something is said rather than the words themselves. Tone, pitch, and speed of speaking can show emotions like anger, excitement, or seriousness. For example, a soft tone may show politeness, while a loud tone may show anger or urgency.</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37128296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C97867-D796-935F-B082-02C9CCD4F053}"/>
              </a:ext>
            </a:extLst>
          </p:cNvPr>
          <p:cNvSpPr>
            <a:spLocks noGrp="1"/>
          </p:cNvSpPr>
          <p:nvPr>
            <p:ph idx="1"/>
          </p:nvPr>
        </p:nvSpPr>
        <p:spPr/>
        <p:txBody>
          <a:bodyPr/>
          <a:lstStyle/>
          <a:p>
            <a:pPr marL="0" indent="0">
              <a:buNone/>
            </a:pPr>
            <a:r>
              <a:rPr lang="en-US" sz="2200" b="1" dirty="0">
                <a:latin typeface="Times New Roman" panose="02020603050405020304" pitchFamily="18" charset="0"/>
                <a:cs typeface="Times New Roman" panose="02020603050405020304" pitchFamily="18" charset="0"/>
              </a:rPr>
              <a:t>7) Appearance: </a:t>
            </a:r>
            <a:r>
              <a:rPr lang="en-US" sz="2200" dirty="0">
                <a:latin typeface="Times New Roman" panose="02020603050405020304" pitchFamily="18" charset="0"/>
                <a:cs typeface="Times New Roman" panose="02020603050405020304" pitchFamily="18" charset="0"/>
              </a:rPr>
              <a:t>Appearance includes dress, grooming, and overall physical presentation. It strongly influences first impressions and affects how people are perceived. A neat and professional appearance can create a positive image, while poor appearance may create a negative impression.</a:t>
            </a:r>
          </a:p>
          <a:p>
            <a:pPr marL="0" indent="0">
              <a:buNone/>
            </a:pPr>
            <a:r>
              <a:rPr lang="en-US" sz="2200" b="1" dirty="0">
                <a:latin typeface="Times New Roman" panose="02020603050405020304" pitchFamily="18" charset="0"/>
                <a:cs typeface="Times New Roman" panose="02020603050405020304" pitchFamily="18" charset="0"/>
              </a:rPr>
              <a:t>8) Silence: </a:t>
            </a:r>
            <a:r>
              <a:rPr lang="en-US" sz="2200" dirty="0">
                <a:latin typeface="Times New Roman" panose="02020603050405020304" pitchFamily="18" charset="0"/>
                <a:cs typeface="Times New Roman" panose="02020603050405020304" pitchFamily="18" charset="0"/>
              </a:rPr>
              <a:t>Silence is the absence of speech during communication. It can express approval, disapproval, confusion, or anger. Silence can also be used to give others time to think or encourage them to speak. Sometimes, silence communicates more than words.</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3657233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29EA5C-AA02-5028-6E69-F0D17ECEDA20}"/>
              </a:ext>
            </a:extLst>
          </p:cNvPr>
          <p:cNvSpPr>
            <a:spLocks noGrp="1"/>
          </p:cNvSpPr>
          <p:nvPr>
            <p:ph idx="1"/>
          </p:nvPr>
        </p:nvSpPr>
        <p:spPr>
          <a:xfrm>
            <a:off x="416560" y="1899920"/>
            <a:ext cx="11511280" cy="5232400"/>
          </a:xfrm>
        </p:spPr>
        <p:txBody>
          <a:bodyPr>
            <a:normAutofit/>
          </a:bodyPr>
          <a:lstStyle/>
          <a:p>
            <a:r>
              <a:rPr lang="en-US" sz="2200" b="1" dirty="0">
                <a:latin typeface="Times New Roman" panose="02020603050405020304" pitchFamily="18" charset="0"/>
                <a:cs typeface="Times New Roman" panose="02020603050405020304" pitchFamily="18" charset="0"/>
              </a:rPr>
              <a:t>Logical Sequence: </a:t>
            </a:r>
            <a:r>
              <a:rPr lang="en-US" sz="2200" dirty="0">
                <a:latin typeface="Times New Roman" panose="02020603050405020304" pitchFamily="18" charset="0"/>
                <a:cs typeface="Times New Roman" panose="02020603050405020304" pitchFamily="18" charset="0"/>
              </a:rPr>
              <a:t>The content of the speech should be organized, consistent, and logical. The speaker should follow a proper sequence of ideas and avoid deviating without reason. A well-structured speech makes it easier for the audience to follow and understand.</a:t>
            </a:r>
          </a:p>
          <a:p>
            <a:r>
              <a:rPr lang="en-US" sz="2200" b="1" dirty="0">
                <a:latin typeface="Times New Roman" panose="02020603050405020304" pitchFamily="18" charset="0"/>
                <a:cs typeface="Times New Roman" panose="02020603050405020304" pitchFamily="18" charset="0"/>
              </a:rPr>
              <a:t>Avoid Jargons</a:t>
            </a:r>
            <a:r>
              <a:rPr lang="en-US" sz="2200" dirty="0">
                <a:latin typeface="Times New Roman" panose="02020603050405020304" pitchFamily="18" charset="0"/>
                <a:cs typeface="Times New Roman" panose="02020603050405020304" pitchFamily="18" charset="0"/>
              </a:rPr>
              <a:t>: Jargons are specialized terms used in certain fields like law, commerce, banking, sports, etc. Since the general audience may not understand these terms, speakers should use simple, everyday language instead.</a:t>
            </a:r>
          </a:p>
          <a:p>
            <a:r>
              <a:rPr lang="en-US" sz="2200" b="1" dirty="0">
                <a:latin typeface="Times New Roman" panose="02020603050405020304" pitchFamily="18" charset="0"/>
                <a:cs typeface="Times New Roman" panose="02020603050405020304" pitchFamily="18" charset="0"/>
              </a:rPr>
              <a:t>Avoid Verbosity: </a:t>
            </a:r>
            <a:r>
              <a:rPr lang="en-US" sz="2200" dirty="0">
                <a:latin typeface="Times New Roman" panose="02020603050405020304" pitchFamily="18" charset="0"/>
                <a:cs typeface="Times New Roman" panose="02020603050405020304" pitchFamily="18" charset="0"/>
              </a:rPr>
              <a:t>Verbosity means using more words than necessary. Long-winded speeches often confuse the audience and reduce clarity. Effective speakers communicate clearly and concisely, focusing on the main points without unnecessary repetition.</a:t>
            </a:r>
          </a:p>
          <a:p>
            <a:r>
              <a:rPr lang="en-US" sz="2200" b="1" dirty="0">
                <a:latin typeface="Times New Roman" panose="02020603050405020304" pitchFamily="18" charset="0"/>
                <a:cs typeface="Times New Roman" panose="02020603050405020304" pitchFamily="18" charset="0"/>
              </a:rPr>
              <a:t>Correct Use of Prepositions: </a:t>
            </a:r>
            <a:r>
              <a:rPr lang="en-US" sz="2200" dirty="0">
                <a:latin typeface="Times New Roman" panose="02020603050405020304" pitchFamily="18" charset="0"/>
                <a:cs typeface="Times New Roman" panose="02020603050405020304" pitchFamily="18" charset="0"/>
              </a:rPr>
              <a:t>Avoid unnecessary or complicated prepositions. For example, instead of saying “in regard to work”, simply say “about work”. Similarly, replace “with reference to”, “in connection with”, “in relation to” with simpler alternatives whenever possible.</a:t>
            </a:r>
          </a:p>
          <a:p>
            <a:endParaRPr lang="en-US" dirty="0"/>
          </a:p>
          <a:p>
            <a:endParaRPr lang="en-US" dirty="0"/>
          </a:p>
          <a:p>
            <a:endParaRPr lang="en-US" dirty="0"/>
          </a:p>
          <a:p>
            <a:endParaRPr lang="en-US" dirty="0"/>
          </a:p>
          <a:p>
            <a:endParaRPr lang="en-IN" dirty="0"/>
          </a:p>
        </p:txBody>
      </p:sp>
    </p:spTree>
    <p:extLst>
      <p:ext uri="{BB962C8B-B14F-4D97-AF65-F5344CB8AC3E}">
        <p14:creationId xmlns:p14="http://schemas.microsoft.com/office/powerpoint/2010/main" val="2024741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3FBE96-5AD7-5081-03A6-F474B67B4558}"/>
              </a:ext>
            </a:extLst>
          </p:cNvPr>
          <p:cNvSpPr>
            <a:spLocks noGrp="1"/>
          </p:cNvSpPr>
          <p:nvPr>
            <p:ph idx="1"/>
          </p:nvPr>
        </p:nvSpPr>
        <p:spPr>
          <a:xfrm>
            <a:off x="487680" y="1463040"/>
            <a:ext cx="11328400" cy="5130800"/>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BARRIERS TO ORAL COMMUNICATION</a:t>
            </a:r>
          </a:p>
          <a:p>
            <a:pPr marL="0" indent="0">
              <a:buNone/>
            </a:pPr>
            <a:r>
              <a:rPr lang="en-US" sz="2400" dirty="0">
                <a:latin typeface="Times New Roman" panose="02020603050405020304" pitchFamily="18" charset="0"/>
                <a:cs typeface="Times New Roman" panose="02020603050405020304" pitchFamily="18" charset="0"/>
              </a:rPr>
              <a:t>Oral communication is important in daily life and business, but sometimes messages are not understood properly because of certain barriers. These barriers prevent effective communication and can lead to confusion or misunderstanding. Understanding these barriers helps in improving communication skills.</a:t>
            </a:r>
          </a:p>
          <a:p>
            <a:r>
              <a:rPr lang="en-US" sz="2400" b="1" dirty="0">
                <a:latin typeface="Times New Roman" panose="02020603050405020304" pitchFamily="18" charset="0"/>
                <a:cs typeface="Times New Roman" panose="02020603050405020304" pitchFamily="18" charset="0"/>
              </a:rPr>
              <a:t>Language Barrier: </a:t>
            </a:r>
            <a:r>
              <a:rPr lang="en-US" sz="2400" dirty="0">
                <a:latin typeface="Times New Roman" panose="02020603050405020304" pitchFamily="18" charset="0"/>
                <a:cs typeface="Times New Roman" panose="02020603050405020304" pitchFamily="18" charset="0"/>
              </a:rPr>
              <a:t>Language differences or the use of difficult, technical, or unfamiliar words can confuse the listener. If the speaker uses jargon, slang, or foreign words that the audience does not understand, the message may fail. Using simple and clear language helps avoid this barrier.</a:t>
            </a:r>
          </a:p>
          <a:p>
            <a:r>
              <a:rPr lang="en-US" sz="2400" b="1" dirty="0">
                <a:latin typeface="Times New Roman" panose="02020603050405020304" pitchFamily="18" charset="0"/>
                <a:cs typeface="Times New Roman" panose="02020603050405020304" pitchFamily="18" charset="0"/>
              </a:rPr>
              <a:t>Physical Barrier: </a:t>
            </a:r>
            <a:r>
              <a:rPr lang="en-US" sz="2400" dirty="0">
                <a:latin typeface="Times New Roman" panose="02020603050405020304" pitchFamily="18" charset="0"/>
                <a:cs typeface="Times New Roman" panose="02020603050405020304" pitchFamily="18" charset="0"/>
              </a:rPr>
              <a:t>Physical factors like distance, noise, poor telephone connection, or bad acoustics can prevent the message from being heard clearly. For example, a loud environment during a conversation or a weak microphone in a meeting can reduce understanding. </a:t>
            </a:r>
          </a:p>
          <a:p>
            <a:r>
              <a:rPr lang="en-US" sz="2400" b="1" dirty="0">
                <a:latin typeface="Times New Roman" panose="02020603050405020304" pitchFamily="18" charset="0"/>
                <a:cs typeface="Times New Roman" panose="02020603050405020304" pitchFamily="18" charset="0"/>
              </a:rPr>
              <a:t>Psychological Barrier: </a:t>
            </a:r>
            <a:r>
              <a:rPr lang="en-US" sz="2400" dirty="0">
                <a:latin typeface="Times New Roman" panose="02020603050405020304" pitchFamily="18" charset="0"/>
                <a:cs typeface="Times New Roman" panose="02020603050405020304" pitchFamily="18" charset="0"/>
              </a:rPr>
              <a:t>The listener’s emotions, attitudes, or mental state can affect communication. If a person is stressed, angry, or distracted, they may not understand the message properly. Similarly, a speaker who is nervous or overconfident can fail to communicate effectively.</a:t>
            </a:r>
          </a:p>
          <a:p>
            <a:pPr marL="457200" indent="-457200">
              <a:buAutoNum type="arabicParenR"/>
            </a:pPr>
            <a:endParaRPr lang="en-US" sz="2400" dirty="0"/>
          </a:p>
          <a:p>
            <a:pPr marL="457200" indent="-457200">
              <a:buAutoNum type="arabicParenR"/>
            </a:pPr>
            <a:endParaRPr lang="en-US" sz="2400" dirty="0"/>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8512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9A381D-219A-4B5B-9BD8-C7080008BEE1}"/>
              </a:ext>
            </a:extLst>
          </p:cNvPr>
          <p:cNvSpPr>
            <a:spLocks noGrp="1"/>
          </p:cNvSpPr>
          <p:nvPr>
            <p:ph idx="1"/>
          </p:nvPr>
        </p:nvSpPr>
        <p:spPr>
          <a:xfrm>
            <a:off x="579120" y="1656080"/>
            <a:ext cx="11033760" cy="4937760"/>
          </a:xfrm>
        </p:spPr>
        <p:txBody>
          <a:bodyPr>
            <a:normAutofit fontScale="92500" lnSpcReduction="10000"/>
          </a:bodyPr>
          <a:lstStyle/>
          <a:p>
            <a:r>
              <a:rPr lang="en-US" sz="2400" b="1" dirty="0">
                <a:latin typeface="Times New Roman" panose="02020603050405020304" pitchFamily="18" charset="0"/>
                <a:cs typeface="Times New Roman" panose="02020603050405020304" pitchFamily="18" charset="0"/>
              </a:rPr>
              <a:t>Cultural Barrier: </a:t>
            </a:r>
            <a:r>
              <a:rPr lang="en-US" sz="2400" dirty="0">
                <a:latin typeface="Times New Roman" panose="02020603050405020304" pitchFamily="18" charset="0"/>
                <a:cs typeface="Times New Roman" panose="02020603050405020304" pitchFamily="18" charset="0"/>
              </a:rPr>
              <a:t>Differences in customs, traditions, beliefs, or values between the speaker and listener can create misunderstandings. For example, gestures or expressions acceptable in one culture may be misinterpreted in another.</a:t>
            </a:r>
          </a:p>
          <a:p>
            <a:r>
              <a:rPr lang="en-US" sz="2400" b="1" dirty="0">
                <a:latin typeface="Times New Roman" panose="02020603050405020304" pitchFamily="18" charset="0"/>
                <a:cs typeface="Times New Roman" panose="02020603050405020304" pitchFamily="18" charset="0"/>
              </a:rPr>
              <a:t>Perceptual Barrier: </a:t>
            </a:r>
            <a:r>
              <a:rPr lang="en-US" sz="2400" dirty="0">
                <a:latin typeface="Times New Roman" panose="02020603050405020304" pitchFamily="18" charset="0"/>
                <a:cs typeface="Times New Roman" panose="02020603050405020304" pitchFamily="18" charset="0"/>
              </a:rPr>
              <a:t>Each person interprets messages differently based on their experience, education, and perception. What the speaker intends may not always be understood in the same way by the listener.</a:t>
            </a:r>
          </a:p>
          <a:p>
            <a:r>
              <a:rPr lang="en-US" sz="2400" b="1" dirty="0">
                <a:latin typeface="Times New Roman" panose="02020603050405020304" pitchFamily="18" charset="0"/>
                <a:cs typeface="Times New Roman" panose="02020603050405020304" pitchFamily="18" charset="0"/>
              </a:rPr>
              <a:t>Attitudinal Barrier: </a:t>
            </a:r>
            <a:r>
              <a:rPr lang="en-US" sz="2400" dirty="0">
                <a:latin typeface="Times New Roman" panose="02020603050405020304" pitchFamily="18" charset="0"/>
                <a:cs typeface="Times New Roman" panose="02020603050405020304" pitchFamily="18" charset="0"/>
              </a:rPr>
              <a:t>If the listener has a negative attitude or prejudice against the speaker or topic, they may ignore or misinterpret the message. For example, employees may not listen carefully to a manager they do not respect.</a:t>
            </a:r>
          </a:p>
          <a:p>
            <a:r>
              <a:rPr lang="en-US" sz="2400" b="1" dirty="0">
                <a:latin typeface="Times New Roman" panose="02020603050405020304" pitchFamily="18" charset="0"/>
                <a:cs typeface="Times New Roman" panose="02020603050405020304" pitchFamily="18" charset="0"/>
              </a:rPr>
              <a:t>Semantic Barrier: </a:t>
            </a:r>
            <a:r>
              <a:rPr lang="en-US" sz="2400" dirty="0">
                <a:latin typeface="Times New Roman" panose="02020603050405020304" pitchFamily="18" charset="0"/>
                <a:cs typeface="Times New Roman" panose="02020603050405020304" pitchFamily="18" charset="0"/>
              </a:rPr>
              <a:t>Semantic barriers arise when words or phrases have different meanings for the speaker and listener. Misunderstandings occur if the words are ambiguous, vague, or interpreted differently.</a:t>
            </a:r>
          </a:p>
          <a:p>
            <a:r>
              <a:rPr lang="en-US" sz="2400" b="1" dirty="0">
                <a:latin typeface="Times New Roman" panose="02020603050405020304" pitchFamily="18" charset="0"/>
                <a:cs typeface="Times New Roman" panose="02020603050405020304" pitchFamily="18" charset="0"/>
              </a:rPr>
              <a:t>Organizational Barrier: </a:t>
            </a:r>
            <a:r>
              <a:rPr lang="en-US" sz="2400" dirty="0">
                <a:latin typeface="Times New Roman" panose="02020603050405020304" pitchFamily="18" charset="0"/>
                <a:cs typeface="Times New Roman" panose="02020603050405020304" pitchFamily="18" charset="0"/>
              </a:rPr>
              <a:t>In business settings, messages may not reach the intended person due to hierarchical structures, poor coordination, or lack of proper channels. This can delay decision-making and reduce efficiency.</a:t>
            </a:r>
          </a:p>
          <a:p>
            <a:endParaRPr lang="en-US" dirty="0"/>
          </a:p>
          <a:p>
            <a:endParaRPr lang="en-IN" dirty="0"/>
          </a:p>
        </p:txBody>
      </p:sp>
    </p:spTree>
    <p:extLst>
      <p:ext uri="{BB962C8B-B14F-4D97-AF65-F5344CB8AC3E}">
        <p14:creationId xmlns:p14="http://schemas.microsoft.com/office/powerpoint/2010/main" val="3656442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50EEB6-390D-63C6-865A-25DA88A76032}"/>
              </a:ext>
            </a:extLst>
          </p:cNvPr>
          <p:cNvSpPr>
            <a:spLocks noGrp="1"/>
          </p:cNvSpPr>
          <p:nvPr>
            <p:ph idx="1"/>
          </p:nvPr>
        </p:nvSpPr>
        <p:spPr>
          <a:xfrm>
            <a:off x="558800" y="1473200"/>
            <a:ext cx="11013440" cy="5120640"/>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CONVERSATION CONTROL</a:t>
            </a:r>
          </a:p>
          <a:p>
            <a:pPr marL="0" indent="0">
              <a:buNone/>
            </a:pPr>
            <a:r>
              <a:rPr lang="en-US" sz="2600" dirty="0">
                <a:latin typeface="Times New Roman" panose="02020603050405020304" pitchFamily="18" charset="0"/>
                <a:cs typeface="Times New Roman" panose="02020603050405020304" pitchFamily="18" charset="0"/>
              </a:rPr>
              <a:t>Conversation control is the ability of an individual to guide a conversation in a positive and desired direction. It prevents the discussion from deviating into irrelevant or undesirable areas. Conversation control is important in both personal and professional interactions and helps create a positive impression on the listener.</a:t>
            </a:r>
          </a:p>
          <a:p>
            <a:pPr marL="0" indent="0">
              <a:buNone/>
            </a:pPr>
            <a:r>
              <a:rPr lang="en-US" sz="2600" dirty="0">
                <a:latin typeface="Times New Roman" panose="02020603050405020304" pitchFamily="18" charset="0"/>
                <a:cs typeface="Times New Roman" panose="02020603050405020304" pitchFamily="18" charset="0"/>
              </a:rPr>
              <a:t>Key aspects of conversation control include:</a:t>
            </a:r>
          </a:p>
          <a:p>
            <a:r>
              <a:rPr lang="en-US" sz="2600" dirty="0">
                <a:latin typeface="Times New Roman" panose="02020603050405020304" pitchFamily="18" charset="0"/>
                <a:cs typeface="Times New Roman" panose="02020603050405020304" pitchFamily="18" charset="0"/>
              </a:rPr>
              <a:t>Using appropriate methods to modify the course of a conversation conveniently.</a:t>
            </a:r>
          </a:p>
          <a:p>
            <a:r>
              <a:rPr lang="en-US" sz="2600" dirty="0">
                <a:latin typeface="Times New Roman" panose="02020603050405020304" pitchFamily="18" charset="0"/>
                <a:cs typeface="Times New Roman" panose="02020603050405020304" pitchFamily="18" charset="0"/>
              </a:rPr>
              <a:t>Channeling the conversation to focus on key issues until it is concluded.</a:t>
            </a:r>
          </a:p>
          <a:p>
            <a:pPr marL="0" indent="0">
              <a:buNone/>
            </a:pPr>
            <a:r>
              <a:rPr lang="en-US" sz="2600" dirty="0">
                <a:latin typeface="Times New Roman" panose="02020603050405020304" pitchFamily="18" charset="0"/>
                <a:cs typeface="Times New Roman" panose="02020603050405020304" pitchFamily="18" charset="0"/>
              </a:rPr>
              <a:t>In business, conversation control is applied in situations like:</a:t>
            </a:r>
          </a:p>
          <a:p>
            <a:r>
              <a:rPr lang="en-US" sz="2600" dirty="0">
                <a:latin typeface="Times New Roman" panose="02020603050405020304" pitchFamily="18" charset="0"/>
                <a:cs typeface="Times New Roman" panose="02020603050405020304" pitchFamily="18" charset="0"/>
              </a:rPr>
              <a:t>Buying or selling</a:t>
            </a:r>
          </a:p>
          <a:p>
            <a:r>
              <a:rPr lang="en-US" sz="2600" dirty="0">
                <a:latin typeface="Times New Roman" panose="02020603050405020304" pitchFamily="18" charset="0"/>
                <a:cs typeface="Times New Roman" panose="02020603050405020304" pitchFamily="18" charset="0"/>
              </a:rPr>
              <a:t>Negotiations</a:t>
            </a:r>
          </a:p>
          <a:p>
            <a:r>
              <a:rPr lang="en-US" sz="2600" dirty="0">
                <a:latin typeface="Times New Roman" panose="02020603050405020304" pitchFamily="18" charset="0"/>
                <a:cs typeface="Times New Roman" panose="02020603050405020304" pitchFamily="18" charset="0"/>
              </a:rPr>
              <a:t>Conducting interviews</a:t>
            </a:r>
          </a:p>
          <a:p>
            <a:r>
              <a:rPr lang="en-US" sz="2600" dirty="0">
                <a:latin typeface="Times New Roman" panose="02020603050405020304" pitchFamily="18" charset="0"/>
                <a:cs typeface="Times New Roman" panose="02020603050405020304" pitchFamily="18" charset="0"/>
              </a:rPr>
              <a:t>Participating in meetings</a:t>
            </a:r>
          </a:p>
          <a:p>
            <a:r>
              <a:rPr lang="en-US" sz="2600" dirty="0">
                <a:latin typeface="Times New Roman" panose="02020603050405020304" pitchFamily="18" charset="0"/>
                <a:cs typeface="Times New Roman" panose="02020603050405020304" pitchFamily="18" charset="0"/>
              </a:rPr>
              <a:t>Giving compliments or praise</a:t>
            </a:r>
          </a:p>
          <a:p>
            <a:r>
              <a:rPr lang="en-US" sz="2600" dirty="0">
                <a:latin typeface="Times New Roman" panose="02020603050405020304" pitchFamily="18" charset="0"/>
                <a:cs typeface="Times New Roman" panose="02020603050405020304" pitchFamily="18" charset="0"/>
              </a:rPr>
              <a:t>Responding to personal criticism</a:t>
            </a:r>
          </a:p>
          <a:p>
            <a:pPr marL="0" indent="0">
              <a:buNone/>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2054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163F53-1635-1E43-79A4-D403737C8FF4}"/>
              </a:ext>
            </a:extLst>
          </p:cNvPr>
          <p:cNvSpPr>
            <a:spLocks noGrp="1"/>
          </p:cNvSpPr>
          <p:nvPr>
            <p:ph idx="1"/>
          </p:nvPr>
        </p:nvSpPr>
        <p:spPr>
          <a:xfrm>
            <a:off x="589280" y="1544320"/>
            <a:ext cx="11216640" cy="492760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As Charles J. Margerison said</a:t>
            </a:r>
            <a:r>
              <a:rPr lang="en-US" sz="2200" dirty="0">
                <a:latin typeface="Times New Roman" panose="02020603050405020304" pitchFamily="18" charset="0"/>
                <a:cs typeface="Times New Roman" panose="02020603050405020304" pitchFamily="18" charset="0"/>
              </a:rPr>
              <a:t>, “Conversation control does not mean controlling someone else’s conversation; it means controlling your own conversation and, over time, influencing others to respond positively.”</a:t>
            </a:r>
          </a:p>
          <a:p>
            <a:pPr marL="0" indent="0">
              <a:buNone/>
            </a:pPr>
            <a:r>
              <a:rPr lang="en-US" sz="2200" dirty="0">
                <a:latin typeface="Times New Roman" panose="02020603050405020304" pitchFamily="18" charset="0"/>
                <a:cs typeface="Times New Roman" panose="02020603050405020304" pitchFamily="18" charset="0"/>
              </a:rPr>
              <a:t>Skills that enhance conversation control include:</a:t>
            </a:r>
          </a:p>
          <a:p>
            <a:r>
              <a:rPr lang="en-US" sz="2200" dirty="0">
                <a:latin typeface="Times New Roman" panose="02020603050405020304" pitchFamily="18" charset="0"/>
                <a:cs typeface="Times New Roman" panose="02020603050405020304" pitchFamily="18" charset="0"/>
              </a:rPr>
              <a:t>Persuasive interactions during meetings</a:t>
            </a:r>
          </a:p>
          <a:p>
            <a:r>
              <a:rPr lang="en-US" sz="2200" dirty="0">
                <a:latin typeface="Times New Roman" panose="02020603050405020304" pitchFamily="18" charset="0"/>
                <a:cs typeface="Times New Roman" panose="02020603050405020304" pitchFamily="18" charset="0"/>
              </a:rPr>
              <a:t>Handling opposition to suggestions or proposals</a:t>
            </a:r>
          </a:p>
          <a:p>
            <a:r>
              <a:rPr lang="en-US" sz="2200" dirty="0">
                <a:latin typeface="Times New Roman" panose="02020603050405020304" pitchFamily="18" charset="0"/>
                <a:cs typeface="Times New Roman" panose="02020603050405020304" pitchFamily="18" charset="0"/>
              </a:rPr>
              <a:t>Improving interviewing abilities</a:t>
            </a:r>
          </a:p>
          <a:p>
            <a:r>
              <a:rPr lang="en-US" sz="2200" dirty="0">
                <a:latin typeface="Times New Roman" panose="02020603050405020304" pitchFamily="18" charset="0"/>
                <a:cs typeface="Times New Roman" panose="02020603050405020304" pitchFamily="18" charset="0"/>
              </a:rPr>
              <a:t>Handling criticism confidently</a:t>
            </a:r>
          </a:p>
          <a:p>
            <a:r>
              <a:rPr lang="en-US" sz="2200" dirty="0">
                <a:latin typeface="Times New Roman" panose="02020603050405020304" pitchFamily="18" charset="0"/>
                <a:cs typeface="Times New Roman" panose="02020603050405020304" pitchFamily="18" charset="0"/>
              </a:rPr>
              <a:t>Acquiring quick and accurate information</a:t>
            </a:r>
          </a:p>
          <a:p>
            <a:pPr marL="0" indent="0">
              <a:buNone/>
            </a:pPr>
            <a:r>
              <a:rPr lang="en-US" sz="2200" dirty="0">
                <a:latin typeface="Times New Roman" panose="02020603050405020304" pitchFamily="18" charset="0"/>
                <a:cs typeface="Times New Roman" panose="02020603050405020304" pitchFamily="18" charset="0"/>
              </a:rPr>
              <a:t>Effective conversation control improves the outcomes of meetings, discussions, and personal interactions.</a:t>
            </a:r>
          </a:p>
          <a:p>
            <a:pPr marL="0" indent="0">
              <a:buNone/>
            </a:pPr>
            <a:endParaRPr lang="en-IN" dirty="0"/>
          </a:p>
        </p:txBody>
      </p:sp>
    </p:spTree>
    <p:extLst>
      <p:ext uri="{BB962C8B-B14F-4D97-AF65-F5344CB8AC3E}">
        <p14:creationId xmlns:p14="http://schemas.microsoft.com/office/powerpoint/2010/main" val="39879677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5202</Words>
  <Application>Microsoft Office PowerPoint</Application>
  <PresentationFormat>Widescreen</PresentationFormat>
  <Paragraphs>232</Paragraphs>
  <Slides>41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2</cp:revision>
  <dcterms:created xsi:type="dcterms:W3CDTF">2025-12-04T19:02:32Z</dcterms:created>
  <dcterms:modified xsi:type="dcterms:W3CDTF">2025-12-05T04:15:06Z</dcterms:modified>
</cp:coreProperties>
</file>