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94660"/>
  </p:normalViewPr>
  <p:slideViewPr>
    <p:cSldViewPr snapToGrid="0">
      <p:cViewPr varScale="1">
        <p:scale>
          <a:sx n="78" d="100"/>
          <a:sy n="78" d="100"/>
        </p:scale>
        <p:origin x="103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720645"/>
            <a:ext cx="9144000" cy="3008670"/>
          </a:xfrm>
        </p:spPr>
        <p:txBody>
          <a:bodyPr>
            <a:noAutofit/>
          </a:bodyPr>
          <a:lstStyle/>
          <a:p>
            <a:r>
              <a:rPr lang="en-IN" sz="4400" b="1" dirty="0">
                <a:latin typeface="Times New Roman" panose="02020603050405020304" pitchFamily="18" charset="0"/>
                <a:cs typeface="Times New Roman" panose="02020603050405020304" pitchFamily="18" charset="0"/>
              </a:rPr>
              <a:t>INDUSTRIAL RELATIONS AND LEGISLATIONS</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 MBAHR314</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856624"/>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3 - Collective Bargaining</a:t>
            </a: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8B09E-3D5B-7D3A-FB40-C5D560696AFA}"/>
              </a:ext>
            </a:extLst>
          </p:cNvPr>
          <p:cNvSpPr>
            <a:spLocks noGrp="1"/>
          </p:cNvSpPr>
          <p:nvPr>
            <p:ph type="title"/>
          </p:nvPr>
        </p:nvSpPr>
        <p:spPr>
          <a:xfrm>
            <a:off x="838200" y="76824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Functions of CB</a:t>
            </a:r>
          </a:p>
        </p:txBody>
      </p:sp>
      <p:sp>
        <p:nvSpPr>
          <p:cNvPr id="3" name="Content Placeholder 2">
            <a:extLst>
              <a:ext uri="{FF2B5EF4-FFF2-40B4-BE49-F238E27FC236}">
                <a16:creationId xmlns:a16="http://schemas.microsoft.com/office/drawing/2014/main" id="{7F606F9E-FE08-C52F-0AA2-4D482AA8A85D}"/>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1. Relieves Conflicts of Interest</a:t>
            </a:r>
          </a:p>
          <a:p>
            <a:pPr lvl="0"/>
            <a:r>
              <a:rPr lang="en-IN" sz="2400" dirty="0">
                <a:latin typeface="Times New Roman" panose="02020603050405020304" pitchFamily="18" charset="0"/>
                <a:cs typeface="Times New Roman" panose="02020603050405020304" pitchFamily="18" charset="0"/>
              </a:rPr>
              <a:t>In every organization, employers and employees naturally have different interests — employers want higher productivity at lower cost, while employees want better pay and conditions.</a:t>
            </a:r>
          </a:p>
          <a:p>
            <a:pPr lvl="0"/>
            <a:r>
              <a:rPr lang="en-IN" sz="2400" dirty="0">
                <a:latin typeface="Times New Roman" panose="02020603050405020304" pitchFamily="18" charset="0"/>
                <a:cs typeface="Times New Roman" panose="02020603050405020304" pitchFamily="18" charset="0"/>
              </a:rPr>
              <a:t>Collective bargaining provides a peaceful platform to discuss and resolve these differences through dialogue instead of strikes or disputes.</a:t>
            </a:r>
          </a:p>
          <a:p>
            <a:pPr lvl="0"/>
            <a:r>
              <a:rPr lang="en-IN" sz="2400" dirty="0">
                <a:latin typeface="Times New Roman" panose="02020603050405020304" pitchFamily="18" charset="0"/>
                <a:cs typeface="Times New Roman" panose="02020603050405020304" pitchFamily="18" charset="0"/>
              </a:rPr>
              <a:t>It thus reduces industrial tensions and promotes long-term harmony.</a:t>
            </a:r>
          </a:p>
          <a:p>
            <a:pPr lvl="0"/>
            <a:r>
              <a:rPr lang="en-IN" sz="2400" dirty="0">
                <a:latin typeface="Times New Roman" panose="02020603050405020304" pitchFamily="18" charset="0"/>
                <a:cs typeface="Times New Roman" panose="02020603050405020304" pitchFamily="18" charset="0"/>
              </a:rPr>
              <a:t>Example: Disagreement over wage revision resolved through negotiation instead of protest.</a:t>
            </a:r>
          </a:p>
          <a:p>
            <a:pPr marL="0" lvl="0" indent="0">
              <a:buNone/>
            </a:pP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153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67A043-B06F-E9F6-E973-C2AD8C25BDDD}"/>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2. Builds Relations among the Parties</a:t>
            </a:r>
          </a:p>
          <a:p>
            <a:pPr lvl="0"/>
            <a:r>
              <a:rPr lang="en-IN" sz="2400" dirty="0">
                <a:latin typeface="Times New Roman" panose="02020603050405020304" pitchFamily="18" charset="0"/>
                <a:cs typeface="Times New Roman" panose="02020603050405020304" pitchFamily="18" charset="0"/>
              </a:rPr>
              <a:t>Collective bargaining improves communication and mutual understanding between management and workers.</a:t>
            </a:r>
          </a:p>
          <a:p>
            <a:pPr lvl="0"/>
            <a:r>
              <a:rPr lang="en-IN" sz="2400" dirty="0">
                <a:latin typeface="Times New Roman" panose="02020603050405020304" pitchFamily="18" charset="0"/>
                <a:cs typeface="Times New Roman" panose="02020603050405020304" pitchFamily="18" charset="0"/>
              </a:rPr>
              <a:t>Regular negotiations and discussions build trust, respect, and cooperation among both sides.</a:t>
            </a:r>
          </a:p>
          <a:p>
            <a:pPr lvl="0"/>
            <a:r>
              <a:rPr lang="en-IN" sz="2400" dirty="0">
                <a:latin typeface="Times New Roman" panose="02020603050405020304" pitchFamily="18" charset="0"/>
                <a:cs typeface="Times New Roman" panose="02020603050405020304" pitchFamily="18" charset="0"/>
              </a:rPr>
              <a:t>It transforms the employer-employee relationship from one of conflict to one of partnership.</a:t>
            </a:r>
          </a:p>
          <a:p>
            <a:pPr marL="0" indent="0">
              <a:buNone/>
            </a:pPr>
            <a:r>
              <a:rPr lang="en-IN" sz="2400" dirty="0">
                <a:latin typeface="Times New Roman" panose="02020603050405020304" pitchFamily="18" charset="0"/>
                <a:cs typeface="Times New Roman" panose="02020603050405020304" pitchFamily="18" charset="0"/>
              </a:rPr>
              <a:t>Example: Joint consultation meetings that help management understand worker concerns.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3130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1127CC-682B-3C33-EF53-A709CB81B620}"/>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Provides Procedures</a:t>
            </a:r>
          </a:p>
          <a:p>
            <a:pPr lvl="0"/>
            <a:r>
              <a:rPr lang="en-IN" sz="2400" dirty="0">
                <a:latin typeface="Times New Roman" panose="02020603050405020304" pitchFamily="18" charset="0"/>
                <a:cs typeface="Times New Roman" panose="02020603050405020304" pitchFamily="18" charset="0"/>
              </a:rPr>
              <a:t>It lays down systematic procedures for dealing with grievances, disputes, and disciplinary matters.</a:t>
            </a:r>
          </a:p>
          <a:p>
            <a:pPr lvl="0"/>
            <a:r>
              <a:rPr lang="en-IN" sz="2400" dirty="0">
                <a:latin typeface="Times New Roman" panose="02020603050405020304" pitchFamily="18" charset="0"/>
                <a:cs typeface="Times New Roman" panose="02020603050405020304" pitchFamily="18" charset="0"/>
              </a:rPr>
              <a:t>These procedures help ensure that all issues are handled fairly, promptly, and consistently.</a:t>
            </a:r>
          </a:p>
          <a:p>
            <a:pPr lvl="0"/>
            <a:r>
              <a:rPr lang="en-IN" sz="2400" dirty="0">
                <a:latin typeface="Times New Roman" panose="02020603050405020304" pitchFamily="18" charset="0"/>
                <a:cs typeface="Times New Roman" panose="02020603050405020304" pitchFamily="18" charset="0"/>
              </a:rPr>
              <a:t>It creates a framework for industrial peace by preventing arbitrary decisions.</a:t>
            </a:r>
          </a:p>
          <a:p>
            <a:pPr marL="0" indent="0">
              <a:buNone/>
            </a:pPr>
            <a:r>
              <a:rPr lang="en-IN" sz="2400" dirty="0">
                <a:latin typeface="Times New Roman" panose="02020603050405020304" pitchFamily="18" charset="0"/>
                <a:cs typeface="Times New Roman" panose="02020603050405020304" pitchFamily="18" charset="0"/>
              </a:rPr>
              <a:t>Example: Agreed steps for handling employee misconduct — investigation → show cause → enquiry → punishment.</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89464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5C9E34-E26E-DD07-E1CF-F6753D6060A3}"/>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4. Governs Employment Relationship</a:t>
            </a:r>
          </a:p>
          <a:p>
            <a:pPr lvl="0"/>
            <a:r>
              <a:rPr lang="en-IN" sz="2400" dirty="0">
                <a:latin typeface="Times New Roman" panose="02020603050405020304" pitchFamily="18" charset="0"/>
                <a:cs typeface="Times New Roman" panose="02020603050405020304" pitchFamily="18" charset="0"/>
              </a:rPr>
              <a:t>Collective bargaining establishes the rules and terms of employment—such as wages, hours of work, leave, safety, and benefits.</a:t>
            </a:r>
          </a:p>
          <a:p>
            <a:pPr lvl="0"/>
            <a:r>
              <a:rPr lang="en-IN" sz="2400" dirty="0">
                <a:latin typeface="Times New Roman" panose="02020603050405020304" pitchFamily="18" charset="0"/>
                <a:cs typeface="Times New Roman" panose="02020603050405020304" pitchFamily="18" charset="0"/>
              </a:rPr>
              <a:t>These agreements act as guidelines or contracts governing the employer–employee relationship.</a:t>
            </a:r>
          </a:p>
          <a:p>
            <a:pPr lvl="0"/>
            <a:r>
              <a:rPr lang="en-IN" sz="2400" dirty="0">
                <a:latin typeface="Times New Roman" panose="02020603050405020304" pitchFamily="18" charset="0"/>
                <a:cs typeface="Times New Roman" panose="02020603050405020304" pitchFamily="18" charset="0"/>
              </a:rPr>
              <a:t>They bring clarity and stability to working conditions.</a:t>
            </a:r>
          </a:p>
          <a:p>
            <a:pPr marL="0" indent="0">
              <a:buNone/>
            </a:pPr>
            <a:r>
              <a:rPr lang="en-IN" sz="2400" dirty="0">
                <a:latin typeface="Times New Roman" panose="02020603050405020304" pitchFamily="18" charset="0"/>
                <a:cs typeface="Times New Roman" panose="02020603050405020304" pitchFamily="18" charset="0"/>
              </a:rPr>
              <a:t>Example: A collective agreement specifying salary scales, promotion criteria, and leave policies.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931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4BB741-15A1-F53D-771F-97A6143966B9}"/>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Acts as an Agent of Social Change</a:t>
            </a:r>
          </a:p>
          <a:p>
            <a:pPr lvl="0"/>
            <a:r>
              <a:rPr lang="en-IN" sz="2400" dirty="0">
                <a:latin typeface="Times New Roman" panose="02020603050405020304" pitchFamily="18" charset="0"/>
                <a:cs typeface="Times New Roman" panose="02020603050405020304" pitchFamily="18" charset="0"/>
              </a:rPr>
              <a:t>Collective bargaining promotes justice, equality, and better living standards for workers.</a:t>
            </a:r>
          </a:p>
          <a:p>
            <a:pPr lvl="0"/>
            <a:r>
              <a:rPr lang="en-IN" sz="2400" dirty="0">
                <a:latin typeface="Times New Roman" panose="02020603050405020304" pitchFamily="18" charset="0"/>
                <a:cs typeface="Times New Roman" panose="02020603050405020304" pitchFamily="18" charset="0"/>
              </a:rPr>
              <a:t>It helps reduce exploitation, child labour, and gender discrimination.</a:t>
            </a:r>
          </a:p>
          <a:p>
            <a:pPr lvl="0"/>
            <a:r>
              <a:rPr lang="en-IN" sz="2400" dirty="0">
                <a:latin typeface="Times New Roman" panose="02020603050405020304" pitchFamily="18" charset="0"/>
                <a:cs typeface="Times New Roman" panose="02020603050405020304" pitchFamily="18" charset="0"/>
              </a:rPr>
              <a:t>By improving working conditions, it contributes to economic and social progress in society.</a:t>
            </a:r>
          </a:p>
          <a:p>
            <a:pPr marL="0" indent="0">
              <a:buNone/>
            </a:pPr>
            <a:r>
              <a:rPr lang="en-IN" sz="2400" dirty="0">
                <a:latin typeface="Times New Roman" panose="02020603050405020304" pitchFamily="18" charset="0"/>
                <a:cs typeface="Times New Roman" panose="02020603050405020304" pitchFamily="18" charset="0"/>
              </a:rPr>
              <a:t>Example: Negotiations that lead to maternity benefits or safety standards improving workers’ quality of life.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957154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F3C12A-4C0F-B12E-F7D4-B4EF697A0E64}"/>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6. Democratisation of Working Life</a:t>
            </a:r>
          </a:p>
          <a:p>
            <a:pPr lvl="0"/>
            <a:r>
              <a:rPr lang="en-IN" sz="2400" dirty="0">
                <a:latin typeface="Times New Roman" panose="02020603050405020304" pitchFamily="18" charset="0"/>
                <a:cs typeface="Times New Roman" panose="02020603050405020304" pitchFamily="18" charset="0"/>
              </a:rPr>
              <a:t>It introduces industrial democracy by allowing workers to participate in decisions that affect their work.</a:t>
            </a:r>
          </a:p>
          <a:p>
            <a:pPr lvl="0"/>
            <a:r>
              <a:rPr lang="en-IN" sz="2400" dirty="0">
                <a:latin typeface="Times New Roman" panose="02020603050405020304" pitchFamily="18" charset="0"/>
                <a:cs typeface="Times New Roman" panose="02020603050405020304" pitchFamily="18" charset="0"/>
              </a:rPr>
              <a:t>Workers gain a voice and representation through trade unions and joint councils.</a:t>
            </a:r>
          </a:p>
          <a:p>
            <a:pPr lvl="0"/>
            <a:r>
              <a:rPr lang="en-IN" sz="2400" dirty="0">
                <a:latin typeface="Times New Roman" panose="02020603050405020304" pitchFamily="18" charset="0"/>
                <a:cs typeface="Times New Roman" panose="02020603050405020304" pitchFamily="18" charset="0"/>
              </a:rPr>
              <a:t>This participative culture fosters responsibility, belongingness, and cooperation.</a:t>
            </a:r>
          </a:p>
          <a:p>
            <a:pPr marL="0" indent="0">
              <a:buNone/>
            </a:pPr>
            <a:r>
              <a:rPr lang="en-IN" sz="2400" dirty="0">
                <a:latin typeface="Times New Roman" panose="02020603050405020304" pitchFamily="18" charset="0"/>
                <a:cs typeface="Times New Roman" panose="02020603050405020304" pitchFamily="18" charset="0"/>
              </a:rPr>
              <a:t>Example: Employees taking part in committees discussing productivity or welfare measures.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96810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E39CB-8C0F-5F0B-AD08-B47A43EFAFCF}"/>
              </a:ext>
            </a:extLst>
          </p:cNvPr>
          <p:cNvSpPr>
            <a:spLocks noGrp="1"/>
          </p:cNvSpPr>
          <p:nvPr>
            <p:ph type="title"/>
          </p:nvPr>
        </p:nvSpPr>
        <p:spPr>
          <a:xfrm>
            <a:off x="838200" y="106321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CB - </a:t>
            </a:r>
            <a:r>
              <a:rPr lang="en-US" sz="4000" b="1" dirty="0">
                <a:latin typeface="Times New Roman" panose="02020603050405020304" pitchFamily="18" charset="0"/>
                <a:cs typeface="Times New Roman" panose="02020603050405020304" pitchFamily="18" charset="0"/>
              </a:rPr>
              <a:t>Society</a:t>
            </a:r>
            <a:br>
              <a:rPr lang="en-US"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9AB0859-0238-CC97-157E-60D456942CDE}"/>
              </a:ext>
            </a:extLst>
          </p:cNvPr>
          <p:cNvSpPr>
            <a:spLocks noGrp="1"/>
          </p:cNvSpPr>
          <p:nvPr>
            <p:ph idx="1"/>
          </p:nvPr>
        </p:nvSpPr>
        <p:spPr/>
        <p:txBody>
          <a:bodyPr>
            <a:noAutofit/>
          </a:bodyPr>
          <a:lstStyle/>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Promotes Industrial Peace - CB helps avoid strikes, lockouts, and disputes through negotiation. This ensures social stability and continuous economic activity.</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Encourages Social Justice - Ensures fair wages, equal treatment, and improved working conditions. Helps in reducing inequality and protecting the weaker sections of society.</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Supports Economic Development - Peaceful industrial relations and higher productivity boost national income and growth. Reduces unemployment and industrial unrest.</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Democratizes Industrial Life - Encourages participation, cooperation, and democratic values in workplaces. Builds a more balanced and just society.</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Acts as an Instrument of Social Change - Brings reforms such as welfare schemes, safety laws, and employee benefits that raise living standards.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Example: Collective efforts leading to minimum wage laws and health insurance schemes.</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71901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65A5B-E85B-D127-B976-A628FB7575C1}"/>
              </a:ext>
            </a:extLst>
          </p:cNvPr>
          <p:cNvSpPr>
            <a:spLocks noGrp="1"/>
          </p:cNvSpPr>
          <p:nvPr>
            <p:ph type="title"/>
          </p:nvPr>
        </p:nvSpPr>
        <p:spPr>
          <a:xfrm>
            <a:off x="838200" y="807577"/>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CB - Employees (Workers)</a:t>
            </a:r>
          </a:p>
        </p:txBody>
      </p:sp>
      <p:sp>
        <p:nvSpPr>
          <p:cNvPr id="3" name="Content Placeholder 2">
            <a:extLst>
              <a:ext uri="{FF2B5EF4-FFF2-40B4-BE49-F238E27FC236}">
                <a16:creationId xmlns:a16="http://schemas.microsoft.com/office/drawing/2014/main" id="{933FE992-B292-ED0C-42DB-86E4E3CB23FF}"/>
              </a:ext>
            </a:extLst>
          </p:cNvPr>
          <p:cNvSpPr>
            <a:spLocks noGrp="1"/>
          </p:cNvSpPr>
          <p:nvPr>
            <p:ph idx="1"/>
          </p:nvPr>
        </p:nvSpPr>
        <p:spPr>
          <a:xfrm>
            <a:off x="838200" y="2015613"/>
            <a:ext cx="10515600" cy="4434348"/>
          </a:xfrm>
        </p:spPr>
        <p:txBody>
          <a:bodyPr>
            <a:normAutofit fontScale="77500" lnSpcReduction="2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Ensures Fair Wages and Benefits - Workers can collectively negotiate better pay, allowances, and working conditions. Reduces exploitation by ensuring fair compensation.</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Provides Job Security - Agreements protect workers from arbitrary dismissals or transfers. Establishes clear disciplinary and grievance procedures.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Improves Working Conditions - Leads to improvements in safety, health, and welfare facilities. Ensures humane working hours and rest breaks.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Gives a Collective Voice - Workers can express their opinions and demands through trade unions. Strengthens their bargaining power compared to acting individually.</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Promotes Dignity and Recognition - Involvement in negotiations builds confidence and self-respect among workers. They feel valued and respected in the organization.</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Enhances Morale and Motivation - When workers feel secure and fairly treated, they become more committed and productive.</a:t>
            </a:r>
          </a:p>
          <a:p>
            <a:pPr>
              <a:buFont typeface="Wingdings" panose="05000000000000000000" pitchFamily="2" charset="2"/>
              <a:buChar char="Ø"/>
            </a:pPr>
            <a:r>
              <a:rPr lang="en-US" i="1" dirty="0">
                <a:latin typeface="Times New Roman" panose="02020603050405020304" pitchFamily="18" charset="0"/>
                <a:cs typeface="Times New Roman" panose="02020603050405020304" pitchFamily="18" charset="0"/>
              </a:rPr>
              <a:t>Example:</a:t>
            </a:r>
            <a:r>
              <a:rPr lang="en-US" dirty="0">
                <a:latin typeface="Times New Roman" panose="02020603050405020304" pitchFamily="18" charset="0"/>
                <a:cs typeface="Times New Roman" panose="02020603050405020304" pitchFamily="18" charset="0"/>
              </a:rPr>
              <a:t> A collective agreement including bonus, leave policies, and welfare amenities boosts employee satisfaction.</a:t>
            </a:r>
          </a:p>
          <a:p>
            <a:endParaRPr lang="en-IN" dirty="0"/>
          </a:p>
        </p:txBody>
      </p:sp>
    </p:spTree>
    <p:extLst>
      <p:ext uri="{BB962C8B-B14F-4D97-AF65-F5344CB8AC3E}">
        <p14:creationId xmlns:p14="http://schemas.microsoft.com/office/powerpoint/2010/main" val="161917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7F957-9AB2-B178-F972-8EAE017FDC85}"/>
              </a:ext>
            </a:extLst>
          </p:cNvPr>
          <p:cNvSpPr>
            <a:spLocks noGrp="1"/>
          </p:cNvSpPr>
          <p:nvPr>
            <p:ph type="title"/>
          </p:nvPr>
        </p:nvSpPr>
        <p:spPr>
          <a:xfrm>
            <a:off x="838200" y="79774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CB - Employees (Workers)</a:t>
            </a:r>
            <a:endParaRPr lang="en-IN" sz="4000" dirty="0"/>
          </a:p>
        </p:txBody>
      </p:sp>
      <p:sp>
        <p:nvSpPr>
          <p:cNvPr id="3" name="Content Placeholder 2">
            <a:extLst>
              <a:ext uri="{FF2B5EF4-FFF2-40B4-BE49-F238E27FC236}">
                <a16:creationId xmlns:a16="http://schemas.microsoft.com/office/drawing/2014/main" id="{0A352632-C452-6AB4-7DDD-FB3B2E86BA34}"/>
              </a:ext>
            </a:extLst>
          </p:cNvPr>
          <p:cNvSpPr>
            <a:spLocks noGrp="1"/>
          </p:cNvSpPr>
          <p:nvPr>
            <p:ph idx="1"/>
          </p:nvPr>
        </p:nvSpPr>
        <p:spPr/>
        <p:txBody>
          <a:bodyPr>
            <a:noAutofit/>
          </a:bodyPr>
          <a:lstStyle/>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Maintains Industrial Harmony - Peaceful negotiations prevent strikes and work stoppages, ensuring business continuity.</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Improves Productivity - Satisfied and secure employees are more motivated and efficient. Reduces absenteeism and labour turnover.</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Encourages Cooperation - CB builds trust and understanding between management and workers. Leads to joint problem-solving and better decision-making.</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Reduces Government Interference - When disputes are resolved internally, there is less need for outside intervention from labour courts or authorities.</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Provides Stability and Predictability - Agreements set clear rules and expectations, allowing management to plan budgets and production efficiently.</a:t>
            </a:r>
          </a:p>
          <a:p>
            <a:pPr>
              <a:buFont typeface="Wingdings" panose="05000000000000000000" pitchFamily="2" charset="2"/>
              <a:buChar char="Ø"/>
            </a:pPr>
            <a:r>
              <a:rPr lang="en-US" sz="2200" dirty="0">
                <a:latin typeface="Times New Roman" panose="02020603050405020304" pitchFamily="18" charset="0"/>
                <a:cs typeface="Times New Roman" panose="02020603050405020304" pitchFamily="18" charset="0"/>
              </a:rPr>
              <a:t>Improves Corporate Image - Companies known for fair labour practices gain good reputation among customers, investors, and the community.</a:t>
            </a:r>
          </a:p>
          <a:p>
            <a:pPr>
              <a:buFont typeface="Wingdings" panose="05000000000000000000" pitchFamily="2" charset="2"/>
              <a:buChar char="Ø"/>
            </a:pPr>
            <a:r>
              <a:rPr lang="en-US" sz="2200" i="1" dirty="0">
                <a:latin typeface="Times New Roman" panose="02020603050405020304" pitchFamily="18" charset="0"/>
                <a:cs typeface="Times New Roman" panose="02020603050405020304" pitchFamily="18" charset="0"/>
              </a:rPr>
              <a:t>Example:</a:t>
            </a:r>
            <a:r>
              <a:rPr lang="en-US" sz="2200" dirty="0">
                <a:latin typeface="Times New Roman" panose="02020603050405020304" pitchFamily="18" charset="0"/>
                <a:cs typeface="Times New Roman" panose="02020603050405020304" pitchFamily="18" charset="0"/>
              </a:rPr>
              <a:t> A company with strong union relations faces fewer disruptions and achieves higher output.</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1628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2C6B8-81B8-788A-387D-93AF46EDFE31}"/>
              </a:ext>
            </a:extLst>
          </p:cNvPr>
          <p:cNvSpPr>
            <a:spLocks noGrp="1"/>
          </p:cNvSpPr>
          <p:nvPr>
            <p:ph type="title"/>
          </p:nvPr>
        </p:nvSpPr>
        <p:spPr>
          <a:xfrm>
            <a:off x="838200" y="83707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Principles of CB – For Union &amp; Management</a:t>
            </a:r>
          </a:p>
        </p:txBody>
      </p:sp>
      <p:sp>
        <p:nvSpPr>
          <p:cNvPr id="3" name="Content Placeholder 2">
            <a:extLst>
              <a:ext uri="{FF2B5EF4-FFF2-40B4-BE49-F238E27FC236}">
                <a16:creationId xmlns:a16="http://schemas.microsoft.com/office/drawing/2014/main" id="{0431CF91-93A1-B98E-7650-B34FA84C9F77}"/>
              </a:ext>
            </a:extLst>
          </p:cNvPr>
          <p:cNvSpPr>
            <a:spLocks noGrp="1"/>
          </p:cNvSpPr>
          <p:nvPr>
            <p:ph idx="1"/>
          </p:nvPr>
        </p:nvSpPr>
        <p:spPr>
          <a:xfrm>
            <a:off x="838200" y="2162637"/>
            <a:ext cx="10515600" cy="4014326"/>
          </a:xfrm>
        </p:spPr>
        <p:txBody>
          <a:bodyPr>
            <a:normAutofit/>
          </a:bodyPr>
          <a:lstStyle/>
          <a:p>
            <a:pPr marL="457200" lvl="0" indent="-457200">
              <a:buFont typeface="+mj-lt"/>
              <a:buAutoNum type="arabicPeriod"/>
            </a:pPr>
            <a:r>
              <a:rPr lang="en-IN" sz="2400" dirty="0">
                <a:latin typeface="Times New Roman" panose="02020603050405020304" pitchFamily="18" charset="0"/>
                <a:cs typeface="Times New Roman" panose="02020603050405020304" pitchFamily="18" charset="0"/>
              </a:rPr>
              <a:t>Mutual Trust and Respect </a:t>
            </a:r>
          </a:p>
          <a:p>
            <a:pPr marL="457200" lvl="0" indent="-457200">
              <a:buFont typeface="+mj-lt"/>
              <a:buAutoNum type="arabicPeriod"/>
            </a:pPr>
            <a:r>
              <a:rPr lang="en-IN" sz="2400" dirty="0">
                <a:latin typeface="Times New Roman" panose="02020603050405020304" pitchFamily="18" charset="0"/>
                <a:cs typeface="Times New Roman" panose="02020603050405020304" pitchFamily="18" charset="0"/>
              </a:rPr>
              <a:t>Good Faith Bargaining</a:t>
            </a:r>
          </a:p>
          <a:p>
            <a:pPr marL="457200" lvl="0" indent="-457200">
              <a:buFont typeface="+mj-lt"/>
              <a:buAutoNum type="arabicPeriod"/>
            </a:pPr>
            <a:r>
              <a:rPr lang="en-IN" sz="2400" dirty="0">
                <a:latin typeface="Times New Roman" panose="02020603050405020304" pitchFamily="18" charset="0"/>
                <a:cs typeface="Times New Roman" panose="02020603050405020304" pitchFamily="18" charset="0"/>
              </a:rPr>
              <a:t>Recognition of the Other </a:t>
            </a:r>
          </a:p>
          <a:p>
            <a:pPr marL="457200" lvl="0" indent="-457200">
              <a:buFont typeface="+mj-lt"/>
              <a:buAutoNum type="arabicPeriod"/>
            </a:pPr>
            <a:r>
              <a:rPr lang="en-IN" sz="2400" dirty="0">
                <a:latin typeface="Times New Roman" panose="02020603050405020304" pitchFamily="18" charset="0"/>
                <a:cs typeface="Times New Roman" panose="02020603050405020304" pitchFamily="18" charset="0"/>
              </a:rPr>
              <a:t>Voluntary and Bipartite Process </a:t>
            </a:r>
          </a:p>
          <a:p>
            <a:pPr marL="457200" lvl="0" indent="-457200">
              <a:buFont typeface="+mj-lt"/>
              <a:buAutoNum type="arabicPeriod"/>
            </a:pPr>
            <a:r>
              <a:rPr lang="en-IN" sz="2400" dirty="0">
                <a:latin typeface="Times New Roman" panose="02020603050405020304" pitchFamily="18" charset="0"/>
                <a:cs typeface="Times New Roman" panose="02020603050405020304" pitchFamily="18" charset="0"/>
              </a:rPr>
              <a:t>Willingness to Compromise</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Clarity and Transparency</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Continuous Process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Conformity to Law</a:t>
            </a:r>
          </a:p>
        </p:txBody>
      </p:sp>
    </p:spTree>
    <p:extLst>
      <p:ext uri="{BB962C8B-B14F-4D97-AF65-F5344CB8AC3E}">
        <p14:creationId xmlns:p14="http://schemas.microsoft.com/office/powerpoint/2010/main" val="1789111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CC9A9F-DC75-E653-CB63-31B4D2805302}"/>
              </a:ext>
            </a:extLst>
          </p:cNvPr>
          <p:cNvSpPr>
            <a:spLocks noGrp="1"/>
          </p:cNvSpPr>
          <p:nvPr>
            <p:ph type="title"/>
          </p:nvPr>
        </p:nvSpPr>
        <p:spPr>
          <a:xfrm>
            <a:off x="838200" y="80757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Collective Bargaining – Meaning &amp; Definitions</a:t>
            </a: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27D7B91-6482-F632-5F10-F784C0E43A7D}"/>
              </a:ext>
            </a:extLst>
          </p:cNvPr>
          <p:cNvSpPr>
            <a:spLocks noGrp="1"/>
          </p:cNvSpPr>
          <p:nvPr>
            <p:ph idx="1"/>
          </p:nvPr>
        </p:nvSpPr>
        <p:spPr>
          <a:xfrm>
            <a:off x="838200" y="1868129"/>
            <a:ext cx="10515600" cy="4493342"/>
          </a:xfrm>
        </p:spPr>
        <p:txBody>
          <a:bodyPr>
            <a:normAutofit fontScale="85000" lnSpcReduction="20000"/>
          </a:bodyPr>
          <a:lstStyle/>
          <a:p>
            <a:pPr marL="0" indent="0">
              <a:buNone/>
            </a:pPr>
            <a:r>
              <a:rPr lang="en-US" b="1" dirty="0"/>
              <a:t>Meaning:</a:t>
            </a:r>
          </a:p>
          <a:p>
            <a:pPr marL="0" indent="0">
              <a:buNone/>
            </a:pPr>
            <a:r>
              <a:rPr lang="en-US" dirty="0"/>
              <a:t>Collective bargaining is a process of negotiation between employers and a group of employees (usually represented by trade unions) to determine the terms and conditions of employment such as wages, hours of work, benefits, and working conditions.</a:t>
            </a:r>
          </a:p>
          <a:p>
            <a:pPr marL="0" indent="0">
              <a:buNone/>
            </a:pPr>
            <a:r>
              <a:rPr lang="en-US" b="1" dirty="0"/>
              <a:t>Definition:</a:t>
            </a:r>
          </a:p>
          <a:p>
            <a:r>
              <a:rPr lang="en-US" b="1" dirty="0"/>
              <a:t>According to ILO Definition – “</a:t>
            </a:r>
            <a:r>
              <a:rPr lang="en-US" dirty="0"/>
              <a:t>Collective bargaining is negotiations about working conditions and terms of employment between an employer and a group of employees or one or more employers’ organizations, on the other hand, with a view to reaching agreement.”</a:t>
            </a:r>
          </a:p>
          <a:p>
            <a:r>
              <a:rPr lang="en-US" b="1" dirty="0"/>
              <a:t>According to Prof. Dale Yoder - </a:t>
            </a:r>
            <a:r>
              <a:rPr lang="en-US" dirty="0"/>
              <a:t>“Collective bargaining is a process of discussion and negotiation between two parties—one or both of whom is a group of persons—acting in a concerted manner in the interest of regulating the terms and conditions of employment.”</a:t>
            </a:r>
          </a:p>
          <a:p>
            <a:endParaRPr lang="en-IN" dirty="0"/>
          </a:p>
        </p:txBody>
      </p:sp>
    </p:spTree>
    <p:extLst>
      <p:ext uri="{BB962C8B-B14F-4D97-AF65-F5344CB8AC3E}">
        <p14:creationId xmlns:p14="http://schemas.microsoft.com/office/powerpoint/2010/main" val="3714315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633C4-D72D-E0A2-D09E-CF21E034BC0D}"/>
              </a:ext>
            </a:extLst>
          </p:cNvPr>
          <p:cNvSpPr>
            <a:spLocks noGrp="1"/>
          </p:cNvSpPr>
          <p:nvPr>
            <p:ph type="title"/>
          </p:nvPr>
        </p:nvSpPr>
        <p:spPr>
          <a:xfrm>
            <a:off x="838200" y="83707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Principles of CB –Management</a:t>
            </a:r>
            <a:endParaRPr lang="en-IN" sz="4000" dirty="0"/>
          </a:p>
        </p:txBody>
      </p:sp>
      <p:sp>
        <p:nvSpPr>
          <p:cNvPr id="3" name="Content Placeholder 2">
            <a:extLst>
              <a:ext uri="{FF2B5EF4-FFF2-40B4-BE49-F238E27FC236}">
                <a16:creationId xmlns:a16="http://schemas.microsoft.com/office/drawing/2014/main" id="{FCA55109-F0D3-3C08-B1E8-F182305AB2A4}"/>
              </a:ext>
            </a:extLst>
          </p:cNvPr>
          <p:cNvSpPr>
            <a:spLocks noGrp="1"/>
          </p:cNvSpPr>
          <p:nvPr>
            <p:ph idx="1"/>
          </p:nvPr>
        </p:nvSpPr>
        <p:spPr/>
        <p:txBody>
          <a:bodyPr>
            <a:normAutofit/>
          </a:bodyPr>
          <a:lstStyle/>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Recognition of Trade Union</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Sharing of Information</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Fair and Just Attitude</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Constructive Approach</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Timely Response</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Implementation of Agreements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Encourage Participation</a:t>
            </a:r>
          </a:p>
        </p:txBody>
      </p:sp>
    </p:spTree>
    <p:extLst>
      <p:ext uri="{BB962C8B-B14F-4D97-AF65-F5344CB8AC3E}">
        <p14:creationId xmlns:p14="http://schemas.microsoft.com/office/powerpoint/2010/main" val="2430041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A56E8-77E3-C51A-2624-2F73F7131E74}"/>
              </a:ext>
            </a:extLst>
          </p:cNvPr>
          <p:cNvSpPr>
            <a:spLocks noGrp="1"/>
          </p:cNvSpPr>
          <p:nvPr>
            <p:ph type="title"/>
          </p:nvPr>
        </p:nvSpPr>
        <p:spPr>
          <a:xfrm>
            <a:off x="838200" y="837074"/>
            <a:ext cx="10515600" cy="1325563"/>
          </a:xfrm>
        </p:spPr>
        <p:txBody>
          <a:bodyPr/>
          <a:lstStyle/>
          <a:p>
            <a:r>
              <a:rPr lang="en-IN" b="1" dirty="0">
                <a:latin typeface="Times New Roman" panose="02020603050405020304" pitchFamily="18" charset="0"/>
                <a:cs typeface="Times New Roman" panose="02020603050405020304" pitchFamily="18" charset="0"/>
              </a:rPr>
              <a:t>Principles of CB – for Trade Union</a:t>
            </a:r>
            <a:endParaRPr lang="en-IN" dirty="0"/>
          </a:p>
        </p:txBody>
      </p:sp>
      <p:sp>
        <p:nvSpPr>
          <p:cNvPr id="3" name="Content Placeholder 2">
            <a:extLst>
              <a:ext uri="{FF2B5EF4-FFF2-40B4-BE49-F238E27FC236}">
                <a16:creationId xmlns:a16="http://schemas.microsoft.com/office/drawing/2014/main" id="{171A30F8-6D5A-3831-501C-9ADDAFA786BF}"/>
              </a:ext>
            </a:extLst>
          </p:cNvPr>
          <p:cNvSpPr>
            <a:spLocks noGrp="1"/>
          </p:cNvSpPr>
          <p:nvPr>
            <p:ph idx="1"/>
          </p:nvPr>
        </p:nvSpPr>
        <p:spPr/>
        <p:txBody>
          <a:bodyPr>
            <a:normAutofit/>
          </a:bodyPr>
          <a:lstStyle/>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Responsible Representation</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Good Faith Conduct</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Accurate Preparation</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Legitimate Demands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Educate Members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Respect for Agreements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Cooperation with Management</a:t>
            </a:r>
          </a:p>
        </p:txBody>
      </p:sp>
    </p:spTree>
    <p:extLst>
      <p:ext uri="{BB962C8B-B14F-4D97-AF65-F5344CB8AC3E}">
        <p14:creationId xmlns:p14="http://schemas.microsoft.com/office/powerpoint/2010/main" val="2223634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84AEF-C83D-430B-2705-2D0B2E2E545C}"/>
              </a:ext>
            </a:extLst>
          </p:cNvPr>
          <p:cNvSpPr>
            <a:spLocks noGrp="1"/>
          </p:cNvSpPr>
          <p:nvPr>
            <p:ph type="title"/>
          </p:nvPr>
        </p:nvSpPr>
        <p:spPr>
          <a:xfrm>
            <a:off x="838200" y="76824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Forms of CB</a:t>
            </a:r>
          </a:p>
        </p:txBody>
      </p:sp>
      <p:sp>
        <p:nvSpPr>
          <p:cNvPr id="3" name="Content Placeholder 2">
            <a:extLst>
              <a:ext uri="{FF2B5EF4-FFF2-40B4-BE49-F238E27FC236}">
                <a16:creationId xmlns:a16="http://schemas.microsoft.com/office/drawing/2014/main" id="{87FA0307-FF33-8937-890D-C153C588ACAE}"/>
              </a:ext>
            </a:extLst>
          </p:cNvPr>
          <p:cNvSpPr>
            <a:spLocks noGrp="1"/>
          </p:cNvSpPr>
          <p:nvPr>
            <p:ph idx="1"/>
          </p:nvPr>
        </p:nvSpPr>
        <p:spPr/>
        <p:txBody>
          <a:bodyPr>
            <a:normAutofit fontScale="92500" lnSpcReduction="20000"/>
          </a:bodyPr>
          <a:lstStyle/>
          <a:p>
            <a:pPr marL="514350" lvl="0" indent="-514350">
              <a:buFont typeface="+mj-lt"/>
              <a:buAutoNum type="arabicPeriod"/>
            </a:pPr>
            <a:r>
              <a:rPr lang="en-IN" sz="2600" b="1" dirty="0">
                <a:latin typeface="Times New Roman" panose="02020603050405020304" pitchFamily="18" charset="0"/>
                <a:cs typeface="Times New Roman" panose="02020603050405020304" pitchFamily="18" charset="0"/>
              </a:rPr>
              <a:t>Distributive Bargaining:</a:t>
            </a:r>
          </a:p>
          <a:p>
            <a:pPr lvl="1"/>
            <a:r>
              <a:rPr lang="en-IN" sz="2600" dirty="0">
                <a:latin typeface="Times New Roman" panose="02020603050405020304" pitchFamily="18" charset="0"/>
                <a:cs typeface="Times New Roman" panose="02020603050405020304" pitchFamily="18" charset="0"/>
              </a:rPr>
              <a:t>“Win–Lose” situation.</a:t>
            </a:r>
          </a:p>
          <a:p>
            <a:pPr lvl="1"/>
            <a:r>
              <a:rPr lang="en-IN" sz="2600" dirty="0">
                <a:latin typeface="Times New Roman" panose="02020603050405020304" pitchFamily="18" charset="0"/>
                <a:cs typeface="Times New Roman" panose="02020603050405020304" pitchFamily="18" charset="0"/>
              </a:rPr>
              <a:t>Focuses on sharing limited resources like wages and bonuses.</a:t>
            </a:r>
          </a:p>
          <a:p>
            <a:pPr lvl="1"/>
            <a:r>
              <a:rPr lang="en-IN" sz="2600" dirty="0">
                <a:latin typeface="Times New Roman" panose="02020603050405020304" pitchFamily="18" charset="0"/>
                <a:cs typeface="Times New Roman" panose="02020603050405020304" pitchFamily="18" charset="0"/>
              </a:rPr>
              <a:t>Example: Negotiation for salary increase.</a:t>
            </a:r>
          </a:p>
          <a:p>
            <a:pPr marL="514350" lvl="0" indent="-514350">
              <a:buFont typeface="+mj-lt"/>
              <a:buAutoNum type="arabicPeriod"/>
            </a:pPr>
            <a:r>
              <a:rPr lang="en-IN" sz="2600" b="1" dirty="0">
                <a:latin typeface="Times New Roman" panose="02020603050405020304" pitchFamily="18" charset="0"/>
                <a:cs typeface="Times New Roman" panose="02020603050405020304" pitchFamily="18" charset="0"/>
              </a:rPr>
              <a:t>Integrative Bargaining:</a:t>
            </a:r>
          </a:p>
          <a:p>
            <a:pPr lvl="1"/>
            <a:r>
              <a:rPr lang="en-IN" sz="2600" dirty="0">
                <a:latin typeface="Times New Roman" panose="02020603050405020304" pitchFamily="18" charset="0"/>
                <a:cs typeface="Times New Roman" panose="02020603050405020304" pitchFamily="18" charset="0"/>
              </a:rPr>
              <a:t>“Win–Win” situation.</a:t>
            </a:r>
          </a:p>
          <a:p>
            <a:pPr lvl="1"/>
            <a:r>
              <a:rPr lang="en-IN" sz="2600" dirty="0">
                <a:latin typeface="Times New Roman" panose="02020603050405020304" pitchFamily="18" charset="0"/>
                <a:cs typeface="Times New Roman" panose="02020603050405020304" pitchFamily="18" charset="0"/>
              </a:rPr>
              <a:t>Both parties aim for mutual gains (e.g., productivity-linked bonus).</a:t>
            </a:r>
          </a:p>
          <a:p>
            <a:pPr marL="514350" lvl="0" indent="-514350">
              <a:buFont typeface="+mj-lt"/>
              <a:buAutoNum type="arabicPeriod"/>
            </a:pPr>
            <a:r>
              <a:rPr lang="en-IN" sz="2600" b="1" dirty="0">
                <a:latin typeface="Times New Roman" panose="02020603050405020304" pitchFamily="18" charset="0"/>
                <a:cs typeface="Times New Roman" panose="02020603050405020304" pitchFamily="18" charset="0"/>
              </a:rPr>
              <a:t>Concessionary Bargaining:</a:t>
            </a:r>
          </a:p>
          <a:p>
            <a:pPr lvl="1"/>
            <a:r>
              <a:rPr lang="en-IN" sz="2600" dirty="0">
                <a:latin typeface="Times New Roman" panose="02020603050405020304" pitchFamily="18" charset="0"/>
                <a:cs typeface="Times New Roman" panose="02020603050405020304" pitchFamily="18" charset="0"/>
              </a:rPr>
              <a:t>Workers agree to give up some benefits due to economic difficulties of the company (e.g., during recession).</a:t>
            </a:r>
          </a:p>
          <a:p>
            <a:pPr marL="514350" lvl="0" indent="-514350">
              <a:buFont typeface="+mj-lt"/>
              <a:buAutoNum type="arabicPeriod"/>
            </a:pPr>
            <a:r>
              <a:rPr lang="en-IN" sz="2600" b="1" dirty="0">
                <a:latin typeface="Times New Roman" panose="02020603050405020304" pitchFamily="18" charset="0"/>
                <a:cs typeface="Times New Roman" panose="02020603050405020304" pitchFamily="18" charset="0"/>
              </a:rPr>
              <a:t>Productivity Bargaining:</a:t>
            </a:r>
          </a:p>
          <a:p>
            <a:pPr lvl="1"/>
            <a:r>
              <a:rPr lang="en-IN" sz="2600" dirty="0">
                <a:latin typeface="Times New Roman" panose="02020603050405020304" pitchFamily="18" charset="0"/>
                <a:cs typeface="Times New Roman" panose="02020603050405020304" pitchFamily="18" charset="0"/>
              </a:rPr>
              <a:t>Workers agree to higher productivity in return for better pay and benefits.</a:t>
            </a:r>
          </a:p>
          <a:p>
            <a:endParaRPr lang="en-IN" dirty="0"/>
          </a:p>
        </p:txBody>
      </p:sp>
    </p:spTree>
    <p:extLst>
      <p:ext uri="{BB962C8B-B14F-4D97-AF65-F5344CB8AC3E}">
        <p14:creationId xmlns:p14="http://schemas.microsoft.com/office/powerpoint/2010/main" val="5999793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F9471-A32C-0DB6-BEDD-0A7FA47BA16D}"/>
              </a:ext>
            </a:extLst>
          </p:cNvPr>
          <p:cNvSpPr>
            <a:spLocks noGrp="1"/>
          </p:cNvSpPr>
          <p:nvPr>
            <p:ph type="title"/>
          </p:nvPr>
        </p:nvSpPr>
        <p:spPr>
          <a:xfrm>
            <a:off x="838200" y="75841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Process of CB</a:t>
            </a:r>
          </a:p>
        </p:txBody>
      </p:sp>
      <p:pic>
        <p:nvPicPr>
          <p:cNvPr id="5" name="Content Placeholder 4">
            <a:extLst>
              <a:ext uri="{FF2B5EF4-FFF2-40B4-BE49-F238E27FC236}">
                <a16:creationId xmlns:a16="http://schemas.microsoft.com/office/drawing/2014/main" id="{B6BBB156-328F-2004-C04D-862418DB23A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02715" y="1825625"/>
            <a:ext cx="5386569" cy="4351338"/>
          </a:xfrm>
        </p:spPr>
      </p:pic>
    </p:spTree>
    <p:extLst>
      <p:ext uri="{BB962C8B-B14F-4D97-AF65-F5344CB8AC3E}">
        <p14:creationId xmlns:p14="http://schemas.microsoft.com/office/powerpoint/2010/main" val="1446680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A3055E4-3DB7-DEDF-9766-AC240A068A3F}"/>
              </a:ext>
            </a:extLst>
          </p:cNvPr>
          <p:cNvSpPr>
            <a:spLocks noGrp="1"/>
          </p:cNvSpPr>
          <p:nvPr>
            <p:ph idx="1"/>
          </p:nvPr>
        </p:nvSpPr>
        <p:spPr>
          <a:xfrm>
            <a:off x="838200" y="1818967"/>
            <a:ext cx="10515600" cy="4357995"/>
          </a:xfrm>
        </p:spPr>
        <p:txBody>
          <a:bodyPr>
            <a:normAutofit/>
          </a:bodyPr>
          <a:lstStyle/>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Preparation - Data collection and goal setting by both sides. Identification of issues for negotiation.</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Discussion - Parties meet, exchange views, and clarify issues.</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Negotiation - Arguments, proposals, and counter-proposals are presented. Efforts to reach a settlement.</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Agreement or Settlement - Written agreement on mutually accepted terms.</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Implementation - Terms of the agreement are put into practice.</a:t>
            </a:r>
          </a:p>
          <a:p>
            <a:pPr marL="514350" lvl="0" indent="-514350">
              <a:buFont typeface="+mj-lt"/>
              <a:buAutoNum type="arabicPeriod"/>
            </a:pPr>
            <a:r>
              <a:rPr lang="en-IN" sz="2400" dirty="0">
                <a:latin typeface="Times New Roman" panose="02020603050405020304" pitchFamily="18" charset="0"/>
                <a:cs typeface="Times New Roman" panose="02020603050405020304" pitchFamily="18" charset="0"/>
              </a:rPr>
              <a:t>Review - Evaluation and feedback to improve future bargaining.</a:t>
            </a:r>
            <a:br>
              <a:rPr lang="en-IN" sz="2400" dirty="0">
                <a:latin typeface="Times New Roman" panose="02020603050405020304" pitchFamily="18" charset="0"/>
                <a:cs typeface="Times New Roman" panose="02020603050405020304" pitchFamily="18" charset="0"/>
              </a:rPr>
            </a:br>
            <a:endParaRPr lang="en-IN" sz="2400" dirty="0">
              <a:latin typeface="Times New Roman" panose="02020603050405020304" pitchFamily="18" charset="0"/>
              <a:cs typeface="Times New Roman" panose="02020603050405020304" pitchFamily="18" charset="0"/>
            </a:endParaRPr>
          </a:p>
          <a:p>
            <a:pPr marL="514350" indent="-514350">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54432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E3890-FF60-FAFF-B9DA-80B8AFB29955}"/>
              </a:ext>
            </a:extLst>
          </p:cNvPr>
          <p:cNvSpPr>
            <a:spLocks noGrp="1"/>
          </p:cNvSpPr>
          <p:nvPr>
            <p:ph type="title"/>
          </p:nvPr>
        </p:nvSpPr>
        <p:spPr>
          <a:xfrm>
            <a:off x="838200" y="82724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Negotiation – Meaning &amp; Definition</a:t>
            </a:r>
          </a:p>
        </p:txBody>
      </p:sp>
      <p:sp>
        <p:nvSpPr>
          <p:cNvPr id="3" name="Content Placeholder 2">
            <a:extLst>
              <a:ext uri="{FF2B5EF4-FFF2-40B4-BE49-F238E27FC236}">
                <a16:creationId xmlns:a16="http://schemas.microsoft.com/office/drawing/2014/main" id="{06E2069B-4DB5-96E8-466F-97ACAED4941A}"/>
              </a:ext>
            </a:extLst>
          </p:cNvPr>
          <p:cNvSpPr>
            <a:spLocks noGrp="1"/>
          </p:cNvSpPr>
          <p:nvPr>
            <p:ph idx="1"/>
          </p:nvPr>
        </p:nvSpPr>
        <p:spPr>
          <a:xfrm>
            <a:off x="838200" y="1825624"/>
            <a:ext cx="10515600" cy="4732491"/>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Meaning:</a:t>
            </a:r>
            <a:endParaRPr lang="en-IN" sz="2400" dirty="0">
              <a:latin typeface="Times New Roman" panose="02020603050405020304" pitchFamily="18" charset="0"/>
              <a:cs typeface="Times New Roman" panose="02020603050405020304" pitchFamily="18" charset="0"/>
            </a:endParaRPr>
          </a:p>
          <a:p>
            <a:pPr marL="0" indent="0">
              <a:buNone/>
            </a:pPr>
            <a:r>
              <a:rPr lang="en-IN" sz="2400" dirty="0">
                <a:latin typeface="Times New Roman" panose="02020603050405020304" pitchFamily="18" charset="0"/>
                <a:cs typeface="Times New Roman" panose="02020603050405020304" pitchFamily="18" charset="0"/>
              </a:rPr>
              <a:t>Negotiation is the process through which two or more parties with different interests discuss and reach a mutually acceptable agreement.</a:t>
            </a:r>
          </a:p>
          <a:p>
            <a:pPr marL="0" indent="0">
              <a:buNone/>
            </a:pPr>
            <a:r>
              <a:rPr lang="en-IN" sz="2400" b="1" dirty="0">
                <a:latin typeface="Times New Roman" panose="02020603050405020304" pitchFamily="18" charset="0"/>
                <a:cs typeface="Times New Roman" panose="02020603050405020304" pitchFamily="18" charset="0"/>
              </a:rPr>
              <a:t>Definition</a:t>
            </a:r>
            <a:r>
              <a:rPr lang="en-IN" sz="2400" dirty="0">
                <a:latin typeface="Times New Roman" panose="02020603050405020304" pitchFamily="18" charset="0"/>
                <a:cs typeface="Times New Roman" panose="02020603050405020304" pitchFamily="18" charset="0"/>
              </a:rPr>
              <a:t> </a:t>
            </a:r>
          </a:p>
          <a:p>
            <a:pPr marL="0" indent="0">
              <a:buNone/>
            </a:pPr>
            <a:r>
              <a:rPr lang="en-US" sz="2400" dirty="0">
                <a:latin typeface="Times New Roman" panose="02020603050405020304" pitchFamily="18" charset="0"/>
                <a:cs typeface="Times New Roman" panose="02020603050405020304" pitchFamily="18" charset="0"/>
              </a:rPr>
              <a:t>According to Robert Fisher &amp; William Ury, "Negotiation is a basic means of getting what you want from others".</a:t>
            </a:r>
          </a:p>
          <a:p>
            <a:pPr marL="0" indent="0">
              <a:buNone/>
            </a:pPr>
            <a:r>
              <a:rPr lang="en-US" sz="2400" dirty="0">
                <a:latin typeface="Times New Roman" panose="02020603050405020304" pitchFamily="18" charset="0"/>
                <a:cs typeface="Times New Roman" panose="02020603050405020304" pitchFamily="18" charset="0"/>
              </a:rPr>
              <a:t>According to Fowler, "Negotiation can be defined as a process whereby parties or groups attempt to resolve matters of dispute by holding discussions and coming to a mutually agreed decision".</a:t>
            </a:r>
          </a:p>
          <a:p>
            <a:pPr marL="0" indent="0">
              <a:buNone/>
            </a:pPr>
            <a:r>
              <a:rPr lang="en-US" sz="2400" dirty="0">
                <a:latin typeface="Times New Roman" panose="02020603050405020304" pitchFamily="18" charset="0"/>
                <a:cs typeface="Times New Roman" panose="02020603050405020304" pitchFamily="18" charset="0"/>
              </a:rPr>
              <a:t>According to H. McCormack, "Negotiating is the process of getting the best terms once the other side starts to act on their interest".</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8742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A10F5-AD85-5E2A-3986-D7A819B5F46E}"/>
              </a:ext>
            </a:extLst>
          </p:cNvPr>
          <p:cNvSpPr>
            <a:spLocks noGrp="1"/>
          </p:cNvSpPr>
          <p:nvPr>
            <p:ph type="title"/>
          </p:nvPr>
        </p:nvSpPr>
        <p:spPr>
          <a:xfrm>
            <a:off x="838200" y="81740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Characteristics of Negotiation</a:t>
            </a:r>
          </a:p>
        </p:txBody>
      </p:sp>
      <p:sp>
        <p:nvSpPr>
          <p:cNvPr id="3" name="Content Placeholder 2">
            <a:extLst>
              <a:ext uri="{FF2B5EF4-FFF2-40B4-BE49-F238E27FC236}">
                <a16:creationId xmlns:a16="http://schemas.microsoft.com/office/drawing/2014/main" id="{D0906EE9-6207-E39B-BE8C-90A243BEEB71}"/>
              </a:ext>
            </a:extLst>
          </p:cNvPr>
          <p:cNvSpPr>
            <a:spLocks noGrp="1"/>
          </p:cNvSpPr>
          <p:nvPr>
            <p:ph idx="1"/>
          </p:nvPr>
        </p:nvSpPr>
        <p:spPr>
          <a:xfrm>
            <a:off x="838200" y="1740310"/>
            <a:ext cx="10515600" cy="4916129"/>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Two or More Parties - </a:t>
            </a:r>
            <a:r>
              <a:rPr lang="en-IN" sz="2400" dirty="0">
                <a:latin typeface="Times New Roman" panose="02020603050405020304" pitchFamily="18" charset="0"/>
                <a:cs typeface="Times New Roman" panose="02020603050405020304" pitchFamily="18" charset="0"/>
              </a:rPr>
              <a:t>Negotiation always involves at least two individuals or groups with differing needs, interests, or opinions.</a:t>
            </a:r>
          </a:p>
          <a:p>
            <a:pPr marL="0" indent="0">
              <a:buNone/>
            </a:pPr>
            <a:r>
              <a:rPr lang="en-IN" sz="2400" b="1" dirty="0">
                <a:latin typeface="Times New Roman" panose="02020603050405020304" pitchFamily="18" charset="0"/>
                <a:cs typeface="Times New Roman" panose="02020603050405020304" pitchFamily="18" charset="0"/>
              </a:rPr>
              <a:t>2. Conflict of Interest (Real or Perceived) - </a:t>
            </a:r>
            <a:r>
              <a:rPr lang="en-IN" sz="2400" dirty="0">
                <a:latin typeface="Times New Roman" panose="02020603050405020304" pitchFamily="18" charset="0"/>
                <a:cs typeface="Times New Roman" panose="02020603050405020304" pitchFamily="18" charset="0"/>
              </a:rPr>
              <a:t>Negotiation arises because both sides want something that is not perfectly aligned, which creates the need for discussion and adjustment.</a:t>
            </a:r>
          </a:p>
          <a:p>
            <a:pPr marL="0" indent="0">
              <a:buNone/>
            </a:pPr>
            <a:r>
              <a:rPr lang="en-IN" sz="2400" b="1" dirty="0">
                <a:latin typeface="Times New Roman" panose="02020603050405020304" pitchFamily="18" charset="0"/>
                <a:cs typeface="Times New Roman" panose="02020603050405020304" pitchFamily="18" charset="0"/>
              </a:rPr>
              <a:t>3. Voluntary Process - </a:t>
            </a:r>
            <a:r>
              <a:rPr lang="en-IN" sz="2400" dirty="0">
                <a:latin typeface="Times New Roman" panose="02020603050405020304" pitchFamily="18" charset="0"/>
                <a:cs typeface="Times New Roman" panose="02020603050405020304" pitchFamily="18" charset="0"/>
              </a:rPr>
              <a:t>Participation is typically voluntary. Parties choose to negotiate rather than use force, authority, or avoid the issue.</a:t>
            </a:r>
          </a:p>
          <a:p>
            <a:pPr marL="0" indent="0">
              <a:buNone/>
            </a:pPr>
            <a:r>
              <a:rPr lang="en-IN" sz="2400" b="1" dirty="0">
                <a:latin typeface="Times New Roman" panose="02020603050405020304" pitchFamily="18" charset="0"/>
                <a:cs typeface="Times New Roman" panose="02020603050405020304" pitchFamily="18" charset="0"/>
              </a:rPr>
              <a:t>4. Communication-Based - </a:t>
            </a:r>
            <a:r>
              <a:rPr lang="en-IN" sz="2400" dirty="0">
                <a:latin typeface="Times New Roman" panose="02020603050405020304" pitchFamily="18" charset="0"/>
                <a:cs typeface="Times New Roman" panose="02020603050405020304" pitchFamily="18" charset="0"/>
              </a:rPr>
              <a:t>Negotiation depends on effective communication—sharing information, clarifying expectations, and persuading through dialogue.</a:t>
            </a:r>
          </a:p>
          <a:p>
            <a:pPr marL="0" indent="0">
              <a:buNone/>
            </a:pPr>
            <a:r>
              <a:rPr lang="en-IN" sz="2400" b="1" dirty="0">
                <a:latin typeface="Times New Roman" panose="02020603050405020304" pitchFamily="18" charset="0"/>
                <a:cs typeface="Times New Roman" panose="02020603050405020304" pitchFamily="18" charset="0"/>
              </a:rPr>
              <a:t>5. Interdependence - </a:t>
            </a:r>
            <a:r>
              <a:rPr lang="en-IN" sz="2400" dirty="0">
                <a:latin typeface="Times New Roman" panose="02020603050405020304" pitchFamily="18" charset="0"/>
                <a:cs typeface="Times New Roman" panose="02020603050405020304" pitchFamily="18" charset="0"/>
              </a:rPr>
              <a:t>Each party depends on the other to achieve the desired outcome. Neither can get everything they want without cooperation.</a:t>
            </a:r>
          </a:p>
          <a:p>
            <a:pPr marL="0" indent="0">
              <a:buNone/>
            </a:pPr>
            <a:r>
              <a:rPr lang="en-IN" sz="2400" b="1" dirty="0">
                <a:latin typeface="Times New Roman" panose="02020603050405020304" pitchFamily="18" charset="0"/>
                <a:cs typeface="Times New Roman" panose="02020603050405020304" pitchFamily="18" charset="0"/>
              </a:rPr>
              <a:t>6. Give and Take / Compromise - </a:t>
            </a:r>
            <a:r>
              <a:rPr lang="en-IN" sz="2400" dirty="0">
                <a:latin typeface="Times New Roman" panose="02020603050405020304" pitchFamily="18" charset="0"/>
                <a:cs typeface="Times New Roman" panose="02020603050405020304" pitchFamily="18" charset="0"/>
              </a:rPr>
              <a:t>Negotiation involves adjustments, concessions, and trade-offs. Each party may have to give up something to gain something.</a:t>
            </a:r>
          </a:p>
          <a:p>
            <a:pPr marL="0" indent="0">
              <a:buNone/>
            </a:pP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3239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30488-74C2-72AC-6E9C-9D5D94EC1C48}"/>
              </a:ext>
            </a:extLst>
          </p:cNvPr>
          <p:cNvSpPr>
            <a:spLocks noGrp="1"/>
          </p:cNvSpPr>
          <p:nvPr>
            <p:ph idx="1"/>
          </p:nvPr>
        </p:nvSpPr>
        <p:spPr>
          <a:xfrm>
            <a:off x="838200" y="1406012"/>
            <a:ext cx="10515600" cy="5004619"/>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7. Goal-Oriented - </a:t>
            </a:r>
            <a:r>
              <a:rPr lang="en-IN" sz="2400" dirty="0">
                <a:latin typeface="Times New Roman" panose="02020603050405020304" pitchFamily="18" charset="0"/>
                <a:cs typeface="Times New Roman" panose="02020603050405020304" pitchFamily="18" charset="0"/>
              </a:rPr>
              <a:t>The objective is to reach an agreement that satisfies the interests of both parties, fully or partially.</a:t>
            </a:r>
          </a:p>
          <a:p>
            <a:pPr marL="0" indent="0">
              <a:buNone/>
            </a:pPr>
            <a:r>
              <a:rPr lang="en-IN" sz="2400" b="1" dirty="0">
                <a:latin typeface="Times New Roman" panose="02020603050405020304" pitchFamily="18" charset="0"/>
                <a:cs typeface="Times New Roman" panose="02020603050405020304" pitchFamily="18" charset="0"/>
              </a:rPr>
              <a:t>8. Problem-Solving Approach - </a:t>
            </a:r>
            <a:r>
              <a:rPr lang="en-IN" sz="2400" dirty="0">
                <a:latin typeface="Times New Roman" panose="02020603050405020304" pitchFamily="18" charset="0"/>
                <a:cs typeface="Times New Roman" panose="02020603050405020304" pitchFamily="18" charset="0"/>
              </a:rPr>
              <a:t>Negotiation aims to resolve differences, reduce conflict, and find a mutually acceptable solution.</a:t>
            </a:r>
          </a:p>
          <a:p>
            <a:pPr marL="0" indent="0">
              <a:buNone/>
            </a:pPr>
            <a:r>
              <a:rPr lang="en-IN" sz="2400" b="1" dirty="0">
                <a:latin typeface="Times New Roman" panose="02020603050405020304" pitchFamily="18" charset="0"/>
                <a:cs typeface="Times New Roman" panose="02020603050405020304" pitchFamily="18" charset="0"/>
              </a:rPr>
              <a:t>9. Flexibility - </a:t>
            </a:r>
            <a:r>
              <a:rPr lang="en-IN" sz="2400" dirty="0">
                <a:latin typeface="Times New Roman" panose="02020603050405020304" pitchFamily="18" charset="0"/>
                <a:cs typeface="Times New Roman" panose="02020603050405020304" pitchFamily="18" charset="0"/>
              </a:rPr>
              <a:t>Parties must be willing to adapt strategies, alternatives, and expectations during negotiation.</a:t>
            </a:r>
          </a:p>
          <a:p>
            <a:pPr marL="0" indent="0">
              <a:buNone/>
            </a:pPr>
            <a:r>
              <a:rPr lang="en-IN" sz="2400" b="1" dirty="0">
                <a:latin typeface="Times New Roman" panose="02020603050405020304" pitchFamily="18" charset="0"/>
                <a:cs typeface="Times New Roman" panose="02020603050405020304" pitchFamily="18" charset="0"/>
              </a:rPr>
              <a:t>10. Outcome-Driven but Relationship-Focused - </a:t>
            </a:r>
            <a:r>
              <a:rPr lang="en-IN" sz="2400" dirty="0">
                <a:latin typeface="Times New Roman" panose="02020603050405020304" pitchFamily="18" charset="0"/>
                <a:cs typeface="Times New Roman" panose="02020603050405020304" pitchFamily="18" charset="0"/>
              </a:rPr>
              <a:t>Negotiators seek to achieve results while maintaining (or improving) relationships for future interactions.</a:t>
            </a:r>
          </a:p>
          <a:p>
            <a:pPr marL="0" indent="0">
              <a:buNone/>
            </a:pPr>
            <a:r>
              <a:rPr lang="en-IN" sz="2400" b="1" dirty="0">
                <a:latin typeface="Times New Roman" panose="02020603050405020304" pitchFamily="18" charset="0"/>
                <a:cs typeface="Times New Roman" panose="02020603050405020304" pitchFamily="18" charset="0"/>
              </a:rPr>
              <a:t>11. Decision-Making and Agreement - </a:t>
            </a:r>
            <a:r>
              <a:rPr lang="en-IN" sz="2400" dirty="0">
                <a:latin typeface="Times New Roman" panose="02020603050405020304" pitchFamily="18" charset="0"/>
                <a:cs typeface="Times New Roman" panose="02020603050405020304" pitchFamily="18" charset="0"/>
              </a:rPr>
              <a:t>The final stage results in a decision, understanding, or formal agreement accepted by all participants.</a:t>
            </a:r>
          </a:p>
          <a:p>
            <a:pPr marL="0" indent="0">
              <a:buNone/>
            </a:pPr>
            <a:r>
              <a:rPr lang="en-IN" sz="2400" b="1" dirty="0">
                <a:latin typeface="Times New Roman" panose="02020603050405020304" pitchFamily="18" charset="0"/>
                <a:cs typeface="Times New Roman" panose="02020603050405020304" pitchFamily="18" charset="0"/>
              </a:rPr>
              <a:t>12. Dynamic and Continuous Process - </a:t>
            </a:r>
            <a:r>
              <a:rPr lang="en-IN" sz="2400" dirty="0">
                <a:latin typeface="Times New Roman" panose="02020603050405020304" pitchFamily="18" charset="0"/>
                <a:cs typeface="Times New Roman" panose="02020603050405020304" pitchFamily="18" charset="0"/>
              </a:rPr>
              <a:t>Negotiation is not linear; it may involve persuasion, bargaining, re-evaluating positions, and renegotiation.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12537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E649D-DCF6-B718-0346-FD3893C3DDBC}"/>
              </a:ext>
            </a:extLst>
          </p:cNvPr>
          <p:cNvSpPr>
            <a:spLocks noGrp="1"/>
          </p:cNvSpPr>
          <p:nvPr>
            <p:ph type="title"/>
          </p:nvPr>
        </p:nvSpPr>
        <p:spPr>
          <a:xfrm>
            <a:off x="838200" y="86657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Process of Negotiation</a:t>
            </a:r>
          </a:p>
        </p:txBody>
      </p:sp>
      <p:pic>
        <p:nvPicPr>
          <p:cNvPr id="1026" name="Picture 2" descr="First: Preparation and planning. Second: Definition and ground rules. Third: Clarification and justification. Fourth: Bargaining and problem solving. Fifth: Closure and implementation.">
            <a:extLst>
              <a:ext uri="{FF2B5EF4-FFF2-40B4-BE49-F238E27FC236}">
                <a16:creationId xmlns:a16="http://schemas.microsoft.com/office/drawing/2014/main" id="{3FAB9048-38D3-9953-35AD-BB411228DC9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6855" y="2064775"/>
            <a:ext cx="5058289" cy="4103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0211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A9B3DC-E0BE-6651-A1AC-08CF69D6C10C}"/>
              </a:ext>
            </a:extLst>
          </p:cNvPr>
          <p:cNvSpPr>
            <a:spLocks noGrp="1"/>
          </p:cNvSpPr>
          <p:nvPr>
            <p:ph idx="1"/>
          </p:nvPr>
        </p:nvSpPr>
        <p:spPr>
          <a:xfrm>
            <a:off x="838200" y="1425677"/>
            <a:ext cx="10515600" cy="4751286"/>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1. Preparation and Planning</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Collect relevant facts and information</a:t>
            </a:r>
          </a:p>
          <a:p>
            <a:pPr lvl="0"/>
            <a:r>
              <a:rPr lang="en-IN" sz="2400" dirty="0">
                <a:latin typeface="Times New Roman" panose="02020603050405020304" pitchFamily="18" charset="0"/>
                <a:cs typeface="Times New Roman" panose="02020603050405020304" pitchFamily="18" charset="0"/>
              </a:rPr>
              <a:t>Identify goals and interests</a:t>
            </a:r>
          </a:p>
          <a:p>
            <a:pPr lvl="0"/>
            <a:r>
              <a:rPr lang="en-IN" sz="2400" dirty="0">
                <a:latin typeface="Times New Roman" panose="02020603050405020304" pitchFamily="18" charset="0"/>
                <a:cs typeface="Times New Roman" panose="02020603050405020304" pitchFamily="18" charset="0"/>
              </a:rPr>
              <a:t>Analyze the other party’s expectations and strengths</a:t>
            </a:r>
          </a:p>
          <a:p>
            <a:pPr lvl="0"/>
            <a:r>
              <a:rPr lang="en-IN" sz="2400" dirty="0">
                <a:latin typeface="Times New Roman" panose="02020603050405020304" pitchFamily="18" charset="0"/>
                <a:cs typeface="Times New Roman" panose="02020603050405020304" pitchFamily="18" charset="0"/>
              </a:rPr>
              <a:t>Formulate strategies and alternatives (BATNA)</a:t>
            </a:r>
            <a:endParaRPr lang="en-IN" sz="2400" b="1" dirty="0">
              <a:latin typeface="Times New Roman" panose="02020603050405020304" pitchFamily="18" charset="0"/>
              <a:cs typeface="Times New Roman" panose="02020603050405020304" pitchFamily="18" charset="0"/>
            </a:endParaRPr>
          </a:p>
          <a:p>
            <a:pPr marL="0" indent="0">
              <a:buNone/>
            </a:pPr>
            <a:r>
              <a:rPr lang="en-IN" sz="2400" b="1" dirty="0">
                <a:latin typeface="Times New Roman" panose="02020603050405020304" pitchFamily="18" charset="0"/>
                <a:cs typeface="Times New Roman" panose="02020603050405020304" pitchFamily="18" charset="0"/>
              </a:rPr>
              <a:t> 2. Definition and Ground Rules</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Decide </a:t>
            </a:r>
            <a:r>
              <a:rPr lang="en-IN" sz="2400" i="1" dirty="0">
                <a:latin typeface="Times New Roman" panose="02020603050405020304" pitchFamily="18" charset="0"/>
                <a:cs typeface="Times New Roman" panose="02020603050405020304" pitchFamily="18" charset="0"/>
              </a:rPr>
              <a:t>where</a:t>
            </a:r>
            <a:r>
              <a:rPr lang="en-IN" sz="2400" dirty="0">
                <a:latin typeface="Times New Roman" panose="02020603050405020304" pitchFamily="18" charset="0"/>
                <a:cs typeface="Times New Roman" panose="02020603050405020304" pitchFamily="18" charset="0"/>
              </a:rPr>
              <a:t>, </a:t>
            </a:r>
            <a:r>
              <a:rPr lang="en-IN" sz="2400" i="1" dirty="0">
                <a:latin typeface="Times New Roman" panose="02020603050405020304" pitchFamily="18" charset="0"/>
                <a:cs typeface="Times New Roman" panose="02020603050405020304" pitchFamily="18" charset="0"/>
              </a:rPr>
              <a:t>when</a:t>
            </a:r>
            <a:r>
              <a:rPr lang="en-IN" sz="2400" dirty="0">
                <a:latin typeface="Times New Roman" panose="02020603050405020304" pitchFamily="18" charset="0"/>
                <a:cs typeface="Times New Roman" panose="02020603050405020304" pitchFamily="18" charset="0"/>
              </a:rPr>
              <a:t> and </a:t>
            </a:r>
            <a:r>
              <a:rPr lang="en-IN" sz="2400" i="1" dirty="0">
                <a:latin typeface="Times New Roman" panose="02020603050405020304" pitchFamily="18" charset="0"/>
                <a:cs typeface="Times New Roman" panose="02020603050405020304" pitchFamily="18" charset="0"/>
              </a:rPr>
              <a:t>how</a:t>
            </a:r>
            <a:r>
              <a:rPr lang="en-IN" sz="2400" dirty="0">
                <a:latin typeface="Times New Roman" panose="02020603050405020304" pitchFamily="18" charset="0"/>
                <a:cs typeface="Times New Roman" panose="02020603050405020304" pitchFamily="18" charset="0"/>
              </a:rPr>
              <a:t> the negotiation will take place</a:t>
            </a:r>
          </a:p>
          <a:p>
            <a:pPr lvl="0"/>
            <a:r>
              <a:rPr lang="en-IN" sz="2400" dirty="0">
                <a:latin typeface="Times New Roman" panose="02020603050405020304" pitchFamily="18" charset="0"/>
                <a:cs typeface="Times New Roman" panose="02020603050405020304" pitchFamily="18" charset="0"/>
              </a:rPr>
              <a:t>Agree on agenda, time limits, participants, and procedure</a:t>
            </a:r>
          </a:p>
          <a:p>
            <a:r>
              <a:rPr lang="en-IN" sz="2400" dirty="0">
                <a:latin typeface="Times New Roman" panose="02020603050405020304" pitchFamily="18" charset="0"/>
                <a:cs typeface="Times New Roman" panose="02020603050405020304" pitchFamily="18" charset="0"/>
              </a:rPr>
              <a:t>Set expectations for behavior and communication</a:t>
            </a:r>
          </a:p>
        </p:txBody>
      </p:sp>
    </p:spTree>
    <p:extLst>
      <p:ext uri="{BB962C8B-B14F-4D97-AF65-F5344CB8AC3E}">
        <p14:creationId xmlns:p14="http://schemas.microsoft.com/office/powerpoint/2010/main" val="1696797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F9462-4F5C-C0CC-FBCD-BD85BE3E566F}"/>
              </a:ext>
            </a:extLst>
          </p:cNvPr>
          <p:cNvSpPr>
            <a:spLocks noGrp="1"/>
          </p:cNvSpPr>
          <p:nvPr>
            <p:ph type="title"/>
          </p:nvPr>
        </p:nvSpPr>
        <p:spPr>
          <a:xfrm>
            <a:off x="838200" y="866571"/>
            <a:ext cx="10515600" cy="1325563"/>
          </a:xfrm>
        </p:spPr>
        <p:txBody>
          <a:bodyPr/>
          <a:lstStyle/>
          <a:p>
            <a:r>
              <a:rPr lang="en-IN" b="1" dirty="0">
                <a:latin typeface="Times New Roman" panose="02020603050405020304" pitchFamily="18" charset="0"/>
                <a:cs typeface="Times New Roman" panose="02020603050405020304" pitchFamily="18" charset="0"/>
              </a:rPr>
              <a:t>Characteristics of CB</a:t>
            </a:r>
          </a:p>
        </p:txBody>
      </p:sp>
      <p:sp>
        <p:nvSpPr>
          <p:cNvPr id="3" name="Content Placeholder 2">
            <a:extLst>
              <a:ext uri="{FF2B5EF4-FFF2-40B4-BE49-F238E27FC236}">
                <a16:creationId xmlns:a16="http://schemas.microsoft.com/office/drawing/2014/main" id="{528E1B71-67EB-F0E3-A375-4C244A121FAD}"/>
              </a:ext>
            </a:extLst>
          </p:cNvPr>
          <p:cNvSpPr>
            <a:spLocks noGrp="1"/>
          </p:cNvSpPr>
          <p:nvPr>
            <p:ph idx="1"/>
          </p:nvPr>
        </p:nvSpPr>
        <p:spPr>
          <a:xfrm>
            <a:off x="838200" y="1907457"/>
            <a:ext cx="10515600" cy="4473677"/>
          </a:xfrm>
        </p:spPr>
        <p:txBody>
          <a:bodyPr>
            <a:norm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Bipartite Process </a:t>
            </a:r>
            <a:r>
              <a:rPr lang="en-IN" sz="2400" dirty="0">
                <a:latin typeface="Times New Roman" panose="02020603050405020304" pitchFamily="18" charset="0"/>
                <a:cs typeface="Times New Roman" panose="02020603050405020304" pitchFamily="18" charset="0"/>
              </a:rPr>
              <a:t>- It takes place between two parties — the employer (or management) and the employees (or their trade union representatives).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Group Action </a:t>
            </a:r>
            <a:r>
              <a:rPr lang="en-IN" sz="2400" dirty="0">
                <a:latin typeface="Times New Roman" panose="02020603050405020304" pitchFamily="18" charset="0"/>
                <a:cs typeface="Times New Roman" panose="02020603050405020304" pitchFamily="18" charset="0"/>
              </a:rPr>
              <a:t>- It is collective in nature — not an individual act. Workers act together through their union to negotiate with the employer.</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Negotiation Process </a:t>
            </a:r>
            <a:r>
              <a:rPr lang="en-IN" sz="2400" dirty="0">
                <a:latin typeface="Times New Roman" panose="02020603050405020304" pitchFamily="18" charset="0"/>
                <a:cs typeface="Times New Roman" panose="02020603050405020304" pitchFamily="18" charset="0"/>
              </a:rPr>
              <a:t>- It involves discussion, persuasion, and compromise between the two parties to reach a mutually acceptable agreement.</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Continuous Process</a:t>
            </a:r>
            <a:r>
              <a:rPr lang="en-IN" sz="2400" dirty="0">
                <a:latin typeface="Times New Roman" panose="02020603050405020304" pitchFamily="18" charset="0"/>
                <a:cs typeface="Times New Roman" panose="02020603050405020304" pitchFamily="18" charset="0"/>
              </a:rPr>
              <a:t> - Collective bargaining is not a one-time event. It is an ongoing relationship between management and employees to resolve new issues as they arise.</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Dynamic and Flexible </a:t>
            </a:r>
            <a:r>
              <a:rPr lang="en-IN" sz="2400" dirty="0">
                <a:latin typeface="Times New Roman" panose="02020603050405020304" pitchFamily="18" charset="0"/>
                <a:cs typeface="Times New Roman" panose="02020603050405020304" pitchFamily="18" charset="0"/>
              </a:rPr>
              <a:t>- The process is adjustable and adaptable to changing economic, social, and industrial conditions.</a:t>
            </a:r>
          </a:p>
          <a:p>
            <a:pPr lvl="0">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9716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AE4D60-56A8-27EB-F70E-6CB10D6F9A14}"/>
              </a:ext>
            </a:extLst>
          </p:cNvPr>
          <p:cNvSpPr>
            <a:spLocks noGrp="1"/>
          </p:cNvSpPr>
          <p:nvPr>
            <p:ph idx="1"/>
          </p:nvPr>
        </p:nvSpPr>
        <p:spPr>
          <a:xfrm>
            <a:off x="838200" y="1415845"/>
            <a:ext cx="10515600" cy="5171768"/>
          </a:xfrm>
        </p:spPr>
        <p:txBody>
          <a:bodyPr>
            <a:normAutofit fontScale="70000" lnSpcReduction="20000"/>
          </a:bodyPr>
          <a:lstStyle/>
          <a:p>
            <a:pPr marL="0" indent="0">
              <a:buNone/>
            </a:pPr>
            <a:r>
              <a:rPr lang="en-IN" b="1" dirty="0">
                <a:latin typeface="Times New Roman" panose="02020603050405020304" pitchFamily="18" charset="0"/>
                <a:cs typeface="Times New Roman" panose="02020603050405020304" pitchFamily="18" charset="0"/>
              </a:rPr>
              <a:t>3. Clarification and Justification</a:t>
            </a:r>
            <a:endParaRPr lang="en-IN" dirty="0">
              <a:latin typeface="Times New Roman" panose="02020603050405020304" pitchFamily="18" charset="0"/>
              <a:cs typeface="Times New Roman" panose="02020603050405020304" pitchFamily="18" charset="0"/>
            </a:endParaRPr>
          </a:p>
          <a:p>
            <a:pPr lvl="0"/>
            <a:r>
              <a:rPr lang="en-IN" dirty="0">
                <a:latin typeface="Times New Roman" panose="02020603050405020304" pitchFamily="18" charset="0"/>
                <a:cs typeface="Times New Roman" panose="02020603050405020304" pitchFamily="18" charset="0"/>
              </a:rPr>
              <a:t>Share viewpoints, concerns, and needs</a:t>
            </a:r>
          </a:p>
          <a:p>
            <a:pPr lvl="0"/>
            <a:r>
              <a:rPr lang="en-IN" dirty="0">
                <a:latin typeface="Times New Roman" panose="02020603050405020304" pitchFamily="18" charset="0"/>
                <a:cs typeface="Times New Roman" panose="02020603050405020304" pitchFamily="18" charset="0"/>
              </a:rPr>
              <a:t>Provide reasons and evidence supporting demands</a:t>
            </a:r>
          </a:p>
          <a:p>
            <a:pPr lvl="0"/>
            <a:r>
              <a:rPr lang="en-IN" dirty="0">
                <a:latin typeface="Times New Roman" panose="02020603050405020304" pitchFamily="18" charset="0"/>
                <a:cs typeface="Times New Roman" panose="02020603050405020304" pitchFamily="18" charset="0"/>
              </a:rPr>
              <a:t>Listen to the other side’s justification and interests</a:t>
            </a:r>
          </a:p>
          <a:p>
            <a:pPr lvl="0"/>
            <a:r>
              <a:rPr lang="en-IN" dirty="0">
                <a:latin typeface="Times New Roman" panose="02020603050405020304" pitchFamily="18" charset="0"/>
                <a:cs typeface="Times New Roman" panose="02020603050405020304" pitchFamily="18" charset="0"/>
              </a:rPr>
              <a:t>Identify common areas and conflicting points</a:t>
            </a:r>
          </a:p>
          <a:p>
            <a:pPr marL="0" indent="0">
              <a:buNone/>
            </a:pPr>
            <a:r>
              <a:rPr lang="en-IN" b="1" dirty="0">
                <a:latin typeface="Times New Roman" panose="02020603050405020304" pitchFamily="18" charset="0"/>
                <a:cs typeface="Times New Roman" panose="02020603050405020304" pitchFamily="18" charset="0"/>
              </a:rPr>
              <a:t>4. Bargaining and Problem Solving</a:t>
            </a:r>
            <a:endParaRPr lang="en-IN" dirty="0">
              <a:latin typeface="Times New Roman" panose="02020603050405020304" pitchFamily="18" charset="0"/>
              <a:cs typeface="Times New Roman" panose="02020603050405020304" pitchFamily="18" charset="0"/>
            </a:endParaRPr>
          </a:p>
          <a:p>
            <a:pPr lvl="0"/>
            <a:r>
              <a:rPr lang="en-IN" dirty="0">
                <a:latin typeface="Times New Roman" panose="02020603050405020304" pitchFamily="18" charset="0"/>
                <a:cs typeface="Times New Roman" panose="02020603050405020304" pitchFamily="18" charset="0"/>
              </a:rPr>
              <a:t>Core stage of negotiation</a:t>
            </a:r>
          </a:p>
          <a:p>
            <a:pPr lvl="0"/>
            <a:r>
              <a:rPr lang="en-IN" dirty="0">
                <a:latin typeface="Times New Roman" panose="02020603050405020304" pitchFamily="18" charset="0"/>
                <a:cs typeface="Times New Roman" panose="02020603050405020304" pitchFamily="18" charset="0"/>
              </a:rPr>
              <a:t>Exchange proposals and counterproposals</a:t>
            </a:r>
          </a:p>
          <a:p>
            <a:pPr lvl="0"/>
            <a:r>
              <a:rPr lang="en-IN" dirty="0">
                <a:latin typeface="Times New Roman" panose="02020603050405020304" pitchFamily="18" charset="0"/>
                <a:cs typeface="Times New Roman" panose="02020603050405020304" pitchFamily="18" charset="0"/>
              </a:rPr>
              <a:t>Use persuasion, collaboration and concessions</a:t>
            </a:r>
          </a:p>
          <a:p>
            <a:pPr lvl="0"/>
            <a:r>
              <a:rPr lang="en-IN" dirty="0">
                <a:latin typeface="Times New Roman" panose="02020603050405020304" pitchFamily="18" charset="0"/>
                <a:cs typeface="Times New Roman" panose="02020603050405020304" pitchFamily="18" charset="0"/>
              </a:rPr>
              <a:t>Aim for a </a:t>
            </a:r>
            <a:r>
              <a:rPr lang="en-IN" i="1" dirty="0">
                <a:latin typeface="Times New Roman" panose="02020603050405020304" pitchFamily="18" charset="0"/>
                <a:cs typeface="Times New Roman" panose="02020603050405020304" pitchFamily="18" charset="0"/>
              </a:rPr>
              <a:t>win–win</a:t>
            </a:r>
            <a:r>
              <a:rPr lang="en-IN" dirty="0">
                <a:latin typeface="Times New Roman" panose="02020603050405020304" pitchFamily="18" charset="0"/>
                <a:cs typeface="Times New Roman" panose="02020603050405020304" pitchFamily="18" charset="0"/>
              </a:rPr>
              <a:t> agreement where both parties benefit</a:t>
            </a:r>
          </a:p>
          <a:p>
            <a:pPr marL="0" indent="0">
              <a:buNone/>
            </a:pPr>
            <a:r>
              <a:rPr lang="en-IN" b="1" dirty="0">
                <a:latin typeface="Times New Roman" panose="02020603050405020304" pitchFamily="18" charset="0"/>
                <a:cs typeface="Times New Roman" panose="02020603050405020304" pitchFamily="18" charset="0"/>
              </a:rPr>
              <a:t>5. Closure and Implementation</a:t>
            </a:r>
            <a:endParaRPr lang="en-IN" dirty="0">
              <a:latin typeface="Times New Roman" panose="02020603050405020304" pitchFamily="18" charset="0"/>
              <a:cs typeface="Times New Roman" panose="02020603050405020304" pitchFamily="18" charset="0"/>
            </a:endParaRPr>
          </a:p>
          <a:p>
            <a:pPr lvl="0"/>
            <a:r>
              <a:rPr lang="en-IN" dirty="0">
                <a:latin typeface="Times New Roman" panose="02020603050405020304" pitchFamily="18" charset="0"/>
                <a:cs typeface="Times New Roman" panose="02020603050405020304" pitchFamily="18" charset="0"/>
              </a:rPr>
              <a:t>Finalize agreement terms</a:t>
            </a:r>
          </a:p>
          <a:p>
            <a:pPr lvl="0"/>
            <a:r>
              <a:rPr lang="en-IN" dirty="0">
                <a:latin typeface="Times New Roman" panose="02020603050405020304" pitchFamily="18" charset="0"/>
                <a:cs typeface="Times New Roman" panose="02020603050405020304" pitchFamily="18" charset="0"/>
              </a:rPr>
              <a:t>Put decisions in writing if required</a:t>
            </a:r>
          </a:p>
          <a:p>
            <a:pPr lvl="0"/>
            <a:r>
              <a:rPr lang="en-IN" dirty="0">
                <a:latin typeface="Times New Roman" panose="02020603050405020304" pitchFamily="18" charset="0"/>
                <a:cs typeface="Times New Roman" panose="02020603050405020304" pitchFamily="18" charset="0"/>
              </a:rPr>
              <a:t>Ensure both parties clearly understand responsibilities</a:t>
            </a:r>
          </a:p>
          <a:p>
            <a:pPr lvl="0"/>
            <a:r>
              <a:rPr lang="en-IN" dirty="0">
                <a:latin typeface="Times New Roman" panose="02020603050405020304" pitchFamily="18" charset="0"/>
                <a:cs typeface="Times New Roman" panose="02020603050405020304" pitchFamily="18" charset="0"/>
              </a:rPr>
              <a:t>Plan for follow-up and execution of the agreement</a:t>
            </a:r>
          </a:p>
        </p:txBody>
      </p:sp>
    </p:spTree>
    <p:extLst>
      <p:ext uri="{BB962C8B-B14F-4D97-AF65-F5344CB8AC3E}">
        <p14:creationId xmlns:p14="http://schemas.microsoft.com/office/powerpoint/2010/main" val="41433604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F9720-4AF4-BEAB-7ACA-213986CFA45D}"/>
              </a:ext>
            </a:extLst>
          </p:cNvPr>
          <p:cNvSpPr>
            <a:spLocks noGrp="1"/>
          </p:cNvSpPr>
          <p:nvPr>
            <p:ph type="title"/>
          </p:nvPr>
        </p:nvSpPr>
        <p:spPr>
          <a:xfrm>
            <a:off x="838200" y="79774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Negotiation Skills</a:t>
            </a:r>
          </a:p>
        </p:txBody>
      </p:sp>
      <p:graphicFrame>
        <p:nvGraphicFramePr>
          <p:cNvPr id="4" name="Content Placeholder 3">
            <a:extLst>
              <a:ext uri="{FF2B5EF4-FFF2-40B4-BE49-F238E27FC236}">
                <a16:creationId xmlns:a16="http://schemas.microsoft.com/office/drawing/2014/main" id="{8BD72349-8539-5587-7CA7-871C8BF59229}"/>
              </a:ext>
            </a:extLst>
          </p:cNvPr>
          <p:cNvGraphicFramePr>
            <a:graphicFrameLocks noGrp="1"/>
          </p:cNvGraphicFramePr>
          <p:nvPr>
            <p:ph idx="1"/>
            <p:extLst>
              <p:ext uri="{D42A27DB-BD31-4B8C-83A1-F6EECF244321}">
                <p14:modId xmlns:p14="http://schemas.microsoft.com/office/powerpoint/2010/main" val="148831447"/>
              </p:ext>
            </p:extLst>
          </p:nvPr>
        </p:nvGraphicFramePr>
        <p:xfrm>
          <a:off x="838200" y="1858297"/>
          <a:ext cx="10515600" cy="4758809"/>
        </p:xfrm>
        <a:graphic>
          <a:graphicData uri="http://schemas.openxmlformats.org/drawingml/2006/table">
            <a:tbl>
              <a:tblPr firstRow="1" firstCol="1" bandRow="1">
                <a:tableStyleId>{5C22544A-7EE6-4342-B048-85BDC9FD1C3A}</a:tableStyleId>
              </a:tblPr>
              <a:tblGrid>
                <a:gridCol w="852948">
                  <a:extLst>
                    <a:ext uri="{9D8B030D-6E8A-4147-A177-3AD203B41FA5}">
                      <a16:colId xmlns:a16="http://schemas.microsoft.com/office/drawing/2014/main" val="372251519"/>
                    </a:ext>
                  </a:extLst>
                </a:gridCol>
                <a:gridCol w="3628104">
                  <a:extLst>
                    <a:ext uri="{9D8B030D-6E8A-4147-A177-3AD203B41FA5}">
                      <a16:colId xmlns:a16="http://schemas.microsoft.com/office/drawing/2014/main" val="1044398415"/>
                    </a:ext>
                  </a:extLst>
                </a:gridCol>
                <a:gridCol w="6034548">
                  <a:extLst>
                    <a:ext uri="{9D8B030D-6E8A-4147-A177-3AD203B41FA5}">
                      <a16:colId xmlns:a16="http://schemas.microsoft.com/office/drawing/2014/main" val="3563828738"/>
                    </a:ext>
                  </a:extLst>
                </a:gridCol>
              </a:tblGrid>
              <a:tr h="432619">
                <a:tc>
                  <a:txBody>
                    <a:bodyPr/>
                    <a:lstStyle/>
                    <a:p>
                      <a:pPr algn="ctr">
                        <a:lnSpc>
                          <a:spcPct val="115000"/>
                        </a:lnSpc>
                        <a:spcAft>
                          <a:spcPts val="800"/>
                        </a:spcAft>
                        <a:buNone/>
                      </a:pPr>
                      <a:r>
                        <a:rPr lang="en-IN" sz="24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Sl No.</a:t>
                      </a: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dirty="0">
                          <a:solidFill>
                            <a:schemeClr val="tx1"/>
                          </a:solidFill>
                          <a:effectLst/>
                          <a:latin typeface="Times New Roman" panose="02020603050405020304" pitchFamily="18" charset="0"/>
                          <a:cs typeface="Times New Roman" panose="02020603050405020304" pitchFamily="18" charset="0"/>
                        </a:rPr>
                        <a:t>Skill</a:t>
                      </a:r>
                      <a:endParaRPr lang="en-IN" sz="24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dirty="0">
                          <a:solidFill>
                            <a:schemeClr val="tx1"/>
                          </a:solidFill>
                          <a:effectLst/>
                          <a:latin typeface="Times New Roman" panose="02020603050405020304" pitchFamily="18" charset="0"/>
                          <a:cs typeface="Times New Roman" panose="02020603050405020304" pitchFamily="18" charset="0"/>
                        </a:rPr>
                        <a:t>Purpose</a:t>
                      </a:r>
                      <a:endParaRPr lang="en-IN" sz="24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870356837"/>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Communication</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Convey and understand information</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1228289865"/>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Interpersonal</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Build trust and positive relationships</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3213738135"/>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3</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Problem-solving</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Find mutually beneficial solutions</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878087729"/>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4</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Persuasion</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Influence and justify positions</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1702960018"/>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5</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Planning</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Prepare and set negotiation strategy</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3556864959"/>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6</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Emotional control</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Stay calm and professional</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629464611"/>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Decision-making</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Select best possible agreement</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2354293758"/>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8</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Conflict resolution</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dirty="0">
                          <a:solidFill>
                            <a:schemeClr val="tx1"/>
                          </a:solidFill>
                          <a:effectLst/>
                          <a:latin typeface="Times New Roman" panose="02020603050405020304" pitchFamily="18" charset="0"/>
                          <a:cs typeface="Times New Roman" panose="02020603050405020304" pitchFamily="18" charset="0"/>
                        </a:rPr>
                        <a:t>Manage disagreements productively</a:t>
                      </a:r>
                      <a:endParaRPr lang="en-IN" sz="24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1961876062"/>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9</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Assertiveness</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a:solidFill>
                            <a:schemeClr val="tx1"/>
                          </a:solidFill>
                          <a:effectLst/>
                          <a:latin typeface="Times New Roman" panose="02020603050405020304" pitchFamily="18" charset="0"/>
                          <a:cs typeface="Times New Roman" panose="02020603050405020304" pitchFamily="18" charset="0"/>
                        </a:rPr>
                        <a:t>Protect your interests respectfully</a:t>
                      </a:r>
                      <a:endParaRPr lang="en-IN" sz="2400" kern="10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486182023"/>
                  </a:ext>
                </a:extLst>
              </a:tr>
              <a:tr h="432619">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10</a:t>
                      </a:r>
                    </a:p>
                  </a:txBody>
                  <a:tcPr marL="9525" marR="9525" marT="9525" marB="9525" anchor="ctr">
                    <a:solidFill>
                      <a:schemeClr val="accent1">
                        <a:lumMod val="20000"/>
                        <a:lumOff val="80000"/>
                      </a:schemeClr>
                    </a:solidFill>
                  </a:tcPr>
                </a:tc>
                <a:tc>
                  <a:txBody>
                    <a:bodyPr/>
                    <a:lstStyle/>
                    <a:p>
                      <a:pPr marL="0" indent="0" algn="ctr">
                        <a:lnSpc>
                          <a:spcPct val="115000"/>
                        </a:lnSpc>
                        <a:spcAft>
                          <a:spcPts val="800"/>
                        </a:spcAft>
                        <a:buFont typeface="+mj-lt"/>
                        <a:buNone/>
                      </a:pPr>
                      <a:r>
                        <a:rPr lang="en-IN" sz="2400" b="0" kern="100" dirty="0">
                          <a:solidFill>
                            <a:schemeClr val="tx1"/>
                          </a:solidFill>
                          <a:effectLst/>
                          <a:latin typeface="Times New Roman" panose="02020603050405020304" pitchFamily="18" charset="0"/>
                          <a:cs typeface="Times New Roman" panose="02020603050405020304" pitchFamily="18" charset="0"/>
                        </a:rPr>
                        <a:t>Flexibility</a:t>
                      </a:r>
                      <a:endParaRPr lang="en-IN" sz="2400" b="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tc>
                  <a:txBody>
                    <a:bodyPr/>
                    <a:lstStyle/>
                    <a:p>
                      <a:pPr algn="ctr">
                        <a:lnSpc>
                          <a:spcPct val="115000"/>
                        </a:lnSpc>
                        <a:spcAft>
                          <a:spcPts val="800"/>
                        </a:spcAft>
                        <a:buNone/>
                      </a:pPr>
                      <a:r>
                        <a:rPr lang="en-IN" sz="2400" kern="100" dirty="0">
                          <a:solidFill>
                            <a:schemeClr val="tx1"/>
                          </a:solidFill>
                          <a:effectLst/>
                          <a:latin typeface="Times New Roman" panose="02020603050405020304" pitchFamily="18" charset="0"/>
                          <a:cs typeface="Times New Roman" panose="02020603050405020304" pitchFamily="18" charset="0"/>
                        </a:rPr>
                        <a:t>Adapt to changing negotiation dynamics</a:t>
                      </a:r>
                      <a:endParaRPr lang="en-IN" sz="2400" kern="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9525" anchor="ctr">
                    <a:solidFill>
                      <a:schemeClr val="accent1">
                        <a:lumMod val="20000"/>
                        <a:lumOff val="80000"/>
                      </a:schemeClr>
                    </a:solidFill>
                  </a:tcPr>
                </a:tc>
                <a:extLst>
                  <a:ext uri="{0D108BD9-81ED-4DB2-BD59-A6C34878D82A}">
                    <a16:rowId xmlns:a16="http://schemas.microsoft.com/office/drawing/2014/main" val="1613340498"/>
                  </a:ext>
                </a:extLst>
              </a:tr>
            </a:tbl>
          </a:graphicData>
        </a:graphic>
      </p:graphicFrame>
    </p:spTree>
    <p:extLst>
      <p:ext uri="{BB962C8B-B14F-4D97-AF65-F5344CB8AC3E}">
        <p14:creationId xmlns:p14="http://schemas.microsoft.com/office/powerpoint/2010/main" val="9029428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06FFD-C8D4-BCE2-6FB9-042F312B70B4}"/>
              </a:ext>
            </a:extLst>
          </p:cNvPr>
          <p:cNvSpPr>
            <a:spLocks noGrp="1"/>
          </p:cNvSpPr>
          <p:nvPr>
            <p:ph type="title"/>
          </p:nvPr>
        </p:nvSpPr>
        <p:spPr>
          <a:xfrm>
            <a:off x="838200" y="105338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Negotiation Strategies</a:t>
            </a:r>
          </a:p>
        </p:txBody>
      </p:sp>
      <p:sp>
        <p:nvSpPr>
          <p:cNvPr id="3" name="Content Placeholder 2">
            <a:extLst>
              <a:ext uri="{FF2B5EF4-FFF2-40B4-BE49-F238E27FC236}">
                <a16:creationId xmlns:a16="http://schemas.microsoft.com/office/drawing/2014/main" id="{286BBC80-2BC9-2BC7-A9CF-0FCA134AEBDB}"/>
              </a:ext>
            </a:extLst>
          </p:cNvPr>
          <p:cNvSpPr>
            <a:spLocks noGrp="1"/>
          </p:cNvSpPr>
          <p:nvPr>
            <p:ph idx="1"/>
          </p:nvPr>
        </p:nvSpPr>
        <p:spPr>
          <a:xfrm>
            <a:off x="838200" y="2199251"/>
            <a:ext cx="10515600" cy="4351338"/>
          </a:xfrm>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negotiation strategy is the planning and execution of a process to reach an agreement that is acceptable to all parties involved.</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involves communication, bargaining, and persuasion to resolve differences and align interests.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goal is often to achieve a mutually beneficial compromise, though strategies can be more competitive. </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96850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03E4F-B127-35EB-415B-9938F1894069}"/>
              </a:ext>
            </a:extLst>
          </p:cNvPr>
          <p:cNvSpPr>
            <a:spLocks noGrp="1"/>
          </p:cNvSpPr>
          <p:nvPr>
            <p:ph type="title"/>
          </p:nvPr>
        </p:nvSpPr>
        <p:spPr>
          <a:xfrm>
            <a:off x="838200" y="86657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Types of Negotiation Strategies</a:t>
            </a:r>
          </a:p>
        </p:txBody>
      </p:sp>
      <p:sp>
        <p:nvSpPr>
          <p:cNvPr id="3" name="Content Placeholder 2">
            <a:extLst>
              <a:ext uri="{FF2B5EF4-FFF2-40B4-BE49-F238E27FC236}">
                <a16:creationId xmlns:a16="http://schemas.microsoft.com/office/drawing/2014/main" id="{8C2590AC-0C77-9916-0564-FFCE4DEEDB8D}"/>
              </a:ext>
            </a:extLst>
          </p:cNvPr>
          <p:cNvSpPr>
            <a:spLocks noGrp="1"/>
          </p:cNvSpPr>
          <p:nvPr>
            <p:ph idx="1"/>
          </p:nvPr>
        </p:nvSpPr>
        <p:spPr>
          <a:xfrm>
            <a:off x="838200" y="1825625"/>
            <a:ext cx="10515600" cy="4693162"/>
          </a:xfrm>
        </p:spPr>
        <p:txBody>
          <a:bodyPr>
            <a:noAutofit/>
          </a:bodyPr>
          <a:lstStyle/>
          <a:p>
            <a:pPr marL="0" indent="0">
              <a:buNone/>
            </a:pPr>
            <a:r>
              <a:rPr lang="en-IN" sz="2200" b="1" dirty="0">
                <a:latin typeface="Times New Roman" panose="02020603050405020304" pitchFamily="18" charset="0"/>
                <a:cs typeface="Times New Roman" panose="02020603050405020304" pitchFamily="18" charset="0"/>
              </a:rPr>
              <a:t>1. Distributive Strategy (Win–Lose) - </a:t>
            </a:r>
            <a:r>
              <a:rPr lang="en-IN" sz="2200" dirty="0">
                <a:latin typeface="Times New Roman" panose="02020603050405020304" pitchFamily="18" charset="0"/>
                <a:cs typeface="Times New Roman" panose="02020603050405020304" pitchFamily="18" charset="0"/>
              </a:rPr>
              <a:t>Known as competitive / positional bargaining</a:t>
            </a:r>
          </a:p>
          <a:p>
            <a:pPr lvl="0"/>
            <a:r>
              <a:rPr lang="en-IN" sz="2200" dirty="0">
                <a:latin typeface="Times New Roman" panose="02020603050405020304" pitchFamily="18" charset="0"/>
                <a:cs typeface="Times New Roman" panose="02020603050405020304" pitchFamily="18" charset="0"/>
              </a:rPr>
              <a:t>Assumes limited resources — “one person’s gain is another person’s loss”</a:t>
            </a:r>
          </a:p>
          <a:p>
            <a:pPr lvl="0"/>
            <a:r>
              <a:rPr lang="en-IN" sz="2200" dirty="0">
                <a:latin typeface="Times New Roman" panose="02020603050405020304" pitchFamily="18" charset="0"/>
                <a:cs typeface="Times New Roman" panose="02020603050405020304" pitchFamily="18" charset="0"/>
              </a:rPr>
              <a:t>Focus is on claiming maximum value</a:t>
            </a:r>
          </a:p>
          <a:p>
            <a:pPr lvl="0"/>
            <a:r>
              <a:rPr lang="en-IN" sz="2200" dirty="0">
                <a:latin typeface="Times New Roman" panose="02020603050405020304" pitchFamily="18" charset="0"/>
                <a:cs typeface="Times New Roman" panose="02020603050405020304" pitchFamily="18" charset="0"/>
              </a:rPr>
              <a:t>Used when parties do not plan to maintain a long-term relationship</a:t>
            </a:r>
          </a:p>
          <a:p>
            <a:r>
              <a:rPr lang="en-IN" sz="2200" dirty="0">
                <a:latin typeface="Times New Roman" panose="02020603050405020304" pitchFamily="18" charset="0"/>
                <a:cs typeface="Times New Roman" panose="02020603050405020304" pitchFamily="18" charset="0"/>
              </a:rPr>
              <a:t> Example: Negotiating a price while buying a car — both sides try to get the best deal.</a:t>
            </a:r>
          </a:p>
          <a:p>
            <a:pPr marL="0" indent="0">
              <a:buNone/>
            </a:pPr>
            <a:r>
              <a:rPr lang="en-IN" sz="2200" b="1" dirty="0">
                <a:latin typeface="Times New Roman" panose="02020603050405020304" pitchFamily="18" charset="0"/>
                <a:cs typeface="Times New Roman" panose="02020603050405020304" pitchFamily="18" charset="0"/>
              </a:rPr>
              <a:t> 2. Integrative Strategy (Win–Win) - </a:t>
            </a:r>
            <a:r>
              <a:rPr lang="en-IN" sz="2200" dirty="0">
                <a:latin typeface="Times New Roman" panose="02020603050405020304" pitchFamily="18" charset="0"/>
                <a:cs typeface="Times New Roman" panose="02020603050405020304" pitchFamily="18" charset="0"/>
              </a:rPr>
              <a:t>Also called collaborative / interest-based bargaining</a:t>
            </a:r>
          </a:p>
          <a:p>
            <a:pPr lvl="0"/>
            <a:r>
              <a:rPr lang="en-IN" sz="2200" dirty="0">
                <a:latin typeface="Times New Roman" panose="02020603050405020304" pitchFamily="18" charset="0"/>
                <a:cs typeface="Times New Roman" panose="02020603050405020304" pitchFamily="18" charset="0"/>
              </a:rPr>
              <a:t>Both parties seek creative solutions that benefit everyone</a:t>
            </a:r>
          </a:p>
          <a:p>
            <a:pPr lvl="0"/>
            <a:r>
              <a:rPr lang="en-IN" sz="2200" dirty="0">
                <a:latin typeface="Times New Roman" panose="02020603050405020304" pitchFamily="18" charset="0"/>
                <a:cs typeface="Times New Roman" panose="02020603050405020304" pitchFamily="18" charset="0"/>
              </a:rPr>
              <a:t>Focus is on mutual gains and long-term relationships</a:t>
            </a:r>
          </a:p>
          <a:p>
            <a:pPr lvl="0"/>
            <a:r>
              <a:rPr lang="en-IN" sz="2200" dirty="0">
                <a:latin typeface="Times New Roman" panose="02020603050405020304" pitchFamily="18" charset="0"/>
                <a:cs typeface="Times New Roman" panose="02020603050405020304" pitchFamily="18" charset="0"/>
              </a:rPr>
              <a:t>Requires trust, openness, and problem-solving</a:t>
            </a:r>
          </a:p>
          <a:p>
            <a:pPr lvl="0"/>
            <a:r>
              <a:rPr lang="en-IN" sz="2200" dirty="0">
                <a:latin typeface="Times New Roman" panose="02020603050405020304" pitchFamily="18" charset="0"/>
                <a:cs typeface="Times New Roman" panose="02020603050405020304" pitchFamily="18" charset="0"/>
              </a:rPr>
              <a:t>Example: Two departments negotiate resources by sharing benefits and responsibilities.</a:t>
            </a:r>
          </a:p>
          <a:p>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46686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68C7F1-6BB6-853A-0453-153204EF4476}"/>
              </a:ext>
            </a:extLst>
          </p:cNvPr>
          <p:cNvSpPr>
            <a:spLocks noGrp="1"/>
          </p:cNvSpPr>
          <p:nvPr>
            <p:ph idx="1"/>
          </p:nvPr>
        </p:nvSpPr>
        <p:spPr>
          <a:xfrm>
            <a:off x="838200" y="1366684"/>
            <a:ext cx="10515600" cy="5093110"/>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Mixed-Motive Strategy</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Combination of competitive and collaborative approaches</a:t>
            </a:r>
          </a:p>
          <a:p>
            <a:pPr lvl="0"/>
            <a:r>
              <a:rPr lang="en-IN" sz="2400" dirty="0">
                <a:latin typeface="Times New Roman" panose="02020603050405020304" pitchFamily="18" charset="0"/>
                <a:cs typeface="Times New Roman" panose="02020603050405020304" pitchFamily="18" charset="0"/>
              </a:rPr>
              <a:t>Parties cooperate to create value but compete to claim value</a:t>
            </a:r>
          </a:p>
          <a:p>
            <a:pPr lvl="0"/>
            <a:r>
              <a:rPr lang="en-IN" sz="2400" dirty="0">
                <a:latin typeface="Times New Roman" panose="02020603050405020304" pitchFamily="18" charset="0"/>
                <a:cs typeface="Times New Roman" panose="02020603050405020304" pitchFamily="18" charset="0"/>
              </a:rPr>
              <a:t>Very common in business negotiations</a:t>
            </a:r>
          </a:p>
          <a:p>
            <a:r>
              <a:rPr lang="en-IN" sz="2400" dirty="0">
                <a:latin typeface="Times New Roman" panose="02020603050405020304" pitchFamily="18" charset="0"/>
                <a:cs typeface="Times New Roman" panose="02020603050405020304" pitchFamily="18" charset="0"/>
              </a:rPr>
              <a:t>Example: Teams collaborate to complete a project but negotiate on incentives individually.</a:t>
            </a:r>
          </a:p>
          <a:p>
            <a:pPr marL="0" indent="0">
              <a:buNone/>
            </a:pPr>
            <a:r>
              <a:rPr lang="en-IN" sz="2400" b="1" dirty="0">
                <a:latin typeface="Times New Roman" panose="02020603050405020304" pitchFamily="18" charset="0"/>
                <a:cs typeface="Times New Roman" panose="02020603050405020304" pitchFamily="18" charset="0"/>
              </a:rPr>
              <a:t>4. BATNA-Based Strategy (Best Alternative to a Negotiated Agreement)</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Focus on having a strong alternative if negotiation fails</a:t>
            </a:r>
          </a:p>
          <a:p>
            <a:pPr lvl="0"/>
            <a:r>
              <a:rPr lang="en-IN" sz="2400" dirty="0">
                <a:latin typeface="Times New Roman" panose="02020603050405020304" pitchFamily="18" charset="0"/>
                <a:cs typeface="Times New Roman" panose="02020603050405020304" pitchFamily="18" charset="0"/>
              </a:rPr>
              <a:t>Improves bargaining power and confidence</a:t>
            </a:r>
          </a:p>
          <a:p>
            <a:pPr lvl="0"/>
            <a:r>
              <a:rPr lang="en-IN" sz="2400" dirty="0">
                <a:latin typeface="Times New Roman" panose="02020603050405020304" pitchFamily="18" charset="0"/>
                <a:cs typeface="Times New Roman" panose="02020603050405020304" pitchFamily="18" charset="0"/>
              </a:rPr>
              <a:t>Not dependent on pressure from the other party</a:t>
            </a:r>
          </a:p>
          <a:p>
            <a:pPr lvl="0"/>
            <a:r>
              <a:rPr lang="en-IN" sz="2400" dirty="0">
                <a:latin typeface="Times New Roman" panose="02020603050405020304" pitchFamily="18" charset="0"/>
                <a:cs typeface="Times New Roman" panose="02020603050405020304" pitchFamily="18" charset="0"/>
              </a:rPr>
              <a:t>Example: An employee negotiates salary while having another job offer.</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0709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8F0177-934D-EDDD-6953-5551EC6F510F}"/>
              </a:ext>
            </a:extLst>
          </p:cNvPr>
          <p:cNvSpPr>
            <a:spLocks noGrp="1"/>
          </p:cNvSpPr>
          <p:nvPr>
            <p:ph idx="1"/>
          </p:nvPr>
        </p:nvSpPr>
        <p:spPr>
          <a:xfrm>
            <a:off x="838200" y="1386348"/>
            <a:ext cx="10515600" cy="5171768"/>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5. Principled Negotiation Strategy </a:t>
            </a:r>
            <a:r>
              <a:rPr lang="en-IN" sz="2400" dirty="0">
                <a:latin typeface="Times New Roman" panose="02020603050405020304" pitchFamily="18" charset="0"/>
                <a:cs typeface="Times New Roman" panose="02020603050405020304" pitchFamily="18" charset="0"/>
              </a:rPr>
              <a:t>(Harvard Model) - Developed by Fisher &amp; Ury</a:t>
            </a:r>
          </a:p>
          <a:p>
            <a:pPr lvl="0"/>
            <a:r>
              <a:rPr lang="en-IN" sz="2400" dirty="0">
                <a:latin typeface="Times New Roman" panose="02020603050405020304" pitchFamily="18" charset="0"/>
                <a:cs typeface="Times New Roman" panose="02020603050405020304" pitchFamily="18" charset="0"/>
              </a:rPr>
              <a:t>Focus is on fairness and objective criteria</a:t>
            </a:r>
          </a:p>
          <a:p>
            <a:pPr lvl="0"/>
            <a:r>
              <a:rPr lang="en-IN" sz="2400" dirty="0">
                <a:latin typeface="Times New Roman" panose="02020603050405020304" pitchFamily="18" charset="0"/>
                <a:cs typeface="Times New Roman" panose="02020603050405020304" pitchFamily="18" charset="0"/>
              </a:rPr>
              <a:t>Separate people from the problem</a:t>
            </a:r>
          </a:p>
          <a:p>
            <a:pPr lvl="0"/>
            <a:r>
              <a:rPr lang="en-IN" sz="2400" dirty="0">
                <a:latin typeface="Times New Roman" panose="02020603050405020304" pitchFamily="18" charset="0"/>
                <a:cs typeface="Times New Roman" panose="02020603050405020304" pitchFamily="18" charset="0"/>
              </a:rPr>
              <a:t>Focus on interests, not positions</a:t>
            </a:r>
          </a:p>
          <a:p>
            <a:pPr lvl="0"/>
            <a:r>
              <a:rPr lang="en-IN" sz="2400" dirty="0">
                <a:latin typeface="Times New Roman" panose="02020603050405020304" pitchFamily="18" charset="0"/>
                <a:cs typeface="Times New Roman" panose="02020603050405020304" pitchFamily="18" charset="0"/>
              </a:rPr>
              <a:t>Invent options for mutual gain</a:t>
            </a:r>
          </a:p>
          <a:p>
            <a:pPr lvl="0"/>
            <a:r>
              <a:rPr lang="en-IN" sz="2400" dirty="0">
                <a:latin typeface="Times New Roman" panose="02020603050405020304" pitchFamily="18" charset="0"/>
                <a:cs typeface="Times New Roman" panose="02020603050405020304" pitchFamily="18" charset="0"/>
              </a:rPr>
              <a:t>Use objective standards</a:t>
            </a:r>
          </a:p>
          <a:p>
            <a:r>
              <a:rPr lang="en-IN" sz="2400" dirty="0">
                <a:latin typeface="Times New Roman" panose="02020603050405020304" pitchFamily="18" charset="0"/>
                <a:cs typeface="Times New Roman" panose="02020603050405020304" pitchFamily="18" charset="0"/>
              </a:rPr>
              <a:t>Example: Using industry salary standards to decide compensation.</a:t>
            </a:r>
          </a:p>
          <a:p>
            <a:pPr marL="0" indent="0">
              <a:buNone/>
            </a:pPr>
            <a:r>
              <a:rPr lang="en-IN" sz="2400" b="1" dirty="0">
                <a:latin typeface="Times New Roman" panose="02020603050405020304" pitchFamily="18" charset="0"/>
                <a:cs typeface="Times New Roman" panose="02020603050405020304" pitchFamily="18" charset="0"/>
              </a:rPr>
              <a:t>6. Concession Strategy</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Gradual and planned concessions to reach an agreement</a:t>
            </a:r>
          </a:p>
          <a:p>
            <a:pPr lvl="0"/>
            <a:r>
              <a:rPr lang="en-IN" sz="2400" dirty="0">
                <a:latin typeface="Times New Roman" panose="02020603050405020304" pitchFamily="18" charset="0"/>
                <a:cs typeface="Times New Roman" panose="02020603050405020304" pitchFamily="18" charset="0"/>
              </a:rPr>
              <a:t>Making trade-offs strategically rather than giving away immediately</a:t>
            </a:r>
          </a:p>
          <a:p>
            <a:r>
              <a:rPr lang="en-IN" sz="2400" dirty="0">
                <a:latin typeface="Times New Roman" panose="02020603050405020304" pitchFamily="18" charset="0"/>
                <a:cs typeface="Times New Roman" panose="02020603050405020304" pitchFamily="18" charset="0"/>
              </a:rPr>
              <a:t>Example: Offering discounts but reducing warranty period.</a:t>
            </a:r>
          </a:p>
        </p:txBody>
      </p:sp>
    </p:spTree>
    <p:extLst>
      <p:ext uri="{BB962C8B-B14F-4D97-AF65-F5344CB8AC3E}">
        <p14:creationId xmlns:p14="http://schemas.microsoft.com/office/powerpoint/2010/main" val="13902038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02B501-E87B-D9AE-1F2A-93631841AA6C}"/>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7. Avoidance Strategy</a:t>
            </a:r>
          </a:p>
          <a:p>
            <a:r>
              <a:rPr lang="en-US" sz="2400" dirty="0">
                <a:latin typeface="Times New Roman" panose="02020603050405020304" pitchFamily="18" charset="0"/>
                <a:cs typeface="Times New Roman" panose="02020603050405020304" pitchFamily="18" charset="0"/>
              </a:rPr>
              <a:t>Negotiators delay or avoid negotiation when:</a:t>
            </a:r>
          </a:p>
          <a:p>
            <a:pPr lvl="1"/>
            <a:r>
              <a:rPr lang="en-US" dirty="0">
                <a:latin typeface="Times New Roman" panose="02020603050405020304" pitchFamily="18" charset="0"/>
                <a:cs typeface="Times New Roman" panose="02020603050405020304" pitchFamily="18" charset="0"/>
              </a:rPr>
              <a:t>Stakes are low</a:t>
            </a:r>
          </a:p>
          <a:p>
            <a:pPr lvl="1"/>
            <a:r>
              <a:rPr lang="en-US" dirty="0">
                <a:latin typeface="Times New Roman" panose="02020603050405020304" pitchFamily="18" charset="0"/>
                <a:cs typeface="Times New Roman" panose="02020603050405020304" pitchFamily="18" charset="0"/>
              </a:rPr>
              <a:t>Emotions are high</a:t>
            </a:r>
          </a:p>
          <a:p>
            <a:pPr lvl="1"/>
            <a:r>
              <a:rPr lang="en-US" dirty="0">
                <a:latin typeface="Times New Roman" panose="02020603050405020304" pitchFamily="18" charset="0"/>
                <a:cs typeface="Times New Roman" panose="02020603050405020304" pitchFamily="18" charset="0"/>
              </a:rPr>
              <a:t>More information is required</a:t>
            </a:r>
          </a:p>
          <a:p>
            <a:r>
              <a:rPr lang="en-US" sz="2400" dirty="0">
                <a:latin typeface="Times New Roman" panose="02020603050405020304" pitchFamily="18" charset="0"/>
                <a:cs typeface="Times New Roman" panose="02020603050405020304" pitchFamily="18" charset="0"/>
              </a:rPr>
              <a:t>Useful short-term but not effective for major decisions</a:t>
            </a:r>
          </a:p>
          <a:p>
            <a:r>
              <a:rPr lang="en-US" sz="2400" dirty="0">
                <a:latin typeface="Times New Roman" panose="02020603050405020304" pitchFamily="18" charset="0"/>
                <a:cs typeface="Times New Roman" panose="02020603050405020304" pitchFamily="18" charset="0"/>
              </a:rPr>
              <a:t>Example: Postponing a heated salary negotiation until tempers cool down.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3669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356EF-D59B-141C-4995-548DD9740AAC}"/>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Negotiation</a:t>
            </a:r>
          </a:p>
        </p:txBody>
      </p:sp>
      <p:sp>
        <p:nvSpPr>
          <p:cNvPr id="3" name="Content Placeholder 2">
            <a:extLst>
              <a:ext uri="{FF2B5EF4-FFF2-40B4-BE49-F238E27FC236}">
                <a16:creationId xmlns:a16="http://schemas.microsoft.com/office/drawing/2014/main" id="{2239C138-DCEF-F34C-1493-99941A0B5411}"/>
              </a:ext>
            </a:extLst>
          </p:cNvPr>
          <p:cNvSpPr>
            <a:spLocks noGrp="1"/>
          </p:cNvSpPr>
          <p:nvPr>
            <p:ph idx="1"/>
          </p:nvPr>
        </p:nvSpPr>
        <p:spPr>
          <a:xfrm>
            <a:off x="838200" y="1825625"/>
            <a:ext cx="10515600" cy="4604672"/>
          </a:xfrm>
        </p:spPr>
        <p:txBody>
          <a:bodyPr>
            <a:noAutofit/>
          </a:bodyPr>
          <a:lstStyle/>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Resolves Conflicts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Builds and Strengthens Relationships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Ensures Mutual Benefit (Win–Win Outcomes)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Improves Decision-Making</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Enhance communications</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Promotes Organizational Efficiency</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Increases Satisfaction and Commitment</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Supports Personal and Professional Growth</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Saves Time, Cost, and Energy</a:t>
            </a:r>
          </a:p>
          <a:p>
            <a:pPr marL="457200" indent="-457200">
              <a:buFont typeface="+mj-lt"/>
              <a:buAutoNum type="arabicPeriod"/>
            </a:pPr>
            <a:r>
              <a:rPr lang="en-IN" sz="2400" dirty="0">
                <a:latin typeface="Times New Roman" panose="02020603050405020304" pitchFamily="18" charset="0"/>
                <a:cs typeface="Times New Roman" panose="02020603050405020304" pitchFamily="18" charset="0"/>
              </a:rPr>
              <a:t>Encourages Innovation and Problem-Solving</a:t>
            </a:r>
          </a:p>
        </p:txBody>
      </p:sp>
    </p:spTree>
    <p:extLst>
      <p:ext uri="{BB962C8B-B14F-4D97-AF65-F5344CB8AC3E}">
        <p14:creationId xmlns:p14="http://schemas.microsoft.com/office/powerpoint/2010/main" val="7249680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E4B15-5699-D7EC-058D-C498564BCDCE}"/>
              </a:ext>
            </a:extLst>
          </p:cNvPr>
          <p:cNvSpPr>
            <a:spLocks noGrp="1"/>
          </p:cNvSpPr>
          <p:nvPr>
            <p:ph type="title"/>
          </p:nvPr>
        </p:nvSpPr>
        <p:spPr>
          <a:xfrm>
            <a:off x="838200" y="876402"/>
            <a:ext cx="10515600" cy="1325563"/>
          </a:xfrm>
        </p:spPr>
        <p:txBody>
          <a:bodyPr/>
          <a:lstStyle/>
          <a:p>
            <a:r>
              <a:rPr lang="en-IN" b="1" dirty="0">
                <a:latin typeface="Times New Roman" panose="02020603050405020304" pitchFamily="18" charset="0"/>
                <a:cs typeface="Times New Roman" panose="02020603050405020304" pitchFamily="18" charset="0"/>
              </a:rPr>
              <a:t>Discipline</a:t>
            </a:r>
          </a:p>
        </p:txBody>
      </p:sp>
      <p:sp>
        <p:nvSpPr>
          <p:cNvPr id="3" name="Content Placeholder 2">
            <a:extLst>
              <a:ext uri="{FF2B5EF4-FFF2-40B4-BE49-F238E27FC236}">
                <a16:creationId xmlns:a16="http://schemas.microsoft.com/office/drawing/2014/main" id="{3D6AC507-19DD-EC82-D55D-BE64F05A70BC}"/>
              </a:ext>
            </a:extLst>
          </p:cNvPr>
          <p:cNvSpPr>
            <a:spLocks noGrp="1"/>
          </p:cNvSpPr>
          <p:nvPr>
            <p:ph idx="1"/>
          </p:nvPr>
        </p:nvSpPr>
        <p:spPr>
          <a:xfrm>
            <a:off x="838200" y="1825625"/>
            <a:ext cx="10515600" cy="4693162"/>
          </a:xfrm>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Discipline refers to follow-up of rules and regulations in a systematic manner by the employees in the interest of the organisation. The employees perform their duties and responsibilities keeping the terms and conditions of the company in their mind, it shows that they are disciplined. One of the main functions of management is employee discipline. Disciplined employees are not only capable to face the competitions but can also result in higher productivity and industrial growth. Discipline motivates them to work in a coordinated manner and achieve the organisational objectives easily.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Dale S. Beach, "Discipline regulates (by reward or penalty) the human behaviour".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Gary Dessler, "Discipline is a procedure that corrects or punishes a subordinate because a rule of procedure has been violated".</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55354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B5B85-9D46-D2CE-E43F-93456BA1D567}"/>
              </a:ext>
            </a:extLst>
          </p:cNvPr>
          <p:cNvSpPr>
            <a:spLocks noGrp="1"/>
          </p:cNvSpPr>
          <p:nvPr>
            <p:ph type="title"/>
          </p:nvPr>
        </p:nvSpPr>
        <p:spPr>
          <a:xfrm>
            <a:off x="838200" y="837074"/>
            <a:ext cx="10515600" cy="1325563"/>
          </a:xfrm>
        </p:spPr>
        <p:txBody>
          <a:bodyPr/>
          <a:lstStyle/>
          <a:p>
            <a:r>
              <a:rPr lang="en-IN" b="1" dirty="0">
                <a:latin typeface="Times New Roman" panose="02020603050405020304" pitchFamily="18" charset="0"/>
                <a:cs typeface="Times New Roman" panose="02020603050405020304" pitchFamily="18" charset="0"/>
              </a:rPr>
              <a:t>Features or Nature of Discipline</a:t>
            </a:r>
          </a:p>
        </p:txBody>
      </p:sp>
      <p:sp>
        <p:nvSpPr>
          <p:cNvPr id="3" name="Content Placeholder 2">
            <a:extLst>
              <a:ext uri="{FF2B5EF4-FFF2-40B4-BE49-F238E27FC236}">
                <a16:creationId xmlns:a16="http://schemas.microsoft.com/office/drawing/2014/main" id="{AAFF481F-2212-5725-D6BA-FAA7B5D45F02}"/>
              </a:ext>
            </a:extLst>
          </p:cNvPr>
          <p:cNvSpPr>
            <a:spLocks noGrp="1"/>
          </p:cNvSpPr>
          <p:nvPr>
            <p:ph idx="1"/>
          </p:nvPr>
        </p:nvSpPr>
        <p:spPr>
          <a:xfrm>
            <a:off x="838200" y="1825624"/>
            <a:ext cx="10515600" cy="4811149"/>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Positive and Constructive</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promotes self-control and responsible behaviour rather than fear or punishment.</a:t>
            </a:r>
          </a:p>
          <a:p>
            <a:pPr lvl="0"/>
            <a:r>
              <a:rPr lang="en-IN" sz="2400" dirty="0">
                <a:latin typeface="Times New Roman" panose="02020603050405020304" pitchFamily="18" charset="0"/>
                <a:cs typeface="Times New Roman" panose="02020603050405020304" pitchFamily="18" charset="0"/>
              </a:rPr>
              <a:t>It helps employees correct mistakes and improve performance.</a:t>
            </a:r>
          </a:p>
          <a:p>
            <a:pPr marL="0" indent="0">
              <a:buNone/>
            </a:pPr>
            <a:r>
              <a:rPr lang="en-IN" sz="2400" b="1" dirty="0">
                <a:latin typeface="Times New Roman" panose="02020603050405020304" pitchFamily="18" charset="0"/>
                <a:cs typeface="Times New Roman" panose="02020603050405020304" pitchFamily="18" charset="0"/>
              </a:rPr>
              <a:t>2. Developmental</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The purpose of discipline is to develop a better employee, not to punish.</a:t>
            </a:r>
          </a:p>
          <a:p>
            <a:pPr lvl="0"/>
            <a:r>
              <a:rPr lang="en-IN" sz="2400" dirty="0">
                <a:latin typeface="Times New Roman" panose="02020603050405020304" pitchFamily="18" charset="0"/>
                <a:cs typeface="Times New Roman" panose="02020603050405020304" pitchFamily="18" charset="0"/>
              </a:rPr>
              <a:t>It builds qualities such as punctuality, obedience, commitment, and cooperation.</a:t>
            </a:r>
          </a:p>
          <a:p>
            <a:pPr marL="0" indent="0">
              <a:buNone/>
            </a:pPr>
            <a:r>
              <a:rPr lang="en-IN" sz="2400" b="1" dirty="0">
                <a:latin typeface="Times New Roman" panose="02020603050405020304" pitchFamily="18" charset="0"/>
                <a:cs typeface="Times New Roman" panose="02020603050405020304" pitchFamily="18" charset="0"/>
              </a:rPr>
              <a:t>3. Goal-Oriented</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aligns employee behaviour with organizational objectives.</a:t>
            </a:r>
          </a:p>
          <a:p>
            <a:pPr lvl="0"/>
            <a:r>
              <a:rPr lang="en-IN" sz="2400" dirty="0">
                <a:latin typeface="Times New Roman" panose="02020603050405020304" pitchFamily="18" charset="0"/>
                <a:cs typeface="Times New Roman" panose="02020603050405020304" pitchFamily="18" charset="0"/>
              </a:rPr>
              <a:t>It ensures everyone works toward achieving targets efficiently.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390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B441311-8CD4-AE21-65B0-EFBF8D3E15DD}"/>
              </a:ext>
            </a:extLst>
          </p:cNvPr>
          <p:cNvSpPr>
            <a:spLocks noGrp="1"/>
          </p:cNvSpPr>
          <p:nvPr>
            <p:ph idx="1"/>
          </p:nvPr>
        </p:nvSpPr>
        <p:spPr>
          <a:xfrm>
            <a:off x="838200" y="1504335"/>
            <a:ext cx="10515600" cy="4672628"/>
          </a:xfrm>
        </p:spPr>
        <p:txBody>
          <a:bodyPr>
            <a:normAutofit/>
          </a:bodyPr>
          <a:lstStyle/>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Voluntary Process </a:t>
            </a:r>
            <a:r>
              <a:rPr lang="en-IN" sz="2400" dirty="0">
                <a:latin typeface="Times New Roman" panose="02020603050405020304" pitchFamily="18" charset="0"/>
                <a:cs typeface="Times New Roman" panose="02020603050405020304" pitchFamily="18" charset="0"/>
              </a:rPr>
              <a:t>- Both parties participate willingly. There is no coercion; success depends on mutual goodwill and cooperation.</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Industrial Democracy </a:t>
            </a:r>
            <a:r>
              <a:rPr lang="en-IN" sz="2400" dirty="0">
                <a:latin typeface="Times New Roman" panose="02020603050405020304" pitchFamily="18" charset="0"/>
                <a:cs typeface="Times New Roman" panose="02020603050405020304" pitchFamily="18" charset="0"/>
              </a:rPr>
              <a:t>- It promotes workers’ participation in decision-making and ensures fair treatment, thus strengthening democratic values at the workplace.</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Based on Mutual Trust and Understanding </a:t>
            </a:r>
            <a:r>
              <a:rPr lang="en-IN" sz="2400" dirty="0">
                <a:latin typeface="Times New Roman" panose="02020603050405020304" pitchFamily="18" charset="0"/>
                <a:cs typeface="Times New Roman" panose="02020603050405020304" pitchFamily="18" charset="0"/>
              </a:rPr>
              <a:t>- Collective bargaining succeeds only when there is faith, honesty, and open communication between the employer and the union.</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Rule-Making Process </a:t>
            </a:r>
            <a:r>
              <a:rPr lang="en-IN" sz="2400" dirty="0">
                <a:latin typeface="Times New Roman" panose="02020603050405020304" pitchFamily="18" charset="0"/>
                <a:cs typeface="Times New Roman" panose="02020603050405020304" pitchFamily="18" charset="0"/>
              </a:rPr>
              <a:t>- The agreements reached through bargaining often become rules or norms governing employment relations in the organization.</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Conflict-Resolution Mechanism </a:t>
            </a:r>
            <a:r>
              <a:rPr lang="en-IN" sz="2400" dirty="0">
                <a:latin typeface="Times New Roman" panose="02020603050405020304" pitchFamily="18" charset="0"/>
                <a:cs typeface="Times New Roman" panose="02020603050405020304" pitchFamily="18" charset="0"/>
              </a:rPr>
              <a:t>- It provides a peaceful method of settling disputes and avoids strikes, lockouts, or legal interventions.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85123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978C65-97A5-EA8A-CD3A-13C4C2DB87CA}"/>
              </a:ext>
            </a:extLst>
          </p:cNvPr>
          <p:cNvSpPr>
            <a:spLocks noGrp="1"/>
          </p:cNvSpPr>
          <p:nvPr>
            <p:ph idx="1"/>
          </p:nvPr>
        </p:nvSpPr>
        <p:spPr>
          <a:xfrm>
            <a:off x="838200" y="1376516"/>
            <a:ext cx="10515600" cy="5073445"/>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4. Shared Responsibility</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is not the duty of employees alone.</a:t>
            </a:r>
          </a:p>
          <a:p>
            <a:pPr lvl="0"/>
            <a:r>
              <a:rPr lang="en-IN" sz="2400" dirty="0">
                <a:latin typeface="Times New Roman" panose="02020603050405020304" pitchFamily="18" charset="0"/>
                <a:cs typeface="Times New Roman" panose="02020603050405020304" pitchFamily="18" charset="0"/>
              </a:rPr>
              <a:t>Both management and employees are responsible for maintaining workplace discipline through fairness, communication, and cooperation.</a:t>
            </a:r>
          </a:p>
          <a:p>
            <a:pPr marL="0" indent="0">
              <a:buNone/>
            </a:pPr>
            <a:r>
              <a:rPr lang="en-IN" sz="2400" b="1" dirty="0">
                <a:latin typeface="Times New Roman" panose="02020603050405020304" pitchFamily="18" charset="0"/>
                <a:cs typeface="Times New Roman" panose="02020603050405020304" pitchFamily="18" charset="0"/>
              </a:rPr>
              <a:t>5. Based on Rules and Regulations</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For discipline to exist, there must be clearly defined rules, policies, and procedures that employees understand.</a:t>
            </a:r>
          </a:p>
          <a:p>
            <a:pPr lvl="0"/>
            <a:r>
              <a:rPr lang="en-IN" sz="2400" dirty="0">
                <a:latin typeface="Times New Roman" panose="02020603050405020304" pitchFamily="18" charset="0"/>
                <a:cs typeface="Times New Roman" panose="02020603050405020304" pitchFamily="18" charset="0"/>
              </a:rPr>
              <a:t>Lack of clarity leads to confusion and indiscipline.</a:t>
            </a:r>
          </a:p>
          <a:p>
            <a:pPr marL="0" indent="0">
              <a:buNone/>
            </a:pPr>
            <a:r>
              <a:rPr lang="en-IN" sz="2400" b="1" dirty="0">
                <a:latin typeface="Times New Roman" panose="02020603050405020304" pitchFamily="18" charset="0"/>
                <a:cs typeface="Times New Roman" panose="02020603050405020304" pitchFamily="18" charset="0"/>
              </a:rPr>
              <a:t>6. Corrective Rather than Punitive</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aims to correct undesirable behaviour and prevent its recurrence.</a:t>
            </a:r>
          </a:p>
          <a:p>
            <a:pPr lvl="0"/>
            <a:r>
              <a:rPr lang="en-IN" sz="2400" dirty="0">
                <a:latin typeface="Times New Roman" panose="02020603050405020304" pitchFamily="18" charset="0"/>
                <a:cs typeface="Times New Roman" panose="02020603050405020304" pitchFamily="18" charset="0"/>
              </a:rPr>
              <a:t>Punishment is used only when other methods fail.</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48218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61AF0E-DEA6-0807-ED97-8027692196B8}"/>
              </a:ext>
            </a:extLst>
          </p:cNvPr>
          <p:cNvSpPr>
            <a:spLocks noGrp="1"/>
          </p:cNvSpPr>
          <p:nvPr>
            <p:ph idx="1"/>
          </p:nvPr>
        </p:nvSpPr>
        <p:spPr>
          <a:xfrm>
            <a:off x="838200" y="1445342"/>
            <a:ext cx="10515600" cy="4731621"/>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7. Fair and Just</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must be fair, impartial, and consistent.</a:t>
            </a:r>
          </a:p>
          <a:p>
            <a:pPr lvl="0"/>
            <a:r>
              <a:rPr lang="en-IN" sz="2400" dirty="0">
                <a:latin typeface="Times New Roman" panose="02020603050405020304" pitchFamily="18" charset="0"/>
                <a:cs typeface="Times New Roman" panose="02020603050405020304" pitchFamily="18" charset="0"/>
              </a:rPr>
              <a:t>Employees should be given the opportunity to explain their actions before decisions are made (principle of natural justice).</a:t>
            </a:r>
          </a:p>
          <a:p>
            <a:pPr marL="0" indent="0">
              <a:buNone/>
            </a:pPr>
            <a:r>
              <a:rPr lang="en-IN" sz="2400" b="1" dirty="0">
                <a:latin typeface="Times New Roman" panose="02020603050405020304" pitchFamily="18" charset="0"/>
                <a:cs typeface="Times New Roman" panose="02020603050405020304" pitchFamily="18" charset="0"/>
              </a:rPr>
              <a:t>8. Promotes Harmony and Order</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 reduces conflicts, absenteeism, and misconduct.</a:t>
            </a:r>
          </a:p>
          <a:p>
            <a:pPr lvl="0"/>
            <a:r>
              <a:rPr lang="en-IN" sz="2400" dirty="0">
                <a:latin typeface="Times New Roman" panose="02020603050405020304" pitchFamily="18" charset="0"/>
                <a:cs typeface="Times New Roman" panose="02020603050405020304" pitchFamily="18" charset="0"/>
              </a:rPr>
              <a:t>It builds a peaceful working environment based on cooperation and respect.</a:t>
            </a:r>
          </a:p>
          <a:p>
            <a:pPr marL="0" indent="0">
              <a:buNone/>
            </a:pPr>
            <a:r>
              <a:rPr lang="en-IN" sz="2400" b="1" dirty="0">
                <a:latin typeface="Times New Roman" panose="02020603050405020304" pitchFamily="18" charset="0"/>
                <a:cs typeface="Times New Roman" panose="02020603050405020304" pitchFamily="18" charset="0"/>
              </a:rPr>
              <a:t>9. Ensures High Productivity</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Disciplined employees demonstrate better performance, teamwork, and accountability.</a:t>
            </a:r>
          </a:p>
          <a:p>
            <a:pPr lvl="0"/>
            <a:r>
              <a:rPr lang="en-IN" sz="2400" dirty="0">
                <a:latin typeface="Times New Roman" panose="02020603050405020304" pitchFamily="18" charset="0"/>
                <a:cs typeface="Times New Roman" panose="02020603050405020304" pitchFamily="18" charset="0"/>
              </a:rPr>
              <a:t>This directly contributes to higher productivity and industrial growth.</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96642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EDD1E-DAED-E9E0-5D94-30CA0DAC476F}"/>
              </a:ext>
            </a:extLst>
          </p:cNvPr>
          <p:cNvSpPr>
            <a:spLocks noGrp="1"/>
          </p:cNvSpPr>
          <p:nvPr>
            <p:ph type="title"/>
          </p:nvPr>
        </p:nvSpPr>
        <p:spPr>
          <a:xfrm>
            <a:off x="838200" y="117136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Worker’s Discipline Management or Administration</a:t>
            </a:r>
          </a:p>
        </p:txBody>
      </p:sp>
      <p:sp>
        <p:nvSpPr>
          <p:cNvPr id="3" name="Content Placeholder 2">
            <a:extLst>
              <a:ext uri="{FF2B5EF4-FFF2-40B4-BE49-F238E27FC236}">
                <a16:creationId xmlns:a16="http://schemas.microsoft.com/office/drawing/2014/main" id="{07677239-CFB9-F0FE-1058-89ADE7A3F129}"/>
              </a:ext>
            </a:extLst>
          </p:cNvPr>
          <p:cNvSpPr>
            <a:spLocks noGrp="1"/>
          </p:cNvSpPr>
          <p:nvPr>
            <p:ph idx="1"/>
          </p:nvPr>
        </p:nvSpPr>
        <p:spPr>
          <a:xfrm>
            <a:off x="769374" y="2576051"/>
            <a:ext cx="10515600" cy="3539613"/>
          </a:xfrm>
        </p:spPr>
        <p:txBody>
          <a:bodyPr>
            <a:normAutofit/>
          </a:bodyPr>
          <a:lstStyle/>
          <a:p>
            <a:r>
              <a:rPr lang="en-US" sz="2400" dirty="0">
                <a:latin typeface="Times New Roman" panose="02020603050405020304" pitchFamily="18" charset="0"/>
                <a:cs typeface="Times New Roman" panose="02020603050405020304" pitchFamily="18" charset="0"/>
              </a:rPr>
              <a:t>Worker’s Discipline Management (also called Discipline Administration) refers to the systematic process of establishing, maintaining, and enforcing discipline among employees in an organization. It ensures that workers follow rules, policies, procedures, and expected standards of behaviour to maintain industrial peace and organizational effectiveness.</a:t>
            </a:r>
          </a:p>
          <a:p>
            <a:r>
              <a:rPr lang="en-US" sz="2400" dirty="0">
                <a:latin typeface="Times New Roman" panose="02020603050405020304" pitchFamily="18" charset="0"/>
                <a:cs typeface="Times New Roman" panose="02020603050405020304" pitchFamily="18" charset="0"/>
              </a:rPr>
              <a:t>It involves both:</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Preventive measures — to avoid misconduct</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Corrective measures — to deal with violations in a fair manner</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70867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04142-DBCA-9441-10E2-FD6E2634AF48}"/>
              </a:ext>
            </a:extLst>
          </p:cNvPr>
          <p:cNvSpPr>
            <a:spLocks noGrp="1"/>
          </p:cNvSpPr>
          <p:nvPr>
            <p:ph type="title"/>
          </p:nvPr>
        </p:nvSpPr>
        <p:spPr>
          <a:xfrm>
            <a:off x="838200" y="88623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Objectives of Worker’s Discipline Management</a:t>
            </a:r>
          </a:p>
        </p:txBody>
      </p:sp>
      <p:sp>
        <p:nvSpPr>
          <p:cNvPr id="3" name="Content Placeholder 2">
            <a:extLst>
              <a:ext uri="{FF2B5EF4-FFF2-40B4-BE49-F238E27FC236}">
                <a16:creationId xmlns:a16="http://schemas.microsoft.com/office/drawing/2014/main" id="{AABAC35B-8857-C65C-BB20-4D84B401D50B}"/>
              </a:ext>
            </a:extLst>
          </p:cNvPr>
          <p:cNvSpPr>
            <a:spLocks noGrp="1"/>
          </p:cNvSpPr>
          <p:nvPr>
            <p:ph idx="1"/>
          </p:nvPr>
        </p:nvSpPr>
        <p:spPr>
          <a:xfrm>
            <a:off x="838200" y="2133599"/>
            <a:ext cx="10515600" cy="4043363"/>
          </a:xfrm>
        </p:spPr>
        <p:txBody>
          <a:bodyPr>
            <a:normAutofit/>
          </a:bodyPr>
          <a:lstStyle/>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maintain order, peace, and harmony at the workplace</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promote responsible, cooperative, and productive behaviour</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avoid misconduct, absenteeism, negligence, and conflict</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improve work efficiency, safety, and productivity</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protect the rights of employees and employer</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support industrial growth and healthy employer-employee relations</a:t>
            </a:r>
          </a:p>
          <a:p>
            <a:pPr marL="0" indent="0">
              <a:buNone/>
            </a:pP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46770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7B00A-F742-4626-0B41-584ECF6E7221}"/>
              </a:ext>
            </a:extLst>
          </p:cNvPr>
          <p:cNvSpPr>
            <a:spLocks noGrp="1"/>
          </p:cNvSpPr>
          <p:nvPr>
            <p:ph type="title"/>
          </p:nvPr>
        </p:nvSpPr>
        <p:spPr>
          <a:xfrm>
            <a:off x="838200" y="107350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Approaches of Worker’s Discipline Management</a:t>
            </a:r>
          </a:p>
        </p:txBody>
      </p:sp>
      <p:sp>
        <p:nvSpPr>
          <p:cNvPr id="3" name="Content Placeholder 2">
            <a:extLst>
              <a:ext uri="{FF2B5EF4-FFF2-40B4-BE49-F238E27FC236}">
                <a16:creationId xmlns:a16="http://schemas.microsoft.com/office/drawing/2014/main" id="{2FB4A0DF-2828-C66D-B3EA-6E61D967EA64}"/>
              </a:ext>
            </a:extLst>
          </p:cNvPr>
          <p:cNvSpPr>
            <a:spLocks noGrp="1"/>
          </p:cNvSpPr>
          <p:nvPr>
            <p:ph idx="1"/>
          </p:nvPr>
        </p:nvSpPr>
        <p:spPr>
          <a:xfrm>
            <a:off x="838200" y="2399071"/>
            <a:ext cx="10515600" cy="3777892"/>
          </a:xfrm>
        </p:spPr>
        <p:txBody>
          <a:bodyPr/>
          <a:lstStyle/>
          <a:p>
            <a:pPr marL="0" indent="0">
              <a:buNone/>
            </a:pPr>
            <a:endParaRPr lang="en-IN" dirty="0"/>
          </a:p>
          <a:p>
            <a:pPr marL="0" indent="0">
              <a:buNone/>
            </a:pPr>
            <a:endParaRPr lang="en-IN" dirty="0"/>
          </a:p>
          <a:p>
            <a:pPr marL="0" indent="0">
              <a:buNone/>
            </a:pPr>
            <a:endParaRPr lang="en-IN" dirty="0"/>
          </a:p>
          <a:p>
            <a:pPr marL="0" indent="0">
              <a:buNone/>
            </a:pPr>
            <a:endParaRPr lang="en-IN" dirty="0"/>
          </a:p>
          <a:p>
            <a:pPr marL="0" indent="0">
              <a:buNone/>
            </a:pPr>
            <a:endParaRPr lang="en-IN" dirty="0"/>
          </a:p>
          <a:p>
            <a:pPr marL="0" indent="0">
              <a:buNone/>
            </a:pPr>
            <a:r>
              <a:rPr lang="en-IN" dirty="0"/>
              <a:t>                                               </a:t>
            </a:r>
          </a:p>
        </p:txBody>
      </p:sp>
      <p:sp>
        <p:nvSpPr>
          <p:cNvPr id="4" name="Oval 3">
            <a:extLst>
              <a:ext uri="{FF2B5EF4-FFF2-40B4-BE49-F238E27FC236}">
                <a16:creationId xmlns:a16="http://schemas.microsoft.com/office/drawing/2014/main" id="{153E9F38-7104-7620-4573-E6BA0FBE8FDF}"/>
              </a:ext>
            </a:extLst>
          </p:cNvPr>
          <p:cNvSpPr/>
          <p:nvPr/>
        </p:nvSpPr>
        <p:spPr>
          <a:xfrm>
            <a:off x="4650658" y="2582758"/>
            <a:ext cx="2890684" cy="1091381"/>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b="1" dirty="0">
                <a:ln w="12700">
                  <a:solidFill>
                    <a:schemeClr val="accent3">
                      <a:lumMod val="50000"/>
                    </a:schemeClr>
                  </a:solidFill>
                  <a:prstDash val="solid"/>
                </a:ln>
                <a:solidFill>
                  <a:sysClr val="windowText" lastClr="000000"/>
                </a:solidFill>
                <a:effectLst>
                  <a:innerShdw blurRad="177800">
                    <a:schemeClr val="accent3">
                      <a:lumMod val="50000"/>
                    </a:schemeClr>
                  </a:innerShdw>
                </a:effectLst>
                <a:latin typeface="Times New Roman" panose="02020603050405020304" pitchFamily="18" charset="0"/>
                <a:cs typeface="Times New Roman" panose="02020603050405020304" pitchFamily="18" charset="0"/>
              </a:rPr>
              <a:t>Approaches</a:t>
            </a:r>
            <a:endParaRPr lang="en-IN" b="1" dirty="0">
              <a:ln w="12700">
                <a:solidFill>
                  <a:schemeClr val="accent3">
                    <a:lumMod val="50000"/>
                  </a:schemeClr>
                </a:solidFill>
                <a:prstDash val="solid"/>
              </a:ln>
              <a:solidFill>
                <a:sysClr val="windowText" lastClr="000000"/>
              </a:solidFill>
              <a:effectLst>
                <a:innerShdw blurRad="177800">
                  <a:schemeClr val="accent3">
                    <a:lumMod val="50000"/>
                  </a:schemeClr>
                </a:innerShdw>
              </a:effectLst>
            </a:endParaRPr>
          </a:p>
        </p:txBody>
      </p:sp>
      <p:sp>
        <p:nvSpPr>
          <p:cNvPr id="5" name="Oval 4">
            <a:extLst>
              <a:ext uri="{FF2B5EF4-FFF2-40B4-BE49-F238E27FC236}">
                <a16:creationId xmlns:a16="http://schemas.microsoft.com/office/drawing/2014/main" id="{ADD10FBC-E0F6-3ED2-4706-51E18025DC6A}"/>
              </a:ext>
            </a:extLst>
          </p:cNvPr>
          <p:cNvSpPr/>
          <p:nvPr/>
        </p:nvSpPr>
        <p:spPr>
          <a:xfrm>
            <a:off x="1337187" y="4454013"/>
            <a:ext cx="2428568" cy="132556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b="1" dirty="0">
                <a:latin typeface="Times New Roman" panose="02020603050405020304" pitchFamily="18" charset="0"/>
                <a:cs typeface="Times New Roman" panose="02020603050405020304" pitchFamily="18" charset="0"/>
              </a:rPr>
              <a:t>Red Hot Stove Rule </a:t>
            </a:r>
            <a:endParaRPr lang="en-IN" sz="2000" dirty="0">
              <a:latin typeface="Times New Roman" panose="02020603050405020304" pitchFamily="18" charset="0"/>
              <a:cs typeface="Times New Roman" panose="02020603050405020304" pitchFamily="18" charset="0"/>
            </a:endParaRPr>
          </a:p>
        </p:txBody>
      </p:sp>
      <p:sp>
        <p:nvSpPr>
          <p:cNvPr id="7" name="Oval 6">
            <a:extLst>
              <a:ext uri="{FF2B5EF4-FFF2-40B4-BE49-F238E27FC236}">
                <a16:creationId xmlns:a16="http://schemas.microsoft.com/office/drawing/2014/main" id="{23EE58E9-3188-B700-B8F7-527E7793AF7D}"/>
              </a:ext>
            </a:extLst>
          </p:cNvPr>
          <p:cNvSpPr/>
          <p:nvPr/>
        </p:nvSpPr>
        <p:spPr>
          <a:xfrm>
            <a:off x="4881716" y="4454012"/>
            <a:ext cx="2428568" cy="132556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b="1" dirty="0">
                <a:latin typeface="Times New Roman" panose="02020603050405020304" pitchFamily="18" charset="0"/>
                <a:cs typeface="Times New Roman" panose="02020603050405020304" pitchFamily="18" charset="0"/>
              </a:rPr>
              <a:t>Progressive Disciplinary Action </a:t>
            </a:r>
            <a:endParaRPr lang="en-IN" sz="2000" dirty="0">
              <a:latin typeface="Times New Roman" panose="02020603050405020304" pitchFamily="18" charset="0"/>
              <a:cs typeface="Times New Roman" panose="02020603050405020304" pitchFamily="18" charset="0"/>
            </a:endParaRPr>
          </a:p>
        </p:txBody>
      </p:sp>
      <p:sp>
        <p:nvSpPr>
          <p:cNvPr id="8" name="Oval 7">
            <a:extLst>
              <a:ext uri="{FF2B5EF4-FFF2-40B4-BE49-F238E27FC236}">
                <a16:creationId xmlns:a16="http://schemas.microsoft.com/office/drawing/2014/main" id="{6043A650-F583-CCD6-1B55-5B986F6E59F0}"/>
              </a:ext>
            </a:extLst>
          </p:cNvPr>
          <p:cNvSpPr/>
          <p:nvPr/>
        </p:nvSpPr>
        <p:spPr>
          <a:xfrm>
            <a:off x="8426245" y="4454012"/>
            <a:ext cx="2428568" cy="132556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IN" sz="2000" b="1" dirty="0">
                <a:latin typeface="Times New Roman" panose="02020603050405020304" pitchFamily="18" charset="0"/>
                <a:cs typeface="Times New Roman" panose="02020603050405020304" pitchFamily="18" charset="0"/>
              </a:rPr>
              <a:t>Disciplinary Action Without Punishment </a:t>
            </a:r>
            <a:endParaRPr lang="en-IN" sz="2000" dirty="0">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6C71174C-3249-9ACB-C3EA-8043025A96A7}"/>
              </a:ext>
            </a:extLst>
          </p:cNvPr>
          <p:cNvCxnSpPr/>
          <p:nvPr/>
        </p:nvCxnSpPr>
        <p:spPr>
          <a:xfrm flipH="1">
            <a:off x="3018503" y="3559277"/>
            <a:ext cx="1976284" cy="89473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8" name="Straight Arrow Connector 17">
            <a:extLst>
              <a:ext uri="{FF2B5EF4-FFF2-40B4-BE49-F238E27FC236}">
                <a16:creationId xmlns:a16="http://schemas.microsoft.com/office/drawing/2014/main" id="{6E85E4DA-9C44-5AE2-A64A-156D1D76B0A8}"/>
              </a:ext>
            </a:extLst>
          </p:cNvPr>
          <p:cNvCxnSpPr>
            <a:stCxn id="4" idx="4"/>
          </p:cNvCxnSpPr>
          <p:nvPr/>
        </p:nvCxnSpPr>
        <p:spPr>
          <a:xfrm>
            <a:off x="6096000" y="3674139"/>
            <a:ext cx="0" cy="76691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22" name="Straight Arrow Connector 21">
            <a:extLst>
              <a:ext uri="{FF2B5EF4-FFF2-40B4-BE49-F238E27FC236}">
                <a16:creationId xmlns:a16="http://schemas.microsoft.com/office/drawing/2014/main" id="{9F6ED7B7-B653-1732-7F21-5504E6A843C1}"/>
              </a:ext>
            </a:extLst>
          </p:cNvPr>
          <p:cNvCxnSpPr>
            <a:endCxn id="8" idx="1"/>
          </p:cNvCxnSpPr>
          <p:nvPr/>
        </p:nvCxnSpPr>
        <p:spPr>
          <a:xfrm>
            <a:off x="7310284" y="3429000"/>
            <a:ext cx="1471617" cy="1219136"/>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1198918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EBD9F-1F13-6B39-5890-BF007F8B85E2}"/>
              </a:ext>
            </a:extLst>
          </p:cNvPr>
          <p:cNvSpPr>
            <a:spLocks noGrp="1"/>
          </p:cNvSpPr>
          <p:nvPr>
            <p:ph type="title"/>
          </p:nvPr>
        </p:nvSpPr>
        <p:spPr>
          <a:xfrm>
            <a:off x="838200" y="1250027"/>
            <a:ext cx="10515600" cy="1325563"/>
          </a:xfrm>
        </p:spPr>
        <p:txBody>
          <a:bodyPr/>
          <a:lstStyle/>
          <a:p>
            <a:r>
              <a:rPr lang="en-IN" b="1" dirty="0">
                <a:latin typeface="Times New Roman" panose="02020603050405020304" pitchFamily="18" charset="0"/>
                <a:cs typeface="Times New Roman" panose="02020603050405020304" pitchFamily="18" charset="0"/>
              </a:rPr>
              <a:t>1. Red Hot Stove Rule </a:t>
            </a:r>
            <a:br>
              <a:rPr lang="en-IN" b="1"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12B8FEE-A6ED-4D35-FB02-74ABDED868F5}"/>
              </a:ext>
            </a:extLst>
          </p:cNvPr>
          <p:cNvSpPr>
            <a:spLocks noGrp="1"/>
          </p:cNvSpPr>
          <p:nvPr>
            <p:ph idx="1"/>
          </p:nvPr>
        </p:nvSpPr>
        <p:spPr>
          <a:xfrm>
            <a:off x="838200" y="2074607"/>
            <a:ext cx="10515600" cy="4395020"/>
          </a:xfrm>
        </p:spPr>
        <p:txBody>
          <a:bodyPr>
            <a:normAutofit/>
          </a:bodyPr>
          <a:lstStyle/>
          <a:p>
            <a:r>
              <a:rPr lang="en-IN" sz="2400" dirty="0">
                <a:latin typeface="Times New Roman" panose="02020603050405020304" pitchFamily="18" charset="0"/>
                <a:cs typeface="Times New Roman" panose="02020603050405020304" pitchFamily="18" charset="0"/>
              </a:rPr>
              <a:t>The Red Hot Stove Rule, given by Douglas McGregor, compares disciplinary action to the consequences of touching a hot stove.</a:t>
            </a:r>
          </a:p>
          <a:p>
            <a:pPr marL="0" indent="0">
              <a:buNone/>
            </a:pPr>
            <a:r>
              <a:rPr lang="en-IN" sz="2400" b="1" dirty="0">
                <a:latin typeface="Times New Roman" panose="02020603050405020304" pitchFamily="18" charset="0"/>
                <a:cs typeface="Times New Roman" panose="02020603050405020304" pitchFamily="18" charset="0"/>
              </a:rPr>
              <a:t>Why this comparison?</a:t>
            </a:r>
          </a:p>
          <a:p>
            <a:r>
              <a:rPr lang="en-IN" sz="2400" dirty="0">
                <a:latin typeface="Times New Roman" panose="02020603050405020304" pitchFamily="18" charset="0"/>
                <a:cs typeface="Times New Roman" panose="02020603050405020304" pitchFamily="18" charset="0"/>
              </a:rPr>
              <a:t>When you touch a hot stove:</a:t>
            </a:r>
          </a:p>
          <a:p>
            <a:pPr lvl="0"/>
            <a:r>
              <a:rPr lang="en-IN" sz="2400" dirty="0">
                <a:latin typeface="Times New Roman" panose="02020603050405020304" pitchFamily="18" charset="0"/>
                <a:cs typeface="Times New Roman" panose="02020603050405020304" pitchFamily="18" charset="0"/>
              </a:rPr>
              <a:t>You get burned immediately → Action is quick</a:t>
            </a:r>
          </a:p>
          <a:p>
            <a:pPr lvl="0"/>
            <a:r>
              <a:rPr lang="en-IN" sz="2400" dirty="0">
                <a:latin typeface="Times New Roman" panose="02020603050405020304" pitchFamily="18" charset="0"/>
                <a:cs typeface="Times New Roman" panose="02020603050405020304" pitchFamily="18" charset="0"/>
              </a:rPr>
              <a:t>Anyone who touches it will get burned → No discrimination</a:t>
            </a:r>
          </a:p>
          <a:p>
            <a:pPr lvl="0"/>
            <a:r>
              <a:rPr lang="en-IN" sz="2400" dirty="0">
                <a:latin typeface="Times New Roman" panose="02020603050405020304" pitchFamily="18" charset="0"/>
                <a:cs typeface="Times New Roman" panose="02020603050405020304" pitchFamily="18" charset="0"/>
              </a:rPr>
              <a:t>The burn is caused by the act of touching, not because the stove dislikes you → No personal anger</a:t>
            </a:r>
          </a:p>
          <a:p>
            <a:pPr lvl="0"/>
            <a:r>
              <a:rPr lang="en-IN" sz="2400" dirty="0">
                <a:latin typeface="Times New Roman" panose="02020603050405020304" pitchFamily="18" charset="0"/>
                <a:cs typeface="Times New Roman" panose="02020603050405020304" pitchFamily="18" charset="0"/>
              </a:rPr>
              <a:t>Everyone knows beforehand that the stove is hot → Pre-warning exists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29437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40AC2-38C1-9934-38AD-92DF349E560F}"/>
              </a:ext>
            </a:extLst>
          </p:cNvPr>
          <p:cNvSpPr>
            <a:spLocks noGrp="1"/>
          </p:cNvSpPr>
          <p:nvPr>
            <p:ph idx="1"/>
          </p:nvPr>
        </p:nvSpPr>
        <p:spPr>
          <a:xfrm>
            <a:off x="838200" y="1278194"/>
            <a:ext cx="10515600" cy="5378245"/>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Principles Derived for Industrial Discipline</a:t>
            </a:r>
            <a:endParaRPr lang="en-IN" sz="2400" dirty="0">
              <a:latin typeface="Times New Roman" panose="02020603050405020304" pitchFamily="18" charset="0"/>
              <a:cs typeface="Times New Roman" panose="02020603050405020304" pitchFamily="18" charset="0"/>
            </a:endParaRPr>
          </a:p>
          <a:p>
            <a:pPr lvl="0"/>
            <a:r>
              <a:rPr lang="en-IN" sz="2400" b="1" dirty="0">
                <a:latin typeface="Times New Roman" panose="02020603050405020304" pitchFamily="18" charset="0"/>
                <a:cs typeface="Times New Roman" panose="02020603050405020304" pitchFamily="18" charset="0"/>
              </a:rPr>
              <a:t>Immediate Action - </a:t>
            </a:r>
            <a:r>
              <a:rPr lang="en-IN" sz="2400" dirty="0">
                <a:latin typeface="Times New Roman" panose="02020603050405020304" pitchFamily="18" charset="0"/>
                <a:cs typeface="Times New Roman" panose="02020603050405020304" pitchFamily="18" charset="0"/>
              </a:rPr>
              <a:t>Delay in punishment weakens its impact. Prompt action controls misconduct effectively.</a:t>
            </a:r>
          </a:p>
          <a:p>
            <a:pPr lvl="0"/>
            <a:r>
              <a:rPr lang="en-IN" sz="2400" b="1" dirty="0">
                <a:latin typeface="Times New Roman" panose="02020603050405020304" pitchFamily="18" charset="0"/>
                <a:cs typeface="Times New Roman" panose="02020603050405020304" pitchFamily="18" charset="0"/>
              </a:rPr>
              <a:t>Consistency - </a:t>
            </a:r>
            <a:r>
              <a:rPr lang="en-IN" sz="2400" dirty="0">
                <a:latin typeface="Times New Roman" panose="02020603050405020304" pitchFamily="18" charset="0"/>
                <a:cs typeface="Times New Roman" panose="02020603050405020304" pitchFamily="18" charset="0"/>
              </a:rPr>
              <a:t>Same violation → same punishment for all. No special treatment to any employee.</a:t>
            </a:r>
          </a:p>
          <a:p>
            <a:pPr lvl="0"/>
            <a:r>
              <a:rPr lang="en-IN" sz="2400" b="1" dirty="0">
                <a:latin typeface="Times New Roman" panose="02020603050405020304" pitchFamily="18" charset="0"/>
                <a:cs typeface="Times New Roman" panose="02020603050405020304" pitchFamily="18" charset="0"/>
              </a:rPr>
              <a:t>Impersonality - </a:t>
            </a:r>
            <a:r>
              <a:rPr lang="en-IN" sz="2400" dirty="0">
                <a:latin typeface="Times New Roman" panose="02020603050405020304" pitchFamily="18" charset="0"/>
                <a:cs typeface="Times New Roman" panose="02020603050405020304" pitchFamily="18" charset="0"/>
              </a:rPr>
              <a:t>Punishment is based on misconduct, not personality. No emotional reaction by supervisors.</a:t>
            </a:r>
          </a:p>
          <a:p>
            <a:pPr lvl="0"/>
            <a:r>
              <a:rPr lang="en-IN" sz="2400" b="1" dirty="0">
                <a:latin typeface="Times New Roman" panose="02020603050405020304" pitchFamily="18" charset="0"/>
                <a:cs typeface="Times New Roman" panose="02020603050405020304" pitchFamily="18" charset="0"/>
              </a:rPr>
              <a:t>Prior Warning / Awareness - </a:t>
            </a:r>
            <a:r>
              <a:rPr lang="en-IN" sz="2400" dirty="0">
                <a:latin typeface="Times New Roman" panose="02020603050405020304" pitchFamily="18" charset="0"/>
                <a:cs typeface="Times New Roman" panose="02020603050405020304" pitchFamily="18" charset="0"/>
              </a:rPr>
              <a:t>Rules and consequences must be clearly communicated in advance.</a:t>
            </a:r>
          </a:p>
          <a:p>
            <a:r>
              <a:rPr lang="en-IN" sz="2400" b="1" dirty="0">
                <a:latin typeface="Times New Roman" panose="02020603050405020304" pitchFamily="18" charset="0"/>
                <a:cs typeface="Times New Roman" panose="02020603050405020304" pitchFamily="18" charset="0"/>
              </a:rPr>
              <a:t>Outcome - </a:t>
            </a:r>
            <a:r>
              <a:rPr lang="en-IN" sz="2400" dirty="0">
                <a:latin typeface="Times New Roman" panose="02020603050405020304" pitchFamily="18" charset="0"/>
                <a:cs typeface="Times New Roman" panose="02020603050405020304" pitchFamily="18" charset="0"/>
              </a:rPr>
              <a:t>This rule ensures that punishment is:</a:t>
            </a:r>
          </a:p>
          <a:p>
            <a:pPr marL="0" lvl="0" indent="0">
              <a:buNone/>
            </a:pPr>
            <a:r>
              <a:rPr lang="en-IN" sz="2400" dirty="0">
                <a:latin typeface="Times New Roman" panose="02020603050405020304" pitchFamily="18" charset="0"/>
                <a:cs typeface="Times New Roman" panose="02020603050405020304" pitchFamily="18" charset="0"/>
              </a:rPr>
              <a:t>Fair</a:t>
            </a:r>
          </a:p>
          <a:p>
            <a:pPr marL="0" lvl="0" indent="0">
              <a:buNone/>
            </a:pPr>
            <a:r>
              <a:rPr lang="en-IN" sz="2400" dirty="0">
                <a:latin typeface="Times New Roman" panose="02020603050405020304" pitchFamily="18" charset="0"/>
                <a:cs typeface="Times New Roman" panose="02020603050405020304" pitchFamily="18" charset="0"/>
              </a:rPr>
              <a:t>Predictable</a:t>
            </a:r>
          </a:p>
          <a:p>
            <a:pPr marL="0" indent="0">
              <a:buNone/>
            </a:pPr>
            <a:r>
              <a:rPr lang="en-IN" sz="2400" dirty="0">
                <a:latin typeface="Times New Roman" panose="02020603050405020304" pitchFamily="18" charset="0"/>
                <a:cs typeface="Times New Roman" panose="02020603050405020304" pitchFamily="18" charset="0"/>
              </a:rPr>
              <a:t>Objective &amp; Constructive (not emotional)</a:t>
            </a:r>
          </a:p>
          <a:p>
            <a:pPr lvl="0"/>
            <a:endParaRPr lang="en-IN" sz="2400" dirty="0">
              <a:latin typeface="Times New Roman" panose="02020603050405020304" pitchFamily="18" charset="0"/>
              <a:cs typeface="Times New Roman" panose="02020603050405020304" pitchFamily="18" charset="0"/>
            </a:endParaRPr>
          </a:p>
          <a:p>
            <a:pPr marL="0" indent="0">
              <a:buNone/>
            </a:pPr>
            <a:br>
              <a:rPr lang="en-IN" sz="2400" dirty="0">
                <a:latin typeface="Times New Roman" panose="02020603050405020304" pitchFamily="18" charset="0"/>
                <a:cs typeface="Times New Roman" panose="02020603050405020304" pitchFamily="18" charset="0"/>
              </a:rPr>
            </a:br>
            <a:endParaRPr lang="en-IN" sz="2400" dirty="0">
              <a:latin typeface="Times New Roman" panose="02020603050405020304" pitchFamily="18" charset="0"/>
              <a:cs typeface="Times New Roman" panose="02020603050405020304" pitchFamily="18" charset="0"/>
            </a:endParaRPr>
          </a:p>
          <a:p>
            <a:pPr lvl="0"/>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12213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1183D-DCFC-895C-01BD-BCE331ED40D1}"/>
              </a:ext>
            </a:extLst>
          </p:cNvPr>
          <p:cNvSpPr>
            <a:spLocks noGrp="1"/>
          </p:cNvSpPr>
          <p:nvPr>
            <p:ph type="title"/>
          </p:nvPr>
        </p:nvSpPr>
        <p:spPr>
          <a:xfrm>
            <a:off x="838200" y="876403"/>
            <a:ext cx="10515600" cy="1325563"/>
          </a:xfrm>
        </p:spPr>
        <p:txBody>
          <a:bodyPr/>
          <a:lstStyle/>
          <a:p>
            <a:r>
              <a:rPr lang="en-IN" b="1" dirty="0">
                <a:latin typeface="Times New Roman" panose="02020603050405020304" pitchFamily="18" charset="0"/>
                <a:cs typeface="Times New Roman" panose="02020603050405020304" pitchFamily="18" charset="0"/>
              </a:rPr>
              <a:t>2. Progressive Disciplinary Action</a:t>
            </a:r>
          </a:p>
        </p:txBody>
      </p:sp>
      <p:sp>
        <p:nvSpPr>
          <p:cNvPr id="3" name="Content Placeholder 2">
            <a:extLst>
              <a:ext uri="{FF2B5EF4-FFF2-40B4-BE49-F238E27FC236}">
                <a16:creationId xmlns:a16="http://schemas.microsoft.com/office/drawing/2014/main" id="{32B77CBC-D2AC-DE9C-3D47-E006E4F71BE0}"/>
              </a:ext>
            </a:extLst>
          </p:cNvPr>
          <p:cNvSpPr>
            <a:spLocks noGrp="1"/>
          </p:cNvSpPr>
          <p:nvPr>
            <p:ph idx="1"/>
          </p:nvPr>
        </p:nvSpPr>
        <p:spPr>
          <a:xfrm>
            <a:off x="838200" y="2035277"/>
            <a:ext cx="10515600" cy="4141686"/>
          </a:xfrm>
        </p:spPr>
        <p:txBody>
          <a:bodyPr>
            <a:normAutofit/>
          </a:bodyPr>
          <a:lstStyle/>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Progressive discipline is a system where penalties become more serious if the employee continues to violate rules.</a:t>
            </a:r>
          </a:p>
          <a:p>
            <a:pPr>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Rationale - Not all misconduct deserves immediate severe action. Employees must be given chances to correct their behavior.</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Where it is most useful?</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Repeated lateness</a:t>
            </a:r>
          </a:p>
          <a:p>
            <a:pPr lvl="0"/>
            <a:r>
              <a:rPr lang="en-IN" sz="2400" dirty="0">
                <a:latin typeface="Times New Roman" panose="02020603050405020304" pitchFamily="18" charset="0"/>
                <a:cs typeface="Times New Roman" panose="02020603050405020304" pitchFamily="18" charset="0"/>
              </a:rPr>
              <a:t>Frequent absenteeism</a:t>
            </a:r>
          </a:p>
          <a:p>
            <a:pPr lvl="0"/>
            <a:r>
              <a:rPr lang="en-IN" sz="2400" dirty="0">
                <a:latin typeface="Times New Roman" panose="02020603050405020304" pitchFamily="18" charset="0"/>
                <a:cs typeface="Times New Roman" panose="02020603050405020304" pitchFamily="18" charset="0"/>
              </a:rPr>
              <a:t>Poor performance</a:t>
            </a:r>
          </a:p>
          <a:p>
            <a:pPr lvl="0"/>
            <a:r>
              <a:rPr lang="en-IN" sz="2400" dirty="0">
                <a:latin typeface="Times New Roman" panose="02020603050405020304" pitchFamily="18" charset="0"/>
                <a:cs typeface="Times New Roman" panose="02020603050405020304" pitchFamily="18" charset="0"/>
              </a:rPr>
              <a:t>Minor misconducts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3512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D385A3-C147-B966-1A7C-20B800399E96}"/>
              </a:ext>
            </a:extLst>
          </p:cNvPr>
          <p:cNvSpPr>
            <a:spLocks noGrp="1"/>
          </p:cNvSpPr>
          <p:nvPr>
            <p:ph idx="1"/>
          </p:nvPr>
        </p:nvSpPr>
        <p:spPr>
          <a:xfrm>
            <a:off x="838200" y="1366684"/>
            <a:ext cx="10515600" cy="5191432"/>
          </a:xfrm>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Step-by-Step Sequence</a:t>
            </a:r>
            <a:endParaRPr lang="en-IN" dirty="0">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Verbal Warning - </a:t>
            </a:r>
            <a:r>
              <a:rPr lang="en-IN" dirty="0">
                <a:latin typeface="Times New Roman" panose="02020603050405020304" pitchFamily="18" charset="0"/>
                <a:cs typeface="Times New Roman" panose="02020603050405020304" pitchFamily="18" charset="0"/>
              </a:rPr>
              <a:t>Informal discussion; problem is highlighted.</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Written Warning - </a:t>
            </a:r>
            <a:r>
              <a:rPr lang="en-IN" dirty="0">
                <a:latin typeface="Times New Roman" panose="02020603050405020304" pitchFamily="18" charset="0"/>
                <a:cs typeface="Times New Roman" panose="02020603050405020304" pitchFamily="18" charset="0"/>
              </a:rPr>
              <a:t>Official documentation; employee signs acknowledgement.</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Temporary Suspension - </a:t>
            </a:r>
            <a:r>
              <a:rPr lang="en-IN" dirty="0">
                <a:latin typeface="Times New Roman" panose="02020603050405020304" pitchFamily="18" charset="0"/>
                <a:cs typeface="Times New Roman" panose="02020603050405020304" pitchFamily="18" charset="0"/>
              </a:rPr>
              <a:t>Employee is removed from work without pay for a short period.</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Demotion or Withholding Increment - </a:t>
            </a:r>
            <a:r>
              <a:rPr lang="en-IN" dirty="0">
                <a:latin typeface="Times New Roman" panose="02020603050405020304" pitchFamily="18" charset="0"/>
                <a:cs typeface="Times New Roman" panose="02020603050405020304" pitchFamily="18" charset="0"/>
              </a:rPr>
              <a:t>Serious action for repeated misconduct.</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Dismissal / Termination - </a:t>
            </a:r>
            <a:r>
              <a:rPr lang="en-IN" dirty="0">
                <a:latin typeface="Times New Roman" panose="02020603050405020304" pitchFamily="18" charset="0"/>
                <a:cs typeface="Times New Roman" panose="02020603050405020304" pitchFamily="18" charset="0"/>
              </a:rPr>
              <a:t>Last and final step — only after all opportunities fail.</a:t>
            </a:r>
          </a:p>
          <a:p>
            <a:pPr marL="0" indent="0">
              <a:buNone/>
            </a:pPr>
            <a:r>
              <a:rPr lang="en-IN" b="1" dirty="0">
                <a:latin typeface="Times New Roman" panose="02020603050405020304" pitchFamily="18" charset="0"/>
                <a:cs typeface="Times New Roman" panose="02020603050405020304" pitchFamily="18" charset="0"/>
              </a:rPr>
              <a:t>Strengths of Progressive Discipline</a:t>
            </a:r>
            <a:endParaRPr lang="en-IN" dirty="0">
              <a:latin typeface="Times New Roman" panose="02020603050405020304" pitchFamily="18" charset="0"/>
              <a:cs typeface="Times New Roman" panose="02020603050405020304" pitchFamily="18" charset="0"/>
            </a:endParaRPr>
          </a:p>
          <a:p>
            <a:pPr lvl="0"/>
            <a:r>
              <a:rPr lang="en-IN" dirty="0">
                <a:latin typeface="Times New Roman" panose="02020603050405020304" pitchFamily="18" charset="0"/>
                <a:cs typeface="Times New Roman" panose="02020603050405020304" pitchFamily="18" charset="0"/>
              </a:rPr>
              <a:t>Provides fair opportunity for correction</a:t>
            </a:r>
          </a:p>
          <a:p>
            <a:pPr lvl="0"/>
            <a:r>
              <a:rPr lang="en-IN" dirty="0">
                <a:latin typeface="Times New Roman" panose="02020603050405020304" pitchFamily="18" charset="0"/>
                <a:cs typeface="Times New Roman" panose="02020603050405020304" pitchFamily="18" charset="0"/>
              </a:rPr>
              <a:t>Helps maintain proper documentation for legal protection</a:t>
            </a:r>
          </a:p>
          <a:p>
            <a:pPr lvl="0"/>
            <a:r>
              <a:rPr lang="en-IN" dirty="0">
                <a:latin typeface="Times New Roman" panose="02020603050405020304" pitchFamily="18" charset="0"/>
                <a:cs typeface="Times New Roman" panose="02020603050405020304" pitchFamily="18" charset="0"/>
              </a:rPr>
              <a:t>Prevents sudden or extreme punishment</a:t>
            </a:r>
          </a:p>
          <a:p>
            <a:pPr lvl="0"/>
            <a:r>
              <a:rPr lang="en-IN" dirty="0">
                <a:latin typeface="Times New Roman" panose="02020603050405020304" pitchFamily="18" charset="0"/>
                <a:cs typeface="Times New Roman" panose="02020603050405020304" pitchFamily="18" charset="0"/>
              </a:rPr>
              <a:t>Improves employer–employee relations</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47408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FBFBF-1A06-83C4-DD8F-3C51508FB393}"/>
              </a:ext>
            </a:extLst>
          </p:cNvPr>
          <p:cNvSpPr>
            <a:spLocks noGrp="1"/>
          </p:cNvSpPr>
          <p:nvPr>
            <p:ph type="title"/>
          </p:nvPr>
        </p:nvSpPr>
        <p:spPr>
          <a:xfrm>
            <a:off x="838200" y="827241"/>
            <a:ext cx="10515600" cy="1325563"/>
          </a:xfrm>
        </p:spPr>
        <p:txBody>
          <a:bodyPr/>
          <a:lstStyle/>
          <a:p>
            <a:r>
              <a:rPr lang="en-IN" b="1" dirty="0">
                <a:latin typeface="Times New Roman" panose="02020603050405020304" pitchFamily="18" charset="0"/>
                <a:cs typeface="Times New Roman" panose="02020603050405020304" pitchFamily="18" charset="0"/>
              </a:rPr>
              <a:t>3. Disciplinary Action Without Punishment </a:t>
            </a: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5727FF2-57A8-6175-6781-C29FA19C37AC}"/>
              </a:ext>
            </a:extLst>
          </p:cNvPr>
          <p:cNvSpPr>
            <a:spLocks noGrp="1"/>
          </p:cNvSpPr>
          <p:nvPr>
            <p:ph idx="1"/>
          </p:nvPr>
        </p:nvSpPr>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Also known as Positive Discipline or Non-Punitive Discipline, this is a modern approach that focuses on support instead of punishment.</a:t>
            </a:r>
          </a:p>
          <a:p>
            <a:pPr marL="0" indent="0">
              <a:buNone/>
            </a:pPr>
            <a:r>
              <a:rPr lang="en-IN" sz="2400" b="1" dirty="0">
                <a:latin typeface="Times New Roman" panose="02020603050405020304" pitchFamily="18" charset="0"/>
                <a:cs typeface="Times New Roman" panose="02020603050405020304" pitchFamily="18" charset="0"/>
              </a:rPr>
              <a:t>Core Philosophy - </a:t>
            </a:r>
            <a:r>
              <a:rPr lang="en-IN" sz="2400" dirty="0">
                <a:latin typeface="Times New Roman" panose="02020603050405020304" pitchFamily="18" charset="0"/>
                <a:cs typeface="Times New Roman" panose="02020603050405020304" pitchFamily="18" charset="0"/>
              </a:rPr>
              <a:t>Punishment creates temporary obedience. But motivation and respect create long-term discipline.</a:t>
            </a:r>
          </a:p>
          <a:p>
            <a:pPr marL="0" indent="0">
              <a:buNone/>
            </a:pPr>
            <a:r>
              <a:rPr lang="en-IN" sz="2400" b="1" dirty="0">
                <a:latin typeface="Times New Roman" panose="02020603050405020304" pitchFamily="18" charset="0"/>
                <a:cs typeface="Times New Roman" panose="02020603050405020304" pitchFamily="18" charset="0"/>
              </a:rPr>
              <a:t>Key Features</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Private and respectful discussion</a:t>
            </a:r>
          </a:p>
          <a:p>
            <a:pPr lvl="0"/>
            <a:r>
              <a:rPr lang="en-IN" sz="2400" dirty="0">
                <a:latin typeface="Times New Roman" panose="02020603050405020304" pitchFamily="18" charset="0"/>
                <a:cs typeface="Times New Roman" panose="02020603050405020304" pitchFamily="18" charset="0"/>
              </a:rPr>
              <a:t>Identify causes of behaviour (personal issues, work stress, unfair treatment, etc.)</a:t>
            </a:r>
          </a:p>
          <a:p>
            <a:pPr lvl="0"/>
            <a:r>
              <a:rPr lang="en-IN" sz="2400" dirty="0">
                <a:latin typeface="Times New Roman" panose="02020603050405020304" pitchFamily="18" charset="0"/>
                <a:cs typeface="Times New Roman" panose="02020603050405020304" pitchFamily="18" charset="0"/>
              </a:rPr>
              <a:t>Employee participates in creating an improvement plan</a:t>
            </a:r>
          </a:p>
          <a:p>
            <a:pPr lvl="0"/>
            <a:r>
              <a:rPr lang="en-IN" sz="2400" dirty="0">
                <a:latin typeface="Times New Roman" panose="02020603050405020304" pitchFamily="18" charset="0"/>
                <a:cs typeface="Times New Roman" panose="02020603050405020304" pitchFamily="18" charset="0"/>
              </a:rPr>
              <a:t>Focus on future performance, not past mistakes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454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332B7-4E6D-AEB1-13F1-B6696677357A}"/>
              </a:ext>
            </a:extLst>
          </p:cNvPr>
          <p:cNvSpPr>
            <a:spLocks noGrp="1"/>
          </p:cNvSpPr>
          <p:nvPr>
            <p:ph type="title"/>
          </p:nvPr>
        </p:nvSpPr>
        <p:spPr>
          <a:xfrm>
            <a:off x="838200" y="88623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Objectives of Collective Bargaining</a:t>
            </a:r>
          </a:p>
        </p:txBody>
      </p:sp>
      <p:sp>
        <p:nvSpPr>
          <p:cNvPr id="3" name="Content Placeholder 2">
            <a:extLst>
              <a:ext uri="{FF2B5EF4-FFF2-40B4-BE49-F238E27FC236}">
                <a16:creationId xmlns:a16="http://schemas.microsoft.com/office/drawing/2014/main" id="{31050870-E084-7AB6-375F-54EA8B9B2B15}"/>
              </a:ext>
            </a:extLst>
          </p:cNvPr>
          <p:cNvSpPr>
            <a:spLocks noGrp="1"/>
          </p:cNvSpPr>
          <p:nvPr>
            <p:ph idx="1"/>
          </p:nvPr>
        </p:nvSpPr>
        <p:spPr>
          <a:xfrm>
            <a:off x="838200" y="2113935"/>
            <a:ext cx="10515600" cy="4063028"/>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1. To Maintain Industrial Peace</a:t>
            </a:r>
          </a:p>
          <a:p>
            <a:pPr lvl="0"/>
            <a:r>
              <a:rPr lang="en-IN" sz="2400" dirty="0">
                <a:latin typeface="Times New Roman" panose="02020603050405020304" pitchFamily="18" charset="0"/>
                <a:cs typeface="Times New Roman" panose="02020603050405020304" pitchFamily="18" charset="0"/>
              </a:rPr>
              <a:t>One of the main aims of collective bargaining is to avoid conflicts like strikes, lockouts, and protests.</a:t>
            </a:r>
          </a:p>
          <a:p>
            <a:pPr lvl="0"/>
            <a:r>
              <a:rPr lang="en-IN" sz="2400" dirty="0">
                <a:latin typeface="Times New Roman" panose="02020603050405020304" pitchFamily="18" charset="0"/>
                <a:cs typeface="Times New Roman" panose="02020603050405020304" pitchFamily="18" charset="0"/>
              </a:rPr>
              <a:t>Through negotiation and mutual understanding, both employers and employees can settle disputes peacefully before they escalate.</a:t>
            </a:r>
          </a:p>
          <a:p>
            <a:pPr lvl="0"/>
            <a:r>
              <a:rPr lang="en-IN" sz="2400" dirty="0">
                <a:latin typeface="Times New Roman" panose="02020603050405020304" pitchFamily="18" charset="0"/>
                <a:cs typeface="Times New Roman" panose="02020603050405020304" pitchFamily="18" charset="0"/>
              </a:rPr>
              <a:t>This helps maintain industrial harmony, smooth operations, and productivity.</a:t>
            </a:r>
          </a:p>
          <a:p>
            <a:pPr marL="0" indent="0">
              <a:buNone/>
            </a:pPr>
            <a:r>
              <a:rPr lang="en-IN" sz="2400" dirty="0">
                <a:latin typeface="Times New Roman" panose="02020603050405020304" pitchFamily="18" charset="0"/>
                <a:cs typeface="Times New Roman" panose="02020603050405020304" pitchFamily="18" charset="0"/>
              </a:rPr>
              <a:t>Example - Regular discussions between management and trade unions help prevent misunderstandings about wage revisions or working hours.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67786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B308C0-0D95-D087-0425-A378B520DB6D}"/>
              </a:ext>
            </a:extLst>
          </p:cNvPr>
          <p:cNvSpPr>
            <a:spLocks noGrp="1"/>
          </p:cNvSpPr>
          <p:nvPr>
            <p:ph idx="1"/>
          </p:nvPr>
        </p:nvSpPr>
        <p:spPr>
          <a:xfrm>
            <a:off x="838200" y="1435510"/>
            <a:ext cx="10515600" cy="4741453"/>
          </a:xfrm>
        </p:spPr>
        <p:txBody>
          <a:bodyPr>
            <a:normAutofit/>
          </a:bodyPr>
          <a:lstStyle/>
          <a:p>
            <a:pPr marL="0" indent="0">
              <a:buNone/>
            </a:pPr>
            <a:r>
              <a:rPr lang="en-IN" sz="2600" b="1" dirty="0">
                <a:latin typeface="Times New Roman" panose="02020603050405020304" pitchFamily="18" charset="0"/>
                <a:cs typeface="Times New Roman" panose="02020603050405020304" pitchFamily="18" charset="0"/>
              </a:rPr>
              <a:t>Typical Process</a:t>
            </a:r>
            <a:endParaRPr lang="en-IN" sz="26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Informal private meeting</a:t>
            </a:r>
          </a:p>
          <a:p>
            <a:pPr lvl="0"/>
            <a:r>
              <a:rPr lang="en-IN" sz="2400" dirty="0">
                <a:latin typeface="Times New Roman" panose="02020603050405020304" pitchFamily="18" charset="0"/>
                <a:cs typeface="Times New Roman" panose="02020603050405020304" pitchFamily="18" charset="0"/>
              </a:rPr>
              <a:t>Explain the problem and standards expected</a:t>
            </a:r>
          </a:p>
          <a:p>
            <a:pPr lvl="0"/>
            <a:r>
              <a:rPr lang="en-IN" sz="2400" dirty="0">
                <a:latin typeface="Times New Roman" panose="02020603050405020304" pitchFamily="18" charset="0"/>
                <a:cs typeface="Times New Roman" panose="02020603050405020304" pitchFamily="18" charset="0"/>
              </a:rPr>
              <a:t>Ask the employee to suggest a corrective plan</a:t>
            </a:r>
          </a:p>
          <a:p>
            <a:pPr lvl="0"/>
            <a:r>
              <a:rPr lang="en-IN" sz="2400" dirty="0">
                <a:latin typeface="Times New Roman" panose="02020603050405020304" pitchFamily="18" charset="0"/>
                <a:cs typeface="Times New Roman" panose="02020603050405020304" pitchFamily="18" charset="0"/>
              </a:rPr>
              <a:t>Agree on improvement goals and deadlines</a:t>
            </a:r>
          </a:p>
          <a:p>
            <a:pPr lvl="0"/>
            <a:r>
              <a:rPr lang="en-IN" sz="2400" dirty="0">
                <a:latin typeface="Times New Roman" panose="02020603050405020304" pitchFamily="18" charset="0"/>
                <a:cs typeface="Times New Roman" panose="02020603050405020304" pitchFamily="18" charset="0"/>
              </a:rPr>
              <a:t>Follow-up evaluation</a:t>
            </a:r>
          </a:p>
          <a:p>
            <a:pPr lvl="0"/>
            <a:r>
              <a:rPr lang="en-IN" sz="2400" dirty="0">
                <a:latin typeface="Times New Roman" panose="02020603050405020304" pitchFamily="18" charset="0"/>
                <a:cs typeface="Times New Roman" panose="02020603050405020304" pitchFamily="18" charset="0"/>
              </a:rPr>
              <a:t>Recognition and praise if improvement is shown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73902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0C8A8DB-BE24-30F0-23CF-E74E6FD299CD}"/>
              </a:ext>
            </a:extLst>
          </p:cNvPr>
          <p:cNvSpPr>
            <a:spLocks noGrp="1"/>
          </p:cNvSpPr>
          <p:nvPr>
            <p:ph idx="1"/>
          </p:nvPr>
        </p:nvSpPr>
        <p:spPr>
          <a:xfrm>
            <a:off x="838200" y="1465006"/>
            <a:ext cx="10515600" cy="4711957"/>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Why this approach is preferred today?</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Reduces workplace stress and conflict</a:t>
            </a:r>
          </a:p>
          <a:p>
            <a:pPr lvl="0"/>
            <a:r>
              <a:rPr lang="en-IN" sz="2400" dirty="0">
                <a:latin typeface="Times New Roman" panose="02020603050405020304" pitchFamily="18" charset="0"/>
                <a:cs typeface="Times New Roman" panose="02020603050405020304" pitchFamily="18" charset="0"/>
              </a:rPr>
              <a:t>Strengthens trust and loyalty</a:t>
            </a:r>
          </a:p>
          <a:p>
            <a:pPr lvl="0"/>
            <a:r>
              <a:rPr lang="en-IN" sz="2400" dirty="0">
                <a:latin typeface="Times New Roman" panose="02020603050405020304" pitchFamily="18" charset="0"/>
                <a:cs typeface="Times New Roman" panose="02020603050405020304" pitchFamily="18" charset="0"/>
              </a:rPr>
              <a:t>Encourages self-discipline</a:t>
            </a:r>
          </a:p>
          <a:p>
            <a:pPr lvl="0"/>
            <a:r>
              <a:rPr lang="en-IN" sz="2400" dirty="0">
                <a:latin typeface="Times New Roman" panose="02020603050405020304" pitchFamily="18" charset="0"/>
                <a:cs typeface="Times New Roman" panose="02020603050405020304" pitchFamily="18" charset="0"/>
              </a:rPr>
              <a:t>Enhances morale and productivity</a:t>
            </a:r>
          </a:p>
          <a:p>
            <a:pPr marL="0" indent="0">
              <a:buNone/>
            </a:pPr>
            <a:r>
              <a:rPr lang="en-IN" sz="2400" b="1" dirty="0">
                <a:latin typeface="Times New Roman" panose="02020603050405020304" pitchFamily="18" charset="0"/>
                <a:cs typeface="Times New Roman" panose="02020603050405020304" pitchFamily="18" charset="0"/>
              </a:rPr>
              <a:t>Suitable for</a:t>
            </a:r>
            <a:endParaRPr lang="en-IN" sz="2400" dirty="0">
              <a:latin typeface="Times New Roman" panose="02020603050405020304" pitchFamily="18" charset="0"/>
              <a:cs typeface="Times New Roman" panose="02020603050405020304" pitchFamily="18" charset="0"/>
            </a:endParaRPr>
          </a:p>
          <a:p>
            <a:pPr lvl="0"/>
            <a:r>
              <a:rPr lang="en-IN" sz="2400" dirty="0">
                <a:latin typeface="Times New Roman" panose="02020603050405020304" pitchFamily="18" charset="0"/>
                <a:cs typeface="Times New Roman" panose="02020603050405020304" pitchFamily="18" charset="0"/>
              </a:rPr>
              <a:t>Innovative and collaborative work environments</a:t>
            </a:r>
          </a:p>
          <a:p>
            <a:pPr lvl="0"/>
            <a:r>
              <a:rPr lang="en-IN" sz="2400" dirty="0">
                <a:latin typeface="Times New Roman" panose="02020603050405020304" pitchFamily="18" charset="0"/>
                <a:cs typeface="Times New Roman" panose="02020603050405020304" pitchFamily="18" charset="0"/>
              </a:rPr>
              <a:t>Skilled employees</a:t>
            </a:r>
          </a:p>
          <a:p>
            <a:pPr lvl="0"/>
            <a:r>
              <a:rPr lang="en-IN" sz="2400" dirty="0">
                <a:latin typeface="Times New Roman" panose="02020603050405020304" pitchFamily="18" charset="0"/>
                <a:cs typeface="Times New Roman" panose="02020603050405020304" pitchFamily="18" charset="0"/>
              </a:rPr>
              <a:t>Organizations that emphasize human relations and culture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1683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6FEAB-F58C-F4BC-6C24-E44D66DDCAC9}"/>
              </a:ext>
            </a:extLst>
          </p:cNvPr>
          <p:cNvSpPr>
            <a:spLocks noGrp="1"/>
          </p:cNvSpPr>
          <p:nvPr>
            <p:ph type="title"/>
          </p:nvPr>
        </p:nvSpPr>
        <p:spPr>
          <a:xfrm>
            <a:off x="838200" y="817409"/>
            <a:ext cx="10515600" cy="1325563"/>
          </a:xfrm>
        </p:spPr>
        <p:txBody>
          <a:bodyPr/>
          <a:lstStyle/>
          <a:p>
            <a:r>
              <a:rPr lang="en-IN" b="1" dirty="0">
                <a:latin typeface="Times New Roman" panose="02020603050405020304" pitchFamily="18" charset="0"/>
                <a:cs typeface="Times New Roman" panose="02020603050405020304" pitchFamily="18" charset="0"/>
              </a:rPr>
              <a:t>Causes of Indiscipline</a:t>
            </a:r>
          </a:p>
        </p:txBody>
      </p:sp>
      <p:sp>
        <p:nvSpPr>
          <p:cNvPr id="3" name="Content Placeholder 2">
            <a:extLst>
              <a:ext uri="{FF2B5EF4-FFF2-40B4-BE49-F238E27FC236}">
                <a16:creationId xmlns:a16="http://schemas.microsoft.com/office/drawing/2014/main" id="{FE0D4DFC-53A9-9021-DF5D-F4452D0E5409}"/>
              </a:ext>
            </a:extLst>
          </p:cNvPr>
          <p:cNvSpPr>
            <a:spLocks noGrp="1"/>
          </p:cNvSpPr>
          <p:nvPr>
            <p:ph idx="1"/>
          </p:nvPr>
        </p:nvSpPr>
        <p:spPr/>
        <p:txBody>
          <a:bodyPr>
            <a:normAutofit fontScale="85000" lnSpcReduction="20000"/>
          </a:bodyPr>
          <a:lstStyle/>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Poor Leadership &amp; Supervision</a:t>
            </a:r>
            <a:r>
              <a:rPr lang="en-IN" dirty="0">
                <a:latin typeface="Times New Roman" panose="02020603050405020304" pitchFamily="18" charset="0"/>
                <a:cs typeface="Times New Roman" panose="02020603050405020304" pitchFamily="18" charset="0"/>
              </a:rPr>
              <a:t> - Lack of guidance, unfair treatment, or favouritism leads to dissatisfaction.</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Unclear Rules &amp; Policies</a:t>
            </a:r>
            <a:r>
              <a:rPr lang="en-IN" dirty="0">
                <a:latin typeface="Times New Roman" panose="02020603050405020304" pitchFamily="18" charset="0"/>
                <a:cs typeface="Times New Roman" panose="02020603050405020304" pitchFamily="18" charset="0"/>
              </a:rPr>
              <a:t> - When rules are not clearly communicated to employees.</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Improper Grievance Handling</a:t>
            </a:r>
            <a:r>
              <a:rPr lang="en-IN" dirty="0">
                <a:latin typeface="Times New Roman" panose="02020603050405020304" pitchFamily="18" charset="0"/>
                <a:cs typeface="Times New Roman" panose="02020603050405020304" pitchFamily="18" charset="0"/>
              </a:rPr>
              <a:t> - When employee complaints are ignored or left unresolved.</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Lack of Motivation / Job Dissatisfaction</a:t>
            </a:r>
            <a:r>
              <a:rPr lang="en-IN" dirty="0">
                <a:latin typeface="Times New Roman" panose="02020603050405020304" pitchFamily="18" charset="0"/>
                <a:cs typeface="Times New Roman" panose="02020603050405020304" pitchFamily="18" charset="0"/>
              </a:rPr>
              <a:t> - Low salary, poor working conditions, no recognition.</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Union Rivalries &amp; External Influence</a:t>
            </a:r>
            <a:r>
              <a:rPr lang="en-IN" dirty="0">
                <a:latin typeface="Times New Roman" panose="02020603050405020304" pitchFamily="18" charset="0"/>
                <a:cs typeface="Times New Roman" panose="02020603050405020304" pitchFamily="18" charset="0"/>
              </a:rPr>
              <a:t> - Trade unions encouraging strikes or resistance.</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Injustice &amp; Discrimination</a:t>
            </a:r>
            <a:r>
              <a:rPr lang="en-IN" dirty="0">
                <a:latin typeface="Times New Roman" panose="02020603050405020304" pitchFamily="18" charset="0"/>
                <a:cs typeface="Times New Roman" panose="02020603050405020304" pitchFamily="18" charset="0"/>
              </a:rPr>
              <a:t> - Partiality in promotions, rewards, punishments.</a:t>
            </a:r>
          </a:p>
          <a:p>
            <a:pPr marL="514350" lvl="0" indent="-514350">
              <a:buFont typeface="+mj-lt"/>
              <a:buAutoNum type="arabicPeriod"/>
            </a:pPr>
            <a:r>
              <a:rPr lang="en-IN" b="1" dirty="0">
                <a:latin typeface="Times New Roman" panose="02020603050405020304" pitchFamily="18" charset="0"/>
                <a:cs typeface="Times New Roman" panose="02020603050405020304" pitchFamily="18" charset="0"/>
              </a:rPr>
              <a:t>Personal Problems</a:t>
            </a:r>
            <a:r>
              <a:rPr lang="en-IN" dirty="0">
                <a:latin typeface="Times New Roman" panose="02020603050405020304" pitchFamily="18" charset="0"/>
                <a:cs typeface="Times New Roman" panose="02020603050405020304" pitchFamily="18" charset="0"/>
              </a:rPr>
              <a:t> - Stress, family issues, addictions affecting behaviour at work</a:t>
            </a:r>
          </a:p>
          <a:p>
            <a:pPr marL="514350" indent="-514350">
              <a:buFont typeface="+mj-lt"/>
              <a:buAutoNum type="arabicPeriod"/>
            </a:pPr>
            <a:endParaRPr lang="en-IN"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35125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85BD6-40BD-9E0A-C115-9D8CAC1DBC64}"/>
              </a:ext>
            </a:extLst>
          </p:cNvPr>
          <p:cNvSpPr>
            <a:spLocks noGrp="1"/>
          </p:cNvSpPr>
          <p:nvPr>
            <p:ph type="title"/>
          </p:nvPr>
        </p:nvSpPr>
        <p:spPr>
          <a:xfrm>
            <a:off x="838200" y="827242"/>
            <a:ext cx="10515600" cy="1325563"/>
          </a:xfrm>
        </p:spPr>
        <p:txBody>
          <a:bodyPr/>
          <a:lstStyle/>
          <a:p>
            <a:r>
              <a:rPr lang="en-IN" b="1" dirty="0">
                <a:latin typeface="Times New Roman" panose="02020603050405020304" pitchFamily="18" charset="0"/>
                <a:cs typeface="Times New Roman" panose="02020603050405020304" pitchFamily="18" charset="0"/>
              </a:rPr>
              <a:t>Disciplinary Action – Service Rules</a:t>
            </a:r>
          </a:p>
        </p:txBody>
      </p:sp>
      <p:sp>
        <p:nvSpPr>
          <p:cNvPr id="3" name="Content Placeholder 2">
            <a:extLst>
              <a:ext uri="{FF2B5EF4-FFF2-40B4-BE49-F238E27FC236}">
                <a16:creationId xmlns:a16="http://schemas.microsoft.com/office/drawing/2014/main" id="{7999A3D4-A736-EEC0-3FE9-6B533F20005B}"/>
              </a:ext>
            </a:extLst>
          </p:cNvPr>
          <p:cNvSpPr>
            <a:spLocks noGrp="1"/>
          </p:cNvSpPr>
          <p:nvPr>
            <p:ph idx="1"/>
          </p:nvPr>
        </p:nvSpPr>
        <p:spPr>
          <a:xfrm>
            <a:off x="838200" y="1825625"/>
            <a:ext cx="10515600" cy="4667250"/>
          </a:xfrm>
        </p:spPr>
        <p:txBody>
          <a:bodyPr>
            <a:normAutofit/>
          </a:bodyPr>
          <a:lstStyle/>
          <a:p>
            <a:r>
              <a:rPr lang="en-US" sz="2400" dirty="0">
                <a:latin typeface="Times New Roman" panose="02020603050405020304" pitchFamily="18" charset="0"/>
                <a:cs typeface="Times New Roman" panose="02020603050405020304" pitchFamily="18" charset="0"/>
              </a:rPr>
              <a:t>Disciplinary action is taken to correct employee behaviour and maintain workplace order, based on Standing Orders / Service Rules of the organisation.</a:t>
            </a:r>
          </a:p>
          <a:p>
            <a:r>
              <a:rPr lang="en-US" sz="2400" b="1" dirty="0">
                <a:latin typeface="Times New Roman" panose="02020603050405020304" pitchFamily="18" charset="0"/>
                <a:cs typeface="Times New Roman" panose="02020603050405020304" pitchFamily="18" charset="0"/>
              </a:rPr>
              <a:t>Objectives of Disciplinary Action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1. Maintain discipline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2. Improve employee performance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3. Ensure fairness and justice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4. Protect organisational interest</a:t>
            </a:r>
          </a:p>
          <a:p>
            <a:r>
              <a:rPr lang="en-US" sz="2400" b="1" dirty="0">
                <a:latin typeface="Times New Roman" panose="02020603050405020304" pitchFamily="18" charset="0"/>
                <a:cs typeface="Times New Roman" panose="02020603050405020304" pitchFamily="18" charset="0"/>
              </a:rPr>
              <a:t>Principles of Disciplinary Action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1. Disciplinary actions must be fair, consistent, without bias</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2. Punishment should match the seriousness of offence</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3. Employee must get opportunity to defend (Natural justice)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1682859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B76DF-D247-E986-5A56-F7B17CC897DC}"/>
              </a:ext>
            </a:extLst>
          </p:cNvPr>
          <p:cNvSpPr>
            <a:spLocks noGrp="1"/>
          </p:cNvSpPr>
          <p:nvPr>
            <p:ph type="title"/>
          </p:nvPr>
        </p:nvSpPr>
        <p:spPr>
          <a:xfrm>
            <a:off x="838200" y="797744"/>
            <a:ext cx="10515600" cy="1325563"/>
          </a:xfrm>
        </p:spPr>
        <p:txBody>
          <a:bodyPr/>
          <a:lstStyle/>
          <a:p>
            <a:r>
              <a:rPr lang="en-IN" b="1" dirty="0">
                <a:latin typeface="Times New Roman" panose="02020603050405020304" pitchFamily="18" charset="0"/>
                <a:cs typeface="Times New Roman" panose="02020603050405020304" pitchFamily="18" charset="0"/>
              </a:rPr>
              <a:t>Misconduct</a:t>
            </a:r>
          </a:p>
        </p:txBody>
      </p:sp>
      <p:sp>
        <p:nvSpPr>
          <p:cNvPr id="3" name="Content Placeholder 2">
            <a:extLst>
              <a:ext uri="{FF2B5EF4-FFF2-40B4-BE49-F238E27FC236}">
                <a16:creationId xmlns:a16="http://schemas.microsoft.com/office/drawing/2014/main" id="{4C1CFAC6-00FC-FDF4-CAD1-383FAD613BEC}"/>
              </a:ext>
            </a:extLst>
          </p:cNvPr>
          <p:cNvSpPr>
            <a:spLocks noGrp="1"/>
          </p:cNvSpPr>
          <p:nvPr>
            <p:ph idx="1"/>
          </p:nvPr>
        </p:nvSpPr>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Misconduct refers to any act that violates organisational rules and affects order, safety, or productivity.</a:t>
            </a:r>
          </a:p>
          <a:p>
            <a:pPr marL="0" indent="0">
              <a:buNone/>
            </a:pPr>
            <a:r>
              <a:rPr lang="en-US" sz="2400" dirty="0">
                <a:latin typeface="Times New Roman" panose="02020603050405020304" pitchFamily="18" charset="0"/>
                <a:cs typeface="Times New Roman" panose="02020603050405020304" pitchFamily="18" charset="0"/>
              </a:rPr>
              <a:t>Examples:</a:t>
            </a:r>
          </a:p>
          <a:p>
            <a:r>
              <a:rPr lang="en-US" sz="2400" dirty="0">
                <a:latin typeface="Times New Roman" panose="02020603050405020304" pitchFamily="18" charset="0"/>
                <a:cs typeface="Times New Roman" panose="02020603050405020304" pitchFamily="18" charset="0"/>
              </a:rPr>
              <a:t>Theft, fraud, dishonesty</a:t>
            </a:r>
          </a:p>
          <a:p>
            <a:r>
              <a:rPr lang="en-US" sz="2400" dirty="0">
                <a:latin typeface="Times New Roman" panose="02020603050405020304" pitchFamily="18" charset="0"/>
                <a:cs typeface="Times New Roman" panose="02020603050405020304" pitchFamily="18" charset="0"/>
              </a:rPr>
              <a:t>Insubordination / Disobedience</a:t>
            </a:r>
          </a:p>
          <a:p>
            <a:r>
              <a:rPr lang="en-US" sz="2400" dirty="0">
                <a:latin typeface="Times New Roman" panose="02020603050405020304" pitchFamily="18" charset="0"/>
                <a:cs typeface="Times New Roman" panose="02020603050405020304" pitchFamily="18" charset="0"/>
              </a:rPr>
              <a:t>Habitual late coming / absenteeism</a:t>
            </a:r>
          </a:p>
          <a:p>
            <a:r>
              <a:rPr lang="en-US" sz="2400" dirty="0">
                <a:latin typeface="Times New Roman" panose="02020603050405020304" pitchFamily="18" charset="0"/>
                <a:cs typeface="Times New Roman" panose="02020603050405020304" pitchFamily="18" charset="0"/>
              </a:rPr>
              <a:t>Violence / abusive language</a:t>
            </a:r>
          </a:p>
          <a:p>
            <a:r>
              <a:rPr lang="en-US" sz="2400" dirty="0" err="1">
                <a:latin typeface="Times New Roman" panose="02020603050405020304" pitchFamily="18" charset="0"/>
                <a:cs typeface="Times New Roman" panose="02020603050405020304" pitchFamily="18" charset="0"/>
              </a:rPr>
              <a:t>Wilful</a:t>
            </a:r>
            <a:r>
              <a:rPr lang="en-US" sz="2400" dirty="0">
                <a:latin typeface="Times New Roman" panose="02020603050405020304" pitchFamily="18" charset="0"/>
                <a:cs typeface="Times New Roman" panose="02020603050405020304" pitchFamily="18" charset="0"/>
              </a:rPr>
              <a:t> damage to company property</a:t>
            </a:r>
          </a:p>
          <a:p>
            <a:r>
              <a:rPr lang="en-US" sz="2400" dirty="0">
                <a:latin typeface="Times New Roman" panose="02020603050405020304" pitchFamily="18" charset="0"/>
                <a:cs typeface="Times New Roman" panose="02020603050405020304" pitchFamily="18" charset="0"/>
              </a:rPr>
              <a:t>Strike / slowdown without notice</a:t>
            </a:r>
          </a:p>
          <a:p>
            <a:r>
              <a:rPr lang="en-US" sz="2400" dirty="0">
                <a:latin typeface="Times New Roman" panose="02020603050405020304" pitchFamily="18" charset="0"/>
                <a:cs typeface="Times New Roman" panose="02020603050405020304" pitchFamily="18" charset="0"/>
              </a:rPr>
              <a:t>Breach of safety rules / sexual harassment</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24803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615C3-FE26-E348-B960-BEC74FA6E389}"/>
              </a:ext>
            </a:extLst>
          </p:cNvPr>
          <p:cNvSpPr>
            <a:spLocks noGrp="1"/>
          </p:cNvSpPr>
          <p:nvPr>
            <p:ph type="title"/>
          </p:nvPr>
        </p:nvSpPr>
        <p:spPr>
          <a:xfrm>
            <a:off x="838200" y="886235"/>
            <a:ext cx="10515600" cy="1325563"/>
          </a:xfrm>
        </p:spPr>
        <p:txBody>
          <a:bodyPr/>
          <a:lstStyle/>
          <a:p>
            <a:r>
              <a:rPr lang="en-IN" b="1" dirty="0">
                <a:latin typeface="Times New Roman" panose="02020603050405020304" pitchFamily="18" charset="0"/>
                <a:cs typeface="Times New Roman" panose="02020603050405020304" pitchFamily="18" charset="0"/>
              </a:rPr>
              <a:t>Investigation of Allegations</a:t>
            </a:r>
          </a:p>
        </p:txBody>
      </p:sp>
      <p:sp>
        <p:nvSpPr>
          <p:cNvPr id="3" name="Content Placeholder 2">
            <a:extLst>
              <a:ext uri="{FF2B5EF4-FFF2-40B4-BE49-F238E27FC236}">
                <a16:creationId xmlns:a16="http://schemas.microsoft.com/office/drawing/2014/main" id="{38A23E45-07C0-70CD-85AE-BE89E63825C9}"/>
              </a:ext>
            </a:extLst>
          </p:cNvPr>
          <p:cNvSpPr>
            <a:spLocks noGrp="1"/>
          </p:cNvSpPr>
          <p:nvPr>
            <p:ph idx="1"/>
          </p:nvPr>
        </p:nvSpPr>
        <p:spPr>
          <a:xfrm>
            <a:off x="838200" y="2211797"/>
            <a:ext cx="10515600" cy="3965165"/>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Before punishing an employee, the employer must verify facts and collect evidence.</a:t>
            </a:r>
          </a:p>
          <a:p>
            <a:pPr marL="0" indent="0">
              <a:buNone/>
            </a:pPr>
            <a:r>
              <a:rPr lang="en-US" sz="2400" dirty="0">
                <a:latin typeface="Times New Roman" panose="02020603050405020304" pitchFamily="18" charset="0"/>
                <a:cs typeface="Times New Roman" panose="02020603050405020304" pitchFamily="18" charset="0"/>
              </a:rPr>
              <a:t>Steps involved investigation of Allegations</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Complaint received</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Preliminary investigation</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Collect documentary &amp; witness evidence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Record statements</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Decide whether misconduct needs formal charge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40856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57DC6-54D3-8A2B-FAD9-BCFC3321185D}"/>
              </a:ext>
            </a:extLst>
          </p:cNvPr>
          <p:cNvSpPr>
            <a:spLocks noGrp="1"/>
          </p:cNvSpPr>
          <p:nvPr>
            <p:ph type="title"/>
          </p:nvPr>
        </p:nvSpPr>
        <p:spPr>
          <a:xfrm>
            <a:off x="838200" y="945228"/>
            <a:ext cx="10515600" cy="1325563"/>
          </a:xfrm>
        </p:spPr>
        <p:txBody>
          <a:bodyPr/>
          <a:lstStyle/>
          <a:p>
            <a:r>
              <a:rPr lang="en-IN" b="1" dirty="0">
                <a:latin typeface="Times New Roman" panose="02020603050405020304" pitchFamily="18" charset="0"/>
                <a:cs typeface="Times New Roman" panose="02020603050405020304" pitchFamily="18" charset="0"/>
              </a:rPr>
              <a:t>Show Cause Notice</a:t>
            </a: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94192F7-FAAF-0E1C-3D00-608F5D519C4C}"/>
              </a:ext>
            </a:extLst>
          </p:cNvPr>
          <p:cNvSpPr>
            <a:spLocks noGrp="1"/>
          </p:cNvSpPr>
          <p:nvPr>
            <p:ph idx="1"/>
          </p:nvPr>
        </p:nvSpPr>
        <p:spPr>
          <a:xfrm>
            <a:off x="838200" y="1986115"/>
            <a:ext cx="10515600" cy="4190847"/>
          </a:xfrm>
        </p:spPr>
        <p:txBody>
          <a:bodyPr>
            <a:normAutofit/>
          </a:bodyPr>
          <a:lstStyle/>
          <a:p>
            <a:r>
              <a:rPr lang="en-US" sz="2400" dirty="0">
                <a:latin typeface="Times New Roman" panose="02020603050405020304" pitchFamily="18" charset="0"/>
                <a:cs typeface="Times New Roman" panose="02020603050405020304" pitchFamily="18" charset="0"/>
              </a:rPr>
              <a:t>A show cause notice is a written document asking the employee to explain why disciplinary action should not be taken.</a:t>
            </a:r>
          </a:p>
          <a:p>
            <a:pPr marL="0" indent="0">
              <a:buNone/>
            </a:pPr>
            <a:r>
              <a:rPr lang="en-US" sz="2400" dirty="0">
                <a:latin typeface="Times New Roman" panose="02020603050405020304" pitchFamily="18" charset="0"/>
                <a:cs typeface="Times New Roman" panose="02020603050405020304" pitchFamily="18" charset="0"/>
              </a:rPr>
              <a:t>Includes:</a:t>
            </a:r>
          </a:p>
          <a:p>
            <a:r>
              <a:rPr lang="en-US" sz="2400" dirty="0">
                <a:latin typeface="Times New Roman" panose="02020603050405020304" pitchFamily="18" charset="0"/>
                <a:cs typeface="Times New Roman" panose="02020603050405020304" pitchFamily="18" charset="0"/>
              </a:rPr>
              <a:t>Details of the alleged misconduct</a:t>
            </a:r>
          </a:p>
          <a:p>
            <a:r>
              <a:rPr lang="en-US" sz="2400" dirty="0">
                <a:latin typeface="Times New Roman" panose="02020603050405020304" pitchFamily="18" charset="0"/>
                <a:cs typeface="Times New Roman" panose="02020603050405020304" pitchFamily="18" charset="0"/>
              </a:rPr>
              <a:t>Opportunity to submit explanation within a deadline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23025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E84FD-4EA9-2D20-3D93-4EFA20DCDF34}"/>
              </a:ext>
            </a:extLst>
          </p:cNvPr>
          <p:cNvSpPr>
            <a:spLocks noGrp="1"/>
          </p:cNvSpPr>
          <p:nvPr>
            <p:ph type="title"/>
          </p:nvPr>
        </p:nvSpPr>
        <p:spPr>
          <a:xfrm>
            <a:off x="838200" y="905899"/>
            <a:ext cx="10515600" cy="1325563"/>
          </a:xfrm>
        </p:spPr>
        <p:txBody>
          <a:bodyPr/>
          <a:lstStyle/>
          <a:p>
            <a:r>
              <a:rPr lang="en-IN" b="1" dirty="0">
                <a:latin typeface="Times New Roman" panose="02020603050405020304" pitchFamily="18" charset="0"/>
                <a:cs typeface="Times New Roman" panose="02020603050405020304" pitchFamily="18" charset="0"/>
              </a:rPr>
              <a:t>Charge Sheet</a:t>
            </a: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AC506AA-B19B-45E3-D795-1F6ED8FB55FF}"/>
              </a:ext>
            </a:extLst>
          </p:cNvPr>
          <p:cNvSpPr>
            <a:spLocks noGrp="1"/>
          </p:cNvSpPr>
          <p:nvPr>
            <p:ph idx="1"/>
          </p:nvPr>
        </p:nvSpPr>
        <p:spPr>
          <a:xfrm>
            <a:off x="838200" y="2035277"/>
            <a:ext cx="10515600" cy="4141686"/>
          </a:xfrm>
        </p:spPr>
        <p:txBody>
          <a:bodyPr>
            <a:normAutofit/>
          </a:bodyPr>
          <a:lstStyle/>
          <a:p>
            <a:r>
              <a:rPr lang="en-US" sz="2400" dirty="0">
                <a:latin typeface="Times New Roman" panose="02020603050405020304" pitchFamily="18" charset="0"/>
                <a:cs typeface="Times New Roman" panose="02020603050405020304" pitchFamily="18" charset="0"/>
              </a:rPr>
              <a:t>If the explanation is unsatisfactory, a charge sheet is issued.</a:t>
            </a:r>
          </a:p>
          <a:p>
            <a:pPr marL="0" indent="0">
              <a:buNone/>
            </a:pPr>
            <a:r>
              <a:rPr lang="en-US" sz="2400" dirty="0">
                <a:latin typeface="Times New Roman" panose="02020603050405020304" pitchFamily="18" charset="0"/>
                <a:cs typeface="Times New Roman" panose="02020603050405020304" pitchFamily="18" charset="0"/>
              </a:rPr>
              <a:t>Contains in Charge Sheet</a:t>
            </a:r>
          </a:p>
          <a:p>
            <a:r>
              <a:rPr lang="en-US" sz="2400" dirty="0">
                <a:latin typeface="Times New Roman" panose="02020603050405020304" pitchFamily="18" charset="0"/>
                <a:cs typeface="Times New Roman" panose="02020603050405020304" pitchFamily="18" charset="0"/>
              </a:rPr>
              <a:t>Specific allegations &amp; rules violated</a:t>
            </a:r>
          </a:p>
          <a:p>
            <a:r>
              <a:rPr lang="en-US" sz="2400" dirty="0">
                <a:latin typeface="Times New Roman" panose="02020603050405020304" pitchFamily="18" charset="0"/>
                <a:cs typeface="Times New Roman" panose="02020603050405020304" pitchFamily="18" charset="0"/>
              </a:rPr>
              <a:t>Date, time, place of misconduct</a:t>
            </a:r>
          </a:p>
          <a:p>
            <a:r>
              <a:rPr lang="en-US" sz="2400" dirty="0">
                <a:latin typeface="Times New Roman" panose="02020603050405020304" pitchFamily="18" charset="0"/>
                <a:cs typeface="Times New Roman" panose="02020603050405020304" pitchFamily="18" charset="0"/>
              </a:rPr>
              <a:t>Requirement to participate in domestic enquiry</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9921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EE1E1-A819-5C8E-657D-4FA4D3FD7F4C}"/>
              </a:ext>
            </a:extLst>
          </p:cNvPr>
          <p:cNvSpPr>
            <a:spLocks noGrp="1"/>
          </p:cNvSpPr>
          <p:nvPr>
            <p:ph type="title"/>
          </p:nvPr>
        </p:nvSpPr>
        <p:spPr>
          <a:xfrm>
            <a:off x="838200" y="915731"/>
            <a:ext cx="10515600" cy="1325563"/>
          </a:xfrm>
        </p:spPr>
        <p:txBody>
          <a:bodyPr/>
          <a:lstStyle/>
          <a:p>
            <a:r>
              <a:rPr lang="en-IN" b="1" dirty="0">
                <a:latin typeface="Times New Roman" panose="02020603050405020304" pitchFamily="18" charset="0"/>
                <a:cs typeface="Times New Roman" panose="02020603050405020304" pitchFamily="18" charset="0"/>
              </a:rPr>
              <a:t>Domestic Enquiry</a:t>
            </a:r>
          </a:p>
        </p:txBody>
      </p:sp>
      <p:sp>
        <p:nvSpPr>
          <p:cNvPr id="3" name="Content Placeholder 2">
            <a:extLst>
              <a:ext uri="{FF2B5EF4-FFF2-40B4-BE49-F238E27FC236}">
                <a16:creationId xmlns:a16="http://schemas.microsoft.com/office/drawing/2014/main" id="{F56AB611-50F5-4B6A-BDA2-7398A9FB49C7}"/>
              </a:ext>
            </a:extLst>
          </p:cNvPr>
          <p:cNvSpPr>
            <a:spLocks noGrp="1"/>
          </p:cNvSpPr>
          <p:nvPr>
            <p:ph idx="1"/>
          </p:nvPr>
        </p:nvSpPr>
        <p:spPr>
          <a:xfrm>
            <a:off x="838200" y="2015613"/>
            <a:ext cx="10515600" cy="4161350"/>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A formal internal investigation process to ensure fairness and natural justice.</a:t>
            </a:r>
          </a:p>
          <a:p>
            <a:pPr marL="0" indent="0">
              <a:buNone/>
            </a:pPr>
            <a:r>
              <a:rPr lang="en-US" sz="2400" b="1" dirty="0">
                <a:latin typeface="Times New Roman" panose="02020603050405020304" pitchFamily="18" charset="0"/>
                <a:cs typeface="Times New Roman" panose="02020603050405020304" pitchFamily="18" charset="0"/>
              </a:rPr>
              <a:t>Procedure of Domestic Enquiry</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Appointment of enquiry officer</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Notice to employee and union representative</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Presentation of evidence and witnesses</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Cross-examination</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Employee defense statement</a:t>
            </a:r>
          </a:p>
          <a:p>
            <a:pPr marL="457200" indent="-457200">
              <a:buFont typeface="+mj-lt"/>
              <a:buAutoNum type="arabicPeriod"/>
            </a:pPr>
            <a:r>
              <a:rPr lang="en-US" sz="2400" dirty="0">
                <a:latin typeface="Times New Roman" panose="02020603050405020304" pitchFamily="18" charset="0"/>
                <a:cs typeface="Times New Roman" panose="02020603050405020304" pitchFamily="18" charset="0"/>
              </a:rPr>
              <a:t>Enquiry report prepared</a:t>
            </a:r>
          </a:p>
        </p:txBody>
      </p:sp>
    </p:spTree>
    <p:extLst>
      <p:ext uri="{BB962C8B-B14F-4D97-AF65-F5344CB8AC3E}">
        <p14:creationId xmlns:p14="http://schemas.microsoft.com/office/powerpoint/2010/main" val="1627319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11B28-436A-AD10-0457-5C3360A183A0}"/>
              </a:ext>
            </a:extLst>
          </p:cNvPr>
          <p:cNvSpPr>
            <a:spLocks noGrp="1"/>
          </p:cNvSpPr>
          <p:nvPr>
            <p:ph type="title"/>
          </p:nvPr>
        </p:nvSpPr>
        <p:spPr>
          <a:xfrm>
            <a:off x="838200" y="905899"/>
            <a:ext cx="10515600" cy="1325563"/>
          </a:xfrm>
        </p:spPr>
        <p:txBody>
          <a:bodyPr/>
          <a:lstStyle/>
          <a:p>
            <a:r>
              <a:rPr lang="en-IN" b="1" dirty="0">
                <a:latin typeface="Times New Roman" panose="02020603050405020304" pitchFamily="18" charset="0"/>
                <a:cs typeface="Times New Roman" panose="02020603050405020304" pitchFamily="18" charset="0"/>
              </a:rPr>
              <a:t>Report of Findings</a:t>
            </a:r>
          </a:p>
        </p:txBody>
      </p:sp>
      <p:sp>
        <p:nvSpPr>
          <p:cNvPr id="3" name="Content Placeholder 2">
            <a:extLst>
              <a:ext uri="{FF2B5EF4-FFF2-40B4-BE49-F238E27FC236}">
                <a16:creationId xmlns:a16="http://schemas.microsoft.com/office/drawing/2014/main" id="{C8DA0E8B-E431-0041-3EAA-81B646322CAC}"/>
              </a:ext>
            </a:extLst>
          </p:cNvPr>
          <p:cNvSpPr>
            <a:spLocks noGrp="1"/>
          </p:cNvSpPr>
          <p:nvPr>
            <p:ph idx="1"/>
          </p:nvPr>
        </p:nvSpPr>
        <p:spPr>
          <a:xfrm>
            <a:off x="838200" y="1986115"/>
            <a:ext cx="10515600" cy="4190847"/>
          </a:xfrm>
        </p:spPr>
        <p:txBody>
          <a:bodyPr/>
          <a:lstStyle/>
          <a:p>
            <a:r>
              <a:rPr lang="en-US" dirty="0">
                <a:latin typeface="Times New Roman" panose="02020603050405020304" pitchFamily="18" charset="0"/>
                <a:cs typeface="Times New Roman" panose="02020603050405020304" pitchFamily="18" charset="0"/>
              </a:rPr>
              <a:t>After enquiry, the enquiry officer submits a fair and unbiased report:</a:t>
            </a:r>
          </a:p>
          <a:p>
            <a:r>
              <a:rPr lang="en-US" dirty="0">
                <a:latin typeface="Times New Roman" panose="02020603050405020304" pitchFamily="18" charset="0"/>
                <a:cs typeface="Times New Roman" panose="02020603050405020304" pitchFamily="18" charset="0"/>
              </a:rPr>
              <a:t>Whether employee is guilty / not guilty</a:t>
            </a:r>
          </a:p>
          <a:p>
            <a:r>
              <a:rPr lang="en-US" dirty="0">
                <a:latin typeface="Times New Roman" panose="02020603050405020304" pitchFamily="18" charset="0"/>
                <a:cs typeface="Times New Roman" panose="02020603050405020304" pitchFamily="18" charset="0"/>
              </a:rPr>
              <a:t>Evidence and reasons supporting conclusion</a:t>
            </a:r>
          </a:p>
          <a:p>
            <a:r>
              <a:rPr lang="en-US" dirty="0">
                <a:latin typeface="Times New Roman" panose="02020603050405020304" pitchFamily="18" charset="0"/>
                <a:cs typeface="Times New Roman" panose="02020603050405020304" pitchFamily="18" charset="0"/>
              </a:rPr>
              <a:t>Submitted to disciplinary authority for final decision</a:t>
            </a:r>
          </a:p>
        </p:txBody>
      </p:sp>
    </p:spTree>
    <p:extLst>
      <p:ext uri="{BB962C8B-B14F-4D97-AF65-F5344CB8AC3E}">
        <p14:creationId xmlns:p14="http://schemas.microsoft.com/office/powerpoint/2010/main" val="1130743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18DABA-5A04-90EB-981A-4986152F6746}"/>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2. To Protect the Interests of Both Employers and Employees</a:t>
            </a:r>
          </a:p>
          <a:p>
            <a:pPr lvl="0"/>
            <a:r>
              <a:rPr lang="en-IN" sz="2400" dirty="0">
                <a:latin typeface="Times New Roman" panose="02020603050405020304" pitchFamily="18" charset="0"/>
                <a:cs typeface="Times New Roman" panose="02020603050405020304" pitchFamily="18" charset="0"/>
              </a:rPr>
              <a:t>Collective bargaining ensures a balance of power between management and workers.</a:t>
            </a:r>
          </a:p>
          <a:p>
            <a:pPr lvl="0"/>
            <a:r>
              <a:rPr lang="en-IN" sz="2400" dirty="0">
                <a:latin typeface="Times New Roman" panose="02020603050405020304" pitchFamily="18" charset="0"/>
                <a:cs typeface="Times New Roman" panose="02020603050405020304" pitchFamily="18" charset="0"/>
              </a:rPr>
              <a:t>Employees’ interests (like fair wages, job security, and safe conditions) are protected, while employers’ needs (like discipline, efficiency, and profitability) are also considered.</a:t>
            </a:r>
          </a:p>
          <a:p>
            <a:pPr lvl="0"/>
            <a:r>
              <a:rPr lang="en-IN" sz="2400" dirty="0">
                <a:latin typeface="Times New Roman" panose="02020603050405020304" pitchFamily="18" charset="0"/>
                <a:cs typeface="Times New Roman" panose="02020603050405020304" pitchFamily="18" charset="0"/>
              </a:rPr>
              <a:t>It helps create a win–win situation where both parties’ goals are respected.</a:t>
            </a:r>
          </a:p>
          <a:p>
            <a:r>
              <a:rPr lang="en-IN" sz="2400" dirty="0">
                <a:latin typeface="Times New Roman" panose="02020603050405020304" pitchFamily="18" charset="0"/>
                <a:cs typeface="Times New Roman" panose="02020603050405020304" pitchFamily="18" charset="0"/>
              </a:rPr>
              <a:t>Example - If workers demand higher wages, management may agree in exchange for better productivity or reduced absenteeism.</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07303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E0C99-2DE7-13B9-E273-E2A2A11A76EE}"/>
              </a:ext>
            </a:extLst>
          </p:cNvPr>
          <p:cNvSpPr>
            <a:spLocks noGrp="1"/>
          </p:cNvSpPr>
          <p:nvPr>
            <p:ph type="title"/>
          </p:nvPr>
        </p:nvSpPr>
        <p:spPr>
          <a:xfrm>
            <a:off x="838200" y="896067"/>
            <a:ext cx="10515600" cy="1325563"/>
          </a:xfrm>
        </p:spPr>
        <p:txBody>
          <a:bodyPr/>
          <a:lstStyle/>
          <a:p>
            <a:r>
              <a:rPr lang="en-IN" b="1" dirty="0">
                <a:latin typeface="Times New Roman" panose="02020603050405020304" pitchFamily="18" charset="0"/>
                <a:cs typeface="Times New Roman" panose="02020603050405020304" pitchFamily="18" charset="0"/>
              </a:rPr>
              <a:t>Punishments to be Imposed</a:t>
            </a:r>
          </a:p>
        </p:txBody>
      </p:sp>
      <p:sp>
        <p:nvSpPr>
          <p:cNvPr id="3" name="Content Placeholder 2">
            <a:extLst>
              <a:ext uri="{FF2B5EF4-FFF2-40B4-BE49-F238E27FC236}">
                <a16:creationId xmlns:a16="http://schemas.microsoft.com/office/drawing/2014/main" id="{7FD8D186-DDDB-9D58-2E3E-64BF8150B98A}"/>
              </a:ext>
            </a:extLst>
          </p:cNvPr>
          <p:cNvSpPr>
            <a:spLocks noGrp="1"/>
          </p:cNvSpPr>
          <p:nvPr>
            <p:ph idx="1"/>
          </p:nvPr>
        </p:nvSpPr>
        <p:spPr>
          <a:xfrm>
            <a:off x="838200" y="1995947"/>
            <a:ext cx="10515600" cy="4611330"/>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Punishment depends on type and severity of misconduct.</a:t>
            </a:r>
          </a:p>
          <a:p>
            <a:r>
              <a:rPr lang="en-US" sz="2400" b="1" dirty="0">
                <a:latin typeface="Times New Roman" panose="02020603050405020304" pitchFamily="18" charset="0"/>
                <a:cs typeface="Times New Roman" panose="02020603050405020304" pitchFamily="18" charset="0"/>
              </a:rPr>
              <a:t>Minor Penalties</a:t>
            </a:r>
            <a:endParaRPr lang="en-US" sz="2400" dirty="0">
              <a:latin typeface="Times New Roman" panose="02020603050405020304" pitchFamily="18" charset="0"/>
              <a:cs typeface="Times New Roman" panose="02020603050405020304" pitchFamily="18" charset="0"/>
            </a:endParaRPr>
          </a:p>
          <a:p>
            <a:pPr marL="514350" indent="-514350">
              <a:buAutoNum type="arabicPeriod"/>
            </a:pPr>
            <a:r>
              <a:rPr lang="en-US" sz="2400" dirty="0">
                <a:latin typeface="Times New Roman" panose="02020603050405020304" pitchFamily="18" charset="0"/>
                <a:cs typeface="Times New Roman" panose="02020603050405020304" pitchFamily="18" charset="0"/>
              </a:rPr>
              <a:t>Warning / reprimand</a:t>
            </a:r>
          </a:p>
          <a:p>
            <a:pPr marL="514350" indent="-514350">
              <a:buAutoNum type="arabicPeriod"/>
            </a:pPr>
            <a:r>
              <a:rPr lang="en-US" sz="2400" dirty="0">
                <a:latin typeface="Times New Roman" panose="02020603050405020304" pitchFamily="18" charset="0"/>
                <a:cs typeface="Times New Roman" panose="02020603050405020304" pitchFamily="18" charset="0"/>
              </a:rPr>
              <a:t>Fine / pay cut</a:t>
            </a:r>
          </a:p>
          <a:p>
            <a:pPr marL="514350" indent="-514350">
              <a:buAutoNum type="arabicPeriod"/>
            </a:pPr>
            <a:r>
              <a:rPr lang="en-US" sz="2400" dirty="0">
                <a:latin typeface="Times New Roman" panose="02020603050405020304" pitchFamily="18" charset="0"/>
                <a:cs typeface="Times New Roman" panose="02020603050405020304" pitchFamily="18" charset="0"/>
              </a:rPr>
              <a:t>Withholding of increment or promotion</a:t>
            </a:r>
          </a:p>
          <a:p>
            <a:r>
              <a:rPr lang="en-US" sz="2400" b="1" dirty="0">
                <a:latin typeface="Times New Roman" panose="02020603050405020304" pitchFamily="18" charset="0"/>
                <a:cs typeface="Times New Roman" panose="02020603050405020304" pitchFamily="18" charset="0"/>
              </a:rPr>
              <a:t>Major Penalties</a:t>
            </a:r>
            <a:endParaRPr lang="en-US" sz="2400" dirty="0">
              <a:latin typeface="Times New Roman" panose="02020603050405020304" pitchFamily="18" charset="0"/>
              <a:cs typeface="Times New Roman" panose="02020603050405020304" pitchFamily="18" charset="0"/>
            </a:endParaRPr>
          </a:p>
          <a:p>
            <a:pPr marL="514350" indent="-514350">
              <a:buAutoNum type="arabicPeriod"/>
            </a:pPr>
            <a:r>
              <a:rPr lang="en-US" sz="2400" dirty="0">
                <a:latin typeface="Times New Roman" panose="02020603050405020304" pitchFamily="18" charset="0"/>
                <a:cs typeface="Times New Roman" panose="02020603050405020304" pitchFamily="18" charset="0"/>
              </a:rPr>
              <a:t>Suspension</a:t>
            </a:r>
          </a:p>
          <a:p>
            <a:pPr marL="514350" indent="-514350">
              <a:buAutoNum type="arabicPeriod"/>
            </a:pPr>
            <a:r>
              <a:rPr lang="en-US" sz="2400" dirty="0">
                <a:latin typeface="Times New Roman" panose="02020603050405020304" pitchFamily="18" charset="0"/>
                <a:cs typeface="Times New Roman" panose="02020603050405020304" pitchFamily="18" charset="0"/>
              </a:rPr>
              <a:t>Demotion</a:t>
            </a:r>
          </a:p>
          <a:p>
            <a:pPr marL="514350" indent="-514350">
              <a:buAutoNum type="arabicPeriod"/>
            </a:pPr>
            <a:r>
              <a:rPr lang="en-US" sz="2400" dirty="0">
                <a:latin typeface="Times New Roman" panose="02020603050405020304" pitchFamily="18" charset="0"/>
                <a:cs typeface="Times New Roman" panose="02020603050405020304" pitchFamily="18" charset="0"/>
              </a:rPr>
              <a:t>Compulsory retirement</a:t>
            </a:r>
          </a:p>
          <a:p>
            <a:pPr marL="514350" indent="-514350">
              <a:buAutoNum type="arabicPeriod"/>
            </a:pPr>
            <a:r>
              <a:rPr lang="en-US" sz="2400" dirty="0">
                <a:latin typeface="Times New Roman" panose="02020603050405020304" pitchFamily="18" charset="0"/>
                <a:cs typeface="Times New Roman" panose="02020603050405020304" pitchFamily="18" charset="0"/>
              </a:rPr>
              <a:t>Dismissal from service (termination)</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49945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5ED91-8A13-C82B-8445-01D080BA32C5}"/>
              </a:ext>
            </a:extLst>
          </p:cNvPr>
          <p:cNvSpPr>
            <a:spLocks noGrp="1"/>
          </p:cNvSpPr>
          <p:nvPr>
            <p:ph type="title"/>
          </p:nvPr>
        </p:nvSpPr>
        <p:spPr>
          <a:xfrm>
            <a:off x="838200" y="886235"/>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Workers’ Participation in Management (WPM)</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A94D5A4-EC21-B689-AEA4-C57EEBB4C999}"/>
              </a:ext>
            </a:extLst>
          </p:cNvPr>
          <p:cNvSpPr>
            <a:spLocks noGrp="1"/>
          </p:cNvSpPr>
          <p:nvPr>
            <p:ph idx="1"/>
          </p:nvPr>
        </p:nvSpPr>
        <p:spPr>
          <a:xfrm>
            <a:off x="838200" y="1966451"/>
            <a:ext cx="10515600" cy="4680155"/>
          </a:xfrm>
        </p:spPr>
        <p:txBody>
          <a:bodyPr>
            <a:normAutofit fontScale="92500" lnSpcReduction="10000"/>
          </a:bodyPr>
          <a:lstStyle/>
          <a:p>
            <a:r>
              <a:rPr lang="en-US" sz="2400" dirty="0">
                <a:latin typeface="Times New Roman" panose="02020603050405020304" pitchFamily="18" charset="0"/>
                <a:cs typeface="Times New Roman" panose="02020603050405020304" pitchFamily="18" charset="0"/>
              </a:rPr>
              <a:t>Workers’ participation in management means involving employees in decision-making of the organisation.</a:t>
            </a:r>
          </a:p>
          <a:p>
            <a:r>
              <a:rPr lang="en-US" sz="2400" b="1" dirty="0">
                <a:latin typeface="Times New Roman" panose="02020603050405020304" pitchFamily="18" charset="0"/>
                <a:cs typeface="Times New Roman" panose="02020603050405020304" pitchFamily="18" charset="0"/>
              </a:rPr>
              <a:t>Objectives of WPM</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Improve Industrial Relations</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Enhance Productivity</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Promote Industrial Democracy</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Improve Communication</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Encourage Commitment and Belongingness</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Reduce Grievances and Conflicts</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Utilize Human Resources Effectively</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Develop Employees’ Skills and Confidence</a:t>
            </a:r>
            <a:endParaRPr lang="en-IN"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Ensure Social and Economic Justice</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68144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5A7486-6E3D-82E2-030B-504C92A7A7B7}"/>
              </a:ext>
            </a:extLst>
          </p:cNvPr>
          <p:cNvSpPr>
            <a:spLocks noGrp="1"/>
          </p:cNvSpPr>
          <p:nvPr>
            <p:ph idx="1"/>
          </p:nvPr>
        </p:nvSpPr>
        <p:spPr>
          <a:xfrm>
            <a:off x="838200" y="1366684"/>
            <a:ext cx="10515600" cy="5132439"/>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Forms of WPM</a:t>
            </a:r>
          </a:p>
          <a:p>
            <a:r>
              <a:rPr lang="en-US" dirty="0">
                <a:latin typeface="Times New Roman" panose="02020603050405020304" pitchFamily="18" charset="0"/>
                <a:cs typeface="Times New Roman" panose="02020603050405020304" pitchFamily="18" charset="0"/>
              </a:rPr>
              <a:t>Suggestion schemes</a:t>
            </a:r>
          </a:p>
          <a:p>
            <a:r>
              <a:rPr lang="en-US" dirty="0">
                <a:latin typeface="Times New Roman" panose="02020603050405020304" pitchFamily="18" charset="0"/>
                <a:cs typeface="Times New Roman" panose="02020603050405020304" pitchFamily="18" charset="0"/>
              </a:rPr>
              <a:t>Joint management councils</a:t>
            </a:r>
          </a:p>
          <a:p>
            <a:r>
              <a:rPr lang="en-US" dirty="0">
                <a:latin typeface="Times New Roman" panose="02020603050405020304" pitchFamily="18" charset="0"/>
                <a:cs typeface="Times New Roman" panose="02020603050405020304" pitchFamily="18" charset="0"/>
              </a:rPr>
              <a:t>Work committees</a:t>
            </a:r>
          </a:p>
          <a:p>
            <a:r>
              <a:rPr lang="en-US" dirty="0">
                <a:latin typeface="Times New Roman" panose="02020603050405020304" pitchFamily="18" charset="0"/>
                <a:cs typeface="Times New Roman" panose="02020603050405020304" pitchFamily="18" charset="0"/>
              </a:rPr>
              <a:t>Quality circles</a:t>
            </a:r>
          </a:p>
          <a:p>
            <a:r>
              <a:rPr lang="en-US" dirty="0">
                <a:latin typeface="Times New Roman" panose="02020603050405020304" pitchFamily="18" charset="0"/>
                <a:cs typeface="Times New Roman" panose="02020603050405020304" pitchFamily="18" charset="0"/>
              </a:rPr>
              <a:t>Works councils</a:t>
            </a:r>
          </a:p>
          <a:p>
            <a:r>
              <a:rPr lang="en-US" dirty="0">
                <a:latin typeface="Times New Roman" panose="02020603050405020304" pitchFamily="18" charset="0"/>
                <a:cs typeface="Times New Roman" panose="02020603050405020304" pitchFamily="18" charset="0"/>
              </a:rPr>
              <a:t>Union–management meetings</a:t>
            </a:r>
          </a:p>
          <a:p>
            <a:r>
              <a:rPr lang="en-US" dirty="0">
                <a:latin typeface="Times New Roman" panose="02020603050405020304" pitchFamily="18" charset="0"/>
                <a:cs typeface="Times New Roman" panose="02020603050405020304" pitchFamily="18" charset="0"/>
              </a:rPr>
              <a:t>Worker directors on Board</a:t>
            </a:r>
          </a:p>
          <a:p>
            <a:pPr marL="0" indent="0">
              <a:buNone/>
            </a:pPr>
            <a:r>
              <a:rPr lang="en-US" b="1" dirty="0">
                <a:latin typeface="Times New Roman" panose="02020603050405020304" pitchFamily="18" charset="0"/>
                <a:cs typeface="Times New Roman" panose="02020603050405020304" pitchFamily="18" charset="0"/>
              </a:rPr>
              <a:t>Benefits</a:t>
            </a:r>
          </a:p>
          <a:p>
            <a:r>
              <a:rPr lang="en-US" dirty="0">
                <a:latin typeface="Times New Roman" panose="02020603050405020304" pitchFamily="18" charset="0"/>
                <a:cs typeface="Times New Roman" panose="02020603050405020304" pitchFamily="18" charset="0"/>
              </a:rPr>
              <a:t>Better communication</a:t>
            </a:r>
          </a:p>
          <a:p>
            <a:r>
              <a:rPr lang="en-US" dirty="0">
                <a:latin typeface="Times New Roman" panose="02020603050405020304" pitchFamily="18" charset="0"/>
                <a:cs typeface="Times New Roman" panose="02020603050405020304" pitchFamily="18" charset="0"/>
              </a:rPr>
              <a:t>Increased motivation</a:t>
            </a:r>
          </a:p>
          <a:p>
            <a:r>
              <a:rPr lang="en-US" dirty="0">
                <a:latin typeface="Times New Roman" panose="02020603050405020304" pitchFamily="18" charset="0"/>
                <a:cs typeface="Times New Roman" panose="02020603050405020304" pitchFamily="18" charset="0"/>
              </a:rPr>
              <a:t>Reduced absenteeism &amp; turnover</a:t>
            </a:r>
          </a:p>
          <a:p>
            <a:r>
              <a:rPr lang="en-US" dirty="0">
                <a:latin typeface="Times New Roman" panose="02020603050405020304" pitchFamily="18" charset="0"/>
                <a:cs typeface="Times New Roman" panose="02020603050405020304" pitchFamily="18" charset="0"/>
              </a:rPr>
              <a:t>Organisational stability and growth</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5648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B0B6C2-3A8C-C112-B45E-8CD944BABF6A}"/>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3. To Improve Working Conditions and Wages</a:t>
            </a:r>
          </a:p>
          <a:p>
            <a:pPr lvl="0"/>
            <a:r>
              <a:rPr lang="en-IN" sz="2400" dirty="0">
                <a:latin typeface="Times New Roman" panose="02020603050405020304" pitchFamily="18" charset="0"/>
                <a:cs typeface="Times New Roman" panose="02020603050405020304" pitchFamily="18" charset="0"/>
              </a:rPr>
              <a:t>A key function of collective bargaining is to improve the economic and social status of workers.</a:t>
            </a:r>
          </a:p>
          <a:p>
            <a:pPr lvl="0"/>
            <a:r>
              <a:rPr lang="en-IN" sz="2400" dirty="0">
                <a:latin typeface="Times New Roman" panose="02020603050405020304" pitchFamily="18" charset="0"/>
                <a:cs typeface="Times New Roman" panose="02020603050405020304" pitchFamily="18" charset="0"/>
              </a:rPr>
              <a:t>It deals with matters like salary hikes, bonuses, hours of work, safety measures, holidays, and welfare facilities.</a:t>
            </a:r>
          </a:p>
          <a:p>
            <a:pPr lvl="0"/>
            <a:r>
              <a:rPr lang="en-IN" sz="2400" dirty="0">
                <a:latin typeface="Times New Roman" panose="02020603050405020304" pitchFamily="18" charset="0"/>
                <a:cs typeface="Times New Roman" panose="02020603050405020304" pitchFamily="18" charset="0"/>
              </a:rPr>
              <a:t>Better working conditions lead to higher morale, motivation, and productivity.</a:t>
            </a:r>
          </a:p>
          <a:p>
            <a:pPr marL="0" indent="0">
              <a:buNone/>
            </a:pPr>
            <a:r>
              <a:rPr lang="en-IN" sz="2400" dirty="0">
                <a:latin typeface="Times New Roman" panose="02020603050405020304" pitchFamily="18" charset="0"/>
                <a:cs typeface="Times New Roman" panose="02020603050405020304" pitchFamily="18" charset="0"/>
              </a:rPr>
              <a:t>Example - Unions may negotiate for better ventilation, restrooms, canteen facilities, or protective equipment in factories.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1606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2A0BE7-4FCA-4533-F913-3B10DBE87BDC}"/>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4. To Ensure Fair Treatment and Justice</a:t>
            </a:r>
          </a:p>
          <a:p>
            <a:pPr lvl="0"/>
            <a:r>
              <a:rPr lang="en-IN" sz="2400" dirty="0">
                <a:latin typeface="Times New Roman" panose="02020603050405020304" pitchFamily="18" charset="0"/>
                <a:cs typeface="Times New Roman" panose="02020603050405020304" pitchFamily="18" charset="0"/>
              </a:rPr>
              <a:t>Collective bargaining promotes equity and fairness in employment practices.</a:t>
            </a:r>
          </a:p>
          <a:p>
            <a:pPr lvl="0"/>
            <a:r>
              <a:rPr lang="en-IN" sz="2400" dirty="0">
                <a:latin typeface="Times New Roman" panose="02020603050405020304" pitchFamily="18" charset="0"/>
                <a:cs typeface="Times New Roman" panose="02020603050405020304" pitchFamily="18" charset="0"/>
              </a:rPr>
              <a:t>It prevents exploitation or discrimination and provides mechanisms to address grievances and misconduct fairly.</a:t>
            </a:r>
          </a:p>
          <a:p>
            <a:pPr lvl="0"/>
            <a:r>
              <a:rPr lang="en-IN" sz="2400" dirty="0">
                <a:latin typeface="Times New Roman" panose="02020603050405020304" pitchFamily="18" charset="0"/>
                <a:cs typeface="Times New Roman" panose="02020603050405020304" pitchFamily="18" charset="0"/>
              </a:rPr>
              <a:t>Rules and agreements are clearly defined, ensuring all employees are treated consistently and with respect.</a:t>
            </a:r>
          </a:p>
          <a:p>
            <a:pPr marL="0" indent="0">
              <a:buNone/>
            </a:pPr>
            <a:r>
              <a:rPr lang="en-IN" sz="2400" dirty="0">
                <a:latin typeface="Times New Roman" panose="02020603050405020304" pitchFamily="18" charset="0"/>
                <a:cs typeface="Times New Roman" panose="02020603050405020304" pitchFamily="18" charset="0"/>
              </a:rPr>
              <a:t>Example - If an employee faces unfair dismissal, the union can represent them and ensure a fair enquiry is conducted.</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0929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57CFB9-FFC3-3040-813D-EA589AB15895}"/>
              </a:ext>
            </a:extLst>
          </p:cNvPr>
          <p:cNvSpPr>
            <a:spLocks noGrp="1"/>
          </p:cNvSpPr>
          <p:nvPr>
            <p:ph idx="1"/>
          </p:nvPr>
        </p:nvSpPr>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To Strengthen Industrial Democracy</a:t>
            </a:r>
          </a:p>
          <a:p>
            <a:pPr lvl="0"/>
            <a:r>
              <a:rPr lang="en-IN" sz="2400" dirty="0">
                <a:latin typeface="Times New Roman" panose="02020603050405020304" pitchFamily="18" charset="0"/>
                <a:cs typeface="Times New Roman" panose="02020603050405020304" pitchFamily="18" charset="0"/>
              </a:rPr>
              <a:t>Collective bargaining encourages worker participation in decision-making — a form of industrial democracy.</a:t>
            </a:r>
          </a:p>
          <a:p>
            <a:pPr lvl="0"/>
            <a:r>
              <a:rPr lang="en-IN" sz="2400" dirty="0">
                <a:latin typeface="Times New Roman" panose="02020603050405020304" pitchFamily="18" charset="0"/>
                <a:cs typeface="Times New Roman" panose="02020603050405020304" pitchFamily="18" charset="0"/>
              </a:rPr>
              <a:t>It gives employees a voice in organizational policies and changes that affect their work lives.</a:t>
            </a:r>
          </a:p>
          <a:p>
            <a:pPr lvl="0"/>
            <a:r>
              <a:rPr lang="en-IN" sz="2400" dirty="0">
                <a:latin typeface="Times New Roman" panose="02020603050405020304" pitchFamily="18" charset="0"/>
                <a:cs typeface="Times New Roman" panose="02020603050405020304" pitchFamily="18" charset="0"/>
              </a:rPr>
              <a:t>This participative approach builds trust, loyalty, and cooperation, creating a sense of ownership among workers.</a:t>
            </a:r>
          </a:p>
          <a:p>
            <a:pPr marL="0" indent="0">
              <a:buNone/>
            </a:pPr>
            <a:r>
              <a:rPr lang="en-IN" sz="2400" i="1" dirty="0">
                <a:latin typeface="Times New Roman" panose="02020603050405020304" pitchFamily="18" charset="0"/>
                <a:cs typeface="Times New Roman" panose="02020603050405020304" pitchFamily="18" charset="0"/>
              </a:rPr>
              <a:t>Example - </a:t>
            </a:r>
            <a:r>
              <a:rPr lang="en-IN" sz="2400" dirty="0">
                <a:latin typeface="Times New Roman" panose="02020603050405020304" pitchFamily="18" charset="0"/>
                <a:cs typeface="Times New Roman" panose="02020603050405020304" pitchFamily="18" charset="0"/>
              </a:rPr>
              <a:t>Joint consultative committees where both management and workers discuss production targets or welfare measures.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0180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318</TotalTime>
  <Words>4607</Words>
  <Application>Microsoft Office PowerPoint</Application>
  <PresentationFormat>Widescreen</PresentationFormat>
  <Paragraphs>481</Paragraphs>
  <Slides>62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62</vt:i4>
      </vt:variant>
    </vt:vector>
  </HeadingPairs>
  <TitlesOfParts>
    <vt:vector size="68" baseType="lpstr">
      <vt:lpstr>Arial</vt:lpstr>
      <vt:lpstr>Calibri</vt:lpstr>
      <vt:lpstr>Calibri Light</vt:lpstr>
      <vt:lpstr>Times New Roman</vt:lpstr>
      <vt:lpstr>Wingdings</vt:lpstr>
      <vt:lpstr>Office Theme</vt:lpstr>
      <vt:lpstr>INDUSTRIAL RELATIONS AND LEGISLATIONS Subject Code – MBAHR314 By  Lakshmi M R Assistant Professor</vt:lpstr>
      <vt:lpstr>Collective Bargaining – Meaning &amp; Definitions</vt:lpstr>
      <vt:lpstr>Characteristics of CB</vt:lpstr>
      <vt:lpstr>PowerPoint Presentation</vt:lpstr>
      <vt:lpstr>Objectives of Collective Bargaining</vt:lpstr>
      <vt:lpstr>PowerPoint Presentation</vt:lpstr>
      <vt:lpstr>PowerPoint Presentation</vt:lpstr>
      <vt:lpstr>PowerPoint Presentation</vt:lpstr>
      <vt:lpstr>PowerPoint Presentation</vt:lpstr>
      <vt:lpstr>Functions of CB</vt:lpstr>
      <vt:lpstr>PowerPoint Presentation</vt:lpstr>
      <vt:lpstr>PowerPoint Presentation</vt:lpstr>
      <vt:lpstr>PowerPoint Presentation</vt:lpstr>
      <vt:lpstr>PowerPoint Presentation</vt:lpstr>
      <vt:lpstr>PowerPoint Presentation</vt:lpstr>
      <vt:lpstr>Importance of CB - Society </vt:lpstr>
      <vt:lpstr>Importance of CB - Employees (Workers)</vt:lpstr>
      <vt:lpstr>Importance of CB - Employees (Workers)</vt:lpstr>
      <vt:lpstr>Principles of CB – For Union &amp; Management</vt:lpstr>
      <vt:lpstr>Principles of CB –Management</vt:lpstr>
      <vt:lpstr>Principles of CB – for Trade Union</vt:lpstr>
      <vt:lpstr>Forms of CB</vt:lpstr>
      <vt:lpstr>Process of CB</vt:lpstr>
      <vt:lpstr>PowerPoint Presentation</vt:lpstr>
      <vt:lpstr>Negotiation – Meaning &amp; Definition</vt:lpstr>
      <vt:lpstr>Characteristics of Negotiation</vt:lpstr>
      <vt:lpstr>PowerPoint Presentation</vt:lpstr>
      <vt:lpstr>Process of Negotiation</vt:lpstr>
      <vt:lpstr>PowerPoint Presentation</vt:lpstr>
      <vt:lpstr>PowerPoint Presentation</vt:lpstr>
      <vt:lpstr>Negotiation Skills</vt:lpstr>
      <vt:lpstr>Negotiation Strategies</vt:lpstr>
      <vt:lpstr>Types of Negotiation Strategies</vt:lpstr>
      <vt:lpstr>PowerPoint Presentation</vt:lpstr>
      <vt:lpstr>PowerPoint Presentation</vt:lpstr>
      <vt:lpstr>PowerPoint Presentation</vt:lpstr>
      <vt:lpstr>Importance of Negotiation</vt:lpstr>
      <vt:lpstr>Discipline</vt:lpstr>
      <vt:lpstr>Features or Nature of Discipline</vt:lpstr>
      <vt:lpstr>PowerPoint Presentation</vt:lpstr>
      <vt:lpstr>PowerPoint Presentation</vt:lpstr>
      <vt:lpstr>Worker’s Discipline Management or Administration</vt:lpstr>
      <vt:lpstr>Objectives of Worker’s Discipline Management</vt:lpstr>
      <vt:lpstr>Approaches of Worker’s Discipline Management</vt:lpstr>
      <vt:lpstr>1. Red Hot Stove Rule  </vt:lpstr>
      <vt:lpstr>PowerPoint Presentation</vt:lpstr>
      <vt:lpstr>2. Progressive Disciplinary Action</vt:lpstr>
      <vt:lpstr>PowerPoint Presentation</vt:lpstr>
      <vt:lpstr>3. Disciplinary Action Without Punishment </vt:lpstr>
      <vt:lpstr>PowerPoint Presentation</vt:lpstr>
      <vt:lpstr>PowerPoint Presentation</vt:lpstr>
      <vt:lpstr>Causes of Indiscipline</vt:lpstr>
      <vt:lpstr>Disciplinary Action – Service Rules</vt:lpstr>
      <vt:lpstr>Misconduct</vt:lpstr>
      <vt:lpstr>Investigation of Allegations</vt:lpstr>
      <vt:lpstr>Show Cause Notice</vt:lpstr>
      <vt:lpstr>Charge Sheet</vt:lpstr>
      <vt:lpstr>Domestic Enquiry</vt:lpstr>
      <vt:lpstr>Report of Findings</vt:lpstr>
      <vt:lpstr>Punishments to be Imposed</vt:lpstr>
      <vt:lpstr>Workers’ Participation in Management (WPM)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25</cp:revision>
  <dcterms:created xsi:type="dcterms:W3CDTF">2025-10-19T14:56:53Z</dcterms:created>
  <dcterms:modified xsi:type="dcterms:W3CDTF">2025-12-01T07:42:15Z</dcterms:modified>
</cp:coreProperties>
</file>