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4" r:id="rId6"/>
    <p:sldId id="261" r:id="rId7"/>
    <p:sldId id="259" r:id="rId8"/>
    <p:sldId id="260" r:id="rId9"/>
    <p:sldId id="265" r:id="rId10"/>
    <p:sldId id="266" r:id="rId11"/>
    <p:sldId id="28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7" r:id="rId32"/>
    <p:sldId id="288" r:id="rId33"/>
    <p:sldId id="289" r:id="rId34"/>
    <p:sldId id="290" r:id="rId35"/>
    <p:sldId id="291" r:id="rId36"/>
    <p:sldId id="292" r:id="rId37"/>
    <p:sldId id="293" r:id="rId38"/>
    <p:sldId id="294" r:id="rId39"/>
    <p:sldId id="296" r:id="rId40"/>
    <p:sldId id="297" r:id="rId41"/>
    <p:sldId id="298" r:id="rId42"/>
    <p:sldId id="299" r:id="rId43"/>
    <p:sldId id="300" r:id="rId44"/>
    <p:sldId id="295" r:id="rId45"/>
    <p:sldId id="301" r:id="rId46"/>
    <p:sldId id="302" r:id="rId47"/>
    <p:sldId id="303" r:id="rId48"/>
    <p:sldId id="30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26-11-2025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26-11-2025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720645"/>
            <a:ext cx="9144000" cy="3008670"/>
          </a:xfrm>
        </p:spPr>
        <p:txBody>
          <a:bodyPr>
            <a:noAutofit/>
          </a:bodyPr>
          <a:lstStyle/>
          <a:p>
            <a:r>
              <a:rPr lang="en-IN" sz="4400" b="1" dirty="0">
                <a:latin typeface="Times New Roman" panose="02020603050405020304" pitchFamily="18" charset="0"/>
                <a:cs typeface="Times New Roman" panose="02020603050405020304" pitchFamily="18" charset="0"/>
              </a:rPr>
              <a:t>INDUSTRIAL RELATIONS AND LEGISLATIONS</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 MBAHR314</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856624"/>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2 - </a:t>
            </a:r>
            <a:r>
              <a:rPr lang="en-US" sz="3600" b="1" dirty="0"/>
              <a:t>Evolution of Labour Legislation in India</a:t>
            </a:r>
            <a:endParaRPr lang="en-IN"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C331C0-6C3B-D8CE-0A44-6D18C66DEBE6}"/>
              </a:ext>
            </a:extLst>
          </p:cNvPr>
          <p:cNvSpPr>
            <a:spLocks noGrp="1"/>
          </p:cNvSpPr>
          <p:nvPr>
            <p:ph idx="1"/>
          </p:nvPr>
        </p:nvSpPr>
        <p:spPr/>
        <p:txBody>
          <a:bodyPr>
            <a:normAutofit/>
          </a:bodyPr>
          <a:lstStyle/>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preserve the health, safety, and welfare of workers.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protect the interests of women and children working in the factories.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maintain the dignity of employees in the organisation.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provide the protection of the weaker section.</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provide the rights of collective bargaining to the employee.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provide the appropriate machinery to the employees for the purpose of controlling pollution in the working area.</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1883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C3F47-CDFC-09C0-F9F1-19577FC27C9D}"/>
              </a:ext>
            </a:extLst>
          </p:cNvPr>
          <p:cNvSpPr>
            <a:spLocks noGrp="1"/>
          </p:cNvSpPr>
          <p:nvPr>
            <p:ph type="title"/>
          </p:nvPr>
        </p:nvSpPr>
        <p:spPr>
          <a:xfrm>
            <a:off x="838200" y="896067"/>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Labour Legislation </a:t>
            </a:r>
          </a:p>
        </p:txBody>
      </p:sp>
      <p:sp>
        <p:nvSpPr>
          <p:cNvPr id="3" name="Content Placeholder 2">
            <a:extLst>
              <a:ext uri="{FF2B5EF4-FFF2-40B4-BE49-F238E27FC236}">
                <a16:creationId xmlns:a16="http://schemas.microsoft.com/office/drawing/2014/main" id="{AC9A4F92-62C5-7C37-D5C3-8CBDB76D9FBF}"/>
              </a:ext>
            </a:extLst>
          </p:cNvPr>
          <p:cNvSpPr>
            <a:spLocks noGrp="1"/>
          </p:cNvSpPr>
          <p:nvPr>
            <p:ph idx="1"/>
          </p:nvPr>
        </p:nvSpPr>
        <p:spPr>
          <a:xfrm>
            <a:off x="838200" y="1825624"/>
            <a:ext cx="10515600" cy="4653833"/>
          </a:xfrm>
        </p:spPr>
        <p:txBody>
          <a:bodyPr>
            <a:normAutofit/>
          </a:bodyPr>
          <a:lstStyle/>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Protection of Workers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Promotion of Industrial Peace</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Social Justice</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Improvement of Working Conditions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Provision of Social Security</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Promotion of Industrial Democracy</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Regulation of Employment Relations</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Economic Development</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Protection of Women and Child Labour</a:t>
            </a:r>
          </a:p>
          <a:p>
            <a:pPr marL="514350" indent="-514350">
              <a:buFont typeface="+mj-lt"/>
              <a:buAutoNum type="arabicPeriod"/>
            </a:pPr>
            <a:r>
              <a:rPr lang="en-IN" sz="2400" dirty="0">
                <a:latin typeface="Times New Roman" panose="02020603050405020304" pitchFamily="18" charset="0"/>
                <a:cs typeface="Times New Roman" panose="02020603050405020304" pitchFamily="18" charset="0"/>
              </a:rPr>
              <a:t>Standardization of Labour Practices</a:t>
            </a:r>
          </a:p>
        </p:txBody>
      </p:sp>
    </p:spTree>
    <p:extLst>
      <p:ext uri="{BB962C8B-B14F-4D97-AF65-F5344CB8AC3E}">
        <p14:creationId xmlns:p14="http://schemas.microsoft.com/office/powerpoint/2010/main" val="3914167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E0032-9867-AEC5-7BB0-645BD8EF1057}"/>
              </a:ext>
            </a:extLst>
          </p:cNvPr>
          <p:cNvSpPr>
            <a:spLocks noGrp="1"/>
          </p:cNvSpPr>
          <p:nvPr>
            <p:ph type="title"/>
          </p:nvPr>
        </p:nvSpPr>
        <p:spPr>
          <a:xfrm>
            <a:off x="838200" y="81740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Types of Labour Legislation </a:t>
            </a:r>
          </a:p>
        </p:txBody>
      </p:sp>
      <p:pic>
        <p:nvPicPr>
          <p:cNvPr id="5" name="Content Placeholder 4">
            <a:extLst>
              <a:ext uri="{FF2B5EF4-FFF2-40B4-BE49-F238E27FC236}">
                <a16:creationId xmlns:a16="http://schemas.microsoft.com/office/drawing/2014/main" id="{2DFE9333-299C-DFC8-FA09-D8F63524426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0997" y="1943612"/>
            <a:ext cx="5730006" cy="4526014"/>
          </a:xfrm>
        </p:spPr>
      </p:pic>
    </p:spTree>
    <p:extLst>
      <p:ext uri="{BB962C8B-B14F-4D97-AF65-F5344CB8AC3E}">
        <p14:creationId xmlns:p14="http://schemas.microsoft.com/office/powerpoint/2010/main" val="3416761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A26D8-877C-7295-94C0-EC0B442460F1}"/>
              </a:ext>
            </a:extLst>
          </p:cNvPr>
          <p:cNvSpPr>
            <a:spLocks noGrp="1"/>
          </p:cNvSpPr>
          <p:nvPr>
            <p:ph type="title"/>
          </p:nvPr>
        </p:nvSpPr>
        <p:spPr>
          <a:xfrm>
            <a:off x="838200" y="82724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1. Protective Labour Legislations</a:t>
            </a:r>
          </a:p>
        </p:txBody>
      </p:sp>
      <p:sp>
        <p:nvSpPr>
          <p:cNvPr id="3" name="Content Placeholder 2">
            <a:extLst>
              <a:ext uri="{FF2B5EF4-FFF2-40B4-BE49-F238E27FC236}">
                <a16:creationId xmlns:a16="http://schemas.microsoft.com/office/drawing/2014/main" id="{A4EB6121-B315-3DCE-8FF4-81A3ABEB3E80}"/>
              </a:ext>
            </a:extLst>
          </p:cNvPr>
          <p:cNvSpPr>
            <a:spLocks noGrp="1"/>
          </p:cNvSpPr>
          <p:nvPr>
            <p:ph idx="1"/>
          </p:nvPr>
        </p:nvSpPr>
        <p:spPr/>
        <p:txBody>
          <a:bodyPr>
            <a:normAutofit lnSpcReduction="10000"/>
          </a:bodyPr>
          <a:lstStyle/>
          <a:p>
            <a:pPr marL="0" indent="0">
              <a:buNone/>
            </a:pPr>
            <a:r>
              <a:rPr lang="en-US" sz="2400" dirty="0"/>
              <a:t>These laws are designed to protect workers from exploitation and ensure safe, fair, and humane working conditions. They deal with wages, hours of work, safety, health, and welfare.</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Factories Act, 1948:</a:t>
            </a:r>
            <a:r>
              <a:rPr lang="en-IN" sz="2400" dirty="0">
                <a:latin typeface="Times New Roman" panose="02020603050405020304" pitchFamily="18" charset="0"/>
                <a:cs typeface="Times New Roman" panose="02020603050405020304" pitchFamily="18" charset="0"/>
              </a:rPr>
              <a:t> Regulates working conditions in factories—safety, health, welfare, working hours, etc.</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Mines Act, 1952:</a:t>
            </a:r>
            <a:r>
              <a:rPr lang="en-IN" sz="2400" dirty="0">
                <a:latin typeface="Times New Roman" panose="02020603050405020304" pitchFamily="18" charset="0"/>
                <a:cs typeface="Times New Roman" panose="02020603050405020304" pitchFamily="18" charset="0"/>
              </a:rPr>
              <a:t> Ensures safety and welfare of mine workers.</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Plantation Labour Act, 1951:</a:t>
            </a:r>
            <a:r>
              <a:rPr lang="en-IN" sz="2400" dirty="0">
                <a:latin typeface="Times New Roman" panose="02020603050405020304" pitchFamily="18" charset="0"/>
                <a:cs typeface="Times New Roman" panose="02020603050405020304" pitchFamily="18" charset="0"/>
              </a:rPr>
              <a:t> Protects plantation workers by providing housing, medical, and welfare facilities.</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Motor Transport Workers Act, 1961:</a:t>
            </a:r>
            <a:r>
              <a:rPr lang="en-IN" sz="2400" dirty="0">
                <a:latin typeface="Times New Roman" panose="02020603050405020304" pitchFamily="18" charset="0"/>
                <a:cs typeface="Times New Roman" panose="02020603050405020304" pitchFamily="18" charset="0"/>
              </a:rPr>
              <a:t> Regulates employment conditions of transport workers (drivers, conductors, etc.).</a:t>
            </a:r>
          </a:p>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Shops and Establishments Acts (State Acts):</a:t>
            </a:r>
            <a:r>
              <a:rPr lang="en-IN" sz="2400" dirty="0">
                <a:latin typeface="Times New Roman" panose="02020603050405020304" pitchFamily="18" charset="0"/>
                <a:cs typeface="Times New Roman" panose="02020603050405020304" pitchFamily="18" charset="0"/>
              </a:rPr>
              <a:t> Control conditions of work in shops, offices, and commercial establishments.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3155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B3A483-C349-09A8-A341-E415A52BC5D6}"/>
              </a:ext>
            </a:extLst>
          </p:cNvPr>
          <p:cNvSpPr>
            <a:spLocks noGrp="1"/>
          </p:cNvSpPr>
          <p:nvPr>
            <p:ph idx="1"/>
          </p:nvPr>
        </p:nvSpPr>
        <p:spPr>
          <a:xfrm>
            <a:off x="838200" y="1740310"/>
            <a:ext cx="10515600" cy="4436653"/>
          </a:xfrm>
        </p:spPr>
        <p:txBody>
          <a:bodyPr>
            <a:normAutofit/>
          </a:bodyPr>
          <a:lstStyle/>
          <a:p>
            <a:pPr>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Payment of Wages Act, 1936:</a:t>
            </a:r>
            <a:r>
              <a:rPr lang="en-IN" sz="2400" dirty="0">
                <a:latin typeface="Times New Roman" panose="02020603050405020304" pitchFamily="18" charset="0"/>
                <a:cs typeface="Times New Roman" panose="02020603050405020304" pitchFamily="18" charset="0"/>
              </a:rPr>
              <a:t> Ensures timely payment of wages without unauthorized deductions.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Minimum Wages Act, 1948:</a:t>
            </a:r>
            <a:r>
              <a:rPr lang="en-IN" sz="2400" dirty="0">
                <a:latin typeface="Times New Roman" panose="02020603050405020304" pitchFamily="18" charset="0"/>
                <a:cs typeface="Times New Roman" panose="02020603050405020304" pitchFamily="18" charset="0"/>
              </a:rPr>
              <a:t> Fixes minimum wages for different industries to prevent exploitation.</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Child Labour (Prohibition and Regulation) Act, 1986:</a:t>
            </a:r>
            <a:r>
              <a:rPr lang="en-IN" sz="2400" dirty="0">
                <a:latin typeface="Times New Roman" panose="02020603050405020304" pitchFamily="18" charset="0"/>
                <a:cs typeface="Times New Roman" panose="02020603050405020304" pitchFamily="18" charset="0"/>
              </a:rPr>
              <a:t> Prohibits employment of children below 14 years in hazardous occupations and regulates their working conditions.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Contract Labour (Regulation and Abolition) Act, 1970:</a:t>
            </a:r>
            <a:r>
              <a:rPr lang="en-IN" sz="2400" dirty="0">
                <a:latin typeface="Times New Roman" panose="02020603050405020304" pitchFamily="18" charset="0"/>
                <a:cs typeface="Times New Roman" panose="02020603050405020304" pitchFamily="18" charset="0"/>
              </a:rPr>
              <a:t> Regulates employment of contract labour and aims to abolish it in certain cases.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4564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EB141-D681-AABF-2FFA-36EAB6CFD9A4}"/>
              </a:ext>
            </a:extLst>
          </p:cNvPr>
          <p:cNvSpPr>
            <a:spLocks noGrp="1"/>
          </p:cNvSpPr>
          <p:nvPr>
            <p:ph type="title"/>
          </p:nvPr>
        </p:nvSpPr>
        <p:spPr>
          <a:xfrm>
            <a:off x="838200" y="10927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2. Regulative Legislations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8F892A6-7027-00AB-B74B-F65957A8A763}"/>
              </a:ext>
            </a:extLst>
          </p:cNvPr>
          <p:cNvSpPr>
            <a:spLocks noGrp="1"/>
          </p:cNvSpPr>
          <p:nvPr>
            <p:ph idx="1"/>
          </p:nvPr>
        </p:nvSpPr>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These laws govern the relationships between employers and employees, trade unions, and industrial disputes.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They promote industrial peace and regulate collective bargaining.</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Trade Unions Act, 1926:</a:t>
            </a:r>
            <a:r>
              <a:rPr lang="en-IN" sz="2400" dirty="0">
                <a:latin typeface="Times New Roman" panose="02020603050405020304" pitchFamily="18" charset="0"/>
                <a:cs typeface="Times New Roman" panose="02020603050405020304" pitchFamily="18" charset="0"/>
              </a:rPr>
              <a:t> Provides for registration and rights of trade unions.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Industrial Disputes Act, 1947:</a:t>
            </a:r>
            <a:r>
              <a:rPr lang="en-IN" sz="2400" dirty="0">
                <a:latin typeface="Times New Roman" panose="02020603050405020304" pitchFamily="18" charset="0"/>
                <a:cs typeface="Times New Roman" panose="02020603050405020304" pitchFamily="18" charset="0"/>
              </a:rPr>
              <a:t> Deals with prevention and settlement of disputes between employers and employees.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Industrial Employment (Standing Orders) Act, 1946:</a:t>
            </a:r>
            <a:r>
              <a:rPr lang="en-IN" sz="2400" dirty="0">
                <a:latin typeface="Times New Roman" panose="02020603050405020304" pitchFamily="18" charset="0"/>
                <a:cs typeface="Times New Roman" panose="02020603050405020304" pitchFamily="18" charset="0"/>
              </a:rPr>
              <a:t> Requires employers to define clear rules regarding conditions of employment.</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0133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1B39B-35E1-730A-4143-597DA3CA5F77}"/>
              </a:ext>
            </a:extLst>
          </p:cNvPr>
          <p:cNvSpPr>
            <a:spLocks noGrp="1"/>
          </p:cNvSpPr>
          <p:nvPr>
            <p:ph type="title"/>
          </p:nvPr>
        </p:nvSpPr>
        <p:spPr>
          <a:xfrm>
            <a:off x="838200" y="101405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3. Social Security Legislations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CC89272-215B-1A51-D2F8-5E13E178AFF6}"/>
              </a:ext>
            </a:extLst>
          </p:cNvPr>
          <p:cNvSpPr>
            <a:spLocks noGrp="1"/>
          </p:cNvSpPr>
          <p:nvPr>
            <p:ph idx="1"/>
          </p:nvPr>
        </p:nvSpPr>
        <p:spPr/>
        <p:txBody>
          <a:bodyPr>
            <a:normAutofit fontScale="85000" lnSpcReduction="20000"/>
          </a:bodyPr>
          <a:lstStyle/>
          <a:p>
            <a:pPr marL="0" indent="0">
              <a:buNone/>
            </a:pPr>
            <a:r>
              <a:rPr lang="en-IN" dirty="0">
                <a:latin typeface="Times New Roman" panose="02020603050405020304" pitchFamily="18" charset="0"/>
                <a:cs typeface="Times New Roman" panose="02020603050405020304" pitchFamily="18" charset="0"/>
              </a:rPr>
              <a:t>These laws provide financial and social protection to employees in cases of sickness, maternity, injury, disablement, or old age. They ensure economic security for workers and their families.</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Employees’ Compensation Act, 1923:</a:t>
            </a:r>
            <a:r>
              <a:rPr lang="en-IN" dirty="0">
                <a:latin typeface="Times New Roman" panose="02020603050405020304" pitchFamily="18" charset="0"/>
                <a:cs typeface="Times New Roman" panose="02020603050405020304" pitchFamily="18" charset="0"/>
              </a:rPr>
              <a:t> Provides compensation to workers for injuries or death caused by workplace accidents.</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Employees’ State Insurance Act, 1948:</a:t>
            </a:r>
            <a:r>
              <a:rPr lang="en-IN" dirty="0">
                <a:latin typeface="Times New Roman" panose="02020603050405020304" pitchFamily="18" charset="0"/>
                <a:cs typeface="Times New Roman" panose="02020603050405020304" pitchFamily="18" charset="0"/>
              </a:rPr>
              <a:t> Offers medical, sickness, maternity, and disability benefits through the ESI Scheme.</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Employees’ Provident Funds and Miscellaneous Provisions Act, 1952:</a:t>
            </a:r>
            <a:r>
              <a:rPr lang="en-IN" dirty="0">
                <a:latin typeface="Times New Roman" panose="02020603050405020304" pitchFamily="18" charset="0"/>
                <a:cs typeface="Times New Roman" panose="02020603050405020304" pitchFamily="18" charset="0"/>
              </a:rPr>
              <a:t> Provides retirement benefits through provident fund, pension, and insurance schemes.</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Maternity Benefit Act, 1961:</a:t>
            </a:r>
            <a:r>
              <a:rPr lang="en-IN" dirty="0">
                <a:latin typeface="Times New Roman" panose="02020603050405020304" pitchFamily="18" charset="0"/>
                <a:cs typeface="Times New Roman" panose="02020603050405020304" pitchFamily="18" charset="0"/>
              </a:rPr>
              <a:t> Grants maternity leave and related benefits to women employees.</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Payment of Gratuity Act, 1972:</a:t>
            </a:r>
            <a:r>
              <a:rPr lang="en-IN" dirty="0">
                <a:latin typeface="Times New Roman" panose="02020603050405020304" pitchFamily="18" charset="0"/>
                <a:cs typeface="Times New Roman" panose="02020603050405020304" pitchFamily="18" charset="0"/>
              </a:rPr>
              <a:t> Provides a lump-sum payment to employees upon retirement or resignation after a certain period of service.</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2758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03B9F-D0D8-2932-C34F-FBED710D98D8}"/>
              </a:ext>
            </a:extLst>
          </p:cNvPr>
          <p:cNvSpPr>
            <a:spLocks noGrp="1"/>
          </p:cNvSpPr>
          <p:nvPr>
            <p:ph type="title"/>
          </p:nvPr>
        </p:nvSpPr>
        <p:spPr>
          <a:xfrm>
            <a:off x="838200" y="108288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4. Welfare Legislations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F03C0C3-E729-608A-80D1-5786DA40BBA9}"/>
              </a:ext>
            </a:extLst>
          </p:cNvPr>
          <p:cNvSpPr>
            <a:spLocks noGrp="1"/>
          </p:cNvSpPr>
          <p:nvPr>
            <p:ph idx="1"/>
          </p:nvPr>
        </p:nvSpPr>
        <p:spPr/>
        <p:txBody>
          <a:bodyPr>
            <a:normAutofit/>
          </a:bodyPr>
          <a:lstStyle/>
          <a:p>
            <a:pPr marL="0" indent="0">
              <a:buNone/>
            </a:pPr>
            <a:r>
              <a:rPr lang="en-IN" sz="2400" dirty="0">
                <a:latin typeface="Times New Roman" panose="02020603050405020304" pitchFamily="18" charset="0"/>
                <a:cs typeface="Times New Roman" panose="02020603050405020304" pitchFamily="18" charset="0"/>
              </a:rPr>
              <a:t>These laws aim to promote general welfare and living conditions of workers in specific industries by establishing welfare funds and facilities.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Mica Mines Labour Welfare Fund Act, 1946:</a:t>
            </a:r>
            <a:r>
              <a:rPr lang="en-IN" sz="2400" dirty="0">
                <a:latin typeface="Times New Roman" panose="02020603050405020304" pitchFamily="18" charset="0"/>
                <a:cs typeface="Times New Roman" panose="02020603050405020304" pitchFamily="18" charset="0"/>
              </a:rPr>
              <a:t> Provides welfare measures for workers in mica mines.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Iron Ore, Manganese Ore and Chrome Ore Mines Labour Welfare Fund Act, 1976:</a:t>
            </a:r>
            <a:r>
              <a:rPr lang="en-IN" sz="2400" dirty="0">
                <a:latin typeface="Times New Roman" panose="02020603050405020304" pitchFamily="18" charset="0"/>
                <a:cs typeface="Times New Roman" panose="02020603050405020304" pitchFamily="18" charset="0"/>
              </a:rPr>
              <a:t> Improves welfare of workers in ore mines.</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Beedi Workers Welfare Fund Act, 1976:</a:t>
            </a:r>
            <a:r>
              <a:rPr lang="en-IN" sz="2400" dirty="0">
                <a:latin typeface="Times New Roman" panose="02020603050405020304" pitchFamily="18" charset="0"/>
                <a:cs typeface="Times New Roman" panose="02020603050405020304" pitchFamily="18" charset="0"/>
              </a:rPr>
              <a:t> Promotes welfare of workers in the beedi industry.</a:t>
            </a:r>
          </a:p>
          <a:p>
            <a:pPr lvl="0">
              <a:buFont typeface="Wingdings" panose="05000000000000000000" pitchFamily="2" charset="2"/>
              <a:buChar char="Ø"/>
            </a:pPr>
            <a:r>
              <a:rPr lang="en-IN" sz="2400" b="1" dirty="0">
                <a:latin typeface="Times New Roman" panose="02020603050405020304" pitchFamily="18" charset="0"/>
                <a:cs typeface="Times New Roman" panose="02020603050405020304" pitchFamily="18" charset="0"/>
              </a:rPr>
              <a:t>Cine Workers Welfare Fund Act, 1981:</a:t>
            </a:r>
            <a:r>
              <a:rPr lang="en-IN" sz="2400" dirty="0">
                <a:latin typeface="Times New Roman" panose="02020603050405020304" pitchFamily="18" charset="0"/>
                <a:cs typeface="Times New Roman" panose="02020603050405020304" pitchFamily="18" charset="0"/>
              </a:rPr>
              <a:t> Ensures welfare of workers in the film industry through various schemes.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5429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F6B48-7A99-FC07-515D-C4C85B826282}"/>
              </a:ext>
            </a:extLst>
          </p:cNvPr>
          <p:cNvSpPr>
            <a:spLocks noGrp="1"/>
          </p:cNvSpPr>
          <p:nvPr>
            <p:ph type="title"/>
          </p:nvPr>
        </p:nvSpPr>
        <p:spPr>
          <a:xfrm>
            <a:off x="838200" y="984557"/>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Constitutional Provisions for the Protection of Labour Workforce in India</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E87E000-BB69-3542-43E7-36E07727FC78}"/>
              </a:ext>
            </a:extLst>
          </p:cNvPr>
          <p:cNvSpPr>
            <a:spLocks noGrp="1"/>
          </p:cNvSpPr>
          <p:nvPr>
            <p:ph idx="1"/>
          </p:nvPr>
        </p:nvSpPr>
        <p:spPr>
          <a:xfrm>
            <a:off x="838200" y="2163096"/>
            <a:ext cx="10515600" cy="4178709"/>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relevance of the dignity of human labour and the need for protecting and safeguarding the interest of labour as human beings has been enshrined in Chapter-III (Articles 16, 19, 23 &amp; 24) and Chapter IV (Articles 39, 41, 42, 43, 43A &amp; 54) of the Constitution of India keeping in line with Fundamental Rights and Directive Principles of State Policy.</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7239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793387-5208-6C01-4B6E-7F92A0B8500C}"/>
              </a:ext>
            </a:extLst>
          </p:cNvPr>
          <p:cNvSpPr>
            <a:spLocks noGrp="1"/>
          </p:cNvSpPr>
          <p:nvPr>
            <p:ph idx="1"/>
          </p:nvPr>
        </p:nvSpPr>
        <p:spPr>
          <a:xfrm>
            <a:off x="838200" y="1366684"/>
            <a:ext cx="10515600" cy="5063613"/>
          </a:xfrm>
        </p:spPr>
        <p:txBody>
          <a:bodyPr/>
          <a:lstStyle/>
          <a:p>
            <a:pPr marL="0" indent="0">
              <a:buNone/>
            </a:pPr>
            <a:r>
              <a:rPr lang="en-IN" b="1" dirty="0"/>
              <a:t>Chapter III – Fundamental Rights</a:t>
            </a:r>
          </a:p>
        </p:txBody>
      </p:sp>
      <p:graphicFrame>
        <p:nvGraphicFramePr>
          <p:cNvPr id="5" name="Table 4">
            <a:extLst>
              <a:ext uri="{FF2B5EF4-FFF2-40B4-BE49-F238E27FC236}">
                <a16:creationId xmlns:a16="http://schemas.microsoft.com/office/drawing/2014/main" id="{3C3674C8-D102-5DA3-78D3-970FD4EB209F}"/>
              </a:ext>
            </a:extLst>
          </p:cNvPr>
          <p:cNvGraphicFramePr>
            <a:graphicFrameLocks noGrp="1"/>
          </p:cNvGraphicFramePr>
          <p:nvPr>
            <p:extLst>
              <p:ext uri="{D42A27DB-BD31-4B8C-83A1-F6EECF244321}">
                <p14:modId xmlns:p14="http://schemas.microsoft.com/office/powerpoint/2010/main" val="1050564281"/>
              </p:ext>
            </p:extLst>
          </p:nvPr>
        </p:nvGraphicFramePr>
        <p:xfrm>
          <a:off x="1081547" y="2044289"/>
          <a:ext cx="10068234" cy="4424354"/>
        </p:xfrm>
        <a:graphic>
          <a:graphicData uri="http://schemas.openxmlformats.org/drawingml/2006/table">
            <a:tbl>
              <a:tblPr firstRow="1" bandRow="1">
                <a:tableStyleId>{5940675A-B579-460E-94D1-54222C63F5DA}</a:tableStyleId>
              </a:tblPr>
              <a:tblGrid>
                <a:gridCol w="3356078">
                  <a:extLst>
                    <a:ext uri="{9D8B030D-6E8A-4147-A177-3AD203B41FA5}">
                      <a16:colId xmlns:a16="http://schemas.microsoft.com/office/drawing/2014/main" val="1078162048"/>
                    </a:ext>
                  </a:extLst>
                </a:gridCol>
                <a:gridCol w="3356078">
                  <a:extLst>
                    <a:ext uri="{9D8B030D-6E8A-4147-A177-3AD203B41FA5}">
                      <a16:colId xmlns:a16="http://schemas.microsoft.com/office/drawing/2014/main" val="1301075294"/>
                    </a:ext>
                  </a:extLst>
                </a:gridCol>
                <a:gridCol w="3356078">
                  <a:extLst>
                    <a:ext uri="{9D8B030D-6E8A-4147-A177-3AD203B41FA5}">
                      <a16:colId xmlns:a16="http://schemas.microsoft.com/office/drawing/2014/main" val="839534030"/>
                    </a:ext>
                  </a:extLst>
                </a:gridCol>
              </a:tblGrid>
              <a:tr h="492434">
                <a:tc>
                  <a:txBody>
                    <a:bodyPr/>
                    <a:lstStyle/>
                    <a:p>
                      <a:pPr algn="ctr">
                        <a:buNone/>
                      </a:pPr>
                      <a:r>
                        <a:rPr lang="en-IN" b="1" dirty="0">
                          <a:latin typeface="Times New Roman" panose="02020603050405020304" pitchFamily="18" charset="0"/>
                          <a:cs typeface="Times New Roman" panose="02020603050405020304" pitchFamily="18" charset="0"/>
                        </a:rPr>
                        <a:t>Chapter &amp; Article</a:t>
                      </a:r>
                    </a:p>
                  </a:txBody>
                  <a:tcPr anchor="ctr"/>
                </a:tc>
                <a:tc>
                  <a:txBody>
                    <a:bodyPr/>
                    <a:lstStyle/>
                    <a:p>
                      <a:pPr algn="ctr"/>
                      <a:r>
                        <a:rPr lang="en-IN" b="1" dirty="0">
                          <a:latin typeface="Times New Roman" panose="02020603050405020304" pitchFamily="18" charset="0"/>
                          <a:cs typeface="Times New Roman" panose="02020603050405020304" pitchFamily="18" charset="0"/>
                        </a:rPr>
                        <a:t>Provision</a:t>
                      </a:r>
                    </a:p>
                  </a:txBody>
                  <a:tcPr/>
                </a:tc>
                <a:tc>
                  <a:txBody>
                    <a:bodyPr/>
                    <a:lstStyle/>
                    <a:p>
                      <a:pPr algn="ctr"/>
                      <a:r>
                        <a:rPr lang="en-IN" b="1" dirty="0">
                          <a:latin typeface="Times New Roman" panose="02020603050405020304" pitchFamily="18" charset="0"/>
                          <a:cs typeface="Times New Roman" panose="02020603050405020304" pitchFamily="18" charset="0"/>
                        </a:rPr>
                        <a:t>Relevance to Labour</a:t>
                      </a:r>
                    </a:p>
                  </a:txBody>
                  <a:tcPr/>
                </a:tc>
                <a:extLst>
                  <a:ext uri="{0D108BD9-81ED-4DB2-BD59-A6C34878D82A}">
                    <a16:rowId xmlns:a16="http://schemas.microsoft.com/office/drawing/2014/main" val="2280961434"/>
                  </a:ext>
                </a:extLst>
              </a:tr>
              <a:tr h="755281">
                <a:tc>
                  <a:txBody>
                    <a:bodyPr/>
                    <a:lstStyle/>
                    <a:p>
                      <a:pPr algn="ctr">
                        <a:buNone/>
                      </a:pPr>
                      <a:r>
                        <a:rPr lang="en-IN" b="0" dirty="0">
                          <a:latin typeface="Times New Roman" panose="02020603050405020304" pitchFamily="18" charset="0"/>
                          <a:cs typeface="Times New Roman" panose="02020603050405020304" pitchFamily="18" charset="0"/>
                        </a:rPr>
                        <a:t>Article 16</a:t>
                      </a:r>
                    </a:p>
                  </a:txBody>
                  <a:tcPr anchor="ctr"/>
                </a:tc>
                <a:tc>
                  <a:txBody>
                    <a:bodyPr/>
                    <a:lstStyle/>
                    <a:p>
                      <a:pPr algn="ctr"/>
                      <a:r>
                        <a:rPr lang="en-US" dirty="0">
                          <a:latin typeface="Times New Roman" panose="02020603050405020304" pitchFamily="18" charset="0"/>
                          <a:cs typeface="Times New Roman" panose="02020603050405020304" pitchFamily="18" charset="0"/>
                        </a:rPr>
                        <a:t>Equality of opportunity in public employment</a:t>
                      </a:r>
                      <a:endParaRPr lang="en-IN"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Ensures equal job opportunities and prevents discrimination in employment based on caste, religion, sex, etc.</a:t>
                      </a:r>
                      <a:endParaRPr lang="en-IN"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31978163"/>
                  </a:ext>
                </a:extLst>
              </a:tr>
              <a:tr h="755281">
                <a:tc>
                  <a:txBody>
                    <a:bodyPr/>
                    <a:lstStyle/>
                    <a:p>
                      <a:pPr algn="ctr"/>
                      <a:r>
                        <a:rPr lang="en-IN" dirty="0">
                          <a:latin typeface="Times New Roman" panose="02020603050405020304" pitchFamily="18" charset="0"/>
                          <a:cs typeface="Times New Roman" panose="02020603050405020304" pitchFamily="18" charset="0"/>
                        </a:rPr>
                        <a:t>Article 19(1)(c)</a:t>
                      </a:r>
                    </a:p>
                  </a:txBody>
                  <a:tcPr/>
                </a:tc>
                <a:tc>
                  <a:txBody>
                    <a:bodyPr/>
                    <a:lstStyle/>
                    <a:p>
                      <a:pPr algn="ctr"/>
                      <a:r>
                        <a:rPr lang="en-US" dirty="0">
                          <a:latin typeface="Times New Roman" panose="02020603050405020304" pitchFamily="18" charset="0"/>
                          <a:cs typeface="Times New Roman" panose="02020603050405020304" pitchFamily="18" charset="0"/>
                        </a:rPr>
                        <a:t>Right to form associations or unions</a:t>
                      </a:r>
                      <a:endParaRPr lang="en-IN"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Grants' workers the right to form trade unions for collective bargaining and representation.</a:t>
                      </a:r>
                      <a:endParaRPr lang="en-IN"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953558622"/>
                  </a:ext>
                </a:extLst>
              </a:tr>
              <a:tr h="755281">
                <a:tc>
                  <a:txBody>
                    <a:bodyPr/>
                    <a:lstStyle/>
                    <a:p>
                      <a:pPr algn="ctr"/>
                      <a:r>
                        <a:rPr lang="en-IN" dirty="0">
                          <a:latin typeface="Times New Roman" panose="02020603050405020304" pitchFamily="18" charset="0"/>
                          <a:cs typeface="Times New Roman" panose="02020603050405020304" pitchFamily="18" charset="0"/>
                        </a:rPr>
                        <a:t>Article 23</a:t>
                      </a:r>
                    </a:p>
                  </a:txBody>
                  <a:tcPr/>
                </a:tc>
                <a:tc>
                  <a:txBody>
                    <a:bodyPr/>
                    <a:lstStyle/>
                    <a:p>
                      <a:pPr algn="ctr"/>
                      <a:r>
                        <a:rPr lang="en-US" dirty="0">
                          <a:latin typeface="Times New Roman" panose="02020603050405020304" pitchFamily="18" charset="0"/>
                          <a:cs typeface="Times New Roman" panose="02020603050405020304" pitchFamily="18" charset="0"/>
                        </a:rPr>
                        <a:t>Prohibition of forced labour and human trafficking</a:t>
                      </a:r>
                      <a:endParaRPr lang="en-IN" dirty="0">
                        <a:latin typeface="Times New Roman" panose="02020603050405020304" pitchFamily="18" charset="0"/>
                        <a:cs typeface="Times New Roman" panose="02020603050405020304" pitchFamily="18" charset="0"/>
                      </a:endParaRPr>
                    </a:p>
                  </a:txBody>
                  <a:tcPr/>
                </a:tc>
                <a:tc>
                  <a:txBody>
                    <a:bodyPr/>
                    <a:lstStyle/>
                    <a:p>
                      <a:pPr algn="ctr"/>
                      <a:r>
                        <a:rPr lang="en-US" dirty="0">
                          <a:latin typeface="Times New Roman" panose="02020603050405020304" pitchFamily="18" charset="0"/>
                          <a:cs typeface="Times New Roman" panose="02020603050405020304" pitchFamily="18" charset="0"/>
                        </a:rPr>
                        <a:t>Protects workers from exploitation, bonded labour, and human trafficking.</a:t>
                      </a:r>
                      <a:endParaRPr lang="en-IN"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629494442"/>
                  </a:ext>
                </a:extLst>
              </a:tr>
              <a:tr h="755281">
                <a:tc>
                  <a:txBody>
                    <a:bodyPr/>
                    <a:lstStyle/>
                    <a:p>
                      <a:pPr algn="ctr"/>
                      <a:r>
                        <a:rPr lang="en-IN" dirty="0">
                          <a:latin typeface="Times New Roman" panose="02020603050405020304" pitchFamily="18" charset="0"/>
                          <a:cs typeface="Times New Roman" panose="02020603050405020304" pitchFamily="18" charset="0"/>
                        </a:rPr>
                        <a:t>Article 24</a:t>
                      </a:r>
                    </a:p>
                  </a:txBody>
                  <a:tcPr/>
                </a:tc>
                <a:tc>
                  <a:txBody>
                    <a:bodyPr/>
                    <a:lstStyle/>
                    <a:p>
                      <a:pPr algn="ctr"/>
                      <a:r>
                        <a:rPr lang="en-IN" dirty="0">
                          <a:latin typeface="Times New Roman" panose="02020603050405020304" pitchFamily="18" charset="0"/>
                          <a:cs typeface="Times New Roman" panose="02020603050405020304" pitchFamily="18" charset="0"/>
                        </a:rPr>
                        <a:t>Prohibition of child labour</a:t>
                      </a:r>
                    </a:p>
                  </a:txBody>
                  <a:tcPr/>
                </a:tc>
                <a:tc>
                  <a:txBody>
                    <a:bodyPr/>
                    <a:lstStyle/>
                    <a:p>
                      <a:pPr algn="ctr"/>
                      <a:r>
                        <a:rPr lang="en-US" dirty="0">
                          <a:latin typeface="Times New Roman" panose="02020603050405020304" pitchFamily="18" charset="0"/>
                          <a:cs typeface="Times New Roman" panose="02020603050405020304" pitchFamily="18" charset="0"/>
                        </a:rPr>
                        <a:t>Forbids employment of children below 14 years in factories, mines, or hazardous work.</a:t>
                      </a:r>
                      <a:endParaRPr lang="en-IN"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66519720"/>
                  </a:ext>
                </a:extLst>
              </a:tr>
            </a:tbl>
          </a:graphicData>
        </a:graphic>
      </p:graphicFrame>
    </p:spTree>
    <p:extLst>
      <p:ext uri="{BB962C8B-B14F-4D97-AF65-F5344CB8AC3E}">
        <p14:creationId xmlns:p14="http://schemas.microsoft.com/office/powerpoint/2010/main" val="3083448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00ED7-2630-1FD2-CEAA-59B440437C09}"/>
              </a:ext>
            </a:extLst>
          </p:cNvPr>
          <p:cNvSpPr>
            <a:spLocks noGrp="1"/>
          </p:cNvSpPr>
          <p:nvPr>
            <p:ph type="title"/>
          </p:nvPr>
        </p:nvSpPr>
        <p:spPr>
          <a:xfrm>
            <a:off x="838200" y="837073"/>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History of Labour Legislation in India</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86DF28F-F7EA-5F2B-0087-3C513A766BAB}"/>
              </a:ext>
            </a:extLst>
          </p:cNvPr>
          <p:cNvSpPr>
            <a:spLocks noGrp="1"/>
          </p:cNvSpPr>
          <p:nvPr>
            <p:ph idx="1"/>
          </p:nvPr>
        </p:nvSpPr>
        <p:spPr>
          <a:xfrm>
            <a:off x="838200" y="2025445"/>
            <a:ext cx="10515600" cy="3696930"/>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The history of labor legislation in India spans the British colonial period and the post-independence era, beginning with laws like the Factories Act of 1881 to regulate factory conditions and prevent worker exploitation. Following independence, the Constitution of India embedded social justice principles for workers, while subsequent legislation focused on industrial relations, welfare, and wages, culminating in recent efforts to consolidate existing laws into new labor codes. </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42617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215A6A3-8437-151B-8F26-87C07BA5E821}"/>
              </a:ext>
            </a:extLst>
          </p:cNvPr>
          <p:cNvSpPr>
            <a:spLocks noGrp="1"/>
          </p:cNvSpPr>
          <p:nvPr>
            <p:ph type="title"/>
          </p:nvPr>
        </p:nvSpPr>
        <p:spPr>
          <a:xfrm>
            <a:off x="838200" y="866571"/>
            <a:ext cx="10515600" cy="1325563"/>
          </a:xfrm>
        </p:spPr>
        <p:txBody>
          <a:bodyPr>
            <a:normAutofit/>
          </a:bodyPr>
          <a:lstStyle/>
          <a:p>
            <a:r>
              <a:rPr lang="en-US" sz="2400" b="1" dirty="0">
                <a:latin typeface="Times New Roman" panose="02020603050405020304" pitchFamily="18" charset="0"/>
                <a:cs typeface="Times New Roman" panose="02020603050405020304" pitchFamily="18" charset="0"/>
              </a:rPr>
              <a:t>Chapter IV – Directive Principles of State Policy</a:t>
            </a:r>
            <a:endParaRPr lang="en-IN" sz="2400" b="1"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753EA5AC-EE57-4FC9-EA7A-2F1CC5112CCC}"/>
              </a:ext>
            </a:extLst>
          </p:cNvPr>
          <p:cNvGraphicFramePr>
            <a:graphicFrameLocks noGrp="1"/>
          </p:cNvGraphicFramePr>
          <p:nvPr>
            <p:ph idx="1"/>
            <p:extLst>
              <p:ext uri="{D42A27DB-BD31-4B8C-83A1-F6EECF244321}">
                <p14:modId xmlns:p14="http://schemas.microsoft.com/office/powerpoint/2010/main" val="2795775161"/>
              </p:ext>
            </p:extLst>
          </p:nvPr>
        </p:nvGraphicFramePr>
        <p:xfrm>
          <a:off x="720213" y="1822800"/>
          <a:ext cx="10515600" cy="4023360"/>
        </p:xfrm>
        <a:graphic>
          <a:graphicData uri="http://schemas.openxmlformats.org/drawingml/2006/table">
            <a:tbl>
              <a:tblPr firstRow="1" bandRow="1">
                <a:tableStyleId>{5940675A-B579-460E-94D1-54222C63F5DA}</a:tableStyleId>
              </a:tblPr>
              <a:tblGrid>
                <a:gridCol w="3505200">
                  <a:extLst>
                    <a:ext uri="{9D8B030D-6E8A-4147-A177-3AD203B41FA5}">
                      <a16:colId xmlns:a16="http://schemas.microsoft.com/office/drawing/2014/main" val="2493183808"/>
                    </a:ext>
                  </a:extLst>
                </a:gridCol>
                <a:gridCol w="3505200">
                  <a:extLst>
                    <a:ext uri="{9D8B030D-6E8A-4147-A177-3AD203B41FA5}">
                      <a16:colId xmlns:a16="http://schemas.microsoft.com/office/drawing/2014/main" val="1628805919"/>
                    </a:ext>
                  </a:extLst>
                </a:gridCol>
                <a:gridCol w="3505200">
                  <a:extLst>
                    <a:ext uri="{9D8B030D-6E8A-4147-A177-3AD203B41FA5}">
                      <a16:colId xmlns:a16="http://schemas.microsoft.com/office/drawing/2014/main" val="1938692066"/>
                    </a:ext>
                  </a:extLst>
                </a:gridCol>
              </a:tblGrid>
              <a:tr h="0">
                <a:tc>
                  <a:txBody>
                    <a:bodyPr/>
                    <a:lstStyle/>
                    <a:p>
                      <a:pPr algn="ctr">
                        <a:buNone/>
                      </a:pPr>
                      <a:r>
                        <a:rPr lang="en-IN" sz="1800" b="1" dirty="0">
                          <a:latin typeface="Times New Roman" panose="02020603050405020304" pitchFamily="18" charset="0"/>
                          <a:cs typeface="Times New Roman" panose="02020603050405020304" pitchFamily="18" charset="0"/>
                        </a:rPr>
                        <a:t>Chapter &amp; Article</a:t>
                      </a:r>
                    </a:p>
                  </a:txBody>
                  <a:tcPr anchor="ctr"/>
                </a:tc>
                <a:tc>
                  <a:txBody>
                    <a:bodyPr/>
                    <a:lstStyle/>
                    <a:p>
                      <a:pPr algn="ctr"/>
                      <a:r>
                        <a:rPr lang="en-IN" sz="1800" b="1" dirty="0">
                          <a:latin typeface="Times New Roman" panose="02020603050405020304" pitchFamily="18" charset="0"/>
                          <a:cs typeface="Times New Roman" panose="02020603050405020304" pitchFamily="18" charset="0"/>
                        </a:rPr>
                        <a:t>Provision</a:t>
                      </a:r>
                    </a:p>
                  </a:txBody>
                  <a:tcPr/>
                </a:tc>
                <a:tc>
                  <a:txBody>
                    <a:bodyPr/>
                    <a:lstStyle/>
                    <a:p>
                      <a:pPr algn="ctr"/>
                      <a:r>
                        <a:rPr lang="en-IN" sz="1800" b="1" dirty="0">
                          <a:latin typeface="Times New Roman" panose="02020603050405020304" pitchFamily="18" charset="0"/>
                          <a:cs typeface="Times New Roman" panose="02020603050405020304" pitchFamily="18" charset="0"/>
                        </a:rPr>
                        <a:t>Relevance to Labour</a:t>
                      </a:r>
                    </a:p>
                  </a:txBody>
                  <a:tcPr/>
                </a:tc>
                <a:extLst>
                  <a:ext uri="{0D108BD9-81ED-4DB2-BD59-A6C34878D82A}">
                    <a16:rowId xmlns:a16="http://schemas.microsoft.com/office/drawing/2014/main" val="187994924"/>
                  </a:ext>
                </a:extLst>
              </a:tr>
              <a:tr h="556467">
                <a:tc>
                  <a:txBody>
                    <a:bodyPr/>
                    <a:lstStyle/>
                    <a:p>
                      <a:pPr algn="ctr"/>
                      <a:r>
                        <a:rPr lang="en-IN" sz="1800" dirty="0">
                          <a:latin typeface="Times New Roman" panose="02020603050405020304" pitchFamily="18" charset="0"/>
                          <a:cs typeface="Times New Roman" panose="02020603050405020304" pitchFamily="18" charset="0"/>
                        </a:rPr>
                        <a:t>Article 39(a)</a:t>
                      </a:r>
                    </a:p>
                  </a:txBody>
                  <a:tcPr/>
                </a:tc>
                <a:tc>
                  <a:txBody>
                    <a:bodyPr/>
                    <a:lstStyle/>
                    <a:p>
                      <a:pPr algn="ctr">
                        <a:buNone/>
                      </a:pPr>
                      <a:r>
                        <a:rPr lang="en-IN" sz="1800" dirty="0">
                          <a:latin typeface="Times New Roman" panose="02020603050405020304" pitchFamily="18" charset="0"/>
                          <a:cs typeface="Times New Roman" panose="02020603050405020304" pitchFamily="18" charset="0"/>
                        </a:rPr>
                        <a:t>Adequate means of livelihood</a:t>
                      </a:r>
                    </a:p>
                  </a:txBody>
                  <a:tcPr anchor="ctr"/>
                </a:tc>
                <a:tc>
                  <a:txBody>
                    <a:bodyPr/>
                    <a:lstStyle/>
                    <a:p>
                      <a:pPr algn="ctr"/>
                      <a:r>
                        <a:rPr lang="en-US" sz="1800" dirty="0">
                          <a:latin typeface="Times New Roman" panose="02020603050405020304" pitchFamily="18" charset="0"/>
                          <a:cs typeface="Times New Roman" panose="02020603050405020304" pitchFamily="18" charset="0"/>
                        </a:rPr>
                        <a:t>Ensures that all citizens, including workers, have the right to secure a means of livelihood.</a:t>
                      </a:r>
                      <a:endParaRPr lang="en-IN" sz="18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25053268"/>
                  </a:ext>
                </a:extLst>
              </a:tr>
              <a:tr h="556467">
                <a:tc>
                  <a:txBody>
                    <a:bodyPr/>
                    <a:lstStyle/>
                    <a:p>
                      <a:pPr algn="ctr"/>
                      <a:r>
                        <a:rPr lang="en-IN" sz="1800" dirty="0">
                          <a:latin typeface="Times New Roman" panose="02020603050405020304" pitchFamily="18" charset="0"/>
                          <a:cs typeface="Times New Roman" panose="02020603050405020304" pitchFamily="18" charset="0"/>
                        </a:rPr>
                        <a:t>Article 39(d)</a:t>
                      </a:r>
                    </a:p>
                  </a:txBody>
                  <a:tcPr/>
                </a:tc>
                <a:tc>
                  <a:txBody>
                    <a:bodyPr/>
                    <a:lstStyle/>
                    <a:p>
                      <a:pPr algn="ctr">
                        <a:buNone/>
                      </a:pPr>
                      <a:r>
                        <a:rPr lang="en-US" sz="1800" dirty="0">
                          <a:latin typeface="Times New Roman" panose="02020603050405020304" pitchFamily="18" charset="0"/>
                          <a:cs typeface="Times New Roman" panose="02020603050405020304" pitchFamily="18" charset="0"/>
                        </a:rPr>
                        <a:t>Equal pay for equal work</a:t>
                      </a:r>
                    </a:p>
                  </a:txBody>
                  <a:tcPr anchor="ctr"/>
                </a:tc>
                <a:tc>
                  <a:txBody>
                    <a:bodyPr/>
                    <a:lstStyle/>
                    <a:p>
                      <a:pPr algn="ctr">
                        <a:buNone/>
                      </a:pPr>
                      <a:r>
                        <a:rPr lang="en-US" sz="1800" dirty="0">
                          <a:latin typeface="Times New Roman" panose="02020603050405020304" pitchFamily="18" charset="0"/>
                          <a:cs typeface="Times New Roman" panose="02020603050405020304" pitchFamily="18" charset="0"/>
                        </a:rPr>
                        <a:t>Mandates equal remuneration for men and women for the same work.</a:t>
                      </a:r>
                    </a:p>
                  </a:txBody>
                  <a:tcPr anchor="ctr"/>
                </a:tc>
                <a:extLst>
                  <a:ext uri="{0D108BD9-81ED-4DB2-BD59-A6C34878D82A}">
                    <a16:rowId xmlns:a16="http://schemas.microsoft.com/office/drawing/2014/main" val="360941485"/>
                  </a:ext>
                </a:extLst>
              </a:tr>
              <a:tr h="556467">
                <a:tc>
                  <a:txBody>
                    <a:bodyPr/>
                    <a:lstStyle/>
                    <a:p>
                      <a:pPr algn="ctr"/>
                      <a:r>
                        <a:rPr lang="en-IN" sz="1800" dirty="0">
                          <a:latin typeface="Times New Roman" panose="02020603050405020304" pitchFamily="18" charset="0"/>
                          <a:cs typeface="Times New Roman" panose="02020603050405020304" pitchFamily="18" charset="0"/>
                        </a:rPr>
                        <a:t>Article 41</a:t>
                      </a:r>
                    </a:p>
                  </a:txBody>
                  <a:tcPr/>
                </a:tc>
                <a:tc>
                  <a:txBody>
                    <a:bodyPr/>
                    <a:lstStyle/>
                    <a:p>
                      <a:pPr algn="ctr">
                        <a:buNone/>
                      </a:pPr>
                      <a:r>
                        <a:rPr lang="en-US" sz="1800" dirty="0">
                          <a:latin typeface="Times New Roman" panose="02020603050405020304" pitchFamily="18" charset="0"/>
                          <a:cs typeface="Times New Roman" panose="02020603050405020304" pitchFamily="18" charset="0"/>
                        </a:rPr>
                        <a:t>Right to work, education, and public assistance</a:t>
                      </a:r>
                    </a:p>
                  </a:txBody>
                  <a:tcPr anchor="ctr"/>
                </a:tc>
                <a:tc>
                  <a:txBody>
                    <a:bodyPr/>
                    <a:lstStyle/>
                    <a:p>
                      <a:pPr algn="ctr">
                        <a:buNone/>
                      </a:pPr>
                      <a:r>
                        <a:rPr lang="en-US" sz="1800" dirty="0">
                          <a:latin typeface="Times New Roman" panose="02020603050405020304" pitchFamily="18" charset="0"/>
                          <a:cs typeface="Times New Roman" panose="02020603050405020304" pitchFamily="18" charset="0"/>
                        </a:rPr>
                        <a:t>Directs the State to provide employment and social assistance during unemployment, sickness, or old age.</a:t>
                      </a:r>
                    </a:p>
                  </a:txBody>
                  <a:tcPr anchor="ctr"/>
                </a:tc>
                <a:extLst>
                  <a:ext uri="{0D108BD9-81ED-4DB2-BD59-A6C34878D82A}">
                    <a16:rowId xmlns:a16="http://schemas.microsoft.com/office/drawing/2014/main" val="3845443154"/>
                  </a:ext>
                </a:extLst>
              </a:tr>
              <a:tr h="556467">
                <a:tc>
                  <a:txBody>
                    <a:bodyPr/>
                    <a:lstStyle/>
                    <a:p>
                      <a:pPr algn="ctr"/>
                      <a:r>
                        <a:rPr lang="en-IN" sz="1800" dirty="0">
                          <a:latin typeface="Times New Roman" panose="02020603050405020304" pitchFamily="18" charset="0"/>
                          <a:cs typeface="Times New Roman" panose="02020603050405020304" pitchFamily="18" charset="0"/>
                        </a:rPr>
                        <a:t>Article 42</a:t>
                      </a:r>
                    </a:p>
                  </a:txBody>
                  <a:tcPr/>
                </a:tc>
                <a:tc>
                  <a:txBody>
                    <a:bodyPr/>
                    <a:lstStyle/>
                    <a:p>
                      <a:pPr algn="ctr">
                        <a:buNone/>
                      </a:pPr>
                      <a:r>
                        <a:rPr lang="en-US" sz="1800" dirty="0">
                          <a:latin typeface="Times New Roman" panose="02020603050405020304" pitchFamily="18" charset="0"/>
                          <a:cs typeface="Times New Roman" panose="02020603050405020304" pitchFamily="18" charset="0"/>
                        </a:rPr>
                        <a:t>Just and humane conditions of work and maternity relief</a:t>
                      </a:r>
                    </a:p>
                  </a:txBody>
                  <a:tcPr anchor="ctr"/>
                </a:tc>
                <a:tc>
                  <a:txBody>
                    <a:bodyPr/>
                    <a:lstStyle/>
                    <a:p>
                      <a:pPr algn="ctr">
                        <a:buNone/>
                      </a:pPr>
                      <a:r>
                        <a:rPr lang="en-US" sz="1800" dirty="0">
                          <a:latin typeface="Times New Roman" panose="02020603050405020304" pitchFamily="18" charset="0"/>
                          <a:cs typeface="Times New Roman" panose="02020603050405020304" pitchFamily="18" charset="0"/>
                        </a:rPr>
                        <a:t>Ensures safe, healthy, and humane working conditions and maternity benefits for women workers.</a:t>
                      </a:r>
                    </a:p>
                  </a:txBody>
                  <a:tcPr anchor="ctr"/>
                </a:tc>
                <a:extLst>
                  <a:ext uri="{0D108BD9-81ED-4DB2-BD59-A6C34878D82A}">
                    <a16:rowId xmlns:a16="http://schemas.microsoft.com/office/drawing/2014/main" val="3865496587"/>
                  </a:ext>
                </a:extLst>
              </a:tr>
            </a:tbl>
          </a:graphicData>
        </a:graphic>
      </p:graphicFrame>
    </p:spTree>
    <p:extLst>
      <p:ext uri="{BB962C8B-B14F-4D97-AF65-F5344CB8AC3E}">
        <p14:creationId xmlns:p14="http://schemas.microsoft.com/office/powerpoint/2010/main" val="2357716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85796D-8F6E-410A-F121-C91004319D79}"/>
              </a:ext>
            </a:extLst>
          </p:cNvPr>
          <p:cNvGraphicFramePr>
            <a:graphicFrameLocks noGrp="1"/>
          </p:cNvGraphicFramePr>
          <p:nvPr>
            <p:ph idx="1"/>
            <p:extLst>
              <p:ext uri="{D42A27DB-BD31-4B8C-83A1-F6EECF244321}">
                <p14:modId xmlns:p14="http://schemas.microsoft.com/office/powerpoint/2010/main" val="3584690797"/>
              </p:ext>
            </p:extLst>
          </p:nvPr>
        </p:nvGraphicFramePr>
        <p:xfrm>
          <a:off x="838200" y="1825625"/>
          <a:ext cx="10515597" cy="3322320"/>
        </p:xfrm>
        <a:graphic>
          <a:graphicData uri="http://schemas.openxmlformats.org/drawingml/2006/table">
            <a:tbl>
              <a:tblPr firstRow="1" bandRow="1">
                <a:tableStyleId>{5940675A-B579-460E-94D1-54222C63F5DA}</a:tableStyleId>
              </a:tblPr>
              <a:tblGrid>
                <a:gridCol w="3505199">
                  <a:extLst>
                    <a:ext uri="{9D8B030D-6E8A-4147-A177-3AD203B41FA5}">
                      <a16:colId xmlns:a16="http://schemas.microsoft.com/office/drawing/2014/main" val="1947188836"/>
                    </a:ext>
                  </a:extLst>
                </a:gridCol>
                <a:gridCol w="3505199">
                  <a:extLst>
                    <a:ext uri="{9D8B030D-6E8A-4147-A177-3AD203B41FA5}">
                      <a16:colId xmlns:a16="http://schemas.microsoft.com/office/drawing/2014/main" val="2686869706"/>
                    </a:ext>
                  </a:extLst>
                </a:gridCol>
                <a:gridCol w="3505199">
                  <a:extLst>
                    <a:ext uri="{9D8B030D-6E8A-4147-A177-3AD203B41FA5}">
                      <a16:colId xmlns:a16="http://schemas.microsoft.com/office/drawing/2014/main" val="1870421115"/>
                    </a:ext>
                  </a:extLst>
                </a:gridCol>
              </a:tblGrid>
              <a:tr h="370840">
                <a:tc>
                  <a:txBody>
                    <a:bodyPr/>
                    <a:lstStyle/>
                    <a:p>
                      <a:pPr algn="ctr">
                        <a:buNone/>
                      </a:pPr>
                      <a:r>
                        <a:rPr lang="en-IN" sz="2000" b="0" i="0" dirty="0">
                          <a:latin typeface="Times New Roman" panose="02020603050405020304" pitchFamily="18" charset="0"/>
                          <a:cs typeface="Times New Roman" panose="02020603050405020304" pitchFamily="18" charset="0"/>
                        </a:rPr>
                        <a:t>Article 43</a:t>
                      </a:r>
                    </a:p>
                  </a:txBody>
                  <a:tcPr anchor="ctr"/>
                </a:tc>
                <a:tc>
                  <a:txBody>
                    <a:bodyPr/>
                    <a:lstStyle/>
                    <a:p>
                      <a:pPr algn="ctr">
                        <a:buNone/>
                      </a:pPr>
                      <a:r>
                        <a:rPr lang="en-US" sz="2000" b="0" i="0" dirty="0">
                          <a:latin typeface="Times New Roman" panose="02020603050405020304" pitchFamily="18" charset="0"/>
                          <a:cs typeface="Times New Roman" panose="02020603050405020304" pitchFamily="18" charset="0"/>
                        </a:rPr>
                        <a:t>Living wage and decent standard of life</a:t>
                      </a:r>
                    </a:p>
                  </a:txBody>
                  <a:tcPr anchor="ctr"/>
                </a:tc>
                <a:tc>
                  <a:txBody>
                    <a:bodyPr/>
                    <a:lstStyle/>
                    <a:p>
                      <a:pPr algn="ctr">
                        <a:buNone/>
                      </a:pPr>
                      <a:r>
                        <a:rPr lang="en-US" sz="2000" b="0" i="0" dirty="0">
                          <a:latin typeface="Times New Roman" panose="02020603050405020304" pitchFamily="18" charset="0"/>
                          <a:cs typeface="Times New Roman" panose="02020603050405020304" pitchFamily="18" charset="0"/>
                        </a:rPr>
                        <a:t>Promotes living wages, leisure, and social and cultural opportunities for workers.</a:t>
                      </a:r>
                    </a:p>
                  </a:txBody>
                  <a:tcPr anchor="ctr"/>
                </a:tc>
                <a:extLst>
                  <a:ext uri="{0D108BD9-81ED-4DB2-BD59-A6C34878D82A}">
                    <a16:rowId xmlns:a16="http://schemas.microsoft.com/office/drawing/2014/main" val="248702008"/>
                  </a:ext>
                </a:extLst>
              </a:tr>
              <a:tr h="370840">
                <a:tc>
                  <a:txBody>
                    <a:bodyPr/>
                    <a:lstStyle/>
                    <a:p>
                      <a:pPr algn="ctr">
                        <a:buNone/>
                      </a:pPr>
                      <a:r>
                        <a:rPr lang="en-IN" sz="2000" b="0" i="0" dirty="0">
                          <a:latin typeface="Times New Roman" panose="02020603050405020304" pitchFamily="18" charset="0"/>
                          <a:cs typeface="Times New Roman" panose="02020603050405020304" pitchFamily="18" charset="0"/>
                        </a:rPr>
                        <a:t>Article 43A</a:t>
                      </a:r>
                    </a:p>
                  </a:txBody>
                  <a:tcPr anchor="ctr"/>
                </a:tc>
                <a:tc>
                  <a:txBody>
                    <a:bodyPr/>
                    <a:lstStyle/>
                    <a:p>
                      <a:pPr algn="ctr">
                        <a:buNone/>
                      </a:pPr>
                      <a:r>
                        <a:rPr lang="en-IN" sz="2000" b="0" i="0" dirty="0">
                          <a:latin typeface="Times New Roman" panose="02020603050405020304" pitchFamily="18" charset="0"/>
                          <a:cs typeface="Times New Roman" panose="02020603050405020304" pitchFamily="18" charset="0"/>
                        </a:rPr>
                        <a:t>Workers’ participation in management</a:t>
                      </a:r>
                    </a:p>
                  </a:txBody>
                  <a:tcPr anchor="ctr"/>
                </a:tc>
                <a:tc>
                  <a:txBody>
                    <a:bodyPr/>
                    <a:lstStyle/>
                    <a:p>
                      <a:pPr algn="ctr">
                        <a:buNone/>
                      </a:pPr>
                      <a:r>
                        <a:rPr lang="en-US" sz="2000" b="0" i="0" dirty="0">
                          <a:latin typeface="Times New Roman" panose="02020603050405020304" pitchFamily="18" charset="0"/>
                          <a:cs typeface="Times New Roman" panose="02020603050405020304" pitchFamily="18" charset="0"/>
                        </a:rPr>
                        <a:t>Encourages worker involvement in the management of industries for industrial democracy.</a:t>
                      </a:r>
                    </a:p>
                  </a:txBody>
                  <a:tcPr anchor="ctr"/>
                </a:tc>
                <a:extLst>
                  <a:ext uri="{0D108BD9-81ED-4DB2-BD59-A6C34878D82A}">
                    <a16:rowId xmlns:a16="http://schemas.microsoft.com/office/drawing/2014/main" val="1471162395"/>
                  </a:ext>
                </a:extLst>
              </a:tr>
              <a:tr h="370840">
                <a:tc>
                  <a:txBody>
                    <a:bodyPr/>
                    <a:lstStyle/>
                    <a:p>
                      <a:pPr algn="ctr">
                        <a:buNone/>
                      </a:pPr>
                      <a:r>
                        <a:rPr lang="en-US" sz="2000" b="0" i="0" dirty="0">
                          <a:latin typeface="Times New Roman" panose="02020603050405020304" pitchFamily="18" charset="0"/>
                          <a:cs typeface="Times New Roman" panose="02020603050405020304" pitchFamily="18" charset="0"/>
                        </a:rPr>
                        <a:t>Article 46 (often referred instead of 54)</a:t>
                      </a:r>
                    </a:p>
                  </a:txBody>
                  <a:tcPr anchor="ctr"/>
                </a:tc>
                <a:tc>
                  <a:txBody>
                    <a:bodyPr/>
                    <a:lstStyle/>
                    <a:p>
                      <a:pPr algn="ctr">
                        <a:buNone/>
                      </a:pPr>
                      <a:r>
                        <a:rPr lang="en-IN" sz="2000" b="0" i="0" dirty="0">
                          <a:latin typeface="Times New Roman" panose="02020603050405020304" pitchFamily="18" charset="0"/>
                          <a:cs typeface="Times New Roman" panose="02020603050405020304" pitchFamily="18" charset="0"/>
                        </a:rPr>
                        <a:t>Promotion of weaker sections</a:t>
                      </a:r>
                    </a:p>
                  </a:txBody>
                  <a:tcPr anchor="ctr"/>
                </a:tc>
                <a:tc>
                  <a:txBody>
                    <a:bodyPr/>
                    <a:lstStyle/>
                    <a:p>
                      <a:pPr algn="ctr">
                        <a:buNone/>
                      </a:pPr>
                      <a:r>
                        <a:rPr lang="en-US" sz="2000" b="0" i="0" dirty="0">
                          <a:latin typeface="Times New Roman" panose="02020603050405020304" pitchFamily="18" charset="0"/>
                          <a:cs typeface="Times New Roman" panose="02020603050405020304" pitchFamily="18" charset="0"/>
                        </a:rPr>
                        <a:t>Safeguards the educational and economic interests of weaker and </a:t>
                      </a:r>
                      <a:r>
                        <a:rPr lang="en-US" sz="2000" b="0" i="0" dirty="0" err="1">
                          <a:latin typeface="Times New Roman" panose="02020603050405020304" pitchFamily="18" charset="0"/>
                          <a:cs typeface="Times New Roman" panose="02020603050405020304" pitchFamily="18" charset="0"/>
                        </a:rPr>
                        <a:t>labouring</a:t>
                      </a:r>
                      <a:r>
                        <a:rPr lang="en-US" sz="2000" b="0" i="0" dirty="0">
                          <a:latin typeface="Times New Roman" panose="02020603050405020304" pitchFamily="18" charset="0"/>
                          <a:cs typeface="Times New Roman" panose="02020603050405020304" pitchFamily="18" charset="0"/>
                        </a:rPr>
                        <a:t> sections of society.</a:t>
                      </a:r>
                    </a:p>
                  </a:txBody>
                  <a:tcPr anchor="ctr"/>
                </a:tc>
                <a:extLst>
                  <a:ext uri="{0D108BD9-81ED-4DB2-BD59-A6C34878D82A}">
                    <a16:rowId xmlns:a16="http://schemas.microsoft.com/office/drawing/2014/main" val="2258649879"/>
                  </a:ext>
                </a:extLst>
              </a:tr>
            </a:tbl>
          </a:graphicData>
        </a:graphic>
      </p:graphicFrame>
    </p:spTree>
    <p:extLst>
      <p:ext uri="{BB962C8B-B14F-4D97-AF65-F5344CB8AC3E}">
        <p14:creationId xmlns:p14="http://schemas.microsoft.com/office/powerpoint/2010/main" val="4204488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E3E74-FF69-5F82-6945-6748C87718D0}"/>
              </a:ext>
            </a:extLst>
          </p:cNvPr>
          <p:cNvSpPr>
            <a:spLocks noGrp="1"/>
          </p:cNvSpPr>
          <p:nvPr>
            <p:ph type="title"/>
          </p:nvPr>
        </p:nvSpPr>
        <p:spPr>
          <a:xfrm>
            <a:off x="838200" y="768247"/>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Categories of Labour Legislations in India</a:t>
            </a:r>
            <a:endParaRPr lang="en-IN" sz="4000" b="1"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D690699A-73C9-E84A-BBC7-F36FE8F8DAC5}"/>
              </a:ext>
            </a:extLst>
          </p:cNvPr>
          <p:cNvGraphicFramePr>
            <a:graphicFrameLocks noGrp="1"/>
          </p:cNvGraphicFramePr>
          <p:nvPr>
            <p:ph idx="1"/>
            <p:extLst>
              <p:ext uri="{D42A27DB-BD31-4B8C-83A1-F6EECF244321}">
                <p14:modId xmlns:p14="http://schemas.microsoft.com/office/powerpoint/2010/main" val="3528098418"/>
              </p:ext>
            </p:extLst>
          </p:nvPr>
        </p:nvGraphicFramePr>
        <p:xfrm>
          <a:off x="956187" y="1933779"/>
          <a:ext cx="10515600" cy="4496518"/>
        </p:xfrm>
        <a:graphic>
          <a:graphicData uri="http://schemas.openxmlformats.org/drawingml/2006/table">
            <a:tbl>
              <a:tblPr firstRow="1" bandRow="1">
                <a:tableStyleId>{5940675A-B579-460E-94D1-54222C63F5DA}</a:tableStyleId>
              </a:tblPr>
              <a:tblGrid>
                <a:gridCol w="2628900">
                  <a:extLst>
                    <a:ext uri="{9D8B030D-6E8A-4147-A177-3AD203B41FA5}">
                      <a16:colId xmlns:a16="http://schemas.microsoft.com/office/drawing/2014/main" val="669968012"/>
                    </a:ext>
                  </a:extLst>
                </a:gridCol>
                <a:gridCol w="2628900">
                  <a:extLst>
                    <a:ext uri="{9D8B030D-6E8A-4147-A177-3AD203B41FA5}">
                      <a16:colId xmlns:a16="http://schemas.microsoft.com/office/drawing/2014/main" val="2364974507"/>
                    </a:ext>
                  </a:extLst>
                </a:gridCol>
                <a:gridCol w="2628900">
                  <a:extLst>
                    <a:ext uri="{9D8B030D-6E8A-4147-A177-3AD203B41FA5}">
                      <a16:colId xmlns:a16="http://schemas.microsoft.com/office/drawing/2014/main" val="446536890"/>
                    </a:ext>
                  </a:extLst>
                </a:gridCol>
                <a:gridCol w="2628900">
                  <a:extLst>
                    <a:ext uri="{9D8B030D-6E8A-4147-A177-3AD203B41FA5}">
                      <a16:colId xmlns:a16="http://schemas.microsoft.com/office/drawing/2014/main" val="3701675632"/>
                    </a:ext>
                  </a:extLst>
                </a:gridCol>
              </a:tblGrid>
              <a:tr h="415896">
                <a:tc>
                  <a:txBody>
                    <a:bodyPr/>
                    <a:lstStyle/>
                    <a:p>
                      <a:pPr algn="ctr">
                        <a:buNone/>
                      </a:pPr>
                      <a:r>
                        <a:rPr lang="en-IN" sz="1600" b="1" dirty="0">
                          <a:latin typeface="Times New Roman" panose="02020603050405020304" pitchFamily="18" charset="0"/>
                          <a:cs typeface="Times New Roman" panose="02020603050405020304" pitchFamily="18" charset="0"/>
                        </a:rPr>
                        <a:t>Category</a:t>
                      </a:r>
                    </a:p>
                  </a:txBody>
                  <a:tcPr anchor="ctr"/>
                </a:tc>
                <a:tc>
                  <a:txBody>
                    <a:bodyPr/>
                    <a:lstStyle/>
                    <a:p>
                      <a:pPr algn="ctr">
                        <a:lnSpc>
                          <a:spcPct val="115000"/>
                        </a:lnSpc>
                        <a:spcAft>
                          <a:spcPts val="800"/>
                        </a:spcAft>
                        <a:buNone/>
                      </a:pPr>
                      <a:r>
                        <a:rPr lang="en-IN" sz="1600" b="1" kern="100" dirty="0">
                          <a:effectLst/>
                          <a:latin typeface="Times New Roman" panose="02020603050405020304" pitchFamily="18" charset="0"/>
                          <a:ea typeface="Calibri" panose="020F0502020204030204" pitchFamily="34" charset="0"/>
                          <a:cs typeface="Times New Roman" panose="02020603050405020304" pitchFamily="18" charset="0"/>
                        </a:rPr>
                        <a:t>Description</a:t>
                      </a:r>
                    </a:p>
                  </a:txBody>
                  <a:tcPr marL="9525" marR="9525" marT="9525" marB="9525" anchor="ctr"/>
                </a:tc>
                <a:tc>
                  <a:txBody>
                    <a:bodyPr/>
                    <a:lstStyle/>
                    <a:p>
                      <a:pPr algn="ctr">
                        <a:lnSpc>
                          <a:spcPct val="115000"/>
                        </a:lnSpc>
                        <a:spcAft>
                          <a:spcPts val="800"/>
                        </a:spcAft>
                        <a:buNone/>
                      </a:pPr>
                      <a:r>
                        <a:rPr lang="en-IN" sz="1600" b="1" kern="100" dirty="0">
                          <a:effectLst/>
                          <a:latin typeface="Times New Roman" panose="02020603050405020304" pitchFamily="18" charset="0"/>
                          <a:ea typeface="Calibri" panose="020F0502020204030204" pitchFamily="34" charset="0"/>
                          <a:cs typeface="Times New Roman" panose="02020603050405020304" pitchFamily="18" charset="0"/>
                        </a:rPr>
                        <a:t>Examples of Acts</a:t>
                      </a:r>
                    </a:p>
                  </a:txBody>
                  <a:tcPr marL="9525" marR="9525" marT="9525" marB="9525" anchor="ctr"/>
                </a:tc>
                <a:tc>
                  <a:txBody>
                    <a:bodyPr/>
                    <a:lstStyle/>
                    <a:p>
                      <a:pPr algn="ctr">
                        <a:lnSpc>
                          <a:spcPct val="115000"/>
                        </a:lnSpc>
                        <a:spcAft>
                          <a:spcPts val="800"/>
                        </a:spcAft>
                        <a:buNone/>
                      </a:pPr>
                      <a:r>
                        <a:rPr lang="en-IN" sz="1600" b="1" kern="100" dirty="0">
                          <a:effectLst/>
                          <a:latin typeface="Times New Roman" panose="02020603050405020304" pitchFamily="18" charset="0"/>
                          <a:ea typeface="Calibri" panose="020F0502020204030204" pitchFamily="34" charset="0"/>
                          <a:cs typeface="Times New Roman" panose="02020603050405020304" pitchFamily="18" charset="0"/>
                        </a:rPr>
                        <a:t>Enforcement Authority</a:t>
                      </a:r>
                    </a:p>
                  </a:txBody>
                  <a:tcPr marL="9525" marR="9525" marT="9525" marB="9525" anchor="ctr"/>
                </a:tc>
                <a:extLst>
                  <a:ext uri="{0D108BD9-81ED-4DB2-BD59-A6C34878D82A}">
                    <a16:rowId xmlns:a16="http://schemas.microsoft.com/office/drawing/2014/main" val="4142572459"/>
                  </a:ext>
                </a:extLst>
              </a:tr>
              <a:tr h="1883068">
                <a:tc>
                  <a:txBody>
                    <a:bodyPr/>
                    <a:lstStyle/>
                    <a:p>
                      <a:pPr>
                        <a:lnSpc>
                          <a:spcPct val="115000"/>
                        </a:lnSpc>
                        <a:spcAft>
                          <a:spcPts val="800"/>
                        </a:spcAft>
                        <a:buNone/>
                      </a:pPr>
                      <a:r>
                        <a:rPr lang="en-IN" sz="1600" b="0" kern="100" dirty="0">
                          <a:effectLst/>
                          <a:latin typeface="Times New Roman" panose="02020603050405020304" pitchFamily="18" charset="0"/>
                          <a:ea typeface="Calibri" panose="020F0502020204030204" pitchFamily="34" charset="0"/>
                          <a:cs typeface="Times New Roman" panose="02020603050405020304" pitchFamily="18" charset="0"/>
                        </a:rPr>
                        <a:t>1. Labour laws enacted by the Central Government, where the Central Government has sole responsibility for enforcement</a:t>
                      </a:r>
                    </a:p>
                  </a:txBody>
                  <a:tcPr marL="9525" marR="9525" marT="9525" marB="9525" anchor="ctr"/>
                </a:tc>
                <a:tc>
                  <a:txBody>
                    <a:bodyPr/>
                    <a:lstStyle/>
                    <a:p>
                      <a:pPr>
                        <a:lnSpc>
                          <a:spcPct val="115000"/>
                        </a:lnSpc>
                        <a:spcAft>
                          <a:spcPts val="800"/>
                        </a:spcAft>
                        <a:buNone/>
                      </a:pPr>
                      <a:r>
                        <a:rPr lang="en-IN" sz="1600" b="0" kern="100">
                          <a:effectLst/>
                          <a:latin typeface="Times New Roman" panose="02020603050405020304" pitchFamily="18" charset="0"/>
                          <a:ea typeface="Calibri" panose="020F0502020204030204" pitchFamily="34" charset="0"/>
                          <a:cs typeface="Times New Roman" panose="02020603050405020304" pitchFamily="18" charset="0"/>
                        </a:rPr>
                        <a:t>These laws are enacted and implemented only by the Central Government. They generally deal with industries or establishments under central control.</a:t>
                      </a:r>
                    </a:p>
                  </a:txBody>
                  <a:tcPr marL="9525" marR="9525" marT="9525" marB="9525" anchor="ctr"/>
                </a:tc>
                <a:tc>
                  <a:txBody>
                    <a:bodyPr/>
                    <a:lstStyle/>
                    <a:p>
                      <a:pPr>
                        <a:lnSpc>
                          <a:spcPct val="115000"/>
                        </a:lnSpc>
                        <a:spcAft>
                          <a:spcPts val="800"/>
                        </a:spcAft>
                        <a:buNone/>
                      </a:pPr>
                      <a:r>
                        <a:rPr lang="en-IN" sz="1600" b="0" kern="100">
                          <a:effectLst/>
                          <a:latin typeface="Times New Roman" panose="02020603050405020304" pitchFamily="18" charset="0"/>
                          <a:ea typeface="Calibri" panose="020F0502020204030204" pitchFamily="34" charset="0"/>
                          <a:cs typeface="Times New Roman" panose="02020603050405020304" pitchFamily="18" charset="0"/>
                        </a:rPr>
                        <a:t>- Mines Act, 1952 - Dock Workers (Regulation of Employment) Act, 1948 - Factories (Control of Major Accident Hazards) Rules, 1989</a:t>
                      </a:r>
                    </a:p>
                  </a:txBody>
                  <a:tcPr marL="9525" marR="9525" marT="9525" marB="9525" anchor="ctr"/>
                </a:tc>
                <a:tc>
                  <a:txBody>
                    <a:bodyPr/>
                    <a:lstStyle/>
                    <a:p>
                      <a:pPr>
                        <a:lnSpc>
                          <a:spcPct val="115000"/>
                        </a:lnSpc>
                        <a:spcAft>
                          <a:spcPts val="800"/>
                        </a:spcAft>
                        <a:buNone/>
                      </a:pPr>
                      <a:r>
                        <a:rPr lang="en-IN" sz="1600" b="0" kern="100" dirty="0">
                          <a:effectLst/>
                          <a:latin typeface="Times New Roman" panose="02020603050405020304" pitchFamily="18" charset="0"/>
                          <a:ea typeface="Calibri" panose="020F0502020204030204" pitchFamily="34" charset="0"/>
                          <a:cs typeface="Times New Roman" panose="02020603050405020304" pitchFamily="18" charset="0"/>
                        </a:rPr>
                        <a:t>Central Government</a:t>
                      </a:r>
                    </a:p>
                  </a:txBody>
                  <a:tcPr marL="9525" marR="9525" marT="9525" marB="9525" anchor="ctr"/>
                </a:tc>
                <a:extLst>
                  <a:ext uri="{0D108BD9-81ED-4DB2-BD59-A6C34878D82A}">
                    <a16:rowId xmlns:a16="http://schemas.microsoft.com/office/drawing/2014/main" val="3698156636"/>
                  </a:ext>
                </a:extLst>
              </a:tr>
              <a:tr h="2197554">
                <a:tc>
                  <a:txBody>
                    <a:bodyPr/>
                    <a:lstStyle/>
                    <a:p>
                      <a:pPr>
                        <a:lnSpc>
                          <a:spcPct val="115000"/>
                        </a:lnSpc>
                        <a:spcAft>
                          <a:spcPts val="800"/>
                        </a:spcAft>
                        <a:buNone/>
                      </a:pPr>
                      <a:r>
                        <a:rPr lang="en-IN" sz="1600" b="0" kern="100" dirty="0">
                          <a:effectLst/>
                          <a:latin typeface="Times New Roman" panose="02020603050405020304" pitchFamily="18" charset="0"/>
                          <a:ea typeface="Calibri" panose="020F0502020204030204" pitchFamily="34" charset="0"/>
                          <a:cs typeface="Times New Roman" panose="02020603050405020304" pitchFamily="18" charset="0"/>
                        </a:rPr>
                        <a:t>2. Labour laws enacted by Central Government and enforced both by Central and State Governments</a:t>
                      </a:r>
                    </a:p>
                  </a:txBody>
                  <a:tcPr marL="9525" marR="9525" marT="9525" marB="9525" anchor="ctr"/>
                </a:tc>
                <a:tc>
                  <a:txBody>
                    <a:bodyPr/>
                    <a:lstStyle/>
                    <a:p>
                      <a:pPr>
                        <a:lnSpc>
                          <a:spcPct val="115000"/>
                        </a:lnSpc>
                        <a:spcAft>
                          <a:spcPts val="800"/>
                        </a:spcAft>
                        <a:buNone/>
                      </a:pPr>
                      <a:r>
                        <a:rPr lang="en-IN" sz="1600" b="0" kern="100">
                          <a:effectLst/>
                          <a:latin typeface="Times New Roman" panose="02020603050405020304" pitchFamily="18" charset="0"/>
                          <a:ea typeface="Calibri" panose="020F0502020204030204" pitchFamily="34" charset="0"/>
                          <a:cs typeface="Times New Roman" panose="02020603050405020304" pitchFamily="18" charset="0"/>
                        </a:rPr>
                        <a:t>These laws are framed by the Central Government, but enforcement responsibilities are shared between the Centre and States depending on the type of establishment (Central or State jurisdiction).</a:t>
                      </a:r>
                    </a:p>
                  </a:txBody>
                  <a:tcPr marL="9525" marR="9525" marT="9525" marB="9525" anchor="ctr"/>
                </a:tc>
                <a:tc>
                  <a:txBody>
                    <a:bodyPr/>
                    <a:lstStyle/>
                    <a:p>
                      <a:pPr>
                        <a:lnSpc>
                          <a:spcPct val="115000"/>
                        </a:lnSpc>
                        <a:spcAft>
                          <a:spcPts val="800"/>
                        </a:spcAft>
                        <a:buNone/>
                      </a:pPr>
                      <a:r>
                        <a:rPr lang="en-IN" sz="1600" b="0" kern="100">
                          <a:effectLst/>
                          <a:latin typeface="Times New Roman" panose="02020603050405020304" pitchFamily="18" charset="0"/>
                          <a:ea typeface="Calibri" panose="020F0502020204030204" pitchFamily="34" charset="0"/>
                          <a:cs typeface="Times New Roman" panose="02020603050405020304" pitchFamily="18" charset="0"/>
                        </a:rPr>
                        <a:t>- Employees’ Provident Funds and Miscellaneous Provisions Act, 1952 - Employees’ State Insurance Act, 1948 - Industrial Disputes Act, 1947 - Payment of Bonus Act, 1965 - Minimum Wages Act, 1948</a:t>
                      </a:r>
                    </a:p>
                  </a:txBody>
                  <a:tcPr marL="9525" marR="9525" marT="9525" marB="9525" anchor="ctr"/>
                </a:tc>
                <a:tc>
                  <a:txBody>
                    <a:bodyPr/>
                    <a:lstStyle/>
                    <a:p>
                      <a:pPr>
                        <a:lnSpc>
                          <a:spcPct val="115000"/>
                        </a:lnSpc>
                        <a:spcAft>
                          <a:spcPts val="800"/>
                        </a:spcAft>
                        <a:buNone/>
                      </a:pPr>
                      <a:r>
                        <a:rPr lang="en-IN" sz="1600" b="0" kern="100" dirty="0">
                          <a:effectLst/>
                          <a:latin typeface="Times New Roman" panose="02020603050405020304" pitchFamily="18" charset="0"/>
                          <a:ea typeface="Calibri" panose="020F0502020204030204" pitchFamily="34" charset="0"/>
                          <a:cs typeface="Times New Roman" panose="02020603050405020304" pitchFamily="18" charset="0"/>
                        </a:rPr>
                        <a:t>Central and State Governments</a:t>
                      </a:r>
                    </a:p>
                  </a:txBody>
                  <a:tcPr marL="9525" marR="9525" marT="9525" marB="9525" anchor="ctr"/>
                </a:tc>
                <a:extLst>
                  <a:ext uri="{0D108BD9-81ED-4DB2-BD59-A6C34878D82A}">
                    <a16:rowId xmlns:a16="http://schemas.microsoft.com/office/drawing/2014/main" val="1974299890"/>
                  </a:ext>
                </a:extLst>
              </a:tr>
            </a:tbl>
          </a:graphicData>
        </a:graphic>
      </p:graphicFrame>
    </p:spTree>
    <p:extLst>
      <p:ext uri="{BB962C8B-B14F-4D97-AF65-F5344CB8AC3E}">
        <p14:creationId xmlns:p14="http://schemas.microsoft.com/office/powerpoint/2010/main" val="195168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C39717BA-9018-0ED9-9FEE-C951A6A5FAE7}"/>
              </a:ext>
            </a:extLst>
          </p:cNvPr>
          <p:cNvGraphicFramePr>
            <a:graphicFrameLocks noGrp="1"/>
          </p:cNvGraphicFramePr>
          <p:nvPr>
            <p:ph idx="1"/>
            <p:extLst>
              <p:ext uri="{D42A27DB-BD31-4B8C-83A1-F6EECF244321}">
                <p14:modId xmlns:p14="http://schemas.microsoft.com/office/powerpoint/2010/main" val="893963637"/>
              </p:ext>
            </p:extLst>
          </p:nvPr>
        </p:nvGraphicFramePr>
        <p:xfrm>
          <a:off x="838200" y="1825625"/>
          <a:ext cx="10515600" cy="4719574"/>
        </p:xfrm>
        <a:graphic>
          <a:graphicData uri="http://schemas.openxmlformats.org/drawingml/2006/table">
            <a:tbl>
              <a:tblPr firstRow="1" bandRow="1">
                <a:tableStyleId>{5940675A-B579-460E-94D1-54222C63F5DA}</a:tableStyleId>
              </a:tblPr>
              <a:tblGrid>
                <a:gridCol w="2628900">
                  <a:extLst>
                    <a:ext uri="{9D8B030D-6E8A-4147-A177-3AD203B41FA5}">
                      <a16:colId xmlns:a16="http://schemas.microsoft.com/office/drawing/2014/main" val="1236609904"/>
                    </a:ext>
                  </a:extLst>
                </a:gridCol>
                <a:gridCol w="2628900">
                  <a:extLst>
                    <a:ext uri="{9D8B030D-6E8A-4147-A177-3AD203B41FA5}">
                      <a16:colId xmlns:a16="http://schemas.microsoft.com/office/drawing/2014/main" val="1875725962"/>
                    </a:ext>
                  </a:extLst>
                </a:gridCol>
                <a:gridCol w="2628900">
                  <a:extLst>
                    <a:ext uri="{9D8B030D-6E8A-4147-A177-3AD203B41FA5}">
                      <a16:colId xmlns:a16="http://schemas.microsoft.com/office/drawing/2014/main" val="3199708016"/>
                    </a:ext>
                  </a:extLst>
                </a:gridCol>
                <a:gridCol w="2628900">
                  <a:extLst>
                    <a:ext uri="{9D8B030D-6E8A-4147-A177-3AD203B41FA5}">
                      <a16:colId xmlns:a16="http://schemas.microsoft.com/office/drawing/2014/main" val="3576282555"/>
                    </a:ext>
                  </a:extLst>
                </a:gridCol>
              </a:tblGrid>
              <a:tr h="370840">
                <a:tc>
                  <a:txBody>
                    <a:bodyPr/>
                    <a:lstStyle/>
                    <a:p>
                      <a:pPr algn="ctr">
                        <a:lnSpc>
                          <a:spcPct val="115000"/>
                        </a:lnSpc>
                        <a:spcAft>
                          <a:spcPts val="800"/>
                        </a:spcAft>
                        <a:buNone/>
                      </a:pPr>
                      <a:r>
                        <a:rPr lang="en-IN" sz="1800" b="0" kern="100" dirty="0">
                          <a:effectLst/>
                          <a:latin typeface="Times New Roman" panose="02020603050405020304" pitchFamily="18" charset="0"/>
                          <a:ea typeface="Calibri" panose="020F0502020204030204" pitchFamily="34" charset="0"/>
                          <a:cs typeface="Times New Roman" panose="02020603050405020304" pitchFamily="18" charset="0"/>
                        </a:rPr>
                        <a:t>3. Labour laws enacted by Central Government and enforced by the State Governments</a:t>
                      </a:r>
                    </a:p>
                  </a:txBody>
                  <a:tcPr marL="9525" marR="9525" marT="9525" marB="9525" anchor="ctr"/>
                </a:tc>
                <a:tc>
                  <a:txBody>
                    <a:bodyPr/>
                    <a:lstStyle/>
                    <a:p>
                      <a:pPr algn="ctr">
                        <a:lnSpc>
                          <a:spcPct val="115000"/>
                        </a:lnSpc>
                        <a:spcAft>
                          <a:spcPts val="800"/>
                        </a:spcAft>
                        <a:buNone/>
                      </a:pPr>
                      <a:r>
                        <a:rPr lang="en-IN" sz="1800" b="0" kern="100">
                          <a:effectLst/>
                          <a:latin typeface="Times New Roman" panose="02020603050405020304" pitchFamily="18" charset="0"/>
                          <a:ea typeface="Calibri" panose="020F0502020204030204" pitchFamily="34" charset="0"/>
                          <a:cs typeface="Times New Roman" panose="02020603050405020304" pitchFamily="18" charset="0"/>
                        </a:rPr>
                        <a:t>These laws are enacted by the Central Government, but their implementation and enforcement are delegated to the State Governments.</a:t>
                      </a:r>
                    </a:p>
                  </a:txBody>
                  <a:tcPr marL="9525" marR="9525" marT="9525" marB="9525" anchor="ctr"/>
                </a:tc>
                <a:tc>
                  <a:txBody>
                    <a:bodyPr/>
                    <a:lstStyle/>
                    <a:p>
                      <a:pPr marL="285750" indent="-285750" algn="ctr">
                        <a:lnSpc>
                          <a:spcPct val="115000"/>
                        </a:lnSpc>
                        <a:spcAft>
                          <a:spcPts val="800"/>
                        </a:spcAft>
                        <a:buFontTx/>
                        <a:buChar char="-"/>
                      </a:pPr>
                      <a:r>
                        <a:rPr lang="en-IN" sz="1800" b="0" kern="100" dirty="0">
                          <a:effectLst/>
                          <a:latin typeface="Times New Roman" panose="02020603050405020304" pitchFamily="18" charset="0"/>
                          <a:ea typeface="Calibri" panose="020F0502020204030204" pitchFamily="34" charset="0"/>
                          <a:cs typeface="Times New Roman" panose="02020603050405020304" pitchFamily="18" charset="0"/>
                        </a:rPr>
                        <a:t>Factories Act, 1948 - Payment of Wages Act, 1936 - Contract Labour (Regulation and Abolition) Act, 1970 - Maternity Benefit Act, 1961 - Equal Remuneration Act, 1976</a:t>
                      </a:r>
                    </a:p>
                  </a:txBody>
                  <a:tcPr marL="9525" marR="9525" marT="9525" marB="9525" anchor="ctr"/>
                </a:tc>
                <a:tc>
                  <a:txBody>
                    <a:bodyPr/>
                    <a:lstStyle/>
                    <a:p>
                      <a:pPr algn="ctr">
                        <a:lnSpc>
                          <a:spcPct val="115000"/>
                        </a:lnSpc>
                        <a:spcAft>
                          <a:spcPts val="800"/>
                        </a:spcAft>
                        <a:buNone/>
                      </a:pPr>
                      <a:r>
                        <a:rPr lang="en-IN" sz="1800" b="0" kern="100">
                          <a:effectLst/>
                          <a:latin typeface="Times New Roman" panose="02020603050405020304" pitchFamily="18" charset="0"/>
                          <a:ea typeface="Calibri" panose="020F0502020204030204" pitchFamily="34" charset="0"/>
                          <a:cs typeface="Times New Roman" panose="02020603050405020304" pitchFamily="18" charset="0"/>
                        </a:rPr>
                        <a:t>State Governments (under Central Act)</a:t>
                      </a:r>
                    </a:p>
                  </a:txBody>
                  <a:tcPr marL="9525" marR="9525" marT="9525" marB="9525" anchor="ctr"/>
                </a:tc>
                <a:extLst>
                  <a:ext uri="{0D108BD9-81ED-4DB2-BD59-A6C34878D82A}">
                    <a16:rowId xmlns:a16="http://schemas.microsoft.com/office/drawing/2014/main" val="3407958969"/>
                  </a:ext>
                </a:extLst>
              </a:tr>
              <a:tr h="370840">
                <a:tc>
                  <a:txBody>
                    <a:bodyPr/>
                    <a:lstStyle/>
                    <a:p>
                      <a:pPr algn="ctr">
                        <a:lnSpc>
                          <a:spcPct val="115000"/>
                        </a:lnSpc>
                        <a:spcAft>
                          <a:spcPts val="800"/>
                        </a:spcAft>
                        <a:buNone/>
                      </a:pPr>
                      <a:r>
                        <a:rPr lang="en-IN" sz="1800" b="0" kern="100">
                          <a:effectLst/>
                          <a:latin typeface="Times New Roman" panose="02020603050405020304" pitchFamily="18" charset="0"/>
                          <a:ea typeface="Calibri" panose="020F0502020204030204" pitchFamily="34" charset="0"/>
                          <a:cs typeface="Times New Roman" panose="02020603050405020304" pitchFamily="18" charset="0"/>
                        </a:rPr>
                        <a:t>4. Labour laws enacted and enforced by the various State Governments (State-specific Acts)</a:t>
                      </a:r>
                    </a:p>
                  </a:txBody>
                  <a:tcPr marL="9525" marR="9525" marT="9525" marB="9525" anchor="ctr"/>
                </a:tc>
                <a:tc>
                  <a:txBody>
                    <a:bodyPr/>
                    <a:lstStyle/>
                    <a:p>
                      <a:pPr algn="ctr">
                        <a:lnSpc>
                          <a:spcPct val="115000"/>
                        </a:lnSpc>
                        <a:spcAft>
                          <a:spcPts val="800"/>
                        </a:spcAft>
                        <a:buNone/>
                      </a:pPr>
                      <a:r>
                        <a:rPr lang="en-IN" sz="1800" b="0" kern="100">
                          <a:effectLst/>
                          <a:latin typeface="Times New Roman" panose="02020603050405020304" pitchFamily="18" charset="0"/>
                          <a:ea typeface="Calibri" panose="020F0502020204030204" pitchFamily="34" charset="0"/>
                          <a:cs typeface="Times New Roman" panose="02020603050405020304" pitchFamily="18" charset="0"/>
                        </a:rPr>
                        <a:t>These are laws made and implemented by individual States to address local labour issues and conditions. They apply only within the respective States.</a:t>
                      </a:r>
                    </a:p>
                  </a:txBody>
                  <a:tcPr marL="9525" marR="9525" marT="9525" marB="9525" anchor="ctr"/>
                </a:tc>
                <a:tc>
                  <a:txBody>
                    <a:bodyPr/>
                    <a:lstStyle/>
                    <a:p>
                      <a:pPr algn="ctr">
                        <a:lnSpc>
                          <a:spcPct val="115000"/>
                        </a:lnSpc>
                        <a:spcAft>
                          <a:spcPts val="800"/>
                        </a:spcAft>
                        <a:buNone/>
                      </a:pPr>
                      <a:r>
                        <a:rPr lang="en-IN" sz="1800" b="0" kern="100">
                          <a:effectLst/>
                          <a:latin typeface="Times New Roman" panose="02020603050405020304" pitchFamily="18" charset="0"/>
                          <a:ea typeface="Calibri" panose="020F0502020204030204" pitchFamily="34" charset="0"/>
                          <a:cs typeface="Times New Roman" panose="02020603050405020304" pitchFamily="18" charset="0"/>
                        </a:rPr>
                        <a:t>- Shops and Establishments Acts (various States) - Labour Welfare Fund Acts (various States) - State Industrial Relations Acts (e.g., Maharashtra Industrial Relations Act, 1946)</a:t>
                      </a:r>
                    </a:p>
                  </a:txBody>
                  <a:tcPr marL="9525" marR="9525" marT="9525" marB="9525" anchor="ctr"/>
                </a:tc>
                <a:tc>
                  <a:txBody>
                    <a:bodyPr/>
                    <a:lstStyle/>
                    <a:p>
                      <a:pPr algn="ctr">
                        <a:lnSpc>
                          <a:spcPct val="115000"/>
                        </a:lnSpc>
                        <a:spcAft>
                          <a:spcPts val="800"/>
                        </a:spcAft>
                        <a:buNone/>
                      </a:pPr>
                      <a:r>
                        <a:rPr lang="en-IN" sz="1800" b="0" kern="100" dirty="0">
                          <a:effectLst/>
                          <a:latin typeface="Times New Roman" panose="02020603050405020304" pitchFamily="18" charset="0"/>
                          <a:ea typeface="Calibri" panose="020F0502020204030204" pitchFamily="34" charset="0"/>
                          <a:cs typeface="Times New Roman" panose="02020603050405020304" pitchFamily="18" charset="0"/>
                        </a:rPr>
                        <a:t>State Governments</a:t>
                      </a:r>
                    </a:p>
                  </a:txBody>
                  <a:tcPr marL="9525" marR="9525" marT="9525" marB="9525" anchor="ctr"/>
                </a:tc>
                <a:extLst>
                  <a:ext uri="{0D108BD9-81ED-4DB2-BD59-A6C34878D82A}">
                    <a16:rowId xmlns:a16="http://schemas.microsoft.com/office/drawing/2014/main" val="635918613"/>
                  </a:ext>
                </a:extLst>
              </a:tr>
            </a:tbl>
          </a:graphicData>
        </a:graphic>
      </p:graphicFrame>
    </p:spTree>
    <p:extLst>
      <p:ext uri="{BB962C8B-B14F-4D97-AF65-F5344CB8AC3E}">
        <p14:creationId xmlns:p14="http://schemas.microsoft.com/office/powerpoint/2010/main" val="2228650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A62B7-BD3A-33D2-6EDE-61A15E92D9A3}"/>
              </a:ext>
            </a:extLst>
          </p:cNvPr>
          <p:cNvSpPr>
            <a:spLocks noGrp="1"/>
          </p:cNvSpPr>
          <p:nvPr>
            <p:ph type="title"/>
          </p:nvPr>
        </p:nvSpPr>
        <p:spPr>
          <a:xfrm>
            <a:off x="838200" y="1053384"/>
            <a:ext cx="10515600" cy="1325563"/>
          </a:xfrm>
        </p:spPr>
        <p:txBody>
          <a:bodyPr>
            <a:normAutofit fontScale="90000"/>
          </a:bodyPr>
          <a:lstStyle/>
          <a:p>
            <a:r>
              <a:rPr lang="en-US" sz="4000" b="1" dirty="0">
                <a:latin typeface="Times New Roman" panose="02020603050405020304" pitchFamily="18" charset="0"/>
                <a:cs typeface="Times New Roman" panose="02020603050405020304" pitchFamily="18" charset="0"/>
              </a:rPr>
              <a:t>Rights of Woman Workers - 1. Constitutional Rights</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F02EBBCA-70D0-861F-9CF7-2062C45767DE}"/>
              </a:ext>
            </a:extLst>
          </p:cNvPr>
          <p:cNvGraphicFramePr>
            <a:graphicFrameLocks noGrp="1"/>
          </p:cNvGraphicFramePr>
          <p:nvPr>
            <p:ph idx="1"/>
            <p:extLst>
              <p:ext uri="{D42A27DB-BD31-4B8C-83A1-F6EECF244321}">
                <p14:modId xmlns:p14="http://schemas.microsoft.com/office/powerpoint/2010/main" val="1023218991"/>
              </p:ext>
            </p:extLst>
          </p:nvPr>
        </p:nvGraphicFramePr>
        <p:xfrm>
          <a:off x="1524000" y="1995948"/>
          <a:ext cx="9222658" cy="4404852"/>
        </p:xfrm>
        <a:graphic>
          <a:graphicData uri="http://schemas.openxmlformats.org/drawingml/2006/table">
            <a:tbl>
              <a:tblPr firstRow="1" firstCol="1" bandRow="1">
                <a:tableStyleId>{5C22544A-7EE6-4342-B048-85BDC9FD1C3A}</a:tableStyleId>
              </a:tblPr>
              <a:tblGrid>
                <a:gridCol w="1596010">
                  <a:extLst>
                    <a:ext uri="{9D8B030D-6E8A-4147-A177-3AD203B41FA5}">
                      <a16:colId xmlns:a16="http://schemas.microsoft.com/office/drawing/2014/main" val="845456509"/>
                    </a:ext>
                  </a:extLst>
                </a:gridCol>
                <a:gridCol w="3796224">
                  <a:extLst>
                    <a:ext uri="{9D8B030D-6E8A-4147-A177-3AD203B41FA5}">
                      <a16:colId xmlns:a16="http://schemas.microsoft.com/office/drawing/2014/main" val="1331748399"/>
                    </a:ext>
                  </a:extLst>
                </a:gridCol>
                <a:gridCol w="3830424">
                  <a:extLst>
                    <a:ext uri="{9D8B030D-6E8A-4147-A177-3AD203B41FA5}">
                      <a16:colId xmlns:a16="http://schemas.microsoft.com/office/drawing/2014/main" val="4027736578"/>
                    </a:ext>
                  </a:extLst>
                </a:gridCol>
              </a:tblGrid>
              <a:tr h="723443">
                <a:tc>
                  <a:txBody>
                    <a:bodyPr/>
                    <a:lstStyle/>
                    <a:p>
                      <a:pPr algn="ctr">
                        <a:lnSpc>
                          <a:spcPct val="115000"/>
                        </a:lnSpc>
                        <a:spcAft>
                          <a:spcPts val="1000"/>
                        </a:spcAft>
                        <a:buNone/>
                      </a:pPr>
                      <a:r>
                        <a:rPr lang="en-US" sz="1800" b="0" dirty="0">
                          <a:effectLst/>
                          <a:latin typeface="Times New Roman" panose="02020603050405020304" pitchFamily="18" charset="0"/>
                          <a:cs typeface="Times New Roman" panose="02020603050405020304" pitchFamily="18" charset="0"/>
                        </a:rPr>
                        <a:t>Article</a:t>
                      </a:r>
                      <a:endParaRPr lang="en-I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tc>
                <a:tc>
                  <a:txBody>
                    <a:bodyPr/>
                    <a:lstStyle/>
                    <a:p>
                      <a:pPr algn="ctr">
                        <a:lnSpc>
                          <a:spcPct val="115000"/>
                        </a:lnSpc>
                        <a:spcAft>
                          <a:spcPts val="1000"/>
                        </a:spcAft>
                        <a:buNone/>
                      </a:pPr>
                      <a:r>
                        <a:rPr lang="en-US" sz="1800" b="0" dirty="0">
                          <a:effectLst/>
                          <a:latin typeface="Times New Roman" panose="02020603050405020304" pitchFamily="18" charset="0"/>
                          <a:cs typeface="Times New Roman" panose="02020603050405020304" pitchFamily="18" charset="0"/>
                        </a:rPr>
                        <a:t>Provision</a:t>
                      </a:r>
                      <a:endParaRPr lang="en-I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tc>
                <a:tc>
                  <a:txBody>
                    <a:bodyPr/>
                    <a:lstStyle/>
                    <a:p>
                      <a:pPr algn="ctr">
                        <a:lnSpc>
                          <a:spcPct val="115000"/>
                        </a:lnSpc>
                        <a:spcAft>
                          <a:spcPts val="1000"/>
                        </a:spcAft>
                        <a:buNone/>
                      </a:pPr>
                      <a:r>
                        <a:rPr lang="en-US" sz="1800" b="0" dirty="0">
                          <a:effectLst/>
                          <a:latin typeface="Times New Roman" panose="02020603050405020304" pitchFamily="18" charset="0"/>
                          <a:cs typeface="Times New Roman" panose="02020603050405020304" pitchFamily="18" charset="0"/>
                        </a:rPr>
                        <a:t>Relevance to Women Workers</a:t>
                      </a:r>
                      <a:endParaRPr lang="en-IN" sz="1800" b="0" dirty="0">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tc>
                <a:extLst>
                  <a:ext uri="{0D108BD9-81ED-4DB2-BD59-A6C34878D82A}">
                    <a16:rowId xmlns:a16="http://schemas.microsoft.com/office/drawing/2014/main" val="2889660607"/>
                  </a:ext>
                </a:extLst>
              </a:tr>
              <a:tr h="1101212">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Article 14</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Equality before law</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Ensures equal treatment of men and women in employment.</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extLst>
                  <a:ext uri="{0D108BD9-81ED-4DB2-BD59-A6C34878D82A}">
                    <a16:rowId xmlns:a16="http://schemas.microsoft.com/office/drawing/2014/main" val="2044313840"/>
                  </a:ext>
                </a:extLst>
              </a:tr>
              <a:tr h="1478985">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Article 15(1) &amp; 15(3)</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Prohibition of discrimination and special provisions for women</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Forbids discrimination on grounds of sex; allows special laws for women’s protection.</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extLst>
                  <a:ext uri="{0D108BD9-81ED-4DB2-BD59-A6C34878D82A}">
                    <a16:rowId xmlns:a16="http://schemas.microsoft.com/office/drawing/2014/main" val="400115453"/>
                  </a:ext>
                </a:extLst>
              </a:tr>
              <a:tr h="1101212">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Article 16</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Equality of opportunity in public employment</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Guarantees equal opportunity for women in jobs under the State.</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58811" marR="58811" marT="0" marB="0">
                    <a:solidFill>
                      <a:schemeClr val="bg2"/>
                    </a:solidFill>
                  </a:tcPr>
                </a:tc>
                <a:extLst>
                  <a:ext uri="{0D108BD9-81ED-4DB2-BD59-A6C34878D82A}">
                    <a16:rowId xmlns:a16="http://schemas.microsoft.com/office/drawing/2014/main" val="469096108"/>
                  </a:ext>
                </a:extLst>
              </a:tr>
            </a:tbl>
          </a:graphicData>
        </a:graphic>
      </p:graphicFrame>
    </p:spTree>
    <p:extLst>
      <p:ext uri="{BB962C8B-B14F-4D97-AF65-F5344CB8AC3E}">
        <p14:creationId xmlns:p14="http://schemas.microsoft.com/office/powerpoint/2010/main" val="4672354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EB9E77F1-3DA6-BBC2-74CB-F80619C19544}"/>
              </a:ext>
            </a:extLst>
          </p:cNvPr>
          <p:cNvGraphicFramePr>
            <a:graphicFrameLocks noGrp="1"/>
          </p:cNvGraphicFramePr>
          <p:nvPr>
            <p:ph idx="1"/>
            <p:extLst>
              <p:ext uri="{D42A27DB-BD31-4B8C-83A1-F6EECF244321}">
                <p14:modId xmlns:p14="http://schemas.microsoft.com/office/powerpoint/2010/main" val="1797797710"/>
              </p:ext>
            </p:extLst>
          </p:nvPr>
        </p:nvGraphicFramePr>
        <p:xfrm>
          <a:off x="1573161" y="1651819"/>
          <a:ext cx="9173496" cy="4795614"/>
        </p:xfrm>
        <a:graphic>
          <a:graphicData uri="http://schemas.openxmlformats.org/drawingml/2006/table">
            <a:tbl>
              <a:tblPr firstRow="1" firstCol="1" bandRow="1">
                <a:tableStyleId>{5C22544A-7EE6-4342-B048-85BDC9FD1C3A}</a:tableStyleId>
              </a:tblPr>
              <a:tblGrid>
                <a:gridCol w="3057832">
                  <a:extLst>
                    <a:ext uri="{9D8B030D-6E8A-4147-A177-3AD203B41FA5}">
                      <a16:colId xmlns:a16="http://schemas.microsoft.com/office/drawing/2014/main" val="2583933914"/>
                    </a:ext>
                  </a:extLst>
                </a:gridCol>
                <a:gridCol w="3057832">
                  <a:extLst>
                    <a:ext uri="{9D8B030D-6E8A-4147-A177-3AD203B41FA5}">
                      <a16:colId xmlns:a16="http://schemas.microsoft.com/office/drawing/2014/main" val="2441479453"/>
                    </a:ext>
                  </a:extLst>
                </a:gridCol>
                <a:gridCol w="3057832">
                  <a:extLst>
                    <a:ext uri="{9D8B030D-6E8A-4147-A177-3AD203B41FA5}">
                      <a16:colId xmlns:a16="http://schemas.microsoft.com/office/drawing/2014/main" val="2439992609"/>
                    </a:ext>
                  </a:extLst>
                </a:gridCol>
              </a:tblGrid>
              <a:tr h="1023857">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Article 39(a)</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Adequate means of livelihood for all citizens</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Ensures that women have equal access to employment opportunities.</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278463334"/>
                  </a:ext>
                </a:extLst>
              </a:tr>
              <a:tr h="1372610">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Article 39(d)</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Equal pay for equal work</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Mandates that women receive the same remuneration as men for the same or similar work.</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4062628784"/>
                  </a:ext>
                </a:extLst>
              </a:tr>
              <a:tr h="1023857">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Article 42</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Just and humane conditions of work and maternity relief</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Ensures safe working conditions and maternity benefits for women workers.</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380698048"/>
                  </a:ext>
                </a:extLst>
              </a:tr>
              <a:tr h="1023857">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Article 51A(e)</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Renounce practices derogatory to the dignity of women</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Promotes respect and dignity for women in all spheres, including the workplace.</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488088792"/>
                  </a:ext>
                </a:extLst>
              </a:tr>
            </a:tbl>
          </a:graphicData>
        </a:graphic>
      </p:graphicFrame>
    </p:spTree>
    <p:extLst>
      <p:ext uri="{BB962C8B-B14F-4D97-AF65-F5344CB8AC3E}">
        <p14:creationId xmlns:p14="http://schemas.microsoft.com/office/powerpoint/2010/main" val="2204470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458A83-F714-60D0-14DB-7C5C1A262E4A}"/>
              </a:ext>
            </a:extLst>
          </p:cNvPr>
          <p:cNvSpPr>
            <a:spLocks noGrp="1"/>
          </p:cNvSpPr>
          <p:nvPr>
            <p:ph idx="1"/>
          </p:nvPr>
        </p:nvSpPr>
        <p:spPr>
          <a:xfrm>
            <a:off x="838200" y="1415845"/>
            <a:ext cx="10515600" cy="5034116"/>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Statutory Rights under Labour Laws</a:t>
            </a:r>
            <a:endParaRPr lang="en-IN" sz="2400" b="1"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1BF78332-CA40-23FF-59B7-5F734C2AFA61}"/>
              </a:ext>
            </a:extLst>
          </p:cNvPr>
          <p:cNvGraphicFramePr>
            <a:graphicFrameLocks noGrp="1"/>
          </p:cNvGraphicFramePr>
          <p:nvPr>
            <p:extLst>
              <p:ext uri="{D42A27DB-BD31-4B8C-83A1-F6EECF244321}">
                <p14:modId xmlns:p14="http://schemas.microsoft.com/office/powerpoint/2010/main" val="3187870840"/>
              </p:ext>
            </p:extLst>
          </p:nvPr>
        </p:nvGraphicFramePr>
        <p:xfrm>
          <a:off x="1288026" y="1966452"/>
          <a:ext cx="10065774" cy="4483508"/>
        </p:xfrm>
        <a:graphic>
          <a:graphicData uri="http://schemas.openxmlformats.org/drawingml/2006/table">
            <a:tbl>
              <a:tblPr firstRow="1" firstCol="1" bandRow="1">
                <a:tableStyleId>{5C22544A-7EE6-4342-B048-85BDC9FD1C3A}</a:tableStyleId>
              </a:tblPr>
              <a:tblGrid>
                <a:gridCol w="5032887">
                  <a:extLst>
                    <a:ext uri="{9D8B030D-6E8A-4147-A177-3AD203B41FA5}">
                      <a16:colId xmlns:a16="http://schemas.microsoft.com/office/drawing/2014/main" val="1866132342"/>
                    </a:ext>
                  </a:extLst>
                </a:gridCol>
                <a:gridCol w="5032887">
                  <a:extLst>
                    <a:ext uri="{9D8B030D-6E8A-4147-A177-3AD203B41FA5}">
                      <a16:colId xmlns:a16="http://schemas.microsoft.com/office/drawing/2014/main" val="3849004816"/>
                    </a:ext>
                  </a:extLst>
                </a:gridCol>
              </a:tblGrid>
              <a:tr h="430619">
                <a:tc>
                  <a:txBody>
                    <a:bodyPr/>
                    <a:lstStyle/>
                    <a:p>
                      <a:pPr algn="ctr">
                        <a:lnSpc>
                          <a:spcPct val="115000"/>
                        </a:lnSpc>
                        <a:spcAft>
                          <a:spcPts val="1000"/>
                        </a:spcAft>
                        <a:buNone/>
                      </a:pPr>
                      <a:r>
                        <a:rPr lang="en-US" sz="2000">
                          <a:effectLst/>
                          <a:latin typeface="Times New Roman" panose="02020603050405020304" pitchFamily="18" charset="0"/>
                          <a:cs typeface="Times New Roman" panose="02020603050405020304" pitchFamily="18" charset="0"/>
                        </a:rPr>
                        <a:t>Act</a:t>
                      </a:r>
                      <a:endParaRPr lang="en-IN" sz="2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15000"/>
                        </a:lnSpc>
                        <a:spcAft>
                          <a:spcPts val="1000"/>
                        </a:spcAft>
                        <a:buNone/>
                      </a:pPr>
                      <a:r>
                        <a:rPr lang="en-US" sz="2000">
                          <a:effectLst/>
                          <a:latin typeface="Times New Roman" panose="02020603050405020304" pitchFamily="18" charset="0"/>
                          <a:cs typeface="Times New Roman" panose="02020603050405020304" pitchFamily="18" charset="0"/>
                        </a:rPr>
                        <a:t>Key Provisions for Women Workers</a:t>
                      </a:r>
                      <a:endParaRPr lang="en-IN" sz="2000">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933014358"/>
                  </a:ext>
                </a:extLst>
              </a:tr>
              <a:tr h="1350963">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Maternity Benefit Act, 1961</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Provides 26 weeks of paid maternity leave, nursing breaks, and protection from dismissal during maternity period.</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292439313"/>
                  </a:ext>
                </a:extLst>
              </a:tr>
              <a:tr h="1350963">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Equal Remuneration Act, 1976</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Ensures equal pay for equal work and prevents gender-based discrimination in recruitment or wages.</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318429287"/>
                  </a:ext>
                </a:extLst>
              </a:tr>
              <a:tr h="1350963">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Factories Act, 1948</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Provides safe working conditions, restricts night shifts for women (with exceptions), and ensures welfare facilities.</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993041933"/>
                  </a:ext>
                </a:extLst>
              </a:tr>
            </a:tbl>
          </a:graphicData>
        </a:graphic>
      </p:graphicFrame>
    </p:spTree>
    <p:extLst>
      <p:ext uri="{BB962C8B-B14F-4D97-AF65-F5344CB8AC3E}">
        <p14:creationId xmlns:p14="http://schemas.microsoft.com/office/powerpoint/2010/main" val="5950321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BCBFFAB-0FF6-7644-8C4B-30E486BEE629}"/>
              </a:ext>
            </a:extLst>
          </p:cNvPr>
          <p:cNvGraphicFramePr>
            <a:graphicFrameLocks noGrp="1"/>
          </p:cNvGraphicFramePr>
          <p:nvPr>
            <p:ph idx="1"/>
            <p:extLst>
              <p:ext uri="{D42A27DB-BD31-4B8C-83A1-F6EECF244321}">
                <p14:modId xmlns:p14="http://schemas.microsoft.com/office/powerpoint/2010/main" val="1351182497"/>
              </p:ext>
            </p:extLst>
          </p:nvPr>
        </p:nvGraphicFramePr>
        <p:xfrm>
          <a:off x="1258529" y="1612489"/>
          <a:ext cx="9586452" cy="4660492"/>
        </p:xfrm>
        <a:graphic>
          <a:graphicData uri="http://schemas.openxmlformats.org/drawingml/2006/table">
            <a:tbl>
              <a:tblPr firstRow="1" firstCol="1" bandRow="1">
                <a:tableStyleId>{5C22544A-7EE6-4342-B048-85BDC9FD1C3A}</a:tableStyleId>
              </a:tblPr>
              <a:tblGrid>
                <a:gridCol w="4793226">
                  <a:extLst>
                    <a:ext uri="{9D8B030D-6E8A-4147-A177-3AD203B41FA5}">
                      <a16:colId xmlns:a16="http://schemas.microsoft.com/office/drawing/2014/main" val="3038035837"/>
                    </a:ext>
                  </a:extLst>
                </a:gridCol>
                <a:gridCol w="4793226">
                  <a:extLst>
                    <a:ext uri="{9D8B030D-6E8A-4147-A177-3AD203B41FA5}">
                      <a16:colId xmlns:a16="http://schemas.microsoft.com/office/drawing/2014/main" val="3171617581"/>
                    </a:ext>
                  </a:extLst>
                </a:gridCol>
              </a:tblGrid>
              <a:tr h="1404292">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Mines Act, 1952</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Prohibits employment of women in underground mines and ensures their safety in above-ground work.</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850399541"/>
                  </a:ext>
                </a:extLst>
              </a:tr>
              <a:tr h="925954">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Plantation Labour Act, 1951</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Mandates welfare facilities like crèches, housing, and medical aid for women workers.</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766905046"/>
                  </a:ext>
                </a:extLst>
              </a:tr>
              <a:tr h="1404292">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Sexual Harassment of Women at Workplace (Prevention, Prohibition and Redressal) Act, 2013</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Protects women from sexual harassment and mandates Internal Complaints Committees (ICCs).</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368574151"/>
                  </a:ext>
                </a:extLst>
              </a:tr>
              <a:tr h="925954">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Employees’ State Insurance Act, 1948</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Provides maternity, sickness, and medical benefits to insured women workers.</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0261608"/>
                  </a:ext>
                </a:extLst>
              </a:tr>
            </a:tbl>
          </a:graphicData>
        </a:graphic>
      </p:graphicFrame>
    </p:spTree>
    <p:extLst>
      <p:ext uri="{BB962C8B-B14F-4D97-AF65-F5344CB8AC3E}">
        <p14:creationId xmlns:p14="http://schemas.microsoft.com/office/powerpoint/2010/main" val="1984465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259E31-5432-611F-B88D-B9BB933CD2FD}"/>
              </a:ext>
            </a:extLst>
          </p:cNvPr>
          <p:cNvSpPr>
            <a:spLocks noGrp="1"/>
          </p:cNvSpPr>
          <p:nvPr>
            <p:ph idx="1"/>
          </p:nvPr>
        </p:nvSpPr>
        <p:spPr>
          <a:xfrm>
            <a:off x="838200" y="1376516"/>
            <a:ext cx="10515600" cy="5142271"/>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3. Other Rights and Protections</a:t>
            </a:r>
            <a:endParaRPr lang="en-IN" sz="2400" b="1"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464DA68B-9138-333D-297A-858AC2672764}"/>
              </a:ext>
            </a:extLst>
          </p:cNvPr>
          <p:cNvGraphicFramePr>
            <a:graphicFrameLocks noGrp="1"/>
          </p:cNvGraphicFramePr>
          <p:nvPr>
            <p:extLst>
              <p:ext uri="{D42A27DB-BD31-4B8C-83A1-F6EECF244321}">
                <p14:modId xmlns:p14="http://schemas.microsoft.com/office/powerpoint/2010/main" val="1470943884"/>
              </p:ext>
            </p:extLst>
          </p:nvPr>
        </p:nvGraphicFramePr>
        <p:xfrm>
          <a:off x="1327354" y="1887793"/>
          <a:ext cx="10026446" cy="4526051"/>
        </p:xfrm>
        <a:graphic>
          <a:graphicData uri="http://schemas.openxmlformats.org/drawingml/2006/table">
            <a:tbl>
              <a:tblPr firstRow="1" firstCol="1" bandRow="1">
                <a:tableStyleId>{5C22544A-7EE6-4342-B048-85BDC9FD1C3A}</a:tableStyleId>
              </a:tblPr>
              <a:tblGrid>
                <a:gridCol w="5013223">
                  <a:extLst>
                    <a:ext uri="{9D8B030D-6E8A-4147-A177-3AD203B41FA5}">
                      <a16:colId xmlns:a16="http://schemas.microsoft.com/office/drawing/2014/main" val="3529128345"/>
                    </a:ext>
                  </a:extLst>
                </a:gridCol>
                <a:gridCol w="5013223">
                  <a:extLst>
                    <a:ext uri="{9D8B030D-6E8A-4147-A177-3AD203B41FA5}">
                      <a16:colId xmlns:a16="http://schemas.microsoft.com/office/drawing/2014/main" val="3451427980"/>
                    </a:ext>
                  </a:extLst>
                </a:gridCol>
              </a:tblGrid>
              <a:tr h="288978">
                <a:tc>
                  <a:txBody>
                    <a:bodyPr/>
                    <a:lstStyle/>
                    <a:p>
                      <a:pPr algn="ctr">
                        <a:lnSpc>
                          <a:spcPct val="115000"/>
                        </a:lnSpc>
                        <a:spcAft>
                          <a:spcPts val="1000"/>
                        </a:spcAft>
                        <a:buNone/>
                      </a:pPr>
                      <a:r>
                        <a:rPr lang="en-US" sz="1800" b="1" dirty="0">
                          <a:solidFill>
                            <a:schemeClr val="tx1"/>
                          </a:solidFill>
                          <a:effectLst/>
                          <a:latin typeface="Times New Roman" panose="02020603050405020304" pitchFamily="18" charset="0"/>
                          <a:cs typeface="Times New Roman" panose="02020603050405020304" pitchFamily="18" charset="0"/>
                        </a:rPr>
                        <a:t>Right</a:t>
                      </a:r>
                      <a:endParaRPr lang="en-IN" sz="1800" b="1"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1" dirty="0">
                          <a:solidFill>
                            <a:schemeClr val="tx1"/>
                          </a:solidFill>
                          <a:effectLst/>
                          <a:latin typeface="Times New Roman" panose="02020603050405020304" pitchFamily="18" charset="0"/>
                          <a:cs typeface="Times New Roman" panose="02020603050405020304" pitchFamily="18" charset="0"/>
                        </a:rPr>
                        <a:t>Description</a:t>
                      </a:r>
                      <a:endParaRPr lang="en-IN" sz="1800" b="1"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013095935"/>
                  </a:ext>
                </a:extLst>
              </a:tr>
              <a:tr h="597790">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Safe Working Environment</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Employers must provide a workplace free from hazards and harassment.</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785607575"/>
                  </a:ext>
                </a:extLst>
              </a:tr>
              <a:tr h="597790">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Maternity Benefits</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Women cannot be dismissed or disadvantaged due to pregnancy.</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175829587"/>
                  </a:ext>
                </a:extLst>
              </a:tr>
              <a:tr h="597790">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Equal Pay</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Women must receive the same pay as men for similar work.</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913541999"/>
                  </a:ext>
                </a:extLst>
              </a:tr>
              <a:tr h="906602">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Non-Discrimination</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No discrimination allowed in recruitment, training, promotion, or transfer based on gender.</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81381054"/>
                  </a:ext>
                </a:extLst>
              </a:tr>
              <a:tr h="906602">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Grievance Redressal</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Women have access to mechanisms like ICCs and Labour Courts for protection of their rights.</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747317428"/>
                  </a:ext>
                </a:extLst>
              </a:tr>
              <a:tr h="597790">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Right to Welfare Facilities</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Provision of crèches, restrooms, medical aid, and sanitation facilities at the workplace.</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266983523"/>
                  </a:ext>
                </a:extLst>
              </a:tr>
            </a:tbl>
          </a:graphicData>
        </a:graphic>
      </p:graphicFrame>
    </p:spTree>
    <p:extLst>
      <p:ext uri="{BB962C8B-B14F-4D97-AF65-F5344CB8AC3E}">
        <p14:creationId xmlns:p14="http://schemas.microsoft.com/office/powerpoint/2010/main" val="27676702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3A5D5-3958-6063-78BF-57B280081B14}"/>
              </a:ext>
            </a:extLst>
          </p:cNvPr>
          <p:cNvSpPr>
            <a:spLocks noGrp="1"/>
          </p:cNvSpPr>
          <p:nvPr>
            <p:ph type="title"/>
          </p:nvPr>
        </p:nvSpPr>
        <p:spPr>
          <a:xfrm>
            <a:off x="838200" y="787912"/>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The Present Labour Laws and Codes.</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7A8A608-DB32-9AE5-1EF8-68C0D9404DEE}"/>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Background</a:t>
            </a:r>
            <a:endParaRPr lang="en-IN" sz="2400" b="1"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India had over 40 Central Labour Laws and more than 100 State Labour Laws regulating various aspects of employment such as wages, industrial relations, social security, safety, and welfare. To simplify and modernize these laws, the Government of India consolidated them into four comprehensive Labour Codes. These codes aim to simplify compliance, promote ease of doing business, ensure worker welfare, and bring uniformity across industries and states.</a:t>
            </a: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1339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03E1FC-1355-AB23-548E-8F37466250BE}"/>
              </a:ext>
            </a:extLst>
          </p:cNvPr>
          <p:cNvSpPr>
            <a:spLocks noGrp="1"/>
          </p:cNvSpPr>
          <p:nvPr>
            <p:ph idx="1"/>
          </p:nvPr>
        </p:nvSpPr>
        <p:spPr>
          <a:xfrm>
            <a:off x="838200" y="1337187"/>
            <a:ext cx="10515600" cy="5112774"/>
          </a:xfrm>
        </p:spPr>
        <p:txBody>
          <a:bodyPr>
            <a:noAutofit/>
          </a:bodyPr>
          <a:lstStyle/>
          <a:p>
            <a:pPr marL="0" indent="0">
              <a:buNone/>
            </a:pPr>
            <a:r>
              <a:rPr lang="en-US" sz="2400" b="1" dirty="0">
                <a:latin typeface="Times New Roman" panose="02020603050405020304" pitchFamily="18" charset="0"/>
                <a:cs typeface="Times New Roman" panose="02020603050405020304" pitchFamily="18" charset="0"/>
              </a:rPr>
              <a:t>Colonial Period (Pre-Independence) </a:t>
            </a:r>
          </a:p>
          <a:p>
            <a:pPr marL="514350" indent="-514350">
              <a:buAutoNum type="arabicPeriod"/>
            </a:pPr>
            <a:r>
              <a:rPr lang="en-US" sz="2400" b="1" dirty="0">
                <a:latin typeface="Times New Roman" panose="02020603050405020304" pitchFamily="18" charset="0"/>
                <a:cs typeface="Times New Roman" panose="02020603050405020304" pitchFamily="18" charset="0"/>
              </a:rPr>
              <a:t>Early Regulations (Before 1881)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Labour laws were primarily designed to benefit British employers, focusing on trade and exploitation.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first notable regulation was the Apprentices Act, 1850, which aimed at recruiting young Indian workers as apprentices. </a:t>
            </a:r>
          </a:p>
          <a:p>
            <a:pPr marL="0" indent="0">
              <a:buNone/>
            </a:pPr>
            <a:r>
              <a:rPr lang="en-US" sz="2400" b="1" dirty="0">
                <a:latin typeface="Times New Roman" panose="02020603050405020304" pitchFamily="18" charset="0"/>
                <a:cs typeface="Times New Roman" panose="02020603050405020304" pitchFamily="18" charset="0"/>
              </a:rPr>
              <a:t>2. First Phase of Labour Legislation (1881 - 1919)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Factories Act, 1881: Introduced to regulate child labour and working hours for women and children in factories.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Factories Act, 1891: Revised the 1881 Act, further reducing working hours and improving working conditions.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Workmen’s Compensation Act, 1923: Provided compensation to workers for injuries sustained at work. </a:t>
            </a:r>
          </a:p>
        </p:txBody>
      </p:sp>
    </p:spTree>
    <p:extLst>
      <p:ext uri="{BB962C8B-B14F-4D97-AF65-F5344CB8AC3E}">
        <p14:creationId xmlns:p14="http://schemas.microsoft.com/office/powerpoint/2010/main" val="14927680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1B541A-8133-9FEC-7DB3-021AB6380AEA}"/>
              </a:ext>
            </a:extLst>
          </p:cNvPr>
          <p:cNvSpPr>
            <a:spLocks noGrp="1"/>
          </p:cNvSpPr>
          <p:nvPr>
            <p:ph idx="1"/>
          </p:nvPr>
        </p:nvSpPr>
        <p:spPr>
          <a:xfrm>
            <a:off x="838200" y="1366684"/>
            <a:ext cx="10515600" cy="4965290"/>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The Four Labour Codes</a:t>
            </a:r>
            <a:endParaRPr lang="en-IN" sz="2400" b="1" dirty="0">
              <a:latin typeface="Times New Roman" panose="02020603050405020304" pitchFamily="18" charset="0"/>
              <a:cs typeface="Times New Roman" panose="02020603050405020304" pitchFamily="18" charset="0"/>
            </a:endParaRPr>
          </a:p>
          <a:p>
            <a:pPr marL="0" indent="0">
              <a:buNone/>
            </a:pPr>
            <a:endParaRPr lang="en-IN" sz="2400" b="1" dirty="0">
              <a:latin typeface="Times New Roman" panose="02020603050405020304" pitchFamily="18" charset="0"/>
              <a:cs typeface="Times New Roman" panose="02020603050405020304" pitchFamily="18" charset="0"/>
            </a:endParaRPr>
          </a:p>
        </p:txBody>
      </p:sp>
      <p:graphicFrame>
        <p:nvGraphicFramePr>
          <p:cNvPr id="4" name="Table 3">
            <a:extLst>
              <a:ext uri="{FF2B5EF4-FFF2-40B4-BE49-F238E27FC236}">
                <a16:creationId xmlns:a16="http://schemas.microsoft.com/office/drawing/2014/main" id="{6920AB44-1753-5596-EB1D-F580A2B344BA}"/>
              </a:ext>
            </a:extLst>
          </p:cNvPr>
          <p:cNvGraphicFramePr>
            <a:graphicFrameLocks noGrp="1"/>
          </p:cNvGraphicFramePr>
          <p:nvPr>
            <p:extLst>
              <p:ext uri="{D42A27DB-BD31-4B8C-83A1-F6EECF244321}">
                <p14:modId xmlns:p14="http://schemas.microsoft.com/office/powerpoint/2010/main" val="2761095794"/>
              </p:ext>
            </p:extLst>
          </p:nvPr>
        </p:nvGraphicFramePr>
        <p:xfrm>
          <a:off x="953728" y="1887794"/>
          <a:ext cx="9960076" cy="4286864"/>
        </p:xfrm>
        <a:graphic>
          <a:graphicData uri="http://schemas.openxmlformats.org/drawingml/2006/table">
            <a:tbl>
              <a:tblPr firstRow="1" firstCol="1" bandRow="1">
                <a:tableStyleId>{5C22544A-7EE6-4342-B048-85BDC9FD1C3A}</a:tableStyleId>
              </a:tblPr>
              <a:tblGrid>
                <a:gridCol w="2490019">
                  <a:extLst>
                    <a:ext uri="{9D8B030D-6E8A-4147-A177-3AD203B41FA5}">
                      <a16:colId xmlns:a16="http://schemas.microsoft.com/office/drawing/2014/main" val="87970023"/>
                    </a:ext>
                  </a:extLst>
                </a:gridCol>
                <a:gridCol w="2490019">
                  <a:extLst>
                    <a:ext uri="{9D8B030D-6E8A-4147-A177-3AD203B41FA5}">
                      <a16:colId xmlns:a16="http://schemas.microsoft.com/office/drawing/2014/main" val="1001889496"/>
                    </a:ext>
                  </a:extLst>
                </a:gridCol>
                <a:gridCol w="2490019">
                  <a:extLst>
                    <a:ext uri="{9D8B030D-6E8A-4147-A177-3AD203B41FA5}">
                      <a16:colId xmlns:a16="http://schemas.microsoft.com/office/drawing/2014/main" val="961982716"/>
                    </a:ext>
                  </a:extLst>
                </a:gridCol>
                <a:gridCol w="2490019">
                  <a:extLst>
                    <a:ext uri="{9D8B030D-6E8A-4147-A177-3AD203B41FA5}">
                      <a16:colId xmlns:a16="http://schemas.microsoft.com/office/drawing/2014/main" val="376640851"/>
                    </a:ext>
                  </a:extLst>
                </a:gridCol>
              </a:tblGrid>
              <a:tr h="644709">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Code</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accent1">
                        <a:lumMod val="60000"/>
                        <a:lumOff val="40000"/>
                      </a:schemeClr>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Full Name</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accent1">
                        <a:lumMod val="60000"/>
                        <a:lumOff val="40000"/>
                      </a:schemeClr>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Key Features / Objectives</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accent1">
                        <a:lumMod val="60000"/>
                        <a:lumOff val="40000"/>
                      </a:schemeClr>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Major Acts Merged</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accent1">
                        <a:lumMod val="60000"/>
                        <a:lumOff val="40000"/>
                      </a:schemeClr>
                    </a:solidFill>
                  </a:tcPr>
                </a:tc>
                <a:extLst>
                  <a:ext uri="{0D108BD9-81ED-4DB2-BD59-A6C34878D82A}">
                    <a16:rowId xmlns:a16="http://schemas.microsoft.com/office/drawing/2014/main" val="491106131"/>
                  </a:ext>
                </a:extLst>
              </a:tr>
              <a:tr h="3642155">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1. Code on Wages, 2019</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Consolidates laws related to wages and bonus payments</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a:solidFill>
                            <a:schemeClr val="tx1"/>
                          </a:solidFill>
                          <a:effectLst/>
                          <a:latin typeface="Times New Roman" panose="02020603050405020304" pitchFamily="18" charset="0"/>
                          <a:cs typeface="Times New Roman" panose="02020603050405020304" pitchFamily="18" charset="0"/>
                        </a:rPr>
                        <a:t>• Ensures minimum wages and timely payment to all workers (organized &amp; unorganized sectors)</a:t>
                      </a:r>
                      <a:br>
                        <a:rPr lang="en-US" sz="1800" b="0">
                          <a:solidFill>
                            <a:schemeClr val="tx1"/>
                          </a:solidFill>
                          <a:effectLst/>
                          <a:latin typeface="Times New Roman" panose="02020603050405020304" pitchFamily="18" charset="0"/>
                          <a:cs typeface="Times New Roman" panose="02020603050405020304" pitchFamily="18" charset="0"/>
                        </a:rPr>
                      </a:br>
                      <a:r>
                        <a:rPr lang="en-US" sz="1800" b="0">
                          <a:solidFill>
                            <a:schemeClr val="tx1"/>
                          </a:solidFill>
                          <a:effectLst/>
                          <a:latin typeface="Times New Roman" panose="02020603050405020304" pitchFamily="18" charset="0"/>
                          <a:cs typeface="Times New Roman" panose="02020603050405020304" pitchFamily="18" charset="0"/>
                        </a:rPr>
                        <a:t>• Introduces floor wage fixed by Central Government</a:t>
                      </a:r>
                      <a:br>
                        <a:rPr lang="en-US" sz="1800" b="0">
                          <a:solidFill>
                            <a:schemeClr val="tx1"/>
                          </a:solidFill>
                          <a:effectLst/>
                          <a:latin typeface="Times New Roman" panose="02020603050405020304" pitchFamily="18" charset="0"/>
                          <a:cs typeface="Times New Roman" panose="02020603050405020304" pitchFamily="18" charset="0"/>
                        </a:rPr>
                      </a:br>
                      <a:r>
                        <a:rPr lang="en-US" sz="1800" b="0">
                          <a:solidFill>
                            <a:schemeClr val="tx1"/>
                          </a:solidFill>
                          <a:effectLst/>
                          <a:latin typeface="Times New Roman" panose="02020603050405020304" pitchFamily="18" charset="0"/>
                          <a:cs typeface="Times New Roman" panose="02020603050405020304" pitchFamily="18" charset="0"/>
                        </a:rPr>
                        <a:t>• Promotes equal remuneration for men and women</a:t>
                      </a:r>
                      <a:endParaRPr lang="en-IN" sz="18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800" b="0" dirty="0">
                          <a:solidFill>
                            <a:schemeClr val="tx1"/>
                          </a:solidFill>
                          <a:effectLst/>
                          <a:latin typeface="Times New Roman" panose="02020603050405020304" pitchFamily="18" charset="0"/>
                          <a:cs typeface="Times New Roman" panose="02020603050405020304" pitchFamily="18" charset="0"/>
                        </a:rPr>
                        <a:t>Payment of Wages Act, 1936</a:t>
                      </a:r>
                      <a:br>
                        <a:rPr lang="en-US" sz="1800" b="0" dirty="0">
                          <a:solidFill>
                            <a:schemeClr val="tx1"/>
                          </a:solidFill>
                          <a:effectLst/>
                          <a:latin typeface="Times New Roman" panose="02020603050405020304" pitchFamily="18" charset="0"/>
                          <a:cs typeface="Times New Roman" panose="02020603050405020304" pitchFamily="18" charset="0"/>
                        </a:rPr>
                      </a:br>
                      <a:r>
                        <a:rPr lang="en-US" sz="1800" b="0" dirty="0">
                          <a:solidFill>
                            <a:schemeClr val="tx1"/>
                          </a:solidFill>
                          <a:effectLst/>
                          <a:latin typeface="Times New Roman" panose="02020603050405020304" pitchFamily="18" charset="0"/>
                          <a:cs typeface="Times New Roman" panose="02020603050405020304" pitchFamily="18" charset="0"/>
                        </a:rPr>
                        <a:t>Minimum Wages Act, 1948</a:t>
                      </a:r>
                      <a:br>
                        <a:rPr lang="en-US" sz="1800" b="0" dirty="0">
                          <a:solidFill>
                            <a:schemeClr val="tx1"/>
                          </a:solidFill>
                          <a:effectLst/>
                          <a:latin typeface="Times New Roman" panose="02020603050405020304" pitchFamily="18" charset="0"/>
                          <a:cs typeface="Times New Roman" panose="02020603050405020304" pitchFamily="18" charset="0"/>
                        </a:rPr>
                      </a:br>
                      <a:r>
                        <a:rPr lang="en-US" sz="1800" b="0" dirty="0">
                          <a:solidFill>
                            <a:schemeClr val="tx1"/>
                          </a:solidFill>
                          <a:effectLst/>
                          <a:latin typeface="Times New Roman" panose="02020603050405020304" pitchFamily="18" charset="0"/>
                          <a:cs typeface="Times New Roman" panose="02020603050405020304" pitchFamily="18" charset="0"/>
                        </a:rPr>
                        <a:t>Payment of Bonus Act, 1965</a:t>
                      </a:r>
                      <a:br>
                        <a:rPr lang="en-US" sz="1800" b="0" dirty="0">
                          <a:solidFill>
                            <a:schemeClr val="tx1"/>
                          </a:solidFill>
                          <a:effectLst/>
                          <a:latin typeface="Times New Roman" panose="02020603050405020304" pitchFamily="18" charset="0"/>
                          <a:cs typeface="Times New Roman" panose="02020603050405020304" pitchFamily="18" charset="0"/>
                        </a:rPr>
                      </a:br>
                      <a:r>
                        <a:rPr lang="en-US" sz="1800" b="0" dirty="0">
                          <a:solidFill>
                            <a:schemeClr val="tx1"/>
                          </a:solidFill>
                          <a:effectLst/>
                          <a:latin typeface="Times New Roman" panose="02020603050405020304" pitchFamily="18" charset="0"/>
                          <a:cs typeface="Times New Roman" panose="02020603050405020304" pitchFamily="18" charset="0"/>
                        </a:rPr>
                        <a:t>Equal Remuneration Act, 1976</a:t>
                      </a:r>
                      <a:endParaRPr lang="en-IN" sz="18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1459072959"/>
                  </a:ext>
                </a:extLst>
              </a:tr>
            </a:tbl>
          </a:graphicData>
        </a:graphic>
      </p:graphicFrame>
    </p:spTree>
    <p:extLst>
      <p:ext uri="{BB962C8B-B14F-4D97-AF65-F5344CB8AC3E}">
        <p14:creationId xmlns:p14="http://schemas.microsoft.com/office/powerpoint/2010/main" val="17936684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19B7A612-5870-3A1D-9F4D-CDFAA22BFD3C}"/>
              </a:ext>
            </a:extLst>
          </p:cNvPr>
          <p:cNvGraphicFramePr>
            <a:graphicFrameLocks noGrp="1"/>
          </p:cNvGraphicFramePr>
          <p:nvPr>
            <p:ph idx="1"/>
            <p:extLst>
              <p:ext uri="{D42A27DB-BD31-4B8C-83A1-F6EECF244321}">
                <p14:modId xmlns:p14="http://schemas.microsoft.com/office/powerpoint/2010/main" val="1731575048"/>
              </p:ext>
            </p:extLst>
          </p:nvPr>
        </p:nvGraphicFramePr>
        <p:xfrm>
          <a:off x="1209368" y="1499457"/>
          <a:ext cx="10068232" cy="4803020"/>
        </p:xfrm>
        <a:graphic>
          <a:graphicData uri="http://schemas.openxmlformats.org/drawingml/2006/table">
            <a:tbl>
              <a:tblPr firstRow="1" firstCol="1" bandRow="1">
                <a:tableStyleId>{5C22544A-7EE6-4342-B048-85BDC9FD1C3A}</a:tableStyleId>
              </a:tblPr>
              <a:tblGrid>
                <a:gridCol w="2517058">
                  <a:extLst>
                    <a:ext uri="{9D8B030D-6E8A-4147-A177-3AD203B41FA5}">
                      <a16:colId xmlns:a16="http://schemas.microsoft.com/office/drawing/2014/main" val="4075145818"/>
                    </a:ext>
                  </a:extLst>
                </a:gridCol>
                <a:gridCol w="2517058">
                  <a:extLst>
                    <a:ext uri="{9D8B030D-6E8A-4147-A177-3AD203B41FA5}">
                      <a16:colId xmlns:a16="http://schemas.microsoft.com/office/drawing/2014/main" val="1143674184"/>
                    </a:ext>
                  </a:extLst>
                </a:gridCol>
                <a:gridCol w="2517058">
                  <a:extLst>
                    <a:ext uri="{9D8B030D-6E8A-4147-A177-3AD203B41FA5}">
                      <a16:colId xmlns:a16="http://schemas.microsoft.com/office/drawing/2014/main" val="3713334745"/>
                    </a:ext>
                  </a:extLst>
                </a:gridCol>
                <a:gridCol w="2517058">
                  <a:extLst>
                    <a:ext uri="{9D8B030D-6E8A-4147-A177-3AD203B41FA5}">
                      <a16:colId xmlns:a16="http://schemas.microsoft.com/office/drawing/2014/main" val="3841620351"/>
                    </a:ext>
                  </a:extLst>
                </a:gridCol>
              </a:tblGrid>
              <a:tr h="2621111">
                <a:tc>
                  <a:txBody>
                    <a:bodyPr/>
                    <a:lstStyle/>
                    <a:p>
                      <a:pPr algn="ctr">
                        <a:lnSpc>
                          <a:spcPct val="115000"/>
                        </a:lnSpc>
                        <a:spcAft>
                          <a:spcPts val="1000"/>
                        </a:spcAft>
                        <a:buNone/>
                      </a:pPr>
                      <a:r>
                        <a:rPr lang="en-US" sz="1600" b="0" dirty="0">
                          <a:solidFill>
                            <a:schemeClr val="tx1"/>
                          </a:solidFill>
                          <a:effectLst/>
                          <a:latin typeface="Times New Roman" panose="02020603050405020304" pitchFamily="18" charset="0"/>
                          <a:cs typeface="Times New Roman" panose="02020603050405020304" pitchFamily="18" charset="0"/>
                        </a:rPr>
                        <a:t>2. Industrial Relations Code, 2020</a:t>
                      </a:r>
                      <a:endParaRPr lang="en-I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Governs trade unions, industrial disputes, and employment terms</a:t>
                      </a:r>
                      <a:endParaRPr lang="en-I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 Simplifies trade union formation and dispute resolution</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 Encourages collective bargaining and conciliation</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 Introduces fixed-term employment</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 Provides rules for layoffs, retrenchment, and closure</a:t>
                      </a:r>
                      <a:endParaRPr lang="en-I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Trade Unions Act, 1926</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Industrial Employment (Standing Orders) Act, 1946</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Industrial Disputes Act, 1947</a:t>
                      </a:r>
                      <a:endParaRPr lang="en-I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823088506"/>
                  </a:ext>
                </a:extLst>
              </a:tr>
              <a:tr h="2181909">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3. Code on Social Security, 2020</a:t>
                      </a:r>
                      <a:endParaRPr lang="en-I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Extends social security benefits to all workers, including gig and platform workers</a:t>
                      </a:r>
                      <a:endParaRPr lang="en-I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a:solidFill>
                            <a:schemeClr val="tx1"/>
                          </a:solidFill>
                          <a:effectLst/>
                          <a:latin typeface="Times New Roman" panose="02020603050405020304" pitchFamily="18" charset="0"/>
                          <a:cs typeface="Times New Roman" panose="02020603050405020304" pitchFamily="18" charset="0"/>
                        </a:rPr>
                        <a:t>• Covers EPF, ESI, Gratuity, Maternity Benefit, Compensation</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 Extends to unorganized, gig, and platform workers</a:t>
                      </a:r>
                      <a:br>
                        <a:rPr lang="en-US" sz="1600" b="0">
                          <a:solidFill>
                            <a:schemeClr val="tx1"/>
                          </a:solidFill>
                          <a:effectLst/>
                          <a:latin typeface="Times New Roman" panose="02020603050405020304" pitchFamily="18" charset="0"/>
                          <a:cs typeface="Times New Roman" panose="02020603050405020304" pitchFamily="18" charset="0"/>
                        </a:rPr>
                      </a:br>
                      <a:r>
                        <a:rPr lang="en-US" sz="1600" b="0">
                          <a:solidFill>
                            <a:schemeClr val="tx1"/>
                          </a:solidFill>
                          <a:effectLst/>
                          <a:latin typeface="Times New Roman" panose="02020603050405020304" pitchFamily="18" charset="0"/>
                          <a:cs typeface="Times New Roman" panose="02020603050405020304" pitchFamily="18" charset="0"/>
                        </a:rPr>
                        <a:t>• Simplifies registration and compliance</a:t>
                      </a:r>
                      <a:endParaRPr lang="en-IN" sz="16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1600" b="0" dirty="0">
                          <a:solidFill>
                            <a:schemeClr val="tx1"/>
                          </a:solidFill>
                          <a:effectLst/>
                          <a:latin typeface="Times New Roman" panose="02020603050405020304" pitchFamily="18" charset="0"/>
                          <a:cs typeface="Times New Roman" panose="02020603050405020304" pitchFamily="18" charset="0"/>
                        </a:rPr>
                        <a:t>EPF Act, 1952</a:t>
                      </a:r>
                      <a:br>
                        <a:rPr lang="en-US" sz="1600" b="0" dirty="0">
                          <a:solidFill>
                            <a:schemeClr val="tx1"/>
                          </a:solidFill>
                          <a:effectLst/>
                          <a:latin typeface="Times New Roman" panose="02020603050405020304" pitchFamily="18" charset="0"/>
                          <a:cs typeface="Times New Roman" panose="02020603050405020304" pitchFamily="18" charset="0"/>
                        </a:rPr>
                      </a:br>
                      <a:r>
                        <a:rPr lang="en-US" sz="1600" b="0" dirty="0">
                          <a:solidFill>
                            <a:schemeClr val="tx1"/>
                          </a:solidFill>
                          <a:effectLst/>
                          <a:latin typeface="Times New Roman" panose="02020603050405020304" pitchFamily="18" charset="0"/>
                          <a:cs typeface="Times New Roman" panose="02020603050405020304" pitchFamily="18" charset="0"/>
                        </a:rPr>
                        <a:t>ESI Act, 1948</a:t>
                      </a:r>
                      <a:br>
                        <a:rPr lang="en-US" sz="1600" b="0" dirty="0">
                          <a:solidFill>
                            <a:schemeClr val="tx1"/>
                          </a:solidFill>
                          <a:effectLst/>
                          <a:latin typeface="Times New Roman" panose="02020603050405020304" pitchFamily="18" charset="0"/>
                          <a:cs typeface="Times New Roman" panose="02020603050405020304" pitchFamily="18" charset="0"/>
                        </a:rPr>
                      </a:br>
                      <a:r>
                        <a:rPr lang="en-US" sz="1600" b="0" dirty="0">
                          <a:solidFill>
                            <a:schemeClr val="tx1"/>
                          </a:solidFill>
                          <a:effectLst/>
                          <a:latin typeface="Times New Roman" panose="02020603050405020304" pitchFamily="18" charset="0"/>
                          <a:cs typeface="Times New Roman" panose="02020603050405020304" pitchFamily="18" charset="0"/>
                        </a:rPr>
                        <a:t>Maternity Benefit Act, 1961</a:t>
                      </a:r>
                      <a:br>
                        <a:rPr lang="en-US" sz="1600" b="0" dirty="0">
                          <a:solidFill>
                            <a:schemeClr val="tx1"/>
                          </a:solidFill>
                          <a:effectLst/>
                          <a:latin typeface="Times New Roman" panose="02020603050405020304" pitchFamily="18" charset="0"/>
                          <a:cs typeface="Times New Roman" panose="02020603050405020304" pitchFamily="18" charset="0"/>
                        </a:rPr>
                      </a:br>
                      <a:r>
                        <a:rPr lang="en-US" sz="1600" b="0" dirty="0">
                          <a:solidFill>
                            <a:schemeClr val="tx1"/>
                          </a:solidFill>
                          <a:effectLst/>
                          <a:latin typeface="Times New Roman" panose="02020603050405020304" pitchFamily="18" charset="0"/>
                          <a:cs typeface="Times New Roman" panose="02020603050405020304" pitchFamily="18" charset="0"/>
                        </a:rPr>
                        <a:t>Payment of Gratuity Act, 1972</a:t>
                      </a:r>
                      <a:br>
                        <a:rPr lang="en-US" sz="1600" b="0" dirty="0">
                          <a:solidFill>
                            <a:schemeClr val="tx1"/>
                          </a:solidFill>
                          <a:effectLst/>
                          <a:latin typeface="Times New Roman" panose="02020603050405020304" pitchFamily="18" charset="0"/>
                          <a:cs typeface="Times New Roman" panose="02020603050405020304" pitchFamily="18" charset="0"/>
                        </a:rPr>
                      </a:br>
                      <a:r>
                        <a:rPr lang="en-US" sz="1600" b="0" dirty="0">
                          <a:solidFill>
                            <a:schemeClr val="tx1"/>
                          </a:solidFill>
                          <a:effectLst/>
                          <a:latin typeface="Times New Roman" panose="02020603050405020304" pitchFamily="18" charset="0"/>
                          <a:cs typeface="Times New Roman" panose="02020603050405020304" pitchFamily="18" charset="0"/>
                        </a:rPr>
                        <a:t>Employees’ Compensation Act, 1923</a:t>
                      </a:r>
                      <a:endParaRPr lang="en-IN" sz="16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3823656147"/>
                  </a:ext>
                </a:extLst>
              </a:tr>
            </a:tbl>
          </a:graphicData>
        </a:graphic>
      </p:graphicFrame>
    </p:spTree>
    <p:extLst>
      <p:ext uri="{BB962C8B-B14F-4D97-AF65-F5344CB8AC3E}">
        <p14:creationId xmlns:p14="http://schemas.microsoft.com/office/powerpoint/2010/main" val="8932579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4EF20C9E-3E00-E6B1-FBE9-9C596CC52F33}"/>
              </a:ext>
            </a:extLst>
          </p:cNvPr>
          <p:cNvGraphicFramePr>
            <a:graphicFrameLocks noGrp="1"/>
          </p:cNvGraphicFramePr>
          <p:nvPr>
            <p:ph idx="1"/>
            <p:extLst>
              <p:ext uri="{D42A27DB-BD31-4B8C-83A1-F6EECF244321}">
                <p14:modId xmlns:p14="http://schemas.microsoft.com/office/powerpoint/2010/main" val="1428612326"/>
              </p:ext>
            </p:extLst>
          </p:nvPr>
        </p:nvGraphicFramePr>
        <p:xfrm>
          <a:off x="1494502" y="1887794"/>
          <a:ext cx="9399640" cy="3962400"/>
        </p:xfrm>
        <a:graphic>
          <a:graphicData uri="http://schemas.openxmlformats.org/drawingml/2006/table">
            <a:tbl>
              <a:tblPr firstRow="1" firstCol="1" bandRow="1">
                <a:tableStyleId>{5C22544A-7EE6-4342-B048-85BDC9FD1C3A}</a:tableStyleId>
              </a:tblPr>
              <a:tblGrid>
                <a:gridCol w="2349910">
                  <a:extLst>
                    <a:ext uri="{9D8B030D-6E8A-4147-A177-3AD203B41FA5}">
                      <a16:colId xmlns:a16="http://schemas.microsoft.com/office/drawing/2014/main" val="3855837110"/>
                    </a:ext>
                  </a:extLst>
                </a:gridCol>
                <a:gridCol w="2349910">
                  <a:extLst>
                    <a:ext uri="{9D8B030D-6E8A-4147-A177-3AD203B41FA5}">
                      <a16:colId xmlns:a16="http://schemas.microsoft.com/office/drawing/2014/main" val="2939707915"/>
                    </a:ext>
                  </a:extLst>
                </a:gridCol>
                <a:gridCol w="2349910">
                  <a:extLst>
                    <a:ext uri="{9D8B030D-6E8A-4147-A177-3AD203B41FA5}">
                      <a16:colId xmlns:a16="http://schemas.microsoft.com/office/drawing/2014/main" val="2121321438"/>
                    </a:ext>
                  </a:extLst>
                </a:gridCol>
                <a:gridCol w="2349910">
                  <a:extLst>
                    <a:ext uri="{9D8B030D-6E8A-4147-A177-3AD203B41FA5}">
                      <a16:colId xmlns:a16="http://schemas.microsoft.com/office/drawing/2014/main" val="1676447999"/>
                    </a:ext>
                  </a:extLst>
                </a:gridCol>
              </a:tblGrid>
              <a:tr h="3962400">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4. OSH Code, 2020</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Regulates health, safety, and welfare of workers</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a:solidFill>
                            <a:schemeClr val="tx1"/>
                          </a:solidFill>
                          <a:effectLst/>
                          <a:latin typeface="Times New Roman" panose="02020603050405020304" pitchFamily="18" charset="0"/>
                          <a:cs typeface="Times New Roman" panose="02020603050405020304" pitchFamily="18" charset="0"/>
                        </a:rPr>
                        <a:t>• Consolidates laws on safety, working hours, and welfare</a:t>
                      </a:r>
                      <a:br>
                        <a:rPr lang="en-US" sz="2000" b="0">
                          <a:solidFill>
                            <a:schemeClr val="tx1"/>
                          </a:solidFill>
                          <a:effectLst/>
                          <a:latin typeface="Times New Roman" panose="02020603050405020304" pitchFamily="18" charset="0"/>
                          <a:cs typeface="Times New Roman" panose="02020603050405020304" pitchFamily="18" charset="0"/>
                        </a:rPr>
                      </a:br>
                      <a:r>
                        <a:rPr lang="en-US" sz="2000" b="0">
                          <a:solidFill>
                            <a:schemeClr val="tx1"/>
                          </a:solidFill>
                          <a:effectLst/>
                          <a:latin typeface="Times New Roman" panose="02020603050405020304" pitchFamily="18" charset="0"/>
                          <a:cs typeface="Times New Roman" panose="02020603050405020304" pitchFamily="18" charset="0"/>
                        </a:rPr>
                        <a:t>• Covers factories, mines, docks, plantations, and construction</a:t>
                      </a:r>
                      <a:br>
                        <a:rPr lang="en-US" sz="2000" b="0">
                          <a:solidFill>
                            <a:schemeClr val="tx1"/>
                          </a:solidFill>
                          <a:effectLst/>
                          <a:latin typeface="Times New Roman" panose="02020603050405020304" pitchFamily="18" charset="0"/>
                          <a:cs typeface="Times New Roman" panose="02020603050405020304" pitchFamily="18" charset="0"/>
                        </a:rPr>
                      </a:br>
                      <a:r>
                        <a:rPr lang="en-US" sz="2000" b="0">
                          <a:solidFill>
                            <a:schemeClr val="tx1"/>
                          </a:solidFill>
                          <a:effectLst/>
                          <a:latin typeface="Times New Roman" panose="02020603050405020304" pitchFamily="18" charset="0"/>
                          <a:cs typeface="Times New Roman" panose="02020603050405020304" pitchFamily="18" charset="0"/>
                        </a:rPr>
                        <a:t>• Ensures gender equality and annual health check-ups</a:t>
                      </a:r>
                      <a:endParaRPr lang="en-IN" sz="20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tc>
                  <a:txBody>
                    <a:bodyPr/>
                    <a:lstStyle/>
                    <a:p>
                      <a:pPr algn="ctr">
                        <a:lnSpc>
                          <a:spcPct val="115000"/>
                        </a:lnSpc>
                        <a:spcAft>
                          <a:spcPts val="1000"/>
                        </a:spcAft>
                        <a:buNone/>
                      </a:pPr>
                      <a:r>
                        <a:rPr lang="en-US" sz="2000" b="0" dirty="0">
                          <a:solidFill>
                            <a:schemeClr val="tx1"/>
                          </a:solidFill>
                          <a:effectLst/>
                          <a:latin typeface="Times New Roman" panose="02020603050405020304" pitchFamily="18" charset="0"/>
                          <a:cs typeface="Times New Roman" panose="02020603050405020304" pitchFamily="18" charset="0"/>
                        </a:rPr>
                        <a:t>Factories Act, 1948</a:t>
                      </a:r>
                      <a:br>
                        <a:rPr lang="en-US" sz="2000" b="0" dirty="0">
                          <a:solidFill>
                            <a:schemeClr val="tx1"/>
                          </a:solidFill>
                          <a:effectLst/>
                          <a:latin typeface="Times New Roman" panose="02020603050405020304" pitchFamily="18" charset="0"/>
                          <a:cs typeface="Times New Roman" panose="02020603050405020304" pitchFamily="18" charset="0"/>
                        </a:rPr>
                      </a:br>
                      <a:r>
                        <a:rPr lang="en-US" sz="2000" b="0" dirty="0">
                          <a:solidFill>
                            <a:schemeClr val="tx1"/>
                          </a:solidFill>
                          <a:effectLst/>
                          <a:latin typeface="Times New Roman" panose="02020603050405020304" pitchFamily="18" charset="0"/>
                          <a:cs typeface="Times New Roman" panose="02020603050405020304" pitchFamily="18" charset="0"/>
                        </a:rPr>
                        <a:t>Mines Act, 1952</a:t>
                      </a:r>
                      <a:br>
                        <a:rPr lang="en-US" sz="2000" b="0" dirty="0">
                          <a:solidFill>
                            <a:schemeClr val="tx1"/>
                          </a:solidFill>
                          <a:effectLst/>
                          <a:latin typeface="Times New Roman" panose="02020603050405020304" pitchFamily="18" charset="0"/>
                          <a:cs typeface="Times New Roman" panose="02020603050405020304" pitchFamily="18" charset="0"/>
                        </a:rPr>
                      </a:br>
                      <a:r>
                        <a:rPr lang="en-US" sz="2000" b="0" dirty="0">
                          <a:solidFill>
                            <a:schemeClr val="tx1"/>
                          </a:solidFill>
                          <a:effectLst/>
                          <a:latin typeface="Times New Roman" panose="02020603050405020304" pitchFamily="18" charset="0"/>
                          <a:cs typeface="Times New Roman" panose="02020603050405020304" pitchFamily="18" charset="0"/>
                        </a:rPr>
                        <a:t>Dock Workers Act, 1948</a:t>
                      </a:r>
                      <a:br>
                        <a:rPr lang="en-US" sz="2000" b="0" dirty="0">
                          <a:solidFill>
                            <a:schemeClr val="tx1"/>
                          </a:solidFill>
                          <a:effectLst/>
                          <a:latin typeface="Times New Roman" panose="02020603050405020304" pitchFamily="18" charset="0"/>
                          <a:cs typeface="Times New Roman" panose="02020603050405020304" pitchFamily="18" charset="0"/>
                        </a:rPr>
                      </a:br>
                      <a:r>
                        <a:rPr lang="en-US" sz="2000" b="0" dirty="0">
                          <a:solidFill>
                            <a:schemeClr val="tx1"/>
                          </a:solidFill>
                          <a:effectLst/>
                          <a:latin typeface="Times New Roman" panose="02020603050405020304" pitchFamily="18" charset="0"/>
                          <a:cs typeface="Times New Roman" panose="02020603050405020304" pitchFamily="18" charset="0"/>
                        </a:rPr>
                        <a:t>BOCW Act, 1996</a:t>
                      </a:r>
                      <a:br>
                        <a:rPr lang="en-US" sz="2000" b="0" dirty="0">
                          <a:solidFill>
                            <a:schemeClr val="tx1"/>
                          </a:solidFill>
                          <a:effectLst/>
                          <a:latin typeface="Times New Roman" panose="02020603050405020304" pitchFamily="18" charset="0"/>
                          <a:cs typeface="Times New Roman" panose="02020603050405020304" pitchFamily="18" charset="0"/>
                        </a:rPr>
                      </a:br>
                      <a:r>
                        <a:rPr lang="en-US" sz="2000" b="0" dirty="0">
                          <a:solidFill>
                            <a:schemeClr val="tx1"/>
                          </a:solidFill>
                          <a:effectLst/>
                          <a:latin typeface="Times New Roman" panose="02020603050405020304" pitchFamily="18" charset="0"/>
                          <a:cs typeface="Times New Roman" panose="02020603050405020304" pitchFamily="18" charset="0"/>
                        </a:rPr>
                        <a:t>Inter-State Migrant Workmen Act, 1979</a:t>
                      </a:r>
                      <a:endParaRPr lang="en-IN" sz="20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solidFill>
                      <a:schemeClr val="bg2"/>
                    </a:solidFill>
                  </a:tcPr>
                </a:tc>
                <a:extLst>
                  <a:ext uri="{0D108BD9-81ED-4DB2-BD59-A6C34878D82A}">
                    <a16:rowId xmlns:a16="http://schemas.microsoft.com/office/drawing/2014/main" val="2182921119"/>
                  </a:ext>
                </a:extLst>
              </a:tr>
            </a:tbl>
          </a:graphicData>
        </a:graphic>
      </p:graphicFrame>
    </p:spTree>
    <p:extLst>
      <p:ext uri="{BB962C8B-B14F-4D97-AF65-F5344CB8AC3E}">
        <p14:creationId xmlns:p14="http://schemas.microsoft.com/office/powerpoint/2010/main" val="26813658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4337A-58F1-3834-E689-DA1CEF7F1EEA}"/>
              </a:ext>
            </a:extLst>
          </p:cNvPr>
          <p:cNvSpPr>
            <a:spLocks noGrp="1"/>
          </p:cNvSpPr>
          <p:nvPr>
            <p:ph type="title"/>
          </p:nvPr>
        </p:nvSpPr>
        <p:spPr>
          <a:xfrm>
            <a:off x="907026" y="1014054"/>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Meaning of Grievance</a:t>
            </a:r>
            <a:br>
              <a:rPr lang="en-US"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4F572D7-2F76-73DE-F3D7-B748DB5DAE80}"/>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grievance means a feeling of dissatisfaction or injustice that an employee experiences in relation to their job or workplace. It arises when an employee feels that they have been unfairly treated or when their complaints are ignored by the management. Grievances may be real or imaginary, expressed or unexpressed, but they always reflect a sense of unfairness regarding employment conditions such as wages, promotions, transfers, or work environment. In simple terms, a grievance is an employee’s feeling of discontent or dissatisfaction about anything connected with their employment.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simpler terms, a grievance is any real or perceived feeling of unfair treatment connected with one’s job, workplace policies, or management behavior. It reflects a gap between what the employee expects and what they actually experience in the organization.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67609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E89AF-BB68-F5BD-BF71-30E62BBA0431}"/>
              </a:ext>
            </a:extLst>
          </p:cNvPr>
          <p:cNvSpPr>
            <a:spLocks noGrp="1"/>
          </p:cNvSpPr>
          <p:nvPr>
            <p:ph type="title"/>
          </p:nvPr>
        </p:nvSpPr>
        <p:spPr>
          <a:xfrm>
            <a:off x="838200" y="87640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Definitions of Grievance</a:t>
            </a:r>
          </a:p>
        </p:txBody>
      </p:sp>
      <p:sp>
        <p:nvSpPr>
          <p:cNvPr id="3" name="Content Placeholder 2">
            <a:extLst>
              <a:ext uri="{FF2B5EF4-FFF2-40B4-BE49-F238E27FC236}">
                <a16:creationId xmlns:a16="http://schemas.microsoft.com/office/drawing/2014/main" id="{A5062809-39B4-1204-64E1-EF7D68473E75}"/>
              </a:ext>
            </a:extLst>
          </p:cNvPr>
          <p:cNvSpPr>
            <a:spLocks noGrp="1"/>
          </p:cNvSpPr>
          <p:nvPr>
            <p:ph idx="1"/>
          </p:nvPr>
        </p:nvSpPr>
        <p:spPr/>
        <p:txBody>
          <a:bodyPr>
            <a:normAutofit fontScale="85000" lnSpcReduction="1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to Dale Yoder, "Grievance is a written complaint filed by an employee and claiming unfair treatment".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to Keith Davis, "Grievance is any real or imagined feeling of personal injustice which an employee has, concerning his employment relationship".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to Prof. Jucius, "Grievance is any discontent or dissatisfaction whether expressed or not, whether valid or not, arising out of anything connected with the company that an employee thinks, believes, or even feels is unfair, unjust or inequitable".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to International Labour Organisation, "Grievance is a complaint of one or more workers in respect of wages, allowances conditions of work and interpretation of service stipulations, covering such areas as overtime leave, transfer, promotion, seniority, job assignment and termination of service".</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82509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7DE5F7-6CD9-BD26-BADA-1CBC4E55A3B6}"/>
              </a:ext>
            </a:extLst>
          </p:cNvPr>
          <p:cNvSpPr>
            <a:spLocks noGrp="1"/>
          </p:cNvSpPr>
          <p:nvPr>
            <p:ph type="title"/>
          </p:nvPr>
        </p:nvSpPr>
        <p:spPr>
          <a:xfrm>
            <a:off x="838200" y="80757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Nature of Grievance </a:t>
            </a:r>
          </a:p>
        </p:txBody>
      </p:sp>
      <p:sp>
        <p:nvSpPr>
          <p:cNvPr id="3" name="Content Placeholder 2">
            <a:extLst>
              <a:ext uri="{FF2B5EF4-FFF2-40B4-BE49-F238E27FC236}">
                <a16:creationId xmlns:a16="http://schemas.microsoft.com/office/drawing/2014/main" id="{9C537D2C-8949-BB87-09D8-E15DE479EAEF}"/>
              </a:ext>
            </a:extLst>
          </p:cNvPr>
          <p:cNvSpPr>
            <a:spLocks noGrp="1"/>
          </p:cNvSpPr>
          <p:nvPr>
            <p:ph idx="1"/>
          </p:nvPr>
        </p:nvSpPr>
        <p:spPr/>
        <p:txBody>
          <a:bodyPr>
            <a:normAutofit/>
          </a:bodyPr>
          <a:lstStyle/>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Discontent or dissatisfaction with any aspect of the organisation is a grievance.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There can be diverse reasons for the causes of grievance.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It can be written or oral and expressed or unexpressed.</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A grievance may be legal or illegal, justifiable or illogical, acceptable or unacceptable.</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Grievance leads to frustration, dissatisfaction, unhappiness, negligence towards work which may lead to poor morale and ultimately results in inefficiency and low productivity.</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The grievance can be regarding an individual or group of employees.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82733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E47D2-E510-8D1D-E232-06EC9BEF4844}"/>
              </a:ext>
            </a:extLst>
          </p:cNvPr>
          <p:cNvSpPr>
            <a:spLocks noGrp="1"/>
          </p:cNvSpPr>
          <p:nvPr>
            <p:ph type="title"/>
          </p:nvPr>
        </p:nvSpPr>
        <p:spPr>
          <a:xfrm>
            <a:off x="838200" y="79774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Need of Grievance Redressal Procedure</a:t>
            </a:r>
          </a:p>
        </p:txBody>
      </p:sp>
      <p:sp>
        <p:nvSpPr>
          <p:cNvPr id="3" name="Content Placeholder 2">
            <a:extLst>
              <a:ext uri="{FF2B5EF4-FFF2-40B4-BE49-F238E27FC236}">
                <a16:creationId xmlns:a16="http://schemas.microsoft.com/office/drawing/2014/main" id="{3686E4A1-51EA-DE73-E34B-BF366696E23F}"/>
              </a:ext>
            </a:extLst>
          </p:cNvPr>
          <p:cNvSpPr>
            <a:spLocks noGrp="1"/>
          </p:cNvSpPr>
          <p:nvPr>
            <p:ph idx="1"/>
          </p:nvPr>
        </p:nvSpPr>
        <p:spPr>
          <a:xfrm>
            <a:off x="838200" y="1825625"/>
            <a:ext cx="10515600" cy="4673498"/>
          </a:xfrm>
        </p:spPr>
        <p:txBody>
          <a:bodyPr>
            <a:noAutofit/>
          </a:bodyPr>
          <a:lstStyle/>
          <a:p>
            <a:pPr lvl="0"/>
            <a:r>
              <a:rPr lang="en-IN" sz="2400" b="1" dirty="0">
                <a:latin typeface="Times New Roman" panose="02020603050405020304" pitchFamily="18" charset="0"/>
                <a:cs typeface="Times New Roman" panose="02020603050405020304" pitchFamily="18" charset="0"/>
              </a:rPr>
              <a:t>Ensures Fair Treatment of Employees </a:t>
            </a:r>
            <a:r>
              <a:rPr lang="en-IN" sz="2400" dirty="0">
                <a:latin typeface="Times New Roman" panose="02020603050405020304" pitchFamily="18" charset="0"/>
                <a:cs typeface="Times New Roman" panose="02020603050405020304" pitchFamily="18" charset="0"/>
              </a:rPr>
              <a:t>- A grievance redressal procedure ensures that every employee is treated fairly and that their complaints are addressed in a structured manner. This helps avoid arbitrary decisions and ensures that grievances are handled impartially, building trust in the workplace.</a:t>
            </a:r>
          </a:p>
          <a:p>
            <a:pPr lvl="0"/>
            <a:r>
              <a:rPr lang="en-IN" sz="2400" dirty="0">
                <a:latin typeface="Times New Roman" panose="02020603050405020304" pitchFamily="18" charset="0"/>
                <a:cs typeface="Times New Roman" panose="02020603050405020304" pitchFamily="18" charset="0"/>
              </a:rPr>
              <a:t> </a:t>
            </a:r>
            <a:r>
              <a:rPr lang="en-IN" sz="2400" b="1" dirty="0">
                <a:latin typeface="Times New Roman" panose="02020603050405020304" pitchFamily="18" charset="0"/>
                <a:cs typeface="Times New Roman" panose="02020603050405020304" pitchFamily="18" charset="0"/>
              </a:rPr>
              <a:t>Improves Employee Morale and Job Satisfaction </a:t>
            </a:r>
            <a:r>
              <a:rPr lang="en-IN" sz="2400" dirty="0">
                <a:latin typeface="Times New Roman" panose="02020603050405020304" pitchFamily="18" charset="0"/>
                <a:cs typeface="Times New Roman" panose="02020603050405020304" pitchFamily="18" charset="0"/>
              </a:rPr>
              <a:t>- When employees have a clear and accessible way to address their issues, they feel valued and supported by their employers. This boosts morale, improves job satisfaction, and encourages employees to stay motivated and productive. </a:t>
            </a:r>
          </a:p>
          <a:p>
            <a:pPr lvl="0"/>
            <a:r>
              <a:rPr lang="en-IN" sz="2400" b="1" dirty="0">
                <a:latin typeface="Times New Roman" panose="02020603050405020304" pitchFamily="18" charset="0"/>
                <a:cs typeface="Times New Roman" panose="02020603050405020304" pitchFamily="18" charset="0"/>
              </a:rPr>
              <a:t>Promotes Transparency and Accountability </a:t>
            </a:r>
            <a:r>
              <a:rPr lang="en-IN" sz="2400" dirty="0">
                <a:latin typeface="Times New Roman" panose="02020603050405020304" pitchFamily="18" charset="0"/>
                <a:cs typeface="Times New Roman" panose="02020603050405020304" pitchFamily="18" charset="0"/>
              </a:rPr>
              <a:t>- A formal grievance redressal process ensures that all complaints are taken seriously, investigated fairly, and resolved within a stipulated time. This level of transparency encourages accountability, as both employees and management know that complaints will be handled according to established procedures. </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376850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F4BB549-4BBE-6BA8-06EA-4620358CE649}"/>
              </a:ext>
            </a:extLst>
          </p:cNvPr>
          <p:cNvSpPr>
            <a:spLocks noGrp="1"/>
          </p:cNvSpPr>
          <p:nvPr>
            <p:ph idx="1"/>
          </p:nvPr>
        </p:nvSpPr>
        <p:spPr>
          <a:xfrm>
            <a:off x="838200" y="1406013"/>
            <a:ext cx="10515600" cy="5024284"/>
          </a:xfrm>
        </p:spPr>
        <p:txBody>
          <a:bodyPr>
            <a:normAutofit/>
          </a:bodyPr>
          <a:lstStyle/>
          <a:p>
            <a:pPr lvl="0"/>
            <a:r>
              <a:rPr lang="en-IN" sz="2400" b="1" dirty="0">
                <a:latin typeface="Times New Roman" panose="02020603050405020304" pitchFamily="18" charset="0"/>
                <a:cs typeface="Times New Roman" panose="02020603050405020304" pitchFamily="18" charset="0"/>
              </a:rPr>
              <a:t>Helps Prevent Escalation of Issues  </a:t>
            </a:r>
            <a:r>
              <a:rPr lang="en-IN" sz="2400" dirty="0">
                <a:latin typeface="Times New Roman" panose="02020603050405020304" pitchFamily="18" charset="0"/>
                <a:cs typeface="Times New Roman" panose="02020603050405020304" pitchFamily="18" charset="0"/>
              </a:rPr>
              <a:t>- Addressing grievances early through a structured procedure prevents issues from escalating into larger disputes or conflicts. It allows for early intervention and resolution before a complaint becomes a cause of workplace tension or even leads to industrial action (e.g., strikes, protests).</a:t>
            </a:r>
          </a:p>
          <a:p>
            <a:pPr lvl="0"/>
            <a:r>
              <a:rPr lang="en-IN" sz="2400" b="1" dirty="0">
                <a:latin typeface="Times New Roman" panose="02020603050405020304" pitchFamily="18" charset="0"/>
                <a:cs typeface="Times New Roman" panose="02020603050405020304" pitchFamily="18" charset="0"/>
              </a:rPr>
              <a:t>Protects the Legal Rights of Employees  </a:t>
            </a:r>
            <a:r>
              <a:rPr lang="en-IN" sz="2400" dirty="0">
                <a:latin typeface="Times New Roman" panose="02020603050405020304" pitchFamily="18" charset="0"/>
                <a:cs typeface="Times New Roman" panose="02020603050405020304" pitchFamily="18" charset="0"/>
              </a:rPr>
              <a:t>- Many labor laws mandate that grievances must be handled according to specific procedures to protect workers’ rights. A proper grievance redressal system ensures compliance with these laws, reducing the risk of legal disputes and penalties. </a:t>
            </a:r>
          </a:p>
          <a:p>
            <a:pPr lvl="0"/>
            <a:r>
              <a:rPr lang="en-IN" sz="2400" b="1" dirty="0">
                <a:latin typeface="Times New Roman" panose="02020603050405020304" pitchFamily="18" charset="0"/>
                <a:cs typeface="Times New Roman" panose="02020603050405020304" pitchFamily="18" charset="0"/>
              </a:rPr>
              <a:t>Contributes to Industrial Peace and Stability </a:t>
            </a:r>
            <a:r>
              <a:rPr lang="en-IN" sz="2400" dirty="0">
                <a:latin typeface="Times New Roman" panose="02020603050405020304" pitchFamily="18" charset="0"/>
                <a:cs typeface="Times New Roman" panose="02020603050405020304" pitchFamily="18" charset="0"/>
              </a:rPr>
              <a:t>- When workers know that their concerns will be addressed, it fosters industrial peace and stability. It reduces the likelihood of frequent strikes, work stoppages, or dissatisfaction among workers, which can disrupt productivity and harm the organization. </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685148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515C83-BAE7-336C-B59A-C1526B5428F0}"/>
              </a:ext>
            </a:extLst>
          </p:cNvPr>
          <p:cNvSpPr>
            <a:spLocks noGrp="1"/>
          </p:cNvSpPr>
          <p:nvPr>
            <p:ph idx="1"/>
          </p:nvPr>
        </p:nvSpPr>
        <p:spPr>
          <a:xfrm>
            <a:off x="838200" y="1356852"/>
            <a:ext cx="10515600" cy="5093109"/>
          </a:xfrm>
        </p:spPr>
        <p:txBody>
          <a:bodyPr>
            <a:noAutofit/>
          </a:bodyPr>
          <a:lstStyle/>
          <a:p>
            <a:pPr lvl="0"/>
            <a:r>
              <a:rPr lang="en-IN" sz="2200" b="1" dirty="0">
                <a:latin typeface="Times New Roman" panose="02020603050405020304" pitchFamily="18" charset="0"/>
                <a:cs typeface="Times New Roman" panose="02020603050405020304" pitchFamily="18" charset="0"/>
              </a:rPr>
              <a:t>Improves Organizational Productivity </a:t>
            </a:r>
            <a:r>
              <a:rPr lang="en-IN" sz="2200" dirty="0">
                <a:latin typeface="Times New Roman" panose="02020603050405020304" pitchFamily="18" charset="0"/>
                <a:cs typeface="Times New Roman" panose="02020603050405020304" pitchFamily="18" charset="0"/>
              </a:rPr>
              <a:t>- A grievance redressal procedure helps resolve issues that may otherwise hinder employee performance, such as conflicts with supervisors or concerns over working conditions. By resolving these issues, employees can focus better on their tasks, leading to improved productivity and efficiency.</a:t>
            </a:r>
          </a:p>
          <a:p>
            <a:pPr lvl="0"/>
            <a:r>
              <a:rPr lang="en-IN" sz="2200" b="1" dirty="0">
                <a:latin typeface="Times New Roman" panose="02020603050405020304" pitchFamily="18" charset="0"/>
                <a:cs typeface="Times New Roman" panose="02020603050405020304" pitchFamily="18" charset="0"/>
              </a:rPr>
              <a:t>Strengthens Employer-Employee Relations </a:t>
            </a:r>
            <a:r>
              <a:rPr lang="en-IN" sz="2200" dirty="0">
                <a:latin typeface="Times New Roman" panose="02020603050405020304" pitchFamily="18" charset="0"/>
                <a:cs typeface="Times New Roman" panose="02020603050405020304" pitchFamily="18" charset="0"/>
              </a:rPr>
              <a:t>- A fair grievance handling procedure strengthens the relationship between the employer and employees. It fosters mutual respect and cooperation, as employees feel that their issues are heard and valued, while employers show commitment to employee welfare and conflict resolution. </a:t>
            </a:r>
          </a:p>
          <a:p>
            <a:pPr lvl="0"/>
            <a:r>
              <a:rPr lang="en-IN" sz="2200" b="1" dirty="0">
                <a:latin typeface="Times New Roman" panose="02020603050405020304" pitchFamily="18" charset="0"/>
                <a:cs typeface="Times New Roman" panose="02020603050405020304" pitchFamily="18" charset="0"/>
              </a:rPr>
              <a:t>Encourages a Positive Work Environment  </a:t>
            </a:r>
            <a:r>
              <a:rPr lang="en-IN" sz="2200" dirty="0">
                <a:latin typeface="Times New Roman" panose="02020603050405020304" pitchFamily="18" charset="0"/>
                <a:cs typeface="Times New Roman" panose="02020603050405020304" pitchFamily="18" charset="0"/>
              </a:rPr>
              <a:t>- A transparent grievance redressal procedure promotes a healthy and positive work culture. Employees are more likely to collaborate and engage in their roles when they know there is a system to address their concerns in a fair and organized manner.</a:t>
            </a:r>
          </a:p>
          <a:p>
            <a:pPr lvl="0"/>
            <a:r>
              <a:rPr lang="en-IN" sz="2200" b="1" dirty="0">
                <a:latin typeface="Times New Roman" panose="02020603050405020304" pitchFamily="18" charset="0"/>
                <a:cs typeface="Times New Roman" panose="02020603050405020304" pitchFamily="18" charset="0"/>
              </a:rPr>
              <a:t>Helps Identify Systemic Problems  </a:t>
            </a:r>
            <a:r>
              <a:rPr lang="en-IN" sz="2200" dirty="0">
                <a:latin typeface="Times New Roman" panose="02020603050405020304" pitchFamily="18" charset="0"/>
                <a:cs typeface="Times New Roman" panose="02020603050405020304" pitchFamily="18" charset="0"/>
              </a:rPr>
              <a:t>- A consistent and organized grievance redressal process can highlight recurring issues within the workplace (e.g., poor management practices, inadequate safety measures). Addressing these problems can help improve overall operational efficiency and create a better working environment for all employees</a:t>
            </a:r>
          </a:p>
          <a:p>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73606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CFEC4-02D6-CF6C-4FEE-429E58F9E263}"/>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Forms of Grievances</a:t>
            </a:r>
          </a:p>
        </p:txBody>
      </p:sp>
      <p:sp>
        <p:nvSpPr>
          <p:cNvPr id="3" name="Content Placeholder 2">
            <a:extLst>
              <a:ext uri="{FF2B5EF4-FFF2-40B4-BE49-F238E27FC236}">
                <a16:creationId xmlns:a16="http://schemas.microsoft.com/office/drawing/2014/main" id="{9148C09C-EC4B-430C-37E2-85A0383D0E1C}"/>
              </a:ext>
            </a:extLst>
          </p:cNvPr>
          <p:cNvSpPr>
            <a:spLocks noGrp="1"/>
          </p:cNvSpPr>
          <p:nvPr>
            <p:ph idx="1"/>
          </p:nvPr>
        </p:nvSpPr>
        <p:spPr>
          <a:xfrm>
            <a:off x="838200" y="1897625"/>
            <a:ext cx="10515600" cy="4719485"/>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Factual Grievance - </a:t>
            </a:r>
            <a:r>
              <a:rPr lang="en-IN" sz="2400" dirty="0">
                <a:latin typeface="Times New Roman" panose="02020603050405020304" pitchFamily="18" charset="0"/>
                <a:cs typeface="Times New Roman" panose="02020603050405020304" pitchFamily="18" charset="0"/>
              </a:rPr>
              <a:t>A grievance that arises from real, verifiable, and legitimate causes such as violation of company policy, unfair treatment, or non-payment of dues.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Non-payment of overtime wages.</a:t>
            </a:r>
          </a:p>
          <a:p>
            <a:pPr marL="0" indent="0">
              <a:buNone/>
            </a:pPr>
            <a:r>
              <a:rPr lang="en-IN" sz="2400" b="1" dirty="0">
                <a:latin typeface="Times New Roman" panose="02020603050405020304" pitchFamily="18" charset="0"/>
                <a:cs typeface="Times New Roman" panose="02020603050405020304" pitchFamily="18" charset="0"/>
              </a:rPr>
              <a:t>2. Imaginary Grievance</a:t>
            </a:r>
            <a:r>
              <a:rPr lang="en-IN" sz="2400" dirty="0">
                <a:latin typeface="Times New Roman" panose="02020603050405020304" pitchFamily="18" charset="0"/>
                <a:cs typeface="Times New Roman" panose="02020603050405020304" pitchFamily="18" charset="0"/>
              </a:rPr>
              <a:t> - A grievance that exists only in the mind or perception of the employee, without any actual evidence or wrongdoing.</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Believing a supervisor dislikes them without proof.</a:t>
            </a:r>
          </a:p>
          <a:p>
            <a:pPr marL="0" indent="0">
              <a:buNone/>
            </a:pPr>
            <a:r>
              <a:rPr lang="en-IN" sz="2400" b="1" dirty="0">
                <a:latin typeface="Times New Roman" panose="02020603050405020304" pitchFamily="18" charset="0"/>
                <a:cs typeface="Times New Roman" panose="02020603050405020304" pitchFamily="18" charset="0"/>
              </a:rPr>
              <a:t>3. Disguised Grievance</a:t>
            </a:r>
            <a:r>
              <a:rPr lang="en-IN" sz="2400" dirty="0">
                <a:latin typeface="Times New Roman" panose="02020603050405020304" pitchFamily="18" charset="0"/>
                <a:cs typeface="Times New Roman" panose="02020603050405020304" pitchFamily="18" charset="0"/>
              </a:rPr>
              <a:t> - A grievance that is expressed for one reason but actually caused by another hidden issue, such as personal problems or emotional stress.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Complaining about workload when the real issue is personal tension.</a:t>
            </a:r>
          </a:p>
          <a:p>
            <a:pPr marL="0" indent="0">
              <a:buNone/>
            </a:pPr>
            <a:r>
              <a:rPr lang="en-IN" sz="2400" b="1" dirty="0">
                <a:latin typeface="Times New Roman" panose="02020603050405020304" pitchFamily="18" charset="0"/>
                <a:cs typeface="Times New Roman" panose="02020603050405020304" pitchFamily="18" charset="0"/>
              </a:rPr>
              <a:t>4. Policy Grievance - </a:t>
            </a:r>
            <a:r>
              <a:rPr lang="en-IN" sz="2400" dirty="0">
                <a:latin typeface="Times New Roman" panose="02020603050405020304" pitchFamily="18" charset="0"/>
                <a:cs typeface="Times New Roman" panose="02020603050405020304" pitchFamily="18" charset="0"/>
              </a:rPr>
              <a:t>A grievance that arises due to unfair or inconsistent company policies or their improper implementation.</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Disagreement with a new transfer or leave policy.</a:t>
            </a:r>
          </a:p>
          <a:p>
            <a:pPr marL="0" indent="0">
              <a:buNone/>
            </a:pP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878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206078F-2D9D-5366-E725-F48C36C03D4A}"/>
              </a:ext>
            </a:extLst>
          </p:cNvPr>
          <p:cNvSpPr>
            <a:spLocks noGrp="1"/>
          </p:cNvSpPr>
          <p:nvPr>
            <p:ph idx="1"/>
          </p:nvPr>
        </p:nvSpPr>
        <p:spPr>
          <a:xfrm>
            <a:off x="828368" y="1406012"/>
            <a:ext cx="10515600" cy="5083278"/>
          </a:xfrm>
        </p:spPr>
        <p:txBody>
          <a:bodyPr>
            <a:normAutofit fontScale="92500"/>
          </a:bodyPr>
          <a:lstStyle/>
          <a:p>
            <a:pPr marL="0" indent="0">
              <a:buNone/>
            </a:pPr>
            <a:r>
              <a:rPr lang="en-US" sz="2400" b="1" dirty="0">
                <a:latin typeface="Times New Roman" panose="02020603050405020304" pitchFamily="18" charset="0"/>
                <a:cs typeface="Times New Roman" panose="02020603050405020304" pitchFamily="18" charset="0"/>
              </a:rPr>
              <a:t>3. Second Phase (1919 - 1947)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International Labour Organization (ILO) Influence: India became a founding member of the ILO in 1919, influencing labour reforms.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Trade Unions Act, 1926: Legalized trade unions and allowed collective bargaining.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Payment of Wages Act, 1936: Ensured timely payment of wages without unauthorized deductions. </a:t>
            </a:r>
            <a:endParaRPr lang="en-IN" sz="2400" dirty="0">
              <a:latin typeface="Times New Roman" panose="02020603050405020304" pitchFamily="18" charset="0"/>
              <a:cs typeface="Times New Roman" panose="02020603050405020304" pitchFamily="18" charset="0"/>
            </a:endParaRPr>
          </a:p>
          <a:p>
            <a:r>
              <a:rPr lang="en-US" sz="2400" b="1" dirty="0"/>
              <a:t>Post-Independence Era (1947 - Present) </a:t>
            </a:r>
          </a:p>
          <a:p>
            <a:pPr marL="457200" indent="-457200">
              <a:buAutoNum type="arabicPeriod"/>
            </a:pPr>
            <a:r>
              <a:rPr lang="en-US" sz="2400" dirty="0"/>
              <a:t>Initial Developments (1947 - 1970) </a:t>
            </a:r>
          </a:p>
          <a:p>
            <a:pPr>
              <a:buFont typeface="Wingdings" panose="05000000000000000000" pitchFamily="2" charset="2"/>
              <a:buChar char="Ø"/>
            </a:pPr>
            <a:r>
              <a:rPr lang="en-US" sz="2400" dirty="0"/>
              <a:t>The Constitution of India (1950) guaranteed fundamental rights, including equality, non-discrimination, and the right to form unions (Article 19). </a:t>
            </a:r>
          </a:p>
          <a:p>
            <a:pPr>
              <a:buFont typeface="Wingdings" panose="05000000000000000000" pitchFamily="2" charset="2"/>
              <a:buChar char="Ø"/>
            </a:pPr>
            <a:r>
              <a:rPr lang="en-US" sz="2400" dirty="0"/>
              <a:t>Industrial Disputes Act, 1947: Provided mechanisms for the investigation and settlement of industrial disputes. </a:t>
            </a:r>
          </a:p>
          <a:p>
            <a:pPr>
              <a:buFont typeface="Wingdings" panose="05000000000000000000" pitchFamily="2" charset="2"/>
              <a:buChar char="Ø"/>
            </a:pPr>
            <a:r>
              <a:rPr lang="en-US" sz="2400" dirty="0"/>
              <a:t>Minimum Wages Act, 1948: Ensured minimum wage standards for workers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80962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0065F5-F8B4-9995-582B-5EF8E8548E17}"/>
              </a:ext>
            </a:extLst>
          </p:cNvPr>
          <p:cNvSpPr>
            <a:spLocks noGrp="1"/>
          </p:cNvSpPr>
          <p:nvPr>
            <p:ph idx="1"/>
          </p:nvPr>
        </p:nvSpPr>
        <p:spPr>
          <a:xfrm>
            <a:off x="838200" y="1435510"/>
            <a:ext cx="10515600" cy="4741453"/>
          </a:xfrm>
        </p:spPr>
        <p:txBody>
          <a:bodyPr>
            <a:normAutofit/>
          </a:bodyPr>
          <a:lstStyle/>
          <a:p>
            <a:pPr marL="0" indent="0">
              <a:buNone/>
            </a:pPr>
            <a:r>
              <a:rPr lang="en-IN" sz="2400" b="1" dirty="0">
                <a:latin typeface="Times New Roman" panose="02020603050405020304" pitchFamily="18" charset="0"/>
                <a:cs typeface="Times New Roman" panose="02020603050405020304" pitchFamily="18" charset="0"/>
              </a:rPr>
              <a:t>5. Personal (Individual) Grievance - </a:t>
            </a:r>
            <a:r>
              <a:rPr lang="en-IN" sz="2400" dirty="0">
                <a:latin typeface="Times New Roman" panose="02020603050405020304" pitchFamily="18" charset="0"/>
                <a:cs typeface="Times New Roman" panose="02020603050405020304" pitchFamily="18" charset="0"/>
              </a:rPr>
              <a:t>A grievance that affects one individual employee, usually about personal matters like promotion, pay, or working conditions.</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Denial of promotion or increment.</a:t>
            </a:r>
          </a:p>
          <a:p>
            <a:pPr marL="0" indent="0">
              <a:buNone/>
            </a:pPr>
            <a:r>
              <a:rPr lang="en-IN" sz="2400" b="1" dirty="0">
                <a:latin typeface="Times New Roman" panose="02020603050405020304" pitchFamily="18" charset="0"/>
                <a:cs typeface="Times New Roman" panose="02020603050405020304" pitchFamily="18" charset="0"/>
              </a:rPr>
              <a:t>6. Group (Collective) Grievance - </a:t>
            </a:r>
            <a:r>
              <a:rPr lang="en-IN" sz="2400" dirty="0">
                <a:latin typeface="Times New Roman" panose="02020603050405020304" pitchFamily="18" charset="0"/>
                <a:cs typeface="Times New Roman" panose="02020603050405020304" pitchFamily="18" charset="0"/>
              </a:rPr>
              <a:t>A grievance that affects a group of employees who share the same issue or complaint.</a:t>
            </a:r>
            <a:br>
              <a:rPr lang="en-IN" sz="2400" dirty="0">
                <a:latin typeface="Times New Roman" panose="02020603050405020304" pitchFamily="18" charset="0"/>
                <a:cs typeface="Times New Roman" panose="02020603050405020304" pitchFamily="18" charset="0"/>
              </a:rPr>
            </a:br>
            <a:r>
              <a:rPr lang="en-IN" sz="2400" dirty="0">
                <a:latin typeface="Times New Roman" panose="02020603050405020304" pitchFamily="18" charset="0"/>
                <a:cs typeface="Times New Roman" panose="02020603050405020304" pitchFamily="18" charset="0"/>
              </a:rPr>
              <a:t>Example: Workers protesting against wage cuts or change in working hours.</a:t>
            </a: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22332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9119B-1584-B411-8536-930B25C82A6A}"/>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Causes of Grievances</a:t>
            </a:r>
          </a:p>
        </p:txBody>
      </p:sp>
      <p:sp>
        <p:nvSpPr>
          <p:cNvPr id="3" name="Content Placeholder 2">
            <a:extLst>
              <a:ext uri="{FF2B5EF4-FFF2-40B4-BE49-F238E27FC236}">
                <a16:creationId xmlns:a16="http://schemas.microsoft.com/office/drawing/2014/main" id="{3A20F4A6-D20F-86C3-2716-C6C151A86E82}"/>
              </a:ext>
            </a:extLst>
          </p:cNvPr>
          <p:cNvSpPr>
            <a:spLocks noGrp="1"/>
          </p:cNvSpPr>
          <p:nvPr>
            <p:ph idx="1"/>
          </p:nvPr>
        </p:nvSpPr>
        <p:spPr>
          <a:xfrm>
            <a:off x="838200" y="1825624"/>
            <a:ext cx="10515600" cy="4644001"/>
          </a:xfrm>
        </p:spPr>
        <p:txBody>
          <a:bodyPr>
            <a:noAutofit/>
          </a:bodyPr>
          <a:lstStyle/>
          <a:p>
            <a:pPr marL="0" indent="0">
              <a:buNone/>
            </a:pPr>
            <a:r>
              <a:rPr lang="en-IN" sz="2400" b="1" dirty="0">
                <a:latin typeface="Times New Roman" panose="02020603050405020304" pitchFamily="18" charset="0"/>
                <a:cs typeface="Times New Roman" panose="02020603050405020304" pitchFamily="18" charset="0"/>
              </a:rPr>
              <a:t>1. Economic causes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Wages and compensation: Disputes over wage adjustments, inaccurate pay, unpaid bonuses, and overtime pay.</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Job classification: Complaints regarding how jobs are classified or the incentive systems tied to them. </a:t>
            </a:r>
          </a:p>
          <a:p>
            <a:pPr marL="0" indent="0">
              <a:buNone/>
            </a:pPr>
            <a:r>
              <a:rPr lang="en-IN" sz="2400" b="1" dirty="0">
                <a:latin typeface="Times New Roman" panose="02020603050405020304" pitchFamily="18" charset="0"/>
                <a:cs typeface="Times New Roman" panose="02020603050405020304" pitchFamily="18" charset="0"/>
              </a:rPr>
              <a:t>2. Supervisory and management causes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Poor supervision: Complaints against the methods of supervision, unfair treatment, favouritism, or biased performance ratings.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Disciplinary actions: Grievances related to disciplinary measures, demotions, discharges, or layoffs.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Lack of recognition: A feeling of being undervalued or ignored for hard work. </a:t>
            </a:r>
          </a:p>
          <a:p>
            <a:pPr marL="0" lvl="0" indent="0">
              <a:buNone/>
            </a:pPr>
            <a:endParaRPr lang="en-IN"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0976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9922A4-AA65-E43A-D31A-9EC5B8520E59}"/>
              </a:ext>
            </a:extLst>
          </p:cNvPr>
          <p:cNvSpPr>
            <a:spLocks noGrp="1"/>
          </p:cNvSpPr>
          <p:nvPr>
            <p:ph idx="1"/>
          </p:nvPr>
        </p:nvSpPr>
        <p:spPr>
          <a:xfrm>
            <a:off x="838200" y="1415845"/>
            <a:ext cx="10515600" cy="4761118"/>
          </a:xfrm>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4. Working and environmental causes</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Working conditions: Unsatisfactory physical conditions, including safety and health issues, inadequate equipment, or poor lighting.</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Unfair policies: Resistance to changes in company policies regarding issues like leaves or overtime.</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Safety and health: Inadequacy of safety and health services or a violation of safety rules. </a:t>
            </a:r>
          </a:p>
          <a:p>
            <a:pPr marL="0" indent="0">
              <a:buNone/>
            </a:pPr>
            <a:r>
              <a:rPr lang="en-IN" b="1" dirty="0">
                <a:latin typeface="Times New Roman" panose="02020603050405020304" pitchFamily="18" charset="0"/>
                <a:cs typeface="Times New Roman" panose="02020603050405020304" pitchFamily="18" charset="0"/>
              </a:rPr>
              <a:t>5. Interpersonal and organizational causes</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Interpersonal relationships: Conflicts or poor relationships with colleagues and managers.</a:t>
            </a:r>
          </a:p>
          <a:p>
            <a:pPr lvl="0">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Company-wide changes: Dissatisfaction arising from changes in workplace, policies, or organizational structure.</a:t>
            </a:r>
          </a:p>
          <a:p>
            <a:pPr>
              <a:buFont typeface="Wingdings" panose="05000000000000000000" pitchFamily="2" charset="2"/>
              <a:buChar char="Ø"/>
            </a:pPr>
            <a:r>
              <a:rPr lang="en-IN" dirty="0">
                <a:latin typeface="Times New Roman" panose="02020603050405020304" pitchFamily="18" charset="0"/>
                <a:cs typeface="Times New Roman" panose="02020603050405020304" pitchFamily="18" charset="0"/>
              </a:rPr>
              <a:t>Violation of agreements: Non-compliance with collective bargaining agreements or other rules.</a:t>
            </a:r>
          </a:p>
        </p:txBody>
      </p:sp>
    </p:spTree>
    <p:extLst>
      <p:ext uri="{BB962C8B-B14F-4D97-AF65-F5344CB8AC3E}">
        <p14:creationId xmlns:p14="http://schemas.microsoft.com/office/powerpoint/2010/main" val="8156669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2CB03-831D-3B7B-B173-22CE18CC1609}"/>
              </a:ext>
            </a:extLst>
          </p:cNvPr>
          <p:cNvSpPr>
            <a:spLocks noGrp="1"/>
          </p:cNvSpPr>
          <p:nvPr>
            <p:ph type="title"/>
          </p:nvPr>
        </p:nvSpPr>
        <p:spPr>
          <a:xfrm>
            <a:off x="838200" y="77808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Methods of Identifying Grievances</a:t>
            </a:r>
          </a:p>
        </p:txBody>
      </p:sp>
      <p:sp>
        <p:nvSpPr>
          <p:cNvPr id="3" name="Content Placeholder 2">
            <a:extLst>
              <a:ext uri="{FF2B5EF4-FFF2-40B4-BE49-F238E27FC236}">
                <a16:creationId xmlns:a16="http://schemas.microsoft.com/office/drawing/2014/main" id="{CD5035CF-4BA0-0158-5A17-94591F3D6F11}"/>
              </a:ext>
            </a:extLst>
          </p:cNvPr>
          <p:cNvSpPr>
            <a:spLocks noGrp="1"/>
          </p:cNvSpPr>
          <p:nvPr>
            <p:ph idx="1"/>
          </p:nvPr>
        </p:nvSpPr>
        <p:spPr>
          <a:xfrm>
            <a:off x="838200" y="1825624"/>
            <a:ext cx="10515600" cy="4732491"/>
          </a:xfrm>
        </p:spPr>
        <p:txBody>
          <a:bodyPr>
            <a:noAutofit/>
          </a:bodyPr>
          <a:lstStyle/>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Direct observation:</a:t>
            </a:r>
            <a:r>
              <a:rPr lang="en-IN" sz="2200" dirty="0">
                <a:latin typeface="Times New Roman" panose="02020603050405020304" pitchFamily="18" charset="0"/>
                <a:cs typeface="Times New Roman" panose="02020603050405020304" pitchFamily="18" charset="0"/>
              </a:rPr>
              <a:t> Managers can observe employee behavior during periodic interviews, group meetings, or collective bargaining sessions to identify potential issues.</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Exit interviews:</a:t>
            </a:r>
            <a:r>
              <a:rPr lang="en-IN" sz="2200" dirty="0">
                <a:latin typeface="Times New Roman" panose="02020603050405020304" pitchFamily="18" charset="0"/>
                <a:cs typeface="Times New Roman" panose="02020603050405020304" pitchFamily="18" charset="0"/>
              </a:rPr>
              <a:t> Interviewing employees who are leaving can provide insight into problems they experienced but may not have reported earlier.</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Opinion surveys:</a:t>
            </a:r>
            <a:r>
              <a:rPr lang="en-IN" sz="2200" dirty="0">
                <a:latin typeface="Times New Roman" panose="02020603050405020304" pitchFamily="18" charset="0"/>
                <a:cs typeface="Times New Roman" panose="02020603050405020304" pitchFamily="18" charset="0"/>
              </a:rPr>
              <a:t> Conducting employee surveys to gauge opinions on various aspects of the job and the company can uncover widespread discontent.</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Gripe boxes:</a:t>
            </a:r>
            <a:r>
              <a:rPr lang="en-IN" sz="2200" dirty="0">
                <a:latin typeface="Times New Roman" panose="02020603050405020304" pitchFamily="18" charset="0"/>
                <a:cs typeface="Times New Roman" panose="02020603050405020304" pitchFamily="18" charset="0"/>
              </a:rPr>
              <a:t> Placing anonymous "gripe boxes" in visible locations allows employees to submit complaints without fear of retaliation.</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Open-door policy:</a:t>
            </a:r>
            <a:r>
              <a:rPr lang="en-IN" sz="2200" dirty="0">
                <a:latin typeface="Times New Roman" panose="02020603050405020304" pitchFamily="18" charset="0"/>
                <a:cs typeface="Times New Roman" panose="02020603050405020304" pitchFamily="18" charset="0"/>
              </a:rPr>
              <a:t> This policy encourages employees to bring their concerns directly to management, including senior leadership, without going through a formal chain of command.</a:t>
            </a:r>
          </a:p>
          <a:p>
            <a:pPr lvl="0">
              <a:buFont typeface="Wingdings" panose="05000000000000000000" pitchFamily="2" charset="2"/>
              <a:buChar char="Ø"/>
            </a:pPr>
            <a:r>
              <a:rPr lang="en-IN" sz="2200" b="1" dirty="0">
                <a:latin typeface="Times New Roman" panose="02020603050405020304" pitchFamily="18" charset="0"/>
                <a:cs typeface="Times New Roman" panose="02020603050405020304" pitchFamily="18" charset="0"/>
              </a:rPr>
              <a:t>Formal meetings:</a:t>
            </a:r>
            <a:r>
              <a:rPr lang="en-IN" sz="2200" dirty="0">
                <a:latin typeface="Times New Roman" panose="02020603050405020304" pitchFamily="18" charset="0"/>
                <a:cs typeface="Times New Roman" panose="02020603050405020304" pitchFamily="18" charset="0"/>
              </a:rPr>
              <a:t> Holding formal meetings with relevant parties allows for a structured discussion of the grievance and evidence</a:t>
            </a:r>
          </a:p>
          <a:p>
            <a:pPr>
              <a:buFont typeface="Wingdings" panose="05000000000000000000" pitchFamily="2" charset="2"/>
              <a:buChar char="Ø"/>
            </a:pPr>
            <a:endParaRPr lang="en-IN"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32700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6960C-BCF1-AAE9-8006-0318E0F16E13}"/>
              </a:ext>
            </a:extLst>
          </p:cNvPr>
          <p:cNvSpPr>
            <a:spLocks noGrp="1"/>
          </p:cNvSpPr>
          <p:nvPr>
            <p:ph type="title"/>
          </p:nvPr>
        </p:nvSpPr>
        <p:spPr>
          <a:xfrm>
            <a:off x="838200" y="1023886"/>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Legislative aspects of the grievance redressal procedure in India</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8F2C3A0-5D2C-E78C-C59F-A010C06B59CA}"/>
              </a:ext>
            </a:extLst>
          </p:cNvPr>
          <p:cNvSpPr>
            <a:spLocks noGrp="1"/>
          </p:cNvSpPr>
          <p:nvPr>
            <p:ph idx="1"/>
          </p:nvPr>
        </p:nvSpPr>
        <p:spPr>
          <a:xfrm>
            <a:off x="838200" y="2241755"/>
            <a:ext cx="10515600" cy="4286864"/>
          </a:xfrm>
        </p:spPr>
        <p:txBody>
          <a:bodyPr>
            <a:normAutofit fontScale="85000" lnSpcReduction="20000"/>
          </a:bodyPr>
          <a:lstStyle/>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Industrial Employment (Standing Orders) Act, 1946:</a:t>
            </a:r>
            <a:r>
              <a:rPr lang="en-IN" dirty="0">
                <a:latin typeface="Times New Roman" panose="02020603050405020304" pitchFamily="18" charset="0"/>
                <a:cs typeface="Times New Roman" panose="02020603050405020304" pitchFamily="18" charset="0"/>
              </a:rPr>
              <a:t> Requires establishments with 100 or more workers to have a mechanism to address complaints, including unfair treatment. It mandates the submission of complaints to a manager or other specified officer.</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Industrial Disputes Act, 1947:</a:t>
            </a:r>
            <a:r>
              <a:rPr lang="en-IN" dirty="0">
                <a:latin typeface="Times New Roman" panose="02020603050405020304" pitchFamily="18" charset="0"/>
                <a:cs typeface="Times New Roman" panose="02020603050405020304" pitchFamily="18" charset="0"/>
              </a:rPr>
              <a:t> Mandates that any industrial establishment with 50 or more workmen must provide a Grievance Settlement Authority.</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Industrial Disputes Act, 1947 (Section 9C):</a:t>
            </a:r>
            <a:r>
              <a:rPr lang="en-IN" dirty="0">
                <a:latin typeface="Times New Roman" panose="02020603050405020304" pitchFamily="18" charset="0"/>
                <a:cs typeface="Times New Roman" panose="02020603050405020304" pitchFamily="18" charset="0"/>
              </a:rPr>
              <a:t> Requires employers with 20 or more workmen to set up a Grievance Redressal Committee (GRC) to resolve issues related to employment terms and conditions.</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POSH Act, 2013:</a:t>
            </a:r>
            <a:r>
              <a:rPr lang="en-IN" dirty="0">
                <a:latin typeface="Times New Roman" panose="02020603050405020304" pitchFamily="18" charset="0"/>
                <a:cs typeface="Times New Roman" panose="02020603050405020304" pitchFamily="18" charset="0"/>
              </a:rPr>
              <a:t> Mandates that any workplace with 10 or more employees must form an Internal Complaints Committee (ICC) to address and investigate complaints of sexual harassment.</a:t>
            </a:r>
          </a:p>
          <a:p>
            <a:pPr lvl="0">
              <a:buFont typeface="Wingdings" panose="05000000000000000000" pitchFamily="2" charset="2"/>
              <a:buChar char="Ø"/>
            </a:pPr>
            <a:r>
              <a:rPr lang="en-IN" b="1" dirty="0">
                <a:latin typeface="Times New Roman" panose="02020603050405020304" pitchFamily="18" charset="0"/>
                <a:cs typeface="Times New Roman" panose="02020603050405020304" pitchFamily="18" charset="0"/>
              </a:rPr>
              <a:t>Escalation:</a:t>
            </a:r>
            <a:r>
              <a:rPr lang="en-IN" dirty="0">
                <a:latin typeface="Times New Roman" panose="02020603050405020304" pitchFamily="18" charset="0"/>
                <a:cs typeface="Times New Roman" panose="02020603050405020304" pitchFamily="18" charset="0"/>
              </a:rPr>
              <a:t> Before escalating a dispute to a court or tribunal, the grievance must first be considered by the Grievance Settlement Authority. </a:t>
            </a:r>
          </a:p>
          <a:p>
            <a:pPr>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808822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5F094-EFD5-5A20-87B4-CF3EAE898569}"/>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Steps in Grievance Handling Procedure</a:t>
            </a:r>
          </a:p>
        </p:txBody>
      </p:sp>
      <p:pic>
        <p:nvPicPr>
          <p:cNvPr id="1026" name="Picture 2" descr="Grievance Handling Procedure">
            <a:extLst>
              <a:ext uri="{FF2B5EF4-FFF2-40B4-BE49-F238E27FC236}">
                <a16:creationId xmlns:a16="http://schemas.microsoft.com/office/drawing/2014/main" id="{A53E7638-5973-2D02-6281-61C27ABCD20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66220" y="1858297"/>
            <a:ext cx="6272980" cy="4414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07316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F40C5D-B0B1-EF05-C726-1EC3889E74AF}"/>
              </a:ext>
            </a:extLst>
          </p:cNvPr>
          <p:cNvSpPr>
            <a:spLocks noGrp="1"/>
          </p:cNvSpPr>
          <p:nvPr>
            <p:ph idx="1"/>
          </p:nvPr>
        </p:nvSpPr>
        <p:spPr>
          <a:xfrm>
            <a:off x="838200" y="1455174"/>
            <a:ext cx="10515600" cy="4721789"/>
          </a:xfrm>
        </p:spPr>
        <p:txBody>
          <a:bodyPr>
            <a:normAutofit fontScale="85000" lnSpcReduction="20000"/>
          </a:bodyPr>
          <a:lstStyle/>
          <a:p>
            <a:pPr marL="0" indent="0">
              <a:buNone/>
            </a:pPr>
            <a:r>
              <a:rPr lang="en-IN" b="1" dirty="0">
                <a:latin typeface="Times New Roman" panose="02020603050405020304" pitchFamily="18" charset="0"/>
                <a:cs typeface="Times New Roman" panose="02020603050405020304" pitchFamily="18" charset="0"/>
              </a:rPr>
              <a:t>1) Identify Grievances – </a:t>
            </a:r>
            <a:r>
              <a:rPr lang="en-IN" dirty="0">
                <a:latin typeface="Times New Roman" panose="02020603050405020304" pitchFamily="18" charset="0"/>
                <a:cs typeface="Times New Roman" panose="02020603050405020304" pitchFamily="18" charset="0"/>
              </a:rPr>
              <a:t>This step involves identification of employee grievances by the management through observation, previous complaints, Open door Policy, Opinion surveys, Interview etc.</a:t>
            </a:r>
          </a:p>
          <a:p>
            <a:pPr marL="0" indent="0">
              <a:buNone/>
            </a:pPr>
            <a:r>
              <a:rPr lang="en-IN" b="1" dirty="0">
                <a:latin typeface="Times New Roman" panose="02020603050405020304" pitchFamily="18" charset="0"/>
                <a:cs typeface="Times New Roman" panose="02020603050405020304" pitchFamily="18" charset="0"/>
              </a:rPr>
              <a:t>2) Define Correctly – </a:t>
            </a:r>
            <a:r>
              <a:rPr lang="en-IN" dirty="0">
                <a:latin typeface="Times New Roman" panose="02020603050405020304" pitchFamily="18" charset="0"/>
                <a:cs typeface="Times New Roman" panose="02020603050405020304" pitchFamily="18" charset="0"/>
              </a:rPr>
              <a:t>After the problem has been identified the next step is to define the problem properly and accurately</a:t>
            </a:r>
            <a:r>
              <a:rPr lang="en-IN" b="1" dirty="0">
                <a:latin typeface="Times New Roman" panose="02020603050405020304" pitchFamily="18" charset="0"/>
                <a:cs typeface="Times New Roman" panose="02020603050405020304" pitchFamily="18" charset="0"/>
              </a:rPr>
              <a:t>.</a:t>
            </a:r>
            <a:endParaRPr lang="en-IN" dirty="0">
              <a:latin typeface="Times New Roman" panose="02020603050405020304" pitchFamily="18" charset="0"/>
              <a:cs typeface="Times New Roman" panose="02020603050405020304" pitchFamily="18" charset="0"/>
            </a:endParaRPr>
          </a:p>
          <a:p>
            <a:pPr marL="0" indent="0">
              <a:buNone/>
            </a:pPr>
            <a:r>
              <a:rPr lang="en-IN" b="1" dirty="0">
                <a:latin typeface="Times New Roman" panose="02020603050405020304" pitchFamily="18" charset="0"/>
                <a:cs typeface="Times New Roman" panose="02020603050405020304" pitchFamily="18" charset="0"/>
              </a:rPr>
              <a:t>3) Collect Data – </a:t>
            </a:r>
            <a:r>
              <a:rPr lang="en-IN" dirty="0">
                <a:latin typeface="Times New Roman" panose="02020603050405020304" pitchFamily="18" charset="0"/>
                <a:cs typeface="Times New Roman" panose="02020603050405020304" pitchFamily="18" charset="0"/>
              </a:rPr>
              <a:t>It involves collection of information from all the parties concerned.</a:t>
            </a:r>
          </a:p>
          <a:p>
            <a:pPr marL="0" indent="0">
              <a:buNone/>
            </a:pPr>
            <a:r>
              <a:rPr lang="en-IN" b="1" dirty="0">
                <a:latin typeface="Times New Roman" panose="02020603050405020304" pitchFamily="18" charset="0"/>
                <a:cs typeface="Times New Roman" panose="02020603050405020304" pitchFamily="18" charset="0"/>
              </a:rPr>
              <a:t>4) Analyse and Solve – </a:t>
            </a:r>
            <a:r>
              <a:rPr lang="en-IN" dirty="0">
                <a:latin typeface="Times New Roman" panose="02020603050405020304" pitchFamily="18" charset="0"/>
                <a:cs typeface="Times New Roman" panose="02020603050405020304" pitchFamily="18" charset="0"/>
              </a:rPr>
              <a:t>This step includes analysis of all the collected information and development of various alternative solutions to the Grievances through group discussions and brainstorming.</a:t>
            </a:r>
          </a:p>
          <a:p>
            <a:pPr marL="0" indent="0">
              <a:buNone/>
            </a:pPr>
            <a:r>
              <a:rPr lang="en-IN" b="1" dirty="0">
                <a:latin typeface="Times New Roman" panose="02020603050405020304" pitchFamily="18" charset="0"/>
                <a:cs typeface="Times New Roman" panose="02020603050405020304" pitchFamily="18" charset="0"/>
              </a:rPr>
              <a:t>5) Prompt redressal – </a:t>
            </a:r>
            <a:r>
              <a:rPr lang="en-IN" dirty="0">
                <a:latin typeface="Times New Roman" panose="02020603050405020304" pitchFamily="18" charset="0"/>
                <a:cs typeface="Times New Roman" panose="02020603050405020304" pitchFamily="18" charset="0"/>
              </a:rPr>
              <a:t>It involves implementation of the solution selected by the management.</a:t>
            </a:r>
          </a:p>
          <a:p>
            <a:pPr marL="0" indent="0">
              <a:buNone/>
            </a:pPr>
            <a:r>
              <a:rPr lang="en-IN" b="1" dirty="0">
                <a:latin typeface="Times New Roman" panose="02020603050405020304" pitchFamily="18" charset="0"/>
                <a:cs typeface="Times New Roman" panose="02020603050405020304" pitchFamily="18" charset="0"/>
              </a:rPr>
              <a:t>6) Implement and Follow-up – </a:t>
            </a:r>
            <a:r>
              <a:rPr lang="en-IN" dirty="0">
                <a:latin typeface="Times New Roman" panose="02020603050405020304" pitchFamily="18" charset="0"/>
                <a:cs typeface="Times New Roman" panose="02020603050405020304" pitchFamily="18" charset="0"/>
              </a:rPr>
              <a:t>A follow up is necessary to ensure that the grievance has been resolved completely.</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19426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CDD98-0B82-32C9-7782-610FC6883D6F}"/>
              </a:ext>
            </a:extLst>
          </p:cNvPr>
          <p:cNvSpPr>
            <a:spLocks noGrp="1"/>
          </p:cNvSpPr>
          <p:nvPr>
            <p:ph type="title"/>
          </p:nvPr>
        </p:nvSpPr>
        <p:spPr>
          <a:xfrm>
            <a:off x="838200" y="807577"/>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Model of Grievance redressal Procedure. </a:t>
            </a:r>
            <a:endParaRPr lang="en-IN" sz="4000" b="1"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A2CFEAC8-3158-CE82-1856-54CEF44F754B}"/>
              </a:ext>
            </a:extLst>
          </p:cNvPr>
          <p:cNvGraphicFramePr>
            <a:graphicFrameLocks noGrp="1"/>
          </p:cNvGraphicFramePr>
          <p:nvPr>
            <p:ph idx="1"/>
            <p:extLst>
              <p:ext uri="{D42A27DB-BD31-4B8C-83A1-F6EECF244321}">
                <p14:modId xmlns:p14="http://schemas.microsoft.com/office/powerpoint/2010/main" val="2237083634"/>
              </p:ext>
            </p:extLst>
          </p:nvPr>
        </p:nvGraphicFramePr>
        <p:xfrm>
          <a:off x="1022555" y="1953443"/>
          <a:ext cx="10451690" cy="4401043"/>
        </p:xfrm>
        <a:graphic>
          <a:graphicData uri="http://schemas.openxmlformats.org/drawingml/2006/table">
            <a:tbl>
              <a:tblPr firstRow="1" bandRow="1">
                <a:tableStyleId>{5940675A-B579-460E-94D1-54222C63F5DA}</a:tableStyleId>
              </a:tblPr>
              <a:tblGrid>
                <a:gridCol w="1052051">
                  <a:extLst>
                    <a:ext uri="{9D8B030D-6E8A-4147-A177-3AD203B41FA5}">
                      <a16:colId xmlns:a16="http://schemas.microsoft.com/office/drawing/2014/main" val="1829225355"/>
                    </a:ext>
                  </a:extLst>
                </a:gridCol>
                <a:gridCol w="2467897">
                  <a:extLst>
                    <a:ext uri="{9D8B030D-6E8A-4147-A177-3AD203B41FA5}">
                      <a16:colId xmlns:a16="http://schemas.microsoft.com/office/drawing/2014/main" val="2521706482"/>
                    </a:ext>
                  </a:extLst>
                </a:gridCol>
                <a:gridCol w="2074607">
                  <a:extLst>
                    <a:ext uri="{9D8B030D-6E8A-4147-A177-3AD203B41FA5}">
                      <a16:colId xmlns:a16="http://schemas.microsoft.com/office/drawing/2014/main" val="2874004938"/>
                    </a:ext>
                  </a:extLst>
                </a:gridCol>
                <a:gridCol w="4857135">
                  <a:extLst>
                    <a:ext uri="{9D8B030D-6E8A-4147-A177-3AD203B41FA5}">
                      <a16:colId xmlns:a16="http://schemas.microsoft.com/office/drawing/2014/main" val="287641226"/>
                    </a:ext>
                  </a:extLst>
                </a:gridCol>
              </a:tblGrid>
              <a:tr h="563615">
                <a:tc>
                  <a:txBody>
                    <a:bodyPr/>
                    <a:lstStyle/>
                    <a:p>
                      <a:pPr algn="ctr"/>
                      <a:r>
                        <a:rPr lang="en-IN" sz="2400" b="1" dirty="0">
                          <a:latin typeface="Times New Roman" panose="02020603050405020304" pitchFamily="18" charset="0"/>
                          <a:cs typeface="Times New Roman" panose="02020603050405020304" pitchFamily="18" charset="0"/>
                        </a:rPr>
                        <a:t>Steps</a:t>
                      </a:r>
                    </a:p>
                  </a:txBody>
                  <a:tcPr/>
                </a:tc>
                <a:tc>
                  <a:txBody>
                    <a:bodyPr/>
                    <a:lstStyle/>
                    <a:p>
                      <a:pPr algn="ctr">
                        <a:lnSpc>
                          <a:spcPct val="115000"/>
                        </a:lnSpc>
                        <a:spcAft>
                          <a:spcPts val="800"/>
                        </a:spcAft>
                        <a:buNone/>
                      </a:pPr>
                      <a:r>
                        <a:rPr lang="en-IN" sz="2400" b="1" kern="100" dirty="0">
                          <a:effectLst/>
                          <a:latin typeface="Times New Roman" panose="02020603050405020304" pitchFamily="18" charset="0"/>
                          <a:ea typeface="Calibri" panose="020F0502020204030204" pitchFamily="34" charset="0"/>
                          <a:cs typeface="Times New Roman" panose="02020603050405020304" pitchFamily="18" charset="0"/>
                        </a:rPr>
                        <a:t>Level / Authority</a:t>
                      </a:r>
                    </a:p>
                  </a:txBody>
                  <a:tcPr marL="9525" marR="9525" marT="9525" marB="9525" anchor="ctr"/>
                </a:tc>
                <a:tc>
                  <a:txBody>
                    <a:bodyPr/>
                    <a:lstStyle/>
                    <a:p>
                      <a:pPr algn="ctr">
                        <a:lnSpc>
                          <a:spcPct val="115000"/>
                        </a:lnSpc>
                        <a:spcAft>
                          <a:spcPts val="800"/>
                        </a:spcAft>
                        <a:buNone/>
                      </a:pPr>
                      <a:r>
                        <a:rPr lang="en-IN" sz="2400" b="1" kern="100">
                          <a:effectLst/>
                          <a:latin typeface="Times New Roman" panose="02020603050405020304" pitchFamily="18" charset="0"/>
                          <a:ea typeface="Calibri" panose="020F0502020204030204" pitchFamily="34" charset="0"/>
                          <a:cs typeface="Times New Roman" panose="02020603050405020304" pitchFamily="18" charset="0"/>
                        </a:rPr>
                        <a:t>Time Limit</a:t>
                      </a:r>
                    </a:p>
                  </a:txBody>
                  <a:tcPr marL="9525" marR="9525" marT="9525" marB="9525" anchor="ctr"/>
                </a:tc>
                <a:tc>
                  <a:txBody>
                    <a:bodyPr/>
                    <a:lstStyle/>
                    <a:p>
                      <a:pPr algn="ctr">
                        <a:lnSpc>
                          <a:spcPct val="115000"/>
                        </a:lnSpc>
                        <a:spcAft>
                          <a:spcPts val="800"/>
                        </a:spcAft>
                        <a:buNone/>
                      </a:pPr>
                      <a:r>
                        <a:rPr lang="en-IN" sz="2400" b="1" kern="100" dirty="0">
                          <a:effectLst/>
                          <a:latin typeface="Times New Roman" panose="02020603050405020304" pitchFamily="18" charset="0"/>
                          <a:ea typeface="Calibri" panose="020F0502020204030204" pitchFamily="34" charset="0"/>
                          <a:cs typeface="Times New Roman" panose="02020603050405020304" pitchFamily="18" charset="0"/>
                        </a:rPr>
                        <a:t>Procedure / Action</a:t>
                      </a:r>
                    </a:p>
                  </a:txBody>
                  <a:tcPr marL="9525" marR="9525" marT="9525" marB="9525" anchor="ctr"/>
                </a:tc>
                <a:extLst>
                  <a:ext uri="{0D108BD9-81ED-4DB2-BD59-A6C34878D82A}">
                    <a16:rowId xmlns:a16="http://schemas.microsoft.com/office/drawing/2014/main" val="2981166021"/>
                  </a:ext>
                </a:extLst>
              </a:tr>
              <a:tr h="1084800">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1</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Worker</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The worker orally explains his grievance to the immediate supervisor.</a:t>
                      </a:r>
                    </a:p>
                  </a:txBody>
                  <a:tcPr marL="9525" marR="9525" marT="9525" marB="9525" anchor="ctr"/>
                </a:tc>
                <a:extLst>
                  <a:ext uri="{0D108BD9-81ED-4DB2-BD59-A6C34878D82A}">
                    <a16:rowId xmlns:a16="http://schemas.microsoft.com/office/drawing/2014/main" val="686546770"/>
                  </a:ext>
                </a:extLst>
              </a:tr>
              <a:tr h="1084800">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2</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Supervisor</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48 hours</a:t>
                      </a:r>
                    </a:p>
                  </a:txBody>
                  <a:tcPr marL="9525" marR="9525" marT="9525" marB="9525" anchor="ctr"/>
                </a:tc>
                <a:tc>
                  <a:txBody>
                    <a:bodyPr/>
                    <a:lstStyle/>
                    <a:p>
                      <a:pPr algn="ctr">
                        <a:lnSpc>
                          <a:spcPct val="115000"/>
                        </a:lnSpc>
                        <a:spcAft>
                          <a:spcPts val="800"/>
                        </a:spcAft>
                        <a:buNone/>
                      </a:pPr>
                      <a:r>
                        <a:rPr lang="en-IN" sz="2400" b="0" kern="100">
                          <a:effectLst/>
                          <a:latin typeface="Times New Roman" panose="02020603050405020304" pitchFamily="18" charset="0"/>
                          <a:ea typeface="Calibri" panose="020F0502020204030204" pitchFamily="34" charset="0"/>
                          <a:cs typeface="Times New Roman" panose="02020603050405020304" pitchFamily="18" charset="0"/>
                        </a:rPr>
                        <a:t>The supervisor must try to resolve the grievance within 48 hours.</a:t>
                      </a:r>
                    </a:p>
                  </a:txBody>
                  <a:tcPr marL="9525" marR="9525" marT="9525" marB="9525" anchor="ctr"/>
                </a:tc>
                <a:extLst>
                  <a:ext uri="{0D108BD9-81ED-4DB2-BD59-A6C34878D82A}">
                    <a16:rowId xmlns:a16="http://schemas.microsoft.com/office/drawing/2014/main" val="3501846350"/>
                  </a:ext>
                </a:extLst>
              </a:tr>
              <a:tr h="1084800">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3</a:t>
                      </a:r>
                    </a:p>
                  </a:txBody>
                  <a:tcPr marL="9525" marR="9525" marT="9525" marB="9525" anchor="ctr"/>
                </a:tc>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Head of Department (HOD)</a:t>
                      </a:r>
                    </a:p>
                  </a:txBody>
                  <a:tcPr marL="9525" marR="9525" marT="9525" marB="9525" anchor="ctr"/>
                </a:tc>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3 days</a:t>
                      </a:r>
                    </a:p>
                  </a:txBody>
                  <a:tcPr marL="9525" marR="9525" marT="9525" marB="9525" anchor="ctr"/>
                </a:tc>
                <a:tc>
                  <a:txBody>
                    <a:bodyPr/>
                    <a:lstStyle/>
                    <a:p>
                      <a:pPr algn="ctr">
                        <a:lnSpc>
                          <a:spcPct val="115000"/>
                        </a:lnSpc>
                        <a:spcAft>
                          <a:spcPts val="800"/>
                        </a:spcAft>
                        <a:buNone/>
                      </a:pPr>
                      <a:r>
                        <a:rPr lang="en-IN" sz="2400" b="0" kern="100" dirty="0">
                          <a:effectLst/>
                          <a:latin typeface="Times New Roman" panose="02020603050405020304" pitchFamily="18" charset="0"/>
                          <a:ea typeface="Calibri" panose="020F0502020204030204" pitchFamily="34" charset="0"/>
                          <a:cs typeface="Times New Roman" panose="02020603050405020304" pitchFamily="18" charset="0"/>
                        </a:rPr>
                        <a:t>If the supervisor cannot satisfy the employee, both the worker and supervisor report the matter to the HOD.</a:t>
                      </a:r>
                    </a:p>
                  </a:txBody>
                  <a:tcPr marL="9525" marR="9525" marT="9525" marB="9525" anchor="ctr"/>
                </a:tc>
                <a:extLst>
                  <a:ext uri="{0D108BD9-81ED-4DB2-BD59-A6C34878D82A}">
                    <a16:rowId xmlns:a16="http://schemas.microsoft.com/office/drawing/2014/main" val="447819756"/>
                  </a:ext>
                </a:extLst>
              </a:tr>
            </a:tbl>
          </a:graphicData>
        </a:graphic>
      </p:graphicFrame>
    </p:spTree>
    <p:extLst>
      <p:ext uri="{BB962C8B-B14F-4D97-AF65-F5344CB8AC3E}">
        <p14:creationId xmlns:p14="http://schemas.microsoft.com/office/powerpoint/2010/main" val="41206791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184DE25-789C-E848-998C-54EA363DEB05}"/>
              </a:ext>
            </a:extLst>
          </p:cNvPr>
          <p:cNvGraphicFramePr>
            <a:graphicFrameLocks noGrp="1"/>
          </p:cNvGraphicFramePr>
          <p:nvPr>
            <p:ph idx="1"/>
            <p:extLst>
              <p:ext uri="{D42A27DB-BD31-4B8C-83A1-F6EECF244321}">
                <p14:modId xmlns:p14="http://schemas.microsoft.com/office/powerpoint/2010/main" val="2027986896"/>
              </p:ext>
            </p:extLst>
          </p:nvPr>
        </p:nvGraphicFramePr>
        <p:xfrm>
          <a:off x="838200" y="1343845"/>
          <a:ext cx="10515600" cy="5350764"/>
        </p:xfrm>
        <a:graphic>
          <a:graphicData uri="http://schemas.openxmlformats.org/drawingml/2006/table">
            <a:tbl>
              <a:tblPr firstRow="1" bandRow="1">
                <a:tableStyleId>{5940675A-B579-460E-94D1-54222C63F5DA}</a:tableStyleId>
              </a:tblPr>
              <a:tblGrid>
                <a:gridCol w="597310">
                  <a:extLst>
                    <a:ext uri="{9D8B030D-6E8A-4147-A177-3AD203B41FA5}">
                      <a16:colId xmlns:a16="http://schemas.microsoft.com/office/drawing/2014/main" val="123815557"/>
                    </a:ext>
                  </a:extLst>
                </a:gridCol>
                <a:gridCol w="3185651">
                  <a:extLst>
                    <a:ext uri="{9D8B030D-6E8A-4147-A177-3AD203B41FA5}">
                      <a16:colId xmlns:a16="http://schemas.microsoft.com/office/drawing/2014/main" val="502248884"/>
                    </a:ext>
                  </a:extLst>
                </a:gridCol>
                <a:gridCol w="1150374">
                  <a:extLst>
                    <a:ext uri="{9D8B030D-6E8A-4147-A177-3AD203B41FA5}">
                      <a16:colId xmlns:a16="http://schemas.microsoft.com/office/drawing/2014/main" val="4140102345"/>
                    </a:ext>
                  </a:extLst>
                </a:gridCol>
                <a:gridCol w="5582265">
                  <a:extLst>
                    <a:ext uri="{9D8B030D-6E8A-4147-A177-3AD203B41FA5}">
                      <a16:colId xmlns:a16="http://schemas.microsoft.com/office/drawing/2014/main" val="2087605887"/>
                    </a:ext>
                  </a:extLst>
                </a:gridCol>
              </a:tblGrid>
              <a:tr h="986478">
                <a:tc>
                  <a:txBody>
                    <a:bodyPr/>
                    <a:lstStyle/>
                    <a:p>
                      <a:pPr algn="ctr">
                        <a:lnSpc>
                          <a:spcPct val="115000"/>
                        </a:lnSpc>
                        <a:spcAft>
                          <a:spcPts val="800"/>
                        </a:spcAft>
                        <a:buNone/>
                      </a:pPr>
                      <a:r>
                        <a:rPr lang="en-IN" sz="2200" b="0" kern="100" dirty="0">
                          <a:effectLst/>
                          <a:latin typeface="Times New Roman" panose="02020603050405020304" pitchFamily="18" charset="0"/>
                          <a:ea typeface="Calibri" panose="020F0502020204030204" pitchFamily="34" charset="0"/>
                          <a:cs typeface="Times New Roman" panose="02020603050405020304" pitchFamily="18" charset="0"/>
                        </a:rPr>
                        <a:t>4</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Grievance Committee (equal representation of employers and employees)</a:t>
                      </a:r>
                    </a:p>
                  </a:txBody>
                  <a:tcPr marL="9525" marR="9525" marT="9525" marB="9525" anchor="ctr"/>
                </a:tc>
                <a:tc>
                  <a:txBody>
                    <a:bodyPr/>
                    <a:lstStyle/>
                    <a:p>
                      <a:pPr algn="ctr">
                        <a:lnSpc>
                          <a:spcPct val="115000"/>
                        </a:lnSpc>
                        <a:spcAft>
                          <a:spcPts val="800"/>
                        </a:spcAft>
                        <a:buNone/>
                      </a:pPr>
                      <a:r>
                        <a:rPr lang="en-IN" sz="2200" b="0" kern="100" dirty="0">
                          <a:effectLst/>
                          <a:latin typeface="Times New Roman" panose="02020603050405020304" pitchFamily="18" charset="0"/>
                          <a:ea typeface="Calibri" panose="020F0502020204030204" pitchFamily="34" charset="0"/>
                          <a:cs typeface="Times New Roman" panose="02020603050405020304" pitchFamily="18" charset="0"/>
                        </a:rPr>
                        <a:t>7 days</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If the HOD fails to solve the issue within 3 days, the worker may appeal to the Grievance Committee, which must resolve it within 7 days.</a:t>
                      </a:r>
                    </a:p>
                  </a:txBody>
                  <a:tcPr marL="9525" marR="9525" marT="9525" marB="9525" anchor="ctr"/>
                </a:tc>
                <a:extLst>
                  <a:ext uri="{0D108BD9-81ED-4DB2-BD59-A6C34878D82A}">
                    <a16:rowId xmlns:a16="http://schemas.microsoft.com/office/drawing/2014/main" val="2331912055"/>
                  </a:ext>
                </a:extLst>
              </a:tr>
              <a:tr h="986478">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5</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Management</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3 days</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Normally, the unanimous decision of the committee is implemented. However, the final decision lies with management, which has 3 days to decide.</a:t>
                      </a:r>
                    </a:p>
                  </a:txBody>
                  <a:tcPr marL="9525" marR="9525" marT="9525" marB="9525" anchor="ctr"/>
                </a:tc>
                <a:extLst>
                  <a:ext uri="{0D108BD9-81ED-4DB2-BD59-A6C34878D82A}">
                    <a16:rowId xmlns:a16="http://schemas.microsoft.com/office/drawing/2014/main" val="524860967"/>
                  </a:ext>
                </a:extLst>
              </a:tr>
              <a:tr h="986478">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6</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Appeal to Management for Revision</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7 days</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If the employee is not satisfied with management’s decision, they may appeal for revision. Such an appeal must be decided within 7 days.</a:t>
                      </a:r>
                    </a:p>
                  </a:txBody>
                  <a:tcPr marL="9525" marR="9525" marT="9525" marB="9525" anchor="ctr"/>
                </a:tc>
                <a:extLst>
                  <a:ext uri="{0D108BD9-81ED-4DB2-BD59-A6C34878D82A}">
                    <a16:rowId xmlns:a16="http://schemas.microsoft.com/office/drawing/2014/main" val="2690356180"/>
                  </a:ext>
                </a:extLst>
              </a:tr>
              <a:tr h="986478">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7</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Voluntary Arbitration</a:t>
                      </a:r>
                    </a:p>
                  </a:txBody>
                  <a:tcPr marL="9525" marR="9525" marT="9525" marB="9525" anchor="ctr"/>
                </a:tc>
                <a:tc>
                  <a:txBody>
                    <a:bodyPr/>
                    <a:lstStyle/>
                    <a:p>
                      <a:pPr algn="ctr">
                        <a:lnSpc>
                          <a:spcPct val="115000"/>
                        </a:lnSpc>
                        <a:spcAft>
                          <a:spcPts val="800"/>
                        </a:spcAft>
                        <a:buNone/>
                      </a:pPr>
                      <a:r>
                        <a:rPr lang="en-IN" sz="2200" b="0" kern="100">
                          <a:effectLst/>
                          <a:latin typeface="Times New Roman" panose="02020603050405020304" pitchFamily="18" charset="0"/>
                          <a:ea typeface="Calibri" panose="020F0502020204030204" pitchFamily="34" charset="0"/>
                          <a:cs typeface="Times New Roman" panose="02020603050405020304" pitchFamily="18" charset="0"/>
                        </a:rPr>
                        <a:t>7 days</a:t>
                      </a:r>
                    </a:p>
                  </a:txBody>
                  <a:tcPr marL="9525" marR="9525" marT="9525" marB="9525" anchor="ctr"/>
                </a:tc>
                <a:tc>
                  <a:txBody>
                    <a:bodyPr/>
                    <a:lstStyle/>
                    <a:p>
                      <a:pPr algn="ctr">
                        <a:lnSpc>
                          <a:spcPct val="115000"/>
                        </a:lnSpc>
                        <a:spcAft>
                          <a:spcPts val="800"/>
                        </a:spcAft>
                        <a:buNone/>
                      </a:pPr>
                      <a:r>
                        <a:rPr lang="en-IN" sz="2200" b="0" kern="100" dirty="0">
                          <a:effectLst/>
                          <a:latin typeface="Times New Roman" panose="02020603050405020304" pitchFamily="18" charset="0"/>
                          <a:ea typeface="Calibri" panose="020F0502020204030204" pitchFamily="34" charset="0"/>
                          <a:cs typeface="Times New Roman" panose="02020603050405020304" pitchFamily="18" charset="0"/>
                        </a:rPr>
                        <a:t>If still unresolved, the case may be referred to voluntary arbitration within a week for final settlement.</a:t>
                      </a:r>
                    </a:p>
                  </a:txBody>
                  <a:tcPr marL="9525" marR="9525" marT="9525" marB="9525" anchor="ctr"/>
                </a:tc>
                <a:extLst>
                  <a:ext uri="{0D108BD9-81ED-4DB2-BD59-A6C34878D82A}">
                    <a16:rowId xmlns:a16="http://schemas.microsoft.com/office/drawing/2014/main" val="1213994828"/>
                  </a:ext>
                </a:extLst>
              </a:tr>
            </a:tbl>
          </a:graphicData>
        </a:graphic>
      </p:graphicFrame>
    </p:spTree>
    <p:extLst>
      <p:ext uri="{BB962C8B-B14F-4D97-AF65-F5344CB8AC3E}">
        <p14:creationId xmlns:p14="http://schemas.microsoft.com/office/powerpoint/2010/main" val="3998419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DE8B881-B6F1-C69E-B6A4-1B57F80B60E7}"/>
              </a:ext>
            </a:extLst>
          </p:cNvPr>
          <p:cNvSpPr>
            <a:spLocks noGrp="1"/>
          </p:cNvSpPr>
          <p:nvPr>
            <p:ph idx="1"/>
          </p:nvPr>
        </p:nvSpPr>
        <p:spPr>
          <a:xfrm>
            <a:off x="838200" y="1543665"/>
            <a:ext cx="10515600" cy="4807974"/>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2. Growth and Consolidation (1970 - 1990)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Contract Labour (Regulation and Abolition) Act, 1970: Regulated employment of contract labour.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Equal Remuneration Act, 1976: Ensured equal pay for equal work for men and women. </a:t>
            </a:r>
          </a:p>
          <a:p>
            <a:pPr marL="0" indent="0">
              <a:buNone/>
            </a:pPr>
            <a:r>
              <a:rPr lang="en-US" sz="2400" b="1" dirty="0">
                <a:latin typeface="Times New Roman" panose="02020603050405020304" pitchFamily="18" charset="0"/>
                <a:cs typeface="Times New Roman" panose="02020603050405020304" pitchFamily="18" charset="0"/>
              </a:rPr>
              <a:t>3. Liberalization and Reforms (1990 - 2020)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Economic liberalization in the 1990s led to changes in labour policies to attract foreign investment.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Social Security and Welfare Measures - Employees’ State Insurance Act, 1948 and Employees' Provident Fund Act, 1952 were strengthened for worker welfare.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6657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C6429B-6B6C-828A-033F-E7D396C0601B}"/>
              </a:ext>
            </a:extLst>
          </p:cNvPr>
          <p:cNvSpPr>
            <a:spLocks noGrp="1"/>
          </p:cNvSpPr>
          <p:nvPr>
            <p:ph idx="1"/>
          </p:nvPr>
        </p:nvSpPr>
        <p:spPr/>
        <p:txBody>
          <a:bodyPr>
            <a:normAutofit lnSpcReduction="10000"/>
          </a:bodyPr>
          <a:lstStyle/>
          <a:p>
            <a:r>
              <a:rPr lang="en-US" b="1" dirty="0"/>
              <a:t>Recent Developments (2020 - Present) </a:t>
            </a:r>
            <a:r>
              <a:rPr lang="en-US" dirty="0"/>
              <a:t>In 2020, the Government of India consolidated 29 central labour laws into 4 Labour Codes: </a:t>
            </a:r>
          </a:p>
          <a:p>
            <a:pPr marL="514350" indent="-514350">
              <a:buAutoNum type="arabicPeriod"/>
            </a:pPr>
            <a:r>
              <a:rPr lang="en-US" b="1" dirty="0"/>
              <a:t>Code on Wages, 2019 </a:t>
            </a:r>
            <a:r>
              <a:rPr lang="en-US" dirty="0"/>
              <a:t>– Standardizes minimum wages and payment of wages. </a:t>
            </a:r>
          </a:p>
          <a:p>
            <a:pPr marL="514350" indent="-514350">
              <a:buAutoNum type="arabicPeriod"/>
            </a:pPr>
            <a:r>
              <a:rPr lang="en-US" b="1" dirty="0"/>
              <a:t>Industrial Relations Code 2020 </a:t>
            </a:r>
            <a:r>
              <a:rPr lang="en-US" dirty="0"/>
              <a:t>– Regulates trade unions and dispute resolution. </a:t>
            </a:r>
          </a:p>
          <a:p>
            <a:pPr marL="514350" indent="-514350">
              <a:buAutoNum type="arabicPeriod"/>
            </a:pPr>
            <a:r>
              <a:rPr lang="en-US" b="1" dirty="0"/>
              <a:t>Social Security Code, 2020 </a:t>
            </a:r>
            <a:r>
              <a:rPr lang="en-US" dirty="0"/>
              <a:t>– Merges social security laws for organized and unorganized sectors. </a:t>
            </a:r>
          </a:p>
          <a:p>
            <a:pPr marL="514350" indent="-514350">
              <a:buAutoNum type="arabicPeriod"/>
            </a:pPr>
            <a:r>
              <a:rPr lang="en-US" b="1" dirty="0"/>
              <a:t>Occupational Safety, Health, and Working Conditions Code</a:t>
            </a:r>
            <a:r>
              <a:rPr lang="en-US" dirty="0"/>
              <a:t>,</a:t>
            </a:r>
            <a:r>
              <a:rPr lang="en-US" b="1" dirty="0"/>
              <a:t> 2020</a:t>
            </a:r>
            <a:r>
              <a:rPr lang="en-US" dirty="0"/>
              <a:t> – Ensures safety and working conditions. </a:t>
            </a:r>
            <a:endParaRPr lang="en-IN" dirty="0"/>
          </a:p>
        </p:txBody>
      </p:sp>
    </p:spTree>
    <p:extLst>
      <p:ext uri="{BB962C8B-B14F-4D97-AF65-F5344CB8AC3E}">
        <p14:creationId xmlns:p14="http://schemas.microsoft.com/office/powerpoint/2010/main" val="378006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A3670-DDF9-DA2F-34D5-2D95003C1A94}"/>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Concept of Labour Legislation</a:t>
            </a:r>
          </a:p>
        </p:txBody>
      </p:sp>
      <p:sp>
        <p:nvSpPr>
          <p:cNvPr id="3" name="Content Placeholder 2">
            <a:extLst>
              <a:ext uri="{FF2B5EF4-FFF2-40B4-BE49-F238E27FC236}">
                <a16:creationId xmlns:a16="http://schemas.microsoft.com/office/drawing/2014/main" id="{09060CCD-B068-16AC-0801-1BC2B5F843D7}"/>
              </a:ext>
            </a:extLst>
          </p:cNvPr>
          <p:cNvSpPr>
            <a:spLocks noGrp="1"/>
          </p:cNvSpPr>
          <p:nvPr>
            <p:ph idx="1"/>
          </p:nvPr>
        </p:nvSpPr>
        <p:spPr>
          <a:xfrm>
            <a:off x="838200" y="1825624"/>
            <a:ext cx="10515600" cy="4624337"/>
          </a:xfrm>
        </p:spPr>
        <p:txBody>
          <a:bodyPr>
            <a:normAutofit fontScale="70000" lnSpcReduction="20000"/>
          </a:bodyPr>
          <a:lstStyle/>
          <a:p>
            <a:pPr marL="0" indent="0">
              <a:buNone/>
            </a:pPr>
            <a:r>
              <a:rPr lang="en-US" dirty="0">
                <a:latin typeface="Times New Roman" panose="02020603050405020304" pitchFamily="18" charset="0"/>
                <a:cs typeface="Times New Roman" panose="02020603050405020304" pitchFamily="18" charset="0"/>
              </a:rPr>
              <a:t>'Labour legislation' is a body of law formed for the working class of people to provide them with legal rights, and also restrict them with rules and regulations. It defines the rights and obligations of the working class. Labour law covers several areas.</a:t>
            </a:r>
          </a:p>
          <a:p>
            <a:pPr marL="0" indent="0">
              <a:buNone/>
            </a:pPr>
            <a:r>
              <a:rPr lang="en-US" b="1" dirty="0">
                <a:latin typeface="Times New Roman" panose="02020603050405020304" pitchFamily="18" charset="0"/>
                <a:cs typeface="Times New Roman" panose="02020603050405020304" pitchFamily="18" charset="0"/>
              </a:rPr>
              <a:t>Certification of Labour Unions </a:t>
            </a:r>
            <a:r>
              <a:rPr lang="en-US" dirty="0">
                <a:latin typeface="Times New Roman" panose="02020603050405020304" pitchFamily="18" charset="0"/>
                <a:cs typeface="Times New Roman" panose="02020603050405020304" pitchFamily="18" charset="0"/>
              </a:rPr>
              <a:t>- The Labour Union is issued with a formal document which ensures them the right to represent on behalf of all the labourers. This Union acts as an exclusive bargaining agent.</a:t>
            </a:r>
          </a:p>
          <a:p>
            <a:pPr marL="0" indent="0">
              <a:buNone/>
            </a:pPr>
            <a:r>
              <a:rPr lang="en-US" b="1" dirty="0">
                <a:latin typeface="Times New Roman" panose="02020603050405020304" pitchFamily="18" charset="0"/>
                <a:cs typeface="Times New Roman" panose="02020603050405020304" pitchFamily="18" charset="0"/>
              </a:rPr>
              <a:t>Collective Bargaining </a:t>
            </a:r>
            <a:r>
              <a:rPr lang="en-US" dirty="0">
                <a:latin typeface="Times New Roman" panose="02020603050405020304" pitchFamily="18" charset="0"/>
                <a:cs typeface="Times New Roman" panose="02020603050405020304" pitchFamily="18" charset="0"/>
              </a:rPr>
              <a:t>- The workers through their unions put demands before their employers, like the terms of their employment, payment, leave, health and safety policies and the number of working hours.</a:t>
            </a:r>
          </a:p>
          <a:p>
            <a:pPr marL="0" indent="0">
              <a:buNone/>
            </a:pPr>
            <a:r>
              <a:rPr lang="en-US" b="1" dirty="0">
                <a:latin typeface="Times New Roman" panose="02020603050405020304" pitchFamily="18" charset="0"/>
                <a:cs typeface="Times New Roman" panose="02020603050405020304" pitchFamily="18" charset="0"/>
              </a:rPr>
              <a:t>Labour-Management Relations </a:t>
            </a:r>
            <a:r>
              <a:rPr lang="en-US" dirty="0">
                <a:latin typeface="Times New Roman" panose="02020603050405020304" pitchFamily="18" charset="0"/>
                <a:cs typeface="Times New Roman" panose="02020603050405020304" pitchFamily="18" charset="0"/>
              </a:rPr>
              <a:t>- The head of any working organisation has to resolve conflict among his labourers because any misunderstanding between his employees will create a downfall in his work progress.</a:t>
            </a:r>
          </a:p>
          <a:p>
            <a:pPr marL="0" indent="0">
              <a:buNone/>
            </a:pPr>
            <a:r>
              <a:rPr lang="en-US" b="1" dirty="0">
                <a:latin typeface="Times New Roman" panose="02020603050405020304" pitchFamily="18" charset="0"/>
                <a:cs typeface="Times New Roman" panose="02020603050405020304" pitchFamily="18" charset="0"/>
              </a:rPr>
              <a:t>Workplace health and safety </a:t>
            </a:r>
            <a:r>
              <a:rPr lang="en-US" dirty="0">
                <a:latin typeface="Times New Roman" panose="02020603050405020304" pitchFamily="18" charset="0"/>
                <a:cs typeface="Times New Roman" panose="02020603050405020304" pitchFamily="18" charset="0"/>
              </a:rPr>
              <a:t>- It ensures that the employees are getting a safe environment to work in and are not physically or mentally abused by the work culture because a better environment will only make them work with all their might.</a:t>
            </a:r>
          </a:p>
          <a:p>
            <a:pPr marL="0" indent="0">
              <a:buNone/>
            </a:pPr>
            <a:r>
              <a:rPr lang="en-US" dirty="0">
                <a:latin typeface="Times New Roman" panose="02020603050405020304" pitchFamily="18" charset="0"/>
                <a:cs typeface="Times New Roman" panose="02020603050405020304" pitchFamily="18" charset="0"/>
              </a:rPr>
              <a:t>Employment standards - These include annual holidays, working hours, unfair means of dismissal of labourers, and compensation provided to the labourers who got terminated or have left the job.</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6550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5A54B-0B3E-9A08-E0F1-4C98FF7D96D8}"/>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Nature of Labour Legislation </a:t>
            </a:r>
          </a:p>
        </p:txBody>
      </p:sp>
      <p:sp>
        <p:nvSpPr>
          <p:cNvPr id="3" name="Content Placeholder 2">
            <a:extLst>
              <a:ext uri="{FF2B5EF4-FFF2-40B4-BE49-F238E27FC236}">
                <a16:creationId xmlns:a16="http://schemas.microsoft.com/office/drawing/2014/main" id="{5515C55D-51CA-DCF3-B171-084CFFAC3753}"/>
              </a:ext>
            </a:extLst>
          </p:cNvPr>
          <p:cNvSpPr>
            <a:spLocks noGrp="1"/>
          </p:cNvSpPr>
          <p:nvPr>
            <p:ph idx="1"/>
          </p:nvPr>
        </p:nvSpPr>
        <p:spPr>
          <a:xfrm>
            <a:off x="838200" y="1825624"/>
            <a:ext cx="10515600" cy="4732491"/>
          </a:xfrm>
        </p:spPr>
        <p:txBody>
          <a:bodyPr>
            <a:normAutofit fontScale="85000" lnSpcReduction="20000"/>
          </a:bodyPr>
          <a:lstStyle/>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Product of Industrial Revolution:</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Labour legislation originated after the Industrial Revolution to protect workers from exploitation and improve industrial working conditions.</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Regards Individual as a Worker:</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It treats every person in the context of their role as a worker, ensuring fair treatment, rights, and dignity in employment.</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Deals with Problems of Labour:</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It focuses on solving issues like wages, safety, working hours, job security, and industrial disputes.</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Relates to Different Roles:</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It governs relationships between workers, employers, and trade unions to maintain industrial peace and cooperation.</a:t>
            </a:r>
          </a:p>
          <a:p>
            <a:pPr marL="514350" indent="-514350">
              <a:buFont typeface="+mj-lt"/>
              <a:buAutoNum type="arabicPeriod"/>
            </a:pPr>
            <a:r>
              <a:rPr lang="en-IN" b="1" dirty="0">
                <a:latin typeface="Times New Roman" panose="02020603050405020304" pitchFamily="18" charset="0"/>
                <a:cs typeface="Times New Roman" panose="02020603050405020304" pitchFamily="18" charset="0"/>
              </a:rPr>
              <a:t>Regulates Conditions of Labour:</a:t>
            </a:r>
            <a:br>
              <a:rPr lang="en-IN" dirty="0">
                <a:latin typeface="Times New Roman" panose="02020603050405020304" pitchFamily="18" charset="0"/>
                <a:cs typeface="Times New Roman" panose="02020603050405020304" pitchFamily="18" charset="0"/>
              </a:rPr>
            </a:br>
            <a:r>
              <a:rPr lang="en-IN" dirty="0">
                <a:latin typeface="Times New Roman" panose="02020603050405020304" pitchFamily="18" charset="0"/>
                <a:cs typeface="Times New Roman" panose="02020603050405020304" pitchFamily="18" charset="0"/>
              </a:rPr>
              <a:t>Labour laws prescribe rules for healthy, safe, and fair working conditions to ensure workers’ welfare and protection.</a:t>
            </a:r>
          </a:p>
          <a:p>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0817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5C637-088E-90C9-8C2F-D6A4A72E65DF}"/>
              </a:ext>
            </a:extLst>
          </p:cNvPr>
          <p:cNvSpPr>
            <a:spLocks noGrp="1"/>
          </p:cNvSpPr>
          <p:nvPr>
            <p:ph type="title"/>
          </p:nvPr>
        </p:nvSpPr>
        <p:spPr>
          <a:xfrm>
            <a:off x="838200" y="79774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Objectives of Labour Legislation </a:t>
            </a:r>
          </a:p>
        </p:txBody>
      </p:sp>
      <p:sp>
        <p:nvSpPr>
          <p:cNvPr id="3" name="Content Placeholder 2">
            <a:extLst>
              <a:ext uri="{FF2B5EF4-FFF2-40B4-BE49-F238E27FC236}">
                <a16:creationId xmlns:a16="http://schemas.microsoft.com/office/drawing/2014/main" id="{55C19E2D-5D03-3241-CB75-93194C8DD652}"/>
              </a:ext>
            </a:extLst>
          </p:cNvPr>
          <p:cNvSpPr>
            <a:spLocks noGrp="1"/>
          </p:cNvSpPr>
          <p:nvPr>
            <p:ph idx="1"/>
          </p:nvPr>
        </p:nvSpPr>
        <p:spPr>
          <a:xfrm>
            <a:off x="838200" y="1825625"/>
            <a:ext cx="10515600" cy="4702994"/>
          </a:xfrm>
        </p:spPr>
        <p:txBody>
          <a:bodyPr>
            <a:normAutofit/>
          </a:bodyPr>
          <a:lstStyle/>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protect the workers from profit-seeking exploiters.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ensure that the service conditions should be clearly spelt out by employer to the employee.</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improve and regulate the working condition of workers employed in different factories and establishment. To make statutory provision for the regular training of a certain number of apprentices in different trades.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ensure that the employees are paid their wages on fixed dates and there should be no deduction made from the wages.</a:t>
            </a:r>
          </a:p>
          <a:p>
            <a:pPr lvl="0">
              <a:buFont typeface="Wingdings" panose="05000000000000000000" pitchFamily="2" charset="2"/>
              <a:buChar char="Ø"/>
            </a:pPr>
            <a:r>
              <a:rPr lang="en-IN" sz="2400" dirty="0">
                <a:latin typeface="Times New Roman" panose="02020603050405020304" pitchFamily="18" charset="0"/>
                <a:cs typeface="Times New Roman" panose="02020603050405020304" pitchFamily="18" charset="0"/>
              </a:rPr>
              <a:t>To promote cordial industrial relations and industrial peace between employers and employees</a:t>
            </a:r>
            <a:r>
              <a:rPr lang="en-IN" dirty="0"/>
              <a:t>.</a:t>
            </a:r>
          </a:p>
          <a:p>
            <a:endParaRPr lang="en-IN" dirty="0"/>
          </a:p>
        </p:txBody>
      </p:sp>
    </p:spTree>
    <p:extLst>
      <p:ext uri="{BB962C8B-B14F-4D97-AF65-F5344CB8AC3E}">
        <p14:creationId xmlns:p14="http://schemas.microsoft.com/office/powerpoint/2010/main" val="3708136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1051</TotalTime>
  <Words>5221</Words>
  <Application>Microsoft Office PowerPoint</Application>
  <PresentationFormat>Widescreen</PresentationFormat>
  <Paragraphs>345</Paragraphs>
  <Slides>48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48</vt:i4>
      </vt:variant>
    </vt:vector>
  </HeadingPairs>
  <TitlesOfParts>
    <vt:vector size="54" baseType="lpstr">
      <vt:lpstr>Arial</vt:lpstr>
      <vt:lpstr>Calibri</vt:lpstr>
      <vt:lpstr>Calibri Light</vt:lpstr>
      <vt:lpstr>Times New Roman</vt:lpstr>
      <vt:lpstr>Wingdings</vt:lpstr>
      <vt:lpstr>Office Theme</vt:lpstr>
      <vt:lpstr>INDUSTRIAL RELATIONS AND LEGISLATIONS Subject Code – MBAHR314 By  Lakshmi M R Assistant Professor</vt:lpstr>
      <vt:lpstr>History of Labour Legislation in India</vt:lpstr>
      <vt:lpstr>PowerPoint Presentation</vt:lpstr>
      <vt:lpstr>PowerPoint Presentation</vt:lpstr>
      <vt:lpstr>PowerPoint Presentation</vt:lpstr>
      <vt:lpstr>PowerPoint Presentation</vt:lpstr>
      <vt:lpstr>Concept of Labour Legislation</vt:lpstr>
      <vt:lpstr>Nature of Labour Legislation </vt:lpstr>
      <vt:lpstr>Objectives of Labour Legislation </vt:lpstr>
      <vt:lpstr>PowerPoint Presentation</vt:lpstr>
      <vt:lpstr>Importance of Labour Legislation </vt:lpstr>
      <vt:lpstr>Types of Labour Legislation </vt:lpstr>
      <vt:lpstr>1. Protective Labour Legislations</vt:lpstr>
      <vt:lpstr>PowerPoint Presentation</vt:lpstr>
      <vt:lpstr>2. Regulative Legislations </vt:lpstr>
      <vt:lpstr>3. Social Security Legislations </vt:lpstr>
      <vt:lpstr>4. Welfare Legislations </vt:lpstr>
      <vt:lpstr>Constitutional Provisions for the Protection of Labour Workforce in India</vt:lpstr>
      <vt:lpstr>PowerPoint Presentation</vt:lpstr>
      <vt:lpstr>Chapter IV – Directive Principles of State Policy</vt:lpstr>
      <vt:lpstr>PowerPoint Presentation</vt:lpstr>
      <vt:lpstr>Categories of Labour Legislations in India</vt:lpstr>
      <vt:lpstr>PowerPoint Presentation</vt:lpstr>
      <vt:lpstr>Rights of Woman Workers - 1. Constitutional Rights </vt:lpstr>
      <vt:lpstr>PowerPoint Presentation</vt:lpstr>
      <vt:lpstr>PowerPoint Presentation</vt:lpstr>
      <vt:lpstr>PowerPoint Presentation</vt:lpstr>
      <vt:lpstr>PowerPoint Presentation</vt:lpstr>
      <vt:lpstr>The Present Labour Laws and Codes.</vt:lpstr>
      <vt:lpstr>PowerPoint Presentation</vt:lpstr>
      <vt:lpstr>PowerPoint Presentation</vt:lpstr>
      <vt:lpstr>PowerPoint Presentation</vt:lpstr>
      <vt:lpstr>Meaning of Grievance </vt:lpstr>
      <vt:lpstr>Definitions of Grievance</vt:lpstr>
      <vt:lpstr>Nature of Grievance </vt:lpstr>
      <vt:lpstr>Need of Grievance Redressal Procedure</vt:lpstr>
      <vt:lpstr>PowerPoint Presentation</vt:lpstr>
      <vt:lpstr>PowerPoint Presentation</vt:lpstr>
      <vt:lpstr>Forms of Grievances</vt:lpstr>
      <vt:lpstr>PowerPoint Presentation</vt:lpstr>
      <vt:lpstr>Causes of Grievances</vt:lpstr>
      <vt:lpstr>PowerPoint Presentation</vt:lpstr>
      <vt:lpstr>Methods of Identifying Grievances</vt:lpstr>
      <vt:lpstr>Legislative aspects of the grievance redressal procedure in India</vt:lpstr>
      <vt:lpstr>Steps in Grievance Handling Procedure</vt:lpstr>
      <vt:lpstr>PowerPoint Presentation</vt:lpstr>
      <vt:lpstr>Model of Grievance redressal Procedure.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20</cp:revision>
  <dcterms:created xsi:type="dcterms:W3CDTF">2025-10-19T14:56:53Z</dcterms:created>
  <dcterms:modified xsi:type="dcterms:W3CDTF">2025-11-26T16:49:46Z</dcterms:modified>
</cp:coreProperties>
</file>